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26"/>
  </p:notesMasterIdLst>
  <p:sldIdLst>
    <p:sldId id="256" r:id="rId2"/>
    <p:sldId id="257" r:id="rId3"/>
    <p:sldId id="262" r:id="rId4"/>
    <p:sldId id="258" r:id="rId5"/>
    <p:sldId id="259" r:id="rId6"/>
    <p:sldId id="260" r:id="rId7"/>
    <p:sldId id="279" r:id="rId8"/>
    <p:sldId id="280" r:id="rId9"/>
    <p:sldId id="276" r:id="rId10"/>
    <p:sldId id="264" r:id="rId11"/>
    <p:sldId id="265" r:id="rId12"/>
    <p:sldId id="266" r:id="rId13"/>
    <p:sldId id="267" r:id="rId14"/>
    <p:sldId id="268" r:id="rId15"/>
    <p:sldId id="269" r:id="rId16"/>
    <p:sldId id="277" r:id="rId17"/>
    <p:sldId id="282" r:id="rId18"/>
    <p:sldId id="273" r:id="rId19"/>
    <p:sldId id="270" r:id="rId20"/>
    <p:sldId id="271" r:id="rId21"/>
    <p:sldId id="272" r:id="rId22"/>
    <p:sldId id="274" r:id="rId23"/>
    <p:sldId id="281" r:id="rId24"/>
    <p:sldId id="275" r:id="rId25"/>
  </p:sldIdLst>
  <p:sldSz cx="9144000" cy="6858000" type="screen4x3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33FF"/>
    <a:srgbClr val="FF0000"/>
    <a:srgbClr val="666699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EA2F42-4E5C-46EA-9393-C8B454EF9C6E}" type="datetimeFigureOut">
              <a:rPr kumimoji="1" lang="ja-JP" altLang="en-US" smtClean="0"/>
              <a:t>2016/4/7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6F2D0B-4C16-47C0-9C7C-723F66D865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6610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F2D0B-4C16-47C0-9C7C-723F66D8654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55224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1957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4" descr="clouds_head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2016/4/7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2016/4/7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2016/4/7</a:t>
            </a:fld>
            <a:endParaRPr kumimoji="1" lang="ja-JP" altLang="en-US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2016/4/7</a:t>
            </a:fld>
            <a:endParaRPr kumimoji="1" lang="ja-JP" altLang="en-US"/>
          </a:p>
        </p:txBody>
      </p:sp>
      <p:sp>
        <p:nvSpPr>
          <p:cNvPr id="4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2016/4/7</a:t>
            </a:fld>
            <a:endParaRPr kumimoji="1" lang="ja-JP" altLang="en-US"/>
          </a:p>
        </p:txBody>
      </p:sp>
      <p:sp>
        <p:nvSpPr>
          <p:cNvPr id="3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2016/4/7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smtClean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2016/4/7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2016/4/7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2016/4/7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4" descr="clouds_header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タイトル プレースホル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27" name="テキス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38E01EBD-9976-4C46-B17A-EC33886CADF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pic>
        <p:nvPicPr>
          <p:cNvPr id="8" name="図 7" descr="jmalogo-cm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532440" y="6165304"/>
            <a:ext cx="420638" cy="420638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6792074" y="6642556"/>
            <a:ext cx="23519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8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MS UI Gothic" pitchFamily="50" charset="-128"/>
                <a:cs typeface="Tahoma" pitchFamily="34" charset="0"/>
              </a:rPr>
              <a:t>GISC Tokyo/Japan Meteorological Agency</a:t>
            </a:r>
            <a:endParaRPr kumimoji="1" lang="ja-JP" altLang="en-US" sz="8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MS UI Gothic" pitchFamily="50" charset="-128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ransition spd="med"/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ma.go.jp/jma/jma-eng/jma-center/rth/GTS_upgrades.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jma.go.jp/jma/jma-eng/jma-center/rth/GTS_upgrades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ma.go.jp/jma/indexe.html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is-jma.go.jp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259632" y="1268760"/>
            <a:ext cx="6477000" cy="1828800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>
                <a:latin typeface="Calibri" pitchFamily="34" charset="0"/>
              </a:rPr>
              <a:t>Status Report of </a:t>
            </a:r>
            <a:r>
              <a:rPr kumimoji="1" lang="en-US" altLang="ja-JP" sz="3600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</a:rPr>
              <a:t>GISC</a:t>
            </a:r>
            <a:r>
              <a:rPr kumimoji="1" lang="en-US" altLang="ja-JP" sz="3600" dirty="0" smtClean="0">
                <a:latin typeface="Calibri" pitchFamily="34" charset="0"/>
              </a:rPr>
              <a:t> Tokyo</a:t>
            </a:r>
            <a:endParaRPr kumimoji="1" lang="ja-JP" altLang="en-US" sz="3600" dirty="0">
              <a:latin typeface="Calibri" pitchFamily="34" charset="0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15616" y="3717032"/>
            <a:ext cx="6944816" cy="2160240"/>
          </a:xfrm>
        </p:spPr>
        <p:txBody>
          <a:bodyPr>
            <a:normAutofit fontScale="85000" lnSpcReduction="20000"/>
          </a:bodyPr>
          <a:lstStyle/>
          <a:p>
            <a:r>
              <a:rPr lang="en-US" altLang="ja-JP" dirty="0" err="1" smtClean="0">
                <a:solidFill>
                  <a:schemeClr val="tx2"/>
                </a:solidFill>
                <a:latin typeface="Calibri" pitchFamily="34" charset="0"/>
              </a:rPr>
              <a:t>Yoritsugi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</a:rPr>
              <a:t> OHNO</a:t>
            </a:r>
            <a:r>
              <a:rPr lang="en-GB" altLang="en-US" dirty="0">
                <a:solidFill>
                  <a:schemeClr val="tx2"/>
                </a:solidFill>
              </a:rPr>
              <a:t/>
            </a:r>
            <a:br>
              <a:rPr lang="en-GB" altLang="en-US" dirty="0">
                <a:solidFill>
                  <a:schemeClr val="tx2"/>
                </a:solidFill>
              </a:rPr>
            </a:b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</a:rPr>
              <a:t>Japan Meteorological Agency (JMA)</a:t>
            </a:r>
          </a:p>
          <a:p>
            <a:r>
              <a:rPr lang="en-GB" altLang="en-US" dirty="0"/>
              <a:t>(Doc </a:t>
            </a:r>
            <a:r>
              <a:rPr lang="en-US" altLang="ja-JP" dirty="0" smtClean="0"/>
              <a:t>13r2</a:t>
            </a:r>
            <a:r>
              <a:rPr lang="en-GB" altLang="en-US" dirty="0" smtClean="0"/>
              <a:t>)</a:t>
            </a:r>
            <a:endParaRPr lang="en-US" altLang="ja-JP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n-US" altLang="en-US" dirty="0">
                <a:solidFill>
                  <a:schemeClr val="tx2"/>
                </a:solidFill>
              </a:rPr>
              <a:t>ET-CTS </a:t>
            </a:r>
            <a:r>
              <a:rPr lang="en-US" altLang="en-US" dirty="0" smtClean="0">
                <a:solidFill>
                  <a:schemeClr val="tx2"/>
                </a:solidFill>
              </a:rPr>
              <a:t>2016, ASECNA</a:t>
            </a:r>
            <a:r>
              <a:rPr lang="en-US" altLang="en-US" dirty="0">
                <a:solidFill>
                  <a:schemeClr val="tx2"/>
                </a:solidFill>
              </a:rPr>
              <a:t>, Dakar. Senegal</a:t>
            </a:r>
          </a:p>
          <a:p>
            <a:r>
              <a:rPr lang="en-US" altLang="en-US" dirty="0">
                <a:solidFill>
                  <a:schemeClr val="tx2"/>
                </a:solidFill>
              </a:rPr>
              <a:t>Date: 05-08 April 2016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>
                <a:latin typeface="Calibri" pitchFamily="34" charset="0"/>
              </a:rPr>
              <a:t>GTS Connections (1)</a:t>
            </a:r>
            <a:endParaRPr kumimoji="1" lang="ja-JP" altLang="en-US" dirty="0">
              <a:latin typeface="Calibri" pitchFamily="34" charset="0"/>
            </a:endParaRP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79512" y="1268760"/>
            <a:ext cx="8856984" cy="4752528"/>
          </a:xfrm>
        </p:spPr>
        <p:txBody>
          <a:bodyPr>
            <a:noAutofit/>
          </a:bodyPr>
          <a:lstStyle/>
          <a:p>
            <a:r>
              <a:rPr lang="en-US" altLang="ja-JP" sz="2800" dirty="0" smtClean="0">
                <a:latin typeface="Calibri" pitchFamily="34" charset="0"/>
              </a:rPr>
              <a:t>Topics:</a:t>
            </a:r>
          </a:p>
          <a:p>
            <a:pPr lvl="1"/>
            <a:r>
              <a:rPr lang="en-US" altLang="ja-JP" dirty="0">
                <a:latin typeface="Calibri" pitchFamily="34" charset="0"/>
              </a:rPr>
              <a:t> Establishment of a new link with Toulouse; July 2014</a:t>
            </a:r>
          </a:p>
          <a:p>
            <a:pPr lvl="1"/>
            <a:r>
              <a:rPr lang="en-US" altLang="ja-JP" dirty="0">
                <a:latin typeface="Calibri" pitchFamily="34" charset="0"/>
              </a:rPr>
              <a:t> Establishment of new link (on RMDCN and NTT-Com) with Disaster Recovery Site in Osaka; January 2015</a:t>
            </a:r>
          </a:p>
          <a:p>
            <a:pPr lvl="1"/>
            <a:r>
              <a:rPr lang="en-US" altLang="ja-JP" dirty="0">
                <a:latin typeface="Calibri" pitchFamily="34" charset="0"/>
              </a:rPr>
              <a:t> GISC Tokyo has started exchanging data by using HTTPS with Brasilia via internet as pre-operational in October 2015</a:t>
            </a:r>
          </a:p>
          <a:p>
            <a:pPr lvl="1"/>
            <a:r>
              <a:rPr lang="en-US" altLang="ja-JP" dirty="0">
                <a:latin typeface="Calibri" pitchFamily="34" charset="0"/>
              </a:rPr>
              <a:t> Migration of the link with Seoul from dedicated circuit to the RMDCN link; December 2015</a:t>
            </a:r>
          </a:p>
          <a:p>
            <a:pPr lvl="1"/>
            <a:r>
              <a:rPr lang="en-US" altLang="ja-JP" dirty="0">
                <a:latin typeface="Calibri" pitchFamily="34" charset="0"/>
              </a:rPr>
              <a:t> Establishment of a new link with Doha; February 2016</a:t>
            </a:r>
            <a:endParaRPr lang="en-US" altLang="ja-JP" dirty="0" smtClean="0">
              <a:latin typeface="Calibri" pitchFamily="34" charset="0"/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4900" y="6273225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1600" dirty="0" smtClean="0"/>
              <a:t>Please see the following URL:</a:t>
            </a:r>
          </a:p>
          <a:p>
            <a:r>
              <a:rPr lang="en-US" altLang="ja-JP" sz="1600" dirty="0" smtClean="0">
                <a:hlinkClick r:id="rId2"/>
              </a:rPr>
              <a:t>http</a:t>
            </a:r>
            <a:r>
              <a:rPr lang="en-US" altLang="ja-JP" sz="1600" dirty="0">
                <a:hlinkClick r:id="rId2"/>
              </a:rPr>
              <a:t>://</a:t>
            </a:r>
            <a:r>
              <a:rPr lang="en-US" altLang="ja-JP" sz="1600" dirty="0" smtClean="0">
                <a:hlinkClick r:id="rId2"/>
              </a:rPr>
              <a:t>www.jma.go.jp/jma/jma-eng/jma-center/rth/GTS_upgrades.html</a:t>
            </a:r>
            <a:endParaRPr lang="en-US" altLang="ja-JP" sz="16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>
                <a:latin typeface="Calibri" pitchFamily="34" charset="0"/>
              </a:rPr>
              <a:t>GTS Connections (2)</a:t>
            </a:r>
            <a:endParaRPr kumimoji="1" lang="ja-JP" altLang="en-US" dirty="0"/>
          </a:p>
        </p:txBody>
      </p:sp>
      <p:cxnSp>
        <p:nvCxnSpPr>
          <p:cNvPr id="62" name="直線コネクタ 61"/>
          <p:cNvCxnSpPr/>
          <p:nvPr/>
        </p:nvCxnSpPr>
        <p:spPr>
          <a:xfrm flipV="1">
            <a:off x="3616333" y="4123687"/>
            <a:ext cx="0" cy="4396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円/楕円 62"/>
          <p:cNvSpPr/>
          <p:nvPr/>
        </p:nvSpPr>
        <p:spPr>
          <a:xfrm>
            <a:off x="2752237" y="1514892"/>
            <a:ext cx="1152128" cy="282736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4" name="角丸四角形 63"/>
          <p:cNvSpPr/>
          <p:nvPr/>
        </p:nvSpPr>
        <p:spPr>
          <a:xfrm>
            <a:off x="7537005" y="1514892"/>
            <a:ext cx="975872" cy="3937738"/>
          </a:xfrm>
          <a:prstGeom prst="roundRect">
            <a:avLst>
              <a:gd name="adj" fmla="val 3840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5" name="角丸四角形 64"/>
          <p:cNvSpPr/>
          <p:nvPr/>
        </p:nvSpPr>
        <p:spPr>
          <a:xfrm>
            <a:off x="2592074" y="4661058"/>
            <a:ext cx="4657822" cy="791572"/>
          </a:xfrm>
          <a:prstGeom prst="roundRect">
            <a:avLst>
              <a:gd name="adj" fmla="val 3840"/>
            </a:avLst>
          </a:prstGeom>
          <a:solidFill>
            <a:srgbClr val="66CC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GISC/RTH Tokyo (RJTD)</a:t>
            </a:r>
            <a:endParaRPr kumimoji="1" lang="ja-JP" altLang="en-US" dirty="0">
              <a:solidFill>
                <a:schemeClr val="tx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6" name="正方形/長方形 65"/>
          <p:cNvSpPr/>
          <p:nvPr/>
        </p:nvSpPr>
        <p:spPr>
          <a:xfrm>
            <a:off x="736015" y="1632865"/>
            <a:ext cx="1243991" cy="288032"/>
          </a:xfrm>
          <a:prstGeom prst="rect">
            <a:avLst/>
          </a:prstGeom>
          <a:solidFill>
            <a:srgbClr val="FF9D66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WMC Washington</a:t>
            </a:r>
            <a:endParaRPr kumimoji="1" lang="ja-JP" altLang="en-US" sz="1050" dirty="0">
              <a:solidFill>
                <a:schemeClr val="tx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正方形/長方形 66"/>
          <p:cNvSpPr/>
          <p:nvPr/>
        </p:nvSpPr>
        <p:spPr>
          <a:xfrm>
            <a:off x="736015" y="1960278"/>
            <a:ext cx="1243991" cy="288032"/>
          </a:xfrm>
          <a:prstGeom prst="rect">
            <a:avLst/>
          </a:prstGeom>
          <a:solidFill>
            <a:srgbClr val="FF9D66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WMC Melbourne</a:t>
            </a:r>
            <a:endParaRPr kumimoji="1" lang="ja-JP" altLang="en-US" sz="1050" dirty="0">
              <a:solidFill>
                <a:schemeClr val="tx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8" name="正方形/長方形 67"/>
          <p:cNvSpPr/>
          <p:nvPr/>
        </p:nvSpPr>
        <p:spPr>
          <a:xfrm>
            <a:off x="736015" y="2280937"/>
            <a:ext cx="1243991" cy="288032"/>
          </a:xfrm>
          <a:prstGeom prst="rect">
            <a:avLst/>
          </a:prstGeom>
          <a:solidFill>
            <a:srgbClr val="66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RTH Beijing</a:t>
            </a:r>
            <a:endParaRPr kumimoji="1" lang="ja-JP" altLang="en-US" sz="1050" dirty="0">
              <a:solidFill>
                <a:schemeClr val="tx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9" name="正方形/長方形 68"/>
          <p:cNvSpPr/>
          <p:nvPr/>
        </p:nvSpPr>
        <p:spPr>
          <a:xfrm>
            <a:off x="736015" y="2610505"/>
            <a:ext cx="1243991" cy="288032"/>
          </a:xfrm>
          <a:prstGeom prst="rect">
            <a:avLst/>
          </a:prstGeom>
          <a:solidFill>
            <a:srgbClr val="66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RTH Offenbach</a:t>
            </a:r>
          </a:p>
        </p:txBody>
      </p:sp>
      <p:sp>
        <p:nvSpPr>
          <p:cNvPr id="70" name="正方形/長方形 69"/>
          <p:cNvSpPr/>
          <p:nvPr/>
        </p:nvSpPr>
        <p:spPr>
          <a:xfrm>
            <a:off x="736013" y="2933135"/>
            <a:ext cx="1243991" cy="288032"/>
          </a:xfrm>
          <a:prstGeom prst="rect">
            <a:avLst/>
          </a:prstGeom>
          <a:solidFill>
            <a:srgbClr val="66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RTH Toulouse</a:t>
            </a:r>
          </a:p>
        </p:txBody>
      </p:sp>
      <p:sp>
        <p:nvSpPr>
          <p:cNvPr id="71" name="正方形/長方形 70"/>
          <p:cNvSpPr/>
          <p:nvPr/>
        </p:nvSpPr>
        <p:spPr>
          <a:xfrm>
            <a:off x="736012" y="3257410"/>
            <a:ext cx="1243991" cy="288032"/>
          </a:xfrm>
          <a:prstGeom prst="rect">
            <a:avLst/>
          </a:prstGeom>
          <a:solidFill>
            <a:srgbClr val="66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RTH Exeter</a:t>
            </a:r>
          </a:p>
        </p:txBody>
      </p:sp>
      <p:sp>
        <p:nvSpPr>
          <p:cNvPr id="72" name="正方形/長方形 71"/>
          <p:cNvSpPr/>
          <p:nvPr/>
        </p:nvSpPr>
        <p:spPr>
          <a:xfrm>
            <a:off x="736015" y="3577081"/>
            <a:ext cx="1243991" cy="288032"/>
          </a:xfrm>
          <a:prstGeom prst="rect">
            <a:avLst/>
          </a:prstGeom>
          <a:solidFill>
            <a:srgbClr val="66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RTH New Delhi</a:t>
            </a:r>
          </a:p>
        </p:txBody>
      </p:sp>
      <p:sp>
        <p:nvSpPr>
          <p:cNvPr id="73" name="正方形/長方形 72"/>
          <p:cNvSpPr/>
          <p:nvPr/>
        </p:nvSpPr>
        <p:spPr>
          <a:xfrm>
            <a:off x="736009" y="4690449"/>
            <a:ext cx="1243991" cy="288032"/>
          </a:xfrm>
          <a:prstGeom prst="rect">
            <a:avLst/>
          </a:prstGeom>
          <a:solidFill>
            <a:srgbClr val="66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RTH Khabarovsk</a:t>
            </a:r>
          </a:p>
        </p:txBody>
      </p:sp>
      <p:sp>
        <p:nvSpPr>
          <p:cNvPr id="74" name="正方形/長方形 73"/>
          <p:cNvSpPr/>
          <p:nvPr/>
        </p:nvSpPr>
        <p:spPr>
          <a:xfrm>
            <a:off x="5776573" y="1656902"/>
            <a:ext cx="1296145" cy="288032"/>
          </a:xfrm>
          <a:prstGeom prst="rect">
            <a:avLst/>
          </a:prstGeom>
          <a:solidFill>
            <a:srgbClr val="66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RTH Bangkok</a:t>
            </a:r>
          </a:p>
        </p:txBody>
      </p:sp>
      <p:sp>
        <p:nvSpPr>
          <p:cNvPr id="75" name="正方形/長方形 74"/>
          <p:cNvSpPr/>
          <p:nvPr/>
        </p:nvSpPr>
        <p:spPr>
          <a:xfrm>
            <a:off x="5776574" y="3476723"/>
            <a:ext cx="1296146" cy="288032"/>
          </a:xfrm>
          <a:prstGeom prst="rect">
            <a:avLst/>
          </a:prstGeom>
          <a:solidFill>
            <a:srgbClr val="669D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Hong Kong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6" name="正方形/長方形 75"/>
          <p:cNvSpPr/>
          <p:nvPr/>
        </p:nvSpPr>
        <p:spPr>
          <a:xfrm>
            <a:off x="736011" y="3897161"/>
            <a:ext cx="1243991" cy="288032"/>
          </a:xfrm>
          <a:prstGeom prst="rect">
            <a:avLst/>
          </a:prstGeom>
          <a:solidFill>
            <a:srgbClr val="669D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Seoul</a:t>
            </a:r>
          </a:p>
        </p:txBody>
      </p:sp>
      <p:sp>
        <p:nvSpPr>
          <p:cNvPr id="77" name="正方形/長方形 76"/>
          <p:cNvSpPr/>
          <p:nvPr/>
        </p:nvSpPr>
        <p:spPr>
          <a:xfrm>
            <a:off x="5776573" y="3817064"/>
            <a:ext cx="1296146" cy="288032"/>
          </a:xfrm>
          <a:prstGeom prst="rect">
            <a:avLst/>
          </a:prstGeom>
          <a:solidFill>
            <a:srgbClr val="669D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Manila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8" name="正方形/長方形 77"/>
          <p:cNvSpPr/>
          <p:nvPr/>
        </p:nvSpPr>
        <p:spPr>
          <a:xfrm>
            <a:off x="736008" y="5056844"/>
            <a:ext cx="1243991" cy="288032"/>
          </a:xfrm>
          <a:prstGeom prst="rect">
            <a:avLst/>
          </a:prstGeom>
          <a:solidFill>
            <a:srgbClr val="669D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Doha</a:t>
            </a:r>
          </a:p>
        </p:txBody>
      </p:sp>
      <p:cxnSp>
        <p:nvCxnSpPr>
          <p:cNvPr id="79" name="直線コネクタ 78"/>
          <p:cNvCxnSpPr/>
          <p:nvPr/>
        </p:nvCxnSpPr>
        <p:spPr>
          <a:xfrm>
            <a:off x="1980002" y="4047849"/>
            <a:ext cx="117368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コネクタ 79"/>
          <p:cNvCxnSpPr/>
          <p:nvPr/>
        </p:nvCxnSpPr>
        <p:spPr>
          <a:xfrm>
            <a:off x="1980002" y="3721097"/>
            <a:ext cx="10242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コネクタ 80"/>
          <p:cNvCxnSpPr/>
          <p:nvPr/>
        </p:nvCxnSpPr>
        <p:spPr>
          <a:xfrm>
            <a:off x="1980006" y="3401426"/>
            <a:ext cx="8802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コネクタ 81"/>
          <p:cNvCxnSpPr/>
          <p:nvPr/>
        </p:nvCxnSpPr>
        <p:spPr>
          <a:xfrm>
            <a:off x="1988035" y="3077151"/>
            <a:ext cx="8802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コネクタ 82"/>
          <p:cNvCxnSpPr/>
          <p:nvPr/>
        </p:nvCxnSpPr>
        <p:spPr>
          <a:xfrm>
            <a:off x="1980001" y="2744103"/>
            <a:ext cx="8802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コネクタ 83"/>
          <p:cNvCxnSpPr/>
          <p:nvPr/>
        </p:nvCxnSpPr>
        <p:spPr>
          <a:xfrm>
            <a:off x="1980000" y="2414535"/>
            <a:ext cx="8802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線コネクタ 84"/>
          <p:cNvCxnSpPr/>
          <p:nvPr/>
        </p:nvCxnSpPr>
        <p:spPr>
          <a:xfrm>
            <a:off x="1980002" y="2104294"/>
            <a:ext cx="10242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線コネクタ 85"/>
          <p:cNvCxnSpPr/>
          <p:nvPr/>
        </p:nvCxnSpPr>
        <p:spPr>
          <a:xfrm>
            <a:off x="1979999" y="1775988"/>
            <a:ext cx="120428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円/楕円 86"/>
          <p:cNvSpPr/>
          <p:nvPr/>
        </p:nvSpPr>
        <p:spPr>
          <a:xfrm>
            <a:off x="2824245" y="1668869"/>
            <a:ext cx="1008112" cy="251632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MPLS Network</a:t>
            </a:r>
          </a:p>
          <a:p>
            <a:pPr algn="ctr"/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Regional Meteorological Data Communication Network (</a:t>
            </a:r>
            <a:r>
              <a:rPr lang="en-US" altLang="ja-JP" sz="105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RMDCN</a:t>
            </a:r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ctr"/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altLang="ja-JP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Interoute</a:t>
            </a:r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kumimoji="1" lang="ja-JP" altLang="en-US" sz="1400" dirty="0">
              <a:solidFill>
                <a:schemeClr val="tx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8" name="直線コネクタ 87"/>
          <p:cNvCxnSpPr/>
          <p:nvPr/>
        </p:nvCxnSpPr>
        <p:spPr>
          <a:xfrm>
            <a:off x="4953494" y="1800918"/>
            <a:ext cx="82307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線コネクタ 88"/>
          <p:cNvCxnSpPr/>
          <p:nvPr/>
        </p:nvCxnSpPr>
        <p:spPr>
          <a:xfrm>
            <a:off x="4953491" y="3610797"/>
            <a:ext cx="82307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線コネクタ 89"/>
          <p:cNvCxnSpPr/>
          <p:nvPr/>
        </p:nvCxnSpPr>
        <p:spPr>
          <a:xfrm>
            <a:off x="4953490" y="3961080"/>
            <a:ext cx="82307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円/楕円 90"/>
          <p:cNvSpPr/>
          <p:nvPr/>
        </p:nvSpPr>
        <p:spPr>
          <a:xfrm>
            <a:off x="4233414" y="1668869"/>
            <a:ext cx="1008112" cy="2454818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MPLS Network</a:t>
            </a:r>
            <a:endParaRPr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(NTT_COM)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" name="正方形/長方形 91"/>
          <p:cNvSpPr/>
          <p:nvPr/>
        </p:nvSpPr>
        <p:spPr>
          <a:xfrm>
            <a:off x="3249300" y="4564092"/>
            <a:ext cx="158002" cy="8918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3" name="正方形/長方形 92"/>
          <p:cNvSpPr/>
          <p:nvPr/>
        </p:nvSpPr>
        <p:spPr>
          <a:xfrm>
            <a:off x="3530339" y="4563309"/>
            <a:ext cx="158002" cy="8918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94" name="直線コネクタ 93"/>
          <p:cNvCxnSpPr>
            <a:stCxn id="92" idx="0"/>
            <a:endCxn id="87" idx="4"/>
          </p:cNvCxnSpPr>
          <p:nvPr/>
        </p:nvCxnSpPr>
        <p:spPr>
          <a:xfrm flipV="1">
            <a:off x="3328301" y="4185193"/>
            <a:ext cx="0" cy="3788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正方形/長方形 94"/>
          <p:cNvSpPr/>
          <p:nvPr/>
        </p:nvSpPr>
        <p:spPr>
          <a:xfrm>
            <a:off x="4658469" y="4560818"/>
            <a:ext cx="158002" cy="8918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96" name="直線コネクタ 95"/>
          <p:cNvCxnSpPr>
            <a:stCxn id="95" idx="0"/>
            <a:endCxn id="91" idx="4"/>
          </p:cNvCxnSpPr>
          <p:nvPr/>
        </p:nvCxnSpPr>
        <p:spPr>
          <a:xfrm flipV="1">
            <a:off x="4737470" y="4123687"/>
            <a:ext cx="0" cy="4371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正方形/長方形 96"/>
          <p:cNvSpPr/>
          <p:nvPr/>
        </p:nvSpPr>
        <p:spPr>
          <a:xfrm>
            <a:off x="4552437" y="4653274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8" name="正方形/長方形 97"/>
          <p:cNvSpPr/>
          <p:nvPr/>
        </p:nvSpPr>
        <p:spPr>
          <a:xfrm rot="16200000">
            <a:off x="2461640" y="4789874"/>
            <a:ext cx="158002" cy="8918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99" name="直線コネクタ 98"/>
          <p:cNvCxnSpPr>
            <a:stCxn id="98" idx="0"/>
            <a:endCxn id="73" idx="3"/>
          </p:cNvCxnSpPr>
          <p:nvPr/>
        </p:nvCxnSpPr>
        <p:spPr>
          <a:xfrm flipH="1">
            <a:off x="1980000" y="4834465"/>
            <a:ext cx="5160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正方形/長方形 99"/>
          <p:cNvSpPr/>
          <p:nvPr/>
        </p:nvSpPr>
        <p:spPr>
          <a:xfrm rot="16200000">
            <a:off x="2457723" y="5156269"/>
            <a:ext cx="158002" cy="8918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01" name="直線コネクタ 100"/>
          <p:cNvCxnSpPr>
            <a:stCxn id="100" idx="0"/>
          </p:cNvCxnSpPr>
          <p:nvPr/>
        </p:nvCxnSpPr>
        <p:spPr>
          <a:xfrm flipH="1">
            <a:off x="1976083" y="5200860"/>
            <a:ext cx="5160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正方形/長方形 101"/>
          <p:cNvSpPr/>
          <p:nvPr/>
        </p:nvSpPr>
        <p:spPr>
          <a:xfrm>
            <a:off x="2536213" y="4690449"/>
            <a:ext cx="61747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64Kbps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" name="正方形/長方形 102"/>
          <p:cNvSpPr/>
          <p:nvPr/>
        </p:nvSpPr>
        <p:spPr>
          <a:xfrm>
            <a:off x="2565302" y="5060223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4" name="正方形/長方形 103"/>
          <p:cNvSpPr/>
          <p:nvPr/>
        </p:nvSpPr>
        <p:spPr>
          <a:xfrm>
            <a:off x="7744123" y="5139865"/>
            <a:ext cx="63511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Firewall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05" name="グループ化 104"/>
          <p:cNvGrpSpPr/>
          <p:nvPr/>
        </p:nvGrpSpPr>
        <p:grpSpPr>
          <a:xfrm flipH="1">
            <a:off x="7257750" y="4765990"/>
            <a:ext cx="823079" cy="158002"/>
            <a:chOff x="6154353" y="3886439"/>
            <a:chExt cx="823079" cy="158002"/>
          </a:xfrm>
        </p:grpSpPr>
        <p:sp>
          <p:nvSpPr>
            <p:cNvPr id="106" name="正方形/長方形 105"/>
            <p:cNvSpPr/>
            <p:nvPr/>
          </p:nvSpPr>
          <p:spPr>
            <a:xfrm rot="16200000">
              <a:off x="6853840" y="3920849"/>
              <a:ext cx="158002" cy="8918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cxnSp>
          <p:nvCxnSpPr>
            <p:cNvPr id="107" name="直線コネクタ 106"/>
            <p:cNvCxnSpPr>
              <a:stCxn id="106" idx="0"/>
            </p:cNvCxnSpPr>
            <p:nvPr/>
          </p:nvCxnSpPr>
          <p:spPr>
            <a:xfrm flipH="1">
              <a:off x="6154353" y="3965440"/>
              <a:ext cx="7338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8" name="正方形/長方形 107"/>
          <p:cNvSpPr/>
          <p:nvPr/>
        </p:nvSpPr>
        <p:spPr>
          <a:xfrm>
            <a:off x="3035908" y="4645352"/>
            <a:ext cx="643125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9" name="正方形/長方形 108"/>
          <p:cNvSpPr/>
          <p:nvPr/>
        </p:nvSpPr>
        <p:spPr>
          <a:xfrm>
            <a:off x="3549272" y="4643961"/>
            <a:ext cx="643125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0" name="正方形/長方形 109"/>
          <p:cNvSpPr/>
          <p:nvPr/>
        </p:nvSpPr>
        <p:spPr>
          <a:xfrm>
            <a:off x="6532289" y="4725934"/>
            <a:ext cx="71686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1" name="正方形/長方形 110"/>
          <p:cNvSpPr/>
          <p:nvPr/>
        </p:nvSpPr>
        <p:spPr>
          <a:xfrm>
            <a:off x="5776574" y="4179188"/>
            <a:ext cx="1296146" cy="288032"/>
          </a:xfrm>
          <a:prstGeom prst="rect">
            <a:avLst/>
          </a:prstGeom>
          <a:solidFill>
            <a:srgbClr val="66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RTH Brasilia</a:t>
            </a:r>
            <a:r>
              <a:rPr kumimoji="1" lang="ja-JP" altLang="en-US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12" name="直線コネクタ 111"/>
          <p:cNvCxnSpPr>
            <a:stCxn id="111" idx="3"/>
          </p:cNvCxnSpPr>
          <p:nvPr/>
        </p:nvCxnSpPr>
        <p:spPr>
          <a:xfrm>
            <a:off x="7072720" y="4323204"/>
            <a:ext cx="67140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円/楕円 112"/>
          <p:cNvSpPr/>
          <p:nvPr/>
        </p:nvSpPr>
        <p:spPr>
          <a:xfrm>
            <a:off x="7648781" y="1632864"/>
            <a:ext cx="747464" cy="32847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Internet</a:t>
            </a:r>
          </a:p>
        </p:txBody>
      </p:sp>
      <p:sp>
        <p:nvSpPr>
          <p:cNvPr id="114" name="正方形/長方形 113"/>
          <p:cNvSpPr/>
          <p:nvPr/>
        </p:nvSpPr>
        <p:spPr>
          <a:xfrm>
            <a:off x="1922176" y="1562606"/>
            <a:ext cx="64312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5" name="正方形/長方形 114"/>
          <p:cNvSpPr/>
          <p:nvPr/>
        </p:nvSpPr>
        <p:spPr>
          <a:xfrm>
            <a:off x="1912545" y="2543446"/>
            <a:ext cx="64312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6" name="正方形/長方形 115"/>
          <p:cNvSpPr/>
          <p:nvPr/>
        </p:nvSpPr>
        <p:spPr>
          <a:xfrm>
            <a:off x="1902992" y="2881812"/>
            <a:ext cx="64312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7" name="正方形/長方形 116"/>
          <p:cNvSpPr/>
          <p:nvPr/>
        </p:nvSpPr>
        <p:spPr>
          <a:xfrm>
            <a:off x="1927654" y="1898057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8" name="正方形/長方形 117"/>
          <p:cNvSpPr/>
          <p:nvPr/>
        </p:nvSpPr>
        <p:spPr>
          <a:xfrm>
            <a:off x="1914820" y="3827632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9" name="正方形/長方形 118"/>
          <p:cNvSpPr/>
          <p:nvPr/>
        </p:nvSpPr>
        <p:spPr>
          <a:xfrm>
            <a:off x="1916462" y="2195406"/>
            <a:ext cx="64312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0" name="正方形/長方形 119"/>
          <p:cNvSpPr/>
          <p:nvPr/>
        </p:nvSpPr>
        <p:spPr>
          <a:xfrm>
            <a:off x="1914820" y="3520558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1" name="正方形/長方形 120"/>
          <p:cNvSpPr/>
          <p:nvPr/>
        </p:nvSpPr>
        <p:spPr>
          <a:xfrm>
            <a:off x="1916462" y="3205152"/>
            <a:ext cx="64312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2" name="正方形/長方形 121"/>
          <p:cNvSpPr/>
          <p:nvPr/>
        </p:nvSpPr>
        <p:spPr>
          <a:xfrm>
            <a:off x="1914820" y="5003481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3" name="正方形/長方形 122"/>
          <p:cNvSpPr/>
          <p:nvPr/>
        </p:nvSpPr>
        <p:spPr>
          <a:xfrm>
            <a:off x="1912545" y="4620154"/>
            <a:ext cx="61747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64Kbps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4" name="正方形/長方形 123"/>
          <p:cNvSpPr/>
          <p:nvPr/>
        </p:nvSpPr>
        <p:spPr>
          <a:xfrm>
            <a:off x="5220938" y="3752594"/>
            <a:ext cx="61747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64Kbps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5" name="正方形/長方形 124"/>
          <p:cNvSpPr/>
          <p:nvPr/>
        </p:nvSpPr>
        <p:spPr>
          <a:xfrm>
            <a:off x="5141470" y="1586900"/>
            <a:ext cx="69121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128Kbps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6" name="正方形/長方形 125"/>
          <p:cNvSpPr/>
          <p:nvPr/>
        </p:nvSpPr>
        <p:spPr>
          <a:xfrm>
            <a:off x="5244983" y="3410290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7" name="正方形/長方形 126"/>
          <p:cNvSpPr/>
          <p:nvPr/>
        </p:nvSpPr>
        <p:spPr>
          <a:xfrm>
            <a:off x="5776574" y="1992905"/>
            <a:ext cx="1296144" cy="288032"/>
          </a:xfrm>
          <a:prstGeom prst="rect">
            <a:avLst/>
          </a:prstGeom>
          <a:solidFill>
            <a:srgbClr val="669D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Hanoi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8" name="正方形/長方形 127"/>
          <p:cNvSpPr/>
          <p:nvPr/>
        </p:nvSpPr>
        <p:spPr>
          <a:xfrm>
            <a:off x="5776574" y="2331097"/>
            <a:ext cx="1296144" cy="288032"/>
          </a:xfrm>
          <a:prstGeom prst="rect">
            <a:avLst/>
          </a:prstGeom>
          <a:solidFill>
            <a:srgbClr val="669D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Phnom Penh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9" name="正方形/長方形 128"/>
          <p:cNvSpPr/>
          <p:nvPr/>
        </p:nvSpPr>
        <p:spPr>
          <a:xfrm>
            <a:off x="5776574" y="2659507"/>
            <a:ext cx="1296144" cy="288032"/>
          </a:xfrm>
          <a:prstGeom prst="rect">
            <a:avLst/>
          </a:prstGeom>
          <a:solidFill>
            <a:srgbClr val="669D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Nay </a:t>
            </a:r>
            <a:r>
              <a:rPr lang="en-US" altLang="ja-JP" sz="105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Pyi</a:t>
            </a:r>
            <a:r>
              <a:rPr lang="en-US" altLang="ja-JP" sz="105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Taw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0" name="正方形/長方形 129"/>
          <p:cNvSpPr/>
          <p:nvPr/>
        </p:nvSpPr>
        <p:spPr>
          <a:xfrm>
            <a:off x="5776574" y="2987225"/>
            <a:ext cx="1296144" cy="288032"/>
          </a:xfrm>
          <a:prstGeom prst="rect">
            <a:avLst/>
          </a:prstGeom>
          <a:solidFill>
            <a:srgbClr val="669D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</a:t>
            </a:r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Vientiane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31" name="曲線コネクタ 130"/>
          <p:cNvCxnSpPr>
            <a:stCxn id="74" idx="3"/>
            <a:endCxn id="127" idx="3"/>
          </p:cNvCxnSpPr>
          <p:nvPr/>
        </p:nvCxnSpPr>
        <p:spPr>
          <a:xfrm>
            <a:off x="7072718" y="1800918"/>
            <a:ext cx="12700" cy="336003"/>
          </a:xfrm>
          <a:prstGeom prst="curvedConnector3">
            <a:avLst>
              <a:gd name="adj1" fmla="val 872386"/>
            </a:avLst>
          </a:prstGeom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曲線コネクタ 131"/>
          <p:cNvCxnSpPr>
            <a:stCxn id="74" idx="3"/>
            <a:endCxn id="128" idx="3"/>
          </p:cNvCxnSpPr>
          <p:nvPr/>
        </p:nvCxnSpPr>
        <p:spPr>
          <a:xfrm>
            <a:off x="7072718" y="1800918"/>
            <a:ext cx="12700" cy="674195"/>
          </a:xfrm>
          <a:prstGeom prst="curvedConnector3">
            <a:avLst>
              <a:gd name="adj1" fmla="val 1181591"/>
            </a:avLst>
          </a:prstGeom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曲線コネクタ 132"/>
          <p:cNvCxnSpPr>
            <a:stCxn id="74" idx="3"/>
            <a:endCxn id="129" idx="3"/>
          </p:cNvCxnSpPr>
          <p:nvPr/>
        </p:nvCxnSpPr>
        <p:spPr>
          <a:xfrm>
            <a:off x="7072718" y="1800918"/>
            <a:ext cx="12700" cy="1002605"/>
          </a:xfrm>
          <a:prstGeom prst="curvedConnector3">
            <a:avLst>
              <a:gd name="adj1" fmla="val 1579134"/>
            </a:avLst>
          </a:prstGeom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曲線コネクタ 133"/>
          <p:cNvCxnSpPr>
            <a:stCxn id="74" idx="3"/>
            <a:endCxn id="130" idx="3"/>
          </p:cNvCxnSpPr>
          <p:nvPr/>
        </p:nvCxnSpPr>
        <p:spPr>
          <a:xfrm>
            <a:off x="7072718" y="1800918"/>
            <a:ext cx="12700" cy="1330323"/>
          </a:xfrm>
          <a:prstGeom prst="curvedConnector3">
            <a:avLst>
              <a:gd name="adj1" fmla="val 1800000"/>
            </a:avLst>
          </a:prstGeom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>
                <a:latin typeface="Calibri" pitchFamily="34" charset="0"/>
              </a:rPr>
              <a:t>GTS Connections (3)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6687685" y="1480151"/>
            <a:ext cx="1961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>
                <a:latin typeface="Calibri" pitchFamily="34" charset="0"/>
              </a:rPr>
              <a:t>21</a:t>
            </a:r>
            <a:r>
              <a:rPr lang="en-US" altLang="ja-JP" baseline="30000" dirty="0" smtClean="0">
                <a:latin typeface="Calibri" pitchFamily="34" charset="0"/>
              </a:rPr>
              <a:t>th</a:t>
            </a:r>
            <a:r>
              <a:rPr lang="en-US" altLang="ja-JP" dirty="0" smtClean="0">
                <a:latin typeface="Calibri" pitchFamily="34" charset="0"/>
              </a:rPr>
              <a:t> February 2016</a:t>
            </a:r>
            <a:endParaRPr lang="ja-JP" altLang="en-US" dirty="0">
              <a:latin typeface="Calibri" pitchFamily="34" charset="0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851204" y="6115289"/>
            <a:ext cx="62646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algn="r" fontAlgn="base">
              <a:spcBef>
                <a:spcPct val="0"/>
              </a:spcBef>
              <a:spcAft>
                <a:spcPct val="0"/>
              </a:spcAft>
              <a:tabLst>
                <a:tab pos="2514600" algn="l"/>
              </a:tabLst>
            </a:pPr>
            <a:r>
              <a:rPr lang="en-US" altLang="ja-JP" sz="1100" dirty="0" smtClean="0">
                <a:latin typeface="Arial" pitchFamily="34" charset="0"/>
                <a:ea typeface="ＭＳ 明朝" pitchFamily="17" charset="-128"/>
                <a:cs typeface="Times New Roman" pitchFamily="18" charset="0"/>
                <a:hlinkClick r:id="rId2"/>
              </a:rPr>
              <a:t>http://www.jma.go.jp/jma/jma-eng/jma-center/rth/GTS_upgrades.html</a:t>
            </a:r>
            <a:endParaRPr lang="en-US" altLang="ja-JP" dirty="0" smtClean="0">
              <a:latin typeface="Arial" pitchFamily="34" charset="0"/>
              <a:ea typeface="ＭＳ Ｐゴシック" pitchFamily="50" charset="-128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1232756" y="1196752"/>
            <a:ext cx="6678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dirty="0"/>
              <a:t>Implementation status of GTS circuits connected to RTH Tokyo</a:t>
            </a:r>
            <a:endParaRPr lang="ja-JP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94" y="1827383"/>
            <a:ext cx="8153400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>
                <a:latin typeface="Calibri" pitchFamily="34" charset="0"/>
              </a:rPr>
              <a:t>Daily Volume (1)</a:t>
            </a:r>
            <a:endParaRPr kumimoji="1" lang="ja-JP" altLang="en-US" dirty="0">
              <a:latin typeface="Calibri" pitchFamily="34" charset="0"/>
            </a:endParaRP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800" dirty="0" smtClean="0">
                <a:latin typeface="Calibri" pitchFamily="34" charset="0"/>
              </a:rPr>
              <a:t>Text, Binary, FAX message and File</a:t>
            </a:r>
            <a:endParaRPr kumimoji="1" lang="ja-JP" altLang="en-US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613" y="2348880"/>
            <a:ext cx="668655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>
                <a:latin typeface="Calibri" pitchFamily="34" charset="0"/>
              </a:rPr>
              <a:t>Daily Volume (2)</a:t>
            </a:r>
            <a:endParaRPr kumimoji="1" lang="ja-JP" altLang="en-US" dirty="0">
              <a:latin typeface="Calibri" pitchFamily="34" charset="0"/>
            </a:endParaRP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800" dirty="0" smtClean="0">
                <a:latin typeface="Calibri" pitchFamily="34" charset="0"/>
              </a:rPr>
              <a:t>Occupancy rate (each channel)</a:t>
            </a:r>
            <a:endParaRPr kumimoji="1" lang="ja-JP" altLang="en-US" sz="2800" dirty="0">
              <a:latin typeface="Calibri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04864"/>
            <a:ext cx="349567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805" y="2214881"/>
            <a:ext cx="349567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フローチャート : 組合せ 5">
            <a:hlinkClick r:id="rId4" action="ppaction://hlinksldjump"/>
          </p:cNvPr>
          <p:cNvSpPr/>
          <p:nvPr/>
        </p:nvSpPr>
        <p:spPr>
          <a:xfrm>
            <a:off x="7740352" y="5913276"/>
            <a:ext cx="360040" cy="396044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GISC Backup</a:t>
            </a:r>
            <a:r>
              <a:rPr lang="ja-JP" altLang="en-US" dirty="0"/>
              <a:t> </a:t>
            </a:r>
            <a:r>
              <a:rPr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28600" y="1143000"/>
            <a:ext cx="4910770" cy="2133600"/>
          </a:xfrm>
        </p:spPr>
        <p:txBody>
          <a:bodyPr/>
          <a:lstStyle/>
          <a:p>
            <a:r>
              <a:rPr kumimoji="1" lang="en-US" altLang="ja-JP" dirty="0" smtClean="0"/>
              <a:t>GISC Beijing</a:t>
            </a:r>
          </a:p>
          <a:p>
            <a:pPr marL="0" indent="0">
              <a:buNone/>
            </a:pPr>
            <a:r>
              <a:rPr lang="en-US" altLang="ja-JP" sz="2400" dirty="0" smtClean="0"/>
              <a:t>GISC Backup between Beijing and Tokyo is in operational by using GTS and Internet DAR service.</a:t>
            </a:r>
            <a:endParaRPr lang="en-US" altLang="ja-JP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370" y="1371600"/>
            <a:ext cx="3901653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コンテンツ プレースホルダー 2"/>
          <p:cNvSpPr txBox="1">
            <a:spLocks/>
          </p:cNvSpPr>
          <p:nvPr/>
        </p:nvSpPr>
        <p:spPr bwMode="auto">
          <a:xfrm>
            <a:off x="76200" y="3276600"/>
            <a:ext cx="838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dirty="0" smtClean="0"/>
              <a:t>GISC Melbourne</a:t>
            </a:r>
          </a:p>
          <a:p>
            <a:pPr lvl="1"/>
            <a:r>
              <a:rPr lang="en-US" altLang="ja-JP" sz="2400" dirty="0" smtClean="0"/>
              <a:t>Signed letters on GISC backup agreement were officially exchanged in March 2012.</a:t>
            </a:r>
          </a:p>
          <a:p>
            <a:pPr lvl="1"/>
            <a:r>
              <a:rPr lang="en-US" altLang="ja-JP" sz="2400" dirty="0" smtClean="0"/>
              <a:t>Tokyo has two options for </a:t>
            </a:r>
            <a:r>
              <a:rPr lang="en-US" altLang="ja-JP" sz="2400" dirty="0" err="1" smtClean="0"/>
              <a:t>AoR</a:t>
            </a:r>
            <a:r>
              <a:rPr lang="en-US" altLang="ja-JP" sz="2400" dirty="0" smtClean="0"/>
              <a:t> of Melbourne;</a:t>
            </a:r>
            <a:br>
              <a:rPr lang="en-US" altLang="ja-JP" sz="2400" dirty="0" smtClean="0"/>
            </a:br>
            <a:r>
              <a:rPr lang="en-US" altLang="ja-JP" sz="2400" dirty="0" smtClean="0"/>
              <a:t> option 1: Existing GTS based backup</a:t>
            </a:r>
            <a:br>
              <a:rPr lang="en-US" altLang="ja-JP" sz="2400" dirty="0" smtClean="0"/>
            </a:br>
            <a:r>
              <a:rPr lang="en-US" altLang="ja-JP" sz="2400" dirty="0" smtClean="0"/>
              <a:t> option 2: Internet based backup</a:t>
            </a:r>
            <a:br>
              <a:rPr lang="en-US" altLang="ja-JP" sz="2400" dirty="0" smtClean="0"/>
            </a:br>
            <a:r>
              <a:rPr lang="en-US" altLang="ja-JP" sz="2400" dirty="0" smtClean="0"/>
              <a:t>Both options are already running in backup with Beijing and Offenbach.</a:t>
            </a:r>
            <a:endParaRPr lang="en-US" altLang="ja-JP" sz="2000" dirty="0" smtClean="0"/>
          </a:p>
        </p:txBody>
      </p:sp>
    </p:spTree>
    <p:extLst>
      <p:ext uri="{BB962C8B-B14F-4D97-AF65-F5344CB8AC3E}">
        <p14:creationId xmlns:p14="http://schemas.microsoft.com/office/powerpoint/2010/main" val="241672265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GISC Backup </a:t>
            </a:r>
            <a:r>
              <a:rPr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35299" y="1116468"/>
            <a:ext cx="8763000" cy="4754563"/>
          </a:xfrm>
        </p:spPr>
        <p:txBody>
          <a:bodyPr/>
          <a:lstStyle/>
          <a:p>
            <a:r>
              <a:rPr kumimoji="1" lang="en-US" altLang="ja-JP" dirty="0" smtClean="0"/>
              <a:t>GISC Offenbach</a:t>
            </a:r>
          </a:p>
          <a:p>
            <a:pPr marL="457200" lvl="1" indent="0">
              <a:buNone/>
            </a:pPr>
            <a:r>
              <a:rPr lang="en-US" altLang="ja-JP" dirty="0"/>
              <a:t>GISC Backup between Offenbach and Tokyo is in </a:t>
            </a:r>
            <a:r>
              <a:rPr lang="en-US" altLang="ja-JP" dirty="0" smtClean="0"/>
              <a:t>operational by </a:t>
            </a:r>
            <a:r>
              <a:rPr lang="en-US" altLang="ja-JP" dirty="0"/>
              <a:t>using Internet</a:t>
            </a:r>
            <a:r>
              <a:rPr lang="en-US" altLang="ja-JP" dirty="0" smtClean="0"/>
              <a:t>.</a:t>
            </a:r>
          </a:p>
          <a:p>
            <a:pPr lvl="2"/>
            <a:r>
              <a:rPr kumimoji="1" lang="en-US" altLang="ja-JP" dirty="0" smtClean="0"/>
              <a:t>To Offenbach: using FTP put</a:t>
            </a:r>
          </a:p>
          <a:p>
            <a:pPr lvl="2"/>
            <a:r>
              <a:rPr lang="en-US" altLang="ja-JP" dirty="0" smtClean="0"/>
              <a:t>To Tokyo : using HTTPS file upload</a:t>
            </a:r>
            <a:endParaRPr kumimoji="1" lang="en-US" altLang="ja-JP" dirty="0" smtClean="0"/>
          </a:p>
          <a:p>
            <a:pPr marL="457200" lvl="1" indent="0">
              <a:buNone/>
            </a:pPr>
            <a:r>
              <a:rPr lang="en-US" altLang="ja-JP" dirty="0" smtClean="0"/>
              <a:t> </a:t>
            </a:r>
            <a:endParaRPr lang="en-US" altLang="ja-JP" sz="2400" dirty="0" smtClean="0"/>
          </a:p>
          <a:p>
            <a:pPr marL="457200" lvl="1" indent="0">
              <a:buNone/>
            </a:pPr>
            <a:endParaRPr lang="en-US" altLang="ja-JP" dirty="0" smtClean="0"/>
          </a:p>
        </p:txBody>
      </p:sp>
      <p:grpSp>
        <p:nvGrpSpPr>
          <p:cNvPr id="30" name="グループ化 29"/>
          <p:cNvGrpSpPr>
            <a:grpSpLocks noChangeAspect="1"/>
          </p:cNvGrpSpPr>
          <p:nvPr/>
        </p:nvGrpSpPr>
        <p:grpSpPr>
          <a:xfrm>
            <a:off x="1447800" y="3564666"/>
            <a:ext cx="6329193" cy="3140934"/>
            <a:chOff x="1543976" y="3581400"/>
            <a:chExt cx="6218541" cy="3086022"/>
          </a:xfrm>
        </p:grpSpPr>
        <p:sp>
          <p:nvSpPr>
            <p:cNvPr id="4" name="AutoShape 75"/>
            <p:cNvSpPr>
              <a:spLocks noChangeArrowheads="1"/>
            </p:cNvSpPr>
            <p:nvPr/>
          </p:nvSpPr>
          <p:spPr bwMode="auto">
            <a:xfrm>
              <a:off x="5791536" y="5260108"/>
              <a:ext cx="553171" cy="382650"/>
            </a:xfrm>
            <a:prstGeom prst="cube">
              <a:avLst>
                <a:gd name="adj" fmla="val 25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latin typeface="Tahoma" pitchFamily="34" charset="0"/>
                  <a:ea typeface="ＭＳ 明朝" pitchFamily="17" charset="-128"/>
                </a:rPr>
                <a:t>DCPC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5" name="AutoShape 30"/>
            <p:cNvSpPr>
              <a:spLocks noChangeArrowheads="1"/>
            </p:cNvSpPr>
            <p:nvPr/>
          </p:nvSpPr>
          <p:spPr bwMode="auto">
            <a:xfrm>
              <a:off x="6511616" y="5260108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6" name="AutoShape 30"/>
            <p:cNvSpPr>
              <a:spLocks noChangeArrowheads="1"/>
            </p:cNvSpPr>
            <p:nvPr/>
          </p:nvSpPr>
          <p:spPr bwMode="auto">
            <a:xfrm>
              <a:off x="5863544" y="5980188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7" name="AutoShape 30"/>
            <p:cNvSpPr>
              <a:spLocks noChangeArrowheads="1"/>
            </p:cNvSpPr>
            <p:nvPr/>
          </p:nvSpPr>
          <p:spPr bwMode="auto">
            <a:xfrm>
              <a:off x="6727640" y="5404124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cxnSp>
          <p:nvCxnSpPr>
            <p:cNvPr id="8" name="直線矢印コネクタ 7"/>
            <p:cNvCxnSpPr>
              <a:endCxn id="4" idx="3"/>
            </p:cNvCxnSpPr>
            <p:nvPr/>
          </p:nvCxnSpPr>
          <p:spPr>
            <a:xfrm flipV="1">
              <a:off x="6007560" y="5642758"/>
              <a:ext cx="12730" cy="337430"/>
            </a:xfrm>
            <a:prstGeom prst="straightConnector1">
              <a:avLst/>
            </a:prstGeom>
            <a:ln w="50800">
              <a:solidFill>
                <a:schemeClr val="accent2">
                  <a:lumMod val="60000"/>
                  <a:lumOff val="40000"/>
                  <a:alpha val="80000"/>
                </a:schemeClr>
              </a:solidFill>
              <a:prstDash val="solid"/>
              <a:bevel/>
              <a:headEnd type="triangle" w="med" len="sm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角丸四角形 8"/>
            <p:cNvSpPr/>
            <p:nvPr/>
          </p:nvSpPr>
          <p:spPr>
            <a:xfrm>
              <a:off x="5561795" y="5188100"/>
              <a:ext cx="1944216" cy="1296144"/>
            </a:xfrm>
            <a:prstGeom prst="roundRect">
              <a:avLst>
                <a:gd name="adj" fmla="val 7849"/>
              </a:avLst>
            </a:prstGeom>
            <a:solidFill>
              <a:schemeClr val="accent3">
                <a:alpha val="51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/>
            </a:p>
          </p:txBody>
        </p:sp>
        <p:sp>
          <p:nvSpPr>
            <p:cNvPr id="10" name="タイトル 1"/>
            <p:cNvSpPr txBox="1">
              <a:spLocks/>
            </p:cNvSpPr>
            <p:nvPr/>
          </p:nvSpPr>
          <p:spPr>
            <a:xfrm>
              <a:off x="5993843" y="6340228"/>
              <a:ext cx="1768674" cy="3271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GISC Offenbach AMDCN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1" name="AutoShape 75"/>
            <p:cNvSpPr>
              <a:spLocks noChangeArrowheads="1"/>
            </p:cNvSpPr>
            <p:nvPr/>
          </p:nvSpPr>
          <p:spPr bwMode="auto">
            <a:xfrm>
              <a:off x="1955393" y="5250583"/>
              <a:ext cx="553171" cy="382650"/>
            </a:xfrm>
            <a:prstGeom prst="cube">
              <a:avLst>
                <a:gd name="adj" fmla="val 25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latin typeface="Tahoma" pitchFamily="34" charset="0"/>
                  <a:ea typeface="ＭＳ 明朝" pitchFamily="17" charset="-128"/>
                </a:rPr>
                <a:t>DCPC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12" name="AutoShape 30"/>
            <p:cNvSpPr>
              <a:spLocks noChangeArrowheads="1"/>
            </p:cNvSpPr>
            <p:nvPr/>
          </p:nvSpPr>
          <p:spPr bwMode="auto">
            <a:xfrm>
              <a:off x="2675473" y="5250583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13" name="AutoShape 30"/>
            <p:cNvSpPr>
              <a:spLocks noChangeArrowheads="1"/>
            </p:cNvSpPr>
            <p:nvPr/>
          </p:nvSpPr>
          <p:spPr bwMode="auto">
            <a:xfrm>
              <a:off x="1820332" y="5905909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14" name="AutoShape 30"/>
            <p:cNvSpPr>
              <a:spLocks noChangeArrowheads="1"/>
            </p:cNvSpPr>
            <p:nvPr/>
          </p:nvSpPr>
          <p:spPr bwMode="auto">
            <a:xfrm>
              <a:off x="2150892" y="5970663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cxnSp>
          <p:nvCxnSpPr>
            <p:cNvPr id="15" name="直線矢印コネクタ 14"/>
            <p:cNvCxnSpPr/>
            <p:nvPr/>
          </p:nvCxnSpPr>
          <p:spPr>
            <a:xfrm flipV="1">
              <a:off x="2135269" y="5608100"/>
              <a:ext cx="12730" cy="337430"/>
            </a:xfrm>
            <a:prstGeom prst="straightConnector1">
              <a:avLst/>
            </a:prstGeom>
            <a:ln w="50800">
              <a:solidFill>
                <a:schemeClr val="bg1">
                  <a:lumMod val="65000"/>
                  <a:alpha val="80000"/>
                </a:schemeClr>
              </a:solidFill>
              <a:prstDash val="solid"/>
              <a:bevel/>
              <a:headEnd type="triangle" w="med" len="sm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角丸四角形 15"/>
            <p:cNvSpPr/>
            <p:nvPr/>
          </p:nvSpPr>
          <p:spPr>
            <a:xfrm>
              <a:off x="1543976" y="5153876"/>
              <a:ext cx="1944216" cy="1296144"/>
            </a:xfrm>
            <a:prstGeom prst="roundRect">
              <a:avLst>
                <a:gd name="adj" fmla="val 7849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/>
            </a:p>
          </p:txBody>
        </p:sp>
        <p:sp>
          <p:nvSpPr>
            <p:cNvPr id="17" name="タイトル 1"/>
            <p:cNvSpPr txBox="1">
              <a:spLocks/>
            </p:cNvSpPr>
            <p:nvPr/>
          </p:nvSpPr>
          <p:spPr>
            <a:xfrm>
              <a:off x="2243425" y="6330703"/>
              <a:ext cx="1440160" cy="3271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shade val="50000"/>
                </a:schemeClr>
              </a:solidFill>
            </a:ln>
          </p:spPr>
          <p:txBody>
            <a:bodyPr vert="horz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GISC Tokyo AMDCN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18" name="直線矢印コネクタ 17"/>
            <p:cNvCxnSpPr/>
            <p:nvPr/>
          </p:nvCxnSpPr>
          <p:spPr>
            <a:xfrm flipH="1" flipV="1">
              <a:off x="2362438" y="5648781"/>
              <a:ext cx="1216" cy="337430"/>
            </a:xfrm>
            <a:prstGeom prst="straightConnector1">
              <a:avLst/>
            </a:prstGeom>
            <a:ln w="50800">
              <a:solidFill>
                <a:schemeClr val="bg1">
                  <a:lumMod val="65000"/>
                  <a:alpha val="80000"/>
                </a:schemeClr>
              </a:solidFill>
              <a:prstDash val="solid"/>
              <a:bevel/>
              <a:headEnd type="triangle" w="med" len="sm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角丸四角形 18"/>
            <p:cNvSpPr/>
            <p:nvPr/>
          </p:nvSpPr>
          <p:spPr>
            <a:xfrm>
              <a:off x="5624869" y="3581400"/>
              <a:ext cx="1800200" cy="360040"/>
            </a:xfrm>
            <a:prstGeom prst="roundRect">
              <a:avLst>
                <a:gd name="adj" fmla="val 12699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ja-JP" sz="1600" b="1" dirty="0" smtClean="0">
                  <a:solidFill>
                    <a:schemeClr val="tx1"/>
                  </a:solidFill>
                </a:rPr>
                <a:t>GISC Offenbach</a:t>
              </a:r>
              <a:endParaRPr kumimoji="1" lang="ja-JP" altLang="en-US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1615984" y="3581400"/>
              <a:ext cx="1800200" cy="360040"/>
            </a:xfrm>
            <a:prstGeom prst="roundRect">
              <a:avLst>
                <a:gd name="adj" fmla="val 12699"/>
              </a:avLst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ja-JP" sz="1600" b="1" dirty="0" smtClean="0">
                  <a:solidFill>
                    <a:schemeClr val="tx1"/>
                  </a:solidFill>
                </a:rPr>
                <a:t>GISC Tokyo</a:t>
              </a:r>
              <a:endParaRPr kumimoji="1" lang="ja-JP" altLang="en-US" sz="16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直線矢印コネクタ 20"/>
            <p:cNvCxnSpPr/>
            <p:nvPr/>
          </p:nvCxnSpPr>
          <p:spPr>
            <a:xfrm flipH="1" flipV="1">
              <a:off x="2887019" y="4013449"/>
              <a:ext cx="2912288" cy="1725266"/>
            </a:xfrm>
            <a:prstGeom prst="straightConnector1">
              <a:avLst/>
            </a:prstGeom>
            <a:ln w="57150">
              <a:prstDash val="sysDash"/>
              <a:headEnd type="none" w="lg" len="med"/>
              <a:tailEnd type="stealth" w="lg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直線矢印コネクタ 21"/>
            <p:cNvCxnSpPr/>
            <p:nvPr/>
          </p:nvCxnSpPr>
          <p:spPr>
            <a:xfrm flipH="1">
              <a:off x="3303466" y="4013448"/>
              <a:ext cx="2904716" cy="1725267"/>
            </a:xfrm>
            <a:prstGeom prst="straightConnector1">
              <a:avLst/>
            </a:prstGeom>
            <a:ln w="57150">
              <a:prstDash val="sysDash"/>
              <a:headEnd type="stealth" w="lg" len="med"/>
              <a:tailEnd type="none" w="lg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3" name="雲 22"/>
            <p:cNvSpPr/>
            <p:nvPr/>
          </p:nvSpPr>
          <p:spPr>
            <a:xfrm>
              <a:off x="3378365" y="4355047"/>
              <a:ext cx="2246504" cy="1606166"/>
            </a:xfrm>
            <a:prstGeom prst="cloud">
              <a:avLst/>
            </a:prstGeom>
            <a:solidFill>
              <a:schemeClr val="accent2">
                <a:lumMod val="20000"/>
                <a:lumOff val="80000"/>
                <a:alpha val="38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ja-JP" b="1" dirty="0" smtClean="0">
                  <a:solidFill>
                    <a:schemeClr val="tx1"/>
                  </a:solidFill>
                </a:rPr>
                <a:t>Internet</a:t>
              </a:r>
              <a:endParaRPr kumimoji="1" lang="ja-JP" alt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タイトル 1"/>
            <p:cNvSpPr txBox="1">
              <a:spLocks/>
            </p:cNvSpPr>
            <p:nvPr/>
          </p:nvSpPr>
          <p:spPr>
            <a:xfrm>
              <a:off x="2686860" y="4233977"/>
              <a:ext cx="1309016" cy="237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txBody>
            <a:bodyPr vert="horz" tIns="36000" bIns="36000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HTTPS file upload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5" name="タイトル 1"/>
            <p:cNvSpPr txBox="1">
              <a:spLocks/>
            </p:cNvSpPr>
            <p:nvPr/>
          </p:nvSpPr>
          <p:spPr>
            <a:xfrm>
              <a:off x="5387452" y="4188237"/>
              <a:ext cx="682432" cy="237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txBody>
            <a:bodyPr vert="horz" tIns="36000" bIns="36000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FTP put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6" name="円柱 25"/>
            <p:cNvSpPr/>
            <p:nvPr/>
          </p:nvSpPr>
          <p:spPr>
            <a:xfrm>
              <a:off x="3054329" y="4499196"/>
              <a:ext cx="648072" cy="601219"/>
            </a:xfrm>
            <a:prstGeom prst="can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ja-JP" sz="1400" dirty="0" smtClean="0"/>
                <a:t>cache</a:t>
              </a:r>
              <a:endParaRPr kumimoji="1" lang="ja-JP" altLang="en-US" sz="1400" dirty="0"/>
            </a:p>
          </p:txBody>
        </p:sp>
        <p:sp>
          <p:nvSpPr>
            <p:cNvPr id="27" name="円柱 26"/>
            <p:cNvSpPr/>
            <p:nvPr/>
          </p:nvSpPr>
          <p:spPr>
            <a:xfrm>
              <a:off x="5420404" y="4471018"/>
              <a:ext cx="648072" cy="601219"/>
            </a:xfrm>
            <a:prstGeom prst="can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ja-JP" sz="1400" dirty="0" smtClean="0"/>
                <a:t>cache</a:t>
              </a:r>
              <a:endParaRPr kumimoji="1" lang="ja-JP" altLang="en-US" sz="1400" dirty="0"/>
            </a:p>
          </p:txBody>
        </p:sp>
        <p:cxnSp>
          <p:nvCxnSpPr>
            <p:cNvPr id="28" name="カギ線コネクタ 27"/>
            <p:cNvCxnSpPr>
              <a:endCxn id="26" idx="2"/>
            </p:cNvCxnSpPr>
            <p:nvPr/>
          </p:nvCxnSpPr>
          <p:spPr>
            <a:xfrm rot="16200000" flipH="1">
              <a:off x="2356023" y="4101500"/>
              <a:ext cx="858366" cy="538245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カギ線コネクタ 28"/>
            <p:cNvCxnSpPr>
              <a:stCxn id="19" idx="2"/>
              <a:endCxn id="27" idx="4"/>
            </p:cNvCxnSpPr>
            <p:nvPr/>
          </p:nvCxnSpPr>
          <p:spPr>
            <a:xfrm rot="5400000">
              <a:off x="5881629" y="4128288"/>
              <a:ext cx="830188" cy="456493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0551959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>
                <a:latin typeface="Calibri" pitchFamily="34" charset="0"/>
                <a:cs typeface="Calibri" pitchFamily="34" charset="0"/>
              </a:rPr>
              <a:t>Establishment of the DRS</a:t>
            </a:r>
            <a:endParaRPr kumimoji="1" lang="ja-JP" alt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11560" y="1124743"/>
            <a:ext cx="8153400" cy="2915203"/>
          </a:xfrm>
        </p:spPr>
        <p:txBody>
          <a:bodyPr/>
          <a:lstStyle/>
          <a:p>
            <a:r>
              <a:rPr lang="en-US" altLang="ja-JP" sz="2400" dirty="0"/>
              <a:t>JMA’s Disaster Recovery Site (DRS) on west side of Japan (Osaka city, 500km far from Tokyo) has been in operation since March 2015. </a:t>
            </a:r>
            <a:endParaRPr lang="en-US" altLang="ja-JP" sz="2400" dirty="0" smtClean="0"/>
          </a:p>
          <a:p>
            <a:r>
              <a:rPr lang="en-US" altLang="ja-JP" sz="2400" dirty="0" smtClean="0"/>
              <a:t>The </a:t>
            </a:r>
            <a:r>
              <a:rPr lang="en-US" altLang="ja-JP" sz="2400" dirty="0"/>
              <a:t>DRS has the same architecture of current MSS and access lines of MPLS networks. </a:t>
            </a:r>
            <a:endParaRPr lang="en-US" altLang="ja-JP" sz="2400" dirty="0" smtClean="0"/>
          </a:p>
          <a:p>
            <a:r>
              <a:rPr lang="en-US" altLang="ja-JP" sz="2400" dirty="0" smtClean="0"/>
              <a:t>As of now, some </a:t>
            </a:r>
            <a:r>
              <a:rPr lang="en-US" altLang="ja-JP" sz="2400" dirty="0" err="1"/>
              <a:t>centres</a:t>
            </a:r>
            <a:r>
              <a:rPr lang="en-US" altLang="ja-JP" sz="2400" dirty="0"/>
              <a:t> finished a connectivity test and started backup operation</a:t>
            </a:r>
            <a:r>
              <a:rPr lang="en-US" altLang="ja-JP" sz="2400" dirty="0" smtClean="0"/>
              <a:t>.</a:t>
            </a:r>
            <a:endParaRPr lang="ja-JP" altLang="ja-JP" sz="2400" dirty="0"/>
          </a:p>
        </p:txBody>
      </p:sp>
      <p:grpSp>
        <p:nvGrpSpPr>
          <p:cNvPr id="29" name="グループ化 28"/>
          <p:cNvGrpSpPr/>
          <p:nvPr/>
        </p:nvGrpSpPr>
        <p:grpSpPr>
          <a:xfrm>
            <a:off x="2801740" y="4039947"/>
            <a:ext cx="3145880" cy="2621567"/>
            <a:chOff x="2467368" y="2994839"/>
            <a:chExt cx="4150196" cy="3458497"/>
          </a:xfrm>
        </p:grpSpPr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7368" y="2994839"/>
              <a:ext cx="4150196" cy="345849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2" name="二等辺三角形 11"/>
            <p:cNvSpPr/>
            <p:nvPr/>
          </p:nvSpPr>
          <p:spPr>
            <a:xfrm>
              <a:off x="4499992" y="4724087"/>
              <a:ext cx="144016" cy="157848"/>
            </a:xfrm>
            <a:prstGeom prst="triangle">
              <a:avLst/>
            </a:pr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0" name="テキスト ボックス 9"/>
            <p:cNvSpPr txBox="1"/>
            <p:nvPr/>
          </p:nvSpPr>
          <p:spPr>
            <a:xfrm rot="20701937">
              <a:off x="4680012" y="4796459"/>
              <a:ext cx="100811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1400" dirty="0" smtClean="0"/>
                <a:t>500Km</a:t>
              </a:r>
              <a:endParaRPr kumimoji="1" lang="ja-JP" altLang="en-US" sz="1400" dirty="0"/>
            </a:p>
          </p:txBody>
        </p:sp>
        <p:sp>
          <p:nvSpPr>
            <p:cNvPr id="11" name="テキスト ボックス 10"/>
            <p:cNvSpPr txBox="1"/>
            <p:nvPr/>
          </p:nvSpPr>
          <p:spPr>
            <a:xfrm>
              <a:off x="5389014" y="4510357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Tokyo</a:t>
              </a:r>
              <a:endParaRPr kumimoji="1" lang="ja-JP" altLang="en-US" dirty="0"/>
            </a:p>
          </p:txBody>
        </p:sp>
        <p:cxnSp>
          <p:nvCxnSpPr>
            <p:cNvPr id="7" name="直線コネクタ 6"/>
            <p:cNvCxnSpPr>
              <a:endCxn id="8" idx="5"/>
            </p:cNvCxnSpPr>
            <p:nvPr/>
          </p:nvCxnSpPr>
          <p:spPr>
            <a:xfrm flipH="1" flipV="1">
              <a:off x="5256076" y="4622015"/>
              <a:ext cx="709002" cy="862890"/>
            </a:xfrm>
            <a:prstGeom prst="line">
              <a:avLst/>
            </a:pr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コネクタ 26"/>
            <p:cNvCxnSpPr>
              <a:endCxn id="8" idx="1"/>
            </p:cNvCxnSpPr>
            <p:nvPr/>
          </p:nvCxnSpPr>
          <p:spPr>
            <a:xfrm>
              <a:off x="4499992" y="3429000"/>
              <a:ext cx="684076" cy="1193015"/>
            </a:xfrm>
            <a:prstGeom prst="line">
              <a:avLst/>
            </a:prstGeom>
            <a:ln w="76200" cmpd="dbl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線コネクタ 29"/>
            <p:cNvCxnSpPr>
              <a:endCxn id="12" idx="1"/>
            </p:cNvCxnSpPr>
            <p:nvPr/>
          </p:nvCxnSpPr>
          <p:spPr>
            <a:xfrm>
              <a:off x="3707904" y="3535594"/>
              <a:ext cx="828092" cy="1267417"/>
            </a:xfrm>
            <a:prstGeom prst="line">
              <a:avLst/>
            </a:prstGeom>
            <a:ln w="28575">
              <a:solidFill>
                <a:srgbClr val="FF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線コネクタ 32"/>
            <p:cNvCxnSpPr>
              <a:stCxn id="12" idx="3"/>
            </p:cNvCxnSpPr>
            <p:nvPr/>
          </p:nvCxnSpPr>
          <p:spPr>
            <a:xfrm>
              <a:off x="4572000" y="4881935"/>
              <a:ext cx="504056" cy="707305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雲 4"/>
            <p:cNvSpPr/>
            <p:nvPr/>
          </p:nvSpPr>
          <p:spPr>
            <a:xfrm>
              <a:off x="2807857" y="3310780"/>
              <a:ext cx="2712709" cy="810673"/>
            </a:xfrm>
            <a:prstGeom prst="cloud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>
                  <a:solidFill>
                    <a:schemeClr val="tx1"/>
                  </a:solidFill>
                </a:rPr>
                <a:t>RMDCN-NG</a:t>
              </a:r>
              <a:endParaRPr kumimoji="1" lang="ja-JP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0" name="正方形/長方形 49"/>
            <p:cNvSpPr/>
            <p:nvPr/>
          </p:nvSpPr>
          <p:spPr>
            <a:xfrm>
              <a:off x="4123530" y="5006788"/>
              <a:ext cx="597491" cy="22879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" name="テキスト ボックス 15"/>
            <p:cNvSpPr txBox="1"/>
            <p:nvPr/>
          </p:nvSpPr>
          <p:spPr>
            <a:xfrm>
              <a:off x="4001291" y="4950756"/>
              <a:ext cx="1312152" cy="4060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1400" dirty="0" smtClean="0">
                  <a:solidFill>
                    <a:srgbClr val="FF0000"/>
                  </a:solidFill>
                </a:rPr>
                <a:t>Osaka</a:t>
              </a:r>
              <a:endParaRPr kumimoji="1" lang="ja-JP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13" name="雲 12"/>
            <p:cNvSpPr/>
            <p:nvPr/>
          </p:nvSpPr>
          <p:spPr>
            <a:xfrm>
              <a:off x="4499992" y="5301208"/>
              <a:ext cx="2041150" cy="810672"/>
            </a:xfrm>
            <a:prstGeom prst="cloud">
              <a:avLst/>
            </a:prstGeom>
            <a:gradFill flip="none" rotWithShape="1">
              <a:gsLst>
                <a:gs pos="0">
                  <a:srgbClr val="00B050">
                    <a:tint val="66000"/>
                    <a:satMod val="160000"/>
                  </a:srgbClr>
                </a:gs>
                <a:gs pos="50000">
                  <a:srgbClr val="00B050">
                    <a:tint val="44500"/>
                    <a:satMod val="160000"/>
                  </a:srgbClr>
                </a:gs>
                <a:gs pos="100000">
                  <a:srgbClr val="00B05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>
                  <a:solidFill>
                    <a:schemeClr val="tx1"/>
                  </a:solidFill>
                </a:rPr>
                <a:t>AMDCN</a:t>
              </a:r>
              <a:endParaRPr kumimoji="1" lang="ja-JP" alt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19" name="直線コネクタ 18"/>
            <p:cNvCxnSpPr>
              <a:stCxn id="8" idx="1"/>
              <a:endCxn id="12" idx="5"/>
            </p:cNvCxnSpPr>
            <p:nvPr/>
          </p:nvCxnSpPr>
          <p:spPr>
            <a:xfrm flipH="1">
              <a:off x="4608004" y="4622015"/>
              <a:ext cx="576064" cy="180996"/>
            </a:xfrm>
            <a:prstGeom prst="line">
              <a:avLst/>
            </a:prstGeom>
            <a:ln w="285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二等辺三角形 7"/>
            <p:cNvSpPr/>
            <p:nvPr/>
          </p:nvSpPr>
          <p:spPr>
            <a:xfrm>
              <a:off x="5148064" y="4539423"/>
              <a:ext cx="144016" cy="165184"/>
            </a:xfrm>
            <a:prstGeom prst="triangl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24" name="直線矢印コネクタ 23"/>
            <p:cNvCxnSpPr/>
            <p:nvPr/>
          </p:nvCxnSpPr>
          <p:spPr>
            <a:xfrm flipV="1">
              <a:off x="4719758" y="4810741"/>
              <a:ext cx="428306" cy="130427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17252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11560" y="2780928"/>
            <a:ext cx="8153400" cy="990600"/>
          </a:xfrm>
        </p:spPr>
        <p:txBody>
          <a:bodyPr>
            <a:noAutofit/>
          </a:bodyPr>
          <a:lstStyle/>
          <a:p>
            <a:pPr algn="ctr"/>
            <a:r>
              <a:rPr lang="en-US" altLang="ja-JP" sz="7200" dirty="0" smtClean="0">
                <a:latin typeface="Calibri" pitchFamily="34" charset="0"/>
              </a:rPr>
              <a:t>Thank you!</a:t>
            </a:r>
            <a:endParaRPr kumimoji="1" lang="ja-JP" altLang="en-US" sz="72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437112"/>
            <a:ext cx="1872208" cy="733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正方形/長方形 7"/>
          <p:cNvSpPr/>
          <p:nvPr/>
        </p:nvSpPr>
        <p:spPr>
          <a:xfrm>
            <a:off x="2467960" y="5716343"/>
            <a:ext cx="4679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>
                <a:latin typeface="Calibri" pitchFamily="34" charset="0"/>
              </a:rPr>
              <a:t>JMA HP: </a:t>
            </a:r>
            <a:r>
              <a:rPr lang="en-US" altLang="ja-JP" dirty="0" smtClean="0">
                <a:latin typeface="Calibri" pitchFamily="34" charset="0"/>
                <a:hlinkClick r:id="rId3"/>
              </a:rPr>
              <a:t>http://www.jma.go.jp/jma/indexe.html</a:t>
            </a:r>
            <a:endParaRPr lang="ja-JP" altLang="en-US" dirty="0">
              <a:latin typeface="Calibri" pitchFamily="34" charset="0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2339752" y="5301208"/>
            <a:ext cx="4935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ja-JP" dirty="0" smtClean="0">
                <a:latin typeface="Calibri" pitchFamily="34" charset="0"/>
              </a:rPr>
              <a:t>GISC Tokyo Web portal: </a:t>
            </a:r>
            <a:r>
              <a:rPr lang="en-GB" altLang="ja-JP" dirty="0" smtClean="0">
                <a:latin typeface="Calibri" pitchFamily="34" charset="0"/>
                <a:hlinkClick r:id="rId4"/>
              </a:rPr>
              <a:t>http://www.wis-jma.go.jp/</a:t>
            </a:r>
            <a:endParaRPr lang="en-US" altLang="ja-JP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動作設定ボタン : 戻る 6">
            <a:hlinkClick r:id="rId2" action="ppaction://hlinksldjump" highlightClick="1"/>
          </p:cNvPr>
          <p:cNvSpPr/>
          <p:nvPr/>
        </p:nvSpPr>
        <p:spPr>
          <a:xfrm>
            <a:off x="8388424" y="311547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横巻き 3"/>
          <p:cNvSpPr/>
          <p:nvPr/>
        </p:nvSpPr>
        <p:spPr>
          <a:xfrm>
            <a:off x="7169707" y="5589240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156M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2011747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1.7G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9" name="図 8"/>
          <p:cNvPicPr/>
          <p:nvPr/>
        </p:nvPicPr>
        <p:blipFill>
          <a:blip r:embed="rId3"/>
          <a:stretch>
            <a:fillRect/>
          </a:stretch>
        </p:blipFill>
        <p:spPr>
          <a:xfrm>
            <a:off x="1331640" y="599579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/>
          <a:stretch>
            <a:fillRect/>
          </a:stretch>
        </p:blipFill>
        <p:spPr>
          <a:xfrm>
            <a:off x="1331640" y="3623915"/>
            <a:ext cx="5612130" cy="288417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0" y="0"/>
            <a:ext cx="5461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/>
              <a:t>Traffic status of Washington </a:t>
            </a:r>
            <a:r>
              <a:rPr lang="en-US" altLang="ja-JP" dirty="0"/>
              <a:t>(50Mbps) – Tokyo (10Mbps)</a:t>
            </a:r>
            <a:endParaRPr lang="ja-JP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388424" y="188640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横巻き 10"/>
          <p:cNvSpPr/>
          <p:nvPr/>
        </p:nvSpPr>
        <p:spPr>
          <a:xfrm>
            <a:off x="7126244" y="539432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986MB/Day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50289" y="1814907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111M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8" name="図 7"/>
          <p:cNvPicPr/>
          <p:nvPr/>
        </p:nvPicPr>
        <p:blipFill>
          <a:blip r:embed="rId3"/>
          <a:stretch>
            <a:fillRect/>
          </a:stretch>
        </p:blipFill>
        <p:spPr>
          <a:xfrm>
            <a:off x="1285512" y="372822"/>
            <a:ext cx="5612130" cy="2884170"/>
          </a:xfrm>
          <a:prstGeom prst="rect">
            <a:avLst/>
          </a:prstGeom>
        </p:spPr>
      </p:pic>
      <p:pic>
        <p:nvPicPr>
          <p:cNvPr id="9" name="図 8"/>
          <p:cNvPicPr/>
          <p:nvPr/>
        </p:nvPicPr>
        <p:blipFill>
          <a:blip r:embed="rId4"/>
          <a:stretch>
            <a:fillRect/>
          </a:stretch>
        </p:blipFill>
        <p:spPr>
          <a:xfrm>
            <a:off x="1285512" y="3645024"/>
            <a:ext cx="5612130" cy="288417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0" y="3974"/>
            <a:ext cx="5274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Melbourne (4Mbps) – Tokyo (10Mbps)</a:t>
            </a:r>
            <a:endParaRPr lang="ja-JP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13357" y="93849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横巻き 10"/>
          <p:cNvSpPr/>
          <p:nvPr/>
        </p:nvSpPr>
        <p:spPr>
          <a:xfrm>
            <a:off x="7126244" y="5485266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1.3GB/Day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9076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3.0G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0" y="6651"/>
            <a:ext cx="4974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Beijing (16Mbps) – Tokyo (10Mbps)</a:t>
            </a:r>
            <a:endParaRPr lang="ja-JP" altLang="en-US" dirty="0"/>
          </a:p>
        </p:txBody>
      </p:sp>
      <p:pic>
        <p:nvPicPr>
          <p:cNvPr id="9" name="図 8"/>
          <p:cNvPicPr/>
          <p:nvPr/>
        </p:nvPicPr>
        <p:blipFill>
          <a:blip r:embed="rId3"/>
          <a:stretch>
            <a:fillRect/>
          </a:stretch>
        </p:blipFill>
        <p:spPr>
          <a:xfrm>
            <a:off x="1403648" y="467412"/>
            <a:ext cx="5612130" cy="2846705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/>
          <a:stretch>
            <a:fillRect/>
          </a:stretch>
        </p:blipFill>
        <p:spPr>
          <a:xfrm>
            <a:off x="1388178" y="3581650"/>
            <a:ext cx="5612130" cy="283972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24428" y="94163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横巻き 10"/>
          <p:cNvSpPr/>
          <p:nvPr/>
        </p:nvSpPr>
        <p:spPr>
          <a:xfrm>
            <a:off x="7126244" y="5506499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397MB/Day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96494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4.3G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7" name="図 6"/>
          <p:cNvPicPr/>
          <p:nvPr/>
        </p:nvPicPr>
        <p:blipFill>
          <a:blip r:embed="rId3"/>
          <a:stretch>
            <a:fillRect/>
          </a:stretch>
        </p:blipFill>
        <p:spPr>
          <a:xfrm>
            <a:off x="1331640" y="536168"/>
            <a:ext cx="5612130" cy="2783840"/>
          </a:xfrm>
          <a:prstGeom prst="rect">
            <a:avLst/>
          </a:prstGeom>
        </p:spPr>
      </p:pic>
      <p:pic>
        <p:nvPicPr>
          <p:cNvPr id="8" name="図 7"/>
          <p:cNvPicPr/>
          <p:nvPr/>
        </p:nvPicPr>
        <p:blipFill>
          <a:blip r:embed="rId4"/>
          <a:stretch>
            <a:fillRect/>
          </a:stretch>
        </p:blipFill>
        <p:spPr>
          <a:xfrm>
            <a:off x="1331640" y="3705239"/>
            <a:ext cx="5612130" cy="278384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-8683" y="-8765"/>
            <a:ext cx="4933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Exeter (20Mbps) – Tokyo (10Mbps</a:t>
            </a:r>
            <a:r>
              <a:rPr lang="en-US" altLang="ja-JP" dirty="0" smtClean="0"/>
              <a:t>)</a:t>
            </a:r>
            <a:endParaRPr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7054848" y="1087382"/>
            <a:ext cx="16996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1200" dirty="0" smtClean="0"/>
              <a:t>Round Trip Time=250ms</a:t>
            </a:r>
            <a:endParaRPr lang="ja-JP" altLang="en-US" sz="1200" dirty="0"/>
          </a:p>
        </p:txBody>
      </p:sp>
      <p:cxnSp>
        <p:nvCxnSpPr>
          <p:cNvPr id="4" name="直線コネクタ 3"/>
          <p:cNvCxnSpPr/>
          <p:nvPr/>
        </p:nvCxnSpPr>
        <p:spPr>
          <a:xfrm>
            <a:off x="1979712" y="1196752"/>
            <a:ext cx="482453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雲形吹き出し 12"/>
          <p:cNvSpPr/>
          <p:nvPr/>
        </p:nvSpPr>
        <p:spPr>
          <a:xfrm>
            <a:off x="6777845" y="536167"/>
            <a:ext cx="2159894" cy="526525"/>
          </a:xfrm>
          <a:prstGeom prst="cloudCallout">
            <a:avLst>
              <a:gd name="adj1" fmla="val -70472"/>
              <a:gd name="adj2" fmla="val 70849"/>
            </a:avLst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dirty="0" smtClean="0">
                <a:solidFill>
                  <a:schemeClr val="tx1"/>
                </a:solidFill>
              </a:rPr>
              <a:t>Is this reached to peak throughput?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388424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横巻き 10"/>
          <p:cNvSpPr/>
          <p:nvPr/>
        </p:nvSpPr>
        <p:spPr>
          <a:xfrm>
            <a:off x="7126243" y="5445224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170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918757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12M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0" y="-2476"/>
            <a:ext cx="5317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Offenbach (50Mbps) – Tokyo (10Mbps)</a:t>
            </a:r>
            <a:endParaRPr lang="ja-JP" altLang="en-US" dirty="0"/>
          </a:p>
        </p:txBody>
      </p:sp>
      <p:pic>
        <p:nvPicPr>
          <p:cNvPr id="9" name="図 8"/>
          <p:cNvPicPr/>
          <p:nvPr/>
        </p:nvPicPr>
        <p:blipFill>
          <a:blip r:embed="rId3"/>
          <a:stretch>
            <a:fillRect/>
          </a:stretch>
        </p:blipFill>
        <p:spPr>
          <a:xfrm>
            <a:off x="1331640" y="404664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/>
          <a:stretch>
            <a:fillRect/>
          </a:stretch>
        </p:blipFill>
        <p:spPr>
          <a:xfrm>
            <a:off x="1331640" y="3717032"/>
            <a:ext cx="5612130" cy="288417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03596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横巻き 9"/>
          <p:cNvSpPr/>
          <p:nvPr/>
        </p:nvSpPr>
        <p:spPr>
          <a:xfrm>
            <a:off x="7139685" y="5417359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395MB/Day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1" name="横巻き 10"/>
          <p:cNvSpPr/>
          <p:nvPr/>
        </p:nvSpPr>
        <p:spPr>
          <a:xfrm>
            <a:off x="7142958" y="1888840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16M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7" name="図 6"/>
          <p:cNvPicPr/>
          <p:nvPr/>
        </p:nvPicPr>
        <p:blipFill>
          <a:blip r:embed="rId3"/>
          <a:stretch>
            <a:fillRect/>
          </a:stretch>
        </p:blipFill>
        <p:spPr>
          <a:xfrm>
            <a:off x="1403648" y="414010"/>
            <a:ext cx="5612130" cy="2884170"/>
          </a:xfrm>
          <a:prstGeom prst="rect">
            <a:avLst/>
          </a:prstGeom>
        </p:spPr>
      </p:pic>
      <p:pic>
        <p:nvPicPr>
          <p:cNvPr id="8" name="図 7"/>
          <p:cNvPicPr/>
          <p:nvPr/>
        </p:nvPicPr>
        <p:blipFill>
          <a:blip r:embed="rId4"/>
          <a:stretch>
            <a:fillRect/>
          </a:stretch>
        </p:blipFill>
        <p:spPr>
          <a:xfrm>
            <a:off x="1384261" y="3573016"/>
            <a:ext cx="5612130" cy="288417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0" y="1781"/>
            <a:ext cx="51933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New Delhi (4Mbps) – Tokyo (10Mbps)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802287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動作設定ボタン : 戻る 3">
            <a:hlinkClick r:id="rId2" action="ppaction://hlinksldjump" highlightClick="1"/>
          </p:cNvPr>
          <p:cNvSpPr/>
          <p:nvPr/>
        </p:nvSpPr>
        <p:spPr>
          <a:xfrm>
            <a:off x="8388424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横巻き 4"/>
          <p:cNvSpPr/>
          <p:nvPr/>
        </p:nvSpPr>
        <p:spPr>
          <a:xfrm>
            <a:off x="7126243" y="5445224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170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6" name="横巻き 5"/>
          <p:cNvSpPr/>
          <p:nvPr/>
        </p:nvSpPr>
        <p:spPr>
          <a:xfrm>
            <a:off x="7142958" y="1918757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33M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0" y="-2476"/>
            <a:ext cx="51803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Toulouse (50Mbps) – Tokyo (10Mbps)</a:t>
            </a:r>
            <a:endParaRPr lang="ja-JP" altLang="en-US" dirty="0"/>
          </a:p>
        </p:txBody>
      </p:sp>
      <p:pic>
        <p:nvPicPr>
          <p:cNvPr id="10" name="図 9"/>
          <p:cNvPicPr/>
          <p:nvPr/>
        </p:nvPicPr>
        <p:blipFill>
          <a:blip r:embed="rId3"/>
          <a:stretch>
            <a:fillRect/>
          </a:stretch>
        </p:blipFill>
        <p:spPr>
          <a:xfrm>
            <a:off x="1331640" y="366856"/>
            <a:ext cx="5612130" cy="2884170"/>
          </a:xfrm>
          <a:prstGeom prst="rect">
            <a:avLst/>
          </a:prstGeom>
        </p:spPr>
      </p:pic>
      <p:pic>
        <p:nvPicPr>
          <p:cNvPr id="11" name="図 10"/>
          <p:cNvPicPr/>
          <p:nvPr/>
        </p:nvPicPr>
        <p:blipFill>
          <a:blip r:embed="rId4"/>
          <a:stretch>
            <a:fillRect/>
          </a:stretch>
        </p:blipFill>
        <p:spPr>
          <a:xfrm>
            <a:off x="1331640" y="3573016"/>
            <a:ext cx="5612130" cy="288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3428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388424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横巻き 10"/>
          <p:cNvSpPr/>
          <p:nvPr/>
        </p:nvSpPr>
        <p:spPr>
          <a:xfrm>
            <a:off x="7138401" y="5534491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1.3G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8691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41M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7" name="図 6"/>
          <p:cNvPicPr/>
          <p:nvPr/>
        </p:nvPicPr>
        <p:blipFill>
          <a:blip r:embed="rId3"/>
          <a:stretch>
            <a:fillRect/>
          </a:stretch>
        </p:blipFill>
        <p:spPr>
          <a:xfrm>
            <a:off x="1276545" y="375057"/>
            <a:ext cx="5612130" cy="2884170"/>
          </a:xfrm>
          <a:prstGeom prst="rect">
            <a:avLst/>
          </a:prstGeom>
        </p:spPr>
      </p:pic>
      <p:pic>
        <p:nvPicPr>
          <p:cNvPr id="8" name="図 7"/>
          <p:cNvPicPr/>
          <p:nvPr/>
        </p:nvPicPr>
        <p:blipFill>
          <a:blip r:embed="rId4"/>
          <a:stretch>
            <a:fillRect/>
          </a:stretch>
        </p:blipFill>
        <p:spPr>
          <a:xfrm>
            <a:off x="1276545" y="3586425"/>
            <a:ext cx="5612130" cy="288417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0" y="0"/>
            <a:ext cx="4744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Seoul (4Mbps) – Tokyo (10Mbps)</a:t>
            </a:r>
            <a:endParaRPr lang="ja-JP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12222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横巻き 10"/>
          <p:cNvSpPr/>
          <p:nvPr/>
        </p:nvSpPr>
        <p:spPr>
          <a:xfrm>
            <a:off x="7126244" y="5468258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167MB/Day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1981" y="1888840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>
                <a:solidFill>
                  <a:schemeClr val="tx1"/>
                </a:solidFill>
              </a:rPr>
              <a:t>1</a:t>
            </a:r>
            <a:r>
              <a:rPr lang="en-US" altLang="ja-JP" sz="2000" dirty="0" smtClean="0">
                <a:solidFill>
                  <a:schemeClr val="tx1"/>
                </a:solidFill>
              </a:rPr>
              <a:t>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7" name="図 6"/>
          <p:cNvPicPr/>
          <p:nvPr/>
        </p:nvPicPr>
        <p:blipFill>
          <a:blip r:embed="rId3"/>
          <a:stretch>
            <a:fillRect/>
          </a:stretch>
        </p:blipFill>
        <p:spPr>
          <a:xfrm>
            <a:off x="1298367" y="375837"/>
            <a:ext cx="5612130" cy="2884170"/>
          </a:xfrm>
          <a:prstGeom prst="rect">
            <a:avLst/>
          </a:prstGeom>
        </p:spPr>
      </p:pic>
      <p:pic>
        <p:nvPicPr>
          <p:cNvPr id="8" name="図 7"/>
          <p:cNvPicPr/>
          <p:nvPr/>
        </p:nvPicPr>
        <p:blipFill>
          <a:blip r:embed="rId4"/>
          <a:stretch>
            <a:fillRect/>
          </a:stretch>
        </p:blipFill>
        <p:spPr>
          <a:xfrm>
            <a:off x="1305599" y="3537441"/>
            <a:ext cx="5612130" cy="288417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0" y="0"/>
            <a:ext cx="5055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Bangkok (128Kbps) – Tokyo (2Mbps)</a:t>
            </a:r>
            <a:endParaRPr lang="ja-JP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24428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横巻き 10"/>
          <p:cNvSpPr/>
          <p:nvPr/>
        </p:nvSpPr>
        <p:spPr>
          <a:xfrm>
            <a:off x="7142957" y="5445224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138MB/Day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902036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3M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7" name="図 6"/>
          <p:cNvPicPr/>
          <p:nvPr/>
        </p:nvPicPr>
        <p:blipFill>
          <a:blip r:embed="rId3"/>
          <a:stretch>
            <a:fillRect/>
          </a:stretch>
        </p:blipFill>
        <p:spPr>
          <a:xfrm>
            <a:off x="1417222" y="404664"/>
            <a:ext cx="5612130" cy="2884170"/>
          </a:xfrm>
          <a:prstGeom prst="rect">
            <a:avLst/>
          </a:prstGeom>
        </p:spPr>
      </p:pic>
      <p:pic>
        <p:nvPicPr>
          <p:cNvPr id="8" name="図 7"/>
          <p:cNvPicPr/>
          <p:nvPr/>
        </p:nvPicPr>
        <p:blipFill>
          <a:blip r:embed="rId4"/>
          <a:stretch>
            <a:fillRect/>
          </a:stretch>
        </p:blipFill>
        <p:spPr>
          <a:xfrm>
            <a:off x="1403648" y="3573016"/>
            <a:ext cx="5612130" cy="288417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25579" y="0"/>
            <a:ext cx="5369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Khabarovsk (dedicated 64Kbps) – Tokyo</a:t>
            </a:r>
            <a:endParaRPr lang="ja-JP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動作設定ボタン : 戻る 6">
            <a:hlinkClick r:id="rId2" action="ppaction://hlinksldjump" highlightClick="1"/>
          </p:cNvPr>
          <p:cNvSpPr/>
          <p:nvPr/>
        </p:nvSpPr>
        <p:spPr>
          <a:xfrm>
            <a:off x="8316416" y="167989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横巻き 11"/>
          <p:cNvSpPr/>
          <p:nvPr/>
        </p:nvSpPr>
        <p:spPr>
          <a:xfrm>
            <a:off x="7154978" y="5534491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1.1GB/Day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3" name="横巻き 12"/>
          <p:cNvSpPr/>
          <p:nvPr/>
        </p:nvSpPr>
        <p:spPr>
          <a:xfrm>
            <a:off x="7142958" y="189076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5M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8" name="図 7"/>
          <p:cNvPicPr/>
          <p:nvPr/>
        </p:nvPicPr>
        <p:blipFill>
          <a:blip r:embed="rId3"/>
          <a:stretch>
            <a:fillRect/>
          </a:stretch>
        </p:blipFill>
        <p:spPr>
          <a:xfrm>
            <a:off x="1331640" y="555292"/>
            <a:ext cx="5612130" cy="2884170"/>
          </a:xfrm>
          <a:prstGeom prst="rect">
            <a:avLst/>
          </a:prstGeom>
        </p:spPr>
      </p:pic>
      <p:pic>
        <p:nvPicPr>
          <p:cNvPr id="9" name="図 8"/>
          <p:cNvPicPr/>
          <p:nvPr/>
        </p:nvPicPr>
        <p:blipFill>
          <a:blip r:embed="rId4"/>
          <a:stretch>
            <a:fillRect/>
          </a:stretch>
        </p:blipFill>
        <p:spPr>
          <a:xfrm>
            <a:off x="1331640" y="3670512"/>
            <a:ext cx="5612130" cy="288417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0" y="0"/>
            <a:ext cx="5127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Hong Kong (1Mbps) – Tokyo (2Mbps)</a:t>
            </a:r>
            <a:endParaRPr lang="ja-JP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03596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横巻き 10"/>
          <p:cNvSpPr/>
          <p:nvPr/>
        </p:nvSpPr>
        <p:spPr>
          <a:xfrm>
            <a:off x="7126244" y="5557490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137MB/Day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8691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0.2M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7" name="図 6"/>
          <p:cNvPicPr/>
          <p:nvPr/>
        </p:nvPicPr>
        <p:blipFill>
          <a:blip r:embed="rId3"/>
          <a:stretch>
            <a:fillRect/>
          </a:stretch>
        </p:blipFill>
        <p:spPr>
          <a:xfrm>
            <a:off x="1475656" y="444830"/>
            <a:ext cx="5612130" cy="2884170"/>
          </a:xfrm>
          <a:prstGeom prst="rect">
            <a:avLst/>
          </a:prstGeom>
        </p:spPr>
      </p:pic>
      <p:pic>
        <p:nvPicPr>
          <p:cNvPr id="8" name="図 7"/>
          <p:cNvPicPr/>
          <p:nvPr/>
        </p:nvPicPr>
        <p:blipFill>
          <a:blip r:embed="rId4"/>
          <a:stretch>
            <a:fillRect/>
          </a:stretch>
        </p:blipFill>
        <p:spPr>
          <a:xfrm>
            <a:off x="1475656" y="3717032"/>
            <a:ext cx="5612130" cy="288417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0" y="0"/>
            <a:ext cx="4795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Manila (64Kbps) – Tokyo (2Mbps)</a:t>
            </a:r>
            <a:endParaRPr lang="ja-JP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動作設定ボタン : 戻る 3">
            <a:hlinkClick r:id="rId2" action="ppaction://hlinksldjump" highlightClick="1"/>
          </p:cNvPr>
          <p:cNvSpPr/>
          <p:nvPr/>
        </p:nvSpPr>
        <p:spPr>
          <a:xfrm>
            <a:off x="8403596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横巻き 4"/>
          <p:cNvSpPr/>
          <p:nvPr/>
        </p:nvSpPr>
        <p:spPr>
          <a:xfrm>
            <a:off x="7126244" y="5557490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167MB/Day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6" name="横巻き 5"/>
          <p:cNvSpPr/>
          <p:nvPr/>
        </p:nvSpPr>
        <p:spPr>
          <a:xfrm>
            <a:off x="7142958" y="188691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0.3M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7" name="図 6"/>
          <p:cNvPicPr/>
          <p:nvPr/>
        </p:nvPicPr>
        <p:blipFill>
          <a:blip r:embed="rId3"/>
          <a:stretch>
            <a:fillRect/>
          </a:stretch>
        </p:blipFill>
        <p:spPr>
          <a:xfrm>
            <a:off x="1331640" y="620688"/>
            <a:ext cx="5612130" cy="2783840"/>
          </a:xfrm>
          <a:prstGeom prst="rect">
            <a:avLst/>
          </a:prstGeom>
        </p:spPr>
      </p:pic>
      <p:pic>
        <p:nvPicPr>
          <p:cNvPr id="8" name="図 7"/>
          <p:cNvPicPr/>
          <p:nvPr/>
        </p:nvPicPr>
        <p:blipFill>
          <a:blip r:embed="rId4"/>
          <a:stretch>
            <a:fillRect/>
          </a:stretch>
        </p:blipFill>
        <p:spPr>
          <a:xfrm>
            <a:off x="1303811" y="3709754"/>
            <a:ext cx="5612130" cy="2783840"/>
          </a:xfrm>
          <a:prstGeom prst="rect">
            <a:avLst/>
          </a:prstGeom>
        </p:spPr>
      </p:pic>
      <p:sp>
        <p:nvSpPr>
          <p:cNvPr id="9" name="正方形/長方形 8"/>
          <p:cNvSpPr/>
          <p:nvPr/>
        </p:nvSpPr>
        <p:spPr>
          <a:xfrm>
            <a:off x="12636" y="0"/>
            <a:ext cx="4340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Traffic status of Doha (IPVPN 2Mbps)– Tokyo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1065829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動作設定ボタン : 戻る 20">
            <a:hlinkClick r:id="rId2" action="ppaction://hlinksldjump" highlightClick="1"/>
          </p:cNvPr>
          <p:cNvSpPr/>
          <p:nvPr/>
        </p:nvSpPr>
        <p:spPr>
          <a:xfrm>
            <a:off x="8388424" y="143289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/>
          <p:cNvSpPr/>
          <p:nvPr/>
        </p:nvSpPr>
        <p:spPr>
          <a:xfrm>
            <a:off x="5054407" y="5085184"/>
            <a:ext cx="19613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ja-JP" sz="1600" dirty="0" smtClean="0">
                <a:latin typeface="Calibri" pitchFamily="34" charset="0"/>
              </a:rPr>
              <a:t>Bandwidth 100Mbps</a:t>
            </a:r>
            <a:endParaRPr lang="ja-JP" altLang="en-US" sz="1600" dirty="0">
              <a:latin typeface="Calibri" pitchFamily="34" charset="0"/>
            </a:endParaRPr>
          </a:p>
        </p:txBody>
      </p:sp>
      <p:sp>
        <p:nvSpPr>
          <p:cNvPr id="32" name="正方形/長方形 31"/>
          <p:cNvSpPr/>
          <p:nvPr/>
        </p:nvSpPr>
        <p:spPr>
          <a:xfrm>
            <a:off x="611560" y="764704"/>
            <a:ext cx="4536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ja-JP" sz="2400" dirty="0" smtClean="0">
                <a:latin typeface="Calibri" pitchFamily="34" charset="0"/>
              </a:rPr>
              <a:t>WIS part-B Internet Traffic</a:t>
            </a:r>
            <a:endParaRPr lang="ja-JP" altLang="en-US" sz="2400" dirty="0">
              <a:latin typeface="Calibri" pitchFamily="34" charset="0"/>
            </a:endParaRPr>
          </a:p>
        </p:txBody>
      </p:sp>
      <p:sp>
        <p:nvSpPr>
          <p:cNvPr id="10" name="横巻き 9"/>
          <p:cNvSpPr/>
          <p:nvPr/>
        </p:nvSpPr>
        <p:spPr>
          <a:xfrm>
            <a:off x="7126244" y="2968398"/>
            <a:ext cx="1794781" cy="1252690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Downloading data</a:t>
            </a:r>
          </a:p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200 G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8" name="図 7"/>
          <p:cNvPicPr/>
          <p:nvPr/>
        </p:nvPicPr>
        <p:blipFill>
          <a:blip r:embed="rId3"/>
          <a:stretch>
            <a:fillRect/>
          </a:stretch>
        </p:blipFill>
        <p:spPr>
          <a:xfrm>
            <a:off x="1259632" y="2048200"/>
            <a:ext cx="5612130" cy="309308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ISC Tokyo PP theme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Metadata_sync</Template>
  <TotalTime>2895</TotalTime>
  <Words>631</Words>
  <Application>Microsoft Office PowerPoint</Application>
  <PresentationFormat>On-screen Show (4:3)</PresentationFormat>
  <Paragraphs>164</Paragraphs>
  <Slides>24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GISC Tokyo PP theme_1</vt:lpstr>
      <vt:lpstr>Status Report of GISC Tokyo</vt:lpstr>
      <vt:lpstr>GTS Connections (1)</vt:lpstr>
      <vt:lpstr>GTS Connections (2)</vt:lpstr>
      <vt:lpstr>GTS Connections (3)</vt:lpstr>
      <vt:lpstr>Daily Volume (1)</vt:lpstr>
      <vt:lpstr>Daily Volume (2)</vt:lpstr>
      <vt:lpstr>GISC Backup (1)</vt:lpstr>
      <vt:lpstr>GISC Backup (2)</vt:lpstr>
      <vt:lpstr>Establishment of the DRS</vt:lpstr>
      <vt:lpstr>Thank you!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Status Report of RTH Tokyo</dc:title>
  <dc:creator>気象庁</dc:creator>
  <cp:lastModifiedBy>WMO</cp:lastModifiedBy>
  <cp:revision>127</cp:revision>
  <cp:lastPrinted>2016-03-31T09:21:18Z</cp:lastPrinted>
  <dcterms:created xsi:type="dcterms:W3CDTF">2012-04-24T10:49:34Z</dcterms:created>
  <dcterms:modified xsi:type="dcterms:W3CDTF">2016-04-07T16:24:32Z</dcterms:modified>
</cp:coreProperties>
</file>