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8"/>
  </p:notesMasterIdLst>
  <p:handoutMasterIdLst>
    <p:handoutMasterId r:id="rId9"/>
  </p:handoutMasterIdLst>
  <p:sldIdLst>
    <p:sldId id="263" r:id="rId3"/>
    <p:sldId id="268" r:id="rId4"/>
    <p:sldId id="265" r:id="rId5"/>
    <p:sldId id="267" r:id="rId6"/>
    <p:sldId id="262" r:id="rId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76" d="100"/>
          <a:sy n="76" d="100"/>
        </p:scale>
        <p:origin x="-157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Cache from VDC: 380K,</a:t>
            </a:r>
            <a:r>
              <a:rPr lang="en-US" altLang="ko-KR" baseline="0" dirty="0" smtClean="0"/>
              <a:t> 5G/day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DF3114E7-CA22-4BF2-9E2D-A9E8475917C0}" type="slidenum">
              <a:rPr lang="en-US" sz="1400" smtClean="0">
                <a:latin typeface="Times New Roman"/>
              </a:r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050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6043320" cy="7250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49" name="PlaceHolder 2"/>
          <p:cNvSpPr>
            <a:spLocks noGrp="1"/>
          </p:cNvSpPr>
          <p:nvPr>
            <p:ph type="subTitle"/>
          </p:nvPr>
        </p:nvSpPr>
        <p:spPr>
          <a:xfrm>
            <a:off x="457200" y="1285920"/>
            <a:ext cx="8229240" cy="4839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29096910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0"/>
            <a:r>
              <a:rPr lang="en-US" altLang="en-US" dirty="0" smtClean="0"/>
              <a:t>First level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  <p:sldLayoutId id="2147483698" r:id="rId12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microsoft.com/office/2007/relationships/hdphoto" Target="../media/hdphoto1.wdp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5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11188" y="3068960"/>
            <a:ext cx="7921625" cy="1730375"/>
          </a:xfrm>
        </p:spPr>
        <p:txBody>
          <a:bodyPr/>
          <a:lstStyle/>
          <a:p>
            <a:r>
              <a:rPr lang="en-GB" altLang="en-US" dirty="0" smtClean="0"/>
              <a:t> </a:t>
            </a:r>
            <a:r>
              <a:rPr lang="en-US" altLang="en-US" dirty="0" smtClean="0"/>
              <a:t>GISC Seoul </a:t>
            </a:r>
            <a:r>
              <a:rPr lang="en-US" altLang="en-US" dirty="0" smtClean="0"/>
              <a:t>Connectivity Status</a:t>
            </a: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sz="2000" dirty="0" smtClean="0"/>
              <a:t>Submitted by: Okki LEE (Republic of Korea)</a:t>
            </a:r>
            <a:br>
              <a:rPr lang="en-GB" altLang="en-US" sz="2000" dirty="0" smtClean="0"/>
            </a:br>
            <a:r>
              <a:rPr lang="en-GB" altLang="en-US" sz="2000" dirty="0" smtClean="0"/>
              <a:t>(Doc xx)</a:t>
            </a:r>
            <a:endParaRPr lang="en-US" altLang="en-US" sz="2000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97152"/>
            <a:ext cx="7921625" cy="1224236"/>
          </a:xfrm>
        </p:spPr>
        <p:txBody>
          <a:bodyPr/>
          <a:lstStyle/>
          <a:p>
            <a:r>
              <a:rPr lang="en-US" altLang="en-US" sz="2000" dirty="0" smtClean="0"/>
              <a:t>ET-CTS 2016</a:t>
            </a:r>
          </a:p>
          <a:p>
            <a:r>
              <a:rPr lang="en-US" altLang="en-US" sz="2000" dirty="0" smtClean="0"/>
              <a:t>ASECNA</a:t>
            </a:r>
            <a:r>
              <a:rPr lang="en-US" altLang="en-US" sz="2000" dirty="0"/>
              <a:t>, Dakar. Senegal</a:t>
            </a:r>
          </a:p>
          <a:p>
            <a:r>
              <a:rPr lang="en-US" altLang="en-US" sz="2000" dirty="0"/>
              <a:t>Date: 05-08 April 2016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sz="1200" dirty="0" smtClean="0">
                <a:latin typeface="Arial"/>
                <a:ea typeface="+mj-ea"/>
                <a:cs typeface="Arial"/>
              </a:rPr>
              <a:t>WMO. </a:t>
            </a:r>
            <a:r>
              <a:rPr lang="en-US" altLang="en-US" sz="1200" dirty="0" smtClean="0"/>
              <a:t>ET-CTS </a:t>
            </a:r>
            <a:r>
              <a:rPr lang="en-US" altLang="en-US" sz="1200" dirty="0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4716" y="188913"/>
            <a:ext cx="8713788" cy="792162"/>
          </a:xfrm>
        </p:spPr>
        <p:txBody>
          <a:bodyPr/>
          <a:lstStyle/>
          <a:p>
            <a:r>
              <a:rPr lang="en-US" altLang="ko-KR" sz="3200" dirty="0">
                <a:solidFill>
                  <a:schemeClr val="tx1"/>
                </a:solidFill>
                <a:latin typeface="Garamond" pitchFamily="18" charset="0"/>
              </a:rPr>
              <a:t>TCP/IP Link Migration to RMDCN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4716" y="980728"/>
            <a:ext cx="8713788" cy="4897437"/>
          </a:xfrm>
        </p:spPr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en-US" altLang="ko-KR" sz="3200" dirty="0">
                <a:latin typeface="Garamond" pitchFamily="18" charset="0"/>
              </a:rPr>
              <a:t>Tokyo-Seoul migration </a:t>
            </a:r>
            <a:r>
              <a:rPr lang="en-US" altLang="ko-KR" sz="2400" dirty="0">
                <a:latin typeface="Garamond" pitchFamily="18" charset="0"/>
              </a:rPr>
              <a:t>(31 Jan 2016)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altLang="ko-KR" sz="2400" dirty="0">
                <a:latin typeface="Garamond" pitchFamily="18" charset="0"/>
              </a:rPr>
              <a:t>Leased line 128Kbps to RMDCN (4Mbps)*2 (HSRP)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altLang="ko-KR" sz="2400" dirty="0">
                <a:latin typeface="Garamond" pitchFamily="18" charset="0"/>
              </a:rPr>
              <a:t>Socket-based to WMO FTP procedures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altLang="ko-KR" sz="3200" dirty="0">
                <a:latin typeface="Garamond" pitchFamily="18" charset="0"/>
              </a:rPr>
              <a:t>Bejing-Seoul migration </a:t>
            </a:r>
            <a:r>
              <a:rPr lang="en-US" altLang="ko-KR" sz="2400" dirty="0">
                <a:latin typeface="Garamond" pitchFamily="18" charset="0"/>
              </a:rPr>
              <a:t>(30 November 2015)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altLang="ko-KR" sz="2400" dirty="0">
                <a:latin typeface="Garamond" pitchFamily="18" charset="0"/>
              </a:rPr>
              <a:t>Frame Relay 32Kbps to RMDCN (4Mbps)*2 (HSRP)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altLang="ko-KR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Garamond" pitchFamily="18" charset="0"/>
              </a:rPr>
              <a:t>Socket-based to WMO FTP procedures(2009.7)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altLang="ko-KR" sz="3200" dirty="0">
                <a:latin typeface="Garamond" pitchFamily="18" charset="0"/>
              </a:rPr>
              <a:t>Implications on GISC </a:t>
            </a:r>
            <a:r>
              <a:rPr lang="en-US" altLang="ko-KR" sz="3200" dirty="0" smtClean="0">
                <a:latin typeface="Garamond" pitchFamily="18" charset="0"/>
              </a:rPr>
              <a:t>Seoul</a:t>
            </a:r>
            <a:endParaRPr lang="en-US" altLang="ko-KR" sz="3200" dirty="0">
              <a:latin typeface="Garamond" pitchFamily="18" charset="0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1100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4716" y="188913"/>
            <a:ext cx="8713788" cy="792162"/>
          </a:xfrm>
        </p:spPr>
        <p:txBody>
          <a:bodyPr/>
          <a:lstStyle/>
          <a:p>
            <a:r>
              <a:rPr lang="en-US" altLang="ko-KR" sz="3200" dirty="0">
                <a:solidFill>
                  <a:schemeClr val="tx1"/>
                </a:solidFill>
                <a:latin typeface="Garamond" pitchFamily="18" charset="0"/>
              </a:rPr>
              <a:t>GISC Seoul Connectivity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4716" y="1052736"/>
            <a:ext cx="8713788" cy="4897437"/>
          </a:xfrm>
        </p:spPr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en-US" altLang="ko-KR" sz="3200" dirty="0" smtClean="0">
                <a:latin typeface="Garamond" pitchFamily="18" charset="0"/>
              </a:rPr>
              <a:t>Cache replication over RMDCN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altLang="ko-KR" sz="2400" dirty="0" smtClean="0">
                <a:latin typeface="Garamond" pitchFamily="18" charset="0"/>
              </a:rPr>
              <a:t>Toulouse, Exeter, Offenbach, Moscow, Tokyo, Beijing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altLang="ko-KR" sz="2400" dirty="0" smtClean="0">
                <a:latin typeface="Garamond" pitchFamily="18" charset="0"/>
              </a:rPr>
              <a:t>Tokyo* over Internet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altLang="ko-KR" sz="3200" dirty="0">
                <a:latin typeface="Garamond" pitchFamily="18" charset="0"/>
              </a:rPr>
              <a:t>Metadata synchronization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GB" altLang="ko-KR" sz="2400" dirty="0">
                <a:solidFill>
                  <a:srgbClr val="000000"/>
                </a:solidFill>
                <a:latin typeface="Garamond" pitchFamily="18" charset="0"/>
              </a:rPr>
              <a:t>Exeter, Toulouse, Melbourne, Moscow, </a:t>
            </a:r>
            <a:r>
              <a:rPr lang="en-GB" altLang="ko-KR" sz="2400" dirty="0" smtClean="0">
                <a:solidFill>
                  <a:srgbClr val="000000"/>
                </a:solidFill>
                <a:latin typeface="Garamond" pitchFamily="18" charset="0"/>
              </a:rPr>
              <a:t>Brasilia</a:t>
            </a:r>
            <a:endParaRPr lang="en-US" altLang="ko-KR" sz="2400" dirty="0">
              <a:latin typeface="Garamond" pitchFamily="18" charset="0"/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en-GB" altLang="ko-KR" sz="2400" dirty="0">
                <a:solidFill>
                  <a:srgbClr val="000000"/>
                </a:solidFill>
                <a:latin typeface="Garamond" pitchFamily="18" charset="0"/>
              </a:rPr>
              <a:t>Tokyo, Bejing, Tehran, Jeddah, and </a:t>
            </a:r>
            <a:r>
              <a:rPr lang="en-GB" altLang="ko-KR" sz="2400" dirty="0" smtClean="0">
                <a:solidFill>
                  <a:srgbClr val="000000"/>
                </a:solidFill>
                <a:latin typeface="Garamond" pitchFamily="18" charset="0"/>
              </a:rPr>
              <a:t>Offenbach</a:t>
            </a:r>
            <a:endParaRPr lang="en-GB" altLang="ko-KR" sz="2400" dirty="0">
              <a:solidFill>
                <a:srgbClr val="000000"/>
              </a:solidFill>
              <a:latin typeface="Garamond" pitchFamily="18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en-US" altLang="ko-KR" sz="2400" dirty="0">
              <a:latin typeface="Garamond" pitchFamily="18" charset="0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2713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 bwMode="auto">
          <a:xfrm>
            <a:off x="498833" y="3605269"/>
            <a:ext cx="8465655" cy="276999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182563" marR="0" indent="-182563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Yoon 2002_TT" pitchFamily="18" charset="-127"/>
              <a:ea typeface="Yoon 2002_TT" pitchFamily="18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471824" y="3832159"/>
            <a:ext cx="8465655" cy="276999"/>
          </a:xfrm>
          <a:prstGeom prst="rect">
            <a:avLst/>
          </a:prstGeom>
          <a:gradFill>
            <a:gsLst>
              <a:gs pos="0">
                <a:schemeClr val="bg1">
                  <a:lumMod val="100000"/>
                </a:schemeClr>
              </a:gs>
              <a:gs pos="74000">
                <a:schemeClr val="bg1">
                  <a:alpha val="34000"/>
                </a:schemeClr>
              </a:gs>
              <a:gs pos="43000">
                <a:schemeClr val="bg1">
                  <a:lumMod val="96000"/>
                </a:schemeClr>
              </a:gs>
              <a:gs pos="100000">
                <a:schemeClr val="bg1"/>
              </a:gs>
            </a:gsLst>
            <a:lin ang="2700000" scaled="0"/>
          </a:gradFill>
          <a:ln w="12700" cap="flat" cmpd="sng" algn="ctr">
            <a:noFill/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182563" marR="0" indent="-182563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Yoon 2002_TT" pitchFamily="18" charset="-127"/>
              <a:ea typeface="Yoon 2002_TT" pitchFamily="18" charset="-127"/>
            </a:endParaRPr>
          </a:p>
        </p:txBody>
      </p:sp>
      <p:pic>
        <p:nvPicPr>
          <p:cNvPr id="7" name="Picture 239" descr="화살표_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3676133" y="3701962"/>
            <a:ext cx="2006981" cy="38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그룹 7"/>
          <p:cNvGrpSpPr/>
          <p:nvPr/>
        </p:nvGrpSpPr>
        <p:grpSpPr>
          <a:xfrm>
            <a:off x="6573747" y="1957779"/>
            <a:ext cx="2139629" cy="1652534"/>
            <a:chOff x="5897346" y="2058883"/>
            <a:chExt cx="2987440" cy="2112582"/>
          </a:xfrm>
        </p:grpSpPr>
        <p:sp>
          <p:nvSpPr>
            <p:cNvPr id="9" name="모서리가 둥근 직사각형 8"/>
            <p:cNvSpPr/>
            <p:nvPr/>
          </p:nvSpPr>
          <p:spPr bwMode="auto">
            <a:xfrm>
              <a:off x="6278222" y="2058883"/>
              <a:ext cx="2606564" cy="2112582"/>
            </a:xfrm>
            <a:prstGeom prst="roundRect">
              <a:avLst>
                <a:gd name="adj" fmla="val 5981"/>
              </a:avLst>
            </a:prstGeom>
            <a:solidFill>
              <a:schemeClr val="bg1">
                <a:alpha val="93000"/>
              </a:schemeClr>
            </a:solidFill>
            <a:ln w="19050">
              <a:noFill/>
            </a:ln>
            <a:effectLst>
              <a:outerShdw blurRad="165100" dist="12700" dir="18900000" algn="bl" rotWithShape="0">
                <a:prstClr val="black">
                  <a:alpha val="40000"/>
                </a:prstClr>
              </a:outerShdw>
            </a:effectLst>
          </p:spPr>
          <p:txBody>
            <a:bodyPr wrap="square" lIns="0" tIns="0" rIns="0" bIns="0" rtlCol="0" anchor="ctr" anchorCtr="0">
              <a:noAutofit/>
            </a:bodyPr>
            <a:lstStyle/>
            <a:p>
              <a:pPr latinLnBrk="0"/>
              <a:endParaRPr lang="ko-KR" altLang="en-US" spc="-150" dirty="0">
                <a:solidFill>
                  <a:srgbClr val="1F497D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0" name="직사각형 94"/>
            <p:cNvSpPr/>
            <p:nvPr/>
          </p:nvSpPr>
          <p:spPr>
            <a:xfrm rot="16200000">
              <a:off x="5059678" y="2930944"/>
              <a:ext cx="2078183" cy="402847"/>
            </a:xfrm>
            <a:custGeom>
              <a:avLst/>
              <a:gdLst>
                <a:gd name="connsiteX0" fmla="*/ 0 w 9505951"/>
                <a:gd name="connsiteY0" fmla="*/ 0 h 812973"/>
                <a:gd name="connsiteX1" fmla="*/ 9505951 w 9505951"/>
                <a:gd name="connsiteY1" fmla="*/ 0 h 812973"/>
                <a:gd name="connsiteX2" fmla="*/ 9505951 w 9505951"/>
                <a:gd name="connsiteY2" fmla="*/ 812973 h 812973"/>
                <a:gd name="connsiteX3" fmla="*/ 0 w 9505951"/>
                <a:gd name="connsiteY3" fmla="*/ 812973 h 812973"/>
                <a:gd name="connsiteX4" fmla="*/ 0 w 9505951"/>
                <a:gd name="connsiteY4" fmla="*/ 0 h 812973"/>
                <a:gd name="connsiteX0" fmla="*/ 1273996 w 9505951"/>
                <a:gd name="connsiteY0" fmla="*/ 0 h 823247"/>
                <a:gd name="connsiteX1" fmla="*/ 9505951 w 9505951"/>
                <a:gd name="connsiteY1" fmla="*/ 10274 h 823247"/>
                <a:gd name="connsiteX2" fmla="*/ 9505951 w 9505951"/>
                <a:gd name="connsiteY2" fmla="*/ 823247 h 823247"/>
                <a:gd name="connsiteX3" fmla="*/ 0 w 9505951"/>
                <a:gd name="connsiteY3" fmla="*/ 823247 h 823247"/>
                <a:gd name="connsiteX4" fmla="*/ 1273996 w 9505951"/>
                <a:gd name="connsiteY4" fmla="*/ 0 h 823247"/>
                <a:gd name="connsiteX0" fmla="*/ 1273996 w 9505951"/>
                <a:gd name="connsiteY0" fmla="*/ 0 h 823247"/>
                <a:gd name="connsiteX1" fmla="*/ 8077843 w 9505951"/>
                <a:gd name="connsiteY1" fmla="*/ 10274 h 823247"/>
                <a:gd name="connsiteX2" fmla="*/ 9505951 w 9505951"/>
                <a:gd name="connsiteY2" fmla="*/ 823247 h 823247"/>
                <a:gd name="connsiteX3" fmla="*/ 0 w 9505951"/>
                <a:gd name="connsiteY3" fmla="*/ 823247 h 823247"/>
                <a:gd name="connsiteX4" fmla="*/ 1273996 w 9505951"/>
                <a:gd name="connsiteY4" fmla="*/ 0 h 8232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5951" h="823247">
                  <a:moveTo>
                    <a:pt x="1273996" y="0"/>
                  </a:moveTo>
                  <a:lnTo>
                    <a:pt x="8077843" y="10274"/>
                  </a:lnTo>
                  <a:lnTo>
                    <a:pt x="9505951" y="823247"/>
                  </a:lnTo>
                  <a:lnTo>
                    <a:pt x="0" y="823247"/>
                  </a:lnTo>
                  <a:lnTo>
                    <a:pt x="1273996" y="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85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70000">
                  <a:schemeClr val="bg1">
                    <a:lumMod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</a:gradFill>
            <a:ln w="19050">
              <a:noFill/>
            </a:ln>
            <a:effectLst/>
          </p:spPr>
          <p:txBody>
            <a:bodyPr wrap="square" lIns="0" tIns="0" rIns="0" bIns="0" rtlCol="0" anchor="ctr" anchorCtr="0">
              <a:noAutofit/>
            </a:bodyPr>
            <a:lstStyle/>
            <a:p>
              <a:pPr latinLnBrk="0"/>
              <a:endParaRPr lang="ko-KR" altLang="en-US" spc="-150" dirty="0">
                <a:solidFill>
                  <a:srgbClr val="1F497D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11" name="타원 10"/>
          <p:cNvSpPr/>
          <p:nvPr/>
        </p:nvSpPr>
        <p:spPr>
          <a:xfrm>
            <a:off x="7314994" y="2207945"/>
            <a:ext cx="953430" cy="1140943"/>
          </a:xfrm>
          <a:prstGeom prst="ellipse">
            <a:avLst/>
          </a:prstGeom>
          <a:solidFill>
            <a:srgbClr val="00B0F0">
              <a:alpha val="12000"/>
            </a:srgbClr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kumimoji="1" lang="ko-KR" altLang="en-US" kern="0" spc="-150" dirty="0" smtClean="0">
              <a:solidFill>
                <a:srgbClr val="DE2452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7051607" y="1983443"/>
            <a:ext cx="1466038" cy="1609937"/>
            <a:chOff x="1722538" y="854502"/>
            <a:chExt cx="4264190" cy="4264190"/>
          </a:xfrm>
        </p:grpSpPr>
        <p:grpSp>
          <p:nvGrpSpPr>
            <p:cNvPr id="13" name="그룹 12"/>
            <p:cNvGrpSpPr/>
            <p:nvPr/>
          </p:nvGrpSpPr>
          <p:grpSpPr>
            <a:xfrm>
              <a:off x="1722538" y="854502"/>
              <a:ext cx="4264190" cy="4264190"/>
              <a:chOff x="1722538" y="854502"/>
              <a:chExt cx="4264190" cy="4264190"/>
            </a:xfrm>
          </p:grpSpPr>
          <p:sp>
            <p:nvSpPr>
              <p:cNvPr id="15" name="타원 14"/>
              <p:cNvSpPr/>
              <p:nvPr/>
            </p:nvSpPr>
            <p:spPr>
              <a:xfrm>
                <a:off x="1722538" y="854502"/>
                <a:ext cx="4264190" cy="4264190"/>
              </a:xfrm>
              <a:prstGeom prst="ellipse">
                <a:avLst/>
              </a:prstGeom>
              <a:solidFill>
                <a:srgbClr val="00B0F0">
                  <a:alpha val="12000"/>
                </a:srgbClr>
              </a:solidFill>
              <a:ln w="19050">
                <a:noFill/>
              </a:ln>
              <a:effec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kern="0" spc="-150" dirty="0" smtClean="0">
                  <a:solidFill>
                    <a:srgbClr val="DE2452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pic>
            <p:nvPicPr>
              <p:cNvPr id="16" name="Picture 5" descr="C:\Users\서수경\Desktop\원1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duotone>
                  <a:srgbClr val="006699">
                    <a:shade val="45000"/>
                    <a:satMod val="135000"/>
                  </a:srgb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17869" y="1843952"/>
                <a:ext cx="2273537" cy="228529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4" name="TextBox 13"/>
            <p:cNvSpPr txBox="1"/>
            <p:nvPr/>
          </p:nvSpPr>
          <p:spPr bwMode="auto">
            <a:xfrm>
              <a:off x="2760466" y="2739544"/>
              <a:ext cx="2096793" cy="489119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 contourW="31750">
                <a:bevelT w="1270"/>
                <a:contourClr>
                  <a:schemeClr val="tx1"/>
                </a:contourClr>
              </a:sp3d>
            </a:bodyPr>
            <a:lstStyle>
              <a:defPPr>
                <a:defRPr lang="ko-KR"/>
              </a:defPPr>
              <a:lvl1pPr algn="ctr" latinLnBrk="0">
                <a:tabLst>
                  <a:tab pos="806450" algn="l"/>
                </a:tabLst>
                <a:defRPr sz="1400" kern="0" spc="-50">
                  <a:solidFill>
                    <a:prstClr val="white"/>
                  </a:solidFill>
                  <a:latin typeface="다음_SemiBold" panose="02000700060000000000" pitchFamily="2" charset="-127"/>
                  <a:ea typeface="다음_SemiBold" panose="02000700060000000000" pitchFamily="2" charset="-127"/>
                </a:defRPr>
              </a:lvl1pPr>
            </a:lstStyle>
            <a:p>
              <a:r>
                <a:rPr lang="en-US" altLang="ko-KR" sz="1200" dirty="0" smtClean="0">
                  <a:solidFill>
                    <a:srgbClr val="FFFF00"/>
                  </a:solidFill>
                  <a:latin typeface="나눔고딕" panose="020D0604000000000000" pitchFamily="50" charset="-127"/>
                  <a:ea typeface="나눔고딕 Bold"/>
                </a:rPr>
                <a:t>GISCs</a:t>
              </a:r>
              <a:endParaRPr lang="en-US" altLang="ko-KR" sz="1200" dirty="0">
                <a:solidFill>
                  <a:srgbClr val="FFFF00"/>
                </a:solidFill>
                <a:latin typeface="나눔고딕" panose="020D0604000000000000" pitchFamily="50" charset="-127"/>
                <a:ea typeface="나눔고딕 Bold"/>
              </a:endParaRPr>
            </a:p>
          </p:txBody>
        </p:sp>
      </p:grpSp>
      <p:sp>
        <p:nvSpPr>
          <p:cNvPr id="17" name="양쪽 모서리가 둥근 사각형 16"/>
          <p:cNvSpPr/>
          <p:nvPr/>
        </p:nvSpPr>
        <p:spPr>
          <a:xfrm>
            <a:off x="3293452" y="1806966"/>
            <a:ext cx="2674324" cy="240549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006699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>
              <a:defRPr/>
            </a:pPr>
            <a:endParaRPr lang="ko-KR" altLang="en-US" sz="1100" kern="0" spc="-150" dirty="0" smtClean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86" t="12123" b="8131"/>
          <a:stretch/>
        </p:blipFill>
        <p:spPr bwMode="auto">
          <a:xfrm rot="16200000">
            <a:off x="4562219" y="767653"/>
            <a:ext cx="50002" cy="2515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양쪽 모서리가 둥근 사각형 18"/>
          <p:cNvSpPr/>
          <p:nvPr/>
        </p:nvSpPr>
        <p:spPr>
          <a:xfrm>
            <a:off x="3293452" y="2046379"/>
            <a:ext cx="2674324" cy="1664545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8B8F9E">
              <a:lumMod val="20000"/>
              <a:lumOff val="80000"/>
            </a:srgbClr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>
              <a:defRPr/>
            </a:pPr>
            <a:endParaRPr lang="ko-KR" altLang="en-US" sz="1200" kern="0" spc="-150" dirty="0" smtClean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20" name="텍스트 개체 틀 3"/>
          <p:cNvSpPr txBox="1">
            <a:spLocks/>
          </p:cNvSpPr>
          <p:nvPr/>
        </p:nvSpPr>
        <p:spPr>
          <a:xfrm>
            <a:off x="3733249" y="1819777"/>
            <a:ext cx="1698555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contourW="44450">
              <a:bevelT w="1270"/>
              <a:contourClr>
                <a:srgbClr val="0A394E"/>
              </a:contourClr>
            </a:sp3d>
          </a:bodyPr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0" lang="ko-KR" altLang="en-US" sz="2000" b="0" i="0" u="none" strike="noStrike" kern="0" cap="none" spc="-50" normalizeH="0" baseline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고딕 EB" pitchFamily="18" charset="-127"/>
                <a:ea typeface="Rix고딕 EB" pitchFamily="18" charset="-127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0" indent="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lang="ko-KR" alt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179388" indent="-179388" algn="ctr" eaLnBrk="1" fontAlgn="auto" latinLnBrk="0" hangingPunct="1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06450" algn="l"/>
              </a:tabLst>
            </a:pPr>
            <a:r>
              <a:rPr lang="en-US" altLang="ko-KR" sz="1400" dirty="0">
                <a:latin typeface="나눔고딕 Bold" panose="020D0804000000000000" pitchFamily="50" charset="-127"/>
                <a:ea typeface="나눔고딕 Bold"/>
              </a:rPr>
              <a:t>GISC </a:t>
            </a:r>
            <a:r>
              <a:rPr lang="en-US" altLang="ko-KR" sz="1400" dirty="0" smtClean="0">
                <a:latin typeface="나눔고딕 Bold" panose="020D0804000000000000" pitchFamily="50" charset="-127"/>
                <a:ea typeface="나눔고딕 Bold"/>
              </a:rPr>
              <a:t>Seoul</a:t>
            </a:r>
            <a:endParaRPr sz="1400" dirty="0">
              <a:latin typeface="나눔고딕 Bold" panose="020D0804000000000000" pitchFamily="50" charset="-127"/>
              <a:ea typeface="나눔고딕 Bold"/>
            </a:endParaRPr>
          </a:p>
        </p:txBody>
      </p:sp>
      <p:sp>
        <p:nvSpPr>
          <p:cNvPr id="22" name="양쪽 모서리가 둥근 사각형 21"/>
          <p:cNvSpPr/>
          <p:nvPr/>
        </p:nvSpPr>
        <p:spPr>
          <a:xfrm rot="10800000" flipV="1">
            <a:off x="2039378" y="4318102"/>
            <a:ext cx="5623676" cy="1590390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8B8F9E">
              <a:lumMod val="20000"/>
              <a:lumOff val="80000"/>
            </a:srgbClr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>
              <a:defRPr/>
            </a:pPr>
            <a:endParaRPr lang="ko-KR" altLang="en-US" sz="1200" kern="0" spc="-150" dirty="0" smtClean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pic>
        <p:nvPicPr>
          <p:cNvPr id="24" name="Picture 24" descr="F:\업무\업무지원\표준제안\아이콘\아이콘PNG\299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8590" y="3819754"/>
            <a:ext cx="1120542" cy="498372"/>
          </a:xfrm>
          <a:prstGeom prst="rect">
            <a:avLst/>
          </a:prstGeom>
          <a:noFill/>
        </p:spPr>
      </p:pic>
      <p:sp>
        <p:nvSpPr>
          <p:cNvPr id="25" name="직사각형 24"/>
          <p:cNvSpPr/>
          <p:nvPr/>
        </p:nvSpPr>
        <p:spPr>
          <a:xfrm>
            <a:off x="4377643" y="3917992"/>
            <a:ext cx="934283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38100">
              <a:bevelT w="1270"/>
              <a:contourClr>
                <a:schemeClr val="bg1">
                  <a:lumMod val="95000"/>
                </a:schemeClr>
              </a:contourClr>
            </a:sp3d>
          </a:bodyPr>
          <a:lstStyle/>
          <a:p>
            <a:pPr algn="ctr" defTabSz="1042988" eaLnBrk="0" latinLnBrk="0" hangingPunct="0">
              <a:buClr>
                <a:prstClr val="black">
                  <a:lumMod val="50000"/>
                  <a:lumOff val="50000"/>
                </a:prstClr>
              </a:buClr>
              <a:buSzPct val="100000"/>
              <a:tabLst>
                <a:tab pos="5648325" algn="l"/>
              </a:tabLst>
            </a:pPr>
            <a:r>
              <a:rPr lang="en-US" altLang="ko-KR" sz="1000" kern="0" dirty="0" smtClean="0">
                <a:solidFill>
                  <a:prstClr val="black"/>
                </a:solidFill>
                <a:latin typeface="나눔고딕 Bold" panose="020D0804000000000000" pitchFamily="50" charset="-127"/>
                <a:ea typeface="나눔고딕 Bold"/>
              </a:rPr>
              <a:t>Cache/ </a:t>
            </a:r>
          </a:p>
          <a:p>
            <a:pPr algn="ctr" defTabSz="1042988" eaLnBrk="0" latinLnBrk="0" hangingPunct="0">
              <a:buClr>
                <a:prstClr val="black">
                  <a:lumMod val="50000"/>
                  <a:lumOff val="50000"/>
                </a:prstClr>
              </a:buClr>
              <a:buSzPct val="100000"/>
              <a:tabLst>
                <a:tab pos="5648325" algn="l"/>
              </a:tabLst>
            </a:pPr>
            <a:r>
              <a:rPr lang="en-US" altLang="ko-KR" sz="1000" kern="0" dirty="0" smtClean="0">
                <a:solidFill>
                  <a:prstClr val="black"/>
                </a:solidFill>
                <a:latin typeface="나눔고딕 Bold" panose="020D0804000000000000" pitchFamily="50" charset="-127"/>
                <a:ea typeface="나눔고딕 Bold"/>
              </a:rPr>
              <a:t>Metadata</a:t>
            </a:r>
            <a:endParaRPr lang="ko-KR" altLang="en-US" sz="1000" kern="0" dirty="0">
              <a:solidFill>
                <a:prstClr val="black"/>
              </a:solidFill>
              <a:latin typeface="나눔고딕 Bold" panose="020D0804000000000000" pitchFamily="50" charset="-127"/>
              <a:ea typeface="나눔고딕 Bold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4924542" y="2455056"/>
            <a:ext cx="930046" cy="885737"/>
            <a:chOff x="1305098" y="1487979"/>
            <a:chExt cx="1497369" cy="966050"/>
          </a:xfrm>
        </p:grpSpPr>
        <p:pic>
          <p:nvPicPr>
            <p:cNvPr id="27" name="Picture 220" descr="DB통01-1"/>
            <p:cNvPicPr>
              <a:picLocks noChangeAspect="1" noChangeArrowheads="1"/>
            </p:cNvPicPr>
            <p:nvPr/>
          </p:nvPicPr>
          <p:blipFill>
            <a:blip r:embed="rId8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5098" y="1487979"/>
              <a:ext cx="1497369" cy="955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직사각형 212"/>
            <p:cNvSpPr>
              <a:spLocks noChangeArrowheads="1"/>
            </p:cNvSpPr>
            <p:nvPr/>
          </p:nvSpPr>
          <p:spPr bwMode="auto">
            <a:xfrm>
              <a:off x="1347388" y="1614820"/>
              <a:ext cx="1424412" cy="839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 defTabSz="912813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defTabSz="912813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defTabSz="912813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defTabSz="912813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defTabSz="912813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algn="ctr" eaLnBrk="1" fontAlgn="base" latinLnBrk="0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100" kern="0" spc="-100" dirty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  <a:shade val="30000"/>
                          <a:satMod val="115000"/>
                        </a:prstClr>
                      </a:gs>
                      <a:gs pos="50000">
                        <a:prstClr val="black">
                          <a:lumMod val="75000"/>
                          <a:lumOff val="25000"/>
                          <a:shade val="67500"/>
                          <a:satMod val="11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  <a:shade val="100000"/>
                          <a:satMod val="11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WIS + GEOSS</a:t>
              </a:r>
            </a:p>
            <a:p>
              <a:pPr algn="ctr" eaLnBrk="1" fontAlgn="base" latinLnBrk="0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1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  <a:shade val="30000"/>
                          <a:satMod val="115000"/>
                        </a:prstClr>
                      </a:gs>
                      <a:gs pos="50000">
                        <a:prstClr val="black">
                          <a:lumMod val="75000"/>
                          <a:lumOff val="25000"/>
                          <a:shade val="67500"/>
                          <a:satMod val="11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  <a:shade val="100000"/>
                          <a:satMod val="11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Metadata</a:t>
              </a:r>
              <a:r>
                <a:rPr lang="ko-KR" altLang="en-US" sz="11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  <a:shade val="30000"/>
                          <a:satMod val="115000"/>
                        </a:prstClr>
                      </a:gs>
                      <a:gs pos="50000">
                        <a:prstClr val="black">
                          <a:lumMod val="75000"/>
                          <a:lumOff val="25000"/>
                          <a:shade val="67500"/>
                          <a:satMod val="11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  <a:shade val="100000"/>
                          <a:satMod val="11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en-US" altLang="ko-KR" sz="11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  <a:shade val="30000"/>
                          <a:satMod val="115000"/>
                        </a:prstClr>
                      </a:gs>
                      <a:gs pos="50000">
                        <a:prstClr val="black">
                          <a:lumMod val="75000"/>
                          <a:lumOff val="25000"/>
                          <a:shade val="67500"/>
                          <a:satMod val="11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  <a:shade val="100000"/>
                          <a:satMod val="11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storage</a:t>
              </a:r>
              <a:endParaRPr lang="ko-KR" altLang="en-US" sz="11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  <a:shade val="30000"/>
                        <a:satMod val="115000"/>
                      </a:prstClr>
                    </a:gs>
                    <a:gs pos="50000">
                      <a:prstClr val="black">
                        <a:lumMod val="75000"/>
                        <a:lumOff val="25000"/>
                        <a:shade val="67500"/>
                        <a:satMod val="115000"/>
                      </a:prstClr>
                    </a:gs>
                    <a:gs pos="100000">
                      <a:prstClr val="black">
                        <a:lumMod val="75000"/>
                        <a:lumOff val="25000"/>
                        <a:shade val="100000"/>
                        <a:satMod val="11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pic>
        <p:nvPicPr>
          <p:cNvPr id="29" name="Picture 239" descr="화살표_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 flipV="1">
            <a:off x="2187269" y="2882360"/>
            <a:ext cx="1784322" cy="43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1880301" y="2719637"/>
            <a:ext cx="1515414" cy="6545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99569" tIns="49785" rIns="99569" bIns="49785">
            <a:spAutoFit/>
          </a:bodyPr>
          <a:lstStyle/>
          <a:p>
            <a:pPr algn="ctr" defTabSz="1042988" eaLnBrk="0" latinLnBrk="0" hangingPunct="0">
              <a:buClr>
                <a:prstClr val="black">
                  <a:lumMod val="50000"/>
                  <a:lumOff val="50000"/>
                </a:prstClr>
              </a:buClr>
              <a:buSzPct val="100000"/>
              <a:tabLst>
                <a:tab pos="5648325" algn="l"/>
              </a:tabLst>
            </a:pPr>
            <a:r>
              <a:rPr lang="en-US" altLang="ko-KR" sz="1200" i="1" kern="0" dirty="0" smtClean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 Bold" panose="020D0804000000000000" pitchFamily="50" charset="-127"/>
                <a:ea typeface="나눔고딕 Bold"/>
              </a:rPr>
              <a:t>Harvesting </a:t>
            </a:r>
          </a:p>
          <a:p>
            <a:pPr algn="ctr" defTabSz="1042988" eaLnBrk="0" latinLnBrk="0" hangingPunct="0">
              <a:buClr>
                <a:prstClr val="black">
                  <a:lumMod val="50000"/>
                  <a:lumOff val="50000"/>
                </a:prstClr>
              </a:buClr>
              <a:buSzPct val="100000"/>
              <a:tabLst>
                <a:tab pos="5648325" algn="l"/>
              </a:tabLst>
            </a:pPr>
            <a:r>
              <a:rPr lang="en-US" altLang="ko-KR" sz="1200" i="1" kern="0" dirty="0" smtClean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 Bold" panose="020D0804000000000000" pitchFamily="50" charset="-127"/>
                <a:ea typeface="나눔고딕 Bold"/>
              </a:rPr>
              <a:t>GEOSS Metadata</a:t>
            </a:r>
          </a:p>
          <a:p>
            <a:pPr algn="ctr" defTabSz="1042988" eaLnBrk="0" latinLnBrk="0" hangingPunct="0">
              <a:buClr>
                <a:prstClr val="black">
                  <a:lumMod val="50000"/>
                  <a:lumOff val="50000"/>
                </a:prstClr>
              </a:buClr>
              <a:buSzPct val="100000"/>
              <a:tabLst>
                <a:tab pos="5648325" algn="l"/>
              </a:tabLst>
            </a:pPr>
            <a:r>
              <a:rPr lang="ko-KR" altLang="en-US" sz="1200" i="1" kern="0" dirty="0" smtClean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 Bold" panose="020D0804000000000000" pitchFamily="50" charset="-127"/>
                <a:ea typeface="나눔고딕 Bold"/>
              </a:rPr>
              <a:t> </a:t>
            </a:r>
            <a:r>
              <a:rPr lang="en-US" altLang="ko-KR" sz="1200" i="1" kern="0" dirty="0" smtClean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 Bold" panose="020D0804000000000000" pitchFamily="50" charset="-127"/>
                <a:ea typeface="나눔고딕 Bold"/>
              </a:rPr>
              <a:t>by OAI-PMH </a:t>
            </a:r>
            <a:endParaRPr lang="en-US" altLang="ko-KR" sz="1200" i="1" kern="0" dirty="0">
              <a:gradFill flip="none" rotWithShape="1"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16200000" scaled="1"/>
                <a:tileRect/>
              </a:gradFill>
              <a:latin typeface="나눔고딕 Bold" panose="020D0804000000000000" pitchFamily="50" charset="-127"/>
              <a:ea typeface="나눔고딕 Bold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5762355" y="2165758"/>
            <a:ext cx="1256874" cy="1228510"/>
            <a:chOff x="4809447" y="3318235"/>
            <a:chExt cx="1706769" cy="1394079"/>
          </a:xfrm>
        </p:grpSpPr>
        <p:grpSp>
          <p:nvGrpSpPr>
            <p:cNvPr id="32" name="그룹 31"/>
            <p:cNvGrpSpPr/>
            <p:nvPr/>
          </p:nvGrpSpPr>
          <p:grpSpPr>
            <a:xfrm>
              <a:off x="5178255" y="3318235"/>
              <a:ext cx="1006416" cy="1041819"/>
              <a:chOff x="5178255" y="3318235"/>
              <a:chExt cx="1006416" cy="1041819"/>
            </a:xfrm>
          </p:grpSpPr>
          <p:grpSp>
            <p:nvGrpSpPr>
              <p:cNvPr id="34" name="그룹 33"/>
              <p:cNvGrpSpPr/>
              <p:nvPr/>
            </p:nvGrpSpPr>
            <p:grpSpPr>
              <a:xfrm>
                <a:off x="5333946" y="3491932"/>
                <a:ext cx="709799" cy="709799"/>
                <a:chOff x="620237" y="1292800"/>
                <a:chExt cx="872665" cy="872665"/>
              </a:xfrm>
            </p:grpSpPr>
            <p:grpSp>
              <p:nvGrpSpPr>
                <p:cNvPr id="40" name="그룹 39"/>
                <p:cNvGrpSpPr/>
                <p:nvPr/>
              </p:nvGrpSpPr>
              <p:grpSpPr>
                <a:xfrm>
                  <a:off x="620237" y="1292800"/>
                  <a:ext cx="872665" cy="872665"/>
                  <a:chOff x="620237" y="1292800"/>
                  <a:chExt cx="872665" cy="872665"/>
                </a:xfrm>
              </p:grpSpPr>
              <p:sp>
                <p:nvSpPr>
                  <p:cNvPr id="42" name="타원 41"/>
                  <p:cNvSpPr/>
                  <p:nvPr/>
                </p:nvSpPr>
                <p:spPr>
                  <a:xfrm>
                    <a:off x="620237" y="1292800"/>
                    <a:ext cx="872665" cy="872665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>
                    <a:outerShdw blurRad="63500" sx="102000" sy="102000" algn="ctr" rotWithShape="0">
                      <a:prstClr val="black">
                        <a:alpha val="2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solidFill>
                        <a:prstClr val="white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  <p:sp>
                <p:nvSpPr>
                  <p:cNvPr id="43" name="타원 42"/>
                  <p:cNvSpPr/>
                  <p:nvPr/>
                </p:nvSpPr>
                <p:spPr>
                  <a:xfrm>
                    <a:off x="723634" y="1396197"/>
                    <a:ext cx="665871" cy="665871"/>
                  </a:xfrm>
                  <a:prstGeom prst="ellipse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ffectLst>
                    <a:innerShdw blurRad="114300">
                      <a:schemeClr val="tx1">
                        <a:lumMod val="65000"/>
                        <a:lumOff val="35000"/>
                        <a:alpha val="65000"/>
                      </a:scheme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solidFill>
                        <a:prstClr val="white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</p:grpSp>
            <p:sp>
              <p:nvSpPr>
                <p:cNvPr id="41" name="왼쪽/오른쪽 화살표 40"/>
                <p:cNvSpPr/>
                <p:nvPr/>
              </p:nvSpPr>
              <p:spPr>
                <a:xfrm>
                  <a:off x="783103" y="1570781"/>
                  <a:ext cx="546934" cy="316704"/>
                </a:xfrm>
                <a:prstGeom prst="leftRightArrow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35" name="그룹 34"/>
              <p:cNvGrpSpPr/>
              <p:nvPr/>
            </p:nvGrpSpPr>
            <p:grpSpPr>
              <a:xfrm rot="593316">
                <a:off x="5178255" y="3318235"/>
                <a:ext cx="1006416" cy="1041819"/>
                <a:chOff x="2293736" y="698718"/>
                <a:chExt cx="5720103" cy="5921318"/>
              </a:xfrm>
            </p:grpSpPr>
            <p:sp>
              <p:nvSpPr>
                <p:cNvPr id="36" name="원형 화살표 35"/>
                <p:cNvSpPr/>
                <p:nvPr/>
              </p:nvSpPr>
              <p:spPr>
                <a:xfrm rot="3864999">
                  <a:off x="2298511" y="755059"/>
                  <a:ext cx="5691137" cy="5691137"/>
                </a:xfrm>
                <a:prstGeom prst="circularArrow">
                  <a:avLst>
                    <a:gd name="adj1" fmla="val 3870"/>
                    <a:gd name="adj2" fmla="val 635023"/>
                    <a:gd name="adj3" fmla="val 20503052"/>
                    <a:gd name="adj4" fmla="val 18360318"/>
                    <a:gd name="adj5" fmla="val 4183"/>
                  </a:avLst>
                </a:prstGeom>
                <a:gradFill flip="none" rotWithShape="1">
                  <a:gsLst>
                    <a:gs pos="18000">
                      <a:schemeClr val="bg1">
                        <a:lumMod val="75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16200000" scaled="1"/>
                  <a:tileRect/>
                </a:gradFill>
                <a:ln w="19050">
                  <a:noFill/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latinLnBrk="0"/>
                  <a:endParaRPr lang="ko-KR" altLang="en-US" spc="-150" dirty="0" smtClean="0">
                    <a:solidFill>
                      <a:srgbClr val="1F497D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37" name="원형 화살표 36"/>
                <p:cNvSpPr/>
                <p:nvPr/>
              </p:nvSpPr>
              <p:spPr>
                <a:xfrm rot="10800000">
                  <a:off x="2301506" y="698718"/>
                  <a:ext cx="5691137" cy="5691137"/>
                </a:xfrm>
                <a:prstGeom prst="circularArrow">
                  <a:avLst>
                    <a:gd name="adj1" fmla="val 3870"/>
                    <a:gd name="adj2" fmla="val 635023"/>
                    <a:gd name="adj3" fmla="val 20503052"/>
                    <a:gd name="adj4" fmla="val 18148066"/>
                    <a:gd name="adj5" fmla="val 4183"/>
                  </a:avLst>
                </a:prstGeom>
                <a:gradFill flip="none" rotWithShape="1">
                  <a:gsLst>
                    <a:gs pos="18000">
                      <a:schemeClr val="bg1">
                        <a:lumMod val="75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16200000" scaled="1"/>
                  <a:tileRect/>
                </a:gradFill>
                <a:ln w="19050">
                  <a:noFill/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latinLnBrk="0"/>
                  <a:endParaRPr lang="ko-KR" altLang="en-US" spc="-150" dirty="0" smtClean="0">
                    <a:solidFill>
                      <a:srgbClr val="1F497D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38" name="원형 화살표 37"/>
                <p:cNvSpPr/>
                <p:nvPr/>
              </p:nvSpPr>
              <p:spPr>
                <a:xfrm rot="14992484">
                  <a:off x="2322702" y="928899"/>
                  <a:ext cx="5691137" cy="5691137"/>
                </a:xfrm>
                <a:prstGeom prst="circularArrow">
                  <a:avLst>
                    <a:gd name="adj1" fmla="val 3870"/>
                    <a:gd name="adj2" fmla="val 635023"/>
                    <a:gd name="adj3" fmla="val 20503052"/>
                    <a:gd name="adj4" fmla="val 17786934"/>
                    <a:gd name="adj5" fmla="val 4183"/>
                  </a:avLst>
                </a:prstGeom>
                <a:gradFill flip="none" rotWithShape="1">
                  <a:gsLst>
                    <a:gs pos="18000">
                      <a:schemeClr val="bg1">
                        <a:lumMod val="75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16200000" scaled="1"/>
                  <a:tileRect/>
                </a:gradFill>
                <a:ln w="19050">
                  <a:noFill/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latinLnBrk="0"/>
                  <a:endParaRPr lang="ko-KR" altLang="en-US" spc="-150" dirty="0" smtClean="0">
                    <a:solidFill>
                      <a:srgbClr val="1F497D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39" name="원형 화살표 38"/>
                <p:cNvSpPr/>
                <p:nvPr/>
              </p:nvSpPr>
              <p:spPr>
                <a:xfrm rot="21022714">
                  <a:off x="2293736" y="890929"/>
                  <a:ext cx="5691137" cy="5691137"/>
                </a:xfrm>
                <a:prstGeom prst="circularArrow">
                  <a:avLst>
                    <a:gd name="adj1" fmla="val 3870"/>
                    <a:gd name="adj2" fmla="val 635023"/>
                    <a:gd name="adj3" fmla="val 20503052"/>
                    <a:gd name="adj4" fmla="val 18265493"/>
                    <a:gd name="adj5" fmla="val 4183"/>
                  </a:avLst>
                </a:prstGeom>
                <a:gradFill flip="none" rotWithShape="1">
                  <a:gsLst>
                    <a:gs pos="18000">
                      <a:schemeClr val="bg1">
                        <a:lumMod val="75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16200000" scaled="1"/>
                  <a:tileRect/>
                </a:gradFill>
                <a:ln w="19050">
                  <a:noFill/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latinLnBrk="0"/>
                  <a:endParaRPr lang="ko-KR" altLang="en-US" spc="-150" dirty="0" smtClean="0">
                    <a:solidFill>
                      <a:srgbClr val="1F497D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  <p:sp>
          <p:nvSpPr>
            <p:cNvPr id="33" name="TextBox 32"/>
            <p:cNvSpPr txBox="1"/>
            <p:nvPr/>
          </p:nvSpPr>
          <p:spPr>
            <a:xfrm>
              <a:off x="4809447" y="4214039"/>
              <a:ext cx="1706769" cy="4982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lIns="99569" tIns="49785" rIns="99569" bIns="49785">
              <a:spAutoFit/>
            </a:bodyPr>
            <a:lstStyle>
              <a:defPPr>
                <a:defRPr lang="ko-KR"/>
              </a:defPPr>
              <a:lvl1pPr algn="ctr" defTabSz="1042988" eaLnBrk="0" latinLnBrk="0" hangingPunct="0">
                <a:buClr>
                  <a:prstClr val="black">
                    <a:lumMod val="50000"/>
                    <a:lumOff val="50000"/>
                  </a:prstClr>
                </a:buClr>
                <a:buSzPct val="100000"/>
                <a:tabLst>
                  <a:tab pos="5648325" algn="l"/>
                </a:tabLst>
                <a:defRPr sz="1400" i="1" ker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Rix고딕 EB" panose="02020603020101020101" pitchFamily="18" charset="-127"/>
                  <a:ea typeface="Rix고딕 EB" panose="02020603020101020101" pitchFamily="18" charset="-127"/>
                </a:defRPr>
              </a:lvl1pPr>
            </a:lstStyle>
            <a:p>
              <a:r>
                <a:rPr lang="en-US" altLang="ko-KR" sz="1100" b="1" dirty="0" smtClean="0">
                  <a:latin typeface="나눔고딕 Bold" panose="020D0804000000000000" pitchFamily="50" charset="-127"/>
                  <a:ea typeface="나눔고딕 Bold"/>
                </a:rPr>
                <a:t>Metadata</a:t>
              </a:r>
            </a:p>
            <a:p>
              <a:r>
                <a:rPr lang="en-US" altLang="ko-KR" sz="1100" b="1" dirty="0" smtClean="0">
                  <a:latin typeface="나눔고딕 Bold" panose="020D0804000000000000" pitchFamily="50" charset="-127"/>
                  <a:ea typeface="나눔고딕 Bold"/>
                </a:rPr>
                <a:t>Synchronization</a:t>
              </a:r>
            </a:p>
          </p:txBody>
        </p:sp>
      </p:grpSp>
      <p:sp>
        <p:nvSpPr>
          <p:cNvPr id="44" name="Text Box 31"/>
          <p:cNvSpPr txBox="1">
            <a:spLocks noChangeArrowheads="1"/>
          </p:cNvSpPr>
          <p:nvPr/>
        </p:nvSpPr>
        <p:spPr bwMode="auto">
          <a:xfrm rot="16200000">
            <a:off x="3600484" y="2352725"/>
            <a:ext cx="1255843" cy="1259332"/>
          </a:xfrm>
          <a:prstGeom prst="rect">
            <a:avLst/>
          </a:prstGeom>
          <a:solidFill>
            <a:sysClr val="window" lastClr="FFFFFF"/>
          </a:solidFill>
          <a:ln w="12700">
            <a:solidFill>
              <a:srgbClr val="D8D8D8">
                <a:lumMod val="75000"/>
              </a:srgbClr>
            </a:solidFill>
          </a:ln>
          <a:effectLst>
            <a:innerShdw blurRad="114300">
              <a:srgbClr val="D8D8D8">
                <a:lumMod val="75000"/>
              </a:srgbClr>
            </a:innerShdw>
          </a:effectLst>
        </p:spPr>
        <p:txBody>
          <a:bodyPr wrap="square" lIns="0" tIns="0" rIns="0" bIns="72000" rtlCol="0" anchor="b" anchorCtr="0">
            <a:noAutofit/>
          </a:bodyPr>
          <a:lstStyle>
            <a:defPPr>
              <a:defRPr lang="ko-KR"/>
            </a:defPPr>
            <a:lvl1pPr latinLnBrk="0">
              <a:defRPr kern="0" spc="-150">
                <a:solidFill>
                  <a:srgbClr val="DE2452"/>
                </a:solidFill>
                <a:latin typeface="Rix고딕 EB" pitchFamily="18" charset="-127"/>
                <a:ea typeface="Rix고딕 EB" pitchFamily="18" charset="-127"/>
              </a:defRPr>
            </a:lvl1pPr>
          </a:lstStyle>
          <a:p>
            <a:pPr marL="1588"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400" spc="0" dirty="0" smtClean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16200000" scaled="0"/>
              </a:gradFill>
              <a:effectLst>
                <a:glow rad="63500">
                  <a:sysClr val="window" lastClr="FFFFFF">
                    <a:alpha val="40000"/>
                  </a:sysClr>
                </a:glow>
              </a:effectLst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45" name="Text Box 31"/>
          <p:cNvSpPr txBox="1">
            <a:spLocks noChangeArrowheads="1"/>
          </p:cNvSpPr>
          <p:nvPr/>
        </p:nvSpPr>
        <p:spPr bwMode="auto">
          <a:xfrm rot="16200000">
            <a:off x="2892167" y="2791550"/>
            <a:ext cx="1255842" cy="381682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>
            <a:solidFill>
              <a:srgbClr val="D8D8D8">
                <a:lumMod val="75000"/>
              </a:srgbClr>
            </a:solidFill>
          </a:ln>
          <a:effectLst>
            <a:innerShdw blurRad="114300">
              <a:srgbClr val="D8D8D8">
                <a:lumMod val="75000"/>
              </a:srgbClr>
            </a:innerShdw>
          </a:effectLst>
        </p:spPr>
        <p:txBody>
          <a:bodyPr vert="vert" wrap="square" lIns="0" tIns="0" rIns="0" bIns="0" rtlCol="0" anchor="ctr" anchorCtr="0">
            <a:noAutofit/>
          </a:bodyPr>
          <a:lstStyle>
            <a:defPPr>
              <a:defRPr lang="ko-KR"/>
            </a:defPPr>
            <a:lvl1pPr latinLnBrk="0">
              <a:defRPr kern="0" spc="-150">
                <a:solidFill>
                  <a:srgbClr val="DE2452"/>
                </a:solidFill>
                <a:latin typeface="Rix고딕 EB" pitchFamily="18" charset="-127"/>
                <a:ea typeface="Rix고딕 EB" pitchFamily="18" charset="-127"/>
              </a:defRPr>
            </a:lvl1pPr>
          </a:lstStyle>
          <a:p>
            <a:pPr marL="1588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50" b="1" spc="0" dirty="0">
                <a:gradFill>
                  <a:gsLst>
                    <a:gs pos="7917">
                      <a:prstClr val="black">
                        <a:lumMod val="85000"/>
                        <a:lumOff val="15000"/>
                      </a:prstClr>
                    </a:gs>
                    <a:gs pos="17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0"/>
                </a:gradFill>
                <a:latin typeface="나눔고딕" panose="020D0604000000000000" pitchFamily="50" charset="-127"/>
                <a:ea typeface="나눔고딕" panose="020D0604000000000000" pitchFamily="50" charset="-127"/>
              </a:rPr>
              <a:t>GISC </a:t>
            </a:r>
            <a:r>
              <a:rPr kumimoji="1" lang="en-US" altLang="ko-KR" sz="1050" b="1" spc="0" dirty="0" smtClean="0">
                <a:gradFill>
                  <a:gsLst>
                    <a:gs pos="7917">
                      <a:prstClr val="black">
                        <a:lumMod val="85000"/>
                        <a:lumOff val="15000"/>
                      </a:prstClr>
                    </a:gs>
                    <a:gs pos="17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0"/>
                </a:gradFill>
                <a:latin typeface="나눔고딕" panose="020D0604000000000000" pitchFamily="50" charset="-127"/>
                <a:ea typeface="나눔고딕" panose="020D0604000000000000" pitchFamily="50" charset="-127"/>
              </a:rPr>
              <a:t>Seoul</a:t>
            </a:r>
          </a:p>
          <a:p>
            <a:pPr marL="1588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900" b="1" spc="0" dirty="0" smtClean="0">
                <a:gradFill>
                  <a:gsLst>
                    <a:gs pos="7917">
                      <a:prstClr val="black">
                        <a:lumMod val="85000"/>
                        <a:lumOff val="15000"/>
                      </a:prstClr>
                    </a:gs>
                    <a:gs pos="17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0"/>
                </a:gradFill>
                <a:latin typeface="나눔고딕" panose="020D0604000000000000" pitchFamily="50" charset="-127"/>
                <a:ea typeface="나눔고딕" panose="020D0604000000000000" pitchFamily="50" charset="-127"/>
              </a:rPr>
              <a:t>Porta</a:t>
            </a:r>
            <a:r>
              <a:rPr kumimoji="1" lang="en-US" altLang="ko-KR" sz="1000" b="1" spc="0" dirty="0" smtClean="0">
                <a:gradFill>
                  <a:gsLst>
                    <a:gs pos="7917">
                      <a:prstClr val="black">
                        <a:lumMod val="85000"/>
                        <a:lumOff val="15000"/>
                      </a:prstClr>
                    </a:gs>
                    <a:gs pos="17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0"/>
                </a:gradFill>
                <a:latin typeface="나눔고딕" panose="020D0604000000000000" pitchFamily="50" charset="-127"/>
                <a:ea typeface="나눔고딕" panose="020D0604000000000000" pitchFamily="50" charset="-127"/>
              </a:rPr>
              <a:t>l</a:t>
            </a:r>
            <a:endParaRPr kumimoji="1" lang="ko-KR" altLang="en-US" sz="1000" b="1" spc="0" dirty="0">
              <a:gradFill>
                <a:gsLst>
                  <a:gs pos="7917">
                    <a:prstClr val="black">
                      <a:lumMod val="85000"/>
                      <a:lumOff val="15000"/>
                    </a:prstClr>
                  </a:gs>
                  <a:gs pos="17000">
                    <a:prstClr val="black">
                      <a:lumMod val="85000"/>
                      <a:lumOff val="15000"/>
                    </a:prstClr>
                  </a:gs>
                </a:gsLst>
                <a:lin ang="16200000" scaled="0"/>
              </a:gra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7628651" y="2064893"/>
            <a:ext cx="300554" cy="359664"/>
            <a:chOff x="7051079" y="2325342"/>
            <a:chExt cx="483890" cy="483890"/>
          </a:xfrm>
        </p:grpSpPr>
        <p:sp>
          <p:nvSpPr>
            <p:cNvPr id="47" name="타원 46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8" name="Text Box 82"/>
            <p:cNvSpPr txBox="1">
              <a:spLocks noChangeArrowheads="1"/>
            </p:cNvSpPr>
            <p:nvPr/>
          </p:nvSpPr>
          <p:spPr bwMode="auto">
            <a:xfrm>
              <a:off x="7071074" y="2492752"/>
              <a:ext cx="443903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en-US" altLang="ko-KR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7994549" y="2274542"/>
            <a:ext cx="300554" cy="359664"/>
            <a:chOff x="7051079" y="2325342"/>
            <a:chExt cx="483890" cy="483890"/>
          </a:xfrm>
        </p:grpSpPr>
        <p:sp>
          <p:nvSpPr>
            <p:cNvPr id="50" name="타원 49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1" name="Text Box 82"/>
            <p:cNvSpPr txBox="1">
              <a:spLocks noChangeArrowheads="1"/>
            </p:cNvSpPr>
            <p:nvPr/>
          </p:nvSpPr>
          <p:spPr bwMode="auto">
            <a:xfrm>
              <a:off x="7071074" y="2492752"/>
              <a:ext cx="443903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en-US" altLang="ko-KR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7279725" y="2274542"/>
            <a:ext cx="300554" cy="359664"/>
            <a:chOff x="7051079" y="2325342"/>
            <a:chExt cx="483890" cy="483890"/>
          </a:xfrm>
        </p:grpSpPr>
        <p:sp>
          <p:nvSpPr>
            <p:cNvPr id="53" name="타원 52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4" name="Text Box 82"/>
            <p:cNvSpPr txBox="1">
              <a:spLocks noChangeArrowheads="1"/>
            </p:cNvSpPr>
            <p:nvPr/>
          </p:nvSpPr>
          <p:spPr bwMode="auto">
            <a:xfrm>
              <a:off x="7071074" y="2492752"/>
              <a:ext cx="443903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en-US" altLang="ko-KR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8084026" y="2726932"/>
            <a:ext cx="300554" cy="359664"/>
            <a:chOff x="7051079" y="2325342"/>
            <a:chExt cx="483890" cy="483890"/>
          </a:xfrm>
        </p:grpSpPr>
        <p:sp>
          <p:nvSpPr>
            <p:cNvPr id="56" name="타원 55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7" name="Text Box 82"/>
            <p:cNvSpPr txBox="1">
              <a:spLocks noChangeArrowheads="1"/>
            </p:cNvSpPr>
            <p:nvPr/>
          </p:nvSpPr>
          <p:spPr bwMode="auto">
            <a:xfrm>
              <a:off x="7071074" y="2492752"/>
              <a:ext cx="443903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en-US" altLang="ko-KR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7192667" y="2726932"/>
            <a:ext cx="300554" cy="359664"/>
            <a:chOff x="7051079" y="2325342"/>
            <a:chExt cx="483890" cy="483890"/>
          </a:xfrm>
        </p:grpSpPr>
        <p:sp>
          <p:nvSpPr>
            <p:cNvPr id="59" name="타원 58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60" name="Text Box 82"/>
            <p:cNvSpPr txBox="1">
              <a:spLocks noChangeArrowheads="1"/>
            </p:cNvSpPr>
            <p:nvPr/>
          </p:nvSpPr>
          <p:spPr bwMode="auto">
            <a:xfrm>
              <a:off x="7071074" y="2492752"/>
              <a:ext cx="443903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en-US" altLang="ko-KR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61" name="그룹 60"/>
          <p:cNvGrpSpPr/>
          <p:nvPr/>
        </p:nvGrpSpPr>
        <p:grpSpPr>
          <a:xfrm>
            <a:off x="7844129" y="3086597"/>
            <a:ext cx="300554" cy="359664"/>
            <a:chOff x="7051079" y="2325342"/>
            <a:chExt cx="483890" cy="483890"/>
          </a:xfrm>
        </p:grpSpPr>
        <p:sp>
          <p:nvSpPr>
            <p:cNvPr id="62" name="타원 61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63" name="Text Box 82"/>
            <p:cNvSpPr txBox="1">
              <a:spLocks noChangeArrowheads="1"/>
            </p:cNvSpPr>
            <p:nvPr/>
          </p:nvSpPr>
          <p:spPr bwMode="auto">
            <a:xfrm>
              <a:off x="7071074" y="2492752"/>
              <a:ext cx="443903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ko-KR" altLang="en-US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7431380" y="3086597"/>
            <a:ext cx="300554" cy="359664"/>
            <a:chOff x="7051079" y="2325342"/>
            <a:chExt cx="483890" cy="483890"/>
          </a:xfrm>
        </p:grpSpPr>
        <p:sp>
          <p:nvSpPr>
            <p:cNvPr id="65" name="타원 64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66" name="Text Box 82"/>
            <p:cNvSpPr txBox="1">
              <a:spLocks noChangeArrowheads="1"/>
            </p:cNvSpPr>
            <p:nvPr/>
          </p:nvSpPr>
          <p:spPr bwMode="auto">
            <a:xfrm>
              <a:off x="7071074" y="2492752"/>
              <a:ext cx="443903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ko-KR" altLang="en-US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pic>
        <p:nvPicPr>
          <p:cNvPr id="67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515" y="2435435"/>
            <a:ext cx="1055573" cy="109896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68" name="그룹 67"/>
          <p:cNvGrpSpPr/>
          <p:nvPr/>
        </p:nvGrpSpPr>
        <p:grpSpPr>
          <a:xfrm>
            <a:off x="476658" y="2469767"/>
            <a:ext cx="1561846" cy="1281469"/>
            <a:chOff x="632399" y="2643981"/>
            <a:chExt cx="1692000" cy="1281469"/>
          </a:xfrm>
        </p:grpSpPr>
        <p:sp>
          <p:nvSpPr>
            <p:cNvPr id="69" name="양쪽 모서리가 둥근 사각형 68"/>
            <p:cNvSpPr/>
            <p:nvPr/>
          </p:nvSpPr>
          <p:spPr>
            <a:xfrm>
              <a:off x="632399" y="2643981"/>
              <a:ext cx="1692000" cy="270154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rgbClr val="969696"/>
            </a:solidFill>
            <a:ln w="19050">
              <a:noFill/>
            </a:ln>
            <a:effec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latinLnBrk="0"/>
              <a:endParaRPr lang="ko-KR" altLang="en-US" sz="1100" kern="0" spc="-150" dirty="0" smtClean="0">
                <a:solidFill>
                  <a:srgbClr val="003366"/>
                </a:solidFill>
                <a:latin typeface="Rix고딕 B" pitchFamily="18" charset="-127"/>
                <a:ea typeface="Rix고딕 B" pitchFamily="18" charset="-127"/>
              </a:endParaRPr>
            </a:p>
          </p:txBody>
        </p:sp>
        <p:pic>
          <p:nvPicPr>
            <p:cNvPr id="70" name="Picture 4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286" t="12123" b="8131"/>
            <a:stretch/>
          </p:blipFill>
          <p:spPr bwMode="auto">
            <a:xfrm rot="16200000">
              <a:off x="1408643" y="2181600"/>
              <a:ext cx="56156" cy="14159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1" name="양쪽 모서리가 둥근 사각형 70"/>
            <p:cNvSpPr/>
            <p:nvPr/>
          </p:nvSpPr>
          <p:spPr>
            <a:xfrm>
              <a:off x="632399" y="2912859"/>
              <a:ext cx="1692000" cy="1012591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rgbClr val="8B8F9E">
                <a:lumMod val="20000"/>
                <a:lumOff val="80000"/>
              </a:srgbClr>
            </a:solidFill>
            <a:ln w="19050">
              <a:noFill/>
            </a:ln>
            <a:effec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latinLnBrk="0">
                <a:defRPr/>
              </a:pPr>
              <a:endParaRPr lang="ko-KR" altLang="en-US" sz="1000" kern="0" spc="-150" dirty="0" smtClean="0">
                <a:solidFill>
                  <a:srgbClr val="003366"/>
                </a:solidFill>
                <a:latin typeface="Rix고딕 B" pitchFamily="18" charset="-127"/>
                <a:ea typeface="Rix고딕 B" pitchFamily="18" charset="-127"/>
              </a:endParaRPr>
            </a:p>
          </p:txBody>
        </p:sp>
        <p:sp>
          <p:nvSpPr>
            <p:cNvPr id="72" name="텍스트 개체 틀 3"/>
            <p:cNvSpPr txBox="1">
              <a:spLocks/>
            </p:cNvSpPr>
            <p:nvPr userDrawn="1"/>
          </p:nvSpPr>
          <p:spPr>
            <a:xfrm>
              <a:off x="1166422" y="2684310"/>
              <a:ext cx="538343" cy="184666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  <a:scene3d>
                <a:camera prst="orthographicFront"/>
                <a:lightRig rig="threePt" dir="t"/>
              </a:scene3d>
              <a:sp3d contourW="44450">
                <a:bevelT w="1270"/>
                <a:contourClr>
                  <a:schemeClr val="tx1">
                    <a:lumMod val="65000"/>
                    <a:lumOff val="35000"/>
                  </a:schemeClr>
                </a:contourClr>
              </a:sp3d>
            </a:bodyPr>
            <a:lstStyle>
              <a:defPPr>
                <a:defRPr lang="ko-KR"/>
              </a:defPPr>
              <a:lvl1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806450" algn="l"/>
                </a:tabLst>
                <a:defRPr kumimoji="0" sz="1600" kern="0" spc="-50">
                  <a:solidFill>
                    <a:prstClr val="white"/>
                  </a:solidFill>
                  <a:latin typeface="Rix고딕 EB" panose="02020603020101020101" pitchFamily="18" charset="-127"/>
                  <a:ea typeface="Rix고딕 EB" panose="02020603020101020101" pitchFamily="18" charset="-127"/>
                </a:defRPr>
              </a:lvl1pPr>
            </a:lstStyle>
            <a:p>
              <a:pPr algn="ctr"/>
              <a:r>
                <a:rPr lang="en-US" altLang="ko-KR" sz="1200" smtClean="0">
                  <a:latin typeface="나눔고딕 Bold" panose="020D0804000000000000" pitchFamily="50" charset="-127"/>
                  <a:ea typeface="나눔고딕 Bold" panose="020D0804000000000000" pitchFamily="50" charset="-127"/>
                </a:rPr>
                <a:t>GEOSS</a:t>
              </a:r>
              <a:endParaRPr lang="en-US" altLang="ko-KR" sz="1200" dirty="0">
                <a:latin typeface="나눔고딕 Bold" panose="020D0804000000000000" pitchFamily="50" charset="-127"/>
                <a:ea typeface="나눔고딕 Bold" panose="020D0804000000000000" pitchFamily="50" charset="-127"/>
              </a:endParaRPr>
            </a:p>
          </p:txBody>
        </p:sp>
        <p:pic>
          <p:nvPicPr>
            <p:cNvPr id="73" name="Picture 2"/>
            <p:cNvPicPr>
              <a:picLocks noChangeAspect="1" noChangeArrowheads="1"/>
            </p:cNvPicPr>
            <p:nvPr userDrawn="1"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9170" y="2949951"/>
              <a:ext cx="1583631" cy="912138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74" name="양쪽 모서리가 둥근 사각형 73"/>
          <p:cNvSpPr/>
          <p:nvPr/>
        </p:nvSpPr>
        <p:spPr>
          <a:xfrm>
            <a:off x="2136115" y="4420083"/>
            <a:ext cx="1291002" cy="240549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969696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/>
            <a:endParaRPr lang="ko-KR" altLang="en-US" sz="1100" kern="0" spc="-150" dirty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75" name="양쪽 모서리가 둥근 사각형 74"/>
          <p:cNvSpPr/>
          <p:nvPr/>
        </p:nvSpPr>
        <p:spPr>
          <a:xfrm>
            <a:off x="3465942" y="4534866"/>
            <a:ext cx="1291002" cy="116433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>
              <a:defRPr/>
            </a:pPr>
            <a:endParaRPr lang="ko-KR" altLang="en-US" sz="1200" kern="0" spc="-150" dirty="0" smtClean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76" name="텍스트 개체 틀 3"/>
          <p:cNvSpPr txBox="1">
            <a:spLocks/>
          </p:cNvSpPr>
          <p:nvPr/>
        </p:nvSpPr>
        <p:spPr>
          <a:xfrm>
            <a:off x="2324762" y="4448023"/>
            <a:ext cx="864019" cy="184666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  <a:scene3d>
              <a:camera prst="orthographicFront"/>
              <a:lightRig rig="threePt" dir="t"/>
            </a:scene3d>
            <a:sp3d contourW="44450">
              <a:bevelT w="1270"/>
              <a:contourClr>
                <a:schemeClr val="tx1">
                  <a:lumMod val="65000"/>
                  <a:lumOff val="35000"/>
                </a:schemeClr>
              </a:contourClr>
            </a:sp3d>
          </a:bodyPr>
          <a:lstStyle>
            <a:defPPr>
              <a:defRPr lang="ko-KR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 kumimoji="0" sz="1600" kern="0" spc="-50">
                <a:solidFill>
                  <a:prstClr val="white"/>
                </a:solidFill>
                <a:latin typeface="Rix고딕 EB" panose="02020603020101020101" pitchFamily="18" charset="-127"/>
                <a:ea typeface="Rix고딕 EB" panose="02020603020101020101" pitchFamily="18" charset="-127"/>
              </a:defRPr>
            </a:lvl1pPr>
          </a:lstStyle>
          <a:p>
            <a:pPr algn="ctr"/>
            <a:r>
              <a:rPr lang="en-US" altLang="ko-KR" sz="120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DCPC NMSC</a:t>
            </a:r>
            <a:endParaRPr lang="en-US" altLang="ko-KR" sz="120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77" name="양쪽 모서리가 둥근 사각형 76"/>
          <p:cNvSpPr/>
          <p:nvPr/>
        </p:nvSpPr>
        <p:spPr>
          <a:xfrm>
            <a:off x="3501525" y="4420083"/>
            <a:ext cx="1291002" cy="240549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969696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/>
            <a:endParaRPr lang="ko-KR" altLang="en-US" sz="1100" kern="0" spc="-150" dirty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78" name="양쪽 모서리가 둥근 사각형 77"/>
          <p:cNvSpPr/>
          <p:nvPr/>
        </p:nvSpPr>
        <p:spPr>
          <a:xfrm>
            <a:off x="4831352" y="4534866"/>
            <a:ext cx="1291002" cy="116433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>
              <a:defRPr/>
            </a:pPr>
            <a:endParaRPr lang="ko-KR" altLang="en-US" sz="1200" kern="0" spc="-150" dirty="0" smtClean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79" name="텍스트 개체 틀 3"/>
          <p:cNvSpPr txBox="1">
            <a:spLocks/>
          </p:cNvSpPr>
          <p:nvPr/>
        </p:nvSpPr>
        <p:spPr>
          <a:xfrm>
            <a:off x="3662923" y="4448023"/>
            <a:ext cx="918521" cy="184666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  <a:scene3d>
              <a:camera prst="orthographicFront"/>
              <a:lightRig rig="threePt" dir="t"/>
            </a:scene3d>
            <a:sp3d contourW="44450">
              <a:bevelT w="1270"/>
              <a:contourClr>
                <a:schemeClr val="tx1">
                  <a:lumMod val="65000"/>
                  <a:lumOff val="35000"/>
                </a:schemeClr>
              </a:contourClr>
            </a:sp3d>
          </a:bodyPr>
          <a:lstStyle>
            <a:defPPr>
              <a:defRPr lang="ko-KR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 kumimoji="0" sz="1600" kern="0" spc="-50">
                <a:solidFill>
                  <a:prstClr val="white"/>
                </a:solidFill>
                <a:latin typeface="Rix고딕 EB" panose="02020603020101020101" pitchFamily="18" charset="-127"/>
                <a:ea typeface="Rix고딕 EB" panose="02020603020101020101" pitchFamily="18" charset="-127"/>
              </a:defRPr>
            </a:lvl1pPr>
          </a:lstStyle>
          <a:p>
            <a:pPr algn="ctr"/>
            <a:r>
              <a:rPr lang="en-US" altLang="ko-KR" sz="120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DCPC WAMIS</a:t>
            </a:r>
            <a:endParaRPr lang="en-US" altLang="ko-KR" sz="120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80" name="양쪽 모서리가 둥근 사각형 79"/>
          <p:cNvSpPr/>
          <p:nvPr/>
        </p:nvSpPr>
        <p:spPr>
          <a:xfrm>
            <a:off x="4868460" y="4420083"/>
            <a:ext cx="1291002" cy="240549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969696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/>
            <a:endParaRPr lang="ko-KR" altLang="en-US" sz="1100" kern="0" spc="-150" dirty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81" name="양쪽 모서리가 둥근 사각형 80"/>
          <p:cNvSpPr/>
          <p:nvPr/>
        </p:nvSpPr>
        <p:spPr>
          <a:xfrm>
            <a:off x="6198287" y="4534866"/>
            <a:ext cx="1291002" cy="116433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>
              <a:defRPr/>
            </a:pPr>
            <a:endParaRPr lang="ko-KR" altLang="en-US" sz="1200" kern="0" spc="-150" dirty="0" smtClean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82" name="텍스트 개체 틀 3"/>
          <p:cNvSpPr txBox="1">
            <a:spLocks/>
          </p:cNvSpPr>
          <p:nvPr/>
        </p:nvSpPr>
        <p:spPr>
          <a:xfrm>
            <a:off x="4852725" y="4448023"/>
            <a:ext cx="1272785" cy="184666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  <a:scene3d>
              <a:camera prst="orthographicFront"/>
              <a:lightRig rig="threePt" dir="t"/>
            </a:scene3d>
            <a:sp3d contourW="44450">
              <a:bevelT w="1270"/>
              <a:contourClr>
                <a:schemeClr val="tx1">
                  <a:lumMod val="65000"/>
                  <a:lumOff val="35000"/>
                </a:schemeClr>
              </a:contourClr>
            </a:sp3d>
          </a:bodyPr>
          <a:lstStyle>
            <a:defPPr>
              <a:defRPr lang="ko-KR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 kumimoji="0" sz="1600" kern="0" spc="-50">
                <a:solidFill>
                  <a:prstClr val="white"/>
                </a:solidFill>
                <a:latin typeface="Rix고딕 EB" panose="02020603020101020101" pitchFamily="18" charset="-127"/>
                <a:ea typeface="Rix고딕 EB" panose="02020603020101020101" pitchFamily="18" charset="-127"/>
              </a:defRPr>
            </a:lvl1pPr>
          </a:lstStyle>
          <a:p>
            <a:pPr algn="ctr"/>
            <a:r>
              <a:rPr lang="en-US" altLang="ko-KR" sz="120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DCPC LC/LRFMME</a:t>
            </a:r>
            <a:endParaRPr lang="en-US" altLang="ko-KR" sz="120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83" name="양쪽 모서리가 둥근 사각형 82"/>
          <p:cNvSpPr/>
          <p:nvPr/>
        </p:nvSpPr>
        <p:spPr>
          <a:xfrm>
            <a:off x="6233870" y="4420083"/>
            <a:ext cx="1291002" cy="240549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969696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/>
            <a:endParaRPr lang="ko-KR" altLang="en-US" sz="1100" kern="0" spc="-150" dirty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84" name="텍스트 개체 틀 3"/>
          <p:cNvSpPr txBox="1">
            <a:spLocks/>
          </p:cNvSpPr>
          <p:nvPr/>
        </p:nvSpPr>
        <p:spPr>
          <a:xfrm>
            <a:off x="6545147" y="4448023"/>
            <a:ext cx="618760" cy="184666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  <a:scene3d>
              <a:camera prst="orthographicFront"/>
              <a:lightRig rig="threePt" dir="t"/>
            </a:scene3d>
            <a:sp3d contourW="44450">
              <a:bevelT w="1270"/>
              <a:contourClr>
                <a:schemeClr val="tx1">
                  <a:lumMod val="65000"/>
                  <a:lumOff val="35000"/>
                </a:schemeClr>
              </a:contourClr>
            </a:sp3d>
          </a:bodyPr>
          <a:lstStyle>
            <a:defPPr>
              <a:defRPr lang="ko-KR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 kumimoji="0" sz="1600" kern="0" spc="-50">
                <a:solidFill>
                  <a:prstClr val="white"/>
                </a:solidFill>
                <a:latin typeface="Rix고딕 EB" panose="02020603020101020101" pitchFamily="18" charset="-127"/>
                <a:ea typeface="Rix고딕 EB" panose="02020603020101020101" pitchFamily="18" charset="-127"/>
              </a:defRPr>
            </a:lvl1pPr>
          </a:lstStyle>
          <a:p>
            <a:pPr algn="ctr"/>
            <a:r>
              <a:rPr lang="en-US" altLang="ko-KR" sz="120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NC Seoul</a:t>
            </a:r>
            <a:endParaRPr lang="en-US" altLang="ko-KR" sz="120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pic>
        <p:nvPicPr>
          <p:cNvPr id="85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733" y="4702205"/>
            <a:ext cx="1158065" cy="1080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6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843" y="4702205"/>
            <a:ext cx="1153662" cy="1080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7" name="Picture 5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381" y="4702205"/>
            <a:ext cx="1239812" cy="1080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8" name="Picture 6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534" y="4702205"/>
            <a:ext cx="1147320" cy="1080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89" name="그룹 88"/>
          <p:cNvGrpSpPr/>
          <p:nvPr/>
        </p:nvGrpSpPr>
        <p:grpSpPr>
          <a:xfrm>
            <a:off x="3491880" y="588813"/>
            <a:ext cx="2371154" cy="1039987"/>
            <a:chOff x="-721553" y="3610969"/>
            <a:chExt cx="2999039" cy="1716608"/>
          </a:xfrm>
        </p:grpSpPr>
        <p:sp>
          <p:nvSpPr>
            <p:cNvPr id="90" name="구름 89"/>
            <p:cNvSpPr/>
            <p:nvPr/>
          </p:nvSpPr>
          <p:spPr>
            <a:xfrm>
              <a:off x="-721553" y="3610969"/>
              <a:ext cx="2694850" cy="1173928"/>
            </a:xfrm>
            <a:prstGeom prst="cloud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en-US" altLang="ko-KR" b="1" dirty="0">
                <a:solidFill>
                  <a:schemeClr val="bg1"/>
                </a:solidFill>
                <a:latin typeface="나눔고딕 Bold" panose="020D0804000000000000" pitchFamily="50" charset="-127"/>
                <a:ea typeface="나눔고딕 Bold"/>
              </a:endParaRPr>
            </a:p>
          </p:txBody>
        </p:sp>
        <p:sp>
          <p:nvSpPr>
            <p:cNvPr id="91" name="TextBox 90"/>
            <p:cNvSpPr txBox="1"/>
            <p:nvPr/>
          </p:nvSpPr>
          <p:spPr bwMode="auto">
            <a:xfrm>
              <a:off x="1340517" y="5012409"/>
              <a:ext cx="936969" cy="31516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  <a:headEnd/>
              <a:tailEnd/>
            </a:ln>
            <a:effectLst/>
          </p:spPr>
          <p:txBody>
            <a:bodyPr wrap="none" lIns="0" tIns="0" rIns="0" bIns="0" rtlCol="0" anchor="ctr" anchorCtr="0">
              <a:noAutofit/>
            </a:bodyPr>
            <a:lstStyle/>
            <a:p>
              <a:pPr marL="1588" algn="ctr" defTabSz="914127" latinLnBrk="0">
                <a:buClr>
                  <a:srgbClr val="8B8F9E"/>
                </a:buClr>
                <a:buSzPct val="100000"/>
                <a:tabLst>
                  <a:tab pos="801688" algn="l"/>
                  <a:tab pos="1160463" algn="l"/>
                </a:tabLst>
              </a:pPr>
              <a:r>
                <a:rPr lang="en-US" altLang="ko-KR" sz="1050" kern="0" dirty="0" smtClean="0">
                  <a:latin typeface="나눔고딕 Bold" panose="020D0804000000000000" pitchFamily="50" charset="-127"/>
                  <a:ea typeface="나눔고딕 Bold"/>
                </a:rPr>
                <a:t>Cache </a:t>
              </a:r>
            </a:p>
            <a:p>
              <a:pPr marL="1588" algn="ctr" defTabSz="914127" latinLnBrk="0">
                <a:buClr>
                  <a:srgbClr val="8B8F9E"/>
                </a:buClr>
                <a:buSzPct val="100000"/>
                <a:tabLst>
                  <a:tab pos="801688" algn="l"/>
                  <a:tab pos="1160463" algn="l"/>
                </a:tabLst>
              </a:pPr>
              <a:r>
                <a:rPr lang="en-US" altLang="ko-KR" sz="1050" kern="0" dirty="0" smtClean="0">
                  <a:latin typeface="나눔고딕 Bold" panose="020D0804000000000000" pitchFamily="50" charset="-127"/>
                  <a:ea typeface="나눔고딕 Bold"/>
                </a:rPr>
                <a:t>Exchange</a:t>
              </a:r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3781449" y="729816"/>
            <a:ext cx="16293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 smtClean="0">
                <a:latin typeface="Garamond" pitchFamily="18" charset="0"/>
                <a:ea typeface="나눔고딕"/>
              </a:rPr>
              <a:t>Virtual Data Centres</a:t>
            </a:r>
          </a:p>
        </p:txBody>
      </p:sp>
      <p:grpSp>
        <p:nvGrpSpPr>
          <p:cNvPr id="93" name="그룹 92"/>
          <p:cNvGrpSpPr/>
          <p:nvPr/>
        </p:nvGrpSpPr>
        <p:grpSpPr>
          <a:xfrm rot="16200000">
            <a:off x="4153003" y="1004524"/>
            <a:ext cx="802891" cy="847464"/>
            <a:chOff x="5178255" y="3318235"/>
            <a:chExt cx="1006416" cy="1041819"/>
          </a:xfrm>
        </p:grpSpPr>
        <p:grpSp>
          <p:nvGrpSpPr>
            <p:cNvPr id="94" name="그룹 93"/>
            <p:cNvGrpSpPr/>
            <p:nvPr/>
          </p:nvGrpSpPr>
          <p:grpSpPr>
            <a:xfrm>
              <a:off x="5333946" y="3491932"/>
              <a:ext cx="709799" cy="709799"/>
              <a:chOff x="620237" y="1292800"/>
              <a:chExt cx="872665" cy="872665"/>
            </a:xfrm>
          </p:grpSpPr>
          <p:grpSp>
            <p:nvGrpSpPr>
              <p:cNvPr id="100" name="그룹 99"/>
              <p:cNvGrpSpPr/>
              <p:nvPr/>
            </p:nvGrpSpPr>
            <p:grpSpPr>
              <a:xfrm>
                <a:off x="620237" y="1292800"/>
                <a:ext cx="872665" cy="872665"/>
                <a:chOff x="620237" y="1292800"/>
                <a:chExt cx="872665" cy="872665"/>
              </a:xfrm>
            </p:grpSpPr>
            <p:sp>
              <p:nvSpPr>
                <p:cNvPr id="102" name="타원 101"/>
                <p:cNvSpPr/>
                <p:nvPr/>
              </p:nvSpPr>
              <p:spPr>
                <a:xfrm>
                  <a:off x="620237" y="1292800"/>
                  <a:ext cx="872665" cy="87266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03" name="타원 102"/>
                <p:cNvSpPr/>
                <p:nvPr/>
              </p:nvSpPr>
              <p:spPr>
                <a:xfrm>
                  <a:off x="723634" y="1396197"/>
                  <a:ext cx="665871" cy="665871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ffectLst>
                  <a:innerShdw blurRad="114300">
                    <a:schemeClr val="tx1">
                      <a:lumMod val="65000"/>
                      <a:lumOff val="35000"/>
                      <a:alpha val="65000"/>
                    </a:scheme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sp>
            <p:nvSpPr>
              <p:cNvPr id="101" name="왼쪽/오른쪽 화살표 100"/>
              <p:cNvSpPr/>
              <p:nvPr/>
            </p:nvSpPr>
            <p:spPr>
              <a:xfrm>
                <a:off x="783103" y="1570781"/>
                <a:ext cx="546934" cy="316704"/>
              </a:xfrm>
              <a:prstGeom prst="leftRightArrow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95" name="그룹 94"/>
            <p:cNvGrpSpPr/>
            <p:nvPr/>
          </p:nvGrpSpPr>
          <p:grpSpPr>
            <a:xfrm rot="593316">
              <a:off x="5178255" y="3318235"/>
              <a:ext cx="1006416" cy="1041819"/>
              <a:chOff x="2293736" y="698718"/>
              <a:chExt cx="5720103" cy="5921318"/>
            </a:xfrm>
          </p:grpSpPr>
          <p:sp>
            <p:nvSpPr>
              <p:cNvPr id="96" name="원형 화살표 95"/>
              <p:cNvSpPr/>
              <p:nvPr/>
            </p:nvSpPr>
            <p:spPr>
              <a:xfrm rot="3864999">
                <a:off x="2298511" y="755059"/>
                <a:ext cx="5691137" cy="5691137"/>
              </a:xfrm>
              <a:prstGeom prst="circularArrow">
                <a:avLst>
                  <a:gd name="adj1" fmla="val 3870"/>
                  <a:gd name="adj2" fmla="val 635023"/>
                  <a:gd name="adj3" fmla="val 20503052"/>
                  <a:gd name="adj4" fmla="val 18360318"/>
                  <a:gd name="adj5" fmla="val 4183"/>
                </a:avLst>
              </a:prstGeom>
              <a:gradFill flip="none" rotWithShape="1">
                <a:gsLst>
                  <a:gs pos="18000">
                    <a:schemeClr val="bg1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  <a:ln w="19050">
                <a:noFill/>
              </a:ln>
              <a:effec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latinLnBrk="0"/>
                <a:endParaRPr lang="ko-KR" altLang="en-US" spc="-150" dirty="0" smtClean="0">
                  <a:solidFill>
                    <a:srgbClr val="1F497D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97" name="원형 화살표 96"/>
              <p:cNvSpPr/>
              <p:nvPr/>
            </p:nvSpPr>
            <p:spPr>
              <a:xfrm rot="10800000">
                <a:off x="2301506" y="698718"/>
                <a:ext cx="5691137" cy="5691137"/>
              </a:xfrm>
              <a:prstGeom prst="circularArrow">
                <a:avLst>
                  <a:gd name="adj1" fmla="val 3870"/>
                  <a:gd name="adj2" fmla="val 635023"/>
                  <a:gd name="adj3" fmla="val 20503052"/>
                  <a:gd name="adj4" fmla="val 18148066"/>
                  <a:gd name="adj5" fmla="val 4183"/>
                </a:avLst>
              </a:prstGeom>
              <a:gradFill flip="none" rotWithShape="1">
                <a:gsLst>
                  <a:gs pos="18000">
                    <a:schemeClr val="bg1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  <a:ln w="19050">
                <a:noFill/>
              </a:ln>
              <a:effec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latinLnBrk="0"/>
                <a:endParaRPr lang="ko-KR" altLang="en-US" spc="-150" dirty="0" smtClean="0">
                  <a:solidFill>
                    <a:srgbClr val="1F497D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98" name="원형 화살표 97"/>
              <p:cNvSpPr/>
              <p:nvPr/>
            </p:nvSpPr>
            <p:spPr>
              <a:xfrm rot="14992484">
                <a:off x="2322702" y="928899"/>
                <a:ext cx="5691137" cy="5691137"/>
              </a:xfrm>
              <a:prstGeom prst="circularArrow">
                <a:avLst>
                  <a:gd name="adj1" fmla="val 3870"/>
                  <a:gd name="adj2" fmla="val 635023"/>
                  <a:gd name="adj3" fmla="val 20503052"/>
                  <a:gd name="adj4" fmla="val 17786934"/>
                  <a:gd name="adj5" fmla="val 4183"/>
                </a:avLst>
              </a:prstGeom>
              <a:gradFill flip="none" rotWithShape="1">
                <a:gsLst>
                  <a:gs pos="18000">
                    <a:schemeClr val="bg1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  <a:ln w="19050">
                <a:noFill/>
              </a:ln>
              <a:effec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latinLnBrk="0"/>
                <a:endParaRPr lang="ko-KR" altLang="en-US" spc="-150" dirty="0" smtClean="0">
                  <a:solidFill>
                    <a:srgbClr val="1F497D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99" name="원형 화살표 98"/>
              <p:cNvSpPr/>
              <p:nvPr/>
            </p:nvSpPr>
            <p:spPr>
              <a:xfrm rot="21022714">
                <a:off x="2293736" y="890929"/>
                <a:ext cx="5691137" cy="5691137"/>
              </a:xfrm>
              <a:prstGeom prst="circularArrow">
                <a:avLst>
                  <a:gd name="adj1" fmla="val 3870"/>
                  <a:gd name="adj2" fmla="val 635023"/>
                  <a:gd name="adj3" fmla="val 20503052"/>
                  <a:gd name="adj4" fmla="val 18265493"/>
                  <a:gd name="adj5" fmla="val 4183"/>
                </a:avLst>
              </a:prstGeom>
              <a:gradFill flip="none" rotWithShape="1">
                <a:gsLst>
                  <a:gs pos="18000">
                    <a:schemeClr val="bg1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  <a:ln w="19050">
                <a:noFill/>
              </a:ln>
              <a:effec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latinLnBrk="0"/>
                <a:endParaRPr lang="ko-KR" altLang="en-US" spc="-150" dirty="0" smtClean="0">
                  <a:solidFill>
                    <a:srgbClr val="1F497D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</p:grpSp>
      <p:graphicFrame>
        <p:nvGraphicFramePr>
          <p:cNvPr id="104" name="표 1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453088"/>
              </p:ext>
            </p:extLst>
          </p:nvPr>
        </p:nvGraphicFramePr>
        <p:xfrm>
          <a:off x="2051719" y="5871432"/>
          <a:ext cx="561662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1296144"/>
                <a:gridCol w="1440160"/>
                <a:gridCol w="1440161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104/25Gb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69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107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165/45Mb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marL="84406" marR="84406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663054" y="5887306"/>
            <a:ext cx="13989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latin typeface="Garamond" pitchFamily="18" charset="0"/>
              </a:rPr>
              <a:t>(metadata/cache)</a:t>
            </a:r>
            <a:endParaRPr lang="ko-KR" altLang="en-US" sz="1400" dirty="0">
              <a:latin typeface="Garamond" pitchFamily="18" charset="0"/>
            </a:endParaRPr>
          </a:p>
        </p:txBody>
      </p:sp>
      <p:sp>
        <p:nvSpPr>
          <p:cNvPr id="105" name="제목 3"/>
          <p:cNvSpPr>
            <a:spLocks noGrp="1"/>
          </p:cNvSpPr>
          <p:nvPr>
            <p:ph type="title"/>
          </p:nvPr>
        </p:nvSpPr>
        <p:spPr>
          <a:xfrm>
            <a:off x="323528" y="44624"/>
            <a:ext cx="6043320" cy="725040"/>
          </a:xfrm>
        </p:spPr>
        <p:txBody>
          <a:bodyPr/>
          <a:lstStyle/>
          <a:p>
            <a:r>
              <a:rPr lang="en-US" altLang="ko-KR" sz="3200" dirty="0">
                <a:solidFill>
                  <a:schemeClr val="tx1"/>
                </a:solidFill>
                <a:latin typeface="Garamond" pitchFamily="18" charset="0"/>
              </a:rPr>
              <a:t>GISC Seoul Current</a:t>
            </a:r>
            <a:r>
              <a:rPr lang="ko-KR" altLang="en-US" sz="3200" dirty="0">
                <a:solidFill>
                  <a:schemeClr val="tx1"/>
                </a:solidFill>
                <a:latin typeface="Garamond" pitchFamily="18" charset="0"/>
              </a:rPr>
              <a:t> </a:t>
            </a:r>
            <a:r>
              <a:rPr lang="en-US" altLang="ko-KR" sz="3200" dirty="0">
                <a:solidFill>
                  <a:schemeClr val="tx1"/>
                </a:solidFill>
                <a:latin typeface="Garamond" pitchFamily="18" charset="0"/>
              </a:rPr>
              <a:t>Status</a:t>
            </a:r>
            <a:endParaRPr lang="ko-KR" altLang="en-US" sz="3200" dirty="0">
              <a:solidFill>
                <a:schemeClr val="tx1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95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yiokki@kma.go.kr</a:t>
            </a: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40</TotalTime>
  <Words>199</Words>
  <Application>Microsoft Office PowerPoint</Application>
  <PresentationFormat>화면 슬라이드 쇼(4:3)</PresentationFormat>
  <Paragraphs>64</Paragraphs>
  <Slides>5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5</vt:i4>
      </vt:variant>
    </vt:vector>
  </HeadingPairs>
  <TitlesOfParts>
    <vt:vector size="7" baseType="lpstr">
      <vt:lpstr>WMO_Powerpoint_template_en</vt:lpstr>
      <vt:lpstr>Closing slide</vt:lpstr>
      <vt:lpstr> GISC Seoul Connectivity Status Submitted by: Okki LEE (Republic of Korea) (Doc xx)</vt:lpstr>
      <vt:lpstr>TCP/IP Link Migration to RMDCN</vt:lpstr>
      <vt:lpstr>GISC Seoul Connectivity</vt:lpstr>
      <vt:lpstr>GISC Seoul Current Status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ICT</cp:lastModifiedBy>
  <cp:revision>12</cp:revision>
  <dcterms:created xsi:type="dcterms:W3CDTF">2016-01-27T13:03:19Z</dcterms:created>
  <dcterms:modified xsi:type="dcterms:W3CDTF">2016-04-06T09:00:17Z</dcterms:modified>
</cp:coreProperties>
</file>