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</p:sldMasterIdLst>
  <p:notesMasterIdLst>
    <p:notesMasterId r:id="rId17"/>
  </p:notesMasterIdLst>
  <p:handoutMasterIdLst>
    <p:handoutMasterId r:id="rId18"/>
  </p:handoutMasterIdLst>
  <p:sldIdLst>
    <p:sldId id="263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62" r:id="rId1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17" autoAdjust="0"/>
  </p:normalViewPr>
  <p:slideViewPr>
    <p:cSldViewPr>
      <p:cViewPr>
        <p:scale>
          <a:sx n="80" d="100"/>
          <a:sy n="80" d="100"/>
        </p:scale>
        <p:origin x="-1254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14F6802B-EE29-42EA-BB81-E09576FD90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46028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52373FAA-1FB3-4805-BB5F-655D3827DBA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430639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1" descr="wmo_ppt_2012.psd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US" altLang="en-US" noProof="0" dirty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  <a:endParaRPr lang="en-US" altLang="en-US" noProof="0" dirty="0" smtClean="0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12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A80673-A73F-4D73-96A3-E05FA08B761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21946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637A8F-0397-4A80-A49F-054A7EA7C0E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4443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B30CBA-7E8D-48CE-BE01-50B65EED8C4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4607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44EF25-8D5B-4DF2-ADCB-9AF1145C136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0265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6B6142-C4AC-42D9-AC05-600A5363049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3531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0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C4B815-39E9-4BEB-83AB-CFEBF22F3DD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25403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E75EED-E29D-432D-815F-72AF5F509C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0349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B80D48-FEEB-4960-BEE3-DBA00DB76C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8783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F0FFA9-28F8-473F-8A91-979882581D8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2704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5867400" y="6478588"/>
            <a:ext cx="1152525" cy="312737"/>
          </a:xfrm>
        </p:spPr>
        <p:txBody>
          <a:bodyPr/>
          <a:lstStyle>
            <a:lvl1pPr>
              <a:defRPr/>
            </a:lvl1pPr>
          </a:lstStyle>
          <a:p>
            <a:fld id="{530DC6A7-5167-4619-9E2D-9462EBD6BA47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2"/>
          </p:nvPr>
        </p:nvSpPr>
        <p:spPr>
          <a:xfrm>
            <a:off x="260405" y="1054127"/>
            <a:ext cx="4279790" cy="490537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3790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435597-67A5-4C38-94B3-D8FE525D8A3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39223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30F560-48CB-4FFF-8A94-C4B0D66B2707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153100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D05579-02BA-451C-A53C-A02468D170C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81495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4B0B9B-9001-43CB-883E-70DF8A72D44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98992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CB05DD-9F26-406B-A3F2-F441C7F1591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95437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5FADC7-6554-4E0E-A943-3B2A5EACC44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564541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38C1E1-D2C8-4C77-A16D-CC51B7D99F7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08981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A7EBCB-E49B-44E9-A4C0-EA7F9E114DD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723643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33C1D7-E07A-463F-9941-AF918645DBE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72994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C06050-4F15-4804-94D4-4BA3CD03716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97924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34F7D5-7458-48A2-9F4A-0C2C4B93AC5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2169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hyperlink" Target="http://www.wmo.int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3" descr="wmo_ppt_2012.jpg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text styles</a:t>
            </a:r>
          </a:p>
          <a:p>
            <a:pPr lvl="0"/>
            <a:r>
              <a:rPr lang="en-US" altLang="en-US" dirty="0" smtClean="0"/>
              <a:t>First level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 smtClean="0"/>
              <a:t>ET-CTS 2016</a:t>
            </a:r>
            <a:endParaRPr lang="en-US" alt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3B323A9F-0146-48A1-BCC1-8D40DBDFB71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85" r:id="rId2"/>
    <p:sldLayoutId id="2147483684" r:id="rId3"/>
    <p:sldLayoutId id="2147483683" r:id="rId4"/>
    <p:sldLayoutId id="2147483682" r:id="rId5"/>
    <p:sldLayoutId id="2147483681" r:id="rId6"/>
    <p:sldLayoutId id="2147483679" r:id="rId7"/>
    <p:sldLayoutId id="2147483678" r:id="rId8"/>
    <p:sldLayoutId id="2147483677" r:id="rId9"/>
    <p:sldLayoutId id="2147483676" r:id="rId10"/>
    <p:sldLayoutId id="2147483697" r:id="rId11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3" descr="wmo_ppt_2012_last.jpg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This space can be used for contact information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FE86292-32C4-436D-BD63-EFB4DC4897A9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Thank you for your attention</a:t>
            </a:r>
          </a:p>
        </p:txBody>
      </p:sp>
      <p:sp>
        <p:nvSpPr>
          <p:cNvPr id="6" name="Title 9"/>
          <p:cNvSpPr txBox="1">
            <a:spLocks/>
          </p:cNvSpPr>
          <p:nvPr/>
        </p:nvSpPr>
        <p:spPr>
          <a:xfrm>
            <a:off x="117475" y="6380163"/>
            <a:ext cx="1141413" cy="477837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solidFill>
                  <a:srgbClr val="0070C0"/>
                </a:solidFill>
                <a:latin typeface="Arial"/>
                <a:ea typeface="+mj-ea"/>
                <a:cs typeface="Arial"/>
                <a:hlinkClick r:id="rId14"/>
              </a:rPr>
              <a:t>www.wmo.int</a:t>
            </a:r>
            <a:endParaRPr lang="en-US" sz="1200" dirty="0">
              <a:solidFill>
                <a:srgbClr val="0070C0"/>
              </a:solidFill>
              <a:latin typeface="Arial"/>
              <a:ea typeface="+mj-ea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5" r:id="rId2"/>
    <p:sldLayoutId id="2147483694" r:id="rId3"/>
    <p:sldLayoutId id="2147483693" r:id="rId4"/>
    <p:sldLayoutId id="2147483692" r:id="rId5"/>
    <p:sldLayoutId id="2147483691" r:id="rId6"/>
    <p:sldLayoutId id="2147483690" r:id="rId7"/>
    <p:sldLayoutId id="2147483689" r:id="rId8"/>
    <p:sldLayoutId id="2147483688" r:id="rId9"/>
    <p:sldLayoutId id="2147483687" r:id="rId10"/>
    <p:sldLayoutId id="2147483686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dirty="0" smtClean="0"/>
              <a:t>Met Office 2016 Update</a:t>
            </a:r>
            <a:br>
              <a:rPr lang="en-GB" altLang="en-US" dirty="0" smtClean="0"/>
            </a:br>
            <a:r>
              <a:rPr lang="en-GB" altLang="en-US" sz="2000" dirty="0" smtClean="0"/>
              <a:t>Submitted by: United </a:t>
            </a:r>
            <a:r>
              <a:rPr lang="en-GB" altLang="en-US" sz="2000" dirty="0"/>
              <a:t>Kingdom</a:t>
            </a:r>
            <a:br>
              <a:rPr lang="en-GB" altLang="en-US" sz="2000" dirty="0"/>
            </a:br>
            <a:r>
              <a:rPr lang="en-GB" altLang="en-US" sz="2000" dirty="0"/>
              <a:t>Doc24 / Item </a:t>
            </a:r>
            <a:r>
              <a:rPr lang="en-GB" altLang="en-US" sz="2000" dirty="0" smtClean="0"/>
              <a:t>2</a:t>
            </a:r>
            <a:endParaRPr lang="en-US" altLang="en-US" sz="2000" dirty="0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611188" y="4797152"/>
            <a:ext cx="7921625" cy="1224236"/>
          </a:xfrm>
        </p:spPr>
        <p:txBody>
          <a:bodyPr/>
          <a:lstStyle/>
          <a:p>
            <a:r>
              <a:rPr lang="en-US" altLang="en-US" sz="2000" dirty="0" smtClean="0"/>
              <a:t>ET-CTS 2016</a:t>
            </a:r>
          </a:p>
          <a:p>
            <a:r>
              <a:rPr lang="en-US" altLang="en-US" sz="2000" dirty="0" smtClean="0"/>
              <a:t>ASECNA</a:t>
            </a:r>
            <a:r>
              <a:rPr lang="en-US" altLang="en-US" sz="2000" dirty="0"/>
              <a:t>, Dakar. Senegal</a:t>
            </a:r>
          </a:p>
          <a:p>
            <a:r>
              <a:rPr lang="en-US" altLang="en-US" sz="2000" dirty="0"/>
              <a:t>Date: 05-08 April 2016</a:t>
            </a:r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en-US" sz="1200" dirty="0" smtClean="0">
                <a:latin typeface="Arial"/>
                <a:ea typeface="+mj-ea"/>
                <a:cs typeface="Arial"/>
              </a:rPr>
              <a:t>WMO. </a:t>
            </a:r>
            <a:r>
              <a:rPr lang="en-US" altLang="en-US" sz="1200" dirty="0" smtClean="0"/>
              <a:t>ET-CTS </a:t>
            </a:r>
            <a:r>
              <a:rPr lang="en-US" altLang="en-US" sz="1200" dirty="0"/>
              <a:t>2016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Met Office Update 2016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Supercomputer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Supercomputer Complex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CSOC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Cloud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Message Switching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err="1" smtClean="0"/>
              <a:t>Telecomms</a:t>
            </a:r>
            <a:endParaRPr lang="en-GB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Networks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2</a:t>
            </a:fld>
            <a:endParaRPr lang="en-US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Supercomputer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Cray XP40 - Largest international contract in Cray’s history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Phase 1 - installed March 2015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Running operational load from Sep 2015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IBM retired in Oct 2015.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Phase 2 - Installed 40% of our total capability in Feb 2016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140 tonnes. 23,000 trillion calculations per second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Installed into existing IT Halls.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New MASS storage Nov 2015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3</a:t>
            </a:fld>
            <a:endParaRPr lang="en-US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Supercomputer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4</a:t>
            </a:fld>
            <a:endParaRPr lang="en-US" altLang="en-US"/>
          </a:p>
        </p:txBody>
      </p:sp>
      <p:pic>
        <p:nvPicPr>
          <p:cNvPr id="6" name="Picture 2" descr="XC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84784"/>
            <a:ext cx="8064896" cy="40324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Supercomputer Complex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New IT Halls will house 60% of our total capability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Located on Exeter Science Park in new “Supercomputer complex”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2 x 100Gbps link (+ others) to site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Resilient connections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Little other IT planned at the site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Live in October 2016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5</a:t>
            </a:fld>
            <a:endParaRPr lang="en-US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Supercomputer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6</a:t>
            </a:fld>
            <a:endParaRPr lang="en-US" altLang="en-US"/>
          </a:p>
        </p:txBody>
      </p:sp>
      <p:pic>
        <p:nvPicPr>
          <p:cNvPr id="7" name="Picture 2" descr="ith3_landscapevie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124744"/>
            <a:ext cx="6984776" cy="46565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CSOC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Cyber Security Operating Centre now operational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 Specialist team looking at Cyber Security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 Operates NWH with 24/7 capability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 Cyber-essentials Certified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 Desire to be fully 24/7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 Contribute to ECMWF Security Group.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7</a:t>
            </a:fld>
            <a:endParaRPr lang="en-US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Cloud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Adopting cloud services where they offer advantage, e.g. Public Weather Media Service API’s in cloud, new Weather App, </a:t>
            </a:r>
            <a:r>
              <a:rPr lang="en-GB" dirty="0" err="1" smtClean="0"/>
              <a:t>WoW</a:t>
            </a:r>
            <a:r>
              <a:rPr lang="en-GB" dirty="0" smtClean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Extensible, Flexible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Green-field – opportunity to re-design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Code for failure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Partner with experts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Deliberately take advantage of </a:t>
            </a:r>
            <a:r>
              <a:rPr lang="en-GB" dirty="0" err="1" smtClean="0"/>
              <a:t>SaaS</a:t>
            </a:r>
            <a:r>
              <a:rPr lang="en-GB" dirty="0" smtClean="0"/>
              <a:t>/</a:t>
            </a:r>
            <a:r>
              <a:rPr lang="en-GB" dirty="0" err="1" smtClean="0"/>
              <a:t>PaaS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8</a:t>
            </a:fld>
            <a:endParaRPr lang="en-US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Message Switching Team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Message Switch - IBL Moving Weather, maybe move to mainframe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GISC – ongoing improvements working with </a:t>
            </a:r>
            <a:r>
              <a:rPr lang="en-GB" dirty="0" err="1" smtClean="0"/>
              <a:t>Météo</a:t>
            </a:r>
            <a:r>
              <a:rPr lang="en-GB" dirty="0" smtClean="0"/>
              <a:t>-France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File Switching – AFD, now moved to mainframe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Testing some new data transfer applications – Cleo (</a:t>
            </a:r>
            <a:r>
              <a:rPr lang="en-GB" dirty="0" err="1" smtClean="0"/>
              <a:t>Aspera</a:t>
            </a:r>
            <a:r>
              <a:rPr lang="en-GB" dirty="0" smtClean="0"/>
              <a:t> based) for NWP transfer over higher latency links (e.g. NZ)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Anyone else use anything better than FTP?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9</a:t>
            </a:fld>
            <a:endParaRPr lang="en-US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Message Switching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Incoming traffic since 2006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10</a:t>
            </a:fld>
            <a:endParaRPr lang="en-US" altLang="en-US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2564904"/>
            <a:ext cx="7266880" cy="2955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Message Switching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Outbound traffic since 2006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11</a:t>
            </a:fld>
            <a:endParaRPr lang="en-US" altLang="en-U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780928"/>
            <a:ext cx="7094959" cy="28217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Telecommunications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1Gbps to Internet (commercial, resilient)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1Gbps to JANET (NREN, resilient)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1 </a:t>
            </a:r>
            <a:r>
              <a:rPr lang="en-GB" dirty="0" err="1" smtClean="0"/>
              <a:t>Gbps</a:t>
            </a:r>
            <a:r>
              <a:rPr lang="en-GB" dirty="0" smtClean="0"/>
              <a:t> to BADC (Research)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342900" indent="-342900">
              <a:buNone/>
            </a:pPr>
            <a:r>
              <a:rPr lang="en-GB" dirty="0" smtClean="0"/>
              <a:t>2016 -&gt;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Retirement of SADIS in July 2016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100Mbps to ECMWF to be upgraded ASAP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VoIP – replacement of PABX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Prepare for multi 10-Gbps external connections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12</a:t>
            </a:fld>
            <a:endParaRPr lang="en-US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Networks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Completed </a:t>
            </a:r>
            <a:r>
              <a:rPr lang="en-GB" dirty="0" err="1" smtClean="0"/>
              <a:t>DataCentre</a:t>
            </a:r>
            <a:r>
              <a:rPr lang="en-GB" dirty="0" smtClean="0"/>
              <a:t> Fabric with 160Gbps spine-core bandwidth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342900" indent="-342900">
              <a:buNone/>
            </a:pPr>
            <a:r>
              <a:rPr lang="en-GB" dirty="0" smtClean="0"/>
              <a:t>2016 -&gt;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Network Core replacement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Server Edge Migration – rationalising security for edge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IT Halls 3/4 &amp; new Supercomputer connectivity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“Trust Zones”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13</a:t>
            </a:fld>
            <a:endParaRPr lang="en-US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Thank you for your attention</a:t>
            </a:r>
            <a:endParaRPr lang="en-US" altLang="en-U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Phil.chamberlain@metoffice.gov.uk</a:t>
            </a:r>
            <a:endParaRPr lang="en-US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30F560-48CB-4FFF-8A94-C4B0D66B2707}" type="slidenum">
              <a:rPr lang="en-US" altLang="en-US" smtClean="0"/>
              <a:pPr/>
              <a:t>14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_Powerpoint_template_en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WMO_Powerpoint_template_en</Template>
  <TotalTime>112</TotalTime>
  <Words>422</Words>
  <Application>Microsoft Office PowerPoint</Application>
  <PresentationFormat>On-screen Show (4:3)</PresentationFormat>
  <Paragraphs>101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WMO_Powerpoint_template_en</vt:lpstr>
      <vt:lpstr>Closing slide</vt:lpstr>
      <vt:lpstr>Met Office 2016 Update Submitted by: United Kingdom Doc24 / Item 2</vt:lpstr>
      <vt:lpstr>Met Office Update 2016</vt:lpstr>
      <vt:lpstr>Supercomputer</vt:lpstr>
      <vt:lpstr>Supercomputer</vt:lpstr>
      <vt:lpstr>Supercomputer Complex</vt:lpstr>
      <vt:lpstr>Supercomputer</vt:lpstr>
      <vt:lpstr>CSOC</vt:lpstr>
      <vt:lpstr>Cloud</vt:lpstr>
      <vt:lpstr>Message Switching Team</vt:lpstr>
      <vt:lpstr>Message Switching</vt:lpstr>
      <vt:lpstr>Message Switching</vt:lpstr>
      <vt:lpstr>Telecommunications</vt:lpstr>
      <vt:lpstr>Networks</vt:lpstr>
      <vt:lpstr>Thank you for your attention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 Submitted by: (Doc xx)</dc:title>
  <dc:creator>David Thomas</dc:creator>
  <cp:lastModifiedBy>David Thomas</cp:lastModifiedBy>
  <cp:revision>8</cp:revision>
  <dcterms:created xsi:type="dcterms:W3CDTF">2016-01-27T13:03:19Z</dcterms:created>
  <dcterms:modified xsi:type="dcterms:W3CDTF">2016-04-11T17:22:32Z</dcterms:modified>
</cp:coreProperties>
</file>