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0"/>
  </p:notesMasterIdLst>
  <p:handoutMasterIdLst>
    <p:handoutMasterId r:id="rId11"/>
  </p:handoutMasterIdLst>
  <p:sldIdLst>
    <p:sldId id="263" r:id="rId3"/>
    <p:sldId id="266" r:id="rId4"/>
    <p:sldId id="268" r:id="rId5"/>
    <p:sldId id="269" r:id="rId6"/>
    <p:sldId id="270" r:id="rId7"/>
    <p:sldId id="271" r:id="rId8"/>
    <p:sldId id="262" r:id="rId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100" d="100"/>
          <a:sy n="100" d="100"/>
        </p:scale>
        <p:origin x="85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Current Status at ECMWF</a:t>
            </a:r>
            <a:br>
              <a:rPr lang="en-GB" altLang="en-US" dirty="0" smtClean="0"/>
            </a:br>
            <a:r>
              <a:rPr lang="en-GB" altLang="en-US" sz="2000" dirty="0" smtClean="0"/>
              <a:t>Submitted by: Oliver GORWITS (ECMWF)</a:t>
            </a:r>
            <a:br>
              <a:rPr lang="en-GB" altLang="en-US" sz="2000" dirty="0" smtClean="0"/>
            </a:br>
            <a:r>
              <a:rPr lang="en-GB" altLang="en-US" sz="2000" dirty="0" smtClean="0"/>
              <a:t>(Doc 19)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 smtClean="0"/>
              <a:t>ET-CTS 2016</a:t>
            </a:r>
          </a:p>
          <a:p>
            <a:r>
              <a:rPr lang="en-US" altLang="en-US" sz="2000" dirty="0" smtClean="0"/>
              <a:t>ASECNA</a:t>
            </a:r>
            <a:r>
              <a:rPr lang="en-US" altLang="en-US" sz="2000" dirty="0"/>
              <a:t>, Dakar. Senegal</a:t>
            </a:r>
          </a:p>
          <a:p>
            <a:r>
              <a:rPr lang="en-US" altLang="en-US" sz="2000" dirty="0"/>
              <a:t>Date: 05-08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ET-CTS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Internet Connection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2x10 </a:t>
            </a:r>
            <a:r>
              <a:rPr lang="en-GB" dirty="0" err="1" smtClean="0"/>
              <a:t>Gbps</a:t>
            </a:r>
            <a:r>
              <a:rPr lang="en-GB" dirty="0" smtClean="0"/>
              <a:t> with 10 </a:t>
            </a:r>
            <a:r>
              <a:rPr lang="en-GB" dirty="0" err="1" smtClean="0"/>
              <a:t>Gbps</a:t>
            </a:r>
            <a:r>
              <a:rPr lang="en-GB" dirty="0" smtClean="0"/>
              <a:t> IP bandwidth</a:t>
            </a:r>
          </a:p>
          <a:p>
            <a:r>
              <a:rPr lang="en-GB" dirty="0" smtClean="0"/>
              <a:t>Currently peak at 7 </a:t>
            </a:r>
            <a:r>
              <a:rPr lang="en-GB" dirty="0" err="1" smtClean="0"/>
              <a:t>Gbps</a:t>
            </a:r>
            <a:endParaRPr lang="en-GB" dirty="0"/>
          </a:p>
          <a:p>
            <a:pPr lvl="1"/>
            <a:r>
              <a:rPr lang="en-GB" dirty="0" smtClean="0"/>
              <a:t>…so we are investigating options for increase</a:t>
            </a:r>
          </a:p>
          <a:p>
            <a:pPr lvl="1"/>
            <a:r>
              <a:rPr lang="en-GB" dirty="0" smtClean="0"/>
              <a:t>Complicated by ECMWF’s move(?) in 2020</a:t>
            </a:r>
          </a:p>
          <a:p>
            <a:r>
              <a:rPr lang="en-GB" dirty="0" smtClean="0"/>
              <a:t>Denial of Service attacks on ISP in December ‘15</a:t>
            </a:r>
          </a:p>
          <a:p>
            <a:endParaRPr lang="en-GB" dirty="0" smtClean="0"/>
          </a:p>
          <a:p>
            <a:r>
              <a:rPr lang="en-GB" dirty="0" smtClean="0"/>
              <a:t>Second site for Copernicus Services Department</a:t>
            </a:r>
          </a:p>
          <a:p>
            <a:pPr lvl="1"/>
            <a:r>
              <a:rPr lang="en-GB" dirty="0" smtClean="0"/>
              <a:t>First experience with L2 Metro Ethernet</a:t>
            </a:r>
          </a:p>
          <a:p>
            <a:pPr lvl="1"/>
            <a:r>
              <a:rPr lang="en-GB" dirty="0" smtClean="0"/>
              <a:t>A few “surprise” failures internal and external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37102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RMDCN Connection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500 Mbps</a:t>
            </a:r>
          </a:p>
          <a:p>
            <a:r>
              <a:rPr lang="en-GB" dirty="0" smtClean="0"/>
              <a:t>Comfortably within this at ~130 Mbps daily peak</a:t>
            </a:r>
          </a:p>
          <a:p>
            <a:r>
              <a:rPr lang="en-GB" dirty="0" smtClean="0"/>
              <a:t>Unlikely to upgrade following the RMDCN Technical and Commercial Refresh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  <p:pic>
        <p:nvPicPr>
          <p:cNvPr id="6" name="Picture 5" descr="http://cricket.ecmwf.int/?type=png;target=%2FRouters%2FRMDCN-IPVPN%2FU%2Fecmwf-ce1%2Fgigabitethernet0_0_0;inst=0;dslist=ifHCInOctets%2CifHCOutOctets;range=4147200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40968"/>
            <a:ext cx="7992888" cy="2664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59426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Acquisition and Dissemination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Single infrastructure/platform for both services</a:t>
            </a:r>
          </a:p>
          <a:p>
            <a:pPr lvl="1"/>
            <a:r>
              <a:rPr lang="en-GB" dirty="0" smtClean="0"/>
              <a:t>Internet: 19 servers</a:t>
            </a:r>
          </a:p>
          <a:p>
            <a:pPr lvl="1"/>
            <a:r>
              <a:rPr lang="en-GB" dirty="0" smtClean="0"/>
              <a:t>RMDCN: 4 servers, LAN: 6 servers</a:t>
            </a:r>
          </a:p>
          <a:p>
            <a:r>
              <a:rPr lang="en-GB" dirty="0" smtClean="0"/>
              <a:t>Data transfer volumes are increasing</a:t>
            </a:r>
          </a:p>
          <a:p>
            <a:pPr lvl="1"/>
            <a:r>
              <a:rPr lang="en-GB" dirty="0" smtClean="0"/>
              <a:t>Internet: 6.4 TB per day</a:t>
            </a:r>
          </a:p>
          <a:p>
            <a:pPr lvl="2"/>
            <a:r>
              <a:rPr lang="en-GB" dirty="0" smtClean="0"/>
              <a:t>(from 4.1 TB in May 2015 and 2.9 TB in May 2014)</a:t>
            </a:r>
          </a:p>
          <a:p>
            <a:pPr lvl="1"/>
            <a:r>
              <a:rPr lang="en-GB" dirty="0" smtClean="0"/>
              <a:t>RMDCN: 165 GB per day </a:t>
            </a:r>
            <a:r>
              <a:rPr lang="en-GB" sz="2400" dirty="0" smtClean="0"/>
              <a:t>(from 107 GB in 2015)</a:t>
            </a:r>
          </a:p>
          <a:p>
            <a:pPr lvl="1"/>
            <a:r>
              <a:rPr lang="en-GB" dirty="0" smtClean="0"/>
              <a:t>Starting to promote file compression</a:t>
            </a:r>
          </a:p>
          <a:p>
            <a:r>
              <a:rPr lang="en-GB" dirty="0" smtClean="0"/>
              <a:t>Internet sources: 200, destinations: 288 </a:t>
            </a:r>
            <a:r>
              <a:rPr lang="en-GB" sz="2400" dirty="0" smtClean="0"/>
              <a:t>(from 254)</a:t>
            </a:r>
          </a:p>
          <a:p>
            <a:r>
              <a:rPr lang="en-GB" dirty="0" smtClean="0"/>
              <a:t>RMDCN destinations hosts: 59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5341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Cloud Computing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Interoute Communications Ltd</a:t>
            </a:r>
          </a:p>
          <a:p>
            <a:pPr lvl="1"/>
            <a:r>
              <a:rPr lang="en-GB" dirty="0" smtClean="0"/>
              <a:t>ECMWF monitoring (</a:t>
            </a:r>
            <a:r>
              <a:rPr lang="en-GB" dirty="0" err="1" smtClean="0"/>
              <a:t>Internet+RMDCN</a:t>
            </a:r>
            <a:r>
              <a:rPr lang="en-GB" dirty="0" smtClean="0"/>
              <a:t>)</a:t>
            </a:r>
          </a:p>
          <a:p>
            <a:pPr lvl="1"/>
            <a:r>
              <a:rPr lang="en-GB" dirty="0" smtClean="0"/>
              <a:t>GISC 24hr Cache Synchronisation Pilot</a:t>
            </a:r>
          </a:p>
          <a:p>
            <a:r>
              <a:rPr lang="en-GB" dirty="0" err="1" smtClean="0"/>
              <a:t>CloudSigma</a:t>
            </a:r>
            <a:r>
              <a:rPr lang="en-GB" dirty="0" smtClean="0"/>
              <a:t> Holding AG</a:t>
            </a:r>
          </a:p>
          <a:p>
            <a:pPr lvl="1"/>
            <a:r>
              <a:rPr lang="en-GB" dirty="0" smtClean="0"/>
              <a:t>FMI post-processing</a:t>
            </a:r>
          </a:p>
          <a:p>
            <a:pPr lvl="1"/>
            <a:r>
              <a:rPr lang="en-GB" dirty="0" smtClean="0"/>
              <a:t>10 </a:t>
            </a:r>
            <a:r>
              <a:rPr lang="en-GB" dirty="0" err="1" smtClean="0"/>
              <a:t>Gbps</a:t>
            </a:r>
            <a:r>
              <a:rPr lang="en-GB" dirty="0" smtClean="0"/>
              <a:t> connection to GEANT</a:t>
            </a:r>
          </a:p>
          <a:p>
            <a:r>
              <a:rPr lang="en-GB" dirty="0" smtClean="0"/>
              <a:t>OVH Ltd</a:t>
            </a:r>
          </a:p>
          <a:p>
            <a:pPr lvl="1"/>
            <a:r>
              <a:rPr lang="en-GB" dirty="0" smtClean="0"/>
              <a:t>Physical servers</a:t>
            </a:r>
          </a:p>
          <a:p>
            <a:pPr lvl="1"/>
            <a:r>
              <a:rPr lang="en-GB" dirty="0" smtClean="0"/>
              <a:t>North American dissemination relay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0309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Information Security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Biennial review in 2014 highlighted lack of patches</a:t>
            </a:r>
          </a:p>
          <a:p>
            <a:r>
              <a:rPr lang="en-GB" dirty="0" smtClean="0"/>
              <a:t>ISO 27001 gap analysis highlighted lack of policy</a:t>
            </a:r>
            <a:endParaRPr lang="en-GB" dirty="0"/>
          </a:p>
          <a:p>
            <a:r>
              <a:rPr lang="en-GB" dirty="0" smtClean="0"/>
              <a:t>New policies in 2015</a:t>
            </a:r>
          </a:p>
          <a:p>
            <a:pPr lvl="1"/>
            <a:r>
              <a:rPr lang="en-GB" dirty="0" smtClean="0"/>
              <a:t>Patch management</a:t>
            </a:r>
          </a:p>
          <a:p>
            <a:pPr lvl="1"/>
            <a:r>
              <a:rPr lang="en-GB" dirty="0" smtClean="0"/>
              <a:t>System and User Level passwords</a:t>
            </a:r>
          </a:p>
          <a:p>
            <a:r>
              <a:rPr lang="en-GB" dirty="0" smtClean="0"/>
              <a:t>Information Security Officer (~20%) and Information Security Analyst (100%)</a:t>
            </a:r>
          </a:p>
          <a:p>
            <a:r>
              <a:rPr lang="en-GB" dirty="0" smtClean="0"/>
              <a:t>Information Security Governance Board</a:t>
            </a:r>
          </a:p>
          <a:p>
            <a:pPr lvl="1"/>
            <a:r>
              <a:rPr lang="en-GB" dirty="0" smtClean="0"/>
              <a:t>Established roadmap in Spring 2016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44115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Oliver Gorwits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7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61</TotalTime>
  <Words>293</Words>
  <Application>Microsoft Office PowerPoint</Application>
  <PresentationFormat>On-screen Show (4:3)</PresentationFormat>
  <Paragraphs>63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Arial Narrow</vt:lpstr>
      <vt:lpstr>Times</vt:lpstr>
      <vt:lpstr>Wingdings</vt:lpstr>
      <vt:lpstr>WMO_Powerpoint_template_en</vt:lpstr>
      <vt:lpstr>Closing slide</vt:lpstr>
      <vt:lpstr>Current Status at ECMWF Submitted by: Oliver GORWITS (ECMWF) (Doc 19)</vt:lpstr>
      <vt:lpstr>Internet Connection</vt:lpstr>
      <vt:lpstr>RMDCN Connection</vt:lpstr>
      <vt:lpstr>Acquisition and Dissemination</vt:lpstr>
      <vt:lpstr>Cloud Computing</vt:lpstr>
      <vt:lpstr>Information Security</vt:lpstr>
      <vt:lpstr>Thank you for your attention</vt:lpstr>
    </vt:vector>
  </TitlesOfParts>
  <Company>WMO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Oliver Gorwits</cp:lastModifiedBy>
  <cp:revision>10</cp:revision>
  <dcterms:created xsi:type="dcterms:W3CDTF">2016-01-27T13:03:19Z</dcterms:created>
  <dcterms:modified xsi:type="dcterms:W3CDTF">2016-04-15T13:13:46Z</dcterms:modified>
</cp:coreProperties>
</file>