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51" r:id="rId1"/>
    <p:sldMasterId id="2147483650" r:id="rId2"/>
  </p:sldMasterIdLst>
  <p:notesMasterIdLst>
    <p:notesMasterId r:id="rId20"/>
  </p:notesMasterIdLst>
  <p:handoutMasterIdLst>
    <p:handoutMasterId r:id="rId21"/>
  </p:handoutMasterIdLst>
  <p:sldIdLst>
    <p:sldId id="263" r:id="rId3"/>
    <p:sldId id="265" r:id="rId4"/>
    <p:sldId id="266" r:id="rId5"/>
    <p:sldId id="267" r:id="rId6"/>
    <p:sldId id="268" r:id="rId7"/>
    <p:sldId id="269" r:id="rId8"/>
    <p:sldId id="270" r:id="rId9"/>
    <p:sldId id="271" r:id="rId10"/>
    <p:sldId id="272" r:id="rId11"/>
    <p:sldId id="273" r:id="rId12"/>
    <p:sldId id="274" r:id="rId13"/>
    <p:sldId id="275" r:id="rId14"/>
    <p:sldId id="276" r:id="rId15"/>
    <p:sldId id="277" r:id="rId16"/>
    <p:sldId id="278" r:id="rId17"/>
    <p:sldId id="279" r:id="rId18"/>
    <p:sldId id="262" r:id="rId19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17" autoAdjust="0"/>
  </p:normalViewPr>
  <p:slideViewPr>
    <p:cSldViewPr>
      <p:cViewPr varScale="1">
        <p:scale>
          <a:sx n="101" d="100"/>
          <a:sy n="101" d="100"/>
        </p:scale>
        <p:origin x="-1608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20" Type="http://schemas.openxmlformats.org/officeDocument/2006/relationships/notesMaster" Target="notesMasters/notesMaster1.xml"/><Relationship Id="rId21" Type="http://schemas.openxmlformats.org/officeDocument/2006/relationships/handoutMaster" Target="handoutMasters/handoutMaster1.xml"/><Relationship Id="rId22" Type="http://schemas.openxmlformats.org/officeDocument/2006/relationships/printerSettings" Target="printerSettings/printerSettings1.bin"/><Relationship Id="rId23" Type="http://schemas.openxmlformats.org/officeDocument/2006/relationships/presProps" Target="presProps.xml"/><Relationship Id="rId24" Type="http://schemas.openxmlformats.org/officeDocument/2006/relationships/viewProps" Target="viewProps.xml"/><Relationship Id="rId25" Type="http://schemas.openxmlformats.org/officeDocument/2006/relationships/theme" Target="theme/theme1.xml"/><Relationship Id="rId26" Type="http://schemas.openxmlformats.org/officeDocument/2006/relationships/tableStyles" Target="tableStyles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slide" Target="slides/slide16.xml"/><Relationship Id="rId19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fld id="{14F6802B-EE29-42EA-BB81-E09576FD909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5460289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92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fld id="{52373FAA-1FB3-4805-BB5F-655D3827DBA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7430639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11" descr="wmo_ppt_2012.psd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6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11188" y="3211513"/>
            <a:ext cx="7921625" cy="1730375"/>
          </a:xfrm>
        </p:spPr>
        <p:txBody>
          <a:bodyPr/>
          <a:lstStyle>
            <a:lvl1pPr algn="ctr">
              <a:defRPr sz="4000" smtClean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en-US" noProof="0" smtClean="0"/>
              <a:t>Click to edit Master title style</a:t>
            </a:r>
            <a:endParaRPr lang="en-US" altLang="en-US" noProof="0" dirty="0" smtClean="0"/>
          </a:p>
        </p:txBody>
      </p:sp>
      <p:sp>
        <p:nvSpPr>
          <p:cNvPr id="38917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611188" y="5106988"/>
            <a:ext cx="7921625" cy="9144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mtClean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  <a:endParaRPr lang="en-US" altLang="en-US" noProof="0" dirty="0" smtClean="0"/>
          </a:p>
        </p:txBody>
      </p:sp>
      <p:sp>
        <p:nvSpPr>
          <p:cNvPr id="11" name="Rectangle 6"/>
          <p:cNvSpPr>
            <a:spLocks noGrp="1" noChangeArrowheads="1"/>
          </p:cNvSpPr>
          <p:nvPr>
            <p:ph type="ftr" sz="quarter" idx="3"/>
          </p:nvPr>
        </p:nvSpPr>
        <p:spPr>
          <a:xfrm>
            <a:off x="2843213" y="6467475"/>
            <a:ext cx="2520950" cy="331788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12" name="Rectangle 7"/>
          <p:cNvSpPr>
            <a:spLocks noGrp="1" noChangeArrowheads="1"/>
          </p:cNvSpPr>
          <p:nvPr>
            <p:ph type="sldNum" sz="quarter" idx="4"/>
          </p:nvPr>
        </p:nvSpPr>
        <p:spPr>
          <a:xfrm>
            <a:off x="5795963" y="6467475"/>
            <a:ext cx="1152525" cy="331788"/>
          </a:xfrm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EA80673-A73F-4D73-96A3-E05FA08B761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21946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5637A8F-0397-4A80-A49F-054A7EA7C0E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544432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03350" y="1412875"/>
            <a:ext cx="3703638" cy="4683125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59388" y="1412875"/>
            <a:ext cx="3705225" cy="4683125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2B30CBA-7E8D-48CE-BE01-50B65EED8C4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546073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7355160" cy="108012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444EF25-8D5B-4DF2-ADCB-9AF1145C136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902656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06B6142-C4AC-42D9-AC05-600A5363049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35316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7344816" cy="1008112"/>
          </a:xfrm>
        </p:spPr>
        <p:txBody>
          <a:bodyPr/>
          <a:lstStyle>
            <a:lvl1pPr algn="l">
              <a:defRPr sz="3000" b="0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412776"/>
            <a:ext cx="5111750" cy="4713387"/>
          </a:xfrm>
        </p:spPr>
        <p:txBody>
          <a:bodyPr/>
          <a:lstStyle>
            <a:lvl1pPr>
              <a:defRPr sz="2800"/>
            </a:lvl1pPr>
            <a:lvl2pPr>
              <a:defRPr sz="2800"/>
            </a:lvl2pPr>
            <a:lvl3pPr>
              <a:defRPr sz="2800"/>
            </a:lvl3pPr>
            <a:lvl4pPr>
              <a:defRPr sz="2800"/>
            </a:lvl4pPr>
            <a:lvl5pPr>
              <a:defRPr sz="2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4C4B815-39E9-4BEB-83AB-CFEBF22F3DD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254039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GB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6E75EED-E29D-432D-815F-72AF5F509C7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303493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7B80D48-FEEB-4960-BEE3-DBA00DB76C3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087835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75488" y="188913"/>
            <a:ext cx="1889125" cy="59070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03350" y="188913"/>
            <a:ext cx="5519738" cy="59070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DF0FFA9-28F8-473F-8A91-979882581D8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627046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188913"/>
            <a:ext cx="8713788" cy="7921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83125" y="1052513"/>
            <a:ext cx="4281488" cy="4897437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1042988" y="6453188"/>
            <a:ext cx="4465637" cy="312737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5867400" y="6478588"/>
            <a:ext cx="1152525" cy="312737"/>
          </a:xfrm>
        </p:spPr>
        <p:txBody>
          <a:bodyPr/>
          <a:lstStyle>
            <a:lvl1pPr>
              <a:defRPr/>
            </a:lvl1pPr>
          </a:lstStyle>
          <a:p>
            <a:fld id="{530DC6A7-5167-4619-9E2D-9462EBD6BA47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2"/>
          </p:nvPr>
        </p:nvSpPr>
        <p:spPr>
          <a:xfrm>
            <a:off x="260405" y="1054127"/>
            <a:ext cx="4279790" cy="4905375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37901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dirty="0" smtClean="0"/>
              <a:t>Click to edit Master subtitle style</a:t>
            </a:r>
            <a:endParaRPr lang="en-GB" dirty="0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4435597-67A5-4C38-94B3-D8FE525D8A3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839223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E30F560-48CB-4FFF-8A94-C4B0D66B2707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5153100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4D05579-02BA-451C-A53C-A02468D170C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281495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388" y="981075"/>
            <a:ext cx="4316412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1075"/>
            <a:ext cx="4316413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54B0B9B-9001-43CB-883E-70DF8A72D44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298992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CB05DD-9F26-406B-A3F2-F441C7F1591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7954373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B5FADC7-6554-4E0E-A943-3B2A5EACC44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5645419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138C1E1-D2C8-4C77-A16D-CC51B7D99F7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8089818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4A7EBCB-E49B-44E9-A4C0-EA7F9E114DD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7236431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A33C1D7-E07A-463F-9941-AF918645DBE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7729942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2C06050-4F15-4804-94D4-4BA3CD03716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8979242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9100" y="188913"/>
            <a:ext cx="2195513" cy="62642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9388" y="188913"/>
            <a:ext cx="6437312" cy="62642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734F7D5-7458-48A2-9F4A-0C2C4B93AC5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621696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2.xml"/><Relationship Id="rId12" Type="http://schemas.openxmlformats.org/officeDocument/2006/relationships/theme" Target="../theme/theme2.xml"/><Relationship Id="rId13" Type="http://schemas.openxmlformats.org/officeDocument/2006/relationships/image" Target="../media/image3.jpeg"/><Relationship Id="rId14" Type="http://schemas.openxmlformats.org/officeDocument/2006/relationships/hyperlink" Target="http://www.wmo.int/" TargetMode="External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6" name="Picture 3" descr="wmo_ppt_2012.jp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188913"/>
            <a:ext cx="8713788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 smtClean="0"/>
              <a:t>Click to edit Master title style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250825" y="1052513"/>
            <a:ext cx="8713788" cy="489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 smtClean="0"/>
              <a:t>Click to edit Master text styles</a:t>
            </a:r>
          </a:p>
          <a:p>
            <a:pPr lvl="0"/>
            <a:r>
              <a:rPr lang="en-US" altLang="en-US" dirty="0" smtClean="0"/>
              <a:t>First level</a:t>
            </a:r>
          </a:p>
          <a:p>
            <a:pPr lvl="1"/>
            <a:r>
              <a:rPr lang="en-US" altLang="en-US" dirty="0" smtClean="0"/>
              <a:t>Second level</a:t>
            </a:r>
          </a:p>
          <a:p>
            <a:pPr lvl="2"/>
            <a:r>
              <a:rPr lang="en-US" altLang="en-US" dirty="0" smtClean="0"/>
              <a:t>Third level</a:t>
            </a:r>
          </a:p>
          <a:p>
            <a:pPr lvl="3"/>
            <a:r>
              <a:rPr lang="en-US" altLang="en-US" dirty="0" smtClean="0"/>
              <a:t>Fourth level</a:t>
            </a:r>
          </a:p>
          <a:p>
            <a:pPr lvl="4"/>
            <a:r>
              <a:rPr lang="en-US" altLang="en-US" dirty="0" smtClean="0"/>
              <a:t>Fifth level</a:t>
            </a:r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042988" y="6453188"/>
            <a:ext cx="4465637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r>
              <a:rPr lang="en-US" altLang="en-US" smtClean="0"/>
              <a:t>ET-CTS 2016</a:t>
            </a:r>
            <a:endParaRPr lang="en-US" altLang="en-US"/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867400" y="6478588"/>
            <a:ext cx="115252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fld id="{3B323A9F-0146-48A1-BCC1-8D40DBDFB715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85" r:id="rId2"/>
    <p:sldLayoutId id="2147483684" r:id="rId3"/>
    <p:sldLayoutId id="2147483683" r:id="rId4"/>
    <p:sldLayoutId id="2147483682" r:id="rId5"/>
    <p:sldLayoutId id="2147483681" r:id="rId6"/>
    <p:sldLayoutId id="2147483679" r:id="rId7"/>
    <p:sldLayoutId id="2147483678" r:id="rId8"/>
    <p:sldLayoutId id="2147483677" r:id="rId9"/>
    <p:sldLayoutId id="2147483676" r:id="rId10"/>
    <p:sldLayoutId id="2147483697" r:id="rId11"/>
  </p:sldLayoutIdLst>
  <p:hf hd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533400" indent="-5334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  <a:ea typeface="+mn-ea"/>
          <a:cs typeface="+mn-cs"/>
        </a:defRPr>
      </a:lvl1pPr>
      <a:lvl2pPr marL="990600" indent="-5334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</a:defRPr>
      </a:lvl2pPr>
      <a:lvl3pPr marL="1371600" indent="-4572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400">
          <a:solidFill>
            <a:schemeClr val="tx1"/>
          </a:solidFill>
          <a:latin typeface="Arial" charset="0"/>
        </a:defRPr>
      </a:lvl3pPr>
      <a:lvl4pPr marL="17526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Arial" charset="0"/>
        </a:defRPr>
      </a:lvl4pPr>
      <a:lvl5pPr marL="22098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Arial" charset="0"/>
        </a:defRPr>
      </a:lvl5pPr>
      <a:lvl6pPr marL="26670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31242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5814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40386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3" descr="wmo_ppt_2012_last.jp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4365625"/>
            <a:ext cx="8785225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 smtClean="0"/>
              <a:t>This space can be used for contact information</a:t>
            </a:r>
          </a:p>
          <a:p>
            <a:pPr lvl="1"/>
            <a:r>
              <a:rPr lang="en-US" altLang="en-US" dirty="0" smtClean="0"/>
              <a:t>Second level</a:t>
            </a:r>
          </a:p>
          <a:p>
            <a:pPr lvl="2"/>
            <a:r>
              <a:rPr lang="en-US" altLang="en-US" dirty="0" smtClean="0"/>
              <a:t>Third level</a:t>
            </a:r>
          </a:p>
          <a:p>
            <a:pPr lvl="3"/>
            <a:r>
              <a:rPr lang="en-US" altLang="en-US" dirty="0" smtClean="0"/>
              <a:t>Fourth level</a:t>
            </a:r>
          </a:p>
          <a:p>
            <a:pPr lvl="4"/>
            <a:r>
              <a:rPr lang="en-US" altLang="en-US" dirty="0" smtClean="0"/>
              <a:t>Fifth level</a:t>
            </a:r>
          </a:p>
        </p:txBody>
      </p:sp>
      <p:sp>
        <p:nvSpPr>
          <p:cNvPr id="922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484438" y="6462713"/>
            <a:ext cx="244792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922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148263" y="6462713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fld id="{0FE86292-32C4-436D-BD63-EFB4DC4897A9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1030" name="Rectangle 13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3573463"/>
            <a:ext cx="8713788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 smtClean="0"/>
              <a:t>Thank you for your attention</a:t>
            </a:r>
          </a:p>
        </p:txBody>
      </p:sp>
      <p:sp>
        <p:nvSpPr>
          <p:cNvPr id="6" name="Title 9"/>
          <p:cNvSpPr txBox="1">
            <a:spLocks/>
          </p:cNvSpPr>
          <p:nvPr/>
        </p:nvSpPr>
        <p:spPr>
          <a:xfrm>
            <a:off x="117475" y="6380163"/>
            <a:ext cx="1141413" cy="477837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defTabSz="457200" eaLnBrk="1" fontAlgn="auto" hangingPunct="1">
              <a:spcBef>
                <a:spcPct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sz="1200" dirty="0">
                <a:solidFill>
                  <a:srgbClr val="0070C0"/>
                </a:solidFill>
                <a:latin typeface="Arial"/>
                <a:ea typeface="+mj-ea"/>
                <a:cs typeface="Arial"/>
                <a:hlinkClick r:id="rId14"/>
              </a:rPr>
              <a:t>www.wmo.int</a:t>
            </a:r>
            <a:endParaRPr lang="en-US" sz="1200" dirty="0">
              <a:solidFill>
                <a:srgbClr val="0070C0"/>
              </a:solidFill>
              <a:latin typeface="Arial"/>
              <a:ea typeface="+mj-ea"/>
              <a:cs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5" r:id="rId2"/>
    <p:sldLayoutId id="2147483694" r:id="rId3"/>
    <p:sldLayoutId id="2147483693" r:id="rId4"/>
    <p:sldLayoutId id="2147483692" r:id="rId5"/>
    <p:sldLayoutId id="2147483691" r:id="rId6"/>
    <p:sldLayoutId id="2147483690" r:id="rId7"/>
    <p:sldLayoutId id="2147483689" r:id="rId8"/>
    <p:sldLayoutId id="2147483688" r:id="rId9"/>
    <p:sldLayoutId id="2147483687" r:id="rId10"/>
    <p:sldLayoutId id="2147483686" r:id="rId11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ctr" rtl="0" eaLnBrk="0" fontAlgn="base" hangingPunct="0">
        <a:spcBef>
          <a:spcPct val="20000"/>
        </a:spcBef>
        <a:spcAft>
          <a:spcPct val="0"/>
        </a:spcAft>
        <a:defRPr sz="2000">
          <a:solidFill>
            <a:schemeClr val="bg1"/>
          </a:solidFill>
          <a:latin typeface="Arial" charset="0"/>
          <a:ea typeface="+mn-ea"/>
          <a:cs typeface="+mn-cs"/>
        </a:defRPr>
      </a:lvl1pPr>
      <a:lvl2pPr marL="742950" indent="-28575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2pPr>
      <a:lvl3pPr marL="11430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3pPr>
      <a:lvl4pPr marL="16002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4pPr>
      <a:lvl5pPr marL="20574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GB" altLang="en-US" dirty="0" smtClean="0"/>
              <a:t>RMDCN Status Report</a:t>
            </a:r>
            <a:br>
              <a:rPr lang="en-GB" altLang="en-US" dirty="0" smtClean="0"/>
            </a:br>
            <a:r>
              <a:rPr lang="en-GB" altLang="en-US" sz="2000" dirty="0" smtClean="0"/>
              <a:t>Submitted by: Oliver GORWITS (ECMWF)</a:t>
            </a:r>
            <a:br>
              <a:rPr lang="en-GB" altLang="en-US" sz="2000" dirty="0" smtClean="0"/>
            </a:br>
            <a:r>
              <a:rPr lang="en-GB" altLang="en-US" sz="2000" dirty="0" smtClean="0"/>
              <a:t>(Doc 20)</a:t>
            </a:r>
            <a:endParaRPr lang="en-US" altLang="en-US" sz="2000" dirty="0"/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611188" y="4797152"/>
            <a:ext cx="7921625" cy="1224236"/>
          </a:xfrm>
        </p:spPr>
        <p:txBody>
          <a:bodyPr/>
          <a:lstStyle/>
          <a:p>
            <a:r>
              <a:rPr lang="en-US" altLang="en-US" sz="2000" dirty="0" smtClean="0"/>
              <a:t>ET-CTS 2016</a:t>
            </a:r>
          </a:p>
          <a:p>
            <a:r>
              <a:rPr lang="en-US" altLang="en-US" sz="2000" dirty="0" smtClean="0"/>
              <a:t>ASECNA</a:t>
            </a:r>
            <a:r>
              <a:rPr lang="en-US" altLang="en-US" sz="2000" dirty="0"/>
              <a:t>, Dakar. Senegal</a:t>
            </a:r>
          </a:p>
          <a:p>
            <a:r>
              <a:rPr lang="en-US" altLang="en-US" sz="2000" dirty="0"/>
              <a:t>Date: 05-08 April 2016</a:t>
            </a:r>
          </a:p>
        </p:txBody>
      </p:sp>
      <p:sp>
        <p:nvSpPr>
          <p:cNvPr id="15" name="Title 9"/>
          <p:cNvSpPr txBox="1">
            <a:spLocks/>
          </p:cNvSpPr>
          <p:nvPr/>
        </p:nvSpPr>
        <p:spPr>
          <a:xfrm>
            <a:off x="117475" y="6453188"/>
            <a:ext cx="2438400" cy="288925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lang="en-US" sz="1200" dirty="0" smtClean="0">
                <a:latin typeface="Arial"/>
                <a:ea typeface="+mj-ea"/>
                <a:cs typeface="Arial"/>
              </a:rPr>
              <a:t>WMO. </a:t>
            </a:r>
            <a:r>
              <a:rPr lang="en-US" altLang="en-US" sz="1200" dirty="0" smtClean="0"/>
              <a:t>ET-CTS </a:t>
            </a:r>
            <a:r>
              <a:rPr lang="en-US" altLang="en-US" sz="1200" dirty="0"/>
              <a:t>2016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Overview</a:t>
            </a:r>
            <a:endParaRPr lang="en-GB" dirty="0"/>
          </a:p>
        </p:txBody>
      </p:sp>
      <p:sp>
        <p:nvSpPr>
          <p:cNvPr id="12" name="Content Placeholder 1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RMDCN Reporting</a:t>
            </a:r>
          </a:p>
          <a:p>
            <a:r>
              <a:rPr lang="en-GB" dirty="0" smtClean="0"/>
              <a:t>Current status and Service Levels</a:t>
            </a:r>
          </a:p>
          <a:p>
            <a:r>
              <a:rPr lang="en-GB" dirty="0" smtClean="0"/>
              <a:t>Monitoring</a:t>
            </a:r>
          </a:p>
          <a:p>
            <a:r>
              <a:rPr lang="en-GB" dirty="0" smtClean="0"/>
              <a:t>Technical and Commercial Refresh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7095664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RMDCN Reporting</a:t>
            </a:r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06B6142-C4AC-42D9-AC05-600A53630494}" type="slidenum">
              <a:rPr lang="en-US" altLang="en-US" smtClean="0"/>
              <a:pPr/>
              <a:t>3</a:t>
            </a:fld>
            <a:endParaRPr lang="en-US" altLang="en-US"/>
          </a:p>
        </p:txBody>
      </p:sp>
      <p:grpSp>
        <p:nvGrpSpPr>
          <p:cNvPr id="5" name="Group 5"/>
          <p:cNvGrpSpPr>
            <a:grpSpLocks/>
          </p:cNvGrpSpPr>
          <p:nvPr/>
        </p:nvGrpSpPr>
        <p:grpSpPr bwMode="auto">
          <a:xfrm>
            <a:off x="215900" y="1412875"/>
            <a:ext cx="2778125" cy="777875"/>
            <a:chOff x="1158874" y="1682750"/>
            <a:chExt cx="2778125" cy="777875"/>
          </a:xfrm>
        </p:grpSpPr>
        <p:sp>
          <p:nvSpPr>
            <p:cNvPr id="6" name="Oval 5"/>
            <p:cNvSpPr/>
            <p:nvPr/>
          </p:nvSpPr>
          <p:spPr bwMode="auto">
            <a:xfrm>
              <a:off x="1158874" y="1682750"/>
              <a:ext cx="2778125" cy="777875"/>
            </a:xfrm>
            <a:prstGeom prst="ellipse">
              <a:avLst/>
            </a:prstGeom>
            <a:ln>
              <a:headEnd type="none" w="med" len="med"/>
              <a:tailEnd type="none" w="med" len="med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en-US" dirty="0">
                <a:solidFill>
                  <a:schemeClr val="bg1"/>
                </a:solidFill>
                <a:cs typeface="Arial" charset="0"/>
              </a:endParaRPr>
            </a:p>
          </p:txBody>
        </p:sp>
        <p:sp>
          <p:nvSpPr>
            <p:cNvPr id="7" name="TextBox 3"/>
            <p:cNvSpPr txBox="1">
              <a:spLocks noChangeArrowheads="1"/>
            </p:cNvSpPr>
            <p:nvPr/>
          </p:nvSpPr>
          <p:spPr bwMode="auto">
            <a:xfrm>
              <a:off x="2159000" y="1920875"/>
              <a:ext cx="659293" cy="3023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rgbClr val="FE1200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2400">
                  <a:solidFill>
                    <a:srgbClr val="FE1200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 sz="2400">
                  <a:solidFill>
                    <a:srgbClr val="FE1200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 sz="2400">
                  <a:solidFill>
                    <a:srgbClr val="FE1200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 sz="2400">
                  <a:solidFill>
                    <a:srgbClr val="FE1200"/>
                  </a:solidFill>
                  <a:latin typeface="Arial" charset="0"/>
                  <a:ea typeface="ＭＳ Ｐゴシック" charset="0"/>
                </a:defRPr>
              </a:lvl5pPr>
              <a:lvl6pPr marL="2514600" indent="-228600" defTabSz="449263" eaLnBrk="0" fontAlgn="base" hangingPunct="0">
                <a:lnSpc>
                  <a:spcPct val="71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charset="0"/>
                <a:defRPr sz="2400">
                  <a:solidFill>
                    <a:srgbClr val="FE1200"/>
                  </a:solidFill>
                  <a:latin typeface="Arial" charset="0"/>
                  <a:ea typeface="ＭＳ Ｐゴシック" charset="0"/>
                </a:defRPr>
              </a:lvl6pPr>
              <a:lvl7pPr marL="2971800" indent="-228600" defTabSz="449263" eaLnBrk="0" fontAlgn="base" hangingPunct="0">
                <a:lnSpc>
                  <a:spcPct val="71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charset="0"/>
                <a:defRPr sz="2400">
                  <a:solidFill>
                    <a:srgbClr val="FE1200"/>
                  </a:solidFill>
                  <a:latin typeface="Arial" charset="0"/>
                  <a:ea typeface="ＭＳ Ｐゴシック" charset="0"/>
                </a:defRPr>
              </a:lvl7pPr>
              <a:lvl8pPr marL="3429000" indent="-228600" defTabSz="449263" eaLnBrk="0" fontAlgn="base" hangingPunct="0">
                <a:lnSpc>
                  <a:spcPct val="71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charset="0"/>
                <a:defRPr sz="2400">
                  <a:solidFill>
                    <a:srgbClr val="FE1200"/>
                  </a:solidFill>
                  <a:latin typeface="Arial" charset="0"/>
                  <a:ea typeface="ＭＳ Ｐゴシック" charset="0"/>
                </a:defRPr>
              </a:lvl8pPr>
              <a:lvl9pPr marL="3886200" indent="-228600" defTabSz="449263" eaLnBrk="0" fontAlgn="base" hangingPunct="0">
                <a:lnSpc>
                  <a:spcPct val="71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charset="0"/>
                <a:defRPr sz="2400">
                  <a:solidFill>
                    <a:srgbClr val="FE1200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eaLnBrk="1" hangingPunct="1"/>
              <a:r>
                <a:rPr lang="en-US" sz="1800"/>
                <a:t>CBS</a:t>
              </a:r>
            </a:p>
          </p:txBody>
        </p:sp>
      </p:grpSp>
      <p:grpSp>
        <p:nvGrpSpPr>
          <p:cNvPr id="8" name="Group 8"/>
          <p:cNvGrpSpPr>
            <a:grpSpLocks/>
          </p:cNvGrpSpPr>
          <p:nvPr/>
        </p:nvGrpSpPr>
        <p:grpSpPr bwMode="auto">
          <a:xfrm>
            <a:off x="212725" y="2619375"/>
            <a:ext cx="2784475" cy="777875"/>
            <a:chOff x="2089149" y="2771775"/>
            <a:chExt cx="2784476" cy="777875"/>
          </a:xfrm>
        </p:grpSpPr>
        <p:sp>
          <p:nvSpPr>
            <p:cNvPr id="9" name="Oval 8"/>
            <p:cNvSpPr/>
            <p:nvPr/>
          </p:nvSpPr>
          <p:spPr bwMode="auto">
            <a:xfrm>
              <a:off x="2089149" y="2771775"/>
              <a:ext cx="2778126" cy="777875"/>
            </a:xfrm>
            <a:prstGeom prst="ellipse">
              <a:avLst/>
            </a:prstGeom>
            <a:ln>
              <a:headEnd type="none" w="med" len="med"/>
              <a:tailEnd type="none" w="med" len="med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en-US" dirty="0">
                <a:solidFill>
                  <a:schemeClr val="bg1"/>
                </a:solidFill>
                <a:cs typeface="Arial" charset="0"/>
              </a:endParaRPr>
            </a:p>
          </p:txBody>
        </p:sp>
        <p:sp>
          <p:nvSpPr>
            <p:cNvPr id="10" name="TextBox 4"/>
            <p:cNvSpPr txBox="1">
              <a:spLocks noChangeArrowheads="1"/>
            </p:cNvSpPr>
            <p:nvPr/>
          </p:nvSpPr>
          <p:spPr bwMode="auto">
            <a:xfrm>
              <a:off x="2190750" y="3016249"/>
              <a:ext cx="2682875" cy="3023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rgbClr val="FE1200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2400">
                  <a:solidFill>
                    <a:srgbClr val="FE1200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 sz="2400">
                  <a:solidFill>
                    <a:srgbClr val="FE1200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 sz="2400">
                  <a:solidFill>
                    <a:srgbClr val="FE1200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 sz="2400">
                  <a:solidFill>
                    <a:srgbClr val="FE1200"/>
                  </a:solidFill>
                  <a:latin typeface="Arial" charset="0"/>
                  <a:ea typeface="ＭＳ Ｐゴシック" charset="0"/>
                </a:defRPr>
              </a:lvl5pPr>
              <a:lvl6pPr marL="2514600" indent="-228600" defTabSz="449263" eaLnBrk="0" fontAlgn="base" hangingPunct="0">
                <a:lnSpc>
                  <a:spcPct val="71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charset="0"/>
                <a:defRPr sz="2400">
                  <a:solidFill>
                    <a:srgbClr val="FE1200"/>
                  </a:solidFill>
                  <a:latin typeface="Arial" charset="0"/>
                  <a:ea typeface="ＭＳ Ｐゴシック" charset="0"/>
                </a:defRPr>
              </a:lvl6pPr>
              <a:lvl7pPr marL="2971800" indent="-228600" defTabSz="449263" eaLnBrk="0" fontAlgn="base" hangingPunct="0">
                <a:lnSpc>
                  <a:spcPct val="71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charset="0"/>
                <a:defRPr sz="2400">
                  <a:solidFill>
                    <a:srgbClr val="FE1200"/>
                  </a:solidFill>
                  <a:latin typeface="Arial" charset="0"/>
                  <a:ea typeface="ＭＳ Ｐゴシック" charset="0"/>
                </a:defRPr>
              </a:lvl7pPr>
              <a:lvl8pPr marL="3429000" indent="-228600" defTabSz="449263" eaLnBrk="0" fontAlgn="base" hangingPunct="0">
                <a:lnSpc>
                  <a:spcPct val="71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charset="0"/>
                <a:defRPr sz="2400">
                  <a:solidFill>
                    <a:srgbClr val="FE1200"/>
                  </a:solidFill>
                  <a:latin typeface="Arial" charset="0"/>
                  <a:ea typeface="ＭＳ Ｐゴシック" charset="0"/>
                </a:defRPr>
              </a:lvl8pPr>
              <a:lvl9pPr marL="3886200" indent="-228600" defTabSz="449263" eaLnBrk="0" fontAlgn="base" hangingPunct="0">
                <a:lnSpc>
                  <a:spcPct val="71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charset="0"/>
                <a:defRPr sz="2400">
                  <a:solidFill>
                    <a:srgbClr val="FE1200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algn="ctr" eaLnBrk="1" hangingPunct="1"/>
              <a:r>
                <a:rPr lang="en-US" sz="1800"/>
                <a:t>ICT-ISS</a:t>
              </a:r>
            </a:p>
          </p:txBody>
        </p:sp>
      </p:grpSp>
      <p:grpSp>
        <p:nvGrpSpPr>
          <p:cNvPr id="11" name="Group 9"/>
          <p:cNvGrpSpPr>
            <a:grpSpLocks/>
          </p:cNvGrpSpPr>
          <p:nvPr/>
        </p:nvGrpSpPr>
        <p:grpSpPr bwMode="auto">
          <a:xfrm>
            <a:off x="212725" y="3800475"/>
            <a:ext cx="2784475" cy="777875"/>
            <a:chOff x="3638549" y="3829050"/>
            <a:chExt cx="2784476" cy="777875"/>
          </a:xfrm>
        </p:grpSpPr>
        <p:sp>
          <p:nvSpPr>
            <p:cNvPr id="12" name="Oval 11"/>
            <p:cNvSpPr/>
            <p:nvPr/>
          </p:nvSpPr>
          <p:spPr bwMode="auto">
            <a:xfrm>
              <a:off x="3638549" y="3829050"/>
              <a:ext cx="2778126" cy="777875"/>
            </a:xfrm>
            <a:prstGeom prst="ellipse">
              <a:avLst/>
            </a:prstGeom>
            <a:ln>
              <a:headEnd type="none" w="med" len="med"/>
              <a:tailEnd type="none" w="med" len="med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en-US" b="1" dirty="0">
                <a:solidFill>
                  <a:schemeClr val="bg1"/>
                </a:solidFill>
                <a:cs typeface="Arial" charset="0"/>
              </a:endParaRPr>
            </a:p>
          </p:txBody>
        </p:sp>
        <p:sp>
          <p:nvSpPr>
            <p:cNvPr id="13" name="TextBox 13"/>
            <p:cNvSpPr txBox="1">
              <a:spLocks noChangeArrowheads="1"/>
            </p:cNvSpPr>
            <p:nvPr/>
          </p:nvSpPr>
          <p:spPr bwMode="auto">
            <a:xfrm>
              <a:off x="3740150" y="4073524"/>
              <a:ext cx="2682875" cy="3023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rgbClr val="FE1200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2400">
                  <a:solidFill>
                    <a:srgbClr val="FE1200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 sz="2400">
                  <a:solidFill>
                    <a:srgbClr val="FE1200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 sz="2400">
                  <a:solidFill>
                    <a:srgbClr val="FE1200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 sz="2400">
                  <a:solidFill>
                    <a:srgbClr val="FE1200"/>
                  </a:solidFill>
                  <a:latin typeface="Arial" charset="0"/>
                  <a:ea typeface="ＭＳ Ｐゴシック" charset="0"/>
                </a:defRPr>
              </a:lvl5pPr>
              <a:lvl6pPr marL="2514600" indent="-228600" defTabSz="449263" eaLnBrk="0" fontAlgn="base" hangingPunct="0">
                <a:lnSpc>
                  <a:spcPct val="71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charset="0"/>
                <a:defRPr sz="2400">
                  <a:solidFill>
                    <a:srgbClr val="FE1200"/>
                  </a:solidFill>
                  <a:latin typeface="Arial" charset="0"/>
                  <a:ea typeface="ＭＳ Ｐゴシック" charset="0"/>
                </a:defRPr>
              </a:lvl6pPr>
              <a:lvl7pPr marL="2971800" indent="-228600" defTabSz="449263" eaLnBrk="0" fontAlgn="base" hangingPunct="0">
                <a:lnSpc>
                  <a:spcPct val="71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charset="0"/>
                <a:defRPr sz="2400">
                  <a:solidFill>
                    <a:srgbClr val="FE1200"/>
                  </a:solidFill>
                  <a:latin typeface="Arial" charset="0"/>
                  <a:ea typeface="ＭＳ Ｐゴシック" charset="0"/>
                </a:defRPr>
              </a:lvl7pPr>
              <a:lvl8pPr marL="3429000" indent="-228600" defTabSz="449263" eaLnBrk="0" fontAlgn="base" hangingPunct="0">
                <a:lnSpc>
                  <a:spcPct val="71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charset="0"/>
                <a:defRPr sz="2400">
                  <a:solidFill>
                    <a:srgbClr val="FE1200"/>
                  </a:solidFill>
                  <a:latin typeface="Arial" charset="0"/>
                  <a:ea typeface="ＭＳ Ｐゴシック" charset="0"/>
                </a:defRPr>
              </a:lvl8pPr>
              <a:lvl9pPr marL="3886200" indent="-228600" defTabSz="449263" eaLnBrk="0" fontAlgn="base" hangingPunct="0">
                <a:lnSpc>
                  <a:spcPct val="71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charset="0"/>
                <a:defRPr sz="2400">
                  <a:solidFill>
                    <a:srgbClr val="FE1200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algn="ctr" eaLnBrk="1" hangingPunct="1"/>
              <a:r>
                <a:rPr lang="en-US" sz="1800" dirty="0"/>
                <a:t>ET-CTS</a:t>
              </a:r>
            </a:p>
          </p:txBody>
        </p:sp>
      </p:grpSp>
      <p:grpSp>
        <p:nvGrpSpPr>
          <p:cNvPr id="14" name="Group 16"/>
          <p:cNvGrpSpPr>
            <a:grpSpLocks/>
          </p:cNvGrpSpPr>
          <p:nvPr/>
        </p:nvGrpSpPr>
        <p:grpSpPr bwMode="auto">
          <a:xfrm>
            <a:off x="3254375" y="5130800"/>
            <a:ext cx="2778125" cy="777875"/>
            <a:chOff x="5797549" y="4892675"/>
            <a:chExt cx="2778126" cy="777875"/>
          </a:xfrm>
        </p:grpSpPr>
        <p:sp>
          <p:nvSpPr>
            <p:cNvPr id="15" name="Oval 14"/>
            <p:cNvSpPr/>
            <p:nvPr/>
          </p:nvSpPr>
          <p:spPr bwMode="auto">
            <a:xfrm>
              <a:off x="5797549" y="4892675"/>
              <a:ext cx="2778126" cy="777875"/>
            </a:xfrm>
            <a:prstGeom prst="ellipse">
              <a:avLst/>
            </a:prstGeom>
            <a:ln>
              <a:headEnd type="none" w="med" len="med"/>
              <a:tailEnd type="none" w="med" len="med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en-US" dirty="0">
                <a:solidFill>
                  <a:schemeClr val="bg1"/>
                </a:solidFill>
                <a:cs typeface="Arial" charset="0"/>
              </a:endParaRPr>
            </a:p>
          </p:txBody>
        </p:sp>
        <p:sp>
          <p:nvSpPr>
            <p:cNvPr id="16" name="TextBox 15"/>
            <p:cNvSpPr txBox="1">
              <a:spLocks noChangeArrowheads="1"/>
            </p:cNvSpPr>
            <p:nvPr/>
          </p:nvSpPr>
          <p:spPr bwMode="auto">
            <a:xfrm>
              <a:off x="5819030" y="4919067"/>
              <a:ext cx="2682875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rgbClr val="FE1200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2400">
                  <a:solidFill>
                    <a:srgbClr val="FE1200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 sz="2400">
                  <a:solidFill>
                    <a:srgbClr val="FE1200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 sz="2400">
                  <a:solidFill>
                    <a:srgbClr val="FE1200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 sz="2400">
                  <a:solidFill>
                    <a:srgbClr val="FE1200"/>
                  </a:solidFill>
                  <a:latin typeface="Arial" charset="0"/>
                  <a:ea typeface="ＭＳ Ｐゴシック" charset="0"/>
                </a:defRPr>
              </a:lvl5pPr>
              <a:lvl6pPr marL="2514600" indent="-228600" defTabSz="449263" eaLnBrk="0" fontAlgn="base" hangingPunct="0">
                <a:lnSpc>
                  <a:spcPct val="71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charset="0"/>
                <a:defRPr sz="2400">
                  <a:solidFill>
                    <a:srgbClr val="FE1200"/>
                  </a:solidFill>
                  <a:latin typeface="Arial" charset="0"/>
                  <a:ea typeface="ＭＳ Ｐゴシック" charset="0"/>
                </a:defRPr>
              </a:lvl6pPr>
              <a:lvl7pPr marL="2971800" indent="-228600" defTabSz="449263" eaLnBrk="0" fontAlgn="base" hangingPunct="0">
                <a:lnSpc>
                  <a:spcPct val="71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charset="0"/>
                <a:defRPr sz="2400">
                  <a:solidFill>
                    <a:srgbClr val="FE1200"/>
                  </a:solidFill>
                  <a:latin typeface="Arial" charset="0"/>
                  <a:ea typeface="ＭＳ Ｐゴシック" charset="0"/>
                </a:defRPr>
              </a:lvl7pPr>
              <a:lvl8pPr marL="3429000" indent="-228600" defTabSz="449263" eaLnBrk="0" fontAlgn="base" hangingPunct="0">
                <a:lnSpc>
                  <a:spcPct val="71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charset="0"/>
                <a:defRPr sz="2400">
                  <a:solidFill>
                    <a:srgbClr val="FE1200"/>
                  </a:solidFill>
                  <a:latin typeface="Arial" charset="0"/>
                  <a:ea typeface="ＭＳ Ｐゴシック" charset="0"/>
                </a:defRPr>
              </a:lvl8pPr>
              <a:lvl9pPr marL="3886200" indent="-228600" defTabSz="449263" eaLnBrk="0" fontAlgn="base" hangingPunct="0">
                <a:lnSpc>
                  <a:spcPct val="71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charset="0"/>
                <a:defRPr sz="2400">
                  <a:solidFill>
                    <a:srgbClr val="FE1200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algn="ctr" eaLnBrk="1" hangingPunct="1"/>
              <a:r>
                <a:rPr lang="en-US" sz="1800" dirty="0" smtClean="0"/>
                <a:t>RMDCN</a:t>
              </a:r>
              <a:br>
                <a:rPr lang="en-US" sz="1800" dirty="0" smtClean="0"/>
              </a:br>
              <a:r>
                <a:rPr lang="en-US" sz="1800" dirty="0" smtClean="0"/>
                <a:t>Operating Committee</a:t>
              </a:r>
              <a:endParaRPr lang="en-US" sz="1800" dirty="0"/>
            </a:p>
          </p:txBody>
        </p:sp>
      </p:grpSp>
      <p:grpSp>
        <p:nvGrpSpPr>
          <p:cNvPr id="17" name="Group 8"/>
          <p:cNvGrpSpPr>
            <a:grpSpLocks/>
          </p:cNvGrpSpPr>
          <p:nvPr/>
        </p:nvGrpSpPr>
        <p:grpSpPr bwMode="auto">
          <a:xfrm>
            <a:off x="3238500" y="1412875"/>
            <a:ext cx="2784475" cy="777875"/>
            <a:chOff x="2089149" y="2771775"/>
            <a:chExt cx="2784476" cy="777875"/>
          </a:xfrm>
        </p:grpSpPr>
        <p:sp>
          <p:nvSpPr>
            <p:cNvPr id="18" name="Oval 17"/>
            <p:cNvSpPr/>
            <p:nvPr/>
          </p:nvSpPr>
          <p:spPr bwMode="auto">
            <a:xfrm>
              <a:off x="2089149" y="2771775"/>
              <a:ext cx="2778126" cy="777875"/>
            </a:xfrm>
            <a:prstGeom prst="ellipse">
              <a:avLst/>
            </a:prstGeom>
            <a:ln>
              <a:headEnd type="none" w="med" len="med"/>
              <a:tailEnd type="none" w="med" len="med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en-US" dirty="0">
                <a:solidFill>
                  <a:schemeClr val="bg1"/>
                </a:solidFill>
                <a:cs typeface="Arial" charset="0"/>
              </a:endParaRPr>
            </a:p>
          </p:txBody>
        </p:sp>
        <p:sp>
          <p:nvSpPr>
            <p:cNvPr id="19" name="TextBox 4"/>
            <p:cNvSpPr txBox="1">
              <a:spLocks noChangeArrowheads="1"/>
            </p:cNvSpPr>
            <p:nvPr/>
          </p:nvSpPr>
          <p:spPr bwMode="auto">
            <a:xfrm>
              <a:off x="2190750" y="3016249"/>
              <a:ext cx="2682875" cy="3023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rgbClr val="FE1200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2400">
                  <a:solidFill>
                    <a:srgbClr val="FE1200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 sz="2400">
                  <a:solidFill>
                    <a:srgbClr val="FE1200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 sz="2400">
                  <a:solidFill>
                    <a:srgbClr val="FE1200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 sz="2400">
                  <a:solidFill>
                    <a:srgbClr val="FE1200"/>
                  </a:solidFill>
                  <a:latin typeface="Arial" charset="0"/>
                  <a:ea typeface="ＭＳ Ｐゴシック" charset="0"/>
                </a:defRPr>
              </a:lvl5pPr>
              <a:lvl6pPr marL="2514600" indent="-228600" defTabSz="449263" eaLnBrk="0" fontAlgn="base" hangingPunct="0">
                <a:lnSpc>
                  <a:spcPct val="71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charset="0"/>
                <a:defRPr sz="2400">
                  <a:solidFill>
                    <a:srgbClr val="FE1200"/>
                  </a:solidFill>
                  <a:latin typeface="Arial" charset="0"/>
                  <a:ea typeface="ＭＳ Ｐゴシック" charset="0"/>
                </a:defRPr>
              </a:lvl6pPr>
              <a:lvl7pPr marL="2971800" indent="-228600" defTabSz="449263" eaLnBrk="0" fontAlgn="base" hangingPunct="0">
                <a:lnSpc>
                  <a:spcPct val="71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charset="0"/>
                <a:defRPr sz="2400">
                  <a:solidFill>
                    <a:srgbClr val="FE1200"/>
                  </a:solidFill>
                  <a:latin typeface="Arial" charset="0"/>
                  <a:ea typeface="ＭＳ Ｐゴシック" charset="0"/>
                </a:defRPr>
              </a:lvl7pPr>
              <a:lvl8pPr marL="3429000" indent="-228600" defTabSz="449263" eaLnBrk="0" fontAlgn="base" hangingPunct="0">
                <a:lnSpc>
                  <a:spcPct val="71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charset="0"/>
                <a:defRPr sz="2400">
                  <a:solidFill>
                    <a:srgbClr val="FE1200"/>
                  </a:solidFill>
                  <a:latin typeface="Arial" charset="0"/>
                  <a:ea typeface="ＭＳ Ｐゴシック" charset="0"/>
                </a:defRPr>
              </a:lvl8pPr>
              <a:lvl9pPr marL="3886200" indent="-228600" defTabSz="449263" eaLnBrk="0" fontAlgn="base" hangingPunct="0">
                <a:lnSpc>
                  <a:spcPct val="71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charset="0"/>
                <a:defRPr sz="2400">
                  <a:solidFill>
                    <a:srgbClr val="FE1200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algn="ctr" eaLnBrk="1" hangingPunct="1"/>
              <a:r>
                <a:rPr lang="en-US" sz="1800"/>
                <a:t>RA VI</a:t>
              </a:r>
            </a:p>
          </p:txBody>
        </p:sp>
      </p:grpSp>
      <p:grpSp>
        <p:nvGrpSpPr>
          <p:cNvPr id="20" name="Group 9"/>
          <p:cNvGrpSpPr>
            <a:grpSpLocks/>
          </p:cNvGrpSpPr>
          <p:nvPr/>
        </p:nvGrpSpPr>
        <p:grpSpPr bwMode="auto">
          <a:xfrm>
            <a:off x="3238500" y="2593975"/>
            <a:ext cx="2778125" cy="777875"/>
            <a:chOff x="3638549" y="3829050"/>
            <a:chExt cx="2778126" cy="777875"/>
          </a:xfrm>
        </p:grpSpPr>
        <p:sp>
          <p:nvSpPr>
            <p:cNvPr id="21" name="Oval 20"/>
            <p:cNvSpPr/>
            <p:nvPr/>
          </p:nvSpPr>
          <p:spPr bwMode="auto">
            <a:xfrm>
              <a:off x="3638549" y="3829050"/>
              <a:ext cx="2778126" cy="777875"/>
            </a:xfrm>
            <a:prstGeom prst="ellipse">
              <a:avLst/>
            </a:prstGeom>
            <a:ln>
              <a:headEnd type="none" w="med" len="med"/>
              <a:tailEnd type="none" w="med" len="med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en-US" b="1" dirty="0">
                <a:solidFill>
                  <a:schemeClr val="bg1"/>
                </a:solidFill>
                <a:cs typeface="Arial" charset="0"/>
              </a:endParaRPr>
            </a:p>
          </p:txBody>
        </p:sp>
        <p:sp>
          <p:nvSpPr>
            <p:cNvPr id="22" name="TextBox 13"/>
            <p:cNvSpPr txBox="1">
              <a:spLocks noChangeArrowheads="1"/>
            </p:cNvSpPr>
            <p:nvPr/>
          </p:nvSpPr>
          <p:spPr bwMode="auto">
            <a:xfrm>
              <a:off x="3675905" y="3871987"/>
              <a:ext cx="2682875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rgbClr val="FE1200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2400">
                  <a:solidFill>
                    <a:srgbClr val="FE1200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 sz="2400">
                  <a:solidFill>
                    <a:srgbClr val="FE1200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 sz="2400">
                  <a:solidFill>
                    <a:srgbClr val="FE1200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 sz="2400">
                  <a:solidFill>
                    <a:srgbClr val="FE1200"/>
                  </a:solidFill>
                  <a:latin typeface="Arial" charset="0"/>
                  <a:ea typeface="ＭＳ Ｐゴシック" charset="0"/>
                </a:defRPr>
              </a:lvl5pPr>
              <a:lvl6pPr marL="2514600" indent="-228600" defTabSz="449263" eaLnBrk="0" fontAlgn="base" hangingPunct="0">
                <a:lnSpc>
                  <a:spcPct val="71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charset="0"/>
                <a:defRPr sz="2400">
                  <a:solidFill>
                    <a:srgbClr val="FE1200"/>
                  </a:solidFill>
                  <a:latin typeface="Arial" charset="0"/>
                  <a:ea typeface="ＭＳ Ｐゴシック" charset="0"/>
                </a:defRPr>
              </a:lvl6pPr>
              <a:lvl7pPr marL="2971800" indent="-228600" defTabSz="449263" eaLnBrk="0" fontAlgn="base" hangingPunct="0">
                <a:lnSpc>
                  <a:spcPct val="71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charset="0"/>
                <a:defRPr sz="2400">
                  <a:solidFill>
                    <a:srgbClr val="FE1200"/>
                  </a:solidFill>
                  <a:latin typeface="Arial" charset="0"/>
                  <a:ea typeface="ＭＳ Ｐゴシック" charset="0"/>
                </a:defRPr>
              </a:lvl7pPr>
              <a:lvl8pPr marL="3429000" indent="-228600" defTabSz="449263" eaLnBrk="0" fontAlgn="base" hangingPunct="0">
                <a:lnSpc>
                  <a:spcPct val="71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charset="0"/>
                <a:defRPr sz="2400">
                  <a:solidFill>
                    <a:srgbClr val="FE1200"/>
                  </a:solidFill>
                  <a:latin typeface="Arial" charset="0"/>
                  <a:ea typeface="ＭＳ Ｐゴシック" charset="0"/>
                </a:defRPr>
              </a:lvl8pPr>
              <a:lvl9pPr marL="3886200" indent="-228600" defTabSz="449263" eaLnBrk="0" fontAlgn="base" hangingPunct="0">
                <a:lnSpc>
                  <a:spcPct val="71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charset="0"/>
                <a:defRPr sz="2400">
                  <a:solidFill>
                    <a:srgbClr val="FE1200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algn="ctr" eaLnBrk="1" hangingPunct="1"/>
              <a:r>
                <a:rPr lang="en-US" sz="1800" dirty="0"/>
                <a:t>RA </a:t>
              </a:r>
              <a:r>
                <a:rPr lang="en-US" sz="1800" dirty="0" smtClean="0"/>
                <a:t>VI</a:t>
              </a:r>
              <a:br>
                <a:rPr lang="en-US" sz="1800" dirty="0" smtClean="0"/>
              </a:br>
              <a:r>
                <a:rPr lang="en-US" sz="1800" dirty="0" smtClean="0"/>
                <a:t>Management </a:t>
              </a:r>
              <a:r>
                <a:rPr lang="en-US" sz="1800" dirty="0"/>
                <a:t>Group</a:t>
              </a:r>
            </a:p>
          </p:txBody>
        </p:sp>
      </p:grpSp>
      <p:grpSp>
        <p:nvGrpSpPr>
          <p:cNvPr id="23" name="Group 8"/>
          <p:cNvGrpSpPr>
            <a:grpSpLocks/>
          </p:cNvGrpSpPr>
          <p:nvPr/>
        </p:nvGrpSpPr>
        <p:grpSpPr bwMode="auto">
          <a:xfrm>
            <a:off x="6291263" y="2619375"/>
            <a:ext cx="2784475" cy="777875"/>
            <a:chOff x="2089149" y="2771775"/>
            <a:chExt cx="2784476" cy="777875"/>
          </a:xfrm>
        </p:grpSpPr>
        <p:sp>
          <p:nvSpPr>
            <p:cNvPr id="24" name="Oval 23"/>
            <p:cNvSpPr/>
            <p:nvPr/>
          </p:nvSpPr>
          <p:spPr bwMode="auto">
            <a:xfrm>
              <a:off x="2089149" y="2771775"/>
              <a:ext cx="2778126" cy="777875"/>
            </a:xfrm>
            <a:prstGeom prst="ellipse">
              <a:avLst/>
            </a:prstGeom>
            <a:ln>
              <a:headEnd type="none" w="med" len="med"/>
              <a:tailEnd type="none" w="med" len="med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en-US" dirty="0">
                <a:solidFill>
                  <a:schemeClr val="bg1"/>
                </a:solidFill>
                <a:cs typeface="Arial" charset="0"/>
              </a:endParaRPr>
            </a:p>
          </p:txBody>
        </p:sp>
        <p:sp>
          <p:nvSpPr>
            <p:cNvPr id="25" name="TextBox 4"/>
            <p:cNvSpPr txBox="1">
              <a:spLocks noChangeArrowheads="1"/>
            </p:cNvSpPr>
            <p:nvPr/>
          </p:nvSpPr>
          <p:spPr bwMode="auto">
            <a:xfrm>
              <a:off x="2190750" y="3016249"/>
              <a:ext cx="2682875" cy="3023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rgbClr val="FE1200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2400">
                  <a:solidFill>
                    <a:srgbClr val="FE1200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 sz="2400">
                  <a:solidFill>
                    <a:srgbClr val="FE1200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 sz="2400">
                  <a:solidFill>
                    <a:srgbClr val="FE1200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 sz="2400">
                  <a:solidFill>
                    <a:srgbClr val="FE1200"/>
                  </a:solidFill>
                  <a:latin typeface="Arial" charset="0"/>
                  <a:ea typeface="ＭＳ Ｐゴシック" charset="0"/>
                </a:defRPr>
              </a:lvl5pPr>
              <a:lvl6pPr marL="2514600" indent="-228600" defTabSz="449263" eaLnBrk="0" fontAlgn="base" hangingPunct="0">
                <a:lnSpc>
                  <a:spcPct val="71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charset="0"/>
                <a:defRPr sz="2400">
                  <a:solidFill>
                    <a:srgbClr val="FE1200"/>
                  </a:solidFill>
                  <a:latin typeface="Arial" charset="0"/>
                  <a:ea typeface="ＭＳ Ｐゴシック" charset="0"/>
                </a:defRPr>
              </a:lvl6pPr>
              <a:lvl7pPr marL="2971800" indent="-228600" defTabSz="449263" eaLnBrk="0" fontAlgn="base" hangingPunct="0">
                <a:lnSpc>
                  <a:spcPct val="71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charset="0"/>
                <a:defRPr sz="2400">
                  <a:solidFill>
                    <a:srgbClr val="FE1200"/>
                  </a:solidFill>
                  <a:latin typeface="Arial" charset="0"/>
                  <a:ea typeface="ＭＳ Ｐゴシック" charset="0"/>
                </a:defRPr>
              </a:lvl7pPr>
              <a:lvl8pPr marL="3429000" indent="-228600" defTabSz="449263" eaLnBrk="0" fontAlgn="base" hangingPunct="0">
                <a:lnSpc>
                  <a:spcPct val="71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charset="0"/>
                <a:defRPr sz="2400">
                  <a:solidFill>
                    <a:srgbClr val="FE1200"/>
                  </a:solidFill>
                  <a:latin typeface="Arial" charset="0"/>
                  <a:ea typeface="ＭＳ Ｐゴシック" charset="0"/>
                </a:defRPr>
              </a:lvl8pPr>
              <a:lvl9pPr marL="3886200" indent="-228600" defTabSz="449263" eaLnBrk="0" fontAlgn="base" hangingPunct="0">
                <a:lnSpc>
                  <a:spcPct val="71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charset="0"/>
                <a:defRPr sz="2400">
                  <a:solidFill>
                    <a:srgbClr val="FE1200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algn="ctr" eaLnBrk="1" hangingPunct="1"/>
              <a:r>
                <a:rPr lang="en-US" sz="1800"/>
                <a:t>TAC</a:t>
              </a:r>
            </a:p>
          </p:txBody>
        </p:sp>
      </p:grpSp>
      <p:grpSp>
        <p:nvGrpSpPr>
          <p:cNvPr id="26" name="Group 9"/>
          <p:cNvGrpSpPr>
            <a:grpSpLocks/>
          </p:cNvGrpSpPr>
          <p:nvPr/>
        </p:nvGrpSpPr>
        <p:grpSpPr bwMode="auto">
          <a:xfrm>
            <a:off x="6291263" y="3800475"/>
            <a:ext cx="2784475" cy="777875"/>
            <a:chOff x="3638549" y="3829050"/>
            <a:chExt cx="2784476" cy="777875"/>
          </a:xfrm>
        </p:grpSpPr>
        <p:sp>
          <p:nvSpPr>
            <p:cNvPr id="27" name="Oval 26"/>
            <p:cNvSpPr/>
            <p:nvPr/>
          </p:nvSpPr>
          <p:spPr bwMode="auto">
            <a:xfrm>
              <a:off x="3638549" y="3829050"/>
              <a:ext cx="2778126" cy="777875"/>
            </a:xfrm>
            <a:prstGeom prst="ellipse">
              <a:avLst/>
            </a:prstGeom>
            <a:ln>
              <a:headEnd type="none" w="med" len="med"/>
              <a:tailEnd type="none" w="med" len="med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en-US" b="1" dirty="0">
                <a:solidFill>
                  <a:schemeClr val="bg1"/>
                </a:solidFill>
                <a:cs typeface="Arial" charset="0"/>
              </a:endParaRPr>
            </a:p>
          </p:txBody>
        </p:sp>
        <p:sp>
          <p:nvSpPr>
            <p:cNvPr id="28" name="TextBox 13"/>
            <p:cNvSpPr txBox="1">
              <a:spLocks noChangeArrowheads="1"/>
            </p:cNvSpPr>
            <p:nvPr/>
          </p:nvSpPr>
          <p:spPr bwMode="auto">
            <a:xfrm>
              <a:off x="3740150" y="4073524"/>
              <a:ext cx="2682875" cy="3023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rgbClr val="FE1200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2400">
                  <a:solidFill>
                    <a:srgbClr val="FE1200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 sz="2400">
                  <a:solidFill>
                    <a:srgbClr val="FE1200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 sz="2400">
                  <a:solidFill>
                    <a:srgbClr val="FE1200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 sz="2400">
                  <a:solidFill>
                    <a:srgbClr val="FE1200"/>
                  </a:solidFill>
                  <a:latin typeface="Arial" charset="0"/>
                  <a:ea typeface="ＭＳ Ｐゴシック" charset="0"/>
                </a:defRPr>
              </a:lvl5pPr>
              <a:lvl6pPr marL="2514600" indent="-228600" defTabSz="449263" eaLnBrk="0" fontAlgn="base" hangingPunct="0">
                <a:lnSpc>
                  <a:spcPct val="71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charset="0"/>
                <a:defRPr sz="2400">
                  <a:solidFill>
                    <a:srgbClr val="FE1200"/>
                  </a:solidFill>
                  <a:latin typeface="Arial" charset="0"/>
                  <a:ea typeface="ＭＳ Ｐゴシック" charset="0"/>
                </a:defRPr>
              </a:lvl6pPr>
              <a:lvl7pPr marL="2971800" indent="-228600" defTabSz="449263" eaLnBrk="0" fontAlgn="base" hangingPunct="0">
                <a:lnSpc>
                  <a:spcPct val="71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charset="0"/>
                <a:defRPr sz="2400">
                  <a:solidFill>
                    <a:srgbClr val="FE1200"/>
                  </a:solidFill>
                  <a:latin typeface="Arial" charset="0"/>
                  <a:ea typeface="ＭＳ Ｐゴシック" charset="0"/>
                </a:defRPr>
              </a:lvl7pPr>
              <a:lvl8pPr marL="3429000" indent="-228600" defTabSz="449263" eaLnBrk="0" fontAlgn="base" hangingPunct="0">
                <a:lnSpc>
                  <a:spcPct val="71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charset="0"/>
                <a:defRPr sz="2400">
                  <a:solidFill>
                    <a:srgbClr val="FE1200"/>
                  </a:solidFill>
                  <a:latin typeface="Arial" charset="0"/>
                  <a:ea typeface="ＭＳ Ｐゴシック" charset="0"/>
                </a:defRPr>
              </a:lvl8pPr>
              <a:lvl9pPr marL="3886200" indent="-228600" defTabSz="449263" eaLnBrk="0" fontAlgn="base" hangingPunct="0">
                <a:lnSpc>
                  <a:spcPct val="71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charset="0"/>
                <a:defRPr sz="2400">
                  <a:solidFill>
                    <a:srgbClr val="FE1200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algn="ctr" eaLnBrk="1" hangingPunct="1"/>
              <a:r>
                <a:rPr lang="en-US" sz="1800"/>
                <a:t>ECMWF</a:t>
              </a:r>
            </a:p>
          </p:txBody>
        </p:sp>
      </p:grpSp>
      <p:grpSp>
        <p:nvGrpSpPr>
          <p:cNvPr id="29" name="Group 5"/>
          <p:cNvGrpSpPr>
            <a:grpSpLocks/>
          </p:cNvGrpSpPr>
          <p:nvPr/>
        </p:nvGrpSpPr>
        <p:grpSpPr bwMode="auto">
          <a:xfrm>
            <a:off x="6294438" y="1422400"/>
            <a:ext cx="2778125" cy="777875"/>
            <a:chOff x="1158874" y="1682750"/>
            <a:chExt cx="2778125" cy="777875"/>
          </a:xfrm>
        </p:grpSpPr>
        <p:sp>
          <p:nvSpPr>
            <p:cNvPr id="30" name="Oval 29"/>
            <p:cNvSpPr/>
            <p:nvPr/>
          </p:nvSpPr>
          <p:spPr bwMode="auto">
            <a:xfrm>
              <a:off x="1158874" y="1682750"/>
              <a:ext cx="2778125" cy="777875"/>
            </a:xfrm>
            <a:prstGeom prst="ellipse">
              <a:avLst/>
            </a:prstGeom>
            <a:ln>
              <a:headEnd type="none" w="med" len="med"/>
              <a:tailEnd type="none" w="med" len="med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en-US" dirty="0">
                <a:solidFill>
                  <a:schemeClr val="bg1"/>
                </a:solidFill>
                <a:cs typeface="Arial" charset="0"/>
              </a:endParaRPr>
            </a:p>
          </p:txBody>
        </p:sp>
        <p:sp>
          <p:nvSpPr>
            <p:cNvPr id="31" name="TextBox 3"/>
            <p:cNvSpPr txBox="1">
              <a:spLocks noChangeArrowheads="1"/>
            </p:cNvSpPr>
            <p:nvPr/>
          </p:nvSpPr>
          <p:spPr bwMode="auto">
            <a:xfrm>
              <a:off x="2159000" y="1920875"/>
              <a:ext cx="954483" cy="3023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rgbClr val="FE1200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2400">
                  <a:solidFill>
                    <a:srgbClr val="FE1200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 sz="2400">
                  <a:solidFill>
                    <a:srgbClr val="FE1200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 sz="2400">
                  <a:solidFill>
                    <a:srgbClr val="FE1200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 sz="2400">
                  <a:solidFill>
                    <a:srgbClr val="FE1200"/>
                  </a:solidFill>
                  <a:latin typeface="Arial" charset="0"/>
                  <a:ea typeface="ＭＳ Ｐゴシック" charset="0"/>
                </a:defRPr>
              </a:lvl5pPr>
              <a:lvl6pPr marL="2514600" indent="-228600" defTabSz="449263" eaLnBrk="0" fontAlgn="base" hangingPunct="0">
                <a:lnSpc>
                  <a:spcPct val="71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charset="0"/>
                <a:defRPr sz="2400">
                  <a:solidFill>
                    <a:srgbClr val="FE1200"/>
                  </a:solidFill>
                  <a:latin typeface="Arial" charset="0"/>
                  <a:ea typeface="ＭＳ Ｐゴシック" charset="0"/>
                </a:defRPr>
              </a:lvl6pPr>
              <a:lvl7pPr marL="2971800" indent="-228600" defTabSz="449263" eaLnBrk="0" fontAlgn="base" hangingPunct="0">
                <a:lnSpc>
                  <a:spcPct val="71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charset="0"/>
                <a:defRPr sz="2400">
                  <a:solidFill>
                    <a:srgbClr val="FE1200"/>
                  </a:solidFill>
                  <a:latin typeface="Arial" charset="0"/>
                  <a:ea typeface="ＭＳ Ｐゴシック" charset="0"/>
                </a:defRPr>
              </a:lvl7pPr>
              <a:lvl8pPr marL="3429000" indent="-228600" defTabSz="449263" eaLnBrk="0" fontAlgn="base" hangingPunct="0">
                <a:lnSpc>
                  <a:spcPct val="71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charset="0"/>
                <a:defRPr sz="2400">
                  <a:solidFill>
                    <a:srgbClr val="FE1200"/>
                  </a:solidFill>
                  <a:latin typeface="Arial" charset="0"/>
                  <a:ea typeface="ＭＳ Ｐゴシック" charset="0"/>
                </a:defRPr>
              </a:lvl8pPr>
              <a:lvl9pPr marL="3886200" indent="-228600" defTabSz="449263" eaLnBrk="0" fontAlgn="base" hangingPunct="0">
                <a:lnSpc>
                  <a:spcPct val="71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charset="0"/>
                <a:defRPr sz="2400">
                  <a:solidFill>
                    <a:srgbClr val="FE1200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eaLnBrk="1" hangingPunct="1"/>
              <a:r>
                <a:rPr lang="en-US" sz="1800"/>
                <a:t>Council</a:t>
              </a:r>
            </a:p>
          </p:txBody>
        </p:sp>
      </p:grpSp>
      <p:sp>
        <p:nvSpPr>
          <p:cNvPr id="32" name="Up Arrow 38"/>
          <p:cNvSpPr>
            <a:spLocks noChangeArrowheads="1"/>
          </p:cNvSpPr>
          <p:nvPr/>
        </p:nvSpPr>
        <p:spPr bwMode="auto">
          <a:xfrm>
            <a:off x="1485900" y="3454400"/>
            <a:ext cx="222250" cy="301625"/>
          </a:xfrm>
          <a:prstGeom prst="upArrow">
            <a:avLst>
              <a:gd name="adj1" fmla="val 50000"/>
              <a:gd name="adj2" fmla="val 50001"/>
            </a:avLst>
          </a:prstGeom>
          <a:solidFill>
            <a:srgbClr val="FF0000">
              <a:alpha val="50195"/>
            </a:srgbClr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33" name="Up Arrow 39"/>
          <p:cNvSpPr>
            <a:spLocks noChangeArrowheads="1"/>
          </p:cNvSpPr>
          <p:nvPr/>
        </p:nvSpPr>
        <p:spPr bwMode="auto">
          <a:xfrm>
            <a:off x="1470025" y="2263775"/>
            <a:ext cx="222250" cy="301625"/>
          </a:xfrm>
          <a:prstGeom prst="upArrow">
            <a:avLst>
              <a:gd name="adj1" fmla="val 50000"/>
              <a:gd name="adj2" fmla="val 50001"/>
            </a:avLst>
          </a:prstGeom>
          <a:solidFill>
            <a:srgbClr val="FF0000">
              <a:alpha val="50195"/>
            </a:srgbClr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34" name="Up Arrow 40"/>
          <p:cNvSpPr>
            <a:spLocks noChangeArrowheads="1"/>
          </p:cNvSpPr>
          <p:nvPr/>
        </p:nvSpPr>
        <p:spPr bwMode="auto">
          <a:xfrm>
            <a:off x="4502150" y="2247900"/>
            <a:ext cx="222250" cy="301625"/>
          </a:xfrm>
          <a:prstGeom prst="upArrow">
            <a:avLst>
              <a:gd name="adj1" fmla="val 50000"/>
              <a:gd name="adj2" fmla="val 50001"/>
            </a:avLst>
          </a:prstGeom>
          <a:solidFill>
            <a:srgbClr val="FF0000">
              <a:alpha val="50195"/>
            </a:srgbClr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35" name="Up Arrow 41"/>
          <p:cNvSpPr>
            <a:spLocks noChangeArrowheads="1"/>
          </p:cNvSpPr>
          <p:nvPr/>
        </p:nvSpPr>
        <p:spPr bwMode="auto">
          <a:xfrm>
            <a:off x="7572375" y="2247900"/>
            <a:ext cx="222250" cy="301625"/>
          </a:xfrm>
          <a:prstGeom prst="upArrow">
            <a:avLst>
              <a:gd name="adj1" fmla="val 50000"/>
              <a:gd name="adj2" fmla="val 50001"/>
            </a:avLst>
          </a:prstGeom>
          <a:solidFill>
            <a:srgbClr val="FF0000">
              <a:alpha val="50195"/>
            </a:srgbClr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36" name="Up Arrow 42"/>
          <p:cNvSpPr>
            <a:spLocks noChangeArrowheads="1"/>
          </p:cNvSpPr>
          <p:nvPr/>
        </p:nvSpPr>
        <p:spPr bwMode="auto">
          <a:xfrm>
            <a:off x="7550150" y="3448050"/>
            <a:ext cx="222250" cy="301625"/>
          </a:xfrm>
          <a:prstGeom prst="upArrow">
            <a:avLst>
              <a:gd name="adj1" fmla="val 50000"/>
              <a:gd name="adj2" fmla="val 50001"/>
            </a:avLst>
          </a:prstGeom>
          <a:solidFill>
            <a:srgbClr val="FF0000">
              <a:alpha val="50195"/>
            </a:srgbClr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37" name="Up Arrow 43"/>
          <p:cNvSpPr>
            <a:spLocks noChangeArrowheads="1"/>
          </p:cNvSpPr>
          <p:nvPr/>
        </p:nvSpPr>
        <p:spPr bwMode="auto">
          <a:xfrm>
            <a:off x="4495800" y="4651375"/>
            <a:ext cx="282575" cy="365125"/>
          </a:xfrm>
          <a:prstGeom prst="upArrow">
            <a:avLst>
              <a:gd name="adj1" fmla="val 50000"/>
              <a:gd name="adj2" fmla="val 50010"/>
            </a:avLst>
          </a:prstGeom>
          <a:solidFill>
            <a:srgbClr val="FF0000">
              <a:alpha val="50195"/>
            </a:srgbClr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38" name="Up Arrow 44"/>
          <p:cNvSpPr>
            <a:spLocks noChangeArrowheads="1"/>
          </p:cNvSpPr>
          <p:nvPr/>
        </p:nvSpPr>
        <p:spPr bwMode="auto">
          <a:xfrm rot="18000000">
            <a:off x="2232819" y="4272757"/>
            <a:ext cx="204787" cy="1644650"/>
          </a:xfrm>
          <a:prstGeom prst="upArrow">
            <a:avLst>
              <a:gd name="adj1" fmla="val 50000"/>
              <a:gd name="adj2" fmla="val 49896"/>
            </a:avLst>
          </a:prstGeom>
          <a:solidFill>
            <a:srgbClr val="FF0000">
              <a:alpha val="50195"/>
            </a:srgbClr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39" name="Up Arrow 45"/>
          <p:cNvSpPr>
            <a:spLocks noChangeArrowheads="1"/>
          </p:cNvSpPr>
          <p:nvPr/>
        </p:nvSpPr>
        <p:spPr bwMode="auto">
          <a:xfrm rot="3600000" flipH="1">
            <a:off x="6830219" y="4272757"/>
            <a:ext cx="204787" cy="1644650"/>
          </a:xfrm>
          <a:prstGeom prst="upArrow">
            <a:avLst>
              <a:gd name="adj1" fmla="val 50000"/>
              <a:gd name="adj2" fmla="val 49896"/>
            </a:avLst>
          </a:prstGeom>
          <a:solidFill>
            <a:srgbClr val="FF0000">
              <a:alpha val="50195"/>
            </a:srgbClr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>
              <a:solidFill>
                <a:schemeClr val="bg1"/>
              </a:solidFill>
              <a:cs typeface="Arial" charset="0"/>
            </a:endParaRPr>
          </a:p>
        </p:txBody>
      </p:sp>
      <p:grpSp>
        <p:nvGrpSpPr>
          <p:cNvPr id="40" name="Group 9"/>
          <p:cNvGrpSpPr>
            <a:grpSpLocks/>
          </p:cNvGrpSpPr>
          <p:nvPr/>
        </p:nvGrpSpPr>
        <p:grpSpPr bwMode="auto">
          <a:xfrm>
            <a:off x="3238500" y="3825875"/>
            <a:ext cx="2778125" cy="777875"/>
            <a:chOff x="3638549" y="3829050"/>
            <a:chExt cx="2778126" cy="777875"/>
          </a:xfrm>
        </p:grpSpPr>
        <p:sp>
          <p:nvSpPr>
            <p:cNvPr id="41" name="Oval 40"/>
            <p:cNvSpPr/>
            <p:nvPr/>
          </p:nvSpPr>
          <p:spPr bwMode="auto">
            <a:xfrm>
              <a:off x="3638549" y="3829050"/>
              <a:ext cx="2778126" cy="777875"/>
            </a:xfrm>
            <a:prstGeom prst="ellipse">
              <a:avLst/>
            </a:prstGeom>
            <a:ln>
              <a:headEnd type="none" w="med" len="med"/>
              <a:tailEnd type="none" w="med" len="med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en-US" b="1" dirty="0">
                <a:solidFill>
                  <a:schemeClr val="bg1"/>
                </a:solidFill>
                <a:cs typeface="Arial" charset="0"/>
              </a:endParaRPr>
            </a:p>
          </p:txBody>
        </p:sp>
        <p:sp>
          <p:nvSpPr>
            <p:cNvPr id="42" name="TextBox 13"/>
            <p:cNvSpPr txBox="1">
              <a:spLocks noChangeArrowheads="1"/>
            </p:cNvSpPr>
            <p:nvPr/>
          </p:nvSpPr>
          <p:spPr bwMode="auto">
            <a:xfrm>
              <a:off x="3675905" y="3864223"/>
              <a:ext cx="2682875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rgbClr val="FE1200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2400">
                  <a:solidFill>
                    <a:srgbClr val="FE1200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 sz="2400">
                  <a:solidFill>
                    <a:srgbClr val="FE1200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 sz="2400">
                  <a:solidFill>
                    <a:srgbClr val="FE1200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 sz="2400">
                  <a:solidFill>
                    <a:srgbClr val="FE1200"/>
                  </a:solidFill>
                  <a:latin typeface="Arial" charset="0"/>
                  <a:ea typeface="ＭＳ Ｐゴシック" charset="0"/>
                </a:defRPr>
              </a:lvl5pPr>
              <a:lvl6pPr marL="2514600" indent="-228600" defTabSz="449263" eaLnBrk="0" fontAlgn="base" hangingPunct="0">
                <a:lnSpc>
                  <a:spcPct val="71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charset="0"/>
                <a:defRPr sz="2400">
                  <a:solidFill>
                    <a:srgbClr val="FE1200"/>
                  </a:solidFill>
                  <a:latin typeface="Arial" charset="0"/>
                  <a:ea typeface="ＭＳ Ｐゴシック" charset="0"/>
                </a:defRPr>
              </a:lvl6pPr>
              <a:lvl7pPr marL="2971800" indent="-228600" defTabSz="449263" eaLnBrk="0" fontAlgn="base" hangingPunct="0">
                <a:lnSpc>
                  <a:spcPct val="71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charset="0"/>
                <a:defRPr sz="2400">
                  <a:solidFill>
                    <a:srgbClr val="FE1200"/>
                  </a:solidFill>
                  <a:latin typeface="Arial" charset="0"/>
                  <a:ea typeface="ＭＳ Ｐゴシック" charset="0"/>
                </a:defRPr>
              </a:lvl7pPr>
              <a:lvl8pPr marL="3429000" indent="-228600" defTabSz="449263" eaLnBrk="0" fontAlgn="base" hangingPunct="0">
                <a:lnSpc>
                  <a:spcPct val="71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charset="0"/>
                <a:defRPr sz="2400">
                  <a:solidFill>
                    <a:srgbClr val="FE1200"/>
                  </a:solidFill>
                  <a:latin typeface="Arial" charset="0"/>
                  <a:ea typeface="ＭＳ Ｐゴシック" charset="0"/>
                </a:defRPr>
              </a:lvl8pPr>
              <a:lvl9pPr marL="3886200" indent="-228600" defTabSz="449263" eaLnBrk="0" fontAlgn="base" hangingPunct="0">
                <a:lnSpc>
                  <a:spcPct val="71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charset="0"/>
                <a:defRPr sz="2400">
                  <a:solidFill>
                    <a:srgbClr val="FE1200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algn="ctr" eaLnBrk="1" hangingPunct="1"/>
              <a:r>
                <a:rPr lang="en-US" sz="1800" dirty="0"/>
                <a:t>WG-TDI </a:t>
              </a:r>
              <a:r>
                <a:rPr lang="en-US" sz="1800" dirty="0" smtClean="0"/>
                <a:t/>
              </a:r>
              <a:br>
                <a:rPr lang="en-US" sz="1800" dirty="0" smtClean="0"/>
              </a:br>
              <a:r>
                <a:rPr lang="en-US" sz="1800" dirty="0" smtClean="0"/>
                <a:t>(</a:t>
              </a:r>
              <a:r>
                <a:rPr lang="en-US" sz="1800" dirty="0"/>
                <a:t>RMDCN Task Team)</a:t>
              </a:r>
            </a:p>
          </p:txBody>
        </p:sp>
      </p:grpSp>
      <p:sp>
        <p:nvSpPr>
          <p:cNvPr id="43" name="Up Arrow 40"/>
          <p:cNvSpPr>
            <a:spLocks noChangeArrowheads="1"/>
          </p:cNvSpPr>
          <p:nvPr/>
        </p:nvSpPr>
        <p:spPr bwMode="auto">
          <a:xfrm>
            <a:off x="4511675" y="3448050"/>
            <a:ext cx="222250" cy="301625"/>
          </a:xfrm>
          <a:prstGeom prst="upArrow">
            <a:avLst>
              <a:gd name="adj1" fmla="val 50000"/>
              <a:gd name="adj2" fmla="val 50001"/>
            </a:avLst>
          </a:prstGeom>
          <a:solidFill>
            <a:srgbClr val="FF0000">
              <a:alpha val="50195"/>
            </a:srgbClr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>
              <a:solidFill>
                <a:schemeClr val="bg1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72114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Global Estate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54 sites</a:t>
            </a:r>
          </a:p>
          <a:p>
            <a:r>
              <a:rPr lang="en-GB" dirty="0" smtClean="0"/>
              <a:t>47 national sites*</a:t>
            </a:r>
          </a:p>
          <a:p>
            <a:r>
              <a:rPr lang="en-GB" dirty="0" smtClean="0"/>
              <a:t>ECMWF</a:t>
            </a:r>
          </a:p>
          <a:p>
            <a:r>
              <a:rPr lang="en-GB" dirty="0" smtClean="0"/>
              <a:t>EUMETSAT</a:t>
            </a:r>
          </a:p>
          <a:p>
            <a:r>
              <a:rPr lang="en-GB" dirty="0" smtClean="0"/>
              <a:t>Swiss National Supercomputer Centre</a:t>
            </a:r>
          </a:p>
          <a:p>
            <a:r>
              <a:rPr lang="en-GB" dirty="0" smtClean="0"/>
              <a:t>Disaster Recovery sites for China, Germany, Japan, and the Netherlands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 smtClean="0"/>
              <a:t>* including Lebanon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323083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Upgrades and New Connections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Finland upgrade to 50 Mbps</a:t>
            </a:r>
          </a:p>
          <a:p>
            <a:r>
              <a:rPr lang="en-GB" dirty="0" smtClean="0"/>
              <a:t>Serbia upgrade to 4 Mbps (new ECMWF MS)</a:t>
            </a:r>
          </a:p>
          <a:p>
            <a:r>
              <a:rPr lang="en-GB" dirty="0" smtClean="0"/>
              <a:t>CSCS upgrade to 20 Mbps</a:t>
            </a:r>
          </a:p>
          <a:p>
            <a:endParaRPr lang="en-GB" dirty="0"/>
          </a:p>
          <a:p>
            <a:r>
              <a:rPr lang="en-GB" dirty="0" smtClean="0"/>
              <a:t>Japan DR site at 20 Mbps</a:t>
            </a:r>
          </a:p>
          <a:p>
            <a:r>
              <a:rPr lang="en-GB" dirty="0" smtClean="0"/>
              <a:t>China DR site at 16 Mbps</a:t>
            </a:r>
          </a:p>
          <a:p>
            <a:r>
              <a:rPr lang="en-GB" dirty="0" smtClean="0"/>
              <a:t>Germany DR site with </a:t>
            </a:r>
            <a:r>
              <a:rPr lang="en-GB" dirty="0" err="1" smtClean="0"/>
              <a:t>IPSec</a:t>
            </a:r>
            <a:endParaRPr lang="en-GB" dirty="0" smtClean="0"/>
          </a:p>
          <a:p>
            <a:endParaRPr lang="en-GB" dirty="0"/>
          </a:p>
          <a:p>
            <a:r>
              <a:rPr lang="en-GB" dirty="0" smtClean="0"/>
              <a:t>Algeria, Lebanon, Tunisia coming online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191299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Coverage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6</a:t>
            </a:fld>
            <a:endParaRPr lang="en-US" altLang="en-US"/>
          </a:p>
        </p:txBody>
      </p:sp>
      <p:pic>
        <p:nvPicPr>
          <p:cNvPr id="6" name="Picture 5" descr="\\nasa\vol_networks\RMDCN\DIAGRAMS\RMDCN-world-map-03-16_1800px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052514"/>
            <a:ext cx="8713788" cy="48974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8561565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Global Service Availability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7</a:t>
            </a:fld>
            <a:endParaRPr lang="en-US" altLang="en-US"/>
          </a:p>
        </p:txBody>
      </p:sp>
      <p:pic>
        <p:nvPicPr>
          <p:cNvPr id="6" name="Picture 5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052512"/>
            <a:ext cx="8713788" cy="489743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7326766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Monitoring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RMDCN web site offers</a:t>
            </a:r>
          </a:p>
          <a:p>
            <a:pPr lvl="1"/>
            <a:r>
              <a:rPr lang="en-GB" dirty="0"/>
              <a:t>s</a:t>
            </a:r>
            <a:r>
              <a:rPr lang="en-GB" dirty="0" smtClean="0"/>
              <a:t>tatic graphs per circuit (two hours)</a:t>
            </a:r>
          </a:p>
          <a:p>
            <a:pPr lvl="1"/>
            <a:r>
              <a:rPr lang="en-GB" dirty="0" smtClean="0"/>
              <a:t>custom graphs for any time/source/destination</a:t>
            </a:r>
            <a:endParaRPr lang="en-GB" dirty="0"/>
          </a:p>
          <a:p>
            <a:r>
              <a:rPr lang="en-GB" dirty="0" smtClean="0"/>
              <a:t>Plan to use only one system =&gt; custom graphs</a:t>
            </a:r>
          </a:p>
          <a:p>
            <a:r>
              <a:rPr lang="en-GB" dirty="0" smtClean="0"/>
              <a:t>Offer API to the community</a:t>
            </a:r>
          </a:p>
          <a:p>
            <a:r>
              <a:rPr lang="en-GB" dirty="0" smtClean="0"/>
              <a:t>Retrieve image or JSON/CSV data</a:t>
            </a:r>
          </a:p>
          <a:p>
            <a:endParaRPr lang="en-GB" dirty="0"/>
          </a:p>
          <a:p>
            <a:r>
              <a:rPr lang="en-GB" dirty="0" smtClean="0"/>
              <a:t>Encourage sites to monitor for themselves</a:t>
            </a:r>
          </a:p>
          <a:p>
            <a:r>
              <a:rPr lang="en-GB" dirty="0" smtClean="0"/>
              <a:t>SNMP and </a:t>
            </a:r>
            <a:r>
              <a:rPr lang="en-GB" dirty="0" err="1" smtClean="0"/>
              <a:t>Netflow</a:t>
            </a:r>
            <a:r>
              <a:rPr lang="en-GB" dirty="0" smtClean="0"/>
              <a:t> access to routers is available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8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57291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Technical and Commercial Refresh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9</a:t>
            </a:fld>
            <a:endParaRPr lang="en-US" altLang="en-US"/>
          </a:p>
        </p:txBody>
      </p:sp>
      <p:pic>
        <p:nvPicPr>
          <p:cNvPr id="6" name="Content Placeholder 5"/>
          <p:cNvPicPr>
            <a:picLocks noGrp="1"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29862" y="2099078"/>
            <a:ext cx="9875161" cy="2804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36303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Contract Clause 11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Technical and Commercial Refresh at 2 ½ years and</a:t>
            </a:r>
            <a:r>
              <a:rPr lang="en-GB" dirty="0"/>
              <a:t> </a:t>
            </a:r>
            <a:r>
              <a:rPr lang="en-GB" dirty="0" smtClean="0"/>
              <a:t>5 ½ years =&gt; 31 December 2015 (and 2018)</a:t>
            </a:r>
          </a:p>
          <a:p>
            <a:r>
              <a:rPr lang="en-GB" dirty="0" smtClean="0"/>
              <a:t>Six month process to review terms</a:t>
            </a:r>
          </a:p>
          <a:p>
            <a:r>
              <a:rPr lang="en-GB" dirty="0" smtClean="0"/>
              <a:t>Implemented at 30 June 2016 (and 2019)</a:t>
            </a:r>
          </a:p>
          <a:p>
            <a:endParaRPr lang="en-GB" dirty="0"/>
          </a:p>
          <a:p>
            <a:pPr>
              <a:buFont typeface="+mj-lt"/>
              <a:buAutoNum type="arabicPeriod"/>
            </a:pPr>
            <a:r>
              <a:rPr lang="en-GB" dirty="0" smtClean="0"/>
              <a:t> </a:t>
            </a:r>
            <a:r>
              <a:rPr lang="en-GB" dirty="0" smtClean="0">
                <a:latin typeface="Zapf Dingbats"/>
                <a:ea typeface="Zapf Dingbats"/>
                <a:cs typeface="Zapf Dingbats"/>
                <a:sym typeface="Zapf Dingbats"/>
              </a:rPr>
              <a:t>✔ </a:t>
            </a:r>
            <a:r>
              <a:rPr lang="en-GB" dirty="0" smtClean="0"/>
              <a:t>Contractor (Interoute) presents proposals</a:t>
            </a:r>
          </a:p>
          <a:p>
            <a:pPr>
              <a:buFont typeface="+mj-lt"/>
              <a:buAutoNum type="arabicPeriod"/>
            </a:pPr>
            <a:r>
              <a:rPr lang="en-GB" dirty="0" smtClean="0"/>
              <a:t> </a:t>
            </a:r>
            <a:r>
              <a:rPr lang="en-GB" dirty="0" smtClean="0">
                <a:latin typeface="Zapf Dingbats"/>
                <a:ea typeface="Zapf Dingbats"/>
                <a:cs typeface="Zapf Dingbats"/>
                <a:sym typeface="Zapf Dingbats"/>
              </a:rPr>
              <a:t>✔</a:t>
            </a:r>
            <a:r>
              <a:rPr lang="en-GB" dirty="0">
                <a:sym typeface="Zapf Dingbats"/>
              </a:rPr>
              <a:t> </a:t>
            </a:r>
            <a:r>
              <a:rPr lang="en-GB" dirty="0" smtClean="0"/>
              <a:t>Some negotiation</a:t>
            </a:r>
          </a:p>
          <a:p>
            <a:pPr>
              <a:buFont typeface="+mj-lt"/>
              <a:buAutoNum type="arabicPeriod"/>
            </a:pPr>
            <a:r>
              <a:rPr lang="en-GB" dirty="0" smtClean="0"/>
              <a:t>Market Survey to establish Value for Money</a:t>
            </a:r>
          </a:p>
          <a:p>
            <a:pPr>
              <a:buFont typeface="+mj-lt"/>
              <a:buAutoNum type="arabicPeriod"/>
            </a:pPr>
            <a:r>
              <a:rPr lang="en-GB" dirty="0" smtClean="0"/>
              <a:t>Further negotiation</a:t>
            </a:r>
          </a:p>
          <a:p>
            <a:pPr>
              <a:buFont typeface="+mj-lt"/>
              <a:buAutoNum type="arabicPeriod"/>
            </a:pPr>
            <a:r>
              <a:rPr lang="en-GB" dirty="0" smtClean="0"/>
              <a:t>Contract signed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10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905885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Minimum Price/Performance Guarantee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Minimum discount for all services</a:t>
            </a:r>
          </a:p>
          <a:p>
            <a:r>
              <a:rPr lang="en-GB" dirty="0" smtClean="0"/>
              <a:t>IP bandwidth only (excludes access line charges)</a:t>
            </a:r>
          </a:p>
          <a:p>
            <a:r>
              <a:rPr lang="en-GB" dirty="0" smtClean="0"/>
              <a:t>Excludes sites that have upgraded</a:t>
            </a:r>
          </a:p>
          <a:p>
            <a:endParaRPr lang="en-GB" dirty="0" smtClean="0"/>
          </a:p>
          <a:p>
            <a:r>
              <a:rPr lang="en-GB" dirty="0" smtClean="0"/>
              <a:t>According to site’s Tier (see table in contract):</a:t>
            </a:r>
          </a:p>
          <a:p>
            <a:pPr lvl="1"/>
            <a:r>
              <a:rPr lang="en-GB" dirty="0" smtClean="0"/>
              <a:t>Tier 3: 7%</a:t>
            </a:r>
          </a:p>
          <a:p>
            <a:pPr lvl="1"/>
            <a:r>
              <a:rPr lang="en-GB" dirty="0" smtClean="0"/>
              <a:t>Tier 2: 10%</a:t>
            </a:r>
          </a:p>
          <a:p>
            <a:pPr lvl="1"/>
            <a:r>
              <a:rPr lang="en-GB" dirty="0" smtClean="0"/>
              <a:t>Tier 1: 15%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11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480632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Summary of Options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Reduction of Charges</a:t>
            </a:r>
          </a:p>
          <a:p>
            <a:r>
              <a:rPr lang="en-GB" dirty="0" smtClean="0"/>
              <a:t>Increase of Bandwidth</a:t>
            </a:r>
          </a:p>
          <a:p>
            <a:endParaRPr lang="en-GB" dirty="0"/>
          </a:p>
          <a:p>
            <a:r>
              <a:rPr lang="en-GB" dirty="0" smtClean="0"/>
              <a:t>Additional Optional Services from Interoute</a:t>
            </a:r>
          </a:p>
          <a:p>
            <a:pPr lvl="1"/>
            <a:r>
              <a:rPr lang="en-GB" strike="sngStrike" dirty="0" smtClean="0"/>
              <a:t>IPv6</a:t>
            </a:r>
          </a:p>
          <a:p>
            <a:pPr lvl="1"/>
            <a:r>
              <a:rPr lang="en-GB" dirty="0" smtClean="0"/>
              <a:t>DMVPN</a:t>
            </a:r>
          </a:p>
          <a:p>
            <a:pPr lvl="1"/>
            <a:r>
              <a:rPr lang="en-GB" dirty="0" smtClean="0"/>
              <a:t>Multicast</a:t>
            </a:r>
          </a:p>
          <a:p>
            <a:pPr lvl="1"/>
            <a:r>
              <a:rPr lang="en-GB" strike="sngStrike" dirty="0" smtClean="0"/>
              <a:t>Cloud Computing</a:t>
            </a:r>
            <a:endParaRPr lang="en-GB" strike="sngStrike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12</a:t>
            </a:fld>
            <a:endParaRPr lang="en-US" altLang="en-US"/>
          </a:p>
        </p:txBody>
      </p:sp>
      <p:sp>
        <p:nvSpPr>
          <p:cNvPr id="6" name="Right Brace 5"/>
          <p:cNvSpPr/>
          <p:nvPr/>
        </p:nvSpPr>
        <p:spPr>
          <a:xfrm>
            <a:off x="4499992" y="1125091"/>
            <a:ext cx="720080" cy="1007765"/>
          </a:xfrm>
          <a:prstGeom prst="rightBrace">
            <a:avLst/>
          </a:prstGeom>
          <a:ln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5220072" y="1361753"/>
            <a:ext cx="1228221" cy="4196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and / or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810288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ECMWF TAC subgroup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Convener is Graham </a:t>
            </a:r>
            <a:r>
              <a:rPr lang="en-GB" dirty="0" err="1" smtClean="0"/>
              <a:t>Mallin</a:t>
            </a:r>
            <a:r>
              <a:rPr lang="en-GB" dirty="0" smtClean="0"/>
              <a:t> from UK Met Office</a:t>
            </a:r>
          </a:p>
          <a:p>
            <a:r>
              <a:rPr lang="en-GB" dirty="0" smtClean="0"/>
              <a:t>Terms of Reference:</a:t>
            </a:r>
          </a:p>
          <a:p>
            <a:pPr lvl="1"/>
            <a:r>
              <a:rPr lang="en-GB" dirty="0" smtClean="0"/>
              <a:t>Assist with specification of requirements</a:t>
            </a:r>
          </a:p>
          <a:p>
            <a:pPr lvl="1"/>
            <a:r>
              <a:rPr lang="en-GB" dirty="0" smtClean="0"/>
              <a:t>Review Interoute’s offer</a:t>
            </a:r>
          </a:p>
          <a:p>
            <a:pPr lvl="1"/>
            <a:r>
              <a:rPr lang="en-GB" dirty="0" smtClean="0"/>
              <a:t>Comment on contractual changes</a:t>
            </a:r>
          </a:p>
          <a:p>
            <a:pPr lvl="1"/>
            <a:r>
              <a:rPr lang="en-GB" dirty="0" smtClean="0"/>
              <a:t>Involve WMO Region VI and WMO Secretariat as observers</a:t>
            </a:r>
          </a:p>
          <a:p>
            <a:r>
              <a:rPr lang="en-GB" dirty="0" smtClean="0"/>
              <a:t>Virtual meetings before June 30 2016</a:t>
            </a:r>
          </a:p>
          <a:p>
            <a:r>
              <a:rPr lang="en-GB" dirty="0" smtClean="0"/>
              <a:t>Discuss 6-year break clause in Sep ’16 with ROC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13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2795206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Disclaimer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 following slide constitutes a “forward-looking statement” which is based on current expectations</a:t>
            </a:r>
          </a:p>
          <a:p>
            <a:endParaRPr lang="en-GB" dirty="0"/>
          </a:p>
          <a:p>
            <a:r>
              <a:rPr lang="en-GB" dirty="0" smtClean="0"/>
              <a:t>There are risks, uncertainties, and external factors</a:t>
            </a:r>
          </a:p>
          <a:p>
            <a:endParaRPr lang="en-GB" dirty="0"/>
          </a:p>
          <a:p>
            <a:r>
              <a:rPr lang="en-GB" dirty="0" smtClean="0"/>
              <a:t>The outcome and proposal may change (positively or negatively) from that presented at this time</a:t>
            </a:r>
          </a:p>
          <a:p>
            <a:endParaRPr lang="en-GB" dirty="0"/>
          </a:p>
          <a:p>
            <a:r>
              <a:rPr lang="en-GB" dirty="0" smtClean="0"/>
              <a:t>ECMWF TAC subgroup on RMDCN should be consulted for the current state of affairs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14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2511616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Possible Outcomes</a:t>
            </a:r>
            <a:endParaRPr lang="en-GB" sz="2000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ECMWF Member State Basic Package is likely to double (from 4 Mbps to 8 Mbps) in line with </a:t>
            </a:r>
            <a:r>
              <a:rPr lang="en-GB" dirty="0" smtClean="0"/>
              <a:t>expectations (double every three years)</a:t>
            </a:r>
          </a:p>
          <a:p>
            <a:r>
              <a:rPr lang="en-GB" dirty="0" smtClean="0"/>
              <a:t>DMVPN </a:t>
            </a:r>
            <a:r>
              <a:rPr lang="en-GB" dirty="0"/>
              <a:t>offer may replace Iron A/B sites and </a:t>
            </a:r>
            <a:r>
              <a:rPr lang="en-GB" dirty="0" smtClean="0"/>
              <a:t>ECMWF’s </a:t>
            </a:r>
            <a:r>
              <a:rPr lang="en-GB" dirty="0"/>
              <a:t>DMVPN Operational </a:t>
            </a:r>
            <a:r>
              <a:rPr lang="en-GB" dirty="0" smtClean="0"/>
              <a:t>Pilot</a:t>
            </a:r>
          </a:p>
          <a:p>
            <a:pPr lvl="1"/>
            <a:r>
              <a:rPr lang="en-GB" dirty="0" smtClean="0"/>
              <a:t>Cost implication still being analysed</a:t>
            </a:r>
          </a:p>
          <a:p>
            <a:r>
              <a:rPr lang="en-GB" dirty="0" smtClean="0"/>
              <a:t>Multicast offer to the </a:t>
            </a:r>
            <a:r>
              <a:rPr lang="en-GB" dirty="0" err="1" smtClean="0"/>
              <a:t>EUMETCast</a:t>
            </a:r>
            <a:r>
              <a:rPr lang="en-GB" dirty="0" smtClean="0"/>
              <a:t> sites only</a:t>
            </a:r>
          </a:p>
          <a:p>
            <a:pPr lvl="1"/>
            <a:r>
              <a:rPr lang="en-GB" dirty="0" smtClean="0"/>
              <a:t>Not easy to deliver in all locations</a:t>
            </a:r>
          </a:p>
          <a:p>
            <a:r>
              <a:rPr lang="en-GB" dirty="0" smtClean="0"/>
              <a:t>Cloud Computing via contract with ECMWF ?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15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1169366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Conclusion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Overall a good service</a:t>
            </a:r>
          </a:p>
          <a:p>
            <a:r>
              <a:rPr lang="en-GB" dirty="0" smtClean="0"/>
              <a:t>Normal commercial challenges</a:t>
            </a:r>
          </a:p>
          <a:p>
            <a:pPr lvl="1"/>
            <a:r>
              <a:rPr lang="en-GB" dirty="0" smtClean="0"/>
              <a:t>Contractual/billing (Russian Federation, China)</a:t>
            </a:r>
          </a:p>
          <a:p>
            <a:pPr lvl="1"/>
            <a:r>
              <a:rPr lang="en-GB" dirty="0" smtClean="0"/>
              <a:t>Deployment (Lebanon)</a:t>
            </a:r>
          </a:p>
          <a:p>
            <a:endParaRPr lang="en-GB" dirty="0" smtClean="0"/>
          </a:p>
          <a:p>
            <a:r>
              <a:rPr lang="en-GB" dirty="0" smtClean="0"/>
              <a:t>Still working on GISC Brasilia and GISC Tehran</a:t>
            </a:r>
          </a:p>
          <a:p>
            <a:pPr lvl="1"/>
            <a:r>
              <a:rPr lang="en-GB" dirty="0" smtClean="0"/>
              <a:t>(discussion?)</a:t>
            </a:r>
          </a:p>
          <a:p>
            <a:r>
              <a:rPr lang="en-GB" dirty="0" smtClean="0"/>
              <a:t>Focus on Technical and Commercial Refresh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16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3221529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Thank you for your attention</a:t>
            </a:r>
            <a:endParaRPr lang="en-US" altLang="en-US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 dirty="0" smtClean="0"/>
              <a:t>Oliver Gorwits</a:t>
            </a:r>
            <a:endParaRPr lang="en-US" altLang="en-US" dirty="0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E30F560-48CB-4FFF-8A94-C4B0D66B2707}" type="slidenum">
              <a:rPr lang="en-US" altLang="en-US" smtClean="0"/>
              <a:pPr/>
              <a:t>17</a:t>
            </a:fld>
            <a:endParaRPr lang="en-US" alt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WMO_Powerpoint_template_en">
  <a:themeElements>
    <a:clrScheme name="WMO-Title-SF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MO-Title-SF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MO-Title-SF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losing slide">
  <a:themeElements>
    <a:clrScheme name="1_SmallLog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SmallLogo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1_SmallLog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WMO_Powerpoint_template_en</Template>
  <TotalTime>116</TotalTime>
  <Words>643</Words>
  <Application>Microsoft Macintosh PowerPoint</Application>
  <PresentationFormat>On-screen Show (4:3)</PresentationFormat>
  <Paragraphs>149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17</vt:i4>
      </vt:variant>
    </vt:vector>
  </HeadingPairs>
  <TitlesOfParts>
    <vt:vector size="19" baseType="lpstr">
      <vt:lpstr>WMO_Powerpoint_template_en</vt:lpstr>
      <vt:lpstr>Closing slide</vt:lpstr>
      <vt:lpstr>RMDCN Status Report Submitted by: Oliver GORWITS (ECMWF) (Doc 20)</vt:lpstr>
      <vt:lpstr>Overview</vt:lpstr>
      <vt:lpstr>RMDCN Reporting</vt:lpstr>
      <vt:lpstr>Global Estate</vt:lpstr>
      <vt:lpstr>Upgrades and New Connections</vt:lpstr>
      <vt:lpstr>Coverage</vt:lpstr>
      <vt:lpstr>Global Service Availability</vt:lpstr>
      <vt:lpstr>Monitoring</vt:lpstr>
      <vt:lpstr>Technical and Commercial Refresh</vt:lpstr>
      <vt:lpstr>Contract Clause 11</vt:lpstr>
      <vt:lpstr>Minimum Price/Performance Guarantee</vt:lpstr>
      <vt:lpstr>Summary of Options</vt:lpstr>
      <vt:lpstr>ECMWF TAC subgroup</vt:lpstr>
      <vt:lpstr>Disclaimer</vt:lpstr>
      <vt:lpstr>Possible Outcomes</vt:lpstr>
      <vt:lpstr>Conclusion</vt:lpstr>
      <vt:lpstr>Thank you for your attention</vt:lpstr>
    </vt:vector>
  </TitlesOfParts>
  <Company>WMO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 here Submitted by: (Doc xx)</dc:title>
  <dc:creator>David Thomas</dc:creator>
  <cp:lastModifiedBy>Oliver Gorwits</cp:lastModifiedBy>
  <cp:revision>16</cp:revision>
  <dcterms:created xsi:type="dcterms:W3CDTF">2016-01-27T13:03:19Z</dcterms:created>
  <dcterms:modified xsi:type="dcterms:W3CDTF">2016-04-05T15:15:22Z</dcterms:modified>
</cp:coreProperties>
</file>