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40"/>
  </p:notesMasterIdLst>
  <p:handoutMasterIdLst>
    <p:handoutMasterId r:id="rId41"/>
  </p:handoutMasterIdLst>
  <p:sldIdLst>
    <p:sldId id="263" r:id="rId3"/>
    <p:sldId id="264" r:id="rId4"/>
    <p:sldId id="288" r:id="rId5"/>
    <p:sldId id="265" r:id="rId6"/>
    <p:sldId id="266" r:id="rId7"/>
    <p:sldId id="267" r:id="rId8"/>
    <p:sldId id="268" r:id="rId9"/>
    <p:sldId id="269" r:id="rId10"/>
    <p:sldId id="289" r:id="rId11"/>
    <p:sldId id="270" r:id="rId12"/>
    <p:sldId id="290" r:id="rId13"/>
    <p:sldId id="271" r:id="rId14"/>
    <p:sldId id="291" r:id="rId15"/>
    <p:sldId id="272" r:id="rId16"/>
    <p:sldId id="273" r:id="rId17"/>
    <p:sldId id="275" r:id="rId18"/>
    <p:sldId id="292" r:id="rId19"/>
    <p:sldId id="276" r:id="rId20"/>
    <p:sldId id="293" r:id="rId21"/>
    <p:sldId id="294" r:id="rId22"/>
    <p:sldId id="277" r:id="rId23"/>
    <p:sldId id="295" r:id="rId24"/>
    <p:sldId id="278" r:id="rId25"/>
    <p:sldId id="279" r:id="rId26"/>
    <p:sldId id="280" r:id="rId27"/>
    <p:sldId id="296" r:id="rId28"/>
    <p:sldId id="281" r:id="rId29"/>
    <p:sldId id="282" r:id="rId30"/>
    <p:sldId id="283" r:id="rId31"/>
    <p:sldId id="284" r:id="rId32"/>
    <p:sldId id="285" r:id="rId33"/>
    <p:sldId id="286" r:id="rId34"/>
    <p:sldId id="287" r:id="rId35"/>
    <p:sldId id="297" r:id="rId36"/>
    <p:sldId id="298" r:id="rId37"/>
    <p:sldId id="300" r:id="rId38"/>
    <p:sldId id="262" r:id="rId39"/>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8" autoAdjust="0"/>
    <p:restoredTop sz="94586" autoAdjust="0"/>
  </p:normalViewPr>
  <p:slideViewPr>
    <p:cSldViewPr>
      <p:cViewPr>
        <p:scale>
          <a:sx n="117" d="100"/>
          <a:sy n="117" d="100"/>
        </p:scale>
        <p:origin x="928" y="-4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notesMaster" Target="notesMasters/notesMaster1.xml"/><Relationship Id="rId41" Type="http://schemas.openxmlformats.org/officeDocument/2006/relationships/handoutMaster" Target="handoutMasters/handoutMaster1.xml"/><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smtClean="0"/>
              <a:t>ET-CTS 2016</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endParaRPr lang="en-US" alt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smtClean="0"/>
              <a:t>ET-CTS 2016</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dirty="0"/>
          </a:p>
        </p:txBody>
      </p:sp>
    </p:spTree>
    <p:extLst>
      <p:ext uri="{BB962C8B-B14F-4D97-AF65-F5344CB8AC3E}">
        <p14:creationId xmlns:p14="http://schemas.microsoft.com/office/powerpoint/2010/main" val="1515310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ET-CTS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3" Type="http://schemas.openxmlformats.org/officeDocument/2006/relationships/image" Target="../media/image3.jpeg"/><Relationship Id="rId14" Type="http://schemas.openxmlformats.org/officeDocument/2006/relationships/hyperlink" Target="http://www.wmo.int/" TargetMode="Externa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0"/>
            <a:r>
              <a:rPr lang="en-US" altLang="en-US" dirty="0" smtClean="0"/>
              <a:t>First level</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ET-CTS 2016</a:t>
            </a:r>
            <a:endParaRPr lang="en-US" altLang="en-US"/>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ET-CTS 2016</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 Id="rId3" Type="http://schemas.openxmlformats.org/officeDocument/2006/relationships/image" Target="../media/image1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eg"/><Relationship Id="rId3" Type="http://schemas.openxmlformats.org/officeDocument/2006/relationships/image" Target="../media/image25.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Rectangle 6"/>
          <p:cNvSpPr>
            <a:spLocks noGrp="1" noChangeArrowheads="1"/>
          </p:cNvSpPr>
          <p:nvPr>
            <p:ph type="subTitle" idx="1"/>
          </p:nvPr>
        </p:nvSpPr>
        <p:spPr>
          <a:xfrm>
            <a:off x="611188" y="4797152"/>
            <a:ext cx="7921625" cy="1224236"/>
          </a:xfrm>
        </p:spPr>
        <p:txBody>
          <a:bodyPr/>
          <a:lstStyle/>
          <a:p>
            <a:r>
              <a:rPr lang="en-US" altLang="en-US" sz="2000" dirty="0" smtClean="0"/>
              <a:t>ET-CTS 2016</a:t>
            </a:r>
          </a:p>
          <a:p>
            <a:r>
              <a:rPr lang="en-US" altLang="en-US" sz="2000" dirty="0" smtClean="0"/>
              <a:t>ASECNA</a:t>
            </a:r>
            <a:r>
              <a:rPr lang="en-US" altLang="en-US" sz="2000" dirty="0"/>
              <a:t>, Dakar. Senegal</a:t>
            </a:r>
          </a:p>
          <a:p>
            <a:r>
              <a:rPr lang="en-US" altLang="en-US" sz="2000" dirty="0"/>
              <a:t>Date: 05-08 April 2016</a:t>
            </a:r>
          </a:p>
        </p:txBody>
      </p:sp>
      <p:sp>
        <p:nvSpPr>
          <p:cNvPr id="15" name="Title 9"/>
          <p:cNvSpPr txBox="1">
            <a:spLocks/>
          </p:cNvSpPr>
          <p:nvPr/>
        </p:nvSpPr>
        <p:spPr>
          <a:xfrm>
            <a:off x="117475" y="6453188"/>
            <a:ext cx="2438400" cy="288925"/>
          </a:xfrm>
          <a:prstGeom prst="rect">
            <a:avLst/>
          </a:prstGeom>
        </p:spPr>
        <p:txBody>
          <a:bodyPr anchor="ctr">
            <a:normAutofit/>
          </a:bodyPr>
          <a:lstStyle/>
          <a:p>
            <a:r>
              <a:rPr lang="en-US" sz="1200" dirty="0" smtClean="0">
                <a:latin typeface="Arial"/>
                <a:ea typeface="+mj-ea"/>
                <a:cs typeface="Arial"/>
              </a:rPr>
              <a:t>WMO. </a:t>
            </a:r>
            <a:r>
              <a:rPr lang="en-US" altLang="en-US" sz="1200" dirty="0" smtClean="0"/>
              <a:t>ET-CTS </a:t>
            </a:r>
            <a:r>
              <a:rPr lang="en-US" altLang="en-US" sz="1200" dirty="0"/>
              <a:t>2016</a:t>
            </a:r>
          </a:p>
        </p:txBody>
      </p:sp>
      <p:sp>
        <p:nvSpPr>
          <p:cNvPr id="6" name="Rectangle 4"/>
          <p:cNvSpPr>
            <a:spLocks noGrp="1" noChangeArrowheads="1"/>
          </p:cNvSpPr>
          <p:nvPr>
            <p:ph type="ctrTitle"/>
          </p:nvPr>
        </p:nvSpPr>
        <p:spPr>
          <a:xfrm>
            <a:off x="611560" y="2420888"/>
            <a:ext cx="7921625" cy="1730375"/>
          </a:xfrm>
        </p:spPr>
        <p:txBody>
          <a:bodyPr/>
          <a:lstStyle/>
          <a:p>
            <a:pPr eaLnBrk="1" hangingPunct="1"/>
            <a:r>
              <a:rPr lang="en-US" dirty="0"/>
              <a:t>Report on the </a:t>
            </a:r>
            <a:r>
              <a:rPr lang="en-US" dirty="0" smtClean="0"/>
              <a:t>questionnaire for </a:t>
            </a:r>
            <a:r>
              <a:rPr lang="en-US" dirty="0"/>
              <a:t>the “Cache in and through the Cloud” action</a:t>
            </a:r>
            <a:r>
              <a:rPr lang="en-GB" altLang="en-US" dirty="0"/>
              <a:t/>
            </a:r>
            <a:br>
              <a:rPr lang="en-GB" altLang="en-US" dirty="0"/>
            </a:br>
            <a:r>
              <a:rPr lang="en-GB" altLang="en-US" sz="2000" dirty="0"/>
              <a:t>Submitted by: </a:t>
            </a:r>
            <a:r>
              <a:rPr lang="en-GB" altLang="en-US" sz="2000" dirty="0" err="1"/>
              <a:t>Rémy</a:t>
            </a:r>
            <a:r>
              <a:rPr lang="en-GB" altLang="en-US" sz="2000" dirty="0"/>
              <a:t> Giraud (France)</a:t>
            </a:r>
            <a:br>
              <a:rPr lang="en-GB" altLang="en-US" sz="2000" dirty="0"/>
            </a:br>
            <a:r>
              <a:rPr lang="en-GB" altLang="en-US" sz="2000" dirty="0"/>
              <a:t>(</a:t>
            </a:r>
            <a:r>
              <a:rPr lang="en-GB" altLang="en-US" sz="2000" dirty="0" smtClean="0"/>
              <a:t>Doc15) (Agenda item 3.2.2)</a:t>
            </a:r>
            <a:endParaRPr lang="en-US" alt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Introduction</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a:t>
            </a:fld>
            <a:endParaRPr lang="en-US" altLang="en-US"/>
          </a:p>
        </p:txBody>
      </p:sp>
      <p:sp>
        <p:nvSpPr>
          <p:cNvPr id="7" name="Rectangle 105"/>
          <p:cNvSpPr txBox="1">
            <a:spLocks noChangeArrowheads="1"/>
          </p:cNvSpPr>
          <p:nvPr/>
        </p:nvSpPr>
        <p:spPr bwMode="auto">
          <a:xfrm>
            <a:off x="420688" y="866775"/>
            <a:ext cx="8226425" cy="522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kumimoji="0" lang="fr-FR" altLang="en-US" sz="1800" b="0" i="0" u="none" strike="noStrike" kern="0" cap="none" spc="0" normalizeH="0" baseline="0" noProof="0" dirty="0" smtClean="0">
                <a:ln>
                  <a:noFill/>
                </a:ln>
                <a:solidFill>
                  <a:schemeClr val="tx1"/>
                </a:solidFill>
                <a:effectLst/>
                <a:uLnTx/>
                <a:uFillTx/>
                <a:latin typeface="Arial" charset="0"/>
              </a:rPr>
              <a:t>As a </a:t>
            </a:r>
            <a:r>
              <a:rPr kumimoji="0" lang="fr-FR" altLang="en-US" sz="1800" b="0" i="0" u="none" strike="noStrike" kern="0" cap="none" spc="0" normalizeH="0" baseline="0" noProof="0" dirty="0" err="1" smtClean="0">
                <a:ln>
                  <a:noFill/>
                </a:ln>
                <a:solidFill>
                  <a:schemeClr val="tx1"/>
                </a:solidFill>
                <a:effectLst/>
                <a:uLnTx/>
                <a:uFillTx/>
                <a:latin typeface="Arial" charset="0"/>
              </a:rPr>
              <a:t>complement</a:t>
            </a:r>
            <a:r>
              <a:rPr kumimoji="0" lang="fr-FR" altLang="en-US" sz="1800" b="0" i="0" u="none" strike="noStrike" kern="0" cap="none" spc="0" normalizeH="0" baseline="0" noProof="0" dirty="0" smtClean="0">
                <a:ln>
                  <a:noFill/>
                </a:ln>
                <a:solidFill>
                  <a:schemeClr val="tx1"/>
                </a:solidFill>
                <a:effectLst/>
                <a:uLnTx/>
                <a:uFillTx/>
                <a:latin typeface="Arial" charset="0"/>
              </a:rPr>
              <a:t> to the </a:t>
            </a:r>
            <a:r>
              <a:rPr kumimoji="0" lang="fr-FR" altLang="en-US" sz="1800" b="0" i="0" u="none" strike="noStrike" kern="0" cap="none" spc="0" normalizeH="0" baseline="0" noProof="0" dirty="0" err="1" smtClean="0">
                <a:ln>
                  <a:noFill/>
                </a:ln>
                <a:solidFill>
                  <a:schemeClr val="tx1"/>
                </a:solidFill>
                <a:effectLst/>
                <a:uLnTx/>
                <a:uFillTx/>
                <a:latin typeface="Arial" charset="0"/>
              </a:rPr>
              <a:t>technical</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assessment</a:t>
            </a:r>
            <a:r>
              <a:rPr kumimoji="0" lang="fr-FR" altLang="en-US" sz="1800" b="0" i="0" u="none" strike="noStrike" kern="0" cap="none" spc="0" normalizeH="0" baseline="0" noProof="0" dirty="0" smtClean="0">
                <a:ln>
                  <a:noFill/>
                </a:ln>
                <a:solidFill>
                  <a:schemeClr val="tx1"/>
                </a:solidFill>
                <a:effectLst/>
                <a:uLnTx/>
                <a:uFillTx/>
                <a:latin typeface="Arial" charset="0"/>
              </a:rPr>
              <a:t> of the « cache in and </a:t>
            </a:r>
            <a:r>
              <a:rPr kumimoji="0" lang="fr-FR" altLang="en-US" sz="1800" b="0" i="0" u="none" strike="noStrike" kern="0" cap="none" spc="0" normalizeH="0" baseline="0" noProof="0" dirty="0" err="1" smtClean="0">
                <a:ln>
                  <a:noFill/>
                </a:ln>
                <a:solidFill>
                  <a:schemeClr val="tx1"/>
                </a:solidFill>
                <a:effectLst/>
                <a:uLnTx/>
                <a:uFillTx/>
                <a:latin typeface="Arial" charset="0"/>
              </a:rPr>
              <a:t>through</a:t>
            </a:r>
            <a:r>
              <a:rPr kumimoji="0" lang="fr-FR" altLang="en-US" sz="1800" b="0" i="0" u="none" strike="noStrike" kern="0" cap="none" spc="0" normalizeH="0" baseline="0" noProof="0" dirty="0" smtClean="0">
                <a:ln>
                  <a:noFill/>
                </a:ln>
                <a:solidFill>
                  <a:schemeClr val="tx1"/>
                </a:solidFill>
                <a:effectLst/>
                <a:uLnTx/>
                <a:uFillTx/>
                <a:latin typeface="Arial" charset="0"/>
              </a:rPr>
              <a:t> the </a:t>
            </a:r>
            <a:r>
              <a:rPr kumimoji="0" lang="fr-FR" altLang="en-US" sz="1800" b="0" i="0" u="none" strike="noStrike" kern="0" cap="none" spc="0" normalizeH="0" baseline="0" noProof="0" dirty="0" err="1" smtClean="0">
                <a:ln>
                  <a:noFill/>
                </a:ln>
                <a:solidFill>
                  <a:schemeClr val="tx1"/>
                </a:solidFill>
                <a:effectLst/>
                <a:uLnTx/>
                <a:uFillTx/>
                <a:latin typeface="Arial" charset="0"/>
              </a:rPr>
              <a:t>cloud</a:t>
            </a:r>
            <a:r>
              <a:rPr kumimoji="0" lang="fr-FR" altLang="en-US" sz="1800" b="0" i="0" u="none" strike="noStrike" kern="0" cap="none" spc="0" normalizeH="0" baseline="0" noProof="0" dirty="0" smtClean="0">
                <a:ln>
                  <a:noFill/>
                </a:ln>
                <a:solidFill>
                  <a:schemeClr val="tx1"/>
                </a:solidFill>
                <a:effectLst/>
                <a:uLnTx/>
                <a:uFillTx/>
                <a:latin typeface="Arial" charset="0"/>
              </a:rPr>
              <a:t> » action, </a:t>
            </a:r>
            <a:r>
              <a:rPr kumimoji="0" lang="fr-FR" altLang="en-US" sz="1800" b="0" i="0" u="none" strike="noStrike" kern="0" cap="none" spc="0" normalizeH="0" baseline="0" noProof="0" dirty="0" err="1" smtClean="0">
                <a:ln>
                  <a:noFill/>
                </a:ln>
                <a:solidFill>
                  <a:schemeClr val="tx1"/>
                </a:solidFill>
                <a:effectLst/>
                <a:uLnTx/>
                <a:uFillTx/>
                <a:latin typeface="Arial" charset="0"/>
              </a:rPr>
              <a:t>it</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was</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decided</a:t>
            </a:r>
            <a:r>
              <a:rPr kumimoji="0" lang="fr-FR" altLang="en-US" sz="1800" b="0" i="0" u="none" strike="noStrike" kern="0" cap="none" spc="0" normalizeH="0" baseline="0" noProof="0" dirty="0" smtClean="0">
                <a:ln>
                  <a:noFill/>
                </a:ln>
                <a:solidFill>
                  <a:schemeClr val="tx1"/>
                </a:solidFill>
                <a:effectLst/>
                <a:uLnTx/>
                <a:uFillTx/>
                <a:latin typeface="Arial" charset="0"/>
              </a:rPr>
              <a:t> to issue a questionnaire</a:t>
            </a: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kumimoji="0" lang="fr-FR" altLang="en-US" sz="1800" b="0" i="0" u="none" strike="noStrike" kern="0" cap="none" spc="0" normalizeH="0" baseline="0" noProof="0" dirty="0" smtClean="0">
                <a:ln>
                  <a:noFill/>
                </a:ln>
                <a:solidFill>
                  <a:schemeClr val="tx1"/>
                </a:solidFill>
                <a:effectLst/>
                <a:uLnTx/>
                <a:uFillTx/>
                <a:latin typeface="Arial" charset="0"/>
              </a:rPr>
              <a:t>The questionnaire has been</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published</a:t>
            </a:r>
            <a:r>
              <a:rPr kumimoji="0" lang="fr-FR" altLang="en-US" sz="1800" b="0" i="0" u="none" strike="noStrike" kern="0" cap="none" spc="0" normalizeH="0" noProof="0" dirty="0" smtClean="0">
                <a:ln>
                  <a:noFill/>
                </a:ln>
                <a:solidFill>
                  <a:schemeClr val="tx1"/>
                </a:solidFill>
                <a:effectLst/>
                <a:uLnTx/>
                <a:uFillTx/>
                <a:latin typeface="Arial" charset="0"/>
              </a:rPr>
              <a:t> on </a:t>
            </a:r>
            <a:r>
              <a:rPr kumimoji="0" lang="fr-FR" altLang="en-US" sz="1800" b="0" i="0" u="none" strike="noStrike" kern="0" cap="none" spc="0" normalizeH="0" noProof="0" dirty="0" err="1" smtClean="0">
                <a:ln>
                  <a:noFill/>
                </a:ln>
                <a:solidFill>
                  <a:schemeClr val="tx1"/>
                </a:solidFill>
                <a:effectLst/>
                <a:uLnTx/>
                <a:uFillTx/>
                <a:latin typeface="Arial" charset="0"/>
              </a:rPr>
              <a:t>SurveyMonkey</a:t>
            </a:r>
            <a:r>
              <a:rPr kumimoji="0" lang="fr-FR" altLang="en-US" sz="1800" b="0" i="0" u="none" strike="noStrike" kern="0" cap="none" spc="0" normalizeH="0" noProof="0" dirty="0" smtClean="0">
                <a:ln>
                  <a:noFill/>
                </a:ln>
                <a:solidFill>
                  <a:schemeClr val="tx1"/>
                </a:solidFill>
                <a:effectLst/>
                <a:uLnTx/>
                <a:uFillTx/>
                <a:latin typeface="Arial" charset="0"/>
              </a:rPr>
              <a:t>. The </a:t>
            </a:r>
            <a:r>
              <a:rPr kumimoji="0" lang="fr-FR" altLang="en-US" sz="1800" b="0" i="0" u="none" strike="noStrike" kern="0" cap="none" spc="0" normalizeH="0" noProof="0" dirty="0" err="1" smtClean="0">
                <a:ln>
                  <a:noFill/>
                </a:ln>
                <a:solidFill>
                  <a:schemeClr val="tx1"/>
                </a:solidFill>
                <a:effectLst/>
                <a:uLnTx/>
                <a:uFillTx/>
                <a:latin typeface="Arial" charset="0"/>
              </a:rPr>
              <a:t>answers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were</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collected</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from</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January</a:t>
            </a:r>
            <a:r>
              <a:rPr kumimoji="0" lang="fr-FR" altLang="en-US" sz="1800" b="0" i="0" u="none" strike="noStrike" kern="0" cap="none" spc="0" normalizeH="0" noProof="0" dirty="0" smtClean="0">
                <a:ln>
                  <a:noFill/>
                </a:ln>
                <a:solidFill>
                  <a:schemeClr val="tx1"/>
                </a:solidFill>
                <a:effectLst/>
                <a:uLnTx/>
                <a:uFillTx/>
                <a:latin typeface="Arial" charset="0"/>
              </a:rPr>
              <a:t> 6th, 2016 to March 18th, 2016.</a:t>
            </a:r>
            <a:endPar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kumimoji="0" lang="fr-FR" altLang="en-US" sz="1800" b="0" i="0" u="none" strike="noStrike" kern="0" cap="none" spc="0" normalizeH="0" baseline="0" noProof="0" dirty="0" err="1" smtClean="0">
                <a:ln>
                  <a:noFill/>
                </a:ln>
                <a:solidFill>
                  <a:schemeClr val="tx1"/>
                </a:solidFill>
                <a:effectLst/>
                <a:uLnTx/>
                <a:uFillTx/>
                <a:latin typeface="Arial" charset="0"/>
              </a:rPr>
              <a:t>After</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removing</a:t>
            </a:r>
            <a:r>
              <a:rPr kumimoji="0" lang="fr-FR" altLang="en-US" sz="1800" b="0" i="0" u="none" strike="noStrike" kern="0" cap="none" spc="0" normalizeH="0" baseline="0" noProof="0" dirty="0" smtClean="0">
                <a:ln>
                  <a:noFill/>
                </a:ln>
                <a:solidFill>
                  <a:schemeClr val="tx1"/>
                </a:solidFill>
                <a:effectLst/>
                <a:uLnTx/>
                <a:uFillTx/>
                <a:latin typeface="Arial" charset="0"/>
              </a:rPr>
              <a:t> duplicate </a:t>
            </a:r>
            <a:r>
              <a:rPr kumimoji="0" lang="fr-FR" altLang="en-US" sz="1800" b="0" i="0" u="none" strike="noStrike" kern="0" cap="none" spc="0" normalizeH="0" baseline="0" noProof="0" dirty="0" err="1" smtClean="0">
                <a:ln>
                  <a:noFill/>
                </a:ln>
                <a:solidFill>
                  <a:schemeClr val="tx1"/>
                </a:solidFill>
                <a:effectLst/>
                <a:uLnTx/>
                <a:uFillTx/>
                <a:latin typeface="Arial" charset="0"/>
              </a:rPr>
              <a:t>answers</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Two</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answers</a:t>
            </a:r>
            <a:r>
              <a:rPr kumimoji="0" lang="fr-FR" altLang="en-US" sz="1800" b="0" i="0" u="none" strike="noStrike" kern="0" cap="none" spc="0" normalizeH="0" baseline="0" noProof="0" dirty="0" smtClean="0">
                <a:ln>
                  <a:noFill/>
                </a:ln>
                <a:solidFill>
                  <a:schemeClr val="tx1"/>
                </a:solidFill>
                <a:effectLst/>
                <a:uLnTx/>
                <a:uFillTx/>
                <a:latin typeface="Arial" charset="0"/>
              </a:rPr>
              <a:t> </a:t>
            </a:r>
            <a:r>
              <a:rPr kumimoji="0" lang="fr-FR" altLang="en-US" sz="1800" b="0" i="0" u="none" strike="noStrike" kern="0" cap="none" spc="0" normalizeH="0" baseline="0" noProof="0" dirty="0" err="1" smtClean="0">
                <a:ln>
                  <a:noFill/>
                </a:ln>
                <a:solidFill>
                  <a:schemeClr val="tx1"/>
                </a:solidFill>
                <a:effectLst/>
                <a:uLnTx/>
                <a:uFillTx/>
                <a:latin typeface="Arial" charset="0"/>
              </a:rPr>
              <a:t>from</a:t>
            </a:r>
            <a:r>
              <a:rPr kumimoji="0" lang="fr-FR" altLang="en-US" sz="1800" b="0" i="0" u="none" strike="noStrike" kern="0" cap="none" spc="0" normalizeH="0" baseline="0" noProof="0" dirty="0" smtClean="0">
                <a:ln>
                  <a:noFill/>
                </a:ln>
                <a:solidFill>
                  <a:schemeClr val="tx1"/>
                </a:solidFill>
                <a:effectLst/>
                <a:uLnTx/>
                <a:uFillTx/>
                <a:latin typeface="Arial" charset="0"/>
              </a:rPr>
              <a:t> the </a:t>
            </a:r>
            <a:r>
              <a:rPr kumimoji="0" lang="fr-FR" altLang="en-US" sz="1800" b="0" i="0" u="none" strike="noStrike" kern="0" cap="none" spc="0" normalizeH="0" baseline="0" noProof="0" dirty="0" err="1" smtClean="0">
                <a:ln>
                  <a:noFill/>
                </a:ln>
                <a:solidFill>
                  <a:schemeClr val="tx1"/>
                </a:solidFill>
                <a:effectLst/>
                <a:uLnTx/>
                <a:uFillTx/>
                <a:latin typeface="Arial" charset="0"/>
              </a:rPr>
              <a:t>same</a:t>
            </a:r>
            <a:r>
              <a:rPr kumimoji="0" lang="fr-FR" altLang="en-US" sz="1800" b="0" i="0" u="none" strike="noStrike" kern="0" cap="none" spc="0" normalizeH="0" baseline="0" noProof="0" dirty="0" smtClean="0">
                <a:ln>
                  <a:noFill/>
                </a:ln>
                <a:solidFill>
                  <a:schemeClr val="tx1"/>
                </a:solidFill>
                <a:effectLst/>
                <a:uLnTx/>
                <a:uFillTx/>
                <a:latin typeface="Arial" charset="0"/>
              </a:rPr>
              <a:t> WIS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Member</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from</a:t>
            </a:r>
            <a:r>
              <a:rPr kumimoji="0" lang="fr-FR" altLang="en-US" sz="1800" b="0" i="0" u="none" strike="noStrike" kern="0" cap="none" spc="0" normalizeH="0" noProof="0" dirty="0" smtClean="0">
                <a:ln>
                  <a:noFill/>
                </a:ln>
                <a:solidFill>
                  <a:schemeClr val="tx1"/>
                </a:solidFill>
                <a:effectLst/>
                <a:uLnTx/>
                <a:uFillTx/>
                <a:latin typeface="Arial" charset="0"/>
              </a:rPr>
              <a:t> the </a:t>
            </a:r>
            <a:r>
              <a:rPr kumimoji="0" lang="fr-FR" altLang="en-US" sz="1800" b="0" i="0" u="none" strike="noStrike" kern="0" cap="none" spc="0" normalizeH="0" noProof="0" dirty="0" err="1" smtClean="0">
                <a:ln>
                  <a:noFill/>
                </a:ln>
                <a:solidFill>
                  <a:schemeClr val="tx1"/>
                </a:solidFill>
                <a:effectLst/>
                <a:uLnTx/>
                <a:uFillTx/>
                <a:latin typeface="Arial" charset="0"/>
              </a:rPr>
              <a:t>same</a:t>
            </a:r>
            <a:r>
              <a:rPr kumimoji="0" lang="fr-FR" altLang="en-US" sz="1800" b="0" i="0" u="none" strike="noStrike" kern="0" cap="none" spc="0" normalizeH="0" noProof="0" dirty="0" smtClean="0">
                <a:ln>
                  <a:noFill/>
                </a:ln>
                <a:solidFill>
                  <a:schemeClr val="tx1"/>
                </a:solidFill>
                <a:effectLst/>
                <a:uLnTx/>
                <a:uFillTx/>
                <a:latin typeface="Arial" charset="0"/>
              </a:rPr>
              <a:t> or </a:t>
            </a:r>
            <a:r>
              <a:rPr kumimoji="0" lang="fr-FR" altLang="en-US" sz="1800" b="0" i="0" u="none" strike="noStrike" kern="0" cap="none" spc="0" normalizeH="0" noProof="0" dirty="0" err="1" smtClean="0">
                <a:ln>
                  <a:noFill/>
                </a:ln>
                <a:solidFill>
                  <a:schemeClr val="tx1"/>
                </a:solidFill>
                <a:effectLst/>
                <a:uLnTx/>
                <a:uFillTx/>
                <a:latin typeface="Arial" charset="0"/>
              </a:rPr>
              <a:t>different</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person</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deleting</a:t>
            </a:r>
            <a:r>
              <a:rPr kumimoji="0" lang="fr-FR" altLang="en-US" sz="1800" b="0" i="0" u="none" strike="noStrike" kern="0" cap="none" spc="0" normalizeH="0" noProof="0" dirty="0" smtClean="0">
                <a:ln>
                  <a:noFill/>
                </a:ln>
                <a:solidFill>
                  <a:schemeClr val="tx1"/>
                </a:solidFill>
                <a:effectLst/>
                <a:uLnTx/>
                <a:uFillTx/>
                <a:latin typeface="Arial" charset="0"/>
              </a:rPr>
              <a:t> « </a:t>
            </a:r>
            <a:r>
              <a:rPr kumimoji="0" lang="fr-FR" altLang="en-US" sz="1800" b="0" i="0" u="none" strike="noStrike" kern="0" cap="none" spc="0" normalizeH="0" noProof="0" dirty="0" err="1" smtClean="0">
                <a:ln>
                  <a:noFill/>
                </a:ln>
                <a:solidFill>
                  <a:schemeClr val="tx1"/>
                </a:solidFill>
                <a:effectLst/>
                <a:uLnTx/>
                <a:uFillTx/>
                <a:latin typeface="Arial" charset="0"/>
              </a:rPr>
              <a:t>empty</a:t>
            </a:r>
            <a:r>
              <a:rPr kumimoji="0" lang="fr-FR" altLang="en-US" sz="1800" b="0" i="0" u="none" strike="noStrike" kern="0" cap="none" spc="0" normalizeH="0" noProof="0" dirty="0" smtClean="0">
                <a:ln>
                  <a:noFill/>
                </a:ln>
                <a:solidFill>
                  <a:schemeClr val="tx1"/>
                </a:solidFill>
                <a:effectLst/>
                <a:uLnTx/>
                <a:uFillTx/>
                <a:latin typeface="Arial" charset="0"/>
              </a:rPr>
              <a:t> » </a:t>
            </a:r>
            <a:r>
              <a:rPr kumimoji="0" lang="fr-FR" altLang="en-US" sz="1800" b="0" i="0" u="none" strike="noStrike" kern="0" cap="none" spc="0" normalizeH="0" noProof="0" dirty="0" err="1" smtClean="0">
                <a:ln>
                  <a:noFill/>
                </a:ln>
                <a:solidFill>
                  <a:schemeClr val="tx1"/>
                </a:solidFill>
                <a:effectLst/>
                <a:uLnTx/>
                <a:uFillTx/>
                <a:latin typeface="Arial" charset="0"/>
              </a:rPr>
              <a:t>answers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only</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name</a:t>
            </a:r>
            <a:r>
              <a:rPr kumimoji="0" lang="fr-FR" altLang="en-US" sz="1800" b="0" i="0" u="none" strike="noStrike" kern="0" cap="none" spc="0" normalizeH="0" noProof="0" dirty="0" smtClean="0">
                <a:ln>
                  <a:noFill/>
                </a:ln>
                <a:solidFill>
                  <a:schemeClr val="tx1"/>
                </a:solidFill>
                <a:effectLst/>
                <a:uLnTx/>
                <a:uFillTx/>
                <a:latin typeface="Arial" charset="0"/>
              </a:rPr>
              <a:t> and organisation </a:t>
            </a:r>
            <a:r>
              <a:rPr kumimoji="0" lang="fr-FR" altLang="en-US" sz="1800" b="0" i="0" u="none" strike="noStrike" kern="0" cap="none" spc="0" normalizeH="0" noProof="0" dirty="0" err="1" smtClean="0">
                <a:ln>
                  <a:noFill/>
                </a:ln>
                <a:solidFill>
                  <a:schemeClr val="tx1"/>
                </a:solidFill>
                <a:effectLst/>
                <a:uLnTx/>
                <a:uFillTx/>
                <a:latin typeface="Arial" charset="0"/>
              </a:rPr>
              <a:t>were</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given</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correcting</a:t>
            </a:r>
            <a:r>
              <a:rPr kumimoji="0" lang="fr-FR" altLang="en-US" sz="1800" b="0" i="0" u="none" strike="noStrike" kern="0" cap="none" spc="0" normalizeH="0" noProof="0" dirty="0" smtClean="0">
                <a:ln>
                  <a:noFill/>
                </a:ln>
                <a:solidFill>
                  <a:schemeClr val="tx1"/>
                </a:solidFill>
                <a:effectLst/>
                <a:uLnTx/>
                <a:uFillTx/>
                <a:latin typeface="Arial" charset="0"/>
              </a:rPr>
              <a:t> the </a:t>
            </a:r>
            <a:r>
              <a:rPr kumimoji="0" lang="fr-FR" altLang="en-US" sz="1800" b="0" i="0" u="none" strike="noStrike" kern="0" cap="none" spc="0" normalizeH="0" noProof="0" dirty="0" err="1" smtClean="0">
                <a:ln>
                  <a:noFill/>
                </a:ln>
                <a:solidFill>
                  <a:schemeClr val="tx1"/>
                </a:solidFill>
                <a:effectLst/>
                <a:uLnTx/>
                <a:uFillTx/>
                <a:latin typeface="Arial" charset="0"/>
              </a:rPr>
              <a:t>obvious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mistakes</a:t>
            </a:r>
            <a:r>
              <a:rPr kumimoji="0" lang="fr-FR" altLang="en-US" sz="1800" b="0" i="0" u="none" strike="noStrike" kern="0" cap="none" spc="0" normalizeH="0" noProof="0" dirty="0" smtClean="0">
                <a:ln>
                  <a:noFill/>
                </a:ln>
                <a:solidFill>
                  <a:schemeClr val="tx1"/>
                </a:solidFill>
                <a:effectLst/>
                <a:uLnTx/>
                <a:uFillTx/>
                <a:latin typeface="Arial" charset="0"/>
              </a:rPr>
              <a:t> (NC </a:t>
            </a:r>
            <a:r>
              <a:rPr kumimoji="0" lang="fr-FR" altLang="en-US" sz="1800" b="0" i="0" u="none" strike="noStrike" kern="0" cap="none" spc="0" normalizeH="0" noProof="0" dirty="0" err="1" smtClean="0">
                <a:ln>
                  <a:noFill/>
                </a:ln>
                <a:solidFill>
                  <a:schemeClr val="tx1"/>
                </a:solidFill>
                <a:effectLst/>
                <a:uLnTx/>
                <a:uFillTx/>
                <a:latin typeface="Arial" charset="0"/>
              </a:rPr>
              <a:t>stating</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them</a:t>
            </a:r>
            <a:r>
              <a:rPr kumimoji="0" lang="fr-FR" altLang="en-US" sz="1800" b="0" i="0" u="none" strike="noStrike" kern="0" cap="none" spc="0" normalizeH="0" noProof="0" dirty="0" smtClean="0">
                <a:ln>
                  <a:noFill/>
                </a:ln>
                <a:solidFill>
                  <a:schemeClr val="tx1"/>
                </a:solidFill>
                <a:effectLst/>
                <a:uLnTx/>
                <a:uFillTx/>
                <a:latin typeface="Arial" charset="0"/>
              </a:rPr>
              <a:t> as GISC), the questionnaire </a:t>
            </a:r>
            <a:r>
              <a:rPr kumimoji="0" lang="fr-FR" altLang="en-US" sz="1800" b="0" i="0" u="none" strike="noStrike" kern="0" cap="none" spc="0" normalizeH="0" noProof="0" dirty="0" err="1" smtClean="0">
                <a:ln>
                  <a:noFill/>
                </a:ln>
                <a:solidFill>
                  <a:schemeClr val="tx1"/>
                </a:solidFill>
                <a:effectLst/>
                <a:uLnTx/>
                <a:uFillTx/>
                <a:latin typeface="Arial" charset="0"/>
              </a:rPr>
              <a:t>received</a:t>
            </a:r>
            <a:r>
              <a:rPr kumimoji="0" lang="fr-FR" altLang="en-US" sz="1800" b="0" i="0" u="none" strike="noStrike" kern="0" cap="none" spc="0" normalizeH="0" noProof="0" dirty="0" smtClean="0">
                <a:ln>
                  <a:noFill/>
                </a:ln>
                <a:solidFill>
                  <a:schemeClr val="tx1"/>
                </a:solidFill>
                <a:effectLst/>
                <a:uLnTx/>
                <a:uFillTx/>
                <a:latin typeface="Arial" charset="0"/>
              </a:rPr>
              <a:t> 54 </a:t>
            </a:r>
            <a:r>
              <a:rPr kumimoji="0" lang="fr-FR" altLang="en-US" sz="1800" b="0" i="0" u="none" strike="noStrike" kern="0" cap="none" spc="0" normalizeH="0" noProof="0" dirty="0" err="1" smtClean="0">
                <a:ln>
                  <a:noFill/>
                </a:ln>
                <a:solidFill>
                  <a:schemeClr val="tx1"/>
                </a:solidFill>
                <a:effectLst/>
                <a:uLnTx/>
                <a:uFillTx/>
                <a:latin typeface="Arial" charset="0"/>
              </a:rPr>
              <a:t>answers</a:t>
            </a:r>
            <a:r>
              <a:rPr lang="fr-FR" altLang="en-US" sz="1800" kern="0" dirty="0" smtClean="0"/>
              <a:t>.</a:t>
            </a: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lang="fr-FR" altLang="en-US" sz="1800" kern="0" dirty="0" err="1" smtClean="0"/>
              <a:t>With</a:t>
            </a:r>
            <a:r>
              <a:rPr lang="fr-FR" altLang="en-US" sz="1800" kern="0" dirty="0" smtClean="0"/>
              <a:t> 10 GISC (out of 15) and 50 data </a:t>
            </a:r>
            <a:r>
              <a:rPr lang="fr-FR" altLang="en-US" sz="1800" kern="0" dirty="0" err="1" smtClean="0"/>
              <a:t>producers</a:t>
            </a:r>
            <a:r>
              <a:rPr lang="fr-FR" altLang="en-US" sz="1800" kern="0" dirty="0" smtClean="0"/>
              <a:t> (NC/DCPC), the questionnaire </a:t>
            </a:r>
            <a:r>
              <a:rPr lang="fr-FR" altLang="en-US" sz="1800" kern="0" dirty="0" err="1" smtClean="0"/>
              <a:t>gives</a:t>
            </a:r>
            <a:r>
              <a:rPr lang="fr-FR" altLang="en-US" sz="1800" kern="0" dirty="0" smtClean="0"/>
              <a:t> a </a:t>
            </a:r>
            <a:r>
              <a:rPr lang="fr-FR" altLang="en-US" sz="1800" kern="0" dirty="0" err="1" smtClean="0"/>
              <a:t>rather</a:t>
            </a:r>
            <a:r>
              <a:rPr lang="fr-FR" altLang="en-US" sz="1800" kern="0" dirty="0" smtClean="0"/>
              <a:t> good </a:t>
            </a:r>
            <a:r>
              <a:rPr lang="fr-FR" altLang="en-US" sz="1800" kern="0" dirty="0" err="1" smtClean="0"/>
              <a:t>sample</a:t>
            </a:r>
            <a:r>
              <a:rPr lang="fr-FR" altLang="en-US" sz="1800" kern="0" dirty="0" smtClean="0"/>
              <a:t> of the WIS </a:t>
            </a:r>
            <a:r>
              <a:rPr lang="fr-FR" altLang="en-US" sz="1800" kern="0" dirty="0" err="1" smtClean="0"/>
              <a:t>Members</a:t>
            </a:r>
            <a:r>
              <a:rPr lang="fr-FR" altLang="en-US" sz="1800" kern="0" dirty="0" smtClean="0"/>
              <a:t> </a:t>
            </a:r>
          </a:p>
          <a:p>
            <a:pPr marL="990600" lvl="1" indent="-533400" eaLnBrk="1" hangingPunct="1">
              <a:spcBef>
                <a:spcPct val="20000"/>
              </a:spcBef>
              <a:buFont typeface="Wingdings" pitchFamily="2" charset="2"/>
              <a:buChar char="§"/>
            </a:pPr>
            <a:r>
              <a:rPr kumimoji="0" lang="fr-FR" altLang="en-US" sz="18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rPr>
              <a:t>The</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following</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slides</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are a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summary</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of the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answer</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with</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additional</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comments</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Some</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respondant</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provided</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very</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useful</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comments</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and suggestions</a:t>
            </a:r>
            <a:r>
              <a:rPr lang="fr-FR" altLang="en-US" sz="1800" kern="0" dirty="0" smtClean="0">
                <a:ea typeface="Arial Unicode MS" pitchFamily="34" charset="-128"/>
                <a:cs typeface="Arial Unicode MS" pitchFamily="34" charset="-128"/>
              </a:rPr>
              <a:t>. This information has been </a:t>
            </a:r>
            <a:r>
              <a:rPr lang="fr-FR" altLang="en-US" sz="1800" kern="0" dirty="0" err="1" smtClean="0">
                <a:ea typeface="Arial Unicode MS" pitchFamily="34" charset="-128"/>
                <a:cs typeface="Arial Unicode MS" pitchFamily="34" charset="-128"/>
              </a:rPr>
              <a:t>anonymised</a:t>
            </a:r>
            <a:r>
              <a:rPr lang="fr-FR" altLang="en-US" sz="1800" kern="0" dirty="0" smtClean="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Many</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of the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comments</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can</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be</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used</a:t>
            </a:r>
            <a:r>
              <a:rPr lang="fr-FR" altLang="en-US" sz="1800" kern="0" dirty="0" smtClean="0">
                <a:ea typeface="Arial Unicode MS" pitchFamily="34" charset="-128"/>
                <a:cs typeface="Arial Unicode MS" pitchFamily="34" charset="-128"/>
              </a:rPr>
              <a:t> in the </a:t>
            </a:r>
            <a:r>
              <a:rPr lang="fr-FR" altLang="en-US" sz="1800" kern="0" dirty="0" err="1" smtClean="0">
                <a:ea typeface="Arial Unicode MS" pitchFamily="34" charset="-128"/>
                <a:cs typeface="Arial Unicode MS" pitchFamily="34" charset="-128"/>
              </a:rPr>
              <a:t>next</a:t>
            </a:r>
            <a:r>
              <a:rPr lang="fr-FR" altLang="en-US" sz="1800" kern="0" dirty="0" smtClean="0">
                <a:ea typeface="Arial Unicode MS" pitchFamily="34" charset="-128"/>
                <a:cs typeface="Arial Unicode MS" pitchFamily="34" charset="-128"/>
              </a:rPr>
              <a:t> phase of </a:t>
            </a:r>
            <a:r>
              <a:rPr lang="fr-FR" altLang="en-US" sz="1800" kern="0" dirty="0" err="1" smtClean="0">
                <a:ea typeface="Arial Unicode MS" pitchFamily="34" charset="-128"/>
                <a:cs typeface="Arial Unicode MS" pitchFamily="34" charset="-128"/>
              </a:rPr>
              <a:t>this</a:t>
            </a:r>
            <a:r>
              <a:rPr lang="fr-FR" altLang="en-US" sz="1800" kern="0" dirty="0" smtClean="0">
                <a:ea typeface="Arial Unicode MS" pitchFamily="34" charset="-128"/>
                <a:cs typeface="Arial Unicode MS" pitchFamily="34" charset="-128"/>
              </a:rPr>
              <a:t> action if </a:t>
            </a:r>
            <a:r>
              <a:rPr lang="fr-FR" altLang="en-US" sz="1800" kern="0" dirty="0" err="1" smtClean="0">
                <a:ea typeface="Arial Unicode MS" pitchFamily="34" charset="-128"/>
                <a:cs typeface="Arial Unicode MS" pitchFamily="34" charset="-128"/>
              </a:rPr>
              <a:t>it</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is</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decided</a:t>
            </a:r>
            <a:r>
              <a:rPr lang="fr-FR" altLang="en-US" sz="1800" kern="0" dirty="0" smtClean="0">
                <a:ea typeface="Arial Unicode MS" pitchFamily="34" charset="-128"/>
                <a:cs typeface="Arial Unicode MS" pitchFamily="34" charset="-128"/>
              </a:rPr>
              <a:t> to go </a:t>
            </a:r>
            <a:r>
              <a:rPr lang="fr-FR" altLang="en-US" sz="1800" kern="0" dirty="0" err="1" smtClean="0">
                <a:ea typeface="Arial Unicode MS" pitchFamily="34" charset="-128"/>
                <a:cs typeface="Arial Unicode MS" pitchFamily="34" charset="-128"/>
              </a:rPr>
              <a:t>further</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with</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this</a:t>
            </a:r>
            <a:r>
              <a:rPr lang="fr-FR" altLang="en-US" sz="1800" kern="0" dirty="0" smtClean="0">
                <a:ea typeface="Arial Unicode MS" pitchFamily="34" charset="-128"/>
                <a:cs typeface="Arial Unicode MS" pitchFamily="34" charset="-128"/>
              </a:rPr>
              <a:t> solution. </a:t>
            </a: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kumimoji="0" lang="fr-FR" altLang="en-US" sz="18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rPr>
              <a:t>Document</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3.2.3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is</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a copy of the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empty</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 questionnaire for </a:t>
            </a:r>
            <a:r>
              <a:rPr kumimoji="0" lang="fr-FR" altLang="en-US" sz="1800" b="0" i="0" u="none" strike="noStrike" kern="0" cap="none" spc="0" normalizeH="0" noProof="0" dirty="0" err="1" smtClean="0">
                <a:ln>
                  <a:noFill/>
                </a:ln>
                <a:solidFill>
                  <a:schemeClr val="tx1"/>
                </a:solidFill>
                <a:effectLst/>
                <a:uLnTx/>
                <a:uFillTx/>
                <a:latin typeface="Arial" charset="0"/>
                <a:ea typeface="Arial Unicode MS" pitchFamily="34" charset="-128"/>
                <a:cs typeface="Arial Unicode MS" pitchFamily="34" charset="-128"/>
              </a:rPr>
              <a:t>reference</a:t>
            </a:r>
            <a:r>
              <a:rPr kumimoji="0" lang="fr-FR" altLang="en-US" sz="1800" b="0" i="0" u="none" strike="noStrike" kern="0" cap="none" spc="0" normalizeH="0" noProof="0" dirty="0" smtClean="0">
                <a:ln>
                  <a:noFill/>
                </a:ln>
                <a:solidFill>
                  <a:schemeClr val="tx1"/>
                </a:solidFill>
                <a:effectLst/>
                <a:uLnTx/>
                <a:uFillTx/>
                <a:latin typeface="Arial" charset="0"/>
                <a:ea typeface="Arial Unicode MS" pitchFamily="34" charset="-128"/>
                <a:cs typeface="Arial Unicode MS" pitchFamily="34" charset="-128"/>
              </a:rPr>
              <a:t>.</a:t>
            </a:r>
            <a:endParaRPr kumimoji="0" lang="fr-FR" altLang="en-US" sz="28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0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Tx/>
              <a:buNone/>
              <a:tabLst/>
              <a:defRPr/>
            </a:pPr>
            <a:r>
              <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rPr>
              <a:t>		</a:t>
            </a: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28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p:txBody>
      </p:sp>
    </p:spTree>
    <p:extLst>
      <p:ext uri="{BB962C8B-B14F-4D97-AF65-F5344CB8AC3E}">
        <p14:creationId xmlns:p14="http://schemas.microsoft.com/office/powerpoint/2010/main" val="66558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Q4: Origin of the answers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a:t>
            </a:fld>
            <a:endParaRPr lang="en-US" altLang="en-US"/>
          </a:p>
        </p:txBody>
      </p:sp>
      <p:pic>
        <p:nvPicPr>
          <p:cNvPr id="1026" name="Picture 2" descr="C:\Users\giraudr\Pictures\capture_03182016_101959.jpg"/>
          <p:cNvPicPr>
            <a:picLocks noChangeAspect="1" noChangeArrowheads="1"/>
          </p:cNvPicPr>
          <p:nvPr/>
        </p:nvPicPr>
        <p:blipFill>
          <a:blip r:embed="rId2" cstate="print"/>
          <a:srcRect/>
          <a:stretch>
            <a:fillRect/>
          </a:stretch>
        </p:blipFill>
        <p:spPr bwMode="auto">
          <a:xfrm>
            <a:off x="2051720" y="1196752"/>
            <a:ext cx="4801883" cy="4303762"/>
          </a:xfrm>
          <a:prstGeom prst="rect">
            <a:avLst/>
          </a:prstGeom>
          <a:noFill/>
        </p:spPr>
      </p:pic>
    </p:spTree>
    <p:extLst>
      <p:ext uri="{BB962C8B-B14F-4D97-AF65-F5344CB8AC3E}">
        <p14:creationId xmlns:p14="http://schemas.microsoft.com/office/powerpoint/2010/main" val="66558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Q5: Role(s) of the organisation</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4</a:t>
            </a:fld>
            <a:endParaRPr lang="en-US" altLang="en-US"/>
          </a:p>
        </p:txBody>
      </p:sp>
      <p:pic>
        <p:nvPicPr>
          <p:cNvPr id="2050" name="Picture 2" descr="C:\Users\giraudr\Pictures\capture_03182016_102134.jpg"/>
          <p:cNvPicPr>
            <a:picLocks noChangeAspect="1" noChangeArrowheads="1"/>
          </p:cNvPicPr>
          <p:nvPr/>
        </p:nvPicPr>
        <p:blipFill>
          <a:blip r:embed="rId2" cstate="print"/>
          <a:srcRect/>
          <a:stretch>
            <a:fillRect/>
          </a:stretch>
        </p:blipFill>
        <p:spPr bwMode="auto">
          <a:xfrm>
            <a:off x="1763688" y="1268760"/>
            <a:ext cx="5545931" cy="4345979"/>
          </a:xfrm>
          <a:prstGeom prst="rect">
            <a:avLst/>
          </a:prstGeom>
          <a:noFill/>
        </p:spPr>
      </p:pic>
    </p:spTree>
    <p:extLst>
      <p:ext uri="{BB962C8B-B14F-4D97-AF65-F5344CB8AC3E}">
        <p14:creationId xmlns:p14="http://schemas.microsoft.com/office/powerpoint/2010/main" val="66558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Q6: An idea on the target design</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5</a:t>
            </a:fld>
            <a:endParaRPr lang="en-US" altLang="en-US"/>
          </a:p>
        </p:txBody>
      </p:sp>
      <p:pic>
        <p:nvPicPr>
          <p:cNvPr id="3074" name="Picture 2" descr="C:\Users\giraudr\Pictures\capture_03182016_102150.jpg"/>
          <p:cNvPicPr>
            <a:picLocks noChangeAspect="1" noChangeArrowheads="1"/>
          </p:cNvPicPr>
          <p:nvPr/>
        </p:nvPicPr>
        <p:blipFill>
          <a:blip r:embed="rId2" cstate="print"/>
          <a:srcRect/>
          <a:stretch>
            <a:fillRect/>
          </a:stretch>
        </p:blipFill>
        <p:spPr bwMode="auto">
          <a:xfrm>
            <a:off x="35496" y="1196752"/>
            <a:ext cx="6197873" cy="4832093"/>
          </a:xfrm>
          <a:prstGeom prst="rect">
            <a:avLst/>
          </a:prstGeom>
          <a:noFill/>
        </p:spPr>
      </p:pic>
      <p:sp>
        <p:nvSpPr>
          <p:cNvPr id="6" name="ZoneTexte 5"/>
          <p:cNvSpPr txBox="1"/>
          <p:nvPr/>
        </p:nvSpPr>
        <p:spPr>
          <a:xfrm>
            <a:off x="6156176" y="1124744"/>
            <a:ext cx="2520280" cy="2308324"/>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3 «no ». </a:t>
            </a:r>
            <a:r>
              <a:rPr lang="fr-FR" altLang="en-US" sz="1800" kern="0" dirty="0" err="1" smtClean="0"/>
              <a:t>Two</a:t>
            </a:r>
            <a:r>
              <a:rPr lang="fr-FR" altLang="en-US" sz="1800" kern="0" dirty="0" smtClean="0"/>
              <a:t> of </a:t>
            </a:r>
            <a:r>
              <a:rPr lang="fr-FR" altLang="en-US" sz="1800" kern="0" dirty="0" err="1" smtClean="0"/>
              <a:t>them</a:t>
            </a:r>
            <a:r>
              <a:rPr lang="fr-FR" altLang="en-US" sz="1800" kern="0" dirty="0" smtClean="0"/>
              <a:t> </a:t>
            </a:r>
            <a:r>
              <a:rPr lang="fr-FR" altLang="en-US" sz="1800" kern="0" dirty="0" err="1" smtClean="0"/>
              <a:t>provided</a:t>
            </a:r>
            <a:r>
              <a:rPr lang="fr-FR" altLang="en-US" sz="1800" kern="0" dirty="0" smtClean="0"/>
              <a:t> a comment </a:t>
            </a:r>
            <a:r>
              <a:rPr lang="fr-FR" altLang="en-US" sz="1800" kern="0" dirty="0" err="1" smtClean="0"/>
              <a:t>stating</a:t>
            </a:r>
            <a:r>
              <a:rPr lang="fr-FR" altLang="en-US" sz="1800" kern="0" dirty="0" smtClean="0"/>
              <a:t> </a:t>
            </a:r>
            <a:r>
              <a:rPr lang="fr-FR" altLang="en-US" sz="1800" kern="0" dirty="0" err="1" smtClean="0"/>
              <a:t>that</a:t>
            </a:r>
            <a:r>
              <a:rPr lang="fr-FR" altLang="en-US" sz="1800" kern="0" dirty="0" smtClean="0"/>
              <a:t> </a:t>
            </a:r>
            <a:r>
              <a:rPr lang="fr-FR" altLang="en-US" sz="1800" kern="0" dirty="0" err="1" smtClean="0"/>
              <a:t>there</a:t>
            </a:r>
            <a:r>
              <a:rPr lang="fr-FR" altLang="en-US" sz="1800" kern="0" dirty="0" smtClean="0"/>
              <a:t> </a:t>
            </a:r>
            <a:r>
              <a:rPr lang="fr-FR" altLang="en-US" sz="1800" kern="0" dirty="0" err="1" smtClean="0"/>
              <a:t>was</a:t>
            </a:r>
            <a:r>
              <a:rPr lang="fr-FR" altLang="en-US" sz="1800" kern="0" dirty="0" smtClean="0"/>
              <a:t> not </a:t>
            </a:r>
            <a:r>
              <a:rPr lang="fr-FR" altLang="en-US" sz="1800" kern="0" dirty="0" err="1" smtClean="0"/>
              <a:t>enough</a:t>
            </a:r>
            <a:r>
              <a:rPr lang="fr-FR" altLang="en-US" sz="1800" kern="0" dirty="0" smtClean="0"/>
              <a:t> information or </a:t>
            </a:r>
            <a:r>
              <a:rPr lang="fr-FR" altLang="en-US" sz="1800" kern="0" dirty="0" err="1" smtClean="0"/>
              <a:t>that</a:t>
            </a:r>
            <a:r>
              <a:rPr lang="fr-FR" altLang="en-US" sz="1800" kern="0" dirty="0" smtClean="0"/>
              <a:t> </a:t>
            </a:r>
            <a:r>
              <a:rPr lang="fr-FR" altLang="en-US" sz="1800" kern="0" dirty="0" err="1" smtClean="0"/>
              <a:t>this</a:t>
            </a:r>
            <a:r>
              <a:rPr lang="fr-FR" altLang="en-US" sz="1800" kern="0" dirty="0" smtClean="0"/>
              <a:t> design </a:t>
            </a:r>
            <a:r>
              <a:rPr lang="fr-FR" altLang="en-US" sz="1800" kern="0" dirty="0" err="1" smtClean="0"/>
              <a:t>would</a:t>
            </a:r>
            <a:r>
              <a:rPr lang="fr-FR" altLang="en-US" sz="1800" kern="0" dirty="0" smtClean="0"/>
              <a:t> </a:t>
            </a:r>
            <a:r>
              <a:rPr lang="fr-FR" altLang="en-US" sz="1800" kern="0" dirty="0" err="1" smtClean="0"/>
              <a:t>be</a:t>
            </a:r>
            <a:r>
              <a:rPr lang="fr-FR" altLang="en-US" sz="1800" kern="0" dirty="0" smtClean="0"/>
              <a:t> </a:t>
            </a:r>
            <a:r>
              <a:rPr lang="fr-FR" altLang="en-US" sz="1800" kern="0" dirty="0" err="1" smtClean="0"/>
              <a:t>less</a:t>
            </a:r>
            <a:r>
              <a:rPr lang="fr-FR" altLang="en-US" sz="1800" kern="0" dirty="0" smtClean="0"/>
              <a:t> </a:t>
            </a:r>
            <a:r>
              <a:rPr lang="fr-FR" altLang="en-US" sz="1800" kern="0" dirty="0" err="1" smtClean="0"/>
              <a:t>reliability</a:t>
            </a:r>
            <a:r>
              <a:rPr lang="fr-FR" altLang="en-US" sz="1800" kern="0" dirty="0" smtClean="0"/>
              <a:t> </a:t>
            </a:r>
            <a:r>
              <a:rPr lang="fr-FR" altLang="en-US" sz="1800" kern="0" dirty="0" err="1" smtClean="0"/>
              <a:t>compared</a:t>
            </a:r>
            <a:r>
              <a:rPr lang="fr-FR" altLang="en-US" sz="1800" kern="0" dirty="0" smtClean="0"/>
              <a:t> to the </a:t>
            </a:r>
            <a:r>
              <a:rPr lang="fr-FR" altLang="en-US" sz="1800" kern="0" dirty="0" err="1" smtClean="0"/>
              <a:t>current</a:t>
            </a:r>
            <a:r>
              <a:rPr lang="fr-FR" altLang="en-US" sz="1800" kern="0" dirty="0" smtClean="0"/>
              <a:t> setup.</a:t>
            </a:r>
          </a:p>
        </p:txBody>
      </p:sp>
    </p:spTree>
    <p:extLst>
      <p:ext uri="{BB962C8B-B14F-4D97-AF65-F5344CB8AC3E}">
        <p14:creationId xmlns:p14="http://schemas.microsoft.com/office/powerpoint/2010/main" val="66558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Q7: The role of the RMDCN</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6</a:t>
            </a:fld>
            <a:endParaRPr lang="en-US" altLang="en-US"/>
          </a:p>
        </p:txBody>
      </p:sp>
      <p:pic>
        <p:nvPicPr>
          <p:cNvPr id="4098" name="Picture 2" descr="C:\Users\giraudr\Pictures\capture_03182016_102206.jpg"/>
          <p:cNvPicPr>
            <a:picLocks noChangeAspect="1" noChangeArrowheads="1"/>
          </p:cNvPicPr>
          <p:nvPr/>
        </p:nvPicPr>
        <p:blipFill>
          <a:blip r:embed="rId2" cstate="print"/>
          <a:srcRect/>
          <a:stretch>
            <a:fillRect/>
          </a:stretch>
        </p:blipFill>
        <p:spPr bwMode="auto">
          <a:xfrm>
            <a:off x="251520" y="1196752"/>
            <a:ext cx="6791325" cy="4314825"/>
          </a:xfrm>
          <a:prstGeom prst="rect">
            <a:avLst/>
          </a:prstGeom>
          <a:noFill/>
        </p:spPr>
      </p:pic>
      <p:sp>
        <p:nvSpPr>
          <p:cNvPr id="6" name="ZoneTexte 5"/>
          <p:cNvSpPr txBox="1"/>
          <p:nvPr/>
        </p:nvSpPr>
        <p:spPr>
          <a:xfrm>
            <a:off x="6804248" y="1268760"/>
            <a:ext cx="2016224" cy="2308324"/>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5 «no ». One </a:t>
            </a:r>
            <a:r>
              <a:rPr lang="fr-FR" altLang="en-US" sz="1800" kern="0" dirty="0" err="1" smtClean="0"/>
              <a:t>provided</a:t>
            </a:r>
            <a:r>
              <a:rPr lang="fr-FR" altLang="en-US" sz="1800" kern="0" dirty="0" smtClean="0"/>
              <a:t> a comment </a:t>
            </a:r>
            <a:r>
              <a:rPr lang="fr-FR" altLang="en-US" sz="1800" kern="0" dirty="0" err="1" smtClean="0"/>
              <a:t>stating</a:t>
            </a:r>
            <a:r>
              <a:rPr lang="fr-FR" altLang="en-US" sz="1800" kern="0" dirty="0" smtClean="0"/>
              <a:t> </a:t>
            </a:r>
            <a:r>
              <a:rPr lang="fr-FR" altLang="en-US" sz="1800" kern="0" dirty="0" err="1" smtClean="0"/>
              <a:t>that</a:t>
            </a:r>
            <a:r>
              <a:rPr lang="fr-FR" altLang="en-US" sz="1800" kern="0" dirty="0" smtClean="0"/>
              <a:t> the </a:t>
            </a:r>
            <a:r>
              <a:rPr lang="fr-FR" altLang="en-US" sz="1800" kern="0" dirty="0" err="1" smtClean="0"/>
              <a:t>cloud</a:t>
            </a:r>
            <a:r>
              <a:rPr lang="fr-FR" altLang="en-US" sz="1800" kern="0" dirty="0" smtClean="0"/>
              <a:t> tender </a:t>
            </a:r>
            <a:r>
              <a:rPr lang="fr-FR" altLang="en-US" sz="1800" kern="0" dirty="0" err="1" smtClean="0"/>
              <a:t>should</a:t>
            </a:r>
            <a:r>
              <a:rPr lang="fr-FR" altLang="en-US" sz="1800" kern="0" dirty="0" smtClean="0"/>
              <a:t> </a:t>
            </a:r>
            <a:r>
              <a:rPr lang="fr-FR" altLang="en-US" sz="1800" kern="0" dirty="0" err="1" smtClean="0"/>
              <a:t>be</a:t>
            </a:r>
            <a:r>
              <a:rPr lang="fr-FR" altLang="en-US" sz="1800" kern="0" dirty="0" smtClean="0"/>
              <a:t> </a:t>
            </a:r>
            <a:r>
              <a:rPr lang="fr-FR" altLang="en-US" sz="1800" kern="0" dirty="0" err="1" smtClean="0"/>
              <a:t>completely</a:t>
            </a:r>
            <a:r>
              <a:rPr lang="fr-FR" altLang="en-US" sz="1800" kern="0" dirty="0" smtClean="0"/>
              <a:t> </a:t>
            </a:r>
            <a:r>
              <a:rPr lang="fr-FR" altLang="en-US" sz="1800" kern="0" dirty="0" err="1" smtClean="0"/>
              <a:t>independant</a:t>
            </a:r>
            <a:r>
              <a:rPr lang="fr-FR" altLang="en-US" sz="1800" kern="0" dirty="0" smtClean="0"/>
              <a:t> </a:t>
            </a:r>
            <a:r>
              <a:rPr lang="fr-FR" altLang="en-US" sz="1800" kern="0" dirty="0" err="1" smtClean="0"/>
              <a:t>from</a:t>
            </a:r>
            <a:r>
              <a:rPr lang="fr-FR" altLang="en-US" sz="1800" kern="0" dirty="0" smtClean="0"/>
              <a:t> the RMDCN one.</a:t>
            </a:r>
          </a:p>
        </p:txBody>
      </p:sp>
    </p:spTree>
    <p:extLst>
      <p:ext uri="{BB962C8B-B14F-4D97-AF65-F5344CB8AC3E}">
        <p14:creationId xmlns:p14="http://schemas.microsoft.com/office/powerpoint/2010/main" val="66558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Q8: An idea on the security</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7</a:t>
            </a:fld>
            <a:endParaRPr lang="en-US" altLang="en-US"/>
          </a:p>
        </p:txBody>
      </p:sp>
      <p:pic>
        <p:nvPicPr>
          <p:cNvPr id="5122" name="Picture 2" descr="C:\Users\giraudr\Pictures\capture_03182016_102224.jpg"/>
          <p:cNvPicPr>
            <a:picLocks noChangeAspect="1" noChangeArrowheads="1"/>
          </p:cNvPicPr>
          <p:nvPr/>
        </p:nvPicPr>
        <p:blipFill>
          <a:blip r:embed="rId2" cstate="print"/>
          <a:srcRect/>
          <a:stretch>
            <a:fillRect/>
          </a:stretch>
        </p:blipFill>
        <p:spPr bwMode="auto">
          <a:xfrm>
            <a:off x="251520" y="1124744"/>
            <a:ext cx="5651723" cy="5193902"/>
          </a:xfrm>
          <a:prstGeom prst="rect">
            <a:avLst/>
          </a:prstGeom>
          <a:noFill/>
        </p:spPr>
      </p:pic>
      <p:sp>
        <p:nvSpPr>
          <p:cNvPr id="6" name="ZoneTexte 5"/>
          <p:cNvSpPr txBox="1"/>
          <p:nvPr/>
        </p:nvSpPr>
        <p:spPr>
          <a:xfrm>
            <a:off x="6156176" y="1124744"/>
            <a:ext cx="2520280" cy="2585323"/>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6 «no ». </a:t>
            </a:r>
            <a:r>
              <a:rPr lang="fr-FR" altLang="en-US" sz="1800" kern="0" dirty="0" err="1" smtClean="0"/>
              <a:t>Additional</a:t>
            </a:r>
            <a:r>
              <a:rPr lang="fr-FR" altLang="en-US" sz="1800" kern="0" dirty="0" smtClean="0"/>
              <a:t> </a:t>
            </a:r>
            <a:r>
              <a:rPr lang="fr-FR" altLang="en-US" sz="1800" kern="0" dirty="0" err="1" smtClean="0"/>
              <a:t>sercices</a:t>
            </a:r>
            <a:r>
              <a:rPr lang="fr-FR" altLang="en-US" sz="1800" kern="0" dirty="0" smtClean="0"/>
              <a:t> are </a:t>
            </a:r>
            <a:r>
              <a:rPr lang="fr-FR" altLang="en-US" sz="1800" kern="0" dirty="0" err="1" smtClean="0"/>
              <a:t>required</a:t>
            </a:r>
            <a:r>
              <a:rPr lang="fr-FR" altLang="en-US" sz="1800" kern="0" dirty="0" smtClean="0"/>
              <a:t>, </a:t>
            </a:r>
            <a:r>
              <a:rPr lang="fr-FR" altLang="en-US" sz="1800" kern="0" dirty="0" err="1" smtClean="0"/>
              <a:t>such</a:t>
            </a:r>
            <a:r>
              <a:rPr lang="fr-FR" altLang="en-US" sz="1800" kern="0" dirty="0" smtClean="0"/>
              <a:t> as 2-factor </a:t>
            </a:r>
            <a:r>
              <a:rPr lang="fr-FR" altLang="en-US" sz="1800" kern="0" dirty="0" err="1" smtClean="0"/>
              <a:t>authentication</a:t>
            </a:r>
            <a:r>
              <a:rPr lang="fr-FR" altLang="en-US" sz="1800" kern="0" dirty="0" smtClean="0"/>
              <a:t>, </a:t>
            </a:r>
            <a:r>
              <a:rPr lang="fr-FR" altLang="en-US" sz="1800" kern="0" dirty="0" err="1" smtClean="0"/>
              <a:t>hardening</a:t>
            </a:r>
            <a:r>
              <a:rPr lang="fr-FR" altLang="en-US" sz="1800" kern="0" dirty="0" smtClean="0"/>
              <a:t> of the system, </a:t>
            </a:r>
            <a:r>
              <a:rPr lang="fr-FR" altLang="en-US" sz="1800" kern="0" dirty="0" err="1" smtClean="0"/>
              <a:t>implementation</a:t>
            </a:r>
            <a:r>
              <a:rPr lang="fr-FR" altLang="en-US" sz="1800" kern="0" dirty="0" smtClean="0"/>
              <a:t> of data </a:t>
            </a:r>
            <a:r>
              <a:rPr lang="fr-FR" altLang="en-US" sz="1800" kern="0" dirty="0" err="1" smtClean="0"/>
              <a:t>policy</a:t>
            </a:r>
            <a:r>
              <a:rPr lang="fr-FR" altLang="en-US" sz="1800" kern="0" dirty="0" smtClean="0"/>
              <a:t>, assurance of data </a:t>
            </a:r>
            <a:r>
              <a:rPr lang="fr-FR" altLang="en-US" sz="1800" kern="0" dirty="0" err="1" smtClean="0"/>
              <a:t>integrity</a:t>
            </a:r>
            <a:endParaRPr lang="fr-FR" altLang="en-US" sz="1800" kern="0" dirty="0" smtClean="0"/>
          </a:p>
        </p:txBody>
      </p:sp>
    </p:spTree>
    <p:extLst>
      <p:ext uri="{BB962C8B-B14F-4D97-AF65-F5344CB8AC3E}">
        <p14:creationId xmlns:p14="http://schemas.microsoft.com/office/powerpoint/2010/main" val="66558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Q9: The use of secure protocols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8</a:t>
            </a:fld>
            <a:endParaRPr lang="en-US" altLang="en-US"/>
          </a:p>
        </p:txBody>
      </p:sp>
      <p:pic>
        <p:nvPicPr>
          <p:cNvPr id="6146" name="Picture 2" descr="C:\Users\giraudr\Pictures\capture_03182016_102240.jpg"/>
          <p:cNvPicPr>
            <a:picLocks noChangeAspect="1" noChangeArrowheads="1"/>
          </p:cNvPicPr>
          <p:nvPr/>
        </p:nvPicPr>
        <p:blipFill>
          <a:blip r:embed="rId2" cstate="print"/>
          <a:srcRect/>
          <a:stretch>
            <a:fillRect/>
          </a:stretch>
        </p:blipFill>
        <p:spPr bwMode="auto">
          <a:xfrm>
            <a:off x="251520" y="1052736"/>
            <a:ext cx="5040560" cy="5230637"/>
          </a:xfrm>
          <a:prstGeom prst="rect">
            <a:avLst/>
          </a:prstGeom>
          <a:noFill/>
        </p:spPr>
      </p:pic>
      <p:sp>
        <p:nvSpPr>
          <p:cNvPr id="6" name="ZoneTexte 5"/>
          <p:cNvSpPr txBox="1"/>
          <p:nvPr/>
        </p:nvSpPr>
        <p:spPr>
          <a:xfrm>
            <a:off x="6156176" y="1124744"/>
            <a:ext cx="2520280" cy="2696123"/>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a:t>
            </a:r>
            <a:r>
              <a:rPr lang="fr-FR" altLang="en-US" sz="1800" kern="0" dirty="0" err="1" smtClean="0"/>
              <a:t>Almost</a:t>
            </a:r>
            <a:r>
              <a:rPr lang="fr-FR" altLang="en-US" sz="1800" kern="0" dirty="0" smtClean="0"/>
              <a:t> 30% are in </a:t>
            </a:r>
            <a:r>
              <a:rPr lang="fr-FR" altLang="en-US" sz="1800" kern="0" dirty="0" err="1" smtClean="0"/>
              <a:t>favour</a:t>
            </a:r>
            <a:r>
              <a:rPr lang="fr-FR" altLang="en-US" sz="1800" kern="0" dirty="0" smtClean="0"/>
              <a:t> of </a:t>
            </a:r>
            <a:r>
              <a:rPr lang="fr-FR" altLang="en-US" sz="1800" kern="0" dirty="0" err="1" smtClean="0"/>
              <a:t>imposing</a:t>
            </a:r>
            <a:r>
              <a:rPr lang="fr-FR" altLang="en-US" sz="1800" kern="0" dirty="0" smtClean="0"/>
              <a:t> </a:t>
            </a:r>
            <a:r>
              <a:rPr lang="fr-FR" altLang="en-US" sz="1800" kern="0" dirty="0" err="1" smtClean="0"/>
              <a:t>secure</a:t>
            </a:r>
            <a:r>
              <a:rPr lang="fr-FR" altLang="en-US" sz="1800" kern="0" dirty="0" smtClean="0"/>
              <a:t> </a:t>
            </a:r>
            <a:r>
              <a:rPr lang="fr-FR" altLang="en-US" sz="1800" kern="0" dirty="0" err="1" smtClean="0"/>
              <a:t>protocols</a:t>
            </a:r>
            <a:endParaRPr lang="fr-FR" altLang="en-US" sz="1800" kern="0" dirty="0" smtClean="0"/>
          </a:p>
          <a:p>
            <a:pPr marL="0" lvl="1" eaLnBrk="1" hangingPunct="1">
              <a:spcBef>
                <a:spcPct val="20000"/>
              </a:spcBef>
              <a:buFont typeface="Wingdings" pitchFamily="2" charset="2"/>
              <a:buChar char="§"/>
            </a:pPr>
            <a:r>
              <a:rPr lang="fr-FR" altLang="en-US" sz="1800" kern="0" dirty="0" smtClean="0"/>
              <a:t> 50% are </a:t>
            </a:r>
            <a:r>
              <a:rPr lang="fr-FR" altLang="en-US" sz="1800" kern="0" dirty="0" err="1" smtClean="0"/>
              <a:t>ready</a:t>
            </a:r>
            <a:r>
              <a:rPr lang="fr-FR" altLang="en-US" sz="1800" kern="0" dirty="0" smtClean="0"/>
              <a:t> to </a:t>
            </a:r>
            <a:r>
              <a:rPr lang="fr-FR" altLang="en-US" sz="1800" kern="0" dirty="0" err="1" smtClean="0"/>
              <a:t>accept</a:t>
            </a:r>
            <a:r>
              <a:rPr lang="fr-FR" altLang="en-US" sz="1800" kern="0" dirty="0" smtClean="0"/>
              <a:t> </a:t>
            </a:r>
            <a:r>
              <a:rPr lang="fr-FR" altLang="en-US" sz="1800" kern="0" dirty="0" err="1" smtClean="0"/>
              <a:t>both</a:t>
            </a:r>
            <a:endParaRPr lang="fr-FR" altLang="en-US" sz="1800" kern="0" dirty="0" smtClean="0"/>
          </a:p>
          <a:p>
            <a:pPr marL="0" lvl="1" eaLnBrk="1" hangingPunct="1">
              <a:spcBef>
                <a:spcPct val="20000"/>
              </a:spcBef>
              <a:buFont typeface="Wingdings" pitchFamily="2" charset="2"/>
              <a:buChar char="§"/>
            </a:pPr>
            <a:r>
              <a:rPr lang="fr-FR" altLang="en-US" sz="1800" kern="0" dirty="0" smtClean="0"/>
              <a:t> </a:t>
            </a:r>
            <a:r>
              <a:rPr lang="fr-FR" altLang="en-US" sz="1800" kern="0" dirty="0" err="1" smtClean="0"/>
              <a:t>Almost</a:t>
            </a:r>
            <a:r>
              <a:rPr lang="fr-FR" altLang="en-US" sz="1800" kern="0" dirty="0" smtClean="0"/>
              <a:t> 12% are not </a:t>
            </a:r>
            <a:r>
              <a:rPr lang="fr-FR" altLang="en-US" sz="1800" kern="0" dirty="0" err="1" smtClean="0"/>
              <a:t>ready</a:t>
            </a:r>
            <a:r>
              <a:rPr lang="fr-FR" altLang="en-US" sz="1800" kern="0" dirty="0" smtClean="0"/>
              <a:t> for </a:t>
            </a:r>
            <a:r>
              <a:rPr lang="fr-FR" altLang="en-US" sz="1800" kern="0" dirty="0" err="1" smtClean="0"/>
              <a:t>secure</a:t>
            </a:r>
            <a:r>
              <a:rPr lang="fr-FR" altLang="en-US" sz="1800" kern="0" dirty="0" smtClean="0"/>
              <a:t> </a:t>
            </a:r>
            <a:r>
              <a:rPr lang="fr-FR" altLang="en-US" sz="1800" kern="0" dirty="0" err="1" smtClean="0"/>
              <a:t>protocols</a:t>
            </a:r>
            <a:r>
              <a:rPr lang="fr-FR" altLang="en-US" sz="1800" kern="0" dirty="0" smtClean="0"/>
              <a:t> (No GISC in </a:t>
            </a:r>
            <a:r>
              <a:rPr lang="fr-FR" altLang="en-US" sz="1800" kern="0" dirty="0" err="1" smtClean="0"/>
              <a:t>such</a:t>
            </a:r>
            <a:r>
              <a:rPr lang="fr-FR" altLang="en-US" sz="1800" kern="0" dirty="0" smtClean="0"/>
              <a:t> a case)</a:t>
            </a:r>
          </a:p>
        </p:txBody>
      </p:sp>
    </p:spTree>
    <p:extLst>
      <p:ext uri="{BB962C8B-B14F-4D97-AF65-F5344CB8AC3E}">
        <p14:creationId xmlns:p14="http://schemas.microsoft.com/office/powerpoint/2010/main" val="66558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Q9: The use of secure protocols - comments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9</a:t>
            </a:fld>
            <a:endParaRPr lang="en-US" altLang="en-US"/>
          </a:p>
        </p:txBody>
      </p:sp>
      <p:sp>
        <p:nvSpPr>
          <p:cNvPr id="6" name="ZoneTexte 5"/>
          <p:cNvSpPr txBox="1"/>
          <p:nvPr/>
        </p:nvSpPr>
        <p:spPr>
          <a:xfrm>
            <a:off x="467544" y="836712"/>
            <a:ext cx="8208912" cy="5386090"/>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000" kern="0" dirty="0" smtClean="0"/>
              <a:t> I prefer the first statement, but there are good reasons why we need to recommend both.    On the negative side:  • </a:t>
            </a:r>
            <a:r>
              <a:rPr lang="en-US" altLang="en-US" sz="1000" kern="0" dirty="0" smtClean="0">
                <a:solidFill>
                  <a:srgbClr val="FF0000"/>
                </a:solidFill>
              </a:rPr>
              <a:t>FTP has user credentials “in the clear”. This is VERY BAD</a:t>
            </a:r>
            <a:r>
              <a:rPr lang="en-US" altLang="en-US" sz="1000" kern="0" dirty="0" smtClean="0"/>
              <a:t>, and can allow anyone listening to capture FTP username and password details. Even if data is encrypted (say by zipping), the credentials are not.  •In this case, data integrity is more important than confidentiality, and FTP does not help to improve data integrity, as data is passed “in the clear” (though “zipping” the payload could mitigate this integrity risk).    On the plus side:  •FTP is easy, works, and is universally available, well understood, and easy to troubleshoot.  •	We can use FTP proxies to manage and inspect the flows through firewalls (SFTP needs a specific SSH proxy, which is hard to implement and scale - this traffic is likely to remain invisible to firewalls).  •FTP can be readily configured for multiple sessions use to maximize bandwidth utilization.  •Is faster and uses fewer resources than SFTP or any other encrypted protocols.    FTP/S – quite rightly – is not an option. Negotiation of the data channel takes place in an encrypted way which firewalls cannot understand, so the data channel information is not made available, and connections cannot be made.    SFTP is allowed through firewalls, but this is also not ideal, as it allows an incoming SSH connection to be passed directly to the target system, most likely without being able to inspect the data (very few </a:t>
            </a:r>
            <a:r>
              <a:rPr lang="en-US" altLang="en-US" sz="1000" kern="0" dirty="0" err="1" smtClean="0"/>
              <a:t>centres</a:t>
            </a:r>
            <a:r>
              <a:rPr lang="en-US" altLang="en-US" sz="1000" kern="0" dirty="0" smtClean="0"/>
              <a:t> will have an SSH proxy).      Neither FTP nor SFTP are “good” solutions. We use both, depending upon the circumstance. SFTP overcomes the major security weakness of FTP.    A private VPN to the cloud cache service would encrypt traffic, and would protect less secure protocols like FTP.    </a:t>
            </a:r>
            <a:r>
              <a:rPr lang="en-US" altLang="en-US" sz="1000" kern="0" dirty="0" smtClean="0">
                <a:solidFill>
                  <a:srgbClr val="FF0000"/>
                </a:solidFill>
              </a:rPr>
              <a:t>Recommendation would be to use SFTP over the public internet, but can use FTP over private VPN.</a:t>
            </a:r>
            <a:r>
              <a:rPr lang="fr-FR" altLang="en-US" sz="1000" kern="0" dirty="0" smtClean="0">
                <a:solidFill>
                  <a:srgbClr val="FF0000"/>
                </a:solidFill>
              </a:rPr>
              <a:t> </a:t>
            </a:r>
          </a:p>
          <a:p>
            <a:pPr marL="0" lvl="1" eaLnBrk="1" hangingPunct="1">
              <a:spcBef>
                <a:spcPct val="20000"/>
              </a:spcBef>
              <a:buFont typeface="Wingdings" pitchFamily="2" charset="2"/>
              <a:buChar char="§"/>
            </a:pPr>
            <a:r>
              <a:rPr lang="fr-FR" altLang="en-US" sz="1000" kern="0" dirty="0" smtClean="0">
                <a:solidFill>
                  <a:srgbClr val="FF0000"/>
                </a:solidFill>
              </a:rPr>
              <a:t> </a:t>
            </a:r>
            <a:r>
              <a:rPr lang="en-US" altLang="en-US" sz="1000" kern="0" dirty="0" smtClean="0">
                <a:solidFill>
                  <a:srgbClr val="FF0000"/>
                </a:solidFill>
              </a:rPr>
              <a:t>FTP is obsolete and should be deprecated and de-commissioned</a:t>
            </a:r>
            <a:r>
              <a:rPr lang="en-US" altLang="en-US" sz="1000" kern="0" dirty="0" smtClean="0"/>
              <a:t>. That being said, the current agreed protocol is FTP. One of the main weaknesses of both FTP and HTTP is that credentials are transmitted in clear text, and so permit bad actors who intercept traffic to trivially obtain credentials and impersonate authorized users.    Balancing against this is the use of IP-address restriction, permitting only GISCS to access the central service, and the fact that all of the data being exchanged is intended for very wide distribution, so the only sensitive data is really the credentials themselves.    There is no necessity to use the same protocol for upload as for download, and the needs are different. For downloading, an anonymous mechanism (such as http serving raw directories) is adequate, will reduce the </a:t>
            </a:r>
            <a:r>
              <a:rPr lang="en-US" altLang="en-US" sz="1000" kern="0" dirty="0" err="1" smtClean="0"/>
              <a:t>cpu</a:t>
            </a:r>
            <a:r>
              <a:rPr lang="en-US" altLang="en-US" sz="1000" kern="0" dirty="0" smtClean="0"/>
              <a:t> load on the central server substantially, and is simpler as well. The upload protocol must ensure that the GISC is actually the one uploading the data (non-repudiation, integrity), and so an </a:t>
            </a:r>
            <a:r>
              <a:rPr lang="en-US" altLang="en-US" sz="1000" kern="0" dirty="0" err="1" smtClean="0"/>
              <a:t>authenticaed</a:t>
            </a:r>
            <a:r>
              <a:rPr lang="en-US" altLang="en-US" sz="1000" kern="0" dirty="0" smtClean="0"/>
              <a:t> protocol is necessary. Use of SFTP or HTTPS for upload is preferred.    WMO should at least declare the intention to move towards SFTP for upload over the next few years. In the meantime, FTP may be used for some transition period. Download via http is likely optimal.    </a:t>
            </a:r>
            <a:r>
              <a:rPr lang="en-US" altLang="en-US" sz="1000" kern="0" dirty="0" smtClean="0">
                <a:solidFill>
                  <a:srgbClr val="FF0000"/>
                </a:solidFill>
              </a:rPr>
              <a:t>We would actively recommend against use of FTPS.</a:t>
            </a:r>
          </a:p>
          <a:p>
            <a:pPr marL="0" lvl="1" eaLnBrk="1" hangingPunct="1">
              <a:spcBef>
                <a:spcPct val="20000"/>
              </a:spcBef>
              <a:buFont typeface="Wingdings" pitchFamily="2" charset="2"/>
              <a:buChar char="§"/>
            </a:pPr>
            <a:r>
              <a:rPr lang="en-US" altLang="en-US" sz="1000" kern="0" dirty="0" smtClean="0">
                <a:solidFill>
                  <a:srgbClr val="FF0000"/>
                </a:solidFill>
              </a:rPr>
              <a:t> </a:t>
            </a:r>
            <a:r>
              <a:rPr lang="en-US" altLang="en-US" sz="1000" kern="0" dirty="0" smtClean="0"/>
              <a:t>Also depends how the connection is established i.e. if that link is encrypted then ftp is fine.  Encrypted transfer makes only sense if the data itself is actually encrypted stored on the cloud servers such that only the data owners have the key.</a:t>
            </a:r>
          </a:p>
          <a:p>
            <a:pPr marL="0" lvl="1" eaLnBrk="1" hangingPunct="1">
              <a:spcBef>
                <a:spcPct val="20000"/>
              </a:spcBef>
              <a:buFont typeface="Wingdings" pitchFamily="2" charset="2"/>
              <a:buChar char="§"/>
            </a:pPr>
            <a:r>
              <a:rPr lang="en-US" altLang="en-US" sz="1000" kern="0" dirty="0" smtClean="0"/>
              <a:t> Use of secure protocols not only ensure the data has not been tampered with, but also ensures the GISC is connecting to the authorized service and not a man-in-the-middle type event.</a:t>
            </a:r>
          </a:p>
          <a:p>
            <a:pPr marL="0" lvl="1" eaLnBrk="1" hangingPunct="1">
              <a:spcBef>
                <a:spcPct val="20000"/>
              </a:spcBef>
              <a:buFont typeface="Wingdings" pitchFamily="2" charset="2"/>
              <a:buChar char="§"/>
            </a:pPr>
            <a:r>
              <a:rPr lang="en-US" altLang="en-US" sz="1000" kern="0" dirty="0" smtClean="0"/>
              <a:t> I would say that exchanging data over the internet should consider to encrypt its communication.   and if someone use HTTPS (HTTP over SSL/TLS), they need some cost to manage its certification by using third-party.</a:t>
            </a:r>
          </a:p>
          <a:p>
            <a:pPr marL="0" lvl="1" eaLnBrk="1" hangingPunct="1">
              <a:spcBef>
                <a:spcPct val="20000"/>
              </a:spcBef>
              <a:buFont typeface="Wingdings" pitchFamily="2" charset="2"/>
              <a:buChar char="§"/>
            </a:pPr>
            <a:r>
              <a:rPr lang="en-US" altLang="en-US" sz="1000" kern="0" dirty="0" smtClean="0"/>
              <a:t> </a:t>
            </a:r>
            <a:r>
              <a:rPr lang="en-US" altLang="en-US" sz="1000" kern="0" dirty="0" smtClean="0">
                <a:solidFill>
                  <a:srgbClr val="FF0000"/>
                </a:solidFill>
              </a:rPr>
              <a:t>We have the experience that FTP is always seen as security issue</a:t>
            </a:r>
            <a:r>
              <a:rPr lang="en-US" altLang="en-US" sz="1000" kern="0" dirty="0" smtClean="0"/>
              <a:t>. Especially when it comes to audits this is always flagged up.</a:t>
            </a:r>
          </a:p>
          <a:p>
            <a:pPr marL="0" lvl="1" eaLnBrk="1" hangingPunct="1">
              <a:spcBef>
                <a:spcPct val="20000"/>
              </a:spcBef>
              <a:buFont typeface="Wingdings" pitchFamily="2" charset="2"/>
              <a:buChar char="§"/>
            </a:pPr>
            <a:r>
              <a:rPr lang="en-US" altLang="en-US" sz="1000" kern="0" dirty="0" smtClean="0"/>
              <a:t> Ftp is acceptable for RMDCN</a:t>
            </a:r>
          </a:p>
          <a:p>
            <a:pPr marL="0" lvl="1" eaLnBrk="1" hangingPunct="1">
              <a:spcBef>
                <a:spcPct val="20000"/>
              </a:spcBef>
              <a:buFont typeface="Wingdings" pitchFamily="2" charset="2"/>
              <a:buChar char="§"/>
            </a:pPr>
            <a:endParaRPr lang="fr-FR" altLang="en-US" sz="1000" kern="0" dirty="0" smtClean="0"/>
          </a:p>
        </p:txBody>
      </p:sp>
    </p:spTree>
    <p:extLst>
      <p:ext uri="{BB962C8B-B14F-4D97-AF65-F5344CB8AC3E}">
        <p14:creationId xmlns:p14="http://schemas.microsoft.com/office/powerpoint/2010/main" val="66558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Q10: The software on the cloud server</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10</a:t>
            </a:fld>
            <a:endParaRPr lang="en-US" altLang="en-US"/>
          </a:p>
        </p:txBody>
      </p:sp>
      <p:pic>
        <p:nvPicPr>
          <p:cNvPr id="7170" name="Picture 2" descr="C:\Users\giraudr\Pictures\capture_03182016_102335.jpg"/>
          <p:cNvPicPr>
            <a:picLocks noChangeAspect="1" noChangeArrowheads="1"/>
          </p:cNvPicPr>
          <p:nvPr/>
        </p:nvPicPr>
        <p:blipFill>
          <a:blip r:embed="rId2" cstate="print"/>
          <a:srcRect/>
          <a:stretch>
            <a:fillRect/>
          </a:stretch>
        </p:blipFill>
        <p:spPr bwMode="auto">
          <a:xfrm>
            <a:off x="-396552" y="1124744"/>
            <a:ext cx="5110349" cy="4730477"/>
          </a:xfrm>
          <a:prstGeom prst="rect">
            <a:avLst/>
          </a:prstGeom>
          <a:noFill/>
        </p:spPr>
      </p:pic>
      <p:pic>
        <p:nvPicPr>
          <p:cNvPr id="7172" name="Picture 4" descr="C:\Users\giraudr\Pictures\capture_03232016_134807.jpg"/>
          <p:cNvPicPr>
            <a:picLocks noChangeAspect="1" noChangeArrowheads="1"/>
          </p:cNvPicPr>
          <p:nvPr/>
        </p:nvPicPr>
        <p:blipFill>
          <a:blip r:embed="rId3" cstate="print"/>
          <a:srcRect/>
          <a:stretch>
            <a:fillRect/>
          </a:stretch>
        </p:blipFill>
        <p:spPr bwMode="auto">
          <a:xfrm>
            <a:off x="3930899" y="1052736"/>
            <a:ext cx="5213101" cy="2150211"/>
          </a:xfrm>
          <a:prstGeom prst="rect">
            <a:avLst/>
          </a:prstGeom>
          <a:noFill/>
        </p:spPr>
      </p:pic>
      <p:sp>
        <p:nvSpPr>
          <p:cNvPr id="9" name="ZoneTexte 8"/>
          <p:cNvSpPr txBox="1"/>
          <p:nvPr/>
        </p:nvSpPr>
        <p:spPr>
          <a:xfrm>
            <a:off x="4860032" y="3284984"/>
            <a:ext cx="3888432" cy="2363724"/>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A </a:t>
            </a:r>
            <a:r>
              <a:rPr lang="fr-FR" altLang="en-US" sz="1800" kern="0" dirty="0" err="1" smtClean="0"/>
              <a:t>very</a:t>
            </a:r>
            <a:r>
              <a:rPr lang="fr-FR" altLang="en-US" sz="1800" kern="0" dirty="0" smtClean="0"/>
              <a:t> diverse </a:t>
            </a:r>
            <a:r>
              <a:rPr lang="fr-FR" altLang="en-US" sz="1800" kern="0" dirty="0" err="1" smtClean="0"/>
              <a:t>answer</a:t>
            </a:r>
            <a:r>
              <a:rPr lang="fr-FR" altLang="en-US" sz="1800" kern="0" dirty="0" smtClean="0"/>
              <a:t>. </a:t>
            </a:r>
          </a:p>
          <a:p>
            <a:pPr marL="0" lvl="1" eaLnBrk="1" hangingPunct="1">
              <a:spcBef>
                <a:spcPct val="20000"/>
              </a:spcBef>
              <a:buFont typeface="Wingdings" pitchFamily="2" charset="2"/>
              <a:buChar char="§"/>
            </a:pPr>
            <a:r>
              <a:rPr lang="fr-FR" altLang="en-US" sz="1800" kern="0" dirty="0" smtClean="0"/>
              <a:t> </a:t>
            </a:r>
            <a:r>
              <a:rPr lang="fr-FR" altLang="en-US" sz="1800" kern="0" dirty="0" err="1" smtClean="0"/>
              <a:t>However</a:t>
            </a:r>
            <a:r>
              <a:rPr lang="fr-FR" altLang="en-US" sz="1800" kern="0" dirty="0" smtClean="0"/>
              <a:t>, </a:t>
            </a:r>
            <a:r>
              <a:rPr lang="fr-FR" altLang="en-US" sz="1800" kern="0" dirty="0" err="1" smtClean="0"/>
              <a:t>among</a:t>
            </a:r>
            <a:r>
              <a:rPr lang="fr-FR" altLang="en-US" sz="1800" kern="0" dirty="0" smtClean="0"/>
              <a:t> the GISC 7 </a:t>
            </a:r>
            <a:r>
              <a:rPr lang="fr-FR" altLang="en-US" sz="1800" kern="0" dirty="0" err="1" smtClean="0"/>
              <a:t>consider</a:t>
            </a:r>
            <a:r>
              <a:rPr lang="fr-FR" altLang="en-US" sz="1800" kern="0" dirty="0" smtClean="0"/>
              <a:t> </a:t>
            </a:r>
            <a:r>
              <a:rPr lang="fr-FR" altLang="en-US" sz="1800" kern="0" dirty="0" err="1" smtClean="0"/>
              <a:t>that</a:t>
            </a:r>
            <a:r>
              <a:rPr lang="fr-FR" altLang="en-US" sz="1800" kern="0" dirty="0" smtClean="0"/>
              <a:t> </a:t>
            </a:r>
            <a:r>
              <a:rPr lang="fr-FR" altLang="en-US" sz="1800" kern="0" dirty="0" err="1" smtClean="0"/>
              <a:t>it</a:t>
            </a:r>
            <a:r>
              <a:rPr lang="fr-FR" altLang="en-US" sz="1800" kern="0" dirty="0" smtClean="0"/>
              <a:t> </a:t>
            </a:r>
            <a:r>
              <a:rPr lang="fr-FR" altLang="en-US" sz="1800" kern="0" dirty="0" err="1" smtClean="0"/>
              <a:t>should</a:t>
            </a:r>
            <a:r>
              <a:rPr lang="fr-FR" altLang="en-US" sz="1800" kern="0" dirty="0" smtClean="0"/>
              <a:t> </a:t>
            </a:r>
            <a:r>
              <a:rPr lang="fr-FR" altLang="en-US" sz="1800" kern="0" dirty="0" err="1" smtClean="0"/>
              <a:t>be</a:t>
            </a:r>
            <a:r>
              <a:rPr lang="fr-FR" altLang="en-US" sz="1800" kern="0" dirty="0" smtClean="0"/>
              <a:t> « simple », 1 </a:t>
            </a:r>
            <a:r>
              <a:rPr lang="fr-FR" altLang="en-US" sz="1800" kern="0" dirty="0" err="1" smtClean="0"/>
              <a:t>prefers</a:t>
            </a:r>
            <a:r>
              <a:rPr lang="fr-FR" altLang="en-US" sz="1800" kern="0" dirty="0" smtClean="0"/>
              <a:t> a « </a:t>
            </a:r>
            <a:r>
              <a:rPr lang="fr-FR" altLang="en-US" sz="1800" kern="0" dirty="0" err="1" smtClean="0"/>
              <a:t>complex</a:t>
            </a:r>
            <a:r>
              <a:rPr lang="fr-FR" altLang="en-US" sz="1800" kern="0" dirty="0" smtClean="0"/>
              <a:t> » solution and 2 </a:t>
            </a:r>
            <a:r>
              <a:rPr lang="fr-FR" altLang="en-US" sz="1800" kern="0" dirty="0" err="1" smtClean="0"/>
              <a:t>don’t</a:t>
            </a:r>
            <a:r>
              <a:rPr lang="fr-FR" altLang="en-US" sz="1800" kern="0" dirty="0" smtClean="0"/>
              <a:t> know. So, </a:t>
            </a:r>
            <a:r>
              <a:rPr lang="fr-FR" altLang="en-US" sz="1800" kern="0" dirty="0" err="1" smtClean="0"/>
              <a:t>there</a:t>
            </a:r>
            <a:r>
              <a:rPr lang="fr-FR" altLang="en-US" sz="1800" kern="0" dirty="0" smtClean="0"/>
              <a:t> </a:t>
            </a:r>
            <a:r>
              <a:rPr lang="fr-FR" altLang="en-US" sz="1800" kern="0" dirty="0" err="1" smtClean="0"/>
              <a:t>is</a:t>
            </a:r>
            <a:r>
              <a:rPr lang="fr-FR" altLang="en-US" sz="1800" kern="0" dirty="0" smtClean="0"/>
              <a:t> </a:t>
            </a:r>
            <a:r>
              <a:rPr lang="fr-FR" altLang="en-US" sz="1800" kern="0" dirty="0" err="1" smtClean="0"/>
              <a:t>quite</a:t>
            </a:r>
            <a:r>
              <a:rPr lang="fr-FR" altLang="en-US" sz="1800" kern="0" dirty="0" smtClean="0"/>
              <a:t> a </a:t>
            </a:r>
            <a:r>
              <a:rPr lang="fr-FR" altLang="en-US" sz="1800" kern="0" dirty="0" err="1" smtClean="0"/>
              <a:t>strong</a:t>
            </a:r>
            <a:r>
              <a:rPr lang="fr-FR" altLang="en-US" sz="1800" kern="0" dirty="0" smtClean="0"/>
              <a:t> trend for a « simple » type of service </a:t>
            </a:r>
            <a:r>
              <a:rPr lang="fr-FR" altLang="en-US" sz="1800" kern="0" dirty="0" err="1" smtClean="0"/>
              <a:t>among</a:t>
            </a:r>
            <a:r>
              <a:rPr lang="fr-FR" altLang="en-US" sz="1800" kern="0" dirty="0" smtClean="0"/>
              <a:t> the </a:t>
            </a:r>
            <a:r>
              <a:rPr lang="fr-FR" altLang="en-US" sz="1800" kern="0" dirty="0" err="1" smtClean="0"/>
              <a:t>GISCs</a:t>
            </a:r>
            <a:endParaRPr lang="fr-FR" altLang="en-US" sz="1800" kern="0" dirty="0" smtClean="0"/>
          </a:p>
        </p:txBody>
      </p:sp>
    </p:spTree>
    <p:extLst>
      <p:ext uri="{BB962C8B-B14F-4D97-AF65-F5344CB8AC3E}">
        <p14:creationId xmlns:p14="http://schemas.microsoft.com/office/powerpoint/2010/main" val="66558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Additional comments on the architecture</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11</a:t>
            </a:fld>
            <a:endParaRPr lang="en-US" altLang="en-US"/>
          </a:p>
        </p:txBody>
      </p:sp>
      <p:sp>
        <p:nvSpPr>
          <p:cNvPr id="6" name="ZoneTexte 5"/>
          <p:cNvSpPr txBox="1"/>
          <p:nvPr/>
        </p:nvSpPr>
        <p:spPr>
          <a:xfrm>
            <a:off x="467544" y="908720"/>
            <a:ext cx="8208912" cy="4427366"/>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050" kern="0" dirty="0" smtClean="0"/>
              <a:t> </a:t>
            </a:r>
            <a:r>
              <a:rPr lang="en-US" altLang="en-US" sz="1050" kern="0" dirty="0" smtClean="0"/>
              <a:t>The security is important .  A cloud solution with clusters in each region is recommended (NC)</a:t>
            </a:r>
          </a:p>
          <a:p>
            <a:pPr marL="0" lvl="1" eaLnBrk="1" hangingPunct="1">
              <a:spcBef>
                <a:spcPct val="20000"/>
              </a:spcBef>
              <a:buFont typeface="Wingdings" pitchFamily="2" charset="2"/>
              <a:buChar char="§"/>
            </a:pPr>
            <a:r>
              <a:rPr lang="en-US" altLang="en-US" sz="1050" kern="0" dirty="0" smtClean="0">
                <a:solidFill>
                  <a:srgbClr val="FF0000"/>
                </a:solidFill>
              </a:rPr>
              <a:t> For reliable operations we recommend a cloud solution with clusters in each WMO Region. Security should be as high as possible. (GISC)</a:t>
            </a:r>
            <a:endParaRPr lang="fr-FR" altLang="en-US" sz="1050" kern="0" dirty="0" smtClean="0">
              <a:solidFill>
                <a:srgbClr val="FF0000"/>
              </a:solidFill>
            </a:endParaRPr>
          </a:p>
          <a:p>
            <a:pPr marL="0" lvl="1" eaLnBrk="1" hangingPunct="1">
              <a:spcBef>
                <a:spcPct val="20000"/>
              </a:spcBef>
              <a:buFont typeface="Wingdings" pitchFamily="2" charset="2"/>
              <a:buChar char="§"/>
            </a:pPr>
            <a:r>
              <a:rPr lang="fr-FR" altLang="en-US" sz="1050" kern="0" dirty="0" smtClean="0">
                <a:solidFill>
                  <a:srgbClr val="FF0000"/>
                </a:solidFill>
              </a:rPr>
              <a:t> </a:t>
            </a:r>
            <a:r>
              <a:rPr lang="en-US" altLang="en-US" sz="1050" kern="0" dirty="0" smtClean="0"/>
              <a:t>This should be discussed in a wider context at ET-WISC rather then in ET-CTS since it affects primarily the fundamental WIS requirements and is not a communication systems issue only.</a:t>
            </a:r>
          </a:p>
          <a:p>
            <a:pPr marL="0" lvl="1" eaLnBrk="1" hangingPunct="1">
              <a:spcBef>
                <a:spcPct val="20000"/>
              </a:spcBef>
              <a:buFont typeface="Wingdings" pitchFamily="2" charset="2"/>
              <a:buChar char="§"/>
            </a:pPr>
            <a:r>
              <a:rPr lang="en-US" altLang="en-US" sz="1050" kern="0" dirty="0" smtClean="0"/>
              <a:t> This is a "crown jewels" service, without which the GTS would fail to operate, so must be protected well to maintain our availability.  I would expect GISCs to communicate securely with the cache, only the GISCs (and an administrative portal) should be allowed access to the cache. Multi-factor authentication should be used for administrators.</a:t>
            </a:r>
          </a:p>
          <a:p>
            <a:pPr marL="0" lvl="1" eaLnBrk="1" hangingPunct="1">
              <a:spcBef>
                <a:spcPct val="20000"/>
              </a:spcBef>
              <a:buFont typeface="Wingdings" pitchFamily="2" charset="2"/>
              <a:buChar char="§"/>
            </a:pPr>
            <a:r>
              <a:rPr lang="en-US" altLang="en-US" sz="1050" kern="0" dirty="0" smtClean="0"/>
              <a:t> I would say that the architecture of Attachment II-15 on the GTS manual should be considered to be available. And I think if principal GISC and </a:t>
            </a:r>
            <a:r>
              <a:rPr lang="en-US" altLang="en-US" sz="1050" kern="0" dirty="0" err="1" smtClean="0"/>
              <a:t>secondaly</a:t>
            </a:r>
            <a:r>
              <a:rPr lang="en-US" altLang="en-US" sz="1050" kern="0" dirty="0" smtClean="0"/>
              <a:t> GISC (or backup GISC) will be to upload same data from both sides, cloud service needs to have a function for checking for duplication in order to save the cost.</a:t>
            </a:r>
          </a:p>
          <a:p>
            <a:pPr marL="0" lvl="1" eaLnBrk="1" hangingPunct="1">
              <a:spcBef>
                <a:spcPct val="20000"/>
              </a:spcBef>
              <a:buFont typeface="Wingdings" pitchFamily="2" charset="2"/>
              <a:buChar char="§"/>
            </a:pPr>
            <a:r>
              <a:rPr lang="en-US" altLang="en-US" sz="1050" kern="0" dirty="0" smtClean="0"/>
              <a:t> It is possible to avoid the use of cloud servers by using an additional application layer over the transport layers so far discussed.   We have been slowly progressing on the modernizing of file exchanges by adding a management layer using </a:t>
            </a:r>
            <a:r>
              <a:rPr lang="en-US" altLang="en-US" sz="1050" kern="0" dirty="0" smtClean="0">
                <a:solidFill>
                  <a:srgbClr val="FF0000"/>
                </a:solidFill>
              </a:rPr>
              <a:t>the Advanced Message </a:t>
            </a:r>
            <a:r>
              <a:rPr lang="en-US" altLang="en-US" sz="1050" kern="0" dirty="0" err="1" smtClean="0">
                <a:solidFill>
                  <a:srgbClr val="FF0000"/>
                </a:solidFill>
              </a:rPr>
              <a:t>Queueing</a:t>
            </a:r>
            <a:r>
              <a:rPr lang="en-US" altLang="en-US" sz="1050" kern="0" dirty="0" smtClean="0">
                <a:solidFill>
                  <a:srgbClr val="FF0000"/>
                </a:solidFill>
              </a:rPr>
              <a:t> Protocol (AMQP)</a:t>
            </a:r>
            <a:r>
              <a:rPr lang="en-US" altLang="en-US" sz="1050" kern="0" dirty="0" smtClean="0"/>
              <a:t>, over and above the transfer protocol (which can be FTP, HTTP, HTTPS, or SFTP.) Each file received is announced with an AMQP message, which includes the checksum information alluded to in the previous response.    All of the GISCS:    - run a web server exposing the files they wish to make available for anonymous download.  - the tree also exposes the files obtained from other GISCS in one unified tree (1 product per file)  - apply IP address based access restrictions to permit only GISC's to connect.  - run the announcement server (such as the Canadian prototype.)    Each GISC subscribes to the others, obtaining AMQP announcements, and downloading the files with HTTP. For example, GISC-A pulls data from GISC-B, then re-announces GISC-B data. So GISC-C can either be subscribe to GISC-A and B, or only one of the two. Whenever an announcement is received, it looks at the checksum to determine if the file has already been obtained. If not, it copies that data. If so, the announcement is discarded.    None of the GISCS need to upload anywhere, all of the GISC subscriptions are potentially anonymous, with access restricted by IP-Address. Anonymous use makes all of the configurations identical and is the simplest to configure, but arbitrary access restrictions can be configured.    A full mesh is not needed as long as each GISC is connected to at least one other one…</a:t>
            </a:r>
          </a:p>
          <a:p>
            <a:pPr marL="0" lvl="1" eaLnBrk="1" hangingPunct="1">
              <a:spcBef>
                <a:spcPct val="20000"/>
              </a:spcBef>
              <a:buFont typeface="Wingdings" pitchFamily="2" charset="2"/>
              <a:buChar char="§"/>
            </a:pPr>
            <a:endParaRPr lang="fr-FR" altLang="en-US" sz="1600" kern="0" dirty="0" smtClean="0"/>
          </a:p>
        </p:txBody>
      </p:sp>
    </p:spTree>
    <p:extLst>
      <p:ext uri="{BB962C8B-B14F-4D97-AF65-F5344CB8AC3E}">
        <p14:creationId xmlns:p14="http://schemas.microsoft.com/office/powerpoint/2010/main" val="66558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400" dirty="0" smtClean="0"/>
              <a:t>Q12: Data policy in the “relay” design – </a:t>
            </a:r>
            <a:r>
              <a:rPr lang="en-GB" sz="2400" dirty="0" err="1" smtClean="0"/>
              <a:t>GlobalExchange</a:t>
            </a:r>
            <a:r>
              <a:rPr lang="en-GB" sz="2400" dirty="0" smtClean="0"/>
              <a:t> data</a:t>
            </a:r>
            <a:endParaRPr lang="en-GB" sz="24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12</a:t>
            </a:fld>
            <a:endParaRPr lang="en-US" altLang="en-US"/>
          </a:p>
        </p:txBody>
      </p:sp>
      <p:pic>
        <p:nvPicPr>
          <p:cNvPr id="8194" name="Picture 2" descr="C:\Users\giraudr\Pictures\capture_03182016_102411.jpg"/>
          <p:cNvPicPr>
            <a:picLocks noChangeAspect="1" noChangeArrowheads="1"/>
          </p:cNvPicPr>
          <p:nvPr/>
        </p:nvPicPr>
        <p:blipFill>
          <a:blip r:embed="rId2" cstate="print"/>
          <a:srcRect/>
          <a:stretch>
            <a:fillRect/>
          </a:stretch>
        </p:blipFill>
        <p:spPr bwMode="auto">
          <a:xfrm>
            <a:off x="0" y="1268760"/>
            <a:ext cx="5205269" cy="4986560"/>
          </a:xfrm>
          <a:prstGeom prst="rect">
            <a:avLst/>
          </a:prstGeom>
          <a:noFill/>
        </p:spPr>
      </p:pic>
      <p:sp>
        <p:nvSpPr>
          <p:cNvPr id="6" name="ZoneTexte 5"/>
          <p:cNvSpPr txBox="1"/>
          <p:nvPr/>
        </p:nvSpPr>
        <p:spPr>
          <a:xfrm>
            <a:off x="4895528" y="1196752"/>
            <a:ext cx="4248472" cy="1477328"/>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800" kern="0" dirty="0" smtClean="0"/>
              <a:t> 4 « No » </a:t>
            </a:r>
            <a:r>
              <a:rPr lang="fr-FR" altLang="en-US" sz="1800" kern="0" dirty="0" err="1" smtClean="0"/>
              <a:t>without</a:t>
            </a:r>
            <a:r>
              <a:rPr lang="fr-FR" altLang="en-US" sz="1800" kern="0" dirty="0" smtClean="0"/>
              <a:t> </a:t>
            </a:r>
            <a:r>
              <a:rPr lang="fr-FR" altLang="en-US" sz="1800" kern="0" dirty="0" err="1" smtClean="0"/>
              <a:t>further</a:t>
            </a:r>
            <a:r>
              <a:rPr lang="fr-FR" altLang="en-US" sz="1800" kern="0" dirty="0" smtClean="0"/>
              <a:t> comment. One « no » </a:t>
            </a:r>
            <a:r>
              <a:rPr lang="fr-FR" altLang="en-US" sz="1800" kern="0" dirty="0" err="1" smtClean="0"/>
              <a:t>answered</a:t>
            </a:r>
            <a:r>
              <a:rPr lang="fr-FR" altLang="en-US" sz="1800" kern="0" dirty="0" smtClean="0"/>
              <a:t> « </a:t>
            </a:r>
            <a:r>
              <a:rPr lang="fr-FR" altLang="en-US" sz="1800" kern="0" dirty="0" err="1" smtClean="0"/>
              <a:t>yes</a:t>
            </a:r>
            <a:r>
              <a:rPr lang="fr-FR" altLang="en-US" sz="1800" kern="0" dirty="0" smtClean="0"/>
              <a:t> » to the question </a:t>
            </a:r>
            <a:r>
              <a:rPr lang="fr-FR" altLang="en-US" sz="1800" kern="0" dirty="0" err="1" smtClean="0"/>
              <a:t>regarding</a:t>
            </a:r>
            <a:r>
              <a:rPr lang="fr-FR" altLang="en-US" sz="1800" kern="0" dirty="0" smtClean="0"/>
              <a:t> the « store » option as </a:t>
            </a:r>
            <a:r>
              <a:rPr lang="fr-FR" altLang="en-US" sz="1800" kern="0" dirty="0" err="1" smtClean="0"/>
              <a:t>opposed</a:t>
            </a:r>
            <a:r>
              <a:rPr lang="fr-FR" altLang="en-US" sz="1800" kern="0" dirty="0" smtClean="0"/>
              <a:t> to </a:t>
            </a:r>
            <a:r>
              <a:rPr lang="fr-FR" altLang="en-US" sz="1800" kern="0" dirty="0" err="1" smtClean="0"/>
              <a:t>this</a:t>
            </a:r>
            <a:r>
              <a:rPr lang="fr-FR" altLang="en-US" sz="1800" kern="0" dirty="0" smtClean="0"/>
              <a:t> </a:t>
            </a:r>
            <a:r>
              <a:rPr lang="fr-FR" altLang="en-US" sz="1800" kern="0" dirty="0" err="1" smtClean="0"/>
              <a:t>relay</a:t>
            </a:r>
            <a:r>
              <a:rPr lang="fr-FR" altLang="en-US" sz="1800" kern="0" dirty="0" smtClean="0"/>
              <a:t> </a:t>
            </a:r>
            <a:r>
              <a:rPr lang="fr-FR" altLang="en-US" sz="1800" kern="0" dirty="0" err="1" smtClean="0"/>
              <a:t>function</a:t>
            </a:r>
            <a:r>
              <a:rPr lang="fr-FR" altLang="en-US" sz="1800" kern="0" dirty="0" smtClean="0"/>
              <a:t>. </a:t>
            </a:r>
            <a:r>
              <a:rPr lang="fr-FR" altLang="en-US" sz="1800" kern="0" dirty="0" err="1" smtClean="0"/>
              <a:t>Therefore</a:t>
            </a:r>
            <a:r>
              <a:rPr lang="fr-FR" altLang="en-US" sz="1800" kern="0" dirty="0" smtClean="0"/>
              <a:t> </a:t>
            </a:r>
            <a:r>
              <a:rPr lang="fr-FR" altLang="en-US" sz="1800" kern="0" dirty="0" err="1" smtClean="0"/>
              <a:t>this</a:t>
            </a:r>
            <a:r>
              <a:rPr lang="fr-FR" altLang="en-US" sz="1800" kern="0" dirty="0" smtClean="0"/>
              <a:t> </a:t>
            </a:r>
            <a:r>
              <a:rPr lang="fr-FR" altLang="en-US" sz="1800" kern="0" dirty="0" err="1" smtClean="0"/>
              <a:t>answer</a:t>
            </a:r>
            <a:r>
              <a:rPr lang="fr-FR" altLang="en-US" sz="1800" kern="0" dirty="0" smtClean="0"/>
              <a:t> </a:t>
            </a:r>
            <a:r>
              <a:rPr lang="fr-FR" altLang="en-US" sz="1800" kern="0" dirty="0" err="1" smtClean="0"/>
              <a:t>is</a:t>
            </a:r>
            <a:r>
              <a:rPr lang="fr-FR" altLang="en-US" sz="1800" kern="0" dirty="0" smtClean="0"/>
              <a:t> questionnable </a:t>
            </a:r>
          </a:p>
        </p:txBody>
      </p:sp>
    </p:spTree>
    <p:extLst>
      <p:ext uri="{BB962C8B-B14F-4D97-AF65-F5344CB8AC3E}">
        <p14:creationId xmlns:p14="http://schemas.microsoft.com/office/powerpoint/2010/main" val="66558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Q12: Data policy in the “relay” design - comments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13</a:t>
            </a:fld>
            <a:endParaRPr lang="en-US" altLang="en-US"/>
          </a:p>
        </p:txBody>
      </p:sp>
      <p:sp>
        <p:nvSpPr>
          <p:cNvPr id="6" name="ZoneTexte 5"/>
          <p:cNvSpPr txBox="1"/>
          <p:nvPr/>
        </p:nvSpPr>
        <p:spPr>
          <a:xfrm>
            <a:off x="467544" y="1079445"/>
            <a:ext cx="8208912" cy="4327338"/>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600" kern="0" dirty="0" smtClean="0"/>
              <a:t> This “WMO resolution 40” data is given to WMO member states to be freely shared with the community. As long as the consumers of these data are the same entities (GISC’s) then we should have no problem.</a:t>
            </a:r>
          </a:p>
          <a:p>
            <a:pPr marL="0" lvl="1" eaLnBrk="1" hangingPunct="1">
              <a:spcBef>
                <a:spcPct val="20000"/>
              </a:spcBef>
              <a:buFont typeface="Wingdings" pitchFamily="2" charset="2"/>
              <a:buChar char="§"/>
            </a:pPr>
            <a:r>
              <a:rPr lang="en-US" altLang="en-US" sz="1600" kern="0" dirty="0" smtClean="0">
                <a:solidFill>
                  <a:srgbClr val="FF0000"/>
                </a:solidFill>
              </a:rPr>
              <a:t> </a:t>
            </a:r>
            <a:r>
              <a:rPr lang="en-US" altLang="en-US" sz="1600" kern="0" dirty="0" smtClean="0"/>
              <a:t>With respect to essential data this approach is compliant with out data policy. However, all contributing data </a:t>
            </a:r>
            <a:r>
              <a:rPr lang="en-US" altLang="en-US" sz="1600" kern="0" dirty="0" err="1" smtClean="0"/>
              <a:t>centres</a:t>
            </a:r>
            <a:r>
              <a:rPr lang="en-US" altLang="en-US" sz="1600" kern="0" dirty="0" smtClean="0"/>
              <a:t> have to agree on this issue. </a:t>
            </a:r>
          </a:p>
          <a:p>
            <a:pPr marL="0" lvl="1" eaLnBrk="1" hangingPunct="1">
              <a:spcBef>
                <a:spcPct val="20000"/>
              </a:spcBef>
              <a:buFont typeface="Wingdings" pitchFamily="2" charset="2"/>
              <a:buChar char="§"/>
            </a:pPr>
            <a:r>
              <a:rPr lang="en-US" altLang="en-US" sz="1600" kern="0" dirty="0" smtClean="0"/>
              <a:t> This question is being examined and a more definite answer can be provided later on. Current licenses that apply to our data would not prohibit the above solution.</a:t>
            </a:r>
          </a:p>
          <a:p>
            <a:pPr marL="0" lvl="1" eaLnBrk="1" hangingPunct="1">
              <a:spcBef>
                <a:spcPct val="20000"/>
              </a:spcBef>
              <a:buFont typeface="Wingdings" pitchFamily="2" charset="2"/>
              <a:buChar char="§"/>
            </a:pPr>
            <a:r>
              <a:rPr lang="en-US" altLang="en-US" sz="1600" kern="0" dirty="0" smtClean="0"/>
              <a:t> Only as long as this is applicable to essential data and the data is truly in transit  - what data is part of essential / res40 data out of the overall data is our responsibility to define  - technically speaking above description seems difficult to implement technically (store and forward? streams? )</a:t>
            </a:r>
          </a:p>
          <a:p>
            <a:pPr marL="0" lvl="1" eaLnBrk="1" hangingPunct="1">
              <a:spcBef>
                <a:spcPct val="20000"/>
              </a:spcBef>
              <a:buFont typeface="Wingdings" pitchFamily="2" charset="2"/>
              <a:buChar char="§"/>
            </a:pPr>
            <a:r>
              <a:rPr lang="en-US" altLang="en-US" sz="1600" kern="0" dirty="0" smtClean="0"/>
              <a:t> It would be better if the cloud server has the ability of "</a:t>
            </a:r>
            <a:r>
              <a:rPr lang="en-US" altLang="en-US" sz="1600" kern="0" dirty="0" err="1" smtClean="0"/>
              <a:t>GlobalCache</a:t>
            </a:r>
            <a:r>
              <a:rPr lang="en-US" altLang="en-US" sz="1600" kern="0" dirty="0" smtClean="0"/>
              <a:t>". The center will be able to request data, in case of missing, again from the cloud.</a:t>
            </a:r>
          </a:p>
          <a:p>
            <a:pPr marL="0" lvl="1" eaLnBrk="1" hangingPunct="1">
              <a:spcBef>
                <a:spcPct val="20000"/>
              </a:spcBef>
              <a:buFont typeface="Wingdings" pitchFamily="2" charset="2"/>
              <a:buChar char="§"/>
            </a:pPr>
            <a:r>
              <a:rPr lang="en-US" altLang="en-US" sz="1600" kern="0" dirty="0" smtClean="0"/>
              <a:t> The national Met Service as well as the Military branch has been contacted and both are fine with the 24-hour cache solution as such</a:t>
            </a:r>
          </a:p>
          <a:p>
            <a:pPr marL="0" lvl="1" eaLnBrk="1" hangingPunct="1">
              <a:spcBef>
                <a:spcPct val="20000"/>
              </a:spcBef>
              <a:buFont typeface="Wingdings" pitchFamily="2" charset="2"/>
              <a:buChar char="§"/>
            </a:pPr>
            <a:endParaRPr lang="fr-FR" altLang="en-US" sz="1600" kern="0" dirty="0" smtClean="0"/>
          </a:p>
        </p:txBody>
      </p:sp>
    </p:spTree>
    <p:extLst>
      <p:ext uri="{BB962C8B-B14F-4D97-AF65-F5344CB8AC3E}">
        <p14:creationId xmlns:p14="http://schemas.microsoft.com/office/powerpoint/2010/main" val="6655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Q13: Location of the “relay” cloud servers – </a:t>
            </a:r>
            <a:r>
              <a:rPr lang="en-GB" sz="2000" dirty="0" err="1" smtClean="0"/>
              <a:t>GlobalExchange</a:t>
            </a:r>
            <a:r>
              <a:rPr lang="en-GB" sz="2000" dirty="0" smtClean="0"/>
              <a:t> data </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14</a:t>
            </a:fld>
            <a:endParaRPr lang="en-US" altLang="en-US"/>
          </a:p>
        </p:txBody>
      </p:sp>
      <p:pic>
        <p:nvPicPr>
          <p:cNvPr id="9218" name="Picture 2" descr="C:\Users\giraudr\Pictures\capture_03182016_102427.jpg"/>
          <p:cNvPicPr>
            <a:picLocks noChangeAspect="1" noChangeArrowheads="1"/>
          </p:cNvPicPr>
          <p:nvPr/>
        </p:nvPicPr>
        <p:blipFill>
          <a:blip r:embed="rId2" cstate="print"/>
          <a:srcRect/>
          <a:stretch>
            <a:fillRect/>
          </a:stretch>
        </p:blipFill>
        <p:spPr bwMode="auto">
          <a:xfrm>
            <a:off x="0" y="908720"/>
            <a:ext cx="5400600" cy="3039723"/>
          </a:xfrm>
          <a:prstGeom prst="rect">
            <a:avLst/>
          </a:prstGeom>
          <a:noFill/>
        </p:spPr>
      </p:pic>
      <p:sp>
        <p:nvSpPr>
          <p:cNvPr id="6" name="ZoneTexte 5"/>
          <p:cNvSpPr txBox="1"/>
          <p:nvPr/>
        </p:nvSpPr>
        <p:spPr>
          <a:xfrm>
            <a:off x="611560" y="4077072"/>
            <a:ext cx="8208912" cy="2119042"/>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200" kern="0" dirty="0" smtClean="0"/>
              <a:t> 11 « </a:t>
            </a:r>
            <a:r>
              <a:rPr lang="fr-FR" altLang="en-US" sz="1200" kern="0" dirty="0" err="1" smtClean="0"/>
              <a:t>yes</a:t>
            </a:r>
            <a:r>
              <a:rPr lang="fr-FR" altLang="en-US" sz="1200" kern="0" dirty="0" smtClean="0"/>
              <a:t> » </a:t>
            </a:r>
            <a:r>
              <a:rPr lang="fr-FR" altLang="en-US" sz="1200" kern="0" dirty="0" err="1" smtClean="0"/>
              <a:t>among</a:t>
            </a:r>
            <a:r>
              <a:rPr lang="fr-FR" altLang="en-US" sz="1200" kern="0" dirty="0" smtClean="0"/>
              <a:t> </a:t>
            </a:r>
            <a:r>
              <a:rPr lang="fr-FR" altLang="en-US" sz="1200" kern="0" dirty="0" err="1" smtClean="0"/>
              <a:t>those</a:t>
            </a:r>
            <a:r>
              <a:rPr lang="fr-FR" altLang="en-US" sz="1200" kern="0" dirty="0" smtClean="0"/>
              <a:t>:</a:t>
            </a:r>
          </a:p>
          <a:p>
            <a:pPr marL="457200" lvl="2" eaLnBrk="1" hangingPunct="1">
              <a:spcBef>
                <a:spcPct val="20000"/>
              </a:spcBef>
              <a:buFont typeface="Wingdings" pitchFamily="2" charset="2"/>
              <a:buChar char="§"/>
            </a:pPr>
            <a:r>
              <a:rPr lang="fr-FR" altLang="en-US" sz="1050" kern="0" dirty="0" smtClean="0"/>
              <a:t> Europe </a:t>
            </a:r>
            <a:r>
              <a:rPr lang="fr-FR" altLang="en-US" sz="1050" kern="0" dirty="0" err="1" smtClean="0"/>
              <a:t>is</a:t>
            </a:r>
            <a:r>
              <a:rPr lang="fr-FR" altLang="en-US" sz="1050" kern="0" dirty="0" smtClean="0"/>
              <a:t> </a:t>
            </a:r>
            <a:r>
              <a:rPr lang="fr-FR" altLang="en-US" sz="1050" kern="0" dirty="0" err="1" smtClean="0"/>
              <a:t>prefered</a:t>
            </a:r>
            <a:r>
              <a:rPr lang="fr-FR" altLang="en-US" sz="1050" kern="0" dirty="0" smtClean="0"/>
              <a:t>. </a:t>
            </a:r>
          </a:p>
          <a:p>
            <a:pPr marL="457200" lvl="2" eaLnBrk="1" hangingPunct="1">
              <a:spcBef>
                <a:spcPct val="20000"/>
              </a:spcBef>
              <a:buFont typeface="Wingdings" pitchFamily="2" charset="2"/>
              <a:buChar char="§"/>
            </a:pPr>
            <a:r>
              <a:rPr lang="fr-FR" altLang="en-US" sz="1050" kern="0" dirty="0" smtClean="0"/>
              <a:t> </a:t>
            </a:r>
            <a:r>
              <a:rPr lang="en-US" altLang="en-US" sz="1050" kern="0" dirty="0" smtClean="0"/>
              <a:t>I am afraid that this should be limited by EU law</a:t>
            </a:r>
            <a:endParaRPr lang="fr-FR" altLang="en-US" sz="1050" kern="0" dirty="0" smtClean="0"/>
          </a:p>
          <a:p>
            <a:pPr marL="457200" lvl="2" eaLnBrk="1" hangingPunct="1">
              <a:spcBef>
                <a:spcPct val="20000"/>
              </a:spcBef>
              <a:buFont typeface="Wingdings" pitchFamily="2" charset="2"/>
              <a:buChar char="§"/>
            </a:pPr>
            <a:r>
              <a:rPr lang="fr-FR" altLang="en-US" sz="1050" kern="0" dirty="0" smtClean="0"/>
              <a:t> </a:t>
            </a:r>
            <a:r>
              <a:rPr lang="en-US" altLang="en-US" sz="1050" kern="0" dirty="0" smtClean="0"/>
              <a:t>Considering that the access and transmission data Laws are very different by continent it's our opinion that the relay function for each GISC node should be at the continent that it belongs.</a:t>
            </a:r>
          </a:p>
          <a:p>
            <a:pPr marL="457200" lvl="2" eaLnBrk="1" hangingPunct="1">
              <a:spcBef>
                <a:spcPct val="20000"/>
              </a:spcBef>
              <a:buFont typeface="Wingdings" pitchFamily="2" charset="2"/>
              <a:buChar char="§"/>
            </a:pPr>
            <a:r>
              <a:rPr lang="en-US" altLang="en-US" sz="1050" kern="0" dirty="0" smtClean="0"/>
              <a:t> Cloud solution with clusters, at least one in each WMO Region, is recommended. However, this approach may cause difficulties due to political tensions. At least integrity checks must be implemented to assure data correctness.</a:t>
            </a:r>
          </a:p>
          <a:p>
            <a:pPr marL="0" lvl="1" eaLnBrk="1" hangingPunct="1">
              <a:spcBef>
                <a:spcPct val="20000"/>
              </a:spcBef>
              <a:buFont typeface="Wingdings" pitchFamily="2" charset="2"/>
              <a:buChar char="§"/>
            </a:pPr>
            <a:r>
              <a:rPr lang="en-US" altLang="en-US" sz="1050" kern="0" dirty="0" smtClean="0"/>
              <a:t> Other comments</a:t>
            </a:r>
          </a:p>
          <a:p>
            <a:pPr marL="457200" lvl="2" eaLnBrk="1" hangingPunct="1">
              <a:spcBef>
                <a:spcPct val="20000"/>
              </a:spcBef>
              <a:buFont typeface="Wingdings" pitchFamily="2" charset="2"/>
              <a:buChar char="§"/>
            </a:pPr>
            <a:r>
              <a:rPr lang="en-US" altLang="en-US" sz="1050" kern="0" dirty="0" smtClean="0"/>
              <a:t>Not that I'm aware of assuming we are not procuring the cloud services.</a:t>
            </a:r>
          </a:p>
          <a:p>
            <a:pPr marL="457200" lvl="2" eaLnBrk="1" hangingPunct="1">
              <a:spcBef>
                <a:spcPct val="20000"/>
              </a:spcBef>
              <a:buFont typeface="Wingdings" pitchFamily="2" charset="2"/>
              <a:buChar char="§"/>
            </a:pPr>
            <a:r>
              <a:rPr lang="en-US" altLang="en-US" sz="1050" kern="0" dirty="0" smtClean="0"/>
              <a:t> A “relay” would infer no data storage. Data should not be “at rest” so the hosting country or company would not have additional “rights” over the data.</a:t>
            </a:r>
            <a:endParaRPr lang="fr-FR" altLang="en-US" sz="1050" kern="0" dirty="0" smtClean="0"/>
          </a:p>
        </p:txBody>
      </p:sp>
    </p:spTree>
    <p:extLst>
      <p:ext uri="{BB962C8B-B14F-4D97-AF65-F5344CB8AC3E}">
        <p14:creationId xmlns:p14="http://schemas.microsoft.com/office/powerpoint/2010/main" val="665585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Q14: Data policy in the “store” design -  </a:t>
            </a:r>
            <a:r>
              <a:rPr lang="en-GB" sz="2000" dirty="0" err="1" smtClean="0"/>
              <a:t>GlobalExchange</a:t>
            </a:r>
            <a:r>
              <a:rPr lang="en-GB" sz="2000" dirty="0" smtClean="0"/>
              <a:t> data</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15</a:t>
            </a:fld>
            <a:endParaRPr lang="en-US" altLang="en-US"/>
          </a:p>
        </p:txBody>
      </p:sp>
      <p:pic>
        <p:nvPicPr>
          <p:cNvPr id="10242" name="Picture 2" descr="C:\Users\giraudr\Pictures\capture_03182016_102440.jpg"/>
          <p:cNvPicPr>
            <a:picLocks noChangeAspect="1" noChangeArrowheads="1"/>
          </p:cNvPicPr>
          <p:nvPr/>
        </p:nvPicPr>
        <p:blipFill>
          <a:blip r:embed="rId2" cstate="print"/>
          <a:srcRect/>
          <a:stretch>
            <a:fillRect/>
          </a:stretch>
        </p:blipFill>
        <p:spPr bwMode="auto">
          <a:xfrm>
            <a:off x="-828600" y="1268760"/>
            <a:ext cx="6317133" cy="4947685"/>
          </a:xfrm>
          <a:prstGeom prst="rect">
            <a:avLst/>
          </a:prstGeom>
          <a:noFill/>
        </p:spPr>
      </p:pic>
      <p:sp>
        <p:nvSpPr>
          <p:cNvPr id="6" name="ZoneTexte 5"/>
          <p:cNvSpPr txBox="1"/>
          <p:nvPr/>
        </p:nvSpPr>
        <p:spPr>
          <a:xfrm>
            <a:off x="5292080" y="1124744"/>
            <a:ext cx="3456384" cy="4435060"/>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100" kern="0" dirty="0" smtClean="0"/>
              <a:t> 10 « No »</a:t>
            </a:r>
          </a:p>
          <a:p>
            <a:pPr marL="0" lvl="1" eaLnBrk="1" hangingPunct="1">
              <a:spcBef>
                <a:spcPct val="20000"/>
              </a:spcBef>
              <a:buFont typeface="Wingdings" pitchFamily="2" charset="2"/>
              <a:buChar char="§"/>
            </a:pPr>
            <a:r>
              <a:rPr lang="fr-FR" altLang="en-US" sz="1100" kern="0" dirty="0" smtClean="0"/>
              <a:t> One « no » </a:t>
            </a:r>
            <a:r>
              <a:rPr lang="fr-FR" altLang="en-US" sz="1100" kern="0" dirty="0" err="1" smtClean="0"/>
              <a:t>with</a:t>
            </a:r>
            <a:r>
              <a:rPr lang="fr-FR" altLang="en-US" sz="1100" kern="0" dirty="0" smtClean="0"/>
              <a:t> </a:t>
            </a:r>
            <a:r>
              <a:rPr lang="fr-FR" altLang="en-US" sz="1100" kern="0" dirty="0" err="1" smtClean="0"/>
              <a:t>further</a:t>
            </a:r>
            <a:r>
              <a:rPr lang="fr-FR" altLang="en-US" sz="1100" kern="0" dirty="0" smtClean="0"/>
              <a:t> </a:t>
            </a:r>
            <a:r>
              <a:rPr lang="fr-FR" altLang="en-US" sz="1100" kern="0" dirty="0" err="1" smtClean="0"/>
              <a:t>comments</a:t>
            </a:r>
            <a:r>
              <a:rPr lang="fr-FR" altLang="en-US" sz="1100" kern="0" dirty="0" smtClean="0"/>
              <a:t>: </a:t>
            </a:r>
            <a:r>
              <a:rPr lang="en-US" altLang="en-US" sz="1100" kern="0" dirty="0" smtClean="0"/>
              <a:t>This approach is only compliant with data policies for essential data. For additional data the data owner must decide on a case by case basis.</a:t>
            </a:r>
          </a:p>
          <a:p>
            <a:pPr marL="0" lvl="1" eaLnBrk="1" hangingPunct="1">
              <a:spcBef>
                <a:spcPct val="20000"/>
              </a:spcBef>
              <a:buFont typeface="Wingdings" pitchFamily="2" charset="2"/>
              <a:buChar char="§"/>
            </a:pPr>
            <a:r>
              <a:rPr lang="en-US" altLang="en-US" sz="1100" kern="0" dirty="0" smtClean="0"/>
              <a:t> Additional comments:</a:t>
            </a:r>
          </a:p>
          <a:p>
            <a:pPr marL="0" lvl="1" eaLnBrk="1" hangingPunct="1">
              <a:spcBef>
                <a:spcPct val="20000"/>
              </a:spcBef>
            </a:pPr>
            <a:r>
              <a:rPr lang="en-US" altLang="en-US" sz="1100" kern="0" dirty="0" smtClean="0"/>
              <a:t>This “WMO resolution 40” data is given to WMO member states to be freely shared with the community. As long as the consumers of these data are the same entities (GISC’s) then we should have no problem. A “cache” infers data storage. If the hosting country or company has additional “rights” over the data, we would seek WMO clarification on the implications.</a:t>
            </a:r>
          </a:p>
          <a:p>
            <a:pPr marL="0" lvl="1" eaLnBrk="1" hangingPunct="1">
              <a:spcBef>
                <a:spcPct val="20000"/>
              </a:spcBef>
            </a:pPr>
            <a:r>
              <a:rPr lang="en-US" altLang="en-US" sz="1100" kern="0" dirty="0" smtClean="0"/>
              <a:t>This approach is only compliant with data policies for essential data. For additional data the data owner must decide on a case by case basis.</a:t>
            </a:r>
          </a:p>
          <a:p>
            <a:pPr marL="0" lvl="1" eaLnBrk="1" hangingPunct="1">
              <a:spcBef>
                <a:spcPct val="20000"/>
              </a:spcBef>
            </a:pPr>
            <a:r>
              <a:rPr lang="en-US" altLang="en-US" sz="1100" kern="0" dirty="0" smtClean="0"/>
              <a:t>Only for essential data / RES 40  - however in such case, considering the cache shall be only accessible by the GISCs the added value is questionable because a DCPC might rather decide to provide such a cloud service privately to serve its users directly</a:t>
            </a:r>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Q15: Location of the “store” cloud servers – </a:t>
            </a:r>
            <a:r>
              <a:rPr lang="en-GB" sz="2000" dirty="0" err="1" smtClean="0"/>
              <a:t>GlobalExchange</a:t>
            </a:r>
            <a:r>
              <a:rPr lang="en-GB" sz="2000" dirty="0" smtClean="0"/>
              <a:t> data </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16</a:t>
            </a:fld>
            <a:endParaRPr lang="en-US" altLang="en-US"/>
          </a:p>
        </p:txBody>
      </p:sp>
      <p:pic>
        <p:nvPicPr>
          <p:cNvPr id="12292" name="Picture 4" descr="C:\Users\giraudr\Pictures\capture_03232016_145343.jpg"/>
          <p:cNvPicPr>
            <a:picLocks noChangeAspect="1" noChangeArrowheads="1"/>
          </p:cNvPicPr>
          <p:nvPr/>
        </p:nvPicPr>
        <p:blipFill>
          <a:blip r:embed="rId2" cstate="print"/>
          <a:srcRect/>
          <a:stretch>
            <a:fillRect/>
          </a:stretch>
        </p:blipFill>
        <p:spPr bwMode="auto">
          <a:xfrm>
            <a:off x="251520" y="1556792"/>
            <a:ext cx="4752528" cy="3115466"/>
          </a:xfrm>
          <a:prstGeom prst="rect">
            <a:avLst/>
          </a:prstGeom>
          <a:noFill/>
        </p:spPr>
      </p:pic>
      <p:sp>
        <p:nvSpPr>
          <p:cNvPr id="8" name="ZoneTexte 7"/>
          <p:cNvSpPr txBox="1"/>
          <p:nvPr/>
        </p:nvSpPr>
        <p:spPr>
          <a:xfrm>
            <a:off x="5292080" y="1124744"/>
            <a:ext cx="3456384" cy="2089803"/>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100" kern="0" dirty="0" smtClean="0"/>
              <a:t> 10 « </a:t>
            </a:r>
            <a:r>
              <a:rPr lang="fr-FR" altLang="en-US" sz="1100" kern="0" dirty="0" err="1" smtClean="0"/>
              <a:t>Yes</a:t>
            </a:r>
            <a:r>
              <a:rPr lang="fr-FR" altLang="en-US" sz="1100" kern="0" dirty="0" smtClean="0"/>
              <a:t> »</a:t>
            </a:r>
          </a:p>
          <a:p>
            <a:pPr marL="0" lvl="1" eaLnBrk="1" hangingPunct="1">
              <a:spcBef>
                <a:spcPct val="20000"/>
              </a:spcBef>
              <a:buFont typeface="Wingdings" pitchFamily="2" charset="2"/>
              <a:buChar char="§"/>
            </a:pPr>
            <a:r>
              <a:rPr lang="fr-FR" altLang="en-US" sz="1100" kern="0" dirty="0" smtClean="0"/>
              <a:t> </a:t>
            </a:r>
            <a:r>
              <a:rPr lang="fr-FR" altLang="en-US" sz="1100" kern="0" dirty="0" err="1" smtClean="0"/>
              <a:t>Additional</a:t>
            </a:r>
            <a:r>
              <a:rPr lang="fr-FR" altLang="en-US" sz="1100" kern="0" dirty="0" smtClean="0"/>
              <a:t> </a:t>
            </a:r>
            <a:r>
              <a:rPr lang="fr-FR" altLang="en-US" sz="1100" kern="0" dirty="0" err="1" smtClean="0"/>
              <a:t>comments</a:t>
            </a:r>
            <a:endParaRPr lang="fr-FR" altLang="en-US" sz="1100" kern="0" dirty="0" smtClean="0"/>
          </a:p>
          <a:p>
            <a:pPr marL="0" lvl="1" eaLnBrk="1" hangingPunct="1">
              <a:spcBef>
                <a:spcPct val="20000"/>
              </a:spcBef>
            </a:pPr>
            <a:r>
              <a:rPr lang="en-US" altLang="en-US" sz="1100" kern="0" dirty="0" smtClean="0"/>
              <a:t>A “cache” infers data storage. Data is “at rest” so hosting country or company many have additional “rights” over the data. We would seek clarification from WMO over the position - we have already agreed to “globally share” Resolution 40 data – but only to WMO partners.</a:t>
            </a:r>
          </a:p>
          <a:p>
            <a:pPr marL="0" lvl="1" eaLnBrk="1" hangingPunct="1">
              <a:spcBef>
                <a:spcPct val="20000"/>
              </a:spcBef>
            </a:pPr>
            <a:r>
              <a:rPr lang="en-US" altLang="en-US" sz="1100" kern="0" dirty="0" smtClean="0"/>
              <a:t>It is recommended that the physical location be in one of the  European union country </a:t>
            </a:r>
          </a:p>
          <a:p>
            <a:pPr marL="0" lvl="1" eaLnBrk="1" hangingPunct="1">
              <a:spcBef>
                <a:spcPct val="20000"/>
              </a:spcBef>
            </a:pPr>
            <a:r>
              <a:rPr lang="en-US" altLang="en-US" sz="1100" kern="0" dirty="0" smtClean="0"/>
              <a:t>For essential data / RES 40 only</a:t>
            </a: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400" dirty="0" smtClean="0"/>
              <a:t>Q16: Data policy in the “relay” design – </a:t>
            </a:r>
            <a:r>
              <a:rPr lang="en-GB" sz="2400" dirty="0" err="1" smtClean="0"/>
              <a:t>WideExchange</a:t>
            </a:r>
            <a:r>
              <a:rPr lang="en-GB" sz="2400" dirty="0" smtClean="0"/>
              <a:t> data</a:t>
            </a:r>
            <a:endParaRPr lang="en-GB" sz="24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17</a:t>
            </a:fld>
            <a:endParaRPr lang="en-US" altLang="en-US"/>
          </a:p>
        </p:txBody>
      </p:sp>
      <p:pic>
        <p:nvPicPr>
          <p:cNvPr id="12290" name="Picture 2" descr="C:\Users\giraudr\Pictures\capture_03182016_102553.jpg"/>
          <p:cNvPicPr>
            <a:picLocks noChangeAspect="1" noChangeArrowheads="1"/>
          </p:cNvPicPr>
          <p:nvPr/>
        </p:nvPicPr>
        <p:blipFill>
          <a:blip r:embed="rId2" cstate="print"/>
          <a:srcRect/>
          <a:stretch>
            <a:fillRect/>
          </a:stretch>
        </p:blipFill>
        <p:spPr bwMode="auto">
          <a:xfrm>
            <a:off x="0" y="1268760"/>
            <a:ext cx="6055394" cy="4228627"/>
          </a:xfrm>
          <a:prstGeom prst="rect">
            <a:avLst/>
          </a:prstGeom>
          <a:noFill/>
        </p:spPr>
      </p:pic>
      <p:sp>
        <p:nvSpPr>
          <p:cNvPr id="6" name="ZoneTexte 5"/>
          <p:cNvSpPr txBox="1"/>
          <p:nvPr/>
        </p:nvSpPr>
        <p:spPr>
          <a:xfrm>
            <a:off x="5868144" y="1124744"/>
            <a:ext cx="2880320" cy="5004447"/>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200" kern="0" dirty="0" smtClean="0"/>
              <a:t> The </a:t>
            </a:r>
            <a:r>
              <a:rPr lang="fr-FR" altLang="en-US" sz="1200" kern="0" dirty="0" err="1" smtClean="0"/>
              <a:t>term</a:t>
            </a:r>
            <a:r>
              <a:rPr lang="fr-FR" altLang="en-US" sz="1200" kern="0" dirty="0" smtClean="0"/>
              <a:t> « </a:t>
            </a:r>
            <a:r>
              <a:rPr lang="fr-FR" altLang="en-US" sz="1200" kern="0" dirty="0" err="1" smtClean="0"/>
              <a:t>WideExchange</a:t>
            </a:r>
            <a:r>
              <a:rPr lang="fr-FR" altLang="en-US" sz="1200" kern="0" dirty="0" smtClean="0"/>
              <a:t> » </a:t>
            </a:r>
            <a:r>
              <a:rPr lang="fr-FR" altLang="en-US" sz="1200" kern="0" dirty="0" err="1" smtClean="0"/>
              <a:t>refers</a:t>
            </a:r>
            <a:r>
              <a:rPr lang="fr-FR" altLang="en-US" sz="1200" kern="0" dirty="0" smtClean="0"/>
              <a:t> to data </a:t>
            </a:r>
            <a:r>
              <a:rPr lang="fr-FR" altLang="en-US" sz="1200" kern="0" dirty="0" err="1" smtClean="0"/>
              <a:t>that</a:t>
            </a:r>
            <a:r>
              <a:rPr lang="fr-FR" altLang="en-US" sz="1200" kern="0" dirty="0" smtClean="0"/>
              <a:t> </a:t>
            </a:r>
            <a:r>
              <a:rPr lang="fr-FR" altLang="en-US" sz="1200" kern="0" dirty="0" err="1" smtClean="0"/>
              <a:t>might</a:t>
            </a:r>
            <a:r>
              <a:rPr lang="fr-FR" altLang="en-US" sz="1200" kern="0" dirty="0" smtClean="0"/>
              <a:t> </a:t>
            </a:r>
            <a:r>
              <a:rPr lang="fr-FR" altLang="en-US" sz="1200" kern="0" dirty="0" err="1" smtClean="0"/>
              <a:t>interest</a:t>
            </a:r>
            <a:r>
              <a:rPr lang="fr-FR" altLang="en-US" sz="1200" kern="0" dirty="0" smtClean="0"/>
              <a:t> </a:t>
            </a:r>
            <a:r>
              <a:rPr lang="fr-FR" altLang="en-US" sz="1200" kern="0" dirty="0" err="1" smtClean="0"/>
              <a:t>many</a:t>
            </a:r>
            <a:r>
              <a:rPr lang="fr-FR" altLang="en-US" sz="1200" kern="0" dirty="0" smtClean="0"/>
              <a:t> WIS </a:t>
            </a:r>
            <a:r>
              <a:rPr lang="fr-FR" altLang="en-US" sz="1200" kern="0" dirty="0" err="1" smtClean="0"/>
              <a:t>Members</a:t>
            </a:r>
            <a:r>
              <a:rPr lang="fr-FR" altLang="en-US" sz="1200" kern="0" dirty="0" smtClean="0"/>
              <a:t> and the relevant </a:t>
            </a:r>
            <a:r>
              <a:rPr lang="fr-FR" altLang="en-US" sz="1200" kern="0" dirty="0" err="1" smtClean="0"/>
              <a:t>GISCs</a:t>
            </a:r>
            <a:r>
              <a:rPr lang="fr-FR" altLang="en-US" sz="1200" kern="0" dirty="0" smtClean="0"/>
              <a:t> </a:t>
            </a:r>
            <a:r>
              <a:rPr lang="fr-FR" altLang="en-US" sz="1200" kern="0" dirty="0" err="1" smtClean="0"/>
              <a:t>could</a:t>
            </a:r>
            <a:r>
              <a:rPr lang="fr-FR" altLang="en-US" sz="1200" kern="0" dirty="0" smtClean="0"/>
              <a:t> use the </a:t>
            </a:r>
            <a:r>
              <a:rPr lang="fr-FR" altLang="en-US" sz="1200" kern="0" dirty="0" err="1" smtClean="0"/>
              <a:t>cloud</a:t>
            </a:r>
            <a:r>
              <a:rPr lang="fr-FR" altLang="en-US" sz="1200" kern="0" dirty="0" smtClean="0"/>
              <a:t> for </a:t>
            </a:r>
            <a:r>
              <a:rPr lang="fr-FR" altLang="en-US" sz="1200" kern="0" dirty="0" err="1" smtClean="0"/>
              <a:t>this</a:t>
            </a:r>
            <a:r>
              <a:rPr lang="fr-FR" altLang="en-US" sz="1200" kern="0" dirty="0" smtClean="0"/>
              <a:t> </a:t>
            </a:r>
            <a:r>
              <a:rPr lang="fr-FR" altLang="en-US" sz="1200" kern="0" dirty="0" err="1" smtClean="0"/>
              <a:t>kind</a:t>
            </a:r>
            <a:r>
              <a:rPr lang="fr-FR" altLang="en-US" sz="1200" kern="0" dirty="0" smtClean="0"/>
              <a:t> of data as </a:t>
            </a:r>
            <a:r>
              <a:rPr lang="fr-FR" altLang="en-US" sz="1200" kern="0" dirty="0" err="1" smtClean="0"/>
              <a:t>well</a:t>
            </a:r>
            <a:r>
              <a:rPr lang="fr-FR" altLang="en-US" sz="1200" kern="0" dirty="0" smtClean="0"/>
              <a:t>. So not for ALL </a:t>
            </a:r>
            <a:r>
              <a:rPr lang="fr-FR" altLang="en-US" sz="1200" kern="0" dirty="0" err="1" smtClean="0"/>
              <a:t>GISCs</a:t>
            </a:r>
            <a:r>
              <a:rPr lang="fr-FR" altLang="en-US" sz="1200" kern="0" dirty="0" smtClean="0"/>
              <a:t>, but for MANY </a:t>
            </a:r>
            <a:r>
              <a:rPr lang="fr-FR" altLang="en-US" sz="1200" kern="0" dirty="0" err="1" smtClean="0"/>
              <a:t>GISCs</a:t>
            </a:r>
            <a:r>
              <a:rPr lang="fr-FR" altLang="en-US" sz="1200" kern="0" dirty="0" smtClean="0"/>
              <a:t>.</a:t>
            </a:r>
          </a:p>
          <a:p>
            <a:pPr marL="0" lvl="1" eaLnBrk="1" hangingPunct="1">
              <a:spcBef>
                <a:spcPct val="20000"/>
              </a:spcBef>
              <a:buFont typeface="Wingdings" pitchFamily="2" charset="2"/>
              <a:buChar char="§"/>
            </a:pPr>
            <a:endParaRPr lang="fr-FR" altLang="en-US" sz="1200" kern="0" dirty="0" smtClean="0"/>
          </a:p>
          <a:p>
            <a:pPr marL="0" lvl="1" eaLnBrk="1" hangingPunct="1">
              <a:spcBef>
                <a:spcPct val="20000"/>
              </a:spcBef>
              <a:buFont typeface="Wingdings" pitchFamily="2" charset="2"/>
              <a:buChar char="§"/>
            </a:pPr>
            <a:endParaRPr lang="en-US" altLang="en-US" sz="1200" kern="0" dirty="0" smtClean="0"/>
          </a:p>
          <a:p>
            <a:pPr marL="0" lvl="1" eaLnBrk="1" hangingPunct="1">
              <a:spcBef>
                <a:spcPct val="20000"/>
              </a:spcBef>
              <a:buFont typeface="Wingdings" pitchFamily="2" charset="2"/>
              <a:buChar char="§"/>
            </a:pPr>
            <a:r>
              <a:rPr lang="en-US" altLang="en-US" sz="1200" kern="0" dirty="0" smtClean="0"/>
              <a:t> Many comments similar to those for </a:t>
            </a:r>
            <a:r>
              <a:rPr lang="en-US" altLang="en-US" sz="1200" kern="0" dirty="0" err="1" smtClean="0"/>
              <a:t>GlobalExchange</a:t>
            </a:r>
            <a:r>
              <a:rPr lang="en-US" altLang="en-US" sz="1200" kern="0" dirty="0" smtClean="0"/>
              <a:t> data</a:t>
            </a:r>
          </a:p>
          <a:p>
            <a:pPr marL="0" lvl="1" eaLnBrk="1" hangingPunct="1">
              <a:spcBef>
                <a:spcPct val="20000"/>
              </a:spcBef>
              <a:buFont typeface="Wingdings" pitchFamily="2" charset="2"/>
              <a:buChar char="§"/>
            </a:pPr>
            <a:endParaRPr lang="en-US" altLang="en-US" sz="1100" kern="0" dirty="0" smtClean="0"/>
          </a:p>
          <a:p>
            <a:pPr marL="0" lvl="1" eaLnBrk="1" hangingPunct="1">
              <a:spcBef>
                <a:spcPct val="20000"/>
              </a:spcBef>
              <a:buFont typeface="Wingdings" pitchFamily="2" charset="2"/>
              <a:buChar char="§"/>
            </a:pPr>
            <a:endParaRPr lang="en-US" altLang="en-US" sz="1100" kern="0" dirty="0" smtClean="0"/>
          </a:p>
          <a:p>
            <a:pPr marL="0" lvl="1" eaLnBrk="1" hangingPunct="1">
              <a:spcBef>
                <a:spcPct val="20000"/>
              </a:spcBef>
              <a:buFont typeface="Wingdings" pitchFamily="2" charset="2"/>
              <a:buChar char="§"/>
            </a:pPr>
            <a:r>
              <a:rPr lang="en-US" altLang="en-US" sz="1200" kern="0" dirty="0" smtClean="0"/>
              <a:t>Additional comments:</a:t>
            </a:r>
          </a:p>
          <a:p>
            <a:pPr marL="0" lvl="1" eaLnBrk="1" hangingPunct="1">
              <a:spcBef>
                <a:spcPct val="20000"/>
              </a:spcBef>
            </a:pPr>
            <a:r>
              <a:rPr lang="en-US" altLang="en-US" sz="1200" kern="0" dirty="0" smtClean="0"/>
              <a:t>The legal situation with regards to usage of external cloud services for "other data" would require further investigations and alignment with our management bodies</a:t>
            </a:r>
          </a:p>
          <a:p>
            <a:pPr marL="0" lvl="1" eaLnBrk="1" hangingPunct="1">
              <a:spcBef>
                <a:spcPct val="20000"/>
              </a:spcBef>
            </a:pPr>
            <a:r>
              <a:rPr lang="en-US" altLang="en-US" sz="1200" kern="0" dirty="0" smtClean="0"/>
              <a:t>The function may be compliant with our data policy is the data policy is correctly implemented by the receiving GISCs. Mechanisms should be developed to guarantee this.</a:t>
            </a:r>
          </a:p>
          <a:p>
            <a:pPr marL="0" lvl="1" eaLnBrk="1" hangingPunct="1">
              <a:spcBef>
                <a:spcPct val="20000"/>
              </a:spcBef>
            </a:pPr>
            <a:endParaRPr lang="en-US" altLang="en-US" sz="1100" kern="0" dirty="0" smtClean="0"/>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Q17: Location of the “relay” cloud servers – </a:t>
            </a:r>
            <a:r>
              <a:rPr lang="en-GB" sz="2000" dirty="0" err="1" smtClean="0"/>
              <a:t>WideExchange</a:t>
            </a:r>
            <a:r>
              <a:rPr lang="en-GB" sz="2000" dirty="0" smtClean="0"/>
              <a:t> data </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18</a:t>
            </a:fld>
            <a:endParaRPr lang="en-US" altLang="en-US"/>
          </a:p>
        </p:txBody>
      </p:sp>
      <p:pic>
        <p:nvPicPr>
          <p:cNvPr id="13315" name="Picture 3" descr="C:\Users\giraudr\Pictures\capture_03232016_150710.jpg"/>
          <p:cNvPicPr>
            <a:picLocks noChangeAspect="1" noChangeArrowheads="1"/>
          </p:cNvPicPr>
          <p:nvPr/>
        </p:nvPicPr>
        <p:blipFill>
          <a:blip r:embed="rId2" cstate="print"/>
          <a:srcRect/>
          <a:stretch>
            <a:fillRect/>
          </a:stretch>
        </p:blipFill>
        <p:spPr bwMode="auto">
          <a:xfrm>
            <a:off x="1619672" y="908720"/>
            <a:ext cx="5525366" cy="3600400"/>
          </a:xfrm>
          <a:prstGeom prst="rect">
            <a:avLst/>
          </a:prstGeom>
          <a:noFill/>
        </p:spPr>
      </p:pic>
      <p:sp>
        <p:nvSpPr>
          <p:cNvPr id="7" name="ZoneTexte 6"/>
          <p:cNvSpPr txBox="1"/>
          <p:nvPr/>
        </p:nvSpPr>
        <p:spPr>
          <a:xfrm>
            <a:off x="611560" y="4869160"/>
            <a:ext cx="8208912" cy="276999"/>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200" kern="0" dirty="0" smtClean="0"/>
              <a:t> </a:t>
            </a:r>
            <a:r>
              <a:rPr lang="fr-FR" altLang="en-US" sz="1200" kern="0" dirty="0" err="1" smtClean="0"/>
              <a:t>Answers</a:t>
            </a:r>
            <a:r>
              <a:rPr lang="fr-FR" altLang="en-US" sz="1200" kern="0" dirty="0" smtClean="0"/>
              <a:t> and </a:t>
            </a:r>
            <a:r>
              <a:rPr lang="fr-FR" altLang="en-US" sz="1200" kern="0" dirty="0" err="1" smtClean="0"/>
              <a:t>comments</a:t>
            </a:r>
            <a:r>
              <a:rPr lang="fr-FR" altLang="en-US" sz="1200" kern="0" dirty="0" smtClean="0"/>
              <a:t> </a:t>
            </a:r>
            <a:r>
              <a:rPr lang="fr-FR" altLang="en-US" sz="1200" kern="0" dirty="0" err="1" smtClean="0"/>
              <a:t>very</a:t>
            </a:r>
            <a:r>
              <a:rPr lang="fr-FR" altLang="en-US" sz="1200" kern="0" dirty="0" smtClean="0"/>
              <a:t> close to Q13 (for </a:t>
            </a:r>
            <a:r>
              <a:rPr lang="fr-FR" altLang="en-US" sz="1200" kern="0" dirty="0" err="1" smtClean="0"/>
              <a:t>GlobalExchange</a:t>
            </a:r>
            <a:r>
              <a:rPr lang="fr-FR" altLang="en-US" sz="1200" kern="0" dirty="0" smtClean="0"/>
              <a:t> data)</a:t>
            </a:r>
            <a:endParaRPr lang="fr-FR" altLang="en-US" sz="1050" kern="0" dirty="0" smtClean="0"/>
          </a:p>
        </p:txBody>
      </p:sp>
    </p:spTree>
    <p:extLst>
      <p:ext uri="{BB962C8B-B14F-4D97-AF65-F5344CB8AC3E}">
        <p14:creationId xmlns:p14="http://schemas.microsoft.com/office/powerpoint/2010/main" val="6655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Q18: Data policy of the “store” cloud servers – </a:t>
            </a:r>
            <a:r>
              <a:rPr lang="en-GB" sz="2000" dirty="0" err="1" smtClean="0"/>
              <a:t>WideExchange</a:t>
            </a:r>
            <a:r>
              <a:rPr lang="en-GB" sz="2000" dirty="0" smtClean="0"/>
              <a:t> data </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19</a:t>
            </a:fld>
            <a:endParaRPr lang="en-US" altLang="en-US"/>
          </a:p>
        </p:txBody>
      </p:sp>
      <p:pic>
        <p:nvPicPr>
          <p:cNvPr id="25602" name="Picture 2" descr="C:\Users\giraudr\Pictures\capture_03232016_150723.jpg"/>
          <p:cNvPicPr>
            <a:picLocks noChangeAspect="1" noChangeArrowheads="1"/>
          </p:cNvPicPr>
          <p:nvPr/>
        </p:nvPicPr>
        <p:blipFill>
          <a:blip r:embed="rId2" cstate="print"/>
          <a:srcRect/>
          <a:stretch>
            <a:fillRect/>
          </a:stretch>
        </p:blipFill>
        <p:spPr bwMode="auto">
          <a:xfrm>
            <a:off x="1763688" y="980728"/>
            <a:ext cx="5616624" cy="4536504"/>
          </a:xfrm>
          <a:prstGeom prst="rect">
            <a:avLst/>
          </a:prstGeom>
          <a:noFill/>
        </p:spPr>
      </p:pic>
      <p:sp>
        <p:nvSpPr>
          <p:cNvPr id="7" name="ZoneTexte 6"/>
          <p:cNvSpPr txBox="1"/>
          <p:nvPr/>
        </p:nvSpPr>
        <p:spPr>
          <a:xfrm>
            <a:off x="395536" y="5517232"/>
            <a:ext cx="8208912" cy="276999"/>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200" kern="0" dirty="0" smtClean="0"/>
              <a:t> </a:t>
            </a:r>
            <a:r>
              <a:rPr lang="fr-FR" altLang="en-US" sz="1200" kern="0" dirty="0" err="1" smtClean="0"/>
              <a:t>Answers</a:t>
            </a:r>
            <a:r>
              <a:rPr lang="fr-FR" altLang="en-US" sz="1200" kern="0" dirty="0" smtClean="0"/>
              <a:t> and </a:t>
            </a:r>
            <a:r>
              <a:rPr lang="fr-FR" altLang="en-US" sz="1200" kern="0" dirty="0" err="1" smtClean="0"/>
              <a:t>comments</a:t>
            </a:r>
            <a:r>
              <a:rPr lang="fr-FR" altLang="en-US" sz="1200" kern="0" dirty="0" smtClean="0"/>
              <a:t> </a:t>
            </a:r>
            <a:r>
              <a:rPr lang="fr-FR" altLang="en-US" sz="1200" kern="0" dirty="0" err="1" smtClean="0"/>
              <a:t>very</a:t>
            </a:r>
            <a:r>
              <a:rPr lang="fr-FR" altLang="en-US" sz="1200" kern="0" dirty="0" smtClean="0"/>
              <a:t> close to Q14 (for </a:t>
            </a:r>
            <a:r>
              <a:rPr lang="fr-FR" altLang="en-US" sz="1200" kern="0" dirty="0" err="1" smtClean="0"/>
              <a:t>GlobalExchange</a:t>
            </a:r>
            <a:r>
              <a:rPr lang="fr-FR" altLang="en-US" sz="1200" kern="0" dirty="0" smtClean="0"/>
              <a:t> data)</a:t>
            </a:r>
            <a:endParaRPr lang="fr-FR" altLang="en-US" sz="1050" kern="0" dirty="0" smtClean="0"/>
          </a:p>
        </p:txBody>
      </p:sp>
    </p:spTree>
    <p:extLst>
      <p:ext uri="{BB962C8B-B14F-4D97-AF65-F5344CB8AC3E}">
        <p14:creationId xmlns:p14="http://schemas.microsoft.com/office/powerpoint/2010/main" val="66558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000" dirty="0" smtClean="0"/>
              <a:t>Q19: Location of the “relay” cloud servers – </a:t>
            </a:r>
            <a:r>
              <a:rPr lang="en-GB" sz="2000" dirty="0" err="1" smtClean="0"/>
              <a:t>WideExchange</a:t>
            </a:r>
            <a:r>
              <a:rPr lang="en-GB" sz="2000" dirty="0" smtClean="0"/>
              <a:t> data </a:t>
            </a:r>
            <a:endParaRPr lang="en-GB" sz="2000"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20</a:t>
            </a:fld>
            <a:endParaRPr lang="en-US" altLang="en-US"/>
          </a:p>
        </p:txBody>
      </p:sp>
      <p:pic>
        <p:nvPicPr>
          <p:cNvPr id="13315" name="Picture 3" descr="C:\Users\giraudr\Pictures\capture_03232016_150710.jpg"/>
          <p:cNvPicPr>
            <a:picLocks noChangeAspect="1" noChangeArrowheads="1"/>
          </p:cNvPicPr>
          <p:nvPr/>
        </p:nvPicPr>
        <p:blipFill>
          <a:blip r:embed="rId2" cstate="print"/>
          <a:srcRect/>
          <a:stretch>
            <a:fillRect/>
          </a:stretch>
        </p:blipFill>
        <p:spPr bwMode="auto">
          <a:xfrm>
            <a:off x="1403648" y="1196752"/>
            <a:ext cx="5525366" cy="3600400"/>
          </a:xfrm>
          <a:prstGeom prst="rect">
            <a:avLst/>
          </a:prstGeom>
          <a:noFill/>
        </p:spPr>
      </p:pic>
      <p:sp>
        <p:nvSpPr>
          <p:cNvPr id="6" name="ZoneTexte 5"/>
          <p:cNvSpPr txBox="1"/>
          <p:nvPr/>
        </p:nvSpPr>
        <p:spPr>
          <a:xfrm>
            <a:off x="467544" y="5013176"/>
            <a:ext cx="8208912" cy="276999"/>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200" kern="0" dirty="0" smtClean="0"/>
              <a:t> </a:t>
            </a:r>
            <a:r>
              <a:rPr lang="fr-FR" altLang="en-US" sz="1200" kern="0" dirty="0" err="1" smtClean="0"/>
              <a:t>Answers</a:t>
            </a:r>
            <a:r>
              <a:rPr lang="fr-FR" altLang="en-US" sz="1200" kern="0" dirty="0" smtClean="0"/>
              <a:t> and </a:t>
            </a:r>
            <a:r>
              <a:rPr lang="fr-FR" altLang="en-US" sz="1200" kern="0" dirty="0" err="1" smtClean="0"/>
              <a:t>comments</a:t>
            </a:r>
            <a:r>
              <a:rPr lang="fr-FR" altLang="en-US" sz="1200" kern="0" dirty="0" smtClean="0"/>
              <a:t> </a:t>
            </a:r>
            <a:r>
              <a:rPr lang="fr-FR" altLang="en-US" sz="1200" kern="0" dirty="0" err="1" smtClean="0"/>
              <a:t>very</a:t>
            </a:r>
            <a:r>
              <a:rPr lang="fr-FR" altLang="en-US" sz="1200" kern="0" dirty="0" smtClean="0"/>
              <a:t> close to Q15 (for </a:t>
            </a:r>
            <a:r>
              <a:rPr lang="fr-FR" altLang="en-US" sz="1200" kern="0" dirty="0" err="1" smtClean="0"/>
              <a:t>GlobalExchange</a:t>
            </a:r>
            <a:r>
              <a:rPr lang="fr-FR" altLang="en-US" sz="1200" kern="0" dirty="0" smtClean="0"/>
              <a:t> data)</a:t>
            </a:r>
            <a:endParaRPr lang="fr-FR" altLang="en-US" sz="1050" kern="0" dirty="0" smtClean="0"/>
          </a:p>
        </p:txBody>
      </p:sp>
    </p:spTree>
    <p:extLst>
      <p:ext uri="{BB962C8B-B14F-4D97-AF65-F5344CB8AC3E}">
        <p14:creationId xmlns:p14="http://schemas.microsoft.com/office/powerpoint/2010/main" val="66558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Q20: Type of </a:t>
            </a:r>
            <a:r>
              <a:rPr lang="en-GB" dirty="0" err="1" smtClean="0"/>
              <a:t>XaaS</a:t>
            </a:r>
            <a:r>
              <a:rPr lang="en-GB" dirty="0" smtClean="0"/>
              <a:t> cloud service</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21</a:t>
            </a:fld>
            <a:endParaRPr lang="en-US" altLang="en-US"/>
          </a:p>
        </p:txBody>
      </p:sp>
      <p:pic>
        <p:nvPicPr>
          <p:cNvPr id="14338" name="Picture 2" descr="C:\Users\giraudr\Pictures\capture_03182016_102628.jpg"/>
          <p:cNvPicPr>
            <a:picLocks noChangeAspect="1" noChangeArrowheads="1"/>
          </p:cNvPicPr>
          <p:nvPr/>
        </p:nvPicPr>
        <p:blipFill>
          <a:blip r:embed="rId2" cstate="print"/>
          <a:srcRect/>
          <a:stretch>
            <a:fillRect/>
          </a:stretch>
        </p:blipFill>
        <p:spPr bwMode="auto">
          <a:xfrm>
            <a:off x="1187624" y="3212976"/>
            <a:ext cx="6791325" cy="2667000"/>
          </a:xfrm>
          <a:prstGeom prst="rect">
            <a:avLst/>
          </a:prstGeom>
          <a:noFill/>
        </p:spPr>
      </p:pic>
      <p:sp>
        <p:nvSpPr>
          <p:cNvPr id="6" name="ZoneTexte 5"/>
          <p:cNvSpPr txBox="1"/>
          <p:nvPr/>
        </p:nvSpPr>
        <p:spPr>
          <a:xfrm>
            <a:off x="323528" y="1052736"/>
            <a:ext cx="8208912" cy="2192908"/>
          </a:xfrm>
          <a:prstGeom prst="rect">
            <a:avLst/>
          </a:prstGeom>
          <a:noFill/>
        </p:spPr>
        <p:txBody>
          <a:bodyPr wrap="square" rtlCol="0">
            <a:spAutoFit/>
          </a:bodyPr>
          <a:lstStyle/>
          <a:p>
            <a:pPr marL="0" lvl="1" eaLnBrk="1" hangingPunct="1">
              <a:spcBef>
                <a:spcPct val="20000"/>
              </a:spcBef>
            </a:pPr>
            <a:r>
              <a:rPr lang="en-US" altLang="en-US" sz="1050" kern="0" dirty="0" smtClean="0"/>
              <a:t>The cloud services exist in many "</a:t>
            </a:r>
            <a:r>
              <a:rPr lang="en-US" altLang="en-US" sz="1050" kern="0" dirty="0" err="1" smtClean="0"/>
              <a:t>flavours</a:t>
            </a:r>
            <a:r>
              <a:rPr lang="en-US" altLang="en-US" sz="1050" kern="0" dirty="0" smtClean="0"/>
              <a:t>". A standard method to describe the service offered by Cloud provider is to distinguish between the following options:</a:t>
            </a:r>
          </a:p>
          <a:p>
            <a:pPr marL="0" lvl="1" eaLnBrk="1" hangingPunct="1">
              <a:spcBef>
                <a:spcPct val="20000"/>
              </a:spcBef>
            </a:pPr>
            <a:r>
              <a:rPr lang="en-US" altLang="en-US" sz="1050" kern="0" dirty="0" smtClean="0"/>
              <a:t>- </a:t>
            </a:r>
            <a:r>
              <a:rPr lang="en-US" altLang="en-US" sz="1050" kern="0" dirty="0" err="1" smtClean="0"/>
              <a:t>IaaS</a:t>
            </a:r>
            <a:r>
              <a:rPr lang="en-US" altLang="en-US" sz="1050" kern="0" dirty="0" smtClean="0"/>
              <a:t> (Infrastructure as a Service): In this option, the provider is providing physical servers or virtual machines in its data center and the entire management of the server is done by the client</a:t>
            </a:r>
          </a:p>
          <a:p>
            <a:pPr marL="0" lvl="1" eaLnBrk="1" hangingPunct="1">
              <a:spcBef>
                <a:spcPct val="20000"/>
              </a:spcBef>
            </a:pPr>
            <a:r>
              <a:rPr lang="en-US" altLang="en-US" sz="1050" kern="0" dirty="0" smtClean="0"/>
              <a:t>- </a:t>
            </a:r>
            <a:r>
              <a:rPr lang="en-US" altLang="en-US" sz="1050" kern="0" dirty="0" err="1" smtClean="0"/>
              <a:t>PaaS</a:t>
            </a:r>
            <a:r>
              <a:rPr lang="en-US" altLang="en-US" sz="1050" kern="0" dirty="0" smtClean="0"/>
              <a:t> (Platform as a Service): In this option, in addition to the above, the providers propose additional services (such as security patches of the servers. Amazon Web Service is a typical </a:t>
            </a:r>
            <a:r>
              <a:rPr lang="en-US" altLang="en-US" sz="1050" kern="0" dirty="0" err="1" smtClean="0"/>
              <a:t>PaaS</a:t>
            </a:r>
            <a:r>
              <a:rPr lang="en-US" altLang="en-US" sz="1050" kern="0" dirty="0" smtClean="0"/>
              <a:t> Provider.</a:t>
            </a:r>
          </a:p>
          <a:p>
            <a:pPr marL="0" lvl="1" eaLnBrk="1" hangingPunct="1">
              <a:spcBef>
                <a:spcPct val="20000"/>
              </a:spcBef>
            </a:pPr>
            <a:r>
              <a:rPr lang="en-US" altLang="en-US" sz="1050" kern="0" dirty="0" smtClean="0"/>
              <a:t>- </a:t>
            </a:r>
            <a:r>
              <a:rPr lang="en-US" altLang="en-US" sz="1050" kern="0" dirty="0" err="1" smtClean="0"/>
              <a:t>SaaS</a:t>
            </a:r>
            <a:r>
              <a:rPr lang="en-US" altLang="en-US" sz="1050" kern="0" dirty="0" smtClean="0"/>
              <a:t> (Software as a Service): In the option, in addition of the above, the provider gives access to the application configured and tuned. The client uses the application as is.</a:t>
            </a:r>
          </a:p>
          <a:p>
            <a:pPr marL="0" lvl="1" eaLnBrk="1" hangingPunct="1">
              <a:spcBef>
                <a:spcPct val="20000"/>
              </a:spcBef>
            </a:pPr>
            <a:r>
              <a:rPr lang="en-US" altLang="en-US" sz="1050" kern="0" dirty="0" smtClean="0"/>
              <a:t>In the cache in and through the Cloud, it seems quite unlikely that a commercial </a:t>
            </a:r>
            <a:r>
              <a:rPr lang="en-US" altLang="en-US" sz="1050" kern="0" dirty="0" err="1" smtClean="0"/>
              <a:t>SaaS</a:t>
            </a:r>
            <a:r>
              <a:rPr lang="en-US" altLang="en-US" sz="1050" kern="0" dirty="0" smtClean="0"/>
              <a:t> provider will be able to deliver the service we are looking for. The management of the platform could be done by the provider, but more as a bespoke service than a standard offer. </a:t>
            </a:r>
          </a:p>
          <a:p>
            <a:pPr marL="0" lvl="1" eaLnBrk="1" hangingPunct="1">
              <a:spcBef>
                <a:spcPct val="20000"/>
              </a:spcBef>
            </a:pPr>
            <a:r>
              <a:rPr lang="en-US" altLang="en-US" sz="1050" kern="0" dirty="0" smtClean="0"/>
              <a:t>Considering what is expected by the servers and the providers  in the "cache in and through the cloud", which solution(s) should we investigate further.</a:t>
            </a:r>
            <a:endParaRPr lang="fr-FR" altLang="en-US" sz="1050" kern="0" dirty="0" smtClean="0"/>
          </a:p>
        </p:txBody>
      </p:sp>
    </p:spTree>
    <p:extLst>
      <p:ext uri="{BB962C8B-B14F-4D97-AF65-F5344CB8AC3E}">
        <p14:creationId xmlns:p14="http://schemas.microsoft.com/office/powerpoint/2010/main" val="66558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Q20: Type of </a:t>
            </a:r>
            <a:r>
              <a:rPr lang="en-GB" dirty="0" err="1" smtClean="0"/>
              <a:t>XaaS</a:t>
            </a:r>
            <a:r>
              <a:rPr lang="en-GB" dirty="0" smtClean="0"/>
              <a:t> cloud service - Comments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22</a:t>
            </a:fld>
            <a:endParaRPr lang="en-US" altLang="en-US"/>
          </a:p>
        </p:txBody>
      </p:sp>
      <p:sp>
        <p:nvSpPr>
          <p:cNvPr id="6" name="ZoneTexte 5"/>
          <p:cNvSpPr txBox="1"/>
          <p:nvPr/>
        </p:nvSpPr>
        <p:spPr>
          <a:xfrm>
            <a:off x="323528" y="1052736"/>
            <a:ext cx="8208912" cy="4278094"/>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600" kern="0" dirty="0" smtClean="0"/>
              <a:t> Don't have much experience with the cloud platform but </a:t>
            </a:r>
            <a:r>
              <a:rPr lang="en-US" altLang="en-US" sz="1600" kern="0" dirty="0" err="1" smtClean="0"/>
              <a:t>PaaS</a:t>
            </a:r>
            <a:r>
              <a:rPr lang="en-US" altLang="en-US" sz="1600" kern="0" dirty="0" smtClean="0"/>
              <a:t> seems acceptable.</a:t>
            </a:r>
          </a:p>
          <a:p>
            <a:pPr marL="0" lvl="1" eaLnBrk="1" hangingPunct="1">
              <a:spcBef>
                <a:spcPct val="20000"/>
              </a:spcBef>
              <a:buFont typeface="Wingdings" pitchFamily="2" charset="2"/>
              <a:buChar char="§"/>
            </a:pPr>
            <a:r>
              <a:rPr lang="en-US" altLang="en-US" sz="1600" kern="0" dirty="0" smtClean="0"/>
              <a:t> Other – “</a:t>
            </a:r>
            <a:r>
              <a:rPr lang="en-US" altLang="en-US" sz="1600" kern="0" dirty="0" err="1" smtClean="0"/>
              <a:t>PaaS</a:t>
            </a:r>
            <a:r>
              <a:rPr lang="en-US" altLang="en-US" sz="1600" kern="0" dirty="0" smtClean="0"/>
              <a:t> Plus”. We MAY want to take advantage of some of the new features now being offered – e.g. Amazon’s Lambda which is “</a:t>
            </a:r>
            <a:r>
              <a:rPr lang="en-US" altLang="en-US" sz="1600" kern="0" dirty="0" err="1" smtClean="0"/>
              <a:t>serverless</a:t>
            </a:r>
            <a:r>
              <a:rPr lang="en-US" altLang="en-US" sz="1600" kern="0" dirty="0" smtClean="0"/>
              <a:t>” </a:t>
            </a:r>
            <a:r>
              <a:rPr lang="en-US" altLang="en-US" sz="1600" kern="0" dirty="0" err="1" smtClean="0"/>
              <a:t>microservices</a:t>
            </a:r>
            <a:r>
              <a:rPr lang="en-US" altLang="en-US" sz="1600" kern="0" dirty="0" smtClean="0"/>
              <a:t> (e.g. pre-defined code reacting to an event, like the arrival of some data – no servers required) to reduce cost and increase efficiency. Sounds like an ideal solution for the relay service. May need further time to be a robust service offering from Amazon.    We could ask a third party to develop and maintain, or possibly run it on our behalf.</a:t>
            </a:r>
          </a:p>
          <a:p>
            <a:pPr marL="0" lvl="1" eaLnBrk="1" hangingPunct="1">
              <a:spcBef>
                <a:spcPct val="20000"/>
              </a:spcBef>
              <a:buFont typeface="Wingdings" pitchFamily="2" charset="2"/>
              <a:buChar char="§"/>
            </a:pPr>
            <a:r>
              <a:rPr lang="en-US" altLang="en-US" sz="1600" kern="0" dirty="0" smtClean="0"/>
              <a:t> From technical point of view, </a:t>
            </a:r>
            <a:r>
              <a:rPr lang="en-US" altLang="en-US" sz="1600" kern="0" dirty="0" err="1" smtClean="0"/>
              <a:t>PaaS</a:t>
            </a:r>
            <a:r>
              <a:rPr lang="en-US" altLang="en-US" sz="1600" kern="0" dirty="0" smtClean="0"/>
              <a:t> is recommended.  From political point of view, any dependency to a Cloud Provider should be avoided. An independent 2nd platform should be taken into consideration.</a:t>
            </a:r>
          </a:p>
          <a:p>
            <a:pPr marL="0" lvl="1" eaLnBrk="1" hangingPunct="1">
              <a:spcBef>
                <a:spcPct val="20000"/>
              </a:spcBef>
              <a:buFont typeface="Wingdings" pitchFamily="2" charset="2"/>
              <a:buChar char="§"/>
            </a:pPr>
            <a:r>
              <a:rPr lang="en-US" altLang="en-US" sz="1600" kern="0" dirty="0" smtClean="0"/>
              <a:t> </a:t>
            </a:r>
            <a:r>
              <a:rPr lang="en-US" altLang="en-US" sz="1600" kern="0" dirty="0" err="1" smtClean="0"/>
              <a:t>SaaS</a:t>
            </a:r>
            <a:r>
              <a:rPr lang="en-US" altLang="en-US" sz="1600" kern="0" dirty="0" smtClean="0"/>
              <a:t>, But full management by ECMWF</a:t>
            </a:r>
          </a:p>
          <a:p>
            <a:pPr marL="0" lvl="1" eaLnBrk="1" hangingPunct="1">
              <a:spcBef>
                <a:spcPct val="20000"/>
              </a:spcBef>
              <a:buFont typeface="Wingdings" pitchFamily="2" charset="2"/>
              <a:buChar char="§"/>
            </a:pPr>
            <a:r>
              <a:rPr lang="en-US" altLang="en-US" sz="1600" kern="0" dirty="0" smtClean="0"/>
              <a:t> Only after a more detailed requirements definition for such cloud based cache this could be limited. In fact it depends on the industry reply on those requirements, certainly all options are available on the market as shown by for instance the Copernicus experience.</a:t>
            </a:r>
          </a:p>
          <a:p>
            <a:pPr marL="0" lvl="1" eaLnBrk="1" hangingPunct="1">
              <a:spcBef>
                <a:spcPct val="20000"/>
              </a:spcBef>
              <a:buFont typeface="Wingdings" pitchFamily="2" charset="2"/>
              <a:buChar char="§"/>
            </a:pPr>
            <a:r>
              <a:rPr lang="en-US" altLang="en-US" sz="1600" kern="0" dirty="0" smtClean="0"/>
              <a:t> </a:t>
            </a:r>
            <a:r>
              <a:rPr lang="en-US" altLang="en-US" sz="1600" kern="0" dirty="0" err="1" smtClean="0"/>
              <a:t>SaaS</a:t>
            </a:r>
            <a:r>
              <a:rPr lang="en-US" altLang="en-US" sz="1600" kern="0" dirty="0" smtClean="0"/>
              <a:t> would be more economical and easy to maintain.</a:t>
            </a:r>
            <a:endParaRPr lang="fr-FR" altLang="en-US" sz="1600" kern="0" dirty="0" smtClean="0"/>
          </a:p>
        </p:txBody>
      </p:sp>
    </p:spTree>
    <p:extLst>
      <p:ext uri="{BB962C8B-B14F-4D97-AF65-F5344CB8AC3E}">
        <p14:creationId xmlns:p14="http://schemas.microsoft.com/office/powerpoint/2010/main" val="66558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Q21: Experience with similar services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23</a:t>
            </a:fld>
            <a:endParaRPr lang="en-US" altLang="en-US"/>
          </a:p>
        </p:txBody>
      </p:sp>
      <p:pic>
        <p:nvPicPr>
          <p:cNvPr id="15362" name="Picture 2" descr="C:\Users\giraudr\Pictures\capture_03182016_102640.jpg"/>
          <p:cNvPicPr>
            <a:picLocks noChangeAspect="1" noChangeArrowheads="1"/>
          </p:cNvPicPr>
          <p:nvPr/>
        </p:nvPicPr>
        <p:blipFill>
          <a:blip r:embed="rId2" cstate="print"/>
          <a:srcRect/>
          <a:stretch>
            <a:fillRect/>
          </a:stretch>
        </p:blipFill>
        <p:spPr bwMode="auto">
          <a:xfrm>
            <a:off x="1835696" y="1052736"/>
            <a:ext cx="4657102" cy="2952328"/>
          </a:xfrm>
          <a:prstGeom prst="rect">
            <a:avLst/>
          </a:prstGeom>
          <a:noFill/>
        </p:spPr>
      </p:pic>
      <p:sp>
        <p:nvSpPr>
          <p:cNvPr id="6" name="ZoneTexte 5"/>
          <p:cNvSpPr txBox="1"/>
          <p:nvPr/>
        </p:nvSpPr>
        <p:spPr>
          <a:xfrm>
            <a:off x="323528" y="4005064"/>
            <a:ext cx="8208912" cy="2225225"/>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050" kern="0" dirty="0" smtClean="0"/>
              <a:t> 12 “yes” </a:t>
            </a:r>
          </a:p>
          <a:p>
            <a:pPr marL="0" lvl="1" eaLnBrk="1" hangingPunct="1">
              <a:spcBef>
                <a:spcPct val="20000"/>
              </a:spcBef>
              <a:buFont typeface="Wingdings" pitchFamily="2" charset="2"/>
              <a:buChar char="§"/>
            </a:pPr>
            <a:r>
              <a:rPr lang="en-US" altLang="en-US" sz="1050" kern="0" dirty="0" smtClean="0"/>
              <a:t> Some examples:</a:t>
            </a:r>
          </a:p>
          <a:p>
            <a:pPr marL="0" lvl="1" eaLnBrk="1" hangingPunct="1">
              <a:spcBef>
                <a:spcPct val="20000"/>
              </a:spcBef>
              <a:buFont typeface="Wingdings" pitchFamily="2" charset="2"/>
              <a:buChar char="§"/>
            </a:pPr>
            <a:r>
              <a:rPr lang="en-US" altLang="en-US" sz="1050" kern="0" dirty="0" smtClean="0"/>
              <a:t> We are beginning to use cloud for real services. We have used </a:t>
            </a:r>
            <a:r>
              <a:rPr lang="en-US" altLang="en-US" sz="1050" kern="0" dirty="0" smtClean="0"/>
              <a:t>a </a:t>
            </a:r>
            <a:r>
              <a:rPr lang="en-US" sz="1050" dirty="0" smtClean="0"/>
              <a:t>small </a:t>
            </a:r>
            <a:r>
              <a:rPr lang="en-US" sz="1050" dirty="0"/>
              <a:t>cloud company </a:t>
            </a:r>
            <a:r>
              <a:rPr lang="en-US" sz="1050" dirty="0" err="1"/>
              <a:t>specialising</a:t>
            </a:r>
            <a:r>
              <a:rPr lang="en-US" sz="1050" dirty="0"/>
              <a:t> in </a:t>
            </a:r>
            <a:r>
              <a:rPr lang="en-US" sz="1050" dirty="0" err="1"/>
              <a:t>Security</a:t>
            </a:r>
            <a:r>
              <a:rPr lang="en-US" altLang="en-US" sz="1050" kern="0" dirty="0" err="1" smtClean="0"/>
              <a:t>for</a:t>
            </a:r>
            <a:r>
              <a:rPr lang="en-US" altLang="en-US" sz="1050" kern="0" dirty="0" smtClean="0"/>
              <a:t> for </a:t>
            </a:r>
            <a:r>
              <a:rPr lang="en-US" altLang="en-US" sz="1050" kern="0" dirty="0" smtClean="0"/>
              <a:t>small amount of in-country “official” data. Amazon for our new weather App. Run operationally by </a:t>
            </a:r>
            <a:r>
              <a:rPr lang="en-US" altLang="en-US" sz="1050" kern="0" dirty="0" err="1" smtClean="0"/>
              <a:t>Cloudreach</a:t>
            </a:r>
            <a:r>
              <a:rPr lang="en-US" altLang="en-US" sz="1050" kern="0" dirty="0" smtClean="0"/>
              <a:t>. Amazon for our “edge API’s” development (just started) on a new cloud platform initiative. Azure for our observation collection from enthusiasts. We will shortly be establishing a “</a:t>
            </a:r>
            <a:r>
              <a:rPr lang="en-US" altLang="en-US" sz="1050" kern="0" dirty="0" err="1" smtClean="0"/>
              <a:t>CloudOps</a:t>
            </a:r>
            <a:r>
              <a:rPr lang="en-US" altLang="en-US" sz="1050" kern="0" dirty="0" smtClean="0"/>
              <a:t>” team (mix of infrastructure and developers) to consider the operational monitoring, finance and security aspects of cloud (specifically AWS).</a:t>
            </a:r>
          </a:p>
          <a:p>
            <a:pPr marL="0" lvl="1" eaLnBrk="1" hangingPunct="1">
              <a:spcBef>
                <a:spcPct val="20000"/>
              </a:spcBef>
              <a:buFont typeface="Wingdings" pitchFamily="2" charset="2"/>
              <a:buChar char="§"/>
            </a:pPr>
            <a:r>
              <a:rPr lang="en-US" altLang="en-US" sz="1050" kern="0" dirty="0" smtClean="0"/>
              <a:t> VM where we have a backup http and ftp server. </a:t>
            </a:r>
            <a:r>
              <a:rPr lang="en-US" altLang="en-US" sz="1050" kern="0" dirty="0" err="1" smtClean="0"/>
              <a:t>IaaS</a:t>
            </a:r>
            <a:r>
              <a:rPr lang="en-US" altLang="en-US" sz="1050" kern="0" dirty="0" smtClean="0"/>
              <a:t>.</a:t>
            </a:r>
          </a:p>
          <a:p>
            <a:pPr marL="0" lvl="1" eaLnBrk="1" hangingPunct="1">
              <a:spcBef>
                <a:spcPct val="20000"/>
              </a:spcBef>
              <a:buFont typeface="Wingdings" pitchFamily="2" charset="2"/>
              <a:buChar char="§"/>
            </a:pPr>
            <a:r>
              <a:rPr lang="en-US" altLang="en-US" sz="1050" kern="0" dirty="0" smtClean="0"/>
              <a:t> </a:t>
            </a:r>
            <a:r>
              <a:rPr lang="en-US" altLang="en-US" sz="1050" kern="0" dirty="0" err="1" smtClean="0"/>
              <a:t>Interoute</a:t>
            </a:r>
            <a:r>
              <a:rPr lang="en-US" altLang="en-US" sz="1050" kern="0" dirty="0" smtClean="0"/>
              <a:t>, for providing an FTP server in the framework of EUMETNET radar data exchange  OVH, for collaborative development in the framework of the </a:t>
            </a:r>
            <a:r>
              <a:rPr lang="en-US" altLang="en-US" sz="1050" kern="0" dirty="0" err="1" smtClean="0"/>
              <a:t>OpenWIS</a:t>
            </a:r>
            <a:r>
              <a:rPr lang="en-US" altLang="en-US" sz="1050" kern="0" dirty="0" smtClean="0"/>
              <a:t> Association</a:t>
            </a:r>
          </a:p>
          <a:p>
            <a:pPr marL="0" lvl="1" eaLnBrk="1" hangingPunct="1">
              <a:spcBef>
                <a:spcPct val="20000"/>
              </a:spcBef>
              <a:buFont typeface="Wingdings" pitchFamily="2" charset="2"/>
              <a:buChar char="§"/>
            </a:pPr>
            <a:r>
              <a:rPr lang="en-US" altLang="en-US" sz="1050" kern="0" dirty="0" smtClean="0"/>
              <a:t> AWS, Himawari-8 downloading and product generation.  WIS harvest node for our local GISC.</a:t>
            </a:r>
          </a:p>
          <a:p>
            <a:pPr marL="0" lvl="1" eaLnBrk="1" hangingPunct="1">
              <a:spcBef>
                <a:spcPct val="20000"/>
              </a:spcBef>
              <a:buFont typeface="Wingdings" pitchFamily="2" charset="2"/>
              <a:buChar char="§"/>
            </a:pPr>
            <a:endParaRPr lang="fr-FR" altLang="en-US" sz="1050" kern="0" dirty="0" smtClean="0"/>
          </a:p>
        </p:txBody>
      </p:sp>
    </p:spTree>
    <p:extLst>
      <p:ext uri="{BB962C8B-B14F-4D97-AF65-F5344CB8AC3E}">
        <p14:creationId xmlns:p14="http://schemas.microsoft.com/office/powerpoint/2010/main" val="665585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Q22/23: Cloud services, SLA and experiences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24</a:t>
            </a:fld>
            <a:endParaRPr lang="en-US" altLang="en-US"/>
          </a:p>
        </p:txBody>
      </p:sp>
      <p:pic>
        <p:nvPicPr>
          <p:cNvPr id="16386" name="Picture 2" descr="C:\Users\giraudr\Pictures\capture_03182016_102656.jpg"/>
          <p:cNvPicPr>
            <a:picLocks noChangeAspect="1" noChangeArrowheads="1"/>
          </p:cNvPicPr>
          <p:nvPr/>
        </p:nvPicPr>
        <p:blipFill>
          <a:blip r:embed="rId2" cstate="print"/>
          <a:srcRect/>
          <a:stretch>
            <a:fillRect/>
          </a:stretch>
        </p:blipFill>
        <p:spPr bwMode="auto">
          <a:xfrm>
            <a:off x="4967536" y="908720"/>
            <a:ext cx="4176464" cy="2491840"/>
          </a:xfrm>
          <a:prstGeom prst="rect">
            <a:avLst/>
          </a:prstGeom>
          <a:noFill/>
        </p:spPr>
      </p:pic>
      <p:sp>
        <p:nvSpPr>
          <p:cNvPr id="6" name="ZoneTexte 5"/>
          <p:cNvSpPr txBox="1"/>
          <p:nvPr/>
        </p:nvSpPr>
        <p:spPr>
          <a:xfrm>
            <a:off x="323528" y="3212976"/>
            <a:ext cx="8640960" cy="3308598"/>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100" kern="0" dirty="0" smtClean="0"/>
              <a:t> </a:t>
            </a:r>
            <a:r>
              <a:rPr lang="fr-FR" altLang="en-US" sz="1100" kern="0" dirty="0" err="1" smtClean="0"/>
              <a:t>Only</a:t>
            </a:r>
            <a:r>
              <a:rPr lang="fr-FR" altLang="en-US" sz="1100" kern="0" dirty="0" smtClean="0"/>
              <a:t> 10 WIS </a:t>
            </a:r>
            <a:r>
              <a:rPr lang="fr-FR" altLang="en-US" sz="1100" kern="0" dirty="0" err="1" smtClean="0"/>
              <a:t>Members</a:t>
            </a:r>
            <a:r>
              <a:rPr lang="fr-FR" altLang="en-US" sz="1100" kern="0" dirty="0" smtClean="0"/>
              <a:t> </a:t>
            </a:r>
            <a:r>
              <a:rPr lang="fr-FR" altLang="en-US" sz="1100" kern="0" dirty="0" err="1" smtClean="0"/>
              <a:t>with</a:t>
            </a:r>
            <a:r>
              <a:rPr lang="fr-FR" altLang="en-US" sz="1100" kern="0" dirty="0" smtClean="0"/>
              <a:t> </a:t>
            </a:r>
            <a:r>
              <a:rPr lang="fr-FR" altLang="en-US" sz="1100" kern="0" dirty="0" err="1" smtClean="0"/>
              <a:t>such</a:t>
            </a:r>
            <a:r>
              <a:rPr lang="fr-FR" altLang="en-US" sz="1100" kern="0" dirty="0" smtClean="0"/>
              <a:t> a </a:t>
            </a:r>
            <a:r>
              <a:rPr lang="fr-FR" altLang="en-US" sz="1100" kern="0" dirty="0" err="1" smtClean="0"/>
              <a:t>contract</a:t>
            </a:r>
            <a:r>
              <a:rPr lang="fr-FR" altLang="en-US" sz="1100" kern="0" dirty="0" smtClean="0"/>
              <a:t> in place and 6 have SLA.</a:t>
            </a:r>
            <a:endParaRPr lang="en-US" altLang="en-US" sz="1100" kern="0" dirty="0" smtClean="0"/>
          </a:p>
          <a:p>
            <a:pPr marL="0" lvl="1" eaLnBrk="1" hangingPunct="1">
              <a:spcBef>
                <a:spcPct val="20000"/>
              </a:spcBef>
              <a:buFont typeface="Wingdings" pitchFamily="2" charset="2"/>
              <a:buChar char="§"/>
            </a:pPr>
            <a:r>
              <a:rPr lang="en-US" altLang="en-US" sz="1100" kern="0" dirty="0" smtClean="0"/>
              <a:t> Most likely. In the collaboration between us and a cloud provider, SLAs are offered and contracted.</a:t>
            </a:r>
          </a:p>
          <a:p>
            <a:pPr marL="0" lvl="1" eaLnBrk="1" hangingPunct="1">
              <a:spcBef>
                <a:spcPct val="20000"/>
              </a:spcBef>
              <a:buFont typeface="Wingdings" pitchFamily="2" charset="2"/>
              <a:buChar char="§"/>
            </a:pPr>
            <a:r>
              <a:rPr lang="en-US" altLang="en-US" sz="1100" kern="0" dirty="0" smtClean="0"/>
              <a:t> That’s a good question! Even the “Gartner” cloud services leader Amazon won’t give you an SLA, but “if you design the solution correctly” will allow you to deliver 99.999% availability. This will include good app design, auto-scaling, multi-region, multi-AZ approach, </a:t>
            </a:r>
            <a:r>
              <a:rPr lang="en-US" altLang="en-US" sz="1100" kern="0" dirty="0" err="1" smtClean="0"/>
              <a:t>DDoS</a:t>
            </a:r>
            <a:r>
              <a:rPr lang="en-US" altLang="en-US" sz="1100" kern="0" dirty="0" smtClean="0"/>
              <a:t> protection etc.  i.e. design your app correctly and you are likely to reach your desired levels of availability. It will be your fault if you don’t. </a:t>
            </a:r>
            <a:r>
              <a:rPr lang="en-US" altLang="en-US" sz="1100" kern="0" dirty="0" smtClean="0">
                <a:solidFill>
                  <a:srgbClr val="FF0000"/>
                </a:solidFill>
              </a:rPr>
              <a:t>Cloud services do break, but availability is “our problem” not theirs </a:t>
            </a:r>
            <a:r>
              <a:rPr lang="en-US" altLang="en-US" sz="1100" kern="0" dirty="0" smtClean="0"/>
              <a:t>– they give use the tools and it’s up to us to use them properly. This may mean re-designing our applications to cope with failure, and to have loose coupling between each layer. </a:t>
            </a:r>
            <a:r>
              <a:rPr lang="en-US" altLang="en-US" sz="1100" dirty="0" smtClean="0"/>
              <a:t>A s</a:t>
            </a:r>
            <a:r>
              <a:rPr lang="en-US" sz="1100" dirty="0" smtClean="0"/>
              <a:t>maller </a:t>
            </a:r>
            <a:r>
              <a:rPr lang="en-US" sz="1100" dirty="0"/>
              <a:t>cloud company </a:t>
            </a:r>
            <a:r>
              <a:rPr lang="en-US" sz="1100" dirty="0" err="1"/>
              <a:t>specialising</a:t>
            </a:r>
            <a:r>
              <a:rPr lang="en-US" sz="1100" dirty="0"/>
              <a:t> in </a:t>
            </a:r>
            <a:r>
              <a:rPr lang="en-US" sz="1100" dirty="0" smtClean="0"/>
              <a:t>Security </a:t>
            </a:r>
            <a:r>
              <a:rPr lang="en-US" altLang="en-US" sz="1100" kern="0" dirty="0" smtClean="0"/>
              <a:t>WILL probably offer </a:t>
            </a:r>
            <a:r>
              <a:rPr lang="en-US" altLang="en-US" sz="1100" kern="0" dirty="0" smtClean="0"/>
              <a:t>an SLA, but I wouldn’t recommend them. They are a niche player who does security well. However, we did have an internet routing issue which cause the service to break for several weeks, and they weren’t overly helpful. Took a long time to convince them they could do something to help resolve the problem. Working recently with Amazon and </a:t>
            </a:r>
            <a:r>
              <a:rPr lang="en-US" altLang="en-US" sz="1100" kern="0" dirty="0" err="1" smtClean="0"/>
              <a:t>Cloudreach</a:t>
            </a:r>
            <a:r>
              <a:rPr lang="en-US" altLang="en-US" sz="1100" kern="0" dirty="0" smtClean="0"/>
              <a:t>, it is clear that there is "hidden complexity" in operating in the cloud - from complex account management, to logging, cost accounting, to performance monitoring, code management, </a:t>
            </a:r>
            <a:r>
              <a:rPr lang="en-US" altLang="en-US" sz="1100" kern="0" dirty="0" err="1" smtClean="0"/>
              <a:t>containerisation</a:t>
            </a:r>
            <a:r>
              <a:rPr lang="en-US" altLang="en-US" sz="1100" kern="0" dirty="0" smtClean="0"/>
              <a:t>, "patching", operating models (etc).  Cloud is not an easy - or necessarily a cheaper -  option, but it is very suitable for scalable resilient architecture, of you design your apps and cloud environment well.</a:t>
            </a:r>
          </a:p>
          <a:p>
            <a:pPr marL="0" lvl="1" eaLnBrk="1" hangingPunct="1">
              <a:spcBef>
                <a:spcPct val="20000"/>
              </a:spcBef>
              <a:buFont typeface="Wingdings" pitchFamily="2" charset="2"/>
              <a:buChar char="§"/>
            </a:pPr>
            <a:r>
              <a:rPr lang="en-US" altLang="en-US" sz="1100" kern="0" dirty="0" smtClean="0"/>
              <a:t> The balance between cost and convenience should be considered.</a:t>
            </a:r>
          </a:p>
          <a:p>
            <a:pPr marL="0" lvl="1" eaLnBrk="1" hangingPunct="1">
              <a:spcBef>
                <a:spcPct val="20000"/>
              </a:spcBef>
              <a:buFont typeface="Wingdings" pitchFamily="2" charset="2"/>
              <a:buChar char="§"/>
            </a:pPr>
            <a:r>
              <a:rPr lang="en-US" altLang="en-US" sz="1100" kern="0" dirty="0" smtClean="0"/>
              <a:t> It is essential to have a clear set of requirements first, aligned and validated with potential legal and data policy constraints. Such set of requirements should be a combination of technical and service requirements and also include security and data privacy aspects.</a:t>
            </a:r>
          </a:p>
          <a:p>
            <a:pPr marL="0" lvl="1" eaLnBrk="1" hangingPunct="1">
              <a:spcBef>
                <a:spcPct val="20000"/>
              </a:spcBef>
              <a:buFont typeface="Wingdings" pitchFamily="2" charset="2"/>
              <a:buChar char="§"/>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Q24: Management of the solution</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25</a:t>
            </a:fld>
            <a:endParaRPr lang="en-US" altLang="en-US"/>
          </a:p>
        </p:txBody>
      </p:sp>
      <p:sp>
        <p:nvSpPr>
          <p:cNvPr id="6" name="Rectangle 5"/>
          <p:cNvSpPr/>
          <p:nvPr/>
        </p:nvSpPr>
        <p:spPr>
          <a:xfrm>
            <a:off x="539552" y="1124744"/>
            <a:ext cx="8064896" cy="707886"/>
          </a:xfrm>
          <a:prstGeom prst="rect">
            <a:avLst/>
          </a:prstGeom>
        </p:spPr>
        <p:txBody>
          <a:bodyPr wrap="square">
            <a:spAutoFit/>
          </a:bodyPr>
          <a:lstStyle/>
          <a:p>
            <a:pPr marL="0" lvl="1" eaLnBrk="1" hangingPunct="1">
              <a:spcBef>
                <a:spcPct val="20000"/>
              </a:spcBef>
              <a:buFont typeface="Wingdings" pitchFamily="2" charset="2"/>
              <a:buChar char="§"/>
            </a:pPr>
            <a:r>
              <a:rPr lang="en-US" altLang="en-US" sz="2000" kern="0" dirty="0" smtClean="0"/>
              <a:t>Among the following options, which options do you consider appropriate for this service (select all applicable)</a:t>
            </a:r>
          </a:p>
        </p:txBody>
      </p:sp>
      <p:pic>
        <p:nvPicPr>
          <p:cNvPr id="17411" name="Picture 3" descr="C:\Users\giraudr\Pictures\capture_03232016_160258.jpg"/>
          <p:cNvPicPr>
            <a:picLocks noChangeAspect="1" noChangeArrowheads="1"/>
          </p:cNvPicPr>
          <p:nvPr/>
        </p:nvPicPr>
        <p:blipFill>
          <a:blip r:embed="rId2" cstate="print"/>
          <a:srcRect/>
          <a:stretch>
            <a:fillRect/>
          </a:stretch>
        </p:blipFill>
        <p:spPr bwMode="auto">
          <a:xfrm>
            <a:off x="1187624" y="1988840"/>
            <a:ext cx="6429375" cy="3552825"/>
          </a:xfrm>
          <a:prstGeom prst="rect">
            <a:avLst/>
          </a:prstGeom>
          <a:noFill/>
        </p:spPr>
      </p:pic>
    </p:spTree>
    <p:extLst>
      <p:ext uri="{BB962C8B-B14F-4D97-AF65-F5344CB8AC3E}">
        <p14:creationId xmlns:p14="http://schemas.microsoft.com/office/powerpoint/2010/main" val="66558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Q24: Management of the solution - Comments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26</a:t>
            </a:fld>
            <a:endParaRPr lang="en-US" altLang="en-US"/>
          </a:p>
        </p:txBody>
      </p:sp>
      <p:sp>
        <p:nvSpPr>
          <p:cNvPr id="6" name="Rectangle 5"/>
          <p:cNvSpPr/>
          <p:nvPr/>
        </p:nvSpPr>
        <p:spPr>
          <a:xfrm>
            <a:off x="539552" y="1124744"/>
            <a:ext cx="8064896" cy="3637919"/>
          </a:xfrm>
          <a:prstGeom prst="rect">
            <a:avLst/>
          </a:prstGeom>
        </p:spPr>
        <p:txBody>
          <a:bodyPr wrap="square">
            <a:spAutoFit/>
          </a:bodyPr>
          <a:lstStyle/>
          <a:p>
            <a:pPr marL="0" lvl="1" eaLnBrk="1" hangingPunct="1">
              <a:spcBef>
                <a:spcPct val="20000"/>
              </a:spcBef>
              <a:buFont typeface="Wingdings" pitchFamily="2" charset="2"/>
              <a:buChar char="§"/>
            </a:pPr>
            <a:r>
              <a:rPr lang="en-US" sz="1600" dirty="0" smtClean="0"/>
              <a:t> All options could be considered. Pro and cons analysis is needed.</a:t>
            </a:r>
          </a:p>
          <a:p>
            <a:pPr marL="0" lvl="1" eaLnBrk="1" hangingPunct="1">
              <a:spcBef>
                <a:spcPct val="20000"/>
              </a:spcBef>
              <a:buFont typeface="Wingdings" pitchFamily="2" charset="2"/>
              <a:buChar char="§"/>
            </a:pPr>
            <a:r>
              <a:rPr lang="en-US" sz="1600" dirty="0" smtClean="0"/>
              <a:t> Several partners should be involved to get a reliable service</a:t>
            </a:r>
          </a:p>
          <a:p>
            <a:pPr marL="0" lvl="1" eaLnBrk="1" hangingPunct="1">
              <a:spcBef>
                <a:spcPct val="20000"/>
              </a:spcBef>
              <a:buFont typeface="Wingdings" pitchFamily="2" charset="2"/>
              <a:buChar char="§"/>
            </a:pPr>
            <a:r>
              <a:rPr lang="en-US" sz="1600" dirty="0" smtClean="0"/>
              <a:t> One or two specific nations running this important “GISC co-ordination” activity may not be acceptable. ECMWF are essentially “a-political” so would be a good choice, and have strong experience of running RMDCN. If not ECMWF, then WMO should perhaps run this centralized service directly?</a:t>
            </a:r>
          </a:p>
          <a:p>
            <a:pPr marL="0" lvl="1" eaLnBrk="1" hangingPunct="1">
              <a:spcBef>
                <a:spcPct val="20000"/>
              </a:spcBef>
              <a:buFont typeface="Wingdings" pitchFamily="2" charset="2"/>
              <a:buChar char="§"/>
            </a:pPr>
            <a:r>
              <a:rPr lang="en-US" sz="1600" dirty="0" smtClean="0"/>
              <a:t> Several partners (GISCs and international </a:t>
            </a:r>
            <a:r>
              <a:rPr lang="en-US" sz="1600" dirty="0" err="1" smtClean="0"/>
              <a:t>organisations</a:t>
            </a:r>
            <a:r>
              <a:rPr lang="en-US" sz="1600" dirty="0" smtClean="0"/>
              <a:t>) should be involved in order to get a reliable service.</a:t>
            </a:r>
          </a:p>
          <a:p>
            <a:pPr marL="0" lvl="1" eaLnBrk="1" hangingPunct="1">
              <a:spcBef>
                <a:spcPct val="20000"/>
              </a:spcBef>
              <a:buFont typeface="Wingdings" pitchFamily="2" charset="2"/>
              <a:buChar char="§"/>
            </a:pPr>
            <a:r>
              <a:rPr lang="en-US" sz="1600" dirty="0" smtClean="0"/>
              <a:t> Among other things, this is linked with financial resources</a:t>
            </a:r>
          </a:p>
          <a:p>
            <a:pPr marL="0" lvl="1" eaLnBrk="1" hangingPunct="1">
              <a:spcBef>
                <a:spcPct val="20000"/>
              </a:spcBef>
              <a:buFont typeface="Wingdings" pitchFamily="2" charset="2"/>
              <a:buChar char="§"/>
            </a:pPr>
            <a:r>
              <a:rPr lang="en-US" sz="1600" dirty="0" smtClean="0"/>
              <a:t> Considering the cache is for GISC only this decision is up to the GISCs and not relevant for DCs</a:t>
            </a:r>
          </a:p>
          <a:p>
            <a:pPr marL="0" lvl="1" eaLnBrk="1" hangingPunct="1">
              <a:spcBef>
                <a:spcPct val="20000"/>
              </a:spcBef>
              <a:buFont typeface="Wingdings" pitchFamily="2" charset="2"/>
              <a:buChar char="§"/>
            </a:pPr>
            <a:r>
              <a:rPr lang="en-US" sz="1600" dirty="0" smtClean="0"/>
              <a:t> The connecting GISCs may decide the management</a:t>
            </a:r>
          </a:p>
          <a:p>
            <a:pPr marL="0" lvl="1" eaLnBrk="1" hangingPunct="1">
              <a:spcBef>
                <a:spcPct val="20000"/>
              </a:spcBef>
              <a:buFont typeface="Wingdings" pitchFamily="2" charset="2"/>
              <a:buChar char="§"/>
            </a:pPr>
            <a:endParaRPr lang="en-US" altLang="en-US" sz="1600" kern="0" dirty="0" smtClean="0"/>
          </a:p>
        </p:txBody>
      </p:sp>
    </p:spTree>
    <p:extLst>
      <p:ext uri="{BB962C8B-B14F-4D97-AF65-F5344CB8AC3E}">
        <p14:creationId xmlns:p14="http://schemas.microsoft.com/office/powerpoint/2010/main" val="66558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Q25: Potential management fees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27</a:t>
            </a:fld>
            <a:endParaRPr lang="en-US" altLang="en-US"/>
          </a:p>
        </p:txBody>
      </p:sp>
      <p:pic>
        <p:nvPicPr>
          <p:cNvPr id="18434" name="Picture 2" descr="C:\Users\giraudr\Pictures\capture_03182016_102754.jpg"/>
          <p:cNvPicPr>
            <a:picLocks noChangeAspect="1" noChangeArrowheads="1"/>
          </p:cNvPicPr>
          <p:nvPr/>
        </p:nvPicPr>
        <p:blipFill>
          <a:blip r:embed="rId2" cstate="print"/>
          <a:srcRect/>
          <a:stretch>
            <a:fillRect/>
          </a:stretch>
        </p:blipFill>
        <p:spPr bwMode="auto">
          <a:xfrm>
            <a:off x="1835696" y="836712"/>
            <a:ext cx="5239990" cy="3143994"/>
          </a:xfrm>
          <a:prstGeom prst="rect">
            <a:avLst/>
          </a:prstGeom>
          <a:noFill/>
        </p:spPr>
      </p:pic>
      <p:sp>
        <p:nvSpPr>
          <p:cNvPr id="6" name="ZoneTexte 5"/>
          <p:cNvSpPr txBox="1"/>
          <p:nvPr/>
        </p:nvSpPr>
        <p:spPr>
          <a:xfrm>
            <a:off x="251520" y="4345823"/>
            <a:ext cx="8640960" cy="1243417"/>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100" kern="0" dirty="0" smtClean="0"/>
              <a:t> </a:t>
            </a:r>
            <a:r>
              <a:rPr lang="en-US" sz="1100" dirty="0" smtClean="0"/>
              <a:t>If this was the way forwards, anyone who runs it should be able to have their costs covered. That includes EMCWF.</a:t>
            </a:r>
          </a:p>
          <a:p>
            <a:pPr marL="0" lvl="1" eaLnBrk="1" hangingPunct="1">
              <a:spcBef>
                <a:spcPct val="20000"/>
              </a:spcBef>
              <a:buFont typeface="Wingdings" pitchFamily="2" charset="2"/>
              <a:buChar char="§"/>
            </a:pPr>
            <a:r>
              <a:rPr lang="en-US" sz="1100" dirty="0" smtClean="0"/>
              <a:t> This is a GISC internal topic to discuss</a:t>
            </a:r>
          </a:p>
          <a:p>
            <a:pPr marL="0" lvl="1" eaLnBrk="1" hangingPunct="1">
              <a:spcBef>
                <a:spcPct val="20000"/>
              </a:spcBef>
              <a:buFont typeface="Wingdings" pitchFamily="2" charset="2"/>
              <a:buChar char="§"/>
            </a:pPr>
            <a:r>
              <a:rPr lang="en-US" sz="1100" dirty="0" smtClean="0"/>
              <a:t> In this architecture, it should reduce the cost of connections of a center to other centers, may be only the links the </a:t>
            </a:r>
            <a:r>
              <a:rPr lang="en-US" sz="1100" dirty="0" err="1" smtClean="0"/>
              <a:t>the</a:t>
            </a:r>
            <a:r>
              <a:rPr lang="en-US" sz="1100" dirty="0" smtClean="0"/>
              <a:t> cloud servers left. All GISC delegates may join the team, as a WMO team or task group, to manage the service. All GISC will pay to WMO for the fee.</a:t>
            </a:r>
          </a:p>
          <a:p>
            <a:pPr marL="0" lvl="1" eaLnBrk="1" hangingPunct="1">
              <a:spcBef>
                <a:spcPct val="20000"/>
              </a:spcBef>
              <a:buFont typeface="Wingdings" pitchFamily="2" charset="2"/>
              <a:buChar char="§"/>
            </a:pPr>
            <a:r>
              <a:rPr lang="en-US" altLang="en-US" sz="1100" kern="0" dirty="0" smtClean="0"/>
              <a:t> </a:t>
            </a:r>
            <a:r>
              <a:rPr lang="en-US" sz="1100" dirty="0" smtClean="0"/>
              <a:t>Funding by Members via WMO could be explored.</a:t>
            </a:r>
            <a:endParaRPr lang="en-US" altLang="en-US" sz="1100" kern="0" dirty="0" smtClean="0"/>
          </a:p>
          <a:p>
            <a:pPr marL="0" lvl="1" eaLnBrk="1" hangingPunct="1">
              <a:spcBef>
                <a:spcPct val="20000"/>
              </a:spcBef>
              <a:buFont typeface="Wingdings" pitchFamily="2" charset="2"/>
              <a:buChar char="§"/>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Q26: Paying for the service</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28</a:t>
            </a:fld>
            <a:endParaRPr lang="en-US" altLang="en-US"/>
          </a:p>
        </p:txBody>
      </p:sp>
      <p:pic>
        <p:nvPicPr>
          <p:cNvPr id="19460" name="Picture 4" descr="C:\Users\giraudr\Pictures\capture_03232016_161605.jpg"/>
          <p:cNvPicPr>
            <a:picLocks noChangeAspect="1" noChangeArrowheads="1"/>
          </p:cNvPicPr>
          <p:nvPr/>
        </p:nvPicPr>
        <p:blipFill>
          <a:blip r:embed="rId2" cstate="print"/>
          <a:srcRect/>
          <a:stretch>
            <a:fillRect/>
          </a:stretch>
        </p:blipFill>
        <p:spPr bwMode="auto">
          <a:xfrm>
            <a:off x="3891161" y="1124744"/>
            <a:ext cx="5252839" cy="2575535"/>
          </a:xfrm>
          <a:prstGeom prst="rect">
            <a:avLst/>
          </a:prstGeom>
          <a:noFill/>
        </p:spPr>
      </p:pic>
      <p:pic>
        <p:nvPicPr>
          <p:cNvPr id="19461" name="Picture 5" descr="C:\Users\giraudr\Pictures\capture_03232016_161658.jpg"/>
          <p:cNvPicPr>
            <a:picLocks noChangeAspect="1" noChangeArrowheads="1"/>
          </p:cNvPicPr>
          <p:nvPr/>
        </p:nvPicPr>
        <p:blipFill>
          <a:blip r:embed="rId3" cstate="print"/>
          <a:srcRect/>
          <a:stretch>
            <a:fillRect/>
          </a:stretch>
        </p:blipFill>
        <p:spPr bwMode="auto">
          <a:xfrm>
            <a:off x="179512" y="1124744"/>
            <a:ext cx="3546648" cy="3306197"/>
          </a:xfrm>
          <a:prstGeom prst="rect">
            <a:avLst/>
          </a:prstGeom>
          <a:noFill/>
        </p:spPr>
      </p:pic>
      <p:sp>
        <p:nvSpPr>
          <p:cNvPr id="9" name="ZoneTexte 8"/>
          <p:cNvSpPr txBox="1"/>
          <p:nvPr/>
        </p:nvSpPr>
        <p:spPr>
          <a:xfrm>
            <a:off x="251520" y="4581128"/>
            <a:ext cx="8640960" cy="1988237"/>
          </a:xfrm>
          <a:prstGeom prst="rect">
            <a:avLst/>
          </a:prstGeom>
          <a:noFill/>
        </p:spPr>
        <p:txBody>
          <a:bodyPr wrap="square" rtlCol="0">
            <a:spAutoFit/>
          </a:bodyPr>
          <a:lstStyle/>
          <a:p>
            <a:pPr marL="0" lvl="1" eaLnBrk="1" hangingPunct="1">
              <a:spcBef>
                <a:spcPct val="20000"/>
              </a:spcBef>
              <a:buFont typeface="Wingdings" pitchFamily="2" charset="2"/>
              <a:buChar char="§"/>
            </a:pPr>
            <a:r>
              <a:rPr lang="fr-FR" altLang="en-US" sz="1100" kern="0" dirty="0" smtClean="0"/>
              <a:t> </a:t>
            </a:r>
            <a:r>
              <a:rPr lang="en-US" sz="1100" dirty="0" smtClean="0"/>
              <a:t>As an extension of existing arrangements, ECMWF are best placed to provide this service. It could be included in the RMDCN charges as an additional amount.</a:t>
            </a:r>
          </a:p>
          <a:p>
            <a:pPr marL="0" lvl="1" eaLnBrk="1" hangingPunct="1">
              <a:spcBef>
                <a:spcPct val="20000"/>
              </a:spcBef>
              <a:buFont typeface="Wingdings" pitchFamily="2" charset="2"/>
              <a:buChar char="§"/>
            </a:pPr>
            <a:r>
              <a:rPr lang="en-US" sz="1100" dirty="0" smtClean="0"/>
              <a:t> WMO suggested (secretariat </a:t>
            </a:r>
            <a:r>
              <a:rPr lang="en-US" sz="1100" dirty="0" err="1" smtClean="0"/>
              <a:t>authorised</a:t>
            </a:r>
            <a:r>
              <a:rPr lang="en-US" sz="1100" dirty="0" smtClean="0"/>
              <a:t> by congress)</a:t>
            </a:r>
          </a:p>
          <a:p>
            <a:pPr marL="0" lvl="1" eaLnBrk="1" hangingPunct="1">
              <a:spcBef>
                <a:spcPct val="20000"/>
              </a:spcBef>
              <a:buFont typeface="Wingdings" pitchFamily="2" charset="2"/>
              <a:buChar char="§"/>
            </a:pPr>
            <a:r>
              <a:rPr lang="en-US" sz="1100" dirty="0" smtClean="0"/>
              <a:t> </a:t>
            </a:r>
            <a:r>
              <a:rPr lang="en-US" sz="1100" dirty="0" smtClean="0">
                <a:solidFill>
                  <a:srgbClr val="FF0000"/>
                </a:solidFill>
              </a:rPr>
              <a:t>Only GISCs should be involved and pay for this additional contract. In fact, when in place the delivered cloud services will fill the actual gap that still prevents the full deployment of the GISCs network core services.</a:t>
            </a:r>
          </a:p>
          <a:p>
            <a:pPr marL="0" lvl="1" eaLnBrk="1" hangingPunct="1">
              <a:spcBef>
                <a:spcPct val="20000"/>
              </a:spcBef>
              <a:buFont typeface="Wingdings" pitchFamily="2" charset="2"/>
              <a:buChar char="§"/>
            </a:pPr>
            <a:r>
              <a:rPr lang="en-US" altLang="en-US" sz="1100" kern="0" dirty="0" smtClean="0"/>
              <a:t> </a:t>
            </a:r>
            <a:r>
              <a:rPr lang="en-US" sz="1100" dirty="0" smtClean="0"/>
              <a:t>Again this is an GISC issue and the GISCs need to agree unanimously on an appropriate procurement and contract framework</a:t>
            </a:r>
          </a:p>
          <a:p>
            <a:pPr marL="0" lvl="1" eaLnBrk="1" hangingPunct="1">
              <a:spcBef>
                <a:spcPct val="20000"/>
              </a:spcBef>
              <a:buFont typeface="Wingdings" pitchFamily="2" charset="2"/>
              <a:buChar char="§"/>
            </a:pPr>
            <a:r>
              <a:rPr lang="en-US" sz="1100" dirty="0" smtClean="0"/>
              <a:t> Very complicated issue here. May be paying directly to the provider would work.</a:t>
            </a:r>
          </a:p>
          <a:p>
            <a:pPr marL="0" lvl="1" eaLnBrk="1" hangingPunct="1">
              <a:spcBef>
                <a:spcPct val="20000"/>
              </a:spcBef>
              <a:buFont typeface="Wingdings" pitchFamily="2" charset="2"/>
              <a:buChar char="§"/>
            </a:pPr>
            <a:r>
              <a:rPr lang="en-US" sz="1100" dirty="0" smtClean="0"/>
              <a:t> Very vital information will be shared through CLOUD. It must be FREE. GISCs may bear the expenses. Lump-sum contribution from other members may be charged </a:t>
            </a:r>
            <a:r>
              <a:rPr lang="en-US" sz="1100" dirty="0" err="1" smtClean="0"/>
              <a:t>e.g</a:t>
            </a:r>
            <a:r>
              <a:rPr lang="en-US" sz="1100" dirty="0" smtClean="0"/>
              <a:t> annual WMO contribution etc.</a:t>
            </a:r>
            <a:endParaRPr lang="en-US" altLang="en-US" sz="1100" kern="0" dirty="0" smtClean="0"/>
          </a:p>
          <a:p>
            <a:pPr marL="0" lvl="1" eaLnBrk="1" hangingPunct="1">
              <a:spcBef>
                <a:spcPct val="20000"/>
              </a:spcBef>
              <a:buFont typeface="Wingdings" pitchFamily="2" charset="2"/>
              <a:buChar char="§"/>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Q27: Only </a:t>
            </a:r>
            <a:r>
              <a:rPr lang="en-GB" dirty="0" err="1" smtClean="0"/>
              <a:t>GISCs</a:t>
            </a:r>
            <a:r>
              <a:rPr lang="en-GB" dirty="0" smtClean="0"/>
              <a:t> should pay ? </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29</a:t>
            </a:fld>
            <a:endParaRPr lang="en-US" altLang="en-US"/>
          </a:p>
        </p:txBody>
      </p:sp>
      <p:pic>
        <p:nvPicPr>
          <p:cNvPr id="20482" name="Picture 2" descr="C:\Users\giraudr\Pictures\capture_03182016_102838.jpg"/>
          <p:cNvPicPr>
            <a:picLocks noChangeAspect="1" noChangeArrowheads="1"/>
          </p:cNvPicPr>
          <p:nvPr/>
        </p:nvPicPr>
        <p:blipFill>
          <a:blip r:embed="rId2" cstate="print"/>
          <a:srcRect/>
          <a:stretch>
            <a:fillRect/>
          </a:stretch>
        </p:blipFill>
        <p:spPr bwMode="auto">
          <a:xfrm>
            <a:off x="0" y="1124744"/>
            <a:ext cx="4917975" cy="4704150"/>
          </a:xfrm>
          <a:prstGeom prst="rect">
            <a:avLst/>
          </a:prstGeom>
          <a:noFill/>
        </p:spPr>
      </p:pic>
      <p:sp>
        <p:nvSpPr>
          <p:cNvPr id="6" name="ZoneTexte 5"/>
          <p:cNvSpPr txBox="1"/>
          <p:nvPr/>
        </p:nvSpPr>
        <p:spPr>
          <a:xfrm>
            <a:off x="5076056" y="980728"/>
            <a:ext cx="3672408" cy="4985980"/>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200" kern="0" dirty="0" smtClean="0"/>
              <a:t> In an equal world, all consumers should pay for the service, but that is idealistic and does not recognize inequality. The GISC </a:t>
            </a:r>
            <a:r>
              <a:rPr lang="en-US" altLang="en-US" sz="1200" kern="0" dirty="0" err="1" smtClean="0"/>
              <a:t>centres</a:t>
            </a:r>
            <a:r>
              <a:rPr lang="en-US" altLang="en-US" sz="1200" kern="0" dirty="0" smtClean="0"/>
              <a:t> are generally funded national/supranational entities, who can afford to run GISC’s.   It is also the GISC's responsibility!</a:t>
            </a:r>
            <a:endParaRPr lang="fr-FR" altLang="en-US" sz="1200" kern="0" dirty="0" smtClean="0"/>
          </a:p>
          <a:p>
            <a:pPr marL="0" lvl="1" eaLnBrk="1" hangingPunct="1">
              <a:spcBef>
                <a:spcPct val="20000"/>
              </a:spcBef>
              <a:buFont typeface="Wingdings" pitchFamily="2" charset="2"/>
              <a:buChar char="§"/>
            </a:pPr>
            <a:r>
              <a:rPr lang="en-US" altLang="en-US" sz="1200" kern="0" dirty="0" smtClean="0"/>
              <a:t> The GISC service is for the WMO community.</a:t>
            </a:r>
          </a:p>
          <a:p>
            <a:pPr marL="0" lvl="1" eaLnBrk="1" hangingPunct="1">
              <a:spcBef>
                <a:spcPct val="20000"/>
              </a:spcBef>
              <a:buFont typeface="Wingdings" pitchFamily="2" charset="2"/>
              <a:buChar char="§"/>
            </a:pPr>
            <a:r>
              <a:rPr lang="en-US" altLang="en-US" sz="1200" kern="0" dirty="0" smtClean="0"/>
              <a:t> IF GISC-to-GISC THEN Yes  ELSE to be discussed.</a:t>
            </a:r>
          </a:p>
          <a:p>
            <a:pPr marL="0" lvl="1" eaLnBrk="1" hangingPunct="1">
              <a:spcBef>
                <a:spcPct val="20000"/>
              </a:spcBef>
              <a:buFont typeface="Wingdings" pitchFamily="2" charset="2"/>
              <a:buChar char="§"/>
            </a:pPr>
            <a:r>
              <a:rPr lang="en-US" altLang="en-US" sz="1200" kern="0" dirty="0" smtClean="0"/>
              <a:t> The prices for bandwidth nowadays is very low. To make a complicated sharing of this extra costs among all other </a:t>
            </a:r>
            <a:r>
              <a:rPr lang="en-US" altLang="en-US" sz="1200" kern="0" dirty="0" err="1" smtClean="0"/>
              <a:t>centres</a:t>
            </a:r>
            <a:r>
              <a:rPr lang="en-US" altLang="en-US" sz="1200" kern="0" dirty="0" smtClean="0"/>
              <a:t> might lead to even more (bureaucratic) costs. </a:t>
            </a:r>
            <a:endParaRPr lang="en-US" altLang="en-US" sz="1100" kern="0" dirty="0" smtClean="0"/>
          </a:p>
          <a:p>
            <a:pPr marL="0" lvl="1" eaLnBrk="1" hangingPunct="1">
              <a:spcBef>
                <a:spcPct val="20000"/>
              </a:spcBef>
              <a:buFont typeface="Wingdings" pitchFamily="2" charset="2"/>
              <a:buChar char="§"/>
            </a:pPr>
            <a:endParaRPr lang="en-US" altLang="en-US" sz="1100" kern="0" dirty="0" smtClean="0"/>
          </a:p>
          <a:p>
            <a:pPr marL="0" lvl="1" eaLnBrk="1" hangingPunct="1">
              <a:spcBef>
                <a:spcPct val="20000"/>
              </a:spcBef>
              <a:buFont typeface="Wingdings" pitchFamily="2" charset="2"/>
              <a:buChar char="§"/>
            </a:pPr>
            <a:r>
              <a:rPr lang="en-US" altLang="en-US" sz="1200" kern="0" dirty="0" smtClean="0"/>
              <a:t>Additional comments:</a:t>
            </a:r>
          </a:p>
          <a:p>
            <a:pPr marL="0" lvl="1" eaLnBrk="1" hangingPunct="1">
              <a:spcBef>
                <a:spcPct val="20000"/>
              </a:spcBef>
            </a:pPr>
            <a:r>
              <a:rPr lang="en-US" altLang="en-US" sz="1200" kern="0" dirty="0" smtClean="0"/>
              <a:t>The legal situation with regards to usage of external cloud services for "other data" would require further investigations and alignment with our management bodies</a:t>
            </a:r>
          </a:p>
          <a:p>
            <a:pPr marL="0" lvl="1" eaLnBrk="1" hangingPunct="1">
              <a:spcBef>
                <a:spcPct val="20000"/>
              </a:spcBef>
            </a:pPr>
            <a:r>
              <a:rPr lang="en-US" altLang="en-US" sz="1200" kern="0" dirty="0" smtClean="0"/>
              <a:t>The function may be compliant with our data policy is the data policy is correctly implemented by the receiving GISCs. Mechanisms should be developed to guarantee this.</a:t>
            </a:r>
          </a:p>
          <a:p>
            <a:pPr marL="0" lvl="1" eaLnBrk="1" hangingPunct="1">
              <a:spcBef>
                <a:spcPct val="20000"/>
              </a:spcBef>
            </a:pPr>
            <a:endParaRPr lang="en-US" altLang="en-US" sz="1100" kern="0" dirty="0" smtClean="0"/>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Q28: Potential future use</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30</a:t>
            </a:fld>
            <a:endParaRPr lang="en-US" altLang="en-US"/>
          </a:p>
        </p:txBody>
      </p:sp>
      <p:pic>
        <p:nvPicPr>
          <p:cNvPr id="21506" name="Picture 2" descr="C:\Users\giraudr\Pictures\capture_03182016_102853.jpg"/>
          <p:cNvPicPr>
            <a:picLocks noChangeAspect="1" noChangeArrowheads="1"/>
          </p:cNvPicPr>
          <p:nvPr/>
        </p:nvPicPr>
        <p:blipFill>
          <a:blip r:embed="rId2" cstate="print"/>
          <a:srcRect/>
          <a:stretch>
            <a:fillRect/>
          </a:stretch>
        </p:blipFill>
        <p:spPr bwMode="auto">
          <a:xfrm>
            <a:off x="1403648" y="764704"/>
            <a:ext cx="5544616" cy="3486740"/>
          </a:xfrm>
          <a:prstGeom prst="rect">
            <a:avLst/>
          </a:prstGeom>
          <a:noFill/>
        </p:spPr>
      </p:pic>
      <p:sp>
        <p:nvSpPr>
          <p:cNvPr id="6" name="ZoneTexte 5"/>
          <p:cNvSpPr txBox="1"/>
          <p:nvPr/>
        </p:nvSpPr>
        <p:spPr>
          <a:xfrm>
            <a:off x="251520" y="4221088"/>
            <a:ext cx="8640960" cy="1954381"/>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100" kern="0" dirty="0" smtClean="0"/>
              <a:t> We are developing API's (in the cloud) to deliver our gridded data, so an "FTP push from the cloud" would be a backwards step for us.</a:t>
            </a:r>
            <a:endParaRPr lang="en-US" sz="1100" dirty="0" smtClean="0"/>
          </a:p>
          <a:p>
            <a:pPr marL="0" lvl="1" eaLnBrk="1" hangingPunct="1">
              <a:spcBef>
                <a:spcPct val="20000"/>
              </a:spcBef>
              <a:buFont typeface="Wingdings" pitchFamily="2" charset="2"/>
              <a:buChar char="§"/>
            </a:pPr>
            <a:r>
              <a:rPr lang="en-US" sz="1100" dirty="0" smtClean="0"/>
              <a:t> No, it is too early for such a concept. A legal clarification at least is required to prevent from claims of data owners and data users. </a:t>
            </a:r>
          </a:p>
          <a:p>
            <a:pPr marL="0" lvl="1" eaLnBrk="1" hangingPunct="1">
              <a:spcBef>
                <a:spcPct val="20000"/>
              </a:spcBef>
              <a:buFont typeface="Wingdings" pitchFamily="2" charset="2"/>
              <a:buChar char="§"/>
            </a:pPr>
            <a:r>
              <a:rPr lang="en-US" sz="1100" dirty="0" smtClean="0"/>
              <a:t> We are currently updated our data services offer via a set of dedicated actions. Those also address online data access and poll services. Therefore it is more likely that we will use our own services that are assuring our data policy and legal environment and not use a global WMO based service.</a:t>
            </a:r>
            <a:r>
              <a:rPr lang="en-US" altLang="en-US" sz="1100" kern="0" dirty="0" smtClean="0"/>
              <a:t> </a:t>
            </a:r>
            <a:r>
              <a:rPr lang="en-US" sz="1100" dirty="0" smtClean="0"/>
              <a:t>Funding by Members via WMO could be explored.</a:t>
            </a:r>
          </a:p>
          <a:p>
            <a:pPr marL="0" lvl="1" eaLnBrk="1" hangingPunct="1">
              <a:spcBef>
                <a:spcPct val="20000"/>
              </a:spcBef>
              <a:buFont typeface="Wingdings" pitchFamily="2" charset="2"/>
              <a:buChar char="§"/>
            </a:pPr>
            <a:r>
              <a:rPr lang="en-US" altLang="en-US" sz="1100" kern="0" dirty="0" smtClean="0"/>
              <a:t> Only if we can reduce the link connections to many countries and this design is proved that it is better than the current one we are having now.</a:t>
            </a:r>
          </a:p>
          <a:p>
            <a:pPr marL="0" lvl="1" eaLnBrk="1" hangingPunct="1">
              <a:spcBef>
                <a:spcPct val="20000"/>
              </a:spcBef>
              <a:buFont typeface="Wingdings" pitchFamily="2" charset="2"/>
              <a:buChar char="§"/>
            </a:pPr>
            <a:r>
              <a:rPr lang="fr-FR" altLang="en-US" sz="1100" kern="0" dirty="0" smtClean="0"/>
              <a:t> </a:t>
            </a:r>
            <a:r>
              <a:rPr lang="en-US" altLang="en-US" sz="1100" kern="0" dirty="0" smtClean="0"/>
              <a:t>It would make the System more efficient. Instead of sending the data first to my responsible GISC which is uploading it to the cache, it could be done by all </a:t>
            </a:r>
            <a:r>
              <a:rPr lang="en-US" altLang="en-US" sz="1100" kern="0" dirty="0" err="1" smtClean="0"/>
              <a:t>centres</a:t>
            </a:r>
            <a:r>
              <a:rPr lang="en-US" altLang="en-US" sz="1100" kern="0" dirty="0" smtClean="0"/>
              <a:t> directly for distribution to all GISCs</a:t>
            </a:r>
          </a:p>
          <a:p>
            <a:pPr marL="0" lvl="1" eaLnBrk="1" hangingPunct="1">
              <a:spcBef>
                <a:spcPct val="20000"/>
              </a:spcBef>
              <a:buFont typeface="Wingdings" pitchFamily="2" charset="2"/>
              <a:buChar char="§"/>
            </a:pPr>
            <a:r>
              <a:rPr lang="fr-FR" altLang="en-US" sz="1100" kern="0" dirty="0" smtClean="0"/>
              <a:t> </a:t>
            </a:r>
            <a:r>
              <a:rPr lang="en-US" altLang="en-US" sz="1100" kern="0" dirty="0" smtClean="0"/>
              <a:t>With the assumption that service levels (availability,…) and data integrity are not affected negatively . </a:t>
            </a: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Q29: Additional funding</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31</a:t>
            </a:fld>
            <a:endParaRPr lang="en-US" altLang="en-US"/>
          </a:p>
        </p:txBody>
      </p:sp>
      <p:pic>
        <p:nvPicPr>
          <p:cNvPr id="22530" name="Picture 2" descr="C:\Users\giraudr\Pictures\capture_03182016_102910.jpg"/>
          <p:cNvPicPr>
            <a:picLocks noChangeAspect="1" noChangeArrowheads="1"/>
          </p:cNvPicPr>
          <p:nvPr/>
        </p:nvPicPr>
        <p:blipFill>
          <a:blip r:embed="rId2" cstate="print"/>
          <a:srcRect/>
          <a:stretch>
            <a:fillRect/>
          </a:stretch>
        </p:blipFill>
        <p:spPr bwMode="auto">
          <a:xfrm>
            <a:off x="1763688" y="980728"/>
            <a:ext cx="4896544" cy="3457194"/>
          </a:xfrm>
          <a:prstGeom prst="rect">
            <a:avLst/>
          </a:prstGeom>
          <a:noFill/>
        </p:spPr>
      </p:pic>
      <p:sp>
        <p:nvSpPr>
          <p:cNvPr id="6" name="ZoneTexte 5"/>
          <p:cNvSpPr txBox="1"/>
          <p:nvPr/>
        </p:nvSpPr>
        <p:spPr>
          <a:xfrm>
            <a:off x="251520" y="4653136"/>
            <a:ext cx="8640960" cy="1243417"/>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100" kern="0" dirty="0" smtClean="0"/>
              <a:t> Probably Yes – If this was in our architectural interest.</a:t>
            </a:r>
          </a:p>
          <a:p>
            <a:pPr marL="0" lvl="1" eaLnBrk="1" hangingPunct="1">
              <a:spcBef>
                <a:spcPct val="20000"/>
              </a:spcBef>
              <a:buFont typeface="Wingdings" pitchFamily="2" charset="2"/>
              <a:buChar char="§"/>
            </a:pPr>
            <a:r>
              <a:rPr lang="en-US" sz="1100" kern="0" dirty="0" smtClean="0"/>
              <a:t> Could it be through our contribution to WMO?</a:t>
            </a:r>
            <a:endParaRPr lang="en-US" sz="1100" dirty="0" smtClean="0"/>
          </a:p>
          <a:p>
            <a:pPr marL="0" lvl="1" eaLnBrk="1" hangingPunct="1">
              <a:spcBef>
                <a:spcPct val="20000"/>
              </a:spcBef>
              <a:buFont typeface="Wingdings" pitchFamily="2" charset="2"/>
              <a:buChar char="§"/>
            </a:pPr>
            <a:r>
              <a:rPr lang="en-US" sz="1100" dirty="0" smtClean="0"/>
              <a:t> Yes, if we can reduce the cost of current links and WMO has a proposal to our organization to show that it </a:t>
            </a:r>
            <a:r>
              <a:rPr lang="en-US" sz="1100" dirty="0" err="1" smtClean="0"/>
              <a:t>it</a:t>
            </a:r>
            <a:r>
              <a:rPr lang="en-US" sz="1100" dirty="0" smtClean="0"/>
              <a:t> better.    No, if the mentioned above is not complied.</a:t>
            </a:r>
          </a:p>
          <a:p>
            <a:pPr marL="0" lvl="1" eaLnBrk="1" hangingPunct="1">
              <a:spcBef>
                <a:spcPct val="20000"/>
              </a:spcBef>
              <a:buFont typeface="Wingdings" pitchFamily="2" charset="2"/>
              <a:buChar char="§"/>
            </a:pPr>
            <a:r>
              <a:rPr lang="en-US" sz="1100" dirty="0" smtClean="0"/>
              <a:t> Charges should be based on usage.</a:t>
            </a:r>
          </a:p>
          <a:p>
            <a:pPr marL="0" lvl="1" eaLnBrk="1" hangingPunct="1">
              <a:spcBef>
                <a:spcPct val="20000"/>
              </a:spcBef>
              <a:buFont typeface="Wingdings" pitchFamily="2" charset="2"/>
              <a:buChar char="§"/>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Q30: Other uses of the cache service</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32</a:t>
            </a:fld>
            <a:endParaRPr lang="en-US" altLang="en-US"/>
          </a:p>
        </p:txBody>
      </p:sp>
      <p:pic>
        <p:nvPicPr>
          <p:cNvPr id="23554" name="Picture 2" descr="C:\Users\giraudr\Pictures\capture_03182016_102931.jpg"/>
          <p:cNvPicPr>
            <a:picLocks noChangeAspect="1" noChangeArrowheads="1"/>
          </p:cNvPicPr>
          <p:nvPr/>
        </p:nvPicPr>
        <p:blipFill>
          <a:blip r:embed="rId2" cstate="print"/>
          <a:srcRect/>
          <a:stretch>
            <a:fillRect/>
          </a:stretch>
        </p:blipFill>
        <p:spPr bwMode="auto">
          <a:xfrm>
            <a:off x="1619672" y="764704"/>
            <a:ext cx="5472608" cy="3458009"/>
          </a:xfrm>
          <a:prstGeom prst="rect">
            <a:avLst/>
          </a:prstGeom>
          <a:noFill/>
        </p:spPr>
      </p:pic>
      <p:sp>
        <p:nvSpPr>
          <p:cNvPr id="6" name="ZoneTexte 5"/>
          <p:cNvSpPr txBox="1"/>
          <p:nvPr/>
        </p:nvSpPr>
        <p:spPr>
          <a:xfrm>
            <a:off x="251520" y="4392570"/>
            <a:ext cx="8640960" cy="1412694"/>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100" kern="0" dirty="0" smtClean="0"/>
              <a:t> If this was the agreed way of communication outside GISC's....</a:t>
            </a:r>
          </a:p>
          <a:p>
            <a:pPr marL="0" lvl="1" eaLnBrk="1" hangingPunct="1">
              <a:spcBef>
                <a:spcPct val="20000"/>
              </a:spcBef>
              <a:buFont typeface="Wingdings" pitchFamily="2" charset="2"/>
              <a:buChar char="§"/>
            </a:pPr>
            <a:r>
              <a:rPr lang="en-US" sz="1100" kern="0" dirty="0" smtClean="0"/>
              <a:t> Only for test cases in order to be prepared for a potential development.</a:t>
            </a:r>
            <a:endParaRPr lang="en-US" sz="1100" dirty="0" smtClean="0"/>
          </a:p>
          <a:p>
            <a:pPr marL="0" lvl="1" eaLnBrk="1" hangingPunct="1">
              <a:spcBef>
                <a:spcPct val="20000"/>
              </a:spcBef>
              <a:buFont typeface="Wingdings" pitchFamily="2" charset="2"/>
              <a:buChar char="§"/>
            </a:pPr>
            <a:r>
              <a:rPr lang="en-US" sz="1100" dirty="0" smtClean="0"/>
              <a:t> Yes that is already a matter of fact. We have many and diverse bi-lateral data exchange arrangements covering all kind of architectures (cloud, p2p, multicast ...)</a:t>
            </a:r>
          </a:p>
          <a:p>
            <a:pPr marL="0" lvl="1" eaLnBrk="1" hangingPunct="1">
              <a:spcBef>
                <a:spcPct val="20000"/>
              </a:spcBef>
              <a:buFont typeface="Wingdings" pitchFamily="2" charset="2"/>
              <a:buChar char="§"/>
            </a:pPr>
            <a:r>
              <a:rPr lang="en-US" altLang="en-US" sz="1100" kern="0" dirty="0" smtClean="0"/>
              <a:t> I think that receiving the data from my responsible GISC is a good solution as they already have software and the Interface in place that can be used. Adding such functionalities to the cache will raise the need for enhanced (expensive) software and staff taking care of it.</a:t>
            </a:r>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Q31: Evolution of data flows, pull vs. push</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33</a:t>
            </a:fld>
            <a:endParaRPr lang="en-US" altLang="en-US"/>
          </a:p>
        </p:txBody>
      </p:sp>
      <p:pic>
        <p:nvPicPr>
          <p:cNvPr id="24578" name="Picture 2" descr="C:\Users\giraudr\Pictures\capture_03182016_102943.jpg"/>
          <p:cNvPicPr>
            <a:picLocks noChangeAspect="1" noChangeArrowheads="1"/>
          </p:cNvPicPr>
          <p:nvPr/>
        </p:nvPicPr>
        <p:blipFill>
          <a:blip r:embed="rId2" cstate="print"/>
          <a:srcRect/>
          <a:stretch>
            <a:fillRect/>
          </a:stretch>
        </p:blipFill>
        <p:spPr bwMode="auto">
          <a:xfrm>
            <a:off x="1979712" y="980728"/>
            <a:ext cx="4824536" cy="3049215"/>
          </a:xfrm>
          <a:prstGeom prst="rect">
            <a:avLst/>
          </a:prstGeom>
          <a:noFill/>
        </p:spPr>
      </p:pic>
      <p:sp>
        <p:nvSpPr>
          <p:cNvPr id="6" name="ZoneTexte 5"/>
          <p:cNvSpPr txBox="1"/>
          <p:nvPr/>
        </p:nvSpPr>
        <p:spPr>
          <a:xfrm>
            <a:off x="251520" y="4287228"/>
            <a:ext cx="8640960" cy="2022092"/>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100" kern="0" dirty="0" smtClean="0"/>
              <a:t> Some kind of rules which type of data going through push and pull mechanism  should be introduced.</a:t>
            </a:r>
          </a:p>
          <a:p>
            <a:pPr marL="0" lvl="1" eaLnBrk="1" hangingPunct="1">
              <a:spcBef>
                <a:spcPct val="20000"/>
              </a:spcBef>
              <a:buFont typeface="Wingdings" pitchFamily="2" charset="2"/>
              <a:buChar char="§"/>
            </a:pPr>
            <a:r>
              <a:rPr lang="en-US" sz="1100" kern="0" dirty="0" smtClean="0"/>
              <a:t> If we had a clean slate now, we may design a different set of solutions, based in the cloud. This may rely on messaging the availability of products, and consumers pulling them via API’s.  We would need "this is important" (e.g. tsunami warnings) channels as well as normal ones. We will be learning about developing and operating API's in the cloud in the next year - this learning may be of interest.</a:t>
            </a:r>
            <a:endParaRPr lang="en-US" sz="1100" dirty="0" smtClean="0"/>
          </a:p>
          <a:p>
            <a:pPr marL="0" lvl="1" eaLnBrk="1" hangingPunct="1">
              <a:spcBef>
                <a:spcPct val="20000"/>
              </a:spcBef>
              <a:buFont typeface="Wingdings" pitchFamily="2" charset="2"/>
              <a:buChar char="§"/>
            </a:pPr>
            <a:r>
              <a:rPr lang="en-US" sz="1100" dirty="0" smtClean="0">
                <a:solidFill>
                  <a:srgbClr val="FF0000"/>
                </a:solidFill>
              </a:rPr>
              <a:t> A mix of both seems appropriate</a:t>
            </a:r>
            <a:r>
              <a:rPr lang="en-US" sz="1100" dirty="0" smtClean="0"/>
              <a:t>. </a:t>
            </a:r>
          </a:p>
          <a:p>
            <a:pPr marL="0" lvl="1" eaLnBrk="1" hangingPunct="1">
              <a:spcBef>
                <a:spcPct val="20000"/>
              </a:spcBef>
              <a:buFont typeface="Wingdings" pitchFamily="2" charset="2"/>
              <a:buChar char="§"/>
            </a:pPr>
            <a:r>
              <a:rPr lang="en-US" sz="1100" dirty="0" smtClean="0"/>
              <a:t> This does not require data storage in a cloud. </a:t>
            </a:r>
          </a:p>
          <a:p>
            <a:pPr marL="0" lvl="1" eaLnBrk="1" hangingPunct="1">
              <a:spcBef>
                <a:spcPct val="20000"/>
              </a:spcBef>
              <a:buFont typeface="Wingdings" pitchFamily="2" charset="2"/>
              <a:buChar char="§"/>
            </a:pPr>
            <a:r>
              <a:rPr lang="en-US" altLang="en-US" sz="1100" kern="0" dirty="0" smtClean="0"/>
              <a:t> To be honest, that was what I thought WIS would be in the final stage. No more point to point data exchange.</a:t>
            </a:r>
          </a:p>
          <a:p>
            <a:pPr marL="0" lvl="1" eaLnBrk="1" hangingPunct="1">
              <a:spcBef>
                <a:spcPct val="20000"/>
              </a:spcBef>
              <a:buFont typeface="Wingdings" pitchFamily="2" charset="2"/>
              <a:buChar char="§"/>
            </a:pPr>
            <a:r>
              <a:rPr lang="en-US" altLang="en-US" sz="1100" kern="0" dirty="0" smtClean="0"/>
              <a:t> Push replacement by pull seems not a good idea as long as many process chains expect near real time data at fixed time intervals</a:t>
            </a:r>
          </a:p>
          <a:p>
            <a:pPr marL="0" lvl="1" eaLnBrk="1" hangingPunct="1">
              <a:spcBef>
                <a:spcPct val="20000"/>
              </a:spcBef>
            </a:pPr>
            <a:endParaRPr lang="en-US" altLang="en-US" sz="1100" kern="0" dirty="0" smtClean="0"/>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Q32: Free comments</a:t>
            </a:r>
            <a:endParaRPr lang="en-GB" dirty="0"/>
          </a:p>
        </p:txBody>
      </p:sp>
      <p:sp>
        <p:nvSpPr>
          <p:cNvPr id="4" name="Footer Placeholder 3"/>
          <p:cNvSpPr>
            <a:spLocks noGrp="1"/>
          </p:cNvSpPr>
          <p:nvPr>
            <p:ph type="ftr" sz="quarter" idx="10"/>
          </p:nvPr>
        </p:nvSpPr>
        <p:spPr/>
        <p:txBody>
          <a:bodyPr/>
          <a:lstStyle/>
          <a:p>
            <a:r>
              <a:rPr lang="en-US" altLang="en-US"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34</a:t>
            </a:fld>
            <a:endParaRPr lang="en-US" altLang="en-US"/>
          </a:p>
        </p:txBody>
      </p:sp>
      <p:sp>
        <p:nvSpPr>
          <p:cNvPr id="6" name="ZoneTexte 5"/>
          <p:cNvSpPr txBox="1"/>
          <p:nvPr/>
        </p:nvSpPr>
        <p:spPr>
          <a:xfrm>
            <a:off x="251520" y="1226827"/>
            <a:ext cx="8640960" cy="4290405"/>
          </a:xfrm>
          <a:prstGeom prst="rect">
            <a:avLst/>
          </a:prstGeom>
          <a:noFill/>
        </p:spPr>
        <p:txBody>
          <a:bodyPr wrap="square" rtlCol="0">
            <a:spAutoFit/>
          </a:bodyPr>
          <a:lstStyle/>
          <a:p>
            <a:pPr marL="0" lvl="1" eaLnBrk="1" hangingPunct="1">
              <a:spcBef>
                <a:spcPct val="20000"/>
              </a:spcBef>
              <a:buFont typeface="Wingdings" pitchFamily="2" charset="2"/>
              <a:buChar char="§"/>
            </a:pPr>
            <a:r>
              <a:rPr lang="en-US" altLang="en-US" sz="1100" kern="0" dirty="0" smtClean="0"/>
              <a:t> “The cloud” is a whole new area, which needs new tooling and new ways of thinking (containerization, deployment tools, </a:t>
            </a:r>
            <a:r>
              <a:rPr lang="en-US" altLang="en-US" sz="1100" kern="0" dirty="0" err="1" smtClean="0"/>
              <a:t>microservices</a:t>
            </a:r>
            <a:r>
              <a:rPr lang="en-US" altLang="en-US" sz="1100" kern="0" dirty="0" smtClean="0"/>
              <a:t>, monitoring, consistency of service etc).  If you plan to “lift and shift” existing applications into the cloud, you will likely fail. Moving to the cloud is an opportunity to re-develop applications to run in an environment where failure is commonplace – i.e. re-design applications for failure, and remove tight coupling.  Monitoring of the cloud is key, especially performance of the service (this cannot be guaranteed). Almost a whole new topic on service delivery metrics and tooling is needed here.  Don’t underestimate the complexity of the environment and how easy it is to spend money, and to do insecure things. The security and financial risks need to be understood and mitigated appropriately. We are building an internal “</a:t>
            </a:r>
            <a:r>
              <a:rPr lang="en-US" altLang="en-US" sz="1100" kern="0" dirty="0" err="1" smtClean="0"/>
              <a:t>CloudOps</a:t>
            </a:r>
            <a:r>
              <a:rPr lang="en-US" altLang="en-US" sz="1100" kern="0" dirty="0" smtClean="0"/>
              <a:t>” team to address such issues for our own future cloud operations, which will be delivering API's for Public Media Services. We should be able to share our experiences of this.</a:t>
            </a:r>
          </a:p>
          <a:p>
            <a:pPr marL="0" lvl="1" eaLnBrk="1" hangingPunct="1">
              <a:spcBef>
                <a:spcPct val="20000"/>
              </a:spcBef>
              <a:buFont typeface="Wingdings" pitchFamily="2" charset="2"/>
              <a:buChar char="§"/>
            </a:pPr>
            <a:r>
              <a:rPr lang="en-US" sz="1100" kern="0" dirty="0" smtClean="0"/>
              <a:t> In our discussion it turned out that the </a:t>
            </a:r>
            <a:r>
              <a:rPr lang="en-US" sz="1100" kern="0" dirty="0" err="1" smtClean="0"/>
              <a:t>appoval</a:t>
            </a:r>
            <a:r>
              <a:rPr lang="en-US" sz="1100" kern="0" dirty="0" smtClean="0"/>
              <a:t> by data owners, geographical </a:t>
            </a:r>
            <a:r>
              <a:rPr lang="en-US" sz="1100" kern="0" dirty="0" err="1" smtClean="0"/>
              <a:t>redundance</a:t>
            </a:r>
            <a:r>
              <a:rPr lang="en-US" sz="1100" kern="0" dirty="0" smtClean="0"/>
              <a:t> and quality of providers are the most critical points</a:t>
            </a:r>
          </a:p>
          <a:p>
            <a:pPr marL="0" lvl="1" eaLnBrk="1" hangingPunct="1">
              <a:spcBef>
                <a:spcPct val="20000"/>
              </a:spcBef>
              <a:buFont typeface="Wingdings" pitchFamily="2" charset="2"/>
              <a:buChar char="§"/>
            </a:pPr>
            <a:r>
              <a:rPr lang="en-US" sz="1100" kern="0" dirty="0" smtClean="0"/>
              <a:t> In the near future or after we make "cache in and through the cloud" operational, we should also consider a feasibility </a:t>
            </a:r>
            <a:r>
              <a:rPr lang="en-US" sz="1100" kern="0" dirty="0" smtClean="0">
                <a:solidFill>
                  <a:srgbClr val="FF0000"/>
                </a:solidFill>
              </a:rPr>
              <a:t>of "metadata in and through the cloud.“</a:t>
            </a:r>
            <a:r>
              <a:rPr lang="en-US" sz="1100" kern="0" dirty="0" smtClean="0"/>
              <a:t>. There has been little or none synchronization of all GISCs' metadata since WIS became operational. </a:t>
            </a:r>
            <a:r>
              <a:rPr lang="en-US" sz="1100" kern="0" dirty="0" err="1" smtClean="0"/>
              <a:t>Therefor</a:t>
            </a:r>
            <a:r>
              <a:rPr lang="en-US" sz="1100" kern="0" dirty="0" smtClean="0"/>
              <a:t> we should consider another way of metadata synchronization. It seems to be good that all GISCs upload metadata records of its </a:t>
            </a:r>
            <a:r>
              <a:rPr lang="en-US" sz="1100" kern="0" dirty="0" err="1" smtClean="0"/>
              <a:t>AoR</a:t>
            </a:r>
            <a:r>
              <a:rPr lang="en-US" sz="1100" kern="0" dirty="0" smtClean="0"/>
              <a:t> to a sole authoritative metadata sets on cloud or that the sole metadata sets on cloud harvests all GISCs' metadata records.</a:t>
            </a:r>
            <a:endParaRPr lang="en-US" sz="1100" dirty="0" smtClean="0"/>
          </a:p>
          <a:p>
            <a:pPr marL="0" lvl="1" eaLnBrk="1" hangingPunct="1">
              <a:spcBef>
                <a:spcPct val="20000"/>
              </a:spcBef>
              <a:buFont typeface="Wingdings" pitchFamily="2" charset="2"/>
              <a:buChar char="§"/>
            </a:pPr>
            <a:r>
              <a:rPr lang="en-US" sz="1100" dirty="0" smtClean="0"/>
              <a:t> Pull mechanism have 2 positive points. Let each GISCs to select what data need to pick up (avoiding downloading duplicated data). Using cache on the cloud to recover its own cache in case of data lost. </a:t>
            </a:r>
          </a:p>
          <a:p>
            <a:pPr marL="0" lvl="1" eaLnBrk="1" hangingPunct="1">
              <a:spcBef>
                <a:spcPct val="20000"/>
              </a:spcBef>
              <a:buFont typeface="Wingdings" pitchFamily="2" charset="2"/>
              <a:buChar char="§"/>
            </a:pPr>
            <a:r>
              <a:rPr lang="en-US" altLang="en-US" sz="1100" kern="0" dirty="0" smtClean="0"/>
              <a:t> As information, we find that the cloud software is very interesting and we want also for our Agency</a:t>
            </a:r>
          </a:p>
          <a:p>
            <a:pPr marL="0" lvl="1" eaLnBrk="1" hangingPunct="1">
              <a:spcBef>
                <a:spcPct val="20000"/>
              </a:spcBef>
              <a:buFont typeface="Wingdings" pitchFamily="2" charset="2"/>
              <a:buChar char="§"/>
            </a:pPr>
            <a:r>
              <a:rPr lang="en-US" altLang="en-US" sz="1100" kern="0" dirty="0" smtClean="0"/>
              <a:t> Push replacement by pull seems not a good idea as long as many process chains expect near real time data at fixed time intervals</a:t>
            </a:r>
          </a:p>
          <a:p>
            <a:pPr marL="0" lvl="1" eaLnBrk="1" hangingPunct="1">
              <a:spcBef>
                <a:spcPct val="20000"/>
              </a:spcBef>
              <a:buFont typeface="Wingdings" pitchFamily="2" charset="2"/>
              <a:buChar char="§"/>
            </a:pPr>
            <a:r>
              <a:rPr lang="en-US" altLang="en-US" sz="1100" kern="0" dirty="0" smtClean="0"/>
              <a:t> The concept of "Vital Information" associated with WMO data must always be highlighted and taken care before finalizing any restrictions (financial /technological).</a:t>
            </a:r>
          </a:p>
          <a:p>
            <a:pPr marL="0" lvl="1" eaLnBrk="1" hangingPunct="1">
              <a:spcBef>
                <a:spcPct val="20000"/>
              </a:spcBef>
              <a:buFont typeface="Wingdings" pitchFamily="2" charset="2"/>
              <a:buChar char="§"/>
            </a:pPr>
            <a:r>
              <a:rPr lang="en-US" altLang="en-US" sz="1100" kern="0" dirty="0" smtClean="0"/>
              <a:t>  Private Companies may access GISCs paying a fee</a:t>
            </a:r>
          </a:p>
          <a:p>
            <a:pPr marL="0" lvl="1" eaLnBrk="1" hangingPunct="1">
              <a:spcBef>
                <a:spcPct val="20000"/>
              </a:spcBef>
              <a:buFont typeface="Wingdings" pitchFamily="2" charset="2"/>
              <a:buChar char="§"/>
            </a:pPr>
            <a:endParaRPr lang="en-US" altLang="en-US" sz="1100" kern="0" dirty="0" smtClean="0"/>
          </a:p>
          <a:p>
            <a:pPr marL="0" lvl="1" eaLnBrk="1" hangingPunct="1">
              <a:spcBef>
                <a:spcPct val="20000"/>
              </a:spcBef>
            </a:pPr>
            <a:endParaRPr lang="fr-FR" altLang="en-US" sz="1100" kern="0" dirty="0" smtClean="0"/>
          </a:p>
        </p:txBody>
      </p:sp>
    </p:spTree>
    <p:extLst>
      <p:ext uri="{BB962C8B-B14F-4D97-AF65-F5344CB8AC3E}">
        <p14:creationId xmlns:p14="http://schemas.microsoft.com/office/powerpoint/2010/main" val="66558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Conclusion</a:t>
            </a:r>
            <a:endParaRPr lang="en-GB" dirty="0"/>
          </a:p>
        </p:txBody>
      </p:sp>
      <p:sp>
        <p:nvSpPr>
          <p:cNvPr id="4" name="Footer Placeholder 3"/>
          <p:cNvSpPr>
            <a:spLocks noGrp="1"/>
          </p:cNvSpPr>
          <p:nvPr>
            <p:ph type="ftr" sz="quarter" idx="10"/>
          </p:nvPr>
        </p:nvSpPr>
        <p:spPr/>
        <p:txBody>
          <a:bodyPr/>
          <a:lstStyle/>
          <a:p>
            <a:r>
              <a:rPr lang="en-US" altLang="en-US" dirty="0" smtClean="0"/>
              <a:t>ET-CTS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35</a:t>
            </a:fld>
            <a:endParaRPr lang="en-US" altLang="en-US" dirty="0"/>
          </a:p>
        </p:txBody>
      </p:sp>
      <p:sp>
        <p:nvSpPr>
          <p:cNvPr id="7" name="Rectangle 105"/>
          <p:cNvSpPr txBox="1">
            <a:spLocks noChangeArrowheads="1"/>
          </p:cNvSpPr>
          <p:nvPr/>
        </p:nvSpPr>
        <p:spPr bwMode="auto">
          <a:xfrm>
            <a:off x="420688" y="866775"/>
            <a:ext cx="8226425" cy="522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kumimoji="0" lang="fr-FR" altLang="en-US" sz="1800" b="0" i="0" u="none" strike="noStrike" kern="0" cap="none" spc="0" normalizeH="0" baseline="0" noProof="0" dirty="0" err="1" smtClean="0">
                <a:ln>
                  <a:noFill/>
                </a:ln>
                <a:solidFill>
                  <a:schemeClr val="tx1"/>
                </a:solidFill>
                <a:effectLst/>
                <a:uLnTx/>
                <a:uFillTx/>
                <a:latin typeface="Arial" charset="0"/>
              </a:rPr>
              <a:t>With</a:t>
            </a:r>
            <a:r>
              <a:rPr kumimoji="0" lang="fr-FR" altLang="en-US" sz="1800" b="0" i="0" u="none" strike="noStrike" kern="0" cap="none" spc="0" normalizeH="0" baseline="0" noProof="0" dirty="0" smtClean="0">
                <a:ln>
                  <a:noFill/>
                </a:ln>
                <a:solidFill>
                  <a:schemeClr val="tx1"/>
                </a:solidFill>
                <a:effectLst/>
                <a:uLnTx/>
                <a:uFillTx/>
                <a:latin typeface="Arial" charset="0"/>
              </a:rPr>
              <a:t> 54 </a:t>
            </a:r>
            <a:r>
              <a:rPr kumimoji="0" lang="fr-FR" altLang="en-US" sz="1800" b="0" i="0" u="none" strike="noStrike" kern="0" cap="none" spc="0" normalizeH="0" baseline="0" noProof="0" dirty="0" err="1" smtClean="0">
                <a:ln>
                  <a:noFill/>
                </a:ln>
                <a:solidFill>
                  <a:schemeClr val="tx1"/>
                </a:solidFill>
                <a:effectLst/>
                <a:uLnTx/>
                <a:uFillTx/>
                <a:latin typeface="Arial" charset="0"/>
              </a:rPr>
              <a:t>answers</a:t>
            </a:r>
            <a:r>
              <a:rPr kumimoji="0" lang="fr-FR" altLang="en-US" sz="1800" b="0" i="0" u="none" strike="noStrike" kern="0" cap="none" spc="0" normalizeH="0" baseline="0" noProof="0" dirty="0" smtClean="0">
                <a:ln>
                  <a:noFill/>
                </a:ln>
                <a:solidFill>
                  <a:schemeClr val="tx1"/>
                </a:solidFill>
                <a:effectLst/>
                <a:uLnTx/>
                <a:uFillTx/>
                <a:latin typeface="Arial" charset="0"/>
              </a:rPr>
              <a:t> and,</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answers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from</a:t>
            </a:r>
            <a:r>
              <a:rPr kumimoji="0" lang="fr-FR" altLang="en-US" sz="1800" b="0" i="0" u="none" strike="noStrike" kern="0" cap="none" spc="0" normalizeH="0" noProof="0" dirty="0" smtClean="0">
                <a:ln>
                  <a:noFill/>
                </a:ln>
                <a:solidFill>
                  <a:schemeClr val="tx1"/>
                </a:solidFill>
                <a:effectLst/>
                <a:uLnTx/>
                <a:uFillTx/>
                <a:latin typeface="Arial" charset="0"/>
              </a:rPr>
              <a:t> 10 </a:t>
            </a:r>
            <a:r>
              <a:rPr kumimoji="0" lang="fr-FR" altLang="en-US" sz="1800" b="0" i="0" u="none" strike="noStrike" kern="0" cap="none" spc="0" normalizeH="0" noProof="0" dirty="0" err="1" smtClean="0">
                <a:ln>
                  <a:noFill/>
                </a:ln>
                <a:solidFill>
                  <a:schemeClr val="tx1"/>
                </a:solidFill>
                <a:effectLst/>
                <a:uLnTx/>
                <a:uFillTx/>
                <a:latin typeface="Arial" charset="0"/>
              </a:rPr>
              <a:t>GISCs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it</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is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considered</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that</a:t>
            </a:r>
            <a:r>
              <a:rPr kumimoji="0" lang="fr-FR" altLang="en-US" sz="1800" b="0" i="0" u="none" strike="noStrike" kern="0" cap="none" spc="0" normalizeH="0" noProof="0" dirty="0" smtClean="0">
                <a:ln>
                  <a:noFill/>
                </a:ln>
                <a:solidFill>
                  <a:schemeClr val="tx1"/>
                </a:solidFill>
                <a:effectLst/>
                <a:uLnTx/>
                <a:uFillTx/>
                <a:latin typeface="Arial" charset="0"/>
              </a:rPr>
              <a:t> the </a:t>
            </a:r>
            <a:r>
              <a:rPr kumimoji="0" lang="fr-FR" altLang="en-US" sz="1800" b="0" i="0" u="none" strike="noStrike" kern="0" cap="none" spc="0" normalizeH="0" noProof="0" dirty="0" err="1" smtClean="0">
                <a:ln>
                  <a:noFill/>
                </a:ln>
                <a:solidFill>
                  <a:schemeClr val="tx1"/>
                </a:solidFill>
                <a:effectLst/>
                <a:uLnTx/>
                <a:uFillTx/>
                <a:latin typeface="Arial" charset="0"/>
              </a:rPr>
              <a:t>results</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from</a:t>
            </a:r>
            <a:r>
              <a:rPr kumimoji="0" lang="fr-FR" altLang="en-US" sz="1800" b="0" i="0" u="none" strike="noStrike" kern="0" cap="none" spc="0" normalizeH="0" noProof="0" dirty="0" smtClean="0">
                <a:ln>
                  <a:noFill/>
                </a:ln>
                <a:solidFill>
                  <a:schemeClr val="tx1"/>
                </a:solidFill>
                <a:effectLst/>
                <a:uLnTx/>
                <a:uFillTx/>
                <a:latin typeface="Arial" charset="0"/>
              </a:rPr>
              <a:t> the questionnaire </a:t>
            </a:r>
            <a:r>
              <a:rPr kumimoji="0" lang="fr-FR" altLang="en-US" sz="1800" b="0" i="0" u="none" strike="noStrike" kern="0" cap="none" spc="0" normalizeH="0" noProof="0" dirty="0" err="1" smtClean="0">
                <a:ln>
                  <a:noFill/>
                </a:ln>
                <a:solidFill>
                  <a:schemeClr val="tx1"/>
                </a:solidFill>
                <a:effectLst/>
                <a:uLnTx/>
                <a:uFillTx/>
                <a:latin typeface="Arial" charset="0"/>
              </a:rPr>
              <a:t>represent</a:t>
            </a:r>
            <a:r>
              <a:rPr kumimoji="0" lang="fr-FR" altLang="en-US" sz="1800" b="0" i="0" u="none" strike="noStrike" kern="0" cap="none" spc="0" normalizeH="0" noProof="0" dirty="0" smtClean="0">
                <a:ln>
                  <a:noFill/>
                </a:ln>
                <a:solidFill>
                  <a:schemeClr val="tx1"/>
                </a:solidFill>
                <a:effectLst/>
                <a:uLnTx/>
                <a:uFillTx/>
                <a:latin typeface="Arial" charset="0"/>
              </a:rPr>
              <a:t> a </a:t>
            </a:r>
            <a:r>
              <a:rPr kumimoji="0" lang="fr-FR" altLang="en-US" sz="1800" b="0" i="0" u="none" strike="noStrike" kern="0" cap="none" spc="0" normalizeH="0" noProof="0" dirty="0" err="1" smtClean="0">
                <a:ln>
                  <a:noFill/>
                </a:ln>
                <a:solidFill>
                  <a:schemeClr val="tx1"/>
                </a:solidFill>
                <a:effectLst/>
                <a:uLnTx/>
                <a:uFillTx/>
                <a:latin typeface="Arial" charset="0"/>
              </a:rPr>
              <a:t>reasonnable</a:t>
            </a:r>
            <a:r>
              <a:rPr kumimoji="0" lang="fr-FR" altLang="en-US" sz="1800" b="0" i="0" u="none" strike="noStrike" kern="0" cap="none" spc="0" normalizeH="0" noProof="0" dirty="0" smtClean="0">
                <a:ln>
                  <a:noFill/>
                </a:ln>
                <a:solidFill>
                  <a:schemeClr val="tx1"/>
                </a:solidFill>
                <a:effectLst/>
                <a:uLnTx/>
                <a:uFillTx/>
                <a:latin typeface="Arial" charset="0"/>
              </a:rPr>
              <a:t> </a:t>
            </a:r>
            <a:r>
              <a:rPr kumimoji="0" lang="fr-FR" altLang="en-US" sz="1800" b="0" i="0" u="none" strike="noStrike" kern="0" cap="none" spc="0" normalizeH="0" noProof="0" dirty="0" err="1" smtClean="0">
                <a:ln>
                  <a:noFill/>
                </a:ln>
                <a:solidFill>
                  <a:schemeClr val="tx1"/>
                </a:solidFill>
                <a:effectLst/>
                <a:uLnTx/>
                <a:uFillTx/>
                <a:latin typeface="Arial" charset="0"/>
              </a:rPr>
              <a:t>sample</a:t>
            </a:r>
            <a:r>
              <a:rPr kumimoji="0" lang="fr-FR" altLang="en-US" sz="1800" b="0" i="0" u="none" strike="noStrike" kern="0" cap="none" spc="0" normalizeH="0" noProof="0" dirty="0" smtClean="0">
                <a:ln>
                  <a:noFill/>
                </a:ln>
                <a:solidFill>
                  <a:schemeClr val="tx1"/>
                </a:solidFill>
                <a:effectLst/>
                <a:uLnTx/>
                <a:uFillTx/>
                <a:latin typeface="Arial" charset="0"/>
              </a:rPr>
              <a:t> of the WIS </a:t>
            </a:r>
            <a:r>
              <a:rPr kumimoji="0" lang="fr-FR" altLang="en-US" sz="1800" b="0" i="0" u="none" strike="noStrike" kern="0" cap="none" spc="0" normalizeH="0" noProof="0" dirty="0" err="1" smtClean="0">
                <a:ln>
                  <a:noFill/>
                </a:ln>
                <a:solidFill>
                  <a:schemeClr val="tx1"/>
                </a:solidFill>
                <a:effectLst/>
                <a:uLnTx/>
                <a:uFillTx/>
                <a:latin typeface="Arial" charset="0"/>
              </a:rPr>
              <a:t>Members</a:t>
            </a:r>
            <a:endParaRPr kumimoji="0" lang="fr-FR" altLang="en-US" sz="1800" b="0" i="0" u="none" strike="noStrike" kern="0" cap="none" spc="0" normalizeH="0" noProof="0" dirty="0" smtClean="0">
              <a:ln>
                <a:noFill/>
              </a:ln>
              <a:solidFill>
                <a:schemeClr val="tx1"/>
              </a:solidFill>
              <a:effectLst/>
              <a:uLnTx/>
              <a:uFillTx/>
              <a:latin typeface="Arial" charset="0"/>
            </a:endParaRP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r>
              <a:rPr lang="fr-FR" altLang="en-US" sz="1800" kern="0" baseline="0" dirty="0" err="1" smtClean="0">
                <a:ea typeface="Arial Unicode MS" pitchFamily="34" charset="-128"/>
                <a:cs typeface="Arial Unicode MS" pitchFamily="34" charset="-128"/>
              </a:rPr>
              <a:t>Respondants</a:t>
            </a:r>
            <a:r>
              <a:rPr lang="fr-FR" altLang="en-US" sz="1800" kern="0" baseline="0" dirty="0" smtClean="0">
                <a:ea typeface="Arial Unicode MS" pitchFamily="34" charset="-128"/>
                <a:cs typeface="Arial Unicode MS" pitchFamily="34" charset="-128"/>
              </a:rPr>
              <a:t> </a:t>
            </a:r>
            <a:r>
              <a:rPr lang="fr-FR" altLang="en-US" sz="1800" kern="0" dirty="0" smtClean="0">
                <a:ea typeface="Arial Unicode MS" pitchFamily="34" charset="-128"/>
                <a:cs typeface="Arial Unicode MS" pitchFamily="34" charset="-128"/>
              </a:rPr>
              <a:t>have </a:t>
            </a:r>
            <a:r>
              <a:rPr lang="fr-FR" altLang="en-US" sz="1800" kern="0" dirty="0" err="1" smtClean="0">
                <a:ea typeface="Arial Unicode MS" pitchFamily="34" charset="-128"/>
                <a:cs typeface="Arial Unicode MS" pitchFamily="34" charset="-128"/>
              </a:rPr>
              <a:t>used</a:t>
            </a:r>
            <a:r>
              <a:rPr lang="fr-FR" altLang="en-US" sz="1800" kern="0" dirty="0" smtClean="0">
                <a:ea typeface="Arial Unicode MS" pitchFamily="34" charset="-128"/>
                <a:cs typeface="Arial Unicode MS" pitchFamily="34" charset="-128"/>
              </a:rPr>
              <a:t> the </a:t>
            </a:r>
            <a:r>
              <a:rPr lang="fr-FR" altLang="en-US" sz="1800" kern="0" dirty="0" err="1" smtClean="0">
                <a:ea typeface="Arial Unicode MS" pitchFamily="34" charset="-128"/>
                <a:cs typeface="Arial Unicode MS" pitchFamily="34" charset="-128"/>
              </a:rPr>
              <a:t>comments</a:t>
            </a:r>
            <a:r>
              <a:rPr lang="fr-FR" altLang="en-US" sz="1800" kern="0" dirty="0" smtClean="0">
                <a:ea typeface="Arial Unicode MS" pitchFamily="34" charset="-128"/>
                <a:cs typeface="Arial Unicode MS" pitchFamily="34" charset="-128"/>
              </a:rPr>
              <a:t> to </a:t>
            </a:r>
            <a:r>
              <a:rPr lang="fr-FR" altLang="en-US" sz="1800" kern="0" dirty="0" err="1" smtClean="0">
                <a:ea typeface="Arial Unicode MS" pitchFamily="34" charset="-128"/>
                <a:cs typeface="Arial Unicode MS" pitchFamily="34" charset="-128"/>
              </a:rPr>
              <a:t>provide</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very</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useful</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additional</a:t>
            </a:r>
            <a:r>
              <a:rPr lang="fr-FR" altLang="en-US" sz="1800" kern="0" dirty="0" smtClean="0">
                <a:ea typeface="Arial Unicode MS" pitchFamily="34" charset="-128"/>
                <a:cs typeface="Arial Unicode MS" pitchFamily="34" charset="-128"/>
              </a:rPr>
              <a:t> informations</a:t>
            </a:r>
          </a:p>
          <a:p>
            <a:pPr marL="990600" lvl="1" indent="-533400" eaLnBrk="1" hangingPunct="1">
              <a:spcBef>
                <a:spcPct val="20000"/>
              </a:spcBef>
              <a:buFont typeface="Wingdings" pitchFamily="2" charset="2"/>
              <a:buChar char="§"/>
            </a:pPr>
            <a:r>
              <a:rPr lang="fr-FR" altLang="en-US" sz="1800" kern="0" dirty="0" smtClean="0">
                <a:ea typeface="Arial Unicode MS" pitchFamily="34" charset="-128"/>
                <a:cs typeface="Arial Unicode MS" pitchFamily="34" charset="-128"/>
              </a:rPr>
              <a:t>The </a:t>
            </a:r>
            <a:r>
              <a:rPr lang="fr-FR" altLang="en-US" sz="1800" kern="0" dirty="0" err="1" smtClean="0">
                <a:ea typeface="Arial Unicode MS" pitchFamily="34" charset="-128"/>
                <a:cs typeface="Arial Unicode MS" pitchFamily="34" charset="-128"/>
              </a:rPr>
              <a:t>experience</a:t>
            </a:r>
            <a:r>
              <a:rPr lang="fr-FR" altLang="en-US" sz="1800" kern="0" dirty="0" smtClean="0">
                <a:ea typeface="Arial Unicode MS" pitchFamily="34" charset="-128"/>
                <a:cs typeface="Arial Unicode MS" pitchFamily="34" charset="-128"/>
              </a:rPr>
              <a:t> of the use of </a:t>
            </a:r>
            <a:r>
              <a:rPr lang="fr-FR" altLang="en-US" sz="1800" kern="0" dirty="0" err="1" smtClean="0">
                <a:ea typeface="Arial Unicode MS" pitchFamily="34" charset="-128"/>
                <a:cs typeface="Arial Unicode MS" pitchFamily="34" charset="-128"/>
              </a:rPr>
              <a:t>cloud</a:t>
            </a:r>
            <a:r>
              <a:rPr lang="fr-FR" altLang="en-US" sz="1800" kern="0" dirty="0" smtClean="0">
                <a:ea typeface="Arial Unicode MS" pitchFamily="34" charset="-128"/>
                <a:cs typeface="Arial Unicode MS" pitchFamily="34" charset="-128"/>
              </a:rPr>
              <a:t> services </a:t>
            </a:r>
            <a:r>
              <a:rPr lang="fr-FR" altLang="en-US" sz="1800" kern="0" dirty="0" err="1" smtClean="0">
                <a:ea typeface="Arial Unicode MS" pitchFamily="34" charset="-128"/>
                <a:cs typeface="Arial Unicode MS" pitchFamily="34" charset="-128"/>
              </a:rPr>
              <a:t>is</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rather</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limited</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within</a:t>
            </a:r>
            <a:r>
              <a:rPr lang="fr-FR" altLang="en-US" sz="1800" kern="0" dirty="0" smtClean="0">
                <a:ea typeface="Arial Unicode MS" pitchFamily="34" charset="-128"/>
                <a:cs typeface="Arial Unicode MS" pitchFamily="34" charset="-128"/>
              </a:rPr>
              <a:t> the </a:t>
            </a:r>
            <a:r>
              <a:rPr lang="fr-FR" altLang="en-US" sz="1800" kern="0" dirty="0" err="1" smtClean="0">
                <a:ea typeface="Arial Unicode MS" pitchFamily="34" charset="-128"/>
                <a:cs typeface="Arial Unicode MS" pitchFamily="34" charset="-128"/>
              </a:rPr>
              <a:t>members</a:t>
            </a:r>
            <a:endParaRPr lang="fr-FR" altLang="en-US" sz="1800" kern="0" dirty="0" smtClean="0">
              <a:ea typeface="Arial Unicode MS" pitchFamily="34" charset="-128"/>
              <a:cs typeface="Arial Unicode MS" pitchFamily="34" charset="-128"/>
            </a:endParaRPr>
          </a:p>
          <a:p>
            <a:pPr marL="990600" lvl="1" indent="-533400" eaLnBrk="1" hangingPunct="1">
              <a:spcBef>
                <a:spcPct val="20000"/>
              </a:spcBef>
              <a:buFont typeface="Wingdings" pitchFamily="2" charset="2"/>
              <a:buChar char="§"/>
            </a:pPr>
            <a:r>
              <a:rPr lang="fr-FR" altLang="en-US" sz="1800" kern="0" dirty="0" smtClean="0">
                <a:ea typeface="Arial Unicode MS" pitchFamily="34" charset="-128"/>
                <a:cs typeface="Arial Unicode MS" pitchFamily="34" charset="-128"/>
              </a:rPr>
              <a:t>In </a:t>
            </a:r>
            <a:r>
              <a:rPr lang="fr-FR" altLang="en-US" sz="1800" kern="0" dirty="0" err="1" smtClean="0">
                <a:ea typeface="Arial Unicode MS" pitchFamily="34" charset="-128"/>
                <a:cs typeface="Arial Unicode MS" pitchFamily="34" charset="-128"/>
              </a:rPr>
              <a:t>general</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experienced</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users</a:t>
            </a:r>
            <a:r>
              <a:rPr lang="fr-FR" altLang="en-US" sz="1800" kern="0" dirty="0" smtClean="0">
                <a:ea typeface="Arial Unicode MS" pitchFamily="34" charset="-128"/>
                <a:cs typeface="Arial Unicode MS" pitchFamily="34" charset="-128"/>
              </a:rPr>
              <a:t> mention </a:t>
            </a:r>
            <a:r>
              <a:rPr lang="fr-FR" altLang="en-US" sz="1800" kern="0" dirty="0" err="1" smtClean="0">
                <a:ea typeface="Arial Unicode MS" pitchFamily="34" charset="-128"/>
                <a:cs typeface="Arial Unicode MS" pitchFamily="34" charset="-128"/>
              </a:rPr>
              <a:t>that</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their</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cloud</a:t>
            </a:r>
            <a:r>
              <a:rPr lang="fr-FR" altLang="en-US" sz="1800" kern="0" dirty="0" smtClean="0">
                <a:ea typeface="Arial Unicode MS" pitchFamily="34" charset="-128"/>
                <a:cs typeface="Arial Unicode MS" pitchFamily="34" charset="-128"/>
              </a:rPr>
              <a:t> provider </a:t>
            </a:r>
            <a:r>
              <a:rPr lang="fr-FR" altLang="en-US" sz="1800" kern="0" dirty="0" err="1" smtClean="0">
                <a:ea typeface="Arial Unicode MS" pitchFamily="34" charset="-128"/>
                <a:cs typeface="Arial Unicode MS" pitchFamily="34" charset="-128"/>
              </a:rPr>
              <a:t>doesn’t</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provide</a:t>
            </a:r>
            <a:r>
              <a:rPr lang="fr-FR" altLang="en-US" sz="1800" kern="0" dirty="0" smtClean="0">
                <a:ea typeface="Arial Unicode MS" pitchFamily="34" charset="-128"/>
                <a:cs typeface="Arial Unicode MS" pitchFamily="34" charset="-128"/>
              </a:rPr>
              <a:t> SLA</a:t>
            </a:r>
          </a:p>
          <a:p>
            <a:pPr marL="990600" lvl="1" indent="-533400" eaLnBrk="1" hangingPunct="1">
              <a:spcBef>
                <a:spcPct val="20000"/>
              </a:spcBef>
              <a:buFont typeface="Wingdings" pitchFamily="2" charset="2"/>
              <a:buChar char="§"/>
            </a:pPr>
            <a:r>
              <a:rPr lang="fr-FR" altLang="en-US" sz="1800" kern="0" dirty="0" smtClean="0">
                <a:ea typeface="Arial Unicode MS" pitchFamily="34" charset="-128"/>
                <a:cs typeface="Arial Unicode MS" pitchFamily="34" charset="-128"/>
              </a:rPr>
              <a:t>In the </a:t>
            </a:r>
            <a:r>
              <a:rPr lang="fr-FR" altLang="en-US" sz="1800" kern="0" dirty="0" err="1" smtClean="0">
                <a:ea typeface="Arial Unicode MS" pitchFamily="34" charset="-128"/>
                <a:cs typeface="Arial Unicode MS" pitchFamily="34" charset="-128"/>
              </a:rPr>
              <a:t>answers</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received</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there</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is</a:t>
            </a:r>
            <a:r>
              <a:rPr lang="fr-FR" altLang="en-US" sz="1800" kern="0" dirty="0" smtClean="0">
                <a:ea typeface="Arial Unicode MS" pitchFamily="34" charset="-128"/>
                <a:cs typeface="Arial Unicode MS" pitchFamily="34" charset="-128"/>
              </a:rPr>
              <a:t> no </a:t>
            </a:r>
            <a:r>
              <a:rPr lang="fr-FR" altLang="en-US" sz="1800" kern="0" dirty="0" err="1" smtClean="0">
                <a:ea typeface="Arial Unicode MS" pitchFamily="34" charset="-128"/>
                <a:cs typeface="Arial Unicode MS" pitchFamily="34" charset="-128"/>
              </a:rPr>
              <a:t>identified</a:t>
            </a:r>
            <a:r>
              <a:rPr lang="fr-FR" altLang="en-US" sz="1800" kern="0" dirty="0" smtClean="0">
                <a:ea typeface="Arial Unicode MS" pitchFamily="34" charset="-128"/>
                <a:cs typeface="Arial Unicode MS" pitchFamily="34" charset="-128"/>
              </a:rPr>
              <a:t> show stopper </a:t>
            </a:r>
            <a:r>
              <a:rPr lang="fr-FR" altLang="en-US" sz="1800" kern="0" dirty="0" err="1" smtClean="0">
                <a:ea typeface="Arial Unicode MS" pitchFamily="34" charset="-128"/>
                <a:cs typeface="Arial Unicode MS" pitchFamily="34" charset="-128"/>
              </a:rPr>
              <a:t>that</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would</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prevent</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this</a:t>
            </a:r>
            <a:r>
              <a:rPr lang="fr-FR" altLang="en-US" sz="1800" kern="0" dirty="0" smtClean="0">
                <a:ea typeface="Arial Unicode MS" pitchFamily="34" charset="-128"/>
                <a:cs typeface="Arial Unicode MS" pitchFamily="34" charset="-128"/>
              </a:rPr>
              <a:t> option to </a:t>
            </a:r>
            <a:r>
              <a:rPr lang="fr-FR" altLang="en-US" sz="1800" kern="0" dirty="0" err="1" smtClean="0">
                <a:ea typeface="Arial Unicode MS" pitchFamily="34" charset="-128"/>
                <a:cs typeface="Arial Unicode MS" pitchFamily="34" charset="-128"/>
              </a:rPr>
              <a:t>be</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further</a:t>
            </a:r>
            <a:r>
              <a:rPr lang="fr-FR" altLang="en-US" sz="1800" kern="0" dirty="0" smtClean="0">
                <a:ea typeface="Arial Unicode MS" pitchFamily="34" charset="-128"/>
                <a:cs typeface="Arial Unicode MS" pitchFamily="34" charset="-128"/>
              </a:rPr>
              <a:t> </a:t>
            </a:r>
            <a:r>
              <a:rPr lang="fr-FR" altLang="en-US" sz="1800" kern="0" dirty="0" err="1" smtClean="0">
                <a:ea typeface="Arial Unicode MS" pitchFamily="34" charset="-128"/>
                <a:cs typeface="Arial Unicode MS" pitchFamily="34" charset="-128"/>
              </a:rPr>
              <a:t>explored</a:t>
            </a:r>
            <a:endParaRPr lang="fr-FR" altLang="en-US" sz="1800" kern="0" dirty="0" smtClean="0">
              <a:ea typeface="Arial Unicode MS" pitchFamily="34" charset="-128"/>
              <a:cs typeface="Arial Unicode MS" pitchFamily="34" charset="-128"/>
            </a:endParaRPr>
          </a:p>
          <a:p>
            <a:pPr marL="990600" lvl="1" indent="-533400" eaLnBrk="1" hangingPunct="1">
              <a:spcBef>
                <a:spcPct val="20000"/>
              </a:spcBef>
              <a:buFont typeface="Wingdings" pitchFamily="2" charset="2"/>
              <a:buChar char="§"/>
            </a:pPr>
            <a:r>
              <a:rPr lang="fr-FR" altLang="en-US" sz="1800" kern="0" dirty="0" err="1" smtClean="0">
                <a:ea typeface="Arial Unicode MS" pitchFamily="34" charset="-128"/>
                <a:cs typeface="Arial Unicode MS" pitchFamily="34" charset="-128"/>
              </a:rPr>
              <a:t>Both</a:t>
            </a:r>
            <a:r>
              <a:rPr lang="fr-FR" altLang="en-US" sz="1800" kern="0" dirty="0" smtClean="0">
                <a:ea typeface="Arial Unicode MS" pitchFamily="34" charset="-128"/>
                <a:cs typeface="Arial Unicode MS" pitchFamily="34" charset="-128"/>
              </a:rPr>
              <a:t> pilot and questionnaire </a:t>
            </a:r>
            <a:r>
              <a:rPr lang="fr-FR" altLang="en-US" sz="1800" kern="0" dirty="0" err="1" smtClean="0">
                <a:ea typeface="Arial Unicode MS" pitchFamily="34" charset="-128"/>
                <a:cs typeface="Arial Unicode MS" pitchFamily="34" charset="-128"/>
              </a:rPr>
              <a:t>started</a:t>
            </a:r>
            <a:r>
              <a:rPr lang="fr-FR" altLang="en-US" sz="1800" kern="0" dirty="0" smtClean="0">
                <a:ea typeface="Arial Unicode MS" pitchFamily="34" charset="-128"/>
                <a:cs typeface="Arial Unicode MS" pitchFamily="34" charset="-128"/>
              </a:rPr>
              <a:t> </a:t>
            </a: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0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a:p>
            <a:pPr marL="1371600" marR="0" lvl="2" indent="-457200" algn="l" defTabSz="914400" rtl="0" eaLnBrk="1" fontAlgn="base" latinLnBrk="0" hangingPunct="1">
              <a:lnSpc>
                <a:spcPct val="100000"/>
              </a:lnSpc>
              <a:spcBef>
                <a:spcPct val="20000"/>
              </a:spcBef>
              <a:spcAft>
                <a:spcPct val="0"/>
              </a:spcAft>
              <a:buClr>
                <a:srgbClr val="FF9900"/>
              </a:buClr>
              <a:buSzTx/>
              <a:buFontTx/>
              <a:buNone/>
              <a:tabLst/>
              <a:defRPr/>
            </a:pPr>
            <a:r>
              <a:rPr kumimoji="0" lang="fr-FR" altLang="en-US" sz="14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rPr>
              <a:t>		</a:t>
            </a:r>
          </a:p>
          <a:p>
            <a:pPr marL="990600" marR="0" lvl="1" indent="-533400" algn="l" defTabSz="914400" rtl="0" eaLnBrk="1" fontAlgn="base" latinLnBrk="0" hangingPunct="1">
              <a:lnSpc>
                <a:spcPct val="100000"/>
              </a:lnSpc>
              <a:spcBef>
                <a:spcPct val="20000"/>
              </a:spcBef>
              <a:spcAft>
                <a:spcPct val="0"/>
              </a:spcAft>
              <a:buClr>
                <a:srgbClr val="FF9900"/>
              </a:buClr>
              <a:buSzTx/>
              <a:buFont typeface="Wingdings" pitchFamily="2" charset="2"/>
              <a:buChar char="§"/>
              <a:tabLst/>
              <a:defRPr/>
            </a:pPr>
            <a:endParaRPr kumimoji="0" lang="fr-FR" altLang="en-US" sz="2800" b="0" i="0" u="none" strike="noStrike" kern="0" cap="none" spc="0" normalizeH="0" baseline="0" noProof="0" dirty="0" smtClean="0">
              <a:ln>
                <a:noFill/>
              </a:ln>
              <a:solidFill>
                <a:schemeClr val="tx1"/>
              </a:solidFill>
              <a:effectLst/>
              <a:uLnTx/>
              <a:uFillTx/>
              <a:latin typeface="Arial" charset="0"/>
              <a:ea typeface="Arial Unicode MS" pitchFamily="34" charset="-128"/>
              <a:cs typeface="Arial Unicode MS" pitchFamily="34" charset="-128"/>
            </a:endParaRPr>
          </a:p>
        </p:txBody>
      </p:sp>
    </p:spTree>
    <p:extLst>
      <p:ext uri="{BB962C8B-B14F-4D97-AF65-F5344CB8AC3E}">
        <p14:creationId xmlns:p14="http://schemas.microsoft.com/office/powerpoint/2010/main" val="665585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ja-JP" dirty="0" smtClean="0">
                <a:ea typeface="ＭＳ Ｐゴシック" pitchFamily="34" charset="-128"/>
              </a:rPr>
              <a:t>Recommended text</a:t>
            </a:r>
            <a:endParaRPr lang="fr-FR" altLang="en-US" dirty="0" smtClean="0">
              <a:ea typeface="ＭＳ Ｐゴシック" pitchFamily="34" charset="-128"/>
            </a:endParaRPr>
          </a:p>
        </p:txBody>
      </p:sp>
      <p:sp>
        <p:nvSpPr>
          <p:cNvPr id="25603" name="Rectangle 3"/>
          <p:cNvSpPr>
            <a:spLocks noGrp="1" noChangeArrowheads="1"/>
          </p:cNvSpPr>
          <p:nvPr>
            <p:ph type="body" idx="1"/>
          </p:nvPr>
        </p:nvSpPr>
        <p:spPr/>
        <p:txBody>
          <a:bodyPr/>
          <a:lstStyle/>
          <a:p>
            <a:pPr eaLnBrk="1" hangingPunct="1"/>
            <a:endParaRPr lang="en-US" altLang="zh-CN" sz="1800" smtClean="0">
              <a:ea typeface="ＭＳ Ｐゴシック" pitchFamily="34" charset="-128"/>
            </a:endParaRPr>
          </a:p>
          <a:p>
            <a:pPr eaLnBrk="1" hangingPunct="1"/>
            <a:endParaRPr lang="en-US" altLang="zh-CN" sz="1800" smtClean="0">
              <a:ea typeface="ＭＳ Ｐゴシック" pitchFamily="34" charset="-128"/>
            </a:endParaRPr>
          </a:p>
          <a:p>
            <a:pPr eaLnBrk="1" hangingPunct="1">
              <a:buFont typeface="Wingdings" pitchFamily="2" charset="2"/>
              <a:buNone/>
            </a:pPr>
            <a:endParaRPr lang="en-US" altLang="en-US" sz="1800" smtClean="0">
              <a:ea typeface="ＭＳ Ｐゴシック" pitchFamily="34" charset="-128"/>
            </a:endParaRPr>
          </a:p>
          <a:p>
            <a:pPr eaLnBrk="1" hangingPunct="1"/>
            <a:endParaRPr lang="en-US" altLang="en-US" smtClean="0">
              <a:ea typeface="ＭＳ Ｐゴシック" pitchFamily="34" charset="-128"/>
            </a:endParaRPr>
          </a:p>
        </p:txBody>
      </p:sp>
      <p:sp>
        <p:nvSpPr>
          <p:cNvPr id="25604" name="Rectangle 105"/>
          <p:cNvSpPr txBox="1">
            <a:spLocks noChangeArrowheads="1"/>
          </p:cNvSpPr>
          <p:nvPr/>
        </p:nvSpPr>
        <p:spPr bwMode="auto">
          <a:xfrm>
            <a:off x="467544" y="1124744"/>
            <a:ext cx="7607696" cy="5086350"/>
          </a:xfrm>
          <a:prstGeom prst="rect">
            <a:avLst/>
          </a:prstGeom>
          <a:noFill/>
          <a:ln w="9525">
            <a:noFill/>
            <a:round/>
            <a:headEnd/>
            <a:tailEnd/>
          </a:ln>
        </p:spPr>
        <p:txBody>
          <a:bodyPr lIns="0" tIns="0" rIns="0" bIns="0"/>
          <a:lstStyle/>
          <a:p>
            <a:pPr marL="990600" lvl="1" indent="-533400">
              <a:spcBef>
                <a:spcPct val="20000"/>
              </a:spcBef>
              <a:buClr>
                <a:srgbClr val="FF9900"/>
              </a:buClr>
              <a:buFont typeface="Wingdings" pitchFamily="2" charset="2"/>
              <a:buChar char="§"/>
            </a:pPr>
            <a:r>
              <a:rPr lang="en-US" altLang="en-US" sz="1800" dirty="0"/>
              <a:t>ET-CTS:</a:t>
            </a:r>
          </a:p>
          <a:p>
            <a:pPr marL="1143000" lvl="2" indent="-228600">
              <a:spcBef>
                <a:spcPts val="600"/>
              </a:spcBef>
              <a:buClr>
                <a:srgbClr val="0070C0"/>
              </a:buClr>
              <a:buFontTx/>
              <a:buChar char="o"/>
            </a:pPr>
            <a:r>
              <a:rPr lang="en-US" altLang="en-US" sz="1400" dirty="0" smtClean="0">
                <a:solidFill>
                  <a:srgbClr val="000000"/>
                </a:solidFill>
                <a:ea typeface="Arial Unicode MS" pitchFamily="34" charset="-128"/>
                <a:cs typeface="Arial Unicode MS" pitchFamily="34" charset="-128"/>
              </a:rPr>
              <a:t>Welcomes the result of the questionnaire as a majority of answers consider the “cache in and through the cloud” an acceptable solution in term of data policy, in particular for Essential Data from Resolution 40</a:t>
            </a:r>
          </a:p>
          <a:p>
            <a:pPr marL="1143000" lvl="2" indent="-228600">
              <a:spcBef>
                <a:spcPts val="600"/>
              </a:spcBef>
              <a:buClr>
                <a:srgbClr val="0070C0"/>
              </a:buClr>
              <a:buFontTx/>
              <a:buChar char="o"/>
            </a:pPr>
            <a:r>
              <a:rPr lang="en-US" altLang="en-US" sz="1400" dirty="0" smtClean="0">
                <a:solidFill>
                  <a:srgbClr val="000000"/>
                </a:solidFill>
                <a:ea typeface="Arial Unicode MS" pitchFamily="34" charset="-128"/>
                <a:cs typeface="Arial Unicode MS" pitchFamily="34" charset="-128"/>
              </a:rPr>
              <a:t>Considers that the answers to the questionnaire along with the free comments shows that there is no identified show stopper against this solution</a:t>
            </a:r>
            <a:endParaRPr lang="en-US" altLang="en-US" sz="1400" dirty="0">
              <a:solidFill>
                <a:srgbClr val="000000"/>
              </a:solidFill>
              <a:ea typeface="Arial Unicode MS" pitchFamily="34" charset="-128"/>
              <a:cs typeface="Arial Unicode MS" pitchFamily="34" charset="-128"/>
            </a:endParaRPr>
          </a:p>
          <a:p>
            <a:pPr marL="1143000" lvl="2" indent="-228600">
              <a:spcBef>
                <a:spcPts val="600"/>
              </a:spcBef>
              <a:buClr>
                <a:srgbClr val="0070C0"/>
              </a:buClr>
              <a:buFontTx/>
              <a:buChar char="o"/>
            </a:pPr>
            <a:r>
              <a:rPr lang="en-US" altLang="en-US" sz="1400" dirty="0" smtClean="0">
                <a:solidFill>
                  <a:srgbClr val="000000"/>
                </a:solidFill>
                <a:ea typeface="Arial Unicode MS" pitchFamily="34" charset="-128"/>
                <a:cs typeface="Arial Unicode MS" pitchFamily="34" charset="-128"/>
              </a:rPr>
              <a:t>Notes it nevertheless poses some very fundamental questions (such as funding, management) that will require further investigation</a:t>
            </a:r>
          </a:p>
          <a:p>
            <a:pPr marL="1143000" lvl="2" indent="-228600">
              <a:spcBef>
                <a:spcPts val="600"/>
              </a:spcBef>
              <a:buClr>
                <a:srgbClr val="0070C0"/>
              </a:buClr>
              <a:buFontTx/>
              <a:buChar char="o"/>
            </a:pPr>
            <a:r>
              <a:rPr lang="en-US" altLang="en-US" sz="1400" dirty="0" smtClean="0">
                <a:solidFill>
                  <a:srgbClr val="000000"/>
                </a:solidFill>
                <a:ea typeface="Arial Unicode MS" pitchFamily="34" charset="-128"/>
                <a:cs typeface="Arial Unicode MS" pitchFamily="34" charset="-128"/>
              </a:rPr>
              <a:t>Tasks </a:t>
            </a:r>
            <a:r>
              <a:rPr lang="en-US" altLang="en-US" sz="1400" dirty="0">
                <a:solidFill>
                  <a:srgbClr val="000000"/>
                </a:solidFill>
                <a:ea typeface="Arial Unicode MS" pitchFamily="34" charset="-128"/>
                <a:cs typeface="Arial Unicode MS" pitchFamily="34" charset="-128"/>
              </a:rPr>
              <a:t>the Chair of ET-CTS to present the </a:t>
            </a:r>
            <a:r>
              <a:rPr lang="en-US" altLang="en-US" sz="1400" dirty="0" smtClean="0">
                <a:solidFill>
                  <a:srgbClr val="000000"/>
                </a:solidFill>
                <a:ea typeface="Arial Unicode MS" pitchFamily="34" charset="-128"/>
                <a:cs typeface="Arial Unicode MS" pitchFamily="34" charset="-128"/>
              </a:rPr>
              <a:t>results of the questionnaire to </a:t>
            </a:r>
            <a:r>
              <a:rPr lang="en-US" altLang="en-US" sz="1400" dirty="0">
                <a:solidFill>
                  <a:srgbClr val="000000"/>
                </a:solidFill>
                <a:ea typeface="Arial Unicode MS" pitchFamily="34" charset="-128"/>
                <a:cs typeface="Arial Unicode MS" pitchFamily="34" charset="-128"/>
              </a:rPr>
              <a:t>the upcoming ET-WISC and ICT-ISS meeting with the view that the “cache in and through the cloud” </a:t>
            </a:r>
            <a:r>
              <a:rPr lang="en-US" altLang="en-US" sz="1400" dirty="0" smtClean="0">
                <a:solidFill>
                  <a:srgbClr val="000000"/>
                </a:solidFill>
                <a:ea typeface="Arial Unicode MS" pitchFamily="34" charset="-128"/>
                <a:cs typeface="Arial Unicode MS" pitchFamily="34" charset="-128"/>
              </a:rPr>
              <a:t>is viable </a:t>
            </a:r>
            <a:r>
              <a:rPr lang="en-US" altLang="en-US" sz="1400" dirty="0">
                <a:solidFill>
                  <a:srgbClr val="000000"/>
                </a:solidFill>
                <a:ea typeface="Arial Unicode MS" pitchFamily="34" charset="-128"/>
                <a:cs typeface="Arial Unicode MS" pitchFamily="34" charset="-128"/>
              </a:rPr>
              <a:t>to ensure the required 24h cache function.</a:t>
            </a:r>
          </a:p>
          <a:p>
            <a:pPr marL="1143000" lvl="2" indent="-228600">
              <a:spcBef>
                <a:spcPts val="600"/>
              </a:spcBef>
              <a:buClr>
                <a:srgbClr val="0070C0"/>
              </a:buClr>
              <a:buFontTx/>
              <a:buChar char="o"/>
            </a:pPr>
            <a:r>
              <a:rPr lang="en-US" altLang="en-US" sz="1400" dirty="0">
                <a:solidFill>
                  <a:srgbClr val="000000"/>
                </a:solidFill>
                <a:ea typeface="Arial Unicode MS" pitchFamily="34" charset="-128"/>
                <a:cs typeface="Arial Unicode MS" pitchFamily="34" charset="-128"/>
              </a:rPr>
              <a:t>Considers that with the respective Term of Reference of the various Expert Teams, the follow-up on this action </a:t>
            </a:r>
            <a:r>
              <a:rPr lang="en-US" altLang="en-US" sz="1400" dirty="0" smtClean="0">
                <a:solidFill>
                  <a:srgbClr val="000000"/>
                </a:solidFill>
                <a:ea typeface="Arial Unicode MS" pitchFamily="34" charset="-128"/>
                <a:cs typeface="Arial Unicode MS" pitchFamily="34" charset="-128"/>
              </a:rPr>
              <a:t>falls </a:t>
            </a:r>
            <a:r>
              <a:rPr lang="en-US" altLang="en-US" sz="1400" dirty="0">
                <a:solidFill>
                  <a:srgbClr val="000000"/>
                </a:solidFill>
                <a:ea typeface="Arial Unicode MS" pitchFamily="34" charset="-128"/>
                <a:cs typeface="Arial Unicode MS" pitchFamily="34" charset="-128"/>
              </a:rPr>
              <a:t>under the remits of ET-WISC (potentially TT-GISC).</a:t>
            </a:r>
          </a:p>
          <a:p>
            <a:pPr marL="1143000" lvl="2" indent="-228600">
              <a:spcBef>
                <a:spcPts val="600"/>
              </a:spcBef>
              <a:buClr>
                <a:srgbClr val="0070C0"/>
              </a:buClr>
              <a:buFontTx/>
              <a:buChar char="o"/>
            </a:pPr>
            <a:endParaRPr lang="en-US" altLang="en-US" sz="1400" dirty="0">
              <a:solidFill>
                <a:srgbClr val="000000"/>
              </a:solidFill>
              <a:ea typeface="Arial Unicode MS" pitchFamily="34" charset="-128"/>
              <a:cs typeface="Arial Unicode MS" pitchFamily="34" charset="-128"/>
            </a:endParaRPr>
          </a:p>
          <a:p>
            <a:pPr marL="1143000" lvl="2" indent="-228600">
              <a:spcBef>
                <a:spcPts val="600"/>
              </a:spcBef>
              <a:buClr>
                <a:srgbClr val="0070C0"/>
              </a:buClr>
              <a:buFontTx/>
              <a:buChar char="o"/>
            </a:pPr>
            <a:endParaRPr lang="en-US" altLang="en-US" sz="1400" dirty="0">
              <a:solidFill>
                <a:srgbClr val="000000"/>
              </a:solidFill>
              <a:ea typeface="Arial Unicode MS" pitchFamily="34" charset="-128"/>
              <a:cs typeface="Arial Unicode MS" pitchFamily="34" charset="-128"/>
            </a:endParaRPr>
          </a:p>
          <a:p>
            <a:pPr marL="1143000" lvl="2" indent="-228600">
              <a:spcBef>
                <a:spcPts val="700"/>
              </a:spcBef>
              <a:buClr>
                <a:srgbClr val="0070C0"/>
              </a:buClr>
              <a:buFont typeface="Wingdings" pitchFamily="2" charset="2"/>
              <a:buChar char="§"/>
            </a:pPr>
            <a:endParaRPr lang="en-US" altLang="en-US" sz="1200" dirty="0">
              <a:solidFill>
                <a:srgbClr val="000000"/>
              </a:solidFill>
              <a:ea typeface="Arial Unicode MS" pitchFamily="34" charset="-128"/>
              <a:cs typeface="Arial Unicode MS" pitchFamily="34" charset="-128"/>
            </a:endParaRPr>
          </a:p>
          <a:p>
            <a:pPr marL="1143000" lvl="2" indent="-228600">
              <a:spcBef>
                <a:spcPts val="600"/>
              </a:spcBef>
              <a:buClr>
                <a:srgbClr val="0070C0"/>
              </a:buClr>
              <a:buFontTx/>
              <a:buChar char="o"/>
            </a:pPr>
            <a:endParaRPr lang="en-US" altLang="en-US" sz="1200" dirty="0">
              <a:solidFill>
                <a:srgbClr val="000000"/>
              </a:solidFill>
              <a:ea typeface="Arial Unicode MS" pitchFamily="34" charset="-128"/>
              <a:cs typeface="Arial Unicode MS" pitchFamily="34" charset="-128"/>
            </a:endParaRPr>
          </a:p>
          <a:p>
            <a:pPr marL="1143000" lvl="2" indent="-228600">
              <a:lnSpc>
                <a:spcPts val="1000"/>
              </a:lnSpc>
              <a:spcBef>
                <a:spcPts val="600"/>
              </a:spcBef>
              <a:buClr>
                <a:srgbClr val="0070C0"/>
              </a:buClr>
              <a:buFontTx/>
              <a:buChar char="o"/>
            </a:pPr>
            <a:endParaRPr lang="en-US" altLang="en-US" sz="1200" dirty="0">
              <a:solidFill>
                <a:srgbClr val="000000"/>
              </a:solidFill>
              <a:ea typeface="Arial Unicode MS" pitchFamily="34" charset="-128"/>
              <a:cs typeface="Arial Unicode MS" pitchFamily="34" charset="-12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7171" name="Rectangle 3"/>
          <p:cNvSpPr>
            <a:spLocks noGrp="1" noChangeArrowheads="1"/>
          </p:cNvSpPr>
          <p:nvPr>
            <p:ph type="body" idx="1"/>
          </p:nvPr>
        </p:nvSpPr>
        <p:spPr/>
        <p:txBody>
          <a:bodyPr/>
          <a:lstStyle/>
          <a:p>
            <a:r>
              <a:rPr lang="en-GB" altLang="en-US" smtClean="0"/>
              <a:t>This space can be used for</a:t>
            </a:r>
          </a:p>
          <a:p>
            <a:r>
              <a:rPr lang="en-GB" altLang="en-US" smtClean="0"/>
              <a:t>contact information</a:t>
            </a:r>
            <a:endParaRPr lang="en-US" altLang="en-US" smtClean="0"/>
          </a:p>
        </p:txBody>
      </p:sp>
      <p:sp>
        <p:nvSpPr>
          <p:cNvPr id="2" name="Footer Placeholder 1"/>
          <p:cNvSpPr>
            <a:spLocks noGrp="1"/>
          </p:cNvSpPr>
          <p:nvPr>
            <p:ph type="ftr" sz="quarter" idx="10"/>
          </p:nvPr>
        </p:nvSpPr>
        <p:spPr/>
        <p:txBody>
          <a:bodyPr/>
          <a:lstStyle/>
          <a:p>
            <a:r>
              <a:rPr lang="en-US" altLang="en-US" smtClean="0"/>
              <a:t>ET-CTS 2016</a:t>
            </a:r>
            <a:endParaRPr lang="en-US" altLang="en-US" dirty="0"/>
          </a:p>
        </p:txBody>
      </p:sp>
      <p:sp>
        <p:nvSpPr>
          <p:cNvPr id="3" name="Slide Number Placeholder 2"/>
          <p:cNvSpPr>
            <a:spLocks noGrp="1"/>
          </p:cNvSpPr>
          <p:nvPr>
            <p:ph type="sldNum" sz="quarter" idx="11"/>
          </p:nvPr>
        </p:nvSpPr>
        <p:spPr/>
        <p:txBody>
          <a:bodyPr/>
          <a:lstStyle/>
          <a:p>
            <a:fld id="{6E30F560-48CB-4FFF-8A94-C4B0D66B2707}" type="slidenum">
              <a:rPr lang="en-US" altLang="en-US" smtClean="0"/>
              <a:pPr/>
              <a:t>37</a:t>
            </a:fld>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2658</TotalTime>
  <Words>4069</Words>
  <Application>Microsoft Macintosh PowerPoint</Application>
  <PresentationFormat>On-screen Show (4:3)</PresentationFormat>
  <Paragraphs>280</Paragraphs>
  <Slides>37</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37</vt:i4>
      </vt:variant>
    </vt:vector>
  </HeadingPairs>
  <TitlesOfParts>
    <vt:vector size="45" baseType="lpstr">
      <vt:lpstr>Arial</vt:lpstr>
      <vt:lpstr>Arial Narrow</vt:lpstr>
      <vt:lpstr>Arial Unicode MS</vt:lpstr>
      <vt:lpstr>ＭＳ Ｐゴシック</vt:lpstr>
      <vt:lpstr>Times</vt:lpstr>
      <vt:lpstr>Wingdings</vt:lpstr>
      <vt:lpstr>WMO_Powerpoint_template_en</vt:lpstr>
      <vt:lpstr>Closing slide</vt:lpstr>
      <vt:lpstr>Report on the questionnaire for the “Cache in and through the Cloud” action Submitted by: Rémy Giraud (France) (Doc15) (Agenda item 3.2.2)</vt:lpstr>
      <vt:lpstr>Introduction</vt:lpstr>
      <vt:lpstr>Q4: Origin of the answers</vt:lpstr>
      <vt:lpstr>Q5: Role(s) of the organisation</vt:lpstr>
      <vt:lpstr>Q6: An idea on the target design</vt:lpstr>
      <vt:lpstr>Q7: The role of the RMDCN</vt:lpstr>
      <vt:lpstr>Q8: An idea on the security</vt:lpstr>
      <vt:lpstr>Q9: The use of secure protocols</vt:lpstr>
      <vt:lpstr>Q9: The use of secure protocols - comments</vt:lpstr>
      <vt:lpstr>Q10: The software on the cloud server</vt:lpstr>
      <vt:lpstr>Additional comments on the architecture</vt:lpstr>
      <vt:lpstr>Q12: Data policy in the “relay” design – GlobalExchange data</vt:lpstr>
      <vt:lpstr>Q12: Data policy in the “relay” design - comments</vt:lpstr>
      <vt:lpstr>Q13: Location of the “relay” cloud servers – GlobalExchange data </vt:lpstr>
      <vt:lpstr>Q14: Data policy in the “store” design -  GlobalExchange data</vt:lpstr>
      <vt:lpstr>Q15: Location of the “store” cloud servers – GlobalExchange data </vt:lpstr>
      <vt:lpstr>Q16: Data policy in the “relay” design – WideExchange data</vt:lpstr>
      <vt:lpstr>Q17: Location of the “relay” cloud servers – WideExchange data </vt:lpstr>
      <vt:lpstr>Q18: Data policy of the “store” cloud servers – WideExchange data </vt:lpstr>
      <vt:lpstr>Q19: Location of the “relay” cloud servers – WideExchange data </vt:lpstr>
      <vt:lpstr>Q20: Type of XaaS cloud service</vt:lpstr>
      <vt:lpstr>Q20: Type of XaaS cloud service - Comments</vt:lpstr>
      <vt:lpstr>Q21: Experience with similar services</vt:lpstr>
      <vt:lpstr>Q22/23: Cloud services, SLA and experiences</vt:lpstr>
      <vt:lpstr>Q24: Management of the solution</vt:lpstr>
      <vt:lpstr>Q24: Management of the solution - Comments</vt:lpstr>
      <vt:lpstr>Q25: Potential management fees</vt:lpstr>
      <vt:lpstr>Q26: Paying for the service</vt:lpstr>
      <vt:lpstr>Q27: Only GISCs should pay ? </vt:lpstr>
      <vt:lpstr>Q28: Potential future use</vt:lpstr>
      <vt:lpstr>Q29: Additional funding</vt:lpstr>
      <vt:lpstr>Q30: Other uses of the cache service</vt:lpstr>
      <vt:lpstr>Q31: Evolution of data flows, pull vs. push</vt:lpstr>
      <vt:lpstr>Q32: Free comments</vt:lpstr>
      <vt:lpstr>Conclusion</vt:lpstr>
      <vt:lpstr>Recommended text</vt:lpstr>
      <vt:lpstr>Thank you for your attention</vt:lpstr>
    </vt:vector>
  </TitlesOfParts>
  <Company>WMO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 Submitted by: (Doc xx)</dc:title>
  <dc:creator>David Thomas</dc:creator>
  <cp:lastModifiedBy>RG</cp:lastModifiedBy>
  <cp:revision>170</cp:revision>
  <dcterms:created xsi:type="dcterms:W3CDTF">2016-01-27T13:03:19Z</dcterms:created>
  <dcterms:modified xsi:type="dcterms:W3CDTF">2016-04-21T09:01:27Z</dcterms:modified>
</cp:coreProperties>
</file>