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p:sldMasterIdLst>
    <p:sldMasterId id="2147483651" r:id="rId1"/>
    <p:sldMasterId id="2147483650" r:id="rId2"/>
  </p:sldMasterIdLst>
  <p:notesMasterIdLst>
    <p:notesMasterId r:id="rId20"/>
  </p:notesMasterIdLst>
  <p:handoutMasterIdLst>
    <p:handoutMasterId r:id="rId21"/>
  </p:handoutMasterIdLst>
  <p:sldIdLst>
    <p:sldId id="263" r:id="rId3"/>
    <p:sldId id="342" r:id="rId4"/>
    <p:sldId id="379" r:id="rId5"/>
    <p:sldId id="380" r:id="rId6"/>
    <p:sldId id="382" r:id="rId7"/>
    <p:sldId id="360" r:id="rId8"/>
    <p:sldId id="376" r:id="rId9"/>
    <p:sldId id="384" r:id="rId10"/>
    <p:sldId id="385" r:id="rId11"/>
    <p:sldId id="361" r:id="rId12"/>
    <p:sldId id="366" r:id="rId13"/>
    <p:sldId id="367" r:id="rId14"/>
    <p:sldId id="368" r:id="rId15"/>
    <p:sldId id="372" r:id="rId16"/>
    <p:sldId id="377" r:id="rId17"/>
    <p:sldId id="373" r:id="rId18"/>
    <p:sldId id="262" r:id="rId19"/>
  </p:sldIdLst>
  <p:sldSz cx="9144000" cy="6858000" type="screen4x3"/>
  <p:notesSz cx="6797675" cy="9926638"/>
  <p:defaultTextStyle>
    <a:defPPr>
      <a:defRPr lang="en-US"/>
    </a:defPPr>
    <a:lvl1pPr algn="l" rtl="0" fontAlgn="base">
      <a:spcBef>
        <a:spcPct val="0"/>
      </a:spcBef>
      <a:spcAft>
        <a:spcPct val="0"/>
      </a:spcAft>
      <a:defRPr sz="2400" kern="1200">
        <a:solidFill>
          <a:schemeClr val="tx1"/>
        </a:solidFill>
        <a:latin typeface="Arial" charset="0"/>
        <a:ea typeface="ＭＳ Ｐゴシック" charset="0"/>
        <a:cs typeface="Arial" charset="0"/>
      </a:defRPr>
    </a:lvl1pPr>
    <a:lvl2pPr marL="457200" algn="l" rtl="0" fontAlgn="base">
      <a:spcBef>
        <a:spcPct val="0"/>
      </a:spcBef>
      <a:spcAft>
        <a:spcPct val="0"/>
      </a:spcAft>
      <a:defRPr sz="2400" kern="1200">
        <a:solidFill>
          <a:schemeClr val="tx1"/>
        </a:solidFill>
        <a:latin typeface="Arial" charset="0"/>
        <a:ea typeface="ＭＳ Ｐゴシック" charset="0"/>
        <a:cs typeface="Arial" charset="0"/>
      </a:defRPr>
    </a:lvl2pPr>
    <a:lvl3pPr marL="914400" algn="l" rtl="0" fontAlgn="base">
      <a:spcBef>
        <a:spcPct val="0"/>
      </a:spcBef>
      <a:spcAft>
        <a:spcPct val="0"/>
      </a:spcAft>
      <a:defRPr sz="2400" kern="1200">
        <a:solidFill>
          <a:schemeClr val="tx1"/>
        </a:solidFill>
        <a:latin typeface="Arial" charset="0"/>
        <a:ea typeface="ＭＳ Ｐゴシック" charset="0"/>
        <a:cs typeface="Arial" charset="0"/>
      </a:defRPr>
    </a:lvl3pPr>
    <a:lvl4pPr marL="1371600" algn="l" rtl="0" fontAlgn="base">
      <a:spcBef>
        <a:spcPct val="0"/>
      </a:spcBef>
      <a:spcAft>
        <a:spcPct val="0"/>
      </a:spcAft>
      <a:defRPr sz="2400" kern="1200">
        <a:solidFill>
          <a:schemeClr val="tx1"/>
        </a:solidFill>
        <a:latin typeface="Arial" charset="0"/>
        <a:ea typeface="ＭＳ Ｐゴシック" charset="0"/>
        <a:cs typeface="Arial" charset="0"/>
      </a:defRPr>
    </a:lvl4pPr>
    <a:lvl5pPr marL="1828800" algn="l" rtl="0" fontAlgn="base">
      <a:spcBef>
        <a:spcPct val="0"/>
      </a:spcBef>
      <a:spcAft>
        <a:spcPct val="0"/>
      </a:spcAft>
      <a:defRPr sz="2400" kern="1200">
        <a:solidFill>
          <a:schemeClr val="tx1"/>
        </a:solidFill>
        <a:latin typeface="Arial" charset="0"/>
        <a:ea typeface="ＭＳ Ｐゴシック" charset="0"/>
        <a:cs typeface="Arial" charset="0"/>
      </a:defRPr>
    </a:lvl5pPr>
    <a:lvl6pPr marL="2286000" algn="l" defTabSz="457200" rtl="0" eaLnBrk="1" latinLnBrk="0" hangingPunct="1">
      <a:defRPr sz="2400" kern="1200">
        <a:solidFill>
          <a:schemeClr val="tx1"/>
        </a:solidFill>
        <a:latin typeface="Arial" charset="0"/>
        <a:ea typeface="ＭＳ Ｐゴシック" charset="0"/>
        <a:cs typeface="Arial" charset="0"/>
      </a:defRPr>
    </a:lvl6pPr>
    <a:lvl7pPr marL="2743200" algn="l" defTabSz="457200" rtl="0" eaLnBrk="1" latinLnBrk="0" hangingPunct="1">
      <a:defRPr sz="2400" kern="1200">
        <a:solidFill>
          <a:schemeClr val="tx1"/>
        </a:solidFill>
        <a:latin typeface="Arial" charset="0"/>
        <a:ea typeface="ＭＳ Ｐゴシック" charset="0"/>
        <a:cs typeface="Arial" charset="0"/>
      </a:defRPr>
    </a:lvl7pPr>
    <a:lvl8pPr marL="3200400" algn="l" defTabSz="457200" rtl="0" eaLnBrk="1" latinLnBrk="0" hangingPunct="1">
      <a:defRPr sz="2400" kern="1200">
        <a:solidFill>
          <a:schemeClr val="tx1"/>
        </a:solidFill>
        <a:latin typeface="Arial" charset="0"/>
        <a:ea typeface="ＭＳ Ｐゴシック" charset="0"/>
        <a:cs typeface="Arial" charset="0"/>
      </a:defRPr>
    </a:lvl8pPr>
    <a:lvl9pPr marL="3657600" algn="l" defTabSz="457200" rtl="0" eaLnBrk="1" latinLnBrk="0" hangingPunct="1">
      <a:defRPr sz="2400" kern="1200">
        <a:solidFill>
          <a:schemeClr val="tx1"/>
        </a:solidFill>
        <a:latin typeface="Arial" charset="0"/>
        <a:ea typeface="ＭＳ Ｐゴシック" charset="0"/>
        <a:cs typeface="Arial" charset="0"/>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FF9900"/>
    <a:srgbClr val="990099"/>
    <a:srgbClr val="66FF99"/>
    <a:srgbClr val="002060"/>
    <a:srgbClr val="333399"/>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684" autoAdjust="0"/>
    <p:restoredTop sz="94629" autoAdjust="0"/>
  </p:normalViewPr>
  <p:slideViewPr>
    <p:cSldViewPr>
      <p:cViewPr varScale="1">
        <p:scale>
          <a:sx n="106" d="100"/>
          <a:sy n="106" d="100"/>
        </p:scale>
        <p:origin x="-1686" y="-96"/>
      </p:cViewPr>
      <p:guideLst>
        <p:guide orient="horz" pos="2160"/>
        <p:guide pos="2880"/>
      </p:guideLst>
    </p:cSldViewPr>
  </p:slideViewPr>
  <p:outlineViewPr>
    <p:cViewPr>
      <p:scale>
        <a:sx n="33" d="100"/>
        <a:sy n="33" d="100"/>
      </p:scale>
      <p:origin x="0" y="7194"/>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handoutMaster" Target="handoutMasters/handout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hdr" sz="quarter"/>
          </p:nvPr>
        </p:nvSpPr>
        <p:spPr bwMode="auto">
          <a:xfrm>
            <a:off x="0"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atin typeface="Times" charset="0"/>
              </a:defRPr>
            </a:lvl1pPr>
          </a:lstStyle>
          <a:p>
            <a:endParaRPr lang="en-US"/>
          </a:p>
        </p:txBody>
      </p:sp>
      <p:sp>
        <p:nvSpPr>
          <p:cNvPr id="38915" name="Rectangle 3"/>
          <p:cNvSpPr>
            <a:spLocks noGrp="1" noChangeArrowheads="1"/>
          </p:cNvSpPr>
          <p:nvPr>
            <p:ph type="dt" sz="quarter" idx="1"/>
          </p:nvPr>
        </p:nvSpPr>
        <p:spPr bwMode="auto">
          <a:xfrm>
            <a:off x="3849688"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atin typeface="Times" charset="0"/>
              </a:defRPr>
            </a:lvl1pPr>
          </a:lstStyle>
          <a:p>
            <a:endParaRPr lang="en-US"/>
          </a:p>
        </p:txBody>
      </p:sp>
      <p:sp>
        <p:nvSpPr>
          <p:cNvPr id="38916" name="Rectangle 4"/>
          <p:cNvSpPr>
            <a:spLocks noGrp="1" noChangeArrowheads="1"/>
          </p:cNvSpPr>
          <p:nvPr>
            <p:ph type="ftr" sz="quarter" idx="2"/>
          </p:nvPr>
        </p:nvSpPr>
        <p:spPr bwMode="auto">
          <a:xfrm>
            <a:off x="0"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atin typeface="Times" charset="0"/>
              </a:defRPr>
            </a:lvl1pPr>
          </a:lstStyle>
          <a:p>
            <a:endParaRPr lang="en-US"/>
          </a:p>
        </p:txBody>
      </p:sp>
      <p:sp>
        <p:nvSpPr>
          <p:cNvPr id="38917" name="Rectangle 5"/>
          <p:cNvSpPr>
            <a:spLocks noGrp="1" noChangeArrowheads="1"/>
          </p:cNvSpPr>
          <p:nvPr>
            <p:ph type="sldNum" sz="quarter" idx="3"/>
          </p:nvPr>
        </p:nvSpPr>
        <p:spPr bwMode="auto">
          <a:xfrm>
            <a:off x="3849688"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atin typeface="Times" charset="0"/>
              </a:defRPr>
            </a:lvl1pPr>
          </a:lstStyle>
          <a:p>
            <a:fld id="{2B1AE281-3E68-E342-B6F9-AC523CDF1CA7}" type="slidenum">
              <a:rPr lang="en-US"/>
              <a:pPr/>
              <a:t>‹#›</a:t>
            </a:fld>
            <a:endParaRPr lang="en-US"/>
          </a:p>
        </p:txBody>
      </p:sp>
    </p:spTree>
    <p:extLst>
      <p:ext uri="{BB962C8B-B14F-4D97-AF65-F5344CB8AC3E}">
        <p14:creationId xmlns:p14="http://schemas.microsoft.com/office/powerpoint/2010/main" val="93481354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hdr" sz="quarter"/>
          </p:nvPr>
        </p:nvSpPr>
        <p:spPr bwMode="auto">
          <a:xfrm>
            <a:off x="0"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atin typeface="Times" charset="0"/>
              </a:defRPr>
            </a:lvl1pPr>
          </a:lstStyle>
          <a:p>
            <a:endParaRPr lang="en-US"/>
          </a:p>
        </p:txBody>
      </p:sp>
      <p:sp>
        <p:nvSpPr>
          <p:cNvPr id="6147" name="Rectangle 3"/>
          <p:cNvSpPr>
            <a:spLocks noGrp="1" noChangeArrowheads="1"/>
          </p:cNvSpPr>
          <p:nvPr>
            <p:ph type="dt" idx="1"/>
          </p:nvPr>
        </p:nvSpPr>
        <p:spPr bwMode="auto">
          <a:xfrm>
            <a:off x="3849688"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atin typeface="Times" charset="0"/>
              </a:defRPr>
            </a:lvl1pPr>
          </a:lstStyle>
          <a:p>
            <a:endParaRPr lang="en-US"/>
          </a:p>
        </p:txBody>
      </p:sp>
      <p:sp>
        <p:nvSpPr>
          <p:cNvPr id="71684" name="Rectangle 4"/>
          <p:cNvSpPr>
            <a:spLocks noGrp="1" noRot="1" noChangeAspect="1" noChangeArrowheads="1" noTextEdit="1"/>
          </p:cNvSpPr>
          <p:nvPr>
            <p:ph type="sldImg" idx="2"/>
          </p:nvPr>
        </p:nvSpPr>
        <p:spPr bwMode="auto">
          <a:xfrm>
            <a:off x="915988" y="744538"/>
            <a:ext cx="4965700" cy="37226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6149" name="Rectangle 5"/>
          <p:cNvSpPr>
            <a:spLocks noGrp="1" noChangeArrowheads="1"/>
          </p:cNvSpPr>
          <p:nvPr>
            <p:ph type="body" sz="quarter" idx="3"/>
          </p:nvPr>
        </p:nvSpPr>
        <p:spPr bwMode="auto">
          <a:xfrm>
            <a:off x="679450" y="4714875"/>
            <a:ext cx="5438775" cy="44672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smtClean="0"/>
              <a:t>Click to edit Master text styles</a:t>
            </a:r>
          </a:p>
          <a:p>
            <a:pPr lvl="1"/>
            <a:r>
              <a:rPr lang="en-GB" noProof="0" smtClean="0"/>
              <a:t>Second level</a:t>
            </a:r>
          </a:p>
          <a:p>
            <a:pPr lvl="2"/>
            <a:r>
              <a:rPr lang="en-GB" noProof="0" smtClean="0"/>
              <a:t>Third level</a:t>
            </a:r>
          </a:p>
          <a:p>
            <a:pPr lvl="3"/>
            <a:r>
              <a:rPr lang="en-GB" noProof="0" smtClean="0"/>
              <a:t>Fourth level</a:t>
            </a:r>
          </a:p>
          <a:p>
            <a:pPr lvl="4"/>
            <a:r>
              <a:rPr lang="en-GB" noProof="0" smtClean="0"/>
              <a:t>Fifth level</a:t>
            </a:r>
          </a:p>
        </p:txBody>
      </p:sp>
      <p:sp>
        <p:nvSpPr>
          <p:cNvPr id="6150" name="Rectangle 6"/>
          <p:cNvSpPr>
            <a:spLocks noGrp="1" noChangeArrowheads="1"/>
          </p:cNvSpPr>
          <p:nvPr>
            <p:ph type="ftr" sz="quarter" idx="4"/>
          </p:nvPr>
        </p:nvSpPr>
        <p:spPr bwMode="auto">
          <a:xfrm>
            <a:off x="0"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atin typeface="Times" charset="0"/>
              </a:defRPr>
            </a:lvl1pPr>
          </a:lstStyle>
          <a:p>
            <a:endParaRPr lang="en-US"/>
          </a:p>
        </p:txBody>
      </p:sp>
      <p:sp>
        <p:nvSpPr>
          <p:cNvPr id="6151" name="Rectangle 7"/>
          <p:cNvSpPr>
            <a:spLocks noGrp="1" noChangeArrowheads="1"/>
          </p:cNvSpPr>
          <p:nvPr>
            <p:ph type="sldNum" sz="quarter" idx="5"/>
          </p:nvPr>
        </p:nvSpPr>
        <p:spPr bwMode="auto">
          <a:xfrm>
            <a:off x="3849688"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atin typeface="Times" charset="0"/>
              </a:defRPr>
            </a:lvl1pPr>
          </a:lstStyle>
          <a:p>
            <a:fld id="{5EFAB5A9-225C-B245-859C-1607102FB35C}" type="slidenum">
              <a:rPr lang="en-US"/>
              <a:pPr/>
              <a:t>‹#›</a:t>
            </a:fld>
            <a:endParaRPr lang="en-US"/>
          </a:p>
        </p:txBody>
      </p:sp>
    </p:spTree>
    <p:extLst>
      <p:ext uri="{BB962C8B-B14F-4D97-AF65-F5344CB8AC3E}">
        <p14:creationId xmlns:p14="http://schemas.microsoft.com/office/powerpoint/2010/main" val="365042412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charset="0"/>
        <a:ea typeface="ＭＳ Ｐゴシック" charset="0"/>
        <a:cs typeface="+mn-cs"/>
      </a:defRPr>
    </a:lvl1pPr>
    <a:lvl2pPr marL="457200" algn="l" rtl="0" eaLnBrk="0" fontAlgn="base" hangingPunct="0">
      <a:spcBef>
        <a:spcPct val="30000"/>
      </a:spcBef>
      <a:spcAft>
        <a:spcPct val="0"/>
      </a:spcAft>
      <a:defRPr sz="1200" kern="1200">
        <a:solidFill>
          <a:schemeClr val="tx1"/>
        </a:solidFill>
        <a:latin typeface="Times" charset="0"/>
        <a:ea typeface="ＭＳ Ｐゴシック" charset="0"/>
        <a:cs typeface="+mn-cs"/>
      </a:defRPr>
    </a:lvl2pPr>
    <a:lvl3pPr marL="914400" algn="l" rtl="0" eaLnBrk="0" fontAlgn="base" hangingPunct="0">
      <a:spcBef>
        <a:spcPct val="30000"/>
      </a:spcBef>
      <a:spcAft>
        <a:spcPct val="0"/>
      </a:spcAft>
      <a:defRPr sz="1200" kern="1200">
        <a:solidFill>
          <a:schemeClr val="tx1"/>
        </a:solidFill>
        <a:latin typeface="Times" charset="0"/>
        <a:ea typeface="ＭＳ Ｐゴシック" charset="0"/>
        <a:cs typeface="+mn-cs"/>
      </a:defRPr>
    </a:lvl3pPr>
    <a:lvl4pPr marL="1371600" algn="l" rtl="0" eaLnBrk="0" fontAlgn="base" hangingPunct="0">
      <a:spcBef>
        <a:spcPct val="30000"/>
      </a:spcBef>
      <a:spcAft>
        <a:spcPct val="0"/>
      </a:spcAft>
      <a:defRPr sz="1200" kern="1200">
        <a:solidFill>
          <a:schemeClr val="tx1"/>
        </a:solidFill>
        <a:latin typeface="Times" charset="0"/>
        <a:ea typeface="ＭＳ Ｐゴシック" charset="0"/>
        <a:cs typeface="+mn-cs"/>
      </a:defRPr>
    </a:lvl4pPr>
    <a:lvl5pPr marL="1828800" algn="l" rtl="0" eaLnBrk="0" fontAlgn="base" hangingPunct="0">
      <a:spcBef>
        <a:spcPct val="30000"/>
      </a:spcBef>
      <a:spcAft>
        <a:spcPct val="0"/>
      </a:spcAft>
      <a:defRPr sz="1200" kern="1200">
        <a:solidFill>
          <a:schemeClr val="tx1"/>
        </a:solidFill>
        <a:latin typeface="Times" charset="0"/>
        <a:ea typeface="ＭＳ Ｐゴシック" charset="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pic>
        <p:nvPicPr>
          <p:cNvPr id="4" name="Picture 11" descr="wmo_ppt_2012.psd"/>
          <p:cNvPicPr>
            <a:picLocks noChangeAspect="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6" name="Rectangle 3"/>
          <p:cNvSpPr>
            <a:spLocks noGrp="1" noChangeArrowheads="1"/>
          </p:cNvSpPr>
          <p:nvPr>
            <p:ph type="ctrTitle"/>
          </p:nvPr>
        </p:nvSpPr>
        <p:spPr>
          <a:xfrm>
            <a:off x="611188" y="3211513"/>
            <a:ext cx="7921625" cy="1730375"/>
          </a:xfrm>
        </p:spPr>
        <p:txBody>
          <a:bodyPr/>
          <a:lstStyle>
            <a:lvl1pPr algn="ctr">
              <a:defRPr sz="4000" smtClean="0">
                <a:solidFill>
                  <a:schemeClr val="bg1"/>
                </a:solidFill>
              </a:defRPr>
            </a:lvl1pPr>
          </a:lstStyle>
          <a:p>
            <a:r>
              <a:rPr lang="en-US" smtClean="0"/>
              <a:t>Click to edit Master title style</a:t>
            </a:r>
          </a:p>
        </p:txBody>
      </p:sp>
      <p:sp>
        <p:nvSpPr>
          <p:cNvPr id="38917" name="Rectangle 4"/>
          <p:cNvSpPr>
            <a:spLocks noGrp="1" noChangeArrowheads="1"/>
          </p:cNvSpPr>
          <p:nvPr>
            <p:ph type="subTitle" idx="1"/>
          </p:nvPr>
        </p:nvSpPr>
        <p:spPr>
          <a:xfrm>
            <a:off x="611188" y="5106988"/>
            <a:ext cx="7921625" cy="914400"/>
          </a:xfrm>
        </p:spPr>
        <p:txBody>
          <a:bodyPr/>
          <a:lstStyle>
            <a:lvl1pPr marL="0" indent="0" algn="ctr">
              <a:buSzTx/>
              <a:buFont typeface="Wingdings" pitchFamily="2" charset="2"/>
              <a:buNone/>
              <a:defRPr smtClean="0">
                <a:solidFill>
                  <a:schemeClr val="bg1"/>
                </a:solidFill>
              </a:defRPr>
            </a:lvl1pPr>
          </a:lstStyle>
          <a:p>
            <a:r>
              <a:rPr lang="en-US" smtClean="0"/>
              <a:t>Click to edit Master subtitle style</a:t>
            </a:r>
          </a:p>
        </p:txBody>
      </p:sp>
      <p:sp>
        <p:nvSpPr>
          <p:cNvPr id="5" name="Rectangle 6"/>
          <p:cNvSpPr>
            <a:spLocks noGrp="1" noChangeArrowheads="1"/>
          </p:cNvSpPr>
          <p:nvPr>
            <p:ph type="ftr" sz="quarter" idx="10"/>
          </p:nvPr>
        </p:nvSpPr>
        <p:spPr>
          <a:xfrm>
            <a:off x="2843213" y="6467475"/>
            <a:ext cx="2520950" cy="331788"/>
          </a:xfrm>
        </p:spPr>
        <p:txBody>
          <a:bodyPr/>
          <a:lstStyle>
            <a:lvl1pPr>
              <a:defRPr/>
            </a:lvl1pPr>
          </a:lstStyle>
          <a:p>
            <a:pPr>
              <a:defRPr/>
            </a:pPr>
            <a:r>
              <a:rPr lang="en-US"/>
              <a:t>test footer</a:t>
            </a:r>
          </a:p>
        </p:txBody>
      </p:sp>
      <p:sp>
        <p:nvSpPr>
          <p:cNvPr id="6" name="Rectangle 7"/>
          <p:cNvSpPr>
            <a:spLocks noGrp="1" noChangeArrowheads="1"/>
          </p:cNvSpPr>
          <p:nvPr>
            <p:ph type="sldNum" sz="quarter" idx="11"/>
          </p:nvPr>
        </p:nvSpPr>
        <p:spPr>
          <a:xfrm>
            <a:off x="5795963" y="6467475"/>
            <a:ext cx="1152525" cy="331788"/>
          </a:xfrm>
        </p:spPr>
        <p:txBody>
          <a:bodyPr/>
          <a:lstStyle>
            <a:lvl1pPr>
              <a:defRPr/>
            </a:lvl1pPr>
          </a:lstStyle>
          <a:p>
            <a:fld id="{71F4E5DE-00A7-FD45-BC00-6E29BBD3ADDD}" type="slidenum">
              <a:rPr lang="en-US"/>
              <a:pPr/>
              <a:t>‹#›</a:t>
            </a:fld>
            <a:endParaRPr lang="en-US"/>
          </a:p>
        </p:txBody>
      </p:sp>
    </p:spTree>
    <p:extLst>
      <p:ext uri="{BB962C8B-B14F-4D97-AF65-F5344CB8AC3E}">
        <p14:creationId xmlns:p14="http://schemas.microsoft.com/office/powerpoint/2010/main" val="3955987803"/>
      </p:ext>
    </p:extLst>
  </p:cSld>
  <p:clrMapOvr>
    <a:masterClrMapping/>
  </p:clrMapOvr>
  <p:transition/>
  <p:hf hdr="0" dt="0"/>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11" descr="wmo_ppt_2012.psd"/>
          <p:cNvPicPr>
            <a:picLocks noChangeAspect="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03" name="Rectangle 3"/>
          <p:cNvSpPr>
            <a:spLocks noGrp="1" noChangeArrowheads="1"/>
          </p:cNvSpPr>
          <p:nvPr>
            <p:ph type="ctrTitle"/>
          </p:nvPr>
        </p:nvSpPr>
        <p:spPr>
          <a:xfrm>
            <a:off x="1908175" y="260350"/>
            <a:ext cx="6985000" cy="1470025"/>
          </a:xfrm>
        </p:spPr>
        <p:txBody>
          <a:bodyPr/>
          <a:lstStyle>
            <a:lvl1pPr>
              <a:defRPr sz="4000">
                <a:solidFill>
                  <a:schemeClr val="bg1"/>
                </a:solidFill>
              </a:defRPr>
            </a:lvl1pPr>
          </a:lstStyle>
          <a:p>
            <a:pPr lvl="0"/>
            <a:r>
              <a:rPr lang="en-GB" noProof="0" smtClean="0"/>
              <a:t>Click to edit Master title style</a:t>
            </a:r>
          </a:p>
        </p:txBody>
      </p:sp>
      <p:sp>
        <p:nvSpPr>
          <p:cNvPr id="51204" name="Rectangle 4"/>
          <p:cNvSpPr>
            <a:spLocks noGrp="1" noChangeArrowheads="1"/>
          </p:cNvSpPr>
          <p:nvPr>
            <p:ph type="subTitle" idx="1"/>
          </p:nvPr>
        </p:nvSpPr>
        <p:spPr>
          <a:xfrm>
            <a:off x="1908175" y="3405188"/>
            <a:ext cx="6985000" cy="1752600"/>
          </a:xfrm>
        </p:spPr>
        <p:txBody>
          <a:bodyPr/>
          <a:lstStyle>
            <a:lvl1pPr marL="0" indent="0">
              <a:defRPr>
                <a:solidFill>
                  <a:schemeClr val="bg1"/>
                </a:solidFill>
              </a:defRPr>
            </a:lvl1pPr>
          </a:lstStyle>
          <a:p>
            <a:pPr lvl="0"/>
            <a:r>
              <a:rPr lang="en-GB" noProof="0" smtClean="0"/>
              <a:t>Click to edit Master subtitle style</a:t>
            </a:r>
          </a:p>
        </p:txBody>
      </p:sp>
      <p:sp>
        <p:nvSpPr>
          <p:cNvPr id="5" name="Rectangle 6"/>
          <p:cNvSpPr>
            <a:spLocks noGrp="1" noChangeArrowheads="1"/>
          </p:cNvSpPr>
          <p:nvPr>
            <p:ph type="ftr" sz="quarter" idx="10"/>
          </p:nvPr>
        </p:nvSpPr>
        <p:spPr>
          <a:xfrm>
            <a:off x="2843213" y="6467475"/>
            <a:ext cx="2520950" cy="331788"/>
          </a:xfrm>
        </p:spPr>
        <p:txBody>
          <a:bodyPr/>
          <a:lstStyle>
            <a:lvl1pPr>
              <a:defRPr/>
            </a:lvl1pPr>
          </a:lstStyle>
          <a:p>
            <a:pPr>
              <a:defRPr/>
            </a:pPr>
            <a:r>
              <a:rPr lang="en-US"/>
              <a:t>test footer</a:t>
            </a:r>
          </a:p>
        </p:txBody>
      </p:sp>
      <p:sp>
        <p:nvSpPr>
          <p:cNvPr id="6" name="Rectangle 7"/>
          <p:cNvSpPr>
            <a:spLocks noGrp="1" noChangeArrowheads="1"/>
          </p:cNvSpPr>
          <p:nvPr>
            <p:ph type="sldNum" sz="quarter" idx="11"/>
          </p:nvPr>
        </p:nvSpPr>
        <p:spPr>
          <a:xfrm>
            <a:off x="5795963" y="6467475"/>
            <a:ext cx="1152525" cy="331788"/>
          </a:xfrm>
        </p:spPr>
        <p:txBody>
          <a:bodyPr/>
          <a:lstStyle>
            <a:lvl1pPr>
              <a:defRPr/>
            </a:lvl1pPr>
          </a:lstStyle>
          <a:p>
            <a:fld id="{7746C724-9C8C-2246-B5DB-3C9F6911F1D7}" type="slidenum">
              <a:rPr lang="en-US"/>
              <a:pPr/>
              <a:t>‹#›</a:t>
            </a:fld>
            <a:endParaRPr lang="en-US"/>
          </a:p>
        </p:txBody>
      </p:sp>
    </p:spTree>
    <p:extLst>
      <p:ext uri="{BB962C8B-B14F-4D97-AF65-F5344CB8AC3E}">
        <p14:creationId xmlns:p14="http://schemas.microsoft.com/office/powerpoint/2010/main" val="653561664"/>
      </p:ext>
    </p:extLst>
  </p:cSld>
  <p:clrMapOvr>
    <a:masterClrMapping/>
  </p:clrMapOvr>
  <p:hf hdr="0" dt="0"/>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lvl1pPr marL="461963" indent="-461963">
              <a:defRPr/>
            </a:lvl1pPr>
            <a:lvl2pPr marL="914400" indent="-452438">
              <a:defRPr/>
            </a:lvl2pPr>
            <a:lvl3pPr marL="1258888" indent="-344488">
              <a:defRPr/>
            </a:lvl3pPr>
            <a:lvl4pPr marL="1543050" indent="-284163">
              <a:defRPr/>
            </a:lvl4pPr>
            <a:lvl5pPr marL="1770063" indent="-227013">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Rectangle 6"/>
          <p:cNvSpPr>
            <a:spLocks noGrp="1" noChangeArrowheads="1"/>
          </p:cNvSpPr>
          <p:nvPr>
            <p:ph type="ftr" sz="quarter" idx="10"/>
          </p:nvPr>
        </p:nvSpPr>
        <p:spPr>
          <a:ln/>
        </p:spPr>
        <p:txBody>
          <a:bodyPr/>
          <a:lstStyle>
            <a:lvl1pPr>
              <a:defRPr/>
            </a:lvl1pPr>
          </a:lstStyle>
          <a:p>
            <a:pPr>
              <a:defRPr/>
            </a:pPr>
            <a:r>
              <a:rPr lang="en-US"/>
              <a:t>test footer</a:t>
            </a:r>
          </a:p>
        </p:txBody>
      </p:sp>
      <p:sp>
        <p:nvSpPr>
          <p:cNvPr id="5" name="Rectangle 7"/>
          <p:cNvSpPr>
            <a:spLocks noGrp="1" noChangeArrowheads="1"/>
          </p:cNvSpPr>
          <p:nvPr>
            <p:ph type="sldNum" sz="quarter" idx="11"/>
          </p:nvPr>
        </p:nvSpPr>
        <p:spPr>
          <a:ln/>
        </p:spPr>
        <p:txBody>
          <a:bodyPr/>
          <a:lstStyle>
            <a:lvl1pPr>
              <a:defRPr/>
            </a:lvl1pPr>
          </a:lstStyle>
          <a:p>
            <a:fld id="{4C89F245-B98F-114D-8C71-BC059E9CFB28}" type="slidenum">
              <a:rPr lang="en-US"/>
              <a:pPr/>
              <a:t>‹#›</a:t>
            </a:fld>
            <a:endParaRPr lang="en-US"/>
          </a:p>
        </p:txBody>
      </p:sp>
    </p:spTree>
    <p:extLst>
      <p:ext uri="{BB962C8B-B14F-4D97-AF65-F5344CB8AC3E}">
        <p14:creationId xmlns:p14="http://schemas.microsoft.com/office/powerpoint/2010/main" val="40853729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6"/>
          <p:cNvSpPr>
            <a:spLocks noGrp="1" noChangeArrowheads="1"/>
          </p:cNvSpPr>
          <p:nvPr>
            <p:ph type="ftr" sz="quarter" idx="10"/>
          </p:nvPr>
        </p:nvSpPr>
        <p:spPr>
          <a:ln/>
        </p:spPr>
        <p:txBody>
          <a:bodyPr/>
          <a:lstStyle>
            <a:lvl1pPr>
              <a:defRPr/>
            </a:lvl1pPr>
          </a:lstStyle>
          <a:p>
            <a:pPr>
              <a:defRPr/>
            </a:pPr>
            <a:r>
              <a:rPr lang="en-US"/>
              <a:t>test footer</a:t>
            </a:r>
          </a:p>
        </p:txBody>
      </p:sp>
      <p:sp>
        <p:nvSpPr>
          <p:cNvPr id="5" name="Rectangle 7"/>
          <p:cNvSpPr>
            <a:spLocks noGrp="1" noChangeArrowheads="1"/>
          </p:cNvSpPr>
          <p:nvPr>
            <p:ph type="sldNum" sz="quarter" idx="11"/>
          </p:nvPr>
        </p:nvSpPr>
        <p:spPr>
          <a:ln/>
        </p:spPr>
        <p:txBody>
          <a:bodyPr/>
          <a:lstStyle>
            <a:lvl1pPr>
              <a:defRPr/>
            </a:lvl1pPr>
          </a:lstStyle>
          <a:p>
            <a:fld id="{E6D6F776-76BB-A545-A38F-5C647EF7D08D}" type="slidenum">
              <a:rPr lang="en-US"/>
              <a:pPr/>
              <a:t>‹#›</a:t>
            </a:fld>
            <a:endParaRPr lang="en-US"/>
          </a:p>
        </p:txBody>
      </p:sp>
    </p:spTree>
    <p:extLst>
      <p:ext uri="{BB962C8B-B14F-4D97-AF65-F5344CB8AC3E}">
        <p14:creationId xmlns:p14="http://schemas.microsoft.com/office/powerpoint/2010/main" val="2993007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403350" y="1412875"/>
            <a:ext cx="3703638" cy="46831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259388" y="1412875"/>
            <a:ext cx="3705225" cy="46831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6"/>
          <p:cNvSpPr>
            <a:spLocks noGrp="1" noChangeArrowheads="1"/>
          </p:cNvSpPr>
          <p:nvPr>
            <p:ph type="ftr" sz="quarter" idx="10"/>
          </p:nvPr>
        </p:nvSpPr>
        <p:spPr>
          <a:ln/>
        </p:spPr>
        <p:txBody>
          <a:bodyPr/>
          <a:lstStyle>
            <a:lvl1pPr>
              <a:defRPr/>
            </a:lvl1pPr>
          </a:lstStyle>
          <a:p>
            <a:pPr>
              <a:defRPr/>
            </a:pPr>
            <a:r>
              <a:rPr lang="en-US"/>
              <a:t>test footer</a:t>
            </a:r>
          </a:p>
        </p:txBody>
      </p:sp>
      <p:sp>
        <p:nvSpPr>
          <p:cNvPr id="6" name="Rectangle 7"/>
          <p:cNvSpPr>
            <a:spLocks noGrp="1" noChangeArrowheads="1"/>
          </p:cNvSpPr>
          <p:nvPr>
            <p:ph type="sldNum" sz="quarter" idx="11"/>
          </p:nvPr>
        </p:nvSpPr>
        <p:spPr>
          <a:ln/>
        </p:spPr>
        <p:txBody>
          <a:bodyPr/>
          <a:lstStyle>
            <a:lvl1pPr>
              <a:defRPr/>
            </a:lvl1pPr>
          </a:lstStyle>
          <a:p>
            <a:fld id="{745E2A9A-C872-6740-908E-75D1485152BF}" type="slidenum">
              <a:rPr lang="en-US"/>
              <a:pPr/>
              <a:t>‹#›</a:t>
            </a:fld>
            <a:endParaRPr lang="en-US"/>
          </a:p>
        </p:txBody>
      </p:sp>
    </p:spTree>
    <p:extLst>
      <p:ext uri="{BB962C8B-B14F-4D97-AF65-F5344CB8AC3E}">
        <p14:creationId xmlns:p14="http://schemas.microsoft.com/office/powerpoint/2010/main" val="36037978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31640" y="188640"/>
            <a:ext cx="7355160" cy="1080120"/>
          </a:xfrm>
        </p:spPr>
        <p:txBody>
          <a:bodyPr/>
          <a:lstStyle>
            <a:lvl1pPr>
              <a:defRPr/>
            </a:lvl1pPr>
          </a:lstStyle>
          <a:p>
            <a:r>
              <a:rPr lang="en-US" dirty="0" smtClean="0"/>
              <a:t>Click to edit Master title style</a:t>
            </a:r>
            <a:endParaRPr lang="en-GB" dirty="0"/>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6"/>
          <p:cNvSpPr>
            <a:spLocks noGrp="1" noChangeArrowheads="1"/>
          </p:cNvSpPr>
          <p:nvPr>
            <p:ph type="ftr" sz="quarter" idx="10"/>
          </p:nvPr>
        </p:nvSpPr>
        <p:spPr>
          <a:ln/>
        </p:spPr>
        <p:txBody>
          <a:bodyPr/>
          <a:lstStyle>
            <a:lvl1pPr>
              <a:defRPr/>
            </a:lvl1pPr>
          </a:lstStyle>
          <a:p>
            <a:pPr>
              <a:defRPr/>
            </a:pPr>
            <a:r>
              <a:rPr lang="en-US"/>
              <a:t>test footer</a:t>
            </a:r>
          </a:p>
        </p:txBody>
      </p:sp>
      <p:sp>
        <p:nvSpPr>
          <p:cNvPr id="8" name="Rectangle 7"/>
          <p:cNvSpPr>
            <a:spLocks noGrp="1" noChangeArrowheads="1"/>
          </p:cNvSpPr>
          <p:nvPr>
            <p:ph type="sldNum" sz="quarter" idx="11"/>
          </p:nvPr>
        </p:nvSpPr>
        <p:spPr>
          <a:ln/>
        </p:spPr>
        <p:txBody>
          <a:bodyPr/>
          <a:lstStyle>
            <a:lvl1pPr>
              <a:defRPr/>
            </a:lvl1pPr>
          </a:lstStyle>
          <a:p>
            <a:fld id="{45B84BD6-1024-E64E-A42B-6E72F5AEB34C}" type="slidenum">
              <a:rPr lang="en-US"/>
              <a:pPr/>
              <a:t>‹#›</a:t>
            </a:fld>
            <a:endParaRPr lang="en-US"/>
          </a:p>
        </p:txBody>
      </p:sp>
    </p:spTree>
    <p:extLst>
      <p:ext uri="{BB962C8B-B14F-4D97-AF65-F5344CB8AC3E}">
        <p14:creationId xmlns:p14="http://schemas.microsoft.com/office/powerpoint/2010/main" val="32398482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6"/>
          <p:cNvSpPr>
            <a:spLocks noGrp="1" noChangeArrowheads="1"/>
          </p:cNvSpPr>
          <p:nvPr>
            <p:ph type="ftr" sz="quarter" idx="10"/>
          </p:nvPr>
        </p:nvSpPr>
        <p:spPr>
          <a:ln/>
        </p:spPr>
        <p:txBody>
          <a:bodyPr/>
          <a:lstStyle>
            <a:lvl1pPr>
              <a:defRPr/>
            </a:lvl1pPr>
          </a:lstStyle>
          <a:p>
            <a:pPr>
              <a:defRPr/>
            </a:pPr>
            <a:r>
              <a:rPr lang="en-US"/>
              <a:t>test footer</a:t>
            </a:r>
          </a:p>
        </p:txBody>
      </p:sp>
      <p:sp>
        <p:nvSpPr>
          <p:cNvPr id="4" name="Rectangle 7"/>
          <p:cNvSpPr>
            <a:spLocks noGrp="1" noChangeArrowheads="1"/>
          </p:cNvSpPr>
          <p:nvPr>
            <p:ph type="sldNum" sz="quarter" idx="11"/>
          </p:nvPr>
        </p:nvSpPr>
        <p:spPr>
          <a:ln/>
        </p:spPr>
        <p:txBody>
          <a:bodyPr/>
          <a:lstStyle>
            <a:lvl1pPr>
              <a:defRPr/>
            </a:lvl1pPr>
          </a:lstStyle>
          <a:p>
            <a:fld id="{578174AC-18E7-FA4A-8374-2447EBB17E7E}" type="slidenum">
              <a:rPr lang="en-US"/>
              <a:pPr/>
              <a:t>‹#›</a:t>
            </a:fld>
            <a:endParaRPr lang="en-US"/>
          </a:p>
        </p:txBody>
      </p:sp>
    </p:spTree>
    <p:extLst>
      <p:ext uri="{BB962C8B-B14F-4D97-AF65-F5344CB8AC3E}">
        <p14:creationId xmlns:p14="http://schemas.microsoft.com/office/powerpoint/2010/main" val="6210696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
          <p:cNvSpPr>
            <a:spLocks noGrp="1" noChangeArrowheads="1"/>
          </p:cNvSpPr>
          <p:nvPr>
            <p:ph type="ftr" sz="quarter" idx="10"/>
          </p:nvPr>
        </p:nvSpPr>
        <p:spPr>
          <a:ln/>
        </p:spPr>
        <p:txBody>
          <a:bodyPr/>
          <a:lstStyle>
            <a:lvl1pPr>
              <a:defRPr/>
            </a:lvl1pPr>
          </a:lstStyle>
          <a:p>
            <a:pPr>
              <a:defRPr/>
            </a:pPr>
            <a:r>
              <a:rPr lang="en-US"/>
              <a:t>test footer</a:t>
            </a:r>
          </a:p>
        </p:txBody>
      </p:sp>
      <p:sp>
        <p:nvSpPr>
          <p:cNvPr id="3" name="Rectangle 7"/>
          <p:cNvSpPr>
            <a:spLocks noGrp="1" noChangeArrowheads="1"/>
          </p:cNvSpPr>
          <p:nvPr>
            <p:ph type="sldNum" sz="quarter" idx="11"/>
          </p:nvPr>
        </p:nvSpPr>
        <p:spPr>
          <a:ln/>
        </p:spPr>
        <p:txBody>
          <a:bodyPr/>
          <a:lstStyle>
            <a:lvl1pPr>
              <a:defRPr/>
            </a:lvl1pPr>
          </a:lstStyle>
          <a:p>
            <a:fld id="{DA47D8A4-97C4-5E4B-864F-B4D0B2C1F055}" type="slidenum">
              <a:rPr lang="en-US"/>
              <a:pPr/>
              <a:t>‹#›</a:t>
            </a:fld>
            <a:endParaRPr lang="en-US"/>
          </a:p>
        </p:txBody>
      </p:sp>
    </p:spTree>
    <p:extLst>
      <p:ext uri="{BB962C8B-B14F-4D97-AF65-F5344CB8AC3E}">
        <p14:creationId xmlns:p14="http://schemas.microsoft.com/office/powerpoint/2010/main" val="23623490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31640" y="188640"/>
            <a:ext cx="7344816" cy="1008112"/>
          </a:xfrm>
        </p:spPr>
        <p:txBody>
          <a:bodyPr/>
          <a:lstStyle>
            <a:lvl1pPr algn="l">
              <a:defRPr sz="3200" b="0"/>
            </a:lvl1pPr>
          </a:lstStyle>
          <a:p>
            <a:r>
              <a:rPr lang="en-US" dirty="0" smtClean="0"/>
              <a:t>Click to edit Master title style</a:t>
            </a:r>
            <a:endParaRPr lang="en-GB" dirty="0"/>
          </a:p>
        </p:txBody>
      </p:sp>
      <p:sp>
        <p:nvSpPr>
          <p:cNvPr id="3" name="Content Placeholder 2"/>
          <p:cNvSpPr>
            <a:spLocks noGrp="1"/>
          </p:cNvSpPr>
          <p:nvPr>
            <p:ph idx="1"/>
          </p:nvPr>
        </p:nvSpPr>
        <p:spPr>
          <a:xfrm>
            <a:off x="3575050" y="1412776"/>
            <a:ext cx="5111750" cy="47133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ftr" sz="quarter" idx="10"/>
          </p:nvPr>
        </p:nvSpPr>
        <p:spPr>
          <a:ln/>
        </p:spPr>
        <p:txBody>
          <a:bodyPr/>
          <a:lstStyle>
            <a:lvl1pPr>
              <a:defRPr/>
            </a:lvl1pPr>
          </a:lstStyle>
          <a:p>
            <a:pPr>
              <a:defRPr/>
            </a:pPr>
            <a:r>
              <a:rPr lang="en-US"/>
              <a:t>test footer</a:t>
            </a:r>
          </a:p>
        </p:txBody>
      </p:sp>
      <p:sp>
        <p:nvSpPr>
          <p:cNvPr id="6" name="Rectangle 7"/>
          <p:cNvSpPr>
            <a:spLocks noGrp="1" noChangeArrowheads="1"/>
          </p:cNvSpPr>
          <p:nvPr>
            <p:ph type="sldNum" sz="quarter" idx="11"/>
          </p:nvPr>
        </p:nvSpPr>
        <p:spPr>
          <a:ln/>
        </p:spPr>
        <p:txBody>
          <a:bodyPr/>
          <a:lstStyle>
            <a:lvl1pPr>
              <a:defRPr/>
            </a:lvl1pPr>
          </a:lstStyle>
          <a:p>
            <a:fld id="{69D82291-2169-AF4E-B8AB-105068ABC203}" type="slidenum">
              <a:rPr lang="en-US"/>
              <a:pPr/>
              <a:t>‹#›</a:t>
            </a:fld>
            <a:endParaRPr lang="en-US"/>
          </a:p>
        </p:txBody>
      </p:sp>
    </p:spTree>
    <p:extLst>
      <p:ext uri="{BB962C8B-B14F-4D97-AF65-F5344CB8AC3E}">
        <p14:creationId xmlns:p14="http://schemas.microsoft.com/office/powerpoint/2010/main" val="30651669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ftr" sz="quarter" idx="10"/>
          </p:nvPr>
        </p:nvSpPr>
        <p:spPr>
          <a:ln/>
        </p:spPr>
        <p:txBody>
          <a:bodyPr/>
          <a:lstStyle>
            <a:lvl1pPr>
              <a:defRPr/>
            </a:lvl1pPr>
          </a:lstStyle>
          <a:p>
            <a:pPr>
              <a:defRPr/>
            </a:pPr>
            <a:r>
              <a:rPr lang="en-US"/>
              <a:t>test footer</a:t>
            </a:r>
          </a:p>
        </p:txBody>
      </p:sp>
      <p:sp>
        <p:nvSpPr>
          <p:cNvPr id="6" name="Rectangle 7"/>
          <p:cNvSpPr>
            <a:spLocks noGrp="1" noChangeArrowheads="1"/>
          </p:cNvSpPr>
          <p:nvPr>
            <p:ph type="sldNum" sz="quarter" idx="11"/>
          </p:nvPr>
        </p:nvSpPr>
        <p:spPr>
          <a:ln/>
        </p:spPr>
        <p:txBody>
          <a:bodyPr/>
          <a:lstStyle>
            <a:lvl1pPr>
              <a:defRPr/>
            </a:lvl1pPr>
          </a:lstStyle>
          <a:p>
            <a:fld id="{6423FB46-9536-A34B-98B0-55DD41A33ED9}" type="slidenum">
              <a:rPr lang="en-US"/>
              <a:pPr/>
              <a:t>‹#›</a:t>
            </a:fld>
            <a:endParaRPr lang="en-US"/>
          </a:p>
        </p:txBody>
      </p:sp>
    </p:spTree>
    <p:extLst>
      <p:ext uri="{BB962C8B-B14F-4D97-AF65-F5344CB8AC3E}">
        <p14:creationId xmlns:p14="http://schemas.microsoft.com/office/powerpoint/2010/main" val="19065229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6"/>
          <p:cNvSpPr>
            <a:spLocks noGrp="1" noChangeArrowheads="1"/>
          </p:cNvSpPr>
          <p:nvPr>
            <p:ph type="ftr" sz="quarter" idx="10"/>
          </p:nvPr>
        </p:nvSpPr>
        <p:spPr>
          <a:ln/>
        </p:spPr>
        <p:txBody>
          <a:bodyPr/>
          <a:lstStyle>
            <a:lvl1pPr>
              <a:defRPr/>
            </a:lvl1pPr>
          </a:lstStyle>
          <a:p>
            <a:pPr>
              <a:defRPr/>
            </a:pPr>
            <a:r>
              <a:rPr lang="en-US"/>
              <a:t>test footer</a:t>
            </a:r>
          </a:p>
        </p:txBody>
      </p:sp>
      <p:sp>
        <p:nvSpPr>
          <p:cNvPr id="5" name="Rectangle 7"/>
          <p:cNvSpPr>
            <a:spLocks noGrp="1" noChangeArrowheads="1"/>
          </p:cNvSpPr>
          <p:nvPr>
            <p:ph type="sldNum" sz="quarter" idx="11"/>
          </p:nvPr>
        </p:nvSpPr>
        <p:spPr>
          <a:ln/>
        </p:spPr>
        <p:txBody>
          <a:bodyPr/>
          <a:lstStyle>
            <a:lvl1pPr>
              <a:defRPr/>
            </a:lvl1pPr>
          </a:lstStyle>
          <a:p>
            <a:fld id="{1BBDED9A-3BB3-B249-ABBB-091DF8892E82}" type="slidenum">
              <a:rPr lang="en-US"/>
              <a:pPr/>
              <a:t>‹#›</a:t>
            </a:fld>
            <a:endParaRPr lang="en-US"/>
          </a:p>
        </p:txBody>
      </p:sp>
    </p:spTree>
    <p:extLst>
      <p:ext uri="{BB962C8B-B14F-4D97-AF65-F5344CB8AC3E}">
        <p14:creationId xmlns:p14="http://schemas.microsoft.com/office/powerpoint/2010/main" val="40933863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75488" y="188913"/>
            <a:ext cx="1889125" cy="5907087"/>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403350" y="188913"/>
            <a:ext cx="5519738" cy="59070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6"/>
          <p:cNvSpPr>
            <a:spLocks noGrp="1" noChangeArrowheads="1"/>
          </p:cNvSpPr>
          <p:nvPr>
            <p:ph type="ftr" sz="quarter" idx="10"/>
          </p:nvPr>
        </p:nvSpPr>
        <p:spPr>
          <a:ln/>
        </p:spPr>
        <p:txBody>
          <a:bodyPr/>
          <a:lstStyle>
            <a:lvl1pPr>
              <a:defRPr/>
            </a:lvl1pPr>
          </a:lstStyle>
          <a:p>
            <a:pPr>
              <a:defRPr/>
            </a:pPr>
            <a:r>
              <a:rPr lang="en-US"/>
              <a:t>test footer</a:t>
            </a:r>
          </a:p>
        </p:txBody>
      </p:sp>
      <p:sp>
        <p:nvSpPr>
          <p:cNvPr id="5" name="Rectangle 7"/>
          <p:cNvSpPr>
            <a:spLocks noGrp="1" noChangeArrowheads="1"/>
          </p:cNvSpPr>
          <p:nvPr>
            <p:ph type="sldNum" sz="quarter" idx="11"/>
          </p:nvPr>
        </p:nvSpPr>
        <p:spPr>
          <a:ln/>
        </p:spPr>
        <p:txBody>
          <a:bodyPr/>
          <a:lstStyle>
            <a:lvl1pPr>
              <a:defRPr/>
            </a:lvl1pPr>
          </a:lstStyle>
          <a:p>
            <a:fld id="{D0D97012-9BE3-D742-9DD5-BDC5D5079FAE}" type="slidenum">
              <a:rPr lang="en-US"/>
              <a:pPr/>
              <a:t>‹#›</a:t>
            </a:fld>
            <a:endParaRPr lang="en-US"/>
          </a:p>
        </p:txBody>
      </p:sp>
    </p:spTree>
    <p:extLst>
      <p:ext uri="{BB962C8B-B14F-4D97-AF65-F5344CB8AC3E}">
        <p14:creationId xmlns:p14="http://schemas.microsoft.com/office/powerpoint/2010/main" val="9937872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0825" y="188913"/>
            <a:ext cx="8713788" cy="792162"/>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250825" y="1052513"/>
            <a:ext cx="4279900" cy="489743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83125" y="1052513"/>
            <a:ext cx="4281488" cy="489743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6"/>
          <p:cNvSpPr>
            <a:spLocks noGrp="1" noChangeArrowheads="1"/>
          </p:cNvSpPr>
          <p:nvPr>
            <p:ph type="ftr" sz="quarter" idx="10"/>
          </p:nvPr>
        </p:nvSpPr>
        <p:spPr>
          <a:ln/>
        </p:spPr>
        <p:txBody>
          <a:bodyPr/>
          <a:lstStyle>
            <a:lvl1pPr>
              <a:defRPr/>
            </a:lvl1pPr>
          </a:lstStyle>
          <a:p>
            <a:pPr>
              <a:defRPr/>
            </a:pPr>
            <a:r>
              <a:rPr lang="en-US"/>
              <a:t>test footer</a:t>
            </a:r>
          </a:p>
        </p:txBody>
      </p:sp>
      <p:sp>
        <p:nvSpPr>
          <p:cNvPr id="6" name="Rectangle 7"/>
          <p:cNvSpPr>
            <a:spLocks noGrp="1" noChangeArrowheads="1"/>
          </p:cNvSpPr>
          <p:nvPr>
            <p:ph type="sldNum" sz="quarter" idx="11"/>
          </p:nvPr>
        </p:nvSpPr>
        <p:spPr>
          <a:ln/>
        </p:spPr>
        <p:txBody>
          <a:bodyPr/>
          <a:lstStyle>
            <a:lvl1pPr>
              <a:defRPr/>
            </a:lvl1pPr>
          </a:lstStyle>
          <a:p>
            <a:fld id="{05C0D46E-EC4E-C748-9343-8419DD050A0E}" type="slidenum">
              <a:rPr lang="en-US"/>
              <a:pPr/>
              <a:t>‹#›</a:t>
            </a:fld>
            <a:endParaRPr lang="en-US"/>
          </a:p>
        </p:txBody>
      </p:sp>
    </p:spTree>
    <p:extLst>
      <p:ext uri="{BB962C8B-B14F-4D97-AF65-F5344CB8AC3E}">
        <p14:creationId xmlns:p14="http://schemas.microsoft.com/office/powerpoint/2010/main" val="28365637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US"/>
              <a:t>test footer</a:t>
            </a:r>
          </a:p>
        </p:txBody>
      </p:sp>
      <p:sp>
        <p:nvSpPr>
          <p:cNvPr id="5" name="Rectangle 11"/>
          <p:cNvSpPr>
            <a:spLocks noGrp="1" noChangeArrowheads="1"/>
          </p:cNvSpPr>
          <p:nvPr>
            <p:ph type="sldNum" sz="quarter" idx="11"/>
          </p:nvPr>
        </p:nvSpPr>
        <p:spPr>
          <a:ln/>
        </p:spPr>
        <p:txBody>
          <a:bodyPr/>
          <a:lstStyle>
            <a:lvl1pPr>
              <a:defRPr/>
            </a:lvl1pPr>
          </a:lstStyle>
          <a:p>
            <a:fld id="{248ED1DC-2B1B-FC45-ADAD-DAA0CD22BA85}" type="slidenum">
              <a:rPr lang="en-US"/>
              <a:pPr/>
              <a:t>‹#›</a:t>
            </a:fld>
            <a:endParaRPr lang="en-US"/>
          </a:p>
        </p:txBody>
      </p:sp>
    </p:spTree>
    <p:extLst>
      <p:ext uri="{BB962C8B-B14F-4D97-AF65-F5344CB8AC3E}">
        <p14:creationId xmlns:p14="http://schemas.microsoft.com/office/powerpoint/2010/main" val="84657741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US"/>
              <a:t>test footer</a:t>
            </a:r>
          </a:p>
        </p:txBody>
      </p:sp>
      <p:sp>
        <p:nvSpPr>
          <p:cNvPr id="5" name="Rectangle 11"/>
          <p:cNvSpPr>
            <a:spLocks noGrp="1" noChangeArrowheads="1"/>
          </p:cNvSpPr>
          <p:nvPr>
            <p:ph type="sldNum" sz="quarter" idx="11"/>
          </p:nvPr>
        </p:nvSpPr>
        <p:spPr>
          <a:ln/>
        </p:spPr>
        <p:txBody>
          <a:bodyPr/>
          <a:lstStyle>
            <a:lvl1pPr>
              <a:defRPr/>
            </a:lvl1pPr>
          </a:lstStyle>
          <a:p>
            <a:fld id="{21A3BE6C-84F6-BE43-BD26-E49862A50D02}" type="slidenum">
              <a:rPr lang="en-US"/>
              <a:pPr/>
              <a:t>‹#›</a:t>
            </a:fld>
            <a:endParaRPr lang="en-US"/>
          </a:p>
        </p:txBody>
      </p:sp>
    </p:spTree>
    <p:extLst>
      <p:ext uri="{BB962C8B-B14F-4D97-AF65-F5344CB8AC3E}">
        <p14:creationId xmlns:p14="http://schemas.microsoft.com/office/powerpoint/2010/main" val="220147323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0"/>
          <p:cNvSpPr>
            <a:spLocks noGrp="1" noChangeArrowheads="1"/>
          </p:cNvSpPr>
          <p:nvPr>
            <p:ph type="ftr" sz="quarter" idx="10"/>
          </p:nvPr>
        </p:nvSpPr>
        <p:spPr>
          <a:ln/>
        </p:spPr>
        <p:txBody>
          <a:bodyPr/>
          <a:lstStyle>
            <a:lvl1pPr>
              <a:defRPr/>
            </a:lvl1pPr>
          </a:lstStyle>
          <a:p>
            <a:pPr>
              <a:defRPr/>
            </a:pPr>
            <a:r>
              <a:rPr lang="en-US"/>
              <a:t>test footer</a:t>
            </a:r>
          </a:p>
        </p:txBody>
      </p:sp>
      <p:sp>
        <p:nvSpPr>
          <p:cNvPr id="5" name="Rectangle 11"/>
          <p:cNvSpPr>
            <a:spLocks noGrp="1" noChangeArrowheads="1"/>
          </p:cNvSpPr>
          <p:nvPr>
            <p:ph type="sldNum" sz="quarter" idx="11"/>
          </p:nvPr>
        </p:nvSpPr>
        <p:spPr>
          <a:ln/>
        </p:spPr>
        <p:txBody>
          <a:bodyPr/>
          <a:lstStyle>
            <a:lvl1pPr>
              <a:defRPr/>
            </a:lvl1pPr>
          </a:lstStyle>
          <a:p>
            <a:fld id="{7E2D8419-9658-3046-8E56-86063C79995F}" type="slidenum">
              <a:rPr lang="en-US"/>
              <a:pPr/>
              <a:t>‹#›</a:t>
            </a:fld>
            <a:endParaRPr lang="en-US"/>
          </a:p>
        </p:txBody>
      </p:sp>
    </p:spTree>
    <p:extLst>
      <p:ext uri="{BB962C8B-B14F-4D97-AF65-F5344CB8AC3E}">
        <p14:creationId xmlns:p14="http://schemas.microsoft.com/office/powerpoint/2010/main" val="426832013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79388" y="981075"/>
            <a:ext cx="4316412" cy="5472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981075"/>
            <a:ext cx="4316413" cy="5472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10"/>
          <p:cNvSpPr>
            <a:spLocks noGrp="1" noChangeArrowheads="1"/>
          </p:cNvSpPr>
          <p:nvPr>
            <p:ph type="ftr" sz="quarter" idx="10"/>
          </p:nvPr>
        </p:nvSpPr>
        <p:spPr>
          <a:ln/>
        </p:spPr>
        <p:txBody>
          <a:bodyPr/>
          <a:lstStyle>
            <a:lvl1pPr>
              <a:defRPr/>
            </a:lvl1pPr>
          </a:lstStyle>
          <a:p>
            <a:pPr>
              <a:defRPr/>
            </a:pPr>
            <a:r>
              <a:rPr lang="en-US"/>
              <a:t>test footer</a:t>
            </a:r>
          </a:p>
        </p:txBody>
      </p:sp>
      <p:sp>
        <p:nvSpPr>
          <p:cNvPr id="6" name="Rectangle 11"/>
          <p:cNvSpPr>
            <a:spLocks noGrp="1" noChangeArrowheads="1"/>
          </p:cNvSpPr>
          <p:nvPr>
            <p:ph type="sldNum" sz="quarter" idx="11"/>
          </p:nvPr>
        </p:nvSpPr>
        <p:spPr>
          <a:ln/>
        </p:spPr>
        <p:txBody>
          <a:bodyPr/>
          <a:lstStyle>
            <a:lvl1pPr>
              <a:defRPr/>
            </a:lvl1pPr>
          </a:lstStyle>
          <a:p>
            <a:fld id="{19D6400A-C0B3-9940-845C-F90C28E6582F}" type="slidenum">
              <a:rPr lang="en-US"/>
              <a:pPr/>
              <a:t>‹#›</a:t>
            </a:fld>
            <a:endParaRPr lang="en-US"/>
          </a:p>
        </p:txBody>
      </p:sp>
    </p:spTree>
    <p:extLst>
      <p:ext uri="{BB962C8B-B14F-4D97-AF65-F5344CB8AC3E}">
        <p14:creationId xmlns:p14="http://schemas.microsoft.com/office/powerpoint/2010/main" val="16356641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10"/>
          <p:cNvSpPr>
            <a:spLocks noGrp="1" noChangeArrowheads="1"/>
          </p:cNvSpPr>
          <p:nvPr>
            <p:ph type="ftr" sz="quarter" idx="10"/>
          </p:nvPr>
        </p:nvSpPr>
        <p:spPr>
          <a:ln/>
        </p:spPr>
        <p:txBody>
          <a:bodyPr/>
          <a:lstStyle>
            <a:lvl1pPr>
              <a:defRPr/>
            </a:lvl1pPr>
          </a:lstStyle>
          <a:p>
            <a:pPr>
              <a:defRPr/>
            </a:pPr>
            <a:r>
              <a:rPr lang="en-US"/>
              <a:t>test footer</a:t>
            </a:r>
          </a:p>
        </p:txBody>
      </p:sp>
      <p:sp>
        <p:nvSpPr>
          <p:cNvPr id="8" name="Rectangle 11"/>
          <p:cNvSpPr>
            <a:spLocks noGrp="1" noChangeArrowheads="1"/>
          </p:cNvSpPr>
          <p:nvPr>
            <p:ph type="sldNum" sz="quarter" idx="11"/>
          </p:nvPr>
        </p:nvSpPr>
        <p:spPr>
          <a:ln/>
        </p:spPr>
        <p:txBody>
          <a:bodyPr/>
          <a:lstStyle>
            <a:lvl1pPr>
              <a:defRPr/>
            </a:lvl1pPr>
          </a:lstStyle>
          <a:p>
            <a:fld id="{6E983B6C-7E6E-3C43-9D33-68C39B9A98BC}" type="slidenum">
              <a:rPr lang="en-US"/>
              <a:pPr/>
              <a:t>‹#›</a:t>
            </a:fld>
            <a:endParaRPr lang="en-US"/>
          </a:p>
        </p:txBody>
      </p:sp>
    </p:spTree>
    <p:extLst>
      <p:ext uri="{BB962C8B-B14F-4D97-AF65-F5344CB8AC3E}">
        <p14:creationId xmlns:p14="http://schemas.microsoft.com/office/powerpoint/2010/main" val="151124205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10"/>
          <p:cNvSpPr>
            <a:spLocks noGrp="1" noChangeArrowheads="1"/>
          </p:cNvSpPr>
          <p:nvPr>
            <p:ph type="ftr" sz="quarter" idx="10"/>
          </p:nvPr>
        </p:nvSpPr>
        <p:spPr>
          <a:ln/>
        </p:spPr>
        <p:txBody>
          <a:bodyPr/>
          <a:lstStyle>
            <a:lvl1pPr>
              <a:defRPr/>
            </a:lvl1pPr>
          </a:lstStyle>
          <a:p>
            <a:pPr>
              <a:defRPr/>
            </a:pPr>
            <a:r>
              <a:rPr lang="en-US"/>
              <a:t>test footer</a:t>
            </a:r>
          </a:p>
        </p:txBody>
      </p:sp>
      <p:sp>
        <p:nvSpPr>
          <p:cNvPr id="4" name="Rectangle 11"/>
          <p:cNvSpPr>
            <a:spLocks noGrp="1" noChangeArrowheads="1"/>
          </p:cNvSpPr>
          <p:nvPr>
            <p:ph type="sldNum" sz="quarter" idx="11"/>
          </p:nvPr>
        </p:nvSpPr>
        <p:spPr>
          <a:ln/>
        </p:spPr>
        <p:txBody>
          <a:bodyPr/>
          <a:lstStyle>
            <a:lvl1pPr>
              <a:defRPr/>
            </a:lvl1pPr>
          </a:lstStyle>
          <a:p>
            <a:fld id="{A05C3ACE-A8C0-104C-9858-133CBCE0DAB5}" type="slidenum">
              <a:rPr lang="en-US"/>
              <a:pPr/>
              <a:t>‹#›</a:t>
            </a:fld>
            <a:endParaRPr lang="en-US"/>
          </a:p>
        </p:txBody>
      </p:sp>
    </p:spTree>
    <p:extLst>
      <p:ext uri="{BB962C8B-B14F-4D97-AF65-F5344CB8AC3E}">
        <p14:creationId xmlns:p14="http://schemas.microsoft.com/office/powerpoint/2010/main" val="75108213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0"/>
          <p:cNvSpPr>
            <a:spLocks noGrp="1" noChangeArrowheads="1"/>
          </p:cNvSpPr>
          <p:nvPr>
            <p:ph type="ftr" sz="quarter" idx="10"/>
          </p:nvPr>
        </p:nvSpPr>
        <p:spPr>
          <a:ln/>
        </p:spPr>
        <p:txBody>
          <a:bodyPr/>
          <a:lstStyle>
            <a:lvl1pPr>
              <a:defRPr/>
            </a:lvl1pPr>
          </a:lstStyle>
          <a:p>
            <a:pPr>
              <a:defRPr/>
            </a:pPr>
            <a:r>
              <a:rPr lang="en-US"/>
              <a:t>test footer</a:t>
            </a:r>
          </a:p>
        </p:txBody>
      </p:sp>
      <p:sp>
        <p:nvSpPr>
          <p:cNvPr id="3" name="Rectangle 11"/>
          <p:cNvSpPr>
            <a:spLocks noGrp="1" noChangeArrowheads="1"/>
          </p:cNvSpPr>
          <p:nvPr>
            <p:ph type="sldNum" sz="quarter" idx="11"/>
          </p:nvPr>
        </p:nvSpPr>
        <p:spPr>
          <a:ln/>
        </p:spPr>
        <p:txBody>
          <a:bodyPr/>
          <a:lstStyle>
            <a:lvl1pPr>
              <a:defRPr/>
            </a:lvl1pPr>
          </a:lstStyle>
          <a:p>
            <a:fld id="{A1565A19-98D6-784E-9A09-2C4AFE2EA953}" type="slidenum">
              <a:rPr lang="en-US"/>
              <a:pPr/>
              <a:t>‹#›</a:t>
            </a:fld>
            <a:endParaRPr lang="en-US"/>
          </a:p>
        </p:txBody>
      </p:sp>
    </p:spTree>
    <p:extLst>
      <p:ext uri="{BB962C8B-B14F-4D97-AF65-F5344CB8AC3E}">
        <p14:creationId xmlns:p14="http://schemas.microsoft.com/office/powerpoint/2010/main" val="209340279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pPr>
              <a:defRPr/>
            </a:pPr>
            <a:r>
              <a:rPr lang="en-US"/>
              <a:t>test footer</a:t>
            </a:r>
          </a:p>
        </p:txBody>
      </p:sp>
      <p:sp>
        <p:nvSpPr>
          <p:cNvPr id="6" name="Rectangle 11"/>
          <p:cNvSpPr>
            <a:spLocks noGrp="1" noChangeArrowheads="1"/>
          </p:cNvSpPr>
          <p:nvPr>
            <p:ph type="sldNum" sz="quarter" idx="11"/>
          </p:nvPr>
        </p:nvSpPr>
        <p:spPr>
          <a:ln/>
        </p:spPr>
        <p:txBody>
          <a:bodyPr/>
          <a:lstStyle>
            <a:lvl1pPr>
              <a:defRPr/>
            </a:lvl1pPr>
          </a:lstStyle>
          <a:p>
            <a:fld id="{91C340F4-9FE6-CF40-AE15-63D27604678A}" type="slidenum">
              <a:rPr lang="en-US"/>
              <a:pPr/>
              <a:t>‹#›</a:t>
            </a:fld>
            <a:endParaRPr lang="en-US"/>
          </a:p>
        </p:txBody>
      </p:sp>
    </p:spTree>
    <p:extLst>
      <p:ext uri="{BB962C8B-B14F-4D97-AF65-F5344CB8AC3E}">
        <p14:creationId xmlns:p14="http://schemas.microsoft.com/office/powerpoint/2010/main" val="387182476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pPr>
              <a:defRPr/>
            </a:pPr>
            <a:r>
              <a:rPr lang="en-US"/>
              <a:t>test footer</a:t>
            </a:r>
          </a:p>
        </p:txBody>
      </p:sp>
      <p:sp>
        <p:nvSpPr>
          <p:cNvPr id="6" name="Rectangle 11"/>
          <p:cNvSpPr>
            <a:spLocks noGrp="1" noChangeArrowheads="1"/>
          </p:cNvSpPr>
          <p:nvPr>
            <p:ph type="sldNum" sz="quarter" idx="11"/>
          </p:nvPr>
        </p:nvSpPr>
        <p:spPr>
          <a:ln/>
        </p:spPr>
        <p:txBody>
          <a:bodyPr/>
          <a:lstStyle>
            <a:lvl1pPr>
              <a:defRPr/>
            </a:lvl1pPr>
          </a:lstStyle>
          <a:p>
            <a:fld id="{692F9513-3A3E-874D-87FB-C660C4A5C9CF}" type="slidenum">
              <a:rPr lang="en-US"/>
              <a:pPr/>
              <a:t>‹#›</a:t>
            </a:fld>
            <a:endParaRPr lang="en-US"/>
          </a:p>
        </p:txBody>
      </p:sp>
    </p:spTree>
    <p:extLst>
      <p:ext uri="{BB962C8B-B14F-4D97-AF65-F5344CB8AC3E}">
        <p14:creationId xmlns:p14="http://schemas.microsoft.com/office/powerpoint/2010/main" val="104453757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US"/>
              <a:t>test footer</a:t>
            </a:r>
          </a:p>
        </p:txBody>
      </p:sp>
      <p:sp>
        <p:nvSpPr>
          <p:cNvPr id="5" name="Rectangle 11"/>
          <p:cNvSpPr>
            <a:spLocks noGrp="1" noChangeArrowheads="1"/>
          </p:cNvSpPr>
          <p:nvPr>
            <p:ph type="sldNum" sz="quarter" idx="11"/>
          </p:nvPr>
        </p:nvSpPr>
        <p:spPr>
          <a:ln/>
        </p:spPr>
        <p:txBody>
          <a:bodyPr/>
          <a:lstStyle>
            <a:lvl1pPr>
              <a:defRPr/>
            </a:lvl1pPr>
          </a:lstStyle>
          <a:p>
            <a:fld id="{8AE72DE6-D57A-9948-8F07-48DDB30C6B74}" type="slidenum">
              <a:rPr lang="en-US"/>
              <a:pPr/>
              <a:t>‹#›</a:t>
            </a:fld>
            <a:endParaRPr lang="en-US"/>
          </a:p>
        </p:txBody>
      </p:sp>
    </p:spTree>
    <p:extLst>
      <p:ext uri="{BB962C8B-B14F-4D97-AF65-F5344CB8AC3E}">
        <p14:creationId xmlns:p14="http://schemas.microsoft.com/office/powerpoint/2010/main" val="144225131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9100" y="188913"/>
            <a:ext cx="2195513" cy="626427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79388" y="188913"/>
            <a:ext cx="6437312" cy="62642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US"/>
              <a:t>test footer</a:t>
            </a:r>
          </a:p>
        </p:txBody>
      </p:sp>
      <p:sp>
        <p:nvSpPr>
          <p:cNvPr id="5" name="Rectangle 11"/>
          <p:cNvSpPr>
            <a:spLocks noGrp="1" noChangeArrowheads="1"/>
          </p:cNvSpPr>
          <p:nvPr>
            <p:ph type="sldNum" sz="quarter" idx="11"/>
          </p:nvPr>
        </p:nvSpPr>
        <p:spPr>
          <a:ln/>
        </p:spPr>
        <p:txBody>
          <a:bodyPr/>
          <a:lstStyle>
            <a:lvl1pPr>
              <a:defRPr/>
            </a:lvl1pPr>
          </a:lstStyle>
          <a:p>
            <a:fld id="{71DEEEE6-9C41-404D-9120-C4CB882945B9}" type="slidenum">
              <a:rPr lang="en-US"/>
              <a:pPr/>
              <a:t>‹#›</a:t>
            </a:fld>
            <a:endParaRPr lang="en-US"/>
          </a:p>
        </p:txBody>
      </p:sp>
    </p:spTree>
    <p:extLst>
      <p:ext uri="{BB962C8B-B14F-4D97-AF65-F5344CB8AC3E}">
        <p14:creationId xmlns:p14="http://schemas.microsoft.com/office/powerpoint/2010/main" val="679889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image" Target="../media/image3.jpeg"/><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3" descr="wmo_ppt_2012.jpg"/>
          <p:cNvPicPr>
            <a:picLocks noChangeAspect="1"/>
          </p:cNvPicPr>
          <p:nvPr/>
        </p:nvPicPr>
        <p:blipFill>
          <a:blip r:embed="rId15" cstate="email">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Rectangle 3"/>
          <p:cNvSpPr>
            <a:spLocks noGrp="1" noChangeArrowheads="1"/>
          </p:cNvSpPr>
          <p:nvPr>
            <p:ph type="title"/>
          </p:nvPr>
        </p:nvSpPr>
        <p:spPr bwMode="auto">
          <a:xfrm>
            <a:off x="250825" y="188913"/>
            <a:ext cx="8713788" cy="79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8" name="Rectangle 4"/>
          <p:cNvSpPr>
            <a:spLocks noGrp="1" noChangeArrowheads="1"/>
          </p:cNvSpPr>
          <p:nvPr>
            <p:ph type="body" idx="1"/>
          </p:nvPr>
        </p:nvSpPr>
        <p:spPr bwMode="auto">
          <a:xfrm>
            <a:off x="250825" y="1052513"/>
            <a:ext cx="8713788" cy="489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First level</a:t>
            </a:r>
          </a:p>
          <a:p>
            <a:pPr lvl="2"/>
            <a:r>
              <a:rPr lang="en-US"/>
              <a:t>Second level</a:t>
            </a:r>
          </a:p>
          <a:p>
            <a:pPr lvl="3"/>
            <a:r>
              <a:rPr lang="en-US"/>
              <a:t>Third level</a:t>
            </a:r>
          </a:p>
          <a:p>
            <a:pPr lvl="4"/>
            <a:r>
              <a:rPr lang="en-US"/>
              <a:t>Fourth level</a:t>
            </a:r>
          </a:p>
          <a:p>
            <a:pPr lvl="4"/>
            <a:r>
              <a:rPr lang="en-US"/>
              <a:t>Fifth level</a:t>
            </a:r>
          </a:p>
        </p:txBody>
      </p:sp>
      <p:sp>
        <p:nvSpPr>
          <p:cNvPr id="24582" name="Rectangle 6"/>
          <p:cNvSpPr>
            <a:spLocks noGrp="1" noChangeArrowheads="1"/>
          </p:cNvSpPr>
          <p:nvPr>
            <p:ph type="ftr" sz="quarter" idx="3"/>
          </p:nvPr>
        </p:nvSpPr>
        <p:spPr bwMode="auto">
          <a:xfrm>
            <a:off x="1042988" y="6453188"/>
            <a:ext cx="4465637"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spcBef>
                <a:spcPct val="0"/>
              </a:spcBef>
              <a:buClrTx/>
              <a:buFontTx/>
              <a:buNone/>
              <a:defRPr sz="1200">
                <a:latin typeface="Arial" charset="0"/>
                <a:ea typeface="+mn-ea"/>
                <a:cs typeface="+mn-cs"/>
              </a:defRPr>
            </a:lvl1pPr>
          </a:lstStyle>
          <a:p>
            <a:pPr>
              <a:defRPr/>
            </a:pPr>
            <a:r>
              <a:rPr lang="en-US"/>
              <a:t>test footer</a:t>
            </a:r>
          </a:p>
        </p:txBody>
      </p:sp>
      <p:sp>
        <p:nvSpPr>
          <p:cNvPr id="24583" name="Rectangle 7"/>
          <p:cNvSpPr>
            <a:spLocks noGrp="1" noChangeArrowheads="1"/>
          </p:cNvSpPr>
          <p:nvPr>
            <p:ph type="sldNum" sz="quarter" idx="4"/>
          </p:nvPr>
        </p:nvSpPr>
        <p:spPr bwMode="auto">
          <a:xfrm>
            <a:off x="5867400" y="6478588"/>
            <a:ext cx="1152525"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vl1pPr>
          </a:lstStyle>
          <a:p>
            <a:fld id="{D946ADD0-1631-3D40-8754-FB93E9085D96}"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801" r:id="rId1"/>
    <p:sldLayoutId id="2147483802" r:id="rId2"/>
    <p:sldLayoutId id="2147483779" r:id="rId3"/>
    <p:sldLayoutId id="2147483780" r:id="rId4"/>
    <p:sldLayoutId id="2147483781" r:id="rId5"/>
    <p:sldLayoutId id="2147483782" r:id="rId6"/>
    <p:sldLayoutId id="2147483783" r:id="rId7"/>
    <p:sldLayoutId id="2147483784" r:id="rId8"/>
    <p:sldLayoutId id="2147483785" r:id="rId9"/>
    <p:sldLayoutId id="2147483786" r:id="rId10"/>
    <p:sldLayoutId id="2147483787" r:id="rId11"/>
    <p:sldLayoutId id="2147483788" r:id="rId12"/>
    <p:sldLayoutId id="2147483789" r:id="rId13"/>
  </p:sldLayoutIdLst>
  <p:hf hdr="0" dt="0"/>
  <p:txStyles>
    <p:titleStyle>
      <a:lvl1pPr algn="l" rtl="0" eaLnBrk="0" fontAlgn="base" hangingPunct="0">
        <a:spcBef>
          <a:spcPct val="0"/>
        </a:spcBef>
        <a:spcAft>
          <a:spcPct val="0"/>
        </a:spcAft>
        <a:defRPr sz="3000">
          <a:solidFill>
            <a:schemeClr val="tx2"/>
          </a:solidFill>
          <a:latin typeface="Arial" charset="0"/>
          <a:ea typeface="ＭＳ Ｐゴシック" charset="0"/>
          <a:cs typeface="+mj-cs"/>
        </a:defRPr>
      </a:lvl1pPr>
      <a:lvl2pPr algn="l" rtl="0" eaLnBrk="0" fontAlgn="base" hangingPunct="0">
        <a:spcBef>
          <a:spcPct val="0"/>
        </a:spcBef>
        <a:spcAft>
          <a:spcPct val="0"/>
        </a:spcAft>
        <a:defRPr sz="3000">
          <a:solidFill>
            <a:schemeClr val="tx2"/>
          </a:solidFill>
          <a:latin typeface="Arial" charset="0"/>
          <a:ea typeface="ＭＳ Ｐゴシック" charset="0"/>
        </a:defRPr>
      </a:lvl2pPr>
      <a:lvl3pPr algn="l" rtl="0" eaLnBrk="0" fontAlgn="base" hangingPunct="0">
        <a:spcBef>
          <a:spcPct val="0"/>
        </a:spcBef>
        <a:spcAft>
          <a:spcPct val="0"/>
        </a:spcAft>
        <a:defRPr sz="3000">
          <a:solidFill>
            <a:schemeClr val="tx2"/>
          </a:solidFill>
          <a:latin typeface="Arial" charset="0"/>
          <a:ea typeface="ＭＳ Ｐゴシック" charset="0"/>
        </a:defRPr>
      </a:lvl3pPr>
      <a:lvl4pPr algn="l" rtl="0" eaLnBrk="0" fontAlgn="base" hangingPunct="0">
        <a:spcBef>
          <a:spcPct val="0"/>
        </a:spcBef>
        <a:spcAft>
          <a:spcPct val="0"/>
        </a:spcAft>
        <a:defRPr sz="3000">
          <a:solidFill>
            <a:schemeClr val="tx2"/>
          </a:solidFill>
          <a:latin typeface="Arial" charset="0"/>
          <a:ea typeface="ＭＳ Ｐゴシック" charset="0"/>
        </a:defRPr>
      </a:lvl4pPr>
      <a:lvl5pPr algn="l" rtl="0" eaLnBrk="0" fontAlgn="base" hangingPunct="0">
        <a:spcBef>
          <a:spcPct val="0"/>
        </a:spcBef>
        <a:spcAft>
          <a:spcPct val="0"/>
        </a:spcAft>
        <a:defRPr sz="3000">
          <a:solidFill>
            <a:schemeClr val="tx2"/>
          </a:solidFill>
          <a:latin typeface="Arial" charset="0"/>
          <a:ea typeface="ＭＳ Ｐゴシック" charset="0"/>
        </a:defRPr>
      </a:lvl5pPr>
      <a:lvl6pPr marL="457200" algn="l" rtl="0" eaLnBrk="0" fontAlgn="base" hangingPunct="0">
        <a:spcBef>
          <a:spcPct val="0"/>
        </a:spcBef>
        <a:spcAft>
          <a:spcPct val="0"/>
        </a:spcAft>
        <a:defRPr sz="3200">
          <a:solidFill>
            <a:schemeClr val="tx2"/>
          </a:solidFill>
          <a:latin typeface="Arial Narrow" pitchFamily="34" charset="0"/>
        </a:defRPr>
      </a:lvl6pPr>
      <a:lvl7pPr marL="914400" algn="l" rtl="0" eaLnBrk="0" fontAlgn="base" hangingPunct="0">
        <a:spcBef>
          <a:spcPct val="0"/>
        </a:spcBef>
        <a:spcAft>
          <a:spcPct val="0"/>
        </a:spcAft>
        <a:defRPr sz="3200">
          <a:solidFill>
            <a:schemeClr val="tx2"/>
          </a:solidFill>
          <a:latin typeface="Arial Narrow" pitchFamily="34" charset="0"/>
        </a:defRPr>
      </a:lvl7pPr>
      <a:lvl8pPr marL="1371600" algn="l" rtl="0" eaLnBrk="0" fontAlgn="base" hangingPunct="0">
        <a:spcBef>
          <a:spcPct val="0"/>
        </a:spcBef>
        <a:spcAft>
          <a:spcPct val="0"/>
        </a:spcAft>
        <a:defRPr sz="3200">
          <a:solidFill>
            <a:schemeClr val="tx2"/>
          </a:solidFill>
          <a:latin typeface="Arial Narrow" pitchFamily="34" charset="0"/>
        </a:defRPr>
      </a:lvl8pPr>
      <a:lvl9pPr marL="1828800" algn="l" rtl="0" eaLnBrk="0" fontAlgn="base" hangingPunct="0">
        <a:spcBef>
          <a:spcPct val="0"/>
        </a:spcBef>
        <a:spcAft>
          <a:spcPct val="0"/>
        </a:spcAft>
        <a:defRPr sz="3200">
          <a:solidFill>
            <a:schemeClr val="tx2"/>
          </a:solidFill>
          <a:latin typeface="Arial Narrow" pitchFamily="34" charset="0"/>
        </a:defRPr>
      </a:lvl9pPr>
    </p:titleStyle>
    <p:bodyStyle>
      <a:lvl1pPr marL="533400" indent="-533400" algn="l" rtl="0" eaLnBrk="0" fontAlgn="base" hangingPunct="0">
        <a:spcBef>
          <a:spcPct val="20000"/>
        </a:spcBef>
        <a:spcAft>
          <a:spcPct val="0"/>
        </a:spcAft>
        <a:buClr>
          <a:srgbClr val="FF9900"/>
        </a:buClr>
        <a:buSzPct val="70000"/>
        <a:buFont typeface="Wingdings" charset="0"/>
        <a:buChar char="v"/>
        <a:defRPr sz="2800">
          <a:solidFill>
            <a:schemeClr val="tx1"/>
          </a:solidFill>
          <a:latin typeface="Arial" charset="0"/>
          <a:ea typeface="ＭＳ Ｐゴシック" charset="0"/>
          <a:cs typeface="+mn-cs"/>
        </a:defRPr>
      </a:lvl1pPr>
      <a:lvl2pPr marL="990600" indent="-533400" algn="l" rtl="0" eaLnBrk="0" fontAlgn="base" hangingPunct="0">
        <a:spcBef>
          <a:spcPct val="20000"/>
        </a:spcBef>
        <a:spcAft>
          <a:spcPct val="0"/>
        </a:spcAft>
        <a:buClr>
          <a:srgbClr val="FF9900"/>
        </a:buClr>
        <a:buSzPct val="55000"/>
        <a:buFont typeface="Wingdings" charset="0"/>
        <a:buChar char="q"/>
        <a:defRPr sz="2800">
          <a:solidFill>
            <a:schemeClr val="tx1"/>
          </a:solidFill>
          <a:latin typeface="Arial" charset="0"/>
          <a:ea typeface="ＭＳ Ｐゴシック" charset="0"/>
        </a:defRPr>
      </a:lvl2pPr>
      <a:lvl3pPr marL="1371600" indent="-457200" algn="l" rtl="0" eaLnBrk="0" fontAlgn="base" hangingPunct="0">
        <a:spcBef>
          <a:spcPct val="20000"/>
        </a:spcBef>
        <a:spcAft>
          <a:spcPct val="0"/>
        </a:spcAft>
        <a:buClr>
          <a:srgbClr val="FF9900"/>
        </a:buClr>
        <a:buFont typeface="Wingdings" charset="0"/>
        <a:buChar char="§"/>
        <a:defRPr sz="2400">
          <a:solidFill>
            <a:schemeClr val="tx1"/>
          </a:solidFill>
          <a:latin typeface="Arial" charset="0"/>
          <a:ea typeface="ＭＳ Ｐゴシック" charset="0"/>
        </a:defRPr>
      </a:lvl3pPr>
      <a:lvl4pPr marL="1752600" indent="-381000" algn="l" rtl="0" eaLnBrk="0" fontAlgn="base" hangingPunct="0">
        <a:spcBef>
          <a:spcPct val="20000"/>
        </a:spcBef>
        <a:spcAft>
          <a:spcPct val="0"/>
        </a:spcAft>
        <a:buClr>
          <a:srgbClr val="FF9900"/>
        </a:buClr>
        <a:buFont typeface="Symbol" charset="0"/>
        <a:buChar char="·"/>
        <a:defRPr sz="2000">
          <a:solidFill>
            <a:schemeClr val="tx1"/>
          </a:solidFill>
          <a:latin typeface="Arial" charset="0"/>
          <a:ea typeface="ＭＳ Ｐゴシック" charset="0"/>
        </a:defRPr>
      </a:lvl4pPr>
      <a:lvl5pPr marL="2209800" indent="-381000" algn="l" rtl="0" eaLnBrk="0" fontAlgn="base" hangingPunct="0">
        <a:spcBef>
          <a:spcPct val="20000"/>
        </a:spcBef>
        <a:spcAft>
          <a:spcPct val="0"/>
        </a:spcAft>
        <a:buClr>
          <a:srgbClr val="FF9900"/>
        </a:buClr>
        <a:buFont typeface="Wingdings" charset="0"/>
        <a:buChar char="§"/>
        <a:defRPr sz="2000">
          <a:solidFill>
            <a:schemeClr val="tx1"/>
          </a:solidFill>
          <a:latin typeface="Arial" charset="0"/>
          <a:ea typeface="ＭＳ Ｐゴシック" charset="0"/>
        </a:defRPr>
      </a:lvl5pPr>
      <a:lvl6pPr marL="26670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050" name="Picture 3" descr="wmo_ppt_2012_last.jpg"/>
          <p:cNvPicPr>
            <a:picLocks noChangeAspect="1"/>
          </p:cNvPicPr>
          <p:nvPr/>
        </p:nvPicPr>
        <p:blipFill>
          <a:blip r:embed="rId13" cstate="email">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Rectangle 8"/>
          <p:cNvSpPr>
            <a:spLocks noGrp="1" noChangeArrowheads="1"/>
          </p:cNvSpPr>
          <p:nvPr>
            <p:ph type="body" idx="1"/>
          </p:nvPr>
        </p:nvSpPr>
        <p:spPr bwMode="auto">
          <a:xfrm>
            <a:off x="179388" y="4365625"/>
            <a:ext cx="8785225" cy="17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This space can be used for contact information</a:t>
            </a:r>
          </a:p>
          <a:p>
            <a:pPr lvl="1"/>
            <a:r>
              <a:rPr lang="en-US"/>
              <a:t>Second level</a:t>
            </a:r>
          </a:p>
          <a:p>
            <a:pPr lvl="2"/>
            <a:r>
              <a:rPr lang="en-US"/>
              <a:t>Third level</a:t>
            </a:r>
          </a:p>
          <a:p>
            <a:pPr lvl="3"/>
            <a:r>
              <a:rPr lang="en-US"/>
              <a:t>Fourth level</a:t>
            </a:r>
          </a:p>
          <a:p>
            <a:pPr lvl="4"/>
            <a:r>
              <a:rPr lang="en-US"/>
              <a:t>Fifth level</a:t>
            </a:r>
          </a:p>
        </p:txBody>
      </p:sp>
      <p:sp>
        <p:nvSpPr>
          <p:cNvPr id="9226" name="Rectangle 10"/>
          <p:cNvSpPr>
            <a:spLocks noGrp="1" noChangeArrowheads="1"/>
          </p:cNvSpPr>
          <p:nvPr>
            <p:ph type="ftr" sz="quarter" idx="3"/>
          </p:nvPr>
        </p:nvSpPr>
        <p:spPr bwMode="auto">
          <a:xfrm>
            <a:off x="2484438" y="6462713"/>
            <a:ext cx="2447925"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spcBef>
                <a:spcPct val="0"/>
              </a:spcBef>
              <a:buClrTx/>
              <a:buFontTx/>
              <a:buNone/>
              <a:defRPr sz="1200">
                <a:latin typeface="Arial" charset="0"/>
                <a:ea typeface="+mn-ea"/>
                <a:cs typeface="+mn-cs"/>
              </a:defRPr>
            </a:lvl1pPr>
          </a:lstStyle>
          <a:p>
            <a:pPr>
              <a:defRPr/>
            </a:pPr>
            <a:r>
              <a:rPr lang="en-US"/>
              <a:t>test footer</a:t>
            </a:r>
          </a:p>
        </p:txBody>
      </p:sp>
      <p:sp>
        <p:nvSpPr>
          <p:cNvPr id="9227" name="Rectangle 11"/>
          <p:cNvSpPr>
            <a:spLocks noGrp="1" noChangeArrowheads="1"/>
          </p:cNvSpPr>
          <p:nvPr>
            <p:ph type="sldNum" sz="quarter" idx="4"/>
          </p:nvPr>
        </p:nvSpPr>
        <p:spPr bwMode="auto">
          <a:xfrm>
            <a:off x="5148263" y="6462713"/>
            <a:ext cx="1905000"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vl1pPr>
          </a:lstStyle>
          <a:p>
            <a:fld id="{A43603FD-8CE9-5B4C-A5BA-D98206D1CD91}" type="slidenum">
              <a:rPr lang="en-US"/>
              <a:pPr/>
              <a:t>‹#›</a:t>
            </a:fld>
            <a:endParaRPr lang="en-US"/>
          </a:p>
        </p:txBody>
      </p:sp>
      <p:sp>
        <p:nvSpPr>
          <p:cNvPr id="2054" name="Rectangle 13"/>
          <p:cNvSpPr>
            <a:spLocks noGrp="1" noChangeArrowheads="1"/>
          </p:cNvSpPr>
          <p:nvPr>
            <p:ph type="title"/>
          </p:nvPr>
        </p:nvSpPr>
        <p:spPr bwMode="auto">
          <a:xfrm>
            <a:off x="250825" y="3573463"/>
            <a:ext cx="8713788"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Thank you for your attention</a:t>
            </a:r>
          </a:p>
        </p:txBody>
      </p:sp>
      <p:sp>
        <p:nvSpPr>
          <p:cNvPr id="2055" name="Title 9"/>
          <p:cNvSpPr txBox="1">
            <a:spLocks/>
          </p:cNvSpPr>
          <p:nvPr/>
        </p:nvSpPr>
        <p:spPr bwMode="auto">
          <a:xfrm>
            <a:off x="117475" y="6380163"/>
            <a:ext cx="1141413" cy="47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eaLnBrk="0" hangingPunct="0">
              <a:defRPr sz="2400">
                <a:solidFill>
                  <a:schemeClr val="tx1"/>
                </a:solidFill>
                <a:latin typeface="Arial" charset="0"/>
                <a:ea typeface="ＭＳ Ｐゴシック" charset="0"/>
                <a:cs typeface="Arial" charset="0"/>
              </a:defRPr>
            </a:lvl1pPr>
            <a:lvl2pPr marL="742950" indent="-285750" defTabSz="457200" eaLnBrk="0" hangingPunct="0">
              <a:defRPr sz="2400">
                <a:solidFill>
                  <a:schemeClr val="tx1"/>
                </a:solidFill>
                <a:latin typeface="Arial" charset="0"/>
                <a:ea typeface="Arial" charset="0"/>
                <a:cs typeface="Arial" charset="0"/>
              </a:defRPr>
            </a:lvl2pPr>
            <a:lvl3pPr marL="1143000" indent="-228600" defTabSz="457200" eaLnBrk="0" hangingPunct="0">
              <a:defRPr sz="2400">
                <a:solidFill>
                  <a:schemeClr val="tx1"/>
                </a:solidFill>
                <a:latin typeface="Arial" charset="0"/>
                <a:ea typeface="Arial" charset="0"/>
                <a:cs typeface="Arial" charset="0"/>
              </a:defRPr>
            </a:lvl3pPr>
            <a:lvl4pPr marL="1600200" indent="-228600" defTabSz="457200" eaLnBrk="0" hangingPunct="0">
              <a:defRPr sz="2400">
                <a:solidFill>
                  <a:schemeClr val="tx1"/>
                </a:solidFill>
                <a:latin typeface="Arial" charset="0"/>
                <a:ea typeface="Arial" charset="0"/>
                <a:cs typeface="Arial" charset="0"/>
              </a:defRPr>
            </a:lvl4pPr>
            <a:lvl5pPr marL="2057400" indent="-228600" defTabSz="457200" eaLnBrk="0" hangingPunct="0">
              <a:defRPr sz="2400">
                <a:solidFill>
                  <a:schemeClr val="tx1"/>
                </a:solidFill>
                <a:latin typeface="Arial" charset="0"/>
                <a:ea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ea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ea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ea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ea typeface="Arial" charset="0"/>
                <a:cs typeface="Arial" charset="0"/>
              </a:defRPr>
            </a:lvl9pPr>
          </a:lstStyle>
          <a:p>
            <a:pPr eaLnBrk="1" hangingPunct="1"/>
            <a:r>
              <a:rPr lang="en-US" sz="1200"/>
              <a:t>www.wmo.int</a:t>
            </a:r>
          </a:p>
        </p:txBody>
      </p:sp>
    </p:spTree>
  </p:cSld>
  <p:clrMap bg1="lt1" tx1="dk1" bg2="lt2" tx2="dk2" accent1="accent1" accent2="accent2" accent3="accent3" accent4="accent4" accent5="accent5" accent6="accent6" hlink="hlink" folHlink="folHlink"/>
  <p:sldLayoutIdLst>
    <p:sldLayoutId id="2147483790" r:id="rId1"/>
    <p:sldLayoutId id="2147483791" r:id="rId2"/>
    <p:sldLayoutId id="2147483792" r:id="rId3"/>
    <p:sldLayoutId id="2147483793" r:id="rId4"/>
    <p:sldLayoutId id="2147483794" r:id="rId5"/>
    <p:sldLayoutId id="2147483795" r:id="rId6"/>
    <p:sldLayoutId id="2147483796" r:id="rId7"/>
    <p:sldLayoutId id="2147483797" r:id="rId8"/>
    <p:sldLayoutId id="2147483798" r:id="rId9"/>
    <p:sldLayoutId id="2147483799" r:id="rId10"/>
    <p:sldLayoutId id="2147483800" r:id="rId11"/>
  </p:sldLayoutIdLst>
  <p:hf hdr="0" dt="0"/>
  <p:txStyles>
    <p:titleStyle>
      <a:lvl1pPr algn="ctr" rtl="0" eaLnBrk="0" fontAlgn="base" hangingPunct="0">
        <a:spcBef>
          <a:spcPct val="0"/>
        </a:spcBef>
        <a:spcAft>
          <a:spcPct val="0"/>
        </a:spcAft>
        <a:defRPr sz="4000">
          <a:solidFill>
            <a:schemeClr val="bg1"/>
          </a:solidFill>
          <a:latin typeface="+mj-lt"/>
          <a:ea typeface="ＭＳ Ｐゴシック" charset="0"/>
          <a:cs typeface="+mj-cs"/>
        </a:defRPr>
      </a:lvl1pPr>
      <a:lvl2pPr algn="ctr" rtl="0" eaLnBrk="0" fontAlgn="base" hangingPunct="0">
        <a:spcBef>
          <a:spcPct val="0"/>
        </a:spcBef>
        <a:spcAft>
          <a:spcPct val="0"/>
        </a:spcAft>
        <a:defRPr sz="4000">
          <a:solidFill>
            <a:schemeClr val="bg1"/>
          </a:solidFill>
          <a:latin typeface="Arial Narrow" pitchFamily="34" charset="0"/>
          <a:ea typeface="ＭＳ Ｐゴシック" charset="0"/>
        </a:defRPr>
      </a:lvl2pPr>
      <a:lvl3pPr algn="ctr" rtl="0" eaLnBrk="0" fontAlgn="base" hangingPunct="0">
        <a:spcBef>
          <a:spcPct val="0"/>
        </a:spcBef>
        <a:spcAft>
          <a:spcPct val="0"/>
        </a:spcAft>
        <a:defRPr sz="4000">
          <a:solidFill>
            <a:schemeClr val="bg1"/>
          </a:solidFill>
          <a:latin typeface="Arial Narrow" pitchFamily="34" charset="0"/>
          <a:ea typeface="ＭＳ Ｐゴシック" charset="0"/>
        </a:defRPr>
      </a:lvl3pPr>
      <a:lvl4pPr algn="ctr" rtl="0" eaLnBrk="0" fontAlgn="base" hangingPunct="0">
        <a:spcBef>
          <a:spcPct val="0"/>
        </a:spcBef>
        <a:spcAft>
          <a:spcPct val="0"/>
        </a:spcAft>
        <a:defRPr sz="4000">
          <a:solidFill>
            <a:schemeClr val="bg1"/>
          </a:solidFill>
          <a:latin typeface="Arial Narrow" pitchFamily="34" charset="0"/>
          <a:ea typeface="ＭＳ Ｐゴシック" charset="0"/>
        </a:defRPr>
      </a:lvl4pPr>
      <a:lvl5pPr algn="ctr" rtl="0" eaLnBrk="0" fontAlgn="base" hangingPunct="0">
        <a:spcBef>
          <a:spcPct val="0"/>
        </a:spcBef>
        <a:spcAft>
          <a:spcPct val="0"/>
        </a:spcAft>
        <a:defRPr sz="4000">
          <a:solidFill>
            <a:schemeClr val="bg1"/>
          </a:solidFill>
          <a:latin typeface="Arial Narrow" pitchFamily="34" charset="0"/>
          <a:ea typeface="ＭＳ Ｐゴシック" charset="0"/>
        </a:defRPr>
      </a:lvl5pPr>
      <a:lvl6pPr marL="457200" algn="l" rtl="0" fontAlgn="base">
        <a:spcBef>
          <a:spcPct val="0"/>
        </a:spcBef>
        <a:spcAft>
          <a:spcPct val="0"/>
        </a:spcAft>
        <a:defRPr sz="3200">
          <a:solidFill>
            <a:schemeClr val="tx2"/>
          </a:solidFill>
          <a:latin typeface="Arial Narrow" pitchFamily="34" charset="0"/>
        </a:defRPr>
      </a:lvl6pPr>
      <a:lvl7pPr marL="914400" algn="l" rtl="0" fontAlgn="base">
        <a:spcBef>
          <a:spcPct val="0"/>
        </a:spcBef>
        <a:spcAft>
          <a:spcPct val="0"/>
        </a:spcAft>
        <a:defRPr sz="3200">
          <a:solidFill>
            <a:schemeClr val="tx2"/>
          </a:solidFill>
          <a:latin typeface="Arial Narrow" pitchFamily="34" charset="0"/>
        </a:defRPr>
      </a:lvl7pPr>
      <a:lvl8pPr marL="1371600" algn="l" rtl="0" fontAlgn="base">
        <a:spcBef>
          <a:spcPct val="0"/>
        </a:spcBef>
        <a:spcAft>
          <a:spcPct val="0"/>
        </a:spcAft>
        <a:defRPr sz="3200">
          <a:solidFill>
            <a:schemeClr val="tx2"/>
          </a:solidFill>
          <a:latin typeface="Arial Narrow" pitchFamily="34" charset="0"/>
        </a:defRPr>
      </a:lvl8pPr>
      <a:lvl9pPr marL="1828800" algn="l" rtl="0" fontAlgn="base">
        <a:spcBef>
          <a:spcPct val="0"/>
        </a:spcBef>
        <a:spcAft>
          <a:spcPct val="0"/>
        </a:spcAft>
        <a:defRPr sz="3200">
          <a:solidFill>
            <a:schemeClr val="tx2"/>
          </a:solidFill>
          <a:latin typeface="Arial Narrow" pitchFamily="34" charset="0"/>
        </a:defRPr>
      </a:lvl9pPr>
    </p:titleStyle>
    <p:bodyStyle>
      <a:lvl1pPr marL="342900" indent="-342900" algn="ctr" rtl="0" eaLnBrk="0" fontAlgn="base" hangingPunct="0">
        <a:spcBef>
          <a:spcPct val="20000"/>
        </a:spcBef>
        <a:spcAft>
          <a:spcPct val="0"/>
        </a:spcAft>
        <a:defRPr sz="2000">
          <a:solidFill>
            <a:schemeClr val="bg1"/>
          </a:solidFill>
          <a:latin typeface="Arial" charset="0"/>
          <a:ea typeface="ＭＳ Ｐゴシック" charset="0"/>
          <a:cs typeface="+mn-cs"/>
        </a:defRPr>
      </a:lvl1pPr>
      <a:lvl2pPr marL="742950" indent="-285750" algn="ctr" rtl="0" eaLnBrk="0" fontAlgn="base" hangingPunct="0">
        <a:spcBef>
          <a:spcPct val="20000"/>
        </a:spcBef>
        <a:spcAft>
          <a:spcPct val="0"/>
        </a:spcAft>
        <a:buClr>
          <a:srgbClr val="FF9900"/>
        </a:buClr>
        <a:buFont typeface="Wingdings" charset="0"/>
        <a:buChar char="§"/>
        <a:defRPr sz="2800">
          <a:solidFill>
            <a:schemeClr val="bg1"/>
          </a:solidFill>
          <a:latin typeface="Arial" charset="0"/>
          <a:ea typeface="ＭＳ Ｐゴシック" charset="0"/>
        </a:defRPr>
      </a:lvl2pPr>
      <a:lvl3pPr marL="1143000" indent="-228600" algn="ctr" rtl="0" eaLnBrk="0" fontAlgn="base" hangingPunct="0">
        <a:spcBef>
          <a:spcPct val="20000"/>
        </a:spcBef>
        <a:spcAft>
          <a:spcPct val="0"/>
        </a:spcAft>
        <a:buClr>
          <a:srgbClr val="FF9900"/>
        </a:buClr>
        <a:buFont typeface="Wingdings" charset="0"/>
        <a:buChar char="§"/>
        <a:defRPr sz="2400">
          <a:solidFill>
            <a:schemeClr val="bg1"/>
          </a:solidFill>
          <a:latin typeface="Arial" charset="0"/>
          <a:ea typeface="ＭＳ Ｐゴシック" charset="0"/>
        </a:defRPr>
      </a:lvl3pPr>
      <a:lvl4pPr marL="1600200" indent="-228600" algn="ctr" rtl="0" eaLnBrk="0" fontAlgn="base" hangingPunct="0">
        <a:spcBef>
          <a:spcPct val="20000"/>
        </a:spcBef>
        <a:spcAft>
          <a:spcPct val="0"/>
        </a:spcAft>
        <a:buClr>
          <a:srgbClr val="FF9900"/>
        </a:buClr>
        <a:buFont typeface="Wingdings" charset="0"/>
        <a:buChar char="§"/>
        <a:defRPr sz="2000">
          <a:solidFill>
            <a:schemeClr val="bg1"/>
          </a:solidFill>
          <a:latin typeface="Arial" charset="0"/>
          <a:ea typeface="ＭＳ Ｐゴシック" charset="0"/>
        </a:defRPr>
      </a:lvl4pPr>
      <a:lvl5pPr marL="2057400" indent="-228600" algn="ctr" rtl="0" eaLnBrk="0" fontAlgn="base" hangingPunct="0">
        <a:spcBef>
          <a:spcPct val="20000"/>
        </a:spcBef>
        <a:spcAft>
          <a:spcPct val="0"/>
        </a:spcAft>
        <a:buClr>
          <a:srgbClr val="FF9900"/>
        </a:buClr>
        <a:buFont typeface="Wingdings" charset="0"/>
        <a:buChar char="§"/>
        <a:defRPr sz="2000">
          <a:solidFill>
            <a:schemeClr val="bg1"/>
          </a:solidFill>
          <a:latin typeface="Arial" charset="0"/>
          <a:ea typeface="ＭＳ Ｐゴシック"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4"/>
          <p:cNvSpPr>
            <a:spLocks noGrp="1" noChangeArrowheads="1"/>
          </p:cNvSpPr>
          <p:nvPr>
            <p:ph type="ctrTitle"/>
          </p:nvPr>
        </p:nvSpPr>
        <p:spPr>
          <a:xfrm>
            <a:off x="612775" y="2895600"/>
            <a:ext cx="7921625" cy="2579687"/>
          </a:xfrm>
        </p:spPr>
        <p:txBody>
          <a:bodyPr/>
          <a:lstStyle/>
          <a:p>
            <a:r>
              <a:rPr lang="en-US" sz="2800" b="1" dirty="0" smtClean="0"/>
              <a:t/>
            </a:r>
            <a:br>
              <a:rPr lang="en-US" sz="2800" b="1" dirty="0" smtClean="0"/>
            </a:br>
            <a:r>
              <a:rPr lang="en-US" sz="2800" b="1" dirty="0" smtClean="0">
                <a:effectLst>
                  <a:outerShdw blurRad="38100" dist="38100" dir="2700000" algn="tl">
                    <a:srgbClr val="000000">
                      <a:alpha val="43137"/>
                    </a:srgbClr>
                  </a:outerShdw>
                </a:effectLst>
              </a:rPr>
              <a:t>CBS-MG</a:t>
            </a:r>
            <a:r>
              <a:rPr lang="en-US" sz="2800" b="1" dirty="0"/>
              <a:t/>
            </a:r>
            <a:br>
              <a:rPr lang="en-US" sz="2800" b="1" dirty="0"/>
            </a:br>
            <a:r>
              <a:rPr lang="en-US" sz="2800" b="1" dirty="0" smtClean="0"/>
              <a:t/>
            </a:r>
            <a:br>
              <a:rPr lang="en-US" sz="2800" b="1" dirty="0" smtClean="0"/>
            </a:br>
            <a:r>
              <a:rPr lang="en-US" sz="2800" b="1" dirty="0" smtClean="0"/>
              <a:t>TECHNICAL </a:t>
            </a:r>
            <a:r>
              <a:rPr lang="en-US" sz="2800" b="1" dirty="0"/>
              <a:t>REGULATIONS – ROADMAP FOR Cg-18 AND PLAN OF REVISIONS </a:t>
            </a:r>
            <a:r>
              <a:rPr lang="en-US" sz="3200" b="1" dirty="0"/>
              <a:t/>
            </a:r>
            <a:br>
              <a:rPr lang="en-US" sz="3200" b="1" dirty="0"/>
            </a:br>
            <a:r>
              <a:rPr lang="en-US" sz="3200" b="1" dirty="0" smtClean="0"/>
              <a:t/>
            </a:r>
            <a:br>
              <a:rPr lang="en-US" sz="3200" b="1" dirty="0" smtClean="0"/>
            </a:br>
            <a:r>
              <a:rPr lang="en-US" sz="2000" i="1" dirty="0" smtClean="0"/>
              <a:t/>
            </a:r>
            <a:br>
              <a:rPr lang="en-US" sz="2000" i="1" dirty="0" smtClean="0"/>
            </a:br>
            <a:r>
              <a:rPr lang="en-US" sz="2000" b="1" i="1" dirty="0" smtClean="0">
                <a:solidFill>
                  <a:srgbClr val="FFC000"/>
                </a:solidFill>
              </a:rPr>
              <a:t>D</a:t>
            </a:r>
            <a:r>
              <a:rPr lang="en-US" sz="2000" b="1" i="1" dirty="0" smtClean="0">
                <a:solidFill>
                  <a:srgbClr val="FFC000"/>
                </a:solidFill>
              </a:rPr>
              <a:t>. Ivanov – C/AEM</a:t>
            </a:r>
            <a:r>
              <a:rPr lang="en-GB" sz="2000" b="1" dirty="0">
                <a:solidFill>
                  <a:srgbClr val="FF9900"/>
                </a:solidFill>
              </a:rPr>
              <a:t/>
            </a:r>
            <a:br>
              <a:rPr lang="en-GB" sz="2000" b="1" dirty="0">
                <a:solidFill>
                  <a:srgbClr val="FF9900"/>
                </a:solidFill>
              </a:rPr>
            </a:br>
            <a:endParaRPr lang="en-US" sz="3600" dirty="0">
              <a:solidFill>
                <a:srgbClr val="FF9900"/>
              </a:solidFill>
            </a:endParaRPr>
          </a:p>
        </p:txBody>
      </p:sp>
      <p:sp>
        <p:nvSpPr>
          <p:cNvPr id="15" name="Title 9"/>
          <p:cNvSpPr txBox="1">
            <a:spLocks/>
          </p:cNvSpPr>
          <p:nvPr/>
        </p:nvSpPr>
        <p:spPr>
          <a:xfrm>
            <a:off x="117475" y="6453188"/>
            <a:ext cx="2438400" cy="288925"/>
          </a:xfrm>
          <a:prstGeom prst="rect">
            <a:avLst/>
          </a:prstGeom>
        </p:spPr>
        <p:txBody>
          <a:bodyPr anchor="ctr">
            <a:normAutofit/>
          </a:bodyPr>
          <a:lstStyle/>
          <a:p>
            <a:pPr defTabSz="457200" fontAlgn="auto">
              <a:spcAft>
                <a:spcPts val="0"/>
              </a:spcAft>
              <a:defRPr/>
            </a:pPr>
            <a:r>
              <a:rPr lang="en-US" sz="1200" dirty="0">
                <a:latin typeface="Arial"/>
                <a:ea typeface="+mj-ea"/>
                <a:cs typeface="Arial"/>
              </a:rPr>
              <a:t>WMO; </a:t>
            </a:r>
            <a:r>
              <a:rPr lang="en-US" sz="1200" dirty="0" smtClean="0">
                <a:latin typeface="Arial"/>
                <a:ea typeface="+mj-ea"/>
                <a:cs typeface="Arial"/>
              </a:rPr>
              <a:t>WDS/AEM</a:t>
            </a:r>
            <a:endParaRPr lang="en-US" sz="1200" dirty="0">
              <a:latin typeface="Arial"/>
              <a:ea typeface="+mj-ea"/>
              <a:cs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idx="4294967295"/>
          </p:nvPr>
        </p:nvSpPr>
        <p:spPr/>
        <p:txBody>
          <a:bodyPr/>
          <a:lstStyle/>
          <a:p>
            <a:r>
              <a:rPr lang="en-US" b="1" dirty="0" smtClean="0">
                <a:latin typeface="+mj-lt"/>
              </a:rPr>
              <a:t>Cg-17 decisions related to Tech </a:t>
            </a:r>
            <a:r>
              <a:rPr lang="en-US" b="1" dirty="0" err="1" smtClean="0">
                <a:latin typeface="+mj-lt"/>
              </a:rPr>
              <a:t>Regs</a:t>
            </a:r>
            <a:endParaRPr lang="en-US" b="1" dirty="0">
              <a:latin typeface="+mj-lt"/>
            </a:endParaRPr>
          </a:p>
        </p:txBody>
      </p:sp>
      <p:sp>
        <p:nvSpPr>
          <p:cNvPr id="12291" name="Rectangle 3"/>
          <p:cNvSpPr>
            <a:spLocks noChangeArrowheads="1"/>
          </p:cNvSpPr>
          <p:nvPr/>
        </p:nvSpPr>
        <p:spPr bwMode="auto">
          <a:xfrm>
            <a:off x="250825" y="1052513"/>
            <a:ext cx="8713788" cy="489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33400" indent="-533400" eaLnBrk="0" hangingPunct="0">
              <a:spcBef>
                <a:spcPct val="20000"/>
              </a:spcBef>
              <a:buClr>
                <a:srgbClr val="FF9900"/>
              </a:buClr>
              <a:buSzPct val="70000"/>
              <a:buFont typeface="Wingdings" charset="0"/>
              <a:buChar char="v"/>
            </a:pPr>
            <a:r>
              <a:rPr lang="en-US" b="1" i="1" dirty="0">
                <a:solidFill>
                  <a:srgbClr val="002060"/>
                </a:solidFill>
              </a:rPr>
              <a:t>Improved standard-making </a:t>
            </a:r>
            <a:r>
              <a:rPr lang="en-US" b="1" i="1" dirty="0" smtClean="0">
                <a:solidFill>
                  <a:srgbClr val="002060"/>
                </a:solidFill>
              </a:rPr>
              <a:t> </a:t>
            </a:r>
            <a:r>
              <a:rPr lang="en-US" dirty="0" smtClean="0">
                <a:solidFill>
                  <a:srgbClr val="002060"/>
                </a:solidFill>
              </a:rPr>
              <a:t>(</a:t>
            </a:r>
            <a:r>
              <a:rPr lang="en-US" dirty="0">
                <a:solidFill>
                  <a:srgbClr val="002060"/>
                </a:solidFill>
              </a:rPr>
              <a:t>p. 13.4.4 – </a:t>
            </a:r>
            <a:r>
              <a:rPr lang="en-US" dirty="0" smtClean="0">
                <a:solidFill>
                  <a:srgbClr val="002060"/>
                </a:solidFill>
              </a:rPr>
              <a:t>13.4.6) </a:t>
            </a:r>
          </a:p>
          <a:p>
            <a:pPr marL="533400" indent="-533400" eaLnBrk="0" hangingPunct="0">
              <a:spcBef>
                <a:spcPct val="20000"/>
              </a:spcBef>
              <a:buClr>
                <a:srgbClr val="FF9900"/>
              </a:buClr>
              <a:buSzPct val="70000"/>
              <a:buFont typeface="Wingdings" charset="0"/>
              <a:buChar char="v"/>
            </a:pPr>
            <a:r>
              <a:rPr lang="en-US" b="1" i="1" dirty="0" smtClean="0">
                <a:solidFill>
                  <a:srgbClr val="002060"/>
                </a:solidFill>
              </a:rPr>
              <a:t>Promulgation </a:t>
            </a:r>
            <a:r>
              <a:rPr lang="en-US" b="1" i="1" dirty="0">
                <a:solidFill>
                  <a:srgbClr val="002060"/>
                </a:solidFill>
              </a:rPr>
              <a:t>and compliance with the Technical Regulations</a:t>
            </a:r>
            <a:r>
              <a:rPr lang="en-US" dirty="0">
                <a:solidFill>
                  <a:srgbClr val="002060"/>
                </a:solidFill>
              </a:rPr>
              <a:t> (p. 13.4.7 – 13.4.14, Abridged final report with resolutions, WMO-No. 1157</a:t>
            </a:r>
            <a:r>
              <a:rPr lang="en-US" dirty="0" smtClean="0">
                <a:solidFill>
                  <a:srgbClr val="002060"/>
                </a:solidFill>
              </a:rPr>
              <a:t>)</a:t>
            </a:r>
          </a:p>
          <a:p>
            <a:pPr marL="990600" lvl="1" indent="-533400" eaLnBrk="0" hangingPunct="0">
              <a:spcBef>
                <a:spcPct val="20000"/>
              </a:spcBef>
              <a:buClr>
                <a:srgbClr val="FF9900"/>
              </a:buClr>
              <a:buSzPct val="70000"/>
              <a:buFont typeface="Wingdings" panose="05000000000000000000" pitchFamily="2" charset="2"/>
              <a:buChar char="q"/>
            </a:pPr>
            <a:r>
              <a:rPr lang="en-US" sz="2000" dirty="0" smtClean="0">
                <a:solidFill>
                  <a:srgbClr val="002060"/>
                </a:solidFill>
              </a:rPr>
              <a:t>(see Appendix 1 to Doc 5, PTC-2016)</a:t>
            </a:r>
          </a:p>
          <a:p>
            <a:pPr marL="990600" lvl="1" indent="-533400" eaLnBrk="0" hangingPunct="0">
              <a:spcBef>
                <a:spcPct val="20000"/>
              </a:spcBef>
              <a:buClr>
                <a:srgbClr val="FF9900"/>
              </a:buClr>
              <a:buSzPct val="70000"/>
              <a:buFont typeface="Wingdings" panose="05000000000000000000" pitchFamily="2" charset="2"/>
              <a:buChar char="q"/>
            </a:pPr>
            <a:endParaRPr lang="en-US" sz="2000" dirty="0">
              <a:solidFill>
                <a:srgbClr val="002060"/>
              </a:solidFill>
            </a:endParaRPr>
          </a:p>
          <a:p>
            <a:pPr marL="533400" indent="-533400" eaLnBrk="0" hangingPunct="0">
              <a:spcBef>
                <a:spcPct val="20000"/>
              </a:spcBef>
              <a:buClr>
                <a:srgbClr val="FF9900"/>
              </a:buClr>
              <a:buSzPct val="70000"/>
              <a:buFont typeface="Wingdings" panose="05000000000000000000" pitchFamily="2" charset="2"/>
              <a:buChar char="v"/>
            </a:pPr>
            <a:r>
              <a:rPr lang="en-US" sz="2000" b="1" dirty="0" smtClean="0">
                <a:solidFill>
                  <a:srgbClr val="002060"/>
                </a:solidFill>
              </a:rPr>
              <a:t>Objectives:</a:t>
            </a:r>
          </a:p>
          <a:p>
            <a:pPr marL="990600" lvl="1" indent="-533400" eaLnBrk="0" hangingPunct="0">
              <a:spcBef>
                <a:spcPct val="20000"/>
              </a:spcBef>
              <a:buClr>
                <a:srgbClr val="FF9900"/>
              </a:buClr>
              <a:buSzPct val="70000"/>
              <a:buFont typeface="Wingdings" panose="05000000000000000000" pitchFamily="2" charset="2"/>
              <a:buChar char="q"/>
            </a:pPr>
            <a:r>
              <a:rPr lang="en-US" sz="1800" dirty="0" smtClean="0">
                <a:solidFill>
                  <a:srgbClr val="002060"/>
                </a:solidFill>
              </a:rPr>
              <a:t>Organization-wide culture of compliance</a:t>
            </a:r>
          </a:p>
          <a:p>
            <a:pPr marL="990600" lvl="1" indent="-533400" eaLnBrk="0" hangingPunct="0">
              <a:spcBef>
                <a:spcPct val="20000"/>
              </a:spcBef>
              <a:buClr>
                <a:srgbClr val="FF9900"/>
              </a:buClr>
              <a:buSzPct val="70000"/>
              <a:buFont typeface="Wingdings" panose="05000000000000000000" pitchFamily="2" charset="2"/>
              <a:buChar char="q"/>
            </a:pPr>
            <a:r>
              <a:rPr lang="en-US" sz="1800" dirty="0" smtClean="0">
                <a:solidFill>
                  <a:srgbClr val="002060"/>
                </a:solidFill>
              </a:rPr>
              <a:t>Strengthen the WMO role of a standard-making organization setting up an international regulatory framework</a:t>
            </a:r>
          </a:p>
          <a:p>
            <a:pPr marL="990600" lvl="1" indent="-533400" eaLnBrk="0" hangingPunct="0">
              <a:spcBef>
                <a:spcPct val="20000"/>
              </a:spcBef>
              <a:buClr>
                <a:srgbClr val="FF9900"/>
              </a:buClr>
              <a:buSzPct val="70000"/>
              <a:buFont typeface="Wingdings" panose="05000000000000000000" pitchFamily="2" charset="2"/>
              <a:buChar char="q"/>
            </a:pPr>
            <a:r>
              <a:rPr lang="en-US" sz="1800" dirty="0" smtClean="0">
                <a:solidFill>
                  <a:srgbClr val="002060"/>
                </a:solidFill>
              </a:rPr>
              <a:t>Strengthen the role of the Technical Commissions as the WMO bodies preparing technical regulations</a:t>
            </a:r>
          </a:p>
          <a:p>
            <a:pPr marL="990600" lvl="1" indent="-533400" eaLnBrk="0" hangingPunct="0">
              <a:spcBef>
                <a:spcPct val="20000"/>
              </a:spcBef>
              <a:buClr>
                <a:srgbClr val="FF9900"/>
              </a:buClr>
              <a:buSzPct val="70000"/>
              <a:buFont typeface="Wingdings" panose="05000000000000000000" pitchFamily="2" charset="2"/>
              <a:buChar char="q"/>
            </a:pPr>
            <a:r>
              <a:rPr lang="en-US" sz="1800" dirty="0" smtClean="0">
                <a:solidFill>
                  <a:srgbClr val="002060"/>
                </a:solidFill>
              </a:rPr>
              <a:t>Assist Members in enforcement and implementation of the WMO standard and recommended practices</a:t>
            </a:r>
          </a:p>
          <a:p>
            <a:pPr marL="533400" indent="-533400" eaLnBrk="0" hangingPunct="0">
              <a:spcBef>
                <a:spcPct val="20000"/>
              </a:spcBef>
              <a:buClr>
                <a:srgbClr val="FF9900"/>
              </a:buClr>
              <a:buSzPct val="70000"/>
              <a:buFont typeface="Wingdings" charset="0"/>
              <a:buChar char="v"/>
            </a:pPr>
            <a:endParaRPr lang="en-US" sz="1800" dirty="0">
              <a:solidFill>
                <a:schemeClr val="accent2"/>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ChangeArrowheads="1"/>
          </p:cNvSpPr>
          <p:nvPr>
            <p:ph type="title"/>
          </p:nvPr>
        </p:nvSpPr>
        <p:spPr/>
        <p:txBody>
          <a:bodyPr/>
          <a:lstStyle/>
          <a:p>
            <a:r>
              <a:rPr lang="en-US" b="1" dirty="0" smtClean="0">
                <a:latin typeface="+mn-lt"/>
              </a:rPr>
              <a:t>Concrete Measures (Cg-17) – standard-making</a:t>
            </a:r>
            <a:endParaRPr lang="en-US" b="1" dirty="0">
              <a:latin typeface="+mn-lt"/>
            </a:endParaRPr>
          </a:p>
        </p:txBody>
      </p:sp>
      <p:sp>
        <p:nvSpPr>
          <p:cNvPr id="69635" name="Content Placeholder 4"/>
          <p:cNvSpPr>
            <a:spLocks noGrp="1"/>
          </p:cNvSpPr>
          <p:nvPr>
            <p:ph idx="1"/>
          </p:nvPr>
        </p:nvSpPr>
        <p:spPr/>
        <p:txBody>
          <a:bodyPr/>
          <a:lstStyle/>
          <a:p>
            <a:r>
              <a:rPr lang="en-US" sz="2000" b="1" dirty="0" smtClean="0">
                <a:solidFill>
                  <a:schemeClr val="accent2"/>
                </a:solidFill>
                <a:latin typeface="+mj-lt"/>
              </a:rPr>
              <a:t>Establish </a:t>
            </a:r>
            <a:r>
              <a:rPr lang="en-US" sz="2000" b="1" dirty="0">
                <a:solidFill>
                  <a:schemeClr val="accent2"/>
                </a:solidFill>
                <a:latin typeface="+mj-lt"/>
              </a:rPr>
              <a:t>a  holistic process </a:t>
            </a:r>
            <a:r>
              <a:rPr lang="en-US" sz="2000" dirty="0">
                <a:solidFill>
                  <a:schemeClr val="accent2"/>
                </a:solidFill>
                <a:latin typeface="+mj-lt"/>
              </a:rPr>
              <a:t>of development and promulgation of new/amended TRs – from defining of requirement to approval</a:t>
            </a:r>
          </a:p>
          <a:p>
            <a:pPr lvl="1"/>
            <a:r>
              <a:rPr lang="en-US" sz="1800" dirty="0">
                <a:solidFill>
                  <a:schemeClr val="accent2"/>
                </a:solidFill>
                <a:latin typeface="+mj-lt"/>
              </a:rPr>
              <a:t>Common understanding</a:t>
            </a:r>
          </a:p>
          <a:p>
            <a:pPr lvl="1"/>
            <a:r>
              <a:rPr lang="en-US" sz="1800" dirty="0">
                <a:solidFill>
                  <a:schemeClr val="accent2"/>
                </a:solidFill>
                <a:latin typeface="+mj-lt"/>
              </a:rPr>
              <a:t>Define the roles of the different stakeholders in the process</a:t>
            </a:r>
          </a:p>
          <a:p>
            <a:r>
              <a:rPr lang="en-US" sz="2000" b="1" dirty="0" smtClean="0">
                <a:solidFill>
                  <a:schemeClr val="accent2"/>
                </a:solidFill>
                <a:latin typeface="+mj-lt"/>
              </a:rPr>
              <a:t>Comprehensive </a:t>
            </a:r>
            <a:r>
              <a:rPr lang="en-US" sz="2000" b="1" dirty="0">
                <a:solidFill>
                  <a:schemeClr val="accent2"/>
                </a:solidFill>
                <a:latin typeface="+mj-lt"/>
              </a:rPr>
              <a:t>review </a:t>
            </a:r>
            <a:r>
              <a:rPr lang="en-US" sz="2000" dirty="0">
                <a:solidFill>
                  <a:schemeClr val="accent2"/>
                </a:solidFill>
                <a:latin typeface="+mj-lt"/>
              </a:rPr>
              <a:t>of all regulatory documents</a:t>
            </a:r>
          </a:p>
          <a:p>
            <a:r>
              <a:rPr lang="en-US" sz="2000" b="1" dirty="0" smtClean="0">
                <a:solidFill>
                  <a:schemeClr val="accent2"/>
                </a:solidFill>
                <a:latin typeface="+mj-lt"/>
              </a:rPr>
              <a:t>Reorganize </a:t>
            </a:r>
            <a:r>
              <a:rPr lang="en-US" sz="2000" b="1" dirty="0">
                <a:solidFill>
                  <a:schemeClr val="accent2"/>
                </a:solidFill>
                <a:latin typeface="+mj-lt"/>
              </a:rPr>
              <a:t>Volume I</a:t>
            </a:r>
            <a:r>
              <a:rPr lang="en-US" sz="2000" dirty="0">
                <a:solidFill>
                  <a:schemeClr val="accent2"/>
                </a:solidFill>
                <a:latin typeface="+mj-lt"/>
              </a:rPr>
              <a:t> (EC-64 outline</a:t>
            </a:r>
            <a:r>
              <a:rPr lang="en-US" sz="2000" dirty="0" smtClean="0">
                <a:solidFill>
                  <a:schemeClr val="accent2"/>
                </a:solidFill>
                <a:latin typeface="+mj-lt"/>
              </a:rPr>
              <a:t>) in line with current technology and operational practices of Members</a:t>
            </a:r>
            <a:endParaRPr lang="en-US" sz="2000" dirty="0">
              <a:solidFill>
                <a:schemeClr val="accent2"/>
              </a:solidFill>
              <a:latin typeface="+mj-lt"/>
            </a:endParaRPr>
          </a:p>
          <a:p>
            <a:r>
              <a:rPr lang="en-US" sz="2000" dirty="0" smtClean="0">
                <a:solidFill>
                  <a:schemeClr val="accent2"/>
                </a:solidFill>
                <a:latin typeface="+mj-lt"/>
              </a:rPr>
              <a:t>Build and maintain required competence in standard-making (incl. training), TCs to designate responsible experts, TCs to enhance coordination mechanism to ensure consistency, relevance and usefulness</a:t>
            </a:r>
            <a:endParaRPr lang="en-US" sz="1800" dirty="0">
              <a:solidFill>
                <a:schemeClr val="accent2"/>
              </a:solidFill>
              <a:latin typeface="+mj-lt"/>
            </a:endParaRPr>
          </a:p>
          <a:p>
            <a:r>
              <a:rPr lang="en-US" sz="2000" dirty="0">
                <a:solidFill>
                  <a:schemeClr val="accent2"/>
                </a:solidFill>
                <a:latin typeface="+mj-lt"/>
              </a:rPr>
              <a:t>Secretariat to continue improvements through editorial </a:t>
            </a:r>
            <a:r>
              <a:rPr lang="en-US" sz="2000" dirty="0" smtClean="0">
                <a:solidFill>
                  <a:schemeClr val="accent2"/>
                </a:solidFill>
                <a:latin typeface="+mj-lt"/>
              </a:rPr>
              <a:t>review </a:t>
            </a:r>
            <a:r>
              <a:rPr lang="en-US" sz="2000" dirty="0">
                <a:solidFill>
                  <a:schemeClr val="accent2"/>
                </a:solidFill>
                <a:latin typeface="+mj-lt"/>
              </a:rPr>
              <a:t>in coordination with TCs </a:t>
            </a:r>
            <a:r>
              <a:rPr lang="en-US" sz="2000" dirty="0" smtClean="0">
                <a:solidFill>
                  <a:schemeClr val="accent2"/>
                </a:solidFill>
                <a:latin typeface="+mj-lt"/>
              </a:rPr>
              <a:t>concerned</a:t>
            </a:r>
          </a:p>
          <a:p>
            <a:pPr>
              <a:buFont typeface="Wingdings" charset="0"/>
              <a:buNone/>
            </a:pPr>
            <a:endParaRPr lang="fr-FR" sz="2000" dirty="0">
              <a:solidFill>
                <a:schemeClr val="accent2"/>
              </a:solidFill>
              <a:latin typeface="+mj-lt"/>
            </a:endParaRPr>
          </a:p>
        </p:txBody>
      </p:sp>
    </p:spTree>
    <p:extLst>
      <p:ext uri="{BB962C8B-B14F-4D97-AF65-F5344CB8AC3E}">
        <p14:creationId xmlns:p14="http://schemas.microsoft.com/office/powerpoint/2010/main" val="40437108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ChangeArrowheads="1"/>
          </p:cNvSpPr>
          <p:nvPr>
            <p:ph type="title"/>
          </p:nvPr>
        </p:nvSpPr>
        <p:spPr/>
        <p:txBody>
          <a:bodyPr/>
          <a:lstStyle/>
          <a:p>
            <a:r>
              <a:rPr lang="en-US" b="1" dirty="0" smtClean="0">
                <a:latin typeface="+mj-lt"/>
              </a:rPr>
              <a:t>Concrete Measures (Cg-17) – compliance</a:t>
            </a:r>
            <a:endParaRPr lang="en-US" b="1" dirty="0">
              <a:latin typeface="+mj-lt"/>
            </a:endParaRPr>
          </a:p>
        </p:txBody>
      </p:sp>
      <p:sp>
        <p:nvSpPr>
          <p:cNvPr id="69635" name="Content Placeholder 4"/>
          <p:cNvSpPr>
            <a:spLocks noGrp="1"/>
          </p:cNvSpPr>
          <p:nvPr>
            <p:ph idx="1"/>
          </p:nvPr>
        </p:nvSpPr>
        <p:spPr/>
        <p:txBody>
          <a:bodyPr/>
          <a:lstStyle/>
          <a:p>
            <a:r>
              <a:rPr lang="en-US" sz="2000" dirty="0" smtClean="0">
                <a:solidFill>
                  <a:schemeClr val="accent2"/>
                </a:solidFill>
                <a:latin typeface="+mj-lt"/>
              </a:rPr>
              <a:t>WMO TR framework is </a:t>
            </a:r>
            <a:r>
              <a:rPr lang="en-US" sz="2000" b="1" dirty="0" smtClean="0">
                <a:solidFill>
                  <a:schemeClr val="accent2"/>
                </a:solidFill>
                <a:latin typeface="+mj-lt"/>
              </a:rPr>
              <a:t>fundamental</a:t>
            </a:r>
            <a:r>
              <a:rPr lang="en-US" sz="2000" dirty="0" smtClean="0">
                <a:solidFill>
                  <a:schemeClr val="accent2"/>
                </a:solidFill>
                <a:latin typeface="+mj-lt"/>
              </a:rPr>
              <a:t> for </a:t>
            </a:r>
            <a:r>
              <a:rPr lang="en-GB" sz="2000" dirty="0" smtClean="0">
                <a:solidFill>
                  <a:schemeClr val="accent2"/>
                </a:solidFill>
                <a:latin typeface="+mj-lt"/>
              </a:rPr>
              <a:t>a </a:t>
            </a:r>
            <a:r>
              <a:rPr lang="en-GB" sz="2000" dirty="0">
                <a:solidFill>
                  <a:schemeClr val="accent2"/>
                </a:solidFill>
                <a:latin typeface="+mj-lt"/>
              </a:rPr>
              <a:t>global standardization and interoperability of systems, networks, methods and related services provided at global, regional and national level. </a:t>
            </a:r>
            <a:endParaRPr lang="en-GB" sz="2000" dirty="0" smtClean="0">
              <a:solidFill>
                <a:schemeClr val="accent2"/>
              </a:solidFill>
              <a:latin typeface="+mj-lt"/>
            </a:endParaRPr>
          </a:p>
          <a:p>
            <a:r>
              <a:rPr lang="en-GB" sz="2000" dirty="0" smtClean="0">
                <a:solidFill>
                  <a:schemeClr val="accent2"/>
                </a:solidFill>
                <a:latin typeface="+mj-lt"/>
              </a:rPr>
              <a:t>Therefore, </a:t>
            </a:r>
            <a:r>
              <a:rPr lang="en-GB" sz="2000" b="1" dirty="0" smtClean="0">
                <a:solidFill>
                  <a:schemeClr val="accent2"/>
                </a:solidFill>
                <a:latin typeface="+mj-lt"/>
              </a:rPr>
              <a:t>enhanced </a:t>
            </a:r>
            <a:r>
              <a:rPr lang="en-GB" sz="2000" b="1" dirty="0">
                <a:solidFill>
                  <a:schemeClr val="accent2"/>
                </a:solidFill>
                <a:latin typeface="+mj-lt"/>
              </a:rPr>
              <a:t>compliance</a:t>
            </a:r>
            <a:r>
              <a:rPr lang="en-GB" sz="2000" dirty="0">
                <a:solidFill>
                  <a:schemeClr val="accent2"/>
                </a:solidFill>
                <a:latin typeface="+mj-lt"/>
              </a:rPr>
              <a:t> with regulations and provisions of the WMO Convention </a:t>
            </a:r>
            <a:r>
              <a:rPr lang="en-GB" sz="2000" b="1" dirty="0">
                <a:solidFill>
                  <a:schemeClr val="accent2"/>
                </a:solidFill>
                <a:latin typeface="+mj-lt"/>
              </a:rPr>
              <a:t>should be built and promoted among Members and throughout the Organization. </a:t>
            </a:r>
            <a:endParaRPr lang="en-GB" sz="2000" b="1" dirty="0" smtClean="0">
              <a:solidFill>
                <a:schemeClr val="accent2"/>
              </a:solidFill>
              <a:latin typeface="+mj-lt"/>
            </a:endParaRPr>
          </a:p>
          <a:p>
            <a:endParaRPr lang="en-GB" sz="2000" b="1" dirty="0">
              <a:solidFill>
                <a:schemeClr val="accent2"/>
              </a:solidFill>
              <a:latin typeface="+mj-lt"/>
            </a:endParaRPr>
          </a:p>
          <a:p>
            <a:r>
              <a:rPr lang="en-US" sz="2000" b="1" dirty="0">
                <a:solidFill>
                  <a:schemeClr val="accent2"/>
                </a:solidFill>
                <a:latin typeface="+mj-lt"/>
              </a:rPr>
              <a:t>“Critical deviations”</a:t>
            </a:r>
            <a:r>
              <a:rPr lang="en-US" sz="2000" dirty="0">
                <a:solidFill>
                  <a:schemeClr val="accent2"/>
                </a:solidFill>
                <a:latin typeface="+mj-lt"/>
              </a:rPr>
              <a:t> are those that seriously affect either: </a:t>
            </a:r>
            <a:endParaRPr lang="en-US" sz="2000" dirty="0" smtClean="0">
              <a:solidFill>
                <a:schemeClr val="accent2"/>
              </a:solidFill>
              <a:latin typeface="+mj-lt"/>
            </a:endParaRPr>
          </a:p>
          <a:p>
            <a:pPr lvl="1"/>
            <a:r>
              <a:rPr lang="en-US" sz="2000" dirty="0" smtClean="0">
                <a:solidFill>
                  <a:schemeClr val="accent2"/>
                </a:solidFill>
                <a:latin typeface="+mj-lt"/>
              </a:rPr>
              <a:t>the </a:t>
            </a:r>
            <a:r>
              <a:rPr lang="en-US" sz="2000" dirty="0">
                <a:solidFill>
                  <a:schemeClr val="accent2"/>
                </a:solidFill>
                <a:latin typeface="+mj-lt"/>
              </a:rPr>
              <a:t>provisions of safety-related services nationally or internationally; or </a:t>
            </a:r>
            <a:endParaRPr lang="en-US" sz="2000" dirty="0" smtClean="0">
              <a:solidFill>
                <a:schemeClr val="accent2"/>
              </a:solidFill>
              <a:latin typeface="+mj-lt"/>
            </a:endParaRPr>
          </a:p>
          <a:p>
            <a:pPr lvl="1"/>
            <a:r>
              <a:rPr lang="en-US" sz="2000" dirty="0" smtClean="0">
                <a:solidFill>
                  <a:schemeClr val="accent2"/>
                </a:solidFill>
                <a:latin typeface="+mj-lt"/>
              </a:rPr>
              <a:t>the </a:t>
            </a:r>
            <a:r>
              <a:rPr lang="en-US" sz="2000" dirty="0">
                <a:solidFill>
                  <a:schemeClr val="accent2"/>
                </a:solidFill>
                <a:latin typeface="+mj-lt"/>
              </a:rPr>
              <a:t>overall performance of required regional or global services and facilities, thereby affecting other Members depending on the services of those facilities. </a:t>
            </a:r>
            <a:endParaRPr lang="fr-FR" sz="2000" dirty="0">
              <a:solidFill>
                <a:schemeClr val="accent2"/>
              </a:solidFill>
              <a:latin typeface="+mj-lt"/>
            </a:endParaRPr>
          </a:p>
          <a:p>
            <a:endParaRPr lang="en-GB" sz="2000" b="1" dirty="0" smtClean="0">
              <a:solidFill>
                <a:schemeClr val="accent2"/>
              </a:solidFill>
              <a:latin typeface="+mj-lt"/>
            </a:endParaRPr>
          </a:p>
        </p:txBody>
      </p:sp>
    </p:spTree>
    <p:extLst>
      <p:ext uri="{BB962C8B-B14F-4D97-AF65-F5344CB8AC3E}">
        <p14:creationId xmlns:p14="http://schemas.microsoft.com/office/powerpoint/2010/main" val="19457904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ChangeArrowheads="1"/>
          </p:cNvSpPr>
          <p:nvPr>
            <p:ph type="title"/>
          </p:nvPr>
        </p:nvSpPr>
        <p:spPr/>
        <p:txBody>
          <a:bodyPr/>
          <a:lstStyle/>
          <a:p>
            <a:r>
              <a:rPr lang="en-US" b="1" dirty="0" smtClean="0">
                <a:latin typeface="+mj-lt"/>
              </a:rPr>
              <a:t>Concrete Measures (Cg-17) – compliance</a:t>
            </a:r>
            <a:endParaRPr lang="en-US" b="1" dirty="0">
              <a:latin typeface="+mj-lt"/>
            </a:endParaRPr>
          </a:p>
        </p:txBody>
      </p:sp>
      <p:sp>
        <p:nvSpPr>
          <p:cNvPr id="69635" name="Content Placeholder 4"/>
          <p:cNvSpPr>
            <a:spLocks noGrp="1"/>
          </p:cNvSpPr>
          <p:nvPr>
            <p:ph idx="1"/>
          </p:nvPr>
        </p:nvSpPr>
        <p:spPr/>
        <p:txBody>
          <a:bodyPr/>
          <a:lstStyle/>
          <a:p>
            <a:r>
              <a:rPr lang="en-US" sz="2000" dirty="0" smtClean="0">
                <a:solidFill>
                  <a:schemeClr val="accent2"/>
                </a:solidFill>
                <a:latin typeface="+mj-lt"/>
              </a:rPr>
              <a:t>Actual </a:t>
            </a:r>
            <a:r>
              <a:rPr lang="en-US" sz="2000" dirty="0">
                <a:solidFill>
                  <a:schemeClr val="accent2"/>
                </a:solidFill>
                <a:latin typeface="+mj-lt"/>
              </a:rPr>
              <a:t>implementation of the </a:t>
            </a:r>
            <a:r>
              <a:rPr lang="en-US" sz="2000" dirty="0" smtClean="0">
                <a:solidFill>
                  <a:schemeClr val="accent2"/>
                </a:solidFill>
                <a:latin typeface="+mj-lt"/>
              </a:rPr>
              <a:t>WMO TRs at </a:t>
            </a:r>
            <a:r>
              <a:rPr lang="en-US" sz="2000" dirty="0">
                <a:solidFill>
                  <a:schemeClr val="accent2"/>
                </a:solidFill>
                <a:latin typeface="+mj-lt"/>
              </a:rPr>
              <a:t>the national level should be done through </a:t>
            </a:r>
            <a:r>
              <a:rPr lang="en-US" sz="2000" b="1" dirty="0">
                <a:solidFill>
                  <a:schemeClr val="accent2"/>
                </a:solidFill>
                <a:latin typeface="+mj-lt"/>
              </a:rPr>
              <a:t>transposition</a:t>
            </a:r>
            <a:r>
              <a:rPr lang="en-US" sz="2000" dirty="0">
                <a:solidFill>
                  <a:schemeClr val="accent2"/>
                </a:solidFill>
                <a:latin typeface="+mj-lt"/>
              </a:rPr>
              <a:t> of the WMO standard practices and procedures (considered mandatory requirements in the spirit of Article 9 of the Convention) and recommended practices and procedures (considered desirable requirements) into </a:t>
            </a:r>
            <a:r>
              <a:rPr lang="en-US" sz="2000" b="1" dirty="0">
                <a:solidFill>
                  <a:schemeClr val="accent2"/>
                </a:solidFill>
                <a:latin typeface="+mj-lt"/>
              </a:rPr>
              <a:t>appropriate national legislation or regulation</a:t>
            </a:r>
            <a:r>
              <a:rPr lang="en-US" sz="2000" dirty="0">
                <a:solidFill>
                  <a:schemeClr val="accent2"/>
                </a:solidFill>
                <a:latin typeface="+mj-lt"/>
              </a:rPr>
              <a:t>. </a:t>
            </a:r>
            <a:endParaRPr lang="en-US" sz="2000" dirty="0" smtClean="0">
              <a:solidFill>
                <a:schemeClr val="accent2"/>
              </a:solidFill>
              <a:latin typeface="+mj-lt"/>
            </a:endParaRPr>
          </a:p>
          <a:p>
            <a:pPr marL="0" indent="0">
              <a:buNone/>
            </a:pPr>
            <a:endParaRPr lang="en-US" sz="2000" dirty="0" smtClean="0">
              <a:solidFill>
                <a:schemeClr val="accent2"/>
              </a:solidFill>
              <a:latin typeface="+mj-lt"/>
            </a:endParaRPr>
          </a:p>
          <a:p>
            <a:r>
              <a:rPr lang="en-US" sz="2000" dirty="0" smtClean="0">
                <a:solidFill>
                  <a:schemeClr val="accent2"/>
                </a:solidFill>
                <a:latin typeface="+mj-lt"/>
              </a:rPr>
              <a:t>In </a:t>
            </a:r>
            <a:r>
              <a:rPr lang="en-US" sz="2000" dirty="0">
                <a:solidFill>
                  <a:schemeClr val="accent2"/>
                </a:solidFill>
                <a:latin typeface="+mj-lt"/>
              </a:rPr>
              <a:t>this regard, Congress expressed concern that, apart from aviation, </a:t>
            </a:r>
            <a:r>
              <a:rPr lang="en-US" sz="2000" b="1" dirty="0">
                <a:solidFill>
                  <a:schemeClr val="accent2"/>
                </a:solidFill>
                <a:latin typeface="+mj-lt"/>
              </a:rPr>
              <a:t>Members were normally lacking a designated national meteorological “regulator” (authority) </a:t>
            </a:r>
            <a:r>
              <a:rPr lang="en-US" sz="2000" dirty="0">
                <a:solidFill>
                  <a:schemeClr val="accent2"/>
                </a:solidFill>
                <a:latin typeface="+mj-lt"/>
              </a:rPr>
              <a:t>responsible for the enforcement of the international meteorological regulations at the national level. </a:t>
            </a:r>
            <a:endParaRPr lang="en-US" sz="2000" dirty="0" smtClean="0">
              <a:solidFill>
                <a:schemeClr val="accent2"/>
              </a:solidFill>
              <a:latin typeface="+mj-lt"/>
            </a:endParaRPr>
          </a:p>
          <a:p>
            <a:endParaRPr lang="en-US" sz="2000" dirty="0">
              <a:solidFill>
                <a:schemeClr val="accent2"/>
              </a:solidFill>
              <a:latin typeface="+mj-lt"/>
            </a:endParaRPr>
          </a:p>
          <a:p>
            <a:r>
              <a:rPr lang="en-US" sz="2000" dirty="0" smtClean="0">
                <a:solidFill>
                  <a:schemeClr val="accent2"/>
                </a:solidFill>
                <a:latin typeface="+mj-lt"/>
              </a:rPr>
              <a:t>Congress </a:t>
            </a:r>
            <a:r>
              <a:rPr lang="en-US" sz="2000" dirty="0">
                <a:solidFill>
                  <a:schemeClr val="accent2"/>
                </a:solidFill>
                <a:latin typeface="+mj-lt"/>
              </a:rPr>
              <a:t>requested the Executive Council to consider the issue of a </a:t>
            </a:r>
            <a:r>
              <a:rPr lang="en-US" sz="2000" b="1" dirty="0">
                <a:solidFill>
                  <a:schemeClr val="accent2"/>
                </a:solidFill>
                <a:latin typeface="+mj-lt"/>
              </a:rPr>
              <a:t>better definition of national meteorological regulatory functions and responsibilities </a:t>
            </a:r>
            <a:r>
              <a:rPr lang="en-US" sz="2000" dirty="0">
                <a:solidFill>
                  <a:schemeClr val="accent2"/>
                </a:solidFill>
                <a:latin typeface="+mj-lt"/>
              </a:rPr>
              <a:t>needed for effective implementation of the WMO regulations including the respective role of the NMHSs.      </a:t>
            </a:r>
          </a:p>
          <a:p>
            <a:endParaRPr lang="en-US" sz="2000" dirty="0">
              <a:solidFill>
                <a:schemeClr val="accent2"/>
              </a:solidFill>
              <a:latin typeface="+mj-lt"/>
            </a:endParaRPr>
          </a:p>
          <a:p>
            <a:endParaRPr lang="en-US" sz="2000" dirty="0">
              <a:solidFill>
                <a:schemeClr val="accent2"/>
              </a:solidFill>
              <a:latin typeface="+mj-lt"/>
            </a:endParaRPr>
          </a:p>
        </p:txBody>
      </p:sp>
    </p:spTree>
    <p:extLst>
      <p:ext uri="{BB962C8B-B14F-4D97-AF65-F5344CB8AC3E}">
        <p14:creationId xmlns:p14="http://schemas.microsoft.com/office/powerpoint/2010/main" val="12393305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idx="4294967295"/>
          </p:nvPr>
        </p:nvSpPr>
        <p:spPr/>
        <p:txBody>
          <a:bodyPr/>
          <a:lstStyle/>
          <a:p>
            <a:r>
              <a:rPr lang="en-US" b="1" dirty="0" smtClean="0"/>
              <a:t>Training Workshop</a:t>
            </a:r>
            <a:endParaRPr lang="en-US" b="1" dirty="0"/>
          </a:p>
        </p:txBody>
      </p:sp>
      <p:sp>
        <p:nvSpPr>
          <p:cNvPr id="12291" name="Rectangle 3"/>
          <p:cNvSpPr>
            <a:spLocks noChangeArrowheads="1"/>
          </p:cNvSpPr>
          <p:nvPr/>
        </p:nvSpPr>
        <p:spPr bwMode="auto">
          <a:xfrm>
            <a:off x="250825" y="1052513"/>
            <a:ext cx="8713788" cy="489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33400" indent="-533400" eaLnBrk="0" hangingPunct="0">
              <a:spcBef>
                <a:spcPct val="20000"/>
              </a:spcBef>
              <a:buClr>
                <a:srgbClr val="FF9900"/>
              </a:buClr>
              <a:buSzPct val="70000"/>
              <a:buFont typeface="Wingdings" charset="0"/>
              <a:buChar char="v"/>
            </a:pPr>
            <a:r>
              <a:rPr lang="en-US" sz="2000" dirty="0">
                <a:solidFill>
                  <a:schemeClr val="accent2"/>
                </a:solidFill>
              </a:rPr>
              <a:t>Training Workshop on </a:t>
            </a:r>
            <a:r>
              <a:rPr lang="en-US" sz="2000" b="1" i="1" dirty="0">
                <a:solidFill>
                  <a:schemeClr val="accent2"/>
                </a:solidFill>
              </a:rPr>
              <a:t>Preparation and Promulgation of WMO Technical Regulations </a:t>
            </a:r>
            <a:r>
              <a:rPr lang="en-US" sz="2000" dirty="0">
                <a:solidFill>
                  <a:schemeClr val="accent2"/>
                </a:solidFill>
              </a:rPr>
              <a:t>was organized at the Secretariat from 10 to 12 November </a:t>
            </a:r>
            <a:r>
              <a:rPr lang="en-US" sz="2000" dirty="0" smtClean="0">
                <a:solidFill>
                  <a:schemeClr val="accent2"/>
                </a:solidFill>
              </a:rPr>
              <a:t>2015</a:t>
            </a:r>
            <a:endParaRPr lang="en-US" sz="1800" dirty="0" smtClean="0">
              <a:solidFill>
                <a:schemeClr val="accent2"/>
              </a:solidFill>
            </a:endParaRPr>
          </a:p>
          <a:p>
            <a:pPr marL="990600" lvl="1" indent="-417513" eaLnBrk="0" hangingPunct="0">
              <a:spcBef>
                <a:spcPct val="20000"/>
              </a:spcBef>
              <a:buClr>
                <a:srgbClr val="FF9900"/>
              </a:buClr>
              <a:buSzPct val="70000"/>
              <a:buFont typeface="Wingdings" panose="05000000000000000000" pitchFamily="2" charset="2"/>
              <a:buChar char="q"/>
            </a:pPr>
            <a:r>
              <a:rPr lang="en-US" sz="1800" dirty="0">
                <a:solidFill>
                  <a:schemeClr val="accent2"/>
                </a:solidFill>
              </a:rPr>
              <a:t>experts from CAS, </a:t>
            </a:r>
            <a:r>
              <a:rPr lang="en-US" sz="1800" dirty="0" err="1">
                <a:solidFill>
                  <a:schemeClr val="accent2"/>
                </a:solidFill>
              </a:rPr>
              <a:t>CAeM</a:t>
            </a:r>
            <a:r>
              <a:rPr lang="en-US" sz="1800" dirty="0">
                <a:solidFill>
                  <a:schemeClr val="accent2"/>
                </a:solidFill>
              </a:rPr>
              <a:t>, CBS, </a:t>
            </a:r>
            <a:r>
              <a:rPr lang="en-US" sz="1800" dirty="0" err="1">
                <a:solidFill>
                  <a:schemeClr val="accent2"/>
                </a:solidFill>
              </a:rPr>
              <a:t>CHy</a:t>
            </a:r>
            <a:r>
              <a:rPr lang="en-US" sz="1800" dirty="0">
                <a:solidFill>
                  <a:schemeClr val="accent2"/>
                </a:solidFill>
              </a:rPr>
              <a:t>, CIMO, JCOMM and the EC ETR </a:t>
            </a:r>
            <a:r>
              <a:rPr lang="en-US" sz="1800" dirty="0" smtClean="0">
                <a:solidFill>
                  <a:schemeClr val="accent2"/>
                </a:solidFill>
              </a:rPr>
              <a:t>Panel</a:t>
            </a:r>
          </a:p>
          <a:p>
            <a:pPr marL="990600" lvl="1" indent="-417513" eaLnBrk="0" hangingPunct="0">
              <a:spcBef>
                <a:spcPct val="20000"/>
              </a:spcBef>
              <a:buClr>
                <a:srgbClr val="FF9900"/>
              </a:buClr>
              <a:buSzPct val="70000"/>
              <a:buFont typeface="Wingdings" panose="05000000000000000000" pitchFamily="2" charset="2"/>
              <a:buChar char="q"/>
            </a:pPr>
            <a:r>
              <a:rPr lang="en-US" sz="1800" dirty="0">
                <a:solidFill>
                  <a:schemeClr val="accent2"/>
                </a:solidFill>
              </a:rPr>
              <a:t>Secretariat staff from OBS, WDS, CLW, ARE, GFCS, DRA and LCP </a:t>
            </a:r>
            <a:r>
              <a:rPr lang="en-US" sz="1800" dirty="0" smtClean="0">
                <a:solidFill>
                  <a:schemeClr val="accent2"/>
                </a:solidFill>
              </a:rPr>
              <a:t>departments</a:t>
            </a:r>
          </a:p>
          <a:p>
            <a:pPr marL="990600" lvl="1" indent="-417513" eaLnBrk="0" hangingPunct="0">
              <a:spcBef>
                <a:spcPct val="20000"/>
              </a:spcBef>
              <a:buClr>
                <a:srgbClr val="FF9900"/>
              </a:buClr>
              <a:buSzPct val="70000"/>
              <a:buFont typeface="Wingdings" panose="05000000000000000000" pitchFamily="2" charset="2"/>
              <a:buChar char="q"/>
            </a:pPr>
            <a:r>
              <a:rPr lang="en-US" sz="1800" dirty="0" smtClean="0">
                <a:solidFill>
                  <a:schemeClr val="accent2"/>
                </a:solidFill>
              </a:rPr>
              <a:t>The </a:t>
            </a:r>
            <a:r>
              <a:rPr lang="en-US" sz="1800" dirty="0" err="1" smtClean="0">
                <a:solidFill>
                  <a:schemeClr val="accent2"/>
                </a:solidFill>
              </a:rPr>
              <a:t>programme</a:t>
            </a:r>
            <a:r>
              <a:rPr lang="en-US" sz="1800" dirty="0" smtClean="0">
                <a:solidFill>
                  <a:schemeClr val="accent2"/>
                </a:solidFill>
              </a:rPr>
              <a:t> </a:t>
            </a:r>
            <a:r>
              <a:rPr lang="en-US" sz="1800" dirty="0">
                <a:solidFill>
                  <a:schemeClr val="accent2"/>
                </a:solidFill>
              </a:rPr>
              <a:t>of the training was structured in </a:t>
            </a:r>
            <a:r>
              <a:rPr lang="en-US" sz="1800" dirty="0" smtClean="0">
                <a:solidFill>
                  <a:schemeClr val="accent2"/>
                </a:solidFill>
              </a:rPr>
              <a:t>modules</a:t>
            </a:r>
            <a:r>
              <a:rPr lang="en-US" sz="1800" dirty="0">
                <a:solidFill>
                  <a:schemeClr val="accent2"/>
                </a:solidFill>
              </a:rPr>
              <a:t>: </a:t>
            </a:r>
            <a:endParaRPr lang="en-US" sz="1800" dirty="0" smtClean="0">
              <a:solidFill>
                <a:schemeClr val="accent2"/>
              </a:solidFill>
            </a:endParaRPr>
          </a:p>
          <a:p>
            <a:pPr marL="1447800" lvl="2" indent="-417513" eaLnBrk="0" hangingPunct="0">
              <a:spcBef>
                <a:spcPct val="20000"/>
              </a:spcBef>
              <a:buClr>
                <a:srgbClr val="FF9900"/>
              </a:buClr>
              <a:buSzPct val="70000"/>
              <a:buFont typeface="+mj-lt"/>
              <a:buAutoNum type="alphaLcParenR"/>
            </a:pPr>
            <a:r>
              <a:rPr lang="en-US" sz="1600" dirty="0" smtClean="0">
                <a:solidFill>
                  <a:schemeClr val="accent2"/>
                </a:solidFill>
              </a:rPr>
              <a:t>training </a:t>
            </a:r>
            <a:r>
              <a:rPr lang="en-US" sz="1600" dirty="0">
                <a:solidFill>
                  <a:schemeClr val="accent2"/>
                </a:solidFill>
              </a:rPr>
              <a:t>on drafting regulatory material based on the WMO-No.1127, </a:t>
            </a:r>
            <a:r>
              <a:rPr lang="en-US" sz="1600" i="1" dirty="0">
                <a:solidFill>
                  <a:schemeClr val="accent2"/>
                </a:solidFill>
              </a:rPr>
              <a:t>Guidelines on the Preparation and Promulgation of the WMO Technical Regulations</a:t>
            </a:r>
            <a:r>
              <a:rPr lang="en-US" sz="1600" dirty="0">
                <a:solidFill>
                  <a:schemeClr val="accent2"/>
                </a:solidFill>
              </a:rPr>
              <a:t>; </a:t>
            </a:r>
            <a:endParaRPr lang="en-US" sz="1600" dirty="0" smtClean="0">
              <a:solidFill>
                <a:schemeClr val="accent2"/>
              </a:solidFill>
            </a:endParaRPr>
          </a:p>
          <a:p>
            <a:pPr marL="1447800" lvl="2" indent="-417513" eaLnBrk="0" hangingPunct="0">
              <a:spcBef>
                <a:spcPct val="20000"/>
              </a:spcBef>
              <a:buClr>
                <a:srgbClr val="FF9900"/>
              </a:buClr>
              <a:buSzPct val="70000"/>
              <a:buFont typeface="+mj-lt"/>
              <a:buAutoNum type="alphaLcParenR"/>
            </a:pPr>
            <a:r>
              <a:rPr lang="en-US" sz="1600" dirty="0" smtClean="0">
                <a:solidFill>
                  <a:schemeClr val="accent2"/>
                </a:solidFill>
              </a:rPr>
              <a:t>review </a:t>
            </a:r>
            <a:r>
              <a:rPr lang="en-US" sz="1600" dirty="0">
                <a:solidFill>
                  <a:schemeClr val="accent2"/>
                </a:solidFill>
              </a:rPr>
              <a:t>of the current status of all regulatory publications in order to identify existing inconsistencies and shortcomings; </a:t>
            </a:r>
            <a:endParaRPr lang="en-US" sz="1600" dirty="0" smtClean="0">
              <a:solidFill>
                <a:schemeClr val="accent2"/>
              </a:solidFill>
            </a:endParaRPr>
          </a:p>
          <a:p>
            <a:pPr marL="1447800" lvl="2" indent="-417513" eaLnBrk="0" hangingPunct="0">
              <a:spcBef>
                <a:spcPct val="20000"/>
              </a:spcBef>
              <a:buClr>
                <a:srgbClr val="FF9900"/>
              </a:buClr>
              <a:buSzPct val="70000"/>
              <a:buFont typeface="+mj-lt"/>
              <a:buAutoNum type="alphaLcParenR"/>
            </a:pPr>
            <a:r>
              <a:rPr lang="en-US" sz="1600" dirty="0" smtClean="0">
                <a:solidFill>
                  <a:schemeClr val="accent2"/>
                </a:solidFill>
              </a:rPr>
              <a:t>sharing </a:t>
            </a:r>
            <a:r>
              <a:rPr lang="en-US" sz="1600" dirty="0">
                <a:solidFill>
                  <a:schemeClr val="accent2"/>
                </a:solidFill>
              </a:rPr>
              <a:t>experience with other standard-making organizations (ISO and ICAO</a:t>
            </a:r>
            <a:r>
              <a:rPr lang="en-US" sz="1600" dirty="0" smtClean="0">
                <a:solidFill>
                  <a:schemeClr val="accent2"/>
                </a:solidFill>
              </a:rPr>
              <a:t>); </a:t>
            </a:r>
          </a:p>
          <a:p>
            <a:pPr marL="1447800" lvl="2" indent="-417513" eaLnBrk="0" hangingPunct="0">
              <a:spcBef>
                <a:spcPct val="20000"/>
              </a:spcBef>
              <a:buClr>
                <a:srgbClr val="FF9900"/>
              </a:buClr>
              <a:buSzPct val="70000"/>
              <a:buFont typeface="+mj-lt"/>
              <a:buAutoNum type="alphaLcParenR"/>
            </a:pPr>
            <a:r>
              <a:rPr lang="en-US" sz="1600" dirty="0" smtClean="0">
                <a:solidFill>
                  <a:schemeClr val="accent2"/>
                </a:solidFill>
              </a:rPr>
              <a:t>round-table discussion.</a:t>
            </a:r>
            <a:endParaRPr lang="en-US" sz="1600" dirty="0">
              <a:solidFill>
                <a:schemeClr val="accent2"/>
              </a:solidFill>
            </a:endParaRPr>
          </a:p>
        </p:txBody>
      </p:sp>
    </p:spTree>
    <p:extLst>
      <p:ext uri="{BB962C8B-B14F-4D97-AF65-F5344CB8AC3E}">
        <p14:creationId xmlns:p14="http://schemas.microsoft.com/office/powerpoint/2010/main" val="34993633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idx="4294967295"/>
          </p:nvPr>
        </p:nvSpPr>
        <p:spPr/>
        <p:txBody>
          <a:bodyPr/>
          <a:lstStyle/>
          <a:p>
            <a:r>
              <a:rPr lang="en-US" b="1" dirty="0" smtClean="0"/>
              <a:t>Training Workshop – basic principles</a:t>
            </a:r>
            <a:endParaRPr lang="en-US" b="1" dirty="0"/>
          </a:p>
        </p:txBody>
      </p:sp>
      <p:sp>
        <p:nvSpPr>
          <p:cNvPr id="12291" name="Rectangle 3"/>
          <p:cNvSpPr>
            <a:spLocks noChangeArrowheads="1"/>
          </p:cNvSpPr>
          <p:nvPr/>
        </p:nvSpPr>
        <p:spPr bwMode="auto">
          <a:xfrm>
            <a:off x="250825" y="1052513"/>
            <a:ext cx="8713788" cy="489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0" hangingPunct="0">
              <a:spcBef>
                <a:spcPct val="20000"/>
              </a:spcBef>
              <a:buClr>
                <a:srgbClr val="FF9900"/>
              </a:buClr>
              <a:buSzPct val="70000"/>
            </a:pPr>
            <a:r>
              <a:rPr lang="en-US" sz="2000" dirty="0">
                <a:solidFill>
                  <a:schemeClr val="accent2"/>
                </a:solidFill>
              </a:rPr>
              <a:t>Technical Regulations should be written in simple, concise, language using short sentences. This is particularly important for those whose mother tongue is not one of the official languages of WMO. To achieve their objectives, provisions should:</a:t>
            </a:r>
          </a:p>
          <a:p>
            <a:pPr eaLnBrk="0" hangingPunct="0">
              <a:spcBef>
                <a:spcPct val="20000"/>
              </a:spcBef>
              <a:buClr>
                <a:srgbClr val="FF9900"/>
              </a:buClr>
              <a:buSzPct val="70000"/>
            </a:pPr>
            <a:r>
              <a:rPr lang="en-US" sz="2000" dirty="0">
                <a:solidFill>
                  <a:schemeClr val="accent2"/>
                </a:solidFill>
              </a:rPr>
              <a:t> </a:t>
            </a:r>
          </a:p>
          <a:p>
            <a:pPr marL="533400" indent="-533400" eaLnBrk="0" hangingPunct="0">
              <a:spcBef>
                <a:spcPct val="20000"/>
              </a:spcBef>
              <a:buClr>
                <a:srgbClr val="FF9900"/>
              </a:buClr>
              <a:buSzPct val="70000"/>
              <a:buFont typeface="Wingdings" charset="0"/>
              <a:buChar char="v"/>
            </a:pPr>
            <a:r>
              <a:rPr lang="en-US" sz="2000" dirty="0">
                <a:solidFill>
                  <a:schemeClr val="accent2"/>
                </a:solidFill>
              </a:rPr>
              <a:t>be precise, consistent, clear and unambiguous;</a:t>
            </a:r>
          </a:p>
          <a:p>
            <a:pPr marL="533400" indent="-533400" eaLnBrk="0" hangingPunct="0">
              <a:spcBef>
                <a:spcPct val="20000"/>
              </a:spcBef>
              <a:buClr>
                <a:srgbClr val="FF9900"/>
              </a:buClr>
              <a:buSzPct val="70000"/>
              <a:buFont typeface="Wingdings" charset="0"/>
              <a:buChar char="v"/>
            </a:pPr>
            <a:r>
              <a:rPr lang="en-US" sz="2000" dirty="0">
                <a:solidFill>
                  <a:schemeClr val="accent2"/>
                </a:solidFill>
              </a:rPr>
              <a:t>be as complete as necessary within the limits specified by their scope;</a:t>
            </a:r>
          </a:p>
          <a:p>
            <a:pPr marL="533400" indent="-533400" eaLnBrk="0" hangingPunct="0">
              <a:spcBef>
                <a:spcPct val="20000"/>
              </a:spcBef>
              <a:buClr>
                <a:srgbClr val="FF9900"/>
              </a:buClr>
              <a:buSzPct val="70000"/>
              <a:buFont typeface="Wingdings" charset="0"/>
              <a:buChar char="v"/>
            </a:pPr>
            <a:r>
              <a:rPr lang="en-US" sz="2000" dirty="0">
                <a:solidFill>
                  <a:schemeClr val="accent2"/>
                </a:solidFill>
              </a:rPr>
              <a:t>take full account of the state-of-the-art;</a:t>
            </a:r>
          </a:p>
          <a:p>
            <a:pPr marL="533400" indent="-533400" eaLnBrk="0" hangingPunct="0">
              <a:spcBef>
                <a:spcPct val="20000"/>
              </a:spcBef>
              <a:buClr>
                <a:srgbClr val="FF9900"/>
              </a:buClr>
              <a:buSzPct val="70000"/>
              <a:buFont typeface="Wingdings" charset="0"/>
              <a:buChar char="v"/>
            </a:pPr>
            <a:r>
              <a:rPr lang="en-US" sz="2000" dirty="0">
                <a:solidFill>
                  <a:schemeClr val="accent2"/>
                </a:solidFill>
              </a:rPr>
              <a:t>provide a framework for future technological development; and</a:t>
            </a:r>
          </a:p>
          <a:p>
            <a:pPr marL="533400" indent="-533400" eaLnBrk="0" hangingPunct="0">
              <a:spcBef>
                <a:spcPct val="20000"/>
              </a:spcBef>
              <a:buClr>
                <a:srgbClr val="FF9900"/>
              </a:buClr>
              <a:buSzPct val="70000"/>
              <a:buFont typeface="Wingdings" charset="0"/>
              <a:buChar char="v"/>
            </a:pPr>
            <a:r>
              <a:rPr lang="en-US" sz="2000" b="1" dirty="0">
                <a:solidFill>
                  <a:srgbClr val="FF0000"/>
                </a:solidFill>
              </a:rPr>
              <a:t>be comprehensible to qualified persons who have not participated in their preparation</a:t>
            </a:r>
          </a:p>
          <a:p>
            <a:pPr marL="533400" indent="-533400" eaLnBrk="0" hangingPunct="0">
              <a:spcBef>
                <a:spcPct val="20000"/>
              </a:spcBef>
              <a:buClr>
                <a:srgbClr val="FF9900"/>
              </a:buClr>
              <a:buSzPct val="70000"/>
              <a:buFont typeface="Wingdings" charset="0"/>
              <a:buChar char="v"/>
            </a:pPr>
            <a:endParaRPr lang="en-US" sz="2000" dirty="0" smtClean="0">
              <a:solidFill>
                <a:schemeClr val="accent2"/>
              </a:solidFill>
            </a:endParaRPr>
          </a:p>
        </p:txBody>
      </p:sp>
    </p:spTree>
    <p:extLst>
      <p:ext uri="{BB962C8B-B14F-4D97-AF65-F5344CB8AC3E}">
        <p14:creationId xmlns:p14="http://schemas.microsoft.com/office/powerpoint/2010/main" val="12432040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idx="4294967295"/>
          </p:nvPr>
        </p:nvSpPr>
        <p:spPr/>
        <p:txBody>
          <a:bodyPr/>
          <a:lstStyle/>
          <a:p>
            <a:r>
              <a:rPr lang="en-US" b="1" dirty="0" smtClean="0"/>
              <a:t>Training Workshop – basic principles</a:t>
            </a:r>
            <a:endParaRPr lang="en-US" b="1" dirty="0"/>
          </a:p>
        </p:txBody>
      </p:sp>
      <p:sp>
        <p:nvSpPr>
          <p:cNvPr id="12291" name="Rectangle 3"/>
          <p:cNvSpPr>
            <a:spLocks noChangeArrowheads="1"/>
          </p:cNvSpPr>
          <p:nvPr/>
        </p:nvSpPr>
        <p:spPr bwMode="auto">
          <a:xfrm>
            <a:off x="250825" y="1052513"/>
            <a:ext cx="8713788" cy="489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0" hangingPunct="0">
              <a:spcBef>
                <a:spcPct val="20000"/>
              </a:spcBef>
              <a:buClr>
                <a:srgbClr val="FF9900"/>
              </a:buClr>
              <a:buSzPct val="70000"/>
            </a:pPr>
            <a:r>
              <a:rPr lang="en-US" sz="2000" b="1" dirty="0">
                <a:solidFill>
                  <a:schemeClr val="accent2"/>
                </a:solidFill>
              </a:rPr>
              <a:t>General principles:</a:t>
            </a:r>
          </a:p>
          <a:p>
            <a:pPr eaLnBrk="0" hangingPunct="0">
              <a:spcBef>
                <a:spcPct val="20000"/>
              </a:spcBef>
              <a:buClr>
                <a:srgbClr val="FF9900"/>
              </a:buClr>
              <a:buSzPct val="70000"/>
            </a:pPr>
            <a:endParaRPr lang="en-US" sz="2000" dirty="0">
              <a:solidFill>
                <a:schemeClr val="accent2"/>
              </a:solidFill>
            </a:endParaRPr>
          </a:p>
          <a:p>
            <a:pPr marL="457200" indent="-457200" eaLnBrk="0" hangingPunct="0">
              <a:spcBef>
                <a:spcPts val="0"/>
              </a:spcBef>
              <a:buClr>
                <a:srgbClr val="FF9900"/>
              </a:buClr>
              <a:buSzPct val="70000"/>
              <a:buFont typeface="+mj-lt"/>
              <a:buAutoNum type="arabicPeriod"/>
            </a:pPr>
            <a:r>
              <a:rPr lang="en-US" sz="2000" dirty="0">
                <a:solidFill>
                  <a:schemeClr val="accent2"/>
                </a:solidFill>
              </a:rPr>
              <a:t>Define the objective of the publication</a:t>
            </a:r>
          </a:p>
          <a:p>
            <a:pPr marL="457200" indent="-457200" eaLnBrk="0" hangingPunct="0">
              <a:spcBef>
                <a:spcPts val="0"/>
              </a:spcBef>
              <a:buClr>
                <a:srgbClr val="FF9900"/>
              </a:buClr>
              <a:buSzPct val="70000"/>
              <a:buFont typeface="+mj-lt"/>
              <a:buAutoNum type="arabicPeriod"/>
            </a:pPr>
            <a:endParaRPr lang="en-US" sz="2000" dirty="0">
              <a:solidFill>
                <a:schemeClr val="accent2"/>
              </a:solidFill>
            </a:endParaRPr>
          </a:p>
          <a:p>
            <a:pPr marL="457200" indent="-457200" eaLnBrk="0" hangingPunct="0">
              <a:spcBef>
                <a:spcPts val="0"/>
              </a:spcBef>
              <a:buClr>
                <a:srgbClr val="FF9900"/>
              </a:buClr>
              <a:buSzPct val="70000"/>
              <a:buFont typeface="+mj-lt"/>
              <a:buAutoNum type="arabicPeriod"/>
            </a:pPr>
            <a:r>
              <a:rPr lang="en-US" sz="2000" dirty="0">
                <a:solidFill>
                  <a:schemeClr val="accent2"/>
                </a:solidFill>
              </a:rPr>
              <a:t>Performance approach</a:t>
            </a:r>
          </a:p>
          <a:p>
            <a:pPr marL="457200" indent="-457200" eaLnBrk="0" hangingPunct="0">
              <a:spcBef>
                <a:spcPts val="0"/>
              </a:spcBef>
              <a:buClr>
                <a:srgbClr val="FF9900"/>
              </a:buClr>
              <a:buSzPct val="70000"/>
              <a:buFont typeface="+mj-lt"/>
              <a:buAutoNum type="arabicPeriod"/>
            </a:pPr>
            <a:endParaRPr lang="en-US" sz="2000" dirty="0">
              <a:solidFill>
                <a:schemeClr val="accent2"/>
              </a:solidFill>
            </a:endParaRPr>
          </a:p>
          <a:p>
            <a:pPr marL="457200" indent="-457200" eaLnBrk="0" hangingPunct="0">
              <a:spcBef>
                <a:spcPts val="0"/>
              </a:spcBef>
              <a:buClr>
                <a:srgbClr val="FF9900"/>
              </a:buClr>
              <a:buSzPct val="70000"/>
              <a:buFont typeface="+mj-lt"/>
              <a:buAutoNum type="arabicPeriod"/>
            </a:pPr>
            <a:r>
              <a:rPr lang="en-US" sz="2000" dirty="0">
                <a:solidFill>
                  <a:schemeClr val="accent2"/>
                </a:solidFill>
              </a:rPr>
              <a:t>Homogeneity</a:t>
            </a:r>
          </a:p>
          <a:p>
            <a:pPr marL="457200" indent="-457200" eaLnBrk="0" hangingPunct="0">
              <a:spcBef>
                <a:spcPts val="0"/>
              </a:spcBef>
              <a:buClr>
                <a:srgbClr val="FF9900"/>
              </a:buClr>
              <a:buSzPct val="70000"/>
              <a:buFont typeface="+mj-lt"/>
              <a:buAutoNum type="arabicPeriod"/>
            </a:pPr>
            <a:endParaRPr lang="en-US" sz="2000" dirty="0">
              <a:solidFill>
                <a:schemeClr val="accent2"/>
              </a:solidFill>
            </a:endParaRPr>
          </a:p>
          <a:p>
            <a:pPr marL="457200" indent="-457200" eaLnBrk="0" hangingPunct="0">
              <a:spcBef>
                <a:spcPts val="0"/>
              </a:spcBef>
              <a:buClr>
                <a:srgbClr val="FF9900"/>
              </a:buClr>
              <a:buSzPct val="70000"/>
              <a:buFont typeface="+mj-lt"/>
              <a:buAutoNum type="arabicPeriod"/>
            </a:pPr>
            <a:r>
              <a:rPr lang="en-US" sz="2000" dirty="0">
                <a:solidFill>
                  <a:schemeClr val="accent2"/>
                </a:solidFill>
              </a:rPr>
              <a:t>Consistency of documents</a:t>
            </a:r>
          </a:p>
          <a:p>
            <a:pPr marL="457200" indent="-457200" eaLnBrk="0" hangingPunct="0">
              <a:spcBef>
                <a:spcPts val="0"/>
              </a:spcBef>
              <a:buClr>
                <a:srgbClr val="FF9900"/>
              </a:buClr>
              <a:buSzPct val="70000"/>
              <a:buFont typeface="+mj-lt"/>
              <a:buAutoNum type="arabicPeriod"/>
            </a:pPr>
            <a:endParaRPr lang="en-US" sz="2000" dirty="0">
              <a:solidFill>
                <a:schemeClr val="accent2"/>
              </a:solidFill>
            </a:endParaRPr>
          </a:p>
          <a:p>
            <a:pPr marL="457200" indent="-457200" eaLnBrk="0" hangingPunct="0">
              <a:spcBef>
                <a:spcPts val="0"/>
              </a:spcBef>
              <a:buClr>
                <a:srgbClr val="FF9900"/>
              </a:buClr>
              <a:buSzPct val="70000"/>
              <a:buFont typeface="+mj-lt"/>
              <a:buAutoNum type="arabicPeriod"/>
            </a:pPr>
            <a:r>
              <a:rPr lang="en-US" sz="2000" dirty="0">
                <a:solidFill>
                  <a:schemeClr val="accent2"/>
                </a:solidFill>
              </a:rPr>
              <a:t>Equivalence of official language versions</a:t>
            </a:r>
          </a:p>
          <a:p>
            <a:pPr marL="457200" indent="-457200" eaLnBrk="0" hangingPunct="0">
              <a:spcBef>
                <a:spcPts val="0"/>
              </a:spcBef>
              <a:buClr>
                <a:srgbClr val="FF9900"/>
              </a:buClr>
              <a:buSzPct val="70000"/>
              <a:buFont typeface="+mj-lt"/>
              <a:buAutoNum type="arabicPeriod"/>
            </a:pPr>
            <a:endParaRPr lang="en-US" sz="2000" dirty="0">
              <a:solidFill>
                <a:schemeClr val="accent2"/>
              </a:solidFill>
            </a:endParaRPr>
          </a:p>
          <a:p>
            <a:pPr marL="457200" indent="-457200" eaLnBrk="0" hangingPunct="0">
              <a:spcBef>
                <a:spcPts val="0"/>
              </a:spcBef>
              <a:buClr>
                <a:srgbClr val="FF9900"/>
              </a:buClr>
              <a:buSzPct val="70000"/>
              <a:buFont typeface="+mj-lt"/>
              <a:buAutoNum type="arabicPeriod"/>
            </a:pPr>
            <a:r>
              <a:rPr lang="en-US" sz="2000" dirty="0">
                <a:solidFill>
                  <a:schemeClr val="accent2"/>
                </a:solidFill>
              </a:rPr>
              <a:t>Fitness for implementation as a regional or national standard</a:t>
            </a:r>
          </a:p>
          <a:p>
            <a:pPr marL="457200" indent="-457200" eaLnBrk="0" hangingPunct="0">
              <a:spcBef>
                <a:spcPts val="0"/>
              </a:spcBef>
              <a:buClr>
                <a:srgbClr val="FF9900"/>
              </a:buClr>
              <a:buSzPct val="70000"/>
              <a:buFont typeface="+mj-lt"/>
              <a:buAutoNum type="arabicPeriod"/>
            </a:pPr>
            <a:endParaRPr lang="en-US" sz="2000" dirty="0">
              <a:solidFill>
                <a:schemeClr val="accent2"/>
              </a:solidFill>
            </a:endParaRPr>
          </a:p>
          <a:p>
            <a:pPr marL="457200" indent="-457200" eaLnBrk="0" hangingPunct="0">
              <a:spcBef>
                <a:spcPts val="0"/>
              </a:spcBef>
              <a:buClr>
                <a:srgbClr val="FF9900"/>
              </a:buClr>
              <a:buSzPct val="70000"/>
              <a:buFont typeface="+mj-lt"/>
              <a:buAutoNum type="arabicPeriod"/>
            </a:pPr>
            <a:r>
              <a:rPr lang="en-US" sz="2000" dirty="0">
                <a:solidFill>
                  <a:schemeClr val="accent2"/>
                </a:solidFill>
              </a:rPr>
              <a:t>Planning</a:t>
            </a:r>
          </a:p>
          <a:p>
            <a:pPr marL="533400" indent="-533400" eaLnBrk="0" hangingPunct="0">
              <a:spcBef>
                <a:spcPct val="20000"/>
              </a:spcBef>
              <a:buClr>
                <a:srgbClr val="FF9900"/>
              </a:buClr>
              <a:buSzPct val="70000"/>
              <a:buFont typeface="Wingdings" charset="0"/>
              <a:buChar char="v"/>
            </a:pPr>
            <a:endParaRPr lang="en-US" sz="2000" dirty="0" smtClean="0">
              <a:solidFill>
                <a:schemeClr val="accent2"/>
              </a:solidFill>
            </a:endParaRPr>
          </a:p>
        </p:txBody>
      </p:sp>
    </p:spTree>
    <p:extLst>
      <p:ext uri="{BB962C8B-B14F-4D97-AF65-F5344CB8AC3E}">
        <p14:creationId xmlns:p14="http://schemas.microsoft.com/office/powerpoint/2010/main" val="30908327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idx="4294967295"/>
          </p:nvPr>
        </p:nvSpPr>
        <p:spPr/>
        <p:txBody>
          <a:bodyPr/>
          <a:lstStyle/>
          <a:p>
            <a:r>
              <a:rPr lang="en-US" b="1" dirty="0" smtClean="0"/>
              <a:t>Training Workshop – basic principles</a:t>
            </a:r>
            <a:endParaRPr lang="en-US" b="1" dirty="0"/>
          </a:p>
        </p:txBody>
      </p:sp>
      <p:sp>
        <p:nvSpPr>
          <p:cNvPr id="12291" name="Rectangle 3"/>
          <p:cNvSpPr>
            <a:spLocks noChangeArrowheads="1"/>
          </p:cNvSpPr>
          <p:nvPr/>
        </p:nvSpPr>
        <p:spPr bwMode="auto">
          <a:xfrm>
            <a:off x="250825" y="1052513"/>
            <a:ext cx="8713788" cy="489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0" hangingPunct="0">
              <a:spcBef>
                <a:spcPct val="20000"/>
              </a:spcBef>
              <a:buClr>
                <a:srgbClr val="FF9900"/>
              </a:buClr>
              <a:buSzPct val="70000"/>
            </a:pPr>
            <a:r>
              <a:rPr lang="en-US" sz="2000" b="1" dirty="0">
                <a:solidFill>
                  <a:schemeClr val="accent2"/>
                </a:solidFill>
              </a:rPr>
              <a:t>General principles:</a:t>
            </a:r>
          </a:p>
          <a:p>
            <a:pPr eaLnBrk="0" hangingPunct="0">
              <a:spcBef>
                <a:spcPct val="20000"/>
              </a:spcBef>
              <a:buClr>
                <a:srgbClr val="FF9900"/>
              </a:buClr>
              <a:buSzPct val="70000"/>
            </a:pPr>
            <a:r>
              <a:rPr lang="en-US" sz="2000" dirty="0" smtClean="0">
                <a:solidFill>
                  <a:schemeClr val="accent2"/>
                </a:solidFill>
              </a:rPr>
              <a:t>…</a:t>
            </a:r>
            <a:endParaRPr lang="en-US" sz="2000" dirty="0">
              <a:solidFill>
                <a:schemeClr val="accent2"/>
              </a:solidFill>
            </a:endParaRPr>
          </a:p>
          <a:p>
            <a:pPr eaLnBrk="0" hangingPunct="0">
              <a:spcBef>
                <a:spcPct val="20000"/>
              </a:spcBef>
              <a:buClr>
                <a:srgbClr val="FF9900"/>
              </a:buClr>
              <a:buSzPct val="70000"/>
            </a:pPr>
            <a:r>
              <a:rPr lang="en-US" sz="1800" b="1" dirty="0">
                <a:solidFill>
                  <a:schemeClr val="accent2"/>
                </a:solidFill>
              </a:rPr>
              <a:t>3.	</a:t>
            </a:r>
            <a:r>
              <a:rPr lang="en-US" sz="1800" b="1" dirty="0" smtClean="0">
                <a:solidFill>
                  <a:schemeClr val="accent2"/>
                </a:solidFill>
              </a:rPr>
              <a:t>Homogeneity</a:t>
            </a:r>
            <a:endParaRPr lang="en-US" sz="1800" dirty="0">
              <a:solidFill>
                <a:schemeClr val="accent2"/>
              </a:solidFill>
            </a:endParaRPr>
          </a:p>
          <a:p>
            <a:pPr eaLnBrk="0" hangingPunct="0">
              <a:spcBef>
                <a:spcPct val="20000"/>
              </a:spcBef>
              <a:buClr>
                <a:srgbClr val="FF9900"/>
              </a:buClr>
              <a:buSzPct val="70000"/>
            </a:pPr>
            <a:r>
              <a:rPr lang="en-US" sz="1800" dirty="0">
                <a:solidFill>
                  <a:srgbClr val="FF0000"/>
                </a:solidFill>
              </a:rPr>
              <a:t>Uniformity of structure, of style and of terminology shall be maintained not only within each document, but also within a series of associated documents. </a:t>
            </a:r>
            <a:r>
              <a:rPr lang="en-US" sz="1800" dirty="0">
                <a:solidFill>
                  <a:schemeClr val="accent2"/>
                </a:solidFill>
              </a:rPr>
              <a:t>The structure of associated documents and the numbering of their clauses shall, as far as possible, be identical. Analogous wording shall be used to express analogous provisions; identical wording shall be used to express identical provisions</a:t>
            </a:r>
            <a:r>
              <a:rPr lang="en-US" sz="1800" dirty="0" smtClean="0">
                <a:solidFill>
                  <a:schemeClr val="accent2"/>
                </a:solidFill>
              </a:rPr>
              <a:t>.</a:t>
            </a:r>
          </a:p>
          <a:p>
            <a:pPr eaLnBrk="0" hangingPunct="0">
              <a:spcBef>
                <a:spcPct val="20000"/>
              </a:spcBef>
              <a:buClr>
                <a:srgbClr val="FF9900"/>
              </a:buClr>
              <a:buSzPct val="70000"/>
            </a:pPr>
            <a:r>
              <a:rPr lang="en-US" sz="1800" dirty="0" smtClean="0">
                <a:solidFill>
                  <a:schemeClr val="accent2"/>
                </a:solidFill>
              </a:rPr>
              <a:t>…</a:t>
            </a:r>
          </a:p>
          <a:p>
            <a:pPr eaLnBrk="0" hangingPunct="0">
              <a:spcBef>
                <a:spcPct val="20000"/>
              </a:spcBef>
              <a:buClr>
                <a:srgbClr val="FF9900"/>
              </a:buClr>
              <a:buSzPct val="70000"/>
            </a:pPr>
            <a:r>
              <a:rPr lang="en-US" sz="1800" b="1" dirty="0">
                <a:solidFill>
                  <a:schemeClr val="accent2"/>
                </a:solidFill>
              </a:rPr>
              <a:t>6.	Fitness for implementation as a regional or national </a:t>
            </a:r>
            <a:r>
              <a:rPr lang="en-US" sz="1800" b="1" dirty="0" smtClean="0">
                <a:solidFill>
                  <a:schemeClr val="accent2"/>
                </a:solidFill>
              </a:rPr>
              <a:t>standard</a:t>
            </a:r>
            <a:endParaRPr lang="en-US" sz="1800" dirty="0">
              <a:solidFill>
                <a:schemeClr val="accent2"/>
              </a:solidFill>
            </a:endParaRPr>
          </a:p>
          <a:p>
            <a:pPr eaLnBrk="0" hangingPunct="0">
              <a:spcBef>
                <a:spcPct val="20000"/>
              </a:spcBef>
              <a:buClr>
                <a:srgbClr val="FF9900"/>
              </a:buClr>
              <a:buSzPct val="70000"/>
            </a:pPr>
            <a:r>
              <a:rPr lang="en-US" sz="1800" dirty="0">
                <a:solidFill>
                  <a:schemeClr val="accent2"/>
                </a:solidFill>
              </a:rPr>
              <a:t>The content of a document published shall be drawn up in such a way as </a:t>
            </a:r>
            <a:r>
              <a:rPr lang="en-US" sz="1800" dirty="0">
                <a:solidFill>
                  <a:srgbClr val="FF0000"/>
                </a:solidFill>
              </a:rPr>
              <a:t>to facilitate its direct application and its adoption without change as a regional or national standard.</a:t>
            </a:r>
          </a:p>
          <a:p>
            <a:pPr eaLnBrk="0" hangingPunct="0">
              <a:spcBef>
                <a:spcPct val="20000"/>
              </a:spcBef>
              <a:buClr>
                <a:srgbClr val="FF9900"/>
              </a:buClr>
              <a:buSzPct val="70000"/>
            </a:pPr>
            <a:endParaRPr lang="en-US" sz="2000" dirty="0">
              <a:solidFill>
                <a:schemeClr val="accent2"/>
              </a:solidFill>
            </a:endParaRPr>
          </a:p>
          <a:p>
            <a:pPr marL="533400" indent="-533400" eaLnBrk="0" hangingPunct="0">
              <a:spcBef>
                <a:spcPct val="20000"/>
              </a:spcBef>
              <a:buClr>
                <a:srgbClr val="FF9900"/>
              </a:buClr>
              <a:buSzPct val="70000"/>
              <a:buFont typeface="Wingdings" charset="0"/>
              <a:buChar char="v"/>
            </a:pPr>
            <a:endParaRPr lang="en-US" sz="2000" dirty="0" smtClean="0">
              <a:solidFill>
                <a:schemeClr val="accent2"/>
              </a:solidFill>
            </a:endParaRPr>
          </a:p>
        </p:txBody>
      </p:sp>
    </p:spTree>
    <p:extLst>
      <p:ext uri="{BB962C8B-B14F-4D97-AF65-F5344CB8AC3E}">
        <p14:creationId xmlns:p14="http://schemas.microsoft.com/office/powerpoint/2010/main" val="33427925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idx="4294967295"/>
          </p:nvPr>
        </p:nvSpPr>
        <p:spPr/>
        <p:txBody>
          <a:bodyPr/>
          <a:lstStyle/>
          <a:p>
            <a:r>
              <a:rPr lang="en-US" sz="2400" b="1" i="1" dirty="0"/>
              <a:t>Findings and proposals for consideration by PTC-2016</a:t>
            </a:r>
            <a:endParaRPr lang="en-US" sz="2400" b="1" dirty="0"/>
          </a:p>
        </p:txBody>
      </p:sp>
      <p:sp>
        <p:nvSpPr>
          <p:cNvPr id="12291" name="Rectangle 3"/>
          <p:cNvSpPr>
            <a:spLocks noChangeArrowheads="1"/>
          </p:cNvSpPr>
          <p:nvPr/>
        </p:nvSpPr>
        <p:spPr bwMode="auto">
          <a:xfrm>
            <a:off x="250825" y="1052513"/>
            <a:ext cx="8713788" cy="489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0" hangingPunct="0">
              <a:spcBef>
                <a:spcPct val="20000"/>
              </a:spcBef>
              <a:buClr>
                <a:srgbClr val="FF9900"/>
              </a:buClr>
              <a:buSzPct val="70000"/>
            </a:pPr>
            <a:r>
              <a:rPr lang="en-US" sz="1800" b="1" dirty="0">
                <a:solidFill>
                  <a:schemeClr val="accent2"/>
                </a:solidFill>
              </a:rPr>
              <a:t>WMO-No.49, Volume I, General Meteorological Standard and Recommended </a:t>
            </a:r>
            <a:r>
              <a:rPr lang="en-US" sz="1800" b="1" dirty="0" smtClean="0">
                <a:solidFill>
                  <a:schemeClr val="accent2"/>
                </a:solidFill>
              </a:rPr>
              <a:t>Practices</a:t>
            </a:r>
            <a:endParaRPr lang="en-US" sz="1600" dirty="0">
              <a:solidFill>
                <a:schemeClr val="accent2"/>
              </a:solidFill>
            </a:endParaRPr>
          </a:p>
          <a:p>
            <a:pPr marL="533400" indent="-533400" eaLnBrk="0" hangingPunct="0">
              <a:spcBef>
                <a:spcPct val="20000"/>
              </a:spcBef>
              <a:buClr>
                <a:srgbClr val="FF9900"/>
              </a:buClr>
              <a:buSzPct val="70000"/>
              <a:buFont typeface="Wingdings" charset="0"/>
              <a:buChar char="v"/>
            </a:pPr>
            <a:r>
              <a:rPr lang="en-US" sz="1600" dirty="0" smtClean="0">
                <a:solidFill>
                  <a:schemeClr val="accent2"/>
                </a:solidFill>
              </a:rPr>
              <a:t>Two-step approach to a fully revised </a:t>
            </a:r>
            <a:r>
              <a:rPr lang="en-US" sz="1600" dirty="0" err="1" smtClean="0">
                <a:solidFill>
                  <a:schemeClr val="accent2"/>
                </a:solidFill>
              </a:rPr>
              <a:t>Vol</a:t>
            </a:r>
            <a:r>
              <a:rPr lang="en-US" sz="1600" dirty="0" smtClean="0">
                <a:solidFill>
                  <a:schemeClr val="accent2"/>
                </a:solidFill>
              </a:rPr>
              <a:t> I:</a:t>
            </a:r>
          </a:p>
          <a:p>
            <a:pPr eaLnBrk="0" hangingPunct="0">
              <a:spcBef>
                <a:spcPct val="20000"/>
              </a:spcBef>
              <a:buClr>
                <a:srgbClr val="FF9900"/>
              </a:buClr>
              <a:buSzPct val="70000"/>
            </a:pPr>
            <a:endParaRPr lang="en-US" sz="1600" dirty="0" smtClean="0">
              <a:solidFill>
                <a:schemeClr val="accent2"/>
              </a:solidFill>
            </a:endParaRPr>
          </a:p>
          <a:p>
            <a:pPr marL="990600" lvl="1" indent="-479425" eaLnBrk="0" hangingPunct="0">
              <a:spcBef>
                <a:spcPct val="20000"/>
              </a:spcBef>
              <a:buClr>
                <a:srgbClr val="FF9900"/>
              </a:buClr>
              <a:buSzPct val="70000"/>
              <a:buFont typeface="Wingdings" panose="05000000000000000000" pitchFamily="2" charset="2"/>
              <a:buChar char="q"/>
            </a:pPr>
            <a:r>
              <a:rPr lang="en-US" sz="1600" dirty="0" smtClean="0">
                <a:solidFill>
                  <a:schemeClr val="accent2"/>
                </a:solidFill>
              </a:rPr>
              <a:t>Step 1: WMO-No.49, edition 2015 (to be issued in 2016):</a:t>
            </a:r>
          </a:p>
          <a:p>
            <a:pPr marL="1447800" lvl="2" indent="-417513" eaLnBrk="0" hangingPunct="0">
              <a:spcBef>
                <a:spcPct val="20000"/>
              </a:spcBef>
              <a:buClr>
                <a:srgbClr val="FF9900"/>
              </a:buClr>
              <a:buSzPct val="70000"/>
              <a:buFont typeface="Wingdings" panose="05000000000000000000" pitchFamily="2" charset="2"/>
              <a:buChar char="ü"/>
            </a:pPr>
            <a:r>
              <a:rPr lang="en-GB" sz="1600" dirty="0">
                <a:solidFill>
                  <a:schemeClr val="accent2"/>
                </a:solidFill>
              </a:rPr>
              <a:t>incorporate new material approved by </a:t>
            </a:r>
            <a:r>
              <a:rPr lang="en-GB" sz="1600" dirty="0" smtClean="0">
                <a:solidFill>
                  <a:schemeClr val="accent2"/>
                </a:solidFill>
              </a:rPr>
              <a:t>Cg-17</a:t>
            </a:r>
          </a:p>
          <a:p>
            <a:pPr marL="1447800" lvl="2" indent="-417513" eaLnBrk="0" hangingPunct="0">
              <a:spcBef>
                <a:spcPct val="20000"/>
              </a:spcBef>
              <a:buClr>
                <a:srgbClr val="FF9900"/>
              </a:buClr>
              <a:buSzPct val="70000"/>
              <a:buFont typeface="Wingdings" panose="05000000000000000000" pitchFamily="2" charset="2"/>
              <a:buChar char="ü"/>
            </a:pPr>
            <a:r>
              <a:rPr lang="en-GB" sz="1600" dirty="0" smtClean="0">
                <a:solidFill>
                  <a:schemeClr val="accent2"/>
                </a:solidFill>
              </a:rPr>
              <a:t>initiate the restructuring </a:t>
            </a:r>
          </a:p>
          <a:p>
            <a:pPr marL="1447800" lvl="2" indent="-417513" eaLnBrk="0" hangingPunct="0">
              <a:spcBef>
                <a:spcPct val="20000"/>
              </a:spcBef>
              <a:buClr>
                <a:srgbClr val="FF9900"/>
              </a:buClr>
              <a:buSzPct val="70000"/>
              <a:buFont typeface="Wingdings" panose="05000000000000000000" pitchFamily="2" charset="2"/>
              <a:buChar char="ü"/>
            </a:pPr>
            <a:r>
              <a:rPr lang="en-US" sz="1600" dirty="0" smtClean="0">
                <a:solidFill>
                  <a:schemeClr val="accent2"/>
                </a:solidFill>
              </a:rPr>
              <a:t>delete obsolete material</a:t>
            </a:r>
          </a:p>
          <a:p>
            <a:pPr marL="1447800" lvl="2" indent="-417513" eaLnBrk="0" hangingPunct="0">
              <a:spcBef>
                <a:spcPct val="20000"/>
              </a:spcBef>
              <a:buClr>
                <a:srgbClr val="FF9900"/>
              </a:buClr>
              <a:buSzPct val="70000"/>
              <a:buFont typeface="Wingdings" panose="05000000000000000000" pitchFamily="2" charset="2"/>
              <a:buChar char="ü"/>
            </a:pPr>
            <a:r>
              <a:rPr lang="en-GB" sz="1600" dirty="0" smtClean="0">
                <a:solidFill>
                  <a:schemeClr val="accent2"/>
                </a:solidFill>
              </a:rPr>
              <a:t>improve </a:t>
            </a:r>
            <a:r>
              <a:rPr lang="en-GB" sz="1600" dirty="0">
                <a:solidFill>
                  <a:schemeClr val="accent2"/>
                </a:solidFill>
              </a:rPr>
              <a:t>the style and </a:t>
            </a:r>
            <a:r>
              <a:rPr lang="en-GB" sz="1600" dirty="0" smtClean="0">
                <a:solidFill>
                  <a:schemeClr val="accent2"/>
                </a:solidFill>
              </a:rPr>
              <a:t>consistency</a:t>
            </a:r>
          </a:p>
          <a:p>
            <a:pPr marL="1447800" lvl="2" indent="-533400" eaLnBrk="0" hangingPunct="0">
              <a:spcBef>
                <a:spcPct val="20000"/>
              </a:spcBef>
              <a:buClr>
                <a:srgbClr val="FF9900"/>
              </a:buClr>
              <a:buSzPct val="70000"/>
              <a:buFont typeface="Wingdings" charset="0"/>
              <a:buChar char="v"/>
            </a:pPr>
            <a:endParaRPr lang="en-GB" sz="1600" dirty="0">
              <a:solidFill>
                <a:schemeClr val="accent2"/>
              </a:solidFill>
            </a:endParaRPr>
          </a:p>
          <a:p>
            <a:pPr marL="990600" lvl="1" indent="-479425" eaLnBrk="0" hangingPunct="0">
              <a:spcBef>
                <a:spcPct val="20000"/>
              </a:spcBef>
              <a:buClr>
                <a:srgbClr val="FF9900"/>
              </a:buClr>
              <a:buSzPct val="70000"/>
              <a:buFont typeface="Wingdings" panose="05000000000000000000" pitchFamily="2" charset="2"/>
              <a:buChar char="q"/>
            </a:pPr>
            <a:r>
              <a:rPr lang="en-GB" sz="1600" dirty="0">
                <a:solidFill>
                  <a:schemeClr val="accent2"/>
                </a:solidFill>
              </a:rPr>
              <a:t>Step 2: WMO-No.49, edition 2019:</a:t>
            </a:r>
          </a:p>
          <a:p>
            <a:pPr marL="1447800" lvl="2" indent="-417513" eaLnBrk="0" hangingPunct="0">
              <a:spcBef>
                <a:spcPct val="20000"/>
              </a:spcBef>
              <a:buClr>
                <a:srgbClr val="FF9900"/>
              </a:buClr>
              <a:buSzPct val="70000"/>
              <a:buFont typeface="Wingdings" panose="05000000000000000000" pitchFamily="2" charset="2"/>
              <a:buChar char="ü"/>
            </a:pPr>
            <a:r>
              <a:rPr lang="en-GB" sz="1600" dirty="0">
                <a:solidFill>
                  <a:schemeClr val="accent2"/>
                </a:solidFill>
              </a:rPr>
              <a:t>c</a:t>
            </a:r>
            <a:r>
              <a:rPr lang="en-GB" sz="1600" dirty="0" smtClean="0">
                <a:solidFill>
                  <a:schemeClr val="accent2"/>
                </a:solidFill>
              </a:rPr>
              <a:t>ompletely restructured and up-to-date</a:t>
            </a:r>
          </a:p>
          <a:p>
            <a:pPr marL="1447800" lvl="2" indent="-417513" eaLnBrk="0" hangingPunct="0">
              <a:spcBef>
                <a:spcPct val="20000"/>
              </a:spcBef>
              <a:buClr>
                <a:srgbClr val="FF9900"/>
              </a:buClr>
              <a:buSzPct val="70000"/>
              <a:buFont typeface="Wingdings" panose="05000000000000000000" pitchFamily="2" charset="2"/>
              <a:buChar char="ü"/>
            </a:pPr>
            <a:r>
              <a:rPr lang="en-GB" sz="1600" dirty="0">
                <a:solidFill>
                  <a:schemeClr val="accent2"/>
                </a:solidFill>
              </a:rPr>
              <a:t>m</a:t>
            </a:r>
            <a:r>
              <a:rPr lang="en-GB" sz="1600" dirty="0" smtClean="0">
                <a:solidFill>
                  <a:schemeClr val="accent2"/>
                </a:solidFill>
              </a:rPr>
              <a:t>issing chapters (see outline in App 2 to Doc 5.1) developed</a:t>
            </a:r>
          </a:p>
          <a:p>
            <a:pPr marL="1447800" lvl="2" indent="-417513" eaLnBrk="0" hangingPunct="0">
              <a:spcBef>
                <a:spcPct val="20000"/>
              </a:spcBef>
              <a:buClr>
                <a:srgbClr val="FF9900"/>
              </a:buClr>
              <a:buSzPct val="70000"/>
              <a:buFont typeface="Wingdings" panose="05000000000000000000" pitchFamily="2" charset="2"/>
              <a:buChar char="ü"/>
            </a:pPr>
            <a:r>
              <a:rPr lang="en-GB" sz="1600" dirty="0" err="1" smtClean="0">
                <a:solidFill>
                  <a:schemeClr val="accent2"/>
                </a:solidFill>
              </a:rPr>
              <a:t>Vol</a:t>
            </a:r>
            <a:r>
              <a:rPr lang="en-GB" sz="1600" dirty="0" smtClean="0">
                <a:solidFill>
                  <a:schemeClr val="accent2"/>
                </a:solidFill>
              </a:rPr>
              <a:t> IV (QM) incorporated in </a:t>
            </a:r>
            <a:r>
              <a:rPr lang="en-GB" sz="1600" dirty="0" err="1" smtClean="0">
                <a:solidFill>
                  <a:schemeClr val="accent2"/>
                </a:solidFill>
              </a:rPr>
              <a:t>Vol</a:t>
            </a:r>
            <a:r>
              <a:rPr lang="en-GB" sz="1600" dirty="0" smtClean="0">
                <a:solidFill>
                  <a:schemeClr val="accent2"/>
                </a:solidFill>
              </a:rPr>
              <a:t> I</a:t>
            </a:r>
          </a:p>
          <a:p>
            <a:pPr marL="1447800" lvl="2" indent="-417513" eaLnBrk="0" hangingPunct="0">
              <a:spcBef>
                <a:spcPct val="20000"/>
              </a:spcBef>
              <a:buClr>
                <a:srgbClr val="FF9900"/>
              </a:buClr>
              <a:buSzPct val="70000"/>
              <a:buFont typeface="Wingdings" panose="05000000000000000000" pitchFamily="2" charset="2"/>
              <a:buChar char="ü"/>
            </a:pPr>
            <a:r>
              <a:rPr lang="en-US" sz="1600" dirty="0">
                <a:solidFill>
                  <a:schemeClr val="accent2"/>
                </a:solidFill>
              </a:rPr>
              <a:t>f</a:t>
            </a:r>
            <a:r>
              <a:rPr lang="en-US" sz="1600" dirty="0" smtClean="0">
                <a:solidFill>
                  <a:schemeClr val="accent2"/>
                </a:solidFill>
              </a:rPr>
              <a:t>urther </a:t>
            </a:r>
            <a:r>
              <a:rPr lang="en-GB" sz="1600" dirty="0" smtClean="0">
                <a:solidFill>
                  <a:schemeClr val="accent2"/>
                </a:solidFill>
              </a:rPr>
              <a:t>improvement of </a:t>
            </a:r>
            <a:r>
              <a:rPr lang="en-GB" sz="1600" dirty="0">
                <a:solidFill>
                  <a:schemeClr val="accent2"/>
                </a:solidFill>
              </a:rPr>
              <a:t>style and </a:t>
            </a:r>
            <a:r>
              <a:rPr lang="en-GB" sz="1600" dirty="0" smtClean="0">
                <a:solidFill>
                  <a:schemeClr val="accent2"/>
                </a:solidFill>
              </a:rPr>
              <a:t>consistency</a:t>
            </a:r>
          </a:p>
          <a:p>
            <a:pPr marL="1447800" lvl="2" indent="-417513" eaLnBrk="0" hangingPunct="0">
              <a:spcBef>
                <a:spcPct val="20000"/>
              </a:spcBef>
              <a:buClr>
                <a:srgbClr val="FF9900"/>
              </a:buClr>
              <a:buSzPct val="70000"/>
              <a:buFont typeface="Wingdings" panose="05000000000000000000" pitchFamily="2" charset="2"/>
              <a:buChar char="ü"/>
            </a:pPr>
            <a:r>
              <a:rPr lang="en-GB" sz="1600" dirty="0" smtClean="0">
                <a:solidFill>
                  <a:schemeClr val="accent2"/>
                </a:solidFill>
              </a:rPr>
              <a:t>electronic version, CDM support</a:t>
            </a:r>
            <a:endParaRPr lang="en-GB" sz="1600" dirty="0">
              <a:solidFill>
                <a:schemeClr val="accent2"/>
              </a:solidFill>
            </a:endParaRPr>
          </a:p>
          <a:p>
            <a:pPr marL="1447800" lvl="2" indent="-533400" eaLnBrk="0" hangingPunct="0">
              <a:spcBef>
                <a:spcPct val="20000"/>
              </a:spcBef>
              <a:buClr>
                <a:srgbClr val="FF9900"/>
              </a:buClr>
              <a:buSzPct val="70000"/>
              <a:buFont typeface="Wingdings" charset="0"/>
              <a:buChar char="v"/>
            </a:pPr>
            <a:endParaRPr lang="en-US" sz="1600" dirty="0">
              <a:solidFill>
                <a:schemeClr val="accent2"/>
              </a:solidFill>
            </a:endParaRPr>
          </a:p>
        </p:txBody>
      </p:sp>
    </p:spTree>
    <p:extLst>
      <p:ext uri="{BB962C8B-B14F-4D97-AF65-F5344CB8AC3E}">
        <p14:creationId xmlns:p14="http://schemas.microsoft.com/office/powerpoint/2010/main" val="241670703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661999257"/>
              </p:ext>
            </p:extLst>
          </p:nvPr>
        </p:nvGraphicFramePr>
        <p:xfrm>
          <a:off x="533400" y="152400"/>
          <a:ext cx="3581400" cy="5642610"/>
        </p:xfrm>
        <a:graphic>
          <a:graphicData uri="http://schemas.openxmlformats.org/drawingml/2006/table">
            <a:tbl>
              <a:tblPr firstRow="1" bandRow="1">
                <a:tableStyleId>{93296810-A885-4BE3-A3E7-6D5BEEA58F35}</a:tableStyleId>
              </a:tblPr>
              <a:tblGrid>
                <a:gridCol w="3581400">
                  <a:extLst>
                    <a:ext uri="{9D8B030D-6E8A-4147-A177-3AD203B41FA5}">
                      <a16:colId xmlns:a16="http://schemas.microsoft.com/office/drawing/2014/main" xmlns="" val="20000"/>
                    </a:ext>
                  </a:extLst>
                </a:gridCol>
              </a:tblGrid>
              <a:tr h="1524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smtClean="0">
                          <a:ln>
                            <a:noFill/>
                          </a:ln>
                        </a:rPr>
                        <a:t>WMO-No.49, </a:t>
                      </a:r>
                      <a:r>
                        <a:rPr lang="en-US" sz="1600" dirty="0" err="1" smtClean="0">
                          <a:ln>
                            <a:noFill/>
                          </a:ln>
                        </a:rPr>
                        <a:t>Vol</a:t>
                      </a:r>
                      <a:r>
                        <a:rPr lang="en-US" sz="1600" dirty="0" smtClean="0">
                          <a:ln>
                            <a:noFill/>
                          </a:ln>
                        </a:rPr>
                        <a:t> 1, 2011</a:t>
                      </a:r>
                      <a:r>
                        <a:rPr lang="en-US" sz="1600" baseline="0" dirty="0" smtClean="0">
                          <a:ln>
                            <a:noFill/>
                          </a:ln>
                        </a:rPr>
                        <a:t> (upd.2012)</a:t>
                      </a:r>
                      <a:endParaRPr lang="en-US" sz="1600" b="1" dirty="0" smtClean="0">
                        <a:ln>
                          <a:noFill/>
                        </a:ln>
                      </a:endParaRPr>
                    </a:p>
                  </a:txBody>
                  <a:tcPr/>
                </a:tc>
                <a:extLst>
                  <a:ext uri="{0D108BD9-81ED-4DB2-BD59-A6C34878D82A}">
                    <a16:rowId xmlns:a16="http://schemas.microsoft.com/office/drawing/2014/main" xmlns="" val="10000"/>
                  </a:ext>
                </a:extLst>
              </a:tr>
              <a:tr h="579121">
                <a:tc>
                  <a:txBody>
                    <a:bodyPr/>
                    <a:lstStyle/>
                    <a:p>
                      <a:pPr lvl="0"/>
                      <a:r>
                        <a:rPr lang="en-US" sz="1100" dirty="0" smtClean="0">
                          <a:ln>
                            <a:noFill/>
                          </a:ln>
                        </a:rPr>
                        <a:t>General Provisions</a:t>
                      </a:r>
                    </a:p>
                    <a:p>
                      <a:pPr lvl="0"/>
                      <a:r>
                        <a:rPr lang="en-US" sz="1100" dirty="0" smtClean="0">
                          <a:ln>
                            <a:noFill/>
                          </a:ln>
                        </a:rPr>
                        <a:t>Definitions</a:t>
                      </a:r>
                    </a:p>
                    <a:p>
                      <a:pPr lvl="0"/>
                      <a:r>
                        <a:rPr lang="en-US" sz="1100" strike="noStrike" baseline="0" dirty="0" smtClean="0">
                          <a:ln>
                            <a:noFill/>
                          </a:ln>
                        </a:rPr>
                        <a:t>Requirements for the international exchange of meteorological data and products</a:t>
                      </a:r>
                    </a:p>
                  </a:txBody>
                  <a:tcPr/>
                </a:tc>
                <a:extLst>
                  <a:ext uri="{0D108BD9-81ED-4DB2-BD59-A6C34878D82A}">
                    <a16:rowId xmlns:a16="http://schemas.microsoft.com/office/drawing/2014/main" xmlns="" val="10001"/>
                  </a:ext>
                </a:extLst>
              </a:tr>
              <a:tr h="24574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smtClean="0">
                          <a:ln>
                            <a:noFill/>
                          </a:ln>
                        </a:rPr>
                        <a:t>Part I. WWW</a:t>
                      </a:r>
                    </a:p>
                  </a:txBody>
                  <a:tcPr/>
                </a:tc>
                <a:extLst>
                  <a:ext uri="{0D108BD9-81ED-4DB2-BD59-A6C34878D82A}">
                    <a16:rowId xmlns:a16="http://schemas.microsoft.com/office/drawing/2014/main" xmlns="" val="10002"/>
                  </a:ext>
                </a:extLst>
              </a:tr>
              <a:tr h="609600">
                <a:tc>
                  <a:txBody>
                    <a:bodyPr/>
                    <a:lstStyle/>
                    <a:p>
                      <a:pPr lvl="0"/>
                      <a:r>
                        <a:rPr lang="en-US" sz="1100" b="0" dirty="0" smtClean="0">
                          <a:ln>
                            <a:noFill/>
                          </a:ln>
                        </a:rPr>
                        <a:t>1. GOS</a:t>
                      </a:r>
                    </a:p>
                    <a:p>
                      <a:pPr lvl="0"/>
                      <a:r>
                        <a:rPr lang="en-US" sz="1100" b="0" dirty="0" smtClean="0">
                          <a:ln>
                            <a:noFill/>
                          </a:ln>
                        </a:rPr>
                        <a:t>2. GDPFS</a:t>
                      </a:r>
                    </a:p>
                    <a:p>
                      <a:pPr lvl="0"/>
                      <a:r>
                        <a:rPr lang="en-US" sz="1100" b="0" dirty="0" smtClean="0">
                          <a:ln>
                            <a:noFill/>
                          </a:ln>
                        </a:rPr>
                        <a:t>3. WIS</a:t>
                      </a:r>
                    </a:p>
                  </a:txBody>
                  <a:tcPr/>
                </a:tc>
                <a:extLst>
                  <a:ext uri="{0D108BD9-81ED-4DB2-BD59-A6C34878D82A}">
                    <a16:rowId xmlns:a16="http://schemas.microsoft.com/office/drawing/2014/main" xmlns="" val="10003"/>
                  </a:ext>
                </a:extLst>
              </a:tr>
              <a:tr h="12382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smtClean="0">
                          <a:ln>
                            <a:noFill/>
                          </a:ln>
                        </a:rPr>
                        <a:t>Part II. Other General SARPs</a:t>
                      </a:r>
                      <a:endParaRPr lang="en-US" sz="1200" dirty="0" smtClean="0">
                        <a:ln>
                          <a:noFill/>
                        </a:ln>
                      </a:endParaRPr>
                    </a:p>
                  </a:txBody>
                  <a:tcPr/>
                </a:tc>
                <a:extLst>
                  <a:ext uri="{0D108BD9-81ED-4DB2-BD59-A6C34878D82A}">
                    <a16:rowId xmlns:a16="http://schemas.microsoft.com/office/drawing/2014/main" xmlns="" val="10004"/>
                  </a:ext>
                </a:extLst>
              </a:tr>
              <a:tr h="714375">
                <a:tc>
                  <a:txBody>
                    <a:bodyPr/>
                    <a:lstStyle/>
                    <a:p>
                      <a:pPr lvl="0"/>
                      <a:r>
                        <a:rPr lang="en-US" sz="1100" dirty="0" smtClean="0">
                          <a:ln>
                            <a:noFill/>
                          </a:ln>
                        </a:rPr>
                        <a:t>1. Climatology</a:t>
                      </a:r>
                    </a:p>
                    <a:p>
                      <a:pPr lvl="0"/>
                      <a:r>
                        <a:rPr lang="en-US" sz="1100" dirty="0" smtClean="0">
                          <a:ln>
                            <a:noFill/>
                          </a:ln>
                        </a:rPr>
                        <a:t>2. GAW</a:t>
                      </a:r>
                    </a:p>
                    <a:p>
                      <a:pPr lvl="0"/>
                      <a:r>
                        <a:rPr lang="en-US" sz="1100" dirty="0" smtClean="0">
                          <a:ln>
                            <a:noFill/>
                          </a:ln>
                        </a:rPr>
                        <a:t>3. Met Bibliography and Publications</a:t>
                      </a:r>
                    </a:p>
                    <a:p>
                      <a:pPr lvl="0"/>
                      <a:r>
                        <a:rPr lang="en-US" sz="1100" dirty="0" smtClean="0">
                          <a:ln>
                            <a:noFill/>
                          </a:ln>
                        </a:rPr>
                        <a:t>4. E&amp;T of MET Personnel</a:t>
                      </a:r>
                    </a:p>
                    <a:p>
                      <a:pPr lvl="0"/>
                      <a:r>
                        <a:rPr lang="en-US" sz="1100" dirty="0" smtClean="0">
                          <a:ln>
                            <a:noFill/>
                          </a:ln>
                        </a:rPr>
                        <a:t>5. Competence of MET, HY and CLI Personnel</a:t>
                      </a:r>
                    </a:p>
                    <a:p>
                      <a:pPr lvl="0"/>
                      <a:r>
                        <a:rPr lang="en-US" sz="1100" dirty="0" smtClean="0">
                          <a:ln>
                            <a:noFill/>
                          </a:ln>
                        </a:rPr>
                        <a:t>6. Meteorological research</a:t>
                      </a:r>
                      <a:endParaRPr lang="en-US" sz="1100" dirty="0" smtClean="0"/>
                    </a:p>
                  </a:txBody>
                  <a:tcPr/>
                </a:tc>
                <a:extLst>
                  <a:ext uri="{0D108BD9-81ED-4DB2-BD59-A6C34878D82A}">
                    <a16:rowId xmlns:a16="http://schemas.microsoft.com/office/drawing/2014/main" xmlns="" val="10005"/>
                  </a:ext>
                </a:extLst>
              </a:tr>
              <a:tr h="200025">
                <a:tc>
                  <a:txBody>
                    <a:bodyPr/>
                    <a:lstStyle/>
                    <a:p>
                      <a:r>
                        <a:rPr lang="en-US" sz="1200" b="1" dirty="0" smtClean="0"/>
                        <a:t>Part III. Meteorological Services</a:t>
                      </a:r>
                    </a:p>
                  </a:txBody>
                  <a:tcPr/>
                </a:tc>
                <a:extLst>
                  <a:ext uri="{0D108BD9-81ED-4DB2-BD59-A6C34878D82A}">
                    <a16:rowId xmlns:a16="http://schemas.microsoft.com/office/drawing/2014/main" xmlns="" val="10006"/>
                  </a:ext>
                </a:extLst>
              </a:tr>
              <a:tr h="428625">
                <a:tc>
                  <a:txBody>
                    <a:bodyPr/>
                    <a:lstStyle/>
                    <a:p>
                      <a:pPr lvl="0"/>
                      <a:r>
                        <a:rPr lang="en-US" sz="1100" b="0" dirty="0" smtClean="0">
                          <a:ln>
                            <a:noFill/>
                          </a:ln>
                        </a:rPr>
                        <a:t>1. MET Services for marine activities</a:t>
                      </a:r>
                    </a:p>
                    <a:p>
                      <a:pPr lvl="0"/>
                      <a:r>
                        <a:rPr lang="en-US" sz="1100" b="0" dirty="0" smtClean="0">
                          <a:ln>
                            <a:noFill/>
                          </a:ln>
                        </a:rPr>
                        <a:t>2. MET Services for agriculture</a:t>
                      </a:r>
                    </a:p>
                  </a:txBody>
                  <a:tcPr/>
                </a:tc>
                <a:extLst>
                  <a:ext uri="{0D108BD9-81ED-4DB2-BD59-A6C34878D82A}">
                    <a16:rowId xmlns:a16="http://schemas.microsoft.com/office/drawing/2014/main" xmlns="" val="10007"/>
                  </a:ext>
                </a:extLst>
              </a:tr>
              <a:tr h="27622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smtClean="0">
                          <a:ln>
                            <a:noFill/>
                          </a:ln>
                        </a:rPr>
                        <a:t>Appendices</a:t>
                      </a:r>
                    </a:p>
                  </a:txBody>
                  <a:tcPr/>
                </a:tc>
                <a:extLst>
                  <a:ext uri="{0D108BD9-81ED-4DB2-BD59-A6C34878D82A}">
                    <a16:rowId xmlns:a16="http://schemas.microsoft.com/office/drawing/2014/main" xmlns="" val="10008"/>
                  </a:ext>
                </a:extLst>
              </a:tr>
              <a:tr h="714375">
                <a:tc>
                  <a:txBody>
                    <a:bodyPr/>
                    <a:lstStyle/>
                    <a:p>
                      <a:pPr marL="0" lvl="0" indent="0">
                        <a:tabLst>
                          <a:tab pos="171450" algn="l"/>
                          <a:tab pos="228600" algn="l"/>
                        </a:tabLst>
                      </a:pPr>
                      <a:r>
                        <a:rPr lang="en-US" sz="1000" b="0" dirty="0" smtClean="0">
                          <a:ln>
                            <a:noFill/>
                          </a:ln>
                        </a:rPr>
                        <a:t>A </a:t>
                      </a:r>
                      <a:r>
                        <a:rPr lang="en-US" sz="1000" b="0" cap="small" baseline="0" dirty="0" smtClean="0">
                          <a:ln>
                            <a:noFill/>
                          </a:ln>
                        </a:rPr>
                        <a:t>- </a:t>
                      </a:r>
                      <a:r>
                        <a:rPr lang="en-GB" sz="1000" b="0" cap="small" baseline="0" dirty="0" smtClean="0">
                          <a:ln>
                            <a:noFill/>
                          </a:ln>
                        </a:rPr>
                        <a:t>VALUES OF SOME PHYSICAL FUNCTIONS AND CONSTANTS 	</a:t>
                      </a:r>
                      <a:r>
                        <a:rPr lang="en-US" sz="1000" b="0" cap="small" baseline="0" dirty="0" smtClean="0">
                          <a:ln>
                            <a:noFill/>
                          </a:ln>
                        </a:rPr>
                        <a:t>USED IN METEOROLOGY</a:t>
                      </a:r>
                    </a:p>
                    <a:p>
                      <a:pPr lvl="0">
                        <a:tabLst>
                          <a:tab pos="171450" algn="l"/>
                        </a:tabLst>
                      </a:pPr>
                      <a:r>
                        <a:rPr lang="en-US" sz="1000" b="0" dirty="0" smtClean="0">
                          <a:ln>
                            <a:noFill/>
                          </a:ln>
                        </a:rPr>
                        <a:t>B  - </a:t>
                      </a:r>
                      <a:r>
                        <a:rPr lang="en-GB" sz="1000" b="0" dirty="0" smtClean="0">
                          <a:ln>
                            <a:noFill/>
                          </a:ln>
                        </a:rPr>
                        <a:t>DEFINITIONS AND SPECIFICATIONS OF WATER VAPOUR 	IN THE </a:t>
                      </a:r>
                      <a:r>
                        <a:rPr lang="en-US" sz="1000" b="0" dirty="0" smtClean="0">
                          <a:ln>
                            <a:noFill/>
                          </a:ln>
                        </a:rPr>
                        <a:t>ATMOSPHERE</a:t>
                      </a:r>
                    </a:p>
                    <a:p>
                      <a:pPr lvl="0"/>
                      <a:r>
                        <a:rPr lang="en-US" sz="1000" b="0" dirty="0" smtClean="0">
                          <a:ln>
                            <a:noFill/>
                          </a:ln>
                        </a:rPr>
                        <a:t>C - UNIVERSAL DECIMAL CLASSIFICATION</a:t>
                      </a:r>
                    </a:p>
                    <a:p>
                      <a:pPr lvl="0"/>
                      <a:r>
                        <a:rPr lang="en-US" sz="1000" b="0" dirty="0" smtClean="0">
                          <a:ln>
                            <a:noFill/>
                          </a:ln>
                        </a:rPr>
                        <a:t>D - BASIC INSTRUCTION PACKAGES</a:t>
                      </a:r>
                    </a:p>
                    <a:p>
                      <a:pPr lvl="0"/>
                      <a:r>
                        <a:rPr lang="en-US" sz="1000" b="0" dirty="0" smtClean="0">
                          <a:ln>
                            <a:noFill/>
                          </a:ln>
                        </a:rPr>
                        <a:t>E - </a:t>
                      </a:r>
                      <a:r>
                        <a:rPr lang="en-GB" sz="1000" b="0" dirty="0" smtClean="0">
                          <a:ln>
                            <a:noFill/>
                          </a:ln>
                        </a:rPr>
                        <a:t>CRITERIA FOR THE RECOGNITION OF WMO REGIONAL</a:t>
                      </a:r>
                      <a:endParaRPr lang="en-US" sz="1000" b="0" dirty="0" smtClean="0">
                        <a:ln>
                          <a:noFill/>
                        </a:ln>
                      </a:endParaRPr>
                    </a:p>
                    <a:p>
                      <a:pPr lvl="0">
                        <a:tabLst>
                          <a:tab pos="171450" algn="l"/>
                        </a:tabLst>
                      </a:pPr>
                      <a:r>
                        <a:rPr lang="en-US" sz="1000" b="0" dirty="0" smtClean="0">
                          <a:ln>
                            <a:noFill/>
                          </a:ln>
                        </a:rPr>
                        <a:t>	TRAINING CENTRES</a:t>
                      </a:r>
                    </a:p>
                  </a:txBody>
                  <a:tcPr/>
                </a:tc>
                <a:extLst>
                  <a:ext uri="{0D108BD9-81ED-4DB2-BD59-A6C34878D82A}">
                    <a16:rowId xmlns:a16="http://schemas.microsoft.com/office/drawing/2014/main" xmlns="" val="10009"/>
                  </a:ext>
                </a:extLst>
              </a:tr>
            </a:tbl>
          </a:graphicData>
        </a:graphic>
      </p:graphicFrame>
      <p:graphicFrame>
        <p:nvGraphicFramePr>
          <p:cNvPr id="11" name="Table 10"/>
          <p:cNvGraphicFramePr>
            <a:graphicFrameLocks noGrp="1"/>
          </p:cNvGraphicFramePr>
          <p:nvPr>
            <p:extLst>
              <p:ext uri="{D42A27DB-BD31-4B8C-83A1-F6EECF244321}">
                <p14:modId xmlns:p14="http://schemas.microsoft.com/office/powerpoint/2010/main" val="3095776549"/>
              </p:ext>
            </p:extLst>
          </p:nvPr>
        </p:nvGraphicFramePr>
        <p:xfrm>
          <a:off x="4876800" y="152400"/>
          <a:ext cx="3962400" cy="5737860"/>
        </p:xfrm>
        <a:graphic>
          <a:graphicData uri="http://schemas.openxmlformats.org/drawingml/2006/table">
            <a:tbl>
              <a:tblPr firstRow="1" bandRow="1">
                <a:tableStyleId>{93296810-A885-4BE3-A3E7-6D5BEEA58F35}</a:tableStyleId>
              </a:tblPr>
              <a:tblGrid>
                <a:gridCol w="3962400">
                  <a:extLst>
                    <a:ext uri="{9D8B030D-6E8A-4147-A177-3AD203B41FA5}">
                      <a16:colId xmlns:a16="http://schemas.microsoft.com/office/drawing/2014/main" xmlns="" val="20000"/>
                    </a:ext>
                  </a:extLst>
                </a:gridCol>
              </a:tblGrid>
              <a:tr h="31072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smtClean="0">
                          <a:ln>
                            <a:noFill/>
                          </a:ln>
                        </a:rPr>
                        <a:t>WMO-No.49, </a:t>
                      </a:r>
                      <a:r>
                        <a:rPr lang="en-US" sz="1600" dirty="0" err="1" smtClean="0">
                          <a:ln>
                            <a:noFill/>
                          </a:ln>
                        </a:rPr>
                        <a:t>Vol</a:t>
                      </a:r>
                      <a:r>
                        <a:rPr lang="en-US" sz="1600" dirty="0" smtClean="0">
                          <a:ln>
                            <a:noFill/>
                          </a:ln>
                        </a:rPr>
                        <a:t> 1, 2015</a:t>
                      </a:r>
                      <a:r>
                        <a:rPr lang="en-US" sz="1600" baseline="0" dirty="0" smtClean="0">
                          <a:ln>
                            <a:noFill/>
                          </a:ln>
                        </a:rPr>
                        <a:t> </a:t>
                      </a:r>
                      <a:endParaRPr lang="en-US" sz="1600" b="1" dirty="0" smtClean="0">
                        <a:ln>
                          <a:noFill/>
                        </a:ln>
                      </a:endParaRPr>
                    </a:p>
                  </a:txBody>
                  <a:tcPr/>
                </a:tc>
                <a:extLst>
                  <a:ext uri="{0D108BD9-81ED-4DB2-BD59-A6C34878D82A}">
                    <a16:rowId xmlns:a16="http://schemas.microsoft.com/office/drawing/2014/main" xmlns="" val="10000"/>
                  </a:ext>
                </a:extLst>
              </a:tr>
              <a:tr h="395462">
                <a:tc>
                  <a:txBody>
                    <a:bodyPr/>
                    <a:lstStyle/>
                    <a:p>
                      <a:pPr lvl="0"/>
                      <a:r>
                        <a:rPr lang="en-US" sz="1100" dirty="0" smtClean="0">
                          <a:ln>
                            <a:noFill/>
                          </a:ln>
                        </a:rPr>
                        <a:t>General Provisions</a:t>
                      </a:r>
                    </a:p>
                    <a:p>
                      <a:pPr lvl="0"/>
                      <a:r>
                        <a:rPr lang="en-US" sz="1100" dirty="0" smtClean="0">
                          <a:ln>
                            <a:noFill/>
                          </a:ln>
                        </a:rPr>
                        <a:t>Definitions</a:t>
                      </a:r>
                    </a:p>
                  </a:txBody>
                  <a:tcPr/>
                </a:tc>
                <a:extLst>
                  <a:ext uri="{0D108BD9-81ED-4DB2-BD59-A6C34878D82A}">
                    <a16:rowId xmlns:a16="http://schemas.microsoft.com/office/drawing/2014/main" xmlns="" val="10001"/>
                  </a:ext>
                </a:extLst>
              </a:tr>
              <a:tr h="24010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b="1" dirty="0" smtClean="0">
                          <a:ln>
                            <a:noFill/>
                          </a:ln>
                        </a:rPr>
                        <a:t>Part I. WIGOS</a:t>
                      </a:r>
                    </a:p>
                  </a:txBody>
                  <a:tcPr/>
                </a:tc>
                <a:extLst>
                  <a:ext uri="{0D108BD9-81ED-4DB2-BD59-A6C34878D82A}">
                    <a16:rowId xmlns:a16="http://schemas.microsoft.com/office/drawing/2014/main" xmlns="" val="10002"/>
                  </a:ext>
                </a:extLst>
              </a:tr>
              <a:tr h="1073398">
                <a:tc>
                  <a:txBody>
                    <a:bodyPr/>
                    <a:lstStyle/>
                    <a:p>
                      <a:pPr lvl="0"/>
                      <a:r>
                        <a:rPr lang="en-US" sz="1000" b="0" dirty="0" smtClean="0">
                          <a:ln>
                            <a:noFill/>
                          </a:ln>
                        </a:rPr>
                        <a:t>1. Introduction to WIGOS;  </a:t>
                      </a:r>
                      <a:r>
                        <a:rPr lang="en-GB" sz="1000" b="0" dirty="0" smtClean="0">
                          <a:ln>
                            <a:noFill/>
                          </a:ln>
                        </a:rPr>
                        <a:t>2. Common attributes of WIGOS component systems;  3. Attributes specific to the surface-based sub-system of WIGOS;  4. Attributes specific to the space-based sub-system of WIGOS;  5. Attributes specific to the Global Observing System of the World Weather Watch (GOS);  6. Attributes specific to the observing component of the Global Atmosphere Watch (GAW); 7. Attributes specific to the WMO Hydrological Observing System; 8. Attributes specific to the observing component of the Global </a:t>
                      </a:r>
                      <a:r>
                        <a:rPr lang="en-GB" sz="1000" b="0" dirty="0" err="1" smtClean="0">
                          <a:ln>
                            <a:noFill/>
                          </a:ln>
                        </a:rPr>
                        <a:t>Cryosphere</a:t>
                      </a:r>
                      <a:r>
                        <a:rPr lang="en-GB" sz="1000" b="0" dirty="0" smtClean="0">
                          <a:ln>
                            <a:noFill/>
                          </a:ln>
                        </a:rPr>
                        <a:t> Watch (GCW)</a:t>
                      </a:r>
                      <a:endParaRPr lang="en-US" sz="1000" b="0" dirty="0">
                        <a:ln>
                          <a:noFill/>
                        </a:ln>
                      </a:endParaRPr>
                    </a:p>
                  </a:txBody>
                  <a:tcPr/>
                </a:tc>
                <a:extLst>
                  <a:ext uri="{0D108BD9-81ED-4DB2-BD59-A6C34878D82A}">
                    <a16:rowId xmlns:a16="http://schemas.microsoft.com/office/drawing/2014/main" xmlns="" val="10003"/>
                  </a:ext>
                </a:extLst>
              </a:tr>
              <a:tr h="24010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b="1" dirty="0" smtClean="0">
                          <a:ln>
                            <a:noFill/>
                          </a:ln>
                        </a:rPr>
                        <a:t>Part II. WIS</a:t>
                      </a:r>
                      <a:endParaRPr lang="en-US" sz="1100" dirty="0" smtClean="0">
                        <a:ln>
                          <a:noFill/>
                        </a:ln>
                      </a:endParaRPr>
                    </a:p>
                  </a:txBody>
                  <a:tcPr/>
                </a:tc>
                <a:extLst>
                  <a:ext uri="{0D108BD9-81ED-4DB2-BD59-A6C34878D82A}">
                    <a16:rowId xmlns:a16="http://schemas.microsoft.com/office/drawing/2014/main" xmlns="" val="10004"/>
                  </a:ext>
                </a:extLst>
              </a:tr>
              <a:tr h="36721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b="0" dirty="0" smtClean="0">
                          <a:ln>
                            <a:noFill/>
                          </a:ln>
                        </a:rPr>
                        <a:t>1. Purpose; 2. Principles; 3. Organization; 4. Responsibilities; </a:t>
                      </a:r>
                      <a:r>
                        <a:rPr lang="en-GB" sz="1000" b="0" dirty="0" smtClean="0">
                          <a:ln>
                            <a:noFill/>
                          </a:ln>
                        </a:rPr>
                        <a:t>5. Practices, procedures and specifications</a:t>
                      </a:r>
                      <a:endParaRPr lang="en-US" sz="1000" b="0" dirty="0" smtClean="0">
                        <a:ln>
                          <a:noFill/>
                        </a:ln>
                      </a:endParaRPr>
                    </a:p>
                  </a:txBody>
                  <a:tcPr/>
                </a:tc>
                <a:extLst>
                  <a:ext uri="{0D108BD9-81ED-4DB2-BD59-A6C34878D82A}">
                    <a16:rowId xmlns:a16="http://schemas.microsoft.com/office/drawing/2014/main" xmlns="" val="10005"/>
                  </a:ext>
                </a:extLst>
              </a:tr>
              <a:tr h="240102">
                <a:tc>
                  <a:txBody>
                    <a:bodyPr/>
                    <a:lstStyle/>
                    <a:p>
                      <a:r>
                        <a:rPr lang="en-US" sz="1100" b="1" dirty="0" smtClean="0"/>
                        <a:t>Part III. GDPFS</a:t>
                      </a:r>
                    </a:p>
                  </a:txBody>
                  <a:tcPr/>
                </a:tc>
                <a:extLst>
                  <a:ext uri="{0D108BD9-81ED-4DB2-BD59-A6C34878D82A}">
                    <a16:rowId xmlns:a16="http://schemas.microsoft.com/office/drawing/2014/main" xmlns="" val="10006"/>
                  </a:ext>
                </a:extLst>
              </a:tr>
              <a:tr h="225978">
                <a:tc>
                  <a:txBody>
                    <a:bodyPr/>
                    <a:lstStyle/>
                    <a:p>
                      <a:pPr lvl="0"/>
                      <a:r>
                        <a:rPr lang="en-GB" sz="1000" b="0" dirty="0" smtClean="0">
                          <a:ln>
                            <a:noFill/>
                          </a:ln>
                        </a:rPr>
                        <a:t>1. GDPFS; </a:t>
                      </a:r>
                      <a:r>
                        <a:rPr lang="en-US" sz="1000" b="0" dirty="0" smtClean="0">
                          <a:ln>
                            <a:noFill/>
                          </a:ln>
                        </a:rPr>
                        <a:t>2. Climatology; 3. Hydrology (link to Vol. III)</a:t>
                      </a:r>
                      <a:endParaRPr lang="en-US" sz="1000" b="0" dirty="0">
                        <a:ln>
                          <a:noFill/>
                        </a:ln>
                      </a:endParaRPr>
                    </a:p>
                  </a:txBody>
                  <a:tcPr/>
                </a:tc>
                <a:extLst>
                  <a:ext uri="{0D108BD9-81ED-4DB2-BD59-A6C34878D82A}">
                    <a16:rowId xmlns:a16="http://schemas.microsoft.com/office/drawing/2014/main" xmlns="" val="10007"/>
                  </a:ext>
                </a:extLst>
              </a:tr>
              <a:tr h="24010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b="1" dirty="0" smtClean="0">
                          <a:ln>
                            <a:noFill/>
                          </a:ln>
                        </a:rPr>
                        <a:t>Part</a:t>
                      </a:r>
                      <a:r>
                        <a:rPr lang="en-US" sz="1100" b="1" baseline="0" dirty="0" smtClean="0">
                          <a:ln>
                            <a:noFill/>
                          </a:ln>
                        </a:rPr>
                        <a:t> IV. Meteorological (weather and climate) services</a:t>
                      </a:r>
                      <a:endParaRPr lang="en-US" sz="1100" b="1" dirty="0" smtClean="0">
                        <a:ln>
                          <a:noFill/>
                        </a:ln>
                      </a:endParaRPr>
                    </a:p>
                  </a:txBody>
                  <a:tcPr/>
                </a:tc>
                <a:extLst>
                  <a:ext uri="{0D108BD9-81ED-4DB2-BD59-A6C34878D82A}">
                    <a16:rowId xmlns:a16="http://schemas.microsoft.com/office/drawing/2014/main" xmlns="" val="10008"/>
                  </a:ext>
                </a:extLst>
              </a:tr>
              <a:tr h="790925">
                <a:tc>
                  <a:txBody>
                    <a:bodyPr/>
                    <a:lstStyle/>
                    <a:p>
                      <a:pPr marL="0" lvl="0" indent="0">
                        <a:tabLst>
                          <a:tab pos="171450" algn="l"/>
                          <a:tab pos="228600" algn="l"/>
                        </a:tabLst>
                      </a:pPr>
                      <a:r>
                        <a:rPr lang="en-US" sz="1000" b="0" dirty="0" smtClean="0">
                          <a:ln>
                            <a:noFill/>
                          </a:ln>
                        </a:rPr>
                        <a:t>1. Met</a:t>
                      </a:r>
                      <a:r>
                        <a:rPr lang="en-US" sz="1000" b="0" baseline="0" dirty="0" smtClean="0">
                          <a:ln>
                            <a:noFill/>
                          </a:ln>
                        </a:rPr>
                        <a:t> </a:t>
                      </a:r>
                      <a:r>
                        <a:rPr lang="en-US" sz="1000" b="0" dirty="0" smtClean="0">
                          <a:ln>
                            <a:noFill/>
                          </a:ln>
                        </a:rPr>
                        <a:t>services for marine activities;</a:t>
                      </a:r>
                      <a:r>
                        <a:rPr lang="en-US" sz="1000" b="0" baseline="0" dirty="0" smtClean="0">
                          <a:ln>
                            <a:noFill/>
                          </a:ln>
                        </a:rPr>
                        <a:t> </a:t>
                      </a:r>
                      <a:r>
                        <a:rPr lang="en-US" sz="1000" b="0" dirty="0" smtClean="0">
                          <a:ln>
                            <a:noFill/>
                          </a:ln>
                        </a:rPr>
                        <a:t>2. Met</a:t>
                      </a:r>
                      <a:r>
                        <a:rPr lang="en-US" sz="1000" b="0" baseline="0" dirty="0" smtClean="0">
                          <a:ln>
                            <a:noFill/>
                          </a:ln>
                        </a:rPr>
                        <a:t> </a:t>
                      </a:r>
                      <a:r>
                        <a:rPr lang="en-US" sz="1000" b="0" dirty="0" smtClean="0">
                          <a:ln>
                            <a:noFill/>
                          </a:ln>
                        </a:rPr>
                        <a:t>services for agriculture ; 3. Met</a:t>
                      </a:r>
                      <a:r>
                        <a:rPr lang="en-US" sz="1000" b="0" baseline="0" dirty="0" smtClean="0">
                          <a:ln>
                            <a:noFill/>
                          </a:ln>
                        </a:rPr>
                        <a:t> </a:t>
                      </a:r>
                      <a:r>
                        <a:rPr lang="en-US" sz="1000" b="0" dirty="0" smtClean="0">
                          <a:ln>
                            <a:noFill/>
                          </a:ln>
                        </a:rPr>
                        <a:t>services for aviation</a:t>
                      </a:r>
                      <a:r>
                        <a:rPr lang="en-US" sz="1000" b="0" baseline="0" dirty="0" smtClean="0">
                          <a:ln>
                            <a:noFill/>
                          </a:ln>
                        </a:rPr>
                        <a:t> </a:t>
                      </a:r>
                      <a:r>
                        <a:rPr lang="en-US" sz="1000" b="0" dirty="0" smtClean="0">
                          <a:ln>
                            <a:noFill/>
                          </a:ln>
                        </a:rPr>
                        <a:t>(ref. Vol. II) ;</a:t>
                      </a:r>
                      <a:r>
                        <a:rPr lang="en-US" sz="1000" b="0" baseline="0" dirty="0" smtClean="0">
                          <a:ln>
                            <a:noFill/>
                          </a:ln>
                        </a:rPr>
                        <a:t> </a:t>
                      </a:r>
                      <a:r>
                        <a:rPr lang="en-US" sz="1000" b="0" dirty="0" smtClean="0">
                          <a:ln>
                            <a:noFill/>
                          </a:ln>
                        </a:rPr>
                        <a:t>4. Hydrological services (ref. Vol. III);</a:t>
                      </a:r>
                      <a:r>
                        <a:rPr lang="en-US" sz="1000" b="0" baseline="0" dirty="0" smtClean="0">
                          <a:ln>
                            <a:noFill/>
                          </a:ln>
                        </a:rPr>
                        <a:t> 5.  Climate services (next edition); 6. Met services for DRR (next edition); 7. PWS (next edition); 8. Urban met services / chemical weather (next edition); 9. Space weather (next edition)</a:t>
                      </a:r>
                    </a:p>
                  </a:txBody>
                  <a:tcPr/>
                </a:tc>
                <a:extLst>
                  <a:ext uri="{0D108BD9-81ED-4DB2-BD59-A6C34878D82A}">
                    <a16:rowId xmlns:a16="http://schemas.microsoft.com/office/drawing/2014/main" xmlns="" val="10009"/>
                  </a:ext>
                </a:extLst>
              </a:tr>
              <a:tr h="225978">
                <a:tc>
                  <a:txBody>
                    <a:bodyPr/>
                    <a:lstStyle/>
                    <a:p>
                      <a:pPr marL="0" lvl="0" indent="0">
                        <a:tabLst>
                          <a:tab pos="171450" algn="l"/>
                          <a:tab pos="228600" algn="l"/>
                        </a:tabLst>
                      </a:pPr>
                      <a:r>
                        <a:rPr lang="en-US" sz="1050" b="1" baseline="0" dirty="0" smtClean="0">
                          <a:ln>
                            <a:noFill/>
                          </a:ln>
                        </a:rPr>
                        <a:t>PART V. Qualifications and Competences</a:t>
                      </a:r>
                    </a:p>
                  </a:txBody>
                  <a:tcPr/>
                </a:tc>
                <a:extLst>
                  <a:ext uri="{0D108BD9-81ED-4DB2-BD59-A6C34878D82A}">
                    <a16:rowId xmlns:a16="http://schemas.microsoft.com/office/drawing/2014/main" xmlns="" val="10010"/>
                  </a:ext>
                </a:extLst>
              </a:tr>
              <a:tr h="0">
                <a:tc>
                  <a:txBody>
                    <a:bodyPr/>
                    <a:lstStyle/>
                    <a:p>
                      <a:pPr marL="0" lvl="0" indent="0">
                        <a:tabLst>
                          <a:tab pos="171450" algn="l"/>
                          <a:tab pos="228600" algn="l"/>
                        </a:tabLst>
                      </a:pPr>
                      <a:r>
                        <a:rPr lang="en-US" sz="1100" b="1" kern="1200" dirty="0" smtClean="0">
                          <a:solidFill>
                            <a:schemeClr val="dk1"/>
                          </a:solidFill>
                          <a:effectLst/>
                          <a:latin typeface="+mn-lt"/>
                          <a:ea typeface="+mn-ea"/>
                          <a:cs typeface="+mn-cs"/>
                        </a:rPr>
                        <a:t>PART VI.</a:t>
                      </a:r>
                      <a:r>
                        <a:rPr lang="en-US" sz="1100" b="1" kern="1200" baseline="0" dirty="0" smtClean="0">
                          <a:solidFill>
                            <a:schemeClr val="dk1"/>
                          </a:solidFill>
                          <a:effectLst/>
                          <a:latin typeface="+mn-lt"/>
                          <a:ea typeface="+mn-ea"/>
                          <a:cs typeface="+mn-cs"/>
                        </a:rPr>
                        <a:t> </a:t>
                      </a:r>
                      <a:r>
                        <a:rPr lang="en-US" sz="1100" b="1" kern="1200" dirty="0" smtClean="0">
                          <a:solidFill>
                            <a:schemeClr val="dk1"/>
                          </a:solidFill>
                          <a:effectLst/>
                          <a:latin typeface="+mn-lt"/>
                          <a:ea typeface="+mn-ea"/>
                          <a:cs typeface="+mn-cs"/>
                        </a:rPr>
                        <a:t>Education and training </a:t>
                      </a:r>
                      <a:endParaRPr lang="en-US" sz="600" b="1" baseline="0" dirty="0" smtClean="0">
                        <a:ln>
                          <a:noFill/>
                        </a:ln>
                      </a:endParaRPr>
                    </a:p>
                  </a:txBody>
                  <a:tcPr/>
                </a:tc>
                <a:extLst>
                  <a:ext uri="{0D108BD9-81ED-4DB2-BD59-A6C34878D82A}">
                    <a16:rowId xmlns:a16="http://schemas.microsoft.com/office/drawing/2014/main" xmlns="" val="10011"/>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tab pos="171450" algn="l"/>
                          <a:tab pos="228600" algn="l"/>
                        </a:tabLst>
                        <a:defRPr/>
                      </a:pPr>
                      <a:r>
                        <a:rPr lang="en-US" sz="1100" b="1" kern="1200" dirty="0" smtClean="0">
                          <a:solidFill>
                            <a:schemeClr val="dk1"/>
                          </a:solidFill>
                          <a:effectLst/>
                          <a:latin typeface="+mn-lt"/>
                          <a:ea typeface="+mn-ea"/>
                          <a:cs typeface="+mn-cs"/>
                        </a:rPr>
                        <a:t>PART VII.</a:t>
                      </a:r>
                      <a:r>
                        <a:rPr lang="en-US" sz="1100" b="1" kern="1200" baseline="0" dirty="0" smtClean="0">
                          <a:solidFill>
                            <a:schemeClr val="dk1"/>
                          </a:solidFill>
                          <a:effectLst/>
                          <a:latin typeface="+mn-lt"/>
                          <a:ea typeface="+mn-ea"/>
                          <a:cs typeface="+mn-cs"/>
                        </a:rPr>
                        <a:t> </a:t>
                      </a:r>
                      <a:r>
                        <a:rPr lang="en-US" sz="1100" b="1" kern="1200" dirty="0" smtClean="0">
                          <a:solidFill>
                            <a:schemeClr val="dk1"/>
                          </a:solidFill>
                          <a:effectLst/>
                          <a:latin typeface="+mn-lt"/>
                          <a:ea typeface="+mn-ea"/>
                          <a:cs typeface="+mn-cs"/>
                        </a:rPr>
                        <a:t>Quality</a:t>
                      </a:r>
                      <a:r>
                        <a:rPr lang="en-US" sz="1100" b="1" kern="1200" baseline="0" dirty="0" smtClean="0">
                          <a:solidFill>
                            <a:schemeClr val="dk1"/>
                          </a:solidFill>
                          <a:effectLst/>
                          <a:latin typeface="+mn-lt"/>
                          <a:ea typeface="+mn-ea"/>
                          <a:cs typeface="+mn-cs"/>
                        </a:rPr>
                        <a:t> Management</a:t>
                      </a:r>
                      <a:endParaRPr lang="en-US" sz="1100" b="1" baseline="0" dirty="0" smtClean="0">
                        <a:ln>
                          <a:noFill/>
                        </a:ln>
                      </a:endParaRPr>
                    </a:p>
                  </a:txBody>
                  <a:tcPr/>
                </a:tc>
                <a:extLst>
                  <a:ext uri="{0D108BD9-81ED-4DB2-BD59-A6C34878D82A}">
                    <a16:rowId xmlns:a16="http://schemas.microsoft.com/office/drawing/2014/main" xmlns="" val="10012"/>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tab pos="171450" algn="l"/>
                          <a:tab pos="228600" algn="l"/>
                        </a:tabLst>
                        <a:defRPr/>
                      </a:pPr>
                      <a:r>
                        <a:rPr lang="en-US" sz="1100" b="1" baseline="0" dirty="0" smtClean="0">
                          <a:ln>
                            <a:noFill/>
                          </a:ln>
                        </a:rPr>
                        <a:t>APPENDICES</a:t>
                      </a:r>
                    </a:p>
                  </a:txBody>
                  <a:tcPr/>
                </a:tc>
                <a:extLst>
                  <a:ext uri="{0D108BD9-81ED-4DB2-BD59-A6C34878D82A}">
                    <a16:rowId xmlns:a16="http://schemas.microsoft.com/office/drawing/2014/main" xmlns="" val="10013"/>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tab pos="171450" algn="l"/>
                          <a:tab pos="228600" algn="l"/>
                        </a:tabLst>
                        <a:defRPr/>
                      </a:pPr>
                      <a:r>
                        <a:rPr lang="en-US" sz="1100" b="1" baseline="0" dirty="0" smtClean="0">
                          <a:ln>
                            <a:noFill/>
                          </a:ln>
                        </a:rPr>
                        <a:t>ATTACHMENTS</a:t>
                      </a:r>
                    </a:p>
                  </a:txBody>
                  <a:tcPr/>
                </a:tc>
                <a:extLst>
                  <a:ext uri="{0D108BD9-81ED-4DB2-BD59-A6C34878D82A}">
                    <a16:rowId xmlns:a16="http://schemas.microsoft.com/office/drawing/2014/main" xmlns="" val="10014"/>
                  </a:ext>
                </a:extLst>
              </a:tr>
            </a:tbl>
          </a:graphicData>
        </a:graphic>
      </p:graphicFrame>
    </p:spTree>
    <p:extLst>
      <p:ext uri="{BB962C8B-B14F-4D97-AF65-F5344CB8AC3E}">
        <p14:creationId xmlns:p14="http://schemas.microsoft.com/office/powerpoint/2010/main" val="270345154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3617405510"/>
              </p:ext>
            </p:extLst>
          </p:nvPr>
        </p:nvGraphicFramePr>
        <p:xfrm>
          <a:off x="533400" y="152400"/>
          <a:ext cx="3581400" cy="5642610"/>
        </p:xfrm>
        <a:graphic>
          <a:graphicData uri="http://schemas.openxmlformats.org/drawingml/2006/table">
            <a:tbl>
              <a:tblPr firstRow="1" bandRow="1">
                <a:tableStyleId>{93296810-A885-4BE3-A3E7-6D5BEEA58F35}</a:tableStyleId>
              </a:tblPr>
              <a:tblGrid>
                <a:gridCol w="3581400">
                  <a:extLst>
                    <a:ext uri="{9D8B030D-6E8A-4147-A177-3AD203B41FA5}">
                      <a16:colId xmlns:a16="http://schemas.microsoft.com/office/drawing/2014/main" xmlns="" val="20000"/>
                    </a:ext>
                  </a:extLst>
                </a:gridCol>
              </a:tblGrid>
              <a:tr h="1524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smtClean="0">
                          <a:ln>
                            <a:noFill/>
                          </a:ln>
                        </a:rPr>
                        <a:t>WMO-No.49, </a:t>
                      </a:r>
                      <a:r>
                        <a:rPr lang="en-US" sz="1600" dirty="0" err="1" smtClean="0">
                          <a:ln>
                            <a:noFill/>
                          </a:ln>
                        </a:rPr>
                        <a:t>Vol</a:t>
                      </a:r>
                      <a:r>
                        <a:rPr lang="en-US" sz="1600" dirty="0" smtClean="0">
                          <a:ln>
                            <a:noFill/>
                          </a:ln>
                        </a:rPr>
                        <a:t> 1, 2011</a:t>
                      </a:r>
                      <a:r>
                        <a:rPr lang="en-US" sz="1600" baseline="0" dirty="0" smtClean="0">
                          <a:ln>
                            <a:noFill/>
                          </a:ln>
                        </a:rPr>
                        <a:t> (upd.2012)</a:t>
                      </a:r>
                      <a:endParaRPr lang="en-US" sz="1600" b="1" dirty="0" smtClean="0">
                        <a:ln>
                          <a:noFill/>
                        </a:ln>
                      </a:endParaRPr>
                    </a:p>
                  </a:txBody>
                  <a:tcPr/>
                </a:tc>
                <a:extLst>
                  <a:ext uri="{0D108BD9-81ED-4DB2-BD59-A6C34878D82A}">
                    <a16:rowId xmlns:a16="http://schemas.microsoft.com/office/drawing/2014/main" xmlns="" val="10000"/>
                  </a:ext>
                </a:extLst>
              </a:tr>
              <a:tr h="579121">
                <a:tc>
                  <a:txBody>
                    <a:bodyPr/>
                    <a:lstStyle/>
                    <a:p>
                      <a:pPr lvl="0"/>
                      <a:r>
                        <a:rPr lang="en-US" sz="1100" dirty="0" smtClean="0">
                          <a:ln>
                            <a:noFill/>
                          </a:ln>
                        </a:rPr>
                        <a:t>General Provisions</a:t>
                      </a:r>
                    </a:p>
                    <a:p>
                      <a:pPr lvl="0"/>
                      <a:r>
                        <a:rPr lang="en-US" sz="1100" dirty="0" smtClean="0">
                          <a:ln>
                            <a:noFill/>
                          </a:ln>
                        </a:rPr>
                        <a:t>Definitions</a:t>
                      </a:r>
                    </a:p>
                    <a:p>
                      <a:pPr lvl="0"/>
                      <a:r>
                        <a:rPr lang="en-US" sz="1100" strike="dblStrike" baseline="0" dirty="0" smtClean="0">
                          <a:ln>
                            <a:noFill/>
                          </a:ln>
                        </a:rPr>
                        <a:t>Requirements for the international exchange of meteorological data and products</a:t>
                      </a:r>
                    </a:p>
                  </a:txBody>
                  <a:tcPr/>
                </a:tc>
                <a:extLst>
                  <a:ext uri="{0D108BD9-81ED-4DB2-BD59-A6C34878D82A}">
                    <a16:rowId xmlns:a16="http://schemas.microsoft.com/office/drawing/2014/main" xmlns="" val="10001"/>
                  </a:ext>
                </a:extLst>
              </a:tr>
              <a:tr h="24574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smtClean="0">
                          <a:ln>
                            <a:noFill/>
                          </a:ln>
                        </a:rPr>
                        <a:t>Part I. WWW</a:t>
                      </a:r>
                    </a:p>
                  </a:txBody>
                  <a:tcPr/>
                </a:tc>
                <a:extLst>
                  <a:ext uri="{0D108BD9-81ED-4DB2-BD59-A6C34878D82A}">
                    <a16:rowId xmlns:a16="http://schemas.microsoft.com/office/drawing/2014/main" xmlns="" val="10002"/>
                  </a:ext>
                </a:extLst>
              </a:tr>
              <a:tr h="609600">
                <a:tc>
                  <a:txBody>
                    <a:bodyPr/>
                    <a:lstStyle/>
                    <a:p>
                      <a:pPr lvl="0"/>
                      <a:r>
                        <a:rPr lang="en-US" sz="1100" b="0" dirty="0" smtClean="0">
                          <a:ln>
                            <a:noFill/>
                          </a:ln>
                        </a:rPr>
                        <a:t>1. GOS</a:t>
                      </a:r>
                    </a:p>
                    <a:p>
                      <a:pPr lvl="0"/>
                      <a:r>
                        <a:rPr lang="en-US" sz="1100" b="0" dirty="0" smtClean="0">
                          <a:ln>
                            <a:noFill/>
                          </a:ln>
                        </a:rPr>
                        <a:t>2. GDPFS</a:t>
                      </a:r>
                    </a:p>
                    <a:p>
                      <a:pPr lvl="0"/>
                      <a:r>
                        <a:rPr lang="en-US" sz="1100" b="0" dirty="0" smtClean="0">
                          <a:ln>
                            <a:noFill/>
                          </a:ln>
                        </a:rPr>
                        <a:t>3. WIS</a:t>
                      </a:r>
                    </a:p>
                  </a:txBody>
                  <a:tcPr/>
                </a:tc>
                <a:extLst>
                  <a:ext uri="{0D108BD9-81ED-4DB2-BD59-A6C34878D82A}">
                    <a16:rowId xmlns:a16="http://schemas.microsoft.com/office/drawing/2014/main" xmlns="" val="10003"/>
                  </a:ext>
                </a:extLst>
              </a:tr>
              <a:tr h="12382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smtClean="0">
                          <a:ln>
                            <a:noFill/>
                          </a:ln>
                        </a:rPr>
                        <a:t>Part II. Other General SARPs</a:t>
                      </a:r>
                      <a:endParaRPr lang="en-US" sz="1200" dirty="0" smtClean="0">
                        <a:ln>
                          <a:noFill/>
                        </a:ln>
                      </a:endParaRPr>
                    </a:p>
                  </a:txBody>
                  <a:tcPr/>
                </a:tc>
                <a:extLst>
                  <a:ext uri="{0D108BD9-81ED-4DB2-BD59-A6C34878D82A}">
                    <a16:rowId xmlns:a16="http://schemas.microsoft.com/office/drawing/2014/main" xmlns="" val="10004"/>
                  </a:ext>
                </a:extLst>
              </a:tr>
              <a:tr h="714375">
                <a:tc>
                  <a:txBody>
                    <a:bodyPr/>
                    <a:lstStyle/>
                    <a:p>
                      <a:pPr lvl="0"/>
                      <a:r>
                        <a:rPr lang="en-US" sz="1100" dirty="0" smtClean="0">
                          <a:ln>
                            <a:noFill/>
                          </a:ln>
                        </a:rPr>
                        <a:t>1. Climatology</a:t>
                      </a:r>
                    </a:p>
                    <a:p>
                      <a:pPr lvl="0"/>
                      <a:r>
                        <a:rPr lang="en-US" sz="1100" dirty="0" smtClean="0">
                          <a:ln>
                            <a:noFill/>
                          </a:ln>
                        </a:rPr>
                        <a:t>2. GAW</a:t>
                      </a:r>
                    </a:p>
                    <a:p>
                      <a:pPr lvl="0"/>
                      <a:r>
                        <a:rPr lang="en-US" sz="1100" strike="dblStrike" baseline="0" dirty="0" smtClean="0">
                          <a:ln>
                            <a:noFill/>
                          </a:ln>
                        </a:rPr>
                        <a:t>3. Met Bibliography and Publications</a:t>
                      </a:r>
                    </a:p>
                    <a:p>
                      <a:pPr lvl="0"/>
                      <a:r>
                        <a:rPr lang="en-US" sz="1100" dirty="0" smtClean="0">
                          <a:ln>
                            <a:noFill/>
                          </a:ln>
                        </a:rPr>
                        <a:t>4. E&amp;T of MET Personnel</a:t>
                      </a:r>
                    </a:p>
                    <a:p>
                      <a:pPr lvl="0"/>
                      <a:r>
                        <a:rPr lang="en-US" sz="1100" dirty="0" smtClean="0">
                          <a:ln>
                            <a:noFill/>
                          </a:ln>
                        </a:rPr>
                        <a:t>5. Competence of MET, HY and CLI Personnel</a:t>
                      </a:r>
                    </a:p>
                    <a:p>
                      <a:pPr lvl="0"/>
                      <a:r>
                        <a:rPr lang="en-US" sz="1100" dirty="0" smtClean="0">
                          <a:ln>
                            <a:noFill/>
                          </a:ln>
                          <a:solidFill>
                            <a:srgbClr val="C00000"/>
                          </a:solidFill>
                        </a:rPr>
                        <a:t>6. Meteorological research</a:t>
                      </a:r>
                      <a:endParaRPr lang="en-US" sz="1100" dirty="0" smtClean="0">
                        <a:solidFill>
                          <a:srgbClr val="C00000"/>
                        </a:solidFill>
                      </a:endParaRPr>
                    </a:p>
                  </a:txBody>
                  <a:tcPr/>
                </a:tc>
                <a:extLst>
                  <a:ext uri="{0D108BD9-81ED-4DB2-BD59-A6C34878D82A}">
                    <a16:rowId xmlns:a16="http://schemas.microsoft.com/office/drawing/2014/main" xmlns="" val="10005"/>
                  </a:ext>
                </a:extLst>
              </a:tr>
              <a:tr h="200025">
                <a:tc>
                  <a:txBody>
                    <a:bodyPr/>
                    <a:lstStyle/>
                    <a:p>
                      <a:r>
                        <a:rPr lang="en-US" sz="1200" b="1" dirty="0" smtClean="0"/>
                        <a:t>Part III. Meteorological Services</a:t>
                      </a:r>
                    </a:p>
                  </a:txBody>
                  <a:tcPr/>
                </a:tc>
                <a:extLst>
                  <a:ext uri="{0D108BD9-81ED-4DB2-BD59-A6C34878D82A}">
                    <a16:rowId xmlns:a16="http://schemas.microsoft.com/office/drawing/2014/main" xmlns="" val="10006"/>
                  </a:ext>
                </a:extLst>
              </a:tr>
              <a:tr h="428625">
                <a:tc>
                  <a:txBody>
                    <a:bodyPr/>
                    <a:lstStyle/>
                    <a:p>
                      <a:pPr lvl="0"/>
                      <a:r>
                        <a:rPr lang="en-US" sz="1100" b="0" dirty="0" smtClean="0">
                          <a:ln>
                            <a:noFill/>
                          </a:ln>
                        </a:rPr>
                        <a:t>1. MET Services for marine activities</a:t>
                      </a:r>
                    </a:p>
                    <a:p>
                      <a:pPr lvl="0"/>
                      <a:r>
                        <a:rPr lang="en-US" sz="1100" b="0" dirty="0" smtClean="0">
                          <a:ln>
                            <a:noFill/>
                          </a:ln>
                        </a:rPr>
                        <a:t>2. MET Services for agriculture</a:t>
                      </a:r>
                    </a:p>
                  </a:txBody>
                  <a:tcPr/>
                </a:tc>
                <a:extLst>
                  <a:ext uri="{0D108BD9-81ED-4DB2-BD59-A6C34878D82A}">
                    <a16:rowId xmlns:a16="http://schemas.microsoft.com/office/drawing/2014/main" xmlns="" val="10007"/>
                  </a:ext>
                </a:extLst>
              </a:tr>
              <a:tr h="27622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smtClean="0">
                          <a:ln>
                            <a:noFill/>
                          </a:ln>
                        </a:rPr>
                        <a:t>Appendices</a:t>
                      </a:r>
                    </a:p>
                  </a:txBody>
                  <a:tcPr/>
                </a:tc>
                <a:extLst>
                  <a:ext uri="{0D108BD9-81ED-4DB2-BD59-A6C34878D82A}">
                    <a16:rowId xmlns:a16="http://schemas.microsoft.com/office/drawing/2014/main" xmlns="" val="10008"/>
                  </a:ext>
                </a:extLst>
              </a:tr>
              <a:tr h="714375">
                <a:tc>
                  <a:txBody>
                    <a:bodyPr/>
                    <a:lstStyle/>
                    <a:p>
                      <a:pPr marL="0" lvl="0" indent="0">
                        <a:tabLst>
                          <a:tab pos="171450" algn="l"/>
                          <a:tab pos="228600" algn="l"/>
                        </a:tabLst>
                      </a:pPr>
                      <a:r>
                        <a:rPr lang="en-US" sz="1000" b="0" dirty="0" smtClean="0">
                          <a:ln>
                            <a:noFill/>
                          </a:ln>
                          <a:solidFill>
                            <a:srgbClr val="C00000"/>
                          </a:solidFill>
                        </a:rPr>
                        <a:t>A </a:t>
                      </a:r>
                      <a:r>
                        <a:rPr lang="en-US" sz="1000" b="0" cap="small" baseline="0" dirty="0" smtClean="0">
                          <a:ln>
                            <a:noFill/>
                          </a:ln>
                          <a:solidFill>
                            <a:srgbClr val="C00000"/>
                          </a:solidFill>
                        </a:rPr>
                        <a:t>- </a:t>
                      </a:r>
                      <a:r>
                        <a:rPr lang="en-GB" sz="1000" b="0" cap="small" baseline="0" dirty="0" smtClean="0">
                          <a:ln>
                            <a:noFill/>
                          </a:ln>
                          <a:solidFill>
                            <a:srgbClr val="C00000"/>
                          </a:solidFill>
                        </a:rPr>
                        <a:t>VALUES OF SOME PHYSICAL FUNCTIONS AND CONSTANTS 	</a:t>
                      </a:r>
                      <a:r>
                        <a:rPr lang="en-US" sz="1000" b="0" cap="small" baseline="0" dirty="0" smtClean="0">
                          <a:ln>
                            <a:noFill/>
                          </a:ln>
                          <a:solidFill>
                            <a:srgbClr val="C00000"/>
                          </a:solidFill>
                        </a:rPr>
                        <a:t>USED IN METEOROLOGY</a:t>
                      </a:r>
                    </a:p>
                    <a:p>
                      <a:pPr lvl="0">
                        <a:tabLst>
                          <a:tab pos="171450" algn="l"/>
                        </a:tabLst>
                      </a:pPr>
                      <a:r>
                        <a:rPr lang="en-US" sz="1000" b="0" dirty="0" smtClean="0">
                          <a:ln>
                            <a:noFill/>
                          </a:ln>
                          <a:solidFill>
                            <a:srgbClr val="C00000"/>
                          </a:solidFill>
                        </a:rPr>
                        <a:t>B  - </a:t>
                      </a:r>
                      <a:r>
                        <a:rPr lang="en-GB" sz="1000" b="0" dirty="0" smtClean="0">
                          <a:ln>
                            <a:noFill/>
                          </a:ln>
                          <a:solidFill>
                            <a:srgbClr val="C00000"/>
                          </a:solidFill>
                        </a:rPr>
                        <a:t>DEFINITIONS AND SPECIFICATIONS OF WATER VAPOUR 	IN THE </a:t>
                      </a:r>
                      <a:r>
                        <a:rPr lang="en-US" sz="1000" b="0" dirty="0" smtClean="0">
                          <a:ln>
                            <a:noFill/>
                          </a:ln>
                          <a:solidFill>
                            <a:srgbClr val="C00000"/>
                          </a:solidFill>
                        </a:rPr>
                        <a:t>ATMOSPHERE</a:t>
                      </a:r>
                    </a:p>
                    <a:p>
                      <a:pPr lvl="0"/>
                      <a:r>
                        <a:rPr lang="en-US" sz="1000" b="0" strike="dblStrike" baseline="0" dirty="0" smtClean="0">
                          <a:ln>
                            <a:noFill/>
                          </a:ln>
                        </a:rPr>
                        <a:t>C - UNIVERSAL DECIMAL CLASSIFICATION</a:t>
                      </a:r>
                    </a:p>
                    <a:p>
                      <a:pPr lvl="0"/>
                      <a:r>
                        <a:rPr lang="en-US" sz="1000" b="0" dirty="0" smtClean="0">
                          <a:ln>
                            <a:noFill/>
                          </a:ln>
                        </a:rPr>
                        <a:t>D - BASIC INSTRUCTION PACKAGES</a:t>
                      </a:r>
                    </a:p>
                    <a:p>
                      <a:pPr lvl="0"/>
                      <a:r>
                        <a:rPr lang="en-US" sz="1000" b="0" dirty="0" smtClean="0">
                          <a:ln>
                            <a:noFill/>
                          </a:ln>
                        </a:rPr>
                        <a:t>E - </a:t>
                      </a:r>
                      <a:r>
                        <a:rPr lang="en-GB" sz="1000" b="0" dirty="0" smtClean="0">
                          <a:ln>
                            <a:noFill/>
                          </a:ln>
                        </a:rPr>
                        <a:t>CRITERIA FOR THE RECOGNITION OF WMO REGIONAL</a:t>
                      </a:r>
                      <a:endParaRPr lang="en-US" sz="1000" b="0" dirty="0" smtClean="0">
                        <a:ln>
                          <a:noFill/>
                        </a:ln>
                      </a:endParaRPr>
                    </a:p>
                    <a:p>
                      <a:pPr lvl="0">
                        <a:tabLst>
                          <a:tab pos="171450" algn="l"/>
                        </a:tabLst>
                      </a:pPr>
                      <a:r>
                        <a:rPr lang="en-US" sz="1000" b="0" dirty="0" smtClean="0">
                          <a:ln>
                            <a:noFill/>
                          </a:ln>
                        </a:rPr>
                        <a:t>	TRAINING CENTRES</a:t>
                      </a:r>
                    </a:p>
                  </a:txBody>
                  <a:tcPr/>
                </a:tc>
                <a:extLst>
                  <a:ext uri="{0D108BD9-81ED-4DB2-BD59-A6C34878D82A}">
                    <a16:rowId xmlns:a16="http://schemas.microsoft.com/office/drawing/2014/main" xmlns="" val="10009"/>
                  </a:ext>
                </a:extLst>
              </a:tr>
            </a:tbl>
          </a:graphicData>
        </a:graphic>
      </p:graphicFrame>
      <p:graphicFrame>
        <p:nvGraphicFramePr>
          <p:cNvPr id="11" name="Table 10"/>
          <p:cNvGraphicFramePr>
            <a:graphicFrameLocks noGrp="1"/>
          </p:cNvGraphicFramePr>
          <p:nvPr>
            <p:extLst>
              <p:ext uri="{D42A27DB-BD31-4B8C-83A1-F6EECF244321}">
                <p14:modId xmlns:p14="http://schemas.microsoft.com/office/powerpoint/2010/main" val="3658315680"/>
              </p:ext>
            </p:extLst>
          </p:nvPr>
        </p:nvGraphicFramePr>
        <p:xfrm>
          <a:off x="4876800" y="152400"/>
          <a:ext cx="3962400" cy="5737860"/>
        </p:xfrm>
        <a:graphic>
          <a:graphicData uri="http://schemas.openxmlformats.org/drawingml/2006/table">
            <a:tbl>
              <a:tblPr firstRow="1" bandRow="1">
                <a:tableStyleId>{93296810-A885-4BE3-A3E7-6D5BEEA58F35}</a:tableStyleId>
              </a:tblPr>
              <a:tblGrid>
                <a:gridCol w="3962400">
                  <a:extLst>
                    <a:ext uri="{9D8B030D-6E8A-4147-A177-3AD203B41FA5}">
                      <a16:colId xmlns:a16="http://schemas.microsoft.com/office/drawing/2014/main" xmlns="" val="20000"/>
                    </a:ext>
                  </a:extLst>
                </a:gridCol>
              </a:tblGrid>
              <a:tr h="31072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smtClean="0">
                          <a:ln>
                            <a:noFill/>
                          </a:ln>
                        </a:rPr>
                        <a:t>WMO-No.49, </a:t>
                      </a:r>
                      <a:r>
                        <a:rPr lang="en-US" sz="1600" dirty="0" err="1" smtClean="0">
                          <a:ln>
                            <a:noFill/>
                          </a:ln>
                        </a:rPr>
                        <a:t>Vol</a:t>
                      </a:r>
                      <a:r>
                        <a:rPr lang="en-US" sz="1600" dirty="0" smtClean="0">
                          <a:ln>
                            <a:noFill/>
                          </a:ln>
                        </a:rPr>
                        <a:t> 1, 2015</a:t>
                      </a:r>
                      <a:r>
                        <a:rPr lang="en-US" sz="1600" baseline="0" dirty="0" smtClean="0">
                          <a:ln>
                            <a:noFill/>
                          </a:ln>
                        </a:rPr>
                        <a:t> </a:t>
                      </a:r>
                      <a:endParaRPr lang="en-US" sz="1600" b="1" dirty="0" smtClean="0">
                        <a:ln>
                          <a:noFill/>
                        </a:ln>
                      </a:endParaRPr>
                    </a:p>
                  </a:txBody>
                  <a:tcPr/>
                </a:tc>
                <a:extLst>
                  <a:ext uri="{0D108BD9-81ED-4DB2-BD59-A6C34878D82A}">
                    <a16:rowId xmlns:a16="http://schemas.microsoft.com/office/drawing/2014/main" xmlns="" val="10000"/>
                  </a:ext>
                </a:extLst>
              </a:tr>
              <a:tr h="395462">
                <a:tc>
                  <a:txBody>
                    <a:bodyPr/>
                    <a:lstStyle/>
                    <a:p>
                      <a:pPr lvl="0"/>
                      <a:r>
                        <a:rPr lang="en-US" sz="1100" dirty="0" smtClean="0">
                          <a:ln>
                            <a:noFill/>
                          </a:ln>
                        </a:rPr>
                        <a:t>General Provisions</a:t>
                      </a:r>
                    </a:p>
                    <a:p>
                      <a:pPr lvl="0"/>
                      <a:r>
                        <a:rPr lang="en-US" sz="1100" dirty="0" smtClean="0">
                          <a:ln>
                            <a:noFill/>
                          </a:ln>
                        </a:rPr>
                        <a:t>Definitions</a:t>
                      </a:r>
                    </a:p>
                  </a:txBody>
                  <a:tcPr/>
                </a:tc>
                <a:extLst>
                  <a:ext uri="{0D108BD9-81ED-4DB2-BD59-A6C34878D82A}">
                    <a16:rowId xmlns:a16="http://schemas.microsoft.com/office/drawing/2014/main" xmlns="" val="10001"/>
                  </a:ext>
                </a:extLst>
              </a:tr>
              <a:tr h="24010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b="1" dirty="0" smtClean="0">
                          <a:ln>
                            <a:noFill/>
                          </a:ln>
                        </a:rPr>
                        <a:t>Part I. WIGOS</a:t>
                      </a:r>
                    </a:p>
                  </a:txBody>
                  <a:tcPr/>
                </a:tc>
                <a:extLst>
                  <a:ext uri="{0D108BD9-81ED-4DB2-BD59-A6C34878D82A}">
                    <a16:rowId xmlns:a16="http://schemas.microsoft.com/office/drawing/2014/main" xmlns="" val="10002"/>
                  </a:ext>
                </a:extLst>
              </a:tr>
              <a:tr h="1073398">
                <a:tc>
                  <a:txBody>
                    <a:bodyPr/>
                    <a:lstStyle/>
                    <a:p>
                      <a:pPr lvl="0"/>
                      <a:r>
                        <a:rPr lang="en-US" sz="1000" b="0" dirty="0" smtClean="0">
                          <a:ln>
                            <a:noFill/>
                          </a:ln>
                        </a:rPr>
                        <a:t>1. Introduction to WIGOS;  </a:t>
                      </a:r>
                      <a:r>
                        <a:rPr lang="en-GB" sz="1000" b="0" dirty="0" smtClean="0">
                          <a:ln>
                            <a:noFill/>
                          </a:ln>
                        </a:rPr>
                        <a:t>2. Common attributes of WIGOS component systems;  3. Attributes specific to the surface-based sub-system of WIGOS;  4. Attributes specific to the space-based sub-system of WIGOS;  5. Attributes specific to the Global Observing System of the World Weather Watch (GOS);  6. Attributes specific to the observing component of the Global Atmosphere Watch (GAW); 7. Attributes specific to the WMO Hydrological Observing System; 8. Attributes specific to the observing component of the Global </a:t>
                      </a:r>
                      <a:r>
                        <a:rPr lang="en-GB" sz="1000" b="0" dirty="0" err="1" smtClean="0">
                          <a:ln>
                            <a:noFill/>
                          </a:ln>
                        </a:rPr>
                        <a:t>Cryosphere</a:t>
                      </a:r>
                      <a:r>
                        <a:rPr lang="en-GB" sz="1000" b="0" dirty="0" smtClean="0">
                          <a:ln>
                            <a:noFill/>
                          </a:ln>
                        </a:rPr>
                        <a:t> Watch (GCW)</a:t>
                      </a:r>
                      <a:endParaRPr lang="en-US" sz="1000" b="0" dirty="0">
                        <a:ln>
                          <a:noFill/>
                        </a:ln>
                      </a:endParaRPr>
                    </a:p>
                  </a:txBody>
                  <a:tcPr/>
                </a:tc>
                <a:extLst>
                  <a:ext uri="{0D108BD9-81ED-4DB2-BD59-A6C34878D82A}">
                    <a16:rowId xmlns:a16="http://schemas.microsoft.com/office/drawing/2014/main" xmlns="" val="10003"/>
                  </a:ext>
                </a:extLst>
              </a:tr>
              <a:tr h="24010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b="1" dirty="0" smtClean="0">
                          <a:ln>
                            <a:noFill/>
                          </a:ln>
                        </a:rPr>
                        <a:t>Part II. WIS</a:t>
                      </a:r>
                      <a:endParaRPr lang="en-US" sz="1100" dirty="0" smtClean="0">
                        <a:ln>
                          <a:noFill/>
                        </a:ln>
                      </a:endParaRPr>
                    </a:p>
                  </a:txBody>
                  <a:tcPr/>
                </a:tc>
                <a:extLst>
                  <a:ext uri="{0D108BD9-81ED-4DB2-BD59-A6C34878D82A}">
                    <a16:rowId xmlns:a16="http://schemas.microsoft.com/office/drawing/2014/main" xmlns="" val="10004"/>
                  </a:ext>
                </a:extLst>
              </a:tr>
              <a:tr h="36721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b="0" dirty="0" smtClean="0">
                          <a:ln>
                            <a:noFill/>
                          </a:ln>
                        </a:rPr>
                        <a:t>1. Purpose; 2. Principles; 3. Organization; 4. Responsibilities; </a:t>
                      </a:r>
                      <a:r>
                        <a:rPr lang="en-GB" sz="1000" b="0" dirty="0" smtClean="0">
                          <a:ln>
                            <a:noFill/>
                          </a:ln>
                        </a:rPr>
                        <a:t>5. Practices, procedures and specifications</a:t>
                      </a:r>
                      <a:endParaRPr lang="en-US" sz="1000" b="0" dirty="0" smtClean="0">
                        <a:ln>
                          <a:noFill/>
                        </a:ln>
                      </a:endParaRPr>
                    </a:p>
                  </a:txBody>
                  <a:tcPr/>
                </a:tc>
                <a:extLst>
                  <a:ext uri="{0D108BD9-81ED-4DB2-BD59-A6C34878D82A}">
                    <a16:rowId xmlns:a16="http://schemas.microsoft.com/office/drawing/2014/main" xmlns="" val="10005"/>
                  </a:ext>
                </a:extLst>
              </a:tr>
              <a:tr h="240102">
                <a:tc>
                  <a:txBody>
                    <a:bodyPr/>
                    <a:lstStyle/>
                    <a:p>
                      <a:r>
                        <a:rPr lang="en-US" sz="1100" b="1" dirty="0" smtClean="0"/>
                        <a:t>Part III. GDPFS</a:t>
                      </a:r>
                    </a:p>
                  </a:txBody>
                  <a:tcPr/>
                </a:tc>
                <a:extLst>
                  <a:ext uri="{0D108BD9-81ED-4DB2-BD59-A6C34878D82A}">
                    <a16:rowId xmlns:a16="http://schemas.microsoft.com/office/drawing/2014/main" xmlns="" val="10006"/>
                  </a:ext>
                </a:extLst>
              </a:tr>
              <a:tr h="225978">
                <a:tc>
                  <a:txBody>
                    <a:bodyPr/>
                    <a:lstStyle/>
                    <a:p>
                      <a:pPr lvl="0"/>
                      <a:r>
                        <a:rPr lang="en-GB" sz="1000" b="0" dirty="0" smtClean="0">
                          <a:ln>
                            <a:noFill/>
                          </a:ln>
                        </a:rPr>
                        <a:t>1. GDPFS; </a:t>
                      </a:r>
                      <a:r>
                        <a:rPr lang="en-US" sz="1000" b="0" dirty="0" smtClean="0">
                          <a:ln>
                            <a:noFill/>
                          </a:ln>
                        </a:rPr>
                        <a:t>2. Climatology; 3. Hydrology (link to Vol. III)</a:t>
                      </a:r>
                      <a:endParaRPr lang="en-US" sz="1000" b="0" dirty="0">
                        <a:ln>
                          <a:noFill/>
                        </a:ln>
                      </a:endParaRPr>
                    </a:p>
                  </a:txBody>
                  <a:tcPr/>
                </a:tc>
                <a:extLst>
                  <a:ext uri="{0D108BD9-81ED-4DB2-BD59-A6C34878D82A}">
                    <a16:rowId xmlns:a16="http://schemas.microsoft.com/office/drawing/2014/main" xmlns="" val="10007"/>
                  </a:ext>
                </a:extLst>
              </a:tr>
              <a:tr h="24010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b="1" dirty="0" smtClean="0">
                          <a:ln>
                            <a:noFill/>
                          </a:ln>
                        </a:rPr>
                        <a:t>Part</a:t>
                      </a:r>
                      <a:r>
                        <a:rPr lang="en-US" sz="1100" b="1" baseline="0" dirty="0" smtClean="0">
                          <a:ln>
                            <a:noFill/>
                          </a:ln>
                        </a:rPr>
                        <a:t> IV. Meteorological (weather and climate) services</a:t>
                      </a:r>
                      <a:endParaRPr lang="en-US" sz="1100" b="1" dirty="0" smtClean="0">
                        <a:ln>
                          <a:noFill/>
                        </a:ln>
                      </a:endParaRPr>
                    </a:p>
                  </a:txBody>
                  <a:tcPr/>
                </a:tc>
                <a:extLst>
                  <a:ext uri="{0D108BD9-81ED-4DB2-BD59-A6C34878D82A}">
                    <a16:rowId xmlns:a16="http://schemas.microsoft.com/office/drawing/2014/main" xmlns="" val="10008"/>
                  </a:ext>
                </a:extLst>
              </a:tr>
              <a:tr h="790925">
                <a:tc>
                  <a:txBody>
                    <a:bodyPr/>
                    <a:lstStyle/>
                    <a:p>
                      <a:pPr marL="0" lvl="0" indent="0">
                        <a:tabLst>
                          <a:tab pos="171450" algn="l"/>
                          <a:tab pos="228600" algn="l"/>
                        </a:tabLst>
                      </a:pPr>
                      <a:r>
                        <a:rPr lang="en-US" sz="1000" b="0" dirty="0" smtClean="0">
                          <a:ln>
                            <a:noFill/>
                          </a:ln>
                        </a:rPr>
                        <a:t>1. Met</a:t>
                      </a:r>
                      <a:r>
                        <a:rPr lang="en-US" sz="1000" b="0" baseline="0" dirty="0" smtClean="0">
                          <a:ln>
                            <a:noFill/>
                          </a:ln>
                        </a:rPr>
                        <a:t> </a:t>
                      </a:r>
                      <a:r>
                        <a:rPr lang="en-US" sz="1000" b="0" dirty="0" smtClean="0">
                          <a:ln>
                            <a:noFill/>
                          </a:ln>
                        </a:rPr>
                        <a:t>services for marine activities;</a:t>
                      </a:r>
                      <a:r>
                        <a:rPr lang="en-US" sz="1000" b="0" baseline="0" dirty="0" smtClean="0">
                          <a:ln>
                            <a:noFill/>
                          </a:ln>
                        </a:rPr>
                        <a:t> </a:t>
                      </a:r>
                      <a:r>
                        <a:rPr lang="en-US" sz="1000" b="0" dirty="0" smtClean="0">
                          <a:ln>
                            <a:noFill/>
                          </a:ln>
                        </a:rPr>
                        <a:t>2. Met</a:t>
                      </a:r>
                      <a:r>
                        <a:rPr lang="en-US" sz="1000" b="0" baseline="0" dirty="0" smtClean="0">
                          <a:ln>
                            <a:noFill/>
                          </a:ln>
                        </a:rPr>
                        <a:t> </a:t>
                      </a:r>
                      <a:r>
                        <a:rPr lang="en-US" sz="1000" b="0" dirty="0" smtClean="0">
                          <a:ln>
                            <a:noFill/>
                          </a:ln>
                        </a:rPr>
                        <a:t>services for agriculture ; 3. Met</a:t>
                      </a:r>
                      <a:r>
                        <a:rPr lang="en-US" sz="1000" b="0" baseline="0" dirty="0" smtClean="0">
                          <a:ln>
                            <a:noFill/>
                          </a:ln>
                        </a:rPr>
                        <a:t> </a:t>
                      </a:r>
                      <a:r>
                        <a:rPr lang="en-US" sz="1000" b="0" dirty="0" smtClean="0">
                          <a:ln>
                            <a:noFill/>
                          </a:ln>
                        </a:rPr>
                        <a:t>services for aviation</a:t>
                      </a:r>
                      <a:r>
                        <a:rPr lang="en-US" sz="1000" b="0" baseline="0" dirty="0" smtClean="0">
                          <a:ln>
                            <a:noFill/>
                          </a:ln>
                        </a:rPr>
                        <a:t> </a:t>
                      </a:r>
                      <a:r>
                        <a:rPr lang="en-US" sz="1000" b="0" dirty="0" smtClean="0">
                          <a:ln>
                            <a:noFill/>
                          </a:ln>
                        </a:rPr>
                        <a:t>(ref. Vol. II) ;</a:t>
                      </a:r>
                      <a:r>
                        <a:rPr lang="en-US" sz="1000" b="0" baseline="0" dirty="0" smtClean="0">
                          <a:ln>
                            <a:noFill/>
                          </a:ln>
                        </a:rPr>
                        <a:t> </a:t>
                      </a:r>
                      <a:r>
                        <a:rPr lang="en-US" sz="1000" b="0" dirty="0" smtClean="0">
                          <a:ln>
                            <a:noFill/>
                          </a:ln>
                        </a:rPr>
                        <a:t>4. Hydrological services (ref. Vol. III);</a:t>
                      </a:r>
                      <a:r>
                        <a:rPr lang="en-US" sz="1000" b="0" baseline="0" dirty="0" smtClean="0">
                          <a:ln>
                            <a:noFill/>
                          </a:ln>
                        </a:rPr>
                        <a:t> 5.  Climate services (next edition); 6. Met services for DRR (next edition); 7. PWS (next edition); 8. Urban met services / chemical weather (next edition); 9. Space weather (next edition)</a:t>
                      </a:r>
                    </a:p>
                  </a:txBody>
                  <a:tcPr/>
                </a:tc>
                <a:extLst>
                  <a:ext uri="{0D108BD9-81ED-4DB2-BD59-A6C34878D82A}">
                    <a16:rowId xmlns:a16="http://schemas.microsoft.com/office/drawing/2014/main" xmlns="" val="10009"/>
                  </a:ext>
                </a:extLst>
              </a:tr>
              <a:tr h="225978">
                <a:tc>
                  <a:txBody>
                    <a:bodyPr/>
                    <a:lstStyle/>
                    <a:p>
                      <a:pPr marL="0" lvl="0" indent="0">
                        <a:tabLst>
                          <a:tab pos="171450" algn="l"/>
                          <a:tab pos="228600" algn="l"/>
                        </a:tabLst>
                      </a:pPr>
                      <a:r>
                        <a:rPr lang="en-US" sz="1050" b="1" baseline="0" dirty="0" smtClean="0">
                          <a:ln>
                            <a:noFill/>
                          </a:ln>
                        </a:rPr>
                        <a:t>PART V. Qualifications and Competences</a:t>
                      </a:r>
                    </a:p>
                  </a:txBody>
                  <a:tcPr/>
                </a:tc>
                <a:extLst>
                  <a:ext uri="{0D108BD9-81ED-4DB2-BD59-A6C34878D82A}">
                    <a16:rowId xmlns:a16="http://schemas.microsoft.com/office/drawing/2014/main" xmlns="" val="10010"/>
                  </a:ext>
                </a:extLst>
              </a:tr>
              <a:tr h="0">
                <a:tc>
                  <a:txBody>
                    <a:bodyPr/>
                    <a:lstStyle/>
                    <a:p>
                      <a:pPr marL="0" lvl="0" indent="0">
                        <a:tabLst>
                          <a:tab pos="171450" algn="l"/>
                          <a:tab pos="228600" algn="l"/>
                        </a:tabLst>
                      </a:pPr>
                      <a:r>
                        <a:rPr lang="en-US" sz="1100" b="1" kern="1200" dirty="0" smtClean="0">
                          <a:solidFill>
                            <a:schemeClr val="dk1"/>
                          </a:solidFill>
                          <a:effectLst/>
                          <a:latin typeface="+mn-lt"/>
                          <a:ea typeface="+mn-ea"/>
                          <a:cs typeface="+mn-cs"/>
                        </a:rPr>
                        <a:t>PART VI.</a:t>
                      </a:r>
                      <a:r>
                        <a:rPr lang="en-US" sz="1100" b="1" kern="1200" baseline="0" dirty="0" smtClean="0">
                          <a:solidFill>
                            <a:schemeClr val="dk1"/>
                          </a:solidFill>
                          <a:effectLst/>
                          <a:latin typeface="+mn-lt"/>
                          <a:ea typeface="+mn-ea"/>
                          <a:cs typeface="+mn-cs"/>
                        </a:rPr>
                        <a:t> </a:t>
                      </a:r>
                      <a:r>
                        <a:rPr lang="en-US" sz="1100" b="1" kern="1200" dirty="0" smtClean="0">
                          <a:solidFill>
                            <a:schemeClr val="dk1"/>
                          </a:solidFill>
                          <a:effectLst/>
                          <a:latin typeface="+mn-lt"/>
                          <a:ea typeface="+mn-ea"/>
                          <a:cs typeface="+mn-cs"/>
                        </a:rPr>
                        <a:t>Education and training </a:t>
                      </a:r>
                      <a:endParaRPr lang="en-US" sz="600" b="1" baseline="0" dirty="0" smtClean="0">
                        <a:ln>
                          <a:noFill/>
                        </a:ln>
                      </a:endParaRPr>
                    </a:p>
                  </a:txBody>
                  <a:tcPr/>
                </a:tc>
                <a:extLst>
                  <a:ext uri="{0D108BD9-81ED-4DB2-BD59-A6C34878D82A}">
                    <a16:rowId xmlns:a16="http://schemas.microsoft.com/office/drawing/2014/main" xmlns="" val="10011"/>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tab pos="171450" algn="l"/>
                          <a:tab pos="228600" algn="l"/>
                        </a:tabLst>
                        <a:defRPr/>
                      </a:pPr>
                      <a:r>
                        <a:rPr lang="en-US" sz="1100" b="1" kern="1200" dirty="0" smtClean="0">
                          <a:solidFill>
                            <a:schemeClr val="dk1"/>
                          </a:solidFill>
                          <a:effectLst/>
                          <a:latin typeface="+mn-lt"/>
                          <a:ea typeface="+mn-ea"/>
                          <a:cs typeface="+mn-cs"/>
                        </a:rPr>
                        <a:t>PART VII.</a:t>
                      </a:r>
                      <a:r>
                        <a:rPr lang="en-US" sz="1100" b="1" kern="1200" baseline="0" dirty="0" smtClean="0">
                          <a:solidFill>
                            <a:schemeClr val="dk1"/>
                          </a:solidFill>
                          <a:effectLst/>
                          <a:latin typeface="+mn-lt"/>
                          <a:ea typeface="+mn-ea"/>
                          <a:cs typeface="+mn-cs"/>
                        </a:rPr>
                        <a:t> </a:t>
                      </a:r>
                      <a:r>
                        <a:rPr lang="en-US" sz="1100" b="1" kern="1200" dirty="0" smtClean="0">
                          <a:solidFill>
                            <a:schemeClr val="dk1"/>
                          </a:solidFill>
                          <a:effectLst/>
                          <a:latin typeface="+mn-lt"/>
                          <a:ea typeface="+mn-ea"/>
                          <a:cs typeface="+mn-cs"/>
                        </a:rPr>
                        <a:t>Quality</a:t>
                      </a:r>
                      <a:r>
                        <a:rPr lang="en-US" sz="1100" b="1" kern="1200" baseline="0" dirty="0" smtClean="0">
                          <a:solidFill>
                            <a:schemeClr val="dk1"/>
                          </a:solidFill>
                          <a:effectLst/>
                          <a:latin typeface="+mn-lt"/>
                          <a:ea typeface="+mn-ea"/>
                          <a:cs typeface="+mn-cs"/>
                        </a:rPr>
                        <a:t> Management</a:t>
                      </a:r>
                      <a:endParaRPr lang="en-US" sz="1100" b="1" baseline="0" dirty="0" smtClean="0">
                        <a:ln>
                          <a:noFill/>
                        </a:ln>
                      </a:endParaRPr>
                    </a:p>
                  </a:txBody>
                  <a:tcPr/>
                </a:tc>
                <a:extLst>
                  <a:ext uri="{0D108BD9-81ED-4DB2-BD59-A6C34878D82A}">
                    <a16:rowId xmlns:a16="http://schemas.microsoft.com/office/drawing/2014/main" xmlns="" val="10012"/>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tab pos="171450" algn="l"/>
                          <a:tab pos="228600" algn="l"/>
                        </a:tabLst>
                        <a:defRPr/>
                      </a:pPr>
                      <a:r>
                        <a:rPr lang="en-US" sz="1100" b="1" baseline="0" dirty="0" smtClean="0">
                          <a:ln>
                            <a:noFill/>
                          </a:ln>
                        </a:rPr>
                        <a:t>APPENDICES</a:t>
                      </a:r>
                    </a:p>
                  </a:txBody>
                  <a:tcPr/>
                </a:tc>
                <a:extLst>
                  <a:ext uri="{0D108BD9-81ED-4DB2-BD59-A6C34878D82A}">
                    <a16:rowId xmlns:a16="http://schemas.microsoft.com/office/drawing/2014/main" xmlns="" val="10013"/>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tab pos="171450" algn="l"/>
                          <a:tab pos="228600" algn="l"/>
                        </a:tabLst>
                        <a:defRPr/>
                      </a:pPr>
                      <a:r>
                        <a:rPr lang="en-US" sz="1100" b="1" baseline="0" dirty="0" smtClean="0">
                          <a:ln>
                            <a:noFill/>
                          </a:ln>
                        </a:rPr>
                        <a:t>ATTACHMENTS</a:t>
                      </a:r>
                    </a:p>
                  </a:txBody>
                  <a:tcPr/>
                </a:tc>
                <a:extLst>
                  <a:ext uri="{0D108BD9-81ED-4DB2-BD59-A6C34878D82A}">
                    <a16:rowId xmlns:a16="http://schemas.microsoft.com/office/drawing/2014/main" xmlns="" val="10014"/>
                  </a:ext>
                </a:extLst>
              </a:tr>
            </a:tbl>
          </a:graphicData>
        </a:graphic>
      </p:graphicFrame>
    </p:spTree>
    <p:extLst>
      <p:ext uri="{BB962C8B-B14F-4D97-AF65-F5344CB8AC3E}">
        <p14:creationId xmlns:p14="http://schemas.microsoft.com/office/powerpoint/2010/main" val="93516321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3836912197"/>
              </p:ext>
            </p:extLst>
          </p:nvPr>
        </p:nvGraphicFramePr>
        <p:xfrm>
          <a:off x="533400" y="152400"/>
          <a:ext cx="3581400" cy="5642610"/>
        </p:xfrm>
        <a:graphic>
          <a:graphicData uri="http://schemas.openxmlformats.org/drawingml/2006/table">
            <a:tbl>
              <a:tblPr firstRow="1" bandRow="1">
                <a:tableStyleId>{93296810-A885-4BE3-A3E7-6D5BEEA58F35}</a:tableStyleId>
              </a:tblPr>
              <a:tblGrid>
                <a:gridCol w="3581400">
                  <a:extLst>
                    <a:ext uri="{9D8B030D-6E8A-4147-A177-3AD203B41FA5}">
                      <a16:colId xmlns:a16="http://schemas.microsoft.com/office/drawing/2014/main" xmlns="" val="20000"/>
                    </a:ext>
                  </a:extLst>
                </a:gridCol>
              </a:tblGrid>
              <a:tr h="1524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smtClean="0">
                          <a:ln>
                            <a:noFill/>
                          </a:ln>
                        </a:rPr>
                        <a:t>WMO-No.49, </a:t>
                      </a:r>
                      <a:r>
                        <a:rPr lang="en-US" sz="1600" dirty="0" err="1" smtClean="0">
                          <a:ln>
                            <a:noFill/>
                          </a:ln>
                        </a:rPr>
                        <a:t>Vol</a:t>
                      </a:r>
                      <a:r>
                        <a:rPr lang="en-US" sz="1600" dirty="0" smtClean="0">
                          <a:ln>
                            <a:noFill/>
                          </a:ln>
                        </a:rPr>
                        <a:t> 1, 2011</a:t>
                      </a:r>
                      <a:r>
                        <a:rPr lang="en-US" sz="1600" baseline="0" dirty="0" smtClean="0">
                          <a:ln>
                            <a:noFill/>
                          </a:ln>
                        </a:rPr>
                        <a:t> (upd.2012)</a:t>
                      </a:r>
                      <a:endParaRPr lang="en-US" sz="1600" b="1" dirty="0" smtClean="0">
                        <a:ln>
                          <a:noFill/>
                        </a:ln>
                      </a:endParaRPr>
                    </a:p>
                  </a:txBody>
                  <a:tcPr/>
                </a:tc>
                <a:extLst>
                  <a:ext uri="{0D108BD9-81ED-4DB2-BD59-A6C34878D82A}">
                    <a16:rowId xmlns:a16="http://schemas.microsoft.com/office/drawing/2014/main" xmlns="" val="10000"/>
                  </a:ext>
                </a:extLst>
              </a:tr>
              <a:tr h="579121">
                <a:tc>
                  <a:txBody>
                    <a:bodyPr/>
                    <a:lstStyle/>
                    <a:p>
                      <a:pPr lvl="0"/>
                      <a:r>
                        <a:rPr lang="en-US" sz="1100" dirty="0" smtClean="0">
                          <a:ln>
                            <a:noFill/>
                          </a:ln>
                        </a:rPr>
                        <a:t>General Provisions</a:t>
                      </a:r>
                    </a:p>
                    <a:p>
                      <a:pPr lvl="0"/>
                      <a:r>
                        <a:rPr lang="en-US" sz="1100" dirty="0" smtClean="0">
                          <a:ln>
                            <a:noFill/>
                          </a:ln>
                        </a:rPr>
                        <a:t>Definitions</a:t>
                      </a:r>
                    </a:p>
                    <a:p>
                      <a:pPr lvl="0"/>
                      <a:r>
                        <a:rPr lang="en-US" sz="1100" strike="dblStrike" baseline="0" dirty="0" smtClean="0">
                          <a:ln>
                            <a:noFill/>
                          </a:ln>
                        </a:rPr>
                        <a:t>Requirements for the international exchange of meteorological data and products</a:t>
                      </a:r>
                    </a:p>
                  </a:txBody>
                  <a:tcPr/>
                </a:tc>
                <a:extLst>
                  <a:ext uri="{0D108BD9-81ED-4DB2-BD59-A6C34878D82A}">
                    <a16:rowId xmlns:a16="http://schemas.microsoft.com/office/drawing/2014/main" xmlns="" val="10001"/>
                  </a:ext>
                </a:extLst>
              </a:tr>
              <a:tr h="24574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smtClean="0">
                          <a:ln>
                            <a:noFill/>
                          </a:ln>
                        </a:rPr>
                        <a:t>Part I. WWW</a:t>
                      </a:r>
                    </a:p>
                  </a:txBody>
                  <a:tcPr/>
                </a:tc>
                <a:extLst>
                  <a:ext uri="{0D108BD9-81ED-4DB2-BD59-A6C34878D82A}">
                    <a16:rowId xmlns:a16="http://schemas.microsoft.com/office/drawing/2014/main" xmlns="" val="10002"/>
                  </a:ext>
                </a:extLst>
              </a:tr>
              <a:tr h="609600">
                <a:tc>
                  <a:txBody>
                    <a:bodyPr/>
                    <a:lstStyle/>
                    <a:p>
                      <a:pPr lvl="0"/>
                      <a:r>
                        <a:rPr lang="en-US" sz="1100" b="0" dirty="0" smtClean="0">
                          <a:ln>
                            <a:noFill/>
                          </a:ln>
                        </a:rPr>
                        <a:t>1. GOS</a:t>
                      </a:r>
                    </a:p>
                    <a:p>
                      <a:pPr lvl="0"/>
                      <a:r>
                        <a:rPr lang="en-US" sz="1100" b="0" dirty="0" smtClean="0">
                          <a:ln>
                            <a:noFill/>
                          </a:ln>
                        </a:rPr>
                        <a:t>2. GDPFS</a:t>
                      </a:r>
                    </a:p>
                    <a:p>
                      <a:pPr lvl="0"/>
                      <a:r>
                        <a:rPr lang="en-US" sz="1100" b="0" dirty="0" smtClean="0">
                          <a:ln>
                            <a:noFill/>
                          </a:ln>
                        </a:rPr>
                        <a:t>3. WIS</a:t>
                      </a:r>
                    </a:p>
                  </a:txBody>
                  <a:tcPr/>
                </a:tc>
                <a:extLst>
                  <a:ext uri="{0D108BD9-81ED-4DB2-BD59-A6C34878D82A}">
                    <a16:rowId xmlns:a16="http://schemas.microsoft.com/office/drawing/2014/main" xmlns="" val="10003"/>
                  </a:ext>
                </a:extLst>
              </a:tr>
              <a:tr h="12382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smtClean="0">
                          <a:ln>
                            <a:noFill/>
                          </a:ln>
                        </a:rPr>
                        <a:t>Part II. Other General SARPs</a:t>
                      </a:r>
                      <a:endParaRPr lang="en-US" sz="1200" dirty="0" smtClean="0">
                        <a:ln>
                          <a:noFill/>
                        </a:ln>
                      </a:endParaRPr>
                    </a:p>
                  </a:txBody>
                  <a:tcPr/>
                </a:tc>
                <a:extLst>
                  <a:ext uri="{0D108BD9-81ED-4DB2-BD59-A6C34878D82A}">
                    <a16:rowId xmlns:a16="http://schemas.microsoft.com/office/drawing/2014/main" xmlns="" val="10004"/>
                  </a:ext>
                </a:extLst>
              </a:tr>
              <a:tr h="714375">
                <a:tc>
                  <a:txBody>
                    <a:bodyPr/>
                    <a:lstStyle/>
                    <a:p>
                      <a:pPr lvl="0"/>
                      <a:r>
                        <a:rPr lang="en-US" sz="1100" dirty="0" smtClean="0">
                          <a:ln>
                            <a:noFill/>
                          </a:ln>
                        </a:rPr>
                        <a:t>1. Climatology</a:t>
                      </a:r>
                    </a:p>
                    <a:p>
                      <a:pPr lvl="0"/>
                      <a:r>
                        <a:rPr lang="en-US" sz="1100" dirty="0" smtClean="0">
                          <a:ln>
                            <a:noFill/>
                          </a:ln>
                        </a:rPr>
                        <a:t>2. GAW</a:t>
                      </a:r>
                    </a:p>
                    <a:p>
                      <a:pPr lvl="0"/>
                      <a:r>
                        <a:rPr lang="en-US" sz="1100" strike="dblStrike" baseline="0" dirty="0" smtClean="0">
                          <a:ln>
                            <a:noFill/>
                          </a:ln>
                        </a:rPr>
                        <a:t>3. Met Bibliography and Publications</a:t>
                      </a:r>
                    </a:p>
                    <a:p>
                      <a:pPr lvl="0"/>
                      <a:r>
                        <a:rPr lang="en-US" sz="1100" dirty="0" smtClean="0">
                          <a:ln>
                            <a:noFill/>
                          </a:ln>
                        </a:rPr>
                        <a:t>4. E&amp;T of MET Personnel</a:t>
                      </a:r>
                    </a:p>
                    <a:p>
                      <a:pPr lvl="0"/>
                      <a:r>
                        <a:rPr lang="en-US" sz="1100" dirty="0" smtClean="0">
                          <a:ln>
                            <a:noFill/>
                          </a:ln>
                        </a:rPr>
                        <a:t>5. Competence of MET, HY and CLI Personnel</a:t>
                      </a:r>
                    </a:p>
                    <a:p>
                      <a:pPr lvl="0"/>
                      <a:r>
                        <a:rPr lang="en-US" sz="1100" dirty="0" smtClean="0">
                          <a:ln>
                            <a:noFill/>
                          </a:ln>
                          <a:solidFill>
                            <a:srgbClr val="C00000"/>
                          </a:solidFill>
                        </a:rPr>
                        <a:t>6. Meteorological research</a:t>
                      </a:r>
                      <a:endParaRPr lang="en-US" sz="1100" dirty="0" smtClean="0">
                        <a:solidFill>
                          <a:srgbClr val="C00000"/>
                        </a:solidFill>
                      </a:endParaRPr>
                    </a:p>
                  </a:txBody>
                  <a:tcPr/>
                </a:tc>
                <a:extLst>
                  <a:ext uri="{0D108BD9-81ED-4DB2-BD59-A6C34878D82A}">
                    <a16:rowId xmlns:a16="http://schemas.microsoft.com/office/drawing/2014/main" xmlns="" val="10005"/>
                  </a:ext>
                </a:extLst>
              </a:tr>
              <a:tr h="200025">
                <a:tc>
                  <a:txBody>
                    <a:bodyPr/>
                    <a:lstStyle/>
                    <a:p>
                      <a:r>
                        <a:rPr lang="en-US" sz="1200" b="1" dirty="0" smtClean="0"/>
                        <a:t>Part III. Meteorological Services</a:t>
                      </a:r>
                    </a:p>
                  </a:txBody>
                  <a:tcPr/>
                </a:tc>
                <a:extLst>
                  <a:ext uri="{0D108BD9-81ED-4DB2-BD59-A6C34878D82A}">
                    <a16:rowId xmlns:a16="http://schemas.microsoft.com/office/drawing/2014/main" xmlns="" val="10006"/>
                  </a:ext>
                </a:extLst>
              </a:tr>
              <a:tr h="428625">
                <a:tc>
                  <a:txBody>
                    <a:bodyPr/>
                    <a:lstStyle/>
                    <a:p>
                      <a:pPr lvl="0"/>
                      <a:r>
                        <a:rPr lang="en-US" sz="1100" b="0" dirty="0" smtClean="0">
                          <a:ln>
                            <a:noFill/>
                          </a:ln>
                        </a:rPr>
                        <a:t>1. MET Services for marine activities</a:t>
                      </a:r>
                    </a:p>
                    <a:p>
                      <a:pPr lvl="0"/>
                      <a:r>
                        <a:rPr lang="en-US" sz="1100" b="0" dirty="0" smtClean="0">
                          <a:ln>
                            <a:noFill/>
                          </a:ln>
                        </a:rPr>
                        <a:t>2. MET Services for agriculture</a:t>
                      </a:r>
                    </a:p>
                  </a:txBody>
                  <a:tcPr/>
                </a:tc>
                <a:extLst>
                  <a:ext uri="{0D108BD9-81ED-4DB2-BD59-A6C34878D82A}">
                    <a16:rowId xmlns:a16="http://schemas.microsoft.com/office/drawing/2014/main" xmlns="" val="10007"/>
                  </a:ext>
                </a:extLst>
              </a:tr>
              <a:tr h="27622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smtClean="0">
                          <a:ln>
                            <a:noFill/>
                          </a:ln>
                        </a:rPr>
                        <a:t>Appendices</a:t>
                      </a:r>
                    </a:p>
                  </a:txBody>
                  <a:tcPr/>
                </a:tc>
                <a:extLst>
                  <a:ext uri="{0D108BD9-81ED-4DB2-BD59-A6C34878D82A}">
                    <a16:rowId xmlns:a16="http://schemas.microsoft.com/office/drawing/2014/main" xmlns="" val="10008"/>
                  </a:ext>
                </a:extLst>
              </a:tr>
              <a:tr h="714375">
                <a:tc>
                  <a:txBody>
                    <a:bodyPr/>
                    <a:lstStyle/>
                    <a:p>
                      <a:pPr marL="0" lvl="0" indent="0">
                        <a:tabLst>
                          <a:tab pos="171450" algn="l"/>
                          <a:tab pos="228600" algn="l"/>
                        </a:tabLst>
                      </a:pPr>
                      <a:r>
                        <a:rPr lang="en-US" sz="1000" b="0" dirty="0" smtClean="0">
                          <a:ln>
                            <a:noFill/>
                          </a:ln>
                          <a:solidFill>
                            <a:srgbClr val="C00000"/>
                          </a:solidFill>
                        </a:rPr>
                        <a:t>A </a:t>
                      </a:r>
                      <a:r>
                        <a:rPr lang="en-US" sz="1000" b="0" cap="small" baseline="0" dirty="0" smtClean="0">
                          <a:ln>
                            <a:noFill/>
                          </a:ln>
                          <a:solidFill>
                            <a:srgbClr val="C00000"/>
                          </a:solidFill>
                        </a:rPr>
                        <a:t>- </a:t>
                      </a:r>
                      <a:r>
                        <a:rPr lang="en-GB" sz="1000" b="0" cap="small" baseline="0" dirty="0" smtClean="0">
                          <a:ln>
                            <a:noFill/>
                          </a:ln>
                          <a:solidFill>
                            <a:srgbClr val="C00000"/>
                          </a:solidFill>
                        </a:rPr>
                        <a:t>VALUES OF SOME PHYSICAL FUNCTIONS AND CONSTANTS 	</a:t>
                      </a:r>
                      <a:r>
                        <a:rPr lang="en-US" sz="1000" b="0" cap="small" baseline="0" dirty="0" smtClean="0">
                          <a:ln>
                            <a:noFill/>
                          </a:ln>
                          <a:solidFill>
                            <a:srgbClr val="C00000"/>
                          </a:solidFill>
                        </a:rPr>
                        <a:t>USED IN METEOROLOGY</a:t>
                      </a:r>
                    </a:p>
                    <a:p>
                      <a:pPr lvl="0">
                        <a:tabLst>
                          <a:tab pos="171450" algn="l"/>
                        </a:tabLst>
                      </a:pPr>
                      <a:r>
                        <a:rPr lang="en-US" sz="1000" b="0" dirty="0" smtClean="0">
                          <a:ln>
                            <a:noFill/>
                          </a:ln>
                          <a:solidFill>
                            <a:srgbClr val="C00000"/>
                          </a:solidFill>
                        </a:rPr>
                        <a:t>B  - </a:t>
                      </a:r>
                      <a:r>
                        <a:rPr lang="en-GB" sz="1000" b="0" dirty="0" smtClean="0">
                          <a:ln>
                            <a:noFill/>
                          </a:ln>
                          <a:solidFill>
                            <a:srgbClr val="C00000"/>
                          </a:solidFill>
                        </a:rPr>
                        <a:t>DEFINITIONS AND SPECIFICATIONS OF WATER VAPOUR 	IN THE </a:t>
                      </a:r>
                      <a:r>
                        <a:rPr lang="en-US" sz="1000" b="0" dirty="0" smtClean="0">
                          <a:ln>
                            <a:noFill/>
                          </a:ln>
                          <a:solidFill>
                            <a:srgbClr val="C00000"/>
                          </a:solidFill>
                        </a:rPr>
                        <a:t>ATMOSPHERE</a:t>
                      </a:r>
                    </a:p>
                    <a:p>
                      <a:pPr lvl="0"/>
                      <a:r>
                        <a:rPr lang="en-US" sz="1000" b="0" strike="dblStrike" baseline="0" dirty="0" smtClean="0">
                          <a:ln>
                            <a:noFill/>
                          </a:ln>
                        </a:rPr>
                        <a:t>C - UNIVERSAL DECIMAL CLASSIFICATION</a:t>
                      </a:r>
                    </a:p>
                    <a:p>
                      <a:pPr lvl="0"/>
                      <a:r>
                        <a:rPr lang="en-US" sz="1000" b="0" dirty="0" smtClean="0">
                          <a:ln>
                            <a:noFill/>
                          </a:ln>
                        </a:rPr>
                        <a:t>D - BASIC INSTRUCTION PACKAGES</a:t>
                      </a:r>
                    </a:p>
                    <a:p>
                      <a:pPr lvl="0"/>
                      <a:r>
                        <a:rPr lang="en-US" sz="1000" b="0" dirty="0" smtClean="0">
                          <a:ln>
                            <a:noFill/>
                          </a:ln>
                        </a:rPr>
                        <a:t>E - </a:t>
                      </a:r>
                      <a:r>
                        <a:rPr lang="en-GB" sz="1000" b="0" dirty="0" smtClean="0">
                          <a:ln>
                            <a:noFill/>
                          </a:ln>
                        </a:rPr>
                        <a:t>CRITERIA FOR THE RECOGNITION OF WMO REGIONAL</a:t>
                      </a:r>
                      <a:endParaRPr lang="en-US" sz="1000" b="0" dirty="0" smtClean="0">
                        <a:ln>
                          <a:noFill/>
                        </a:ln>
                      </a:endParaRPr>
                    </a:p>
                    <a:p>
                      <a:pPr lvl="0">
                        <a:tabLst>
                          <a:tab pos="171450" algn="l"/>
                        </a:tabLst>
                      </a:pPr>
                      <a:r>
                        <a:rPr lang="en-US" sz="1000" b="0" dirty="0" smtClean="0">
                          <a:ln>
                            <a:noFill/>
                          </a:ln>
                        </a:rPr>
                        <a:t>	TRAINING CENTRES</a:t>
                      </a:r>
                    </a:p>
                  </a:txBody>
                  <a:tcPr/>
                </a:tc>
                <a:extLst>
                  <a:ext uri="{0D108BD9-81ED-4DB2-BD59-A6C34878D82A}">
                    <a16:rowId xmlns:a16="http://schemas.microsoft.com/office/drawing/2014/main" xmlns="" val="10009"/>
                  </a:ext>
                </a:extLst>
              </a:tr>
            </a:tbl>
          </a:graphicData>
        </a:graphic>
      </p:graphicFrame>
      <p:graphicFrame>
        <p:nvGraphicFramePr>
          <p:cNvPr id="11" name="Table 10"/>
          <p:cNvGraphicFramePr>
            <a:graphicFrameLocks noGrp="1"/>
          </p:cNvGraphicFramePr>
          <p:nvPr>
            <p:extLst>
              <p:ext uri="{D42A27DB-BD31-4B8C-83A1-F6EECF244321}">
                <p14:modId xmlns:p14="http://schemas.microsoft.com/office/powerpoint/2010/main" val="384107989"/>
              </p:ext>
            </p:extLst>
          </p:nvPr>
        </p:nvGraphicFramePr>
        <p:xfrm>
          <a:off x="4876800" y="152400"/>
          <a:ext cx="3962400" cy="5737860"/>
        </p:xfrm>
        <a:graphic>
          <a:graphicData uri="http://schemas.openxmlformats.org/drawingml/2006/table">
            <a:tbl>
              <a:tblPr firstRow="1" bandRow="1">
                <a:tableStyleId>{93296810-A885-4BE3-A3E7-6D5BEEA58F35}</a:tableStyleId>
              </a:tblPr>
              <a:tblGrid>
                <a:gridCol w="3962400">
                  <a:extLst>
                    <a:ext uri="{9D8B030D-6E8A-4147-A177-3AD203B41FA5}">
                      <a16:colId xmlns:a16="http://schemas.microsoft.com/office/drawing/2014/main" xmlns="" val="20000"/>
                    </a:ext>
                  </a:extLst>
                </a:gridCol>
              </a:tblGrid>
              <a:tr h="31072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smtClean="0">
                          <a:ln>
                            <a:noFill/>
                          </a:ln>
                        </a:rPr>
                        <a:t>WMO-No.49, </a:t>
                      </a:r>
                      <a:r>
                        <a:rPr lang="en-US" sz="1600" dirty="0" err="1" smtClean="0">
                          <a:ln>
                            <a:noFill/>
                          </a:ln>
                        </a:rPr>
                        <a:t>Vol</a:t>
                      </a:r>
                      <a:r>
                        <a:rPr lang="en-US" sz="1600" dirty="0" smtClean="0">
                          <a:ln>
                            <a:noFill/>
                          </a:ln>
                        </a:rPr>
                        <a:t> 1, 2015</a:t>
                      </a:r>
                      <a:r>
                        <a:rPr lang="en-US" sz="1600" baseline="0" dirty="0" smtClean="0">
                          <a:ln>
                            <a:noFill/>
                          </a:ln>
                        </a:rPr>
                        <a:t> </a:t>
                      </a:r>
                      <a:endParaRPr lang="en-US" sz="1600" b="1" dirty="0" smtClean="0">
                        <a:ln>
                          <a:noFill/>
                        </a:ln>
                      </a:endParaRPr>
                    </a:p>
                  </a:txBody>
                  <a:tcPr/>
                </a:tc>
                <a:extLst>
                  <a:ext uri="{0D108BD9-81ED-4DB2-BD59-A6C34878D82A}">
                    <a16:rowId xmlns:a16="http://schemas.microsoft.com/office/drawing/2014/main" xmlns="" val="10000"/>
                  </a:ext>
                </a:extLst>
              </a:tr>
              <a:tr h="395462">
                <a:tc>
                  <a:txBody>
                    <a:bodyPr/>
                    <a:lstStyle/>
                    <a:p>
                      <a:pPr lvl="0"/>
                      <a:r>
                        <a:rPr lang="en-US" sz="1100" dirty="0" smtClean="0">
                          <a:ln>
                            <a:noFill/>
                          </a:ln>
                        </a:rPr>
                        <a:t>General Provisions</a:t>
                      </a:r>
                    </a:p>
                    <a:p>
                      <a:pPr lvl="0"/>
                      <a:r>
                        <a:rPr lang="en-US" sz="1100" dirty="0" smtClean="0">
                          <a:ln>
                            <a:noFill/>
                          </a:ln>
                        </a:rPr>
                        <a:t>Definitions</a:t>
                      </a:r>
                    </a:p>
                  </a:txBody>
                  <a:tcPr/>
                </a:tc>
                <a:extLst>
                  <a:ext uri="{0D108BD9-81ED-4DB2-BD59-A6C34878D82A}">
                    <a16:rowId xmlns:a16="http://schemas.microsoft.com/office/drawing/2014/main" xmlns="" val="10001"/>
                  </a:ext>
                </a:extLst>
              </a:tr>
              <a:tr h="24010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b="1" dirty="0" smtClean="0">
                          <a:ln>
                            <a:noFill/>
                          </a:ln>
                          <a:solidFill>
                            <a:srgbClr val="00B050"/>
                          </a:solidFill>
                        </a:rPr>
                        <a:t>Part I. WIGOS</a:t>
                      </a:r>
                    </a:p>
                  </a:txBody>
                  <a:tcPr>
                    <a:lnB w="12700" cmpd="sng">
                      <a:noFill/>
                    </a:lnB>
                  </a:tcPr>
                </a:tc>
                <a:extLst>
                  <a:ext uri="{0D108BD9-81ED-4DB2-BD59-A6C34878D82A}">
                    <a16:rowId xmlns:a16="http://schemas.microsoft.com/office/drawing/2014/main" xmlns="" val="10002"/>
                  </a:ext>
                </a:extLst>
              </a:tr>
              <a:tr h="1073398">
                <a:tc>
                  <a:txBody>
                    <a:bodyPr/>
                    <a:lstStyle/>
                    <a:p>
                      <a:pPr lvl="0"/>
                      <a:r>
                        <a:rPr lang="en-US" sz="1000" b="0" dirty="0" smtClean="0">
                          <a:ln>
                            <a:noFill/>
                          </a:ln>
                          <a:solidFill>
                            <a:srgbClr val="00B050"/>
                          </a:solidFill>
                        </a:rPr>
                        <a:t>1. Introduction to WIGOS;  </a:t>
                      </a:r>
                      <a:r>
                        <a:rPr lang="en-GB" sz="1000" b="0" dirty="0" smtClean="0">
                          <a:ln>
                            <a:noFill/>
                          </a:ln>
                          <a:solidFill>
                            <a:srgbClr val="00B050"/>
                          </a:solidFill>
                        </a:rPr>
                        <a:t>2. Common attributes of WIGOS component systems;  3. Attributes specific to the surface-based sub-system of WIGOS;  4. Attributes specific to the space-based sub-system of WIGOS;  5. Attributes specific to the Global Observing System of the World Weather Watch (GOS);  6. Attributes specific to the observing component of the Global Atmosphere Watch (GAW); 7. Attributes specific to the WMO Hydrological Observing System; 8. Attributes specific to the observing component of the Global </a:t>
                      </a:r>
                      <a:r>
                        <a:rPr lang="en-GB" sz="1000" b="0" dirty="0" err="1" smtClean="0">
                          <a:ln>
                            <a:noFill/>
                          </a:ln>
                          <a:solidFill>
                            <a:srgbClr val="00B050"/>
                          </a:solidFill>
                        </a:rPr>
                        <a:t>Cryosphere</a:t>
                      </a:r>
                      <a:r>
                        <a:rPr lang="en-GB" sz="1000" b="0" dirty="0" smtClean="0">
                          <a:ln>
                            <a:noFill/>
                          </a:ln>
                          <a:solidFill>
                            <a:srgbClr val="00B050"/>
                          </a:solidFill>
                        </a:rPr>
                        <a:t> Watch (GCW)</a:t>
                      </a:r>
                      <a:endParaRPr lang="en-US" sz="1000" b="0" dirty="0">
                        <a:ln>
                          <a:noFill/>
                        </a:ln>
                        <a:solidFill>
                          <a:srgbClr val="00B050"/>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xmlns="" val="10003"/>
                  </a:ext>
                </a:extLst>
              </a:tr>
              <a:tr h="24010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b="1" dirty="0" smtClean="0">
                          <a:ln>
                            <a:noFill/>
                          </a:ln>
                        </a:rPr>
                        <a:t>Part II. WIS</a:t>
                      </a:r>
                      <a:endParaRPr lang="en-US" sz="1100" dirty="0" smtClean="0">
                        <a:ln>
                          <a:noFill/>
                        </a:ln>
                      </a:endParaRPr>
                    </a:p>
                  </a:txBody>
                  <a:tcPr>
                    <a:lnT w="12700" cmpd="sng">
                      <a:noFill/>
                    </a:lnT>
                  </a:tcPr>
                </a:tc>
                <a:extLst>
                  <a:ext uri="{0D108BD9-81ED-4DB2-BD59-A6C34878D82A}">
                    <a16:rowId xmlns:a16="http://schemas.microsoft.com/office/drawing/2014/main" xmlns="" val="10004"/>
                  </a:ext>
                </a:extLst>
              </a:tr>
              <a:tr h="36721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b="0" dirty="0" smtClean="0">
                          <a:ln>
                            <a:noFill/>
                          </a:ln>
                        </a:rPr>
                        <a:t>1. Purpose; 2. Principles; 3. Organization; 4. Responsibilities; </a:t>
                      </a:r>
                      <a:r>
                        <a:rPr lang="en-GB" sz="1000" b="0" dirty="0" smtClean="0">
                          <a:ln>
                            <a:noFill/>
                          </a:ln>
                        </a:rPr>
                        <a:t>5. Practices, procedures and specifications</a:t>
                      </a:r>
                      <a:endParaRPr lang="en-US" sz="1000" b="0" dirty="0" smtClean="0">
                        <a:ln>
                          <a:noFill/>
                        </a:ln>
                      </a:endParaRPr>
                    </a:p>
                  </a:txBody>
                  <a:tcPr/>
                </a:tc>
                <a:extLst>
                  <a:ext uri="{0D108BD9-81ED-4DB2-BD59-A6C34878D82A}">
                    <a16:rowId xmlns:a16="http://schemas.microsoft.com/office/drawing/2014/main" xmlns="" val="10005"/>
                  </a:ext>
                </a:extLst>
              </a:tr>
              <a:tr h="240102">
                <a:tc>
                  <a:txBody>
                    <a:bodyPr/>
                    <a:lstStyle/>
                    <a:p>
                      <a:r>
                        <a:rPr lang="en-US" sz="1100" b="1" dirty="0" smtClean="0"/>
                        <a:t>Part III. GDPFS</a:t>
                      </a:r>
                    </a:p>
                  </a:txBody>
                  <a:tcPr/>
                </a:tc>
                <a:extLst>
                  <a:ext uri="{0D108BD9-81ED-4DB2-BD59-A6C34878D82A}">
                    <a16:rowId xmlns:a16="http://schemas.microsoft.com/office/drawing/2014/main" xmlns="" val="10006"/>
                  </a:ext>
                </a:extLst>
              </a:tr>
              <a:tr h="225978">
                <a:tc>
                  <a:txBody>
                    <a:bodyPr/>
                    <a:lstStyle/>
                    <a:p>
                      <a:pPr lvl="0"/>
                      <a:r>
                        <a:rPr lang="en-GB" sz="1000" b="0" dirty="0" smtClean="0">
                          <a:ln>
                            <a:noFill/>
                          </a:ln>
                        </a:rPr>
                        <a:t>1. GDPFS; </a:t>
                      </a:r>
                      <a:r>
                        <a:rPr lang="en-US" sz="1000" b="0" dirty="0" smtClean="0">
                          <a:ln>
                            <a:noFill/>
                          </a:ln>
                        </a:rPr>
                        <a:t>2. Climatology; </a:t>
                      </a:r>
                      <a:r>
                        <a:rPr lang="en-US" sz="1000" b="0" dirty="0" smtClean="0">
                          <a:ln>
                            <a:noFill/>
                          </a:ln>
                          <a:solidFill>
                            <a:srgbClr val="990099"/>
                          </a:solidFill>
                        </a:rPr>
                        <a:t>3. Hydrology (link to Vol. III)</a:t>
                      </a:r>
                      <a:endParaRPr lang="en-US" sz="1000" b="0" dirty="0">
                        <a:ln>
                          <a:noFill/>
                        </a:ln>
                        <a:solidFill>
                          <a:srgbClr val="990099"/>
                        </a:solidFill>
                      </a:endParaRPr>
                    </a:p>
                  </a:txBody>
                  <a:tcPr/>
                </a:tc>
                <a:extLst>
                  <a:ext uri="{0D108BD9-81ED-4DB2-BD59-A6C34878D82A}">
                    <a16:rowId xmlns:a16="http://schemas.microsoft.com/office/drawing/2014/main" xmlns="" val="10007"/>
                  </a:ext>
                </a:extLst>
              </a:tr>
              <a:tr h="24010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b="1" dirty="0" smtClean="0">
                          <a:ln>
                            <a:noFill/>
                          </a:ln>
                        </a:rPr>
                        <a:t>Part</a:t>
                      </a:r>
                      <a:r>
                        <a:rPr lang="en-US" sz="1100" b="1" baseline="0" dirty="0" smtClean="0">
                          <a:ln>
                            <a:noFill/>
                          </a:ln>
                        </a:rPr>
                        <a:t> IV. Meteorological (weather and climate) services</a:t>
                      </a:r>
                      <a:endParaRPr lang="en-US" sz="1100" b="1" dirty="0" smtClean="0">
                        <a:ln>
                          <a:noFill/>
                        </a:ln>
                      </a:endParaRPr>
                    </a:p>
                  </a:txBody>
                  <a:tcPr/>
                </a:tc>
                <a:extLst>
                  <a:ext uri="{0D108BD9-81ED-4DB2-BD59-A6C34878D82A}">
                    <a16:rowId xmlns:a16="http://schemas.microsoft.com/office/drawing/2014/main" xmlns="" val="10008"/>
                  </a:ext>
                </a:extLst>
              </a:tr>
              <a:tr h="790925">
                <a:tc>
                  <a:txBody>
                    <a:bodyPr/>
                    <a:lstStyle/>
                    <a:p>
                      <a:pPr marL="0" lvl="0" indent="0">
                        <a:tabLst>
                          <a:tab pos="171450" algn="l"/>
                          <a:tab pos="228600" algn="l"/>
                        </a:tabLst>
                      </a:pPr>
                      <a:r>
                        <a:rPr lang="en-US" sz="1000" b="0" dirty="0" smtClean="0">
                          <a:ln>
                            <a:noFill/>
                          </a:ln>
                        </a:rPr>
                        <a:t>1. Met</a:t>
                      </a:r>
                      <a:r>
                        <a:rPr lang="en-US" sz="1000" b="0" baseline="0" dirty="0" smtClean="0">
                          <a:ln>
                            <a:noFill/>
                          </a:ln>
                        </a:rPr>
                        <a:t> </a:t>
                      </a:r>
                      <a:r>
                        <a:rPr lang="en-US" sz="1000" b="0" dirty="0" smtClean="0">
                          <a:ln>
                            <a:noFill/>
                          </a:ln>
                        </a:rPr>
                        <a:t>services for marine activities;</a:t>
                      </a:r>
                      <a:r>
                        <a:rPr lang="en-US" sz="1000" b="0" baseline="0" dirty="0" smtClean="0">
                          <a:ln>
                            <a:noFill/>
                          </a:ln>
                        </a:rPr>
                        <a:t> </a:t>
                      </a:r>
                      <a:r>
                        <a:rPr lang="en-US" sz="1000" b="0" dirty="0" smtClean="0">
                          <a:ln>
                            <a:noFill/>
                          </a:ln>
                        </a:rPr>
                        <a:t>2. Met</a:t>
                      </a:r>
                      <a:r>
                        <a:rPr lang="en-US" sz="1000" b="0" baseline="0" dirty="0" smtClean="0">
                          <a:ln>
                            <a:noFill/>
                          </a:ln>
                        </a:rPr>
                        <a:t> </a:t>
                      </a:r>
                      <a:r>
                        <a:rPr lang="en-US" sz="1000" b="0" dirty="0" smtClean="0">
                          <a:ln>
                            <a:noFill/>
                          </a:ln>
                        </a:rPr>
                        <a:t>services for agriculture </a:t>
                      </a:r>
                      <a:r>
                        <a:rPr lang="en-US" sz="1000" b="0" dirty="0" smtClean="0">
                          <a:ln>
                            <a:noFill/>
                          </a:ln>
                          <a:solidFill>
                            <a:srgbClr val="990099"/>
                          </a:solidFill>
                        </a:rPr>
                        <a:t>; 3. Met</a:t>
                      </a:r>
                      <a:r>
                        <a:rPr lang="en-US" sz="1000" b="0" baseline="0" dirty="0" smtClean="0">
                          <a:ln>
                            <a:noFill/>
                          </a:ln>
                          <a:solidFill>
                            <a:srgbClr val="990099"/>
                          </a:solidFill>
                        </a:rPr>
                        <a:t> </a:t>
                      </a:r>
                      <a:r>
                        <a:rPr lang="en-US" sz="1000" b="0" dirty="0" smtClean="0">
                          <a:ln>
                            <a:noFill/>
                          </a:ln>
                          <a:solidFill>
                            <a:srgbClr val="990099"/>
                          </a:solidFill>
                        </a:rPr>
                        <a:t>services for aviation</a:t>
                      </a:r>
                      <a:r>
                        <a:rPr lang="en-US" sz="1000" b="0" baseline="0" dirty="0" smtClean="0">
                          <a:ln>
                            <a:noFill/>
                          </a:ln>
                          <a:solidFill>
                            <a:srgbClr val="990099"/>
                          </a:solidFill>
                        </a:rPr>
                        <a:t> </a:t>
                      </a:r>
                      <a:r>
                        <a:rPr lang="en-US" sz="1000" b="0" dirty="0" smtClean="0">
                          <a:ln>
                            <a:noFill/>
                          </a:ln>
                          <a:solidFill>
                            <a:srgbClr val="990099"/>
                          </a:solidFill>
                        </a:rPr>
                        <a:t>(ref. Vol. II) ;</a:t>
                      </a:r>
                      <a:r>
                        <a:rPr lang="en-US" sz="1000" b="0" baseline="0" dirty="0" smtClean="0">
                          <a:ln>
                            <a:noFill/>
                          </a:ln>
                          <a:solidFill>
                            <a:srgbClr val="990099"/>
                          </a:solidFill>
                        </a:rPr>
                        <a:t> </a:t>
                      </a:r>
                      <a:r>
                        <a:rPr lang="en-US" sz="1000" b="0" dirty="0" smtClean="0">
                          <a:ln>
                            <a:noFill/>
                          </a:ln>
                          <a:solidFill>
                            <a:srgbClr val="990099"/>
                          </a:solidFill>
                        </a:rPr>
                        <a:t>4. Hydrological services (ref. Vol. III);</a:t>
                      </a:r>
                      <a:r>
                        <a:rPr lang="en-US" sz="1000" b="0" baseline="0" dirty="0" smtClean="0">
                          <a:ln>
                            <a:noFill/>
                          </a:ln>
                          <a:solidFill>
                            <a:srgbClr val="990099"/>
                          </a:solidFill>
                        </a:rPr>
                        <a:t> 5.  Climate services (next edition); 6. Met services for DRR (next edition); 7. PWS (next edition); 8. Urban met services / chemical weather (next edition); 9. Space weather (next edition)</a:t>
                      </a:r>
                    </a:p>
                  </a:txBody>
                  <a:tcPr/>
                </a:tc>
                <a:extLst>
                  <a:ext uri="{0D108BD9-81ED-4DB2-BD59-A6C34878D82A}">
                    <a16:rowId xmlns:a16="http://schemas.microsoft.com/office/drawing/2014/main" xmlns="" val="10009"/>
                  </a:ext>
                </a:extLst>
              </a:tr>
              <a:tr h="225978">
                <a:tc>
                  <a:txBody>
                    <a:bodyPr/>
                    <a:lstStyle/>
                    <a:p>
                      <a:pPr marL="0" lvl="0" indent="0">
                        <a:tabLst>
                          <a:tab pos="171450" algn="l"/>
                          <a:tab pos="228600" algn="l"/>
                        </a:tabLst>
                      </a:pPr>
                      <a:r>
                        <a:rPr lang="en-US" sz="1050" b="1" baseline="0" dirty="0" smtClean="0">
                          <a:ln>
                            <a:noFill/>
                          </a:ln>
                          <a:solidFill>
                            <a:srgbClr val="00B050"/>
                          </a:solidFill>
                        </a:rPr>
                        <a:t>PART V. Qualifications and Competences</a:t>
                      </a:r>
                    </a:p>
                  </a:txBody>
                  <a:tcPr/>
                </a:tc>
                <a:extLst>
                  <a:ext uri="{0D108BD9-81ED-4DB2-BD59-A6C34878D82A}">
                    <a16:rowId xmlns:a16="http://schemas.microsoft.com/office/drawing/2014/main" xmlns="" val="10010"/>
                  </a:ext>
                </a:extLst>
              </a:tr>
              <a:tr h="0">
                <a:tc>
                  <a:txBody>
                    <a:bodyPr/>
                    <a:lstStyle/>
                    <a:p>
                      <a:pPr marL="0" lvl="0" indent="0">
                        <a:tabLst>
                          <a:tab pos="171450" algn="l"/>
                          <a:tab pos="228600" algn="l"/>
                        </a:tabLst>
                      </a:pPr>
                      <a:r>
                        <a:rPr lang="en-US" sz="1100" b="1" kern="1200" dirty="0" smtClean="0">
                          <a:solidFill>
                            <a:schemeClr val="dk1"/>
                          </a:solidFill>
                          <a:effectLst/>
                          <a:latin typeface="+mn-lt"/>
                          <a:ea typeface="+mn-ea"/>
                          <a:cs typeface="+mn-cs"/>
                        </a:rPr>
                        <a:t>PART VI.</a:t>
                      </a:r>
                      <a:r>
                        <a:rPr lang="en-US" sz="1100" b="1" kern="1200" baseline="0" dirty="0" smtClean="0">
                          <a:solidFill>
                            <a:schemeClr val="dk1"/>
                          </a:solidFill>
                          <a:effectLst/>
                          <a:latin typeface="+mn-lt"/>
                          <a:ea typeface="+mn-ea"/>
                          <a:cs typeface="+mn-cs"/>
                        </a:rPr>
                        <a:t> </a:t>
                      </a:r>
                      <a:r>
                        <a:rPr lang="en-US" sz="1100" b="1" kern="1200" dirty="0" smtClean="0">
                          <a:solidFill>
                            <a:schemeClr val="dk1"/>
                          </a:solidFill>
                          <a:effectLst/>
                          <a:latin typeface="+mn-lt"/>
                          <a:ea typeface="+mn-ea"/>
                          <a:cs typeface="+mn-cs"/>
                        </a:rPr>
                        <a:t>Education and training </a:t>
                      </a:r>
                      <a:endParaRPr lang="en-US" sz="600" b="1" baseline="0" dirty="0" smtClean="0">
                        <a:ln>
                          <a:noFill/>
                        </a:ln>
                      </a:endParaRPr>
                    </a:p>
                  </a:txBody>
                  <a:tcPr/>
                </a:tc>
                <a:extLst>
                  <a:ext uri="{0D108BD9-81ED-4DB2-BD59-A6C34878D82A}">
                    <a16:rowId xmlns:a16="http://schemas.microsoft.com/office/drawing/2014/main" xmlns="" val="10011"/>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tab pos="171450" algn="l"/>
                          <a:tab pos="228600" algn="l"/>
                        </a:tabLst>
                        <a:defRPr/>
                      </a:pPr>
                      <a:r>
                        <a:rPr lang="en-US" sz="1100" b="1" kern="1200" dirty="0" smtClean="0">
                          <a:solidFill>
                            <a:srgbClr val="990099"/>
                          </a:solidFill>
                          <a:effectLst/>
                          <a:latin typeface="+mn-lt"/>
                          <a:ea typeface="+mn-ea"/>
                          <a:cs typeface="+mn-cs"/>
                        </a:rPr>
                        <a:t>PART VII.</a:t>
                      </a:r>
                      <a:r>
                        <a:rPr lang="en-US" sz="1100" b="1" kern="1200" baseline="0" dirty="0" smtClean="0">
                          <a:solidFill>
                            <a:srgbClr val="990099"/>
                          </a:solidFill>
                          <a:effectLst/>
                          <a:latin typeface="+mn-lt"/>
                          <a:ea typeface="+mn-ea"/>
                          <a:cs typeface="+mn-cs"/>
                        </a:rPr>
                        <a:t> </a:t>
                      </a:r>
                      <a:r>
                        <a:rPr lang="en-US" sz="1100" b="1" kern="1200" dirty="0" smtClean="0">
                          <a:solidFill>
                            <a:srgbClr val="990099"/>
                          </a:solidFill>
                          <a:effectLst/>
                          <a:latin typeface="+mn-lt"/>
                          <a:ea typeface="+mn-ea"/>
                          <a:cs typeface="+mn-cs"/>
                        </a:rPr>
                        <a:t>Quality</a:t>
                      </a:r>
                      <a:r>
                        <a:rPr lang="en-US" sz="1100" b="1" kern="1200" baseline="0" dirty="0" smtClean="0">
                          <a:solidFill>
                            <a:srgbClr val="990099"/>
                          </a:solidFill>
                          <a:effectLst/>
                          <a:latin typeface="+mn-lt"/>
                          <a:ea typeface="+mn-ea"/>
                          <a:cs typeface="+mn-cs"/>
                        </a:rPr>
                        <a:t> Management (</a:t>
                      </a:r>
                      <a:r>
                        <a:rPr lang="en-US" sz="1100" b="0" kern="1200" baseline="0" dirty="0" smtClean="0">
                          <a:solidFill>
                            <a:srgbClr val="990099"/>
                          </a:solidFill>
                          <a:effectLst/>
                          <a:latin typeface="+mn-lt"/>
                          <a:ea typeface="+mn-ea"/>
                          <a:cs typeface="+mn-cs"/>
                        </a:rPr>
                        <a:t>Based on current </a:t>
                      </a:r>
                      <a:r>
                        <a:rPr lang="en-US" sz="1100" b="0" kern="1200" baseline="0" dirty="0" err="1" smtClean="0">
                          <a:solidFill>
                            <a:srgbClr val="990099"/>
                          </a:solidFill>
                          <a:effectLst/>
                          <a:latin typeface="+mn-lt"/>
                          <a:ea typeface="+mn-ea"/>
                          <a:cs typeface="+mn-cs"/>
                        </a:rPr>
                        <a:t>Vol</a:t>
                      </a:r>
                      <a:r>
                        <a:rPr lang="en-US" sz="1100" b="0" kern="1200" baseline="0" dirty="0" smtClean="0">
                          <a:solidFill>
                            <a:srgbClr val="990099"/>
                          </a:solidFill>
                          <a:effectLst/>
                          <a:latin typeface="+mn-lt"/>
                          <a:ea typeface="+mn-ea"/>
                          <a:cs typeface="+mn-cs"/>
                        </a:rPr>
                        <a:t> IV)</a:t>
                      </a:r>
                      <a:endParaRPr lang="en-US" sz="1100" b="1" baseline="0" dirty="0" smtClean="0">
                        <a:ln>
                          <a:noFill/>
                        </a:ln>
                        <a:solidFill>
                          <a:srgbClr val="990099"/>
                        </a:solidFill>
                      </a:endParaRPr>
                    </a:p>
                  </a:txBody>
                  <a:tcPr/>
                </a:tc>
                <a:extLst>
                  <a:ext uri="{0D108BD9-81ED-4DB2-BD59-A6C34878D82A}">
                    <a16:rowId xmlns:a16="http://schemas.microsoft.com/office/drawing/2014/main" xmlns="" val="10012"/>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tab pos="171450" algn="l"/>
                          <a:tab pos="228600" algn="l"/>
                        </a:tabLst>
                        <a:defRPr/>
                      </a:pPr>
                      <a:r>
                        <a:rPr lang="en-US" sz="1100" b="1" baseline="0" dirty="0" smtClean="0">
                          <a:ln>
                            <a:noFill/>
                          </a:ln>
                        </a:rPr>
                        <a:t>APPENDICES</a:t>
                      </a:r>
                    </a:p>
                  </a:txBody>
                  <a:tcPr/>
                </a:tc>
                <a:extLst>
                  <a:ext uri="{0D108BD9-81ED-4DB2-BD59-A6C34878D82A}">
                    <a16:rowId xmlns:a16="http://schemas.microsoft.com/office/drawing/2014/main" xmlns="" val="10013"/>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tab pos="171450" algn="l"/>
                          <a:tab pos="228600" algn="l"/>
                        </a:tabLst>
                        <a:defRPr/>
                      </a:pPr>
                      <a:r>
                        <a:rPr lang="en-US" sz="1100" b="1" baseline="0" dirty="0" smtClean="0">
                          <a:ln>
                            <a:noFill/>
                          </a:ln>
                          <a:solidFill>
                            <a:srgbClr val="990099"/>
                          </a:solidFill>
                        </a:rPr>
                        <a:t>ATTACHMENTS</a:t>
                      </a:r>
                    </a:p>
                  </a:txBody>
                  <a:tcPr/>
                </a:tc>
                <a:extLst>
                  <a:ext uri="{0D108BD9-81ED-4DB2-BD59-A6C34878D82A}">
                    <a16:rowId xmlns:a16="http://schemas.microsoft.com/office/drawing/2014/main" xmlns="" val="10014"/>
                  </a:ext>
                </a:extLst>
              </a:tr>
            </a:tbl>
          </a:graphicData>
        </a:graphic>
      </p:graphicFrame>
      <p:cxnSp>
        <p:nvCxnSpPr>
          <p:cNvPr id="4" name="Straight Arrow Connector 3"/>
          <p:cNvCxnSpPr/>
          <p:nvPr/>
        </p:nvCxnSpPr>
        <p:spPr>
          <a:xfrm>
            <a:off x="1676400" y="609600"/>
            <a:ext cx="3200400"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6" name="Straight Arrow Connector 5"/>
          <p:cNvCxnSpPr/>
          <p:nvPr/>
        </p:nvCxnSpPr>
        <p:spPr>
          <a:xfrm>
            <a:off x="1295400" y="838200"/>
            <a:ext cx="3581400"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1066800" y="1676400"/>
            <a:ext cx="3810000" cy="0"/>
          </a:xfrm>
          <a:prstGeom prst="straightConnector1">
            <a:avLst/>
          </a:prstGeom>
          <a:ln w="28575">
            <a:solidFill>
              <a:srgbClr val="FF0000"/>
            </a:solidFill>
            <a:prstDash val="sysDash"/>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a:off x="1181100" y="1828800"/>
            <a:ext cx="3695700" cy="144780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a:off x="990600" y="1981200"/>
            <a:ext cx="3886200" cy="83820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a:off x="1371600" y="2590800"/>
            <a:ext cx="3505200" cy="762000"/>
          </a:xfrm>
          <a:prstGeom prst="straightConnector1">
            <a:avLst/>
          </a:prstGeom>
          <a:ln w="28575">
            <a:solidFill>
              <a:srgbClr val="FF0000"/>
            </a:solidFill>
            <a:prstDash val="sysDash"/>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flipV="1">
            <a:off x="1066800" y="1752600"/>
            <a:ext cx="3810000" cy="990600"/>
          </a:xfrm>
          <a:prstGeom prst="straightConnector1">
            <a:avLst/>
          </a:prstGeom>
          <a:ln w="28575">
            <a:solidFill>
              <a:srgbClr val="FF0000"/>
            </a:solidFill>
            <a:prstDash val="sysDash"/>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a:off x="1981200" y="3048000"/>
            <a:ext cx="2895600" cy="198120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a:off x="3028950" y="3245224"/>
            <a:ext cx="1847850" cy="1479176"/>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a:off x="2514600" y="3886200"/>
            <a:ext cx="2362200" cy="30480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a:off x="2286000" y="4114800"/>
            <a:ext cx="2590800" cy="15240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p:nvPr/>
        </p:nvCxnSpPr>
        <p:spPr>
          <a:xfrm>
            <a:off x="2514600" y="5410200"/>
            <a:ext cx="2362200" cy="7620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p:nvPr/>
        </p:nvCxnSpPr>
        <p:spPr>
          <a:xfrm>
            <a:off x="3581400" y="5562600"/>
            <a:ext cx="1295400"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541503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idx="4294967295"/>
          </p:nvPr>
        </p:nvSpPr>
        <p:spPr/>
        <p:txBody>
          <a:bodyPr/>
          <a:lstStyle/>
          <a:p>
            <a:r>
              <a:rPr lang="en-US" sz="2400" b="1" i="1" dirty="0"/>
              <a:t>Findings and proposals for consideration by PTC-2016</a:t>
            </a:r>
            <a:endParaRPr lang="en-US" sz="2400" b="1" dirty="0"/>
          </a:p>
        </p:txBody>
      </p:sp>
      <p:sp>
        <p:nvSpPr>
          <p:cNvPr id="12291" name="Rectangle 3"/>
          <p:cNvSpPr>
            <a:spLocks noChangeArrowheads="1"/>
          </p:cNvSpPr>
          <p:nvPr/>
        </p:nvSpPr>
        <p:spPr bwMode="auto">
          <a:xfrm>
            <a:off x="224155" y="981075"/>
            <a:ext cx="8713788" cy="489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just">
              <a:spcBef>
                <a:spcPts val="900"/>
              </a:spcBef>
              <a:spcAft>
                <a:spcPts val="525"/>
              </a:spcAft>
            </a:pPr>
            <a:r>
              <a:rPr lang="en-US" sz="1800" b="1" dirty="0">
                <a:solidFill>
                  <a:schemeClr val="accent2"/>
                </a:solidFill>
              </a:rPr>
              <a:t>Annexes to WMO-No</a:t>
            </a:r>
            <a:r>
              <a:rPr lang="en-US" sz="1800" b="1" dirty="0" smtClean="0">
                <a:solidFill>
                  <a:schemeClr val="accent2"/>
                </a:solidFill>
              </a:rPr>
              <a:t>. 49 </a:t>
            </a:r>
            <a:r>
              <a:rPr lang="en-US" sz="1800" b="1" dirty="0">
                <a:solidFill>
                  <a:schemeClr val="accent2"/>
                </a:solidFill>
              </a:rPr>
              <a:t>Volume I – </a:t>
            </a:r>
            <a:r>
              <a:rPr lang="en-US" sz="1800" b="1" dirty="0" smtClean="0">
                <a:solidFill>
                  <a:schemeClr val="accent2"/>
                </a:solidFill>
              </a:rPr>
              <a:t>Manuals</a:t>
            </a:r>
          </a:p>
          <a:p>
            <a:pPr algn="just">
              <a:spcBef>
                <a:spcPts val="900"/>
              </a:spcBef>
              <a:spcAft>
                <a:spcPts val="525"/>
              </a:spcAft>
            </a:pPr>
            <a:r>
              <a:rPr lang="en-US" sz="1600" dirty="0" smtClean="0">
                <a:solidFill>
                  <a:schemeClr val="accent2"/>
                </a:solidFill>
                <a:latin typeface="Arial" panose="020B0604020202020204" pitchFamily="34" charset="0"/>
                <a:ea typeface="Times New Roman" panose="02020603050405020304" pitchFamily="18" charset="0"/>
              </a:rPr>
              <a:t>Among </a:t>
            </a:r>
            <a:r>
              <a:rPr lang="en-US" sz="1600" dirty="0">
                <a:solidFill>
                  <a:schemeClr val="accent2"/>
                </a:solidFill>
                <a:latin typeface="Arial" panose="020B0604020202020204" pitchFamily="34" charset="0"/>
                <a:ea typeface="Times New Roman" panose="02020603050405020304" pitchFamily="18" charset="0"/>
              </a:rPr>
              <a:t>the main issues identified at the training </a:t>
            </a:r>
            <a:r>
              <a:rPr lang="en-US" sz="1600" dirty="0" smtClean="0">
                <a:solidFill>
                  <a:schemeClr val="accent2"/>
                </a:solidFill>
                <a:latin typeface="Arial" panose="020B0604020202020204" pitchFamily="34" charset="0"/>
                <a:ea typeface="Times New Roman" panose="02020603050405020304" pitchFamily="18" charset="0"/>
              </a:rPr>
              <a:t>was the </a:t>
            </a:r>
            <a:r>
              <a:rPr lang="en-US" sz="1600" dirty="0">
                <a:solidFill>
                  <a:schemeClr val="accent2"/>
                </a:solidFill>
                <a:latin typeface="Arial" panose="020B0604020202020204" pitchFamily="34" charset="0"/>
                <a:ea typeface="Times New Roman" panose="02020603050405020304" pitchFamily="18" charset="0"/>
              </a:rPr>
              <a:t>lack of homogeneity of the provisions in different Annexes, a.k.a. Manuals.</a:t>
            </a:r>
          </a:p>
          <a:p>
            <a:pPr algn="just">
              <a:spcBef>
                <a:spcPts val="500"/>
              </a:spcBef>
              <a:spcAft>
                <a:spcPts val="500"/>
              </a:spcAft>
              <a:buClr>
                <a:srgbClr val="FF9900"/>
              </a:buClr>
              <a:buSzPct val="80000"/>
            </a:pPr>
            <a:r>
              <a:rPr lang="en-US" sz="1600" dirty="0">
                <a:solidFill>
                  <a:schemeClr val="accent2"/>
                </a:solidFill>
                <a:latin typeface="Arial" panose="020B0604020202020204" pitchFamily="34" charset="0"/>
                <a:ea typeface="Times New Roman" panose="02020603050405020304" pitchFamily="18" charset="0"/>
              </a:rPr>
              <a:t>S</a:t>
            </a:r>
            <a:r>
              <a:rPr lang="en-US" sz="1600" dirty="0" smtClean="0">
                <a:solidFill>
                  <a:schemeClr val="accent2"/>
                </a:solidFill>
                <a:latin typeface="Arial" panose="020B0604020202020204" pitchFamily="34" charset="0"/>
                <a:ea typeface="Times New Roman" panose="02020603050405020304" pitchFamily="18" charset="0"/>
              </a:rPr>
              <a:t>pecific </a:t>
            </a:r>
            <a:r>
              <a:rPr lang="en-US" sz="1600" dirty="0">
                <a:solidFill>
                  <a:schemeClr val="accent2"/>
                </a:solidFill>
                <a:latin typeface="Arial" panose="020B0604020202020204" pitchFamily="34" charset="0"/>
                <a:ea typeface="Times New Roman" panose="02020603050405020304" pitchFamily="18" charset="0"/>
              </a:rPr>
              <a:t>issues that need to be addressed: </a:t>
            </a:r>
          </a:p>
          <a:p>
            <a:pPr marL="461963" indent="-461963" algn="just">
              <a:spcBef>
                <a:spcPts val="500"/>
              </a:spcBef>
              <a:spcAft>
                <a:spcPts val="500"/>
              </a:spcAft>
              <a:buClr>
                <a:srgbClr val="FF9900"/>
              </a:buClr>
              <a:buSzPct val="80000"/>
              <a:buFont typeface="Wingdings" panose="05000000000000000000" pitchFamily="2" charset="2"/>
              <a:buChar char="v"/>
            </a:pPr>
            <a:r>
              <a:rPr lang="en-US" sz="1400" dirty="0" smtClean="0">
                <a:solidFill>
                  <a:schemeClr val="accent2"/>
                </a:solidFill>
                <a:latin typeface="Arial" panose="020B0604020202020204" pitchFamily="34" charset="0"/>
                <a:ea typeface="Times New Roman" panose="02020603050405020304" pitchFamily="18" charset="0"/>
              </a:rPr>
              <a:t>Uniform </a:t>
            </a:r>
            <a:r>
              <a:rPr lang="en-US" sz="1400" dirty="0">
                <a:solidFill>
                  <a:schemeClr val="accent2"/>
                </a:solidFill>
                <a:latin typeface="Arial" panose="020B0604020202020204" pitchFamily="34" charset="0"/>
                <a:ea typeface="Times New Roman" panose="02020603050405020304" pitchFamily="18" charset="0"/>
              </a:rPr>
              <a:t>structure – contents, definition section, use of </a:t>
            </a:r>
            <a:r>
              <a:rPr lang="en-US" sz="1400" dirty="0" smtClean="0">
                <a:solidFill>
                  <a:schemeClr val="accent2"/>
                </a:solidFill>
                <a:latin typeface="Arial" panose="020B0604020202020204" pitchFamily="34" charset="0"/>
                <a:ea typeface="Times New Roman" panose="02020603050405020304" pitchFamily="18" charset="0"/>
              </a:rPr>
              <a:t>acronyms, notes </a:t>
            </a:r>
            <a:r>
              <a:rPr lang="en-US" sz="1400" dirty="0">
                <a:solidFill>
                  <a:schemeClr val="accent2"/>
                </a:solidFill>
                <a:latin typeface="Arial" panose="020B0604020202020204" pitchFamily="34" charset="0"/>
                <a:ea typeface="Times New Roman" panose="02020603050405020304" pitchFamily="18" charset="0"/>
              </a:rPr>
              <a:t>and </a:t>
            </a:r>
            <a:r>
              <a:rPr lang="en-US" sz="1400" dirty="0" smtClean="0">
                <a:solidFill>
                  <a:schemeClr val="accent2"/>
                </a:solidFill>
                <a:latin typeface="Arial" panose="020B0604020202020204" pitchFamily="34" charset="0"/>
                <a:ea typeface="Times New Roman" panose="02020603050405020304" pitchFamily="18" charset="0"/>
              </a:rPr>
              <a:t>references</a:t>
            </a:r>
          </a:p>
          <a:p>
            <a:pPr marL="461963" indent="-461963" algn="just">
              <a:spcBef>
                <a:spcPts val="500"/>
              </a:spcBef>
              <a:spcAft>
                <a:spcPts val="500"/>
              </a:spcAft>
              <a:buClr>
                <a:srgbClr val="FF9900"/>
              </a:buClr>
              <a:buSzPct val="80000"/>
              <a:buFont typeface="Wingdings" panose="05000000000000000000" pitchFamily="2" charset="2"/>
              <a:buChar char="v"/>
            </a:pPr>
            <a:r>
              <a:rPr lang="en-US" sz="1400" dirty="0" smtClean="0">
                <a:solidFill>
                  <a:schemeClr val="accent2"/>
                </a:solidFill>
                <a:latin typeface="Arial" panose="020B0604020202020204" pitchFamily="34" charset="0"/>
                <a:ea typeface="Times New Roman" panose="02020603050405020304" pitchFamily="18" charset="0"/>
              </a:rPr>
              <a:t>Formulation of provisions (“shall” and “should”)</a:t>
            </a:r>
          </a:p>
          <a:p>
            <a:pPr marL="461963" indent="-461963" algn="just">
              <a:spcBef>
                <a:spcPts val="500"/>
              </a:spcBef>
              <a:spcAft>
                <a:spcPts val="500"/>
              </a:spcAft>
              <a:buClr>
                <a:srgbClr val="FF9900"/>
              </a:buClr>
              <a:buSzPct val="80000"/>
              <a:buFont typeface="Wingdings" panose="05000000000000000000" pitchFamily="2" charset="2"/>
              <a:buChar char="v"/>
            </a:pPr>
            <a:r>
              <a:rPr lang="en-GB" sz="1400" dirty="0" smtClean="0">
                <a:solidFill>
                  <a:schemeClr val="accent2"/>
                </a:solidFill>
                <a:latin typeface="Arial" panose="020B0604020202020204" pitchFamily="34" charset="0"/>
                <a:ea typeface="Times New Roman" panose="02020603050405020304" pitchFamily="18" charset="0"/>
              </a:rPr>
              <a:t>Harmonization of the provisions on </a:t>
            </a:r>
            <a:r>
              <a:rPr lang="en-GB" sz="1400" dirty="0">
                <a:solidFill>
                  <a:schemeClr val="accent2"/>
                </a:solidFill>
                <a:latin typeface="Arial" panose="020B0604020202020204" pitchFamily="34" charset="0"/>
                <a:ea typeface="Times New Roman" panose="02020603050405020304" pitchFamily="18" charset="0"/>
              </a:rPr>
              <a:t>definition and designation of all types of WMO national, regional or global centres forming various WMO </a:t>
            </a:r>
            <a:r>
              <a:rPr lang="en-GB" sz="1400" dirty="0" smtClean="0">
                <a:solidFill>
                  <a:schemeClr val="accent2"/>
                </a:solidFill>
                <a:latin typeface="Arial" panose="020B0604020202020204" pitchFamily="34" charset="0"/>
                <a:ea typeface="Times New Roman" panose="02020603050405020304" pitchFamily="18" charset="0"/>
              </a:rPr>
              <a:t>systems through functional and performance requirements</a:t>
            </a:r>
          </a:p>
          <a:p>
            <a:pPr marL="461963" indent="-461963" algn="just">
              <a:spcBef>
                <a:spcPts val="500"/>
              </a:spcBef>
              <a:spcAft>
                <a:spcPts val="500"/>
              </a:spcAft>
              <a:buClr>
                <a:srgbClr val="FF9900"/>
              </a:buClr>
              <a:buSzPct val="80000"/>
              <a:buFont typeface="Wingdings" panose="05000000000000000000" pitchFamily="2" charset="2"/>
              <a:buChar char="v"/>
            </a:pPr>
            <a:r>
              <a:rPr lang="en-US" sz="1400" dirty="0" smtClean="0">
                <a:solidFill>
                  <a:schemeClr val="accent2"/>
                </a:solidFill>
                <a:latin typeface="Arial" panose="020B0604020202020204" pitchFamily="34" charset="0"/>
                <a:ea typeface="Times New Roman" panose="02020603050405020304" pitchFamily="18" charset="0"/>
              </a:rPr>
              <a:t>Cleaning </a:t>
            </a:r>
            <a:r>
              <a:rPr lang="en-US" sz="1400" dirty="0">
                <a:solidFill>
                  <a:schemeClr val="accent2"/>
                </a:solidFill>
                <a:latin typeface="Arial" panose="020B0604020202020204" pitchFamily="34" charset="0"/>
                <a:ea typeface="Times New Roman" panose="02020603050405020304" pitchFamily="18" charset="0"/>
              </a:rPr>
              <a:t>outdated and obsolete provisions</a:t>
            </a:r>
          </a:p>
          <a:p>
            <a:pPr marL="461963" indent="-461963" algn="just">
              <a:spcBef>
                <a:spcPts val="500"/>
              </a:spcBef>
              <a:spcAft>
                <a:spcPts val="500"/>
              </a:spcAft>
              <a:buClr>
                <a:srgbClr val="FF9900"/>
              </a:buClr>
              <a:buSzPct val="80000"/>
              <a:buFont typeface="Wingdings" panose="05000000000000000000" pitchFamily="2" charset="2"/>
              <a:buChar char="v"/>
            </a:pPr>
            <a:r>
              <a:rPr lang="en-US" sz="1400" dirty="0" smtClean="0">
                <a:solidFill>
                  <a:schemeClr val="accent2"/>
                </a:solidFill>
                <a:latin typeface="Arial" panose="020B0604020202020204" pitchFamily="34" charset="0"/>
                <a:ea typeface="Times New Roman" panose="02020603050405020304" pitchFamily="18" charset="0"/>
              </a:rPr>
              <a:t>Use </a:t>
            </a:r>
            <a:r>
              <a:rPr lang="en-US" sz="1400" dirty="0">
                <a:solidFill>
                  <a:schemeClr val="accent2"/>
                </a:solidFill>
                <a:latin typeface="Arial" panose="020B0604020202020204" pitchFamily="34" charset="0"/>
                <a:ea typeface="Times New Roman" panose="02020603050405020304" pitchFamily="18" charset="0"/>
              </a:rPr>
              <a:t>of Appendices and Attachments</a:t>
            </a:r>
          </a:p>
          <a:p>
            <a:pPr marL="461963" indent="-461963" algn="just">
              <a:spcBef>
                <a:spcPts val="500"/>
              </a:spcBef>
              <a:spcAft>
                <a:spcPts val="500"/>
              </a:spcAft>
              <a:buClr>
                <a:srgbClr val="FF9900"/>
              </a:buClr>
              <a:buSzPct val="80000"/>
              <a:buFont typeface="Wingdings" panose="05000000000000000000" pitchFamily="2" charset="2"/>
              <a:buChar char="v"/>
            </a:pPr>
            <a:r>
              <a:rPr lang="en-US" sz="1400" dirty="0" smtClean="0">
                <a:solidFill>
                  <a:schemeClr val="accent2"/>
                </a:solidFill>
                <a:latin typeface="Arial" panose="020B0604020202020204" pitchFamily="34" charset="0"/>
                <a:ea typeface="Times New Roman" panose="02020603050405020304" pitchFamily="18" charset="0"/>
              </a:rPr>
              <a:t>Development </a:t>
            </a:r>
            <a:r>
              <a:rPr lang="en-US" sz="1400" dirty="0">
                <a:solidFill>
                  <a:schemeClr val="accent2"/>
                </a:solidFill>
                <a:latin typeface="Arial" panose="020B0604020202020204" pitchFamily="34" charset="0"/>
                <a:ea typeface="Times New Roman" panose="02020603050405020304" pitchFamily="18" charset="0"/>
              </a:rPr>
              <a:t>of performance-based provisions </a:t>
            </a:r>
          </a:p>
          <a:p>
            <a:pPr marL="461963" indent="-461963" algn="just">
              <a:spcBef>
                <a:spcPts val="500"/>
              </a:spcBef>
              <a:spcAft>
                <a:spcPts val="500"/>
              </a:spcAft>
              <a:buClr>
                <a:srgbClr val="FF9900"/>
              </a:buClr>
              <a:buSzPct val="80000"/>
              <a:buFont typeface="Wingdings" panose="05000000000000000000" pitchFamily="2" charset="2"/>
              <a:buChar char="v"/>
            </a:pPr>
            <a:r>
              <a:rPr lang="en-US" sz="1400" dirty="0" smtClean="0">
                <a:solidFill>
                  <a:schemeClr val="accent2"/>
                </a:solidFill>
                <a:latin typeface="Arial" panose="020B0604020202020204" pitchFamily="34" charset="0"/>
                <a:ea typeface="Times New Roman" panose="02020603050405020304" pitchFamily="18" charset="0"/>
              </a:rPr>
              <a:t>Finding </a:t>
            </a:r>
            <a:r>
              <a:rPr lang="en-US" sz="1400" dirty="0">
                <a:solidFill>
                  <a:schemeClr val="accent2"/>
                </a:solidFill>
                <a:latin typeface="Arial" panose="020B0604020202020204" pitchFamily="34" charset="0"/>
                <a:ea typeface="Times New Roman" panose="02020603050405020304" pitchFamily="18" charset="0"/>
              </a:rPr>
              <a:t>the right way of dealing with detailed technical specifications, including the amendment procedures for highly dynamic </a:t>
            </a:r>
            <a:r>
              <a:rPr lang="en-US" sz="1400" dirty="0" smtClean="0">
                <a:solidFill>
                  <a:schemeClr val="accent2"/>
                </a:solidFill>
                <a:latin typeface="Arial" panose="020B0604020202020204" pitchFamily="34" charset="0"/>
                <a:ea typeface="Times New Roman" panose="02020603050405020304" pitchFamily="18" charset="0"/>
              </a:rPr>
              <a:t>provisions</a:t>
            </a:r>
            <a:endParaRPr lang="en-US" sz="1400" dirty="0">
              <a:solidFill>
                <a:schemeClr val="accent2"/>
              </a:solidFill>
              <a:latin typeface="Arial" panose="020B0604020202020204" pitchFamily="34" charset="0"/>
              <a:ea typeface="Times New Roman" panose="02020603050405020304" pitchFamily="18" charset="0"/>
            </a:endParaRPr>
          </a:p>
          <a:p>
            <a:pPr marL="461963" indent="-461963" algn="just">
              <a:spcBef>
                <a:spcPts val="500"/>
              </a:spcBef>
              <a:spcAft>
                <a:spcPts val="500"/>
              </a:spcAft>
              <a:buClr>
                <a:srgbClr val="FF9900"/>
              </a:buClr>
              <a:buSzPct val="80000"/>
              <a:buFont typeface="Wingdings" panose="05000000000000000000" pitchFamily="2" charset="2"/>
              <a:buChar char="v"/>
            </a:pPr>
            <a:r>
              <a:rPr lang="en-US" sz="1400" dirty="0" smtClean="0">
                <a:solidFill>
                  <a:schemeClr val="accent2"/>
                </a:solidFill>
                <a:latin typeface="Arial" panose="020B0604020202020204" pitchFamily="34" charset="0"/>
                <a:ea typeface="Times New Roman" panose="02020603050405020304" pitchFamily="18" charset="0"/>
              </a:rPr>
              <a:t>“</a:t>
            </a:r>
            <a:r>
              <a:rPr lang="en-US" sz="1400" dirty="0">
                <a:solidFill>
                  <a:schemeClr val="accent2"/>
                </a:solidFill>
                <a:latin typeface="Arial" panose="020B0604020202020204" pitchFamily="34" charset="0"/>
                <a:ea typeface="Times New Roman" panose="02020603050405020304" pitchFamily="18" charset="0"/>
              </a:rPr>
              <a:t>Upgrading” or “downgrading” of provisions in the Manuals and Guides, as necessary</a:t>
            </a:r>
          </a:p>
          <a:p>
            <a:pPr marL="461963" indent="-461963" algn="just">
              <a:spcBef>
                <a:spcPts val="500"/>
              </a:spcBef>
              <a:spcAft>
                <a:spcPts val="500"/>
              </a:spcAft>
              <a:buClr>
                <a:srgbClr val="FF9900"/>
              </a:buClr>
              <a:buSzPct val="80000"/>
              <a:buFont typeface="Wingdings" panose="05000000000000000000" pitchFamily="2" charset="2"/>
              <a:buChar char="v"/>
            </a:pPr>
            <a:r>
              <a:rPr lang="en-US" sz="1400" dirty="0" smtClean="0">
                <a:solidFill>
                  <a:schemeClr val="accent2"/>
                </a:solidFill>
                <a:latin typeface="Arial" panose="020B0604020202020204" pitchFamily="34" charset="0"/>
                <a:ea typeface="Times New Roman" panose="02020603050405020304" pitchFamily="18" charset="0"/>
              </a:rPr>
              <a:t>Aligning update and amendment cycles; longer-term planning</a:t>
            </a:r>
          </a:p>
          <a:p>
            <a:pPr marL="1447800" lvl="2" indent="-533400" eaLnBrk="0" hangingPunct="0">
              <a:spcBef>
                <a:spcPct val="20000"/>
              </a:spcBef>
              <a:buClr>
                <a:srgbClr val="FF9900"/>
              </a:buClr>
              <a:buSzPct val="70000"/>
              <a:buFont typeface="Wingdings" charset="0"/>
              <a:buChar char="v"/>
            </a:pPr>
            <a:endParaRPr lang="en-US" sz="1600" dirty="0">
              <a:solidFill>
                <a:schemeClr val="accent2"/>
              </a:solidFill>
            </a:endParaRPr>
          </a:p>
        </p:txBody>
      </p:sp>
    </p:spTree>
    <p:extLst>
      <p:ext uri="{BB962C8B-B14F-4D97-AF65-F5344CB8AC3E}">
        <p14:creationId xmlns:p14="http://schemas.microsoft.com/office/powerpoint/2010/main" val="121530568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idx="4294967295"/>
          </p:nvPr>
        </p:nvSpPr>
        <p:spPr/>
        <p:txBody>
          <a:bodyPr/>
          <a:lstStyle/>
          <a:p>
            <a:r>
              <a:rPr lang="en-US" sz="2400" b="1" i="1" dirty="0"/>
              <a:t>Findings and proposals for consideration by PTC-2016</a:t>
            </a:r>
            <a:endParaRPr lang="en-US" sz="2400" b="1" dirty="0"/>
          </a:p>
        </p:txBody>
      </p:sp>
      <p:sp>
        <p:nvSpPr>
          <p:cNvPr id="12291" name="Rectangle 3"/>
          <p:cNvSpPr>
            <a:spLocks noChangeArrowheads="1"/>
          </p:cNvSpPr>
          <p:nvPr/>
        </p:nvSpPr>
        <p:spPr bwMode="auto">
          <a:xfrm>
            <a:off x="224155" y="981075"/>
            <a:ext cx="8713788" cy="489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just">
              <a:spcBef>
                <a:spcPts val="900"/>
              </a:spcBef>
              <a:spcAft>
                <a:spcPts val="525"/>
              </a:spcAft>
            </a:pPr>
            <a:r>
              <a:rPr lang="en-US" sz="2000" b="1" dirty="0" smtClean="0">
                <a:solidFill>
                  <a:schemeClr val="accent2"/>
                </a:solidFill>
                <a:latin typeface="Arial Narrow" panose="020B0606020202030204" pitchFamily="34" charset="0"/>
              </a:rPr>
              <a:t>Guides</a:t>
            </a:r>
          </a:p>
          <a:p>
            <a:pPr algn="just">
              <a:spcBef>
                <a:spcPts val="500"/>
              </a:spcBef>
              <a:spcAft>
                <a:spcPts val="500"/>
              </a:spcAft>
              <a:buClr>
                <a:srgbClr val="FF9900"/>
              </a:buClr>
              <a:buSzPct val="80000"/>
            </a:pPr>
            <a:r>
              <a:rPr lang="en-US" sz="1800" dirty="0" smtClean="0">
                <a:solidFill>
                  <a:schemeClr val="accent2"/>
                </a:solidFill>
                <a:latin typeface="Arial Narrow" panose="020B0606020202030204" pitchFamily="34" charset="0"/>
                <a:ea typeface="Times New Roman" panose="02020603050405020304" pitchFamily="18" charset="0"/>
              </a:rPr>
              <a:t>Specific </a:t>
            </a:r>
            <a:r>
              <a:rPr lang="en-US" sz="1800" dirty="0">
                <a:solidFill>
                  <a:schemeClr val="accent2"/>
                </a:solidFill>
                <a:latin typeface="Arial Narrow" panose="020B0606020202030204" pitchFamily="34" charset="0"/>
                <a:ea typeface="Times New Roman" panose="02020603050405020304" pitchFamily="18" charset="0"/>
              </a:rPr>
              <a:t>issues </a:t>
            </a:r>
            <a:r>
              <a:rPr lang="en-US" sz="1800" dirty="0" smtClean="0">
                <a:solidFill>
                  <a:schemeClr val="accent2"/>
                </a:solidFill>
                <a:latin typeface="Arial Narrow" panose="020B0606020202030204" pitchFamily="34" charset="0"/>
                <a:ea typeface="Times New Roman" panose="02020603050405020304" pitchFamily="18" charset="0"/>
              </a:rPr>
              <a:t>to </a:t>
            </a:r>
            <a:r>
              <a:rPr lang="en-US" sz="1800" dirty="0">
                <a:solidFill>
                  <a:schemeClr val="accent2"/>
                </a:solidFill>
                <a:latin typeface="Arial Narrow" panose="020B0606020202030204" pitchFamily="34" charset="0"/>
                <a:ea typeface="Times New Roman" panose="02020603050405020304" pitchFamily="18" charset="0"/>
              </a:rPr>
              <a:t>be addressed: </a:t>
            </a:r>
          </a:p>
          <a:p>
            <a:pPr marL="461963" indent="-461963" algn="just">
              <a:spcBef>
                <a:spcPts val="500"/>
              </a:spcBef>
              <a:spcAft>
                <a:spcPts val="500"/>
              </a:spcAft>
              <a:buClr>
                <a:srgbClr val="FF9900"/>
              </a:buClr>
              <a:buSzPct val="80000"/>
              <a:buFont typeface="Wingdings" panose="05000000000000000000" pitchFamily="2" charset="2"/>
              <a:buChar char="v"/>
            </a:pPr>
            <a:r>
              <a:rPr lang="en-US" sz="1800" dirty="0" smtClean="0">
                <a:solidFill>
                  <a:schemeClr val="accent2"/>
                </a:solidFill>
                <a:latin typeface="Arial Narrow" panose="020B0606020202030204" pitchFamily="34" charset="0"/>
                <a:ea typeface="Times New Roman" panose="02020603050405020304" pitchFamily="18" charset="0"/>
              </a:rPr>
              <a:t>Keep the Guides up-to-date – need to establish clear responsibilities </a:t>
            </a:r>
          </a:p>
          <a:p>
            <a:pPr marL="461963" indent="-461963" algn="just">
              <a:spcBef>
                <a:spcPts val="500"/>
              </a:spcBef>
              <a:spcAft>
                <a:spcPts val="500"/>
              </a:spcAft>
              <a:buClr>
                <a:srgbClr val="FF9900"/>
              </a:buClr>
              <a:buSzPct val="80000"/>
              <a:buFont typeface="Wingdings" panose="05000000000000000000" pitchFamily="2" charset="2"/>
              <a:buChar char="v"/>
            </a:pPr>
            <a:r>
              <a:rPr lang="en-US" sz="1800" dirty="0" smtClean="0">
                <a:solidFill>
                  <a:schemeClr val="accent2"/>
                </a:solidFill>
                <a:latin typeface="Arial Narrow" panose="020B0606020202030204" pitchFamily="34" charset="0"/>
                <a:ea typeface="Times New Roman" panose="02020603050405020304" pitchFamily="18" charset="0"/>
              </a:rPr>
              <a:t>Harmonize the structure and style based on WMO-No.1127</a:t>
            </a:r>
          </a:p>
          <a:p>
            <a:pPr marL="461963" indent="-461963" algn="just">
              <a:spcBef>
                <a:spcPts val="500"/>
              </a:spcBef>
              <a:spcAft>
                <a:spcPts val="500"/>
              </a:spcAft>
              <a:buClr>
                <a:srgbClr val="FF9900"/>
              </a:buClr>
              <a:buSzPct val="80000"/>
              <a:buFont typeface="Wingdings" panose="05000000000000000000" pitchFamily="2" charset="2"/>
              <a:buChar char="v"/>
            </a:pPr>
            <a:r>
              <a:rPr lang="en-US" sz="1800" dirty="0" smtClean="0">
                <a:solidFill>
                  <a:schemeClr val="accent2"/>
                </a:solidFill>
                <a:latin typeface="Arial Narrow" panose="020B0606020202030204" pitchFamily="34" charset="0"/>
                <a:ea typeface="Times New Roman" panose="02020603050405020304" pitchFamily="18" charset="0"/>
              </a:rPr>
              <a:t>Electronic on-line versions</a:t>
            </a:r>
          </a:p>
          <a:p>
            <a:pPr marL="461963" indent="-461963" algn="just">
              <a:spcBef>
                <a:spcPts val="500"/>
              </a:spcBef>
              <a:spcAft>
                <a:spcPts val="500"/>
              </a:spcAft>
              <a:buClr>
                <a:srgbClr val="FF9900"/>
              </a:buClr>
              <a:buSzPct val="80000"/>
              <a:buFont typeface="Wingdings" panose="05000000000000000000" pitchFamily="2" charset="2"/>
              <a:buChar char="v"/>
            </a:pPr>
            <a:r>
              <a:rPr lang="en-US" sz="1800" dirty="0" smtClean="0">
                <a:solidFill>
                  <a:schemeClr val="accent2"/>
                </a:solidFill>
                <a:latin typeface="Arial Narrow" panose="020B0606020202030204" pitchFamily="34" charset="0"/>
                <a:ea typeface="Times New Roman" panose="02020603050405020304" pitchFamily="18" charset="0"/>
              </a:rPr>
              <a:t>Remove obsolete material/publications</a:t>
            </a:r>
          </a:p>
          <a:p>
            <a:pPr marL="461963" indent="-461963" algn="just">
              <a:spcBef>
                <a:spcPts val="500"/>
              </a:spcBef>
              <a:spcAft>
                <a:spcPts val="500"/>
              </a:spcAft>
              <a:buClr>
                <a:srgbClr val="FF9900"/>
              </a:buClr>
              <a:buSzPct val="80000"/>
              <a:buFont typeface="Wingdings" panose="05000000000000000000" pitchFamily="2" charset="2"/>
              <a:buChar char="v"/>
            </a:pPr>
            <a:r>
              <a:rPr lang="en-US" sz="1800" dirty="0" smtClean="0">
                <a:solidFill>
                  <a:schemeClr val="accent2"/>
                </a:solidFill>
                <a:latin typeface="Arial Narrow" panose="020B0606020202030204" pitchFamily="34" charset="0"/>
                <a:ea typeface="Times New Roman" panose="02020603050405020304" pitchFamily="18" charset="0"/>
              </a:rPr>
              <a:t>Review and harmonize endorsement / approval procedures </a:t>
            </a:r>
          </a:p>
          <a:p>
            <a:pPr marL="1447800" lvl="2" indent="-533400" eaLnBrk="0" hangingPunct="0">
              <a:spcBef>
                <a:spcPct val="20000"/>
              </a:spcBef>
              <a:buClr>
                <a:srgbClr val="FF9900"/>
              </a:buClr>
              <a:buSzPct val="70000"/>
              <a:buFont typeface="Wingdings" charset="0"/>
              <a:buChar char="v"/>
            </a:pPr>
            <a:endParaRPr lang="en-US" sz="2000" dirty="0">
              <a:solidFill>
                <a:schemeClr val="accent2"/>
              </a:solidFill>
              <a:latin typeface="Arial Narrow" panose="020B0606020202030204" pitchFamily="34" charset="0"/>
            </a:endParaRPr>
          </a:p>
        </p:txBody>
      </p:sp>
    </p:spTree>
    <p:extLst>
      <p:ext uri="{BB962C8B-B14F-4D97-AF65-F5344CB8AC3E}">
        <p14:creationId xmlns:p14="http://schemas.microsoft.com/office/powerpoint/2010/main" val="244120639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idx="4294967295"/>
          </p:nvPr>
        </p:nvSpPr>
        <p:spPr/>
        <p:txBody>
          <a:bodyPr/>
          <a:lstStyle/>
          <a:p>
            <a:r>
              <a:rPr lang="en-US" sz="2400" b="1" i="1" dirty="0"/>
              <a:t>Findings and proposals for consideration by PTC-2016</a:t>
            </a:r>
            <a:endParaRPr lang="en-US" sz="2400" b="1" dirty="0"/>
          </a:p>
        </p:txBody>
      </p:sp>
      <p:sp>
        <p:nvSpPr>
          <p:cNvPr id="2" name="TextBox 1"/>
          <p:cNvSpPr txBox="1"/>
          <p:nvPr/>
        </p:nvSpPr>
        <p:spPr>
          <a:xfrm>
            <a:off x="609600" y="838200"/>
            <a:ext cx="7924800" cy="5529462"/>
          </a:xfrm>
          <a:prstGeom prst="rect">
            <a:avLst/>
          </a:prstGeom>
          <a:noFill/>
        </p:spPr>
        <p:txBody>
          <a:bodyPr wrap="square" rtlCol="0">
            <a:spAutoFit/>
          </a:bodyPr>
          <a:lstStyle/>
          <a:p>
            <a:pPr marL="0" marR="0">
              <a:lnSpc>
                <a:spcPct val="107000"/>
              </a:lnSpc>
              <a:spcBef>
                <a:spcPts val="0"/>
              </a:spcBef>
              <a:spcAft>
                <a:spcPts val="800"/>
              </a:spcAft>
            </a:pPr>
            <a:r>
              <a:rPr lang="en-GB" sz="1800" b="1" dirty="0" smtClean="0">
                <a:solidFill>
                  <a:schemeClr val="accent2"/>
                </a:solidFill>
                <a:latin typeface="Arial Narrow" panose="020B0606020202030204" pitchFamily="34" charset="0"/>
                <a:ea typeface="Times New Roman" panose="02020603050405020304" pitchFamily="18" charset="0"/>
                <a:cs typeface="Times New Roman" panose="02020603050405020304" pitchFamily="18" charset="0"/>
              </a:rPr>
              <a:t>Actions proposed for a roadmap to 2019:</a:t>
            </a:r>
            <a:endParaRPr lang="en-US" sz="1200" b="1" dirty="0">
              <a:solidFill>
                <a:schemeClr val="accent2"/>
              </a:solidFill>
              <a:latin typeface="Arial Narrow" panose="020B0606020202030204" pitchFamily="34" charset="0"/>
              <a:ea typeface="Times New Roman" panose="02020603050405020304" pitchFamily="18" charset="0"/>
              <a:cs typeface="Times New Roman" panose="02020603050405020304" pitchFamily="18" charset="0"/>
            </a:endParaRPr>
          </a:p>
          <a:p>
            <a:pPr marL="342900" marR="0" lvl="0" indent="-342900">
              <a:lnSpc>
                <a:spcPct val="107000"/>
              </a:lnSpc>
              <a:spcBef>
                <a:spcPts val="0"/>
              </a:spcBef>
              <a:spcAft>
                <a:spcPts val="0"/>
              </a:spcAft>
              <a:buClr>
                <a:srgbClr val="FFC000"/>
              </a:buClr>
              <a:buSzPct val="80000"/>
              <a:buFont typeface="+mj-lt"/>
              <a:buAutoNum type="arabicPeriod"/>
            </a:pPr>
            <a:r>
              <a:rPr lang="en-GB" sz="1800" dirty="0">
                <a:solidFill>
                  <a:schemeClr val="accent2"/>
                </a:solidFill>
                <a:latin typeface="Arial Narrow" panose="020B0606020202030204" pitchFamily="34" charset="0"/>
                <a:ea typeface="Times New Roman" panose="02020603050405020304" pitchFamily="18" charset="0"/>
                <a:cs typeface="Times New Roman" panose="02020603050405020304" pitchFamily="18" charset="0"/>
              </a:rPr>
              <a:t>All TCs to plan at the earliest opportunity the update of </a:t>
            </a:r>
            <a:r>
              <a:rPr lang="en-GB" sz="1800" dirty="0" smtClean="0">
                <a:solidFill>
                  <a:schemeClr val="accent2"/>
                </a:solidFill>
                <a:latin typeface="Arial Narrow" panose="020B0606020202030204" pitchFamily="34" charset="0"/>
                <a:ea typeface="Times New Roman" panose="02020603050405020304" pitchFamily="18" charset="0"/>
                <a:cs typeface="Times New Roman" panose="02020603050405020304" pitchFamily="18" charset="0"/>
              </a:rPr>
              <a:t>relevant TR Volume sections</a:t>
            </a:r>
            <a:r>
              <a:rPr lang="en-GB" sz="1800" dirty="0">
                <a:solidFill>
                  <a:schemeClr val="accent2"/>
                </a:solidFill>
                <a:latin typeface="Arial Narrow" panose="020B0606020202030204" pitchFamily="34" charset="0"/>
                <a:ea typeface="Times New Roman" panose="02020603050405020304" pitchFamily="18" charset="0"/>
                <a:cs typeface="Times New Roman" panose="02020603050405020304" pitchFamily="18" charset="0"/>
              </a:rPr>
              <a:t>, Manuals and Guides, e.g., </a:t>
            </a:r>
            <a:r>
              <a:rPr lang="en-GB" sz="1800" dirty="0" smtClean="0">
                <a:solidFill>
                  <a:schemeClr val="accent2"/>
                </a:solidFill>
                <a:latin typeface="Arial Narrow" panose="020B0606020202030204" pitchFamily="34" charset="0"/>
                <a:ea typeface="Times New Roman" panose="02020603050405020304" pitchFamily="18" charset="0"/>
                <a:cs typeface="Times New Roman" panose="02020603050405020304" pitchFamily="18" charset="0"/>
              </a:rPr>
              <a:t>at their MG </a:t>
            </a:r>
            <a:r>
              <a:rPr lang="en-GB" sz="1800" dirty="0">
                <a:solidFill>
                  <a:schemeClr val="accent2"/>
                </a:solidFill>
                <a:latin typeface="Arial Narrow" panose="020B0606020202030204" pitchFamily="34" charset="0"/>
                <a:ea typeface="Times New Roman" panose="02020603050405020304" pitchFamily="18" charset="0"/>
                <a:cs typeface="Times New Roman" panose="02020603050405020304" pitchFamily="18" charset="0"/>
              </a:rPr>
              <a:t>meetings</a:t>
            </a:r>
            <a:endParaRPr lang="en-US" sz="1200" dirty="0">
              <a:solidFill>
                <a:schemeClr val="accent2"/>
              </a:solidFill>
              <a:latin typeface="Arial Narrow" panose="020B0606020202030204" pitchFamily="34" charset="0"/>
              <a:ea typeface="Times New Roman" panose="02020603050405020304" pitchFamily="18" charset="0"/>
              <a:cs typeface="Times New Roman" panose="02020603050405020304" pitchFamily="18" charset="0"/>
            </a:endParaRPr>
          </a:p>
          <a:p>
            <a:pPr marL="342900" marR="0" lvl="0" indent="-342900">
              <a:lnSpc>
                <a:spcPct val="107000"/>
              </a:lnSpc>
              <a:spcBef>
                <a:spcPts val="0"/>
              </a:spcBef>
              <a:spcAft>
                <a:spcPts val="0"/>
              </a:spcAft>
              <a:buClr>
                <a:srgbClr val="FFC000"/>
              </a:buClr>
              <a:buSzPct val="80000"/>
              <a:buFont typeface="+mj-lt"/>
              <a:buAutoNum type="arabicPeriod"/>
            </a:pPr>
            <a:r>
              <a:rPr lang="en-GB" sz="1800" dirty="0">
                <a:solidFill>
                  <a:schemeClr val="accent2"/>
                </a:solidFill>
                <a:latin typeface="Arial Narrow" panose="020B0606020202030204" pitchFamily="34" charset="0"/>
                <a:ea typeface="Times New Roman" panose="02020603050405020304" pitchFamily="18" charset="0"/>
                <a:cs typeface="Times New Roman" panose="02020603050405020304" pitchFamily="18" charset="0"/>
              </a:rPr>
              <a:t>Designate responsible </a:t>
            </a:r>
            <a:r>
              <a:rPr lang="en-GB" sz="1800" dirty="0" smtClean="0">
                <a:solidFill>
                  <a:schemeClr val="accent2"/>
                </a:solidFill>
                <a:latin typeface="Arial Narrow" panose="020B0606020202030204" pitchFamily="34" charset="0"/>
                <a:ea typeface="Times New Roman" panose="02020603050405020304" pitchFamily="18" charset="0"/>
                <a:cs typeface="Times New Roman" panose="02020603050405020304" pitchFamily="18" charset="0"/>
              </a:rPr>
              <a:t>person(s) for each publication </a:t>
            </a:r>
            <a:r>
              <a:rPr lang="en-GB" sz="1800" dirty="0">
                <a:solidFill>
                  <a:schemeClr val="accent2"/>
                </a:solidFill>
                <a:latin typeface="Arial Narrow" panose="020B0606020202030204" pitchFamily="34" charset="0"/>
                <a:ea typeface="Times New Roman" panose="02020603050405020304" pitchFamily="18" charset="0"/>
                <a:cs typeface="Times New Roman" panose="02020603050405020304" pitchFamily="18" charset="0"/>
              </a:rPr>
              <a:t>and notify Secretariat</a:t>
            </a:r>
            <a:endParaRPr lang="en-US" sz="1200" dirty="0">
              <a:solidFill>
                <a:schemeClr val="accent2"/>
              </a:solidFill>
              <a:latin typeface="Arial Narrow" panose="020B0606020202030204" pitchFamily="34" charset="0"/>
              <a:ea typeface="Times New Roman" panose="02020603050405020304" pitchFamily="18" charset="0"/>
              <a:cs typeface="Times New Roman" panose="02020603050405020304" pitchFamily="18" charset="0"/>
            </a:endParaRPr>
          </a:p>
          <a:p>
            <a:pPr marL="342900" marR="0" lvl="0" indent="-342900">
              <a:lnSpc>
                <a:spcPct val="107000"/>
              </a:lnSpc>
              <a:spcBef>
                <a:spcPts val="0"/>
              </a:spcBef>
              <a:spcAft>
                <a:spcPts val="0"/>
              </a:spcAft>
              <a:buClr>
                <a:srgbClr val="FFC000"/>
              </a:buClr>
              <a:buSzPct val="80000"/>
              <a:buFont typeface="+mj-lt"/>
              <a:buAutoNum type="arabicPeriod"/>
            </a:pPr>
            <a:r>
              <a:rPr lang="en-GB" sz="1800" dirty="0">
                <a:solidFill>
                  <a:schemeClr val="accent2"/>
                </a:solidFill>
                <a:latin typeface="Arial Narrow" panose="020B0606020202030204" pitchFamily="34" charset="0"/>
                <a:ea typeface="Times New Roman" panose="02020603050405020304" pitchFamily="18" charset="0"/>
                <a:cs typeface="Times New Roman" panose="02020603050405020304" pitchFamily="18" charset="0"/>
              </a:rPr>
              <a:t>Promote the use of WMO-No.1127 – presentation for each TC session</a:t>
            </a:r>
            <a:endParaRPr lang="en-US" sz="1200" dirty="0">
              <a:solidFill>
                <a:schemeClr val="accent2"/>
              </a:solidFill>
              <a:latin typeface="Arial Narrow" panose="020B0606020202030204" pitchFamily="34" charset="0"/>
              <a:ea typeface="Times New Roman" panose="02020603050405020304" pitchFamily="18" charset="0"/>
              <a:cs typeface="Times New Roman" panose="02020603050405020304" pitchFamily="18" charset="0"/>
            </a:endParaRPr>
          </a:p>
          <a:p>
            <a:pPr marL="342900" marR="0" lvl="0" indent="-342900">
              <a:lnSpc>
                <a:spcPct val="107000"/>
              </a:lnSpc>
              <a:spcBef>
                <a:spcPts val="0"/>
              </a:spcBef>
              <a:spcAft>
                <a:spcPts val="0"/>
              </a:spcAft>
              <a:buClr>
                <a:srgbClr val="FFC000"/>
              </a:buClr>
              <a:buSzPct val="80000"/>
              <a:buFont typeface="+mj-lt"/>
              <a:buAutoNum type="arabicPeriod"/>
            </a:pPr>
            <a:r>
              <a:rPr lang="en-GB" sz="1800" dirty="0">
                <a:solidFill>
                  <a:schemeClr val="accent2"/>
                </a:solidFill>
                <a:latin typeface="Arial Narrow" panose="020B0606020202030204" pitchFamily="34" charset="0"/>
                <a:ea typeface="Times New Roman" panose="02020603050405020304" pitchFamily="18" charset="0"/>
                <a:cs typeface="Times New Roman" panose="02020603050405020304" pitchFamily="18" charset="0"/>
              </a:rPr>
              <a:t>Adopt performance-based approach with focus on functional and performance requirements (e.g., in defining regional centres)</a:t>
            </a:r>
            <a:endParaRPr lang="en-US" sz="1200" dirty="0">
              <a:solidFill>
                <a:schemeClr val="accent2"/>
              </a:solidFill>
              <a:latin typeface="Arial Narrow" panose="020B0606020202030204" pitchFamily="34" charset="0"/>
              <a:ea typeface="Times New Roman" panose="02020603050405020304" pitchFamily="18" charset="0"/>
              <a:cs typeface="Times New Roman" panose="02020603050405020304" pitchFamily="18" charset="0"/>
            </a:endParaRPr>
          </a:p>
          <a:p>
            <a:pPr marL="342900" marR="0" lvl="0" indent="-342900">
              <a:lnSpc>
                <a:spcPct val="107000"/>
              </a:lnSpc>
              <a:spcBef>
                <a:spcPts val="0"/>
              </a:spcBef>
              <a:spcAft>
                <a:spcPts val="0"/>
              </a:spcAft>
              <a:buClr>
                <a:srgbClr val="FFC000"/>
              </a:buClr>
              <a:buSzPct val="80000"/>
              <a:buFont typeface="+mj-lt"/>
              <a:buAutoNum type="arabicPeriod"/>
            </a:pPr>
            <a:r>
              <a:rPr lang="en-GB" sz="1800" dirty="0">
                <a:solidFill>
                  <a:schemeClr val="accent2"/>
                </a:solidFill>
                <a:latin typeface="Arial Narrow" panose="020B0606020202030204" pitchFamily="34" charset="0"/>
                <a:ea typeface="Times New Roman" panose="02020603050405020304" pitchFamily="18" charset="0"/>
                <a:cs typeface="Times New Roman" panose="02020603050405020304" pitchFamily="18" charset="0"/>
              </a:rPr>
              <a:t>Conduct another training session (or 1-day training prior to each TC session)</a:t>
            </a:r>
            <a:endParaRPr lang="en-US" sz="1200" dirty="0">
              <a:solidFill>
                <a:schemeClr val="accent2"/>
              </a:solidFill>
              <a:latin typeface="Arial Narrow" panose="020B0606020202030204" pitchFamily="34" charset="0"/>
              <a:ea typeface="Times New Roman" panose="02020603050405020304" pitchFamily="18" charset="0"/>
              <a:cs typeface="Times New Roman" panose="02020603050405020304" pitchFamily="18" charset="0"/>
            </a:endParaRPr>
          </a:p>
          <a:p>
            <a:pPr marL="342900" marR="0" lvl="0" indent="-342900">
              <a:lnSpc>
                <a:spcPct val="107000"/>
              </a:lnSpc>
              <a:spcBef>
                <a:spcPts val="0"/>
              </a:spcBef>
              <a:spcAft>
                <a:spcPts val="0"/>
              </a:spcAft>
              <a:buClr>
                <a:srgbClr val="FFC000"/>
              </a:buClr>
              <a:buSzPct val="80000"/>
              <a:buFont typeface="+mj-lt"/>
              <a:buAutoNum type="arabicPeriod"/>
            </a:pPr>
            <a:r>
              <a:rPr lang="en-GB" sz="1800" dirty="0">
                <a:solidFill>
                  <a:schemeClr val="accent2"/>
                </a:solidFill>
                <a:latin typeface="Arial Narrow" panose="020B0606020202030204" pitchFamily="34" charset="0"/>
                <a:ea typeface="Times New Roman" panose="02020603050405020304" pitchFamily="18" charset="0"/>
                <a:cs typeface="Times New Roman" panose="02020603050405020304" pitchFamily="18" charset="0"/>
              </a:rPr>
              <a:t>Develop the missing chapters of the </a:t>
            </a:r>
            <a:r>
              <a:rPr lang="en-GB" sz="1800" dirty="0" err="1">
                <a:solidFill>
                  <a:schemeClr val="accent2"/>
                </a:solidFill>
                <a:latin typeface="Arial Narrow" panose="020B0606020202030204" pitchFamily="34" charset="0"/>
                <a:ea typeface="Times New Roman" panose="02020603050405020304" pitchFamily="18" charset="0"/>
                <a:cs typeface="Times New Roman" panose="02020603050405020304" pitchFamily="18" charset="0"/>
              </a:rPr>
              <a:t>Vol</a:t>
            </a:r>
            <a:r>
              <a:rPr lang="en-GB" sz="1800" dirty="0">
                <a:solidFill>
                  <a:schemeClr val="accent2"/>
                </a:solidFill>
                <a:latin typeface="Arial Narrow" panose="020B0606020202030204" pitchFamily="34" charset="0"/>
                <a:ea typeface="Times New Roman" panose="02020603050405020304" pitchFamily="18" charset="0"/>
                <a:cs typeface="Times New Roman" panose="02020603050405020304" pitchFamily="18" charset="0"/>
              </a:rPr>
              <a:t> 1</a:t>
            </a:r>
            <a:endParaRPr lang="en-US" sz="1200" dirty="0">
              <a:solidFill>
                <a:schemeClr val="accent2"/>
              </a:solidFill>
              <a:latin typeface="Arial Narrow" panose="020B0606020202030204" pitchFamily="34" charset="0"/>
              <a:ea typeface="Times New Roman" panose="02020603050405020304" pitchFamily="18" charset="0"/>
              <a:cs typeface="Times New Roman" panose="02020603050405020304" pitchFamily="18" charset="0"/>
            </a:endParaRPr>
          </a:p>
          <a:p>
            <a:pPr marL="342900" marR="0" lvl="0" indent="-342900">
              <a:lnSpc>
                <a:spcPct val="107000"/>
              </a:lnSpc>
              <a:spcBef>
                <a:spcPts val="0"/>
              </a:spcBef>
              <a:spcAft>
                <a:spcPts val="0"/>
              </a:spcAft>
              <a:buClr>
                <a:srgbClr val="FFC000"/>
              </a:buClr>
              <a:buSzPct val="80000"/>
              <a:buFont typeface="+mj-lt"/>
              <a:buAutoNum type="arabicPeriod"/>
            </a:pPr>
            <a:r>
              <a:rPr lang="en-GB" sz="1800" dirty="0">
                <a:solidFill>
                  <a:schemeClr val="accent2"/>
                </a:solidFill>
                <a:latin typeface="Arial Narrow" panose="020B0606020202030204" pitchFamily="34" charset="0"/>
                <a:ea typeface="Times New Roman" panose="02020603050405020304" pitchFamily="18" charset="0"/>
                <a:cs typeface="Times New Roman" panose="02020603050405020304" pitchFamily="18" charset="0"/>
              </a:rPr>
              <a:t>Conduct a survey with WMO Members on “missing Manuals and Guides”</a:t>
            </a:r>
            <a:endParaRPr lang="en-US" sz="1200" dirty="0">
              <a:solidFill>
                <a:schemeClr val="accent2"/>
              </a:solidFill>
              <a:latin typeface="Arial Narrow" panose="020B0606020202030204" pitchFamily="34" charset="0"/>
              <a:ea typeface="Times New Roman" panose="02020603050405020304" pitchFamily="18" charset="0"/>
              <a:cs typeface="Times New Roman" panose="02020603050405020304" pitchFamily="18" charset="0"/>
            </a:endParaRPr>
          </a:p>
          <a:p>
            <a:pPr marL="342900" marR="0" lvl="0" indent="-342900">
              <a:lnSpc>
                <a:spcPct val="107000"/>
              </a:lnSpc>
              <a:spcBef>
                <a:spcPts val="0"/>
              </a:spcBef>
              <a:spcAft>
                <a:spcPts val="0"/>
              </a:spcAft>
              <a:buClr>
                <a:srgbClr val="FFC000"/>
              </a:buClr>
              <a:buSzPct val="80000"/>
              <a:buFont typeface="+mj-lt"/>
              <a:buAutoNum type="arabicPeriod"/>
            </a:pPr>
            <a:r>
              <a:rPr lang="en-GB" sz="1800" dirty="0">
                <a:solidFill>
                  <a:schemeClr val="accent2"/>
                </a:solidFill>
                <a:latin typeface="Arial Narrow" panose="020B0606020202030204" pitchFamily="34" charset="0"/>
                <a:ea typeface="Times New Roman" panose="02020603050405020304" pitchFamily="18" charset="0"/>
                <a:cs typeface="Times New Roman" panose="02020603050405020304" pitchFamily="18" charset="0"/>
              </a:rPr>
              <a:t>Decide on the right placeholder for detailed technical specification, their update and approval </a:t>
            </a:r>
            <a:r>
              <a:rPr lang="en-GB" sz="1800" dirty="0" smtClean="0">
                <a:solidFill>
                  <a:schemeClr val="accent2"/>
                </a:solidFill>
                <a:latin typeface="Arial Narrow" panose="020B0606020202030204" pitchFamily="34" charset="0"/>
                <a:ea typeface="Times New Roman" panose="02020603050405020304" pitchFamily="18" charset="0"/>
                <a:cs typeface="Times New Roman" panose="02020603050405020304" pitchFamily="18" charset="0"/>
              </a:rPr>
              <a:t>process (e.g., WMO-No. 306)</a:t>
            </a:r>
            <a:endParaRPr lang="en-US" sz="1200" dirty="0">
              <a:solidFill>
                <a:schemeClr val="accent2"/>
              </a:solidFill>
              <a:latin typeface="Arial Narrow" panose="020B0606020202030204" pitchFamily="34" charset="0"/>
              <a:ea typeface="Times New Roman" panose="02020603050405020304" pitchFamily="18" charset="0"/>
              <a:cs typeface="Times New Roman" panose="02020603050405020304" pitchFamily="18" charset="0"/>
            </a:endParaRPr>
          </a:p>
          <a:p>
            <a:pPr marL="342900" marR="0" lvl="0" indent="-342900">
              <a:lnSpc>
                <a:spcPct val="107000"/>
              </a:lnSpc>
              <a:spcBef>
                <a:spcPts val="0"/>
              </a:spcBef>
              <a:spcAft>
                <a:spcPts val="0"/>
              </a:spcAft>
              <a:buClr>
                <a:srgbClr val="FFC000"/>
              </a:buClr>
              <a:buSzPct val="80000"/>
              <a:buFont typeface="+mj-lt"/>
              <a:buAutoNum type="arabicPeriod"/>
            </a:pPr>
            <a:r>
              <a:rPr lang="en-GB" sz="1800" dirty="0">
                <a:solidFill>
                  <a:schemeClr val="accent2"/>
                </a:solidFill>
                <a:latin typeface="Arial Narrow" panose="020B0606020202030204" pitchFamily="34" charset="0"/>
                <a:ea typeface="Times New Roman" panose="02020603050405020304" pitchFamily="18" charset="0"/>
                <a:cs typeface="Times New Roman" panose="02020603050405020304" pitchFamily="18" charset="0"/>
              </a:rPr>
              <a:t>Decide on approval process for Guides</a:t>
            </a:r>
            <a:endParaRPr lang="en-US" sz="1200" dirty="0">
              <a:solidFill>
                <a:schemeClr val="accent2"/>
              </a:solidFill>
              <a:latin typeface="Arial Narrow" panose="020B0606020202030204" pitchFamily="34" charset="0"/>
              <a:ea typeface="Times New Roman" panose="02020603050405020304" pitchFamily="18" charset="0"/>
              <a:cs typeface="Times New Roman" panose="02020603050405020304" pitchFamily="18" charset="0"/>
            </a:endParaRPr>
          </a:p>
          <a:p>
            <a:pPr marL="342900" marR="0" lvl="0" indent="-342900">
              <a:lnSpc>
                <a:spcPct val="107000"/>
              </a:lnSpc>
              <a:spcBef>
                <a:spcPts val="0"/>
              </a:spcBef>
              <a:spcAft>
                <a:spcPts val="0"/>
              </a:spcAft>
              <a:buClr>
                <a:srgbClr val="FFC000"/>
              </a:buClr>
              <a:buSzPct val="80000"/>
              <a:buFont typeface="+mj-lt"/>
              <a:buAutoNum type="arabicPeriod"/>
            </a:pPr>
            <a:r>
              <a:rPr lang="en-GB" sz="1800" dirty="0">
                <a:solidFill>
                  <a:schemeClr val="accent2"/>
                </a:solidFill>
                <a:latin typeface="Arial Narrow" panose="020B0606020202030204" pitchFamily="34" charset="0"/>
                <a:ea typeface="Times New Roman" panose="02020603050405020304" pitchFamily="18" charset="0"/>
                <a:cs typeface="Times New Roman" panose="02020603050405020304" pitchFamily="18" charset="0"/>
              </a:rPr>
              <a:t>Consider a </a:t>
            </a:r>
            <a:r>
              <a:rPr lang="en-GB" sz="1800" dirty="0" smtClean="0">
                <a:solidFill>
                  <a:schemeClr val="accent2"/>
                </a:solidFill>
                <a:latin typeface="Arial Narrow" panose="020B0606020202030204" pitchFamily="34" charset="0"/>
                <a:ea typeface="Times New Roman" panose="02020603050405020304" pitchFamily="18" charset="0"/>
                <a:cs typeface="Times New Roman" panose="02020603050405020304" pitchFamily="18" charset="0"/>
              </a:rPr>
              <a:t>CMS </a:t>
            </a:r>
            <a:r>
              <a:rPr lang="en-GB" sz="1800" dirty="0">
                <a:solidFill>
                  <a:schemeClr val="accent2"/>
                </a:solidFill>
                <a:latin typeface="Arial Narrow" panose="020B0606020202030204" pitchFamily="34" charset="0"/>
                <a:ea typeface="Times New Roman" panose="02020603050405020304" pitchFamily="18" charset="0"/>
                <a:cs typeface="Times New Roman" panose="02020603050405020304" pitchFamily="18" charset="0"/>
              </a:rPr>
              <a:t>system for all WMO TRs</a:t>
            </a:r>
            <a:endParaRPr lang="en-US" sz="1200" dirty="0">
              <a:solidFill>
                <a:schemeClr val="accent2"/>
              </a:solidFill>
              <a:latin typeface="Arial Narrow" panose="020B0606020202030204" pitchFamily="34" charset="0"/>
              <a:ea typeface="Times New Roman" panose="02020603050405020304" pitchFamily="18" charset="0"/>
              <a:cs typeface="Times New Roman" panose="02020603050405020304" pitchFamily="18" charset="0"/>
            </a:endParaRPr>
          </a:p>
          <a:p>
            <a:pPr marL="342900" marR="0" lvl="0" indent="-342900">
              <a:lnSpc>
                <a:spcPct val="107000"/>
              </a:lnSpc>
              <a:spcBef>
                <a:spcPts val="0"/>
              </a:spcBef>
              <a:spcAft>
                <a:spcPts val="0"/>
              </a:spcAft>
              <a:buClr>
                <a:srgbClr val="FFC000"/>
              </a:buClr>
              <a:buSzPct val="80000"/>
              <a:buFont typeface="+mj-lt"/>
              <a:buAutoNum type="arabicPeriod"/>
            </a:pPr>
            <a:r>
              <a:rPr lang="en-GB" sz="1800" dirty="0">
                <a:solidFill>
                  <a:schemeClr val="accent2"/>
                </a:solidFill>
                <a:latin typeface="Arial Narrow" panose="020B0606020202030204" pitchFamily="34" charset="0"/>
                <a:ea typeface="Times New Roman" panose="02020603050405020304" pitchFamily="18" charset="0"/>
                <a:cs typeface="Times New Roman" panose="02020603050405020304" pitchFamily="18" charset="0"/>
              </a:rPr>
              <a:t>Streamline the monitoring of compliance (with RAs)</a:t>
            </a:r>
            <a:endParaRPr lang="en-US" sz="1200" dirty="0">
              <a:solidFill>
                <a:schemeClr val="accent2"/>
              </a:solidFill>
              <a:latin typeface="Arial Narrow" panose="020B0606020202030204" pitchFamily="34" charset="0"/>
              <a:ea typeface="Times New Roman" panose="02020603050405020304" pitchFamily="18" charset="0"/>
              <a:cs typeface="Times New Roman" panose="02020603050405020304" pitchFamily="18" charset="0"/>
            </a:endParaRPr>
          </a:p>
          <a:p>
            <a:pPr marL="342900" marR="0" lvl="0" indent="-342900">
              <a:lnSpc>
                <a:spcPct val="107000"/>
              </a:lnSpc>
              <a:spcBef>
                <a:spcPts val="0"/>
              </a:spcBef>
              <a:spcAft>
                <a:spcPts val="0"/>
              </a:spcAft>
              <a:buClr>
                <a:srgbClr val="FFC000"/>
              </a:buClr>
              <a:buSzPct val="80000"/>
              <a:buFont typeface="+mj-lt"/>
              <a:buAutoNum type="arabicPeriod"/>
            </a:pPr>
            <a:r>
              <a:rPr lang="en-GB" sz="1800" dirty="0">
                <a:solidFill>
                  <a:schemeClr val="accent2"/>
                </a:solidFill>
                <a:latin typeface="Arial Narrow" panose="020B0606020202030204" pitchFamily="34" charset="0"/>
                <a:ea typeface="Times New Roman" panose="02020603050405020304" pitchFamily="18" charset="0"/>
                <a:cs typeface="Times New Roman" panose="02020603050405020304" pitchFamily="18" charset="0"/>
              </a:rPr>
              <a:t>Develop and make available to Members “Compliance  Check </a:t>
            </a:r>
            <a:r>
              <a:rPr lang="en-GB" sz="1800" dirty="0" smtClean="0">
                <a:solidFill>
                  <a:schemeClr val="accent2"/>
                </a:solidFill>
                <a:latin typeface="Arial Narrow" panose="020B0606020202030204" pitchFamily="34" charset="0"/>
                <a:ea typeface="Times New Roman" panose="02020603050405020304" pitchFamily="18" charset="0"/>
                <a:cs typeface="Times New Roman" panose="02020603050405020304" pitchFamily="18" charset="0"/>
              </a:rPr>
              <a:t>Lists” </a:t>
            </a:r>
            <a:r>
              <a:rPr lang="en-GB" sz="1800" dirty="0">
                <a:solidFill>
                  <a:schemeClr val="accent2"/>
                </a:solidFill>
                <a:latin typeface="Arial Narrow" panose="020B0606020202030204" pitchFamily="34" charset="0"/>
                <a:ea typeface="Times New Roman" panose="02020603050405020304" pitchFamily="18" charset="0"/>
                <a:cs typeface="Times New Roman" panose="02020603050405020304" pitchFamily="18" charset="0"/>
              </a:rPr>
              <a:t>and other self assessment tools</a:t>
            </a:r>
            <a:endParaRPr lang="en-US" sz="1200" dirty="0">
              <a:solidFill>
                <a:schemeClr val="accent2"/>
              </a:solidFill>
              <a:latin typeface="Arial Narrow" panose="020B0606020202030204" pitchFamily="34" charset="0"/>
              <a:ea typeface="Times New Roman" panose="02020603050405020304" pitchFamily="18" charset="0"/>
              <a:cs typeface="Times New Roman" panose="02020603050405020304" pitchFamily="18" charset="0"/>
            </a:endParaRPr>
          </a:p>
          <a:p>
            <a:pPr marL="342900" marR="0" lvl="0" indent="-342900">
              <a:lnSpc>
                <a:spcPct val="107000"/>
              </a:lnSpc>
              <a:spcBef>
                <a:spcPts val="0"/>
              </a:spcBef>
              <a:spcAft>
                <a:spcPts val="800"/>
              </a:spcAft>
              <a:buClr>
                <a:srgbClr val="FFC000"/>
              </a:buClr>
              <a:buSzPct val="80000"/>
              <a:buFont typeface="+mj-lt"/>
              <a:buAutoNum type="arabicPeriod"/>
            </a:pPr>
            <a:r>
              <a:rPr lang="en-GB" sz="1800" dirty="0">
                <a:solidFill>
                  <a:schemeClr val="accent2"/>
                </a:solidFill>
                <a:latin typeface="Arial Narrow" panose="020B0606020202030204" pitchFamily="34" charset="0"/>
                <a:ea typeface="Times New Roman" panose="02020603050405020304" pitchFamily="18" charset="0"/>
                <a:cs typeface="Times New Roman" panose="02020603050405020304" pitchFamily="18" charset="0"/>
              </a:rPr>
              <a:t>Pilot project on “Member’s Compliance Audit” </a:t>
            </a:r>
            <a:r>
              <a:rPr lang="en-GB" sz="1800" dirty="0" smtClean="0">
                <a:solidFill>
                  <a:schemeClr val="accent2"/>
                </a:solidFill>
                <a:latin typeface="Arial Narrow" panose="020B0606020202030204" pitchFamily="34" charset="0"/>
                <a:ea typeface="Times New Roman" panose="02020603050405020304" pitchFamily="18" charset="0"/>
                <a:cs typeface="Times New Roman" panose="02020603050405020304" pitchFamily="18" charset="0"/>
              </a:rPr>
              <a:t>(e.g., one </a:t>
            </a:r>
            <a:r>
              <a:rPr lang="en-GB" sz="1800" dirty="0">
                <a:solidFill>
                  <a:schemeClr val="accent2"/>
                </a:solidFill>
                <a:latin typeface="Arial Narrow" panose="020B0606020202030204" pitchFamily="34" charset="0"/>
                <a:ea typeface="Times New Roman" panose="02020603050405020304" pitchFamily="18" charset="0"/>
                <a:cs typeface="Times New Roman" panose="02020603050405020304" pitchFamily="18" charset="0"/>
              </a:rPr>
              <a:t>big and one small State)</a:t>
            </a:r>
            <a:endParaRPr lang="en-US" sz="1200" dirty="0">
              <a:solidFill>
                <a:schemeClr val="accent2"/>
              </a:solidFill>
              <a:effectLst/>
              <a:latin typeface="Arial Narrow" panose="020B0606020202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3606406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ChangeArrowheads="1"/>
          </p:cNvSpPr>
          <p:nvPr>
            <p:ph type="title"/>
          </p:nvPr>
        </p:nvSpPr>
        <p:spPr/>
        <p:txBody>
          <a:bodyPr/>
          <a:lstStyle/>
          <a:p>
            <a:r>
              <a:rPr lang="en-GB">
                <a:latin typeface="Arial Narrow" charset="0"/>
              </a:rPr>
              <a:t>Thank you for your attention</a:t>
            </a:r>
            <a:endParaRPr lang="en-US">
              <a:latin typeface="Arial Narrow" charset="0"/>
            </a:endParaRPr>
          </a:p>
        </p:txBody>
      </p:sp>
      <p:sp>
        <p:nvSpPr>
          <p:cNvPr id="70659" name="Rectangle 3"/>
          <p:cNvSpPr>
            <a:spLocks noGrp="1" noChangeArrowheads="1"/>
          </p:cNvSpPr>
          <p:nvPr>
            <p:ph type="body" idx="1"/>
          </p:nvPr>
        </p:nvSpPr>
        <p:spPr/>
        <p:txBody>
          <a:bodyPr/>
          <a:lstStyle/>
          <a:p>
            <a:endParaRPr lang="en-US" sz="2400" b="1"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Body slide">
  <a:themeElements>
    <a:clrScheme name="WMO-Title-SF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WMO-Title-SF">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WMO-Title-SF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WMO-Title-SF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WMO-Title-SF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WMO-Title-SF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WMO-Title-SF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WMO-Title-SF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WMO-Title-SF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WMO-Title-SF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WMO-Title-SF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WMO-Title-SF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WMO-Title-SF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WMO-Title-SF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Closing slide">
  <a:themeElements>
    <a:clrScheme name="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SmallLogo">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lnDef>
  </a:objectDefaults>
  <a:extraClrSchemeLst>
    <a:extraClrScheme>
      <a:clrScheme name="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SmallLog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SmallLog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SmallLog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SmallLog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SmallLog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SmallLog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SmallLog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SmallLog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SmallLog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SmallLog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SmallLog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WMO_Powerpoint_template_en</Template>
  <TotalTime>3077</TotalTime>
  <Words>2293</Words>
  <Application>Microsoft Office PowerPoint</Application>
  <PresentationFormat>On-screen Show (4:3)</PresentationFormat>
  <Paragraphs>250</Paragraphs>
  <Slides>17</Slides>
  <Notes>0</Notes>
  <HiddenSlides>0</HiddenSlides>
  <MMClips>0</MMClips>
  <ScaleCrop>false</ScaleCrop>
  <HeadingPairs>
    <vt:vector size="4" baseType="variant">
      <vt:variant>
        <vt:lpstr>Theme</vt:lpstr>
      </vt:variant>
      <vt:variant>
        <vt:i4>2</vt:i4>
      </vt:variant>
      <vt:variant>
        <vt:lpstr>Slide Titles</vt:lpstr>
      </vt:variant>
      <vt:variant>
        <vt:i4>17</vt:i4>
      </vt:variant>
    </vt:vector>
  </HeadingPairs>
  <TitlesOfParts>
    <vt:vector size="19" baseType="lpstr">
      <vt:lpstr>Body slide</vt:lpstr>
      <vt:lpstr>Closing slide</vt:lpstr>
      <vt:lpstr> CBS-MG  TECHNICAL REGULATIONS – ROADMAP FOR Cg-18 AND PLAN OF REVISIONS    D. Ivanov – C/AEM </vt:lpstr>
      <vt:lpstr>Cg-17 decisions related to Tech Regs</vt:lpstr>
      <vt:lpstr>Concrete Measures (Cg-17) – standard-making</vt:lpstr>
      <vt:lpstr>Concrete Measures (Cg-17) – compliance</vt:lpstr>
      <vt:lpstr>Concrete Measures (Cg-17) – compliance</vt:lpstr>
      <vt:lpstr>Training Workshop</vt:lpstr>
      <vt:lpstr>Training Workshop – basic principles</vt:lpstr>
      <vt:lpstr>Training Workshop – basic principles</vt:lpstr>
      <vt:lpstr>Training Workshop – basic principles</vt:lpstr>
      <vt:lpstr>Findings and proposals for consideration by PTC-2016</vt:lpstr>
      <vt:lpstr>PowerPoint Presentation</vt:lpstr>
      <vt:lpstr>PowerPoint Presentation</vt:lpstr>
      <vt:lpstr>PowerPoint Presentation</vt:lpstr>
      <vt:lpstr>Findings and proposals for consideration by PTC-2016</vt:lpstr>
      <vt:lpstr>Findings and proposals for consideration by PTC-2016</vt:lpstr>
      <vt:lpstr>Findings and proposals for consideration by PTC-2016</vt:lpstr>
      <vt:lpstr>Thank you for your attention</vt:lpstr>
    </vt:vector>
  </TitlesOfParts>
  <Company>WMO</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title here</dc:title>
  <dc:creator>DIvanov</dc:creator>
  <cp:lastModifiedBy>Dimitar Ivanov</cp:lastModifiedBy>
  <cp:revision>150</cp:revision>
  <dcterms:created xsi:type="dcterms:W3CDTF">2013-01-08T09:11:42Z</dcterms:created>
  <dcterms:modified xsi:type="dcterms:W3CDTF">2016-02-17T12:24:21Z</dcterms:modified>
</cp:coreProperties>
</file>