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2" r:id="rId4"/>
    <p:sldId id="260" r:id="rId5"/>
    <p:sldId id="258" r:id="rId6"/>
    <p:sldId id="259" r:id="rId7"/>
    <p:sldId id="265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A61396-EC88-458C-B852-803D5FAAD4C2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F568F-EE6D-4FAB-BDC4-2C6856B067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027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30" tIns="44865" rIns="89730" bIns="44865"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9C1A2AEE-4988-40E5-B359-25044DFCC114}" type="slidenum">
              <a:rPr lang="en-US" altLang="en-US" sz="1200">
                <a:latin typeface="Times"/>
              </a:rPr>
              <a:pPr algn="r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n-US" altLang="en-US" sz="1200">
              <a:latin typeface="Times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en-US" smtClean="0">
              <a:latin typeface="Time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30" tIns="44865" rIns="89730" bIns="44865" anchor="b"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FontTx/>
              <a:buNone/>
            </a:pPr>
            <a:fld id="{966D2626-4B44-4FC7-B0EE-17CD33F8767B}" type="slidenum">
              <a:rPr lang="en-US" altLang="en-US" sz="1200">
                <a:latin typeface="Times"/>
              </a:rPr>
              <a:pPr algn="r"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n-US" altLang="en-US" sz="1200">
              <a:latin typeface="Times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en-US" smtClean="0">
              <a:latin typeface="Time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711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722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269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69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680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99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90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163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953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937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79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64CDC-B900-490C-9146-13B9958F30BB}" type="datetimeFigureOut">
              <a:rPr lang="en-US" smtClean="0"/>
              <a:t>2/16/2016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61CC6-AF6F-4520-93E5-CB99892234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97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470025"/>
          </a:xfrm>
        </p:spPr>
        <p:txBody>
          <a:bodyPr>
            <a:normAutofit/>
          </a:bodyPr>
          <a:lstStyle/>
          <a:p>
            <a:r>
              <a:rPr lang="fr-CH" sz="3200" b="1" dirty="0" err="1" smtClean="0"/>
              <a:t>Climate</a:t>
            </a:r>
            <a:r>
              <a:rPr lang="fr-CH" sz="3200" b="1" dirty="0" smtClean="0"/>
              <a:t> Data Management </a:t>
            </a:r>
            <a:r>
              <a:rPr lang="fr-CH" sz="3200" b="1" dirty="0" err="1" smtClean="0"/>
              <a:t>Specifications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971800"/>
            <a:ext cx="8763000" cy="1752600"/>
          </a:xfrm>
        </p:spPr>
        <p:txBody>
          <a:bodyPr>
            <a:normAutofit/>
          </a:bodyPr>
          <a:lstStyle/>
          <a:p>
            <a:r>
              <a:rPr lang="fr-CH" sz="2800" dirty="0" smtClean="0"/>
              <a:t>On </a:t>
            </a:r>
            <a:r>
              <a:rPr lang="fr-CH" sz="2800" dirty="0" err="1" smtClean="0"/>
              <a:t>behalf</a:t>
            </a:r>
            <a:r>
              <a:rPr lang="fr-CH" sz="2800" dirty="0" smtClean="0"/>
              <a:t> the Commission for </a:t>
            </a:r>
            <a:r>
              <a:rPr lang="fr-CH" sz="2800" dirty="0" err="1" smtClean="0"/>
              <a:t>Climatology</a:t>
            </a:r>
            <a:r>
              <a:rPr lang="fr-CH" sz="2800" dirty="0" smtClean="0"/>
              <a:t> </a:t>
            </a:r>
          </a:p>
          <a:p>
            <a:r>
              <a:rPr lang="fr-CH" sz="2800" dirty="0" smtClean="0"/>
              <a:t>Open Panel of </a:t>
            </a:r>
            <a:r>
              <a:rPr lang="fr-CH" sz="2800" dirty="0" err="1" smtClean="0"/>
              <a:t>CCl</a:t>
            </a:r>
            <a:r>
              <a:rPr lang="fr-CH" sz="2800" dirty="0" smtClean="0"/>
              <a:t> Experts on </a:t>
            </a:r>
            <a:r>
              <a:rPr lang="fr-CH" sz="2800" dirty="0" err="1" smtClean="0"/>
              <a:t>Climate</a:t>
            </a:r>
            <a:r>
              <a:rPr lang="fr-CH" sz="2800" dirty="0" smtClean="0"/>
              <a:t> Data Management</a:t>
            </a:r>
            <a:endParaRPr lang="en-US" sz="2800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4876800"/>
            <a:ext cx="2250017" cy="168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9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alt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>
          <a:xfrm>
            <a:off x="457200" y="274639"/>
            <a:ext cx="8229600" cy="868362"/>
          </a:xfrm>
        </p:spPr>
        <p:txBody>
          <a:bodyPr/>
          <a:lstStyle/>
          <a:p>
            <a:r>
              <a:rPr lang="fr-CH" altLang="en-US" sz="2400" b="1" dirty="0" smtClean="0">
                <a:solidFill>
                  <a:schemeClr val="tx1"/>
                </a:solidFill>
                <a:latin typeface="Arial" pitchFamily="34" charset="0"/>
              </a:rPr>
              <a:t>WMO CDMS </a:t>
            </a:r>
            <a:r>
              <a:rPr lang="fr-CH" altLang="en-US" sz="2400" b="1" dirty="0" err="1">
                <a:latin typeface="Arial" pitchFamily="34" charset="0"/>
              </a:rPr>
              <a:t>S</a:t>
            </a:r>
            <a:r>
              <a:rPr lang="fr-CH" altLang="en-US" sz="2400" b="1" dirty="0" err="1" smtClean="0">
                <a:solidFill>
                  <a:schemeClr val="tx1"/>
                </a:solidFill>
                <a:latin typeface="Arial" pitchFamily="34" charset="0"/>
              </a:rPr>
              <a:t>pecifications</a:t>
            </a:r>
            <a:endParaRPr lang="en-US" altLang="en-US" sz="2400" b="1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1268413"/>
            <a:ext cx="8686800" cy="140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altLang="en-US" sz="2400" kern="0" dirty="0">
                <a:solidFill>
                  <a:srgbClr val="000066"/>
                </a:solidFill>
              </a:rPr>
              <a:t>WMO n° 1131 (CDMS </a:t>
            </a:r>
            <a:r>
              <a:rPr lang="en-GB" altLang="en-US" sz="2400" kern="0" dirty="0" smtClean="0">
                <a:solidFill>
                  <a:srgbClr val="000066"/>
                </a:solidFill>
              </a:rPr>
              <a:t>Specifications, 2014) </a:t>
            </a:r>
            <a:endParaRPr lang="en-GB" altLang="en-US" sz="2400" kern="0" dirty="0">
              <a:solidFill>
                <a:srgbClr val="000066"/>
              </a:solidFill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altLang="en-US" sz="2200" i="1" kern="0" dirty="0">
                <a:solidFill>
                  <a:srgbClr val="C00000"/>
                </a:solidFill>
              </a:rPr>
              <a:t>A CDMS is an integrated computer-based system that facilitates the effective </a:t>
            </a:r>
            <a:r>
              <a:rPr lang="en-GB" altLang="en-US" sz="2200" i="1" kern="0" dirty="0" smtClean="0">
                <a:solidFill>
                  <a:srgbClr val="C00000"/>
                </a:solidFill>
              </a:rPr>
              <a:t>archival, management</a:t>
            </a:r>
            <a:r>
              <a:rPr lang="en-GB" altLang="en-US" sz="2200" i="1" kern="0" dirty="0">
                <a:solidFill>
                  <a:srgbClr val="C00000"/>
                </a:solidFill>
              </a:rPr>
              <a:t>, analysis, delivery and utilisation of a wide range of integrated climate data.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819400"/>
            <a:ext cx="2286000" cy="313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89" y="3001735"/>
            <a:ext cx="3893932" cy="3195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745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80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altLang="en-US" sz="14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H" altLang="en-US" sz="2400" b="1" dirty="0" smtClean="0">
                <a:solidFill>
                  <a:schemeClr val="tx1"/>
                </a:solidFill>
                <a:latin typeface="Arial" pitchFamily="34" charset="0"/>
              </a:rPr>
              <a:t>WMO CDMS </a:t>
            </a:r>
            <a:r>
              <a:rPr lang="fr-CH" altLang="en-US" sz="2400" b="1" dirty="0" err="1" smtClean="0">
                <a:solidFill>
                  <a:schemeClr val="tx1"/>
                </a:solidFill>
                <a:latin typeface="Arial" pitchFamily="34" charset="0"/>
              </a:rPr>
              <a:t>Specifications</a:t>
            </a:r>
            <a:endParaRPr lang="en-US" altLang="en-US" sz="2400" b="1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pPr marL="0" indent="0">
              <a:buNone/>
            </a:pPr>
            <a:r>
              <a:rPr lang="fr-CH" altLang="en-US" sz="2200" dirty="0" smtClean="0">
                <a:solidFill>
                  <a:srgbClr val="000066"/>
                </a:solidFill>
                <a:latin typeface="Arial" pitchFamily="34" charset="0"/>
              </a:rPr>
              <a:t>The CDMS </a:t>
            </a:r>
            <a:r>
              <a:rPr lang="fr-CH" altLang="en-US" sz="2200" dirty="0" err="1" smtClean="0">
                <a:solidFill>
                  <a:srgbClr val="000066"/>
                </a:solidFill>
                <a:latin typeface="Arial" pitchFamily="34" charset="0"/>
              </a:rPr>
              <a:t>Specifications</a:t>
            </a:r>
            <a:r>
              <a:rPr lang="fr-CH" altLang="en-US" sz="22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fr-CH" altLang="en-US" sz="2200" dirty="0" err="1" smtClean="0">
                <a:solidFill>
                  <a:srgbClr val="000066"/>
                </a:solidFill>
                <a:latin typeface="Arial" pitchFamily="34" charset="0"/>
              </a:rPr>
              <a:t>classify</a:t>
            </a:r>
            <a:r>
              <a:rPr lang="fr-CH" altLang="en-US" sz="2200" dirty="0" smtClean="0">
                <a:solidFill>
                  <a:srgbClr val="000066"/>
                </a:solidFill>
                <a:latin typeface="Arial" pitchFamily="34" charset="0"/>
              </a:rPr>
              <a:t> all </a:t>
            </a:r>
            <a:r>
              <a:rPr lang="fr-CH" altLang="en-US" sz="2200" dirty="0" smtClean="0">
                <a:solidFill>
                  <a:srgbClr val="000066"/>
                </a:solidFill>
                <a:latin typeface="Arial" pitchFamily="34" charset="0"/>
              </a:rPr>
              <a:t>CDMS </a:t>
            </a:r>
            <a:r>
              <a:rPr lang="fr-CH" altLang="en-US" sz="2200" dirty="0" err="1" smtClean="0">
                <a:solidFill>
                  <a:srgbClr val="000066"/>
                </a:solidFill>
                <a:latin typeface="Arial" pitchFamily="34" charset="0"/>
              </a:rPr>
              <a:t>functions</a:t>
            </a:r>
            <a:r>
              <a:rPr lang="fr-CH" altLang="en-US" sz="22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fr-CH" altLang="en-US" sz="2200" dirty="0" err="1" smtClean="0">
                <a:solidFill>
                  <a:srgbClr val="000066"/>
                </a:solidFill>
                <a:latin typeface="Arial" pitchFamily="34" charset="0"/>
              </a:rPr>
              <a:t>into</a:t>
            </a:r>
            <a:r>
              <a:rPr lang="fr-CH" altLang="en-US" sz="2200" dirty="0" smtClean="0">
                <a:solidFill>
                  <a:srgbClr val="000066"/>
                </a:solidFill>
                <a:latin typeface="Arial" pitchFamily="34" charset="0"/>
              </a:rPr>
              <a:t>:</a:t>
            </a:r>
          </a:p>
          <a:p>
            <a:endParaRPr lang="fr-CH" altLang="en-US" sz="2200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en-GB" altLang="en-US" sz="2200" dirty="0" smtClean="0">
                <a:solidFill>
                  <a:srgbClr val="FF0000"/>
                </a:solidFill>
                <a:latin typeface="Arial" pitchFamily="34" charset="0"/>
              </a:rPr>
              <a:t>Required: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    		Mandatory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functionality to comply 	</a:t>
            </a:r>
            <a:r>
              <a:rPr lang="en-GB" altLang="en-US" sz="2200" dirty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        </a:t>
            </a:r>
          </a:p>
          <a:p>
            <a:pPr>
              <a:buFont typeface="Wingdings" pitchFamily="2" charset="2"/>
              <a:buNone/>
            </a:pPr>
            <a:r>
              <a:rPr lang="en-GB" altLang="en-US" sz="2200" dirty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                   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		with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WMO standard practices</a:t>
            </a:r>
          </a:p>
          <a:p>
            <a:endParaRPr lang="en-GB" altLang="en-US" sz="2200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buFontTx/>
              <a:buNone/>
            </a:pPr>
            <a:r>
              <a:rPr lang="en-GB" altLang="en-US" sz="2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Recommended: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 	Recommended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functionality to 				           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comply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with current ‘best practices’</a:t>
            </a:r>
          </a:p>
          <a:p>
            <a:pPr>
              <a:buFontTx/>
              <a:buChar char="-"/>
            </a:pPr>
            <a:endParaRPr lang="en-GB" altLang="en-US" sz="2200" dirty="0" smtClean="0">
              <a:solidFill>
                <a:srgbClr val="000066"/>
              </a:solidFill>
              <a:latin typeface="Arial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en-GB" altLang="en-US" sz="2200" dirty="0" smtClean="0">
                <a:solidFill>
                  <a:srgbClr val="00B050"/>
                </a:solidFill>
                <a:latin typeface="Arial" pitchFamily="34" charset="0"/>
              </a:rPr>
              <a:t>Optional:          	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Optional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functionality to comply with 			           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	specific </a:t>
            </a:r>
            <a:r>
              <a:rPr lang="en-GB" altLang="en-US" sz="2200" dirty="0" smtClean="0">
                <a:solidFill>
                  <a:srgbClr val="000066"/>
                </a:solidFill>
                <a:latin typeface="Arial" pitchFamily="34" charset="0"/>
              </a:rPr>
              <a:t>business needs</a:t>
            </a:r>
          </a:p>
        </p:txBody>
      </p:sp>
    </p:spTree>
    <p:extLst>
      <p:ext uri="{BB962C8B-B14F-4D97-AF65-F5344CB8AC3E}">
        <p14:creationId xmlns:p14="http://schemas.microsoft.com/office/powerpoint/2010/main" val="381606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1" dirty="0" smtClean="0">
                <a:solidFill>
                  <a:schemeClr val="tx1"/>
                </a:solidFill>
                <a:latin typeface="Arial" pitchFamily="34" charset="0"/>
              </a:rPr>
              <a:t>WMO CDMS </a:t>
            </a:r>
            <a:r>
              <a:rPr lang="en-GB" altLang="en-US" sz="2400" b="1" dirty="0" smtClean="0">
                <a:solidFill>
                  <a:schemeClr val="tx1"/>
                </a:solidFill>
                <a:latin typeface="Arial" pitchFamily="34" charset="0"/>
              </a:rPr>
              <a:t>Survey</a:t>
            </a:r>
            <a:endParaRPr lang="en-GB" altLang="en-US" sz="2900" dirty="0" smtClean="0">
              <a:solidFill>
                <a:schemeClr val="accent2"/>
              </a:solidFill>
              <a:latin typeface="Arial" pitchFamily="34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619250" y="2420938"/>
            <a:ext cx="3960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buFont typeface="Wingdings" pitchFamily="2" charset="2"/>
              <a:buChar char="§"/>
            </a:pPr>
            <a:endParaRPr lang="de-DE" altLang="en-US"/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395288" y="981075"/>
            <a:ext cx="84978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endParaRPr lang="de-DE" altLang="en-US">
              <a:solidFill>
                <a:srgbClr val="0000CC"/>
              </a:solidFill>
            </a:endParaRPr>
          </a:p>
        </p:txBody>
      </p:sp>
      <p:sp>
        <p:nvSpPr>
          <p:cNvPr id="5125" name="Rechteck 4"/>
          <p:cNvSpPr>
            <a:spLocks noChangeArrowheads="1"/>
          </p:cNvSpPr>
          <p:nvPr/>
        </p:nvSpPr>
        <p:spPr bwMode="auto">
          <a:xfrm>
            <a:off x="539750" y="1268413"/>
            <a:ext cx="8353425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endParaRPr lang="en-US" altLang="en-US" b="1" u="sng" dirty="0" smtClean="0">
              <a:solidFill>
                <a:srgbClr val="000066"/>
              </a:solidFill>
            </a:endParaRPr>
          </a:p>
          <a:p>
            <a:endParaRPr lang="en-US" altLang="en-US" b="1" u="sng" dirty="0">
              <a:solidFill>
                <a:srgbClr val="000066"/>
              </a:solidFill>
            </a:endParaRPr>
          </a:p>
          <a:p>
            <a:endParaRPr lang="en-US" altLang="en-US" b="1" u="sng" dirty="0" smtClean="0">
              <a:solidFill>
                <a:srgbClr val="000066"/>
              </a:solidFill>
            </a:endParaRPr>
          </a:p>
          <a:p>
            <a:r>
              <a:rPr lang="en-US" altLang="en-US" b="1" u="sng" dirty="0" err="1" smtClean="0">
                <a:solidFill>
                  <a:srgbClr val="000066"/>
                </a:solidFill>
              </a:rPr>
              <a:t>CCl</a:t>
            </a:r>
            <a:r>
              <a:rPr lang="en-US" altLang="en-US" b="1" u="sng" dirty="0" smtClean="0">
                <a:solidFill>
                  <a:srgbClr val="000066"/>
                </a:solidFill>
              </a:rPr>
              <a:t> </a:t>
            </a:r>
            <a:r>
              <a:rPr lang="en-US" altLang="en-US" b="1" u="sng" dirty="0">
                <a:solidFill>
                  <a:srgbClr val="000066"/>
                </a:solidFill>
              </a:rPr>
              <a:t>survey</a:t>
            </a:r>
            <a:r>
              <a:rPr lang="en-US" altLang="en-US" sz="2200" dirty="0">
                <a:solidFill>
                  <a:srgbClr val="000066"/>
                </a:solidFill>
              </a:rPr>
              <a:t> on the status of CDMSs worldwide released in 2010, and </a:t>
            </a:r>
            <a:r>
              <a:rPr lang="en-US" altLang="en-US" sz="2200" dirty="0" err="1">
                <a:solidFill>
                  <a:srgbClr val="000066"/>
                </a:solidFill>
              </a:rPr>
              <a:t>analysed</a:t>
            </a:r>
            <a:r>
              <a:rPr lang="en-US" altLang="en-US" sz="2200" dirty="0">
                <a:solidFill>
                  <a:srgbClr val="000066"/>
                </a:solidFill>
              </a:rPr>
              <a:t> in 2013 due to slow response</a:t>
            </a:r>
          </a:p>
          <a:p>
            <a:endParaRPr lang="fr-CH" altLang="en-US" sz="2200" dirty="0">
              <a:solidFill>
                <a:srgbClr val="000066"/>
              </a:solidFill>
            </a:endParaRPr>
          </a:p>
          <a:p>
            <a:endParaRPr lang="en-US" altLang="en-US" sz="2200" dirty="0">
              <a:solidFill>
                <a:srgbClr val="000066"/>
              </a:solidFill>
            </a:endParaRPr>
          </a:p>
          <a:p>
            <a:r>
              <a:rPr lang="en-US" altLang="en-US" b="1" dirty="0">
                <a:solidFill>
                  <a:srgbClr val="FF0000"/>
                </a:solidFill>
              </a:rPr>
              <a:t>Key finding: More than half of WMO Members do not have a proper and/or fully operational CDMS in place! </a:t>
            </a:r>
            <a:endParaRPr lang="de-DE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7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229600" cy="762000"/>
          </a:xfrm>
        </p:spPr>
        <p:txBody>
          <a:bodyPr>
            <a:normAutofit/>
          </a:bodyPr>
          <a:lstStyle/>
          <a:p>
            <a:r>
              <a:rPr lang="fr-CH" sz="2000" b="1" dirty="0" smtClean="0"/>
              <a:t>Key </a:t>
            </a:r>
            <a:r>
              <a:rPr lang="fr-CH" sz="2000" b="1" dirty="0" err="1" smtClean="0"/>
              <a:t>Decisions</a:t>
            </a:r>
            <a:r>
              <a:rPr lang="fr-CH" sz="2000" b="1" dirty="0" smtClean="0"/>
              <a:t> </a:t>
            </a:r>
            <a:r>
              <a:rPr lang="fr-CH" sz="2000" b="1" dirty="0" smtClean="0"/>
              <a:t>relevant to CDMS </a:t>
            </a:r>
            <a:r>
              <a:rPr lang="fr-CH" sz="2000" b="1" dirty="0" err="1" smtClean="0"/>
              <a:t>Specifications</a:t>
            </a:r>
            <a:r>
              <a:rPr lang="fr-CH" sz="2000" b="1" dirty="0" smtClean="0"/>
              <a:t> </a:t>
            </a:r>
            <a:r>
              <a:rPr lang="fr-CH" sz="2000" b="1" dirty="0" smtClean="0"/>
              <a:t/>
            </a:r>
            <a:br>
              <a:rPr lang="fr-CH" sz="2000" b="1" dirty="0" smtClean="0"/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534400" cy="54864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000" b="1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 Narrow" panose="020B0606020202030204" pitchFamily="34" charset="0"/>
              </a:rPr>
              <a:t>CCl-16 </a:t>
            </a:r>
            <a:r>
              <a:rPr lang="en-US" sz="2000" b="1" dirty="0" smtClean="0">
                <a:latin typeface="Arial Narrow" panose="020B0606020202030204" pitchFamily="34" charset="0"/>
              </a:rPr>
              <a:t>(2014, </a:t>
            </a:r>
            <a:r>
              <a:rPr lang="en-US" sz="2000" b="1" dirty="0" smtClean="0">
                <a:latin typeface="Arial Narrow" panose="020B0606020202030204" pitchFamily="34" charset="0"/>
              </a:rPr>
              <a:t>Rec-1</a:t>
            </a:r>
            <a:r>
              <a:rPr lang="en-US" sz="2000" b="1" dirty="0" smtClean="0">
                <a:latin typeface="Arial Narrow" panose="020B0606020202030204" pitchFamily="34" charset="0"/>
              </a:rPr>
              <a:t>) </a:t>
            </a:r>
            <a:r>
              <a:rPr lang="en-US" sz="2000" b="1" dirty="0" smtClean="0">
                <a:latin typeface="Arial Narrow" panose="020B0606020202030204" pitchFamily="34" charset="0"/>
              </a:rPr>
              <a:t>recommended </a:t>
            </a:r>
            <a:r>
              <a:rPr lang="en-US" sz="2000" dirty="0" smtClean="0">
                <a:latin typeface="Arial Narrow" panose="020B0606020202030204" pitchFamily="34" charset="0"/>
              </a:rPr>
              <a:t>that </a:t>
            </a:r>
            <a:r>
              <a:rPr lang="en-US" sz="2000" dirty="0">
                <a:latin typeface="Arial Narrow" panose="020B0606020202030204" pitchFamily="34" charset="0"/>
              </a:rPr>
              <a:t>the Commission for Basic Systems work closely with the Commission </a:t>
            </a:r>
            <a:r>
              <a:rPr lang="en-US" sz="2000" dirty="0" smtClean="0">
                <a:latin typeface="Arial Narrow" panose="020B0606020202030204" pitchFamily="34" charset="0"/>
              </a:rPr>
              <a:t>for Climatology </a:t>
            </a:r>
            <a:r>
              <a:rPr lang="en-US" sz="2000" dirty="0">
                <a:latin typeface="Arial Narrow" panose="020B0606020202030204" pitchFamily="34" charset="0"/>
              </a:rPr>
              <a:t>to identify the relevant parts of the CDMS Specifications publication for </a:t>
            </a:r>
            <a:r>
              <a:rPr lang="en-US" sz="2000" dirty="0" smtClean="0">
                <a:latin typeface="Arial Narrow" panose="020B0606020202030204" pitchFamily="34" charset="0"/>
              </a:rPr>
              <a:t>possible inclusion </a:t>
            </a:r>
            <a:r>
              <a:rPr lang="en-US" sz="2000" dirty="0">
                <a:latin typeface="Arial Narrow" panose="020B0606020202030204" pitchFamily="34" charset="0"/>
              </a:rPr>
              <a:t>in the WMO Technical Regulations</a:t>
            </a:r>
            <a:r>
              <a:rPr lang="en-US" sz="2000" dirty="0" smtClean="0">
                <a:latin typeface="Arial Narrow" panose="020B0606020202030204" pitchFamily="34" charset="0"/>
              </a:rPr>
              <a:t>;</a:t>
            </a:r>
          </a:p>
          <a:p>
            <a:pPr marL="0" indent="0">
              <a:buNone/>
            </a:pPr>
            <a:endParaRPr lang="fr-CH" sz="20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US" sz="2000" b="1" dirty="0" smtClean="0">
                <a:latin typeface="Arial Narrow" panose="020B0606020202030204" pitchFamily="34" charset="0"/>
              </a:rPr>
              <a:t>CBS-Ext</a:t>
            </a:r>
            <a:r>
              <a:rPr lang="en-US" sz="2000" b="1" dirty="0">
                <a:latin typeface="Arial Narrow" panose="020B0606020202030204" pitchFamily="34" charset="0"/>
              </a:rPr>
              <a:t>.(</a:t>
            </a:r>
            <a:r>
              <a:rPr lang="en-US" sz="2000" b="1" dirty="0" smtClean="0">
                <a:latin typeface="Arial Narrow" panose="020B0606020202030204" pitchFamily="34" charset="0"/>
              </a:rPr>
              <a:t>2014, </a:t>
            </a:r>
            <a:r>
              <a:rPr lang="en-US" sz="2000" b="1" dirty="0" smtClean="0">
                <a:latin typeface="Arial Narrow" panose="020B0606020202030204" pitchFamily="34" charset="0"/>
              </a:rPr>
              <a:t>Res-03</a:t>
            </a:r>
            <a:r>
              <a:rPr lang="en-US" sz="2000" b="1" dirty="0" smtClean="0">
                <a:latin typeface="Arial Narrow" panose="020B0606020202030204" pitchFamily="34" charset="0"/>
              </a:rPr>
              <a:t>) decided </a:t>
            </a:r>
            <a:r>
              <a:rPr lang="en-US" sz="2000" dirty="0" smtClean="0">
                <a:latin typeface="Arial Narrow" panose="020B0606020202030204" pitchFamily="34" charset="0"/>
              </a:rPr>
              <a:t>to </a:t>
            </a:r>
            <a:r>
              <a:rPr lang="en-US" sz="2000" dirty="0">
                <a:latin typeface="Arial Narrow" panose="020B0606020202030204" pitchFamily="34" charset="0"/>
              </a:rPr>
              <a:t>collaborate with the Commission for Climatology through </a:t>
            </a:r>
            <a:r>
              <a:rPr lang="en-US" sz="2000" u="sng" dirty="0">
                <a:latin typeface="Arial Narrow" panose="020B0606020202030204" pitchFamily="34" charset="0"/>
              </a:rPr>
              <a:t>ad hoc expert meetings</a:t>
            </a:r>
            <a:r>
              <a:rPr lang="en-US" sz="2000" dirty="0">
                <a:latin typeface="Arial Narrow" panose="020B0606020202030204" pitchFamily="34" charset="0"/>
              </a:rPr>
              <a:t> </a:t>
            </a:r>
            <a:r>
              <a:rPr lang="en-US" sz="2000" dirty="0" smtClean="0">
                <a:latin typeface="Arial Narrow" panose="020B0606020202030204" pitchFamily="34" charset="0"/>
              </a:rPr>
              <a:t>to make </a:t>
            </a:r>
            <a:r>
              <a:rPr lang="en-US" sz="2000" dirty="0">
                <a:latin typeface="Arial Narrow" panose="020B0606020202030204" pitchFamily="34" charset="0"/>
              </a:rPr>
              <a:t>a proposal for regulating CDMS specifications through WIS regulation and </a:t>
            </a:r>
            <a:r>
              <a:rPr lang="en-US" sz="2000" dirty="0" smtClean="0">
                <a:latin typeface="Arial Narrow" panose="020B0606020202030204" pitchFamily="34" charset="0"/>
              </a:rPr>
              <a:t>references</a:t>
            </a:r>
          </a:p>
          <a:p>
            <a:pPr marL="0" indent="0">
              <a:buNone/>
            </a:pPr>
            <a:endParaRPr lang="en-US" sz="20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fr-CH" sz="2000" b="1" dirty="0" smtClean="0">
                <a:latin typeface="Arial Narrow" panose="020B0606020202030204" pitchFamily="34" charset="0"/>
              </a:rPr>
              <a:t>Congress-17 (2015</a:t>
            </a:r>
            <a:r>
              <a:rPr lang="fr-CH" sz="2000" b="1" dirty="0">
                <a:latin typeface="Arial Narrow" panose="020B0606020202030204" pitchFamily="34" charset="0"/>
              </a:rPr>
              <a:t>,</a:t>
            </a:r>
            <a:r>
              <a:rPr lang="fr-CH" sz="2000" b="1" dirty="0" smtClean="0">
                <a:latin typeface="Arial Narrow" panose="020B0606020202030204" pitchFamily="34" charset="0"/>
              </a:rPr>
              <a:t>  </a:t>
            </a:r>
            <a:r>
              <a:rPr lang="fr-CH" sz="2000" b="1" dirty="0" smtClean="0">
                <a:latin typeface="Arial Narrow" panose="020B0606020202030204" pitchFamily="34" charset="0"/>
              </a:rPr>
              <a:t>Res-34</a:t>
            </a:r>
            <a:r>
              <a:rPr lang="fr-CH" sz="2000" b="1" dirty="0" smtClean="0">
                <a:latin typeface="Arial Narrow" panose="020B0606020202030204" pitchFamily="34" charset="0"/>
              </a:rPr>
              <a:t>) </a:t>
            </a:r>
            <a:r>
              <a:rPr lang="fr-CH" sz="2000" dirty="0" smtClean="0">
                <a:latin typeface="Arial Narrow" panose="020B0606020202030204" pitchFamily="34" charset="0"/>
              </a:rPr>
              <a:t>on </a:t>
            </a:r>
            <a:r>
              <a:rPr lang="fr-CH" sz="2000" dirty="0" err="1" smtClean="0">
                <a:latin typeface="Arial Narrow" panose="020B0606020202030204" pitchFamily="34" charset="0"/>
              </a:rPr>
              <a:t>Definition</a:t>
            </a:r>
            <a:r>
              <a:rPr lang="fr-CH" sz="2000" dirty="0" smtClean="0">
                <a:latin typeface="Arial Narrow" panose="020B0606020202030204" pitchFamily="34" charset="0"/>
              </a:rPr>
              <a:t> of Standards for </a:t>
            </a:r>
            <a:r>
              <a:rPr lang="fr-CH" sz="2000" dirty="0" err="1" smtClean="0">
                <a:latin typeface="Arial Narrow" panose="020B0606020202030204" pitchFamily="34" charset="0"/>
              </a:rPr>
              <a:t>Climate</a:t>
            </a:r>
            <a:r>
              <a:rPr lang="fr-CH" sz="2000" dirty="0" smtClean="0">
                <a:latin typeface="Arial Narrow" panose="020B0606020202030204" pitchFamily="34" charset="0"/>
              </a:rPr>
              <a:t> Data Management </a:t>
            </a:r>
            <a:r>
              <a:rPr lang="fr-CH" sz="2000" dirty="0" err="1" smtClean="0">
                <a:latin typeface="Arial Narrow" panose="020B0606020202030204" pitchFamily="34" charset="0"/>
              </a:rPr>
              <a:t>Systems</a:t>
            </a:r>
            <a:r>
              <a:rPr lang="fr-CH" sz="2000" dirty="0" smtClean="0">
                <a:latin typeface="Arial Narrow" panose="020B0606020202030204" pitchFamily="34" charset="0"/>
              </a:rPr>
              <a:t>  and </a:t>
            </a:r>
            <a:r>
              <a:rPr lang="fr-CH" sz="2000" dirty="0" err="1" smtClean="0">
                <a:latin typeface="Arial Narrow" panose="020B0606020202030204" pitchFamily="34" charset="0"/>
              </a:rPr>
              <a:t>their</a:t>
            </a:r>
            <a:r>
              <a:rPr lang="fr-CH" sz="2000" dirty="0" smtClean="0">
                <a:latin typeface="Arial Narrow" panose="020B0606020202030204" pitchFamily="34" charset="0"/>
              </a:rPr>
              <a:t> Reference in the WIS, </a:t>
            </a:r>
            <a:r>
              <a:rPr lang="fr-CH" sz="2000" b="1" dirty="0" err="1">
                <a:latin typeface="Arial Narrow" panose="020B0606020202030204" pitchFamily="34" charset="0"/>
              </a:rPr>
              <a:t>d</a:t>
            </a:r>
            <a:r>
              <a:rPr lang="fr-CH" sz="2000" b="1" dirty="0" err="1" smtClean="0">
                <a:latin typeface="Arial Narrow" panose="020B0606020202030204" pitchFamily="34" charset="0"/>
              </a:rPr>
              <a:t>ecided</a:t>
            </a:r>
            <a:r>
              <a:rPr lang="fr-CH" sz="2000" b="1" dirty="0" smtClean="0">
                <a:latin typeface="Arial Narrow" panose="020B0606020202030204" pitchFamily="34" charset="0"/>
              </a:rPr>
              <a:t> </a:t>
            </a:r>
            <a:endParaRPr lang="fr-CH" sz="2000" b="1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 Narrow" panose="020B0606020202030204" pitchFamily="34" charset="0"/>
              </a:rPr>
              <a:t>(</a:t>
            </a:r>
            <a:r>
              <a:rPr lang="en-US" sz="2000" dirty="0">
                <a:latin typeface="Arial Narrow" panose="020B0606020202030204" pitchFamily="34" charset="0"/>
              </a:rPr>
              <a:t>1) To further develop the CDMS specifications in view of developing WMO Standards </a:t>
            </a:r>
            <a:r>
              <a:rPr lang="en-US" sz="2000" dirty="0" smtClean="0">
                <a:latin typeface="Arial Narrow" panose="020B0606020202030204" pitchFamily="34" charset="0"/>
              </a:rPr>
              <a:t>for Climate </a:t>
            </a:r>
            <a:r>
              <a:rPr lang="en-US" sz="2000" dirty="0">
                <a:latin typeface="Arial Narrow" panose="020B0606020202030204" pitchFamily="34" charset="0"/>
              </a:rPr>
              <a:t>Data Management and related systems in consultation with regional associations;</a:t>
            </a:r>
          </a:p>
          <a:p>
            <a:pPr marL="0" indent="0">
              <a:buNone/>
            </a:pPr>
            <a:r>
              <a:rPr lang="en-US" sz="2000" dirty="0">
                <a:latin typeface="Arial Narrow" panose="020B0606020202030204" pitchFamily="34" charset="0"/>
              </a:rPr>
              <a:t>(2) That these standards shall be referenced in WIS regulations and reference </a:t>
            </a:r>
            <a:r>
              <a:rPr lang="en-US" sz="2000" dirty="0" smtClean="0">
                <a:latin typeface="Arial Narrow" panose="020B0606020202030204" pitchFamily="34" charset="0"/>
              </a:rPr>
              <a:t>material, including </a:t>
            </a:r>
            <a:r>
              <a:rPr lang="en-US" sz="2000" dirty="0">
                <a:latin typeface="Arial Narrow" panose="020B0606020202030204" pitchFamily="34" charset="0"/>
              </a:rPr>
              <a:t>the Manual on WIS and the Guide to WIS, in </a:t>
            </a:r>
            <a:r>
              <a:rPr lang="en-US" sz="2000" dirty="0" smtClean="0">
                <a:latin typeface="Arial Narrow" panose="020B0606020202030204" pitchFamily="34" charset="0"/>
              </a:rPr>
              <a:t>close collaboration </a:t>
            </a:r>
            <a:r>
              <a:rPr lang="en-US" sz="2000" dirty="0">
                <a:latin typeface="Arial Narrow" panose="020B0606020202030204" pitchFamily="34" charset="0"/>
              </a:rPr>
              <a:t>between </a:t>
            </a:r>
            <a:r>
              <a:rPr lang="en-US" sz="2000" dirty="0" err="1">
                <a:latin typeface="Arial Narrow" panose="020B0606020202030204" pitchFamily="34" charset="0"/>
              </a:rPr>
              <a:t>CCl</a:t>
            </a:r>
            <a:r>
              <a:rPr lang="en-US" sz="2000" dirty="0">
                <a:latin typeface="Arial Narrow" panose="020B0606020202030204" pitchFamily="34" charset="0"/>
              </a:rPr>
              <a:t> </a:t>
            </a:r>
            <a:r>
              <a:rPr lang="en-US" sz="2000" dirty="0" smtClean="0">
                <a:latin typeface="Arial Narrow" panose="020B0606020202030204" pitchFamily="34" charset="0"/>
              </a:rPr>
              <a:t>and </a:t>
            </a:r>
            <a:r>
              <a:rPr lang="en-US" sz="2000" dirty="0" smtClean="0">
                <a:latin typeface="Arial Narrow" panose="020B0606020202030204" pitchFamily="34" charset="0"/>
              </a:rPr>
              <a:t>CBS</a:t>
            </a:r>
            <a:endParaRPr lang="en-US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998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H" dirty="0" err="1"/>
              <a:t>I</a:t>
            </a:r>
            <a:r>
              <a:rPr lang="fr-CH" dirty="0" err="1" smtClean="0"/>
              <a:t>mplementation</a:t>
            </a:r>
            <a:r>
              <a:rPr lang="fr-CH" dirty="0" smtClean="0"/>
              <a:t> of </a:t>
            </a:r>
            <a:r>
              <a:rPr lang="fr-CH" dirty="0" err="1" smtClean="0"/>
              <a:t>Res</a:t>
            </a:r>
            <a:r>
              <a:rPr lang="fr-CH" dirty="0" smtClean="0"/>
              <a:t>. 34 (Cg-17)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CH" b="1" dirty="0" smtClean="0"/>
              <a:t>CBS-MG </a:t>
            </a:r>
            <a:r>
              <a:rPr lang="fr-CH" b="1" dirty="0" err="1" smtClean="0"/>
              <a:t>is</a:t>
            </a:r>
            <a:r>
              <a:rPr lang="fr-CH" b="1" dirty="0" smtClean="0"/>
              <a:t> </a:t>
            </a:r>
            <a:r>
              <a:rPr lang="fr-CH" b="1" dirty="0" err="1" smtClean="0"/>
              <a:t>requested</a:t>
            </a:r>
            <a:r>
              <a:rPr lang="fr-CH" b="1" dirty="0" smtClean="0"/>
              <a:t> to </a:t>
            </a:r>
            <a:endParaRPr lang="fr-CH" b="1" dirty="0" smtClean="0"/>
          </a:p>
          <a:p>
            <a:pPr marL="0" indent="0">
              <a:buNone/>
            </a:pPr>
            <a:endParaRPr lang="fr-CH" b="1" dirty="0" smtClean="0"/>
          </a:p>
          <a:p>
            <a:r>
              <a:rPr lang="fr-CH" dirty="0"/>
              <a:t>G</a:t>
            </a:r>
            <a:r>
              <a:rPr lang="fr-CH" dirty="0" smtClean="0"/>
              <a:t>uide on a  </a:t>
            </a:r>
            <a:r>
              <a:rPr lang="fr-CH" dirty="0" err="1" smtClean="0"/>
              <a:t>CCl</a:t>
            </a:r>
            <a:r>
              <a:rPr lang="fr-CH" dirty="0" smtClean="0"/>
              <a:t>/CBS </a:t>
            </a:r>
            <a:r>
              <a:rPr lang="fr-CH" dirty="0" err="1" smtClean="0"/>
              <a:t>mechanism</a:t>
            </a:r>
            <a:r>
              <a:rPr lang="fr-CH" dirty="0" smtClean="0"/>
              <a:t> to </a:t>
            </a:r>
            <a:r>
              <a:rPr lang="fr-CH" dirty="0" err="1" smtClean="0"/>
              <a:t>work</a:t>
            </a:r>
            <a:r>
              <a:rPr lang="fr-CH" dirty="0" smtClean="0"/>
              <a:t> on the </a:t>
            </a:r>
            <a:r>
              <a:rPr lang="fr-CH" dirty="0" err="1" smtClean="0"/>
              <a:t>regulations</a:t>
            </a:r>
            <a:r>
              <a:rPr lang="fr-CH" dirty="0"/>
              <a:t> </a:t>
            </a:r>
            <a:r>
              <a:rPr lang="fr-CH" dirty="0" smtClean="0"/>
              <a:t>of CDMS </a:t>
            </a:r>
            <a:r>
              <a:rPr lang="fr-CH" dirty="0" err="1" smtClean="0"/>
              <a:t>Specifications</a:t>
            </a:r>
            <a:r>
              <a:rPr lang="fr-CH" dirty="0" smtClean="0"/>
              <a:t> </a:t>
            </a:r>
            <a:r>
              <a:rPr lang="fr-CH" dirty="0" err="1" smtClean="0"/>
              <a:t>through</a:t>
            </a:r>
            <a:r>
              <a:rPr lang="fr-CH" dirty="0" smtClean="0"/>
              <a:t> WIS Reference </a:t>
            </a:r>
            <a:r>
              <a:rPr lang="fr-CH" dirty="0" err="1" smtClean="0"/>
              <a:t>material</a:t>
            </a:r>
            <a:endParaRPr lang="fr-CH" dirty="0" smtClean="0"/>
          </a:p>
          <a:p>
            <a:endParaRPr lang="fr-CH" dirty="0" smtClean="0"/>
          </a:p>
          <a:p>
            <a:r>
              <a:rPr lang="fr-CH" dirty="0" err="1" smtClean="0"/>
              <a:t>Recommend</a:t>
            </a:r>
            <a:r>
              <a:rPr lang="fr-CH" dirty="0" smtClean="0"/>
              <a:t> the </a:t>
            </a:r>
            <a:r>
              <a:rPr lang="fr-CH" dirty="0" err="1" smtClean="0"/>
              <a:t>Specifications</a:t>
            </a:r>
            <a:r>
              <a:rPr lang="fr-CH" dirty="0" smtClean="0"/>
              <a:t> to </a:t>
            </a:r>
            <a:r>
              <a:rPr lang="fr-CH" dirty="0" err="1" smtClean="0"/>
              <a:t>be</a:t>
            </a:r>
            <a:r>
              <a:rPr lang="fr-CH" dirty="0" smtClean="0"/>
              <a:t> </a:t>
            </a:r>
            <a:r>
              <a:rPr lang="fr-CH" dirty="0" err="1" smtClean="0"/>
              <a:t>included</a:t>
            </a:r>
            <a:r>
              <a:rPr lang="fr-CH" dirty="0" smtClean="0"/>
              <a:t> in the </a:t>
            </a:r>
            <a:r>
              <a:rPr lang="fr-CH" dirty="0" err="1" smtClean="0"/>
              <a:t>process</a:t>
            </a:r>
            <a:r>
              <a:rPr lang="fr-CH" dirty="0" smtClean="0"/>
              <a:t> of </a:t>
            </a:r>
            <a:r>
              <a:rPr lang="fr-CH" dirty="0" err="1" smtClean="0"/>
              <a:t>developing</a:t>
            </a:r>
            <a:r>
              <a:rPr lang="fr-CH" dirty="0" smtClean="0"/>
              <a:t>  </a:t>
            </a:r>
            <a:r>
              <a:rPr lang="fr-CH" dirty="0" smtClean="0"/>
              <a:t>WIS-Part </a:t>
            </a:r>
            <a:r>
              <a:rPr lang="fr-CH" dirty="0" smtClean="0"/>
              <a:t>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1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066800"/>
            <a:ext cx="5943600" cy="4525963"/>
          </a:xfrm>
        </p:spPr>
        <p:txBody>
          <a:bodyPr/>
          <a:lstStyle/>
          <a:p>
            <a:pPr marL="0" indent="0">
              <a:buNone/>
            </a:pPr>
            <a:r>
              <a:rPr lang="fr-CH" b="1" dirty="0" smtClean="0"/>
              <a:t>                                    </a:t>
            </a:r>
          </a:p>
          <a:p>
            <a:pPr marL="0" indent="0">
              <a:buNone/>
            </a:pPr>
            <a:endParaRPr lang="fr-CH" b="1" dirty="0"/>
          </a:p>
          <a:p>
            <a:pPr marL="0" indent="0">
              <a:buNone/>
            </a:pPr>
            <a:r>
              <a:rPr lang="fr-CH" b="1" dirty="0" smtClean="0"/>
              <a:t>      </a:t>
            </a:r>
            <a:r>
              <a:rPr lang="fr-CH" sz="8000" b="1" dirty="0" err="1" smtClean="0">
                <a:solidFill>
                  <a:schemeClr val="tx2"/>
                </a:solidFill>
              </a:rPr>
              <a:t>Thank</a:t>
            </a:r>
            <a:r>
              <a:rPr lang="fr-CH" sz="8000" b="1" dirty="0" smtClean="0">
                <a:solidFill>
                  <a:schemeClr val="tx2"/>
                </a:solidFill>
              </a:rPr>
              <a:t> </a:t>
            </a:r>
            <a:r>
              <a:rPr lang="fr-CH" sz="8000" b="1" dirty="0" err="1" smtClean="0">
                <a:solidFill>
                  <a:schemeClr val="tx2"/>
                </a:solidFill>
              </a:rPr>
              <a:t>you</a:t>
            </a:r>
            <a:endParaRPr lang="en-US" sz="8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35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Governance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(e.g. data policy, governance)</a:t>
            </a:r>
          </a:p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Core IT Infrastructure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(e.g. computing infrastructure)</a:t>
            </a:r>
          </a:p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Climate Data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000" dirty="0" smtClean="0">
                <a:solidFill>
                  <a:srgbClr val="000066"/>
                </a:solidFill>
                <a:latin typeface="Arial" pitchFamily="34" charset="0"/>
              </a:rPr>
              <a:t>(e.g. Metadata, WMO standard products)</a:t>
            </a:r>
          </a:p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Climate Data Management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000" dirty="0" smtClean="0">
                <a:solidFill>
                  <a:srgbClr val="000066"/>
                </a:solidFill>
                <a:latin typeface="Arial" pitchFamily="34" charset="0"/>
              </a:rPr>
              <a:t>(e.g. data rescue, QC)</a:t>
            </a:r>
          </a:p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Climate Data Analysis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000" dirty="0" smtClean="0">
                <a:solidFill>
                  <a:srgbClr val="000066"/>
                </a:solidFill>
                <a:latin typeface="Arial" pitchFamily="34" charset="0"/>
              </a:rPr>
              <a:t>(e.g. homogenisation)</a:t>
            </a:r>
          </a:p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Climate Data Delivery Services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000" dirty="0" smtClean="0">
                <a:solidFill>
                  <a:srgbClr val="000066"/>
                </a:solidFill>
                <a:latin typeface="Arial" pitchFamily="34" charset="0"/>
              </a:rPr>
              <a:t>(e.g. data discovery)</a:t>
            </a:r>
          </a:p>
          <a:p>
            <a:r>
              <a:rPr lang="en-GB" altLang="en-US" sz="2400" b="1" dirty="0" smtClean="0">
                <a:solidFill>
                  <a:srgbClr val="000066"/>
                </a:solidFill>
                <a:latin typeface="Arial" pitchFamily="34" charset="0"/>
              </a:rPr>
              <a:t>Climate Data Presentation</a:t>
            </a:r>
            <a:r>
              <a:rPr lang="en-GB" altLang="en-US" sz="2400" dirty="0" smtClean="0">
                <a:solidFill>
                  <a:srgbClr val="000066"/>
                </a:solidFill>
                <a:latin typeface="Arial" pitchFamily="34" charset="0"/>
              </a:rPr>
              <a:t> </a:t>
            </a:r>
            <a:r>
              <a:rPr lang="en-GB" altLang="en-US" sz="2000" dirty="0" smtClean="0">
                <a:solidFill>
                  <a:srgbClr val="000066"/>
                </a:solidFill>
                <a:latin typeface="Arial" pitchFamily="34" charset="0"/>
              </a:rPr>
              <a:t>(e.g. graphical user interface)</a:t>
            </a:r>
          </a:p>
        </p:txBody>
      </p:sp>
    </p:spTree>
    <p:extLst>
      <p:ext uri="{BB962C8B-B14F-4D97-AF65-F5344CB8AC3E}">
        <p14:creationId xmlns:p14="http://schemas.microsoft.com/office/powerpoint/2010/main" val="390274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399</Words>
  <Application>Microsoft Office PowerPoint</Application>
  <PresentationFormat>On-screen Show (4:3)</PresentationFormat>
  <Paragraphs>52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Climate Data Management Specifications</vt:lpstr>
      <vt:lpstr>WMO CDMS Specifications</vt:lpstr>
      <vt:lpstr>WMO CDMS Specifications</vt:lpstr>
      <vt:lpstr>WMO CDMS Survey</vt:lpstr>
      <vt:lpstr>Key Decisions relevant to CDMS Specifications  </vt:lpstr>
      <vt:lpstr>Implementation of Res. 34 (Cg-17)</vt:lpstr>
      <vt:lpstr>PowerPoint Presentation</vt:lpstr>
      <vt:lpstr>PowerPoint Presentation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Data Management Specifications</dc:title>
  <dc:creator>Omar Baddour</dc:creator>
  <cp:lastModifiedBy>WMO</cp:lastModifiedBy>
  <cp:revision>8</cp:revision>
  <dcterms:created xsi:type="dcterms:W3CDTF">2016-02-16T08:23:30Z</dcterms:created>
  <dcterms:modified xsi:type="dcterms:W3CDTF">2016-02-16T12:51:04Z</dcterms:modified>
</cp:coreProperties>
</file>