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3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slideLayouts/slideLayout2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2" r:id="rId2"/>
    <p:sldMasterId id="2147483664" r:id="rId3"/>
    <p:sldMasterId id="2147483677" r:id="rId4"/>
    <p:sldMasterId id="2147483689" r:id="rId5"/>
    <p:sldMasterId id="2147483690" r:id="rId6"/>
  </p:sldMasterIdLst>
  <p:notesMasterIdLst>
    <p:notesMasterId r:id="rId14"/>
  </p:notesMasterIdLst>
  <p:sldIdLst>
    <p:sldId id="258" r:id="rId7"/>
    <p:sldId id="259" r:id="rId8"/>
    <p:sldId id="260" r:id="rId9"/>
    <p:sldId id="261" r:id="rId10"/>
    <p:sldId id="262" r:id="rId11"/>
    <p:sldId id="256" r:id="rId12"/>
    <p:sldId id="25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7" d="100"/>
          <a:sy n="67" d="100"/>
        </p:scale>
        <p:origin x="78" y="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5.xml"/><Relationship Id="rId15" Type="http://schemas.openxmlformats.org/officeDocument/2006/relationships/presProps" Target="presProps.xml"/><Relationship Id="rId10" Type="http://schemas.openxmlformats.org/officeDocument/2006/relationships/slide" Target="slides/slide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D48A3-3581-4DFB-A504-921EDBFAEE72}" type="datetimeFigureOut">
              <a:rPr lang="en-IE" smtClean="0"/>
              <a:t>16/02/2016</a:t>
            </a:fld>
            <a:endParaRPr lang="en-I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2E5141-9689-41C9-8FA1-69A39AEEFDBC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152533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Rectangle 3"/>
          <p:cNvSpPr>
            <a:spLocks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40703893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Rectangle 3"/>
          <p:cNvSpPr>
            <a:spLocks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069155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eaLnBrk="1" fontAlgn="auto" hangingPunct="1"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altLang="en-US"/>
              <a:t>test footer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 eaLnBrk="1" hangingPunct="1">
              <a:defRPr>
                <a:latin typeface="Arial Narrow" panose="020B0606020202030204" pitchFamily="34" charset="0"/>
              </a:defRPr>
            </a:lvl1pPr>
          </a:lstStyle>
          <a:p>
            <a:fld id="{55FF6E78-0DBE-4285-91F8-33112D23285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036301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wmo_ppt_2012.ps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624418" y="1341438"/>
            <a:ext cx="1439333" cy="36671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altLang="en-US" sz="1800" smtClean="0">
                <a:solidFill>
                  <a:srgbClr val="FFFFFF"/>
                </a:solidFill>
                <a:latin typeface="Arial Black" pitchFamily="34" charset="0"/>
                <a:cs typeface="Arial" panose="020B0604020202020204" pitchFamily="34" charset="0"/>
              </a:rPr>
              <a:t>WMO</a:t>
            </a:r>
          </a:p>
        </p:txBody>
      </p:sp>
      <p:sp>
        <p:nvSpPr>
          <p:cNvPr id="38916" name="Rectangle 3"/>
          <p:cNvSpPr>
            <a:spLocks noGrp="1" noChangeArrowheads="1"/>
          </p:cNvSpPr>
          <p:nvPr>
            <p:ph type="ctrTitle"/>
          </p:nvPr>
        </p:nvSpPr>
        <p:spPr>
          <a:xfrm>
            <a:off x="814918" y="3211514"/>
            <a:ext cx="10562167" cy="1730375"/>
          </a:xfrm>
        </p:spPr>
        <p:txBody>
          <a:bodyPr/>
          <a:lstStyle>
            <a:lvl1pPr algn="ctr">
              <a:defRPr sz="4000"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38917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814918" y="5106988"/>
            <a:ext cx="10562167" cy="914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3790951" y="6467475"/>
            <a:ext cx="3361267" cy="331788"/>
          </a:xfrm>
        </p:spPr>
        <p:txBody>
          <a:bodyPr/>
          <a:lstStyle>
            <a:lvl1pPr eaLnBrk="1" fontAlgn="auto" hangingPunct="1"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altLang="en-US"/>
              <a:t>test footer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7727951" y="6467475"/>
            <a:ext cx="1536700" cy="331788"/>
          </a:xfrm>
        </p:spPr>
        <p:txBody>
          <a:bodyPr/>
          <a:lstStyle>
            <a:lvl1pPr eaLnBrk="1" hangingPunct="1">
              <a:defRPr>
                <a:latin typeface="Arial Narrow" panose="020B0606020202030204" pitchFamily="34" charset="0"/>
              </a:defRPr>
            </a:lvl1pPr>
          </a:lstStyle>
          <a:p>
            <a:fld id="{7836FFD2-65F5-4A13-AA04-275D054F136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61757802"/>
      </p:ext>
    </p:extLst>
  </p:cSld>
  <p:clrMapOvr>
    <a:masterClrMapping/>
  </p:clrMapOvr>
  <p:transition spd="slow"/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wmo_ppt_2012.ps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624418" y="1341438"/>
            <a:ext cx="1439333" cy="36671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ctr">
              <a:spcBef>
                <a:spcPct val="50000"/>
              </a:spcBef>
              <a:buClrTx/>
              <a:buFontTx/>
              <a:buNone/>
              <a:defRPr/>
            </a:pPr>
            <a:r>
              <a:rPr lang="en-US" altLang="en-US" sz="18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</a:p>
        </p:txBody>
      </p:sp>
      <p:sp>
        <p:nvSpPr>
          <p:cNvPr id="38916" name="Rectangle 3"/>
          <p:cNvSpPr>
            <a:spLocks noGrp="1" noChangeArrowheads="1"/>
          </p:cNvSpPr>
          <p:nvPr>
            <p:ph type="ctrTitle"/>
          </p:nvPr>
        </p:nvSpPr>
        <p:spPr>
          <a:xfrm>
            <a:off x="814918" y="3211514"/>
            <a:ext cx="10562167" cy="1730375"/>
          </a:xfrm>
        </p:spPr>
        <p:txBody>
          <a:bodyPr/>
          <a:lstStyle>
            <a:lvl1pPr algn="ctr">
              <a:defRPr sz="4000"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en-US" noProof="0" smtClean="0"/>
              <a:t>Click to edit Master title style</a:t>
            </a:r>
            <a:endParaRPr lang="en-US" altLang="en-US" noProof="0" smtClean="0"/>
          </a:p>
        </p:txBody>
      </p:sp>
      <p:sp>
        <p:nvSpPr>
          <p:cNvPr id="38917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814918" y="5106988"/>
            <a:ext cx="10562167" cy="914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  <a:endParaRPr lang="en-US" altLang="en-US" noProof="0" smtClean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3790951" y="6467475"/>
            <a:ext cx="3361267" cy="331788"/>
          </a:xfrm>
        </p:spPr>
        <p:txBody>
          <a:bodyPr/>
          <a:lstStyle>
            <a:lvl1pPr>
              <a:defRPr/>
            </a:lvl1pPr>
          </a:lstStyle>
          <a:p>
            <a:endParaRPr lang="en-IE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7727951" y="6467475"/>
            <a:ext cx="1536700" cy="331788"/>
          </a:xfrm>
        </p:spPr>
        <p:txBody>
          <a:bodyPr/>
          <a:lstStyle>
            <a:lvl1pPr>
              <a:defRPr/>
            </a:lvl1pPr>
          </a:lstStyle>
          <a:p>
            <a:fld id="{11F5455A-DEB2-4100-8128-0C9D2E3F7887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827618817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wmo_ppt_2012.ps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624418" y="1341438"/>
            <a:ext cx="1439333" cy="36671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spcBef>
                <a:spcPct val="0"/>
              </a:spcBef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ctr">
              <a:spcBef>
                <a:spcPct val="50000"/>
              </a:spcBef>
              <a:buClrTx/>
              <a:buFontTx/>
              <a:buNone/>
              <a:defRPr/>
            </a:pPr>
            <a:r>
              <a:rPr lang="en-US" altLang="en-US" sz="18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2544233" y="260351"/>
            <a:ext cx="9313333" cy="1470025"/>
          </a:xfrm>
        </p:spPr>
        <p:txBody>
          <a:bodyPr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en-GB" noProof="0" smtClean="0"/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2544233" y="3405188"/>
            <a:ext cx="9313333" cy="1752600"/>
          </a:xfrm>
        </p:spPr>
        <p:txBody>
          <a:bodyPr/>
          <a:lstStyle>
            <a:lvl1pPr marL="0" indent="0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en-GB" noProof="0" smtClean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3790951" y="6467475"/>
            <a:ext cx="3361267" cy="331788"/>
          </a:xfrm>
        </p:spPr>
        <p:txBody>
          <a:bodyPr/>
          <a:lstStyle>
            <a:lvl1pPr>
              <a:defRPr/>
            </a:lvl1pPr>
          </a:lstStyle>
          <a:p>
            <a:endParaRPr lang="en-IE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7727951" y="6467475"/>
            <a:ext cx="1536700" cy="331788"/>
          </a:xfrm>
        </p:spPr>
        <p:txBody>
          <a:bodyPr/>
          <a:lstStyle>
            <a:lvl1pPr>
              <a:defRPr/>
            </a:lvl1pPr>
          </a:lstStyle>
          <a:p>
            <a:fld id="{11F5455A-DEB2-4100-8128-0C9D2E3F7887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407526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IE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1F5455A-DEB2-4100-8128-0C9D2E3F7887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38265164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IE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1F5455A-DEB2-4100-8128-0C9D2E3F7887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5963874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871133" y="1412876"/>
            <a:ext cx="4938184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012518" y="1412876"/>
            <a:ext cx="4940300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IE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1F5455A-DEB2-4100-8128-0C9D2E3F7887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3547931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75520" y="188640"/>
            <a:ext cx="9806880" cy="108012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IE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1F5455A-DEB2-4100-8128-0C9D2E3F7887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0050127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IE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1F5455A-DEB2-4100-8128-0C9D2E3F7887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6228438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IE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1F5455A-DEB2-4100-8128-0C9D2E3F7887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6230371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75520" y="188640"/>
            <a:ext cx="9793088" cy="1008112"/>
          </a:xfrm>
        </p:spPr>
        <p:txBody>
          <a:bodyPr/>
          <a:lstStyle>
            <a:lvl1pPr algn="l">
              <a:defRPr sz="3200" b="0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1412777"/>
            <a:ext cx="6815667" cy="47133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IE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1F5455A-DEB2-4100-8128-0C9D2E3F7887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2739676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IE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1F5455A-DEB2-4100-8128-0C9D2E3F7887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9226760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IE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1F5455A-DEB2-4100-8128-0C9D2E3F7887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5279782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3985" y="188914"/>
            <a:ext cx="2518833" cy="59070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871133" y="188914"/>
            <a:ext cx="7359651" cy="59070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IE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1F5455A-DEB2-4100-8128-0C9D2E3F7887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9549691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test footer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C7FEF6E-D59E-41FA-A56A-90BEA80052C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58446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test footer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09ABD68-AF33-4C56-88B7-4FEE61F9E64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60025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test footer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6D72ABF-82A5-469B-AEE4-AFB0A847E53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043268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39184" y="981075"/>
            <a:ext cx="5755216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1" y="981075"/>
            <a:ext cx="5755217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test footer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2238491-8602-4F41-8696-E629BCD4896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3368344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test footer</a:t>
            </a:r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4D45EDE-D879-41FD-BD46-17B9E4DD1EB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1937082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test footer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C7BA19C-3A49-4BC6-9326-6DD43884B63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889867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test footer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A39506F-98F7-4500-AD78-7556B42815E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074963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test footer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CB4934A-A097-4F8D-B88A-5610312B767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5699751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test footer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309E902-5400-4FCE-B45B-E10AA6FB61C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1103390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test footer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B70C2A0-A82F-40B9-B06E-FCBDC411A71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663121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25467" y="188914"/>
            <a:ext cx="2927351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39184" y="188914"/>
            <a:ext cx="8583083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test footer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A2E014A-F47F-4C10-874B-B368B50DDC9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3083380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test footer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B5CD3C8-391C-4CE4-BED4-0A0E4749B34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557905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4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Relationship Id="rId14" Type="http://schemas.openxmlformats.org/officeDocument/2006/relationships/image" Target="../media/image2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wmo_ppt_2012_last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239185" y="4365625"/>
            <a:ext cx="11713633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This space can be used for contact information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12585" y="6462714"/>
            <a:ext cx="32639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0"/>
              </a:spcBef>
              <a:buClrTx/>
              <a:buFontTx/>
              <a:buNone/>
              <a:defRPr sz="1200">
                <a:solidFill>
                  <a:srgbClr val="000000"/>
                </a:solidFill>
                <a:latin typeface="Arial" charset="0"/>
                <a:cs typeface="+mn-cs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r>
              <a:rPr lang="en-US" altLang="en-US"/>
              <a:t>test footer</a:t>
            </a:r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64351" y="6462714"/>
            <a:ext cx="2540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122ACBC-8A5D-4520-8FFD-3796C2FDF7DB}" type="slidenum">
              <a:rPr lang="en-US" altLang="en-US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54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334433" y="3573464"/>
            <a:ext cx="11618384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Thank you for your attention</a:t>
            </a:r>
          </a:p>
        </p:txBody>
      </p:sp>
      <p:sp>
        <p:nvSpPr>
          <p:cNvPr id="2055" name="Title 9"/>
          <p:cNvSpPr txBox="1">
            <a:spLocks/>
          </p:cNvSpPr>
          <p:nvPr/>
        </p:nvSpPr>
        <p:spPr bwMode="auto">
          <a:xfrm>
            <a:off x="156634" y="6380164"/>
            <a:ext cx="1521884" cy="477837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defTabSz="45720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1200" smtClean="0">
                <a:solidFill>
                  <a:srgbClr val="000000"/>
                </a:solidFill>
                <a:cs typeface="Arial" charset="0"/>
              </a:rPr>
              <a:t>www.wmo.int</a:t>
            </a:r>
          </a:p>
        </p:txBody>
      </p:sp>
    </p:spTree>
    <p:extLst>
      <p:ext uri="{BB962C8B-B14F-4D97-AF65-F5344CB8AC3E}">
        <p14:creationId xmlns:p14="http://schemas.microsoft.com/office/powerpoint/2010/main" val="1069144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defRPr sz="2000">
          <a:solidFill>
            <a:schemeClr val="bg1"/>
          </a:solidFill>
          <a:latin typeface="Arial" charset="0"/>
          <a:ea typeface="+mn-ea"/>
          <a:cs typeface="+mn-cs"/>
        </a:defRPr>
      </a:lvl1pPr>
      <a:lvl2pPr marL="742950" indent="-28575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anose="05000000000000000000" pitchFamily="2" charset="2"/>
        <a:buChar char="§"/>
        <a:defRPr sz="2800">
          <a:solidFill>
            <a:schemeClr val="bg1"/>
          </a:solidFill>
          <a:latin typeface="Arial" charset="0"/>
        </a:defRPr>
      </a:lvl2pPr>
      <a:lvl3pPr marL="11430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anose="05000000000000000000" pitchFamily="2" charset="2"/>
        <a:buChar char="§"/>
        <a:defRPr sz="2400">
          <a:solidFill>
            <a:schemeClr val="bg1"/>
          </a:solidFill>
          <a:latin typeface="Arial" charset="0"/>
        </a:defRPr>
      </a:lvl3pPr>
      <a:lvl4pPr marL="16002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anose="05000000000000000000" pitchFamily="2" charset="2"/>
        <a:buChar char="§"/>
        <a:defRPr sz="2000">
          <a:solidFill>
            <a:schemeClr val="bg1"/>
          </a:solidFill>
          <a:latin typeface="Arial" charset="0"/>
        </a:defRPr>
      </a:lvl4pPr>
      <a:lvl5pPr marL="20574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anose="05000000000000000000" pitchFamily="2" charset="2"/>
        <a:buChar char="§"/>
        <a:defRPr sz="2000">
          <a:solidFill>
            <a:schemeClr val="bg1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 descr="wmo_ppt_201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334433" y="188913"/>
            <a:ext cx="11618384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334433" y="1052514"/>
            <a:ext cx="11618384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0"/>
            <a:r>
              <a:rPr lang="en-US" altLang="en-US" smtClean="0"/>
              <a:t>First level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390651" y="6453189"/>
            <a:ext cx="5954183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0"/>
              </a:spcBef>
              <a:buClrTx/>
              <a:buFontTx/>
              <a:buNone/>
              <a:defRPr sz="1200">
                <a:solidFill>
                  <a:srgbClr val="000000"/>
                </a:solidFill>
                <a:latin typeface="Arial" charset="0"/>
                <a:cs typeface="+mn-cs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r>
              <a:rPr lang="en-US" altLang="en-US"/>
              <a:t>test footer</a:t>
            </a:r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823201" y="6478589"/>
            <a:ext cx="15367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0BCC398-2D2A-4B08-8B04-5395B1622341}" type="slidenum">
              <a:rPr lang="en-US" altLang="en-US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239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533400" indent="-5334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anose="05000000000000000000" pitchFamily="2" charset="2"/>
        <a:buChar char="§"/>
        <a:defRPr sz="2800">
          <a:solidFill>
            <a:schemeClr val="tx1"/>
          </a:solidFill>
          <a:latin typeface="Arial" charset="0"/>
          <a:ea typeface="+mn-ea"/>
          <a:cs typeface="+mn-cs"/>
        </a:defRPr>
      </a:lvl1pPr>
      <a:lvl2pPr marL="990600" indent="-5334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anose="05000000000000000000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371600" indent="-4572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anose="05000000000000000000" pitchFamily="2" charset="2"/>
        <a:buChar char="§"/>
        <a:defRPr sz="2400">
          <a:solidFill>
            <a:schemeClr val="tx1"/>
          </a:solidFill>
          <a:latin typeface="Arial" charset="0"/>
        </a:defRPr>
      </a:lvl3pPr>
      <a:lvl4pPr marL="1752600" indent="-3810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latin typeface="Arial" charset="0"/>
        </a:defRPr>
      </a:lvl4pPr>
      <a:lvl5pPr marL="2209800" indent="-3810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latin typeface="Arial" charset="0"/>
        </a:defRPr>
      </a:lvl5pPr>
      <a:lvl6pPr marL="2667000" indent="-3810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124200" indent="-3810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581400" indent="-3810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4038600" indent="-3810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 descr="wmo_ppt_2012.jp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334433" y="188913"/>
            <a:ext cx="11618384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US" alt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334433" y="1052514"/>
            <a:ext cx="11618384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0"/>
            <a:r>
              <a:rPr lang="en-US" altLang="en-US" smtClean="0"/>
              <a:t>First level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390651" y="6453189"/>
            <a:ext cx="5954183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Arial" charset="0"/>
              </a:defRPr>
            </a:lvl1pPr>
          </a:lstStyle>
          <a:p>
            <a:endParaRPr lang="en-IE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823201" y="6478589"/>
            <a:ext cx="15367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11F5455A-DEB2-4100-8128-0C9D2E3F7887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383902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5334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anose="05000000000000000000" pitchFamily="2" charset="2"/>
        <a:buChar char="§"/>
        <a:defRPr sz="2800">
          <a:solidFill>
            <a:schemeClr val="tx1"/>
          </a:solidFill>
          <a:latin typeface="Arial" charset="0"/>
          <a:ea typeface="+mn-ea"/>
          <a:cs typeface="+mn-cs"/>
        </a:defRPr>
      </a:lvl1pPr>
      <a:lvl2pPr marL="9906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anose="05000000000000000000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371600" indent="-4572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anose="05000000000000000000" pitchFamily="2" charset="2"/>
        <a:buChar char="§"/>
        <a:defRPr sz="2400">
          <a:solidFill>
            <a:schemeClr val="tx1"/>
          </a:solidFill>
          <a:latin typeface="Arial" charset="0"/>
        </a:defRPr>
      </a:lvl3pPr>
      <a:lvl4pPr marL="1752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latin typeface="Arial" charset="0"/>
        </a:defRPr>
      </a:lvl4pPr>
      <a:lvl5pPr marL="22098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latin typeface="Arial" charset="0"/>
        </a:defRPr>
      </a:lvl5pPr>
      <a:lvl6pPr marL="26670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1242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5814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4038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wmo_ppt_2012_last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239185" y="4365625"/>
            <a:ext cx="11713633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This space can be used for contact information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12585" y="6462714"/>
            <a:ext cx="32639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Arial" charset="0"/>
              </a:defRPr>
            </a:lvl1pPr>
          </a:lstStyle>
          <a:p>
            <a:pPr>
              <a:defRPr/>
            </a:pPr>
            <a:r>
              <a:rPr lang="en-US" altLang="en-US"/>
              <a:t>test footer</a:t>
            </a:r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64351" y="6462714"/>
            <a:ext cx="2540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034C7266-DBC4-49D9-B872-8231AF8B3A4A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2054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334433" y="3573464"/>
            <a:ext cx="11618384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Thank you for your attention</a:t>
            </a:r>
          </a:p>
        </p:txBody>
      </p:sp>
      <p:sp>
        <p:nvSpPr>
          <p:cNvPr id="2055" name="Title 9"/>
          <p:cNvSpPr txBox="1">
            <a:spLocks/>
          </p:cNvSpPr>
          <p:nvPr/>
        </p:nvSpPr>
        <p:spPr bwMode="auto">
          <a:xfrm>
            <a:off x="156634" y="6380164"/>
            <a:ext cx="1521884" cy="477837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defTabSz="45720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  <a:defRPr/>
            </a:pPr>
            <a:r>
              <a:rPr lang="en-US" altLang="en-US" sz="1200" smtClean="0">
                <a:cs typeface="Arial" charset="0"/>
              </a:rPr>
              <a:t>www.wmo.int</a:t>
            </a:r>
          </a:p>
        </p:txBody>
      </p:sp>
    </p:spTree>
    <p:extLst>
      <p:ext uri="{BB962C8B-B14F-4D97-AF65-F5344CB8AC3E}">
        <p14:creationId xmlns:p14="http://schemas.microsoft.com/office/powerpoint/2010/main" val="2132988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hf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ctr" rtl="0" eaLnBrk="1" fontAlgn="base" hangingPunct="1">
        <a:spcBef>
          <a:spcPct val="20000"/>
        </a:spcBef>
        <a:spcAft>
          <a:spcPct val="0"/>
        </a:spcAft>
        <a:defRPr sz="2000">
          <a:solidFill>
            <a:schemeClr val="bg1"/>
          </a:solidFill>
          <a:latin typeface="Arial" charset="0"/>
          <a:ea typeface="+mn-ea"/>
          <a:cs typeface="+mn-cs"/>
        </a:defRPr>
      </a:lvl1pPr>
      <a:lvl2pPr marL="742950" indent="-285750" algn="ctr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anose="05000000000000000000" pitchFamily="2" charset="2"/>
        <a:buChar char="§"/>
        <a:defRPr sz="2800">
          <a:solidFill>
            <a:schemeClr val="bg1"/>
          </a:solidFill>
          <a:latin typeface="Arial" charset="0"/>
        </a:defRPr>
      </a:lvl2pPr>
      <a:lvl3pPr marL="1143000" indent="-228600" algn="ctr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anose="05000000000000000000" pitchFamily="2" charset="2"/>
        <a:buChar char="§"/>
        <a:defRPr sz="2400">
          <a:solidFill>
            <a:schemeClr val="bg1"/>
          </a:solidFill>
          <a:latin typeface="Arial" charset="0"/>
        </a:defRPr>
      </a:lvl3pPr>
      <a:lvl4pPr marL="1600200" indent="-228600" algn="ctr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anose="05000000000000000000" pitchFamily="2" charset="2"/>
        <a:buChar char="§"/>
        <a:defRPr sz="2000">
          <a:solidFill>
            <a:schemeClr val="bg1"/>
          </a:solidFill>
          <a:latin typeface="Arial" charset="0"/>
        </a:defRPr>
      </a:lvl4pPr>
      <a:lvl5pPr marL="2057400" indent="-228600" algn="ctr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anose="05000000000000000000" pitchFamily="2" charset="2"/>
        <a:buChar char="§"/>
        <a:defRPr sz="2000">
          <a:solidFill>
            <a:schemeClr val="bg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wmo_ppt_2012_las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239185" y="4365625"/>
            <a:ext cx="11713633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This space can be used for contact information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12585" y="6462714"/>
            <a:ext cx="32639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r>
              <a:rPr lang="en-US" altLang="en-US"/>
              <a:t>test footer</a:t>
            </a:r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64351" y="6462714"/>
            <a:ext cx="2540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solidFill>
                  <a:srgbClr val="000000"/>
                </a:solidFill>
              </a:defRPr>
            </a:lvl1pPr>
          </a:lstStyle>
          <a:p>
            <a:fld id="{A0B41896-C2DB-4974-A4EA-AA0C9FA1A10D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3078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334433" y="3573464"/>
            <a:ext cx="11618384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Thank you for your attention</a:t>
            </a:r>
          </a:p>
        </p:txBody>
      </p:sp>
      <p:sp>
        <p:nvSpPr>
          <p:cNvPr id="2055" name="Title 9"/>
          <p:cNvSpPr txBox="1">
            <a:spLocks/>
          </p:cNvSpPr>
          <p:nvPr/>
        </p:nvSpPr>
        <p:spPr bwMode="auto">
          <a:xfrm>
            <a:off x="156634" y="6380164"/>
            <a:ext cx="1521884" cy="477837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defTabSz="45720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  <a:defRPr/>
            </a:pPr>
            <a:r>
              <a:rPr lang="en-US" altLang="en-US" sz="1200" smtClean="0">
                <a:solidFill>
                  <a:srgbClr val="000000"/>
                </a:solidFill>
                <a:cs typeface="Arial" charset="0"/>
              </a:rPr>
              <a:t>www.wmo.int</a:t>
            </a:r>
          </a:p>
        </p:txBody>
      </p:sp>
    </p:spTree>
    <p:extLst>
      <p:ext uri="{BB962C8B-B14F-4D97-AF65-F5344CB8AC3E}">
        <p14:creationId xmlns:p14="http://schemas.microsoft.com/office/powerpoint/2010/main" val="22279137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ctr" rtl="0" eaLnBrk="1" fontAlgn="base" hangingPunct="1">
        <a:spcBef>
          <a:spcPct val="20000"/>
        </a:spcBef>
        <a:spcAft>
          <a:spcPct val="0"/>
        </a:spcAft>
        <a:defRPr sz="2000">
          <a:solidFill>
            <a:schemeClr val="bg1"/>
          </a:solidFill>
          <a:latin typeface="Arial" charset="0"/>
          <a:ea typeface="+mn-ea"/>
          <a:cs typeface="+mn-cs"/>
        </a:defRPr>
      </a:lvl1pPr>
      <a:lvl2pPr marL="742950" indent="-285750" algn="ctr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anose="05000000000000000000" pitchFamily="2" charset="2"/>
        <a:buChar char="§"/>
        <a:defRPr sz="2800">
          <a:solidFill>
            <a:schemeClr val="bg1"/>
          </a:solidFill>
          <a:latin typeface="Arial" charset="0"/>
        </a:defRPr>
      </a:lvl2pPr>
      <a:lvl3pPr marL="1143000" indent="-228600" algn="ctr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anose="05000000000000000000" pitchFamily="2" charset="2"/>
        <a:buChar char="§"/>
        <a:defRPr sz="2400">
          <a:solidFill>
            <a:schemeClr val="bg1"/>
          </a:solidFill>
          <a:latin typeface="Arial" charset="0"/>
        </a:defRPr>
      </a:lvl3pPr>
      <a:lvl4pPr marL="1600200" indent="-228600" algn="ctr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anose="05000000000000000000" pitchFamily="2" charset="2"/>
        <a:buChar char="§"/>
        <a:defRPr sz="2000">
          <a:solidFill>
            <a:schemeClr val="bg1"/>
          </a:solidFill>
          <a:latin typeface="Arial" charset="0"/>
        </a:defRPr>
      </a:lvl4pPr>
      <a:lvl5pPr marL="2057400" indent="-228600" algn="ctr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anose="05000000000000000000" pitchFamily="2" charset="2"/>
        <a:buChar char="§"/>
        <a:defRPr sz="2000">
          <a:solidFill>
            <a:schemeClr val="bg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wmo_ppt_2012_last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239185" y="4365625"/>
            <a:ext cx="11713633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This space can be used for contact information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12585" y="6462714"/>
            <a:ext cx="32639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r>
              <a:rPr lang="en-US" altLang="en-US"/>
              <a:t>test footer</a:t>
            </a:r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64351" y="6462714"/>
            <a:ext cx="2540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solidFill>
                  <a:srgbClr val="000000"/>
                </a:solidFill>
              </a:defRPr>
            </a:lvl1pPr>
          </a:lstStyle>
          <a:p>
            <a:fld id="{58CC9ECB-DC61-4200-8C89-001FB5DC2C4B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4102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334433" y="3573464"/>
            <a:ext cx="11618384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Thank you for your attention</a:t>
            </a:r>
          </a:p>
        </p:txBody>
      </p:sp>
      <p:sp>
        <p:nvSpPr>
          <p:cNvPr id="2055" name="Title 9"/>
          <p:cNvSpPr txBox="1">
            <a:spLocks/>
          </p:cNvSpPr>
          <p:nvPr/>
        </p:nvSpPr>
        <p:spPr bwMode="auto">
          <a:xfrm>
            <a:off x="156634" y="6380164"/>
            <a:ext cx="1521884" cy="477837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defTabSz="45720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  <a:defRPr/>
            </a:pPr>
            <a:r>
              <a:rPr lang="en-US" altLang="en-US" sz="1200" smtClean="0">
                <a:solidFill>
                  <a:srgbClr val="000000"/>
                </a:solidFill>
                <a:cs typeface="Arial" charset="0"/>
              </a:rPr>
              <a:t>www.wmo.int</a:t>
            </a:r>
          </a:p>
        </p:txBody>
      </p:sp>
    </p:spTree>
    <p:extLst>
      <p:ext uri="{BB962C8B-B14F-4D97-AF65-F5344CB8AC3E}">
        <p14:creationId xmlns:p14="http://schemas.microsoft.com/office/powerpoint/2010/main" val="10246808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</p:sldLayoutIdLst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ctr" rtl="0" eaLnBrk="1" fontAlgn="base" hangingPunct="1">
        <a:spcBef>
          <a:spcPct val="20000"/>
        </a:spcBef>
        <a:spcAft>
          <a:spcPct val="0"/>
        </a:spcAft>
        <a:defRPr sz="2000">
          <a:solidFill>
            <a:schemeClr val="bg1"/>
          </a:solidFill>
          <a:latin typeface="Arial" charset="0"/>
          <a:ea typeface="+mn-ea"/>
          <a:cs typeface="+mn-cs"/>
        </a:defRPr>
      </a:lvl1pPr>
      <a:lvl2pPr marL="742950" indent="-285750" algn="ctr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anose="05000000000000000000" pitchFamily="2" charset="2"/>
        <a:buChar char="§"/>
        <a:defRPr sz="2800">
          <a:solidFill>
            <a:schemeClr val="bg1"/>
          </a:solidFill>
          <a:latin typeface="Arial" charset="0"/>
        </a:defRPr>
      </a:lvl2pPr>
      <a:lvl3pPr marL="1143000" indent="-228600" algn="ctr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anose="05000000000000000000" pitchFamily="2" charset="2"/>
        <a:buChar char="§"/>
        <a:defRPr sz="2400">
          <a:solidFill>
            <a:schemeClr val="bg1"/>
          </a:solidFill>
          <a:latin typeface="Arial" charset="0"/>
        </a:defRPr>
      </a:lvl3pPr>
      <a:lvl4pPr marL="1600200" indent="-228600" algn="ctr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anose="05000000000000000000" pitchFamily="2" charset="2"/>
        <a:buChar char="§"/>
        <a:defRPr sz="2000">
          <a:solidFill>
            <a:schemeClr val="bg1"/>
          </a:solidFill>
          <a:latin typeface="Arial" charset="0"/>
        </a:defRPr>
      </a:lvl4pPr>
      <a:lvl5pPr marL="2057400" indent="-228600" algn="ctr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anose="05000000000000000000" pitchFamily="2" charset="2"/>
        <a:buChar char="§"/>
        <a:defRPr sz="2000">
          <a:solidFill>
            <a:schemeClr val="bg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2135189" y="2438401"/>
            <a:ext cx="7921625" cy="1730375"/>
          </a:xfrm>
        </p:spPr>
        <p:txBody>
          <a:bodyPr/>
          <a:lstStyle/>
          <a:p>
            <a:r>
              <a:rPr lang="en-GB" altLang="en-US" sz="2000" b="1" dirty="0" smtClean="0">
                <a:latin typeface="Arial" panose="020B0604020202020204" pitchFamily="34" charset="0"/>
              </a:rPr>
              <a:t>CBS MG Feb 2016</a:t>
            </a:r>
            <a:r>
              <a:rPr lang="en-GB" altLang="en-US" sz="2800" b="1" dirty="0">
                <a:latin typeface="Arial" panose="020B0604020202020204" pitchFamily="34" charset="0"/>
              </a:rPr>
              <a:t/>
            </a:r>
            <a:br>
              <a:rPr lang="en-GB" altLang="en-US" sz="2800" b="1" dirty="0">
                <a:latin typeface="Arial" panose="020B0604020202020204" pitchFamily="34" charset="0"/>
              </a:rPr>
            </a:br>
            <a:r>
              <a:rPr lang="en-GB" sz="2800" b="1" cap="all" dirty="0"/>
              <a:t>FUTURE DIRECTION OF OPAG/PWS</a:t>
            </a:r>
            <a:r>
              <a:rPr lang="en-IE" sz="2800" b="1" cap="all" dirty="0"/>
              <a:t/>
            </a:r>
            <a:br>
              <a:rPr lang="en-IE" sz="2800" b="1" cap="all" dirty="0"/>
            </a:br>
            <a:r>
              <a:rPr lang="en-GB" altLang="en-US" sz="2800" b="1" dirty="0">
                <a:latin typeface="Arial" panose="020B0604020202020204" pitchFamily="34" charset="0"/>
              </a:rPr>
              <a:t/>
            </a:r>
            <a:br>
              <a:rPr lang="en-GB" altLang="en-US" sz="2800" b="1" dirty="0">
                <a:latin typeface="Arial" panose="020B0604020202020204" pitchFamily="34" charset="0"/>
              </a:rPr>
            </a:br>
            <a:endParaRPr lang="en-US" altLang="en-US" sz="2800" dirty="0">
              <a:latin typeface="Arial" panose="020B0604020202020204" pitchFamily="34" charset="0"/>
            </a:endParaRPr>
          </a:p>
        </p:txBody>
      </p:sp>
      <p:sp>
        <p:nvSpPr>
          <p:cNvPr id="7171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2135189" y="4508500"/>
            <a:ext cx="7921625" cy="17399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altLang="en-US" sz="1600" dirty="0">
                <a:latin typeface="Arial" panose="020B0604020202020204" pitchFamily="34" charset="0"/>
              </a:rPr>
              <a:t>Gerald Fleming</a:t>
            </a:r>
          </a:p>
          <a:p>
            <a:pPr>
              <a:lnSpc>
                <a:spcPct val="80000"/>
              </a:lnSpc>
            </a:pPr>
            <a:r>
              <a:rPr lang="en-US" altLang="en-US" sz="1600" dirty="0">
                <a:latin typeface="Arial" panose="020B0604020202020204" pitchFamily="34" charset="0"/>
              </a:rPr>
              <a:t>Chair, OPAG/PWS </a:t>
            </a:r>
          </a:p>
          <a:p>
            <a:pPr>
              <a:lnSpc>
                <a:spcPct val="80000"/>
              </a:lnSpc>
            </a:pPr>
            <a:endParaRPr lang="en-US" altLang="en-US" sz="1600" dirty="0">
              <a:latin typeface="Arial" panose="020B0604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US" altLang="en-US" sz="1600" dirty="0" smtClean="0">
                <a:latin typeface="Arial" panose="020B0604020202020204" pitchFamily="34" charset="0"/>
              </a:rPr>
              <a:t>Geneva </a:t>
            </a:r>
            <a:r>
              <a:rPr lang="en-IE" altLang="en-US" sz="1600" dirty="0" smtClean="0">
                <a:latin typeface="Arial" panose="020B0604020202020204" pitchFamily="34" charset="0"/>
              </a:rPr>
              <a:t>16 February 2016</a:t>
            </a:r>
            <a:endParaRPr lang="en-US" altLang="en-US" sz="1600" dirty="0">
              <a:latin typeface="Arial" panose="020B0604020202020204" pitchFamily="34" charset="0"/>
            </a:endParaRPr>
          </a:p>
        </p:txBody>
      </p:sp>
      <p:sp>
        <p:nvSpPr>
          <p:cNvPr id="15" name="Title 9"/>
          <p:cNvSpPr txBox="1">
            <a:spLocks/>
          </p:cNvSpPr>
          <p:nvPr/>
        </p:nvSpPr>
        <p:spPr>
          <a:xfrm>
            <a:off x="1641475" y="6453189"/>
            <a:ext cx="2438400" cy="288925"/>
          </a:xfrm>
          <a:prstGeom prst="rect">
            <a:avLst/>
          </a:prstGeom>
        </p:spPr>
        <p:txBody>
          <a:bodyPr anchor="ctr">
            <a:normAutofit fontScale="77500" lnSpcReduction="20000"/>
          </a:bodyPr>
          <a:lstStyle/>
          <a:p>
            <a:pPr defTabSz="457200">
              <a:spcBef>
                <a:spcPct val="0"/>
              </a:spcBef>
              <a:defRPr/>
            </a:pPr>
            <a:r>
              <a:rPr lang="en-US" sz="1200" dirty="0">
                <a:solidFill>
                  <a:srgbClr val="000000"/>
                </a:solidFill>
                <a:latin typeface="Arial"/>
                <a:cs typeface="Arial"/>
              </a:rPr>
              <a:t>WMO; Public Weather Services, WDS Dept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IE" sz="5400" b="1" dirty="0" smtClean="0"/>
              <a:t>A fundamental issue..</a:t>
            </a:r>
            <a:endParaRPr lang="en-IE" sz="5400" b="1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IE" sz="7200" dirty="0" smtClean="0"/>
          </a:p>
          <a:p>
            <a:pPr marL="0" indent="0" algn="ctr">
              <a:buNone/>
            </a:pPr>
            <a:r>
              <a:rPr lang="en-IE" sz="7200" dirty="0" smtClean="0"/>
              <a:t>PWS = Service Delivery??</a:t>
            </a:r>
          </a:p>
          <a:p>
            <a:pPr marL="0" indent="0" algn="ctr">
              <a:buNone/>
            </a:pPr>
            <a:endParaRPr lang="en-IE" sz="7200" dirty="0"/>
          </a:p>
          <a:p>
            <a:r>
              <a:rPr lang="en-IE" sz="5400" dirty="0" smtClean="0"/>
              <a:t> Searching for the best relationship</a:t>
            </a:r>
            <a:endParaRPr lang="en-IE" sz="5400" dirty="0"/>
          </a:p>
        </p:txBody>
      </p:sp>
    </p:spTree>
    <p:extLst>
      <p:ext uri="{BB962C8B-B14F-4D97-AF65-F5344CB8AC3E}">
        <p14:creationId xmlns:p14="http://schemas.microsoft.com/office/powerpoint/2010/main" val="206837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28613"/>
            <a:ext cx="10515600" cy="5848350"/>
          </a:xfrm>
        </p:spPr>
        <p:txBody>
          <a:bodyPr>
            <a:normAutofit fontScale="92500"/>
          </a:bodyPr>
          <a:lstStyle/>
          <a:p>
            <a:pPr>
              <a:spcAft>
                <a:spcPts val="1200"/>
              </a:spcAft>
            </a:pPr>
            <a:r>
              <a:rPr lang="en-IE" sz="3600" dirty="0" smtClean="0"/>
              <a:t>PWS has “owned” and promoted Service Delivery</a:t>
            </a:r>
          </a:p>
          <a:p>
            <a:r>
              <a:rPr lang="en-IE" sz="3600" dirty="0" smtClean="0"/>
              <a:t>However Service Delivery is the responsibility of every Commission, OPAG and Programme within its own area of competence!</a:t>
            </a:r>
          </a:p>
          <a:p>
            <a:r>
              <a:rPr lang="en-IE" sz="3600" dirty="0" smtClean="0"/>
              <a:t>PWS has specific responsibility for Service Delivery of Public Weather Services</a:t>
            </a:r>
          </a:p>
          <a:p>
            <a:r>
              <a:rPr lang="en-IE" sz="3600" dirty="0" smtClean="0"/>
              <a:t>Thus the proposal –</a:t>
            </a:r>
          </a:p>
          <a:p>
            <a:endParaRPr lang="en-IE" sz="3600" dirty="0"/>
          </a:p>
          <a:p>
            <a:pPr marL="0" indent="0" algn="ctr">
              <a:buNone/>
            </a:pPr>
            <a:r>
              <a:rPr lang="en-IE" sz="4000" dirty="0" smtClean="0"/>
              <a:t>PWS =&gt; PWSD; Public Weather Service Delivery</a:t>
            </a:r>
            <a:endParaRPr lang="en-IE" sz="4000" dirty="0"/>
          </a:p>
        </p:txBody>
      </p:sp>
    </p:spTree>
    <p:extLst>
      <p:ext uri="{BB962C8B-B14F-4D97-AF65-F5344CB8AC3E}">
        <p14:creationId xmlns:p14="http://schemas.microsoft.com/office/powerpoint/2010/main" val="1147420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42900"/>
            <a:ext cx="10515600" cy="583406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IE" sz="3600" dirty="0" smtClean="0"/>
              <a:t>Other considerations..</a:t>
            </a:r>
          </a:p>
          <a:p>
            <a:pPr marL="0" indent="0">
              <a:buNone/>
            </a:pPr>
            <a:endParaRPr lang="en-IE" sz="3600" dirty="0"/>
          </a:p>
          <a:p>
            <a:r>
              <a:rPr lang="en-IE" sz="3600" dirty="0" smtClean="0"/>
              <a:t>Impact-Based Forecasting growing in importance</a:t>
            </a:r>
          </a:p>
          <a:p>
            <a:r>
              <a:rPr lang="en-IE" sz="3600" dirty="0" smtClean="0"/>
              <a:t>Grew out of the work of ET-DPM (UESI)</a:t>
            </a:r>
          </a:p>
          <a:p>
            <a:r>
              <a:rPr lang="en-IE" sz="3600" dirty="0" smtClean="0"/>
              <a:t>Proposing now to re-focus ET-DPM (UESI) on Impact-Based Forecasting</a:t>
            </a:r>
          </a:p>
          <a:p>
            <a:r>
              <a:rPr lang="en-IE" sz="3600" dirty="0" smtClean="0"/>
              <a:t>ET-SPII (SID) is focused on many technical challenges</a:t>
            </a:r>
          </a:p>
          <a:p>
            <a:r>
              <a:rPr lang="en-IE" sz="3600" dirty="0" smtClean="0"/>
              <a:t>ET-COPE (SDC) has become difficult to maintain and justify</a:t>
            </a:r>
            <a:endParaRPr lang="en-IE" sz="3600" dirty="0"/>
          </a:p>
        </p:txBody>
      </p:sp>
    </p:spTree>
    <p:extLst>
      <p:ext uri="{BB962C8B-B14F-4D97-AF65-F5344CB8AC3E}">
        <p14:creationId xmlns:p14="http://schemas.microsoft.com/office/powerpoint/2010/main" val="3334443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28600"/>
            <a:ext cx="10515600" cy="59483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IE" sz="3600" dirty="0" smtClean="0"/>
              <a:t>Key themes to be taken directly under the responsibility of the ICT:</a:t>
            </a:r>
          </a:p>
          <a:p>
            <a:pPr marL="0" indent="0">
              <a:buNone/>
            </a:pPr>
            <a:endParaRPr lang="en-IE" sz="3600" dirty="0"/>
          </a:p>
          <a:p>
            <a:pPr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IE" sz="3600" dirty="0" smtClean="0"/>
              <a:t>Service Delivery</a:t>
            </a:r>
          </a:p>
          <a:p>
            <a:pPr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IE" sz="3600" dirty="0" smtClean="0"/>
              <a:t>Communications</a:t>
            </a:r>
          </a:p>
          <a:p>
            <a:pPr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IE" sz="3600" dirty="0" smtClean="0"/>
              <a:t>Partnerships</a:t>
            </a:r>
          </a:p>
          <a:p>
            <a:pPr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IE" sz="3600" dirty="0" smtClean="0"/>
              <a:t>Competency Frameworks</a:t>
            </a:r>
          </a:p>
          <a:p>
            <a:pPr>
              <a:buFont typeface="Wingdings" panose="05000000000000000000" pitchFamily="2" charset="2"/>
              <a:buChar char="Ø"/>
            </a:pPr>
            <a:endParaRPr lang="en-IE" sz="3600" dirty="0"/>
          </a:p>
        </p:txBody>
      </p:sp>
    </p:spTree>
    <p:extLst>
      <p:ext uri="{BB962C8B-B14F-4D97-AF65-F5344CB8AC3E}">
        <p14:creationId xmlns:p14="http://schemas.microsoft.com/office/powerpoint/2010/main" val="1932787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resentation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6472" y="1"/>
            <a:ext cx="9197009" cy="6857999"/>
          </a:xfrm>
          <a:prstGeom prst="rect">
            <a:avLst/>
          </a:prstGeom>
          <a:noFill/>
          <a:ln w="6350" cmpd="sng">
            <a:solidFill>
              <a:srgbClr val="000000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622281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Thank you for your attention</a:t>
            </a:r>
            <a:endParaRPr lang="en-US" altLang="en-US" smtClean="0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50000"/>
              </a:spcBef>
            </a:pPr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losing slid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Body slide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Body slide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Closing slid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2_Closing slid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3_Closing slid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162</Words>
  <Application>Microsoft Office PowerPoint</Application>
  <PresentationFormat>Widescreen</PresentationFormat>
  <Paragraphs>31</Paragraphs>
  <Slides>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7</vt:i4>
      </vt:variant>
    </vt:vector>
  </HeadingPairs>
  <TitlesOfParts>
    <vt:vector size="19" baseType="lpstr">
      <vt:lpstr>Arial</vt:lpstr>
      <vt:lpstr>Arial Black</vt:lpstr>
      <vt:lpstr>Arial Narrow</vt:lpstr>
      <vt:lpstr>Calibri</vt:lpstr>
      <vt:lpstr>Times</vt:lpstr>
      <vt:lpstr>Wingdings</vt:lpstr>
      <vt:lpstr>Closing slide</vt:lpstr>
      <vt:lpstr>Body slide</vt:lpstr>
      <vt:lpstr>1_Body slide</vt:lpstr>
      <vt:lpstr>1_Closing slide</vt:lpstr>
      <vt:lpstr>2_Closing slide</vt:lpstr>
      <vt:lpstr>3_Closing slide</vt:lpstr>
      <vt:lpstr>CBS MG Feb 2016 FUTURE DIRECTION OF OPAG/PWS  </vt:lpstr>
      <vt:lpstr>A fundamental issue..</vt:lpstr>
      <vt:lpstr>PowerPoint Presentation</vt:lpstr>
      <vt:lpstr>PowerPoint Presentation</vt:lpstr>
      <vt:lpstr>PowerPoint Presentation</vt:lpstr>
      <vt:lpstr>PowerPoint Presentation</vt:lpstr>
      <vt:lpstr>Thank you for your attention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7</cp:revision>
  <dcterms:created xsi:type="dcterms:W3CDTF">2016-02-16T08:28:39Z</dcterms:created>
  <dcterms:modified xsi:type="dcterms:W3CDTF">2016-02-16T09:11:11Z</dcterms:modified>
</cp:coreProperties>
</file>