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9"/>
  </p:notesMasterIdLst>
  <p:handoutMasterIdLst>
    <p:handoutMasterId r:id="rId10"/>
  </p:handoutMasterIdLst>
  <p:sldIdLst>
    <p:sldId id="263" r:id="rId3"/>
    <p:sldId id="256" r:id="rId4"/>
    <p:sldId id="264" r:id="rId5"/>
    <p:sldId id="265" r:id="rId6"/>
    <p:sldId id="267" r:id="rId7"/>
    <p:sldId id="266" r:id="rId8"/>
  </p:sldIdLst>
  <p:sldSz cx="9144000" cy="6858000" type="screen4x3"/>
  <p:notesSz cx="6858000" cy="9144000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96B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112" d="100"/>
          <a:sy n="112" d="100"/>
        </p:scale>
        <p:origin x="-15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FC2EFD1F-561F-4C3E-96A1-D382CB12D8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389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B646D5B-D828-4086-93A6-FAB251D3B7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8814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2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EC294A9C-8C64-48EA-9B05-8034702503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5250191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8DF94D46-51C4-4A7B-AB0C-7030AC7CFD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905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C5B4E0-B61B-4259-A3AF-243E0AE5882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695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9ED9AF-FC6F-4E82-BD8F-21A0A348FC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057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27585C-ABAC-4B9C-94D0-EA1B02690A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282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BA6E20-CDA8-455C-916B-C088805D15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218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9C8C6E-DC4D-4ADB-B1A3-71E1766CCA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428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4EA56-4956-461C-8276-458B534D0B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902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1ED7F-1685-40BD-AB27-C0F663EAEF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667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1173D5-B16F-4FF6-AC95-8BBA4875F56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402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01E398-A74E-4638-877F-23DE799662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738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AEB7A8-A9DE-4A03-810F-2CDFA481162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8507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21FD44-AED5-48AA-9021-A7DC76BAFB1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722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46AF8E-B76A-4B4C-BDB9-40D9CA37A1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023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8825A5-5AB7-4377-AF3D-747348D889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634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02E817-9F6B-4571-BDA9-2FA61D5498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0750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85FBC-C2B4-4A47-8F3B-6A40601653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3604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3F045-DEC8-445C-9FF0-2048906B0B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10788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9454B-5D87-4961-BC61-E52CD68E88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3801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5D408-B955-4E12-8BFC-CCECEF123A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0649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921C4-2CC2-4543-AA0F-FDD70FC9E4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4570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71167-7F2F-49C0-9C4E-1512CF4178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0895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BB7FD-EA5D-4A92-80F0-036FD67914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196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AC56C-2D52-4CFD-A0BB-663532A087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0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8511053-2C4D-45FF-851B-A5791203E23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F18803F5-A495-4A90-AA0A-F168D8F84A8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Work Plan</a:t>
            </a:r>
            <a:endParaRPr lang="en-GB" altLang="en-US" dirty="0"/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Name of Department (ND)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CBS-MG-16 work plan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2285548"/>
              </p:ext>
            </p:extLst>
          </p:nvPr>
        </p:nvGraphicFramePr>
        <p:xfrm>
          <a:off x="323528" y="980728"/>
          <a:ext cx="8640960" cy="5184577"/>
        </p:xfrm>
        <a:graphic>
          <a:graphicData uri="http://schemas.openxmlformats.org/drawingml/2006/table">
            <a:tbl>
              <a:tblPr firstRow="1" firstCol="1">
                <a:tableStyleId>{21E4AEA4-8DFA-4A89-87EB-49C32662AFE0}</a:tableStyleId>
              </a:tblPr>
              <a:tblGrid>
                <a:gridCol w="1941789"/>
                <a:gridCol w="1534013"/>
                <a:gridCol w="1534013"/>
                <a:gridCol w="1534013"/>
                <a:gridCol w="1048566"/>
                <a:gridCol w="1048566"/>
              </a:tblGrid>
              <a:tr h="525122"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Session</a:t>
                      </a:r>
                      <a:endParaRPr lang="en-GB" sz="24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15th</a:t>
                      </a:r>
                      <a:endParaRPr lang="en-GB" sz="2400" b="1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16th</a:t>
                      </a:r>
                      <a:endParaRPr lang="en-GB" sz="2400" b="1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17th</a:t>
                      </a:r>
                      <a:endParaRPr lang="en-GB" sz="2400" b="1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18th</a:t>
                      </a:r>
                      <a:endParaRPr lang="en-GB" sz="2400" b="1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19th</a:t>
                      </a:r>
                      <a:endParaRPr lang="en-GB" sz="2400" b="1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</a:tr>
              <a:tr h="1548709"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Morning 1</a:t>
                      </a:r>
                      <a:endParaRPr lang="en-GB" sz="2400" b="1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1.1, 1.2, 1.3, 2.1, 2.2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3.3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4.4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5.5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6.1, 6.2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</a:tr>
              <a:tr h="525122"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Morning 2</a:t>
                      </a:r>
                      <a:endParaRPr lang="en-GB" sz="2400" b="1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2.3, 2.4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4.1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5.1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6.3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</a:tr>
              <a:tr h="1548709"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Afternoon 1</a:t>
                      </a:r>
                      <a:endParaRPr lang="en-GB" sz="2400" b="1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5.3 (with Pres WMO)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4.2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5.2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5.6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7.1, 7.2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</a:tr>
              <a:tr h="1036915"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Afternoon 2</a:t>
                      </a:r>
                      <a:endParaRPr lang="en-GB" sz="2400" b="1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3.1, 3.2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4.3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5.4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5.7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24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8, 9, 10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Agenda 1-3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3</a:t>
            </a:fld>
            <a:endParaRPr lang="en-GB" alt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904092" y="1052518"/>
          <a:ext cx="7407254" cy="4897427"/>
        </p:xfrm>
        <a:graphic>
          <a:graphicData uri="http://schemas.openxmlformats.org/drawingml/2006/table">
            <a:tbl>
              <a:tblPr/>
              <a:tblGrid>
                <a:gridCol w="4160711"/>
                <a:gridCol w="1127055"/>
                <a:gridCol w="554135"/>
                <a:gridCol w="738847"/>
                <a:gridCol w="826506"/>
              </a:tblGrid>
              <a:tr h="197401"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Agenda item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Lead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Doc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Author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Sec lead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001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1.</a:t>
                      </a:r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   </a:t>
                      </a:r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Organization of the meeting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8001"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1.1.</a:t>
                      </a:r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 </a:t>
                      </a: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Welcome and objectives 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endParaRPr lang="en-GB" sz="11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001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1.2.</a:t>
                      </a:r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 </a:t>
                      </a: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Adoption of the agenda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D01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Secretariat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Foreman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endParaRPr lang="en-GB" sz="11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001"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1.3.</a:t>
                      </a:r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 </a:t>
                      </a: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Working arrangements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D01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Secretariat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Foreman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endParaRPr lang="en-GB" sz="11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endParaRPr lang="en-GB" sz="11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001"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2. Organization of CBS-16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2.1.  Date and location of CBS-16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endParaRPr lang="en-GB" sz="11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2.2. Topic and timing of TECO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Vice-President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endParaRPr lang="en-GB" sz="11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2.3.  Agenda topics and structure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D02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Secretariat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Zhang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endParaRPr lang="en-GB" sz="11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2.4.  Review of the performance of CBS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D03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Dibbern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Charpentier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D04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dell'Acqua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Shi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D05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Mylne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Harou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D06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Fleming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Kootval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endParaRPr lang="en-GB" sz="11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001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3. Structure of CBS 2017-2021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3.1. CBS Terms of Reference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D07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Secretariat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Foreman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endParaRPr lang="en-GB" sz="11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3.2. CBS Structure - OPAGs and Expert Teams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D08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Secretariat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Foreman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D08-1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Secretariat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Foreman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01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3.3. Joint teams with other Commissions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D08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Secretariat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Foreman</a:t>
                      </a:r>
                    </a:p>
                  </a:txBody>
                  <a:tcPr marL="9400" marR="9400" marT="940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633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Agenda 4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9ED9AF-FC6F-4E82-BD8F-21A0A348FC51}" type="slidenum">
              <a:rPr lang="en-GB" altLang="en-US" smtClean="0"/>
              <a:pPr/>
              <a:t>4</a:t>
            </a:fld>
            <a:endParaRPr lang="en-GB" alt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328346"/>
              </p:ext>
            </p:extLst>
          </p:nvPr>
        </p:nvGraphicFramePr>
        <p:xfrm>
          <a:off x="323527" y="1052513"/>
          <a:ext cx="8496944" cy="3659805"/>
        </p:xfrm>
        <a:graphic>
          <a:graphicData uri="http://schemas.openxmlformats.org/drawingml/2006/table">
            <a:tbl>
              <a:tblPr/>
              <a:tblGrid>
                <a:gridCol w="3384377"/>
                <a:gridCol w="1440160"/>
                <a:gridCol w="1080120"/>
                <a:gridCol w="1152128"/>
                <a:gridCol w="1440159"/>
              </a:tblGrid>
              <a:tr h="397509"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Agenda item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Lead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Doc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Author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Sec lead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7162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4.  Content of and responsibility for preparing documents for CBS-16 on priority topics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9653"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4.1. OPAG IOS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Dibbern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D09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Secretariat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Foreman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9653">
                <a:tc>
                  <a:txBody>
                    <a:bodyPr/>
                    <a:lstStyle/>
                    <a:p>
                      <a:pPr algn="l" fontAlgn="t"/>
                      <a:endParaRPr lang="en-GB" sz="18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9653"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4.2. OPAG ISS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dell'Acqua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D10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Secretariat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Foreman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9653">
                <a:tc>
                  <a:txBody>
                    <a:bodyPr/>
                    <a:lstStyle/>
                    <a:p>
                      <a:pPr algn="l" fontAlgn="t"/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D26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 CCl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Baddour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9653"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4.3. OPAG DPFS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Mylne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D11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Mylne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Harou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9653"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4.4. OPAG PWS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Fleming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D12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Fleming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Kootval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744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Agenda 4-5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9ED9AF-FC6F-4E82-BD8F-21A0A348FC51}" type="slidenum">
              <a:rPr lang="en-GB" altLang="en-US" smtClean="0"/>
              <a:pPr/>
              <a:t>5</a:t>
            </a:fld>
            <a:endParaRPr lang="en-GB" alt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6553252"/>
              </p:ext>
            </p:extLst>
          </p:nvPr>
        </p:nvGraphicFramePr>
        <p:xfrm>
          <a:off x="755576" y="1052513"/>
          <a:ext cx="8208911" cy="5262600"/>
        </p:xfrm>
        <a:graphic>
          <a:graphicData uri="http://schemas.openxmlformats.org/drawingml/2006/table">
            <a:tbl>
              <a:tblPr/>
              <a:tblGrid>
                <a:gridCol w="4363296"/>
                <a:gridCol w="893288"/>
                <a:gridCol w="648072"/>
                <a:gridCol w="1008112"/>
                <a:gridCol w="1296143"/>
              </a:tblGrid>
              <a:tr h="149052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Agenda item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Lead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Doc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Author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Sec lead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909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5. Strengthening CBS Contributions to WMO Strategic Priorities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5.1 Disaster Risk Reduction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Jean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D13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Jean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Hainsworth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5.2 Global Framework for Climate Services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D14-1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Dibbern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Riishojgaard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D14-2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dell'Acqua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Shi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D14-3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Mylne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Harou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D14-4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Fleming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Kootval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5.3 WMO Integrated Global Observing System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Zhang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D15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Zhang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Riishojgaard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D28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Zhang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Riishojgaard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D32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DSG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DSG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5.4 Aviation meteorological services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D16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Ivanov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5.5 Polar and high mountain regions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Zhang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D17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Zhang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Charpentier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b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5.6 Capacity development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D18-1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Bojinski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D18-2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Kootval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D18-3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Harou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5.7 Governance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Zhang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D19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Zhang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Shi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D28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Zhang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Riishojgaard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D29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Ivanov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Ivanov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857"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D29-A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Ivanov</a:t>
                      </a: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Ivanov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098" marR="7098" marT="7098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7241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Agenda 6-11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CBS-MG-16 Administration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6</a:t>
            </a:fld>
            <a:endParaRPr lang="en-GB" alt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11186" y="1052516"/>
          <a:ext cx="7393065" cy="4897431"/>
        </p:xfrm>
        <a:graphic>
          <a:graphicData uri="http://schemas.openxmlformats.org/drawingml/2006/table">
            <a:tbl>
              <a:tblPr/>
              <a:tblGrid>
                <a:gridCol w="4152740"/>
                <a:gridCol w="1124896"/>
                <a:gridCol w="553074"/>
                <a:gridCol w="737432"/>
                <a:gridCol w="824923"/>
              </a:tblGrid>
              <a:tr h="197023"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Agenda item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Lead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Doc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Author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Sec lead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641"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6. Joint working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6.1. Joint working arrangements with WMO bodies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D25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 CCl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Baddour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D30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LaFeuille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Lafeuille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D31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LaFeuille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Lafeuille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D33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Lockett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Lockett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6.2. Joint working arrangements with Members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D21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Riishojgaard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651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6.3. Joint working arrangements with other organizations including HMEI and the private sector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Presdient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endParaRPr lang="en-GB" sz="11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endParaRPr lang="en-GB" sz="11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641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7. Tools to assist CBS activities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7.1 Responsibility for managing manuals and guides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Foreman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D22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Foreman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7.2 Managing work flow to support CBS activities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Foreman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D23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Foreman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endParaRPr lang="en-GB" sz="11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641"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8.  Certificates of recognition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D24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Foreman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641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9. Next meeting of CBS-MG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641"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10. Any other business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endParaRPr lang="en-GB" sz="11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641">
                <a:tc>
                  <a:txBody>
                    <a:bodyPr/>
                    <a:lstStyle/>
                    <a:p>
                      <a:pPr algn="l" fontAlgn="t"/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641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11. Closure of the meeting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President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11.1. Review of actions</a:t>
                      </a: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259">
                <a:tc>
                  <a:txBody>
                    <a:bodyPr/>
                    <a:lstStyle/>
                    <a:p>
                      <a:pPr algn="l" fontAlgn="t"/>
                      <a:endParaRPr lang="en-GB" sz="11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382" marR="9382" marT="9382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2990004"/>
      </p:ext>
    </p:extLst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11</TotalTime>
  <Words>467</Words>
  <Application>Microsoft Office PowerPoint</Application>
  <PresentationFormat>On-screen Show (4:3)</PresentationFormat>
  <Paragraphs>265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blank</vt:lpstr>
      <vt:lpstr>Closing slide</vt:lpstr>
      <vt:lpstr>Work Plan</vt:lpstr>
      <vt:lpstr>CBS-MG-16 work plan</vt:lpstr>
      <vt:lpstr>Agenda 1-3</vt:lpstr>
      <vt:lpstr>Agenda 4</vt:lpstr>
      <vt:lpstr>Agenda 4-5 </vt:lpstr>
      <vt:lpstr>Agenda 6-11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Plan</dc:title>
  <dc:creator>Steve Foreman</dc:creator>
  <cp:lastModifiedBy>Steve Foreman</cp:lastModifiedBy>
  <cp:revision>2</cp:revision>
  <dcterms:created xsi:type="dcterms:W3CDTF">2016-02-11T12:38:08Z</dcterms:created>
  <dcterms:modified xsi:type="dcterms:W3CDTF">2016-02-11T12:57:41Z</dcterms:modified>
</cp:coreProperties>
</file>