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845" r:id="rId2"/>
  </p:sldMasterIdLst>
  <p:notesMasterIdLst>
    <p:notesMasterId r:id="rId19"/>
  </p:notesMasterIdLst>
  <p:handoutMasterIdLst>
    <p:handoutMasterId r:id="rId20"/>
  </p:handoutMasterIdLst>
  <p:sldIdLst>
    <p:sldId id="271" r:id="rId3"/>
    <p:sldId id="321" r:id="rId4"/>
    <p:sldId id="322" r:id="rId5"/>
    <p:sldId id="323" r:id="rId6"/>
    <p:sldId id="324" r:id="rId7"/>
    <p:sldId id="296" r:id="rId8"/>
    <p:sldId id="325" r:id="rId9"/>
    <p:sldId id="287" r:id="rId10"/>
    <p:sldId id="320" r:id="rId11"/>
    <p:sldId id="283" r:id="rId12"/>
    <p:sldId id="328" r:id="rId13"/>
    <p:sldId id="326" r:id="rId14"/>
    <p:sldId id="329" r:id="rId15"/>
    <p:sldId id="330" r:id="rId16"/>
    <p:sldId id="331" r:id="rId17"/>
    <p:sldId id="262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3399"/>
    <a:srgbClr val="000066"/>
    <a:srgbClr val="33CC33"/>
    <a:srgbClr val="99FF66"/>
    <a:srgbClr val="FFCC00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499" autoAdjust="0"/>
    <p:restoredTop sz="95080" autoAdjust="0"/>
  </p:normalViewPr>
  <p:slideViewPr>
    <p:cSldViewPr>
      <p:cViewPr>
        <p:scale>
          <a:sx n="70" d="100"/>
          <a:sy n="70" d="100"/>
        </p:scale>
        <p:origin x="-738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64" y="112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fld id="{47416EF9-7D8F-4623-8088-11F146BE6843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5621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noProof="0" smtClean="0"/>
              <a:t>Click to edit Master text styles</a:t>
            </a:r>
          </a:p>
          <a:p>
            <a:pPr lvl="0"/>
            <a:r>
              <a:rPr lang="en-GB" altLang="fr-FR" noProof="0" smtClean="0"/>
              <a:t>Second level</a:t>
            </a:r>
          </a:p>
          <a:p>
            <a:pPr lvl="0"/>
            <a:r>
              <a:rPr lang="en-GB" altLang="fr-FR" noProof="0" smtClean="0"/>
              <a:t>Third level</a:t>
            </a:r>
          </a:p>
          <a:p>
            <a:pPr lvl="0"/>
            <a:r>
              <a:rPr lang="en-GB" altLang="fr-FR" noProof="0" smtClean="0"/>
              <a:t>Fourth level</a:t>
            </a:r>
          </a:p>
          <a:p>
            <a:pPr lvl="0"/>
            <a:r>
              <a:rPr lang="en-GB" altLang="fr-FR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fld id="{9C8F6F3B-D8CB-42A3-8C3C-83DB7BE3468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78341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Clr>
                <a:srgbClr val="FF9900"/>
              </a:buClr>
              <a:buFont typeface="Wingdings" pitchFamily="2" charset="2"/>
              <a:buNone/>
            </a:pPr>
            <a:endParaRPr lang="en-GB" altLang="en-US" sz="2400" smtClean="0">
              <a:latin typeface="Arial" charset="0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spcBef>
                <a:spcPct val="0"/>
              </a:spcBef>
            </a:pPr>
            <a:fld id="{43A24AEF-5464-41E6-8D71-BEC379B436CC}" type="slidenum">
              <a:rPr lang="en-US" altLang="en-US" smtClean="0"/>
              <a:pPr>
                <a:spcBef>
                  <a:spcPct val="0"/>
                </a:spcBef>
              </a:pPr>
              <a:t>6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Clr>
                <a:srgbClr val="FF9900"/>
              </a:buClr>
              <a:buFont typeface="Wingdings" pitchFamily="2" charset="2"/>
              <a:buNone/>
            </a:pPr>
            <a:endParaRPr lang="en-GB" altLang="en-US" sz="2400" smtClean="0">
              <a:latin typeface="Arial" charset="0"/>
            </a:endParaRPr>
          </a:p>
        </p:txBody>
      </p:sp>
      <p:sp>
        <p:nvSpPr>
          <p:cNvPr id="3994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5F1583AF-4CA9-43DC-9849-76C9DBB343EF}" type="slidenum">
              <a:rPr lang="en-US" altLang="en-US"/>
              <a:pPr algn="r"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Clr>
                <a:srgbClr val="FF9900"/>
              </a:buClr>
              <a:buFont typeface="Wingdings" pitchFamily="2" charset="2"/>
              <a:buNone/>
            </a:pPr>
            <a:endParaRPr lang="en-US" altLang="en-US" sz="2400" smtClean="0">
              <a:latin typeface="Arial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spcBef>
                <a:spcPct val="0"/>
              </a:spcBef>
            </a:pPr>
            <a:fld id="{1204A7CF-C2EE-483C-B1AC-9CCCA443D2DD}" type="slidenum">
              <a:rPr lang="en-US" altLang="en-US" smtClean="0"/>
              <a:pPr>
                <a:spcBef>
                  <a:spcPct val="0"/>
                </a:spcBef>
              </a:pPr>
              <a:t>16</a:t>
            </a:fld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0452F-562D-45EE-95D5-468D4462EF6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496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4B52B-C3EE-4FC5-88AA-7894A37C64A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994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9780-2BA7-4391-B4DC-C25BFD56381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8657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0D0CA-97B8-4CB9-B1EB-DD7D2E9AF3E5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37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D9E1-812E-434D-8D01-42AD511D135D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1559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8D04A-CEDC-4BD7-9577-EE4B4A880BB6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0065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A6BA7-9304-48FE-9EAE-12B64B106E28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2504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70840-E7EF-4A02-9AF4-B0A9D26811C4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4710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46309-A9D2-4FAE-AF02-703DA781CFC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0088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83B8A-54F7-4B77-A880-9BDF2146418C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1973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57008-8C07-4272-AF9D-F88D0109E29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122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en-US" altLang="en-US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EB88E-44B4-4D22-A5A8-1B68C2FC1ED7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3340822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mo_ppt_2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  <a:lvl2pPr marL="990600" indent="-533400">
              <a:buFont typeface="Arial" panose="020B0604020202020204" pitchFamily="34" charset="0"/>
              <a:buChar char="•"/>
              <a:defRPr sz="1800"/>
            </a:lvl2pPr>
            <a:lvl3pPr marL="1371600" indent="-457200">
              <a:buFont typeface="Arial" panose="020B0604020202020204" pitchFamily="34" charset="0"/>
              <a:buChar char="–"/>
              <a:defRPr sz="16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en-US"/>
              <a:t>CBS-Ext(2014), OPG-ISS report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CBA16-DE1A-4BB6-886B-C2D02154CBB0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8726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This space can be used for contact information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6EA40F78-1E59-486A-95BB-CDE0FF288F3D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en-US" sz="1200" smtClean="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4001" r:id="rId2"/>
    <p:sldLayoutId id="2147484002" r:id="rId3"/>
    <p:sldLayoutId id="2147484003" r:id="rId4"/>
    <p:sldLayoutId id="2147484004" r:id="rId5"/>
    <p:sldLayoutId id="2147484005" r:id="rId6"/>
    <p:sldLayoutId id="2147484006" r:id="rId7"/>
    <p:sldLayoutId id="2147484007" r:id="rId8"/>
    <p:sldLayoutId id="2147484008" r:id="rId9"/>
    <p:sldLayoutId id="2147484009" r:id="rId10"/>
    <p:sldLayoutId id="2147484010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First level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" name="Espace réservé du pied de pag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OBS-WIS-P. Shi</a:t>
            </a:r>
          </a:p>
        </p:txBody>
      </p:sp>
      <p:sp>
        <p:nvSpPr>
          <p:cNvPr id="8" name="Espace réservé du numéro de diapositiv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06E12E8C-1E38-407A-AB00-251B11A6572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1" r:id="rId1"/>
    <p:sldLayoutId id="2147484012" r:id="rId2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6670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1066800" y="2362200"/>
            <a:ext cx="6985000" cy="1981200"/>
          </a:xfrm>
        </p:spPr>
        <p:txBody>
          <a:bodyPr/>
          <a:lstStyle/>
          <a:p>
            <a:pPr algn="ctr">
              <a:defRPr/>
            </a:pPr>
            <a:r>
              <a:rPr lang="fr-CH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ICT-ISS </a:t>
            </a:r>
            <a:r>
              <a:rPr lang="fr-CH" alt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worksplan</a:t>
            </a:r>
            <a:r>
              <a:rPr lang="fr-CH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br>
              <a:rPr lang="fr-CH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</a:br>
            <a:r>
              <a:rPr lang="fr-CH" alt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status</a:t>
            </a:r>
            <a:r>
              <a:rPr lang="fr-CH" altLang="en-US" sz="3200" dirty="0" smtClean="0">
                <a:cs typeface="Arial" charset="0"/>
              </a:rPr>
              <a:t/>
            </a:r>
            <a:br>
              <a:rPr lang="fr-CH" altLang="en-US" sz="3200" dirty="0" smtClean="0">
                <a:cs typeface="Arial" charset="0"/>
              </a:rPr>
            </a:br>
            <a:endParaRPr lang="en-GB" altLang="en-US" sz="3200" dirty="0" smtClean="0">
              <a:cs typeface="Arial" charset="0"/>
            </a:endParaRPr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1066800" y="4572000"/>
            <a:ext cx="6985000" cy="9906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fr-CH" altLang="en-US" sz="2000" dirty="0" smtClean="0">
                <a:cs typeface="Arial" charset="0"/>
              </a:rPr>
              <a:t>CBS-MG, Geneva, 15-19 </a:t>
            </a:r>
            <a:r>
              <a:rPr lang="fr-CH" altLang="en-US" sz="2000" dirty="0" err="1" smtClean="0">
                <a:cs typeface="Arial" charset="0"/>
              </a:rPr>
              <a:t>Feb</a:t>
            </a:r>
            <a:r>
              <a:rPr lang="fr-CH" altLang="en-US" sz="2000" dirty="0" smtClean="0">
                <a:cs typeface="Arial" charset="0"/>
              </a:rPr>
              <a:t>. 2016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altLang="fr-FR" dirty="0" smtClean="0"/>
              <a:t>Business as </a:t>
            </a:r>
            <a:r>
              <a:rPr lang="en-IE" altLang="fr-FR" dirty="0"/>
              <a:t>U</a:t>
            </a:r>
            <a:r>
              <a:rPr lang="en-IE" altLang="fr-FR" dirty="0" smtClean="0"/>
              <a:t>sual activities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fr-FR" dirty="0" smtClean="0"/>
              <a:t>Review, development and update Manuals</a:t>
            </a:r>
          </a:p>
          <a:p>
            <a:pPr lvl="1"/>
            <a:r>
              <a:rPr lang="en-GB" altLang="fr-FR" dirty="0" smtClean="0"/>
              <a:t>Manual on GTS</a:t>
            </a:r>
          </a:p>
          <a:p>
            <a:pPr lvl="1"/>
            <a:r>
              <a:rPr lang="en-GB" altLang="fr-FR" dirty="0" smtClean="0"/>
              <a:t>Manual on WIS</a:t>
            </a:r>
          </a:p>
          <a:p>
            <a:pPr lvl="1"/>
            <a:r>
              <a:rPr lang="en-GB" altLang="fr-FR" dirty="0" smtClean="0"/>
              <a:t>Manual on Code</a:t>
            </a:r>
          </a:p>
          <a:p>
            <a:r>
              <a:rPr lang="en-GB" altLang="fr-FR" dirty="0" smtClean="0"/>
              <a:t>Review and develop TDCF</a:t>
            </a:r>
          </a:p>
          <a:p>
            <a:pPr lvl="1"/>
            <a:r>
              <a:rPr lang="en-GB" dirty="0"/>
              <a:t>New </a:t>
            </a:r>
            <a:r>
              <a:rPr lang="en-GB" dirty="0" smtClean="0"/>
              <a:t>entries for </a:t>
            </a:r>
            <a:r>
              <a:rPr lang="en-GB" dirty="0"/>
              <a:t>BUFR or GRIB </a:t>
            </a:r>
            <a:r>
              <a:rPr lang="en-GB" dirty="0" smtClean="0"/>
              <a:t>tables introduced </a:t>
            </a:r>
          </a:p>
          <a:p>
            <a:r>
              <a:rPr lang="en-GB" altLang="fr-FR" dirty="0" smtClean="0"/>
              <a:t>Monitoring the migration to TDCF</a:t>
            </a:r>
          </a:p>
          <a:p>
            <a:pPr lvl="1"/>
            <a:r>
              <a:rPr lang="en-GB" dirty="0" smtClean="0"/>
              <a:t>Issues with upper air reports </a:t>
            </a:r>
            <a:r>
              <a:rPr lang="en-GB" dirty="0" smtClean="0">
                <a:sym typeface="Wingdings" panose="05000000000000000000" pitchFamily="2" charset="2"/>
              </a:rPr>
              <a:t></a:t>
            </a:r>
            <a:r>
              <a:rPr lang="en-GB" dirty="0" smtClean="0"/>
              <a:t> CBS TT</a:t>
            </a:r>
            <a:endParaRPr lang="en-GB" altLang="fr-FR" dirty="0" smtClean="0"/>
          </a:p>
          <a:p>
            <a:r>
              <a:rPr lang="en-GB" altLang="fr-FR" dirty="0" smtClean="0"/>
              <a:t>Evolution of the WMO Core </a:t>
            </a:r>
            <a:r>
              <a:rPr lang="en-GB" altLang="fr-FR" dirty="0"/>
              <a:t>M</a:t>
            </a:r>
            <a:r>
              <a:rPr lang="en-GB" altLang="fr-FR" dirty="0" smtClean="0"/>
              <a:t>etadata Profile specification</a:t>
            </a:r>
          </a:p>
          <a:p>
            <a:r>
              <a:rPr lang="en-GB" altLang="fr-FR" dirty="0" smtClean="0"/>
              <a:t>Assessment of WIS Centres</a:t>
            </a:r>
          </a:p>
          <a:p>
            <a:r>
              <a:rPr lang="en-US" altLang="ja-JP" dirty="0">
                <a:ea typeface="ＭＳ Ｐゴシック" pitchFamily="34" charset="-128"/>
              </a:rPr>
              <a:t>Coordination and </a:t>
            </a:r>
            <a:r>
              <a:rPr lang="en-US" altLang="ja-JP" dirty="0" smtClean="0">
                <a:ea typeface="ＭＳ Ｐゴシック" pitchFamily="34" charset="-128"/>
              </a:rPr>
              <a:t>collaboration </a:t>
            </a:r>
            <a:r>
              <a:rPr lang="en-US" altLang="ja-JP" dirty="0">
                <a:ea typeface="ＭＳ Ｐゴシック" pitchFamily="34" charset="-128"/>
              </a:rPr>
              <a:t>for supporting the implementation and operation of WIS </a:t>
            </a:r>
            <a:r>
              <a:rPr lang="en-US" altLang="ja-JP" dirty="0" err="1">
                <a:ea typeface="ＭＳ Ｐゴシック" pitchFamily="34" charset="-128"/>
              </a:rPr>
              <a:t>centres</a:t>
            </a:r>
            <a:endParaRPr lang="en-US" altLang="ja-JP" dirty="0">
              <a:ea typeface="ＭＳ Ｐゴシック" pitchFamily="34" charset="-128"/>
            </a:endParaRPr>
          </a:p>
          <a:p>
            <a:r>
              <a:rPr lang="en-GB" altLang="en-US" dirty="0"/>
              <a:t>Cooperation with the Open Geospatial Consortium (OGC</a:t>
            </a:r>
            <a:r>
              <a:rPr lang="en-GB" altLang="en-US" dirty="0" smtClean="0"/>
              <a:t>)</a:t>
            </a:r>
            <a:endParaRPr lang="en-GB" altLang="fr-FR" dirty="0" smtClean="0"/>
          </a:p>
        </p:txBody>
      </p:sp>
      <p:sp>
        <p:nvSpPr>
          <p:cNvPr id="2" name="ZoneTexte 1"/>
          <p:cNvSpPr txBox="1"/>
          <p:nvPr/>
        </p:nvSpPr>
        <p:spPr>
          <a:xfrm>
            <a:off x="4800600" y="5786735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3"/>
            <a:r>
              <a:rPr lang="en-GB" altLang="fr-FR" dirty="0" smtClean="0">
                <a:solidFill>
                  <a:srgbClr val="FFC000"/>
                </a:solidFill>
                <a:sym typeface="Wingdings" panose="05000000000000000000" pitchFamily="2" charset="2"/>
              </a:rPr>
              <a:t> </a:t>
            </a:r>
            <a:r>
              <a:rPr lang="en-GB" altLang="fr-FR" dirty="0" smtClean="0"/>
              <a:t>A focus on some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Aviation XML standard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1st version of  Aviation XML standard, IWXXM, delivered and approved by Congress</a:t>
            </a:r>
          </a:p>
          <a:p>
            <a:pPr lvl="1"/>
            <a:r>
              <a:rPr lang="en-GB" dirty="0" smtClean="0"/>
              <a:t>To be published yet</a:t>
            </a:r>
          </a:p>
          <a:p>
            <a:r>
              <a:rPr lang="fr-FR" dirty="0" smtClean="0"/>
              <a:t>Changes </a:t>
            </a:r>
            <a:r>
              <a:rPr lang="fr-FR" dirty="0" err="1" smtClean="0"/>
              <a:t>required</a:t>
            </a:r>
            <a:r>
              <a:rPr lang="fr-FR" dirty="0" smtClean="0"/>
              <a:t> to IWXXM to </a:t>
            </a:r>
            <a:r>
              <a:rPr lang="fr-FR" dirty="0" err="1" smtClean="0"/>
              <a:t>respond</a:t>
            </a:r>
            <a:r>
              <a:rPr lang="fr-FR" dirty="0" smtClean="0"/>
              <a:t> to new ICAO </a:t>
            </a:r>
            <a:r>
              <a:rPr lang="fr-FR" dirty="0" err="1" smtClean="0"/>
              <a:t>requirements</a:t>
            </a:r>
            <a:r>
              <a:rPr lang="fr-FR" dirty="0" smtClean="0"/>
              <a:t> (</a:t>
            </a:r>
            <a:r>
              <a:rPr lang="en-GB" dirty="0" smtClean="0"/>
              <a:t>Annex 3 Amendment 77 </a:t>
            </a:r>
            <a:r>
              <a:rPr lang="en-GB" dirty="0" smtClean="0"/>
              <a:t>) </a:t>
            </a:r>
            <a:r>
              <a:rPr lang="fr-FR" dirty="0" smtClean="0"/>
              <a:t>and </a:t>
            </a:r>
            <a:r>
              <a:rPr lang="fr-FR" dirty="0" smtClean="0"/>
              <a:t>to </a:t>
            </a:r>
            <a:r>
              <a:rPr lang="fr-FR" dirty="0" err="1" smtClean="0"/>
              <a:t>take</a:t>
            </a:r>
            <a:r>
              <a:rPr lang="fr-FR" dirty="0" smtClean="0"/>
              <a:t> </a:t>
            </a:r>
            <a:r>
              <a:rPr lang="fr-FR" dirty="0" err="1" smtClean="0"/>
              <a:t>into</a:t>
            </a:r>
            <a:r>
              <a:rPr lang="fr-FR" dirty="0" smtClean="0"/>
              <a:t> </a:t>
            </a:r>
            <a:r>
              <a:rPr lang="fr-FR" dirty="0" err="1" smtClean="0"/>
              <a:t>account</a:t>
            </a:r>
            <a:r>
              <a:rPr lang="fr-FR" dirty="0" smtClean="0"/>
              <a:t> </a:t>
            </a:r>
            <a:r>
              <a:rPr lang="fr-FR" dirty="0" err="1" smtClean="0"/>
              <a:t>implementers</a:t>
            </a:r>
            <a:r>
              <a:rPr lang="fr-FR" dirty="0" smtClean="0"/>
              <a:t> feedback</a:t>
            </a:r>
          </a:p>
          <a:p>
            <a:pPr lvl="1"/>
            <a:r>
              <a:rPr lang="fr-FR" dirty="0" err="1" smtClean="0"/>
              <a:t>Next</a:t>
            </a:r>
            <a:r>
              <a:rPr lang="fr-FR" dirty="0" smtClean="0"/>
              <a:t> release </a:t>
            </a:r>
            <a:r>
              <a:rPr lang="fr-FR" dirty="0" err="1" smtClean="0"/>
              <a:t>available</a:t>
            </a:r>
            <a:r>
              <a:rPr lang="fr-FR" dirty="0" smtClean="0"/>
              <a:t> </a:t>
            </a:r>
            <a:r>
              <a:rPr lang="fr-FR" dirty="0" err="1" smtClean="0"/>
              <a:t>later</a:t>
            </a:r>
            <a:r>
              <a:rPr lang="fr-FR" dirty="0" smtClean="0"/>
              <a:t> </a:t>
            </a:r>
            <a:r>
              <a:rPr lang="fr-FR" dirty="0" err="1" smtClean="0"/>
              <a:t>this</a:t>
            </a:r>
            <a:r>
              <a:rPr lang="fr-FR" dirty="0" smtClean="0"/>
              <a:t> </a:t>
            </a:r>
            <a:r>
              <a:rPr lang="fr-FR" dirty="0" err="1" smtClean="0"/>
              <a:t>year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FCBA16-DE1A-4BB6-886B-C2D02154CBB0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300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Metadata standards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WMO Core Metadata Profile v2 deferred</a:t>
            </a:r>
          </a:p>
          <a:p>
            <a:pPr lvl="1"/>
            <a:r>
              <a:rPr lang="en-US" dirty="0" smtClean="0"/>
              <a:t>No evidence of and urgent need to develop a new version of WCMP based on ISO 19115-1:2014</a:t>
            </a:r>
            <a:endParaRPr lang="fr-FR" dirty="0" smtClean="0"/>
          </a:p>
          <a:p>
            <a:r>
              <a:rPr lang="en-US" dirty="0" smtClean="0"/>
              <a:t>Focus on the guidance for the WIS DAR metadata </a:t>
            </a:r>
          </a:p>
          <a:p>
            <a:pPr lvl="1"/>
            <a:r>
              <a:rPr lang="en-US" dirty="0" smtClean="0"/>
              <a:t>Generating the guidance is a key  activity</a:t>
            </a:r>
          </a:p>
          <a:p>
            <a:pPr lvl="1"/>
            <a:r>
              <a:rPr lang="en-US" dirty="0" smtClean="0"/>
              <a:t>Need to improve metadata quality </a:t>
            </a:r>
          </a:p>
          <a:p>
            <a:pPr lvl="2"/>
            <a:r>
              <a:rPr lang="en-US" dirty="0" smtClean="0"/>
              <a:t>the way the metadata records are structured is having an impact on the usability of WIS; specifically search and discovery. </a:t>
            </a:r>
          </a:p>
          <a:p>
            <a:pPr lvl="1"/>
            <a:r>
              <a:rPr lang="en-US" dirty="0" smtClean="0"/>
              <a:t>Guidance is published via the WIS wiki </a:t>
            </a:r>
          </a:p>
          <a:p>
            <a:pPr lvl="1"/>
            <a:r>
              <a:rPr lang="en-US" dirty="0" smtClean="0"/>
              <a:t>Formal WMO guidance document  should be ready by CBS-16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FCBA16-DE1A-4BB6-886B-C2D02154CBB0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512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TimeseriesML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WaterML2 Timeseries specification has been refactored into a more generalised specification, TimeseriesML, for describing time series data in any domain</a:t>
            </a:r>
          </a:p>
          <a:p>
            <a:pPr lvl="1"/>
            <a:r>
              <a:rPr lang="en-US" smtClean="0"/>
              <a:t>Good example of how we can work with communities outside World Weather Watch program and make use of OGC groups to progress WMO work</a:t>
            </a:r>
          </a:p>
          <a:p>
            <a:pPr lvl="1"/>
            <a:r>
              <a:rPr lang="en-US" smtClean="0"/>
              <a:t>Normative reference from WMO Technical Regulation to specifications maintained by the OGC, an organisation with which WMO has an MOU</a:t>
            </a:r>
            <a:endParaRPr lang="en-US" dirty="0" smtClean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FCBA16-DE1A-4BB6-886B-C2D02154CBB0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303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fr-FR" smtClean="0"/>
              <a:t>WIS Core Network</a:t>
            </a:r>
            <a:endParaRPr lang="en-GB" altLang="fr-FR" dirty="0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altLang="fr-FR" dirty="0" smtClean="0"/>
              <a:t>For GISC to GISC communication and in </a:t>
            </a:r>
            <a:r>
              <a:rPr lang="fr-FR" altLang="fr-FR" dirty="0" err="1" smtClean="0"/>
              <a:t>particular</a:t>
            </a:r>
            <a:r>
              <a:rPr lang="fr-FR" altLang="fr-FR" dirty="0" smtClean="0"/>
              <a:t> for exchange of </a:t>
            </a:r>
            <a:r>
              <a:rPr lang="fr-FR" altLang="fr-FR" dirty="0" err="1" smtClean="0"/>
              <a:t>GlobalExchange</a:t>
            </a:r>
            <a:r>
              <a:rPr lang="fr-FR" altLang="fr-FR" dirty="0" smtClean="0"/>
              <a:t> data the </a:t>
            </a:r>
            <a:r>
              <a:rPr lang="fr-FR" altLang="fr-FR" dirty="0" err="1" smtClean="0"/>
              <a:t>current</a:t>
            </a:r>
            <a:r>
              <a:rPr lang="fr-FR" altLang="fr-FR" dirty="0" smtClean="0"/>
              <a:t> architecture </a:t>
            </a:r>
            <a:r>
              <a:rPr lang="fr-FR" altLang="fr-FR" dirty="0" err="1" smtClean="0"/>
              <a:t>is</a:t>
            </a:r>
            <a:r>
              <a:rPr lang="fr-FR" altLang="fr-FR" dirty="0" smtClean="0"/>
              <a:t> </a:t>
            </a:r>
            <a:r>
              <a:rPr lang="fr-FR" altLang="fr-FR" dirty="0" err="1" smtClean="0"/>
              <a:t>based</a:t>
            </a:r>
            <a:r>
              <a:rPr lang="fr-FR" altLang="fr-FR" dirty="0" smtClean="0"/>
              <a:t> on an </a:t>
            </a:r>
            <a:r>
              <a:rPr lang="fr-FR" altLang="fr-FR" dirty="0" err="1" smtClean="0"/>
              <a:t>any</a:t>
            </a:r>
            <a:r>
              <a:rPr lang="fr-FR" altLang="fr-FR" dirty="0" smtClean="0"/>
              <a:t> to </a:t>
            </a:r>
            <a:r>
              <a:rPr lang="fr-FR" altLang="fr-FR" dirty="0" err="1" smtClean="0"/>
              <a:t>any</a:t>
            </a:r>
            <a:r>
              <a:rPr lang="fr-FR" altLang="fr-FR" dirty="0" smtClean="0"/>
              <a:t> unicast </a:t>
            </a:r>
            <a:r>
              <a:rPr lang="fr-FR" altLang="fr-FR" dirty="0" err="1" smtClean="0"/>
              <a:t>based</a:t>
            </a:r>
            <a:r>
              <a:rPr lang="fr-FR" altLang="fr-FR" dirty="0" smtClean="0"/>
              <a:t> solution. The solution </a:t>
            </a:r>
            <a:r>
              <a:rPr lang="fr-FR" altLang="fr-FR" dirty="0" err="1" smtClean="0"/>
              <a:t>is</a:t>
            </a:r>
            <a:r>
              <a:rPr lang="fr-FR" altLang="fr-FR" dirty="0" smtClean="0"/>
              <a:t>:</a:t>
            </a:r>
          </a:p>
          <a:p>
            <a:pPr lvl="1"/>
            <a:r>
              <a:rPr lang="fr-FR" altLang="fr-FR" dirty="0" err="1" smtClean="0"/>
              <a:t>Politically</a:t>
            </a:r>
            <a:r>
              <a:rPr lang="fr-FR" altLang="fr-FR" dirty="0" smtClean="0"/>
              <a:t> </a:t>
            </a:r>
            <a:r>
              <a:rPr lang="fr-FR" altLang="fr-FR" dirty="0" err="1" smtClean="0"/>
              <a:t>very</a:t>
            </a:r>
            <a:r>
              <a:rPr lang="fr-FR" altLang="fr-FR" dirty="0" smtClean="0"/>
              <a:t> </a:t>
            </a:r>
            <a:r>
              <a:rPr lang="fr-FR" altLang="fr-FR" dirty="0" err="1" smtClean="0"/>
              <a:t>challenging</a:t>
            </a:r>
            <a:r>
              <a:rPr lang="fr-FR" altLang="fr-FR" dirty="0" smtClean="0"/>
              <a:t> (</a:t>
            </a:r>
            <a:r>
              <a:rPr lang="fr-FR" altLang="fr-FR" dirty="0" err="1" smtClean="0"/>
              <a:t>some</a:t>
            </a:r>
            <a:r>
              <a:rPr lang="fr-FR" altLang="fr-FR" dirty="0" smtClean="0"/>
              <a:t> </a:t>
            </a:r>
            <a:r>
              <a:rPr lang="fr-FR" altLang="fr-FR" dirty="0" err="1" smtClean="0"/>
              <a:t>bilateral</a:t>
            </a:r>
            <a:r>
              <a:rPr lang="fr-FR" altLang="fr-FR" dirty="0" smtClean="0"/>
              <a:t> links are </a:t>
            </a:r>
            <a:r>
              <a:rPr lang="fr-FR" altLang="fr-FR" dirty="0" err="1" smtClean="0"/>
              <a:t>virtually</a:t>
            </a:r>
            <a:r>
              <a:rPr lang="fr-FR" altLang="fr-FR" dirty="0" smtClean="0"/>
              <a:t> impossible to set up)</a:t>
            </a:r>
          </a:p>
          <a:p>
            <a:pPr lvl="1"/>
            <a:r>
              <a:rPr lang="fr-FR" altLang="fr-FR" dirty="0" err="1" smtClean="0"/>
              <a:t>Technically</a:t>
            </a:r>
            <a:r>
              <a:rPr lang="fr-FR" altLang="fr-FR" dirty="0" smtClean="0"/>
              <a:t> </a:t>
            </a:r>
            <a:r>
              <a:rPr lang="fr-FR" altLang="fr-FR" dirty="0" err="1" smtClean="0"/>
              <a:t>difficult</a:t>
            </a:r>
            <a:r>
              <a:rPr lang="fr-FR" altLang="fr-FR" dirty="0" smtClean="0"/>
              <a:t> to </a:t>
            </a:r>
            <a:r>
              <a:rPr lang="fr-FR" altLang="fr-FR" dirty="0" err="1" smtClean="0"/>
              <a:t>establish</a:t>
            </a:r>
            <a:r>
              <a:rPr lang="fr-FR" altLang="fr-FR" dirty="0" smtClean="0"/>
              <a:t>, to monitor and to </a:t>
            </a:r>
            <a:r>
              <a:rPr lang="fr-FR" altLang="fr-FR" dirty="0" err="1" smtClean="0"/>
              <a:t>maintain</a:t>
            </a:r>
            <a:endParaRPr lang="fr-FR" altLang="fr-FR" dirty="0" smtClean="0"/>
          </a:p>
          <a:p>
            <a:pPr lvl="1"/>
            <a:r>
              <a:rPr lang="fr-FR" altLang="fr-FR" dirty="0" err="1" smtClean="0"/>
              <a:t>Financially</a:t>
            </a:r>
            <a:r>
              <a:rPr lang="fr-FR" altLang="fr-FR" dirty="0" smtClean="0"/>
              <a:t> </a:t>
            </a:r>
            <a:r>
              <a:rPr lang="fr-FR" altLang="fr-FR" dirty="0" err="1" smtClean="0"/>
              <a:t>unattractive</a:t>
            </a:r>
            <a:r>
              <a:rPr lang="fr-FR" altLang="fr-FR" dirty="0" smtClean="0"/>
              <a:t> as the </a:t>
            </a:r>
            <a:r>
              <a:rPr lang="fr-FR" altLang="fr-FR" dirty="0" err="1" smtClean="0"/>
              <a:t>same</a:t>
            </a:r>
            <a:r>
              <a:rPr lang="fr-FR" altLang="fr-FR" dirty="0" smtClean="0"/>
              <a:t> data </a:t>
            </a:r>
            <a:r>
              <a:rPr lang="fr-FR" altLang="fr-FR" dirty="0" err="1" smtClean="0"/>
              <a:t>is</a:t>
            </a:r>
            <a:r>
              <a:rPr lang="fr-FR" altLang="fr-FR" dirty="0" smtClean="0"/>
              <a:t> sent multiple times on an </a:t>
            </a:r>
            <a:r>
              <a:rPr lang="fr-FR" altLang="fr-FR" dirty="0" err="1" smtClean="0"/>
              <a:t>expensive</a:t>
            </a:r>
            <a:r>
              <a:rPr lang="fr-FR" altLang="fr-FR" dirty="0" smtClean="0"/>
              <a:t> network</a:t>
            </a:r>
          </a:p>
          <a:p>
            <a:endParaRPr lang="en-GB" altLang="fr-FR" dirty="0" smtClean="0"/>
          </a:p>
          <a:p>
            <a:r>
              <a:rPr lang="en-GB" altLang="fr-FR" dirty="0" smtClean="0"/>
              <a:t>Cloud-based </a:t>
            </a:r>
            <a:r>
              <a:rPr lang="en-GB" altLang="fr-FR" dirty="0" smtClean="0"/>
              <a:t>approach could be a solution for GISC to GISC exchange</a:t>
            </a:r>
          </a:p>
          <a:p>
            <a:pPr lvl="1"/>
            <a:r>
              <a:rPr lang="en-GB" altLang="fr-FR" dirty="0" smtClean="0"/>
              <a:t>Pilot to raise awareness and to assess various scenario</a:t>
            </a:r>
          </a:p>
          <a:p>
            <a:pPr lvl="2"/>
            <a:r>
              <a:rPr lang="en-GB" altLang="fr-FR" dirty="0" smtClean="0"/>
              <a:t>13 GISCs participate to the pilot</a:t>
            </a:r>
          </a:p>
          <a:p>
            <a:pPr lvl="1"/>
            <a:r>
              <a:rPr lang="en-GB" altLang="fr-FR" dirty="0" smtClean="0"/>
              <a:t>Questionnaire issued to assess the potential of cloud technologies</a:t>
            </a:r>
          </a:p>
          <a:p>
            <a:pPr lvl="1"/>
            <a:r>
              <a:rPr lang="en-GB" altLang="fr-FR" dirty="0" smtClean="0"/>
              <a:t>ET-CTS and ET-WISC </a:t>
            </a:r>
            <a:r>
              <a:rPr lang="en-GB" altLang="fr-FR" dirty="0" smtClean="0"/>
              <a:t>meetings </a:t>
            </a:r>
            <a:r>
              <a:rPr lang="en-GB" altLang="fr-FR" dirty="0" smtClean="0"/>
              <a:t>to analyse outcome</a:t>
            </a:r>
          </a:p>
          <a:p>
            <a:pPr lvl="1"/>
            <a:endParaRPr lang="fr-CH" altLang="fr-FR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fr-FR" dirty="0" smtClean="0"/>
              <a:t>WIS </a:t>
            </a:r>
            <a:r>
              <a:rPr lang="de-DE" altLang="fr-FR" dirty="0"/>
              <a:t>Core </a:t>
            </a:r>
            <a:r>
              <a:rPr lang="de-DE" altLang="fr-FR" dirty="0" smtClean="0"/>
              <a:t>Network: t</a:t>
            </a:r>
            <a:r>
              <a:rPr lang="fr-FR" altLang="fr-FR" dirty="0" err="1" smtClean="0">
                <a:latin typeface="Arial" charset="0"/>
                <a:ea typeface="ＭＳ Ｐゴシック" pitchFamily="34" charset="-128"/>
              </a:rPr>
              <a:t>he</a:t>
            </a:r>
            <a:r>
              <a:rPr lang="fr-FR" altLang="fr-FR" dirty="0" smtClean="0">
                <a:latin typeface="Arial" charset="0"/>
                <a:ea typeface="ＭＳ Ｐゴシック" pitchFamily="34" charset="-128"/>
              </a:rPr>
              <a:t> </a:t>
            </a:r>
            <a:r>
              <a:rPr lang="fr-FR" altLang="fr-FR" dirty="0" err="1" smtClean="0">
                <a:latin typeface="Arial" charset="0"/>
                <a:ea typeface="ＭＳ Ｐゴシック" pitchFamily="34" charset="-128"/>
              </a:rPr>
              <a:t>should</a:t>
            </a:r>
            <a:r>
              <a:rPr lang="fr-FR" altLang="fr-FR" dirty="0" smtClean="0">
                <a:latin typeface="Arial" charset="0"/>
                <a:ea typeface="ＭＳ Ｐゴシック" pitchFamily="34" charset="-128"/>
              </a:rPr>
              <a:t> and the </a:t>
            </a:r>
            <a:r>
              <a:rPr lang="fr-FR" altLang="fr-FR" dirty="0" err="1" smtClean="0">
                <a:latin typeface="Arial" charset="0"/>
                <a:ea typeface="ＭＳ Ｐゴシック" pitchFamily="34" charset="-128"/>
              </a:rPr>
              <a:t>may</a:t>
            </a:r>
            <a:endParaRPr lang="fr-FR" altLang="fr-FR" dirty="0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29698" name="Rectangle 5"/>
          <p:cNvSpPr>
            <a:spLocks noChangeArrowheads="1"/>
          </p:cNvSpPr>
          <p:nvPr/>
        </p:nvSpPr>
        <p:spPr bwMode="auto">
          <a:xfrm>
            <a:off x="1966913" y="1476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endParaRPr lang="fr-FR" altLang="fr-FR">
              <a:cs typeface="Arial" charset="0"/>
            </a:endParaRPr>
          </a:p>
        </p:txBody>
      </p:sp>
      <p:pic>
        <p:nvPicPr>
          <p:cNvPr id="2969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1012825"/>
            <a:ext cx="2916238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75" y="2895600"/>
            <a:ext cx="521652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Box 4"/>
          <p:cNvSpPr txBox="1">
            <a:spLocks noChangeArrowheads="1"/>
          </p:cNvSpPr>
          <p:nvPr/>
        </p:nvSpPr>
        <p:spPr bwMode="auto">
          <a:xfrm>
            <a:off x="3503613" y="1504950"/>
            <a:ext cx="3175000" cy="30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fr-FR">
                <a:solidFill>
                  <a:srgbClr val="000000"/>
                </a:solidFill>
              </a:rPr>
              <a:t>What we should have now…</a:t>
            </a:r>
          </a:p>
        </p:txBody>
      </p:sp>
      <p:sp>
        <p:nvSpPr>
          <p:cNvPr id="29702" name="TextBox 8"/>
          <p:cNvSpPr txBox="1">
            <a:spLocks noChangeArrowheads="1"/>
          </p:cNvSpPr>
          <p:nvPr/>
        </p:nvSpPr>
        <p:spPr bwMode="auto">
          <a:xfrm>
            <a:off x="457200" y="5384800"/>
            <a:ext cx="34036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lnSpc>
                <a:spcPct val="71000"/>
              </a:lnSpc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49263" fontAlgn="base">
              <a:lnSpc>
                <a:spcPct val="7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FE1200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fr-FR" dirty="0">
                <a:solidFill>
                  <a:srgbClr val="000000"/>
                </a:solidFill>
              </a:rPr>
              <a:t>What we may have tomorrow…</a:t>
            </a:r>
          </a:p>
        </p:txBody>
      </p:sp>
    </p:spTree>
    <p:extLst>
      <p:ext uri="{BB962C8B-B14F-4D97-AF65-F5344CB8AC3E}">
        <p14:creationId xmlns:p14="http://schemas.microsoft.com/office/powerpoint/2010/main" val="223924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fr-FR" smtClean="0"/>
              <a:t>WIS monitoring</a:t>
            </a:r>
            <a:endParaRPr lang="en-GB" altLang="fr-FR" smtClean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Objective : to know how WIS is performing and identify the centres which are creating problems</a:t>
            </a:r>
          </a:p>
          <a:p>
            <a:r>
              <a:rPr lang="en-GB" dirty="0" smtClean="0"/>
              <a:t>Pilot of the WIS monitoring dashboard has been presented at </a:t>
            </a:r>
            <a:r>
              <a:rPr lang="en-GB" dirty="0" smtClean="0"/>
              <a:t>Cg-17 </a:t>
            </a:r>
            <a:endParaRPr lang="en-GB" dirty="0" smtClean="0"/>
          </a:p>
          <a:p>
            <a:pPr lvl="1"/>
            <a:r>
              <a:rPr lang="en-GB" altLang="fr-FR" dirty="0" smtClean="0"/>
              <a:t>Flow of information between centres</a:t>
            </a:r>
          </a:p>
          <a:p>
            <a:pPr lvl="1"/>
            <a:r>
              <a:rPr lang="en-US" altLang="en-US" dirty="0" smtClean="0"/>
              <a:t>Cache completeness assessment </a:t>
            </a:r>
          </a:p>
          <a:p>
            <a:pPr lvl="1"/>
            <a:r>
              <a:rPr lang="en-GB" altLang="en-US" dirty="0" smtClean="0"/>
              <a:t>Many GISCs contributed with the required set of statistics</a:t>
            </a:r>
            <a:endParaRPr lang="en-US" altLang="en-US" dirty="0" smtClean="0"/>
          </a:p>
          <a:p>
            <a:r>
              <a:rPr lang="en-GB" dirty="0" smtClean="0"/>
              <a:t>No real progress since then</a:t>
            </a:r>
          </a:p>
          <a:p>
            <a:pPr lvl="1">
              <a:lnSpc>
                <a:spcPct val="100000"/>
              </a:lnSpc>
            </a:pPr>
            <a:r>
              <a:rPr lang="en-GB" altLang="en-US" dirty="0"/>
              <a:t>The dashboards and the demo have proved that the technical solution was appropriate for the WIS monitoring</a:t>
            </a:r>
          </a:p>
          <a:p>
            <a:r>
              <a:rPr lang="en-GB" dirty="0" smtClean="0"/>
              <a:t>Further work is required to make the concept operational</a:t>
            </a:r>
            <a:endParaRPr lang="fr-CH" altLang="fr-FR" dirty="0" smtClean="0"/>
          </a:p>
          <a:p>
            <a:pPr lvl="1">
              <a:lnSpc>
                <a:spcPct val="100000"/>
              </a:lnSpc>
            </a:pPr>
            <a:r>
              <a:rPr lang="en-GB" altLang="en-US" dirty="0" smtClean="0"/>
              <a:t>Need now to describe the required elements to monitor so that the NCs, DCPCs and GISCs can publish the WIS monitoring information</a:t>
            </a:r>
            <a:endParaRPr lang="en-GB" dirty="0" smtClean="0"/>
          </a:p>
          <a:p>
            <a:r>
              <a:rPr lang="fr-CH" altLang="fr-FR" dirty="0" err="1" smtClean="0"/>
              <a:t>Outcome</a:t>
            </a:r>
            <a:r>
              <a:rPr lang="fr-CH" altLang="fr-FR" dirty="0" smtClean="0"/>
              <a:t> </a:t>
            </a:r>
            <a:r>
              <a:rPr lang="fr-CH" altLang="fr-FR" dirty="0" err="1" smtClean="0"/>
              <a:t>will</a:t>
            </a:r>
            <a:r>
              <a:rPr lang="fr-CH" altLang="fr-FR" dirty="0" smtClean="0"/>
              <a:t> </a:t>
            </a:r>
            <a:r>
              <a:rPr lang="fr-CH" altLang="fr-FR" dirty="0" err="1" smtClean="0"/>
              <a:t>be</a:t>
            </a:r>
            <a:r>
              <a:rPr lang="fr-CH" altLang="fr-FR" dirty="0" smtClean="0"/>
              <a:t> </a:t>
            </a:r>
            <a:r>
              <a:rPr lang="fr-CH" altLang="fr-FR" dirty="0" err="1" smtClean="0"/>
              <a:t>presented</a:t>
            </a:r>
            <a:r>
              <a:rPr lang="fr-CH" altLang="fr-FR" dirty="0" smtClean="0"/>
              <a:t> to CBS 16</a:t>
            </a:r>
          </a:p>
          <a:p>
            <a:pPr lvl="1"/>
            <a:endParaRPr lang="fr-CH" altLang="fr-FR" dirty="0" smtClean="0"/>
          </a:p>
          <a:p>
            <a:pPr lvl="1"/>
            <a:endParaRPr lang="fr-CH" altLang="fr-FR" dirty="0" smtClean="0"/>
          </a:p>
          <a:p>
            <a:pPr lvl="1"/>
            <a:endParaRPr lang="fr-CH" altLang="fr-FR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dirty="0" err="1" smtClean="0"/>
              <a:t>Others</a:t>
            </a:r>
            <a:r>
              <a:rPr lang="fr-FR" altLang="fr-FR" dirty="0" smtClean="0"/>
              <a:t> </a:t>
            </a:r>
            <a:r>
              <a:rPr lang="fr-FR" altLang="fr-FR" dirty="0" err="1" smtClean="0"/>
              <a:t>activities</a:t>
            </a:r>
            <a:endParaRPr lang="fr-FR" altLang="fr-FR" dirty="0" smtClean="0"/>
          </a:p>
        </p:txBody>
      </p:sp>
      <p:sp>
        <p:nvSpPr>
          <p:cNvPr id="3481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New editions of BUFR and GRIB under development</a:t>
            </a:r>
          </a:p>
          <a:p>
            <a:pPr lvl="1"/>
            <a:r>
              <a:rPr lang="en-GB" dirty="0"/>
              <a:t>Will not be available for CBS-16</a:t>
            </a:r>
            <a:endParaRPr lang="en-GB" altLang="fr-FR" dirty="0"/>
          </a:p>
          <a:p>
            <a:endParaRPr lang="en-GB" altLang="fr-FR" dirty="0" smtClean="0"/>
          </a:p>
          <a:p>
            <a:r>
              <a:rPr lang="en-GB" altLang="fr-FR" dirty="0" smtClean="0"/>
              <a:t>How </a:t>
            </a:r>
            <a:r>
              <a:rPr lang="en-GB" altLang="fr-FR" dirty="0" smtClean="0"/>
              <a:t>to handle security incident</a:t>
            </a:r>
          </a:p>
          <a:p>
            <a:pPr lvl="1"/>
            <a:r>
              <a:rPr lang="en-GB" altLang="fr-FR" dirty="0" smtClean="0"/>
              <a:t>A compromise centre should be able to inform a trusted entity</a:t>
            </a:r>
          </a:p>
          <a:p>
            <a:pPr lvl="2"/>
            <a:r>
              <a:rPr lang="en-GB" altLang="fr-FR" dirty="0" smtClean="0"/>
              <a:t>WIS Computer Emergency </a:t>
            </a:r>
            <a:r>
              <a:rPr lang="en-GB" altLang="fr-FR" dirty="0"/>
              <a:t>R</a:t>
            </a:r>
            <a:r>
              <a:rPr lang="en-GB" altLang="fr-FR" dirty="0" smtClean="0"/>
              <a:t>esponse Team?</a:t>
            </a:r>
          </a:p>
          <a:p>
            <a:endParaRPr lang="en-GB" altLang="fr-FR" dirty="0" smtClean="0"/>
          </a:p>
          <a:p>
            <a:r>
              <a:rPr lang="en-GB" altLang="en-US" dirty="0" smtClean="0"/>
              <a:t>WIS strategy</a:t>
            </a:r>
          </a:p>
        </p:txBody>
      </p:sp>
      <p:sp>
        <p:nvSpPr>
          <p:cNvPr id="34821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CAF7133-B088-41CA-AC6C-FB2EC9CB6189}" type="slidenum">
              <a:rPr lang="en-US" altLang="en-US" sz="1200" smtClean="0"/>
              <a:pPr/>
              <a:t>9</a:t>
            </a:fld>
            <a:endParaRPr lang="en-US" altLang="en-US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fr-FR" dirty="0" smtClean="0"/>
              <a:t>WIS strategy</a:t>
            </a:r>
            <a:endParaRPr lang="en-US" altLang="fr-FR" dirty="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90600"/>
            <a:ext cx="8713788" cy="4897437"/>
          </a:xfrm>
        </p:spPr>
        <p:txBody>
          <a:bodyPr/>
          <a:lstStyle/>
          <a:p>
            <a:r>
              <a:rPr lang="en-US" altLang="fr-FR" smtClean="0"/>
              <a:t>Information System </a:t>
            </a:r>
            <a:r>
              <a:rPr lang="en-US" altLang="fr-FR" dirty="0"/>
              <a:t>operated by Members built on commercially available services and industry </a:t>
            </a:r>
            <a:r>
              <a:rPr lang="en-US" altLang="fr-FR" dirty="0" smtClean="0"/>
              <a:t>standards</a:t>
            </a:r>
          </a:p>
          <a:p>
            <a:pPr lvl="1"/>
            <a:r>
              <a:rPr lang="en-US" altLang="fr-FR" dirty="0" smtClean="0"/>
              <a:t>To exchange at the right moment the relevant information</a:t>
            </a:r>
            <a:endParaRPr lang="en-US" altLang="fr-FR" dirty="0"/>
          </a:p>
          <a:p>
            <a:pPr lvl="1"/>
            <a:r>
              <a:rPr lang="en-US" altLang="fr-FR" dirty="0"/>
              <a:t>Redundant, resilient, </a:t>
            </a:r>
            <a:r>
              <a:rPr lang="en-US" altLang="fr-FR" dirty="0" smtClean="0"/>
              <a:t>efficient and </a:t>
            </a:r>
            <a:r>
              <a:rPr lang="en-US" altLang="fr-FR" dirty="0"/>
              <a:t>scalable infrastructure</a:t>
            </a:r>
          </a:p>
          <a:p>
            <a:pPr lvl="1"/>
            <a:r>
              <a:rPr lang="en-US" altLang="fr-FR" dirty="0" smtClean="0"/>
              <a:t>With an applications/services layer</a:t>
            </a:r>
            <a:endParaRPr lang="en-US" altLang="fr-FR" dirty="0"/>
          </a:p>
          <a:p>
            <a:pPr lvl="1"/>
            <a:r>
              <a:rPr lang="en-US" altLang="fr-FR" dirty="0" smtClean="0"/>
              <a:t>A global </a:t>
            </a:r>
            <a:r>
              <a:rPr lang="en-US" altLang="fr-FR" dirty="0"/>
              <a:t>c</a:t>
            </a:r>
            <a:r>
              <a:rPr lang="en-US" altLang="fr-FR" dirty="0" smtClean="0"/>
              <a:t>atalogue </a:t>
            </a:r>
            <a:r>
              <a:rPr lang="en-US" altLang="fr-FR" dirty="0"/>
              <a:t>of information and </a:t>
            </a:r>
            <a:r>
              <a:rPr lang="en-US" altLang="fr-FR" dirty="0" smtClean="0"/>
              <a:t>services</a:t>
            </a:r>
            <a:endParaRPr lang="fr-FR" altLang="fr-FR" dirty="0"/>
          </a:p>
          <a:p>
            <a:pPr lvl="1"/>
            <a:r>
              <a:rPr lang="en-US" altLang="fr-FR" dirty="0" smtClean="0"/>
              <a:t>And </a:t>
            </a:r>
            <a:r>
              <a:rPr lang="en-GB" altLang="fr-FR" dirty="0"/>
              <a:t>Ready to support  SMAC (Social, Mobile, Analytics (Big Data), Cloud) and </a:t>
            </a:r>
            <a:r>
              <a:rPr lang="en-GB" altLang="fr-FR" dirty="0" err="1" smtClean="0"/>
              <a:t>IoT</a:t>
            </a:r>
            <a:endParaRPr lang="en-US" altLang="fr-FR" dirty="0" smtClean="0"/>
          </a:p>
          <a:p>
            <a:r>
              <a:rPr lang="en-US" altLang="fr-FR" dirty="0" smtClean="0"/>
              <a:t>One </a:t>
            </a:r>
            <a:r>
              <a:rPr lang="en-US" altLang="fr-FR" dirty="0"/>
              <a:t>stop shop for meteorological information </a:t>
            </a:r>
          </a:p>
          <a:p>
            <a:pPr lvl="1"/>
            <a:r>
              <a:rPr lang="en-US" altLang="fr-FR" dirty="0" smtClean="0"/>
              <a:t>“We have the data and we offer through WIS an open eco-system with application and services”</a:t>
            </a:r>
          </a:p>
          <a:p>
            <a:pPr lvl="2"/>
            <a:r>
              <a:rPr lang="en-US" altLang="fr-FR" dirty="0" smtClean="0"/>
              <a:t>The </a:t>
            </a:r>
            <a:r>
              <a:rPr lang="en-US" altLang="fr-FR" dirty="0"/>
              <a:t>“virtual marketplace” of data and products of all WMO </a:t>
            </a:r>
            <a:r>
              <a:rPr lang="en-US" altLang="fr-FR" dirty="0" err="1" smtClean="0"/>
              <a:t>programmes</a:t>
            </a:r>
            <a:endParaRPr lang="en-US" altLang="fr-FR" dirty="0" smtClean="0"/>
          </a:p>
          <a:p>
            <a:pPr lvl="1"/>
            <a:r>
              <a:rPr lang="en-US" altLang="fr-FR" dirty="0" smtClean="0"/>
              <a:t>Provide </a:t>
            </a:r>
            <a:r>
              <a:rPr lang="en-US" altLang="fr-FR" dirty="0" smtClean="0"/>
              <a:t>standard interfaces for data </a:t>
            </a:r>
            <a:r>
              <a:rPr lang="en-US" altLang="fr-FR" dirty="0" smtClean="0"/>
              <a:t>exchange and access</a:t>
            </a:r>
            <a:endParaRPr lang="en-US" altLang="fr-FR" dirty="0"/>
          </a:p>
          <a:p>
            <a:pPr lvl="1"/>
            <a:r>
              <a:rPr lang="en-US" altLang="fr-FR" dirty="0"/>
              <a:t>Provide seamless experience to </a:t>
            </a:r>
            <a:r>
              <a:rPr lang="en-US" altLang="fr-FR" dirty="0" smtClean="0"/>
              <a:t>users </a:t>
            </a:r>
            <a:r>
              <a:rPr lang="en-US" altLang="fr-FR" dirty="0"/>
              <a:t>to access </a:t>
            </a:r>
            <a:r>
              <a:rPr lang="en-US" altLang="fr-FR" dirty="0" smtClean="0"/>
              <a:t>information</a:t>
            </a:r>
            <a:r>
              <a:rPr lang="en-US" altLang="fr-FR" dirty="0" smtClean="0"/>
              <a:t> </a:t>
            </a:r>
            <a:r>
              <a:rPr lang="en-US" altLang="fr-FR" dirty="0"/>
              <a:t>and </a:t>
            </a:r>
            <a:r>
              <a:rPr lang="en-US" altLang="fr-FR" dirty="0" smtClean="0"/>
              <a:t>services in real </a:t>
            </a:r>
            <a:r>
              <a:rPr lang="en-US" altLang="fr-FR" dirty="0"/>
              <a:t>time and from </a:t>
            </a:r>
            <a:r>
              <a:rPr lang="en-US" altLang="fr-FR" dirty="0" smtClean="0"/>
              <a:t>archive in order to develop new services and products</a:t>
            </a:r>
          </a:p>
          <a:p>
            <a:pPr lvl="1"/>
            <a:endParaRPr lang="en-US" alt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WIS strategy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fr-FR" dirty="0" smtClean="0"/>
              <a:t>Move away from statically defined store and forward mechanism</a:t>
            </a:r>
          </a:p>
          <a:p>
            <a:pPr lvl="1"/>
            <a:r>
              <a:rPr lang="en-US" altLang="fr-FR" dirty="0" smtClean="0"/>
              <a:t>Subscription to events related to availability data</a:t>
            </a:r>
          </a:p>
          <a:p>
            <a:pPr lvl="1"/>
            <a:r>
              <a:rPr lang="en-US" altLang="fr-FR" dirty="0" smtClean="0"/>
              <a:t>Not limited to global data exchange, should be used also by any WIS </a:t>
            </a:r>
            <a:r>
              <a:rPr lang="en-US" altLang="fr-FR" dirty="0" err="1" smtClean="0"/>
              <a:t>centres</a:t>
            </a:r>
            <a:endParaRPr lang="en-US" altLang="fr-FR" dirty="0" smtClean="0"/>
          </a:p>
          <a:p>
            <a:endParaRPr lang="en-US" altLang="fr-FR" dirty="0" smtClean="0"/>
          </a:p>
          <a:p>
            <a:r>
              <a:rPr lang="en-US" altLang="fr-FR" dirty="0" smtClean="0"/>
              <a:t>Add </a:t>
            </a:r>
            <a:r>
              <a:rPr lang="en-US" dirty="0" smtClean="0"/>
              <a:t>interoperable  API and services </a:t>
            </a:r>
            <a:r>
              <a:rPr lang="en-US" altLang="fr-FR" dirty="0" smtClean="0"/>
              <a:t>onto the WIS with SLA to improve the exchange and easy sharing of data and information and d</a:t>
            </a:r>
            <a:r>
              <a:rPr lang="en-US" dirty="0" smtClean="0"/>
              <a:t>evelop new way to use met information</a:t>
            </a:r>
            <a:endParaRPr lang="en-US" altLang="fr-FR" dirty="0" smtClean="0"/>
          </a:p>
          <a:p>
            <a:pPr lvl="1"/>
            <a:r>
              <a:rPr lang="en-US" altLang="fr-FR" dirty="0" smtClean="0"/>
              <a:t>Processing close to the data</a:t>
            </a:r>
          </a:p>
          <a:p>
            <a:pPr lvl="1"/>
            <a:r>
              <a:rPr lang="en-US" altLang="fr-FR" dirty="0" smtClean="0"/>
              <a:t>Mapping services</a:t>
            </a:r>
          </a:p>
          <a:p>
            <a:pPr lvl="1"/>
            <a:r>
              <a:rPr lang="en-US" altLang="fr-FR" dirty="0" err="1" smtClean="0"/>
              <a:t>Subsetting</a:t>
            </a:r>
            <a:r>
              <a:rPr lang="en-US" altLang="fr-FR" dirty="0" smtClean="0"/>
              <a:t>, aggregation</a:t>
            </a:r>
          </a:p>
          <a:p>
            <a:pPr lvl="1"/>
            <a:r>
              <a:rPr lang="en-US" altLang="fr-FR" dirty="0" smtClean="0"/>
              <a:t>Format conversion, </a:t>
            </a:r>
            <a:r>
              <a:rPr lang="en-US" altLang="fr-FR" dirty="0" err="1" smtClean="0"/>
              <a:t>reprojection</a:t>
            </a:r>
            <a:endParaRPr lang="en-US" altLang="fr-FR" dirty="0" smtClean="0"/>
          </a:p>
          <a:p>
            <a:pPr lvl="1"/>
            <a:endParaRPr lang="en-US" altLang="fr-FR" dirty="0" smtClean="0"/>
          </a:p>
          <a:p>
            <a:r>
              <a:rPr lang="en-US" altLang="fr-FR" dirty="0" smtClean="0"/>
              <a:t>Include common services across the network/cloud</a:t>
            </a:r>
          </a:p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FCBA16-DE1A-4BB6-886B-C2D02154CBB0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04257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smtClean="0"/>
              <a:t>WIS strategy</a:t>
            </a:r>
          </a:p>
        </p:txBody>
      </p:sp>
      <p:sp>
        <p:nvSpPr>
          <p:cNvPr id="1331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fr-FR" dirty="0" smtClean="0"/>
              <a:t>Members provide functions </a:t>
            </a:r>
            <a:r>
              <a:rPr lang="en-US" altLang="fr-FR" dirty="0" err="1" smtClean="0"/>
              <a:t>e.g</a:t>
            </a:r>
            <a:r>
              <a:rPr lang="en-US" altLang="fr-FR" dirty="0" smtClean="0"/>
              <a:t> RSMC </a:t>
            </a:r>
          </a:p>
          <a:p>
            <a:pPr lvl="1"/>
            <a:r>
              <a:rPr lang="en-US" altLang="fr-FR" dirty="0" smtClean="0"/>
              <a:t>Being a DCPC is just the mechanism to help members to fulfil their role</a:t>
            </a:r>
          </a:p>
          <a:p>
            <a:r>
              <a:rPr lang="en-US" altLang="fr-FR" dirty="0" smtClean="0"/>
              <a:t>Function of GISC become a management, governance function for a portion of the shared infrastructure</a:t>
            </a:r>
          </a:p>
          <a:p>
            <a:pPr lvl="1"/>
            <a:r>
              <a:rPr lang="en-US" altLang="fr-FR" dirty="0" smtClean="0"/>
              <a:t>Data providers will published directly on the central data store </a:t>
            </a:r>
          </a:p>
          <a:p>
            <a:r>
              <a:rPr lang="en-US" altLang="fr-FR" dirty="0" smtClean="0"/>
              <a:t>Governance body to define/review process on </a:t>
            </a:r>
          </a:p>
          <a:p>
            <a:pPr lvl="1"/>
            <a:r>
              <a:rPr lang="en-US" altLang="fr-FR" dirty="0" smtClean="0"/>
              <a:t>data to exchange, how to exchange them, how to manage them</a:t>
            </a:r>
          </a:p>
          <a:p>
            <a:pPr lvl="1"/>
            <a:r>
              <a:rPr lang="en-US" altLang="fr-FR" dirty="0" smtClean="0"/>
              <a:t>Operation, evolution, improvement, </a:t>
            </a:r>
            <a:r>
              <a:rPr lang="en-US" altLang="fr-FR" dirty="0" err="1" smtClean="0"/>
              <a:t>planification</a:t>
            </a:r>
            <a:r>
              <a:rPr lang="en-US" altLang="fr-FR" dirty="0" smtClean="0"/>
              <a:t>, …</a:t>
            </a:r>
          </a:p>
          <a:p>
            <a:endParaRPr lang="en-US" altLang="fr-FR" dirty="0" smtClean="0"/>
          </a:p>
          <a:p>
            <a:r>
              <a:rPr lang="en-US" altLang="fr-FR" dirty="0" smtClean="0"/>
              <a:t>Evolution </a:t>
            </a:r>
            <a:r>
              <a:rPr lang="en-US" altLang="fr-FR" dirty="0"/>
              <a:t>and not revolution</a:t>
            </a:r>
          </a:p>
          <a:p>
            <a:pPr lvl="1"/>
            <a:r>
              <a:rPr lang="en-US" altLang="fr-FR" dirty="0"/>
              <a:t>Incremental changes</a:t>
            </a:r>
          </a:p>
          <a:p>
            <a:pPr lvl="1"/>
            <a:r>
              <a:rPr lang="en-US" altLang="fr-FR" dirty="0"/>
              <a:t>New data should not be exchanged through the current routing technologies and should be provided through WIS </a:t>
            </a:r>
            <a:r>
              <a:rPr lang="en-US" altLang="fr-FR" dirty="0" smtClean="0"/>
              <a:t>system</a:t>
            </a:r>
            <a:endParaRPr lang="en-US" altLang="fr-FR" dirty="0"/>
          </a:p>
          <a:p>
            <a:r>
              <a:rPr lang="en-US" altLang="fr-FR" dirty="0"/>
              <a:t>Draft strategy later this year !</a:t>
            </a:r>
          </a:p>
        </p:txBody>
      </p:sp>
      <p:sp>
        <p:nvSpPr>
          <p:cNvPr id="1331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63CB431-D8AE-4781-BC5C-72FBED3E7859}" type="slidenum">
              <a:rPr lang="fr-FR" altLang="fr-FR" smtClean="0"/>
              <a:pPr/>
              <a:t>12</a:t>
            </a:fld>
            <a:endParaRPr lang="fr-FR" altLang="fr-FR" smtClean="0"/>
          </a:p>
        </p:txBody>
      </p:sp>
    </p:spTree>
    <p:extLst>
      <p:ext uri="{BB962C8B-B14F-4D97-AF65-F5344CB8AC3E}">
        <p14:creationId xmlns:p14="http://schemas.microsoft.com/office/powerpoint/2010/main" val="9687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dirty="0"/>
              <a:t>WIS </a:t>
            </a:r>
            <a:r>
              <a:rPr lang="fr-FR" altLang="fr-FR" dirty="0" err="1" smtClean="0"/>
              <a:t>strategy</a:t>
            </a:r>
            <a:r>
              <a:rPr lang="fr-FR" altLang="fr-FR" dirty="0" smtClean="0"/>
              <a:t> - the </a:t>
            </a:r>
            <a:r>
              <a:rPr lang="fr-FR" altLang="fr-FR" dirty="0" err="1" smtClean="0"/>
              <a:t>plateform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0"/>
            <a:ext cx="5299871" cy="6858000"/>
          </a:xfrm>
          <a:prstGeom prst="rect">
            <a:avLst/>
          </a:prstGeom>
        </p:spPr>
      </p:pic>
      <p:sp>
        <p:nvSpPr>
          <p:cNvPr id="7" name="Double flèche horizontale 6"/>
          <p:cNvSpPr/>
          <p:nvPr/>
        </p:nvSpPr>
        <p:spPr>
          <a:xfrm>
            <a:off x="6566624" y="1772490"/>
            <a:ext cx="1296784" cy="393120"/>
          </a:xfrm>
          <a:prstGeom prst="left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6324600" y="1447800"/>
            <a:ext cx="17526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atin typeface="Calibri" panose="020F0502020204030204" pitchFamily="34" charset="0"/>
              </a:rPr>
              <a:t>Acquisition</a:t>
            </a:r>
          </a:p>
          <a:p>
            <a:pPr algn="ctr"/>
            <a:endParaRPr lang="fr-FR" sz="800" dirty="0" smtClean="0">
              <a:latin typeface="Calibri" panose="020F0502020204030204" pitchFamily="34" charset="0"/>
            </a:endParaRPr>
          </a:p>
          <a:p>
            <a:pPr algn="ctr"/>
            <a:r>
              <a:rPr lang="fr-FR" sz="2000" dirty="0" err="1" smtClean="0">
                <a:latin typeface="Calibri" panose="020F0502020204030204" pitchFamily="34" charset="0"/>
              </a:rPr>
              <a:t>Dissemination</a:t>
            </a:r>
            <a:endParaRPr lang="fr-FR" sz="2000" dirty="0">
              <a:latin typeface="Calibri" panose="020F0502020204030204" pitchFamily="34" charset="0"/>
            </a:endParaRPr>
          </a:p>
        </p:txBody>
      </p:sp>
      <p:sp>
        <p:nvSpPr>
          <p:cNvPr id="9" name="Double flèche horizontale 8"/>
          <p:cNvSpPr/>
          <p:nvPr/>
        </p:nvSpPr>
        <p:spPr>
          <a:xfrm>
            <a:off x="6491064" y="4545870"/>
            <a:ext cx="1296784" cy="393120"/>
          </a:xfrm>
          <a:prstGeom prst="left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6324600" y="485769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Calibri" panose="020F0502020204030204" pitchFamily="34" charset="0"/>
              </a:rPr>
              <a:t>Collaboration</a:t>
            </a:r>
          </a:p>
        </p:txBody>
      </p:sp>
    </p:spTree>
    <p:extLst>
      <p:ext uri="{BB962C8B-B14F-4D97-AF65-F5344CB8AC3E}">
        <p14:creationId xmlns:p14="http://schemas.microsoft.com/office/powerpoint/2010/main" val="171383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dirty="0"/>
              <a:t>WIS </a:t>
            </a:r>
            <a:r>
              <a:rPr lang="fr-FR" altLang="fr-FR" dirty="0" err="1" smtClean="0"/>
              <a:t>strategy</a:t>
            </a:r>
            <a:r>
              <a:rPr lang="fr-FR" altLang="fr-FR" dirty="0" smtClean="0"/>
              <a:t> - The cloud !</a:t>
            </a:r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92" y="304800"/>
            <a:ext cx="8010208" cy="6248400"/>
          </a:xfrm>
          <a:prstGeom prst="rect">
            <a:avLst/>
          </a:prstGeom>
        </p:spPr>
      </p:pic>
      <p:sp>
        <p:nvSpPr>
          <p:cNvPr id="13" name="Rectangle à coins arrondis 12"/>
          <p:cNvSpPr/>
          <p:nvPr/>
        </p:nvSpPr>
        <p:spPr>
          <a:xfrm>
            <a:off x="152400" y="5867400"/>
            <a:ext cx="5486400" cy="846489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err="1"/>
              <a:t>Opened</a:t>
            </a:r>
            <a:r>
              <a:rPr lang="fr-FR" sz="1600" dirty="0"/>
              <a:t> to new </a:t>
            </a:r>
            <a:r>
              <a:rPr lang="fr-FR" sz="1600" dirty="0" err="1"/>
              <a:t>partners</a:t>
            </a:r>
            <a:r>
              <a:rPr lang="fr-FR" sz="1600" dirty="0"/>
              <a:t> </a:t>
            </a:r>
            <a:r>
              <a:rPr lang="fr-FR" sz="1600" dirty="0" err="1"/>
              <a:t>from</a:t>
            </a:r>
            <a:r>
              <a:rPr lang="fr-FR" sz="1600" dirty="0"/>
              <a:t> </a:t>
            </a:r>
            <a:r>
              <a:rPr lang="fr-FR" sz="1600" dirty="0" err="1"/>
              <a:t>different</a:t>
            </a:r>
            <a:r>
              <a:rPr lang="fr-FR" sz="1600" dirty="0"/>
              <a:t> business (</a:t>
            </a:r>
            <a:r>
              <a:rPr lang="fr-FR" sz="1600" dirty="0" err="1"/>
              <a:t>energie</a:t>
            </a:r>
            <a:r>
              <a:rPr lang="fr-FR" sz="1600" dirty="0"/>
              <a:t>, </a:t>
            </a:r>
            <a:r>
              <a:rPr lang="fr-FR" sz="1600" dirty="0" err="1"/>
              <a:t>health</a:t>
            </a:r>
            <a:r>
              <a:rPr lang="fr-FR" sz="1600" dirty="0"/>
              <a:t>, ..) to </a:t>
            </a:r>
            <a:r>
              <a:rPr lang="fr-FR" sz="1600" dirty="0" err="1"/>
              <a:t>develop</a:t>
            </a:r>
            <a:r>
              <a:rPr lang="fr-FR" sz="1600" dirty="0"/>
              <a:t> </a:t>
            </a:r>
            <a:r>
              <a:rPr lang="fr-FR" sz="1600" dirty="0" smtClean="0"/>
              <a:t>the use  of WMO information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173478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WIS &amp; Data Management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CBS-Ext(2014), OPG-ISS report</a:t>
            </a:r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47" y="1295400"/>
            <a:ext cx="7974303" cy="4037805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659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latin typeface="Arial" charset="0"/>
                <a:cs typeface="Arial" charset="0"/>
              </a:rPr>
              <a:t>Thank you for your attention</a:t>
            </a:r>
            <a:endParaRPr lang="en-US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Body slid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Body sli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MO-Title-SF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WMO-Title-SF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WMO-Title-SF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 (1)</Template>
  <TotalTime>3973</TotalTime>
  <Words>954</Words>
  <Application>Microsoft Office PowerPoint</Application>
  <PresentationFormat>Affichage à l'écran (4:3)</PresentationFormat>
  <Paragraphs>127</Paragraphs>
  <Slides>16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16</vt:i4>
      </vt:variant>
    </vt:vector>
  </HeadingPairs>
  <TitlesOfParts>
    <vt:vector size="18" baseType="lpstr">
      <vt:lpstr>Closing slide</vt:lpstr>
      <vt:lpstr>4_Body slide</vt:lpstr>
      <vt:lpstr>ICT-ISS worksplan  status </vt:lpstr>
      <vt:lpstr>Business as Usual activities</vt:lpstr>
      <vt:lpstr>Aviation XML standard</vt:lpstr>
      <vt:lpstr>Metadata standards</vt:lpstr>
      <vt:lpstr>TimeseriesML</vt:lpstr>
      <vt:lpstr>WIS Core Network</vt:lpstr>
      <vt:lpstr>WIS Core Network: the should and the may</vt:lpstr>
      <vt:lpstr>WIS monitoring</vt:lpstr>
      <vt:lpstr>Others activities</vt:lpstr>
      <vt:lpstr>WIS strategy</vt:lpstr>
      <vt:lpstr>WIS strategy</vt:lpstr>
      <vt:lpstr>WIS strategy</vt:lpstr>
      <vt:lpstr>WIS strategy - the plateform</vt:lpstr>
      <vt:lpstr>WIS strategy - The cloud !</vt:lpstr>
      <vt:lpstr>WIS &amp; Data Management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OPAG ISS report</dc:title>
  <dc:creator>M Dell'Acqua</dc:creator>
  <cp:lastModifiedBy>Matteo Dell'Acqua</cp:lastModifiedBy>
  <cp:revision>163</cp:revision>
  <dcterms:created xsi:type="dcterms:W3CDTF">2013-01-11T17:01:34Z</dcterms:created>
  <dcterms:modified xsi:type="dcterms:W3CDTF">2016-02-15T15:06:21Z</dcterms:modified>
</cp:coreProperties>
</file>