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5" r:id="rId2"/>
    <p:sldId id="267" r:id="rId3"/>
    <p:sldId id="272" r:id="rId4"/>
    <p:sldId id="276" r:id="rId5"/>
    <p:sldId id="274" r:id="rId6"/>
    <p:sldId id="277" r:id="rId7"/>
    <p:sldId id="268" r:id="rId8"/>
    <p:sldId id="269" r:id="rId9"/>
    <p:sldId id="270" r:id="rId10"/>
    <p:sldId id="271" r:id="rId11"/>
    <p:sldId id="273" r:id="rId12"/>
    <p:sldId id="275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9588A4-068C-48DE-A34A-1BF6F09DCC58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03A9B-60CC-437C-89AE-6D7CCEA219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28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/>
              <a:pPr>
                <a:buClr>
                  <a:srgbClr val="1F497D"/>
                </a:buClr>
              </a:pPr>
              <a:t>1</a:t>
            </a:fld>
            <a:endParaRPr lang="en-US" altLang="zh-CN"/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2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3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4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5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6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7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8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9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10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buClr>
                <a:srgbClr val="1F497D"/>
              </a:buClr>
            </a:pPr>
            <a:fld id="{1DE39886-E884-4BE4-9DFB-E20A07B0BF1D}" type="slidenum">
              <a:rPr lang="zh-CN" altLang="en-US">
                <a:solidFill>
                  <a:prstClr val="black"/>
                </a:solidFill>
              </a:rPr>
              <a:pPr>
                <a:buClr>
                  <a:srgbClr val="1F497D"/>
                </a:buClr>
              </a:pPr>
              <a:t>11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137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3" name="Freeform 1055"/>
          <p:cNvSpPr>
            <a:spLocks/>
          </p:cNvSpPr>
          <p:nvPr/>
        </p:nvSpPr>
        <p:spPr bwMode="gray">
          <a:xfrm>
            <a:off x="0" y="3481388"/>
            <a:ext cx="9155113" cy="3376612"/>
          </a:xfrm>
          <a:custGeom>
            <a:avLst/>
            <a:gdLst>
              <a:gd name="T0" fmla="*/ 0 w 5767"/>
              <a:gd name="T1" fmla="*/ 1760 h 2127"/>
              <a:gd name="T2" fmla="*/ 5767 w 5767"/>
              <a:gd name="T3" fmla="*/ 0 h 2127"/>
              <a:gd name="T4" fmla="*/ 5760 w 5767"/>
              <a:gd name="T5" fmla="*/ 2127 h 2127"/>
              <a:gd name="T6" fmla="*/ 0 w 5767"/>
              <a:gd name="T7" fmla="*/ 2127 h 2127"/>
              <a:gd name="T8" fmla="*/ 0 w 5767"/>
              <a:gd name="T9" fmla="*/ 1760 h 2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7" h="2127">
                <a:moveTo>
                  <a:pt x="0" y="1760"/>
                </a:moveTo>
                <a:lnTo>
                  <a:pt x="5767" y="0"/>
                </a:lnTo>
                <a:lnTo>
                  <a:pt x="5760" y="2127"/>
                </a:lnTo>
                <a:lnTo>
                  <a:pt x="0" y="2127"/>
                </a:lnTo>
                <a:lnTo>
                  <a:pt x="0" y="17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37399B"/>
              </a:buClr>
              <a:buFont typeface="Wingdings" pitchFamily="2" charset="2"/>
              <a:buNone/>
            </a:pPr>
            <a:endParaRPr lang="zh-CN" altLang="en-US" sz="40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3076" name="Rectangle 1028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077" name="Rectangle 1029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078" name="Rectangle 1030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fld id="{3309621E-FC85-4864-969E-01809DD1C2D0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075" name="Rectangle 1027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457200" y="2133600"/>
            <a:ext cx="5475288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307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457200" y="1371600"/>
            <a:ext cx="8077200" cy="682625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>
              <a:defRPr sz="440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930399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FD6AFA-5FA4-4785-81C3-0B69F1B96E4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192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250DF-2F5D-4EA4-99BE-1D17BF889EDB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724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0767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4388" y="1268413"/>
            <a:ext cx="40767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09866E-EF85-47E6-A3F3-4645DEABAAE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587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71CC80-FDD9-4479-B2E8-BA473421D5F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62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DCB41-C0C2-4EB5-8836-64F72D87EBF4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873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DA787D-D479-481E-A09D-0AF6DD73D03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71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6B34B1-809E-40E2-8100-C064A3381C2B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138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4B7F10-F749-45B9-9F35-695DBB9A30F0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783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D5B03-E539-40AE-8257-A8ACBC080E4D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31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4638" y="228600"/>
            <a:ext cx="2076450" cy="59928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5288" y="228600"/>
            <a:ext cx="6076950" cy="59928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8D11A-EED6-4866-B859-0DE4747F9C44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5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95288" y="228600"/>
            <a:ext cx="8305800" cy="59928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3810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C9CB9BA8-B328-485B-A10B-C57F9C601725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062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0" name="Picture 4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0" name="Freeform 36"/>
          <p:cNvSpPr>
            <a:spLocks/>
          </p:cNvSpPr>
          <p:nvPr/>
        </p:nvSpPr>
        <p:spPr bwMode="ltGray">
          <a:xfrm>
            <a:off x="0" y="0"/>
            <a:ext cx="9144000" cy="6858000"/>
          </a:xfrm>
          <a:custGeom>
            <a:avLst/>
            <a:gdLst>
              <a:gd name="T0" fmla="*/ 1488 w 5760"/>
              <a:gd name="T1" fmla="*/ 0 h 4320"/>
              <a:gd name="T2" fmla="*/ 564 w 5760"/>
              <a:gd name="T3" fmla="*/ 617 h 4320"/>
              <a:gd name="T4" fmla="*/ 0 w 5760"/>
              <a:gd name="T5" fmla="*/ 1734 h 4320"/>
              <a:gd name="T6" fmla="*/ 0 w 5760"/>
              <a:gd name="T7" fmla="*/ 4320 h 4320"/>
              <a:gd name="T8" fmla="*/ 5760 w 5760"/>
              <a:gd name="T9" fmla="*/ 4320 h 4320"/>
              <a:gd name="T10" fmla="*/ 5760 w 5760"/>
              <a:gd name="T11" fmla="*/ 0 h 4320"/>
              <a:gd name="T12" fmla="*/ 1488 w 5760"/>
              <a:gd name="T13" fmla="*/ 0 h 4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760" h="4320">
                <a:moveTo>
                  <a:pt x="1488" y="0"/>
                </a:moveTo>
                <a:cubicBezTo>
                  <a:pt x="1093" y="94"/>
                  <a:pt x="670" y="476"/>
                  <a:pt x="564" y="617"/>
                </a:cubicBezTo>
                <a:cubicBezTo>
                  <a:pt x="458" y="758"/>
                  <a:pt x="94" y="1117"/>
                  <a:pt x="0" y="1734"/>
                </a:cubicBez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1488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alpha val="39000"/>
                </a:schemeClr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37399B"/>
              </a:buClr>
              <a:buFont typeface="Wingdings" pitchFamily="2" charset="2"/>
              <a:buNone/>
            </a:pPr>
            <a:endParaRPr lang="zh-CN" altLang="en-US" sz="40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268413"/>
            <a:ext cx="83058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400" b="0">
                <a:solidFill>
                  <a:schemeClr val="tx1"/>
                </a:solidFill>
                <a:latin typeface="+mj-lt"/>
                <a:ea typeface="宋体" pitchFamily="2" charset="-122"/>
              </a:defRPr>
            </a:lvl1pPr>
          </a:lstStyle>
          <a:p>
            <a:pPr fontAlgn="base"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400" b="0">
                <a:solidFill>
                  <a:schemeClr val="tx1"/>
                </a:solidFill>
                <a:latin typeface="+mj-lt"/>
                <a:ea typeface="宋体" pitchFamily="2" charset="-122"/>
              </a:defRPr>
            </a:lvl1pPr>
          </a:lstStyle>
          <a:p>
            <a:pPr algn="ctr" fontAlgn="base"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400" b="0">
                <a:solidFill>
                  <a:schemeClr val="tx1"/>
                </a:solidFill>
                <a:latin typeface="+mj-lt"/>
                <a:ea typeface="宋体" pitchFamily="2" charset="-122"/>
              </a:defRPr>
            </a:lvl1pPr>
          </a:lstStyle>
          <a:p>
            <a:pPr fontAlgn="base">
              <a:spcAft>
                <a:spcPct val="0"/>
              </a:spcAft>
            </a:pPr>
            <a:fld id="{3B3D02B5-D275-4C63-9FB6-42CC1EF57517}" type="slidenum">
              <a:rPr lang="zh-CN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28600"/>
            <a:ext cx="82296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66" name="Oval 42" descr="四色气象标 拷贝"/>
          <p:cNvSpPr>
            <a:spLocks noChangeAspect="1" noChangeArrowheads="1"/>
          </p:cNvSpPr>
          <p:nvPr/>
        </p:nvSpPr>
        <p:spPr bwMode="gray">
          <a:xfrm>
            <a:off x="36513" y="6092825"/>
            <a:ext cx="719137" cy="719138"/>
          </a:xfrm>
          <a:prstGeom prst="ellipse">
            <a:avLst/>
          </a:pr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37399B"/>
              </a:buClr>
              <a:buFont typeface="Wingdings" pitchFamily="2" charset="2"/>
              <a:buNone/>
            </a:pPr>
            <a:endParaRPr lang="zh-CN" altLang="en-US" sz="40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 flipV="1">
            <a:off x="3419475" y="6597650"/>
            <a:ext cx="5654675" cy="71438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47FF"/>
              </a:gs>
            </a:gsLst>
            <a:lin ang="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37399B"/>
              </a:buClr>
              <a:buFont typeface="Wingdings" pitchFamily="2" charset="2"/>
              <a:buNone/>
            </a:pPr>
            <a:endParaRPr lang="zh-CN" altLang="en-US" sz="40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1068" name="Rectangle 44"/>
          <p:cNvSpPr>
            <a:spLocks noChangeArrowheads="1"/>
          </p:cNvSpPr>
          <p:nvPr/>
        </p:nvSpPr>
        <p:spPr bwMode="auto">
          <a:xfrm flipH="1">
            <a:off x="8890000" y="2852738"/>
            <a:ext cx="69850" cy="3937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F10903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37399B"/>
              </a:buClr>
              <a:buFont typeface="Wingdings" pitchFamily="2" charset="2"/>
              <a:buNone/>
            </a:pPr>
            <a:endParaRPr lang="zh-CN" altLang="en-US" sz="40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1069" name="Text Box 45"/>
          <p:cNvSpPr txBox="1">
            <a:spLocks noChangeArrowheads="1"/>
          </p:cNvSpPr>
          <p:nvPr/>
        </p:nvSpPr>
        <p:spPr bwMode="auto">
          <a:xfrm>
            <a:off x="539750" y="6308725"/>
            <a:ext cx="64087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itchFamily="2" charset="-122"/>
              </a:rPr>
              <a:t>  中国气象局 </a:t>
            </a:r>
            <a:r>
              <a:rPr kumimoji="1" lang="en-US" altLang="zh-CN" sz="1600" b="1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China Meteorological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3652485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3200" b="1">
          <a:solidFill>
            <a:srgbClr val="0000CC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j-lt"/>
          <a:ea typeface="+mn-ea"/>
        </a:defRPr>
      </a:lvl2pPr>
      <a:lvl3pPr marL="1143000" indent="-22860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j-lt"/>
          <a:ea typeface="+mn-ea"/>
        </a:defRPr>
      </a:lvl3pPr>
      <a:lvl4pPr marL="1600200" indent="-22860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j-lt"/>
          <a:ea typeface="+mn-ea"/>
        </a:defRPr>
      </a:lvl4pPr>
      <a:lvl5pPr marL="2057400" indent="-22860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+mn-ea"/>
        </a:defRPr>
      </a:lvl5pPr>
      <a:lvl6pPr marL="2514600" indent="-22860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+mn-ea"/>
        </a:defRPr>
      </a:lvl6pPr>
      <a:lvl7pPr marL="2971800" indent="-22860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+mn-ea"/>
        </a:defRPr>
      </a:lvl7pPr>
      <a:lvl8pPr marL="3429000" indent="-22860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+mn-ea"/>
        </a:defRPr>
      </a:lvl8pPr>
      <a:lvl9pPr marL="3886200" indent="-22860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1325063" name="Text Box 7"/>
          <p:cNvSpPr txBox="1">
            <a:spLocks noChangeArrowheads="1"/>
          </p:cNvSpPr>
          <p:nvPr/>
        </p:nvSpPr>
        <p:spPr bwMode="gray">
          <a:xfrm>
            <a:off x="717237" y="2276872"/>
            <a:ext cx="7848600" cy="136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FF0000"/>
                </a:solidFill>
                <a:latin typeface="Arial" charset="0"/>
                <a:ea typeface="黑体" pitchFamily="2" charset="-122"/>
              </a:rPr>
              <a:t>Progress Towards Hosting  CBS-16</a:t>
            </a:r>
          </a:p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en-US" altLang="zh-CN" sz="3600" b="1" dirty="0">
              <a:solidFill>
                <a:srgbClr val="FF0000"/>
              </a:solidFill>
              <a:latin typeface="Arial" charset="0"/>
              <a:ea typeface="黑体" pitchFamily="2" charset="-122"/>
            </a:endParaRPr>
          </a:p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en-US" altLang="zh-CN" sz="2400" b="1" dirty="0" smtClean="0">
              <a:latin typeface="Arial" charset="0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485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Content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268760"/>
            <a:ext cx="8305800" cy="4953000"/>
          </a:xfrm>
        </p:spPr>
        <p:txBody>
          <a:bodyPr/>
          <a:lstStyle/>
          <a:p>
            <a:r>
              <a:rPr lang="en-US" altLang="zh-CN" sz="2400" dirty="0" smtClean="0">
                <a:solidFill>
                  <a:srgbClr val="0070C0"/>
                </a:solidFill>
              </a:rPr>
              <a:t>Approval process</a:t>
            </a:r>
          </a:p>
          <a:p>
            <a:r>
              <a:rPr lang="en-US" altLang="zh-CN" sz="2400" dirty="0" smtClean="0">
                <a:solidFill>
                  <a:srgbClr val="0070C0"/>
                </a:solidFill>
              </a:rPr>
              <a:t>Dates of the session</a:t>
            </a:r>
          </a:p>
          <a:p>
            <a:r>
              <a:rPr lang="en-US" altLang="zh-CN" sz="2400" dirty="0" smtClean="0">
                <a:solidFill>
                  <a:srgbClr val="0070C0"/>
                </a:solidFill>
              </a:rPr>
              <a:t>Venue and </a:t>
            </a:r>
            <a:r>
              <a:rPr lang="en-US" altLang="zh-CN" sz="2400" dirty="0">
                <a:solidFill>
                  <a:srgbClr val="0070C0"/>
                </a:solidFill>
              </a:rPr>
              <a:t>h</a:t>
            </a:r>
            <a:r>
              <a:rPr lang="en-US" altLang="zh-CN" sz="2400" dirty="0" smtClean="0">
                <a:solidFill>
                  <a:srgbClr val="0070C0"/>
                </a:solidFill>
              </a:rPr>
              <a:t>otel reservation</a:t>
            </a:r>
            <a:endParaRPr lang="en-US" altLang="zh-CN" sz="2400" dirty="0">
              <a:solidFill>
                <a:srgbClr val="0070C0"/>
              </a:solidFill>
            </a:endParaRPr>
          </a:p>
          <a:p>
            <a:r>
              <a:rPr lang="en-US" altLang="zh-CN" sz="2400" dirty="0">
                <a:solidFill>
                  <a:srgbClr val="0070C0"/>
                </a:solidFill>
              </a:rPr>
              <a:t>Transportation</a:t>
            </a:r>
          </a:p>
          <a:p>
            <a:r>
              <a:rPr lang="en-US" altLang="zh-CN" sz="2400" dirty="0">
                <a:solidFill>
                  <a:srgbClr val="0070C0"/>
                </a:solidFill>
              </a:rPr>
              <a:t>Entry </a:t>
            </a:r>
            <a:r>
              <a:rPr lang="en-US" altLang="zh-CN" sz="2400" dirty="0" smtClean="0">
                <a:solidFill>
                  <a:srgbClr val="0070C0"/>
                </a:solidFill>
              </a:rPr>
              <a:t>visa requirement</a:t>
            </a:r>
            <a:endParaRPr lang="en-US" altLang="zh-CN" sz="2400" dirty="0">
              <a:solidFill>
                <a:srgbClr val="0070C0"/>
              </a:solidFill>
            </a:endParaRPr>
          </a:p>
          <a:p>
            <a:r>
              <a:rPr lang="en-US" altLang="zh-CN" sz="2400" dirty="0">
                <a:solidFill>
                  <a:srgbClr val="0070C0"/>
                </a:solidFill>
              </a:rPr>
              <a:t>Weather and </a:t>
            </a:r>
            <a:r>
              <a:rPr lang="en-US" altLang="zh-CN" sz="2400" dirty="0" smtClean="0">
                <a:solidFill>
                  <a:srgbClr val="0070C0"/>
                </a:solidFill>
              </a:rPr>
              <a:t>climate</a:t>
            </a:r>
            <a:endParaRPr lang="en-US" altLang="zh-CN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38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Approval Process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68524"/>
            <a:ext cx="8305800" cy="4953000"/>
          </a:xfrm>
        </p:spPr>
        <p:txBody>
          <a:bodyPr/>
          <a:lstStyle/>
          <a:p>
            <a:pPr marL="0" indent="0">
              <a:buNone/>
            </a:pPr>
            <a:endParaRPr lang="en-US" altLang="zh-CN" sz="2400" dirty="0" smtClean="0"/>
          </a:p>
          <a:p>
            <a:pPr marL="0" indent="0">
              <a:buNone/>
            </a:pPr>
            <a:r>
              <a:rPr lang="en-US" altLang="zh-CN" sz="2400" dirty="0" smtClean="0"/>
              <a:t>1.Chinese delegation expressed interest in hosting CBS-16 in China  at the Cg-17.</a:t>
            </a:r>
          </a:p>
          <a:p>
            <a:pPr marL="0" indent="0">
              <a:buNone/>
            </a:pPr>
            <a:r>
              <a:rPr lang="en-US" altLang="zh-CN" sz="2000" b="0" dirty="0" smtClean="0">
                <a:solidFill>
                  <a:schemeClr val="tx1"/>
                </a:solidFill>
              </a:rPr>
              <a:t>Annex I to General Regulation 18 : No invitation to host a session shall be considered unless it is received from the inviting government at least 300 days before the scheduled date of opening of the session … and the necessary assurance obtained no later than 270 days before the scheduled opening date.</a:t>
            </a:r>
            <a:endParaRPr lang="en-US" altLang="zh-CN" sz="2000" b="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CN" sz="2000" b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15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Approval process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68524"/>
            <a:ext cx="8305800" cy="49530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400" dirty="0" smtClean="0"/>
              <a:t>2.Domestic approval  process</a:t>
            </a:r>
          </a:p>
          <a:p>
            <a:pPr marL="0" indent="0">
              <a:buNone/>
            </a:pPr>
            <a:r>
              <a:rPr lang="en-US" altLang="zh-CN" sz="2000" b="0" dirty="0">
                <a:solidFill>
                  <a:schemeClr val="tx1"/>
                </a:solidFill>
              </a:rPr>
              <a:t>- </a:t>
            </a:r>
            <a:r>
              <a:rPr lang="en-US" altLang="zh-CN" sz="2000" b="0" dirty="0" smtClean="0">
                <a:solidFill>
                  <a:schemeClr val="tx1"/>
                </a:solidFill>
              </a:rPr>
              <a:t>Annual Budget approval by the Ministry of Finance  (secured in early 2016)</a:t>
            </a:r>
            <a:endParaRPr lang="en-US" altLang="zh-CN" sz="2000" b="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sz="2000" b="0" dirty="0" smtClean="0">
                <a:solidFill>
                  <a:schemeClr val="tx1"/>
                </a:solidFill>
              </a:rPr>
              <a:t>- Filing the application of hosting CBS-16 via the Ministry of Foreign Affairs to the State Council for final approval (unfinished)</a:t>
            </a:r>
          </a:p>
          <a:p>
            <a:pPr marL="0" indent="0">
              <a:buNone/>
            </a:pPr>
            <a:r>
              <a:rPr lang="en-US" altLang="zh-CN" sz="2000" b="0" dirty="0" smtClean="0">
                <a:solidFill>
                  <a:schemeClr val="tx1"/>
                </a:solidFill>
              </a:rPr>
              <a:t>- Written Assurance to be sent out (270 days before the session)  and Host Country Agreement to be signed </a:t>
            </a:r>
          </a:p>
          <a:p>
            <a:pPr marL="0" indent="0">
              <a:buNone/>
            </a:pPr>
            <a:endParaRPr lang="en-US" altLang="zh-CN" sz="2000" b="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CN" sz="2000" b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5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Approval processes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68524"/>
            <a:ext cx="8305800" cy="49530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400" dirty="0"/>
              <a:t>3. </a:t>
            </a:r>
            <a:r>
              <a:rPr lang="en-US" altLang="zh-CN" sz="2400" dirty="0" smtClean="0"/>
              <a:t>Alternative to the current on-line meeting system</a:t>
            </a:r>
            <a:endParaRPr lang="en-US" altLang="zh-CN" sz="2400" dirty="0"/>
          </a:p>
          <a:p>
            <a:pPr marL="0" indent="0">
              <a:buNone/>
            </a:pPr>
            <a:r>
              <a:rPr lang="en-US" altLang="zh-CN" sz="2400" b="0" dirty="0" smtClean="0">
                <a:solidFill>
                  <a:schemeClr val="tx1"/>
                </a:solidFill>
              </a:rPr>
              <a:t> </a:t>
            </a:r>
            <a:r>
              <a:rPr lang="en-US" altLang="zh-CN" sz="2000" b="0" dirty="0" smtClean="0">
                <a:solidFill>
                  <a:schemeClr val="tx1"/>
                </a:solidFill>
              </a:rPr>
              <a:t>WMO Secretariat’s agreement </a:t>
            </a:r>
            <a:r>
              <a:rPr lang="en-US" altLang="zh-CN" sz="2000" b="0" dirty="0">
                <a:solidFill>
                  <a:schemeClr val="tx1"/>
                </a:solidFill>
              </a:rPr>
              <a:t>to be responsible for finding alternative solutions in case of failure use of WMO’s  online meeting system based on </a:t>
            </a:r>
            <a:r>
              <a:rPr lang="en-US" altLang="zh-CN" sz="2000" b="0" dirty="0" err="1">
                <a:solidFill>
                  <a:schemeClr val="tx1"/>
                </a:solidFill>
              </a:rPr>
              <a:t>google</a:t>
            </a:r>
            <a:r>
              <a:rPr lang="en-US" altLang="zh-CN" sz="2000" b="0" dirty="0">
                <a:solidFill>
                  <a:schemeClr val="tx1"/>
                </a:solidFill>
              </a:rPr>
              <a:t> drive and no access to </a:t>
            </a:r>
            <a:r>
              <a:rPr lang="en-US" altLang="zh-CN" sz="2000" b="0" dirty="0" err="1">
                <a:solidFill>
                  <a:schemeClr val="tx1"/>
                </a:solidFill>
              </a:rPr>
              <a:t>gmail</a:t>
            </a:r>
            <a:r>
              <a:rPr lang="en-US" altLang="zh-CN" sz="2000" b="0" dirty="0">
                <a:solidFill>
                  <a:schemeClr val="tx1"/>
                </a:solidFill>
              </a:rPr>
              <a:t> </a:t>
            </a:r>
            <a:r>
              <a:rPr lang="en-US" altLang="zh-CN" sz="2000" b="0" dirty="0" smtClean="0">
                <a:solidFill>
                  <a:schemeClr val="tx1"/>
                </a:solidFill>
              </a:rPr>
              <a:t>service (</a:t>
            </a:r>
            <a:r>
              <a:rPr lang="en-US" altLang="zh-CN" sz="2000" b="0" dirty="0">
                <a:solidFill>
                  <a:schemeClr val="tx1"/>
                </a:solidFill>
              </a:rPr>
              <a:t>including WMO email based on </a:t>
            </a:r>
            <a:r>
              <a:rPr lang="en-US" altLang="zh-CN" sz="2000" b="0" dirty="0" err="1">
                <a:solidFill>
                  <a:schemeClr val="tx1"/>
                </a:solidFill>
              </a:rPr>
              <a:t>google</a:t>
            </a:r>
            <a:r>
              <a:rPr lang="en-US" altLang="zh-CN" sz="2000" b="0" dirty="0">
                <a:solidFill>
                  <a:schemeClr val="tx1"/>
                </a:solidFill>
              </a:rPr>
              <a:t> drive)  during CBS-16.</a:t>
            </a:r>
          </a:p>
          <a:p>
            <a:pPr marL="0" indent="0">
              <a:buNone/>
            </a:pPr>
            <a:endParaRPr lang="en-US" altLang="zh-CN" sz="20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03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Dates of the CBS-16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68524"/>
            <a:ext cx="8305800" cy="49530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000" b="0" dirty="0" smtClean="0">
                <a:solidFill>
                  <a:schemeClr val="tx1"/>
                </a:solidFill>
              </a:rPr>
              <a:t>CMA suggests 21-26 November mainly based on two consideration:</a:t>
            </a:r>
          </a:p>
          <a:p>
            <a:pPr marL="0" indent="0">
              <a:buNone/>
            </a:pPr>
            <a:endParaRPr lang="en-US" altLang="zh-CN" sz="2000" b="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sz="2000" b="0" dirty="0" smtClean="0">
                <a:solidFill>
                  <a:schemeClr val="tx1"/>
                </a:solidFill>
              </a:rPr>
              <a:t>-- the duration of the last CBS regular session</a:t>
            </a:r>
          </a:p>
          <a:p>
            <a:pPr marL="0" indent="0">
              <a:buNone/>
            </a:pPr>
            <a:r>
              <a:rPr lang="en-US" altLang="zh-CN" sz="2000" b="0" dirty="0" smtClean="0">
                <a:solidFill>
                  <a:schemeClr val="tx1"/>
                </a:solidFill>
              </a:rPr>
              <a:t>--Available budgetary resources: 6 days</a:t>
            </a:r>
          </a:p>
          <a:p>
            <a:pPr marL="0" indent="0">
              <a:buNone/>
            </a:pPr>
            <a:endParaRPr lang="en-US" altLang="zh-CN" sz="2000" b="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CN" sz="2000" b="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CN" sz="2000" b="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CN" sz="2000" b="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CN" sz="2000" b="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zh-CN" sz="2000" b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23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Venue and Hotel Reservation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68524"/>
            <a:ext cx="8305800" cy="49530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400" dirty="0"/>
              <a:t>Guangzhou </a:t>
            </a:r>
            <a:r>
              <a:rPr lang="en-US" altLang="zh-CN" sz="2400" dirty="0" err="1"/>
              <a:t>Dongfang</a:t>
            </a:r>
            <a:r>
              <a:rPr lang="en-US" altLang="zh-CN" sz="2400" dirty="0"/>
              <a:t> Hotel(tentative)</a:t>
            </a:r>
          </a:p>
          <a:p>
            <a:pPr marL="0" indent="0">
              <a:buNone/>
            </a:pPr>
            <a:r>
              <a:rPr lang="en-US" altLang="zh-CN" sz="2000" dirty="0" smtClean="0">
                <a:solidFill>
                  <a:schemeClr val="tx1"/>
                </a:solidFill>
              </a:rPr>
              <a:t>http</a:t>
            </a:r>
            <a:r>
              <a:rPr lang="en-US" altLang="zh-CN" sz="2000" dirty="0">
                <a:solidFill>
                  <a:schemeClr val="tx1"/>
                </a:solidFill>
              </a:rPr>
              <a:t>://www.hoteldongfang.com/en/index.aspx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7102" y="2276872"/>
            <a:ext cx="6030385" cy="4045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266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Venue and hotels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68524"/>
            <a:ext cx="8305800" cy="4953000"/>
          </a:xfrm>
        </p:spPr>
        <p:txBody>
          <a:bodyPr/>
          <a:lstStyle/>
          <a:p>
            <a:r>
              <a:rPr lang="en-US" altLang="zh-CN" sz="1600" b="0" dirty="0">
                <a:solidFill>
                  <a:schemeClr val="tx1"/>
                </a:solidFill>
              </a:rPr>
              <a:t>Sitting at the foot of </a:t>
            </a:r>
            <a:r>
              <a:rPr lang="en-US" altLang="zh-CN" sz="1600" b="0" dirty="0" err="1">
                <a:solidFill>
                  <a:schemeClr val="tx1"/>
                </a:solidFill>
              </a:rPr>
              <a:t>Yue</a:t>
            </a:r>
            <a:r>
              <a:rPr lang="en-US" altLang="zh-CN" sz="1600" b="0" dirty="0">
                <a:solidFill>
                  <a:schemeClr val="tx1"/>
                </a:solidFill>
              </a:rPr>
              <a:t> </a:t>
            </a:r>
            <a:r>
              <a:rPr lang="en-US" altLang="zh-CN" sz="1600" b="0" dirty="0" err="1">
                <a:solidFill>
                  <a:schemeClr val="tx1"/>
                </a:solidFill>
              </a:rPr>
              <a:t>Xiu</a:t>
            </a:r>
            <a:r>
              <a:rPr lang="en-US" altLang="zh-CN" sz="1600" b="0" dirty="0">
                <a:solidFill>
                  <a:schemeClr val="tx1"/>
                </a:solidFill>
              </a:rPr>
              <a:t> Hill and adjacent to Liu </a:t>
            </a:r>
            <a:r>
              <a:rPr lang="en-US" altLang="zh-CN" sz="1600" b="0" dirty="0" err="1">
                <a:solidFill>
                  <a:schemeClr val="tx1"/>
                </a:solidFill>
              </a:rPr>
              <a:t>Hua</a:t>
            </a:r>
            <a:r>
              <a:rPr lang="en-US" altLang="zh-CN" sz="1600" b="0" dirty="0">
                <a:solidFill>
                  <a:schemeClr val="tx1"/>
                </a:solidFill>
              </a:rPr>
              <a:t> Lake, Dong Fang Hotel embraces a 10,000 square meters subtropical garden, making it the only Southern China garden hotel in downtown Guangzhou. </a:t>
            </a:r>
          </a:p>
          <a:p>
            <a:r>
              <a:rPr lang="en-US" altLang="zh-CN" sz="1600" b="0" dirty="0">
                <a:solidFill>
                  <a:schemeClr val="tx1"/>
                </a:solidFill>
              </a:rPr>
              <a:t>Dong Fang Hotel enjoys convenient transportation, just a 30-minuite’s away from Guangzhou </a:t>
            </a:r>
            <a:r>
              <a:rPr lang="en-US" altLang="zh-CN" sz="1600" b="0" dirty="0" err="1">
                <a:solidFill>
                  <a:schemeClr val="tx1"/>
                </a:solidFill>
              </a:rPr>
              <a:t>Baiyun</a:t>
            </a:r>
            <a:r>
              <a:rPr lang="en-US" altLang="zh-CN" sz="1600" b="0" dirty="0">
                <a:solidFill>
                  <a:schemeClr val="tx1"/>
                </a:solidFill>
              </a:rPr>
              <a:t> International Airport, Guangzhou Railway Station in Guangzhou.</a:t>
            </a:r>
          </a:p>
          <a:p>
            <a:r>
              <a:rPr lang="en-US" altLang="zh-CN" sz="1600" b="0" dirty="0" smtClean="0">
                <a:solidFill>
                  <a:schemeClr val="tx1"/>
                </a:solidFill>
              </a:rPr>
              <a:t>A Multi-functional </a:t>
            </a:r>
            <a:r>
              <a:rPr lang="en-US" altLang="zh-CN" sz="1600" b="0" dirty="0">
                <a:solidFill>
                  <a:schemeClr val="tx1"/>
                </a:solidFill>
              </a:rPr>
              <a:t>conference 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room(</a:t>
            </a:r>
            <a:r>
              <a:rPr lang="en-US" altLang="zh-CN" sz="1600" b="0" dirty="0" err="1" smtClean="0">
                <a:solidFill>
                  <a:schemeClr val="tx1"/>
                </a:solidFill>
              </a:rPr>
              <a:t>dividual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. CBS-16 only needs  part of the room for plenary)that </a:t>
            </a:r>
            <a:r>
              <a:rPr lang="en-US" altLang="zh-CN" sz="1600" b="0" dirty="0">
                <a:solidFill>
                  <a:schemeClr val="tx1"/>
                </a:solidFill>
              </a:rPr>
              <a:t>can accommodate over 2,000 guests for conferences or banquets</a:t>
            </a:r>
          </a:p>
          <a:p>
            <a:r>
              <a:rPr lang="en-US" altLang="zh-CN" sz="1600" b="0" dirty="0">
                <a:solidFill>
                  <a:schemeClr val="tx1"/>
                </a:solidFill>
              </a:rPr>
              <a:t>Over 20 multi-functional conference halls in different sizes with modern professional equipment</a:t>
            </a:r>
          </a:p>
          <a:p>
            <a:r>
              <a:rPr lang="en-US" altLang="zh-CN" sz="1600" b="0" dirty="0">
                <a:solidFill>
                  <a:schemeClr val="tx1"/>
                </a:solidFill>
              </a:rPr>
              <a:t>699 rooms or suites with broad band internet 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access( room rate to be negotiated with the hotel)</a:t>
            </a:r>
            <a:endParaRPr lang="en-US" altLang="zh-CN" sz="1600" b="0" dirty="0">
              <a:solidFill>
                <a:schemeClr val="tx1"/>
              </a:solidFill>
            </a:endParaRPr>
          </a:p>
          <a:p>
            <a:r>
              <a:rPr lang="en-US" altLang="zh-CN" sz="1600" b="0" dirty="0">
                <a:solidFill>
                  <a:schemeClr val="tx1"/>
                </a:solidFill>
              </a:rPr>
              <a:t>Free WIFI service within the hotel</a:t>
            </a:r>
          </a:p>
          <a:p>
            <a:r>
              <a:rPr lang="en-US" altLang="zh-CN" sz="1600" b="0" dirty="0">
                <a:solidFill>
                  <a:schemeClr val="tx1"/>
                </a:solidFill>
              </a:rPr>
              <a:t>Elegant Chinese restaurants and western buffet restaurants</a:t>
            </a:r>
          </a:p>
          <a:p>
            <a:r>
              <a:rPr lang="en-US" altLang="zh-CN" sz="1600" b="0" dirty="0" smtClean="0">
                <a:solidFill>
                  <a:schemeClr val="tx1"/>
                </a:solidFill>
              </a:rPr>
              <a:t>Some other hotels choices within walking distance </a:t>
            </a:r>
            <a:endParaRPr lang="en-US" altLang="zh-CN" sz="16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79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Transportation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68524"/>
            <a:ext cx="8305800" cy="4953000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n-US" altLang="zh-CN" sz="2400" dirty="0" smtClean="0"/>
              <a:t>Introduction to </a:t>
            </a:r>
            <a:r>
              <a:rPr lang="en-US" altLang="zh-CN" sz="2400" dirty="0" err="1" smtClean="0"/>
              <a:t>Guanzhou</a:t>
            </a:r>
            <a:r>
              <a:rPr lang="en-US" altLang="zh-CN" sz="2400" dirty="0" smtClean="0"/>
              <a:t> </a:t>
            </a:r>
            <a:r>
              <a:rPr lang="en-US" altLang="zh-CN" sz="2400" dirty="0" err="1"/>
              <a:t>Baiyun</a:t>
            </a:r>
            <a:r>
              <a:rPr lang="en-US" altLang="zh-CN" sz="2400" dirty="0"/>
              <a:t> </a:t>
            </a:r>
            <a:r>
              <a:rPr lang="en-US" altLang="zh-CN" sz="2400" dirty="0" smtClean="0"/>
              <a:t>airport</a:t>
            </a:r>
          </a:p>
          <a:p>
            <a:pPr marL="0" indent="0" algn="ctr">
              <a:buNone/>
            </a:pPr>
            <a:r>
              <a:rPr lang="en-US" altLang="zh-CN" sz="1600" b="0" dirty="0">
                <a:solidFill>
                  <a:schemeClr val="tx1"/>
                </a:solidFill>
              </a:rPr>
              <a:t>(http://www.gbiac.net)</a:t>
            </a:r>
          </a:p>
          <a:p>
            <a:r>
              <a:rPr lang="en-US" altLang="zh-CN" sz="1600" b="0" dirty="0" smtClean="0">
                <a:solidFill>
                  <a:schemeClr val="tx1"/>
                </a:solidFill>
              </a:rPr>
              <a:t>One </a:t>
            </a:r>
            <a:r>
              <a:rPr lang="en-US" altLang="zh-CN" sz="1600" b="0" dirty="0">
                <a:solidFill>
                  <a:schemeClr val="tx1"/>
                </a:solidFill>
              </a:rPr>
              <a:t>of China's most important transport hubs. </a:t>
            </a:r>
          </a:p>
          <a:p>
            <a:r>
              <a:rPr lang="en-US" altLang="zh-CN" sz="1600" b="0" dirty="0">
                <a:solidFill>
                  <a:schemeClr val="tx1"/>
                </a:solidFill>
              </a:rPr>
              <a:t>More than 130 regular domestic routes and more than 60 of international routes</a:t>
            </a:r>
          </a:p>
          <a:p>
            <a:r>
              <a:rPr lang="en-US" altLang="zh-CN" sz="1600" b="0" dirty="0">
                <a:solidFill>
                  <a:schemeClr val="tx1"/>
                </a:solidFill>
              </a:rPr>
              <a:t>Connecting more than 140 cities and regions in China and other countries.</a:t>
            </a:r>
          </a:p>
          <a:p>
            <a:endParaRPr lang="en-US" altLang="zh-CN" sz="2400" dirty="0"/>
          </a:p>
          <a:p>
            <a:pPr marL="0" indent="0">
              <a:buNone/>
            </a:pPr>
            <a:r>
              <a:rPr lang="en-US" altLang="zh-CN" sz="2400" dirty="0"/>
              <a:t>2. Airport Transportation</a:t>
            </a:r>
          </a:p>
          <a:p>
            <a:r>
              <a:rPr lang="en-US" altLang="zh-CN" sz="1600" b="0" dirty="0">
                <a:solidFill>
                  <a:schemeClr val="tx1"/>
                </a:solidFill>
              </a:rPr>
              <a:t>The participants shall arrange their own transportation 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to/from the hotels </a:t>
            </a:r>
            <a:r>
              <a:rPr lang="en-US" altLang="zh-CN" sz="1600" b="0" dirty="0">
                <a:solidFill>
                  <a:schemeClr val="tx1"/>
                </a:solidFill>
              </a:rPr>
              <a:t>at their own 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cost by taxi or directly with the hotels </a:t>
            </a:r>
            <a:r>
              <a:rPr lang="en-US" altLang="zh-CN" sz="1600" b="0" dirty="0">
                <a:solidFill>
                  <a:schemeClr val="tx1"/>
                </a:solidFill>
              </a:rPr>
              <a:t>or a travel 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agency. Local organizer will provide assistance if requested.</a:t>
            </a:r>
            <a:endParaRPr lang="en-US" altLang="zh-CN" sz="1600" b="0" dirty="0">
              <a:solidFill>
                <a:schemeClr val="tx1"/>
              </a:solidFill>
            </a:endParaRPr>
          </a:p>
          <a:p>
            <a:r>
              <a:rPr lang="en-US" altLang="zh-CN" sz="1600" b="0" dirty="0">
                <a:solidFill>
                  <a:schemeClr val="tx1"/>
                </a:solidFill>
              </a:rPr>
              <a:t>Local organizer will provide airport transportation  for WMO Secretariat officials and 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staffs </a:t>
            </a:r>
            <a:r>
              <a:rPr lang="en-US" altLang="zh-CN" sz="1600" b="0" dirty="0">
                <a:solidFill>
                  <a:schemeClr val="tx1"/>
                </a:solidFill>
              </a:rPr>
              <a:t>according to the Memorandum of administrative arrangements between WMO and 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CMA</a:t>
            </a:r>
          </a:p>
          <a:p>
            <a:pPr marL="0" indent="0">
              <a:buNone/>
            </a:pPr>
            <a:r>
              <a:rPr lang="en-US" altLang="zh-CN" sz="1600" dirty="0"/>
              <a:t>4. Visit to the venue by WMO conference staff</a:t>
            </a:r>
          </a:p>
          <a:p>
            <a:pPr marL="0" indent="0">
              <a:buNone/>
            </a:pPr>
            <a:r>
              <a:rPr lang="en-US" altLang="zh-CN" sz="1600" dirty="0"/>
              <a:t>5. Signing the host arrangement with Chinese government and administrative arrangements with CMA.</a:t>
            </a:r>
          </a:p>
          <a:p>
            <a:endParaRPr lang="en-US" altLang="zh-CN" sz="1600" b="0" dirty="0">
              <a:solidFill>
                <a:schemeClr val="tx1"/>
              </a:solidFill>
            </a:endParaRPr>
          </a:p>
          <a:p>
            <a:endParaRPr lang="en-US" altLang="zh-CN" sz="1600" b="0" dirty="0">
              <a:solidFill>
                <a:schemeClr val="tx1"/>
              </a:solidFill>
            </a:endParaRPr>
          </a:p>
          <a:p>
            <a:endParaRPr lang="en-US" altLang="zh-CN" sz="16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76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Entry Visa </a:t>
            </a:r>
            <a:r>
              <a:rPr lang="en-US" altLang="zh-CN" dirty="0"/>
              <a:t>R</a:t>
            </a:r>
            <a:r>
              <a:rPr lang="en-US" altLang="zh-CN" dirty="0" smtClean="0"/>
              <a:t>equirement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268760"/>
            <a:ext cx="8305800" cy="49530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1600" dirty="0" smtClean="0">
                <a:solidFill>
                  <a:srgbClr val="0070C0"/>
                </a:solidFill>
              </a:rPr>
              <a:t>1. List </a:t>
            </a:r>
            <a:r>
              <a:rPr lang="en-US" altLang="zh-CN" sz="1600" dirty="0">
                <a:solidFill>
                  <a:srgbClr val="0070C0"/>
                </a:solidFill>
              </a:rPr>
              <a:t>of Agreements on Mutual Visa Exemption Between the People’s Republic of China </a:t>
            </a:r>
            <a:r>
              <a:rPr lang="en-US" altLang="zh-CN" sz="1600" dirty="0" smtClean="0">
                <a:solidFill>
                  <a:srgbClr val="0070C0"/>
                </a:solidFill>
              </a:rPr>
              <a:t>and </a:t>
            </a:r>
            <a:r>
              <a:rPr lang="en-US" altLang="zh-CN" sz="1600" dirty="0">
                <a:solidFill>
                  <a:srgbClr val="0070C0"/>
                </a:solidFill>
              </a:rPr>
              <a:t>106 </a:t>
            </a:r>
            <a:r>
              <a:rPr lang="en-US" altLang="zh-CN" sz="1600" dirty="0" smtClean="0">
                <a:solidFill>
                  <a:srgbClr val="0070C0"/>
                </a:solidFill>
              </a:rPr>
              <a:t>Countries 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(</a:t>
            </a:r>
            <a:r>
              <a:rPr lang="en-US" altLang="zh-CN" sz="1600" b="0" dirty="0">
                <a:solidFill>
                  <a:schemeClr val="tx1"/>
                </a:solidFill>
              </a:rPr>
              <a:t>http://cs.mfa.gov.cn/zlbg/bgzl/lhqz/P020160201367949092135.pdf)</a:t>
            </a:r>
          </a:p>
          <a:p>
            <a:endParaRPr lang="en-US" altLang="zh-CN" sz="1600" b="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sz="1600" dirty="0">
                <a:solidFill>
                  <a:srgbClr val="0070C0"/>
                </a:solidFill>
              </a:rPr>
              <a:t>2. Special notice</a:t>
            </a:r>
          </a:p>
          <a:p>
            <a:pPr marL="0" indent="0">
              <a:buNone/>
            </a:pPr>
            <a:r>
              <a:rPr lang="en-US" altLang="zh-CN" sz="1600" b="0" dirty="0" smtClean="0">
                <a:solidFill>
                  <a:schemeClr val="tx1"/>
                </a:solidFill>
              </a:rPr>
              <a:t>Participants who will transit </a:t>
            </a:r>
            <a:r>
              <a:rPr lang="en-US" altLang="zh-CN" sz="1600" b="0" dirty="0">
                <a:solidFill>
                  <a:schemeClr val="tx1"/>
                </a:solidFill>
              </a:rPr>
              <a:t>from Hong 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Kong Airport </a:t>
            </a:r>
            <a:r>
              <a:rPr lang="en-US" altLang="zh-CN" sz="1600" b="0" dirty="0">
                <a:solidFill>
                  <a:schemeClr val="tx1"/>
                </a:solidFill>
              </a:rPr>
              <a:t>to Guangzhou should check the visa or entry permit requirements of Hong Kong China</a:t>
            </a:r>
          </a:p>
          <a:p>
            <a:pPr marL="0" indent="0">
              <a:buNone/>
            </a:pPr>
            <a:r>
              <a:rPr lang="en-US" altLang="zh-CN" sz="1600" b="0" dirty="0" smtClean="0">
                <a:solidFill>
                  <a:schemeClr val="tx1"/>
                </a:solidFill>
              </a:rPr>
              <a:t>(http</a:t>
            </a:r>
            <a:r>
              <a:rPr lang="en-US" altLang="zh-CN" sz="1600" b="0" dirty="0">
                <a:solidFill>
                  <a:schemeClr val="tx1"/>
                </a:solidFill>
              </a:rPr>
              <a:t>://</a:t>
            </a:r>
            <a:r>
              <a:rPr lang="en-US" altLang="zh-CN" sz="1600" b="0" dirty="0" smtClean="0">
                <a:solidFill>
                  <a:schemeClr val="tx1"/>
                </a:solidFill>
              </a:rPr>
              <a:t>www.immd.gov.hk/eng/services/visas/visit-transit/visit-visa-entry-permit.html)</a:t>
            </a:r>
            <a:endParaRPr lang="en-US" altLang="zh-CN" sz="16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10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62" name="Rectangle 6"/>
          <p:cNvSpPr>
            <a:spLocks noChangeArrowheads="1"/>
          </p:cNvSpPr>
          <p:nvPr/>
        </p:nvSpPr>
        <p:spPr bwMode="auto">
          <a:xfrm>
            <a:off x="1403350" y="3645024"/>
            <a:ext cx="648017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lnSpc>
                <a:spcPct val="80000"/>
              </a:lnSpc>
              <a:spcBef>
                <a:spcPct val="10000"/>
              </a:spcBef>
              <a:spcAft>
                <a:spcPct val="0"/>
              </a:spcAft>
            </a:pP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Climate in Guangzhou in November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168524"/>
            <a:ext cx="8305800" cy="49530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b="0" dirty="0" smtClean="0">
                <a:solidFill>
                  <a:srgbClr val="0070C0"/>
                </a:solidFill>
                <a:latin typeface="+mj-lt"/>
              </a:rPr>
              <a:t>Mild climate in November in Guangzhou:</a:t>
            </a:r>
          </a:p>
          <a:p>
            <a:pPr lvl="1"/>
            <a:r>
              <a:rPr lang="en-US" altLang="zh-CN" sz="2400" b="0" dirty="0" smtClean="0">
                <a:solidFill>
                  <a:schemeClr val="tx1"/>
                </a:solidFill>
                <a:latin typeface="+mj-lt"/>
              </a:rPr>
              <a:t>Mean Daily Minimum Temperature: 15.7</a:t>
            </a:r>
            <a:r>
              <a:rPr lang="en-US" altLang="zh-CN" sz="2400" b="0" dirty="0" smtClean="0">
                <a:solidFill>
                  <a:schemeClr val="tx1"/>
                </a:solidFill>
                <a:latin typeface="+mj-lt"/>
                <a:ea typeface="MingLiU"/>
              </a:rPr>
              <a:t>℃</a:t>
            </a:r>
          </a:p>
          <a:p>
            <a:pPr lvl="1"/>
            <a:r>
              <a:rPr lang="en-US" altLang="zh-CN" sz="2400" b="0" dirty="0" smtClean="0">
                <a:solidFill>
                  <a:schemeClr val="tx1"/>
                </a:solidFill>
                <a:latin typeface="+mj-lt"/>
                <a:ea typeface="MingLiU"/>
              </a:rPr>
              <a:t>Mean Daily Maximum Temperature:24.4</a:t>
            </a:r>
            <a:r>
              <a:rPr lang="en-US" altLang="zh-CN" sz="2400" b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zh-CN" sz="2400" b="0" dirty="0" smtClean="0">
                <a:solidFill>
                  <a:schemeClr val="tx1"/>
                </a:solidFill>
                <a:latin typeface="+mj-lt"/>
                <a:ea typeface="MingLiU"/>
              </a:rPr>
              <a:t>℃</a:t>
            </a:r>
          </a:p>
          <a:p>
            <a:pPr lvl="1"/>
            <a:r>
              <a:rPr lang="en-US" altLang="zh-CN" sz="2400" b="0" dirty="0" smtClean="0">
                <a:solidFill>
                  <a:schemeClr val="tx1"/>
                </a:solidFill>
                <a:latin typeface="+mj-lt"/>
                <a:ea typeface="MingLiU"/>
              </a:rPr>
              <a:t>Mean Total Precipitation: 42 mm</a:t>
            </a:r>
          </a:p>
          <a:p>
            <a:pPr lvl="1"/>
            <a:r>
              <a:rPr lang="en-US" altLang="zh-CN" sz="2400" b="0" dirty="0" smtClean="0">
                <a:solidFill>
                  <a:schemeClr val="tx1"/>
                </a:solidFill>
                <a:latin typeface="+mj-lt"/>
                <a:ea typeface="MingLiU"/>
              </a:rPr>
              <a:t>Mean number of precipitation days:6 days</a:t>
            </a:r>
          </a:p>
          <a:p>
            <a:pPr marL="0" indent="0">
              <a:buNone/>
            </a:pPr>
            <a:endParaRPr lang="en-US" altLang="zh-CN" sz="2400" b="0" dirty="0" smtClean="0">
              <a:solidFill>
                <a:schemeClr val="tx1"/>
              </a:solidFill>
              <a:latin typeface="+mj-lt"/>
              <a:ea typeface="MingLiU"/>
            </a:endParaRPr>
          </a:p>
          <a:p>
            <a:endParaRPr lang="en-US" altLang="zh-CN" sz="2400" b="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1178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>
          <a:xfrm>
            <a:off x="827584" y="2132856"/>
            <a:ext cx="7772400" cy="1500187"/>
          </a:xfrm>
        </p:spPr>
        <p:txBody>
          <a:bodyPr/>
          <a:lstStyle/>
          <a:p>
            <a:pPr algn="ctr"/>
            <a:r>
              <a:rPr lang="en-US" altLang="zh-CN" sz="6600" dirty="0" smtClean="0"/>
              <a:t>Thank you!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58559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中国气象防灾减灾(final)-含第48-58页">
  <a:themeElements>
    <a:clrScheme name="cdb2004165l 3">
      <a:dk1>
        <a:srgbClr val="000000"/>
      </a:dk1>
      <a:lt1>
        <a:srgbClr val="FFFFFF"/>
      </a:lt1>
      <a:dk2>
        <a:srgbClr val="37399B"/>
      </a:dk2>
      <a:lt2>
        <a:srgbClr val="C0C0C0"/>
      </a:lt2>
      <a:accent1>
        <a:srgbClr val="699DE9"/>
      </a:accent1>
      <a:accent2>
        <a:srgbClr val="EFB049"/>
      </a:accent2>
      <a:accent3>
        <a:srgbClr val="FFFFFF"/>
      </a:accent3>
      <a:accent4>
        <a:srgbClr val="000000"/>
      </a:accent4>
      <a:accent5>
        <a:srgbClr val="B9CCF2"/>
      </a:accent5>
      <a:accent6>
        <a:srgbClr val="D99F41"/>
      </a:accent6>
      <a:hlink>
        <a:srgbClr val="7476DC"/>
      </a:hlink>
      <a:folHlink>
        <a:srgbClr val="9AC664"/>
      </a:folHlink>
    </a:clrScheme>
    <a:fontScheme name="cdb2004165l">
      <a:majorFont>
        <a:latin typeface="Arial"/>
        <a:ea typeface=""/>
        <a:cs typeface=""/>
      </a:majorFont>
      <a:minorFont>
        <a:latin typeface="华文中宋"/>
        <a:ea typeface="华文中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2"/>
          </a:buClr>
          <a:buSzTx/>
          <a:buFont typeface="Wingdings" pitchFamily="2" charset="2"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00CC"/>
            </a:solidFill>
            <a:effectLst/>
            <a:latin typeface="Times New Roman" pitchFamily="18" charset="0"/>
            <a:ea typeface="华文中宋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2"/>
          </a:buClr>
          <a:buSzTx/>
          <a:buFont typeface="Wingdings" pitchFamily="2" charset="2"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00CC"/>
            </a:solidFill>
            <a:effectLst/>
            <a:latin typeface="Times New Roman" pitchFamily="18" charset="0"/>
            <a:ea typeface="华文中宋" pitchFamily="2" charset="-122"/>
          </a:defRPr>
        </a:defPPr>
      </a:lstStyle>
    </a:lnDef>
  </a:objectDefaults>
  <a:extraClrSchemeLst>
    <a:extraClrScheme>
      <a:clrScheme name="cdb2004165l 1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6F4EE6"/>
        </a:accent1>
        <a:accent2>
          <a:srgbClr val="69BFF9"/>
        </a:accent2>
        <a:accent3>
          <a:srgbClr val="FFFFFF"/>
        </a:accent3>
        <a:accent4>
          <a:srgbClr val="000000"/>
        </a:accent4>
        <a:accent5>
          <a:srgbClr val="BBB2F0"/>
        </a:accent5>
        <a:accent6>
          <a:srgbClr val="5EADE2"/>
        </a:accent6>
        <a:hlink>
          <a:srgbClr val="D17FB6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65l 2">
        <a:dk1>
          <a:srgbClr val="000000"/>
        </a:dk1>
        <a:lt1>
          <a:srgbClr val="FFFFFF"/>
        </a:lt1>
        <a:dk2>
          <a:srgbClr val="165E86"/>
        </a:dk2>
        <a:lt2>
          <a:srgbClr val="969696"/>
        </a:lt2>
        <a:accent1>
          <a:srgbClr val="33C5A9"/>
        </a:accent1>
        <a:accent2>
          <a:srgbClr val="90DE88"/>
        </a:accent2>
        <a:accent3>
          <a:srgbClr val="FFFFFF"/>
        </a:accent3>
        <a:accent4>
          <a:srgbClr val="000000"/>
        </a:accent4>
        <a:accent5>
          <a:srgbClr val="ADDFD1"/>
        </a:accent5>
        <a:accent6>
          <a:srgbClr val="82C97B"/>
        </a:accent6>
        <a:hlink>
          <a:srgbClr val="7D96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65l 3">
        <a:dk1>
          <a:srgbClr val="000000"/>
        </a:dk1>
        <a:lt1>
          <a:srgbClr val="FFFFFF"/>
        </a:lt1>
        <a:dk2>
          <a:srgbClr val="37399B"/>
        </a:dk2>
        <a:lt2>
          <a:srgbClr val="C0C0C0"/>
        </a:lt2>
        <a:accent1>
          <a:srgbClr val="699DE9"/>
        </a:accent1>
        <a:accent2>
          <a:srgbClr val="EFB049"/>
        </a:accent2>
        <a:accent3>
          <a:srgbClr val="FFFFFF"/>
        </a:accent3>
        <a:accent4>
          <a:srgbClr val="000000"/>
        </a:accent4>
        <a:accent5>
          <a:srgbClr val="B9CCF2"/>
        </a:accent5>
        <a:accent6>
          <a:srgbClr val="D99F41"/>
        </a:accent6>
        <a:hlink>
          <a:srgbClr val="7476DC"/>
        </a:hlink>
        <a:folHlink>
          <a:srgbClr val="9AC66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626</Words>
  <Application>Microsoft Office PowerPoint</Application>
  <PresentationFormat>On-screen Show (4:3)</PresentationFormat>
  <Paragraphs>78</Paragraphs>
  <Slides>12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中国气象防灾减灾(final)-含第48-58页</vt:lpstr>
      <vt:lpstr>PowerPoint Presentation</vt:lpstr>
      <vt:lpstr>Content</vt:lpstr>
      <vt:lpstr>Approval Process</vt:lpstr>
      <vt:lpstr>Approval process</vt:lpstr>
      <vt:lpstr>Approval processes</vt:lpstr>
      <vt:lpstr>Dates of the CBS-16</vt:lpstr>
      <vt:lpstr>Venue and Hotel Reservation</vt:lpstr>
      <vt:lpstr>Venue and hotels</vt:lpstr>
      <vt:lpstr>Transportation</vt:lpstr>
      <vt:lpstr>Entry Visa Requirement</vt:lpstr>
      <vt:lpstr>Climate in Guangzhou in November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 in preparation of hosting CBS-16 in China</dc:title>
  <dc:creator>HP</dc:creator>
  <cp:lastModifiedBy>WMO</cp:lastModifiedBy>
  <cp:revision>35</cp:revision>
  <dcterms:created xsi:type="dcterms:W3CDTF">2016-02-05T00:13:20Z</dcterms:created>
  <dcterms:modified xsi:type="dcterms:W3CDTF">2016-02-15T08:14:55Z</dcterms:modified>
</cp:coreProperties>
</file>