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26"/>
  </p:notesMasterIdLst>
  <p:handoutMasterIdLst>
    <p:handoutMasterId r:id="rId27"/>
  </p:handoutMasterIdLst>
  <p:sldIdLst>
    <p:sldId id="318" r:id="rId3"/>
    <p:sldId id="300" r:id="rId4"/>
    <p:sldId id="301" r:id="rId5"/>
    <p:sldId id="302" r:id="rId6"/>
    <p:sldId id="319" r:id="rId7"/>
    <p:sldId id="304" r:id="rId8"/>
    <p:sldId id="306" r:id="rId9"/>
    <p:sldId id="307" r:id="rId10"/>
    <p:sldId id="320" r:id="rId11"/>
    <p:sldId id="321" r:id="rId12"/>
    <p:sldId id="322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23" r:id="rId21"/>
    <p:sldId id="324" r:id="rId22"/>
    <p:sldId id="315" r:id="rId23"/>
    <p:sldId id="316" r:id="rId24"/>
    <p:sldId id="299" r:id="rId25"/>
  </p:sldIdLst>
  <p:sldSz cx="9144000" cy="6858000" type="screen4x3"/>
  <p:notesSz cx="6858000" cy="914400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9900"/>
    <a:srgbClr val="008080"/>
    <a:srgbClr val="FF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884" y="-3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-84" charset="0"/>
                <a:ea typeface="MS PGothic" pitchFamily="34" charset="-128"/>
              </a:defRPr>
            </a:lvl1pPr>
          </a:lstStyle>
          <a:p>
            <a:pPr>
              <a:defRPr/>
            </a:pPr>
            <a:fld id="{126A4A5F-646E-46CB-8C7F-3F26426CC7AE}" type="datetimeFigureOut">
              <a:rPr lang="de-DE"/>
              <a:pPr>
                <a:defRPr/>
              </a:pPr>
              <a:t>23.11.2015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-84" charset="0"/>
                <a:ea typeface="MS PGothic" pitchFamily="34" charset="-128"/>
              </a:defRPr>
            </a:lvl1pPr>
          </a:lstStyle>
          <a:p>
            <a:pPr>
              <a:defRPr/>
            </a:pPr>
            <a:fld id="{A1D39790-23DC-4B90-9C6D-DFB61775905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xmlns="" val="4199599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  <a:ext uri="{FAA26D3D-D897-4be2-8F04-BA451C77F1D7}"/>
          </a:extLst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-84" charset="0"/>
                <a:ea typeface="MS PGothic" pitchFamily="34" charset="-128"/>
              </a:defRPr>
            </a:lvl1pPr>
          </a:lstStyle>
          <a:p>
            <a:pPr>
              <a:defRPr/>
            </a:pPr>
            <a:fld id="{37B45E56-1755-4437-B517-EE49975F51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1932131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-84" charset="0"/>
                <a:ea typeface="MS PGothic" pitchFamily="34" charset="-128"/>
              </a:defRPr>
            </a:lvl9pPr>
          </a:lstStyle>
          <a:p>
            <a:pPr>
              <a:defRPr/>
            </a:pPr>
            <a:fld id="{692F12A1-8429-43B9-B655-2192BDA14E48}" type="slidenum">
              <a:rPr lang="en-GB" sz="1200" smtClean="0"/>
              <a:pPr>
                <a:defRPr/>
              </a:pPr>
              <a:t>1</a:t>
            </a:fld>
            <a:endParaRPr lang="en-GB" sz="1200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endParaRPr lang="de-DE" dirty="0">
              <a:ea typeface="ＭＳ Ｐゴシック" charset="0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 txBox="1">
            <a:spLocks noGrp="1" noChangeArrowheads="1"/>
          </p:cNvSpPr>
          <p:nvPr/>
        </p:nvSpPr>
        <p:spPr bwMode="auto">
          <a:xfrm>
            <a:off x="3883852" y="8684826"/>
            <a:ext cx="2972547" cy="457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4E53125F-C2BC-4201-9745-A1284DE46233}" type="slidenum">
              <a:rPr lang="en-US" altLang="en-US" b="0"/>
              <a:pPr algn="r">
                <a:spcBef>
                  <a:spcPct val="0"/>
                </a:spcBef>
              </a:pPr>
              <a:t>2</a:t>
            </a:fld>
            <a:endParaRPr lang="en-US" altLang="en-US" b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Time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Times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1pPr>
            <a:lvl2pPr marL="742950" indent="-285750" eaLnBrk="0" hangingPunct="0"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2pPr>
            <a:lvl3pPr marL="1143000" indent="-228600" eaLnBrk="0" hangingPunct="0"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3pPr>
            <a:lvl4pPr marL="1600200" indent="-228600" eaLnBrk="0" hangingPunct="0"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4pPr>
            <a:lvl5pPr marL="2057400" indent="-228600" eaLnBrk="0" hangingPunct="0"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rgbClr val="FFFFFF"/>
                </a:solidFill>
                <a:latin typeface="Arial Narrow" pitchFamily="34" charset="0"/>
                <a:cs typeface="Arial" pitchFamily="34" charset="0"/>
              </a:defRPr>
            </a:lvl9pPr>
          </a:lstStyle>
          <a:p>
            <a:fld id="{9C82B475-B411-41DF-89FE-65726C34FAE1}" type="slidenum">
              <a:rPr lang="en-US" altLang="en-US" sz="1200" b="0" smtClean="0">
                <a:solidFill>
                  <a:schemeClr val="tx1"/>
                </a:solidFill>
                <a:latin typeface="Times"/>
              </a:rPr>
              <a:pPr/>
              <a:t>3</a:t>
            </a:fld>
            <a:endParaRPr lang="en-US" altLang="en-US" sz="1200" b="0" smtClean="0">
              <a:solidFill>
                <a:schemeClr val="tx1"/>
              </a:solidFill>
              <a:latin typeface="Time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 smtClean="0">
                <a:latin typeface="Times"/>
              </a:rPr>
              <a:t>The Concept of </a:t>
            </a:r>
            <a:r>
              <a:rPr lang="en-US" altLang="en-US" dirty="0" err="1" smtClean="0">
                <a:latin typeface="Times"/>
              </a:rPr>
              <a:t>RWC</a:t>
            </a:r>
            <a:r>
              <a:rPr lang="en-US" altLang="en-US" dirty="0" smtClean="0">
                <a:latin typeface="Times"/>
              </a:rPr>
              <a:t> will be presented by WIGOS-PO staff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FE76C05C-95F5-4B75-AAB8-42045EACA62D}" type="slidenum">
              <a:rPr lang="en-US" altLang="en-US" smtClean="0"/>
              <a:pPr algn="r">
                <a:spcBef>
                  <a:spcPct val="0"/>
                </a:spcBef>
              </a:pPr>
              <a:t>4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 smtClean="0">
                <a:latin typeface="Times"/>
              </a:rPr>
              <a:t>The Concept of </a:t>
            </a:r>
            <a:r>
              <a:rPr lang="en-US" altLang="en-US" dirty="0" err="1" smtClean="0">
                <a:latin typeface="Times"/>
              </a:rPr>
              <a:t>RWC</a:t>
            </a:r>
            <a:r>
              <a:rPr lang="en-US" altLang="en-US" dirty="0" smtClean="0">
                <a:latin typeface="Times"/>
              </a:rPr>
              <a:t> will be presented by WIGOS-PO staff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FE76C05C-95F5-4B75-AAB8-42045EACA62D}" type="slidenum">
              <a:rPr lang="en-US" altLang="en-US" smtClean="0"/>
              <a:pPr algn="r">
                <a:spcBef>
                  <a:spcPct val="0"/>
                </a:spcBef>
              </a:pPr>
              <a:t>5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" charset="0"/>
                <a:ea typeface="+mn-ea"/>
                <a:cs typeface="+mn-cs"/>
              </a:rPr>
              <a:t>RA emphasized that strong support and close collaboration among Members were needed to advance scientific knowledge and technical infrastructure to meet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" charset="0"/>
                <a:ea typeface="+mn-ea"/>
                <a:cs typeface="+mn-cs"/>
              </a:rPr>
              <a:t>regional WIGOS requirements. Therefore, it will be desirable to strengthen cooperation and partnership through Region-wide organizations or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Times" charset="0"/>
                <a:ea typeface="+mn-ea"/>
                <a:cs typeface="+mn-cs"/>
              </a:rPr>
              <a:t>subregional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Times" charset="0"/>
                <a:ea typeface="+mn-ea"/>
                <a:cs typeface="+mn-cs"/>
              </a:rPr>
              <a:t> groupings overseeing the WIGOS component observing systems. It specifically referred to enhanced cooperation among meteorological, hydrological, marine/oceanographic and environmental institutions/services where they are separated at the national level.</a:t>
            </a:r>
            <a:endParaRPr lang="en-US" altLang="en-US" dirty="0" smtClean="0">
              <a:latin typeface="Times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FE76C05C-95F5-4B75-AAB8-42045EACA62D}" type="slidenum">
              <a:rPr lang="en-US" altLang="en-US" smtClean="0"/>
              <a:pPr algn="r">
                <a:spcBef>
                  <a:spcPct val="0"/>
                </a:spcBef>
              </a:pPr>
              <a:t>6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FE76C05C-95F5-4B75-AAB8-42045EACA62D}" type="slidenum">
              <a:rPr lang="en-US" altLang="en-US" smtClean="0"/>
              <a:pPr algn="r">
                <a:spcBef>
                  <a:spcPct val="0"/>
                </a:spcBef>
              </a:pPr>
              <a:t>7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In collaboration with WMO, Turkish State Meteorological Service developed a global radar data base.</a:t>
            </a:r>
            <a:br>
              <a:rPr lang="en-US" sz="1200" dirty="0" smtClean="0"/>
            </a:br>
            <a:r>
              <a:rPr lang="en-US" sz="1200" dirty="0" smtClean="0"/>
              <a:t>This data base can be used as a beneficial tool to establish a platform for radar data exchange in a global and regional framework 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Collaboration with regional projects (</a:t>
            </a:r>
            <a:r>
              <a:rPr lang="en-US" sz="1200" dirty="0" err="1" smtClean="0"/>
              <a:t>BALDRAD</a:t>
            </a:r>
            <a:r>
              <a:rPr lang="en-US" sz="1200" dirty="0" smtClean="0"/>
              <a:t>, OPERA, </a:t>
            </a:r>
            <a:r>
              <a:rPr lang="en-US" sz="1200" dirty="0" err="1" smtClean="0"/>
              <a:t>NORTHRAD</a:t>
            </a:r>
            <a:r>
              <a:rPr lang="en-US" sz="1200" dirty="0" smtClean="0"/>
              <a:t>) with respect on integration issues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Practical experience of bilateral radar data exchange between Turkey and Russian Federation during Sochi 2014 Winter Olympic Games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6957A43-A497-40D7-89D5-8F64C1A3365A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7511258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 smtClean="0">
                <a:latin typeface="Times"/>
              </a:rPr>
              <a:t>Implement real-time quality monitoring of basic surface variables and reporting capability in the Region;</a:t>
            </a:r>
            <a:r>
              <a:rPr lang="en-US" altLang="en-US" baseline="0" dirty="0" smtClean="0">
                <a:latin typeface="Times"/>
              </a:rPr>
              <a:t> building on </a:t>
            </a:r>
            <a:r>
              <a:rPr lang="en-US" altLang="en-US" dirty="0" smtClean="0">
                <a:latin typeface="Times"/>
              </a:rPr>
              <a:t>existing </a:t>
            </a:r>
            <a:r>
              <a:rPr lang="en-US" altLang="en-US" dirty="0" err="1" smtClean="0">
                <a:latin typeface="Times"/>
              </a:rPr>
              <a:t>EUMETNET</a:t>
            </a:r>
            <a:r>
              <a:rPr lang="en-US" altLang="en-US" dirty="0" smtClean="0">
                <a:latin typeface="Times"/>
              </a:rPr>
              <a:t> </a:t>
            </a:r>
            <a:r>
              <a:rPr lang="en-US" altLang="en-US" dirty="0" err="1" smtClean="0">
                <a:latin typeface="Times"/>
              </a:rPr>
              <a:t>EUCOS</a:t>
            </a:r>
            <a:r>
              <a:rPr lang="en-US" altLang="en-US" dirty="0" smtClean="0">
                <a:latin typeface="Times"/>
              </a:rPr>
              <a:t> monitoring portal</a:t>
            </a:r>
            <a:endParaRPr lang="en-US" altLang="en-US" baseline="0" dirty="0" smtClean="0">
              <a:latin typeface="Times"/>
            </a:endParaRPr>
          </a:p>
          <a:p>
            <a:endParaRPr lang="en-US" altLang="en-US" dirty="0" smtClean="0">
              <a:latin typeface="Times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 smtClean="0">
              <a:latin typeface="Times"/>
            </a:endParaRPr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F6CAC58B-F1EB-4F5D-9455-877B6780BAAC}" type="slidenum">
              <a:rPr lang="en-US" altLang="en-US" smtClean="0"/>
              <a:pPr algn="r">
                <a:spcBef>
                  <a:spcPct val="0"/>
                </a:spcBef>
              </a:pPr>
              <a:t>13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Times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FFC78116-682D-4B22-89E4-304B19FDB0B9}" type="slidenum">
              <a:rPr lang="en-US" altLang="en-US" smtClean="0"/>
              <a:pPr algn="r">
                <a:spcBef>
                  <a:spcPct val="0"/>
                </a:spcBef>
              </a:pPr>
              <a:t>14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altLang="en-US" sz="1000" smtClean="0">
              <a:latin typeface="Calibri" pitchFamily="34" charset="0"/>
              <a:ea typeface="Times"/>
              <a:cs typeface="Times"/>
            </a:endParaRPr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C41AF9C9-45D9-4336-BF56-84143D99E45B}" type="slidenum">
              <a:rPr lang="en-AU" altLang="en-US" smtClean="0"/>
              <a:pPr algn="r">
                <a:spcBef>
                  <a:spcPct val="0"/>
                </a:spcBef>
              </a:pPr>
              <a:t>15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 txBox="1">
            <a:spLocks noGrp="1" noChangeArrowheads="1"/>
          </p:cNvSpPr>
          <p:nvPr/>
        </p:nvSpPr>
        <p:spPr bwMode="auto">
          <a:xfrm>
            <a:off x="3883853" y="8684827"/>
            <a:ext cx="2972547" cy="45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4B08CD47-3246-4011-AC98-E52C6AFF2868}" type="slidenum">
              <a:rPr lang="en-GB" sz="1200" b="0">
                <a:solidFill>
                  <a:schemeClr val="tx1"/>
                </a:solidFill>
                <a:latin typeface="Times" pitchFamily="18" charset="0"/>
              </a:rPr>
              <a:pPr algn="r" eaLnBrk="0" hangingPunct="0"/>
              <a:t>16</a:t>
            </a:fld>
            <a:endParaRPr lang="en-GB" sz="12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z="1600" smtClean="0">
              <a:latin typeface="Arial Unicode MS" pitchFamily="34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altLang="en-US" sz="1000" smtClean="0">
              <a:latin typeface="Calibri" pitchFamily="34" charset="0"/>
              <a:ea typeface="Times"/>
              <a:cs typeface="Times"/>
            </a:endParaRP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45EE8E86-FF13-410A-BAA8-5B9B08598A65}" type="slidenum">
              <a:rPr lang="en-AU" altLang="en-US" smtClean="0"/>
              <a:pPr algn="r">
                <a:spcBef>
                  <a:spcPct val="0"/>
                </a:spcBef>
              </a:pPr>
              <a:t>17</a:t>
            </a:fld>
            <a:endParaRPr lang="en-AU" alt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 altLang="en-US" sz="1000" smtClean="0">
              <a:latin typeface="Calibri" pitchFamily="34" charset="0"/>
              <a:ea typeface="Times"/>
              <a:cs typeface="Times"/>
            </a:endParaRPr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Times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"/>
              </a:defRPr>
            </a:lvl9pPr>
          </a:lstStyle>
          <a:p>
            <a:pPr algn="r">
              <a:spcBef>
                <a:spcPct val="0"/>
              </a:spcBef>
            </a:pPr>
            <a:fld id="{77F16F4F-6BB4-4A05-AA8A-86EF3AF94BAA}" type="slidenum">
              <a:rPr lang="en-AU" altLang="en-US" smtClean="0"/>
              <a:pPr algn="r">
                <a:spcBef>
                  <a:spcPct val="0"/>
                </a:spcBef>
              </a:pPr>
              <a:t>18</a:t>
            </a:fld>
            <a:endParaRPr lang="en-AU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2A6EA-146E-461E-824E-861A21F91C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02595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9C3E5-FC28-42DE-B779-C2A8EDF71AE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2758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7AE23-CF2F-464E-8F78-6D890700B8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52514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6CD0D-237B-418A-8F67-1A50FF694A0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865181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A75D9C-B283-453E-8867-5ADF737D08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91898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D18D0-A3F3-4289-B19A-EAFC21389D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095337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BD187-65DC-4703-9C24-816EAE36A9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323879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D15A1-8D3D-4400-876B-478E4C477E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33856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666277-D424-4809-8856-1C9E325009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3280372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4CF5F-E065-40E3-8CC8-0C06E7835A4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47261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D1BD5-03C2-4AB9-9334-202EA57342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479197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" pitchFamily="-84" charset="0"/>
                <a:ea typeface="MS PGothic" pitchFamily="34" charset="-128"/>
              </a:defRPr>
            </a:lvl1pPr>
          </a:lstStyle>
          <a:p>
            <a:pPr>
              <a:defRPr/>
            </a:pPr>
            <a:fld id="{BB337065-0119-43F0-9D2C-BED2FFD9B1C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pitchFamily="34" charset="-128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pitchFamily="34" charset="-128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pitchFamily="34" charset="-128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pitchFamily="34" charset="-128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  <a:ea typeface="ＭＳ Ｐゴシック" pitchFamily="34" charset="-128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pitchFamily="34" charset="-128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endParaRPr lang="en-US" altLang="en-US" dirty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>
                <a:solidFill>
                  <a:srgbClr val="000000"/>
                </a:solidFill>
                <a:latin typeface="Arial" charset="0"/>
                <a:ea typeface="+mn-ea"/>
              </a:rPr>
              <a:pPr/>
              <a:t>‹#›</a:t>
            </a:fld>
            <a:endParaRPr lang="en-US" altLang="en-U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Aft>
                <a:spcPts val="0"/>
              </a:spcAft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n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n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mo.int/pages/prog/www/WRO/index_en.html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wmo.int/pages/prog/www/wigos/wir/qm.html" TargetMode="External"/><Relationship Id="rId13" Type="http://schemas.openxmlformats.org/officeDocument/2006/relationships/hyperlink" Target="http://www.wmo.int/pages/prog/www/wigos/wir/discovery.html" TargetMode="External"/><Relationship Id="rId3" Type="http://schemas.openxmlformats.org/officeDocument/2006/relationships/hyperlink" Target="http://www.wmo.int/pages/prog/www/wigos/wir/outreach.html" TargetMode="External"/><Relationship Id="rId7" Type="http://schemas.openxmlformats.org/officeDocument/2006/relationships/hyperlink" Target="http://www.wmo.int/pages/prog/www/wigos/wir/co-sponsored.html" TargetMode="External"/><Relationship Id="rId12" Type="http://schemas.openxmlformats.org/officeDocument/2006/relationships/hyperlink" Target="http://www.wmo.int/pages/prog/www/wigos/wir/osde.htm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wmo.int/pages/prog/www/wigos/wir/manage.html" TargetMode="External"/><Relationship Id="rId11" Type="http://schemas.openxmlformats.org/officeDocument/2006/relationships/hyperlink" Target="http://www.wmo.int/pages/prog/www/wigos/wir/cb.html" TargetMode="External"/><Relationship Id="rId5" Type="http://schemas.openxmlformats.org/officeDocument/2006/relationships/image" Target="../media/image13.jpeg"/><Relationship Id="rId15" Type="http://schemas.openxmlformats.org/officeDocument/2006/relationships/image" Target="../media/image14.png"/><Relationship Id="rId10" Type="http://schemas.openxmlformats.org/officeDocument/2006/relationships/hyperlink" Target="http://www.wmo.int/pages/prog/www/wigos/wir/index_en.html" TargetMode="External"/><Relationship Id="rId4" Type="http://schemas.openxmlformats.org/officeDocument/2006/relationships/hyperlink" Target="http://www.wmo.int/pages/prog/www/wigos/index_en.html" TargetMode="External"/><Relationship Id="rId9" Type="http://schemas.openxmlformats.org/officeDocument/2006/relationships/hyperlink" Target="http://www.wmo.int/pages/prog/www/wigos/wir/standards.html" TargetMode="External"/><Relationship Id="rId14" Type="http://schemas.openxmlformats.org/officeDocument/2006/relationships/hyperlink" Target="http://www.wmo.int/pages/prog/www/wigos/wir/operations.html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mo.int/wigos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905000" y="38100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GB" sz="3200" dirty="0">
                <a:solidFill>
                  <a:schemeClr val="bg1"/>
                </a:solidFill>
                <a:latin typeface="Arial Narrow" charset="0"/>
                <a:ea typeface="ＭＳ Ｐゴシック" charset="0"/>
                <a:cs typeface="+mj-cs"/>
              </a:rPr>
              <a:t>World Meteorological Organization</a:t>
            </a:r>
            <a:br>
              <a:rPr lang="en-GB" sz="3200" dirty="0">
                <a:solidFill>
                  <a:schemeClr val="bg1"/>
                </a:solidFill>
                <a:latin typeface="Arial Narrow" charset="0"/>
                <a:ea typeface="ＭＳ Ｐゴシック" charset="0"/>
                <a:cs typeface="+mj-cs"/>
              </a:rPr>
            </a:br>
            <a:r>
              <a:rPr lang="en-GB" sz="1800" dirty="0">
                <a:solidFill>
                  <a:schemeClr val="bg1"/>
                </a:solidFill>
                <a:latin typeface="Arial Narrow" charset="0"/>
                <a:ea typeface="ＭＳ Ｐゴシック" charset="0"/>
                <a:cs typeface="+mj-cs"/>
              </a:rPr>
              <a:t>Working together in weather, climate and water</a:t>
            </a:r>
            <a:endParaRPr lang="en-GB" dirty="0">
              <a:ea typeface="ＭＳ Ｐゴシック" charset="0"/>
              <a:cs typeface="+mj-cs"/>
            </a:endParaRPr>
          </a:p>
        </p:txBody>
      </p:sp>
      <p:sp>
        <p:nvSpPr>
          <p:cNvPr id="205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571472" y="2643182"/>
            <a:ext cx="8305800" cy="1000132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GB" sz="4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ＭＳ Ｐゴシック" charset="0"/>
                <a:cs typeface="+mn-cs"/>
              </a:rPr>
              <a:t>WIGOS activities in RA-VI (Europe)</a:t>
            </a:r>
            <a:endParaRPr lang="en-GB" sz="4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ea typeface="ＭＳ Ｐゴシック" charset="0"/>
              <a:cs typeface="+mn-cs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76200" y="6477000"/>
            <a:ext cx="3581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eaLnBrk="1" hangingPunct="1">
              <a:spcBef>
                <a:spcPct val="20000"/>
              </a:spcBef>
              <a:defRPr/>
            </a:pPr>
            <a:endParaRPr lang="de-DE" sz="1400">
              <a:latin typeface="Arial" charset="0"/>
              <a:ea typeface="ＭＳ Ｐゴシック" charset="0"/>
            </a:endParaRPr>
          </a:p>
        </p:txBody>
      </p:sp>
      <p:sp>
        <p:nvSpPr>
          <p:cNvPr id="2054" name="Rectangle 8"/>
          <p:cNvSpPr>
            <a:spLocks noChangeArrowheads="1"/>
          </p:cNvSpPr>
          <p:nvPr/>
        </p:nvSpPr>
        <p:spPr bwMode="auto">
          <a:xfrm>
            <a:off x="5486400" y="6477000"/>
            <a:ext cx="3581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r" eaLnBrk="1" hangingPunct="1">
              <a:spcBef>
                <a:spcPct val="20000"/>
              </a:spcBef>
              <a:defRPr/>
            </a:pPr>
            <a:endParaRPr lang="de-DE" sz="1400">
              <a:latin typeface="Arial" charset="0"/>
              <a:ea typeface="ＭＳ Ｐゴシック" charset="0"/>
            </a:endParaRPr>
          </a:p>
        </p:txBody>
      </p:sp>
      <p:sp>
        <p:nvSpPr>
          <p:cNvPr id="2055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en-GB" sz="1800">
                <a:solidFill>
                  <a:schemeClr val="bg1"/>
                </a:solidFill>
                <a:latin typeface="Arial Black" charset="0"/>
                <a:ea typeface="ＭＳ Ｐゴシック" charset="0"/>
              </a:rPr>
              <a:t>WMO</a:t>
            </a:r>
            <a:endParaRPr lang="en-GB" sz="1400">
              <a:solidFill>
                <a:schemeClr val="bg1"/>
              </a:solidFill>
              <a:latin typeface="Arial Black" charset="0"/>
              <a:ea typeface="ＭＳ Ｐゴシック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428596" y="3905264"/>
            <a:ext cx="8534400" cy="595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1" hangingPunct="1">
              <a:spcBef>
                <a:spcPct val="20000"/>
              </a:spcBef>
              <a:defRPr/>
            </a:pPr>
            <a:r>
              <a:rPr lang="hr-H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+mn-ea"/>
                <a:cs typeface="Arial" charset="0"/>
              </a:rPr>
              <a:t>RA VI WIGOS Workshop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+mn-ea"/>
                <a:cs typeface="Arial" charset="0"/>
              </a:rPr>
              <a:t>, </a:t>
            </a:r>
            <a:r>
              <a:rPr lang="hr-H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+mn-ea"/>
                <a:cs typeface="Arial" charset="0"/>
              </a:rPr>
              <a:t>Belgrade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+mn-ea"/>
                <a:cs typeface="Arial" charset="0"/>
              </a:rPr>
              <a:t>, </a:t>
            </a:r>
            <a:r>
              <a:rPr lang="hr-H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+mn-ea"/>
                <a:cs typeface="Arial" charset="0"/>
              </a:rPr>
              <a:t>Serbia, 24 - 27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+mn-ea"/>
                <a:cs typeface="Arial" charset="0"/>
              </a:rPr>
              <a:t> November 2015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ea typeface="+mn-ea"/>
              <a:cs typeface="Arial" charset="0"/>
            </a:endParaRPr>
          </a:p>
        </p:txBody>
      </p: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1071538" y="4929198"/>
            <a:ext cx="3152772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>
              <a:defRPr/>
            </a:pPr>
            <a:r>
              <a:rPr lang="hr-HR" sz="2000" b="1" dirty="0" smtClean="0">
                <a:latin typeface="Arial Narrow" pitchFamily="34" charset="0"/>
              </a:rPr>
              <a:t>Background  information by</a:t>
            </a:r>
          </a:p>
          <a:p>
            <a:pPr algn="ctr">
              <a:defRPr/>
            </a:pPr>
            <a:r>
              <a:rPr lang="en-GB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Igor Zahumensky</a:t>
            </a:r>
            <a:endParaRPr lang="hr-H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algn="ctr">
              <a:defRPr/>
            </a:pPr>
            <a:r>
              <a:rPr lang="hr-HR" sz="2000" b="1" i="1" dirty="0" smtClean="0">
                <a:latin typeface="Arial Narrow" pitchFamily="34" charset="0"/>
              </a:rPr>
              <a:t>WMO OBS Department</a:t>
            </a:r>
            <a:endParaRPr lang="en-GB" sz="2000" b="1" dirty="0" smtClean="0">
              <a:latin typeface="Arial Narrow" pitchFamily="34" charset="0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5429256" y="4929198"/>
            <a:ext cx="2881313" cy="1138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>
              <a:defRPr/>
            </a:pPr>
            <a:r>
              <a:rPr lang="hr-HR" sz="2000" b="1" dirty="0" smtClean="0">
                <a:latin typeface="Arial Narrow" pitchFamily="34" charset="0"/>
              </a:rPr>
              <a:t>Tunned by </a:t>
            </a:r>
          </a:p>
          <a:p>
            <a:pPr algn="ctr">
              <a:defRPr/>
            </a:pPr>
            <a:r>
              <a:rPr lang="hr-H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Ivan Čačić</a:t>
            </a:r>
          </a:p>
          <a:p>
            <a:pPr algn="ctr">
              <a:defRPr/>
            </a:pPr>
            <a:r>
              <a:rPr lang="hr-HR" sz="2000" b="1" i="1" dirty="0" smtClean="0">
                <a:latin typeface="Arial Narrow" pitchFamily="34" charset="0"/>
              </a:rPr>
              <a:t>President RA VI</a:t>
            </a:r>
            <a:endParaRPr lang="en-GB" sz="2000" b="1" dirty="0" smtClean="0">
              <a:latin typeface="Arial Narrow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uiExpand="1" build="p"/>
      <p:bldP spid="2060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9"/>
          <p:cNvSpPr>
            <a:spLocks noChangeArrowheads="1"/>
          </p:cNvSpPr>
          <p:nvPr/>
        </p:nvSpPr>
        <p:spPr bwMode="auto">
          <a:xfrm>
            <a:off x="228600" y="1371600"/>
            <a:ext cx="1524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en-US" altLang="en-US" sz="1800" b="0" dirty="0">
                <a:solidFill>
                  <a:schemeClr val="bg1"/>
                </a:solidFill>
                <a:latin typeface="Arial Black" pitchFamily="34" charset="0"/>
              </a:rPr>
              <a:t>WMO</a:t>
            </a:r>
            <a:endParaRPr lang="en-US" altLang="en-US" sz="1400" b="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8196" name="Rectangle 10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643050"/>
            <a:ext cx="8713788" cy="4286280"/>
          </a:xfrm>
        </p:spPr>
        <p:txBody>
          <a:bodyPr/>
          <a:lstStyle/>
          <a:p>
            <a:pPr lvl="1">
              <a:buSzPct val="130000"/>
              <a:buFont typeface="Arial" pitchFamily="34" charset="0"/>
              <a:buChar char="•"/>
            </a:pP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Decisions by Cg-17</a:t>
            </a:r>
          </a:p>
          <a:p>
            <a:pPr lvl="1">
              <a:buSzPct val="130000"/>
              <a:buFont typeface="Arial" pitchFamily="34" charset="0"/>
              <a:buChar char="•"/>
            </a:pPr>
            <a:r>
              <a:rPr lang="hr-HR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16</a:t>
            </a:r>
            <a:r>
              <a:rPr lang="hr-HR" altLang="en-US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</a:t>
            </a:r>
            <a:r>
              <a:rPr lang="hr-HR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 VI </a:t>
            </a:r>
            <a:r>
              <a:rPr lang="hr-HR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Session </a:t>
            </a: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Guidance</a:t>
            </a:r>
          </a:p>
          <a:p>
            <a:pPr lvl="1">
              <a:buSzPct val="130000"/>
              <a:buFont typeface="Arial" pitchFamily="34" charset="0"/>
              <a:buChar char="•"/>
            </a:pP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Basic Observing Network</a:t>
            </a:r>
          </a:p>
          <a:p>
            <a:pPr lvl="1">
              <a:buSzPct val="130000"/>
              <a:buFont typeface="Arial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Weather Radar Database</a:t>
            </a:r>
            <a:endParaRPr lang="en-US" altLang="en-US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130000"/>
              <a:buFont typeface="Arial" pitchFamily="34" charset="0"/>
              <a:buChar char="•"/>
            </a:pP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Real-time Monitoring </a:t>
            </a:r>
          </a:p>
          <a:p>
            <a:pPr lvl="1">
              <a:buSzPct val="130000"/>
              <a:buFont typeface="Arial" pitchFamily="34" charset="0"/>
              <a:buChar char="•"/>
            </a:pP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WIGOS Centres </a:t>
            </a:r>
          </a:p>
          <a:p>
            <a:pPr lvl="1">
              <a:buSzPct val="130000"/>
              <a:buFont typeface="Arial" pitchFamily="34" charset="0"/>
              <a:buChar char="•"/>
            </a:pP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Update of R-WIP-VI</a:t>
            </a:r>
          </a:p>
          <a:p>
            <a:pPr lvl="1">
              <a:buSzPct val="130000"/>
              <a:buFont typeface="Arial" pitchFamily="34" charset="0"/>
              <a:buChar char="•"/>
            </a:pP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Benefits of Implementing WIGOS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GB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Outline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32440" y="6419800"/>
            <a:ext cx="539552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734408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1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1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81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81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1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81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uiExpand="1" build="p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428736"/>
            <a:ext cx="8785225" cy="4929222"/>
          </a:xfrm>
        </p:spPr>
        <p:txBody>
          <a:bodyPr/>
          <a:lstStyle/>
          <a:p>
            <a:pPr marL="0" indent="0">
              <a:buSzPct val="130000"/>
              <a:buNone/>
            </a:pP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Associations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are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requested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0" indent="0">
              <a:buSzPct val="130000"/>
              <a:buNone/>
            </a:pPr>
            <a:endParaRPr 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Assign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high priority to the </a:t>
            </a:r>
            <a:r>
              <a:rPr 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implementation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further </a:t>
            </a:r>
            <a:r>
              <a:rPr 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development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their Regions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GB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Update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 their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R-WIP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ea typeface="Arial Unicode MS" pitchFamily="34" charset="-128"/>
                <a:cs typeface="Arial Unicode MS" pitchFamily="34" charset="-128"/>
              </a:rPr>
              <a:t> accordingly</a:t>
            </a:r>
            <a:endParaRPr lang="hr-HR" altLang="en-US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ea typeface="Arial Unicode MS" pitchFamily="34" charset="-128"/>
              <a:cs typeface="Arial Unicode MS" pitchFamily="34" charset="-128"/>
            </a:endParaRPr>
          </a:p>
          <a:p>
            <a:pPr>
              <a:buSzPct val="130000"/>
              <a:buNone/>
            </a:pPr>
            <a:endParaRPr lang="en-GB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ea typeface="Arial Unicode MS" pitchFamily="34" charset="-128"/>
              <a:cs typeface="Arial Unicode MS" pitchFamily="34" charset="-128"/>
            </a:endParaRPr>
          </a:p>
          <a:p>
            <a:pPr>
              <a:buSzPct val="130000"/>
            </a:pPr>
            <a:r>
              <a:rPr 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Strengthen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their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role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</a:t>
            </a:r>
            <a:r>
              <a:rPr lang="en-US" sz="2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managing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US" sz="2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supervising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the </a:t>
            </a:r>
            <a:r>
              <a:rPr 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implementation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further </a:t>
            </a:r>
            <a:r>
              <a:rPr 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development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of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GB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Coordinate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WIGOS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implementation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with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the implementation of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WIS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other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WMO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key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priorities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their </a:t>
            </a:r>
            <a:r>
              <a:rPr lang="en-GB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operating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plans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work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programmes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GB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Decisions by Cg-17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32440" y="6419800"/>
            <a:ext cx="539552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163544" y="1428736"/>
            <a:ext cx="8909050" cy="5400699"/>
          </a:xfrm>
        </p:spPr>
        <p:txBody>
          <a:bodyPr/>
          <a:lstStyle/>
          <a:p>
            <a:pPr>
              <a:buSzPct val="130000"/>
              <a:buNone/>
            </a:pP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Associations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are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requested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hr-HR" altLang="en-US" sz="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GB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Collaborate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on the </a:t>
            </a:r>
            <a:r>
              <a:rPr lang="en-GB" alt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development</a:t>
            </a:r>
            <a:r>
              <a:rPr lang="en-GB" alt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the </a:t>
            </a:r>
            <a:r>
              <a:rPr lang="en-GB" alt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concept</a:t>
            </a:r>
            <a:r>
              <a:rPr lang="en-GB" alt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and </a:t>
            </a:r>
            <a:r>
              <a:rPr lang="en-GB" alt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establishment</a:t>
            </a:r>
            <a:r>
              <a:rPr lang="en-GB" alt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the </a:t>
            </a:r>
            <a:r>
              <a:rPr lang="en-GB" altLang="en-US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WIGOS </a:t>
            </a:r>
            <a:r>
              <a:rPr lang="en-GB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Centres</a:t>
            </a:r>
            <a:endParaRPr lang="hr-HR" altLang="en-US" sz="2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en-GB" altLang="en-US" sz="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GB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Provide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regional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support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Members in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accordance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with the Regional WIGOS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Implementation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Plan and in a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response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their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requests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(</a:t>
            </a:r>
            <a:r>
              <a:rPr lang="en-US" altLang="en-US" sz="2400" i="1" dirty="0">
                <a:solidFill>
                  <a:srgbClr val="002060"/>
                </a:solidFill>
                <a:latin typeface="Arial Narrow" pitchFamily="34" charset="0"/>
              </a:rPr>
              <a:t>subject to availability of </a:t>
            </a:r>
            <a:r>
              <a:rPr lang="en-US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resources or </a:t>
            </a:r>
            <a:r>
              <a:rPr lang="en-US" altLang="en-US" sz="2400" i="1" dirty="0">
                <a:solidFill>
                  <a:srgbClr val="002060"/>
                </a:solidFill>
                <a:latin typeface="Arial Narrow" pitchFamily="34" charset="0"/>
              </a:rPr>
              <a:t>funds</a:t>
            </a:r>
            <a:r>
              <a:rPr lang="en-GB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)</a:t>
            </a:r>
            <a:endParaRPr lang="hr-HR" altLang="en-US" sz="2400" i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en-GB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US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Continue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</a:t>
            </a:r>
            <a:r>
              <a:rPr lang="en-US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promote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capacity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development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US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communications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US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outreach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activities to assist Members in the implementation of WIGOS</a:t>
            </a:r>
          </a:p>
          <a:p>
            <a:pPr>
              <a:buSzPct val="130000"/>
            </a:pPr>
            <a:endParaRPr lang="en-GB" altLang="en-US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GB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Decisions by Cg-17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32440" y="6419800"/>
            <a:ext cx="539552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0" y="1428736"/>
            <a:ext cx="9072594" cy="4929221"/>
          </a:xfrm>
        </p:spPr>
        <p:txBody>
          <a:bodyPr/>
          <a:lstStyle/>
          <a:p>
            <a:pPr>
              <a:buSzPct val="130000"/>
              <a:buNone/>
            </a:pP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Associations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are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requested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hr-HR" altLang="en-US" sz="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US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Exchange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US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experiences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US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lessons learned </a:t>
            </a:r>
            <a:r>
              <a:rPr lang="en-US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 the WIGOS </a:t>
            </a:r>
            <a:r>
              <a:rPr lang="en-US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implementation</a:t>
            </a:r>
            <a:endParaRPr lang="hr-HR" altLang="en-US" sz="2800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hr-HR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Prompt </a:t>
            </a:r>
            <a:r>
              <a:rPr lang="hr-HR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response</a:t>
            </a: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the </a:t>
            </a:r>
            <a:r>
              <a:rPr lang="hr-HR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 VI</a:t>
            </a: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this </a:t>
            </a:r>
            <a:r>
              <a:rPr lang="hr-HR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request</a:t>
            </a: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is this</a:t>
            </a:r>
            <a:endParaRPr lang="hr-HR" altLang="en-US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r>
              <a:rPr lang="hr-HR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RA VI WIGOS Workshop</a:t>
            </a:r>
            <a:r>
              <a:rPr lang="hr-HR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trough the joint effort of  </a:t>
            </a:r>
          </a:p>
          <a:p>
            <a:pPr>
              <a:buSzPct val="130000"/>
              <a:buNone/>
            </a:pPr>
            <a:endParaRPr lang="hr-HR" altLang="en-US" sz="5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</a:pPr>
            <a:endParaRPr lang="hr-HR" altLang="en-US" sz="5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 VI  Working Group on Technical Development and </a:t>
            </a:r>
          </a:p>
          <a:p>
            <a:pPr lvl="1">
              <a:spcBef>
                <a:spcPts val="0"/>
              </a:spcBef>
              <a:buSzPct val="90000"/>
              <a:buNone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 Implementation - TDI</a:t>
            </a:r>
          </a:p>
          <a:p>
            <a:pPr lvl="1">
              <a:spcBef>
                <a:spcPts val="0"/>
              </a:spcBef>
              <a:buSzPct val="90000"/>
              <a:buNone/>
            </a:pPr>
            <a:endParaRPr lang="hr-HR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CIMO, CBS </a:t>
            </a: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endParaRPr lang="hr-HR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WMO Secretariat</a:t>
            </a:r>
            <a:endParaRPr lang="hr-HR" altLang="en-US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GB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Decisions by Cg-17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32440" y="6419800"/>
            <a:ext cx="539552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33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31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31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163544" y="1428736"/>
            <a:ext cx="8909050" cy="4857784"/>
          </a:xfrm>
        </p:spPr>
        <p:txBody>
          <a:bodyPr/>
          <a:lstStyle/>
          <a:p>
            <a:pPr marL="0" indent="0">
              <a:buSzPct val="130000"/>
              <a:buNone/>
            </a:pP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It is desirable to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0" indent="0">
              <a:buSzPct val="130000"/>
              <a:buNone/>
            </a:pPr>
            <a:endParaRPr 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strengthen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enhance cooperation and partnership</a:t>
            </a:r>
            <a:r>
              <a:rPr lang="hr-H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(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4 “C”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)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through </a:t>
            </a:r>
            <a:r>
              <a:rPr 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Region-wide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organizations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or </a:t>
            </a:r>
            <a:r>
              <a:rPr 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sub-regional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groupings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overseeing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 observing systems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advance regional technical 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infrastructure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 </a:t>
            </a:r>
            <a:r>
              <a:rPr lang="en-US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meet</a:t>
            </a:r>
            <a:r>
              <a:rPr 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the 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WIGOS 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requirements</a:t>
            </a:r>
            <a:r>
              <a:rPr 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based on </a:t>
            </a:r>
            <a:r>
              <a:rPr 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R-WIP</a:t>
            </a:r>
            <a:endParaRPr lang="hr-HR" sz="2800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hr-HR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r>
              <a:rPr lang="hr-H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</a:t>
            </a:r>
            <a:r>
              <a:rPr lang="hr-HR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4C Partnershop</a:t>
            </a:r>
          </a:p>
          <a:p>
            <a:pPr lvl="1">
              <a:buSzPct val="90000"/>
              <a:buNone/>
            </a:pPr>
            <a:r>
              <a:rPr lang="hr-H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</a:t>
            </a:r>
            <a:r>
              <a:rPr lang="hr-HR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ollaboration  </a:t>
            </a:r>
            <a:r>
              <a:rPr lang="hr-H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</a:t>
            </a:r>
            <a:r>
              <a:rPr lang="hr-HR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ooperation </a:t>
            </a:r>
            <a:r>
              <a:rPr lang="hr-H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</a:t>
            </a:r>
            <a:r>
              <a:rPr lang="hr-HR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oordination </a:t>
            </a:r>
            <a:r>
              <a:rPr lang="hr-H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</a:t>
            </a:r>
            <a:r>
              <a:rPr lang="hr-HR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ommunication</a:t>
            </a:r>
          </a:p>
          <a:p>
            <a:pPr lvl="1">
              <a:buSzPct val="90000"/>
              <a:buNone/>
            </a:pPr>
            <a:r>
              <a:rPr lang="hr-HR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                               </a:t>
            </a:r>
            <a:r>
              <a:rPr lang="hr-H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WIN - WIN</a:t>
            </a:r>
          </a:p>
        </p:txBody>
      </p:sp>
      <p:sp>
        <p:nvSpPr>
          <p:cNvPr id="4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32440" y="6419800"/>
            <a:ext cx="539552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16</a:t>
            </a:r>
            <a:r>
              <a:rPr lang="hr-HR" sz="3200" b="1" baseline="30000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th</a:t>
            </a: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</a:t>
            </a:r>
            <a:r>
              <a:rPr lang="en-GB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RA VI</a:t>
            </a: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Session</a:t>
            </a:r>
            <a:r>
              <a:rPr lang="en-GB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guidance 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39360153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>
          <a:xfrm>
            <a:off x="571472" y="1836745"/>
            <a:ext cx="8358214" cy="2949577"/>
          </a:xfrm>
        </p:spPr>
        <p:txBody>
          <a:bodyPr/>
          <a:lstStyle/>
          <a:p>
            <a:pPr eaLnBrk="1" hangingPunct="1">
              <a:buSzPct val="130000"/>
            </a:pPr>
            <a:r>
              <a:rPr lang="en-GB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Priority Activity </a:t>
            </a:r>
            <a:r>
              <a:rPr lang="en-GB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for</a:t>
            </a:r>
            <a:r>
              <a:rPr lang="en-GB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RA-VI</a:t>
            </a:r>
            <a:endParaRPr lang="hr-HR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eaLnBrk="1" hangingPunct="1">
              <a:buSzPct val="130000"/>
              <a:buNone/>
            </a:pPr>
            <a:endParaRPr lang="en-GB" sz="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 typeface="Wingdings" pitchFamily="2" charset="2"/>
              <a:buChar char="ü"/>
            </a:pPr>
            <a:r>
              <a:rPr lang="hr-H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Concept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of</a:t>
            </a:r>
            <a:r>
              <a:rPr lang="en-GB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RBON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 be </a:t>
            </a:r>
            <a:r>
              <a:rPr lang="en-GB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developed </a:t>
            </a:r>
            <a:endParaRPr lang="hr-HR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None/>
            </a:pPr>
            <a:endParaRPr lang="en-GB" sz="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 typeface="Wingdings" pitchFamily="2" charset="2"/>
              <a:buChar char="ü"/>
            </a:pPr>
            <a:r>
              <a:rPr lang="hr-H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Timeline: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2015-2016</a:t>
            </a:r>
            <a:endParaRPr lang="hr-HR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 typeface="Wingdings" pitchFamily="2" charset="2"/>
              <a:buChar char="ü"/>
            </a:pPr>
            <a:endParaRPr lang="en-GB" sz="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buSzPct val="90000"/>
              <a:buFont typeface="Wingdings" pitchFamily="2" charset="2"/>
              <a:buChar char="ü"/>
            </a:pPr>
            <a:r>
              <a:rPr lang="hr-H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Responsible: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WG-TDI</a:t>
            </a:r>
            <a:r>
              <a:rPr lang="en-GB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TT-WIGOS </a:t>
            </a:r>
            <a:endParaRPr lang="hr-HR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None/>
            </a:pP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                      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with guidance from ICG-WIGOS</a:t>
            </a:r>
            <a:endParaRPr lang="hr-HR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 eaLnBrk="1" hangingPunct="1">
              <a:spcBef>
                <a:spcPts val="0"/>
              </a:spcBef>
              <a:buSzPct val="90000"/>
              <a:buNone/>
            </a:pP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</a:t>
            </a:r>
            <a:endParaRPr lang="en-GB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Regional Basic             Observing Network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32440" y="6419800"/>
            <a:ext cx="539552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41367285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57298"/>
            <a:ext cx="5112567" cy="4786346"/>
          </a:xfrm>
        </p:spPr>
        <p:txBody>
          <a:bodyPr/>
          <a:lstStyle/>
          <a:p>
            <a:pPr>
              <a:buSzPct val="130000"/>
            </a:pPr>
            <a:r>
              <a:rPr lang="en-US" sz="2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Purpose</a:t>
            </a:r>
            <a:endParaRPr lang="hr-HR" sz="2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</a:pPr>
            <a:endParaRPr lang="en-US" sz="5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WRD </a:t>
            </a: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metadata</a:t>
            </a:r>
            <a:endParaRPr lang="hr-HR" sz="2600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US" sz="3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US" sz="2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</a:t>
            </a: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nformation to support </a:t>
            </a: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radio-frequency</a:t>
            </a: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protection</a:t>
            </a:r>
            <a:endParaRPr lang="hr-HR" sz="2600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US" sz="3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Links</a:t>
            </a: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online </a:t>
            </a: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radar</a:t>
            </a: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data</a:t>
            </a:r>
            <a:endParaRPr lang="hr-HR" sz="2600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None/>
            </a:pPr>
            <a:endParaRPr 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US" sz="2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Members should</a:t>
            </a:r>
            <a:endParaRPr lang="hr-HR" sz="2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</a:pPr>
            <a:endParaRPr lang="en-US" sz="5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Provide WMO </a:t>
            </a: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Focal</a:t>
            </a: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Points</a:t>
            </a: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on </a:t>
            </a:r>
            <a:r>
              <a:rPr lang="en-US" sz="26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Weather Radar Metadata</a:t>
            </a:r>
            <a:endParaRPr lang="hr-HR" sz="26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US" sz="3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Maintain</a:t>
            </a: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26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data</a:t>
            </a:r>
            <a:r>
              <a:rPr lang="en-US" sz="2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the WRD</a:t>
            </a:r>
          </a:p>
        </p:txBody>
      </p:sp>
      <p:pic>
        <p:nvPicPr>
          <p:cNvPr id="102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57752" y="1357298"/>
            <a:ext cx="3959446" cy="4662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WMO Weather Radar Database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32440" y="6419800"/>
            <a:ext cx="539552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3158188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1628775"/>
            <a:ext cx="8343900" cy="4464050"/>
          </a:xfrm>
        </p:spPr>
      </p:pic>
      <p:sp>
        <p:nvSpPr>
          <p:cNvPr id="5" name="Line 2"/>
          <p:cNvSpPr>
            <a:spLocks noChangeShapeType="1"/>
          </p:cNvSpPr>
          <p:nvPr/>
        </p:nvSpPr>
        <p:spPr bwMode="auto">
          <a:xfrm>
            <a:off x="179512" y="1340768"/>
            <a:ext cx="8784976" cy="0"/>
          </a:xfrm>
          <a:prstGeom prst="line">
            <a:avLst/>
          </a:prstGeom>
          <a:noFill/>
          <a:ln w="76200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hr-HR">
              <a:solidFill>
                <a:srgbClr val="FF9900"/>
              </a:solidFill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411760" y="188640"/>
            <a:ext cx="5256584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GB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Example for Data </a:t>
            </a:r>
            <a:r>
              <a:rPr lang="hr-HR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Accessibility</a:t>
            </a:r>
            <a:r>
              <a:rPr lang="en-GB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via Global Data Radar Base</a:t>
            </a:r>
            <a:endParaRPr lang="hr-HR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532440" y="6419800"/>
            <a:ext cx="539552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446214"/>
            <a:ext cx="7057403" cy="4752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2"/>
          <p:cNvSpPr>
            <a:spLocks noChangeShapeType="1"/>
          </p:cNvSpPr>
          <p:nvPr/>
        </p:nvSpPr>
        <p:spPr bwMode="auto">
          <a:xfrm>
            <a:off x="179512" y="1340768"/>
            <a:ext cx="8784976" cy="0"/>
          </a:xfrm>
          <a:prstGeom prst="line">
            <a:avLst/>
          </a:prstGeom>
          <a:noFill/>
          <a:ln w="76200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hr-HR">
              <a:solidFill>
                <a:srgbClr val="FF9900"/>
              </a:solidFill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2411760" y="72008"/>
            <a:ext cx="5544616" cy="119675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GB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Example of Results from Radar Data Exchange Activity between </a:t>
            </a:r>
            <a:r>
              <a:rPr lang="hr-H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          </a:t>
            </a:r>
            <a:r>
              <a:rPr lang="en-GB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Turkey and Russian Federation</a:t>
            </a:r>
            <a:endParaRPr lang="hr-HR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1484784"/>
            <a:ext cx="6826250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2"/>
          <p:cNvSpPr>
            <a:spLocks noChangeShapeType="1"/>
          </p:cNvSpPr>
          <p:nvPr/>
        </p:nvSpPr>
        <p:spPr bwMode="auto">
          <a:xfrm>
            <a:off x="179512" y="1340768"/>
            <a:ext cx="8784976" cy="0"/>
          </a:xfrm>
          <a:prstGeom prst="line">
            <a:avLst/>
          </a:prstGeom>
          <a:noFill/>
          <a:ln w="76200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/>
          <a:lstStyle/>
          <a:p>
            <a:endParaRPr lang="hr-HR">
              <a:solidFill>
                <a:srgbClr val="FF9900"/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475656" y="72008"/>
            <a:ext cx="7488832" cy="119675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GB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Example of Results from Radar Data Exchange by Roshydromet in Cooperation with Environment Canada (Ukraine, Russia and Turkey Radars)</a:t>
            </a:r>
            <a:endParaRPr lang="hr-HR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2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0100" y="1071546"/>
            <a:ext cx="6764218" cy="3160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0" name="Rectangle 16"/>
          <p:cNvSpPr>
            <a:spLocks noChangeArrowheads="1"/>
          </p:cNvSpPr>
          <p:nvPr/>
        </p:nvSpPr>
        <p:spPr bwMode="auto">
          <a:xfrm>
            <a:off x="7208838" y="5205413"/>
            <a:ext cx="13239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algn="l" eaLnBrk="0" hangingPunct="0">
              <a:spcBef>
                <a:spcPct val="20000"/>
              </a:spcBef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3200">
                <a:solidFill>
                  <a:srgbClr val="FFFFFF"/>
                </a:solidFill>
              </a:rPr>
              <a:t>Users</a:t>
            </a:r>
            <a:endParaRPr lang="sk-SK" altLang="en-US" sz="3200">
              <a:solidFill>
                <a:srgbClr val="FFFFFF"/>
              </a:solidFill>
            </a:endParaRPr>
          </a:p>
        </p:txBody>
      </p:sp>
      <p:pic>
        <p:nvPicPr>
          <p:cNvPr id="24" name="Picture 2" descr="rc_of_received_reports_-_map (1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7936" y="2857496"/>
            <a:ext cx="4436064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06" y="4071942"/>
            <a:ext cx="4536261" cy="2592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Regional real-time Monitoring </a:t>
            </a:r>
            <a:endParaRPr lang="hr-HR" sz="3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41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/>
          </p:cNvSpPr>
          <p:nvPr>
            <p:ph type="body" idx="4294967295"/>
          </p:nvPr>
        </p:nvSpPr>
        <p:spPr>
          <a:xfrm>
            <a:off x="36544" y="1528787"/>
            <a:ext cx="9036050" cy="4900609"/>
          </a:xfrm>
        </p:spPr>
        <p:txBody>
          <a:bodyPr/>
          <a:lstStyle/>
          <a:p>
            <a:pPr>
              <a:buSzPct val="130000"/>
              <a:defRPr/>
            </a:pPr>
            <a:r>
              <a:rPr lang="en-GB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WIGOS Centres</a:t>
            </a:r>
            <a:r>
              <a:rPr lang="hr-HR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will</a:t>
            </a:r>
            <a:r>
              <a:rPr lang="hr-HR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provide</a:t>
            </a:r>
            <a:r>
              <a:rPr lang="en-GB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  <a:defRPr/>
            </a:pPr>
            <a:endParaRPr lang="hr-HR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  <a:defRPr/>
            </a:pP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 </a:t>
            </a:r>
            <a:r>
              <a:rPr lang="en-GB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oversight</a:t>
            </a: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GB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coordination</a:t>
            </a:r>
            <a:r>
              <a:rPr lang="en-GB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</a:t>
            </a:r>
            <a:r>
              <a:rPr lang="en-GB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support</a:t>
            </a:r>
            <a:endParaRPr lang="hr-HR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  <a:defRPr/>
            </a:pPr>
            <a:endParaRPr lang="hr-HR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  <a:defRPr/>
            </a:pPr>
            <a:r>
              <a:rPr lang="hr-H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</a:t>
            </a:r>
            <a:r>
              <a:rPr lang="en-GB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for </a:t>
            </a:r>
            <a:r>
              <a:rPr lang="en-GB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 </a:t>
            </a:r>
            <a:r>
              <a:rPr lang="en-GB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implementation</a:t>
            </a:r>
            <a:r>
              <a:rPr lang="en-GB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operational</a:t>
            </a:r>
            <a:r>
              <a:rPr lang="en-GB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sz="2800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activities</a:t>
            </a:r>
            <a:r>
              <a:rPr lang="en-GB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at 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  <a:defRPr/>
            </a:pPr>
            <a:r>
              <a:rPr lang="hr-H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</a:t>
            </a:r>
            <a:r>
              <a:rPr lang="en-GB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</a:t>
            </a:r>
            <a:r>
              <a:rPr lang="hr-H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/</a:t>
            </a:r>
            <a:r>
              <a:rPr lang="hr-H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national level</a:t>
            </a:r>
            <a:endParaRPr lang="hr-HR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  <a:defRPr/>
            </a:pPr>
            <a:endParaRPr lang="en-GB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defRPr/>
            </a:pPr>
            <a:r>
              <a:rPr lang="en-GB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Each </a:t>
            </a:r>
            <a:r>
              <a:rPr lang="en-GB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RA</a:t>
            </a:r>
            <a:r>
              <a:rPr lang="hr-HR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will</a:t>
            </a:r>
            <a:endParaRPr lang="en-GB" sz="2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  <a:defRPr/>
            </a:pP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provide </a:t>
            </a:r>
            <a:r>
              <a:rPr lang="hr-HR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capacity</a:t>
            </a: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</a:t>
            </a:r>
            <a:r>
              <a:rPr lang="hr-HR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evelopment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on the </a:t>
            </a:r>
            <a:r>
              <a:rPr lang="en-GB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existing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facilities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</a:p>
          <a:p>
            <a:pPr lvl="1">
              <a:buSzPct val="90000"/>
              <a:buFont typeface="Wingdings" pitchFamily="2" charset="2"/>
              <a:buChar char="ü"/>
              <a:defRPr/>
            </a:pP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reflect</a:t>
            </a: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its </a:t>
            </a:r>
            <a:r>
              <a:rPr lang="en-GB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specifics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GB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needs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GB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priorities</a:t>
            </a:r>
            <a:endParaRPr lang="hr-HR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  <a:defRPr/>
            </a:pP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decide </a:t>
            </a: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governance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composition</a:t>
            </a:r>
            <a:r>
              <a:rPr lang="hr-HR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on its regional WIGOS </a:t>
            </a:r>
            <a:r>
              <a:rPr lang="en-GB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working</a:t>
            </a:r>
            <a:r>
              <a:rPr lang="hr-HR" u="sng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sz="2800" u="sng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structure</a:t>
            </a:r>
            <a:r>
              <a:rPr lang="en-GB" sz="280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 </a:t>
            </a:r>
            <a:r>
              <a:rPr lang="en-GB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mechanisms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Regional WIGOS Centers </a:t>
            </a: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  </a:t>
            </a:r>
            <a:r>
              <a:rPr lang="en-US" sz="3200" b="1" i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Basic function</a:t>
            </a:r>
            <a:endParaRPr lang="hr-HR" sz="3200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39869698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40363" y="1412876"/>
            <a:ext cx="35242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463" y="3714752"/>
            <a:ext cx="8829675" cy="307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Rectangle 3"/>
          <p:cNvSpPr>
            <a:spLocks noGrp="1"/>
          </p:cNvSpPr>
          <p:nvPr>
            <p:ph type="body" idx="4294967295"/>
          </p:nvPr>
        </p:nvSpPr>
        <p:spPr>
          <a:xfrm>
            <a:off x="0" y="1428737"/>
            <a:ext cx="5256213" cy="1000132"/>
          </a:xfrm>
        </p:spPr>
        <p:txBody>
          <a:bodyPr/>
          <a:lstStyle/>
          <a:p>
            <a:pPr>
              <a:buSzPct val="130000"/>
            </a:pP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RWC must be a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win-win solution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for Members</a:t>
            </a:r>
          </a:p>
        </p:txBody>
      </p:sp>
      <p:sp>
        <p:nvSpPr>
          <p:cNvPr id="6" name="Rectangle 3"/>
          <p:cNvSpPr txBox="1">
            <a:spLocks/>
          </p:cNvSpPr>
          <p:nvPr/>
        </p:nvSpPr>
        <p:spPr bwMode="auto">
          <a:xfrm>
            <a:off x="0" y="2571744"/>
            <a:ext cx="5356231" cy="933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33400" indent="-5334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990600" indent="-5334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371600" indent="-4572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752600" indent="-3810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209800" indent="-3810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667000" indent="-3810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6pPr>
            <a:lvl7pPr marL="3124200" indent="-3810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7pPr>
            <a:lvl8pPr marL="3581400" indent="-3810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8pPr>
            <a:lvl9pPr marL="4038600" indent="-3810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F9900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273050" indent="-273050">
              <a:buClr>
                <a:srgbClr val="002060"/>
              </a:buClr>
              <a:buSzPct val="130000"/>
              <a:buFont typeface="Arial" pitchFamily="34" charset="0"/>
              <a:buChar char="•"/>
              <a:defRPr/>
            </a:pPr>
            <a:r>
              <a:rPr lang="en-GB" altLang="en-US" b="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RWC</a:t>
            </a:r>
            <a:r>
              <a:rPr lang="hr-HR" altLang="en-US" b="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</a:t>
            </a:r>
            <a:r>
              <a:rPr lang="en-GB" altLang="en-US" b="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must </a:t>
            </a:r>
            <a:r>
              <a:rPr lang="en-GB" altLang="en-US" b="0" u="sng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provide</a:t>
            </a:r>
            <a:r>
              <a:rPr lang="en-GB" altLang="en-US" b="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right solutions </a:t>
            </a:r>
            <a:r>
              <a:rPr lang="en-GB" altLang="en-US" b="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 </a:t>
            </a:r>
            <a:r>
              <a:rPr lang="en-GB" altLang="en-US" b="1" i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</a:t>
            </a:r>
            <a:r>
              <a:rPr lang="en-GB" altLang="en-US" b="0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b="1" kern="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problems</a:t>
            </a: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Regional WIGOS Centers (RWC) </a:t>
            </a:r>
            <a:endParaRPr lang="hr-HR" sz="3200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95864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build="p"/>
      <p:bldP spid="6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/>
          <p:cNvSpPr>
            <a:spLocks noGrp="1"/>
          </p:cNvSpPr>
          <p:nvPr>
            <p:ph type="body" idx="1"/>
          </p:nvPr>
        </p:nvSpPr>
        <p:spPr>
          <a:xfrm>
            <a:off x="358775" y="1571612"/>
            <a:ext cx="7427935" cy="4429156"/>
          </a:xfrm>
        </p:spPr>
        <p:txBody>
          <a:bodyPr/>
          <a:lstStyle/>
          <a:p>
            <a:pPr>
              <a:buSzPct val="130000"/>
            </a:pPr>
            <a:r>
              <a:rPr lang="en-AU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Five priority areas</a:t>
            </a:r>
            <a:endParaRPr lang="hr-HR" altLang="en-US" sz="2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</a:pPr>
            <a:endParaRPr lang="en-AU" altLang="en-US" sz="2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Font typeface="Arial Narrow" pitchFamily="34" charset="0"/>
              <a:buAutoNum type="arabicPeriod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National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WIGOS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implementation</a:t>
            </a:r>
            <a:endParaRPr lang="hr-HR" altLang="en-US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971550" lvl="1" indent="-514350">
              <a:spcBef>
                <a:spcPts val="0"/>
              </a:spcBef>
              <a:buFont typeface="+mj-lt"/>
              <a:buAutoNum type="arabicPeriod" startAt="2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Regulatory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Guidance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Material</a:t>
            </a:r>
            <a:endParaRPr lang="hr-HR" altLang="en-US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971550" lvl="1" indent="-514350">
              <a:spcBef>
                <a:spcPts val="0"/>
              </a:spcBef>
              <a:buFont typeface="+mj-lt"/>
              <a:buAutoNum type="arabicPeriod" startAt="3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Information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Resource</a:t>
            </a:r>
            <a:endParaRPr lang="hr-HR" altLang="en-US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971550" lvl="1" indent="-514350">
              <a:spcBef>
                <a:spcPts val="0"/>
              </a:spcBef>
              <a:buFont typeface="+mj-lt"/>
              <a:buAutoNum type="arabicPeriod" startAt="4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 Data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Quality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Monitoring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System</a:t>
            </a:r>
            <a:endParaRPr lang="hr-HR" altLang="en-U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971550" lvl="1" indent="-514350">
              <a:spcBef>
                <a:spcPts val="0"/>
              </a:spcBef>
              <a:buFont typeface="+mj-lt"/>
              <a:buAutoNum type="arabicPeriod" startAt="5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Regional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WIGOS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Centres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Plan for WIGOS </a:t>
            </a: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                     </a:t>
            </a: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Pre-operational Phase (PWPP)</a:t>
            </a:r>
            <a:endParaRPr lang="hr-HR" sz="3200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329823258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921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uiExpand="1" build="p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52" name="Rectangle 14"/>
          <p:cNvSpPr>
            <a:spLocks noChangeArrowheads="1"/>
          </p:cNvSpPr>
          <p:nvPr/>
        </p:nvSpPr>
        <p:spPr bwMode="auto">
          <a:xfrm>
            <a:off x="107950" y="5230813"/>
            <a:ext cx="2160588" cy="719137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>
              <a:spcBef>
                <a:spcPct val="50000"/>
              </a:spcBef>
              <a:buClr>
                <a:srgbClr val="FF9900"/>
              </a:buClr>
              <a:buFont typeface="Wingdings" pitchFamily="2" charset="2"/>
              <a:buNone/>
            </a:pPr>
            <a:r>
              <a:rPr lang="en-AU" sz="1600">
                <a:hlinkClick r:id="rId3"/>
              </a:rPr>
              <a:t>Communications and outreach</a:t>
            </a:r>
            <a:endParaRPr lang="en-AU" sz="1600"/>
          </a:p>
        </p:txBody>
      </p:sp>
      <p:grpSp>
        <p:nvGrpSpPr>
          <p:cNvPr id="20" name="Group 19"/>
          <p:cNvGrpSpPr/>
          <p:nvPr/>
        </p:nvGrpSpPr>
        <p:grpSpPr>
          <a:xfrm>
            <a:off x="590550" y="1500174"/>
            <a:ext cx="8196292" cy="4877828"/>
            <a:chOff x="590550" y="836613"/>
            <a:chExt cx="8158163" cy="5563629"/>
          </a:xfrm>
        </p:grpSpPr>
        <p:pic>
          <p:nvPicPr>
            <p:cNvPr id="57345" name="Picture 4" descr="Key Comp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 l="27370" t="26199" r="24561" b="18594"/>
            <a:stretch>
              <a:fillRect/>
            </a:stretch>
          </p:blipFill>
          <p:spPr bwMode="auto">
            <a:xfrm>
              <a:off x="3021013" y="2133600"/>
              <a:ext cx="3124200" cy="26908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7346" name="TextBox 3"/>
            <p:cNvSpPr txBox="1">
              <a:spLocks noChangeArrowheads="1"/>
            </p:cNvSpPr>
            <p:nvPr/>
          </p:nvSpPr>
          <p:spPr bwMode="auto">
            <a:xfrm>
              <a:off x="2484438" y="1700213"/>
              <a:ext cx="4267200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i="1">
                  <a:solidFill>
                    <a:schemeClr val="tx1"/>
                  </a:solidFill>
                </a:rPr>
                <a:t>To oversee, guide and coordinate WIGOS </a:t>
              </a:r>
            </a:p>
          </p:txBody>
        </p:sp>
        <p:sp>
          <p:nvSpPr>
            <p:cNvPr id="57347" name="TextBox 9"/>
            <p:cNvSpPr txBox="1">
              <a:spLocks noChangeArrowheads="1"/>
            </p:cNvSpPr>
            <p:nvPr/>
          </p:nvSpPr>
          <p:spPr bwMode="auto">
            <a:xfrm>
              <a:off x="2051050" y="4868863"/>
              <a:ext cx="4910138" cy="336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i="1">
                  <a:solidFill>
                    <a:schemeClr val="tx1"/>
                  </a:solidFill>
                </a:rPr>
                <a:t>To facilitate and support the operation of WIGOS </a:t>
              </a:r>
            </a:p>
          </p:txBody>
        </p:sp>
        <p:sp>
          <p:nvSpPr>
            <p:cNvPr id="57348" name="TextBox 10"/>
            <p:cNvSpPr txBox="1">
              <a:spLocks noChangeArrowheads="1"/>
            </p:cNvSpPr>
            <p:nvPr/>
          </p:nvSpPr>
          <p:spPr bwMode="auto">
            <a:xfrm rot="5400000">
              <a:off x="4827130" y="3017023"/>
              <a:ext cx="3460749" cy="827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i="1" dirty="0">
                  <a:solidFill>
                    <a:schemeClr val="tx1"/>
                  </a:solidFill>
                </a:rPr>
                <a:t>To plan, implement and evolve WIGOS component systems  </a:t>
              </a:r>
            </a:p>
          </p:txBody>
        </p:sp>
        <p:sp>
          <p:nvSpPr>
            <p:cNvPr id="57349" name="TextBox 11"/>
            <p:cNvSpPr txBox="1">
              <a:spLocks noChangeArrowheads="1"/>
            </p:cNvSpPr>
            <p:nvPr/>
          </p:nvSpPr>
          <p:spPr bwMode="auto">
            <a:xfrm rot="16200000">
              <a:off x="851628" y="2867504"/>
              <a:ext cx="3259272" cy="8271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i="1" dirty="0">
                  <a:solidFill>
                    <a:schemeClr val="tx1"/>
                  </a:solidFill>
                </a:rPr>
                <a:t>To ensure supply of and access to WIGOS  observations</a:t>
              </a:r>
            </a:p>
          </p:txBody>
        </p:sp>
        <p:sp>
          <p:nvSpPr>
            <p:cNvPr id="57350" name="Rectangle 6"/>
            <p:cNvSpPr>
              <a:spLocks noChangeArrowheads="1"/>
            </p:cNvSpPr>
            <p:nvPr/>
          </p:nvSpPr>
          <p:spPr bwMode="auto">
            <a:xfrm>
              <a:off x="1495934" y="836613"/>
              <a:ext cx="3004628" cy="720725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dirty="0">
                  <a:solidFill>
                    <a:srgbClr val="002060"/>
                  </a:solidFill>
                  <a:hlinkClick r:id="rId6"/>
                </a:rPr>
                <a:t>Management of WIGOS Implementation / operation</a:t>
              </a:r>
              <a:endParaRPr lang="en-AU" sz="1600" b="0" dirty="0">
                <a:solidFill>
                  <a:srgbClr val="002060"/>
                </a:solidFill>
              </a:endParaRPr>
            </a:p>
          </p:txBody>
        </p:sp>
        <p:sp>
          <p:nvSpPr>
            <p:cNvPr id="57351" name="Rectangle 13"/>
            <p:cNvSpPr>
              <a:spLocks noChangeArrowheads="1"/>
            </p:cNvSpPr>
            <p:nvPr/>
          </p:nvSpPr>
          <p:spPr bwMode="auto">
            <a:xfrm>
              <a:off x="4773613" y="836613"/>
              <a:ext cx="2552987" cy="825500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>
                  <a:solidFill>
                    <a:schemeClr val="tx1"/>
                  </a:solidFill>
                  <a:hlinkClick r:id="rId7"/>
                </a:rPr>
                <a:t>Collaboration with co-sponsors and partners</a:t>
              </a:r>
              <a:endParaRPr lang="en-AU" sz="1600" b="0">
                <a:solidFill>
                  <a:schemeClr val="tx1"/>
                </a:solidFill>
              </a:endParaRPr>
            </a:p>
          </p:txBody>
        </p:sp>
        <p:sp>
          <p:nvSpPr>
            <p:cNvPr id="57353" name="Rectangle 15"/>
            <p:cNvSpPr>
              <a:spLocks noChangeArrowheads="1"/>
            </p:cNvSpPr>
            <p:nvPr/>
          </p:nvSpPr>
          <p:spPr bwMode="auto">
            <a:xfrm>
              <a:off x="7169150" y="3827463"/>
              <a:ext cx="1435100" cy="609600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dirty="0">
                  <a:solidFill>
                    <a:schemeClr val="tx1"/>
                  </a:solidFill>
                  <a:hlinkClick r:id="rId8"/>
                </a:rPr>
                <a:t>Quality Management</a:t>
              </a:r>
              <a:endParaRPr lang="en-AU" sz="1600" b="0" dirty="0">
                <a:solidFill>
                  <a:schemeClr val="tx1"/>
                </a:solidFill>
              </a:endParaRPr>
            </a:p>
          </p:txBody>
        </p:sp>
        <p:sp>
          <p:nvSpPr>
            <p:cNvPr id="57354" name="Rectangle 16"/>
            <p:cNvSpPr>
              <a:spLocks noChangeArrowheads="1"/>
            </p:cNvSpPr>
            <p:nvPr/>
          </p:nvSpPr>
          <p:spPr bwMode="auto">
            <a:xfrm>
              <a:off x="4675188" y="5458218"/>
              <a:ext cx="1940355" cy="919161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dirty="0" smtClean="0">
                  <a:solidFill>
                    <a:schemeClr val="tx1"/>
                  </a:solidFill>
                  <a:hlinkClick r:id="rId9"/>
                </a:rPr>
                <a:t>Standardization,</a:t>
              </a:r>
              <a:r>
                <a:rPr lang="hr-HR" sz="1600" b="0" dirty="0" smtClean="0">
                  <a:solidFill>
                    <a:schemeClr val="tx1"/>
                  </a:solidFill>
                  <a:hlinkClick r:id="rId9"/>
                </a:rPr>
                <a:t> </a:t>
              </a:r>
              <a:r>
                <a:rPr lang="en-AU" sz="1600" b="0" dirty="0" smtClean="0">
                  <a:solidFill>
                    <a:schemeClr val="tx1"/>
                  </a:solidFill>
                  <a:hlinkClick r:id="rId9"/>
                </a:rPr>
                <a:t>interoperability </a:t>
              </a:r>
              <a:r>
                <a:rPr lang="en-AU" sz="1600" b="0" dirty="0">
                  <a:solidFill>
                    <a:schemeClr val="tx1"/>
                  </a:solidFill>
                  <a:hlinkClick r:id="rId9"/>
                </a:rPr>
                <a:t>&amp; compatibility</a:t>
              </a:r>
              <a:endParaRPr lang="en-AU" sz="1600" b="0" dirty="0">
                <a:solidFill>
                  <a:schemeClr val="tx1"/>
                </a:solidFill>
              </a:endParaRPr>
            </a:p>
          </p:txBody>
        </p:sp>
        <p:sp>
          <p:nvSpPr>
            <p:cNvPr id="57355" name="Rectangle 17"/>
            <p:cNvSpPr>
              <a:spLocks noChangeArrowheads="1"/>
            </p:cNvSpPr>
            <p:nvPr/>
          </p:nvSpPr>
          <p:spPr bwMode="auto">
            <a:xfrm>
              <a:off x="2817813" y="5481080"/>
              <a:ext cx="1600200" cy="919162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dirty="0">
                  <a:solidFill>
                    <a:schemeClr val="tx1"/>
                  </a:solidFill>
                  <a:hlinkClick r:id="rId10"/>
                </a:rPr>
                <a:t>Operational Information Resource</a:t>
              </a:r>
              <a:endParaRPr lang="en-AU" sz="1600" b="0" dirty="0">
                <a:solidFill>
                  <a:schemeClr val="tx1"/>
                </a:solidFill>
              </a:endParaRPr>
            </a:p>
          </p:txBody>
        </p:sp>
        <p:sp>
          <p:nvSpPr>
            <p:cNvPr id="57356" name="Rectangle 18"/>
            <p:cNvSpPr>
              <a:spLocks noChangeArrowheads="1"/>
            </p:cNvSpPr>
            <p:nvPr/>
          </p:nvSpPr>
          <p:spPr bwMode="auto">
            <a:xfrm>
              <a:off x="7092950" y="5157788"/>
              <a:ext cx="1655763" cy="792162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>
                  <a:hlinkClick r:id="rId11"/>
                </a:rPr>
                <a:t>Capacity Development</a:t>
              </a:r>
              <a:endParaRPr lang="en-AU" sz="1600"/>
            </a:p>
          </p:txBody>
        </p:sp>
        <p:sp>
          <p:nvSpPr>
            <p:cNvPr id="57357" name="Rectangle 19"/>
            <p:cNvSpPr>
              <a:spLocks noChangeArrowheads="1"/>
            </p:cNvSpPr>
            <p:nvPr/>
          </p:nvSpPr>
          <p:spPr bwMode="auto">
            <a:xfrm>
              <a:off x="7164388" y="2093912"/>
              <a:ext cx="1228797" cy="1513083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dirty="0">
                  <a:solidFill>
                    <a:schemeClr val="tx1"/>
                  </a:solidFill>
                  <a:hlinkClick r:id="rId12"/>
                </a:rPr>
                <a:t>Design, planning and optimised evolution</a:t>
              </a:r>
              <a:endParaRPr lang="en-AU" sz="1600" b="0" dirty="0">
                <a:solidFill>
                  <a:schemeClr val="tx1"/>
                </a:solidFill>
              </a:endParaRPr>
            </a:p>
          </p:txBody>
        </p:sp>
        <p:sp>
          <p:nvSpPr>
            <p:cNvPr id="57358" name="Rectangle 21"/>
            <p:cNvSpPr>
              <a:spLocks noChangeArrowheads="1"/>
            </p:cNvSpPr>
            <p:nvPr/>
          </p:nvSpPr>
          <p:spPr bwMode="auto">
            <a:xfrm>
              <a:off x="595313" y="1844675"/>
              <a:ext cx="1384300" cy="1220788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dirty="0">
                  <a:solidFill>
                    <a:schemeClr val="tx1"/>
                  </a:solidFill>
                  <a:hlinkClick r:id="rId13"/>
                </a:rPr>
                <a:t>Data </a:t>
              </a:r>
              <a:r>
                <a:rPr lang="en-AU" sz="1600" b="0" dirty="0" smtClean="0">
                  <a:solidFill>
                    <a:schemeClr val="tx1"/>
                  </a:solidFill>
                  <a:hlinkClick r:id="rId13"/>
                </a:rPr>
                <a:t>discovery, delivery &amp; archival</a:t>
              </a:r>
              <a:endParaRPr lang="en-AU" sz="1600" b="0" dirty="0">
                <a:solidFill>
                  <a:schemeClr val="tx1"/>
                </a:solidFill>
              </a:endParaRPr>
            </a:p>
          </p:txBody>
        </p:sp>
        <p:sp>
          <p:nvSpPr>
            <p:cNvPr id="57359" name="Rectangle 22"/>
            <p:cNvSpPr>
              <a:spLocks noChangeArrowheads="1"/>
            </p:cNvSpPr>
            <p:nvPr/>
          </p:nvSpPr>
          <p:spPr bwMode="auto">
            <a:xfrm>
              <a:off x="590550" y="3573463"/>
              <a:ext cx="1389063" cy="1158875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</a:pPr>
              <a:r>
                <a:rPr lang="en-AU" sz="1600" b="0" dirty="0">
                  <a:solidFill>
                    <a:schemeClr val="tx1"/>
                  </a:solidFill>
                  <a:hlinkClick r:id="rId14"/>
                </a:rPr>
                <a:t>Observing system operation &amp; maintenance</a:t>
              </a:r>
              <a:endParaRPr lang="en-AU" sz="1600" b="0" dirty="0">
                <a:solidFill>
                  <a:schemeClr val="tx1"/>
                </a:solidFill>
              </a:endParaRPr>
            </a:p>
          </p:txBody>
        </p:sp>
        <p:pic>
          <p:nvPicPr>
            <p:cNvPr id="57361" name="Picture 5" descr="WIGOS_Logo-V5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3389313" y="3306763"/>
              <a:ext cx="2233612" cy="739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1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 Framework:  </a:t>
            </a: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             </a:t>
            </a: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Key activity areas </a:t>
            </a:r>
          </a:p>
        </p:txBody>
      </p:sp>
      <p:sp>
        <p:nvSpPr>
          <p:cNvPr id="22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31375117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2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type="body" idx="1"/>
          </p:nvPr>
        </p:nvSpPr>
        <p:spPr>
          <a:xfrm>
            <a:off x="250825" y="1530374"/>
            <a:ext cx="8785225" cy="4684708"/>
          </a:xfrm>
        </p:spPr>
        <p:txBody>
          <a:bodyPr/>
          <a:lstStyle/>
          <a:p>
            <a:pPr marL="450850" indent="-450850">
              <a:buFont typeface="Arial Narrow" pitchFamily="34" charset="0"/>
              <a:buAutoNum type="arabicPeriod"/>
              <a:tabLst>
                <a:tab pos="450850" algn="l"/>
              </a:tabLst>
            </a:pPr>
            <a:r>
              <a:rPr lang="en-AU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Consistency</a:t>
            </a:r>
            <a:r>
              <a:rPr lang="en-AU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R-WIP-VI with the “Global” WIP </a:t>
            </a:r>
            <a:endParaRPr lang="hr-HR" altLang="en-US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450850" indent="-450850">
              <a:spcBef>
                <a:spcPts val="0"/>
              </a:spcBef>
              <a:buNone/>
              <a:tabLst>
                <a:tab pos="450850" algn="l"/>
              </a:tabLst>
            </a:pP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  </a:t>
            </a:r>
            <a:r>
              <a:rPr lang="en-AU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e.g. the names of the 10 K</a:t>
            </a:r>
            <a:r>
              <a:rPr lang="hr-HR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ey </a:t>
            </a:r>
            <a:r>
              <a:rPr lang="en-AU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A</a:t>
            </a:r>
            <a:r>
              <a:rPr lang="hr-HR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ctivity </a:t>
            </a:r>
            <a:r>
              <a:rPr lang="en-AU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A</a:t>
            </a:r>
            <a:r>
              <a:rPr lang="hr-HR" altLang="en-US" sz="2400" i="1" dirty="0" smtClean="0">
                <a:solidFill>
                  <a:srgbClr val="002060"/>
                </a:solidFill>
                <a:latin typeface="Arial Narrow" pitchFamily="34" charset="0"/>
              </a:rPr>
              <a:t>reas</a:t>
            </a:r>
          </a:p>
          <a:p>
            <a:pPr>
              <a:spcBef>
                <a:spcPts val="0"/>
              </a:spcBef>
              <a:buNone/>
            </a:pPr>
            <a:endParaRPr lang="en-AU" altLang="en-US" sz="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marL="450850" indent="-450850">
              <a:buFont typeface="+mj-lt"/>
              <a:buAutoNum type="arabicPeriod" startAt="2"/>
            </a:pPr>
            <a:r>
              <a:rPr lang="en-AU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Taking into account</a:t>
            </a:r>
          </a:p>
          <a:p>
            <a:pPr lvl="1"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Decisions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by Cg-17</a:t>
            </a:r>
          </a:p>
          <a:p>
            <a:pPr lvl="1"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Progress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achieved so far</a:t>
            </a:r>
          </a:p>
          <a:p>
            <a:pPr lvl="1"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Better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understanding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WIGOS,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lessons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learned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</a:p>
          <a:p>
            <a:pPr lvl="1">
              <a:spcBef>
                <a:spcPts val="0"/>
              </a:spcBef>
              <a:buNone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experiences</a:t>
            </a:r>
          </a:p>
          <a:p>
            <a:pPr lvl="1"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Priorities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for the RA VI</a:t>
            </a:r>
          </a:p>
          <a:p>
            <a:pPr lvl="1"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Available</a:t>
            </a: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resources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Steps</a:t>
            </a:r>
          </a:p>
        </p:txBody>
      </p:sp>
      <p:sp>
        <p:nvSpPr>
          <p:cNvPr id="6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281240323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02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uiExpand="1" build="p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2"/>
          <p:cNvSpPr>
            <a:spLocks noGrp="1"/>
          </p:cNvSpPr>
          <p:nvPr>
            <p:ph type="body" idx="1"/>
          </p:nvPr>
        </p:nvSpPr>
        <p:spPr>
          <a:xfrm>
            <a:off x="250825" y="1530374"/>
            <a:ext cx="8785225" cy="4684708"/>
          </a:xfrm>
        </p:spPr>
        <p:txBody>
          <a:bodyPr/>
          <a:lstStyle/>
          <a:p>
            <a:pPr>
              <a:buFont typeface="Arial Narrow" pitchFamily="34" charset="0"/>
              <a:buAutoNum type="arabicPeriod" startAt="3"/>
            </a:pPr>
            <a:r>
              <a:rPr lang="en-AU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 check line-by-line</a:t>
            </a:r>
            <a:endParaRPr lang="hr-HR" altLang="en-US" sz="2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None/>
            </a:pPr>
            <a:endParaRPr lang="en-AU" altLang="en-US" sz="20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Deliverable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desirable to be achieved </a:t>
            </a:r>
            <a:endParaRPr lang="hr-HR" altLang="en-U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Activities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needed to achieve it </a:t>
            </a:r>
            <a:endParaRPr lang="hr-HR" altLang="en-U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Realistic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Deadline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/ Timeline</a:t>
            </a:r>
            <a:endParaRPr lang="hr-HR" altLang="en-U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Responsibility</a:t>
            </a:r>
            <a:endParaRPr lang="hr-HR" altLang="en-US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Realistic estimation of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resources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needed</a:t>
            </a:r>
            <a:endParaRPr lang="hr-HR" altLang="en-U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AU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Potential </a:t>
            </a:r>
            <a:r>
              <a:rPr lang="en-AU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risks</a:t>
            </a:r>
            <a:r>
              <a:rPr lang="en-AU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deal with</a:t>
            </a:r>
          </a:p>
          <a:p>
            <a:pPr>
              <a:buFont typeface="Arial Narrow" pitchFamily="34" charset="0"/>
              <a:buAutoNum type="arabicPeriod" startAt="3"/>
            </a:pPr>
            <a:endParaRPr lang="en-AU" altLang="en-US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Steps</a:t>
            </a:r>
          </a:p>
        </p:txBody>
      </p:sp>
      <p:sp>
        <p:nvSpPr>
          <p:cNvPr id="6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274435859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12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2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126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126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uiExpand="1" build="p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0" y="1357298"/>
            <a:ext cx="9144000" cy="5000660"/>
          </a:xfrm>
        </p:spPr>
        <p:txBody>
          <a:bodyPr/>
          <a:lstStyle/>
          <a:p>
            <a:pPr>
              <a:buSzPct val="130000"/>
            </a:pP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NMHSs </a:t>
            </a: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have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for the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first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time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strong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technical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mean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embrace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all existing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meteorological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related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measurement</a:t>
            </a:r>
            <a:r>
              <a:rPr lang="hr-HR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</a:t>
            </a:r>
          </a:p>
          <a:p>
            <a:pPr>
              <a:spcBef>
                <a:spcPts val="0"/>
              </a:spcBef>
              <a:buSzPct val="130000"/>
              <a:buNone/>
            </a:pPr>
            <a:r>
              <a:rPr lang="hr-HR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</a:t>
            </a:r>
            <a:r>
              <a:rPr lang="en-GB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e.g. hydrological, air quality, marine</a:t>
            </a:r>
            <a:r>
              <a:rPr lang="hr-HR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...</a:t>
            </a:r>
          </a:p>
          <a:p>
            <a:pPr>
              <a:spcBef>
                <a:spcPts val="0"/>
              </a:spcBef>
              <a:buSzPct val="130000"/>
              <a:buNone/>
            </a:pPr>
            <a:endParaRPr lang="en-GB" altLang="en-US" sz="8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in their </a:t>
            </a:r>
            <a:r>
              <a:rPr lang="en-GB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own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services</a:t>
            </a:r>
          </a:p>
          <a:p>
            <a:pPr lvl="1">
              <a:spcBef>
                <a:spcPts val="0"/>
              </a:spcBef>
              <a:buSzPct val="90000"/>
              <a:buFont typeface="Wingdings" pitchFamily="2" charset="2"/>
              <a:buChar char="ü"/>
            </a:pP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in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wither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observation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network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environment - bringing together </a:t>
            </a:r>
          </a:p>
          <a:p>
            <a:pPr lvl="1">
              <a:spcBef>
                <a:spcPts val="0"/>
              </a:spcBef>
              <a:buSzPct val="90000"/>
              <a:buNone/>
            </a:pP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 </a:t>
            </a:r>
            <a:r>
              <a:rPr lang="en-GB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partner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organisations</a:t>
            </a:r>
          </a:p>
          <a:p>
            <a:pPr>
              <a:spcBef>
                <a:spcPts val="0"/>
              </a:spcBef>
              <a:buSzPct val="130000"/>
              <a:buNone/>
            </a:pPr>
            <a:r>
              <a:rPr lang="hr-HR" altLang="en-US" sz="12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</a:t>
            </a:r>
            <a:endParaRPr lang="en-GB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WIGOS framework 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has a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GEO nature 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with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high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potential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for </a:t>
            </a:r>
          </a:p>
          <a:p>
            <a:pPr lvl="1">
              <a:buSzPct val="70000"/>
              <a:buFont typeface="Wingdings" pitchFamily="2" charset="2"/>
              <a:buChar char="ü"/>
            </a:pPr>
            <a:r>
              <a:rPr lang="en-GB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partnership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</a:p>
          <a:p>
            <a:pPr lvl="1">
              <a:buSzPct val="70000"/>
              <a:buFont typeface="Wingdings" pitchFamily="2" charset="2"/>
              <a:buChar char="ü"/>
            </a:pPr>
            <a:r>
              <a:rPr lang="hr-HR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harmonization 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 </a:t>
            </a:r>
            <a:r>
              <a:rPr lang="hr-HR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standardization 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of the </a:t>
            </a:r>
            <a:r>
              <a:rPr lang="en-GB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observation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network from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various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sources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Benefits </a:t>
            </a: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                                     </a:t>
            </a: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of implementing WIGOS</a:t>
            </a: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="" xmlns:p14="http://schemas.microsoft.com/office/powerpoint/2010/main" val="34643785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825" name="Rectangle 9"/>
          <p:cNvSpPr>
            <a:spLocks noChangeArrowheads="1"/>
          </p:cNvSpPr>
          <p:nvPr/>
        </p:nvSpPr>
        <p:spPr bwMode="auto">
          <a:xfrm>
            <a:off x="5254657" y="928670"/>
            <a:ext cx="38179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hr-HR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Data</a:t>
            </a:r>
            <a:r>
              <a:rPr lang="hr-HR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and </a:t>
            </a:r>
            <a:r>
              <a:rPr lang="hr-HR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product</a:t>
            </a:r>
            <a:r>
              <a:rPr lang="hr-HR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 contribution</a:t>
            </a:r>
            <a:endParaRPr lang="hr-HR" sz="1600" b="1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418820" name="Rectangle 4"/>
          <p:cNvSpPr>
            <a:spLocks noChangeArrowheads="1"/>
          </p:cNvSpPr>
          <p:nvPr/>
        </p:nvSpPr>
        <p:spPr bwMode="auto">
          <a:xfrm>
            <a:off x="1258888" y="908050"/>
            <a:ext cx="3384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hr-HR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Partners in </a:t>
            </a:r>
            <a:r>
              <a:rPr lang="hr-HR" sz="1600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Croatia</a:t>
            </a:r>
          </a:p>
        </p:txBody>
      </p:sp>
      <p:sp>
        <p:nvSpPr>
          <p:cNvPr id="418826" name="Line 10"/>
          <p:cNvSpPr>
            <a:spLocks noChangeShapeType="1"/>
          </p:cNvSpPr>
          <p:nvPr/>
        </p:nvSpPr>
        <p:spPr bwMode="auto">
          <a:xfrm>
            <a:off x="1403350" y="2349500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27" name="Line 11"/>
          <p:cNvSpPr>
            <a:spLocks noChangeShapeType="1"/>
          </p:cNvSpPr>
          <p:nvPr/>
        </p:nvSpPr>
        <p:spPr bwMode="auto">
          <a:xfrm>
            <a:off x="1403350" y="3071810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28" name="Line 12"/>
          <p:cNvSpPr>
            <a:spLocks noChangeShapeType="1"/>
          </p:cNvSpPr>
          <p:nvPr/>
        </p:nvSpPr>
        <p:spPr bwMode="auto">
          <a:xfrm flipV="1">
            <a:off x="1476375" y="3789363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29" name="Line 13"/>
          <p:cNvSpPr>
            <a:spLocks noChangeShapeType="1"/>
          </p:cNvSpPr>
          <p:nvPr/>
        </p:nvSpPr>
        <p:spPr bwMode="auto">
          <a:xfrm flipV="1">
            <a:off x="1476375" y="4508500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30" name="Line 14"/>
          <p:cNvSpPr>
            <a:spLocks noChangeShapeType="1"/>
          </p:cNvSpPr>
          <p:nvPr/>
        </p:nvSpPr>
        <p:spPr bwMode="auto">
          <a:xfrm flipV="1">
            <a:off x="1476375" y="4941888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31" name="Line 15"/>
          <p:cNvSpPr>
            <a:spLocks noChangeShapeType="1"/>
          </p:cNvSpPr>
          <p:nvPr/>
        </p:nvSpPr>
        <p:spPr bwMode="auto">
          <a:xfrm flipV="1">
            <a:off x="1403350" y="5445125"/>
            <a:ext cx="7489825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32" name="Line 16"/>
          <p:cNvSpPr>
            <a:spLocks noChangeShapeType="1"/>
          </p:cNvSpPr>
          <p:nvPr/>
        </p:nvSpPr>
        <p:spPr bwMode="auto">
          <a:xfrm flipV="1">
            <a:off x="1403350" y="5949950"/>
            <a:ext cx="7489825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418833" name="Line 17"/>
          <p:cNvSpPr>
            <a:spLocks noChangeShapeType="1"/>
          </p:cNvSpPr>
          <p:nvPr/>
        </p:nvSpPr>
        <p:spPr bwMode="auto">
          <a:xfrm>
            <a:off x="1187450" y="1341438"/>
            <a:ext cx="7416800" cy="0"/>
          </a:xfrm>
          <a:prstGeom prst="line">
            <a:avLst/>
          </a:prstGeom>
          <a:noFill/>
          <a:ln w="38100" cmpd="dbl">
            <a:solidFill>
              <a:srgbClr val="000066"/>
            </a:solidFill>
            <a:round/>
            <a:headEnd/>
            <a:tailEnd/>
          </a:ln>
        </p:spPr>
        <p:txBody>
          <a:bodyPr/>
          <a:lstStyle/>
          <a:p>
            <a:endParaRPr lang="hr-HR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545170" y="1378472"/>
            <a:ext cx="3598830" cy="5109091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daily weather bulletins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data and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special marine products (sea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temperature, visibility, 10-min mean wind, wind gusts, waves)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r>
              <a:rPr lang="hr-HR" sz="8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sea temperature, waves,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streams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salinity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water quality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sea temperature,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level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waves,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streams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education, national NAVTEX coordinator</a:t>
            </a:r>
          </a:p>
          <a:p>
            <a:pPr>
              <a:buClr>
                <a:srgbClr val="CC3300"/>
              </a:buClr>
              <a:buFontTx/>
              <a:buChar char="•"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level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ocean models, education</a:t>
            </a: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public warnings (SOP)</a:t>
            </a: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2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maritime safety information management</a:t>
            </a:r>
          </a:p>
          <a:p>
            <a:pPr>
              <a:buClr>
                <a:srgbClr val="CC3300"/>
              </a:buClr>
            </a:pPr>
            <a:endParaRPr lang="hr-HR" sz="1000" dirty="0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search and rescue at sea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NAVTEX provider</a:t>
            </a:r>
          </a:p>
          <a:p>
            <a:pPr>
              <a:buClr>
                <a:srgbClr val="CC3300"/>
              </a:buClr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Tx/>
              <a:buChar char="•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remote sensing sea temperatures, </a:t>
            </a:r>
          </a:p>
          <a:p>
            <a:pPr>
              <a:buClr>
                <a:srgbClr val="CC3300"/>
              </a:buClr>
            </a:pP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see waves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hr-HR" sz="1400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sea streams</a:t>
            </a:r>
          </a:p>
        </p:txBody>
      </p:sp>
      <p:sp>
        <p:nvSpPr>
          <p:cNvPr id="25" name="Rectangle 3"/>
          <p:cNvSpPr>
            <a:spLocks noChangeArrowheads="1"/>
          </p:cNvSpPr>
          <p:nvPr/>
        </p:nvSpPr>
        <p:spPr bwMode="auto">
          <a:xfrm>
            <a:off x="1036645" y="1412875"/>
            <a:ext cx="4535487" cy="495520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National Meteorological and Hydrological 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</a:t>
            </a:r>
            <a:r>
              <a:rPr lang="hr-HR" sz="1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Service</a:t>
            </a: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Institute of Oceanography and Fisheries</a:t>
            </a: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Croatian Hydrographic Institute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800" dirty="0" smtClean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Department of Geophysics, Faculty of 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Science, University of Zagreb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State Directorate on Resque and Protection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Ministry</a:t>
            </a:r>
            <a:r>
              <a: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of Maritime Affairs, Transport and </a:t>
            </a: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   </a:t>
            </a:r>
            <a:r>
              <a:rPr lang="en-US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infrastructure</a:t>
            </a: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Plovput d.o.o. Split</a:t>
            </a:r>
          </a:p>
          <a:p>
            <a:pPr>
              <a:buClr>
                <a:srgbClr val="CC3300"/>
              </a:buClr>
              <a:buFont typeface="Wingdings" pitchFamily="2" charset="2"/>
              <a:buNone/>
            </a:pPr>
            <a:endParaRPr lang="hr-HR" sz="1400" dirty="0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>
              <a:buClr>
                <a:srgbClr val="CC3300"/>
              </a:buClr>
              <a:buFont typeface="Wingdings" pitchFamily="2" charset="2"/>
              <a:buChar char="v"/>
            </a:pPr>
            <a:r>
              <a:rPr lang="hr-HR" sz="14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Institut Ruđer Bošković</a:t>
            </a:r>
          </a:p>
        </p:txBody>
      </p:sp>
      <p:sp>
        <p:nvSpPr>
          <p:cNvPr id="26" name="Rectangle 3"/>
          <p:cNvSpPr txBox="1">
            <a:spLocks noChangeArrowheads="1"/>
          </p:cNvSpPr>
          <p:nvPr/>
        </p:nvSpPr>
        <p:spPr bwMode="auto">
          <a:xfrm>
            <a:off x="1857356" y="0"/>
            <a:ext cx="6480720" cy="785794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WIS DCPC / </a:t>
            </a:r>
            <a:r>
              <a:rPr lang="en-US" b="1" dirty="0" smtClean="0">
                <a:solidFill>
                  <a:srgbClr val="FEC0BA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WIGOS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Partners</a:t>
            </a:r>
            <a:r>
              <a:rPr lang="hr-HR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   </a:t>
            </a:r>
            <a:r>
              <a:rPr lang="en-US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Contribution Inventory</a:t>
            </a:r>
          </a:p>
        </p:txBody>
      </p:sp>
      <p:sp>
        <p:nvSpPr>
          <p:cNvPr id="27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8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8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8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8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8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8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8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8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18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18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18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2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500"/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8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18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2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2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88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188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2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2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2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8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8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5" dur="500"/>
                                        <p:tgtEl>
                                          <p:spTgt spid="2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8" dur="500"/>
                                        <p:tgtEl>
                                          <p:spTgt spid="2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188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188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500"/>
                            </p:stCondLst>
                            <p:childTnLst>
                              <p:par>
                                <p:cTn id="1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2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2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2" dur="500"/>
                                        <p:tgtEl>
                                          <p:spTgt spid="2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5" dur="5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8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8825" grpId="0"/>
      <p:bldP spid="418820" grpId="0"/>
      <p:bldP spid="418826" grpId="0" animBg="1"/>
      <p:bldP spid="418827" grpId="0" animBg="1"/>
      <p:bldP spid="418828" grpId="0" animBg="1"/>
      <p:bldP spid="418829" grpId="0" animBg="1"/>
      <p:bldP spid="418830" grpId="0" animBg="1"/>
      <p:bldP spid="418831" grpId="0" animBg="1"/>
      <p:bldP spid="418832" grpId="0" animBg="1"/>
      <p:bldP spid="418833" grpId="0" animBg="1"/>
      <p:bldP spid="24" grpId="0" build="p" animBg="1"/>
      <p:bldP spid="25" grpId="0" build="p" animBg="1"/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1357298"/>
            <a:ext cx="9036050" cy="5000660"/>
          </a:xfrm>
        </p:spPr>
        <p:txBody>
          <a:bodyPr/>
          <a:lstStyle/>
          <a:p>
            <a:pPr>
              <a:buSzPct val="130000"/>
            </a:pP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We will obtain </a:t>
            </a:r>
            <a:r>
              <a:rPr lang="en-GB" alt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critical knowledge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</a:t>
            </a:r>
            <a:endParaRPr lang="hr-HR" altLang="en-US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</a:pPr>
            <a:endParaRPr lang="hr-HR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hr-HR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underpin our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planning</a:t>
            </a:r>
            <a:endParaRPr lang="hr-HR" altLang="en-US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None/>
            </a:pPr>
            <a:endParaRPr lang="hr-HR" altLang="en-US" sz="1200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decision-making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process</a:t>
            </a:r>
            <a:endParaRPr lang="hr-HR" altLang="en-U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None/>
            </a:pPr>
            <a:endParaRPr lang="hr-HR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US" alt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make </a:t>
            </a:r>
            <a:r>
              <a:rPr lang="en-US" altLang="en-US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informed</a:t>
            </a:r>
            <a:r>
              <a:rPr lang="en-US" altLang="en-US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decisions</a:t>
            </a: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based on </a:t>
            </a:r>
            <a:r>
              <a:rPr lang="en-US" altLang="en-US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user</a:t>
            </a: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requirements</a:t>
            </a:r>
            <a:r>
              <a:rPr lang="en-US" altLang="en-US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for </a:t>
            </a: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</a:p>
          <a:p>
            <a:pPr lvl="1">
              <a:spcBef>
                <a:spcPts val="0"/>
              </a:spcBef>
              <a:buSzPct val="90000"/>
              <a:buNone/>
            </a:pPr>
            <a:r>
              <a:rPr lang="hr-HR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   </a:t>
            </a: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planning</a:t>
            </a:r>
            <a:r>
              <a:rPr lang="en-US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purposes</a:t>
            </a:r>
            <a:endParaRPr lang="hr-HR" altLang="en-U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  <a:buNone/>
            </a:pPr>
            <a:endParaRPr lang="en-GB" altLang="en-US" sz="2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We will have </a:t>
            </a:r>
            <a:r>
              <a:rPr lang="en-GB" alt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</a:t>
            </a:r>
            <a:r>
              <a:rPr lang="en-GB" altLang="en-US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best basis </a:t>
            </a:r>
            <a:r>
              <a:rPr lang="en-GB" alt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for</a:t>
            </a:r>
            <a:r>
              <a:rPr lang="en-GB" altLang="en-US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planning</a:t>
            </a:r>
            <a:r>
              <a:rPr lang="en-GB" alt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investment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in systems, </a:t>
            </a: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reseach 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 </a:t>
            </a:r>
            <a:r>
              <a:rPr lang="hr-HR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human resources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Benefits </a:t>
            </a: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                                     </a:t>
            </a: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of implementing WIGOS</a:t>
            </a:r>
          </a:p>
        </p:txBody>
      </p:sp>
      <p:sp>
        <p:nvSpPr>
          <p:cNvPr id="5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34643785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5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uiExpand="1" build="p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1357298"/>
            <a:ext cx="9036050" cy="5072098"/>
          </a:xfrm>
        </p:spPr>
        <p:txBody>
          <a:bodyPr/>
          <a:lstStyle/>
          <a:p>
            <a:pPr>
              <a:buSzPct val="130000"/>
            </a:pP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We will be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able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to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GB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better </a:t>
            </a:r>
            <a:endParaRPr lang="hr-HR" altLang="en-US" sz="2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spcBef>
                <a:spcPts val="0"/>
              </a:spcBef>
              <a:buSzPct val="130000"/>
              <a:buNone/>
            </a:pPr>
            <a:endParaRPr lang="hr-HR" altLang="en-US" sz="12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GB" alt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meet 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</a:t>
            </a:r>
            <a:r>
              <a:rPr lang="en-GB" alt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user needs 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</a:t>
            </a:r>
            <a:r>
              <a:rPr lang="en-GB" alt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demands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in more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effective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sustainable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way</a:t>
            </a:r>
            <a:endParaRPr lang="hr-HR" altLang="en-US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mitigate</a:t>
            </a:r>
            <a:r>
              <a:rPr lang="en-US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against and</a:t>
            </a: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/</a:t>
            </a:r>
            <a:r>
              <a:rPr lang="hr-HR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or </a:t>
            </a: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adapt</a:t>
            </a:r>
            <a:r>
              <a:rPr lang="en-US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to the consequences of </a:t>
            </a: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climate</a:t>
            </a:r>
            <a:r>
              <a:rPr lang="en-US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change</a:t>
            </a:r>
            <a:endParaRPr lang="hr-HR" altLang="en-US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buSzPct val="90000"/>
              <a:buFont typeface="Wingdings" pitchFamily="2" charset="2"/>
              <a:buChar char="ü"/>
            </a:pPr>
            <a:r>
              <a:rPr lang="en-GB" alt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report 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the</a:t>
            </a:r>
            <a:r>
              <a:rPr lang="en-GB" alt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value 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and</a:t>
            </a:r>
            <a:r>
              <a:rPr lang="en-GB" altLang="en-US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benefits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our work to our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government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,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community</a:t>
            </a:r>
            <a:r>
              <a:rPr lang="en-GB" altLang="en-US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and </a:t>
            </a:r>
            <a:r>
              <a:rPr lang="en-GB" altLang="en-US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stakeholders</a:t>
            </a:r>
            <a:endParaRPr lang="hr-HR" altLang="en-US" u="sng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 lvl="1">
              <a:spcBef>
                <a:spcPts val="0"/>
              </a:spcBef>
              <a:buSzPct val="90000"/>
              <a:buNone/>
            </a:pPr>
            <a:endParaRPr lang="en-GB" altLang="en-US" sz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  <a:p>
            <a:pPr>
              <a:buSzPct val="130000"/>
            </a:pP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We will increase </a:t>
            </a:r>
            <a:r>
              <a:rPr lang="hr-HR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credibility 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of</a:t>
            </a:r>
            <a:r>
              <a:rPr lang="en-GB" altLang="en-US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service delivery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by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reducing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the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risk</a:t>
            </a:r>
            <a:r>
              <a:rPr lang="en-GB" altLang="en-US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of </a:t>
            </a:r>
            <a:r>
              <a:rPr lang="en-GB" altLang="en-US" sz="2800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failures</a:t>
            </a:r>
            <a:endParaRPr lang="en-GB" altLang="en-US" sz="28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4" name="Foliennummernplatzhalter 1"/>
          <p:cNvSpPr>
            <a:spLocks noGrp="1"/>
          </p:cNvSpPr>
          <p:nvPr>
            <p:ph type="sldNum" sz="quarter" idx="12"/>
          </p:nvPr>
        </p:nvSpPr>
        <p:spPr>
          <a:xfrm>
            <a:off x="8358214" y="6419800"/>
            <a:ext cx="713778" cy="393576"/>
          </a:xfrm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charset="0"/>
                <a:ea typeface="ＭＳ Ｐゴシック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1E57C1C-FA45-4FE1-8F33-9130E352BF43}" type="slidenum">
              <a:rPr lang="en-GB" altLang="de-DE" sz="1400" b="1" smtClean="0">
                <a:latin typeface="Arial" pitchFamily="34" charset="0"/>
                <a:cs typeface="Arial" pitchFamily="34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r>
              <a:rPr lang="hr-HR" altLang="de-DE" sz="1400" b="1" dirty="0" smtClean="0">
                <a:latin typeface="Arial" pitchFamily="34" charset="0"/>
                <a:cs typeface="Arial" pitchFamily="34" charset="0"/>
              </a:rPr>
              <a:t>/22</a:t>
            </a:r>
            <a:endParaRPr lang="en-GB" altLang="de-DE" sz="1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763688" y="188640"/>
            <a:ext cx="6480720" cy="100811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1440"/>
              </a:spcBef>
              <a:spcAft>
                <a:spcPts val="0"/>
              </a:spcAft>
            </a:pP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Benefits </a:t>
            </a:r>
            <a:r>
              <a:rPr lang="hr-HR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                                      </a:t>
            </a:r>
            <a:r>
              <a:rPr lang="en-US" sz="3200" b="1" dirty="0" smtClean="0">
                <a:solidFill>
                  <a:schemeClr val="bg1"/>
                </a:solidFill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  <a:latin typeface="Arial"/>
                <a:ea typeface="ＭＳ Ｐゴシック"/>
                <a:cs typeface="Arial"/>
              </a:rPr>
              <a:t>of implementing WIGOS</a:t>
            </a:r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179512" y="6453336"/>
            <a:ext cx="4963992" cy="26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Monotype Corsiva" pitchFamily="66" charset="0"/>
              </a:defRPr>
            </a:lvl1pPr>
          </a:lstStyle>
          <a:p>
            <a:pPr lvl="0">
              <a:defRPr/>
            </a:pPr>
            <a:r>
              <a:rPr lang="es-ES" sz="1200" b="1" dirty="0" smtClean="0">
                <a:solidFill>
                  <a:srgbClr val="FF9900"/>
                </a:solidFill>
                <a:latin typeface="Arial"/>
                <a:ea typeface="+mj-ea"/>
                <a:cs typeface="Arial"/>
              </a:rPr>
              <a:t>RA VI WIGOS Workshop, Belgrade, Serbia, 24 - 27 November 2015</a:t>
            </a:r>
          </a:p>
        </p:txBody>
      </p:sp>
    </p:spTree>
    <p:extLst>
      <p:ext uri="{BB962C8B-B14F-4D97-AF65-F5344CB8AC3E}">
        <p14:creationId xmlns:p14="http://schemas.microsoft.com/office/powerpoint/2010/main" xmlns="" val="23113364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4149080"/>
            <a:ext cx="8713788" cy="719137"/>
          </a:xfrm>
        </p:spPr>
        <p:txBody>
          <a:bodyPr/>
          <a:lstStyle/>
          <a:p>
            <a:r>
              <a:rPr lang="en-GB" altLang="en-US" dirty="0" smtClean="0"/>
              <a:t>Thank you for your attention</a:t>
            </a:r>
            <a:endParaRPr lang="en-US" altLang="en-US" dirty="0" smtClean="0"/>
          </a:p>
        </p:txBody>
      </p:sp>
      <p:sp>
        <p:nvSpPr>
          <p:cNvPr id="3" name="Rectangle 2"/>
          <p:cNvSpPr/>
          <p:nvPr/>
        </p:nvSpPr>
        <p:spPr>
          <a:xfrm>
            <a:off x="3192378" y="6324921"/>
            <a:ext cx="23797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buFontTx/>
              <a:buNone/>
            </a:pPr>
            <a:r>
              <a:rPr lang="fr-CH" altLang="en-US" dirty="0" smtClean="0">
                <a:latin typeface="Arial Narrow" pitchFamily="34" charset="0"/>
                <a:hlinkClick r:id="rId2"/>
              </a:rPr>
              <a:t>www.wmo.int/wigos</a:t>
            </a:r>
            <a:endParaRPr lang="fr-CH" altLang="en-US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3" grpId="0"/>
    </p:bldLst>
  </p:timing>
</p:sld>
</file>

<file path=ppt/theme/theme1.xml><?xml version="1.0" encoding="utf-8"?>
<a:theme xmlns:a="http://schemas.openxmlformats.org/drawingml/2006/main" name="WMO Template-2009">
  <a:themeElements>
    <a:clrScheme name="WMO Template-2009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 Template-2009">
      <a:majorFont>
        <a:latin typeface="Times"/>
        <a:ea typeface=""/>
        <a:cs typeface=""/>
      </a:majorFont>
      <a:minorFont>
        <a:latin typeface="Times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WMO Template-200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-2009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-2009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-2009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-2009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 Template-2009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 Template-2009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 Template-2009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 Template-2009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 Template-2009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 Template-2009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 Template-2009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 Template-2009</Template>
  <TotalTime>543</TotalTime>
  <Words>1523</Words>
  <Application>Microsoft Office PowerPoint</Application>
  <PresentationFormat>On-screen Show (4:3)</PresentationFormat>
  <Paragraphs>301</Paragraphs>
  <Slides>23</Slides>
  <Notes>15</Notes>
  <HiddenSlides>1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WMO Template-2009</vt:lpstr>
      <vt:lpstr>Closing slide</vt:lpstr>
      <vt:lpstr>World Meteorological Organization Working together in weather, climate and water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Thank you for your attention</vt:lpstr>
    </vt:vector>
  </TitlesOfParts>
  <Company>wmo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of WIP in RA VI</dc:title>
  <dc:creator>Dr. Dieter Schröder</dc:creator>
  <cp:lastModifiedBy>Korisnik</cp:lastModifiedBy>
  <cp:revision>235</cp:revision>
  <cp:lastPrinted>2015-02-12T12:07:39Z</cp:lastPrinted>
  <dcterms:created xsi:type="dcterms:W3CDTF">2009-05-01T06:52:40Z</dcterms:created>
  <dcterms:modified xsi:type="dcterms:W3CDTF">2015-11-23T17:14:00Z</dcterms:modified>
</cp:coreProperties>
</file>