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  <p:sldMasterId id="2147483699" r:id="rId3"/>
  </p:sldMasterIdLst>
  <p:notesMasterIdLst>
    <p:notesMasterId r:id="rId16"/>
  </p:notesMasterIdLst>
  <p:handoutMasterIdLst>
    <p:handoutMasterId r:id="rId17"/>
  </p:handoutMasterIdLst>
  <p:sldIdLst>
    <p:sldId id="280" r:id="rId4"/>
    <p:sldId id="281" r:id="rId5"/>
    <p:sldId id="282" r:id="rId6"/>
    <p:sldId id="283" r:id="rId7"/>
    <p:sldId id="286" r:id="rId8"/>
    <p:sldId id="277" r:id="rId9"/>
    <p:sldId id="279" r:id="rId10"/>
    <p:sldId id="274" r:id="rId11"/>
    <p:sldId id="291" r:id="rId12"/>
    <p:sldId id="292" r:id="rId13"/>
    <p:sldId id="289" r:id="rId14"/>
    <p:sldId id="290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FBE"/>
    <a:srgbClr val="0000CC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6930" autoAdjust="0"/>
  </p:normalViewPr>
  <p:slideViewPr>
    <p:cSldViewPr>
      <p:cViewPr varScale="1">
        <p:scale>
          <a:sx n="84" d="100"/>
          <a:sy n="84" d="100"/>
        </p:scale>
        <p:origin x="-1608" y="-1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notesMaster" Target="notesMasters/notesMaster1.xml"/><Relationship Id="rId17" Type="http://schemas.openxmlformats.org/officeDocument/2006/relationships/handoutMaster" Target="handoutMasters/handout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3F6C0E1F-CD36-7244-85CD-90CC828546C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2635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926DCC46-9A94-6943-9269-2E4F927C39D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2045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 txBox="1">
            <a:spLocks noGrp="1" noChangeArrowheads="1"/>
          </p:cNvSpPr>
          <p:nvPr/>
        </p:nvSpPr>
        <p:spPr bwMode="auto">
          <a:xfrm>
            <a:off x="3883853" y="8684827"/>
            <a:ext cx="2972547" cy="45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80" tIns="43740" rIns="87480" bIns="43740" anchor="b"/>
          <a:lstStyle>
            <a:lvl1pPr defTabSz="911225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1pPr>
            <a:lvl2pPr marL="742950" indent="-285750" defTabSz="911225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2pPr>
            <a:lvl3pPr marL="1143000" indent="-228600" defTabSz="911225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3pPr>
            <a:lvl4pPr marL="1600200" indent="-228600" defTabSz="911225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4pPr>
            <a:lvl5pPr marL="2057400" indent="-228600" defTabSz="911225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5pPr>
            <a:lvl6pPr marL="2514600" indent="-228600" algn="ctr" defTabSz="911225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6pPr>
            <a:lvl7pPr marL="2971800" indent="-228600" algn="ctr" defTabSz="911225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7pPr>
            <a:lvl8pPr marL="3429000" indent="-228600" algn="ctr" defTabSz="911225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8pPr>
            <a:lvl9pPr marL="3886200" indent="-228600" algn="ctr" defTabSz="911225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9pPr>
          </a:lstStyle>
          <a:p>
            <a:pPr algn="r"/>
            <a:fld id="{F3D8F87E-C801-FC4E-8FA3-CDCCCBF796F1}" type="slidenum">
              <a:rPr kumimoji="1" lang="en-US" altLang="ja-JP" sz="1100" b="0" u="none">
                <a:solidFill>
                  <a:srgbClr val="000000"/>
                </a:solidFill>
                <a:latin typeface="Arial" charset="0"/>
              </a:rPr>
              <a:pPr algn="r"/>
              <a:t>10</a:t>
            </a:fld>
            <a:endParaRPr kumimoji="1" lang="en-US" altLang="ja-JP" sz="1100" b="0" u="none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06" name="Rectangle 7"/>
          <p:cNvSpPr txBox="1">
            <a:spLocks noGrp="1" noChangeArrowheads="1"/>
          </p:cNvSpPr>
          <p:nvPr/>
        </p:nvSpPr>
        <p:spPr bwMode="auto">
          <a:xfrm>
            <a:off x="3883853" y="8684827"/>
            <a:ext cx="2972547" cy="45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64" tIns="43732" rIns="87464" bIns="43732" anchor="b"/>
          <a:lstStyle>
            <a:lvl1pPr defTabSz="457200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1pPr>
            <a:lvl2pPr marL="742950" indent="-285750" defTabSz="457200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2pPr>
            <a:lvl3pPr marL="1143000" indent="-228600" defTabSz="457200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3pPr>
            <a:lvl4pPr marL="1600200" indent="-228600" defTabSz="457200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4pPr>
            <a:lvl5pPr marL="2057400" indent="-228600" defTabSz="457200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9pPr>
          </a:lstStyle>
          <a:p>
            <a:pPr algn="r"/>
            <a:fld id="{54FF9F91-C547-414D-A42C-AC4276FC7349}" type="slidenum">
              <a:rPr kumimoji="1" lang="en-GB" altLang="ja-JP" sz="1100" b="0" u="none">
                <a:solidFill>
                  <a:srgbClr val="000000"/>
                </a:solidFill>
                <a:latin typeface="Arial" charset="0"/>
              </a:rPr>
              <a:pPr algn="r"/>
              <a:t>10</a:t>
            </a:fld>
            <a:endParaRPr kumimoji="1" lang="en-GB" altLang="ja-JP" sz="1100" b="0" u="none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464" tIns="43732" rIns="87464" bIns="43732"/>
          <a:lstStyle/>
          <a:p>
            <a:pPr defTabSz="437404">
              <a:lnSpc>
                <a:spcPct val="90000"/>
              </a:lnSpc>
            </a:pPr>
            <a:r>
              <a:rPr lang="en-US" altLang="ja-JP" sz="1400">
                <a:latin typeface="Arial" charset="0"/>
              </a:rPr>
              <a:t>This figure depicts a logical model of GCI to show how GCI is composed by some components and also how GCI interfaces outside. </a:t>
            </a:r>
          </a:p>
          <a:p>
            <a:pPr defTabSz="437404">
              <a:lnSpc>
                <a:spcPct val="90000"/>
              </a:lnSpc>
            </a:pPr>
            <a:r>
              <a:rPr lang="en-US" altLang="ja-JP" sz="1400">
                <a:latin typeface="Arial" charset="0"/>
              </a:rPr>
              <a:t>GCI consists three key components. </a:t>
            </a:r>
          </a:p>
          <a:p>
            <a:pPr defTabSz="437404">
              <a:lnSpc>
                <a:spcPct val="90000"/>
              </a:lnSpc>
            </a:pPr>
            <a:r>
              <a:rPr lang="en-US" altLang="ja-JP" sz="1400">
                <a:latin typeface="Arial" charset="0"/>
              </a:rPr>
              <a:t>The GEOSS Portal provides one stop entry point of GEOSS resources. </a:t>
            </a:r>
          </a:p>
          <a:p>
            <a:pPr defTabSz="437404">
              <a:lnSpc>
                <a:spcPct val="90000"/>
              </a:lnSpc>
            </a:pPr>
            <a:r>
              <a:rPr lang="en-US" altLang="ja-JP" sz="1400">
                <a:latin typeface="Arial" charset="0"/>
              </a:rPr>
              <a:t>BTW, we previously call the portal as GEO Portal or GEO Web Portal. Now we would propose to call “GEOSS Portal”. Because, GEO is a framework and GEOSS is a system.</a:t>
            </a:r>
          </a:p>
          <a:p>
            <a:pPr defTabSz="437404">
              <a:lnSpc>
                <a:spcPct val="90000"/>
              </a:lnSpc>
            </a:pPr>
            <a:r>
              <a:rPr lang="en-US" altLang="ja-JP" sz="1400">
                <a:latin typeface="Arial" charset="0"/>
              </a:rPr>
              <a:t>The Discovery and Access Broker (DAB) provides functions of interfacing and exchanging data and information resources with Data Providers.</a:t>
            </a:r>
          </a:p>
          <a:p>
            <a:pPr defTabSz="437404">
              <a:lnSpc>
                <a:spcPct val="90000"/>
              </a:lnSpc>
            </a:pPr>
            <a:r>
              <a:rPr lang="en-US" altLang="ja-JP" sz="1400">
                <a:latin typeface="Arial" charset="0"/>
              </a:rPr>
              <a:t>The Resource Registration allows Data Providers to register their resources, best practices and standard and interoperability knowledge and experiences.</a:t>
            </a:r>
          </a:p>
          <a:p>
            <a:pPr defTabSz="437404">
              <a:lnSpc>
                <a:spcPct val="90000"/>
              </a:lnSpc>
            </a:pPr>
            <a:r>
              <a:rPr lang="en-US" altLang="ja-JP" sz="1400">
                <a:latin typeface="Arial" charset="0"/>
              </a:rPr>
              <a:t>Normally, Earth observations data, information and services will be registered to GCI by each provider with agreeing the GCI Brokering framework. </a:t>
            </a:r>
          </a:p>
          <a:p>
            <a:pPr defTabSz="437404">
              <a:lnSpc>
                <a:spcPct val="90000"/>
              </a:lnSpc>
            </a:pPr>
            <a:r>
              <a:rPr lang="en-US" altLang="ja-JP" sz="1400">
                <a:latin typeface="Arial" charset="0"/>
              </a:rPr>
              <a:t>Then, those assets will be made available to all 9 SBAs.</a:t>
            </a:r>
            <a:endParaRPr lang="en-GB" altLang="ja-JP" sz="140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Text Box 7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buClrTx/>
              <a:buFontTx/>
              <a:buNone/>
            </a:pPr>
            <a:r>
              <a:rPr lang="en-US" sz="1800">
                <a:solidFill>
                  <a:schemeClr val="bg1"/>
                </a:solidFill>
                <a:latin typeface="Arial Black" charset="0"/>
              </a:rPr>
              <a:t>WMO</a:t>
            </a:r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charset="2"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EC9150CE-976C-2E40-88E3-4B35320FF1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xmlns:p14="http://schemas.microsoft.com/office/powerpoint/2010/main"/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wmo_ppt_2012.psd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buClrTx/>
              <a:buFontTx/>
              <a:buNone/>
            </a:pPr>
            <a:r>
              <a:rPr lang="en-US" sz="1800">
                <a:solidFill>
                  <a:schemeClr val="bg1"/>
                </a:solidFill>
                <a:latin typeface="Arial Black" charset="0"/>
              </a:rPr>
              <a:t>WMO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title style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smtClean="0"/>
              <a:t>Click to edit Master subtitle style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7ECC365C-B955-254F-A816-DC97795F18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93871D-370B-434F-9BF1-F5F73F30D6D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AC0ECD-0DDE-AC45-A54B-D9CBE4D5ED1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B0E60E-EAC4-FA4E-BE50-7EB66B00548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1A9F31-7218-9F49-8650-48F08B30EA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47150C-DD1F-F548-A6DB-BA76B2A1DC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97F381-3638-FB47-AB30-81A19896EB2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200" b="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DD92EA-CC7B-4840-A78D-DFEF0FFA54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6243D7-B932-7847-A1A3-EDAF14B0A8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FD82CA-6E5F-FA48-AE1C-4B42481AC9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3E49B5-3E8F-F14B-B54A-F471EC52B6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250825" y="1052513"/>
            <a:ext cx="4279900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 smtClean="0"/>
            </a:lvl1pPr>
          </a:lstStyle>
          <a:p>
            <a:fld id="{BDF1A743-11B2-084B-8FA9-41CE94F7AC2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2CE78-794E-2D4B-98FD-BC24297A88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C96F0C-F4A3-3845-B8C4-E6CD820D1FE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FE8DD4-CDAF-6E43-8E06-219B141BD07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8B5BAE-5055-8546-A34E-C1F7CEEF8B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3259D3-CDA8-F843-8B11-F907F2F019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A96D60-8AB4-2944-AE67-D07FD03AE3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B3F80E-F431-6543-A1C4-34979569C9B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17BCA-8A9D-C449-8A09-184B300DBDA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350EAA-0809-3042-AAE4-DC94646A4B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B79D75-7617-3749-894C-E6B0D81FFB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022F80-8DA6-114C-803F-39998351FA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" name="Rectangle 10"/>
          <p:cNvSpPr>
            <a:spLocks noGrp="1" noChangeArrowheads="1"/>
          </p:cNvSpPr>
          <p:nvPr>
            <p:ph type="ctrTitle"/>
          </p:nvPr>
        </p:nvSpPr>
        <p:spPr>
          <a:xfrm>
            <a:off x="685800" y="2895600"/>
            <a:ext cx="4953000" cy="11430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subTitle" idx="1"/>
          </p:nvPr>
        </p:nvSpPr>
        <p:spPr>
          <a:xfrm>
            <a:off x="685800" y="4191000"/>
            <a:ext cx="6400800" cy="1752600"/>
          </a:xfrm>
        </p:spPr>
        <p:txBody>
          <a:bodyPr/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US" altLang="en-US">
              <a:solidFill>
                <a:srgbClr val="000000"/>
              </a:solidFill>
              <a:latin typeface="Times" charset="0"/>
              <a:ea typeface="MS PGothic" pitchFamily="34" charset="-128"/>
            </a:endParaRPr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endParaRPr lang="en-US" altLang="en-US">
              <a:solidFill>
                <a:srgbClr val="000000"/>
              </a:solidFill>
              <a:latin typeface="Times" charset="0"/>
              <a:ea typeface="MS PGothic" pitchFamily="34" charset="-128"/>
            </a:endParaRPr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spcBef>
                <a:spcPct val="0"/>
              </a:spcBef>
              <a:buClrTx/>
              <a:buFontTx/>
              <a:buNone/>
            </a:pPr>
            <a:fld id="{3BC194A8-081C-463C-8BE6-E6714627093F}" type="slidenum">
              <a:rPr lang="en-US" altLang="en-US">
                <a:solidFill>
                  <a:srgbClr val="000000"/>
                </a:solidFill>
                <a:latin typeface="Times" charset="0"/>
                <a:ea typeface="MS PGothic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‹#›</a:t>
            </a:fld>
            <a:endParaRPr lang="en-US" altLang="en-US">
              <a:solidFill>
                <a:srgbClr val="000000"/>
              </a:solidFill>
              <a:latin typeface="Times" charset="0"/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140119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4214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896478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9901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3463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4412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7063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63786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610715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89025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838200"/>
            <a:ext cx="194310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838200"/>
            <a:ext cx="56769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286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13" Type="http://schemas.openxmlformats.org/officeDocument/2006/relationships/image" Target="../media/image3.jpe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13" Type="http://schemas.openxmlformats.org/officeDocument/2006/relationships/image" Target="../media/image4.jpeg"/><Relationship Id="rId1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4FE351DB-3621-D346-97E3-8634B553F24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98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97" r:id="rId13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2"/>
        <a:buChar char="§"/>
        <a:defRPr sz="2800">
          <a:solidFill>
            <a:schemeClr val="tx1"/>
          </a:solidFill>
          <a:latin typeface="Arial" charset="0"/>
          <a:ea typeface="ＭＳ Ｐゴシック" charset="-128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2"/>
        <a:buChar char="§"/>
        <a:defRPr sz="2400">
          <a:solidFill>
            <a:schemeClr val="tx1"/>
          </a:solidFill>
          <a:latin typeface="Arial" charset="0"/>
          <a:ea typeface="ＭＳ Ｐゴシック" charset="-128"/>
        </a:defRPr>
      </a:lvl3pPr>
      <a:lvl4pPr marL="1752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2"/>
        <a:buChar char="§"/>
        <a:defRPr sz="2000">
          <a:solidFill>
            <a:schemeClr val="tx1"/>
          </a:solidFill>
          <a:latin typeface="Arial" charset="0"/>
          <a:ea typeface="ＭＳ Ｐゴシック" charset="-128"/>
        </a:defRPr>
      </a:lvl4pPr>
      <a:lvl5pPr marL="22098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2"/>
        <a:buChar char="§"/>
        <a:defRPr sz="2000">
          <a:solidFill>
            <a:schemeClr val="tx1"/>
          </a:solidFill>
          <a:latin typeface="Arial" charset="0"/>
          <a:ea typeface="ＭＳ Ｐゴシック" charset="-128"/>
        </a:defRPr>
      </a:lvl5pPr>
      <a:lvl6pPr marL="26670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This space can be used for contact information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/>
              <a:t>test footer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C39ADE5-DFD8-344A-8473-4F79E60F01C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 err="1">
                <a:latin typeface="Arial"/>
                <a:ea typeface="+mj-ea"/>
                <a:cs typeface="Arial"/>
              </a:rPr>
              <a:t>www.wmo.int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2"/>
        <a:buChar char="§"/>
        <a:defRPr sz="2800">
          <a:solidFill>
            <a:schemeClr val="bg1"/>
          </a:solidFill>
          <a:latin typeface="Arial" charset="0"/>
          <a:ea typeface="ＭＳ Ｐゴシック" charset="-128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2"/>
        <a:buChar char="§"/>
        <a:defRPr sz="2400">
          <a:solidFill>
            <a:schemeClr val="bg1"/>
          </a:solidFill>
          <a:latin typeface="Arial" charset="0"/>
          <a:ea typeface="ＭＳ Ｐゴシック" charset="-128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2"/>
        <a:buChar char="§"/>
        <a:defRPr sz="2000">
          <a:solidFill>
            <a:schemeClr val="bg1"/>
          </a:solidFill>
          <a:latin typeface="Arial" charset="0"/>
          <a:ea typeface="ＭＳ Ｐゴシック" charset="-128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charset="2"/>
        <a:buChar char="§"/>
        <a:defRPr sz="2000">
          <a:solidFill>
            <a:schemeClr val="bg1"/>
          </a:solidFill>
          <a:latin typeface="Arial" charset="0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38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4333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+mj-lt"/>
          <a:ea typeface="MS PGothic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  <a:ea typeface="MS PGothic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  <a:ea typeface="MS PGothic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  <a:ea typeface="MS PGothic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  <a:ea typeface="MS PGothic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laotsikko 2"/>
          <p:cNvSpPr txBox="1">
            <a:spLocks/>
          </p:cNvSpPr>
          <p:nvPr/>
        </p:nvSpPr>
        <p:spPr bwMode="auto">
          <a:xfrm>
            <a:off x="1691680" y="2132856"/>
            <a:ext cx="640080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47500" lnSpcReduction="20000"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r-FR" sz="9800" b="1" dirty="0"/>
              <a:t>RA VI-WIGOS Workshop</a:t>
            </a: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fr-FR" sz="2800" dirty="0" smtClean="0"/>
              <a:t>Belgrade</a:t>
            </a:r>
            <a:r>
              <a:rPr lang="fr-FR" sz="2800" dirty="0"/>
              <a:t>, </a:t>
            </a:r>
            <a:r>
              <a:rPr lang="fr-FR" sz="2800" dirty="0" smtClean="0"/>
              <a:t>24 </a:t>
            </a:r>
            <a:r>
              <a:rPr lang="fr-FR" sz="2800" dirty="0"/>
              <a:t>- 27 </a:t>
            </a:r>
            <a:r>
              <a:rPr lang="fr-FR" sz="2800" dirty="0" err="1"/>
              <a:t>November</a:t>
            </a:r>
            <a:r>
              <a:rPr lang="fr-FR" sz="2800" dirty="0"/>
              <a:t> </a:t>
            </a:r>
            <a:r>
              <a:rPr lang="fr-FR" sz="2800" dirty="0" smtClean="0"/>
              <a:t>2015 </a:t>
            </a:r>
            <a:endParaRPr lang="fr-FR" sz="2800" dirty="0"/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lvl="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GB" sz="5800" b="1" dirty="0">
                <a:latin typeface="+mn-lt"/>
                <a:cs typeface="+mn-cs"/>
              </a:rPr>
              <a:t>Overview of WIGOS relevant hydrological activities in RA VI</a:t>
            </a:r>
            <a:endParaRPr kumimoji="0" lang="en-GB" sz="5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2800" dirty="0">
              <a:latin typeface="+mn-lt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Dominique </a:t>
            </a:r>
            <a:r>
              <a:rPr kumimoji="0" lang="en-GB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Bérod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2800" dirty="0" smtClean="0">
                <a:solidFill>
                  <a:schemeClr val="tx2"/>
                </a:solidFill>
                <a:latin typeface="+mn-lt"/>
                <a:cs typeface="+mn-cs"/>
              </a:rPr>
              <a:t>Hydrological advisor of RA VI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</a:rPr>
              <a:t>Group on Earth Observations, Geneva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  <p:pic>
        <p:nvPicPr>
          <p:cNvPr id="8" name="Picture 11" descr="wmo_ppt_2012.psd"/>
          <p:cNvPicPr>
            <a:picLocks noChangeAspect="1"/>
          </p:cNvPicPr>
          <p:nvPr/>
        </p:nvPicPr>
        <p:blipFill>
          <a:blip r:embed="rId2" cstate="print"/>
          <a:srcRect b="73333"/>
          <a:stretch>
            <a:fillRect/>
          </a:stretch>
        </p:blipFill>
        <p:spPr bwMode="auto">
          <a:xfrm>
            <a:off x="0" y="0"/>
            <a:ext cx="91440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4979565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685800"/>
            <a:ext cx="8686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CA" sz="28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Message: WIGOS-other RA VI activities: win-win!</a:t>
            </a:r>
            <a:endParaRPr lang="en-CA" sz="2800" b="1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103" y="1676400"/>
            <a:ext cx="79933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600" b="1" dirty="0" smtClean="0"/>
              <a:t>RA VI working group on Climate and Hydrology: contribution especially from task team on </a:t>
            </a:r>
            <a:r>
              <a:rPr lang="en-US" sz="2600" b="1" i="1" dirty="0"/>
              <a:t>Data operations &amp; </a:t>
            </a:r>
            <a:r>
              <a:rPr lang="en-US" sz="2600" b="1" i="1" dirty="0" smtClean="0"/>
              <a:t>Management</a:t>
            </a:r>
            <a:endParaRPr lang="en-US" sz="2600" b="1" dirty="0" smtClean="0"/>
          </a:p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endParaRPr lang="en-US" sz="2600" b="1" dirty="0" smtClean="0"/>
          </a:p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600" b="1" dirty="0" smtClean="0"/>
              <a:t>RA VI Hydrology forum: contribution from network and data management and from best practice, contribution to WIGOS</a:t>
            </a:r>
          </a:p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endParaRPr lang="en-US" sz="2600" b="1" dirty="0" smtClean="0"/>
          </a:p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600" b="1" dirty="0" smtClean="0"/>
              <a:t>Contribution from CHY</a:t>
            </a:r>
            <a:r>
              <a:rPr lang="en-US" sz="2600" b="1" dirty="0"/>
              <a:t>: </a:t>
            </a:r>
            <a:r>
              <a:rPr lang="en-US" sz="2600" b="1" dirty="0" smtClean="0"/>
              <a:t>WMO Hydrological </a:t>
            </a:r>
            <a:r>
              <a:rPr lang="en-US" sz="2600" b="1" dirty="0"/>
              <a:t>Observing System (WHOS) </a:t>
            </a:r>
            <a:r>
              <a:rPr lang="en-US" sz="2600" b="1" dirty="0" smtClean="0"/>
              <a:t>at regional level </a:t>
            </a:r>
            <a:endParaRPr lang="en-US" sz="2600" b="1" dirty="0"/>
          </a:p>
        </p:txBody>
      </p:sp>
    </p:spTree>
    <p:extLst>
      <p:ext uri="{BB962C8B-B14F-4D97-AF65-F5344CB8AC3E}">
        <p14:creationId xmlns:p14="http://schemas.microsoft.com/office/powerpoint/2010/main" val="37193815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re 1"/>
          <p:cNvSpPr>
            <a:spLocks noGrp="1"/>
          </p:cNvSpPr>
          <p:nvPr>
            <p:ph type="title"/>
          </p:nvPr>
        </p:nvSpPr>
        <p:spPr>
          <a:xfrm>
            <a:off x="298450" y="304800"/>
            <a:ext cx="8739188" cy="1257300"/>
          </a:xfrm>
        </p:spPr>
        <p:txBody>
          <a:bodyPr/>
          <a:lstStyle/>
          <a:p>
            <a:pPr algn="ctr" eaLnBrk="1" hangingPunct="1"/>
            <a:r>
              <a:rPr lang="fr-CH" sz="2800" b="1" dirty="0" smtClean="0"/>
              <a:t>WMO </a:t>
            </a:r>
            <a:r>
              <a:rPr lang="fr-CH" sz="2800" b="1" dirty="0"/>
              <a:t>RA </a:t>
            </a:r>
            <a:r>
              <a:rPr lang="fr-CH" sz="2800" b="1" dirty="0" smtClean="0"/>
              <a:t>VI, W</a:t>
            </a:r>
            <a:r>
              <a:rPr lang="fr-CH" sz="2800" b="1" dirty="0" smtClean="0">
                <a:latin typeface="Arial" charset="0"/>
              </a:rPr>
              <a:t>orking </a:t>
            </a:r>
            <a:r>
              <a:rPr lang="fr-CH" sz="2800" b="1" dirty="0">
                <a:latin typeface="Arial" charset="0"/>
              </a:rPr>
              <a:t>group on climate and </a:t>
            </a:r>
            <a:r>
              <a:rPr lang="fr-CH" sz="2800" b="1" dirty="0" smtClean="0">
                <a:latin typeface="Arial" charset="0"/>
              </a:rPr>
              <a:t>hydrology</a:t>
            </a:r>
            <a:r>
              <a:rPr lang="en-US" sz="2800" b="1" dirty="0" smtClean="0">
                <a:latin typeface="Arial" charset="0"/>
              </a:rPr>
              <a:t>: common activities</a:t>
            </a:r>
            <a:endParaRPr lang="en-US" sz="2800" b="1" dirty="0">
              <a:latin typeface="Arial" charset="0"/>
            </a:endParaRPr>
          </a:p>
        </p:txBody>
      </p:sp>
      <p:sp>
        <p:nvSpPr>
          <p:cNvPr id="26626" name="Espace réservé du contenu 2"/>
          <p:cNvSpPr>
            <a:spLocks noGrp="1"/>
          </p:cNvSpPr>
          <p:nvPr>
            <p:ph idx="1"/>
          </p:nvPr>
        </p:nvSpPr>
        <p:spPr>
          <a:xfrm>
            <a:off x="251520" y="1556792"/>
            <a:ext cx="8713788" cy="4897437"/>
          </a:xfrm>
        </p:spPr>
        <p:txBody>
          <a:bodyPr/>
          <a:lstStyle/>
          <a:p>
            <a:pPr marL="457200" indent="-457200" eaLnBrk="1" hangingPunct="1">
              <a:buFont typeface="Calibri" charset="0"/>
              <a:buAutoNum type="arabicPeriod"/>
            </a:pPr>
            <a:r>
              <a:rPr lang="en-US" sz="2000" dirty="0">
                <a:latin typeface="Arial" charset="0"/>
              </a:rPr>
              <a:t>Regional Climate Centers and Regional Climate Outlook Forum (climate)</a:t>
            </a:r>
          </a:p>
          <a:p>
            <a:pPr marL="457200" indent="-457200" eaLnBrk="1" hangingPunct="1">
              <a:buFont typeface="Calibri" charset="0"/>
              <a:buAutoNum type="arabicPeriod"/>
            </a:pPr>
            <a:endParaRPr lang="en-US" sz="2000" dirty="0">
              <a:latin typeface="Arial" charset="0"/>
            </a:endParaRPr>
          </a:p>
          <a:p>
            <a:pPr marL="457200" indent="-457200" eaLnBrk="1" hangingPunct="1">
              <a:buFont typeface="Calibri" charset="0"/>
              <a:buAutoNum type="arabicPeriod"/>
            </a:pPr>
            <a:r>
              <a:rPr lang="en-US" sz="2000" dirty="0">
                <a:latin typeface="Arial" charset="0"/>
              </a:rPr>
              <a:t>Climate Watch System (climate)</a:t>
            </a:r>
          </a:p>
          <a:p>
            <a:pPr marL="457200" indent="-457200" eaLnBrk="1" hangingPunct="1">
              <a:buFont typeface="Calibri" charset="0"/>
              <a:buAutoNum type="arabicPeriod"/>
            </a:pPr>
            <a:endParaRPr lang="en-US" sz="2000" dirty="0">
              <a:latin typeface="Arial" charset="0"/>
            </a:endParaRPr>
          </a:p>
          <a:p>
            <a:pPr marL="457200" indent="-457200" eaLnBrk="1" hangingPunct="1">
              <a:buFont typeface="Calibri" charset="0"/>
              <a:buAutoNum type="arabicPeriod"/>
            </a:pPr>
            <a:r>
              <a:rPr lang="en-US" sz="2000" dirty="0">
                <a:latin typeface="Arial" charset="0"/>
              </a:rPr>
              <a:t> Agricultural Meteorology (joint)</a:t>
            </a:r>
          </a:p>
          <a:p>
            <a:pPr marL="457200" indent="-457200" eaLnBrk="1" hangingPunct="1">
              <a:buFont typeface="Calibri" charset="0"/>
              <a:buAutoNum type="arabicPeriod"/>
            </a:pPr>
            <a:endParaRPr lang="en-US" sz="2000" dirty="0">
              <a:latin typeface="Arial" charset="0"/>
            </a:endParaRPr>
          </a:p>
          <a:p>
            <a:pPr marL="457200" indent="-457200" eaLnBrk="1" hangingPunct="1">
              <a:buFont typeface="Calibri" charset="0"/>
              <a:buAutoNum type="arabicPeriod"/>
            </a:pPr>
            <a:r>
              <a:rPr lang="en-US" sz="2000" dirty="0">
                <a:latin typeface="Arial" charset="0"/>
              </a:rPr>
              <a:t>Water Scarcity and Drought (joint)</a:t>
            </a:r>
          </a:p>
          <a:p>
            <a:pPr marL="457200" indent="-457200" eaLnBrk="1" hangingPunct="1">
              <a:buFont typeface="Calibri" charset="0"/>
              <a:buAutoNum type="arabicPeriod"/>
            </a:pPr>
            <a:endParaRPr lang="en-US" sz="2000" dirty="0">
              <a:latin typeface="Arial" charset="0"/>
            </a:endParaRPr>
          </a:p>
          <a:p>
            <a:pPr marL="457200" indent="-457200" eaLnBrk="1" hangingPunct="1">
              <a:buFont typeface="Calibri" charset="0"/>
              <a:buAutoNum type="arabicPeriod"/>
            </a:pPr>
            <a:r>
              <a:rPr lang="en-US" sz="2000" dirty="0">
                <a:latin typeface="Arial" charset="0"/>
              </a:rPr>
              <a:t>Hydrological modeling, forecasting and warning (Hydro)</a:t>
            </a:r>
          </a:p>
          <a:p>
            <a:pPr marL="457200" indent="-457200" eaLnBrk="1" hangingPunct="1">
              <a:buFont typeface="Calibri" charset="0"/>
              <a:buAutoNum type="arabicPeriod"/>
            </a:pPr>
            <a:endParaRPr lang="en-US" sz="2000" dirty="0">
              <a:latin typeface="Arial" charset="0"/>
            </a:endParaRPr>
          </a:p>
          <a:p>
            <a:pPr marL="457200" indent="-457200" eaLnBrk="1" hangingPunct="1">
              <a:buFont typeface="Calibri" charset="0"/>
              <a:buAutoNum type="arabicPeriod"/>
            </a:pPr>
            <a:r>
              <a:rPr lang="en-US" sz="2000" dirty="0">
                <a:latin typeface="Arial" charset="0"/>
              </a:rPr>
              <a:t>Data operations &amp; Management (joint), with a rapporteur on DARE</a:t>
            </a:r>
          </a:p>
        </p:txBody>
      </p:sp>
      <p:sp>
        <p:nvSpPr>
          <p:cNvPr id="2" name="Ellipse 1"/>
          <p:cNvSpPr/>
          <p:nvPr/>
        </p:nvSpPr>
        <p:spPr>
          <a:xfrm>
            <a:off x="467544" y="5229200"/>
            <a:ext cx="8208912" cy="936104"/>
          </a:xfrm>
          <a:prstGeom prst="ellipse">
            <a:avLst/>
          </a:prstGeom>
          <a:noFill/>
          <a:ln w="762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541471"/>
      </p:ext>
    </p:extLst>
  </p:cSld>
  <p:clrMapOvr>
    <a:masterClrMapping/>
  </p:clrMapOvr>
  <p:transition xmlns:p14="http://schemas.microsoft.com/office/powerpoint/2010/main">
    <p:random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re 1"/>
          <p:cNvSpPr>
            <a:spLocks noGrp="1"/>
          </p:cNvSpPr>
          <p:nvPr>
            <p:ph type="title"/>
          </p:nvPr>
        </p:nvSpPr>
        <p:spPr>
          <a:xfrm>
            <a:off x="914400" y="333375"/>
            <a:ext cx="7329488" cy="792163"/>
          </a:xfrm>
        </p:spPr>
        <p:txBody>
          <a:bodyPr/>
          <a:lstStyle/>
          <a:p>
            <a:pPr eaLnBrk="1" hangingPunct="1"/>
            <a:r>
              <a:rPr lang="fr-CH" sz="2800" b="1">
                <a:latin typeface="Arial" charset="0"/>
              </a:rPr>
              <a:t>WMO RA VI forum of hydrology</a:t>
            </a:r>
            <a:endParaRPr lang="en-US" sz="2800" b="1">
              <a:latin typeface="Arial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750" y="1341438"/>
            <a:ext cx="8229600" cy="4608512"/>
          </a:xfrm>
        </p:spPr>
        <p:txBody>
          <a:bodyPr/>
          <a:lstStyle/>
          <a:p>
            <a:pPr eaLnBrk="1" hangingPunct="1">
              <a:buFont typeface="Arial" charset="0"/>
              <a:buAutoNum type="arabicPeriod"/>
            </a:pPr>
            <a:r>
              <a:rPr lang="en-US" sz="1800">
                <a:latin typeface="Arial" charset="0"/>
              </a:rPr>
              <a:t>Common strategy in RA VI for the sustainability, </a:t>
            </a:r>
            <a:r>
              <a:rPr lang="en-US" sz="1800" b="1">
                <a:latin typeface="Arial" charset="0"/>
              </a:rPr>
              <a:t>design and harmonization of hydrological networks and services</a:t>
            </a:r>
            <a:r>
              <a:rPr lang="en-US" sz="1800">
                <a:latin typeface="Arial" charset="0"/>
              </a:rPr>
              <a:t>.</a:t>
            </a:r>
            <a:endParaRPr lang="en-US" sz="1800" b="1">
              <a:latin typeface="Arial" charset="0"/>
            </a:endParaRPr>
          </a:p>
          <a:p>
            <a:pPr eaLnBrk="1" hangingPunct="1">
              <a:buFont typeface="Arial" charset="0"/>
              <a:buAutoNum type="arabicPeriod"/>
            </a:pPr>
            <a:r>
              <a:rPr lang="en-US" sz="1800">
                <a:latin typeface="Arial" charset="0"/>
              </a:rPr>
              <a:t>Platform for capacity building, networking, exchanging good practices and promote approaches that will </a:t>
            </a:r>
            <a:r>
              <a:rPr lang="en-US" sz="1800" b="1">
                <a:latin typeface="Arial" charset="0"/>
              </a:rPr>
              <a:t>improve hydrological services</a:t>
            </a:r>
            <a:r>
              <a:rPr lang="en-US" sz="1800">
                <a:latin typeface="Arial" charset="0"/>
              </a:rPr>
              <a:t>.</a:t>
            </a:r>
            <a:endParaRPr lang="en-US" sz="1800" b="1">
              <a:latin typeface="Arial" charset="0"/>
            </a:endParaRPr>
          </a:p>
          <a:p>
            <a:pPr eaLnBrk="1" hangingPunct="1">
              <a:buFont typeface="Arial" charset="0"/>
              <a:buAutoNum type="arabicPeriod"/>
            </a:pPr>
            <a:r>
              <a:rPr lang="en-US" sz="1800">
                <a:latin typeface="Arial" charset="0"/>
              </a:rPr>
              <a:t>To promote and facilitate </a:t>
            </a:r>
            <a:r>
              <a:rPr lang="en-US" sz="1800" b="1">
                <a:latin typeface="Arial" charset="0"/>
              </a:rPr>
              <a:t>cross-border exchange </a:t>
            </a:r>
            <a:r>
              <a:rPr lang="en-US" sz="1800">
                <a:latin typeface="Arial" charset="0"/>
              </a:rPr>
              <a:t>of hydrological information and practices.</a:t>
            </a:r>
            <a:endParaRPr lang="en-US" sz="1800" b="1">
              <a:latin typeface="Arial" charset="0"/>
            </a:endParaRPr>
          </a:p>
          <a:p>
            <a:pPr eaLnBrk="1" hangingPunct="1">
              <a:buFont typeface="Arial" charset="0"/>
              <a:buAutoNum type="arabicPeriod"/>
            </a:pPr>
            <a:r>
              <a:rPr lang="en-US" sz="1800" b="1">
                <a:latin typeface="Arial" charset="0"/>
              </a:rPr>
              <a:t>Coordinated positions </a:t>
            </a:r>
            <a:r>
              <a:rPr lang="en-US" sz="1800">
                <a:latin typeface="Arial" charset="0"/>
              </a:rPr>
              <a:t>on improving hydrological services in support of social, economic and environmental needs.</a:t>
            </a:r>
            <a:endParaRPr lang="en-US" sz="1800" b="1">
              <a:latin typeface="Arial" charset="0"/>
            </a:endParaRPr>
          </a:p>
          <a:p>
            <a:pPr eaLnBrk="1" hangingPunct="1">
              <a:buFont typeface="Arial" charset="0"/>
              <a:buAutoNum type="arabicPeriod"/>
            </a:pPr>
            <a:r>
              <a:rPr lang="en-US" sz="1800" b="1">
                <a:latin typeface="Arial" charset="0"/>
              </a:rPr>
              <a:t>Advice to the WG-CH </a:t>
            </a:r>
            <a:r>
              <a:rPr lang="en-US" sz="1800">
                <a:latin typeface="Arial" charset="0"/>
              </a:rPr>
              <a:t>in identifying possible contributions of RA VI NMHSs to WMO programs and commissions (HWRP, CHY).</a:t>
            </a:r>
            <a:endParaRPr lang="en-US" sz="1800" b="1">
              <a:latin typeface="Arial" charset="0"/>
            </a:endParaRPr>
          </a:p>
          <a:p>
            <a:pPr eaLnBrk="1" hangingPunct="1">
              <a:buFont typeface="Arial" charset="0"/>
              <a:buAutoNum type="arabicPeriod"/>
            </a:pPr>
            <a:r>
              <a:rPr lang="en-US" sz="1800">
                <a:latin typeface="Arial" charset="0"/>
              </a:rPr>
              <a:t>Proposals on </a:t>
            </a:r>
            <a:r>
              <a:rPr lang="en-US" sz="1800" b="1">
                <a:latin typeface="Arial" charset="0"/>
              </a:rPr>
              <a:t>hydrological contributions to global, regional and national water and climate activities </a:t>
            </a:r>
            <a:r>
              <a:rPr lang="en-US" sz="1800">
                <a:latin typeface="Arial" charset="0"/>
              </a:rPr>
              <a:t>(WIGOS, WIS, GFCS, RCCs, RCOFs, …).</a:t>
            </a:r>
            <a:endParaRPr lang="en-US" sz="1800" b="1">
              <a:latin typeface="Arial" charset="0"/>
            </a:endParaRPr>
          </a:p>
          <a:p>
            <a:pPr eaLnBrk="1" hangingPunct="1">
              <a:buFont typeface="Arial" charset="0"/>
              <a:buAutoNum type="arabicPeriod"/>
            </a:pPr>
            <a:r>
              <a:rPr lang="en-US" sz="1800">
                <a:latin typeface="Arial" charset="0"/>
              </a:rPr>
              <a:t>Discussions on issues and challenges related to the </a:t>
            </a:r>
            <a:r>
              <a:rPr lang="en-US" sz="1800" b="1">
                <a:latin typeface="Arial" charset="0"/>
              </a:rPr>
              <a:t>implementation of EU directives</a:t>
            </a:r>
            <a:r>
              <a:rPr lang="en-US" sz="1800">
                <a:latin typeface="Arial" charset="0"/>
              </a:rPr>
              <a:t> and their implications for non EU members.</a:t>
            </a:r>
            <a:endParaRPr lang="en-US" sz="1800" b="1">
              <a:latin typeface="Arial" charset="0"/>
            </a:endParaRPr>
          </a:p>
          <a:p>
            <a:pPr eaLnBrk="1" hangingPunct="1">
              <a:buFont typeface="Arial" charset="0"/>
              <a:buAutoNum type="arabicPeriod"/>
            </a:pPr>
            <a:endParaRPr lang="en-US" sz="1800">
              <a:latin typeface="Arial" charset="0"/>
            </a:endParaRPr>
          </a:p>
        </p:txBody>
      </p:sp>
      <p:sp>
        <p:nvSpPr>
          <p:cNvPr id="4" name="Ellipse 3"/>
          <p:cNvSpPr/>
          <p:nvPr/>
        </p:nvSpPr>
        <p:spPr>
          <a:xfrm>
            <a:off x="539552" y="4149080"/>
            <a:ext cx="8208912" cy="1368152"/>
          </a:xfrm>
          <a:prstGeom prst="ellipse">
            <a:avLst/>
          </a:prstGeom>
          <a:noFill/>
          <a:ln w="762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512868"/>
      </p:ext>
    </p:extLst>
  </p:cSld>
  <p:clrMapOvr>
    <a:masterClrMapping/>
  </p:clrMapOvr>
  <p:transition xmlns:p14="http://schemas.microsoft.com/office/powerpoint/2010/main">
    <p:random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Arial" pitchFamily="34" charset="0"/>
                <a:cs typeface="Arial" pitchFamily="34" charset="0"/>
              </a:rPr>
              <a:t> Global: 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WMO Hydrology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and Water Resources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Programme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(</a:t>
            </a:r>
            <a:r>
              <a:rPr lang="fr-CH" b="1" dirty="0">
                <a:latin typeface="Arial" pitchFamily="34" charset="0"/>
                <a:cs typeface="Arial" pitchFamily="34" charset="0"/>
              </a:rPr>
              <a:t>HWRP)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69160"/>
          </a:xfrm>
        </p:spPr>
        <p:txBody>
          <a:bodyPr/>
          <a:lstStyle/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HWRP supports Members’ activities in: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Monitoring the state of their countries’ and of the world's freshwater resources;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Measuring basic hydrological elements from networks of hydrological and meteorological stations;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Collecting, processing, storing, retrieving and publishing hydrological data, including data on the quantity and quality of both surface water and groundwater;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Providing data and information for use by planners and water managers;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Managing water-related risks, particularly flood and drought management;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Installing and operating hydrological forecasting systems; and 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Integrating meteorological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climatological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information and forecasts into water resources management. </a:t>
            </a:r>
          </a:p>
        </p:txBody>
      </p:sp>
      <p:sp>
        <p:nvSpPr>
          <p:cNvPr id="4" name="Ellipse 3"/>
          <p:cNvSpPr/>
          <p:nvPr/>
        </p:nvSpPr>
        <p:spPr>
          <a:xfrm>
            <a:off x="467544" y="2420888"/>
            <a:ext cx="8208912" cy="1808584"/>
          </a:xfrm>
          <a:prstGeom prst="ellipse">
            <a:avLst/>
          </a:prstGeom>
          <a:noFill/>
          <a:ln w="762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9132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685800"/>
            <a:ext cx="8686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CA" sz="3000" b="1" dirty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WMO Hydrological Observing System (WHOS)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103" y="1676400"/>
            <a:ext cx="172235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600" b="1" dirty="0" smtClean="0">
                <a:solidFill>
                  <a:srgbClr val="000000"/>
                </a:solidFill>
              </a:rPr>
              <a:t>Proposal:</a:t>
            </a:r>
            <a:endParaRPr lang="en-US" sz="2600" b="1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2336155"/>
            <a:ext cx="8395898" cy="35855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err="1" smtClean="0"/>
              <a:t>CHy</a:t>
            </a:r>
            <a:r>
              <a:rPr lang="en-US" dirty="0" smtClean="0"/>
              <a:t> Advisory Working Group has proposed the </a:t>
            </a:r>
            <a:r>
              <a:rPr lang="en-US" b="1" dirty="0" smtClean="0"/>
              <a:t>WMO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b="1" dirty="0" smtClean="0"/>
              <a:t>Hydrological Observing System (WHOS)</a:t>
            </a:r>
            <a:r>
              <a:rPr lang="en-US" dirty="0" smtClean="0"/>
              <a:t> as the means to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provide the most comprehensive hydrological component in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fulfillment of the WIGOS objective of “an integrated,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comprehensive, and coordinated system which is comprised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of the present WMO global observing systems.”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en-US" dirty="0"/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mtClean="0">
                <a:latin typeface="Wingdings"/>
                <a:ea typeface="Wingdings"/>
                <a:cs typeface="Wingdings"/>
                <a:sym typeface="Wingdings"/>
              </a:rPr>
              <a:t></a:t>
            </a:r>
            <a:r>
              <a:rPr lang="en-US" smtClean="0"/>
              <a:t>Links with WHYCOS</a:t>
            </a:r>
            <a:endParaRPr lang="en-US" dirty="0"/>
          </a:p>
        </p:txBody>
      </p:sp>
      <p:sp>
        <p:nvSpPr>
          <p:cNvPr id="2" name="ZoneTexte 1"/>
          <p:cNvSpPr txBox="1"/>
          <p:nvPr/>
        </p:nvSpPr>
        <p:spPr>
          <a:xfrm>
            <a:off x="5436096" y="5949280"/>
            <a:ext cx="35734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err="1" smtClean="0"/>
              <a:t>Courtesy</a:t>
            </a:r>
            <a:r>
              <a:rPr lang="fr-FR" sz="1400" dirty="0" smtClean="0"/>
              <a:t> Harry Lins, </a:t>
            </a:r>
            <a:r>
              <a:rPr lang="fr-FR" sz="1400" dirty="0" err="1" smtClean="0"/>
              <a:t>President</a:t>
            </a:r>
            <a:r>
              <a:rPr lang="fr-FR" sz="1400" dirty="0" smtClean="0"/>
              <a:t> WMO-CHY</a:t>
            </a:r>
            <a:endParaRPr lang="fr-FR" sz="1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381000"/>
            <a:ext cx="8686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CA" sz="3000" b="1" dirty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WMO Hydrological Observing System (WHOS)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" y="969256"/>
            <a:ext cx="275958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600" b="1" dirty="0" smtClean="0">
                <a:solidFill>
                  <a:srgbClr val="000000"/>
                </a:solidFill>
              </a:rPr>
              <a:t>Implementation:</a:t>
            </a:r>
            <a:endParaRPr lang="en-US" sz="2600" b="1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" y="1524000"/>
            <a:ext cx="8534400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b="1" dirty="0" smtClean="0"/>
              <a:t>Phase 1: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Map interface with links to those </a:t>
            </a:r>
            <a:r>
              <a:rPr lang="en-US" dirty="0" err="1" smtClean="0"/>
              <a:t>NHSs</a:t>
            </a:r>
            <a:r>
              <a:rPr lang="en-US" dirty="0" smtClean="0"/>
              <a:t> that make their real-time and historical stage and discharge data available online.  Initial implementation occurred in August 2015.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3200400"/>
            <a:ext cx="8534400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b="1" dirty="0" smtClean="0"/>
              <a:t>Phase 2: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A fully WIS/WIGOS compliant services-oriented framework linking hydrologic data providers and users through a hydrologic information system enabling data registration, data discovery, and data access.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Beta version for CHy-15 review and endorsement (Dec 2016)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dirty="0" smtClean="0"/>
              <a:t>Initial implementation for EC approval (June 2018)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436096" y="5949280"/>
            <a:ext cx="35734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err="1" smtClean="0"/>
              <a:t>Courtesy</a:t>
            </a:r>
            <a:r>
              <a:rPr lang="fr-FR" sz="1400" dirty="0" smtClean="0"/>
              <a:t> Harry Lins, </a:t>
            </a:r>
            <a:r>
              <a:rPr lang="fr-FR" sz="1400" dirty="0" err="1" smtClean="0"/>
              <a:t>President</a:t>
            </a:r>
            <a:r>
              <a:rPr lang="fr-FR" sz="1400" dirty="0" smtClean="0"/>
              <a:t> WMO-CHY</a:t>
            </a:r>
            <a:endParaRPr lang="fr-FR" sz="1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5943600"/>
            <a:ext cx="914400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667000" y="914400"/>
            <a:ext cx="3979525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/>
                <a:cs typeface="Times New Roman"/>
              </a:rPr>
              <a:t>Phase 1 --  </a:t>
            </a:r>
            <a:r>
              <a:rPr lang="en-US" sz="2000" b="1" dirty="0" err="1" smtClean="0">
                <a:latin typeface="Times New Roman"/>
                <a:cs typeface="Times New Roman"/>
              </a:rPr>
              <a:t>WorldWide</a:t>
            </a:r>
            <a:r>
              <a:rPr lang="en-US" sz="2000" b="1" dirty="0" smtClean="0">
                <a:latin typeface="Times New Roman"/>
                <a:cs typeface="Times New Roman"/>
              </a:rPr>
              <a:t> Map Portal</a:t>
            </a:r>
            <a:endParaRPr lang="en-US" sz="2000" b="1" dirty="0">
              <a:latin typeface="Times New Roman"/>
              <a:cs typeface="Times New Roman"/>
            </a:endParaRPr>
          </a:p>
        </p:txBody>
      </p:sp>
      <p:pic>
        <p:nvPicPr>
          <p:cNvPr id="10" name="Picture 9" descr="Screen Shot 2015-10-14 at 12.22.23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1" y="560062"/>
            <a:ext cx="6705599" cy="629793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68674" y="76200"/>
            <a:ext cx="7713326" cy="307777"/>
          </a:xfrm>
          <a:prstGeom prst="rect">
            <a:avLst/>
          </a:prstGeom>
          <a:solidFill>
            <a:srgbClr val="FAFFBE"/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Times New Roman"/>
                <a:cs typeface="Times New Roman"/>
              </a:rPr>
              <a:t>Phase 1 --  </a:t>
            </a:r>
            <a:r>
              <a:rPr lang="en-US" sz="1400" b="1" dirty="0" err="1" smtClean="0">
                <a:latin typeface="Times New Roman"/>
                <a:cs typeface="Times New Roman"/>
              </a:rPr>
              <a:t>WorldWide</a:t>
            </a:r>
            <a:r>
              <a:rPr lang="en-US" sz="1400" b="1" dirty="0" smtClean="0">
                <a:latin typeface="Times New Roman"/>
                <a:cs typeface="Times New Roman"/>
              </a:rPr>
              <a:t> Map Portal          http://</a:t>
            </a:r>
            <a:r>
              <a:rPr lang="en-US" sz="1400" b="1" dirty="0" err="1" smtClean="0">
                <a:latin typeface="Times New Roman"/>
                <a:cs typeface="Times New Roman"/>
              </a:rPr>
              <a:t>www.wmo.int/pages/prog/hwrp/chy/whos/index.php</a:t>
            </a:r>
            <a:r>
              <a:rPr lang="en-US" sz="1400" b="1" dirty="0" smtClean="0">
                <a:latin typeface="Times New Roman"/>
                <a:cs typeface="Times New Roman"/>
              </a:rPr>
              <a:t>     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570586" y="6453336"/>
            <a:ext cx="35734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err="1" smtClean="0"/>
              <a:t>Courtesy</a:t>
            </a:r>
            <a:r>
              <a:rPr lang="fr-FR" sz="1400" dirty="0" smtClean="0"/>
              <a:t> Harry Lins, </a:t>
            </a:r>
            <a:r>
              <a:rPr lang="fr-FR" sz="1400" dirty="0" err="1" smtClean="0"/>
              <a:t>President</a:t>
            </a:r>
            <a:r>
              <a:rPr lang="fr-FR" sz="1400" dirty="0" smtClean="0"/>
              <a:t> WMO-CHY</a:t>
            </a:r>
            <a:endParaRPr lang="fr-FR" sz="1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" t="5143" r="4762" b="5524"/>
          <a:stretch/>
        </p:blipFill>
        <p:spPr bwMode="auto">
          <a:xfrm>
            <a:off x="0" y="936104"/>
            <a:ext cx="9144000" cy="6093296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3" name="TextBox 2"/>
          <p:cNvSpPr txBox="1"/>
          <p:nvPr/>
        </p:nvSpPr>
        <p:spPr>
          <a:xfrm>
            <a:off x="4139952" y="836712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ClrTx/>
              <a:buFontTx/>
              <a:buNone/>
            </a:pPr>
            <a:endParaRPr lang="en-US" dirty="0">
              <a:solidFill>
                <a:srgbClr val="000000"/>
              </a:solidFill>
              <a:latin typeface="Times" charset="0"/>
              <a:ea typeface="MS PGothic" pitchFamily="34" charset="-128"/>
            </a:endParaRPr>
          </a:p>
        </p:txBody>
      </p:sp>
      <p:sp>
        <p:nvSpPr>
          <p:cNvPr id="8" name="Titolo 1"/>
          <p:cNvSpPr txBox="1">
            <a:spLocks/>
          </p:cNvSpPr>
          <p:nvPr/>
        </p:nvSpPr>
        <p:spPr bwMode="auto">
          <a:xfrm>
            <a:off x="832048" y="188640"/>
            <a:ext cx="7772400" cy="513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rgbClr val="005FAA"/>
                </a:solidFill>
                <a:latin typeface="+mj-lt"/>
                <a:ea typeface="MS PGothic" pitchFamily="34" charset="-128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  <a:ea typeface="MS PGothic" pitchFamily="34" charset="-128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  <a:ea typeface="MS PGothic" pitchFamily="34" charset="-128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  <a:ea typeface="MS PGothic" pitchFamily="34" charset="-128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  <a:ea typeface="MS PGothic" pitchFamily="34" charset="-128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en-US" kern="0" dirty="0" smtClean="0">
                <a:solidFill>
                  <a:schemeClr val="tx1"/>
                </a:solidFill>
                <a:latin typeface="Arial Narrow"/>
                <a:cs typeface="Arial Narrow"/>
              </a:rPr>
              <a:t>WIGOS is connected with the GEO System of Systems</a:t>
            </a:r>
            <a:endParaRPr lang="en-US" kern="0" dirty="0">
              <a:solidFill>
                <a:schemeClr val="tx1"/>
              </a:solidFill>
              <a:latin typeface="Arial Narrow"/>
              <a:cs typeface="Arial Narrow"/>
            </a:endParaRPr>
          </a:p>
        </p:txBody>
      </p:sp>
      <p:sp>
        <p:nvSpPr>
          <p:cNvPr id="5" name="Ellipse 4"/>
          <p:cNvSpPr/>
          <p:nvPr/>
        </p:nvSpPr>
        <p:spPr>
          <a:xfrm>
            <a:off x="2627784" y="3356992"/>
            <a:ext cx="1376536" cy="1240904"/>
          </a:xfrm>
          <a:prstGeom prst="ellipse">
            <a:avLst/>
          </a:prstGeom>
          <a:noFill/>
          <a:ln w="762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932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6" descr="GCI_figure2_v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" r="2750"/>
          <a:stretch>
            <a:fillRect/>
          </a:stretch>
        </p:blipFill>
        <p:spPr bwMode="auto">
          <a:xfrm>
            <a:off x="990600" y="1185863"/>
            <a:ext cx="710565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Line 7"/>
          <p:cNvSpPr>
            <a:spLocks noChangeShapeType="1"/>
          </p:cNvSpPr>
          <p:nvPr/>
        </p:nvSpPr>
        <p:spPr bwMode="auto">
          <a:xfrm>
            <a:off x="990600" y="4876800"/>
            <a:ext cx="6705600" cy="0"/>
          </a:xfrm>
          <a:prstGeom prst="line">
            <a:avLst/>
          </a:prstGeom>
          <a:noFill/>
          <a:ln w="9525">
            <a:solidFill>
              <a:srgbClr val="005EAA"/>
            </a:solidFill>
            <a:prstDash val="lg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20483" name="Line 11"/>
          <p:cNvSpPr>
            <a:spLocks noChangeShapeType="1"/>
          </p:cNvSpPr>
          <p:nvPr/>
        </p:nvSpPr>
        <p:spPr bwMode="auto">
          <a:xfrm>
            <a:off x="990600" y="3276600"/>
            <a:ext cx="6705600" cy="0"/>
          </a:xfrm>
          <a:prstGeom prst="line">
            <a:avLst/>
          </a:prstGeom>
          <a:noFill/>
          <a:ln w="9525">
            <a:solidFill>
              <a:srgbClr val="005EAA"/>
            </a:solidFill>
            <a:prstDash val="lg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20484" name="Oval 7"/>
          <p:cNvSpPr>
            <a:spLocks noChangeArrowheads="1"/>
          </p:cNvSpPr>
          <p:nvPr/>
        </p:nvSpPr>
        <p:spPr bwMode="auto">
          <a:xfrm>
            <a:off x="2057400" y="3200400"/>
            <a:ext cx="5029200" cy="1752600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l" defTabSz="457200"/>
            <a:endParaRPr kumimoji="1" lang="en-US" sz="1800" b="0" u="none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0485" name="AutoShape 8"/>
          <p:cNvSpPr>
            <a:spLocks noChangeArrowheads="1"/>
          </p:cNvSpPr>
          <p:nvPr/>
        </p:nvSpPr>
        <p:spPr bwMode="auto">
          <a:xfrm>
            <a:off x="3733800" y="3359150"/>
            <a:ext cx="1676400" cy="37465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kumimoji="1" lang="en-US" altLang="ja-JP" sz="1800" u="none">
                <a:solidFill>
                  <a:schemeClr val="bg1"/>
                </a:solidFill>
                <a:latin typeface="Arial" charset="0"/>
              </a:rPr>
              <a:t>GEOSS Portal</a:t>
            </a:r>
          </a:p>
        </p:txBody>
      </p:sp>
      <p:sp>
        <p:nvSpPr>
          <p:cNvPr id="20486" name="AutoShape 10"/>
          <p:cNvSpPr>
            <a:spLocks noChangeArrowheads="1"/>
          </p:cNvSpPr>
          <p:nvPr/>
        </p:nvSpPr>
        <p:spPr bwMode="auto">
          <a:xfrm>
            <a:off x="3124200" y="3892550"/>
            <a:ext cx="2947988" cy="37465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defTabSz="457200"/>
            <a:r>
              <a:rPr kumimoji="1" lang="en-US" altLang="ja-JP" sz="1600" u="none">
                <a:solidFill>
                  <a:schemeClr val="bg1"/>
                </a:solidFill>
                <a:latin typeface="Arial" charset="0"/>
              </a:rPr>
              <a:t>Discovery and Access Broker</a:t>
            </a:r>
          </a:p>
        </p:txBody>
      </p:sp>
      <p:sp>
        <p:nvSpPr>
          <p:cNvPr id="20487" name="AutoShape 11"/>
          <p:cNvSpPr>
            <a:spLocks noChangeArrowheads="1"/>
          </p:cNvSpPr>
          <p:nvPr/>
        </p:nvSpPr>
        <p:spPr bwMode="auto">
          <a:xfrm>
            <a:off x="3581400" y="4495800"/>
            <a:ext cx="2133600" cy="304800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defTabSz="457200"/>
            <a:r>
              <a:rPr kumimoji="1" lang="en-US" altLang="ja-JP" sz="1400" u="none">
                <a:solidFill>
                  <a:schemeClr val="bg1"/>
                </a:solidFill>
                <a:latin typeface="Arial" charset="0"/>
              </a:rPr>
              <a:t>Resource Registration</a:t>
            </a:r>
          </a:p>
        </p:txBody>
      </p:sp>
      <p:sp>
        <p:nvSpPr>
          <p:cNvPr id="20488" name="Rectangle 12"/>
          <p:cNvSpPr>
            <a:spLocks noChangeArrowheads="1"/>
          </p:cNvSpPr>
          <p:nvPr/>
        </p:nvSpPr>
        <p:spPr bwMode="auto">
          <a:xfrm>
            <a:off x="7239000" y="3733800"/>
            <a:ext cx="1639888" cy="8255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kumimoji="1" lang="en-US" altLang="ja-JP" sz="1800" u="none">
                <a:solidFill>
                  <a:srgbClr val="CC0000"/>
                </a:solidFill>
                <a:latin typeface="Arial" charset="0"/>
              </a:rPr>
              <a:t>GEOSS</a:t>
            </a:r>
          </a:p>
          <a:p>
            <a:r>
              <a:rPr kumimoji="1" lang="en-US" altLang="ja-JP" sz="1800" u="none">
                <a:solidFill>
                  <a:srgbClr val="CC0000"/>
                </a:solidFill>
                <a:latin typeface="Arial" charset="0"/>
              </a:rPr>
              <a:t>Common</a:t>
            </a:r>
          </a:p>
          <a:p>
            <a:r>
              <a:rPr kumimoji="1" lang="en-US" altLang="ja-JP" sz="1800" u="none">
                <a:solidFill>
                  <a:srgbClr val="CC0000"/>
                </a:solidFill>
                <a:latin typeface="Arial" charset="0"/>
              </a:rPr>
              <a:t>Infrastructure</a:t>
            </a:r>
          </a:p>
        </p:txBody>
      </p:sp>
      <p:sp>
        <p:nvSpPr>
          <p:cNvPr id="20489" name="テキスト ボックス 11"/>
          <p:cNvSpPr txBox="1">
            <a:spLocks noChangeArrowheads="1"/>
          </p:cNvSpPr>
          <p:nvPr/>
        </p:nvSpPr>
        <p:spPr bwMode="auto">
          <a:xfrm>
            <a:off x="1066800" y="6234113"/>
            <a:ext cx="7086600" cy="366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1pPr>
            <a:lvl2pPr marL="742950" indent="-285750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2pPr>
            <a:lvl3pPr marL="1143000" indent="-228600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3pPr>
            <a:lvl4pPr marL="1600200" indent="-228600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4pPr>
            <a:lvl5pPr marL="2057400" indent="-228600"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5pPr>
            <a:lvl6pPr marL="2514600" indent="-228600" algn="ctr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6pPr>
            <a:lvl7pPr marL="2971800" indent="-228600" algn="ctr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7pPr>
            <a:lvl8pPr marL="3429000" indent="-228600" algn="ctr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8pPr>
            <a:lvl9pPr marL="3886200" indent="-228600" algn="ctr" fontAlgn="base">
              <a:spcBef>
                <a:spcPct val="0"/>
              </a:spcBef>
              <a:spcAft>
                <a:spcPct val="0"/>
              </a:spcAft>
              <a:defRPr sz="2000" b="1" u="sng">
                <a:solidFill>
                  <a:schemeClr val="tx2"/>
                </a:solidFill>
                <a:latin typeface="Tahoma" charset="0"/>
                <a:ea typeface="MS PGothic" charset="0"/>
                <a:cs typeface="MS PGothic" charset="0"/>
              </a:defRPr>
            </a:lvl9pPr>
          </a:lstStyle>
          <a:p>
            <a:pPr algn="ctr"/>
            <a:r>
              <a:rPr kumimoji="1" lang="en-US" altLang="ja-JP" sz="1800" u="none" dirty="0">
                <a:solidFill>
                  <a:schemeClr val="tx1"/>
                </a:solidFill>
                <a:latin typeface="Arial" charset="0"/>
              </a:rPr>
              <a:t>Earth observations data, information and services </a:t>
            </a:r>
            <a:endParaRPr kumimoji="1" lang="ja-JP" altLang="en-US" sz="1800" u="none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2411760" y="548680"/>
            <a:ext cx="41180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4000" b="1" dirty="0" smtClean="0">
                <a:solidFill>
                  <a:srgbClr val="000000"/>
                </a:solidFill>
                <a:latin typeface="+mj-lt"/>
              </a:rPr>
              <a:t>GEOSS and GCI</a:t>
            </a:r>
            <a:endParaRPr kumimoji="1" lang="ja-JP" altLang="en-US" sz="4000" b="1" dirty="0">
              <a:solidFill>
                <a:srgbClr val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5505569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685800"/>
            <a:ext cx="8686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CA" sz="3000" b="1" dirty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C</a:t>
            </a:r>
            <a:r>
              <a:rPr lang="en-CA" sz="30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onclusions</a:t>
            </a:r>
            <a:endParaRPr lang="en-CA" sz="3000" b="1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103" y="1676400"/>
            <a:ext cx="79933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600" b="1" dirty="0">
                <a:solidFill>
                  <a:srgbClr val="000000"/>
                </a:solidFill>
              </a:rPr>
              <a:t>RA VI working group on climate and Hydrology + Hydrology forum: contribution from network and data management and from best </a:t>
            </a:r>
            <a:r>
              <a:rPr lang="en-US" sz="2600" b="1" dirty="0" smtClean="0">
                <a:solidFill>
                  <a:srgbClr val="000000"/>
                </a:solidFill>
              </a:rPr>
              <a:t>practice</a:t>
            </a:r>
          </a:p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endParaRPr lang="en-US" sz="2600" b="1" dirty="0">
              <a:solidFill>
                <a:srgbClr val="000000"/>
              </a:solidFill>
            </a:endParaRPr>
          </a:p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600" b="1" dirty="0" smtClean="0">
                <a:solidFill>
                  <a:srgbClr val="000000"/>
                </a:solidFill>
              </a:rPr>
              <a:t>WMO National-Regional-Global </a:t>
            </a:r>
            <a:r>
              <a:rPr lang="en-US" sz="2600" b="1" dirty="0">
                <a:solidFill>
                  <a:srgbClr val="000000"/>
                </a:solidFill>
              </a:rPr>
              <a:t>activities: </a:t>
            </a:r>
            <a:r>
              <a:rPr lang="en-US" sz="2600" b="1" dirty="0" smtClean="0">
                <a:solidFill>
                  <a:srgbClr val="000000"/>
                </a:solidFill>
              </a:rPr>
              <a:t>mutual support</a:t>
            </a:r>
          </a:p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endParaRPr lang="en-US" sz="2600" b="1" dirty="0">
              <a:solidFill>
                <a:srgbClr val="000000"/>
              </a:solidFill>
            </a:endParaRPr>
          </a:p>
          <a:p>
            <a:pPr marL="514350" indent="-51435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600" b="1" dirty="0" smtClean="0">
                <a:solidFill>
                  <a:srgbClr val="000000"/>
                </a:solidFill>
              </a:rPr>
              <a:t>WIGOS, using also GEOSS, makes information visible to many interdisciplinary users</a:t>
            </a:r>
          </a:p>
        </p:txBody>
      </p:sp>
    </p:spTree>
    <p:extLst>
      <p:ext uri="{BB962C8B-B14F-4D97-AF65-F5344CB8AC3E}">
        <p14:creationId xmlns:p14="http://schemas.microsoft.com/office/powerpoint/2010/main" val="4280544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685800"/>
            <a:ext cx="86868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CA" sz="3000" b="1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Last conclusions</a:t>
            </a:r>
            <a:endParaRPr lang="en-CA" sz="3000" b="1" dirty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5" name="Image 6" descr="too bus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351" y="1196752"/>
            <a:ext cx="7508034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1445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WMO_Powerpoint_template_en.pot</Template>
  <TotalTime>31755</TotalTime>
  <Words>883</Words>
  <Application>Microsoft Macintosh PowerPoint</Application>
  <PresentationFormat>Présentation à l'écran (4:3)</PresentationFormat>
  <Paragraphs>93</Paragraphs>
  <Slides>12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12</vt:i4>
      </vt:variant>
    </vt:vector>
  </HeadingPairs>
  <TitlesOfParts>
    <vt:vector size="15" baseType="lpstr">
      <vt:lpstr>WMO_Powerpoint_template_en</vt:lpstr>
      <vt:lpstr>Closing slide</vt:lpstr>
      <vt:lpstr>Blank Presentation</vt:lpstr>
      <vt:lpstr>Présentation PowerPoint</vt:lpstr>
      <vt:lpstr>Présentation PowerPoint</vt:lpstr>
      <vt:lpstr>WMO RA VI, Working group on climate and hydrology: common activities</vt:lpstr>
      <vt:lpstr>WMO RA VI forum of hydrology</vt:lpstr>
      <vt:lpstr> Global: WMO Hydrology and Water Resources Programme (HWRP)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WMO Hydrological Observing System (WHOS)</dc:title>
  <dc:creator>Harry Lins</dc:creator>
  <cp:lastModifiedBy>Dominique Berod</cp:lastModifiedBy>
  <cp:revision>93</cp:revision>
  <dcterms:created xsi:type="dcterms:W3CDTF">2015-10-14T10:40:08Z</dcterms:created>
  <dcterms:modified xsi:type="dcterms:W3CDTF">2015-11-24T08:39:28Z</dcterms:modified>
</cp:coreProperties>
</file>