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  <p:sldMasterId id="2147483672" r:id="rId3"/>
    <p:sldMasterId id="2147483685" r:id="rId4"/>
  </p:sldMasterIdLst>
  <p:notesMasterIdLst>
    <p:notesMasterId r:id="rId24"/>
  </p:notesMasterIdLst>
  <p:sldIdLst>
    <p:sldId id="612" r:id="rId5"/>
    <p:sldId id="541" r:id="rId6"/>
    <p:sldId id="564" r:id="rId7"/>
    <p:sldId id="568" r:id="rId8"/>
    <p:sldId id="565" r:id="rId9"/>
    <p:sldId id="615" r:id="rId10"/>
    <p:sldId id="566" r:id="rId11"/>
    <p:sldId id="616" r:id="rId12"/>
    <p:sldId id="627" r:id="rId13"/>
    <p:sldId id="617" r:id="rId14"/>
    <p:sldId id="607" r:id="rId15"/>
    <p:sldId id="608" r:id="rId16"/>
    <p:sldId id="609" r:id="rId17"/>
    <p:sldId id="611" r:id="rId18"/>
    <p:sldId id="614" r:id="rId19"/>
    <p:sldId id="628" r:id="rId20"/>
    <p:sldId id="629" r:id="rId21"/>
    <p:sldId id="630" r:id="rId22"/>
    <p:sldId id="610" r:id="rId23"/>
  </p:sldIdLst>
  <p:sldSz cx="9144000" cy="6858000" type="screen4x3"/>
  <p:notesSz cx="6797675" cy="9928225"/>
  <p:defaultTextStyle>
    <a:defPPr>
      <a:defRPr lang="tr-T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FF"/>
    <a:srgbClr val="008000"/>
    <a:srgbClr val="0033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Stil Yok, Tablo Kılavuz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Orta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721" autoAdjust="0"/>
    <p:restoredTop sz="94585" autoAdjust="0"/>
  </p:normalViewPr>
  <p:slideViewPr>
    <p:cSldViewPr>
      <p:cViewPr>
        <p:scale>
          <a:sx n="70" d="100"/>
          <a:sy n="70" d="100"/>
        </p:scale>
        <p:origin x="-1626" y="120"/>
      </p:cViewPr>
      <p:guideLst>
        <p:guide orient="horz" pos="2024"/>
        <p:guide pos="29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79013" tIns="39507" rIns="79013" bIns="39507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79013" tIns="39507" rIns="79013" bIns="39507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latin typeface="+mn-lt"/>
                <a:cs typeface="+mn-cs"/>
              </a:defRPr>
            </a:lvl1pPr>
          </a:lstStyle>
          <a:p>
            <a:pPr>
              <a:defRPr/>
            </a:pPr>
            <a:fld id="{97E93B4E-F2EE-4074-885B-F891D599F3BF}" type="datetimeFigureOut">
              <a:rPr lang="tr-TR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79013" tIns="39507" rIns="79013" bIns="39507" rtlCol="0" anchor="ctr"/>
          <a:lstStyle/>
          <a:p>
            <a:pPr lvl="0"/>
            <a:endParaRPr lang="tr-TR" noProof="0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8813"/>
          </a:xfrm>
          <a:prstGeom prst="rect">
            <a:avLst/>
          </a:prstGeom>
        </p:spPr>
        <p:txBody>
          <a:bodyPr vert="horz" lIns="79013" tIns="39507" rIns="79013" bIns="39507" rtlCol="0">
            <a:normAutofit/>
          </a:bodyPr>
          <a:lstStyle/>
          <a:p>
            <a:pPr lvl="0"/>
            <a:r>
              <a:rPr lang="tr-TR" noProof="0" smtClean="0"/>
              <a:t>Asıl metin stillerini düzenlemek için tıklatın</a:t>
            </a:r>
          </a:p>
          <a:p>
            <a:pPr lvl="1"/>
            <a:r>
              <a:rPr lang="tr-TR" noProof="0" smtClean="0"/>
              <a:t>İkinci düzey</a:t>
            </a:r>
          </a:p>
          <a:p>
            <a:pPr lvl="2"/>
            <a:r>
              <a:rPr lang="tr-TR" noProof="0" smtClean="0"/>
              <a:t>Üçüncü düzey</a:t>
            </a:r>
          </a:p>
          <a:p>
            <a:pPr lvl="3"/>
            <a:r>
              <a:rPr lang="tr-TR" noProof="0" smtClean="0"/>
              <a:t>Dördüncü düzey</a:t>
            </a:r>
          </a:p>
          <a:p>
            <a:pPr lvl="4"/>
            <a:r>
              <a:rPr lang="tr-TR" noProof="0" smtClean="0"/>
              <a:t>Beşinci düzey</a:t>
            </a:r>
            <a:endParaRPr lang="tr-TR" noProof="0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79013" tIns="39507" rIns="79013" bIns="39507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79013" tIns="39507" rIns="79013" bIns="39507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latin typeface="+mn-lt"/>
                <a:cs typeface="+mn-cs"/>
              </a:defRPr>
            </a:lvl1pPr>
          </a:lstStyle>
          <a:p>
            <a:pPr>
              <a:defRPr/>
            </a:pPr>
            <a:fld id="{42B4F0A5-6865-420D-9C08-E93A49A4EEB1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2780315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6DB87-4ACE-4288-B995-3A705B8938CE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9EBE90-121E-41A5-8E3E-634BAC912553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864D0-6A49-4D76-A464-EC7F920650F9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F2A87-D608-4D84-8BA5-615B272F13BE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ED61BF-E520-4030-9DF4-0F5DFCAD14B8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0652B-6E64-4FF5-B029-DB0475E423A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AF6C7-2766-4746-94B3-79095051EC3B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F8BC97-A1A5-4963-BC67-8A249172948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C6346D-2214-41FA-8B67-54399DA5EFD5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8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9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491BA1-123E-4781-A411-964D466FC9FA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B58BB-8AB7-49B9-B1C1-ED691CD835C0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4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73998-16C7-4010-8CA7-CCA87248C0F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AD7451-1A3D-4C28-9AC1-C8522C71529C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3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B6FDEC-8CF7-4D28-A4AE-01DF85EA5201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3039C-EA16-49E2-951A-AEFE49BB63CE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A54E8E-2A7B-4E5C-AA09-C488F5BA9D5B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49A7B-3176-4293-9756-F6B874A5CEA7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6CACB2-545B-4B6E-AD2D-AE27CADCC783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8CF7C8-F7C7-4972-8FEE-69B1BAC256D3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294CA-9AD2-491B-AD5F-048C2E1196DF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A2B27-C941-4BCB-B668-894A80028ECF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B6E37-4DFF-4F05-8590-20A80C2014B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A310BB-BF67-4A97-80EE-3DB4B94E654F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9C66AE-A5E6-4367-83A1-C735DF39E999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007BB-FEEE-4C73-9CEA-6757E9A52473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6FC060-F868-4DDB-8BDE-B86C2D039C5C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0A79C-7253-452F-AFE2-B6EB2BDDA470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81D705-D339-4880-9095-EA102C3D2131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2E828-797D-4A10-A001-6D4B0E898629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A2798-FE25-43F7-AB8C-A44CA55403DF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8E5C3-F013-43B8-8D5D-36442A9931BB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8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9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15233-93E8-4872-863D-2F37AEBBFA8B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E9B1D-DD56-4881-A21C-05CCD0664209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4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CE19AD-AC88-4D45-BCF1-C968BF96E6F1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09EB3-6BED-4763-BF36-BCEBED617735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3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F4A01-5092-4F07-A302-57AB89F8912A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219AA-DBFC-419D-93F4-92482EF07738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36917-B942-4D86-B2E3-6E43E6F1226E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27C7E-AA34-428B-8100-9517407D0638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C5264-23F0-4898-8AB5-EC5E0DC0C24C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3F7BC-FAA2-41F0-9820-618EE3341A47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8BFFC-0C7D-4DC0-BFF0-8C3AD0098350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706FF-2675-4BEE-BA48-43CAAAACAD09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23E70-143B-412D-9D60-9413307E7E1F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24AD18-1DCA-49DF-81D1-796C3DE523EF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16CAE-7D89-40B5-9A6C-D0269296A568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0D0EC5-8197-45D7-8B02-A06814D683B6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3568D-2471-46FB-977E-B6BAD55A77F2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5989F6-5EC3-4473-9DBA-34BBB2318323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ADFBAA-9F11-4611-89F5-08902015EB01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F0876-7CFE-442C-B1C9-AC72CF09F53A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D831B5-0336-488E-8C5F-AC43C26CAAD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EAF335-481C-4680-B796-A29C9A274220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8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9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446191-7C92-4F2A-893B-9CB49FE307F2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E0F59-A35A-4441-A0FA-F9914A1BB193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4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E4F74-95A2-44BA-995F-A4A4884AF0B0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834ED4-8901-481B-81A3-14F3B1F2A7E0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3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74132-AC59-41D1-A81C-55CB59092327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6DC2A-0B00-4460-BB15-6DFC2B0E5D9F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14EE4-22E6-481F-96D1-6F0E5E80B152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E6843-82F6-4805-9FAB-E40DAAE0D500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C503D-5C1E-4840-9581-FE57F30CB81A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FBE6D8-4A95-4F8F-89FB-51CF8F5ED265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2A7FE4-03B0-48DE-914B-37B7644DB195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6DAE3-1CEF-4DF5-9BBC-045A0326C8CD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BC14D2-AF20-40E9-AEB6-1C7D0542124B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Özel Dü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336E4-7190-4F65-9458-3E90710FAF93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4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70C61-BC3F-486C-A647-164C95E562DB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7628F-FC5B-4DE6-B51D-1C2B3DF77213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B98AC-494B-452A-BDED-176CD0C340B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DD466-9B75-4F06-A964-673FBA470F1D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C201B9-1A09-4957-91AA-2B9258F2B679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6779F-239C-44A6-A2B9-43FE6A0AF872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058EC-F25A-408A-9622-029C284FC24A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EE9A13-AEC1-454C-BF58-A44BE66FE7F5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053067-DEED-4038-8F84-C0C979FC4128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288F6-4245-4E89-9AC5-8BE75D9A0CF5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8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9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3D549-74FD-40E7-8943-624F1E87426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03B4D-554C-4E9E-9AC7-12566DD6358F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4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D12FCD-8892-4AC0-8104-A18059A0959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C7E550-F6D0-409F-9AB2-24409FB75715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3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B55F01-D0FA-41E8-8989-5CAAE290FEBC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F267D3-EA49-40B2-85EB-894E949B5D10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88300D-39DC-4E2E-80E7-57A692D032D0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6C8E28-7CA1-4717-B70B-4E4BE8BD3860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298EF-7EAC-4554-A453-F1DCE2C9AA40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6E9565-49ED-49B1-99B6-6A7B987720EC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CFFBA0-15A5-47D8-A38C-2173D613E09B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5416E-A708-494A-B981-2025C6300746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603F3D-2D86-4FF8-9DFD-08023D4B4C40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4099" name="2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2AF6C2F-9AFB-4841-B3BE-DC376FEC1D5E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F43F38-663B-4199-863B-088B0619D5B7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ransition spd="med">
    <p:fade/>
  </p:transition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5123" name="2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09872F-9B75-44B5-8DCE-C71DA0B41B7F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33F5D9-3451-4292-A9A0-DEE597E3861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>
    <p:fade/>
  </p:transition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6147" name="2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428569C-D415-4592-9233-7B44FD5D7378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85F0A6C-33E0-4D09-A793-436C1638685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</p:sldLayoutIdLst>
  <p:transition spd="med">
    <p:fade/>
  </p:transition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7171" name="2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75126E8-69C2-4A4E-9E6F-172C082F9271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4E5584-59BA-44A5-B894-58347B3627A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</p:sldLayoutIdLst>
  <p:transition spd="med">
    <p:fade/>
  </p:transition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8" name="7 Metin kutusu"/>
          <p:cNvSpPr txBox="1">
            <a:spLocks noChangeArrowheads="1"/>
          </p:cNvSpPr>
          <p:nvPr/>
        </p:nvSpPr>
        <p:spPr bwMode="auto">
          <a:xfrm>
            <a:off x="-1" y="5877272"/>
            <a:ext cx="914400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2000" b="1" dirty="0" smtClean="0"/>
              <a:t>WMO RA VI WIGOS Workshop</a:t>
            </a:r>
            <a:endParaRPr lang="tr-TR" sz="2000" dirty="0" smtClean="0"/>
          </a:p>
          <a:p>
            <a:pPr algn="ctr"/>
            <a:r>
              <a:rPr lang="en-GB" sz="2000" b="1" dirty="0" smtClean="0"/>
              <a:t>(Belgrade, Serbia 24 - 27 November 2015)</a:t>
            </a:r>
            <a:endParaRPr lang="tr-TR" sz="2000" dirty="0" smtClean="0"/>
          </a:p>
        </p:txBody>
      </p:sp>
      <p:sp>
        <p:nvSpPr>
          <p:cNvPr id="10" name="9 Dikdörtgen"/>
          <p:cNvSpPr/>
          <p:nvPr/>
        </p:nvSpPr>
        <p:spPr>
          <a:xfrm>
            <a:off x="0" y="260648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WORLD METEOROLOGICAL ORGANIZATION</a:t>
            </a:r>
            <a:endParaRPr lang="tr-TR" sz="2800" b="1" kern="0" dirty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466404" y="3501008"/>
            <a:ext cx="8677596" cy="58477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/>
            <a:r>
              <a:rPr lang="tr-TR" sz="3200" b="1" dirty="0" smtClean="0">
                <a:solidFill>
                  <a:srgbClr val="0000FF"/>
                </a:solidFill>
              </a:rPr>
              <a:t>TT-WIGOS</a:t>
            </a:r>
            <a:endParaRPr lang="tr-TR" sz="3200" b="1" dirty="0" smtClean="0">
              <a:solidFill>
                <a:srgbClr val="FF0000"/>
              </a:solidFill>
            </a:endParaRPr>
          </a:p>
        </p:txBody>
      </p:sp>
      <p:sp>
        <p:nvSpPr>
          <p:cNvPr id="12" name="11 Dikdörtgen"/>
          <p:cNvSpPr>
            <a:spLocks noChangeArrowheads="1"/>
          </p:cNvSpPr>
          <p:nvPr/>
        </p:nvSpPr>
        <p:spPr bwMode="auto">
          <a:xfrm>
            <a:off x="179512" y="4581128"/>
            <a:ext cx="8785220" cy="104644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/>
            <a:r>
              <a:rPr lang="tr-TR" sz="3200" dirty="0" smtClean="0"/>
              <a:t>     </a:t>
            </a:r>
            <a:r>
              <a:rPr lang="tr-TR" sz="3000" b="1" dirty="0" smtClean="0">
                <a:solidFill>
                  <a:srgbClr val="C00000"/>
                </a:solidFill>
              </a:rPr>
              <a:t>Ercan BÜYÜKBAŞ</a:t>
            </a:r>
          </a:p>
          <a:p>
            <a:pPr algn="ctr"/>
            <a:r>
              <a:rPr lang="en-US" sz="3000" b="1" dirty="0" smtClean="0">
                <a:solidFill>
                  <a:srgbClr val="7030A0"/>
                </a:solidFill>
              </a:rPr>
              <a:t>Turkish State Meteorological Service</a:t>
            </a: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1</a:t>
            </a:fld>
            <a:endParaRPr lang="tr-TR"/>
          </a:p>
        </p:txBody>
      </p:sp>
      <p:pic>
        <p:nvPicPr>
          <p:cNvPr id="4098" name="Picture 2" descr="po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3848" y="1124745"/>
            <a:ext cx="2376264" cy="222504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260648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TT-WIGOS</a:t>
            </a:r>
            <a:endParaRPr lang="tr-TR" sz="2800" b="1" kern="0" dirty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179512" y="1124744"/>
            <a:ext cx="8964488" cy="6678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buClr>
                <a:srgbClr val="0000FF"/>
              </a:buClr>
              <a:buSzPct val="150000"/>
              <a:buFont typeface="Arial" pitchFamily="34" charset="0"/>
              <a:buChar char="•"/>
            </a:pPr>
            <a:r>
              <a:rPr lang="tr-TR" sz="2800" b="1" dirty="0" err="1" smtClean="0">
                <a:solidFill>
                  <a:srgbClr val="FF0000"/>
                </a:solidFill>
              </a:rPr>
              <a:t>Nomination</a:t>
            </a:r>
            <a:r>
              <a:rPr lang="tr-TR" sz="2800" b="1" dirty="0" smtClean="0">
                <a:solidFill>
                  <a:srgbClr val="FF0000"/>
                </a:solidFill>
              </a:rPr>
              <a:t> of </a:t>
            </a:r>
            <a:r>
              <a:rPr lang="tr-TR" sz="2800" b="1" dirty="0" err="1" smtClean="0">
                <a:solidFill>
                  <a:srgbClr val="FF0000"/>
                </a:solidFill>
              </a:rPr>
              <a:t>experts</a:t>
            </a:r>
            <a:r>
              <a:rPr lang="tr-TR" sz="2800" b="1" dirty="0" smtClean="0">
                <a:solidFill>
                  <a:srgbClr val="FF0000"/>
                </a:solidFill>
              </a:rPr>
              <a:t> </a:t>
            </a:r>
            <a:r>
              <a:rPr lang="tr-TR" sz="2800" b="1" dirty="0" err="1" smtClean="0">
                <a:solidFill>
                  <a:srgbClr val="FF0000"/>
                </a:solidFill>
              </a:rPr>
              <a:t>by</a:t>
            </a:r>
            <a:r>
              <a:rPr lang="tr-TR" sz="2800" b="1" dirty="0" smtClean="0">
                <a:solidFill>
                  <a:srgbClr val="FF0000"/>
                </a:solidFill>
              </a:rPr>
              <a:t> </a:t>
            </a:r>
            <a:r>
              <a:rPr lang="tr-TR" sz="2800" b="1" dirty="0" err="1" smtClean="0">
                <a:solidFill>
                  <a:srgbClr val="FF0000"/>
                </a:solidFill>
              </a:rPr>
              <a:t>PRs</a:t>
            </a:r>
            <a:r>
              <a:rPr lang="tr-TR" sz="2800" b="1" dirty="0" smtClean="0">
                <a:solidFill>
                  <a:srgbClr val="FF0000"/>
                </a:solidFill>
              </a:rPr>
              <a:t> </a:t>
            </a:r>
            <a:r>
              <a:rPr lang="tr-TR" sz="2800" b="1" dirty="0" err="1" smtClean="0">
                <a:solidFill>
                  <a:srgbClr val="FF0000"/>
                </a:solidFill>
              </a:rPr>
              <a:t>for</a:t>
            </a:r>
            <a:r>
              <a:rPr lang="tr-TR" sz="2800" b="1" dirty="0" smtClean="0">
                <a:solidFill>
                  <a:srgbClr val="FF0000"/>
                </a:solidFill>
              </a:rPr>
              <a:t> </a:t>
            </a:r>
            <a:r>
              <a:rPr lang="tr-TR" sz="2800" b="1" dirty="0" err="1" smtClean="0">
                <a:solidFill>
                  <a:srgbClr val="FF0000"/>
                </a:solidFill>
              </a:rPr>
              <a:t>WGs</a:t>
            </a:r>
            <a:r>
              <a:rPr lang="tr-TR" sz="2800" b="1" dirty="0" smtClean="0">
                <a:solidFill>
                  <a:srgbClr val="FF0000"/>
                </a:solidFill>
              </a:rPr>
              <a:t> in RA-VI </a:t>
            </a:r>
          </a:p>
          <a:p>
            <a:pPr>
              <a:buClr>
                <a:srgbClr val="0000FF"/>
              </a:buClr>
              <a:buSzPct val="150000"/>
            </a:pPr>
            <a:endParaRPr lang="tr-TR" sz="2800" b="1" dirty="0" smtClean="0">
              <a:solidFill>
                <a:srgbClr val="FF0000"/>
              </a:solidFill>
            </a:endParaRPr>
          </a:p>
          <a:p>
            <a:pPr>
              <a:buClr>
                <a:srgbClr val="FF0000"/>
              </a:buClr>
              <a:buSzPct val="150000"/>
              <a:buFont typeface="Wingdings" pitchFamily="2" charset="2"/>
              <a:buChar char="ü"/>
            </a:pPr>
            <a:r>
              <a:rPr lang="tr-TR" sz="3000" b="1" dirty="0" smtClean="0">
                <a:solidFill>
                  <a:srgbClr val="0000FF"/>
                </a:solidFill>
              </a:rPr>
              <a:t>99 </a:t>
            </a:r>
            <a:r>
              <a:rPr lang="tr-TR" sz="3000" b="1" dirty="0" err="1" smtClean="0">
                <a:solidFill>
                  <a:srgbClr val="0000FF"/>
                </a:solidFill>
              </a:rPr>
              <a:t>for</a:t>
            </a:r>
            <a:r>
              <a:rPr lang="tr-TR" sz="3000" b="1" dirty="0" smtClean="0">
                <a:solidFill>
                  <a:srgbClr val="0000FF"/>
                </a:solidFill>
              </a:rPr>
              <a:t> </a:t>
            </a:r>
            <a:r>
              <a:rPr lang="tr-TR" sz="3000" b="1" dirty="0" err="1" smtClean="0">
                <a:solidFill>
                  <a:srgbClr val="0000FF"/>
                </a:solidFill>
              </a:rPr>
              <a:t>all</a:t>
            </a:r>
            <a:r>
              <a:rPr lang="tr-TR" sz="3000" b="1" dirty="0" smtClean="0">
                <a:solidFill>
                  <a:srgbClr val="0000FF"/>
                </a:solidFill>
              </a:rPr>
              <a:t> </a:t>
            </a:r>
            <a:r>
              <a:rPr lang="tr-TR" sz="3000" b="1" dirty="0" err="1" smtClean="0">
                <a:solidFill>
                  <a:srgbClr val="0000FF"/>
                </a:solidFill>
              </a:rPr>
              <a:t>WGs</a:t>
            </a:r>
            <a:endParaRPr lang="tr-TR" sz="3000" b="1" dirty="0" smtClean="0">
              <a:solidFill>
                <a:srgbClr val="0000FF"/>
              </a:solidFill>
            </a:endParaRPr>
          </a:p>
          <a:p>
            <a:pPr>
              <a:buClr>
                <a:srgbClr val="FF0000"/>
              </a:buClr>
              <a:buSzPct val="150000"/>
            </a:pPr>
            <a:r>
              <a:rPr lang="tr-TR" sz="2400" b="1" dirty="0" smtClean="0">
                <a:solidFill>
                  <a:srgbClr val="FF0000"/>
                </a:solidFill>
              </a:rPr>
              <a:t>WG-TDI</a:t>
            </a:r>
            <a:r>
              <a:rPr lang="tr-TR" sz="2400" b="1" dirty="0" smtClean="0">
                <a:solidFill>
                  <a:srgbClr val="0000FF"/>
                </a:solidFill>
              </a:rPr>
              <a:t> (</a:t>
            </a:r>
            <a:r>
              <a:rPr lang="tr-TR" sz="2400" b="1" dirty="0" err="1" smtClean="0">
                <a:solidFill>
                  <a:srgbClr val="0000FF"/>
                </a:solidFill>
              </a:rPr>
              <a:t>Technology</a:t>
            </a:r>
            <a:r>
              <a:rPr lang="tr-TR" sz="2400" b="1" dirty="0" smtClean="0">
                <a:solidFill>
                  <a:srgbClr val="0000FF"/>
                </a:solidFill>
              </a:rPr>
              <a:t> </a:t>
            </a:r>
            <a:r>
              <a:rPr lang="tr-TR" sz="2400" b="1" dirty="0" err="1" smtClean="0">
                <a:solidFill>
                  <a:srgbClr val="0000FF"/>
                </a:solidFill>
              </a:rPr>
              <a:t>Development</a:t>
            </a:r>
            <a:r>
              <a:rPr lang="tr-TR" sz="2400" b="1" dirty="0" smtClean="0">
                <a:solidFill>
                  <a:srgbClr val="0000FF"/>
                </a:solidFill>
              </a:rPr>
              <a:t> </a:t>
            </a:r>
            <a:r>
              <a:rPr lang="tr-TR" sz="2400" b="1" dirty="0" err="1" smtClean="0">
                <a:solidFill>
                  <a:srgbClr val="0000FF"/>
                </a:solidFill>
              </a:rPr>
              <a:t>and</a:t>
            </a:r>
            <a:r>
              <a:rPr lang="tr-TR" sz="2400" b="1" dirty="0" smtClean="0">
                <a:solidFill>
                  <a:srgbClr val="0000FF"/>
                </a:solidFill>
              </a:rPr>
              <a:t> </a:t>
            </a:r>
            <a:r>
              <a:rPr lang="tr-TR" sz="2400" b="1" dirty="0" err="1" smtClean="0">
                <a:solidFill>
                  <a:srgbClr val="0000FF"/>
                </a:solidFill>
              </a:rPr>
              <a:t>Implementation</a:t>
            </a:r>
            <a:r>
              <a:rPr lang="tr-TR" sz="2400" b="1" dirty="0" smtClean="0">
                <a:solidFill>
                  <a:srgbClr val="0000FF"/>
                </a:solidFill>
              </a:rPr>
              <a:t>) </a:t>
            </a:r>
          </a:p>
          <a:p>
            <a:pPr>
              <a:buClr>
                <a:srgbClr val="FF0000"/>
              </a:buClr>
              <a:buSzPct val="150000"/>
            </a:pPr>
            <a:r>
              <a:rPr lang="tr-TR" sz="2400" b="1" dirty="0" smtClean="0">
                <a:solidFill>
                  <a:srgbClr val="0000FF"/>
                </a:solidFill>
              </a:rPr>
              <a:t>WG-CH (</a:t>
            </a:r>
            <a:r>
              <a:rPr lang="tr-TR" sz="2400" b="1" dirty="0" err="1" smtClean="0">
                <a:solidFill>
                  <a:srgbClr val="0000FF"/>
                </a:solidFill>
              </a:rPr>
              <a:t>Climate</a:t>
            </a:r>
            <a:r>
              <a:rPr lang="tr-TR" sz="2400" b="1" dirty="0" smtClean="0">
                <a:solidFill>
                  <a:srgbClr val="0000FF"/>
                </a:solidFill>
              </a:rPr>
              <a:t> </a:t>
            </a:r>
            <a:r>
              <a:rPr lang="tr-TR" sz="2400" b="1" dirty="0" err="1" smtClean="0">
                <a:solidFill>
                  <a:srgbClr val="0000FF"/>
                </a:solidFill>
              </a:rPr>
              <a:t>and</a:t>
            </a:r>
            <a:r>
              <a:rPr lang="tr-TR" sz="2400" b="1" dirty="0" smtClean="0">
                <a:solidFill>
                  <a:srgbClr val="0000FF"/>
                </a:solidFill>
              </a:rPr>
              <a:t> </a:t>
            </a:r>
            <a:r>
              <a:rPr lang="tr-TR" sz="2400" b="1" dirty="0" err="1" smtClean="0">
                <a:solidFill>
                  <a:srgbClr val="0000FF"/>
                </a:solidFill>
              </a:rPr>
              <a:t>Hydrology</a:t>
            </a:r>
            <a:r>
              <a:rPr lang="tr-TR" sz="2400" b="1" dirty="0" smtClean="0">
                <a:solidFill>
                  <a:srgbClr val="0000FF"/>
                </a:solidFill>
              </a:rPr>
              <a:t>)</a:t>
            </a:r>
          </a:p>
          <a:p>
            <a:pPr>
              <a:buClr>
                <a:srgbClr val="FF0000"/>
              </a:buClr>
              <a:buSzPct val="150000"/>
            </a:pPr>
            <a:r>
              <a:rPr lang="tr-TR" sz="2400" b="1" dirty="0" smtClean="0">
                <a:solidFill>
                  <a:srgbClr val="FF0000"/>
                </a:solidFill>
              </a:rPr>
              <a:t>WG-SDP</a:t>
            </a:r>
            <a:r>
              <a:rPr lang="tr-TR" sz="2400" b="1" dirty="0" smtClean="0">
                <a:solidFill>
                  <a:srgbClr val="0000FF"/>
                </a:solidFill>
              </a:rPr>
              <a:t> (Service </a:t>
            </a:r>
            <a:r>
              <a:rPr lang="tr-TR" sz="2400" b="1" dirty="0" err="1" smtClean="0">
                <a:solidFill>
                  <a:srgbClr val="0000FF"/>
                </a:solidFill>
              </a:rPr>
              <a:t>Delivery</a:t>
            </a:r>
            <a:r>
              <a:rPr lang="tr-TR" sz="2400" b="1" dirty="0" smtClean="0">
                <a:solidFill>
                  <a:srgbClr val="0000FF"/>
                </a:solidFill>
              </a:rPr>
              <a:t> </a:t>
            </a:r>
            <a:r>
              <a:rPr lang="tr-TR" sz="2400" b="1" dirty="0" err="1" smtClean="0">
                <a:solidFill>
                  <a:srgbClr val="0000FF"/>
                </a:solidFill>
              </a:rPr>
              <a:t>and</a:t>
            </a:r>
            <a:r>
              <a:rPr lang="tr-TR" sz="2400" b="1" dirty="0" smtClean="0">
                <a:solidFill>
                  <a:srgbClr val="0000FF"/>
                </a:solidFill>
              </a:rPr>
              <a:t> </a:t>
            </a:r>
            <a:r>
              <a:rPr lang="tr-TR" sz="2400" b="1" dirty="0" err="1" smtClean="0">
                <a:solidFill>
                  <a:srgbClr val="0000FF"/>
                </a:solidFill>
              </a:rPr>
              <a:t>Partnership</a:t>
            </a:r>
            <a:r>
              <a:rPr lang="tr-TR" sz="2400" b="1" dirty="0" smtClean="0">
                <a:solidFill>
                  <a:srgbClr val="0000FF"/>
                </a:solidFill>
              </a:rPr>
              <a:t>)</a:t>
            </a:r>
          </a:p>
          <a:p>
            <a:pPr>
              <a:buClr>
                <a:srgbClr val="FF0000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>
              <a:buClr>
                <a:srgbClr val="0000FF"/>
              </a:buClr>
              <a:buSzPct val="150000"/>
              <a:buFont typeface="Arial" pitchFamily="34" charset="0"/>
              <a:buChar char="•"/>
            </a:pPr>
            <a:r>
              <a:rPr lang="tr-TR" sz="2800" b="1" dirty="0" smtClean="0">
                <a:solidFill>
                  <a:srgbClr val="FF0000"/>
                </a:solidFill>
              </a:rPr>
              <a:t>WG-TDI </a:t>
            </a:r>
            <a:r>
              <a:rPr lang="tr-TR" sz="2800" b="1" dirty="0" smtClean="0">
                <a:solidFill>
                  <a:srgbClr val="0000FF"/>
                </a:solidFill>
              </a:rPr>
              <a:t>(</a:t>
            </a:r>
            <a:r>
              <a:rPr lang="tr-TR" sz="3000" b="1" dirty="0" smtClean="0">
                <a:solidFill>
                  <a:srgbClr val="0000FF"/>
                </a:solidFill>
              </a:rPr>
              <a:t>51 </a:t>
            </a:r>
            <a:r>
              <a:rPr lang="tr-TR" sz="3000" b="1" dirty="0" err="1" smtClean="0">
                <a:solidFill>
                  <a:srgbClr val="0000FF"/>
                </a:solidFill>
              </a:rPr>
              <a:t>nominated</a:t>
            </a:r>
            <a:r>
              <a:rPr lang="tr-TR" sz="3000" b="1" dirty="0" smtClean="0">
                <a:solidFill>
                  <a:srgbClr val="0000FF"/>
                </a:solidFill>
              </a:rPr>
              <a:t> </a:t>
            </a:r>
            <a:r>
              <a:rPr lang="tr-TR" sz="3000" b="1" dirty="0" err="1" smtClean="0">
                <a:solidFill>
                  <a:srgbClr val="0000FF"/>
                </a:solidFill>
              </a:rPr>
              <a:t>experts</a:t>
            </a:r>
            <a:r>
              <a:rPr lang="tr-TR" sz="3000" b="1" dirty="0" smtClean="0">
                <a:solidFill>
                  <a:srgbClr val="0000FF"/>
                </a:solidFill>
              </a:rPr>
              <a:t>)</a:t>
            </a:r>
          </a:p>
          <a:p>
            <a:pPr>
              <a:buClr>
                <a:srgbClr val="0000FF"/>
              </a:buClr>
              <a:buSzPct val="150000"/>
              <a:buFont typeface="Arial" pitchFamily="34" charset="0"/>
              <a:buChar char="•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>
              <a:buClr>
                <a:srgbClr val="FF0000"/>
              </a:buClr>
              <a:buSzPct val="100000"/>
              <a:buFont typeface="Wingdings" pitchFamily="2" charset="2"/>
              <a:buChar char="Ø"/>
            </a:pPr>
            <a:r>
              <a:rPr lang="tr-TR" sz="3000" b="1" dirty="0" smtClean="0">
                <a:solidFill>
                  <a:srgbClr val="0000FF"/>
                </a:solidFill>
              </a:rPr>
              <a:t>32 </a:t>
            </a:r>
            <a:r>
              <a:rPr lang="tr-TR" sz="3000" b="1" dirty="0" err="1" smtClean="0">
                <a:solidFill>
                  <a:srgbClr val="0000FF"/>
                </a:solidFill>
              </a:rPr>
              <a:t>for</a:t>
            </a:r>
            <a:r>
              <a:rPr lang="tr-TR" sz="3000" b="1" dirty="0" smtClean="0">
                <a:solidFill>
                  <a:srgbClr val="0000FF"/>
                </a:solidFill>
              </a:rPr>
              <a:t> WIS </a:t>
            </a:r>
            <a:r>
              <a:rPr lang="tr-TR" sz="3000" b="1" dirty="0" err="1" smtClean="0">
                <a:solidFill>
                  <a:srgbClr val="0000FF"/>
                </a:solidFill>
              </a:rPr>
              <a:t>related</a:t>
            </a:r>
            <a:r>
              <a:rPr lang="tr-TR" sz="3000" b="1" dirty="0" smtClean="0">
                <a:solidFill>
                  <a:srgbClr val="0000FF"/>
                </a:solidFill>
              </a:rPr>
              <a:t> </a:t>
            </a:r>
            <a:r>
              <a:rPr lang="tr-TR" sz="3000" b="1" dirty="0" err="1" smtClean="0">
                <a:solidFill>
                  <a:srgbClr val="0000FF"/>
                </a:solidFill>
              </a:rPr>
              <a:t>expertise</a:t>
            </a:r>
            <a:endParaRPr lang="tr-TR" sz="3000" b="1" dirty="0" smtClean="0">
              <a:solidFill>
                <a:srgbClr val="0000FF"/>
              </a:solidFill>
            </a:endParaRPr>
          </a:p>
          <a:p>
            <a:pPr>
              <a:buClr>
                <a:srgbClr val="FF0000"/>
              </a:buClr>
              <a:buSzPct val="100000"/>
              <a:buFont typeface="Wingdings" pitchFamily="2" charset="2"/>
              <a:buChar char="Ø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>
              <a:buClr>
                <a:srgbClr val="FF0000"/>
              </a:buClr>
              <a:buSzPct val="100000"/>
              <a:buFont typeface="Wingdings" pitchFamily="2" charset="2"/>
              <a:buChar char="Ø"/>
            </a:pPr>
            <a:r>
              <a:rPr lang="tr-TR" sz="3000" b="1" dirty="0" smtClean="0">
                <a:solidFill>
                  <a:srgbClr val="FF0000"/>
                </a:solidFill>
              </a:rPr>
              <a:t>19</a:t>
            </a:r>
            <a:r>
              <a:rPr lang="tr-TR" sz="3000" b="1" dirty="0" smtClean="0">
                <a:solidFill>
                  <a:srgbClr val="0000FF"/>
                </a:solidFill>
              </a:rPr>
              <a:t> </a:t>
            </a:r>
            <a:r>
              <a:rPr lang="tr-TR" sz="3000" b="1" dirty="0" err="1" smtClean="0">
                <a:solidFill>
                  <a:srgbClr val="0000FF"/>
                </a:solidFill>
              </a:rPr>
              <a:t>for</a:t>
            </a:r>
            <a:r>
              <a:rPr lang="tr-TR" sz="3000" b="1" dirty="0" smtClean="0">
                <a:solidFill>
                  <a:srgbClr val="0000FF"/>
                </a:solidFill>
              </a:rPr>
              <a:t> WIGOS </a:t>
            </a:r>
            <a:r>
              <a:rPr lang="tr-TR" sz="3000" b="1" dirty="0" err="1" smtClean="0">
                <a:solidFill>
                  <a:srgbClr val="0000FF"/>
                </a:solidFill>
              </a:rPr>
              <a:t>related</a:t>
            </a:r>
            <a:r>
              <a:rPr lang="tr-TR" sz="3000" b="1" dirty="0" smtClean="0">
                <a:solidFill>
                  <a:srgbClr val="0000FF"/>
                </a:solidFill>
              </a:rPr>
              <a:t> </a:t>
            </a:r>
            <a:r>
              <a:rPr lang="tr-TR" sz="3000" b="1" dirty="0" err="1" smtClean="0">
                <a:solidFill>
                  <a:srgbClr val="0000FF"/>
                </a:solidFill>
              </a:rPr>
              <a:t>expertise</a:t>
            </a:r>
            <a:endParaRPr lang="tr-TR" sz="3000" b="1" dirty="0" smtClean="0">
              <a:solidFill>
                <a:srgbClr val="0000FF"/>
              </a:solidFill>
            </a:endParaRPr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2</a:t>
            </a:fld>
            <a:endParaRPr lang="tr-TR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260648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TT-WIGOS</a:t>
            </a:r>
            <a:endParaRPr lang="tr-TR" sz="2800" b="1" kern="0" dirty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3</a:t>
            </a:fld>
            <a:endParaRPr lang="tr-TR"/>
          </a:p>
        </p:txBody>
      </p:sp>
      <p:graphicFrame>
        <p:nvGraphicFramePr>
          <p:cNvPr id="5" name="Group 119"/>
          <p:cNvGraphicFramePr>
            <a:graphicFrameLocks/>
          </p:cNvGraphicFramePr>
          <p:nvPr/>
        </p:nvGraphicFramePr>
        <p:xfrm>
          <a:off x="179512" y="1556792"/>
          <a:ext cx="8784977" cy="4856976"/>
        </p:xfrm>
        <a:graphic>
          <a:graphicData uri="http://schemas.openxmlformats.org/drawingml/2006/table">
            <a:tbl>
              <a:tblPr/>
              <a:tblGrid>
                <a:gridCol w="1944216"/>
                <a:gridCol w="4049079"/>
                <a:gridCol w="1423529"/>
                <a:gridCol w="1368153"/>
              </a:tblGrid>
              <a:tr h="365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Name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16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Expertise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16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Country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16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Proposed</a:t>
                      </a:r>
                      <a:r>
                        <a:rPr kumimoji="0" lang="tr-T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tr-TR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Task</a:t>
                      </a:r>
                      <a:r>
                        <a:rPr kumimoji="0" lang="tr-T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tr-TR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Team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16F"/>
                    </a:solidFill>
                  </a:tcPr>
                </a:tc>
              </a:tr>
              <a:tr h="467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Krunoslav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Premec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Calibration</a:t>
                      </a:r>
                      <a:r>
                        <a:rPr kumimoji="0" 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, QMS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Crotia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TT-RIC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Dr Olaf Schulze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Observing networks: WIGOS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Germany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TT-WIGOS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Holger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Doschel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Accreditation of laboratory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Germany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TT-RIC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8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Dr </a:t>
                      </a:r>
                      <a:r>
                        <a:rPr lang="en-US" sz="18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Ferenc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Dubai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Remote sensing: observation networks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Hungary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TT-WIGOS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Linih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Tatiana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Climate observing networks,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Moldova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TT-WIGOS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Drago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Groselj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Instrumentation</a:t>
                      </a:r>
                      <a:r>
                        <a:rPr lang="tr-TR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tr-TR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tr-TR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calibration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Slovenia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tr-TR" sz="16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TT-RIC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Stefan Klink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Europe-wide management of non-satellite observations systems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Germany</a:t>
                      </a:r>
                      <a:r>
                        <a:rPr kumimoji="0" 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/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EUMETNET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TT-WIGOS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Francesco Sabatini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Instrumentation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Italy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TT-WIGOS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Dafi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Mohammad Mustafa </a:t>
                      </a:r>
                      <a:r>
                        <a:rPr lang="en-US" sz="18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Elryalat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Observing networks: calibration and maintenance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Jordan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TT-WIGOS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260648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TT-WIGOS</a:t>
            </a:r>
            <a:endParaRPr lang="tr-TR" sz="2800" b="1" kern="0" dirty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4</a:t>
            </a:fld>
            <a:endParaRPr lang="tr-TR"/>
          </a:p>
        </p:txBody>
      </p:sp>
      <p:graphicFrame>
        <p:nvGraphicFramePr>
          <p:cNvPr id="5" name="Group 119"/>
          <p:cNvGraphicFramePr>
            <a:graphicFrameLocks/>
          </p:cNvGraphicFramePr>
          <p:nvPr/>
        </p:nvGraphicFramePr>
        <p:xfrm>
          <a:off x="179512" y="1196752"/>
          <a:ext cx="8784977" cy="4111154"/>
        </p:xfrm>
        <a:graphic>
          <a:graphicData uri="http://schemas.openxmlformats.org/drawingml/2006/table">
            <a:tbl>
              <a:tblPr/>
              <a:tblGrid>
                <a:gridCol w="1944216"/>
                <a:gridCol w="4049079"/>
                <a:gridCol w="1423529"/>
                <a:gridCol w="1368153"/>
              </a:tblGrid>
              <a:tr h="365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Name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16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Expertise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16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Country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16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Task</a:t>
                      </a:r>
                      <a:r>
                        <a:rPr kumimoji="0" lang="tr-T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tr-TR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Team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16F"/>
                    </a:solidFill>
                  </a:tcPr>
                </a:tc>
              </a:tr>
              <a:tr h="467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Müslüm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Yiğit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Observing</a:t>
                      </a:r>
                      <a:r>
                        <a:rPr kumimoji="0" 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Networks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Turkey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TT-WIGOS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Oğuzhan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Şireci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Observing</a:t>
                      </a:r>
                      <a:r>
                        <a:rPr kumimoji="0" 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Networks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Turkey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TT-WIGOS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Özden Tüten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Observing</a:t>
                      </a:r>
                      <a:r>
                        <a:rPr kumimoji="0" 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Networks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Turkey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TT-WIGOS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8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Cihan </a:t>
                      </a:r>
                      <a:r>
                        <a:rPr kumimoji="0" lang="tr-T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Gözübüyük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Observing</a:t>
                      </a:r>
                      <a:r>
                        <a:rPr kumimoji="0" 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Networks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Turkey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TT-WIGOS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tr-TR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Burhan Sezen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Observing Networks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Turkey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TT-WIGOS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tr-TR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Ali Doğan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Observing</a:t>
                      </a:r>
                      <a:r>
                        <a:rPr kumimoji="0" 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Networks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Turkey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tr-TR" sz="16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TT-RIC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tr-TR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Z. Turgay Dağ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tr-TR" sz="18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Calibration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Turkey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TT-RIC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tr-TR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Ercan Karakoç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Observing Networks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Turkey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TT-WIGOS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tr-TR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Mustafa Atılan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Observing</a:t>
                      </a:r>
                      <a:r>
                        <a:rPr kumimoji="0" 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Networks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Turkey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TT-WIGOS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tr-TR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İsmail</a:t>
                      </a:r>
                      <a:r>
                        <a:rPr lang="tr-TR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tr-TR" sz="1800" b="1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Temir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Observing</a:t>
                      </a:r>
                      <a:r>
                        <a:rPr kumimoji="0" 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Networks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Turkey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TT-WIGOS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260648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TT-WIGOS</a:t>
            </a:r>
            <a:endParaRPr lang="tr-TR" sz="2800" b="1" kern="0" dirty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5</a:t>
            </a:fld>
            <a:endParaRPr lang="tr-TR"/>
          </a:p>
        </p:txBody>
      </p:sp>
      <p:graphicFrame>
        <p:nvGraphicFramePr>
          <p:cNvPr id="5" name="Group 119"/>
          <p:cNvGraphicFramePr>
            <a:graphicFrameLocks/>
          </p:cNvGraphicFramePr>
          <p:nvPr/>
        </p:nvGraphicFramePr>
        <p:xfrm>
          <a:off x="179512" y="1052736"/>
          <a:ext cx="8784977" cy="3483928"/>
        </p:xfrm>
        <a:graphic>
          <a:graphicData uri="http://schemas.openxmlformats.org/drawingml/2006/table">
            <a:tbl>
              <a:tblPr/>
              <a:tblGrid>
                <a:gridCol w="1944216"/>
                <a:gridCol w="4049079"/>
                <a:gridCol w="1423529"/>
                <a:gridCol w="1368153"/>
              </a:tblGrid>
              <a:tr h="365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Name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16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Expertise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16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Country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16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Task</a:t>
                      </a:r>
                      <a:r>
                        <a:rPr kumimoji="0" lang="tr-T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tr-TR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Team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16F"/>
                    </a:solidFill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Dr</a:t>
                      </a:r>
                      <a:r>
                        <a:rPr lang="tr-TR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Olaf Schulze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Observing networks: WIGOS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Germany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TT-WIGOS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Simon</a:t>
                      </a:r>
                      <a:r>
                        <a:rPr kumimoji="0" 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tr-T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Gilbert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Observing networks: WIGOS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UK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TT-WIGOS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Stefan Klink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Europe-wide management of non-satellite observations systems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Germany</a:t>
                      </a:r>
                      <a:r>
                        <a:rPr kumimoji="0" 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/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EUMETNET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TT-WIGOS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Linih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Tatiana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Climate observing networks,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Moldova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TT-WIGOS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1" kern="1200" dirty="0" err="1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Müslüm</a:t>
                      </a:r>
                      <a:r>
                        <a:rPr lang="en-US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Yiğit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Observing</a:t>
                      </a:r>
                      <a:r>
                        <a:rPr kumimoji="0" 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Networks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Turkey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TT-WIGOS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Özden Tüten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Observing</a:t>
                      </a:r>
                      <a:r>
                        <a:rPr kumimoji="0" 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Networks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Turkey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TT-WIGOS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tr-TR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Dr. </a:t>
                      </a:r>
                      <a:r>
                        <a:rPr lang="tr-TR" sz="1800" b="1" kern="1200" dirty="0" err="1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Alexander</a:t>
                      </a:r>
                      <a:r>
                        <a:rPr lang="tr-TR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tr-TR" sz="1800" b="1" kern="1200" dirty="0" err="1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Gusev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Observing</a:t>
                      </a:r>
                      <a:r>
                        <a:rPr kumimoji="0" 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Networks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Russian</a:t>
                      </a:r>
                      <a:r>
                        <a:rPr kumimoji="0" 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tr-T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Federation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TT-WIGOS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260648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TT-RDE</a:t>
            </a:r>
            <a:endParaRPr lang="tr-TR" sz="2800" b="1" kern="0" dirty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6</a:t>
            </a:fld>
            <a:endParaRPr lang="tr-TR"/>
          </a:p>
        </p:txBody>
      </p:sp>
      <p:graphicFrame>
        <p:nvGraphicFramePr>
          <p:cNvPr id="5" name="Group 119"/>
          <p:cNvGraphicFramePr>
            <a:graphicFrameLocks/>
          </p:cNvGraphicFramePr>
          <p:nvPr/>
        </p:nvGraphicFramePr>
        <p:xfrm>
          <a:off x="179512" y="1052736"/>
          <a:ext cx="8784977" cy="2172970"/>
        </p:xfrm>
        <a:graphic>
          <a:graphicData uri="http://schemas.openxmlformats.org/drawingml/2006/table">
            <a:tbl>
              <a:tblPr/>
              <a:tblGrid>
                <a:gridCol w="1944216"/>
                <a:gridCol w="4049079"/>
                <a:gridCol w="1423529"/>
                <a:gridCol w="1368153"/>
              </a:tblGrid>
              <a:tr h="365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Name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16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Expertise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16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Country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16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Task</a:t>
                      </a:r>
                      <a:r>
                        <a:rPr kumimoji="0" lang="tr-T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tr-TR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Team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16F"/>
                    </a:solidFill>
                  </a:tcPr>
                </a:tc>
              </a:tr>
              <a:tr h="348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1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Dr </a:t>
                      </a:r>
                      <a:r>
                        <a:rPr lang="en-US" sz="1800" b="1" kern="1200" dirty="0" err="1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Ferenc</a:t>
                      </a:r>
                      <a:r>
                        <a:rPr lang="en-US" sz="1800" b="1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 Dubai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Remote sensing: observation networks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cs typeface="Arial" charset="0"/>
                        </a:rPr>
                        <a:t>Hungary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cs typeface="Arial" charset="0"/>
                        </a:rPr>
                        <a:t>TT-RDE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8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İstvan</a:t>
                      </a:r>
                      <a:r>
                        <a:rPr kumimoji="0" lang="tr-TR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tr-TR" sz="16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Sebok</a:t>
                      </a:r>
                      <a:endParaRPr kumimoji="0" lang="en-US" sz="16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i="1" kern="1200" dirty="0" smtClean="0">
                          <a:solidFill>
                            <a:srgbClr val="008000"/>
                          </a:solidFill>
                          <a:latin typeface="+mn-lt"/>
                          <a:ea typeface="+mn-ea"/>
                          <a:cs typeface="+mn-cs"/>
                        </a:rPr>
                        <a:t>Remote sensing: observation networks</a:t>
                      </a:r>
                      <a:endParaRPr kumimoji="0" lang="en-US" sz="16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Hungary</a:t>
                      </a:r>
                      <a:endParaRPr kumimoji="0" lang="en-US" sz="16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TT-RDE</a:t>
                      </a:r>
                      <a:endParaRPr kumimoji="0" lang="en-US" sz="16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1" kern="1200" dirty="0" err="1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Oğuzhan</a:t>
                      </a:r>
                      <a:r>
                        <a:rPr lang="en-US" sz="1800" b="1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Şireci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cs typeface="Arial" charset="0"/>
                        </a:rPr>
                        <a:t>Observing</a:t>
                      </a:r>
                      <a:r>
                        <a:rPr kumimoji="0" 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cs typeface="Arial" charset="0"/>
                        </a:rPr>
                        <a:t> Networks/</a:t>
                      </a:r>
                      <a:r>
                        <a:rPr kumimoji="0" 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cs typeface="Arial" charset="0"/>
                        </a:rPr>
                        <a:t>Remote</a:t>
                      </a:r>
                      <a:r>
                        <a:rPr kumimoji="0" 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cs typeface="Arial" charset="0"/>
                        </a:rPr>
                        <a:t>Sensing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cs typeface="Arial" charset="0"/>
                        </a:rPr>
                        <a:t>Turkey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cs typeface="Arial" charset="0"/>
                        </a:rPr>
                        <a:t>TT-RDE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Alper Çubuk</a:t>
                      </a:r>
                      <a:endParaRPr kumimoji="0" lang="en-US" sz="16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Observing</a:t>
                      </a:r>
                      <a:r>
                        <a:rPr kumimoji="0" lang="tr-TR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Networks/</a:t>
                      </a:r>
                      <a:r>
                        <a:rPr kumimoji="0" lang="tr-TR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Remote</a:t>
                      </a:r>
                      <a:r>
                        <a:rPr kumimoji="0" lang="tr-TR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tr-TR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Sensing</a:t>
                      </a:r>
                      <a:endParaRPr kumimoji="0" lang="en-US" sz="16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Turkey</a:t>
                      </a:r>
                      <a:endParaRPr kumimoji="0" lang="en-US" sz="16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TT-RDE</a:t>
                      </a:r>
                      <a:endParaRPr kumimoji="0" lang="en-US" sz="16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cs typeface="Arial" charset="0"/>
                        </a:rPr>
                        <a:t>Cihan </a:t>
                      </a:r>
                      <a:r>
                        <a:rPr kumimoji="0" lang="tr-T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cs typeface="Arial" charset="0"/>
                        </a:rPr>
                        <a:t>Gözübüyük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cs typeface="Arial" charset="0"/>
                        </a:rPr>
                        <a:t>Observing</a:t>
                      </a:r>
                      <a:r>
                        <a:rPr kumimoji="0" 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cs typeface="Arial" charset="0"/>
                        </a:rPr>
                        <a:t> Networks/</a:t>
                      </a:r>
                      <a:r>
                        <a:rPr kumimoji="0" 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cs typeface="Arial" charset="0"/>
                        </a:rPr>
                        <a:t>Remote</a:t>
                      </a:r>
                      <a:r>
                        <a:rPr kumimoji="0" lang="tr-T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tr-TR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cs typeface="Arial" charset="0"/>
                        </a:rPr>
                        <a:t>Sensing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cs typeface="Arial" charset="0"/>
                        </a:rPr>
                        <a:t>Turkey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cs typeface="Arial" charset="0"/>
                        </a:rPr>
                        <a:t>TT-RDE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260648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TT-WIGOS</a:t>
            </a:r>
            <a:endParaRPr lang="tr-TR" sz="2800" b="1" kern="0" dirty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179512" y="1124744"/>
            <a:ext cx="8964488" cy="67710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buClr>
                <a:srgbClr val="0000FF"/>
              </a:buClr>
              <a:buSzPct val="150000"/>
              <a:buFont typeface="Arial" pitchFamily="34" charset="0"/>
              <a:buChar char="•"/>
            </a:pPr>
            <a:r>
              <a:rPr lang="tr-TR" sz="2800" b="1" dirty="0" err="1" smtClean="0">
                <a:solidFill>
                  <a:srgbClr val="FF0000"/>
                </a:solidFill>
              </a:rPr>
              <a:t>Covered</a:t>
            </a:r>
            <a:r>
              <a:rPr lang="tr-TR" sz="2800" b="1" dirty="0" smtClean="0">
                <a:solidFill>
                  <a:srgbClr val="FF0000"/>
                </a:solidFill>
              </a:rPr>
              <a:t> </a:t>
            </a:r>
            <a:r>
              <a:rPr lang="tr-TR" sz="2800" b="1" dirty="0" err="1" smtClean="0">
                <a:solidFill>
                  <a:srgbClr val="FF0000"/>
                </a:solidFill>
              </a:rPr>
              <a:t>all</a:t>
            </a:r>
            <a:r>
              <a:rPr lang="tr-TR" sz="2800" b="1" dirty="0" smtClean="0">
                <a:solidFill>
                  <a:srgbClr val="FF0000"/>
                </a:solidFill>
              </a:rPr>
              <a:t> </a:t>
            </a:r>
            <a:r>
              <a:rPr lang="tr-TR" sz="2800" b="1" dirty="0" err="1" smtClean="0">
                <a:solidFill>
                  <a:srgbClr val="FF0000"/>
                </a:solidFill>
              </a:rPr>
              <a:t>required</a:t>
            </a:r>
            <a:r>
              <a:rPr lang="tr-TR" sz="2800" b="1" dirty="0" smtClean="0">
                <a:solidFill>
                  <a:srgbClr val="FF0000"/>
                </a:solidFill>
              </a:rPr>
              <a:t> </a:t>
            </a:r>
            <a:r>
              <a:rPr lang="tr-TR" sz="2800" b="1" dirty="0" err="1" smtClean="0">
                <a:solidFill>
                  <a:srgbClr val="FF0000"/>
                </a:solidFill>
              </a:rPr>
              <a:t>expertise</a:t>
            </a:r>
            <a:r>
              <a:rPr lang="tr-TR" sz="2800" b="1" dirty="0" smtClean="0">
                <a:solidFill>
                  <a:srgbClr val="FF0000"/>
                </a:solidFill>
              </a:rPr>
              <a:t>?</a:t>
            </a:r>
          </a:p>
          <a:p>
            <a:pPr>
              <a:buClr>
                <a:srgbClr val="0000FF"/>
              </a:buClr>
              <a:buSzPct val="150000"/>
              <a:buFont typeface="Arial" pitchFamily="34" charset="0"/>
              <a:buChar char="•"/>
            </a:pPr>
            <a:endParaRPr lang="tr-TR" sz="2800" b="1" dirty="0" smtClean="0">
              <a:solidFill>
                <a:srgbClr val="FF0000"/>
              </a:solidFill>
            </a:endParaRPr>
          </a:p>
          <a:p>
            <a:pPr>
              <a:buClr>
                <a:srgbClr val="0000FF"/>
              </a:buClr>
              <a:buSzPct val="150000"/>
              <a:buFont typeface="Arial" pitchFamily="34" charset="0"/>
              <a:buChar char="•"/>
            </a:pPr>
            <a:endParaRPr lang="tr-TR" sz="2800" b="1" dirty="0" smtClean="0">
              <a:solidFill>
                <a:srgbClr val="FF0000"/>
              </a:solidFill>
            </a:endParaRPr>
          </a:p>
          <a:p>
            <a:pPr>
              <a:buClr>
                <a:srgbClr val="0000FF"/>
              </a:buClr>
              <a:buSzPct val="150000"/>
              <a:buFont typeface="Arial" pitchFamily="34" charset="0"/>
              <a:buChar char="•"/>
            </a:pPr>
            <a:r>
              <a:rPr lang="tr-TR" sz="2800" b="1" dirty="0" err="1" smtClean="0">
                <a:solidFill>
                  <a:srgbClr val="0000FF"/>
                </a:solidFill>
              </a:rPr>
              <a:t>All</a:t>
            </a:r>
            <a:r>
              <a:rPr lang="tr-TR" sz="2800" b="1" dirty="0" smtClean="0">
                <a:solidFill>
                  <a:srgbClr val="0000FF"/>
                </a:solidFill>
              </a:rPr>
              <a:t> </a:t>
            </a:r>
            <a:r>
              <a:rPr lang="tr-TR" sz="2800" b="1" dirty="0" err="1" smtClean="0">
                <a:solidFill>
                  <a:srgbClr val="0000FF"/>
                </a:solidFill>
              </a:rPr>
              <a:t>sub</a:t>
            </a:r>
            <a:r>
              <a:rPr lang="tr-TR" sz="2800" b="1" dirty="0" smtClean="0">
                <a:solidFill>
                  <a:srgbClr val="0000FF"/>
                </a:solidFill>
              </a:rPr>
              <a:t> </a:t>
            </a:r>
            <a:r>
              <a:rPr lang="tr-TR" sz="2800" b="1" dirty="0" err="1" smtClean="0">
                <a:solidFill>
                  <a:srgbClr val="0000FF"/>
                </a:solidFill>
              </a:rPr>
              <a:t>regions</a:t>
            </a:r>
            <a:r>
              <a:rPr lang="tr-TR" sz="2800" b="1" dirty="0" smtClean="0">
                <a:solidFill>
                  <a:srgbClr val="0000FF"/>
                </a:solidFill>
              </a:rPr>
              <a:t> </a:t>
            </a:r>
            <a:r>
              <a:rPr lang="tr-TR" sz="2800" b="1" dirty="0" err="1" smtClean="0">
                <a:solidFill>
                  <a:srgbClr val="0000FF"/>
                </a:solidFill>
              </a:rPr>
              <a:t>represented</a:t>
            </a:r>
            <a:r>
              <a:rPr lang="tr-TR" sz="2800" b="1" dirty="0" smtClean="0">
                <a:solidFill>
                  <a:srgbClr val="0000FF"/>
                </a:solidFill>
              </a:rPr>
              <a:t>?</a:t>
            </a:r>
          </a:p>
          <a:p>
            <a:pPr>
              <a:buClr>
                <a:srgbClr val="0000FF"/>
              </a:buClr>
              <a:buSzPct val="150000"/>
              <a:buFont typeface="Arial" pitchFamily="34" charset="0"/>
              <a:buChar char="•"/>
            </a:pPr>
            <a:endParaRPr lang="tr-TR" sz="2800" b="1" dirty="0" smtClean="0">
              <a:solidFill>
                <a:srgbClr val="FF0000"/>
              </a:solidFill>
            </a:endParaRPr>
          </a:p>
          <a:p>
            <a:pPr>
              <a:buClr>
                <a:srgbClr val="0000FF"/>
              </a:buClr>
              <a:buSzPct val="150000"/>
              <a:buFont typeface="Arial" pitchFamily="34" charset="0"/>
              <a:buChar char="•"/>
            </a:pPr>
            <a:endParaRPr lang="tr-TR" sz="2800" b="1" dirty="0" smtClean="0">
              <a:solidFill>
                <a:srgbClr val="FF0000"/>
              </a:solidFill>
            </a:endParaRPr>
          </a:p>
          <a:p>
            <a:pPr>
              <a:buClr>
                <a:srgbClr val="0000FF"/>
              </a:buClr>
              <a:buSzPct val="150000"/>
              <a:buFont typeface="Arial" pitchFamily="34" charset="0"/>
              <a:buChar char="•"/>
            </a:pPr>
            <a:r>
              <a:rPr lang="tr-TR" sz="2800" b="1" dirty="0" err="1" smtClean="0">
                <a:solidFill>
                  <a:srgbClr val="FF0000"/>
                </a:solidFill>
              </a:rPr>
              <a:t>Need</a:t>
            </a:r>
            <a:r>
              <a:rPr lang="tr-TR" sz="2800" b="1" dirty="0" smtClean="0">
                <a:solidFill>
                  <a:srgbClr val="FF0000"/>
                </a:solidFill>
              </a:rPr>
              <a:t> </a:t>
            </a:r>
            <a:r>
              <a:rPr lang="tr-TR" sz="2800" b="1" dirty="0" err="1" smtClean="0">
                <a:solidFill>
                  <a:srgbClr val="FF0000"/>
                </a:solidFill>
              </a:rPr>
              <a:t>for</a:t>
            </a:r>
            <a:r>
              <a:rPr lang="tr-TR" sz="2800" b="1" dirty="0" smtClean="0">
                <a:solidFill>
                  <a:srgbClr val="FF0000"/>
                </a:solidFill>
              </a:rPr>
              <a:t> </a:t>
            </a:r>
            <a:r>
              <a:rPr lang="tr-TR" sz="2800" b="1" dirty="0" err="1" smtClean="0">
                <a:solidFill>
                  <a:srgbClr val="FF0000"/>
                </a:solidFill>
              </a:rPr>
              <a:t>additional</a:t>
            </a:r>
            <a:r>
              <a:rPr lang="tr-TR" sz="2800" b="1" dirty="0" smtClean="0">
                <a:solidFill>
                  <a:srgbClr val="FF0000"/>
                </a:solidFill>
              </a:rPr>
              <a:t> </a:t>
            </a:r>
            <a:r>
              <a:rPr lang="tr-TR" sz="2800" b="1" dirty="0" err="1" smtClean="0">
                <a:solidFill>
                  <a:srgbClr val="FF0000"/>
                </a:solidFill>
              </a:rPr>
              <a:t>experts</a:t>
            </a:r>
            <a:r>
              <a:rPr lang="tr-TR" sz="2800" b="1" dirty="0" smtClean="0">
                <a:solidFill>
                  <a:srgbClr val="FF0000"/>
                </a:solidFill>
              </a:rPr>
              <a:t>?</a:t>
            </a:r>
          </a:p>
          <a:p>
            <a:pPr>
              <a:buClr>
                <a:srgbClr val="0000FF"/>
              </a:buClr>
              <a:buSzPct val="150000"/>
              <a:buFont typeface="Arial" pitchFamily="34" charset="0"/>
              <a:buChar char="•"/>
            </a:pPr>
            <a:endParaRPr lang="tr-TR" sz="2800" b="1" dirty="0" smtClean="0">
              <a:solidFill>
                <a:srgbClr val="FF0000"/>
              </a:solidFill>
            </a:endParaRPr>
          </a:p>
          <a:p>
            <a:pPr>
              <a:buClr>
                <a:srgbClr val="FF0000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>
              <a:buClr>
                <a:srgbClr val="0000FF"/>
              </a:buClr>
              <a:buSzPct val="150000"/>
              <a:buFont typeface="Arial" pitchFamily="34" charset="0"/>
              <a:buChar char="•"/>
            </a:pPr>
            <a:r>
              <a:rPr lang="tr-TR" sz="2800" b="1" dirty="0" err="1" smtClean="0">
                <a:solidFill>
                  <a:srgbClr val="0000FF"/>
                </a:solidFill>
              </a:rPr>
              <a:t>How</a:t>
            </a:r>
            <a:r>
              <a:rPr lang="tr-TR" sz="2800" b="1" dirty="0" smtClean="0">
                <a:solidFill>
                  <a:srgbClr val="0000FF"/>
                </a:solidFill>
              </a:rPr>
              <a:t> </a:t>
            </a:r>
            <a:r>
              <a:rPr lang="tr-TR" sz="2800" b="1" dirty="0" err="1" smtClean="0">
                <a:solidFill>
                  <a:srgbClr val="0000FF"/>
                </a:solidFill>
              </a:rPr>
              <a:t>to</a:t>
            </a:r>
            <a:r>
              <a:rPr lang="tr-TR" sz="2800" b="1" dirty="0" smtClean="0">
                <a:solidFill>
                  <a:srgbClr val="0000FF"/>
                </a:solidFill>
              </a:rPr>
              <a:t> </a:t>
            </a:r>
            <a:r>
              <a:rPr lang="tr-TR" sz="2800" b="1" dirty="0" err="1" smtClean="0">
                <a:solidFill>
                  <a:srgbClr val="0000FF"/>
                </a:solidFill>
              </a:rPr>
              <a:t>make</a:t>
            </a:r>
            <a:r>
              <a:rPr lang="tr-TR" sz="2800" b="1" dirty="0" smtClean="0">
                <a:solidFill>
                  <a:srgbClr val="0000FF"/>
                </a:solidFill>
              </a:rPr>
              <a:t> an </a:t>
            </a:r>
            <a:r>
              <a:rPr lang="tr-TR" sz="2800" b="1" dirty="0" err="1" smtClean="0">
                <a:solidFill>
                  <a:srgbClr val="0000FF"/>
                </a:solidFill>
              </a:rPr>
              <a:t>efficient</a:t>
            </a:r>
            <a:r>
              <a:rPr lang="tr-TR" sz="2800" b="1" dirty="0" smtClean="0">
                <a:solidFill>
                  <a:srgbClr val="0000FF"/>
                </a:solidFill>
              </a:rPr>
              <a:t> </a:t>
            </a:r>
            <a:r>
              <a:rPr lang="tr-TR" sz="2800" b="1" dirty="0" err="1" smtClean="0">
                <a:solidFill>
                  <a:srgbClr val="0000FF"/>
                </a:solidFill>
              </a:rPr>
              <a:t>communication</a:t>
            </a:r>
            <a:r>
              <a:rPr lang="tr-TR" sz="2800" b="1" dirty="0" smtClean="0">
                <a:solidFill>
                  <a:srgbClr val="0000FF"/>
                </a:solidFill>
              </a:rPr>
              <a:t>?</a:t>
            </a:r>
            <a:endParaRPr lang="tr-TR" sz="3000" b="1" dirty="0" smtClean="0">
              <a:solidFill>
                <a:srgbClr val="0000FF"/>
              </a:solidFill>
            </a:endParaRPr>
          </a:p>
          <a:p>
            <a:pPr>
              <a:buClr>
                <a:srgbClr val="0000FF"/>
              </a:buClr>
              <a:buSzPct val="150000"/>
              <a:buFont typeface="Arial" pitchFamily="34" charset="0"/>
              <a:buChar char="•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>
              <a:buClr>
                <a:srgbClr val="FF0000"/>
              </a:buClr>
              <a:buSzPct val="10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7</a:t>
            </a:fld>
            <a:endParaRPr lang="tr-TR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4525963"/>
          </a:xfrm>
        </p:spPr>
        <p:txBody>
          <a:bodyPr/>
          <a:lstStyle/>
          <a:p>
            <a:endParaRPr lang="tr-TR" dirty="0" smtClean="0"/>
          </a:p>
          <a:p>
            <a:endParaRPr lang="tr-TR" dirty="0" smtClean="0"/>
          </a:p>
          <a:p>
            <a:pPr algn="ctr">
              <a:buNone/>
            </a:pPr>
            <a:r>
              <a:rPr lang="tr-TR" sz="6000" b="1" dirty="0" err="1" smtClean="0">
                <a:solidFill>
                  <a:srgbClr val="FF0000"/>
                </a:solidFill>
                <a:latin typeface="Arial Black" pitchFamily="34" charset="0"/>
              </a:rPr>
              <a:t>TORs</a:t>
            </a:r>
            <a:r>
              <a:rPr lang="tr-TR" sz="6000" b="1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tr-TR" sz="6000" b="1" dirty="0" err="1" smtClean="0">
                <a:solidFill>
                  <a:srgbClr val="FF0000"/>
                </a:solidFill>
                <a:latin typeface="Arial Black" pitchFamily="34" charset="0"/>
              </a:rPr>
              <a:t>for</a:t>
            </a:r>
            <a:r>
              <a:rPr lang="tr-TR" sz="6000" b="1" dirty="0" smtClean="0">
                <a:solidFill>
                  <a:srgbClr val="FF0000"/>
                </a:solidFill>
                <a:latin typeface="Arial Black" pitchFamily="34" charset="0"/>
              </a:rPr>
              <a:t> TT-WIGOS</a:t>
            </a:r>
            <a:endParaRPr lang="tr-TR" sz="60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8F2A87-D608-4D84-8BA5-615B272F13BE}" type="slidenum">
              <a:rPr lang="tr-TR" smtClean="0"/>
              <a:pPr>
                <a:defRPr/>
              </a:pPr>
              <a:t>8</a:t>
            </a:fld>
            <a:endParaRPr lang="tr-TR"/>
          </a:p>
        </p:txBody>
      </p: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260648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TORs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for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TT-WIGOS</a:t>
            </a:r>
            <a:endParaRPr lang="tr-TR" sz="2800" b="1" kern="0" dirty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0" y="2060848"/>
            <a:ext cx="8964488" cy="160043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4000" b="1" dirty="0" smtClean="0">
                <a:solidFill>
                  <a:srgbClr val="FF0000"/>
                </a:solidFill>
              </a:rPr>
              <a:t>To </a:t>
            </a:r>
            <a:r>
              <a:rPr lang="tr-TR" sz="4000" b="1" dirty="0" err="1" smtClean="0">
                <a:solidFill>
                  <a:srgbClr val="FF0000"/>
                </a:solidFill>
              </a:rPr>
              <a:t>assist</a:t>
            </a:r>
            <a:r>
              <a:rPr lang="tr-TR" sz="4000" b="1" dirty="0" smtClean="0">
                <a:solidFill>
                  <a:srgbClr val="FF0000"/>
                </a:solidFill>
              </a:rPr>
              <a:t> </a:t>
            </a:r>
            <a:r>
              <a:rPr lang="tr-TR" sz="4000" b="1" dirty="0" err="1" smtClean="0">
                <a:solidFill>
                  <a:srgbClr val="FF0000"/>
                </a:solidFill>
              </a:rPr>
              <a:t>the</a:t>
            </a:r>
            <a:r>
              <a:rPr lang="tr-TR" sz="4000" b="1" dirty="0" smtClean="0">
                <a:solidFill>
                  <a:srgbClr val="FF0000"/>
                </a:solidFill>
              </a:rPr>
              <a:t> </a:t>
            </a:r>
            <a:r>
              <a:rPr lang="tr-TR" sz="4000" b="1" dirty="0" err="1" smtClean="0">
                <a:solidFill>
                  <a:srgbClr val="FF0000"/>
                </a:solidFill>
              </a:rPr>
              <a:t>Members</a:t>
            </a:r>
            <a:r>
              <a:rPr lang="tr-TR" sz="4000" b="1" dirty="0" smtClean="0">
                <a:solidFill>
                  <a:srgbClr val="FF0000"/>
                </a:solidFill>
              </a:rPr>
              <a:t> </a:t>
            </a:r>
            <a:r>
              <a:rPr lang="tr-TR" sz="3000" b="1" dirty="0" err="1" smtClean="0"/>
              <a:t>for</a:t>
            </a:r>
            <a:r>
              <a:rPr lang="tr-TR" sz="3000" b="1" dirty="0" smtClean="0"/>
              <a:t> </a:t>
            </a:r>
            <a:r>
              <a:rPr lang="tr-TR" sz="3000" b="1" dirty="0" err="1" smtClean="0"/>
              <a:t>the</a:t>
            </a:r>
            <a:r>
              <a:rPr lang="tr-TR" sz="3000" b="1" dirty="0" smtClean="0"/>
              <a:t> </a:t>
            </a:r>
            <a:r>
              <a:rPr lang="tr-TR" sz="3000" b="1" dirty="0" err="1" smtClean="0"/>
              <a:t>implementation</a:t>
            </a:r>
            <a:r>
              <a:rPr lang="tr-TR" sz="3000" b="1" dirty="0" smtClean="0"/>
              <a:t>  of WIGOS </a:t>
            </a:r>
            <a:endParaRPr lang="tr-TR" sz="3000" b="1" dirty="0" smtClean="0"/>
          </a:p>
          <a:p>
            <a:r>
              <a:rPr lang="en-GB" sz="2800" dirty="0" smtClean="0"/>
              <a:t> </a:t>
            </a:r>
            <a:endParaRPr lang="tr-TR" sz="2800" dirty="0" smtClean="0"/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9</a:t>
            </a:fld>
            <a:endParaRPr lang="tr-TR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260648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TORs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for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TT-WIGOS</a:t>
            </a:r>
            <a:endParaRPr lang="tr-TR" sz="2800" b="1" kern="0" dirty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179512" y="1124744"/>
            <a:ext cx="8964488" cy="526297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800" b="1" dirty="0" smtClean="0"/>
              <a:t>To review and update </a:t>
            </a:r>
            <a:r>
              <a:rPr lang="tr-TR" sz="2800" b="1" dirty="0" smtClean="0">
                <a:solidFill>
                  <a:srgbClr val="FF0000"/>
                </a:solidFill>
              </a:rPr>
              <a:t>R-WIP-VI</a:t>
            </a:r>
            <a:r>
              <a:rPr lang="en-GB" sz="2800" b="1" dirty="0" smtClean="0">
                <a:solidFill>
                  <a:srgbClr val="FF0000"/>
                </a:solidFill>
              </a:rPr>
              <a:t> </a:t>
            </a:r>
            <a:r>
              <a:rPr lang="en-GB" sz="2800" b="1" dirty="0" smtClean="0"/>
              <a:t>to ensure the efficient application in the Region;</a:t>
            </a:r>
            <a:endParaRPr lang="tr-TR" sz="2800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tr-TR" sz="2800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800" b="1" dirty="0" smtClean="0">
                <a:solidFill>
                  <a:srgbClr val="0000FF"/>
                </a:solidFill>
              </a:rPr>
              <a:t>To assist RA VI Members </a:t>
            </a:r>
            <a:r>
              <a:rPr lang="en-GB" sz="2800" b="1" dirty="0" smtClean="0">
                <a:solidFill>
                  <a:srgbClr val="FF0000"/>
                </a:solidFill>
              </a:rPr>
              <a:t>to develop their national WIPs;   </a:t>
            </a:r>
            <a:endParaRPr lang="tr-TR" sz="2800" b="1" dirty="0" smtClean="0">
              <a:solidFill>
                <a:srgbClr val="FF0000"/>
              </a:solidFill>
            </a:endParaRP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tr-TR" sz="2800" b="1" dirty="0" smtClean="0">
              <a:solidFill>
                <a:srgbClr val="0000FF"/>
              </a:solidFill>
            </a:endParaRP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800" b="1" dirty="0" smtClean="0"/>
              <a:t>To </a:t>
            </a:r>
            <a:r>
              <a:rPr lang="en-GB" sz="2800" b="1" dirty="0" smtClean="0"/>
              <a:t>determine the needs of the </a:t>
            </a:r>
            <a:r>
              <a:rPr lang="en-GB" sz="2800" b="1" dirty="0" smtClean="0">
                <a:solidFill>
                  <a:srgbClr val="FF0000"/>
                </a:solidFill>
              </a:rPr>
              <a:t>existing Regional Observation </a:t>
            </a:r>
            <a:r>
              <a:rPr lang="en-GB" sz="2800" b="1" dirty="0" smtClean="0">
                <a:solidFill>
                  <a:srgbClr val="FF0000"/>
                </a:solidFill>
              </a:rPr>
              <a:t>Networks</a:t>
            </a:r>
            <a:endParaRPr lang="tr-TR" sz="2800" b="1" dirty="0" smtClean="0">
              <a:solidFill>
                <a:srgbClr val="FF0000"/>
              </a:solidFill>
            </a:endParaRP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tr-TR" sz="2800" b="1" dirty="0" smtClean="0">
              <a:solidFill>
                <a:srgbClr val="0000FF"/>
              </a:solidFill>
            </a:endParaRP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tr-TR" sz="2800" b="1" dirty="0" err="1" smtClean="0">
                <a:solidFill>
                  <a:srgbClr val="0000FF"/>
                </a:solidFill>
              </a:rPr>
              <a:t>To</a:t>
            </a:r>
            <a:r>
              <a:rPr lang="tr-TR" sz="2800" b="1" dirty="0" smtClean="0">
                <a:solidFill>
                  <a:srgbClr val="0000FF"/>
                </a:solidFill>
              </a:rPr>
              <a:t> </a:t>
            </a:r>
            <a:r>
              <a:rPr lang="tr-TR" sz="2800" b="1" dirty="0" err="1" smtClean="0">
                <a:solidFill>
                  <a:srgbClr val="0000FF"/>
                </a:solidFill>
              </a:rPr>
              <a:t>cooperate</a:t>
            </a:r>
            <a:r>
              <a:rPr lang="tr-TR" sz="2800" b="1" dirty="0" smtClean="0">
                <a:solidFill>
                  <a:srgbClr val="0000FF"/>
                </a:solidFill>
              </a:rPr>
              <a:t> </a:t>
            </a:r>
            <a:r>
              <a:rPr lang="tr-TR" sz="2800" b="1" dirty="0" err="1" smtClean="0">
                <a:solidFill>
                  <a:srgbClr val="0000FF"/>
                </a:solidFill>
              </a:rPr>
              <a:t>with</a:t>
            </a:r>
            <a:r>
              <a:rPr lang="tr-TR" sz="2800" b="1" dirty="0" smtClean="0">
                <a:solidFill>
                  <a:srgbClr val="0000FF"/>
                </a:solidFill>
              </a:rPr>
              <a:t> TT-RIC </a:t>
            </a:r>
            <a:r>
              <a:rPr lang="en-GB" sz="2800" b="1" dirty="0" smtClean="0">
                <a:solidFill>
                  <a:srgbClr val="0000FF"/>
                </a:solidFill>
              </a:rPr>
              <a:t>for </a:t>
            </a:r>
            <a:r>
              <a:rPr lang="en-GB" sz="2800" b="1" dirty="0" smtClean="0">
                <a:solidFill>
                  <a:srgbClr val="FF0000"/>
                </a:solidFill>
              </a:rPr>
              <a:t>efficient use of RIC</a:t>
            </a:r>
            <a:r>
              <a:rPr lang="tr-TR" sz="2800" b="1" dirty="0" smtClean="0">
                <a:solidFill>
                  <a:srgbClr val="FF0000"/>
                </a:solidFill>
              </a:rPr>
              <a:t>s</a:t>
            </a:r>
            <a:r>
              <a:rPr lang="tr-TR" sz="2800" b="1" dirty="0" smtClean="0">
                <a:solidFill>
                  <a:srgbClr val="0000FF"/>
                </a:solidFill>
              </a:rPr>
              <a:t> </a:t>
            </a:r>
            <a:r>
              <a:rPr lang="tr-TR" sz="2800" b="1" dirty="0" err="1" smtClean="0">
                <a:solidFill>
                  <a:srgbClr val="0000FF"/>
                </a:solidFill>
              </a:rPr>
              <a:t>by</a:t>
            </a:r>
            <a:r>
              <a:rPr lang="tr-TR" sz="2800" b="1" dirty="0" smtClean="0">
                <a:solidFill>
                  <a:srgbClr val="0000FF"/>
                </a:solidFill>
              </a:rPr>
              <a:t> </a:t>
            </a:r>
            <a:r>
              <a:rPr lang="tr-TR" sz="2800" b="1" dirty="0" err="1" smtClean="0">
                <a:solidFill>
                  <a:srgbClr val="0000FF"/>
                </a:solidFill>
              </a:rPr>
              <a:t>Members</a:t>
            </a:r>
            <a:endParaRPr lang="tr-TR" sz="2800" b="1" dirty="0" smtClean="0">
              <a:solidFill>
                <a:srgbClr val="0000FF"/>
              </a:solidFill>
            </a:endParaRPr>
          </a:p>
          <a:p>
            <a:r>
              <a:rPr lang="en-GB" sz="2800" dirty="0" smtClean="0"/>
              <a:t> </a:t>
            </a:r>
            <a:endParaRPr lang="tr-TR" sz="2800" dirty="0" smtClean="0"/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10</a:t>
            </a:fld>
            <a:endParaRPr lang="tr-TR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4525963"/>
          </a:xfrm>
        </p:spPr>
        <p:txBody>
          <a:bodyPr/>
          <a:lstStyle/>
          <a:p>
            <a:endParaRPr lang="tr-TR" dirty="0" smtClean="0"/>
          </a:p>
          <a:p>
            <a:endParaRPr lang="tr-TR" dirty="0" smtClean="0"/>
          </a:p>
          <a:p>
            <a:pPr algn="ctr">
              <a:buNone/>
            </a:pPr>
            <a:r>
              <a:rPr lang="tr-TR" sz="6000" b="1" dirty="0" err="1" smtClean="0">
                <a:solidFill>
                  <a:srgbClr val="FF0000"/>
                </a:solidFill>
                <a:latin typeface="Arial Black" pitchFamily="34" charset="0"/>
              </a:rPr>
              <a:t>Outcomes</a:t>
            </a:r>
            <a:r>
              <a:rPr lang="tr-TR" sz="6000" b="1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tr-TR" sz="6000" b="1" dirty="0" err="1" smtClean="0">
                <a:solidFill>
                  <a:srgbClr val="FF0000"/>
                </a:solidFill>
                <a:latin typeface="Arial Black" pitchFamily="34" charset="0"/>
              </a:rPr>
              <a:t>from</a:t>
            </a:r>
            <a:r>
              <a:rPr lang="tr-TR" sz="6000" b="1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tr-TR" sz="6000" b="1" dirty="0" err="1" smtClean="0">
                <a:solidFill>
                  <a:srgbClr val="FF0000"/>
                </a:solidFill>
                <a:latin typeface="Arial Black" pitchFamily="34" charset="0"/>
              </a:rPr>
              <a:t>the</a:t>
            </a:r>
            <a:r>
              <a:rPr lang="tr-TR" sz="6000" b="1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tr-TR" sz="6000" b="1" dirty="0" err="1" smtClean="0">
                <a:solidFill>
                  <a:srgbClr val="FF0000"/>
                </a:solidFill>
                <a:latin typeface="Arial Black" pitchFamily="34" charset="0"/>
              </a:rPr>
              <a:t>meetings</a:t>
            </a:r>
            <a:endParaRPr lang="tr-TR" sz="60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8F2A87-D608-4D84-8BA5-615B272F13BE}" type="slidenum">
              <a:rPr lang="tr-TR" smtClean="0"/>
              <a:pPr>
                <a:defRPr/>
              </a:pPr>
              <a:t>11</a:t>
            </a:fld>
            <a:endParaRPr lang="tr-TR"/>
          </a:p>
        </p:txBody>
      </p:sp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260648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Outcomes</a:t>
            </a:r>
            <a:endParaRPr lang="tr-TR" sz="2800" b="1" kern="0" dirty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179512" y="1052736"/>
            <a:ext cx="8784976" cy="738663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FF0000"/>
                </a:solidFill>
              </a:rPr>
              <a:t>Main tasks, </a:t>
            </a:r>
            <a:r>
              <a:rPr lang="en-GB" sz="2400" b="1" dirty="0" smtClean="0"/>
              <a:t>composition structure, weakness, challenges, advantages and needs of the </a:t>
            </a:r>
            <a:r>
              <a:rPr lang="en-GB" sz="2400" b="1" dirty="0" smtClean="0">
                <a:solidFill>
                  <a:srgbClr val="FF0000"/>
                </a:solidFill>
              </a:rPr>
              <a:t>task teams </a:t>
            </a:r>
            <a:r>
              <a:rPr lang="en-GB" sz="2400" b="1" dirty="0" smtClean="0"/>
              <a:t>were reviewed and discussed.</a:t>
            </a:r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0000FF"/>
                </a:solidFill>
              </a:rPr>
              <a:t>The need for the completion of the </a:t>
            </a:r>
            <a:r>
              <a:rPr lang="en-GB" sz="2400" b="1" dirty="0" smtClean="0">
                <a:solidFill>
                  <a:srgbClr val="FF0000"/>
                </a:solidFill>
              </a:rPr>
              <a:t>list of focal points </a:t>
            </a:r>
            <a:r>
              <a:rPr lang="en-GB" sz="2400" b="1" dirty="0" smtClean="0">
                <a:solidFill>
                  <a:srgbClr val="0000FF"/>
                </a:solidFill>
              </a:rPr>
              <a:t>for WIGOS by the WMO secretariat. </a:t>
            </a:r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/>
              <a:t>Enhancement and strengthening of TT with </a:t>
            </a:r>
            <a:r>
              <a:rPr lang="en-GB" sz="2400" b="1" dirty="0" smtClean="0">
                <a:solidFill>
                  <a:srgbClr val="FF0000"/>
                </a:solidFill>
              </a:rPr>
              <a:t>new members </a:t>
            </a:r>
            <a:r>
              <a:rPr lang="en-GB" sz="2400" b="1" dirty="0" smtClean="0"/>
              <a:t>by considering the representation of sub-regional levels. </a:t>
            </a:r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0000FF"/>
                </a:solidFill>
              </a:rPr>
              <a:t>The need for the appreciated </a:t>
            </a:r>
            <a:r>
              <a:rPr lang="en-GB" sz="2400" b="1" dirty="0" smtClean="0">
                <a:solidFill>
                  <a:srgbClr val="FF0000"/>
                </a:solidFill>
              </a:rPr>
              <a:t>support from WMO secretariat</a:t>
            </a:r>
            <a:r>
              <a:rPr lang="en-GB" sz="2400" b="1" dirty="0" smtClean="0">
                <a:solidFill>
                  <a:srgbClr val="0000FF"/>
                </a:solidFill>
              </a:rPr>
              <a:t> and other members of WG-TDI.</a:t>
            </a:r>
          </a:p>
          <a:p>
            <a:pPr marL="0" lvl="1">
              <a:buClr>
                <a:srgbClr val="FF0000"/>
              </a:buClr>
              <a:buSzPct val="150000"/>
            </a:pPr>
            <a:endParaRPr lang="tr-TR" sz="2400" b="1" dirty="0" smtClean="0"/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12</a:t>
            </a:fld>
            <a:endParaRPr lang="tr-TR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260648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Outcomes</a:t>
            </a:r>
            <a:endParaRPr lang="tr-TR" sz="2800" b="1" kern="0" dirty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179512" y="1052736"/>
            <a:ext cx="8784976" cy="738663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0000FF"/>
                </a:solidFill>
              </a:rPr>
              <a:t>The need for the discussion of the relation and cooperation between the </a:t>
            </a:r>
            <a:r>
              <a:rPr lang="en-GB" sz="2400" b="1" dirty="0" smtClean="0">
                <a:solidFill>
                  <a:srgbClr val="FF0000"/>
                </a:solidFill>
              </a:rPr>
              <a:t>TT-RICs and TT-WIGOS</a:t>
            </a:r>
            <a:r>
              <a:rPr lang="en-GB" sz="2400" dirty="0" smtClean="0">
                <a:solidFill>
                  <a:srgbClr val="FF0000"/>
                </a:solidFill>
              </a:rPr>
              <a:t> </a:t>
            </a:r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dirty="0" smtClean="0"/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dirty="0" smtClean="0"/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err="1" smtClean="0"/>
              <a:t>Desicion</a:t>
            </a:r>
            <a:r>
              <a:rPr lang="en-GB" sz="2400" b="1" dirty="0" smtClean="0"/>
              <a:t> to </a:t>
            </a:r>
            <a:r>
              <a:rPr lang="en-GB" sz="2400" b="1" dirty="0" smtClean="0">
                <a:solidFill>
                  <a:srgbClr val="FF0000"/>
                </a:solidFill>
              </a:rPr>
              <a:t>contact with the well known radar experts </a:t>
            </a:r>
            <a:r>
              <a:rPr lang="en-GB" sz="2400" b="1" dirty="0" smtClean="0"/>
              <a:t>and related WMO </a:t>
            </a:r>
            <a:r>
              <a:rPr lang="en-GB" sz="2400" b="1" dirty="0" smtClean="0"/>
              <a:t>office</a:t>
            </a:r>
            <a:r>
              <a:rPr lang="tr-TR" sz="2400" b="1" smtClean="0"/>
              <a:t>s</a:t>
            </a:r>
            <a:r>
              <a:rPr lang="en-GB" sz="2400" b="1" smtClean="0"/>
              <a:t> </a:t>
            </a:r>
            <a:r>
              <a:rPr lang="en-GB" sz="2400" b="1" dirty="0" smtClean="0"/>
              <a:t>how to plan and implement </a:t>
            </a:r>
            <a:r>
              <a:rPr lang="en-GB" sz="2400" b="1" dirty="0" smtClean="0">
                <a:solidFill>
                  <a:srgbClr val="FF0000"/>
                </a:solidFill>
              </a:rPr>
              <a:t>radar data exchange</a:t>
            </a:r>
            <a:r>
              <a:rPr lang="en-GB" sz="2400" b="1" dirty="0" smtClean="0"/>
              <a:t> issue in Region VI. </a:t>
            </a:r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0000FF"/>
                </a:solidFill>
              </a:rPr>
              <a:t>Recommendation for the </a:t>
            </a:r>
            <a:r>
              <a:rPr lang="en-GB" sz="2400" b="1" dirty="0" smtClean="0">
                <a:solidFill>
                  <a:srgbClr val="FF0000"/>
                </a:solidFill>
              </a:rPr>
              <a:t>development of international radar data exchange policy</a:t>
            </a:r>
            <a:r>
              <a:rPr lang="en-GB" sz="2400" b="1" dirty="0" smtClean="0">
                <a:solidFill>
                  <a:srgbClr val="0000FF"/>
                </a:solidFill>
              </a:rPr>
              <a:t> and, the establishment of sub-regional data </a:t>
            </a:r>
            <a:r>
              <a:rPr lang="en-GB" sz="2400" b="1" dirty="0" err="1" smtClean="0">
                <a:solidFill>
                  <a:srgbClr val="0000FF"/>
                </a:solidFill>
              </a:rPr>
              <a:t>centers</a:t>
            </a:r>
            <a:endParaRPr lang="en-GB" sz="2400" b="1" dirty="0" smtClean="0">
              <a:solidFill>
                <a:srgbClr val="0000FF"/>
              </a:solidFill>
            </a:endParaRPr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>
              <a:solidFill>
                <a:srgbClr val="FF0000"/>
              </a:solidFill>
            </a:endParaRPr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>
              <a:solidFill>
                <a:srgbClr val="FF0000"/>
              </a:solidFill>
            </a:endParaRPr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/>
              <a:t>The need for the </a:t>
            </a:r>
            <a:r>
              <a:rPr lang="en-GB" sz="2400" b="1" dirty="0" smtClean="0">
                <a:solidFill>
                  <a:srgbClr val="FF0000"/>
                </a:solidFill>
              </a:rPr>
              <a:t>definition of raw data of radar</a:t>
            </a:r>
          </a:p>
          <a:p>
            <a:pPr marL="0" lvl="1"/>
            <a:endParaRPr lang="tr-TR" sz="2400" b="1" dirty="0" smtClean="0"/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13</a:t>
            </a:fld>
            <a:endParaRPr lang="tr-TR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260648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Outcomes</a:t>
            </a:r>
            <a:endParaRPr lang="tr-TR" sz="2800" b="1" kern="0" dirty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179512" y="1052736"/>
            <a:ext cx="8784976" cy="81253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/>
              <a:t>The need for a </a:t>
            </a:r>
            <a:r>
              <a:rPr lang="en-GB" sz="2400" b="1" dirty="0" smtClean="0">
                <a:solidFill>
                  <a:srgbClr val="FF0000"/>
                </a:solidFill>
              </a:rPr>
              <a:t>strong and continuous cooperation </a:t>
            </a:r>
            <a:r>
              <a:rPr lang="en-GB" sz="2400" b="1" dirty="0" smtClean="0"/>
              <a:t>with other related bodies such as EUMETNET</a:t>
            </a:r>
            <a:r>
              <a:rPr lang="en-GB" sz="2400" b="1" dirty="0" smtClean="0">
                <a:solidFill>
                  <a:srgbClr val="FF0000"/>
                </a:solidFill>
              </a:rPr>
              <a:t>, </a:t>
            </a:r>
            <a:r>
              <a:rPr lang="en-GB" sz="2400" b="1" dirty="0" smtClean="0"/>
              <a:t>EUMETSAT, technical commissions of WMO. </a:t>
            </a:r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0000FF"/>
                </a:solidFill>
              </a:rPr>
              <a:t>Recommendation for the concept of the </a:t>
            </a:r>
            <a:r>
              <a:rPr lang="en-GB" sz="2400" b="1" dirty="0" smtClean="0">
                <a:solidFill>
                  <a:srgbClr val="FF0000"/>
                </a:solidFill>
              </a:rPr>
              <a:t>WIGOS workshop </a:t>
            </a:r>
            <a:r>
              <a:rPr lang="en-GB" sz="2400" b="1" dirty="0" smtClean="0"/>
              <a:t>in 2015</a:t>
            </a:r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/>
              <a:t>Preparation of a </a:t>
            </a:r>
            <a:r>
              <a:rPr lang="en-GB" sz="2400" b="1" dirty="0" err="1" smtClean="0">
                <a:solidFill>
                  <a:srgbClr val="FF0000"/>
                </a:solidFill>
              </a:rPr>
              <a:t>quantative</a:t>
            </a:r>
            <a:r>
              <a:rPr lang="en-GB" sz="2400" b="1" dirty="0" smtClean="0">
                <a:solidFill>
                  <a:srgbClr val="FF0000"/>
                </a:solidFill>
              </a:rPr>
              <a:t>/easy survey </a:t>
            </a:r>
            <a:r>
              <a:rPr lang="en-GB" sz="2400" b="1" dirty="0" smtClean="0"/>
              <a:t>on observing systems in RA-VI </a:t>
            </a:r>
            <a:r>
              <a:rPr lang="en-GB" sz="2400" b="1" dirty="0" smtClean="0">
                <a:solidFill>
                  <a:srgbClr val="FF0000"/>
                </a:solidFill>
              </a:rPr>
              <a:t>???</a:t>
            </a:r>
            <a:r>
              <a:rPr lang="en-GB" sz="2400" b="1" dirty="0" smtClean="0"/>
              <a:t> </a:t>
            </a:r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0000FF"/>
                </a:solidFill>
              </a:rPr>
              <a:t>Establishment of a </a:t>
            </a:r>
            <a:r>
              <a:rPr lang="en-GB" sz="2400" b="1" dirty="0" smtClean="0">
                <a:solidFill>
                  <a:srgbClr val="FF0000"/>
                </a:solidFill>
              </a:rPr>
              <a:t>database of experts </a:t>
            </a:r>
            <a:r>
              <a:rPr lang="en-GB" sz="2400" b="1" dirty="0" smtClean="0">
                <a:solidFill>
                  <a:srgbClr val="0000FF"/>
                </a:solidFill>
              </a:rPr>
              <a:t>on observing networks and systems by TT-leader and WMO secretariat</a:t>
            </a:r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>
              <a:solidFill>
                <a:srgbClr val="0000FF"/>
              </a:solidFill>
            </a:endParaRPr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/>
              <a:t>The need for a </a:t>
            </a:r>
            <a:r>
              <a:rPr lang="en-GB" sz="2400" b="1" dirty="0" smtClean="0">
                <a:solidFill>
                  <a:srgbClr val="FF0000"/>
                </a:solidFill>
              </a:rPr>
              <a:t>template for the Members </a:t>
            </a:r>
            <a:r>
              <a:rPr lang="en-GB" sz="2400" b="1" dirty="0" smtClean="0"/>
              <a:t>to develop their National WIP. </a:t>
            </a:r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tr-TR" sz="2400" b="1" dirty="0" smtClean="0">
              <a:solidFill>
                <a:srgbClr val="0000FF"/>
              </a:solidFill>
            </a:endParaRPr>
          </a:p>
          <a:p>
            <a:pPr marL="0" lvl="1"/>
            <a:endParaRPr lang="tr-TR" sz="2400" b="1" dirty="0" smtClean="0">
              <a:solidFill>
                <a:srgbClr val="FF0000"/>
              </a:solidFill>
            </a:endParaRPr>
          </a:p>
          <a:p>
            <a:pPr marL="0" lvl="1"/>
            <a:endParaRPr lang="tr-TR" sz="2400" b="1" dirty="0" smtClean="0">
              <a:solidFill>
                <a:srgbClr val="0000FF"/>
              </a:solidFill>
            </a:endParaRPr>
          </a:p>
          <a:p>
            <a:pPr marL="0" lvl="1"/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14</a:t>
            </a:fld>
            <a:endParaRPr lang="tr-TR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260648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Outcomes</a:t>
            </a:r>
            <a:endParaRPr lang="tr-TR" sz="2800" b="1" kern="0" dirty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179512" y="1052736"/>
            <a:ext cx="8784976" cy="664797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tr-TR" sz="2400" b="1" dirty="0" smtClean="0"/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0000FF"/>
                </a:solidFill>
              </a:rPr>
              <a:t>Agreed to make a </a:t>
            </a:r>
            <a:r>
              <a:rPr lang="en-GB" sz="2400" b="1" dirty="0" smtClean="0">
                <a:solidFill>
                  <a:srgbClr val="FF0000"/>
                </a:solidFill>
              </a:rPr>
              <a:t>partial survey</a:t>
            </a:r>
            <a:r>
              <a:rPr lang="en-GB" sz="2400" b="1" dirty="0" smtClean="0">
                <a:solidFill>
                  <a:srgbClr val="0000FF"/>
                </a:solidFill>
              </a:rPr>
              <a:t> to get good practices </a:t>
            </a:r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/>
              <a:t>Resources </a:t>
            </a:r>
            <a:r>
              <a:rPr lang="en-GB" sz="2400" b="1" dirty="0" smtClean="0">
                <a:solidFill>
                  <a:srgbClr val="FF0000"/>
                </a:solidFill>
              </a:rPr>
              <a:t>(funds/human resources) </a:t>
            </a:r>
            <a:r>
              <a:rPr lang="en-GB" sz="2400" b="1" dirty="0" smtClean="0"/>
              <a:t>issue to be considered by the Members</a:t>
            </a:r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FF0000"/>
                </a:solidFill>
              </a:rPr>
              <a:t>Activity plan </a:t>
            </a:r>
            <a:r>
              <a:rPr lang="en-GB" sz="2400" b="1" dirty="0" smtClean="0">
                <a:solidFill>
                  <a:srgbClr val="0000FF"/>
                </a:solidFill>
              </a:rPr>
              <a:t>to be reviewed and updated (when/who/how)</a:t>
            </a:r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>
              <a:solidFill>
                <a:srgbClr val="0000FF"/>
              </a:solidFill>
            </a:endParaRPr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/>
              <a:t>Agreed to prepare realistic and applicable activity plan</a:t>
            </a:r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>
              <a:solidFill>
                <a:srgbClr val="0000FF"/>
              </a:solidFill>
            </a:endParaRPr>
          </a:p>
          <a:p>
            <a:pPr marL="0"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0000FF"/>
                </a:solidFill>
              </a:rPr>
              <a:t>Agreed to discuss </a:t>
            </a:r>
            <a:r>
              <a:rPr lang="en-GB" sz="2400" b="1" dirty="0" smtClean="0">
                <a:solidFill>
                  <a:srgbClr val="FF0000"/>
                </a:solidFill>
              </a:rPr>
              <a:t>R-WIP, N-WIP and RWC </a:t>
            </a:r>
            <a:r>
              <a:rPr lang="en-GB" sz="2400" b="1" dirty="0" smtClean="0">
                <a:solidFill>
                  <a:srgbClr val="0000FF"/>
                </a:solidFill>
              </a:rPr>
              <a:t>during the workshop in Belgrade</a:t>
            </a:r>
          </a:p>
          <a:p>
            <a:pPr marL="0" lvl="1"/>
            <a:endParaRPr lang="en-GB" sz="2400" b="1" dirty="0" smtClean="0">
              <a:solidFill>
                <a:srgbClr val="FF0000"/>
              </a:solidFill>
            </a:endParaRPr>
          </a:p>
          <a:p>
            <a:pPr marL="0" lvl="1"/>
            <a:endParaRPr lang="tr-TR" sz="2400" b="1" dirty="0" smtClean="0">
              <a:solidFill>
                <a:srgbClr val="0000FF"/>
              </a:solidFill>
            </a:endParaRPr>
          </a:p>
          <a:p>
            <a:pPr marL="0" lvl="1"/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15</a:t>
            </a:fld>
            <a:endParaRPr lang="tr-TR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260648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Challenges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of WIGOS in RA-VI</a:t>
            </a:r>
            <a:endParaRPr lang="tr-TR" sz="2800" b="1" kern="0" dirty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179512" y="1052736"/>
            <a:ext cx="8784976" cy="840230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tr-TR" sz="2800" b="1" dirty="0" err="1" smtClean="0">
                <a:solidFill>
                  <a:srgbClr val="FF0000"/>
                </a:solidFill>
              </a:rPr>
              <a:t>In</a:t>
            </a:r>
            <a:r>
              <a:rPr lang="en-GB" sz="2800" b="1" dirty="0" smtClean="0">
                <a:solidFill>
                  <a:srgbClr val="FF0000"/>
                </a:solidFill>
              </a:rPr>
              <a:t>sufficient awareness </a:t>
            </a:r>
            <a:r>
              <a:rPr lang="en-GB" sz="2800" b="1" dirty="0" smtClean="0">
                <a:solidFill>
                  <a:srgbClr val="0000FF"/>
                </a:solidFill>
              </a:rPr>
              <a:t>of WIGOS among the Members.</a:t>
            </a:r>
            <a:endParaRPr lang="tr-TR" sz="2800" b="1" dirty="0" smtClean="0">
              <a:solidFill>
                <a:srgbClr val="0000FF"/>
              </a:solidFill>
            </a:endParaRP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tr-TR" sz="2800" dirty="0" smtClean="0"/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tr-TR" sz="2800" b="1" dirty="0" smtClean="0">
                <a:solidFill>
                  <a:srgbClr val="FF0000"/>
                </a:solidFill>
              </a:rPr>
              <a:t>D</a:t>
            </a:r>
            <a:r>
              <a:rPr lang="en-GB" sz="2800" b="1" dirty="0" err="1" smtClean="0">
                <a:solidFill>
                  <a:srgbClr val="FF0000"/>
                </a:solidFill>
              </a:rPr>
              <a:t>ifferent</a:t>
            </a:r>
            <a:r>
              <a:rPr lang="en-GB" sz="2800" b="1" dirty="0" smtClean="0">
                <a:solidFill>
                  <a:srgbClr val="FF0000"/>
                </a:solidFill>
              </a:rPr>
              <a:t> priorities </a:t>
            </a:r>
            <a:r>
              <a:rPr lang="tr-TR" sz="2800" b="1" dirty="0" smtClean="0">
                <a:solidFill>
                  <a:srgbClr val="FF0000"/>
                </a:solidFill>
              </a:rPr>
              <a:t>of </a:t>
            </a:r>
            <a:r>
              <a:rPr lang="tr-TR" sz="2800" b="1" dirty="0" err="1" smtClean="0">
                <a:solidFill>
                  <a:srgbClr val="FF0000"/>
                </a:solidFill>
              </a:rPr>
              <a:t>Members</a:t>
            </a:r>
            <a:r>
              <a:rPr lang="tr-TR" sz="2800" b="1" dirty="0" smtClean="0">
                <a:solidFill>
                  <a:srgbClr val="FF0000"/>
                </a:solidFill>
              </a:rPr>
              <a:t> </a:t>
            </a:r>
            <a:r>
              <a:rPr lang="en-GB" sz="2800" b="1" dirty="0" smtClean="0"/>
              <a:t>based on the different </a:t>
            </a:r>
            <a:r>
              <a:rPr lang="tr-TR" sz="2800" b="1" dirty="0" smtClean="0"/>
              <a:t>m</a:t>
            </a:r>
            <a:r>
              <a:rPr lang="en-GB" sz="2800" b="1" dirty="0" err="1" smtClean="0"/>
              <a:t>eteorological</a:t>
            </a:r>
            <a:r>
              <a:rPr lang="tr-TR" sz="2800" b="1" dirty="0" smtClean="0"/>
              <a:t> </a:t>
            </a:r>
            <a:r>
              <a:rPr lang="tr-TR" sz="2800" b="1" dirty="0" err="1" smtClean="0"/>
              <a:t>and</a:t>
            </a:r>
            <a:r>
              <a:rPr lang="tr-TR" sz="2800" b="1" dirty="0" smtClean="0"/>
              <a:t> </a:t>
            </a:r>
            <a:r>
              <a:rPr lang="en-GB" sz="2800" b="1" dirty="0" smtClean="0"/>
              <a:t>topographical conditions, and developing level as well.</a:t>
            </a:r>
            <a:endParaRPr lang="tr-TR" sz="2800" b="1" dirty="0" smtClean="0"/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tr-TR" sz="2800" dirty="0" smtClean="0"/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tr-TR" sz="2800" b="1" dirty="0" smtClean="0">
                <a:solidFill>
                  <a:srgbClr val="FF0000"/>
                </a:solidFill>
              </a:rPr>
              <a:t>D</a:t>
            </a:r>
            <a:r>
              <a:rPr lang="en-GB" sz="2800" b="1" dirty="0" err="1" smtClean="0">
                <a:solidFill>
                  <a:srgbClr val="FF0000"/>
                </a:solidFill>
              </a:rPr>
              <a:t>ifferent</a:t>
            </a:r>
            <a:r>
              <a:rPr lang="en-GB" sz="2800" b="1" dirty="0" smtClean="0">
                <a:solidFill>
                  <a:srgbClr val="FF0000"/>
                </a:solidFill>
              </a:rPr>
              <a:t> internal regulations </a:t>
            </a:r>
            <a:r>
              <a:rPr lang="en-GB" sz="2800" b="1" dirty="0" smtClean="0">
                <a:solidFill>
                  <a:srgbClr val="0000FF"/>
                </a:solidFill>
              </a:rPr>
              <a:t>affect</a:t>
            </a:r>
            <a:r>
              <a:rPr lang="tr-TR" sz="2800" b="1" dirty="0" err="1" smtClean="0">
                <a:solidFill>
                  <a:srgbClr val="0000FF"/>
                </a:solidFill>
              </a:rPr>
              <a:t>ing</a:t>
            </a:r>
            <a:r>
              <a:rPr lang="en-GB" sz="2800" b="1" dirty="0" smtClean="0">
                <a:solidFill>
                  <a:srgbClr val="0000FF"/>
                </a:solidFill>
              </a:rPr>
              <a:t> </a:t>
            </a:r>
            <a:r>
              <a:rPr lang="tr-TR" sz="2800" b="1" dirty="0" err="1" smtClean="0">
                <a:solidFill>
                  <a:srgbClr val="0000FF"/>
                </a:solidFill>
              </a:rPr>
              <a:t>the</a:t>
            </a:r>
            <a:r>
              <a:rPr lang="tr-TR" sz="2800" b="1" dirty="0" smtClean="0">
                <a:solidFill>
                  <a:srgbClr val="0000FF"/>
                </a:solidFill>
              </a:rPr>
              <a:t> </a:t>
            </a:r>
            <a:r>
              <a:rPr lang="tr-TR" sz="2800" b="1" dirty="0" err="1" smtClean="0">
                <a:solidFill>
                  <a:srgbClr val="0000FF"/>
                </a:solidFill>
              </a:rPr>
              <a:t>nationally</a:t>
            </a:r>
            <a:r>
              <a:rPr lang="tr-TR" sz="2800" b="1" dirty="0" smtClean="0">
                <a:solidFill>
                  <a:srgbClr val="0000FF"/>
                </a:solidFill>
              </a:rPr>
              <a:t> </a:t>
            </a:r>
            <a:r>
              <a:rPr lang="en-GB" sz="2800" b="1" dirty="0" smtClean="0">
                <a:solidFill>
                  <a:srgbClr val="0000FF"/>
                </a:solidFill>
              </a:rPr>
              <a:t>adoption of international requirements, WIGOS implementation as well.</a:t>
            </a:r>
            <a:endParaRPr lang="tr-TR" sz="2800" b="1" dirty="0" smtClean="0">
              <a:solidFill>
                <a:srgbClr val="0000FF"/>
              </a:solidFill>
            </a:endParaRP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tr-TR" sz="2800" b="1" dirty="0" smtClean="0">
              <a:solidFill>
                <a:srgbClr val="0000FF"/>
              </a:solidFill>
            </a:endParaRP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US" sz="2800" b="1" dirty="0" smtClean="0"/>
              <a:t>Lack of </a:t>
            </a:r>
            <a:r>
              <a:rPr lang="en-US" sz="2800" b="1" dirty="0" smtClean="0">
                <a:solidFill>
                  <a:srgbClr val="FF0000"/>
                </a:solidFill>
              </a:rPr>
              <a:t>enough resources </a:t>
            </a:r>
            <a:r>
              <a:rPr lang="en-US" sz="2800" b="1" dirty="0" smtClean="0"/>
              <a:t>such as budget, staff, etc.</a:t>
            </a: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tr-TR" sz="2800" b="1" dirty="0" smtClean="0">
              <a:solidFill>
                <a:srgbClr val="0000FF"/>
              </a:solidFill>
            </a:endParaRP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tr-TR" sz="2800" dirty="0" smtClean="0"/>
          </a:p>
          <a:p>
            <a:pPr>
              <a:buClr>
                <a:srgbClr val="FF0000"/>
              </a:buClr>
              <a:buSzPct val="100000"/>
              <a:buFont typeface="Wingdings" pitchFamily="2" charset="2"/>
              <a:buChar char="Ø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16</a:t>
            </a:fld>
            <a:endParaRPr lang="tr-TR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260648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Challenges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of WIGOS in RA-VI</a:t>
            </a:r>
            <a:endParaRPr lang="tr-TR" sz="2800" b="1" kern="0" dirty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179512" y="1124744"/>
            <a:ext cx="8964488" cy="62170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US" sz="2800" b="1" dirty="0" smtClean="0">
                <a:solidFill>
                  <a:srgbClr val="FF0000"/>
                </a:solidFill>
              </a:rPr>
              <a:t>Difference on the responsibilities </a:t>
            </a:r>
            <a:r>
              <a:rPr lang="en-US" sz="2800" b="1" dirty="0" smtClean="0"/>
              <a:t>of the Members based on their national organizational structure</a:t>
            </a: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US" sz="2800" dirty="0" smtClean="0"/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US" sz="2800" b="1" dirty="0" smtClean="0">
                <a:solidFill>
                  <a:srgbClr val="FF0000"/>
                </a:solidFill>
              </a:rPr>
              <a:t>Increasing </a:t>
            </a:r>
            <a:r>
              <a:rPr lang="en-US" sz="2800" b="1" dirty="0" smtClean="0">
                <a:solidFill>
                  <a:srgbClr val="FF0000"/>
                </a:solidFill>
              </a:rPr>
              <a:t>threats, </a:t>
            </a:r>
            <a:r>
              <a:rPr lang="en-US" sz="2800" b="1" dirty="0" smtClean="0">
                <a:solidFill>
                  <a:srgbClr val="0000FF"/>
                </a:solidFill>
              </a:rPr>
              <a:t>e.g. </a:t>
            </a:r>
            <a:r>
              <a:rPr lang="tr-TR" sz="2800" b="1" dirty="0" smtClean="0">
                <a:solidFill>
                  <a:srgbClr val="0000FF"/>
                </a:solidFill>
              </a:rPr>
              <a:t>u</a:t>
            </a:r>
            <a:r>
              <a:rPr lang="en-US" sz="2800" b="1" dirty="0" err="1" smtClean="0">
                <a:solidFill>
                  <a:srgbClr val="0000FF"/>
                </a:solidFill>
              </a:rPr>
              <a:t>rbanization</a:t>
            </a:r>
            <a:r>
              <a:rPr lang="en-US" sz="2800" b="1" dirty="0" smtClean="0">
                <a:solidFill>
                  <a:srgbClr val="0000FF"/>
                </a:solidFill>
              </a:rPr>
              <a:t>, renewable energy facilities, for the sustainability of observation sites</a:t>
            </a:r>
            <a:endParaRPr lang="tr-TR" sz="2800" b="1" dirty="0" smtClean="0">
              <a:solidFill>
                <a:srgbClr val="0000FF"/>
              </a:solidFill>
            </a:endParaRP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tr-TR" sz="2800" b="1" dirty="0" smtClean="0">
              <a:solidFill>
                <a:srgbClr val="0000FF"/>
              </a:solidFill>
            </a:endParaRP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US" sz="2800" b="1" dirty="0" smtClean="0"/>
              <a:t>Increasing demand </a:t>
            </a:r>
            <a:r>
              <a:rPr lang="en-US" sz="2800" b="1" dirty="0" smtClean="0">
                <a:solidFill>
                  <a:srgbClr val="FF0000"/>
                </a:solidFill>
              </a:rPr>
              <a:t>for the frequency bands </a:t>
            </a:r>
            <a:r>
              <a:rPr lang="en-US" sz="2800" b="1" dirty="0" smtClean="0"/>
              <a:t>used by meteorological systems</a:t>
            </a: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tr-TR" sz="2800" b="1" dirty="0" smtClean="0">
              <a:solidFill>
                <a:srgbClr val="0000FF"/>
              </a:solidFill>
            </a:endParaRP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tr-TR" sz="2800" b="1" dirty="0" smtClean="0">
              <a:solidFill>
                <a:srgbClr val="0000FF"/>
              </a:solidFill>
            </a:endParaRPr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17</a:t>
            </a:fld>
            <a:endParaRPr lang="tr-TR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260648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Challenges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of WIGOS in RA-VI</a:t>
            </a:r>
            <a:endParaRPr lang="tr-TR" sz="2800" b="1" kern="0" dirty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251520" y="1052736"/>
            <a:ext cx="8712968" cy="529375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800" b="1" dirty="0" smtClean="0"/>
              <a:t>The lack of the </a:t>
            </a:r>
            <a:r>
              <a:rPr lang="en-GB" sz="2800" b="1" dirty="0" smtClean="0">
                <a:solidFill>
                  <a:srgbClr val="FF0000"/>
                </a:solidFill>
              </a:rPr>
              <a:t>efficient communication </a:t>
            </a:r>
            <a:r>
              <a:rPr lang="en-GB" sz="2800" b="1" dirty="0" smtClean="0"/>
              <a:t>among the Members</a:t>
            </a:r>
            <a:endParaRPr lang="tr-TR" sz="2800" b="1" dirty="0" smtClean="0"/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tr-TR" sz="2800" dirty="0" smtClean="0"/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tr-TR" sz="2800" b="1" dirty="0" err="1" smtClean="0">
                <a:solidFill>
                  <a:srgbClr val="0000FF"/>
                </a:solidFill>
              </a:rPr>
              <a:t>Existence</a:t>
            </a:r>
            <a:r>
              <a:rPr lang="tr-TR" sz="2800" b="1" dirty="0" smtClean="0">
                <a:solidFill>
                  <a:srgbClr val="0000FF"/>
                </a:solidFill>
              </a:rPr>
              <a:t> </a:t>
            </a:r>
            <a:r>
              <a:rPr lang="tr-TR" sz="2800" b="1" dirty="0" smtClean="0">
                <a:solidFill>
                  <a:srgbClr val="0000FF"/>
                </a:solidFill>
              </a:rPr>
              <a:t>of</a:t>
            </a:r>
            <a:r>
              <a:rPr lang="en-GB" sz="2800" b="1" dirty="0" smtClean="0">
                <a:solidFill>
                  <a:srgbClr val="0000FF"/>
                </a:solidFill>
              </a:rPr>
              <a:t> a </a:t>
            </a:r>
            <a:r>
              <a:rPr lang="en-GB" sz="2800" b="1" dirty="0" smtClean="0">
                <a:solidFill>
                  <a:srgbClr val="FF0000"/>
                </a:solidFill>
              </a:rPr>
              <a:t>huge gap for the implementation of the new technologies</a:t>
            </a:r>
            <a:r>
              <a:rPr lang="en-GB" sz="2800" b="1" dirty="0" smtClean="0"/>
              <a:t> </a:t>
            </a:r>
            <a:r>
              <a:rPr lang="en-GB" sz="2800" b="1" dirty="0" smtClean="0">
                <a:solidFill>
                  <a:srgbClr val="0000FF"/>
                </a:solidFill>
              </a:rPr>
              <a:t>among the Members</a:t>
            </a:r>
            <a:r>
              <a:rPr lang="en-GB" sz="2800" b="1" dirty="0" smtClean="0"/>
              <a:t>.</a:t>
            </a:r>
            <a:endParaRPr lang="tr-TR" sz="2800" b="1" dirty="0" smtClean="0"/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tr-TR" sz="2800" b="1" dirty="0" smtClean="0"/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tr-TR" sz="2800" b="1" dirty="0" err="1" smtClean="0"/>
              <a:t>Difficulty</a:t>
            </a:r>
            <a:r>
              <a:rPr lang="tr-TR" sz="2800" b="1" dirty="0" smtClean="0"/>
              <a:t> of </a:t>
            </a:r>
            <a:r>
              <a:rPr lang="tr-TR" sz="2800" b="1" dirty="0" err="1" smtClean="0">
                <a:solidFill>
                  <a:srgbClr val="FF0000"/>
                </a:solidFill>
              </a:rPr>
              <a:t>standardization</a:t>
            </a:r>
            <a:r>
              <a:rPr lang="tr-TR" sz="2800" b="1" dirty="0" smtClean="0">
                <a:solidFill>
                  <a:srgbClr val="FF0000"/>
                </a:solidFill>
              </a:rPr>
              <a:t> </a:t>
            </a:r>
            <a:r>
              <a:rPr lang="tr-TR" sz="2800" b="1" dirty="0" err="1" smtClean="0">
                <a:solidFill>
                  <a:srgbClr val="FF0000"/>
                </a:solidFill>
              </a:rPr>
              <a:t>and</a:t>
            </a:r>
            <a:r>
              <a:rPr lang="tr-TR" sz="2800" b="1" dirty="0" smtClean="0">
                <a:solidFill>
                  <a:srgbClr val="FF0000"/>
                </a:solidFill>
              </a:rPr>
              <a:t> data </a:t>
            </a:r>
            <a:r>
              <a:rPr lang="tr-TR" sz="2800" b="1" dirty="0" err="1" smtClean="0">
                <a:solidFill>
                  <a:srgbClr val="FF0000"/>
                </a:solidFill>
              </a:rPr>
              <a:t>access</a:t>
            </a:r>
            <a:r>
              <a:rPr lang="tr-TR" sz="2800" b="1" dirty="0" smtClean="0">
                <a:solidFill>
                  <a:srgbClr val="FF0000"/>
                </a:solidFill>
              </a:rPr>
              <a:t> </a:t>
            </a:r>
            <a:r>
              <a:rPr lang="tr-TR" sz="2800" b="1" dirty="0" err="1" smtClean="0"/>
              <a:t>for</a:t>
            </a:r>
            <a:r>
              <a:rPr lang="tr-TR" sz="2800" b="1" dirty="0" smtClean="0"/>
              <a:t> </a:t>
            </a:r>
            <a:r>
              <a:rPr lang="tr-TR" sz="2800" b="1" dirty="0" err="1" smtClean="0"/>
              <a:t>the</a:t>
            </a:r>
            <a:r>
              <a:rPr lang="tr-TR" sz="2800" b="1" dirty="0" smtClean="0"/>
              <a:t> </a:t>
            </a:r>
            <a:r>
              <a:rPr lang="tr-TR" sz="2800" b="1" dirty="0" err="1" smtClean="0"/>
              <a:t>observing</a:t>
            </a:r>
            <a:r>
              <a:rPr lang="tr-TR" sz="2800" b="1" dirty="0" smtClean="0"/>
              <a:t> </a:t>
            </a:r>
            <a:r>
              <a:rPr lang="tr-TR" sz="2800" b="1" dirty="0" err="1" smtClean="0"/>
              <a:t>systems</a:t>
            </a:r>
            <a:r>
              <a:rPr lang="tr-TR" sz="2800" b="1" dirty="0" smtClean="0"/>
              <a:t> </a:t>
            </a:r>
            <a:r>
              <a:rPr lang="tr-TR" sz="2800" b="1" dirty="0" err="1" smtClean="0"/>
              <a:t>operated</a:t>
            </a:r>
            <a:r>
              <a:rPr lang="tr-TR" sz="2800" b="1" dirty="0" smtClean="0"/>
              <a:t> </a:t>
            </a:r>
            <a:r>
              <a:rPr lang="tr-TR" sz="2800" b="1" dirty="0" err="1" smtClean="0"/>
              <a:t>by</a:t>
            </a:r>
            <a:r>
              <a:rPr lang="tr-TR" sz="2800" b="1" dirty="0" smtClean="0"/>
              <a:t> </a:t>
            </a:r>
            <a:r>
              <a:rPr lang="tr-TR" sz="2800" b="1" dirty="0" err="1" smtClean="0">
                <a:solidFill>
                  <a:srgbClr val="FF0000"/>
                </a:solidFill>
              </a:rPr>
              <a:t>third</a:t>
            </a:r>
            <a:r>
              <a:rPr lang="tr-TR" sz="2800" b="1" dirty="0" smtClean="0">
                <a:solidFill>
                  <a:srgbClr val="FF0000"/>
                </a:solidFill>
              </a:rPr>
              <a:t> </a:t>
            </a:r>
            <a:r>
              <a:rPr lang="tr-TR" sz="2800" b="1" dirty="0" err="1" smtClean="0">
                <a:solidFill>
                  <a:srgbClr val="FF0000"/>
                </a:solidFill>
              </a:rPr>
              <a:t>parties</a:t>
            </a:r>
            <a:r>
              <a:rPr lang="tr-TR" sz="2800" b="1" dirty="0" smtClean="0">
                <a:solidFill>
                  <a:srgbClr val="FF0000"/>
                </a:solidFill>
              </a:rPr>
              <a:t>.</a:t>
            </a:r>
          </a:p>
          <a:p>
            <a:r>
              <a:rPr lang="en-GB" sz="2400" dirty="0" smtClean="0"/>
              <a:t> </a:t>
            </a:r>
            <a:endParaRPr lang="tr-TR" sz="2400" dirty="0" smtClean="0"/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18</a:t>
            </a:fld>
            <a:endParaRPr lang="tr-TR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251520" y="1052736"/>
            <a:ext cx="8712968" cy="184665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lvl="1"/>
            <a:endParaRPr lang="tr-TR" sz="2400" dirty="0" smtClean="0"/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19</a:t>
            </a:fld>
            <a:endParaRPr lang="tr-TR"/>
          </a:p>
        </p:txBody>
      </p:sp>
      <p:sp>
        <p:nvSpPr>
          <p:cNvPr id="5" name="4 Dikdörtgen"/>
          <p:cNvSpPr/>
          <p:nvPr/>
        </p:nvSpPr>
        <p:spPr>
          <a:xfrm>
            <a:off x="2286000" y="3105835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None/>
            </a:pPr>
            <a:r>
              <a:rPr lang="tr-TR" sz="7200" b="1" dirty="0" smtClean="0">
                <a:solidFill>
                  <a:srgbClr val="FF0000"/>
                </a:solidFill>
                <a:latin typeface="Arial Black" pitchFamily="34" charset="0"/>
              </a:rPr>
              <a:t>THANK YOU</a:t>
            </a:r>
            <a:endParaRPr lang="tr-TR" sz="72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Özel Tasarım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Özel Tasarım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Özel Tasarım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6200</TotalTime>
  <Words>880</Words>
  <Application>Microsoft Office PowerPoint</Application>
  <PresentationFormat>Ekran Gösterisi (4:3)</PresentationFormat>
  <Paragraphs>303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Slayt Başlıkları</vt:lpstr>
      </vt:variant>
      <vt:variant>
        <vt:i4>19</vt:i4>
      </vt:variant>
    </vt:vector>
  </HeadingPairs>
  <TitlesOfParts>
    <vt:vector size="23" baseType="lpstr">
      <vt:lpstr>Ofis Teması</vt:lpstr>
      <vt:lpstr>Özel Tasarım</vt:lpstr>
      <vt:lpstr>1_Özel Tasarım</vt:lpstr>
      <vt:lpstr>2_Özel Tasarım</vt:lpstr>
      <vt:lpstr>Slayt 1</vt:lpstr>
      <vt:lpstr>Slayt 2</vt:lpstr>
      <vt:lpstr>Slayt 3</vt:lpstr>
      <vt:lpstr>Slayt 4</vt:lpstr>
      <vt:lpstr>Slayt 5</vt:lpstr>
      <vt:lpstr>Slayt 6</vt:lpstr>
      <vt:lpstr>Slayt 7</vt:lpstr>
      <vt:lpstr>Slayt 8</vt:lpstr>
      <vt:lpstr>Slayt 9</vt:lpstr>
      <vt:lpstr>Slayt 10</vt:lpstr>
      <vt:lpstr>Slayt 11</vt:lpstr>
      <vt:lpstr>Slayt 12</vt:lpstr>
      <vt:lpstr>Slayt 13</vt:lpstr>
      <vt:lpstr>Slayt 14</vt:lpstr>
      <vt:lpstr>Slayt 15</vt:lpstr>
      <vt:lpstr>Slayt 16</vt:lpstr>
      <vt:lpstr>Slayt 17</vt:lpstr>
      <vt:lpstr>Slayt 18</vt:lpstr>
      <vt:lpstr>Slayt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Slayt 1</dc:title>
  <dc:creator>fatih dagli</dc:creator>
  <cp:lastModifiedBy>ercan</cp:lastModifiedBy>
  <cp:revision>759</cp:revision>
  <dcterms:created xsi:type="dcterms:W3CDTF">2013-02-19T10:06:35Z</dcterms:created>
  <dcterms:modified xsi:type="dcterms:W3CDTF">2015-11-26T07:21:50Z</dcterms:modified>
</cp:coreProperties>
</file>