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5"/>
  </p:notesMasterIdLst>
  <p:handoutMasterIdLst>
    <p:handoutMasterId r:id="rId16"/>
  </p:handoutMasterIdLst>
  <p:sldIdLst>
    <p:sldId id="263" r:id="rId3"/>
    <p:sldId id="339" r:id="rId4"/>
    <p:sldId id="359" r:id="rId5"/>
    <p:sldId id="361" r:id="rId6"/>
    <p:sldId id="362" r:id="rId7"/>
    <p:sldId id="363" r:id="rId8"/>
    <p:sldId id="364" r:id="rId9"/>
    <p:sldId id="365" r:id="rId10"/>
    <p:sldId id="366" r:id="rId11"/>
    <p:sldId id="367" r:id="rId12"/>
    <p:sldId id="368" r:id="rId13"/>
    <p:sldId id="262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0000"/>
    <a:srgbClr val="CC00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>
        <p:scale>
          <a:sx n="80" d="100"/>
          <a:sy n="80" d="100"/>
        </p:scale>
        <p:origin x="-870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384B1A90-27CE-4A65-90C6-1DE1E7B69B8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sldNum" sz="quarter" idx="2"/>
          </p:nvPr>
        </p:nvSpPr>
        <p:spPr>
          <a:xfrm>
            <a:off x="5867400" y="6478587"/>
            <a:ext cx="1152525" cy="177801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  <p:sldLayoutId id="2147483700" r:id="rId12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h/url?sa=i&amp;rct=j&amp;q=&amp;esrc=s&amp;frm=1&amp;source=images&amp;cd=&amp;cad=rja&amp;uact=8&amp;ved=0CAcQjRw&amp;url=http://www.spreadshirt.de/strichm%C3%A4nnchen+t-shirts&amp;ei=l-FiVfupHIOv7AaxxYLIBQ&amp;bvm=bv.93990622,d.bGg&amp;psig=AFQjCNG_s4g1BBr6X2dAMxrvNdCut2n9NA&amp;ust=1432629909451279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h/url?sa=i&amp;rct=j&amp;q=&amp;esrc=s&amp;frm=1&amp;source=images&amp;cd=&amp;cad=rja&amp;uact=8&amp;ved=0CAcQjRw&amp;url=http://www.spreadshirt.de/strichm%C3%A4nnchen+t-shirts&amp;ei=l-FiVfupHIOv7AaxxYLIBQ&amp;bvm=bv.93990622,d.bGg&amp;psig=AFQjCNG_s4g1BBr6X2dAMxrvNdCut2n9NA&amp;ust=1432629909451279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10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1560" y="1700808"/>
            <a:ext cx="7921625" cy="3312368"/>
          </a:xfrm>
        </p:spPr>
        <p:txBody>
          <a:bodyPr/>
          <a:lstStyle/>
          <a:p>
            <a:r>
              <a:rPr lang="en-GB" altLang="en-US" sz="3200" dirty="0" smtClean="0"/>
              <a:t>Observing System Capability Analysis and Review Tool (OSCAR)</a:t>
            </a:r>
            <a:r>
              <a:rPr lang="en-US" altLang="en-US" sz="2800" i="1" dirty="0" smtClean="0"/>
              <a:t/>
            </a:r>
            <a:br>
              <a:rPr lang="en-US" altLang="en-US" sz="2800" i="1" dirty="0" smtClean="0"/>
            </a:br>
            <a:r>
              <a:rPr lang="en-US" altLang="en-US" sz="2800" b="1" i="1" dirty="0" smtClean="0">
                <a:solidFill>
                  <a:schemeClr val="accent2"/>
                </a:solidFill>
              </a:rPr>
              <a:t>How to populate OSCAR</a:t>
            </a:r>
            <a:endParaRPr lang="en-US" altLang="en-US" sz="2800" b="1" i="1" dirty="0">
              <a:solidFill>
                <a:schemeClr val="accent2"/>
              </a:solidFill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539552" y="4653136"/>
            <a:ext cx="7921625" cy="1656184"/>
          </a:xfrm>
        </p:spPr>
        <p:txBody>
          <a:bodyPr/>
          <a:lstStyle/>
          <a:p>
            <a:r>
              <a:rPr lang="en-US" altLang="en-US" sz="2000" dirty="0" smtClean="0"/>
              <a:t>WIGOS Project Office</a:t>
            </a:r>
          </a:p>
          <a:p>
            <a:r>
              <a:rPr lang="en-US" altLang="en-US" sz="2000" dirty="0" smtClean="0"/>
              <a:t>OSCAR/Surface project team </a:t>
            </a:r>
          </a:p>
          <a:p>
            <a:endParaRPr lang="en-US" altLang="en-US" sz="2000" dirty="0" smtClean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Name of Department (ND)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/>
          </p:cNvSpPr>
          <p:nvPr>
            <p:ph type="title" idx="4294967295"/>
          </p:nvPr>
        </p:nvSpPr>
        <p:spPr>
          <a:xfrm>
            <a:off x="250824" y="188909"/>
            <a:ext cx="8713790" cy="7921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ctr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fr-CH" sz="3600" dirty="0" smtClean="0">
                <a:solidFill>
                  <a:srgbClr val="333399"/>
                </a:solidFill>
              </a:rPr>
              <a:t>How to update?</a:t>
            </a:r>
            <a:endParaRPr sz="3600" dirty="0">
              <a:solidFill>
                <a:srgbClr val="333399"/>
              </a:solidFill>
            </a:endParaRPr>
          </a:p>
        </p:txBody>
      </p:sp>
      <p:sp>
        <p:nvSpPr>
          <p:cNvPr id="21" name="Text Placeholder 2"/>
          <p:cNvSpPr txBox="1">
            <a:spLocks/>
          </p:cNvSpPr>
          <p:nvPr/>
        </p:nvSpPr>
        <p:spPr>
          <a:xfrm>
            <a:off x="1043608" y="1340768"/>
            <a:ext cx="5256583" cy="4608512"/>
          </a:xfrm>
          <a:prstGeom prst="rect">
            <a:avLst/>
          </a:prstGeom>
        </p:spPr>
        <p:txBody>
          <a:bodyPr/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fr-CH" sz="2400" b="1" dirty="0" smtClean="0"/>
              <a:t>user-interface on the web</a:t>
            </a:r>
          </a:p>
          <a:p>
            <a:pPr lvl="1"/>
            <a:endParaRPr lang="fr-CH" sz="2000" b="1" dirty="0" smtClean="0"/>
          </a:p>
          <a:p>
            <a:pPr lvl="1"/>
            <a:r>
              <a:rPr lang="fr-CH" sz="2000" b="1" dirty="0" smtClean="0"/>
              <a:t>Browser-</a:t>
            </a:r>
            <a:r>
              <a:rPr lang="fr-CH" sz="2000" b="1" dirty="0" err="1" smtClean="0"/>
              <a:t>based</a:t>
            </a:r>
            <a:r>
              <a:rPr lang="fr-CH" sz="2000" b="1" dirty="0" smtClean="0"/>
              <a:t>, </a:t>
            </a:r>
            <a:r>
              <a:rPr lang="fr-CH" sz="2000" b="1" dirty="0" err="1" smtClean="0"/>
              <a:t>from</a:t>
            </a:r>
            <a:r>
              <a:rPr lang="fr-CH" sz="2000" b="1" dirty="0" smtClean="0"/>
              <a:t> </a:t>
            </a:r>
            <a:r>
              <a:rPr lang="fr-CH" sz="2000" b="1" dirty="0" err="1" smtClean="0"/>
              <a:t>anywhere</a:t>
            </a:r>
            <a:endParaRPr lang="fr-CH" sz="2000" b="1" dirty="0"/>
          </a:p>
          <a:p>
            <a:pPr lvl="1"/>
            <a:r>
              <a:rPr lang="fr-CH" sz="2000" b="1" dirty="0" smtClean="0"/>
              <a:t>No </a:t>
            </a:r>
            <a:r>
              <a:rPr lang="fr-CH" sz="2000" b="1" dirty="0" err="1" smtClean="0"/>
              <a:t>own</a:t>
            </a:r>
            <a:r>
              <a:rPr lang="fr-CH" sz="2000" b="1" dirty="0" smtClean="0"/>
              <a:t> infrastructure </a:t>
            </a:r>
            <a:r>
              <a:rPr lang="fr-CH" sz="2000" b="1" dirty="0" err="1" smtClean="0"/>
              <a:t>needed</a:t>
            </a:r>
            <a:endParaRPr lang="fr-CH" sz="2000" b="1" dirty="0" smtClean="0"/>
          </a:p>
          <a:p>
            <a:pPr lvl="1"/>
            <a:r>
              <a:rPr lang="fr-CH" sz="2000" b="1" dirty="0" err="1" smtClean="0"/>
              <a:t>Rather</a:t>
            </a:r>
            <a:r>
              <a:rPr lang="fr-CH" sz="2000" b="1" dirty="0" smtClean="0"/>
              <a:t> </a:t>
            </a:r>
            <a:r>
              <a:rPr lang="fr-CH" sz="2000" b="1" dirty="0" err="1" smtClean="0"/>
              <a:t>small</a:t>
            </a:r>
            <a:r>
              <a:rPr lang="fr-CH" sz="2000" b="1" dirty="0" smtClean="0"/>
              <a:t> volume of changes</a:t>
            </a:r>
          </a:p>
          <a:p>
            <a:endParaRPr lang="fr-CH" sz="2400" b="1" dirty="0" smtClean="0"/>
          </a:p>
          <a:p>
            <a:r>
              <a:rPr lang="fr-CH" sz="2400" b="1" dirty="0" smtClean="0"/>
              <a:t>Machine-to-machine interface</a:t>
            </a:r>
          </a:p>
          <a:p>
            <a:endParaRPr lang="fr-CH" sz="2400" b="1" dirty="0" smtClean="0"/>
          </a:p>
          <a:p>
            <a:pPr lvl="1"/>
            <a:r>
              <a:rPr lang="fr-CH" sz="2000" b="1" dirty="0" err="1" smtClean="0"/>
              <a:t>Upload</a:t>
            </a:r>
            <a:r>
              <a:rPr lang="fr-CH" sz="2000" b="1" dirty="0" smtClean="0"/>
              <a:t> data </a:t>
            </a:r>
            <a:r>
              <a:rPr lang="fr-CH" sz="2000" b="1" dirty="0" err="1" smtClean="0"/>
              <a:t>from</a:t>
            </a:r>
            <a:r>
              <a:rPr lang="fr-CH" sz="2000" b="1" dirty="0" smtClean="0"/>
              <a:t> </a:t>
            </a:r>
            <a:r>
              <a:rPr lang="fr-CH" sz="2000" b="1" dirty="0" err="1" smtClean="0"/>
              <a:t>existing</a:t>
            </a:r>
            <a:r>
              <a:rPr lang="fr-CH" sz="2000" b="1" dirty="0" smtClean="0"/>
              <a:t> DB in a </a:t>
            </a:r>
            <a:r>
              <a:rPr lang="fr-CH" sz="2000" b="1" dirty="0" err="1" smtClean="0"/>
              <a:t>standardized</a:t>
            </a:r>
            <a:r>
              <a:rPr lang="fr-CH" sz="2000" b="1" dirty="0" smtClean="0"/>
              <a:t> format</a:t>
            </a:r>
          </a:p>
          <a:p>
            <a:pPr lvl="1"/>
            <a:r>
              <a:rPr lang="fr-CH" sz="2000" b="1" dirty="0" smtClean="0"/>
              <a:t>Batch </a:t>
            </a:r>
            <a:r>
              <a:rPr lang="fr-CH" sz="2000" b="1" dirty="0" err="1" smtClean="0"/>
              <a:t>processing</a:t>
            </a:r>
            <a:r>
              <a:rPr lang="fr-CH" sz="2000" b="1" dirty="0" smtClean="0"/>
              <a:t> </a:t>
            </a:r>
          </a:p>
          <a:p>
            <a:pPr lvl="1"/>
            <a:r>
              <a:rPr lang="fr-CH" sz="2000" b="1" dirty="0" smtClean="0"/>
              <a:t>High volume of changes </a:t>
            </a:r>
            <a:endParaRPr lang="de-CH" sz="2400" dirty="0" smtClean="0"/>
          </a:p>
          <a:p>
            <a:pPr marL="457200" lvl="1" indent="0">
              <a:buFont typeface="Wingdings" pitchFamily="2" charset="2"/>
              <a:buNone/>
            </a:pPr>
            <a:r>
              <a:rPr lang="de-CH" dirty="0" smtClean="0"/>
              <a:t>	</a:t>
            </a:r>
          </a:p>
        </p:txBody>
      </p: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088" y="1196751"/>
            <a:ext cx="2296983" cy="139671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" descr="http://image4.spreadshirtmedia.net/image-server/v1/compositions/21197447/views/1,width=235,height=235,appearanceId=1/tanzendes-Maennchen-T-Shirts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7136834" y="188640"/>
            <a:ext cx="548575" cy="900000"/>
          </a:xfrm>
          <a:prstGeom prst="rect">
            <a:avLst/>
          </a:prstGeom>
          <a:solidFill>
            <a:srgbClr val="C0C0C0"/>
          </a:solidFill>
        </p:spPr>
      </p:pic>
      <p:cxnSp>
        <p:nvCxnSpPr>
          <p:cNvPr id="38" name="Elbow Connector 37"/>
          <p:cNvCxnSpPr>
            <a:stCxn id="36" idx="3"/>
            <a:endCxn id="25" idx="2"/>
          </p:cNvCxnSpPr>
          <p:nvPr/>
        </p:nvCxnSpPr>
        <p:spPr bwMode="auto">
          <a:xfrm flipH="1">
            <a:off x="7569580" y="638640"/>
            <a:ext cx="115829" cy="1954826"/>
          </a:xfrm>
          <a:prstGeom prst="bentConnector4">
            <a:avLst>
              <a:gd name="adj1" fmla="val -1088900"/>
              <a:gd name="adj2" fmla="val 111694"/>
            </a:avLst>
          </a:prstGeom>
          <a:solidFill>
            <a:schemeClr val="accent1"/>
          </a:solidFill>
          <a:ln w="12700" cap="flat" cmpd="sng" algn="ctr">
            <a:solidFill>
              <a:srgbClr val="DDDDDD"/>
            </a:solidFill>
            <a:prstDash val="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1" name="Right Arrow 50"/>
          <p:cNvSpPr/>
          <p:nvPr/>
        </p:nvSpPr>
        <p:spPr>
          <a:xfrm rot="16200000">
            <a:off x="7925726" y="4584771"/>
            <a:ext cx="613044" cy="174691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2" name="Picture 10" descr="Image result for zahnrad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1121" y="4293096"/>
            <a:ext cx="473247" cy="51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Flowchart: Magnetic Disk 52"/>
          <p:cNvSpPr/>
          <p:nvPr/>
        </p:nvSpPr>
        <p:spPr>
          <a:xfrm>
            <a:off x="7812360" y="3290490"/>
            <a:ext cx="901304" cy="1002606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800" dirty="0" smtClean="0">
                <a:solidFill>
                  <a:schemeClr val="tx1"/>
                </a:solidFill>
              </a:rPr>
              <a:t>OSCAR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Flowchart: Magnetic Disk 53"/>
          <p:cNvSpPr/>
          <p:nvPr/>
        </p:nvSpPr>
        <p:spPr>
          <a:xfrm>
            <a:off x="7685409" y="5013176"/>
            <a:ext cx="1093678" cy="936104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800" dirty="0" smtClean="0">
                <a:solidFill>
                  <a:schemeClr val="tx1"/>
                </a:solidFill>
              </a:rPr>
              <a:t>National DB</a:t>
            </a:r>
            <a:endParaRPr lang="en-US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/>
          </p:cNvSpPr>
          <p:nvPr>
            <p:ph type="title" idx="4294967295"/>
          </p:nvPr>
        </p:nvSpPr>
        <p:spPr>
          <a:xfrm>
            <a:off x="250824" y="188909"/>
            <a:ext cx="8713790" cy="7921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ctr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fr-CH" sz="3600" dirty="0" err="1" smtClean="0">
                <a:solidFill>
                  <a:srgbClr val="333399"/>
                </a:solidFill>
              </a:rPr>
              <a:t>Who</a:t>
            </a:r>
            <a:r>
              <a:rPr lang="fr-CH" sz="3600" dirty="0" smtClean="0">
                <a:solidFill>
                  <a:srgbClr val="333399"/>
                </a:solidFill>
              </a:rPr>
              <a:t> </a:t>
            </a:r>
            <a:r>
              <a:rPr lang="fr-CH" sz="3600" dirty="0" err="1" smtClean="0">
                <a:solidFill>
                  <a:srgbClr val="333399"/>
                </a:solidFill>
              </a:rPr>
              <a:t>can</a:t>
            </a:r>
            <a:r>
              <a:rPr lang="fr-CH" sz="3600" dirty="0" smtClean="0">
                <a:solidFill>
                  <a:srgbClr val="333399"/>
                </a:solidFill>
              </a:rPr>
              <a:t> update?</a:t>
            </a:r>
            <a:endParaRPr sz="3600" dirty="0">
              <a:solidFill>
                <a:srgbClr val="333399"/>
              </a:solidFill>
            </a:endParaRPr>
          </a:p>
        </p:txBody>
      </p:sp>
      <p:cxnSp>
        <p:nvCxnSpPr>
          <p:cNvPr id="19" name="Elbow Connector 18"/>
          <p:cNvCxnSpPr/>
          <p:nvPr/>
        </p:nvCxnSpPr>
        <p:spPr bwMode="auto">
          <a:xfrm flipV="1">
            <a:off x="8584230" y="1895109"/>
            <a:ext cx="308248" cy="1983891"/>
          </a:xfrm>
          <a:prstGeom prst="bentConnector3">
            <a:avLst>
              <a:gd name="adj1" fmla="val 174161"/>
            </a:avLst>
          </a:prstGeom>
          <a:solidFill>
            <a:schemeClr val="accent1"/>
          </a:solidFill>
          <a:ln w="12700" cap="flat" cmpd="sng" algn="ctr">
            <a:solidFill>
              <a:srgbClr val="DDDDDD"/>
            </a:solidFill>
            <a:prstDash val="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Text Placeholder 2"/>
          <p:cNvSpPr txBox="1">
            <a:spLocks/>
          </p:cNvSpPr>
          <p:nvPr/>
        </p:nvSpPr>
        <p:spPr>
          <a:xfrm>
            <a:off x="1043608" y="1340768"/>
            <a:ext cx="7472363" cy="4608512"/>
          </a:xfrm>
          <a:prstGeom prst="rect">
            <a:avLst/>
          </a:prstGeom>
        </p:spPr>
        <p:txBody>
          <a:bodyPr/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fr-CH" sz="2000" b="1" dirty="0" smtClean="0"/>
              <a:t>National Focal Point for OSCAR/Surface have full </a:t>
            </a:r>
            <a:r>
              <a:rPr lang="fr-CH" sz="2000" b="1" dirty="0" err="1" smtClean="0"/>
              <a:t>rights</a:t>
            </a:r>
            <a:r>
              <a:rPr lang="fr-CH" sz="2000" b="1" dirty="0" smtClean="0"/>
              <a:t> for </a:t>
            </a:r>
            <a:r>
              <a:rPr lang="fr-CH" sz="2000" b="1" dirty="0" err="1" smtClean="0"/>
              <a:t>their</a:t>
            </a:r>
            <a:r>
              <a:rPr lang="fr-CH" sz="2000" b="1" dirty="0" smtClean="0"/>
              <a:t> country/</a:t>
            </a:r>
            <a:r>
              <a:rPr lang="fr-CH" sz="2000" b="1" dirty="0" err="1" smtClean="0"/>
              <a:t>territory</a:t>
            </a:r>
            <a:endParaRPr lang="fr-CH" sz="2000" b="1" dirty="0" smtClean="0"/>
          </a:p>
          <a:p>
            <a:r>
              <a:rPr lang="fr-CH" sz="2000" b="1" dirty="0" smtClean="0"/>
              <a:t>Can </a:t>
            </a:r>
            <a:r>
              <a:rPr lang="fr-CH" sz="2000" b="1" dirty="0" err="1" smtClean="0"/>
              <a:t>delegate</a:t>
            </a:r>
            <a:r>
              <a:rPr lang="fr-CH" sz="2000" b="1" dirty="0" smtClean="0"/>
              <a:t> </a:t>
            </a:r>
            <a:r>
              <a:rPr lang="fr-CH" sz="2000" b="1" dirty="0" err="1" smtClean="0"/>
              <a:t>authority</a:t>
            </a:r>
            <a:r>
              <a:rPr lang="fr-CH" sz="2000" b="1" dirty="0" smtClean="0"/>
              <a:t> to national station contacts </a:t>
            </a:r>
            <a:endParaRPr lang="de-CH" sz="2000" dirty="0" smtClean="0"/>
          </a:p>
          <a:p>
            <a:pPr marL="457200" lvl="1" indent="0">
              <a:buFont typeface="Wingdings" pitchFamily="2" charset="2"/>
              <a:buNone/>
            </a:pPr>
            <a:endParaRPr lang="de-CH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3589440" y="3249079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FF0000"/>
                </a:solidFill>
              </a:rPr>
              <a:t>Edit all </a:t>
            </a:r>
            <a:r>
              <a:rPr lang="de-CH" sz="1400" dirty="0" err="1" smtClean="0">
                <a:solidFill>
                  <a:srgbClr val="FF0000"/>
                </a:solidFill>
              </a:rPr>
              <a:t>stations</a:t>
            </a:r>
            <a:r>
              <a:rPr lang="de-CH" sz="1400" dirty="0" smtClean="0">
                <a:solidFill>
                  <a:srgbClr val="FF0000"/>
                </a:solidFill>
              </a:rPr>
              <a:t> in </a:t>
            </a:r>
            <a:r>
              <a:rPr lang="de-CH" sz="1400" dirty="0" err="1" smtClean="0">
                <a:solidFill>
                  <a:srgbClr val="FF0000"/>
                </a:solidFill>
              </a:rPr>
              <a:t>country</a:t>
            </a:r>
            <a:endParaRPr lang="de-CH" sz="1400" dirty="0" smtClean="0">
              <a:solidFill>
                <a:srgbClr val="FF0000"/>
              </a:solidFill>
            </a:endParaRPr>
          </a:p>
          <a:p>
            <a:r>
              <a:rPr lang="de-CH" sz="1400" dirty="0">
                <a:solidFill>
                  <a:srgbClr val="FF0000"/>
                </a:solidFill>
              </a:rPr>
              <a:t>Also: </a:t>
            </a:r>
            <a:r>
              <a:rPr lang="de-CH" sz="1400" dirty="0" err="1">
                <a:solidFill>
                  <a:srgbClr val="FF0000"/>
                </a:solidFill>
              </a:rPr>
              <a:t>register</a:t>
            </a:r>
            <a:r>
              <a:rPr lang="de-CH" sz="1400" dirty="0">
                <a:solidFill>
                  <a:srgbClr val="FF0000"/>
                </a:solidFill>
              </a:rPr>
              <a:t> </a:t>
            </a:r>
            <a:r>
              <a:rPr lang="de-CH" sz="1400" dirty="0" err="1">
                <a:solidFill>
                  <a:srgbClr val="FF0000"/>
                </a:solidFill>
              </a:rPr>
              <a:t>new</a:t>
            </a:r>
            <a:r>
              <a:rPr lang="de-CH" sz="1400" dirty="0">
                <a:solidFill>
                  <a:srgbClr val="FF0000"/>
                </a:solidFill>
              </a:rPr>
              <a:t> </a:t>
            </a:r>
            <a:r>
              <a:rPr lang="de-CH" sz="1400" dirty="0" err="1" smtClean="0">
                <a:solidFill>
                  <a:srgbClr val="FF0000"/>
                </a:solidFill>
              </a:rPr>
              <a:t>contact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23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2958289" y="3065388"/>
            <a:ext cx="548575" cy="900000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24" name="TextBox 23"/>
          <p:cNvSpPr txBox="1"/>
          <p:nvPr/>
        </p:nvSpPr>
        <p:spPr>
          <a:xfrm>
            <a:off x="2921152" y="3988429"/>
            <a:ext cx="69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FF0000"/>
                </a:solidFill>
                <a:latin typeface="Segoe Script" panose="020B0504020000000003" pitchFamily="34" charset="0"/>
              </a:rPr>
              <a:t>NFP</a:t>
            </a:r>
            <a:endParaRPr lang="en-US" sz="1800" b="1" dirty="0">
              <a:solidFill>
                <a:srgbClr val="FF0000"/>
              </a:solidFill>
              <a:latin typeface="Segoe Script" panose="020B0504020000000003" pitchFamily="34" charset="0"/>
            </a:endParaRPr>
          </a:p>
        </p:txBody>
      </p: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696" y="2817031"/>
            <a:ext cx="2296983" cy="139671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Straight Arrow Connector 25"/>
          <p:cNvCxnSpPr>
            <a:stCxn id="23" idx="3"/>
            <a:endCxn id="25" idx="1"/>
          </p:cNvCxnSpPr>
          <p:nvPr/>
        </p:nvCxnSpPr>
        <p:spPr bwMode="auto">
          <a:xfrm>
            <a:off x="3506862" y="3515388"/>
            <a:ext cx="23868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7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3877475" y="4175450"/>
            <a:ext cx="548575" cy="900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28" name="TextBox 27"/>
          <p:cNvSpPr txBox="1"/>
          <p:nvPr/>
        </p:nvSpPr>
        <p:spPr>
          <a:xfrm>
            <a:off x="3157392" y="5078307"/>
            <a:ext cx="2032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00B0F0"/>
                </a:solidFill>
                <a:latin typeface="Segoe Script" panose="020B0504020000000003" pitchFamily="34" charset="0"/>
              </a:rPr>
              <a:t>Station </a:t>
            </a:r>
            <a:r>
              <a:rPr lang="de-CH" sz="1800" b="1" dirty="0" err="1" smtClean="0">
                <a:solidFill>
                  <a:srgbClr val="00B0F0"/>
                </a:solidFill>
                <a:latin typeface="Segoe Script" panose="020B0504020000000003" pitchFamily="34" charset="0"/>
              </a:rPr>
              <a:t>contact</a:t>
            </a:r>
            <a:endParaRPr lang="en-US" sz="1800" b="1" dirty="0">
              <a:solidFill>
                <a:srgbClr val="00B0F0"/>
              </a:solidFill>
              <a:latin typeface="Segoe Script" panose="020B0504020000000003" pitchFamily="34" charset="0"/>
            </a:endParaRPr>
          </a:p>
        </p:txBody>
      </p:sp>
      <p:cxnSp>
        <p:nvCxnSpPr>
          <p:cNvPr id="29" name="Elbow Connector 28"/>
          <p:cNvCxnSpPr>
            <a:stCxn id="27" idx="3"/>
            <a:endCxn id="25" idx="2"/>
          </p:cNvCxnSpPr>
          <p:nvPr/>
        </p:nvCxnSpPr>
        <p:spPr bwMode="auto">
          <a:xfrm flipV="1">
            <a:off x="4426048" y="4213746"/>
            <a:ext cx="2616138" cy="411704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Elbow Connector 29"/>
          <p:cNvCxnSpPr>
            <a:stCxn id="24" idx="2"/>
            <a:endCxn id="27" idx="1"/>
          </p:cNvCxnSpPr>
          <p:nvPr/>
        </p:nvCxnSpPr>
        <p:spPr bwMode="auto">
          <a:xfrm rot="16200000" flipH="1">
            <a:off x="3438674" y="4186648"/>
            <a:ext cx="267689" cy="609914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31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1521411" y="3065388"/>
            <a:ext cx="548575" cy="900000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32" name="TextBox 31"/>
          <p:cNvSpPr txBox="1"/>
          <p:nvPr/>
        </p:nvSpPr>
        <p:spPr>
          <a:xfrm>
            <a:off x="1305396" y="3988429"/>
            <a:ext cx="105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00B050"/>
                </a:solidFill>
                <a:latin typeface="Segoe Script" panose="020B0504020000000003" pitchFamily="34" charset="0"/>
              </a:rPr>
              <a:t>Admin</a:t>
            </a:r>
            <a:endParaRPr lang="en-US" sz="1800" b="1" dirty="0">
              <a:solidFill>
                <a:srgbClr val="00B050"/>
              </a:solidFill>
              <a:latin typeface="Segoe Script" panose="020B0504020000000003" pitchFamily="34" charset="0"/>
            </a:endParaRPr>
          </a:p>
        </p:txBody>
      </p:sp>
      <p:cxnSp>
        <p:nvCxnSpPr>
          <p:cNvPr id="33" name="Straight Arrow Connector 32"/>
          <p:cNvCxnSpPr>
            <a:stCxn id="31" idx="3"/>
            <a:endCxn id="23" idx="1"/>
          </p:cNvCxnSpPr>
          <p:nvPr/>
        </p:nvCxnSpPr>
        <p:spPr bwMode="auto">
          <a:xfrm>
            <a:off x="2069986" y="3515388"/>
            <a:ext cx="888303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4" name="TextBox 33"/>
          <p:cNvSpPr txBox="1"/>
          <p:nvPr/>
        </p:nvSpPr>
        <p:spPr>
          <a:xfrm>
            <a:off x="2069639" y="3249079"/>
            <a:ext cx="851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00B050"/>
                </a:solidFill>
              </a:rPr>
              <a:t>Register</a:t>
            </a:r>
          </a:p>
          <a:p>
            <a:endParaRPr lang="en-US" sz="1400" dirty="0">
              <a:solidFill>
                <a:srgbClr val="00B05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741568" y="4372742"/>
            <a:ext cx="298190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00B0F0"/>
                </a:solidFill>
              </a:rPr>
              <a:t>Edit </a:t>
            </a:r>
            <a:r>
              <a:rPr lang="de-CH" sz="1400" dirty="0" err="1" smtClean="0">
                <a:solidFill>
                  <a:srgbClr val="00B0F0"/>
                </a:solidFill>
              </a:rPr>
              <a:t>assigned</a:t>
            </a:r>
            <a:r>
              <a:rPr lang="de-CH" sz="1400" dirty="0" smtClean="0">
                <a:solidFill>
                  <a:srgbClr val="00B0F0"/>
                </a:solidFill>
              </a:rPr>
              <a:t> </a:t>
            </a:r>
            <a:r>
              <a:rPr lang="de-CH" sz="1400" dirty="0" err="1" smtClean="0">
                <a:solidFill>
                  <a:srgbClr val="00B0F0"/>
                </a:solidFill>
              </a:rPr>
              <a:t>stations</a:t>
            </a:r>
            <a:endParaRPr lang="de-CH" sz="1400" dirty="0" smtClean="0">
              <a:solidFill>
                <a:srgbClr val="00B0F0"/>
              </a:solidFill>
            </a:endParaRPr>
          </a:p>
          <a:p>
            <a:r>
              <a:rPr lang="de-CH" sz="1400" dirty="0">
                <a:solidFill>
                  <a:srgbClr val="00B0F0"/>
                </a:solidFill>
              </a:rPr>
              <a:t>Also: </a:t>
            </a:r>
            <a:r>
              <a:rPr lang="de-CH" sz="1400" dirty="0" err="1">
                <a:solidFill>
                  <a:srgbClr val="00B0F0"/>
                </a:solidFill>
              </a:rPr>
              <a:t>register</a:t>
            </a:r>
            <a:r>
              <a:rPr lang="de-CH" sz="1400" dirty="0">
                <a:solidFill>
                  <a:srgbClr val="00B0F0"/>
                </a:solidFill>
              </a:rPr>
              <a:t> </a:t>
            </a:r>
            <a:r>
              <a:rPr lang="de-CH" sz="1400" dirty="0" err="1">
                <a:solidFill>
                  <a:srgbClr val="00B0F0"/>
                </a:solidFill>
              </a:rPr>
              <a:t>new</a:t>
            </a:r>
            <a:r>
              <a:rPr lang="de-CH" sz="1400" dirty="0">
                <a:solidFill>
                  <a:srgbClr val="00B0F0"/>
                </a:solidFill>
              </a:rPr>
              <a:t> </a:t>
            </a:r>
            <a:r>
              <a:rPr lang="de-CH" sz="1400" dirty="0" err="1" smtClean="0">
                <a:solidFill>
                  <a:srgbClr val="00B0F0"/>
                </a:solidFill>
              </a:rPr>
              <a:t>contact</a:t>
            </a:r>
            <a:r>
              <a:rPr lang="de-CH" sz="1400" dirty="0" smtClean="0">
                <a:solidFill>
                  <a:srgbClr val="00B0F0"/>
                </a:solidFill>
              </a:rPr>
              <a:t> &amp; </a:t>
            </a:r>
            <a:r>
              <a:rPr lang="de-CH" sz="1400" dirty="0" err="1" smtClean="0">
                <a:solidFill>
                  <a:srgbClr val="00B0F0"/>
                </a:solidFill>
              </a:rPr>
              <a:t>station</a:t>
            </a:r>
            <a:endParaRPr lang="en-US" sz="1400" dirty="0">
              <a:solidFill>
                <a:srgbClr val="00B0F0"/>
              </a:solidFill>
            </a:endParaRPr>
          </a:p>
        </p:txBody>
      </p:sp>
      <p:pic>
        <p:nvPicPr>
          <p:cNvPr id="36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7333856" y="5049279"/>
            <a:ext cx="548575" cy="900000"/>
          </a:xfrm>
          <a:prstGeom prst="rect">
            <a:avLst/>
          </a:prstGeom>
          <a:solidFill>
            <a:srgbClr val="C0C0C0"/>
          </a:solidFill>
        </p:spPr>
      </p:pic>
      <p:cxnSp>
        <p:nvCxnSpPr>
          <p:cNvPr id="37" name="Elbow Connector 36"/>
          <p:cNvCxnSpPr>
            <a:stCxn id="28" idx="2"/>
            <a:endCxn id="36" idx="1"/>
          </p:cNvCxnSpPr>
          <p:nvPr/>
        </p:nvCxnSpPr>
        <p:spPr bwMode="auto">
          <a:xfrm rot="16200000" flipH="1">
            <a:off x="5728036" y="3893459"/>
            <a:ext cx="51640" cy="3159999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B2B2B2"/>
            </a:solidFill>
            <a:prstDash val="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8" name="Elbow Connector 37"/>
          <p:cNvCxnSpPr>
            <a:stCxn id="36" idx="3"/>
            <a:endCxn id="25" idx="3"/>
          </p:cNvCxnSpPr>
          <p:nvPr/>
        </p:nvCxnSpPr>
        <p:spPr bwMode="auto">
          <a:xfrm flipV="1">
            <a:off x="7882429" y="3515388"/>
            <a:ext cx="308248" cy="1983891"/>
          </a:xfrm>
          <a:prstGeom prst="bentConnector3">
            <a:avLst>
              <a:gd name="adj1" fmla="val 174161"/>
            </a:avLst>
          </a:prstGeom>
          <a:solidFill>
            <a:schemeClr val="accent1"/>
          </a:solidFill>
          <a:ln w="12700" cap="flat" cmpd="sng" algn="ctr">
            <a:solidFill>
              <a:srgbClr val="DDDDDD"/>
            </a:solidFill>
            <a:prstDash val="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" name="Elbow Connector 38"/>
          <p:cNvCxnSpPr>
            <a:stCxn id="31" idx="0"/>
            <a:endCxn id="25" idx="0"/>
          </p:cNvCxnSpPr>
          <p:nvPr/>
        </p:nvCxnSpPr>
        <p:spPr bwMode="auto">
          <a:xfrm rot="5400000" flipH="1" flipV="1">
            <a:off x="4294764" y="317967"/>
            <a:ext cx="248357" cy="5246489"/>
          </a:xfrm>
          <a:prstGeom prst="bentConnector3">
            <a:avLst>
              <a:gd name="adj1" fmla="val 192045"/>
            </a:avLst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5308076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4" grpId="0"/>
      <p:bldP spid="28" grpId="0"/>
      <p:bldP spid="34" grpId="0"/>
      <p:bldP spid="3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/>
          </p:cNvSpPr>
          <p:nvPr>
            <p:ph type="title" idx="4294967295"/>
          </p:nvPr>
        </p:nvSpPr>
        <p:spPr>
          <a:xfrm>
            <a:off x="250824" y="188909"/>
            <a:ext cx="8713790" cy="7921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ctr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fr-CH" sz="3600" dirty="0" smtClean="0">
                <a:solidFill>
                  <a:srgbClr val="333399"/>
                </a:solidFill>
              </a:rPr>
              <a:t>OSCAR as a service</a:t>
            </a:r>
            <a:endParaRPr sz="3600" dirty="0">
              <a:solidFill>
                <a:srgbClr val="333399"/>
              </a:solidFill>
            </a:endParaRPr>
          </a:p>
        </p:txBody>
      </p:sp>
      <p:sp>
        <p:nvSpPr>
          <p:cNvPr id="40" name="Text Placeholder 2"/>
          <p:cNvSpPr txBox="1">
            <a:spLocks/>
          </p:cNvSpPr>
          <p:nvPr/>
        </p:nvSpPr>
        <p:spPr>
          <a:xfrm>
            <a:off x="254799" y="1196752"/>
            <a:ext cx="5613345" cy="3166784"/>
          </a:xfrm>
          <a:prstGeom prst="rect">
            <a:avLst/>
          </a:prstGeom>
        </p:spPr>
        <p:txBody>
          <a:bodyPr/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de-CH" sz="2000" dirty="0" smtClean="0"/>
              <a:t>OSCAR is </a:t>
            </a:r>
            <a:r>
              <a:rPr lang="de-CH" sz="2000" dirty="0" smtClean="0"/>
              <a:t>a cloud service</a:t>
            </a:r>
            <a:endParaRPr lang="de-CH" sz="2000" dirty="0" smtClean="0"/>
          </a:p>
          <a:p>
            <a:r>
              <a:rPr lang="de-CH" sz="2000" dirty="0" err="1" smtClean="0"/>
              <a:t>No</a:t>
            </a:r>
            <a:r>
              <a:rPr lang="de-CH" sz="2000" dirty="0" smtClean="0"/>
              <a:t> </a:t>
            </a:r>
            <a:r>
              <a:rPr lang="de-CH" sz="2000" dirty="0" err="1" smtClean="0"/>
              <a:t>local</a:t>
            </a:r>
            <a:r>
              <a:rPr lang="de-CH" sz="2000" dirty="0" smtClean="0"/>
              <a:t> </a:t>
            </a:r>
            <a:r>
              <a:rPr lang="de-CH" sz="2000" dirty="0" err="1" smtClean="0"/>
              <a:t>installation</a:t>
            </a:r>
            <a:r>
              <a:rPr lang="de-CH" sz="2000" dirty="0" smtClean="0"/>
              <a:t> </a:t>
            </a:r>
            <a:r>
              <a:rPr lang="de-CH" sz="2000" dirty="0" err="1" smtClean="0"/>
              <a:t>needed</a:t>
            </a:r>
            <a:endParaRPr lang="de-CH" sz="2000" dirty="0" smtClean="0"/>
          </a:p>
          <a:p>
            <a:r>
              <a:rPr lang="de-CH" sz="2000" dirty="0" err="1" smtClean="0"/>
              <a:t>Industry</a:t>
            </a:r>
            <a:r>
              <a:rPr lang="de-CH" sz="2000" dirty="0" smtClean="0"/>
              <a:t>-standard </a:t>
            </a:r>
            <a:r>
              <a:rPr lang="de-CH" sz="2000" dirty="0" err="1" smtClean="0"/>
              <a:t>technology</a:t>
            </a:r>
            <a:r>
              <a:rPr lang="de-CH" sz="2000" dirty="0" smtClean="0"/>
              <a:t> </a:t>
            </a:r>
            <a:r>
              <a:rPr lang="de-CH" sz="2000" dirty="0" err="1" smtClean="0"/>
              <a:t>stack</a:t>
            </a:r>
            <a:endParaRPr lang="de-CH" sz="2000" dirty="0" smtClean="0"/>
          </a:p>
          <a:p>
            <a:pPr lvl="1"/>
            <a:r>
              <a:rPr lang="de-CH" sz="2000" dirty="0" smtClean="0"/>
              <a:t>Oracle DB</a:t>
            </a:r>
          </a:p>
          <a:p>
            <a:pPr lvl="1"/>
            <a:r>
              <a:rPr lang="de-CH" sz="2000" dirty="0" err="1" smtClean="0"/>
              <a:t>ArcGIS</a:t>
            </a:r>
            <a:endParaRPr lang="de-CH" sz="2000" dirty="0" smtClean="0"/>
          </a:p>
          <a:p>
            <a:pPr lvl="1"/>
            <a:r>
              <a:rPr lang="de-CH" sz="2000" dirty="0" smtClean="0"/>
              <a:t>J2EE </a:t>
            </a:r>
            <a:r>
              <a:rPr lang="de-CH" sz="2000" dirty="0" err="1" smtClean="0"/>
              <a:t>portal</a:t>
            </a:r>
            <a:r>
              <a:rPr lang="de-CH" sz="2000" dirty="0" smtClean="0"/>
              <a:t>, </a:t>
            </a:r>
            <a:r>
              <a:rPr lang="de-CH" sz="2000" dirty="0" err="1" smtClean="0"/>
              <a:t>AngularJS</a:t>
            </a:r>
            <a:endParaRPr lang="de-CH" sz="2000" dirty="0" smtClean="0"/>
          </a:p>
          <a:p>
            <a:r>
              <a:rPr lang="de-CH" sz="2000" dirty="0" smtClean="0"/>
              <a:t>Safe </a:t>
            </a:r>
            <a:r>
              <a:rPr lang="de-CH" sz="2000" dirty="0" err="1" smtClean="0"/>
              <a:t>and</a:t>
            </a:r>
            <a:r>
              <a:rPr lang="de-CH" sz="2000" dirty="0" smtClean="0"/>
              <a:t> </a:t>
            </a:r>
            <a:r>
              <a:rPr lang="de-CH" sz="2000" dirty="0" err="1" smtClean="0"/>
              <a:t>secure</a:t>
            </a:r>
            <a:r>
              <a:rPr lang="de-CH" sz="2000" dirty="0" smtClean="0"/>
              <a:t>, </a:t>
            </a:r>
            <a:r>
              <a:rPr lang="de-CH" sz="2000" dirty="0" err="1" smtClean="0"/>
              <a:t>traceable</a:t>
            </a:r>
            <a:endParaRPr lang="de-CH" sz="2000" dirty="0" smtClean="0"/>
          </a:p>
          <a:p>
            <a:r>
              <a:rPr lang="de-CH" sz="2000" dirty="0" err="1" smtClean="0"/>
              <a:t>Publicly</a:t>
            </a:r>
            <a:r>
              <a:rPr lang="de-CH" sz="2000" dirty="0" smtClean="0"/>
              <a:t> </a:t>
            </a:r>
            <a:r>
              <a:rPr lang="de-CH" sz="2000" dirty="0" err="1" smtClean="0"/>
              <a:t>available</a:t>
            </a:r>
            <a:r>
              <a:rPr lang="de-CH" sz="2000" dirty="0" smtClean="0"/>
              <a:t> </a:t>
            </a:r>
            <a:r>
              <a:rPr lang="de-CH" sz="2000" dirty="0" err="1" smtClean="0"/>
              <a:t>for</a:t>
            </a:r>
            <a:r>
              <a:rPr lang="de-CH" sz="2000" dirty="0" smtClean="0"/>
              <a:t> </a:t>
            </a:r>
            <a:r>
              <a:rPr lang="de-CH" sz="2000" dirty="0" err="1" smtClean="0"/>
              <a:t>anonymous</a:t>
            </a:r>
            <a:r>
              <a:rPr lang="de-CH" sz="2000" dirty="0" smtClean="0"/>
              <a:t> </a:t>
            </a:r>
            <a:r>
              <a:rPr lang="de-CH" sz="2000" dirty="0" err="1" smtClean="0"/>
              <a:t>use</a:t>
            </a:r>
            <a:endParaRPr lang="de-CH" sz="2000" dirty="0" smtClean="0"/>
          </a:p>
          <a:p>
            <a:r>
              <a:rPr lang="de-CH" sz="2000" dirty="0" err="1" smtClean="0"/>
              <a:t>Authorization</a:t>
            </a:r>
            <a:r>
              <a:rPr lang="de-CH" sz="2000" dirty="0" smtClean="0"/>
              <a:t> </a:t>
            </a:r>
            <a:r>
              <a:rPr lang="de-CH" sz="2000" dirty="0" err="1" smtClean="0"/>
              <a:t>needed</a:t>
            </a:r>
            <a:r>
              <a:rPr lang="de-CH" sz="2000" dirty="0" smtClean="0"/>
              <a:t> </a:t>
            </a:r>
            <a:r>
              <a:rPr lang="de-CH" sz="2000" dirty="0" err="1" smtClean="0"/>
              <a:t>to</a:t>
            </a:r>
            <a:r>
              <a:rPr lang="de-CH" sz="2000" dirty="0" smtClean="0"/>
              <a:t> </a:t>
            </a:r>
            <a:r>
              <a:rPr lang="de-CH" sz="2000" dirty="0" err="1" smtClean="0"/>
              <a:t>make</a:t>
            </a:r>
            <a:r>
              <a:rPr lang="de-CH" sz="2000" dirty="0" smtClean="0"/>
              <a:t> </a:t>
            </a:r>
            <a:r>
              <a:rPr lang="de-CH" sz="2000" dirty="0" err="1" smtClean="0"/>
              <a:t>changes</a:t>
            </a:r>
            <a:endParaRPr lang="de-CH" sz="2000" dirty="0" smtClean="0"/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996" y="4966517"/>
            <a:ext cx="7092280" cy="1125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166" y="5755677"/>
            <a:ext cx="655815" cy="3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Rounded Rectangle 42"/>
          <p:cNvSpPr/>
          <p:nvPr/>
        </p:nvSpPr>
        <p:spPr bwMode="auto">
          <a:xfrm>
            <a:off x="1763688" y="4920313"/>
            <a:ext cx="7200800" cy="1244991"/>
          </a:xfrm>
          <a:prstGeom prst="roundRect">
            <a:avLst>
              <a:gd name="adj" fmla="val 7486"/>
            </a:avLst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Rounded Rectangle 43"/>
          <p:cNvSpPr/>
          <p:nvPr/>
        </p:nvSpPr>
        <p:spPr bwMode="auto">
          <a:xfrm>
            <a:off x="3249027" y="5755677"/>
            <a:ext cx="828092" cy="376288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6" name="Picture 2" descr="http://jdc.ca/wp-content/uploads/2014/04/cloud-computing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763" y="764704"/>
            <a:ext cx="3188034" cy="2550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oscar.meteoswiss.ch/OSCAR/images/logo_osca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44824"/>
            <a:ext cx="1728192" cy="2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5841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uild="p" animBg="1"/>
      <p:bldP spid="43" grpId="0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 descr="M:\My Documents\My Pictures\wmo2012_en_fulltext_bluegold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565" y="1861182"/>
            <a:ext cx="655435" cy="89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412" y="2430898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" name="Shape 164"/>
          <p:cNvSpPr>
            <a:spLocks noGrp="1"/>
          </p:cNvSpPr>
          <p:nvPr>
            <p:ph type="title" idx="4294967295"/>
          </p:nvPr>
        </p:nvSpPr>
        <p:spPr>
          <a:xfrm>
            <a:off x="250824" y="188909"/>
            <a:ext cx="8713790" cy="79217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ctr">
              <a:defRPr sz="3600">
                <a:solidFill>
                  <a:srgbClr val="333399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fr-CH" sz="3600" dirty="0" smtClean="0">
                <a:solidFill>
                  <a:srgbClr val="333399"/>
                </a:solidFill>
              </a:rPr>
              <a:t>The </a:t>
            </a:r>
            <a:r>
              <a:rPr lang="fr-CH" sz="3600" dirty="0" err="1" smtClean="0">
                <a:solidFill>
                  <a:srgbClr val="333399"/>
                </a:solidFill>
              </a:rPr>
              <a:t>economics</a:t>
            </a:r>
            <a:r>
              <a:rPr lang="fr-CH" sz="3600" dirty="0" smtClean="0">
                <a:solidFill>
                  <a:srgbClr val="333399"/>
                </a:solidFill>
              </a:rPr>
              <a:t> of OSCAR</a:t>
            </a:r>
            <a:endParaRPr sz="3600" dirty="0">
              <a:solidFill>
                <a:srgbClr val="333399"/>
              </a:solidFill>
            </a:endParaRPr>
          </a:p>
        </p:txBody>
      </p:sp>
      <p:sp>
        <p:nvSpPr>
          <p:cNvPr id="40" name="Text Placeholder 2"/>
          <p:cNvSpPr txBox="1">
            <a:spLocks/>
          </p:cNvSpPr>
          <p:nvPr/>
        </p:nvSpPr>
        <p:spPr>
          <a:xfrm>
            <a:off x="254799" y="1052736"/>
            <a:ext cx="5558713" cy="5062894"/>
          </a:xfrm>
          <a:prstGeom prst="rect">
            <a:avLst/>
          </a:prstGeom>
        </p:spPr>
        <p:txBody>
          <a:bodyPr/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de-CH" sz="2000" b="1" dirty="0" smtClean="0"/>
              <a:t>OSCAR </a:t>
            </a:r>
            <a:r>
              <a:rPr lang="de-CH" sz="2000" b="1" dirty="0" err="1" smtClean="0"/>
              <a:t>common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platform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provides</a:t>
            </a:r>
            <a:r>
              <a:rPr lang="de-CH" sz="2000" b="1" dirty="0" smtClean="0"/>
              <a:t> a </a:t>
            </a:r>
            <a:r>
              <a:rPr lang="de-CH" sz="2000" b="1" dirty="0" err="1" smtClean="0"/>
              <a:t>value-added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service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for</a:t>
            </a:r>
            <a:r>
              <a:rPr lang="de-CH" sz="2000" b="1" dirty="0" smtClean="0"/>
              <a:t> all </a:t>
            </a:r>
            <a:r>
              <a:rPr lang="de-CH" sz="2000" b="1" dirty="0" err="1" smtClean="0"/>
              <a:t>contributors</a:t>
            </a:r>
            <a:endParaRPr lang="de-CH" sz="2000" b="1" dirty="0" smtClean="0"/>
          </a:p>
          <a:p>
            <a:endParaRPr lang="de-CH" sz="2000" b="1" dirty="0" smtClean="0"/>
          </a:p>
          <a:p>
            <a:r>
              <a:rPr lang="de-CH" sz="2000" b="1" dirty="0" err="1" smtClean="0"/>
              <a:t>It’s</a:t>
            </a:r>
            <a:r>
              <a:rPr lang="de-CH" sz="2000" b="1" dirty="0" smtClean="0"/>
              <a:t> also </a:t>
            </a:r>
            <a:r>
              <a:rPr lang="de-CH" sz="2000" b="1" dirty="0" err="1" smtClean="0"/>
              <a:t>cheaper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for</a:t>
            </a:r>
            <a:r>
              <a:rPr lang="de-CH" sz="2000" b="1" dirty="0" smtClean="0"/>
              <a:t> </a:t>
            </a:r>
            <a:br>
              <a:rPr lang="de-CH" sz="2000" b="1" dirty="0" smtClean="0"/>
            </a:br>
            <a:r>
              <a:rPr lang="de-CH" sz="2000" b="1" dirty="0" err="1" smtClean="0"/>
              <a:t>each</a:t>
            </a:r>
            <a:r>
              <a:rPr lang="de-CH" sz="2000" b="1" dirty="0" smtClean="0"/>
              <a:t> Member </a:t>
            </a:r>
          </a:p>
          <a:p>
            <a:endParaRPr lang="de-CH" sz="2000" b="1" dirty="0"/>
          </a:p>
          <a:p>
            <a:r>
              <a:rPr lang="de-CH" sz="2000" b="1" dirty="0" err="1" smtClean="0"/>
              <a:t>No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need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to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replicate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efforts</a:t>
            </a:r>
            <a:endParaRPr lang="de-CH" sz="2000" b="1" dirty="0" smtClean="0"/>
          </a:p>
          <a:p>
            <a:endParaRPr lang="de-CH" sz="2000" b="1" dirty="0" smtClean="0"/>
          </a:p>
          <a:p>
            <a:r>
              <a:rPr lang="de-CH" sz="2000" b="1" dirty="0" smtClean="0"/>
              <a:t>Can </a:t>
            </a:r>
            <a:r>
              <a:rPr lang="de-CH" sz="2000" b="1" dirty="0" err="1" smtClean="0"/>
              <a:t>achieve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more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by</a:t>
            </a:r>
            <a:r>
              <a:rPr lang="de-CH" sz="2000" b="1" dirty="0" smtClean="0"/>
              <a:t/>
            </a:r>
            <a:br>
              <a:rPr lang="de-CH" sz="2000" b="1" dirty="0" smtClean="0"/>
            </a:br>
            <a:r>
              <a:rPr lang="de-CH" sz="2000" b="1" dirty="0" err="1" smtClean="0"/>
              <a:t>bundeling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resources</a:t>
            </a:r>
            <a:r>
              <a:rPr lang="de-CH" sz="2000" b="1" dirty="0" smtClean="0"/>
              <a:t> </a:t>
            </a:r>
            <a:endParaRPr lang="de-CH" sz="2000" b="1" dirty="0"/>
          </a:p>
          <a:p>
            <a:endParaRPr lang="de-CH" sz="2000" b="1" dirty="0" smtClean="0"/>
          </a:p>
          <a:p>
            <a:r>
              <a:rPr lang="de-CH" sz="2000" b="1" dirty="0" smtClean="0"/>
              <a:t>OSCAR </a:t>
            </a:r>
            <a:r>
              <a:rPr lang="de-CH" sz="2000" b="1" dirty="0" err="1" smtClean="0"/>
              <a:t>as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the</a:t>
            </a:r>
            <a:r>
              <a:rPr lang="de-CH" sz="2000" b="1" dirty="0" smtClean="0"/>
              <a:t> ECMWF </a:t>
            </a:r>
            <a:br>
              <a:rPr lang="de-CH" sz="2000" b="1" dirty="0" smtClean="0"/>
            </a:br>
            <a:r>
              <a:rPr lang="de-CH" sz="2000" b="1" dirty="0" err="1" smtClean="0"/>
              <a:t>of</a:t>
            </a:r>
            <a:r>
              <a:rPr lang="de-CH" sz="2000" b="1" dirty="0" smtClean="0"/>
              <a:t> </a:t>
            </a:r>
            <a:r>
              <a:rPr lang="de-CH" sz="2000" b="1" dirty="0" err="1" smtClean="0"/>
              <a:t>databases</a:t>
            </a:r>
            <a:r>
              <a:rPr lang="de-CH" sz="2000" b="1" dirty="0" smtClean="0"/>
              <a:t>?</a:t>
            </a:r>
          </a:p>
        </p:txBody>
      </p:sp>
      <p:pic>
        <p:nvPicPr>
          <p:cNvPr id="12" name="Picture 4" descr="https://oscar.meteoswiss.ch/OSCAR/images/logo_osca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25889"/>
            <a:ext cx="1440160" cy="24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s://oscar.meteoswiss.ch/OSCAR/images/logo_osca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998" y="2636912"/>
            <a:ext cx="1440160" cy="24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238972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977" y="3708100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s://oscar.meteoswiss.ch/OSCAR/images/logo_osca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530029"/>
            <a:ext cx="1440160" cy="24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s://oscar.meteoswiss.ch/OSCAR/images/logo_osca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643" y="3999178"/>
            <a:ext cx="1440160" cy="24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https://oscar.meteoswiss.ch/OSCAR/images/logo_osca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43932"/>
            <a:ext cx="1440160" cy="24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081" y="4789788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190" y="5460194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675" y="5060446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s://oscar.meteoswiss.ch/OSCAR/images/logo_osca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489848"/>
            <a:ext cx="1440160" cy="24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proescholdt\AppData\Local\Microsoft\Windows\Temporary Internet Files\Content.IE5\3JUYWM2Q\Americn-flag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818" y="4974042"/>
            <a:ext cx="588716" cy="51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proescholdt\AppData\Local\Microsoft\Windows\Temporary Internet Files\Content.IE5\4AQR6LR1\1280px-Flag_of_Finland_%28bordered%29.svg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278" y="5109252"/>
            <a:ext cx="613912" cy="37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tproescholdt\AppData\Local\Microsoft\Windows\Temporary Internet Files\Content.IE5\4AQR6LR1\1024px-Flag_of_Norway.svg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854" y="4562785"/>
            <a:ext cx="542193" cy="39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tproescholdt\AppData\Local\Microsoft\Windows\Temporary Internet Files\Content.IE5\4AQR6LR1\800px-Flag_of_Kenya.svg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854" y="3485709"/>
            <a:ext cx="576507" cy="38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tproescholdt\AppData\Local\Microsoft\Windows\Temporary Internet Files\Content.IE5\MX42ABEL\India-National-Flag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410" y="837438"/>
            <a:ext cx="614635" cy="86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tproescholdt\AppData\Local\Microsoft\Windows\Temporary Internet Files\Content.IE5\4AQR6LR1\Flag_of_Brazil.svg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4867" y="2306558"/>
            <a:ext cx="404896" cy="28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799" y="2424215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849" y="1823016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511" y="2589985"/>
            <a:ext cx="1137703" cy="429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jdc.ca/wp-content/uploads/2014/04/cloud-computing-icon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738" y="2005910"/>
            <a:ext cx="2795844" cy="223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oscar.meteoswiss.ch/OSCAR/images/logo_oscar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335" y="2978203"/>
            <a:ext cx="1728192" cy="2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Image result for gelds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511" y="2830273"/>
            <a:ext cx="655435" cy="65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48132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/>
        </p:nvSpPr>
        <p:spPr>
          <a:xfrm>
            <a:off x="6057080" y="1168382"/>
            <a:ext cx="866658" cy="24439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fr-CH" dirty="0" smtClean="0"/>
              <a:t>Machine-to-Machine (M2M) interface</a:t>
            </a:r>
            <a:endParaRPr lang="fr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CH" dirty="0" smtClean="0"/>
          </a:p>
          <a:p>
            <a:endParaRPr lang="fr-CH" dirty="0" smtClean="0"/>
          </a:p>
          <a:p>
            <a:endParaRPr lang="fr-CH" dirty="0"/>
          </a:p>
          <a:p>
            <a:r>
              <a:rPr lang="fr-CH" dirty="0" err="1" smtClean="0"/>
              <a:t>Intended</a:t>
            </a:r>
            <a:r>
              <a:rPr lang="fr-CH" dirty="0" smtClean="0"/>
              <a:t> for batch </a:t>
            </a:r>
            <a:r>
              <a:rPr lang="fr-CH" dirty="0" err="1" smtClean="0"/>
              <a:t>processing</a:t>
            </a:r>
            <a:r>
              <a:rPr lang="fr-CH" dirty="0" smtClean="0"/>
              <a:t> / mass changes</a:t>
            </a:r>
          </a:p>
          <a:p>
            <a:r>
              <a:rPr lang="fr-CH" dirty="0" err="1" smtClean="0"/>
              <a:t>Synchronize</a:t>
            </a:r>
            <a:r>
              <a:rPr lang="fr-CH" dirty="0" smtClean="0"/>
              <a:t> national / </a:t>
            </a:r>
            <a:r>
              <a:rPr lang="fr-CH" dirty="0" err="1" smtClean="0"/>
              <a:t>regional</a:t>
            </a:r>
            <a:r>
              <a:rPr lang="fr-CH" dirty="0" smtClean="0"/>
              <a:t> </a:t>
            </a:r>
            <a:r>
              <a:rPr lang="fr-CH" dirty="0" err="1" smtClean="0"/>
              <a:t>DBs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OSCAR</a:t>
            </a:r>
          </a:p>
          <a:p>
            <a:r>
              <a:rPr lang="fr-CH" dirty="0" err="1" smtClean="0"/>
              <a:t>Based</a:t>
            </a:r>
            <a:r>
              <a:rPr lang="fr-CH" dirty="0" smtClean="0"/>
              <a:t> on WIGOS </a:t>
            </a:r>
            <a:r>
              <a:rPr lang="fr-CH" dirty="0" err="1" smtClean="0"/>
              <a:t>metadata</a:t>
            </a:r>
            <a:r>
              <a:rPr lang="fr-CH" dirty="0" smtClean="0"/>
              <a:t> standard (WMDS)</a:t>
            </a:r>
          </a:p>
          <a:p>
            <a:r>
              <a:rPr lang="fr-CH" dirty="0" smtClean="0"/>
              <a:t>Under construction ..</a:t>
            </a:r>
          </a:p>
          <a:p>
            <a:endParaRPr lang="fr-CH" dirty="0" smtClean="0"/>
          </a:p>
          <a:p>
            <a:r>
              <a:rPr lang="fr-CH" dirty="0" smtClean="0"/>
              <a:t>How </a:t>
            </a:r>
            <a:r>
              <a:rPr lang="fr-CH" dirty="0" err="1" smtClean="0"/>
              <a:t>would</a:t>
            </a:r>
            <a:r>
              <a:rPr lang="fr-CH" dirty="0" smtClean="0"/>
              <a:t> a M2M interface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useful</a:t>
            </a:r>
            <a:r>
              <a:rPr lang="fr-CH" dirty="0" smtClean="0"/>
              <a:t> for </a:t>
            </a:r>
            <a:r>
              <a:rPr lang="fr-CH" dirty="0" err="1" smtClean="0"/>
              <a:t>you</a:t>
            </a:r>
            <a:r>
              <a:rPr lang="fr-CH" dirty="0" smtClean="0"/>
              <a:t>?</a:t>
            </a:r>
            <a:endParaRPr lang="fr-C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6</a:t>
            </a:fld>
            <a:endParaRPr lang="en-US" altLang="en-US" dirty="0"/>
          </a:p>
        </p:txBody>
      </p:sp>
      <p:sp>
        <p:nvSpPr>
          <p:cNvPr id="6" name="AutoShape 2" descr="Image result for og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Image result for og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6" descr="Image result for ogc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6" name="Picture 10" descr="Image result for zahnrad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165" y="1485155"/>
            <a:ext cx="600075" cy="64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lowchart: Magnetic Disk 8"/>
          <p:cNvSpPr/>
          <p:nvPr/>
        </p:nvSpPr>
        <p:spPr>
          <a:xfrm>
            <a:off x="7238858" y="980728"/>
            <a:ext cx="1152128" cy="1152128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dirty="0" smtClean="0">
                <a:solidFill>
                  <a:schemeClr val="tx1"/>
                </a:solidFill>
              </a:rPr>
              <a:t>OSCAR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lowchart: Magnetic Disk 11"/>
          <p:cNvSpPr/>
          <p:nvPr/>
        </p:nvSpPr>
        <p:spPr>
          <a:xfrm>
            <a:off x="4427984" y="1069049"/>
            <a:ext cx="1152128" cy="1152128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dirty="0" smtClean="0">
                <a:solidFill>
                  <a:schemeClr val="tx1"/>
                </a:solidFill>
              </a:rPr>
              <a:t>National DB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1" name="AutoShape 2" descr="Image result for under constructi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013">
            <a:off x="4259274" y="3766001"/>
            <a:ext cx="4722801" cy="202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056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/>
        </p:nvSpPr>
        <p:spPr>
          <a:xfrm>
            <a:off x="6057080" y="1168382"/>
            <a:ext cx="866658" cy="24439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fr-CH" dirty="0" smtClean="0"/>
              <a:t>Machine-to-Machine (M2M) interface</a:t>
            </a:r>
            <a:endParaRPr lang="fr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CH" dirty="0" smtClean="0"/>
          </a:p>
          <a:p>
            <a:endParaRPr lang="fr-CH" dirty="0" smtClean="0"/>
          </a:p>
          <a:p>
            <a:endParaRPr lang="fr-CH" dirty="0" smtClean="0"/>
          </a:p>
          <a:p>
            <a:r>
              <a:rPr lang="fr-CH" dirty="0" smtClean="0"/>
              <a:t>First version </a:t>
            </a:r>
            <a:r>
              <a:rPr lang="fr-CH" dirty="0" err="1" smtClean="0"/>
              <a:t>currently</a:t>
            </a:r>
            <a:r>
              <a:rPr lang="fr-CH" dirty="0" smtClean="0"/>
              <a:t> </a:t>
            </a:r>
            <a:r>
              <a:rPr lang="fr-CH" dirty="0" err="1" smtClean="0"/>
              <a:t>being</a:t>
            </a:r>
            <a:r>
              <a:rPr lang="fr-CH" dirty="0" smtClean="0"/>
              <a:t> </a:t>
            </a:r>
            <a:r>
              <a:rPr lang="fr-CH" dirty="0" err="1" smtClean="0"/>
              <a:t>implemented</a:t>
            </a:r>
            <a:endParaRPr lang="fr-CH" dirty="0" smtClean="0"/>
          </a:p>
          <a:p>
            <a:r>
              <a:rPr lang="fr-CH" dirty="0" smtClean="0"/>
              <a:t>Will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available</a:t>
            </a:r>
            <a:r>
              <a:rPr lang="fr-CH" dirty="0" smtClean="0"/>
              <a:t> </a:t>
            </a:r>
            <a:r>
              <a:rPr lang="fr-CH" dirty="0" err="1" smtClean="0"/>
              <a:t>at</a:t>
            </a:r>
            <a:r>
              <a:rPr lang="fr-CH" dirty="0" smtClean="0"/>
              <a:t> OSCAR/surface </a:t>
            </a:r>
            <a:r>
              <a:rPr lang="fr-CH" dirty="0" err="1" smtClean="0"/>
              <a:t>launch</a:t>
            </a:r>
            <a:endParaRPr lang="fr-CH" dirty="0" smtClean="0"/>
          </a:p>
          <a:p>
            <a:r>
              <a:rPr lang="fr-CH" dirty="0" smtClean="0"/>
              <a:t>RESTFULL API, </a:t>
            </a:r>
            <a:r>
              <a:rPr lang="fr-CH" dirty="0" err="1" smtClean="0"/>
              <a:t>can</a:t>
            </a:r>
            <a:r>
              <a:rPr lang="fr-CH" dirty="0" smtClean="0"/>
              <a:t>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used</a:t>
            </a:r>
            <a:r>
              <a:rPr lang="fr-CH" dirty="0" smtClean="0"/>
              <a:t> to </a:t>
            </a:r>
            <a:r>
              <a:rPr lang="fr-CH" dirty="0" err="1" smtClean="0"/>
              <a:t>both</a:t>
            </a:r>
            <a:r>
              <a:rPr lang="fr-CH" dirty="0" smtClean="0"/>
              <a:t> </a:t>
            </a:r>
            <a:r>
              <a:rPr lang="fr-CH" dirty="0" err="1" smtClean="0"/>
              <a:t>upload</a:t>
            </a:r>
            <a:r>
              <a:rPr lang="fr-CH" dirty="0" smtClean="0"/>
              <a:t> and </a:t>
            </a:r>
            <a:r>
              <a:rPr lang="fr-CH" dirty="0" err="1" smtClean="0"/>
              <a:t>download</a:t>
            </a:r>
            <a:r>
              <a:rPr lang="fr-CH" dirty="0" smtClean="0"/>
              <a:t> information</a:t>
            </a:r>
          </a:p>
          <a:p>
            <a:r>
              <a:rPr lang="fr-CH" dirty="0" err="1"/>
              <a:t>Implemented</a:t>
            </a:r>
            <a:r>
              <a:rPr lang="fr-CH" dirty="0"/>
              <a:t> as Pilot Project </a:t>
            </a:r>
            <a:r>
              <a:rPr lang="fr-CH" dirty="0" err="1"/>
              <a:t>together</a:t>
            </a:r>
            <a:r>
              <a:rPr lang="fr-CH" dirty="0"/>
              <a:t> </a:t>
            </a:r>
            <a:r>
              <a:rPr lang="fr-CH" dirty="0" err="1"/>
              <a:t>with</a:t>
            </a:r>
            <a:r>
              <a:rPr lang="fr-CH" dirty="0"/>
              <a:t> </a:t>
            </a:r>
            <a:r>
              <a:rPr lang="fr-CH" dirty="0" smtClean="0"/>
              <a:t>DWD (Germany)</a:t>
            </a:r>
            <a:endParaRPr lang="fr-CH" dirty="0"/>
          </a:p>
          <a:p>
            <a:endParaRPr lang="fr-C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7</a:t>
            </a:fld>
            <a:endParaRPr lang="en-US" altLang="en-US" dirty="0"/>
          </a:p>
        </p:txBody>
      </p:sp>
      <p:sp>
        <p:nvSpPr>
          <p:cNvPr id="6" name="AutoShape 2" descr="Image result for og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Image result for og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6" descr="Image result for ogc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6" name="Picture 10" descr="Image result for zahnrad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165" y="1485155"/>
            <a:ext cx="600075" cy="64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lowchart: Magnetic Disk 8"/>
          <p:cNvSpPr/>
          <p:nvPr/>
        </p:nvSpPr>
        <p:spPr>
          <a:xfrm>
            <a:off x="7238858" y="980728"/>
            <a:ext cx="1152128" cy="1152128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dirty="0" smtClean="0">
                <a:solidFill>
                  <a:schemeClr val="tx1"/>
                </a:solidFill>
              </a:rPr>
              <a:t>OSCAR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lowchart: Magnetic Disk 11"/>
          <p:cNvSpPr/>
          <p:nvPr/>
        </p:nvSpPr>
        <p:spPr>
          <a:xfrm>
            <a:off x="4427984" y="1069049"/>
            <a:ext cx="1152128" cy="1152128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dirty="0" smtClean="0">
                <a:solidFill>
                  <a:schemeClr val="tx1"/>
                </a:solidFill>
              </a:rPr>
              <a:t>National DB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721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8858" y="4243504"/>
            <a:ext cx="824483" cy="819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ight Arrow 9"/>
          <p:cNvSpPr/>
          <p:nvPr/>
        </p:nvSpPr>
        <p:spPr>
          <a:xfrm>
            <a:off x="6057080" y="1168382"/>
            <a:ext cx="866658" cy="24439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fr-CH" dirty="0" smtClean="0"/>
              <a:t>M2M </a:t>
            </a:r>
            <a:r>
              <a:rPr lang="fr-CH" dirty="0" err="1" smtClean="0"/>
              <a:t>details</a:t>
            </a:r>
            <a:r>
              <a:rPr lang="fr-CH" dirty="0" smtClean="0"/>
              <a:t> </a:t>
            </a:r>
            <a:endParaRPr lang="fr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H" dirty="0" smtClean="0"/>
              <a:t>M2M interface </a:t>
            </a:r>
            <a:r>
              <a:rPr lang="fr-CH" dirty="0" err="1" smtClean="0"/>
              <a:t>is</a:t>
            </a:r>
            <a:r>
              <a:rPr lang="fr-CH" dirty="0" smtClean="0"/>
              <a:t> </a:t>
            </a:r>
            <a:br>
              <a:rPr lang="fr-CH" dirty="0" smtClean="0"/>
            </a:br>
            <a:r>
              <a:rPr lang="fr-CH" dirty="0" err="1" smtClean="0"/>
              <a:t>exposed</a:t>
            </a:r>
            <a:r>
              <a:rPr lang="fr-CH" dirty="0" smtClean="0"/>
              <a:t> as web API</a:t>
            </a:r>
          </a:p>
          <a:p>
            <a:r>
              <a:rPr lang="fr-CH" dirty="0" err="1" smtClean="0"/>
              <a:t>Find</a:t>
            </a:r>
            <a:r>
              <a:rPr lang="fr-CH" dirty="0" smtClean="0"/>
              <a:t>, </a:t>
            </a:r>
            <a:r>
              <a:rPr lang="fr-CH" dirty="0" err="1" smtClean="0"/>
              <a:t>download</a:t>
            </a:r>
            <a:r>
              <a:rPr lang="fr-CH" dirty="0"/>
              <a:t> </a:t>
            </a:r>
            <a:r>
              <a:rPr lang="fr-CH" dirty="0" smtClean="0"/>
              <a:t>and </a:t>
            </a:r>
            <a:br>
              <a:rPr lang="fr-CH" dirty="0" smtClean="0"/>
            </a:br>
            <a:r>
              <a:rPr lang="fr-CH" dirty="0" err="1" smtClean="0"/>
              <a:t>upload</a:t>
            </a:r>
            <a:r>
              <a:rPr lang="fr-CH" dirty="0" smtClean="0"/>
              <a:t> station information</a:t>
            </a:r>
          </a:p>
          <a:p>
            <a:r>
              <a:rPr lang="fr-CH" dirty="0" smtClean="0"/>
              <a:t>Uses an XML </a:t>
            </a:r>
            <a:r>
              <a:rPr lang="fr-CH" dirty="0" err="1" smtClean="0"/>
              <a:t>encoding</a:t>
            </a:r>
            <a:r>
              <a:rPr lang="fr-CH" dirty="0" smtClean="0"/>
              <a:t> </a:t>
            </a:r>
            <a:r>
              <a:rPr lang="fr-CH" dirty="0" err="1" smtClean="0"/>
              <a:t>inspired</a:t>
            </a:r>
            <a:r>
              <a:rPr lang="fr-CH" dirty="0" smtClean="0"/>
              <a:t/>
            </a:r>
            <a:br>
              <a:rPr lang="fr-CH" dirty="0" smtClean="0"/>
            </a:br>
            <a:r>
              <a:rPr lang="fr-CH" dirty="0" smtClean="0"/>
              <a:t>by the OSCAR </a:t>
            </a:r>
            <a:r>
              <a:rPr lang="fr-CH" dirty="0" err="1" smtClean="0"/>
              <a:t>datamodel</a:t>
            </a:r>
            <a:endParaRPr lang="fr-CH" dirty="0" smtClean="0"/>
          </a:p>
          <a:p>
            <a:r>
              <a:rPr lang="fr-CH" dirty="0" smtClean="0"/>
              <a:t>Supports all </a:t>
            </a:r>
            <a:r>
              <a:rPr lang="fr-CH" dirty="0" err="1" smtClean="0"/>
              <a:t>mandatory</a:t>
            </a:r>
            <a:r>
              <a:rPr lang="fr-CH" dirty="0" smtClean="0"/>
              <a:t> </a:t>
            </a:r>
            <a:br>
              <a:rPr lang="fr-CH" dirty="0" smtClean="0"/>
            </a:br>
            <a:r>
              <a:rPr lang="fr-CH" dirty="0" smtClean="0"/>
              <a:t>WMDS </a:t>
            </a:r>
            <a:r>
              <a:rPr lang="fr-CH" dirty="0" err="1" smtClean="0"/>
              <a:t>elements</a:t>
            </a:r>
            <a:r>
              <a:rPr lang="fr-CH" dirty="0" smtClean="0"/>
              <a:t> of Phase I </a:t>
            </a:r>
          </a:p>
          <a:p>
            <a:r>
              <a:rPr lang="fr-CH" dirty="0" smtClean="0"/>
              <a:t>Will support full WMDS </a:t>
            </a:r>
            <a:r>
              <a:rPr lang="fr-CH" dirty="0" err="1" smtClean="0"/>
              <a:t>specification</a:t>
            </a:r>
            <a:r>
              <a:rPr lang="fr-CH" dirty="0" smtClean="0"/>
              <a:t>, </a:t>
            </a:r>
            <a:br>
              <a:rPr lang="fr-CH" dirty="0" smtClean="0"/>
            </a:br>
            <a:r>
              <a:rPr lang="fr-CH" dirty="0"/>
              <a:t>once </a:t>
            </a:r>
            <a:r>
              <a:rPr lang="fr-CH" dirty="0" err="1" smtClean="0"/>
              <a:t>encoding</a:t>
            </a:r>
            <a:r>
              <a:rPr lang="fr-CH" dirty="0" smtClean="0"/>
              <a:t> </a:t>
            </a:r>
            <a:r>
              <a:rPr lang="fr-CH" dirty="0" err="1" smtClean="0"/>
              <a:t>is</a:t>
            </a:r>
            <a:r>
              <a:rPr lang="fr-CH" dirty="0" smtClean="0"/>
              <a:t> </a:t>
            </a:r>
            <a:r>
              <a:rPr lang="fr-CH" dirty="0" err="1" smtClean="0"/>
              <a:t>provided</a:t>
            </a:r>
            <a:r>
              <a:rPr lang="fr-CH" dirty="0" smtClean="0"/>
              <a:t> by IPET-MDRD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8</a:t>
            </a:fld>
            <a:endParaRPr lang="en-US" altLang="en-US" dirty="0"/>
          </a:p>
        </p:txBody>
      </p:sp>
      <p:sp>
        <p:nvSpPr>
          <p:cNvPr id="6" name="AutoShape 2" descr="Image result for og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Image result for og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6" descr="Image result for ogc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4" name="Picture 8" descr="http://www.geopackage.org/img/ogc_logo_tnr_mlc_blue_H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797152"/>
            <a:ext cx="1176131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Image result for zahnrad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165" y="1485155"/>
            <a:ext cx="600075" cy="64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lowchart: Magnetic Disk 8"/>
          <p:cNvSpPr/>
          <p:nvPr/>
        </p:nvSpPr>
        <p:spPr>
          <a:xfrm>
            <a:off x="7238858" y="980728"/>
            <a:ext cx="1152128" cy="1152128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dirty="0" smtClean="0">
                <a:solidFill>
                  <a:schemeClr val="tx1"/>
                </a:solidFill>
              </a:rPr>
              <a:t>OSCAR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lowchart: Magnetic Disk 11"/>
          <p:cNvSpPr/>
          <p:nvPr/>
        </p:nvSpPr>
        <p:spPr>
          <a:xfrm>
            <a:off x="4427984" y="1069049"/>
            <a:ext cx="1152128" cy="1152128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dirty="0" smtClean="0">
                <a:solidFill>
                  <a:schemeClr val="tx1"/>
                </a:solidFill>
              </a:rPr>
              <a:t>National DB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139" y="2243471"/>
            <a:ext cx="1643198" cy="1735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2" descr="Bildergebnis für iso"/>
          <p:cNvSpPr>
            <a:spLocks noChangeAspect="1" noChangeArrowheads="1"/>
          </p:cNvSpPr>
          <p:nvPr/>
        </p:nvSpPr>
        <p:spPr bwMode="auto">
          <a:xfrm>
            <a:off x="63500" y="-136525"/>
            <a:ext cx="1438275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982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Arrow 9"/>
          <p:cNvSpPr/>
          <p:nvPr/>
        </p:nvSpPr>
        <p:spPr>
          <a:xfrm>
            <a:off x="6486566" y="1168382"/>
            <a:ext cx="866658" cy="24439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fr-CH" dirty="0" smtClean="0"/>
              <a:t>M2M </a:t>
            </a:r>
            <a:r>
              <a:rPr lang="fr-CH" dirty="0" err="1" smtClean="0"/>
              <a:t>details</a:t>
            </a:r>
            <a:r>
              <a:rPr lang="fr-CH" dirty="0" smtClean="0"/>
              <a:t> – </a:t>
            </a:r>
            <a:r>
              <a:rPr lang="fr-CH" dirty="0" err="1" smtClean="0"/>
              <a:t>upload</a:t>
            </a:r>
            <a:r>
              <a:rPr lang="fr-CH" dirty="0" smtClean="0"/>
              <a:t> </a:t>
            </a:r>
            <a:r>
              <a:rPr lang="fr-CH" dirty="0" err="1" smtClean="0"/>
              <a:t>process</a:t>
            </a:r>
            <a:r>
              <a:rPr lang="fr-CH" dirty="0" smtClean="0"/>
              <a:t> </a:t>
            </a:r>
            <a:endParaRPr lang="fr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052513"/>
            <a:ext cx="8425631" cy="4897437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fr-CH" dirty="0" err="1" smtClean="0"/>
              <a:t>Periodically</a:t>
            </a:r>
            <a:r>
              <a:rPr lang="fr-CH" dirty="0" smtClean="0"/>
              <a:t> </a:t>
            </a:r>
            <a:r>
              <a:rPr lang="fr-CH" dirty="0" err="1" smtClean="0"/>
              <a:t>generate</a:t>
            </a:r>
            <a:r>
              <a:rPr lang="fr-CH" dirty="0" smtClean="0"/>
              <a:t> </a:t>
            </a:r>
            <a:br>
              <a:rPr lang="fr-CH" dirty="0" smtClean="0"/>
            </a:br>
            <a:r>
              <a:rPr lang="fr-CH" dirty="0" smtClean="0"/>
              <a:t>XML files/</a:t>
            </a:r>
            <a:r>
              <a:rPr lang="fr-CH" dirty="0" err="1" smtClean="0"/>
              <a:t>objects</a:t>
            </a:r>
            <a:r>
              <a:rPr lang="fr-CH" dirty="0" smtClean="0"/>
              <a:t>, </a:t>
            </a:r>
            <a:br>
              <a:rPr lang="fr-CH" dirty="0" smtClean="0"/>
            </a:br>
            <a:r>
              <a:rPr lang="fr-CH" dirty="0" smtClean="0"/>
              <a:t>one per station/</a:t>
            </a:r>
            <a:r>
              <a:rPr lang="fr-CH" dirty="0" err="1" smtClean="0"/>
              <a:t>platform</a:t>
            </a:r>
            <a:endParaRPr lang="fr-CH" dirty="0" smtClean="0"/>
          </a:p>
          <a:p>
            <a:pPr>
              <a:buFont typeface="+mj-lt"/>
              <a:buAutoNum type="arabicPeriod"/>
            </a:pPr>
            <a:r>
              <a:rPr lang="fr-CH" dirty="0" err="1" smtClean="0"/>
              <a:t>Submit</a:t>
            </a:r>
            <a:r>
              <a:rPr lang="fr-CH" dirty="0" smtClean="0"/>
              <a:t> files via OSCAR web API</a:t>
            </a:r>
          </a:p>
          <a:p>
            <a:pPr>
              <a:buFont typeface="+mj-lt"/>
              <a:buAutoNum type="arabicPeriod"/>
            </a:pPr>
            <a:r>
              <a:rPr lang="fr-CH" dirty="0" smtClean="0"/>
              <a:t>OSCAR </a:t>
            </a:r>
            <a:r>
              <a:rPr lang="fr-CH" dirty="0" err="1" smtClean="0"/>
              <a:t>works</a:t>
            </a:r>
            <a:r>
              <a:rPr lang="fr-CH" dirty="0" smtClean="0"/>
              <a:t> out if station </a:t>
            </a:r>
            <a:r>
              <a:rPr lang="fr-CH" dirty="0" err="1" smtClean="0"/>
              <a:t>is</a:t>
            </a:r>
            <a:r>
              <a:rPr lang="fr-CH" dirty="0" smtClean="0"/>
              <a:t> new, or has been </a:t>
            </a:r>
            <a:r>
              <a:rPr lang="fr-CH" dirty="0" err="1" smtClean="0"/>
              <a:t>changed</a:t>
            </a:r>
            <a:r>
              <a:rPr lang="fr-CH" dirty="0" smtClean="0"/>
              <a:t> </a:t>
            </a:r>
          </a:p>
          <a:p>
            <a:pPr lvl="1"/>
            <a:r>
              <a:rPr lang="fr-CH" dirty="0" smtClean="0"/>
              <a:t>Triggers </a:t>
            </a:r>
            <a:r>
              <a:rPr lang="fr-CH" dirty="0" err="1" smtClean="0"/>
              <a:t>approval</a:t>
            </a:r>
            <a:r>
              <a:rPr lang="fr-CH" dirty="0" smtClean="0"/>
              <a:t> </a:t>
            </a:r>
            <a:r>
              <a:rPr lang="fr-CH" dirty="0" err="1" smtClean="0"/>
              <a:t>process</a:t>
            </a:r>
            <a:r>
              <a:rPr lang="fr-CH" dirty="0" smtClean="0"/>
              <a:t> if </a:t>
            </a:r>
            <a:r>
              <a:rPr lang="fr-CH" dirty="0" err="1" smtClean="0"/>
              <a:t>approval</a:t>
            </a:r>
            <a:r>
              <a:rPr lang="fr-CH" dirty="0" smtClean="0"/>
              <a:t> </a:t>
            </a:r>
            <a:r>
              <a:rPr lang="fr-CH" dirty="0" err="1" smtClean="0"/>
              <a:t>needed</a:t>
            </a:r>
            <a:endParaRPr lang="fr-CH" dirty="0" smtClean="0"/>
          </a:p>
          <a:p>
            <a:pPr lvl="1"/>
            <a:r>
              <a:rPr lang="fr-CH" dirty="0" err="1" smtClean="0"/>
              <a:t>Adds</a:t>
            </a:r>
            <a:r>
              <a:rPr lang="fr-CH" dirty="0" smtClean="0"/>
              <a:t> to </a:t>
            </a:r>
            <a:r>
              <a:rPr lang="fr-CH" dirty="0" err="1" smtClean="0"/>
              <a:t>historical</a:t>
            </a:r>
            <a:r>
              <a:rPr lang="fr-CH" dirty="0" smtClean="0"/>
              <a:t> information</a:t>
            </a:r>
          </a:p>
          <a:p>
            <a:pPr>
              <a:buFont typeface="+mj-lt"/>
              <a:buAutoNum type="arabicPeriod"/>
            </a:pPr>
            <a:r>
              <a:rPr lang="fr-CH" dirty="0" smtClean="0"/>
              <a:t>Access control </a:t>
            </a:r>
            <a:r>
              <a:rPr lang="fr-CH" dirty="0" err="1" smtClean="0"/>
              <a:t>identical</a:t>
            </a:r>
            <a:r>
              <a:rPr lang="fr-CH" dirty="0" smtClean="0"/>
              <a:t> to the one </a:t>
            </a:r>
            <a:r>
              <a:rPr lang="fr-CH" dirty="0" err="1" smtClean="0"/>
              <a:t>used</a:t>
            </a:r>
            <a:r>
              <a:rPr lang="fr-CH" dirty="0" smtClean="0"/>
              <a:t> in the web interface</a:t>
            </a:r>
            <a:br>
              <a:rPr lang="fr-CH" dirty="0" smtClean="0"/>
            </a:br>
            <a:endParaRPr lang="fr-CH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9</a:t>
            </a:fld>
            <a:endParaRPr lang="en-US" altLang="en-US" dirty="0"/>
          </a:p>
        </p:txBody>
      </p:sp>
      <p:sp>
        <p:nvSpPr>
          <p:cNvPr id="6" name="AutoShape 2" descr="Image result for og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Image result for og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6" descr="Image result for ogc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6" name="Picture 10" descr="Image result for zahnrad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651" y="1485155"/>
            <a:ext cx="600075" cy="647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lowchart: Magnetic Disk 8"/>
          <p:cNvSpPr/>
          <p:nvPr/>
        </p:nvSpPr>
        <p:spPr>
          <a:xfrm>
            <a:off x="7668344" y="980728"/>
            <a:ext cx="1152128" cy="1152128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dirty="0" smtClean="0">
                <a:solidFill>
                  <a:schemeClr val="tx1"/>
                </a:solidFill>
              </a:rPr>
              <a:t>OSCAR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lowchart: Magnetic Disk 11"/>
          <p:cNvSpPr/>
          <p:nvPr/>
        </p:nvSpPr>
        <p:spPr>
          <a:xfrm>
            <a:off x="4857470" y="1069049"/>
            <a:ext cx="1152128" cy="1152128"/>
          </a:xfrm>
          <a:prstGeom prst="flowChartMagneticDisk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 dirty="0" smtClean="0">
                <a:solidFill>
                  <a:schemeClr val="tx1"/>
                </a:solidFill>
              </a:rPr>
              <a:t>National DB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850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fr-CH" dirty="0" err="1" smtClean="0"/>
              <a:t>Ways</a:t>
            </a:r>
            <a:r>
              <a:rPr lang="fr-CH" dirty="0" smtClean="0"/>
              <a:t> to </a:t>
            </a:r>
            <a:r>
              <a:rPr lang="fr-CH" dirty="0" err="1" smtClean="0"/>
              <a:t>download</a:t>
            </a:r>
            <a:r>
              <a:rPr lang="fr-CH" dirty="0" smtClean="0"/>
              <a:t> information </a:t>
            </a:r>
            <a:r>
              <a:rPr lang="fr-CH" dirty="0" err="1" smtClean="0"/>
              <a:t>from</a:t>
            </a:r>
            <a:r>
              <a:rPr lang="fr-CH" dirty="0" smtClean="0"/>
              <a:t> OSCAR</a:t>
            </a:r>
            <a:endParaRPr lang="fr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052513"/>
            <a:ext cx="6553423" cy="4897437"/>
          </a:xfrm>
        </p:spPr>
        <p:txBody>
          <a:bodyPr/>
          <a:lstStyle/>
          <a:p>
            <a:r>
              <a:rPr lang="fr-CH" dirty="0" err="1" smtClean="0"/>
              <a:t>Current</a:t>
            </a:r>
            <a:endParaRPr lang="fr-CH" dirty="0" smtClean="0"/>
          </a:p>
          <a:p>
            <a:pPr lvl="1"/>
            <a:r>
              <a:rPr lang="fr-CH" sz="2600" dirty="0" smtClean="0"/>
              <a:t>Export </a:t>
            </a:r>
            <a:r>
              <a:rPr lang="fr-CH" sz="2600" dirty="0" err="1"/>
              <a:t>s</a:t>
            </a:r>
            <a:r>
              <a:rPr lang="fr-CH" sz="2600" dirty="0" err="1" smtClean="0"/>
              <a:t>earch</a:t>
            </a:r>
            <a:r>
              <a:rPr lang="fr-CH" sz="2600" dirty="0" smtClean="0"/>
              <a:t> </a:t>
            </a:r>
            <a:r>
              <a:rPr lang="fr-CH" sz="2600" dirty="0" err="1" smtClean="0"/>
              <a:t>results</a:t>
            </a:r>
            <a:r>
              <a:rPr lang="fr-CH" sz="2600" dirty="0" smtClean="0"/>
              <a:t> in </a:t>
            </a:r>
            <a:r>
              <a:rPr lang="fr-CH" sz="2600" dirty="0" err="1" smtClean="0"/>
              <a:t>text-based</a:t>
            </a:r>
            <a:r>
              <a:rPr lang="fr-CH" sz="2600" dirty="0" smtClean="0"/>
              <a:t> formats (CSV, XML, KML)</a:t>
            </a:r>
          </a:p>
          <a:p>
            <a:pPr lvl="1"/>
            <a:r>
              <a:rPr lang="fr-CH" sz="2600" dirty="0" smtClean="0"/>
              <a:t>Export </a:t>
            </a:r>
            <a:r>
              <a:rPr lang="fr-CH" sz="2600" dirty="0" err="1"/>
              <a:t>m</a:t>
            </a:r>
            <a:r>
              <a:rPr lang="fr-CH" sz="2600" dirty="0" err="1" smtClean="0"/>
              <a:t>aps</a:t>
            </a:r>
            <a:r>
              <a:rPr lang="fr-CH" sz="2600" dirty="0" smtClean="0"/>
              <a:t> in </a:t>
            </a:r>
            <a:r>
              <a:rPr lang="fr-CH" sz="2600" dirty="0" err="1" smtClean="0"/>
              <a:t>various</a:t>
            </a:r>
            <a:r>
              <a:rPr lang="fr-CH" sz="2600" dirty="0" smtClean="0"/>
              <a:t> </a:t>
            </a:r>
            <a:r>
              <a:rPr lang="fr-CH" sz="2600" dirty="0" err="1" smtClean="0"/>
              <a:t>graphical</a:t>
            </a:r>
            <a:r>
              <a:rPr lang="fr-CH" sz="2600" dirty="0" smtClean="0"/>
              <a:t> formats and .</a:t>
            </a:r>
            <a:r>
              <a:rPr lang="fr-CH" sz="2600" dirty="0" err="1" smtClean="0"/>
              <a:t>eps</a:t>
            </a:r>
            <a:endParaRPr lang="fr-CH" sz="2600" dirty="0" smtClean="0"/>
          </a:p>
          <a:p>
            <a:pPr lvl="1"/>
            <a:r>
              <a:rPr lang="fr-CH" sz="2600" dirty="0" smtClean="0"/>
              <a:t>Expose station info </a:t>
            </a:r>
            <a:r>
              <a:rPr lang="fr-CH" sz="2600" dirty="0" err="1" smtClean="0"/>
              <a:t>through</a:t>
            </a:r>
            <a:r>
              <a:rPr lang="fr-CH" sz="2600" dirty="0" smtClean="0"/>
              <a:t> M2M</a:t>
            </a:r>
          </a:p>
          <a:p>
            <a:r>
              <a:rPr lang="fr-CH" dirty="0" err="1" smtClean="0"/>
              <a:t>Next</a:t>
            </a:r>
            <a:r>
              <a:rPr lang="fr-CH" dirty="0" smtClean="0"/>
              <a:t> version</a:t>
            </a:r>
          </a:p>
          <a:p>
            <a:pPr lvl="1"/>
            <a:r>
              <a:rPr lang="fr-CH" sz="2600" dirty="0" err="1" smtClean="0"/>
              <a:t>Map</a:t>
            </a:r>
            <a:r>
              <a:rPr lang="fr-CH" sz="2600" dirty="0" smtClean="0"/>
              <a:t> services </a:t>
            </a:r>
            <a:r>
              <a:rPr lang="fr-CH" sz="2600" dirty="0" err="1" smtClean="0"/>
              <a:t>using</a:t>
            </a:r>
            <a:r>
              <a:rPr lang="fr-CH" sz="2600" dirty="0" smtClean="0"/>
              <a:t> OGC standards</a:t>
            </a:r>
          </a:p>
          <a:p>
            <a:pPr lvl="1"/>
            <a:r>
              <a:rPr lang="fr-CH" sz="2600" dirty="0" smtClean="0"/>
              <a:t>Station info </a:t>
            </a:r>
            <a:r>
              <a:rPr lang="fr-CH" sz="2600" dirty="0" err="1" smtClean="0"/>
              <a:t>using</a:t>
            </a:r>
            <a:r>
              <a:rPr lang="fr-CH" sz="2600" dirty="0" smtClean="0"/>
              <a:t> WMDS-</a:t>
            </a:r>
            <a:r>
              <a:rPr lang="fr-CH" sz="2600" dirty="0" err="1" smtClean="0"/>
              <a:t>compliant</a:t>
            </a:r>
            <a:r>
              <a:rPr lang="fr-CH" sz="2600" dirty="0" smtClean="0"/>
              <a:t> XML </a:t>
            </a:r>
            <a:r>
              <a:rPr lang="fr-CH" sz="2600" dirty="0" err="1" smtClean="0"/>
              <a:t>encoding</a:t>
            </a:r>
            <a:endParaRPr lang="fr-CH" sz="2600" dirty="0" smtClean="0"/>
          </a:p>
          <a:p>
            <a:pPr lvl="1"/>
            <a:r>
              <a:rPr lang="fr-CH" sz="2600" dirty="0" err="1" smtClean="0"/>
              <a:t>Deeper</a:t>
            </a:r>
            <a:r>
              <a:rPr lang="fr-CH" sz="2600" dirty="0" smtClean="0"/>
              <a:t> </a:t>
            </a:r>
            <a:r>
              <a:rPr lang="fr-CH" sz="2600" dirty="0" err="1"/>
              <a:t>g</a:t>
            </a:r>
            <a:r>
              <a:rPr lang="fr-CH" sz="2600" dirty="0" err="1" smtClean="0"/>
              <a:t>eospatial</a:t>
            </a:r>
            <a:r>
              <a:rPr lang="fr-CH" sz="2600" dirty="0" smtClean="0"/>
              <a:t> </a:t>
            </a:r>
            <a:r>
              <a:rPr lang="fr-CH" sz="2600" dirty="0" err="1" smtClean="0"/>
              <a:t>integration</a:t>
            </a:r>
            <a:endParaRPr lang="fr-CH" sz="2600" dirty="0" smtClean="0"/>
          </a:p>
          <a:p>
            <a:pPr lvl="1"/>
            <a:endParaRPr lang="fr-CH" dirty="0"/>
          </a:p>
          <a:p>
            <a:pPr marL="457200" lvl="1" indent="0">
              <a:buNone/>
            </a:pPr>
            <a:endParaRPr lang="fr-CH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10</a:t>
            </a:fld>
            <a:endParaRPr lang="en-US" altLang="en-US" dirty="0"/>
          </a:p>
        </p:txBody>
      </p:sp>
      <p:sp>
        <p:nvSpPr>
          <p:cNvPr id="6" name="AutoShape 2" descr="Image result for og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Image result for og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6" descr="Image result for ogc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44" name="Picture 8" descr="http://www.geopackage.org/img/ogc_logo_tnr_mlc_blue_H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402836"/>
            <a:ext cx="1754197" cy="75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738" y="1196752"/>
            <a:ext cx="1643198" cy="1735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23343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fr-CH" dirty="0"/>
          </a:p>
          <a:p>
            <a:pPr marL="457200" lvl="1" indent="0">
              <a:buNone/>
            </a:pPr>
            <a:endParaRPr lang="fr-CH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11</a:t>
            </a:fld>
            <a:endParaRPr lang="en-US" altLang="en-US" dirty="0"/>
          </a:p>
        </p:txBody>
      </p:sp>
      <p:sp>
        <p:nvSpPr>
          <p:cNvPr id="6" name="AutoShape 2" descr="Image result for og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Image result for og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6" descr="Image result for ogc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48680"/>
            <a:ext cx="4509465" cy="346296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377565"/>
            <a:ext cx="4373941" cy="284814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73" y="1192212"/>
            <a:ext cx="2735411" cy="220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927" y="927611"/>
            <a:ext cx="1381125" cy="1352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val 15"/>
          <p:cNvSpPr/>
          <p:nvPr/>
        </p:nvSpPr>
        <p:spPr>
          <a:xfrm>
            <a:off x="7479436" y="1599940"/>
            <a:ext cx="1296144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899592" y="2564904"/>
            <a:ext cx="820589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Callout 17"/>
          <p:cNvSpPr/>
          <p:nvPr/>
        </p:nvSpPr>
        <p:spPr bwMode="auto">
          <a:xfrm>
            <a:off x="2702373" y="1599940"/>
            <a:ext cx="1509587" cy="530499"/>
          </a:xfrm>
          <a:prstGeom prst="wedgeEllipseCallout">
            <a:avLst>
              <a:gd name="adj1" fmla="val -132389"/>
              <a:gd name="adj2" fmla="val -1048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smtClean="0">
                <a:solidFill>
                  <a:srgbClr val="FF0000"/>
                </a:solidFill>
              </a:rPr>
              <a:t>1. Search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0" name="Oval Callout 19"/>
          <p:cNvSpPr/>
          <p:nvPr/>
        </p:nvSpPr>
        <p:spPr bwMode="auto">
          <a:xfrm>
            <a:off x="5279159" y="1412776"/>
            <a:ext cx="1509587" cy="632433"/>
          </a:xfrm>
          <a:prstGeom prst="wedgeEllipseCallout">
            <a:avLst>
              <a:gd name="adj1" fmla="val 103609"/>
              <a:gd name="adj2" fmla="val 7906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smtClean="0">
                <a:solidFill>
                  <a:srgbClr val="FF0000"/>
                </a:solidFill>
              </a:rPr>
              <a:t>2. Export result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1" name="Oval Callout 20"/>
          <p:cNvSpPr/>
          <p:nvPr/>
        </p:nvSpPr>
        <p:spPr bwMode="auto">
          <a:xfrm>
            <a:off x="7009978" y="4864290"/>
            <a:ext cx="1828161" cy="761487"/>
          </a:xfrm>
          <a:prstGeom prst="wedgeEllipseCallout">
            <a:avLst>
              <a:gd name="adj1" fmla="val -93414"/>
              <a:gd name="adj2" fmla="val -152319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smtClean="0">
                <a:solidFill>
                  <a:srgbClr val="FF0000"/>
                </a:solidFill>
              </a:rPr>
              <a:t>3. Load into GIS software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/>
            <a:r>
              <a:rPr lang="fr-CH" dirty="0" err="1" smtClean="0"/>
              <a:t>Example</a:t>
            </a:r>
            <a:r>
              <a:rPr lang="fr-CH" dirty="0" smtClean="0"/>
              <a:t>: Export stations </a:t>
            </a:r>
            <a:r>
              <a:rPr lang="fr-CH" dirty="0" err="1" smtClean="0"/>
              <a:t>into</a:t>
            </a:r>
            <a:r>
              <a:rPr lang="fr-CH" dirty="0" smtClean="0"/>
              <a:t> </a:t>
            </a:r>
            <a:r>
              <a:rPr lang="fr-CH" dirty="0"/>
              <a:t>G</a:t>
            </a:r>
            <a:r>
              <a:rPr lang="fr-CH" dirty="0" smtClean="0"/>
              <a:t>oogle </a:t>
            </a:r>
            <a:r>
              <a:rPr lang="fr-CH" dirty="0" err="1"/>
              <a:t>E</a:t>
            </a:r>
            <a:r>
              <a:rPr lang="fr-CH" dirty="0" err="1" smtClean="0"/>
              <a:t>arth</a:t>
            </a:r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4204082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CH" altLang="en-US" dirty="0" smtClean="0"/>
          </a:p>
          <a:p>
            <a:r>
              <a:rPr lang="de-CH" altLang="en-US" dirty="0" smtClean="0"/>
              <a:t>oscar.wmo.int/</a:t>
            </a:r>
            <a:r>
              <a:rPr lang="de-CH" altLang="en-US" dirty="0" err="1" smtClean="0"/>
              <a:t>surface</a:t>
            </a: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4</TotalTime>
  <Words>352</Words>
  <Application>Microsoft Office PowerPoint</Application>
  <PresentationFormat>On-screen Show (4:3)</PresentationFormat>
  <Paragraphs>111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WMO_Powerpoint_template_en</vt:lpstr>
      <vt:lpstr>Closing slide</vt:lpstr>
      <vt:lpstr>Observing System Capability Analysis and Review Tool (OSCAR) How to populate OSCAR</vt:lpstr>
      <vt:lpstr>How to update?</vt:lpstr>
      <vt:lpstr>Who can update?</vt:lpstr>
      <vt:lpstr>OSCAR as a service</vt:lpstr>
      <vt:lpstr>The economics of OSCAR</vt:lpstr>
      <vt:lpstr>Machine-to-Machine (M2M) interface</vt:lpstr>
      <vt:lpstr>Machine-to-Machine (M2M) interface</vt:lpstr>
      <vt:lpstr>M2M details </vt:lpstr>
      <vt:lpstr>M2M details – upload process </vt:lpstr>
      <vt:lpstr>Ways to download information from OSCAR</vt:lpstr>
      <vt:lpstr>Example: Export stations into Google Earth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OSCAR workshop</dc:title>
  <dc:creator>Etienne Charpentier</dc:creator>
  <cp:lastModifiedBy>WMO</cp:lastModifiedBy>
  <cp:revision>51</cp:revision>
  <dcterms:created xsi:type="dcterms:W3CDTF">2015-05-06T13:56:05Z</dcterms:created>
  <dcterms:modified xsi:type="dcterms:W3CDTF">2015-11-25T15:32:13Z</dcterms:modified>
</cp:coreProperties>
</file>