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  <p:sldMasterId id="2147483685" r:id="rId4"/>
  </p:sldMasterIdLst>
  <p:notesMasterIdLst>
    <p:notesMasterId r:id="rId48"/>
  </p:notesMasterIdLst>
  <p:sldIdLst>
    <p:sldId id="256" r:id="rId5"/>
    <p:sldId id="633" r:id="rId6"/>
    <p:sldId id="541" r:id="rId7"/>
    <p:sldId id="632" r:id="rId8"/>
    <p:sldId id="634" r:id="rId9"/>
    <p:sldId id="680" r:id="rId10"/>
    <p:sldId id="636" r:id="rId11"/>
    <p:sldId id="638" r:id="rId12"/>
    <p:sldId id="637" r:id="rId13"/>
    <p:sldId id="673" r:id="rId14"/>
    <p:sldId id="641" r:id="rId15"/>
    <p:sldId id="642" r:id="rId16"/>
    <p:sldId id="681" r:id="rId17"/>
    <p:sldId id="674" r:id="rId18"/>
    <p:sldId id="682" r:id="rId19"/>
    <p:sldId id="675" r:id="rId20"/>
    <p:sldId id="676" r:id="rId21"/>
    <p:sldId id="670" r:id="rId22"/>
    <p:sldId id="671" r:id="rId23"/>
    <p:sldId id="683" r:id="rId24"/>
    <p:sldId id="684" r:id="rId25"/>
    <p:sldId id="686" r:id="rId26"/>
    <p:sldId id="646" r:id="rId27"/>
    <p:sldId id="647" r:id="rId28"/>
    <p:sldId id="677" r:id="rId29"/>
    <p:sldId id="650" r:id="rId30"/>
    <p:sldId id="651" r:id="rId31"/>
    <p:sldId id="678" r:id="rId32"/>
    <p:sldId id="679" r:id="rId33"/>
    <p:sldId id="652" r:id="rId34"/>
    <p:sldId id="653" r:id="rId35"/>
    <p:sldId id="655" r:id="rId36"/>
    <p:sldId id="656" r:id="rId37"/>
    <p:sldId id="658" r:id="rId38"/>
    <p:sldId id="659" r:id="rId39"/>
    <p:sldId id="661" r:id="rId40"/>
    <p:sldId id="662" r:id="rId41"/>
    <p:sldId id="664" r:id="rId42"/>
    <p:sldId id="665" r:id="rId43"/>
    <p:sldId id="667" r:id="rId44"/>
    <p:sldId id="668" r:id="rId45"/>
    <p:sldId id="617" r:id="rId46"/>
    <p:sldId id="610" r:id="rId47"/>
  </p:sldIdLst>
  <p:sldSz cx="9144000" cy="6858000" type="screen4x3"/>
  <p:notesSz cx="6797675" cy="9928225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21" autoAdjust="0"/>
    <p:restoredTop sz="94585" autoAdjust="0"/>
  </p:normalViewPr>
  <p:slideViewPr>
    <p:cSldViewPr>
      <p:cViewPr>
        <p:scale>
          <a:sx n="60" d="100"/>
          <a:sy n="60" d="100"/>
        </p:scale>
        <p:origin x="-396" y="-96"/>
      </p:cViewPr>
      <p:guideLst>
        <p:guide orient="horz" pos="2024"/>
        <p:guide pos="29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hyperlink" Target="41DOMG&#304;.pptx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5" Type="http://schemas.openxmlformats.org/officeDocument/2006/relationships/image" Target="../media/image17.jpeg"/><Relationship Id="rId4" Type="http://schemas.openxmlformats.org/officeDocument/2006/relationships/hyperlink" Target="41DOMG&#304;.pptx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4D9D10-9F07-4813-BD60-F73CAC60694D}" type="doc">
      <dgm:prSet loTypeId="urn:microsoft.com/office/officeart/2005/8/layout/hProcess10#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7D94033-73DD-4AB3-B7B6-646360E3880B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rgbClr val="FF0000"/>
              </a:solidFill>
            </a:rPr>
            <a:t>1237 AWOS</a:t>
          </a:r>
          <a:endParaRPr lang="tr-TR" sz="2400" b="1" dirty="0">
            <a:solidFill>
              <a:srgbClr val="FF0000"/>
            </a:solidFill>
          </a:endParaRPr>
        </a:p>
      </dgm:t>
    </dgm:pt>
    <dgm:pt modelId="{02C16FED-9156-4D81-8ADB-665AB5E20B53}" type="parTrans" cxnId="{CB46E668-988E-429E-AEC8-5F952F67E503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946253DE-9468-47BE-9D9A-D53F6F6F0BE4}" type="sibTrans" cxnId="{CB46E668-988E-429E-AEC8-5F952F67E503}">
      <dgm:prSet/>
      <dgm:spPr>
        <a:solidFill>
          <a:srgbClr val="0000FF"/>
        </a:solidFill>
      </dgm:spPr>
      <dgm:t>
        <a:bodyPr/>
        <a:lstStyle/>
        <a:p>
          <a:endParaRPr lang="tr-TR" b="1">
            <a:solidFill>
              <a:srgbClr val="FF0000"/>
            </a:solidFill>
          </a:endParaRPr>
        </a:p>
      </dgm:t>
    </dgm:pt>
    <dgm:pt modelId="{A05EB4C3-0D9D-4861-8CA8-590A9734A7C3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rgbClr val="C00000"/>
              </a:solidFill>
            </a:rPr>
            <a:t>68 </a:t>
          </a:r>
          <a:r>
            <a:rPr lang="tr-TR" sz="2400" b="1" dirty="0" err="1" smtClean="0">
              <a:solidFill>
                <a:srgbClr val="C00000"/>
              </a:solidFill>
            </a:rPr>
            <a:t>Airport</a:t>
          </a:r>
          <a:r>
            <a:rPr lang="tr-TR" sz="2400" b="1" dirty="0" smtClean="0">
              <a:solidFill>
                <a:srgbClr val="C00000"/>
              </a:solidFill>
            </a:rPr>
            <a:t> AWOS</a:t>
          </a:r>
          <a:endParaRPr lang="tr-TR" sz="2400" b="1" dirty="0">
            <a:solidFill>
              <a:srgbClr val="C00000"/>
            </a:solidFill>
          </a:endParaRPr>
        </a:p>
      </dgm:t>
    </dgm:pt>
    <dgm:pt modelId="{4E242EA3-8B66-4B2F-8B02-8A676C08D272}" type="parTrans" cxnId="{6383932A-53D6-42AE-946F-D012232A1F8A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0C7DB2D0-6680-491F-BA08-27B50CFB2C4B}" type="sibTrans" cxnId="{6383932A-53D6-42AE-946F-D012232A1F8A}">
      <dgm:prSet/>
      <dgm:spPr>
        <a:solidFill>
          <a:srgbClr val="0000FF"/>
        </a:solidFill>
      </dgm:spPr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78252BDC-F2C6-459B-8110-34B0B334F0AD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rgbClr val="0000FF"/>
              </a:solidFill>
              <a:hlinkClick xmlns:r="http://schemas.openxmlformats.org/officeDocument/2006/relationships" r:id="rId1" action="ppaction://hlinkpres?slideindex=1&amp;slidetitle="/>
            </a:rPr>
            <a:t>78 </a:t>
          </a:r>
          <a:r>
            <a:rPr lang="tr-TR" sz="2400" b="1" dirty="0" err="1" smtClean="0">
              <a:solidFill>
                <a:srgbClr val="0000FF"/>
              </a:solidFill>
              <a:hlinkClick xmlns:r="http://schemas.openxmlformats.org/officeDocument/2006/relationships" r:id="rId1" action="ppaction://hlinkpres?slideindex=1&amp;slidetitle="/>
            </a:rPr>
            <a:t>Marine</a:t>
          </a:r>
          <a:r>
            <a:rPr lang="tr-TR" sz="2400" b="1" dirty="0" smtClean="0">
              <a:solidFill>
                <a:srgbClr val="0000FF"/>
              </a:solidFill>
              <a:hlinkClick xmlns:r="http://schemas.openxmlformats.org/officeDocument/2006/relationships" r:id="rId1" action="ppaction://hlinkpres?slideindex=1&amp;slidetitle="/>
            </a:rPr>
            <a:t> AWOS</a:t>
          </a:r>
          <a:endParaRPr lang="tr-TR" sz="2400" b="1" dirty="0">
            <a:solidFill>
              <a:srgbClr val="0000FF"/>
            </a:solidFill>
          </a:endParaRPr>
        </a:p>
      </dgm:t>
    </dgm:pt>
    <dgm:pt modelId="{0F129331-C69C-4E8B-874D-629D6B5AEA23}" type="parTrans" cxnId="{2FA81EC5-7C83-4A47-9236-DC4ABBA48934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1716EF8C-AB44-4FA0-9F8D-5BF4D0128548}" type="sibTrans" cxnId="{2FA81EC5-7C83-4A47-9236-DC4ABBA48934}">
      <dgm:prSet/>
      <dgm:spPr>
        <a:solidFill>
          <a:srgbClr val="0000FF"/>
        </a:solidFill>
      </dgm:spPr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5B8AD71A-9782-4015-9E0A-1919E6501F32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chemeClr val="tx1"/>
              </a:solidFill>
            </a:rPr>
            <a:t>1383</a:t>
          </a:r>
        </a:p>
        <a:p>
          <a:r>
            <a:rPr lang="tr-TR" sz="2400" b="1" dirty="0" smtClean="0">
              <a:solidFill>
                <a:schemeClr val="tx1"/>
              </a:solidFill>
            </a:rPr>
            <a:t>AWOS</a:t>
          </a:r>
          <a:endParaRPr lang="tr-TR" sz="2400" b="1" dirty="0">
            <a:solidFill>
              <a:schemeClr val="tx1"/>
            </a:solidFill>
          </a:endParaRPr>
        </a:p>
      </dgm:t>
    </dgm:pt>
    <dgm:pt modelId="{7DAA2107-53D8-4D21-B6FD-74A26919FD07}" type="parTrans" cxnId="{01F5675C-9A78-4683-BD66-D3313B5F24FB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06EAA5B6-508A-4A46-9777-BA422033263F}" type="sibTrans" cxnId="{01F5675C-9A78-4683-BD66-D3313B5F24FB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0C75EE2E-A8A1-418E-8783-80E92DA73948}" type="pres">
      <dgm:prSet presAssocID="{F24D9D10-9F07-4813-BD60-F73CAC6069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BFBC975-5499-4F45-8E8E-DFC57BD48056}" type="pres">
      <dgm:prSet presAssocID="{27D94033-73DD-4AB3-B7B6-646360E3880B}" presName="composite" presStyleCnt="0"/>
      <dgm:spPr/>
    </dgm:pt>
    <dgm:pt modelId="{F23848A8-1F57-448E-9CC8-CB60E3E7F9C1}" type="pres">
      <dgm:prSet presAssocID="{27D94033-73DD-4AB3-B7B6-646360E3880B}" presName="imagSh" presStyleLbl="bgImgPlace1" presStyleIdx="0" presStyleCnt="4" custLinFactNeighborX="5024" custLinFactNeighborY="-20591"/>
      <dgm:spPr>
        <a:prstGeom prst="bevel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2B0E4B7-1EBA-47C9-B2C9-4819B2474B17}" type="pres">
      <dgm:prSet presAssocID="{27D94033-73DD-4AB3-B7B6-646360E3880B}" presName="txNode" presStyleLbl="node1" presStyleIdx="0" presStyleCnt="4" custLinFactNeighborX="-830" custLinFactNeighborY="13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4A376B8-06A7-43D4-B9A7-38EDE78874A5}" type="pres">
      <dgm:prSet presAssocID="{946253DE-9468-47BE-9D9A-D53F6F6F0BE4}" presName="sibTrans" presStyleLbl="sibTrans2D1" presStyleIdx="0" presStyleCnt="3"/>
      <dgm:spPr>
        <a:prstGeom prst="mathPlus">
          <a:avLst/>
        </a:prstGeom>
      </dgm:spPr>
      <dgm:t>
        <a:bodyPr/>
        <a:lstStyle/>
        <a:p>
          <a:endParaRPr lang="en-GB"/>
        </a:p>
      </dgm:t>
    </dgm:pt>
    <dgm:pt modelId="{9112731F-84B6-479E-8E6A-6D2C6593DABA}" type="pres">
      <dgm:prSet presAssocID="{946253DE-9468-47BE-9D9A-D53F6F6F0BE4}" presName="connTx" presStyleLbl="sibTrans2D1" presStyleIdx="0" presStyleCnt="3"/>
      <dgm:spPr/>
      <dgm:t>
        <a:bodyPr/>
        <a:lstStyle/>
        <a:p>
          <a:endParaRPr lang="en-GB"/>
        </a:p>
      </dgm:t>
    </dgm:pt>
    <dgm:pt modelId="{15009DF4-B23E-43CC-A1E8-EA55F2EF1353}" type="pres">
      <dgm:prSet presAssocID="{A05EB4C3-0D9D-4861-8CA8-590A9734A7C3}" presName="composite" presStyleCnt="0"/>
      <dgm:spPr/>
    </dgm:pt>
    <dgm:pt modelId="{B533099C-B4C7-4904-8402-77ABFCFD75BD}" type="pres">
      <dgm:prSet presAssocID="{A05EB4C3-0D9D-4861-8CA8-590A9734A7C3}" presName="imagSh" presStyleLbl="bgImgPlace1" presStyleIdx="1" presStyleCnt="4" custLinFactNeighborX="-2076" custLinFactNeighborY="-20591"/>
      <dgm:spPr>
        <a:prstGeom prst="bevel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B4CB82A-31C4-4BCB-9F7D-743E2BC4658A}" type="pres">
      <dgm:prSet presAssocID="{A05EB4C3-0D9D-4861-8CA8-590A9734A7C3}" presName="txNode" presStyleLbl="node1" presStyleIdx="1" presStyleCnt="4" custScaleX="112127" custLinFactNeighborX="-2656" custLinFactNeighborY="-1038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30484ED-0392-4BD5-A2E6-D57BCC9CDB3F}" type="pres">
      <dgm:prSet presAssocID="{0C7DB2D0-6680-491F-BA08-27B50CFB2C4B}" presName="sibTrans" presStyleLbl="sibTrans2D1" presStyleIdx="1" presStyleCnt="3"/>
      <dgm:spPr>
        <a:prstGeom prst="mathPlus">
          <a:avLst/>
        </a:prstGeom>
      </dgm:spPr>
      <dgm:t>
        <a:bodyPr/>
        <a:lstStyle/>
        <a:p>
          <a:endParaRPr lang="en-GB"/>
        </a:p>
      </dgm:t>
    </dgm:pt>
    <dgm:pt modelId="{01756417-3EC3-48E4-871E-67D494957E62}" type="pres">
      <dgm:prSet presAssocID="{0C7DB2D0-6680-491F-BA08-27B50CFB2C4B}" presName="connTx" presStyleLbl="sibTrans2D1" presStyleIdx="1" presStyleCnt="3"/>
      <dgm:spPr/>
      <dgm:t>
        <a:bodyPr/>
        <a:lstStyle/>
        <a:p>
          <a:endParaRPr lang="en-GB"/>
        </a:p>
      </dgm:t>
    </dgm:pt>
    <dgm:pt modelId="{92810592-2E8B-4C97-8A08-7A291F28B45A}" type="pres">
      <dgm:prSet presAssocID="{78252BDC-F2C6-459B-8110-34B0B334F0AD}" presName="composite" presStyleCnt="0"/>
      <dgm:spPr/>
    </dgm:pt>
    <dgm:pt modelId="{33578D58-D2D7-4DF7-9492-A403F3377648}" type="pres">
      <dgm:prSet presAssocID="{78252BDC-F2C6-459B-8110-34B0B334F0AD}" presName="imagSh" presStyleLbl="bgImgPlace1" presStyleIdx="2" presStyleCnt="4" custLinFactNeighborX="1027" custLinFactNeighborY="-25692"/>
      <dgm:spPr>
        <a:prstGeom prst="bevel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7060F811-629A-40E4-9B36-D7BD975772D3}" type="pres">
      <dgm:prSet presAssocID="{78252BDC-F2C6-459B-8110-34B0B334F0AD}" presName="txNode" presStyleLbl="node1" presStyleIdx="2" presStyleCnt="4" custScaleX="113534" custLinFactNeighborX="-139" custLinFactNeighborY="13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05FF7D9-8E0B-4920-9CB0-29F5DED37C52}" type="pres">
      <dgm:prSet presAssocID="{1716EF8C-AB44-4FA0-9F8D-5BF4D0128548}" presName="sibTrans" presStyleLbl="sibTrans2D1" presStyleIdx="2" presStyleCnt="3"/>
      <dgm:spPr>
        <a:prstGeom prst="mathEqual">
          <a:avLst/>
        </a:prstGeom>
      </dgm:spPr>
      <dgm:t>
        <a:bodyPr/>
        <a:lstStyle/>
        <a:p>
          <a:endParaRPr lang="en-GB"/>
        </a:p>
      </dgm:t>
    </dgm:pt>
    <dgm:pt modelId="{87226FB2-0C98-4223-98A1-E0CD55381B67}" type="pres">
      <dgm:prSet presAssocID="{1716EF8C-AB44-4FA0-9F8D-5BF4D0128548}" presName="connTx" presStyleLbl="sibTrans2D1" presStyleIdx="2" presStyleCnt="3"/>
      <dgm:spPr/>
      <dgm:t>
        <a:bodyPr/>
        <a:lstStyle/>
        <a:p>
          <a:endParaRPr lang="en-GB"/>
        </a:p>
      </dgm:t>
    </dgm:pt>
    <dgm:pt modelId="{C32BCB43-0B41-4250-8C94-D3FD6CD19832}" type="pres">
      <dgm:prSet presAssocID="{5B8AD71A-9782-4015-9E0A-1919E6501F32}" presName="composite" presStyleCnt="0"/>
      <dgm:spPr/>
    </dgm:pt>
    <dgm:pt modelId="{6F6006D5-D6F6-4820-A964-7A7575722942}" type="pres">
      <dgm:prSet presAssocID="{5B8AD71A-9782-4015-9E0A-1919E6501F32}" presName="imagSh" presStyleLbl="bgImgPlace1" presStyleIdx="3" presStyleCnt="4" custLinFactNeighborX="-972" custLinFactNeighborY="-25692"/>
      <dgm:spPr>
        <a:prstGeom prst="bevel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C2BE0154-41E0-4DAE-9669-96B090A40126}" type="pres">
      <dgm:prSet presAssocID="{5B8AD71A-9782-4015-9E0A-1919E6501F32}" presName="txNode" presStyleLbl="node1" presStyleIdx="3" presStyleCnt="4" custScaleX="10849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99F710D-18E3-4A70-BA1B-9E1F7771D609}" type="presOf" srcId="{F24D9D10-9F07-4813-BD60-F73CAC60694D}" destId="{0C75EE2E-A8A1-418E-8783-80E92DA73948}" srcOrd="0" destOrd="0" presId="urn:microsoft.com/office/officeart/2005/8/layout/hProcess10#1"/>
    <dgm:cxn modelId="{DA4AF823-B91F-4BBF-8F32-3AF26BED446D}" type="presOf" srcId="{1716EF8C-AB44-4FA0-9F8D-5BF4D0128548}" destId="{87226FB2-0C98-4223-98A1-E0CD55381B67}" srcOrd="1" destOrd="0" presId="urn:microsoft.com/office/officeart/2005/8/layout/hProcess10#1"/>
    <dgm:cxn modelId="{9CB4BD9B-7E7A-41D5-9BA7-F847D1D832E5}" type="presOf" srcId="{5B8AD71A-9782-4015-9E0A-1919E6501F32}" destId="{C2BE0154-41E0-4DAE-9669-96B090A40126}" srcOrd="0" destOrd="0" presId="urn:microsoft.com/office/officeart/2005/8/layout/hProcess10#1"/>
    <dgm:cxn modelId="{6383932A-53D6-42AE-946F-D012232A1F8A}" srcId="{F24D9D10-9F07-4813-BD60-F73CAC60694D}" destId="{A05EB4C3-0D9D-4861-8CA8-590A9734A7C3}" srcOrd="1" destOrd="0" parTransId="{4E242EA3-8B66-4B2F-8B02-8A676C08D272}" sibTransId="{0C7DB2D0-6680-491F-BA08-27B50CFB2C4B}"/>
    <dgm:cxn modelId="{F36D056B-BAEE-4AB0-B1A2-1E703AACE040}" type="presOf" srcId="{27D94033-73DD-4AB3-B7B6-646360E3880B}" destId="{12B0E4B7-1EBA-47C9-B2C9-4819B2474B17}" srcOrd="0" destOrd="0" presId="urn:microsoft.com/office/officeart/2005/8/layout/hProcess10#1"/>
    <dgm:cxn modelId="{3BEB2CAB-A84C-456B-B385-B8B5996FADE9}" type="presOf" srcId="{78252BDC-F2C6-459B-8110-34B0B334F0AD}" destId="{7060F811-629A-40E4-9B36-D7BD975772D3}" srcOrd="0" destOrd="0" presId="urn:microsoft.com/office/officeart/2005/8/layout/hProcess10#1"/>
    <dgm:cxn modelId="{39476408-1E06-4D47-84FE-BC57D813A845}" type="presOf" srcId="{A05EB4C3-0D9D-4861-8CA8-590A9734A7C3}" destId="{3B4CB82A-31C4-4BCB-9F7D-743E2BC4658A}" srcOrd="0" destOrd="0" presId="urn:microsoft.com/office/officeart/2005/8/layout/hProcess10#1"/>
    <dgm:cxn modelId="{CB46E668-988E-429E-AEC8-5F952F67E503}" srcId="{F24D9D10-9F07-4813-BD60-F73CAC60694D}" destId="{27D94033-73DD-4AB3-B7B6-646360E3880B}" srcOrd="0" destOrd="0" parTransId="{02C16FED-9156-4D81-8ADB-665AB5E20B53}" sibTransId="{946253DE-9468-47BE-9D9A-D53F6F6F0BE4}"/>
    <dgm:cxn modelId="{6C4D390B-19F4-4779-9EED-65AF286FB97A}" type="presOf" srcId="{946253DE-9468-47BE-9D9A-D53F6F6F0BE4}" destId="{9112731F-84B6-479E-8E6A-6D2C6593DABA}" srcOrd="1" destOrd="0" presId="urn:microsoft.com/office/officeart/2005/8/layout/hProcess10#1"/>
    <dgm:cxn modelId="{98A2FE69-F834-4C42-92C3-7A150D422195}" type="presOf" srcId="{0C7DB2D0-6680-491F-BA08-27B50CFB2C4B}" destId="{01756417-3EC3-48E4-871E-67D494957E62}" srcOrd="1" destOrd="0" presId="urn:microsoft.com/office/officeart/2005/8/layout/hProcess10#1"/>
    <dgm:cxn modelId="{ACEB980F-48A3-4C2A-9643-B16EF033C079}" type="presOf" srcId="{946253DE-9468-47BE-9D9A-D53F6F6F0BE4}" destId="{F4A376B8-06A7-43D4-B9A7-38EDE78874A5}" srcOrd="0" destOrd="0" presId="urn:microsoft.com/office/officeart/2005/8/layout/hProcess10#1"/>
    <dgm:cxn modelId="{2FA81EC5-7C83-4A47-9236-DC4ABBA48934}" srcId="{F24D9D10-9F07-4813-BD60-F73CAC60694D}" destId="{78252BDC-F2C6-459B-8110-34B0B334F0AD}" srcOrd="2" destOrd="0" parTransId="{0F129331-C69C-4E8B-874D-629D6B5AEA23}" sibTransId="{1716EF8C-AB44-4FA0-9F8D-5BF4D0128548}"/>
    <dgm:cxn modelId="{01F5675C-9A78-4683-BD66-D3313B5F24FB}" srcId="{F24D9D10-9F07-4813-BD60-F73CAC60694D}" destId="{5B8AD71A-9782-4015-9E0A-1919E6501F32}" srcOrd="3" destOrd="0" parTransId="{7DAA2107-53D8-4D21-B6FD-74A26919FD07}" sibTransId="{06EAA5B6-508A-4A46-9777-BA422033263F}"/>
    <dgm:cxn modelId="{42D70113-B856-4C81-A57E-AE46EB78F613}" type="presOf" srcId="{1716EF8C-AB44-4FA0-9F8D-5BF4D0128548}" destId="{605FF7D9-8E0B-4920-9CB0-29F5DED37C52}" srcOrd="0" destOrd="0" presId="urn:microsoft.com/office/officeart/2005/8/layout/hProcess10#1"/>
    <dgm:cxn modelId="{E1776D81-40E1-45BD-A557-0D7FB17735B1}" type="presOf" srcId="{0C7DB2D0-6680-491F-BA08-27B50CFB2C4B}" destId="{030484ED-0392-4BD5-A2E6-D57BCC9CDB3F}" srcOrd="0" destOrd="0" presId="urn:microsoft.com/office/officeart/2005/8/layout/hProcess10#1"/>
    <dgm:cxn modelId="{CFBE0E8B-9775-42AF-BE73-61858627F1B7}" type="presParOf" srcId="{0C75EE2E-A8A1-418E-8783-80E92DA73948}" destId="{9BFBC975-5499-4F45-8E8E-DFC57BD48056}" srcOrd="0" destOrd="0" presId="urn:microsoft.com/office/officeart/2005/8/layout/hProcess10#1"/>
    <dgm:cxn modelId="{AF6F0D99-A60A-42DD-8979-F3FC01D04B25}" type="presParOf" srcId="{9BFBC975-5499-4F45-8E8E-DFC57BD48056}" destId="{F23848A8-1F57-448E-9CC8-CB60E3E7F9C1}" srcOrd="0" destOrd="0" presId="urn:microsoft.com/office/officeart/2005/8/layout/hProcess10#1"/>
    <dgm:cxn modelId="{69A911A9-0FD4-4498-B644-E81918E782DB}" type="presParOf" srcId="{9BFBC975-5499-4F45-8E8E-DFC57BD48056}" destId="{12B0E4B7-1EBA-47C9-B2C9-4819B2474B17}" srcOrd="1" destOrd="0" presId="urn:microsoft.com/office/officeart/2005/8/layout/hProcess10#1"/>
    <dgm:cxn modelId="{569607AE-6F69-43D7-9F38-2241309E0C9E}" type="presParOf" srcId="{0C75EE2E-A8A1-418E-8783-80E92DA73948}" destId="{F4A376B8-06A7-43D4-B9A7-38EDE78874A5}" srcOrd="1" destOrd="0" presId="urn:microsoft.com/office/officeart/2005/8/layout/hProcess10#1"/>
    <dgm:cxn modelId="{15DC567D-4B2B-4063-B120-EA135CBC3959}" type="presParOf" srcId="{F4A376B8-06A7-43D4-B9A7-38EDE78874A5}" destId="{9112731F-84B6-479E-8E6A-6D2C6593DABA}" srcOrd="0" destOrd="0" presId="urn:microsoft.com/office/officeart/2005/8/layout/hProcess10#1"/>
    <dgm:cxn modelId="{2C4AD57E-281C-4C4A-BB9F-312918983834}" type="presParOf" srcId="{0C75EE2E-A8A1-418E-8783-80E92DA73948}" destId="{15009DF4-B23E-43CC-A1E8-EA55F2EF1353}" srcOrd="2" destOrd="0" presId="urn:microsoft.com/office/officeart/2005/8/layout/hProcess10#1"/>
    <dgm:cxn modelId="{0C6C17D8-5DD3-480C-9A95-DFEFCA6C03B5}" type="presParOf" srcId="{15009DF4-B23E-43CC-A1E8-EA55F2EF1353}" destId="{B533099C-B4C7-4904-8402-77ABFCFD75BD}" srcOrd="0" destOrd="0" presId="urn:microsoft.com/office/officeart/2005/8/layout/hProcess10#1"/>
    <dgm:cxn modelId="{3624CDF3-8856-4426-9C31-611A72EA41D8}" type="presParOf" srcId="{15009DF4-B23E-43CC-A1E8-EA55F2EF1353}" destId="{3B4CB82A-31C4-4BCB-9F7D-743E2BC4658A}" srcOrd="1" destOrd="0" presId="urn:microsoft.com/office/officeart/2005/8/layout/hProcess10#1"/>
    <dgm:cxn modelId="{9CA55AFC-3F15-450B-8096-898A1C059C8C}" type="presParOf" srcId="{0C75EE2E-A8A1-418E-8783-80E92DA73948}" destId="{030484ED-0392-4BD5-A2E6-D57BCC9CDB3F}" srcOrd="3" destOrd="0" presId="urn:microsoft.com/office/officeart/2005/8/layout/hProcess10#1"/>
    <dgm:cxn modelId="{2A0A6562-2925-4A82-902B-AAE6FA2DFC56}" type="presParOf" srcId="{030484ED-0392-4BD5-A2E6-D57BCC9CDB3F}" destId="{01756417-3EC3-48E4-871E-67D494957E62}" srcOrd="0" destOrd="0" presId="urn:microsoft.com/office/officeart/2005/8/layout/hProcess10#1"/>
    <dgm:cxn modelId="{680491B6-664A-4F1E-9C1E-A7008E860EE7}" type="presParOf" srcId="{0C75EE2E-A8A1-418E-8783-80E92DA73948}" destId="{92810592-2E8B-4C97-8A08-7A291F28B45A}" srcOrd="4" destOrd="0" presId="urn:microsoft.com/office/officeart/2005/8/layout/hProcess10#1"/>
    <dgm:cxn modelId="{C3FB8CEA-DEB4-4C25-8545-A023F7A2F5DA}" type="presParOf" srcId="{92810592-2E8B-4C97-8A08-7A291F28B45A}" destId="{33578D58-D2D7-4DF7-9492-A403F3377648}" srcOrd="0" destOrd="0" presId="urn:microsoft.com/office/officeart/2005/8/layout/hProcess10#1"/>
    <dgm:cxn modelId="{C45D170C-79F5-47A8-9587-9E772807A346}" type="presParOf" srcId="{92810592-2E8B-4C97-8A08-7A291F28B45A}" destId="{7060F811-629A-40E4-9B36-D7BD975772D3}" srcOrd="1" destOrd="0" presId="urn:microsoft.com/office/officeart/2005/8/layout/hProcess10#1"/>
    <dgm:cxn modelId="{96D3F0BC-1101-42F1-BC23-5618E9A60429}" type="presParOf" srcId="{0C75EE2E-A8A1-418E-8783-80E92DA73948}" destId="{605FF7D9-8E0B-4920-9CB0-29F5DED37C52}" srcOrd="5" destOrd="0" presId="urn:microsoft.com/office/officeart/2005/8/layout/hProcess10#1"/>
    <dgm:cxn modelId="{D181C0E9-D057-4CAD-8325-9E65494A8154}" type="presParOf" srcId="{605FF7D9-8E0B-4920-9CB0-29F5DED37C52}" destId="{87226FB2-0C98-4223-98A1-E0CD55381B67}" srcOrd="0" destOrd="0" presId="urn:microsoft.com/office/officeart/2005/8/layout/hProcess10#1"/>
    <dgm:cxn modelId="{BBA198FB-F5A9-444B-835D-7E79A20F833B}" type="presParOf" srcId="{0C75EE2E-A8A1-418E-8783-80E92DA73948}" destId="{C32BCB43-0B41-4250-8C94-D3FD6CD19832}" srcOrd="6" destOrd="0" presId="urn:microsoft.com/office/officeart/2005/8/layout/hProcess10#1"/>
    <dgm:cxn modelId="{51ADA514-5B99-4F8F-8347-05A842578F87}" type="presParOf" srcId="{C32BCB43-0B41-4250-8C94-D3FD6CD19832}" destId="{6F6006D5-D6F6-4820-A964-7A7575722942}" srcOrd="0" destOrd="0" presId="urn:microsoft.com/office/officeart/2005/8/layout/hProcess10#1"/>
    <dgm:cxn modelId="{2A2F2C7C-49E6-426B-93A4-031F1659BB4B}" type="presParOf" srcId="{C32BCB43-0B41-4250-8C94-D3FD6CD19832}" destId="{C2BE0154-41E0-4DAE-9669-96B090A40126}" srcOrd="1" destOrd="0" presId="urn:microsoft.com/office/officeart/2005/8/layout/hProcess10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4D9D10-9F07-4813-BD60-F73CAC60694D}" type="doc">
      <dgm:prSet loTypeId="urn:microsoft.com/office/officeart/2005/8/layout/hProcess10#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7D94033-73DD-4AB3-B7B6-646360E3880B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rgbClr val="FF0000"/>
              </a:solidFill>
            </a:rPr>
            <a:t>13 C-</a:t>
          </a:r>
          <a:r>
            <a:rPr lang="tr-TR" sz="2400" b="1" dirty="0" err="1" smtClean="0">
              <a:solidFill>
                <a:srgbClr val="FF0000"/>
              </a:solidFill>
            </a:rPr>
            <a:t>Band</a:t>
          </a:r>
          <a:r>
            <a:rPr lang="tr-TR" sz="2400" b="1" dirty="0" smtClean="0">
              <a:solidFill>
                <a:srgbClr val="FF0000"/>
              </a:solidFill>
            </a:rPr>
            <a:t> Radar</a:t>
          </a:r>
        </a:p>
        <a:p>
          <a:r>
            <a:rPr lang="tr-TR" sz="2400" b="1" dirty="0" smtClean="0">
              <a:solidFill>
                <a:srgbClr val="FF0000"/>
              </a:solidFill>
            </a:rPr>
            <a:t>1 X-</a:t>
          </a:r>
          <a:r>
            <a:rPr lang="tr-TR" sz="2400" b="1" dirty="0" err="1" smtClean="0">
              <a:solidFill>
                <a:srgbClr val="FF0000"/>
              </a:solidFill>
            </a:rPr>
            <a:t>Band</a:t>
          </a:r>
          <a:r>
            <a:rPr lang="tr-TR" sz="2400" b="1" dirty="0" smtClean="0">
              <a:solidFill>
                <a:srgbClr val="FF0000"/>
              </a:solidFill>
            </a:rPr>
            <a:t> Radar</a:t>
          </a:r>
        </a:p>
        <a:p>
          <a:r>
            <a:rPr lang="tr-TR" sz="2400" b="1" dirty="0" smtClean="0">
              <a:solidFill>
                <a:srgbClr val="FF0000"/>
              </a:solidFill>
            </a:rPr>
            <a:t>2 </a:t>
          </a:r>
          <a:r>
            <a:rPr lang="tr-TR" sz="2400" b="1" dirty="0" err="1" smtClean="0">
              <a:solidFill>
                <a:srgbClr val="FF0000"/>
              </a:solidFill>
            </a:rPr>
            <a:t>Marine</a:t>
          </a:r>
          <a:r>
            <a:rPr lang="tr-TR" sz="2400" b="1" dirty="0" smtClean="0">
              <a:solidFill>
                <a:srgbClr val="FF0000"/>
              </a:solidFill>
            </a:rPr>
            <a:t> Radar</a:t>
          </a:r>
          <a:endParaRPr lang="tr-TR" sz="2400" b="1" dirty="0">
            <a:solidFill>
              <a:srgbClr val="FF0000"/>
            </a:solidFill>
          </a:endParaRPr>
        </a:p>
      </dgm:t>
    </dgm:pt>
    <dgm:pt modelId="{02C16FED-9156-4D81-8ADB-665AB5E20B53}" type="parTrans" cxnId="{CB46E668-988E-429E-AEC8-5F952F67E503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946253DE-9468-47BE-9D9A-D53F6F6F0BE4}" type="sibTrans" cxnId="{CB46E668-988E-429E-AEC8-5F952F67E503}">
      <dgm:prSet/>
      <dgm:spPr>
        <a:solidFill>
          <a:srgbClr val="0000FF"/>
        </a:solidFill>
      </dgm:spPr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78252BDC-F2C6-459B-8110-34B0B334F0AD}">
      <dgm:prSet phldrT="[Metin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400" b="1" dirty="0" smtClean="0">
              <a:solidFill>
                <a:srgbClr val="7030A0"/>
              </a:solidFill>
            </a:rPr>
            <a:t>9</a:t>
          </a:r>
        </a:p>
        <a:p>
          <a:r>
            <a:rPr lang="tr-TR" sz="2400" b="1" dirty="0" err="1" smtClean="0">
              <a:solidFill>
                <a:srgbClr val="7030A0"/>
              </a:solidFill>
            </a:rPr>
            <a:t>Upper</a:t>
          </a:r>
          <a:r>
            <a:rPr lang="tr-TR" sz="2400" b="1" dirty="0" smtClean="0">
              <a:solidFill>
                <a:srgbClr val="7030A0"/>
              </a:solidFill>
            </a:rPr>
            <a:t> </a:t>
          </a:r>
          <a:r>
            <a:rPr lang="tr-TR" sz="2400" b="1" dirty="0" err="1" smtClean="0">
              <a:solidFill>
                <a:srgbClr val="7030A0"/>
              </a:solidFill>
            </a:rPr>
            <a:t>Air</a:t>
          </a:r>
          <a:r>
            <a:rPr lang="tr-TR" sz="2400" b="1" dirty="0" smtClean="0">
              <a:solidFill>
                <a:srgbClr val="7030A0"/>
              </a:solidFill>
            </a:rPr>
            <a:t> </a:t>
          </a:r>
          <a:r>
            <a:rPr lang="tr-TR" sz="2400" b="1" dirty="0" err="1" smtClean="0">
              <a:solidFill>
                <a:srgbClr val="7030A0"/>
              </a:solidFill>
            </a:rPr>
            <a:t>Station</a:t>
          </a:r>
          <a:endParaRPr lang="tr-TR" sz="2400" b="1" dirty="0">
            <a:solidFill>
              <a:srgbClr val="7030A0"/>
            </a:solidFill>
          </a:endParaRPr>
        </a:p>
      </dgm:t>
    </dgm:pt>
    <dgm:pt modelId="{0F129331-C69C-4E8B-874D-629D6B5AEA23}" type="parTrans" cxnId="{2FA81EC5-7C83-4A47-9236-DC4ABBA48934}">
      <dgm:prSet/>
      <dgm:spPr/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1716EF8C-AB44-4FA0-9F8D-5BF4D0128548}" type="sibTrans" cxnId="{2FA81EC5-7C83-4A47-9236-DC4ABBA48934}">
      <dgm:prSet/>
      <dgm:spPr>
        <a:solidFill>
          <a:srgbClr val="0000FF"/>
        </a:solidFill>
      </dgm:spPr>
      <dgm:t>
        <a:bodyPr/>
        <a:lstStyle/>
        <a:p>
          <a:endParaRPr lang="tr-TR" b="1">
            <a:solidFill>
              <a:srgbClr val="0000FF"/>
            </a:solidFill>
          </a:endParaRPr>
        </a:p>
      </dgm:t>
    </dgm:pt>
    <dgm:pt modelId="{3CB55542-F92C-4B29-A8D3-E1804C951093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sz="2800" b="1" dirty="0" smtClean="0">
              <a:solidFill>
                <a:schemeClr val="accent2">
                  <a:lumMod val="75000"/>
                </a:schemeClr>
              </a:solidFill>
            </a:rPr>
            <a:t>1443</a:t>
          </a:r>
        </a:p>
        <a:p>
          <a:r>
            <a:rPr lang="tr-TR" sz="2400" b="1" dirty="0" smtClean="0">
              <a:solidFill>
                <a:schemeClr val="accent2">
                  <a:lumMod val="75000"/>
                </a:schemeClr>
              </a:solidFill>
            </a:rPr>
            <a:t>Observation </a:t>
          </a:r>
          <a:r>
            <a:rPr lang="tr-TR" sz="2400" b="1" dirty="0" err="1" smtClean="0">
              <a:solidFill>
                <a:schemeClr val="accent2">
                  <a:lumMod val="75000"/>
                </a:schemeClr>
              </a:solidFill>
            </a:rPr>
            <a:t>Systems</a:t>
          </a:r>
          <a:endParaRPr lang="tr-TR" sz="2400" b="1" dirty="0">
            <a:solidFill>
              <a:schemeClr val="accent2">
                <a:lumMod val="75000"/>
              </a:schemeClr>
            </a:solidFill>
          </a:endParaRPr>
        </a:p>
      </dgm:t>
    </dgm:pt>
    <dgm:pt modelId="{1013031F-04F7-4F61-BE25-2CB7957D195F}" type="parTrans" cxnId="{7A10C9B6-67C2-4114-8DB8-776C847C0B93}">
      <dgm:prSet/>
      <dgm:spPr/>
      <dgm:t>
        <a:bodyPr/>
        <a:lstStyle/>
        <a:p>
          <a:endParaRPr lang="tr-TR" b="1"/>
        </a:p>
      </dgm:t>
    </dgm:pt>
    <dgm:pt modelId="{C2EE4682-E18D-4CBD-9AA3-0C1763C1F89A}" type="sibTrans" cxnId="{7A10C9B6-67C2-4114-8DB8-776C847C0B93}">
      <dgm:prSet/>
      <dgm:spPr/>
      <dgm:t>
        <a:bodyPr/>
        <a:lstStyle/>
        <a:p>
          <a:endParaRPr lang="tr-TR" b="1"/>
        </a:p>
      </dgm:t>
    </dgm:pt>
    <dgm:pt modelId="{0C75EE2E-A8A1-418E-8783-80E92DA73948}" type="pres">
      <dgm:prSet presAssocID="{F24D9D10-9F07-4813-BD60-F73CAC6069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BFBC975-5499-4F45-8E8E-DFC57BD48056}" type="pres">
      <dgm:prSet presAssocID="{27D94033-73DD-4AB3-B7B6-646360E3880B}" presName="composite" presStyleCnt="0"/>
      <dgm:spPr/>
    </dgm:pt>
    <dgm:pt modelId="{F23848A8-1F57-448E-9CC8-CB60E3E7F9C1}" type="pres">
      <dgm:prSet presAssocID="{27D94033-73DD-4AB3-B7B6-646360E3880B}" presName="imagSh" presStyleLbl="bgImgPlace1" presStyleIdx="0" presStyleCnt="3" custLinFactNeighborX="-21874"/>
      <dgm:spPr>
        <a:prstGeom prst="bev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2B0E4B7-1EBA-47C9-B2C9-4819B2474B17}" type="pres">
      <dgm:prSet presAssocID="{27D94033-73DD-4AB3-B7B6-646360E3880B}" presName="txNode" presStyleLbl="node1" presStyleIdx="0" presStyleCnt="3" custScaleX="121319" custScaleY="100000" custLinFactNeighborX="-25721" custLinFactNeighborY="117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4A376B8-06A7-43D4-B9A7-38EDE78874A5}" type="pres">
      <dgm:prSet presAssocID="{946253DE-9468-47BE-9D9A-D53F6F6F0BE4}" presName="sibTrans" presStyleLbl="sibTrans2D1" presStyleIdx="0" presStyleCnt="2"/>
      <dgm:spPr>
        <a:prstGeom prst="mathPlus">
          <a:avLst/>
        </a:prstGeom>
      </dgm:spPr>
      <dgm:t>
        <a:bodyPr/>
        <a:lstStyle/>
        <a:p>
          <a:endParaRPr lang="en-GB"/>
        </a:p>
      </dgm:t>
    </dgm:pt>
    <dgm:pt modelId="{9112731F-84B6-479E-8E6A-6D2C6593DABA}" type="pres">
      <dgm:prSet presAssocID="{946253DE-9468-47BE-9D9A-D53F6F6F0BE4}" presName="connTx" presStyleLbl="sibTrans2D1" presStyleIdx="0" presStyleCnt="2"/>
      <dgm:spPr/>
      <dgm:t>
        <a:bodyPr/>
        <a:lstStyle/>
        <a:p>
          <a:endParaRPr lang="en-GB"/>
        </a:p>
      </dgm:t>
    </dgm:pt>
    <dgm:pt modelId="{92810592-2E8B-4C97-8A08-7A291F28B45A}" type="pres">
      <dgm:prSet presAssocID="{78252BDC-F2C6-459B-8110-34B0B334F0AD}" presName="composite" presStyleCnt="0"/>
      <dgm:spPr/>
    </dgm:pt>
    <dgm:pt modelId="{33578D58-D2D7-4DF7-9492-A403F3377648}" type="pres">
      <dgm:prSet presAssocID="{78252BDC-F2C6-459B-8110-34B0B334F0AD}" presName="imagSh" presStyleLbl="bgImgPlace1" presStyleIdx="1" presStyleCnt="3" custLinFactNeighborX="-32891"/>
      <dgm:spPr>
        <a:prstGeom prst="bevel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7060F811-629A-40E4-9B36-D7BD975772D3}" type="pres">
      <dgm:prSet presAssocID="{78252BDC-F2C6-459B-8110-34B0B334F0AD}" presName="txNode" presStyleLbl="node1" presStyleIdx="1" presStyleCnt="3" custLinFactNeighborX="-37757" custLinFactNeighborY="117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05FF7D9-8E0B-4920-9CB0-29F5DED37C52}" type="pres">
      <dgm:prSet presAssocID="{1716EF8C-AB44-4FA0-9F8D-5BF4D0128548}" presName="sibTrans" presStyleLbl="sibTrans2D1" presStyleIdx="1" presStyleCnt="2" custLinFactNeighborX="91398" custLinFactNeighborY="8438"/>
      <dgm:spPr>
        <a:prstGeom prst="mathEqual">
          <a:avLst/>
        </a:prstGeom>
      </dgm:spPr>
      <dgm:t>
        <a:bodyPr/>
        <a:lstStyle/>
        <a:p>
          <a:endParaRPr lang="en-GB"/>
        </a:p>
      </dgm:t>
    </dgm:pt>
    <dgm:pt modelId="{87226FB2-0C98-4223-98A1-E0CD55381B67}" type="pres">
      <dgm:prSet presAssocID="{1716EF8C-AB44-4FA0-9F8D-5BF4D0128548}" presName="connTx" presStyleLbl="sibTrans2D1" presStyleIdx="1" presStyleCnt="2"/>
      <dgm:spPr/>
      <dgm:t>
        <a:bodyPr/>
        <a:lstStyle/>
        <a:p>
          <a:endParaRPr lang="en-GB"/>
        </a:p>
      </dgm:t>
    </dgm:pt>
    <dgm:pt modelId="{4BF8AE49-8B3A-499C-9432-A95567E26AB1}" type="pres">
      <dgm:prSet presAssocID="{3CB55542-F92C-4B29-A8D3-E1804C951093}" presName="composite" presStyleCnt="0"/>
      <dgm:spPr/>
    </dgm:pt>
    <dgm:pt modelId="{8542E3A9-0163-4519-A0FF-68919761861F}" type="pres">
      <dgm:prSet presAssocID="{3CB55542-F92C-4B29-A8D3-E1804C951093}" presName="imagSh" presStyleLbl="bgImgPlace1" presStyleIdx="2" presStyleCnt="3" custLinFactNeighborX="32732" custLinFactNeighborY="-4706"/>
      <dgm:spPr>
        <a:prstGeom prst="bevel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1A59558-9F6F-4776-B933-85E054FFACD9}" type="pres">
      <dgm:prSet presAssocID="{3CB55542-F92C-4B29-A8D3-E1804C951093}" presName="txNode" presStyleLbl="node1" presStyleIdx="2" presStyleCnt="3" custScaleX="100000" custScaleY="100000" custLinFactNeighborX="25055" custLinFactNeighborY="117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2AEF05E-B088-4499-9525-A0E7ADC7F64B}" type="presOf" srcId="{946253DE-9468-47BE-9D9A-D53F6F6F0BE4}" destId="{9112731F-84B6-479E-8E6A-6D2C6593DABA}" srcOrd="1" destOrd="0" presId="urn:microsoft.com/office/officeart/2005/8/layout/hProcess10#2"/>
    <dgm:cxn modelId="{2FA81EC5-7C83-4A47-9236-DC4ABBA48934}" srcId="{F24D9D10-9F07-4813-BD60-F73CAC60694D}" destId="{78252BDC-F2C6-459B-8110-34B0B334F0AD}" srcOrd="1" destOrd="0" parTransId="{0F129331-C69C-4E8B-874D-629D6B5AEA23}" sibTransId="{1716EF8C-AB44-4FA0-9F8D-5BF4D0128548}"/>
    <dgm:cxn modelId="{58AE9DD0-8C33-46C9-BDE4-293BA5D0E35C}" type="presOf" srcId="{27D94033-73DD-4AB3-B7B6-646360E3880B}" destId="{12B0E4B7-1EBA-47C9-B2C9-4819B2474B17}" srcOrd="0" destOrd="0" presId="urn:microsoft.com/office/officeart/2005/8/layout/hProcess10#2"/>
    <dgm:cxn modelId="{CAFAED4A-F56A-46EC-AECE-6BD862DD7D83}" type="presOf" srcId="{1716EF8C-AB44-4FA0-9F8D-5BF4D0128548}" destId="{87226FB2-0C98-4223-98A1-E0CD55381B67}" srcOrd="1" destOrd="0" presId="urn:microsoft.com/office/officeart/2005/8/layout/hProcess10#2"/>
    <dgm:cxn modelId="{CB46E668-988E-429E-AEC8-5F952F67E503}" srcId="{F24D9D10-9F07-4813-BD60-F73CAC60694D}" destId="{27D94033-73DD-4AB3-B7B6-646360E3880B}" srcOrd="0" destOrd="0" parTransId="{02C16FED-9156-4D81-8ADB-665AB5E20B53}" sibTransId="{946253DE-9468-47BE-9D9A-D53F6F6F0BE4}"/>
    <dgm:cxn modelId="{76236E3D-8E43-4740-A4A3-8C94DA06C3EB}" type="presOf" srcId="{78252BDC-F2C6-459B-8110-34B0B334F0AD}" destId="{7060F811-629A-40E4-9B36-D7BD975772D3}" srcOrd="0" destOrd="0" presId="urn:microsoft.com/office/officeart/2005/8/layout/hProcess10#2"/>
    <dgm:cxn modelId="{7A10C9B6-67C2-4114-8DB8-776C847C0B93}" srcId="{F24D9D10-9F07-4813-BD60-F73CAC60694D}" destId="{3CB55542-F92C-4B29-A8D3-E1804C951093}" srcOrd="2" destOrd="0" parTransId="{1013031F-04F7-4F61-BE25-2CB7957D195F}" sibTransId="{C2EE4682-E18D-4CBD-9AA3-0C1763C1F89A}"/>
    <dgm:cxn modelId="{1EC37064-9B0C-4A85-A8DC-FB3FCBFA1472}" type="presOf" srcId="{3CB55542-F92C-4B29-A8D3-E1804C951093}" destId="{E1A59558-9F6F-4776-B933-85E054FFACD9}" srcOrd="0" destOrd="0" presId="urn:microsoft.com/office/officeart/2005/8/layout/hProcess10#2"/>
    <dgm:cxn modelId="{F6EACEE2-4EFA-4BAD-96F8-E998D0A05AD4}" type="presOf" srcId="{946253DE-9468-47BE-9D9A-D53F6F6F0BE4}" destId="{F4A376B8-06A7-43D4-B9A7-38EDE78874A5}" srcOrd="0" destOrd="0" presId="urn:microsoft.com/office/officeart/2005/8/layout/hProcess10#2"/>
    <dgm:cxn modelId="{FED5FD58-22DE-4EC3-83C5-02D78E1E6E25}" type="presOf" srcId="{1716EF8C-AB44-4FA0-9F8D-5BF4D0128548}" destId="{605FF7D9-8E0B-4920-9CB0-29F5DED37C52}" srcOrd="0" destOrd="0" presId="urn:microsoft.com/office/officeart/2005/8/layout/hProcess10#2"/>
    <dgm:cxn modelId="{2E71BC71-F1A0-48D9-906E-EFC77ED60998}" type="presOf" srcId="{F24D9D10-9F07-4813-BD60-F73CAC60694D}" destId="{0C75EE2E-A8A1-418E-8783-80E92DA73948}" srcOrd="0" destOrd="0" presId="urn:microsoft.com/office/officeart/2005/8/layout/hProcess10#2"/>
    <dgm:cxn modelId="{9F47D6A3-992E-44A3-BD80-9A877D116FD9}" type="presParOf" srcId="{0C75EE2E-A8A1-418E-8783-80E92DA73948}" destId="{9BFBC975-5499-4F45-8E8E-DFC57BD48056}" srcOrd="0" destOrd="0" presId="urn:microsoft.com/office/officeart/2005/8/layout/hProcess10#2"/>
    <dgm:cxn modelId="{71F485C5-9D90-4BE9-85D7-4AAA032FAD9E}" type="presParOf" srcId="{9BFBC975-5499-4F45-8E8E-DFC57BD48056}" destId="{F23848A8-1F57-448E-9CC8-CB60E3E7F9C1}" srcOrd="0" destOrd="0" presId="urn:microsoft.com/office/officeart/2005/8/layout/hProcess10#2"/>
    <dgm:cxn modelId="{89CB9682-EDD1-4A85-BEBE-9AD5E993DDCC}" type="presParOf" srcId="{9BFBC975-5499-4F45-8E8E-DFC57BD48056}" destId="{12B0E4B7-1EBA-47C9-B2C9-4819B2474B17}" srcOrd="1" destOrd="0" presId="urn:microsoft.com/office/officeart/2005/8/layout/hProcess10#2"/>
    <dgm:cxn modelId="{244C1192-1C83-4DA7-9D9C-AB582EF8EE3D}" type="presParOf" srcId="{0C75EE2E-A8A1-418E-8783-80E92DA73948}" destId="{F4A376B8-06A7-43D4-B9A7-38EDE78874A5}" srcOrd="1" destOrd="0" presId="urn:microsoft.com/office/officeart/2005/8/layout/hProcess10#2"/>
    <dgm:cxn modelId="{75E6D7AE-4FA0-49F2-BAE8-CC10892F59AD}" type="presParOf" srcId="{F4A376B8-06A7-43D4-B9A7-38EDE78874A5}" destId="{9112731F-84B6-479E-8E6A-6D2C6593DABA}" srcOrd="0" destOrd="0" presId="urn:microsoft.com/office/officeart/2005/8/layout/hProcess10#2"/>
    <dgm:cxn modelId="{0BF2FF3E-AC0E-47FF-B961-E28C1DF686A1}" type="presParOf" srcId="{0C75EE2E-A8A1-418E-8783-80E92DA73948}" destId="{92810592-2E8B-4C97-8A08-7A291F28B45A}" srcOrd="2" destOrd="0" presId="urn:microsoft.com/office/officeart/2005/8/layout/hProcess10#2"/>
    <dgm:cxn modelId="{128676C7-761D-42FF-BD83-CCF888829797}" type="presParOf" srcId="{92810592-2E8B-4C97-8A08-7A291F28B45A}" destId="{33578D58-D2D7-4DF7-9492-A403F3377648}" srcOrd="0" destOrd="0" presId="urn:microsoft.com/office/officeart/2005/8/layout/hProcess10#2"/>
    <dgm:cxn modelId="{A22E8856-00E2-4441-8F57-EEF6F9234F25}" type="presParOf" srcId="{92810592-2E8B-4C97-8A08-7A291F28B45A}" destId="{7060F811-629A-40E4-9B36-D7BD975772D3}" srcOrd="1" destOrd="0" presId="urn:microsoft.com/office/officeart/2005/8/layout/hProcess10#2"/>
    <dgm:cxn modelId="{46F39235-0961-44B8-94DB-0DFE79C0CF97}" type="presParOf" srcId="{0C75EE2E-A8A1-418E-8783-80E92DA73948}" destId="{605FF7D9-8E0B-4920-9CB0-29F5DED37C52}" srcOrd="3" destOrd="0" presId="urn:microsoft.com/office/officeart/2005/8/layout/hProcess10#2"/>
    <dgm:cxn modelId="{85686DCB-C6B4-464E-9F6A-B9D351ACEC07}" type="presParOf" srcId="{605FF7D9-8E0B-4920-9CB0-29F5DED37C52}" destId="{87226FB2-0C98-4223-98A1-E0CD55381B67}" srcOrd="0" destOrd="0" presId="urn:microsoft.com/office/officeart/2005/8/layout/hProcess10#2"/>
    <dgm:cxn modelId="{A20B1B80-C478-43A7-A8B5-27A6EE1D5845}" type="presParOf" srcId="{0C75EE2E-A8A1-418E-8783-80E92DA73948}" destId="{4BF8AE49-8B3A-499C-9432-A95567E26AB1}" srcOrd="4" destOrd="0" presId="urn:microsoft.com/office/officeart/2005/8/layout/hProcess10#2"/>
    <dgm:cxn modelId="{A80B59B8-2BF6-4C5D-A854-B72F32C74D37}" type="presParOf" srcId="{4BF8AE49-8B3A-499C-9432-A95567E26AB1}" destId="{8542E3A9-0163-4519-A0FF-68919761861F}" srcOrd="0" destOrd="0" presId="urn:microsoft.com/office/officeart/2005/8/layout/hProcess10#2"/>
    <dgm:cxn modelId="{890A493C-FBE7-4875-B512-5F360E3ABFD6}" type="presParOf" srcId="{4BF8AE49-8B3A-499C-9432-A95567E26AB1}" destId="{E1A59558-9F6F-4776-B933-85E054FFACD9}" srcOrd="1" destOrd="0" presId="urn:microsoft.com/office/officeart/2005/8/layout/hProcess10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3848A8-1F57-448E-9CC8-CB60E3E7F9C1}">
      <dsp:nvSpPr>
        <dsp:cNvPr id="0" name=""/>
        <dsp:cNvSpPr/>
      </dsp:nvSpPr>
      <dsp:spPr>
        <a:xfrm>
          <a:off x="73179" y="221631"/>
          <a:ext cx="1370222" cy="1370222"/>
        </a:xfrm>
        <a:prstGeom prst="bev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0E4B7-1EBA-47C9-B2C9-4819B2474B17}">
      <dsp:nvSpPr>
        <dsp:cNvPr id="0" name=""/>
        <dsp:cNvSpPr/>
      </dsp:nvSpPr>
      <dsp:spPr>
        <a:xfrm>
          <a:off x="216026" y="1327702"/>
          <a:ext cx="1370222" cy="13702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FF0000"/>
              </a:solidFill>
            </a:rPr>
            <a:t>1237 AWOS</a:t>
          </a:r>
          <a:endParaRPr lang="tr-TR" sz="2400" b="1" kern="1200" dirty="0">
            <a:solidFill>
              <a:srgbClr val="FF0000"/>
            </a:solidFill>
          </a:endParaRPr>
        </a:p>
      </dsp:txBody>
      <dsp:txXfrm>
        <a:off x="256158" y="1367834"/>
        <a:ext cx="1289958" cy="1289958"/>
      </dsp:txXfrm>
    </dsp:sp>
    <dsp:sp modelId="{F4A376B8-06A7-43D4-B9A7-38EDE78874A5}">
      <dsp:nvSpPr>
        <dsp:cNvPr id="0" name=""/>
        <dsp:cNvSpPr/>
      </dsp:nvSpPr>
      <dsp:spPr>
        <a:xfrm>
          <a:off x="1673287" y="742119"/>
          <a:ext cx="229885" cy="329245"/>
        </a:xfrm>
        <a:prstGeom prst="mathPlus">
          <a:avLst/>
        </a:prstGeom>
        <a:solidFill>
          <a:srgbClr val="0000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400" b="1" kern="1200">
            <a:solidFill>
              <a:srgbClr val="FF0000"/>
            </a:solidFill>
          </a:endParaRPr>
        </a:p>
      </dsp:txBody>
      <dsp:txXfrm>
        <a:off x="1673287" y="807968"/>
        <a:ext cx="160920" cy="197547"/>
      </dsp:txXfrm>
    </dsp:sp>
    <dsp:sp modelId="{B533099C-B4C7-4904-8402-77ABFCFD75BD}">
      <dsp:nvSpPr>
        <dsp:cNvPr id="0" name=""/>
        <dsp:cNvSpPr/>
      </dsp:nvSpPr>
      <dsp:spPr>
        <a:xfrm>
          <a:off x="2100217" y="221631"/>
          <a:ext cx="1370222" cy="1370222"/>
        </a:xfrm>
        <a:prstGeom prst="bevel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4CB82A-31C4-4BCB-9F7D-743E2BC4658A}">
      <dsp:nvSpPr>
        <dsp:cNvPr id="0" name=""/>
        <dsp:cNvSpPr/>
      </dsp:nvSpPr>
      <dsp:spPr>
        <a:xfrm>
          <a:off x="2232246" y="1183678"/>
          <a:ext cx="1536389" cy="13702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C00000"/>
              </a:solidFill>
            </a:rPr>
            <a:t>68 </a:t>
          </a:r>
          <a:r>
            <a:rPr lang="tr-TR" sz="2400" b="1" kern="1200" dirty="0" err="1" smtClean="0">
              <a:solidFill>
                <a:srgbClr val="C00000"/>
              </a:solidFill>
            </a:rPr>
            <a:t>Airport</a:t>
          </a:r>
          <a:r>
            <a:rPr lang="tr-TR" sz="2400" b="1" kern="1200" dirty="0" smtClean="0">
              <a:solidFill>
                <a:srgbClr val="C00000"/>
              </a:solidFill>
            </a:rPr>
            <a:t> AWOS</a:t>
          </a:r>
          <a:endParaRPr lang="tr-TR" sz="2400" b="1" kern="1200" dirty="0">
            <a:solidFill>
              <a:srgbClr val="C00000"/>
            </a:solidFill>
          </a:endParaRPr>
        </a:p>
      </dsp:txBody>
      <dsp:txXfrm>
        <a:off x="2272378" y="1223810"/>
        <a:ext cx="1456125" cy="1289958"/>
      </dsp:txXfrm>
    </dsp:sp>
    <dsp:sp modelId="{030484ED-0392-4BD5-A2E6-D57BCC9CDB3F}">
      <dsp:nvSpPr>
        <dsp:cNvPr id="0" name=""/>
        <dsp:cNvSpPr/>
      </dsp:nvSpPr>
      <dsp:spPr>
        <a:xfrm rot="21493239">
          <a:off x="3778261" y="706489"/>
          <a:ext cx="308044" cy="329245"/>
        </a:xfrm>
        <a:prstGeom prst="mathPlus">
          <a:avLst/>
        </a:prstGeom>
        <a:solidFill>
          <a:srgbClr val="0000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400" b="1" kern="1200">
            <a:solidFill>
              <a:srgbClr val="0000FF"/>
            </a:solidFill>
          </a:endParaRPr>
        </a:p>
      </dsp:txBody>
      <dsp:txXfrm>
        <a:off x="3778283" y="773773"/>
        <a:ext cx="215631" cy="197547"/>
      </dsp:txXfrm>
    </dsp:sp>
    <dsp:sp modelId="{33578D58-D2D7-4DF7-9492-A403F3377648}">
      <dsp:nvSpPr>
        <dsp:cNvPr id="0" name=""/>
        <dsp:cNvSpPr/>
      </dsp:nvSpPr>
      <dsp:spPr>
        <a:xfrm>
          <a:off x="4350142" y="151735"/>
          <a:ext cx="1370222" cy="1370222"/>
        </a:xfrm>
        <a:prstGeom prst="bevel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0F811-629A-40E4-9B36-D7BD975772D3}">
      <dsp:nvSpPr>
        <dsp:cNvPr id="0" name=""/>
        <dsp:cNvSpPr/>
      </dsp:nvSpPr>
      <dsp:spPr>
        <a:xfrm>
          <a:off x="4464502" y="1327702"/>
          <a:ext cx="1555668" cy="13702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0000FF"/>
              </a:solidFill>
              <a:hlinkClick xmlns:r="http://schemas.openxmlformats.org/officeDocument/2006/relationships" r:id="rId4" action="ppaction://hlinkpres?slideindex=1&amp;slidetitle="/>
            </a:rPr>
            <a:t>78 </a:t>
          </a:r>
          <a:r>
            <a:rPr lang="tr-TR" sz="2400" b="1" kern="1200" dirty="0" err="1" smtClean="0">
              <a:solidFill>
                <a:srgbClr val="0000FF"/>
              </a:solidFill>
              <a:hlinkClick xmlns:r="http://schemas.openxmlformats.org/officeDocument/2006/relationships" r:id="rId4" action="ppaction://hlinkpres?slideindex=1&amp;slidetitle="/>
            </a:rPr>
            <a:t>Marine</a:t>
          </a:r>
          <a:r>
            <a:rPr lang="tr-TR" sz="2400" b="1" kern="1200" dirty="0" smtClean="0">
              <a:solidFill>
                <a:srgbClr val="0000FF"/>
              </a:solidFill>
              <a:hlinkClick xmlns:r="http://schemas.openxmlformats.org/officeDocument/2006/relationships" r:id="rId4" action="ppaction://hlinkpres?slideindex=1&amp;slidetitle="/>
            </a:rPr>
            <a:t> AWOS</a:t>
          </a:r>
          <a:endParaRPr lang="tr-TR" sz="2400" b="1" kern="1200" dirty="0">
            <a:solidFill>
              <a:srgbClr val="0000FF"/>
            </a:solidFill>
          </a:endParaRPr>
        </a:p>
      </dsp:txBody>
      <dsp:txXfrm>
        <a:off x="4504634" y="1367834"/>
        <a:ext cx="1475404" cy="1289958"/>
      </dsp:txXfrm>
    </dsp:sp>
    <dsp:sp modelId="{605FF7D9-8E0B-4920-9CB0-29F5DED37C52}">
      <dsp:nvSpPr>
        <dsp:cNvPr id="0" name=""/>
        <dsp:cNvSpPr/>
      </dsp:nvSpPr>
      <dsp:spPr>
        <a:xfrm>
          <a:off x="6007166" y="672224"/>
          <a:ext cx="286801" cy="329245"/>
        </a:xfrm>
        <a:prstGeom prst="mathEqual">
          <a:avLst/>
        </a:prstGeom>
        <a:solidFill>
          <a:srgbClr val="0000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400" b="1" kern="1200">
            <a:solidFill>
              <a:srgbClr val="0000FF"/>
            </a:solidFill>
          </a:endParaRPr>
        </a:p>
      </dsp:txBody>
      <dsp:txXfrm>
        <a:off x="6007166" y="738073"/>
        <a:ext cx="200761" cy="197547"/>
      </dsp:txXfrm>
    </dsp:sp>
    <dsp:sp modelId="{6F6006D5-D6F6-4820-A964-7A7575722942}">
      <dsp:nvSpPr>
        <dsp:cNvPr id="0" name=""/>
        <dsp:cNvSpPr/>
      </dsp:nvSpPr>
      <dsp:spPr>
        <a:xfrm>
          <a:off x="6539798" y="151735"/>
          <a:ext cx="1370222" cy="1370222"/>
        </a:xfrm>
        <a:prstGeom prst="bevel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E0154-41E0-4DAE-9669-96B090A40126}">
      <dsp:nvSpPr>
        <dsp:cNvPr id="0" name=""/>
        <dsp:cNvSpPr/>
      </dsp:nvSpPr>
      <dsp:spPr>
        <a:xfrm>
          <a:off x="6718003" y="1325907"/>
          <a:ext cx="1486568" cy="137022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chemeClr val="tx1"/>
              </a:solidFill>
            </a:rPr>
            <a:t>1383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chemeClr val="tx1"/>
              </a:solidFill>
            </a:rPr>
            <a:t>AWOS</a:t>
          </a:r>
          <a:endParaRPr lang="tr-TR" sz="2400" b="1" kern="1200" dirty="0">
            <a:solidFill>
              <a:schemeClr val="tx1"/>
            </a:solidFill>
          </a:endParaRPr>
        </a:p>
      </dsp:txBody>
      <dsp:txXfrm>
        <a:off x="6758135" y="1366039"/>
        <a:ext cx="1406304" cy="12899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3848A8-1F57-448E-9CC8-CB60E3E7F9C1}">
      <dsp:nvSpPr>
        <dsp:cNvPr id="0" name=""/>
        <dsp:cNvSpPr/>
      </dsp:nvSpPr>
      <dsp:spPr>
        <a:xfrm>
          <a:off x="0" y="0"/>
          <a:ext cx="1924571" cy="1530169"/>
        </a:xfrm>
        <a:prstGeom prst="bev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0E4B7-1EBA-47C9-B2C9-4819B2474B17}">
      <dsp:nvSpPr>
        <dsp:cNvPr id="0" name=""/>
        <dsp:cNvSpPr/>
      </dsp:nvSpPr>
      <dsp:spPr>
        <a:xfrm>
          <a:off x="0" y="918102"/>
          <a:ext cx="2334870" cy="1530169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FF0000"/>
              </a:solidFill>
            </a:rPr>
            <a:t>13 C-</a:t>
          </a:r>
          <a:r>
            <a:rPr lang="tr-TR" sz="2400" b="1" kern="1200" dirty="0" err="1" smtClean="0">
              <a:solidFill>
                <a:srgbClr val="FF0000"/>
              </a:solidFill>
            </a:rPr>
            <a:t>Band</a:t>
          </a:r>
          <a:r>
            <a:rPr lang="tr-TR" sz="2400" b="1" kern="1200" dirty="0" smtClean="0">
              <a:solidFill>
                <a:srgbClr val="FF0000"/>
              </a:solidFill>
            </a:rPr>
            <a:t> Radar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FF0000"/>
              </a:solidFill>
            </a:rPr>
            <a:t>1 X-</a:t>
          </a:r>
          <a:r>
            <a:rPr lang="tr-TR" sz="2400" b="1" kern="1200" dirty="0" err="1" smtClean="0">
              <a:solidFill>
                <a:srgbClr val="FF0000"/>
              </a:solidFill>
            </a:rPr>
            <a:t>Band</a:t>
          </a:r>
          <a:r>
            <a:rPr lang="tr-TR" sz="2400" b="1" kern="1200" dirty="0" smtClean="0">
              <a:solidFill>
                <a:srgbClr val="FF0000"/>
              </a:solidFill>
            </a:rPr>
            <a:t> Radar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FF0000"/>
              </a:solidFill>
            </a:rPr>
            <a:t>2 </a:t>
          </a:r>
          <a:r>
            <a:rPr lang="tr-TR" sz="2400" b="1" kern="1200" dirty="0" err="1" smtClean="0">
              <a:solidFill>
                <a:srgbClr val="FF0000"/>
              </a:solidFill>
            </a:rPr>
            <a:t>Marine</a:t>
          </a:r>
          <a:r>
            <a:rPr lang="tr-TR" sz="2400" b="1" kern="1200" dirty="0" smtClean="0">
              <a:solidFill>
                <a:srgbClr val="FF0000"/>
              </a:solidFill>
            </a:rPr>
            <a:t> Radar</a:t>
          </a:r>
          <a:endParaRPr lang="tr-TR" sz="2400" b="1" kern="1200" dirty="0">
            <a:solidFill>
              <a:srgbClr val="FF0000"/>
            </a:solidFill>
          </a:endParaRPr>
        </a:p>
      </dsp:txBody>
      <dsp:txXfrm>
        <a:off x="44817" y="962919"/>
        <a:ext cx="2245236" cy="1440535"/>
      </dsp:txXfrm>
    </dsp:sp>
    <dsp:sp modelId="{F4A376B8-06A7-43D4-B9A7-38EDE78874A5}">
      <dsp:nvSpPr>
        <dsp:cNvPr id="0" name=""/>
        <dsp:cNvSpPr/>
      </dsp:nvSpPr>
      <dsp:spPr>
        <a:xfrm>
          <a:off x="2148054" y="533861"/>
          <a:ext cx="223483" cy="462447"/>
        </a:xfrm>
        <a:prstGeom prst="mathPlus">
          <a:avLst/>
        </a:prstGeom>
        <a:solidFill>
          <a:srgbClr val="0000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900" b="1" kern="1200">
            <a:solidFill>
              <a:srgbClr val="0000FF"/>
            </a:solidFill>
          </a:endParaRPr>
        </a:p>
      </dsp:txBody>
      <dsp:txXfrm>
        <a:off x="2148054" y="626350"/>
        <a:ext cx="156438" cy="277469"/>
      </dsp:txXfrm>
    </dsp:sp>
    <dsp:sp modelId="{33578D58-D2D7-4DF7-9492-A403F3377648}">
      <dsp:nvSpPr>
        <dsp:cNvPr id="0" name=""/>
        <dsp:cNvSpPr/>
      </dsp:nvSpPr>
      <dsp:spPr>
        <a:xfrm>
          <a:off x="2563095" y="0"/>
          <a:ext cx="1924571" cy="1530170"/>
        </a:xfrm>
        <a:prstGeom prst="bevel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0F811-629A-40E4-9B36-D7BD975772D3}">
      <dsp:nvSpPr>
        <dsp:cNvPr id="0" name=""/>
        <dsp:cNvSpPr/>
      </dsp:nvSpPr>
      <dsp:spPr>
        <a:xfrm>
          <a:off x="2782747" y="918102"/>
          <a:ext cx="1924571" cy="153017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rgbClr val="7030A0"/>
              </a:solidFill>
            </a:rPr>
            <a:t>9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err="1" smtClean="0">
              <a:solidFill>
                <a:srgbClr val="7030A0"/>
              </a:solidFill>
            </a:rPr>
            <a:t>Upper</a:t>
          </a:r>
          <a:r>
            <a:rPr lang="tr-TR" sz="2400" b="1" kern="1200" dirty="0" smtClean="0">
              <a:solidFill>
                <a:srgbClr val="7030A0"/>
              </a:solidFill>
            </a:rPr>
            <a:t> </a:t>
          </a:r>
          <a:r>
            <a:rPr lang="tr-TR" sz="2400" b="1" kern="1200" dirty="0" err="1" smtClean="0">
              <a:solidFill>
                <a:srgbClr val="7030A0"/>
              </a:solidFill>
            </a:rPr>
            <a:t>Air</a:t>
          </a:r>
          <a:r>
            <a:rPr lang="tr-TR" sz="2400" b="1" kern="1200" dirty="0" smtClean="0">
              <a:solidFill>
                <a:srgbClr val="7030A0"/>
              </a:solidFill>
            </a:rPr>
            <a:t> </a:t>
          </a:r>
          <a:r>
            <a:rPr lang="tr-TR" sz="2400" b="1" kern="1200" dirty="0" err="1" smtClean="0">
              <a:solidFill>
                <a:srgbClr val="7030A0"/>
              </a:solidFill>
            </a:rPr>
            <a:t>Station</a:t>
          </a:r>
          <a:endParaRPr lang="tr-TR" sz="2400" b="1" kern="1200" dirty="0">
            <a:solidFill>
              <a:srgbClr val="7030A0"/>
            </a:solidFill>
          </a:endParaRPr>
        </a:p>
      </dsp:txBody>
      <dsp:txXfrm>
        <a:off x="2827564" y="962919"/>
        <a:ext cx="1834937" cy="1440536"/>
      </dsp:txXfrm>
    </dsp:sp>
    <dsp:sp modelId="{605FF7D9-8E0B-4920-9CB0-29F5DED37C52}">
      <dsp:nvSpPr>
        <dsp:cNvPr id="0" name=""/>
        <dsp:cNvSpPr/>
      </dsp:nvSpPr>
      <dsp:spPr>
        <a:xfrm>
          <a:off x="5835958" y="572882"/>
          <a:ext cx="704444" cy="462447"/>
        </a:xfrm>
        <a:prstGeom prst="mathEqual">
          <a:avLst/>
        </a:prstGeom>
        <a:solidFill>
          <a:srgbClr val="0000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900" b="1" kern="1200">
            <a:solidFill>
              <a:srgbClr val="0000FF"/>
            </a:solidFill>
          </a:endParaRPr>
        </a:p>
      </dsp:txBody>
      <dsp:txXfrm>
        <a:off x="5835958" y="665371"/>
        <a:ext cx="565710" cy="277469"/>
      </dsp:txXfrm>
    </dsp:sp>
    <dsp:sp modelId="{8542E3A9-0163-4519-A0FF-68919761861F}">
      <dsp:nvSpPr>
        <dsp:cNvPr id="0" name=""/>
        <dsp:cNvSpPr/>
      </dsp:nvSpPr>
      <dsp:spPr>
        <a:xfrm>
          <a:off x="6500364" y="0"/>
          <a:ext cx="1924571" cy="1530169"/>
        </a:xfrm>
        <a:prstGeom prst="bevel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A59558-9F6F-4776-B933-85E054FFACD9}">
      <dsp:nvSpPr>
        <dsp:cNvPr id="0" name=""/>
        <dsp:cNvSpPr/>
      </dsp:nvSpPr>
      <dsp:spPr>
        <a:xfrm>
          <a:off x="6500364" y="918102"/>
          <a:ext cx="1924571" cy="1530169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1" kern="1200" dirty="0" smtClean="0">
              <a:solidFill>
                <a:schemeClr val="accent2">
                  <a:lumMod val="75000"/>
                </a:schemeClr>
              </a:solidFill>
            </a:rPr>
            <a:t>1443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>
              <a:solidFill>
                <a:schemeClr val="accent2">
                  <a:lumMod val="75000"/>
                </a:schemeClr>
              </a:solidFill>
            </a:rPr>
            <a:t>Observation </a:t>
          </a:r>
          <a:r>
            <a:rPr lang="tr-TR" sz="2400" b="1" kern="1200" dirty="0" err="1" smtClean="0">
              <a:solidFill>
                <a:schemeClr val="accent2">
                  <a:lumMod val="75000"/>
                </a:schemeClr>
              </a:solidFill>
            </a:rPr>
            <a:t>Systems</a:t>
          </a:r>
          <a:endParaRPr lang="tr-TR" sz="2400" b="1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6545181" y="962919"/>
        <a:ext cx="1834937" cy="14405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#1">
  <dgm:title val=""/>
  <dgm:desc val=""/>
  <dgm:catLst>
    <dgm:cat type="process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0#2">
  <dgm:title val=""/>
  <dgm:desc val=""/>
  <dgm:catLst>
    <dgm:cat type="process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97E93B4E-F2EE-4074-885B-F891D599F3BF}" type="datetimeFigureOut">
              <a:rPr lang="tr-TR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79013" tIns="39507" rIns="79013" bIns="39507" rtlCol="0" anchor="ctr"/>
          <a:lstStyle/>
          <a:p>
            <a:pPr lvl="0"/>
            <a:endParaRPr lang="tr-TR" noProof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lIns="79013" tIns="39507" rIns="79013" bIns="39507" rtlCol="0">
            <a:normAutofit/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  <a:endParaRPr lang="tr-TR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79013" tIns="39507" rIns="79013" bIns="395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42B4F0A5-6865-420D-9C08-E93A49A4EEB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031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6DB87-4ACE-4288-B995-3A705B8938C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EBE90-121E-41A5-8E3E-634BAC91255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64D0-6A49-4D76-A464-EC7F920650F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F2A87-D608-4D84-8BA5-615B272F13B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D61BF-E520-4030-9DF4-0F5DFCAD14B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0652B-6E64-4FF5-B029-DB0475E423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F6C7-2766-4746-94B3-79095051EC3B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8BC97-A1A5-4963-BC67-8A249172948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6346D-2214-41FA-8B67-54399DA5EFD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91BA1-123E-4781-A411-964D466FC9F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B58BB-8AB7-49B9-B1C1-ED691CD835C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73998-16C7-4010-8CA7-CCA87248C0F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D7451-1A3D-4C28-9AC1-C8522C71529C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FDEC-8CF7-4D28-A4AE-01DF85EA520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039C-EA16-49E2-951A-AEFE49BB63C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54E8E-2A7B-4E5C-AA09-C488F5BA9D5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49A7B-3176-4293-9756-F6B874A5CEA7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CACB2-545B-4B6E-AD2D-AE27CADCC78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F7C8-F7C7-4972-8FEE-69B1BAC256D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294CA-9AD2-491B-AD5F-048C2E1196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A2B27-C941-4BCB-B668-894A80028EC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B6E37-4DFF-4F05-8590-20A80C2014B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310BB-BF67-4A97-80EE-3DB4B94E654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C66AE-A5E6-4367-83A1-C735DF39E99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007BB-FEEE-4C73-9CEA-6757E9A5247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FC060-F868-4DDB-8BDE-B86C2D039C5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0A79C-7253-452F-AFE2-B6EB2BDDA47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1D705-D339-4880-9095-EA102C3D213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E828-797D-4A10-A001-6D4B0E89862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A2798-FE25-43F7-AB8C-A44CA55403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8E5C3-F013-43B8-8D5D-36442A9931BB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5233-93E8-4872-863D-2F37AEBBFA8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E9B1D-DD56-4881-A21C-05CCD066420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E19AD-AC88-4D45-BCF1-C968BF96E6F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09EB3-6BED-4763-BF36-BCEBED61773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F4A01-5092-4F07-A302-57AB89F891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219AA-DBFC-419D-93F4-92482EF0773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36917-B942-4D86-B2E3-6E43E6F1226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27C7E-AA34-428B-8100-9517407D063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C5264-23F0-4898-8AB5-EC5E0DC0C24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3F7BC-FAA2-41F0-9820-618EE3341A47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8BFFC-0C7D-4DC0-BFF0-8C3AD009835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706FF-2675-4BEE-BA48-43CAAAACAD09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3E70-143B-412D-9D60-9413307E7E1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4AD18-1DCA-49DF-81D1-796C3DE523E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16CAE-7D89-40B5-9A6C-D0269296A56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D0EC5-8197-45D7-8B02-A06814D683B6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3568D-2471-46FB-977E-B6BAD55A77F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989F6-5EC3-4473-9DBA-34BBB231832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DFBAA-9F11-4611-89F5-08902015EB0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F0876-7CFE-442C-B1C9-AC72CF09F53A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831B5-0336-488E-8C5F-AC43C26CAAD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AF335-481C-4680-B796-A29C9A27422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46191-7C92-4F2A-893B-9CB49FE307F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E0F59-A35A-4441-A0FA-F9914A1BB19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E4F74-95A2-44BA-995F-A4A4884AF0B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34ED4-8901-481B-81A3-14F3B1F2A7E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74132-AC59-41D1-A81C-55CB5909232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6DC2A-0B00-4460-BB15-6DFC2B0E5D9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4EE4-22E6-481F-96D1-6F0E5E80B15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E6843-82F6-4805-9FAB-E40DAAE0D50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503D-5C1E-4840-9581-FE57F30CB81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BE6D8-4A95-4F8F-89FB-51CF8F5ED26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A7FE4-03B0-48DE-914B-37B7644DB19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6DAE3-1CEF-4DF5-9BBC-045A0326C8CD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C14D2-AF20-40E9-AEB6-1C7D0542124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zel Dü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336E4-7190-4F65-9458-3E90710FAF9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0C61-BC3F-486C-A647-164C95E562D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628F-FC5B-4DE6-B51D-1C2B3DF77213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98AC-494B-452A-BDED-176CD0C340B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DD466-9B75-4F06-A964-673FBA470F1D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201B9-1A09-4957-91AA-2B9258F2B67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6779F-239C-44A6-A2B9-43FE6A0AF872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058EC-F25A-408A-9622-029C284FC24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E9A13-AEC1-454C-BF58-A44BE66FE7F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53067-DEED-4038-8F84-C0C979FC412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288F6-4245-4E89-9AC5-8BE75D9A0CF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3D549-74FD-40E7-8943-624F1E87426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03B4D-554C-4E9E-9AC7-12566DD6358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12FCD-8892-4AC0-8104-A18059A0959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7E550-F6D0-409F-9AB2-24409FB75715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5F01-D0FA-41E8-8989-5CAAE290FEB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267D3-EA49-40B2-85EB-894E949B5D1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8300D-39DC-4E2E-80E7-57A692D032D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C8E28-7CA1-4717-B70B-4E4BE8BD3860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298EF-7EAC-4554-A453-F1DCE2C9AA4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E9565-49ED-49B1-99B6-6A7B987720EC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FFBA0-15A5-47D8-A38C-2173D613E0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5416E-A708-494A-B981-2025C6300746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03F3D-2D86-4FF8-9DFD-08023D4B4C4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4099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AF6C2F-9AFB-4841-B3BE-DC376FEC1D5E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F43F38-663B-4199-863B-088B0619D5B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5123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09872F-9B75-44B5-8DCE-C71DA0B41B7F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3F5D9-3451-4292-A9A0-DEE597E3861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614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28569C-D415-4592-9233-7B44FD5D7378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5F0A6C-33E0-4D09-A793-436C1638685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7171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5126E8-69C2-4A4E-9E6F-172C082F9271}" type="datetime1">
              <a:rPr lang="tr-TR" smtClean="0"/>
              <a:pPr>
                <a:defRPr/>
              </a:pPr>
              <a:t>26.11.2015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 dirty="0" smtClean="0"/>
              <a:t>TURKCEL Teknoloji Günleri-2014</a:t>
            </a:r>
            <a:endParaRPr lang="tr-TR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4E5584-59BA-44A5-B894-58347B3627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image" Target="../media/image2.gi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2.gif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7 Metin kutusu"/>
          <p:cNvSpPr txBox="1">
            <a:spLocks noChangeArrowheads="1"/>
          </p:cNvSpPr>
          <p:nvPr/>
        </p:nvSpPr>
        <p:spPr bwMode="auto">
          <a:xfrm>
            <a:off x="-1" y="5877272"/>
            <a:ext cx="91440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000" b="1" dirty="0" smtClean="0"/>
              <a:t>WMO RA VI WIGOS Workshop</a:t>
            </a:r>
            <a:endParaRPr lang="tr-TR" sz="2000" dirty="0" smtClean="0"/>
          </a:p>
          <a:p>
            <a:pPr algn="ctr"/>
            <a:r>
              <a:rPr lang="en-GB" sz="2000" b="1" dirty="0" smtClean="0"/>
              <a:t>(Belgrade, Serbia 24 - 27 November 2015)</a:t>
            </a:r>
            <a:endParaRPr lang="tr-TR" sz="2000" dirty="0" smtClean="0"/>
          </a:p>
        </p:txBody>
      </p:sp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WORLD METEOROLOGICAL ORGANIZATION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286892" y="3284984"/>
            <a:ext cx="8677596" cy="107721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00FF"/>
                </a:solidFill>
              </a:rPr>
              <a:t>National self-assessment of readiness for WIGOS implementation</a:t>
            </a:r>
            <a:r>
              <a:rPr lang="tr-TR" sz="3200" b="1" dirty="0" smtClean="0">
                <a:solidFill>
                  <a:srgbClr val="0000FF"/>
                </a:solidFill>
              </a:rPr>
              <a:t>-</a:t>
            </a:r>
            <a:r>
              <a:rPr lang="tr-TR" sz="3200" b="1" dirty="0" err="1" smtClean="0">
                <a:solidFill>
                  <a:srgbClr val="FF0000"/>
                </a:solidFill>
              </a:rPr>
              <a:t>Turkey</a:t>
            </a:r>
            <a:endParaRPr lang="tr-TR" sz="3200" b="1" dirty="0" smtClean="0">
              <a:solidFill>
                <a:srgbClr val="FF0000"/>
              </a:solidFill>
            </a:endParaRPr>
          </a:p>
        </p:txBody>
      </p:sp>
      <p:sp>
        <p:nvSpPr>
          <p:cNvPr id="12" name="11 Dikdörtgen"/>
          <p:cNvSpPr>
            <a:spLocks noChangeArrowheads="1"/>
          </p:cNvSpPr>
          <p:nvPr/>
        </p:nvSpPr>
        <p:spPr bwMode="auto">
          <a:xfrm>
            <a:off x="179512" y="4581128"/>
            <a:ext cx="8785220" cy="104644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tr-TR" sz="3200" dirty="0" smtClean="0"/>
              <a:t>     </a:t>
            </a:r>
            <a:r>
              <a:rPr lang="tr-TR" sz="3000" b="1" dirty="0" smtClean="0">
                <a:solidFill>
                  <a:srgbClr val="C00000"/>
                </a:solidFill>
              </a:rPr>
              <a:t>Ercan BÜYÜKBAŞ</a:t>
            </a:r>
          </a:p>
          <a:p>
            <a:pPr algn="ctr"/>
            <a:r>
              <a:rPr lang="en-US" sz="3000" b="1" dirty="0" smtClean="0">
                <a:solidFill>
                  <a:srgbClr val="7030A0"/>
                </a:solidFill>
              </a:rPr>
              <a:t>Turkish State Meteorological Service</a:t>
            </a: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</a:t>
            </a:fld>
            <a:endParaRPr lang="tr-TR"/>
          </a:p>
        </p:txBody>
      </p:sp>
      <p:pic>
        <p:nvPicPr>
          <p:cNvPr id="4098" name="Picture 2" descr="po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848" y="1124745"/>
            <a:ext cx="2376264" cy="222504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12968" cy="792524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Prepared based on the key activity areas of WIGOS Global Framework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  <a:latin typeface="Arial"/>
                <a:ea typeface="Arial"/>
              </a:rPr>
              <a:t>A key note at each part for a better understanding of questions to get clear responses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en-GB" sz="2400" b="1" dirty="0" smtClean="0">
                <a:latin typeface="Arial"/>
                <a:ea typeface="Arial"/>
              </a:rPr>
              <a:t>Questions with 3 evaluation areas as </a:t>
            </a:r>
            <a:r>
              <a:rPr lang="en-GB" sz="2400" b="1" dirty="0" smtClean="0">
                <a:solidFill>
                  <a:srgbClr val="008000"/>
                </a:solidFill>
                <a:latin typeface="Arial"/>
                <a:ea typeface="Arial"/>
              </a:rPr>
              <a:t>“Status”, </a:t>
            </a:r>
            <a:r>
              <a:rPr lang="en-GB" sz="2400" b="1" dirty="0" smtClean="0">
                <a:solidFill>
                  <a:srgbClr val="003399"/>
                </a:solidFill>
                <a:latin typeface="Arial"/>
                <a:ea typeface="Arial"/>
              </a:rPr>
              <a:t>“Plan” </a:t>
            </a:r>
            <a:r>
              <a:rPr lang="en-GB" sz="2400" b="1" dirty="0" smtClean="0">
                <a:latin typeface="Arial"/>
                <a:ea typeface="Arial"/>
              </a:rPr>
              <a:t>and 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“Issues/Gaps” </a:t>
            </a:r>
            <a:r>
              <a:rPr lang="en-GB" sz="2400" b="1" dirty="0" smtClean="0">
                <a:latin typeface="Arial"/>
                <a:ea typeface="Arial"/>
              </a:rPr>
              <a:t>to give a view to Members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endParaRPr lang="en-GB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A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tool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for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the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Members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to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analyze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the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0000FF"/>
                </a:solidFill>
                <a:latin typeface="Arial"/>
                <a:ea typeface="Arial"/>
              </a:rPr>
              <a:t>situation</a:t>
            </a:r>
            <a:r>
              <a:rPr lang="tr-TR" sz="24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endParaRPr lang="en-GB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tr-TR" sz="2400" b="1" dirty="0" err="1" smtClean="0">
                <a:latin typeface="Arial"/>
                <a:ea typeface="Arial"/>
              </a:rPr>
              <a:t>Kick</a:t>
            </a:r>
            <a:r>
              <a:rPr lang="tr-TR" sz="2400" b="1" dirty="0" smtClean="0">
                <a:latin typeface="Arial"/>
                <a:ea typeface="Arial"/>
              </a:rPr>
              <a:t> </a:t>
            </a:r>
            <a:r>
              <a:rPr lang="tr-TR" sz="2400" b="1" dirty="0" err="1" smtClean="0">
                <a:latin typeface="Arial"/>
                <a:ea typeface="Arial"/>
              </a:rPr>
              <a:t>off</a:t>
            </a:r>
            <a:r>
              <a:rPr lang="tr-TR" sz="2400" b="1" dirty="0" smtClean="0">
                <a:latin typeface="Arial"/>
                <a:ea typeface="Arial"/>
              </a:rPr>
              <a:t> step </a:t>
            </a:r>
            <a:r>
              <a:rPr lang="tr-TR" sz="2400" b="1" dirty="0" err="1" smtClean="0">
                <a:latin typeface="Arial"/>
                <a:ea typeface="Arial"/>
              </a:rPr>
              <a:t>for</a:t>
            </a:r>
            <a:r>
              <a:rPr lang="tr-TR" sz="2400" b="1" dirty="0" smtClean="0">
                <a:latin typeface="Arial"/>
                <a:ea typeface="Arial"/>
              </a:rPr>
              <a:t> </a:t>
            </a:r>
            <a:r>
              <a:rPr lang="tr-TR" sz="2400" b="1" dirty="0" err="1" smtClean="0">
                <a:latin typeface="Arial"/>
                <a:ea typeface="Arial"/>
              </a:rPr>
              <a:t>some</a:t>
            </a:r>
            <a:r>
              <a:rPr lang="tr-TR" sz="2400" b="1" dirty="0" smtClean="0">
                <a:latin typeface="Arial"/>
                <a:ea typeface="Arial"/>
              </a:rPr>
              <a:t> </a:t>
            </a:r>
            <a:r>
              <a:rPr lang="tr-TR" sz="2400" b="1" dirty="0" err="1" smtClean="0">
                <a:latin typeface="Arial"/>
                <a:ea typeface="Arial"/>
              </a:rPr>
              <a:t>Members</a:t>
            </a:r>
            <a:r>
              <a:rPr lang="tr-TR" sz="2400" b="1" dirty="0" smtClean="0">
                <a:latin typeface="Arial"/>
                <a:ea typeface="Arial"/>
              </a:rPr>
              <a:t> </a:t>
            </a:r>
            <a:r>
              <a:rPr lang="tr-TR" sz="2400" b="1" dirty="0" err="1" smtClean="0">
                <a:latin typeface="Arial"/>
                <a:ea typeface="Arial"/>
              </a:rPr>
              <a:t>for</a:t>
            </a:r>
            <a:r>
              <a:rPr lang="tr-TR" sz="2400" b="1" dirty="0" smtClean="0">
                <a:latin typeface="Arial"/>
                <a:ea typeface="Arial"/>
              </a:rPr>
              <a:t> WIGOS </a:t>
            </a:r>
            <a:r>
              <a:rPr lang="tr-TR" sz="2400" b="1" dirty="0" err="1" smtClean="0">
                <a:latin typeface="Arial"/>
                <a:ea typeface="Arial"/>
              </a:rPr>
              <a:t>implementation</a:t>
            </a: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Why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?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12968" cy="67710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Generating 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awareness</a:t>
            </a:r>
            <a:r>
              <a:rPr lang="en-GB" sz="2400" b="1" dirty="0" smtClean="0">
                <a:latin typeface="Arial"/>
                <a:ea typeface="Arial"/>
              </a:rPr>
              <a:t> of the existence,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importance and the concept of WIGOS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  <a:latin typeface="Arial"/>
                <a:ea typeface="Arial"/>
              </a:rPr>
              <a:t>Reviewing the 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National existing status 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  <a:latin typeface="Arial"/>
                <a:ea typeface="Arial"/>
              </a:rPr>
              <a:t>from the WIGOS point of view</a:t>
            </a:r>
            <a:endParaRPr lang="tr-TR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Understanding the 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WIGOS global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 framework</a:t>
            </a:r>
            <a:r>
              <a:rPr lang="en-GB" sz="2400" b="1" dirty="0" smtClean="0">
                <a:latin typeface="Arial"/>
                <a:ea typeface="Arial"/>
              </a:rPr>
              <a:t> and Regional </a:t>
            </a:r>
            <a:r>
              <a:rPr lang="en-GB" sz="2400" b="1" dirty="0" err="1" smtClean="0">
                <a:latin typeface="Arial"/>
                <a:ea typeface="Arial"/>
              </a:rPr>
              <a:t>Wigos</a:t>
            </a:r>
            <a:r>
              <a:rPr lang="en-GB" sz="2400" b="1" dirty="0" smtClean="0">
                <a:latin typeface="Arial"/>
                <a:ea typeface="Arial"/>
              </a:rPr>
              <a:t> 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Implementation Plan to </a:t>
            </a:r>
            <a:endParaRPr lang="tr-TR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implement at National level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</a:t>
            </a:fld>
            <a:endParaRPr lang="tr-TR" dirty="0"/>
          </a:p>
        </p:txBody>
      </p:sp>
      <p:pic>
        <p:nvPicPr>
          <p:cNvPr id="1026" name="Picture 2" descr="C:\Users\ercan\Desktop\bigstock-Awareness-Level-Conceptual-Met-51868162-300x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176" y="1052736"/>
            <a:ext cx="2987824" cy="2191070"/>
          </a:xfrm>
          <a:prstGeom prst="rect">
            <a:avLst/>
          </a:prstGeom>
          <a:noFill/>
        </p:spPr>
      </p:pic>
      <p:pic>
        <p:nvPicPr>
          <p:cNvPr id="1027" name="Picture 3" descr="C:\Users\ercan\Desktop\imagesHVS9S4V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152" y="4869160"/>
            <a:ext cx="2939819" cy="176389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Why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?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052736"/>
            <a:ext cx="8712968" cy="704808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solidFill>
                <a:srgbClr val="0000FF"/>
              </a:solidFill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solidFill>
                  <a:srgbClr val="0000FF"/>
                </a:solidFill>
              </a:rPr>
              <a:t>Assisting and motivating to </a:t>
            </a:r>
            <a:r>
              <a:rPr lang="en-GB" sz="2400" b="1" dirty="0" err="1" smtClean="0">
                <a:solidFill>
                  <a:srgbClr val="0000FF"/>
                </a:solidFill>
              </a:rPr>
              <a:t>develope</a:t>
            </a:r>
            <a:r>
              <a:rPr lang="en-GB" sz="2400" b="1" dirty="0" smtClean="0">
                <a:solidFill>
                  <a:srgbClr val="0000FF"/>
                </a:solidFill>
              </a:rPr>
              <a:t> and implement the </a:t>
            </a:r>
            <a:r>
              <a:rPr lang="en-GB" sz="2400" b="1" dirty="0" smtClean="0">
                <a:solidFill>
                  <a:srgbClr val="FF0000"/>
                </a:solidFill>
              </a:rPr>
              <a:t>National WIGOS Implementation Plan</a:t>
            </a:r>
            <a:r>
              <a:rPr lang="en-GB" sz="2400" b="1" dirty="0" smtClean="0">
                <a:solidFill>
                  <a:srgbClr val="0000FF"/>
                </a:solidFill>
              </a:rPr>
              <a:t> (N-WIP)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Enabling the nomination of 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focal points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Understanding the</a:t>
            </a:r>
            <a:r>
              <a:rPr lang="tr-TR" sz="2400" b="1" dirty="0" smtClean="0"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FF0000"/>
                </a:solidFill>
                <a:latin typeface="Arial"/>
                <a:ea typeface="Arial"/>
              </a:rPr>
              <a:t>status</a:t>
            </a:r>
            <a:r>
              <a:rPr lang="tr-TR" sz="2400" b="1" dirty="0" smtClean="0">
                <a:solidFill>
                  <a:srgbClr val="FF0000"/>
                </a:solidFill>
                <a:latin typeface="Arial"/>
                <a:ea typeface="Arial"/>
              </a:rPr>
              <a:t>,</a:t>
            </a:r>
            <a:r>
              <a:rPr lang="en-GB" sz="2400" b="1" dirty="0" smtClean="0">
                <a:solidFill>
                  <a:srgbClr val="FF0000"/>
                </a:solidFill>
                <a:latin typeface="Arial"/>
                <a:ea typeface="Arial"/>
              </a:rPr>
              <a:t> needs</a:t>
            </a:r>
            <a:r>
              <a:rPr lang="tr-TR" sz="2400" b="1" dirty="0" smtClean="0">
                <a:solidFill>
                  <a:srgbClr val="FF0000"/>
                </a:solidFill>
                <a:latin typeface="Arial"/>
                <a:ea typeface="Arial"/>
              </a:rPr>
              <a:t> 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tr-TR" sz="2400" b="1" dirty="0" err="1" smtClean="0">
                <a:solidFill>
                  <a:srgbClr val="FF0000"/>
                </a:solidFill>
                <a:latin typeface="Arial"/>
                <a:ea typeface="Arial"/>
              </a:rPr>
              <a:t>and</a:t>
            </a:r>
            <a:r>
              <a:rPr lang="tr-TR" sz="2400" b="1" dirty="0" smtClean="0">
                <a:solidFill>
                  <a:srgbClr val="FF0000"/>
                </a:solidFill>
                <a:latin typeface="Arial"/>
                <a:ea typeface="Arial"/>
              </a:rPr>
              <a:t> </a:t>
            </a:r>
            <a:r>
              <a:rPr lang="tr-TR" sz="2400" b="1" dirty="0" err="1" smtClean="0">
                <a:solidFill>
                  <a:srgbClr val="FF0000"/>
                </a:solidFill>
                <a:latin typeface="Arial"/>
                <a:ea typeface="Arial"/>
              </a:rPr>
              <a:t>plans</a:t>
            </a:r>
            <a:r>
              <a:rPr lang="en-GB" sz="2400" b="1" dirty="0" smtClean="0">
                <a:latin typeface="Arial"/>
                <a:ea typeface="Arial"/>
              </a:rPr>
              <a:t> at National, Regional </a:t>
            </a:r>
            <a:endParaRPr lang="tr-TR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r>
              <a:rPr lang="en-GB" sz="2400" b="1" dirty="0" smtClean="0">
                <a:latin typeface="Arial"/>
                <a:ea typeface="Arial"/>
              </a:rPr>
              <a:t>and Global level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</a:t>
            </a:fld>
            <a:endParaRPr lang="tr-TR"/>
          </a:p>
        </p:txBody>
      </p:sp>
      <p:pic>
        <p:nvPicPr>
          <p:cNvPr id="6" name="Picture 4" descr="C:\Users\ercan\Desktop\imagesM2YIBAJ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192" y="2420888"/>
            <a:ext cx="2609850" cy="1752600"/>
          </a:xfrm>
          <a:prstGeom prst="rect">
            <a:avLst/>
          </a:prstGeom>
          <a:noFill/>
        </p:spPr>
      </p:pic>
      <p:pic>
        <p:nvPicPr>
          <p:cNvPr id="2" name="Picture 2" descr="C:\Users\ercan\Desktop\questions-to-ask-elearning-stakeholder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8569" y="4074617"/>
            <a:ext cx="3215431" cy="278338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tr-TR" sz="2800" b="1" dirty="0" smtClean="0">
                <a:solidFill>
                  <a:srgbClr val="FF0000"/>
                </a:solidFill>
                <a:latin typeface="Arial"/>
                <a:ea typeface="Arial"/>
              </a:rPr>
              <a:t>1.M</a:t>
            </a:r>
            <a:r>
              <a:rPr lang="en-US" sz="2800" b="1" dirty="0" err="1" smtClean="0">
                <a:solidFill>
                  <a:srgbClr val="FF0000"/>
                </a:solidFill>
                <a:latin typeface="Arial"/>
                <a:ea typeface="Arial"/>
              </a:rPr>
              <a:t>anagement</a:t>
            </a:r>
            <a:r>
              <a:rPr lang="en-US" sz="2800" b="1" dirty="0" smtClean="0">
                <a:solidFill>
                  <a:srgbClr val="FF0000"/>
                </a:solidFill>
                <a:latin typeface="Arial"/>
                <a:ea typeface="Arial"/>
              </a:rPr>
              <a:t> of WIGOS implementation</a:t>
            </a:r>
            <a:r>
              <a:rPr lang="tr-TR" sz="28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46385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000" b="1" dirty="0" smtClean="0">
                <a:solidFill>
                  <a:srgbClr val="0000FF"/>
                </a:solidFill>
                <a:latin typeface="Arial"/>
                <a:ea typeface="Arial"/>
              </a:rPr>
              <a:t>Highlighting the </a:t>
            </a:r>
            <a:r>
              <a:rPr lang="en-GB" sz="2000" b="1" dirty="0" smtClean="0">
                <a:solidFill>
                  <a:srgbClr val="FF0000"/>
                </a:solidFill>
                <a:latin typeface="Arial"/>
                <a:ea typeface="Arial"/>
              </a:rPr>
              <a:t>integration concept </a:t>
            </a:r>
            <a:r>
              <a:rPr lang="en-GB" sz="2000" b="1" dirty="0" smtClean="0">
                <a:solidFill>
                  <a:srgbClr val="0000FF"/>
                </a:solidFill>
                <a:latin typeface="Arial"/>
                <a:ea typeface="Arial"/>
              </a:rPr>
              <a:t>of WIGOS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0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000" b="1" dirty="0" smtClean="0">
                <a:latin typeface="Arial"/>
                <a:ea typeface="Arial"/>
              </a:rPr>
              <a:t>Stating </a:t>
            </a:r>
            <a:r>
              <a:rPr lang="en-GB" sz="2000" b="1" dirty="0" smtClean="0">
                <a:solidFill>
                  <a:srgbClr val="FF0000"/>
                </a:solidFill>
                <a:latin typeface="Arial"/>
                <a:ea typeface="Arial"/>
              </a:rPr>
              <a:t>key actors and roles </a:t>
            </a:r>
            <a:r>
              <a:rPr lang="en-GB" sz="2000" b="1" dirty="0" smtClean="0">
                <a:latin typeface="Arial"/>
                <a:ea typeface="Arial"/>
              </a:rPr>
              <a:t>on the governance process of WIGOS implementation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0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tr-TR" sz="2000" b="1" dirty="0" err="1" smtClean="0">
                <a:solidFill>
                  <a:srgbClr val="0000FF"/>
                </a:solidFill>
                <a:latin typeface="Arial"/>
                <a:ea typeface="Arial"/>
              </a:rPr>
              <a:t>Promoting</a:t>
            </a:r>
            <a:r>
              <a:rPr lang="tr-TR" sz="20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000" b="1" dirty="0" err="1" smtClean="0">
                <a:solidFill>
                  <a:srgbClr val="0000FF"/>
                </a:solidFill>
                <a:latin typeface="Arial"/>
                <a:ea typeface="Arial"/>
              </a:rPr>
              <a:t>the</a:t>
            </a:r>
            <a:r>
              <a:rPr lang="tr-TR" sz="20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000" b="1" dirty="0" err="1" smtClean="0">
                <a:solidFill>
                  <a:srgbClr val="0000FF"/>
                </a:solidFill>
                <a:latin typeface="Arial"/>
                <a:ea typeface="Arial"/>
              </a:rPr>
              <a:t>Members</a:t>
            </a:r>
            <a:r>
              <a:rPr lang="tr-TR" sz="2000" b="1" dirty="0" smtClean="0">
                <a:solidFill>
                  <a:srgbClr val="0000FF"/>
                </a:solidFill>
                <a:latin typeface="Arial"/>
                <a:ea typeface="Arial"/>
              </a:rPr>
              <a:t> </a:t>
            </a:r>
            <a:r>
              <a:rPr lang="tr-TR" sz="2000" b="1" dirty="0" err="1" smtClean="0">
                <a:solidFill>
                  <a:srgbClr val="FF0000"/>
                </a:solidFill>
                <a:latin typeface="Arial"/>
                <a:ea typeface="Arial"/>
              </a:rPr>
              <a:t>to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 </a:t>
            </a:r>
            <a:r>
              <a:rPr lang="tr-TR" sz="2000" b="1" dirty="0" err="1" smtClean="0">
                <a:solidFill>
                  <a:srgbClr val="FF0000"/>
                </a:solidFill>
                <a:latin typeface="Arial"/>
                <a:ea typeface="Arial"/>
              </a:rPr>
              <a:t>give</a:t>
            </a:r>
            <a:r>
              <a:rPr lang="en-GB" sz="2000" b="1" dirty="0" smtClean="0">
                <a:solidFill>
                  <a:srgbClr val="FF0000"/>
                </a:solidFill>
                <a:latin typeface="Arial"/>
                <a:ea typeface="Arial"/>
              </a:rPr>
              <a:t> efficient contribution </a:t>
            </a:r>
            <a:r>
              <a:rPr lang="en-GB" sz="2000" b="1" dirty="0" smtClean="0">
                <a:solidFill>
                  <a:srgbClr val="0000FF"/>
                </a:solidFill>
                <a:latin typeface="Arial"/>
                <a:ea typeface="Arial"/>
              </a:rPr>
              <a:t>for WIGOS implementation at National, Regional and Global level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0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000" b="1" dirty="0" smtClean="0">
                <a:latin typeface="Arial"/>
                <a:ea typeface="Arial"/>
              </a:rPr>
              <a:t>Ensuring Members’ application to be </a:t>
            </a:r>
            <a:r>
              <a:rPr lang="en-GB" sz="2000" b="1" dirty="0" smtClean="0">
                <a:solidFill>
                  <a:srgbClr val="FF0000"/>
                </a:solidFill>
                <a:latin typeface="Arial"/>
                <a:ea typeface="Arial"/>
              </a:rPr>
              <a:t>in compliance with the Regulatory Materials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0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000" b="1" dirty="0" smtClean="0">
                <a:solidFill>
                  <a:srgbClr val="0000FF"/>
                </a:solidFill>
              </a:rPr>
              <a:t>Giving a view to the Members to </a:t>
            </a:r>
            <a:r>
              <a:rPr lang="en-GB" sz="2000" b="1" dirty="0" smtClean="0">
                <a:solidFill>
                  <a:srgbClr val="FF0000"/>
                </a:solidFill>
              </a:rPr>
              <a:t>consider the WIGOS implementation </a:t>
            </a:r>
            <a:r>
              <a:rPr lang="en-GB" sz="2000" b="1" dirty="0" smtClean="0">
                <a:solidFill>
                  <a:srgbClr val="0000FF"/>
                </a:solidFill>
              </a:rPr>
              <a:t>while preparing their future plan and applications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en-GB" sz="20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r>
              <a:rPr lang="en-GB" sz="2000" b="1" dirty="0" smtClean="0">
                <a:latin typeface="Arial"/>
                <a:ea typeface="Arial"/>
              </a:rPr>
              <a:t>Promoting the Members to </a:t>
            </a:r>
            <a:r>
              <a:rPr lang="en-GB" sz="2000" b="1" dirty="0" smtClean="0">
                <a:solidFill>
                  <a:srgbClr val="FF0000"/>
                </a:solidFill>
                <a:latin typeface="Arial"/>
                <a:ea typeface="Arial"/>
              </a:rPr>
              <a:t>cooperate with other related parties</a:t>
            </a:r>
            <a:r>
              <a:rPr lang="en-GB" sz="2000" b="1" dirty="0" smtClean="0"/>
              <a:t> 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1600" b="1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endParaRPr lang="tr-TR" sz="16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5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286462173"/>
              </p:ext>
            </p:extLst>
          </p:nvPr>
        </p:nvGraphicFramePr>
        <p:xfrm>
          <a:off x="611560" y="2852936"/>
          <a:ext cx="8204671" cy="3816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Photo Editor Fotoğrafı" r:id="rId3" imgW="15238095" imgH="11428571" progId="">
                  <p:embed/>
                </p:oleObj>
              </mc:Choice>
              <mc:Fallback>
                <p:oleObj name="Photo Editor Fotoğrafı" r:id="rId3" imgW="15238095" imgH="11428571" progId="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2852936"/>
                        <a:ext cx="8204671" cy="381642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ikdörtgen 4"/>
          <p:cNvSpPr/>
          <p:nvPr/>
        </p:nvSpPr>
        <p:spPr>
          <a:xfrm>
            <a:off x="499860" y="1152526"/>
            <a:ext cx="853244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40000"/>
              </a:lnSpc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E</a:t>
            </a:r>
            <a:r>
              <a:rPr lang="en-US" sz="2400" b="1" dirty="0" smtClean="0">
                <a:solidFill>
                  <a:srgbClr val="003399"/>
                </a:solidFill>
                <a:latin typeface="Calibri" pitchFamily="34" charset="0"/>
              </a:rPr>
              <a:t>stablished </a:t>
            </a:r>
            <a:r>
              <a:rPr lang="en-US" sz="2400" b="1" dirty="0">
                <a:solidFill>
                  <a:srgbClr val="003399"/>
                </a:solidFill>
                <a:latin typeface="Calibri" pitchFamily="34" charset="0"/>
              </a:rPr>
              <a:t>on 1</a:t>
            </a: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9</a:t>
            </a:r>
            <a:r>
              <a:rPr lang="en-US" sz="2400" b="1" dirty="0">
                <a:solidFill>
                  <a:srgbClr val="003399"/>
                </a:solidFill>
                <a:latin typeface="Calibri" pitchFamily="34" charset="0"/>
              </a:rPr>
              <a:t> February  1937</a:t>
            </a:r>
            <a:endParaRPr lang="tr-TR" sz="2400" b="1" dirty="0">
              <a:solidFill>
                <a:srgbClr val="003399"/>
              </a:solidFill>
              <a:latin typeface="Calibri" pitchFamily="34" charset="0"/>
            </a:endParaRPr>
          </a:p>
          <a:p>
            <a:pPr marL="342900" indent="-342900" algn="just">
              <a:lnSpc>
                <a:spcPct val="140000"/>
              </a:lnSpc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O</a:t>
            </a:r>
            <a:r>
              <a:rPr lang="en-US" sz="2400" b="1" dirty="0" err="1" smtClean="0">
                <a:solidFill>
                  <a:srgbClr val="003399"/>
                </a:solidFill>
                <a:latin typeface="Calibri" pitchFamily="34" charset="0"/>
              </a:rPr>
              <a:t>nly</a:t>
            </a:r>
            <a:r>
              <a:rPr lang="en-US" sz="2400" b="1" dirty="0" smtClean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en-US" sz="2400" b="1" dirty="0">
                <a:solidFill>
                  <a:srgbClr val="003399"/>
                </a:solidFill>
                <a:latin typeface="Calibri" pitchFamily="34" charset="0"/>
              </a:rPr>
              <a:t>authorized governmental</a:t>
            </a: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003399"/>
                </a:solidFill>
                <a:latin typeface="Calibri" pitchFamily="34" charset="0"/>
              </a:rPr>
              <a:t>agency</a:t>
            </a:r>
            <a:r>
              <a:rPr lang="en-US" sz="2400" b="1" dirty="0">
                <a:solidFill>
                  <a:srgbClr val="003399"/>
                </a:solidFill>
                <a:latin typeface="Calibri" pitchFamily="34" charset="0"/>
              </a:rPr>
              <a:t> to </a:t>
            </a:r>
            <a:r>
              <a:rPr lang="tr-TR" sz="2400" b="1" dirty="0" err="1">
                <a:solidFill>
                  <a:srgbClr val="003399"/>
                </a:solidFill>
                <a:latin typeface="Calibri" pitchFamily="34" charset="0"/>
              </a:rPr>
              <a:t>carry</a:t>
            </a: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003399"/>
                </a:solidFill>
                <a:latin typeface="Calibri" pitchFamily="34" charset="0"/>
              </a:rPr>
              <a:t>out</a:t>
            </a:r>
            <a:r>
              <a:rPr lang="en-US" sz="2400" b="1" dirty="0">
                <a:solidFill>
                  <a:srgbClr val="003399"/>
                </a:solidFill>
                <a:latin typeface="Calibri" pitchFamily="34" charset="0"/>
              </a:rPr>
              <a:t> meteorological related works and services. </a:t>
            </a:r>
            <a:endParaRPr lang="tr-TR" sz="2400" b="1" dirty="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6" name="15 Metin kutusu"/>
          <p:cNvSpPr txBox="1">
            <a:spLocks noChangeArrowheads="1"/>
          </p:cNvSpPr>
          <p:nvPr/>
        </p:nvSpPr>
        <p:spPr bwMode="auto">
          <a:xfrm>
            <a:off x="-7442" y="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400" b="1" dirty="0">
                <a:solidFill>
                  <a:srgbClr val="FF0000"/>
                </a:solidFill>
                <a:latin typeface="Calibri" pitchFamily="34" charset="0"/>
              </a:rPr>
              <a:t>TURKISH STATE METEOROLOGICAL 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SERVICE (TSMS)</a:t>
            </a:r>
          </a:p>
          <a:p>
            <a:pPr lvl="0" algn="ctr" eaLnBrk="0" hangingPunct="0"/>
            <a:r>
              <a:rPr lang="tr-TR" sz="2400" b="1" dirty="0" err="1" smtClean="0">
                <a:latin typeface="Calibri" pitchFamily="34" charset="0"/>
              </a:rPr>
              <a:t>Key</a:t>
            </a:r>
            <a:r>
              <a:rPr lang="tr-TR" sz="2400" b="1" dirty="0" smtClean="0">
                <a:latin typeface="Calibri" pitchFamily="34" charset="0"/>
              </a:rPr>
              <a:t> </a:t>
            </a:r>
            <a:r>
              <a:rPr lang="tr-TR" sz="2400" b="1" dirty="0" err="1" smtClean="0">
                <a:latin typeface="Calibri" pitchFamily="34" charset="0"/>
              </a:rPr>
              <a:t>Area</a:t>
            </a:r>
            <a:r>
              <a:rPr lang="tr-TR" sz="2400" b="1" dirty="0" smtClean="0">
                <a:latin typeface="Calibri" pitchFamily="34" charset="0"/>
              </a:rPr>
              <a:t>: </a:t>
            </a:r>
            <a:r>
              <a:rPr lang="en-US" sz="2400" b="1" dirty="0">
                <a:latin typeface="Calibri" pitchFamily="34" charset="0"/>
              </a:rPr>
              <a:t>Management of WIGOS implementation;</a:t>
            </a:r>
            <a:endParaRPr lang="tr-TR" sz="2400" b="1" dirty="0">
              <a:latin typeface="Calibri" pitchFamily="34" charset="0"/>
            </a:endParaRPr>
          </a:p>
          <a:p>
            <a:pPr algn="ctr" eaLnBrk="0" hangingPunct="0"/>
            <a:endParaRPr lang="en-GB" sz="2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7" name="Picture 2" descr="poz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8" name="Picture 7" descr="C:\Users\fdagli\Desktop\Resim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Düz Bağlayıcı 8"/>
          <p:cNvCxnSpPr/>
          <p:nvPr/>
        </p:nvCxnSpPr>
        <p:spPr>
          <a:xfrm>
            <a:off x="0" y="1124744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89052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tr-TR" sz="2800" b="1" dirty="0" smtClean="0">
                <a:solidFill>
                  <a:srgbClr val="FF0000"/>
                </a:solidFill>
                <a:latin typeface="Arial"/>
                <a:ea typeface="Arial"/>
              </a:rPr>
              <a:t>1.M</a:t>
            </a:r>
            <a:r>
              <a:rPr lang="en-US" sz="2800" b="1" dirty="0" err="1" smtClean="0">
                <a:solidFill>
                  <a:srgbClr val="FF0000"/>
                </a:solidFill>
                <a:latin typeface="Arial"/>
                <a:ea typeface="Arial"/>
              </a:rPr>
              <a:t>anagement</a:t>
            </a:r>
            <a:r>
              <a:rPr lang="en-US" sz="2800" b="1" dirty="0" smtClean="0">
                <a:solidFill>
                  <a:srgbClr val="FF0000"/>
                </a:solidFill>
                <a:latin typeface="Arial"/>
                <a:ea typeface="Arial"/>
              </a:rPr>
              <a:t> of WIGOS implementation</a:t>
            </a:r>
            <a:r>
              <a:rPr lang="tr-TR" sz="28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63313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TURKEY</a:t>
            </a:r>
            <a:endParaRPr lang="tr-TR" sz="2400" b="1" dirty="0" smtClean="0">
              <a:solidFill>
                <a:srgbClr val="008000"/>
              </a:solidFill>
            </a:endParaRPr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r>
              <a:rPr lang="tr-TR" sz="2200" b="1" dirty="0" smtClean="0">
                <a:solidFill>
                  <a:srgbClr val="0000FF"/>
                </a:solidFill>
              </a:rPr>
              <a:t>TSMS  </a:t>
            </a:r>
            <a:r>
              <a:rPr lang="tr-TR" sz="2200" b="1" dirty="0" err="1" smtClean="0">
                <a:solidFill>
                  <a:srgbClr val="0000FF"/>
                </a:solidFill>
              </a:rPr>
              <a:t>with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en-GB" sz="2200" b="1" dirty="0" smtClean="0">
                <a:solidFill>
                  <a:srgbClr val="FF0000"/>
                </a:solidFill>
              </a:rPr>
              <a:t>full authority and responsibility </a:t>
            </a:r>
            <a:r>
              <a:rPr lang="en-GB" sz="2200" b="1" dirty="0" smtClean="0">
                <a:solidFill>
                  <a:srgbClr val="0000FF"/>
                </a:solidFill>
              </a:rPr>
              <a:t>for making the </a:t>
            </a:r>
            <a:r>
              <a:rPr lang="tr-TR" sz="2200" b="1" dirty="0" err="1" smtClean="0">
                <a:solidFill>
                  <a:srgbClr val="0000FF"/>
                </a:solidFill>
              </a:rPr>
              <a:t>meteorological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observations</a:t>
            </a:r>
            <a:endParaRPr lang="tr-TR" sz="22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r>
              <a:rPr lang="tr-TR" sz="2200" b="1" dirty="0" err="1" smtClean="0"/>
              <a:t>Preparing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and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implementing</a:t>
            </a:r>
            <a:r>
              <a:rPr lang="tr-TR" sz="2200" b="1" dirty="0" smtClean="0"/>
              <a:t> </a:t>
            </a:r>
            <a:r>
              <a:rPr lang="en-GB" sz="2200" b="1" dirty="0" smtClean="0"/>
              <a:t> </a:t>
            </a:r>
            <a:r>
              <a:rPr lang="tr-TR" sz="2200" b="1" dirty="0" err="1" smtClean="0"/>
              <a:t>its</a:t>
            </a:r>
            <a:r>
              <a:rPr lang="tr-TR" sz="2200" b="1" dirty="0" smtClean="0"/>
              <a:t> </a:t>
            </a:r>
            <a:r>
              <a:rPr lang="en-GB" sz="2200" b="1" dirty="0" smtClean="0">
                <a:solidFill>
                  <a:srgbClr val="FF0000"/>
                </a:solidFill>
              </a:rPr>
              <a:t>strategic plan </a:t>
            </a:r>
            <a:r>
              <a:rPr lang="tr-TR" sz="2200" b="1" dirty="0" err="1" smtClean="0">
                <a:solidFill>
                  <a:srgbClr val="FF0000"/>
                </a:solidFill>
              </a:rPr>
              <a:t>from</a:t>
            </a:r>
            <a:r>
              <a:rPr lang="tr-TR" sz="2200" b="1" dirty="0" smtClean="0">
                <a:solidFill>
                  <a:srgbClr val="FF0000"/>
                </a:solidFill>
              </a:rPr>
              <a:t> 2013 </a:t>
            </a:r>
            <a:r>
              <a:rPr lang="tr-TR" sz="2200" b="1" dirty="0" err="1" smtClean="0">
                <a:solidFill>
                  <a:srgbClr val="FF0000"/>
                </a:solidFill>
              </a:rPr>
              <a:t>to</a:t>
            </a:r>
            <a:r>
              <a:rPr lang="tr-TR" sz="2200" b="1" dirty="0" smtClean="0">
                <a:solidFill>
                  <a:srgbClr val="FF0000"/>
                </a:solidFill>
              </a:rPr>
              <a:t> 2019 </a:t>
            </a:r>
            <a:r>
              <a:rPr lang="tr-TR" sz="2200" b="1" dirty="0" smtClean="0"/>
              <a:t>in </a:t>
            </a:r>
            <a:r>
              <a:rPr lang="tr-TR" sz="2200" b="1" dirty="0" err="1" smtClean="0"/>
              <a:t>line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with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the</a:t>
            </a:r>
            <a:r>
              <a:rPr lang="tr-TR" sz="2200" b="1" dirty="0" smtClean="0"/>
              <a:t> WIGOS </a:t>
            </a:r>
            <a:r>
              <a:rPr lang="tr-TR" sz="2200" b="1" dirty="0" err="1" smtClean="0"/>
              <a:t>concept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by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following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the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technical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regulations</a:t>
            </a: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r>
              <a:rPr lang="tr-TR" sz="2200" b="1" dirty="0" smtClean="0">
                <a:solidFill>
                  <a:srgbClr val="FF0000"/>
                </a:solidFill>
              </a:rPr>
              <a:t>C</a:t>
            </a:r>
            <a:r>
              <a:rPr lang="en-GB" sz="2200" b="1" dirty="0" err="1" smtClean="0">
                <a:solidFill>
                  <a:srgbClr val="FF0000"/>
                </a:solidFill>
              </a:rPr>
              <a:t>ooperating</a:t>
            </a:r>
            <a:r>
              <a:rPr lang="en-GB" sz="2200" b="1" dirty="0" smtClean="0">
                <a:solidFill>
                  <a:srgbClr val="FF0000"/>
                </a:solidFill>
              </a:rPr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with universities, research institutions, private sector and other governmental agencies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r>
              <a:rPr lang="tr-TR" sz="2200" b="1" dirty="0" err="1" smtClean="0"/>
              <a:t>Supporting</a:t>
            </a:r>
            <a:r>
              <a:rPr lang="tr-TR" sz="2200" b="1" dirty="0" smtClean="0"/>
              <a:t> </a:t>
            </a:r>
            <a:r>
              <a:rPr lang="tr-TR" sz="2200" b="1" dirty="0" err="1" smtClean="0">
                <a:solidFill>
                  <a:srgbClr val="FF0000"/>
                </a:solidFill>
              </a:rPr>
              <a:t>Technical</a:t>
            </a:r>
            <a:r>
              <a:rPr lang="tr-TR" sz="2200" b="1" dirty="0" smtClean="0">
                <a:solidFill>
                  <a:srgbClr val="FF0000"/>
                </a:solidFill>
              </a:rPr>
              <a:t> </a:t>
            </a:r>
            <a:r>
              <a:rPr lang="tr-TR" sz="2200" b="1" dirty="0" err="1" smtClean="0">
                <a:solidFill>
                  <a:srgbClr val="FF0000"/>
                </a:solidFill>
              </a:rPr>
              <a:t>Commissions</a:t>
            </a:r>
            <a:r>
              <a:rPr lang="tr-TR" sz="2200" b="1" dirty="0" smtClean="0">
                <a:solidFill>
                  <a:srgbClr val="FF0000"/>
                </a:solidFill>
              </a:rPr>
              <a:t>, </a:t>
            </a:r>
            <a:r>
              <a:rPr lang="tr-TR" sz="2200" b="1" dirty="0" err="1" smtClean="0">
                <a:solidFill>
                  <a:srgbClr val="FF0000"/>
                </a:solidFill>
              </a:rPr>
              <a:t>working</a:t>
            </a:r>
            <a:r>
              <a:rPr lang="tr-TR" sz="2200" b="1" dirty="0" smtClean="0">
                <a:solidFill>
                  <a:srgbClr val="FF0000"/>
                </a:solidFill>
              </a:rPr>
              <a:t> </a:t>
            </a:r>
            <a:r>
              <a:rPr lang="tr-TR" sz="2200" b="1" dirty="0" err="1" smtClean="0">
                <a:solidFill>
                  <a:srgbClr val="FF0000"/>
                </a:solidFill>
              </a:rPr>
              <a:t>groups</a:t>
            </a:r>
            <a:r>
              <a:rPr lang="tr-TR" sz="2200" b="1" dirty="0" smtClean="0">
                <a:solidFill>
                  <a:srgbClr val="FF0000"/>
                </a:solidFill>
              </a:rPr>
              <a:t>, </a:t>
            </a:r>
            <a:r>
              <a:rPr lang="tr-TR" sz="2200" b="1" dirty="0" err="1" smtClean="0"/>
              <a:t>expert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teams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and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task</a:t>
            </a:r>
            <a:r>
              <a:rPr lang="tr-TR" sz="2200" b="1" dirty="0" smtClean="0"/>
              <a:t> </a:t>
            </a:r>
            <a:r>
              <a:rPr lang="tr-TR" sz="2200" b="1" dirty="0" err="1" smtClean="0"/>
              <a:t>teams</a:t>
            </a: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Developing and operating </a:t>
            </a:r>
            <a:r>
              <a:rPr lang="en-GB" sz="2200" b="1" dirty="0" smtClean="0">
                <a:solidFill>
                  <a:srgbClr val="FF0000"/>
                </a:solidFill>
              </a:rPr>
              <a:t>WMO Radar Database (WRD) </a:t>
            </a:r>
            <a:endParaRPr lang="tr-TR" sz="2200" b="1" dirty="0" smtClean="0">
              <a:solidFill>
                <a:srgbClr val="FF0000"/>
              </a:solidFill>
            </a:endParaRPr>
          </a:p>
          <a:p>
            <a:pPr lvl="0"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200000"/>
              <a:buFont typeface="Arial" pitchFamily="34" charset="0"/>
              <a:buChar char="•"/>
            </a:pPr>
            <a:endParaRPr lang="tr-TR" sz="20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tabLst>
                <a:tab pos="685800" algn="l"/>
              </a:tabLst>
            </a:pPr>
            <a:endParaRPr lang="tr-TR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7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2. Collaboration with the WMO co-sponsored observing systems and international partner organizations and programmes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714041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FF0000"/>
                </a:solidFill>
              </a:rPr>
              <a:t>Evaluating</a:t>
            </a:r>
            <a:r>
              <a:rPr lang="en-GB" sz="2200" b="1" dirty="0" smtClean="0">
                <a:solidFill>
                  <a:srgbClr val="0000FF"/>
                </a:solidFill>
              </a:rPr>
              <a:t> the observing networks within the scope of WIGOS framework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Promoting the Members to </a:t>
            </a:r>
            <a:r>
              <a:rPr lang="en-GB" sz="2200" b="1" dirty="0" smtClean="0">
                <a:solidFill>
                  <a:srgbClr val="FF0000"/>
                </a:solidFill>
              </a:rPr>
              <a:t>enhance cooperation </a:t>
            </a:r>
            <a:r>
              <a:rPr lang="en-GB" sz="2200" b="1" dirty="0" smtClean="0"/>
              <a:t>amongst meteorological, hydrological, marine/oceanographic and academic/research  institutions/services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Understanding how NMHS’ observing networks </a:t>
            </a:r>
            <a:r>
              <a:rPr lang="en-GB" sz="2200" b="1" dirty="0" smtClean="0">
                <a:solidFill>
                  <a:srgbClr val="FF0000"/>
                </a:solidFill>
              </a:rPr>
              <a:t>suite with WIGOS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Determining the situation of </a:t>
            </a:r>
            <a:r>
              <a:rPr lang="en-GB" sz="2200" b="1" dirty="0" smtClean="0">
                <a:solidFill>
                  <a:srgbClr val="FF0000"/>
                </a:solidFill>
              </a:rPr>
              <a:t>access and exchange of observational data</a:t>
            </a:r>
            <a:r>
              <a:rPr lang="en-GB" sz="2200" b="1" dirty="0" smtClean="0"/>
              <a:t> generated by the parties other than NMHSs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itchFamily="34" charset="0"/>
              <a:buChar char="•"/>
              <a:tabLst>
                <a:tab pos="685800" algn="l"/>
              </a:tabLst>
            </a:pPr>
            <a:r>
              <a:rPr lang="en-GB" sz="2200" b="1" dirty="0" smtClean="0">
                <a:solidFill>
                  <a:srgbClr val="0000FF"/>
                </a:solidFill>
              </a:rPr>
              <a:t>Finding out the </a:t>
            </a:r>
            <a:r>
              <a:rPr lang="en-GB" sz="2200" b="1" dirty="0" smtClean="0">
                <a:solidFill>
                  <a:srgbClr val="FF0000"/>
                </a:solidFill>
              </a:rPr>
              <a:t>conditions/challenges at national </a:t>
            </a:r>
            <a:r>
              <a:rPr lang="en-GB" sz="2200" b="1" dirty="0" smtClean="0">
                <a:solidFill>
                  <a:srgbClr val="0000FF"/>
                </a:solidFill>
              </a:rPr>
              <a:t>level to participation by national and/or international organisations in WIGOS</a:t>
            </a:r>
            <a:endParaRPr lang="en-GB" sz="22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8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2. Collaboration with the WMO co-sponsored observing systems and international partner organizations and programmes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4023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TURKEY/</a:t>
            </a:r>
            <a:endParaRPr lang="tr-TR" sz="2400" b="1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200" b="1" dirty="0" smtClean="0">
                <a:solidFill>
                  <a:srgbClr val="FF0000"/>
                </a:solidFill>
              </a:rPr>
              <a:t>A</a:t>
            </a:r>
            <a:r>
              <a:rPr lang="en-GB" sz="2200" b="1" dirty="0" smtClean="0">
                <a:solidFill>
                  <a:srgbClr val="FF0000"/>
                </a:solidFill>
              </a:rPr>
              <a:t> huge observing network </a:t>
            </a:r>
            <a:r>
              <a:rPr lang="en-GB" sz="2200" b="1" dirty="0" smtClean="0"/>
              <a:t>consists of different observing systems</a:t>
            </a:r>
            <a:r>
              <a:rPr lang="tr-TR" sz="2200" b="1" dirty="0" smtClean="0"/>
              <a:t> </a:t>
            </a:r>
            <a:r>
              <a:rPr lang="en-GB" sz="2200" b="1" dirty="0" smtClean="0"/>
              <a:t>spread over the country</a:t>
            </a:r>
            <a:endParaRPr lang="tr-TR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Hydrological stations, </a:t>
            </a:r>
            <a:r>
              <a:rPr lang="en-GB" sz="2200" b="1" dirty="0" err="1" smtClean="0">
                <a:solidFill>
                  <a:srgbClr val="0000FF"/>
                </a:solidFill>
              </a:rPr>
              <a:t>agr</a:t>
            </a:r>
            <a:r>
              <a:rPr lang="tr-TR" sz="2200" b="1" dirty="0" smtClean="0">
                <a:solidFill>
                  <a:srgbClr val="0000FF"/>
                </a:solidFill>
              </a:rPr>
              <a:t>o-</a:t>
            </a:r>
            <a:r>
              <a:rPr lang="tr-TR" sz="2200" b="1" dirty="0" err="1" smtClean="0">
                <a:solidFill>
                  <a:srgbClr val="0000FF"/>
                </a:solidFill>
              </a:rPr>
              <a:t>meteorological</a:t>
            </a:r>
            <a:r>
              <a:rPr lang="en-GB" sz="2200" b="1" dirty="0" smtClean="0">
                <a:solidFill>
                  <a:srgbClr val="0000FF"/>
                </a:solidFill>
              </a:rPr>
              <a:t> stations, environmental and atmospheric  measurement stations </a:t>
            </a:r>
            <a:r>
              <a:rPr lang="en-GB" sz="2200" b="1" dirty="0" smtClean="0">
                <a:solidFill>
                  <a:srgbClr val="FF0000"/>
                </a:solidFill>
              </a:rPr>
              <a:t>by other governmental agencies</a:t>
            </a:r>
            <a:endParaRPr lang="tr-TR" sz="2200" b="1" dirty="0" smtClean="0">
              <a:solidFill>
                <a:srgbClr val="FF0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pPr lvl="0" algn="just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200" b="1" dirty="0" smtClean="0">
                <a:solidFill>
                  <a:srgbClr val="FF0000"/>
                </a:solidFill>
              </a:rPr>
              <a:t>F</a:t>
            </a:r>
            <a:r>
              <a:rPr lang="en-GB" sz="2200" b="1" dirty="0" err="1" smtClean="0">
                <a:solidFill>
                  <a:srgbClr val="FF0000"/>
                </a:solidFill>
              </a:rPr>
              <a:t>ree</a:t>
            </a:r>
            <a:r>
              <a:rPr lang="en-GB" sz="2200" b="1" dirty="0" smtClean="0">
                <a:solidFill>
                  <a:srgbClr val="FF0000"/>
                </a:solidFill>
              </a:rPr>
              <a:t> exchange of observational data</a:t>
            </a:r>
            <a:r>
              <a:rPr lang="en-GB" sz="2200" b="1" dirty="0" smtClean="0"/>
              <a:t> among the governmental agencies</a:t>
            </a:r>
            <a:r>
              <a:rPr lang="tr-TR" sz="2200" b="1" dirty="0" smtClean="0"/>
              <a:t> as a general data </a:t>
            </a:r>
            <a:r>
              <a:rPr lang="tr-TR" sz="2200" b="1" dirty="0" err="1" smtClean="0"/>
              <a:t>policy</a:t>
            </a:r>
            <a:r>
              <a:rPr lang="en-GB" sz="2200" b="1" dirty="0" smtClean="0"/>
              <a:t> </a:t>
            </a:r>
            <a:endParaRPr lang="tr-TR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Site selection guidance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tr-TR" sz="2200" b="1" dirty="0" err="1" smtClean="0">
                <a:solidFill>
                  <a:srgbClr val="0000FF"/>
                </a:solidFill>
              </a:rPr>
              <a:t>and</a:t>
            </a:r>
            <a:r>
              <a:rPr lang="tr-TR" sz="2200" b="1" dirty="0" smtClean="0">
                <a:solidFill>
                  <a:srgbClr val="0000FF"/>
                </a:solidFill>
              </a:rPr>
              <a:t> t</a:t>
            </a:r>
            <a:r>
              <a:rPr lang="en-GB" sz="2200" b="1" dirty="0" err="1" smtClean="0">
                <a:solidFill>
                  <a:srgbClr val="0000FF"/>
                </a:solidFill>
              </a:rPr>
              <a:t>echnical</a:t>
            </a:r>
            <a:r>
              <a:rPr lang="en-GB" sz="2200" b="1" dirty="0" smtClean="0">
                <a:solidFill>
                  <a:srgbClr val="0000FF"/>
                </a:solidFill>
              </a:rPr>
              <a:t> </a:t>
            </a:r>
            <a:r>
              <a:rPr lang="en-GB" sz="2200" b="1" dirty="0" smtClean="0">
                <a:solidFill>
                  <a:srgbClr val="FF0000"/>
                </a:solidFill>
              </a:rPr>
              <a:t>consultation service </a:t>
            </a:r>
            <a:r>
              <a:rPr lang="en-GB" sz="2200" b="1" dirty="0" smtClean="0">
                <a:solidFill>
                  <a:srgbClr val="0000FF"/>
                </a:solidFill>
              </a:rPr>
              <a:t>by TSMS for the third parties</a:t>
            </a:r>
            <a:endParaRPr lang="tr-TR" sz="2200" b="1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200" b="1" dirty="0" err="1" smtClean="0"/>
              <a:t>Initative</a:t>
            </a:r>
            <a:r>
              <a:rPr lang="tr-TR" sz="2200" b="1" dirty="0" smtClean="0"/>
              <a:t> t</a:t>
            </a:r>
            <a:r>
              <a:rPr lang="en-GB" sz="2200" b="1" dirty="0" smtClean="0"/>
              <a:t>o participate in AMDAR programme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pPr lvl="0"/>
            <a:endParaRPr lang="tr-TR" sz="2200" dirty="0" smtClean="0"/>
          </a:p>
          <a:p>
            <a:pPr lvl="0"/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400" b="1" dirty="0" smtClean="0">
              <a:solidFill>
                <a:srgbClr val="0000FF"/>
              </a:solidFill>
              <a:latin typeface="Arial"/>
              <a:ea typeface="Arial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9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 noChangeArrowheads="1"/>
          </p:cNvSpPr>
          <p:nvPr/>
        </p:nvSpPr>
        <p:spPr bwMode="auto">
          <a:xfrm>
            <a:off x="4427538" y="1268413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n-US">
              <a:latin typeface="+mj-lt"/>
            </a:endParaRPr>
          </a:p>
          <a:p>
            <a:pPr algn="just"/>
            <a:endParaRPr lang="en-US">
              <a:latin typeface="+mj-lt"/>
            </a:endParaRPr>
          </a:p>
        </p:txBody>
      </p:sp>
      <p:sp>
        <p:nvSpPr>
          <p:cNvPr id="58371" name="7 Dikdörtgen"/>
          <p:cNvSpPr>
            <a:spLocks noChangeArrowheads="1"/>
          </p:cNvSpPr>
          <p:nvPr/>
        </p:nvSpPr>
        <p:spPr bwMode="auto">
          <a:xfrm>
            <a:off x="179512" y="1484784"/>
            <a:ext cx="867568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000" b="1" dirty="0">
                <a:solidFill>
                  <a:srgbClr val="1137D9"/>
                </a:solidFill>
                <a:latin typeface="+mj-lt"/>
              </a:rPr>
              <a:t>TSMS is </a:t>
            </a: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coordinating</a:t>
            </a:r>
            <a:r>
              <a:rPr lang="tr-TR" sz="2000" b="1" dirty="0">
                <a:solidFill>
                  <a:srgbClr val="1137D9"/>
                </a:solidFill>
                <a:latin typeface="+mj-lt"/>
              </a:rPr>
              <a:t> </a:t>
            </a: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the</a:t>
            </a:r>
            <a:r>
              <a:rPr lang="tr-TR" sz="2000" b="1" dirty="0">
                <a:solidFill>
                  <a:srgbClr val="1137D9"/>
                </a:solidFill>
                <a:latin typeface="+mj-lt"/>
              </a:rPr>
              <a:t> </a:t>
            </a:r>
            <a:r>
              <a:rPr lang="en-US" sz="2000" b="1" dirty="0">
                <a:solidFill>
                  <a:srgbClr val="1137D9"/>
                </a:solidFill>
                <a:latin typeface="+mj-lt"/>
              </a:rPr>
              <a:t>Black Sea  and Middle East Flash  Flood  Guidance  project</a:t>
            </a:r>
            <a:r>
              <a:rPr lang="tr-TR" sz="2000" b="1" dirty="0">
                <a:solidFill>
                  <a:srgbClr val="1137D9"/>
                </a:solidFill>
                <a:latin typeface="+mj-lt"/>
              </a:rPr>
              <a:t>.</a:t>
            </a: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Croatia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Serbia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Bosnia</a:t>
            </a:r>
            <a:r>
              <a:rPr lang="tr-TR" sz="2000" b="1" dirty="0">
                <a:solidFill>
                  <a:srgbClr val="1137D9"/>
                </a:solidFill>
                <a:latin typeface="+mj-lt"/>
              </a:rPr>
              <a:t> </a:t>
            </a: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and</a:t>
            </a:r>
            <a:r>
              <a:rPr lang="tr-TR" sz="2000" b="1" dirty="0">
                <a:solidFill>
                  <a:srgbClr val="1137D9"/>
                </a:solidFill>
                <a:latin typeface="+mj-lt"/>
              </a:rPr>
              <a:t> </a:t>
            </a: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Herzegovina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Montenegro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Romania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 smtClean="0">
                <a:solidFill>
                  <a:srgbClr val="1137D9"/>
                </a:solidFill>
                <a:latin typeface="+mj-lt"/>
              </a:rPr>
              <a:t>Former</a:t>
            </a:r>
            <a:r>
              <a:rPr lang="tr-TR" sz="2000" b="1" dirty="0" smtClean="0">
                <a:solidFill>
                  <a:srgbClr val="1137D9"/>
                </a:solidFill>
                <a:latin typeface="+mj-lt"/>
              </a:rPr>
              <a:t> Yugoslav </a:t>
            </a:r>
            <a:r>
              <a:rPr lang="tr-TR" sz="2000" b="1" dirty="0" err="1" smtClean="0">
                <a:solidFill>
                  <a:srgbClr val="1137D9"/>
                </a:solidFill>
                <a:latin typeface="+mj-lt"/>
              </a:rPr>
              <a:t>Republic</a:t>
            </a:r>
            <a:r>
              <a:rPr lang="tr-TR" sz="2000" b="1" dirty="0" smtClean="0">
                <a:solidFill>
                  <a:srgbClr val="1137D9"/>
                </a:solidFill>
                <a:latin typeface="+mj-lt"/>
              </a:rPr>
              <a:t> of </a:t>
            </a:r>
          </a:p>
          <a:p>
            <a:pPr marL="342900" indent="-342900">
              <a:buClr>
                <a:srgbClr val="C00000"/>
              </a:buClr>
              <a:buSzPct val="150000"/>
            </a:pPr>
            <a:r>
              <a:rPr lang="tr-TR" sz="2000" b="1" dirty="0" smtClean="0">
                <a:solidFill>
                  <a:srgbClr val="1137D9"/>
                </a:solidFill>
                <a:latin typeface="+mj-lt"/>
              </a:rPr>
              <a:t>      </a:t>
            </a:r>
            <a:r>
              <a:rPr lang="tr-TR" sz="2000" b="1" dirty="0" err="1" smtClean="0">
                <a:solidFill>
                  <a:srgbClr val="1137D9"/>
                </a:solidFill>
                <a:latin typeface="+mj-lt"/>
              </a:rPr>
              <a:t>Macedonia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Bulgaria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>
                <a:solidFill>
                  <a:srgbClr val="1137D9"/>
                </a:solidFill>
                <a:latin typeface="+mj-lt"/>
              </a:rPr>
              <a:t>Moldova</a:t>
            </a: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>
                <a:solidFill>
                  <a:srgbClr val="1137D9"/>
                </a:solidFill>
                <a:latin typeface="+mj-lt"/>
              </a:rPr>
              <a:t>Georgia</a:t>
            </a: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Armenia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Lebanon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Syria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Iraq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  <a:p>
            <a:pPr marL="342900" indent="-342900">
              <a:buClr>
                <a:srgbClr val="C0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000" b="1" dirty="0" err="1">
                <a:solidFill>
                  <a:srgbClr val="1137D9"/>
                </a:solidFill>
                <a:latin typeface="+mj-lt"/>
              </a:rPr>
              <a:t>Azerbaijan</a:t>
            </a:r>
            <a:endParaRPr lang="tr-TR" sz="2000" b="1" dirty="0">
              <a:solidFill>
                <a:srgbClr val="1137D9"/>
              </a:solidFill>
              <a:latin typeface="+mj-lt"/>
            </a:endParaRPr>
          </a:p>
        </p:txBody>
      </p:sp>
      <p:sp>
        <p:nvSpPr>
          <p:cNvPr id="9" name="8 Metin kutusu"/>
          <p:cNvSpPr txBox="1">
            <a:spLocks noChangeArrowheads="1"/>
          </p:cNvSpPr>
          <p:nvPr/>
        </p:nvSpPr>
        <p:spPr bwMode="auto">
          <a:xfrm>
            <a:off x="0" y="1052736"/>
            <a:ext cx="88201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Black Sea and Middle East Flash Flood</a:t>
            </a:r>
            <a:r>
              <a:rPr lang="tr-T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Guidance Project</a:t>
            </a:r>
          </a:p>
        </p:txBody>
      </p:sp>
      <p:sp>
        <p:nvSpPr>
          <p:cNvPr id="14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01D15A-4BFD-4041-8B76-615F581BB032}" type="slidenum">
              <a:rPr lang="tr-TR">
                <a:latin typeface="+mj-lt"/>
              </a:rPr>
              <a:pPr>
                <a:defRPr/>
              </a:pPr>
              <a:t>10</a:t>
            </a:fld>
            <a:r>
              <a:rPr lang="tr-TR" dirty="0">
                <a:latin typeface="+mj-lt"/>
              </a:rPr>
              <a:t>/67</a:t>
            </a:r>
          </a:p>
        </p:txBody>
      </p:sp>
      <p:pic>
        <p:nvPicPr>
          <p:cNvPr id="13" name="Resim 1" descr="C:\Documents and Settings\asayin\Desktop\ulkeler_basin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829243"/>
            <a:ext cx="4648895" cy="3765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12" name="15 Metin kutusu"/>
          <p:cNvSpPr txBox="1">
            <a:spLocks noChangeArrowheads="1"/>
          </p:cNvSpPr>
          <p:nvPr/>
        </p:nvSpPr>
        <p:spPr bwMode="auto">
          <a:xfrm>
            <a:off x="11112" y="-74791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lvl="0" algn="ctr" eaLnBrk="0" hangingPunct="0"/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en-US" sz="2000" b="1" dirty="0">
                <a:latin typeface="+mj-lt"/>
              </a:rPr>
              <a:t>Collaboration with the international </a:t>
            </a:r>
            <a:endParaRPr lang="tr-TR" sz="2000" b="1" dirty="0" smtClean="0">
              <a:latin typeface="+mj-lt"/>
            </a:endParaRPr>
          </a:p>
          <a:p>
            <a:pPr lvl="0" algn="ctr" eaLnBrk="0" hangingPunct="0"/>
            <a:r>
              <a:rPr lang="en-US" sz="2000" b="1" dirty="0" smtClean="0">
                <a:latin typeface="+mj-lt"/>
              </a:rPr>
              <a:t>partner </a:t>
            </a:r>
            <a:r>
              <a:rPr lang="en-US" sz="2000" b="1" dirty="0">
                <a:latin typeface="+mj-lt"/>
              </a:rPr>
              <a:t>organizations and </a:t>
            </a:r>
            <a:r>
              <a:rPr lang="en-US" sz="2000" b="1" dirty="0" err="1">
                <a:latin typeface="+mj-lt"/>
              </a:rPr>
              <a:t>programmes</a:t>
            </a:r>
            <a:r>
              <a:rPr lang="en-US" sz="2000" b="1" dirty="0" smtClean="0">
                <a:latin typeface="+mj-lt"/>
              </a:rPr>
              <a:t>;</a:t>
            </a:r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5" name="Picture 2" descr="po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16" name="Picture 7" descr="C:\Users\fdagli\Desktop\Resim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Düz Bağlayıcı 10"/>
          <p:cNvCxnSpPr/>
          <p:nvPr/>
        </p:nvCxnSpPr>
        <p:spPr>
          <a:xfrm>
            <a:off x="0" y="1121287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8451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3. Design, planning and optimized evolution of WIGOS component observing systems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07913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F0000"/>
                </a:solidFill>
              </a:rPr>
              <a:t>Evolution of the observing systems </a:t>
            </a:r>
            <a:r>
              <a:rPr lang="en-US" sz="2400" b="1" dirty="0" smtClean="0"/>
              <a:t>in line with the Implementation Plan for the Evolution of Global Observing Systems (EGOS-IP)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</a:rPr>
              <a:t>Promoting the Members to prepare and implement a process for determining and interpreting </a:t>
            </a:r>
            <a:r>
              <a:rPr lang="en-US" sz="2400" b="1" dirty="0" smtClean="0">
                <a:solidFill>
                  <a:srgbClr val="FF0000"/>
                </a:solidFill>
              </a:rPr>
              <a:t>observation requirements</a:t>
            </a:r>
            <a:r>
              <a:rPr lang="en-US" sz="2400" b="1" dirty="0" smtClean="0">
                <a:solidFill>
                  <a:srgbClr val="0000FF"/>
                </a:solidFill>
              </a:rPr>
              <a:t> both internal and external to NMHSs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/>
              <a:t>Motivating the Members to apply </a:t>
            </a:r>
            <a:r>
              <a:rPr lang="en-US" sz="2400" b="1" dirty="0" smtClean="0">
                <a:solidFill>
                  <a:srgbClr val="FF0000"/>
                </a:solidFill>
              </a:rPr>
              <a:t>objective techniques </a:t>
            </a:r>
            <a:r>
              <a:rPr lang="en-US" sz="2400" b="1" dirty="0" smtClean="0"/>
              <a:t>for the design, planning and evolution of observing systems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</a:rPr>
              <a:t>Encouraging the Members to participate in </a:t>
            </a:r>
            <a:r>
              <a:rPr lang="en-US" sz="2400" b="1" dirty="0" smtClean="0">
                <a:solidFill>
                  <a:srgbClr val="FF0000"/>
                </a:solidFill>
              </a:rPr>
              <a:t>international collaboration for the evolution process </a:t>
            </a:r>
            <a:r>
              <a:rPr lang="en-US" sz="2400" b="1" dirty="0" smtClean="0">
                <a:solidFill>
                  <a:srgbClr val="0000FF"/>
                </a:solidFill>
              </a:rPr>
              <a:t>of observing systems</a:t>
            </a:r>
            <a:endParaRPr lang="en-US" sz="1200" b="1" dirty="0" smtClean="0">
              <a:solidFill>
                <a:srgbClr val="0000FF"/>
              </a:solidFill>
            </a:endParaRPr>
          </a:p>
          <a:p>
            <a:endParaRPr lang="tr-TR" sz="1200" b="1" dirty="0" smtClean="0"/>
          </a:p>
          <a:p>
            <a:endParaRPr lang="tr-TR" sz="1200" b="1" dirty="0" smtClean="0"/>
          </a:p>
          <a:p>
            <a:endParaRPr lang="tr-TR" sz="1200" dirty="0" smtClean="0"/>
          </a:p>
          <a:p>
            <a:r>
              <a:rPr lang="en-GB" sz="1200" b="1" dirty="0" smtClean="0"/>
              <a:t> </a:t>
            </a:r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11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3. Design, planning and optimized evolution of WIGOS component observing systems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678647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TURKEY/</a:t>
            </a:r>
            <a:endParaRPr lang="tr-TR" sz="2400" b="1" dirty="0" smtClean="0">
              <a:solidFill>
                <a:srgbClr val="008000"/>
              </a:solidFill>
            </a:endParaRP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/>
              <a:t>Having some regulations </a:t>
            </a:r>
            <a:r>
              <a:rPr lang="en-US" sz="2400" b="1" dirty="0" smtClean="0">
                <a:solidFill>
                  <a:srgbClr val="FF0000"/>
                </a:solidFill>
              </a:rPr>
              <a:t>for determining and interpreting the national requirements</a:t>
            </a:r>
            <a:r>
              <a:rPr lang="en-US" sz="2400" b="1" dirty="0" smtClean="0"/>
              <a:t> for observations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</a:rPr>
              <a:t>Taking into account the </a:t>
            </a:r>
            <a:r>
              <a:rPr lang="en-US" sz="2400" b="1" dirty="0" smtClean="0">
                <a:solidFill>
                  <a:srgbClr val="FF0000"/>
                </a:solidFill>
              </a:rPr>
              <a:t>WMO regulations and recommendations,</a:t>
            </a:r>
            <a:r>
              <a:rPr lang="en-US" sz="2400" b="1" dirty="0" smtClean="0">
                <a:solidFill>
                  <a:srgbClr val="0000FF"/>
                </a:solidFill>
              </a:rPr>
              <a:t> all related technical documents, guidance material and EGOS-IP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/>
              <a:t>Making </a:t>
            </a:r>
            <a:r>
              <a:rPr lang="en-US" sz="2400" b="1" dirty="0" smtClean="0">
                <a:solidFill>
                  <a:srgbClr val="FF0000"/>
                </a:solidFill>
              </a:rPr>
              <a:t>regular consultation </a:t>
            </a:r>
            <a:r>
              <a:rPr lang="en-US" sz="2400" b="1" dirty="0" smtClean="0"/>
              <a:t>with internal and external users to review and to meet their observational data requirements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US" sz="2400" dirty="0" smtClean="0"/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</a:rPr>
              <a:t>Implementing </a:t>
            </a:r>
            <a:r>
              <a:rPr lang="en-US" sz="2400" b="1" dirty="0" smtClean="0">
                <a:solidFill>
                  <a:srgbClr val="FF0000"/>
                </a:solidFill>
              </a:rPr>
              <a:t>a dynamic process </a:t>
            </a:r>
            <a:r>
              <a:rPr lang="en-US" sz="2400" b="1" dirty="0" smtClean="0">
                <a:solidFill>
                  <a:srgbClr val="0000FF"/>
                </a:solidFill>
              </a:rPr>
              <a:t>for determining the national requirements for observations 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12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5 Metin kutusu"/>
          <p:cNvSpPr txBox="1">
            <a:spLocks noChangeArrowheads="1"/>
          </p:cNvSpPr>
          <p:nvPr/>
        </p:nvSpPr>
        <p:spPr bwMode="auto">
          <a:xfrm>
            <a:off x="-252413" y="188913"/>
            <a:ext cx="9144001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3000" b="1">
                <a:solidFill>
                  <a:srgbClr val="FF0000"/>
                </a:solidFill>
                <a:latin typeface="Calibri" pitchFamily="34" charset="0"/>
              </a:rPr>
              <a:t>TURKEY</a:t>
            </a:r>
          </a:p>
        </p:txBody>
      </p:sp>
      <p:pic>
        <p:nvPicPr>
          <p:cNvPr id="8195" name="Picture 7" descr="turkiy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3238"/>
            <a:ext cx="5508625" cy="381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3"/>
          <p:cNvSpPr txBox="1">
            <a:spLocks noChangeArrowheads="1"/>
          </p:cNvSpPr>
          <p:nvPr/>
        </p:nvSpPr>
        <p:spPr bwMode="auto">
          <a:xfrm>
            <a:off x="5435600" y="1125538"/>
            <a:ext cx="3708400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70000"/>
              </a:lnSpc>
              <a:buClr>
                <a:srgbClr val="3224EC"/>
              </a:buClr>
              <a:buSzPct val="120000"/>
              <a:buFont typeface="Arial" pitchFamily="34" charset="0"/>
              <a:buChar char="•"/>
            </a:pP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Unique position between </a:t>
            </a:r>
            <a:r>
              <a:rPr lang="tr-TR" sz="2400" b="1">
                <a:solidFill>
                  <a:srgbClr val="FF0000"/>
                </a:solidFill>
                <a:latin typeface="Calibri" pitchFamily="34" charset="0"/>
              </a:rPr>
              <a:t>the </a:t>
            </a: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continents </a:t>
            </a:r>
          </a:p>
          <a:p>
            <a:pPr>
              <a:lnSpc>
                <a:spcPct val="170000"/>
              </a:lnSpc>
              <a:buClr>
                <a:srgbClr val="3224EC"/>
              </a:buClr>
              <a:buSzPct val="120000"/>
              <a:buFont typeface="Arial" pitchFamily="34" charset="0"/>
              <a:buChar char="•"/>
            </a:pPr>
            <a:r>
              <a:rPr lang="en-US" sz="2400" b="1">
                <a:latin typeface="Calibri" pitchFamily="34" charset="0"/>
              </a:rPr>
              <a:t>Surrounded by the seas</a:t>
            </a:r>
          </a:p>
          <a:p>
            <a:pPr>
              <a:lnSpc>
                <a:spcPct val="170000"/>
              </a:lnSpc>
              <a:buClr>
                <a:srgbClr val="3224EC"/>
              </a:buClr>
              <a:buSzPct val="120000"/>
              <a:buFont typeface="Arial" pitchFamily="34" charset="0"/>
              <a:buChar char="•"/>
            </a:pPr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Open to different air masses </a:t>
            </a:r>
            <a:endParaRPr lang="tr-TR" sz="2400" b="1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170000"/>
              </a:lnSpc>
              <a:buClr>
                <a:srgbClr val="3224EC"/>
              </a:buClr>
              <a:buSzPct val="120000"/>
              <a:buFont typeface="Arial" pitchFamily="34" charset="0"/>
              <a:buChar char="•"/>
            </a:pPr>
            <a:r>
              <a:rPr lang="tr-TR" sz="2400" b="1">
                <a:latin typeface="Calibri" pitchFamily="34" charset="0"/>
              </a:rPr>
              <a:t>O</a:t>
            </a:r>
            <a:r>
              <a:rPr lang="en-US" sz="2400" b="1">
                <a:latin typeface="Calibri" pitchFamily="34" charset="0"/>
              </a:rPr>
              <a:t>ccurrence of several meteorological phenemona</a:t>
            </a:r>
            <a:r>
              <a:rPr lang="tr-TR" sz="2400" b="1">
                <a:latin typeface="Calibri" pitchFamily="34" charset="0"/>
              </a:rPr>
              <a:t> even on same day</a:t>
            </a:r>
            <a:endParaRPr lang="en-US" sz="2400" b="1">
              <a:latin typeface="Calibri" pitchFamily="34" charset="0"/>
            </a:endParaRPr>
          </a:p>
        </p:txBody>
      </p:sp>
      <p:pic>
        <p:nvPicPr>
          <p:cNvPr id="819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14300"/>
            <a:ext cx="93662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7" descr="C:\Users\fdagli\Desktop\Resim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D0F68-AD38-44B5-A346-86BBDD9B0F66}" type="slidenum">
              <a:rPr lang="tr-TR"/>
              <a:pPr>
                <a:defRPr/>
              </a:pPr>
              <a:t>13</a:t>
            </a:fld>
            <a:r>
              <a:rPr lang="tr-TR" dirty="0"/>
              <a:t>/67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0" y="14631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+mj-lt"/>
            </a:endParaRPr>
          </a:p>
        </p:txBody>
      </p:sp>
      <p:sp>
        <p:nvSpPr>
          <p:cNvPr id="9221" name="Rectangle 3"/>
          <p:cNvSpPr txBox="1">
            <a:spLocks noChangeArrowheads="1"/>
          </p:cNvSpPr>
          <p:nvPr/>
        </p:nvSpPr>
        <p:spPr bwMode="auto">
          <a:xfrm>
            <a:off x="179388" y="1124744"/>
            <a:ext cx="8964612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rgbClr val="3224EC"/>
              </a:buClr>
              <a:buSzPct val="120000"/>
              <a:buFont typeface="Wingdings" panose="05000000000000000000" pitchFamily="2" charset="2"/>
              <a:buChar char="ü"/>
            </a:pPr>
            <a:r>
              <a:rPr lang="en-US" sz="2400" b="1" dirty="0">
                <a:latin typeface="+mj-lt"/>
              </a:rPr>
              <a:t>Very hard, sharply</a:t>
            </a:r>
            <a:r>
              <a:rPr lang="tr-TR" sz="2400" b="1" dirty="0">
                <a:latin typeface="+mj-lt"/>
              </a:rPr>
              <a:t> </a:t>
            </a:r>
            <a:r>
              <a:rPr lang="tr-TR" sz="2400" b="1" dirty="0" err="1">
                <a:latin typeface="+mj-lt"/>
              </a:rPr>
              <a:t>and</a:t>
            </a:r>
            <a:r>
              <a:rPr lang="tr-TR" sz="2400" b="1" dirty="0">
                <a:latin typeface="+mj-lt"/>
              </a:rPr>
              <a:t> </a:t>
            </a:r>
            <a:r>
              <a:rPr lang="tr-TR" sz="2400" b="1" dirty="0" err="1">
                <a:latin typeface="+mj-lt"/>
              </a:rPr>
              <a:t>suddenly</a:t>
            </a:r>
            <a:r>
              <a:rPr lang="en-US" sz="2400" b="1" dirty="0">
                <a:latin typeface="+mj-lt"/>
              </a:rPr>
              <a:t> changing </a:t>
            </a:r>
            <a:r>
              <a:rPr lang="en-US" sz="2400" b="1" dirty="0" smtClean="0">
                <a:latin typeface="+mj-lt"/>
              </a:rPr>
              <a:t>topography</a:t>
            </a:r>
            <a:endParaRPr lang="en-US" sz="2400" b="1" dirty="0">
              <a:latin typeface="+mj-lt"/>
            </a:endParaRPr>
          </a:p>
          <a:p>
            <a:pPr marL="342900" indent="-342900">
              <a:buClr>
                <a:srgbClr val="3224EC"/>
              </a:buClr>
              <a:buSzPct val="120000"/>
              <a:buFont typeface="Wingdings" panose="05000000000000000000" pitchFamily="2" charset="2"/>
              <a:buChar char="ü"/>
            </a:pPr>
            <a:r>
              <a:rPr lang="en-US" sz="2400" b="1" dirty="0">
                <a:solidFill>
                  <a:srgbClr val="FF0000"/>
                </a:solidFill>
                <a:latin typeface="+mj-lt"/>
              </a:rPr>
              <a:t>Several micro-climatological regions</a:t>
            </a:r>
          </a:p>
          <a:p>
            <a:pPr marL="342900" indent="-342900">
              <a:buClr>
                <a:srgbClr val="3224EC"/>
              </a:buClr>
              <a:buSzPct val="120000"/>
              <a:buFont typeface="Wingdings" panose="05000000000000000000" pitchFamily="2" charset="2"/>
              <a:buChar char="ü"/>
            </a:pPr>
            <a:r>
              <a:rPr lang="en-US" sz="2400" b="1" dirty="0">
                <a:latin typeface="+mj-lt"/>
              </a:rPr>
              <a:t>Difficult for making the observations and weather forecasting</a:t>
            </a:r>
          </a:p>
        </p:txBody>
      </p:sp>
      <p:pic>
        <p:nvPicPr>
          <p:cNvPr id="9222" name="Picture 2" descr="Tkabarti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492896"/>
            <a:ext cx="6838492" cy="4032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5 Metin kutusu"/>
          <p:cNvSpPr txBox="1">
            <a:spLocks noChangeArrowheads="1"/>
          </p:cNvSpPr>
          <p:nvPr/>
        </p:nvSpPr>
        <p:spPr bwMode="auto">
          <a:xfrm>
            <a:off x="-141486" y="48555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algn="ctr"/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de-DE" sz="2000" b="1" dirty="0">
                <a:latin typeface="+mj-lt"/>
              </a:rPr>
              <a:t>Design, </a:t>
            </a:r>
            <a:r>
              <a:rPr lang="de-DE" sz="2000" b="1" dirty="0" err="1">
                <a:latin typeface="+mj-lt"/>
              </a:rPr>
              <a:t>planning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and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optimized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evolution</a:t>
            </a:r>
            <a:endParaRPr lang="de-DE" sz="2000" b="1" dirty="0">
              <a:latin typeface="+mj-lt"/>
            </a:endParaRPr>
          </a:p>
          <a:p>
            <a:pPr algn="ctr" eaLnBrk="0" hangingPunct="0"/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0" name="Picture 2" descr="po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11" name="Picture 7" descr="C:\Users\fdagli\Desktop\Resim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Düz Bağlayıcı 11"/>
          <p:cNvCxnSpPr/>
          <p:nvPr/>
        </p:nvCxnSpPr>
        <p:spPr>
          <a:xfrm>
            <a:off x="0" y="1064218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Metin kutusu"/>
          <p:cNvSpPr txBox="1">
            <a:spLocks noChangeArrowheads="1"/>
          </p:cNvSpPr>
          <p:nvPr/>
        </p:nvSpPr>
        <p:spPr bwMode="auto">
          <a:xfrm>
            <a:off x="0" y="18891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 smtClean="0">
                <a:solidFill>
                  <a:srgbClr val="FF0000"/>
                </a:solidFill>
              </a:rPr>
              <a:t>TURKISH STATE METEOROLOGICAL SERVICE (TSMS)</a:t>
            </a:r>
          </a:p>
          <a:p>
            <a:pPr algn="ctr"/>
            <a:r>
              <a:rPr lang="tr-TR" sz="2000" b="1" dirty="0" err="1" smtClean="0"/>
              <a:t>Key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Area</a:t>
            </a:r>
            <a:r>
              <a:rPr lang="tr-TR" sz="2000" b="1" dirty="0" smtClean="0"/>
              <a:t>: </a:t>
            </a:r>
            <a:r>
              <a:rPr lang="de-DE" sz="2000" b="1" dirty="0" smtClean="0"/>
              <a:t>Design, </a:t>
            </a:r>
            <a:r>
              <a:rPr lang="de-DE" sz="2000" b="1" dirty="0" err="1" smtClean="0"/>
              <a:t>planning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and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optimized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evolution</a:t>
            </a:r>
            <a:endParaRPr lang="de-DE" sz="2000" b="1" dirty="0"/>
          </a:p>
        </p:txBody>
      </p:sp>
      <p:sp>
        <p:nvSpPr>
          <p:cNvPr id="10243" name="Rectangle 3"/>
          <p:cNvSpPr txBox="1">
            <a:spLocks noChangeArrowheads="1"/>
          </p:cNvSpPr>
          <p:nvPr/>
        </p:nvSpPr>
        <p:spPr bwMode="auto">
          <a:xfrm>
            <a:off x="250825" y="1196975"/>
            <a:ext cx="8462963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 algn="just">
              <a:spcBef>
                <a:spcPct val="20000"/>
              </a:spcBef>
            </a:pPr>
            <a:r>
              <a:rPr lang="en-GB" sz="2400" b="1" dirty="0" smtClean="0">
                <a:solidFill>
                  <a:srgbClr val="3224EC"/>
                </a:solidFill>
                <a:latin typeface="Calibri" pitchFamily="34" charset="0"/>
              </a:rPr>
              <a:t>In </a:t>
            </a:r>
            <a:r>
              <a:rPr lang="en-GB" sz="2400" b="1" dirty="0">
                <a:solidFill>
                  <a:srgbClr val="3224EC"/>
                </a:solidFill>
                <a:latin typeface="Calibri" pitchFamily="34" charset="0"/>
              </a:rPr>
              <a:t>order to meet </a:t>
            </a:r>
            <a:r>
              <a:rPr lang="en-GB" sz="2400" b="1" dirty="0" err="1">
                <a:solidFill>
                  <a:srgbClr val="3224EC"/>
                </a:solidFill>
                <a:latin typeface="Calibri" pitchFamily="34" charset="0"/>
              </a:rPr>
              <a:t>th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e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meteorological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service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and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product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r</a:t>
            </a:r>
            <a:r>
              <a:rPr lang="en-GB" sz="2400" b="1" dirty="0" err="1">
                <a:solidFill>
                  <a:srgbClr val="3224EC"/>
                </a:solidFill>
                <a:latin typeface="Calibri" pitchFamily="34" charset="0"/>
              </a:rPr>
              <a:t>equirements</a:t>
            </a:r>
            <a:r>
              <a:rPr lang="tr-TR" sz="2400" b="1" dirty="0" smtClean="0">
                <a:solidFill>
                  <a:srgbClr val="3224EC"/>
                </a:solidFill>
                <a:latin typeface="Calibri" pitchFamily="34" charset="0"/>
              </a:rPr>
              <a:t>:</a:t>
            </a:r>
            <a:endParaRPr lang="tr-TR" sz="2400" b="1" i="1" dirty="0" smtClean="0">
              <a:solidFill>
                <a:srgbClr val="FF0000"/>
              </a:solidFill>
              <a:latin typeface="Times New Roman" pitchFamily="18" charset="0"/>
              <a:ea typeface="Arial"/>
              <a:cs typeface="Times New Roman" pitchFamily="18" charset="0"/>
            </a:endParaRPr>
          </a:p>
          <a:p>
            <a:pPr algn="just">
              <a:spcBef>
                <a:spcPct val="20000"/>
              </a:spcBef>
              <a:buFont typeface="Arial" pitchFamily="34" charset="0"/>
              <a:buNone/>
            </a:pPr>
            <a:endParaRPr lang="tr-TR" sz="2400" b="1" dirty="0">
              <a:solidFill>
                <a:srgbClr val="3224EC"/>
              </a:solidFill>
              <a:latin typeface="Calibri" pitchFamily="34" charset="0"/>
            </a:endParaRPr>
          </a:p>
          <a:p>
            <a:pPr>
              <a:lnSpc>
                <a:spcPct val="170000"/>
              </a:lnSpc>
              <a:buClr>
                <a:schemeClr val="tx1"/>
              </a:buClr>
              <a:buSzPct val="150000"/>
              <a:buFont typeface="Wingdings" pitchFamily="2" charset="2"/>
              <a:buChar char="Ø"/>
            </a:pPr>
            <a:r>
              <a:rPr lang="tr-TR" sz="2400" b="1" dirty="0" err="1" smtClean="0">
                <a:solidFill>
                  <a:srgbClr val="FF0000"/>
                </a:solidFill>
                <a:latin typeface="Calibri" pitchFamily="34" charset="0"/>
              </a:rPr>
              <a:t>Surface</a:t>
            </a: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FF0000"/>
                </a:solidFill>
                <a:latin typeface="Calibri" pitchFamily="34" charset="0"/>
              </a:rPr>
              <a:t>observation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</a:rPr>
              <a:t> network</a:t>
            </a:r>
          </a:p>
          <a:p>
            <a:pPr>
              <a:lnSpc>
                <a:spcPct val="170000"/>
              </a:lnSpc>
              <a:buClr>
                <a:schemeClr val="tx1"/>
              </a:buClr>
              <a:buSzPct val="150000"/>
              <a:buFont typeface="Wingdings" pitchFamily="2" charset="2"/>
              <a:buChar char="Ø"/>
            </a:pPr>
            <a:r>
              <a:rPr lang="tr-TR" sz="2400" b="1" dirty="0" err="1">
                <a:solidFill>
                  <a:srgbClr val="003399"/>
                </a:solidFill>
                <a:latin typeface="Calibri" pitchFamily="34" charset="0"/>
              </a:rPr>
              <a:t>Marine</a:t>
            </a: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003399"/>
                </a:solidFill>
                <a:latin typeface="Calibri" pitchFamily="34" charset="0"/>
              </a:rPr>
              <a:t>observation</a:t>
            </a:r>
            <a:r>
              <a:rPr lang="tr-TR" sz="2400" b="1" dirty="0">
                <a:solidFill>
                  <a:srgbClr val="003399"/>
                </a:solidFill>
                <a:latin typeface="Calibri" pitchFamily="34" charset="0"/>
              </a:rPr>
              <a:t> network</a:t>
            </a:r>
          </a:p>
          <a:p>
            <a:pPr>
              <a:lnSpc>
                <a:spcPct val="170000"/>
              </a:lnSpc>
              <a:buClr>
                <a:schemeClr val="tx1"/>
              </a:buClr>
              <a:buSzPct val="150000"/>
              <a:buFont typeface="Wingdings" pitchFamily="2" charset="2"/>
              <a:buChar char="Ø"/>
            </a:pPr>
            <a:r>
              <a:rPr lang="tr-TR" sz="2400" b="1" dirty="0" err="1">
                <a:solidFill>
                  <a:srgbClr val="FF0000"/>
                </a:solidFill>
                <a:latin typeface="Calibri" pitchFamily="34" charset="0"/>
              </a:rPr>
              <a:t>Upper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FF0000"/>
                </a:solidFill>
                <a:latin typeface="Calibri" pitchFamily="34" charset="0"/>
              </a:rPr>
              <a:t>air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FF0000"/>
                </a:solidFill>
                <a:latin typeface="Calibri" pitchFamily="34" charset="0"/>
              </a:rPr>
              <a:t>observation</a:t>
            </a:r>
            <a:r>
              <a:rPr lang="tr-TR" sz="2400" b="1" dirty="0">
                <a:solidFill>
                  <a:srgbClr val="FF0000"/>
                </a:solidFill>
                <a:latin typeface="Calibri" pitchFamily="34" charset="0"/>
              </a:rPr>
              <a:t> network</a:t>
            </a:r>
          </a:p>
          <a:p>
            <a:pPr>
              <a:lnSpc>
                <a:spcPct val="170000"/>
              </a:lnSpc>
              <a:buClr>
                <a:schemeClr val="tx1"/>
              </a:buClr>
              <a:buSzPct val="150000"/>
              <a:buFont typeface="Wingdings" pitchFamily="2" charset="2"/>
              <a:buChar char="Ø"/>
            </a:pPr>
            <a:r>
              <a:rPr lang="tr-TR" sz="2400" b="1" dirty="0" err="1" smtClean="0">
                <a:solidFill>
                  <a:srgbClr val="003399"/>
                </a:solidFill>
                <a:latin typeface="Calibri" pitchFamily="34" charset="0"/>
              </a:rPr>
              <a:t>Remote</a:t>
            </a:r>
            <a:r>
              <a:rPr lang="tr-TR" sz="2400" b="1" dirty="0" smtClean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tr-TR" sz="2400" b="1" dirty="0" err="1" smtClean="0">
                <a:solidFill>
                  <a:srgbClr val="003399"/>
                </a:solidFill>
                <a:latin typeface="Calibri" pitchFamily="34" charset="0"/>
              </a:rPr>
              <a:t>Sensing</a:t>
            </a:r>
            <a:r>
              <a:rPr lang="tr-TR" sz="2400" b="1" dirty="0" smtClean="0">
                <a:solidFill>
                  <a:srgbClr val="003399"/>
                </a:solidFill>
                <a:latin typeface="Calibri" pitchFamily="34" charset="0"/>
              </a:rPr>
              <a:t> </a:t>
            </a:r>
            <a:r>
              <a:rPr lang="tr-TR" sz="2400" b="1" dirty="0" err="1" smtClean="0">
                <a:solidFill>
                  <a:srgbClr val="003399"/>
                </a:solidFill>
                <a:latin typeface="Calibri" pitchFamily="34" charset="0"/>
              </a:rPr>
              <a:t>Systems</a:t>
            </a:r>
            <a:endParaRPr lang="en-US" sz="2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0244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14300"/>
            <a:ext cx="93662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7" descr="C:\Users\fdagli\Desktop\Resim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952757-7A67-4CA4-AD32-1D29626EACF6}" type="slidenum">
              <a:rPr lang="tr-TR"/>
              <a:pPr>
                <a:defRPr/>
              </a:pPr>
              <a:t>15</a:t>
            </a:fld>
            <a:r>
              <a:rPr lang="tr-TR" dirty="0"/>
              <a:t>/67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14631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+mj-lt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5844" y="1389119"/>
            <a:ext cx="7268410" cy="5143927"/>
          </a:xfrm>
          <a:prstGeom prst="rect">
            <a:avLst/>
          </a:prstGeom>
          <a:noFill/>
        </p:spPr>
      </p:pic>
      <p:sp>
        <p:nvSpPr>
          <p:cNvPr id="8" name="15 Metin kutusu"/>
          <p:cNvSpPr txBox="1">
            <a:spLocks noChangeArrowheads="1"/>
          </p:cNvSpPr>
          <p:nvPr/>
        </p:nvSpPr>
        <p:spPr bwMode="auto">
          <a:xfrm>
            <a:off x="58049" y="173234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algn="ctr"/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de-DE" sz="2000" b="1" dirty="0">
                <a:latin typeface="+mj-lt"/>
              </a:rPr>
              <a:t>Design, </a:t>
            </a:r>
            <a:r>
              <a:rPr lang="de-DE" sz="2000" b="1" dirty="0" err="1">
                <a:latin typeface="+mj-lt"/>
              </a:rPr>
              <a:t>planning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and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optimized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evolution</a:t>
            </a:r>
            <a:endParaRPr lang="de-DE" sz="2000" b="1" dirty="0">
              <a:latin typeface="+mj-lt"/>
            </a:endParaRPr>
          </a:p>
          <a:p>
            <a:pPr algn="ctr" eaLnBrk="0" hangingPunct="0"/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9" name="Picture 2" descr="po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10" name="Picture 7" descr="C:\Users\fdagli\Desktop\Resim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Düz Bağlayıcı 10"/>
          <p:cNvCxnSpPr/>
          <p:nvPr/>
        </p:nvCxnSpPr>
        <p:spPr>
          <a:xfrm>
            <a:off x="0" y="1196752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yagram"/>
          <p:cNvGraphicFramePr/>
          <p:nvPr>
            <p:extLst>
              <p:ext uri="{D42A27DB-BD31-4B8C-83A1-F6EECF244321}">
                <p14:modId xmlns:p14="http://schemas.microsoft.com/office/powerpoint/2010/main" val="173931711"/>
              </p:ext>
            </p:extLst>
          </p:nvPr>
        </p:nvGraphicFramePr>
        <p:xfrm>
          <a:off x="611560" y="1165200"/>
          <a:ext cx="8208912" cy="3199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6 Grup"/>
          <p:cNvGrpSpPr>
            <a:grpSpLocks/>
          </p:cNvGrpSpPr>
          <p:nvPr/>
        </p:nvGrpSpPr>
        <p:grpSpPr bwMode="auto">
          <a:xfrm>
            <a:off x="4500563" y="3933825"/>
            <a:ext cx="287337" cy="338138"/>
            <a:chOff x="3858980" y="715562"/>
            <a:chExt cx="287383" cy="339184"/>
          </a:xfrm>
        </p:grpSpPr>
        <p:sp>
          <p:nvSpPr>
            <p:cNvPr id="8" name="7 Artı"/>
            <p:cNvSpPr/>
            <p:nvPr/>
          </p:nvSpPr>
          <p:spPr>
            <a:xfrm rot="21489148">
              <a:off x="3858980" y="715562"/>
              <a:ext cx="287383" cy="339184"/>
            </a:xfrm>
            <a:prstGeom prst="mathPlus">
              <a:avLst/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Artı 4"/>
            <p:cNvSpPr/>
            <p:nvPr/>
          </p:nvSpPr>
          <p:spPr>
            <a:xfrm rot="21489148">
              <a:off x="3858980" y="784036"/>
              <a:ext cx="201644" cy="203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algn="ctr" defTabSz="6223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tr-TR" sz="1400">
                <a:latin typeface="+mj-lt"/>
              </a:endParaRPr>
            </a:p>
          </p:txBody>
        </p:sp>
      </p:grpSp>
      <p:graphicFrame>
        <p:nvGraphicFramePr>
          <p:cNvPr id="10" name="9 Diyagram"/>
          <p:cNvGraphicFramePr/>
          <p:nvPr>
            <p:extLst>
              <p:ext uri="{D42A27DB-BD31-4B8C-83A1-F6EECF244321}">
                <p14:modId xmlns:p14="http://schemas.microsoft.com/office/powerpoint/2010/main" val="3974259549"/>
              </p:ext>
            </p:extLst>
          </p:nvPr>
        </p:nvGraphicFramePr>
        <p:xfrm>
          <a:off x="251520" y="3933056"/>
          <a:ext cx="8424936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269" name="15 Metin kutusu"/>
          <p:cNvSpPr txBox="1">
            <a:spLocks noChangeArrowheads="1"/>
          </p:cNvSpPr>
          <p:nvPr/>
        </p:nvSpPr>
        <p:spPr bwMode="auto">
          <a:xfrm>
            <a:off x="-160337" y="887691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800" b="1" dirty="0" smtClean="0">
                <a:solidFill>
                  <a:srgbClr val="FF0000"/>
                </a:solidFill>
                <a:latin typeface="+mj-lt"/>
              </a:rPr>
              <a:t>TURKEY OBSERVATION </a:t>
            </a:r>
            <a:r>
              <a:rPr lang="tr-TR" sz="2800" b="1" dirty="0">
                <a:solidFill>
                  <a:srgbClr val="FF0000"/>
                </a:solidFill>
                <a:latin typeface="+mj-lt"/>
              </a:rPr>
              <a:t>NETWORK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1280035" cy="147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12 Grup"/>
          <p:cNvGrpSpPr/>
          <p:nvPr/>
        </p:nvGrpSpPr>
        <p:grpSpPr>
          <a:xfrm>
            <a:off x="4788024" y="4365104"/>
            <a:ext cx="229885" cy="329245"/>
            <a:chOff x="1673287" y="742119"/>
            <a:chExt cx="229885" cy="329245"/>
          </a:xfrm>
        </p:grpSpPr>
        <p:sp>
          <p:nvSpPr>
            <p:cNvPr id="14" name="13 Artı"/>
            <p:cNvSpPr/>
            <p:nvPr/>
          </p:nvSpPr>
          <p:spPr>
            <a:xfrm>
              <a:off x="1673287" y="742119"/>
              <a:ext cx="229885" cy="329245"/>
            </a:xfrm>
            <a:prstGeom prst="mathPlus">
              <a:avLst/>
            </a:prstGeom>
            <a:solidFill>
              <a:srgbClr val="0000F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Artı 4"/>
            <p:cNvSpPr/>
            <p:nvPr/>
          </p:nvSpPr>
          <p:spPr>
            <a:xfrm>
              <a:off x="1673287" y="807968"/>
              <a:ext cx="160920" cy="1975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1400" b="1" kern="1200">
                <a:solidFill>
                  <a:srgbClr val="FF0000"/>
                </a:solidFill>
                <a:latin typeface="+mj-lt"/>
              </a:endParaRPr>
            </a:p>
          </p:txBody>
        </p:sp>
      </p:grpSp>
      <p:grpSp>
        <p:nvGrpSpPr>
          <p:cNvPr id="4" name="15 Grup"/>
          <p:cNvGrpSpPr/>
          <p:nvPr/>
        </p:nvGrpSpPr>
        <p:grpSpPr>
          <a:xfrm>
            <a:off x="5004048" y="4911868"/>
            <a:ext cx="1638709" cy="1487462"/>
            <a:chOff x="2651371" y="962919"/>
            <a:chExt cx="1932846" cy="1560917"/>
          </a:xfrm>
        </p:grpSpPr>
        <p:sp>
          <p:nvSpPr>
            <p:cNvPr id="17" name="16 Yuvarlatılmış Dikdörtgen"/>
            <p:cNvSpPr/>
            <p:nvPr/>
          </p:nvSpPr>
          <p:spPr>
            <a:xfrm>
              <a:off x="2651371" y="993666"/>
              <a:ext cx="1892730" cy="1530170"/>
            </a:xfrm>
            <a:prstGeom prst="roundRect">
              <a:avLst>
                <a:gd name="adj" fmla="val 10000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Yuvarlatılmış Dikdörtgen 4"/>
            <p:cNvSpPr/>
            <p:nvPr/>
          </p:nvSpPr>
          <p:spPr>
            <a:xfrm>
              <a:off x="2781121" y="962919"/>
              <a:ext cx="1803096" cy="14405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b="1" kern="1200" dirty="0" smtClean="0">
                  <a:solidFill>
                    <a:srgbClr val="7030A0"/>
                  </a:solidFill>
                  <a:latin typeface="+mj-lt"/>
                </a:rPr>
                <a:t>35 </a:t>
              </a: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b="1" kern="1200" dirty="0" smtClean="0">
                  <a:solidFill>
                    <a:srgbClr val="7030A0"/>
                  </a:solidFill>
                  <a:latin typeface="+mj-lt"/>
                </a:rPr>
                <a:t>LDS</a:t>
              </a:r>
              <a:endParaRPr lang="tr-TR" sz="2400" b="1" kern="1200" dirty="0">
                <a:solidFill>
                  <a:srgbClr val="7030A0"/>
                </a:solidFill>
                <a:latin typeface="+mj-lt"/>
              </a:endParaRPr>
            </a:p>
          </p:txBody>
        </p:sp>
      </p:grpSp>
      <p:sp>
        <p:nvSpPr>
          <p:cNvPr id="20" name="15 Metin kutusu"/>
          <p:cNvSpPr txBox="1">
            <a:spLocks noChangeArrowheads="1"/>
          </p:cNvSpPr>
          <p:nvPr/>
        </p:nvSpPr>
        <p:spPr bwMode="auto">
          <a:xfrm>
            <a:off x="144016" y="131535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algn="ctr"/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de-DE" sz="2000" b="1" dirty="0">
                <a:latin typeface="+mj-lt"/>
              </a:rPr>
              <a:t>Design, </a:t>
            </a:r>
            <a:r>
              <a:rPr lang="de-DE" sz="2000" b="1" dirty="0" err="1">
                <a:latin typeface="+mj-lt"/>
              </a:rPr>
              <a:t>planning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and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optimized</a:t>
            </a:r>
            <a:r>
              <a:rPr lang="de-DE" sz="2000" b="1" dirty="0">
                <a:latin typeface="+mj-lt"/>
              </a:rPr>
              <a:t> </a:t>
            </a:r>
            <a:r>
              <a:rPr lang="de-DE" sz="2000" b="1" dirty="0" err="1">
                <a:latin typeface="+mj-lt"/>
              </a:rPr>
              <a:t>evolution</a:t>
            </a:r>
            <a:endParaRPr lang="de-DE" sz="2000" b="1" dirty="0">
              <a:latin typeface="+mj-lt"/>
            </a:endParaRPr>
          </a:p>
          <a:p>
            <a:pPr algn="ctr" eaLnBrk="0" hangingPunct="0"/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21" name="Picture 2" descr="poz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22" name="Picture 7" descr="C:\Users\fdagli\Desktop\Resim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Düz Bağlayıcı 18"/>
          <p:cNvCxnSpPr/>
          <p:nvPr/>
        </p:nvCxnSpPr>
        <p:spPr>
          <a:xfrm>
            <a:off x="0" y="945500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3. Design, planning and optimized evolution of WIGOS component observing systems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18</a:t>
            </a:fld>
            <a:endParaRPr lang="tr-TR" dirty="0"/>
          </a:p>
        </p:txBody>
      </p:sp>
      <p:pic>
        <p:nvPicPr>
          <p:cNvPr id="5" name="5 İçerik Yer Tutucusu" descr="region6n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59" y="1184382"/>
            <a:ext cx="8070479" cy="4980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3. Design, planning and optimized evolution of WIGOS component observing systems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19</a:t>
            </a:fld>
            <a:endParaRPr lang="tr-TR" dirty="0"/>
          </a:p>
        </p:txBody>
      </p:sp>
      <p:pic>
        <p:nvPicPr>
          <p:cNvPr id="6" name="6 İçerik Yer Tutucusu" descr="blackse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2708920"/>
            <a:ext cx="8218983" cy="3242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Dikdörtgen"/>
          <p:cNvSpPr/>
          <p:nvPr/>
        </p:nvSpPr>
        <p:spPr>
          <a:xfrm>
            <a:off x="1760183" y="1484784"/>
            <a:ext cx="4886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3600" b="1" kern="0" dirty="0" err="1" smtClean="0">
                <a:ln w="11430"/>
                <a:solidFill>
                  <a:srgbClr val="0000FF"/>
                </a:solidFill>
                <a:latin typeface="Calibri" pitchFamily="34" charset="0"/>
              </a:rPr>
              <a:t>Radars</a:t>
            </a:r>
            <a:r>
              <a:rPr lang="tr-TR" sz="3600" b="1" kern="0" dirty="0" smtClean="0">
                <a:ln w="11430"/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tr-TR" sz="3600" b="1" kern="0" dirty="0" err="1" smtClean="0">
                <a:ln w="11430"/>
                <a:solidFill>
                  <a:srgbClr val="0000FF"/>
                </a:solidFill>
                <a:latin typeface="Calibri" pitchFamily="34" charset="0"/>
              </a:rPr>
              <a:t>around</a:t>
            </a:r>
            <a:r>
              <a:rPr lang="tr-TR" sz="3600" b="1" kern="0" dirty="0" smtClean="0">
                <a:ln w="11430"/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tr-TR" sz="3600" b="1" kern="0" dirty="0" err="1" smtClean="0">
                <a:ln w="11430"/>
                <a:solidFill>
                  <a:srgbClr val="0000FF"/>
                </a:solidFill>
                <a:latin typeface="Calibri" pitchFamily="34" charset="0"/>
              </a:rPr>
              <a:t>Black</a:t>
            </a:r>
            <a:r>
              <a:rPr lang="tr-TR" sz="3600" b="1" kern="0" dirty="0" smtClean="0">
                <a:ln w="11430"/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tr-TR" sz="3600" b="1" kern="0" dirty="0" err="1" smtClean="0">
                <a:ln w="11430"/>
                <a:solidFill>
                  <a:srgbClr val="0000FF"/>
                </a:solidFill>
                <a:latin typeface="Calibri" pitchFamily="34" charset="0"/>
              </a:rPr>
              <a:t>Sea</a:t>
            </a:r>
            <a:endParaRPr lang="tr-TR" sz="3600" b="1" kern="0" dirty="0">
              <a:ln w="11430"/>
              <a:solidFill>
                <a:srgbClr val="0000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7" descr="C:\Users\ercan\Desktop\2013_Afyon Toplantısı\10+7 radar (150km) +1000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87166"/>
            <a:ext cx="8174704" cy="3686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 descr="C:\Users\fdagli\Desktop\Resim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15 Metin kutusu"/>
          <p:cNvSpPr txBox="1">
            <a:spLocks noChangeArrowheads="1"/>
          </p:cNvSpPr>
          <p:nvPr/>
        </p:nvSpPr>
        <p:spPr bwMode="auto">
          <a:xfrm>
            <a:off x="0" y="195263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 b="1">
                <a:solidFill>
                  <a:srgbClr val="FF0000"/>
                </a:solidFill>
              </a:rPr>
              <a:t>WEATHER RADAR NETWORK</a:t>
            </a:r>
          </a:p>
        </p:txBody>
      </p:sp>
      <p:pic>
        <p:nvPicPr>
          <p:cNvPr id="2253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14300"/>
            <a:ext cx="93662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C66F57-417F-48F2-AC58-5E5353CAF197}" type="slidenum">
              <a:rPr lang="tr-TR"/>
              <a:pPr>
                <a:defRPr/>
              </a:pPr>
              <a:t>20</a:t>
            </a:fld>
            <a:r>
              <a:rPr lang="tr-TR" dirty="0"/>
              <a:t>/67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15 Metin kutusu"/>
          <p:cNvSpPr txBox="1">
            <a:spLocks noChangeArrowheads="1"/>
          </p:cNvSpPr>
          <p:nvPr/>
        </p:nvSpPr>
        <p:spPr bwMode="auto">
          <a:xfrm>
            <a:off x="0" y="195263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UPPER AIR NETWORK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C66F57-417F-48F2-AC58-5E5353CAF197}" type="slidenum">
              <a:rPr lang="tr-TR"/>
              <a:pPr>
                <a:defRPr/>
              </a:pPr>
              <a:t>21</a:t>
            </a:fld>
            <a:r>
              <a:rPr lang="tr-TR" dirty="0"/>
              <a:t>/67</a:t>
            </a:r>
          </a:p>
        </p:txBody>
      </p:sp>
      <p:grpSp>
        <p:nvGrpSpPr>
          <p:cNvPr id="9" name="Group 107"/>
          <p:cNvGrpSpPr>
            <a:grpSpLocks/>
          </p:cNvGrpSpPr>
          <p:nvPr/>
        </p:nvGrpSpPr>
        <p:grpSpPr bwMode="auto">
          <a:xfrm>
            <a:off x="3779912" y="1484784"/>
            <a:ext cx="4896544" cy="2621388"/>
            <a:chOff x="2880" y="1298"/>
            <a:chExt cx="2755" cy="1478"/>
          </a:xfrm>
        </p:grpSpPr>
        <p:pic>
          <p:nvPicPr>
            <p:cNvPr id="10" name="Picture 89" descr="harita altlı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1298"/>
              <a:ext cx="2755" cy="1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90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5121" y="1935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91"/>
            <p:cNvSpPr txBox="1">
              <a:spLocks noChangeArrowheads="1"/>
            </p:cNvSpPr>
            <p:nvPr/>
          </p:nvSpPr>
          <p:spPr bwMode="auto">
            <a:xfrm>
              <a:off x="5000" y="2099"/>
              <a:ext cx="397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/>
                <a:t>Erzurum</a:t>
              </a:r>
            </a:p>
          </p:txBody>
        </p:sp>
        <p:pic>
          <p:nvPicPr>
            <p:cNvPr id="14" name="Picture 92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4422" y="1634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93"/>
            <p:cNvSpPr txBox="1">
              <a:spLocks noChangeArrowheads="1"/>
            </p:cNvSpPr>
            <p:nvPr/>
          </p:nvSpPr>
          <p:spPr bwMode="auto">
            <a:xfrm>
              <a:off x="4309" y="1798"/>
              <a:ext cx="526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 dirty="0"/>
                <a:t>Samsun</a:t>
              </a:r>
            </a:p>
          </p:txBody>
        </p:sp>
        <p:pic>
          <p:nvPicPr>
            <p:cNvPr id="16" name="Picture 94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3888" y="1845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95"/>
            <p:cNvSpPr txBox="1">
              <a:spLocks noChangeArrowheads="1"/>
            </p:cNvSpPr>
            <p:nvPr/>
          </p:nvSpPr>
          <p:spPr bwMode="auto">
            <a:xfrm>
              <a:off x="3764" y="2009"/>
              <a:ext cx="405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 dirty="0"/>
                <a:t>Ankara</a:t>
              </a:r>
            </a:p>
          </p:txBody>
        </p:sp>
        <p:pic>
          <p:nvPicPr>
            <p:cNvPr id="18" name="Picture 96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3388" y="1664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97"/>
            <p:cNvSpPr txBox="1">
              <a:spLocks noChangeArrowheads="1"/>
            </p:cNvSpPr>
            <p:nvPr/>
          </p:nvSpPr>
          <p:spPr bwMode="auto">
            <a:xfrm>
              <a:off x="3336" y="1817"/>
              <a:ext cx="383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 dirty="0"/>
                <a:t>İstanbul</a:t>
              </a:r>
            </a:p>
          </p:txBody>
        </p:sp>
        <p:pic>
          <p:nvPicPr>
            <p:cNvPr id="20" name="Picture 98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3054" y="2147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99"/>
            <p:cNvSpPr txBox="1">
              <a:spLocks noChangeArrowheads="1"/>
            </p:cNvSpPr>
            <p:nvPr/>
          </p:nvSpPr>
          <p:spPr bwMode="auto">
            <a:xfrm>
              <a:off x="2993" y="2296"/>
              <a:ext cx="33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 dirty="0"/>
                <a:t>İzmir</a:t>
              </a:r>
            </a:p>
          </p:txBody>
        </p:sp>
        <p:pic>
          <p:nvPicPr>
            <p:cNvPr id="22" name="Picture 100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3693" y="2298"/>
              <a:ext cx="122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101"/>
            <p:cNvSpPr txBox="1">
              <a:spLocks noChangeArrowheads="1"/>
            </p:cNvSpPr>
            <p:nvPr/>
          </p:nvSpPr>
          <p:spPr bwMode="auto">
            <a:xfrm>
              <a:off x="3583" y="2462"/>
              <a:ext cx="363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/>
                <a:t>Isparta</a:t>
              </a:r>
            </a:p>
          </p:txBody>
        </p:sp>
        <p:pic>
          <p:nvPicPr>
            <p:cNvPr id="24" name="Picture 102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4270" y="2388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03"/>
            <p:cNvSpPr txBox="1">
              <a:spLocks noChangeArrowheads="1"/>
            </p:cNvSpPr>
            <p:nvPr/>
          </p:nvSpPr>
          <p:spPr bwMode="auto">
            <a:xfrm>
              <a:off x="4082" y="2523"/>
              <a:ext cx="431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/>
                <a:t>Adana</a:t>
              </a:r>
            </a:p>
          </p:txBody>
        </p:sp>
        <p:pic>
          <p:nvPicPr>
            <p:cNvPr id="26" name="Picture 104" descr="rw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78" r="19778" b="18901"/>
            <a:stretch>
              <a:fillRect/>
            </a:stretch>
          </p:blipFill>
          <p:spPr bwMode="auto">
            <a:xfrm>
              <a:off x="4969" y="2237"/>
              <a:ext cx="123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 Box 105"/>
            <p:cNvSpPr txBox="1">
              <a:spLocks noChangeArrowheads="1"/>
            </p:cNvSpPr>
            <p:nvPr/>
          </p:nvSpPr>
          <p:spPr bwMode="auto">
            <a:xfrm>
              <a:off x="4878" y="2401"/>
              <a:ext cx="47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228600" eaLnBrk="0" hangingPunct="0"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952500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tr-TR" sz="600"/>
                <a:t>Diyarbakır</a:t>
              </a:r>
            </a:p>
          </p:txBody>
        </p:sp>
      </p:grpSp>
      <p:pic>
        <p:nvPicPr>
          <p:cNvPr id="28" name="Picture 94" descr="rw1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r="19778" b="18901"/>
          <a:stretch>
            <a:fillRect/>
          </a:stretch>
        </p:blipFill>
        <p:spPr bwMode="auto">
          <a:xfrm>
            <a:off x="6588224" y="2852936"/>
            <a:ext cx="216024" cy="276931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4" descr="rw1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r="19778" b="18901"/>
          <a:stretch>
            <a:fillRect/>
          </a:stretch>
        </p:blipFill>
        <p:spPr bwMode="auto">
          <a:xfrm>
            <a:off x="4860032" y="2852936"/>
            <a:ext cx="216024" cy="276931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0" y="1052513"/>
            <a:ext cx="5003800" cy="2616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tr-TR" sz="2000" b="1" dirty="0">
                <a:latin typeface="Calibri" pitchFamily="34" charset="0"/>
              </a:rPr>
              <a:t> </a:t>
            </a:r>
            <a:r>
              <a:rPr lang="tr-TR" sz="2400" b="1" dirty="0" smtClean="0">
                <a:solidFill>
                  <a:srgbClr val="3224EC"/>
                </a:solidFill>
                <a:latin typeface="Calibri" pitchFamily="34" charset="0"/>
              </a:rPr>
              <a:t>9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stations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with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GPS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based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system</a:t>
            </a:r>
            <a:endParaRPr lang="tr-TR" sz="2400" b="1" dirty="0">
              <a:solidFill>
                <a:srgbClr val="3224EC"/>
              </a:solidFill>
              <a:latin typeface="Calibri" pitchFamily="34" charset="0"/>
            </a:endParaRPr>
          </a:p>
          <a:p>
            <a:pPr eaLnBrk="0" hangingPunct="0"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Twice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launching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a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day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(00 ve 12 UTC)</a:t>
            </a:r>
          </a:p>
          <a:p>
            <a:pPr eaLnBrk="0" hangingPunct="0">
              <a:buClr>
                <a:srgbClr val="C00000"/>
              </a:buClr>
              <a:buSzPct val="150000"/>
              <a:buFont typeface="Wingdings" pitchFamily="2" charset="2"/>
              <a:buChar char="§"/>
            </a:pP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Wind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speed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and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direction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,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temperature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and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pressure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information</a:t>
            </a:r>
            <a:endParaRPr lang="tr-TR" sz="2400" b="1" dirty="0">
              <a:solidFill>
                <a:srgbClr val="3224EC"/>
              </a:solidFill>
              <a:latin typeface="Calibri" pitchFamily="34" charset="0"/>
            </a:endParaRPr>
          </a:p>
          <a:p>
            <a:pPr eaLnBrk="0" hangingPunct="0">
              <a:buFont typeface="Wingdings" pitchFamily="2" charset="2"/>
              <a:buNone/>
            </a:pPr>
            <a:endParaRPr lang="tr-TR" sz="2000" dirty="0">
              <a:solidFill>
                <a:srgbClr val="3224EC"/>
              </a:solidFill>
              <a:latin typeface="Calibri" pitchFamily="34" charset="0"/>
            </a:endParaRPr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45644"/>
            <a:ext cx="3132146" cy="3312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Text Box 5"/>
          <p:cNvSpPr txBox="1">
            <a:spLocks noChangeArrowheads="1"/>
          </p:cNvSpPr>
          <p:nvPr/>
        </p:nvSpPr>
        <p:spPr bwMode="auto">
          <a:xfrm>
            <a:off x="12700" y="1125538"/>
            <a:ext cx="37671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C00000"/>
              </a:buClr>
              <a:buSzPct val="120000"/>
              <a:buFont typeface="Arial" pitchFamily="34" charset="0"/>
              <a:buChar char="•"/>
            </a:pP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78</a:t>
            </a:r>
            <a:r>
              <a:rPr lang="tr-TR" sz="2400" b="1" dirty="0" smtClean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Marine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Automatic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Weather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Observing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Station</a:t>
            </a:r>
            <a:r>
              <a:rPr lang="tr-TR" sz="2400" b="1" dirty="0">
                <a:solidFill>
                  <a:srgbClr val="3224EC"/>
                </a:solidFill>
                <a:latin typeface="Calibri" pitchFamily="34" charset="0"/>
              </a:rPr>
              <a:t> </a:t>
            </a:r>
          </a:p>
          <a:p>
            <a:pPr algn="just">
              <a:buClr>
                <a:srgbClr val="C00000"/>
              </a:buClr>
              <a:buSzPct val="120000"/>
              <a:buFont typeface="Arial" pitchFamily="34" charset="0"/>
              <a:buChar char="•"/>
            </a:pPr>
            <a:r>
              <a:rPr lang="tr-TR" sz="2400" b="1" dirty="0" smtClean="0">
                <a:solidFill>
                  <a:srgbClr val="FF0000"/>
                </a:solidFill>
                <a:latin typeface="Calibri" pitchFamily="34" charset="0"/>
              </a:rPr>
              <a:t>14</a:t>
            </a:r>
            <a:r>
              <a:rPr lang="tr-TR" sz="2400" b="1" dirty="0" smtClean="0">
                <a:solidFill>
                  <a:srgbClr val="3224EC"/>
                </a:solidFill>
                <a:latin typeface="Calibri" pitchFamily="34" charset="0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Calibri" pitchFamily="34" charset="0"/>
              </a:rPr>
              <a:t>buoys</a:t>
            </a:r>
            <a:endParaRPr lang="tr-TR" sz="2400" b="1" dirty="0">
              <a:solidFill>
                <a:srgbClr val="3224EC"/>
              </a:solidFill>
              <a:latin typeface="Calibri" pitchFamily="34" charset="0"/>
            </a:endParaRPr>
          </a:p>
          <a:p>
            <a:pPr algn="just"/>
            <a:endParaRPr lang="tr-TR" sz="2400" dirty="0">
              <a:latin typeface="Calibri" pitchFamily="34" charset="0"/>
            </a:endParaRPr>
          </a:p>
        </p:txBody>
      </p:sp>
      <p:sp>
        <p:nvSpPr>
          <p:cNvPr id="17417" name="Text Box 5"/>
          <p:cNvSpPr txBox="1">
            <a:spLocks noChangeArrowheads="1"/>
          </p:cNvSpPr>
          <p:nvPr/>
        </p:nvSpPr>
        <p:spPr bwMode="auto">
          <a:xfrm>
            <a:off x="3779838" y="981075"/>
            <a:ext cx="25923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Wind speed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Wind direction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Air temperature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Sea water temperature</a:t>
            </a:r>
          </a:p>
          <a:p>
            <a:pPr algn="just"/>
            <a:r>
              <a:rPr lang="tr-TR" sz="2400">
                <a:latin typeface="Calibri" pitchFamily="34" charset="0"/>
              </a:rPr>
              <a:t> </a:t>
            </a:r>
          </a:p>
        </p:txBody>
      </p:sp>
      <p:sp>
        <p:nvSpPr>
          <p:cNvPr id="17418" name="Text Box 5"/>
          <p:cNvSpPr txBox="1">
            <a:spLocks noChangeArrowheads="1"/>
          </p:cNvSpPr>
          <p:nvPr/>
        </p:nvSpPr>
        <p:spPr bwMode="auto">
          <a:xfrm>
            <a:off x="6372225" y="981075"/>
            <a:ext cx="23764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Air pressure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Precipitation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Wave height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Wave period</a:t>
            </a:r>
          </a:p>
          <a:p>
            <a:pPr algn="just">
              <a:buClr>
                <a:srgbClr val="3224EC"/>
              </a:buClr>
              <a:buSzPct val="120000"/>
              <a:buFont typeface="Wingdings" pitchFamily="2" charset="2"/>
              <a:buChar char="§"/>
            </a:pPr>
            <a:r>
              <a:rPr lang="tr-TR" sz="2400" b="1">
                <a:solidFill>
                  <a:srgbClr val="C00000"/>
                </a:solidFill>
                <a:latin typeface="Calibri" pitchFamily="34" charset="0"/>
              </a:rPr>
              <a:t>Wave direction</a:t>
            </a:r>
          </a:p>
          <a:p>
            <a:pPr algn="just"/>
            <a:r>
              <a:rPr lang="tr-TR" sz="2400">
                <a:latin typeface="Calibri" pitchFamily="34" charset="0"/>
              </a:rPr>
              <a:t> </a:t>
            </a:r>
          </a:p>
        </p:txBody>
      </p:sp>
      <p:sp>
        <p:nvSpPr>
          <p:cNvPr id="17419" name="5 Metin kutusu"/>
          <p:cNvSpPr txBox="1">
            <a:spLocks noChangeArrowheads="1"/>
          </p:cNvSpPr>
          <p:nvPr/>
        </p:nvSpPr>
        <p:spPr bwMode="auto">
          <a:xfrm>
            <a:off x="0" y="188913"/>
            <a:ext cx="9144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3000" b="1">
                <a:solidFill>
                  <a:srgbClr val="FF0000"/>
                </a:solidFill>
                <a:latin typeface="Calibri" pitchFamily="34" charset="0"/>
              </a:rPr>
              <a:t>MARINE OBSERVATION NETWORK</a:t>
            </a:r>
          </a:p>
        </p:txBody>
      </p:sp>
      <p:sp>
        <p:nvSpPr>
          <p:cNvPr id="19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DE4FD8-4122-48E0-A144-9A3096775006}" type="slidenum">
              <a:rPr lang="tr-TR"/>
              <a:pPr>
                <a:defRPr/>
              </a:pPr>
              <a:t>22</a:t>
            </a:fld>
            <a:r>
              <a:rPr lang="tr-TR" dirty="0"/>
              <a:t>/67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60" y="3789040"/>
            <a:ext cx="5794665" cy="2951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Resim 11" descr="C:\Users\gunselio\AppData\Local\Temp\Rar$DI42.787\DSCN547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9" b="17201"/>
          <a:stretch/>
        </p:blipFill>
        <p:spPr bwMode="auto">
          <a:xfrm>
            <a:off x="0" y="2276872"/>
            <a:ext cx="2671700" cy="1968054"/>
          </a:xfrm>
          <a:prstGeom prst="rect">
            <a:avLst/>
          </a:prstGeom>
          <a:noFill/>
          <a:ln w="9525" cap="flat" cmpd="sng" algn="ctr">
            <a:solidFill>
              <a:srgbClr val="4F81BD">
                <a:lumMod val="100000"/>
                <a:lumOff val="0"/>
              </a:srgb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4. Observing System Operation and Maintenance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980728"/>
            <a:ext cx="9144000" cy="78944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Promoting the Members </a:t>
            </a:r>
            <a:r>
              <a:rPr lang="en-GB" sz="2400" b="1" dirty="0" smtClean="0">
                <a:solidFill>
                  <a:srgbClr val="FF0000"/>
                </a:solidFill>
              </a:rPr>
              <a:t>to operate and maintain the observing systems </a:t>
            </a:r>
            <a:r>
              <a:rPr lang="en-GB" sz="2400" b="1" dirty="0" smtClean="0"/>
              <a:t>for complying with the technical regulations of the WMO and co-sponsored observing systems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Motivating the Members </a:t>
            </a:r>
            <a:r>
              <a:rPr lang="en-GB" sz="2400" b="1" dirty="0" smtClean="0">
                <a:solidFill>
                  <a:srgbClr val="FF0000"/>
                </a:solidFill>
              </a:rPr>
              <a:t>to share the operational experiences </a:t>
            </a:r>
            <a:r>
              <a:rPr lang="en-GB" sz="2400" b="1" dirty="0" smtClean="0">
                <a:solidFill>
                  <a:srgbClr val="0000FF"/>
                </a:solidFill>
              </a:rPr>
              <a:t> at National, Regional and Global level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Encouraging the  Members to cooperate with related national authorities </a:t>
            </a:r>
            <a:r>
              <a:rPr lang="en-GB" sz="2400" b="1" dirty="0" smtClean="0">
                <a:solidFill>
                  <a:srgbClr val="FF0000"/>
                </a:solidFill>
              </a:rPr>
              <a:t>for protection of the frequencies used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Members to develop  efficient </a:t>
            </a:r>
            <a:r>
              <a:rPr lang="en-GB" sz="2400" b="1" dirty="0" smtClean="0">
                <a:solidFill>
                  <a:srgbClr val="FF0000"/>
                </a:solidFill>
              </a:rPr>
              <a:t>operating and maintenance strategies</a:t>
            </a:r>
            <a:r>
              <a:rPr lang="en-GB" sz="2400" b="1" dirty="0" smtClean="0">
                <a:solidFill>
                  <a:srgbClr val="0000FF"/>
                </a:solidFill>
              </a:rPr>
              <a:t> for the observing networks</a:t>
            </a:r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r>
              <a:rPr lang="en-GB" sz="1200" b="1" dirty="0" smtClean="0"/>
              <a:t> </a:t>
            </a:r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23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4. Observing System Operation and Maintenance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949490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TURKEY/</a:t>
            </a:r>
            <a:endParaRPr lang="tr-TR" sz="2400" b="1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FF0000"/>
                </a:solidFill>
              </a:rPr>
              <a:t>Regional base organizational structure </a:t>
            </a:r>
            <a:r>
              <a:rPr lang="en-GB" sz="2400" b="1" dirty="0" smtClean="0"/>
              <a:t>supported from </a:t>
            </a:r>
            <a:r>
              <a:rPr lang="en-GB" sz="2400" b="1" dirty="0" err="1" smtClean="0"/>
              <a:t>center</a:t>
            </a:r>
            <a:r>
              <a:rPr lang="en-GB" sz="2400" b="1" dirty="0" smtClean="0"/>
              <a:t> for preventive and corrective maintenance  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Making </a:t>
            </a:r>
            <a:r>
              <a:rPr lang="en-GB" sz="2400" b="1" dirty="0" smtClean="0">
                <a:solidFill>
                  <a:srgbClr val="FF0000"/>
                </a:solidFill>
              </a:rPr>
              <a:t>laboratory calibration  </a:t>
            </a:r>
            <a:r>
              <a:rPr lang="en-GB" sz="2400" b="1" dirty="0" smtClean="0">
                <a:solidFill>
                  <a:srgbClr val="0000FF"/>
                </a:solidFill>
              </a:rPr>
              <a:t>at certain interval for each particular observing system.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A web based </a:t>
            </a:r>
            <a:r>
              <a:rPr lang="en-GB" sz="2400" b="1" dirty="0" smtClean="0">
                <a:solidFill>
                  <a:srgbClr val="FF0000"/>
                </a:solidFill>
              </a:rPr>
              <a:t>real time status and maintenance monitoring tool </a:t>
            </a:r>
            <a:r>
              <a:rPr lang="en-GB" sz="2400" b="1" dirty="0" smtClean="0"/>
              <a:t>for observing network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Carrying out </a:t>
            </a:r>
            <a:r>
              <a:rPr lang="en-GB" sz="2400" b="1" dirty="0" smtClean="0">
                <a:solidFill>
                  <a:srgbClr val="FF0000"/>
                </a:solidFill>
              </a:rPr>
              <a:t>regular training activities  </a:t>
            </a:r>
            <a:r>
              <a:rPr lang="en-GB" sz="2400" b="1" dirty="0" smtClean="0">
                <a:solidFill>
                  <a:srgbClr val="0000FF"/>
                </a:solidFill>
              </a:rPr>
              <a:t>for the local experts every year.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Maintaining  a good relationship with </a:t>
            </a:r>
            <a:r>
              <a:rPr lang="en-GB" sz="2400" b="1" dirty="0" smtClean="0">
                <a:solidFill>
                  <a:srgbClr val="FF0000"/>
                </a:solidFill>
              </a:rPr>
              <a:t>national frequency allocation authority </a:t>
            </a:r>
          </a:p>
          <a:p>
            <a:pPr lvl="0"/>
            <a:endParaRPr lang="tr-TR" sz="2000" b="1" dirty="0" smtClean="0"/>
          </a:p>
          <a:p>
            <a:endParaRPr lang="tr-TR" sz="16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r>
              <a:rPr lang="en-GB" sz="1200" b="1" dirty="0" smtClean="0"/>
              <a:t> </a:t>
            </a:r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24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5 Metin kutusu"/>
          <p:cNvSpPr txBox="1">
            <a:spLocks noChangeArrowheads="1"/>
          </p:cNvSpPr>
          <p:nvPr/>
        </p:nvSpPr>
        <p:spPr bwMode="auto">
          <a:xfrm>
            <a:off x="0" y="68084"/>
            <a:ext cx="9144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lvl="0" algn="ctr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SzPct val="100000"/>
              <a:tabLst>
                <a:tab pos="685800" algn="l"/>
              </a:tabLst>
              <a:defRPr/>
            </a:pPr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en-US" sz="2000" b="1" dirty="0">
                <a:latin typeface="+mj-lt"/>
                <a:ea typeface="Arial"/>
                <a:cs typeface="Times New Roman" pitchFamily="18" charset="0"/>
              </a:rPr>
              <a:t>Observing System operation and </a:t>
            </a:r>
            <a:r>
              <a:rPr lang="en-US" sz="2000" b="1" dirty="0" smtClean="0">
                <a:latin typeface="+mj-lt"/>
                <a:ea typeface="Arial"/>
                <a:cs typeface="Times New Roman" pitchFamily="18" charset="0"/>
              </a:rPr>
              <a:t>maintenance</a:t>
            </a:r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6" name="Picture 2" descr="po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7" name="Picture 7" descr="C:\Users\fdagli\Desktop\Resim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Düz Bağlayıcı 7"/>
          <p:cNvCxnSpPr/>
          <p:nvPr/>
        </p:nvCxnSpPr>
        <p:spPr>
          <a:xfrm>
            <a:off x="0" y="936103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8" name="Picture 2" descr="C:\Users\ercan\Desktop\WIGOS workshop\BakimOnarimUygulamasi\2015-11-20 16-13-57 Meteoroloji Genel Müdürlüğü - Google Chrom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484784"/>
            <a:ext cx="8460432" cy="40768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58083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5. Quality Management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07913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Members to develop and implement </a:t>
            </a:r>
            <a:r>
              <a:rPr lang="en-GB" sz="2400" b="1" dirty="0" smtClean="0">
                <a:solidFill>
                  <a:srgbClr val="FF0000"/>
                </a:solidFill>
              </a:rPr>
              <a:t> quality management system</a:t>
            </a:r>
            <a:r>
              <a:rPr lang="en-GB" sz="2400" b="1" dirty="0" smtClean="0">
                <a:solidFill>
                  <a:srgbClr val="0000FF"/>
                </a:solidFill>
              </a:rPr>
              <a:t> in accordance with the WMO Quality Management Framework (QMF) </a:t>
            </a:r>
          </a:p>
          <a:p>
            <a:pP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Giving guidance to the Members  for the adaption and implementation of </a:t>
            </a:r>
            <a:r>
              <a:rPr lang="en-GB" sz="2400" b="1" dirty="0" smtClean="0">
                <a:solidFill>
                  <a:srgbClr val="FF0000"/>
                </a:solidFill>
              </a:rPr>
              <a:t>WIGOS Quality Management approach</a:t>
            </a:r>
          </a:p>
          <a:p>
            <a:pP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Motivating the Members to have </a:t>
            </a:r>
            <a:r>
              <a:rPr lang="en-GB" sz="2400" b="1" dirty="0" smtClean="0">
                <a:solidFill>
                  <a:srgbClr val="FF0000"/>
                </a:solidFill>
              </a:rPr>
              <a:t>documented operational and/or maintenance processes</a:t>
            </a:r>
            <a:r>
              <a:rPr lang="en-GB" sz="2400" b="1" dirty="0" smtClean="0">
                <a:solidFill>
                  <a:srgbClr val="0000FF"/>
                </a:solidFill>
              </a:rPr>
              <a:t> for observing systems</a:t>
            </a:r>
          </a:p>
          <a:p>
            <a:pP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Promoting the Members </a:t>
            </a:r>
            <a:r>
              <a:rPr lang="en-GB" sz="2400" b="1" dirty="0" smtClean="0">
                <a:solidFill>
                  <a:srgbClr val="FF0000"/>
                </a:solidFill>
              </a:rPr>
              <a:t>to establish mechanism </a:t>
            </a:r>
            <a:r>
              <a:rPr lang="en-GB" sz="2400" b="1" dirty="0" smtClean="0"/>
              <a:t>for the monitoring of the implementation of these processes</a:t>
            </a:r>
          </a:p>
          <a:p>
            <a:pPr>
              <a:buSzPct val="150000"/>
              <a:buFont typeface="Arial" pitchFamily="34" charset="0"/>
              <a:buChar char="•"/>
            </a:pPr>
            <a:endParaRPr lang="en-GB" sz="1200" b="1" dirty="0" smtClean="0"/>
          </a:p>
          <a:p>
            <a:pPr>
              <a:buSzPct val="150000"/>
              <a:buFont typeface="Arial" pitchFamily="34" charset="0"/>
              <a:buChar char="•"/>
            </a:pPr>
            <a:endParaRPr lang="en-GB" sz="1200" b="1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r>
              <a:rPr lang="en-GB" sz="1200" b="1" dirty="0" smtClean="0"/>
              <a:t> </a:t>
            </a:r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26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5. Quality Management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1007968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TURKEY/</a:t>
            </a:r>
            <a:endParaRPr lang="tr-TR" sz="2000" b="1" dirty="0" smtClean="0">
              <a:solidFill>
                <a:srgbClr val="008000"/>
              </a:solidFill>
            </a:endParaRP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Applying </a:t>
            </a:r>
            <a:r>
              <a:rPr lang="en-GB" sz="2200" b="1" dirty="0" smtClean="0">
                <a:solidFill>
                  <a:srgbClr val="FF0000"/>
                </a:solidFill>
              </a:rPr>
              <a:t>Quality Management System </a:t>
            </a:r>
            <a:r>
              <a:rPr lang="en-GB" sz="2200" b="1" dirty="0" smtClean="0"/>
              <a:t>(QMS) </a:t>
            </a:r>
            <a:r>
              <a:rPr lang="tr-TR" sz="2200" b="1" dirty="0" smtClean="0"/>
              <a:t>(</a:t>
            </a:r>
            <a:r>
              <a:rPr lang="en-GB" sz="2200" b="1" dirty="0" smtClean="0"/>
              <a:t>ISO 9001:2008)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Operating a </a:t>
            </a:r>
            <a:r>
              <a:rPr lang="en-GB" sz="2200" b="1" dirty="0" smtClean="0">
                <a:solidFill>
                  <a:srgbClr val="FF0000"/>
                </a:solidFill>
              </a:rPr>
              <a:t>calibration centre  </a:t>
            </a:r>
            <a:r>
              <a:rPr lang="en-GB" sz="2200" b="1" dirty="0" smtClean="0">
                <a:solidFill>
                  <a:srgbClr val="0000FF"/>
                </a:solidFill>
              </a:rPr>
              <a:t>with accreditation according to ISO 17025</a:t>
            </a:r>
          </a:p>
          <a:p>
            <a:pPr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Having </a:t>
            </a:r>
            <a:r>
              <a:rPr lang="en-GB" sz="2200" b="1" dirty="0" smtClean="0">
                <a:solidFill>
                  <a:srgbClr val="FF0000"/>
                </a:solidFill>
              </a:rPr>
              <a:t>documentation of the operation and maintenance processes</a:t>
            </a:r>
            <a:r>
              <a:rPr lang="en-GB" sz="2200" b="1" dirty="0" smtClean="0"/>
              <a:t> of observing systems in accordance with QMS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Defining 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tr-TR" sz="2200" b="1" dirty="0" err="1" smtClean="0">
                <a:solidFill>
                  <a:srgbClr val="0000FF"/>
                </a:solidFill>
              </a:rPr>
              <a:t>and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tr-TR" sz="2200" b="1" dirty="0" err="1" smtClean="0">
                <a:solidFill>
                  <a:srgbClr val="0000FF"/>
                </a:solidFill>
              </a:rPr>
              <a:t>applying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special </a:t>
            </a:r>
            <a:r>
              <a:rPr lang="en-GB" sz="2200" b="1" dirty="0" smtClean="0">
                <a:solidFill>
                  <a:srgbClr val="FF0000"/>
                </a:solidFill>
              </a:rPr>
              <a:t>preventive and corrective maintenance instructions</a:t>
            </a:r>
            <a:r>
              <a:rPr lang="tr-TR" sz="2200" b="1" dirty="0" smtClean="0">
                <a:solidFill>
                  <a:srgbClr val="0000FF"/>
                </a:solidFill>
              </a:rPr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for each </a:t>
            </a:r>
            <a:r>
              <a:rPr lang="tr-TR" sz="2200" b="1" dirty="0" smtClean="0">
                <a:solidFill>
                  <a:srgbClr val="0000FF"/>
                </a:solidFill>
              </a:rPr>
              <a:t>s</a:t>
            </a:r>
            <a:r>
              <a:rPr lang="en-GB" sz="2200" b="1" dirty="0" err="1" smtClean="0">
                <a:solidFill>
                  <a:srgbClr val="0000FF"/>
                </a:solidFill>
              </a:rPr>
              <a:t>ystem</a:t>
            </a:r>
            <a:endParaRPr lang="en-GB" sz="2200" b="1" dirty="0" smtClean="0">
              <a:solidFill>
                <a:srgbClr val="0000FF"/>
              </a:solidFill>
            </a:endParaRPr>
          </a:p>
          <a:p>
            <a:pPr lvl="0">
              <a:buClr>
                <a:srgbClr val="C00000"/>
              </a:buClr>
              <a:buSzPct val="150000"/>
            </a:pPr>
            <a:endParaRPr lang="en-GB" sz="2200" b="1" dirty="0" smtClean="0"/>
          </a:p>
          <a:p>
            <a:pPr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err="1" smtClean="0"/>
              <a:t>Insertin</a:t>
            </a:r>
            <a:r>
              <a:rPr lang="tr-TR" sz="2200" b="1" dirty="0" smtClean="0"/>
              <a:t>g </a:t>
            </a:r>
            <a:r>
              <a:rPr lang="en-GB" sz="2200" b="1" dirty="0" smtClean="0"/>
              <a:t>all activities in  a </a:t>
            </a:r>
            <a:r>
              <a:rPr lang="en-GB" sz="2200" b="1" dirty="0" smtClean="0">
                <a:solidFill>
                  <a:srgbClr val="FF0000"/>
                </a:solidFill>
              </a:rPr>
              <a:t>web based  programme</a:t>
            </a:r>
            <a:r>
              <a:rPr lang="en-GB" sz="2200" b="1" dirty="0" smtClean="0"/>
              <a:t> and monitoring in electronic medium</a:t>
            </a:r>
            <a:endParaRPr lang="tr-TR" sz="2200" b="1" dirty="0" smtClean="0"/>
          </a:p>
          <a:p>
            <a:pPr>
              <a:buClr>
                <a:srgbClr val="C0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Certified by Turkish Statistics Institute with a certificate of </a:t>
            </a:r>
            <a:r>
              <a:rPr lang="en-GB" sz="2200" b="1" dirty="0" smtClean="0">
                <a:solidFill>
                  <a:srgbClr val="FF0000"/>
                </a:solidFill>
              </a:rPr>
              <a:t>“Meteorological Climate Statistics Certificate” </a:t>
            </a:r>
            <a:r>
              <a:rPr lang="en-GB" sz="2200" b="1" dirty="0" smtClean="0">
                <a:solidFill>
                  <a:srgbClr val="0000FF"/>
                </a:solidFill>
              </a:rPr>
              <a:t>because of providing high quality climate statistical data for the users</a:t>
            </a:r>
            <a:r>
              <a:rPr lang="en-GB" sz="2200" b="1" dirty="0" smtClean="0"/>
              <a:t>.</a:t>
            </a:r>
          </a:p>
          <a:p>
            <a:pPr lvl="0"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/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r>
              <a:rPr lang="en-GB" sz="1200" b="1" dirty="0" smtClean="0"/>
              <a:t> </a:t>
            </a:r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27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7 Dikdörtgen"/>
          <p:cNvSpPr>
            <a:spLocks noChangeArrowheads="1"/>
          </p:cNvSpPr>
          <p:nvPr/>
        </p:nvSpPr>
        <p:spPr bwMode="auto">
          <a:xfrm>
            <a:off x="0" y="1916832"/>
            <a:ext cx="8675688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90000"/>
              </a:lnSpc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en-GB" sz="2400" b="1" dirty="0">
                <a:solidFill>
                  <a:srgbClr val="3224EC"/>
                </a:solidFill>
                <a:latin typeface="+mj-lt"/>
              </a:rPr>
              <a:t>TSMS has 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a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very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well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designed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and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equipped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endParaRPr lang="tr-TR" sz="2400" b="1" dirty="0" smtClean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90000"/>
              </a:lnSpc>
              <a:buClr>
                <a:srgbClr val="FF0000"/>
              </a:buClr>
              <a:buSzPct val="150000"/>
            </a:pPr>
            <a:r>
              <a:rPr lang="tr-TR" sz="2400" b="1" dirty="0" err="1" smtClean="0">
                <a:solidFill>
                  <a:srgbClr val="3224EC"/>
                </a:solidFill>
                <a:latin typeface="+mj-lt"/>
              </a:rPr>
              <a:t>calibration</a:t>
            </a:r>
            <a:r>
              <a:rPr lang="tr-TR" sz="2400" b="1" dirty="0" smtClean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center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with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8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calibration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b="1" dirty="0" err="1">
                <a:solidFill>
                  <a:srgbClr val="3224EC"/>
                </a:solidFill>
                <a:latin typeface="+mj-lt"/>
              </a:rPr>
              <a:t>laboratories</a:t>
            </a:r>
            <a:r>
              <a:rPr lang="tr-TR" sz="2400" b="1" dirty="0">
                <a:solidFill>
                  <a:srgbClr val="3224EC"/>
                </a:solidFill>
                <a:latin typeface="+mj-lt"/>
              </a:rPr>
              <a:t>.</a:t>
            </a:r>
          </a:p>
          <a:p>
            <a:pPr algn="just">
              <a:lnSpc>
                <a:spcPct val="90000"/>
              </a:lnSpc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400" b="1" dirty="0">
              <a:solidFill>
                <a:srgbClr val="3224EC"/>
              </a:solidFill>
              <a:latin typeface="+mj-lt"/>
            </a:endParaRPr>
          </a:p>
        </p:txBody>
      </p:sp>
      <p:sp>
        <p:nvSpPr>
          <p:cNvPr id="27654" name="7 Dikdörtgen"/>
          <p:cNvSpPr>
            <a:spLocks noChangeArrowheads="1"/>
          </p:cNvSpPr>
          <p:nvPr/>
        </p:nvSpPr>
        <p:spPr bwMode="auto">
          <a:xfrm>
            <a:off x="395288" y="3860800"/>
            <a:ext cx="35290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 err="1">
                <a:solidFill>
                  <a:srgbClr val="3224EC"/>
                </a:solidFill>
                <a:latin typeface="+mj-lt"/>
              </a:rPr>
              <a:t>Temperature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Relative</a:t>
            </a: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humidity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Pressure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Wind</a:t>
            </a: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speed</a:t>
            </a:r>
            <a:endParaRPr lang="en-GB" sz="2400" b="1" dirty="0">
              <a:solidFill>
                <a:srgbClr val="3224EC"/>
              </a:solidFill>
              <a:latin typeface="+mj-lt"/>
            </a:endParaRPr>
          </a:p>
        </p:txBody>
      </p:sp>
      <p:sp>
        <p:nvSpPr>
          <p:cNvPr id="27655" name="5 Metin kutusu"/>
          <p:cNvSpPr txBox="1">
            <a:spLocks noChangeArrowheads="1"/>
          </p:cNvSpPr>
          <p:nvPr/>
        </p:nvSpPr>
        <p:spPr bwMode="auto">
          <a:xfrm>
            <a:off x="250825" y="2924175"/>
            <a:ext cx="39243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400" b="1">
                <a:solidFill>
                  <a:srgbClr val="FF0000"/>
                </a:solidFill>
                <a:latin typeface="+mj-lt"/>
              </a:rPr>
              <a:t>Accredited Laboratories </a:t>
            </a:r>
          </a:p>
          <a:p>
            <a:pPr algn="ctr"/>
            <a:r>
              <a:rPr lang="tr-TR" sz="2400" b="1">
                <a:solidFill>
                  <a:srgbClr val="FF0000"/>
                </a:solidFill>
                <a:latin typeface="+mj-lt"/>
              </a:rPr>
              <a:t>(TS EN ISO/IEC 17025:2005) </a:t>
            </a:r>
          </a:p>
          <a:p>
            <a:pPr algn="ctr"/>
            <a:endParaRPr lang="tr-TR" sz="2400" b="1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7656" name="7 Dikdörtgen"/>
          <p:cNvSpPr>
            <a:spLocks noChangeArrowheads="1"/>
          </p:cNvSpPr>
          <p:nvPr/>
        </p:nvSpPr>
        <p:spPr bwMode="auto">
          <a:xfrm>
            <a:off x="4572000" y="3860800"/>
            <a:ext cx="35290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 err="1">
                <a:solidFill>
                  <a:srgbClr val="3224EC"/>
                </a:solidFill>
                <a:latin typeface="+mj-lt"/>
              </a:rPr>
              <a:t>Precipitation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Solar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radiation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Electrical</a:t>
            </a:r>
            <a:endParaRPr lang="tr-TR" sz="2400" dirty="0">
              <a:solidFill>
                <a:srgbClr val="3224EC"/>
              </a:solidFill>
              <a:latin typeface="+mj-lt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Wind</a:t>
            </a:r>
            <a:r>
              <a:rPr lang="tr-TR" sz="2400" dirty="0">
                <a:solidFill>
                  <a:srgbClr val="3224EC"/>
                </a:solidFill>
                <a:latin typeface="+mj-lt"/>
              </a:rPr>
              <a:t> </a:t>
            </a:r>
            <a:r>
              <a:rPr lang="tr-TR" sz="2400" dirty="0" err="1">
                <a:solidFill>
                  <a:srgbClr val="3224EC"/>
                </a:solidFill>
                <a:latin typeface="+mj-lt"/>
              </a:rPr>
              <a:t>direction</a:t>
            </a:r>
            <a:endParaRPr lang="en-GB" sz="2400" b="1" dirty="0">
              <a:solidFill>
                <a:srgbClr val="3224EC"/>
              </a:solidFill>
              <a:latin typeface="+mj-lt"/>
            </a:endParaRPr>
          </a:p>
        </p:txBody>
      </p:sp>
      <p:sp>
        <p:nvSpPr>
          <p:cNvPr id="27657" name="5 Metin kutusu"/>
          <p:cNvSpPr txBox="1">
            <a:spLocks noChangeArrowheads="1"/>
          </p:cNvSpPr>
          <p:nvPr/>
        </p:nvSpPr>
        <p:spPr bwMode="auto">
          <a:xfrm>
            <a:off x="4211638" y="2852738"/>
            <a:ext cx="46085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400" b="1">
                <a:solidFill>
                  <a:srgbClr val="FF0000"/>
                </a:solidFill>
                <a:latin typeface="+mj-lt"/>
              </a:rPr>
              <a:t>Working by providing tracebility</a:t>
            </a:r>
          </a:p>
          <a:p>
            <a:pPr algn="ctr"/>
            <a:r>
              <a:rPr lang="tr-TR" sz="2400" b="1">
                <a:solidFill>
                  <a:srgbClr val="FF0000"/>
                </a:solidFill>
                <a:latin typeface="+mj-lt"/>
              </a:rPr>
              <a:t>(TS EN ISO/IEC 17025:2005 )</a:t>
            </a:r>
          </a:p>
        </p:txBody>
      </p:sp>
      <p:sp>
        <p:nvSpPr>
          <p:cNvPr id="12" name="15 Metin kutusu"/>
          <p:cNvSpPr txBox="1">
            <a:spLocks noChangeArrowheads="1"/>
          </p:cNvSpPr>
          <p:nvPr/>
        </p:nvSpPr>
        <p:spPr bwMode="auto">
          <a:xfrm>
            <a:off x="0" y="68084"/>
            <a:ext cx="9144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lvl="0" algn="ctr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SzPct val="100000"/>
              <a:tabLst>
                <a:tab pos="685800" algn="l"/>
              </a:tabLst>
              <a:defRPr/>
            </a:pPr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tr-TR" sz="2000" b="1" dirty="0" err="1" smtClean="0">
                <a:latin typeface="+mj-lt"/>
                <a:cs typeface="Times New Roman" pitchFamily="18" charset="0"/>
              </a:rPr>
              <a:t>Quality</a:t>
            </a:r>
            <a:r>
              <a:rPr lang="tr-TR" sz="2000" b="1" dirty="0" smtClean="0">
                <a:latin typeface="+mj-lt"/>
                <a:cs typeface="Times New Roman" pitchFamily="18" charset="0"/>
              </a:rPr>
              <a:t> Management</a:t>
            </a:r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3" name="Picture 2" descr="po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14" name="Picture 7" descr="C:\Users\fdagli\Desktop\Resim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Düz Bağlayıcı 9"/>
          <p:cNvCxnSpPr/>
          <p:nvPr/>
        </p:nvCxnSpPr>
        <p:spPr>
          <a:xfrm>
            <a:off x="0" y="1196752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908720"/>
            <a:ext cx="1907704" cy="190770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5 Metin kutusu"/>
          <p:cNvSpPr txBox="1">
            <a:spLocks noChangeArrowheads="1"/>
          </p:cNvSpPr>
          <p:nvPr/>
        </p:nvSpPr>
        <p:spPr bwMode="auto">
          <a:xfrm>
            <a:off x="0" y="787401"/>
            <a:ext cx="91440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3000" b="1" dirty="0">
                <a:solidFill>
                  <a:srgbClr val="FF0000"/>
                </a:solidFill>
                <a:latin typeface="+mj-lt"/>
              </a:rPr>
              <a:t>CALIBRATION CENTER</a:t>
            </a:r>
          </a:p>
        </p:txBody>
      </p:sp>
      <p:sp>
        <p:nvSpPr>
          <p:cNvPr id="28675" name="Rectangle 3"/>
          <p:cNvSpPr txBox="1">
            <a:spLocks noChangeArrowheads="1"/>
          </p:cNvSpPr>
          <p:nvPr/>
        </p:nvSpPr>
        <p:spPr bwMode="auto">
          <a:xfrm>
            <a:off x="179388" y="1557338"/>
            <a:ext cx="8713787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tr-TR" sz="2400">
              <a:solidFill>
                <a:srgbClr val="3224EC"/>
              </a:solidFill>
              <a:latin typeface="+mj-lt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C00000"/>
              </a:buClr>
              <a:buSzPct val="150000"/>
              <a:buFont typeface="Arial" pitchFamily="34" charset="0"/>
              <a:buChar char="•"/>
            </a:pPr>
            <a:endParaRPr lang="tr-TR" sz="2400">
              <a:solidFill>
                <a:srgbClr val="3224EC"/>
              </a:solidFill>
              <a:latin typeface="+mj-lt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endParaRPr lang="tr-TR" sz="2400" b="1">
              <a:solidFill>
                <a:srgbClr val="3224EC"/>
              </a:solidFill>
              <a:latin typeface="+mj-lt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endParaRPr lang="tr-TR" sz="2400" b="1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endParaRPr lang="en-GB" sz="2400" b="1">
              <a:solidFill>
                <a:schemeClr val="bg1"/>
              </a:solidFill>
              <a:latin typeface="+mj-lt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endParaRPr lang="en-GB" sz="2400" b="1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" name="Picture 2" descr="C:\Users\ebuyukbas\AppData\Local\Microsoft\Windows\Temporary Internet Files\Content.Outlook\06ZOJ909\KALM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85607"/>
            <a:ext cx="7848872" cy="557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5 Metin kutusu"/>
          <p:cNvSpPr txBox="1">
            <a:spLocks noChangeArrowheads="1"/>
          </p:cNvSpPr>
          <p:nvPr/>
        </p:nvSpPr>
        <p:spPr bwMode="auto">
          <a:xfrm>
            <a:off x="0" y="68084"/>
            <a:ext cx="9144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000" b="1" dirty="0">
                <a:solidFill>
                  <a:srgbClr val="FF0000"/>
                </a:solidFill>
                <a:latin typeface="+mj-lt"/>
              </a:rPr>
              <a:t>TURKISH STATE METEOROLOGICAL </a:t>
            </a:r>
            <a:r>
              <a:rPr lang="tr-TR" sz="2000" b="1" dirty="0" smtClean="0">
                <a:solidFill>
                  <a:srgbClr val="FF0000"/>
                </a:solidFill>
                <a:latin typeface="+mj-lt"/>
              </a:rPr>
              <a:t>SERVICE (TSMS)</a:t>
            </a:r>
          </a:p>
          <a:p>
            <a:pPr lvl="0" algn="ctr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SzPct val="100000"/>
              <a:tabLst>
                <a:tab pos="685800" algn="l"/>
              </a:tabLst>
              <a:defRPr/>
            </a:pPr>
            <a:r>
              <a:rPr lang="tr-TR" sz="2000" b="1" dirty="0" err="1" smtClean="0">
                <a:latin typeface="+mj-lt"/>
              </a:rPr>
              <a:t>Key</a:t>
            </a:r>
            <a:r>
              <a:rPr lang="tr-TR" sz="2000" b="1" dirty="0" smtClean="0">
                <a:latin typeface="+mj-lt"/>
              </a:rPr>
              <a:t> </a:t>
            </a:r>
            <a:r>
              <a:rPr lang="tr-TR" sz="2000" b="1" dirty="0" err="1" smtClean="0">
                <a:latin typeface="+mj-lt"/>
              </a:rPr>
              <a:t>Area</a:t>
            </a:r>
            <a:r>
              <a:rPr lang="tr-TR" sz="2000" b="1" dirty="0" smtClean="0">
                <a:latin typeface="+mj-lt"/>
              </a:rPr>
              <a:t>: </a:t>
            </a:r>
            <a:r>
              <a:rPr lang="tr-TR" sz="2000" b="1" dirty="0" err="1" smtClean="0">
                <a:latin typeface="+mj-lt"/>
                <a:cs typeface="Times New Roman" pitchFamily="18" charset="0"/>
              </a:rPr>
              <a:t>Quality</a:t>
            </a:r>
            <a:r>
              <a:rPr lang="tr-TR" sz="2000" b="1" dirty="0" smtClean="0">
                <a:latin typeface="+mj-lt"/>
                <a:cs typeface="Times New Roman" pitchFamily="18" charset="0"/>
              </a:rPr>
              <a:t> Management</a:t>
            </a:r>
            <a:endParaRPr lang="en-GB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8" name="Picture 2" descr="po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9721" cy="936103"/>
          </a:xfrm>
          <a:prstGeom prst="rect">
            <a:avLst/>
          </a:prstGeom>
          <a:noFill/>
        </p:spPr>
      </p:pic>
      <p:pic>
        <p:nvPicPr>
          <p:cNvPr id="9" name="Picture 7" descr="C:\Users\fdagli\Desktop\Resim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2263" y="-26988"/>
            <a:ext cx="1041400" cy="11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Düz Bağlayıcı 10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15875" cmpd="dbl">
            <a:gradFill>
              <a:gsLst>
                <a:gs pos="0">
                  <a:schemeClr val="accent1">
                    <a:lumMod val="99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8780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5. Quality Management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30</a:t>
            </a:fld>
            <a:endParaRPr lang="tr-TR" dirty="0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179512" y="1052736"/>
          <a:ext cx="8784975" cy="5668547"/>
        </p:xfrm>
        <a:graphic>
          <a:graphicData uri="http://schemas.openxmlformats.org/drawingml/2006/table">
            <a:tbl>
              <a:tblPr/>
              <a:tblGrid>
                <a:gridCol w="1728192"/>
                <a:gridCol w="647226"/>
                <a:gridCol w="874737"/>
                <a:gridCol w="938764"/>
                <a:gridCol w="904156"/>
                <a:gridCol w="677469"/>
                <a:gridCol w="899828"/>
                <a:gridCol w="677469"/>
                <a:gridCol w="677469"/>
                <a:gridCol w="759665"/>
              </a:tblGrid>
              <a:tr h="18835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SENSORS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MAINTENANCE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CALIBRATION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28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OPERATIONAL CHECK/CLEANING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TEST AND CONTROL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413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DAILY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WEEKS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MONTH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3-MONTH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6-MONTH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2-YEAR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Temp</a:t>
                      </a:r>
                      <a:r>
                        <a:rPr lang="tr-TR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.&amp;</a:t>
                      </a:r>
                      <a:r>
                        <a:rPr lang="en-GB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Humidity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Grass Temperature 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Wind Speed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Wind Direction 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Precipitation 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7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Runway </a:t>
                      </a:r>
                      <a:r>
                        <a:rPr lang="en-GB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Temp</a:t>
                      </a:r>
                      <a:r>
                        <a:rPr lang="tr-TR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</a:t>
                      </a:r>
                      <a:r>
                        <a:rPr lang="en-GB" sz="1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Pressure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Transmissometer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Ceilometer</a:t>
                      </a: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Present Weather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Soil Temperatures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Soil Moisture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Pyranometer 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Pryheliometer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Sunshine Duration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UV-A and B Radiation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Disdrometer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4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Lightning Detection 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(O)/(M)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(O)/(T)</a:t>
                      </a: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36859" marR="368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6859" marR="368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5. Quality Management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31</a:t>
            </a:fld>
            <a:endParaRPr lang="tr-TR" dirty="0"/>
          </a:p>
        </p:txBody>
      </p:sp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251520" y="1196752"/>
          <a:ext cx="8496944" cy="2937775"/>
        </p:xfrm>
        <a:graphic>
          <a:graphicData uri="http://schemas.openxmlformats.org/drawingml/2006/table">
            <a:tbl>
              <a:tblPr/>
              <a:tblGrid>
                <a:gridCol w="1405552"/>
                <a:gridCol w="707708"/>
                <a:gridCol w="801411"/>
                <a:gridCol w="847441"/>
                <a:gridCol w="834288"/>
                <a:gridCol w="776708"/>
                <a:gridCol w="895518"/>
                <a:gridCol w="671638"/>
                <a:gridCol w="836600"/>
                <a:gridCol w="720080"/>
              </a:tblGrid>
              <a:tr h="31357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SYSTEM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MAINTENANCE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CALIBRATION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4725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OPERATIONAL CHECK/CLEANING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TEST AND CONTROL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834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DAILY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2-WEEK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MONTH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3-MONTH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YEAR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6-MONTH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6-MONTH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1-YEAR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Weather Radar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(U)/(O)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HF marine radar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(U)/(O)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Environmental equipment</a:t>
                      </a: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Radiosonde</a:t>
                      </a:r>
                      <a:r>
                        <a:rPr lang="en-GB" sz="1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station 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(O)</a:t>
                      </a:r>
                    </a:p>
                  </a:txBody>
                  <a:tcPr marL="65922" marR="659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(T)</a:t>
                      </a: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(O</a:t>
                      </a:r>
                      <a:r>
                        <a:rPr lang="tr-TR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 (</a:t>
                      </a:r>
                      <a:r>
                        <a:rPr lang="tr-TR" sz="1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daily</a:t>
                      </a:r>
                      <a:r>
                        <a:rPr lang="tr-TR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</a:t>
                      </a: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5922" marR="65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395536" y="5403458"/>
            <a:ext cx="84386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Note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(U):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Performed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Users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of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system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local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from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central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office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(O):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Performed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local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Operator</a:t>
            </a:r>
            <a:r>
              <a:rPr kumimoji="0" lang="tr-TR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(s)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of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system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(T):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Performed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trained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Technicians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local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from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central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office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    (M): </a:t>
            </a:r>
            <a:r>
              <a:rPr kumimoji="0" lang="tr-TR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Manned</a:t>
            </a:r>
            <a:r>
              <a:rPr kumimoji="0" lang="tr-TR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tr-TR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stations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6. Standardization, System Interoperability and Data Compatibility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734047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Informing the Members on the </a:t>
            </a:r>
            <a:r>
              <a:rPr lang="en-GB" sz="2400" b="1" dirty="0" smtClean="0">
                <a:solidFill>
                  <a:srgbClr val="FF0000"/>
                </a:solidFill>
              </a:rPr>
              <a:t>interoperability, standardization and data compatibility </a:t>
            </a:r>
            <a:r>
              <a:rPr lang="en-GB" sz="2400" b="1" dirty="0" smtClean="0"/>
              <a:t>of observing systems, and giving guidance how to achieve 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Members to make their </a:t>
            </a:r>
            <a:r>
              <a:rPr lang="en-GB" sz="2400" b="1" dirty="0" smtClean="0">
                <a:solidFill>
                  <a:srgbClr val="FF0000"/>
                </a:solidFill>
              </a:rPr>
              <a:t>observing systems in compliance</a:t>
            </a:r>
            <a:r>
              <a:rPr lang="en-GB" sz="2400" b="1" dirty="0" smtClean="0">
                <a:solidFill>
                  <a:srgbClr val="0000FF"/>
                </a:solidFill>
              </a:rPr>
              <a:t> with WMO Technical Regulations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Motivating the Members to improve the </a:t>
            </a:r>
            <a:r>
              <a:rPr lang="en-GB" sz="2400" b="1" dirty="0" smtClean="0">
                <a:solidFill>
                  <a:srgbClr val="FF0000"/>
                </a:solidFill>
              </a:rPr>
              <a:t>knowledge and applications skills of observing system managers </a:t>
            </a:r>
            <a:r>
              <a:rPr lang="en-GB" sz="2400" b="1" dirty="0" smtClean="0"/>
              <a:t>about WMO Technical Regulations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Members to provide </a:t>
            </a:r>
            <a:r>
              <a:rPr lang="en-GB" sz="2400" b="1" dirty="0" smtClean="0">
                <a:solidFill>
                  <a:srgbClr val="FF0000"/>
                </a:solidFill>
              </a:rPr>
              <a:t>traceability of the observations</a:t>
            </a:r>
            <a:r>
              <a:rPr lang="en-GB" sz="2400" b="1" dirty="0" smtClean="0">
                <a:solidFill>
                  <a:srgbClr val="0000FF"/>
                </a:solidFill>
              </a:rPr>
              <a:t> to the approved standards and references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32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6. Standardization, System Interoperability and Data Compatibility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78944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200" b="1" dirty="0" smtClean="0">
                <a:solidFill>
                  <a:srgbClr val="FF0000"/>
                </a:solidFill>
              </a:rPr>
              <a:t>TURKEY</a:t>
            </a:r>
            <a:endParaRPr lang="tr-TR" sz="2200" b="1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Operating observing systems and making observations </a:t>
            </a:r>
            <a:r>
              <a:rPr lang="en-GB" sz="2200" b="1" dirty="0" smtClean="0">
                <a:solidFill>
                  <a:srgbClr val="FF0000"/>
                </a:solidFill>
              </a:rPr>
              <a:t>almost fully comply</a:t>
            </a:r>
            <a:r>
              <a:rPr lang="en-GB" sz="2200" b="1" dirty="0" smtClean="0">
                <a:solidFill>
                  <a:srgbClr val="0000FF"/>
                </a:solidFill>
              </a:rPr>
              <a:t> with WMO standard and recommended practices and procedures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Implementing the process for </a:t>
            </a:r>
            <a:r>
              <a:rPr lang="en-GB" sz="2200" b="1" dirty="0" smtClean="0">
                <a:solidFill>
                  <a:srgbClr val="FF0000"/>
                </a:solidFill>
              </a:rPr>
              <a:t>CIMO </a:t>
            </a:r>
            <a:r>
              <a:rPr lang="en-GB" sz="2200" b="1" dirty="0" err="1" smtClean="0">
                <a:solidFill>
                  <a:srgbClr val="FF0000"/>
                </a:solidFill>
              </a:rPr>
              <a:t>siting</a:t>
            </a:r>
            <a:r>
              <a:rPr lang="en-GB" sz="2200" b="1" dirty="0" smtClean="0">
                <a:solidFill>
                  <a:srgbClr val="FF0000"/>
                </a:solidFill>
              </a:rPr>
              <a:t> classification </a:t>
            </a:r>
            <a:r>
              <a:rPr lang="en-GB" sz="2200" b="1" dirty="0" smtClean="0"/>
              <a:t>scheme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Managing a </a:t>
            </a:r>
            <a:r>
              <a:rPr lang="en-GB" sz="2200" b="1" dirty="0" smtClean="0">
                <a:solidFill>
                  <a:srgbClr val="FF0000"/>
                </a:solidFill>
              </a:rPr>
              <a:t>central database</a:t>
            </a:r>
            <a:r>
              <a:rPr lang="en-GB" sz="2200" b="1" dirty="0" smtClean="0">
                <a:solidFill>
                  <a:srgbClr val="0000FF"/>
                </a:solidFill>
              </a:rPr>
              <a:t> for processing, archiving  and disseminating the all observational  data 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Applying basic</a:t>
            </a:r>
            <a:r>
              <a:rPr lang="en-GB" sz="2200" b="1" dirty="0" smtClean="0">
                <a:solidFill>
                  <a:srgbClr val="FF0000"/>
                </a:solidFill>
              </a:rPr>
              <a:t> quality control algorithms</a:t>
            </a: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FF0000"/>
                </a:solidFill>
              </a:rPr>
              <a:t>Traceability is applicable </a:t>
            </a:r>
            <a:r>
              <a:rPr lang="en-GB" sz="2200" b="1" dirty="0" smtClean="0">
                <a:solidFill>
                  <a:srgbClr val="0000FF"/>
                </a:solidFill>
              </a:rPr>
              <a:t>for some parameters such as temperatures, humidity, pressure, wind speed and direction, solar radiation and precipitation</a:t>
            </a:r>
            <a:endParaRPr lang="tr-TR" sz="22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000" b="1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33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7. The WIGOS Operational Information Resource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2638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Informing the  Members about the </a:t>
            </a:r>
            <a:r>
              <a:rPr lang="en-GB" sz="2400" b="1" dirty="0" smtClean="0">
                <a:solidFill>
                  <a:srgbClr val="FF0000"/>
                </a:solidFill>
              </a:rPr>
              <a:t>WIGOS Information Resource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Members to use and get benefit from WIGOS Information Resource, </a:t>
            </a:r>
            <a:r>
              <a:rPr lang="en-GB" sz="2400" b="1" dirty="0" smtClean="0">
                <a:solidFill>
                  <a:srgbClr val="FF0000"/>
                </a:solidFill>
              </a:rPr>
              <a:t>particularly OSCAR/Surface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Getting feedback from the Members for the </a:t>
            </a:r>
            <a:r>
              <a:rPr lang="en-GB" sz="2400" b="1" dirty="0" smtClean="0">
                <a:solidFill>
                  <a:srgbClr val="FF0000"/>
                </a:solidFill>
              </a:rPr>
              <a:t>improvement of WIGOS Information Resource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Motivating the Members to prepare, archive and make accessible the </a:t>
            </a:r>
            <a:r>
              <a:rPr lang="en-GB" sz="2400" b="1" dirty="0" smtClean="0">
                <a:solidFill>
                  <a:srgbClr val="FF0000"/>
                </a:solidFill>
              </a:rPr>
              <a:t>station/instrument metadata and operational information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Promoting the NMHS to establish/operate a </a:t>
            </a:r>
            <a:r>
              <a:rPr lang="en-GB" sz="2400" b="1" dirty="0" smtClean="0">
                <a:solidFill>
                  <a:srgbClr val="FF0000"/>
                </a:solidFill>
              </a:rPr>
              <a:t>centralized operational information system</a:t>
            </a:r>
          </a:p>
          <a:p>
            <a:pPr>
              <a:buClr>
                <a:srgbClr val="FF0000"/>
              </a:buClr>
              <a:buSzPct val="150000"/>
            </a:pPr>
            <a:endParaRPr lang="en-GB" sz="2400" b="1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34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7. The WIGOS Operational Information Resource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2638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TURKEY</a:t>
            </a:r>
            <a:endParaRPr lang="en-GB" sz="2400" b="1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Completion of </a:t>
            </a:r>
            <a:r>
              <a:rPr lang="en-GB" sz="2400" b="1" dirty="0" smtClean="0">
                <a:solidFill>
                  <a:srgbClr val="FF0000"/>
                </a:solidFill>
              </a:rPr>
              <a:t>reviewing  all meteorological data inventory</a:t>
            </a:r>
            <a:r>
              <a:rPr lang="en-GB" sz="2400" b="1" dirty="0" smtClean="0">
                <a:solidFill>
                  <a:srgbClr val="0000FF"/>
                </a:solidFill>
              </a:rPr>
              <a:t>, and updating existing metadata records</a:t>
            </a:r>
            <a:endParaRPr lang="tr-TR" sz="24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</a:pPr>
            <a:r>
              <a:rPr lang="en-GB" sz="2400" b="1" dirty="0" smtClean="0">
                <a:solidFill>
                  <a:srgbClr val="0000FF"/>
                </a:solidFill>
              </a:rPr>
              <a:t> 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Operating a central database to </a:t>
            </a:r>
            <a:r>
              <a:rPr lang="en-GB" sz="2400" b="1" dirty="0" smtClean="0">
                <a:solidFill>
                  <a:srgbClr val="FF0000"/>
                </a:solidFill>
              </a:rPr>
              <a:t>archive, manage and access the metadata</a:t>
            </a:r>
            <a:endParaRPr lang="tr-TR" sz="2400" b="1" dirty="0" smtClean="0">
              <a:solidFill>
                <a:srgbClr val="FF0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FF0000"/>
                </a:solidFill>
              </a:rPr>
              <a:t>Recording metadata </a:t>
            </a:r>
            <a:r>
              <a:rPr lang="en-GB" sz="2400" b="1" dirty="0" smtClean="0">
                <a:solidFill>
                  <a:srgbClr val="0000FF"/>
                </a:solidFill>
              </a:rPr>
              <a:t>with the inclusion of history and environmental conditions of station, type and purpose of the observation, instruments used, preventive and corrective maintenance records, observer’s information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Having a </a:t>
            </a:r>
            <a:r>
              <a:rPr lang="en-GB" sz="2400" b="1" dirty="0" smtClean="0">
                <a:solidFill>
                  <a:srgbClr val="FF0000"/>
                </a:solidFill>
              </a:rPr>
              <a:t>centralized operational information system </a:t>
            </a:r>
            <a:r>
              <a:rPr lang="en-GB" sz="2400" b="1" dirty="0" smtClean="0"/>
              <a:t>with the required  features for collecting, processing, archiving and  disseminating the observational data</a:t>
            </a:r>
          </a:p>
          <a:p>
            <a:pPr>
              <a:buClr>
                <a:srgbClr val="FF0000"/>
              </a:buClr>
              <a:buSzPct val="150000"/>
            </a:pPr>
            <a:endParaRPr lang="tr-TR" sz="2400" b="1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35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8. Data Discovery, Access and Retrieval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2638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Informing the Members about </a:t>
            </a:r>
            <a:r>
              <a:rPr lang="en-GB" sz="2200" b="1" dirty="0" smtClean="0">
                <a:solidFill>
                  <a:srgbClr val="FF0000"/>
                </a:solidFill>
              </a:rPr>
              <a:t>WIS contribution within the WIGOS framework </a:t>
            </a:r>
            <a:r>
              <a:rPr lang="en-GB" sz="2200" b="1" dirty="0" smtClean="0"/>
              <a:t> for  providing exchange of data and interpretation metadata, and management of related discovery metadata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Promoting the Members </a:t>
            </a:r>
            <a:r>
              <a:rPr lang="en-GB" sz="2200" b="1" dirty="0" smtClean="0">
                <a:solidFill>
                  <a:srgbClr val="FF0000"/>
                </a:solidFill>
              </a:rPr>
              <a:t>for the submission, management and archival</a:t>
            </a:r>
            <a:r>
              <a:rPr lang="en-GB" sz="2200" b="1" dirty="0" smtClean="0"/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of</a:t>
            </a:r>
            <a:r>
              <a:rPr lang="en-GB" sz="2200" b="1" dirty="0" smtClean="0"/>
              <a:t> </a:t>
            </a:r>
            <a:r>
              <a:rPr lang="en-GB" sz="2200" b="1" dirty="0" smtClean="0">
                <a:solidFill>
                  <a:srgbClr val="0000FF"/>
                </a:solidFill>
              </a:rPr>
              <a:t>the  observational data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Ensuring all participants </a:t>
            </a:r>
            <a:r>
              <a:rPr lang="en-GB" sz="2200" b="1" dirty="0" smtClean="0">
                <a:solidFill>
                  <a:srgbClr val="FF0000"/>
                </a:solidFill>
              </a:rPr>
              <a:t>adopt WIGOS and WIS standards </a:t>
            </a:r>
            <a:r>
              <a:rPr lang="en-GB" sz="2200" b="1" dirty="0" smtClean="0"/>
              <a:t>and making their data and metadata available through WIS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Motivating the Members to make </a:t>
            </a:r>
            <a:r>
              <a:rPr lang="en-GB" sz="2200" b="1" dirty="0" smtClean="0">
                <a:solidFill>
                  <a:srgbClr val="FF0000"/>
                </a:solidFill>
              </a:rPr>
              <a:t>discoverable and accessible </a:t>
            </a:r>
            <a:r>
              <a:rPr lang="en-GB" sz="2200" b="1" dirty="0" smtClean="0">
                <a:solidFill>
                  <a:srgbClr val="0000FF"/>
                </a:solidFill>
              </a:rPr>
              <a:t>more data through WIS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Understanding the </a:t>
            </a:r>
            <a:r>
              <a:rPr lang="en-GB" sz="2200" b="1" dirty="0" smtClean="0">
                <a:solidFill>
                  <a:srgbClr val="FF0000"/>
                </a:solidFill>
              </a:rPr>
              <a:t>challenges of other national and/or international organizations contributing</a:t>
            </a:r>
            <a:r>
              <a:rPr lang="en-GB" sz="2200" b="1" dirty="0" smtClean="0"/>
              <a:t> and/or accessing observations via GTS and/or WIS</a:t>
            </a:r>
          </a:p>
          <a:p>
            <a:endParaRPr lang="tr-TR" sz="1600" dirty="0" smtClean="0"/>
          </a:p>
          <a:p>
            <a:pPr lvl="0"/>
            <a:endParaRPr lang="tr-TR" sz="16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36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8. Data Discovery, Access and Retrieval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63709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SzPct val="150000"/>
              <a:buFont typeface="Arial" pitchFamily="34" charset="0"/>
              <a:buChar char="•"/>
            </a:pPr>
            <a:r>
              <a:rPr lang="tr-TR" sz="2000" b="1" dirty="0" smtClean="0">
                <a:solidFill>
                  <a:srgbClr val="FF0000"/>
                </a:solidFill>
              </a:rPr>
              <a:t>TURKEY</a:t>
            </a:r>
            <a:endParaRPr lang="tr-TR" sz="2000" b="1" dirty="0" smtClean="0">
              <a:solidFill>
                <a:srgbClr val="008000"/>
              </a:solidFill>
            </a:endParaRPr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/>
              <a:t>Fulfilling </a:t>
            </a:r>
            <a:r>
              <a:rPr lang="en-GB" sz="2000" b="1" dirty="0" smtClean="0">
                <a:solidFill>
                  <a:srgbClr val="FF0000"/>
                </a:solidFill>
              </a:rPr>
              <a:t>all obligations, standards and applications</a:t>
            </a:r>
            <a:r>
              <a:rPr lang="en-GB" sz="2000" b="1" dirty="0" smtClean="0"/>
              <a:t>, and following the procedures of WIS</a:t>
            </a:r>
          </a:p>
          <a:p>
            <a:pPr lvl="0">
              <a:buSzPct val="150000"/>
              <a:buFont typeface="Arial" pitchFamily="34" charset="0"/>
              <a:buChar char="•"/>
            </a:pPr>
            <a:endParaRPr lang="en-GB" sz="2000" b="1" dirty="0" smtClean="0"/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>
                <a:solidFill>
                  <a:srgbClr val="0000FF"/>
                </a:solidFill>
              </a:rPr>
              <a:t>Recognized as </a:t>
            </a:r>
            <a:r>
              <a:rPr lang="en-GB" sz="2000" b="1" dirty="0" smtClean="0">
                <a:solidFill>
                  <a:srgbClr val="FF0000"/>
                </a:solidFill>
              </a:rPr>
              <a:t>Data Collection and Production </a:t>
            </a:r>
            <a:r>
              <a:rPr lang="en-GB" sz="2000" b="1" dirty="0" err="1" smtClean="0">
                <a:solidFill>
                  <a:srgbClr val="FF0000"/>
                </a:solidFill>
              </a:rPr>
              <a:t>Center</a:t>
            </a:r>
            <a:r>
              <a:rPr lang="en-GB" sz="2000" b="1" dirty="0" smtClean="0">
                <a:solidFill>
                  <a:srgbClr val="FF0000"/>
                </a:solidFill>
              </a:rPr>
              <a:t> (DCPC) </a:t>
            </a:r>
            <a:r>
              <a:rPr lang="en-GB" sz="2000" b="1" dirty="0" smtClean="0">
                <a:solidFill>
                  <a:srgbClr val="0000FF"/>
                </a:solidFill>
              </a:rPr>
              <a:t>for WIS information exchange by WMO Congress in June 2015</a:t>
            </a:r>
          </a:p>
          <a:p>
            <a:pPr lvl="0">
              <a:buSzPct val="150000"/>
              <a:buFont typeface="Arial" pitchFamily="34" charset="0"/>
              <a:buChar char="•"/>
            </a:pPr>
            <a:endParaRPr lang="en-GB" sz="2000" b="1" dirty="0" smtClean="0"/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/>
              <a:t>Adopted the </a:t>
            </a:r>
            <a:r>
              <a:rPr lang="en-GB" sz="2000" b="1" dirty="0" smtClean="0">
                <a:solidFill>
                  <a:srgbClr val="FF0000"/>
                </a:solidFill>
              </a:rPr>
              <a:t>new WIS standards and practices </a:t>
            </a:r>
            <a:r>
              <a:rPr lang="en-GB" sz="2000" b="1" dirty="0" smtClean="0"/>
              <a:t>in accordance with the amendments provided by the WMO</a:t>
            </a:r>
          </a:p>
          <a:p>
            <a:pPr lvl="0">
              <a:buSzPct val="150000"/>
              <a:buFont typeface="Arial" pitchFamily="34" charset="0"/>
              <a:buChar char="•"/>
            </a:pPr>
            <a:endParaRPr lang="en-GB" sz="2000" b="1" dirty="0" smtClean="0"/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>
                <a:solidFill>
                  <a:srgbClr val="0000FF"/>
                </a:solidFill>
              </a:rPr>
              <a:t>Collecting and archiving  </a:t>
            </a:r>
            <a:r>
              <a:rPr lang="en-GB" sz="2000" b="1" dirty="0" smtClean="0">
                <a:solidFill>
                  <a:srgbClr val="FF0000"/>
                </a:solidFill>
              </a:rPr>
              <a:t>observational data  of other organizations</a:t>
            </a:r>
            <a:r>
              <a:rPr lang="en-GB" sz="2000" b="1" dirty="0" smtClean="0">
                <a:solidFill>
                  <a:srgbClr val="0000FF"/>
                </a:solidFill>
              </a:rPr>
              <a:t>, no activity yet for these data to be discoverable and accessible through WIS.  </a:t>
            </a:r>
          </a:p>
          <a:p>
            <a:pPr>
              <a:buSzPct val="150000"/>
            </a:pPr>
            <a:endParaRPr lang="en-GB" sz="2000" b="1" dirty="0" smtClean="0"/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>
                <a:solidFill>
                  <a:srgbClr val="FF0000"/>
                </a:solidFill>
              </a:rPr>
              <a:t>No  barrier  at National level </a:t>
            </a:r>
            <a:r>
              <a:rPr lang="en-GB" sz="2000" b="1" dirty="0" smtClean="0"/>
              <a:t>for contribution and accessing observations via GTS and/or WIS</a:t>
            </a:r>
          </a:p>
          <a:p>
            <a:pPr lvl="0">
              <a:buSzPct val="150000"/>
              <a:buFont typeface="Arial" pitchFamily="34" charset="0"/>
              <a:buChar char="•"/>
            </a:pPr>
            <a:endParaRPr lang="en-GB" sz="2000" b="1" dirty="0" smtClean="0"/>
          </a:p>
          <a:p>
            <a:pPr lvl="0">
              <a:buSzPct val="150000"/>
              <a:buFont typeface="Arial" pitchFamily="34" charset="0"/>
              <a:buChar char="•"/>
            </a:pPr>
            <a:r>
              <a:rPr lang="en-GB" sz="2000" b="1" dirty="0" smtClean="0">
                <a:solidFill>
                  <a:srgbClr val="0000FF"/>
                </a:solidFill>
              </a:rPr>
              <a:t>Giving permission  to Institutions, Universities and Governmental Organizations  </a:t>
            </a:r>
            <a:r>
              <a:rPr lang="en-GB" sz="2000" b="1" dirty="0" smtClean="0">
                <a:solidFill>
                  <a:srgbClr val="FF0000"/>
                </a:solidFill>
              </a:rPr>
              <a:t>to access all  observational data </a:t>
            </a:r>
            <a:r>
              <a:rPr lang="en-GB" sz="2000" b="1" dirty="0" smtClean="0">
                <a:solidFill>
                  <a:srgbClr val="0000FF"/>
                </a:solidFill>
              </a:rPr>
              <a:t>in case of </a:t>
            </a:r>
            <a:r>
              <a:rPr lang="en-GB" sz="2000" b="1" dirty="0" err="1" smtClean="0">
                <a:solidFill>
                  <a:srgbClr val="0000FF"/>
                </a:solidFill>
              </a:rPr>
              <a:t>reques</a:t>
            </a:r>
            <a:r>
              <a:rPr lang="tr-TR" sz="2000" b="1" dirty="0" smtClean="0">
                <a:solidFill>
                  <a:srgbClr val="0000FF"/>
                </a:solidFill>
              </a:rPr>
              <a:t>t</a:t>
            </a:r>
            <a:endParaRPr lang="en-GB" sz="2000" b="1" dirty="0" smtClean="0">
              <a:solidFill>
                <a:srgbClr val="0000FF"/>
              </a:solidFill>
            </a:endParaRPr>
          </a:p>
          <a:p>
            <a:pPr lvl="0"/>
            <a:endParaRPr lang="tr-TR" dirty="0" smtClean="0"/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37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9. Capacity Development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844846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/>
              <a:t>Highlighting the </a:t>
            </a:r>
            <a:r>
              <a:rPr lang="en-GB" b="1" dirty="0" smtClean="0">
                <a:solidFill>
                  <a:srgbClr val="FF0000"/>
                </a:solidFill>
              </a:rPr>
              <a:t>importance of a coordinated capacity-development effort </a:t>
            </a:r>
            <a:r>
              <a:rPr lang="en-GB" b="1" dirty="0" smtClean="0"/>
              <a:t>at global, regional and national levels particularly  for the  developing countries.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00FF"/>
                </a:solidFill>
              </a:rPr>
              <a:t>Having assistance for </a:t>
            </a:r>
            <a:r>
              <a:rPr lang="en-GB" b="1" dirty="0" smtClean="0">
                <a:solidFill>
                  <a:srgbClr val="FF0000"/>
                </a:solidFill>
              </a:rPr>
              <a:t>NMHSs of Least Developed Countries (LDCs) and Small Island Developing States (SIDSs), </a:t>
            </a:r>
            <a:r>
              <a:rPr lang="en-GB" b="1" dirty="0" smtClean="0">
                <a:solidFill>
                  <a:srgbClr val="0000FF"/>
                </a:solidFill>
              </a:rPr>
              <a:t>to enable them to develop, improve and sustain national WIGOS component observing systems.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/>
              <a:t>Motivating the Members to </a:t>
            </a:r>
            <a:r>
              <a:rPr lang="en-GB" b="1" dirty="0" smtClean="0">
                <a:solidFill>
                  <a:srgbClr val="FF0000"/>
                </a:solidFill>
              </a:rPr>
              <a:t>allocate resources and improve the skills </a:t>
            </a:r>
            <a:r>
              <a:rPr lang="en-GB" b="1" dirty="0" smtClean="0"/>
              <a:t>for  implementing the WIGOS framework at national level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00FF"/>
                </a:solidFill>
              </a:rPr>
              <a:t>Understanding </a:t>
            </a:r>
            <a:r>
              <a:rPr lang="en-GB" b="1" dirty="0" smtClean="0">
                <a:solidFill>
                  <a:srgbClr val="FF0000"/>
                </a:solidFill>
              </a:rPr>
              <a:t>needs for capacity development </a:t>
            </a:r>
            <a:r>
              <a:rPr lang="en-GB" b="1" dirty="0" smtClean="0">
                <a:solidFill>
                  <a:srgbClr val="0000FF"/>
                </a:solidFill>
              </a:rPr>
              <a:t>to support WIGOS implementation through national and/or regional processes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/>
              <a:t>Finding out </a:t>
            </a:r>
            <a:r>
              <a:rPr lang="en-GB" b="1" dirty="0" smtClean="0">
                <a:solidFill>
                  <a:srgbClr val="FF0000"/>
                </a:solidFill>
              </a:rPr>
              <a:t>similarity of the needs for capacity development </a:t>
            </a:r>
            <a:r>
              <a:rPr lang="en-GB" b="1" dirty="0" smtClean="0"/>
              <a:t>associated with national WIGOS implementation and associated with implementing other WMO priorities, such as GFCS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00FF"/>
                </a:solidFill>
              </a:rPr>
              <a:t>Promoting  the Members  </a:t>
            </a:r>
            <a:r>
              <a:rPr lang="en-GB" b="1" dirty="0" smtClean="0">
                <a:solidFill>
                  <a:srgbClr val="FF0000"/>
                </a:solidFill>
              </a:rPr>
              <a:t>to have measures or plans in place to assist other countries</a:t>
            </a:r>
            <a:r>
              <a:rPr lang="en-GB" b="1" dirty="0" smtClean="0">
                <a:solidFill>
                  <a:srgbClr val="0000FF"/>
                </a:solidFill>
              </a:rPr>
              <a:t> to implement the WIGOS framework, through bi-lateral, multi-lateral, or WMO coordinated initiatives</a:t>
            </a:r>
          </a:p>
          <a:p>
            <a:endParaRPr lang="tr-TR" sz="1200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38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9. Capacity Development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64786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TURKEY</a:t>
            </a:r>
          </a:p>
          <a:p>
            <a:endParaRPr lang="tr-TR" sz="2000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Trying to implement </a:t>
            </a:r>
            <a:r>
              <a:rPr lang="en-GB" sz="2400" b="1" dirty="0" smtClean="0">
                <a:solidFill>
                  <a:srgbClr val="FF0000"/>
                </a:solidFill>
              </a:rPr>
              <a:t>WIGOS framework</a:t>
            </a:r>
            <a:r>
              <a:rPr lang="tr-TR" sz="2400" b="1" dirty="0" smtClean="0">
                <a:solidFill>
                  <a:srgbClr val="FF0000"/>
                </a:solidFill>
              </a:rPr>
              <a:t> at </a:t>
            </a:r>
            <a:r>
              <a:rPr lang="en-GB" sz="2400" b="1" dirty="0" smtClean="0">
                <a:solidFill>
                  <a:srgbClr val="FF0000"/>
                </a:solidFill>
              </a:rPr>
              <a:t>national level </a:t>
            </a:r>
            <a:r>
              <a:rPr lang="en-GB" sz="2400" b="1" dirty="0" smtClean="0">
                <a:solidFill>
                  <a:srgbClr val="0000FF"/>
                </a:solidFill>
              </a:rPr>
              <a:t>with its allocated resources for the modernization programme of observing network</a:t>
            </a:r>
            <a:endParaRPr lang="tr-TR" sz="2400" b="1" dirty="0" smtClean="0">
              <a:solidFill>
                <a:srgbClr val="0000FF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Organizing national and international </a:t>
            </a:r>
            <a:r>
              <a:rPr lang="en-GB" sz="2400" b="1" dirty="0" smtClean="0">
                <a:solidFill>
                  <a:srgbClr val="FF0000"/>
                </a:solidFill>
              </a:rPr>
              <a:t>training courses </a:t>
            </a:r>
            <a:r>
              <a:rPr lang="en-GB" sz="2400" b="1" dirty="0" smtClean="0"/>
              <a:t>on observing systems 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sz="2400" b="1" dirty="0" err="1" smtClean="0">
                <a:solidFill>
                  <a:srgbClr val="0000FF"/>
                </a:solidFill>
              </a:rPr>
              <a:t>Giving</a:t>
            </a:r>
            <a:r>
              <a:rPr lang="tr-TR" sz="2400" b="1" dirty="0" smtClean="0">
                <a:solidFill>
                  <a:srgbClr val="0000FF"/>
                </a:solidFill>
              </a:rPr>
              <a:t> </a:t>
            </a:r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r>
              <a:rPr lang="en-GB" sz="2400" b="1" dirty="0" err="1" smtClean="0">
                <a:solidFill>
                  <a:srgbClr val="FF0000"/>
                </a:solidFill>
              </a:rPr>
              <a:t>onsultation</a:t>
            </a:r>
            <a:r>
              <a:rPr lang="en-GB" sz="2400" b="1" dirty="0" smtClean="0">
                <a:solidFill>
                  <a:srgbClr val="FF0000"/>
                </a:solidFill>
              </a:rPr>
              <a:t> service</a:t>
            </a:r>
            <a:r>
              <a:rPr lang="en-GB" sz="2400" b="1" dirty="0" smtClean="0">
                <a:solidFill>
                  <a:srgbClr val="0000FF"/>
                </a:solidFill>
              </a:rPr>
              <a:t> to the other  countries</a:t>
            </a:r>
          </a:p>
          <a:p>
            <a:endParaRPr lang="tr-TR" sz="1200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39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10. Communications and Outreach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62324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Informing the Members about  </a:t>
            </a:r>
            <a:r>
              <a:rPr lang="en-GB" sz="2400" b="1" dirty="0" smtClean="0">
                <a:solidFill>
                  <a:srgbClr val="FF0000"/>
                </a:solidFill>
              </a:rPr>
              <a:t>WIGOS Communications and Outreach Strategy 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/>
              <a:t>Understanding  situation of existing </a:t>
            </a:r>
            <a:r>
              <a:rPr lang="en-GB" sz="2400" b="1" dirty="0" smtClean="0">
                <a:solidFill>
                  <a:srgbClr val="FF0000"/>
                </a:solidFill>
              </a:rPr>
              <a:t>national Communications and Outreach activities </a:t>
            </a:r>
            <a:r>
              <a:rPr lang="en-GB" sz="2400" b="1" dirty="0" smtClean="0"/>
              <a:t>in relation to meteorological and related observations</a:t>
            </a:r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4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FF"/>
                </a:solidFill>
              </a:rPr>
              <a:t>Promoting the NMHSs to understand the communications and </a:t>
            </a:r>
            <a:r>
              <a:rPr lang="en-GB" sz="2400" b="1" dirty="0" smtClean="0">
                <a:solidFill>
                  <a:srgbClr val="FF0000"/>
                </a:solidFill>
              </a:rPr>
              <a:t>outreach needs of key target audiences</a:t>
            </a:r>
          </a:p>
          <a:p>
            <a:endParaRPr lang="tr-TR" sz="1200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40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National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Self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Assesment</a:t>
            </a:r>
            <a:r>
              <a:rPr lang="tr-TR" sz="2800" b="1" kern="0" dirty="0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 </a:t>
            </a: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Checklist</a:t>
            </a:r>
            <a:endParaRPr lang="tr-TR" sz="2800" b="1" kern="0" dirty="0" smtClean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kern="0" dirty="0" smtClean="0">
                <a:ln w="11430"/>
                <a:solidFill>
                  <a:srgbClr val="FF0000"/>
                </a:solidFill>
                <a:latin typeface="Calibri" pitchFamily="34" charset="0"/>
                <a:cs typeface="+mn-cs"/>
              </a:rPr>
              <a:t>(</a:t>
            </a:r>
            <a:r>
              <a:rPr lang="en-GB" sz="2000" dirty="0" smtClean="0">
                <a:solidFill>
                  <a:srgbClr val="FF0000"/>
                </a:solidFill>
              </a:rPr>
              <a:t>10. Communications and Outreach</a:t>
            </a:r>
            <a:r>
              <a:rPr lang="tr-TR" sz="2000" b="1" dirty="0" smtClean="0">
                <a:solidFill>
                  <a:srgbClr val="FF0000"/>
                </a:solidFill>
                <a:latin typeface="Arial"/>
                <a:ea typeface="Arial"/>
              </a:rPr>
              <a:t>)</a:t>
            </a:r>
            <a:endParaRPr lang="tr-TR" sz="2000" b="1" kern="0" dirty="0">
              <a:ln w="11430"/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0" y="1052736"/>
            <a:ext cx="9144000" cy="727891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TURKEY</a:t>
            </a:r>
            <a:endParaRPr lang="tr-TR" sz="2000" dirty="0" smtClean="0">
              <a:solidFill>
                <a:srgbClr val="008000"/>
              </a:solidFill>
            </a:endParaRP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Issuing the </a:t>
            </a:r>
            <a:r>
              <a:rPr lang="en-GB" sz="2200" b="1" dirty="0" smtClean="0">
                <a:solidFill>
                  <a:srgbClr val="FF0000"/>
                </a:solidFill>
              </a:rPr>
              <a:t>strategic planning and activities report </a:t>
            </a:r>
            <a:r>
              <a:rPr lang="en-GB" sz="2200" b="1" dirty="0" smtClean="0">
                <a:solidFill>
                  <a:srgbClr val="0000FF"/>
                </a:solidFill>
              </a:rPr>
              <a:t>to the public from the official web site of TSMS.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Submitting the </a:t>
            </a:r>
            <a:r>
              <a:rPr lang="en-GB" sz="2200" b="1" dirty="0" smtClean="0">
                <a:solidFill>
                  <a:srgbClr val="FF0000"/>
                </a:solidFill>
              </a:rPr>
              <a:t>observational data to the public </a:t>
            </a:r>
            <a:r>
              <a:rPr lang="en-GB" sz="2200" b="1" dirty="0" smtClean="0"/>
              <a:t>in near-real time basis on the official web site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en-GB" sz="2200" b="1" dirty="0" smtClean="0"/>
          </a:p>
          <a:p>
            <a:pPr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>
                <a:solidFill>
                  <a:srgbClr val="0000FF"/>
                </a:solidFill>
              </a:rPr>
              <a:t>Maintaining good relationships with </a:t>
            </a:r>
            <a:r>
              <a:rPr lang="en-GB" sz="2200" b="1" dirty="0" smtClean="0">
                <a:solidFill>
                  <a:srgbClr val="FF0000"/>
                </a:solidFill>
              </a:rPr>
              <a:t>internal and external key target audiences</a:t>
            </a:r>
          </a:p>
          <a:p>
            <a:pPr>
              <a:buClr>
                <a:srgbClr val="FF0000"/>
              </a:buClr>
              <a:buSzPct val="150000"/>
            </a:pPr>
            <a:endParaRPr lang="en-GB" sz="2200" b="1" dirty="0" smtClean="0"/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en-GB" sz="2200" b="1" dirty="0" smtClean="0"/>
              <a:t>Making  </a:t>
            </a:r>
            <a:r>
              <a:rPr lang="en-GB" sz="2200" b="1" dirty="0" smtClean="0">
                <a:solidFill>
                  <a:srgbClr val="FF0000"/>
                </a:solidFill>
              </a:rPr>
              <a:t>sector base</a:t>
            </a:r>
            <a:r>
              <a:rPr lang="tr-TR" sz="2200" b="1" dirty="0" smtClean="0">
                <a:solidFill>
                  <a:srgbClr val="FF0000"/>
                </a:solidFill>
              </a:rPr>
              <a:t>d</a:t>
            </a:r>
            <a:r>
              <a:rPr lang="en-GB" sz="2200" b="1" dirty="0" smtClean="0">
                <a:solidFill>
                  <a:srgbClr val="FF0000"/>
                </a:solidFill>
              </a:rPr>
              <a:t> analysis </a:t>
            </a:r>
            <a:r>
              <a:rPr lang="en-GB" sz="2200" b="1" dirty="0" smtClean="0"/>
              <a:t>for understanding the needs of key target audiences</a:t>
            </a:r>
          </a:p>
          <a:p>
            <a:pPr lvl="0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sz="2200" b="1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lvl="0"/>
            <a:endParaRPr lang="tr-TR" sz="1200" dirty="0" smtClean="0"/>
          </a:p>
          <a:p>
            <a:endParaRPr lang="tr-TR" sz="1200" dirty="0" smtClean="0"/>
          </a:p>
          <a:p>
            <a:endParaRPr lang="tr-TR" sz="1200" dirty="0" smtClean="0"/>
          </a:p>
          <a:p>
            <a:pPr algn="just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150000"/>
              <a:buFont typeface="Arial" panose="020B0604020202020204" pitchFamily="34" charset="0"/>
              <a:buChar char="•"/>
              <a:tabLst>
                <a:tab pos="685800" algn="l"/>
              </a:tabLst>
            </a:pPr>
            <a:endParaRPr lang="tr-TR" sz="2800" dirty="0" smtClean="0">
              <a:latin typeface="Arial"/>
              <a:ea typeface="Arial"/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41</a:t>
            </a:fld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dörtgen"/>
          <p:cNvSpPr/>
          <p:nvPr/>
        </p:nvSpPr>
        <p:spPr>
          <a:xfrm>
            <a:off x="0" y="260648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19800000" lon="0" rev="0"/>
              </a:camera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800" b="1" kern="0" dirty="0" err="1" smtClean="0">
                <a:ln w="11430"/>
                <a:solidFill>
                  <a:srgbClr val="0000FF"/>
                </a:solidFill>
                <a:latin typeface="Calibri" pitchFamily="34" charset="0"/>
                <a:cs typeface="+mn-cs"/>
              </a:rPr>
              <a:t>Conclusion</a:t>
            </a:r>
            <a:endParaRPr lang="tr-TR" sz="2800" b="1" kern="0" dirty="0">
              <a:ln w="11430"/>
              <a:solidFill>
                <a:srgbClr val="0000FF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179512" y="1124744"/>
            <a:ext cx="8964488" cy="794063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endParaRPr lang="en-AU" altLang="en-US" sz="2400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altLang="en-US" sz="2400" b="1" dirty="0" err="1" smtClean="0">
                <a:latin typeface="Arial" pitchFamily="34" charset="0"/>
              </a:rPr>
              <a:t>Review</a:t>
            </a:r>
            <a:r>
              <a:rPr lang="tr-TR" altLang="en-US" sz="2400" b="1" dirty="0" smtClean="0">
                <a:latin typeface="Arial" pitchFamily="34" charset="0"/>
              </a:rPr>
              <a:t> of </a:t>
            </a:r>
            <a:r>
              <a:rPr lang="tr-TR" altLang="en-US" sz="2400" b="1" dirty="0" err="1" smtClean="0">
                <a:latin typeface="Arial" pitchFamily="34" charset="0"/>
              </a:rPr>
              <a:t>the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status</a:t>
            </a:r>
            <a:r>
              <a:rPr lang="tr-TR" altLang="en-US" sz="2400" b="1" dirty="0" smtClean="0">
                <a:latin typeface="Arial" pitchFamily="34" charset="0"/>
              </a:rPr>
              <a:t>, </a:t>
            </a:r>
            <a:r>
              <a:rPr lang="tr-TR" altLang="en-US" sz="2400" b="1" dirty="0" err="1" smtClean="0">
                <a:latin typeface="Arial" pitchFamily="34" charset="0"/>
              </a:rPr>
              <a:t>where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and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how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we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are</a:t>
            </a: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Understanding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how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we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are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in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compliance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with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WIGOS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framework</a:t>
            </a:r>
            <a:endParaRPr lang="tr-TR" altLang="en-US" sz="2400" b="1" dirty="0" smtClean="0">
              <a:solidFill>
                <a:srgbClr val="0000FF"/>
              </a:solidFill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altLang="en-US" sz="2400" b="1" dirty="0" err="1" smtClean="0">
                <a:latin typeface="Arial" pitchFamily="34" charset="0"/>
              </a:rPr>
              <a:t>Giving</a:t>
            </a:r>
            <a:r>
              <a:rPr lang="tr-TR" altLang="en-US" sz="2400" b="1" dirty="0" smtClean="0">
                <a:latin typeface="Arial" pitchFamily="34" charset="0"/>
              </a:rPr>
              <a:t> a </a:t>
            </a:r>
            <a:r>
              <a:rPr lang="tr-TR" altLang="en-US" sz="2400" b="1" dirty="0" err="1" smtClean="0">
                <a:latin typeface="Arial" pitchFamily="34" charset="0"/>
              </a:rPr>
              <a:t>view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how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to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implement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the</a:t>
            </a:r>
            <a:r>
              <a:rPr lang="tr-TR" altLang="en-US" sz="2400" b="1" dirty="0" smtClean="0">
                <a:latin typeface="Arial" pitchFamily="34" charset="0"/>
              </a:rPr>
              <a:t> WIGOS at </a:t>
            </a:r>
            <a:r>
              <a:rPr lang="tr-TR" altLang="en-US" sz="2400" b="1" dirty="0" err="1" smtClean="0">
                <a:latin typeface="Arial" pitchFamily="34" charset="0"/>
              </a:rPr>
              <a:t>National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level</a:t>
            </a: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Finding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out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gaps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for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a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better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future</a:t>
            </a:r>
            <a:r>
              <a:rPr lang="tr-TR" altLang="en-US" sz="2400" b="1" dirty="0" smtClean="0">
                <a:solidFill>
                  <a:srgbClr val="0000FF"/>
                </a:solidFill>
                <a:latin typeface="Arial" pitchFamily="34" charset="0"/>
              </a:rPr>
              <a:t> </a:t>
            </a:r>
            <a:r>
              <a:rPr lang="tr-TR" altLang="en-US" sz="2400" b="1" dirty="0" err="1" smtClean="0">
                <a:solidFill>
                  <a:srgbClr val="0000FF"/>
                </a:solidFill>
                <a:latin typeface="Arial" pitchFamily="34" charset="0"/>
              </a:rPr>
              <a:t>planning</a:t>
            </a:r>
            <a:endParaRPr lang="tr-TR" altLang="en-US" sz="2400" b="1" dirty="0" smtClean="0">
              <a:solidFill>
                <a:srgbClr val="0000FF"/>
              </a:solidFill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endParaRPr lang="tr-TR" altLang="en-US" sz="2400" b="1" dirty="0" smtClean="0">
              <a:latin typeface="Arial" pitchFamily="34" charset="0"/>
            </a:endParaRPr>
          </a:p>
          <a:p>
            <a:pPr lvl="1">
              <a:buClr>
                <a:srgbClr val="FF0000"/>
              </a:buClr>
              <a:buSzPct val="150000"/>
              <a:buFont typeface="Arial" pitchFamily="34" charset="0"/>
              <a:buChar char="•"/>
            </a:pPr>
            <a:r>
              <a:rPr lang="tr-TR" altLang="en-US" sz="2400" b="1" dirty="0" err="1" smtClean="0">
                <a:latin typeface="Arial" pitchFamily="34" charset="0"/>
              </a:rPr>
              <a:t>Motivating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for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national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and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international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contribution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and</a:t>
            </a:r>
            <a:r>
              <a:rPr lang="tr-TR" altLang="en-US" sz="2400" b="1" dirty="0" smtClean="0">
                <a:latin typeface="Arial" pitchFamily="34" charset="0"/>
              </a:rPr>
              <a:t> </a:t>
            </a:r>
            <a:r>
              <a:rPr lang="tr-TR" altLang="en-US" sz="2400" b="1" dirty="0" err="1" smtClean="0">
                <a:latin typeface="Arial" pitchFamily="34" charset="0"/>
              </a:rPr>
              <a:t>cooperation</a:t>
            </a:r>
            <a:endParaRPr lang="tr-TR" altLang="en-US" sz="2400" b="1" dirty="0" smtClean="0">
              <a:latin typeface="Arial" pitchFamily="34" charset="0"/>
            </a:endParaRPr>
          </a:p>
          <a:p>
            <a:pPr lvl="1">
              <a:buFont typeface="Arial Narrow" pitchFamily="34" charset="0"/>
              <a:buAutoNum type="arabicPeriod"/>
            </a:pPr>
            <a:endParaRPr lang="tr-TR" altLang="en-US" sz="2400" dirty="0" smtClean="0">
              <a:latin typeface="Arial" pitchFamily="34" charset="0"/>
            </a:endParaRPr>
          </a:p>
          <a:p>
            <a:pPr lvl="1">
              <a:buFont typeface="Arial Narrow" pitchFamily="34" charset="0"/>
              <a:buAutoNum type="arabicPeriod"/>
            </a:pPr>
            <a:endParaRPr lang="en-AU" altLang="en-US" sz="2400" dirty="0" smtClean="0">
              <a:latin typeface="Arial" pitchFamily="34" charset="0"/>
            </a:endParaRPr>
          </a:p>
          <a:p>
            <a:pPr>
              <a:buClr>
                <a:srgbClr val="FF0000"/>
              </a:buClr>
              <a:buSzPct val="10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42</a:t>
            </a:fld>
            <a:endParaRPr lang="tr-T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Dikdörtgen"/>
          <p:cNvSpPr>
            <a:spLocks noChangeArrowheads="1"/>
          </p:cNvSpPr>
          <p:nvPr/>
        </p:nvSpPr>
        <p:spPr bwMode="auto">
          <a:xfrm>
            <a:off x="251520" y="1052736"/>
            <a:ext cx="8712968" cy="184665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lvl="1"/>
            <a:endParaRPr lang="tr-TR" sz="2400" dirty="0" smtClean="0"/>
          </a:p>
          <a:p>
            <a:pPr>
              <a:buClr>
                <a:srgbClr val="0000FF"/>
              </a:buClr>
              <a:buSzPct val="150000"/>
            </a:pPr>
            <a:endParaRPr lang="tr-TR" sz="3000" b="1" dirty="0" smtClean="0">
              <a:solidFill>
                <a:srgbClr val="0000FF"/>
              </a:solidFill>
            </a:endParaRPr>
          </a:p>
          <a:p>
            <a:pPr algn="ctr"/>
            <a:endParaRPr lang="tr-TR" sz="3000" b="1" dirty="0" smtClean="0">
              <a:solidFill>
                <a:srgbClr val="0000FF"/>
              </a:solidFill>
            </a:endParaRPr>
          </a:p>
          <a:p>
            <a:endParaRPr lang="tr-TR" sz="3000" b="1" dirty="0">
              <a:solidFill>
                <a:srgbClr val="0000FF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9EBE90-121E-41A5-8E3E-634BAC912553}" type="slidenum">
              <a:rPr lang="tr-TR" smtClean="0"/>
              <a:pPr>
                <a:defRPr/>
              </a:pPr>
              <a:t>43</a:t>
            </a:fld>
            <a:endParaRPr lang="tr-TR"/>
          </a:p>
        </p:txBody>
      </p:sp>
      <p:sp>
        <p:nvSpPr>
          <p:cNvPr id="5" name="4 Dikdörtgen"/>
          <p:cNvSpPr/>
          <p:nvPr/>
        </p:nvSpPr>
        <p:spPr>
          <a:xfrm>
            <a:off x="2286000" y="310583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tr-TR" sz="7200" b="1" dirty="0" smtClean="0">
                <a:solidFill>
                  <a:srgbClr val="FF0000"/>
                </a:solidFill>
                <a:latin typeface="Arial Black" pitchFamily="34" charset="0"/>
              </a:rPr>
              <a:t>THANK YOU</a:t>
            </a:r>
            <a:endParaRPr lang="tr-TR" sz="7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7694</TotalTime>
  <Words>3065</Words>
  <Application>Microsoft Office PowerPoint</Application>
  <PresentationFormat>On-screen Show (4:3)</PresentationFormat>
  <Paragraphs>746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Ofis Teması</vt:lpstr>
      <vt:lpstr>Özel Tasarım</vt:lpstr>
      <vt:lpstr>1_Özel Tasarım</vt:lpstr>
      <vt:lpstr>2_Özel Tasarım</vt:lpstr>
      <vt:lpstr>Photo Editor Fotoğrafı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fatih dagli</dc:creator>
  <cp:lastModifiedBy>Korisnik</cp:lastModifiedBy>
  <cp:revision>847</cp:revision>
  <dcterms:created xsi:type="dcterms:W3CDTF">2013-02-19T10:06:35Z</dcterms:created>
  <dcterms:modified xsi:type="dcterms:W3CDTF">2015-11-26T09:33:08Z</dcterms:modified>
</cp:coreProperties>
</file>