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media/image2.jpeg" ContentType="image/jpeg"/>
  <Override PartName="/ppt/media/image3.jpeg" ContentType="image/jpeg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BDBDB"/>
          </a:solidFill>
        </a:fill>
      </a:tcStyle>
    </a:wholeTbl>
    <a:band2H>
      <a:tcTxStyle b="def" i="def"/>
      <a:tcStyle>
        <a:tcBdr/>
        <a:fill>
          <a:solidFill>
            <a:srgbClr val="EEEEEE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CCDA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Shape 22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1" name="Shape 281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defTabSz="914400">
              <a:lnSpc>
                <a:spcPct val="100000"/>
              </a:lnSpc>
              <a:spcBef>
                <a:spcPts val="400"/>
              </a:spcBef>
              <a:defRPr b="1" i="1" sz="1200">
                <a:solidFill>
                  <a:srgbClr val="FF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Reliable</a:t>
            </a:r>
            <a:r>
              <a:rPr b="0" i="0">
                <a:solidFill>
                  <a:srgbClr val="000000"/>
                </a:solidFill>
              </a:rPr>
              <a:t> &amp; </a:t>
            </a:r>
            <a:r>
              <a:t>trusted</a:t>
            </a:r>
            <a:r>
              <a:rPr b="0" i="0">
                <a:solidFill>
                  <a:srgbClr val="000000"/>
                </a:solidFill>
              </a:rPr>
              <a:t> </a:t>
            </a:r>
            <a:r>
              <a:rPr i="0">
                <a:solidFill>
                  <a:schemeClr val="accent2"/>
                </a:solidFill>
              </a:rPr>
              <a:t>Observations: </a:t>
            </a:r>
            <a:r>
              <a:rPr b="0" i="0">
                <a:solidFill>
                  <a:srgbClr val="000000"/>
                </a:solidFill>
              </a:rPr>
              <a:t>Timely, Quality assured, Quality controlled, Well documented, Compatible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2.jpeg" descr="wmo_ppt_2012_last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Shape 20"/>
          <p:cNvSpPr/>
          <p:nvPr/>
        </p:nvSpPr>
        <p:spPr>
          <a:xfrm>
            <a:off x="117475" y="6530182"/>
            <a:ext cx="1141413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r>
              <a:t>www.wmo.int</a:t>
            </a:r>
          </a:p>
        </p:txBody>
      </p:sp>
      <p:sp>
        <p:nvSpPr>
          <p:cNvPr id="21" name="Shape 21"/>
          <p:cNvSpPr/>
          <p:nvPr>
            <p:ph type="title"/>
          </p:nvPr>
        </p:nvSpPr>
        <p:spPr>
          <a:xfrm>
            <a:off x="250825" y="3573462"/>
            <a:ext cx="8713790" cy="719148"/>
          </a:xfrm>
          <a:prstGeom prst="rect">
            <a:avLst/>
          </a:prstGeom>
        </p:spPr>
        <p:txBody>
          <a:bodyPr lIns="45718" tIns="45718" rIns="45718" bIns="45718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2" name="Shape 22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2.jpeg" descr="wmo_ppt_2012_last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Shape 30"/>
          <p:cNvSpPr/>
          <p:nvPr/>
        </p:nvSpPr>
        <p:spPr>
          <a:xfrm>
            <a:off x="117475" y="6532670"/>
            <a:ext cx="114141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www.wmo.int</a:t>
            </a:r>
          </a:p>
        </p:txBody>
      </p:sp>
      <p:sp>
        <p:nvSpPr>
          <p:cNvPr id="31" name="Shape 31"/>
          <p:cNvSpPr/>
          <p:nvPr>
            <p:ph type="sldNum" sz="quarter" idx="2"/>
          </p:nvPr>
        </p:nvSpPr>
        <p:spPr>
          <a:xfrm>
            <a:off x="5148262" y="6462712"/>
            <a:ext cx="386662" cy="375227"/>
          </a:xfrm>
          <a:prstGeom prst="rect">
            <a:avLst/>
          </a:prstGeom>
        </p:spPr>
        <p:txBody>
          <a:bodyPr lIns="45718" tIns="45718" rIns="45718" bIns="45718"/>
          <a:lstStyle>
            <a:lvl1pPr algn="l">
              <a:defRPr b="1" sz="2000">
                <a:solidFill>
                  <a:srgbClr val="008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1.png" descr="wmo_ppt_2012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Shape 39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1.png" descr="wmo_ppt_2012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Shape 47"/>
          <p:cNvSpPr/>
          <p:nvPr/>
        </p:nvSpPr>
        <p:spPr>
          <a:xfrm>
            <a:off x="468309" y="1341437"/>
            <a:ext cx="1079510" cy="421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spcBef>
                <a:spcPts val="1000"/>
              </a:spcBef>
              <a:defRPr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/>
            <a:r>
              <a:t>WMO</a:t>
            </a:r>
          </a:p>
        </p:txBody>
      </p:sp>
      <p:sp>
        <p:nvSpPr>
          <p:cNvPr id="48" name="Shape 48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lIns="45718" tIns="45718" rIns="45718" bIns="45718"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9" name="Shape 49"/>
          <p:cNvSpPr/>
          <p:nvPr>
            <p:ph type="body" idx="1"/>
          </p:nvPr>
        </p:nvSpPr>
        <p:spPr>
          <a:xfrm>
            <a:off x="250825" y="1052512"/>
            <a:ext cx="8713790" cy="5805488"/>
          </a:xfrm>
          <a:prstGeom prst="rect">
            <a:avLst/>
          </a:prstGeom>
        </p:spPr>
        <p:txBody>
          <a:bodyPr lIns="45718" tIns="45718" rIns="45718" bIns="45718"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86932" indent="-829732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421464" indent="-592664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" name="Shape 50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image2.jpeg" descr="wmo_ppt_2012_last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Shape 58"/>
          <p:cNvSpPr/>
          <p:nvPr/>
        </p:nvSpPr>
        <p:spPr>
          <a:xfrm>
            <a:off x="117475" y="6530182"/>
            <a:ext cx="1141413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r>
              <a:t>www.wmo.int</a:t>
            </a:r>
          </a:p>
        </p:txBody>
      </p:sp>
      <p:sp>
        <p:nvSpPr>
          <p:cNvPr id="59" name="Shape 59"/>
          <p:cNvSpPr/>
          <p:nvPr>
            <p:ph type="title"/>
          </p:nvPr>
        </p:nvSpPr>
        <p:spPr>
          <a:xfrm>
            <a:off x="250825" y="3573462"/>
            <a:ext cx="8713790" cy="719148"/>
          </a:xfrm>
          <a:prstGeom prst="rect">
            <a:avLst/>
          </a:prstGeom>
        </p:spPr>
        <p:txBody>
          <a:bodyPr lIns="45718" tIns="45718" rIns="45718" bIns="45718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60" name="Shape 60"/>
          <p:cNvSpPr/>
          <p:nvPr>
            <p:ph type="sldNum" sz="quarter" idx="2"/>
          </p:nvPr>
        </p:nvSpPr>
        <p:spPr>
          <a:xfrm>
            <a:off x="5148262" y="6462712"/>
            <a:ext cx="386662" cy="375227"/>
          </a:xfrm>
          <a:prstGeom prst="rect">
            <a:avLst/>
          </a:prstGeom>
        </p:spPr>
        <p:txBody>
          <a:bodyPr lIns="45718" tIns="45718" rIns="45718" bIns="45718"/>
          <a:lstStyle>
            <a:lvl1pPr algn="l">
              <a:defRPr b="1" sz="2000">
                <a:solidFill>
                  <a:srgbClr val="008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8" name="Shape 6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hape 6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/>
          <p:nvPr/>
        </p:nvSpPr>
        <p:spPr>
          <a:xfrm>
            <a:off x="468312" y="6356350"/>
            <a:ext cx="5688015" cy="282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523" y="0"/>
                </a:moveTo>
                <a:lnTo>
                  <a:pt x="0" y="21600"/>
                </a:lnTo>
                <a:lnTo>
                  <a:pt x="2107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F369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57200">
              <a:defRPr sz="1800">
                <a:solidFill>
                  <a:srgbClr val="3333FF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77" name="Shape 77"/>
          <p:cNvSpPr/>
          <p:nvPr/>
        </p:nvSpPr>
        <p:spPr>
          <a:xfrm>
            <a:off x="5364162" y="5373687"/>
            <a:ext cx="792173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457200">
              <a:defRPr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Slide </a:t>
            </a:r>
          </a:p>
        </p:txBody>
      </p:sp>
      <p:pic>
        <p:nvPicPr>
          <p:cNvPr id="78" name="image2.png" descr="ECMWF_new_logo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3662" y="6310312"/>
            <a:ext cx="2084398" cy="374661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Shape 79"/>
          <p:cNvSpPr/>
          <p:nvPr>
            <p:ph type="sldNum" sz="quarter" idx="2"/>
          </p:nvPr>
        </p:nvSpPr>
        <p:spPr>
          <a:xfrm>
            <a:off x="4932362" y="6353175"/>
            <a:ext cx="351731" cy="345629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/>
          <p:nvPr>
            <p:ph type="sldNum" sz="quarter" idx="2"/>
          </p:nvPr>
        </p:nvSpPr>
        <p:spPr>
          <a:xfrm>
            <a:off x="6868220" y="6478587"/>
            <a:ext cx="151706" cy="177801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4" name="Shape 9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5" name="Shape 9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type="title"/>
          </p:nvPr>
        </p:nvSpPr>
        <p:spPr>
          <a:xfrm>
            <a:off x="1331640" y="159491"/>
            <a:ext cx="7355162" cy="1138419"/>
          </a:xfrm>
          <a:prstGeom prst="rect">
            <a:avLst/>
          </a:prstGeom>
        </p:spPr>
        <p:txBody>
          <a:bodyPr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03" name="Shape 103"/>
          <p:cNvSpPr/>
          <p:nvPr>
            <p:ph type="body" sz="quarter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defTabSz="914400">
              <a:spcBef>
                <a:spcPts val="500"/>
              </a:spcBef>
              <a:defRPr b="1" sz="2400">
                <a:latin typeface="Arial"/>
                <a:ea typeface="Arial"/>
                <a:cs typeface="Arial"/>
                <a:sym typeface="Arial"/>
              </a:defRPr>
            </a:lvl1pPr>
            <a:lvl2pPr marL="702127" indent="-244927" defTabSz="914400">
              <a:spcBef>
                <a:spcPts val="500"/>
              </a:spcBef>
              <a:buSzPct val="100000"/>
              <a:buChar char="▪"/>
              <a:defRPr b="1" sz="2400">
                <a:latin typeface="Arial"/>
                <a:ea typeface="Arial"/>
                <a:cs typeface="Arial"/>
                <a:sym typeface="Arial"/>
              </a:defRPr>
            </a:lvl2pPr>
            <a:lvl3pPr marL="1143000" indent="-228600" defTabSz="914400">
              <a:spcBef>
                <a:spcPts val="500"/>
              </a:spcBef>
              <a:buSzPct val="100000"/>
              <a:buChar char="▪"/>
              <a:defRPr b="1" sz="2400">
                <a:latin typeface="Arial"/>
                <a:ea typeface="Arial"/>
                <a:cs typeface="Arial"/>
                <a:sym typeface="Arial"/>
              </a:defRPr>
            </a:lvl3pPr>
            <a:lvl4pPr marL="1645920" indent="-274319" defTabSz="914400">
              <a:spcBef>
                <a:spcPts val="500"/>
              </a:spcBef>
              <a:buSzPct val="100000"/>
              <a:buChar char="▪"/>
              <a:defRPr b="1" sz="2400">
                <a:latin typeface="Arial"/>
                <a:ea typeface="Arial"/>
                <a:cs typeface="Arial"/>
                <a:sym typeface="Arial"/>
              </a:defRPr>
            </a:lvl4pPr>
            <a:lvl5pPr marL="2103120" indent="-274320" defTabSz="914400">
              <a:spcBef>
                <a:spcPts val="500"/>
              </a:spcBef>
              <a:buSzPct val="100000"/>
              <a:buChar char="▪"/>
              <a:defRPr b="1" sz="24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4" name="Shape 104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2" name="Shape 112"/>
          <p:cNvSpPr/>
          <p:nvPr>
            <p:ph type="body" idx="1"/>
          </p:nvPr>
        </p:nvSpPr>
        <p:spPr>
          <a:xfrm>
            <a:off x="250825" y="1052512"/>
            <a:ext cx="8713790" cy="5805490"/>
          </a:xfrm>
          <a:prstGeom prst="rect">
            <a:avLst/>
          </a:prstGeom>
        </p:spPr>
        <p:txBody>
          <a:bodyPr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3622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3" name="Shape 113"/>
          <p:cNvSpPr/>
          <p:nvPr>
            <p:ph type="sldNum" sz="quarter" idx="2"/>
          </p:nvPr>
        </p:nvSpPr>
        <p:spPr>
          <a:xfrm>
            <a:off x="6370984" y="6356350"/>
            <a:ext cx="182217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type="sldNum" sz="quarter" idx="2"/>
          </p:nvPr>
        </p:nvSpPr>
        <p:spPr>
          <a:xfrm>
            <a:off x="6837710" y="6478587"/>
            <a:ext cx="182216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anchor="ctr"/>
          <a:lstStyle>
            <a:lvl1pPr defTabSz="914400">
              <a:defRPr b="1"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28" name="Shape 128"/>
          <p:cNvSpPr/>
          <p:nvPr>
            <p:ph type="body" idx="1"/>
          </p:nvPr>
        </p:nvSpPr>
        <p:spPr>
          <a:xfrm>
            <a:off x="250825" y="1052512"/>
            <a:ext cx="8713790" cy="5805490"/>
          </a:xfrm>
          <a:prstGeom prst="rect">
            <a:avLst/>
          </a:prstGeom>
        </p:spPr>
        <p:txBody>
          <a:bodyPr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3622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9" name="Shape 129"/>
          <p:cNvSpPr/>
          <p:nvPr>
            <p:ph type="sldNum" sz="quarter" idx="2"/>
          </p:nvPr>
        </p:nvSpPr>
        <p:spPr>
          <a:xfrm>
            <a:off x="6837710" y="6478587"/>
            <a:ext cx="182216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1.png" descr="wmo_ppt_2012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Shape 137"/>
          <p:cNvSpPr/>
          <p:nvPr>
            <p:ph type="title"/>
          </p:nvPr>
        </p:nvSpPr>
        <p:spPr>
          <a:xfrm>
            <a:off x="1908175" y="0"/>
            <a:ext cx="6985000" cy="1990725"/>
          </a:xfrm>
          <a:prstGeom prst="rect">
            <a:avLst/>
          </a:prstGeom>
        </p:spPr>
        <p:txBody>
          <a:bodyPr anchor="ctr"/>
          <a:lstStyle>
            <a:lvl1pPr defTabSz="914400">
              <a:defRPr b="1" sz="4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8" name="Shape 138"/>
          <p:cNvSpPr/>
          <p:nvPr>
            <p:ph type="body" sz="half" idx="1"/>
          </p:nvPr>
        </p:nvSpPr>
        <p:spPr>
          <a:xfrm>
            <a:off x="1908175" y="3405187"/>
            <a:ext cx="6985000" cy="3452813"/>
          </a:xfrm>
          <a:prstGeom prst="rect">
            <a:avLst/>
          </a:prstGeom>
        </p:spPr>
        <p:txBody>
          <a:bodyPr/>
          <a:lstStyle>
            <a:lvl1pPr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3622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9" name="Shape 139"/>
          <p:cNvSpPr/>
          <p:nvPr>
            <p:ph type="sldNum" sz="quarter" idx="2"/>
          </p:nvPr>
        </p:nvSpPr>
        <p:spPr>
          <a:xfrm>
            <a:off x="6766281" y="6467475"/>
            <a:ext cx="182216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type="title"/>
          </p:nvPr>
        </p:nvSpPr>
        <p:spPr>
          <a:xfrm>
            <a:off x="250825" y="0"/>
            <a:ext cx="8713790" cy="1169988"/>
          </a:xfrm>
          <a:prstGeom prst="rect">
            <a:avLst/>
          </a:prstGeom>
        </p:spPr>
        <p:txBody>
          <a:bodyPr anchor="ctr"/>
          <a:lstStyle>
            <a:lvl1pPr defTabSz="914400">
              <a:defRPr b="1"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47" name="Shape 147"/>
          <p:cNvSpPr/>
          <p:nvPr>
            <p:ph type="sldNum" sz="quarter" idx="2"/>
          </p:nvPr>
        </p:nvSpPr>
        <p:spPr>
          <a:xfrm>
            <a:off x="6837710" y="6478587"/>
            <a:ext cx="182216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55" name="Shape 155"/>
          <p:cNvSpPr/>
          <p:nvPr>
            <p:ph type="body" idx="1"/>
          </p:nvPr>
        </p:nvSpPr>
        <p:spPr>
          <a:xfrm>
            <a:off x="250825" y="1052512"/>
            <a:ext cx="8713790" cy="5805488"/>
          </a:xfrm>
          <a:prstGeom prst="rect">
            <a:avLst/>
          </a:prstGeom>
        </p:spPr>
        <p:txBody>
          <a:bodyPr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86932" indent="-829732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421464" indent="-592664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6" name="Shape 156"/>
          <p:cNvSpPr/>
          <p:nvPr>
            <p:ph type="sldNum" sz="quarter" idx="2"/>
          </p:nvPr>
        </p:nvSpPr>
        <p:spPr>
          <a:xfrm>
            <a:off x="6868220" y="6478587"/>
            <a:ext cx="151706" cy="177801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/>
          <p:nvPr>
            <p:ph type="sldNum" sz="quarter" idx="2"/>
          </p:nvPr>
        </p:nvSpPr>
        <p:spPr>
          <a:xfrm>
            <a:off x="8367172" y="6184899"/>
            <a:ext cx="521246" cy="546101"/>
          </a:xfrm>
          <a:prstGeom prst="rect">
            <a:avLst/>
          </a:prstGeom>
        </p:spPr>
        <p:txBody>
          <a:bodyPr anchor="ctr"/>
          <a:lstStyle>
            <a:lvl1pPr>
              <a:defRPr sz="3600">
                <a:latin typeface="News Gothic MT"/>
                <a:ea typeface="News Gothic MT"/>
                <a:cs typeface="News Gothic MT"/>
                <a:sym typeface="News Gothic M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/>
          <p:nvPr>
            <p:ph type="title"/>
          </p:nvPr>
        </p:nvSpPr>
        <p:spPr>
          <a:xfrm>
            <a:off x="250825" y="0"/>
            <a:ext cx="8713790" cy="1169988"/>
          </a:xfrm>
          <a:prstGeom prst="rect">
            <a:avLst/>
          </a:prstGeom>
        </p:spPr>
        <p:txBody>
          <a:bodyPr lIns="45718" tIns="45718" rIns="45718" bIns="45718" anchor="ctr"/>
          <a:lstStyle>
            <a:lvl1pPr defTabSz="914400">
              <a:defRPr b="1"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71" name="Shape 171"/>
          <p:cNvSpPr/>
          <p:nvPr>
            <p:ph type="sldNum" sz="quarter" idx="2"/>
          </p:nvPr>
        </p:nvSpPr>
        <p:spPr>
          <a:xfrm>
            <a:off x="6746273" y="6478587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/>
          <p:nvPr>
            <p:ph type="title"/>
          </p:nvPr>
        </p:nvSpPr>
        <p:spPr>
          <a:xfrm>
            <a:off x="250825" y="0"/>
            <a:ext cx="8713790" cy="1169988"/>
          </a:xfrm>
          <a:prstGeom prst="rect">
            <a:avLst/>
          </a:prstGeom>
        </p:spPr>
        <p:txBody>
          <a:bodyPr lIns="45718" tIns="45718" rIns="45718" bIns="45718"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79" name="Shape 179"/>
          <p:cNvSpPr/>
          <p:nvPr>
            <p:ph type="sldNum" sz="quarter" idx="2"/>
          </p:nvPr>
        </p:nvSpPr>
        <p:spPr>
          <a:xfrm>
            <a:off x="6746273" y="6478587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87" name="Shape 187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8" name="Shape 18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>
            <p:ph type="sldNum" sz="quarter" idx="2"/>
          </p:nvPr>
        </p:nvSpPr>
        <p:spPr>
          <a:xfrm>
            <a:off x="6868220" y="6478587"/>
            <a:ext cx="151706" cy="177801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03" name="Shape 203"/>
          <p:cNvSpPr/>
          <p:nvPr>
            <p:ph type="body" idx="1"/>
          </p:nvPr>
        </p:nvSpPr>
        <p:spPr>
          <a:xfrm>
            <a:off x="250825" y="1052512"/>
            <a:ext cx="8713790" cy="5805490"/>
          </a:xfrm>
          <a:prstGeom prst="rect">
            <a:avLst/>
          </a:prstGeom>
        </p:spPr>
        <p:txBody>
          <a:bodyPr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3622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Shape 204"/>
          <p:cNvSpPr/>
          <p:nvPr>
            <p:ph type="sldNum" sz="quarter" idx="2"/>
          </p:nvPr>
        </p:nvSpPr>
        <p:spPr>
          <a:xfrm>
            <a:off x="6837710" y="6478587"/>
            <a:ext cx="182216" cy="17281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/>
          <p:nvPr>
            <p:ph type="sldNum" sz="quarter" idx="2"/>
          </p:nvPr>
        </p:nvSpPr>
        <p:spPr>
          <a:xfrm>
            <a:off x="5867400" y="6478587"/>
            <a:ext cx="1152525" cy="177801"/>
          </a:xfrm>
          <a:prstGeom prst="rect">
            <a:avLst/>
          </a:prstGeom>
        </p:spPr>
        <p:txBody>
          <a:bodyPr wrap="square"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212" name="Shape 212"/>
          <p:cNvSpPr/>
          <p:nvPr>
            <p:ph type="title"/>
          </p:nvPr>
        </p:nvSpPr>
        <p:spPr>
          <a:xfrm>
            <a:off x="250825" y="117475"/>
            <a:ext cx="8713790" cy="935038"/>
          </a:xfrm>
          <a:prstGeom prst="rect">
            <a:avLst/>
          </a:prstGeom>
        </p:spPr>
        <p:txBody>
          <a:bodyPr anchor="ctr">
            <a:noAutofit/>
          </a:bodyPr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13" name="Shape 213"/>
          <p:cNvSpPr/>
          <p:nvPr>
            <p:ph type="body" idx="1"/>
          </p:nvPr>
        </p:nvSpPr>
        <p:spPr>
          <a:xfrm>
            <a:off x="250825" y="1052512"/>
            <a:ext cx="8713790" cy="5805488"/>
          </a:xfrm>
          <a:prstGeom prst="rect">
            <a:avLst/>
          </a:prstGeom>
        </p:spPr>
        <p:txBody>
          <a:bodyPr>
            <a:noAutofit/>
          </a:bodyPr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86932" indent="-829732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421464" indent="-592664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jpeg" descr="wmo_ppt_20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/>
          <p:nvPr>
            <p:ph type="title"/>
          </p:nvPr>
        </p:nvSpPr>
        <p:spPr>
          <a:xfrm>
            <a:off x="457200" y="274635"/>
            <a:ext cx="8229600" cy="1325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hape 4"/>
          <p:cNvSpPr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hape 5"/>
          <p:cNvSpPr/>
          <p:nvPr>
            <p:ph type="sldNum" sz="quarter" idx="2"/>
          </p:nvPr>
        </p:nvSpPr>
        <p:spPr>
          <a:xfrm>
            <a:off x="6668194" y="6478587"/>
            <a:ext cx="351731" cy="345629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r">
              <a:defRPr sz="24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</p:sldLayoutIdLst>
  <p:transition xmlns:p14="http://schemas.microsoft.com/office/powerpoint/2010/main" spd="med" advClick="1"/>
  <p:txStyles>
    <p:titleStyle>
      <a:lvl1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titleStyle>
    <p:bodyStyle>
      <a:lvl1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2514600" marR="0" indent="-22860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▪"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2971800" marR="0" indent="-22860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▪"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3429000" marR="0" indent="-22860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▪"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3886200" marR="0" indent="-22860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▪"/>
        <a:tabLst/>
        <a:defRPr b="0" baseline="0" cap="none" i="0" spc="0" strike="noStrike" sz="12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pages/prog/www/wigos/documents/WIGOS-RM/Review-Members/CBS-Ext(2014)-d03-1(1)-WIGOS-ANNEX-1-REC-3-1(1)-1-approved_en.docx" TargetMode="External"/><Relationship Id="rId3" Type="http://schemas.openxmlformats.org/officeDocument/2006/relationships/hyperlink" Target="http://www.wmo.int/pages/prog/www/wigos/documents/WIGOS-RM/Review-Members/CBS-Ext(2014)-d03-1(1)-WIGOS-ANNEX-2-REC-3-1(1)-1-approved_en.docx" TargetMode="External"/><Relationship Id="rId4" Type="http://schemas.openxmlformats.org/officeDocument/2006/relationships/hyperlink" Target="http://www.wmo.int/pages/prog/www/wigos/documents/WIGOS-RM/Review-Members/CBS-Ext(2014)-d03-1(1)-WIGOS-Attachment-1-approved_en.docx" TargetMode="Externa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www.wmo.int/pages/prog/www/wigos/documents.html" TargetMode="Externa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oscar/" TargetMode="External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7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/>
          <p:nvPr>
            <p:ph type="title" idx="4294967295"/>
          </p:nvPr>
        </p:nvSpPr>
        <p:spPr>
          <a:xfrm>
            <a:off x="120649" y="1925633"/>
            <a:ext cx="8865446" cy="3384558"/>
          </a:xfrm>
          <a:prstGeom prst="rect">
            <a:avLst/>
          </a:prstGeom>
        </p:spPr>
        <p:txBody>
          <a:bodyPr anchor="ctr"/>
          <a:lstStyle/>
          <a:p>
            <a:pPr algn="ctr" defTabSz="914400">
              <a:defRPr sz="3900">
                <a:solidFill>
                  <a:srgbClr val="FBFFFB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Strategic role of OSCAR/Surface in WIGOS </a:t>
            </a:r>
          </a:p>
          <a:p>
            <a:pPr algn="ctr" defTabSz="914400">
              <a:defRPr sz="3900">
                <a:solidFill>
                  <a:srgbClr val="FBFFFB"/>
                </a:solidFill>
                <a:latin typeface="Arial"/>
                <a:ea typeface="Arial"/>
                <a:cs typeface="Arial"/>
                <a:sym typeface="Arial"/>
              </a:defRPr>
            </a:pPr>
          </a:p>
          <a:p>
            <a:pPr algn="ctr" defTabSz="914400">
              <a:defRPr b="1" sz="20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RA-VI Workshop on WIGOS</a:t>
            </a:r>
          </a:p>
          <a:p>
            <a:pPr algn="ctr" defTabSz="914400">
              <a:defRPr b="1" sz="20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Belgrade, November 24-27 2015</a:t>
            </a:r>
          </a:p>
        </p:txBody>
      </p:sp>
      <p:sp>
        <p:nvSpPr>
          <p:cNvPr id="223" name="Shape 223"/>
          <p:cNvSpPr/>
          <p:nvPr>
            <p:ph type="body" sz="quarter" idx="4294967295"/>
          </p:nvPr>
        </p:nvSpPr>
        <p:spPr>
          <a:xfrm>
            <a:off x="395287" y="5084762"/>
            <a:ext cx="8280401" cy="1081098"/>
          </a:xfrm>
          <a:prstGeom prst="rect">
            <a:avLst/>
          </a:prstGeom>
        </p:spPr>
        <p:txBody>
          <a:bodyPr/>
          <a:lstStyle/>
          <a:p>
            <a:pPr algn="ctr" defTabSz="914400">
              <a:lnSpc>
                <a:spcPct val="80000"/>
              </a:lnSpc>
              <a:spcBef>
                <a:spcPts val="600"/>
              </a:spcBef>
              <a:defRPr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</a:p>
          <a:p>
            <a:pPr algn="ctr" defTabSz="914400">
              <a:lnSpc>
                <a:spcPct val="80000"/>
              </a:lnSpc>
              <a:spcBef>
                <a:spcPts val="600"/>
              </a:spcBef>
              <a:defRPr b="1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Dr. Lars Peter Riishojgaard,</a:t>
            </a:r>
            <a:endParaRPr sz="1800"/>
          </a:p>
          <a:p>
            <a:pPr algn="ctr" defTabSz="914400">
              <a:lnSpc>
                <a:spcPct val="80000"/>
              </a:lnSpc>
              <a:spcBef>
                <a:spcPts val="600"/>
              </a:spcBef>
              <a:defRPr b="1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WIGOS Project Manager, WMO Secretariat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/>
          <p:nvPr/>
        </p:nvSpPr>
        <p:spPr>
          <a:xfrm>
            <a:off x="228600" y="1358899"/>
            <a:ext cx="1524000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/>
            <a:r>
              <a:t>WMO</a:t>
            </a:r>
          </a:p>
        </p:txBody>
      </p:sp>
      <p:sp>
        <p:nvSpPr>
          <p:cNvPr id="226" name="Shape 226"/>
          <p:cNvSpPr/>
          <p:nvPr>
            <p:ph type="ctrTitle" idx="4294967295"/>
          </p:nvPr>
        </p:nvSpPr>
        <p:spPr>
          <a:xfrm>
            <a:off x="250824" y="188903"/>
            <a:ext cx="8713790" cy="79218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43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Outline</a:t>
            </a:r>
          </a:p>
        </p:txBody>
      </p:sp>
      <p:sp>
        <p:nvSpPr>
          <p:cNvPr id="227" name="Shape 227"/>
          <p:cNvSpPr/>
          <p:nvPr>
            <p:ph type="subTitle" idx="4294967295"/>
          </p:nvPr>
        </p:nvSpPr>
        <p:spPr>
          <a:xfrm>
            <a:off x="911223" y="1285869"/>
            <a:ext cx="7282437" cy="4682638"/>
          </a:xfrm>
          <a:prstGeom prst="rect">
            <a:avLst/>
          </a:prstGeom>
        </p:spPr>
        <p:txBody>
          <a:bodyPr/>
          <a:lstStyle/>
          <a:p>
            <a:pPr lvl="1" marL="584200" indent="-203200" defTabSz="914400">
              <a:spcBef>
                <a:spcPts val="1200"/>
              </a:spcBef>
              <a:buSzPct val="1000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pPr>
            <a:r>
              <a:t>Current status of the WIGOS Framework</a:t>
            </a:r>
          </a:p>
          <a:p>
            <a:pPr lvl="1" marL="584200" indent="-203200" defTabSz="914400">
              <a:spcBef>
                <a:spcPts val="1200"/>
              </a:spcBef>
              <a:buSzPct val="1000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pPr>
            <a:r>
              <a:t>The next four years: The WIGOS Pre-Operational Phase</a:t>
            </a:r>
          </a:p>
          <a:p>
            <a:pPr lvl="2" marL="965200" indent="-203200" defTabSz="914400">
              <a:spcBef>
                <a:spcPts val="1200"/>
              </a:spcBef>
              <a:buSzPct val="1000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pPr>
            <a:r>
              <a:t>Priority areas</a:t>
            </a:r>
          </a:p>
          <a:p>
            <a:pPr lvl="2" marL="965200" indent="-203200" defTabSz="914400">
              <a:spcBef>
                <a:spcPts val="1200"/>
              </a:spcBef>
              <a:buSzPct val="1000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pPr>
            <a:r>
              <a:t>OSCAR/Surface and the WDQMS; what do we need them for?</a:t>
            </a:r>
          </a:p>
          <a:p>
            <a:pPr lvl="1" marL="584200" indent="-203200" defTabSz="914400">
              <a:spcBef>
                <a:spcPts val="1200"/>
              </a:spcBef>
              <a:buSzPct val="1000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pPr>
            <a:r>
              <a:t>Summary and conclusions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/>
          <p:nvPr>
            <p:ph type="title"/>
          </p:nvPr>
        </p:nvSpPr>
        <p:spPr>
          <a:xfrm>
            <a:off x="263524" y="188903"/>
            <a:ext cx="8713790" cy="79218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Why do we need WIGOS?</a:t>
            </a:r>
          </a:p>
        </p:txBody>
      </p:sp>
      <p:sp>
        <p:nvSpPr>
          <p:cNvPr id="230" name="Shape 230"/>
          <p:cNvSpPr/>
          <p:nvPr>
            <p:ph type="body" idx="1"/>
          </p:nvPr>
        </p:nvSpPr>
        <p:spPr>
          <a:xfrm>
            <a:off x="187324" y="1103311"/>
            <a:ext cx="8713790" cy="5100840"/>
          </a:xfrm>
          <a:prstGeom prst="rect">
            <a:avLst/>
          </a:prstGeom>
        </p:spPr>
        <p:txBody>
          <a:bodyPr/>
          <a:lstStyle/>
          <a:p>
            <a:pPr marL="423923" indent="-423923" defTabSz="905255">
              <a:spcBef>
                <a:spcPts val="600"/>
              </a:spcBef>
              <a:buClr>
                <a:srgbClr val="011993"/>
              </a:buClr>
              <a:buSzPct val="100000"/>
              <a:buFont typeface="Arial"/>
              <a:buChar char="•"/>
              <a:defRPr b="1" sz="23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I. NMHS mandate typically broader now than when the World Weather Watch and the GOS were created, including e.g.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Climate monitoring, climate change, mitigation 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Air quality, atmospheric composition from urban to planetary scales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Oceans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Cryosphere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Water resources</a:t>
            </a:r>
          </a:p>
          <a:p>
            <a:pPr marL="423923" indent="-423923" defTabSz="905255">
              <a:spcBef>
                <a:spcPts val="600"/>
              </a:spcBef>
              <a:buClr>
                <a:srgbClr val="011993"/>
              </a:buClr>
              <a:buSzPct val="100000"/>
              <a:buFont typeface="Arial"/>
              <a:buChar char="•"/>
              <a:defRPr b="1" sz="23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II. Technical and scientific advances: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Observing technology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Telecommunications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Numerical modeling and data assimilation </a:t>
            </a:r>
          </a:p>
          <a:p>
            <a:pPr lvl="1" marL="603805" indent="-22280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Increased user demand to access and use observations in decision making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2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fill="hold"/>
                                        <p:tgtEl>
                                          <p:spTgt spid="2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3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/>
          <p:nvPr>
            <p:ph type="title"/>
          </p:nvPr>
        </p:nvSpPr>
        <p:spPr>
          <a:xfrm>
            <a:off x="250824" y="188903"/>
            <a:ext cx="8713790" cy="79218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Why do we need WIGOS?</a:t>
            </a:r>
          </a:p>
        </p:txBody>
      </p:sp>
      <p:sp>
        <p:nvSpPr>
          <p:cNvPr id="233" name="Shape 233"/>
          <p:cNvSpPr/>
          <p:nvPr>
            <p:ph type="body" idx="1"/>
          </p:nvPr>
        </p:nvSpPr>
        <p:spPr>
          <a:xfrm>
            <a:off x="454024" y="989011"/>
            <a:ext cx="8343556" cy="5100840"/>
          </a:xfrm>
          <a:prstGeom prst="rect">
            <a:avLst/>
          </a:prstGeom>
        </p:spPr>
        <p:txBody>
          <a:bodyPr/>
          <a:lstStyle/>
          <a:p>
            <a:pPr marL="423923" indent="-423923" defTabSz="905255">
              <a:spcBef>
                <a:spcPts val="600"/>
              </a:spcBef>
              <a:buClr>
                <a:srgbClr val="011993"/>
              </a:buClr>
              <a:buSzPct val="100000"/>
              <a:buFont typeface="Arial"/>
              <a:buChar char="•"/>
              <a:defRPr b="1" sz="23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III. </a:t>
            </a:r>
            <a:r>
              <a:rPr sz="2400"/>
              <a:t>Economic realities</a:t>
            </a:r>
            <a:endParaRPr sz="2400"/>
          </a:p>
          <a:p>
            <a:pPr lvl="1" marL="742243" indent="-361244" defTabSz="905255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Budgetary pressure on many NMHS, in spite of growing mandate and increasing demand for services</a:t>
            </a:r>
          </a:p>
          <a:p>
            <a:pPr lvl="1" marL="742243" indent="-361244" defTabSz="905255">
              <a:spcBef>
                <a:spcPts val="600"/>
              </a:spcBef>
              <a:buSzPct val="100000"/>
              <a:buFont typeface="Arial"/>
              <a:buChar char="•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Efficiency by exploiting synergies</a:t>
            </a:r>
          </a:p>
          <a:p>
            <a:pPr lvl="2" marL="950147" indent="-18814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Integration of observing networks across disciplines (e.g. weather and climate)</a:t>
            </a:r>
          </a:p>
          <a:p>
            <a:pPr lvl="2" marL="950147" indent="-18814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Integration across organizational boundaries, e.g. between different national ministries/departments operating observing systems</a:t>
            </a:r>
          </a:p>
          <a:p>
            <a:pPr lvl="2" marL="950147" indent="-188145" defTabSz="905255">
              <a:spcBef>
                <a:spcPts val="600"/>
              </a:spcBef>
              <a:buSzPct val="100000"/>
              <a:buFont typeface="Arial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t>Integration across technological boundaries, e.g. between surface- and space-based systems</a:t>
            </a:r>
          </a:p>
          <a:p>
            <a:pPr defTabSz="905255">
              <a:spcBef>
                <a:spcPts val="600"/>
              </a:spcBef>
              <a:defRPr b="1" i="1" sz="2400" u="sng">
                <a:latin typeface="Arial"/>
                <a:ea typeface="Arial"/>
                <a:cs typeface="Arial"/>
                <a:sym typeface="Arial"/>
              </a:defRPr>
            </a:pPr>
            <a:r>
              <a:t>Basic principle: One observation, many applications, many users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3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/>
          <p:nvPr>
            <p:ph type="ctrTitle" idx="4294967295"/>
          </p:nvPr>
        </p:nvSpPr>
        <p:spPr>
          <a:xfrm>
            <a:off x="250824" y="188903"/>
            <a:ext cx="8713790" cy="79218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2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WIGOS Implementation Phase</a:t>
            </a:r>
          </a:p>
        </p:txBody>
      </p:sp>
      <p:sp>
        <p:nvSpPr>
          <p:cNvPr id="236" name="Shape 236"/>
          <p:cNvSpPr/>
          <p:nvPr>
            <p:ph type="subTitle" idx="4294967295"/>
          </p:nvPr>
        </p:nvSpPr>
        <p:spPr>
          <a:xfrm>
            <a:off x="403223" y="1293812"/>
            <a:ext cx="8442925" cy="4897438"/>
          </a:xfrm>
          <a:prstGeom prst="rect">
            <a:avLst/>
          </a:prstGeom>
        </p:spPr>
        <p:txBody>
          <a:bodyPr/>
          <a:lstStyle/>
          <a:p>
            <a:pPr marL="274033" indent="-274033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WMO 16th Congress (2011): Implementation of WIGOS</a:t>
            </a:r>
          </a:p>
          <a:p>
            <a:pPr marL="274033" indent="-274033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Implementation work managed by ICG-WIGOS, supported by te WIGOS Project Office, </a:t>
            </a:r>
            <a:r>
              <a:rPr i="1" u="sng"/>
              <a:t>driven by the WIGOS Framework Implementation Plan (WIP)</a:t>
            </a:r>
            <a:endParaRPr i="1" u="sng"/>
          </a:p>
          <a:p>
            <a:pPr marL="274033" indent="-274033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Key deliverables for the 17th Congress (2015):</a:t>
            </a:r>
          </a:p>
          <a:p>
            <a:pPr lvl="1" marL="628364" indent="-274033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Draft Technical Regulations on WIGOS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; link here</a:t>
            </a:r>
            <a:endParaRPr b="1"/>
          </a:p>
          <a:p>
            <a:pPr lvl="1" marL="628363" indent="-274032" defTabSz="731336">
              <a:spcBef>
                <a:spcPts val="900"/>
              </a:spcBef>
              <a:buSzPct val="100000"/>
              <a:buChar char="•"/>
              <a:defRPr b="1" sz="2139">
                <a:latin typeface="Arial"/>
                <a:ea typeface="Arial"/>
                <a:cs typeface="Arial"/>
                <a:sym typeface="Arial"/>
              </a:defRPr>
            </a:pPr>
            <a:r>
              <a:t>Draft Manual on WIGOS</a:t>
            </a:r>
            <a:r>
              <a:rPr b="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 invalidUrl="" action="" tgtFrame="" tooltip="" history="1" highlightClick="0" endSnd="0"/>
              </a:rPr>
              <a:t>; link here</a:t>
            </a:r>
          </a:p>
          <a:p>
            <a:pPr lvl="2" marL="982693" indent="-274033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WIGOS Metadata Standard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 invalidUrl="" action="" tgtFrame="" tooltip="" history="1" highlightClick="0" endSnd="0"/>
              </a:rPr>
              <a:t>; link here</a:t>
            </a:r>
            <a:endParaRPr b="1"/>
          </a:p>
          <a:p>
            <a:pPr lvl="1" marL="628363" indent="-274032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Regional Implementation Plans</a:t>
            </a:r>
          </a:p>
          <a:p>
            <a:pPr lvl="1" marL="628363" indent="-274032" defTabSz="731336">
              <a:spcBef>
                <a:spcPts val="900"/>
              </a:spcBef>
              <a:buSzPct val="100000"/>
              <a:buChar char="•"/>
              <a:defRPr sz="2139">
                <a:latin typeface="Arial"/>
                <a:ea typeface="Arial"/>
                <a:cs typeface="Arial"/>
                <a:sym typeface="Arial"/>
              </a:defRPr>
            </a:pPr>
            <a:r>
              <a:t>Proposal for the Pre-Operational Phase of WIGOS (2016-19)</a:t>
            </a:r>
          </a:p>
          <a:p>
            <a:pPr lvl="1" marL="522168" indent="-167838" defTabSz="731336">
              <a:spcBef>
                <a:spcPts val="900"/>
              </a:spcBef>
              <a:buSzPct val="100000"/>
              <a:buChar char="•"/>
              <a:defRPr sz="1674">
                <a:latin typeface="Arial"/>
                <a:ea typeface="Arial"/>
                <a:cs typeface="Arial"/>
                <a:sym typeface="Arial"/>
              </a:defRPr>
            </a:pPr>
          </a:p>
          <a:p>
            <a:pPr defTabSz="731336">
              <a:spcBef>
                <a:spcPts val="900"/>
              </a:spcBef>
              <a:defRPr i="1" sz="2232" u="sng">
                <a:solidFill>
                  <a:srgbClr val="9411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All deliverables were approved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2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3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/>
          <p:nvPr>
            <p:ph type="title" idx="4294967295"/>
          </p:nvPr>
        </p:nvSpPr>
        <p:spPr>
          <a:xfrm>
            <a:off x="39687" y="77786"/>
            <a:ext cx="9144001" cy="957413"/>
          </a:xfrm>
          <a:prstGeom prst="rect">
            <a:avLst/>
          </a:prstGeom>
        </p:spPr>
        <p:txBody>
          <a:bodyPr anchor="ctr"/>
          <a:lstStyle/>
          <a:p>
            <a:pPr algn="ctr" defTabSz="914400">
              <a:defRPr b="1" sz="24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WIGOS Framework Implementation Plan (WIP;</a:t>
            </a:r>
            <a:r>
              <a:rPr>
                <a:solidFill>
                  <a:srgbClr val="000000"/>
                </a:solidFill>
              </a:rPr>
              <a:t>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link here)</a:t>
            </a:r>
          </a:p>
        </p:txBody>
      </p:sp>
      <p:sp>
        <p:nvSpPr>
          <p:cNvPr id="239" name="Shape 239"/>
          <p:cNvSpPr/>
          <p:nvPr>
            <p:ph type="body" sz="quarter" idx="4294967295"/>
          </p:nvPr>
        </p:nvSpPr>
        <p:spPr>
          <a:xfrm>
            <a:off x="903287" y="792608"/>
            <a:ext cx="2016126" cy="345634"/>
          </a:xfrm>
          <a:prstGeom prst="rect">
            <a:avLst/>
          </a:prstGeom>
        </p:spPr>
        <p:txBody>
          <a:bodyPr anchor="b"/>
          <a:lstStyle>
            <a:lvl1pPr marL="609600" indent="-609600" algn="ctr" defTabSz="914400">
              <a:spcBef>
                <a:spcPts val="500"/>
              </a:spcBef>
              <a:buClr>
                <a:srgbClr val="FF9900"/>
              </a:buClr>
              <a:buFont typeface="Wingdings"/>
              <a:defRPr b="1" sz="2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CONTENTS</a:t>
            </a:r>
          </a:p>
        </p:txBody>
      </p:sp>
      <p:sp>
        <p:nvSpPr>
          <p:cNvPr id="240" name="Shape 240"/>
          <p:cNvSpPr/>
          <p:nvPr/>
        </p:nvSpPr>
        <p:spPr>
          <a:xfrm>
            <a:off x="75406" y="1484311"/>
            <a:ext cx="3671888" cy="3560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Introduction and Background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Key Activity Areas for WIGOS Implementation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Project Management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Implementation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Resources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Risk Assessment / Management</a:t>
            </a:r>
            <a:endParaRPr sz="1800"/>
          </a:p>
          <a:p>
            <a:pPr marL="774269" indent="-774269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Outlook</a:t>
            </a:r>
            <a:endParaRPr sz="1800"/>
          </a:p>
          <a:p>
            <a:pPr marL="609600" indent="-609600">
              <a:spcBef>
                <a:spcPts val="400"/>
              </a:spcBef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Annexes</a:t>
            </a:r>
          </a:p>
        </p:txBody>
      </p:sp>
      <p:sp>
        <p:nvSpPr>
          <p:cNvPr id="241" name="Shape 241"/>
          <p:cNvSpPr/>
          <p:nvPr/>
        </p:nvSpPr>
        <p:spPr>
          <a:xfrm>
            <a:off x="4402137" y="870320"/>
            <a:ext cx="4402140" cy="283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>
            <a:lvl1pPr algn="ctr">
              <a:spcBef>
                <a:spcPts val="500"/>
              </a:spcBef>
              <a:defRPr b="1" u="sng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KEY ACTIVITY AREAS </a:t>
            </a:r>
          </a:p>
        </p:txBody>
      </p:sp>
      <p:sp>
        <p:nvSpPr>
          <p:cNvPr id="242" name="Shape 242"/>
          <p:cNvSpPr/>
          <p:nvPr/>
        </p:nvSpPr>
        <p:spPr>
          <a:xfrm>
            <a:off x="3813966" y="1344611"/>
            <a:ext cx="5106993" cy="4780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Management of WIGOS implementation 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Collaboration with WMO co-sponsored observing systems &amp; international partners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 u="sng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Design, planning and optimized evolution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 u="sng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Observing System operation and maintenance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Quality Management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Standardization, system interoperability and data compatibility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The WIGOS Operational Information Resource 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Data and metadata management, delivery and archival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Capacity development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1086268" indent="-62906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b="1" sz="19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Communications and outreach</a:t>
            </a:r>
          </a:p>
        </p:txBody>
      </p:sp>
      <p:sp>
        <p:nvSpPr>
          <p:cNvPr id="243" name="Shape 243"/>
          <p:cNvSpPr/>
          <p:nvPr/>
        </p:nvSpPr>
        <p:spPr>
          <a:xfrm>
            <a:off x="3645691" y="1395295"/>
            <a:ext cx="608810" cy="4770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15635" y="0"/>
                  <a:pt x="10800" y="108"/>
                  <a:pt x="10800" y="242"/>
                </a:cubicBezTo>
                <a:lnTo>
                  <a:pt x="10800" y="4589"/>
                </a:lnTo>
                <a:cubicBezTo>
                  <a:pt x="10800" y="4723"/>
                  <a:pt x="5965" y="4831"/>
                  <a:pt x="0" y="4831"/>
                </a:cubicBezTo>
                <a:cubicBezTo>
                  <a:pt x="5965" y="4831"/>
                  <a:pt x="10800" y="4939"/>
                  <a:pt x="10800" y="5073"/>
                </a:cubicBezTo>
                <a:lnTo>
                  <a:pt x="10800" y="21358"/>
                </a:lnTo>
                <a:cubicBezTo>
                  <a:pt x="10800" y="21492"/>
                  <a:pt x="15635" y="21600"/>
                  <a:pt x="21600" y="21600"/>
                </a:cubicBezTo>
              </a:path>
            </a:pathLst>
          </a:custGeom>
          <a:solidFill>
            <a:schemeClr val="accent1"/>
          </a:solidFill>
          <a:ln>
            <a:solidFill>
              <a:srgbClr val="000000"/>
            </a:solidFill>
          </a:ln>
        </p:spPr>
        <p:txBody>
          <a:bodyPr lIns="45718" tIns="45718" rIns="45718" bIns="45718"/>
          <a:lstStyle/>
          <a:p>
            <a:pPr>
              <a:spcBef>
                <a:spcPts val="1000"/>
              </a:spcBef>
              <a:defRPr sz="2400">
                <a:latin typeface="Arial Narrow"/>
                <a:ea typeface="Arial Narrow"/>
                <a:cs typeface="Arial Narrow"/>
                <a:sym typeface="Arial Narrow"/>
              </a:defRPr>
            </a:pPr>
          </a:p>
        </p:txBody>
      </p:sp>
      <p:sp>
        <p:nvSpPr>
          <p:cNvPr id="244" name="Shape 244"/>
          <p:cNvSpPr/>
          <p:nvPr/>
        </p:nvSpPr>
        <p:spPr>
          <a:xfrm>
            <a:off x="3859019" y="2438367"/>
            <a:ext cx="5030664" cy="797902"/>
          </a:xfrm>
          <a:prstGeom prst="ellipse">
            <a:avLst/>
          </a:prstGeom>
          <a:ln w="50800">
            <a:solidFill>
              <a:srgbClr val="9411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45" name="Shape 245"/>
          <p:cNvSpPr/>
          <p:nvPr/>
        </p:nvSpPr>
        <p:spPr>
          <a:xfrm>
            <a:off x="1948788" y="4126231"/>
            <a:ext cx="4387801" cy="457201"/>
          </a:xfrm>
          <a:prstGeom prst="rect">
            <a:avLst/>
          </a:prstGeom>
          <a:solidFill>
            <a:srgbClr val="FFD479"/>
          </a:solidFill>
          <a:ln w="38100">
            <a:solidFill>
              <a:srgbClr val="9411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pPr/>
            <a:r>
              <a:t>Rolling Review of Requirements</a:t>
            </a:r>
          </a:p>
        </p:txBody>
      </p:sp>
      <p:sp>
        <p:nvSpPr>
          <p:cNvPr id="246" name="Shape 246"/>
          <p:cNvSpPr/>
          <p:nvPr/>
        </p:nvSpPr>
        <p:spPr>
          <a:xfrm flipV="1">
            <a:off x="4297563" y="3254934"/>
            <a:ext cx="1887338" cy="858041"/>
          </a:xfrm>
          <a:prstGeom prst="line">
            <a:avLst/>
          </a:prstGeom>
          <a:ln w="50800">
            <a:solidFill>
              <a:srgbClr val="941100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47" name="Shape 247"/>
          <p:cNvSpPr/>
          <p:nvPr/>
        </p:nvSpPr>
        <p:spPr>
          <a:xfrm>
            <a:off x="3973319" y="2857467"/>
            <a:ext cx="5030664" cy="797902"/>
          </a:xfrm>
          <a:prstGeom prst="ellipse">
            <a:avLst/>
          </a:prstGeom>
          <a:ln w="50800">
            <a:solidFill>
              <a:srgbClr val="9411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48" name="Shape 248"/>
          <p:cNvSpPr/>
          <p:nvPr/>
        </p:nvSpPr>
        <p:spPr>
          <a:xfrm>
            <a:off x="6012788" y="4761231"/>
            <a:ext cx="2925065" cy="457201"/>
          </a:xfrm>
          <a:prstGeom prst="rect">
            <a:avLst/>
          </a:prstGeom>
          <a:solidFill>
            <a:srgbClr val="FFD479"/>
          </a:solidFill>
          <a:ln w="38100">
            <a:solidFill>
              <a:srgbClr val="9411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pPr/>
            <a:r>
              <a:t>Managing the Assets</a:t>
            </a:r>
          </a:p>
        </p:txBody>
      </p:sp>
      <p:sp>
        <p:nvSpPr>
          <p:cNvPr id="249" name="Shape 249"/>
          <p:cNvSpPr/>
          <p:nvPr/>
        </p:nvSpPr>
        <p:spPr>
          <a:xfrm flipH="1" flipV="1">
            <a:off x="6535291" y="3628879"/>
            <a:ext cx="1092806" cy="1092806"/>
          </a:xfrm>
          <a:prstGeom prst="line">
            <a:avLst/>
          </a:prstGeom>
          <a:ln w="50800">
            <a:solidFill>
              <a:srgbClr val="941100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50" name="Shape 250"/>
          <p:cNvSpPr/>
          <p:nvPr/>
        </p:nvSpPr>
        <p:spPr>
          <a:xfrm>
            <a:off x="3744719" y="2273267"/>
            <a:ext cx="5428035" cy="1564565"/>
          </a:xfrm>
          <a:prstGeom prst="ellipse">
            <a:avLst/>
          </a:prstGeom>
          <a:ln w="50800">
            <a:solidFill>
              <a:srgbClr val="941100"/>
            </a:solidFill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51" name="Shape 251"/>
          <p:cNvSpPr/>
          <p:nvPr/>
        </p:nvSpPr>
        <p:spPr>
          <a:xfrm flipV="1">
            <a:off x="4424563" y="3839134"/>
            <a:ext cx="1887338" cy="858041"/>
          </a:xfrm>
          <a:prstGeom prst="line">
            <a:avLst/>
          </a:prstGeom>
          <a:ln w="50800">
            <a:solidFill>
              <a:srgbClr val="941100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8" tIns="45718" rIns="45718" bIns="45718"/>
          <a:lstStyle/>
          <a:p>
            <a: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pPr>
          </a:p>
        </p:txBody>
      </p:sp>
      <p:sp>
        <p:nvSpPr>
          <p:cNvPr id="252" name="Shape 252"/>
          <p:cNvSpPr/>
          <p:nvPr/>
        </p:nvSpPr>
        <p:spPr>
          <a:xfrm>
            <a:off x="1377288" y="4558031"/>
            <a:ext cx="6676239" cy="457201"/>
          </a:xfrm>
          <a:prstGeom prst="rect">
            <a:avLst/>
          </a:prstGeom>
          <a:solidFill>
            <a:srgbClr val="FFD479"/>
          </a:solidFill>
          <a:ln w="38100">
            <a:solidFill>
              <a:srgbClr val="9411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1400"/>
              </a:spcBef>
              <a:defRPr sz="2400">
                <a:latin typeface="Avenir Roman"/>
                <a:ea typeface="Avenir Roman"/>
                <a:cs typeface="Avenir Roman"/>
                <a:sym typeface="Avenir Roman"/>
              </a:defRPr>
            </a:lvl1pPr>
          </a:lstStyle>
          <a:p>
            <a:pPr/>
            <a:r>
              <a:t>Primary role of  OSCAR: support of KAA 3 and 4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after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after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Class="exit" nodeType="afterEffect" presetID="9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25" dur="500" fill="hold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Class="exit" nodeType="afterEffect" presetID="9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29" dur="500" fill="hold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Class="exit" nodeType="afterEffect" presetID="9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33" dur="500" fill="hold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clickEffect" presetSubtype="0" presetID="1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Class="entr" nodeType="afterEffect" presetSubtype="0" presetID="1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Class="entr" nodeType="afterEffect" presetSubtype="0" presetID="1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Class="exit" nodeType="afterEffect" presetSubtype="0" presetID="1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xit" nodeType="afterEffect" presetSubtype="0" presetID="1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Class="exit" nodeType="afterEffect" presetSubtype="0" presetID="1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8" grpId="15"/>
      <p:bldP build="whole" bldLvl="1" animBg="1" rev="0" advAuto="0" spid="244" grpId="8"/>
      <p:bldP build="whole" bldLvl="1" animBg="1" rev="0" advAuto="0" spid="246" grpId="3"/>
      <p:bldP build="whole" bldLvl="1" animBg="1" rev="0" advAuto="0" spid="251" grpId="11"/>
      <p:bldP build="whole" bldLvl="1" animBg="1" rev="0" advAuto="0" spid="246" grpId="7"/>
      <p:bldP build="whole" bldLvl="1" animBg="1" rev="0" advAuto="0" spid="249" grpId="6"/>
      <p:bldP build="whole" bldLvl="1" animBg="1" rev="0" advAuto="0" spid="250" grpId="10"/>
      <p:bldP build="whole" bldLvl="1" animBg="1" rev="0" advAuto="0" spid="245" grpId="2"/>
      <p:bldP build="whole" bldLvl="1" animBg="1" rev="0" advAuto="0" spid="247" grpId="4"/>
      <p:bldP build="whole" bldLvl="1" animBg="1" rev="0" advAuto="0" spid="248" grpId="5"/>
      <p:bldP build="whole" bldLvl="1" animBg="1" rev="0" advAuto="0" spid="245" grpId="9"/>
      <p:bldP build="whole" bldLvl="1" animBg="1" rev="0" advAuto="0" spid="244" grpId="1"/>
      <p:bldP build="whole" bldLvl="1" animBg="1" rev="0" advAuto="0" spid="252" grpId="12"/>
      <p:bldP build="whole" bldLvl="1" animBg="1" rev="0" advAuto="0" spid="249" grpId="14"/>
      <p:bldP build="whole" bldLvl="1" animBg="1" rev="0" advAuto="0" spid="247" grpId="1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/>
          <p:nvPr>
            <p:ph type="title"/>
          </p:nvPr>
        </p:nvSpPr>
        <p:spPr>
          <a:xfrm>
            <a:off x="250824" y="188899"/>
            <a:ext cx="8713790" cy="792189"/>
          </a:xfrm>
          <a:prstGeom prst="rect">
            <a:avLst/>
          </a:prstGeom>
        </p:spPr>
        <p:txBody>
          <a:bodyPr anchor="ctr"/>
          <a:lstStyle>
            <a:lvl1pPr algn="ctr" defTabSz="685800">
              <a:defRPr b="1" sz="28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The WIGOS Pre-Operational Phase (2016-2019)</a:t>
            </a:r>
          </a:p>
        </p:txBody>
      </p:sp>
      <p:sp>
        <p:nvSpPr>
          <p:cNvPr id="255" name="Shape 255"/>
          <p:cNvSpPr/>
          <p:nvPr>
            <p:ph type="body" idx="1"/>
          </p:nvPr>
        </p:nvSpPr>
        <p:spPr>
          <a:xfrm>
            <a:off x="377825" y="1098544"/>
            <a:ext cx="8642350" cy="5007529"/>
          </a:xfrm>
          <a:prstGeom prst="rect">
            <a:avLst/>
          </a:prstGeom>
        </p:spPr>
        <p:txBody>
          <a:bodyPr/>
          <a:lstStyle/>
          <a:p>
            <a:pPr marL="270933" indent="-270933" defTabSz="824420">
              <a:lnSpc>
                <a:spcPct val="90000"/>
              </a:lnSpc>
              <a:spcBef>
                <a:spcPts val="800"/>
              </a:spcBef>
              <a:buSzPct val="100000"/>
              <a:buChar char="•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Increased emphasis on regional and national activities</a:t>
            </a:r>
            <a:endParaRPr sz="1800"/>
          </a:p>
          <a:p>
            <a:pPr marL="270933" indent="-270933" defTabSz="824420">
              <a:lnSpc>
                <a:spcPct val="90000"/>
              </a:lnSpc>
              <a:spcBef>
                <a:spcPts val="800"/>
              </a:spcBef>
              <a:buSzPct val="100000"/>
              <a:buChar char="•"/>
              <a:defRPr sz="2400" u="sng">
                <a:latin typeface="Arial"/>
                <a:ea typeface="Arial"/>
                <a:cs typeface="Arial"/>
                <a:sym typeface="Arial"/>
              </a:defRPr>
            </a:pPr>
            <a:r>
              <a:t>Five main priority areas:</a:t>
            </a:r>
          </a:p>
          <a:p>
            <a:pPr lvl="1" marL="880532" indent="-474132" defTabSz="824420">
              <a:lnSpc>
                <a:spcPct val="90000"/>
              </a:lnSpc>
              <a:spcBef>
                <a:spcPts val="800"/>
              </a:spcBef>
              <a:buSzPct val="100000"/>
              <a:buAutoNum type="romanU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WIGOS Regulatory Material, supplemented with necessary </a:t>
            </a:r>
            <a:r>
              <a:rPr u="sng"/>
              <a:t>guidance material</a:t>
            </a:r>
            <a:endParaRPr sz="1800"/>
          </a:p>
          <a:p>
            <a:pPr lvl="1" marL="880532" indent="-474132" defTabSz="824420">
              <a:lnSpc>
                <a:spcPct val="90000"/>
              </a:lnSpc>
              <a:spcBef>
                <a:spcPts val="800"/>
              </a:spcBef>
              <a:buSzPct val="100000"/>
              <a:buAutoNum type="romanUcPeriod" startAt="1"/>
              <a:defRPr b="1" sz="2400">
                <a:latin typeface="Arial"/>
                <a:ea typeface="Arial"/>
                <a:cs typeface="Arial"/>
                <a:sym typeface="Arial"/>
              </a:defRPr>
            </a:pPr>
            <a:r>
              <a:t>WIGOS Information Resource, including the Observing Systems Capabilities analysis and Review tool (OSCAR), </a:t>
            </a:r>
            <a:r>
              <a:t>especially OSCAR/Surface</a:t>
            </a:r>
            <a:endParaRPr sz="1800">
              <a:latin typeface="+mj-lt"/>
              <a:ea typeface="+mj-ea"/>
              <a:cs typeface="+mj-cs"/>
              <a:sym typeface="Helvetica"/>
            </a:endParaRPr>
          </a:p>
          <a:p>
            <a:pPr lvl="1" marL="880532" indent="-474132" defTabSz="824420">
              <a:lnSpc>
                <a:spcPct val="90000"/>
              </a:lnSpc>
              <a:spcBef>
                <a:spcPts val="800"/>
              </a:spcBef>
              <a:buSzPct val="100000"/>
              <a:buAutoNum type="romanUcPeriod" startAt="1"/>
              <a:defRPr b="1" sz="2400">
                <a:latin typeface="Arial"/>
                <a:ea typeface="Arial"/>
                <a:cs typeface="Arial"/>
                <a:sym typeface="Arial"/>
              </a:defRPr>
            </a:pPr>
            <a:r>
              <a:t>WIGOS Data Quality Monitoring System (WDQMS)</a:t>
            </a:r>
            <a:endParaRPr sz="1800"/>
          </a:p>
          <a:p>
            <a:pPr lvl="1" marL="880532" indent="-474132" defTabSz="824420">
              <a:lnSpc>
                <a:spcPct val="90000"/>
              </a:lnSpc>
              <a:spcBef>
                <a:spcPts val="800"/>
              </a:spcBef>
              <a:buSzPct val="100000"/>
              <a:buAutoNum type="romanU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Regional Structure; </a:t>
            </a:r>
            <a:r>
              <a:rPr i="1" u="sng"/>
              <a:t>Regional WIGOS Centers</a:t>
            </a:r>
          </a:p>
          <a:p>
            <a:pPr lvl="1" marL="880532" indent="-474132" defTabSz="824420">
              <a:lnSpc>
                <a:spcPct val="90000"/>
              </a:lnSpc>
              <a:spcBef>
                <a:spcPts val="800"/>
              </a:spcBef>
              <a:buSzPct val="100000"/>
              <a:buAutoNum type="romanU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National WIGOS Implementation, coordination and governance mechanisms </a:t>
            </a:r>
          </a:p>
        </p:txBody>
      </p:sp>
      <p:sp>
        <p:nvSpPr>
          <p:cNvPr id="256" name="Shape 256"/>
          <p:cNvSpPr/>
          <p:nvPr/>
        </p:nvSpPr>
        <p:spPr>
          <a:xfrm>
            <a:off x="3015588" y="4621531"/>
            <a:ext cx="6094096" cy="1333501"/>
          </a:xfrm>
          <a:prstGeom prst="rect">
            <a:avLst/>
          </a:prstGeom>
          <a:solidFill>
            <a:srgbClr val="FFD479"/>
          </a:solidFill>
          <a:ln w="38100">
            <a:solidFill>
              <a:srgbClr val="9411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 sz="2500">
                <a:latin typeface="Avenir Black"/>
                <a:ea typeface="Avenir Black"/>
                <a:cs typeface="Avenir Black"/>
                <a:sym typeface="Avenir Black"/>
              </a:defRPr>
            </a:pPr>
            <a:r>
              <a:t>Priority areas II and III will enable us to:</a:t>
            </a:r>
          </a:p>
          <a:p>
            <a:pPr marL="401052" indent="-401052">
              <a:buSzPct val="100000"/>
              <a:buAutoNum type="romanLcParenR" startAt="1"/>
              <a:defRPr sz="2500">
                <a:latin typeface="Avenir Black"/>
                <a:ea typeface="Avenir Black"/>
                <a:cs typeface="Avenir Black"/>
                <a:sym typeface="Avenir Black"/>
              </a:defRPr>
            </a:pPr>
            <a:r>
              <a:t>Describe what WIGOS is, and</a:t>
            </a:r>
          </a:p>
          <a:p>
            <a:pPr marL="401052" indent="-401052">
              <a:buSzPct val="100000"/>
              <a:buAutoNum type="romanLcParenR" startAt="1"/>
              <a:defRPr sz="2500">
                <a:latin typeface="Avenir Black"/>
                <a:ea typeface="Avenir Black"/>
                <a:cs typeface="Avenir Black"/>
                <a:sym typeface="Avenir Black"/>
              </a:defRPr>
            </a:pPr>
            <a:r>
              <a:t>Measure how well it performs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55" grpId="1"/>
      <p:bldP build="whole" bldLvl="1" animBg="1" rev="0" advAuto="0" spid="256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/>
          <p:nvPr>
            <p:ph type="ctr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2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chemeClr val="accent2"/>
                </a:solidFill>
              </a:rPr>
              <a:t>Rolling Review of Requirements</a:t>
            </a:r>
          </a:p>
        </p:txBody>
      </p:sp>
      <p:sp>
        <p:nvSpPr>
          <p:cNvPr id="259" name="Shape 259"/>
          <p:cNvSpPr/>
          <p:nvPr>
            <p:ph type="subTitle" idx="4294967295"/>
          </p:nvPr>
        </p:nvSpPr>
        <p:spPr>
          <a:xfrm>
            <a:off x="149223" y="1243012"/>
            <a:ext cx="8388851" cy="4897438"/>
          </a:xfrm>
          <a:prstGeom prst="rect">
            <a:avLst/>
          </a:prstGeom>
        </p:spPr>
        <p:txBody>
          <a:bodyPr/>
          <a:lstStyle/>
          <a:p>
            <a:pPr marL="338666" indent="-338666" defTabSz="914400">
              <a:spcBef>
                <a:spcPts val="12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WMO Congress: All WMO (and co-sponsored) observing systems shall use the RRR to design networks, plan evolution and assess performance.</a:t>
            </a:r>
            <a:endParaRPr sz="2400"/>
          </a:p>
          <a:p>
            <a:pPr lvl="1" marL="808787" indent="-427787" defTabSz="914400">
              <a:spcBef>
                <a:spcPts val="1200"/>
              </a:spcBef>
              <a:buSzPct val="100000"/>
              <a:buFont typeface="Arial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b="1" sz="2400"/>
              <a:t>The RRR is the process used by WMO to collect, vet and record user requirements for all WMO application areas and match them against observational capabilities</a:t>
            </a:r>
            <a:endParaRPr b="1" sz="2400"/>
          </a:p>
          <a:p>
            <a:pPr lvl="1" marL="808787" indent="-427787" defTabSz="914400">
              <a:spcBef>
                <a:spcPts val="12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Gap analysis results in </a:t>
            </a:r>
            <a:r>
              <a:rPr i="1" sz="2400" u="sng"/>
              <a:t>Statement of Guidance,</a:t>
            </a:r>
            <a:r>
              <a:rPr sz="2400"/>
              <a:t> one per application area, that provides a narrative of how well a given application area is supported by WIGOS; to be supported by a quantitative gap analysis module (in development) 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/>
          <p:nvPr>
            <p:ph type="ctrTitle" idx="4294967295"/>
          </p:nvPr>
        </p:nvSpPr>
        <p:spPr>
          <a:xfrm>
            <a:off x="250824" y="188907"/>
            <a:ext cx="8713790" cy="792173"/>
          </a:xfrm>
          <a:prstGeom prst="rect">
            <a:avLst/>
          </a:prstGeom>
        </p:spPr>
        <p:txBody>
          <a:bodyPr lIns="45718" tIns="45718" rIns="45718" bIns="45718" anchor="ctr"/>
          <a:lstStyle/>
          <a:p>
            <a:pPr algn="ctr" defTabSz="868680">
              <a:defRPr b="1" sz="24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WMO Application Areas listed in the RRR</a:t>
            </a:r>
            <a:endParaRPr sz="1600"/>
          </a:p>
          <a:p>
            <a:pPr algn="ctr" defTabSz="868680">
              <a:defRPr b="1" i="1" sz="17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(July 2015)</a:t>
            </a:r>
          </a:p>
        </p:txBody>
      </p:sp>
      <p:sp>
        <p:nvSpPr>
          <p:cNvPr id="262" name="Shape 262"/>
          <p:cNvSpPr/>
          <p:nvPr>
            <p:ph type="subTitle" idx="4294967295"/>
          </p:nvPr>
        </p:nvSpPr>
        <p:spPr>
          <a:xfrm>
            <a:off x="263524" y="1039812"/>
            <a:ext cx="8713790" cy="5232252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Global numerical weather prediction (GNWP)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High-resolution numerical weather prediction (HRNWP)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Nowcasting and very short range forecasting (NVSRF)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Seasonal and inter-annual forecasting (SIAF)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Aeronautical meteorology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solidFill>
                  <a:srgbClr val="9411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Forecasting atmospheric composition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solidFill>
                  <a:srgbClr val="9411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Monitoring atmospheric composition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solidFill>
                  <a:srgbClr val="9411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Atmospheric composition for urban applications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solidFill>
                  <a:srgbClr val="9411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Ocean applications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 Agricultural meteorology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 Hydrology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 Climate monitoring (as undertaken through GCOS)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 Climate applications </a:t>
            </a:r>
            <a:endParaRPr sz="1800"/>
          </a:p>
          <a:p>
            <a:pPr marL="401052" indent="-401052" defTabSz="914400">
              <a:buSzPct val="100000"/>
              <a:buAutoNum type="arabicPeriod" startAt="1"/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 Space weather 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hape 264"/>
          <p:cNvSpPr/>
          <p:nvPr>
            <p:ph type="ctr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chemeClr val="accent2"/>
                </a:solidFill>
              </a:rPr>
              <a:t>OSCAR and the RRR</a:t>
            </a:r>
          </a:p>
        </p:txBody>
      </p:sp>
      <p:sp>
        <p:nvSpPr>
          <p:cNvPr id="265" name="Shape 265"/>
          <p:cNvSpPr/>
          <p:nvPr>
            <p:ph type="subTitle" idx="4294967295"/>
          </p:nvPr>
        </p:nvSpPr>
        <p:spPr>
          <a:xfrm>
            <a:off x="238124" y="1039812"/>
            <a:ext cx="8713790" cy="4897438"/>
          </a:xfrm>
          <a:prstGeom prst="rect">
            <a:avLst/>
          </a:prstGeom>
        </p:spPr>
        <p:txBody>
          <a:bodyPr/>
          <a:lstStyle/>
          <a:p>
            <a:pPr marL="352871" indent="-352871" defTabSz="850391">
              <a:spcBef>
                <a:spcPts val="11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200"/>
              <a:t>The RRR is supported by three key databases of </a:t>
            </a:r>
            <a:r>
              <a:rPr b="1" sz="2200"/>
              <a:t>OSCAR</a:t>
            </a:r>
            <a:r>
              <a:rPr sz="2200"/>
              <a:t>, the </a:t>
            </a:r>
            <a:r>
              <a:rPr i="1" sz="2200" u="sng"/>
              <a:t>Observation Systems Capabilities and Review</a:t>
            </a:r>
            <a:r>
              <a:rPr sz="2200"/>
              <a:t> tool :</a:t>
            </a:r>
            <a:endParaRPr sz="2200"/>
          </a:p>
          <a:p>
            <a:pPr lvl="1" marL="688628" indent="-334298" defTabSz="850391">
              <a:spcBef>
                <a:spcPts val="1100"/>
              </a:spcBef>
              <a:buSzPct val="100000"/>
              <a:buFont typeface="Arial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b="1" sz="2200"/>
              <a:t>OSCAR/Requirements</a:t>
            </a:r>
            <a:r>
              <a:rPr sz="2200"/>
              <a:t>, in which “technology free” requirements are provided for each application area, expressed in units of geophysical variables (260 in total currently), not measurands; not just atmosphere, also terrestrial, ocean, cryosphere, …</a:t>
            </a:r>
            <a:endParaRPr sz="2200"/>
          </a:p>
          <a:p>
            <a:pPr lvl="1" marL="688628" indent="-334298" defTabSz="850391">
              <a:spcBef>
                <a:spcPts val="1100"/>
              </a:spcBef>
              <a:buSzPct val="100000"/>
              <a:buFont typeface="Arial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b="1" sz="2200"/>
              <a:t>OSCAR/Space, </a:t>
            </a:r>
            <a:r>
              <a:rPr sz="2200"/>
              <a:t>listing the capabilities of all satellite sensors, whether historical, operational or planned</a:t>
            </a:r>
            <a:endParaRPr sz="2200"/>
          </a:p>
          <a:p>
            <a:pPr lvl="1" marL="688628" indent="-334298" defTabSz="850391">
              <a:spcBef>
                <a:spcPts val="1100"/>
              </a:spcBef>
              <a:buSzPct val="100000"/>
              <a:buFont typeface="Arial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b="1" sz="2200"/>
              <a:t>OSCAR/Surface, </a:t>
            </a:r>
            <a:r>
              <a:rPr sz="2200"/>
              <a:t>list surface-based capabilities; developed by MeteoSwiss for WMO, in beta-testing</a:t>
            </a:r>
            <a:endParaRPr sz="2200"/>
          </a:p>
          <a:p>
            <a:pPr lvl="1" marL="522170" indent="-167839" defTabSz="850391">
              <a:spcBef>
                <a:spcPts val="11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endParaRPr sz="2200"/>
          </a:p>
          <a:p>
            <a:pPr lvl="2" marL="1266470" indent="-132614" defTabSz="850391">
              <a:spcBef>
                <a:spcPts val="1100"/>
              </a:spcBef>
              <a:buClr>
                <a:srgbClr val="0000FF"/>
              </a:buClr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6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http://www.wmo-sat.info/oscar/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/>
          <p:nvPr>
            <p:ph type="ctr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chemeClr val="accent2"/>
                </a:solidFill>
              </a:rPr>
              <a:t>OSCAR/Requirements</a:t>
            </a:r>
          </a:p>
        </p:txBody>
      </p:sp>
      <p:sp>
        <p:nvSpPr>
          <p:cNvPr id="268" name="Shape 268"/>
          <p:cNvSpPr/>
          <p:nvPr>
            <p:ph type="subTitle" idx="4294967295"/>
          </p:nvPr>
        </p:nvSpPr>
        <p:spPr>
          <a:xfrm>
            <a:off x="200024" y="1116012"/>
            <a:ext cx="8713790" cy="4897438"/>
          </a:xfrm>
          <a:prstGeom prst="rect">
            <a:avLst/>
          </a:prstGeom>
        </p:spPr>
        <p:txBody>
          <a:bodyPr/>
          <a:lstStyle/>
          <a:p>
            <a:pPr marL="213234" indent="-213234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000"/>
              <a:t>The following requirements are listed (separately for each of the 12 application areas and for all relevant variables):</a:t>
            </a:r>
            <a:endParaRPr sz="2000"/>
          </a:p>
          <a:p>
            <a:pPr lvl="1" marL="475883" indent="-152033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Spatial (horizontal and vertical) and temporal resolution, uncertainty, data latency, required coverage area, source, and level of confidence</a:t>
            </a:r>
            <a:endParaRPr sz="1700"/>
          </a:p>
          <a:p>
            <a:pPr marL="213234" indent="-213234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000"/>
              <a:t>Each requirement is expressed in terms of three separate values:</a:t>
            </a:r>
            <a:endParaRPr sz="2000"/>
          </a:p>
          <a:p>
            <a:pPr lvl="1" marL="475883" indent="-152033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Threshold (observations not useful unless this is met)</a:t>
            </a:r>
            <a:endParaRPr sz="1700"/>
          </a:p>
          <a:p>
            <a:pPr lvl="1" marL="475883" indent="-152033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Break-through (optimum cost-benefit ratio)</a:t>
            </a:r>
            <a:endParaRPr sz="1700"/>
          </a:p>
          <a:p>
            <a:pPr lvl="1" marL="475883" indent="-152033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Goal (exceeding this provides no additional benefit)</a:t>
            </a:r>
            <a:endParaRPr sz="1700"/>
          </a:p>
          <a:p>
            <a:pPr marL="213234" indent="-213234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000"/>
              <a:t>OSCAR/Requirements information content is assembled by CBS and other WMO Inter-Program Expert Teams and Task Teams and  is informed by the broader scientific community</a:t>
            </a:r>
            <a:endParaRPr sz="2000"/>
          </a:p>
          <a:p>
            <a:pPr lvl="1" marL="477911" indent="-154061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e.g. WIGOS/ GAW Workshop on Requirements for Observations of Atmospheric Composition, Geneva, Nov. 2014</a:t>
            </a:r>
            <a:endParaRPr sz="1700"/>
          </a:p>
          <a:p>
            <a:pPr lvl="1" marL="477911" indent="-154061" defTabSz="579975">
              <a:spcBef>
                <a:spcPts val="6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1700"/>
              <a:t>However, the link to e.g. GCOS requirements is currently weak; last update from AOPC, TOPC and OOPC in 2007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6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/>
          <p:nvPr>
            <p:ph type="ctr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2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chemeClr val="accent2"/>
                </a:solidFill>
              </a:rPr>
              <a:t>OSCAR/Space</a:t>
            </a:r>
          </a:p>
        </p:txBody>
      </p:sp>
      <p:sp>
        <p:nvSpPr>
          <p:cNvPr id="271" name="Shape 271"/>
          <p:cNvSpPr/>
          <p:nvPr>
            <p:ph type="subTitle" idx="4294967295"/>
          </p:nvPr>
        </p:nvSpPr>
        <p:spPr>
          <a:xfrm>
            <a:off x="238124" y="1052512"/>
            <a:ext cx="8713790" cy="4897438"/>
          </a:xfrm>
          <a:prstGeom prst="rect">
            <a:avLst/>
          </a:prstGeom>
        </p:spPr>
        <p:txBody>
          <a:bodyPr/>
          <a:lstStyle/>
          <a:p>
            <a:pPr marL="427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Repository of metadata about </a:t>
            </a:r>
            <a:r>
              <a:rPr i="1" sz="2400" u="sng"/>
              <a:t>all satellite sensors (past, present and future) relevant to WMO Programs and Application Areas</a:t>
            </a:r>
            <a:endParaRPr i="1" sz="2400" u="sng"/>
          </a:p>
          <a:p>
            <a:pPr lvl="1" marL="808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Instrument type, measurement technique</a:t>
            </a:r>
            <a:endParaRPr sz="2400"/>
          </a:p>
          <a:p>
            <a:pPr lvl="1" marL="808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Instrument characteristics (mass, power, data rate)</a:t>
            </a:r>
            <a:endParaRPr sz="2400"/>
          </a:p>
          <a:p>
            <a:pPr lvl="1" marL="808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Programmatic information, e.g. agency, measurement program, operating period, heritage, etc.</a:t>
            </a:r>
            <a:endParaRPr sz="2400"/>
          </a:p>
          <a:p>
            <a:pPr lvl="1" marL="808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Orbit, coverage, repeat frequency, resolution</a:t>
            </a:r>
            <a:endParaRPr sz="2400"/>
          </a:p>
          <a:p>
            <a:pPr lvl="1" marL="808787" indent="-427787" defTabSz="914400">
              <a:spcBef>
                <a:spcPts val="500"/>
              </a:spcBef>
              <a:buSzPct val="1000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pPr>
            <a:r>
              <a:rPr sz="2400"/>
              <a:t>Capabilities, expressed in terms of geophysical variables that can be derived from the measurements provided by the sensor, listed in order of decreasing fidelity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/>
          <p:nvPr>
            <p:ph type="title"/>
          </p:nvPr>
        </p:nvSpPr>
        <p:spPr>
          <a:xfrm>
            <a:off x="250824" y="188899"/>
            <a:ext cx="8713790" cy="792189"/>
          </a:xfrm>
          <a:prstGeom prst="rect">
            <a:avLst/>
          </a:prstGeom>
        </p:spPr>
        <p:txBody>
          <a:bodyPr anchor="ctr"/>
          <a:lstStyle>
            <a:lvl1pPr algn="ctr" defTabSz="685800">
              <a:defRPr b="1" sz="32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OSCAR/Surface</a:t>
            </a:r>
          </a:p>
        </p:txBody>
      </p:sp>
      <p:sp>
        <p:nvSpPr>
          <p:cNvPr id="274" name="Shape 274"/>
          <p:cNvSpPr/>
          <p:nvPr>
            <p:ph type="body" idx="1"/>
          </p:nvPr>
        </p:nvSpPr>
        <p:spPr>
          <a:xfrm>
            <a:off x="415923" y="1162044"/>
            <a:ext cx="8310717" cy="5007529"/>
          </a:xfrm>
          <a:prstGeom prst="rect">
            <a:avLst/>
          </a:prstGeom>
        </p:spPr>
        <p:txBody>
          <a:bodyPr/>
          <a:lstStyle/>
          <a:p>
            <a:pPr marL="230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t>This is the </a:t>
            </a:r>
            <a:r>
              <a:rPr u="sng"/>
              <a:t>implementation layer of the </a:t>
            </a:r>
            <a:r>
              <a:rPr i="1" u="sng"/>
              <a:t>WIGOS Metadata Standard</a:t>
            </a:r>
            <a:r>
              <a:t>: a modern, electronic, searchable inventory of metadata for all observing stations/platforms under WIGOS</a:t>
            </a:r>
          </a:p>
          <a:p>
            <a:pPr lvl="1" marL="611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b="1" i="1" sz="2300" u="sng"/>
            </a:pPr>
            <a:r>
              <a:rPr i="0" u="none">
                <a:latin typeface="Arial"/>
                <a:ea typeface="Arial"/>
                <a:cs typeface="Arial"/>
                <a:sym typeface="Arial"/>
              </a:rPr>
              <a:t>Together with OSCAR/Space, OSCAR/Surface provides the description of what WIGOS is</a:t>
            </a:r>
            <a:endParaRPr i="0" u="none">
              <a:latin typeface="Arial"/>
              <a:ea typeface="Arial"/>
              <a:cs typeface="Arial"/>
              <a:sym typeface="Arial"/>
            </a:endParaRPr>
          </a:p>
          <a:p>
            <a:pPr lvl="1" marL="611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i="1" sz="2300" u="sng"/>
            </a:pPr>
            <a:r>
              <a:rPr i="0" u="none">
                <a:latin typeface="Arial"/>
                <a:ea typeface="Arial"/>
                <a:cs typeface="Arial"/>
                <a:sym typeface="Arial"/>
              </a:rPr>
              <a:t>Planned to become operational March 1 2016</a:t>
            </a:r>
            <a:endParaRPr i="0" u="none">
              <a:latin typeface="Arial"/>
              <a:ea typeface="Arial"/>
              <a:cs typeface="Arial"/>
              <a:sym typeface="Arial"/>
            </a:endParaRPr>
          </a:p>
          <a:p>
            <a:pPr lvl="1" marL="611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b="1" i="1" sz="2300" u="sng"/>
            </a:pPr>
            <a:r>
              <a:t>OSCAR/Surface</a:t>
            </a:r>
            <a:r>
              <a:rPr>
                <a:latin typeface="Arial"/>
                <a:ea typeface="Arial"/>
                <a:cs typeface="Arial"/>
                <a:sym typeface="Arial"/>
              </a:rPr>
              <a:t> will replace Volume A,</a:t>
            </a:r>
            <a:r>
              <a:rPr b="0" i="0" u="none">
                <a:latin typeface="Arial"/>
                <a:ea typeface="Arial"/>
                <a:cs typeface="Arial"/>
                <a:sym typeface="Arial"/>
              </a:rPr>
              <a:t> but will also include information from  similar inventories for other (non-GOS) components of WIGOS </a:t>
            </a:r>
            <a:endParaRPr b="0" i="0" u="none">
              <a:latin typeface="Arial"/>
              <a:ea typeface="Arial"/>
              <a:cs typeface="Arial"/>
              <a:sym typeface="Arial"/>
            </a:endParaRPr>
          </a:p>
          <a:p>
            <a:pPr lvl="1" marL="611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rPr i="1" u="sng">
                <a:latin typeface="+mj-lt"/>
                <a:ea typeface="+mj-ea"/>
                <a:cs typeface="+mj-cs"/>
                <a:sym typeface="Helvetica"/>
              </a:rPr>
              <a:t>Developed jointly by WMO and MeteoSwiss, with the Swiss government providing the major part of the funding </a:t>
            </a:r>
            <a:endParaRPr i="1" u="sng">
              <a:latin typeface="+mj-lt"/>
              <a:ea typeface="+mj-ea"/>
              <a:cs typeface="+mj-cs"/>
              <a:sym typeface="Helvetica"/>
            </a:endParaRPr>
          </a:p>
          <a:p>
            <a:pPr lvl="1" marL="611605" indent="-230605" defTabSz="799853">
              <a:lnSpc>
                <a:spcPct val="90000"/>
              </a:lnSpc>
              <a:spcBef>
                <a:spcPts val="1100"/>
              </a:spcBef>
              <a:buSzPct val="100000"/>
              <a:buChar char="•"/>
              <a:defRPr sz="2300">
                <a:latin typeface="Arial"/>
                <a:ea typeface="Arial"/>
                <a:cs typeface="Arial"/>
                <a:sym typeface="Arial"/>
              </a:defRPr>
            </a:pPr>
            <a:r>
              <a:t>Education and training Members in populating, editing and using OSCAR/Surface is a major focus area for 2016-2019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7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/>
          <p:nvPr>
            <p:ph type="ctrTitle" idx="4294967295"/>
          </p:nvPr>
        </p:nvSpPr>
        <p:spPr>
          <a:xfrm>
            <a:off x="215105" y="-39690"/>
            <a:ext cx="8713790" cy="792169"/>
          </a:xfrm>
          <a:prstGeom prst="rect">
            <a:avLst/>
          </a:prstGeom>
        </p:spPr>
        <p:txBody>
          <a:bodyPr anchor="ctr"/>
          <a:lstStyle>
            <a:lvl1pPr algn="ctr" defTabSz="914400">
              <a:defRPr b="1" sz="3200">
                <a:solidFill>
                  <a:srgbClr val="011993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WIGOS Metadata</a:t>
            </a:r>
          </a:p>
        </p:txBody>
      </p:sp>
      <p:sp>
        <p:nvSpPr>
          <p:cNvPr id="277" name="Shape 277"/>
          <p:cNvSpPr/>
          <p:nvPr/>
        </p:nvSpPr>
        <p:spPr>
          <a:xfrm>
            <a:off x="251519" y="650068"/>
            <a:ext cx="9009610" cy="5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500"/>
              </a:spcBef>
              <a:defRPr i="1" sz="1800" u="sng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(loosely defined as “ancillary information that is necessary for optimally using the observation”; more stringent definition can be found in WIGOS Metadata Standard) </a:t>
            </a:r>
          </a:p>
        </p:txBody>
      </p:sp>
      <p:graphicFrame>
        <p:nvGraphicFramePr>
          <p:cNvPr id="278" name="Table 278"/>
          <p:cNvGraphicFramePr/>
          <p:nvPr/>
        </p:nvGraphicFramePr>
        <p:xfrm>
          <a:off x="1238671" y="1443826"/>
          <a:ext cx="6984776" cy="4759574"/>
        </p:xfrm>
        <a:graphic xmlns:a="http://schemas.openxmlformats.org/drawingml/2006/main">
          <a:graphicData uri="http://schemas.openxmlformats.org/drawingml/2006/table">
            <a:tbl>
              <a:tblPr firstCol="1" firstRow="1" lastCol="0" lastRow="1" bandCol="0" bandRow="0" rtl="0">
                <a:tableStyleId>{4C3C2611-4C71-4FC5-86AE-919BDF0F9419}</a:tableStyleId>
              </a:tblPr>
              <a:tblGrid>
                <a:gridCol w="432113"/>
                <a:gridCol w="2083179"/>
                <a:gridCol w="4469483"/>
              </a:tblGrid>
              <a:tr h="190383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200">
                          <a:latin typeface="Arial"/>
                          <a:ea typeface="Arial"/>
                          <a:cs typeface="Arial"/>
                        </a:rPr>
                        <a:t>#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200">
                          <a:latin typeface="Arial"/>
                          <a:ea typeface="Arial"/>
                          <a:cs typeface="Arial"/>
                        </a:rPr>
                        <a:t>Category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200">
                          <a:latin typeface="Arial"/>
                          <a:ea typeface="Arial"/>
                          <a:cs typeface="Arial"/>
                        </a:rPr>
                        <a:t>Description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B3B3B3"/>
                    </a:solidFill>
                  </a:tcPr>
                </a:tc>
              </a:tr>
              <a:tr h="380766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1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observed quantity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the basic characteristics of the observed quantity and the resulting data sets.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0766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2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purpose of observation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the main application area(s) of the observation and the observing program(s) the observation is affiliated to.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90383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data quality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the data quality and traceability of the observation.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951914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4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environment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Describes the geographical environment within which the observation is made. It also provides an unstructured element for additional meta-information that is considered relevant for adequate use of the data and that is not captured anywhere else in this standard.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0766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5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data processing and reporting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how raw data are transferred into the reported physical quantities and reported to the users.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0766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6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sampling and analysis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how sampling and/or analysis are used to derive the reported observation or how a specimen was collected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71149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7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station/platform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the environmental monitoring facility, including fixed station, moving equipment or remote sensing platform, at which the observation was made.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761532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8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method of observation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the method of observation and describes characteristics of the instrument(s) used to make the observation. If multiple instruments used to generate the observation, then this category should be repeated.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90383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9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ownership and data policy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/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who is responsible for the observation and owns it.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0766"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10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contact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b="0" i="0" sz="180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latin typeface="Arial"/>
                          <a:ea typeface="Arial"/>
                          <a:cs typeface="Arial"/>
                        </a:rPr>
                        <a:t>Specifies where information about the observation or dataset can be obtained.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9" name="Shape 279"/>
          <p:cNvSpPr/>
          <p:nvPr/>
        </p:nvSpPr>
        <p:spPr>
          <a:xfrm>
            <a:off x="4933736" y="1395730"/>
            <a:ext cx="4183299" cy="1082229"/>
          </a:xfrm>
          <a:prstGeom prst="rect">
            <a:avLst/>
          </a:prstGeom>
          <a:solidFill>
            <a:srgbClr val="FFD479"/>
          </a:solidFill>
          <a:ln w="25400">
            <a:solidFill>
              <a:srgbClr val="9411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10 categories,</a:t>
            </a:r>
            <a:endParaRPr sz="1800"/>
          </a:p>
          <a:p>
            <a:pPr>
              <a:defRPr sz="2400">
                <a:latin typeface="Arial"/>
                <a:ea typeface="Arial"/>
                <a:cs typeface="Arial"/>
                <a:sym typeface="Arial"/>
              </a:defRPr>
            </a:pPr>
            <a:r>
              <a:t>90 elements,</a:t>
            </a:r>
          </a:p>
          <a:p>
            <a:pPr>
              <a:defRPr sz="2400" u="sng">
                <a:latin typeface="Arial"/>
                <a:ea typeface="Arial"/>
                <a:cs typeface="Arial"/>
                <a:sym typeface="Arial"/>
              </a:defRPr>
            </a:pPr>
            <a:r>
              <a:t>All stored in OSCAR/Surface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7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/>
          <p:nvPr>
            <p:ph type="sldNum" sz="quarter" idx="4294967295"/>
          </p:nvPr>
        </p:nvSpPr>
        <p:spPr>
          <a:xfrm>
            <a:off x="5867400" y="6478587"/>
            <a:ext cx="1152525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84" name="image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05253"/>
            <a:ext cx="10902442" cy="572423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Shape 285"/>
          <p:cNvSpPr/>
          <p:nvPr/>
        </p:nvSpPr>
        <p:spPr>
          <a:xfrm>
            <a:off x="1135989" y="2919732"/>
            <a:ext cx="6840018" cy="444501"/>
          </a:xfrm>
          <a:prstGeom prst="rect">
            <a:avLst/>
          </a:prstGeom>
          <a:solidFill>
            <a:srgbClr val="FFD479"/>
          </a:solidFill>
          <a:ln w="25400">
            <a:solidFill>
              <a:srgbClr val="941100"/>
            </a:solidFill>
            <a:bevel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14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>
              <a:defRPr sz="1800"/>
            </a:pPr>
            <a:r>
              <a:rPr sz="2400"/>
              <a:t>Screenshot from OSCAR/Surface beta-test version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/>
          <p:nvPr>
            <p:ph type="sldNum" sz="quarter" idx="4294967295"/>
          </p:nvPr>
        </p:nvSpPr>
        <p:spPr>
          <a:xfrm>
            <a:off x="5867400" y="6478587"/>
            <a:ext cx="1152525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88" name="map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96417"/>
            <a:ext cx="6615928" cy="467772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9" name="map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04663" y="12700"/>
            <a:ext cx="4303432" cy="608655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0" name="map3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440647" y="331903"/>
            <a:ext cx="5061733" cy="7159057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Shape 291"/>
          <p:cNvSpPr/>
          <p:nvPr/>
        </p:nvSpPr>
        <p:spPr>
          <a:xfrm>
            <a:off x="6477000" y="2413000"/>
            <a:ext cx="511374" cy="508447"/>
          </a:xfrm>
          <a:prstGeom prst="ellipse">
            <a:avLst/>
          </a:prstGeom>
          <a:ln w="38100">
            <a:solidFill>
              <a:srgbClr val="011993"/>
            </a:solidFill>
            <a:bevel/>
          </a:ln>
        </p:spPr>
        <p:txBody>
          <a:bodyPr lIns="45718" tIns="45718" rIns="45718" bIns="45718"/>
          <a:lstStyle/>
          <a:p>
            <a:pPr>
              <a:defRPr>
                <a:latin typeface="+mj-lt"/>
                <a:ea typeface="+mj-ea"/>
                <a:cs typeface="+mj-cs"/>
                <a:sym typeface="Helvetica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91" grpId="3"/>
      <p:bldP build="whole" bldLvl="1" animBg="1" rev="0" advAuto="0" spid="289" grpId="1"/>
      <p:bldP build="whole" bldLvl="1" animBg="1" rev="0" advAuto="0" spid="290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/>
          <p:nvPr>
            <p:ph type="sldNum" sz="quarter" idx="4294967295"/>
          </p:nvPr>
        </p:nvSpPr>
        <p:spPr>
          <a:xfrm>
            <a:off x="5867400" y="6478587"/>
            <a:ext cx="1152525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/>
          <a:lstStyle>
            <a:lvl1pPr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4" name="Screen Shot (NARYN)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37539"/>
            <a:ext cx="9144000" cy="65829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 p14:dur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/>
          <p:nvPr>
            <p:ph type="title"/>
          </p:nvPr>
        </p:nvSpPr>
        <p:spPr>
          <a:xfrm>
            <a:off x="250824" y="188899"/>
            <a:ext cx="8713790" cy="792189"/>
          </a:xfrm>
          <a:prstGeom prst="rect">
            <a:avLst/>
          </a:prstGeom>
        </p:spPr>
        <p:txBody>
          <a:bodyPr anchor="ctr"/>
          <a:lstStyle>
            <a:lvl1pPr algn="ctr" defTabSz="678941">
              <a:defRPr b="1" sz="27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III. WIGOS Data Quality Monitoring System (WDQMS)</a:t>
            </a:r>
          </a:p>
        </p:txBody>
      </p:sp>
      <p:sp>
        <p:nvSpPr>
          <p:cNvPr id="297" name="Shape 297"/>
          <p:cNvSpPr/>
          <p:nvPr>
            <p:ph type="body" idx="1"/>
          </p:nvPr>
        </p:nvSpPr>
        <p:spPr>
          <a:xfrm>
            <a:off x="822324" y="1301744"/>
            <a:ext cx="7549210" cy="5007529"/>
          </a:xfrm>
          <a:prstGeom prst="rect">
            <a:avLst/>
          </a:prstGeom>
        </p:spPr>
        <p:txBody>
          <a:bodyPr/>
          <a:lstStyle/>
          <a:p>
            <a:pPr marL="21837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sz="2376">
                <a:latin typeface="Arial"/>
                <a:ea typeface="Arial"/>
                <a:cs typeface="Arial"/>
                <a:sym typeface="Arial"/>
              </a:defRPr>
            </a:pPr>
            <a:r>
              <a:t>Real-time monitoring of performance (data availability and data quality) of all WIGOS components, searchable by region, country, station type, period, etc.</a:t>
            </a:r>
          </a:p>
          <a:p>
            <a:pPr marL="21837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b="1" sz="2376">
                <a:latin typeface="Arial"/>
                <a:ea typeface="Arial"/>
                <a:cs typeface="Arial"/>
                <a:sym typeface="Arial"/>
              </a:defRPr>
            </a:pPr>
            <a:r>
              <a:t>The WDQMS will provide a complete description of how well WIGOS is functioning</a:t>
            </a:r>
          </a:p>
          <a:p>
            <a:pPr lvl="1" marL="59556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sz="2376">
                <a:latin typeface="Arial"/>
                <a:ea typeface="Arial"/>
                <a:cs typeface="Arial"/>
                <a:sym typeface="Arial"/>
              </a:defRPr>
            </a:pPr>
            <a:r>
              <a:t>M</a:t>
            </a:r>
            <a:r>
              <a:t>onitor regional and national performance of all WIGOS components, analyse trends over time</a:t>
            </a:r>
          </a:p>
          <a:p>
            <a:pPr lvl="1" marL="59556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i="1" sz="2376" u="sng">
                <a:latin typeface="Arial"/>
                <a:ea typeface="Arial"/>
                <a:cs typeface="Arial"/>
                <a:sym typeface="Arial"/>
              </a:defRPr>
            </a:pPr>
            <a:r>
              <a:t>P</a:t>
            </a:r>
            <a:r>
              <a:t>ilot projects involving ECMWF, NCEP, DWD, KMS and others are underway</a:t>
            </a:r>
            <a:endParaRPr>
              <a:latin typeface="+mj-lt"/>
              <a:ea typeface="+mj-ea"/>
              <a:cs typeface="+mj-cs"/>
              <a:sym typeface="Helvetica"/>
            </a:endParaRPr>
          </a:p>
          <a:p>
            <a:pPr marL="21837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sz="2376">
                <a:latin typeface="Arial"/>
                <a:ea typeface="Arial"/>
                <a:cs typeface="Arial"/>
                <a:sym typeface="Arial"/>
              </a:defRPr>
            </a:pPr>
            <a:r>
              <a:t>Delayed mode monitoring of data quality as measured against reference sources of information.</a:t>
            </a:r>
          </a:p>
          <a:p>
            <a:pPr lvl="1" marL="595563" indent="-218373" defTabSz="782863">
              <a:lnSpc>
                <a:spcPct val="90000"/>
              </a:lnSpc>
              <a:spcBef>
                <a:spcPts val="700"/>
              </a:spcBef>
              <a:buSzPct val="100000"/>
              <a:buChar char="•"/>
              <a:defRPr sz="2376">
                <a:latin typeface="Arial"/>
                <a:ea typeface="Arial"/>
                <a:cs typeface="Arial"/>
                <a:sym typeface="Arial"/>
              </a:defRPr>
            </a:pPr>
            <a:r>
              <a:t>Fault management system for tracking and mitigation of performance issues.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9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>
            <p:ph type="title"/>
          </p:nvPr>
        </p:nvSpPr>
        <p:spPr>
          <a:xfrm>
            <a:off x="250825" y="0"/>
            <a:ext cx="8713790" cy="1169988"/>
          </a:xfrm>
          <a:prstGeom prst="rect">
            <a:avLst/>
          </a:prstGeom>
        </p:spPr>
        <p:txBody>
          <a:bodyPr lIns="0" tIns="0" rIns="0" bIns="0"/>
          <a:lstStyle/>
          <a:p>
            <a:pPr/>
          </a:p>
        </p:txBody>
      </p:sp>
      <p:sp>
        <p:nvSpPr>
          <p:cNvPr id="300" name="Shape 300"/>
          <p:cNvSpPr/>
          <p:nvPr>
            <p:ph type="sldNum" sz="quarter" idx="4294967295"/>
          </p:nvPr>
        </p:nvSpPr>
        <p:spPr>
          <a:xfrm>
            <a:off x="6837708" y="6478587"/>
            <a:ext cx="182217" cy="17281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>
            <a:normAutofit fontScale="100000" lnSpcReduction="0"/>
          </a:bodyPr>
          <a:lstStyle>
            <a:lvl1pPr>
              <a:lnSpc>
                <a:spcPct val="90000"/>
              </a:lnSpc>
              <a:defRPr sz="1200"/>
            </a:lvl1pPr>
          </a:lstStyle>
          <a:p>
            <a:pPr/>
            <a:fld id="{86CB4B4D-7CA3-9044-876B-883B54F8677D}" type="slidenum"/>
          </a:p>
        </p:txBody>
      </p:sp>
      <p:pic>
        <p:nvPicPr>
          <p:cNvPr id="301" name="image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376664"/>
            <a:ext cx="9144000" cy="63332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 p14:dur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/>
          <p:nvPr>
            <p:ph type="title"/>
          </p:nvPr>
        </p:nvSpPr>
        <p:spPr>
          <a:xfrm>
            <a:off x="215105" y="176203"/>
            <a:ext cx="8713790" cy="792180"/>
          </a:xfrm>
          <a:prstGeom prst="rect">
            <a:avLst/>
          </a:prstGeom>
        </p:spPr>
        <p:txBody>
          <a:bodyPr anchor="ctr"/>
          <a:lstStyle>
            <a:lvl1pPr algn="ctr" defTabSz="487529">
              <a:defRPr b="1" sz="36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Summary and Conclusions</a:t>
            </a:r>
          </a:p>
        </p:txBody>
      </p:sp>
      <p:sp>
        <p:nvSpPr>
          <p:cNvPr id="304" name="Shape 304"/>
          <p:cNvSpPr/>
          <p:nvPr>
            <p:ph type="body" idx="1"/>
          </p:nvPr>
        </p:nvSpPr>
        <p:spPr>
          <a:xfrm>
            <a:off x="352425" y="1181093"/>
            <a:ext cx="8642350" cy="5007544"/>
          </a:xfrm>
          <a:prstGeom prst="rect">
            <a:avLst/>
          </a:prstGeom>
        </p:spPr>
        <p:txBody>
          <a:bodyPr/>
          <a:lstStyle/>
          <a:p>
            <a:pPr marL="235818" indent="-235818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WIGOS global framework is now in place and will be further developed during the Pre-operational Phase (2016-2019)</a:t>
            </a:r>
          </a:p>
          <a:p>
            <a:pPr lvl="1" marL="609198" indent="-235818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Increased emphasis on Regional and National activities</a:t>
            </a:r>
          </a:p>
          <a:p>
            <a:pPr lvl="1" marL="609198" indent="-235818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rPr b="1"/>
              <a:t>OSCAR/Surface</a:t>
            </a:r>
            <a:r>
              <a:t> and the </a:t>
            </a:r>
            <a:r>
              <a:rPr b="1"/>
              <a:t>WIGOS Data Quality Monitoring System </a:t>
            </a:r>
            <a:r>
              <a:t>(WDQMS) are the two most important technical elements, and both are of strategic importance to WMO</a:t>
            </a:r>
          </a:p>
          <a:p>
            <a:pPr lvl="1" marL="609198" indent="-235818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OSCAR/Surface provides a quantitative, comprehensive online description of all observing platforms and stations of WIGOS</a:t>
            </a:r>
          </a:p>
          <a:p>
            <a:pPr lvl="2" marL="982578" indent="-235819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To become operational on March 1 2016</a:t>
            </a:r>
          </a:p>
          <a:p>
            <a:pPr lvl="2" marL="982578" indent="-235819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Further training events planned for all WMO Regions, supplemented by online learning tools</a:t>
            </a:r>
          </a:p>
          <a:p>
            <a:pPr lvl="1" marL="609198" indent="-235818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WDQMS is the primary WIGOS performance measuring tool</a:t>
            </a:r>
          </a:p>
          <a:p>
            <a:pPr lvl="2" marL="982578" indent="-235819" defTabSz="751857">
              <a:lnSpc>
                <a:spcPct val="90000"/>
              </a:lnSpc>
              <a:spcBef>
                <a:spcPts val="500"/>
              </a:spcBef>
              <a:buSzPct val="100000"/>
              <a:buChar char="•"/>
              <a:defRPr sz="2352">
                <a:latin typeface="Arial"/>
                <a:ea typeface="Arial"/>
                <a:cs typeface="Arial"/>
                <a:sym typeface="Arial"/>
              </a:defRPr>
            </a:pPr>
            <a:r>
              <a:t>Still in development; pilot projects underway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04" grpId="1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