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35"/>
  </p:notesMasterIdLst>
  <p:handoutMasterIdLst>
    <p:handoutMasterId r:id="rId36"/>
  </p:handoutMasterIdLst>
  <p:sldIdLst>
    <p:sldId id="263" r:id="rId3"/>
    <p:sldId id="256" r:id="rId4"/>
    <p:sldId id="266" r:id="rId5"/>
    <p:sldId id="267" r:id="rId6"/>
    <p:sldId id="268" r:id="rId7"/>
    <p:sldId id="278" r:id="rId8"/>
    <p:sldId id="293" r:id="rId9"/>
    <p:sldId id="294" r:id="rId10"/>
    <p:sldId id="295" r:id="rId11"/>
    <p:sldId id="299" r:id="rId12"/>
    <p:sldId id="297" r:id="rId13"/>
    <p:sldId id="298" r:id="rId14"/>
    <p:sldId id="300" r:id="rId15"/>
    <p:sldId id="301" r:id="rId16"/>
    <p:sldId id="296" r:id="rId17"/>
    <p:sldId id="302" r:id="rId18"/>
    <p:sldId id="303" r:id="rId19"/>
    <p:sldId id="304" r:id="rId20"/>
    <p:sldId id="276" r:id="rId21"/>
    <p:sldId id="308" r:id="rId22"/>
    <p:sldId id="270" r:id="rId23"/>
    <p:sldId id="305" r:id="rId24"/>
    <p:sldId id="306" r:id="rId25"/>
    <p:sldId id="307" r:id="rId26"/>
    <p:sldId id="309" r:id="rId27"/>
    <p:sldId id="310" r:id="rId28"/>
    <p:sldId id="311" r:id="rId29"/>
    <p:sldId id="312" r:id="rId30"/>
    <p:sldId id="275" r:id="rId31"/>
    <p:sldId id="273" r:id="rId32"/>
    <p:sldId id="274" r:id="rId33"/>
    <p:sldId id="262" r:id="rId34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4912" autoAdjust="0"/>
    <p:restoredTop sz="94617" autoAdjust="0"/>
  </p:normalViewPr>
  <p:slideViewPr>
    <p:cSldViewPr>
      <p:cViewPr>
        <p:scale>
          <a:sx n="78" d="100"/>
          <a:sy n="78" d="100"/>
        </p:scale>
        <p:origin x="-918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principles were presented to</a:t>
            </a:r>
            <a:r>
              <a:rPr lang="en-US" baseline="0" dirty="0" smtClean="0"/>
              <a:t> and accepted by ICG-WIGOS-1 and were re-visited over and over again by TT-WMD in developing the standard.</a:t>
            </a: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BFF6-54FA-4BDE-91E1-7EC71EF27F4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88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principles were presented to</a:t>
            </a:r>
            <a:r>
              <a:rPr lang="en-US" baseline="0" dirty="0" smtClean="0"/>
              <a:t> and accepted by ICG-WIGOS-1 and were re-visited over and over again by TT-WMD in developing the standard.</a:t>
            </a: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BFF6-54FA-4BDE-91E1-7EC71EF27F4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8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50825" y="1052513"/>
            <a:ext cx="8713788" cy="4897437"/>
          </a:xfrm>
        </p:spPr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E7539-CE33-478E-96ED-AE632B6342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06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25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WIGOS Metadata</a:t>
            </a:r>
            <a:br>
              <a:rPr lang="en-GB" altLang="en-US" dirty="0" smtClean="0"/>
            </a:b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</a:t>
            </a:r>
          </a:p>
          <a:p>
            <a:r>
              <a:rPr lang="en-US" altLang="en-US" dirty="0" smtClean="0"/>
              <a:t>WMO Secretariat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WIGOS metadata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Context</a:t>
            </a:r>
          </a:p>
          <a:p>
            <a:r>
              <a:rPr lang="en-US" altLang="en-US" dirty="0" smtClean="0"/>
              <a:t>High level contents</a:t>
            </a:r>
          </a:p>
          <a:p>
            <a:r>
              <a:rPr lang="en-US" altLang="en-US" dirty="0" smtClean="0"/>
              <a:t>Station identifiers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Context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93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Integrated Observing System - Metadata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Aims to support</a:t>
            </a:r>
          </a:p>
          <a:p>
            <a:pPr lvl="1"/>
            <a:r>
              <a:rPr lang="en-GB" dirty="0" smtClean="0"/>
              <a:t>Use of observations</a:t>
            </a:r>
          </a:p>
          <a:p>
            <a:pPr lvl="1"/>
            <a:r>
              <a:rPr lang="en-GB" dirty="0" smtClean="0"/>
              <a:t>Planning observation networks</a:t>
            </a:r>
          </a:p>
          <a:p>
            <a:pPr lvl="1"/>
            <a:endParaRPr lang="en-GB" dirty="0"/>
          </a:p>
          <a:p>
            <a:r>
              <a:rPr lang="en-GB" dirty="0" smtClean="0"/>
              <a:t>Constraints</a:t>
            </a:r>
          </a:p>
          <a:p>
            <a:pPr lvl="1"/>
            <a:r>
              <a:rPr lang="en-GB" dirty="0" smtClean="0"/>
              <a:t>Applicable to all types of observations</a:t>
            </a:r>
          </a:p>
          <a:p>
            <a:pPr lvl="1"/>
            <a:r>
              <a:rPr lang="en-GB" dirty="0" smtClean="0"/>
              <a:t>Acceptable to governments of </a:t>
            </a:r>
            <a:r>
              <a:rPr lang="en-GB" i="1" dirty="0" smtClean="0"/>
              <a:t>all</a:t>
            </a:r>
            <a:r>
              <a:rPr lang="en-GB" dirty="0" smtClean="0"/>
              <a:t> countries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WIGOS Metadata - overview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105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Principles for WIGOS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Include the </a:t>
            </a:r>
            <a:r>
              <a:rPr lang="en-US" dirty="0"/>
              <a:t>information that enables users to make adequate use of observational data </a:t>
            </a:r>
            <a:r>
              <a:rPr lang="en-US" i="1" dirty="0" smtClean="0"/>
              <a:t>[also for </a:t>
            </a:r>
            <a:r>
              <a:rPr lang="en-US" i="1" dirty="0"/>
              <a:t>climate applications</a:t>
            </a:r>
            <a:r>
              <a:rPr lang="en-US" i="1" dirty="0" smtClean="0"/>
              <a:t>]</a:t>
            </a:r>
          </a:p>
          <a:p>
            <a:r>
              <a:rPr lang="en-US" dirty="0" smtClean="0"/>
              <a:t>Every piece of metadata </a:t>
            </a:r>
            <a:r>
              <a:rPr lang="en-US" i="1" dirty="0" smtClean="0"/>
              <a:t>shall</a:t>
            </a:r>
            <a:r>
              <a:rPr lang="en-US" dirty="0" smtClean="0"/>
              <a:t> have date/time information associated with it </a:t>
            </a:r>
          </a:p>
          <a:p>
            <a:r>
              <a:rPr lang="en-US" dirty="0" smtClean="0"/>
              <a:t>All metadata associated with internationally exchanged data </a:t>
            </a:r>
            <a:r>
              <a:rPr lang="en-US" i="1" dirty="0" smtClean="0"/>
              <a:t>shall</a:t>
            </a:r>
            <a:r>
              <a:rPr lang="en-US" dirty="0" smtClean="0"/>
              <a:t> be made available</a:t>
            </a:r>
          </a:p>
          <a:p>
            <a:r>
              <a:rPr lang="en-US" dirty="0" smtClean="0"/>
              <a:t>Metadata </a:t>
            </a:r>
            <a:r>
              <a:rPr lang="en-US" i="1" dirty="0" smtClean="0"/>
              <a:t>shall</a:t>
            </a:r>
            <a:r>
              <a:rPr lang="en-US" dirty="0" smtClean="0"/>
              <a:t> be updated in a timely manner to support adequate interpretation of data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applicable to all disciplines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forward-looking but also respect legacy (e.g., Vol. A)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acceptable to all Members</a:t>
            </a:r>
          </a:p>
          <a:p>
            <a:r>
              <a:rPr lang="en-US" dirty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applicable for all Members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WIGOS Metadata - overview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098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Principles for WIGOS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Include the </a:t>
            </a:r>
            <a:r>
              <a:rPr lang="en-US" dirty="0"/>
              <a:t>information that enables users to make adequate use of observational data </a:t>
            </a:r>
            <a:r>
              <a:rPr lang="en-US" i="1" dirty="0" smtClean="0"/>
              <a:t>[also for </a:t>
            </a:r>
            <a:r>
              <a:rPr lang="en-US" i="1" dirty="0"/>
              <a:t>climate applications</a:t>
            </a:r>
            <a:r>
              <a:rPr lang="en-US" i="1" dirty="0" smtClean="0"/>
              <a:t>]</a:t>
            </a:r>
          </a:p>
          <a:p>
            <a:r>
              <a:rPr lang="en-US" dirty="0" smtClean="0"/>
              <a:t>Every piece of metadata </a:t>
            </a:r>
            <a:r>
              <a:rPr lang="en-US" i="1" dirty="0" smtClean="0"/>
              <a:t>shall</a:t>
            </a:r>
            <a:r>
              <a:rPr lang="en-US" dirty="0" smtClean="0"/>
              <a:t> have date/time information associated with it </a:t>
            </a:r>
          </a:p>
          <a:p>
            <a:r>
              <a:rPr lang="en-US" dirty="0" smtClean="0"/>
              <a:t>All metadata associated with internationally exchanged data </a:t>
            </a:r>
            <a:r>
              <a:rPr lang="en-US" i="1" dirty="0" smtClean="0"/>
              <a:t>shall</a:t>
            </a:r>
            <a:r>
              <a:rPr lang="en-US" dirty="0" smtClean="0"/>
              <a:t> be made available</a:t>
            </a:r>
          </a:p>
          <a:p>
            <a:r>
              <a:rPr lang="en-US" dirty="0" smtClean="0"/>
              <a:t>Metadata </a:t>
            </a:r>
            <a:r>
              <a:rPr lang="en-US" i="1" dirty="0" smtClean="0"/>
              <a:t>shall</a:t>
            </a:r>
            <a:r>
              <a:rPr lang="en-US" dirty="0" smtClean="0"/>
              <a:t> be updated in a timely manner to support adequate interpretation of data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applicable to all disciplines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forward-looking but also respect legacy (e.g., Vol. A)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acceptable to all Members</a:t>
            </a:r>
          </a:p>
          <a:p>
            <a:r>
              <a:rPr lang="en-US" dirty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applicable for all Members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WIGOS Metadata - overview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095127"/>
            <a:ext cx="5904656" cy="78483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Explain observations</a:t>
            </a:r>
          </a:p>
          <a:p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3059832" y="1967065"/>
            <a:ext cx="5904656" cy="669414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Over time</a:t>
            </a:r>
          </a:p>
          <a:p>
            <a:endParaRPr lang="en-GB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059832" y="2679303"/>
            <a:ext cx="5904656" cy="646331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For all exchanged observations</a:t>
            </a:r>
          </a:p>
          <a:p>
            <a:endParaRPr lang="en-GB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3059832" y="3327375"/>
            <a:ext cx="5904656" cy="600164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In time to be useful</a:t>
            </a:r>
          </a:p>
          <a:p>
            <a:endParaRPr lang="en-GB" sz="6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3945830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For all types of observation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059832" y="4434401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Expand what we record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059832" y="4896066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Achievable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059832" y="5343599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Relevant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72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458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371540"/>
            <a:ext cx="4248472" cy="156966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/>
              <a:t>Observed </a:t>
            </a:r>
            <a:r>
              <a:rPr lang="en-GB" b="1" dirty="0" smtClean="0"/>
              <a:t>Variable</a:t>
            </a:r>
            <a:endParaRPr lang="en-GB" b="1" dirty="0"/>
          </a:p>
          <a:p>
            <a:r>
              <a:rPr lang="en-GB" dirty="0" smtClean="0"/>
              <a:t>Atmospheric temperature:</a:t>
            </a:r>
          </a:p>
          <a:p>
            <a:r>
              <a:rPr lang="en-GB" dirty="0" smtClean="0"/>
              <a:t>Temperature </a:t>
            </a:r>
            <a:r>
              <a:rPr lang="en-GB" dirty="0"/>
              <a:t>(°F)</a:t>
            </a:r>
            <a:endParaRPr lang="en-GB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44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1700808"/>
            <a:ext cx="4248472" cy="156966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Purpose</a:t>
            </a:r>
          </a:p>
          <a:p>
            <a:r>
              <a:rPr lang="en-GB" dirty="0" smtClean="0"/>
              <a:t>Urban meteorology</a:t>
            </a:r>
          </a:p>
          <a:p>
            <a:r>
              <a:rPr lang="en-GB" dirty="0" smtClean="0"/>
              <a:t>US domestic stations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0407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7504" y="1052736"/>
            <a:ext cx="4248472" cy="544764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Observing Facility</a:t>
            </a:r>
            <a:endParaRPr lang="en-GB" b="1" dirty="0"/>
          </a:p>
          <a:p>
            <a:r>
              <a:rPr lang="en-GB" dirty="0" smtClean="0"/>
              <a:t>Region: IV</a:t>
            </a:r>
          </a:p>
          <a:p>
            <a:r>
              <a:rPr lang="en-GB" dirty="0" smtClean="0"/>
              <a:t>Country: USA</a:t>
            </a:r>
          </a:p>
          <a:p>
            <a:r>
              <a:rPr lang="en-GB" dirty="0" smtClean="0"/>
              <a:t>Name: New York Roof 10</a:t>
            </a:r>
          </a:p>
          <a:p>
            <a:r>
              <a:rPr lang="en-GB" dirty="0" smtClean="0"/>
              <a:t>Type: Land station</a:t>
            </a:r>
          </a:p>
          <a:p>
            <a:r>
              <a:rPr lang="en-GB" dirty="0" smtClean="0"/>
              <a:t>Id: </a:t>
            </a:r>
            <a:r>
              <a:rPr lang="en-GB" sz="2000" dirty="0" smtClean="0"/>
              <a:t>int.wmo.wigos-0-153-3-157</a:t>
            </a:r>
          </a:p>
          <a:p>
            <a:r>
              <a:rPr lang="en-GB" dirty="0" smtClean="0"/>
              <a:t>Location: </a:t>
            </a:r>
            <a:r>
              <a:rPr lang="en-GB" sz="1600" dirty="0" smtClean="0"/>
              <a:t>40°44′54.36″N 73°59′08.36″W</a:t>
            </a:r>
          </a:p>
          <a:p>
            <a:r>
              <a:rPr lang="en-GB" dirty="0" smtClean="0"/>
              <a:t>Data </a:t>
            </a:r>
            <a:r>
              <a:rPr lang="en-GB" dirty="0" err="1" smtClean="0"/>
              <a:t>comms</a:t>
            </a:r>
            <a:r>
              <a:rPr lang="en-GB" dirty="0" smtClean="0"/>
              <a:t>: Telephone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601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9552" y="2904982"/>
            <a:ext cx="4248472" cy="156966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Environment</a:t>
            </a:r>
          </a:p>
          <a:p>
            <a:r>
              <a:rPr lang="en-GB" dirty="0" smtClean="0"/>
              <a:t>In a screen</a:t>
            </a:r>
          </a:p>
          <a:p>
            <a:r>
              <a:rPr lang="en-GB" dirty="0" smtClean="0"/>
              <a:t>On a rooftop platform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762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3481890"/>
            <a:ext cx="4248472" cy="249299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Method </a:t>
            </a:r>
            <a:r>
              <a:rPr lang="en-GB" dirty="0" smtClean="0"/>
              <a:t>(visibility)</a:t>
            </a:r>
            <a:endParaRPr lang="en-GB" dirty="0"/>
          </a:p>
          <a:p>
            <a:r>
              <a:rPr lang="en-GB" dirty="0" smtClean="0"/>
              <a:t>Visual</a:t>
            </a:r>
          </a:p>
          <a:p>
            <a:r>
              <a:rPr lang="en-GB" dirty="0" smtClean="0"/>
              <a:t>Standard reference landmarks</a:t>
            </a:r>
          </a:p>
          <a:p>
            <a:r>
              <a:rPr lang="en-GB" dirty="0" err="1" smtClean="0"/>
              <a:t>Obs</a:t>
            </a:r>
            <a:r>
              <a:rPr lang="en-GB" dirty="0" smtClean="0"/>
              <a:t> Range: not available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123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544" y="3969218"/>
            <a:ext cx="4248472" cy="138499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Sampling</a:t>
            </a:r>
            <a:endParaRPr lang="en-GB" b="1" dirty="0"/>
          </a:p>
          <a:p>
            <a:r>
              <a:rPr lang="en-GB" dirty="0" smtClean="0"/>
              <a:t>Winds averaged over ten minutes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835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1083496"/>
            <a:ext cx="4248472" cy="2862322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Data processing</a:t>
            </a:r>
            <a:endParaRPr lang="en-GB" b="1" dirty="0"/>
          </a:p>
          <a:p>
            <a:r>
              <a:rPr lang="en-GB" dirty="0" smtClean="0"/>
              <a:t>Hourly reporting</a:t>
            </a:r>
          </a:p>
          <a:p>
            <a:r>
              <a:rPr lang="en-GB" dirty="0" smtClean="0"/>
              <a:t>Pressure tendency derived from manual interpretation of barograph trace.</a:t>
            </a:r>
          </a:p>
          <a:p>
            <a:r>
              <a:rPr lang="en-GB" dirty="0" smtClean="0"/>
              <a:t>Hand written logs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203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32393" y="3619001"/>
            <a:ext cx="4248472" cy="1015663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Data quality</a:t>
            </a:r>
            <a:endParaRPr lang="en-GB" b="1" dirty="0"/>
          </a:p>
          <a:p>
            <a:r>
              <a:rPr lang="en-GB" dirty="0" smtClean="0"/>
              <a:t>Quality flags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059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147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3472934"/>
            <a:ext cx="4248472" cy="156966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Ownership</a:t>
            </a:r>
            <a:endParaRPr lang="en-GB" b="1" dirty="0"/>
          </a:p>
          <a:p>
            <a:r>
              <a:rPr lang="en-GB" dirty="0" smtClean="0"/>
              <a:t>Responsible: NWS</a:t>
            </a:r>
          </a:p>
          <a:p>
            <a:r>
              <a:rPr lang="en-GB" dirty="0" smtClean="0"/>
              <a:t>Data policy: WMO Essential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782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fontScale="92500" lnSpcReduction="20000"/>
          </a:bodyPr>
          <a:lstStyle/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Observed Variable</a:t>
            </a:r>
            <a:endParaRPr lang="en-US" dirty="0"/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Purpose </a:t>
            </a:r>
            <a:r>
              <a:rPr lang="en-US" dirty="0"/>
              <a:t>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Observing Facility</a:t>
            </a:r>
            <a:br>
              <a:rPr lang="en-US" dirty="0" smtClean="0"/>
            </a:br>
            <a:r>
              <a:rPr lang="en-US" dirty="0" smtClean="0"/>
              <a:t>(station, platform)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Environment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Instruments and Methods of Observation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Sampling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Processing and Reporting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Data Quality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Ownership </a:t>
            </a:r>
            <a:r>
              <a:rPr lang="en-US" dirty="0"/>
              <a:t>and Data Policy</a:t>
            </a:r>
          </a:p>
          <a:p>
            <a:pPr marL="468000" indent="-468000">
              <a:buFont typeface="+mj-lt"/>
              <a:buAutoNum type="arabicPeriod"/>
              <a:tabLst>
                <a:tab pos="108000" algn="l"/>
              </a:tabLst>
            </a:pPr>
            <a:r>
              <a:rPr lang="en-US" dirty="0" smtClean="0"/>
              <a:t>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4066238"/>
            <a:ext cx="4248472" cy="138499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b="1" dirty="0" smtClean="0"/>
              <a:t>Contact</a:t>
            </a:r>
            <a:endParaRPr lang="en-GB" b="1" dirty="0"/>
          </a:p>
          <a:p>
            <a:r>
              <a:rPr lang="en-GB" dirty="0" smtClean="0"/>
              <a:t>USA Focal Point for Observations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909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Implementing the standard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Each element marked as:</a:t>
            </a:r>
          </a:p>
          <a:p>
            <a:r>
              <a:rPr lang="en-GB" b="1" dirty="0" smtClean="0"/>
              <a:t>Mandatory</a:t>
            </a:r>
          </a:p>
          <a:p>
            <a:pPr lvl="1"/>
            <a:r>
              <a:rPr lang="en-GB" dirty="0" smtClean="0"/>
              <a:t>Required for all WIGOS metadata records</a:t>
            </a:r>
          </a:p>
          <a:p>
            <a:r>
              <a:rPr lang="en-GB" b="1" dirty="0" smtClean="0"/>
              <a:t>Conditional</a:t>
            </a:r>
          </a:p>
          <a:p>
            <a:pPr lvl="1"/>
            <a:r>
              <a:rPr lang="en-GB" dirty="0" smtClean="0"/>
              <a:t>Required only in specified circumstances</a:t>
            </a:r>
          </a:p>
          <a:p>
            <a:pPr lvl="2"/>
            <a:r>
              <a:rPr lang="en-GB" dirty="0" smtClean="0"/>
              <a:t>instrument calibration makes little sense for a human observer</a:t>
            </a:r>
          </a:p>
          <a:p>
            <a:r>
              <a:rPr lang="en-GB" b="1" dirty="0" smtClean="0"/>
              <a:t>Optional</a:t>
            </a:r>
          </a:p>
          <a:p>
            <a:pPr lvl="1"/>
            <a:r>
              <a:rPr lang="en-GB" dirty="0" smtClean="0"/>
              <a:t>Extremely useful, but too challenging to make compulsory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353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implementation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748889"/>
              </p:ext>
            </p:extLst>
          </p:nvPr>
        </p:nvGraphicFramePr>
        <p:xfrm>
          <a:off x="250825" y="1052513"/>
          <a:ext cx="871378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596"/>
                <a:gridCol w="2904596"/>
                <a:gridCol w="290459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2017-18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2019-2020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Mandatory</a:t>
                      </a:r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straightforward</a:t>
                      </a:r>
                    </a:p>
                    <a:p>
                      <a:endParaRPr lang="en-GB" sz="24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Conditional and straightforward</a:t>
                      </a:r>
                    </a:p>
                    <a:p>
                      <a:endParaRPr lang="en-GB" sz="24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Optional and straightforward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Likely</a:t>
                      </a:r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need more data gathering or to need changes to procedures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 remaining elements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766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Station  identifiers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09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8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en-US" dirty="0" smtClean="0"/>
              <a:t>Need for station identifiers</a:t>
            </a:r>
          </a:p>
        </p:txBody>
      </p:sp>
      <p:sp>
        <p:nvSpPr>
          <p:cNvPr id="3789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r>
              <a:rPr lang="en-GB" altLang="en-US" sz="2400" dirty="0" smtClean="0"/>
              <a:t>Link observations and their metadata</a:t>
            </a:r>
          </a:p>
          <a:p>
            <a:pPr marL="742950" lvl="1" indent="-285750"/>
            <a:r>
              <a:rPr lang="en-GB" altLang="en-US" sz="2000" dirty="0" smtClean="0"/>
              <a:t>Time series</a:t>
            </a:r>
          </a:p>
          <a:p>
            <a:pPr marL="742950" lvl="1" indent="-285750"/>
            <a:r>
              <a:rPr lang="en-GB" altLang="en-US" sz="2000" dirty="0" smtClean="0"/>
              <a:t>Systematic errors</a:t>
            </a:r>
          </a:p>
          <a:p>
            <a:pPr marL="742950" lvl="1" indent="-285750"/>
            <a:r>
              <a:rPr lang="en-GB" altLang="en-US" sz="2000" dirty="0" smtClean="0"/>
              <a:t>Avoid transmission of unchanging information</a:t>
            </a:r>
          </a:p>
          <a:p>
            <a:endParaRPr lang="en-GB" altLang="en-US" sz="2400" dirty="0" smtClean="0"/>
          </a:p>
          <a:p>
            <a:r>
              <a:rPr lang="en-GB" altLang="en-US" sz="2400" dirty="0" smtClean="0"/>
              <a:t>World Weather Watch</a:t>
            </a:r>
          </a:p>
          <a:p>
            <a:pPr marL="742950" lvl="1" indent="-285750"/>
            <a:r>
              <a:rPr lang="en-GB" altLang="en-US" sz="2000" dirty="0" err="1" smtClean="0"/>
              <a:t>IIiii</a:t>
            </a:r>
            <a:r>
              <a:rPr lang="en-GB" altLang="en-US" sz="2000" dirty="0" smtClean="0"/>
              <a:t> – need more</a:t>
            </a:r>
          </a:p>
          <a:p>
            <a:endParaRPr lang="en-GB" altLang="en-US" sz="2400" dirty="0" smtClean="0"/>
          </a:p>
          <a:p>
            <a:r>
              <a:rPr lang="en-GB" altLang="en-US" sz="2400" dirty="0" smtClean="0"/>
              <a:t>Non-WWW</a:t>
            </a:r>
          </a:p>
          <a:p>
            <a:pPr marL="742950" lvl="1" indent="-285750"/>
            <a:r>
              <a:rPr lang="en-GB" altLang="en-US" sz="2000" dirty="0" smtClean="0"/>
              <a:t>How refer to “partner” systems?</a:t>
            </a:r>
            <a:endParaRPr lang="en-US" altLang="en-US" sz="2000" dirty="0" smtClean="0"/>
          </a:p>
        </p:txBody>
      </p:sp>
      <p:sp>
        <p:nvSpPr>
          <p:cNvPr id="37892" name="Rectangle 10"/>
          <p:cNvSpPr>
            <a:spLocks noGrp="1" noChangeArrowheads="1"/>
          </p:cNvSpPr>
          <p:nvPr>
            <p:ph sz="half" idx="4294967295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endParaRPr lang="en-US" altLang="en-US" sz="2400" smtClean="0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4643438" y="1052513"/>
            <a:ext cx="4392612" cy="511175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37894" name="WordArt 6"/>
          <p:cNvSpPr>
            <a:spLocks noChangeArrowheads="1" noChangeShapeType="1" noTextEdit="1"/>
          </p:cNvSpPr>
          <p:nvPr/>
        </p:nvSpPr>
        <p:spPr bwMode="auto">
          <a:xfrm>
            <a:off x="5435600" y="1341438"/>
            <a:ext cx="819150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GB" sz="3600" kern="10" spc="72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IIiii</a:t>
            </a:r>
          </a:p>
        </p:txBody>
      </p:sp>
      <p:sp>
        <p:nvSpPr>
          <p:cNvPr id="37895" name="WordArt 7" descr="White marble"/>
          <p:cNvSpPr>
            <a:spLocks noChangeArrowheads="1" noChangeShapeType="1" noTextEdit="1"/>
          </p:cNvSpPr>
          <p:nvPr/>
        </p:nvSpPr>
        <p:spPr bwMode="auto">
          <a:xfrm>
            <a:off x="6588125" y="2133600"/>
            <a:ext cx="161925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 Black"/>
              </a:rPr>
              <a:t>D......D****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4787900" y="2997200"/>
            <a:ext cx="3240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3600" b="1">
                <a:solidFill>
                  <a:schemeClr val="accent2"/>
                </a:solidFill>
              </a:rPr>
              <a:t>A</a:t>
            </a:r>
            <a:r>
              <a:rPr lang="en-GB" altLang="en-US" sz="3600" b="1" baseline="-25000">
                <a:solidFill>
                  <a:schemeClr val="accent2"/>
                </a:solidFill>
              </a:rPr>
              <a:t>1</a:t>
            </a:r>
            <a:r>
              <a:rPr lang="en-GB" altLang="en-US" sz="3600" b="1">
                <a:solidFill>
                  <a:schemeClr val="accent2"/>
                </a:solidFill>
              </a:rPr>
              <a:t>b</a:t>
            </a:r>
            <a:r>
              <a:rPr lang="en-GB" altLang="en-US" sz="3600" b="1" baseline="-25000">
                <a:solidFill>
                  <a:schemeClr val="accent2"/>
                </a:solidFill>
              </a:rPr>
              <a:t>w</a:t>
            </a:r>
            <a:r>
              <a:rPr lang="en-GB" altLang="en-US" sz="3600" b="1">
                <a:solidFill>
                  <a:schemeClr val="accent2"/>
                </a:solidFill>
              </a:rPr>
              <a:t>n</a:t>
            </a:r>
            <a:r>
              <a:rPr lang="en-GB" altLang="en-US" sz="3600" b="1" baseline="-25000">
                <a:solidFill>
                  <a:schemeClr val="accent2"/>
                </a:solidFill>
              </a:rPr>
              <a:t>b</a:t>
            </a:r>
            <a:r>
              <a:rPr lang="en-GB" altLang="en-US" sz="3600" b="1">
                <a:solidFill>
                  <a:schemeClr val="accent2"/>
                </a:solidFill>
              </a:rPr>
              <a:t>n</a:t>
            </a:r>
            <a:r>
              <a:rPr lang="en-GB" altLang="en-US" sz="3600" b="1" baseline="-25000">
                <a:solidFill>
                  <a:schemeClr val="accent2"/>
                </a:solidFill>
              </a:rPr>
              <a:t>b</a:t>
            </a:r>
            <a:r>
              <a:rPr lang="en-GB" altLang="en-US" sz="3600" b="1">
                <a:solidFill>
                  <a:schemeClr val="accent2"/>
                </a:solidFill>
              </a:rPr>
              <a:t>n</a:t>
            </a:r>
            <a:r>
              <a:rPr lang="en-GB" altLang="en-US" sz="3600" b="1" baseline="-25000">
                <a:solidFill>
                  <a:schemeClr val="accent2"/>
                </a:solidFill>
              </a:rPr>
              <a:t>b</a:t>
            </a:r>
            <a:r>
              <a:rPr lang="en-GB" altLang="en-US" sz="3600" b="1">
                <a:solidFill>
                  <a:schemeClr val="accent2"/>
                </a:solidFill>
              </a:rPr>
              <a:t>**</a:t>
            </a:r>
            <a:endParaRPr lang="en-US" altLang="en-US" sz="3600" b="1">
              <a:solidFill>
                <a:schemeClr val="accent2"/>
              </a:solidFill>
            </a:endParaRP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6877050" y="4292600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3600" b="1">
                <a:solidFill>
                  <a:schemeClr val="folHlink"/>
                </a:solidFill>
              </a:rPr>
              <a:t>I</a:t>
            </a:r>
            <a:r>
              <a:rPr lang="en-GB" altLang="en-US" sz="3600" b="1" baseline="-25000">
                <a:solidFill>
                  <a:schemeClr val="folHlink"/>
                </a:solidFill>
              </a:rPr>
              <a:t>A</a:t>
            </a:r>
            <a:r>
              <a:rPr lang="en-GB" altLang="en-US" sz="3600" b="1">
                <a:solidFill>
                  <a:schemeClr val="folHlink"/>
                </a:solidFill>
              </a:rPr>
              <a:t>...I</a:t>
            </a:r>
            <a:r>
              <a:rPr lang="en-GB" altLang="en-US" sz="3600" b="1" baseline="-25000">
                <a:solidFill>
                  <a:schemeClr val="folHlink"/>
                </a:solidFill>
              </a:rPr>
              <a:t>A</a:t>
            </a:r>
            <a:endParaRPr lang="en-US" altLang="en-US" sz="3600" b="1" baseline="-25000">
              <a:solidFill>
                <a:schemeClr val="folHlink"/>
              </a:solidFill>
            </a:endParaRPr>
          </a:p>
        </p:txBody>
      </p:sp>
      <p:sp>
        <p:nvSpPr>
          <p:cNvPr id="37898" name="WordArt 10"/>
          <p:cNvSpPr>
            <a:spLocks noChangeArrowheads="1" noChangeShapeType="1" noTextEdit="1"/>
          </p:cNvSpPr>
          <p:nvPr/>
        </p:nvSpPr>
        <p:spPr bwMode="auto">
          <a:xfrm>
            <a:off x="5219700" y="4652963"/>
            <a:ext cx="14097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CCCC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5940425" y="5445125"/>
            <a:ext cx="19446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3600" b="1">
                <a:solidFill>
                  <a:schemeClr val="hlink"/>
                </a:solidFill>
              </a:rPr>
              <a:t>I</a:t>
            </a:r>
            <a:r>
              <a:rPr lang="en-GB" altLang="en-US" sz="3600" b="1" baseline="-25000">
                <a:solidFill>
                  <a:schemeClr val="hlink"/>
                </a:solidFill>
              </a:rPr>
              <a:t>6</a:t>
            </a:r>
            <a:r>
              <a:rPr lang="en-GB" altLang="en-US" sz="3600" b="1">
                <a:solidFill>
                  <a:schemeClr val="hlink"/>
                </a:solidFill>
              </a:rPr>
              <a:t>I</a:t>
            </a:r>
            <a:r>
              <a:rPr lang="en-GB" altLang="en-US" sz="3600" b="1" baseline="-25000">
                <a:solidFill>
                  <a:schemeClr val="hlink"/>
                </a:solidFill>
              </a:rPr>
              <a:t>6</a:t>
            </a:r>
            <a:r>
              <a:rPr lang="en-GB" altLang="en-US" sz="3600" b="1">
                <a:solidFill>
                  <a:schemeClr val="hlink"/>
                </a:solidFill>
              </a:rPr>
              <a:t>I</a:t>
            </a:r>
            <a:r>
              <a:rPr lang="en-GB" altLang="en-US" sz="3600" b="1" baseline="-25000">
                <a:solidFill>
                  <a:schemeClr val="hlink"/>
                </a:solidFill>
              </a:rPr>
              <a:t>6</a:t>
            </a:r>
            <a:endParaRPr lang="en-US" altLang="en-US" sz="3600" b="1" baseline="-25000">
              <a:solidFill>
                <a:schemeClr val="hlink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15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New identifiers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mtClean="0">
                <a:solidFill>
                  <a:srgbClr val="FF9900"/>
                </a:solidFill>
              </a:rPr>
              <a:t>Principles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No implicit meaning in station identifiers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All contributing observations must have station identifier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Unique – no station identifier refers to more than one station/platform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Applicable to all observing systems operated by anyone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Extensible – so do not need to issue new identifiers if system needs to be expanded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Absorb existing systems for identifiers</a:t>
            </a:r>
          </a:p>
          <a:p>
            <a:pPr>
              <a:lnSpc>
                <a:spcPct val="90000"/>
              </a:lnSpc>
            </a:pPr>
            <a:endParaRPr lang="en-US" altLang="en-US" smtClean="0"/>
          </a:p>
        </p:txBody>
      </p:sp>
      <p:sp>
        <p:nvSpPr>
          <p:cNvPr id="44036" name="Text Box 6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3203575" y="188913"/>
            <a:ext cx="5689600" cy="1368425"/>
          </a:xfrm>
          <a:prstGeom prst="wedgeRectCallout">
            <a:avLst>
              <a:gd name="adj1" fmla="val -48102"/>
              <a:gd name="adj2" fmla="val 336194"/>
            </a:avLst>
          </a:prstGeom>
          <a:solidFill>
            <a:srgbClr val="FF9900">
              <a:alpha val="2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GB" altLang="en-US"/>
              <a:t>But this means that a station/platform can have more than one identifier (eg from synoptic station number and from ICAO identifier)</a:t>
            </a:r>
            <a:endParaRPr lang="en-US" alt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Operational Information Service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225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Proposed structure – WIGOS Station Identifier</a:t>
            </a:r>
            <a:endParaRPr lang="en-US" altLang="en-US" smtClean="0"/>
          </a:p>
        </p:txBody>
      </p:sp>
      <p:graphicFrame>
        <p:nvGraphicFramePr>
          <p:cNvPr id="399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332654"/>
              </p:ext>
            </p:extLst>
          </p:nvPr>
        </p:nvGraphicFramePr>
        <p:xfrm>
          <a:off x="250825" y="1052513"/>
          <a:ext cx="8713788" cy="5252976"/>
        </p:xfrm>
        <a:graphic>
          <a:graphicData uri="http://schemas.openxmlformats.org/drawingml/2006/table">
            <a:tbl>
              <a:tblPr/>
              <a:tblGrid>
                <a:gridCol w="2905125"/>
                <a:gridCol w="2856210"/>
                <a:gridCol w="2952453"/>
              </a:tblGrid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Component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Role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Initial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Range (?)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WIGOS Identifier Series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Allows future expansion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Issuer of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 delegation of issuing identifiers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 number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Sub-delegation, or absorb historic ids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for WIGOS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Mixed for imported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0-9,999,999,999,999,999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characters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7E7539-CE33-478E-96ED-AE632B6342EE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68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Proposed structure – WIGOS Station Identifier</a:t>
            </a:r>
            <a:endParaRPr lang="en-US" altLang="en-US" smtClean="0"/>
          </a:p>
        </p:txBody>
      </p:sp>
      <p:graphicFrame>
        <p:nvGraphicFramePr>
          <p:cNvPr id="399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7474578"/>
              </p:ext>
            </p:extLst>
          </p:nvPr>
        </p:nvGraphicFramePr>
        <p:xfrm>
          <a:off x="250825" y="1052513"/>
          <a:ext cx="8713788" cy="5252976"/>
        </p:xfrm>
        <a:graphic>
          <a:graphicData uri="http://schemas.openxmlformats.org/drawingml/2006/table">
            <a:tbl>
              <a:tblPr/>
              <a:tblGrid>
                <a:gridCol w="2905125"/>
                <a:gridCol w="2856210"/>
                <a:gridCol w="2952453"/>
              </a:tblGrid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Component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Role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Initial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Range (?)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WIGOS Identifier Series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Allows future expansion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Issuer of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 delegation of issuing identifiers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 number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Sub-delegation, or absorb historic ids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for WIGOS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Mixed for imported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0-9,999,999,999,999,999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characters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Line Callout 1 1"/>
          <p:cNvSpPr/>
          <p:nvPr/>
        </p:nvSpPr>
        <p:spPr>
          <a:xfrm>
            <a:off x="1267530" y="1196752"/>
            <a:ext cx="3600400" cy="1008112"/>
          </a:xfrm>
          <a:prstGeom prst="borderCallout1">
            <a:avLst>
              <a:gd name="adj1" fmla="val 49155"/>
              <a:gd name="adj2" fmla="val 99575"/>
              <a:gd name="adj3" fmla="val 123486"/>
              <a:gd name="adj4" fmla="val 144336"/>
            </a:avLst>
          </a:prstGeom>
          <a:solidFill>
            <a:schemeClr val="bg1"/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2"/>
                </a:solidFill>
              </a:rPr>
              <a:t>0 = WIGOS Station</a:t>
            </a:r>
          </a:p>
          <a:p>
            <a:pPr algn="ctr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7E7539-CE33-478E-96ED-AE632B6342EE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43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Proposed structure – WIGOS Station Identifier</a:t>
            </a:r>
            <a:endParaRPr lang="en-US" altLang="en-US" smtClean="0"/>
          </a:p>
        </p:txBody>
      </p:sp>
      <p:graphicFrame>
        <p:nvGraphicFramePr>
          <p:cNvPr id="399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669510"/>
              </p:ext>
            </p:extLst>
          </p:nvPr>
        </p:nvGraphicFramePr>
        <p:xfrm>
          <a:off x="250825" y="1052513"/>
          <a:ext cx="8713788" cy="5252976"/>
        </p:xfrm>
        <a:graphic>
          <a:graphicData uri="http://schemas.openxmlformats.org/drawingml/2006/table">
            <a:tbl>
              <a:tblPr/>
              <a:tblGrid>
                <a:gridCol w="2905125"/>
                <a:gridCol w="2856210"/>
                <a:gridCol w="2952453"/>
              </a:tblGrid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Component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Role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Initial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Range (?)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WIGOS Identifier Series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Allows future expansion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Issuer of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 delegation of issuing identifiers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 number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Sub-delegation, or absorb historic ids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for WIGOS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Mixed for imported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0-9,999,999,999,999,999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characters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Line Callout 1 2"/>
          <p:cNvSpPr/>
          <p:nvPr/>
        </p:nvSpPr>
        <p:spPr>
          <a:xfrm>
            <a:off x="763474" y="2564904"/>
            <a:ext cx="4608512" cy="936104"/>
          </a:xfrm>
          <a:prstGeom prst="borderCallout1">
            <a:avLst>
              <a:gd name="adj1" fmla="val 48017"/>
              <a:gd name="adj2" fmla="val 100097"/>
              <a:gd name="adj3" fmla="val 99492"/>
              <a:gd name="adj4" fmla="val 12095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2"/>
                </a:solidFill>
              </a:rPr>
              <a:t>0 = WWW fixed land</a:t>
            </a:r>
          </a:p>
          <a:p>
            <a:pPr algn="ctr"/>
            <a:r>
              <a:rPr lang="en-GB" dirty="0" smtClean="0">
                <a:solidFill>
                  <a:schemeClr val="tx2"/>
                </a:solidFill>
              </a:rPr>
              <a:t>(</a:t>
            </a:r>
            <a:r>
              <a:rPr lang="en-GB" dirty="0" err="1" smtClean="0">
                <a:solidFill>
                  <a:schemeClr val="tx2"/>
                </a:solidFill>
              </a:rPr>
              <a:t>eg</a:t>
            </a:r>
            <a:r>
              <a:rPr lang="en-GB" dirty="0" smtClean="0">
                <a:solidFill>
                  <a:schemeClr val="tx2"/>
                </a:solidFill>
              </a:rPr>
              <a:t>) 051 = Armenia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7E7539-CE33-478E-96ED-AE632B6342EE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88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Proposed structure – WIGOS Station Identifier</a:t>
            </a:r>
            <a:endParaRPr lang="en-US" altLang="en-US" smtClean="0"/>
          </a:p>
        </p:txBody>
      </p:sp>
      <p:graphicFrame>
        <p:nvGraphicFramePr>
          <p:cNvPr id="399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5905799"/>
              </p:ext>
            </p:extLst>
          </p:nvPr>
        </p:nvGraphicFramePr>
        <p:xfrm>
          <a:off x="250825" y="1052513"/>
          <a:ext cx="8713788" cy="5252976"/>
        </p:xfrm>
        <a:graphic>
          <a:graphicData uri="http://schemas.openxmlformats.org/drawingml/2006/table">
            <a:tbl>
              <a:tblPr/>
              <a:tblGrid>
                <a:gridCol w="2905125"/>
                <a:gridCol w="2856210"/>
                <a:gridCol w="2952453"/>
              </a:tblGrid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Component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Role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Initial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Range (?)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WIGOS Identifier Series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Allows future expansion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Issuer of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 delegation of issuing identifiers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 number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Sub-delegation, or absorb historic ids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for WIGOS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Mixed for imported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0-9,999,999,999,999,999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characters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Line Callout 1 5"/>
          <p:cNvSpPr/>
          <p:nvPr/>
        </p:nvSpPr>
        <p:spPr>
          <a:xfrm>
            <a:off x="763474" y="3780720"/>
            <a:ext cx="4608512" cy="936104"/>
          </a:xfrm>
          <a:prstGeom prst="borderCallout1">
            <a:avLst>
              <a:gd name="adj1" fmla="val 48017"/>
              <a:gd name="adj2" fmla="val 100097"/>
              <a:gd name="adj3" fmla="val 99492"/>
              <a:gd name="adj4" fmla="val 12095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2"/>
                </a:solidFill>
              </a:rPr>
              <a:t>e.g. drifting buoy identifiers,</a:t>
            </a:r>
          </a:p>
          <a:p>
            <a:pPr algn="ctr"/>
            <a:r>
              <a:rPr lang="en-GB" dirty="0" smtClean="0">
                <a:solidFill>
                  <a:schemeClr val="tx2"/>
                </a:solidFill>
              </a:rPr>
              <a:t>regional offices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7E7539-CE33-478E-96ED-AE632B6342EE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2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Proposed structure – WIGOS Station Identifier</a:t>
            </a:r>
            <a:endParaRPr lang="en-US" altLang="en-US" smtClean="0"/>
          </a:p>
        </p:txBody>
      </p:sp>
      <p:graphicFrame>
        <p:nvGraphicFramePr>
          <p:cNvPr id="399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0916578"/>
              </p:ext>
            </p:extLst>
          </p:nvPr>
        </p:nvGraphicFramePr>
        <p:xfrm>
          <a:off x="250825" y="1052513"/>
          <a:ext cx="8713788" cy="5252976"/>
        </p:xfrm>
        <a:graphic>
          <a:graphicData uri="http://schemas.openxmlformats.org/drawingml/2006/table">
            <a:tbl>
              <a:tblPr/>
              <a:tblGrid>
                <a:gridCol w="2905125"/>
                <a:gridCol w="2856210"/>
                <a:gridCol w="2952453"/>
              </a:tblGrid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Component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Role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Initial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Range (?)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WIGOS Identifier Series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Allows future expansion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Issuer of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Allow delegation of issuing identifiers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Issue number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Sub-delegation, or absorb historic ids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0-65535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9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Identifier</a:t>
                      </a:r>
                      <a:endParaRPr kumimoji="0" lang="en-US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for WIGOS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Mixed for imported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0-9,999,999,999,999,999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characters</a:t>
                      </a:r>
                      <a:endParaRPr kumimoji="0" lang="en-US" altLang="en-US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Line Callout 1 6"/>
          <p:cNvSpPr/>
          <p:nvPr/>
        </p:nvSpPr>
        <p:spPr>
          <a:xfrm>
            <a:off x="761314" y="4994992"/>
            <a:ext cx="4608512" cy="936104"/>
          </a:xfrm>
          <a:prstGeom prst="borderCallout1">
            <a:avLst>
              <a:gd name="adj1" fmla="val 48017"/>
              <a:gd name="adj2" fmla="val 100097"/>
              <a:gd name="adj3" fmla="val 99492"/>
              <a:gd name="adj4" fmla="val 12095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2"/>
                </a:solidFill>
              </a:rPr>
              <a:t>86218 (</a:t>
            </a:r>
            <a:r>
              <a:rPr lang="en-GB" dirty="0" err="1" smtClean="0">
                <a:solidFill>
                  <a:schemeClr val="tx2"/>
                </a:solidFill>
              </a:rPr>
              <a:t>Asunçion</a:t>
            </a:r>
            <a:r>
              <a:rPr lang="en-GB" dirty="0" smtClean="0">
                <a:solidFill>
                  <a:schemeClr val="tx2"/>
                </a:solidFill>
              </a:rPr>
              <a:t>)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SGAS (</a:t>
            </a:r>
            <a:r>
              <a:rPr lang="en-GB" dirty="0" err="1" smtClean="0">
                <a:solidFill>
                  <a:schemeClr val="tx2"/>
                </a:solidFill>
              </a:rPr>
              <a:t>Asunçion</a:t>
            </a:r>
            <a:r>
              <a:rPr lang="en-GB" dirty="0" smtClean="0">
                <a:solidFill>
                  <a:schemeClr val="tx2"/>
                </a:solidFill>
              </a:rPr>
              <a:t>)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Operational Information Service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7E7539-CE33-478E-96ED-AE632B6342EE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37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implementation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6966871"/>
              </p:ext>
            </p:extLst>
          </p:nvPr>
        </p:nvGraphicFramePr>
        <p:xfrm>
          <a:off x="250825" y="1052513"/>
          <a:ext cx="871378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596"/>
                <a:gridCol w="2904596"/>
                <a:gridCol w="290459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2017-18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2019-2020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Mandatory</a:t>
                      </a:r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straightforward</a:t>
                      </a:r>
                    </a:p>
                    <a:p>
                      <a:endParaRPr lang="en-GB" sz="24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Conditional and straightforward</a:t>
                      </a:r>
                    </a:p>
                    <a:p>
                      <a:endParaRPr lang="en-GB" sz="24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Optional and straightforward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Likely</a:t>
                      </a:r>
                      <a:r>
                        <a:rPr lang="en-GB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need more data gathering or to need changes to procedures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 remaining elements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27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75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WIGOS Metadata - summary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31</a:t>
            </a:fld>
            <a:endParaRPr lang="en-GB" altLang="en-US"/>
          </a:p>
        </p:txBody>
      </p:sp>
      <p:grpSp>
        <p:nvGrpSpPr>
          <p:cNvPr id="17" name="Group 16"/>
          <p:cNvGrpSpPr/>
          <p:nvPr/>
        </p:nvGrpSpPr>
        <p:grpSpPr>
          <a:xfrm>
            <a:off x="251520" y="1361964"/>
            <a:ext cx="5904656" cy="3918049"/>
            <a:chOff x="251520" y="1124744"/>
            <a:chExt cx="5904656" cy="3918049"/>
          </a:xfrm>
        </p:grpSpPr>
        <p:sp>
          <p:nvSpPr>
            <p:cNvPr id="6" name="TextBox 5"/>
            <p:cNvSpPr txBox="1"/>
            <p:nvPr/>
          </p:nvSpPr>
          <p:spPr>
            <a:xfrm>
              <a:off x="251520" y="1124744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Explain observations</a:t>
              </a:r>
              <a:endParaRPr lang="en-GB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51520" y="1628800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Over time</a:t>
              </a:r>
              <a:endParaRPr lang="en-GB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51520" y="2132856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For all exchanged observations</a:t>
              </a:r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51520" y="2607295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In time to be useful</a:t>
              </a:r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51520" y="3068960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For all types of observation</a:t>
              </a:r>
              <a:endParaRPr lang="en-GB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51520" y="3573016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Expand what we record</a:t>
              </a:r>
              <a:endParaRPr lang="en-GB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1520" y="4077072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Achievable</a:t>
              </a:r>
              <a:endParaRPr lang="en-GB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51520" y="4581128"/>
              <a:ext cx="5904656" cy="461665"/>
            </a:xfrm>
            <a:prstGeom prst="rect">
              <a:avLst/>
            </a:prstGeom>
            <a:solidFill>
              <a:schemeClr val="accent3">
                <a:lumMod val="95000"/>
                <a:alpha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Relevant</a:t>
              </a:r>
              <a:endParaRPr lang="en-GB" dirty="0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6444208" y="1132148"/>
            <a:ext cx="2520280" cy="2448272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44208" y="3781636"/>
            <a:ext cx="2520280" cy="1728192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16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w</a:t>
            </a:r>
            <a:r>
              <a:rPr lang="en-GB" altLang="en-US" dirty="0" smtClean="0"/>
              <a:t>is-help@wmo.int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WIGOS Metadata - overview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450</TotalTime>
  <Words>1200</Words>
  <Application>Microsoft Office PowerPoint</Application>
  <PresentationFormat>On-screen Show (4:3)</PresentationFormat>
  <Paragraphs>454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blank</vt:lpstr>
      <vt:lpstr>Closing slide</vt:lpstr>
      <vt:lpstr>WIGOS Metadata </vt:lpstr>
      <vt:lpstr>WIGOS metadata</vt:lpstr>
      <vt:lpstr>Context</vt:lpstr>
      <vt:lpstr>WMO Integrated Observing System - Metadata</vt:lpstr>
      <vt:lpstr>Principles for WIGOS Metadata</vt:lpstr>
      <vt:lpstr>Principles for WIGOS Metadata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High level content</vt:lpstr>
      <vt:lpstr>Implementing the standard</vt:lpstr>
      <vt:lpstr>Phased implementation</vt:lpstr>
      <vt:lpstr>Station  identifiers</vt:lpstr>
      <vt:lpstr>Need for station identifiers</vt:lpstr>
      <vt:lpstr>New identifiers</vt:lpstr>
      <vt:lpstr>Proposed structure – WIGOS Station Identifier</vt:lpstr>
      <vt:lpstr>Proposed structure – WIGOS Station Identifier</vt:lpstr>
      <vt:lpstr>Proposed structure – WIGOS Station Identifier</vt:lpstr>
      <vt:lpstr>Proposed structure – WIGOS Station Identifier</vt:lpstr>
      <vt:lpstr>Proposed structure – WIGOS Station Identifier</vt:lpstr>
      <vt:lpstr>Phased implementation</vt:lpstr>
      <vt:lpstr>PowerPoint Presentation</vt:lpstr>
      <vt:lpstr>WIGOS Metadata - summary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Steve Foreman</cp:lastModifiedBy>
  <cp:revision>21</cp:revision>
  <dcterms:created xsi:type="dcterms:W3CDTF">2014-09-01T12:44:14Z</dcterms:created>
  <dcterms:modified xsi:type="dcterms:W3CDTF">2015-11-26T08:17:46Z</dcterms:modified>
</cp:coreProperties>
</file>