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526" r:id="rId2"/>
    <p:sldId id="519" r:id="rId3"/>
    <p:sldId id="531" r:id="rId4"/>
    <p:sldId id="520" r:id="rId5"/>
    <p:sldId id="522" r:id="rId6"/>
    <p:sldId id="523" r:id="rId7"/>
    <p:sldId id="525" r:id="rId8"/>
    <p:sldId id="544" r:id="rId9"/>
    <p:sldId id="545" r:id="rId10"/>
    <p:sldId id="532" r:id="rId11"/>
    <p:sldId id="547" r:id="rId12"/>
    <p:sldId id="548" r:id="rId13"/>
    <p:sldId id="554" r:id="rId14"/>
    <p:sldId id="551" r:id="rId15"/>
    <p:sldId id="550" r:id="rId16"/>
    <p:sldId id="549" r:id="rId17"/>
    <p:sldId id="527" r:id="rId18"/>
    <p:sldId id="528" r:id="rId19"/>
    <p:sldId id="537" r:id="rId20"/>
    <p:sldId id="540" r:id="rId21"/>
    <p:sldId id="555" r:id="rId22"/>
    <p:sldId id="543" r:id="rId23"/>
    <p:sldId id="556" r:id="rId24"/>
    <p:sldId id="553" r:id="rId25"/>
    <p:sldId id="517" r:id="rId26"/>
  </p:sldIdLst>
  <p:sldSz cx="9144000" cy="6858000" type="screen4x3"/>
  <p:notesSz cx="6648450" cy="9780588"/>
  <p:defaultTextStyle>
    <a:defPPr>
      <a:defRPr lang="hr-H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91D"/>
    <a:srgbClr val="FFFFFF"/>
    <a:srgbClr val="FFFF00"/>
    <a:srgbClr val="6699FF"/>
    <a:srgbClr val="DDDDDD"/>
    <a:srgbClr val="CFCFCF"/>
    <a:srgbClr val="FCDB88"/>
    <a:srgbClr val="FEEC68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55" autoAdjust="0"/>
    <p:restoredTop sz="88868" autoAdjust="0"/>
  </p:normalViewPr>
  <p:slideViewPr>
    <p:cSldViewPr>
      <p:cViewPr>
        <p:scale>
          <a:sx n="70" d="100"/>
          <a:sy n="70" d="100"/>
        </p:scale>
        <p:origin x="-1020" y="312"/>
      </p:cViewPr>
      <p:guideLst>
        <p:guide orient="horz" pos="2160"/>
        <p:guide pos="292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60"/>
    </p:cViewPr>
  </p:sorterViewPr>
  <p:notesViewPr>
    <p:cSldViewPr>
      <p:cViewPr varScale="1">
        <p:scale>
          <a:sx n="74" d="100"/>
          <a:sy n="74" d="100"/>
        </p:scale>
        <p:origin x="-2208" y="-102"/>
      </p:cViewPr>
      <p:guideLst>
        <p:guide orient="horz" pos="3080"/>
        <p:guide pos="209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84A4CB-72C1-4608-AC3B-FAF519589F23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B9BA55C-5F12-4C07-B38E-B3FAB4CF5F1E}">
      <dgm:prSet phldrT="[Text]"/>
      <dgm:spPr/>
      <dgm:t>
        <a:bodyPr/>
        <a:lstStyle/>
        <a:p>
          <a:r>
            <a:rPr lang="hr-HR" b="1" dirty="0" smtClean="0">
              <a:solidFill>
                <a:srgbClr val="002060"/>
              </a:solidFill>
            </a:rPr>
            <a:t>AMMC</a:t>
          </a:r>
          <a:endParaRPr lang="en-US" b="1" dirty="0">
            <a:solidFill>
              <a:srgbClr val="002060"/>
            </a:solidFill>
          </a:endParaRPr>
        </a:p>
      </dgm:t>
    </dgm:pt>
    <dgm:pt modelId="{AEF87A86-7E97-4817-B839-D6004A7383B6}" type="parTrans" cxnId="{8B924A7E-A07E-4E9A-A544-C12548CA086E}">
      <dgm:prSet/>
      <dgm:spPr/>
      <dgm:t>
        <a:bodyPr/>
        <a:lstStyle/>
        <a:p>
          <a:endParaRPr lang="en-US"/>
        </a:p>
      </dgm:t>
    </dgm:pt>
    <dgm:pt modelId="{FCF33C70-CE62-414E-9AA7-52DA578A86A9}" type="sibTrans" cxnId="{8B924A7E-A07E-4E9A-A544-C12548CA086E}">
      <dgm:prSet/>
      <dgm:spPr/>
      <dgm:t>
        <a:bodyPr/>
        <a:lstStyle/>
        <a:p>
          <a:endParaRPr lang="en-US"/>
        </a:p>
      </dgm:t>
    </dgm:pt>
    <dgm:pt modelId="{2587E444-EDFF-4154-8694-B929367485DF}">
      <dgm:prSet phldrT="[Text]" custT="1"/>
      <dgm:spPr/>
      <dgm:t>
        <a:bodyPr/>
        <a:lstStyle/>
        <a:p>
          <a:r>
            <a:rPr lang="hr-HR" sz="1600" b="1" dirty="0" smtClean="0">
              <a:solidFill>
                <a:srgbClr val="002060"/>
              </a:solidFill>
            </a:rPr>
            <a:t>WIS</a:t>
          </a:r>
          <a:endParaRPr lang="en-US" sz="1600" b="1" dirty="0">
            <a:solidFill>
              <a:srgbClr val="002060"/>
            </a:solidFill>
          </a:endParaRPr>
        </a:p>
      </dgm:t>
    </dgm:pt>
    <dgm:pt modelId="{73B1EF37-9B27-4559-95B3-4CDD79AECEBA}" type="parTrans" cxnId="{0138C72D-A06A-429C-91CA-7CD9420CC8F9}">
      <dgm:prSet/>
      <dgm:spPr>
        <a:solidFill>
          <a:srgbClr val="00B0F0"/>
        </a:solidFill>
        <a:scene3d>
          <a:camera prst="orthographicFront">
            <a:rot lat="0" lon="0" rev="10800000"/>
          </a:camera>
          <a:lightRig rig="threePt" dir="t"/>
        </a:scene3d>
      </dgm:spPr>
      <dgm:t>
        <a:bodyPr/>
        <a:lstStyle/>
        <a:p>
          <a:endParaRPr lang="en-US"/>
        </a:p>
      </dgm:t>
    </dgm:pt>
    <dgm:pt modelId="{6B28AEC7-C1E2-4720-9FA3-D3F8EF8E8329}" type="sibTrans" cxnId="{0138C72D-A06A-429C-91CA-7CD9420CC8F9}">
      <dgm:prSet/>
      <dgm:spPr/>
      <dgm:t>
        <a:bodyPr/>
        <a:lstStyle/>
        <a:p>
          <a:endParaRPr lang="en-US"/>
        </a:p>
      </dgm:t>
    </dgm:pt>
    <dgm:pt modelId="{0AED83FF-BF88-4889-AE34-29C2EE5E6E03}">
      <dgm:prSet phldrT="[Text]"/>
      <dgm:spPr/>
      <dgm:t>
        <a:bodyPr/>
        <a:lstStyle/>
        <a:p>
          <a:r>
            <a:rPr lang="hr-HR" b="1" dirty="0" smtClean="0">
              <a:solidFill>
                <a:srgbClr val="002060"/>
              </a:solidFill>
            </a:rPr>
            <a:t>JCOMMOPS</a:t>
          </a:r>
          <a:endParaRPr lang="en-US" b="1" dirty="0">
            <a:solidFill>
              <a:srgbClr val="002060"/>
            </a:solidFill>
          </a:endParaRPr>
        </a:p>
      </dgm:t>
    </dgm:pt>
    <dgm:pt modelId="{182DAD8D-397D-4517-955C-2FFF7C163307}" type="parTrans" cxnId="{E6431A6F-21E5-44AF-BACD-8FF6E3E71516}">
      <dgm:prSet/>
      <dgm:spPr>
        <a:scene3d>
          <a:camera prst="orthographicFront">
            <a:rot lat="0" lon="0" rev="10800000"/>
          </a:camera>
          <a:lightRig rig="threePt" dir="t"/>
        </a:scene3d>
      </dgm:spPr>
      <dgm:t>
        <a:bodyPr/>
        <a:lstStyle/>
        <a:p>
          <a:endParaRPr lang="en-US"/>
        </a:p>
      </dgm:t>
    </dgm:pt>
    <dgm:pt modelId="{BF4FDB1E-76B8-4F5B-BE40-0B240311C99B}" type="sibTrans" cxnId="{E6431A6F-21E5-44AF-BACD-8FF6E3E71516}">
      <dgm:prSet/>
      <dgm:spPr/>
      <dgm:t>
        <a:bodyPr/>
        <a:lstStyle/>
        <a:p>
          <a:endParaRPr lang="en-US"/>
        </a:p>
      </dgm:t>
    </dgm:pt>
    <dgm:pt modelId="{6320F500-54EB-4F52-AF37-A8FB998E02F6}">
      <dgm:prSet phldrT="[Text]"/>
      <dgm:spPr/>
      <dgm:t>
        <a:bodyPr/>
        <a:lstStyle/>
        <a:p>
          <a:r>
            <a:rPr lang="hr-HR" b="1" dirty="0" smtClean="0">
              <a:solidFill>
                <a:srgbClr val="002060"/>
              </a:solidFill>
            </a:rPr>
            <a:t>EMODNet</a:t>
          </a:r>
          <a:endParaRPr lang="en-US" b="1" dirty="0">
            <a:solidFill>
              <a:srgbClr val="002060"/>
            </a:solidFill>
          </a:endParaRPr>
        </a:p>
      </dgm:t>
    </dgm:pt>
    <dgm:pt modelId="{AAD92C41-CB0D-4D99-A9F2-B429C8BD9583}" type="parTrans" cxnId="{82B424EC-B04E-4638-851A-709429C48D15}">
      <dgm:prSet/>
      <dgm:spPr/>
      <dgm:t>
        <a:bodyPr/>
        <a:lstStyle/>
        <a:p>
          <a:endParaRPr lang="en-US"/>
        </a:p>
      </dgm:t>
    </dgm:pt>
    <dgm:pt modelId="{5A2FF304-8545-4B62-A139-D33812424574}" type="sibTrans" cxnId="{82B424EC-B04E-4638-851A-709429C48D15}">
      <dgm:prSet/>
      <dgm:spPr/>
      <dgm:t>
        <a:bodyPr/>
        <a:lstStyle/>
        <a:p>
          <a:endParaRPr lang="en-US"/>
        </a:p>
      </dgm:t>
    </dgm:pt>
    <dgm:pt modelId="{BFF959EE-FE2F-44A4-BA0C-23CB2F06623B}" type="pres">
      <dgm:prSet presAssocID="{EF84A4CB-72C1-4608-AC3B-FAF519589F2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ACF588B-EB32-46FA-894C-3F394A0FBBB7}" type="pres">
      <dgm:prSet presAssocID="{4B9BA55C-5F12-4C07-B38E-B3FAB4CF5F1E}" presName="centerShape" presStyleLbl="node0" presStyleIdx="0" presStyleCnt="1" custLinFactNeighborX="43236" custLinFactNeighborY="-9625"/>
      <dgm:spPr/>
      <dgm:t>
        <a:bodyPr/>
        <a:lstStyle/>
        <a:p>
          <a:endParaRPr lang="en-US"/>
        </a:p>
      </dgm:t>
    </dgm:pt>
    <dgm:pt modelId="{8776D562-B9E7-44C4-AC9F-6907A27A1D09}" type="pres">
      <dgm:prSet presAssocID="{73B1EF37-9B27-4559-95B3-4CDD79AECEBA}" presName="parTrans" presStyleLbl="bgSibTrans2D1" presStyleIdx="0" presStyleCnt="3" custScaleX="67818" custLinFactNeighborX="12578" custLinFactNeighborY="62660"/>
      <dgm:spPr/>
      <dgm:t>
        <a:bodyPr/>
        <a:lstStyle/>
        <a:p>
          <a:endParaRPr lang="en-US"/>
        </a:p>
      </dgm:t>
    </dgm:pt>
    <dgm:pt modelId="{9860187B-B9BF-4C66-99C5-3A829679B914}" type="pres">
      <dgm:prSet presAssocID="{2587E444-EDFF-4154-8694-B929367485D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FD694E-2278-42F2-BD4C-9DC74CC01CBA}" type="pres">
      <dgm:prSet presAssocID="{182DAD8D-397D-4517-955C-2FFF7C163307}" presName="parTrans" presStyleLbl="bgSibTrans2D1" presStyleIdx="1" presStyleCnt="3" custScaleX="91763" custLinFactNeighborX="-643" custLinFactNeighborY="446"/>
      <dgm:spPr/>
      <dgm:t>
        <a:bodyPr/>
        <a:lstStyle/>
        <a:p>
          <a:endParaRPr lang="en-US"/>
        </a:p>
      </dgm:t>
    </dgm:pt>
    <dgm:pt modelId="{297C53F8-232E-4828-822E-DDAD11F5CA8C}" type="pres">
      <dgm:prSet presAssocID="{0AED83FF-BF88-4889-AE34-29C2EE5E6E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0A9DD4-E9EC-4A0A-B2F1-823B12317BC1}" type="pres">
      <dgm:prSet presAssocID="{AAD92C41-CB0D-4D99-A9F2-B429C8BD9583}" presName="parTrans" presStyleLbl="bgSibTrans2D1" presStyleIdx="2" presStyleCnt="3"/>
      <dgm:spPr/>
      <dgm:t>
        <a:bodyPr/>
        <a:lstStyle/>
        <a:p>
          <a:endParaRPr lang="en-US"/>
        </a:p>
      </dgm:t>
    </dgm:pt>
    <dgm:pt modelId="{4D29EB55-E533-4908-A41F-D3CAFC7E6962}" type="pres">
      <dgm:prSet presAssocID="{6320F500-54EB-4F52-AF37-A8FB998E02F6}" presName="node" presStyleLbl="node1" presStyleIdx="2" presStyleCnt="3" custRadScaleRad="120234" custRadScaleInc="-1943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45BA704-40D0-4B75-ABB2-30D1CF8DB418}" type="presOf" srcId="{4B9BA55C-5F12-4C07-B38E-B3FAB4CF5F1E}" destId="{2ACF588B-EB32-46FA-894C-3F394A0FBBB7}" srcOrd="0" destOrd="0" presId="urn:microsoft.com/office/officeart/2005/8/layout/radial4"/>
    <dgm:cxn modelId="{94D83400-FB55-4FE3-9EB5-EED955774F81}" type="presOf" srcId="{2587E444-EDFF-4154-8694-B929367485DF}" destId="{9860187B-B9BF-4C66-99C5-3A829679B914}" srcOrd="0" destOrd="0" presId="urn:microsoft.com/office/officeart/2005/8/layout/radial4"/>
    <dgm:cxn modelId="{467744B8-5B0F-475E-B3B6-FFC957658A30}" type="presOf" srcId="{0AED83FF-BF88-4889-AE34-29C2EE5E6E03}" destId="{297C53F8-232E-4828-822E-DDAD11F5CA8C}" srcOrd="0" destOrd="0" presId="urn:microsoft.com/office/officeart/2005/8/layout/radial4"/>
    <dgm:cxn modelId="{8B924A7E-A07E-4E9A-A544-C12548CA086E}" srcId="{EF84A4CB-72C1-4608-AC3B-FAF519589F23}" destId="{4B9BA55C-5F12-4C07-B38E-B3FAB4CF5F1E}" srcOrd="0" destOrd="0" parTransId="{AEF87A86-7E97-4817-B839-D6004A7383B6}" sibTransId="{FCF33C70-CE62-414E-9AA7-52DA578A86A9}"/>
    <dgm:cxn modelId="{DDDE7C97-933F-4607-B368-A2EC1ED636BC}" type="presOf" srcId="{EF84A4CB-72C1-4608-AC3B-FAF519589F23}" destId="{BFF959EE-FE2F-44A4-BA0C-23CB2F06623B}" srcOrd="0" destOrd="0" presId="urn:microsoft.com/office/officeart/2005/8/layout/radial4"/>
    <dgm:cxn modelId="{82B424EC-B04E-4638-851A-709429C48D15}" srcId="{4B9BA55C-5F12-4C07-B38E-B3FAB4CF5F1E}" destId="{6320F500-54EB-4F52-AF37-A8FB998E02F6}" srcOrd="2" destOrd="0" parTransId="{AAD92C41-CB0D-4D99-A9F2-B429C8BD9583}" sibTransId="{5A2FF304-8545-4B62-A139-D33812424574}"/>
    <dgm:cxn modelId="{A1B1DF10-96FF-46BF-8219-00A10D07BCEC}" type="presOf" srcId="{182DAD8D-397D-4517-955C-2FFF7C163307}" destId="{D7FD694E-2278-42F2-BD4C-9DC74CC01CBA}" srcOrd="0" destOrd="0" presId="urn:microsoft.com/office/officeart/2005/8/layout/radial4"/>
    <dgm:cxn modelId="{8EE37F1F-50C1-49F2-84AB-78A28CB64EE6}" type="presOf" srcId="{73B1EF37-9B27-4559-95B3-4CDD79AECEBA}" destId="{8776D562-B9E7-44C4-AC9F-6907A27A1D09}" srcOrd="0" destOrd="0" presId="urn:microsoft.com/office/officeart/2005/8/layout/radial4"/>
    <dgm:cxn modelId="{9A96759F-4840-4043-8FC7-17671699A600}" type="presOf" srcId="{6320F500-54EB-4F52-AF37-A8FB998E02F6}" destId="{4D29EB55-E533-4908-A41F-D3CAFC7E6962}" srcOrd="0" destOrd="0" presId="urn:microsoft.com/office/officeart/2005/8/layout/radial4"/>
    <dgm:cxn modelId="{0138C72D-A06A-429C-91CA-7CD9420CC8F9}" srcId="{4B9BA55C-5F12-4C07-B38E-B3FAB4CF5F1E}" destId="{2587E444-EDFF-4154-8694-B929367485DF}" srcOrd="0" destOrd="0" parTransId="{73B1EF37-9B27-4559-95B3-4CDD79AECEBA}" sibTransId="{6B28AEC7-C1E2-4720-9FA3-D3F8EF8E8329}"/>
    <dgm:cxn modelId="{E6431A6F-21E5-44AF-BACD-8FF6E3E71516}" srcId="{4B9BA55C-5F12-4C07-B38E-B3FAB4CF5F1E}" destId="{0AED83FF-BF88-4889-AE34-29C2EE5E6E03}" srcOrd="1" destOrd="0" parTransId="{182DAD8D-397D-4517-955C-2FFF7C163307}" sibTransId="{BF4FDB1E-76B8-4F5B-BE40-0B240311C99B}"/>
    <dgm:cxn modelId="{FD148D1A-E931-4D0D-A1EE-CF1AD229EAD2}" type="presOf" srcId="{AAD92C41-CB0D-4D99-A9F2-B429C8BD9583}" destId="{590A9DD4-E9EC-4A0A-B2F1-823B12317BC1}" srcOrd="0" destOrd="0" presId="urn:microsoft.com/office/officeart/2005/8/layout/radial4"/>
    <dgm:cxn modelId="{17804195-0731-43AB-8503-ACE15352F7C0}" type="presParOf" srcId="{BFF959EE-FE2F-44A4-BA0C-23CB2F06623B}" destId="{2ACF588B-EB32-46FA-894C-3F394A0FBBB7}" srcOrd="0" destOrd="0" presId="urn:microsoft.com/office/officeart/2005/8/layout/radial4"/>
    <dgm:cxn modelId="{1FC79ED1-2DFA-48B5-AC95-098C302B7F96}" type="presParOf" srcId="{BFF959EE-FE2F-44A4-BA0C-23CB2F06623B}" destId="{8776D562-B9E7-44C4-AC9F-6907A27A1D09}" srcOrd="1" destOrd="0" presId="urn:microsoft.com/office/officeart/2005/8/layout/radial4"/>
    <dgm:cxn modelId="{E4AD5527-4C82-4325-88F9-BCA518A58EF6}" type="presParOf" srcId="{BFF959EE-FE2F-44A4-BA0C-23CB2F06623B}" destId="{9860187B-B9BF-4C66-99C5-3A829679B914}" srcOrd="2" destOrd="0" presId="urn:microsoft.com/office/officeart/2005/8/layout/radial4"/>
    <dgm:cxn modelId="{0991D3DB-4EF0-4CC8-B906-142A5122C433}" type="presParOf" srcId="{BFF959EE-FE2F-44A4-BA0C-23CB2F06623B}" destId="{D7FD694E-2278-42F2-BD4C-9DC74CC01CBA}" srcOrd="3" destOrd="0" presId="urn:microsoft.com/office/officeart/2005/8/layout/radial4"/>
    <dgm:cxn modelId="{267A93B2-774C-48F6-B4D6-9FFDE074994C}" type="presParOf" srcId="{BFF959EE-FE2F-44A4-BA0C-23CB2F06623B}" destId="{297C53F8-232E-4828-822E-DDAD11F5CA8C}" srcOrd="4" destOrd="0" presId="urn:microsoft.com/office/officeart/2005/8/layout/radial4"/>
    <dgm:cxn modelId="{399FA1F7-F1AB-4F8A-935F-D64D501B57E5}" type="presParOf" srcId="{BFF959EE-FE2F-44A4-BA0C-23CB2F06623B}" destId="{590A9DD4-E9EC-4A0A-B2F1-823B12317BC1}" srcOrd="5" destOrd="0" presId="urn:microsoft.com/office/officeart/2005/8/layout/radial4"/>
    <dgm:cxn modelId="{612A579B-37E3-4590-9A44-AB82B4997737}" type="presParOf" srcId="{BFF959EE-FE2F-44A4-BA0C-23CB2F06623B}" destId="{4D29EB55-E533-4908-A41F-D3CAFC7E6962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CF588B-EB32-46FA-894C-3F394A0FBBB7}">
      <dsp:nvSpPr>
        <dsp:cNvPr id="0" name=""/>
        <dsp:cNvSpPr/>
      </dsp:nvSpPr>
      <dsp:spPr>
        <a:xfrm>
          <a:off x="3168340" y="1172801"/>
          <a:ext cx="1248095" cy="12480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100" b="1" kern="1200" dirty="0" smtClean="0">
              <a:solidFill>
                <a:srgbClr val="002060"/>
              </a:solidFill>
            </a:rPr>
            <a:t>AMMC</a:t>
          </a:r>
          <a:endParaRPr lang="en-US" sz="2100" b="1" kern="1200" dirty="0">
            <a:solidFill>
              <a:srgbClr val="002060"/>
            </a:solidFill>
          </a:endParaRPr>
        </a:p>
      </dsp:txBody>
      <dsp:txXfrm>
        <a:off x="3351119" y="1355580"/>
        <a:ext cx="882537" cy="882537"/>
      </dsp:txXfrm>
    </dsp:sp>
    <dsp:sp modelId="{8776D562-B9E7-44C4-AC9F-6907A27A1D09}">
      <dsp:nvSpPr>
        <dsp:cNvPr id="0" name=""/>
        <dsp:cNvSpPr/>
      </dsp:nvSpPr>
      <dsp:spPr>
        <a:xfrm rot="11565107">
          <a:off x="1606012" y="1447596"/>
          <a:ext cx="1412058" cy="355707"/>
        </a:xfrm>
        <a:prstGeom prst="lef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  <a:scene3d>
          <a:camera prst="orthographicFront">
            <a:rot lat="0" lon="0" rev="10800000"/>
          </a:camera>
          <a:lightRig rig="threePt" dir="t"/>
        </a:scene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60187B-B9BF-4C66-99C5-3A829679B914}">
      <dsp:nvSpPr>
        <dsp:cNvPr id="0" name=""/>
        <dsp:cNvSpPr/>
      </dsp:nvSpPr>
      <dsp:spPr>
        <a:xfrm>
          <a:off x="441919" y="698496"/>
          <a:ext cx="1185690" cy="9485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rgbClr val="002060"/>
              </a:solidFill>
            </a:rPr>
            <a:t>WIS</a:t>
          </a:r>
          <a:endParaRPr lang="en-US" sz="1600" b="1" kern="1200" dirty="0">
            <a:solidFill>
              <a:srgbClr val="002060"/>
            </a:solidFill>
          </a:endParaRPr>
        </a:p>
      </dsp:txBody>
      <dsp:txXfrm>
        <a:off x="469701" y="726278"/>
        <a:ext cx="1130126" cy="892988"/>
      </dsp:txXfrm>
    </dsp:sp>
    <dsp:sp modelId="{D7FD694E-2278-42F2-BD4C-9DC74CC01CBA}">
      <dsp:nvSpPr>
        <dsp:cNvPr id="0" name=""/>
        <dsp:cNvSpPr/>
      </dsp:nvSpPr>
      <dsp:spPr>
        <a:xfrm rot="13382413">
          <a:off x="2252374" y="721759"/>
          <a:ext cx="1139038" cy="35570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10800000"/>
          </a:camera>
          <a:lightRig rig="threePt" dir="t"/>
        </a:scene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7C53F8-232E-4828-822E-DDAD11F5CA8C}">
      <dsp:nvSpPr>
        <dsp:cNvPr id="0" name=""/>
        <dsp:cNvSpPr/>
      </dsp:nvSpPr>
      <dsp:spPr>
        <a:xfrm>
          <a:off x="1783418" y="155"/>
          <a:ext cx="1185690" cy="9485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rgbClr val="002060"/>
              </a:solidFill>
            </a:rPr>
            <a:t>JCOMMOPS</a:t>
          </a:r>
          <a:endParaRPr lang="en-US" sz="1400" b="1" kern="1200" dirty="0">
            <a:solidFill>
              <a:srgbClr val="002060"/>
            </a:solidFill>
          </a:endParaRPr>
        </a:p>
      </dsp:txBody>
      <dsp:txXfrm>
        <a:off x="1811200" y="27937"/>
        <a:ext cx="1130126" cy="892988"/>
      </dsp:txXfrm>
    </dsp:sp>
    <dsp:sp modelId="{590A9DD4-E9EC-4A0A-B2F1-823B12317BC1}">
      <dsp:nvSpPr>
        <dsp:cNvPr id="0" name=""/>
        <dsp:cNvSpPr/>
      </dsp:nvSpPr>
      <dsp:spPr>
        <a:xfrm rot="16000916">
          <a:off x="3507437" y="735494"/>
          <a:ext cx="467459" cy="35570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29EB55-E533-4908-A41F-D3CAFC7E6962}">
      <dsp:nvSpPr>
        <dsp:cNvPr id="0" name=""/>
        <dsp:cNvSpPr/>
      </dsp:nvSpPr>
      <dsp:spPr>
        <a:xfrm>
          <a:off x="3134793" y="205734"/>
          <a:ext cx="1185690" cy="9485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rgbClr val="002060"/>
              </a:solidFill>
            </a:rPr>
            <a:t>EMODNet</a:t>
          </a:r>
          <a:endParaRPr lang="en-US" sz="1400" b="1" kern="1200" dirty="0">
            <a:solidFill>
              <a:srgbClr val="002060"/>
            </a:solidFill>
          </a:endParaRPr>
        </a:p>
      </dsp:txBody>
      <dsp:txXfrm>
        <a:off x="3162575" y="233516"/>
        <a:ext cx="1130126" cy="8929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12" tIns="44906" rIns="89812" bIns="44906" numCol="1" anchor="t" anchorCtr="0" compatLnSpc="1">
            <a:prstTxWarp prst="textNoShape">
              <a:avLst/>
            </a:prstTxWarp>
          </a:bodyPr>
          <a:lstStyle>
            <a:lvl1pPr defTabSz="898525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65550" y="0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12" tIns="44906" rIns="89812" bIns="44906" numCol="1" anchor="t" anchorCtr="0" compatLnSpc="1">
            <a:prstTxWarp prst="textNoShape">
              <a:avLst/>
            </a:prstTxWarp>
          </a:bodyPr>
          <a:lstStyle>
            <a:lvl1pPr algn="r" defTabSz="898525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90050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12" tIns="44906" rIns="89812" bIns="44906" numCol="1" anchor="b" anchorCtr="0" compatLnSpc="1">
            <a:prstTxWarp prst="textNoShape">
              <a:avLst/>
            </a:prstTxWarp>
          </a:bodyPr>
          <a:lstStyle>
            <a:lvl1pPr defTabSz="898525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65550" y="9290050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12" tIns="44906" rIns="89812" bIns="44906" numCol="1" anchor="b" anchorCtr="0" compatLnSpc="1">
            <a:prstTxWarp prst="textNoShape">
              <a:avLst/>
            </a:prstTxWarp>
          </a:bodyPr>
          <a:lstStyle>
            <a:lvl1pPr algn="r" defTabSz="898525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283D4788-F6B9-4E51-9F2A-E745A9853A36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0277563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12" tIns="44906" rIns="89812" bIns="44906" numCol="1" anchor="t" anchorCtr="0" compatLnSpc="1">
            <a:prstTxWarp prst="textNoShape">
              <a:avLst/>
            </a:prstTxWarp>
          </a:bodyPr>
          <a:lstStyle>
            <a:lvl1pPr defTabSz="898525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65550" y="0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12" tIns="44906" rIns="89812" bIns="44906" numCol="1" anchor="t" anchorCtr="0" compatLnSpc="1">
            <a:prstTxWarp prst="textNoShape">
              <a:avLst/>
            </a:prstTxWarp>
          </a:bodyPr>
          <a:lstStyle>
            <a:lvl1pPr algn="r" defTabSz="898525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79475" y="733425"/>
            <a:ext cx="4889500" cy="36671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5163" y="4646613"/>
            <a:ext cx="5318125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12" tIns="44906" rIns="89812" bIns="449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r-HR" noProof="0" smtClean="0"/>
              <a:t>Click to edit Master text styles</a:t>
            </a:r>
          </a:p>
          <a:p>
            <a:pPr lvl="1"/>
            <a:r>
              <a:rPr lang="hr-HR" noProof="0" smtClean="0"/>
              <a:t>Second level</a:t>
            </a:r>
          </a:p>
          <a:p>
            <a:pPr lvl="2"/>
            <a:r>
              <a:rPr lang="hr-HR" noProof="0" smtClean="0"/>
              <a:t>Third level</a:t>
            </a:r>
          </a:p>
          <a:p>
            <a:pPr lvl="3"/>
            <a:r>
              <a:rPr lang="hr-HR" noProof="0" smtClean="0"/>
              <a:t>Fourth level</a:t>
            </a:r>
          </a:p>
          <a:p>
            <a:pPr lvl="4"/>
            <a:r>
              <a:rPr lang="hr-HR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90050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12" tIns="44906" rIns="89812" bIns="44906" numCol="1" anchor="b" anchorCtr="0" compatLnSpc="1">
            <a:prstTxWarp prst="textNoShape">
              <a:avLst/>
            </a:prstTxWarp>
          </a:bodyPr>
          <a:lstStyle>
            <a:lvl1pPr defTabSz="898525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65550" y="9290050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12" tIns="44906" rIns="89812" bIns="44906" numCol="1" anchor="b" anchorCtr="0" compatLnSpc="1">
            <a:prstTxWarp prst="textNoShape">
              <a:avLst/>
            </a:prstTxWarp>
          </a:bodyPr>
          <a:lstStyle>
            <a:lvl1pPr algn="r" defTabSz="898525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BF6AE49F-07EA-473E-B94D-A60AF0943273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863611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2CA056-B4CE-448C-B90C-2FEC2D271BC2}" type="slidenum">
              <a:rPr lang="en-GB">
                <a:latin typeface="Times" charset="0"/>
                <a:ea typeface="MS PGothic" pitchFamily="34" charset="-128"/>
              </a:rPr>
              <a:pPr/>
              <a:t>1</a:t>
            </a:fld>
            <a:endParaRPr lang="en-GB" dirty="0">
              <a:latin typeface="Times" charset="0"/>
              <a:ea typeface="MS PGothic" pitchFamily="34" charset="-128"/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charset="0"/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dirty="0" smtClean="0">
              <a:latin typeface="Times" charset="0"/>
            </a:endParaRP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eaLnBrk="0" hangingPunct="0"/>
            <a:fld id="{2059389B-E7E0-496E-9304-68B9C4ED073D}" type="slidenum">
              <a:rPr lang="en-US" altLang="en-US">
                <a:latin typeface="Times" charset="0"/>
                <a:cs typeface="Arial" charset="0"/>
              </a:rPr>
              <a:pPr eaLnBrk="0" hangingPunct="0"/>
              <a:t>2</a:t>
            </a:fld>
            <a:endParaRPr lang="en-US" altLang="en-US" dirty="0">
              <a:latin typeface="Times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dirty="0" smtClean="0">
              <a:latin typeface="Times" charset="0"/>
            </a:endParaRP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eaLnBrk="0" hangingPunct="0"/>
            <a:fld id="{2059389B-E7E0-496E-9304-68B9C4ED073D}" type="slidenum">
              <a:rPr lang="en-US" altLang="en-US">
                <a:latin typeface="Times" charset="0"/>
                <a:cs typeface="Arial" charset="0"/>
              </a:rPr>
              <a:pPr eaLnBrk="0" hangingPunct="0"/>
              <a:t>3</a:t>
            </a:fld>
            <a:endParaRPr lang="en-US" altLang="en-US" dirty="0">
              <a:latin typeface="Times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dirty="0" smtClean="0">
              <a:latin typeface="Times" charset="0"/>
            </a:endParaRP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eaLnBrk="0" hangingPunct="0"/>
            <a:fld id="{A8A068E6-F5F0-487D-8056-18A5E382A583}" type="slidenum">
              <a:rPr lang="en-US" altLang="en-US">
                <a:latin typeface="Times" charset="0"/>
                <a:cs typeface="Arial" charset="0"/>
              </a:rPr>
              <a:pPr eaLnBrk="0" hangingPunct="0"/>
              <a:t>4</a:t>
            </a:fld>
            <a:endParaRPr lang="en-US" altLang="en-US" dirty="0">
              <a:latin typeface="Times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sr-Latn-CS" smtClean="0">
              <a:latin typeface="Arial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B2E2DF-892C-4995-84F9-A80A990006EB}" type="slidenum">
              <a:rPr lang="en-US" altLang="en-US">
                <a:latin typeface="Arial" charset="0"/>
              </a:rPr>
              <a:pPr/>
              <a:t>5</a:t>
            </a:fld>
            <a:endParaRPr lang="en-US" altLang="en-US" dirty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sr-Latn-RS" dirty="0" smtClean="0"/>
              <a:t>Maritime Transport and Possible Accidents in the Adriatic Sea, by D. </a:t>
            </a:r>
            <a:r>
              <a:rPr lang="en-US" altLang="sr-Latn-RS" dirty="0" err="1" smtClean="0"/>
              <a:t>Zec</a:t>
            </a:r>
            <a:r>
              <a:rPr lang="en-US" altLang="sr-Latn-RS" dirty="0" smtClean="0"/>
              <a:t>, </a:t>
            </a:r>
            <a:r>
              <a:rPr lang="en-US" altLang="sr-Latn-RS" dirty="0" err="1" smtClean="0"/>
              <a:t>Maglić</a:t>
            </a:r>
            <a:r>
              <a:rPr lang="en-US" altLang="sr-Latn-RS" dirty="0" smtClean="0"/>
              <a:t>, </a:t>
            </a:r>
            <a:r>
              <a:rPr lang="en-US" altLang="sr-Latn-RS" dirty="0" err="1" smtClean="0"/>
              <a:t>Hlača</a:t>
            </a:r>
            <a:r>
              <a:rPr lang="en-US" altLang="sr-Latn-RS" dirty="0" smtClean="0"/>
              <a:t>, 2008</a:t>
            </a:r>
            <a:endParaRPr lang="hr-HR" altLang="sr-Latn-RS" dirty="0" smtClean="0"/>
          </a:p>
          <a:p>
            <a:pPr>
              <a:spcBef>
                <a:spcPct val="0"/>
              </a:spcBef>
            </a:pPr>
            <a:r>
              <a:rPr lang="en-US" altLang="sr-Latn-RS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Left - Weather conditions  - Wind atlas, 10m wind intensity  </a:t>
            </a:r>
            <a:r>
              <a:rPr lang="en-US" altLang="sr-Latn-RS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based on wind re-analyses data</a:t>
            </a:r>
            <a:r>
              <a:rPr lang="en-US" altLang="sr-Latn-RS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altLang="sr-Latn-RS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, downscaled to 2x2km horizontal resolution; the strongest winds are at red to purple </a:t>
            </a:r>
            <a:r>
              <a:rPr lang="en-US" altLang="sr-Latn-RS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colours</a:t>
            </a:r>
            <a:r>
              <a:rPr lang="en-US" altLang="sr-Latn-RS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scheme. </a:t>
            </a:r>
            <a:endParaRPr lang="hr-HR" altLang="sr-Latn-RS" sz="9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</a:pPr>
            <a:r>
              <a:rPr lang="en-US" altLang="sr-Latn-RS" b="1" dirty="0" smtClean="0">
                <a:latin typeface="Arial" pitchFamily="34" charset="0"/>
                <a:ea typeface="Calibri" pitchFamily="34" charset="0"/>
                <a:cs typeface="Calibri" pitchFamily="34" charset="0"/>
              </a:rPr>
              <a:t>Right - High impact coastal zones </a:t>
            </a:r>
            <a:r>
              <a:rPr lang="en-US" altLang="sr-Latn-RS" dirty="0" smtClean="0">
                <a:latin typeface="Arial" pitchFamily="34" charset="0"/>
                <a:ea typeface="Calibri" pitchFamily="34" charset="0"/>
                <a:cs typeface="Calibri" pitchFamily="34" charset="0"/>
              </a:rPr>
              <a:t>:   West Istria Cost, </a:t>
            </a:r>
            <a:r>
              <a:rPr lang="en-US" altLang="sr-Latn-RS" dirty="0" err="1" smtClean="0">
                <a:latin typeface="Arial" pitchFamily="34" charset="0"/>
                <a:ea typeface="Calibri" pitchFamily="34" charset="0"/>
                <a:cs typeface="Calibri" pitchFamily="34" charset="0"/>
              </a:rPr>
              <a:t>Kvarner</a:t>
            </a:r>
            <a:r>
              <a:rPr lang="en-US" altLang="sr-Latn-RS" dirty="0" smtClean="0">
                <a:latin typeface="Arial" pitchFamily="34" charset="0"/>
                <a:ea typeface="Calibri" pitchFamily="34" charset="0"/>
                <a:cs typeface="Calibri" pitchFamily="34" charset="0"/>
              </a:rPr>
              <a:t> bay- Rijeka Port , Split Port Area,  </a:t>
            </a:r>
            <a:r>
              <a:rPr lang="en-US" altLang="sr-Latn-RS" dirty="0" err="1" smtClean="0">
                <a:latin typeface="Arial" pitchFamily="34" charset="0"/>
                <a:ea typeface="Calibri" pitchFamily="34" charset="0"/>
                <a:cs typeface="Calibri" pitchFamily="34" charset="0"/>
              </a:rPr>
              <a:t>Ploce</a:t>
            </a:r>
            <a:r>
              <a:rPr lang="en-US" altLang="sr-Latn-RS" dirty="0" smtClean="0">
                <a:latin typeface="Arial" pitchFamily="34" charset="0"/>
                <a:ea typeface="Calibri" pitchFamily="34" charset="0"/>
                <a:cs typeface="Calibri" pitchFamily="34" charset="0"/>
              </a:rPr>
              <a:t> Port area  (light blue), </a:t>
            </a:r>
            <a:r>
              <a:rPr lang="en-US" altLang="sr-Latn-RS" dirty="0" err="1" smtClean="0">
                <a:latin typeface="Arial" pitchFamily="34" charset="0"/>
                <a:ea typeface="Calibri" pitchFamily="34" charset="0"/>
                <a:cs typeface="Calibri" pitchFamily="34" charset="0"/>
              </a:rPr>
              <a:t>Kornati</a:t>
            </a:r>
            <a:r>
              <a:rPr lang="en-US" altLang="sr-Latn-RS" dirty="0" smtClean="0">
                <a:latin typeface="Arial" pitchFamily="34" charset="0"/>
                <a:ea typeface="Calibri" pitchFamily="34" charset="0"/>
                <a:cs typeface="Calibri" pitchFamily="34" charset="0"/>
              </a:rPr>
              <a:t> national park area - recreational zones (blue) 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AE49F-07EA-473E-B94D-A60AF0943273}" type="slidenum">
              <a:rPr lang="hr-HR" smtClean="0"/>
              <a:pPr>
                <a:defRPr/>
              </a:pPr>
              <a:t>15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643414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21B5AB-BF15-455E-8F88-6BAD47158971}" type="slidenum">
              <a:rPr lang="hr-HR"/>
              <a:pPr>
                <a:defRPr/>
              </a:pPr>
              <a:t>‹#›</a:t>
            </a:fld>
            <a:endParaRPr lang="hr-HR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r-HR"/>
              <a:t>                W</a:t>
            </a:r>
            <a:r>
              <a:rPr lang="en-GB"/>
              <a:t>MO </a:t>
            </a:r>
            <a:r>
              <a:rPr lang="hr-HR"/>
              <a:t>WIS</a:t>
            </a:r>
            <a:r>
              <a:rPr lang="en-GB"/>
              <a:t> Workshop on </a:t>
            </a:r>
            <a:r>
              <a:rPr lang="hr-HR"/>
              <a:t>the Gulf </a:t>
            </a:r>
            <a:r>
              <a:rPr lang="en-GB"/>
              <a:t>Marine </a:t>
            </a:r>
            <a:r>
              <a:rPr lang="hr-HR"/>
              <a:t>C</a:t>
            </a:r>
            <a:r>
              <a:rPr lang="en-GB"/>
              <a:t>entre</a:t>
            </a:r>
            <a:r>
              <a:rPr lang="hr-HR"/>
              <a:t>,</a:t>
            </a:r>
            <a:r>
              <a:rPr lang="en-GB"/>
              <a:t> </a:t>
            </a:r>
            <a:r>
              <a:rPr lang="hr-HR"/>
              <a:t>Doha, Qatar, 26th  - 30th January 2013 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4D7806-D117-48EF-8FF1-E7D81CFD8C31}" type="slidenum">
              <a:rPr lang="hr-HR"/>
              <a:pPr>
                <a:defRPr/>
              </a:pPr>
              <a:t>‹#›</a:t>
            </a:fld>
            <a:endParaRPr lang="hr-HR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r-HR"/>
              <a:t>                W</a:t>
            </a:r>
            <a:r>
              <a:rPr lang="en-GB"/>
              <a:t>MO </a:t>
            </a:r>
            <a:r>
              <a:rPr lang="hr-HR"/>
              <a:t>WIS</a:t>
            </a:r>
            <a:r>
              <a:rPr lang="en-GB"/>
              <a:t> Workshop on </a:t>
            </a:r>
            <a:r>
              <a:rPr lang="hr-HR"/>
              <a:t>the Gulf </a:t>
            </a:r>
            <a:r>
              <a:rPr lang="en-GB"/>
              <a:t>Marine </a:t>
            </a:r>
            <a:r>
              <a:rPr lang="hr-HR"/>
              <a:t>C</a:t>
            </a:r>
            <a:r>
              <a:rPr lang="en-GB"/>
              <a:t>entre</a:t>
            </a:r>
            <a:r>
              <a:rPr lang="hr-HR"/>
              <a:t>,</a:t>
            </a:r>
            <a:r>
              <a:rPr lang="en-GB"/>
              <a:t> </a:t>
            </a:r>
            <a:r>
              <a:rPr lang="hr-HR"/>
              <a:t>Doha, Qatar, 26th  - 30th January 2013 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6E7719-8AA1-48E0-BF5B-C8C26D621E7F}" type="slidenum">
              <a:rPr lang="hr-HR"/>
              <a:pPr>
                <a:defRPr/>
              </a:pPr>
              <a:t>‹#›</a:t>
            </a:fld>
            <a:endParaRPr lang="hr-HR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r-HR"/>
              <a:t>                W</a:t>
            </a:r>
            <a:r>
              <a:rPr lang="en-GB"/>
              <a:t>MO </a:t>
            </a:r>
            <a:r>
              <a:rPr lang="hr-HR"/>
              <a:t>WIS</a:t>
            </a:r>
            <a:r>
              <a:rPr lang="en-GB"/>
              <a:t> Workshop on </a:t>
            </a:r>
            <a:r>
              <a:rPr lang="hr-HR"/>
              <a:t>the Gulf </a:t>
            </a:r>
            <a:r>
              <a:rPr lang="en-GB"/>
              <a:t>Marine </a:t>
            </a:r>
            <a:r>
              <a:rPr lang="hr-HR"/>
              <a:t>C</a:t>
            </a:r>
            <a:r>
              <a:rPr lang="en-GB"/>
              <a:t>entre</a:t>
            </a:r>
            <a:r>
              <a:rPr lang="hr-HR"/>
              <a:t>,</a:t>
            </a:r>
            <a:r>
              <a:rPr lang="en-GB"/>
              <a:t> </a:t>
            </a:r>
            <a:r>
              <a:rPr lang="hr-HR"/>
              <a:t>Doha, Qatar, 26th  - 30th January 2013 </a:t>
            </a:r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36E99-22C8-4B81-857C-80214044F4C3}" type="slidenum">
              <a:rPr lang="hr-HR"/>
              <a:pPr>
                <a:defRPr/>
              </a:pPr>
              <a:t>‹#›</a:t>
            </a:fld>
            <a:endParaRPr lang="hr-HR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r-HR"/>
              <a:t>                W</a:t>
            </a:r>
            <a:r>
              <a:rPr lang="en-GB"/>
              <a:t>MO </a:t>
            </a:r>
            <a:r>
              <a:rPr lang="hr-HR"/>
              <a:t>WIS</a:t>
            </a:r>
            <a:r>
              <a:rPr lang="en-GB"/>
              <a:t> Workshop on </a:t>
            </a:r>
            <a:r>
              <a:rPr lang="hr-HR"/>
              <a:t>the Gulf </a:t>
            </a:r>
            <a:r>
              <a:rPr lang="en-GB"/>
              <a:t>Marine </a:t>
            </a:r>
            <a:r>
              <a:rPr lang="hr-HR"/>
              <a:t>C</a:t>
            </a:r>
            <a:r>
              <a:rPr lang="en-GB"/>
              <a:t>entre</a:t>
            </a:r>
            <a:r>
              <a:rPr lang="hr-HR"/>
              <a:t>,</a:t>
            </a:r>
            <a:r>
              <a:rPr lang="en-GB"/>
              <a:t> </a:t>
            </a:r>
            <a:r>
              <a:rPr lang="hr-HR"/>
              <a:t>Doha, Qatar, 26th  - 30th January 2013 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21A223-07FB-4C46-B3BD-B05D510A4398}" type="slidenum">
              <a:rPr lang="hr-HR"/>
              <a:pPr>
                <a:defRPr/>
              </a:pPr>
              <a:t>‹#›</a:t>
            </a:fld>
            <a:endParaRPr lang="hr-HR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r-HR"/>
              <a:t>                W</a:t>
            </a:r>
            <a:r>
              <a:rPr lang="en-GB"/>
              <a:t>MO </a:t>
            </a:r>
            <a:r>
              <a:rPr lang="hr-HR"/>
              <a:t>WIS</a:t>
            </a:r>
            <a:r>
              <a:rPr lang="en-GB"/>
              <a:t> Workshop on </a:t>
            </a:r>
            <a:r>
              <a:rPr lang="hr-HR"/>
              <a:t>the Gulf </a:t>
            </a:r>
            <a:r>
              <a:rPr lang="en-GB"/>
              <a:t>Marine </a:t>
            </a:r>
            <a:r>
              <a:rPr lang="hr-HR"/>
              <a:t>C</a:t>
            </a:r>
            <a:r>
              <a:rPr lang="en-GB"/>
              <a:t>entre</a:t>
            </a:r>
            <a:r>
              <a:rPr lang="hr-HR"/>
              <a:t>,</a:t>
            </a:r>
            <a:r>
              <a:rPr lang="en-GB"/>
              <a:t> </a:t>
            </a:r>
            <a:r>
              <a:rPr lang="hr-HR"/>
              <a:t>Doha, Qatar, 26th  - 30th January 2013 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DFEFDD-74AF-4493-87F4-FC104A5A4340}" type="slidenum">
              <a:rPr lang="hr-HR"/>
              <a:pPr>
                <a:defRPr/>
              </a:pPr>
              <a:t>‹#›</a:t>
            </a:fld>
            <a:endParaRPr lang="hr-HR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r-HR"/>
              <a:t>                W</a:t>
            </a:r>
            <a:r>
              <a:rPr lang="en-GB"/>
              <a:t>MO </a:t>
            </a:r>
            <a:r>
              <a:rPr lang="hr-HR"/>
              <a:t>WIS</a:t>
            </a:r>
            <a:r>
              <a:rPr lang="en-GB"/>
              <a:t> Workshop on </a:t>
            </a:r>
            <a:r>
              <a:rPr lang="hr-HR"/>
              <a:t>the Gulf </a:t>
            </a:r>
            <a:r>
              <a:rPr lang="en-GB"/>
              <a:t>Marine </a:t>
            </a:r>
            <a:r>
              <a:rPr lang="hr-HR"/>
              <a:t>C</a:t>
            </a:r>
            <a:r>
              <a:rPr lang="en-GB"/>
              <a:t>entre</a:t>
            </a:r>
            <a:r>
              <a:rPr lang="hr-HR"/>
              <a:t>,</a:t>
            </a:r>
            <a:r>
              <a:rPr lang="en-GB"/>
              <a:t> </a:t>
            </a:r>
            <a:r>
              <a:rPr lang="hr-HR"/>
              <a:t>Doha, Qatar, 26th  - 30th January 2013 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3"/>
          <p:cNvSpPr txBox="1">
            <a:spLocks/>
          </p:cNvSpPr>
          <p:nvPr userDrawn="1"/>
        </p:nvSpPr>
        <p:spPr bwMode="auto">
          <a:xfrm flipH="1" flipV="1">
            <a:off x="323850" y="908050"/>
            <a:ext cx="431800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/>
          <a:lstStyle>
            <a:lvl1pPr>
              <a:defRPr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 algn="ctr">
              <a:defRPr/>
            </a:pPr>
            <a:r>
              <a:rPr lang="hr-HR" sz="1400" dirty="0" smtClean="0"/>
              <a:t>dijana @ cirus.dhz.hr</a:t>
            </a:r>
            <a:endParaRPr lang="en-GB" sz="1400" dirty="0" smtClean="0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 smtClean="0"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4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26931D1-8C90-49FE-B06C-7B01EB98BED1}" type="slidenum">
              <a:rPr lang="hr-HR"/>
              <a:pPr>
                <a:defRPr/>
              </a:pPr>
              <a:t>‹#›</a:t>
            </a:fld>
            <a:endParaRPr lang="hr-H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2"/>
          </p:nvPr>
        </p:nvSpPr>
        <p:spPr>
          <a:xfrm flipH="1" flipV="1">
            <a:off x="107504" y="3645024"/>
            <a:ext cx="288156" cy="2231901"/>
          </a:xfrm>
        </p:spPr>
        <p:txBody>
          <a:bodyPr vert="vert"/>
          <a:lstStyle>
            <a:lvl1pPr>
              <a:defRPr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hr-HR" dirty="0" smtClean="0"/>
              <a:t>&amp;    Dijana Klarić Rebac                </a:t>
            </a:r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B49A477-0B26-46B0-BEE2-DD586D0C800B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                W</a:t>
            </a:r>
            <a:r>
              <a:rPr lang="en-GB" smtClean="0"/>
              <a:t>MO </a:t>
            </a:r>
            <a:r>
              <a:rPr lang="hr-HR" smtClean="0"/>
              <a:t>WIS</a:t>
            </a:r>
            <a:r>
              <a:rPr lang="en-GB" smtClean="0"/>
              <a:t> Workshop on </a:t>
            </a:r>
            <a:r>
              <a:rPr lang="hr-HR" smtClean="0"/>
              <a:t>the Gulf </a:t>
            </a:r>
            <a:r>
              <a:rPr lang="en-GB" smtClean="0"/>
              <a:t>Marine </a:t>
            </a:r>
            <a:r>
              <a:rPr lang="hr-HR" smtClean="0"/>
              <a:t>C</a:t>
            </a:r>
            <a:r>
              <a:rPr lang="en-GB" smtClean="0"/>
              <a:t>entre</a:t>
            </a:r>
            <a:r>
              <a:rPr lang="hr-HR" smtClean="0"/>
              <a:t>,</a:t>
            </a:r>
            <a:r>
              <a:rPr lang="en-GB" smtClean="0"/>
              <a:t> </a:t>
            </a:r>
            <a:r>
              <a:rPr lang="hr-HR" smtClean="0"/>
              <a:t>Doha, Qatar, 26th  - 30th January 2013 </a:t>
            </a:r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B49A477-0B26-46B0-BEE2-DD586D0C800B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                W</a:t>
            </a:r>
            <a:r>
              <a:rPr lang="en-GB" smtClean="0"/>
              <a:t>MO </a:t>
            </a:r>
            <a:r>
              <a:rPr lang="hr-HR" smtClean="0"/>
              <a:t>WIS</a:t>
            </a:r>
            <a:r>
              <a:rPr lang="en-GB" smtClean="0"/>
              <a:t> Workshop on </a:t>
            </a:r>
            <a:r>
              <a:rPr lang="hr-HR" smtClean="0"/>
              <a:t>the Gulf </a:t>
            </a:r>
            <a:r>
              <a:rPr lang="en-GB" smtClean="0"/>
              <a:t>Marine </a:t>
            </a:r>
            <a:r>
              <a:rPr lang="hr-HR" smtClean="0"/>
              <a:t>C</a:t>
            </a:r>
            <a:r>
              <a:rPr lang="en-GB" smtClean="0"/>
              <a:t>entre</a:t>
            </a:r>
            <a:r>
              <a:rPr lang="hr-HR" smtClean="0"/>
              <a:t>,</a:t>
            </a:r>
            <a:r>
              <a:rPr lang="en-GB" smtClean="0"/>
              <a:t> </a:t>
            </a:r>
            <a:r>
              <a:rPr lang="hr-HR" smtClean="0"/>
              <a:t>Doha, Qatar, 26th  - 30th January 2013 </a:t>
            </a:r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DE6C71-258C-4CC2-B387-4083C6A7D84F}" type="slidenum">
              <a:rPr lang="hr-HR"/>
              <a:pPr>
                <a:defRPr/>
              </a:pPr>
              <a:t>‹#›</a:t>
            </a:fld>
            <a:endParaRPr lang="hr-HR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r-HR"/>
              <a:t>                W</a:t>
            </a:r>
            <a:r>
              <a:rPr lang="en-GB"/>
              <a:t>MO </a:t>
            </a:r>
            <a:r>
              <a:rPr lang="hr-HR"/>
              <a:t>WIS</a:t>
            </a:r>
            <a:r>
              <a:rPr lang="en-GB"/>
              <a:t> Workshop on </a:t>
            </a:r>
            <a:r>
              <a:rPr lang="hr-HR"/>
              <a:t>the Gulf </a:t>
            </a:r>
            <a:r>
              <a:rPr lang="en-GB"/>
              <a:t>Marine </a:t>
            </a:r>
            <a:r>
              <a:rPr lang="hr-HR"/>
              <a:t>C</a:t>
            </a:r>
            <a:r>
              <a:rPr lang="en-GB"/>
              <a:t>entre</a:t>
            </a:r>
            <a:r>
              <a:rPr lang="hr-HR"/>
              <a:t>,</a:t>
            </a:r>
            <a:r>
              <a:rPr lang="en-GB"/>
              <a:t> </a:t>
            </a:r>
            <a:r>
              <a:rPr lang="hr-HR"/>
              <a:t>Doha, Qatar, 26th  - 30th January 2013 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r-H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EF8DDC-D343-4135-94F7-825A345B40B6}" type="slidenum">
              <a:rPr lang="hr-HR"/>
              <a:pPr>
                <a:defRPr/>
              </a:pPr>
              <a:t>‹#›</a:t>
            </a:fld>
            <a:endParaRPr lang="hr-HR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r-HR"/>
              <a:t>                W</a:t>
            </a:r>
            <a:r>
              <a:rPr lang="en-GB"/>
              <a:t>MO </a:t>
            </a:r>
            <a:r>
              <a:rPr lang="hr-HR"/>
              <a:t>WIS</a:t>
            </a:r>
            <a:r>
              <a:rPr lang="en-GB"/>
              <a:t> Workshop on </a:t>
            </a:r>
            <a:r>
              <a:rPr lang="hr-HR"/>
              <a:t>the Gulf </a:t>
            </a:r>
            <a:r>
              <a:rPr lang="en-GB"/>
              <a:t>Marine </a:t>
            </a:r>
            <a:r>
              <a:rPr lang="hr-HR"/>
              <a:t>C</a:t>
            </a:r>
            <a:r>
              <a:rPr lang="en-GB"/>
              <a:t>entre</a:t>
            </a:r>
            <a:r>
              <a:rPr lang="hr-HR"/>
              <a:t>,</a:t>
            </a:r>
            <a:r>
              <a:rPr lang="en-GB"/>
              <a:t> </a:t>
            </a:r>
            <a:r>
              <a:rPr lang="hr-HR"/>
              <a:t>Doha, Qatar, 26th  - 30th January 2013 </a:t>
            </a:r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A96760-BEC6-4FD6-83CA-C78CD5B0465D}" type="slidenum">
              <a:rPr lang="hr-HR"/>
              <a:pPr>
                <a:defRPr/>
              </a:pPr>
              <a:t>‹#›</a:t>
            </a:fld>
            <a:endParaRPr lang="hr-HR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r-HR"/>
              <a:t>                W</a:t>
            </a:r>
            <a:r>
              <a:rPr lang="en-GB"/>
              <a:t>MO </a:t>
            </a:r>
            <a:r>
              <a:rPr lang="hr-HR"/>
              <a:t>WIS</a:t>
            </a:r>
            <a:r>
              <a:rPr lang="en-GB"/>
              <a:t> Workshop on </a:t>
            </a:r>
            <a:r>
              <a:rPr lang="hr-HR"/>
              <a:t>the Gulf </a:t>
            </a:r>
            <a:r>
              <a:rPr lang="en-GB"/>
              <a:t>Marine </a:t>
            </a:r>
            <a:r>
              <a:rPr lang="hr-HR"/>
              <a:t>C</a:t>
            </a:r>
            <a:r>
              <a:rPr lang="en-GB"/>
              <a:t>entre</a:t>
            </a:r>
            <a:r>
              <a:rPr lang="hr-HR"/>
              <a:t>,</a:t>
            </a:r>
            <a:r>
              <a:rPr lang="en-GB"/>
              <a:t> </a:t>
            </a:r>
            <a:r>
              <a:rPr lang="hr-HR"/>
              <a:t>Doha, Qatar, 26th  - 30th January 2013 </a:t>
            </a:r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67AEC8-4DA3-44D3-A4AF-403DB2C0DCC6}" type="slidenum">
              <a:rPr lang="hr-HR"/>
              <a:pPr>
                <a:defRPr/>
              </a:pPr>
              <a:t>‹#›</a:t>
            </a:fld>
            <a:endParaRPr lang="hr-HR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r-HR"/>
              <a:t>                W</a:t>
            </a:r>
            <a:r>
              <a:rPr lang="en-GB"/>
              <a:t>MO </a:t>
            </a:r>
            <a:r>
              <a:rPr lang="hr-HR"/>
              <a:t>WIS</a:t>
            </a:r>
            <a:r>
              <a:rPr lang="en-GB"/>
              <a:t> Workshop on </a:t>
            </a:r>
            <a:r>
              <a:rPr lang="hr-HR"/>
              <a:t>the Gulf </a:t>
            </a:r>
            <a:r>
              <a:rPr lang="en-GB"/>
              <a:t>Marine </a:t>
            </a:r>
            <a:r>
              <a:rPr lang="hr-HR"/>
              <a:t>C</a:t>
            </a:r>
            <a:r>
              <a:rPr lang="en-GB"/>
              <a:t>entre</a:t>
            </a:r>
            <a:r>
              <a:rPr lang="hr-HR"/>
              <a:t>,</a:t>
            </a:r>
            <a:r>
              <a:rPr lang="en-GB"/>
              <a:t> </a:t>
            </a:r>
            <a:r>
              <a:rPr lang="hr-HR"/>
              <a:t>Doha, Qatar, 26th  - 30th January 2013 </a:t>
            </a:r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9ACCE-5ADE-41BA-9EE3-3C49586735A8}" type="slidenum">
              <a:rPr lang="hr-HR"/>
              <a:pPr>
                <a:defRPr/>
              </a:pPr>
              <a:t>‹#›</a:t>
            </a:fld>
            <a:endParaRPr lang="hr-HR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r-HR"/>
              <a:t>                W</a:t>
            </a:r>
            <a:r>
              <a:rPr lang="en-GB"/>
              <a:t>MO </a:t>
            </a:r>
            <a:r>
              <a:rPr lang="hr-HR"/>
              <a:t>WIS</a:t>
            </a:r>
            <a:r>
              <a:rPr lang="en-GB"/>
              <a:t> Workshop on </a:t>
            </a:r>
            <a:r>
              <a:rPr lang="hr-HR"/>
              <a:t>the Gulf </a:t>
            </a:r>
            <a:r>
              <a:rPr lang="en-GB"/>
              <a:t>Marine </a:t>
            </a:r>
            <a:r>
              <a:rPr lang="hr-HR"/>
              <a:t>C</a:t>
            </a:r>
            <a:r>
              <a:rPr lang="en-GB"/>
              <a:t>entre</a:t>
            </a:r>
            <a:r>
              <a:rPr lang="hr-HR"/>
              <a:t>,</a:t>
            </a:r>
            <a:r>
              <a:rPr lang="en-GB"/>
              <a:t> </a:t>
            </a:r>
            <a:r>
              <a:rPr lang="hr-HR"/>
              <a:t>Doha, Qatar, 26th  - 30th January 2013 </a:t>
            </a:r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3EF527-658E-481F-8F92-2A7B76518C81}" type="slidenum">
              <a:rPr lang="hr-HR"/>
              <a:pPr>
                <a:defRPr/>
              </a:pPr>
              <a:t>‹#›</a:t>
            </a:fld>
            <a:endParaRPr lang="hr-HR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r-HR"/>
              <a:t>                W</a:t>
            </a:r>
            <a:r>
              <a:rPr lang="en-GB"/>
              <a:t>MO </a:t>
            </a:r>
            <a:r>
              <a:rPr lang="hr-HR"/>
              <a:t>WIS</a:t>
            </a:r>
            <a:r>
              <a:rPr lang="en-GB"/>
              <a:t> Workshop on </a:t>
            </a:r>
            <a:r>
              <a:rPr lang="hr-HR"/>
              <a:t>the Gulf </a:t>
            </a:r>
            <a:r>
              <a:rPr lang="en-GB"/>
              <a:t>Marine </a:t>
            </a:r>
            <a:r>
              <a:rPr lang="hr-HR"/>
              <a:t>C</a:t>
            </a:r>
            <a:r>
              <a:rPr lang="en-GB"/>
              <a:t>entre</a:t>
            </a:r>
            <a:r>
              <a:rPr lang="hr-HR"/>
              <a:t>,</a:t>
            </a:r>
            <a:r>
              <a:rPr lang="en-GB"/>
              <a:t> </a:t>
            </a:r>
            <a:r>
              <a:rPr lang="hr-HR"/>
              <a:t>Doha, Qatar, 26th  - 30th January 2013 </a:t>
            </a:r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AB902-A6E5-465E-A0FA-5C1DFBF758CB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1611212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BD187-65DC-4703-9C24-816EAE36A9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554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2"/>
          <p:cNvGrpSpPr>
            <a:grpSpLocks/>
          </p:cNvGrpSpPr>
          <p:nvPr userDrawn="1"/>
        </p:nvGrpSpPr>
        <p:grpSpPr bwMode="auto">
          <a:xfrm>
            <a:off x="0" y="0"/>
            <a:ext cx="1085850" cy="6854825"/>
            <a:chOff x="0" y="0"/>
            <a:chExt cx="684" cy="4318"/>
          </a:xfrm>
        </p:grpSpPr>
        <p:sp>
          <p:nvSpPr>
            <p:cNvPr id="1037" name="Rectangle 13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hr-HR">
                <a:latin typeface="Arial" pitchFamily="34" charset="0"/>
              </a:endParaRPr>
            </a:p>
          </p:txBody>
        </p:sp>
        <p:grpSp>
          <p:nvGrpSpPr>
            <p:cNvPr id="1036" name="Group 14"/>
            <p:cNvGrpSpPr>
              <a:grpSpLocks/>
            </p:cNvGrpSpPr>
            <p:nvPr/>
          </p:nvGrpSpPr>
          <p:grpSpPr bwMode="auto">
            <a:xfrm>
              <a:off x="48" y="102"/>
              <a:ext cx="96" cy="4128"/>
              <a:chOff x="48" y="102"/>
              <a:chExt cx="96" cy="4128"/>
            </a:xfrm>
          </p:grpSpPr>
          <p:sp>
            <p:nvSpPr>
              <p:cNvPr id="1039" name="Rectangle 15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40" name="Rectangle 16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41" name="Rectangle 17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42" name="Rectangle 18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43" name="Rectangle 19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44" name="Rectangle 20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45" name="Rectangle 21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46" name="Rectangle 22"/>
              <p:cNvSpPr>
                <a:spLocks noChangeArrowheads="1"/>
              </p:cNvSpPr>
              <p:nvPr/>
            </p:nvSpPr>
            <p:spPr bwMode="auto">
              <a:xfrm>
                <a:off x="48" y="2115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47" name="Rectangle 23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48" name="Rectangle 24"/>
              <p:cNvSpPr>
                <a:spLocks noChangeArrowheads="1"/>
              </p:cNvSpPr>
              <p:nvPr/>
            </p:nvSpPr>
            <p:spPr bwMode="auto">
              <a:xfrm>
                <a:off x="48" y="2403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49" name="Rectangle 25"/>
              <p:cNvSpPr>
                <a:spLocks noChangeArrowheads="1"/>
              </p:cNvSpPr>
              <p:nvPr/>
            </p:nvSpPr>
            <p:spPr bwMode="auto">
              <a:xfrm>
                <a:off x="48" y="2548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50" name="Rectangle 26"/>
              <p:cNvSpPr>
                <a:spLocks noChangeArrowheads="1"/>
              </p:cNvSpPr>
              <p:nvPr/>
            </p:nvSpPr>
            <p:spPr bwMode="auto">
              <a:xfrm>
                <a:off x="48" y="2692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51" name="Rectangle 27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52" name="Rectangle 28"/>
              <p:cNvSpPr>
                <a:spLocks noChangeArrowheads="1"/>
              </p:cNvSpPr>
              <p:nvPr/>
            </p:nvSpPr>
            <p:spPr bwMode="auto">
              <a:xfrm>
                <a:off x="48" y="2980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53" name="Rectangle 29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54" name="Rectangle 30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55" name="Rectangle 31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56" name="Rectangle 32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57" name="Rectangle 33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58" name="Rectangle 34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59" name="Rectangle 35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60" name="Rectangle 36"/>
              <p:cNvSpPr>
                <a:spLocks noChangeArrowheads="1"/>
              </p:cNvSpPr>
              <p:nvPr/>
            </p:nvSpPr>
            <p:spPr bwMode="auto">
              <a:xfrm>
                <a:off x="48" y="4133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61" name="Rectangle 37"/>
              <p:cNvSpPr>
                <a:spLocks noChangeArrowheads="1"/>
              </p:cNvSpPr>
              <p:nvPr/>
            </p:nvSpPr>
            <p:spPr bwMode="auto">
              <a:xfrm>
                <a:off x="48" y="102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62" name="Rectangle 38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63" name="Rectangle 39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64" name="Rectangle 40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65" name="Rectangle 41"/>
              <p:cNvSpPr>
                <a:spLocks noChangeArrowheads="1"/>
              </p:cNvSpPr>
              <p:nvPr/>
            </p:nvSpPr>
            <p:spPr bwMode="auto">
              <a:xfrm>
                <a:off x="48" y="679"/>
                <a:ext cx="96" cy="96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66" name="Rectangle 42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6" cy="97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  <p:sp>
            <p:nvSpPr>
              <p:cNvPr id="1067" name="Rectangle 43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6" cy="95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hr-HR">
                  <a:latin typeface="Arial" pitchFamily="34" charset="0"/>
                </a:endParaRPr>
              </a:p>
            </p:txBody>
          </p:sp>
        </p:grpSp>
      </p:grp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r-HR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r-HR" smtClean="0"/>
              <a:t>Click to edit Master text styles</a:t>
            </a:r>
          </a:p>
          <a:p>
            <a:pPr lvl="1"/>
            <a:r>
              <a:rPr lang="hr-HR" smtClean="0"/>
              <a:t>Second level</a:t>
            </a:r>
          </a:p>
          <a:p>
            <a:pPr lvl="2"/>
            <a:r>
              <a:rPr lang="hr-HR" smtClean="0"/>
              <a:t>Third level</a:t>
            </a:r>
          </a:p>
          <a:p>
            <a:pPr lvl="3"/>
            <a:r>
              <a:rPr lang="hr-HR" smtClean="0"/>
              <a:t>Fourth level</a:t>
            </a:r>
          </a:p>
          <a:p>
            <a:pPr lvl="4"/>
            <a:r>
              <a:rPr lang="hr-HR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pitchFamily="34" charset="0"/>
              </a:defRPr>
            </a:lvl1pPr>
          </a:lstStyle>
          <a:p>
            <a:pPr>
              <a:defRPr/>
            </a:pPr>
            <a:fld id="{4B49A477-0B26-46B0-BEE2-DD586D0C800B}" type="slidenum">
              <a:rPr lang="hr-HR"/>
              <a:pPr>
                <a:defRPr/>
              </a:pPr>
              <a:t>‹#›</a:t>
            </a:fld>
            <a:endParaRPr lang="hr-HR"/>
          </a:p>
        </p:txBody>
      </p:sp>
      <p:pic>
        <p:nvPicPr>
          <p:cNvPr id="1031" name="Picture 9" descr="DHMZ logo"/>
          <p:cNvPicPr>
            <a:picLocks noChangeAspect="1" noChangeArrowheads="1"/>
          </p:cNvPicPr>
          <p:nvPr userDrawn="1"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04800" y="228600"/>
            <a:ext cx="7953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Line 10"/>
          <p:cNvSpPr>
            <a:spLocks noChangeShapeType="1"/>
          </p:cNvSpPr>
          <p:nvPr userDrawn="1"/>
        </p:nvSpPr>
        <p:spPr bwMode="auto">
          <a:xfrm>
            <a:off x="1295400" y="1268413"/>
            <a:ext cx="7848600" cy="0"/>
          </a:xfrm>
          <a:prstGeom prst="line">
            <a:avLst/>
          </a:prstGeom>
          <a:noFill/>
          <a:ln w="76200">
            <a:solidFill>
              <a:srgbClr val="FFCC00"/>
            </a:solidFill>
            <a:round/>
            <a:headEnd/>
            <a:tailEnd/>
          </a:ln>
          <a:effectLst/>
        </p:spPr>
        <p:txBody>
          <a:bodyPr wrap="none"/>
          <a:lstStyle/>
          <a:p>
            <a:pPr>
              <a:defRPr/>
            </a:pPr>
            <a:endParaRPr lang="hr-HR">
              <a:latin typeface="Arial" pitchFamily="34" charset="0"/>
            </a:endParaRP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39750" y="6237288"/>
            <a:ext cx="79200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1" smtClean="0">
                <a:solidFill>
                  <a:srgbClr val="777777"/>
                </a:solidFill>
                <a:latin typeface="Monotype Corsiva" pitchFamily="66" charset="0"/>
              </a:defRPr>
            </a:lvl1pPr>
          </a:lstStyle>
          <a:p>
            <a:pPr>
              <a:defRPr/>
            </a:pPr>
            <a:r>
              <a:rPr lang="hr-HR"/>
              <a:t>                W</a:t>
            </a:r>
            <a:r>
              <a:rPr lang="en-GB"/>
              <a:t>MO </a:t>
            </a:r>
            <a:r>
              <a:rPr lang="hr-HR"/>
              <a:t>WIS</a:t>
            </a:r>
            <a:r>
              <a:rPr lang="en-GB"/>
              <a:t> Workshop on </a:t>
            </a:r>
            <a:r>
              <a:rPr lang="hr-HR"/>
              <a:t>the Gulf </a:t>
            </a:r>
            <a:r>
              <a:rPr lang="en-GB"/>
              <a:t>Marine </a:t>
            </a:r>
            <a:r>
              <a:rPr lang="hr-HR"/>
              <a:t>C</a:t>
            </a:r>
            <a:r>
              <a:rPr lang="en-GB"/>
              <a:t>entre</a:t>
            </a:r>
            <a:r>
              <a:rPr lang="hr-HR"/>
              <a:t>,</a:t>
            </a:r>
            <a:r>
              <a:rPr lang="en-GB"/>
              <a:t> </a:t>
            </a:r>
            <a:r>
              <a:rPr lang="hr-HR"/>
              <a:t>Doha, Qatar, 26th  - 30th January 2013 </a:t>
            </a:r>
            <a:endParaRPr lang="en-GB"/>
          </a:p>
        </p:txBody>
      </p:sp>
      <p:sp>
        <p:nvSpPr>
          <p:cNvPr id="1073" name="Text Box 49"/>
          <p:cNvSpPr txBox="1">
            <a:spLocks noChangeArrowheads="1"/>
          </p:cNvSpPr>
          <p:nvPr userDrawn="1"/>
        </p:nvSpPr>
        <p:spPr bwMode="auto">
          <a:xfrm rot="16200000">
            <a:off x="-2378868" y="3666331"/>
            <a:ext cx="56340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defRPr/>
            </a:pPr>
            <a:r>
              <a:rPr lang="hr-HR" sz="1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Ivan </a:t>
            </a:r>
            <a:r>
              <a:rPr lang="en-US" sz="1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Čačić</a:t>
            </a:r>
            <a:r>
              <a:rPr lang="en-US" sz="14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hr-HR" sz="14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                                                                   </a:t>
            </a:r>
            <a:r>
              <a:rPr lang="en-US" sz="14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cacic @ cirus. dhz.hr</a:t>
            </a:r>
          </a:p>
          <a:p>
            <a:pPr>
              <a:defRPr/>
            </a:pPr>
            <a:r>
              <a:rPr lang="hr-HR" sz="14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Meteorological and Hydrological Service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75" r:id="rId7"/>
    <p:sldLayoutId id="2147483677" r:id="rId8"/>
    <p:sldLayoutId id="2147483676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8" r:id="rId16"/>
    <p:sldLayoutId id="2147483679" r:id="rId17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"/>
          <p:cNvSpPr txBox="1">
            <a:spLocks noChangeArrowheads="1"/>
          </p:cNvSpPr>
          <p:nvPr/>
        </p:nvSpPr>
        <p:spPr bwMode="auto">
          <a:xfrm>
            <a:off x="1259633" y="1296144"/>
            <a:ext cx="7884368" cy="3789040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8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 vert="vert"/>
          <a:lstStyle>
            <a:lvl1pPr>
              <a:defRPr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hr-HR" dirty="0" smtClean="0"/>
              <a:t>&amp;    Dijana Klarić Rebac                </a:t>
            </a:r>
            <a:endParaRPr lang="en-GB" dirty="0"/>
          </a:p>
        </p:txBody>
      </p:sp>
      <p:sp>
        <p:nvSpPr>
          <p:cNvPr id="2052" name="Rectangle 6"/>
          <p:cNvSpPr>
            <a:spLocks noGrp="1" noChangeArrowheads="1"/>
          </p:cNvSpPr>
          <p:nvPr>
            <p:ph type="subTitle" idx="4294967295"/>
          </p:nvPr>
        </p:nvSpPr>
        <p:spPr>
          <a:xfrm>
            <a:off x="1259632" y="1989138"/>
            <a:ext cx="7884368" cy="2087562"/>
          </a:xfrm>
        </p:spPr>
        <p:txBody>
          <a:bodyPr anchor="ctr">
            <a:normAutofit/>
          </a:bodyPr>
          <a:lstStyle/>
          <a:p>
            <a:pPr algn="ctr" eaLnBrk="1" hangingPunct="1">
              <a:buNone/>
              <a:defRPr/>
            </a:pP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ＭＳ Ｐゴシック" charset="0"/>
              </a:rPr>
              <a:t>Regional and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ＭＳ Ｐゴシック" charset="0"/>
              </a:rPr>
              <a:t>National Partnership Opportunities and Arrangements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ＭＳ Ｐゴシック" charset="0"/>
              </a:rPr>
              <a:t/>
            </a:r>
            <a:b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ＭＳ Ｐゴシック" charset="0"/>
              </a:rPr>
            </a:b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ＭＳ Ｐゴシック" charset="0"/>
              </a:rPr>
              <a:t>Croatia as an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ＭＳ Ｐゴシック" charset="0"/>
              </a:rPr>
              <a:t>Example</a:t>
            </a:r>
            <a:endParaRPr lang="en-GB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ea typeface="ＭＳ Ｐゴシック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1259631" y="4509120"/>
            <a:ext cx="7884369" cy="5953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hr-HR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charset="0"/>
              </a:rPr>
              <a:t>RA VI WIGOS Workshop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charset="0"/>
              </a:rPr>
              <a:t>, </a:t>
            </a:r>
            <a:r>
              <a:rPr lang="hr-HR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charset="0"/>
              </a:rPr>
              <a:t>Belgrade</a:t>
            </a:r>
            <a:r>
              <a:rPr lang="en-GB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charset="0"/>
              </a:rPr>
              <a:t>, </a:t>
            </a:r>
            <a:r>
              <a:rPr lang="hr-HR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charset="0"/>
              </a:rPr>
              <a:t>Serbia, 24 - 27</a:t>
            </a:r>
            <a:r>
              <a:rPr lang="en-GB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charset="0"/>
              </a:rPr>
              <a:t> November 2015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1071563" y="5477470"/>
            <a:ext cx="3152775" cy="8318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>
              <a:defRPr/>
            </a:pPr>
            <a:r>
              <a:rPr lang="hr-HR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Ivan Čačić</a:t>
            </a:r>
          </a:p>
          <a:p>
            <a:pPr algn="ctr">
              <a:defRPr/>
            </a:pPr>
            <a:r>
              <a:rPr lang="hr-HR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President RA VI</a:t>
            </a:r>
            <a:endParaRPr lang="en-GB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5298256" y="5457527"/>
            <a:ext cx="3378200" cy="11398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>
              <a:defRPr/>
            </a:pPr>
            <a:r>
              <a:rPr lang="hr-HR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Dijana Klarić Rebac</a:t>
            </a:r>
          </a:p>
          <a:p>
            <a:pPr algn="ctr">
              <a:defRPr/>
            </a:pPr>
            <a:r>
              <a:rPr lang="hr-HR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WIS/WIGOS DCPC AMMC Coordinator</a:t>
            </a:r>
            <a:endParaRPr lang="en-GB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1259632" y="0"/>
            <a:ext cx="7884367" cy="1268760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6912768" y="620688"/>
            <a:ext cx="2195736" cy="61555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>
              <a:defRPr/>
            </a:pPr>
            <a:r>
              <a:rPr lang="hr-H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Igor Zahumensky</a:t>
            </a:r>
          </a:p>
          <a:p>
            <a:pPr algn="ctr">
              <a:defRPr/>
            </a:pPr>
            <a:r>
              <a:rPr lang="hr-H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WMO Background Material</a:t>
            </a:r>
            <a:endParaRPr lang="en-GB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052" grpId="0" build="p"/>
      <p:bldP spid="2060" grpId="0"/>
      <p:bldP spid="13" grpId="0"/>
      <p:bldP spid="14" grpId="0"/>
      <p:bldP spid="29" grpId="0" animBg="1"/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>
          <a:xfrm>
            <a:off x="8675886" y="0"/>
            <a:ext cx="468114" cy="249510"/>
          </a:xfrm>
        </p:spPr>
        <p:txBody>
          <a:bodyPr vert="horz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fld id="{C4A96F85-088C-456A-AD6A-2516A9769889}" type="slidenum">
              <a:rPr lang="en-GB" altLang="de-DE" sz="1200" smtClean="0">
                <a:latin typeface="Arial Narrow" pitchFamily="34" charset="0"/>
                <a:cs typeface="Arial" pitchFamily="34" charset="0"/>
              </a:rPr>
              <a:pPr algn="ctr">
                <a:spcBef>
                  <a:spcPct val="0"/>
                </a:spcBef>
                <a:buFontTx/>
                <a:buNone/>
                <a:defRPr/>
              </a:pPr>
              <a:t>2</a:t>
            </a:fld>
            <a:r>
              <a:rPr lang="hr-HR" altLang="de-DE" sz="1200" dirty="0" smtClean="0">
                <a:latin typeface="Arial Narrow" pitchFamily="34" charset="0"/>
                <a:cs typeface="Arial" pitchFamily="34" charset="0"/>
              </a:rPr>
              <a:t>/22</a:t>
            </a:r>
            <a:endParaRPr lang="en-GB" altLang="de-DE" sz="1200" dirty="0" smtClean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2291" name="Rectangle 3"/>
          <p:cNvSpPr>
            <a:spLocks noGrp="1"/>
          </p:cNvSpPr>
          <p:nvPr>
            <p:ph type="body" idx="4294967295"/>
          </p:nvPr>
        </p:nvSpPr>
        <p:spPr>
          <a:xfrm>
            <a:off x="1115616" y="1380132"/>
            <a:ext cx="7885633" cy="4929188"/>
          </a:xfrm>
        </p:spPr>
        <p:txBody>
          <a:bodyPr/>
          <a:lstStyle/>
          <a:p>
            <a:pPr eaLnBrk="1" hangingPunct="1">
              <a:buSzPct val="130000"/>
              <a:defRPr/>
            </a:pPr>
            <a:endParaRPr lang="hr-HR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eaLnBrk="1" hangingPunct="1">
              <a:buSzPct val="130000"/>
              <a:defRPr/>
            </a:pP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Challenges and needs </a:t>
            </a:r>
          </a:p>
          <a:p>
            <a:pPr eaLnBrk="1" hangingPunct="1">
              <a:buSzPct val="130000"/>
              <a:defRPr/>
            </a:pP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WIGOS partnership</a:t>
            </a:r>
          </a:p>
          <a:p>
            <a:pPr eaLnBrk="1" hangingPunct="1">
              <a:buSzPct val="130000"/>
              <a:defRPr/>
            </a:pP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Benefits of implementing WIGOS</a:t>
            </a:r>
          </a:p>
          <a:p>
            <a:pPr eaLnBrk="1" hangingPunct="1">
              <a:buSzPct val="130000"/>
              <a:defRPr/>
            </a:pP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Croatia as Example </a:t>
            </a:r>
          </a:p>
          <a:p>
            <a:pPr lvl="1" eaLnBrk="1" hangingPunct="1">
              <a:buSzPct val="130000"/>
              <a:defRPr/>
            </a:pPr>
            <a:r>
              <a:rPr lang="en-US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Adriatic marine meteorological Center – AMMC (WIS/WIGOS DCPC)</a:t>
            </a:r>
            <a:endParaRPr lang="en-US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eaLnBrk="1" hangingPunct="1">
              <a:buSzPct val="130000"/>
              <a:defRPr/>
            </a:pP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National AMMC Strategy and Partnership</a:t>
            </a:r>
          </a:p>
          <a:p>
            <a:pPr eaLnBrk="1" hangingPunct="1">
              <a:buSzPct val="130000"/>
              <a:defRPr/>
            </a:pP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Requirements</a:t>
            </a:r>
          </a:p>
          <a:p>
            <a:pPr eaLnBrk="1" hangingPunct="1">
              <a:buSzPct val="130000"/>
              <a:defRPr/>
            </a:pP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WIGOS „learning curve”</a:t>
            </a:r>
          </a:p>
          <a:p>
            <a:pPr eaLnBrk="1" hangingPunct="1">
              <a:buSzPct val="130000"/>
              <a:defRPr/>
            </a:pP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WIGOS Partners actions and AMMC actions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63713" y="188913"/>
            <a:ext cx="6480175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Outline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2"/>
          </p:nvPr>
        </p:nvSpPr>
        <p:spPr>
          <a:xfrm flipH="1" flipV="1">
            <a:off x="107504" y="3645024"/>
            <a:ext cx="288156" cy="2231901"/>
          </a:xfrm>
        </p:spPr>
        <p:txBody>
          <a:bodyPr vert="vert"/>
          <a:lstStyle>
            <a:lvl1pPr>
              <a:defRPr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hr-HR" dirty="0" smtClean="0"/>
              <a:t>&amp;    Dijana Klarić Rebac                </a:t>
            </a:r>
            <a:endParaRPr lang="en-GB" dirty="0"/>
          </a:p>
        </p:txBody>
      </p:sp>
      <p:sp>
        <p:nvSpPr>
          <p:cNvPr id="11" name="Rectangle 6"/>
          <p:cNvSpPr txBox="1">
            <a:spLocks noChangeArrowheads="1"/>
          </p:cNvSpPr>
          <p:nvPr/>
        </p:nvSpPr>
        <p:spPr bwMode="auto">
          <a:xfrm>
            <a:off x="1264072" y="6551439"/>
            <a:ext cx="4964112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>
              <a:defRPr/>
            </a:pPr>
            <a:r>
              <a:rPr lang="es-ES" sz="1200" b="1" dirty="0" smtClean="0">
                <a:solidFill>
                  <a:srgbClr val="FFC0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1331640" y="6525344"/>
            <a:ext cx="7812360" cy="0"/>
          </a:xfrm>
          <a:prstGeom prst="line">
            <a:avLst/>
          </a:prstGeom>
          <a:ln w="79375">
            <a:solidFill>
              <a:srgbClr val="FFC9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>
          <a:xfrm>
            <a:off x="8675886" y="0"/>
            <a:ext cx="468114" cy="249510"/>
          </a:xfrm>
        </p:spPr>
        <p:txBody>
          <a:bodyPr vert="horz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fld id="{C4A96F85-088C-456A-AD6A-2516A9769889}" type="slidenum">
              <a:rPr lang="en-GB" altLang="de-DE" sz="1200" smtClean="0">
                <a:latin typeface="Arial Narrow" pitchFamily="34" charset="0"/>
                <a:cs typeface="Arial" pitchFamily="34" charset="0"/>
              </a:rPr>
              <a:pPr algn="ctr">
                <a:spcBef>
                  <a:spcPct val="0"/>
                </a:spcBef>
                <a:buFontTx/>
                <a:buNone/>
                <a:defRPr/>
              </a:pPr>
              <a:t>3</a:t>
            </a:fld>
            <a:r>
              <a:rPr lang="hr-HR" altLang="de-DE" sz="1200" dirty="0" smtClean="0">
                <a:latin typeface="Arial Narrow" pitchFamily="34" charset="0"/>
                <a:cs typeface="Arial" pitchFamily="34" charset="0"/>
              </a:rPr>
              <a:t>/22</a:t>
            </a:r>
            <a:endParaRPr lang="en-GB" altLang="de-DE" sz="1200" dirty="0" smtClean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2291" name="Rectangle 3"/>
          <p:cNvSpPr>
            <a:spLocks noGrp="1"/>
          </p:cNvSpPr>
          <p:nvPr>
            <p:ph type="body" idx="4294967295"/>
          </p:nvPr>
        </p:nvSpPr>
        <p:spPr>
          <a:xfrm>
            <a:off x="1115616" y="1380132"/>
            <a:ext cx="7885633" cy="4929188"/>
          </a:xfrm>
        </p:spPr>
        <p:txBody>
          <a:bodyPr/>
          <a:lstStyle/>
          <a:p>
            <a:pPr eaLnBrk="1" hangingPunct="1">
              <a:buSzPct val="130000"/>
              <a:defRPr/>
            </a:pP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meet challenges 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of the future, the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change</a:t>
            </a:r>
            <a:r>
              <a:rPr lang="hr-H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are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required</a:t>
            </a:r>
            <a:endParaRPr lang="hr-HR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eaLnBrk="1" hangingPunct="1">
              <a:spcBef>
                <a:spcPts val="0"/>
              </a:spcBef>
              <a:buSzPct val="130000"/>
              <a:buFontTx/>
              <a:buNone/>
              <a:defRPr/>
            </a:pPr>
            <a:endParaRPr lang="hr-HR" sz="1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spcBef>
                <a:spcPts val="0"/>
              </a:spcBef>
              <a:buSzPct val="90000"/>
              <a:buFont typeface="Wingdings" pitchFamily="2" charset="2"/>
              <a:buChar char="ü"/>
              <a:defRPr/>
            </a:pP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create 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 </a:t>
            </a:r>
            <a:r>
              <a:rPr 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modern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efficient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national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observing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network/system 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that is the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‘</a:t>
            </a:r>
            <a:r>
              <a:rPr 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future fit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’ </a:t>
            </a:r>
            <a:r>
              <a:rPr lang="hr-H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- </a:t>
            </a:r>
            <a:r>
              <a:rPr lang="hr-H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 order</a:t>
            </a:r>
          </a:p>
          <a:p>
            <a:pPr lvl="1" eaLnBrk="1" hangingPunct="1">
              <a:spcBef>
                <a:spcPts val="0"/>
              </a:spcBef>
              <a:buSzPct val="90000"/>
              <a:buNone/>
              <a:defRPr/>
            </a:pPr>
            <a:endParaRPr lang="hr-HR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spcBef>
                <a:spcPts val="0"/>
              </a:spcBef>
              <a:buSzPct val="90000"/>
              <a:buFont typeface="Wingdings" pitchFamily="2" charset="2"/>
              <a:buChar char="ü"/>
              <a:defRPr/>
            </a:pP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meet national needs for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weather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climate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water and 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environmental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information</a:t>
            </a:r>
          </a:p>
          <a:p>
            <a:pPr lvl="1" eaLnBrk="1" hangingPunct="1">
              <a:buSzPct val="130000"/>
              <a:buFontTx/>
              <a:buNone/>
              <a:defRPr/>
            </a:pPr>
            <a:endParaRPr lang="hr-HR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eaLnBrk="1" hangingPunct="1">
              <a:spcBef>
                <a:spcPts val="0"/>
              </a:spcBef>
              <a:buSzPct val="130000"/>
              <a:defRPr/>
            </a:pP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Observations 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are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endParaRPr lang="hr-HR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eaLnBrk="1" hangingPunct="1">
              <a:spcBef>
                <a:spcPts val="0"/>
              </a:spcBef>
              <a:buSzPct val="130000"/>
              <a:buNone/>
              <a:defRPr/>
            </a:pPr>
            <a:endParaRPr lang="hr-HR" sz="1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spcBef>
                <a:spcPts val="0"/>
              </a:spcBef>
              <a:buSzPct val="90000"/>
              <a:buFont typeface="Wingdings" pitchFamily="2" charset="2"/>
              <a:buChar char="ü"/>
              <a:defRPr/>
            </a:pP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fundamental 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the </a:t>
            </a:r>
            <a:r>
              <a:rPr lang="hr-H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NMHS performance</a:t>
            </a:r>
          </a:p>
          <a:p>
            <a:pPr lvl="1" eaLnBrk="1" hangingPunct="1">
              <a:spcBef>
                <a:spcPts val="0"/>
              </a:spcBef>
              <a:buSzPct val="90000"/>
              <a:buNone/>
              <a:defRPr/>
            </a:pPr>
            <a:endParaRPr lang="hr-HR" sz="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spcBef>
                <a:spcPts val="0"/>
              </a:spcBef>
              <a:buSzPct val="90000"/>
              <a:buFont typeface="Wingdings" pitchFamily="2" charset="2"/>
              <a:buChar char="ü"/>
              <a:defRPr/>
            </a:pP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foundation 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for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decision-making 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process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on 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the 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safety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sustainability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well-being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prosperity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for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the citizens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63713" y="188913"/>
            <a:ext cx="6480175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Challenges and Needs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2"/>
          </p:nvPr>
        </p:nvSpPr>
        <p:spPr>
          <a:xfrm flipH="1" flipV="1">
            <a:off x="107504" y="3645024"/>
            <a:ext cx="288156" cy="2231901"/>
          </a:xfrm>
        </p:spPr>
        <p:txBody>
          <a:bodyPr vert="vert"/>
          <a:lstStyle>
            <a:lvl1pPr>
              <a:defRPr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hr-HR" dirty="0" smtClean="0"/>
              <a:t>&amp;    Dijana Klarić Rebac                </a:t>
            </a:r>
            <a:endParaRPr lang="en-GB" dirty="0"/>
          </a:p>
        </p:txBody>
      </p:sp>
      <p:sp>
        <p:nvSpPr>
          <p:cNvPr id="11" name="Rectangle 6"/>
          <p:cNvSpPr txBox="1">
            <a:spLocks noChangeArrowheads="1"/>
          </p:cNvSpPr>
          <p:nvPr/>
        </p:nvSpPr>
        <p:spPr bwMode="auto">
          <a:xfrm>
            <a:off x="1264072" y="6551439"/>
            <a:ext cx="4964112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>
              <a:defRPr/>
            </a:pPr>
            <a:r>
              <a:rPr lang="es-ES" sz="1200" b="1" dirty="0" smtClean="0">
                <a:solidFill>
                  <a:srgbClr val="FFC0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1331640" y="6525344"/>
            <a:ext cx="7812360" cy="0"/>
          </a:xfrm>
          <a:prstGeom prst="line">
            <a:avLst/>
          </a:prstGeom>
          <a:ln w="79375">
            <a:solidFill>
              <a:srgbClr val="FFC9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04102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/>
          </p:cNvSpPr>
          <p:nvPr>
            <p:ph type="body" idx="4294967295"/>
          </p:nvPr>
        </p:nvSpPr>
        <p:spPr>
          <a:xfrm>
            <a:off x="1115616" y="1268760"/>
            <a:ext cx="7957641" cy="5256584"/>
          </a:xfrm>
        </p:spPr>
        <p:txBody>
          <a:bodyPr/>
          <a:lstStyle/>
          <a:p>
            <a:pPr eaLnBrk="1" hangingPunct="1">
              <a:buSzPct val="130000"/>
              <a:defRPr/>
            </a:pP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External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(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non-NMHS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)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observations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have the </a:t>
            </a:r>
            <a:r>
              <a:rPr 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essential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role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in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supporting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WMO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Programmes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the 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associated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application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areas</a:t>
            </a:r>
          </a:p>
          <a:p>
            <a:pPr lvl="1" eaLnBrk="1" hangingPunct="1">
              <a:spcBef>
                <a:spcPts val="0"/>
              </a:spcBef>
              <a:buSzPct val="90000"/>
              <a:buFontTx/>
              <a:buNone/>
              <a:defRPr/>
            </a:pPr>
            <a:endParaRPr lang="hr-HR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eaLnBrk="1" hangingPunct="1">
              <a:buSzPct val="130000"/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</a:t>
            </a:r>
            <a:r>
              <a:rPr lang="hr-H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key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principle 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of WIGOS is an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inclusive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approach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to the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integration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observations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endParaRPr lang="hr-HR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buSzPct val="90000"/>
              <a:buFont typeface="Arial" pitchFamily="34" charset="0"/>
              <a:buChar char="→"/>
              <a:defRPr/>
            </a:pPr>
            <a:r>
              <a:rPr lang="hr-H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from a </a:t>
            </a:r>
            <a:r>
              <a:rPr 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diverse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range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</a:t>
            </a:r>
            <a:r>
              <a:rPr 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observing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systems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</a:t>
            </a:r>
            <a:endParaRPr lang="hr-HR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spcBef>
                <a:spcPts val="0"/>
              </a:spcBef>
              <a:buSzPct val="90000"/>
              <a:buNone/>
              <a:defRPr/>
            </a:pPr>
            <a:r>
              <a:rPr lang="hr-H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both</a:t>
            </a:r>
            <a:r>
              <a:rPr lang="hr-H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NMHS</a:t>
            </a:r>
            <a:r>
              <a:rPr lang="hr-HR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n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on-NMHS</a:t>
            </a:r>
            <a:r>
              <a:rPr lang="hr-HR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owned </a:t>
            </a:r>
            <a:endParaRPr lang="hr-HR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2" eaLnBrk="1" hangingPunct="1">
              <a:buSzPct val="90000"/>
              <a:buFont typeface="Arial" pitchFamily="34" charset="0"/>
              <a:buChar char="→"/>
              <a:defRPr/>
            </a:pPr>
            <a:r>
              <a:rPr lang="hr-H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into a</a:t>
            </a:r>
            <a:r>
              <a:rPr lang="hr-H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composite set</a:t>
            </a:r>
            <a:r>
              <a:rPr 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</a:t>
            </a:r>
            <a:r>
              <a:rPr 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observations</a:t>
            </a:r>
            <a:r>
              <a:rPr 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endParaRPr lang="hr-HR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marL="809625" lvl="3" indent="-266700" eaLnBrk="1" hangingPunct="1">
              <a:buSzPct val="90000"/>
              <a:buFont typeface="Arial" pitchFamily="34" charset="0"/>
              <a:buChar char="→"/>
              <a:defRPr/>
            </a:pPr>
            <a:r>
              <a:rPr lang="hr-H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 help Members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improve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their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services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across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all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WMO </a:t>
            </a:r>
            <a:endParaRPr lang="hr-HR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marL="809625" lvl="3" indent="-266700" eaLnBrk="1" hangingPunct="1">
              <a:spcBef>
                <a:spcPts val="0"/>
              </a:spcBef>
              <a:buSzPct val="90000"/>
              <a:buNone/>
              <a:defRPr/>
            </a:pPr>
            <a:r>
              <a:rPr lang="hr-H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application areas</a:t>
            </a:r>
            <a:endParaRPr lang="hr-HR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buSzPct val="90000"/>
              <a:buFontTx/>
              <a:buNone/>
              <a:defRPr/>
            </a:pPr>
            <a:endParaRPr 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eaLnBrk="1" hangingPunct="1">
              <a:spcBef>
                <a:spcPts val="0"/>
              </a:spcBef>
              <a:buSzPct val="130000"/>
              <a:buFont typeface="Arial" pitchFamily="34" charset="0"/>
              <a:buChar char="•"/>
              <a:defRPr/>
            </a:pP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Partnerships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with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non-NMHS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entities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need</a:t>
            </a:r>
            <a:r>
              <a:rPr lang="hr-H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 be </a:t>
            </a:r>
            <a:r>
              <a:rPr 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established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to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increase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overall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volume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</a:t>
            </a:r>
            <a:r>
              <a:rPr 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observational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data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available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in WIGOS</a:t>
            </a:r>
            <a:endParaRPr lang="hr-HR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63713" y="188913"/>
            <a:ext cx="6480175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WIGOS Partnerships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2"/>
          </p:nvPr>
        </p:nvSpPr>
        <p:spPr>
          <a:xfrm flipH="1" flipV="1">
            <a:off x="107504" y="3645024"/>
            <a:ext cx="288156" cy="2231901"/>
          </a:xfrm>
        </p:spPr>
        <p:txBody>
          <a:bodyPr vert="vert"/>
          <a:lstStyle>
            <a:lvl1pPr>
              <a:defRPr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hr-HR" dirty="0" smtClean="0"/>
              <a:t>&amp;    Dijana Klarić Rebac                </a:t>
            </a:r>
            <a:endParaRPr lang="en-GB" dirty="0"/>
          </a:p>
        </p:txBody>
      </p:sp>
      <p:sp>
        <p:nvSpPr>
          <p:cNvPr id="8" name="Foliennummernplatzhalter 1"/>
          <p:cNvSpPr txBox="1">
            <a:spLocks/>
          </p:cNvSpPr>
          <p:nvPr/>
        </p:nvSpPr>
        <p:spPr bwMode="auto">
          <a:xfrm>
            <a:off x="8675886" y="0"/>
            <a:ext cx="468114" cy="249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4A96F85-088C-456A-AD6A-2516A9769889}" type="slidenum">
              <a:rPr kumimoji="0" lang="en-GB" altLang="de-DE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ＭＳ Ｐゴシック" pitchFamily="34" charset="-128"/>
                <a:cs typeface="Arial" pitchFamily="34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r>
              <a:rPr kumimoji="0" lang="hr-HR" altLang="de-DE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ＭＳ Ｐゴシック" pitchFamily="34" charset="-128"/>
                <a:cs typeface="Arial" pitchFamily="34" charset="0"/>
              </a:rPr>
              <a:t>/22</a:t>
            </a:r>
            <a:endParaRPr kumimoji="0" lang="en-GB" altLang="de-DE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9" name="Rectangle 6"/>
          <p:cNvSpPr txBox="1">
            <a:spLocks noChangeArrowheads="1"/>
          </p:cNvSpPr>
          <p:nvPr/>
        </p:nvSpPr>
        <p:spPr bwMode="auto">
          <a:xfrm>
            <a:off x="1264072" y="6551439"/>
            <a:ext cx="4964112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>
              <a:defRPr/>
            </a:pPr>
            <a:r>
              <a:rPr lang="es-ES" sz="1200" b="1" dirty="0" smtClean="0">
                <a:solidFill>
                  <a:srgbClr val="FFC0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1331640" y="6525344"/>
            <a:ext cx="7812360" cy="0"/>
          </a:xfrm>
          <a:prstGeom prst="line">
            <a:avLst/>
          </a:prstGeom>
          <a:ln w="79375">
            <a:solidFill>
              <a:srgbClr val="FFC9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uiExpand="1" build="p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/>
          </p:cNvSpPr>
          <p:nvPr>
            <p:ph type="body" idx="4294967295"/>
          </p:nvPr>
        </p:nvSpPr>
        <p:spPr>
          <a:xfrm>
            <a:off x="1080120" y="1412776"/>
            <a:ext cx="7956376" cy="4536504"/>
          </a:xfrm>
        </p:spPr>
        <p:txBody>
          <a:bodyPr/>
          <a:lstStyle/>
          <a:p>
            <a:pPr eaLnBrk="1" hangingPunct="1">
              <a:buSzPct val="130000"/>
            </a:pPr>
            <a:r>
              <a:rPr lang="en-GB" alt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Enhancement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the 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national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cooperation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collaboration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among </a:t>
            </a:r>
            <a:r>
              <a:rPr lang="en-GB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meteorological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</a:t>
            </a:r>
            <a:r>
              <a:rPr lang="en-GB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hydrological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</a:t>
            </a:r>
            <a:r>
              <a:rPr lang="en-GB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marine</a:t>
            </a:r>
            <a:r>
              <a:rPr lang="en-GB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/ </a:t>
            </a:r>
            <a:r>
              <a:rPr lang="en-GB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oceanographic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GB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environmental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institutions 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/ 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services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currently separated at the national and regional levels</a:t>
            </a:r>
          </a:p>
          <a:p>
            <a:pPr eaLnBrk="1" hangingPunct="1">
              <a:buSzPct val="130000"/>
              <a:buNone/>
            </a:pPr>
            <a:endParaRPr lang="en-GB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eaLnBrk="1" hangingPunct="1">
              <a:buSzPct val="130000"/>
            </a:pPr>
            <a:r>
              <a:rPr lang="en-GB" alt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Achievement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critical knowledge 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 </a:t>
            </a:r>
          </a:p>
          <a:p>
            <a:pPr eaLnBrk="1" hangingPunct="1">
              <a:spcBef>
                <a:spcPts val="0"/>
              </a:spcBef>
              <a:buSzPct val="130000"/>
              <a:buNone/>
            </a:pPr>
            <a:endParaRPr lang="en-GB" altLang="en-US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spcBef>
                <a:spcPts val="0"/>
              </a:spcBef>
              <a:buSzPct val="90000"/>
              <a:buFont typeface="Wingdings" pitchFamily="2" charset="2"/>
              <a:buChar char="ü"/>
            </a:pPr>
            <a:r>
              <a:rPr lang="en-GB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underpin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our 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planning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decision-making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process</a:t>
            </a:r>
          </a:p>
          <a:p>
            <a:pPr lvl="1" eaLnBrk="1" hangingPunct="1">
              <a:spcBef>
                <a:spcPts val="0"/>
              </a:spcBef>
              <a:buSzPct val="90000"/>
              <a:buNone/>
            </a:pPr>
            <a:endParaRPr lang="en-GB" altLang="en-US" sz="5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spcBef>
                <a:spcPts val="0"/>
              </a:spcBef>
              <a:buSzPct val="90000"/>
              <a:buFont typeface="Wingdings" pitchFamily="2" charset="2"/>
              <a:buChar char="ü"/>
            </a:pPr>
            <a:r>
              <a:rPr lang="en-GB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make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informed decisions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based on </a:t>
            </a:r>
            <a:r>
              <a:rPr lang="en-GB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user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requirements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for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planning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purposes</a:t>
            </a:r>
          </a:p>
          <a:p>
            <a:pPr lvl="1" eaLnBrk="1" hangingPunct="1">
              <a:spcBef>
                <a:spcPts val="0"/>
              </a:spcBef>
              <a:buSzPct val="90000"/>
              <a:buNone/>
            </a:pPr>
            <a:endParaRPr lang="en-GB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eaLnBrk="1" hangingPunct="1">
              <a:spcBef>
                <a:spcPts val="0"/>
              </a:spcBef>
              <a:buSzPct val="130000"/>
              <a:buFont typeface="Arial" pitchFamily="34" charset="0"/>
              <a:buChar char="•"/>
            </a:pPr>
            <a:r>
              <a:rPr lang="hr-HR" alt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Realisation</a:t>
            </a:r>
            <a:r>
              <a:rPr lang="hr-HR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</a:t>
            </a:r>
            <a:r>
              <a:rPr lang="en-GB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the</a:t>
            </a:r>
            <a:r>
              <a:rPr lang="en-GB" altLang="en-US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best basis </a:t>
            </a:r>
            <a:r>
              <a:rPr lang="en-GB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for</a:t>
            </a:r>
            <a:r>
              <a:rPr lang="en-GB" altLang="en-US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planning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investment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in </a:t>
            </a:r>
            <a:r>
              <a:rPr lang="en-GB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systems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</a:t>
            </a:r>
            <a:r>
              <a:rPr lang="en-GB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science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hr-HR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human</a:t>
            </a:r>
            <a:r>
              <a:rPr lang="hr-HR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resources</a:t>
            </a:r>
            <a:endParaRPr lang="en-GB" altLang="en-US" sz="2400" i="1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>
          <a:xfrm flipH="1" flipV="1">
            <a:off x="107504" y="3645024"/>
            <a:ext cx="288156" cy="2231901"/>
          </a:xfrm>
        </p:spPr>
        <p:txBody>
          <a:bodyPr vert="vert"/>
          <a:lstStyle>
            <a:lvl1pPr>
              <a:defRPr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hr-HR" dirty="0" smtClean="0"/>
              <a:t>&amp;    Dijana Klarić Rebac                </a:t>
            </a:r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331640" y="6525344"/>
            <a:ext cx="7812360" cy="0"/>
          </a:xfrm>
          <a:prstGeom prst="line">
            <a:avLst/>
          </a:prstGeom>
          <a:ln w="79375">
            <a:solidFill>
              <a:srgbClr val="FFC9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6"/>
          <p:cNvSpPr txBox="1">
            <a:spLocks noChangeArrowheads="1"/>
          </p:cNvSpPr>
          <p:nvPr/>
        </p:nvSpPr>
        <p:spPr bwMode="auto">
          <a:xfrm>
            <a:off x="1264072" y="6551439"/>
            <a:ext cx="4964112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>
              <a:defRPr/>
            </a:pPr>
            <a:r>
              <a:rPr lang="es-ES" sz="1200" b="1" dirty="0" smtClean="0">
                <a:solidFill>
                  <a:srgbClr val="FFC0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  <p:sp>
        <p:nvSpPr>
          <p:cNvPr id="7" name="Foliennummernplatzhalter 1"/>
          <p:cNvSpPr>
            <a:spLocks noGrp="1"/>
          </p:cNvSpPr>
          <p:nvPr>
            <p:ph type="sldNum" sz="quarter" idx="11"/>
          </p:nvPr>
        </p:nvSpPr>
        <p:spPr>
          <a:xfrm>
            <a:off x="8675886" y="0"/>
            <a:ext cx="468114" cy="249510"/>
          </a:xfrm>
        </p:spPr>
        <p:txBody>
          <a:bodyPr vert="horz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fld id="{C4A96F85-088C-456A-AD6A-2516A9769889}" type="slidenum">
              <a:rPr lang="en-GB" altLang="de-DE" sz="1200" smtClean="0">
                <a:latin typeface="Arial Narrow" pitchFamily="34" charset="0"/>
                <a:cs typeface="Arial" pitchFamily="34" charset="0"/>
              </a:rPr>
              <a:pPr algn="ctr">
                <a:spcBef>
                  <a:spcPct val="0"/>
                </a:spcBef>
                <a:buFontTx/>
                <a:buNone/>
                <a:defRPr/>
              </a:pPr>
              <a:t>5</a:t>
            </a:fld>
            <a:r>
              <a:rPr lang="hr-HR" altLang="de-DE" sz="1200" dirty="0" smtClean="0">
                <a:latin typeface="Arial Narrow" pitchFamily="34" charset="0"/>
                <a:cs typeface="Arial" pitchFamily="34" charset="0"/>
              </a:rPr>
              <a:t>/22</a:t>
            </a:r>
            <a:endParaRPr lang="en-GB" altLang="de-DE" sz="1200" dirty="0" smtClean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Benefits of implementing WIGOS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uiExpand="1" build="p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/>
          </p:cNvSpPr>
          <p:nvPr>
            <p:ph type="body" idx="4294967295"/>
          </p:nvPr>
        </p:nvSpPr>
        <p:spPr>
          <a:xfrm>
            <a:off x="1115616" y="1412776"/>
            <a:ext cx="8028384" cy="4320480"/>
          </a:xfrm>
        </p:spPr>
        <p:txBody>
          <a:bodyPr/>
          <a:lstStyle/>
          <a:p>
            <a:pPr eaLnBrk="1" hangingPunct="1">
              <a:buSzPct val="130000"/>
            </a:pP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Better</a:t>
            </a:r>
            <a:r>
              <a:rPr lang="hr-HR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altLang="en-US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ability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</a:t>
            </a:r>
            <a:endParaRPr lang="hr-HR" altLang="en-US" sz="2400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eaLnBrk="1" hangingPunct="1">
              <a:spcBef>
                <a:spcPts val="0"/>
              </a:spcBef>
              <a:buSzPct val="130000"/>
              <a:buNone/>
            </a:pPr>
            <a:endParaRPr lang="hr-HR" altLang="en-US" sz="12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buSzPct val="90000"/>
              <a:buFont typeface="Wingdings" pitchFamily="2" charset="2"/>
              <a:buChar char="ü"/>
            </a:pP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meet 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the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user needs 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and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demands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in more </a:t>
            </a:r>
            <a:r>
              <a:rPr lang="en-GB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effective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GB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sustainable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way</a:t>
            </a:r>
            <a:endParaRPr lang="hr-HR" altLang="en-US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spcBef>
                <a:spcPts val="0"/>
              </a:spcBef>
              <a:buSzPct val="90000"/>
              <a:buNone/>
            </a:pPr>
            <a:endParaRPr lang="hr-HR" altLang="en-US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buFont typeface="Wingdings" pitchFamily="2" charset="2"/>
              <a:buChar char="ü"/>
            </a:pPr>
            <a:r>
              <a:rPr lang="en-US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mitigate</a:t>
            </a:r>
            <a:r>
              <a:rPr lang="en-US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against and/or </a:t>
            </a:r>
            <a:r>
              <a:rPr lang="en-US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adapt</a:t>
            </a:r>
            <a:r>
              <a:rPr lang="en-US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to the </a:t>
            </a:r>
            <a:r>
              <a:rPr lang="en-US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consequences</a:t>
            </a:r>
            <a:r>
              <a:rPr lang="en-US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</a:t>
            </a:r>
            <a:r>
              <a:rPr lang="en-US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climate</a:t>
            </a:r>
            <a:r>
              <a:rPr lang="en-US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change</a:t>
            </a:r>
            <a:endParaRPr lang="hr-HR" altLang="en-US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spcBef>
                <a:spcPts val="0"/>
              </a:spcBef>
              <a:buNone/>
            </a:pPr>
            <a:endParaRPr lang="hr-HR" altLang="en-US" sz="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buSzPct val="90000"/>
              <a:buFont typeface="Wingdings" pitchFamily="2" charset="2"/>
              <a:buChar char="ü"/>
            </a:pP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report 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the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value 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and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benefits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</a:t>
            </a:r>
            <a:r>
              <a:rPr lang="hr-HR" altLang="en-US" sz="24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the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national</a:t>
            </a:r>
            <a:r>
              <a:rPr lang="hr-HR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/ </a:t>
            </a:r>
            <a:r>
              <a:rPr lang="hr-HR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regional</a:t>
            </a:r>
            <a:r>
              <a:rPr lang="hr-HR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WIGOS</a:t>
            </a:r>
            <a:r>
              <a:rPr lang="hr-HR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outcomes</a:t>
            </a:r>
            <a:r>
              <a:rPr lang="hr-HR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 government, community and stakeholders</a:t>
            </a:r>
            <a:endParaRPr lang="hr-HR" altLang="en-US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spcBef>
                <a:spcPts val="0"/>
              </a:spcBef>
              <a:buSzPct val="90000"/>
              <a:buNone/>
            </a:pPr>
            <a:endParaRPr lang="hr-HR" altLang="en-US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buSzPct val="90000"/>
              <a:buFont typeface="Wingdings" pitchFamily="2" charset="2"/>
              <a:buChar char="ü"/>
            </a:pP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increase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reliability 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of</a:t>
            </a:r>
            <a:r>
              <a:rPr lang="en-GB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service delivery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by </a:t>
            </a:r>
            <a:r>
              <a:rPr lang="en-GB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reducing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the </a:t>
            </a:r>
            <a:r>
              <a:rPr lang="en-GB" altLang="en-US" sz="2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risk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</a:t>
            </a:r>
            <a:r>
              <a:rPr lang="en-GB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systems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failures</a:t>
            </a:r>
            <a:r>
              <a:rPr lang="en-GB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GB" altLang="en-US" sz="2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outages</a:t>
            </a:r>
            <a:endParaRPr lang="hr-HR" altLang="en-US" sz="2400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eaLnBrk="1" hangingPunct="1">
              <a:buNone/>
            </a:pPr>
            <a:endParaRPr lang="hr-HR" altLang="en-US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eaLnBrk="1" hangingPunct="1"/>
            <a:endParaRPr lang="en-GB" altLang="en-US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>
          <a:xfrm flipH="1" flipV="1">
            <a:off x="107504" y="3645024"/>
            <a:ext cx="288156" cy="2231901"/>
          </a:xfrm>
        </p:spPr>
        <p:txBody>
          <a:bodyPr vert="vert"/>
          <a:lstStyle>
            <a:lvl1pPr>
              <a:defRPr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hr-HR" dirty="0" smtClean="0"/>
              <a:t>&amp;    Dijana Klarić Rebac                </a:t>
            </a:r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331640" y="6525344"/>
            <a:ext cx="7812360" cy="0"/>
          </a:xfrm>
          <a:prstGeom prst="line">
            <a:avLst/>
          </a:prstGeom>
          <a:ln w="79375">
            <a:solidFill>
              <a:srgbClr val="FFC9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6"/>
          <p:cNvSpPr txBox="1">
            <a:spLocks noChangeArrowheads="1"/>
          </p:cNvSpPr>
          <p:nvPr/>
        </p:nvSpPr>
        <p:spPr bwMode="auto">
          <a:xfrm>
            <a:off x="1264072" y="6551439"/>
            <a:ext cx="4964112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>
              <a:defRPr/>
            </a:pPr>
            <a:r>
              <a:rPr lang="es-ES" sz="1200" b="1" dirty="0" smtClean="0">
                <a:solidFill>
                  <a:srgbClr val="FFC0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  <p:sp>
        <p:nvSpPr>
          <p:cNvPr id="7" name="Foliennummernplatzhalter 1"/>
          <p:cNvSpPr>
            <a:spLocks noGrp="1"/>
          </p:cNvSpPr>
          <p:nvPr>
            <p:ph type="sldNum" sz="quarter" idx="11"/>
          </p:nvPr>
        </p:nvSpPr>
        <p:spPr>
          <a:xfrm>
            <a:off x="8675886" y="0"/>
            <a:ext cx="468114" cy="249510"/>
          </a:xfrm>
        </p:spPr>
        <p:txBody>
          <a:bodyPr vert="horz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fld id="{C4A96F85-088C-456A-AD6A-2516A9769889}" type="slidenum">
              <a:rPr lang="en-GB" altLang="de-DE" sz="1200" smtClean="0">
                <a:latin typeface="Arial Narrow" pitchFamily="34" charset="0"/>
                <a:cs typeface="Arial" pitchFamily="34" charset="0"/>
              </a:rPr>
              <a:pPr algn="ctr">
                <a:spcBef>
                  <a:spcPct val="0"/>
                </a:spcBef>
                <a:buFontTx/>
                <a:buNone/>
                <a:defRPr/>
              </a:pPr>
              <a:t>6</a:t>
            </a:fld>
            <a:r>
              <a:rPr lang="hr-HR" altLang="de-DE" sz="1200" dirty="0" smtClean="0">
                <a:latin typeface="Arial Narrow" pitchFamily="34" charset="0"/>
                <a:cs typeface="Arial" pitchFamily="34" charset="0"/>
              </a:rPr>
              <a:t>/22</a:t>
            </a:r>
            <a:endParaRPr lang="en-GB" altLang="de-DE" sz="1200" dirty="0" smtClean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Benefits of implementing WIGOS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uiExpand="1" build="p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259632" y="0"/>
            <a:ext cx="7884367" cy="1268760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259633" y="1296144"/>
            <a:ext cx="7884368" cy="5229200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1506" name="Rectangle 2"/>
          <p:cNvSpPr>
            <a:spLocks noGrp="1"/>
          </p:cNvSpPr>
          <p:nvPr>
            <p:ph type="title" idx="4294967295"/>
          </p:nvPr>
        </p:nvSpPr>
        <p:spPr>
          <a:xfrm>
            <a:off x="430213" y="115888"/>
            <a:ext cx="8713787" cy="79216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en-US" sz="3200" b="1" dirty="0" smtClean="0">
                <a:solidFill>
                  <a:schemeClr val="accent2"/>
                </a:solidFill>
              </a:rPr>
              <a:t/>
            </a:r>
            <a:br>
              <a:rPr lang="en-US" altLang="en-US" sz="3200" b="1" dirty="0" smtClean="0">
                <a:solidFill>
                  <a:schemeClr val="accent2"/>
                </a:solidFill>
              </a:rPr>
            </a:br>
            <a:r>
              <a:rPr lang="en-US" altLang="en-US" sz="3200" b="1" dirty="0" smtClean="0">
                <a:solidFill>
                  <a:schemeClr val="accent2"/>
                </a:solidFill>
              </a:rPr>
              <a:t/>
            </a:r>
            <a:br>
              <a:rPr lang="en-US" altLang="en-US" sz="3200" b="1" dirty="0" smtClean="0">
                <a:solidFill>
                  <a:schemeClr val="accent2"/>
                </a:solidFill>
              </a:rPr>
            </a:br>
            <a:endParaRPr lang="en-AU" altLang="en-US" sz="3200" b="1" dirty="0" smtClean="0">
              <a:solidFill>
                <a:schemeClr val="accent2"/>
              </a:solidFill>
            </a:endParaRPr>
          </a:p>
        </p:txBody>
      </p:sp>
      <p:sp>
        <p:nvSpPr>
          <p:cNvPr id="11267" name="Rectangle 3"/>
          <p:cNvSpPr>
            <a:spLocks noGrp="1"/>
          </p:cNvSpPr>
          <p:nvPr>
            <p:ph type="body" idx="4294967295"/>
          </p:nvPr>
        </p:nvSpPr>
        <p:spPr>
          <a:xfrm>
            <a:off x="2339752" y="260648"/>
            <a:ext cx="5688632" cy="72008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en-US" sz="4000" b="1" dirty="0" smtClean="0">
                <a:solidFill>
                  <a:schemeClr val="bg1"/>
                </a:solidFill>
                <a:latin typeface="Arial Narrow" pitchFamily="34" charset="0"/>
              </a:rPr>
              <a:t>Croatia as an Example</a:t>
            </a:r>
            <a:endParaRPr lang="en-GB" altLang="en-US" sz="4000" b="1" dirty="0" smtClean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>
          <a:xfrm flipH="1" flipV="1">
            <a:off x="107504" y="3645024"/>
            <a:ext cx="288156" cy="2231901"/>
          </a:xfrm>
        </p:spPr>
        <p:txBody>
          <a:bodyPr vert="vert"/>
          <a:lstStyle>
            <a:lvl1pPr>
              <a:defRPr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hr-HR" dirty="0" smtClean="0"/>
              <a:t>&amp;    Dijana Klarić Rebac                </a:t>
            </a:r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331640" y="6525344"/>
            <a:ext cx="7812360" cy="0"/>
          </a:xfrm>
          <a:prstGeom prst="line">
            <a:avLst/>
          </a:prstGeom>
          <a:ln w="79375">
            <a:solidFill>
              <a:srgbClr val="FFC9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6"/>
          <p:cNvSpPr txBox="1">
            <a:spLocks noChangeArrowheads="1"/>
          </p:cNvSpPr>
          <p:nvPr/>
        </p:nvSpPr>
        <p:spPr bwMode="auto">
          <a:xfrm>
            <a:off x="1264072" y="6551439"/>
            <a:ext cx="4964112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>
              <a:defRPr/>
            </a:pPr>
            <a:r>
              <a:rPr lang="es-ES" sz="1200" b="1" dirty="0" smtClean="0">
                <a:solidFill>
                  <a:srgbClr val="FFC0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  <p:sp>
        <p:nvSpPr>
          <p:cNvPr id="7" name="Foliennummernplatzhalter 1"/>
          <p:cNvSpPr>
            <a:spLocks noGrp="1"/>
          </p:cNvSpPr>
          <p:nvPr>
            <p:ph type="sldNum" sz="quarter" idx="11"/>
          </p:nvPr>
        </p:nvSpPr>
        <p:spPr>
          <a:xfrm>
            <a:off x="8675886" y="0"/>
            <a:ext cx="468114" cy="249510"/>
          </a:xfrm>
        </p:spPr>
        <p:txBody>
          <a:bodyPr vert="horz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fld id="{C4A96F85-088C-456A-AD6A-2516A9769889}" type="slidenum">
              <a:rPr lang="en-GB" altLang="de-DE" sz="120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pPr algn="ctr">
                <a:spcBef>
                  <a:spcPct val="0"/>
                </a:spcBef>
                <a:buFontTx/>
                <a:buNone/>
                <a:defRPr/>
              </a:pPr>
              <a:t>7</a:t>
            </a:fld>
            <a:r>
              <a:rPr lang="hr-HR" altLang="de-DE" sz="1200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/22</a:t>
            </a:r>
            <a:endParaRPr lang="en-GB" altLang="de-DE" sz="1200" dirty="0" smtClean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716016" y="6165304"/>
            <a:ext cx="42302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WIS DCPC - WIGOS AMMC Workshop, Zagreb</a:t>
            </a:r>
            <a:r>
              <a:rPr lang="hr-H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</a:t>
            </a:r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May 2012</a:t>
            </a:r>
            <a:endParaRPr lang="hr-H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11269" name="Picture 5" descr="H:\DHMZ\4. Međunarodni poslovi\1. Organizacije\1. WMO\1. Constituent Bodyes\1. RA VI\5. Meetings\Workshops and TConferences\1. Actual\1. RA VI WIGOS Workshop\Presentation\WIS DCPC - WIGOS AMMC Workshop, Zagreb 20 May 2012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5821" y="3861048"/>
            <a:ext cx="5078179" cy="2304256"/>
          </a:xfrm>
          <a:prstGeom prst="rect">
            <a:avLst/>
          </a:prstGeom>
          <a:noFill/>
        </p:spPr>
      </p:pic>
      <p:pic>
        <p:nvPicPr>
          <p:cNvPr id="11270" name="Picture 6" descr="H:\DHMZ\4. Međunarodni poslovi\1. Organizacije\1. WMO\1. Constituent Bodyes\1. RA VI\5. Meetings\Workshops and TConferences\1. Actual\1. RA VI WIGOS Workshop\Presentation\Postrana 2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340768"/>
            <a:ext cx="2967626" cy="1872208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1331640" y="3194392"/>
            <a:ext cx="29523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The First National Partnership Agreement on the Regional Marine Meteorological Center, Postrana,</a:t>
            </a:r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October, </a:t>
            </a:r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20</a:t>
            </a:r>
            <a:r>
              <a:rPr lang="hr-H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06</a:t>
            </a:r>
            <a:endParaRPr lang="hr-H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11267" grpId="0" build="p"/>
      <p:bldP spid="10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>
          <a:xfrm flipH="1" flipV="1">
            <a:off x="107504" y="3645024"/>
            <a:ext cx="288156" cy="2231901"/>
          </a:xfrm>
        </p:spPr>
        <p:txBody>
          <a:bodyPr vert="vert"/>
          <a:lstStyle>
            <a:lvl1pPr>
              <a:defRPr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hr-HR" dirty="0" smtClean="0"/>
              <a:t>&amp;    Dijana Klarić Rebac                </a:t>
            </a:r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331640" y="6525344"/>
            <a:ext cx="7812360" cy="0"/>
          </a:xfrm>
          <a:prstGeom prst="line">
            <a:avLst/>
          </a:prstGeom>
          <a:ln w="79375">
            <a:solidFill>
              <a:srgbClr val="FFC9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6"/>
          <p:cNvSpPr txBox="1">
            <a:spLocks noChangeArrowheads="1"/>
          </p:cNvSpPr>
          <p:nvPr/>
        </p:nvSpPr>
        <p:spPr bwMode="auto">
          <a:xfrm>
            <a:off x="1264072" y="6551439"/>
            <a:ext cx="4964112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>
              <a:defRPr/>
            </a:pPr>
            <a:r>
              <a:rPr lang="es-ES" sz="1200" b="1" dirty="0" smtClean="0">
                <a:solidFill>
                  <a:srgbClr val="FFC0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  <p:sp>
        <p:nvSpPr>
          <p:cNvPr id="7" name="Foliennummernplatzhalter 1"/>
          <p:cNvSpPr>
            <a:spLocks noGrp="1"/>
          </p:cNvSpPr>
          <p:nvPr>
            <p:ph type="sldNum" sz="quarter" idx="11"/>
          </p:nvPr>
        </p:nvSpPr>
        <p:spPr>
          <a:xfrm>
            <a:off x="8675886" y="0"/>
            <a:ext cx="468114" cy="249510"/>
          </a:xfrm>
        </p:spPr>
        <p:txBody>
          <a:bodyPr vert="horz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fld id="{C4A96F85-088C-456A-AD6A-2516A9769889}" type="slidenum">
              <a:rPr lang="en-GB" altLang="de-DE" sz="1200" smtClean="0">
                <a:latin typeface="Arial Narrow" pitchFamily="34" charset="0"/>
                <a:cs typeface="Arial" pitchFamily="34" charset="0"/>
              </a:rPr>
              <a:pPr algn="ctr">
                <a:spcBef>
                  <a:spcPct val="0"/>
                </a:spcBef>
                <a:buFontTx/>
                <a:buNone/>
                <a:defRPr/>
              </a:pPr>
              <a:t>8</a:t>
            </a:fld>
            <a:r>
              <a:rPr lang="hr-HR" altLang="de-DE" sz="1200" dirty="0" smtClean="0">
                <a:latin typeface="Arial Narrow" pitchFamily="34" charset="0"/>
                <a:cs typeface="Arial" pitchFamily="34" charset="0"/>
              </a:rPr>
              <a:t>/22</a:t>
            </a:r>
            <a:endParaRPr lang="en-GB" altLang="de-DE" sz="1200" dirty="0" smtClean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Adriatic Marine meteorological center (AMMC)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215121" y="1461674"/>
            <a:ext cx="769778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dirty="0">
                <a:solidFill>
                  <a:srgbClr val="000066"/>
                </a:solidFill>
                <a:latin typeface="Arial Narrow" panose="020B0606020202030204" pitchFamily="34" charset="0"/>
                <a:ea typeface="ＭＳ Ｐゴシック" pitchFamily="34" charset="-128"/>
              </a:rPr>
              <a:t>RA VI WIS/WIGOS Workshop on Enhanced Marine Services</a:t>
            </a:r>
            <a:r>
              <a:rPr lang="en-GB" sz="2200" b="1" dirty="0">
                <a:solidFill>
                  <a:srgbClr val="000066"/>
                </a:solidFill>
                <a:latin typeface="Arial Narrow" panose="020B0606020202030204" pitchFamily="34" charset="0"/>
              </a:rPr>
              <a:t> </a:t>
            </a:r>
            <a:r>
              <a:rPr lang="en-GB" sz="2200" b="1" dirty="0">
                <a:solidFill>
                  <a:srgbClr val="000066"/>
                </a:solidFill>
                <a:latin typeface="Arial Narrow" panose="020B0606020202030204" pitchFamily="34" charset="0"/>
                <a:ea typeface="ＭＳ Ｐゴシック" pitchFamily="34" charset="-128"/>
              </a:rPr>
              <a:t>for Adriatic Sea Area</a:t>
            </a:r>
            <a:r>
              <a:rPr lang="en-GB" sz="2200" b="1" dirty="0" smtClean="0">
                <a:solidFill>
                  <a:srgbClr val="000066"/>
                </a:solidFill>
                <a:latin typeface="Arial Narrow" panose="020B0606020202030204" pitchFamily="34" charset="0"/>
                <a:ea typeface="ＭＳ Ｐゴシック" pitchFamily="34" charset="-128"/>
              </a:rPr>
              <a:t>,</a:t>
            </a:r>
            <a:r>
              <a:rPr lang="hr-HR" sz="2200" b="1" dirty="0" smtClean="0">
                <a:solidFill>
                  <a:srgbClr val="000066"/>
                </a:solidFill>
                <a:latin typeface="Arial Narrow" panose="020B0606020202030204" pitchFamily="34" charset="0"/>
                <a:ea typeface="ＭＳ Ｐゴシック" pitchFamily="34" charset="-128"/>
              </a:rPr>
              <a:t> </a:t>
            </a:r>
            <a:r>
              <a:rPr lang="en-GB" sz="2200" dirty="0" smtClean="0">
                <a:solidFill>
                  <a:srgbClr val="000066"/>
                </a:solidFill>
                <a:latin typeface="Arial Narrow" panose="020B0606020202030204" pitchFamily="34" charset="0"/>
                <a:ea typeface="ＭＳ Ｐゴシック" pitchFamily="34" charset="-128"/>
              </a:rPr>
              <a:t>17-18 </a:t>
            </a:r>
            <a:r>
              <a:rPr lang="en-GB" sz="2200" dirty="0">
                <a:solidFill>
                  <a:srgbClr val="000066"/>
                </a:solidFill>
                <a:latin typeface="Arial Narrow" panose="020B0606020202030204" pitchFamily="34" charset="0"/>
                <a:ea typeface="ＭＳ Ｐゴシック" pitchFamily="34" charset="-128"/>
              </a:rPr>
              <a:t>May 2012, Zagreb, </a:t>
            </a:r>
            <a:r>
              <a:rPr lang="en-GB" sz="2200" dirty="0" smtClean="0">
                <a:solidFill>
                  <a:srgbClr val="000066"/>
                </a:solidFill>
                <a:latin typeface="Arial Narrow" panose="020B0606020202030204" pitchFamily="34" charset="0"/>
                <a:ea typeface="ＭＳ Ｐゴシック" pitchFamily="34" charset="-128"/>
              </a:rPr>
              <a:t>Croatia</a:t>
            </a:r>
            <a:endParaRPr lang="en-GB" sz="2200" i="1" dirty="0">
              <a:solidFill>
                <a:srgbClr val="000066"/>
              </a:solidFill>
              <a:latin typeface="Arial Narrow" panose="020B0606020202030204" pitchFamily="34" charset="0"/>
              <a:ea typeface="ＭＳ Ｐゴシック" pitchFamily="34" charset="-128"/>
            </a:endParaRPr>
          </a:p>
        </p:txBody>
      </p:sp>
      <p:sp>
        <p:nvSpPr>
          <p:cNvPr id="11" name="TextBox 7"/>
          <p:cNvSpPr txBox="1">
            <a:spLocks noChangeArrowheads="1"/>
          </p:cNvSpPr>
          <p:nvPr/>
        </p:nvSpPr>
        <p:spPr bwMode="auto">
          <a:xfrm rot="10800000" flipH="1" flipV="1">
            <a:off x="812347" y="2038755"/>
            <a:ext cx="8150899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30000"/>
              <a:defRPr/>
            </a:pPr>
            <a:r>
              <a:rPr lang="hr-HR" sz="2200" b="1" i="1" dirty="0" smtClean="0">
                <a:solidFill>
                  <a:srgbClr val="000066"/>
                </a:solidFill>
                <a:latin typeface="Calibri" pitchFamily="34" charset="0"/>
              </a:rPr>
              <a:t> 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30000"/>
              <a:defRPr/>
            </a:pPr>
            <a:r>
              <a:rPr lang="hr-HR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Outcomes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30000"/>
              <a:defRPr/>
            </a:pPr>
            <a:endParaRPr lang="hr-HR" sz="1200" b="1" dirty="0" smtClean="0">
              <a:solidFill>
                <a:srgbClr val="000066"/>
              </a:solidFill>
              <a:latin typeface="Arial Narrow" panose="020B0606020202030204" pitchFamily="34" charset="0"/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30000"/>
              <a:buFont typeface="Arial" charset="0"/>
              <a:buChar char="•"/>
              <a:defRPr/>
            </a:pPr>
            <a:r>
              <a:rPr lang="hr-HR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  </a:t>
            </a:r>
            <a:r>
              <a:rPr lang="en-GB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Zagreb </a:t>
            </a:r>
            <a:r>
              <a:rPr lang="en-GB" sz="2200" b="1" dirty="0">
                <a:solidFill>
                  <a:srgbClr val="000066"/>
                </a:solidFill>
                <a:latin typeface="Arial Narrow" panose="020B0606020202030204" pitchFamily="34" charset="0"/>
              </a:rPr>
              <a:t>Initiative agreement </a:t>
            </a:r>
            <a:r>
              <a:rPr lang="en-GB" sz="2200" i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( </a:t>
            </a:r>
            <a:r>
              <a:rPr lang="en-GB" sz="2200" i="1" dirty="0">
                <a:solidFill>
                  <a:srgbClr val="000066"/>
                </a:solidFill>
                <a:latin typeface="Arial Narrow" panose="020B0606020202030204" pitchFamily="34" charset="0"/>
              </a:rPr>
              <a:t>BIH, CRO, IT, MNE, SLO</a:t>
            </a:r>
            <a:r>
              <a:rPr lang="en-GB" sz="2200" i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)</a:t>
            </a:r>
            <a:r>
              <a:rPr lang="hr-HR" sz="2200" i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 to</a:t>
            </a:r>
            <a:endParaRPr lang="en-GB" sz="2200" i="1" dirty="0">
              <a:solidFill>
                <a:srgbClr val="000066"/>
              </a:solidFill>
              <a:latin typeface="Arial Narrow" panose="020B0606020202030204" pitchFamily="34" charset="0"/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30000"/>
              <a:defRPr/>
            </a:pPr>
            <a:endParaRPr lang="en-GB" sz="800" b="1" i="1" dirty="0">
              <a:solidFill>
                <a:srgbClr val="000066"/>
              </a:solidFill>
              <a:latin typeface="Arial Narrow" panose="020B0606020202030204" pitchFamily="34" charset="0"/>
            </a:endParaRPr>
          </a:p>
          <a:p>
            <a:pPr marL="989013" lvl="1" indent="-276225" fontAlgn="auto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90000"/>
              <a:buFont typeface="Wingdings" pitchFamily="2" charset="2"/>
              <a:buChar char="ü"/>
              <a:defRPr/>
            </a:pPr>
            <a:r>
              <a:rPr lang="en-GB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establish</a:t>
            </a:r>
            <a:r>
              <a:rPr lang="en-GB" sz="220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 </a:t>
            </a:r>
            <a:r>
              <a:rPr lang="hr-HR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regional coperation </a:t>
            </a:r>
            <a:r>
              <a:rPr lang="hr-HR" sz="220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of </a:t>
            </a:r>
            <a:r>
              <a:rPr lang="hr-HR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NMHSs</a:t>
            </a:r>
            <a:r>
              <a:rPr lang="hr-HR" sz="220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 and their </a:t>
            </a:r>
            <a:r>
              <a:rPr lang="hr-HR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parter organizations  </a:t>
            </a:r>
            <a:r>
              <a:rPr lang="hr-HR" sz="220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on </a:t>
            </a:r>
            <a:r>
              <a:rPr lang="hr-HR" sz="2200" i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coordinated</a:t>
            </a:r>
            <a:r>
              <a:rPr lang="hr-HR" sz="220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 </a:t>
            </a:r>
            <a:r>
              <a:rPr lang="hr-HR" sz="2200" i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actions</a:t>
            </a:r>
            <a:r>
              <a:rPr lang="hr-HR" sz="220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 on </a:t>
            </a:r>
            <a:r>
              <a:rPr lang="hr-HR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marine</a:t>
            </a:r>
            <a:r>
              <a:rPr lang="hr-HR" sz="220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 meteorological </a:t>
            </a:r>
            <a:r>
              <a:rPr lang="hr-HR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services</a:t>
            </a:r>
            <a:r>
              <a:rPr lang="hr-HR" sz="220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 at </a:t>
            </a:r>
            <a:r>
              <a:rPr lang="hr-HR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Adriatic</a:t>
            </a:r>
            <a:r>
              <a:rPr lang="hr-HR" sz="220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 sea area</a:t>
            </a:r>
          </a:p>
          <a:p>
            <a:pPr marL="989013" lvl="1" indent="-276225" fontAlgn="auto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90000"/>
              <a:defRPr/>
            </a:pPr>
            <a:endParaRPr lang="en-GB" sz="1200" dirty="0">
              <a:solidFill>
                <a:srgbClr val="000066"/>
              </a:solidFill>
              <a:latin typeface="Arial Narrow" panose="020B0606020202030204" pitchFamily="34" charset="0"/>
            </a:endParaRPr>
          </a:p>
          <a:p>
            <a:pPr marL="989013" lvl="1" indent="-276225" fontAlgn="auto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90000"/>
              <a:buFont typeface="Wingdings" pitchFamily="2" charset="2"/>
              <a:buChar char="ü"/>
              <a:defRPr/>
            </a:pPr>
            <a:r>
              <a:rPr lang="en-GB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Accept</a:t>
            </a:r>
            <a:r>
              <a:rPr lang="en-GB" sz="220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 the </a:t>
            </a:r>
            <a:r>
              <a:rPr lang="en-GB" sz="2200" b="1" dirty="0">
                <a:solidFill>
                  <a:srgbClr val="000066"/>
                </a:solidFill>
                <a:latin typeface="Arial Narrow" panose="020B0606020202030204" pitchFamily="34" charset="0"/>
              </a:rPr>
              <a:t>offer of </a:t>
            </a:r>
            <a:r>
              <a:rPr lang="en-GB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Croatia</a:t>
            </a:r>
            <a:r>
              <a:rPr lang="en-GB" sz="220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 </a:t>
            </a:r>
            <a:r>
              <a:rPr lang="en-GB" sz="2200" dirty="0">
                <a:solidFill>
                  <a:srgbClr val="000066"/>
                </a:solidFill>
                <a:latin typeface="Arial Narrow" panose="020B0606020202030204" pitchFamily="34" charset="0"/>
              </a:rPr>
              <a:t>to implement  </a:t>
            </a:r>
            <a:r>
              <a:rPr lang="en-GB" sz="2200" b="1" dirty="0">
                <a:solidFill>
                  <a:srgbClr val="000066"/>
                </a:solidFill>
                <a:latin typeface="Arial Narrow" panose="020B0606020202030204" pitchFamily="34" charset="0"/>
              </a:rPr>
              <a:t>WIS-DCPC</a:t>
            </a:r>
            <a:r>
              <a:rPr lang="en-GB" sz="2200" dirty="0">
                <a:solidFill>
                  <a:srgbClr val="000066"/>
                </a:solidFill>
                <a:latin typeface="Arial Narrow" panose="020B0606020202030204" pitchFamily="34" charset="0"/>
              </a:rPr>
              <a:t> / </a:t>
            </a:r>
            <a:r>
              <a:rPr lang="en-GB" sz="2200" b="1" dirty="0">
                <a:solidFill>
                  <a:srgbClr val="000066"/>
                </a:solidFill>
                <a:latin typeface="Arial Narrow" panose="020B0606020202030204" pitchFamily="34" charset="0"/>
              </a:rPr>
              <a:t>WIGOS </a:t>
            </a:r>
            <a:r>
              <a:rPr lang="en-GB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Centre</a:t>
            </a:r>
            <a:r>
              <a:rPr lang="hr-HR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  ( </a:t>
            </a:r>
            <a:r>
              <a:rPr lang="hr-HR" sz="2200" b="1" u="sng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JCOMM DCPC, approved by CBS, 2014</a:t>
            </a:r>
            <a:r>
              <a:rPr lang="hr-HR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)</a:t>
            </a:r>
            <a:endParaRPr lang="en-GB" sz="2200" b="1" dirty="0">
              <a:solidFill>
                <a:srgbClr val="000066"/>
              </a:solidFill>
              <a:latin typeface="Arial Narrow" panose="020B0606020202030204" pitchFamily="34" charset="0"/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130000"/>
              <a:defRPr/>
            </a:pPr>
            <a:endParaRPr lang="en-GB" sz="1200" u="sng" dirty="0">
              <a:solidFill>
                <a:srgbClr val="000066"/>
              </a:solidFill>
              <a:latin typeface="Arial Narrow" panose="020B0606020202030204" pitchFamily="34" charset="0"/>
            </a:endParaRPr>
          </a:p>
          <a:p>
            <a:pPr marL="712788" lvl="1" indent="-255588" fontAlgn="auto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30000"/>
              <a:buFont typeface="Arial" charset="0"/>
              <a:buChar char="•"/>
              <a:defRPr/>
            </a:pPr>
            <a:r>
              <a:rPr lang="en-GB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Pilot </a:t>
            </a:r>
            <a:r>
              <a:rPr lang="en-GB" sz="2200" b="1" dirty="0">
                <a:solidFill>
                  <a:srgbClr val="000066"/>
                </a:solidFill>
                <a:latin typeface="Arial Narrow" panose="020B0606020202030204" pitchFamily="34" charset="0"/>
              </a:rPr>
              <a:t>Project </a:t>
            </a:r>
            <a:r>
              <a:rPr lang="en-GB" sz="2200" dirty="0">
                <a:solidFill>
                  <a:srgbClr val="000066"/>
                </a:solidFill>
                <a:latin typeface="Arial Narrow" panose="020B0606020202030204" pitchFamily="34" charset="0"/>
              </a:rPr>
              <a:t>for </a:t>
            </a:r>
            <a:r>
              <a:rPr lang="en-GB" sz="2200" i="1" dirty="0">
                <a:solidFill>
                  <a:srgbClr val="000066"/>
                </a:solidFill>
                <a:latin typeface="Arial Narrow" panose="020B0606020202030204" pitchFamily="34" charset="0"/>
              </a:rPr>
              <a:t>sub-regional cooperation </a:t>
            </a:r>
            <a:r>
              <a:rPr lang="en-GB" sz="2200" dirty="0">
                <a:solidFill>
                  <a:srgbClr val="000066"/>
                </a:solidFill>
                <a:latin typeface="Arial Narrow" panose="020B0606020202030204" pitchFamily="34" charset="0"/>
              </a:rPr>
              <a:t>in the </a:t>
            </a:r>
            <a:r>
              <a:rPr lang="en-GB" sz="2200" b="1" dirty="0">
                <a:solidFill>
                  <a:srgbClr val="000066"/>
                </a:solidFill>
                <a:latin typeface="Arial Narrow" panose="020B0606020202030204" pitchFamily="34" charset="0"/>
              </a:rPr>
              <a:t>provision</a:t>
            </a:r>
            <a:r>
              <a:rPr lang="en-GB" sz="2200" dirty="0">
                <a:solidFill>
                  <a:srgbClr val="000066"/>
                </a:solidFill>
                <a:latin typeface="Arial Narrow" panose="020B0606020202030204" pitchFamily="34" charset="0"/>
              </a:rPr>
              <a:t> of </a:t>
            </a:r>
            <a:r>
              <a:rPr lang="en-GB" sz="2200" b="1" dirty="0">
                <a:solidFill>
                  <a:srgbClr val="000066"/>
                </a:solidFill>
                <a:latin typeface="Arial Narrow" panose="020B0606020202030204" pitchFamily="34" charset="0"/>
              </a:rPr>
              <a:t>marine</a:t>
            </a:r>
            <a:r>
              <a:rPr lang="en-GB" sz="2200" dirty="0">
                <a:solidFill>
                  <a:srgbClr val="000066"/>
                </a:solidFill>
                <a:latin typeface="Arial Narrow" panose="020B0606020202030204" pitchFamily="34" charset="0"/>
              </a:rPr>
              <a:t> </a:t>
            </a:r>
            <a:r>
              <a:rPr lang="en-GB" sz="2200" b="1" dirty="0">
                <a:solidFill>
                  <a:srgbClr val="000066"/>
                </a:solidFill>
                <a:latin typeface="Arial Narrow" panose="020B0606020202030204" pitchFamily="34" charset="0"/>
              </a:rPr>
              <a:t>services</a:t>
            </a:r>
            <a:r>
              <a:rPr lang="en-GB" sz="2200" dirty="0">
                <a:solidFill>
                  <a:srgbClr val="000066"/>
                </a:solidFill>
                <a:latin typeface="Arial Narrow" panose="020B0606020202030204" pitchFamily="34" charset="0"/>
              </a:rPr>
              <a:t> </a:t>
            </a:r>
            <a:r>
              <a:rPr lang="hr-HR" sz="220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as  a </a:t>
            </a:r>
            <a:r>
              <a:rPr lang="hr-HR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WIS / </a:t>
            </a:r>
            <a:r>
              <a:rPr lang="en-GB" sz="22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WIGOS component </a:t>
            </a:r>
            <a:r>
              <a:rPr lang="en-GB" sz="2200" dirty="0">
                <a:solidFill>
                  <a:srgbClr val="000066"/>
                </a:solidFill>
                <a:latin typeface="Arial Narrow" panose="020B0606020202030204" pitchFamily="34" charset="0"/>
              </a:rPr>
              <a:t>over </a:t>
            </a:r>
            <a:r>
              <a:rPr lang="en-GB" sz="2200" b="1" dirty="0">
                <a:solidFill>
                  <a:srgbClr val="000066"/>
                </a:solidFill>
                <a:latin typeface="Arial Narrow" panose="020B0606020202030204" pitchFamily="34" charset="0"/>
              </a:rPr>
              <a:t>Adriatic</a:t>
            </a:r>
            <a:r>
              <a:rPr lang="en-GB" sz="2200" dirty="0">
                <a:solidFill>
                  <a:srgbClr val="000066"/>
                </a:solidFill>
                <a:latin typeface="Arial Narrow" panose="020B0606020202030204" pitchFamily="34" charset="0"/>
              </a:rPr>
              <a:t> Sea area as a</a:t>
            </a:r>
            <a:r>
              <a:rPr lang="en-GB" sz="2200" b="1" dirty="0">
                <a:solidFill>
                  <a:srgbClr val="000066"/>
                </a:solidFill>
                <a:latin typeface="Arial Narrow" panose="020B0606020202030204" pitchFamily="34" charset="0"/>
              </a:rPr>
              <a:t> template for small / inner </a:t>
            </a:r>
            <a:r>
              <a:rPr lang="en-GB" sz="2200" b="1" dirty="0" smtClean="0">
                <a:solidFill>
                  <a:srgbClr val="000066"/>
                </a:solidFill>
                <a:latin typeface="Calibri" pitchFamily="34" charset="0"/>
              </a:rPr>
              <a:t>sea</a:t>
            </a:r>
            <a:r>
              <a:rPr lang="hr-HR" sz="2200" b="1" dirty="0" smtClean="0">
                <a:solidFill>
                  <a:srgbClr val="000066"/>
                </a:solidFill>
                <a:latin typeface="Calibri" pitchFamily="34" charset="0"/>
              </a:rPr>
              <a:t>s </a:t>
            </a:r>
            <a:endParaRPr lang="en-GB" sz="2200" dirty="0">
              <a:solidFill>
                <a:srgbClr val="000066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5622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 build="p" bldLvl="5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&amp;    Dijana Klarić Rebac                </a:t>
            </a:r>
            <a:endParaRPr lang="en-GB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AMMC role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1260475" y="1700213"/>
            <a:ext cx="770413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Clr>
                <a:srgbClr val="CC3300"/>
              </a:buClr>
              <a:buSzPct val="130000"/>
            </a:pP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To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enable</a:t>
            </a:r>
            <a:r>
              <a:rPr lang="hr-HR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,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hr-HR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enhance</a:t>
            </a:r>
            <a:r>
              <a:rPr lang="hr-HR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, 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and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secure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en-US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provision</a:t>
            </a:r>
            <a:r>
              <a:rPr lang="en-US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of</a:t>
            </a:r>
            <a:r>
              <a:rPr lang="en-US" dirty="0"/>
              <a:t> </a:t>
            </a:r>
            <a:r>
              <a:rPr lang="en-GB" sz="1800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affordable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and </a:t>
            </a:r>
            <a:r>
              <a:rPr lang="en-GB" sz="1800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cost effective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joint service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(24/7/365) for the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users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of the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marine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meteorological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and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oceanographic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information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(data and products) for the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Adriatic sea area by </a:t>
            </a: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 rot="10800000" flipH="1" flipV="1">
            <a:off x="755650" y="2670175"/>
            <a:ext cx="820896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>
              <a:buClr>
                <a:srgbClr val="CC3300"/>
              </a:buClr>
              <a:buSzPct val="130000"/>
              <a:buFont typeface="Arial" charset="0"/>
              <a:buChar char="•"/>
            </a:pP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Bringing together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National Meteorological and Hydrological Services 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and their</a:t>
            </a:r>
            <a:r>
              <a:rPr lang="en-GB" sz="1800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</a:t>
            </a:r>
          </a:p>
          <a:p>
            <a:pPr lvl="1">
              <a:buClr>
                <a:srgbClr val="CC3300"/>
              </a:buClr>
              <a:buSzPct val="130000"/>
              <a:buFont typeface="Arial" charset="0"/>
              <a:buNone/>
            </a:pP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  partner</a:t>
            </a:r>
            <a:r>
              <a:rPr lang="en-GB" sz="1800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organizations 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as are hydrographic, oceanographic, institutions and Academia </a:t>
            </a:r>
          </a:p>
          <a:p>
            <a:pPr lvl="1">
              <a:buClr>
                <a:srgbClr val="CC3300"/>
              </a:buClr>
              <a:buSzPct val="130000"/>
              <a:buFont typeface="Arial" charset="0"/>
              <a:buNone/>
            </a:pP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  (e.g. universities)</a:t>
            </a:r>
            <a:r>
              <a:rPr lang="hr-HR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taking into account</a:t>
            </a:r>
            <a:r>
              <a:rPr lang="hr-HR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and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</a:t>
            </a:r>
            <a:r>
              <a:rPr lang="hr-HR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respecting</a:t>
            </a:r>
            <a:r>
              <a:rPr lang="en-US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each others </a:t>
            </a:r>
            <a:r>
              <a:rPr lang="hr-HR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responsibilities</a:t>
            </a:r>
            <a:r>
              <a:rPr lang="en-US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and </a:t>
            </a:r>
            <a:endParaRPr lang="hr-HR" sz="1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  <a:cs typeface="Arial" charset="0"/>
            </a:endParaRPr>
          </a:p>
          <a:p>
            <a:pPr lvl="1">
              <a:buClr>
                <a:srgbClr val="CC3300"/>
              </a:buClr>
              <a:buSzPct val="130000"/>
              <a:buFont typeface="Arial" charset="0"/>
              <a:buNone/>
            </a:pPr>
            <a:r>
              <a:rPr lang="hr-HR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  </a:t>
            </a:r>
            <a:r>
              <a:rPr lang="en-US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mandate</a:t>
            </a:r>
            <a:r>
              <a:rPr lang="hr-HR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s</a:t>
            </a:r>
            <a:endParaRPr lang="en-GB" sz="1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  <a:cs typeface="Arial" charset="0"/>
            </a:endParaRP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 rot="10800000" flipH="1" flipV="1">
            <a:off x="755650" y="3881438"/>
            <a:ext cx="8208963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>
              <a:buClr>
                <a:srgbClr val="CC3300"/>
              </a:buClr>
              <a:buSzPct val="130000"/>
              <a:buFont typeface="Arial" charset="0"/>
              <a:buChar char="•"/>
            </a:pP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Inventory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and utilization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of 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existing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marine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meteorological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and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oceanographic </a:t>
            </a:r>
          </a:p>
          <a:p>
            <a:pPr lvl="1">
              <a:buClr>
                <a:srgbClr val="CC3300"/>
              </a:buClr>
              <a:buSzPct val="130000"/>
              <a:buFont typeface="Arial" charset="0"/>
              <a:buNone/>
            </a:pP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  infrastructure 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trough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usage 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of common highly effective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DCPC - WIS / WIGOS two way </a:t>
            </a:r>
          </a:p>
          <a:p>
            <a:pPr lvl="1">
              <a:buClr>
                <a:srgbClr val="CC3300"/>
              </a:buClr>
              <a:buSzPct val="130000"/>
              <a:buFont typeface="Arial" charset="0"/>
              <a:buNone/>
            </a:pP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   communication system 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charset="0"/>
              </a:rPr>
              <a:t>in order to</a:t>
            </a:r>
            <a:endParaRPr lang="en-GB" sz="1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  <a:cs typeface="Arial" charset="0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223963" y="4797425"/>
            <a:ext cx="792003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266700" lvl="1">
              <a:buClr>
                <a:srgbClr val="CC3300"/>
              </a:buClr>
              <a:buFont typeface="Wingdings" pitchFamily="2" charset="2"/>
              <a:buChar char="ü"/>
            </a:pP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realize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hr-HR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standardized</a:t>
            </a:r>
            <a:r>
              <a:rPr lang="hr-HR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,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centralized</a:t>
            </a:r>
            <a:r>
              <a:rPr lang="hr-HR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and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comprehensive marine 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and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oceanographic </a:t>
            </a:r>
            <a:endParaRPr lang="hr-HR" sz="1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  <a:p>
            <a:pPr marL="266700" lvl="1">
              <a:buClr>
                <a:srgbClr val="CC3300"/>
              </a:buClr>
              <a:buFont typeface="Wingdings" pitchFamily="2" charset="2"/>
              <a:buNone/>
            </a:pPr>
            <a:r>
              <a:rPr lang="hr-HR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   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information</a:t>
            </a:r>
            <a:endParaRPr lang="en-GB" sz="1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  <a:p>
            <a:pPr marL="266700" lvl="1">
              <a:buClr>
                <a:srgbClr val="CC3300"/>
              </a:buClr>
              <a:buFont typeface="Wingdings" pitchFamily="2" charset="2"/>
              <a:buNone/>
            </a:pPr>
            <a:endParaRPr lang="en-GB" sz="5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  <a:p>
            <a:pPr marL="266700" lvl="1">
              <a:buClr>
                <a:srgbClr val="CC3300"/>
              </a:buClr>
              <a:buFont typeface="Wingdings" pitchFamily="2" charset="2"/>
              <a:buChar char="ü"/>
            </a:pP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avoid duplications</a:t>
            </a:r>
          </a:p>
          <a:p>
            <a:pPr marL="266700" lvl="1">
              <a:buClr>
                <a:srgbClr val="CC3300"/>
              </a:buClr>
              <a:buSzPct val="130000"/>
            </a:pPr>
            <a:endParaRPr lang="en-GB" sz="5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  <a:p>
            <a:pPr marL="266700" lvl="1">
              <a:buClr>
                <a:srgbClr val="CC3300"/>
              </a:buClr>
              <a:buFont typeface="Wingdings" pitchFamily="2" charset="2"/>
              <a:buChar char="ü"/>
            </a:pP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enforce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NMHSs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and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partner organizations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mission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and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increase</a:t>
            </a:r>
            <a:r>
              <a:rPr lang="en-GB" sz="1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their </a:t>
            </a:r>
            <a:r>
              <a:rPr lang="en-GB" sz="1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visibility</a:t>
            </a:r>
          </a:p>
        </p:txBody>
      </p:sp>
    </p:spTree>
    <p:extLst>
      <p:ext uri="{BB962C8B-B14F-4D97-AF65-F5344CB8AC3E}">
        <p14:creationId xmlns:p14="http://schemas.microsoft.com/office/powerpoint/2010/main" val="126569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  <p:bldP spid="5" grpId="0"/>
      <p:bldP spid="6" grpId="0"/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svjeti_jadran_nazivi_dugac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105399" y="2240757"/>
            <a:ext cx="4038601" cy="3831432"/>
          </a:xfrm>
          <a:noFill/>
        </p:spPr>
      </p:pic>
      <p:pic>
        <p:nvPicPr>
          <p:cNvPr id="20484" name="Picture 4" descr="svjetionik_nmhs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28600" y="1447800"/>
            <a:ext cx="638175" cy="857250"/>
          </a:xfrm>
          <a:noFill/>
        </p:spPr>
      </p:pic>
      <p:sp>
        <p:nvSpPr>
          <p:cNvPr id="9" name="Rectangle 8"/>
          <p:cNvSpPr/>
          <p:nvPr/>
        </p:nvSpPr>
        <p:spPr>
          <a:xfrm>
            <a:off x="755650" y="260350"/>
            <a:ext cx="7488238" cy="396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AMMC </a:t>
            </a:r>
            <a:r>
              <a:rPr lang="hr-HR" sz="2000" b="1" dirty="0" smtClean="0">
                <a:solidFill>
                  <a:srgbClr val="002060"/>
                </a:solidFill>
                <a:latin typeface="Calibri" pitchFamily="34" charset="0"/>
              </a:rPr>
              <a:t>responsibilities 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 </a:t>
            </a:r>
            <a:endParaRPr lang="hr-HR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pic>
        <p:nvPicPr>
          <p:cNvPr id="20486" name="Picture 6" descr="disk_dcpc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228600" y="4267200"/>
            <a:ext cx="619125" cy="561975"/>
          </a:xfrm>
          <a:noFill/>
        </p:spPr>
      </p:pic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1524000" y="1828800"/>
            <a:ext cx="3962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1066800" y="1371600"/>
            <a:ext cx="4724400" cy="2570163"/>
          </a:xfrm>
          <a:prstGeom prst="rect">
            <a:avLst/>
          </a:prstGeom>
          <a:noFill/>
          <a:ln w="635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Char char="-"/>
            </a:pPr>
            <a:r>
              <a:rPr lang="en-US" sz="1400" b="1" dirty="0">
                <a:solidFill>
                  <a:srgbClr val="002060"/>
                </a:solidFill>
                <a:latin typeface="Arial Narrow" panose="020B0606020202030204" pitchFamily="34" charset="0"/>
              </a:rPr>
              <a:t>AMMC Members focal points </a:t>
            </a:r>
            <a:r>
              <a:rPr lang="en-US" sz="1400" dirty="0">
                <a:solidFill>
                  <a:srgbClr val="002060"/>
                </a:solidFill>
                <a:latin typeface="Arial Narrow" panose="020B0606020202030204" pitchFamily="34" charset="0"/>
              </a:rPr>
              <a:t>(WIS NC)</a:t>
            </a:r>
          </a:p>
          <a:p>
            <a:pPr marL="342900" indent="-342900">
              <a:spcBef>
                <a:spcPct val="50000"/>
              </a:spcBef>
              <a:buFontTx/>
              <a:buChar char="-"/>
            </a:pPr>
            <a:r>
              <a:rPr lang="en-US" sz="1400" dirty="0">
                <a:solidFill>
                  <a:srgbClr val="002060"/>
                </a:solidFill>
                <a:latin typeface="Arial Narrow" panose="020B0606020202030204" pitchFamily="34" charset="0"/>
              </a:rPr>
              <a:t>Define AMMC plans, legislation issues</a:t>
            </a:r>
          </a:p>
          <a:p>
            <a:pPr marL="342900" indent="-342900">
              <a:spcBef>
                <a:spcPct val="50000"/>
              </a:spcBef>
              <a:buFontTx/>
              <a:buChar char="-"/>
            </a:pPr>
            <a:r>
              <a:rPr lang="en-US" sz="1400" dirty="0">
                <a:solidFill>
                  <a:srgbClr val="002060"/>
                </a:solidFill>
                <a:latin typeface="Arial Narrow" panose="020B0606020202030204" pitchFamily="34" charset="0"/>
              </a:rPr>
              <a:t>Coordinate national Expert Team </a:t>
            </a:r>
          </a:p>
          <a:p>
            <a:pPr marL="342900" indent="-342900">
              <a:spcBef>
                <a:spcPct val="50000"/>
              </a:spcBef>
              <a:buFontTx/>
              <a:buChar char="-"/>
            </a:pPr>
            <a:r>
              <a:rPr lang="en-US" sz="1400" u="sng" dirty="0">
                <a:solidFill>
                  <a:srgbClr val="002060"/>
                </a:solidFill>
                <a:latin typeface="Arial Narrow" panose="020B0606020202030204" pitchFamily="34" charset="0"/>
              </a:rPr>
              <a:t>Coordinate  national Services, Institutes, Academia for </a:t>
            </a:r>
            <a:r>
              <a:rPr lang="en-US" sz="1400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Adriatic Sea</a:t>
            </a:r>
            <a:r>
              <a:rPr lang="en-US" sz="1400" u="sng" dirty="0">
                <a:solidFill>
                  <a:srgbClr val="002060"/>
                </a:solidFill>
                <a:latin typeface="Arial Narrow" panose="020B0606020202030204" pitchFamily="34" charset="0"/>
              </a:rPr>
              <a:t> products (priorities</a:t>
            </a:r>
            <a:r>
              <a:rPr lang="en-US" sz="1400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: meteorological, hydro, oceanographic products )</a:t>
            </a:r>
          </a:p>
          <a:p>
            <a:pPr marL="342900" indent="-342900">
              <a:spcBef>
                <a:spcPct val="50000"/>
              </a:spcBef>
              <a:buFontTx/>
              <a:buChar char="-"/>
            </a:pPr>
            <a:r>
              <a:rPr lang="en-US" sz="1400" dirty="0">
                <a:solidFill>
                  <a:srgbClr val="002060"/>
                </a:solidFill>
                <a:latin typeface="Arial Narrow" panose="020B0606020202030204" pitchFamily="34" charset="0"/>
              </a:rPr>
              <a:t>Coordinate </a:t>
            </a:r>
            <a:r>
              <a:rPr lang="en-US" sz="1400" b="1" dirty="0">
                <a:solidFill>
                  <a:srgbClr val="002060"/>
                </a:solidFill>
                <a:latin typeface="Arial Narrow" panose="020B0606020202030204" pitchFamily="34" charset="0"/>
              </a:rPr>
              <a:t>national distribution and retrieval actions  </a:t>
            </a:r>
            <a:r>
              <a:rPr lang="en-US" sz="1400" dirty="0">
                <a:solidFill>
                  <a:srgbClr val="002060"/>
                </a:solidFill>
                <a:latin typeface="Arial Narrow" panose="020B0606020202030204" pitchFamily="34" charset="0"/>
              </a:rPr>
              <a:t>toward AMMC DCPC (WIS DAR)</a:t>
            </a:r>
            <a:endParaRPr lang="en-US" sz="14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342900" indent="-342900">
              <a:spcBef>
                <a:spcPct val="50000"/>
              </a:spcBef>
              <a:buFontTx/>
              <a:buChar char="-"/>
            </a:pPr>
            <a:r>
              <a:rPr lang="en-US" sz="1400" b="1" dirty="0">
                <a:solidFill>
                  <a:srgbClr val="002060"/>
                </a:solidFill>
                <a:latin typeface="Arial Narrow" panose="020B0606020202030204" pitchFamily="34" charset="0"/>
              </a:rPr>
              <a:t>Provide meta data</a:t>
            </a:r>
            <a:r>
              <a:rPr lang="en-US" sz="1400" dirty="0">
                <a:solidFill>
                  <a:srgbClr val="002060"/>
                </a:solidFill>
                <a:latin typeface="Arial Narrow" panose="020B0606020202030204" pitchFamily="34" charset="0"/>
              </a:rPr>
              <a:t>, products to  AMMC</a:t>
            </a:r>
            <a:r>
              <a:rPr lang="en-US" sz="1400" dirty="0">
                <a:solidFill>
                  <a:schemeClr val="accent2"/>
                </a:solidFill>
                <a:latin typeface="Arial Narrow" panose="020B0606020202030204" pitchFamily="34" charset="0"/>
              </a:rPr>
              <a:t> </a:t>
            </a:r>
            <a:endParaRPr lang="hr-HR" sz="1400" dirty="0">
              <a:solidFill>
                <a:schemeClr val="accent2"/>
              </a:solidFill>
              <a:latin typeface="Arial Narrow" panose="020B0606020202030204" pitchFamily="34" charset="0"/>
            </a:endParaRP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1066800" y="3962400"/>
            <a:ext cx="4724400" cy="2569934"/>
          </a:xfrm>
          <a:prstGeom prst="rect">
            <a:avLst/>
          </a:prstGeom>
          <a:noFill/>
          <a:ln w="635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Char char="-"/>
            </a:pPr>
            <a:r>
              <a:rPr lang="en-US" sz="1400" b="1" dirty="0">
                <a:solidFill>
                  <a:srgbClr val="002060"/>
                </a:solidFill>
                <a:latin typeface="Arial Narrow" panose="020B0606020202030204" pitchFamily="34" charset="0"/>
              </a:rPr>
              <a:t>AMMC DCPC virtual center</a:t>
            </a:r>
          </a:p>
          <a:p>
            <a:pPr>
              <a:spcBef>
                <a:spcPct val="50000"/>
              </a:spcBef>
            </a:pPr>
            <a:r>
              <a:rPr lang="hr-HR" sz="14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-  </a:t>
            </a:r>
            <a:r>
              <a:rPr lang="en-US" sz="14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Provide </a:t>
            </a:r>
            <a:r>
              <a:rPr lang="en-US" sz="1400" b="1" dirty="0">
                <a:solidFill>
                  <a:srgbClr val="002060"/>
                </a:solidFill>
                <a:latin typeface="Arial Narrow" panose="020B0606020202030204" pitchFamily="34" charset="0"/>
              </a:rPr>
              <a:t>DCPC Portal and functionality </a:t>
            </a:r>
            <a:r>
              <a:rPr lang="hr-HR" sz="14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(</a:t>
            </a:r>
            <a:r>
              <a:rPr lang="hr-HR" sz="1400" b="1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geoportal</a:t>
            </a:r>
            <a:r>
              <a:rPr lang="hr-HR" sz="14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) , INSPIRE </a:t>
            </a:r>
            <a:endParaRPr lang="en-US" sz="14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342900" indent="-342900">
              <a:spcBef>
                <a:spcPct val="50000"/>
              </a:spcBef>
            </a:pPr>
            <a:r>
              <a:rPr lang="hr-HR" sz="14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</a:t>
            </a:r>
            <a:r>
              <a:rPr lang="en-US" sz="14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sz="1400" dirty="0">
                <a:solidFill>
                  <a:srgbClr val="002060"/>
                </a:solidFill>
                <a:latin typeface="Arial Narrow" panose="020B0606020202030204" pitchFamily="34" charset="0"/>
              </a:rPr>
              <a:t>(</a:t>
            </a:r>
            <a:r>
              <a:rPr lang="en-US" sz="1400" b="1" dirty="0">
                <a:solidFill>
                  <a:srgbClr val="002060"/>
                </a:solidFill>
                <a:latin typeface="Arial Narrow" panose="020B0606020202030204" pitchFamily="34" charset="0"/>
              </a:rPr>
              <a:t>DAR procedures,  products, users, network, archive</a:t>
            </a:r>
            <a:r>
              <a:rPr lang="en-US" sz="1400" dirty="0">
                <a:solidFill>
                  <a:srgbClr val="002060"/>
                </a:solidFill>
                <a:latin typeface="Arial Narrow" panose="020B0606020202030204" pitchFamily="34" charset="0"/>
              </a:rPr>
              <a:t>)</a:t>
            </a:r>
          </a:p>
          <a:p>
            <a:pPr marL="342900" indent="-342900">
              <a:spcBef>
                <a:spcPct val="50000"/>
              </a:spcBef>
              <a:buFontTx/>
              <a:buChar char="-"/>
            </a:pPr>
            <a:r>
              <a:rPr lang="en-US" sz="1400" dirty="0">
                <a:solidFill>
                  <a:srgbClr val="002060"/>
                </a:solidFill>
                <a:latin typeface="Arial Narrow" panose="020B0606020202030204" pitchFamily="34" charset="0"/>
              </a:rPr>
              <a:t>Provide </a:t>
            </a:r>
            <a:r>
              <a:rPr lang="en-US" sz="1400" b="1" dirty="0">
                <a:solidFill>
                  <a:srgbClr val="002060"/>
                </a:solidFill>
                <a:latin typeface="Arial Narrow" panose="020B0606020202030204" pitchFamily="34" charset="0"/>
              </a:rPr>
              <a:t>link between  AMMC and GISC Offenbach  </a:t>
            </a:r>
            <a:r>
              <a:rPr lang="en-US" sz="1400" dirty="0">
                <a:solidFill>
                  <a:srgbClr val="002060"/>
                </a:solidFill>
                <a:latin typeface="Arial Narrow" panose="020B0606020202030204" pitchFamily="34" charset="0"/>
              </a:rPr>
              <a:t>for </a:t>
            </a:r>
            <a:r>
              <a:rPr lang="en-US" sz="14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WIS/WIGOS</a:t>
            </a:r>
            <a:r>
              <a:rPr lang="hr-HR" sz="14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</a:t>
            </a:r>
            <a:r>
              <a:rPr lang="en-US" sz="14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marine</a:t>
            </a:r>
            <a:r>
              <a:rPr lang="hr-HR" sz="14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meteorological </a:t>
            </a:r>
            <a:r>
              <a:rPr lang="en-US" sz="14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, </a:t>
            </a:r>
            <a:r>
              <a:rPr lang="en-US" sz="1400" b="1" dirty="0">
                <a:solidFill>
                  <a:srgbClr val="002060"/>
                </a:solidFill>
                <a:latin typeface="Arial Narrow" panose="020B0606020202030204" pitchFamily="34" charset="0"/>
              </a:rPr>
              <a:t>oceanographic services</a:t>
            </a:r>
          </a:p>
          <a:p>
            <a:pPr marL="342900" indent="-342900">
              <a:spcBef>
                <a:spcPct val="50000"/>
              </a:spcBef>
              <a:buFontTx/>
              <a:buChar char="-"/>
            </a:pPr>
            <a:r>
              <a:rPr lang="en-US" sz="1400" u="sng" dirty="0">
                <a:solidFill>
                  <a:srgbClr val="002060"/>
                </a:solidFill>
                <a:latin typeface="Arial Narrow" panose="020B0606020202030204" pitchFamily="34" charset="0"/>
              </a:rPr>
              <a:t>Provide </a:t>
            </a:r>
            <a:r>
              <a:rPr lang="en-US" sz="1400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operative</a:t>
            </a:r>
            <a:r>
              <a:rPr lang="en-US" sz="1400" u="sng" dirty="0">
                <a:solidFill>
                  <a:srgbClr val="002060"/>
                </a:solidFill>
                <a:latin typeface="Arial Narrow" panose="020B0606020202030204" pitchFamily="34" charset="0"/>
              </a:rPr>
              <a:t> Adriatic Sea area products to </a:t>
            </a:r>
            <a:r>
              <a:rPr lang="en-US" sz="1400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WIS/WIGOS systems</a:t>
            </a:r>
          </a:p>
          <a:p>
            <a:pPr marL="342900" indent="-342900">
              <a:spcBef>
                <a:spcPct val="50000"/>
              </a:spcBef>
            </a:pPr>
            <a:r>
              <a:rPr lang="en-US" sz="14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-</a:t>
            </a:r>
            <a:endParaRPr lang="hr-HR" sz="1400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sp>
        <p:nvSpPr>
          <p:cNvPr id="20491" name="Text Box 12"/>
          <p:cNvSpPr txBox="1">
            <a:spLocks noChangeArrowheads="1"/>
          </p:cNvSpPr>
          <p:nvPr/>
        </p:nvSpPr>
        <p:spPr bwMode="auto">
          <a:xfrm>
            <a:off x="0" y="4953000"/>
            <a:ext cx="1143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1" dirty="0"/>
              <a:t>www.ammc.hr</a:t>
            </a:r>
            <a:endParaRPr lang="hr-HR" sz="1000" b="1"/>
          </a:p>
        </p:txBody>
      </p:sp>
      <p:grpSp>
        <p:nvGrpSpPr>
          <p:cNvPr id="6" name="Group 5"/>
          <p:cNvGrpSpPr/>
          <p:nvPr/>
        </p:nvGrpSpPr>
        <p:grpSpPr>
          <a:xfrm>
            <a:off x="7092280" y="1872212"/>
            <a:ext cx="1993271" cy="925574"/>
            <a:chOff x="1523996" y="1946726"/>
            <a:chExt cx="6256591" cy="2717461"/>
          </a:xfrm>
        </p:grpSpPr>
        <p:sp>
          <p:nvSpPr>
            <p:cNvPr id="7" name="Freeform 6"/>
            <p:cNvSpPr/>
            <p:nvPr/>
          </p:nvSpPr>
          <p:spPr>
            <a:xfrm>
              <a:off x="1524000" y="1946726"/>
              <a:ext cx="6096000" cy="887882"/>
            </a:xfrm>
            <a:custGeom>
              <a:avLst/>
              <a:gdLst>
                <a:gd name="connsiteX0" fmla="*/ 0 w 6096000"/>
                <a:gd name="connsiteY0" fmla="*/ 221971 h 887882"/>
                <a:gd name="connsiteX1" fmla="*/ 5652059 w 6096000"/>
                <a:gd name="connsiteY1" fmla="*/ 221971 h 887882"/>
                <a:gd name="connsiteX2" fmla="*/ 5652059 w 6096000"/>
                <a:gd name="connsiteY2" fmla="*/ 0 h 887882"/>
                <a:gd name="connsiteX3" fmla="*/ 6096000 w 6096000"/>
                <a:gd name="connsiteY3" fmla="*/ 443941 h 887882"/>
                <a:gd name="connsiteX4" fmla="*/ 5652059 w 6096000"/>
                <a:gd name="connsiteY4" fmla="*/ 887882 h 887882"/>
                <a:gd name="connsiteX5" fmla="*/ 5652059 w 6096000"/>
                <a:gd name="connsiteY5" fmla="*/ 665912 h 887882"/>
                <a:gd name="connsiteX6" fmla="*/ 0 w 6096000"/>
                <a:gd name="connsiteY6" fmla="*/ 665912 h 887882"/>
                <a:gd name="connsiteX7" fmla="*/ 0 w 6096000"/>
                <a:gd name="connsiteY7" fmla="*/ 221971 h 887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096000" h="887882">
                  <a:moveTo>
                    <a:pt x="0" y="221971"/>
                  </a:moveTo>
                  <a:lnTo>
                    <a:pt x="5652059" y="221971"/>
                  </a:lnTo>
                  <a:lnTo>
                    <a:pt x="5652059" y="0"/>
                  </a:lnTo>
                  <a:lnTo>
                    <a:pt x="6096000" y="443941"/>
                  </a:lnTo>
                  <a:lnTo>
                    <a:pt x="5652059" y="887882"/>
                  </a:lnTo>
                  <a:lnTo>
                    <a:pt x="5652059" y="665912"/>
                  </a:lnTo>
                  <a:lnTo>
                    <a:pt x="0" y="665912"/>
                  </a:lnTo>
                  <a:lnTo>
                    <a:pt x="0" y="221971"/>
                  </a:lnTo>
                  <a:close/>
                </a:path>
              </a:pathLst>
            </a:custGeom>
            <a:scene3d>
              <a:camera prst="orthographicFront">
                <a:rot lat="0" lon="10800000" rev="0"/>
              </a:camera>
              <a:lightRig rig="threePt" dir="t"/>
            </a:scene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4770" tIns="286741" rIns="475970" bIns="362921" numCol="1" spcCol="1270" anchor="ctr" anchorCtr="0">
              <a:noAutofit/>
            </a:bodyPr>
            <a:lstStyle/>
            <a:p>
              <a:pPr lvl="0" algn="l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700" kern="1200" dirty="0"/>
            </a:p>
          </p:txBody>
        </p:sp>
        <p:sp>
          <p:nvSpPr>
            <p:cNvPr id="8" name="Freeform 7"/>
            <p:cNvSpPr/>
            <p:nvPr/>
          </p:nvSpPr>
          <p:spPr>
            <a:xfrm>
              <a:off x="1523996" y="2633612"/>
              <a:ext cx="3913241" cy="1981800"/>
            </a:xfrm>
            <a:custGeom>
              <a:avLst/>
              <a:gdLst>
                <a:gd name="connsiteX0" fmla="*/ 0 w 2816352"/>
                <a:gd name="connsiteY0" fmla="*/ 0 h 1981800"/>
                <a:gd name="connsiteX1" fmla="*/ 2816352 w 2816352"/>
                <a:gd name="connsiteY1" fmla="*/ 0 h 1981800"/>
                <a:gd name="connsiteX2" fmla="*/ 2816352 w 2816352"/>
                <a:gd name="connsiteY2" fmla="*/ 1981800 h 1981800"/>
                <a:gd name="connsiteX3" fmla="*/ 0 w 2816352"/>
                <a:gd name="connsiteY3" fmla="*/ 1981800 h 1981800"/>
                <a:gd name="connsiteX4" fmla="*/ 0 w 2816352"/>
                <a:gd name="connsiteY4" fmla="*/ 0 h 1981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6352" h="1981800">
                  <a:moveTo>
                    <a:pt x="0" y="0"/>
                  </a:moveTo>
                  <a:lnTo>
                    <a:pt x="2816352" y="0"/>
                  </a:lnTo>
                  <a:lnTo>
                    <a:pt x="2816352" y="1981800"/>
                  </a:lnTo>
                  <a:lnTo>
                    <a:pt x="0" y="19818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247650" rIns="247650" bIns="247650" numCol="1" spcCol="1270" anchor="t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600" b="1" kern="1200" dirty="0" smtClean="0"/>
                <a:t>DCPC</a:t>
              </a:r>
              <a:endParaRPr lang="en-US" sz="1600" b="1" kern="1200" dirty="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4366088" y="2633612"/>
              <a:ext cx="3279649" cy="887883"/>
            </a:xfrm>
            <a:custGeom>
              <a:avLst/>
              <a:gdLst>
                <a:gd name="connsiteX0" fmla="*/ 0 w 3279648"/>
                <a:gd name="connsiteY0" fmla="*/ 221971 h 887882"/>
                <a:gd name="connsiteX1" fmla="*/ 2835707 w 3279648"/>
                <a:gd name="connsiteY1" fmla="*/ 221971 h 887882"/>
                <a:gd name="connsiteX2" fmla="*/ 2835707 w 3279648"/>
                <a:gd name="connsiteY2" fmla="*/ 0 h 887882"/>
                <a:gd name="connsiteX3" fmla="*/ 3279648 w 3279648"/>
                <a:gd name="connsiteY3" fmla="*/ 443941 h 887882"/>
                <a:gd name="connsiteX4" fmla="*/ 2835707 w 3279648"/>
                <a:gd name="connsiteY4" fmla="*/ 887882 h 887882"/>
                <a:gd name="connsiteX5" fmla="*/ 2835707 w 3279648"/>
                <a:gd name="connsiteY5" fmla="*/ 665912 h 887882"/>
                <a:gd name="connsiteX6" fmla="*/ 0 w 3279648"/>
                <a:gd name="connsiteY6" fmla="*/ 665912 h 887882"/>
                <a:gd name="connsiteX7" fmla="*/ 0 w 3279648"/>
                <a:gd name="connsiteY7" fmla="*/ 221971 h 887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79648" h="887882">
                  <a:moveTo>
                    <a:pt x="0" y="221971"/>
                  </a:moveTo>
                  <a:lnTo>
                    <a:pt x="2835707" y="221971"/>
                  </a:lnTo>
                  <a:lnTo>
                    <a:pt x="2835707" y="0"/>
                  </a:lnTo>
                  <a:lnTo>
                    <a:pt x="3279648" y="443941"/>
                  </a:lnTo>
                  <a:lnTo>
                    <a:pt x="2835707" y="887882"/>
                  </a:lnTo>
                  <a:lnTo>
                    <a:pt x="2835707" y="665912"/>
                  </a:lnTo>
                  <a:lnTo>
                    <a:pt x="0" y="665912"/>
                  </a:lnTo>
                  <a:lnTo>
                    <a:pt x="0" y="221971"/>
                  </a:lnTo>
                  <a:close/>
                </a:path>
              </a:pathLst>
            </a:custGeom>
            <a:scene3d>
              <a:camera prst="orthographicFront">
                <a:rot lat="0" lon="10800000" rev="0"/>
              </a:camera>
              <a:lightRig rig="threePt" dir="t"/>
            </a:scene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4770" tIns="286741" rIns="475970" bIns="362921" numCol="1" spcCol="1270" anchor="ctr" anchorCtr="0">
              <a:noAutofit/>
            </a:bodyPr>
            <a:lstStyle/>
            <a:p>
              <a:pPr lvl="0" algn="l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700" kern="1200" dirty="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4653567" y="3188995"/>
              <a:ext cx="3127020" cy="1475192"/>
            </a:xfrm>
            <a:custGeom>
              <a:avLst/>
              <a:gdLst>
                <a:gd name="connsiteX0" fmla="*/ 0 w 2816352"/>
                <a:gd name="connsiteY0" fmla="*/ 0 h 1981800"/>
                <a:gd name="connsiteX1" fmla="*/ 2816352 w 2816352"/>
                <a:gd name="connsiteY1" fmla="*/ 0 h 1981800"/>
                <a:gd name="connsiteX2" fmla="*/ 2816352 w 2816352"/>
                <a:gd name="connsiteY2" fmla="*/ 1981800 h 1981800"/>
                <a:gd name="connsiteX3" fmla="*/ 0 w 2816352"/>
                <a:gd name="connsiteY3" fmla="*/ 1981800 h 1981800"/>
                <a:gd name="connsiteX4" fmla="*/ 0 w 2816352"/>
                <a:gd name="connsiteY4" fmla="*/ 0 h 1981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6352" h="1981800">
                  <a:moveTo>
                    <a:pt x="0" y="0"/>
                  </a:moveTo>
                  <a:lnTo>
                    <a:pt x="2816352" y="0"/>
                  </a:lnTo>
                  <a:lnTo>
                    <a:pt x="2816352" y="1981800"/>
                  </a:lnTo>
                  <a:lnTo>
                    <a:pt x="0" y="19818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247650" rIns="247650" bIns="247650" numCol="1" spcCol="1270" anchor="t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100" b="1" kern="1200" dirty="0" smtClean="0"/>
                <a:t>NHMS</a:t>
              </a:r>
              <a:endParaRPr lang="en-US" sz="1100" b="1" kern="1200" dirty="0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7308304" y="1623043"/>
            <a:ext cx="13950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/>
              <a:t>Croatia</a:t>
            </a:r>
            <a:endParaRPr lang="en-US" b="1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5231603"/>
              </p:ext>
            </p:extLst>
          </p:nvPr>
        </p:nvGraphicFramePr>
        <p:xfrm>
          <a:off x="571500" y="646191"/>
          <a:ext cx="8229600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2" name="Bitmap Image" r:id="rId6" imgW="8371429" imgH="600159" progId="PBrush">
                  <p:embed/>
                </p:oleObj>
              </mc:Choice>
              <mc:Fallback>
                <p:oleObj name="Bitmap Image" r:id="rId6" imgW="8371429" imgH="600159" progId="PBrush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" y="646191"/>
                        <a:ext cx="8229600" cy="59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959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&amp;    Dijana Klarić Rebac                </a:t>
            </a:r>
            <a:endParaRPr lang="en-GB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AMMC nacional strategy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94978" y="1443841"/>
            <a:ext cx="71654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Font typeface="Wingdings" pitchFamily="2" charset="2"/>
              <a:buChar char="Ø"/>
            </a:pPr>
            <a:r>
              <a:rPr lang="hr-HR" dirty="0">
                <a:latin typeface="Calibri Light" pitchFamily="34" charset="0"/>
              </a:rPr>
              <a:t> </a:t>
            </a:r>
            <a:r>
              <a:rPr lang="hr-HR" dirty="0" smtClean="0">
                <a:latin typeface="Calibri Light" pitchFamily="34" charset="0"/>
              </a:rPr>
              <a:t> </a:t>
            </a:r>
            <a:r>
              <a:rPr lang="en-US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To </a:t>
            </a:r>
            <a:r>
              <a:rPr lang="en-US" b="1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incooperate</a:t>
            </a:r>
            <a:r>
              <a:rPr lang="en-US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</a:t>
            </a:r>
            <a:r>
              <a:rPr lang="en-US" b="1" dirty="0">
                <a:solidFill>
                  <a:srgbClr val="002060"/>
                </a:solidFill>
                <a:latin typeface="Arial Narrow" panose="020B0606020202030204" pitchFamily="34" charset="0"/>
              </a:rPr>
              <a:t>JCOMM and IOC  objectives from </a:t>
            </a:r>
          </a:p>
          <a:p>
            <a:pPr eaLnBrk="1" hangingPunct="1"/>
            <a:r>
              <a:rPr lang="en-US" b="1" dirty="0">
                <a:solidFill>
                  <a:srgbClr val="002060"/>
                </a:solidFill>
                <a:latin typeface="Arial Narrow" panose="020B0606020202030204" pitchFamily="34" charset="0"/>
              </a:rPr>
              <a:t>	</a:t>
            </a:r>
            <a:r>
              <a:rPr lang="en-US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medium term strategy </a:t>
            </a:r>
            <a:r>
              <a:rPr lang="en-US" b="1" dirty="0">
                <a:solidFill>
                  <a:srgbClr val="002060"/>
                </a:solidFill>
                <a:latin typeface="Arial Narrow" panose="020B0606020202030204" pitchFamily="34" charset="0"/>
              </a:rPr>
              <a:t>2014-2021</a:t>
            </a:r>
            <a:endParaRPr lang="en-US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329810" y="2384424"/>
            <a:ext cx="7562670" cy="4585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buFont typeface="Wingdings" pitchFamily="2" charset="2"/>
              <a:buChar char="Ø"/>
            </a:pPr>
            <a:r>
              <a:rPr lang="hr-HR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</a:t>
            </a:r>
            <a:r>
              <a:rPr lang="en-US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To </a:t>
            </a:r>
            <a:r>
              <a:rPr lang="en-US" b="1" dirty="0">
                <a:solidFill>
                  <a:srgbClr val="002060"/>
                </a:solidFill>
                <a:latin typeface="Arial Narrow" panose="020B0606020202030204" pitchFamily="34" charset="0"/>
              </a:rPr>
              <a:t>provide DHMZ Action plan for  </a:t>
            </a:r>
            <a:endParaRPr lang="hr-HR" b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r>
              <a:rPr lang="hr-HR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</a:t>
            </a:r>
            <a:r>
              <a:rPr lang="en-US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marine </a:t>
            </a:r>
            <a:r>
              <a:rPr lang="en-US" b="1" dirty="0">
                <a:solidFill>
                  <a:srgbClr val="002060"/>
                </a:solidFill>
                <a:latin typeface="Arial Narrow" panose="020B0606020202030204" pitchFamily="34" charset="0"/>
              </a:rPr>
              <a:t>meteorology  </a:t>
            </a:r>
            <a:r>
              <a:rPr lang="hr-HR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</a:t>
            </a:r>
            <a:r>
              <a:rPr lang="en-US" b="1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capacity building</a:t>
            </a:r>
            <a:endParaRPr lang="hr-HR" b="1" u="sng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endParaRPr lang="en-US" b="1" u="sng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</a:t>
            </a:r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-</a:t>
            </a:r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modernization and integration of met-ocean observing </a:t>
            </a:r>
            <a:r>
              <a:rPr lang="hr-HR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network </a:t>
            </a:r>
            <a:endParaRPr lang="hr-HR" sz="2000" b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r>
              <a:rPr lang="hr-HR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</a:t>
            </a:r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( </a:t>
            </a:r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marine climate, marine transport</a:t>
            </a:r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)</a:t>
            </a:r>
          </a:p>
          <a:p>
            <a:pPr eaLnBrk="1" hangingPunct="1"/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- </a:t>
            </a:r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provide </a:t>
            </a:r>
            <a:r>
              <a:rPr lang="hr-HR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N</a:t>
            </a:r>
            <a:r>
              <a:rPr lang="en-US" sz="2000" b="1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ational</a:t>
            </a:r>
            <a:r>
              <a:rPr lang="en-U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WIGOS Implementation </a:t>
            </a:r>
            <a:r>
              <a:rPr lang="hr-HR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P</a:t>
            </a:r>
            <a:r>
              <a:rPr lang="en-US" sz="2000" b="1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lan</a:t>
            </a:r>
            <a:r>
              <a:rPr lang="en-U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and  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IT infrastructure </a:t>
            </a:r>
            <a:endParaRPr lang="hr-HR" sz="2000" b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endParaRPr lang="en-US" sz="20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 - 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setup the system for Adriatic Sea monitoring</a:t>
            </a:r>
          </a:p>
          <a:p>
            <a:pPr eaLnBrk="1" hangingPunct="1"/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    </a:t>
            </a:r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(</a:t>
            </a:r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integtaed high resolution </a:t>
            </a:r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met-ocean forecasts and </a:t>
            </a:r>
            <a:endParaRPr lang="hr-HR" sz="2000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                                            </a:t>
            </a:r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early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warning systems)</a:t>
            </a:r>
          </a:p>
          <a:p>
            <a:pPr eaLnBrk="1" hangingPunct="1"/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 - 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monitoring on Adriatic sea climate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and  climate of sea state </a:t>
            </a:r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phenomena</a:t>
            </a:r>
            <a:endParaRPr lang="hr-HR" sz="2000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endParaRPr lang="en-US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 - 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AMMC </a:t>
            </a:r>
            <a:r>
              <a:rPr lang="en-US" sz="20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geoportal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with 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WIS WIGOS and INSPIRE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functionality</a:t>
            </a:r>
          </a:p>
          <a:p>
            <a:pPr eaLnBrk="1" hangingPunct="1"/>
            <a:endParaRPr lang="en-US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277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&amp;    Dijana Klarić Rebac                </a:t>
            </a:r>
            <a:endParaRPr lang="en-GB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AMMC nacional strategy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1255156" y="1196975"/>
            <a:ext cx="7418660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US" sz="8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en-US" dirty="0">
                <a:solidFill>
                  <a:srgbClr val="002060"/>
                </a:solidFill>
                <a:latin typeface="Arial Narrow" panose="020B0606020202030204" pitchFamily="34" charset="0"/>
              </a:rPr>
              <a:t>    </a:t>
            </a:r>
            <a:r>
              <a:rPr lang="en-US" b="1" dirty="0">
                <a:solidFill>
                  <a:srgbClr val="002060"/>
                </a:solidFill>
                <a:latin typeface="Arial Narrow" panose="020B0606020202030204" pitchFamily="34" charset="0"/>
              </a:rPr>
              <a:t>To provide  Action plan for </a:t>
            </a:r>
            <a:r>
              <a:rPr lang="en-US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national cooperation</a:t>
            </a:r>
          </a:p>
          <a:p>
            <a:pPr eaLnBrk="1" hangingPunct="1"/>
            <a:r>
              <a:rPr lang="en-US" dirty="0">
                <a:solidFill>
                  <a:srgbClr val="002060"/>
                </a:solidFill>
                <a:latin typeface="Arial Narrow" panose="020B0606020202030204" pitchFamily="34" charset="0"/>
              </a:rPr>
              <a:t>     -</a:t>
            </a:r>
            <a:r>
              <a:rPr lang="hr-HR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to 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optimize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atmospheric-ocean measurements 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networks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(WIGOS tools)</a:t>
            </a:r>
            <a:endParaRPr lang="hr-HR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-  to provide efficient  </a:t>
            </a:r>
            <a:r>
              <a:rPr lang="hr-HR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real-time</a:t>
            </a: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</a:t>
            </a:r>
            <a:r>
              <a:rPr lang="hr-HR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data exchange </a:t>
            </a:r>
          </a:p>
          <a:p>
            <a:pPr eaLnBrk="1" hangingPunct="1"/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-  to estublish </a:t>
            </a:r>
            <a:r>
              <a:rPr lang="hr-HR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Quality Managment </a:t>
            </a: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procedures </a:t>
            </a:r>
            <a:endParaRPr lang="en-US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 - to cooperate on 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Adriatic Sea monitoring</a:t>
            </a:r>
          </a:p>
          <a:p>
            <a:pPr eaLnBrk="1" hangingPunct="1"/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 - to cooperate on 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Adriatic sea reanalyzes actions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</a:p>
          <a:p>
            <a:pPr eaLnBrk="1" hangingPunct="1"/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   (historic data rescue and digitalization</a:t>
            </a:r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)</a:t>
            </a:r>
            <a:endParaRPr lang="hr-HR" sz="2000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endParaRPr lang="en-US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55156" y="3945047"/>
            <a:ext cx="730947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hr-HR" sz="28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National group  for Adriatic Sea monitoring</a:t>
            </a:r>
          </a:p>
          <a:p>
            <a:endParaRPr lang="hr-HR" b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hr-HR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Task Team on national met-ocean infrastructure </a:t>
            </a:r>
          </a:p>
          <a:p>
            <a:pPr lvl="0"/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(National </a:t>
            </a:r>
            <a:r>
              <a:rPr lang="en-US" sz="2000" i="1" kern="0" dirty="0" smtClean="0">
                <a:solidFill>
                  <a:srgbClr val="002060"/>
                </a:solidFill>
                <a:latin typeface="Arial Narrow" panose="020B0606020202030204" pitchFamily="34" charset="0"/>
                <a:cs typeface="Arial"/>
                <a:sym typeface="Arial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Inter-Commission Team on </a:t>
            </a: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WIGOS</a:t>
            </a:r>
            <a:r>
              <a:rPr lang="hr-HR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-marine part )</a:t>
            </a:r>
            <a:endParaRPr lang="hr-HR" sz="2000" i="1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endParaRPr lang="hr-HR" sz="2000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hr-HR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Task Team on operative met-ocean forecasting</a:t>
            </a:r>
          </a:p>
          <a:p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Sub regional - Earth system modelling</a:t>
            </a:r>
          </a:p>
          <a:p>
            <a:endParaRPr lang="en-US" b="1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351" y="4509120"/>
            <a:ext cx="999342" cy="999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 descr="&amp;Rcy;&amp;iecy;&amp;zcy;&amp;ucy;&amp;lcy;&amp;tcy;&amp;acy;&amp;tcy; &amp;scy;&amp;lcy;&amp;icy;&amp;kcy;&amp;acy; &amp;zcy;&amp;acy; earth system modelling  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934" y="5605212"/>
            <a:ext cx="1071563" cy="106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768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25" name="Rectangle 9"/>
          <p:cNvSpPr>
            <a:spLocks noChangeArrowheads="1"/>
          </p:cNvSpPr>
          <p:nvPr/>
        </p:nvSpPr>
        <p:spPr bwMode="auto">
          <a:xfrm>
            <a:off x="5254657" y="928670"/>
            <a:ext cx="38179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hr-HR" sz="1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Data</a:t>
            </a:r>
            <a:r>
              <a:rPr lang="hr-HR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and </a:t>
            </a:r>
            <a:r>
              <a:rPr lang="hr-HR" sz="1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product</a:t>
            </a:r>
            <a:r>
              <a:rPr lang="hr-HR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contribution</a:t>
            </a:r>
            <a:endParaRPr lang="hr-HR" sz="16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418820" name="Rectangle 4"/>
          <p:cNvSpPr>
            <a:spLocks noChangeArrowheads="1"/>
          </p:cNvSpPr>
          <p:nvPr/>
        </p:nvSpPr>
        <p:spPr bwMode="auto">
          <a:xfrm>
            <a:off x="1258888" y="908050"/>
            <a:ext cx="33845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hr-HR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Partners in </a:t>
            </a:r>
            <a:r>
              <a:rPr lang="hr-HR" sz="1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Croatia</a:t>
            </a:r>
          </a:p>
        </p:txBody>
      </p:sp>
      <p:sp>
        <p:nvSpPr>
          <p:cNvPr id="418826" name="Line 10"/>
          <p:cNvSpPr>
            <a:spLocks noChangeShapeType="1"/>
          </p:cNvSpPr>
          <p:nvPr/>
        </p:nvSpPr>
        <p:spPr bwMode="auto">
          <a:xfrm>
            <a:off x="1403350" y="2349500"/>
            <a:ext cx="7416800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418827" name="Line 11"/>
          <p:cNvSpPr>
            <a:spLocks noChangeShapeType="1"/>
          </p:cNvSpPr>
          <p:nvPr/>
        </p:nvSpPr>
        <p:spPr bwMode="auto">
          <a:xfrm>
            <a:off x="1403350" y="3071810"/>
            <a:ext cx="7416800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418828" name="Line 12"/>
          <p:cNvSpPr>
            <a:spLocks noChangeShapeType="1"/>
          </p:cNvSpPr>
          <p:nvPr/>
        </p:nvSpPr>
        <p:spPr bwMode="auto">
          <a:xfrm flipV="1">
            <a:off x="1476375" y="3789363"/>
            <a:ext cx="7416800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418829" name="Line 13"/>
          <p:cNvSpPr>
            <a:spLocks noChangeShapeType="1"/>
          </p:cNvSpPr>
          <p:nvPr/>
        </p:nvSpPr>
        <p:spPr bwMode="auto">
          <a:xfrm flipV="1">
            <a:off x="1476375" y="4508500"/>
            <a:ext cx="7416800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418830" name="Line 14"/>
          <p:cNvSpPr>
            <a:spLocks noChangeShapeType="1"/>
          </p:cNvSpPr>
          <p:nvPr/>
        </p:nvSpPr>
        <p:spPr bwMode="auto">
          <a:xfrm flipV="1">
            <a:off x="1476375" y="4941888"/>
            <a:ext cx="7416800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418831" name="Line 15"/>
          <p:cNvSpPr>
            <a:spLocks noChangeShapeType="1"/>
          </p:cNvSpPr>
          <p:nvPr/>
        </p:nvSpPr>
        <p:spPr bwMode="auto">
          <a:xfrm flipV="1">
            <a:off x="1403350" y="5445125"/>
            <a:ext cx="7489825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418832" name="Line 16"/>
          <p:cNvSpPr>
            <a:spLocks noChangeShapeType="1"/>
          </p:cNvSpPr>
          <p:nvPr/>
        </p:nvSpPr>
        <p:spPr bwMode="auto">
          <a:xfrm flipV="1">
            <a:off x="1403350" y="5949950"/>
            <a:ext cx="7489825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418833" name="Line 17"/>
          <p:cNvSpPr>
            <a:spLocks noChangeShapeType="1"/>
          </p:cNvSpPr>
          <p:nvPr/>
        </p:nvSpPr>
        <p:spPr bwMode="auto">
          <a:xfrm>
            <a:off x="1187450" y="1341438"/>
            <a:ext cx="7416800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5545170" y="1378472"/>
            <a:ext cx="3598830" cy="5109091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daily weather bulletins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data and </a:t>
            </a:r>
          </a:p>
          <a:p>
            <a:pPr>
              <a:buClr>
                <a:srgbClr val="CC3300"/>
              </a:buClr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special marine products (sea </a:t>
            </a:r>
          </a:p>
          <a:p>
            <a:pPr>
              <a:buClr>
                <a:srgbClr val="CC3300"/>
              </a:buClr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temperature, visibility, 10-min mean wind, wind gusts, waves)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r>
              <a:rPr lang="hr-HR" sz="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sea temperature, waves,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sea </a:t>
            </a:r>
          </a:p>
          <a:p>
            <a:pPr>
              <a:buClr>
                <a:srgbClr val="CC3300"/>
              </a:buClr>
            </a:pP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streams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salinity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sea water quality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sea temperature,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sea level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waves, </a:t>
            </a:r>
          </a:p>
          <a:p>
            <a:pPr>
              <a:buClr>
                <a:srgbClr val="CC3300"/>
              </a:buClr>
            </a:pP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sea streams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education, national NAVTEX coordinator</a:t>
            </a:r>
          </a:p>
          <a:p>
            <a:pPr>
              <a:buClr>
                <a:srgbClr val="CC3300"/>
              </a:buClr>
              <a:buFontTx/>
              <a:buChar char="•"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sea level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ocean models, education</a:t>
            </a: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public warnings (SOP)</a:t>
            </a: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12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maritime safety information management</a:t>
            </a:r>
          </a:p>
          <a:p>
            <a:pPr>
              <a:buClr>
                <a:srgbClr val="CC3300"/>
              </a:buClr>
            </a:pPr>
            <a:endParaRPr lang="hr-HR" sz="1000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search and rescue at sea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NAVTEX provider</a:t>
            </a:r>
          </a:p>
          <a:p>
            <a:pPr>
              <a:buClr>
                <a:srgbClr val="CC3300"/>
              </a:buClr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remote sensing sea temperatures, </a:t>
            </a:r>
          </a:p>
          <a:p>
            <a:pPr>
              <a:buClr>
                <a:srgbClr val="CC3300"/>
              </a:buClr>
            </a:pP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see waves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sea streams</a:t>
            </a:r>
          </a:p>
        </p:txBody>
      </p:sp>
      <p:sp>
        <p:nvSpPr>
          <p:cNvPr id="25" name="Rectangle 3"/>
          <p:cNvSpPr>
            <a:spLocks noChangeArrowheads="1"/>
          </p:cNvSpPr>
          <p:nvPr/>
        </p:nvSpPr>
        <p:spPr bwMode="auto">
          <a:xfrm>
            <a:off x="1036645" y="1412875"/>
            <a:ext cx="4535487" cy="4955203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National Meteorological and Hydrological 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</a:t>
            </a:r>
            <a:r>
              <a:rPr lang="hr-HR" sz="1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Service</a:t>
            </a: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Institute of Oceanography and Fisheries</a:t>
            </a: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Croatian Hydrographic Institute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800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Department of Geophysics, Faculty of 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Science, University of Zagreb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State Directorate on Resque and Protection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Ministry</a:t>
            </a:r>
            <a:r>
              <a:rPr lang="en-US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of Maritime Affairs, Transport and </a:t>
            </a: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</a:t>
            </a:r>
            <a:r>
              <a:rPr lang="en-US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infrastructure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Plovput d.o.o. Split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Institut Ruđer Bošković</a:t>
            </a:r>
          </a:p>
        </p:txBody>
      </p:sp>
      <p:sp>
        <p:nvSpPr>
          <p:cNvPr id="26" name="Rectangle 3"/>
          <p:cNvSpPr txBox="1">
            <a:spLocks noChangeArrowheads="1"/>
          </p:cNvSpPr>
          <p:nvPr/>
        </p:nvSpPr>
        <p:spPr bwMode="auto">
          <a:xfrm>
            <a:off x="1857356" y="0"/>
            <a:ext cx="6480720" cy="785794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US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WIS DCPC / </a:t>
            </a:r>
            <a:r>
              <a:rPr lang="en-US" b="1" dirty="0" smtClean="0">
                <a:solidFill>
                  <a:srgbClr val="FEC0BA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WIGOS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Partners</a:t>
            </a:r>
            <a:r>
              <a:rPr lang="hr-HR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  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Contribution Inventory</a:t>
            </a:r>
          </a:p>
        </p:txBody>
      </p:sp>
      <p:sp>
        <p:nvSpPr>
          <p:cNvPr id="27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358214" y="6419800"/>
            <a:ext cx="713778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583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8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8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8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8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8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8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18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18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8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8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18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8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2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2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18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18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2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2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2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18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18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500"/>
                            </p:stCondLst>
                            <p:childTnLst>
                              <p:par>
                                <p:cTn id="9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500"/>
                                        <p:tgtEl>
                                          <p:spTgt spid="2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500"/>
                                        <p:tgtEl>
                                          <p:spTgt spid="2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2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18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18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5" dur="500"/>
                                        <p:tgtEl>
                                          <p:spTgt spid="2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8" dur="500"/>
                                        <p:tgtEl>
                                          <p:spTgt spid="2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18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18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500"/>
                            </p:stCondLst>
                            <p:childTnLst>
                              <p:par>
                                <p:cTn id="1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6" dur="500"/>
                                        <p:tgtEl>
                                          <p:spTgt spid="2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9" dur="500"/>
                                        <p:tgtEl>
                                          <p:spTgt spid="2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2" dur="500"/>
                                        <p:tgtEl>
                                          <p:spTgt spid="2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5" dur="5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8" dur="5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8825" grpId="0"/>
      <p:bldP spid="418820" grpId="0"/>
      <p:bldP spid="418826" grpId="0" animBg="1"/>
      <p:bldP spid="418827" grpId="0" animBg="1"/>
      <p:bldP spid="418828" grpId="0" animBg="1"/>
      <p:bldP spid="418829" grpId="0" animBg="1"/>
      <p:bldP spid="418830" grpId="0" animBg="1"/>
      <p:bldP spid="418831" grpId="0" animBg="1"/>
      <p:bldP spid="418832" grpId="0" animBg="1"/>
      <p:bldP spid="418833" grpId="0" animBg="1"/>
      <p:bldP spid="24" grpId="0" build="p" animBg="1"/>
      <p:bldP spid="25" grpId="0" build="p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&amp;    Dijana Klarić Rebac               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475656" y="1347208"/>
            <a:ext cx="6817602" cy="4750584"/>
          </a:xfrm>
          <a:prstGeom prst="rect">
            <a:avLst/>
          </a:prstGeom>
          <a:noFill/>
        </p:spPr>
        <p:txBody>
          <a:bodyPr wrap="square" lIns="71680" tIns="35840" rIns="71680" bIns="35840" rtlCol="0">
            <a:spAutoFit/>
          </a:bodyPr>
          <a:lstStyle/>
          <a:p>
            <a:pPr marL="268799" indent="-268799">
              <a:spcBef>
                <a:spcPct val="20000"/>
              </a:spcBef>
              <a:buClr>
                <a:srgbClr val="00B050"/>
              </a:buClr>
              <a:buSzPct val="120000"/>
              <a:buFont typeface="Wingdings" pitchFamily="2" charset="2"/>
              <a:buChar char="Ø"/>
              <a:defRPr/>
            </a:pP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Croatian population 4,44  million / 30.000 seafarers</a:t>
            </a:r>
          </a:p>
          <a:p>
            <a:pPr marL="268799" indent="-268799">
              <a:spcBef>
                <a:spcPct val="20000"/>
              </a:spcBef>
              <a:buClr>
                <a:srgbClr val="00B050"/>
              </a:buClr>
              <a:buSzPct val="120000"/>
              <a:buFont typeface="Wingdings" pitchFamily="2" charset="2"/>
              <a:buChar char="Ø"/>
              <a:defRPr/>
            </a:pPr>
            <a:r>
              <a:rPr lang="hr-HR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lenght of coastline  6287 km </a:t>
            </a:r>
            <a:r>
              <a:rPr lang="hr-HR" sz="20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 </a:t>
            </a:r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-  1246 </a:t>
            </a: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islands of which 47 populated</a:t>
            </a:r>
          </a:p>
          <a:p>
            <a:pPr marL="268799" indent="-268799">
              <a:spcBef>
                <a:spcPct val="20000"/>
              </a:spcBef>
              <a:buClr>
                <a:srgbClr val="00B050"/>
              </a:buClr>
              <a:buSzPct val="120000"/>
              <a:buFont typeface="Wingdings" pitchFamily="2" charset="2"/>
              <a:buChar char="Ø"/>
              <a:defRPr/>
            </a:pP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6 major ports, 98 ports with ship lines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,</a:t>
            </a: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70 fishery ports,   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407 small ports and marines</a:t>
            </a:r>
            <a:endParaRPr lang="hr-HR" sz="2000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268799" indent="-268799">
              <a:spcBef>
                <a:spcPct val="20000"/>
              </a:spcBef>
              <a:buClr>
                <a:srgbClr val="00B050"/>
              </a:buClr>
              <a:buSzPct val="120000"/>
              <a:buFont typeface="Wingdings" pitchFamily="2" charset="2"/>
              <a:buChar char="Ø"/>
              <a:defRPr/>
            </a:pPr>
            <a:r>
              <a:rPr lang="hr-HR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port Split </a:t>
            </a: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is third largest passanger port at 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Mediterranean Sea</a:t>
            </a:r>
            <a:endParaRPr lang="hr-HR" sz="2000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268799" indent="-268799">
              <a:spcBef>
                <a:spcPct val="20000"/>
              </a:spcBef>
              <a:buClr>
                <a:srgbClr val="00B050"/>
              </a:buClr>
              <a:buSzPct val="120000"/>
              <a:buFont typeface="Wingdings" pitchFamily="2" charset="2"/>
              <a:buChar char="Ø"/>
              <a:defRPr/>
            </a:pPr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Adriatic sea yearly  traffick - </a:t>
            </a:r>
            <a:r>
              <a:rPr lang="sv-SE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93.000 </a:t>
            </a:r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carho ships</a:t>
            </a:r>
            <a:r>
              <a:rPr lang="sv-SE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&gt;1000BT, </a:t>
            </a:r>
            <a:endParaRPr lang="hr-HR" sz="2000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buSzPct val="120000"/>
              <a:defRPr/>
            </a:pPr>
            <a:r>
              <a:rPr lang="hr-HR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                                      </a:t>
            </a:r>
            <a:r>
              <a:rPr lang="sv-SE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1.400 </a:t>
            </a:r>
            <a:r>
              <a:rPr lang="sv-SE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tan</a:t>
            </a:r>
            <a:r>
              <a:rPr lang="hr-HR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kers</a:t>
            </a: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,</a:t>
            </a:r>
            <a:r>
              <a:rPr lang="hr-HR" altLang="sr-Latn-R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hr-HR" altLang="sr-Latn-RS" sz="2000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  </a:t>
            </a:r>
            <a:r>
              <a:rPr lang="hr-HR" altLang="sr-Latn-R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26 million tons cargo</a:t>
            </a:r>
            <a:endParaRPr lang="hr-HR" sz="2000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268799" indent="-268799">
              <a:spcBef>
                <a:spcPct val="20000"/>
              </a:spcBef>
              <a:buClr>
                <a:srgbClr val="00B050"/>
              </a:buClr>
              <a:buSzPct val="120000"/>
              <a:buFont typeface="Wingdings" pitchFamily="2" charset="2"/>
              <a:buChar char="Ø"/>
              <a:defRPr/>
            </a:pP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s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hip lines traffic: 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11 mil. passengers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, 2.8 mil. </a:t>
            </a:r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vehicles</a:t>
            </a:r>
            <a:endParaRPr lang="hr-HR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268799" indent="-268799">
              <a:spcBef>
                <a:spcPct val="20000"/>
              </a:spcBef>
              <a:buClr>
                <a:srgbClr val="00B050"/>
              </a:buClr>
              <a:buSzPct val="120000"/>
              <a:buFont typeface="Wingdings" pitchFamily="2" charset="2"/>
              <a:buChar char="Ø"/>
              <a:defRPr/>
            </a:pPr>
            <a:r>
              <a:rPr lang="hr-HR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800 crusers</a:t>
            </a: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with 1.2 mil passengers</a:t>
            </a:r>
          </a:p>
          <a:p>
            <a:pPr marL="268799" indent="-268799">
              <a:spcBef>
                <a:spcPct val="20000"/>
              </a:spcBef>
              <a:buClr>
                <a:srgbClr val="00B050"/>
              </a:buClr>
              <a:buSzPct val="120000"/>
              <a:buFont typeface="Wingdings" pitchFamily="2" charset="2"/>
              <a:buChar char="Ø"/>
              <a:defRPr/>
            </a:pP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539 yachts and 103.945 boats registered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endParaRPr lang="hr-HR" sz="2000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268799" indent="-268799">
              <a:spcBef>
                <a:spcPct val="20000"/>
              </a:spcBef>
              <a:buClr>
                <a:srgbClr val="00B050"/>
              </a:buClr>
              <a:buSzPct val="120000"/>
              <a:buFont typeface="Wingdings" pitchFamily="2" charset="2"/>
              <a:buChar char="Ø"/>
              <a:defRPr/>
            </a:pP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54.000 foreign yachts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/year for recreational tourism</a:t>
            </a:r>
          </a:p>
          <a:p>
            <a:pPr marL="268799" indent="-268799">
              <a:spcBef>
                <a:spcPct val="20000"/>
              </a:spcBef>
              <a:buClr>
                <a:srgbClr val="00B050"/>
              </a:buClr>
              <a:buSzPct val="120000"/>
              <a:buFont typeface="Wingdings" pitchFamily="2" charset="2"/>
              <a:buChar char="Ø"/>
              <a:defRPr/>
            </a:pP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Search &amp; </a:t>
            </a:r>
            <a:r>
              <a:rPr lang="hr-HR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R</a:t>
            </a:r>
            <a:r>
              <a:rPr lang="en-US" sz="2000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escue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/year: ~800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rescued persons,</a:t>
            </a:r>
            <a:endParaRPr lang="hr-HR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buSzPct val="120000"/>
              <a:defRPr/>
            </a:pP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                                     </a:t>
            </a:r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~200 rescued v</a:t>
            </a: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essels</a:t>
            </a:r>
            <a:endParaRPr lang="en-US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National requirements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505" y="2425383"/>
            <a:ext cx="4856495" cy="3672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9077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&amp;    Dijana Klarić Rebac                </a:t>
            </a:r>
            <a:endParaRPr lang="en-GB" dirty="0"/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475656" y="116632"/>
            <a:ext cx="7100888" cy="101630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r-HR" altLang="sr-Latn-RS" b="1" dirty="0"/>
              <a:t>     </a:t>
            </a:r>
            <a:r>
              <a:rPr lang="hr-HR" altLang="sr-Latn-RS" b="1" dirty="0">
                <a:solidFill>
                  <a:schemeClr val="bg1"/>
                </a:solidFill>
              </a:rPr>
              <a:t>R</a:t>
            </a:r>
            <a:r>
              <a:rPr lang="en-US" altLang="sr-Latn-RS" b="1" dirty="0" err="1">
                <a:solidFill>
                  <a:schemeClr val="bg1"/>
                </a:solidFill>
              </a:rPr>
              <a:t>isk</a:t>
            </a:r>
            <a:r>
              <a:rPr lang="en-US" altLang="sr-Latn-RS" b="1" dirty="0">
                <a:solidFill>
                  <a:schemeClr val="bg1"/>
                </a:solidFill>
              </a:rPr>
              <a:t> assessments and high impact </a:t>
            </a:r>
            <a:endParaRPr lang="hr-HR" altLang="sr-Latn-RS" b="1" dirty="0" smtClean="0">
              <a:solidFill>
                <a:schemeClr val="bg1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lang="hr-HR" altLang="sr-Latn-RS" b="1" dirty="0">
                <a:solidFill>
                  <a:schemeClr val="bg1"/>
                </a:solidFill>
              </a:rPr>
              <a:t> </a:t>
            </a:r>
            <a:r>
              <a:rPr lang="hr-HR" altLang="sr-Latn-RS" b="1" dirty="0" smtClean="0">
                <a:solidFill>
                  <a:schemeClr val="bg1"/>
                </a:solidFill>
              </a:rPr>
              <a:t>          </a:t>
            </a:r>
            <a:r>
              <a:rPr lang="en-US" altLang="sr-Latn-RS" b="1" dirty="0" smtClean="0">
                <a:solidFill>
                  <a:schemeClr val="bg1"/>
                </a:solidFill>
              </a:rPr>
              <a:t>costal </a:t>
            </a:r>
            <a:r>
              <a:rPr lang="en-US" altLang="sr-Latn-RS" b="1" dirty="0">
                <a:solidFill>
                  <a:schemeClr val="bg1"/>
                </a:solidFill>
              </a:rPr>
              <a:t>zones </a:t>
            </a:r>
            <a:r>
              <a:rPr lang="en-US" altLang="sr-Latn-RS" b="1" dirty="0" smtClean="0">
                <a:solidFill>
                  <a:schemeClr val="bg1"/>
                </a:solidFill>
              </a:rPr>
              <a:t>areas</a:t>
            </a:r>
            <a:endParaRPr lang="en-US" altLang="sr-Latn-RS" dirty="0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573" y="1576018"/>
            <a:ext cx="1536418" cy="1702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424" y="1576017"/>
            <a:ext cx="1366811" cy="1702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5669196" y="1739658"/>
            <a:ext cx="3008004" cy="169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sr-Latn-RS" sz="2000" b="1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Maps </a:t>
            </a:r>
            <a:r>
              <a:rPr lang="en-US" altLang="sr-Latn-RS" sz="2000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of marine traffic risk zones</a:t>
            </a:r>
            <a:r>
              <a:rPr lang="en-US" altLang="sr-Latn-R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with highest risk to </a:t>
            </a:r>
            <a:endParaRPr lang="hr-HR" altLang="sr-Latn-RS" sz="2000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endParaRPr lang="hr-HR" altLang="sr-Latn-RS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r>
              <a:rPr lang="hr-HR" altLang="sr-Latn-R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</a:t>
            </a:r>
            <a:r>
              <a:rPr lang="en-US" altLang="sr-Latn-R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ship </a:t>
            </a:r>
            <a:r>
              <a:rPr lang="en-US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collisions </a:t>
            </a:r>
            <a:r>
              <a:rPr lang="en-US" altLang="sr-Latn-R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(left), </a:t>
            </a:r>
            <a:endParaRPr lang="hr-HR" altLang="sr-Latn-RS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r>
              <a:rPr lang="hr-HR" altLang="sr-Latn-R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</a:t>
            </a:r>
            <a:r>
              <a:rPr lang="en-US" altLang="sr-Latn-R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ships </a:t>
            </a:r>
            <a:r>
              <a:rPr lang="en-US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groundings </a:t>
            </a:r>
            <a:r>
              <a:rPr lang="en-US" altLang="sr-Latn-R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(right</a:t>
            </a:r>
            <a:r>
              <a:rPr lang="en-US" altLang="sr-Latn-R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).</a:t>
            </a:r>
            <a:r>
              <a:rPr lang="en-US" altLang="sr-Latn-RS" dirty="0" smtClean="0"/>
              <a:t>                        </a:t>
            </a:r>
            <a:endParaRPr lang="hr-HR" altLang="sr-Latn-RS" dirty="0"/>
          </a:p>
        </p:txBody>
      </p:sp>
      <p:pic>
        <p:nvPicPr>
          <p:cNvPr id="7" name="Picture 5" descr="av_9201v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149" y="3768725"/>
            <a:ext cx="2200275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444" y="3432429"/>
            <a:ext cx="3188501" cy="2674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5652772" y="3816915"/>
            <a:ext cx="3313112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altLang="sr-Latn-RS" sz="1100" dirty="0" smtClean="0"/>
              <a:t> </a:t>
            </a:r>
            <a:r>
              <a:rPr lang="en-US" altLang="sr-Latn-RS" sz="2000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High impact costal </a:t>
            </a:r>
            <a:endParaRPr lang="hr-HR" altLang="sr-Latn-RS" sz="2000" b="1" u="sng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altLang="sr-Latn-R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altLang="sr-Latn-RS" sz="2000" b="1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zones </a:t>
            </a:r>
            <a:r>
              <a:rPr lang="en-US" altLang="sr-Latn-RS" sz="2000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areas</a:t>
            </a:r>
            <a:endParaRPr lang="hr-HR" altLang="sr-Latn-RS" sz="2000" b="1" u="sng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algn="ctr"/>
            <a:endParaRPr lang="hr-HR" altLang="sr-Latn-RS" sz="20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r>
              <a:rPr lang="hr-HR" altLang="sr-Latn-R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- </a:t>
            </a:r>
            <a:r>
              <a:rPr lang="en-US" altLang="sr-Latn-R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Weather conditions</a:t>
            </a:r>
            <a:endParaRPr lang="hr-HR" altLang="sr-Latn-RS" sz="2000" b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altLang="sr-Latn-R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10m </a:t>
            </a:r>
            <a:r>
              <a:rPr lang="en-US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Wind atlas</a:t>
            </a:r>
            <a: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altLang="sr-Latn-R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(left)</a:t>
            </a:r>
            <a:r>
              <a:rPr lang="en-US" altLang="sr-Latn-R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</a:t>
            </a:r>
            <a:endParaRPr lang="hr-HR" altLang="sr-Latn-RS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r>
              <a:rPr lang="hr-HR" altLang="sr-Latn-R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- </a:t>
            </a:r>
            <a:r>
              <a:rPr lang="en-US" altLang="sr-Latn-R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High </a:t>
            </a:r>
            <a:r>
              <a:rPr lang="en-US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impact coastal </a:t>
            </a:r>
            <a:r>
              <a:rPr lang="en-US" altLang="sr-Latn-R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zone</a:t>
            </a:r>
            <a:endParaRPr lang="hr-HR" altLang="sr-Latn-RS" sz="2000" b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r>
              <a:rPr lang="en-US" altLang="sr-Latn-R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altLang="sr-Latn-R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</a:t>
            </a:r>
            <a:r>
              <a:rPr lang="hr-HR" altLang="sr-Latn-R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(</a:t>
            </a:r>
            <a:r>
              <a:rPr lang="hr-HR" altLang="sr-Latn-R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right)</a:t>
            </a:r>
          </a:p>
        </p:txBody>
      </p:sp>
    </p:spTree>
    <p:extLst>
      <p:ext uri="{BB962C8B-B14F-4D97-AF65-F5344CB8AC3E}">
        <p14:creationId xmlns:p14="http://schemas.microsoft.com/office/powerpoint/2010/main" val="1800507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&amp;    Dijana Klarić Rebac                </a:t>
            </a:r>
            <a:endParaRPr lang="en-GB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Requirements to strengthen marine forecasters competences</a:t>
            </a:r>
            <a:endParaRPr lang="en-US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08095" y="1422398"/>
            <a:ext cx="7172395" cy="1214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hangingPunct="0">
              <a:defRPr/>
            </a:pPr>
            <a:endParaRPr lang="hr-HR" sz="20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0" hangingPunct="0">
              <a:defRPr/>
            </a:pPr>
            <a:endParaRPr lang="hr-HR" sz="2000" b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0" hangingPunct="0">
              <a:defRPr/>
            </a:pPr>
            <a:r>
              <a:rPr lang="en-AU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WMO </a:t>
            </a:r>
            <a:r>
              <a:rPr lang="en-AU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Marine Weather Forecaster Competence </a:t>
            </a:r>
            <a:r>
              <a:rPr lang="en-AU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Standard</a:t>
            </a:r>
            <a:r>
              <a:rPr lang="hr-HR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AU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Framework</a:t>
            </a:r>
            <a:endParaRPr lang="hr-HR" sz="20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0" hangingPunct="0"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17th WMO Congress 2015 </a:t>
            </a:r>
          </a:p>
        </p:txBody>
      </p:sp>
      <p:pic>
        <p:nvPicPr>
          <p:cNvPr id="5" name="Picture 426" descr="jcom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3042" y="1348471"/>
            <a:ext cx="1207789" cy="558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1229032" y="2780928"/>
            <a:ext cx="741866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US" sz="8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/>
            <a:endParaRPr lang="hr-HR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hr-HR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hr-HR" sz="2000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hr-HR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en-US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95181" y="2730290"/>
            <a:ext cx="7418660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Font typeface="Arial" pitchFamily="34" charset="0"/>
              <a:buNone/>
              <a:defRPr/>
            </a:pPr>
            <a:r>
              <a:rPr lang="hr-HR" altLang="sr-Latn-RS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Croatian </a:t>
            </a:r>
            <a:r>
              <a:rPr lang="hr-HR" altLang="sr-Latn-RS" b="1" dirty="0">
                <a:solidFill>
                  <a:srgbClr val="002060"/>
                </a:solidFill>
                <a:latin typeface="Arial Narrow" panose="020B0606020202030204" pitchFamily="34" charset="0"/>
              </a:rPr>
              <a:t>marine meteorological services</a:t>
            </a:r>
            <a: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/>
            </a:r>
            <a:b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</a:br>
            <a:r>
              <a:rPr lang="hr-HR" altLang="sr-Latn-RS" sz="500" b="1" dirty="0">
                <a:solidFill>
                  <a:srgbClr val="002060"/>
                </a:solidFill>
                <a:latin typeface="Arial Narrow" panose="020B0606020202030204" pitchFamily="34" charset="0"/>
              </a:rPr>
              <a:t>  </a:t>
            </a:r>
            <a: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/>
            </a:r>
            <a:b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</a:br>
            <a: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DHMZ center PMC – </a:t>
            </a:r>
            <a:r>
              <a:rPr lang="en-US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Split </a:t>
            </a:r>
            <a: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and Rijeka </a:t>
            </a:r>
            <a:r>
              <a:rPr lang="en-US" altLang="sr-Latn-RS" sz="20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harbo</a:t>
            </a:r>
            <a: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rs </a:t>
            </a:r>
            <a:endParaRPr lang="hr-HR" sz="2000" b="1" dirty="0">
              <a:latin typeface="Arial Narrow" panose="020B0606020202030204" pitchFamily="34" charset="0"/>
            </a:endParaRPr>
          </a:p>
          <a:p>
            <a:pPr marL="0" indent="0">
              <a:buFont typeface="Arial" pitchFamily="34" charset="0"/>
              <a:buNone/>
              <a:defRPr/>
            </a:pPr>
            <a:endParaRPr lang="hr-HR" sz="2000" b="1" dirty="0" smtClean="0">
              <a:latin typeface="Arial Narrow" panose="020B0606020202030204" pitchFamily="34" charset="0"/>
            </a:endParaRPr>
          </a:p>
          <a:p>
            <a:pPr marL="0" indent="0">
              <a:buFont typeface="Arial" pitchFamily="34" charset="0"/>
              <a:buNone/>
              <a:defRPr/>
            </a:pPr>
            <a:r>
              <a:rPr lang="en-US" sz="2000" b="1" dirty="0" smtClean="0">
                <a:latin typeface="Arial Narrow" panose="020B0606020202030204" pitchFamily="34" charset="0"/>
              </a:rPr>
              <a:t>PMC </a:t>
            </a:r>
            <a:r>
              <a:rPr lang="en-US" sz="2000" dirty="0" smtClean="0">
                <a:latin typeface="Arial Narrow" panose="020B0606020202030204" pitchFamily="34" charset="0"/>
              </a:rPr>
              <a:t>is </a:t>
            </a:r>
            <a:r>
              <a:rPr lang="en-US" sz="20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national  marine meteorological call service</a:t>
            </a:r>
            <a:r>
              <a:rPr lang="en-US" sz="2000" b="1" dirty="0" smtClean="0">
                <a:latin typeface="Arial Narrow" panose="020B0606020202030204" pitchFamily="34" charset="0"/>
              </a:rPr>
              <a:t>, </a:t>
            </a:r>
            <a:r>
              <a:rPr lang="en-US" sz="2000" dirty="0" smtClean="0">
                <a:latin typeface="Arial Narrow" panose="020B0606020202030204" pitchFamily="34" charset="0"/>
              </a:rPr>
              <a:t>linked</a:t>
            </a:r>
            <a:r>
              <a:rPr lang="en-US" sz="20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 </a:t>
            </a:r>
            <a:r>
              <a:rPr lang="en-US" sz="2000" dirty="0" smtClean="0">
                <a:latin typeface="Arial Narrow" panose="020B0606020202030204" pitchFamily="34" charset="0"/>
              </a:rPr>
              <a:t>to DHMZ  data production and WIS center in Zagreb</a:t>
            </a:r>
            <a:r>
              <a:rPr lang="en-US" sz="2000" b="1" dirty="0" smtClean="0">
                <a:latin typeface="Arial Narrow" panose="020B0606020202030204" pitchFamily="34" charset="0"/>
              </a:rPr>
              <a:t>,  </a:t>
            </a:r>
            <a:r>
              <a:rPr lang="en-US" sz="2000" dirty="0" smtClean="0">
                <a:latin typeface="Arial Narrow" panose="020B0606020202030204" pitchFamily="34" charset="0"/>
              </a:rPr>
              <a:t> equipped with resources and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en-US" sz="2000" dirty="0" smtClean="0">
                <a:latin typeface="Arial Narrow" panose="020B0606020202030204" pitchFamily="34" charset="0"/>
              </a:rPr>
              <a:t> trained </a:t>
            </a:r>
            <a:r>
              <a:rPr lang="en-US" sz="2000" b="1" dirty="0" smtClean="0">
                <a:latin typeface="Arial Narrow" panose="020B0606020202030204" pitchFamily="34" charset="0"/>
              </a:rPr>
              <a:t>Marine weather forecasters </a:t>
            </a:r>
            <a:r>
              <a:rPr lang="en-US" sz="2000" dirty="0" smtClean="0">
                <a:latin typeface="Arial Narrow" panose="020B0606020202030204" pitchFamily="34" charset="0"/>
              </a:rPr>
              <a:t>(MWF)  and data and IT operators. 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en-US" sz="2000" dirty="0" smtClean="0">
                <a:latin typeface="Arial Narrow" panose="020B0606020202030204" pitchFamily="34" charset="0"/>
              </a:rPr>
              <a:t>- issues </a:t>
            </a:r>
            <a:r>
              <a:rPr lang="en-U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multi language warnings  for hazardous phenomena </a:t>
            </a:r>
            <a:r>
              <a:rPr lang="en-US" sz="2000" dirty="0" smtClean="0">
                <a:latin typeface="Arial Narrow" panose="020B0606020202030204" pitchFamily="34" charset="0"/>
              </a:rPr>
              <a:t>at  inner seas and coastal areas,</a:t>
            </a:r>
          </a:p>
          <a:p>
            <a:pPr>
              <a:buFontTx/>
              <a:buChar char="-"/>
              <a:defRPr/>
            </a:pPr>
            <a:r>
              <a:rPr lang="hr-HR" sz="2000" dirty="0" smtClean="0">
                <a:latin typeface="Arial Narrow" panose="020B0606020202030204" pitchFamily="34" charset="0"/>
              </a:rPr>
              <a:t> </a:t>
            </a:r>
            <a:r>
              <a:rPr lang="en-US" sz="2000" dirty="0" smtClean="0">
                <a:latin typeface="Arial Narrow" panose="020B0606020202030204" pitchFamily="34" charset="0"/>
              </a:rPr>
              <a:t>ensure services of </a:t>
            </a:r>
            <a:r>
              <a:rPr lang="en-U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port meteorological officers </a:t>
            </a:r>
            <a:r>
              <a:rPr lang="en-US" sz="2000" dirty="0" smtClean="0">
                <a:latin typeface="Arial Narrow" panose="020B0606020202030204" pitchFamily="34" charset="0"/>
              </a:rPr>
              <a:t>(port Split, port Rijeka),</a:t>
            </a:r>
          </a:p>
          <a:p>
            <a:pPr>
              <a:buFontTx/>
              <a:buChar char="-"/>
              <a:defRPr/>
            </a:pPr>
            <a:r>
              <a:rPr lang="en-U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Marine services for Search a</a:t>
            </a:r>
            <a:r>
              <a:rPr lang="hr-HR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nd </a:t>
            </a:r>
            <a:r>
              <a:rPr lang="hr-HR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Rescue actions  </a:t>
            </a:r>
            <a:r>
              <a:rPr lang="hr-HR" sz="2000" dirty="0">
                <a:latin typeface="Arial Narrow" panose="020B0606020202030204" pitchFamily="34" charset="0"/>
              </a:rPr>
              <a:t>(SAR),</a:t>
            </a:r>
          </a:p>
          <a:p>
            <a:pPr>
              <a:buFontTx/>
              <a:buChar char="-"/>
              <a:defRPr/>
            </a:pPr>
            <a:r>
              <a:rPr lang="hr-HR" sz="2000" dirty="0" smtClean="0">
                <a:latin typeface="Arial Narrow" panose="020B0606020202030204" pitchFamily="34" charset="0"/>
              </a:rPr>
              <a:t> services </a:t>
            </a:r>
            <a:r>
              <a:rPr lang="hr-HR" sz="2000" dirty="0">
                <a:latin typeface="Arial Narrow" panose="020B0606020202030204" pitchFamily="34" charset="0"/>
              </a:rPr>
              <a:t>for </a:t>
            </a:r>
            <a:r>
              <a:rPr lang="en-US" sz="2000" b="1" dirty="0">
                <a:solidFill>
                  <a:srgbClr val="001744"/>
                </a:solidFill>
                <a:latin typeface="Arial Narrow" panose="020B0606020202030204" pitchFamily="34" charset="0"/>
              </a:rPr>
              <a:t>Prevention </a:t>
            </a:r>
            <a:r>
              <a:rPr lang="hr-HR" sz="2000" b="1" dirty="0" smtClean="0">
                <a:solidFill>
                  <a:srgbClr val="001744"/>
                </a:solidFill>
                <a:latin typeface="Arial Narrow" panose="020B0606020202030204" pitchFamily="34" charset="0"/>
              </a:rPr>
              <a:t>and</a:t>
            </a:r>
            <a:r>
              <a:rPr lang="en-US" sz="2000" b="1" dirty="0" smtClean="0">
                <a:solidFill>
                  <a:srgbClr val="001744"/>
                </a:solidFill>
                <a:latin typeface="Arial Narrow" panose="020B0606020202030204" pitchFamily="34" charset="0"/>
              </a:rPr>
              <a:t> </a:t>
            </a:r>
            <a:r>
              <a:rPr lang="en-US" sz="2000" b="1" dirty="0">
                <a:solidFill>
                  <a:srgbClr val="001744"/>
                </a:solidFill>
                <a:latin typeface="Arial Narrow" panose="020B0606020202030204" pitchFamily="34" charset="0"/>
              </a:rPr>
              <a:t>Preparedness for </a:t>
            </a:r>
            <a:r>
              <a:rPr lang="en-US" sz="2000" b="1" dirty="0" smtClean="0">
                <a:solidFill>
                  <a:srgbClr val="001744"/>
                </a:solidFill>
                <a:latin typeface="Arial Narrow" panose="020B0606020202030204" pitchFamily="34" charset="0"/>
              </a:rPr>
              <a:t> </a:t>
            </a:r>
            <a:r>
              <a:rPr lang="en-US" sz="2000" b="1" dirty="0">
                <a:solidFill>
                  <a:srgbClr val="001744"/>
                </a:solidFill>
                <a:latin typeface="Arial Narrow" panose="020B0606020202030204" pitchFamily="34" charset="0"/>
              </a:rPr>
              <a:t>Response to Major Marine Pollution Incidents</a:t>
            </a:r>
            <a:r>
              <a:rPr lang="en-US" sz="2000" dirty="0">
                <a:solidFill>
                  <a:srgbClr val="001744"/>
                </a:solidFill>
                <a:latin typeface="Arial Narrow" panose="020B0606020202030204" pitchFamily="34" charset="0"/>
              </a:rPr>
              <a:t> in the </a:t>
            </a:r>
            <a:r>
              <a:rPr lang="en-US" sz="2000" b="1" dirty="0">
                <a:solidFill>
                  <a:srgbClr val="001744"/>
                </a:solidFill>
                <a:latin typeface="Arial Narrow" panose="020B0606020202030204" pitchFamily="34" charset="0"/>
              </a:rPr>
              <a:t>Adriatic Sea</a:t>
            </a:r>
            <a:r>
              <a:rPr lang="hr-HR" sz="2000" b="1" dirty="0" smtClean="0">
                <a:solidFill>
                  <a:srgbClr val="001744"/>
                </a:solidFill>
                <a:latin typeface="Arial Narrow" panose="020B0606020202030204" pitchFamily="34" charset="0"/>
              </a:rPr>
              <a:t>.</a:t>
            </a:r>
            <a:endParaRPr lang="hr-HR" sz="2000" b="1" dirty="0">
              <a:solidFill>
                <a:srgbClr val="001744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825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&amp;    Dijana Klarić Rebac                </a:t>
            </a:r>
            <a:endParaRPr lang="en-GB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WIGOS „learning curve”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59632" y="1412775"/>
            <a:ext cx="7200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Arial Narrow" panose="020B0606020202030204" pitchFamily="34" charset="0"/>
              </a:rPr>
              <a:t>Task Team on national met-ocen infrastructure </a:t>
            </a:r>
          </a:p>
          <a:p>
            <a:pPr lvl="0"/>
            <a:r>
              <a:rPr lang="hr-HR" dirty="0">
                <a:solidFill>
                  <a:srgbClr val="002060"/>
                </a:solidFill>
                <a:latin typeface="Arial Narrow" panose="020B0606020202030204" pitchFamily="34" charset="0"/>
              </a:rPr>
              <a:t>      (National </a:t>
            </a:r>
            <a:r>
              <a:rPr lang="en-US" i="1" kern="0" dirty="0">
                <a:solidFill>
                  <a:srgbClr val="002060"/>
                </a:solidFill>
                <a:latin typeface="Arial Narrow" panose="020B0606020202030204" pitchFamily="34" charset="0"/>
                <a:cs typeface="Arial"/>
                <a:sym typeface="Arial"/>
              </a:rPr>
              <a:t> </a:t>
            </a:r>
            <a:r>
              <a:rPr lang="en-US" dirty="0">
                <a:solidFill>
                  <a:srgbClr val="002060"/>
                </a:solidFill>
                <a:latin typeface="Arial Narrow" panose="020B0606020202030204" pitchFamily="34" charset="0"/>
              </a:rPr>
              <a:t>Inter-Commission Team on </a:t>
            </a:r>
            <a:r>
              <a:rPr lang="en-US" i="1" dirty="0">
                <a:solidFill>
                  <a:srgbClr val="002060"/>
                </a:solidFill>
                <a:latin typeface="Arial Narrow" panose="020B0606020202030204" pitchFamily="34" charset="0"/>
              </a:rPr>
              <a:t>WIGOS</a:t>
            </a:r>
            <a:r>
              <a:rPr lang="hr-HR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)</a:t>
            </a:r>
          </a:p>
          <a:p>
            <a:pPr lvl="0"/>
            <a:endParaRPr lang="hr-HR" sz="1600" i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US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b="1" i="1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inventory of standards and origins</a:t>
            </a:r>
          </a:p>
          <a:p>
            <a:pPr marL="342900" lvl="0" indent="-342900">
              <a:buFontTx/>
              <a:buChar char="-"/>
            </a:pPr>
            <a:r>
              <a:rPr lang="en-US" sz="2000" i="1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Stronger links to European oceanographic structure and data management   projects then to JCOMM</a:t>
            </a:r>
          </a:p>
          <a:p>
            <a:pPr marL="342900" lvl="0" indent="-342900">
              <a:buFontTx/>
              <a:buChar char="-"/>
            </a:pP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Projects linked to HR data from 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oceanographic institutes</a:t>
            </a:r>
          </a:p>
          <a:p>
            <a:pPr lvl="0"/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(not linked to NMHSs)</a:t>
            </a:r>
          </a:p>
          <a:p>
            <a:pPr lvl="0"/>
            <a:endParaRPr lang="en-US" sz="2000" i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342900" lvl="0" indent="-342900">
              <a:buFontTx/>
              <a:buChar char="-"/>
            </a:pPr>
            <a:r>
              <a:rPr lang="en-US" b="1" i="1" u="sng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EuroGOOS</a:t>
            </a:r>
            <a:r>
              <a:rPr lang="en-US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and  Mediterranean GOOS – </a:t>
            </a:r>
            <a:r>
              <a:rPr lang="en-US" b="1" i="1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MONGOOS</a:t>
            </a:r>
          </a:p>
          <a:p>
            <a:pPr marL="342900" lvl="0" indent="-342900">
              <a:buFontTx/>
              <a:buChar char="-"/>
            </a:pPr>
            <a:r>
              <a:rPr lang="en-US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NRT data dissemination – </a:t>
            </a:r>
            <a:r>
              <a:rPr lang="en-US" b="1" i="1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EMODNet</a:t>
            </a:r>
            <a:r>
              <a:rPr lang="en-US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(physics, ....)</a:t>
            </a:r>
          </a:p>
          <a:p>
            <a:pPr marL="342900" lvl="0" indent="-342900">
              <a:buFontTx/>
              <a:buChar char="-"/>
            </a:pPr>
            <a:r>
              <a:rPr lang="en-US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Distributed oceanographic data base – </a:t>
            </a:r>
            <a:r>
              <a:rPr lang="en-US" b="1" i="1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SeaDataNet</a:t>
            </a:r>
            <a:endParaRPr lang="en-US" b="1" i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342900" lvl="0" indent="-342900">
              <a:buFontTx/>
              <a:buChar char="-"/>
            </a:pP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WMO standards (Binary) are not supported  (</a:t>
            </a:r>
            <a:r>
              <a:rPr lang="en-US" sz="2000" b="1" i="1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NetCDF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2 BUFR tools)</a:t>
            </a:r>
          </a:p>
          <a:p>
            <a:pPr marL="342900" lvl="0" indent="-342900">
              <a:buFontTx/>
              <a:buChar char="-"/>
            </a:pP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No GTS visibility for many meteorological data over sea</a:t>
            </a:r>
            <a:endParaRPr lang="en-US" sz="2000" i="1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6156176" y="2340534"/>
            <a:ext cx="2304256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r-HR" sz="2000" dirty="0" smtClean="0">
                <a:ln>
                  <a:solidFill>
                    <a:srgbClr val="002060"/>
                  </a:solidFill>
                </a:ln>
                <a:latin typeface="Arial Narrow" panose="020B0606020202030204" pitchFamily="34" charset="0"/>
              </a:rPr>
              <a:t>JCOMM OBS ??</a:t>
            </a:r>
            <a:endParaRPr lang="en-US" sz="2000" dirty="0">
              <a:ln>
                <a:solidFill>
                  <a:srgbClr val="002060"/>
                </a:solidFill>
              </a:ln>
              <a:latin typeface="Arial Narrow" panose="020B0606020202030204" pitchFamily="34" charset="0"/>
            </a:endParaRPr>
          </a:p>
        </p:txBody>
      </p:sp>
      <p:sp>
        <p:nvSpPr>
          <p:cNvPr id="7" name="Left Arrow 6"/>
          <p:cNvSpPr/>
          <p:nvPr/>
        </p:nvSpPr>
        <p:spPr>
          <a:xfrm>
            <a:off x="5508104" y="3828821"/>
            <a:ext cx="3168352" cy="53628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>
                <a:solidFill>
                  <a:srgbClr val="FF0000"/>
                </a:solidFill>
              </a:rPr>
              <a:t>DHMZ membership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069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&amp;    Dijana Klarić Rebac                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116" y="1340768"/>
            <a:ext cx="7134384" cy="5329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WIGOS „learning curve”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116" y="1348055"/>
            <a:ext cx="7078849" cy="553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702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&amp;    Dijana Klarić Rebac                </a:t>
            </a:r>
            <a:endParaRPr lang="en-GB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WIGOS „learning curve”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59632" y="1412774"/>
            <a:ext cx="748883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Arial Narrow" panose="020B0606020202030204" pitchFamily="34" charset="0"/>
              </a:rPr>
              <a:t>Task Team on national met-ocen infrastructure </a:t>
            </a:r>
          </a:p>
          <a:p>
            <a:pPr lvl="0"/>
            <a:r>
              <a:rPr lang="hr-HR" dirty="0">
                <a:solidFill>
                  <a:srgbClr val="002060"/>
                </a:solidFill>
                <a:latin typeface="Arial Narrow" panose="020B0606020202030204" pitchFamily="34" charset="0"/>
              </a:rPr>
              <a:t>      (National </a:t>
            </a:r>
            <a:r>
              <a:rPr lang="en-US" i="1" kern="0" dirty="0">
                <a:solidFill>
                  <a:srgbClr val="002060"/>
                </a:solidFill>
                <a:latin typeface="Arial Narrow" panose="020B0606020202030204" pitchFamily="34" charset="0"/>
                <a:cs typeface="Arial"/>
                <a:sym typeface="Arial"/>
              </a:rPr>
              <a:t> </a:t>
            </a:r>
            <a:r>
              <a:rPr lang="en-US" dirty="0">
                <a:solidFill>
                  <a:srgbClr val="002060"/>
                </a:solidFill>
                <a:latin typeface="Arial Narrow" panose="020B0606020202030204" pitchFamily="34" charset="0"/>
              </a:rPr>
              <a:t>Inter-Commission Team on </a:t>
            </a:r>
            <a:r>
              <a:rPr lang="en-US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WIGOS</a:t>
            </a:r>
            <a:r>
              <a:rPr lang="hr-HR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-marine)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hr-HR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b="1" i="1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inventory of measurements </a:t>
            </a:r>
            <a:r>
              <a:rPr lang="hr-HR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and plans of networks development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endParaRPr lang="hr-HR" b="1" i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lvl="0"/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Case 1: </a:t>
            </a:r>
            <a:r>
              <a:rPr lang="en-US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meteorological measurements </a:t>
            </a:r>
          </a:p>
          <a:p>
            <a:pPr lvl="0"/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       </a:t>
            </a:r>
            <a:r>
              <a:rPr lang="en-US" sz="2000" b="1" i="1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for and from 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marine transport</a:t>
            </a:r>
          </a:p>
          <a:p>
            <a:pPr lvl="0"/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</a:t>
            </a: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different aims of  meteorological networks:</a:t>
            </a:r>
          </a:p>
          <a:p>
            <a:pPr lvl="0"/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     -   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for Marine traffic  </a:t>
            </a: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( harbors, strikes, VOS)</a:t>
            </a:r>
          </a:p>
          <a:p>
            <a:pPr lvl="0"/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     - </a:t>
            </a:r>
            <a:r>
              <a:rPr lang="en-US" sz="2000" i="1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meteo</a:t>
            </a: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measurements 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to protect infrastructure </a:t>
            </a:r>
          </a:p>
          <a:p>
            <a:pPr lvl="0"/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     (e.g. marine traffic radar network, app 300m highs)</a:t>
            </a:r>
          </a:p>
          <a:p>
            <a:pPr lvl="0"/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     -  lighthouse network- 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fog over sea detection </a:t>
            </a: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and warning system</a:t>
            </a:r>
          </a:p>
          <a:p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     -  </a:t>
            </a:r>
            <a:r>
              <a:rPr lang="en-US" sz="2000" i="1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meteo</a:t>
            </a: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and sea state  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info  from ships  on  severe events </a:t>
            </a:r>
          </a:p>
          <a:p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      ( to be added at marine traffic Information system -CVTMIS</a:t>
            </a:r>
            <a:r>
              <a:rPr lang="hr-HR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)           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340842"/>
            <a:ext cx="241176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2348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&amp;    Dijana Klarić Rebac                </a:t>
            </a:r>
            <a:endParaRPr lang="en-GB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WIGOS „learning curve”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59632" y="1412775"/>
            <a:ext cx="7200800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Case 2</a:t>
            </a:r>
            <a:r>
              <a:rPr lang="en-US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:   oceanographic measurements</a:t>
            </a:r>
          </a:p>
          <a:p>
            <a:pPr marL="342900" lvl="0" indent="-342900">
              <a:buFontTx/>
              <a:buChar char="-"/>
            </a:pP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TT provided  </a:t>
            </a:r>
            <a:r>
              <a:rPr lang="en-US" sz="2000" b="1" i="1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questionar</a:t>
            </a:r>
            <a:r>
              <a:rPr lang="hr-HR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r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y</a:t>
            </a:r>
          </a:p>
          <a:p>
            <a:pPr marL="342900" lvl="0" indent="-342900">
              <a:buFontTx/>
              <a:buChar char="-"/>
            </a:pP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not sustainable  oceanographic data network ( measurements on demand or measurements campaign)</a:t>
            </a:r>
          </a:p>
          <a:p>
            <a:pPr marL="342900" lvl="0" indent="-342900">
              <a:buFontTx/>
              <a:buChar char="-"/>
            </a:pP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New RT network partnership (moored buoys, radars, wave buoys)</a:t>
            </a:r>
          </a:p>
          <a:p>
            <a:pPr marL="342900" lvl="0" indent="-342900">
              <a:buFontTx/>
              <a:buChar char="-"/>
            </a:pP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Rapid grow of new measurement technologies </a:t>
            </a:r>
          </a:p>
          <a:p>
            <a:pPr lvl="0"/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  (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HF sea radars </a:t>
            </a: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for currants and  waves)</a:t>
            </a:r>
          </a:p>
          <a:p>
            <a:pPr marL="342900" lvl="0" indent="-342900">
              <a:buFontTx/>
              <a:buChar char="-"/>
            </a:pP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„in situ”  -remote –satellite measurements as complementary systems</a:t>
            </a:r>
          </a:p>
          <a:p>
            <a:pPr lvl="0"/>
            <a:endParaRPr lang="en-US" sz="1100" b="1" i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lvl="0"/>
            <a:endParaRPr lang="en-US" sz="2000" b="1" i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lvl="0"/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Case 3</a:t>
            </a:r>
            <a:r>
              <a:rPr lang="en-US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:    satellite products for sea and </a:t>
            </a:r>
            <a:r>
              <a:rPr lang="en-US" b="1" i="1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coastal areas</a:t>
            </a:r>
          </a:p>
          <a:p>
            <a:pPr lvl="0"/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- WMO/space</a:t>
            </a: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„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satellite product </a:t>
            </a:r>
            <a:r>
              <a:rPr lang="en-US" sz="2000" b="1" i="1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acces</a:t>
            </a:r>
            <a:r>
              <a:rPr lang="hr-HR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s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guide</a:t>
            </a: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”  vs  Google!!</a:t>
            </a:r>
          </a:p>
          <a:p>
            <a:pPr lvl="0"/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- measurements but also 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integrated satellite products </a:t>
            </a: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over areas</a:t>
            </a:r>
          </a:p>
          <a:p>
            <a:pPr lvl="0"/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- 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Copernicus space </a:t>
            </a: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- ESA</a:t>
            </a:r>
          </a:p>
          <a:p>
            <a:pPr lvl="0"/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-   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AVISO</a:t>
            </a: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multi mission altimetry products </a:t>
            </a:r>
          </a:p>
          <a:p>
            <a:pPr lvl="0"/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-  </a:t>
            </a:r>
            <a:r>
              <a:rPr lang="en-US" sz="2000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coastal altimetry </a:t>
            </a:r>
            <a:r>
              <a:rPr lang="en-US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products ( sea inundations</a:t>
            </a:r>
            <a:r>
              <a:rPr lang="hr-HR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, </a:t>
            </a:r>
            <a:r>
              <a:rPr lang="hr-HR" sz="2000" i="1" dirty="0">
                <a:solidFill>
                  <a:srgbClr val="002060"/>
                </a:solidFill>
                <a:latin typeface="Arial Narrow" panose="020B0606020202030204" pitchFamily="34" charset="0"/>
              </a:rPr>
              <a:t>sea state)</a:t>
            </a:r>
            <a:endParaRPr lang="hr-HR" sz="2000" i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205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&amp;    Dijana Klarić Rebac                </a:t>
            </a:r>
            <a:endParaRPr lang="en-GB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WIGOS partners actions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79647" y="1484784"/>
            <a:ext cx="590899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Arial Narrow" panose="020B0606020202030204" pitchFamily="34" charset="0"/>
              </a:rPr>
              <a:t>Integration of data   </a:t>
            </a:r>
            <a:r>
              <a:rPr lang="en-US" dirty="0">
                <a:solidFill>
                  <a:srgbClr val="002060"/>
                </a:solidFill>
                <a:latin typeface="Arial Narrow" panose="020B0606020202030204" pitchFamily="34" charset="0"/>
              </a:rPr>
              <a:t>- Data Management</a:t>
            </a:r>
          </a:p>
          <a:p>
            <a:r>
              <a:rPr lang="en-US" dirty="0">
                <a:solidFill>
                  <a:srgbClr val="002060"/>
                </a:solidFill>
                <a:latin typeface="Arial Narrow" panose="020B0606020202030204" pitchFamily="34" charset="0"/>
              </a:rPr>
              <a:t>     2 approaches </a:t>
            </a:r>
          </a:p>
          <a:p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 -  centralized integrated DB at NHMS </a:t>
            </a:r>
          </a:p>
          <a:p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 - „Cloud of </a:t>
            </a:r>
            <a:r>
              <a:rPr lang="en-US" sz="2000" dirty="0" err="1">
                <a:solidFill>
                  <a:srgbClr val="002060"/>
                </a:solidFill>
                <a:latin typeface="Arial Narrow" panose="020B0606020202030204" pitchFamily="34" charset="0"/>
              </a:rPr>
              <a:t>geoservers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”  approach (integration on demand</a:t>
            </a:r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)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548814" y="5157192"/>
            <a:ext cx="648126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Arial Narrow" panose="020B0606020202030204" pitchFamily="34" charset="0"/>
              </a:rPr>
              <a:t>Maintenance of networks</a:t>
            </a:r>
          </a:p>
          <a:p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DHMZ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for meteorology</a:t>
            </a:r>
          </a:p>
          <a:p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Oceanographic institute</a:t>
            </a:r>
            <a:r>
              <a:rPr lang="hr-HR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(IZOR)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for oceanographic measurements</a:t>
            </a:r>
          </a:p>
          <a:p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1548814" y="2931334"/>
            <a:ext cx="735205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Arial Narrow" panose="020B0606020202030204" pitchFamily="34" charset="0"/>
              </a:rPr>
              <a:t>Quality </a:t>
            </a:r>
            <a:r>
              <a:rPr lang="en-US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manag</a:t>
            </a:r>
            <a:r>
              <a:rPr lang="hr-HR" b="1" dirty="0">
                <a:solidFill>
                  <a:srgbClr val="002060"/>
                </a:solidFill>
                <a:latin typeface="Arial Narrow" panose="020B0606020202030204" pitchFamily="34" charset="0"/>
              </a:rPr>
              <a:t>e</a:t>
            </a:r>
            <a:r>
              <a:rPr lang="en-US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ment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- linked to 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sub-regional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numerical 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Earth system model  </a:t>
            </a:r>
          </a:p>
          <a:p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                           </a:t>
            </a:r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fully</a:t>
            </a:r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coupled </a:t>
            </a:r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atmosphere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– sea wave - ocean models</a:t>
            </a:r>
          </a:p>
          <a:p>
            <a:r>
              <a:rPr lang="en-US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- </a:t>
            </a:r>
            <a:r>
              <a:rPr lang="en-US" sz="20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cal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/</a:t>
            </a:r>
            <a:r>
              <a:rPr lang="en-US" sz="20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val</a:t>
            </a:r>
            <a:r>
              <a:rPr lang="en-U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procedures</a:t>
            </a:r>
          </a:p>
          <a:p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  </a:t>
            </a:r>
            <a:r>
              <a:rPr lang="en-US" sz="2000" dirty="0" err="1">
                <a:solidFill>
                  <a:srgbClr val="002060"/>
                </a:solidFill>
                <a:latin typeface="Arial Narrow" panose="020B0606020202030204" pitchFamily="34" charset="0"/>
              </a:rPr>
              <a:t>Eg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. Satellite data for Data Assimilation </a:t>
            </a:r>
          </a:p>
          <a:p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            „in-situ” data for </a:t>
            </a:r>
            <a:r>
              <a:rPr lang="en-US" sz="2000" dirty="0" err="1">
                <a:solidFill>
                  <a:srgbClr val="002060"/>
                </a:solidFill>
                <a:latin typeface="Arial Narrow" panose="020B0606020202030204" pitchFamily="34" charset="0"/>
              </a:rPr>
              <a:t>callibrat</a:t>
            </a:r>
            <a:r>
              <a:rPr lang="hr-H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i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on, model </a:t>
            </a:r>
            <a:r>
              <a:rPr lang="en-U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verifications</a:t>
            </a:r>
            <a:endParaRPr lang="en-US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48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hr-HR" smtClean="0"/>
              <a:t>&amp;    Dijana Klarić Rebac                </a:t>
            </a:r>
            <a:endParaRPr lang="en-GB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Croatia-  modernization of network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6" name="Slika 2" descr="Opis: Opis: mreza EU fo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522" y="2164728"/>
            <a:ext cx="4547344" cy="4148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498" y="3573016"/>
            <a:ext cx="285750" cy="29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 descr="radar 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53135"/>
            <a:ext cx="287338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radar 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652" y="5661248"/>
            <a:ext cx="287338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6507018" y="2188368"/>
            <a:ext cx="2565400" cy="4555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472 AWS</a:t>
            </a:r>
          </a:p>
          <a:p>
            <a:pPr eaLnBrk="1" hangingPunct="1">
              <a:spcBef>
                <a:spcPct val="50000"/>
              </a:spcBef>
            </a:pPr>
            <a:r>
              <a:rPr lang="hr-HR" altLang="sr-Latn-RS" sz="2000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5-6 moored buoys</a:t>
            </a:r>
          </a:p>
          <a:p>
            <a:pPr eaLnBrk="1" hangingPunct="1">
              <a:spcBef>
                <a:spcPct val="50000"/>
              </a:spcBef>
            </a:pPr>
            <a: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2 radiosonding stations</a:t>
            </a:r>
          </a:p>
          <a:p>
            <a:pPr eaLnBrk="1" hangingPunct="1">
              <a:spcBef>
                <a:spcPct val="50000"/>
              </a:spcBef>
            </a:pPr>
            <a: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3 wind – profilers</a:t>
            </a:r>
          </a:p>
          <a:p>
            <a:pPr eaLnBrk="1" hangingPunct="1">
              <a:spcBef>
                <a:spcPct val="50000"/>
              </a:spcBef>
            </a:pPr>
            <a: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3 lidars</a:t>
            </a:r>
          </a:p>
          <a:p>
            <a:pPr eaLnBrk="1" hangingPunct="1">
              <a:spcBef>
                <a:spcPct val="50000"/>
              </a:spcBef>
            </a:pPr>
            <a:r>
              <a:rPr lang="hr-HR" altLang="sr-Latn-RS" sz="2000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6 weather radars</a:t>
            </a:r>
          </a:p>
          <a:p>
            <a:pPr eaLnBrk="1" hangingPunct="1">
              <a:spcBef>
                <a:spcPct val="50000"/>
              </a:spcBef>
            </a:pPr>
            <a:r>
              <a:rPr lang="hr-HR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 (3 at Adriatic coast</a:t>
            </a:r>
            <a:r>
              <a:rPr lang="hr-HR" altLang="sr-Latn-R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)</a:t>
            </a:r>
          </a:p>
          <a:p>
            <a:pPr eaLnBrk="1" hangingPunct="1">
              <a:spcBef>
                <a:spcPct val="50000"/>
              </a:spcBef>
            </a:pPr>
            <a:r>
              <a:rPr lang="hr-HR" altLang="sr-Latn-RS" sz="2000" b="1" dirty="0" smtClean="0">
                <a:solidFill>
                  <a:srgbClr val="00B050"/>
                </a:solidFill>
                <a:latin typeface="Arial Narrow" panose="020B0606020202030204" pitchFamily="34" charset="0"/>
              </a:rPr>
              <a:t>New:</a:t>
            </a:r>
          </a:p>
          <a:p>
            <a:pPr eaLnBrk="1" hangingPunct="1">
              <a:spcBef>
                <a:spcPct val="50000"/>
              </a:spcBef>
            </a:pPr>
            <a:r>
              <a:rPr lang="hr-HR" altLang="sr-Latn-RS" sz="2000" b="1" dirty="0" smtClean="0">
                <a:solidFill>
                  <a:srgbClr val="00B050"/>
                </a:solidFill>
                <a:latin typeface="Arial Narrow" panose="020B0606020202030204" pitchFamily="34" charset="0"/>
              </a:rPr>
              <a:t>2 pairs of HF radars </a:t>
            </a:r>
          </a:p>
          <a:p>
            <a:pPr eaLnBrk="1" hangingPunct="1">
              <a:spcBef>
                <a:spcPct val="50000"/>
              </a:spcBef>
            </a:pPr>
            <a:endParaRPr lang="en-US" altLang="sr-Latn-RS" sz="2000" b="1" dirty="0">
              <a:solidFill>
                <a:srgbClr val="00B050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548184" y="1172063"/>
            <a:ext cx="7100888" cy="9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sr-Latn-RS" sz="20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Significant </a:t>
            </a:r>
            <a:r>
              <a:rPr lang="en-US" altLang="sr-Latn-RS" sz="2000" b="1" dirty="0">
                <a:solidFill>
                  <a:srgbClr val="002060"/>
                </a:solidFill>
                <a:latin typeface="Arial Narrow" panose="020B0606020202030204" pitchFamily="34" charset="0"/>
              </a:rPr>
              <a:t>improvements  over Adriatic sea </a:t>
            </a:r>
            <a:r>
              <a:rPr lang="en-US" altLang="sr-Latn-RS" b="1" dirty="0">
                <a:solidFill>
                  <a:srgbClr val="002060"/>
                </a:solidFill>
                <a:latin typeface="Arial Narrow" panose="020B0606020202030204" pitchFamily="34" charset="0"/>
              </a:rPr>
              <a:t>area:  </a:t>
            </a:r>
            <a:endParaRPr lang="hr-HR" altLang="sr-Latn-RS" b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hr-HR" altLang="sr-Latn-RS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EU </a:t>
            </a:r>
            <a:r>
              <a:rPr lang="hr-HR" altLang="sr-Latn-R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Project of 28 M€ for the period 2015-2023</a:t>
            </a:r>
            <a:r>
              <a:rPr lang="en-US" altLang="sr-Latn-RS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048" y="5251461"/>
            <a:ext cx="366666" cy="276190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685" y="3878267"/>
            <a:ext cx="3651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3181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&amp;    Dijana Klarić Rebac                </a:t>
            </a:r>
            <a:endParaRPr lang="en-GB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548184" y="188913"/>
            <a:ext cx="6912248" cy="1008062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 anchor="ctr"/>
          <a:lstStyle/>
          <a:p>
            <a:pPr algn="ctr">
              <a:spcBef>
                <a:spcPts val="1440"/>
              </a:spcBef>
              <a:spcAft>
                <a:spcPts val="0"/>
              </a:spcAft>
              <a:defRPr/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AMMC WIGOS actions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48184" y="1484784"/>
            <a:ext cx="7344296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How to add Croatian met.-ocean measurements in </a:t>
            </a:r>
            <a:endParaRPr lang="hr-HR" b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r>
              <a:rPr lang="hr-HR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      WIGOS &amp; </a:t>
            </a:r>
            <a:r>
              <a:rPr lang="en-US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WI</a:t>
            </a:r>
            <a:r>
              <a:rPr lang="hr-HR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S</a:t>
            </a:r>
            <a:r>
              <a:rPr lang="en-US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?</a:t>
            </a:r>
          </a:p>
          <a:p>
            <a:endParaRPr lang="hr-HR" sz="1000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JCOMM programs</a:t>
            </a:r>
            <a:r>
              <a:rPr lang="hr-HR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compliance</a:t>
            </a:r>
            <a:r>
              <a:rPr lang="hr-HR" b="1" u="sng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(</a:t>
            </a:r>
            <a:r>
              <a:rPr lang="hr-HR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t</a:t>
            </a:r>
            <a:r>
              <a:rPr lang="en-US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o </a:t>
            </a:r>
            <a:r>
              <a:rPr lang="en-US" dirty="0">
                <a:solidFill>
                  <a:srgbClr val="002060"/>
                </a:solidFill>
                <a:latin typeface="Arial Narrow" panose="020B0606020202030204" pitchFamily="34" charset="0"/>
              </a:rPr>
              <a:t>enter </a:t>
            </a:r>
            <a:r>
              <a:rPr lang="en-US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OSCAR</a:t>
            </a:r>
            <a:r>
              <a:rPr lang="hr-HR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, WIS</a:t>
            </a:r>
            <a:r>
              <a:rPr lang="en-US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)</a:t>
            </a:r>
            <a:endParaRPr lang="hr-HR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r>
              <a:rPr lang="hr-HR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- stations IDs,</a:t>
            </a:r>
            <a:r>
              <a:rPr lang="hr-HR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u="sng" dirty="0">
                <a:solidFill>
                  <a:srgbClr val="002060"/>
                </a:solidFill>
                <a:latin typeface="Arial Narrow" panose="020B0606020202030204" pitchFamily="34" charset="0"/>
              </a:rPr>
              <a:t>WIGOS </a:t>
            </a:r>
            <a:r>
              <a:rPr lang="hr-HR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metadata,</a:t>
            </a:r>
            <a:r>
              <a:rPr lang="hr-HR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formats, </a:t>
            </a:r>
            <a:r>
              <a:rPr lang="hr-HR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WIS metadata</a:t>
            </a:r>
          </a:p>
          <a:p>
            <a:endParaRPr lang="hr-HR" sz="10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r-HR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„Data harvesting” </a:t>
            </a:r>
            <a:r>
              <a:rPr lang="en-US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via </a:t>
            </a:r>
            <a:r>
              <a:rPr lang="en-US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geoportals</a:t>
            </a:r>
            <a:r>
              <a:rPr lang="en-US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(DAR</a:t>
            </a:r>
            <a:r>
              <a:rPr lang="hr-HR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)</a:t>
            </a:r>
            <a:endParaRPr lang="en-US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r>
              <a:rPr lang="hr-HR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</a:t>
            </a:r>
            <a:r>
              <a:rPr lang="en-US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AMMC WIS/WIGOS </a:t>
            </a:r>
            <a:r>
              <a:rPr lang="en-US" b="1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geoportal</a:t>
            </a:r>
            <a:r>
              <a:rPr lang="en-US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</a:t>
            </a:r>
            <a:r>
              <a:rPr lang="en-US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(INSPIRE, OGC</a:t>
            </a:r>
            <a:r>
              <a:rPr lang="hr-HR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standards</a:t>
            </a:r>
            <a:r>
              <a:rPr lang="en-US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JCOMMOPS</a:t>
            </a:r>
            <a:r>
              <a:rPr lang="hr-HR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system</a:t>
            </a:r>
            <a:endParaRPr lang="en-US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EuroGOOS</a:t>
            </a:r>
            <a:r>
              <a:rPr lang="en-US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- </a:t>
            </a:r>
            <a:r>
              <a:rPr lang="en-US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EMODNet</a:t>
            </a:r>
            <a:r>
              <a:rPr lang="en-US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hr-HR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system</a:t>
            </a:r>
            <a:endParaRPr lang="en-US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643945815"/>
              </p:ext>
            </p:extLst>
          </p:nvPr>
        </p:nvGraphicFramePr>
        <p:xfrm>
          <a:off x="4139952" y="4437112"/>
          <a:ext cx="4752528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27079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Graphic spid="5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&amp;    Dijana Klarić Rebac                </a:t>
            </a:r>
            <a:endParaRPr lang="en-GB" dirty="0"/>
          </a:p>
        </p:txBody>
      </p:sp>
      <p:pic>
        <p:nvPicPr>
          <p:cNvPr id="3" name="Picture 2" descr="http://image.slidesharecdn.com/2015eliriyadh-150311085409-conversion-gate01/95/digital-learning-futures-social-mobile-and-personal-technologies-7-638.jpg?cb=14260822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85172"/>
            <a:ext cx="6624736" cy="4977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6868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hr-HR" kern="0" smtClean="0"/>
              <a:t>    „</a:t>
            </a:r>
            <a:r>
              <a:rPr lang="hr-HR" sz="4000" kern="0" smtClean="0"/>
              <a:t>case” on interoperability 2015</a:t>
            </a:r>
            <a:endParaRPr lang="en-US" sz="4000" kern="0" dirty="0"/>
          </a:p>
        </p:txBody>
      </p:sp>
    </p:spTree>
    <p:extLst>
      <p:ext uri="{BB962C8B-B14F-4D97-AF65-F5344CB8AC3E}">
        <p14:creationId xmlns:p14="http://schemas.microsoft.com/office/powerpoint/2010/main" val="388803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08" name="Picture 8" descr="Zalaza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322388"/>
            <a:ext cx="7632700" cy="497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03" name="Rectangle 3"/>
          <p:cNvSpPr>
            <a:spLocks noChangeArrowheads="1"/>
          </p:cNvSpPr>
          <p:nvPr/>
        </p:nvSpPr>
        <p:spPr bwMode="auto">
          <a:xfrm>
            <a:off x="1979613" y="4803775"/>
            <a:ext cx="6121400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Clr>
                <a:srgbClr val="CCFF66"/>
              </a:buClr>
              <a:buSzPct val="130000"/>
              <a:buFont typeface="Webdings" pitchFamily="18" charset="2"/>
              <a:buNone/>
            </a:pPr>
            <a:r>
              <a:rPr lang="hr-HR" sz="8800" b="1" dirty="0">
                <a:solidFill>
                  <a:srgbClr val="FFCC00"/>
                </a:solidFill>
                <a:latin typeface="Comic Sans MS" pitchFamily="66" charset="0"/>
              </a:rPr>
              <a:t>Thank you</a:t>
            </a:r>
            <a:endParaRPr lang="en-GB" sz="8800" b="1" dirty="0">
              <a:solidFill>
                <a:srgbClr val="FFCC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0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0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03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10891</TotalTime>
  <Words>2212</Words>
  <Application>Microsoft Office PowerPoint</Application>
  <PresentationFormat>On-screen Show (4:3)</PresentationFormat>
  <Paragraphs>369</Paragraphs>
  <Slides>25</Slides>
  <Notes>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Default Design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DHMZ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Branka Ivancan Picek</dc:creator>
  <cp:lastModifiedBy>Dijana Laptop</cp:lastModifiedBy>
  <cp:revision>392</cp:revision>
  <dcterms:created xsi:type="dcterms:W3CDTF">2007-12-12T14:12:56Z</dcterms:created>
  <dcterms:modified xsi:type="dcterms:W3CDTF">2015-11-25T09:51:42Z</dcterms:modified>
</cp:coreProperties>
</file>