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7"/>
  </p:notesMasterIdLst>
  <p:handoutMasterIdLst>
    <p:handoutMasterId r:id="rId18"/>
  </p:handoutMasterIdLst>
  <p:sldIdLst>
    <p:sldId id="451" r:id="rId2"/>
    <p:sldId id="438" r:id="rId3"/>
    <p:sldId id="443" r:id="rId4"/>
    <p:sldId id="444" r:id="rId5"/>
    <p:sldId id="441" r:id="rId6"/>
    <p:sldId id="436" r:id="rId7"/>
    <p:sldId id="442" r:id="rId8"/>
    <p:sldId id="448" r:id="rId9"/>
    <p:sldId id="446" r:id="rId10"/>
    <p:sldId id="457" r:id="rId11"/>
    <p:sldId id="449" r:id="rId12"/>
    <p:sldId id="458" r:id="rId13"/>
    <p:sldId id="461" r:id="rId14"/>
    <p:sldId id="462" r:id="rId15"/>
    <p:sldId id="463" r:id="rId16"/>
  </p:sldIdLst>
  <p:sldSz cx="9144000" cy="6858000" type="screen4x3"/>
  <p:notesSz cx="6794500" cy="9906000"/>
  <p:defaultTextStyle>
    <a:defPPr>
      <a:defRPr lang="de-CH"/>
    </a:defPPr>
    <a:lvl1pPr algn="l" rtl="0" eaLnBrk="0" fontAlgn="base" hangingPunct="0">
      <a:spcBef>
        <a:spcPct val="0"/>
      </a:spcBef>
      <a:spcAft>
        <a:spcPct val="0"/>
      </a:spcAft>
      <a:defRPr sz="2400" kern="1200">
        <a:solidFill>
          <a:schemeClr val="tx1"/>
        </a:solidFill>
        <a:latin typeface="Times"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pitchFamily="18" charset="0"/>
        <a:ea typeface="+mn-ea"/>
        <a:cs typeface="+mn-cs"/>
      </a:defRPr>
    </a:lvl5pPr>
    <a:lvl6pPr marL="2286000" algn="l" defTabSz="914400" rtl="0" eaLnBrk="1" latinLnBrk="0" hangingPunct="1">
      <a:defRPr sz="2400" kern="1200">
        <a:solidFill>
          <a:schemeClr val="tx1"/>
        </a:solidFill>
        <a:latin typeface="Times" pitchFamily="18" charset="0"/>
        <a:ea typeface="+mn-ea"/>
        <a:cs typeface="+mn-cs"/>
      </a:defRPr>
    </a:lvl6pPr>
    <a:lvl7pPr marL="2743200" algn="l" defTabSz="914400" rtl="0" eaLnBrk="1" latinLnBrk="0" hangingPunct="1">
      <a:defRPr sz="2400" kern="1200">
        <a:solidFill>
          <a:schemeClr val="tx1"/>
        </a:solidFill>
        <a:latin typeface="Times" pitchFamily="18" charset="0"/>
        <a:ea typeface="+mn-ea"/>
        <a:cs typeface="+mn-cs"/>
      </a:defRPr>
    </a:lvl7pPr>
    <a:lvl8pPr marL="3200400" algn="l" defTabSz="914400" rtl="0" eaLnBrk="1" latinLnBrk="0" hangingPunct="1">
      <a:defRPr sz="2400" kern="1200">
        <a:solidFill>
          <a:schemeClr val="tx1"/>
        </a:solidFill>
        <a:latin typeface="Times" pitchFamily="18" charset="0"/>
        <a:ea typeface="+mn-ea"/>
        <a:cs typeface="+mn-cs"/>
      </a:defRPr>
    </a:lvl8pPr>
    <a:lvl9pPr marL="3657600" algn="l" defTabSz="914400" rtl="0" eaLnBrk="1" latinLnBrk="0" hangingPunct="1">
      <a:defRPr sz="2400" kern="1200">
        <a:solidFill>
          <a:schemeClr val="tx1"/>
        </a:solidFill>
        <a:latin typeface="Times" pitchFamily="18"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rüter Estelle" initials="gre"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66"/>
    <a:srgbClr val="FFFF99"/>
    <a:srgbClr val="660066"/>
    <a:srgbClr val="FF9900"/>
    <a:srgbClr val="006600"/>
    <a:srgbClr val="003399"/>
    <a:srgbClr val="FFCC00"/>
    <a:srgbClr val="0033CC"/>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59" autoAdjust="0"/>
    <p:restoredTop sz="80790" autoAdjust="0"/>
  </p:normalViewPr>
  <p:slideViewPr>
    <p:cSldViewPr>
      <p:cViewPr>
        <p:scale>
          <a:sx n="49" d="100"/>
          <a:sy n="49" d="100"/>
        </p:scale>
        <p:origin x="-1836" y="-21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0" d="100"/>
          <a:sy n="30" d="100"/>
        </p:scale>
        <p:origin x="-1627" y="-67"/>
      </p:cViewPr>
      <p:guideLst>
        <p:guide orient="horz" pos="3120"/>
        <p:guide pos="214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7E3367-2B5D-4D52-BDF8-CF7709501E63}" type="doc">
      <dgm:prSet loTypeId="urn:microsoft.com/office/officeart/2005/8/layout/pyramid1" loCatId="pyramid" qsTypeId="urn:microsoft.com/office/officeart/2005/8/quickstyle/simple1" qsCatId="simple" csTypeId="urn:microsoft.com/office/officeart/2005/8/colors/accent2_3" csCatId="accent2" phldr="1"/>
      <dgm:spPr/>
      <dgm:t>
        <a:bodyPr/>
        <a:lstStyle/>
        <a:p>
          <a:endParaRPr lang="de-CH"/>
        </a:p>
      </dgm:t>
    </dgm:pt>
    <dgm:pt modelId="{926A8DCC-2F2A-4743-A84E-623000F34BD9}">
      <dgm:prSet custT="1"/>
      <dgm:spPr/>
      <dgm:t>
        <a:bodyPr/>
        <a:lstStyle/>
        <a:p>
          <a:pPr rtl="0"/>
          <a:r>
            <a:rPr lang="en-GB" sz="2000" b="1" noProof="0" dirty="0" smtClean="0"/>
            <a:t>Data integration</a:t>
          </a:r>
          <a:endParaRPr lang="en-GB" sz="1050" b="1" noProof="0" dirty="0"/>
        </a:p>
      </dgm:t>
    </dgm:pt>
    <dgm:pt modelId="{90711EE5-6911-4D1D-BCEE-AB7502027B69}" type="parTrans" cxnId="{C561D9F3-9F48-4FCD-AEDA-7A713F1A8AAF}">
      <dgm:prSet/>
      <dgm:spPr/>
      <dgm:t>
        <a:bodyPr/>
        <a:lstStyle/>
        <a:p>
          <a:endParaRPr lang="de-CH"/>
        </a:p>
      </dgm:t>
    </dgm:pt>
    <dgm:pt modelId="{E5782E34-6409-4D39-81CC-C24814786D62}" type="sibTrans" cxnId="{C561D9F3-9F48-4FCD-AEDA-7A713F1A8AAF}">
      <dgm:prSet/>
      <dgm:spPr/>
      <dgm:t>
        <a:bodyPr/>
        <a:lstStyle/>
        <a:p>
          <a:endParaRPr lang="de-CH"/>
        </a:p>
      </dgm:t>
    </dgm:pt>
    <dgm:pt modelId="{A27DFD5B-6633-4EB2-B1C6-C334A3097EEC}">
      <dgm:prSet custT="1"/>
      <dgm:spPr/>
      <dgm:t>
        <a:bodyPr/>
        <a:lstStyle/>
        <a:p>
          <a:pPr rtl="0"/>
          <a:r>
            <a:rPr lang="en-GB" sz="2000" b="1" noProof="0" dirty="0" smtClean="0"/>
            <a:t>Combination / Integration of meas. </a:t>
          </a:r>
          <a:r>
            <a:rPr lang="en-GB" sz="2000" b="1" noProof="0" dirty="0" err="1" smtClean="0"/>
            <a:t>methodes</a:t>
          </a:r>
          <a:endParaRPr lang="en-GB" sz="2000" b="1" noProof="0" dirty="0"/>
        </a:p>
      </dgm:t>
    </dgm:pt>
    <dgm:pt modelId="{D2E4E4FA-C5DD-4042-A60A-F98681FA19FC}" type="parTrans" cxnId="{4C0A3817-32AC-47F3-BAF1-A1481F4DD6AD}">
      <dgm:prSet/>
      <dgm:spPr/>
      <dgm:t>
        <a:bodyPr/>
        <a:lstStyle/>
        <a:p>
          <a:endParaRPr lang="de-CH"/>
        </a:p>
      </dgm:t>
    </dgm:pt>
    <dgm:pt modelId="{352AAB6B-50AA-4EB8-BC87-6CDF49ED4A96}" type="sibTrans" cxnId="{4C0A3817-32AC-47F3-BAF1-A1481F4DD6AD}">
      <dgm:prSet/>
      <dgm:spPr/>
      <dgm:t>
        <a:bodyPr/>
        <a:lstStyle/>
        <a:p>
          <a:endParaRPr lang="de-CH"/>
        </a:p>
      </dgm:t>
    </dgm:pt>
    <dgm:pt modelId="{B95473C3-204D-45D4-937D-5026CF7D87A2}">
      <dgm:prSet custT="1"/>
      <dgm:spPr/>
      <dgm:t>
        <a:bodyPr/>
        <a:lstStyle/>
        <a:p>
          <a:pPr rtl="0"/>
          <a:r>
            <a:rPr lang="en-GB" sz="2000" b="1" noProof="0" dirty="0" smtClean="0"/>
            <a:t>Modernisation, </a:t>
          </a:r>
          <a:r>
            <a:rPr lang="en-GB" sz="2000" b="1" noProof="0" dirty="0" err="1" smtClean="0"/>
            <a:t>Automatisation</a:t>
          </a:r>
          <a:endParaRPr lang="en-GB" sz="2000" b="1" noProof="0" dirty="0"/>
        </a:p>
      </dgm:t>
    </dgm:pt>
    <dgm:pt modelId="{8290644B-97A4-44C6-97F6-14E3085F6FA5}" type="parTrans" cxnId="{196684CF-0BB0-4193-A968-F4976A661C7E}">
      <dgm:prSet/>
      <dgm:spPr/>
      <dgm:t>
        <a:bodyPr/>
        <a:lstStyle/>
        <a:p>
          <a:endParaRPr lang="de-CH"/>
        </a:p>
      </dgm:t>
    </dgm:pt>
    <dgm:pt modelId="{873938BF-6CC1-468E-9E0A-D364FD90CE06}" type="sibTrans" cxnId="{196684CF-0BB0-4193-A968-F4976A661C7E}">
      <dgm:prSet/>
      <dgm:spPr/>
      <dgm:t>
        <a:bodyPr/>
        <a:lstStyle/>
        <a:p>
          <a:endParaRPr lang="de-CH"/>
        </a:p>
      </dgm:t>
    </dgm:pt>
    <dgm:pt modelId="{69D99049-8B2A-4C5E-9450-7518305217D4}">
      <dgm:prSet custT="1"/>
      <dgm:spPr/>
      <dgm:t>
        <a:bodyPr/>
        <a:lstStyle/>
        <a:p>
          <a:pPr rtl="0"/>
          <a:r>
            <a:rPr lang="en-GB" sz="2000" b="1" noProof="0" dirty="0" smtClean="0"/>
            <a:t>Construction (</a:t>
          </a:r>
          <a:r>
            <a:rPr lang="en-GB" sz="2000" b="1" noProof="0" dirty="0" err="1" smtClean="0"/>
            <a:t>evtl</a:t>
          </a:r>
          <a:r>
            <a:rPr lang="en-GB" sz="2000" b="1" noProof="0" dirty="0" smtClean="0"/>
            <a:t>. collaboration)</a:t>
          </a:r>
          <a:endParaRPr lang="en-GB" sz="2000" b="1" noProof="0" dirty="0"/>
        </a:p>
      </dgm:t>
    </dgm:pt>
    <dgm:pt modelId="{E4A92F03-9C77-473A-A831-519E42D65FDB}" type="parTrans" cxnId="{62B2C65C-5893-47DE-9DC6-F119726A7623}">
      <dgm:prSet/>
      <dgm:spPr/>
      <dgm:t>
        <a:bodyPr/>
        <a:lstStyle/>
        <a:p>
          <a:endParaRPr lang="de-CH"/>
        </a:p>
      </dgm:t>
    </dgm:pt>
    <dgm:pt modelId="{B5A2FC14-3946-4E50-92EC-C4105824A627}" type="sibTrans" cxnId="{62B2C65C-5893-47DE-9DC6-F119726A7623}">
      <dgm:prSet/>
      <dgm:spPr/>
      <dgm:t>
        <a:bodyPr/>
        <a:lstStyle/>
        <a:p>
          <a:endParaRPr lang="de-CH"/>
        </a:p>
      </dgm:t>
    </dgm:pt>
    <dgm:pt modelId="{B5FF2999-9EC7-41D5-930D-98B2F80C5370}">
      <dgm:prSet custT="1"/>
      <dgm:spPr/>
      <dgm:t>
        <a:bodyPr/>
        <a:lstStyle/>
        <a:p>
          <a:pPr rtl="0"/>
          <a:endParaRPr lang="de-CH" sz="1100" b="1" dirty="0"/>
        </a:p>
      </dgm:t>
    </dgm:pt>
    <dgm:pt modelId="{C1D7FED8-24A8-4958-87AB-7C5A23DFEF4B}" type="parTrans" cxnId="{A2D6BD48-7EF8-463E-BDA3-5A22BF54A9C8}">
      <dgm:prSet/>
      <dgm:spPr/>
      <dgm:t>
        <a:bodyPr/>
        <a:lstStyle/>
        <a:p>
          <a:endParaRPr lang="de-CH"/>
        </a:p>
      </dgm:t>
    </dgm:pt>
    <dgm:pt modelId="{00A9ED8F-AF91-4F46-925F-760C3B806D11}" type="sibTrans" cxnId="{A2D6BD48-7EF8-463E-BDA3-5A22BF54A9C8}">
      <dgm:prSet/>
      <dgm:spPr/>
      <dgm:t>
        <a:bodyPr/>
        <a:lstStyle/>
        <a:p>
          <a:endParaRPr lang="de-CH"/>
        </a:p>
      </dgm:t>
    </dgm:pt>
    <dgm:pt modelId="{5A370DF6-4730-4CE6-9A78-A49977462FED}" type="pres">
      <dgm:prSet presAssocID="{0D7E3367-2B5D-4D52-BDF8-CF7709501E63}" presName="Name0" presStyleCnt="0">
        <dgm:presLayoutVars>
          <dgm:dir/>
          <dgm:animLvl val="lvl"/>
          <dgm:resizeHandles val="exact"/>
        </dgm:presLayoutVars>
      </dgm:prSet>
      <dgm:spPr/>
      <dgm:t>
        <a:bodyPr/>
        <a:lstStyle/>
        <a:p>
          <a:endParaRPr lang="de-CH"/>
        </a:p>
      </dgm:t>
    </dgm:pt>
    <dgm:pt modelId="{156C4D5C-9477-4166-AFC1-D45C9C8B2E77}" type="pres">
      <dgm:prSet presAssocID="{B5FF2999-9EC7-41D5-930D-98B2F80C5370}" presName="Name8" presStyleCnt="0"/>
      <dgm:spPr/>
    </dgm:pt>
    <dgm:pt modelId="{EBCB8330-8697-4912-AF6C-F0F9E0A6831B}" type="pres">
      <dgm:prSet presAssocID="{B5FF2999-9EC7-41D5-930D-98B2F80C5370}" presName="level" presStyleLbl="node1" presStyleIdx="0" presStyleCnt="5">
        <dgm:presLayoutVars>
          <dgm:chMax val="1"/>
          <dgm:bulletEnabled val="1"/>
        </dgm:presLayoutVars>
      </dgm:prSet>
      <dgm:spPr/>
      <dgm:t>
        <a:bodyPr/>
        <a:lstStyle/>
        <a:p>
          <a:endParaRPr lang="de-CH"/>
        </a:p>
      </dgm:t>
    </dgm:pt>
    <dgm:pt modelId="{1834FB5E-6049-4865-8659-FC5544926E1C}" type="pres">
      <dgm:prSet presAssocID="{B5FF2999-9EC7-41D5-930D-98B2F80C5370}" presName="levelTx" presStyleLbl="revTx" presStyleIdx="0" presStyleCnt="0">
        <dgm:presLayoutVars>
          <dgm:chMax val="1"/>
          <dgm:bulletEnabled val="1"/>
        </dgm:presLayoutVars>
      </dgm:prSet>
      <dgm:spPr/>
      <dgm:t>
        <a:bodyPr/>
        <a:lstStyle/>
        <a:p>
          <a:endParaRPr lang="de-CH"/>
        </a:p>
      </dgm:t>
    </dgm:pt>
    <dgm:pt modelId="{C8F69AE6-140A-448F-9EB2-B71801A1B910}" type="pres">
      <dgm:prSet presAssocID="{926A8DCC-2F2A-4743-A84E-623000F34BD9}" presName="Name8" presStyleCnt="0"/>
      <dgm:spPr/>
    </dgm:pt>
    <dgm:pt modelId="{108AAC0B-2370-4FCB-BDD1-A33C1F14ECD3}" type="pres">
      <dgm:prSet presAssocID="{926A8DCC-2F2A-4743-A84E-623000F34BD9}" presName="level" presStyleLbl="node1" presStyleIdx="1" presStyleCnt="5">
        <dgm:presLayoutVars>
          <dgm:chMax val="1"/>
          <dgm:bulletEnabled val="1"/>
        </dgm:presLayoutVars>
      </dgm:prSet>
      <dgm:spPr/>
      <dgm:t>
        <a:bodyPr/>
        <a:lstStyle/>
        <a:p>
          <a:endParaRPr lang="de-CH"/>
        </a:p>
      </dgm:t>
    </dgm:pt>
    <dgm:pt modelId="{EE7A9129-8BB3-42A4-A9EF-5B2E10120F05}" type="pres">
      <dgm:prSet presAssocID="{926A8DCC-2F2A-4743-A84E-623000F34BD9}" presName="levelTx" presStyleLbl="revTx" presStyleIdx="0" presStyleCnt="0">
        <dgm:presLayoutVars>
          <dgm:chMax val="1"/>
          <dgm:bulletEnabled val="1"/>
        </dgm:presLayoutVars>
      </dgm:prSet>
      <dgm:spPr/>
      <dgm:t>
        <a:bodyPr/>
        <a:lstStyle/>
        <a:p>
          <a:endParaRPr lang="de-CH"/>
        </a:p>
      </dgm:t>
    </dgm:pt>
    <dgm:pt modelId="{04A1CC8C-7C2C-47F2-8BE2-75475AF2A837}" type="pres">
      <dgm:prSet presAssocID="{A27DFD5B-6633-4EB2-B1C6-C334A3097EEC}" presName="Name8" presStyleCnt="0"/>
      <dgm:spPr/>
    </dgm:pt>
    <dgm:pt modelId="{CBA04B54-47D5-49A6-9000-5D1842D65E73}" type="pres">
      <dgm:prSet presAssocID="{A27DFD5B-6633-4EB2-B1C6-C334A3097EEC}" presName="level" presStyleLbl="node1" presStyleIdx="2" presStyleCnt="5">
        <dgm:presLayoutVars>
          <dgm:chMax val="1"/>
          <dgm:bulletEnabled val="1"/>
        </dgm:presLayoutVars>
      </dgm:prSet>
      <dgm:spPr/>
      <dgm:t>
        <a:bodyPr/>
        <a:lstStyle/>
        <a:p>
          <a:endParaRPr lang="de-CH"/>
        </a:p>
      </dgm:t>
    </dgm:pt>
    <dgm:pt modelId="{BBDB7AD4-3847-4A6E-8F12-4D578EDCC36E}" type="pres">
      <dgm:prSet presAssocID="{A27DFD5B-6633-4EB2-B1C6-C334A3097EEC}" presName="levelTx" presStyleLbl="revTx" presStyleIdx="0" presStyleCnt="0">
        <dgm:presLayoutVars>
          <dgm:chMax val="1"/>
          <dgm:bulletEnabled val="1"/>
        </dgm:presLayoutVars>
      </dgm:prSet>
      <dgm:spPr/>
      <dgm:t>
        <a:bodyPr/>
        <a:lstStyle/>
        <a:p>
          <a:endParaRPr lang="de-CH"/>
        </a:p>
      </dgm:t>
    </dgm:pt>
    <dgm:pt modelId="{3106FAEA-1DCD-457E-A1C6-D5E3896F3053}" type="pres">
      <dgm:prSet presAssocID="{B95473C3-204D-45D4-937D-5026CF7D87A2}" presName="Name8" presStyleCnt="0"/>
      <dgm:spPr/>
    </dgm:pt>
    <dgm:pt modelId="{7BE91522-99F5-449E-B488-37713D9EC240}" type="pres">
      <dgm:prSet presAssocID="{B95473C3-204D-45D4-937D-5026CF7D87A2}" presName="level" presStyleLbl="node1" presStyleIdx="3" presStyleCnt="5">
        <dgm:presLayoutVars>
          <dgm:chMax val="1"/>
          <dgm:bulletEnabled val="1"/>
        </dgm:presLayoutVars>
      </dgm:prSet>
      <dgm:spPr/>
      <dgm:t>
        <a:bodyPr/>
        <a:lstStyle/>
        <a:p>
          <a:endParaRPr lang="de-CH"/>
        </a:p>
      </dgm:t>
    </dgm:pt>
    <dgm:pt modelId="{35DB1264-C4F5-4BD8-84D5-225753454E67}" type="pres">
      <dgm:prSet presAssocID="{B95473C3-204D-45D4-937D-5026CF7D87A2}" presName="levelTx" presStyleLbl="revTx" presStyleIdx="0" presStyleCnt="0">
        <dgm:presLayoutVars>
          <dgm:chMax val="1"/>
          <dgm:bulletEnabled val="1"/>
        </dgm:presLayoutVars>
      </dgm:prSet>
      <dgm:spPr/>
      <dgm:t>
        <a:bodyPr/>
        <a:lstStyle/>
        <a:p>
          <a:endParaRPr lang="de-CH"/>
        </a:p>
      </dgm:t>
    </dgm:pt>
    <dgm:pt modelId="{63512F7D-E9DA-4B0B-890E-F550B8BCC587}" type="pres">
      <dgm:prSet presAssocID="{69D99049-8B2A-4C5E-9450-7518305217D4}" presName="Name8" presStyleCnt="0"/>
      <dgm:spPr/>
    </dgm:pt>
    <dgm:pt modelId="{9CDEBBA1-D647-41B6-BBE5-36E1FAAA37C2}" type="pres">
      <dgm:prSet presAssocID="{69D99049-8B2A-4C5E-9450-7518305217D4}" presName="level" presStyleLbl="node1" presStyleIdx="4" presStyleCnt="5">
        <dgm:presLayoutVars>
          <dgm:chMax val="1"/>
          <dgm:bulletEnabled val="1"/>
        </dgm:presLayoutVars>
      </dgm:prSet>
      <dgm:spPr/>
      <dgm:t>
        <a:bodyPr/>
        <a:lstStyle/>
        <a:p>
          <a:endParaRPr lang="de-CH"/>
        </a:p>
      </dgm:t>
    </dgm:pt>
    <dgm:pt modelId="{5C2C1884-7415-4537-A2A4-118740C711C8}" type="pres">
      <dgm:prSet presAssocID="{69D99049-8B2A-4C5E-9450-7518305217D4}" presName="levelTx" presStyleLbl="revTx" presStyleIdx="0" presStyleCnt="0">
        <dgm:presLayoutVars>
          <dgm:chMax val="1"/>
          <dgm:bulletEnabled val="1"/>
        </dgm:presLayoutVars>
      </dgm:prSet>
      <dgm:spPr/>
      <dgm:t>
        <a:bodyPr/>
        <a:lstStyle/>
        <a:p>
          <a:endParaRPr lang="de-CH"/>
        </a:p>
      </dgm:t>
    </dgm:pt>
  </dgm:ptLst>
  <dgm:cxnLst>
    <dgm:cxn modelId="{1CD19F5D-1177-4F7E-A722-61DC15BB93F0}" type="presOf" srcId="{926A8DCC-2F2A-4743-A84E-623000F34BD9}" destId="{EE7A9129-8BB3-42A4-A9EF-5B2E10120F05}" srcOrd="1" destOrd="0" presId="urn:microsoft.com/office/officeart/2005/8/layout/pyramid1"/>
    <dgm:cxn modelId="{D13622EB-4BBF-4C4C-B2E6-7DAEB50559D2}" type="presOf" srcId="{B95473C3-204D-45D4-937D-5026CF7D87A2}" destId="{7BE91522-99F5-449E-B488-37713D9EC240}" srcOrd="0" destOrd="0" presId="urn:microsoft.com/office/officeart/2005/8/layout/pyramid1"/>
    <dgm:cxn modelId="{8FD8A185-C417-411B-B2DA-97D935375180}" type="presOf" srcId="{B5FF2999-9EC7-41D5-930D-98B2F80C5370}" destId="{EBCB8330-8697-4912-AF6C-F0F9E0A6831B}" srcOrd="0" destOrd="0" presId="urn:microsoft.com/office/officeart/2005/8/layout/pyramid1"/>
    <dgm:cxn modelId="{7A1F9F0D-C226-40FD-9594-8B04C8AB03C2}" type="presOf" srcId="{B95473C3-204D-45D4-937D-5026CF7D87A2}" destId="{35DB1264-C4F5-4BD8-84D5-225753454E67}" srcOrd="1" destOrd="0" presId="urn:microsoft.com/office/officeart/2005/8/layout/pyramid1"/>
    <dgm:cxn modelId="{B1DBDACF-968A-4914-8460-1BF70958AE52}" type="presOf" srcId="{926A8DCC-2F2A-4743-A84E-623000F34BD9}" destId="{108AAC0B-2370-4FCB-BDD1-A33C1F14ECD3}" srcOrd="0" destOrd="0" presId="urn:microsoft.com/office/officeart/2005/8/layout/pyramid1"/>
    <dgm:cxn modelId="{63C50A9F-B378-4BEA-99A6-5B083FA21D89}" type="presOf" srcId="{69D99049-8B2A-4C5E-9450-7518305217D4}" destId="{9CDEBBA1-D647-41B6-BBE5-36E1FAAA37C2}" srcOrd="0" destOrd="0" presId="urn:microsoft.com/office/officeart/2005/8/layout/pyramid1"/>
    <dgm:cxn modelId="{D02FF67F-3CC7-4295-B44B-298E01F8A4F7}" type="presOf" srcId="{A27DFD5B-6633-4EB2-B1C6-C334A3097EEC}" destId="{CBA04B54-47D5-49A6-9000-5D1842D65E73}" srcOrd="0" destOrd="0" presId="urn:microsoft.com/office/officeart/2005/8/layout/pyramid1"/>
    <dgm:cxn modelId="{62B2C65C-5893-47DE-9DC6-F119726A7623}" srcId="{0D7E3367-2B5D-4D52-BDF8-CF7709501E63}" destId="{69D99049-8B2A-4C5E-9450-7518305217D4}" srcOrd="4" destOrd="0" parTransId="{E4A92F03-9C77-473A-A831-519E42D65FDB}" sibTransId="{B5A2FC14-3946-4E50-92EC-C4105824A627}"/>
    <dgm:cxn modelId="{A1DDCD34-DC4A-4BF6-A285-9E420568C208}" type="presOf" srcId="{0D7E3367-2B5D-4D52-BDF8-CF7709501E63}" destId="{5A370DF6-4730-4CE6-9A78-A49977462FED}" srcOrd="0" destOrd="0" presId="urn:microsoft.com/office/officeart/2005/8/layout/pyramid1"/>
    <dgm:cxn modelId="{FF68BF82-D3D5-498D-B8D5-B51C2FA04E93}" type="presOf" srcId="{A27DFD5B-6633-4EB2-B1C6-C334A3097EEC}" destId="{BBDB7AD4-3847-4A6E-8F12-4D578EDCC36E}" srcOrd="1" destOrd="0" presId="urn:microsoft.com/office/officeart/2005/8/layout/pyramid1"/>
    <dgm:cxn modelId="{2730FBA6-2F99-4C64-AD20-485E4DDF2191}" type="presOf" srcId="{B5FF2999-9EC7-41D5-930D-98B2F80C5370}" destId="{1834FB5E-6049-4865-8659-FC5544926E1C}" srcOrd="1" destOrd="0" presId="urn:microsoft.com/office/officeart/2005/8/layout/pyramid1"/>
    <dgm:cxn modelId="{196684CF-0BB0-4193-A968-F4976A661C7E}" srcId="{0D7E3367-2B5D-4D52-BDF8-CF7709501E63}" destId="{B95473C3-204D-45D4-937D-5026CF7D87A2}" srcOrd="3" destOrd="0" parTransId="{8290644B-97A4-44C6-97F6-14E3085F6FA5}" sibTransId="{873938BF-6CC1-468E-9E0A-D364FD90CE06}"/>
    <dgm:cxn modelId="{A2D6BD48-7EF8-463E-BDA3-5A22BF54A9C8}" srcId="{0D7E3367-2B5D-4D52-BDF8-CF7709501E63}" destId="{B5FF2999-9EC7-41D5-930D-98B2F80C5370}" srcOrd="0" destOrd="0" parTransId="{C1D7FED8-24A8-4958-87AB-7C5A23DFEF4B}" sibTransId="{00A9ED8F-AF91-4F46-925F-760C3B806D11}"/>
    <dgm:cxn modelId="{4C0A3817-32AC-47F3-BAF1-A1481F4DD6AD}" srcId="{0D7E3367-2B5D-4D52-BDF8-CF7709501E63}" destId="{A27DFD5B-6633-4EB2-B1C6-C334A3097EEC}" srcOrd="2" destOrd="0" parTransId="{D2E4E4FA-C5DD-4042-A60A-F98681FA19FC}" sibTransId="{352AAB6B-50AA-4EB8-BC87-6CDF49ED4A96}"/>
    <dgm:cxn modelId="{C90D5731-470F-46CC-9DCE-D707472287B6}" type="presOf" srcId="{69D99049-8B2A-4C5E-9450-7518305217D4}" destId="{5C2C1884-7415-4537-A2A4-118740C711C8}" srcOrd="1" destOrd="0" presId="urn:microsoft.com/office/officeart/2005/8/layout/pyramid1"/>
    <dgm:cxn modelId="{C561D9F3-9F48-4FCD-AEDA-7A713F1A8AAF}" srcId="{0D7E3367-2B5D-4D52-BDF8-CF7709501E63}" destId="{926A8DCC-2F2A-4743-A84E-623000F34BD9}" srcOrd="1" destOrd="0" parTransId="{90711EE5-6911-4D1D-BCEE-AB7502027B69}" sibTransId="{E5782E34-6409-4D39-81CC-C24814786D62}"/>
    <dgm:cxn modelId="{5025609A-E169-4E6F-A9E0-28705F465707}" type="presParOf" srcId="{5A370DF6-4730-4CE6-9A78-A49977462FED}" destId="{156C4D5C-9477-4166-AFC1-D45C9C8B2E77}" srcOrd="0" destOrd="0" presId="urn:microsoft.com/office/officeart/2005/8/layout/pyramid1"/>
    <dgm:cxn modelId="{30C92749-13A6-4D6A-952E-5D4E1801BBC4}" type="presParOf" srcId="{156C4D5C-9477-4166-AFC1-D45C9C8B2E77}" destId="{EBCB8330-8697-4912-AF6C-F0F9E0A6831B}" srcOrd="0" destOrd="0" presId="urn:microsoft.com/office/officeart/2005/8/layout/pyramid1"/>
    <dgm:cxn modelId="{9B484FEB-24D5-46FB-858A-1B48D91894A2}" type="presParOf" srcId="{156C4D5C-9477-4166-AFC1-D45C9C8B2E77}" destId="{1834FB5E-6049-4865-8659-FC5544926E1C}" srcOrd="1" destOrd="0" presId="urn:microsoft.com/office/officeart/2005/8/layout/pyramid1"/>
    <dgm:cxn modelId="{829472C5-377A-456F-AE25-0CE9BC613BEC}" type="presParOf" srcId="{5A370DF6-4730-4CE6-9A78-A49977462FED}" destId="{C8F69AE6-140A-448F-9EB2-B71801A1B910}" srcOrd="1" destOrd="0" presId="urn:microsoft.com/office/officeart/2005/8/layout/pyramid1"/>
    <dgm:cxn modelId="{5BBC5FD9-2A65-4875-BCC7-FCC3A8387CE3}" type="presParOf" srcId="{C8F69AE6-140A-448F-9EB2-B71801A1B910}" destId="{108AAC0B-2370-4FCB-BDD1-A33C1F14ECD3}" srcOrd="0" destOrd="0" presId="urn:microsoft.com/office/officeart/2005/8/layout/pyramid1"/>
    <dgm:cxn modelId="{55BC32AA-18FE-4940-BE17-D054F1B899FB}" type="presParOf" srcId="{C8F69AE6-140A-448F-9EB2-B71801A1B910}" destId="{EE7A9129-8BB3-42A4-A9EF-5B2E10120F05}" srcOrd="1" destOrd="0" presId="urn:microsoft.com/office/officeart/2005/8/layout/pyramid1"/>
    <dgm:cxn modelId="{CE4A7530-6374-4763-9B91-CA5F4F642666}" type="presParOf" srcId="{5A370DF6-4730-4CE6-9A78-A49977462FED}" destId="{04A1CC8C-7C2C-47F2-8BE2-75475AF2A837}" srcOrd="2" destOrd="0" presId="urn:microsoft.com/office/officeart/2005/8/layout/pyramid1"/>
    <dgm:cxn modelId="{152DD8EF-A4FD-403E-A409-24BC1E71F147}" type="presParOf" srcId="{04A1CC8C-7C2C-47F2-8BE2-75475AF2A837}" destId="{CBA04B54-47D5-49A6-9000-5D1842D65E73}" srcOrd="0" destOrd="0" presId="urn:microsoft.com/office/officeart/2005/8/layout/pyramid1"/>
    <dgm:cxn modelId="{9D05CE9D-8F8C-4E89-A6B4-ECB8438C01B3}" type="presParOf" srcId="{04A1CC8C-7C2C-47F2-8BE2-75475AF2A837}" destId="{BBDB7AD4-3847-4A6E-8F12-4D578EDCC36E}" srcOrd="1" destOrd="0" presId="urn:microsoft.com/office/officeart/2005/8/layout/pyramid1"/>
    <dgm:cxn modelId="{8C735D17-B0E0-4FA3-94E8-7FC9F2393519}" type="presParOf" srcId="{5A370DF6-4730-4CE6-9A78-A49977462FED}" destId="{3106FAEA-1DCD-457E-A1C6-D5E3896F3053}" srcOrd="3" destOrd="0" presId="urn:microsoft.com/office/officeart/2005/8/layout/pyramid1"/>
    <dgm:cxn modelId="{D664CB50-13EF-4A56-90B9-73D14DD9FC17}" type="presParOf" srcId="{3106FAEA-1DCD-457E-A1C6-D5E3896F3053}" destId="{7BE91522-99F5-449E-B488-37713D9EC240}" srcOrd="0" destOrd="0" presId="urn:microsoft.com/office/officeart/2005/8/layout/pyramid1"/>
    <dgm:cxn modelId="{1E2C5080-8FA7-4C3E-A4FB-9D1C2616EAC8}" type="presParOf" srcId="{3106FAEA-1DCD-457E-A1C6-D5E3896F3053}" destId="{35DB1264-C4F5-4BD8-84D5-225753454E67}" srcOrd="1" destOrd="0" presId="urn:microsoft.com/office/officeart/2005/8/layout/pyramid1"/>
    <dgm:cxn modelId="{60225700-A12C-4F9F-B5E1-06060EAD7BE5}" type="presParOf" srcId="{5A370DF6-4730-4CE6-9A78-A49977462FED}" destId="{63512F7D-E9DA-4B0B-890E-F550B8BCC587}" srcOrd="4" destOrd="0" presId="urn:microsoft.com/office/officeart/2005/8/layout/pyramid1"/>
    <dgm:cxn modelId="{32D5700C-1522-4EEA-B10E-31D83EF3AE21}" type="presParOf" srcId="{63512F7D-E9DA-4B0B-890E-F550B8BCC587}" destId="{9CDEBBA1-D647-41B6-BBE5-36E1FAAA37C2}" srcOrd="0" destOrd="0" presId="urn:microsoft.com/office/officeart/2005/8/layout/pyramid1"/>
    <dgm:cxn modelId="{5201DE48-5949-41F0-8A26-BE46F9ABF67F}" type="presParOf" srcId="{63512F7D-E9DA-4B0B-890E-F550B8BCC587}" destId="{5C2C1884-7415-4537-A2A4-118740C711C8}"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4A0725B-8B95-4A49-89FD-C9917B1D96F2}"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de-CH"/>
        </a:p>
      </dgm:t>
    </dgm:pt>
    <dgm:pt modelId="{2DB9B020-4EF4-47A9-A75F-F196E9E1174D}">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de-CH" dirty="0" err="1" smtClean="0"/>
            <a:t>preparation</a:t>
          </a:r>
          <a:endParaRPr lang="de-CH" dirty="0"/>
        </a:p>
      </dgm:t>
    </dgm:pt>
    <dgm:pt modelId="{59DE770E-CB98-4283-96D8-BE8B4F60E56C}" type="parTrans" cxnId="{6DE24758-60C0-4E14-AB34-F07972E99F67}">
      <dgm:prSet/>
      <dgm:spPr/>
      <dgm:t>
        <a:bodyPr/>
        <a:lstStyle/>
        <a:p>
          <a:endParaRPr lang="de-CH"/>
        </a:p>
      </dgm:t>
    </dgm:pt>
    <dgm:pt modelId="{FB3B7156-51D5-4AA1-905E-F78BBDCD57D6}" type="sibTrans" cxnId="{6DE24758-60C0-4E14-AB34-F07972E99F67}">
      <dgm:prSet/>
      <dgm:spPr/>
      <dgm:t>
        <a:bodyPr/>
        <a:lstStyle/>
        <a:p>
          <a:endParaRPr lang="de-CH"/>
        </a:p>
      </dgm:t>
    </dgm:pt>
    <dgm:pt modelId="{A72F93D6-A2B7-443D-AFCC-3F119D00687D}">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de-CH" dirty="0" err="1" smtClean="0"/>
            <a:t>Visit</a:t>
          </a:r>
          <a:r>
            <a:rPr lang="de-CH" dirty="0" smtClean="0"/>
            <a:t> </a:t>
          </a:r>
          <a:r>
            <a:rPr lang="de-CH" dirty="0" err="1" smtClean="0"/>
            <a:t>of</a:t>
          </a:r>
          <a:r>
            <a:rPr lang="de-CH" dirty="0" smtClean="0"/>
            <a:t> </a:t>
          </a:r>
          <a:r>
            <a:rPr lang="de-CH" dirty="0" err="1" smtClean="0"/>
            <a:t>site</a:t>
          </a:r>
          <a:endParaRPr lang="de-CH" dirty="0"/>
        </a:p>
      </dgm:t>
    </dgm:pt>
    <dgm:pt modelId="{5C311CB5-3479-4C74-86B4-5C0D5B090F64}" type="parTrans" cxnId="{B6B32864-B947-457D-9110-BC2A3CFC52E8}">
      <dgm:prSet/>
      <dgm:spPr/>
      <dgm:t>
        <a:bodyPr/>
        <a:lstStyle/>
        <a:p>
          <a:endParaRPr lang="de-CH"/>
        </a:p>
      </dgm:t>
    </dgm:pt>
    <dgm:pt modelId="{2B4E014F-DFE8-47D5-8D7E-12CB3A3F8816}" type="sibTrans" cxnId="{B6B32864-B947-457D-9110-BC2A3CFC52E8}">
      <dgm:prSet/>
      <dgm:spPr/>
      <dgm:t>
        <a:bodyPr/>
        <a:lstStyle/>
        <a:p>
          <a:endParaRPr lang="de-CH"/>
        </a:p>
      </dgm:t>
    </dgm:pt>
    <dgm:pt modelId="{BFA9BEEC-5405-4321-93FF-4031325616F1}">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de-CH" dirty="0" smtClean="0"/>
            <a:t>Data </a:t>
          </a:r>
          <a:r>
            <a:rPr lang="de-CH" dirty="0" err="1" smtClean="0"/>
            <a:t>analysis</a:t>
          </a:r>
          <a:endParaRPr lang="de-CH" dirty="0"/>
        </a:p>
      </dgm:t>
    </dgm:pt>
    <dgm:pt modelId="{E1C2B787-B935-401F-807F-B5007F9BFF73}" type="parTrans" cxnId="{8874A92A-FB5B-440B-93FF-9D3F4C2303C1}">
      <dgm:prSet/>
      <dgm:spPr/>
      <dgm:t>
        <a:bodyPr/>
        <a:lstStyle/>
        <a:p>
          <a:endParaRPr lang="de-CH"/>
        </a:p>
      </dgm:t>
    </dgm:pt>
    <dgm:pt modelId="{5A2270AF-E5EE-40D2-9B49-AC56C16AFA57}" type="sibTrans" cxnId="{8874A92A-FB5B-440B-93FF-9D3F4C2303C1}">
      <dgm:prSet/>
      <dgm:spPr/>
      <dgm:t>
        <a:bodyPr/>
        <a:lstStyle/>
        <a:p>
          <a:endParaRPr lang="de-CH"/>
        </a:p>
      </dgm:t>
    </dgm:pt>
    <dgm:pt modelId="{EB5B483C-F587-4EF5-94B8-2E6F4A4D0C12}" type="pres">
      <dgm:prSet presAssocID="{64A0725B-8B95-4A49-89FD-C9917B1D96F2}" presName="rootnode" presStyleCnt="0">
        <dgm:presLayoutVars>
          <dgm:chMax/>
          <dgm:chPref/>
          <dgm:dir/>
          <dgm:animLvl val="lvl"/>
        </dgm:presLayoutVars>
      </dgm:prSet>
      <dgm:spPr/>
      <dgm:t>
        <a:bodyPr/>
        <a:lstStyle/>
        <a:p>
          <a:endParaRPr lang="de-CH"/>
        </a:p>
      </dgm:t>
    </dgm:pt>
    <dgm:pt modelId="{D72DF6B2-BBA0-4587-9EFF-4819B9979CCC}" type="pres">
      <dgm:prSet presAssocID="{2DB9B020-4EF4-47A9-A75F-F196E9E1174D}" presName="composite" presStyleCnt="0"/>
      <dgm:spPr/>
    </dgm:pt>
    <dgm:pt modelId="{20287299-BA76-4486-A503-9B0E9DDCFB6A}" type="pres">
      <dgm:prSet presAssocID="{2DB9B020-4EF4-47A9-A75F-F196E9E1174D}" presName="bentUpArrow1" presStyleLbl="alignImgPlace1" presStyleIdx="0" presStyleCnt="2" custLinFactNeighborX="29830">
        <dgm:style>
          <a:lnRef idx="2">
            <a:schemeClr val="accent2">
              <a:shade val="50000"/>
            </a:schemeClr>
          </a:lnRef>
          <a:fillRef idx="1">
            <a:schemeClr val="accent2"/>
          </a:fillRef>
          <a:effectRef idx="0">
            <a:schemeClr val="accent2"/>
          </a:effectRef>
          <a:fontRef idx="minor">
            <a:schemeClr val="lt1"/>
          </a:fontRef>
        </dgm:style>
      </dgm:prSet>
      <dgm:spPr/>
      <dgm:t>
        <a:bodyPr/>
        <a:lstStyle/>
        <a:p>
          <a:endParaRPr lang="de-CH"/>
        </a:p>
      </dgm:t>
    </dgm:pt>
    <dgm:pt modelId="{7D9F98C3-575A-4267-B8A2-9158D29EFB59}" type="pres">
      <dgm:prSet presAssocID="{2DB9B020-4EF4-47A9-A75F-F196E9E1174D}" presName="ParentText" presStyleLbl="node1" presStyleIdx="0" presStyleCnt="3">
        <dgm:presLayoutVars>
          <dgm:chMax val="1"/>
          <dgm:chPref val="1"/>
          <dgm:bulletEnabled val="1"/>
        </dgm:presLayoutVars>
      </dgm:prSet>
      <dgm:spPr/>
      <dgm:t>
        <a:bodyPr/>
        <a:lstStyle/>
        <a:p>
          <a:endParaRPr lang="de-CH"/>
        </a:p>
      </dgm:t>
    </dgm:pt>
    <dgm:pt modelId="{A9FB90AD-0272-44B3-8198-3D38AD7548D7}" type="pres">
      <dgm:prSet presAssocID="{2DB9B020-4EF4-47A9-A75F-F196E9E1174D}" presName="ChildText" presStyleLbl="revTx" presStyleIdx="0" presStyleCnt="2" custScaleX="185827" custScaleY="115356" custLinFactNeighborX="43380">
        <dgm:presLayoutVars>
          <dgm:chMax val="0"/>
          <dgm:chPref val="0"/>
          <dgm:bulletEnabled val="1"/>
        </dgm:presLayoutVars>
      </dgm:prSet>
      <dgm:spPr/>
      <dgm:t>
        <a:bodyPr/>
        <a:lstStyle/>
        <a:p>
          <a:endParaRPr lang="de-CH"/>
        </a:p>
      </dgm:t>
    </dgm:pt>
    <dgm:pt modelId="{11C8B6AD-A202-45DC-B8E3-554E7E7B6021}" type="pres">
      <dgm:prSet presAssocID="{FB3B7156-51D5-4AA1-905E-F78BBDCD57D6}" presName="sibTrans" presStyleCnt="0"/>
      <dgm:spPr/>
    </dgm:pt>
    <dgm:pt modelId="{5DCAAB14-83D4-468E-AF27-46AF8BF83962}" type="pres">
      <dgm:prSet presAssocID="{A72F93D6-A2B7-443D-AFCC-3F119D00687D}" presName="composite" presStyleCnt="0"/>
      <dgm:spPr/>
    </dgm:pt>
    <dgm:pt modelId="{72E9CDE9-D242-4FE2-993D-090E10F32BEB}" type="pres">
      <dgm:prSet presAssocID="{A72F93D6-A2B7-443D-AFCC-3F119D00687D}" presName="bentUpArrow1" presStyleLbl="alignImgPlace1" presStyleIdx="1" presStyleCnt="2" custLinFactNeighborX="25368">
        <dgm:style>
          <a:lnRef idx="2">
            <a:schemeClr val="accent2">
              <a:shade val="50000"/>
            </a:schemeClr>
          </a:lnRef>
          <a:fillRef idx="1">
            <a:schemeClr val="accent2"/>
          </a:fillRef>
          <a:effectRef idx="0">
            <a:schemeClr val="accent2"/>
          </a:effectRef>
          <a:fontRef idx="minor">
            <a:schemeClr val="lt1"/>
          </a:fontRef>
        </dgm:style>
      </dgm:prSet>
      <dgm:spPr/>
      <dgm:t>
        <a:bodyPr/>
        <a:lstStyle/>
        <a:p>
          <a:endParaRPr lang="de-CH"/>
        </a:p>
      </dgm:t>
    </dgm:pt>
    <dgm:pt modelId="{790E125C-A169-40AE-86B8-AC5D5F207915}" type="pres">
      <dgm:prSet presAssocID="{A72F93D6-A2B7-443D-AFCC-3F119D00687D}" presName="ParentText" presStyleLbl="node1" presStyleIdx="1" presStyleCnt="3" custLinFactNeighborX="-4851">
        <dgm:presLayoutVars>
          <dgm:chMax val="1"/>
          <dgm:chPref val="1"/>
          <dgm:bulletEnabled val="1"/>
        </dgm:presLayoutVars>
      </dgm:prSet>
      <dgm:spPr/>
      <dgm:t>
        <a:bodyPr/>
        <a:lstStyle/>
        <a:p>
          <a:endParaRPr lang="de-CH"/>
        </a:p>
      </dgm:t>
    </dgm:pt>
    <dgm:pt modelId="{0D8F5CD1-ABBB-4C0E-BFAF-ECF55ACE91FC}" type="pres">
      <dgm:prSet presAssocID="{A72F93D6-A2B7-443D-AFCC-3F119D00687D}" presName="ChildText" presStyleLbl="revTx" presStyleIdx="1" presStyleCnt="2" custScaleX="168557" custLinFactNeighborX="35120">
        <dgm:presLayoutVars>
          <dgm:chMax val="0"/>
          <dgm:chPref val="0"/>
          <dgm:bulletEnabled val="1"/>
        </dgm:presLayoutVars>
      </dgm:prSet>
      <dgm:spPr/>
      <dgm:t>
        <a:bodyPr/>
        <a:lstStyle/>
        <a:p>
          <a:endParaRPr lang="de-CH"/>
        </a:p>
      </dgm:t>
    </dgm:pt>
    <dgm:pt modelId="{61C74A8B-0F28-48AA-8D4E-9B7E9A7ADFFA}" type="pres">
      <dgm:prSet presAssocID="{2B4E014F-DFE8-47D5-8D7E-12CB3A3F8816}" presName="sibTrans" presStyleCnt="0"/>
      <dgm:spPr/>
    </dgm:pt>
    <dgm:pt modelId="{1716E916-1C27-4DBD-AAAF-4BDDF7E088E6}" type="pres">
      <dgm:prSet presAssocID="{BFA9BEEC-5405-4321-93FF-4031325616F1}" presName="composite" presStyleCnt="0"/>
      <dgm:spPr/>
    </dgm:pt>
    <dgm:pt modelId="{58486C03-EB19-4F0C-A29F-B9A9A34E736C}" type="pres">
      <dgm:prSet presAssocID="{BFA9BEEC-5405-4321-93FF-4031325616F1}" presName="ParentText" presStyleLbl="node1" presStyleIdx="2" presStyleCnt="3" custLinFactNeighborX="-4219">
        <dgm:presLayoutVars>
          <dgm:chMax val="1"/>
          <dgm:chPref val="1"/>
          <dgm:bulletEnabled val="1"/>
        </dgm:presLayoutVars>
      </dgm:prSet>
      <dgm:spPr/>
      <dgm:t>
        <a:bodyPr/>
        <a:lstStyle/>
        <a:p>
          <a:endParaRPr lang="de-CH"/>
        </a:p>
      </dgm:t>
    </dgm:pt>
  </dgm:ptLst>
  <dgm:cxnLst>
    <dgm:cxn modelId="{B6B32864-B947-457D-9110-BC2A3CFC52E8}" srcId="{64A0725B-8B95-4A49-89FD-C9917B1D96F2}" destId="{A72F93D6-A2B7-443D-AFCC-3F119D00687D}" srcOrd="1" destOrd="0" parTransId="{5C311CB5-3479-4C74-86B4-5C0D5B090F64}" sibTransId="{2B4E014F-DFE8-47D5-8D7E-12CB3A3F8816}"/>
    <dgm:cxn modelId="{D9BA66B3-23D5-4781-82B5-D85474D4DFBD}" type="presOf" srcId="{A72F93D6-A2B7-443D-AFCC-3F119D00687D}" destId="{790E125C-A169-40AE-86B8-AC5D5F207915}" srcOrd="0" destOrd="0" presId="urn:microsoft.com/office/officeart/2005/8/layout/StepDownProcess"/>
    <dgm:cxn modelId="{6DE24758-60C0-4E14-AB34-F07972E99F67}" srcId="{64A0725B-8B95-4A49-89FD-C9917B1D96F2}" destId="{2DB9B020-4EF4-47A9-A75F-F196E9E1174D}" srcOrd="0" destOrd="0" parTransId="{59DE770E-CB98-4283-96D8-BE8B4F60E56C}" sibTransId="{FB3B7156-51D5-4AA1-905E-F78BBDCD57D6}"/>
    <dgm:cxn modelId="{C6C913C4-8C28-427A-BD51-184B3DBB4DE3}" type="presOf" srcId="{BFA9BEEC-5405-4321-93FF-4031325616F1}" destId="{58486C03-EB19-4F0C-A29F-B9A9A34E736C}" srcOrd="0" destOrd="0" presId="urn:microsoft.com/office/officeart/2005/8/layout/StepDownProcess"/>
    <dgm:cxn modelId="{8874A92A-FB5B-440B-93FF-9D3F4C2303C1}" srcId="{64A0725B-8B95-4A49-89FD-C9917B1D96F2}" destId="{BFA9BEEC-5405-4321-93FF-4031325616F1}" srcOrd="2" destOrd="0" parTransId="{E1C2B787-B935-401F-807F-B5007F9BFF73}" sibTransId="{5A2270AF-E5EE-40D2-9B49-AC56C16AFA57}"/>
    <dgm:cxn modelId="{8FEFE4F5-BADD-4ADB-B4AB-D81267B8A68C}" type="presOf" srcId="{64A0725B-8B95-4A49-89FD-C9917B1D96F2}" destId="{EB5B483C-F587-4EF5-94B8-2E6F4A4D0C12}" srcOrd="0" destOrd="0" presId="urn:microsoft.com/office/officeart/2005/8/layout/StepDownProcess"/>
    <dgm:cxn modelId="{E8E9EB07-9B3A-43E3-BAA6-B8FD521EAD89}" type="presOf" srcId="{2DB9B020-4EF4-47A9-A75F-F196E9E1174D}" destId="{7D9F98C3-575A-4267-B8A2-9158D29EFB59}" srcOrd="0" destOrd="0" presId="urn:microsoft.com/office/officeart/2005/8/layout/StepDownProcess"/>
    <dgm:cxn modelId="{B511E866-BCC3-49B3-A44F-60EB128FCBA2}" type="presParOf" srcId="{EB5B483C-F587-4EF5-94B8-2E6F4A4D0C12}" destId="{D72DF6B2-BBA0-4587-9EFF-4819B9979CCC}" srcOrd="0" destOrd="0" presId="urn:microsoft.com/office/officeart/2005/8/layout/StepDownProcess"/>
    <dgm:cxn modelId="{E46F85A6-C393-442E-9452-DCC37C2BE4EB}" type="presParOf" srcId="{D72DF6B2-BBA0-4587-9EFF-4819B9979CCC}" destId="{20287299-BA76-4486-A503-9B0E9DDCFB6A}" srcOrd="0" destOrd="0" presId="urn:microsoft.com/office/officeart/2005/8/layout/StepDownProcess"/>
    <dgm:cxn modelId="{42432739-5EEA-4038-8FEB-070F404389A0}" type="presParOf" srcId="{D72DF6B2-BBA0-4587-9EFF-4819B9979CCC}" destId="{7D9F98C3-575A-4267-B8A2-9158D29EFB59}" srcOrd="1" destOrd="0" presId="urn:microsoft.com/office/officeart/2005/8/layout/StepDownProcess"/>
    <dgm:cxn modelId="{17E2FC23-F3A9-4BF6-8670-96BAEC611ACC}" type="presParOf" srcId="{D72DF6B2-BBA0-4587-9EFF-4819B9979CCC}" destId="{A9FB90AD-0272-44B3-8198-3D38AD7548D7}" srcOrd="2" destOrd="0" presId="urn:microsoft.com/office/officeart/2005/8/layout/StepDownProcess"/>
    <dgm:cxn modelId="{51617E80-31BB-42D8-97DA-CF7E1E55ECDF}" type="presParOf" srcId="{EB5B483C-F587-4EF5-94B8-2E6F4A4D0C12}" destId="{11C8B6AD-A202-45DC-B8E3-554E7E7B6021}" srcOrd="1" destOrd="0" presId="urn:microsoft.com/office/officeart/2005/8/layout/StepDownProcess"/>
    <dgm:cxn modelId="{70748986-276F-45F6-9ED7-A8DF61AE02E4}" type="presParOf" srcId="{EB5B483C-F587-4EF5-94B8-2E6F4A4D0C12}" destId="{5DCAAB14-83D4-468E-AF27-46AF8BF83962}" srcOrd="2" destOrd="0" presId="urn:microsoft.com/office/officeart/2005/8/layout/StepDownProcess"/>
    <dgm:cxn modelId="{B12B3ECD-317F-44C5-A8B2-544E2E0E8B34}" type="presParOf" srcId="{5DCAAB14-83D4-468E-AF27-46AF8BF83962}" destId="{72E9CDE9-D242-4FE2-993D-090E10F32BEB}" srcOrd="0" destOrd="0" presId="urn:microsoft.com/office/officeart/2005/8/layout/StepDownProcess"/>
    <dgm:cxn modelId="{CA75837A-5250-4A2C-86DF-B56E902FD3D9}" type="presParOf" srcId="{5DCAAB14-83D4-468E-AF27-46AF8BF83962}" destId="{790E125C-A169-40AE-86B8-AC5D5F207915}" srcOrd="1" destOrd="0" presId="urn:microsoft.com/office/officeart/2005/8/layout/StepDownProcess"/>
    <dgm:cxn modelId="{DEC01841-B035-41D8-9A82-4ED08657B7B3}" type="presParOf" srcId="{5DCAAB14-83D4-468E-AF27-46AF8BF83962}" destId="{0D8F5CD1-ABBB-4C0E-BFAF-ECF55ACE91FC}" srcOrd="2" destOrd="0" presId="urn:microsoft.com/office/officeart/2005/8/layout/StepDownProcess"/>
    <dgm:cxn modelId="{9F03ED5C-B706-4C54-84D8-24649166C9D5}" type="presParOf" srcId="{EB5B483C-F587-4EF5-94B8-2E6F4A4D0C12}" destId="{61C74A8B-0F28-48AA-8D4E-9B7E9A7ADFFA}" srcOrd="3" destOrd="0" presId="urn:microsoft.com/office/officeart/2005/8/layout/StepDownProcess"/>
    <dgm:cxn modelId="{1DC903ED-852E-4517-A6ED-59F9B18D6C97}" type="presParOf" srcId="{EB5B483C-F587-4EF5-94B8-2E6F4A4D0C12}" destId="{1716E916-1C27-4DBD-AAAF-4BDDF7E088E6}" srcOrd="4" destOrd="0" presId="urn:microsoft.com/office/officeart/2005/8/layout/StepDownProcess"/>
    <dgm:cxn modelId="{9B2FF5EA-2A10-4A6D-9996-E94A478E8D03}" type="presParOf" srcId="{1716E916-1C27-4DBD-AAAF-4BDDF7E088E6}" destId="{58486C03-EB19-4F0C-A29F-B9A9A34E736C}" srcOrd="0" destOrd="0" presId="urn:microsoft.com/office/officeart/2005/8/layout/StepDown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CB8330-8697-4912-AF6C-F0F9E0A6831B}">
      <dsp:nvSpPr>
        <dsp:cNvPr id="0" name=""/>
        <dsp:cNvSpPr/>
      </dsp:nvSpPr>
      <dsp:spPr>
        <a:xfrm>
          <a:off x="2937926" y="0"/>
          <a:ext cx="1468963" cy="921702"/>
        </a:xfrm>
        <a:prstGeom prst="trapezoid">
          <a:avLst>
            <a:gd name="adj" fmla="val 79688"/>
          </a:avLst>
        </a:prstGeom>
        <a:solidFill>
          <a:schemeClr val="accent2">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rtl="0">
            <a:lnSpc>
              <a:spcPct val="90000"/>
            </a:lnSpc>
            <a:spcBef>
              <a:spcPct val="0"/>
            </a:spcBef>
            <a:spcAft>
              <a:spcPct val="35000"/>
            </a:spcAft>
          </a:pPr>
          <a:endParaRPr lang="de-CH" sz="1100" b="1" kern="1200" dirty="0"/>
        </a:p>
      </dsp:txBody>
      <dsp:txXfrm>
        <a:off x="2937926" y="0"/>
        <a:ext cx="1468963" cy="921702"/>
      </dsp:txXfrm>
    </dsp:sp>
    <dsp:sp modelId="{108AAC0B-2370-4FCB-BDD1-A33C1F14ECD3}">
      <dsp:nvSpPr>
        <dsp:cNvPr id="0" name=""/>
        <dsp:cNvSpPr/>
      </dsp:nvSpPr>
      <dsp:spPr>
        <a:xfrm>
          <a:off x="2203444" y="921702"/>
          <a:ext cx="2937926" cy="921702"/>
        </a:xfrm>
        <a:prstGeom prst="trapezoid">
          <a:avLst>
            <a:gd name="adj" fmla="val 79688"/>
          </a:avLst>
        </a:prstGeom>
        <a:solidFill>
          <a:schemeClr val="accent2">
            <a:shade val="80000"/>
            <a:hueOff val="0"/>
            <a:satOff val="-7005"/>
            <a:lumOff val="793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rtl="0">
            <a:lnSpc>
              <a:spcPct val="90000"/>
            </a:lnSpc>
            <a:spcBef>
              <a:spcPct val="0"/>
            </a:spcBef>
            <a:spcAft>
              <a:spcPct val="35000"/>
            </a:spcAft>
          </a:pPr>
          <a:r>
            <a:rPr lang="en-GB" sz="2000" b="1" kern="1200" noProof="0" dirty="0" smtClean="0"/>
            <a:t>Data integration</a:t>
          </a:r>
          <a:endParaRPr lang="en-GB" sz="1050" b="1" kern="1200" noProof="0" dirty="0"/>
        </a:p>
      </dsp:txBody>
      <dsp:txXfrm>
        <a:off x="2717581" y="921702"/>
        <a:ext cx="1909652" cy="921702"/>
      </dsp:txXfrm>
    </dsp:sp>
    <dsp:sp modelId="{CBA04B54-47D5-49A6-9000-5D1842D65E73}">
      <dsp:nvSpPr>
        <dsp:cNvPr id="0" name=""/>
        <dsp:cNvSpPr/>
      </dsp:nvSpPr>
      <dsp:spPr>
        <a:xfrm>
          <a:off x="1468963" y="1843404"/>
          <a:ext cx="4406889" cy="921702"/>
        </a:xfrm>
        <a:prstGeom prst="trapezoid">
          <a:avLst>
            <a:gd name="adj" fmla="val 79688"/>
          </a:avLst>
        </a:prstGeom>
        <a:solidFill>
          <a:schemeClr val="accent2">
            <a:shade val="80000"/>
            <a:hueOff val="0"/>
            <a:satOff val="-14010"/>
            <a:lumOff val="15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rtl="0">
            <a:lnSpc>
              <a:spcPct val="90000"/>
            </a:lnSpc>
            <a:spcBef>
              <a:spcPct val="0"/>
            </a:spcBef>
            <a:spcAft>
              <a:spcPct val="35000"/>
            </a:spcAft>
          </a:pPr>
          <a:r>
            <a:rPr lang="en-GB" sz="2000" b="1" kern="1200" noProof="0" dirty="0" smtClean="0"/>
            <a:t>Combination / Integration of meas. </a:t>
          </a:r>
          <a:r>
            <a:rPr lang="en-GB" sz="2000" b="1" kern="1200" noProof="0" dirty="0" err="1" smtClean="0"/>
            <a:t>methodes</a:t>
          </a:r>
          <a:endParaRPr lang="en-GB" sz="2000" b="1" kern="1200" noProof="0" dirty="0"/>
        </a:p>
      </dsp:txBody>
      <dsp:txXfrm>
        <a:off x="2240168" y="1843404"/>
        <a:ext cx="2864478" cy="921702"/>
      </dsp:txXfrm>
    </dsp:sp>
    <dsp:sp modelId="{7BE91522-99F5-449E-B488-37713D9EC240}">
      <dsp:nvSpPr>
        <dsp:cNvPr id="0" name=""/>
        <dsp:cNvSpPr/>
      </dsp:nvSpPr>
      <dsp:spPr>
        <a:xfrm>
          <a:off x="734481" y="2765107"/>
          <a:ext cx="5875852" cy="921702"/>
        </a:xfrm>
        <a:prstGeom prst="trapezoid">
          <a:avLst>
            <a:gd name="adj" fmla="val 79688"/>
          </a:avLst>
        </a:prstGeom>
        <a:solidFill>
          <a:schemeClr val="accent2">
            <a:shade val="80000"/>
            <a:hueOff val="0"/>
            <a:satOff val="-21014"/>
            <a:lumOff val="238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rtl="0">
            <a:lnSpc>
              <a:spcPct val="90000"/>
            </a:lnSpc>
            <a:spcBef>
              <a:spcPct val="0"/>
            </a:spcBef>
            <a:spcAft>
              <a:spcPct val="35000"/>
            </a:spcAft>
          </a:pPr>
          <a:r>
            <a:rPr lang="en-GB" sz="2000" b="1" kern="1200" noProof="0" dirty="0" smtClean="0"/>
            <a:t>Modernisation, </a:t>
          </a:r>
          <a:r>
            <a:rPr lang="en-GB" sz="2000" b="1" kern="1200" noProof="0" dirty="0" err="1" smtClean="0"/>
            <a:t>Automatisation</a:t>
          </a:r>
          <a:endParaRPr lang="en-GB" sz="2000" b="1" kern="1200" noProof="0" dirty="0"/>
        </a:p>
      </dsp:txBody>
      <dsp:txXfrm>
        <a:off x="1762755" y="2765107"/>
        <a:ext cx="3819304" cy="921702"/>
      </dsp:txXfrm>
    </dsp:sp>
    <dsp:sp modelId="{9CDEBBA1-D647-41B6-BBE5-36E1FAAA37C2}">
      <dsp:nvSpPr>
        <dsp:cNvPr id="0" name=""/>
        <dsp:cNvSpPr/>
      </dsp:nvSpPr>
      <dsp:spPr>
        <a:xfrm>
          <a:off x="0" y="3686809"/>
          <a:ext cx="7344816" cy="921702"/>
        </a:xfrm>
        <a:prstGeom prst="trapezoid">
          <a:avLst>
            <a:gd name="adj" fmla="val 79688"/>
          </a:avLst>
        </a:prstGeom>
        <a:solidFill>
          <a:schemeClr val="accent2">
            <a:shade val="80000"/>
            <a:hueOff val="0"/>
            <a:satOff val="-28019"/>
            <a:lumOff val="317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rtl="0">
            <a:lnSpc>
              <a:spcPct val="90000"/>
            </a:lnSpc>
            <a:spcBef>
              <a:spcPct val="0"/>
            </a:spcBef>
            <a:spcAft>
              <a:spcPct val="35000"/>
            </a:spcAft>
          </a:pPr>
          <a:r>
            <a:rPr lang="en-GB" sz="2000" b="1" kern="1200" noProof="0" dirty="0" smtClean="0"/>
            <a:t>Construction (</a:t>
          </a:r>
          <a:r>
            <a:rPr lang="en-GB" sz="2000" b="1" kern="1200" noProof="0" dirty="0" err="1" smtClean="0"/>
            <a:t>evtl</a:t>
          </a:r>
          <a:r>
            <a:rPr lang="en-GB" sz="2000" b="1" kern="1200" noProof="0" dirty="0" smtClean="0"/>
            <a:t>. collaboration)</a:t>
          </a:r>
          <a:endParaRPr lang="en-GB" sz="2000" b="1" kern="1200" noProof="0" dirty="0"/>
        </a:p>
      </dsp:txBody>
      <dsp:txXfrm>
        <a:off x="1285342" y="3686809"/>
        <a:ext cx="4774130" cy="9217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287299-BA76-4486-A503-9B0E9DDCFB6A}">
      <dsp:nvSpPr>
        <dsp:cNvPr id="0" name=""/>
        <dsp:cNvSpPr/>
      </dsp:nvSpPr>
      <dsp:spPr>
        <a:xfrm rot="5400000">
          <a:off x="609705" y="510697"/>
          <a:ext cx="451668" cy="514208"/>
        </a:xfrm>
        <a:prstGeom prst="bentUpArrow">
          <a:avLst>
            <a:gd name="adj1" fmla="val 32840"/>
            <a:gd name="adj2" fmla="val 25000"/>
            <a:gd name="adj3" fmla="val 35780"/>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sp>
    <dsp:sp modelId="{7D9F98C3-575A-4267-B8A2-9158D29EFB59}">
      <dsp:nvSpPr>
        <dsp:cNvPr id="0" name=""/>
        <dsp:cNvSpPr/>
      </dsp:nvSpPr>
      <dsp:spPr>
        <a:xfrm>
          <a:off x="336652" y="10014"/>
          <a:ext cx="760343" cy="532215"/>
        </a:xfrm>
        <a:prstGeom prst="roundRect">
          <a:avLst>
            <a:gd name="adj" fmla="val 16670"/>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de-CH" sz="900" kern="1200" dirty="0" err="1" smtClean="0"/>
            <a:t>preparation</a:t>
          </a:r>
          <a:endParaRPr lang="de-CH" sz="900" kern="1200" dirty="0"/>
        </a:p>
      </dsp:txBody>
      <dsp:txXfrm>
        <a:off x="362637" y="35999"/>
        <a:ext cx="708373" cy="480245"/>
      </dsp:txXfrm>
    </dsp:sp>
    <dsp:sp modelId="{A9FB90AD-0272-44B3-8198-3D38AD7548D7}">
      <dsp:nvSpPr>
        <dsp:cNvPr id="0" name=""/>
        <dsp:cNvSpPr/>
      </dsp:nvSpPr>
      <dsp:spPr>
        <a:xfrm>
          <a:off x="1099576" y="27745"/>
          <a:ext cx="1027626" cy="496215"/>
        </a:xfrm>
        <a:prstGeom prst="rect">
          <a:avLst/>
        </a:prstGeom>
        <a:noFill/>
        <a:ln>
          <a:noFill/>
        </a:ln>
        <a:effectLst/>
      </dsp:spPr>
      <dsp:style>
        <a:lnRef idx="0">
          <a:scrgbClr r="0" g="0" b="0"/>
        </a:lnRef>
        <a:fillRef idx="0">
          <a:scrgbClr r="0" g="0" b="0"/>
        </a:fillRef>
        <a:effectRef idx="0">
          <a:scrgbClr r="0" g="0" b="0"/>
        </a:effectRef>
        <a:fontRef idx="minor"/>
      </dsp:style>
    </dsp:sp>
    <dsp:sp modelId="{72E9CDE9-D242-4FE2-993D-090E10F32BEB}">
      <dsp:nvSpPr>
        <dsp:cNvPr id="0" name=""/>
        <dsp:cNvSpPr/>
      </dsp:nvSpPr>
      <dsp:spPr>
        <a:xfrm rot="5400000">
          <a:off x="1331077" y="1108551"/>
          <a:ext cx="451668" cy="514208"/>
        </a:xfrm>
        <a:prstGeom prst="bentUpArrow">
          <a:avLst>
            <a:gd name="adj1" fmla="val 32840"/>
            <a:gd name="adj2" fmla="val 25000"/>
            <a:gd name="adj3" fmla="val 35780"/>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sp>
    <dsp:sp modelId="{790E125C-A169-40AE-86B8-AC5D5F207915}">
      <dsp:nvSpPr>
        <dsp:cNvPr id="0" name=""/>
        <dsp:cNvSpPr/>
      </dsp:nvSpPr>
      <dsp:spPr>
        <a:xfrm>
          <a:off x="1044083" y="607868"/>
          <a:ext cx="760343" cy="532215"/>
        </a:xfrm>
        <a:prstGeom prst="roundRect">
          <a:avLst>
            <a:gd name="adj" fmla="val 16670"/>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de-CH" sz="900" kern="1200" dirty="0" err="1" smtClean="0"/>
            <a:t>Visit</a:t>
          </a:r>
          <a:r>
            <a:rPr lang="de-CH" sz="900" kern="1200" dirty="0" smtClean="0"/>
            <a:t> </a:t>
          </a:r>
          <a:r>
            <a:rPr lang="de-CH" sz="900" kern="1200" dirty="0" err="1" smtClean="0"/>
            <a:t>of</a:t>
          </a:r>
          <a:r>
            <a:rPr lang="de-CH" sz="900" kern="1200" dirty="0" smtClean="0"/>
            <a:t> </a:t>
          </a:r>
          <a:r>
            <a:rPr lang="de-CH" sz="900" kern="1200" dirty="0" err="1" smtClean="0"/>
            <a:t>site</a:t>
          </a:r>
          <a:endParaRPr lang="de-CH" sz="900" kern="1200" dirty="0"/>
        </a:p>
      </dsp:txBody>
      <dsp:txXfrm>
        <a:off x="1070068" y="633853"/>
        <a:ext cx="708373" cy="480245"/>
      </dsp:txXfrm>
    </dsp:sp>
    <dsp:sp modelId="{0D8F5CD1-ABBB-4C0E-BFAF-ECF55ACE91FC}">
      <dsp:nvSpPr>
        <dsp:cNvPr id="0" name=""/>
        <dsp:cNvSpPr/>
      </dsp:nvSpPr>
      <dsp:spPr>
        <a:xfrm>
          <a:off x="1845965" y="658627"/>
          <a:ext cx="932122" cy="430160"/>
        </a:xfrm>
        <a:prstGeom prst="rect">
          <a:avLst/>
        </a:prstGeom>
        <a:noFill/>
        <a:ln>
          <a:noFill/>
        </a:ln>
        <a:effectLst/>
      </dsp:spPr>
      <dsp:style>
        <a:lnRef idx="0">
          <a:scrgbClr r="0" g="0" b="0"/>
        </a:lnRef>
        <a:fillRef idx="0">
          <a:scrgbClr r="0" g="0" b="0"/>
        </a:fillRef>
        <a:effectRef idx="0">
          <a:scrgbClr r="0" g="0" b="0"/>
        </a:effectRef>
        <a:fontRef idx="minor"/>
      </dsp:style>
    </dsp:sp>
    <dsp:sp modelId="{58486C03-EB19-4F0C-A29F-B9A9A34E736C}">
      <dsp:nvSpPr>
        <dsp:cNvPr id="0" name=""/>
        <dsp:cNvSpPr/>
      </dsp:nvSpPr>
      <dsp:spPr>
        <a:xfrm>
          <a:off x="1793204" y="1205722"/>
          <a:ext cx="760343" cy="532215"/>
        </a:xfrm>
        <a:prstGeom prst="roundRect">
          <a:avLst>
            <a:gd name="adj" fmla="val 16670"/>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de-CH" sz="900" kern="1200" dirty="0" smtClean="0"/>
            <a:t>Data </a:t>
          </a:r>
          <a:r>
            <a:rPr lang="de-CH" sz="900" kern="1200" dirty="0" err="1" smtClean="0"/>
            <a:t>analysis</a:t>
          </a:r>
          <a:endParaRPr lang="de-CH" sz="900" kern="1200" dirty="0"/>
        </a:p>
      </dsp:txBody>
      <dsp:txXfrm>
        <a:off x="1819189" y="1231707"/>
        <a:ext cx="708373" cy="480245"/>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1" y="1"/>
            <a:ext cx="2944813"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GB" dirty="0"/>
          </a:p>
        </p:txBody>
      </p:sp>
      <p:sp>
        <p:nvSpPr>
          <p:cNvPr id="20483" name="Rectangle 3"/>
          <p:cNvSpPr>
            <a:spLocks noGrp="1" noChangeArrowheads="1"/>
          </p:cNvSpPr>
          <p:nvPr>
            <p:ph type="dt" sz="quarter" idx="1"/>
          </p:nvPr>
        </p:nvSpPr>
        <p:spPr bwMode="auto">
          <a:xfrm>
            <a:off x="3849688" y="1"/>
            <a:ext cx="2944812"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GB" dirty="0"/>
          </a:p>
        </p:txBody>
      </p:sp>
      <p:sp>
        <p:nvSpPr>
          <p:cNvPr id="20484" name="Rectangle 4"/>
          <p:cNvSpPr>
            <a:spLocks noGrp="1" noChangeArrowheads="1"/>
          </p:cNvSpPr>
          <p:nvPr>
            <p:ph type="ftr" sz="quarter" idx="2"/>
          </p:nvPr>
        </p:nvSpPr>
        <p:spPr bwMode="auto">
          <a:xfrm>
            <a:off x="1" y="9410701"/>
            <a:ext cx="2944813"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GB" dirty="0"/>
          </a:p>
        </p:txBody>
      </p:sp>
      <p:sp>
        <p:nvSpPr>
          <p:cNvPr id="20485" name="Rectangle 5"/>
          <p:cNvSpPr>
            <a:spLocks noGrp="1" noChangeArrowheads="1"/>
          </p:cNvSpPr>
          <p:nvPr>
            <p:ph type="sldNum" sz="quarter" idx="3"/>
          </p:nvPr>
        </p:nvSpPr>
        <p:spPr bwMode="auto">
          <a:xfrm>
            <a:off x="3849688" y="9410701"/>
            <a:ext cx="2944812"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B589ACFB-9831-4E3F-A59A-B6D900179CB7}" type="slidenum">
              <a:rPr lang="en-GB"/>
              <a:pPr/>
              <a:t>‹#›</a:t>
            </a:fld>
            <a:endParaRPr lang="en-GB" dirty="0"/>
          </a:p>
        </p:txBody>
      </p:sp>
    </p:spTree>
    <p:extLst>
      <p:ext uri="{BB962C8B-B14F-4D97-AF65-F5344CB8AC3E}">
        <p14:creationId xmlns:p14="http://schemas.microsoft.com/office/powerpoint/2010/main" val="9778041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1" y="1"/>
            <a:ext cx="2944813"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de-CH" dirty="0"/>
          </a:p>
        </p:txBody>
      </p:sp>
      <p:sp>
        <p:nvSpPr>
          <p:cNvPr id="8195" name="Rectangle 3"/>
          <p:cNvSpPr>
            <a:spLocks noGrp="1" noChangeArrowheads="1"/>
          </p:cNvSpPr>
          <p:nvPr>
            <p:ph type="dt" idx="1"/>
          </p:nvPr>
        </p:nvSpPr>
        <p:spPr bwMode="auto">
          <a:xfrm>
            <a:off x="3849688" y="1"/>
            <a:ext cx="2944812"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de-CH" dirty="0"/>
          </a:p>
        </p:txBody>
      </p:sp>
      <p:sp>
        <p:nvSpPr>
          <p:cNvPr id="8196" name="Rectangle 4"/>
          <p:cNvSpPr>
            <a:spLocks noGrp="1" noRot="1" noChangeAspect="1" noChangeArrowheads="1" noTextEdit="1"/>
          </p:cNvSpPr>
          <p:nvPr>
            <p:ph type="sldImg" idx="2"/>
          </p:nvPr>
        </p:nvSpPr>
        <p:spPr bwMode="auto">
          <a:xfrm>
            <a:off x="920750" y="742950"/>
            <a:ext cx="4953000" cy="371475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197" name="Rectangle 5"/>
          <p:cNvSpPr>
            <a:spLocks noGrp="1" noChangeArrowheads="1"/>
          </p:cNvSpPr>
          <p:nvPr>
            <p:ph type="body" sz="quarter" idx="3"/>
          </p:nvPr>
        </p:nvSpPr>
        <p:spPr bwMode="auto">
          <a:xfrm>
            <a:off x="906464" y="4705350"/>
            <a:ext cx="4981575" cy="445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CH" smtClean="0"/>
              <a:t>Mastertextformat bearbeiten</a:t>
            </a:r>
          </a:p>
          <a:p>
            <a:pPr lvl="1"/>
            <a:r>
              <a:rPr lang="de-CH" smtClean="0"/>
              <a:t>Zweite Ebene</a:t>
            </a:r>
          </a:p>
          <a:p>
            <a:pPr lvl="2"/>
            <a:r>
              <a:rPr lang="de-CH" smtClean="0"/>
              <a:t>Dritte Ebene</a:t>
            </a:r>
          </a:p>
          <a:p>
            <a:pPr lvl="3"/>
            <a:r>
              <a:rPr lang="de-CH" smtClean="0"/>
              <a:t>Vierte Ebene</a:t>
            </a:r>
          </a:p>
          <a:p>
            <a:pPr lvl="4"/>
            <a:r>
              <a:rPr lang="de-CH" smtClean="0"/>
              <a:t>Fünfte Ebene</a:t>
            </a:r>
          </a:p>
        </p:txBody>
      </p:sp>
      <p:sp>
        <p:nvSpPr>
          <p:cNvPr id="8198" name="Rectangle 6"/>
          <p:cNvSpPr>
            <a:spLocks noGrp="1" noChangeArrowheads="1"/>
          </p:cNvSpPr>
          <p:nvPr>
            <p:ph type="ftr" sz="quarter" idx="4"/>
          </p:nvPr>
        </p:nvSpPr>
        <p:spPr bwMode="auto">
          <a:xfrm>
            <a:off x="1" y="9410701"/>
            <a:ext cx="2944813"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de-CH" dirty="0"/>
          </a:p>
        </p:txBody>
      </p:sp>
      <p:sp>
        <p:nvSpPr>
          <p:cNvPr id="8199" name="Rectangle 7"/>
          <p:cNvSpPr>
            <a:spLocks noGrp="1" noChangeArrowheads="1"/>
          </p:cNvSpPr>
          <p:nvPr>
            <p:ph type="sldNum" sz="quarter" idx="5"/>
          </p:nvPr>
        </p:nvSpPr>
        <p:spPr bwMode="auto">
          <a:xfrm>
            <a:off x="3849688" y="9410701"/>
            <a:ext cx="2944812"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9C3AA90F-A909-4C99-A9EB-9B2DD3D599ED}" type="slidenum">
              <a:rPr lang="de-CH"/>
              <a:pPr/>
              <a:t>‹#›</a:t>
            </a:fld>
            <a:endParaRPr lang="de-CH" dirty="0"/>
          </a:p>
        </p:txBody>
      </p:sp>
    </p:spTree>
    <p:extLst>
      <p:ext uri="{BB962C8B-B14F-4D97-AF65-F5344CB8AC3E}">
        <p14:creationId xmlns:p14="http://schemas.microsoft.com/office/powerpoint/2010/main" val="20120083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pitchFamily="18" charset="0"/>
        <a:ea typeface="+mn-ea"/>
        <a:cs typeface="+mn-cs"/>
      </a:defRPr>
    </a:lvl1pPr>
    <a:lvl2pPr marL="457200" algn="l" rtl="0" fontAlgn="base">
      <a:spcBef>
        <a:spcPct val="30000"/>
      </a:spcBef>
      <a:spcAft>
        <a:spcPct val="0"/>
      </a:spcAft>
      <a:defRPr sz="1200" kern="1200">
        <a:solidFill>
          <a:schemeClr val="tx1"/>
        </a:solidFill>
        <a:latin typeface="Times" pitchFamily="18" charset="0"/>
        <a:ea typeface="+mn-ea"/>
        <a:cs typeface="+mn-cs"/>
      </a:defRPr>
    </a:lvl2pPr>
    <a:lvl3pPr marL="914400" algn="l" rtl="0" fontAlgn="base">
      <a:spcBef>
        <a:spcPct val="30000"/>
      </a:spcBef>
      <a:spcAft>
        <a:spcPct val="0"/>
      </a:spcAft>
      <a:defRPr sz="1200" kern="1200">
        <a:solidFill>
          <a:schemeClr val="tx1"/>
        </a:solidFill>
        <a:latin typeface="Times" pitchFamily="18" charset="0"/>
        <a:ea typeface="+mn-ea"/>
        <a:cs typeface="+mn-cs"/>
      </a:defRPr>
    </a:lvl3pPr>
    <a:lvl4pPr marL="1371600" algn="l" rtl="0" fontAlgn="base">
      <a:spcBef>
        <a:spcPct val="30000"/>
      </a:spcBef>
      <a:spcAft>
        <a:spcPct val="0"/>
      </a:spcAft>
      <a:defRPr sz="1200" kern="1200">
        <a:solidFill>
          <a:schemeClr val="tx1"/>
        </a:solidFill>
        <a:latin typeface="Times" pitchFamily="18" charset="0"/>
        <a:ea typeface="+mn-ea"/>
        <a:cs typeface="+mn-cs"/>
      </a:defRPr>
    </a:lvl4pPr>
    <a:lvl5pPr marL="1828800" algn="l" rtl="0" fontAlgn="base">
      <a:spcBef>
        <a:spcPct val="30000"/>
      </a:spcBef>
      <a:spcAft>
        <a:spcPct val="0"/>
      </a:spcAft>
      <a:defRPr sz="1200" kern="1200">
        <a:solidFill>
          <a:schemeClr val="tx1"/>
        </a:solidFill>
        <a:latin typeface="Times"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CH"/>
          </a:p>
        </p:txBody>
      </p:sp>
      <p:sp>
        <p:nvSpPr>
          <p:cNvPr id="4" name="Slide Number Placeholder 3"/>
          <p:cNvSpPr>
            <a:spLocks noGrp="1"/>
          </p:cNvSpPr>
          <p:nvPr>
            <p:ph type="sldNum" sz="quarter" idx="10"/>
          </p:nvPr>
        </p:nvSpPr>
        <p:spPr/>
        <p:txBody>
          <a:bodyPr/>
          <a:lstStyle/>
          <a:p>
            <a:fld id="{9C3AA90F-A909-4C99-A9EB-9B2DD3D599ED}" type="slidenum">
              <a:rPr lang="de-CH" smtClean="0"/>
              <a:pPr/>
              <a:t>1</a:t>
            </a:fld>
            <a:endParaRPr lang="de-CH" dirty="0"/>
          </a:p>
        </p:txBody>
      </p:sp>
    </p:spTree>
    <p:extLst>
      <p:ext uri="{BB962C8B-B14F-4D97-AF65-F5344CB8AC3E}">
        <p14:creationId xmlns:p14="http://schemas.microsoft.com/office/powerpoint/2010/main" val="26773707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noProof="0" dirty="0" smtClean="0"/>
              <a:t>The application</a:t>
            </a:r>
            <a:r>
              <a:rPr lang="en-GB" baseline="0" noProof="0" dirty="0" smtClean="0"/>
              <a:t> of some of the WIGOS principles applied at MeteoSwiss should be demonstrated using an activity which has been (and still is) taking place over the last years. </a:t>
            </a:r>
            <a:r>
              <a:rPr lang="en-GB" baseline="0" noProof="0" dirty="0" smtClean="0">
                <a:sym typeface="Wingdings" panose="05000000000000000000" pitchFamily="2" charset="2"/>
              </a:rPr>
              <a:t> practical examples are always helpful to demonstrate something since they are in most cases quite concrete often being associated with operational business activities.</a:t>
            </a:r>
            <a:endParaRPr lang="en-GB" noProof="0" dirty="0"/>
          </a:p>
        </p:txBody>
      </p:sp>
      <p:sp>
        <p:nvSpPr>
          <p:cNvPr id="4" name="Slide Number Placeholder 3"/>
          <p:cNvSpPr>
            <a:spLocks noGrp="1"/>
          </p:cNvSpPr>
          <p:nvPr>
            <p:ph type="sldNum" sz="quarter" idx="10"/>
          </p:nvPr>
        </p:nvSpPr>
        <p:spPr/>
        <p:txBody>
          <a:bodyPr/>
          <a:lstStyle/>
          <a:p>
            <a:fld id="{9C3AA90F-A909-4C99-A9EB-9B2DD3D599ED}" type="slidenum">
              <a:rPr lang="de-CH" smtClean="0"/>
              <a:pPr/>
              <a:t>2</a:t>
            </a:fld>
            <a:endParaRPr lang="de-CH" dirty="0"/>
          </a:p>
        </p:txBody>
      </p:sp>
    </p:spTree>
    <p:extLst>
      <p:ext uri="{BB962C8B-B14F-4D97-AF65-F5344CB8AC3E}">
        <p14:creationId xmlns:p14="http://schemas.microsoft.com/office/powerpoint/2010/main" val="1418170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noProof="0" dirty="0" smtClean="0"/>
              <a:t>In the beginning there were –</a:t>
            </a:r>
            <a:r>
              <a:rPr lang="en-GB" baseline="0" noProof="0" dirty="0" smtClean="0"/>
              <a:t> among others – requirements from the hydrological community.</a:t>
            </a:r>
            <a:endParaRPr lang="en-GB" noProof="0" dirty="0"/>
          </a:p>
        </p:txBody>
      </p:sp>
      <p:sp>
        <p:nvSpPr>
          <p:cNvPr id="4" name="Slide Number Placeholder 3"/>
          <p:cNvSpPr>
            <a:spLocks noGrp="1"/>
          </p:cNvSpPr>
          <p:nvPr>
            <p:ph type="sldNum" sz="quarter" idx="10"/>
          </p:nvPr>
        </p:nvSpPr>
        <p:spPr/>
        <p:txBody>
          <a:bodyPr/>
          <a:lstStyle/>
          <a:p>
            <a:fld id="{9C3AA90F-A909-4C99-A9EB-9B2DD3D599ED}" type="slidenum">
              <a:rPr lang="de-CH" smtClean="0"/>
              <a:pPr/>
              <a:t>3</a:t>
            </a:fld>
            <a:endParaRPr lang="de-CH" dirty="0"/>
          </a:p>
        </p:txBody>
      </p:sp>
    </p:spTree>
    <p:extLst>
      <p:ext uri="{BB962C8B-B14F-4D97-AF65-F5344CB8AC3E}">
        <p14:creationId xmlns:p14="http://schemas.microsoft.com/office/powerpoint/2010/main" val="25753134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noProof="0" dirty="0" smtClean="0"/>
              <a:t>It resulted in requirements dealing</a:t>
            </a:r>
            <a:r>
              <a:rPr lang="en-GB" baseline="0" noProof="0" dirty="0" smtClean="0"/>
              <a:t> with a </a:t>
            </a:r>
            <a:r>
              <a:rPr lang="en-GB" baseline="0" noProof="0" dirty="0" err="1" smtClean="0"/>
              <a:t>denisification</a:t>
            </a:r>
            <a:r>
              <a:rPr lang="en-GB" baseline="0" noProof="0" dirty="0" smtClean="0"/>
              <a:t> of the network for hydrologists, but not only for them but for the whole warning community in regard of meteorological data. </a:t>
            </a:r>
            <a:endParaRPr lang="en-GB" noProof="0" dirty="0"/>
          </a:p>
        </p:txBody>
      </p:sp>
      <p:sp>
        <p:nvSpPr>
          <p:cNvPr id="4" name="Slide Number Placeholder 3"/>
          <p:cNvSpPr>
            <a:spLocks noGrp="1"/>
          </p:cNvSpPr>
          <p:nvPr>
            <p:ph type="sldNum" sz="quarter" idx="10"/>
          </p:nvPr>
        </p:nvSpPr>
        <p:spPr/>
        <p:txBody>
          <a:bodyPr/>
          <a:lstStyle/>
          <a:p>
            <a:fld id="{9C3AA90F-A909-4C99-A9EB-9B2DD3D599ED}" type="slidenum">
              <a:rPr lang="de-CH" smtClean="0"/>
              <a:pPr/>
              <a:t>4</a:t>
            </a:fld>
            <a:endParaRPr lang="de-CH" dirty="0"/>
          </a:p>
        </p:txBody>
      </p:sp>
    </p:spTree>
    <p:extLst>
      <p:ext uri="{BB962C8B-B14F-4D97-AF65-F5344CB8AC3E}">
        <p14:creationId xmlns:p14="http://schemas.microsoft.com/office/powerpoint/2010/main" val="505651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0" noProof="0" dirty="0" smtClean="0"/>
              <a:t>The requirements</a:t>
            </a:r>
            <a:r>
              <a:rPr lang="en-GB" sz="1200" i="0" baseline="0" noProof="0" dirty="0" smtClean="0"/>
              <a:t> in red were the ones being relevant for this activity being presented during this talk. Nevertheless the other requirements were also being taken into consideration while elaborating possible solutions in order to make sure that the chosen solution won’t be contradictory to them </a:t>
            </a:r>
            <a:endParaRPr lang="en-GB" sz="1200" i="0" noProof="0" dirty="0" smtClean="0"/>
          </a:p>
          <a:p>
            <a:endParaRPr lang="en-GB" i="0" noProof="0" dirty="0"/>
          </a:p>
        </p:txBody>
      </p:sp>
      <p:sp>
        <p:nvSpPr>
          <p:cNvPr id="4" name="Slide Number Placeholder 3"/>
          <p:cNvSpPr>
            <a:spLocks noGrp="1"/>
          </p:cNvSpPr>
          <p:nvPr>
            <p:ph type="sldNum" sz="quarter" idx="10"/>
          </p:nvPr>
        </p:nvSpPr>
        <p:spPr/>
        <p:txBody>
          <a:bodyPr/>
          <a:lstStyle/>
          <a:p>
            <a:pPr>
              <a:defRPr/>
            </a:pPr>
            <a:fld id="{5BFE1417-788F-40CD-8236-FA7C9C483DCA}" type="slidenum">
              <a:rPr lang="de-CH" smtClean="0"/>
              <a:pPr>
                <a:defRPr/>
              </a:pPr>
              <a:t>5</a:t>
            </a:fld>
            <a:endParaRPr lang="de-CH" dirty="0"/>
          </a:p>
        </p:txBody>
      </p:sp>
    </p:spTree>
    <p:extLst>
      <p:ext uri="{BB962C8B-B14F-4D97-AF65-F5344CB8AC3E}">
        <p14:creationId xmlns:p14="http://schemas.microsoft.com/office/powerpoint/2010/main" val="42392827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noProof="0" dirty="0" smtClean="0"/>
              <a:t>Over the last 10 – 15 years MeteoSwiss developed</a:t>
            </a:r>
            <a:r>
              <a:rPr lang="en-GB" baseline="0" noProof="0" dirty="0" smtClean="0"/>
              <a:t> a central data platform for measurements where it integrated all kinds of data sources in one system. Although the concept for the integration of all was there in the beginning the integration itself happened in phases first starting with AWS, then with profiles, international data, 3</a:t>
            </a:r>
            <a:r>
              <a:rPr lang="en-GB" baseline="30000" noProof="0" dirty="0" smtClean="0"/>
              <a:t>rd</a:t>
            </a:r>
            <a:r>
              <a:rPr lang="en-GB" baseline="0" noProof="0" dirty="0" smtClean="0"/>
              <a:t> partner data etc. Not all integrated data sources are shown on this picture. Not only the data storage was harmonized and centralized but also the measurement platform (i.e. sensors &gt; loggers &gt; communication &gt; central acquisition system &gt; delivery to Data Warehouse), so the whole data change builds an end-to-end solution.</a:t>
            </a:r>
            <a:endParaRPr lang="en-GB" noProof="0" dirty="0" smtClean="0"/>
          </a:p>
        </p:txBody>
      </p:sp>
      <p:sp>
        <p:nvSpPr>
          <p:cNvPr id="4" name="Slide Number Placeholder 3"/>
          <p:cNvSpPr>
            <a:spLocks noGrp="1"/>
          </p:cNvSpPr>
          <p:nvPr>
            <p:ph type="sldNum" sz="quarter" idx="10"/>
          </p:nvPr>
        </p:nvSpPr>
        <p:spPr/>
        <p:txBody>
          <a:bodyPr/>
          <a:lstStyle/>
          <a:p>
            <a:fld id="{9C3AA90F-A909-4C99-A9EB-9B2DD3D599ED}" type="slidenum">
              <a:rPr lang="de-CH" smtClean="0"/>
              <a:pPr/>
              <a:t>6</a:t>
            </a:fld>
            <a:endParaRPr lang="de-CH" dirty="0"/>
          </a:p>
        </p:txBody>
      </p:sp>
    </p:spTree>
    <p:extLst>
      <p:ext uri="{BB962C8B-B14F-4D97-AF65-F5344CB8AC3E}">
        <p14:creationId xmlns:p14="http://schemas.microsoft.com/office/powerpoint/2010/main" val="24952869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noProof="0" dirty="0" smtClean="0"/>
              <a:t>On this map all</a:t>
            </a:r>
            <a:r>
              <a:rPr lang="en-GB" baseline="0" noProof="0" dirty="0" smtClean="0"/>
              <a:t> </a:t>
            </a:r>
            <a:r>
              <a:rPr lang="en-GB" noProof="0" dirty="0" smtClean="0"/>
              <a:t>the regions are marked</a:t>
            </a:r>
            <a:r>
              <a:rPr lang="en-GB" baseline="0" noProof="0" dirty="0" smtClean="0"/>
              <a:t> </a:t>
            </a:r>
            <a:r>
              <a:rPr lang="en-GB" noProof="0" dirty="0" smtClean="0"/>
              <a:t>in where</a:t>
            </a:r>
            <a:r>
              <a:rPr lang="en-GB" baseline="0" noProof="0" dirty="0" smtClean="0"/>
              <a:t> the requirements couldn’t be fulfilled with the available capabilities.  &gt; result of Gap Analysis</a:t>
            </a:r>
            <a:endParaRPr lang="en-GB" noProof="0" dirty="0"/>
          </a:p>
        </p:txBody>
      </p:sp>
      <p:sp>
        <p:nvSpPr>
          <p:cNvPr id="4" name="Slide Number Placeholder 3"/>
          <p:cNvSpPr>
            <a:spLocks noGrp="1"/>
          </p:cNvSpPr>
          <p:nvPr>
            <p:ph type="sldNum" sz="quarter" idx="10"/>
          </p:nvPr>
        </p:nvSpPr>
        <p:spPr/>
        <p:txBody>
          <a:bodyPr/>
          <a:lstStyle/>
          <a:p>
            <a:fld id="{9C3AA90F-A909-4C99-A9EB-9B2DD3D599ED}" type="slidenum">
              <a:rPr lang="de-CH" smtClean="0"/>
              <a:pPr/>
              <a:t>7</a:t>
            </a:fld>
            <a:endParaRPr lang="de-CH" dirty="0"/>
          </a:p>
        </p:txBody>
      </p:sp>
    </p:spTree>
    <p:extLst>
      <p:ext uri="{BB962C8B-B14F-4D97-AF65-F5344CB8AC3E}">
        <p14:creationId xmlns:p14="http://schemas.microsoft.com/office/powerpoint/2010/main" val="21727563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noProof="0" dirty="0" smtClean="0"/>
              <a:t>These</a:t>
            </a:r>
            <a:r>
              <a:rPr lang="en-GB" baseline="0" noProof="0" dirty="0" smtClean="0"/>
              <a:t> are the possible options to complete the existing capabilities in order to meet the requirements. Each of this options will be explained more in details in the following slides.</a:t>
            </a:r>
          </a:p>
        </p:txBody>
      </p:sp>
      <p:sp>
        <p:nvSpPr>
          <p:cNvPr id="4" name="Slide Number Placeholder 3"/>
          <p:cNvSpPr>
            <a:spLocks noGrp="1"/>
          </p:cNvSpPr>
          <p:nvPr>
            <p:ph type="sldNum" sz="quarter" idx="10"/>
          </p:nvPr>
        </p:nvSpPr>
        <p:spPr/>
        <p:txBody>
          <a:bodyPr/>
          <a:lstStyle/>
          <a:p>
            <a:fld id="{9C3AA90F-A909-4C99-A9EB-9B2DD3D599ED}" type="slidenum">
              <a:rPr lang="de-CH" smtClean="0"/>
              <a:pPr/>
              <a:t>8</a:t>
            </a:fld>
            <a:endParaRPr lang="de-CH" dirty="0"/>
          </a:p>
        </p:txBody>
      </p:sp>
    </p:spTree>
    <p:extLst>
      <p:ext uri="{BB962C8B-B14F-4D97-AF65-F5344CB8AC3E}">
        <p14:creationId xmlns:p14="http://schemas.microsoft.com/office/powerpoint/2010/main" val="2360211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CH" dirty="0"/>
          </a:p>
        </p:txBody>
      </p:sp>
      <p:sp>
        <p:nvSpPr>
          <p:cNvPr id="4" name="Slide Number Placeholder 3"/>
          <p:cNvSpPr>
            <a:spLocks noGrp="1"/>
          </p:cNvSpPr>
          <p:nvPr>
            <p:ph type="sldNum" sz="quarter" idx="10"/>
          </p:nvPr>
        </p:nvSpPr>
        <p:spPr/>
        <p:txBody>
          <a:bodyPr/>
          <a:lstStyle/>
          <a:p>
            <a:fld id="{9C3AA90F-A909-4C99-A9EB-9B2DD3D599ED}" type="slidenum">
              <a:rPr lang="de-CH" smtClean="0"/>
              <a:pPr/>
              <a:t>9</a:t>
            </a:fld>
            <a:endParaRPr lang="de-CH" dirty="0"/>
          </a:p>
        </p:txBody>
      </p:sp>
    </p:spTree>
    <p:extLst>
      <p:ext uri="{BB962C8B-B14F-4D97-AF65-F5344CB8AC3E}">
        <p14:creationId xmlns:p14="http://schemas.microsoft.com/office/powerpoint/2010/main" val="38075814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CH" dirty="0" smtClean="0"/>
              <a:t>4</a:t>
            </a:r>
            <a:r>
              <a:rPr lang="de-CH" baseline="0" dirty="0" smtClean="0"/>
              <a:t> </a:t>
            </a:r>
            <a:r>
              <a:rPr lang="en-GB" baseline="0" noProof="0" dirty="0" smtClean="0"/>
              <a:t>options stand for: </a:t>
            </a:r>
          </a:p>
          <a:p>
            <a:pPr marL="171450" indent="-171450">
              <a:buFontTx/>
              <a:buChar char="-"/>
            </a:pPr>
            <a:r>
              <a:rPr lang="en-GB" baseline="0" noProof="0" dirty="0" smtClean="0"/>
              <a:t>Construction</a:t>
            </a:r>
          </a:p>
          <a:p>
            <a:pPr marL="171450" indent="-171450">
              <a:buFontTx/>
              <a:buChar char="-"/>
            </a:pPr>
            <a:r>
              <a:rPr lang="en-GB" baseline="0" noProof="0" dirty="0" smtClean="0"/>
              <a:t>Modernisation, automation</a:t>
            </a:r>
          </a:p>
          <a:p>
            <a:pPr marL="171450" indent="-171450">
              <a:buFontTx/>
              <a:buChar char="-"/>
            </a:pPr>
            <a:r>
              <a:rPr lang="en-GB" baseline="0" noProof="0" dirty="0" smtClean="0"/>
              <a:t>Combination/integration of meas. Methods (i.e. </a:t>
            </a:r>
            <a:r>
              <a:rPr lang="en-GB" baseline="0" noProof="0" dirty="0" err="1" smtClean="0"/>
              <a:t>CombiPrecip</a:t>
            </a:r>
            <a:r>
              <a:rPr lang="en-GB" baseline="0" noProof="0" dirty="0" smtClean="0"/>
              <a:t>)</a:t>
            </a:r>
          </a:p>
          <a:p>
            <a:pPr marL="171450" indent="-171450">
              <a:buFontTx/>
              <a:buChar char="-"/>
            </a:pPr>
            <a:r>
              <a:rPr lang="en-GB" baseline="0" noProof="0" dirty="0" smtClean="0"/>
              <a:t>Data integration</a:t>
            </a:r>
            <a:endParaRPr lang="en-GB" noProof="0" dirty="0"/>
          </a:p>
        </p:txBody>
      </p:sp>
      <p:sp>
        <p:nvSpPr>
          <p:cNvPr id="4" name="Slide Number Placeholder 3"/>
          <p:cNvSpPr>
            <a:spLocks noGrp="1"/>
          </p:cNvSpPr>
          <p:nvPr>
            <p:ph type="sldNum" sz="quarter" idx="10"/>
          </p:nvPr>
        </p:nvSpPr>
        <p:spPr/>
        <p:txBody>
          <a:bodyPr/>
          <a:lstStyle/>
          <a:p>
            <a:fld id="{9C3AA90F-A909-4C99-A9EB-9B2DD3D599ED}" type="slidenum">
              <a:rPr lang="de-CH" smtClean="0"/>
              <a:pPr/>
              <a:t>13</a:t>
            </a:fld>
            <a:endParaRPr lang="de-CH" dirty="0"/>
          </a:p>
        </p:txBody>
      </p:sp>
    </p:spTree>
    <p:extLst>
      <p:ext uri="{BB962C8B-B14F-4D97-AF65-F5344CB8AC3E}">
        <p14:creationId xmlns:p14="http://schemas.microsoft.com/office/powerpoint/2010/main" val="12369981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10"/>
          </p:nvPr>
        </p:nvSpPr>
        <p:spPr/>
        <p:txBody>
          <a:bodyPr/>
          <a:lstStyle/>
          <a:p>
            <a:fld id="{9C3AA90F-A909-4C99-A9EB-9B2DD3D599ED}" type="slidenum">
              <a:rPr lang="de-CH" smtClean="0"/>
              <a:pPr/>
              <a:t>14</a:t>
            </a:fld>
            <a:endParaRPr lang="de-CH" dirty="0"/>
          </a:p>
        </p:txBody>
      </p:sp>
    </p:spTree>
    <p:extLst>
      <p:ext uri="{BB962C8B-B14F-4D97-AF65-F5344CB8AC3E}">
        <p14:creationId xmlns:p14="http://schemas.microsoft.com/office/powerpoint/2010/main" val="262908330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gif"/></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23596" name="Picture 44" descr="Alpensee"/>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1152525"/>
            <a:ext cx="9144000" cy="6884988"/>
          </a:xfrm>
          <a:prstGeom prst="rect">
            <a:avLst/>
          </a:prstGeom>
          <a:noFill/>
          <a:extLst>
            <a:ext uri="{909E8E84-426E-40DD-AFC4-6F175D3DCCD1}">
              <a14:hiddenFill xmlns:a14="http://schemas.microsoft.com/office/drawing/2010/main">
                <a:solidFill>
                  <a:srgbClr val="FFFFFF"/>
                </a:solidFill>
              </a14:hiddenFill>
            </a:ext>
          </a:extLst>
        </p:spPr>
      </p:pic>
      <p:sp>
        <p:nvSpPr>
          <p:cNvPr id="23584" name="Text Box 32"/>
          <p:cNvSpPr txBox="1">
            <a:spLocks noChangeArrowheads="1"/>
          </p:cNvSpPr>
          <p:nvPr/>
        </p:nvSpPr>
        <p:spPr bwMode="auto">
          <a:xfrm>
            <a:off x="4572000" y="387350"/>
            <a:ext cx="3581400" cy="257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nSpc>
                <a:spcPct val="105000"/>
              </a:lnSpc>
              <a:spcBef>
                <a:spcPct val="50000"/>
              </a:spcBef>
            </a:pPr>
            <a:r>
              <a:rPr lang="de-CH" sz="800" dirty="0">
                <a:latin typeface="Arial" pitchFamily="34" charset="0"/>
              </a:rPr>
              <a:t>Eidgenössisches Departement des Innern EDI</a:t>
            </a:r>
            <a:br>
              <a:rPr lang="de-CH" sz="800" dirty="0">
                <a:latin typeface="Arial" pitchFamily="34" charset="0"/>
              </a:rPr>
            </a:br>
            <a:r>
              <a:rPr lang="de-CH" sz="800" b="1" dirty="0">
                <a:latin typeface="Arial" pitchFamily="34" charset="0"/>
              </a:rPr>
              <a:t>Bundesamt für Meteorologie und Klimatologie MeteoSchweiz</a:t>
            </a:r>
            <a:endParaRPr lang="de-CH" sz="800" dirty="0">
              <a:latin typeface="Arial" pitchFamily="34" charset="0"/>
            </a:endParaRPr>
          </a:p>
        </p:txBody>
      </p:sp>
      <p:pic>
        <p:nvPicPr>
          <p:cNvPr id="23589" name="Picture 37" descr="Logo_CMYK_pos"/>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915988" y="387350"/>
            <a:ext cx="199707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8028384" y="198437"/>
            <a:ext cx="876300" cy="885825"/>
          </a:xfrm>
          <a:prstGeom prst="rect">
            <a:avLst/>
          </a:prstGeom>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31640" y="274638"/>
            <a:ext cx="7355160" cy="1143000"/>
          </a:xfrm>
          <a:prstGeom prst="rect">
            <a:avLst/>
          </a:prstGeom>
        </p:spPr>
        <p:txBody>
          <a:bodyPr/>
          <a:lstStyle/>
          <a:p>
            <a:r>
              <a:rPr lang="en-US" smtClean="0"/>
              <a:t>Click to edit Master title style</a:t>
            </a:r>
            <a:endParaRPr lang="de-CH"/>
          </a:p>
        </p:txBody>
      </p:sp>
      <p:sp>
        <p:nvSpPr>
          <p:cNvPr id="3" name="Content Placeholder 2"/>
          <p:cNvSpPr>
            <a:spLocks noGrp="1"/>
          </p:cNvSpPr>
          <p:nvPr>
            <p:ph idx="1"/>
          </p:nvPr>
        </p:nvSpPr>
        <p:spPr>
          <a:xfrm>
            <a:off x="1331640" y="1600200"/>
            <a:ext cx="7355160" cy="4525963"/>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de-CH"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72400" y="260649"/>
            <a:ext cx="588268" cy="594662"/>
          </a:xfrm>
          <a:prstGeom prst="rect">
            <a:avLst/>
          </a:prstGeom>
        </p:spPr>
      </p:pic>
    </p:spTree>
    <p:extLst>
      <p:ext uri="{BB962C8B-B14F-4D97-AF65-F5344CB8AC3E}">
        <p14:creationId xmlns:p14="http://schemas.microsoft.com/office/powerpoint/2010/main" val="3488409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de-CH"/>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44603054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de-CH"/>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Tree>
    <p:extLst>
      <p:ext uri="{BB962C8B-B14F-4D97-AF65-F5344CB8AC3E}">
        <p14:creationId xmlns:p14="http://schemas.microsoft.com/office/powerpoint/2010/main" val="151931007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de-CH"/>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Tree>
    <p:extLst>
      <p:ext uri="{BB962C8B-B14F-4D97-AF65-F5344CB8AC3E}">
        <p14:creationId xmlns:p14="http://schemas.microsoft.com/office/powerpoint/2010/main" val="27593264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de-CH"/>
          </a:p>
        </p:txBody>
      </p:sp>
    </p:spTree>
    <p:extLst>
      <p:ext uri="{BB962C8B-B14F-4D97-AF65-F5344CB8AC3E}">
        <p14:creationId xmlns:p14="http://schemas.microsoft.com/office/powerpoint/2010/main" val="33843076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9062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de-CH"/>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500657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de-CH"/>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CH"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030262769"/>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de-CH"/>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Tree>
    <p:extLst>
      <p:ext uri="{BB962C8B-B14F-4D97-AF65-F5344CB8AC3E}">
        <p14:creationId xmlns:p14="http://schemas.microsoft.com/office/powerpoint/2010/main" val="1513224277"/>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de-CH"/>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Tree>
    <p:extLst>
      <p:ext uri="{BB962C8B-B14F-4D97-AF65-F5344CB8AC3E}">
        <p14:creationId xmlns:p14="http://schemas.microsoft.com/office/powerpoint/2010/main" val="2766707148"/>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de-CH"/>
          </a:p>
        </p:txBody>
      </p:sp>
      <p:sp>
        <p:nvSpPr>
          <p:cNvPr id="3" name="Content Placeholder 2"/>
          <p:cNvSpPr>
            <a:spLocks noGrp="1"/>
          </p:cNvSpPr>
          <p:nvPr>
            <p:ph sz="half" idx="1"/>
          </p:nvPr>
        </p:nvSpPr>
        <p:spPr>
          <a:xfrm>
            <a:off x="457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Content Placeholder 3"/>
          <p:cNvSpPr>
            <a:spLocks noGrp="1"/>
          </p:cNvSpPr>
          <p:nvPr>
            <p:ph sz="quarter" idx="2"/>
          </p:nvPr>
        </p:nvSpPr>
        <p:spPr>
          <a:xfrm>
            <a:off x="4648200" y="1600200"/>
            <a:ext cx="40386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5" name="Content Placeholder 4"/>
          <p:cNvSpPr>
            <a:spLocks noGrp="1"/>
          </p:cNvSpPr>
          <p:nvPr>
            <p:ph sz="quarter" idx="3"/>
          </p:nvPr>
        </p:nvSpPr>
        <p:spPr>
          <a:xfrm>
            <a:off x="4648200" y="3938588"/>
            <a:ext cx="40386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Tree>
    <p:extLst>
      <p:ext uri="{BB962C8B-B14F-4D97-AF65-F5344CB8AC3E}">
        <p14:creationId xmlns:p14="http://schemas.microsoft.com/office/powerpoint/2010/main" val="367541784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de-CH"/>
          </a:p>
        </p:txBody>
      </p:sp>
      <p:sp>
        <p:nvSpPr>
          <p:cNvPr id="3" name="Table Placeholder 2"/>
          <p:cNvSpPr>
            <a:spLocks noGrp="1"/>
          </p:cNvSpPr>
          <p:nvPr>
            <p:ph type="tbl" idx="1"/>
          </p:nvPr>
        </p:nvSpPr>
        <p:spPr>
          <a:xfrm>
            <a:off x="457200" y="1600200"/>
            <a:ext cx="8229600" cy="4525963"/>
          </a:xfrm>
          <a:prstGeom prst="rect">
            <a:avLst/>
          </a:prstGeom>
        </p:spPr>
        <p:txBody>
          <a:bodyPr/>
          <a:lstStyle/>
          <a:p>
            <a:endParaRPr lang="de-CH" dirty="0"/>
          </a:p>
        </p:txBody>
      </p:sp>
    </p:spTree>
    <p:extLst>
      <p:ext uri="{BB962C8B-B14F-4D97-AF65-F5344CB8AC3E}">
        <p14:creationId xmlns:p14="http://schemas.microsoft.com/office/powerpoint/2010/main" val="1228054773"/>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raktanden Variante 1">
    <p:spTree>
      <p:nvGrpSpPr>
        <p:cNvPr id="1" name=""/>
        <p:cNvGrpSpPr/>
        <p:nvPr/>
      </p:nvGrpSpPr>
      <p:grpSpPr>
        <a:xfrm>
          <a:off x="0" y="0"/>
          <a:ext cx="0" cy="0"/>
          <a:chOff x="0" y="0"/>
          <a:chExt cx="0" cy="0"/>
        </a:xfrm>
      </p:grpSpPr>
      <p:sp>
        <p:nvSpPr>
          <p:cNvPr id="12" name="Rectangle 1026"/>
          <p:cNvSpPr>
            <a:spLocks noGrp="1" noChangeArrowheads="1"/>
          </p:cNvSpPr>
          <p:nvPr>
            <p:ph type="title" hasCustomPrompt="1"/>
          </p:nvPr>
        </p:nvSpPr>
        <p:spPr>
          <a:xfrm>
            <a:off x="1287214" y="387000"/>
            <a:ext cx="7461250" cy="989013"/>
          </a:xfrm>
          <a:prstGeom prst="rect">
            <a:avLst/>
          </a:prstGeom>
          <a:noFill/>
        </p:spPr>
        <p:txBody>
          <a:bodyPr/>
          <a:lstStyle>
            <a:lvl1pPr>
              <a:defRPr/>
            </a:lvl1pPr>
          </a:lstStyle>
          <a:p>
            <a:r>
              <a:rPr lang="de-CH" dirty="0" smtClean="0"/>
              <a:t>Traktanden</a:t>
            </a:r>
            <a:endParaRPr lang="de-CH" dirty="0"/>
          </a:p>
        </p:txBody>
      </p:sp>
      <p:sp>
        <p:nvSpPr>
          <p:cNvPr id="13" name="Rectangle 1029"/>
          <p:cNvSpPr>
            <a:spLocks noGrp="1" noChangeArrowheads="1"/>
          </p:cNvSpPr>
          <p:nvPr>
            <p:ph type="body" idx="1"/>
          </p:nvPr>
        </p:nvSpPr>
        <p:spPr>
          <a:xfrm>
            <a:off x="1285875" y="1628775"/>
            <a:ext cx="7472363" cy="3502025"/>
          </a:xfrm>
          <a:prstGeom prst="rect">
            <a:avLst/>
          </a:prstGeom>
          <a:noFill/>
          <a:ln/>
        </p:spPr>
        <p:txBody>
          <a:bodyPr/>
          <a:lstStyle/>
          <a:p>
            <a:r>
              <a:rPr lang="de-CH" dirty="0"/>
              <a:t>Beispieltraktandum</a:t>
            </a:r>
          </a:p>
          <a:p>
            <a:r>
              <a:rPr lang="de-CH" dirty="0"/>
              <a:t>Ein weiteres Thema</a:t>
            </a:r>
          </a:p>
          <a:p>
            <a:r>
              <a:rPr lang="de-CH" dirty="0"/>
              <a:t>Zu behandelnde Anträge</a:t>
            </a:r>
          </a:p>
          <a:p>
            <a:pPr lvl="1"/>
            <a:r>
              <a:rPr lang="de-CH" dirty="0"/>
              <a:t>Eingabe 1</a:t>
            </a:r>
          </a:p>
          <a:p>
            <a:pPr lvl="1"/>
            <a:r>
              <a:rPr lang="de-CH" dirty="0"/>
              <a:t>Eingabe 2</a:t>
            </a:r>
          </a:p>
          <a:p>
            <a:r>
              <a:rPr lang="de-CH" dirty="0"/>
              <a:t>Zu verabschiedende Anträge</a:t>
            </a:r>
          </a:p>
          <a:p>
            <a:r>
              <a:rPr lang="de-CH" dirty="0"/>
              <a:t>Pause</a:t>
            </a:r>
          </a:p>
          <a:p>
            <a:r>
              <a:rPr lang="de-CH" dirty="0"/>
              <a:t>Varia (nur wenn noch genügend Zeit)</a:t>
            </a:r>
          </a:p>
        </p:txBody>
      </p:sp>
    </p:spTree>
    <p:extLst>
      <p:ext uri="{BB962C8B-B14F-4D97-AF65-F5344CB8AC3E}">
        <p14:creationId xmlns:p14="http://schemas.microsoft.com/office/powerpoint/2010/main" val="14417100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w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57" name="Text Box 33"/>
          <p:cNvSpPr txBox="1">
            <a:spLocks noChangeArrowheads="1"/>
          </p:cNvSpPr>
          <p:nvPr/>
        </p:nvSpPr>
        <p:spPr bwMode="auto">
          <a:xfrm>
            <a:off x="6448425" y="6205538"/>
            <a:ext cx="2266950" cy="14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r">
              <a:lnSpc>
                <a:spcPct val="105000"/>
              </a:lnSpc>
              <a:spcBef>
                <a:spcPct val="50000"/>
              </a:spcBef>
            </a:pPr>
            <a:fld id="{2D8AF184-93A6-4FC0-ADD1-C04CAC3B467D}" type="slidenum">
              <a:rPr lang="de-CH" sz="900">
                <a:latin typeface="Arial" pitchFamily="34" charset="0"/>
              </a:rPr>
              <a:pPr algn="r">
                <a:lnSpc>
                  <a:spcPct val="105000"/>
                </a:lnSpc>
                <a:spcBef>
                  <a:spcPct val="50000"/>
                </a:spcBef>
              </a:pPr>
              <a:t>‹#›</a:t>
            </a:fld>
            <a:r>
              <a:rPr lang="de-CH" sz="900" dirty="0">
                <a:latin typeface="Arial" pitchFamily="34" charset="0"/>
              </a:rPr>
              <a:t> </a:t>
            </a:r>
          </a:p>
        </p:txBody>
      </p:sp>
      <p:sp>
        <p:nvSpPr>
          <p:cNvPr id="1058" name="AutoShape 34"/>
          <p:cNvSpPr>
            <a:spLocks noChangeArrowheads="1"/>
          </p:cNvSpPr>
          <p:nvPr userDrawn="1"/>
        </p:nvSpPr>
        <p:spPr bwMode="auto">
          <a:xfrm>
            <a:off x="1254125" y="6143625"/>
            <a:ext cx="7232650" cy="408989"/>
          </a:xfrm>
          <a:prstGeom prst="octagon">
            <a:avLst>
              <a:gd name="adj" fmla="val 29287"/>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nSpc>
                <a:spcPct val="105000"/>
              </a:lnSpc>
              <a:spcBef>
                <a:spcPct val="50000"/>
              </a:spcBef>
            </a:pPr>
            <a:r>
              <a:rPr lang="en-US" sz="900" b="1" kern="1200" dirty="0" smtClean="0">
                <a:solidFill>
                  <a:schemeClr val="tx1"/>
                </a:solidFill>
                <a:latin typeface="Arial" pitchFamily="34" charset="0"/>
                <a:ea typeface="+mn-ea"/>
                <a:cs typeface="+mn-cs"/>
              </a:rPr>
              <a:t>Federal Office of Meteorology and Climatology </a:t>
            </a:r>
            <a:r>
              <a:rPr lang="en-GB" sz="900" b="1" kern="1200" noProof="0" dirty="0" smtClean="0">
                <a:solidFill>
                  <a:srgbClr val="ED181E"/>
                </a:solidFill>
                <a:latin typeface="Arial" pitchFamily="34" charset="0"/>
                <a:ea typeface="+mn-ea"/>
                <a:cs typeface="+mn-cs"/>
              </a:rPr>
              <a:t>MeteoSwiss</a:t>
            </a:r>
            <a:r>
              <a:rPr lang="en-GB" sz="900" b="1" noProof="0" dirty="0" smtClean="0">
                <a:solidFill>
                  <a:srgbClr val="ED181E"/>
                </a:solidFill>
                <a:latin typeface="Arial" pitchFamily="34" charset="0"/>
              </a:rPr>
              <a:t/>
            </a:r>
            <a:br>
              <a:rPr lang="en-GB" sz="900" b="1" noProof="0" dirty="0" smtClean="0">
                <a:solidFill>
                  <a:srgbClr val="ED181E"/>
                </a:solidFill>
                <a:latin typeface="Arial" pitchFamily="34" charset="0"/>
              </a:rPr>
            </a:br>
            <a:r>
              <a:rPr lang="de-CH" sz="900" b="1" dirty="0" smtClean="0">
                <a:solidFill>
                  <a:schemeClr val="tx1"/>
                </a:solidFill>
                <a:latin typeface="Arial" pitchFamily="34" charset="0"/>
              </a:rPr>
              <a:t>Bertrand</a:t>
            </a:r>
            <a:r>
              <a:rPr lang="de-CH" sz="900" b="1" baseline="0" dirty="0" smtClean="0">
                <a:solidFill>
                  <a:schemeClr val="tx1"/>
                </a:solidFill>
                <a:latin typeface="Arial" pitchFamily="34" charset="0"/>
              </a:rPr>
              <a:t> </a:t>
            </a:r>
            <a:r>
              <a:rPr lang="de-CH" sz="900" b="1" baseline="0" dirty="0" smtClean="0">
                <a:solidFill>
                  <a:schemeClr val="tx1"/>
                </a:solidFill>
                <a:latin typeface="Arial" pitchFamily="34" charset="0"/>
              </a:rPr>
              <a:t>Calpini, </a:t>
            </a:r>
            <a:r>
              <a:rPr lang="de-CH" sz="900" b="0" dirty="0" smtClean="0">
                <a:solidFill>
                  <a:schemeClr val="tx1"/>
                </a:solidFill>
                <a:latin typeface="Arial" pitchFamily="34" charset="0"/>
              </a:rPr>
              <a:t>Estelle</a:t>
            </a:r>
            <a:r>
              <a:rPr lang="de-CH" sz="900" b="0" baseline="0" dirty="0" smtClean="0">
                <a:solidFill>
                  <a:schemeClr val="tx1"/>
                </a:solidFill>
                <a:latin typeface="Arial" pitchFamily="34" charset="0"/>
              </a:rPr>
              <a:t> Grueter</a:t>
            </a:r>
            <a:endParaRPr lang="de-CH" sz="900" b="1" dirty="0">
              <a:latin typeface="Arial" pitchFamily="34" charset="0"/>
            </a:endParaRPr>
          </a:p>
        </p:txBody>
      </p:sp>
      <p:sp>
        <p:nvSpPr>
          <p:cNvPr id="1064" name="Line 40"/>
          <p:cNvSpPr>
            <a:spLocks noChangeShapeType="1"/>
          </p:cNvSpPr>
          <p:nvPr/>
        </p:nvSpPr>
        <p:spPr bwMode="auto">
          <a:xfrm flipH="1">
            <a:off x="1295400" y="6162675"/>
            <a:ext cx="749617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dirty="0"/>
          </a:p>
        </p:txBody>
      </p:sp>
      <p:pic>
        <p:nvPicPr>
          <p:cNvPr id="1068" name="Picture 44" descr="Wappen"/>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358775" y="387350"/>
            <a:ext cx="292100" cy="33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iming>
    <p:tnLst>
      <p:par>
        <p:cTn id="1" dur="indefinite" restart="never" nodeType="tmRoot"/>
      </p:par>
    </p:tnLst>
  </p:timing>
  <p:txStyles>
    <p:titleStyle>
      <a:lvl1pPr algn="l" rtl="0" fontAlgn="base">
        <a:spcBef>
          <a:spcPct val="0"/>
        </a:spcBef>
        <a:spcAft>
          <a:spcPct val="0"/>
        </a:spcAft>
        <a:defRPr sz="3200" b="1">
          <a:solidFill>
            <a:schemeClr val="tx1"/>
          </a:solidFill>
          <a:latin typeface="+mj-lt"/>
          <a:ea typeface="+mj-ea"/>
          <a:cs typeface="+mj-cs"/>
        </a:defRPr>
      </a:lvl1pPr>
      <a:lvl2pPr algn="l" rtl="0" fontAlgn="base">
        <a:spcBef>
          <a:spcPct val="0"/>
        </a:spcBef>
        <a:spcAft>
          <a:spcPct val="0"/>
        </a:spcAft>
        <a:defRPr sz="3200" b="1">
          <a:solidFill>
            <a:schemeClr val="tx1"/>
          </a:solidFill>
          <a:latin typeface="Arial" pitchFamily="34" charset="0"/>
        </a:defRPr>
      </a:lvl2pPr>
      <a:lvl3pPr algn="l" rtl="0" fontAlgn="base">
        <a:spcBef>
          <a:spcPct val="0"/>
        </a:spcBef>
        <a:spcAft>
          <a:spcPct val="0"/>
        </a:spcAft>
        <a:defRPr sz="3200" b="1">
          <a:solidFill>
            <a:schemeClr val="tx1"/>
          </a:solidFill>
          <a:latin typeface="Arial" pitchFamily="34" charset="0"/>
        </a:defRPr>
      </a:lvl3pPr>
      <a:lvl4pPr algn="l" rtl="0" fontAlgn="base">
        <a:spcBef>
          <a:spcPct val="0"/>
        </a:spcBef>
        <a:spcAft>
          <a:spcPct val="0"/>
        </a:spcAft>
        <a:defRPr sz="3200" b="1">
          <a:solidFill>
            <a:schemeClr val="tx1"/>
          </a:solidFill>
          <a:latin typeface="Arial" pitchFamily="34" charset="0"/>
        </a:defRPr>
      </a:lvl4pPr>
      <a:lvl5pPr algn="l" rtl="0" fontAlgn="base">
        <a:spcBef>
          <a:spcPct val="0"/>
        </a:spcBef>
        <a:spcAft>
          <a:spcPct val="0"/>
        </a:spcAft>
        <a:defRPr sz="3200" b="1">
          <a:solidFill>
            <a:schemeClr val="tx1"/>
          </a:solidFill>
          <a:latin typeface="Arial" pitchFamily="34" charset="0"/>
        </a:defRPr>
      </a:lvl5pPr>
      <a:lvl6pPr marL="457200" algn="l" rtl="0" fontAlgn="base">
        <a:spcBef>
          <a:spcPct val="0"/>
        </a:spcBef>
        <a:spcAft>
          <a:spcPct val="0"/>
        </a:spcAft>
        <a:defRPr sz="3200" b="1">
          <a:solidFill>
            <a:schemeClr val="tx1"/>
          </a:solidFill>
          <a:latin typeface="Arial" pitchFamily="34" charset="0"/>
        </a:defRPr>
      </a:lvl6pPr>
      <a:lvl7pPr marL="914400" algn="l" rtl="0" fontAlgn="base">
        <a:spcBef>
          <a:spcPct val="0"/>
        </a:spcBef>
        <a:spcAft>
          <a:spcPct val="0"/>
        </a:spcAft>
        <a:defRPr sz="3200" b="1">
          <a:solidFill>
            <a:schemeClr val="tx1"/>
          </a:solidFill>
          <a:latin typeface="Arial" pitchFamily="34" charset="0"/>
        </a:defRPr>
      </a:lvl7pPr>
      <a:lvl8pPr marL="1371600" algn="l" rtl="0" fontAlgn="base">
        <a:spcBef>
          <a:spcPct val="0"/>
        </a:spcBef>
        <a:spcAft>
          <a:spcPct val="0"/>
        </a:spcAft>
        <a:defRPr sz="3200" b="1">
          <a:solidFill>
            <a:schemeClr val="tx1"/>
          </a:solidFill>
          <a:latin typeface="Arial" pitchFamily="34" charset="0"/>
        </a:defRPr>
      </a:lvl8pPr>
      <a:lvl9pPr marL="1828800" algn="l" rtl="0" fontAlgn="base">
        <a:spcBef>
          <a:spcPct val="0"/>
        </a:spcBef>
        <a:spcAft>
          <a:spcPct val="0"/>
        </a:spcAft>
        <a:defRPr sz="3200" b="1">
          <a:solidFill>
            <a:schemeClr val="tx1"/>
          </a:solidFill>
          <a:latin typeface="Arial" pitchFamily="34" charset="0"/>
        </a:defRPr>
      </a:lvl9pPr>
    </p:titleStyle>
    <p:bodyStyle>
      <a:lvl1pPr marL="342900" indent="-342900" algn="l" rtl="0" fontAlgn="base">
        <a:spcBef>
          <a:spcPct val="20000"/>
        </a:spcBef>
        <a:spcAft>
          <a:spcPct val="0"/>
        </a:spcAft>
        <a:buChar char="•"/>
        <a:defRPr sz="2100">
          <a:solidFill>
            <a:schemeClr val="tx1"/>
          </a:solidFill>
          <a:latin typeface="+mn-lt"/>
          <a:ea typeface="+mn-ea"/>
          <a:cs typeface="+mn-cs"/>
        </a:defRPr>
      </a:lvl1pPr>
      <a:lvl2pPr marL="742950" indent="-285750" algn="l" rtl="0" fontAlgn="base">
        <a:spcBef>
          <a:spcPct val="20000"/>
        </a:spcBef>
        <a:spcAft>
          <a:spcPct val="0"/>
        </a:spcAft>
        <a:buClr>
          <a:schemeClr val="bg2"/>
        </a:buClr>
        <a:buChar char="•"/>
        <a:defRPr sz="2100">
          <a:solidFill>
            <a:schemeClr val="tx1"/>
          </a:solidFill>
          <a:latin typeface="+mn-lt"/>
        </a:defRPr>
      </a:lvl2pPr>
      <a:lvl3pPr marL="1143000" indent="-228600" algn="l" rtl="0" fontAlgn="base">
        <a:spcBef>
          <a:spcPct val="20000"/>
        </a:spcBef>
        <a:spcAft>
          <a:spcPct val="0"/>
        </a:spcAft>
        <a:buClr>
          <a:srgbClr val="B2B2B2"/>
        </a:buClr>
        <a:buChar char="•"/>
        <a:defRPr sz="2100">
          <a:solidFill>
            <a:schemeClr val="tx1"/>
          </a:solidFill>
          <a:latin typeface="+mn-lt"/>
        </a:defRPr>
      </a:lvl3pPr>
      <a:lvl4pPr marL="1600200" indent="-228600" algn="l" rtl="0" fontAlgn="base">
        <a:spcBef>
          <a:spcPct val="20000"/>
        </a:spcBef>
        <a:spcAft>
          <a:spcPct val="0"/>
        </a:spcAft>
        <a:buClr>
          <a:srgbClr val="C0C0C0"/>
        </a:buClr>
        <a:buChar char="•"/>
        <a:defRPr sz="2100">
          <a:solidFill>
            <a:schemeClr val="tx1"/>
          </a:solidFill>
          <a:latin typeface="+mn-lt"/>
        </a:defRPr>
      </a:lvl4pPr>
      <a:lvl5pPr marL="2057400" indent="-228600" algn="l" rtl="0" fontAlgn="base">
        <a:spcBef>
          <a:spcPct val="20000"/>
        </a:spcBef>
        <a:spcAft>
          <a:spcPct val="0"/>
        </a:spcAft>
        <a:buClr>
          <a:srgbClr val="DDDDDD"/>
        </a:buClr>
        <a:buChar char="•"/>
        <a:defRPr sz="2100">
          <a:solidFill>
            <a:schemeClr val="tx1"/>
          </a:solidFill>
          <a:latin typeface="+mn-lt"/>
        </a:defRPr>
      </a:lvl5pPr>
      <a:lvl6pPr marL="2514600" indent="-228600" algn="l" rtl="0" fontAlgn="base">
        <a:spcBef>
          <a:spcPct val="20000"/>
        </a:spcBef>
        <a:spcAft>
          <a:spcPct val="0"/>
        </a:spcAft>
        <a:buClr>
          <a:srgbClr val="DDDDDD"/>
        </a:buClr>
        <a:buChar char="•"/>
        <a:defRPr sz="2100">
          <a:solidFill>
            <a:schemeClr val="tx1"/>
          </a:solidFill>
          <a:latin typeface="+mn-lt"/>
        </a:defRPr>
      </a:lvl6pPr>
      <a:lvl7pPr marL="2971800" indent="-228600" algn="l" rtl="0" fontAlgn="base">
        <a:spcBef>
          <a:spcPct val="20000"/>
        </a:spcBef>
        <a:spcAft>
          <a:spcPct val="0"/>
        </a:spcAft>
        <a:buClr>
          <a:srgbClr val="DDDDDD"/>
        </a:buClr>
        <a:buChar char="•"/>
        <a:defRPr sz="2100">
          <a:solidFill>
            <a:schemeClr val="tx1"/>
          </a:solidFill>
          <a:latin typeface="+mn-lt"/>
        </a:defRPr>
      </a:lvl7pPr>
      <a:lvl8pPr marL="3429000" indent="-228600" algn="l" rtl="0" fontAlgn="base">
        <a:spcBef>
          <a:spcPct val="20000"/>
        </a:spcBef>
        <a:spcAft>
          <a:spcPct val="0"/>
        </a:spcAft>
        <a:buClr>
          <a:srgbClr val="DDDDDD"/>
        </a:buClr>
        <a:buChar char="•"/>
        <a:defRPr sz="2100">
          <a:solidFill>
            <a:schemeClr val="tx1"/>
          </a:solidFill>
          <a:latin typeface="+mn-lt"/>
        </a:defRPr>
      </a:lvl8pPr>
      <a:lvl9pPr marL="3886200" indent="-228600" algn="l" rtl="0" fontAlgn="base">
        <a:spcBef>
          <a:spcPct val="20000"/>
        </a:spcBef>
        <a:spcAft>
          <a:spcPct val="0"/>
        </a:spcAft>
        <a:buClr>
          <a:srgbClr val="DDDDDD"/>
        </a:buClr>
        <a:buChar char="•"/>
        <a:defRPr sz="21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jpeg"/><Relationship Id="rId7"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1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27.jpeg"/><Relationship Id="rId7" Type="http://schemas.openxmlformats.org/officeDocument/2006/relationships/diagramQuickStyle" Target="../diagrams/quickStyle2.xml"/><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29.png"/><Relationship Id="rId4" Type="http://schemas.openxmlformats.org/officeDocument/2006/relationships/image" Target="../media/image28.jpeg"/><Relationship Id="rId9" Type="http://schemas.microsoft.com/office/2007/relationships/diagramDrawing" Target="../diagrams/drawing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0" name="Rectangle 10"/>
          <p:cNvSpPr>
            <a:spLocks noChangeArrowheads="1"/>
          </p:cNvSpPr>
          <p:nvPr/>
        </p:nvSpPr>
        <p:spPr bwMode="auto">
          <a:xfrm>
            <a:off x="1252538" y="1628775"/>
            <a:ext cx="7461250" cy="3240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pPr eaLnBrk="1" hangingPunct="1"/>
            <a:r>
              <a:rPr lang="de-CH" sz="5900" b="1" dirty="0">
                <a:latin typeface="Arial" pitchFamily="34" charset="0"/>
              </a:rPr>
              <a:t/>
            </a:r>
            <a:br>
              <a:rPr lang="de-CH" sz="5900" b="1" dirty="0">
                <a:latin typeface="Arial" pitchFamily="34" charset="0"/>
              </a:rPr>
            </a:br>
            <a:r>
              <a:rPr lang="de-CH" sz="5900" b="1" dirty="0">
                <a:latin typeface="Arial" pitchFamily="34" charset="0"/>
              </a:rPr>
              <a:t/>
            </a:r>
            <a:br>
              <a:rPr lang="de-CH" sz="5900" b="1" dirty="0">
                <a:latin typeface="Arial" pitchFamily="34" charset="0"/>
              </a:rPr>
            </a:br>
            <a:r>
              <a:rPr lang="de-CH" sz="1400" b="1" dirty="0">
                <a:latin typeface="Arial" pitchFamily="34" charset="0"/>
              </a:rPr>
              <a:t/>
            </a:r>
            <a:br>
              <a:rPr lang="de-CH" sz="1400" b="1" dirty="0">
                <a:latin typeface="Arial" pitchFamily="34" charset="0"/>
              </a:rPr>
            </a:br>
            <a:r>
              <a:rPr lang="de-CH" sz="8000" b="1" dirty="0">
                <a:solidFill>
                  <a:srgbClr val="ED181E"/>
                </a:solidFill>
                <a:latin typeface="Arial" pitchFamily="34" charset="0"/>
              </a:rPr>
              <a:t/>
            </a:r>
            <a:br>
              <a:rPr lang="de-CH" sz="8000" b="1" dirty="0">
                <a:solidFill>
                  <a:srgbClr val="ED181E"/>
                </a:solidFill>
                <a:latin typeface="Arial" pitchFamily="34" charset="0"/>
              </a:rPr>
            </a:br>
            <a:endParaRPr lang="en-US" sz="3600" b="1" dirty="0">
              <a:solidFill>
                <a:srgbClr val="ED181E"/>
              </a:solidFill>
              <a:latin typeface="Arial" pitchFamily="34" charset="0"/>
            </a:endParaRPr>
          </a:p>
        </p:txBody>
      </p:sp>
      <p:sp>
        <p:nvSpPr>
          <p:cNvPr id="51300" name="Text Box 100"/>
          <p:cNvSpPr txBox="1">
            <a:spLocks noChangeArrowheads="1"/>
          </p:cNvSpPr>
          <p:nvPr/>
        </p:nvSpPr>
        <p:spPr bwMode="auto">
          <a:xfrm>
            <a:off x="1130300" y="1700808"/>
            <a:ext cx="7993063"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sz="4800" b="1" dirty="0" smtClean="0">
                <a:solidFill>
                  <a:srgbClr val="ED181E"/>
                </a:solidFill>
                <a:latin typeface="Arial" pitchFamily="34" charset="0"/>
              </a:rPr>
              <a:t>Application of WIGOS principles at MeteoSwiss</a:t>
            </a:r>
            <a:endParaRPr lang="en-GB" sz="4800" b="1" dirty="0">
              <a:solidFill>
                <a:srgbClr val="ED181E"/>
              </a:solidFill>
              <a:latin typeface="Arial" pitchFamily="34" charset="0"/>
            </a:endParaRPr>
          </a:p>
        </p:txBody>
      </p:sp>
      <p:sp>
        <p:nvSpPr>
          <p:cNvPr id="2" name="TextBox 1"/>
          <p:cNvSpPr txBox="1"/>
          <p:nvPr/>
        </p:nvSpPr>
        <p:spPr>
          <a:xfrm>
            <a:off x="1130300" y="5550331"/>
            <a:ext cx="7583488" cy="1323439"/>
          </a:xfrm>
          <a:prstGeom prst="rect">
            <a:avLst/>
          </a:prstGeom>
          <a:noFill/>
        </p:spPr>
        <p:txBody>
          <a:bodyPr wrap="square" rtlCol="0">
            <a:spAutoFit/>
          </a:bodyPr>
          <a:lstStyle/>
          <a:p>
            <a:r>
              <a:rPr lang="en-GB" sz="2000" dirty="0" smtClean="0">
                <a:latin typeface="+mj-lt"/>
              </a:rPr>
              <a:t>Estelle Grueter </a:t>
            </a:r>
            <a:r>
              <a:rPr lang="en-GB" sz="2000" smtClean="0">
                <a:latin typeface="+mj-lt"/>
              </a:rPr>
              <a:t>(estelle.grueter@meteoswiss.ch)</a:t>
            </a:r>
            <a:endParaRPr lang="en-GB" sz="2000" dirty="0" smtClean="0">
              <a:latin typeface="+mj-lt"/>
            </a:endParaRPr>
          </a:p>
          <a:p>
            <a:pPr>
              <a:lnSpc>
                <a:spcPct val="150000"/>
              </a:lnSpc>
            </a:pPr>
            <a:r>
              <a:rPr lang="en-GB" sz="2000" dirty="0" smtClean="0">
                <a:latin typeface="+mj-lt"/>
              </a:rPr>
              <a:t>WMO RA VI WIGOS Workshop</a:t>
            </a:r>
          </a:p>
          <a:p>
            <a:pPr>
              <a:lnSpc>
                <a:spcPct val="150000"/>
              </a:lnSpc>
            </a:pPr>
            <a:r>
              <a:rPr lang="en-GB" sz="2000" dirty="0" smtClean="0">
                <a:latin typeface="+mj-lt"/>
              </a:rPr>
              <a:t>24 – 27 November 2015, Belgrade</a:t>
            </a:r>
            <a:endParaRPr lang="en-GB" sz="2000" dirty="0">
              <a:latin typeface="+mj-lt"/>
            </a:endParaRPr>
          </a:p>
        </p:txBody>
      </p:sp>
      <p:sp>
        <p:nvSpPr>
          <p:cNvPr id="4" name="TextBox 3"/>
          <p:cNvSpPr txBox="1"/>
          <p:nvPr/>
        </p:nvSpPr>
        <p:spPr>
          <a:xfrm>
            <a:off x="1130300" y="4433278"/>
            <a:ext cx="7583488" cy="867930"/>
          </a:xfrm>
          <a:prstGeom prst="rect">
            <a:avLst/>
          </a:prstGeom>
          <a:noFill/>
        </p:spPr>
        <p:txBody>
          <a:bodyPr wrap="square" rtlCol="0">
            <a:spAutoFit/>
          </a:bodyPr>
          <a:lstStyle/>
          <a:p>
            <a:pPr>
              <a:lnSpc>
                <a:spcPct val="105000"/>
              </a:lnSpc>
            </a:pPr>
            <a:r>
              <a:rPr lang="en-GB" b="1" dirty="0" smtClean="0">
                <a:latin typeface="+mj-lt"/>
              </a:rPr>
              <a:t>Experiences and lessons learned on the basis of a demo example</a:t>
            </a:r>
            <a:endParaRPr lang="en-GB" sz="4000" b="1" dirty="0">
              <a:latin typeface="+mj-lt"/>
            </a:endParaRPr>
          </a:p>
        </p:txBody>
      </p:sp>
    </p:spTree>
    <p:extLst>
      <p:ext uri="{BB962C8B-B14F-4D97-AF65-F5344CB8AC3E}">
        <p14:creationId xmlns:p14="http://schemas.microsoft.com/office/powerpoint/2010/main" val="334513625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274638"/>
            <a:ext cx="7715200" cy="1143000"/>
          </a:xfrm>
        </p:spPr>
        <p:txBody>
          <a:bodyPr/>
          <a:lstStyle/>
          <a:p>
            <a:r>
              <a:rPr lang="en-GB" sz="2800" dirty="0" smtClean="0"/>
              <a:t>Demo Example – Optimization of measurements for warning issues </a:t>
            </a:r>
            <a:endParaRPr lang="en-GB" sz="2800" dirty="0"/>
          </a:p>
        </p:txBody>
      </p:sp>
      <p:sp>
        <p:nvSpPr>
          <p:cNvPr id="3" name="Content Placeholder 2"/>
          <p:cNvSpPr>
            <a:spLocks noGrp="1"/>
          </p:cNvSpPr>
          <p:nvPr>
            <p:ph idx="1"/>
          </p:nvPr>
        </p:nvSpPr>
        <p:spPr>
          <a:xfrm>
            <a:off x="1043608" y="1600200"/>
            <a:ext cx="7643192" cy="4525963"/>
          </a:xfrm>
        </p:spPr>
        <p:txBody>
          <a:bodyPr/>
          <a:lstStyle/>
          <a:p>
            <a:pPr marL="0" indent="0">
              <a:buNone/>
            </a:pPr>
            <a:r>
              <a:rPr lang="en-GB" sz="2400" dirty="0" smtClean="0"/>
              <a:t>Application of WIGOS principles at MeteoSwiss demonstrated using the example ‘Densification and optimization of the data basis  for warning purposes»:</a:t>
            </a:r>
          </a:p>
          <a:p>
            <a:pPr marL="0" indent="0">
              <a:buNone/>
            </a:pPr>
            <a:endParaRPr lang="en-GB" sz="2400" dirty="0" smtClean="0"/>
          </a:p>
          <a:p>
            <a:pPr marL="1355725" indent="0">
              <a:spcBef>
                <a:spcPts val="600"/>
              </a:spcBef>
              <a:spcAft>
                <a:spcPts val="600"/>
              </a:spcAft>
              <a:buNone/>
            </a:pPr>
            <a:r>
              <a:rPr lang="en-GB" sz="2400" dirty="0" smtClean="0"/>
              <a:t>Which WIGOS principles have </a:t>
            </a:r>
            <a:br>
              <a:rPr lang="en-GB" sz="2400" dirty="0" smtClean="0"/>
            </a:br>
            <a:r>
              <a:rPr lang="en-GB" sz="2400" dirty="0" smtClean="0"/>
              <a:t>been applied?</a:t>
            </a:r>
            <a:br>
              <a:rPr lang="en-GB" sz="2400" dirty="0" smtClean="0"/>
            </a:br>
            <a:endParaRPr lang="en-GB" sz="2400" dirty="0" smtClean="0"/>
          </a:p>
          <a:p>
            <a:pPr marL="1355725" indent="0">
              <a:spcBef>
                <a:spcPts val="1200"/>
              </a:spcBef>
              <a:spcAft>
                <a:spcPts val="600"/>
              </a:spcAft>
              <a:buNone/>
            </a:pPr>
            <a:r>
              <a:rPr lang="en-GB" sz="2400" dirty="0" smtClean="0"/>
              <a:t>How did it work?  </a:t>
            </a:r>
            <a:br>
              <a:rPr lang="en-GB" sz="2400" dirty="0" smtClean="0"/>
            </a:br>
            <a:endParaRPr lang="en-GB" sz="2400" dirty="0" smtClean="0"/>
          </a:p>
          <a:p>
            <a:pPr marL="1355725" indent="0">
              <a:spcBef>
                <a:spcPts val="1200"/>
              </a:spcBef>
              <a:spcAft>
                <a:spcPts val="600"/>
              </a:spcAft>
              <a:buNone/>
            </a:pPr>
            <a:r>
              <a:rPr lang="en-GB" sz="2400" dirty="0" smtClean="0"/>
              <a:t>Experiences made and lessons learned?</a:t>
            </a:r>
            <a:endParaRPr lang="en-GB" sz="2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3060635"/>
            <a:ext cx="1453325" cy="9610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8314" y="4077072"/>
            <a:ext cx="1398595" cy="12622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descr="https://encrypted-tbn1.gstatic.com/images?q=tbn:ANd9GcR0q1KAHo53ocHt-AFHopb6TohiyXq57ZBu-fK4_y6e6FnjJRQq"/>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8314" y="5504604"/>
            <a:ext cx="1531438" cy="756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49709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87624" y="274638"/>
            <a:ext cx="7499176" cy="1143000"/>
          </a:xfrm>
        </p:spPr>
        <p:txBody>
          <a:bodyPr/>
          <a:lstStyle/>
          <a:p>
            <a:r>
              <a:rPr lang="en-GB" dirty="0" smtClean="0"/>
              <a:t>Starting situation</a:t>
            </a:r>
            <a:endParaRPr lang="en-GB" dirty="0"/>
          </a:p>
        </p:txBody>
      </p:sp>
      <p:sp>
        <p:nvSpPr>
          <p:cNvPr id="3" name="Inhaltsplatzhalter 2"/>
          <p:cNvSpPr>
            <a:spLocks noGrp="1"/>
          </p:cNvSpPr>
          <p:nvPr>
            <p:ph idx="1"/>
          </p:nvPr>
        </p:nvSpPr>
        <p:spPr>
          <a:xfrm>
            <a:off x="1187624" y="1196752"/>
            <a:ext cx="7499176" cy="4929411"/>
          </a:xfrm>
        </p:spPr>
        <p:txBody>
          <a:bodyPr>
            <a:normAutofit/>
          </a:bodyPr>
          <a:lstStyle/>
          <a:p>
            <a:pPr marL="0" indent="0">
              <a:buNone/>
            </a:pPr>
            <a:r>
              <a:rPr lang="en-GB" sz="2400" dirty="0" smtClean="0"/>
              <a:t>Temporally and spatially highly resolved precipitation information of high quality is of crucial importance for hydrological forecasts </a:t>
            </a: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3647" y="2624826"/>
            <a:ext cx="5112568" cy="33244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140844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ChangeArrowheads="1"/>
          </p:cNvSpPr>
          <p:nvPr>
            <p:ph type="title"/>
          </p:nvPr>
        </p:nvSpPr>
        <p:spPr>
          <a:xfrm>
            <a:off x="1043608" y="274638"/>
            <a:ext cx="7643192" cy="1143000"/>
          </a:xfrm>
        </p:spPr>
        <p:txBody>
          <a:bodyPr/>
          <a:lstStyle/>
          <a:p>
            <a:pPr eaLnBrk="1" hangingPunct="1"/>
            <a:r>
              <a:rPr lang="en-GB" dirty="0" smtClean="0"/>
              <a:t>Requirements </a:t>
            </a:r>
            <a:endParaRPr lang="en-GB" dirty="0" smtClean="0"/>
          </a:p>
        </p:txBody>
      </p:sp>
      <p:sp>
        <p:nvSpPr>
          <p:cNvPr id="16386" name="Rectangle 3"/>
          <p:cNvSpPr>
            <a:spLocks noGrp="1" noChangeArrowheads="1"/>
          </p:cNvSpPr>
          <p:nvPr>
            <p:ph idx="1"/>
          </p:nvPr>
        </p:nvSpPr>
        <p:spPr>
          <a:xfrm>
            <a:off x="971600" y="1268760"/>
            <a:ext cx="7715200" cy="4857403"/>
          </a:xfrm>
        </p:spPr>
        <p:txBody>
          <a:bodyPr/>
          <a:lstStyle/>
          <a:p>
            <a:r>
              <a:rPr lang="en-GB" sz="2000" b="1" dirty="0" smtClean="0"/>
              <a:t>Densification </a:t>
            </a:r>
            <a:r>
              <a:rPr lang="en-GB" sz="2000" dirty="0" smtClean="0"/>
              <a:t>of</a:t>
            </a:r>
            <a:r>
              <a:rPr lang="en-GB" sz="2000" b="1" dirty="0" smtClean="0"/>
              <a:t> real time </a:t>
            </a:r>
            <a:r>
              <a:rPr lang="en-GB" sz="2000" dirty="0" smtClean="0"/>
              <a:t>precipitation measurements as contribution to ameliorate hydrological forecasts </a:t>
            </a:r>
          </a:p>
          <a:p>
            <a:pPr>
              <a:spcBef>
                <a:spcPts val="1200"/>
              </a:spcBef>
            </a:pPr>
            <a:r>
              <a:rPr lang="en-GB" sz="2000" dirty="0" smtClean="0"/>
              <a:t>Generation of </a:t>
            </a:r>
            <a:r>
              <a:rPr lang="en-GB" sz="2000" b="1" dirty="0" smtClean="0"/>
              <a:t>significant</a:t>
            </a:r>
            <a:r>
              <a:rPr lang="en-GB" sz="2000" dirty="0" smtClean="0"/>
              <a:t> measurements in all warning regions </a:t>
            </a:r>
          </a:p>
          <a:p>
            <a:pPr>
              <a:spcBef>
                <a:spcPts val="1200"/>
              </a:spcBef>
            </a:pPr>
            <a:r>
              <a:rPr lang="en-GB" sz="2000" dirty="0" smtClean="0"/>
              <a:t>Supply of the </a:t>
            </a:r>
            <a:r>
              <a:rPr lang="en-GB" sz="2000" b="1" dirty="0" smtClean="0"/>
              <a:t>common platform for natural hazards </a:t>
            </a:r>
            <a:r>
              <a:rPr lang="en-GB" sz="2000" dirty="0" smtClean="0"/>
              <a:t>with meteorological information</a:t>
            </a:r>
            <a:endParaRPr lang="en-GB" sz="2000" dirty="0" smtClean="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3356992"/>
            <a:ext cx="7060654" cy="2731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99244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755577" y="404664"/>
            <a:ext cx="7920880" cy="989013"/>
          </a:xfrm>
        </p:spPr>
        <p:txBody>
          <a:bodyPr/>
          <a:lstStyle/>
          <a:p>
            <a:r>
              <a:rPr lang="en-GB" sz="3400" dirty="0" smtClean="0">
                <a:effectLst>
                  <a:outerShdw blurRad="38100" dist="38100" dir="2700000" algn="tl">
                    <a:srgbClr val="C0C0C0"/>
                  </a:outerShdw>
                </a:effectLst>
              </a:rPr>
              <a:t>Specification of  Requirements </a:t>
            </a:r>
            <a:endParaRPr lang="en-GB" sz="3400" dirty="0">
              <a:effectLst>
                <a:outerShdw blurRad="38100" dist="38100" dir="2700000" algn="tl">
                  <a:srgbClr val="C0C0C0"/>
                </a:outerShdw>
              </a:effectLst>
            </a:endParaRPr>
          </a:p>
        </p:txBody>
      </p:sp>
      <p:sp>
        <p:nvSpPr>
          <p:cNvPr id="47107" name="Rectangle 3"/>
          <p:cNvSpPr>
            <a:spLocks noGrp="1" noChangeArrowheads="1"/>
          </p:cNvSpPr>
          <p:nvPr>
            <p:ph type="body" idx="1"/>
          </p:nvPr>
        </p:nvSpPr>
        <p:spPr>
          <a:xfrm>
            <a:off x="251520" y="1268760"/>
            <a:ext cx="8268271" cy="981224"/>
          </a:xfrm>
        </p:spPr>
        <p:txBody>
          <a:bodyPr/>
          <a:lstStyle/>
          <a:p>
            <a:pPr marL="538163" indent="-450850">
              <a:buNone/>
              <a:tabLst>
                <a:tab pos="1611313" algn="l"/>
              </a:tabLst>
            </a:pPr>
            <a:r>
              <a:rPr lang="de-CH" sz="2400" dirty="0" smtClean="0">
                <a:sym typeface="Wingdings" panose="05000000000000000000" pitchFamily="2" charset="2"/>
              </a:rPr>
              <a:t>  </a:t>
            </a:r>
            <a:r>
              <a:rPr lang="en-GB" sz="2400" dirty="0" smtClean="0">
                <a:sym typeface="Wingdings" panose="05000000000000000000" pitchFamily="2" charset="2"/>
              </a:rPr>
              <a:t>Extract of list of already known requirements being formulated for ‘precipitation’ using the RRR process</a:t>
            </a:r>
            <a:endParaRPr lang="en-GB" sz="2400" dirty="0" smtClean="0"/>
          </a:p>
          <a:p>
            <a:pPr marL="400050" lvl="1" indent="0">
              <a:buNone/>
              <a:tabLst>
                <a:tab pos="1611313" algn="l"/>
              </a:tabLst>
            </a:pPr>
            <a:endParaRPr lang="de-CH" sz="2400" dirty="0" smtClean="0"/>
          </a:p>
        </p:txBody>
      </p:sp>
      <p:graphicFrame>
        <p:nvGraphicFramePr>
          <p:cNvPr id="2" name="Table 1"/>
          <p:cNvGraphicFramePr>
            <a:graphicFrameLocks noGrp="1"/>
          </p:cNvGraphicFramePr>
          <p:nvPr>
            <p:extLst>
              <p:ext uri="{D42A27DB-BD31-4B8C-83A1-F6EECF244321}">
                <p14:modId xmlns:p14="http://schemas.microsoft.com/office/powerpoint/2010/main" val="721274581"/>
              </p:ext>
            </p:extLst>
          </p:nvPr>
        </p:nvGraphicFramePr>
        <p:xfrm>
          <a:off x="395536" y="2348880"/>
          <a:ext cx="8568950" cy="3662680"/>
        </p:xfrm>
        <a:graphic>
          <a:graphicData uri="http://schemas.openxmlformats.org/drawingml/2006/table">
            <a:tbl>
              <a:tblPr firstRow="1" bandRow="1">
                <a:tableStyleId>{616DA210-FB5B-4158-B5E0-FEB733F419BA}</a:tableStyleId>
              </a:tblPr>
              <a:tblGrid>
                <a:gridCol w="1368152"/>
                <a:gridCol w="1368152"/>
                <a:gridCol w="1656184"/>
                <a:gridCol w="1440160"/>
                <a:gridCol w="1368152"/>
                <a:gridCol w="1368150"/>
              </a:tblGrid>
              <a:tr h="579120">
                <a:tc>
                  <a:txBody>
                    <a:bodyPr/>
                    <a:lstStyle/>
                    <a:p>
                      <a:r>
                        <a:rPr lang="de-CH" sz="1600" dirty="0" smtClean="0"/>
                        <a:t>Variable</a:t>
                      </a:r>
                      <a:endParaRPr lang="de-CH" sz="1600" dirty="0"/>
                    </a:p>
                  </a:txBody>
                  <a:tcPr/>
                </a:tc>
                <a:tc>
                  <a:txBody>
                    <a:bodyPr/>
                    <a:lstStyle/>
                    <a:p>
                      <a:r>
                        <a:rPr lang="de-CH" sz="1600" dirty="0" err="1" smtClean="0"/>
                        <a:t>Application</a:t>
                      </a:r>
                      <a:endParaRPr lang="de-CH" sz="1600" dirty="0" smtClean="0"/>
                    </a:p>
                    <a:p>
                      <a:r>
                        <a:rPr lang="de-CH" sz="1600" dirty="0" err="1" smtClean="0"/>
                        <a:t>area</a:t>
                      </a:r>
                      <a:endParaRPr lang="de-CH" sz="1600" dirty="0"/>
                    </a:p>
                  </a:txBody>
                  <a:tcPr/>
                </a:tc>
                <a:tc>
                  <a:txBody>
                    <a:bodyPr/>
                    <a:lstStyle/>
                    <a:p>
                      <a:r>
                        <a:rPr lang="de-CH" sz="1600" dirty="0" err="1" smtClean="0"/>
                        <a:t>Spatial</a:t>
                      </a:r>
                      <a:r>
                        <a:rPr lang="de-CH" sz="1600" baseline="0" dirty="0" smtClean="0"/>
                        <a:t> </a:t>
                      </a:r>
                      <a:r>
                        <a:rPr lang="de-CH" sz="1600" baseline="0" dirty="0" err="1" smtClean="0"/>
                        <a:t>resolution</a:t>
                      </a:r>
                      <a:endParaRPr lang="de-CH" sz="1600" dirty="0"/>
                    </a:p>
                  </a:txBody>
                  <a:tcPr/>
                </a:tc>
                <a:tc>
                  <a:txBody>
                    <a:bodyPr/>
                    <a:lstStyle/>
                    <a:p>
                      <a:r>
                        <a:rPr lang="de-CH" sz="1600" dirty="0" smtClean="0"/>
                        <a:t>Temporal</a:t>
                      </a:r>
                      <a:r>
                        <a:rPr lang="de-CH" sz="1600" baseline="0" dirty="0" smtClean="0"/>
                        <a:t> </a:t>
                      </a:r>
                      <a:r>
                        <a:rPr lang="de-CH" sz="1600" dirty="0" err="1" smtClean="0"/>
                        <a:t>resolution</a:t>
                      </a:r>
                      <a:endParaRPr lang="de-CH" sz="1600" dirty="0"/>
                    </a:p>
                  </a:txBody>
                  <a:tcPr/>
                </a:tc>
                <a:tc>
                  <a:txBody>
                    <a:bodyPr/>
                    <a:lstStyle/>
                    <a:p>
                      <a:r>
                        <a:rPr lang="de-CH" sz="1600" dirty="0" err="1" smtClean="0"/>
                        <a:t>Archiving</a:t>
                      </a:r>
                      <a:endParaRPr lang="de-CH" sz="1600" dirty="0"/>
                    </a:p>
                  </a:txBody>
                  <a:tcPr/>
                </a:tc>
                <a:tc>
                  <a:txBody>
                    <a:bodyPr/>
                    <a:lstStyle/>
                    <a:p>
                      <a:r>
                        <a:rPr lang="de-CH" sz="1600" dirty="0" smtClean="0"/>
                        <a:t>Further </a:t>
                      </a:r>
                      <a:r>
                        <a:rPr lang="de-CH" sz="1600" baseline="0" dirty="0" err="1" smtClean="0"/>
                        <a:t>criterias</a:t>
                      </a:r>
                      <a:r>
                        <a:rPr lang="de-CH" sz="1600" baseline="0" dirty="0" smtClean="0"/>
                        <a:t> </a:t>
                      </a:r>
                      <a:r>
                        <a:rPr lang="de-CH" sz="1600" dirty="0" smtClean="0"/>
                        <a:t>...</a:t>
                      </a:r>
                      <a:endParaRPr lang="de-CH" sz="1600" dirty="0"/>
                    </a:p>
                  </a:txBody>
                  <a:tcPr/>
                </a:tc>
              </a:tr>
              <a:tr h="370840">
                <a:tc>
                  <a:txBody>
                    <a:bodyPr/>
                    <a:lstStyle/>
                    <a:p>
                      <a:r>
                        <a:rPr lang="de-CH" sz="1600" dirty="0" err="1" smtClean="0"/>
                        <a:t>Precipitation</a:t>
                      </a:r>
                      <a:endParaRPr lang="de-CH" sz="1600" dirty="0"/>
                    </a:p>
                  </a:txBody>
                  <a:tcPr/>
                </a:tc>
                <a:tc>
                  <a:txBody>
                    <a:bodyPr/>
                    <a:lstStyle/>
                    <a:p>
                      <a:r>
                        <a:rPr lang="de-CH" sz="1600" dirty="0" err="1" smtClean="0"/>
                        <a:t>Warnings</a:t>
                      </a:r>
                      <a:endParaRPr lang="de-CH" sz="1600" dirty="0"/>
                    </a:p>
                  </a:txBody>
                  <a:tcPr/>
                </a:tc>
                <a:tc>
                  <a:txBody>
                    <a:bodyPr/>
                    <a:lstStyle/>
                    <a:p>
                      <a:r>
                        <a:rPr lang="de-CH" sz="1600" dirty="0" smtClean="0"/>
                        <a:t>Min. 1 </a:t>
                      </a:r>
                      <a:r>
                        <a:rPr lang="de-CH" sz="1600" b="1" dirty="0" err="1" smtClean="0"/>
                        <a:t>representative</a:t>
                      </a:r>
                      <a:r>
                        <a:rPr lang="de-CH" sz="1600" dirty="0" smtClean="0"/>
                        <a:t> Measurement </a:t>
                      </a:r>
                      <a:r>
                        <a:rPr lang="de-CH" sz="1600" dirty="0" err="1" smtClean="0"/>
                        <a:t>for</a:t>
                      </a:r>
                      <a:r>
                        <a:rPr lang="de-CH" sz="1600" dirty="0" smtClean="0"/>
                        <a:t> </a:t>
                      </a:r>
                      <a:r>
                        <a:rPr lang="de-CH" sz="1600" b="1" dirty="0" err="1" smtClean="0"/>
                        <a:t>each</a:t>
                      </a:r>
                      <a:r>
                        <a:rPr lang="de-CH" sz="1600" b="1" dirty="0" smtClean="0"/>
                        <a:t> </a:t>
                      </a:r>
                      <a:r>
                        <a:rPr lang="de-CH" sz="1600" b="1" dirty="0" err="1" smtClean="0"/>
                        <a:t>warning</a:t>
                      </a:r>
                      <a:r>
                        <a:rPr lang="de-CH" sz="1600" b="1" dirty="0" smtClean="0"/>
                        <a:t> </a:t>
                      </a:r>
                      <a:r>
                        <a:rPr lang="de-CH" sz="1600" dirty="0" err="1" smtClean="0"/>
                        <a:t>region</a:t>
                      </a:r>
                      <a:endParaRPr lang="de-CH" sz="1600" dirty="0"/>
                    </a:p>
                  </a:txBody>
                  <a:tcPr/>
                </a:tc>
                <a:tc>
                  <a:txBody>
                    <a:bodyPr/>
                    <a:lstStyle/>
                    <a:p>
                      <a:r>
                        <a:rPr lang="de-CH" sz="1600" b="1" dirty="0" smtClean="0"/>
                        <a:t>10 Min.</a:t>
                      </a:r>
                      <a:endParaRPr lang="de-CH" sz="1600" b="1" dirty="0"/>
                    </a:p>
                  </a:txBody>
                  <a:tcPr/>
                </a:tc>
                <a:tc>
                  <a:txBody>
                    <a:bodyPr/>
                    <a:lstStyle/>
                    <a:p>
                      <a:r>
                        <a:rPr lang="de-CH" sz="1600" dirty="0" smtClean="0"/>
                        <a:t>10</a:t>
                      </a:r>
                      <a:r>
                        <a:rPr lang="de-CH" sz="1600" baseline="0" dirty="0" smtClean="0"/>
                        <a:t> </a:t>
                      </a:r>
                      <a:r>
                        <a:rPr lang="de-CH" sz="1600" baseline="0" dirty="0" err="1" smtClean="0"/>
                        <a:t>years</a:t>
                      </a:r>
                      <a:endParaRPr lang="de-CH" sz="1600" dirty="0"/>
                    </a:p>
                  </a:txBody>
                  <a:tcPr/>
                </a:tc>
                <a:tc>
                  <a:txBody>
                    <a:bodyPr/>
                    <a:lstStyle/>
                    <a:p>
                      <a:r>
                        <a:rPr lang="de-CH" sz="1600" dirty="0" smtClean="0"/>
                        <a:t>...</a:t>
                      </a:r>
                      <a:endParaRPr lang="de-CH" sz="1600" dirty="0"/>
                    </a:p>
                  </a:txBody>
                  <a:tcPr/>
                </a:tc>
              </a:tr>
              <a:tr h="370840">
                <a:tc>
                  <a:txBody>
                    <a:bodyPr/>
                    <a:lstStyle/>
                    <a:p>
                      <a:r>
                        <a:rPr lang="de-CH" sz="1600" dirty="0" err="1" smtClean="0"/>
                        <a:t>Precipitation</a:t>
                      </a:r>
                      <a:endParaRPr lang="de-CH" sz="1600" dirty="0"/>
                    </a:p>
                  </a:txBody>
                  <a:tcPr/>
                </a:tc>
                <a:tc>
                  <a:txBody>
                    <a:bodyPr/>
                    <a:lstStyle/>
                    <a:p>
                      <a:r>
                        <a:rPr lang="de-CH" sz="1600" dirty="0" err="1" smtClean="0"/>
                        <a:t>Hydrology</a:t>
                      </a:r>
                      <a:endParaRPr lang="de-CH" sz="1600" dirty="0"/>
                    </a:p>
                  </a:txBody>
                  <a:tcPr/>
                </a:tc>
                <a:tc>
                  <a:txBody>
                    <a:bodyPr/>
                    <a:lstStyle/>
                    <a:p>
                      <a:r>
                        <a:rPr lang="de-CH" sz="1600" dirty="0" err="1" smtClean="0"/>
                        <a:t>Acc</a:t>
                      </a:r>
                      <a:r>
                        <a:rPr lang="de-CH" sz="1600" dirty="0" smtClean="0"/>
                        <a:t>. </a:t>
                      </a:r>
                      <a:r>
                        <a:rPr lang="de-CH" sz="1600" dirty="0" err="1" smtClean="0"/>
                        <a:t>Specification</a:t>
                      </a:r>
                      <a:r>
                        <a:rPr lang="de-CH" sz="1600" baseline="0" dirty="0" smtClean="0"/>
                        <a:t> </a:t>
                      </a:r>
                      <a:r>
                        <a:rPr lang="de-CH" sz="1600" baseline="0" dirty="0" err="1" smtClean="0"/>
                        <a:t>of</a:t>
                      </a:r>
                      <a:r>
                        <a:rPr lang="de-CH" sz="1600" baseline="0" dirty="0" smtClean="0"/>
                        <a:t> </a:t>
                      </a:r>
                      <a:r>
                        <a:rPr lang="de-CH" sz="1600" baseline="0" dirty="0" err="1" smtClean="0"/>
                        <a:t>Hydr</a:t>
                      </a:r>
                      <a:r>
                        <a:rPr lang="de-CH" sz="1600" baseline="0" dirty="0" smtClean="0"/>
                        <a:t>. </a:t>
                      </a:r>
                      <a:r>
                        <a:rPr lang="de-CH" sz="1600" baseline="0" dirty="0" err="1" smtClean="0"/>
                        <a:t>Serv</a:t>
                      </a:r>
                      <a:r>
                        <a:rPr lang="de-CH" sz="1600" baseline="0" dirty="0" smtClean="0"/>
                        <a:t>.</a:t>
                      </a:r>
                      <a:endParaRPr lang="de-CH" sz="1600" dirty="0"/>
                    </a:p>
                  </a:txBody>
                  <a:tcPr/>
                </a:tc>
                <a:tc>
                  <a:txBody>
                    <a:bodyPr/>
                    <a:lstStyle/>
                    <a:p>
                      <a:r>
                        <a:rPr lang="de-CH" sz="1600" dirty="0" err="1" smtClean="0"/>
                        <a:t>hourly</a:t>
                      </a:r>
                      <a:endParaRPr lang="de-CH" sz="1600" dirty="0"/>
                    </a:p>
                  </a:txBody>
                  <a:tcPr/>
                </a:tc>
                <a:tc>
                  <a:txBody>
                    <a:bodyPr/>
                    <a:lstStyle/>
                    <a:p>
                      <a:r>
                        <a:rPr lang="de-CH" sz="1600" dirty="0" smtClean="0"/>
                        <a:t>10 </a:t>
                      </a:r>
                      <a:r>
                        <a:rPr lang="de-CH" sz="1600" dirty="0" err="1" smtClean="0"/>
                        <a:t>years</a:t>
                      </a:r>
                      <a:endParaRPr lang="de-CH" sz="1600" dirty="0"/>
                    </a:p>
                  </a:txBody>
                  <a:tcPr/>
                </a:tc>
                <a:tc>
                  <a:txBody>
                    <a:bodyPr/>
                    <a:lstStyle/>
                    <a:p>
                      <a:r>
                        <a:rPr lang="de-CH" sz="1600" dirty="0" smtClean="0"/>
                        <a:t>…</a:t>
                      </a:r>
                      <a:endParaRPr lang="de-CH" sz="1600" dirty="0"/>
                    </a:p>
                  </a:txBody>
                  <a:tcPr/>
                </a:tc>
              </a:tr>
              <a:tr h="370840">
                <a:tc>
                  <a:txBody>
                    <a:bodyPr/>
                    <a:lstStyle/>
                    <a:p>
                      <a:r>
                        <a:rPr lang="de-CH" sz="1600" dirty="0" err="1" smtClean="0"/>
                        <a:t>Precipitation</a:t>
                      </a:r>
                      <a:endParaRPr lang="de-CH" sz="1600" dirty="0"/>
                    </a:p>
                  </a:txBody>
                  <a:tcPr/>
                </a:tc>
                <a:tc>
                  <a:txBody>
                    <a:bodyPr/>
                    <a:lstStyle/>
                    <a:p>
                      <a:r>
                        <a:rPr lang="de-CH" sz="1600" noProof="0" dirty="0" err="1" smtClean="0"/>
                        <a:t>Climate</a:t>
                      </a:r>
                      <a:r>
                        <a:rPr lang="de-CH" sz="1600" baseline="0" noProof="0" dirty="0" smtClean="0"/>
                        <a:t> </a:t>
                      </a:r>
                      <a:r>
                        <a:rPr lang="de-CH" sz="1600" noProof="0" dirty="0" err="1" smtClean="0"/>
                        <a:t>monitoring</a:t>
                      </a:r>
                      <a:endParaRPr lang="de-CH" sz="1600" noProof="0" dirty="0"/>
                    </a:p>
                  </a:txBody>
                  <a:tcPr/>
                </a:tc>
                <a:tc>
                  <a:txBody>
                    <a:bodyPr/>
                    <a:lstStyle/>
                    <a:p>
                      <a:r>
                        <a:rPr lang="de-CH" sz="1600" dirty="0" smtClean="0"/>
                        <a:t>Messstandorte NBCN-P</a:t>
                      </a:r>
                      <a:endParaRPr lang="de-CH" sz="1600" dirty="0"/>
                    </a:p>
                  </a:txBody>
                  <a:tcPr/>
                </a:tc>
                <a:tc>
                  <a:txBody>
                    <a:bodyPr/>
                    <a:lstStyle/>
                    <a:p>
                      <a:r>
                        <a:rPr lang="de-CH" sz="1600" dirty="0" smtClean="0"/>
                        <a:t>Min. </a:t>
                      </a:r>
                      <a:r>
                        <a:rPr lang="de-CH" sz="1600" dirty="0" err="1" smtClean="0"/>
                        <a:t>daily</a:t>
                      </a:r>
                      <a:endParaRPr lang="de-CH" sz="1600" dirty="0"/>
                    </a:p>
                  </a:txBody>
                  <a:tcPr/>
                </a:tc>
                <a:tc>
                  <a:txBody>
                    <a:bodyPr/>
                    <a:lstStyle/>
                    <a:p>
                      <a:r>
                        <a:rPr lang="de-CH" sz="1600" dirty="0" err="1" smtClean="0"/>
                        <a:t>unlimited</a:t>
                      </a:r>
                      <a:endParaRPr lang="de-CH" sz="1600" dirty="0"/>
                    </a:p>
                  </a:txBody>
                  <a:tcPr/>
                </a:tc>
                <a:tc>
                  <a:txBody>
                    <a:bodyPr/>
                    <a:lstStyle/>
                    <a:p>
                      <a:r>
                        <a:rPr lang="de-CH" sz="1600" dirty="0" smtClean="0"/>
                        <a:t>…</a:t>
                      </a:r>
                      <a:endParaRPr lang="de-CH" sz="1600" dirty="0"/>
                    </a:p>
                  </a:txBody>
                  <a:tcPr/>
                </a:tc>
              </a:tr>
              <a:tr h="370840">
                <a:tc>
                  <a:txBody>
                    <a:bodyPr/>
                    <a:lstStyle/>
                    <a:p>
                      <a:r>
                        <a:rPr lang="de-CH" sz="1600" dirty="0" smtClean="0"/>
                        <a:t>….</a:t>
                      </a:r>
                      <a:endParaRPr lang="de-CH" sz="1600" dirty="0"/>
                    </a:p>
                  </a:txBody>
                  <a:tcPr/>
                </a:tc>
                <a:tc>
                  <a:txBody>
                    <a:bodyPr/>
                    <a:lstStyle/>
                    <a:p>
                      <a:r>
                        <a:rPr lang="de-CH" sz="1600" noProof="0" dirty="0" smtClean="0"/>
                        <a:t>….</a:t>
                      </a:r>
                      <a:endParaRPr lang="de-CH" sz="1600" noProof="0" dirty="0"/>
                    </a:p>
                  </a:txBody>
                  <a:tcPr/>
                </a:tc>
                <a:tc>
                  <a:txBody>
                    <a:bodyPr/>
                    <a:lstStyle/>
                    <a:p>
                      <a:r>
                        <a:rPr lang="de-CH" sz="1600" dirty="0" smtClean="0"/>
                        <a:t>….</a:t>
                      </a:r>
                      <a:endParaRPr lang="de-CH" sz="1600" dirty="0"/>
                    </a:p>
                  </a:txBody>
                  <a:tcPr/>
                </a:tc>
                <a:tc>
                  <a:txBody>
                    <a:bodyPr/>
                    <a:lstStyle/>
                    <a:p>
                      <a:r>
                        <a:rPr lang="de-CH" sz="1600" dirty="0" smtClean="0"/>
                        <a:t>…</a:t>
                      </a:r>
                      <a:endParaRPr lang="de-CH" sz="1600" dirty="0"/>
                    </a:p>
                  </a:txBody>
                  <a:tcPr/>
                </a:tc>
                <a:tc>
                  <a:txBody>
                    <a:bodyPr/>
                    <a:lstStyle/>
                    <a:p>
                      <a:r>
                        <a:rPr lang="de-CH" sz="1600" dirty="0" smtClean="0"/>
                        <a:t>…</a:t>
                      </a:r>
                      <a:endParaRPr lang="de-CH" sz="1600" dirty="0"/>
                    </a:p>
                  </a:txBody>
                  <a:tcPr/>
                </a:tc>
                <a:tc>
                  <a:txBody>
                    <a:bodyPr/>
                    <a:lstStyle/>
                    <a:p>
                      <a:r>
                        <a:rPr lang="de-CH" sz="1600" dirty="0" smtClean="0"/>
                        <a:t>…</a:t>
                      </a:r>
                      <a:endParaRPr lang="de-CH" sz="1600" dirty="0"/>
                    </a:p>
                  </a:txBody>
                  <a:tcPr/>
                </a:tc>
              </a:tr>
            </a:tbl>
          </a:graphicData>
        </a:graphic>
      </p:graphicFrame>
      <p:sp>
        <p:nvSpPr>
          <p:cNvPr id="3" name="Rectangle 2"/>
          <p:cNvSpPr/>
          <p:nvPr/>
        </p:nvSpPr>
        <p:spPr bwMode="auto">
          <a:xfrm>
            <a:off x="365767" y="2924944"/>
            <a:ext cx="8568952" cy="2088232"/>
          </a:xfrm>
          <a:prstGeom prst="rect">
            <a:avLst/>
          </a:prstGeom>
          <a:solidFill>
            <a:srgbClr val="FF0000">
              <a:alpha val="27843"/>
            </a:srgbClr>
          </a:solidFill>
          <a:ln w="57150"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Tree>
    <p:extLst>
      <p:ext uri="{BB962C8B-B14F-4D97-AF65-F5344CB8AC3E}">
        <p14:creationId xmlns:p14="http://schemas.microsoft.com/office/powerpoint/2010/main" val="4242931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9382" y="274638"/>
            <a:ext cx="7747418" cy="1143000"/>
          </a:xfrm>
        </p:spPr>
        <p:txBody>
          <a:bodyPr/>
          <a:lstStyle/>
          <a:p>
            <a:r>
              <a:rPr lang="de-CH" dirty="0" smtClean="0"/>
              <a:t>Analysis </a:t>
            </a:r>
            <a:r>
              <a:rPr lang="de-CH" dirty="0" err="1" smtClean="0"/>
              <a:t>of</a:t>
            </a:r>
            <a:r>
              <a:rPr lang="de-CH" dirty="0" smtClean="0"/>
              <a:t> </a:t>
            </a:r>
            <a:r>
              <a:rPr lang="de-CH" dirty="0" err="1" smtClean="0"/>
              <a:t>capabilities</a:t>
            </a:r>
            <a:r>
              <a:rPr lang="de-CH" dirty="0" smtClean="0"/>
              <a:t> </a:t>
            </a:r>
            <a:r>
              <a:rPr lang="de-CH" dirty="0" smtClean="0">
                <a:sym typeface="Wingdings" panose="05000000000000000000" pitchFamily="2" charset="2"/>
              </a:rPr>
              <a:t> </a:t>
            </a:r>
            <a:r>
              <a:rPr lang="de-CH" dirty="0" err="1" smtClean="0">
                <a:sym typeface="Wingdings" panose="05000000000000000000" pitchFamily="2" charset="2"/>
              </a:rPr>
              <a:t>what</a:t>
            </a:r>
            <a:r>
              <a:rPr lang="de-CH" dirty="0" smtClean="0">
                <a:sym typeface="Wingdings" panose="05000000000000000000" pitchFamily="2" charset="2"/>
              </a:rPr>
              <a:t> do </a:t>
            </a:r>
            <a:br>
              <a:rPr lang="de-CH" dirty="0" smtClean="0">
                <a:sym typeface="Wingdings" panose="05000000000000000000" pitchFamily="2" charset="2"/>
              </a:rPr>
            </a:br>
            <a:r>
              <a:rPr lang="de-CH" dirty="0" err="1" smtClean="0">
                <a:sym typeface="Wingdings" panose="05000000000000000000" pitchFamily="2" charset="2"/>
              </a:rPr>
              <a:t>we</a:t>
            </a:r>
            <a:r>
              <a:rPr lang="de-CH" dirty="0" smtClean="0">
                <a:sym typeface="Wingdings" panose="05000000000000000000" pitchFamily="2" charset="2"/>
              </a:rPr>
              <a:t> </a:t>
            </a:r>
            <a:r>
              <a:rPr lang="de-CH" dirty="0" err="1" smtClean="0">
                <a:sym typeface="Wingdings" panose="05000000000000000000" pitchFamily="2" charset="2"/>
              </a:rPr>
              <a:t>already</a:t>
            </a:r>
            <a:r>
              <a:rPr lang="de-CH" dirty="0" smtClean="0">
                <a:sym typeface="Wingdings" panose="05000000000000000000" pitchFamily="2" charset="2"/>
              </a:rPr>
              <a:t> </a:t>
            </a:r>
            <a:r>
              <a:rPr lang="de-CH" dirty="0" err="1" smtClean="0">
                <a:sym typeface="Wingdings" panose="05000000000000000000" pitchFamily="2" charset="2"/>
              </a:rPr>
              <a:t>have</a:t>
            </a:r>
            <a:r>
              <a:rPr lang="de-CH" dirty="0" smtClean="0">
                <a:sym typeface="Wingdings" panose="05000000000000000000" pitchFamily="2" charset="2"/>
              </a:rPr>
              <a:t> … </a:t>
            </a:r>
            <a:endParaRPr lang="de-CH" dirty="0"/>
          </a:p>
        </p:txBody>
      </p:sp>
      <p:pic>
        <p:nvPicPr>
          <p:cNvPr id="4" name="Content Placeholder 3" descr="IMG_2397_DxO"/>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300043" y="2572737"/>
            <a:ext cx="1085454" cy="1526326"/>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p:cNvGrpSpPr/>
          <p:nvPr/>
        </p:nvGrpSpPr>
        <p:grpSpPr>
          <a:xfrm>
            <a:off x="7773650" y="3838952"/>
            <a:ext cx="1375725" cy="2348448"/>
            <a:chOff x="7524328" y="3888864"/>
            <a:chExt cx="1375725" cy="2348448"/>
          </a:xfrm>
        </p:grpSpPr>
        <p:pic>
          <p:nvPicPr>
            <p:cNvPr id="9" name="Picture 9" descr="DSC0272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37207" y="3888864"/>
              <a:ext cx="902805" cy="207763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524328" y="5898758"/>
              <a:ext cx="1375725" cy="338554"/>
            </a:xfrm>
            <a:prstGeom prst="rect">
              <a:avLst/>
            </a:prstGeom>
            <a:noFill/>
          </p:spPr>
          <p:txBody>
            <a:bodyPr wrap="square" rtlCol="0">
              <a:spAutoFit/>
            </a:bodyPr>
            <a:lstStyle/>
            <a:p>
              <a:r>
                <a:rPr lang="de-CH" sz="1600" dirty="0" err="1" smtClean="0">
                  <a:latin typeface="+mn-lt"/>
                </a:rPr>
                <a:t>Soundings</a:t>
              </a:r>
              <a:endParaRPr lang="de-CH" sz="1600" dirty="0">
                <a:latin typeface="+mn-lt"/>
              </a:endParaRPr>
            </a:p>
          </p:txBody>
        </p:sp>
      </p:grpSp>
      <p:grpSp>
        <p:nvGrpSpPr>
          <p:cNvPr id="14" name="Group 13"/>
          <p:cNvGrpSpPr/>
          <p:nvPr/>
        </p:nvGrpSpPr>
        <p:grpSpPr>
          <a:xfrm>
            <a:off x="5356306" y="5522291"/>
            <a:ext cx="1775129" cy="1080121"/>
            <a:chOff x="5356306" y="5085183"/>
            <a:chExt cx="1775129" cy="1080121"/>
          </a:xfrm>
        </p:grpSpPr>
        <p:pic>
          <p:nvPicPr>
            <p:cNvPr id="8" name="Picture 4" descr="windprofiler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56306" y="5085183"/>
              <a:ext cx="1775129" cy="756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15"/>
            <p:cNvSpPr txBox="1"/>
            <p:nvPr/>
          </p:nvSpPr>
          <p:spPr>
            <a:xfrm>
              <a:off x="5356515" y="5826750"/>
              <a:ext cx="1375725" cy="338554"/>
            </a:xfrm>
            <a:prstGeom prst="rect">
              <a:avLst/>
            </a:prstGeom>
            <a:noFill/>
          </p:spPr>
          <p:txBody>
            <a:bodyPr wrap="square" rtlCol="0">
              <a:spAutoFit/>
            </a:bodyPr>
            <a:lstStyle/>
            <a:p>
              <a:r>
                <a:rPr lang="de-CH" sz="1600" dirty="0" err="1" smtClean="0">
                  <a:latin typeface="+mn-lt"/>
                </a:rPr>
                <a:t>Profiles</a:t>
              </a:r>
              <a:endParaRPr lang="de-CH" sz="1600" dirty="0">
                <a:latin typeface="+mn-lt"/>
              </a:endParaRPr>
            </a:p>
          </p:txBody>
        </p:sp>
      </p:grpSp>
      <p:grpSp>
        <p:nvGrpSpPr>
          <p:cNvPr id="21" name="Group 20"/>
          <p:cNvGrpSpPr/>
          <p:nvPr/>
        </p:nvGrpSpPr>
        <p:grpSpPr>
          <a:xfrm>
            <a:off x="2987824" y="5522291"/>
            <a:ext cx="1375725" cy="1091488"/>
            <a:chOff x="3347864" y="5124338"/>
            <a:chExt cx="1375725" cy="1091488"/>
          </a:xfrm>
          <a:solidFill>
            <a:schemeClr val="bg1"/>
          </a:solidFill>
        </p:grpSpPr>
        <p:pic>
          <p:nvPicPr>
            <p:cNvPr id="1031" name="Picture 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19872" y="5124338"/>
              <a:ext cx="1100932" cy="788988"/>
            </a:xfrm>
            <a:prstGeom prst="rect">
              <a:avLst/>
            </a:prstGeom>
            <a:grpFill/>
            <a:ln>
              <a:noFill/>
            </a:ln>
            <a:extLst>
              <a:ext uri="{91240B29-F687-4F45-9708-019B960494DF}">
                <a14:hiddenLine xmlns:a14="http://schemas.microsoft.com/office/drawing/2010/main" w="9525">
                  <a:solidFill>
                    <a:schemeClr val="tx1"/>
                  </a:solidFill>
                  <a:miter lim="800000"/>
                  <a:headEnd/>
                  <a:tailEnd/>
                </a14:hiddenLine>
              </a:ext>
            </a:extLst>
          </p:spPr>
        </p:pic>
        <p:sp>
          <p:nvSpPr>
            <p:cNvPr id="19" name="TextBox 18"/>
            <p:cNvSpPr txBox="1"/>
            <p:nvPr/>
          </p:nvSpPr>
          <p:spPr>
            <a:xfrm>
              <a:off x="3347864" y="5877272"/>
              <a:ext cx="1375725" cy="338554"/>
            </a:xfrm>
            <a:prstGeom prst="rect">
              <a:avLst/>
            </a:prstGeom>
            <a:grpFill/>
          </p:spPr>
          <p:txBody>
            <a:bodyPr wrap="square" rtlCol="0">
              <a:spAutoFit/>
            </a:bodyPr>
            <a:lstStyle/>
            <a:p>
              <a:r>
                <a:rPr lang="de-CH" sz="1600" dirty="0" smtClean="0">
                  <a:latin typeface="+mn-lt"/>
                </a:rPr>
                <a:t>AMDAR</a:t>
              </a:r>
              <a:endParaRPr lang="de-CH" sz="1600" dirty="0">
                <a:latin typeface="+mn-lt"/>
              </a:endParaRPr>
            </a:p>
          </p:txBody>
        </p:sp>
      </p:grpSp>
      <p:sp>
        <p:nvSpPr>
          <p:cNvPr id="5" name="Flowchart: Magnetic Disk 4"/>
          <p:cNvSpPr/>
          <p:nvPr/>
        </p:nvSpPr>
        <p:spPr bwMode="auto">
          <a:xfrm>
            <a:off x="2042495" y="3005163"/>
            <a:ext cx="5265810" cy="2008013"/>
          </a:xfrm>
          <a:prstGeom prst="flowChartMagneticDisk">
            <a:avLst/>
          </a:prstGeom>
          <a:solidFill>
            <a:srgbClr val="E6E6E6"/>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indent="0">
              <a:buNone/>
            </a:pPr>
            <a:endParaRPr lang="en-US" sz="1800" dirty="0">
              <a:latin typeface="+mj-lt"/>
            </a:endParaRPr>
          </a:p>
        </p:txBody>
      </p:sp>
      <p:sp>
        <p:nvSpPr>
          <p:cNvPr id="17" name="TextBox 16"/>
          <p:cNvSpPr txBox="1"/>
          <p:nvPr/>
        </p:nvSpPr>
        <p:spPr>
          <a:xfrm>
            <a:off x="2699792" y="3172906"/>
            <a:ext cx="4401714" cy="400110"/>
          </a:xfrm>
          <a:prstGeom prst="rect">
            <a:avLst/>
          </a:prstGeom>
          <a:noFill/>
        </p:spPr>
        <p:txBody>
          <a:bodyPr wrap="square" rtlCol="0">
            <a:spAutoFit/>
          </a:bodyPr>
          <a:lstStyle/>
          <a:p>
            <a:r>
              <a:rPr lang="de-CH" sz="2000" b="1" dirty="0" smtClean="0">
                <a:latin typeface="+mj-lt"/>
              </a:rPr>
              <a:t>MeteoSwiss </a:t>
            </a:r>
            <a:r>
              <a:rPr lang="de-CH" sz="2000" b="1" dirty="0" err="1" smtClean="0">
                <a:latin typeface="+mj-lt"/>
              </a:rPr>
              <a:t>central</a:t>
            </a:r>
            <a:r>
              <a:rPr lang="de-CH" sz="2000" b="1" dirty="0" smtClean="0">
                <a:latin typeface="+mj-lt"/>
              </a:rPr>
              <a:t> </a:t>
            </a:r>
            <a:r>
              <a:rPr lang="de-CH" sz="2000" b="1" dirty="0" err="1" smtClean="0">
                <a:latin typeface="+mj-lt"/>
              </a:rPr>
              <a:t>data</a:t>
            </a:r>
            <a:r>
              <a:rPr lang="de-CH" sz="2000" b="1" dirty="0" smtClean="0">
                <a:latin typeface="+mj-lt"/>
              </a:rPr>
              <a:t> </a:t>
            </a:r>
            <a:r>
              <a:rPr lang="de-CH" sz="2000" b="1" dirty="0" err="1" smtClean="0">
                <a:latin typeface="+mj-lt"/>
              </a:rPr>
              <a:t>platform</a:t>
            </a:r>
            <a:endParaRPr lang="de-CH" sz="2000" b="1" dirty="0">
              <a:latin typeface="+mj-lt"/>
            </a:endParaRPr>
          </a:p>
        </p:txBody>
      </p:sp>
      <p:sp>
        <p:nvSpPr>
          <p:cNvPr id="18" name="TextBox 17"/>
          <p:cNvSpPr txBox="1"/>
          <p:nvPr/>
        </p:nvSpPr>
        <p:spPr>
          <a:xfrm>
            <a:off x="2411760" y="3791942"/>
            <a:ext cx="5112568" cy="1077218"/>
          </a:xfrm>
          <a:prstGeom prst="rect">
            <a:avLst/>
          </a:prstGeom>
          <a:noFill/>
        </p:spPr>
        <p:txBody>
          <a:bodyPr wrap="square" rtlCol="0">
            <a:spAutoFit/>
          </a:bodyPr>
          <a:lstStyle/>
          <a:p>
            <a:pPr marL="533400" indent="-533400">
              <a:spcAft>
                <a:spcPts val="1200"/>
              </a:spcAft>
            </a:pPr>
            <a:r>
              <a:rPr lang="en-US" sz="1800" dirty="0" smtClean="0">
                <a:latin typeface="+mn-lt"/>
              </a:rPr>
              <a:t>Integrated measurement data &amp; meta data </a:t>
            </a:r>
          </a:p>
          <a:p>
            <a:pPr marL="533400" indent="-533400"/>
            <a:r>
              <a:rPr lang="en-US" sz="1800" dirty="0" smtClean="0">
                <a:latin typeface="+mn-lt"/>
                <a:sym typeface="Wingdings" panose="05000000000000000000" pitchFamily="2" charset="2"/>
              </a:rPr>
              <a:t> </a:t>
            </a:r>
            <a:r>
              <a:rPr lang="en-US" sz="1800" dirty="0" smtClean="0">
                <a:latin typeface="+mn-lt"/>
              </a:rPr>
              <a:t>Stored in </a:t>
            </a:r>
            <a:r>
              <a:rPr lang="en-US" sz="1800" dirty="0">
                <a:latin typeface="+mn-lt"/>
              </a:rPr>
              <a:t>a uniform way, centrally </a:t>
            </a:r>
            <a:r>
              <a:rPr lang="en-US" sz="1800" dirty="0" smtClean="0">
                <a:latin typeface="+mn-lt"/>
              </a:rPr>
              <a:t>administered </a:t>
            </a:r>
            <a:r>
              <a:rPr lang="en-US" sz="1800" dirty="0">
                <a:latin typeface="+mn-lt"/>
              </a:rPr>
              <a:t>and </a:t>
            </a:r>
            <a:r>
              <a:rPr lang="en-US" sz="1800" dirty="0" smtClean="0">
                <a:latin typeface="+mn-lt"/>
              </a:rPr>
              <a:t>configurable</a:t>
            </a:r>
            <a:endParaRPr lang="en-US" sz="1800" dirty="0">
              <a:latin typeface="+mn-lt"/>
            </a:endParaRPr>
          </a:p>
        </p:txBody>
      </p:sp>
      <p:grpSp>
        <p:nvGrpSpPr>
          <p:cNvPr id="22" name="Group 21"/>
          <p:cNvGrpSpPr/>
          <p:nvPr/>
        </p:nvGrpSpPr>
        <p:grpSpPr>
          <a:xfrm>
            <a:off x="251520" y="4673116"/>
            <a:ext cx="1964889" cy="1420180"/>
            <a:chOff x="251520" y="4673116"/>
            <a:chExt cx="1964889" cy="1420180"/>
          </a:xfrm>
        </p:grpSpPr>
        <p:pic>
          <p:nvPicPr>
            <p:cNvPr id="12" name="Picture 3" descr="J:\zue\smn3\3_Realisierung\Qualitätssicherung\Abbildungen\partnerstationen.png"/>
            <p:cNvPicPr>
              <a:picLocks noChangeAspect="1" noChangeArrowheads="1"/>
            </p:cNvPicPr>
            <p:nvPr/>
          </p:nvPicPr>
          <p:blipFill rotWithShape="1">
            <a:blip r:embed="rId7">
              <a:extLst>
                <a:ext uri="{28A0092B-C50C-407E-A947-70E740481C1C}">
                  <a14:useLocalDpi xmlns:a14="http://schemas.microsoft.com/office/drawing/2010/main"/>
                </a:ext>
              </a:extLst>
            </a:blip>
            <a:srcRect b="5616"/>
            <a:stretch/>
          </p:blipFill>
          <p:spPr bwMode="auto">
            <a:xfrm>
              <a:off x="251520" y="4673116"/>
              <a:ext cx="1790974" cy="1132148"/>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p:cNvSpPr txBox="1"/>
            <p:nvPr/>
          </p:nvSpPr>
          <p:spPr>
            <a:xfrm>
              <a:off x="300043" y="5754742"/>
              <a:ext cx="1916366" cy="338554"/>
            </a:xfrm>
            <a:prstGeom prst="rect">
              <a:avLst/>
            </a:prstGeom>
            <a:noFill/>
          </p:spPr>
          <p:txBody>
            <a:bodyPr wrap="square" rtlCol="0">
              <a:spAutoFit/>
            </a:bodyPr>
            <a:lstStyle/>
            <a:p>
              <a:r>
                <a:rPr lang="de-CH" sz="1600" dirty="0" smtClean="0">
                  <a:latin typeface="+mn-lt"/>
                </a:rPr>
                <a:t>3rd </a:t>
              </a:r>
              <a:r>
                <a:rPr lang="de-CH" sz="1600" dirty="0" err="1" smtClean="0">
                  <a:latin typeface="+mn-lt"/>
                </a:rPr>
                <a:t>party</a:t>
              </a:r>
              <a:r>
                <a:rPr lang="de-CH" sz="1600" dirty="0" smtClean="0">
                  <a:latin typeface="+mn-lt"/>
                </a:rPr>
                <a:t> </a:t>
              </a:r>
              <a:r>
                <a:rPr lang="de-CH" sz="1600" dirty="0" err="1" smtClean="0">
                  <a:latin typeface="+mn-lt"/>
                </a:rPr>
                <a:t>data</a:t>
              </a:r>
              <a:endParaRPr lang="de-CH" sz="1600" dirty="0">
                <a:latin typeface="+mn-lt"/>
              </a:endParaRPr>
            </a:p>
          </p:txBody>
        </p:sp>
      </p:grpSp>
      <p:sp>
        <p:nvSpPr>
          <p:cNvPr id="25" name="TextBox 24"/>
          <p:cNvSpPr txBox="1"/>
          <p:nvPr/>
        </p:nvSpPr>
        <p:spPr>
          <a:xfrm>
            <a:off x="251520" y="4098558"/>
            <a:ext cx="1375725" cy="338554"/>
          </a:xfrm>
          <a:prstGeom prst="rect">
            <a:avLst/>
          </a:prstGeom>
          <a:noFill/>
        </p:spPr>
        <p:txBody>
          <a:bodyPr wrap="square" rtlCol="0">
            <a:spAutoFit/>
          </a:bodyPr>
          <a:lstStyle/>
          <a:p>
            <a:r>
              <a:rPr lang="de-CH" sz="1600" dirty="0" smtClean="0">
                <a:latin typeface="+mn-lt"/>
              </a:rPr>
              <a:t>AWS  &amp; </a:t>
            </a:r>
            <a:r>
              <a:rPr lang="de-CH" sz="1600" dirty="0" err="1" smtClean="0">
                <a:latin typeface="+mn-lt"/>
              </a:rPr>
              <a:t>obs</a:t>
            </a:r>
            <a:endParaRPr lang="de-CH" sz="1600" dirty="0">
              <a:latin typeface="+mn-lt"/>
            </a:endParaRPr>
          </a:p>
        </p:txBody>
      </p:sp>
      <p:grpSp>
        <p:nvGrpSpPr>
          <p:cNvPr id="1024" name="Group 1023"/>
          <p:cNvGrpSpPr/>
          <p:nvPr/>
        </p:nvGrpSpPr>
        <p:grpSpPr>
          <a:xfrm>
            <a:off x="1258226" y="1778057"/>
            <a:ext cx="2813099" cy="786847"/>
            <a:chOff x="1258226" y="1778057"/>
            <a:chExt cx="2813099" cy="786847"/>
          </a:xfrm>
        </p:grpSpPr>
        <p:pic>
          <p:nvPicPr>
            <p:cNvPr id="10" name="Picture 2" descr="VRKJ11_20060829_045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258226" y="1778057"/>
              <a:ext cx="2813099" cy="495201"/>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p:cNvSpPr txBox="1"/>
            <p:nvPr/>
          </p:nvSpPr>
          <p:spPr>
            <a:xfrm>
              <a:off x="1810177" y="2226350"/>
              <a:ext cx="1375725" cy="338554"/>
            </a:xfrm>
            <a:prstGeom prst="rect">
              <a:avLst/>
            </a:prstGeom>
            <a:noFill/>
          </p:spPr>
          <p:txBody>
            <a:bodyPr wrap="square" rtlCol="0">
              <a:spAutoFit/>
            </a:bodyPr>
            <a:lstStyle/>
            <a:p>
              <a:r>
                <a:rPr lang="de-CH" sz="1600" dirty="0" err="1" smtClean="0">
                  <a:latin typeface="+mn-lt"/>
                </a:rPr>
                <a:t>Cameras</a:t>
              </a:r>
              <a:endParaRPr lang="de-CH" sz="1600" dirty="0">
                <a:latin typeface="+mn-lt"/>
              </a:endParaRPr>
            </a:p>
          </p:txBody>
        </p:sp>
      </p:grpSp>
      <p:pic>
        <p:nvPicPr>
          <p:cNvPr id="1027"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72976" y="1412776"/>
            <a:ext cx="1070894" cy="12257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7" name="TextBox 26"/>
          <p:cNvSpPr txBox="1"/>
          <p:nvPr/>
        </p:nvSpPr>
        <p:spPr>
          <a:xfrm>
            <a:off x="5644815" y="2564904"/>
            <a:ext cx="871401" cy="338554"/>
          </a:xfrm>
          <a:prstGeom prst="rect">
            <a:avLst/>
          </a:prstGeom>
          <a:noFill/>
        </p:spPr>
        <p:txBody>
          <a:bodyPr wrap="square" rtlCol="0">
            <a:spAutoFit/>
          </a:bodyPr>
          <a:lstStyle/>
          <a:p>
            <a:r>
              <a:rPr lang="de-CH" sz="1600" dirty="0" smtClean="0">
                <a:latin typeface="+mn-lt"/>
              </a:rPr>
              <a:t>Radar</a:t>
            </a:r>
            <a:endParaRPr lang="de-CH" sz="1600" dirty="0">
              <a:latin typeface="+mn-lt"/>
            </a:endParaRPr>
          </a:p>
        </p:txBody>
      </p:sp>
      <p:grpSp>
        <p:nvGrpSpPr>
          <p:cNvPr id="31" name="Group 30"/>
          <p:cNvGrpSpPr/>
          <p:nvPr/>
        </p:nvGrpSpPr>
        <p:grpSpPr>
          <a:xfrm>
            <a:off x="7043836" y="1290246"/>
            <a:ext cx="1848644" cy="1634698"/>
            <a:chOff x="7164288" y="1628800"/>
            <a:chExt cx="1848644" cy="1634698"/>
          </a:xfrm>
        </p:grpSpPr>
        <p:pic>
          <p:nvPicPr>
            <p:cNvPr id="11" name="Picture 5" descr="cosmo7"/>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164288" y="1628800"/>
              <a:ext cx="1848644" cy="1376363"/>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p:cNvSpPr txBox="1"/>
            <p:nvPr/>
          </p:nvSpPr>
          <p:spPr>
            <a:xfrm>
              <a:off x="7516755" y="2924944"/>
              <a:ext cx="1375725" cy="338554"/>
            </a:xfrm>
            <a:prstGeom prst="rect">
              <a:avLst/>
            </a:prstGeom>
            <a:noFill/>
          </p:spPr>
          <p:txBody>
            <a:bodyPr wrap="square" rtlCol="0">
              <a:spAutoFit/>
            </a:bodyPr>
            <a:lstStyle/>
            <a:p>
              <a:r>
                <a:rPr lang="de-CH" sz="1600" dirty="0" smtClean="0">
                  <a:latin typeface="+mn-lt"/>
                </a:rPr>
                <a:t>NWP </a:t>
              </a:r>
              <a:r>
                <a:rPr lang="de-CH" sz="1600" dirty="0" err="1" smtClean="0">
                  <a:latin typeface="+mn-lt"/>
                </a:rPr>
                <a:t>data</a:t>
              </a:r>
              <a:endParaRPr lang="de-CH" sz="1600" dirty="0">
                <a:latin typeface="+mn-lt"/>
              </a:endParaRPr>
            </a:p>
          </p:txBody>
        </p:sp>
      </p:grpSp>
      <p:sp>
        <p:nvSpPr>
          <p:cNvPr id="40" name="Right Arrow 39"/>
          <p:cNvSpPr/>
          <p:nvPr/>
        </p:nvSpPr>
        <p:spPr bwMode="auto">
          <a:xfrm rot="18900000">
            <a:off x="1781856" y="4699892"/>
            <a:ext cx="326319" cy="497718"/>
          </a:xfrm>
          <a:prstGeom prst="rightArrow">
            <a:avLst/>
          </a:prstGeom>
          <a:solidFill>
            <a:srgbClr val="FF0000">
              <a:alpha val="54118"/>
            </a:srgb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41" name="Right Arrow 40"/>
          <p:cNvSpPr/>
          <p:nvPr/>
        </p:nvSpPr>
        <p:spPr bwMode="auto">
          <a:xfrm rot="2700000">
            <a:off x="2397392" y="2607386"/>
            <a:ext cx="326319" cy="497718"/>
          </a:xfrm>
          <a:prstGeom prst="rightArrow">
            <a:avLst/>
          </a:prstGeom>
          <a:solidFill>
            <a:srgbClr val="FF0000">
              <a:alpha val="54118"/>
            </a:srgb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42" name="Right Arrow 41"/>
          <p:cNvSpPr/>
          <p:nvPr/>
        </p:nvSpPr>
        <p:spPr bwMode="auto">
          <a:xfrm rot="8100000">
            <a:off x="6968276" y="2701649"/>
            <a:ext cx="326319" cy="497718"/>
          </a:xfrm>
          <a:prstGeom prst="rightArrow">
            <a:avLst/>
          </a:prstGeom>
          <a:solidFill>
            <a:srgbClr val="FF0000">
              <a:alpha val="54118"/>
            </a:srgb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43" name="Right Arrow 42"/>
          <p:cNvSpPr/>
          <p:nvPr/>
        </p:nvSpPr>
        <p:spPr bwMode="auto">
          <a:xfrm rot="13500000">
            <a:off x="7447225" y="4788532"/>
            <a:ext cx="326319" cy="497718"/>
          </a:xfrm>
          <a:prstGeom prst="rightArrow">
            <a:avLst/>
          </a:prstGeom>
          <a:solidFill>
            <a:srgbClr val="FF0000">
              <a:alpha val="54118"/>
            </a:srgb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44" name="Right Arrow 43"/>
          <p:cNvSpPr/>
          <p:nvPr/>
        </p:nvSpPr>
        <p:spPr bwMode="auto">
          <a:xfrm>
            <a:off x="1475656" y="3573016"/>
            <a:ext cx="432048" cy="436153"/>
          </a:xfrm>
          <a:prstGeom prst="rightArrow">
            <a:avLst/>
          </a:prstGeom>
          <a:solidFill>
            <a:srgbClr val="FF0000">
              <a:alpha val="54118"/>
            </a:srgb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45" name="Right Arrow 44"/>
          <p:cNvSpPr/>
          <p:nvPr/>
        </p:nvSpPr>
        <p:spPr bwMode="auto">
          <a:xfrm rot="5400000">
            <a:off x="5171206" y="2603934"/>
            <a:ext cx="370197" cy="436153"/>
          </a:xfrm>
          <a:prstGeom prst="rightArrow">
            <a:avLst/>
          </a:prstGeom>
          <a:solidFill>
            <a:srgbClr val="FF0000">
              <a:alpha val="54118"/>
            </a:srgb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46" name="Right Arrow 45"/>
          <p:cNvSpPr/>
          <p:nvPr/>
        </p:nvSpPr>
        <p:spPr bwMode="auto">
          <a:xfrm rot="16200000">
            <a:off x="3349917" y="5025799"/>
            <a:ext cx="432048" cy="436153"/>
          </a:xfrm>
          <a:prstGeom prst="rightArrow">
            <a:avLst/>
          </a:prstGeom>
          <a:solidFill>
            <a:srgbClr val="FF0000">
              <a:alpha val="54118"/>
            </a:srgb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47" name="Right Arrow 46"/>
          <p:cNvSpPr/>
          <p:nvPr/>
        </p:nvSpPr>
        <p:spPr bwMode="auto">
          <a:xfrm rot="16200000">
            <a:off x="5942205" y="5022016"/>
            <a:ext cx="432048" cy="436153"/>
          </a:xfrm>
          <a:prstGeom prst="rightArrow">
            <a:avLst/>
          </a:prstGeom>
          <a:solidFill>
            <a:srgbClr val="FF0000">
              <a:alpha val="54118"/>
            </a:srgb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Tree>
    <p:extLst>
      <p:ext uri="{BB962C8B-B14F-4D97-AF65-F5344CB8AC3E}">
        <p14:creationId xmlns:p14="http://schemas.microsoft.com/office/powerpoint/2010/main" val="17651424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99592" y="351755"/>
            <a:ext cx="7821290" cy="989013"/>
          </a:xfrm>
        </p:spPr>
        <p:txBody>
          <a:bodyPr/>
          <a:lstStyle/>
          <a:p>
            <a:r>
              <a:rPr lang="en-GB" dirty="0" smtClean="0"/>
              <a:t>Critical Review </a:t>
            </a:r>
            <a:r>
              <a:rPr lang="en-GB" dirty="0" smtClean="0">
                <a:sym typeface="Wingdings" panose="05000000000000000000" pitchFamily="2" charset="2"/>
              </a:rPr>
              <a:t> Definition of gaps</a:t>
            </a:r>
            <a:endParaRPr lang="en-GB" dirty="0"/>
          </a:p>
        </p:txBody>
      </p:sp>
      <p:sp>
        <p:nvSpPr>
          <p:cNvPr id="3" name="Textplatzhalter 2"/>
          <p:cNvSpPr>
            <a:spLocks noGrp="1"/>
          </p:cNvSpPr>
          <p:nvPr>
            <p:ph type="body" idx="1"/>
          </p:nvPr>
        </p:nvSpPr>
        <p:spPr/>
        <p:txBody>
          <a:bodyPr/>
          <a:lstStyle/>
          <a:p>
            <a:endParaRPr lang="de-CH" dirty="0"/>
          </a:p>
        </p:txBody>
      </p:sp>
      <p:pic>
        <p:nvPicPr>
          <p:cNvPr id="4" name="Picture 4" descr="messnetz_analyse_SMN3_v2"/>
          <p:cNvPicPr>
            <a:picLocks noChangeAspect="1" noChangeArrowheads="1"/>
          </p:cNvPicPr>
          <p:nvPr/>
        </p:nvPicPr>
        <p:blipFill>
          <a:blip r:embed="rId3"/>
          <a:srcRect/>
          <a:stretch>
            <a:fillRect/>
          </a:stretch>
        </p:blipFill>
        <p:spPr bwMode="auto">
          <a:xfrm>
            <a:off x="683568" y="908719"/>
            <a:ext cx="8374707" cy="5761955"/>
          </a:xfrm>
          <a:prstGeom prst="rect">
            <a:avLst/>
          </a:prstGeom>
          <a:noFill/>
          <a:ln w="9525">
            <a:noFill/>
            <a:miter lim="800000"/>
            <a:headEnd/>
            <a:tailEnd/>
          </a:ln>
        </p:spPr>
      </p:pic>
      <p:sp>
        <p:nvSpPr>
          <p:cNvPr id="5" name="TextBox 4"/>
          <p:cNvSpPr txBox="1"/>
          <p:nvPr/>
        </p:nvSpPr>
        <p:spPr>
          <a:xfrm>
            <a:off x="1008000" y="991761"/>
            <a:ext cx="4176464" cy="789960"/>
          </a:xfrm>
          <a:prstGeom prst="rect">
            <a:avLst/>
          </a:prstGeom>
          <a:solidFill>
            <a:schemeClr val="bg1"/>
          </a:solidFill>
        </p:spPr>
        <p:txBody>
          <a:bodyPr wrap="square" rtlCol="0">
            <a:spAutoFit/>
          </a:bodyPr>
          <a:lstStyle/>
          <a:p>
            <a:r>
              <a:rPr lang="en-GB" sz="1100" dirty="0" smtClean="0">
                <a:latin typeface="+mj-lt"/>
              </a:rPr>
              <a:t>Warning regions without measurements</a:t>
            </a:r>
          </a:p>
          <a:p>
            <a:pPr>
              <a:lnSpc>
                <a:spcPts val="1300"/>
              </a:lnSpc>
            </a:pPr>
            <a:endParaRPr lang="en-GB" sz="1100" dirty="0" smtClean="0">
              <a:latin typeface="+mj-lt"/>
            </a:endParaRPr>
          </a:p>
          <a:p>
            <a:pPr>
              <a:lnSpc>
                <a:spcPts val="800"/>
              </a:lnSpc>
            </a:pPr>
            <a:r>
              <a:rPr lang="en-GB" sz="1100" dirty="0" err="1" smtClean="0">
                <a:latin typeface="+mj-lt"/>
              </a:rPr>
              <a:t>Automatisation</a:t>
            </a:r>
            <a:r>
              <a:rPr lang="en-GB" sz="1100" dirty="0" smtClean="0">
                <a:latin typeface="+mj-lt"/>
              </a:rPr>
              <a:t> (complementary precipitation network)</a:t>
            </a:r>
          </a:p>
          <a:p>
            <a:pPr>
              <a:lnSpc>
                <a:spcPts val="800"/>
              </a:lnSpc>
            </a:pPr>
            <a:endParaRPr lang="en-GB" sz="1100" dirty="0" smtClean="0">
              <a:latin typeface="+mj-lt"/>
            </a:endParaRPr>
          </a:p>
          <a:p>
            <a:pPr>
              <a:lnSpc>
                <a:spcPts val="1100"/>
              </a:lnSpc>
            </a:pPr>
            <a:r>
              <a:rPr lang="en-GB" sz="1100" dirty="0" err="1" smtClean="0">
                <a:latin typeface="+mj-lt"/>
              </a:rPr>
              <a:t>Automatisation</a:t>
            </a:r>
            <a:r>
              <a:rPr lang="en-GB" sz="1100" dirty="0" smtClean="0">
                <a:latin typeface="+mj-lt"/>
              </a:rPr>
              <a:t> (Climatological Base Network precipitation)</a:t>
            </a:r>
            <a:endParaRPr lang="en-GB" sz="1100" dirty="0">
              <a:latin typeface="+mj-lt"/>
            </a:endParaRPr>
          </a:p>
        </p:txBody>
      </p:sp>
    </p:spTree>
    <p:extLst>
      <p:ext uri="{BB962C8B-B14F-4D97-AF65-F5344CB8AC3E}">
        <p14:creationId xmlns:p14="http://schemas.microsoft.com/office/powerpoint/2010/main" val="26991823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ChangeArrowheads="1"/>
          </p:cNvSpPr>
          <p:nvPr>
            <p:ph type="title"/>
          </p:nvPr>
        </p:nvSpPr>
        <p:spPr>
          <a:xfrm>
            <a:off x="899592" y="404664"/>
            <a:ext cx="8064896" cy="1008112"/>
          </a:xfrm>
        </p:spPr>
        <p:txBody>
          <a:bodyPr>
            <a:noAutofit/>
          </a:bodyPr>
          <a:lstStyle/>
          <a:p>
            <a:pPr eaLnBrk="1" hangingPunct="1"/>
            <a:r>
              <a:rPr lang="en-GB" sz="2400" dirty="0" smtClean="0"/>
              <a:t>Statement of Guidance </a:t>
            </a:r>
            <a:r>
              <a:rPr lang="en-GB" sz="2400" dirty="0" smtClean="0">
                <a:sym typeface="Wingdings" panose="05000000000000000000" pitchFamily="2" charset="2"/>
              </a:rPr>
              <a:t> what can be done to </a:t>
            </a:r>
            <a:br>
              <a:rPr lang="en-GB" sz="2400" dirty="0" smtClean="0">
                <a:sym typeface="Wingdings" panose="05000000000000000000" pitchFamily="2" charset="2"/>
              </a:rPr>
            </a:br>
            <a:r>
              <a:rPr lang="en-GB" sz="2400" dirty="0" smtClean="0">
                <a:sym typeface="Wingdings" panose="05000000000000000000" pitchFamily="2" charset="2"/>
              </a:rPr>
              <a:t>fill the gaps ?</a:t>
            </a:r>
            <a:endParaRPr lang="en-GB" sz="2400" dirty="0" smtClean="0"/>
          </a:p>
        </p:txBody>
      </p:sp>
      <p:graphicFrame>
        <p:nvGraphicFramePr>
          <p:cNvPr id="2" name="Inhaltsplatzhalter 1"/>
          <p:cNvGraphicFramePr>
            <a:graphicFrameLocks noGrp="1"/>
          </p:cNvGraphicFramePr>
          <p:nvPr>
            <p:ph idx="1"/>
            <p:extLst>
              <p:ext uri="{D42A27DB-BD31-4B8C-83A1-F6EECF244321}">
                <p14:modId xmlns:p14="http://schemas.microsoft.com/office/powerpoint/2010/main" val="2922974224"/>
              </p:ext>
            </p:extLst>
          </p:nvPr>
        </p:nvGraphicFramePr>
        <p:xfrm>
          <a:off x="899592" y="1484784"/>
          <a:ext cx="7344816" cy="46085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p:cNvSpPr txBox="1"/>
          <p:nvPr/>
        </p:nvSpPr>
        <p:spPr>
          <a:xfrm>
            <a:off x="971600" y="1844824"/>
            <a:ext cx="2592288" cy="461665"/>
          </a:xfrm>
          <a:prstGeom prst="rect">
            <a:avLst/>
          </a:prstGeom>
          <a:noFill/>
        </p:spPr>
        <p:txBody>
          <a:bodyPr wrap="square" rtlCol="0">
            <a:spAutoFit/>
          </a:bodyPr>
          <a:lstStyle/>
          <a:p>
            <a:r>
              <a:rPr lang="en-GB" dirty="0" smtClean="0">
                <a:latin typeface="+mj-lt"/>
              </a:rPr>
              <a:t>Possible options:</a:t>
            </a:r>
            <a:endParaRPr lang="en-GB" dirty="0">
              <a:latin typeface="+mj-lt"/>
            </a:endParaRPr>
          </a:p>
        </p:txBody>
      </p:sp>
    </p:spTree>
    <p:extLst>
      <p:ext uri="{BB962C8B-B14F-4D97-AF65-F5344CB8AC3E}">
        <p14:creationId xmlns:p14="http://schemas.microsoft.com/office/powerpoint/2010/main" val="12287449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Marlen\Desktop\smnfionnay.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21288" y="1462708"/>
            <a:ext cx="1985021" cy="3239444"/>
          </a:xfrm>
          <a:prstGeom prst="rect">
            <a:avLst/>
          </a:prstGeom>
          <a:noFill/>
          <a:extLst>
            <a:ext uri="{909E8E84-426E-40DD-AFC4-6F175D3DCCD1}">
              <a14:hiddenFill xmlns:a14="http://schemas.microsoft.com/office/drawing/2010/main">
                <a:solidFill>
                  <a:srgbClr val="FFFFFF"/>
                </a:solidFill>
              </a14:hiddenFill>
            </a:ext>
          </a:extLst>
        </p:spPr>
      </p:pic>
      <p:sp>
        <p:nvSpPr>
          <p:cNvPr id="8" name="Titel 1"/>
          <p:cNvSpPr txBox="1">
            <a:spLocks/>
          </p:cNvSpPr>
          <p:nvPr/>
        </p:nvSpPr>
        <p:spPr>
          <a:xfrm>
            <a:off x="971600" y="476672"/>
            <a:ext cx="7528396" cy="57606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kern="0" dirty="0" smtClean="0"/>
              <a:t>Construction of new or </a:t>
            </a:r>
            <a:r>
              <a:rPr lang="en-GB" sz="2800" b="1" kern="0" dirty="0" err="1" smtClean="0"/>
              <a:t>automatization</a:t>
            </a:r>
            <a:r>
              <a:rPr lang="en-GB" sz="2800" b="1" kern="0" dirty="0" smtClean="0"/>
              <a:t> of existing precipitation stations</a:t>
            </a:r>
            <a:endParaRPr lang="en-GB" sz="2800" b="1" kern="0" dirty="0"/>
          </a:p>
        </p:txBody>
      </p:sp>
      <p:pic>
        <p:nvPicPr>
          <p:cNvPr id="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3899" t="5683" r="5542" b="3535"/>
          <a:stretch/>
        </p:blipFill>
        <p:spPr bwMode="auto">
          <a:xfrm>
            <a:off x="971600" y="1412776"/>
            <a:ext cx="4649689" cy="3289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827584" y="4869160"/>
            <a:ext cx="7992888" cy="1200329"/>
          </a:xfrm>
          <a:prstGeom prst="rect">
            <a:avLst/>
          </a:prstGeom>
          <a:noFill/>
          <a:ln>
            <a:solidFill>
              <a:schemeClr val="tx1"/>
            </a:solidFill>
          </a:ln>
        </p:spPr>
        <p:txBody>
          <a:bodyPr wrap="square" rtlCol="0">
            <a:spAutoFit/>
          </a:bodyPr>
          <a:lstStyle/>
          <a:p>
            <a:pPr>
              <a:tabLst>
                <a:tab pos="4930775" algn="l"/>
                <a:tab pos="5110163" algn="l"/>
              </a:tabLst>
            </a:pPr>
            <a:r>
              <a:rPr lang="de-CH" sz="1800" dirty="0" smtClean="0">
                <a:latin typeface="+mj-lt"/>
              </a:rPr>
              <a:t>+ </a:t>
            </a:r>
            <a:r>
              <a:rPr lang="en-GB" sz="1800" dirty="0" smtClean="0">
                <a:latin typeface="+mj-lt"/>
              </a:rPr>
              <a:t>known, high data quality (</a:t>
            </a:r>
            <a:r>
              <a:rPr lang="en-GB" sz="1800" dirty="0" smtClean="0">
                <a:latin typeface="+mj-lt"/>
                <a:sym typeface="Wingdings" panose="05000000000000000000" pitchFamily="2" charset="2"/>
              </a:rPr>
              <a:t> fully </a:t>
            </a:r>
            <a:r>
              <a:rPr lang="en-GB" sz="1800" dirty="0" smtClean="0">
                <a:latin typeface="+mj-lt"/>
              </a:rPr>
              <a:t>compliant)	- 	very high costs</a:t>
            </a:r>
          </a:p>
          <a:p>
            <a:pPr>
              <a:tabLst>
                <a:tab pos="4930775" algn="l"/>
                <a:tab pos="5110163" algn="l"/>
              </a:tabLst>
            </a:pPr>
            <a:r>
              <a:rPr lang="en-GB" sz="1800" dirty="0" smtClean="0">
                <a:latin typeface="+mj-lt"/>
              </a:rPr>
              <a:t>+ no user limitations	-  maintenance resources   + flexible &amp; easy integration in already 		have to be available </a:t>
            </a:r>
          </a:p>
          <a:p>
            <a:pPr>
              <a:tabLst>
                <a:tab pos="179388" algn="l"/>
                <a:tab pos="4751388" algn="l"/>
              </a:tabLst>
            </a:pPr>
            <a:r>
              <a:rPr lang="en-GB" sz="1800" dirty="0" smtClean="0">
                <a:latin typeface="+mj-lt"/>
              </a:rPr>
              <a:t>	existing data  processing chain</a:t>
            </a:r>
            <a:endParaRPr lang="en-GB" sz="1800" dirty="0">
              <a:latin typeface="+mj-lt"/>
            </a:endParaRPr>
          </a:p>
        </p:txBody>
      </p:sp>
    </p:spTree>
    <p:extLst>
      <p:ext uri="{BB962C8B-B14F-4D97-AF65-F5344CB8AC3E}">
        <p14:creationId xmlns:p14="http://schemas.microsoft.com/office/powerpoint/2010/main" val="22808284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Integration of meas. methods</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1560" y="2667664"/>
            <a:ext cx="3096344" cy="22846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1556792"/>
            <a:ext cx="2789760" cy="2227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0" descr="gauge_otl0001"/>
          <p:cNvPicPr>
            <a:picLocks noChangeAspect="1" noChangeArrowheads="1"/>
          </p:cNvPicPr>
          <p:nvPr/>
        </p:nvPicPr>
        <p:blipFill>
          <a:blip r:embed="rId4" cstate="print">
            <a:lum contrast="12000"/>
            <a:extLst>
              <a:ext uri="{28A0092B-C50C-407E-A947-70E740481C1C}">
                <a14:useLocalDpi xmlns:a14="http://schemas.microsoft.com/office/drawing/2010/main" val="0"/>
              </a:ext>
            </a:extLst>
          </a:blip>
          <a:srcRect/>
          <a:stretch>
            <a:fillRect/>
          </a:stretch>
        </p:blipFill>
        <p:spPr bwMode="auto">
          <a:xfrm>
            <a:off x="2267744" y="1108642"/>
            <a:ext cx="1087892" cy="145128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1" descr="gauge_otl000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43608" y="1113618"/>
            <a:ext cx="1090179" cy="1451286"/>
          </a:xfrm>
          <a:prstGeom prst="rect">
            <a:avLst/>
          </a:prstGeom>
          <a:noFill/>
          <a:extLst>
            <a:ext uri="{909E8E84-426E-40DD-AFC4-6F175D3DCCD1}">
              <a14:hiddenFill xmlns:a14="http://schemas.microsoft.com/office/drawing/2010/main">
                <a:solidFill>
                  <a:srgbClr val="FFFFFF"/>
                </a:solidFill>
              </a14:hiddenFill>
            </a:ext>
          </a:extLst>
        </p:spPr>
      </p:pic>
      <p:sp>
        <p:nvSpPr>
          <p:cNvPr id="4" name="Right Arrow Callout 3"/>
          <p:cNvSpPr/>
          <p:nvPr/>
        </p:nvSpPr>
        <p:spPr bwMode="auto">
          <a:xfrm>
            <a:off x="4139952" y="1916832"/>
            <a:ext cx="648072" cy="1800200"/>
          </a:xfrm>
          <a:prstGeom prst="rightArrowCallout">
            <a:avLst>
              <a:gd name="adj1" fmla="val 25000"/>
              <a:gd name="adj2" fmla="val 25000"/>
              <a:gd name="adj3" fmla="val 25000"/>
              <a:gd name="adj4" fmla="val 55503"/>
            </a:avLst>
          </a:prstGeom>
          <a:solidFill>
            <a:schemeClr val="bg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13" name="TextBox 12"/>
          <p:cNvSpPr txBox="1"/>
          <p:nvPr/>
        </p:nvSpPr>
        <p:spPr>
          <a:xfrm>
            <a:off x="819632" y="5013176"/>
            <a:ext cx="7992888" cy="1477328"/>
          </a:xfrm>
          <a:prstGeom prst="rect">
            <a:avLst/>
          </a:prstGeom>
          <a:noFill/>
          <a:ln>
            <a:solidFill>
              <a:schemeClr val="tx1"/>
            </a:solidFill>
          </a:ln>
        </p:spPr>
        <p:txBody>
          <a:bodyPr wrap="square" rtlCol="0">
            <a:spAutoFit/>
          </a:bodyPr>
          <a:lstStyle/>
          <a:p>
            <a:pPr>
              <a:tabLst>
                <a:tab pos="4305300" algn="l"/>
                <a:tab pos="4487863" algn="l"/>
              </a:tabLst>
            </a:pPr>
            <a:r>
              <a:rPr lang="de-CH" sz="1800" dirty="0" smtClean="0">
                <a:latin typeface="+mj-lt"/>
              </a:rPr>
              <a:t>+ </a:t>
            </a:r>
            <a:r>
              <a:rPr lang="en-GB" sz="1800" dirty="0" smtClean="0">
                <a:latin typeface="+mj-lt"/>
              </a:rPr>
              <a:t>no costs for construction needed	- 	quality only as good as </a:t>
            </a:r>
          </a:p>
          <a:p>
            <a:pPr>
              <a:tabLst>
                <a:tab pos="4305300" algn="l"/>
                <a:tab pos="5110163" algn="l"/>
              </a:tabLst>
            </a:pPr>
            <a:r>
              <a:rPr lang="en-GB" sz="1800" dirty="0" smtClean="0">
                <a:latin typeface="+mj-lt"/>
              </a:rPr>
              <a:t>+ use of synergies	-  </a:t>
            </a:r>
            <a:r>
              <a:rPr lang="en-GB" sz="1800" dirty="0" err="1" smtClean="0">
                <a:latin typeface="+mj-lt"/>
              </a:rPr>
              <a:t>ressources</a:t>
            </a:r>
            <a:r>
              <a:rPr lang="en-GB" sz="1800" dirty="0" smtClean="0">
                <a:latin typeface="+mj-lt"/>
              </a:rPr>
              <a:t> for development of </a:t>
            </a:r>
          </a:p>
          <a:p>
            <a:pPr>
              <a:tabLst>
                <a:tab pos="4305300" algn="l"/>
                <a:tab pos="4487863" algn="l"/>
              </a:tabLst>
            </a:pPr>
            <a:r>
              <a:rPr lang="en-GB" sz="1800" dirty="0" smtClean="0">
                <a:latin typeface="+mj-lt"/>
              </a:rPr>
              <a:t>+ capacity building		algorithm needed</a:t>
            </a:r>
          </a:p>
          <a:p>
            <a:pPr>
              <a:tabLst>
                <a:tab pos="4305300" algn="l"/>
                <a:tab pos="4487863" algn="l"/>
              </a:tabLst>
            </a:pPr>
            <a:r>
              <a:rPr lang="en-GB" sz="1800" dirty="0" smtClean="0">
                <a:latin typeface="+mj-lt"/>
              </a:rPr>
              <a:t>+ higher temporal and spatial resolution</a:t>
            </a:r>
          </a:p>
          <a:p>
            <a:pPr>
              <a:tabLst>
                <a:tab pos="4305300" algn="l"/>
                <a:tab pos="4487863" algn="l"/>
              </a:tabLst>
            </a:pPr>
            <a:r>
              <a:rPr lang="en-GB" sz="1800" dirty="0" smtClean="0">
                <a:latin typeface="+mj-lt"/>
              </a:rPr>
              <a:t>		</a:t>
            </a:r>
            <a:endParaRPr lang="en-GB" sz="1800" dirty="0" smtClean="0">
              <a:latin typeface="+mj-lt"/>
            </a:endParaRPr>
          </a:p>
        </p:txBody>
      </p:sp>
    </p:spTree>
    <p:extLst>
      <p:ext uri="{BB962C8B-B14F-4D97-AF65-F5344CB8AC3E}">
        <p14:creationId xmlns:p14="http://schemas.microsoft.com/office/powerpoint/2010/main" val="10790981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el 1"/>
          <p:cNvSpPr txBox="1">
            <a:spLocks/>
          </p:cNvSpPr>
          <p:nvPr/>
        </p:nvSpPr>
        <p:spPr>
          <a:xfrm>
            <a:off x="1171498" y="260648"/>
            <a:ext cx="7312372" cy="57606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de-CH" sz="2800" b="1" kern="0" dirty="0" smtClean="0"/>
              <a:t>Data Integration (3rd </a:t>
            </a:r>
            <a:r>
              <a:rPr lang="en-GB" sz="2800" b="1" kern="0" dirty="0" smtClean="0"/>
              <a:t>party data</a:t>
            </a:r>
            <a:r>
              <a:rPr lang="de-CH" sz="2800" b="1" kern="0" dirty="0" smtClean="0"/>
              <a:t>)</a:t>
            </a:r>
            <a:endParaRPr lang="en-US" sz="2800" b="1" kern="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1052735"/>
            <a:ext cx="5760640" cy="40190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827584" y="5169966"/>
            <a:ext cx="7992888" cy="923330"/>
          </a:xfrm>
          <a:prstGeom prst="rect">
            <a:avLst/>
          </a:prstGeom>
          <a:noFill/>
          <a:ln>
            <a:solidFill>
              <a:schemeClr val="tx1"/>
            </a:solidFill>
          </a:ln>
        </p:spPr>
        <p:txBody>
          <a:bodyPr wrap="square" rtlCol="0">
            <a:spAutoFit/>
          </a:bodyPr>
          <a:lstStyle/>
          <a:p>
            <a:pPr>
              <a:tabLst>
                <a:tab pos="4930775" algn="l"/>
                <a:tab pos="5110163" algn="l"/>
              </a:tabLst>
            </a:pPr>
            <a:r>
              <a:rPr lang="en-GB" sz="1800" dirty="0" smtClean="0">
                <a:latin typeface="+mj-lt"/>
              </a:rPr>
              <a:t>+ no resources for maintenance needed	- 	unknown quality </a:t>
            </a:r>
          </a:p>
          <a:p>
            <a:pPr>
              <a:tabLst>
                <a:tab pos="4930775" algn="l"/>
                <a:tab pos="5110163" algn="l"/>
              </a:tabLst>
            </a:pPr>
            <a:r>
              <a:rPr lang="en-GB" sz="1800" dirty="0" smtClean="0">
                <a:latin typeface="+mj-lt"/>
              </a:rPr>
              <a:t>+ lower costs (no construction needed)	-  eventual use limitations</a:t>
            </a:r>
          </a:p>
          <a:p>
            <a:pPr>
              <a:tabLst>
                <a:tab pos="4930775" algn="l"/>
                <a:tab pos="5110163" algn="l"/>
              </a:tabLst>
            </a:pPr>
            <a:r>
              <a:rPr lang="en-GB" sz="1800" dirty="0" smtClean="0">
                <a:latin typeface="+mj-lt"/>
              </a:rPr>
              <a:t>+ use of synergies, collaboration	- dependency of provider</a:t>
            </a:r>
            <a:endParaRPr lang="en-GB" sz="1800" dirty="0">
              <a:latin typeface="+mj-lt"/>
            </a:endParaRPr>
          </a:p>
        </p:txBody>
      </p:sp>
      <p:sp>
        <p:nvSpPr>
          <p:cNvPr id="3" name="TextBox 2"/>
          <p:cNvSpPr txBox="1"/>
          <p:nvPr/>
        </p:nvSpPr>
        <p:spPr>
          <a:xfrm>
            <a:off x="1547664" y="1036111"/>
            <a:ext cx="2448272" cy="523220"/>
          </a:xfrm>
          <a:prstGeom prst="rect">
            <a:avLst/>
          </a:prstGeom>
          <a:solidFill>
            <a:schemeClr val="bg1"/>
          </a:solidFill>
          <a:ln>
            <a:solidFill>
              <a:schemeClr val="tx1"/>
            </a:solidFill>
          </a:ln>
        </p:spPr>
        <p:txBody>
          <a:bodyPr wrap="square" rtlCol="0">
            <a:spAutoFit/>
          </a:bodyPr>
          <a:lstStyle/>
          <a:p>
            <a:r>
              <a:rPr lang="en-GB" sz="1400" dirty="0" smtClean="0">
                <a:latin typeface="+mj-lt"/>
              </a:rPr>
              <a:t>Actual status of integrated partner stations</a:t>
            </a:r>
            <a:endParaRPr lang="en-GB" sz="1400" dirty="0">
              <a:latin typeface="+mj-lt"/>
            </a:endParaRPr>
          </a:p>
        </p:txBody>
      </p:sp>
    </p:spTree>
    <p:extLst>
      <p:ext uri="{BB962C8B-B14F-4D97-AF65-F5344CB8AC3E}">
        <p14:creationId xmlns:p14="http://schemas.microsoft.com/office/powerpoint/2010/main" val="5226360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274638"/>
            <a:ext cx="7643192" cy="778098"/>
          </a:xfrm>
        </p:spPr>
        <p:txBody>
          <a:bodyPr/>
          <a:lstStyle/>
          <a:p>
            <a:r>
              <a:rPr lang="de-CH" dirty="0" smtClean="0"/>
              <a:t>Quality </a:t>
            </a:r>
            <a:r>
              <a:rPr lang="en-GB" dirty="0" smtClean="0"/>
              <a:t>assessment of site location </a:t>
            </a:r>
            <a:endParaRPr lang="en-GB" dirty="0"/>
          </a:p>
        </p:txBody>
      </p:sp>
      <p:pic>
        <p:nvPicPr>
          <p:cNvPr id="4" name="Picture 2" descr="M:\pay-proj\pay\SwissMetNet\SDM\Technical\Reko_SMN_II\Doks\Fotos_Stationsbeispiele\general\EBK_20111004133539.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6372200" y="1268760"/>
            <a:ext cx="1913300" cy="14401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fij\Desktop\Stationen METAS 2013\SMN_NAPF\2013\SMN_NAPF_Pictures\IMG_0229.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9102" t="4231" r="6582" b="184"/>
          <a:stretch/>
        </p:blipFill>
        <p:spPr bwMode="auto">
          <a:xfrm>
            <a:off x="6397312" y="3140968"/>
            <a:ext cx="1988960" cy="169111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6300192" y="2689175"/>
            <a:ext cx="1988960" cy="307777"/>
          </a:xfrm>
          <a:prstGeom prst="rect">
            <a:avLst/>
          </a:prstGeom>
          <a:noFill/>
        </p:spPr>
        <p:txBody>
          <a:bodyPr wrap="square" rtlCol="0">
            <a:spAutoFit/>
          </a:bodyPr>
          <a:lstStyle/>
          <a:p>
            <a:r>
              <a:rPr lang="en-GB" sz="1400" dirty="0" smtClean="0">
                <a:latin typeface="+mj-lt"/>
              </a:rPr>
              <a:t>Fully compliant</a:t>
            </a:r>
            <a:endParaRPr lang="en-GB" sz="1400" dirty="0">
              <a:latin typeface="+mj-lt"/>
            </a:endParaRPr>
          </a:p>
        </p:txBody>
      </p:sp>
      <p:sp>
        <p:nvSpPr>
          <p:cNvPr id="8" name="TextBox 7"/>
          <p:cNvSpPr txBox="1"/>
          <p:nvPr/>
        </p:nvSpPr>
        <p:spPr>
          <a:xfrm>
            <a:off x="6397312" y="4832085"/>
            <a:ext cx="1988960" cy="307777"/>
          </a:xfrm>
          <a:prstGeom prst="rect">
            <a:avLst/>
          </a:prstGeom>
          <a:noFill/>
        </p:spPr>
        <p:txBody>
          <a:bodyPr wrap="square" rtlCol="0">
            <a:spAutoFit/>
          </a:bodyPr>
          <a:lstStyle/>
          <a:p>
            <a:r>
              <a:rPr lang="en-GB" sz="1400" dirty="0" smtClean="0">
                <a:latin typeface="+mj-lt"/>
              </a:rPr>
              <a:t>Wind: not compliant</a:t>
            </a:r>
            <a:endParaRPr lang="en-GB" sz="1400" dirty="0">
              <a:latin typeface="+mj-lt"/>
            </a:endParaRPr>
          </a:p>
        </p:txBody>
      </p:sp>
      <p:pic>
        <p:nvPicPr>
          <p:cNvPr id="9" name="Picture 2" descr="C:\Users\fij\Desktop\Stationen METAS 2013\SMN_NAPF\2013\SMN_NAPF_Pictures\IMG_026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4406" y="2843063"/>
            <a:ext cx="1084291" cy="162898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 name="Diagramm 3"/>
          <p:cNvGraphicFramePr/>
          <p:nvPr>
            <p:extLst>
              <p:ext uri="{D42A27DB-BD31-4B8C-83A1-F6EECF244321}">
                <p14:modId xmlns:p14="http://schemas.microsoft.com/office/powerpoint/2010/main" val="3065119940"/>
              </p:ext>
            </p:extLst>
          </p:nvPr>
        </p:nvGraphicFramePr>
        <p:xfrm>
          <a:off x="179512" y="1556792"/>
          <a:ext cx="2922280" cy="174795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Rectangle 10"/>
          <p:cNvSpPr/>
          <p:nvPr/>
        </p:nvSpPr>
        <p:spPr>
          <a:xfrm>
            <a:off x="333832" y="3631757"/>
            <a:ext cx="5596016" cy="3016210"/>
          </a:xfrm>
          <a:prstGeom prst="rect">
            <a:avLst/>
          </a:prstGeom>
          <a:solidFill>
            <a:schemeClr val="bg1"/>
          </a:solidFill>
        </p:spPr>
        <p:txBody>
          <a:bodyPr wrap="square">
            <a:spAutoFit/>
          </a:bodyPr>
          <a:lstStyle/>
          <a:p>
            <a:pPr lvl="0"/>
            <a:r>
              <a:rPr lang="en-GB" sz="1600" b="1" u="sng" dirty="0" smtClean="0">
                <a:latin typeface="+mj-lt"/>
              </a:rPr>
              <a:t>Principles of procedure:</a:t>
            </a:r>
          </a:p>
          <a:p>
            <a:pPr marL="179388" lvl="0" indent="-171450">
              <a:spcBef>
                <a:spcPts val="600"/>
              </a:spcBef>
              <a:buFont typeface="Arial" panose="020B0604020202020204" pitchFamily="34" charset="0"/>
              <a:buChar char="•"/>
            </a:pPr>
            <a:r>
              <a:rPr lang="en-GB" sz="1600" dirty="0" smtClean="0">
                <a:latin typeface="+mj-lt"/>
              </a:rPr>
              <a:t>requirements based on </a:t>
            </a:r>
            <a:r>
              <a:rPr lang="en-GB" sz="1600" b="1" dirty="0" smtClean="0">
                <a:latin typeface="+mj-lt"/>
              </a:rPr>
              <a:t>CIMO Guide</a:t>
            </a:r>
          </a:p>
          <a:p>
            <a:pPr marL="179388" lvl="0" indent="-171450">
              <a:spcBef>
                <a:spcPts val="600"/>
              </a:spcBef>
              <a:buFont typeface="Arial" panose="020B0604020202020204" pitchFamily="34" charset="0"/>
              <a:buChar char="•"/>
            </a:pPr>
            <a:r>
              <a:rPr lang="en-GB" sz="1600" dirty="0" smtClean="0">
                <a:latin typeface="+mj-lt"/>
              </a:rPr>
              <a:t>Adapted to </a:t>
            </a:r>
            <a:r>
              <a:rPr lang="en-GB" sz="1600" b="1" dirty="0" smtClean="0">
                <a:latin typeface="+mj-lt"/>
              </a:rPr>
              <a:t>special conditions </a:t>
            </a:r>
            <a:r>
              <a:rPr lang="en-GB" sz="1600" dirty="0" smtClean="0">
                <a:latin typeface="+mj-lt"/>
              </a:rPr>
              <a:t>of Switzerland (e.g. mountains </a:t>
            </a:r>
            <a:r>
              <a:rPr lang="en-GB" sz="1600" dirty="0" err="1" smtClean="0">
                <a:latin typeface="+mj-lt"/>
              </a:rPr>
              <a:t>etc</a:t>
            </a:r>
            <a:r>
              <a:rPr lang="en-GB" sz="1600" dirty="0" smtClean="0">
                <a:latin typeface="+mj-lt"/>
              </a:rPr>
              <a:t>)</a:t>
            </a:r>
          </a:p>
          <a:p>
            <a:pPr marL="179388" lvl="0" indent="-171450">
              <a:spcBef>
                <a:spcPts val="600"/>
              </a:spcBef>
              <a:buFont typeface="Arial" panose="020B0604020202020204" pitchFamily="34" charset="0"/>
              <a:buChar char="•"/>
            </a:pPr>
            <a:r>
              <a:rPr lang="en-GB" sz="1600" dirty="0" smtClean="0">
                <a:latin typeface="+mj-lt"/>
              </a:rPr>
              <a:t>Limited to </a:t>
            </a:r>
            <a:r>
              <a:rPr lang="en-GB" sz="1600" b="1" dirty="0" smtClean="0">
                <a:latin typeface="+mj-lt"/>
              </a:rPr>
              <a:t>meteorological und climatological </a:t>
            </a:r>
            <a:r>
              <a:rPr lang="en-GB" sz="1600" dirty="0" smtClean="0">
                <a:latin typeface="+mj-lt"/>
              </a:rPr>
              <a:t>measurements (no road weather, </a:t>
            </a:r>
            <a:r>
              <a:rPr lang="en-GB" sz="1600" dirty="0" err="1" smtClean="0">
                <a:latin typeface="+mj-lt"/>
              </a:rPr>
              <a:t>agrometeorology</a:t>
            </a:r>
            <a:r>
              <a:rPr lang="en-GB" sz="1600" dirty="0" smtClean="0">
                <a:latin typeface="+mj-lt"/>
              </a:rPr>
              <a:t>) </a:t>
            </a:r>
          </a:p>
          <a:p>
            <a:pPr marL="179388" lvl="0" indent="-171450">
              <a:spcBef>
                <a:spcPts val="600"/>
              </a:spcBef>
              <a:buFont typeface="Arial" panose="020B0604020202020204" pitchFamily="34" charset="0"/>
              <a:buChar char="•"/>
            </a:pPr>
            <a:r>
              <a:rPr lang="en-GB" sz="1600" b="1" dirty="0" smtClean="0">
                <a:latin typeface="+mj-lt"/>
              </a:rPr>
              <a:t>Recurring </a:t>
            </a:r>
            <a:r>
              <a:rPr lang="en-GB" sz="1600" dirty="0" smtClean="0">
                <a:latin typeface="+mj-lt"/>
              </a:rPr>
              <a:t>process</a:t>
            </a:r>
          </a:p>
          <a:p>
            <a:pPr marL="179388" indent="-171450">
              <a:spcBef>
                <a:spcPts val="600"/>
              </a:spcBef>
              <a:buFont typeface="Arial" panose="020B0604020202020204" pitchFamily="34" charset="0"/>
              <a:buChar char="•"/>
            </a:pPr>
            <a:r>
              <a:rPr lang="en-GB" sz="1600" b="1" dirty="0" smtClean="0">
                <a:latin typeface="+mj-lt"/>
              </a:rPr>
              <a:t>Objectivity </a:t>
            </a:r>
            <a:r>
              <a:rPr lang="en-GB" sz="1600" dirty="0" smtClean="0">
                <a:latin typeface="+mj-lt"/>
              </a:rPr>
              <a:t>of criteria is essential</a:t>
            </a:r>
          </a:p>
          <a:p>
            <a:pPr marL="179388" indent="-171450">
              <a:spcBef>
                <a:spcPts val="600"/>
              </a:spcBef>
              <a:buFont typeface="Arial" panose="020B0604020202020204" pitchFamily="34" charset="0"/>
              <a:buChar char="•"/>
            </a:pPr>
            <a:r>
              <a:rPr lang="en-GB" sz="1600" dirty="0" smtClean="0">
                <a:latin typeface="+mj-lt"/>
              </a:rPr>
              <a:t>Development of procedure by MeteoSwiss but execution by a </a:t>
            </a:r>
            <a:r>
              <a:rPr lang="en-GB" sz="1600" b="1" dirty="0" smtClean="0">
                <a:latin typeface="+mj-lt"/>
              </a:rPr>
              <a:t>neutral independent party</a:t>
            </a:r>
            <a:endParaRPr lang="en-GB" sz="1600" b="1" dirty="0">
              <a:latin typeface="+mj-lt"/>
            </a:endParaRPr>
          </a:p>
        </p:txBody>
      </p:sp>
      <p:pic>
        <p:nvPicPr>
          <p:cNvPr id="5" name="Picture 2" descr="C:\Users\fij\Desktop\Stationen METAS 2013\MM_AEUGST_AM_ALBIS\2013\Acceptance-Procedure-v_2_1_e_AEUGST_AM_ALBIS_Def_Page_2.png"/>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2689" t="6237" r="1940" b="29626"/>
          <a:stretch/>
        </p:blipFill>
        <p:spPr bwMode="auto">
          <a:xfrm>
            <a:off x="3131840" y="1517270"/>
            <a:ext cx="2616157" cy="248779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397312" y="5373216"/>
            <a:ext cx="2501385" cy="646331"/>
          </a:xfrm>
          <a:prstGeom prst="rect">
            <a:avLst/>
          </a:prstGeom>
          <a:noFill/>
          <a:ln>
            <a:solidFill>
              <a:schemeClr val="tx1"/>
            </a:solidFill>
          </a:ln>
        </p:spPr>
        <p:txBody>
          <a:bodyPr wrap="square" rtlCol="0">
            <a:spAutoFit/>
          </a:bodyPr>
          <a:lstStyle/>
          <a:p>
            <a:r>
              <a:rPr lang="en-GB" sz="1800" dirty="0" smtClean="0">
                <a:latin typeface="+mj-lt"/>
              </a:rPr>
              <a:t>Each parameter is assessed individually </a:t>
            </a:r>
            <a:endParaRPr lang="en-GB" sz="1800" dirty="0">
              <a:latin typeface="+mj-lt"/>
            </a:endParaRPr>
          </a:p>
        </p:txBody>
      </p:sp>
    </p:spTree>
    <p:extLst>
      <p:ext uri="{BB962C8B-B14F-4D97-AF65-F5344CB8AC3E}">
        <p14:creationId xmlns:p14="http://schemas.microsoft.com/office/powerpoint/2010/main" val="14269941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CH" dirty="0" smtClean="0"/>
              <a:t>Outcome </a:t>
            </a:r>
            <a:endParaRPr lang="de-CH" dirty="0"/>
          </a:p>
        </p:txBody>
      </p:sp>
      <p:sp>
        <p:nvSpPr>
          <p:cNvPr id="3" name="Content Placeholder 2"/>
          <p:cNvSpPr>
            <a:spLocks noGrp="1"/>
          </p:cNvSpPr>
          <p:nvPr>
            <p:ph idx="1"/>
          </p:nvPr>
        </p:nvSpPr>
        <p:spPr/>
        <p:txBody>
          <a:bodyPr/>
          <a:lstStyle/>
          <a:p>
            <a:pPr>
              <a:buFont typeface="Wingdings" panose="05000000000000000000" pitchFamily="2" charset="2"/>
              <a:buChar char="à"/>
            </a:pPr>
            <a:r>
              <a:rPr lang="en-GB" dirty="0" smtClean="0"/>
              <a:t>Need of additional precipitation information </a:t>
            </a:r>
          </a:p>
          <a:p>
            <a:pPr>
              <a:buFont typeface="Wingdings" panose="05000000000000000000" pitchFamily="2" charset="2"/>
              <a:buChar char="à"/>
            </a:pPr>
            <a:r>
              <a:rPr lang="en-GB" dirty="0" smtClean="0"/>
              <a:t>Automatic </a:t>
            </a:r>
            <a:r>
              <a:rPr lang="en-GB" dirty="0"/>
              <a:t>precipitation stations </a:t>
            </a:r>
            <a:r>
              <a:rPr lang="en-GB" dirty="0" smtClean="0">
                <a:sym typeface="Wingdings"/>
              </a:rPr>
              <a:t>=</a:t>
            </a:r>
            <a:r>
              <a:rPr lang="en-GB" dirty="0" smtClean="0"/>
              <a:t> most suitable technique </a:t>
            </a:r>
            <a:r>
              <a:rPr lang="en-GB" dirty="0"/>
              <a:t>to meet </a:t>
            </a:r>
            <a:r>
              <a:rPr lang="en-GB" dirty="0" smtClean="0"/>
              <a:t>requirements</a:t>
            </a:r>
            <a:endParaRPr lang="en-GB" dirty="0"/>
          </a:p>
          <a:p>
            <a:pPr>
              <a:buFont typeface="Wingdings" panose="05000000000000000000" pitchFamily="2" charset="2"/>
              <a:buChar char="à"/>
            </a:pPr>
            <a:r>
              <a:rPr lang="en-GB" dirty="0" smtClean="0"/>
              <a:t>identification of additional locations </a:t>
            </a:r>
          </a:p>
          <a:p>
            <a:pPr>
              <a:buFont typeface="Wingdings" panose="05000000000000000000" pitchFamily="2" charset="2"/>
              <a:buChar char="à"/>
            </a:pPr>
            <a:r>
              <a:rPr lang="en-GB" dirty="0" smtClean="0"/>
              <a:t>Evaluation of potential partner stations due to lack of resources to build all ourselves</a:t>
            </a:r>
          </a:p>
          <a:p>
            <a:pPr>
              <a:buFont typeface="Wingdings" panose="05000000000000000000" pitchFamily="2" charset="2"/>
              <a:buChar char="à"/>
            </a:pPr>
            <a:r>
              <a:rPr lang="en-GB" dirty="0" smtClean="0"/>
              <a:t>Development of certification procedure to assess station’s quality</a:t>
            </a:r>
          </a:p>
          <a:p>
            <a:pPr>
              <a:spcBef>
                <a:spcPts val="600"/>
              </a:spcBef>
              <a:spcAft>
                <a:spcPts val="1200"/>
              </a:spcAft>
              <a:buFont typeface="Wingdings" panose="05000000000000000000" pitchFamily="2" charset="2"/>
              <a:buChar char="à"/>
            </a:pPr>
            <a:r>
              <a:rPr lang="en-GB" dirty="0" smtClean="0"/>
              <a:t>To fulfil these requirements it is sufficient if  the precipitation measurements are ‘</a:t>
            </a:r>
            <a:r>
              <a:rPr lang="en-GB" b="1" dirty="0" smtClean="0"/>
              <a:t>compliant</a:t>
            </a:r>
            <a:r>
              <a:rPr lang="en-GB" dirty="0" smtClean="0"/>
              <a:t>’ </a:t>
            </a:r>
            <a:endParaRPr lang="en-GB" dirty="0"/>
          </a:p>
        </p:txBody>
      </p:sp>
      <p:sp>
        <p:nvSpPr>
          <p:cNvPr id="5" name="TextBox 4"/>
          <p:cNvSpPr txBox="1"/>
          <p:nvPr/>
        </p:nvSpPr>
        <p:spPr>
          <a:xfrm>
            <a:off x="1619672" y="5373216"/>
            <a:ext cx="6984776" cy="738664"/>
          </a:xfrm>
          <a:prstGeom prst="rect">
            <a:avLst/>
          </a:prstGeom>
          <a:noFill/>
          <a:ln w="57150">
            <a:solidFill>
              <a:srgbClr val="FF0000"/>
            </a:solidFill>
          </a:ln>
        </p:spPr>
        <p:txBody>
          <a:bodyPr wrap="square" rtlCol="0">
            <a:spAutoFit/>
          </a:bodyPr>
          <a:lstStyle/>
          <a:p>
            <a:r>
              <a:rPr lang="en-GB" sz="2100" dirty="0">
                <a:latin typeface="+mj-lt"/>
              </a:rPr>
              <a:t>Outcome: </a:t>
            </a:r>
            <a:r>
              <a:rPr lang="en-GB" sz="2100" dirty="0" smtClean="0">
                <a:latin typeface="+mj-lt"/>
              </a:rPr>
              <a:t>Only </a:t>
            </a:r>
            <a:r>
              <a:rPr lang="en-GB" sz="2100" dirty="0">
                <a:latin typeface="+mj-lt"/>
              </a:rPr>
              <a:t>a combination of the four options </a:t>
            </a:r>
            <a:r>
              <a:rPr lang="en-GB" sz="2100" dirty="0" smtClean="0">
                <a:latin typeface="+mj-lt"/>
              </a:rPr>
              <a:t>		    could </a:t>
            </a:r>
            <a:r>
              <a:rPr lang="en-GB" sz="2100" dirty="0">
                <a:latin typeface="+mj-lt"/>
              </a:rPr>
              <a:t>bring </a:t>
            </a:r>
            <a:r>
              <a:rPr lang="en-GB" sz="2100" dirty="0" smtClean="0">
                <a:latin typeface="+mj-lt"/>
              </a:rPr>
              <a:t>the </a:t>
            </a:r>
            <a:r>
              <a:rPr lang="en-GB" sz="2100" dirty="0">
                <a:latin typeface="+mj-lt"/>
              </a:rPr>
              <a:t>optimal results </a:t>
            </a:r>
            <a:r>
              <a:rPr lang="en-GB" sz="2100" dirty="0" smtClean="0">
                <a:latin typeface="+mj-lt"/>
              </a:rPr>
              <a:t>	</a:t>
            </a:r>
            <a:endParaRPr lang="en-GB" sz="2100" dirty="0">
              <a:latin typeface="+mj-lt"/>
            </a:endParaRPr>
          </a:p>
        </p:txBody>
      </p:sp>
    </p:spTree>
    <p:extLst>
      <p:ext uri="{BB962C8B-B14F-4D97-AF65-F5344CB8AC3E}">
        <p14:creationId xmlns:p14="http://schemas.microsoft.com/office/powerpoint/2010/main" val="516557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274638"/>
            <a:ext cx="7715200" cy="1143000"/>
          </a:xfrm>
        </p:spPr>
        <p:txBody>
          <a:bodyPr/>
          <a:lstStyle/>
          <a:p>
            <a:r>
              <a:rPr lang="de-CH" dirty="0" err="1" smtClean="0"/>
              <a:t>Lessons</a:t>
            </a:r>
            <a:r>
              <a:rPr lang="de-CH" dirty="0" smtClean="0"/>
              <a:t> </a:t>
            </a:r>
            <a:r>
              <a:rPr lang="de-CH" dirty="0" err="1" smtClean="0"/>
              <a:t>learned</a:t>
            </a:r>
            <a:r>
              <a:rPr lang="de-CH" dirty="0" smtClean="0"/>
              <a:t> </a:t>
            </a:r>
            <a:r>
              <a:rPr lang="de-CH" dirty="0" err="1" smtClean="0"/>
              <a:t>using</a:t>
            </a:r>
            <a:r>
              <a:rPr lang="de-CH" dirty="0" smtClean="0"/>
              <a:t> RRR</a:t>
            </a:r>
            <a:endParaRPr lang="de-CH" dirty="0"/>
          </a:p>
        </p:txBody>
      </p:sp>
      <p:sp>
        <p:nvSpPr>
          <p:cNvPr id="3" name="Content Placeholder 2"/>
          <p:cNvSpPr>
            <a:spLocks noGrp="1"/>
          </p:cNvSpPr>
          <p:nvPr>
            <p:ph idx="1"/>
          </p:nvPr>
        </p:nvSpPr>
        <p:spPr>
          <a:xfrm>
            <a:off x="1116729" y="1600200"/>
            <a:ext cx="7570071" cy="4525963"/>
          </a:xfrm>
        </p:spPr>
        <p:txBody>
          <a:bodyPr/>
          <a:lstStyle/>
          <a:p>
            <a:pPr marL="1441450" lvl="1" indent="0">
              <a:spcBef>
                <a:spcPts val="600"/>
              </a:spcBef>
              <a:buNone/>
              <a:tabLst>
                <a:tab pos="439738" algn="l"/>
              </a:tabLst>
            </a:pPr>
            <a:r>
              <a:rPr lang="en-GB" sz="2000" dirty="0" smtClean="0"/>
              <a:t>People are not used to formulate (technology free) requirements («we need all we always has» e.g. a specific type of climate station)</a:t>
            </a:r>
          </a:p>
          <a:p>
            <a:pPr marL="1438275" lvl="1">
              <a:buFont typeface="Courier New" panose="02070309020205020404" pitchFamily="49" charset="0"/>
              <a:buChar char="o"/>
              <a:tabLst>
                <a:tab pos="439738" algn="l"/>
              </a:tabLst>
            </a:pPr>
            <a:endParaRPr lang="en-GB" sz="2000" dirty="0" smtClean="0"/>
          </a:p>
          <a:p>
            <a:pPr marL="1441450" lvl="1" indent="0">
              <a:buNone/>
              <a:tabLst>
                <a:tab pos="439738" algn="l"/>
              </a:tabLst>
            </a:pPr>
            <a:r>
              <a:rPr lang="en-GB" sz="2000" dirty="0" smtClean="0"/>
              <a:t>Additional attributes related to Data Management needed for the (internal) RRR process </a:t>
            </a:r>
            <a:r>
              <a:rPr lang="en-GB" sz="2000" dirty="0"/>
              <a:t> </a:t>
            </a:r>
            <a:r>
              <a:rPr lang="en-GB" sz="2000" dirty="0">
                <a:sym typeface="Wingdings" panose="05000000000000000000" pitchFamily="2" charset="2"/>
              </a:rPr>
              <a:t> </a:t>
            </a:r>
            <a:r>
              <a:rPr lang="en-GB" sz="2000" dirty="0" smtClean="0"/>
              <a:t>to find suitable capabilities (particular in case of partner data)</a:t>
            </a:r>
          </a:p>
          <a:p>
            <a:pPr marL="1441450" lvl="1" indent="0">
              <a:buNone/>
              <a:tabLst>
                <a:tab pos="439738" algn="l"/>
              </a:tabLst>
            </a:pPr>
            <a:endParaRPr lang="en-GB" sz="2000" dirty="0" smtClean="0"/>
          </a:p>
          <a:p>
            <a:pPr marL="1441450" lvl="1" indent="0">
              <a:buNone/>
              <a:tabLst>
                <a:tab pos="439738" algn="l"/>
              </a:tabLst>
            </a:pPr>
            <a:r>
              <a:rPr lang="en-GB" sz="2000" dirty="0" smtClean="0"/>
              <a:t>Process of WMO RRR is very helpful </a:t>
            </a:r>
            <a:r>
              <a:rPr lang="en-GB" sz="2000" dirty="0" smtClean="0">
                <a:sym typeface="Wingdings" panose="05000000000000000000" pitchFamily="2" charset="2"/>
              </a:rPr>
              <a:t> application in operational business still using a manual approach. There are still open questions  close collaboration with project OSCAR for WMO</a:t>
            </a:r>
            <a:endParaRPr lang="en-GB" sz="2000" dirty="0" smtClean="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1030" y="1623722"/>
            <a:ext cx="1286311" cy="9634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4940" y="3127153"/>
            <a:ext cx="1678489" cy="1188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7126" y="4797152"/>
            <a:ext cx="1516431" cy="8461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53942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3" name="Content Placeholder 2"/>
          <p:cNvSpPr>
            <a:spLocks noGrp="1"/>
          </p:cNvSpPr>
          <p:nvPr>
            <p:ph idx="1"/>
          </p:nvPr>
        </p:nvSpPr>
        <p:spPr/>
        <p:txBody>
          <a:bodyPr/>
          <a:lstStyle/>
          <a:p>
            <a:pPr marL="0" indent="0" algn="ctr">
              <a:buNone/>
            </a:pPr>
            <a:endParaRPr lang="en-GB" sz="2400" dirty="0"/>
          </a:p>
          <a:p>
            <a:endParaRPr lang="de-CH" dirty="0" smtClean="0"/>
          </a:p>
          <a:p>
            <a:endParaRPr lang="de-CH" dirty="0"/>
          </a:p>
          <a:p>
            <a:endParaRPr lang="de-CH" dirty="0" smtClean="0"/>
          </a:p>
          <a:p>
            <a:endParaRPr lang="de-CH" dirty="0"/>
          </a:p>
          <a:p>
            <a:endParaRPr lang="de-CH" dirty="0" smtClean="0"/>
          </a:p>
          <a:p>
            <a:endParaRPr lang="de-CH" dirty="0"/>
          </a:p>
          <a:p>
            <a:endParaRPr lang="de-CH" dirty="0" smtClean="0"/>
          </a:p>
          <a:p>
            <a:endParaRPr lang="de-CH" dirty="0"/>
          </a:p>
          <a:p>
            <a:endParaRPr lang="de-CH" dirty="0" smtClean="0"/>
          </a:p>
          <a:p>
            <a:pPr marL="0" indent="0" algn="ctr">
              <a:buNone/>
            </a:pPr>
            <a:r>
              <a:rPr lang="en-GB" sz="2400" b="1" dirty="0"/>
              <a:t>Thank you very much for your attention!</a:t>
            </a:r>
          </a:p>
          <a:p>
            <a:endParaRPr lang="de-CH"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2132856"/>
            <a:ext cx="3511104" cy="2306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7283297"/>
      </p:ext>
    </p:extLst>
  </p:cSld>
  <p:clrMapOvr>
    <a:masterClrMapping/>
  </p:clrMapOvr>
  <p:timing>
    <p:tnLst>
      <p:par>
        <p:cTn id="1" dur="indefinite" restart="never" nodeType="tmRoot"/>
      </p:par>
    </p:tnLst>
  </p:timing>
</p:sld>
</file>

<file path=ppt/theme/theme1.xml><?xml version="1.0" encoding="utf-8"?>
<a:theme xmlns:a="http://schemas.openxmlformats.org/drawingml/2006/main" name="GSEDI">
  <a:themeElements>
    <a:clrScheme name="GSEDI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GSEDI">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CH" sz="2400" b="0" i="0"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CH" sz="2400" b="0" i="0" u="none" strike="noStrike" cap="none" normalizeH="0" baseline="0" smtClean="0">
            <a:ln>
              <a:noFill/>
            </a:ln>
            <a:solidFill>
              <a:schemeClr val="tx1"/>
            </a:solidFill>
            <a:effectLst/>
            <a:latin typeface="Times" pitchFamily="18" charset="0"/>
          </a:defRPr>
        </a:defPPr>
      </a:lstStyle>
    </a:lnDef>
  </a:objectDefaults>
  <a:extraClrSchemeLst>
    <a:extraClrScheme>
      <a:clrScheme name="GSEDI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SEDI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SEDI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SEDI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SEDI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SEDI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SEDI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SEDI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SEDI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SEDI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SEDI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SEDI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C:\Documents and Settings\All Users\IDZEDI\OFFICE_SETTINGS\TEMPLATES\SHARED\GSEDI.pot</Template>
  <TotalTime>0</TotalTime>
  <Words>937</Words>
  <Application>Microsoft Office PowerPoint</Application>
  <PresentationFormat>On-screen Show (4:3)</PresentationFormat>
  <Paragraphs>153</Paragraphs>
  <Slides>15</Slides>
  <Notes>11</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GSEDI</vt:lpstr>
      <vt:lpstr>PowerPoint Presentation</vt:lpstr>
      <vt:lpstr>Demo Example – Optimization of measurements for warning issues </vt:lpstr>
      <vt:lpstr>Starting situation</vt:lpstr>
      <vt:lpstr>Requirements </vt:lpstr>
      <vt:lpstr>Specification of  Requirements </vt:lpstr>
      <vt:lpstr>Analysis of capabilities  what do  we already have … </vt:lpstr>
      <vt:lpstr>Critical Review  Definition of gaps</vt:lpstr>
      <vt:lpstr>Statement of Guidance  what can be done to  fill the gaps ?</vt:lpstr>
      <vt:lpstr>PowerPoint Presentation</vt:lpstr>
      <vt:lpstr>Integration of meas. methods</vt:lpstr>
      <vt:lpstr>PowerPoint Presentation</vt:lpstr>
      <vt:lpstr>Quality assessment of site location </vt:lpstr>
      <vt:lpstr>Outcome </vt:lpstr>
      <vt:lpstr>Lessons learned using RRR</vt:lpstr>
      <vt:lpstr>Questions?</vt:lpstr>
    </vt:vector>
  </TitlesOfParts>
  <Company>IDZ-EDI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Titel der Präsentation</dc:title>
  <dc:creator>Holderegger Christian</dc:creator>
  <cp:lastModifiedBy>Grüter Estelle</cp:lastModifiedBy>
  <cp:revision>741</cp:revision>
  <cp:lastPrinted>2003-11-14T16:51:38Z</cp:lastPrinted>
  <dcterms:created xsi:type="dcterms:W3CDTF">2006-03-16T08:40:30Z</dcterms:created>
  <dcterms:modified xsi:type="dcterms:W3CDTF">2015-11-27T13:02:18Z</dcterms:modified>
</cp:coreProperties>
</file>