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0"/>
  </p:notesMasterIdLst>
  <p:handoutMasterIdLst>
    <p:handoutMasterId r:id="rId21"/>
  </p:handoutMasterIdLst>
  <p:sldIdLst>
    <p:sldId id="451" r:id="rId2"/>
    <p:sldId id="461" r:id="rId3"/>
    <p:sldId id="481" r:id="rId4"/>
    <p:sldId id="478" r:id="rId5"/>
    <p:sldId id="482" r:id="rId6"/>
    <p:sldId id="465" r:id="rId7"/>
    <p:sldId id="480" r:id="rId8"/>
    <p:sldId id="469" r:id="rId9"/>
    <p:sldId id="470" r:id="rId10"/>
    <p:sldId id="483" r:id="rId11"/>
    <p:sldId id="479" r:id="rId12"/>
    <p:sldId id="472" r:id="rId13"/>
    <p:sldId id="484" r:id="rId14"/>
    <p:sldId id="468" r:id="rId15"/>
    <p:sldId id="486" r:id="rId16"/>
    <p:sldId id="485" r:id="rId17"/>
    <p:sldId id="462" r:id="rId18"/>
    <p:sldId id="487" r:id="rId19"/>
  </p:sldIdLst>
  <p:sldSz cx="9144000" cy="6858000" type="screen4x3"/>
  <p:notesSz cx="6794500" cy="9906000"/>
  <p:defaultTextStyle>
    <a:defPPr>
      <a:defRPr lang="de-CH"/>
    </a:defPPr>
    <a:lvl1pPr algn="l" rtl="0" eaLnBrk="0" fontAlgn="base" hangingPunct="0">
      <a:spcBef>
        <a:spcPct val="0"/>
      </a:spcBef>
      <a:spcAft>
        <a:spcPct val="0"/>
      </a:spcAft>
      <a:defRPr sz="2400" kern="1200">
        <a:solidFill>
          <a:schemeClr val="tx1"/>
        </a:solidFill>
        <a:latin typeface="Times"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pitchFamily="18" charset="0"/>
        <a:ea typeface="+mn-ea"/>
        <a:cs typeface="+mn-cs"/>
      </a:defRPr>
    </a:lvl5pPr>
    <a:lvl6pPr marL="2286000" algn="l" defTabSz="914400" rtl="0" eaLnBrk="1" latinLnBrk="0" hangingPunct="1">
      <a:defRPr sz="2400" kern="1200">
        <a:solidFill>
          <a:schemeClr val="tx1"/>
        </a:solidFill>
        <a:latin typeface="Times" pitchFamily="18" charset="0"/>
        <a:ea typeface="+mn-ea"/>
        <a:cs typeface="+mn-cs"/>
      </a:defRPr>
    </a:lvl6pPr>
    <a:lvl7pPr marL="2743200" algn="l" defTabSz="914400" rtl="0" eaLnBrk="1" latinLnBrk="0" hangingPunct="1">
      <a:defRPr sz="2400" kern="1200">
        <a:solidFill>
          <a:schemeClr val="tx1"/>
        </a:solidFill>
        <a:latin typeface="Times" pitchFamily="18" charset="0"/>
        <a:ea typeface="+mn-ea"/>
        <a:cs typeface="+mn-cs"/>
      </a:defRPr>
    </a:lvl7pPr>
    <a:lvl8pPr marL="3200400" algn="l" defTabSz="914400" rtl="0" eaLnBrk="1" latinLnBrk="0" hangingPunct="1">
      <a:defRPr sz="2400" kern="1200">
        <a:solidFill>
          <a:schemeClr val="tx1"/>
        </a:solidFill>
        <a:latin typeface="Times" pitchFamily="18" charset="0"/>
        <a:ea typeface="+mn-ea"/>
        <a:cs typeface="+mn-cs"/>
      </a:defRPr>
    </a:lvl8pPr>
    <a:lvl9pPr marL="3657600" algn="l" defTabSz="914400" rtl="0" eaLnBrk="1" latinLnBrk="0" hangingPunct="1">
      <a:defRPr sz="2400" kern="1200">
        <a:solidFill>
          <a:schemeClr val="tx1"/>
        </a:solidFill>
        <a:latin typeface="Times" pitchFamily="18"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üter Estelle" initials="gr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9999FF"/>
    <a:srgbClr val="CCCCFF"/>
    <a:srgbClr val="99FF99"/>
    <a:srgbClr val="FFFF99"/>
    <a:srgbClr val="FFCC00"/>
    <a:srgbClr val="FFCC66"/>
    <a:srgbClr val="FFFF66"/>
    <a:srgbClr val="660066"/>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29" autoAdjust="0"/>
    <p:restoredTop sz="63196" autoAdjust="0"/>
  </p:normalViewPr>
  <p:slideViewPr>
    <p:cSldViewPr>
      <p:cViewPr varScale="1">
        <p:scale>
          <a:sx n="41" d="100"/>
          <a:sy n="41" d="100"/>
        </p:scale>
        <p:origin x="-228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0" d="100"/>
          <a:sy n="30" d="100"/>
        </p:scale>
        <p:origin x="-1627" y="-67"/>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1" y="1"/>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dirty="0"/>
          </a:p>
        </p:txBody>
      </p:sp>
      <p:sp>
        <p:nvSpPr>
          <p:cNvPr id="20483" name="Rectangle 3"/>
          <p:cNvSpPr>
            <a:spLocks noGrp="1" noChangeArrowheads="1"/>
          </p:cNvSpPr>
          <p:nvPr>
            <p:ph type="dt" sz="quarter" idx="1"/>
          </p:nvPr>
        </p:nvSpPr>
        <p:spPr bwMode="auto">
          <a:xfrm>
            <a:off x="3849688" y="1"/>
            <a:ext cx="2944812"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dirty="0"/>
          </a:p>
        </p:txBody>
      </p:sp>
      <p:sp>
        <p:nvSpPr>
          <p:cNvPr id="20484" name="Rectangle 4"/>
          <p:cNvSpPr>
            <a:spLocks noGrp="1" noChangeArrowheads="1"/>
          </p:cNvSpPr>
          <p:nvPr>
            <p:ph type="ftr" sz="quarter" idx="2"/>
          </p:nvPr>
        </p:nvSpPr>
        <p:spPr bwMode="auto">
          <a:xfrm>
            <a:off x="1" y="9410701"/>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dirty="0"/>
          </a:p>
        </p:txBody>
      </p:sp>
      <p:sp>
        <p:nvSpPr>
          <p:cNvPr id="20485" name="Rectangle 5"/>
          <p:cNvSpPr>
            <a:spLocks noGrp="1" noChangeArrowheads="1"/>
          </p:cNvSpPr>
          <p:nvPr>
            <p:ph type="sldNum" sz="quarter" idx="3"/>
          </p:nvPr>
        </p:nvSpPr>
        <p:spPr bwMode="auto">
          <a:xfrm>
            <a:off x="3849688" y="9410701"/>
            <a:ext cx="2944812"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589ACFB-9831-4E3F-A59A-B6D900179CB7}" type="slidenum">
              <a:rPr lang="en-GB"/>
              <a:pPr/>
              <a:t>‹#›</a:t>
            </a:fld>
            <a:endParaRPr lang="en-GB" dirty="0"/>
          </a:p>
        </p:txBody>
      </p:sp>
    </p:spTree>
    <p:extLst>
      <p:ext uri="{BB962C8B-B14F-4D97-AF65-F5344CB8AC3E}">
        <p14:creationId xmlns:p14="http://schemas.microsoft.com/office/powerpoint/2010/main" val="9778041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1" y="1"/>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de-CH" dirty="0"/>
          </a:p>
        </p:txBody>
      </p:sp>
      <p:sp>
        <p:nvSpPr>
          <p:cNvPr id="8195" name="Rectangle 3"/>
          <p:cNvSpPr>
            <a:spLocks noGrp="1" noChangeArrowheads="1"/>
          </p:cNvSpPr>
          <p:nvPr>
            <p:ph type="dt" idx="1"/>
          </p:nvPr>
        </p:nvSpPr>
        <p:spPr bwMode="auto">
          <a:xfrm>
            <a:off x="3849688" y="1"/>
            <a:ext cx="2944812"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de-CH" dirty="0"/>
          </a:p>
        </p:txBody>
      </p:sp>
      <p:sp>
        <p:nvSpPr>
          <p:cNvPr id="8196" name="Rectangle 4"/>
          <p:cNvSpPr>
            <a:spLocks noGrp="1" noRot="1" noChangeAspect="1" noChangeArrowheads="1" noTextEdit="1"/>
          </p:cNvSpPr>
          <p:nvPr>
            <p:ph type="sldImg" idx="2"/>
          </p:nvPr>
        </p:nvSpPr>
        <p:spPr bwMode="auto">
          <a:xfrm>
            <a:off x="920750" y="742950"/>
            <a:ext cx="4953000" cy="37147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197" name="Rectangle 5"/>
          <p:cNvSpPr>
            <a:spLocks noGrp="1" noChangeArrowheads="1"/>
          </p:cNvSpPr>
          <p:nvPr>
            <p:ph type="body" sz="quarter" idx="3"/>
          </p:nvPr>
        </p:nvSpPr>
        <p:spPr bwMode="auto">
          <a:xfrm>
            <a:off x="906464" y="4705350"/>
            <a:ext cx="4981575" cy="445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p>
        </p:txBody>
      </p:sp>
      <p:sp>
        <p:nvSpPr>
          <p:cNvPr id="8198" name="Rectangle 6"/>
          <p:cNvSpPr>
            <a:spLocks noGrp="1" noChangeArrowheads="1"/>
          </p:cNvSpPr>
          <p:nvPr>
            <p:ph type="ftr" sz="quarter" idx="4"/>
          </p:nvPr>
        </p:nvSpPr>
        <p:spPr bwMode="auto">
          <a:xfrm>
            <a:off x="1" y="9410701"/>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de-CH" dirty="0"/>
          </a:p>
        </p:txBody>
      </p:sp>
      <p:sp>
        <p:nvSpPr>
          <p:cNvPr id="8199" name="Rectangle 7"/>
          <p:cNvSpPr>
            <a:spLocks noGrp="1" noChangeArrowheads="1"/>
          </p:cNvSpPr>
          <p:nvPr>
            <p:ph type="sldNum" sz="quarter" idx="5"/>
          </p:nvPr>
        </p:nvSpPr>
        <p:spPr bwMode="auto">
          <a:xfrm>
            <a:off x="3849688" y="9410701"/>
            <a:ext cx="2944812"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9C3AA90F-A909-4C99-A9EB-9B2DD3D599ED}" type="slidenum">
              <a:rPr lang="de-CH"/>
              <a:pPr/>
              <a:t>‹#›</a:t>
            </a:fld>
            <a:endParaRPr lang="de-CH" dirty="0"/>
          </a:p>
        </p:txBody>
      </p:sp>
    </p:spTree>
    <p:extLst>
      <p:ext uri="{BB962C8B-B14F-4D97-AF65-F5344CB8AC3E}">
        <p14:creationId xmlns:p14="http://schemas.microsoft.com/office/powerpoint/2010/main" val="20120083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pitchFamily="18" charset="0"/>
        <a:ea typeface="+mn-ea"/>
        <a:cs typeface="+mn-cs"/>
      </a:defRPr>
    </a:lvl1pPr>
    <a:lvl2pPr marL="457200" algn="l" rtl="0" fontAlgn="base">
      <a:spcBef>
        <a:spcPct val="30000"/>
      </a:spcBef>
      <a:spcAft>
        <a:spcPct val="0"/>
      </a:spcAft>
      <a:defRPr sz="1200" kern="1200">
        <a:solidFill>
          <a:schemeClr val="tx1"/>
        </a:solidFill>
        <a:latin typeface="Times" pitchFamily="18" charset="0"/>
        <a:ea typeface="+mn-ea"/>
        <a:cs typeface="+mn-cs"/>
      </a:defRPr>
    </a:lvl2pPr>
    <a:lvl3pPr marL="914400" algn="l" rtl="0" fontAlgn="base">
      <a:spcBef>
        <a:spcPct val="30000"/>
      </a:spcBef>
      <a:spcAft>
        <a:spcPct val="0"/>
      </a:spcAft>
      <a:defRPr sz="1200" kern="1200">
        <a:solidFill>
          <a:schemeClr val="tx1"/>
        </a:solidFill>
        <a:latin typeface="Times" pitchFamily="18" charset="0"/>
        <a:ea typeface="+mn-ea"/>
        <a:cs typeface="+mn-cs"/>
      </a:defRPr>
    </a:lvl3pPr>
    <a:lvl4pPr marL="1371600" algn="l" rtl="0" fontAlgn="base">
      <a:spcBef>
        <a:spcPct val="30000"/>
      </a:spcBef>
      <a:spcAft>
        <a:spcPct val="0"/>
      </a:spcAft>
      <a:defRPr sz="1200" kern="1200">
        <a:solidFill>
          <a:schemeClr val="tx1"/>
        </a:solidFill>
        <a:latin typeface="Times" pitchFamily="18" charset="0"/>
        <a:ea typeface="+mn-ea"/>
        <a:cs typeface="+mn-cs"/>
      </a:defRPr>
    </a:lvl4pPr>
    <a:lvl5pPr marL="1828800" algn="l" rtl="0" fontAlgn="base">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CH"/>
          </a:p>
        </p:txBody>
      </p:sp>
      <p:sp>
        <p:nvSpPr>
          <p:cNvPr id="4" name="Slide Number Placeholder 3"/>
          <p:cNvSpPr>
            <a:spLocks noGrp="1"/>
          </p:cNvSpPr>
          <p:nvPr>
            <p:ph type="sldNum" sz="quarter" idx="10"/>
          </p:nvPr>
        </p:nvSpPr>
        <p:spPr/>
        <p:txBody>
          <a:bodyPr/>
          <a:lstStyle/>
          <a:p>
            <a:fld id="{9C3AA90F-A909-4C99-A9EB-9B2DD3D599ED}" type="slidenum">
              <a:rPr lang="de-CH" smtClean="0"/>
              <a:pPr/>
              <a:t>1</a:t>
            </a:fld>
            <a:endParaRPr lang="de-CH" dirty="0"/>
          </a:p>
        </p:txBody>
      </p:sp>
    </p:spTree>
    <p:extLst>
      <p:ext uri="{BB962C8B-B14F-4D97-AF65-F5344CB8AC3E}">
        <p14:creationId xmlns:p14="http://schemas.microsoft.com/office/powerpoint/2010/main" val="2677370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Some</a:t>
            </a:r>
            <a:r>
              <a:rPr lang="en-GB" baseline="0" noProof="0" dirty="0" smtClean="0"/>
              <a:t> of the</a:t>
            </a:r>
            <a:r>
              <a:rPr lang="en-GB" noProof="0" dirty="0" smtClean="0"/>
              <a:t> main activities</a:t>
            </a:r>
            <a:r>
              <a:rPr lang="en-GB" baseline="0" noProof="0" dirty="0" smtClean="0"/>
              <a:t> at MeteoSwiss regarding WIGOS can be summarized as follows:</a:t>
            </a:r>
          </a:p>
          <a:p>
            <a:pPr marL="171450" indent="-171450">
              <a:buFontTx/>
              <a:buChar char="-"/>
            </a:pPr>
            <a:r>
              <a:rPr lang="en-GB" baseline="0" noProof="0" dirty="0" smtClean="0"/>
              <a:t>Click 1: Consolidation of different measurement systems into one integrated platform (SMN)</a:t>
            </a:r>
          </a:p>
          <a:p>
            <a:pPr marL="171450" indent="-171450">
              <a:buFontTx/>
              <a:buChar char="-"/>
            </a:pPr>
            <a:r>
              <a:rPr lang="en-GB" baseline="0" noProof="0" dirty="0" smtClean="0"/>
              <a:t>Click 2: Integration of all different data sources in a centralized data platform</a:t>
            </a:r>
          </a:p>
          <a:p>
            <a:pPr marL="171450" indent="-171450">
              <a:buFontTx/>
              <a:buChar char="-"/>
            </a:pPr>
            <a:r>
              <a:rPr lang="en-GB" baseline="0" noProof="0" dirty="0" smtClean="0"/>
              <a:t>Click 3: Integration of partner data</a:t>
            </a:r>
          </a:p>
          <a:p>
            <a:pPr marL="171450" indent="-171450">
              <a:buFontTx/>
              <a:buChar char="-"/>
            </a:pPr>
            <a:r>
              <a:rPr lang="en-GB" baseline="0" noProof="0" dirty="0" smtClean="0"/>
              <a:t>Click 4: Development of integrated products</a:t>
            </a:r>
          </a:p>
          <a:p>
            <a:pPr marL="171450" indent="-171450">
              <a:buFontTx/>
              <a:buChar char="-"/>
            </a:pPr>
            <a:r>
              <a:rPr lang="en-GB" baseline="0" noProof="0" dirty="0" smtClean="0"/>
              <a:t>Click 5: Implementation of a RRR process</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2</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noProof="0" dirty="0" smtClean="0"/>
              <a:t>Consolidation of different measurement systems into one integrated platform (SwissMetNet): from measurement at sensor to the logger and via communication to the acquisition server, where bulletins of the different stations for the same timestamp are generated and delivered into the Data Warehouse as central data platform. </a:t>
            </a:r>
          </a:p>
        </p:txBody>
      </p:sp>
      <p:sp>
        <p:nvSpPr>
          <p:cNvPr id="4" name="Slide Number Placeholder 3"/>
          <p:cNvSpPr>
            <a:spLocks noGrp="1"/>
          </p:cNvSpPr>
          <p:nvPr>
            <p:ph type="sldNum" sz="quarter" idx="10"/>
          </p:nvPr>
        </p:nvSpPr>
        <p:spPr/>
        <p:txBody>
          <a:bodyPr/>
          <a:lstStyle/>
          <a:p>
            <a:fld id="{9C3AA90F-A909-4C99-A9EB-9B2DD3D599ED}" type="slidenum">
              <a:rPr lang="de-CH" smtClean="0"/>
              <a:pPr/>
              <a:t>3</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GB" baseline="0" noProof="0" dirty="0" smtClean="0"/>
              <a:t>Integration of 3rd partner data </a:t>
            </a:r>
          </a:p>
        </p:txBody>
      </p:sp>
      <p:sp>
        <p:nvSpPr>
          <p:cNvPr id="4" name="Slide Number Placeholder 3"/>
          <p:cNvSpPr>
            <a:spLocks noGrp="1"/>
          </p:cNvSpPr>
          <p:nvPr>
            <p:ph type="sldNum" sz="quarter" idx="10"/>
          </p:nvPr>
        </p:nvSpPr>
        <p:spPr/>
        <p:txBody>
          <a:bodyPr/>
          <a:lstStyle/>
          <a:p>
            <a:fld id="{9C3AA90F-A909-4C99-A9EB-9B2DD3D599ED}" type="slidenum">
              <a:rPr lang="de-CH" smtClean="0"/>
              <a:pPr/>
              <a:t>5</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noProof="0" dirty="0" smtClean="0"/>
              <a:t>Integration of 3rd party data  - in red: stations owned by MeteoSwiss; - in blue: 3rd partner stations</a:t>
            </a:r>
            <a:endParaRPr lang="en-GB" baseline="0" noProof="0" dirty="0" smtClean="0"/>
          </a:p>
        </p:txBody>
      </p:sp>
      <p:sp>
        <p:nvSpPr>
          <p:cNvPr id="4" name="Slide Number Placeholder 3"/>
          <p:cNvSpPr>
            <a:spLocks noGrp="1"/>
          </p:cNvSpPr>
          <p:nvPr>
            <p:ph type="sldNum" sz="quarter" idx="10"/>
          </p:nvPr>
        </p:nvSpPr>
        <p:spPr/>
        <p:txBody>
          <a:bodyPr/>
          <a:lstStyle/>
          <a:p>
            <a:fld id="{9C3AA90F-A909-4C99-A9EB-9B2DD3D599ED}" type="slidenum">
              <a:rPr lang="de-CH" smtClean="0"/>
              <a:pPr/>
              <a:t>6</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GB" baseline="0" noProof="0" dirty="0" smtClean="0"/>
              <a:t>Integration of all different data sources in a centralized data platform</a:t>
            </a:r>
          </a:p>
        </p:txBody>
      </p:sp>
      <p:sp>
        <p:nvSpPr>
          <p:cNvPr id="4" name="Slide Number Placeholder 3"/>
          <p:cNvSpPr>
            <a:spLocks noGrp="1"/>
          </p:cNvSpPr>
          <p:nvPr>
            <p:ph type="sldNum" sz="quarter" idx="10"/>
          </p:nvPr>
        </p:nvSpPr>
        <p:spPr/>
        <p:txBody>
          <a:bodyPr/>
          <a:lstStyle/>
          <a:p>
            <a:fld id="{9C3AA90F-A909-4C99-A9EB-9B2DD3D599ED}" type="slidenum">
              <a:rPr lang="de-CH" smtClean="0"/>
              <a:pPr/>
              <a:t>7</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noProof="0" dirty="0" smtClean="0"/>
              <a:t>Over the last 10 – 15 years MeteoSwiss has developed</a:t>
            </a:r>
            <a:r>
              <a:rPr lang="en-GB" baseline="0" noProof="0" dirty="0" smtClean="0"/>
              <a:t> a central data platform for meteorological and climatological measurements where it integrated all kinds of data sources in one system. Although the concept for the integration of all was there in the beginning the integration itself happened in phases first starting with AWS, then with profiles, international data, 3</a:t>
            </a:r>
            <a:r>
              <a:rPr lang="en-GB" baseline="30000" noProof="0" dirty="0" smtClean="0"/>
              <a:t>rd</a:t>
            </a:r>
            <a:r>
              <a:rPr lang="en-GB" baseline="0" noProof="0" dirty="0" smtClean="0"/>
              <a:t> partner data etc. Not all integrated data sources are shown on this picture. Besides the measurements also results of analysis (e.g. gridded climatological data sets or forecast point data) are integrated. </a:t>
            </a:r>
            <a:endParaRPr lang="de-CH"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8</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Due to technical reasons there are still other data storage systems besides the MeteoSwiss</a:t>
            </a:r>
            <a:r>
              <a:rPr lang="en-GB" baseline="0" noProof="0" dirty="0" smtClean="0"/>
              <a:t> Data Warehouse – namely the storage at the Swiss national supercomputing centre for  NWP data and the specific storage for radar volume data. In order to allow a user or an application (e.g. to calculate seamless products) in the future to access whatever type of data, there is the vision to build an integration layer which will allow access to all different kind of data without having to know where it is stored. With this vision MeteoSwiss could fulfil the complete integration of data in building a so called 4dWeatherCube.</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9</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GB" baseline="0" noProof="0" dirty="0" smtClean="0"/>
              <a:t>Development of integrated products instead of always expanding physical observation networks.</a:t>
            </a:r>
          </a:p>
        </p:txBody>
      </p:sp>
      <p:sp>
        <p:nvSpPr>
          <p:cNvPr id="4" name="Slide Number Placeholder 3"/>
          <p:cNvSpPr>
            <a:spLocks noGrp="1"/>
          </p:cNvSpPr>
          <p:nvPr>
            <p:ph type="sldNum" sz="quarter" idx="10"/>
          </p:nvPr>
        </p:nvSpPr>
        <p:spPr/>
        <p:txBody>
          <a:bodyPr/>
          <a:lstStyle/>
          <a:p>
            <a:fld id="{9C3AA90F-A909-4C99-A9EB-9B2DD3D599ED}" type="slidenum">
              <a:rPr lang="de-CH" smtClean="0"/>
              <a:pPr/>
              <a:t>10</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smtClean="0"/>
              <a:t>Combination of radar</a:t>
            </a:r>
            <a:r>
              <a:rPr lang="en-GB" baseline="0" noProof="0" dirty="0" smtClean="0"/>
              <a:t> data (good spatial coverage but not such a high quality) with </a:t>
            </a:r>
            <a:r>
              <a:rPr lang="en-GB" baseline="0" noProof="0" dirty="0" err="1" smtClean="0"/>
              <a:t>raingauge</a:t>
            </a:r>
            <a:r>
              <a:rPr lang="en-GB" baseline="0" noProof="0" dirty="0" smtClean="0"/>
              <a:t> measurements (not so good spatial resolution but good quality) lead to an overall much better result because the advantages of both techniques could be combined.</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11</a:t>
            </a:fld>
            <a:endParaRPr lang="de-CH" dirty="0"/>
          </a:p>
        </p:txBody>
      </p:sp>
    </p:spTree>
    <p:extLst>
      <p:ext uri="{BB962C8B-B14F-4D97-AF65-F5344CB8AC3E}">
        <p14:creationId xmlns:p14="http://schemas.microsoft.com/office/powerpoint/2010/main" val="37069525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CH"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12</a:t>
            </a:fld>
            <a:endParaRPr lang="de-CH" dirty="0"/>
          </a:p>
        </p:txBody>
      </p:sp>
    </p:spTree>
    <p:extLst>
      <p:ext uri="{BB962C8B-B14F-4D97-AF65-F5344CB8AC3E}">
        <p14:creationId xmlns:p14="http://schemas.microsoft.com/office/powerpoint/2010/main" val="5615856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baseline="0" noProof="0" dirty="0" smtClean="0"/>
              <a:t>Implementation of a RRR process</a:t>
            </a:r>
            <a:endParaRPr lang="en-GB" noProof="0"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13</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baseline="0" noProof="0" dirty="0" smtClean="0"/>
              <a:t>Implementation of a RRR process on an  national level. Experiences showed that RRR on a national level might have to be enhanced with particular, nation specific requirements in order to get a best as possible result for the gap analysis. OSCAR will allow this process on a global level. </a:t>
            </a:r>
            <a:endParaRPr lang="en-GB" noProof="0" dirty="0" smtClean="0"/>
          </a:p>
          <a:p>
            <a:pPr marL="0" indent="0">
              <a:buFontTx/>
              <a:buNone/>
            </a:pPr>
            <a:endParaRPr lang="en-GB" noProof="0" dirty="0" smtClean="0"/>
          </a:p>
          <a:p>
            <a:endParaRPr lang="de-CH"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14</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err="1" smtClean="0"/>
              <a:t>One</a:t>
            </a:r>
            <a:r>
              <a:rPr lang="de-CH" dirty="0" smtClean="0"/>
              <a:t> </a:t>
            </a:r>
            <a:r>
              <a:rPr lang="de-CH" dirty="0" err="1" smtClean="0"/>
              <a:t>of</a:t>
            </a:r>
            <a:r>
              <a:rPr lang="de-CH" dirty="0" smtClean="0"/>
              <a:t> </a:t>
            </a:r>
            <a:r>
              <a:rPr lang="de-CH" dirty="0" err="1" smtClean="0"/>
              <a:t>the</a:t>
            </a:r>
            <a:r>
              <a:rPr lang="de-CH" dirty="0" smtClean="0"/>
              <a:t> </a:t>
            </a:r>
            <a:r>
              <a:rPr lang="de-CH" dirty="0" err="1" smtClean="0"/>
              <a:t>key</a:t>
            </a:r>
            <a:r>
              <a:rPr lang="de-CH" dirty="0" smtClean="0"/>
              <a:t> </a:t>
            </a:r>
            <a:r>
              <a:rPr lang="de-CH" dirty="0" err="1" smtClean="0"/>
              <a:t>success</a:t>
            </a:r>
            <a:r>
              <a:rPr lang="de-CH" dirty="0" smtClean="0"/>
              <a:t> </a:t>
            </a:r>
            <a:r>
              <a:rPr lang="de-CH" dirty="0" err="1" smtClean="0"/>
              <a:t>factors</a:t>
            </a:r>
            <a:r>
              <a:rPr lang="de-CH" baseline="0" dirty="0" smtClean="0"/>
              <a:t> </a:t>
            </a:r>
            <a:r>
              <a:rPr lang="de-CH" baseline="0" dirty="0" err="1" smtClean="0"/>
              <a:t>for</a:t>
            </a:r>
            <a:r>
              <a:rPr lang="de-CH" baseline="0" dirty="0" smtClean="0"/>
              <a:t> </a:t>
            </a:r>
            <a:r>
              <a:rPr lang="de-CH" baseline="0" dirty="0" err="1" smtClean="0"/>
              <a:t>the</a:t>
            </a:r>
            <a:r>
              <a:rPr lang="de-CH" baseline="0" dirty="0" smtClean="0"/>
              <a:t> </a:t>
            </a:r>
            <a:r>
              <a:rPr lang="de-CH" baseline="0" dirty="0" err="1" smtClean="0"/>
              <a:t>data</a:t>
            </a:r>
            <a:r>
              <a:rPr lang="de-CH" baseline="0" dirty="0" smtClean="0"/>
              <a:t> </a:t>
            </a:r>
            <a:r>
              <a:rPr lang="de-CH" baseline="0" dirty="0" err="1" smtClean="0"/>
              <a:t>management</a:t>
            </a:r>
            <a:r>
              <a:rPr lang="de-CH" baseline="0" dirty="0" smtClean="0"/>
              <a:t> </a:t>
            </a:r>
            <a:r>
              <a:rPr lang="de-CH" baseline="0" dirty="0" err="1" smtClean="0"/>
              <a:t>system</a:t>
            </a:r>
            <a:r>
              <a:rPr lang="de-CH" baseline="0" dirty="0" smtClean="0"/>
              <a:t> at MeteoSwiss – </a:t>
            </a:r>
            <a:r>
              <a:rPr lang="de-CH" baseline="0" dirty="0" err="1" smtClean="0"/>
              <a:t>the</a:t>
            </a:r>
            <a:r>
              <a:rPr lang="de-CH" baseline="0" dirty="0" smtClean="0"/>
              <a:t> </a:t>
            </a:r>
            <a:r>
              <a:rPr lang="de-CH" baseline="0" dirty="0" err="1" smtClean="0"/>
              <a:t>central</a:t>
            </a:r>
            <a:r>
              <a:rPr lang="de-CH" baseline="0" dirty="0" smtClean="0"/>
              <a:t> </a:t>
            </a:r>
            <a:r>
              <a:rPr lang="de-CH" baseline="0" dirty="0" err="1" smtClean="0"/>
              <a:t>metadata</a:t>
            </a:r>
            <a:r>
              <a:rPr lang="de-CH" baseline="0" dirty="0" smtClean="0"/>
              <a:t> </a:t>
            </a:r>
            <a:r>
              <a:rPr lang="de-CH" baseline="0" dirty="0" err="1" smtClean="0"/>
              <a:t>repository</a:t>
            </a:r>
            <a:r>
              <a:rPr lang="de-CH" baseline="0" dirty="0" smtClean="0"/>
              <a:t> </a:t>
            </a:r>
            <a:r>
              <a:rPr lang="de-CH" baseline="0" dirty="0" err="1" smtClean="0"/>
              <a:t>containing</a:t>
            </a:r>
            <a:r>
              <a:rPr lang="de-CH" baseline="0" dirty="0" smtClean="0"/>
              <a:t> </a:t>
            </a:r>
            <a:r>
              <a:rPr lang="de-CH" baseline="0" dirty="0" err="1" smtClean="0"/>
              <a:t>informations</a:t>
            </a:r>
            <a:r>
              <a:rPr lang="de-CH" baseline="0" dirty="0" smtClean="0"/>
              <a:t> </a:t>
            </a:r>
            <a:r>
              <a:rPr lang="de-CH" baseline="0" dirty="0" err="1" smtClean="0"/>
              <a:t>about</a:t>
            </a:r>
            <a:r>
              <a:rPr lang="de-CH" baseline="0" dirty="0" smtClean="0"/>
              <a:t> </a:t>
            </a:r>
            <a:r>
              <a:rPr lang="de-CH" baseline="0" dirty="0" err="1" smtClean="0"/>
              <a:t>stations</a:t>
            </a:r>
            <a:r>
              <a:rPr lang="de-CH" baseline="0" dirty="0" smtClean="0"/>
              <a:t>, variables, </a:t>
            </a:r>
            <a:r>
              <a:rPr lang="de-CH" baseline="0" dirty="0" err="1" smtClean="0"/>
              <a:t>instruments</a:t>
            </a:r>
            <a:r>
              <a:rPr lang="de-CH" baseline="0" dirty="0" smtClean="0"/>
              <a:t> </a:t>
            </a:r>
            <a:r>
              <a:rPr lang="de-CH" baseline="0" dirty="0" err="1" smtClean="0"/>
              <a:t>and</a:t>
            </a:r>
            <a:r>
              <a:rPr lang="de-CH" baseline="0" dirty="0" smtClean="0"/>
              <a:t> </a:t>
            </a:r>
            <a:r>
              <a:rPr lang="de-CH" baseline="0" dirty="0" err="1" smtClean="0"/>
              <a:t>their</a:t>
            </a:r>
            <a:r>
              <a:rPr lang="de-CH" baseline="0" dirty="0" smtClean="0"/>
              <a:t> </a:t>
            </a:r>
            <a:r>
              <a:rPr lang="de-CH" baseline="0" dirty="0" err="1" smtClean="0"/>
              <a:t>life</a:t>
            </a:r>
            <a:r>
              <a:rPr lang="de-CH" baseline="0" dirty="0" smtClean="0"/>
              <a:t> </a:t>
            </a:r>
            <a:r>
              <a:rPr lang="de-CH" baseline="0" dirty="0" err="1" smtClean="0"/>
              <a:t>cycle</a:t>
            </a:r>
            <a:r>
              <a:rPr lang="de-CH" baseline="0" dirty="0" smtClean="0"/>
              <a:t>, but also </a:t>
            </a:r>
            <a:r>
              <a:rPr lang="de-CH" baseline="0" dirty="0" err="1" smtClean="0"/>
              <a:t>algorithms</a:t>
            </a:r>
            <a:r>
              <a:rPr lang="de-CH" baseline="0" dirty="0" smtClean="0"/>
              <a:t> </a:t>
            </a:r>
            <a:r>
              <a:rPr lang="de-CH" baseline="0" dirty="0" err="1" smtClean="0"/>
              <a:t>to</a:t>
            </a:r>
            <a:r>
              <a:rPr lang="de-CH" baseline="0" dirty="0" smtClean="0"/>
              <a:t> </a:t>
            </a:r>
            <a:r>
              <a:rPr lang="de-CH" baseline="0" dirty="0" err="1" smtClean="0"/>
              <a:t>calculate</a:t>
            </a:r>
            <a:r>
              <a:rPr lang="de-CH" baseline="0" dirty="0" smtClean="0"/>
              <a:t> </a:t>
            </a:r>
            <a:r>
              <a:rPr lang="de-CH" baseline="0" dirty="0" err="1" smtClean="0"/>
              <a:t>derived</a:t>
            </a:r>
            <a:r>
              <a:rPr lang="de-CH" baseline="0" dirty="0" smtClean="0"/>
              <a:t> </a:t>
            </a:r>
            <a:r>
              <a:rPr lang="de-CH" baseline="0" dirty="0" err="1" smtClean="0"/>
              <a:t>and</a:t>
            </a:r>
            <a:r>
              <a:rPr lang="de-CH" baseline="0" dirty="0" smtClean="0"/>
              <a:t> </a:t>
            </a:r>
            <a:r>
              <a:rPr lang="de-CH" baseline="0" dirty="0" err="1" smtClean="0"/>
              <a:t>aggregated</a:t>
            </a:r>
            <a:r>
              <a:rPr lang="de-CH" baseline="0" dirty="0" smtClean="0"/>
              <a:t> </a:t>
            </a:r>
            <a:r>
              <a:rPr lang="de-CH" baseline="0" dirty="0" err="1" smtClean="0"/>
              <a:t>values</a:t>
            </a:r>
            <a:r>
              <a:rPr lang="de-CH" baseline="0" dirty="0" smtClean="0"/>
              <a:t> </a:t>
            </a:r>
            <a:r>
              <a:rPr lang="de-CH" baseline="0" dirty="0" err="1" smtClean="0"/>
              <a:t>and</a:t>
            </a:r>
            <a:r>
              <a:rPr lang="de-CH" baseline="0" dirty="0" smtClean="0"/>
              <a:t> </a:t>
            </a:r>
            <a:r>
              <a:rPr lang="de-CH" baseline="0" dirty="0" err="1" smtClean="0"/>
              <a:t>configuration</a:t>
            </a:r>
            <a:r>
              <a:rPr lang="de-CH" baseline="0" dirty="0" smtClean="0"/>
              <a:t> </a:t>
            </a:r>
            <a:r>
              <a:rPr lang="de-CH" baseline="0" dirty="0" err="1" smtClean="0"/>
              <a:t>of</a:t>
            </a:r>
            <a:r>
              <a:rPr lang="de-CH" baseline="0" dirty="0" smtClean="0"/>
              <a:t> </a:t>
            </a:r>
            <a:r>
              <a:rPr lang="de-CH" baseline="0" dirty="0" err="1" smtClean="0"/>
              <a:t>quality</a:t>
            </a:r>
            <a:r>
              <a:rPr lang="de-CH" baseline="0" dirty="0" smtClean="0"/>
              <a:t> </a:t>
            </a:r>
            <a:r>
              <a:rPr lang="de-CH" baseline="0" dirty="0" err="1" smtClean="0"/>
              <a:t>checks</a:t>
            </a:r>
            <a:r>
              <a:rPr lang="de-CH" baseline="0" dirty="0" smtClean="0"/>
              <a:t> (</a:t>
            </a:r>
            <a:r>
              <a:rPr lang="de-CH" baseline="0" dirty="0" err="1" smtClean="0"/>
              <a:t>besides</a:t>
            </a:r>
            <a:r>
              <a:rPr lang="de-CH" baseline="0" dirty="0" smtClean="0"/>
              <a:t> </a:t>
            </a:r>
            <a:r>
              <a:rPr lang="de-CH" baseline="0" dirty="0" err="1" smtClean="0"/>
              <a:t>much</a:t>
            </a:r>
            <a:r>
              <a:rPr lang="de-CH" baseline="0" dirty="0" smtClean="0"/>
              <a:t> </a:t>
            </a:r>
            <a:r>
              <a:rPr lang="de-CH" baseline="0" dirty="0" err="1" smtClean="0"/>
              <a:t>more</a:t>
            </a:r>
            <a:r>
              <a:rPr lang="de-CH" baseline="0" dirty="0" smtClean="0"/>
              <a:t> …)</a:t>
            </a:r>
            <a:endParaRPr lang="de-CH"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15</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CH"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16</a:t>
            </a:fld>
            <a:endParaRPr lang="de-CH" dirty="0"/>
          </a:p>
        </p:txBody>
      </p:sp>
    </p:spTree>
    <p:extLst>
      <p:ext uri="{BB962C8B-B14F-4D97-AF65-F5344CB8AC3E}">
        <p14:creationId xmlns:p14="http://schemas.microsoft.com/office/powerpoint/2010/main" val="2258743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CH" dirty="0"/>
          </a:p>
        </p:txBody>
      </p:sp>
      <p:sp>
        <p:nvSpPr>
          <p:cNvPr id="4" name="Slide Number Placeholder 3"/>
          <p:cNvSpPr>
            <a:spLocks noGrp="1"/>
          </p:cNvSpPr>
          <p:nvPr>
            <p:ph type="sldNum" sz="quarter" idx="10"/>
          </p:nvPr>
        </p:nvSpPr>
        <p:spPr/>
        <p:txBody>
          <a:bodyPr/>
          <a:lstStyle/>
          <a:p>
            <a:fld id="{9C3AA90F-A909-4C99-A9EB-9B2DD3D599ED}" type="slidenum">
              <a:rPr lang="de-CH" smtClean="0"/>
              <a:pPr/>
              <a:t>17</a:t>
            </a:fld>
            <a:endParaRPr lang="de-CH" dirty="0"/>
          </a:p>
        </p:txBody>
      </p:sp>
    </p:spTree>
    <p:extLst>
      <p:ext uri="{BB962C8B-B14F-4D97-AF65-F5344CB8AC3E}">
        <p14:creationId xmlns:p14="http://schemas.microsoft.com/office/powerpoint/2010/main" val="16660260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2.gif"/></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3596" name="Picture 44" descr="Alpensee"/>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152525"/>
            <a:ext cx="9144000" cy="6884988"/>
          </a:xfrm>
          <a:prstGeom prst="rect">
            <a:avLst/>
          </a:prstGeom>
          <a:noFill/>
          <a:extLst>
            <a:ext uri="{909E8E84-426E-40DD-AFC4-6F175D3DCCD1}">
              <a14:hiddenFill xmlns:a14="http://schemas.microsoft.com/office/drawing/2010/main">
                <a:solidFill>
                  <a:srgbClr val="FFFFFF"/>
                </a:solidFill>
              </a14:hiddenFill>
            </a:ext>
          </a:extLst>
        </p:spPr>
      </p:pic>
      <p:sp>
        <p:nvSpPr>
          <p:cNvPr id="23584" name="Text Box 32"/>
          <p:cNvSpPr txBox="1">
            <a:spLocks noChangeArrowheads="1"/>
          </p:cNvSpPr>
          <p:nvPr/>
        </p:nvSpPr>
        <p:spPr bwMode="auto">
          <a:xfrm>
            <a:off x="4572000" y="387350"/>
            <a:ext cx="3581400" cy="25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nSpc>
                <a:spcPct val="105000"/>
              </a:lnSpc>
              <a:spcBef>
                <a:spcPct val="50000"/>
              </a:spcBef>
            </a:pPr>
            <a:r>
              <a:rPr lang="de-CH" sz="800" dirty="0">
                <a:latin typeface="Arial" pitchFamily="34" charset="0"/>
              </a:rPr>
              <a:t>Eidgenössisches Departement des Innern EDI</a:t>
            </a:r>
            <a:br>
              <a:rPr lang="de-CH" sz="800" dirty="0">
                <a:latin typeface="Arial" pitchFamily="34" charset="0"/>
              </a:rPr>
            </a:br>
            <a:r>
              <a:rPr lang="de-CH" sz="800" b="1" dirty="0">
                <a:latin typeface="Arial" pitchFamily="34" charset="0"/>
              </a:rPr>
              <a:t>Bundesamt für Meteorologie und Klimatologie MeteoSchweiz</a:t>
            </a:r>
            <a:endParaRPr lang="de-CH" sz="800" dirty="0">
              <a:latin typeface="Arial" pitchFamily="34" charset="0"/>
            </a:endParaRPr>
          </a:p>
        </p:txBody>
      </p:sp>
      <p:pic>
        <p:nvPicPr>
          <p:cNvPr id="23589" name="Picture 37" descr="Logo_CMYK_pos"/>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15988" y="387350"/>
            <a:ext cx="19970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028384" y="198437"/>
            <a:ext cx="876300" cy="885825"/>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31640" y="274638"/>
            <a:ext cx="7355160" cy="1143000"/>
          </a:xfrm>
          <a:prstGeom prst="rect">
            <a:avLst/>
          </a:prstGeom>
        </p:spPr>
        <p:txBody>
          <a:bodyPr/>
          <a:lstStyle/>
          <a:p>
            <a:r>
              <a:rPr lang="en-US" smtClean="0"/>
              <a:t>Click to edit Master title style</a:t>
            </a:r>
            <a:endParaRPr lang="de-CH"/>
          </a:p>
        </p:txBody>
      </p:sp>
      <p:sp>
        <p:nvSpPr>
          <p:cNvPr id="3" name="Content Placeholder 2"/>
          <p:cNvSpPr>
            <a:spLocks noGrp="1"/>
          </p:cNvSpPr>
          <p:nvPr>
            <p:ph idx="1"/>
          </p:nvPr>
        </p:nvSpPr>
        <p:spPr>
          <a:xfrm>
            <a:off x="1331640" y="1600200"/>
            <a:ext cx="7355160" cy="4525963"/>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de-CH"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72400" y="260649"/>
            <a:ext cx="588268" cy="594662"/>
          </a:xfrm>
          <a:prstGeom prst="rect">
            <a:avLst/>
          </a:prstGeom>
        </p:spPr>
      </p:pic>
    </p:spTree>
    <p:extLst>
      <p:ext uri="{BB962C8B-B14F-4D97-AF65-F5344CB8AC3E}">
        <p14:creationId xmlns:p14="http://schemas.microsoft.com/office/powerpoint/2010/main" val="3488409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de-CH"/>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44603054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151931007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de-CH"/>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2759326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Tree>
    <p:extLst>
      <p:ext uri="{BB962C8B-B14F-4D97-AF65-F5344CB8AC3E}">
        <p14:creationId xmlns:p14="http://schemas.microsoft.com/office/powerpoint/2010/main" val="3384307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906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de-CH"/>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00657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de-CH"/>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3026276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151322427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de-CH"/>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276670714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
        <p:nvSpPr>
          <p:cNvPr id="3" name="Content Placeholder 2"/>
          <p:cNvSpPr>
            <a:spLocks noGrp="1"/>
          </p:cNvSpPr>
          <p:nvPr>
            <p:ph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Content Placeholder 4"/>
          <p:cNvSpPr>
            <a:spLocks noGrp="1"/>
          </p:cNvSpPr>
          <p:nvPr>
            <p:ph sz="quarter" idx="3"/>
          </p:nvPr>
        </p:nvSpPr>
        <p:spPr>
          <a:xfrm>
            <a:off x="4648200" y="393858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Tree>
    <p:extLst>
      <p:ext uri="{BB962C8B-B14F-4D97-AF65-F5344CB8AC3E}">
        <p14:creationId xmlns:p14="http://schemas.microsoft.com/office/powerpoint/2010/main" val="367541784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de-CH"/>
          </a:p>
        </p:txBody>
      </p:sp>
      <p:sp>
        <p:nvSpPr>
          <p:cNvPr id="3" name="Table Placeholder 2"/>
          <p:cNvSpPr>
            <a:spLocks noGrp="1"/>
          </p:cNvSpPr>
          <p:nvPr>
            <p:ph type="tbl" idx="1"/>
          </p:nvPr>
        </p:nvSpPr>
        <p:spPr>
          <a:xfrm>
            <a:off x="457200" y="1600200"/>
            <a:ext cx="8229600" cy="4525963"/>
          </a:xfrm>
          <a:prstGeom prst="rect">
            <a:avLst/>
          </a:prstGeom>
        </p:spPr>
        <p:txBody>
          <a:bodyPr/>
          <a:lstStyle/>
          <a:p>
            <a:endParaRPr lang="de-CH" dirty="0"/>
          </a:p>
        </p:txBody>
      </p:sp>
    </p:spTree>
    <p:extLst>
      <p:ext uri="{BB962C8B-B14F-4D97-AF65-F5344CB8AC3E}">
        <p14:creationId xmlns:p14="http://schemas.microsoft.com/office/powerpoint/2010/main" val="122805477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de-CH"/>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de-CH"/>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endParaRPr lang="en-US" altLang="de-DE"/>
          </a:p>
        </p:txBody>
      </p:sp>
      <p:sp>
        <p:nvSpPr>
          <p:cNvPr id="5" name="Footer Placeholder 4"/>
          <p:cNvSpPr>
            <a:spLocks noGrp="1"/>
          </p:cNvSpPr>
          <p:nvPr>
            <p:ph type="ftr" sz="quarter" idx="11"/>
          </p:nvPr>
        </p:nvSpPr>
        <p:spPr>
          <a:xfrm>
            <a:off x="3124200" y="6245225"/>
            <a:ext cx="2895600" cy="476250"/>
          </a:xfrm>
          <a:prstGeom prst="rect">
            <a:avLst/>
          </a:prstGeom>
        </p:spPr>
        <p:txBody>
          <a:bodyPr/>
          <a:lstStyle>
            <a:lvl1pPr>
              <a:defRPr/>
            </a:lvl1pPr>
          </a:lstStyle>
          <a:p>
            <a:endParaRPr lang="en-US" altLang="de-DE"/>
          </a:p>
        </p:txBody>
      </p:sp>
      <p:sp>
        <p:nvSpPr>
          <p:cNvPr id="6" name="Slide Number Placeholder 5"/>
          <p:cNvSpPr>
            <a:spLocks noGrp="1"/>
          </p:cNvSpPr>
          <p:nvPr>
            <p:ph type="sldNum" sz="quarter" idx="12"/>
          </p:nvPr>
        </p:nvSpPr>
        <p:spPr>
          <a:xfrm>
            <a:off x="6553200" y="6245225"/>
            <a:ext cx="2133600" cy="476250"/>
          </a:xfrm>
          <a:prstGeom prst="rect">
            <a:avLst/>
          </a:prstGeom>
        </p:spPr>
        <p:txBody>
          <a:bodyPr/>
          <a:lstStyle>
            <a:lvl1pPr>
              <a:defRPr/>
            </a:lvl1pPr>
          </a:lstStyle>
          <a:p>
            <a:fld id="{5B910C8B-9489-4992-9C65-06C2BAF92529}" type="slidenum">
              <a:rPr lang="en-US" altLang="de-DE"/>
              <a:pPr/>
              <a:t>‹#›</a:t>
            </a:fld>
            <a:endParaRPr lang="en-US" altLang="de-DE"/>
          </a:p>
        </p:txBody>
      </p:sp>
    </p:spTree>
    <p:extLst>
      <p:ext uri="{BB962C8B-B14F-4D97-AF65-F5344CB8AC3E}">
        <p14:creationId xmlns:p14="http://schemas.microsoft.com/office/powerpoint/2010/main" val="2893178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gif"/><Relationship Id="rId2" Type="http://schemas.openxmlformats.org/officeDocument/2006/relationships/slideLayout" Target="../slideLayouts/slideLayout2.xml"/><Relationship Id="rId16" Type="http://schemas.openxmlformats.org/officeDocument/2006/relationships/image" Target="../media/image1.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7" name="Text Box 33"/>
          <p:cNvSpPr txBox="1">
            <a:spLocks noChangeArrowheads="1"/>
          </p:cNvSpPr>
          <p:nvPr/>
        </p:nvSpPr>
        <p:spPr bwMode="auto">
          <a:xfrm>
            <a:off x="6448425" y="6205538"/>
            <a:ext cx="2266950" cy="14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r">
              <a:lnSpc>
                <a:spcPct val="105000"/>
              </a:lnSpc>
              <a:spcBef>
                <a:spcPct val="50000"/>
              </a:spcBef>
            </a:pPr>
            <a:fld id="{2D8AF184-93A6-4FC0-ADD1-C04CAC3B467D}" type="slidenum">
              <a:rPr lang="de-CH" sz="900">
                <a:latin typeface="Arial" pitchFamily="34" charset="0"/>
              </a:rPr>
              <a:pPr algn="r">
                <a:lnSpc>
                  <a:spcPct val="105000"/>
                </a:lnSpc>
                <a:spcBef>
                  <a:spcPct val="50000"/>
                </a:spcBef>
              </a:pPr>
              <a:t>‹#›</a:t>
            </a:fld>
            <a:r>
              <a:rPr lang="de-CH" sz="900" dirty="0">
                <a:latin typeface="Arial" pitchFamily="34" charset="0"/>
              </a:rPr>
              <a:t> </a:t>
            </a:r>
          </a:p>
        </p:txBody>
      </p:sp>
      <p:sp>
        <p:nvSpPr>
          <p:cNvPr id="1058" name="AutoShape 34"/>
          <p:cNvSpPr>
            <a:spLocks noChangeArrowheads="1"/>
          </p:cNvSpPr>
          <p:nvPr userDrawn="1"/>
        </p:nvSpPr>
        <p:spPr bwMode="auto">
          <a:xfrm>
            <a:off x="1254125" y="6143625"/>
            <a:ext cx="7232650" cy="506367"/>
          </a:xfrm>
          <a:prstGeom prst="octagon">
            <a:avLst>
              <a:gd name="adj" fmla="val 2928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nSpc>
                <a:spcPct val="105000"/>
              </a:lnSpc>
              <a:spcBef>
                <a:spcPct val="50000"/>
              </a:spcBef>
            </a:pPr>
            <a:r>
              <a:rPr lang="en-US" sz="900" b="1" kern="1200" dirty="0" smtClean="0">
                <a:solidFill>
                  <a:schemeClr val="tx1"/>
                </a:solidFill>
                <a:latin typeface="Arial" pitchFamily="34" charset="0"/>
                <a:ea typeface="+mn-ea"/>
                <a:cs typeface="+mn-cs"/>
              </a:rPr>
              <a:t>Federal Office of Meteorology and Climatology </a:t>
            </a:r>
            <a:r>
              <a:rPr lang="en-US" sz="900" b="1" kern="1200" dirty="0" smtClean="0">
                <a:solidFill>
                  <a:srgbClr val="ED181E"/>
                </a:solidFill>
                <a:latin typeface="Arial" pitchFamily="34" charset="0"/>
                <a:ea typeface="+mn-ea"/>
                <a:cs typeface="+mn-cs"/>
              </a:rPr>
              <a:t>MeteoSwiss</a:t>
            </a:r>
          </a:p>
          <a:p>
            <a:pPr>
              <a:lnSpc>
                <a:spcPct val="105000"/>
              </a:lnSpc>
              <a:spcBef>
                <a:spcPct val="50000"/>
              </a:spcBef>
            </a:pPr>
            <a:r>
              <a:rPr lang="de-CH" sz="900" b="0" dirty="0" smtClean="0">
                <a:solidFill>
                  <a:schemeClr val="tx1"/>
                </a:solidFill>
                <a:latin typeface="Arial" pitchFamily="34" charset="0"/>
              </a:rPr>
              <a:t>Estelle</a:t>
            </a:r>
            <a:r>
              <a:rPr lang="de-CH" sz="900" b="0" baseline="0" dirty="0" smtClean="0">
                <a:solidFill>
                  <a:schemeClr val="tx1"/>
                </a:solidFill>
                <a:latin typeface="Arial" pitchFamily="34" charset="0"/>
              </a:rPr>
              <a:t> Grueter</a:t>
            </a:r>
            <a:endParaRPr lang="de-CH" sz="900" b="1" dirty="0">
              <a:latin typeface="Arial" pitchFamily="34" charset="0"/>
            </a:endParaRPr>
          </a:p>
        </p:txBody>
      </p:sp>
      <p:sp>
        <p:nvSpPr>
          <p:cNvPr id="1064" name="Line 40"/>
          <p:cNvSpPr>
            <a:spLocks noChangeShapeType="1"/>
          </p:cNvSpPr>
          <p:nvPr/>
        </p:nvSpPr>
        <p:spPr bwMode="auto">
          <a:xfrm flipH="1">
            <a:off x="1295400" y="6162675"/>
            <a:ext cx="74961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dirty="0"/>
          </a:p>
        </p:txBody>
      </p:sp>
      <p:pic>
        <p:nvPicPr>
          <p:cNvPr id="1068" name="Picture 44" descr="Wappen"/>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358775" y="387350"/>
            <a:ext cx="292100" cy="33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8028384" y="198437"/>
            <a:ext cx="876300" cy="88582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iming>
    <p:tnLst>
      <p:par>
        <p:cTn id="1" dur="indefinite" restart="never" nodeType="tmRoot"/>
      </p:par>
    </p:tnLst>
  </p:timing>
  <p:txStyles>
    <p:title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p:titleStyle>
    <p:bodyStyle>
      <a:lvl1pPr marL="342900" indent="-342900" algn="l" rtl="0" fontAlgn="base">
        <a:spcBef>
          <a:spcPct val="20000"/>
        </a:spcBef>
        <a:spcAft>
          <a:spcPct val="0"/>
        </a:spcAft>
        <a:buChar char="•"/>
        <a:defRPr sz="2100">
          <a:solidFill>
            <a:schemeClr val="tx1"/>
          </a:solidFill>
          <a:latin typeface="+mn-lt"/>
          <a:ea typeface="+mn-ea"/>
          <a:cs typeface="+mn-cs"/>
        </a:defRPr>
      </a:lvl1pPr>
      <a:lvl2pPr marL="742950" indent="-285750" algn="l" rtl="0" fontAlgn="base">
        <a:spcBef>
          <a:spcPct val="20000"/>
        </a:spcBef>
        <a:spcAft>
          <a:spcPct val="0"/>
        </a:spcAft>
        <a:buClr>
          <a:schemeClr val="bg2"/>
        </a:buClr>
        <a:buChar char="•"/>
        <a:defRPr sz="2100">
          <a:solidFill>
            <a:schemeClr val="tx1"/>
          </a:solidFill>
          <a:latin typeface="+mn-lt"/>
        </a:defRPr>
      </a:lvl2pPr>
      <a:lvl3pPr marL="1143000" indent="-228600" algn="l" rtl="0" fontAlgn="base">
        <a:spcBef>
          <a:spcPct val="20000"/>
        </a:spcBef>
        <a:spcAft>
          <a:spcPct val="0"/>
        </a:spcAft>
        <a:buClr>
          <a:srgbClr val="B2B2B2"/>
        </a:buClr>
        <a:buChar char="•"/>
        <a:defRPr sz="2100">
          <a:solidFill>
            <a:schemeClr val="tx1"/>
          </a:solidFill>
          <a:latin typeface="+mn-lt"/>
        </a:defRPr>
      </a:lvl3pPr>
      <a:lvl4pPr marL="1600200" indent="-228600" algn="l" rtl="0" fontAlgn="base">
        <a:spcBef>
          <a:spcPct val="20000"/>
        </a:spcBef>
        <a:spcAft>
          <a:spcPct val="0"/>
        </a:spcAft>
        <a:buClr>
          <a:srgbClr val="C0C0C0"/>
        </a:buClr>
        <a:buChar char="•"/>
        <a:defRPr sz="2100">
          <a:solidFill>
            <a:schemeClr val="tx1"/>
          </a:solidFill>
          <a:latin typeface="+mn-lt"/>
        </a:defRPr>
      </a:lvl4pPr>
      <a:lvl5pPr marL="2057400" indent="-228600" algn="l" rtl="0" fontAlgn="base">
        <a:spcBef>
          <a:spcPct val="20000"/>
        </a:spcBef>
        <a:spcAft>
          <a:spcPct val="0"/>
        </a:spcAft>
        <a:buClr>
          <a:srgbClr val="DDDDDD"/>
        </a:buClr>
        <a:buChar char="•"/>
        <a:defRPr sz="2100">
          <a:solidFill>
            <a:schemeClr val="tx1"/>
          </a:solidFill>
          <a:latin typeface="+mn-lt"/>
        </a:defRPr>
      </a:lvl5pPr>
      <a:lvl6pPr marL="2514600" indent="-228600" algn="l" rtl="0" fontAlgn="base">
        <a:spcBef>
          <a:spcPct val="20000"/>
        </a:spcBef>
        <a:spcAft>
          <a:spcPct val="0"/>
        </a:spcAft>
        <a:buClr>
          <a:srgbClr val="DDDDDD"/>
        </a:buClr>
        <a:buChar char="•"/>
        <a:defRPr sz="2100">
          <a:solidFill>
            <a:schemeClr val="tx1"/>
          </a:solidFill>
          <a:latin typeface="+mn-lt"/>
        </a:defRPr>
      </a:lvl6pPr>
      <a:lvl7pPr marL="2971800" indent="-228600" algn="l" rtl="0" fontAlgn="base">
        <a:spcBef>
          <a:spcPct val="20000"/>
        </a:spcBef>
        <a:spcAft>
          <a:spcPct val="0"/>
        </a:spcAft>
        <a:buClr>
          <a:srgbClr val="DDDDDD"/>
        </a:buClr>
        <a:buChar char="•"/>
        <a:defRPr sz="2100">
          <a:solidFill>
            <a:schemeClr val="tx1"/>
          </a:solidFill>
          <a:latin typeface="+mn-lt"/>
        </a:defRPr>
      </a:lvl7pPr>
      <a:lvl8pPr marL="3429000" indent="-228600" algn="l" rtl="0" fontAlgn="base">
        <a:spcBef>
          <a:spcPct val="20000"/>
        </a:spcBef>
        <a:spcAft>
          <a:spcPct val="0"/>
        </a:spcAft>
        <a:buClr>
          <a:srgbClr val="DDDDDD"/>
        </a:buClr>
        <a:buChar char="•"/>
        <a:defRPr sz="2100">
          <a:solidFill>
            <a:schemeClr val="tx1"/>
          </a:solidFill>
          <a:latin typeface="+mn-lt"/>
        </a:defRPr>
      </a:lvl8pPr>
      <a:lvl9pPr marL="3886200" indent="-228600" algn="l" rtl="0" fontAlgn="base">
        <a:spcBef>
          <a:spcPct val="20000"/>
        </a:spcBef>
        <a:spcAft>
          <a:spcPct val="0"/>
        </a:spcAft>
        <a:buClr>
          <a:srgbClr val="DDDDDD"/>
        </a:buClr>
        <a:buChar char="•"/>
        <a:defRPr sz="21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1.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1.gif"/><Relationship Id="rId7"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gif"/></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8.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0" name="Rectangle 10"/>
          <p:cNvSpPr>
            <a:spLocks noChangeArrowheads="1"/>
          </p:cNvSpPr>
          <p:nvPr/>
        </p:nvSpPr>
        <p:spPr bwMode="auto">
          <a:xfrm>
            <a:off x="1252538" y="1628775"/>
            <a:ext cx="7461250" cy="3240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eaLnBrk="1" hangingPunct="1"/>
            <a:r>
              <a:rPr lang="de-CH" sz="5900" b="1" dirty="0">
                <a:latin typeface="Arial" pitchFamily="34" charset="0"/>
              </a:rPr>
              <a:t/>
            </a:r>
            <a:br>
              <a:rPr lang="de-CH" sz="5900" b="1" dirty="0">
                <a:latin typeface="Arial" pitchFamily="34" charset="0"/>
              </a:rPr>
            </a:br>
            <a:r>
              <a:rPr lang="de-CH" sz="5900" b="1" dirty="0">
                <a:latin typeface="Arial" pitchFamily="34" charset="0"/>
              </a:rPr>
              <a:t/>
            </a:r>
            <a:br>
              <a:rPr lang="de-CH" sz="5900" b="1" dirty="0">
                <a:latin typeface="Arial" pitchFamily="34" charset="0"/>
              </a:rPr>
            </a:br>
            <a:r>
              <a:rPr lang="de-CH" sz="1400" b="1" dirty="0">
                <a:latin typeface="Arial" pitchFamily="34" charset="0"/>
              </a:rPr>
              <a:t/>
            </a:r>
            <a:br>
              <a:rPr lang="de-CH" sz="1400" b="1" dirty="0">
                <a:latin typeface="Arial" pitchFamily="34" charset="0"/>
              </a:rPr>
            </a:br>
            <a:r>
              <a:rPr lang="de-CH" sz="8000" b="1" dirty="0">
                <a:solidFill>
                  <a:srgbClr val="ED181E"/>
                </a:solidFill>
                <a:latin typeface="Arial" pitchFamily="34" charset="0"/>
              </a:rPr>
              <a:t/>
            </a:r>
            <a:br>
              <a:rPr lang="de-CH" sz="8000" b="1" dirty="0">
                <a:solidFill>
                  <a:srgbClr val="ED181E"/>
                </a:solidFill>
                <a:latin typeface="Arial" pitchFamily="34" charset="0"/>
              </a:rPr>
            </a:br>
            <a:endParaRPr lang="en-US" sz="3600" b="1" dirty="0">
              <a:solidFill>
                <a:srgbClr val="ED181E"/>
              </a:solidFill>
              <a:latin typeface="Arial" pitchFamily="34" charset="0"/>
            </a:endParaRPr>
          </a:p>
        </p:txBody>
      </p:sp>
      <p:sp>
        <p:nvSpPr>
          <p:cNvPr id="51300" name="Text Box 100"/>
          <p:cNvSpPr txBox="1">
            <a:spLocks noChangeArrowheads="1"/>
          </p:cNvSpPr>
          <p:nvPr/>
        </p:nvSpPr>
        <p:spPr bwMode="auto">
          <a:xfrm>
            <a:off x="1130300" y="1700808"/>
            <a:ext cx="799306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sz="4800" b="1" dirty="0" smtClean="0">
                <a:solidFill>
                  <a:srgbClr val="ED181E"/>
                </a:solidFill>
                <a:latin typeface="Arial" pitchFamily="34" charset="0"/>
              </a:rPr>
              <a:t>National Observing Strategy and National WIGOS Implementation Plan</a:t>
            </a:r>
            <a:endParaRPr lang="en-GB" sz="4800" b="1" dirty="0">
              <a:solidFill>
                <a:srgbClr val="ED181E"/>
              </a:solidFill>
              <a:latin typeface="Arial" pitchFamily="34" charset="0"/>
            </a:endParaRPr>
          </a:p>
        </p:txBody>
      </p:sp>
      <p:sp>
        <p:nvSpPr>
          <p:cNvPr id="2" name="TextBox 1"/>
          <p:cNvSpPr txBox="1"/>
          <p:nvPr/>
        </p:nvSpPr>
        <p:spPr>
          <a:xfrm>
            <a:off x="1130300" y="5550331"/>
            <a:ext cx="7583488" cy="1323439"/>
          </a:xfrm>
          <a:prstGeom prst="rect">
            <a:avLst/>
          </a:prstGeom>
          <a:noFill/>
        </p:spPr>
        <p:txBody>
          <a:bodyPr wrap="square" rtlCol="0">
            <a:spAutoFit/>
          </a:bodyPr>
          <a:lstStyle/>
          <a:p>
            <a:r>
              <a:rPr lang="en-GB" sz="2000" dirty="0" smtClean="0">
                <a:latin typeface="+mj-lt"/>
              </a:rPr>
              <a:t>Estelle Grueter (estelle.grueter@meteoswiss.ch)</a:t>
            </a:r>
          </a:p>
          <a:p>
            <a:pPr>
              <a:lnSpc>
                <a:spcPct val="150000"/>
              </a:lnSpc>
            </a:pPr>
            <a:r>
              <a:rPr lang="en-GB" sz="2000" dirty="0" smtClean="0">
                <a:latin typeface="+mj-lt"/>
              </a:rPr>
              <a:t>WMO RA VI WIGOS Workshop</a:t>
            </a:r>
          </a:p>
          <a:p>
            <a:pPr>
              <a:lnSpc>
                <a:spcPct val="150000"/>
              </a:lnSpc>
            </a:pPr>
            <a:r>
              <a:rPr lang="en-GB" sz="2000" dirty="0" smtClean="0">
                <a:latin typeface="+mj-lt"/>
              </a:rPr>
              <a:t>Belgrade,  24 -27 November 2015</a:t>
            </a:r>
            <a:endParaRPr lang="en-GB" sz="2000" dirty="0">
              <a:latin typeface="+mj-lt"/>
            </a:endParaRPr>
          </a:p>
        </p:txBody>
      </p:sp>
    </p:spTree>
    <p:extLst>
      <p:ext uri="{BB962C8B-B14F-4D97-AF65-F5344CB8AC3E}">
        <p14:creationId xmlns:p14="http://schemas.microsoft.com/office/powerpoint/2010/main" val="33451362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p:txBody>
          <a:bodyPr/>
          <a:lstStyle/>
          <a:p>
            <a:endParaRPr lang="en-GB" altLang="de-DE" dirty="0"/>
          </a:p>
        </p:txBody>
      </p:sp>
      <p:pic>
        <p:nvPicPr>
          <p:cNvPr id="2053" name="Picture 5" descr="img018"/>
          <p:cNvPicPr>
            <a:picLocks noChangeAspect="1" noChangeArrowheads="1"/>
          </p:cNvPicPr>
          <p:nvPr/>
        </p:nvPicPr>
        <p:blipFill>
          <a:blip r:embed="rId3">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grpSp>
        <p:nvGrpSpPr>
          <p:cNvPr id="16" name="Group 15"/>
          <p:cNvGrpSpPr/>
          <p:nvPr/>
        </p:nvGrpSpPr>
        <p:grpSpPr>
          <a:xfrm>
            <a:off x="4484985" y="3537080"/>
            <a:ext cx="1541301" cy="612000"/>
            <a:chOff x="4484985" y="3429000"/>
            <a:chExt cx="1541301" cy="612000"/>
          </a:xfrm>
        </p:grpSpPr>
        <p:sp>
          <p:nvSpPr>
            <p:cNvPr id="2058" name="Freeform 10"/>
            <p:cNvSpPr>
              <a:spLocks/>
            </p:cNvSpPr>
            <p:nvPr/>
          </p:nvSpPr>
          <p:spPr bwMode="auto">
            <a:xfrm>
              <a:off x="4499111" y="3429000"/>
              <a:ext cx="1527175" cy="612000"/>
            </a:xfrm>
            <a:custGeom>
              <a:avLst/>
              <a:gdLst>
                <a:gd name="T0" fmla="*/ 154 w 489"/>
                <a:gd name="T1" fmla="*/ 6 h 624"/>
                <a:gd name="T2" fmla="*/ 110 w 489"/>
                <a:gd name="T3" fmla="*/ 14 h 624"/>
                <a:gd name="T4" fmla="*/ 61 w 489"/>
                <a:gd name="T5" fmla="*/ 28 h 624"/>
                <a:gd name="T6" fmla="*/ 32 w 489"/>
                <a:gd name="T7" fmla="*/ 43 h 624"/>
                <a:gd name="T8" fmla="*/ 8 w 489"/>
                <a:gd name="T9" fmla="*/ 64 h 624"/>
                <a:gd name="T10" fmla="*/ 1 w 489"/>
                <a:gd name="T11" fmla="*/ 79 h 624"/>
                <a:gd name="T12" fmla="*/ 1 w 489"/>
                <a:gd name="T13" fmla="*/ 544 h 624"/>
                <a:gd name="T14" fmla="*/ 8 w 489"/>
                <a:gd name="T15" fmla="*/ 560 h 624"/>
                <a:gd name="T16" fmla="*/ 32 w 489"/>
                <a:gd name="T17" fmla="*/ 580 h 624"/>
                <a:gd name="T18" fmla="*/ 61 w 489"/>
                <a:gd name="T19" fmla="*/ 595 h 624"/>
                <a:gd name="T20" fmla="*/ 110 w 489"/>
                <a:gd name="T21" fmla="*/ 609 h 624"/>
                <a:gd name="T22" fmla="*/ 154 w 489"/>
                <a:gd name="T23" fmla="*/ 617 h 624"/>
                <a:gd name="T24" fmla="*/ 244 w 489"/>
                <a:gd name="T25" fmla="*/ 623 h 624"/>
                <a:gd name="T26" fmla="*/ 334 w 489"/>
                <a:gd name="T27" fmla="*/ 617 h 624"/>
                <a:gd name="T28" fmla="*/ 378 w 489"/>
                <a:gd name="T29" fmla="*/ 609 h 624"/>
                <a:gd name="T30" fmla="*/ 428 w 489"/>
                <a:gd name="T31" fmla="*/ 595 h 624"/>
                <a:gd name="T32" fmla="*/ 457 w 489"/>
                <a:gd name="T33" fmla="*/ 580 h 624"/>
                <a:gd name="T34" fmla="*/ 480 w 489"/>
                <a:gd name="T35" fmla="*/ 560 h 624"/>
                <a:gd name="T36" fmla="*/ 487 w 489"/>
                <a:gd name="T37" fmla="*/ 544 h 624"/>
                <a:gd name="T38" fmla="*/ 487 w 489"/>
                <a:gd name="T39" fmla="*/ 79 h 624"/>
                <a:gd name="T40" fmla="*/ 480 w 489"/>
                <a:gd name="T41" fmla="*/ 64 h 624"/>
                <a:gd name="T42" fmla="*/ 457 w 489"/>
                <a:gd name="T43" fmla="*/ 43 h 624"/>
                <a:gd name="T44" fmla="*/ 428 w 489"/>
                <a:gd name="T45" fmla="*/ 28 h 624"/>
                <a:gd name="T46" fmla="*/ 378 w 489"/>
                <a:gd name="T47" fmla="*/ 14 h 624"/>
                <a:gd name="T48" fmla="*/ 334 w 489"/>
                <a:gd name="T49" fmla="*/ 6 h 624"/>
                <a:gd name="T50" fmla="*/ 244 w 489"/>
                <a:gd name="T51" fmla="*/ 0 h 624"/>
                <a:gd name="T52" fmla="*/ 291 w 489"/>
                <a:gd name="T53" fmla="*/ 26 h 624"/>
                <a:gd name="T54" fmla="*/ 355 w 489"/>
                <a:gd name="T55" fmla="*/ 33 h 624"/>
                <a:gd name="T56" fmla="*/ 369 w 489"/>
                <a:gd name="T57" fmla="*/ 36 h 624"/>
                <a:gd name="T58" fmla="*/ 419 w 489"/>
                <a:gd name="T59" fmla="*/ 50 h 624"/>
                <a:gd name="T60" fmla="*/ 448 w 489"/>
                <a:gd name="T61" fmla="*/ 51 h 624"/>
                <a:gd name="T62" fmla="*/ 457 w 489"/>
                <a:gd name="T63" fmla="*/ 73 h 624"/>
                <a:gd name="T64" fmla="*/ 460 w 489"/>
                <a:gd name="T65" fmla="*/ 77 h 624"/>
                <a:gd name="T66" fmla="*/ 463 w 489"/>
                <a:gd name="T67" fmla="*/ 79 h 624"/>
                <a:gd name="T68" fmla="*/ 463 w 489"/>
                <a:gd name="T69" fmla="*/ 544 h 624"/>
                <a:gd name="T70" fmla="*/ 460 w 489"/>
                <a:gd name="T71" fmla="*/ 547 h 624"/>
                <a:gd name="T72" fmla="*/ 457 w 489"/>
                <a:gd name="T73" fmla="*/ 550 h 624"/>
                <a:gd name="T74" fmla="*/ 448 w 489"/>
                <a:gd name="T75" fmla="*/ 572 h 624"/>
                <a:gd name="T76" fmla="*/ 419 w 489"/>
                <a:gd name="T77" fmla="*/ 573 h 624"/>
                <a:gd name="T78" fmla="*/ 369 w 489"/>
                <a:gd name="T79" fmla="*/ 587 h 624"/>
                <a:gd name="T80" fmla="*/ 355 w 489"/>
                <a:gd name="T81" fmla="*/ 590 h 624"/>
                <a:gd name="T82" fmla="*/ 291 w 489"/>
                <a:gd name="T83" fmla="*/ 597 h 624"/>
                <a:gd name="T84" fmla="*/ 175 w 489"/>
                <a:gd name="T85" fmla="*/ 596 h 624"/>
                <a:gd name="T86" fmla="*/ 114 w 489"/>
                <a:gd name="T87" fmla="*/ 586 h 624"/>
                <a:gd name="T88" fmla="*/ 101 w 489"/>
                <a:gd name="T89" fmla="*/ 583 h 624"/>
                <a:gd name="T90" fmla="*/ 56 w 489"/>
                <a:gd name="T91" fmla="*/ 567 h 624"/>
                <a:gd name="T92" fmla="*/ 49 w 489"/>
                <a:gd name="T93" fmla="*/ 563 h 624"/>
                <a:gd name="T94" fmla="*/ 25 w 489"/>
                <a:gd name="T95" fmla="*/ 543 h 624"/>
                <a:gd name="T96" fmla="*/ 24 w 489"/>
                <a:gd name="T97" fmla="*/ 539 h 624"/>
                <a:gd name="T98" fmla="*/ 24 w 489"/>
                <a:gd name="T99" fmla="*/ 536 h 624"/>
                <a:gd name="T100" fmla="*/ 13 w 489"/>
                <a:gd name="T101" fmla="*/ 79 h 624"/>
                <a:gd name="T102" fmla="*/ 17 w 489"/>
                <a:gd name="T103" fmla="*/ 72 h 624"/>
                <a:gd name="T104" fmla="*/ 39 w 489"/>
                <a:gd name="T105" fmla="*/ 67 h 624"/>
                <a:gd name="T106" fmla="*/ 45 w 489"/>
                <a:gd name="T107" fmla="*/ 62 h 624"/>
                <a:gd name="T108" fmla="*/ 85 w 489"/>
                <a:gd name="T109" fmla="*/ 45 h 624"/>
                <a:gd name="T110" fmla="*/ 114 w 489"/>
                <a:gd name="T111" fmla="*/ 25 h 624"/>
                <a:gd name="T112" fmla="*/ 154 w 489"/>
                <a:gd name="T113" fmla="*/ 30 h 624"/>
                <a:gd name="T114" fmla="*/ 244 w 489"/>
                <a:gd name="T115" fmla="*/ 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9" h="624">
                  <a:moveTo>
                    <a:pt x="197" y="2"/>
                  </a:moveTo>
                  <a:lnTo>
                    <a:pt x="175" y="3"/>
                  </a:lnTo>
                  <a:lnTo>
                    <a:pt x="154" y="6"/>
                  </a:lnTo>
                  <a:lnTo>
                    <a:pt x="134" y="9"/>
                  </a:lnTo>
                  <a:lnTo>
                    <a:pt x="114" y="13"/>
                  </a:lnTo>
                  <a:lnTo>
                    <a:pt x="110" y="14"/>
                  </a:lnTo>
                  <a:lnTo>
                    <a:pt x="92" y="18"/>
                  </a:lnTo>
                  <a:lnTo>
                    <a:pt x="76" y="23"/>
                  </a:lnTo>
                  <a:lnTo>
                    <a:pt x="61" y="28"/>
                  </a:lnTo>
                  <a:lnTo>
                    <a:pt x="47" y="34"/>
                  </a:lnTo>
                  <a:lnTo>
                    <a:pt x="36" y="40"/>
                  </a:lnTo>
                  <a:lnTo>
                    <a:pt x="32" y="43"/>
                  </a:lnTo>
                  <a:lnTo>
                    <a:pt x="22" y="50"/>
                  </a:lnTo>
                  <a:lnTo>
                    <a:pt x="14" y="56"/>
                  </a:lnTo>
                  <a:lnTo>
                    <a:pt x="8" y="64"/>
                  </a:lnTo>
                  <a:lnTo>
                    <a:pt x="6" y="68"/>
                  </a:lnTo>
                  <a:lnTo>
                    <a:pt x="2" y="75"/>
                  </a:lnTo>
                  <a:lnTo>
                    <a:pt x="1" y="79"/>
                  </a:lnTo>
                  <a:lnTo>
                    <a:pt x="0" y="87"/>
                  </a:lnTo>
                  <a:lnTo>
                    <a:pt x="0" y="536"/>
                  </a:lnTo>
                  <a:lnTo>
                    <a:pt x="1" y="544"/>
                  </a:lnTo>
                  <a:lnTo>
                    <a:pt x="2" y="548"/>
                  </a:lnTo>
                  <a:lnTo>
                    <a:pt x="6" y="556"/>
                  </a:lnTo>
                  <a:lnTo>
                    <a:pt x="8" y="560"/>
                  </a:lnTo>
                  <a:lnTo>
                    <a:pt x="14" y="567"/>
                  </a:lnTo>
                  <a:lnTo>
                    <a:pt x="22" y="574"/>
                  </a:lnTo>
                  <a:lnTo>
                    <a:pt x="32" y="580"/>
                  </a:lnTo>
                  <a:lnTo>
                    <a:pt x="36" y="583"/>
                  </a:lnTo>
                  <a:lnTo>
                    <a:pt x="47" y="589"/>
                  </a:lnTo>
                  <a:lnTo>
                    <a:pt x="61" y="595"/>
                  </a:lnTo>
                  <a:lnTo>
                    <a:pt x="76" y="600"/>
                  </a:lnTo>
                  <a:lnTo>
                    <a:pt x="92" y="605"/>
                  </a:lnTo>
                  <a:lnTo>
                    <a:pt x="110" y="609"/>
                  </a:lnTo>
                  <a:lnTo>
                    <a:pt x="114" y="610"/>
                  </a:lnTo>
                  <a:lnTo>
                    <a:pt x="134" y="614"/>
                  </a:lnTo>
                  <a:lnTo>
                    <a:pt x="154" y="617"/>
                  </a:lnTo>
                  <a:lnTo>
                    <a:pt x="175" y="620"/>
                  </a:lnTo>
                  <a:lnTo>
                    <a:pt x="197" y="621"/>
                  </a:lnTo>
                  <a:lnTo>
                    <a:pt x="244" y="623"/>
                  </a:lnTo>
                  <a:lnTo>
                    <a:pt x="291" y="621"/>
                  </a:lnTo>
                  <a:lnTo>
                    <a:pt x="313" y="620"/>
                  </a:lnTo>
                  <a:lnTo>
                    <a:pt x="334" y="617"/>
                  </a:lnTo>
                  <a:lnTo>
                    <a:pt x="355" y="614"/>
                  </a:lnTo>
                  <a:lnTo>
                    <a:pt x="374" y="610"/>
                  </a:lnTo>
                  <a:lnTo>
                    <a:pt x="378" y="609"/>
                  </a:lnTo>
                  <a:lnTo>
                    <a:pt x="396" y="605"/>
                  </a:lnTo>
                  <a:lnTo>
                    <a:pt x="413" y="600"/>
                  </a:lnTo>
                  <a:lnTo>
                    <a:pt x="428" y="595"/>
                  </a:lnTo>
                  <a:lnTo>
                    <a:pt x="441" y="589"/>
                  </a:lnTo>
                  <a:lnTo>
                    <a:pt x="453" y="583"/>
                  </a:lnTo>
                  <a:lnTo>
                    <a:pt x="457" y="580"/>
                  </a:lnTo>
                  <a:lnTo>
                    <a:pt x="466" y="574"/>
                  </a:lnTo>
                  <a:lnTo>
                    <a:pt x="474" y="567"/>
                  </a:lnTo>
                  <a:lnTo>
                    <a:pt x="480" y="560"/>
                  </a:lnTo>
                  <a:lnTo>
                    <a:pt x="482" y="556"/>
                  </a:lnTo>
                  <a:lnTo>
                    <a:pt x="486" y="548"/>
                  </a:lnTo>
                  <a:lnTo>
                    <a:pt x="487" y="544"/>
                  </a:lnTo>
                  <a:lnTo>
                    <a:pt x="488" y="536"/>
                  </a:lnTo>
                  <a:lnTo>
                    <a:pt x="488" y="87"/>
                  </a:lnTo>
                  <a:lnTo>
                    <a:pt x="487" y="79"/>
                  </a:lnTo>
                  <a:lnTo>
                    <a:pt x="486" y="75"/>
                  </a:lnTo>
                  <a:lnTo>
                    <a:pt x="482" y="68"/>
                  </a:lnTo>
                  <a:lnTo>
                    <a:pt x="480" y="64"/>
                  </a:lnTo>
                  <a:lnTo>
                    <a:pt x="474" y="56"/>
                  </a:lnTo>
                  <a:lnTo>
                    <a:pt x="466" y="50"/>
                  </a:lnTo>
                  <a:lnTo>
                    <a:pt x="457" y="43"/>
                  </a:lnTo>
                  <a:lnTo>
                    <a:pt x="453" y="40"/>
                  </a:lnTo>
                  <a:lnTo>
                    <a:pt x="441" y="34"/>
                  </a:lnTo>
                  <a:lnTo>
                    <a:pt x="428" y="28"/>
                  </a:lnTo>
                  <a:lnTo>
                    <a:pt x="413" y="23"/>
                  </a:lnTo>
                  <a:lnTo>
                    <a:pt x="396" y="18"/>
                  </a:lnTo>
                  <a:lnTo>
                    <a:pt x="378" y="14"/>
                  </a:lnTo>
                  <a:lnTo>
                    <a:pt x="374" y="13"/>
                  </a:lnTo>
                  <a:lnTo>
                    <a:pt x="355" y="9"/>
                  </a:lnTo>
                  <a:lnTo>
                    <a:pt x="334" y="6"/>
                  </a:lnTo>
                  <a:lnTo>
                    <a:pt x="313" y="3"/>
                  </a:lnTo>
                  <a:lnTo>
                    <a:pt x="291" y="2"/>
                  </a:lnTo>
                  <a:lnTo>
                    <a:pt x="244" y="0"/>
                  </a:lnTo>
                  <a:lnTo>
                    <a:pt x="197" y="2"/>
                  </a:lnTo>
                  <a:lnTo>
                    <a:pt x="244" y="24"/>
                  </a:lnTo>
                  <a:lnTo>
                    <a:pt x="291" y="26"/>
                  </a:lnTo>
                  <a:lnTo>
                    <a:pt x="313" y="27"/>
                  </a:lnTo>
                  <a:lnTo>
                    <a:pt x="334" y="30"/>
                  </a:lnTo>
                  <a:lnTo>
                    <a:pt x="355" y="33"/>
                  </a:lnTo>
                  <a:lnTo>
                    <a:pt x="374" y="37"/>
                  </a:lnTo>
                  <a:lnTo>
                    <a:pt x="374" y="25"/>
                  </a:lnTo>
                  <a:lnTo>
                    <a:pt x="369" y="36"/>
                  </a:lnTo>
                  <a:lnTo>
                    <a:pt x="387" y="40"/>
                  </a:lnTo>
                  <a:lnTo>
                    <a:pt x="404" y="45"/>
                  </a:lnTo>
                  <a:lnTo>
                    <a:pt x="419" y="50"/>
                  </a:lnTo>
                  <a:lnTo>
                    <a:pt x="432" y="56"/>
                  </a:lnTo>
                  <a:lnTo>
                    <a:pt x="444" y="62"/>
                  </a:lnTo>
                  <a:lnTo>
                    <a:pt x="448" y="51"/>
                  </a:lnTo>
                  <a:lnTo>
                    <a:pt x="440" y="60"/>
                  </a:lnTo>
                  <a:lnTo>
                    <a:pt x="449" y="67"/>
                  </a:lnTo>
                  <a:lnTo>
                    <a:pt x="457" y="73"/>
                  </a:lnTo>
                  <a:lnTo>
                    <a:pt x="463" y="81"/>
                  </a:lnTo>
                  <a:lnTo>
                    <a:pt x="471" y="72"/>
                  </a:lnTo>
                  <a:lnTo>
                    <a:pt x="460" y="77"/>
                  </a:lnTo>
                  <a:lnTo>
                    <a:pt x="464" y="84"/>
                  </a:lnTo>
                  <a:lnTo>
                    <a:pt x="475" y="79"/>
                  </a:lnTo>
                  <a:lnTo>
                    <a:pt x="463" y="79"/>
                  </a:lnTo>
                  <a:lnTo>
                    <a:pt x="464" y="87"/>
                  </a:lnTo>
                  <a:lnTo>
                    <a:pt x="464" y="536"/>
                  </a:lnTo>
                  <a:lnTo>
                    <a:pt x="463" y="544"/>
                  </a:lnTo>
                  <a:lnTo>
                    <a:pt x="475" y="544"/>
                  </a:lnTo>
                  <a:lnTo>
                    <a:pt x="464" y="539"/>
                  </a:lnTo>
                  <a:lnTo>
                    <a:pt x="460" y="547"/>
                  </a:lnTo>
                  <a:lnTo>
                    <a:pt x="471" y="551"/>
                  </a:lnTo>
                  <a:lnTo>
                    <a:pt x="463" y="543"/>
                  </a:lnTo>
                  <a:lnTo>
                    <a:pt x="457" y="550"/>
                  </a:lnTo>
                  <a:lnTo>
                    <a:pt x="449" y="557"/>
                  </a:lnTo>
                  <a:lnTo>
                    <a:pt x="440" y="563"/>
                  </a:lnTo>
                  <a:lnTo>
                    <a:pt x="448" y="572"/>
                  </a:lnTo>
                  <a:lnTo>
                    <a:pt x="444" y="561"/>
                  </a:lnTo>
                  <a:lnTo>
                    <a:pt x="432" y="567"/>
                  </a:lnTo>
                  <a:lnTo>
                    <a:pt x="419" y="573"/>
                  </a:lnTo>
                  <a:lnTo>
                    <a:pt x="404" y="578"/>
                  </a:lnTo>
                  <a:lnTo>
                    <a:pt x="387" y="583"/>
                  </a:lnTo>
                  <a:lnTo>
                    <a:pt x="369" y="587"/>
                  </a:lnTo>
                  <a:lnTo>
                    <a:pt x="374" y="598"/>
                  </a:lnTo>
                  <a:lnTo>
                    <a:pt x="374" y="586"/>
                  </a:lnTo>
                  <a:lnTo>
                    <a:pt x="355" y="590"/>
                  </a:lnTo>
                  <a:lnTo>
                    <a:pt x="334" y="593"/>
                  </a:lnTo>
                  <a:lnTo>
                    <a:pt x="313" y="596"/>
                  </a:lnTo>
                  <a:lnTo>
                    <a:pt x="291" y="597"/>
                  </a:lnTo>
                  <a:lnTo>
                    <a:pt x="244" y="599"/>
                  </a:lnTo>
                  <a:lnTo>
                    <a:pt x="197" y="597"/>
                  </a:lnTo>
                  <a:lnTo>
                    <a:pt x="175" y="596"/>
                  </a:lnTo>
                  <a:lnTo>
                    <a:pt x="154" y="593"/>
                  </a:lnTo>
                  <a:lnTo>
                    <a:pt x="134" y="590"/>
                  </a:lnTo>
                  <a:lnTo>
                    <a:pt x="114" y="586"/>
                  </a:lnTo>
                  <a:lnTo>
                    <a:pt x="114" y="598"/>
                  </a:lnTo>
                  <a:lnTo>
                    <a:pt x="119" y="587"/>
                  </a:lnTo>
                  <a:lnTo>
                    <a:pt x="101" y="583"/>
                  </a:lnTo>
                  <a:lnTo>
                    <a:pt x="85" y="578"/>
                  </a:lnTo>
                  <a:lnTo>
                    <a:pt x="70" y="573"/>
                  </a:lnTo>
                  <a:lnTo>
                    <a:pt x="56" y="567"/>
                  </a:lnTo>
                  <a:lnTo>
                    <a:pt x="45" y="561"/>
                  </a:lnTo>
                  <a:lnTo>
                    <a:pt x="40" y="572"/>
                  </a:lnTo>
                  <a:lnTo>
                    <a:pt x="49" y="563"/>
                  </a:lnTo>
                  <a:lnTo>
                    <a:pt x="39" y="557"/>
                  </a:lnTo>
                  <a:lnTo>
                    <a:pt x="31" y="550"/>
                  </a:lnTo>
                  <a:lnTo>
                    <a:pt x="25" y="543"/>
                  </a:lnTo>
                  <a:lnTo>
                    <a:pt x="17" y="551"/>
                  </a:lnTo>
                  <a:lnTo>
                    <a:pt x="28" y="547"/>
                  </a:lnTo>
                  <a:lnTo>
                    <a:pt x="24" y="539"/>
                  </a:lnTo>
                  <a:lnTo>
                    <a:pt x="13" y="544"/>
                  </a:lnTo>
                  <a:lnTo>
                    <a:pt x="25" y="544"/>
                  </a:lnTo>
                  <a:lnTo>
                    <a:pt x="24" y="536"/>
                  </a:lnTo>
                  <a:lnTo>
                    <a:pt x="24" y="87"/>
                  </a:lnTo>
                  <a:lnTo>
                    <a:pt x="25" y="79"/>
                  </a:lnTo>
                  <a:lnTo>
                    <a:pt x="13" y="79"/>
                  </a:lnTo>
                  <a:lnTo>
                    <a:pt x="24" y="84"/>
                  </a:lnTo>
                  <a:lnTo>
                    <a:pt x="28" y="77"/>
                  </a:lnTo>
                  <a:lnTo>
                    <a:pt x="17" y="72"/>
                  </a:lnTo>
                  <a:lnTo>
                    <a:pt x="25" y="81"/>
                  </a:lnTo>
                  <a:lnTo>
                    <a:pt x="31" y="73"/>
                  </a:lnTo>
                  <a:lnTo>
                    <a:pt x="39" y="67"/>
                  </a:lnTo>
                  <a:lnTo>
                    <a:pt x="49" y="60"/>
                  </a:lnTo>
                  <a:lnTo>
                    <a:pt x="40" y="51"/>
                  </a:lnTo>
                  <a:lnTo>
                    <a:pt x="45" y="62"/>
                  </a:lnTo>
                  <a:lnTo>
                    <a:pt x="56" y="56"/>
                  </a:lnTo>
                  <a:lnTo>
                    <a:pt x="70" y="50"/>
                  </a:lnTo>
                  <a:lnTo>
                    <a:pt x="85" y="45"/>
                  </a:lnTo>
                  <a:lnTo>
                    <a:pt x="101" y="40"/>
                  </a:lnTo>
                  <a:lnTo>
                    <a:pt x="119" y="36"/>
                  </a:lnTo>
                  <a:lnTo>
                    <a:pt x="114" y="25"/>
                  </a:lnTo>
                  <a:lnTo>
                    <a:pt x="114" y="37"/>
                  </a:lnTo>
                  <a:lnTo>
                    <a:pt x="134" y="33"/>
                  </a:lnTo>
                  <a:lnTo>
                    <a:pt x="154" y="30"/>
                  </a:lnTo>
                  <a:lnTo>
                    <a:pt x="175" y="27"/>
                  </a:lnTo>
                  <a:lnTo>
                    <a:pt x="197" y="26"/>
                  </a:lnTo>
                  <a:lnTo>
                    <a:pt x="244" y="24"/>
                  </a:lnTo>
                  <a:lnTo>
                    <a:pt x="197" y="2"/>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2059" name="Freeform 11"/>
            <p:cNvSpPr>
              <a:spLocks/>
            </p:cNvSpPr>
            <p:nvPr/>
          </p:nvSpPr>
          <p:spPr bwMode="auto">
            <a:xfrm>
              <a:off x="4484985" y="3629206"/>
              <a:ext cx="1527175" cy="288000"/>
            </a:xfrm>
            <a:custGeom>
              <a:avLst/>
              <a:gdLst>
                <a:gd name="T0" fmla="*/ 0 w 489"/>
                <a:gd name="T1" fmla="*/ 0 h 88"/>
                <a:gd name="T2" fmla="*/ 2 w 489"/>
                <a:gd name="T3" fmla="*/ 12 h 88"/>
                <a:gd name="T4" fmla="*/ 8 w 489"/>
                <a:gd name="T5" fmla="*/ 24 h 88"/>
                <a:gd name="T6" fmla="*/ 22 w 489"/>
                <a:gd name="T7" fmla="*/ 38 h 88"/>
                <a:gd name="T8" fmla="*/ 36 w 489"/>
                <a:gd name="T9" fmla="*/ 47 h 88"/>
                <a:gd name="T10" fmla="*/ 61 w 489"/>
                <a:gd name="T11" fmla="*/ 59 h 88"/>
                <a:gd name="T12" fmla="*/ 92 w 489"/>
                <a:gd name="T13" fmla="*/ 69 h 88"/>
                <a:gd name="T14" fmla="*/ 114 w 489"/>
                <a:gd name="T15" fmla="*/ 74 h 88"/>
                <a:gd name="T16" fmla="*/ 154 w 489"/>
                <a:gd name="T17" fmla="*/ 81 h 88"/>
                <a:gd name="T18" fmla="*/ 197 w 489"/>
                <a:gd name="T19" fmla="*/ 85 h 88"/>
                <a:gd name="T20" fmla="*/ 291 w 489"/>
                <a:gd name="T21" fmla="*/ 85 h 88"/>
                <a:gd name="T22" fmla="*/ 334 w 489"/>
                <a:gd name="T23" fmla="*/ 81 h 88"/>
                <a:gd name="T24" fmla="*/ 374 w 489"/>
                <a:gd name="T25" fmla="*/ 74 h 88"/>
                <a:gd name="T26" fmla="*/ 396 w 489"/>
                <a:gd name="T27" fmla="*/ 69 h 88"/>
                <a:gd name="T28" fmla="*/ 428 w 489"/>
                <a:gd name="T29" fmla="*/ 59 h 88"/>
                <a:gd name="T30" fmla="*/ 453 w 489"/>
                <a:gd name="T31" fmla="*/ 47 h 88"/>
                <a:gd name="T32" fmla="*/ 466 w 489"/>
                <a:gd name="T33" fmla="*/ 38 h 88"/>
                <a:gd name="T34" fmla="*/ 480 w 489"/>
                <a:gd name="T35" fmla="*/ 24 h 88"/>
                <a:gd name="T36" fmla="*/ 486 w 489"/>
                <a:gd name="T37" fmla="*/ 12 h 88"/>
                <a:gd name="T38" fmla="*/ 488 w 489"/>
                <a:gd name="T39" fmla="*/ 0 h 88"/>
                <a:gd name="T40" fmla="*/ 463 w 489"/>
                <a:gd name="T41" fmla="*/ 8 h 88"/>
                <a:gd name="T42" fmla="*/ 464 w 489"/>
                <a:gd name="T43" fmla="*/ 3 h 88"/>
                <a:gd name="T44" fmla="*/ 471 w 489"/>
                <a:gd name="T45" fmla="*/ 15 h 88"/>
                <a:gd name="T46" fmla="*/ 457 w 489"/>
                <a:gd name="T47" fmla="*/ 14 h 88"/>
                <a:gd name="T48" fmla="*/ 440 w 489"/>
                <a:gd name="T49" fmla="*/ 27 h 88"/>
                <a:gd name="T50" fmla="*/ 444 w 489"/>
                <a:gd name="T51" fmla="*/ 25 h 88"/>
                <a:gd name="T52" fmla="*/ 419 w 489"/>
                <a:gd name="T53" fmla="*/ 37 h 88"/>
                <a:gd name="T54" fmla="*/ 387 w 489"/>
                <a:gd name="T55" fmla="*/ 47 h 88"/>
                <a:gd name="T56" fmla="*/ 374 w 489"/>
                <a:gd name="T57" fmla="*/ 62 h 88"/>
                <a:gd name="T58" fmla="*/ 355 w 489"/>
                <a:gd name="T59" fmla="*/ 54 h 88"/>
                <a:gd name="T60" fmla="*/ 313 w 489"/>
                <a:gd name="T61" fmla="*/ 60 h 88"/>
                <a:gd name="T62" fmla="*/ 244 w 489"/>
                <a:gd name="T63" fmla="*/ 63 h 88"/>
                <a:gd name="T64" fmla="*/ 175 w 489"/>
                <a:gd name="T65" fmla="*/ 60 h 88"/>
                <a:gd name="T66" fmla="*/ 134 w 489"/>
                <a:gd name="T67" fmla="*/ 54 h 88"/>
                <a:gd name="T68" fmla="*/ 114 w 489"/>
                <a:gd name="T69" fmla="*/ 62 h 88"/>
                <a:gd name="T70" fmla="*/ 101 w 489"/>
                <a:gd name="T71" fmla="*/ 47 h 88"/>
                <a:gd name="T72" fmla="*/ 70 w 489"/>
                <a:gd name="T73" fmla="*/ 37 h 88"/>
                <a:gd name="T74" fmla="*/ 45 w 489"/>
                <a:gd name="T75" fmla="*/ 25 h 88"/>
                <a:gd name="T76" fmla="*/ 49 w 489"/>
                <a:gd name="T77" fmla="*/ 27 h 88"/>
                <a:gd name="T78" fmla="*/ 31 w 489"/>
                <a:gd name="T79" fmla="*/ 14 h 88"/>
                <a:gd name="T80" fmla="*/ 17 w 489"/>
                <a:gd name="T81" fmla="*/ 15 h 88"/>
                <a:gd name="T82" fmla="*/ 24 w 489"/>
                <a:gd name="T83" fmla="*/ 3 h 88"/>
                <a:gd name="T84" fmla="*/ 25 w 489"/>
                <a:gd name="T85"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9" h="88">
                  <a:moveTo>
                    <a:pt x="24" y="0"/>
                  </a:moveTo>
                  <a:lnTo>
                    <a:pt x="0" y="0"/>
                  </a:lnTo>
                  <a:lnTo>
                    <a:pt x="1" y="8"/>
                  </a:lnTo>
                  <a:lnTo>
                    <a:pt x="2" y="12"/>
                  </a:lnTo>
                  <a:lnTo>
                    <a:pt x="6" y="20"/>
                  </a:lnTo>
                  <a:lnTo>
                    <a:pt x="8" y="24"/>
                  </a:lnTo>
                  <a:lnTo>
                    <a:pt x="14" y="31"/>
                  </a:lnTo>
                  <a:lnTo>
                    <a:pt x="22" y="38"/>
                  </a:lnTo>
                  <a:lnTo>
                    <a:pt x="32" y="44"/>
                  </a:lnTo>
                  <a:lnTo>
                    <a:pt x="36" y="47"/>
                  </a:lnTo>
                  <a:lnTo>
                    <a:pt x="47" y="53"/>
                  </a:lnTo>
                  <a:lnTo>
                    <a:pt x="61" y="59"/>
                  </a:lnTo>
                  <a:lnTo>
                    <a:pt x="76" y="64"/>
                  </a:lnTo>
                  <a:lnTo>
                    <a:pt x="92" y="69"/>
                  </a:lnTo>
                  <a:lnTo>
                    <a:pt x="110" y="73"/>
                  </a:lnTo>
                  <a:lnTo>
                    <a:pt x="114" y="74"/>
                  </a:lnTo>
                  <a:lnTo>
                    <a:pt x="134" y="78"/>
                  </a:lnTo>
                  <a:lnTo>
                    <a:pt x="154" y="81"/>
                  </a:lnTo>
                  <a:lnTo>
                    <a:pt x="175" y="84"/>
                  </a:lnTo>
                  <a:lnTo>
                    <a:pt x="197" y="85"/>
                  </a:lnTo>
                  <a:lnTo>
                    <a:pt x="244" y="87"/>
                  </a:lnTo>
                  <a:lnTo>
                    <a:pt x="291" y="85"/>
                  </a:lnTo>
                  <a:lnTo>
                    <a:pt x="313" y="84"/>
                  </a:lnTo>
                  <a:lnTo>
                    <a:pt x="334" y="81"/>
                  </a:lnTo>
                  <a:lnTo>
                    <a:pt x="355" y="78"/>
                  </a:lnTo>
                  <a:lnTo>
                    <a:pt x="374" y="74"/>
                  </a:lnTo>
                  <a:lnTo>
                    <a:pt x="378" y="73"/>
                  </a:lnTo>
                  <a:lnTo>
                    <a:pt x="396" y="69"/>
                  </a:lnTo>
                  <a:lnTo>
                    <a:pt x="413" y="64"/>
                  </a:lnTo>
                  <a:lnTo>
                    <a:pt x="428" y="59"/>
                  </a:lnTo>
                  <a:lnTo>
                    <a:pt x="441" y="53"/>
                  </a:lnTo>
                  <a:lnTo>
                    <a:pt x="453" y="47"/>
                  </a:lnTo>
                  <a:lnTo>
                    <a:pt x="457" y="44"/>
                  </a:lnTo>
                  <a:lnTo>
                    <a:pt x="466" y="38"/>
                  </a:lnTo>
                  <a:lnTo>
                    <a:pt x="474" y="31"/>
                  </a:lnTo>
                  <a:lnTo>
                    <a:pt x="480" y="24"/>
                  </a:lnTo>
                  <a:lnTo>
                    <a:pt x="482" y="20"/>
                  </a:lnTo>
                  <a:lnTo>
                    <a:pt x="486" y="12"/>
                  </a:lnTo>
                  <a:lnTo>
                    <a:pt x="487" y="8"/>
                  </a:lnTo>
                  <a:lnTo>
                    <a:pt x="488" y="0"/>
                  </a:lnTo>
                  <a:lnTo>
                    <a:pt x="464" y="0"/>
                  </a:lnTo>
                  <a:lnTo>
                    <a:pt x="463" y="8"/>
                  </a:lnTo>
                  <a:lnTo>
                    <a:pt x="475" y="8"/>
                  </a:lnTo>
                  <a:lnTo>
                    <a:pt x="464" y="3"/>
                  </a:lnTo>
                  <a:lnTo>
                    <a:pt x="460" y="11"/>
                  </a:lnTo>
                  <a:lnTo>
                    <a:pt x="471" y="15"/>
                  </a:lnTo>
                  <a:lnTo>
                    <a:pt x="463" y="7"/>
                  </a:lnTo>
                  <a:lnTo>
                    <a:pt x="457" y="14"/>
                  </a:lnTo>
                  <a:lnTo>
                    <a:pt x="449" y="21"/>
                  </a:lnTo>
                  <a:lnTo>
                    <a:pt x="440" y="27"/>
                  </a:lnTo>
                  <a:lnTo>
                    <a:pt x="448" y="36"/>
                  </a:lnTo>
                  <a:lnTo>
                    <a:pt x="444" y="25"/>
                  </a:lnTo>
                  <a:lnTo>
                    <a:pt x="432" y="31"/>
                  </a:lnTo>
                  <a:lnTo>
                    <a:pt x="419" y="37"/>
                  </a:lnTo>
                  <a:lnTo>
                    <a:pt x="404" y="42"/>
                  </a:lnTo>
                  <a:lnTo>
                    <a:pt x="387" y="47"/>
                  </a:lnTo>
                  <a:lnTo>
                    <a:pt x="369" y="51"/>
                  </a:lnTo>
                  <a:lnTo>
                    <a:pt x="374" y="62"/>
                  </a:lnTo>
                  <a:lnTo>
                    <a:pt x="374" y="50"/>
                  </a:lnTo>
                  <a:lnTo>
                    <a:pt x="355" y="54"/>
                  </a:lnTo>
                  <a:lnTo>
                    <a:pt x="334" y="57"/>
                  </a:lnTo>
                  <a:lnTo>
                    <a:pt x="313" y="60"/>
                  </a:lnTo>
                  <a:lnTo>
                    <a:pt x="291" y="61"/>
                  </a:lnTo>
                  <a:lnTo>
                    <a:pt x="244" y="63"/>
                  </a:lnTo>
                  <a:lnTo>
                    <a:pt x="197" y="61"/>
                  </a:lnTo>
                  <a:lnTo>
                    <a:pt x="175" y="60"/>
                  </a:lnTo>
                  <a:lnTo>
                    <a:pt x="154" y="57"/>
                  </a:lnTo>
                  <a:lnTo>
                    <a:pt x="134" y="54"/>
                  </a:lnTo>
                  <a:lnTo>
                    <a:pt x="114" y="50"/>
                  </a:lnTo>
                  <a:lnTo>
                    <a:pt x="114" y="62"/>
                  </a:lnTo>
                  <a:lnTo>
                    <a:pt x="119" y="51"/>
                  </a:lnTo>
                  <a:lnTo>
                    <a:pt x="101" y="47"/>
                  </a:lnTo>
                  <a:lnTo>
                    <a:pt x="85" y="42"/>
                  </a:lnTo>
                  <a:lnTo>
                    <a:pt x="70" y="37"/>
                  </a:lnTo>
                  <a:lnTo>
                    <a:pt x="56" y="31"/>
                  </a:lnTo>
                  <a:lnTo>
                    <a:pt x="45" y="25"/>
                  </a:lnTo>
                  <a:lnTo>
                    <a:pt x="40" y="36"/>
                  </a:lnTo>
                  <a:lnTo>
                    <a:pt x="49" y="27"/>
                  </a:lnTo>
                  <a:lnTo>
                    <a:pt x="39" y="21"/>
                  </a:lnTo>
                  <a:lnTo>
                    <a:pt x="31" y="14"/>
                  </a:lnTo>
                  <a:lnTo>
                    <a:pt x="25" y="7"/>
                  </a:lnTo>
                  <a:lnTo>
                    <a:pt x="17" y="15"/>
                  </a:lnTo>
                  <a:lnTo>
                    <a:pt x="28" y="11"/>
                  </a:lnTo>
                  <a:lnTo>
                    <a:pt x="24" y="3"/>
                  </a:lnTo>
                  <a:lnTo>
                    <a:pt x="13" y="8"/>
                  </a:lnTo>
                  <a:lnTo>
                    <a:pt x="25" y="8"/>
                  </a:lnTo>
                  <a:lnTo>
                    <a:pt x="24" y="0"/>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2060" name="Text Box 12"/>
            <p:cNvSpPr txBox="1">
              <a:spLocks noChangeArrowheads="1"/>
            </p:cNvSpPr>
            <p:nvPr/>
          </p:nvSpPr>
          <p:spPr bwMode="auto">
            <a:xfrm>
              <a:off x="4644008" y="3429000"/>
              <a:ext cx="112965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GB" altLang="de-DE" sz="1400" dirty="0" smtClean="0">
                  <a:latin typeface="Comic Sans MS" pitchFamily="66" charset="0"/>
                </a:rPr>
                <a:t>Metadata</a:t>
              </a:r>
            </a:p>
            <a:p>
              <a:pPr eaLnBrk="0" hangingPunct="0"/>
              <a:r>
                <a:rPr lang="en-GB" altLang="de-DE" sz="1400" dirty="0" smtClean="0">
                  <a:latin typeface="Comic Sans MS" pitchFamily="66" charset="0"/>
                </a:rPr>
                <a:t>Repository</a:t>
              </a:r>
              <a:endParaRPr lang="en-GB" altLang="de-DE" sz="2400" dirty="0">
                <a:latin typeface="Comic Sans MS" pitchFamily="66" charset="0"/>
              </a:endParaRPr>
            </a:p>
          </p:txBody>
        </p:sp>
      </p:grpSp>
      <p:sp>
        <p:nvSpPr>
          <p:cNvPr id="2" name="TextBox 1"/>
          <p:cNvSpPr txBox="1"/>
          <p:nvPr/>
        </p:nvSpPr>
        <p:spPr>
          <a:xfrm>
            <a:off x="251520" y="2788186"/>
            <a:ext cx="1368152" cy="784830"/>
          </a:xfrm>
          <a:prstGeom prst="rect">
            <a:avLst/>
          </a:prstGeom>
          <a:solidFill>
            <a:schemeClr val="bg1"/>
          </a:solidFill>
        </p:spPr>
        <p:txBody>
          <a:bodyPr wrap="square" rtlCol="0">
            <a:spAutoFit/>
          </a:bodyPr>
          <a:lstStyle/>
          <a:p>
            <a:r>
              <a:rPr lang="en-GB" sz="1500" dirty="0" smtClean="0">
                <a:latin typeface="+mj-lt"/>
              </a:rPr>
              <a:t>Div. operative </a:t>
            </a:r>
            <a:r>
              <a:rPr lang="en-GB" sz="1500" dirty="0" err="1" smtClean="0">
                <a:latin typeface="+mj-lt"/>
              </a:rPr>
              <a:t>obs.systems</a:t>
            </a:r>
            <a:r>
              <a:rPr lang="en-GB" sz="1500" dirty="0" smtClean="0">
                <a:latin typeface="+mj-lt"/>
              </a:rPr>
              <a:t>  (MeteoSwiss) </a:t>
            </a:r>
            <a:endParaRPr lang="en-GB" sz="1500" dirty="0">
              <a:latin typeface="+mj-lt"/>
            </a:endParaRPr>
          </a:p>
        </p:txBody>
      </p:sp>
      <p:sp>
        <p:nvSpPr>
          <p:cNvPr id="4" name="TextBox 3"/>
          <p:cNvSpPr txBox="1"/>
          <p:nvPr/>
        </p:nvSpPr>
        <p:spPr>
          <a:xfrm>
            <a:off x="2267744" y="1628800"/>
            <a:ext cx="1368152" cy="338554"/>
          </a:xfrm>
          <a:prstGeom prst="rect">
            <a:avLst/>
          </a:prstGeom>
          <a:solidFill>
            <a:schemeClr val="bg1">
              <a:lumMod val="75000"/>
            </a:schemeClr>
          </a:solidFill>
        </p:spPr>
        <p:txBody>
          <a:bodyPr wrap="square" rtlCol="0">
            <a:spAutoFit/>
          </a:bodyPr>
          <a:lstStyle/>
          <a:p>
            <a:r>
              <a:rPr lang="en-GB" sz="1600" b="1" dirty="0" smtClean="0">
                <a:latin typeface="+mj-lt"/>
              </a:rPr>
              <a:t>Acquisition</a:t>
            </a:r>
            <a:endParaRPr lang="en-GB" sz="1600" b="1" dirty="0">
              <a:latin typeface="+mj-lt"/>
            </a:endParaRPr>
          </a:p>
        </p:txBody>
      </p:sp>
      <p:sp>
        <p:nvSpPr>
          <p:cNvPr id="5" name="TextBox 4"/>
          <p:cNvSpPr txBox="1"/>
          <p:nvPr/>
        </p:nvSpPr>
        <p:spPr>
          <a:xfrm>
            <a:off x="2627784" y="3501008"/>
            <a:ext cx="1008112" cy="713016"/>
          </a:xfrm>
          <a:prstGeom prst="rect">
            <a:avLst/>
          </a:prstGeom>
          <a:solidFill>
            <a:schemeClr val="bg1">
              <a:lumMod val="75000"/>
            </a:schemeClr>
          </a:solidFill>
        </p:spPr>
        <p:txBody>
          <a:bodyPr wrap="square" rtlCol="0">
            <a:spAutoFit/>
          </a:bodyPr>
          <a:lstStyle/>
          <a:p>
            <a:pPr>
              <a:lnSpc>
                <a:spcPts val="1000"/>
              </a:lnSpc>
            </a:pPr>
            <a:endParaRPr lang="en-GB" sz="1600" dirty="0" smtClean="0">
              <a:latin typeface="Arial Narrow" panose="020B0606020202030204" pitchFamily="34" charset="0"/>
            </a:endParaRPr>
          </a:p>
          <a:p>
            <a:r>
              <a:rPr lang="en-GB" sz="1600" dirty="0" smtClean="0">
                <a:latin typeface="Arial Narrow" panose="020B0606020202030204" pitchFamily="34" charset="0"/>
              </a:rPr>
              <a:t>Integration Validation</a:t>
            </a:r>
          </a:p>
        </p:txBody>
      </p:sp>
      <p:sp>
        <p:nvSpPr>
          <p:cNvPr id="19" name="TextBox 18"/>
          <p:cNvSpPr txBox="1"/>
          <p:nvPr/>
        </p:nvSpPr>
        <p:spPr>
          <a:xfrm>
            <a:off x="4572000" y="1619098"/>
            <a:ext cx="1368152" cy="338554"/>
          </a:xfrm>
          <a:prstGeom prst="rect">
            <a:avLst/>
          </a:prstGeom>
          <a:solidFill>
            <a:srgbClr val="99CDE7"/>
          </a:solidFill>
        </p:spPr>
        <p:txBody>
          <a:bodyPr wrap="square" rtlCol="0">
            <a:spAutoFit/>
          </a:bodyPr>
          <a:lstStyle/>
          <a:p>
            <a:r>
              <a:rPr lang="en-GB" sz="1600" b="1" dirty="0" smtClean="0">
                <a:latin typeface="+mj-lt"/>
              </a:rPr>
              <a:t>Storage</a:t>
            </a:r>
            <a:endParaRPr lang="en-GB" sz="1600" b="1" dirty="0">
              <a:latin typeface="+mj-lt"/>
            </a:endParaRPr>
          </a:p>
        </p:txBody>
      </p:sp>
      <p:sp>
        <p:nvSpPr>
          <p:cNvPr id="20" name="TextBox 19"/>
          <p:cNvSpPr txBox="1"/>
          <p:nvPr/>
        </p:nvSpPr>
        <p:spPr>
          <a:xfrm>
            <a:off x="6948264" y="1619098"/>
            <a:ext cx="1368152" cy="338554"/>
          </a:xfrm>
          <a:prstGeom prst="rect">
            <a:avLst/>
          </a:prstGeom>
          <a:solidFill>
            <a:srgbClr val="FF9999"/>
          </a:solidFill>
        </p:spPr>
        <p:txBody>
          <a:bodyPr wrap="square" rtlCol="0">
            <a:spAutoFit/>
          </a:bodyPr>
          <a:lstStyle/>
          <a:p>
            <a:r>
              <a:rPr lang="en-GB" sz="1600" b="1" dirty="0" smtClean="0">
                <a:latin typeface="+mj-lt"/>
              </a:rPr>
              <a:t>Access</a:t>
            </a:r>
            <a:endParaRPr lang="en-GB" sz="1600" b="1" dirty="0">
              <a:latin typeface="+mj-lt"/>
            </a:endParaRPr>
          </a:p>
        </p:txBody>
      </p:sp>
      <p:sp>
        <p:nvSpPr>
          <p:cNvPr id="21" name="TextBox 20"/>
          <p:cNvSpPr txBox="1">
            <a:spLocks/>
          </p:cNvSpPr>
          <p:nvPr/>
        </p:nvSpPr>
        <p:spPr>
          <a:xfrm>
            <a:off x="6876256" y="2268161"/>
            <a:ext cx="1368000" cy="584775"/>
          </a:xfrm>
          <a:prstGeom prst="rect">
            <a:avLst/>
          </a:prstGeom>
          <a:solidFill>
            <a:srgbClr val="FF9999"/>
          </a:solidFill>
        </p:spPr>
        <p:txBody>
          <a:bodyPr wrap="square" rtlCol="0">
            <a:spAutoFit/>
          </a:bodyPr>
          <a:lstStyle/>
          <a:p>
            <a:r>
              <a:rPr lang="en-GB" sz="1600" dirty="0" smtClean="0">
                <a:latin typeface="+mj-lt"/>
              </a:rPr>
              <a:t>Information</a:t>
            </a:r>
          </a:p>
          <a:p>
            <a:r>
              <a:rPr lang="en-GB" sz="1600" dirty="0" smtClean="0">
                <a:latin typeface="+mj-lt"/>
              </a:rPr>
              <a:t>Reports </a:t>
            </a:r>
            <a:endParaRPr lang="en-GB" sz="1600" dirty="0">
              <a:latin typeface="+mj-lt"/>
            </a:endParaRPr>
          </a:p>
        </p:txBody>
      </p:sp>
      <p:sp>
        <p:nvSpPr>
          <p:cNvPr id="23" name="TextBox 22"/>
          <p:cNvSpPr txBox="1">
            <a:spLocks/>
          </p:cNvSpPr>
          <p:nvPr/>
        </p:nvSpPr>
        <p:spPr>
          <a:xfrm>
            <a:off x="6876256" y="2996952"/>
            <a:ext cx="1368000" cy="584775"/>
          </a:xfrm>
          <a:prstGeom prst="rect">
            <a:avLst/>
          </a:prstGeom>
          <a:solidFill>
            <a:srgbClr val="FF9999"/>
          </a:solidFill>
        </p:spPr>
        <p:txBody>
          <a:bodyPr wrap="square" rtlCol="0">
            <a:spAutoFit/>
          </a:bodyPr>
          <a:lstStyle/>
          <a:p>
            <a:r>
              <a:rPr lang="en-GB" sz="1600" dirty="0" smtClean="0">
                <a:latin typeface="+mj-lt"/>
              </a:rPr>
              <a:t>Forecasts</a:t>
            </a:r>
          </a:p>
          <a:p>
            <a:endParaRPr lang="en-GB" sz="1600" dirty="0">
              <a:latin typeface="+mj-lt"/>
            </a:endParaRPr>
          </a:p>
        </p:txBody>
      </p:sp>
      <p:sp>
        <p:nvSpPr>
          <p:cNvPr id="24" name="TextBox 23"/>
          <p:cNvSpPr txBox="1">
            <a:spLocks/>
          </p:cNvSpPr>
          <p:nvPr/>
        </p:nvSpPr>
        <p:spPr>
          <a:xfrm>
            <a:off x="6876256" y="3645024"/>
            <a:ext cx="1368000" cy="584775"/>
          </a:xfrm>
          <a:prstGeom prst="rect">
            <a:avLst/>
          </a:prstGeom>
          <a:solidFill>
            <a:srgbClr val="FF9999"/>
          </a:solidFill>
        </p:spPr>
        <p:txBody>
          <a:bodyPr wrap="square" rtlCol="0">
            <a:spAutoFit/>
          </a:bodyPr>
          <a:lstStyle/>
          <a:p>
            <a:r>
              <a:rPr lang="en-GB" sz="1600" dirty="0" smtClean="0">
                <a:latin typeface="+mj-lt"/>
              </a:rPr>
              <a:t>Model</a:t>
            </a:r>
          </a:p>
          <a:p>
            <a:r>
              <a:rPr lang="en-GB" sz="1600" dirty="0" smtClean="0">
                <a:latin typeface="+mj-lt"/>
              </a:rPr>
              <a:t>validation</a:t>
            </a:r>
          </a:p>
        </p:txBody>
      </p:sp>
      <p:sp>
        <p:nvSpPr>
          <p:cNvPr id="25" name="TextBox 24"/>
          <p:cNvSpPr txBox="1">
            <a:spLocks/>
          </p:cNvSpPr>
          <p:nvPr/>
        </p:nvSpPr>
        <p:spPr>
          <a:xfrm>
            <a:off x="6876256" y="4365104"/>
            <a:ext cx="1404000" cy="1077218"/>
          </a:xfrm>
          <a:prstGeom prst="rect">
            <a:avLst/>
          </a:prstGeom>
          <a:solidFill>
            <a:srgbClr val="FF9999"/>
          </a:solidFill>
        </p:spPr>
        <p:txBody>
          <a:bodyPr wrap="square" rtlCol="0">
            <a:spAutoFit/>
          </a:bodyPr>
          <a:lstStyle/>
          <a:p>
            <a:r>
              <a:rPr lang="en-GB" sz="1600" dirty="0" smtClean="0">
                <a:latin typeface="+mj-lt"/>
              </a:rPr>
              <a:t>Climate</a:t>
            </a:r>
          </a:p>
          <a:p>
            <a:r>
              <a:rPr lang="en-GB" sz="1600" dirty="0" smtClean="0">
                <a:latin typeface="+mj-lt"/>
              </a:rPr>
              <a:t>Analysis</a:t>
            </a:r>
          </a:p>
          <a:p>
            <a:endParaRPr lang="en-GB" sz="1600" dirty="0" smtClean="0">
              <a:latin typeface="+mj-lt"/>
            </a:endParaRPr>
          </a:p>
          <a:p>
            <a:endParaRPr lang="en-GB" sz="1600" dirty="0">
              <a:latin typeface="+mj-lt"/>
            </a:endParaRPr>
          </a:p>
        </p:txBody>
      </p:sp>
      <p:sp>
        <p:nvSpPr>
          <p:cNvPr id="26" name="TextBox 25"/>
          <p:cNvSpPr txBox="1">
            <a:spLocks/>
          </p:cNvSpPr>
          <p:nvPr/>
        </p:nvSpPr>
        <p:spPr>
          <a:xfrm>
            <a:off x="6868919" y="5411682"/>
            <a:ext cx="1368000" cy="338554"/>
          </a:xfrm>
          <a:prstGeom prst="rect">
            <a:avLst/>
          </a:prstGeom>
          <a:solidFill>
            <a:srgbClr val="FF9999"/>
          </a:solidFill>
        </p:spPr>
        <p:txBody>
          <a:bodyPr wrap="square" rtlCol="0">
            <a:spAutoFit/>
          </a:bodyPr>
          <a:lstStyle/>
          <a:p>
            <a:r>
              <a:rPr lang="en-GB" sz="1600" dirty="0" smtClean="0">
                <a:latin typeface="+mj-lt"/>
              </a:rPr>
              <a:t>….</a:t>
            </a:r>
          </a:p>
        </p:txBody>
      </p:sp>
      <p:sp>
        <p:nvSpPr>
          <p:cNvPr id="8" name="Oval 7"/>
          <p:cNvSpPr/>
          <p:nvPr/>
        </p:nvSpPr>
        <p:spPr bwMode="auto">
          <a:xfrm>
            <a:off x="4572000" y="2852936"/>
            <a:ext cx="1368152" cy="568806"/>
          </a:xfrm>
          <a:prstGeom prst="ellipse">
            <a:avLst/>
          </a:prstGeom>
          <a:solidFill>
            <a:srgbClr val="99CDE7"/>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9" name="TextBox 8"/>
          <p:cNvSpPr txBox="1"/>
          <p:nvPr/>
        </p:nvSpPr>
        <p:spPr>
          <a:xfrm>
            <a:off x="4644008" y="2780928"/>
            <a:ext cx="1224136" cy="584775"/>
          </a:xfrm>
          <a:prstGeom prst="rect">
            <a:avLst/>
          </a:prstGeom>
          <a:noFill/>
        </p:spPr>
        <p:txBody>
          <a:bodyPr wrap="square" rtlCol="0">
            <a:spAutoFit/>
          </a:bodyPr>
          <a:lstStyle/>
          <a:p>
            <a:pPr algn="ctr"/>
            <a:r>
              <a:rPr lang="en-GB" sz="1600" dirty="0" smtClean="0">
                <a:latin typeface="Arial Narrow" panose="020B0606020202030204" pitchFamily="34" charset="0"/>
              </a:rPr>
              <a:t>Central data platform</a:t>
            </a:r>
            <a:endParaRPr lang="en-GB" sz="1600" dirty="0">
              <a:latin typeface="Arial Narrow" panose="020B0606020202030204" pitchFamily="34" charset="0"/>
            </a:endParaRPr>
          </a:p>
        </p:txBody>
      </p:sp>
      <p:grpSp>
        <p:nvGrpSpPr>
          <p:cNvPr id="27" name="Group 26"/>
          <p:cNvGrpSpPr/>
          <p:nvPr/>
        </p:nvGrpSpPr>
        <p:grpSpPr>
          <a:xfrm>
            <a:off x="200554" y="1210149"/>
            <a:ext cx="2376264" cy="3511842"/>
            <a:chOff x="251520" y="1196752"/>
            <a:chExt cx="2376264" cy="3511842"/>
          </a:xfrm>
        </p:grpSpPr>
        <p:sp>
          <p:nvSpPr>
            <p:cNvPr id="10" name="Rounded Rectangle 9"/>
            <p:cNvSpPr/>
            <p:nvPr/>
          </p:nvSpPr>
          <p:spPr bwMode="auto">
            <a:xfrm>
              <a:off x="251520" y="1196752"/>
              <a:ext cx="2376264" cy="3511842"/>
            </a:xfrm>
            <a:prstGeom prst="roundRect">
              <a:avLst/>
            </a:prstGeom>
            <a:solidFill>
              <a:srgbClr val="006600">
                <a:alpha val="45098"/>
              </a:srgbClr>
            </a:solidFill>
            <a:ln w="76200" cap="flat" cmpd="sng" algn="ctr">
              <a:solidFill>
                <a:srgbClr val="339933"/>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11" name="TextBox 10"/>
            <p:cNvSpPr txBox="1"/>
            <p:nvPr/>
          </p:nvSpPr>
          <p:spPr>
            <a:xfrm>
              <a:off x="395536" y="1268760"/>
              <a:ext cx="2016224" cy="646331"/>
            </a:xfrm>
            <a:prstGeom prst="rect">
              <a:avLst/>
            </a:prstGeom>
            <a:noFill/>
          </p:spPr>
          <p:txBody>
            <a:bodyPr wrap="square" rtlCol="0">
              <a:spAutoFit/>
            </a:bodyPr>
            <a:lstStyle/>
            <a:p>
              <a:r>
                <a:rPr lang="en-GB" sz="1800" b="1" dirty="0" smtClean="0">
                  <a:latin typeface="+mj-lt"/>
                </a:rPr>
                <a:t>Consolidation of meas. platform</a:t>
              </a:r>
              <a:endParaRPr lang="en-GB" sz="1800" b="1" dirty="0">
                <a:latin typeface="+mj-lt"/>
              </a:endParaRPr>
            </a:p>
          </p:txBody>
        </p:sp>
      </p:grpSp>
      <p:grpSp>
        <p:nvGrpSpPr>
          <p:cNvPr id="22" name="Group 21"/>
          <p:cNvGrpSpPr/>
          <p:nvPr/>
        </p:nvGrpSpPr>
        <p:grpSpPr>
          <a:xfrm>
            <a:off x="2627784" y="1196752"/>
            <a:ext cx="4925135" cy="4104456"/>
            <a:chOff x="2627784" y="1196752"/>
            <a:chExt cx="4925135" cy="4104456"/>
          </a:xfrm>
        </p:grpSpPr>
        <p:sp>
          <p:nvSpPr>
            <p:cNvPr id="15" name="Rounded Rectangle 14"/>
            <p:cNvSpPr/>
            <p:nvPr/>
          </p:nvSpPr>
          <p:spPr bwMode="auto">
            <a:xfrm>
              <a:off x="2627784" y="1196752"/>
              <a:ext cx="4925135" cy="4104456"/>
            </a:xfrm>
            <a:prstGeom prst="roundRect">
              <a:avLst/>
            </a:prstGeom>
            <a:solidFill>
              <a:srgbClr val="003399">
                <a:alpha val="36863"/>
              </a:srgbClr>
            </a:solidFill>
            <a:ln w="76200" cap="flat" cmpd="sng" algn="ctr">
              <a:solidFill>
                <a:srgbClr val="0033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33" name="TextBox 32"/>
            <p:cNvSpPr txBox="1"/>
            <p:nvPr/>
          </p:nvSpPr>
          <p:spPr>
            <a:xfrm>
              <a:off x="2872958" y="1268760"/>
              <a:ext cx="4435346" cy="369332"/>
            </a:xfrm>
            <a:prstGeom prst="rect">
              <a:avLst/>
            </a:prstGeom>
            <a:noFill/>
          </p:spPr>
          <p:txBody>
            <a:bodyPr wrap="square" rtlCol="0">
              <a:spAutoFit/>
            </a:bodyPr>
            <a:lstStyle/>
            <a:p>
              <a:r>
                <a:rPr lang="en-GB" sz="1800" b="1" dirty="0" smtClean="0">
                  <a:latin typeface="+mj-lt"/>
                </a:rPr>
                <a:t>Integration of data on central platform</a:t>
              </a:r>
              <a:endParaRPr lang="en-GB" sz="1800" b="1" dirty="0">
                <a:latin typeface="+mj-lt"/>
              </a:endParaRPr>
            </a:p>
          </p:txBody>
        </p:sp>
      </p:grpSp>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smtClean="0"/>
              <a:t>WIGOS related Activities at MeteoSwiss</a:t>
            </a:r>
            <a:endParaRPr lang="en-GB" kern="0" dirty="0"/>
          </a:p>
        </p:txBody>
      </p:sp>
      <p:grpSp>
        <p:nvGrpSpPr>
          <p:cNvPr id="2069" name="Group 2068"/>
          <p:cNvGrpSpPr/>
          <p:nvPr/>
        </p:nvGrpSpPr>
        <p:grpSpPr>
          <a:xfrm>
            <a:off x="251520" y="4903712"/>
            <a:ext cx="2016224" cy="1189583"/>
            <a:chOff x="251520" y="4903712"/>
            <a:chExt cx="2016224" cy="1189583"/>
          </a:xfrm>
        </p:grpSpPr>
        <p:sp>
          <p:nvSpPr>
            <p:cNvPr id="2066" name="Rounded Rectangle 2065"/>
            <p:cNvSpPr/>
            <p:nvPr/>
          </p:nvSpPr>
          <p:spPr bwMode="auto">
            <a:xfrm>
              <a:off x="251520" y="4903712"/>
              <a:ext cx="2016224" cy="1189583"/>
            </a:xfrm>
            <a:prstGeom prst="roundRect">
              <a:avLst/>
            </a:prstGeom>
            <a:solidFill>
              <a:srgbClr val="FF9900">
                <a:alpha val="50980"/>
              </a:srgbClr>
            </a:solidFill>
            <a:ln w="57150"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3" name="TextBox 2"/>
            <p:cNvSpPr txBox="1"/>
            <p:nvPr/>
          </p:nvSpPr>
          <p:spPr>
            <a:xfrm>
              <a:off x="251520" y="5737477"/>
              <a:ext cx="1736578" cy="323165"/>
            </a:xfrm>
            <a:prstGeom prst="rect">
              <a:avLst/>
            </a:prstGeom>
            <a:noFill/>
          </p:spPr>
          <p:txBody>
            <a:bodyPr wrap="square" rtlCol="0">
              <a:spAutoFit/>
            </a:bodyPr>
            <a:lstStyle/>
            <a:p>
              <a:r>
                <a:rPr lang="en-GB" sz="1500" b="1" dirty="0" smtClean="0">
                  <a:latin typeface="+mj-lt"/>
                </a:rPr>
                <a:t>3rd party data</a:t>
              </a:r>
              <a:endParaRPr lang="en-GB" sz="1500" b="1" dirty="0">
                <a:latin typeface="+mj-lt"/>
              </a:endParaRPr>
            </a:p>
          </p:txBody>
        </p:sp>
      </p:grpSp>
      <p:grpSp>
        <p:nvGrpSpPr>
          <p:cNvPr id="2077" name="Group 2076"/>
          <p:cNvGrpSpPr/>
          <p:nvPr/>
        </p:nvGrpSpPr>
        <p:grpSpPr>
          <a:xfrm>
            <a:off x="7704348" y="1128373"/>
            <a:ext cx="828092" cy="4172835"/>
            <a:chOff x="7704348" y="1128373"/>
            <a:chExt cx="828092" cy="4172835"/>
          </a:xfrm>
        </p:grpSpPr>
        <p:sp>
          <p:nvSpPr>
            <p:cNvPr id="2070" name="Rounded Rectangle 2069"/>
            <p:cNvSpPr/>
            <p:nvPr/>
          </p:nvSpPr>
          <p:spPr bwMode="auto">
            <a:xfrm>
              <a:off x="7704348" y="1268760"/>
              <a:ext cx="828092" cy="4032448"/>
            </a:xfrm>
            <a:prstGeom prst="roundRect">
              <a:avLst/>
            </a:prstGeom>
            <a:solidFill>
              <a:srgbClr val="FFFF66">
                <a:alpha val="55294"/>
              </a:srgbClr>
            </a:solidFill>
            <a:ln w="57150" cap="flat" cmpd="sng" algn="ctr">
              <a:solidFill>
                <a:srgbClr val="FFFF66"/>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2071" name="TextBox 2070"/>
            <p:cNvSpPr txBox="1"/>
            <p:nvPr/>
          </p:nvSpPr>
          <p:spPr>
            <a:xfrm rot="16200000">
              <a:off x="6066166" y="2995935"/>
              <a:ext cx="4104456" cy="369332"/>
            </a:xfrm>
            <a:prstGeom prst="rect">
              <a:avLst/>
            </a:prstGeom>
            <a:noFill/>
          </p:spPr>
          <p:txBody>
            <a:bodyPr wrap="square" rtlCol="0">
              <a:spAutoFit/>
            </a:bodyPr>
            <a:lstStyle/>
            <a:p>
              <a:r>
                <a:rPr lang="en-GB" sz="1800" b="1" dirty="0" smtClean="0">
                  <a:latin typeface="+mj-lt"/>
                </a:rPr>
                <a:t>Combined integrated products</a:t>
              </a:r>
              <a:endParaRPr lang="en-GB" sz="1800" b="1" dirty="0">
                <a:latin typeface="+mj-lt"/>
              </a:endParaRPr>
            </a:p>
          </p:txBody>
        </p:sp>
      </p:grpSp>
      <p:grpSp>
        <p:nvGrpSpPr>
          <p:cNvPr id="2076" name="Group 2075"/>
          <p:cNvGrpSpPr/>
          <p:nvPr/>
        </p:nvGrpSpPr>
        <p:grpSpPr>
          <a:xfrm>
            <a:off x="1388686" y="4903713"/>
            <a:ext cx="6545042" cy="1660862"/>
            <a:chOff x="1388686" y="4903713"/>
            <a:chExt cx="6545042" cy="1660862"/>
          </a:xfrm>
        </p:grpSpPr>
        <p:grpSp>
          <p:nvGrpSpPr>
            <p:cNvPr id="2068" name="Group 2067"/>
            <p:cNvGrpSpPr/>
            <p:nvPr/>
          </p:nvGrpSpPr>
          <p:grpSpPr>
            <a:xfrm>
              <a:off x="1388686" y="4903713"/>
              <a:ext cx="6243653" cy="1660862"/>
              <a:chOff x="1388686" y="4903713"/>
              <a:chExt cx="6243653" cy="1660862"/>
            </a:xfrm>
          </p:grpSpPr>
          <p:grpSp>
            <p:nvGrpSpPr>
              <p:cNvPr id="2067" name="Group 2066"/>
              <p:cNvGrpSpPr/>
              <p:nvPr/>
            </p:nvGrpSpPr>
            <p:grpSpPr>
              <a:xfrm>
                <a:off x="1388686" y="6063271"/>
                <a:ext cx="6243653" cy="501304"/>
                <a:chOff x="1388686" y="6063271"/>
                <a:chExt cx="6243653" cy="501304"/>
              </a:xfrm>
            </p:grpSpPr>
            <p:sp>
              <p:nvSpPr>
                <p:cNvPr id="28" name="Rounded Rectangle 27"/>
                <p:cNvSpPr/>
                <p:nvPr/>
              </p:nvSpPr>
              <p:spPr bwMode="auto">
                <a:xfrm>
                  <a:off x="1388686" y="6063271"/>
                  <a:ext cx="6243653" cy="501304"/>
                </a:xfrm>
                <a:prstGeom prst="roundRect">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29" name="TextBox 28"/>
                <p:cNvSpPr txBox="1"/>
                <p:nvPr/>
              </p:nvSpPr>
              <p:spPr>
                <a:xfrm>
                  <a:off x="2339752" y="6093296"/>
                  <a:ext cx="4248472" cy="400110"/>
                </a:xfrm>
                <a:prstGeom prst="rect">
                  <a:avLst/>
                </a:prstGeom>
                <a:solidFill>
                  <a:srgbClr val="FF0000">
                    <a:alpha val="78039"/>
                  </a:srgbClr>
                </a:solidFill>
              </p:spPr>
              <p:txBody>
                <a:bodyPr wrap="square" rtlCol="0">
                  <a:spAutoFit/>
                </a:bodyPr>
                <a:lstStyle/>
                <a:p>
                  <a:r>
                    <a:rPr lang="en-GB" sz="2000" b="1" dirty="0" smtClean="0">
                      <a:latin typeface="+mj-lt"/>
                    </a:rPr>
                    <a:t>Rolling Review of Requirements</a:t>
                  </a:r>
                  <a:endParaRPr lang="en-GB" sz="2000" b="1" dirty="0">
                    <a:latin typeface="+mj-lt"/>
                  </a:endParaRPr>
                </a:p>
              </p:txBody>
            </p:sp>
          </p:grpSp>
          <p:cxnSp>
            <p:nvCxnSpPr>
              <p:cNvPr id="31" name="Straight Arrow Connector 30"/>
              <p:cNvCxnSpPr/>
              <p:nvPr/>
            </p:nvCxnSpPr>
            <p:spPr bwMode="auto">
              <a:xfrm flipH="1" flipV="1">
                <a:off x="1835696" y="5733257"/>
                <a:ext cx="260412" cy="349006"/>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Straight Arrow Connector 42"/>
              <p:cNvCxnSpPr/>
              <p:nvPr/>
            </p:nvCxnSpPr>
            <p:spPr bwMode="auto">
              <a:xfrm flipV="1">
                <a:off x="6444208" y="5498503"/>
                <a:ext cx="424711" cy="564769"/>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4" name="Straight Arrow Connector 43"/>
              <p:cNvCxnSpPr/>
              <p:nvPr/>
            </p:nvCxnSpPr>
            <p:spPr bwMode="auto">
              <a:xfrm flipV="1">
                <a:off x="5262698" y="5411683"/>
                <a:ext cx="0" cy="651588"/>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Straight Arrow Connector 44"/>
              <p:cNvCxnSpPr/>
              <p:nvPr/>
            </p:nvCxnSpPr>
            <p:spPr bwMode="auto">
              <a:xfrm flipH="1" flipV="1">
                <a:off x="1988098" y="4903713"/>
                <a:ext cx="639686" cy="1159558"/>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cxnSp>
          <p:nvCxnSpPr>
            <p:cNvPr id="2073" name="Straight Arrow Connector 2072"/>
            <p:cNvCxnSpPr/>
            <p:nvPr/>
          </p:nvCxnSpPr>
          <p:spPr bwMode="auto">
            <a:xfrm flipV="1">
              <a:off x="7308304" y="5301208"/>
              <a:ext cx="625424" cy="759434"/>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3809327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6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7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p:txBody>
          <a:bodyPr/>
          <a:lstStyle/>
          <a:p>
            <a:endParaRPr lang="en-GB" altLang="de-DE" dirty="0"/>
          </a:p>
        </p:txBody>
      </p:sp>
      <p:pic>
        <p:nvPicPr>
          <p:cNvPr id="2053" name="Picture 5" descr="img018"/>
          <p:cNvPicPr>
            <a:picLocks noChangeAspect="1" noChangeArrowheads="1"/>
          </p:cNvPicPr>
          <p:nvPr/>
        </p:nvPicPr>
        <p:blipFill>
          <a:blip r:embed="rId3">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grpSp>
        <p:nvGrpSpPr>
          <p:cNvPr id="16" name="Group 15"/>
          <p:cNvGrpSpPr/>
          <p:nvPr/>
        </p:nvGrpSpPr>
        <p:grpSpPr>
          <a:xfrm>
            <a:off x="4484985" y="3537080"/>
            <a:ext cx="1541301" cy="612000"/>
            <a:chOff x="4484985" y="3429000"/>
            <a:chExt cx="1541301" cy="612000"/>
          </a:xfrm>
        </p:grpSpPr>
        <p:sp>
          <p:nvSpPr>
            <p:cNvPr id="2058" name="Freeform 10"/>
            <p:cNvSpPr>
              <a:spLocks/>
            </p:cNvSpPr>
            <p:nvPr/>
          </p:nvSpPr>
          <p:spPr bwMode="auto">
            <a:xfrm>
              <a:off x="4499111" y="3429000"/>
              <a:ext cx="1527175" cy="612000"/>
            </a:xfrm>
            <a:custGeom>
              <a:avLst/>
              <a:gdLst>
                <a:gd name="T0" fmla="*/ 154 w 489"/>
                <a:gd name="T1" fmla="*/ 6 h 624"/>
                <a:gd name="T2" fmla="*/ 110 w 489"/>
                <a:gd name="T3" fmla="*/ 14 h 624"/>
                <a:gd name="T4" fmla="*/ 61 w 489"/>
                <a:gd name="T5" fmla="*/ 28 h 624"/>
                <a:gd name="T6" fmla="*/ 32 w 489"/>
                <a:gd name="T7" fmla="*/ 43 h 624"/>
                <a:gd name="T8" fmla="*/ 8 w 489"/>
                <a:gd name="T9" fmla="*/ 64 h 624"/>
                <a:gd name="T10" fmla="*/ 1 w 489"/>
                <a:gd name="T11" fmla="*/ 79 h 624"/>
                <a:gd name="T12" fmla="*/ 1 w 489"/>
                <a:gd name="T13" fmla="*/ 544 h 624"/>
                <a:gd name="T14" fmla="*/ 8 w 489"/>
                <a:gd name="T15" fmla="*/ 560 h 624"/>
                <a:gd name="T16" fmla="*/ 32 w 489"/>
                <a:gd name="T17" fmla="*/ 580 h 624"/>
                <a:gd name="T18" fmla="*/ 61 w 489"/>
                <a:gd name="T19" fmla="*/ 595 h 624"/>
                <a:gd name="T20" fmla="*/ 110 w 489"/>
                <a:gd name="T21" fmla="*/ 609 h 624"/>
                <a:gd name="T22" fmla="*/ 154 w 489"/>
                <a:gd name="T23" fmla="*/ 617 h 624"/>
                <a:gd name="T24" fmla="*/ 244 w 489"/>
                <a:gd name="T25" fmla="*/ 623 h 624"/>
                <a:gd name="T26" fmla="*/ 334 w 489"/>
                <a:gd name="T27" fmla="*/ 617 h 624"/>
                <a:gd name="T28" fmla="*/ 378 w 489"/>
                <a:gd name="T29" fmla="*/ 609 h 624"/>
                <a:gd name="T30" fmla="*/ 428 w 489"/>
                <a:gd name="T31" fmla="*/ 595 h 624"/>
                <a:gd name="T32" fmla="*/ 457 w 489"/>
                <a:gd name="T33" fmla="*/ 580 h 624"/>
                <a:gd name="T34" fmla="*/ 480 w 489"/>
                <a:gd name="T35" fmla="*/ 560 h 624"/>
                <a:gd name="T36" fmla="*/ 487 w 489"/>
                <a:gd name="T37" fmla="*/ 544 h 624"/>
                <a:gd name="T38" fmla="*/ 487 w 489"/>
                <a:gd name="T39" fmla="*/ 79 h 624"/>
                <a:gd name="T40" fmla="*/ 480 w 489"/>
                <a:gd name="T41" fmla="*/ 64 h 624"/>
                <a:gd name="T42" fmla="*/ 457 w 489"/>
                <a:gd name="T43" fmla="*/ 43 h 624"/>
                <a:gd name="T44" fmla="*/ 428 w 489"/>
                <a:gd name="T45" fmla="*/ 28 h 624"/>
                <a:gd name="T46" fmla="*/ 378 w 489"/>
                <a:gd name="T47" fmla="*/ 14 h 624"/>
                <a:gd name="T48" fmla="*/ 334 w 489"/>
                <a:gd name="T49" fmla="*/ 6 h 624"/>
                <a:gd name="T50" fmla="*/ 244 w 489"/>
                <a:gd name="T51" fmla="*/ 0 h 624"/>
                <a:gd name="T52" fmla="*/ 291 w 489"/>
                <a:gd name="T53" fmla="*/ 26 h 624"/>
                <a:gd name="T54" fmla="*/ 355 w 489"/>
                <a:gd name="T55" fmla="*/ 33 h 624"/>
                <a:gd name="T56" fmla="*/ 369 w 489"/>
                <a:gd name="T57" fmla="*/ 36 h 624"/>
                <a:gd name="T58" fmla="*/ 419 w 489"/>
                <a:gd name="T59" fmla="*/ 50 h 624"/>
                <a:gd name="T60" fmla="*/ 448 w 489"/>
                <a:gd name="T61" fmla="*/ 51 h 624"/>
                <a:gd name="T62" fmla="*/ 457 w 489"/>
                <a:gd name="T63" fmla="*/ 73 h 624"/>
                <a:gd name="T64" fmla="*/ 460 w 489"/>
                <a:gd name="T65" fmla="*/ 77 h 624"/>
                <a:gd name="T66" fmla="*/ 463 w 489"/>
                <a:gd name="T67" fmla="*/ 79 h 624"/>
                <a:gd name="T68" fmla="*/ 463 w 489"/>
                <a:gd name="T69" fmla="*/ 544 h 624"/>
                <a:gd name="T70" fmla="*/ 460 w 489"/>
                <a:gd name="T71" fmla="*/ 547 h 624"/>
                <a:gd name="T72" fmla="*/ 457 w 489"/>
                <a:gd name="T73" fmla="*/ 550 h 624"/>
                <a:gd name="T74" fmla="*/ 448 w 489"/>
                <a:gd name="T75" fmla="*/ 572 h 624"/>
                <a:gd name="T76" fmla="*/ 419 w 489"/>
                <a:gd name="T77" fmla="*/ 573 h 624"/>
                <a:gd name="T78" fmla="*/ 369 w 489"/>
                <a:gd name="T79" fmla="*/ 587 h 624"/>
                <a:gd name="T80" fmla="*/ 355 w 489"/>
                <a:gd name="T81" fmla="*/ 590 h 624"/>
                <a:gd name="T82" fmla="*/ 291 w 489"/>
                <a:gd name="T83" fmla="*/ 597 h 624"/>
                <a:gd name="T84" fmla="*/ 175 w 489"/>
                <a:gd name="T85" fmla="*/ 596 h 624"/>
                <a:gd name="T86" fmla="*/ 114 w 489"/>
                <a:gd name="T87" fmla="*/ 586 h 624"/>
                <a:gd name="T88" fmla="*/ 101 w 489"/>
                <a:gd name="T89" fmla="*/ 583 h 624"/>
                <a:gd name="T90" fmla="*/ 56 w 489"/>
                <a:gd name="T91" fmla="*/ 567 h 624"/>
                <a:gd name="T92" fmla="*/ 49 w 489"/>
                <a:gd name="T93" fmla="*/ 563 h 624"/>
                <a:gd name="T94" fmla="*/ 25 w 489"/>
                <a:gd name="T95" fmla="*/ 543 h 624"/>
                <a:gd name="T96" fmla="*/ 24 w 489"/>
                <a:gd name="T97" fmla="*/ 539 h 624"/>
                <a:gd name="T98" fmla="*/ 24 w 489"/>
                <a:gd name="T99" fmla="*/ 536 h 624"/>
                <a:gd name="T100" fmla="*/ 13 w 489"/>
                <a:gd name="T101" fmla="*/ 79 h 624"/>
                <a:gd name="T102" fmla="*/ 17 w 489"/>
                <a:gd name="T103" fmla="*/ 72 h 624"/>
                <a:gd name="T104" fmla="*/ 39 w 489"/>
                <a:gd name="T105" fmla="*/ 67 h 624"/>
                <a:gd name="T106" fmla="*/ 45 w 489"/>
                <a:gd name="T107" fmla="*/ 62 h 624"/>
                <a:gd name="T108" fmla="*/ 85 w 489"/>
                <a:gd name="T109" fmla="*/ 45 h 624"/>
                <a:gd name="T110" fmla="*/ 114 w 489"/>
                <a:gd name="T111" fmla="*/ 25 h 624"/>
                <a:gd name="T112" fmla="*/ 154 w 489"/>
                <a:gd name="T113" fmla="*/ 30 h 624"/>
                <a:gd name="T114" fmla="*/ 244 w 489"/>
                <a:gd name="T115" fmla="*/ 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9" h="624">
                  <a:moveTo>
                    <a:pt x="197" y="2"/>
                  </a:moveTo>
                  <a:lnTo>
                    <a:pt x="175" y="3"/>
                  </a:lnTo>
                  <a:lnTo>
                    <a:pt x="154" y="6"/>
                  </a:lnTo>
                  <a:lnTo>
                    <a:pt x="134" y="9"/>
                  </a:lnTo>
                  <a:lnTo>
                    <a:pt x="114" y="13"/>
                  </a:lnTo>
                  <a:lnTo>
                    <a:pt x="110" y="14"/>
                  </a:lnTo>
                  <a:lnTo>
                    <a:pt x="92" y="18"/>
                  </a:lnTo>
                  <a:lnTo>
                    <a:pt x="76" y="23"/>
                  </a:lnTo>
                  <a:lnTo>
                    <a:pt x="61" y="28"/>
                  </a:lnTo>
                  <a:lnTo>
                    <a:pt x="47" y="34"/>
                  </a:lnTo>
                  <a:lnTo>
                    <a:pt x="36" y="40"/>
                  </a:lnTo>
                  <a:lnTo>
                    <a:pt x="32" y="43"/>
                  </a:lnTo>
                  <a:lnTo>
                    <a:pt x="22" y="50"/>
                  </a:lnTo>
                  <a:lnTo>
                    <a:pt x="14" y="56"/>
                  </a:lnTo>
                  <a:lnTo>
                    <a:pt x="8" y="64"/>
                  </a:lnTo>
                  <a:lnTo>
                    <a:pt x="6" y="68"/>
                  </a:lnTo>
                  <a:lnTo>
                    <a:pt x="2" y="75"/>
                  </a:lnTo>
                  <a:lnTo>
                    <a:pt x="1" y="79"/>
                  </a:lnTo>
                  <a:lnTo>
                    <a:pt x="0" y="87"/>
                  </a:lnTo>
                  <a:lnTo>
                    <a:pt x="0" y="536"/>
                  </a:lnTo>
                  <a:lnTo>
                    <a:pt x="1" y="544"/>
                  </a:lnTo>
                  <a:lnTo>
                    <a:pt x="2" y="548"/>
                  </a:lnTo>
                  <a:lnTo>
                    <a:pt x="6" y="556"/>
                  </a:lnTo>
                  <a:lnTo>
                    <a:pt x="8" y="560"/>
                  </a:lnTo>
                  <a:lnTo>
                    <a:pt x="14" y="567"/>
                  </a:lnTo>
                  <a:lnTo>
                    <a:pt x="22" y="574"/>
                  </a:lnTo>
                  <a:lnTo>
                    <a:pt x="32" y="580"/>
                  </a:lnTo>
                  <a:lnTo>
                    <a:pt x="36" y="583"/>
                  </a:lnTo>
                  <a:lnTo>
                    <a:pt x="47" y="589"/>
                  </a:lnTo>
                  <a:lnTo>
                    <a:pt x="61" y="595"/>
                  </a:lnTo>
                  <a:lnTo>
                    <a:pt x="76" y="600"/>
                  </a:lnTo>
                  <a:lnTo>
                    <a:pt x="92" y="605"/>
                  </a:lnTo>
                  <a:lnTo>
                    <a:pt x="110" y="609"/>
                  </a:lnTo>
                  <a:lnTo>
                    <a:pt x="114" y="610"/>
                  </a:lnTo>
                  <a:lnTo>
                    <a:pt x="134" y="614"/>
                  </a:lnTo>
                  <a:lnTo>
                    <a:pt x="154" y="617"/>
                  </a:lnTo>
                  <a:lnTo>
                    <a:pt x="175" y="620"/>
                  </a:lnTo>
                  <a:lnTo>
                    <a:pt x="197" y="621"/>
                  </a:lnTo>
                  <a:lnTo>
                    <a:pt x="244" y="623"/>
                  </a:lnTo>
                  <a:lnTo>
                    <a:pt x="291" y="621"/>
                  </a:lnTo>
                  <a:lnTo>
                    <a:pt x="313" y="620"/>
                  </a:lnTo>
                  <a:lnTo>
                    <a:pt x="334" y="617"/>
                  </a:lnTo>
                  <a:lnTo>
                    <a:pt x="355" y="614"/>
                  </a:lnTo>
                  <a:lnTo>
                    <a:pt x="374" y="610"/>
                  </a:lnTo>
                  <a:lnTo>
                    <a:pt x="378" y="609"/>
                  </a:lnTo>
                  <a:lnTo>
                    <a:pt x="396" y="605"/>
                  </a:lnTo>
                  <a:lnTo>
                    <a:pt x="413" y="600"/>
                  </a:lnTo>
                  <a:lnTo>
                    <a:pt x="428" y="595"/>
                  </a:lnTo>
                  <a:lnTo>
                    <a:pt x="441" y="589"/>
                  </a:lnTo>
                  <a:lnTo>
                    <a:pt x="453" y="583"/>
                  </a:lnTo>
                  <a:lnTo>
                    <a:pt x="457" y="580"/>
                  </a:lnTo>
                  <a:lnTo>
                    <a:pt x="466" y="574"/>
                  </a:lnTo>
                  <a:lnTo>
                    <a:pt x="474" y="567"/>
                  </a:lnTo>
                  <a:lnTo>
                    <a:pt x="480" y="560"/>
                  </a:lnTo>
                  <a:lnTo>
                    <a:pt x="482" y="556"/>
                  </a:lnTo>
                  <a:lnTo>
                    <a:pt x="486" y="548"/>
                  </a:lnTo>
                  <a:lnTo>
                    <a:pt x="487" y="544"/>
                  </a:lnTo>
                  <a:lnTo>
                    <a:pt x="488" y="536"/>
                  </a:lnTo>
                  <a:lnTo>
                    <a:pt x="488" y="87"/>
                  </a:lnTo>
                  <a:lnTo>
                    <a:pt x="487" y="79"/>
                  </a:lnTo>
                  <a:lnTo>
                    <a:pt x="486" y="75"/>
                  </a:lnTo>
                  <a:lnTo>
                    <a:pt x="482" y="68"/>
                  </a:lnTo>
                  <a:lnTo>
                    <a:pt x="480" y="64"/>
                  </a:lnTo>
                  <a:lnTo>
                    <a:pt x="474" y="56"/>
                  </a:lnTo>
                  <a:lnTo>
                    <a:pt x="466" y="50"/>
                  </a:lnTo>
                  <a:lnTo>
                    <a:pt x="457" y="43"/>
                  </a:lnTo>
                  <a:lnTo>
                    <a:pt x="453" y="40"/>
                  </a:lnTo>
                  <a:lnTo>
                    <a:pt x="441" y="34"/>
                  </a:lnTo>
                  <a:lnTo>
                    <a:pt x="428" y="28"/>
                  </a:lnTo>
                  <a:lnTo>
                    <a:pt x="413" y="23"/>
                  </a:lnTo>
                  <a:lnTo>
                    <a:pt x="396" y="18"/>
                  </a:lnTo>
                  <a:lnTo>
                    <a:pt x="378" y="14"/>
                  </a:lnTo>
                  <a:lnTo>
                    <a:pt x="374" y="13"/>
                  </a:lnTo>
                  <a:lnTo>
                    <a:pt x="355" y="9"/>
                  </a:lnTo>
                  <a:lnTo>
                    <a:pt x="334" y="6"/>
                  </a:lnTo>
                  <a:lnTo>
                    <a:pt x="313" y="3"/>
                  </a:lnTo>
                  <a:lnTo>
                    <a:pt x="291" y="2"/>
                  </a:lnTo>
                  <a:lnTo>
                    <a:pt x="244" y="0"/>
                  </a:lnTo>
                  <a:lnTo>
                    <a:pt x="197" y="2"/>
                  </a:lnTo>
                  <a:lnTo>
                    <a:pt x="244" y="24"/>
                  </a:lnTo>
                  <a:lnTo>
                    <a:pt x="291" y="26"/>
                  </a:lnTo>
                  <a:lnTo>
                    <a:pt x="313" y="27"/>
                  </a:lnTo>
                  <a:lnTo>
                    <a:pt x="334" y="30"/>
                  </a:lnTo>
                  <a:lnTo>
                    <a:pt x="355" y="33"/>
                  </a:lnTo>
                  <a:lnTo>
                    <a:pt x="374" y="37"/>
                  </a:lnTo>
                  <a:lnTo>
                    <a:pt x="374" y="25"/>
                  </a:lnTo>
                  <a:lnTo>
                    <a:pt x="369" y="36"/>
                  </a:lnTo>
                  <a:lnTo>
                    <a:pt x="387" y="40"/>
                  </a:lnTo>
                  <a:lnTo>
                    <a:pt x="404" y="45"/>
                  </a:lnTo>
                  <a:lnTo>
                    <a:pt x="419" y="50"/>
                  </a:lnTo>
                  <a:lnTo>
                    <a:pt x="432" y="56"/>
                  </a:lnTo>
                  <a:lnTo>
                    <a:pt x="444" y="62"/>
                  </a:lnTo>
                  <a:lnTo>
                    <a:pt x="448" y="51"/>
                  </a:lnTo>
                  <a:lnTo>
                    <a:pt x="440" y="60"/>
                  </a:lnTo>
                  <a:lnTo>
                    <a:pt x="449" y="67"/>
                  </a:lnTo>
                  <a:lnTo>
                    <a:pt x="457" y="73"/>
                  </a:lnTo>
                  <a:lnTo>
                    <a:pt x="463" y="81"/>
                  </a:lnTo>
                  <a:lnTo>
                    <a:pt x="471" y="72"/>
                  </a:lnTo>
                  <a:lnTo>
                    <a:pt x="460" y="77"/>
                  </a:lnTo>
                  <a:lnTo>
                    <a:pt x="464" y="84"/>
                  </a:lnTo>
                  <a:lnTo>
                    <a:pt x="475" y="79"/>
                  </a:lnTo>
                  <a:lnTo>
                    <a:pt x="463" y="79"/>
                  </a:lnTo>
                  <a:lnTo>
                    <a:pt x="464" y="87"/>
                  </a:lnTo>
                  <a:lnTo>
                    <a:pt x="464" y="536"/>
                  </a:lnTo>
                  <a:lnTo>
                    <a:pt x="463" y="544"/>
                  </a:lnTo>
                  <a:lnTo>
                    <a:pt x="475" y="544"/>
                  </a:lnTo>
                  <a:lnTo>
                    <a:pt x="464" y="539"/>
                  </a:lnTo>
                  <a:lnTo>
                    <a:pt x="460" y="547"/>
                  </a:lnTo>
                  <a:lnTo>
                    <a:pt x="471" y="551"/>
                  </a:lnTo>
                  <a:lnTo>
                    <a:pt x="463" y="543"/>
                  </a:lnTo>
                  <a:lnTo>
                    <a:pt x="457" y="550"/>
                  </a:lnTo>
                  <a:lnTo>
                    <a:pt x="449" y="557"/>
                  </a:lnTo>
                  <a:lnTo>
                    <a:pt x="440" y="563"/>
                  </a:lnTo>
                  <a:lnTo>
                    <a:pt x="448" y="572"/>
                  </a:lnTo>
                  <a:lnTo>
                    <a:pt x="444" y="561"/>
                  </a:lnTo>
                  <a:lnTo>
                    <a:pt x="432" y="567"/>
                  </a:lnTo>
                  <a:lnTo>
                    <a:pt x="419" y="573"/>
                  </a:lnTo>
                  <a:lnTo>
                    <a:pt x="404" y="578"/>
                  </a:lnTo>
                  <a:lnTo>
                    <a:pt x="387" y="583"/>
                  </a:lnTo>
                  <a:lnTo>
                    <a:pt x="369" y="587"/>
                  </a:lnTo>
                  <a:lnTo>
                    <a:pt x="374" y="598"/>
                  </a:lnTo>
                  <a:lnTo>
                    <a:pt x="374" y="586"/>
                  </a:lnTo>
                  <a:lnTo>
                    <a:pt x="355" y="590"/>
                  </a:lnTo>
                  <a:lnTo>
                    <a:pt x="334" y="593"/>
                  </a:lnTo>
                  <a:lnTo>
                    <a:pt x="313" y="596"/>
                  </a:lnTo>
                  <a:lnTo>
                    <a:pt x="291" y="597"/>
                  </a:lnTo>
                  <a:lnTo>
                    <a:pt x="244" y="599"/>
                  </a:lnTo>
                  <a:lnTo>
                    <a:pt x="197" y="597"/>
                  </a:lnTo>
                  <a:lnTo>
                    <a:pt x="175" y="596"/>
                  </a:lnTo>
                  <a:lnTo>
                    <a:pt x="154" y="593"/>
                  </a:lnTo>
                  <a:lnTo>
                    <a:pt x="134" y="590"/>
                  </a:lnTo>
                  <a:lnTo>
                    <a:pt x="114" y="586"/>
                  </a:lnTo>
                  <a:lnTo>
                    <a:pt x="114" y="598"/>
                  </a:lnTo>
                  <a:lnTo>
                    <a:pt x="119" y="587"/>
                  </a:lnTo>
                  <a:lnTo>
                    <a:pt x="101" y="583"/>
                  </a:lnTo>
                  <a:lnTo>
                    <a:pt x="85" y="578"/>
                  </a:lnTo>
                  <a:lnTo>
                    <a:pt x="70" y="573"/>
                  </a:lnTo>
                  <a:lnTo>
                    <a:pt x="56" y="567"/>
                  </a:lnTo>
                  <a:lnTo>
                    <a:pt x="45" y="561"/>
                  </a:lnTo>
                  <a:lnTo>
                    <a:pt x="40" y="572"/>
                  </a:lnTo>
                  <a:lnTo>
                    <a:pt x="49" y="563"/>
                  </a:lnTo>
                  <a:lnTo>
                    <a:pt x="39" y="557"/>
                  </a:lnTo>
                  <a:lnTo>
                    <a:pt x="31" y="550"/>
                  </a:lnTo>
                  <a:lnTo>
                    <a:pt x="25" y="543"/>
                  </a:lnTo>
                  <a:lnTo>
                    <a:pt x="17" y="551"/>
                  </a:lnTo>
                  <a:lnTo>
                    <a:pt x="28" y="547"/>
                  </a:lnTo>
                  <a:lnTo>
                    <a:pt x="24" y="539"/>
                  </a:lnTo>
                  <a:lnTo>
                    <a:pt x="13" y="544"/>
                  </a:lnTo>
                  <a:lnTo>
                    <a:pt x="25" y="544"/>
                  </a:lnTo>
                  <a:lnTo>
                    <a:pt x="24" y="536"/>
                  </a:lnTo>
                  <a:lnTo>
                    <a:pt x="24" y="87"/>
                  </a:lnTo>
                  <a:lnTo>
                    <a:pt x="25" y="79"/>
                  </a:lnTo>
                  <a:lnTo>
                    <a:pt x="13" y="79"/>
                  </a:lnTo>
                  <a:lnTo>
                    <a:pt x="24" y="84"/>
                  </a:lnTo>
                  <a:lnTo>
                    <a:pt x="28" y="77"/>
                  </a:lnTo>
                  <a:lnTo>
                    <a:pt x="17" y="72"/>
                  </a:lnTo>
                  <a:lnTo>
                    <a:pt x="25" y="81"/>
                  </a:lnTo>
                  <a:lnTo>
                    <a:pt x="31" y="73"/>
                  </a:lnTo>
                  <a:lnTo>
                    <a:pt x="39" y="67"/>
                  </a:lnTo>
                  <a:lnTo>
                    <a:pt x="49" y="60"/>
                  </a:lnTo>
                  <a:lnTo>
                    <a:pt x="40" y="51"/>
                  </a:lnTo>
                  <a:lnTo>
                    <a:pt x="45" y="62"/>
                  </a:lnTo>
                  <a:lnTo>
                    <a:pt x="56" y="56"/>
                  </a:lnTo>
                  <a:lnTo>
                    <a:pt x="70" y="50"/>
                  </a:lnTo>
                  <a:lnTo>
                    <a:pt x="85" y="45"/>
                  </a:lnTo>
                  <a:lnTo>
                    <a:pt x="101" y="40"/>
                  </a:lnTo>
                  <a:lnTo>
                    <a:pt x="119" y="36"/>
                  </a:lnTo>
                  <a:lnTo>
                    <a:pt x="114" y="25"/>
                  </a:lnTo>
                  <a:lnTo>
                    <a:pt x="114" y="37"/>
                  </a:lnTo>
                  <a:lnTo>
                    <a:pt x="134" y="33"/>
                  </a:lnTo>
                  <a:lnTo>
                    <a:pt x="154" y="30"/>
                  </a:lnTo>
                  <a:lnTo>
                    <a:pt x="175" y="27"/>
                  </a:lnTo>
                  <a:lnTo>
                    <a:pt x="197" y="26"/>
                  </a:lnTo>
                  <a:lnTo>
                    <a:pt x="244" y="24"/>
                  </a:lnTo>
                  <a:lnTo>
                    <a:pt x="197" y="2"/>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2059" name="Freeform 11"/>
            <p:cNvSpPr>
              <a:spLocks/>
            </p:cNvSpPr>
            <p:nvPr/>
          </p:nvSpPr>
          <p:spPr bwMode="auto">
            <a:xfrm>
              <a:off x="4484985" y="3629206"/>
              <a:ext cx="1527175" cy="288000"/>
            </a:xfrm>
            <a:custGeom>
              <a:avLst/>
              <a:gdLst>
                <a:gd name="T0" fmla="*/ 0 w 489"/>
                <a:gd name="T1" fmla="*/ 0 h 88"/>
                <a:gd name="T2" fmla="*/ 2 w 489"/>
                <a:gd name="T3" fmla="*/ 12 h 88"/>
                <a:gd name="T4" fmla="*/ 8 w 489"/>
                <a:gd name="T5" fmla="*/ 24 h 88"/>
                <a:gd name="T6" fmla="*/ 22 w 489"/>
                <a:gd name="T7" fmla="*/ 38 h 88"/>
                <a:gd name="T8" fmla="*/ 36 w 489"/>
                <a:gd name="T9" fmla="*/ 47 h 88"/>
                <a:gd name="T10" fmla="*/ 61 w 489"/>
                <a:gd name="T11" fmla="*/ 59 h 88"/>
                <a:gd name="T12" fmla="*/ 92 w 489"/>
                <a:gd name="T13" fmla="*/ 69 h 88"/>
                <a:gd name="T14" fmla="*/ 114 w 489"/>
                <a:gd name="T15" fmla="*/ 74 h 88"/>
                <a:gd name="T16" fmla="*/ 154 w 489"/>
                <a:gd name="T17" fmla="*/ 81 h 88"/>
                <a:gd name="T18" fmla="*/ 197 w 489"/>
                <a:gd name="T19" fmla="*/ 85 h 88"/>
                <a:gd name="T20" fmla="*/ 291 w 489"/>
                <a:gd name="T21" fmla="*/ 85 h 88"/>
                <a:gd name="T22" fmla="*/ 334 w 489"/>
                <a:gd name="T23" fmla="*/ 81 h 88"/>
                <a:gd name="T24" fmla="*/ 374 w 489"/>
                <a:gd name="T25" fmla="*/ 74 h 88"/>
                <a:gd name="T26" fmla="*/ 396 w 489"/>
                <a:gd name="T27" fmla="*/ 69 h 88"/>
                <a:gd name="T28" fmla="*/ 428 w 489"/>
                <a:gd name="T29" fmla="*/ 59 h 88"/>
                <a:gd name="T30" fmla="*/ 453 w 489"/>
                <a:gd name="T31" fmla="*/ 47 h 88"/>
                <a:gd name="T32" fmla="*/ 466 w 489"/>
                <a:gd name="T33" fmla="*/ 38 h 88"/>
                <a:gd name="T34" fmla="*/ 480 w 489"/>
                <a:gd name="T35" fmla="*/ 24 h 88"/>
                <a:gd name="T36" fmla="*/ 486 w 489"/>
                <a:gd name="T37" fmla="*/ 12 h 88"/>
                <a:gd name="T38" fmla="*/ 488 w 489"/>
                <a:gd name="T39" fmla="*/ 0 h 88"/>
                <a:gd name="T40" fmla="*/ 463 w 489"/>
                <a:gd name="T41" fmla="*/ 8 h 88"/>
                <a:gd name="T42" fmla="*/ 464 w 489"/>
                <a:gd name="T43" fmla="*/ 3 h 88"/>
                <a:gd name="T44" fmla="*/ 471 w 489"/>
                <a:gd name="T45" fmla="*/ 15 h 88"/>
                <a:gd name="T46" fmla="*/ 457 w 489"/>
                <a:gd name="T47" fmla="*/ 14 h 88"/>
                <a:gd name="T48" fmla="*/ 440 w 489"/>
                <a:gd name="T49" fmla="*/ 27 h 88"/>
                <a:gd name="T50" fmla="*/ 444 w 489"/>
                <a:gd name="T51" fmla="*/ 25 h 88"/>
                <a:gd name="T52" fmla="*/ 419 w 489"/>
                <a:gd name="T53" fmla="*/ 37 h 88"/>
                <a:gd name="T54" fmla="*/ 387 w 489"/>
                <a:gd name="T55" fmla="*/ 47 h 88"/>
                <a:gd name="T56" fmla="*/ 374 w 489"/>
                <a:gd name="T57" fmla="*/ 62 h 88"/>
                <a:gd name="T58" fmla="*/ 355 w 489"/>
                <a:gd name="T59" fmla="*/ 54 h 88"/>
                <a:gd name="T60" fmla="*/ 313 w 489"/>
                <a:gd name="T61" fmla="*/ 60 h 88"/>
                <a:gd name="T62" fmla="*/ 244 w 489"/>
                <a:gd name="T63" fmla="*/ 63 h 88"/>
                <a:gd name="T64" fmla="*/ 175 w 489"/>
                <a:gd name="T65" fmla="*/ 60 h 88"/>
                <a:gd name="T66" fmla="*/ 134 w 489"/>
                <a:gd name="T67" fmla="*/ 54 h 88"/>
                <a:gd name="T68" fmla="*/ 114 w 489"/>
                <a:gd name="T69" fmla="*/ 62 h 88"/>
                <a:gd name="T70" fmla="*/ 101 w 489"/>
                <a:gd name="T71" fmla="*/ 47 h 88"/>
                <a:gd name="T72" fmla="*/ 70 w 489"/>
                <a:gd name="T73" fmla="*/ 37 h 88"/>
                <a:gd name="T74" fmla="*/ 45 w 489"/>
                <a:gd name="T75" fmla="*/ 25 h 88"/>
                <a:gd name="T76" fmla="*/ 49 w 489"/>
                <a:gd name="T77" fmla="*/ 27 h 88"/>
                <a:gd name="T78" fmla="*/ 31 w 489"/>
                <a:gd name="T79" fmla="*/ 14 h 88"/>
                <a:gd name="T80" fmla="*/ 17 w 489"/>
                <a:gd name="T81" fmla="*/ 15 h 88"/>
                <a:gd name="T82" fmla="*/ 24 w 489"/>
                <a:gd name="T83" fmla="*/ 3 h 88"/>
                <a:gd name="T84" fmla="*/ 25 w 489"/>
                <a:gd name="T85"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9" h="88">
                  <a:moveTo>
                    <a:pt x="24" y="0"/>
                  </a:moveTo>
                  <a:lnTo>
                    <a:pt x="0" y="0"/>
                  </a:lnTo>
                  <a:lnTo>
                    <a:pt x="1" y="8"/>
                  </a:lnTo>
                  <a:lnTo>
                    <a:pt x="2" y="12"/>
                  </a:lnTo>
                  <a:lnTo>
                    <a:pt x="6" y="20"/>
                  </a:lnTo>
                  <a:lnTo>
                    <a:pt x="8" y="24"/>
                  </a:lnTo>
                  <a:lnTo>
                    <a:pt x="14" y="31"/>
                  </a:lnTo>
                  <a:lnTo>
                    <a:pt x="22" y="38"/>
                  </a:lnTo>
                  <a:lnTo>
                    <a:pt x="32" y="44"/>
                  </a:lnTo>
                  <a:lnTo>
                    <a:pt x="36" y="47"/>
                  </a:lnTo>
                  <a:lnTo>
                    <a:pt x="47" y="53"/>
                  </a:lnTo>
                  <a:lnTo>
                    <a:pt x="61" y="59"/>
                  </a:lnTo>
                  <a:lnTo>
                    <a:pt x="76" y="64"/>
                  </a:lnTo>
                  <a:lnTo>
                    <a:pt x="92" y="69"/>
                  </a:lnTo>
                  <a:lnTo>
                    <a:pt x="110" y="73"/>
                  </a:lnTo>
                  <a:lnTo>
                    <a:pt x="114" y="74"/>
                  </a:lnTo>
                  <a:lnTo>
                    <a:pt x="134" y="78"/>
                  </a:lnTo>
                  <a:lnTo>
                    <a:pt x="154" y="81"/>
                  </a:lnTo>
                  <a:lnTo>
                    <a:pt x="175" y="84"/>
                  </a:lnTo>
                  <a:lnTo>
                    <a:pt x="197" y="85"/>
                  </a:lnTo>
                  <a:lnTo>
                    <a:pt x="244" y="87"/>
                  </a:lnTo>
                  <a:lnTo>
                    <a:pt x="291" y="85"/>
                  </a:lnTo>
                  <a:lnTo>
                    <a:pt x="313" y="84"/>
                  </a:lnTo>
                  <a:lnTo>
                    <a:pt x="334" y="81"/>
                  </a:lnTo>
                  <a:lnTo>
                    <a:pt x="355" y="78"/>
                  </a:lnTo>
                  <a:lnTo>
                    <a:pt x="374" y="74"/>
                  </a:lnTo>
                  <a:lnTo>
                    <a:pt x="378" y="73"/>
                  </a:lnTo>
                  <a:lnTo>
                    <a:pt x="396" y="69"/>
                  </a:lnTo>
                  <a:lnTo>
                    <a:pt x="413" y="64"/>
                  </a:lnTo>
                  <a:lnTo>
                    <a:pt x="428" y="59"/>
                  </a:lnTo>
                  <a:lnTo>
                    <a:pt x="441" y="53"/>
                  </a:lnTo>
                  <a:lnTo>
                    <a:pt x="453" y="47"/>
                  </a:lnTo>
                  <a:lnTo>
                    <a:pt x="457" y="44"/>
                  </a:lnTo>
                  <a:lnTo>
                    <a:pt x="466" y="38"/>
                  </a:lnTo>
                  <a:lnTo>
                    <a:pt x="474" y="31"/>
                  </a:lnTo>
                  <a:lnTo>
                    <a:pt x="480" y="24"/>
                  </a:lnTo>
                  <a:lnTo>
                    <a:pt x="482" y="20"/>
                  </a:lnTo>
                  <a:lnTo>
                    <a:pt x="486" y="12"/>
                  </a:lnTo>
                  <a:lnTo>
                    <a:pt x="487" y="8"/>
                  </a:lnTo>
                  <a:lnTo>
                    <a:pt x="488" y="0"/>
                  </a:lnTo>
                  <a:lnTo>
                    <a:pt x="464" y="0"/>
                  </a:lnTo>
                  <a:lnTo>
                    <a:pt x="463" y="8"/>
                  </a:lnTo>
                  <a:lnTo>
                    <a:pt x="475" y="8"/>
                  </a:lnTo>
                  <a:lnTo>
                    <a:pt x="464" y="3"/>
                  </a:lnTo>
                  <a:lnTo>
                    <a:pt x="460" y="11"/>
                  </a:lnTo>
                  <a:lnTo>
                    <a:pt x="471" y="15"/>
                  </a:lnTo>
                  <a:lnTo>
                    <a:pt x="463" y="7"/>
                  </a:lnTo>
                  <a:lnTo>
                    <a:pt x="457" y="14"/>
                  </a:lnTo>
                  <a:lnTo>
                    <a:pt x="449" y="21"/>
                  </a:lnTo>
                  <a:lnTo>
                    <a:pt x="440" y="27"/>
                  </a:lnTo>
                  <a:lnTo>
                    <a:pt x="448" y="36"/>
                  </a:lnTo>
                  <a:lnTo>
                    <a:pt x="444" y="25"/>
                  </a:lnTo>
                  <a:lnTo>
                    <a:pt x="432" y="31"/>
                  </a:lnTo>
                  <a:lnTo>
                    <a:pt x="419" y="37"/>
                  </a:lnTo>
                  <a:lnTo>
                    <a:pt x="404" y="42"/>
                  </a:lnTo>
                  <a:lnTo>
                    <a:pt x="387" y="47"/>
                  </a:lnTo>
                  <a:lnTo>
                    <a:pt x="369" y="51"/>
                  </a:lnTo>
                  <a:lnTo>
                    <a:pt x="374" y="62"/>
                  </a:lnTo>
                  <a:lnTo>
                    <a:pt x="374" y="50"/>
                  </a:lnTo>
                  <a:lnTo>
                    <a:pt x="355" y="54"/>
                  </a:lnTo>
                  <a:lnTo>
                    <a:pt x="334" y="57"/>
                  </a:lnTo>
                  <a:lnTo>
                    <a:pt x="313" y="60"/>
                  </a:lnTo>
                  <a:lnTo>
                    <a:pt x="291" y="61"/>
                  </a:lnTo>
                  <a:lnTo>
                    <a:pt x="244" y="63"/>
                  </a:lnTo>
                  <a:lnTo>
                    <a:pt x="197" y="61"/>
                  </a:lnTo>
                  <a:lnTo>
                    <a:pt x="175" y="60"/>
                  </a:lnTo>
                  <a:lnTo>
                    <a:pt x="154" y="57"/>
                  </a:lnTo>
                  <a:lnTo>
                    <a:pt x="134" y="54"/>
                  </a:lnTo>
                  <a:lnTo>
                    <a:pt x="114" y="50"/>
                  </a:lnTo>
                  <a:lnTo>
                    <a:pt x="114" y="62"/>
                  </a:lnTo>
                  <a:lnTo>
                    <a:pt x="119" y="51"/>
                  </a:lnTo>
                  <a:lnTo>
                    <a:pt x="101" y="47"/>
                  </a:lnTo>
                  <a:lnTo>
                    <a:pt x="85" y="42"/>
                  </a:lnTo>
                  <a:lnTo>
                    <a:pt x="70" y="37"/>
                  </a:lnTo>
                  <a:lnTo>
                    <a:pt x="56" y="31"/>
                  </a:lnTo>
                  <a:lnTo>
                    <a:pt x="45" y="25"/>
                  </a:lnTo>
                  <a:lnTo>
                    <a:pt x="40" y="36"/>
                  </a:lnTo>
                  <a:lnTo>
                    <a:pt x="49" y="27"/>
                  </a:lnTo>
                  <a:lnTo>
                    <a:pt x="39" y="21"/>
                  </a:lnTo>
                  <a:lnTo>
                    <a:pt x="31" y="14"/>
                  </a:lnTo>
                  <a:lnTo>
                    <a:pt x="25" y="7"/>
                  </a:lnTo>
                  <a:lnTo>
                    <a:pt x="17" y="15"/>
                  </a:lnTo>
                  <a:lnTo>
                    <a:pt x="28" y="11"/>
                  </a:lnTo>
                  <a:lnTo>
                    <a:pt x="24" y="3"/>
                  </a:lnTo>
                  <a:lnTo>
                    <a:pt x="13" y="8"/>
                  </a:lnTo>
                  <a:lnTo>
                    <a:pt x="25" y="8"/>
                  </a:lnTo>
                  <a:lnTo>
                    <a:pt x="24" y="0"/>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2060" name="Text Box 12"/>
            <p:cNvSpPr txBox="1">
              <a:spLocks noChangeArrowheads="1"/>
            </p:cNvSpPr>
            <p:nvPr/>
          </p:nvSpPr>
          <p:spPr bwMode="auto">
            <a:xfrm>
              <a:off x="4644008" y="3429000"/>
              <a:ext cx="112965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GB" altLang="de-DE" sz="1400" dirty="0" smtClean="0">
                  <a:latin typeface="Comic Sans MS" pitchFamily="66" charset="0"/>
                </a:rPr>
                <a:t>Metadata</a:t>
              </a:r>
            </a:p>
            <a:p>
              <a:pPr eaLnBrk="0" hangingPunct="0"/>
              <a:r>
                <a:rPr lang="en-GB" altLang="de-DE" sz="1400" dirty="0" smtClean="0">
                  <a:latin typeface="Comic Sans MS" pitchFamily="66" charset="0"/>
                </a:rPr>
                <a:t>Repository</a:t>
              </a:r>
              <a:endParaRPr lang="en-GB" altLang="de-DE" sz="2400" dirty="0">
                <a:latin typeface="Comic Sans MS" pitchFamily="66" charset="0"/>
              </a:endParaRPr>
            </a:p>
          </p:txBody>
        </p:sp>
      </p:grpSp>
      <p:sp>
        <p:nvSpPr>
          <p:cNvPr id="2" name="TextBox 1"/>
          <p:cNvSpPr txBox="1"/>
          <p:nvPr/>
        </p:nvSpPr>
        <p:spPr>
          <a:xfrm>
            <a:off x="251520" y="2788186"/>
            <a:ext cx="1368152" cy="784830"/>
          </a:xfrm>
          <a:prstGeom prst="rect">
            <a:avLst/>
          </a:prstGeom>
          <a:solidFill>
            <a:schemeClr val="bg1"/>
          </a:solidFill>
        </p:spPr>
        <p:txBody>
          <a:bodyPr wrap="square" rtlCol="0">
            <a:spAutoFit/>
          </a:bodyPr>
          <a:lstStyle/>
          <a:p>
            <a:r>
              <a:rPr lang="en-GB" sz="1500" dirty="0" smtClean="0">
                <a:latin typeface="+mj-lt"/>
              </a:rPr>
              <a:t>Div. operative </a:t>
            </a:r>
            <a:r>
              <a:rPr lang="en-GB" sz="1500" dirty="0" err="1" smtClean="0">
                <a:latin typeface="+mj-lt"/>
              </a:rPr>
              <a:t>obs.systems</a:t>
            </a:r>
            <a:r>
              <a:rPr lang="en-GB" sz="1500" dirty="0" smtClean="0">
                <a:latin typeface="+mj-lt"/>
              </a:rPr>
              <a:t>  (MeteoSwiss) </a:t>
            </a:r>
            <a:endParaRPr lang="en-GB" sz="1500" dirty="0">
              <a:latin typeface="+mj-lt"/>
            </a:endParaRPr>
          </a:p>
        </p:txBody>
      </p:sp>
      <p:sp>
        <p:nvSpPr>
          <p:cNvPr id="4" name="TextBox 3"/>
          <p:cNvSpPr txBox="1"/>
          <p:nvPr/>
        </p:nvSpPr>
        <p:spPr>
          <a:xfrm>
            <a:off x="2267744" y="1628800"/>
            <a:ext cx="1368152" cy="338554"/>
          </a:xfrm>
          <a:prstGeom prst="rect">
            <a:avLst/>
          </a:prstGeom>
          <a:solidFill>
            <a:schemeClr val="bg1">
              <a:lumMod val="75000"/>
            </a:schemeClr>
          </a:solidFill>
        </p:spPr>
        <p:txBody>
          <a:bodyPr wrap="square" rtlCol="0">
            <a:spAutoFit/>
          </a:bodyPr>
          <a:lstStyle/>
          <a:p>
            <a:r>
              <a:rPr lang="en-GB" sz="1600" b="1" dirty="0" smtClean="0">
                <a:latin typeface="+mj-lt"/>
              </a:rPr>
              <a:t>Acquisition</a:t>
            </a:r>
            <a:endParaRPr lang="en-GB" sz="1600" b="1" dirty="0">
              <a:latin typeface="+mj-lt"/>
            </a:endParaRPr>
          </a:p>
        </p:txBody>
      </p:sp>
      <p:sp>
        <p:nvSpPr>
          <p:cNvPr id="5" name="TextBox 4"/>
          <p:cNvSpPr txBox="1"/>
          <p:nvPr/>
        </p:nvSpPr>
        <p:spPr>
          <a:xfrm>
            <a:off x="2627784" y="3501008"/>
            <a:ext cx="1008112" cy="713016"/>
          </a:xfrm>
          <a:prstGeom prst="rect">
            <a:avLst/>
          </a:prstGeom>
          <a:solidFill>
            <a:schemeClr val="bg1">
              <a:lumMod val="75000"/>
            </a:schemeClr>
          </a:solidFill>
        </p:spPr>
        <p:txBody>
          <a:bodyPr wrap="square" rtlCol="0">
            <a:spAutoFit/>
          </a:bodyPr>
          <a:lstStyle/>
          <a:p>
            <a:pPr>
              <a:lnSpc>
                <a:spcPts val="1000"/>
              </a:lnSpc>
            </a:pPr>
            <a:endParaRPr lang="en-GB" sz="1600" dirty="0" smtClean="0">
              <a:latin typeface="Arial Narrow" panose="020B0606020202030204" pitchFamily="34" charset="0"/>
            </a:endParaRPr>
          </a:p>
          <a:p>
            <a:r>
              <a:rPr lang="en-GB" sz="1600" dirty="0" smtClean="0">
                <a:latin typeface="Arial Narrow" panose="020B0606020202030204" pitchFamily="34" charset="0"/>
              </a:rPr>
              <a:t>Integration Validation</a:t>
            </a:r>
          </a:p>
        </p:txBody>
      </p:sp>
      <p:sp>
        <p:nvSpPr>
          <p:cNvPr id="19" name="TextBox 18"/>
          <p:cNvSpPr txBox="1"/>
          <p:nvPr/>
        </p:nvSpPr>
        <p:spPr>
          <a:xfrm>
            <a:off x="4572000" y="1619098"/>
            <a:ext cx="1368152" cy="338554"/>
          </a:xfrm>
          <a:prstGeom prst="rect">
            <a:avLst/>
          </a:prstGeom>
          <a:solidFill>
            <a:srgbClr val="99CDE7"/>
          </a:solidFill>
        </p:spPr>
        <p:txBody>
          <a:bodyPr wrap="square" rtlCol="0">
            <a:spAutoFit/>
          </a:bodyPr>
          <a:lstStyle/>
          <a:p>
            <a:r>
              <a:rPr lang="en-GB" sz="1600" b="1" dirty="0" smtClean="0">
                <a:latin typeface="+mj-lt"/>
              </a:rPr>
              <a:t>Storage</a:t>
            </a:r>
            <a:endParaRPr lang="en-GB" sz="1600" b="1" dirty="0">
              <a:latin typeface="+mj-lt"/>
            </a:endParaRPr>
          </a:p>
        </p:txBody>
      </p:sp>
      <p:sp>
        <p:nvSpPr>
          <p:cNvPr id="20" name="TextBox 19"/>
          <p:cNvSpPr txBox="1"/>
          <p:nvPr/>
        </p:nvSpPr>
        <p:spPr>
          <a:xfrm>
            <a:off x="6948264" y="1619098"/>
            <a:ext cx="1368152" cy="338554"/>
          </a:xfrm>
          <a:prstGeom prst="rect">
            <a:avLst/>
          </a:prstGeom>
          <a:solidFill>
            <a:srgbClr val="FF9999"/>
          </a:solidFill>
        </p:spPr>
        <p:txBody>
          <a:bodyPr wrap="square" rtlCol="0">
            <a:spAutoFit/>
          </a:bodyPr>
          <a:lstStyle/>
          <a:p>
            <a:r>
              <a:rPr lang="en-GB" sz="1600" b="1" dirty="0" smtClean="0">
                <a:latin typeface="+mj-lt"/>
              </a:rPr>
              <a:t>Access</a:t>
            </a:r>
            <a:endParaRPr lang="en-GB" sz="1600" b="1" dirty="0">
              <a:latin typeface="+mj-lt"/>
            </a:endParaRPr>
          </a:p>
        </p:txBody>
      </p:sp>
      <p:sp>
        <p:nvSpPr>
          <p:cNvPr id="21" name="TextBox 20"/>
          <p:cNvSpPr txBox="1">
            <a:spLocks/>
          </p:cNvSpPr>
          <p:nvPr/>
        </p:nvSpPr>
        <p:spPr>
          <a:xfrm>
            <a:off x="6876256" y="2268161"/>
            <a:ext cx="1368000" cy="584775"/>
          </a:xfrm>
          <a:prstGeom prst="rect">
            <a:avLst/>
          </a:prstGeom>
          <a:solidFill>
            <a:srgbClr val="FF9999"/>
          </a:solidFill>
        </p:spPr>
        <p:txBody>
          <a:bodyPr wrap="square" rtlCol="0">
            <a:spAutoFit/>
          </a:bodyPr>
          <a:lstStyle/>
          <a:p>
            <a:r>
              <a:rPr lang="en-GB" sz="1600" dirty="0" smtClean="0">
                <a:latin typeface="+mj-lt"/>
              </a:rPr>
              <a:t>Information</a:t>
            </a:r>
          </a:p>
          <a:p>
            <a:r>
              <a:rPr lang="en-GB" sz="1600" dirty="0" smtClean="0">
                <a:latin typeface="+mj-lt"/>
              </a:rPr>
              <a:t>Reports </a:t>
            </a:r>
            <a:endParaRPr lang="en-GB" sz="1600" dirty="0">
              <a:latin typeface="+mj-lt"/>
            </a:endParaRPr>
          </a:p>
        </p:txBody>
      </p:sp>
      <p:sp>
        <p:nvSpPr>
          <p:cNvPr id="23" name="TextBox 22"/>
          <p:cNvSpPr txBox="1">
            <a:spLocks/>
          </p:cNvSpPr>
          <p:nvPr/>
        </p:nvSpPr>
        <p:spPr>
          <a:xfrm>
            <a:off x="6876256" y="2996952"/>
            <a:ext cx="1368000" cy="584775"/>
          </a:xfrm>
          <a:prstGeom prst="rect">
            <a:avLst/>
          </a:prstGeom>
          <a:solidFill>
            <a:srgbClr val="FF9999"/>
          </a:solidFill>
        </p:spPr>
        <p:txBody>
          <a:bodyPr wrap="square" rtlCol="0">
            <a:spAutoFit/>
          </a:bodyPr>
          <a:lstStyle/>
          <a:p>
            <a:r>
              <a:rPr lang="en-GB" sz="1600" dirty="0" smtClean="0">
                <a:latin typeface="+mj-lt"/>
              </a:rPr>
              <a:t>Forecasts</a:t>
            </a:r>
          </a:p>
          <a:p>
            <a:endParaRPr lang="en-GB" sz="1600" dirty="0">
              <a:latin typeface="+mj-lt"/>
            </a:endParaRPr>
          </a:p>
        </p:txBody>
      </p:sp>
      <p:sp>
        <p:nvSpPr>
          <p:cNvPr id="24" name="TextBox 23"/>
          <p:cNvSpPr txBox="1">
            <a:spLocks/>
          </p:cNvSpPr>
          <p:nvPr/>
        </p:nvSpPr>
        <p:spPr>
          <a:xfrm>
            <a:off x="6876256" y="3645024"/>
            <a:ext cx="1368000" cy="584775"/>
          </a:xfrm>
          <a:prstGeom prst="rect">
            <a:avLst/>
          </a:prstGeom>
          <a:solidFill>
            <a:srgbClr val="FF9999"/>
          </a:solidFill>
        </p:spPr>
        <p:txBody>
          <a:bodyPr wrap="square" rtlCol="0">
            <a:spAutoFit/>
          </a:bodyPr>
          <a:lstStyle/>
          <a:p>
            <a:r>
              <a:rPr lang="en-GB" sz="1600" dirty="0" smtClean="0">
                <a:latin typeface="+mj-lt"/>
              </a:rPr>
              <a:t>Model</a:t>
            </a:r>
          </a:p>
          <a:p>
            <a:r>
              <a:rPr lang="en-GB" sz="1600" dirty="0" smtClean="0">
                <a:latin typeface="+mj-lt"/>
              </a:rPr>
              <a:t>validation</a:t>
            </a:r>
          </a:p>
        </p:txBody>
      </p:sp>
      <p:sp>
        <p:nvSpPr>
          <p:cNvPr id="25" name="TextBox 24"/>
          <p:cNvSpPr txBox="1">
            <a:spLocks/>
          </p:cNvSpPr>
          <p:nvPr/>
        </p:nvSpPr>
        <p:spPr>
          <a:xfrm>
            <a:off x="6876256" y="4365104"/>
            <a:ext cx="1404000" cy="1077218"/>
          </a:xfrm>
          <a:prstGeom prst="rect">
            <a:avLst/>
          </a:prstGeom>
          <a:solidFill>
            <a:srgbClr val="FF9999"/>
          </a:solidFill>
        </p:spPr>
        <p:txBody>
          <a:bodyPr wrap="square" rtlCol="0">
            <a:spAutoFit/>
          </a:bodyPr>
          <a:lstStyle/>
          <a:p>
            <a:r>
              <a:rPr lang="en-GB" sz="1600" dirty="0" smtClean="0">
                <a:latin typeface="+mj-lt"/>
              </a:rPr>
              <a:t>Climate</a:t>
            </a:r>
          </a:p>
          <a:p>
            <a:r>
              <a:rPr lang="en-GB" sz="1600" dirty="0" smtClean="0">
                <a:latin typeface="+mj-lt"/>
              </a:rPr>
              <a:t>Analysis</a:t>
            </a:r>
          </a:p>
          <a:p>
            <a:endParaRPr lang="en-GB" sz="1600" dirty="0" smtClean="0">
              <a:latin typeface="+mj-lt"/>
            </a:endParaRPr>
          </a:p>
          <a:p>
            <a:endParaRPr lang="en-GB" sz="1600" dirty="0">
              <a:latin typeface="+mj-lt"/>
            </a:endParaRPr>
          </a:p>
        </p:txBody>
      </p:sp>
      <p:sp>
        <p:nvSpPr>
          <p:cNvPr id="26" name="TextBox 25"/>
          <p:cNvSpPr txBox="1">
            <a:spLocks/>
          </p:cNvSpPr>
          <p:nvPr/>
        </p:nvSpPr>
        <p:spPr>
          <a:xfrm>
            <a:off x="6868919" y="5411682"/>
            <a:ext cx="1368000" cy="338554"/>
          </a:xfrm>
          <a:prstGeom prst="rect">
            <a:avLst/>
          </a:prstGeom>
          <a:solidFill>
            <a:srgbClr val="FF9999"/>
          </a:solidFill>
        </p:spPr>
        <p:txBody>
          <a:bodyPr wrap="square" rtlCol="0">
            <a:spAutoFit/>
          </a:bodyPr>
          <a:lstStyle/>
          <a:p>
            <a:r>
              <a:rPr lang="en-GB" sz="1600" dirty="0" smtClean="0">
                <a:latin typeface="+mj-lt"/>
              </a:rPr>
              <a:t>….</a:t>
            </a:r>
          </a:p>
        </p:txBody>
      </p:sp>
      <p:sp>
        <p:nvSpPr>
          <p:cNvPr id="8" name="Oval 7"/>
          <p:cNvSpPr/>
          <p:nvPr/>
        </p:nvSpPr>
        <p:spPr bwMode="auto">
          <a:xfrm>
            <a:off x="4572000" y="2852936"/>
            <a:ext cx="1368152" cy="568806"/>
          </a:xfrm>
          <a:prstGeom prst="ellipse">
            <a:avLst/>
          </a:prstGeom>
          <a:solidFill>
            <a:srgbClr val="99CDE7"/>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9" name="TextBox 8"/>
          <p:cNvSpPr txBox="1"/>
          <p:nvPr/>
        </p:nvSpPr>
        <p:spPr>
          <a:xfrm>
            <a:off x="4644008" y="2780928"/>
            <a:ext cx="1224136" cy="584775"/>
          </a:xfrm>
          <a:prstGeom prst="rect">
            <a:avLst/>
          </a:prstGeom>
          <a:noFill/>
        </p:spPr>
        <p:txBody>
          <a:bodyPr wrap="square" rtlCol="0">
            <a:spAutoFit/>
          </a:bodyPr>
          <a:lstStyle/>
          <a:p>
            <a:pPr algn="ctr"/>
            <a:r>
              <a:rPr lang="en-GB" sz="1600" dirty="0" smtClean="0">
                <a:latin typeface="Arial Narrow" panose="020B0606020202030204" pitchFamily="34" charset="0"/>
              </a:rPr>
              <a:t>Central data platform</a:t>
            </a:r>
            <a:endParaRPr lang="en-GB" sz="1600" dirty="0">
              <a:latin typeface="Arial Narrow" panose="020B0606020202030204" pitchFamily="34" charset="0"/>
            </a:endParaRPr>
          </a:p>
        </p:txBody>
      </p:sp>
      <p:grpSp>
        <p:nvGrpSpPr>
          <p:cNvPr id="27" name="Group 26"/>
          <p:cNvGrpSpPr/>
          <p:nvPr/>
        </p:nvGrpSpPr>
        <p:grpSpPr>
          <a:xfrm>
            <a:off x="251520" y="1196752"/>
            <a:ext cx="2376264" cy="3511842"/>
            <a:chOff x="251520" y="1196752"/>
            <a:chExt cx="2376264" cy="3511842"/>
          </a:xfrm>
        </p:grpSpPr>
        <p:sp>
          <p:nvSpPr>
            <p:cNvPr id="10" name="Rounded Rectangle 9"/>
            <p:cNvSpPr/>
            <p:nvPr/>
          </p:nvSpPr>
          <p:spPr bwMode="auto">
            <a:xfrm>
              <a:off x="251520" y="1196752"/>
              <a:ext cx="2376264" cy="3511842"/>
            </a:xfrm>
            <a:prstGeom prst="roundRect">
              <a:avLst/>
            </a:prstGeom>
            <a:solidFill>
              <a:srgbClr val="006600">
                <a:alpha val="45098"/>
              </a:srgbClr>
            </a:solidFill>
            <a:ln w="76200" cap="flat" cmpd="sng" algn="ctr">
              <a:solidFill>
                <a:srgbClr val="339933"/>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11" name="TextBox 10"/>
            <p:cNvSpPr txBox="1"/>
            <p:nvPr/>
          </p:nvSpPr>
          <p:spPr>
            <a:xfrm>
              <a:off x="395536" y="1268760"/>
              <a:ext cx="2016224" cy="646331"/>
            </a:xfrm>
            <a:prstGeom prst="rect">
              <a:avLst/>
            </a:prstGeom>
            <a:noFill/>
          </p:spPr>
          <p:txBody>
            <a:bodyPr wrap="square" rtlCol="0">
              <a:spAutoFit/>
            </a:bodyPr>
            <a:lstStyle/>
            <a:p>
              <a:r>
                <a:rPr lang="en-GB" sz="1800" b="1" dirty="0" smtClean="0">
                  <a:latin typeface="+mj-lt"/>
                </a:rPr>
                <a:t>Consolidation of meas. platform</a:t>
              </a:r>
              <a:endParaRPr lang="en-GB" sz="1800" b="1" dirty="0">
                <a:latin typeface="+mj-lt"/>
              </a:endParaRPr>
            </a:p>
          </p:txBody>
        </p:sp>
      </p:grpSp>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dirty="0"/>
              <a:t>Consolidation of measure platform</a:t>
            </a:r>
            <a:endParaRPr lang="en-GB" kern="0" dirty="0"/>
          </a:p>
        </p:txBody>
      </p:sp>
    </p:spTree>
    <p:extLst>
      <p:ext uri="{BB962C8B-B14F-4D97-AF65-F5344CB8AC3E}">
        <p14:creationId xmlns:p14="http://schemas.microsoft.com/office/powerpoint/2010/main" val="25346535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274638"/>
            <a:ext cx="7859216" cy="1143000"/>
          </a:xfrm>
        </p:spPr>
        <p:txBody>
          <a:bodyPr/>
          <a:lstStyle/>
          <a:p>
            <a:pPr eaLnBrk="1" hangingPunct="1"/>
            <a:r>
              <a:rPr lang="en-GB" dirty="0"/>
              <a:t>Consolidation of measure platform</a:t>
            </a:r>
          </a:p>
        </p:txBody>
      </p:sp>
      <p:sp>
        <p:nvSpPr>
          <p:cNvPr id="3" name="Content Placeholder 2"/>
          <p:cNvSpPr>
            <a:spLocks noGrp="1"/>
          </p:cNvSpPr>
          <p:nvPr>
            <p:ph idx="1"/>
          </p:nvPr>
        </p:nvSpPr>
        <p:spPr>
          <a:xfrm>
            <a:off x="958499" y="1600200"/>
            <a:ext cx="7861974" cy="4525963"/>
          </a:xfrm>
        </p:spPr>
        <p:txBody>
          <a:bodyPr/>
          <a:lstStyle/>
          <a:p>
            <a:pPr lvl="4">
              <a:lnSpc>
                <a:spcPts val="2800"/>
              </a:lnSpc>
              <a:spcBef>
                <a:spcPts val="1200"/>
              </a:spcBef>
              <a:buClr>
                <a:schemeClr val="tx1"/>
              </a:buClr>
              <a:buFont typeface="Arial" panose="020B0604020202020204" pitchFamily="34" charset="0"/>
              <a:buChar char="•"/>
            </a:pPr>
            <a:r>
              <a:rPr lang="en-GB" sz="2000" dirty="0" smtClean="0"/>
              <a:t>Since 2005 permanently established organisation unit  with </a:t>
            </a:r>
            <a:r>
              <a:rPr lang="en-GB" sz="2000" b="1" dirty="0" smtClean="0"/>
              <a:t>cross-cutting</a:t>
            </a:r>
            <a:r>
              <a:rPr lang="en-GB" sz="2000" dirty="0" smtClean="0"/>
              <a:t> character for data integration</a:t>
            </a:r>
            <a:r>
              <a:rPr lang="en-GB" sz="2000" dirty="0" smtClean="0">
                <a:sym typeface="Wingdings" panose="05000000000000000000" pitchFamily="2" charset="2"/>
              </a:rPr>
              <a:t> a</a:t>
            </a:r>
            <a:r>
              <a:rPr lang="en-GB" sz="2000" dirty="0" smtClean="0"/>
              <a:t>lso responsible for observation system design</a:t>
            </a:r>
          </a:p>
          <a:p>
            <a:pPr lvl="4">
              <a:lnSpc>
                <a:spcPts val="2800"/>
              </a:lnSpc>
              <a:spcBef>
                <a:spcPts val="1200"/>
              </a:spcBef>
              <a:buClr>
                <a:schemeClr val="tx1"/>
              </a:buClr>
              <a:buFont typeface="Arial" panose="020B0604020202020204" pitchFamily="34" charset="0"/>
              <a:buChar char="•"/>
            </a:pPr>
            <a:r>
              <a:rPr lang="en-GB" sz="2000" dirty="0" smtClean="0"/>
              <a:t>At the same time establishment of associated </a:t>
            </a:r>
            <a:r>
              <a:rPr lang="en-GB" sz="2000" b="1" dirty="0" smtClean="0"/>
              <a:t>board</a:t>
            </a:r>
            <a:r>
              <a:rPr lang="en-GB" sz="2000" dirty="0" smtClean="0"/>
              <a:t> consisting of representatives of all divisions dealing with meteorological data &amp; information</a:t>
            </a:r>
          </a:p>
          <a:p>
            <a:pPr marL="382588" lvl="4" indent="-342900">
              <a:lnSpc>
                <a:spcPts val="2800"/>
              </a:lnSpc>
              <a:spcBef>
                <a:spcPts val="1200"/>
              </a:spcBef>
              <a:buClr>
                <a:schemeClr val="tx1"/>
              </a:buClr>
              <a:buFont typeface="Arial" panose="020B0604020202020204" pitchFamily="34" charset="0"/>
              <a:buChar char="•"/>
            </a:pPr>
            <a:r>
              <a:rPr lang="en-GB" sz="2000" dirty="0" smtClean="0"/>
              <a:t>Since 2000 renewal of network of AWS («SwissMetNet»)</a:t>
            </a:r>
          </a:p>
          <a:p>
            <a:pPr marL="382588" lvl="4" indent="-342900">
              <a:lnSpc>
                <a:spcPts val="2800"/>
              </a:lnSpc>
              <a:spcBef>
                <a:spcPts val="1200"/>
              </a:spcBef>
              <a:buClr>
                <a:schemeClr val="tx1"/>
              </a:buClr>
              <a:buFont typeface="Arial" panose="020B0604020202020204" pitchFamily="34" charset="0"/>
              <a:buChar char="•"/>
            </a:pPr>
            <a:r>
              <a:rPr lang="en-GB" sz="2000" dirty="0" smtClean="0"/>
              <a:t>Since then constant and consequent integration of renewed or additional measurement networks into this SwissMetNet platform</a:t>
            </a:r>
          </a:p>
        </p:txBody>
      </p:sp>
      <p:grpSp>
        <p:nvGrpSpPr>
          <p:cNvPr id="4" name="Group 3"/>
          <p:cNvGrpSpPr/>
          <p:nvPr/>
        </p:nvGrpSpPr>
        <p:grpSpPr>
          <a:xfrm>
            <a:off x="323528" y="1549338"/>
            <a:ext cx="2520280" cy="1795844"/>
            <a:chOff x="251520" y="1196752"/>
            <a:chExt cx="8090151" cy="5367823"/>
          </a:xfrm>
        </p:grpSpPr>
        <p:grpSp>
          <p:nvGrpSpPr>
            <p:cNvPr id="5" name="Group 4"/>
            <p:cNvGrpSpPr/>
            <p:nvPr/>
          </p:nvGrpSpPr>
          <p:grpSpPr>
            <a:xfrm>
              <a:off x="1388686" y="4903713"/>
              <a:ext cx="6545042" cy="1660862"/>
              <a:chOff x="1388686" y="4903713"/>
              <a:chExt cx="6545042" cy="1660862"/>
            </a:xfrm>
          </p:grpSpPr>
          <p:grpSp>
            <p:nvGrpSpPr>
              <p:cNvPr id="25" name="Group 24"/>
              <p:cNvGrpSpPr/>
              <p:nvPr/>
            </p:nvGrpSpPr>
            <p:grpSpPr>
              <a:xfrm>
                <a:off x="1388686" y="4903713"/>
                <a:ext cx="6243653" cy="1660862"/>
                <a:chOff x="1388686" y="4903713"/>
                <a:chExt cx="6243653" cy="1660862"/>
              </a:xfrm>
            </p:grpSpPr>
            <p:sp>
              <p:nvSpPr>
                <p:cNvPr id="27" name="Rounded Rectangle 26"/>
                <p:cNvSpPr/>
                <p:nvPr/>
              </p:nvSpPr>
              <p:spPr bwMode="auto">
                <a:xfrm>
                  <a:off x="1388686" y="6063270"/>
                  <a:ext cx="6243653" cy="501305"/>
                </a:xfrm>
                <a:prstGeom prst="roundRect">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cxnSp>
              <p:nvCxnSpPr>
                <p:cNvPr id="28" name="Straight Arrow Connector 27"/>
                <p:cNvCxnSpPr/>
                <p:nvPr/>
              </p:nvCxnSpPr>
              <p:spPr bwMode="auto">
                <a:xfrm flipH="1" flipV="1">
                  <a:off x="1835696" y="5733257"/>
                  <a:ext cx="260412" cy="349006"/>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 name="Straight Arrow Connector 28"/>
                <p:cNvCxnSpPr/>
                <p:nvPr/>
              </p:nvCxnSpPr>
              <p:spPr bwMode="auto">
                <a:xfrm flipV="1">
                  <a:off x="6444208" y="5498503"/>
                  <a:ext cx="424711" cy="564769"/>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0" name="Straight Arrow Connector 29"/>
                <p:cNvCxnSpPr/>
                <p:nvPr/>
              </p:nvCxnSpPr>
              <p:spPr bwMode="auto">
                <a:xfrm flipV="1">
                  <a:off x="5262698" y="5411683"/>
                  <a:ext cx="0" cy="651588"/>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Straight Arrow Connector 30"/>
                <p:cNvCxnSpPr/>
                <p:nvPr/>
              </p:nvCxnSpPr>
              <p:spPr bwMode="auto">
                <a:xfrm flipH="1" flipV="1">
                  <a:off x="1988098" y="4903713"/>
                  <a:ext cx="639686" cy="1159558"/>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cxnSp>
            <p:nvCxnSpPr>
              <p:cNvPr id="26" name="Straight Arrow Connector 25"/>
              <p:cNvCxnSpPr/>
              <p:nvPr/>
            </p:nvCxnSpPr>
            <p:spPr bwMode="auto">
              <a:xfrm flipV="1">
                <a:off x="7308304" y="5301208"/>
                <a:ext cx="625424" cy="759434"/>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6" name="Group 5"/>
            <p:cNvGrpSpPr/>
            <p:nvPr/>
          </p:nvGrpSpPr>
          <p:grpSpPr>
            <a:xfrm>
              <a:off x="251520" y="1196752"/>
              <a:ext cx="8090151" cy="4644039"/>
              <a:chOff x="251520" y="1196752"/>
              <a:chExt cx="8090151" cy="4644039"/>
            </a:xfrm>
          </p:grpSpPr>
          <p:pic>
            <p:nvPicPr>
              <p:cNvPr id="7" name="Picture 5" descr="img018"/>
              <p:cNvPicPr>
                <a:picLocks noChangeAspect="1" noChangeArrowheads="1"/>
              </p:cNvPicPr>
              <p:nvPr/>
            </p:nvPicPr>
            <p:blipFill>
              <a:blip r:embed="rId2" cstate="print">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grpSp>
            <p:nvGrpSpPr>
              <p:cNvPr id="8" name="Group 7"/>
              <p:cNvGrpSpPr/>
              <p:nvPr/>
            </p:nvGrpSpPr>
            <p:grpSpPr>
              <a:xfrm>
                <a:off x="4484985" y="1619098"/>
                <a:ext cx="3831431" cy="4078533"/>
                <a:chOff x="4484985" y="1619098"/>
                <a:chExt cx="3831431" cy="4078533"/>
              </a:xfrm>
            </p:grpSpPr>
            <p:grpSp>
              <p:nvGrpSpPr>
                <p:cNvPr id="14" name="Group 13"/>
                <p:cNvGrpSpPr/>
                <p:nvPr/>
              </p:nvGrpSpPr>
              <p:grpSpPr>
                <a:xfrm>
                  <a:off x="4484985" y="3537080"/>
                  <a:ext cx="1541301" cy="1817088"/>
                  <a:chOff x="4484985" y="3429000"/>
                  <a:chExt cx="1541301" cy="1817088"/>
                </a:xfrm>
              </p:grpSpPr>
              <p:sp>
                <p:nvSpPr>
                  <p:cNvPr id="22" name="Freeform 10"/>
                  <p:cNvSpPr>
                    <a:spLocks/>
                  </p:cNvSpPr>
                  <p:nvPr/>
                </p:nvSpPr>
                <p:spPr bwMode="auto">
                  <a:xfrm>
                    <a:off x="4499111" y="3429000"/>
                    <a:ext cx="1527175" cy="612000"/>
                  </a:xfrm>
                  <a:custGeom>
                    <a:avLst/>
                    <a:gdLst>
                      <a:gd name="T0" fmla="*/ 154 w 489"/>
                      <a:gd name="T1" fmla="*/ 6 h 624"/>
                      <a:gd name="T2" fmla="*/ 110 w 489"/>
                      <a:gd name="T3" fmla="*/ 14 h 624"/>
                      <a:gd name="T4" fmla="*/ 61 w 489"/>
                      <a:gd name="T5" fmla="*/ 28 h 624"/>
                      <a:gd name="T6" fmla="*/ 32 w 489"/>
                      <a:gd name="T7" fmla="*/ 43 h 624"/>
                      <a:gd name="T8" fmla="*/ 8 w 489"/>
                      <a:gd name="T9" fmla="*/ 64 h 624"/>
                      <a:gd name="T10" fmla="*/ 1 w 489"/>
                      <a:gd name="T11" fmla="*/ 79 h 624"/>
                      <a:gd name="T12" fmla="*/ 1 w 489"/>
                      <a:gd name="T13" fmla="*/ 544 h 624"/>
                      <a:gd name="T14" fmla="*/ 8 w 489"/>
                      <a:gd name="T15" fmla="*/ 560 h 624"/>
                      <a:gd name="T16" fmla="*/ 32 w 489"/>
                      <a:gd name="T17" fmla="*/ 580 h 624"/>
                      <a:gd name="T18" fmla="*/ 61 w 489"/>
                      <a:gd name="T19" fmla="*/ 595 h 624"/>
                      <a:gd name="T20" fmla="*/ 110 w 489"/>
                      <a:gd name="T21" fmla="*/ 609 h 624"/>
                      <a:gd name="T22" fmla="*/ 154 w 489"/>
                      <a:gd name="T23" fmla="*/ 617 h 624"/>
                      <a:gd name="T24" fmla="*/ 244 w 489"/>
                      <a:gd name="T25" fmla="*/ 623 h 624"/>
                      <a:gd name="T26" fmla="*/ 334 w 489"/>
                      <a:gd name="T27" fmla="*/ 617 h 624"/>
                      <a:gd name="T28" fmla="*/ 378 w 489"/>
                      <a:gd name="T29" fmla="*/ 609 h 624"/>
                      <a:gd name="T30" fmla="*/ 428 w 489"/>
                      <a:gd name="T31" fmla="*/ 595 h 624"/>
                      <a:gd name="T32" fmla="*/ 457 w 489"/>
                      <a:gd name="T33" fmla="*/ 580 h 624"/>
                      <a:gd name="T34" fmla="*/ 480 w 489"/>
                      <a:gd name="T35" fmla="*/ 560 h 624"/>
                      <a:gd name="T36" fmla="*/ 487 w 489"/>
                      <a:gd name="T37" fmla="*/ 544 h 624"/>
                      <a:gd name="T38" fmla="*/ 487 w 489"/>
                      <a:gd name="T39" fmla="*/ 79 h 624"/>
                      <a:gd name="T40" fmla="*/ 480 w 489"/>
                      <a:gd name="T41" fmla="*/ 64 h 624"/>
                      <a:gd name="T42" fmla="*/ 457 w 489"/>
                      <a:gd name="T43" fmla="*/ 43 h 624"/>
                      <a:gd name="T44" fmla="*/ 428 w 489"/>
                      <a:gd name="T45" fmla="*/ 28 h 624"/>
                      <a:gd name="T46" fmla="*/ 378 w 489"/>
                      <a:gd name="T47" fmla="*/ 14 h 624"/>
                      <a:gd name="T48" fmla="*/ 334 w 489"/>
                      <a:gd name="T49" fmla="*/ 6 h 624"/>
                      <a:gd name="T50" fmla="*/ 244 w 489"/>
                      <a:gd name="T51" fmla="*/ 0 h 624"/>
                      <a:gd name="T52" fmla="*/ 291 w 489"/>
                      <a:gd name="T53" fmla="*/ 26 h 624"/>
                      <a:gd name="T54" fmla="*/ 355 w 489"/>
                      <a:gd name="T55" fmla="*/ 33 h 624"/>
                      <a:gd name="T56" fmla="*/ 369 w 489"/>
                      <a:gd name="T57" fmla="*/ 36 h 624"/>
                      <a:gd name="T58" fmla="*/ 419 w 489"/>
                      <a:gd name="T59" fmla="*/ 50 h 624"/>
                      <a:gd name="T60" fmla="*/ 448 w 489"/>
                      <a:gd name="T61" fmla="*/ 51 h 624"/>
                      <a:gd name="T62" fmla="*/ 457 w 489"/>
                      <a:gd name="T63" fmla="*/ 73 h 624"/>
                      <a:gd name="T64" fmla="*/ 460 w 489"/>
                      <a:gd name="T65" fmla="*/ 77 h 624"/>
                      <a:gd name="T66" fmla="*/ 463 w 489"/>
                      <a:gd name="T67" fmla="*/ 79 h 624"/>
                      <a:gd name="T68" fmla="*/ 463 w 489"/>
                      <a:gd name="T69" fmla="*/ 544 h 624"/>
                      <a:gd name="T70" fmla="*/ 460 w 489"/>
                      <a:gd name="T71" fmla="*/ 547 h 624"/>
                      <a:gd name="T72" fmla="*/ 457 w 489"/>
                      <a:gd name="T73" fmla="*/ 550 h 624"/>
                      <a:gd name="T74" fmla="*/ 448 w 489"/>
                      <a:gd name="T75" fmla="*/ 572 h 624"/>
                      <a:gd name="T76" fmla="*/ 419 w 489"/>
                      <a:gd name="T77" fmla="*/ 573 h 624"/>
                      <a:gd name="T78" fmla="*/ 369 w 489"/>
                      <a:gd name="T79" fmla="*/ 587 h 624"/>
                      <a:gd name="T80" fmla="*/ 355 w 489"/>
                      <a:gd name="T81" fmla="*/ 590 h 624"/>
                      <a:gd name="T82" fmla="*/ 291 w 489"/>
                      <a:gd name="T83" fmla="*/ 597 h 624"/>
                      <a:gd name="T84" fmla="*/ 175 w 489"/>
                      <a:gd name="T85" fmla="*/ 596 h 624"/>
                      <a:gd name="T86" fmla="*/ 114 w 489"/>
                      <a:gd name="T87" fmla="*/ 586 h 624"/>
                      <a:gd name="T88" fmla="*/ 101 w 489"/>
                      <a:gd name="T89" fmla="*/ 583 h 624"/>
                      <a:gd name="T90" fmla="*/ 56 w 489"/>
                      <a:gd name="T91" fmla="*/ 567 h 624"/>
                      <a:gd name="T92" fmla="*/ 49 w 489"/>
                      <a:gd name="T93" fmla="*/ 563 h 624"/>
                      <a:gd name="T94" fmla="*/ 25 w 489"/>
                      <a:gd name="T95" fmla="*/ 543 h 624"/>
                      <a:gd name="T96" fmla="*/ 24 w 489"/>
                      <a:gd name="T97" fmla="*/ 539 h 624"/>
                      <a:gd name="T98" fmla="*/ 24 w 489"/>
                      <a:gd name="T99" fmla="*/ 536 h 624"/>
                      <a:gd name="T100" fmla="*/ 13 w 489"/>
                      <a:gd name="T101" fmla="*/ 79 h 624"/>
                      <a:gd name="T102" fmla="*/ 17 w 489"/>
                      <a:gd name="T103" fmla="*/ 72 h 624"/>
                      <a:gd name="T104" fmla="*/ 39 w 489"/>
                      <a:gd name="T105" fmla="*/ 67 h 624"/>
                      <a:gd name="T106" fmla="*/ 45 w 489"/>
                      <a:gd name="T107" fmla="*/ 62 h 624"/>
                      <a:gd name="T108" fmla="*/ 85 w 489"/>
                      <a:gd name="T109" fmla="*/ 45 h 624"/>
                      <a:gd name="T110" fmla="*/ 114 w 489"/>
                      <a:gd name="T111" fmla="*/ 25 h 624"/>
                      <a:gd name="T112" fmla="*/ 154 w 489"/>
                      <a:gd name="T113" fmla="*/ 30 h 624"/>
                      <a:gd name="T114" fmla="*/ 244 w 489"/>
                      <a:gd name="T115" fmla="*/ 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9" h="624">
                        <a:moveTo>
                          <a:pt x="197" y="2"/>
                        </a:moveTo>
                        <a:lnTo>
                          <a:pt x="175" y="3"/>
                        </a:lnTo>
                        <a:lnTo>
                          <a:pt x="154" y="6"/>
                        </a:lnTo>
                        <a:lnTo>
                          <a:pt x="134" y="9"/>
                        </a:lnTo>
                        <a:lnTo>
                          <a:pt x="114" y="13"/>
                        </a:lnTo>
                        <a:lnTo>
                          <a:pt x="110" y="14"/>
                        </a:lnTo>
                        <a:lnTo>
                          <a:pt x="92" y="18"/>
                        </a:lnTo>
                        <a:lnTo>
                          <a:pt x="76" y="23"/>
                        </a:lnTo>
                        <a:lnTo>
                          <a:pt x="61" y="28"/>
                        </a:lnTo>
                        <a:lnTo>
                          <a:pt x="47" y="34"/>
                        </a:lnTo>
                        <a:lnTo>
                          <a:pt x="36" y="40"/>
                        </a:lnTo>
                        <a:lnTo>
                          <a:pt x="32" y="43"/>
                        </a:lnTo>
                        <a:lnTo>
                          <a:pt x="22" y="50"/>
                        </a:lnTo>
                        <a:lnTo>
                          <a:pt x="14" y="56"/>
                        </a:lnTo>
                        <a:lnTo>
                          <a:pt x="8" y="64"/>
                        </a:lnTo>
                        <a:lnTo>
                          <a:pt x="6" y="68"/>
                        </a:lnTo>
                        <a:lnTo>
                          <a:pt x="2" y="75"/>
                        </a:lnTo>
                        <a:lnTo>
                          <a:pt x="1" y="79"/>
                        </a:lnTo>
                        <a:lnTo>
                          <a:pt x="0" y="87"/>
                        </a:lnTo>
                        <a:lnTo>
                          <a:pt x="0" y="536"/>
                        </a:lnTo>
                        <a:lnTo>
                          <a:pt x="1" y="544"/>
                        </a:lnTo>
                        <a:lnTo>
                          <a:pt x="2" y="548"/>
                        </a:lnTo>
                        <a:lnTo>
                          <a:pt x="6" y="556"/>
                        </a:lnTo>
                        <a:lnTo>
                          <a:pt x="8" y="560"/>
                        </a:lnTo>
                        <a:lnTo>
                          <a:pt x="14" y="567"/>
                        </a:lnTo>
                        <a:lnTo>
                          <a:pt x="22" y="574"/>
                        </a:lnTo>
                        <a:lnTo>
                          <a:pt x="32" y="580"/>
                        </a:lnTo>
                        <a:lnTo>
                          <a:pt x="36" y="583"/>
                        </a:lnTo>
                        <a:lnTo>
                          <a:pt x="47" y="589"/>
                        </a:lnTo>
                        <a:lnTo>
                          <a:pt x="61" y="595"/>
                        </a:lnTo>
                        <a:lnTo>
                          <a:pt x="76" y="600"/>
                        </a:lnTo>
                        <a:lnTo>
                          <a:pt x="92" y="605"/>
                        </a:lnTo>
                        <a:lnTo>
                          <a:pt x="110" y="609"/>
                        </a:lnTo>
                        <a:lnTo>
                          <a:pt x="114" y="610"/>
                        </a:lnTo>
                        <a:lnTo>
                          <a:pt x="134" y="614"/>
                        </a:lnTo>
                        <a:lnTo>
                          <a:pt x="154" y="617"/>
                        </a:lnTo>
                        <a:lnTo>
                          <a:pt x="175" y="620"/>
                        </a:lnTo>
                        <a:lnTo>
                          <a:pt x="197" y="621"/>
                        </a:lnTo>
                        <a:lnTo>
                          <a:pt x="244" y="623"/>
                        </a:lnTo>
                        <a:lnTo>
                          <a:pt x="291" y="621"/>
                        </a:lnTo>
                        <a:lnTo>
                          <a:pt x="313" y="620"/>
                        </a:lnTo>
                        <a:lnTo>
                          <a:pt x="334" y="617"/>
                        </a:lnTo>
                        <a:lnTo>
                          <a:pt x="355" y="614"/>
                        </a:lnTo>
                        <a:lnTo>
                          <a:pt x="374" y="610"/>
                        </a:lnTo>
                        <a:lnTo>
                          <a:pt x="378" y="609"/>
                        </a:lnTo>
                        <a:lnTo>
                          <a:pt x="396" y="605"/>
                        </a:lnTo>
                        <a:lnTo>
                          <a:pt x="413" y="600"/>
                        </a:lnTo>
                        <a:lnTo>
                          <a:pt x="428" y="595"/>
                        </a:lnTo>
                        <a:lnTo>
                          <a:pt x="441" y="589"/>
                        </a:lnTo>
                        <a:lnTo>
                          <a:pt x="453" y="583"/>
                        </a:lnTo>
                        <a:lnTo>
                          <a:pt x="457" y="580"/>
                        </a:lnTo>
                        <a:lnTo>
                          <a:pt x="466" y="574"/>
                        </a:lnTo>
                        <a:lnTo>
                          <a:pt x="474" y="567"/>
                        </a:lnTo>
                        <a:lnTo>
                          <a:pt x="480" y="560"/>
                        </a:lnTo>
                        <a:lnTo>
                          <a:pt x="482" y="556"/>
                        </a:lnTo>
                        <a:lnTo>
                          <a:pt x="486" y="548"/>
                        </a:lnTo>
                        <a:lnTo>
                          <a:pt x="487" y="544"/>
                        </a:lnTo>
                        <a:lnTo>
                          <a:pt x="488" y="536"/>
                        </a:lnTo>
                        <a:lnTo>
                          <a:pt x="488" y="87"/>
                        </a:lnTo>
                        <a:lnTo>
                          <a:pt x="487" y="79"/>
                        </a:lnTo>
                        <a:lnTo>
                          <a:pt x="486" y="75"/>
                        </a:lnTo>
                        <a:lnTo>
                          <a:pt x="482" y="68"/>
                        </a:lnTo>
                        <a:lnTo>
                          <a:pt x="480" y="64"/>
                        </a:lnTo>
                        <a:lnTo>
                          <a:pt x="474" y="56"/>
                        </a:lnTo>
                        <a:lnTo>
                          <a:pt x="466" y="50"/>
                        </a:lnTo>
                        <a:lnTo>
                          <a:pt x="457" y="43"/>
                        </a:lnTo>
                        <a:lnTo>
                          <a:pt x="453" y="40"/>
                        </a:lnTo>
                        <a:lnTo>
                          <a:pt x="441" y="34"/>
                        </a:lnTo>
                        <a:lnTo>
                          <a:pt x="428" y="28"/>
                        </a:lnTo>
                        <a:lnTo>
                          <a:pt x="413" y="23"/>
                        </a:lnTo>
                        <a:lnTo>
                          <a:pt x="396" y="18"/>
                        </a:lnTo>
                        <a:lnTo>
                          <a:pt x="378" y="14"/>
                        </a:lnTo>
                        <a:lnTo>
                          <a:pt x="374" y="13"/>
                        </a:lnTo>
                        <a:lnTo>
                          <a:pt x="355" y="9"/>
                        </a:lnTo>
                        <a:lnTo>
                          <a:pt x="334" y="6"/>
                        </a:lnTo>
                        <a:lnTo>
                          <a:pt x="313" y="3"/>
                        </a:lnTo>
                        <a:lnTo>
                          <a:pt x="291" y="2"/>
                        </a:lnTo>
                        <a:lnTo>
                          <a:pt x="244" y="0"/>
                        </a:lnTo>
                        <a:lnTo>
                          <a:pt x="197" y="2"/>
                        </a:lnTo>
                        <a:lnTo>
                          <a:pt x="244" y="24"/>
                        </a:lnTo>
                        <a:lnTo>
                          <a:pt x="291" y="26"/>
                        </a:lnTo>
                        <a:lnTo>
                          <a:pt x="313" y="27"/>
                        </a:lnTo>
                        <a:lnTo>
                          <a:pt x="334" y="30"/>
                        </a:lnTo>
                        <a:lnTo>
                          <a:pt x="355" y="33"/>
                        </a:lnTo>
                        <a:lnTo>
                          <a:pt x="374" y="37"/>
                        </a:lnTo>
                        <a:lnTo>
                          <a:pt x="374" y="25"/>
                        </a:lnTo>
                        <a:lnTo>
                          <a:pt x="369" y="36"/>
                        </a:lnTo>
                        <a:lnTo>
                          <a:pt x="387" y="40"/>
                        </a:lnTo>
                        <a:lnTo>
                          <a:pt x="404" y="45"/>
                        </a:lnTo>
                        <a:lnTo>
                          <a:pt x="419" y="50"/>
                        </a:lnTo>
                        <a:lnTo>
                          <a:pt x="432" y="56"/>
                        </a:lnTo>
                        <a:lnTo>
                          <a:pt x="444" y="62"/>
                        </a:lnTo>
                        <a:lnTo>
                          <a:pt x="448" y="51"/>
                        </a:lnTo>
                        <a:lnTo>
                          <a:pt x="440" y="60"/>
                        </a:lnTo>
                        <a:lnTo>
                          <a:pt x="449" y="67"/>
                        </a:lnTo>
                        <a:lnTo>
                          <a:pt x="457" y="73"/>
                        </a:lnTo>
                        <a:lnTo>
                          <a:pt x="463" y="81"/>
                        </a:lnTo>
                        <a:lnTo>
                          <a:pt x="471" y="72"/>
                        </a:lnTo>
                        <a:lnTo>
                          <a:pt x="460" y="77"/>
                        </a:lnTo>
                        <a:lnTo>
                          <a:pt x="464" y="84"/>
                        </a:lnTo>
                        <a:lnTo>
                          <a:pt x="475" y="79"/>
                        </a:lnTo>
                        <a:lnTo>
                          <a:pt x="463" y="79"/>
                        </a:lnTo>
                        <a:lnTo>
                          <a:pt x="464" y="87"/>
                        </a:lnTo>
                        <a:lnTo>
                          <a:pt x="464" y="536"/>
                        </a:lnTo>
                        <a:lnTo>
                          <a:pt x="463" y="544"/>
                        </a:lnTo>
                        <a:lnTo>
                          <a:pt x="475" y="544"/>
                        </a:lnTo>
                        <a:lnTo>
                          <a:pt x="464" y="539"/>
                        </a:lnTo>
                        <a:lnTo>
                          <a:pt x="460" y="547"/>
                        </a:lnTo>
                        <a:lnTo>
                          <a:pt x="471" y="551"/>
                        </a:lnTo>
                        <a:lnTo>
                          <a:pt x="463" y="543"/>
                        </a:lnTo>
                        <a:lnTo>
                          <a:pt x="457" y="550"/>
                        </a:lnTo>
                        <a:lnTo>
                          <a:pt x="449" y="557"/>
                        </a:lnTo>
                        <a:lnTo>
                          <a:pt x="440" y="563"/>
                        </a:lnTo>
                        <a:lnTo>
                          <a:pt x="448" y="572"/>
                        </a:lnTo>
                        <a:lnTo>
                          <a:pt x="444" y="561"/>
                        </a:lnTo>
                        <a:lnTo>
                          <a:pt x="432" y="567"/>
                        </a:lnTo>
                        <a:lnTo>
                          <a:pt x="419" y="573"/>
                        </a:lnTo>
                        <a:lnTo>
                          <a:pt x="404" y="578"/>
                        </a:lnTo>
                        <a:lnTo>
                          <a:pt x="387" y="583"/>
                        </a:lnTo>
                        <a:lnTo>
                          <a:pt x="369" y="587"/>
                        </a:lnTo>
                        <a:lnTo>
                          <a:pt x="374" y="598"/>
                        </a:lnTo>
                        <a:lnTo>
                          <a:pt x="374" y="586"/>
                        </a:lnTo>
                        <a:lnTo>
                          <a:pt x="355" y="590"/>
                        </a:lnTo>
                        <a:lnTo>
                          <a:pt x="334" y="593"/>
                        </a:lnTo>
                        <a:lnTo>
                          <a:pt x="313" y="596"/>
                        </a:lnTo>
                        <a:lnTo>
                          <a:pt x="291" y="597"/>
                        </a:lnTo>
                        <a:lnTo>
                          <a:pt x="244" y="599"/>
                        </a:lnTo>
                        <a:lnTo>
                          <a:pt x="197" y="597"/>
                        </a:lnTo>
                        <a:lnTo>
                          <a:pt x="175" y="596"/>
                        </a:lnTo>
                        <a:lnTo>
                          <a:pt x="154" y="593"/>
                        </a:lnTo>
                        <a:lnTo>
                          <a:pt x="134" y="590"/>
                        </a:lnTo>
                        <a:lnTo>
                          <a:pt x="114" y="586"/>
                        </a:lnTo>
                        <a:lnTo>
                          <a:pt x="114" y="598"/>
                        </a:lnTo>
                        <a:lnTo>
                          <a:pt x="119" y="587"/>
                        </a:lnTo>
                        <a:lnTo>
                          <a:pt x="101" y="583"/>
                        </a:lnTo>
                        <a:lnTo>
                          <a:pt x="85" y="578"/>
                        </a:lnTo>
                        <a:lnTo>
                          <a:pt x="70" y="573"/>
                        </a:lnTo>
                        <a:lnTo>
                          <a:pt x="56" y="567"/>
                        </a:lnTo>
                        <a:lnTo>
                          <a:pt x="45" y="561"/>
                        </a:lnTo>
                        <a:lnTo>
                          <a:pt x="40" y="572"/>
                        </a:lnTo>
                        <a:lnTo>
                          <a:pt x="49" y="563"/>
                        </a:lnTo>
                        <a:lnTo>
                          <a:pt x="39" y="557"/>
                        </a:lnTo>
                        <a:lnTo>
                          <a:pt x="31" y="550"/>
                        </a:lnTo>
                        <a:lnTo>
                          <a:pt x="25" y="543"/>
                        </a:lnTo>
                        <a:lnTo>
                          <a:pt x="17" y="551"/>
                        </a:lnTo>
                        <a:lnTo>
                          <a:pt x="28" y="547"/>
                        </a:lnTo>
                        <a:lnTo>
                          <a:pt x="24" y="539"/>
                        </a:lnTo>
                        <a:lnTo>
                          <a:pt x="13" y="544"/>
                        </a:lnTo>
                        <a:lnTo>
                          <a:pt x="25" y="544"/>
                        </a:lnTo>
                        <a:lnTo>
                          <a:pt x="24" y="536"/>
                        </a:lnTo>
                        <a:lnTo>
                          <a:pt x="24" y="87"/>
                        </a:lnTo>
                        <a:lnTo>
                          <a:pt x="25" y="79"/>
                        </a:lnTo>
                        <a:lnTo>
                          <a:pt x="13" y="79"/>
                        </a:lnTo>
                        <a:lnTo>
                          <a:pt x="24" y="84"/>
                        </a:lnTo>
                        <a:lnTo>
                          <a:pt x="28" y="77"/>
                        </a:lnTo>
                        <a:lnTo>
                          <a:pt x="17" y="72"/>
                        </a:lnTo>
                        <a:lnTo>
                          <a:pt x="25" y="81"/>
                        </a:lnTo>
                        <a:lnTo>
                          <a:pt x="31" y="73"/>
                        </a:lnTo>
                        <a:lnTo>
                          <a:pt x="39" y="67"/>
                        </a:lnTo>
                        <a:lnTo>
                          <a:pt x="49" y="60"/>
                        </a:lnTo>
                        <a:lnTo>
                          <a:pt x="40" y="51"/>
                        </a:lnTo>
                        <a:lnTo>
                          <a:pt x="45" y="62"/>
                        </a:lnTo>
                        <a:lnTo>
                          <a:pt x="56" y="56"/>
                        </a:lnTo>
                        <a:lnTo>
                          <a:pt x="70" y="50"/>
                        </a:lnTo>
                        <a:lnTo>
                          <a:pt x="85" y="45"/>
                        </a:lnTo>
                        <a:lnTo>
                          <a:pt x="101" y="40"/>
                        </a:lnTo>
                        <a:lnTo>
                          <a:pt x="119" y="36"/>
                        </a:lnTo>
                        <a:lnTo>
                          <a:pt x="114" y="25"/>
                        </a:lnTo>
                        <a:lnTo>
                          <a:pt x="114" y="37"/>
                        </a:lnTo>
                        <a:lnTo>
                          <a:pt x="134" y="33"/>
                        </a:lnTo>
                        <a:lnTo>
                          <a:pt x="154" y="30"/>
                        </a:lnTo>
                        <a:lnTo>
                          <a:pt x="175" y="27"/>
                        </a:lnTo>
                        <a:lnTo>
                          <a:pt x="197" y="26"/>
                        </a:lnTo>
                        <a:lnTo>
                          <a:pt x="244" y="24"/>
                        </a:lnTo>
                        <a:lnTo>
                          <a:pt x="197" y="2"/>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3" name="Freeform 11"/>
                  <p:cNvSpPr>
                    <a:spLocks/>
                  </p:cNvSpPr>
                  <p:nvPr/>
                </p:nvSpPr>
                <p:spPr bwMode="auto">
                  <a:xfrm>
                    <a:off x="4484985" y="3629206"/>
                    <a:ext cx="1527175" cy="288000"/>
                  </a:xfrm>
                  <a:custGeom>
                    <a:avLst/>
                    <a:gdLst>
                      <a:gd name="T0" fmla="*/ 0 w 489"/>
                      <a:gd name="T1" fmla="*/ 0 h 88"/>
                      <a:gd name="T2" fmla="*/ 2 w 489"/>
                      <a:gd name="T3" fmla="*/ 12 h 88"/>
                      <a:gd name="T4" fmla="*/ 8 w 489"/>
                      <a:gd name="T5" fmla="*/ 24 h 88"/>
                      <a:gd name="T6" fmla="*/ 22 w 489"/>
                      <a:gd name="T7" fmla="*/ 38 h 88"/>
                      <a:gd name="T8" fmla="*/ 36 w 489"/>
                      <a:gd name="T9" fmla="*/ 47 h 88"/>
                      <a:gd name="T10" fmla="*/ 61 w 489"/>
                      <a:gd name="T11" fmla="*/ 59 h 88"/>
                      <a:gd name="T12" fmla="*/ 92 w 489"/>
                      <a:gd name="T13" fmla="*/ 69 h 88"/>
                      <a:gd name="T14" fmla="*/ 114 w 489"/>
                      <a:gd name="T15" fmla="*/ 74 h 88"/>
                      <a:gd name="T16" fmla="*/ 154 w 489"/>
                      <a:gd name="T17" fmla="*/ 81 h 88"/>
                      <a:gd name="T18" fmla="*/ 197 w 489"/>
                      <a:gd name="T19" fmla="*/ 85 h 88"/>
                      <a:gd name="T20" fmla="*/ 291 w 489"/>
                      <a:gd name="T21" fmla="*/ 85 h 88"/>
                      <a:gd name="T22" fmla="*/ 334 w 489"/>
                      <a:gd name="T23" fmla="*/ 81 h 88"/>
                      <a:gd name="T24" fmla="*/ 374 w 489"/>
                      <a:gd name="T25" fmla="*/ 74 h 88"/>
                      <a:gd name="T26" fmla="*/ 396 w 489"/>
                      <a:gd name="T27" fmla="*/ 69 h 88"/>
                      <a:gd name="T28" fmla="*/ 428 w 489"/>
                      <a:gd name="T29" fmla="*/ 59 h 88"/>
                      <a:gd name="T30" fmla="*/ 453 w 489"/>
                      <a:gd name="T31" fmla="*/ 47 h 88"/>
                      <a:gd name="T32" fmla="*/ 466 w 489"/>
                      <a:gd name="T33" fmla="*/ 38 h 88"/>
                      <a:gd name="T34" fmla="*/ 480 w 489"/>
                      <a:gd name="T35" fmla="*/ 24 h 88"/>
                      <a:gd name="T36" fmla="*/ 486 w 489"/>
                      <a:gd name="T37" fmla="*/ 12 h 88"/>
                      <a:gd name="T38" fmla="*/ 488 w 489"/>
                      <a:gd name="T39" fmla="*/ 0 h 88"/>
                      <a:gd name="T40" fmla="*/ 463 w 489"/>
                      <a:gd name="T41" fmla="*/ 8 h 88"/>
                      <a:gd name="T42" fmla="*/ 464 w 489"/>
                      <a:gd name="T43" fmla="*/ 3 h 88"/>
                      <a:gd name="T44" fmla="*/ 471 w 489"/>
                      <a:gd name="T45" fmla="*/ 15 h 88"/>
                      <a:gd name="T46" fmla="*/ 457 w 489"/>
                      <a:gd name="T47" fmla="*/ 14 h 88"/>
                      <a:gd name="T48" fmla="*/ 440 w 489"/>
                      <a:gd name="T49" fmla="*/ 27 h 88"/>
                      <a:gd name="T50" fmla="*/ 444 w 489"/>
                      <a:gd name="T51" fmla="*/ 25 h 88"/>
                      <a:gd name="T52" fmla="*/ 419 w 489"/>
                      <a:gd name="T53" fmla="*/ 37 h 88"/>
                      <a:gd name="T54" fmla="*/ 387 w 489"/>
                      <a:gd name="T55" fmla="*/ 47 h 88"/>
                      <a:gd name="T56" fmla="*/ 374 w 489"/>
                      <a:gd name="T57" fmla="*/ 62 h 88"/>
                      <a:gd name="T58" fmla="*/ 355 w 489"/>
                      <a:gd name="T59" fmla="*/ 54 h 88"/>
                      <a:gd name="T60" fmla="*/ 313 w 489"/>
                      <a:gd name="T61" fmla="*/ 60 h 88"/>
                      <a:gd name="T62" fmla="*/ 244 w 489"/>
                      <a:gd name="T63" fmla="*/ 63 h 88"/>
                      <a:gd name="T64" fmla="*/ 175 w 489"/>
                      <a:gd name="T65" fmla="*/ 60 h 88"/>
                      <a:gd name="T66" fmla="*/ 134 w 489"/>
                      <a:gd name="T67" fmla="*/ 54 h 88"/>
                      <a:gd name="T68" fmla="*/ 114 w 489"/>
                      <a:gd name="T69" fmla="*/ 62 h 88"/>
                      <a:gd name="T70" fmla="*/ 101 w 489"/>
                      <a:gd name="T71" fmla="*/ 47 h 88"/>
                      <a:gd name="T72" fmla="*/ 70 w 489"/>
                      <a:gd name="T73" fmla="*/ 37 h 88"/>
                      <a:gd name="T74" fmla="*/ 45 w 489"/>
                      <a:gd name="T75" fmla="*/ 25 h 88"/>
                      <a:gd name="T76" fmla="*/ 49 w 489"/>
                      <a:gd name="T77" fmla="*/ 27 h 88"/>
                      <a:gd name="T78" fmla="*/ 31 w 489"/>
                      <a:gd name="T79" fmla="*/ 14 h 88"/>
                      <a:gd name="T80" fmla="*/ 17 w 489"/>
                      <a:gd name="T81" fmla="*/ 15 h 88"/>
                      <a:gd name="T82" fmla="*/ 24 w 489"/>
                      <a:gd name="T83" fmla="*/ 3 h 88"/>
                      <a:gd name="T84" fmla="*/ 25 w 489"/>
                      <a:gd name="T85"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9" h="88">
                        <a:moveTo>
                          <a:pt x="24" y="0"/>
                        </a:moveTo>
                        <a:lnTo>
                          <a:pt x="0" y="0"/>
                        </a:lnTo>
                        <a:lnTo>
                          <a:pt x="1" y="8"/>
                        </a:lnTo>
                        <a:lnTo>
                          <a:pt x="2" y="12"/>
                        </a:lnTo>
                        <a:lnTo>
                          <a:pt x="6" y="20"/>
                        </a:lnTo>
                        <a:lnTo>
                          <a:pt x="8" y="24"/>
                        </a:lnTo>
                        <a:lnTo>
                          <a:pt x="14" y="31"/>
                        </a:lnTo>
                        <a:lnTo>
                          <a:pt x="22" y="38"/>
                        </a:lnTo>
                        <a:lnTo>
                          <a:pt x="32" y="44"/>
                        </a:lnTo>
                        <a:lnTo>
                          <a:pt x="36" y="47"/>
                        </a:lnTo>
                        <a:lnTo>
                          <a:pt x="47" y="53"/>
                        </a:lnTo>
                        <a:lnTo>
                          <a:pt x="61" y="59"/>
                        </a:lnTo>
                        <a:lnTo>
                          <a:pt x="76" y="64"/>
                        </a:lnTo>
                        <a:lnTo>
                          <a:pt x="92" y="69"/>
                        </a:lnTo>
                        <a:lnTo>
                          <a:pt x="110" y="73"/>
                        </a:lnTo>
                        <a:lnTo>
                          <a:pt x="114" y="74"/>
                        </a:lnTo>
                        <a:lnTo>
                          <a:pt x="134" y="78"/>
                        </a:lnTo>
                        <a:lnTo>
                          <a:pt x="154" y="81"/>
                        </a:lnTo>
                        <a:lnTo>
                          <a:pt x="175" y="84"/>
                        </a:lnTo>
                        <a:lnTo>
                          <a:pt x="197" y="85"/>
                        </a:lnTo>
                        <a:lnTo>
                          <a:pt x="244" y="87"/>
                        </a:lnTo>
                        <a:lnTo>
                          <a:pt x="291" y="85"/>
                        </a:lnTo>
                        <a:lnTo>
                          <a:pt x="313" y="84"/>
                        </a:lnTo>
                        <a:lnTo>
                          <a:pt x="334" y="81"/>
                        </a:lnTo>
                        <a:lnTo>
                          <a:pt x="355" y="78"/>
                        </a:lnTo>
                        <a:lnTo>
                          <a:pt x="374" y="74"/>
                        </a:lnTo>
                        <a:lnTo>
                          <a:pt x="378" y="73"/>
                        </a:lnTo>
                        <a:lnTo>
                          <a:pt x="396" y="69"/>
                        </a:lnTo>
                        <a:lnTo>
                          <a:pt x="413" y="64"/>
                        </a:lnTo>
                        <a:lnTo>
                          <a:pt x="428" y="59"/>
                        </a:lnTo>
                        <a:lnTo>
                          <a:pt x="441" y="53"/>
                        </a:lnTo>
                        <a:lnTo>
                          <a:pt x="453" y="47"/>
                        </a:lnTo>
                        <a:lnTo>
                          <a:pt x="457" y="44"/>
                        </a:lnTo>
                        <a:lnTo>
                          <a:pt x="466" y="38"/>
                        </a:lnTo>
                        <a:lnTo>
                          <a:pt x="474" y="31"/>
                        </a:lnTo>
                        <a:lnTo>
                          <a:pt x="480" y="24"/>
                        </a:lnTo>
                        <a:lnTo>
                          <a:pt x="482" y="20"/>
                        </a:lnTo>
                        <a:lnTo>
                          <a:pt x="486" y="12"/>
                        </a:lnTo>
                        <a:lnTo>
                          <a:pt x="487" y="8"/>
                        </a:lnTo>
                        <a:lnTo>
                          <a:pt x="488" y="0"/>
                        </a:lnTo>
                        <a:lnTo>
                          <a:pt x="464" y="0"/>
                        </a:lnTo>
                        <a:lnTo>
                          <a:pt x="463" y="8"/>
                        </a:lnTo>
                        <a:lnTo>
                          <a:pt x="475" y="8"/>
                        </a:lnTo>
                        <a:lnTo>
                          <a:pt x="464" y="3"/>
                        </a:lnTo>
                        <a:lnTo>
                          <a:pt x="460" y="11"/>
                        </a:lnTo>
                        <a:lnTo>
                          <a:pt x="471" y="15"/>
                        </a:lnTo>
                        <a:lnTo>
                          <a:pt x="463" y="7"/>
                        </a:lnTo>
                        <a:lnTo>
                          <a:pt x="457" y="14"/>
                        </a:lnTo>
                        <a:lnTo>
                          <a:pt x="449" y="21"/>
                        </a:lnTo>
                        <a:lnTo>
                          <a:pt x="440" y="27"/>
                        </a:lnTo>
                        <a:lnTo>
                          <a:pt x="448" y="36"/>
                        </a:lnTo>
                        <a:lnTo>
                          <a:pt x="444" y="25"/>
                        </a:lnTo>
                        <a:lnTo>
                          <a:pt x="432" y="31"/>
                        </a:lnTo>
                        <a:lnTo>
                          <a:pt x="419" y="37"/>
                        </a:lnTo>
                        <a:lnTo>
                          <a:pt x="404" y="42"/>
                        </a:lnTo>
                        <a:lnTo>
                          <a:pt x="387" y="47"/>
                        </a:lnTo>
                        <a:lnTo>
                          <a:pt x="369" y="51"/>
                        </a:lnTo>
                        <a:lnTo>
                          <a:pt x="374" y="62"/>
                        </a:lnTo>
                        <a:lnTo>
                          <a:pt x="374" y="50"/>
                        </a:lnTo>
                        <a:lnTo>
                          <a:pt x="355" y="54"/>
                        </a:lnTo>
                        <a:lnTo>
                          <a:pt x="334" y="57"/>
                        </a:lnTo>
                        <a:lnTo>
                          <a:pt x="313" y="60"/>
                        </a:lnTo>
                        <a:lnTo>
                          <a:pt x="291" y="61"/>
                        </a:lnTo>
                        <a:lnTo>
                          <a:pt x="244" y="63"/>
                        </a:lnTo>
                        <a:lnTo>
                          <a:pt x="197" y="61"/>
                        </a:lnTo>
                        <a:lnTo>
                          <a:pt x="175" y="60"/>
                        </a:lnTo>
                        <a:lnTo>
                          <a:pt x="154" y="57"/>
                        </a:lnTo>
                        <a:lnTo>
                          <a:pt x="134" y="54"/>
                        </a:lnTo>
                        <a:lnTo>
                          <a:pt x="114" y="50"/>
                        </a:lnTo>
                        <a:lnTo>
                          <a:pt x="114" y="62"/>
                        </a:lnTo>
                        <a:lnTo>
                          <a:pt x="119" y="51"/>
                        </a:lnTo>
                        <a:lnTo>
                          <a:pt x="101" y="47"/>
                        </a:lnTo>
                        <a:lnTo>
                          <a:pt x="85" y="42"/>
                        </a:lnTo>
                        <a:lnTo>
                          <a:pt x="70" y="37"/>
                        </a:lnTo>
                        <a:lnTo>
                          <a:pt x="56" y="31"/>
                        </a:lnTo>
                        <a:lnTo>
                          <a:pt x="45" y="25"/>
                        </a:lnTo>
                        <a:lnTo>
                          <a:pt x="40" y="36"/>
                        </a:lnTo>
                        <a:lnTo>
                          <a:pt x="49" y="27"/>
                        </a:lnTo>
                        <a:lnTo>
                          <a:pt x="39" y="21"/>
                        </a:lnTo>
                        <a:lnTo>
                          <a:pt x="31" y="14"/>
                        </a:lnTo>
                        <a:lnTo>
                          <a:pt x="25" y="7"/>
                        </a:lnTo>
                        <a:lnTo>
                          <a:pt x="17" y="15"/>
                        </a:lnTo>
                        <a:lnTo>
                          <a:pt x="28" y="11"/>
                        </a:lnTo>
                        <a:lnTo>
                          <a:pt x="24" y="3"/>
                        </a:lnTo>
                        <a:lnTo>
                          <a:pt x="13" y="8"/>
                        </a:lnTo>
                        <a:lnTo>
                          <a:pt x="25" y="8"/>
                        </a:lnTo>
                        <a:lnTo>
                          <a:pt x="24" y="0"/>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4" name="Text Box 12"/>
                  <p:cNvSpPr txBox="1">
                    <a:spLocks noChangeArrowheads="1"/>
                  </p:cNvSpPr>
                  <p:nvPr/>
                </p:nvSpPr>
                <p:spPr bwMode="auto">
                  <a:xfrm>
                    <a:off x="4644009" y="3429000"/>
                    <a:ext cx="1129657" cy="181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endParaRPr lang="de-DE" altLang="de-DE" sz="2400" dirty="0">
                      <a:latin typeface="Comic Sans MS" pitchFamily="66" charset="0"/>
                    </a:endParaRPr>
                  </a:p>
                </p:txBody>
              </p:sp>
            </p:grpSp>
            <p:sp>
              <p:nvSpPr>
                <p:cNvPr id="15" name="TextBox 14"/>
                <p:cNvSpPr txBox="1"/>
                <p:nvPr/>
              </p:nvSpPr>
              <p:spPr>
                <a:xfrm>
                  <a:off x="4572001" y="1619098"/>
                  <a:ext cx="1368150" cy="1332529"/>
                </a:xfrm>
                <a:prstGeom prst="rect">
                  <a:avLst/>
                </a:prstGeom>
                <a:solidFill>
                  <a:srgbClr val="99CDE7"/>
                </a:solidFill>
              </p:spPr>
              <p:txBody>
                <a:bodyPr wrap="square" rtlCol="0">
                  <a:spAutoFit/>
                </a:bodyPr>
                <a:lstStyle/>
                <a:p>
                  <a:endParaRPr lang="de-CH" sz="1600" b="1" dirty="0">
                    <a:latin typeface="+mj-lt"/>
                  </a:endParaRPr>
                </a:p>
              </p:txBody>
            </p:sp>
            <p:sp>
              <p:nvSpPr>
                <p:cNvPr id="16" name="TextBox 15"/>
                <p:cNvSpPr txBox="1"/>
                <p:nvPr/>
              </p:nvSpPr>
              <p:spPr>
                <a:xfrm>
                  <a:off x="6948266" y="1619098"/>
                  <a:ext cx="1368150" cy="1332529"/>
                </a:xfrm>
                <a:prstGeom prst="rect">
                  <a:avLst/>
                </a:prstGeom>
                <a:solidFill>
                  <a:srgbClr val="FF9999"/>
                </a:solidFill>
              </p:spPr>
              <p:txBody>
                <a:bodyPr wrap="square" rtlCol="0">
                  <a:spAutoFit/>
                </a:bodyPr>
                <a:lstStyle/>
                <a:p>
                  <a:endParaRPr lang="de-CH" sz="1600" b="1" dirty="0">
                    <a:latin typeface="+mj-lt"/>
                  </a:endParaRPr>
                </a:p>
              </p:txBody>
            </p:sp>
            <p:sp>
              <p:nvSpPr>
                <p:cNvPr id="17" name="TextBox 16"/>
                <p:cNvSpPr txBox="1">
                  <a:spLocks/>
                </p:cNvSpPr>
                <p:nvPr/>
              </p:nvSpPr>
              <p:spPr>
                <a:xfrm>
                  <a:off x="6876257" y="2268162"/>
                  <a:ext cx="1368002" cy="1332529"/>
                </a:xfrm>
                <a:prstGeom prst="rect">
                  <a:avLst/>
                </a:prstGeom>
                <a:solidFill>
                  <a:srgbClr val="FF9999"/>
                </a:solidFill>
              </p:spPr>
              <p:txBody>
                <a:bodyPr wrap="square" rtlCol="0">
                  <a:spAutoFit/>
                </a:bodyPr>
                <a:lstStyle/>
                <a:p>
                  <a:endParaRPr lang="de-CH" sz="1600" dirty="0">
                    <a:latin typeface="+mj-lt"/>
                  </a:endParaRPr>
                </a:p>
              </p:txBody>
            </p:sp>
            <p:sp>
              <p:nvSpPr>
                <p:cNvPr id="18" name="TextBox 17"/>
                <p:cNvSpPr txBox="1">
                  <a:spLocks/>
                </p:cNvSpPr>
                <p:nvPr/>
              </p:nvSpPr>
              <p:spPr>
                <a:xfrm>
                  <a:off x="6876257" y="2996953"/>
                  <a:ext cx="1368002" cy="1332529"/>
                </a:xfrm>
                <a:prstGeom prst="rect">
                  <a:avLst/>
                </a:prstGeom>
                <a:solidFill>
                  <a:srgbClr val="FF9999"/>
                </a:solidFill>
              </p:spPr>
              <p:txBody>
                <a:bodyPr wrap="square" rtlCol="0">
                  <a:spAutoFit/>
                </a:bodyPr>
                <a:lstStyle/>
                <a:p>
                  <a:endParaRPr lang="de-CH" sz="1600" dirty="0">
                    <a:latin typeface="+mj-lt"/>
                  </a:endParaRPr>
                </a:p>
              </p:txBody>
            </p:sp>
            <p:sp>
              <p:nvSpPr>
                <p:cNvPr id="19" name="TextBox 18"/>
                <p:cNvSpPr txBox="1">
                  <a:spLocks/>
                </p:cNvSpPr>
                <p:nvPr/>
              </p:nvSpPr>
              <p:spPr>
                <a:xfrm>
                  <a:off x="6876257" y="3645026"/>
                  <a:ext cx="1368002" cy="1332529"/>
                </a:xfrm>
                <a:prstGeom prst="rect">
                  <a:avLst/>
                </a:prstGeom>
                <a:solidFill>
                  <a:srgbClr val="FF9999"/>
                </a:solidFill>
              </p:spPr>
              <p:txBody>
                <a:bodyPr wrap="square" rtlCol="0">
                  <a:spAutoFit/>
                </a:bodyPr>
                <a:lstStyle/>
                <a:p>
                  <a:endParaRPr lang="de-CH" sz="1600" dirty="0" smtClean="0">
                    <a:latin typeface="+mj-lt"/>
                  </a:endParaRPr>
                </a:p>
              </p:txBody>
            </p:sp>
            <p:sp>
              <p:nvSpPr>
                <p:cNvPr id="20" name="TextBox 19"/>
                <p:cNvSpPr txBox="1">
                  <a:spLocks/>
                </p:cNvSpPr>
                <p:nvPr/>
              </p:nvSpPr>
              <p:spPr>
                <a:xfrm>
                  <a:off x="6876257" y="4365102"/>
                  <a:ext cx="1403998" cy="1332529"/>
                </a:xfrm>
                <a:prstGeom prst="rect">
                  <a:avLst/>
                </a:prstGeom>
                <a:solidFill>
                  <a:srgbClr val="FF9999"/>
                </a:solidFill>
              </p:spPr>
              <p:txBody>
                <a:bodyPr wrap="square" rtlCol="0">
                  <a:spAutoFit/>
                </a:bodyPr>
                <a:lstStyle/>
                <a:p>
                  <a:endParaRPr lang="de-CH" sz="1600" dirty="0">
                    <a:latin typeface="+mj-lt"/>
                  </a:endParaRPr>
                </a:p>
              </p:txBody>
            </p:sp>
            <p:sp>
              <p:nvSpPr>
                <p:cNvPr id="21" name="Oval 20"/>
                <p:cNvSpPr/>
                <p:nvPr/>
              </p:nvSpPr>
              <p:spPr bwMode="auto">
                <a:xfrm>
                  <a:off x="4572000" y="2852936"/>
                  <a:ext cx="1368152" cy="568806"/>
                </a:xfrm>
                <a:prstGeom prst="ellipse">
                  <a:avLst/>
                </a:prstGeom>
                <a:solidFill>
                  <a:srgbClr val="99CDE7"/>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grpSp>
          <p:grpSp>
            <p:nvGrpSpPr>
              <p:cNvPr id="9" name="Group 8"/>
              <p:cNvGrpSpPr/>
              <p:nvPr/>
            </p:nvGrpSpPr>
            <p:grpSpPr>
              <a:xfrm>
                <a:off x="251520" y="1196752"/>
                <a:ext cx="3384376" cy="3511842"/>
                <a:chOff x="251520" y="1196752"/>
                <a:chExt cx="3384376" cy="3511842"/>
              </a:xfrm>
            </p:grpSpPr>
            <p:sp>
              <p:nvSpPr>
                <p:cNvPr id="10" name="TextBox 9"/>
                <p:cNvSpPr txBox="1"/>
                <p:nvPr/>
              </p:nvSpPr>
              <p:spPr>
                <a:xfrm>
                  <a:off x="2267745" y="1628800"/>
                  <a:ext cx="1368151" cy="1332529"/>
                </a:xfrm>
                <a:prstGeom prst="rect">
                  <a:avLst/>
                </a:prstGeom>
                <a:solidFill>
                  <a:schemeClr val="bg1">
                    <a:lumMod val="75000"/>
                  </a:schemeClr>
                </a:solidFill>
              </p:spPr>
              <p:txBody>
                <a:bodyPr wrap="square" rtlCol="0">
                  <a:spAutoFit/>
                </a:bodyPr>
                <a:lstStyle/>
                <a:p>
                  <a:endParaRPr lang="de-CH" sz="1600" b="1" dirty="0">
                    <a:latin typeface="+mj-lt"/>
                  </a:endParaRPr>
                </a:p>
              </p:txBody>
            </p:sp>
            <p:sp>
              <p:nvSpPr>
                <p:cNvPr id="11" name="TextBox 10"/>
                <p:cNvSpPr txBox="1"/>
                <p:nvPr/>
              </p:nvSpPr>
              <p:spPr>
                <a:xfrm>
                  <a:off x="2627785" y="3501007"/>
                  <a:ext cx="1008111" cy="921920"/>
                </a:xfrm>
                <a:prstGeom prst="rect">
                  <a:avLst/>
                </a:prstGeom>
                <a:solidFill>
                  <a:schemeClr val="bg1">
                    <a:lumMod val="75000"/>
                  </a:schemeClr>
                </a:solidFill>
              </p:spPr>
              <p:txBody>
                <a:bodyPr wrap="square" rtlCol="0">
                  <a:spAutoFit/>
                </a:bodyPr>
                <a:lstStyle/>
                <a:p>
                  <a:pPr>
                    <a:lnSpc>
                      <a:spcPts val="1000"/>
                    </a:lnSpc>
                  </a:pPr>
                  <a:endParaRPr lang="de-CH" sz="1600" dirty="0" smtClean="0">
                    <a:latin typeface="Arial Narrow" panose="020B0606020202030204" pitchFamily="34" charset="0"/>
                  </a:endParaRPr>
                </a:p>
              </p:txBody>
            </p:sp>
            <p:sp>
              <p:nvSpPr>
                <p:cNvPr id="12" name="Rounded Rectangle 11"/>
                <p:cNvSpPr/>
                <p:nvPr/>
              </p:nvSpPr>
              <p:spPr bwMode="auto">
                <a:xfrm>
                  <a:off x="251520" y="1196752"/>
                  <a:ext cx="2376264" cy="3511842"/>
                </a:xfrm>
                <a:prstGeom prst="roundRect">
                  <a:avLst/>
                </a:prstGeom>
                <a:solidFill>
                  <a:srgbClr val="006600">
                    <a:alpha val="45098"/>
                  </a:srgbClr>
                </a:solidFill>
                <a:ln w="76200" cap="flat" cmpd="sng" algn="ctr">
                  <a:solidFill>
                    <a:srgbClr val="339933"/>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3" name="TextBox 12"/>
                <p:cNvSpPr txBox="1"/>
                <p:nvPr/>
              </p:nvSpPr>
              <p:spPr>
                <a:xfrm>
                  <a:off x="395538" y="1268760"/>
                  <a:ext cx="2016225" cy="1453670"/>
                </a:xfrm>
                <a:prstGeom prst="rect">
                  <a:avLst/>
                </a:prstGeom>
                <a:noFill/>
              </p:spPr>
              <p:txBody>
                <a:bodyPr wrap="square" rtlCol="0">
                  <a:spAutoFit/>
                </a:bodyPr>
                <a:lstStyle/>
                <a:p>
                  <a:endParaRPr lang="de-CH" sz="1800" b="1" dirty="0">
                    <a:latin typeface="+mj-lt"/>
                  </a:endParaRPr>
                </a:p>
              </p:txBody>
            </p:sp>
          </p:grpSp>
        </p:grpSp>
      </p:grpSp>
    </p:spTree>
    <p:extLst>
      <p:ext uri="{BB962C8B-B14F-4D97-AF65-F5344CB8AC3E}">
        <p14:creationId xmlns:p14="http://schemas.microsoft.com/office/powerpoint/2010/main" val="39862353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p:txBody>
          <a:bodyPr/>
          <a:lstStyle/>
          <a:p>
            <a:endParaRPr lang="en-GB" altLang="de-DE" dirty="0"/>
          </a:p>
        </p:txBody>
      </p:sp>
      <p:pic>
        <p:nvPicPr>
          <p:cNvPr id="2053" name="Picture 5" descr="img018"/>
          <p:cNvPicPr>
            <a:picLocks noChangeAspect="1" noChangeArrowheads="1"/>
          </p:cNvPicPr>
          <p:nvPr/>
        </p:nvPicPr>
        <p:blipFill>
          <a:blip r:embed="rId3">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grpSp>
        <p:nvGrpSpPr>
          <p:cNvPr id="16" name="Group 15"/>
          <p:cNvGrpSpPr/>
          <p:nvPr/>
        </p:nvGrpSpPr>
        <p:grpSpPr>
          <a:xfrm>
            <a:off x="4484985" y="3537080"/>
            <a:ext cx="1541301" cy="612000"/>
            <a:chOff x="4484985" y="3429000"/>
            <a:chExt cx="1541301" cy="612000"/>
          </a:xfrm>
        </p:grpSpPr>
        <p:sp>
          <p:nvSpPr>
            <p:cNvPr id="2058" name="Freeform 10"/>
            <p:cNvSpPr>
              <a:spLocks/>
            </p:cNvSpPr>
            <p:nvPr/>
          </p:nvSpPr>
          <p:spPr bwMode="auto">
            <a:xfrm>
              <a:off x="4499111" y="3429000"/>
              <a:ext cx="1527175" cy="612000"/>
            </a:xfrm>
            <a:custGeom>
              <a:avLst/>
              <a:gdLst>
                <a:gd name="T0" fmla="*/ 154 w 489"/>
                <a:gd name="T1" fmla="*/ 6 h 624"/>
                <a:gd name="T2" fmla="*/ 110 w 489"/>
                <a:gd name="T3" fmla="*/ 14 h 624"/>
                <a:gd name="T4" fmla="*/ 61 w 489"/>
                <a:gd name="T5" fmla="*/ 28 h 624"/>
                <a:gd name="T6" fmla="*/ 32 w 489"/>
                <a:gd name="T7" fmla="*/ 43 h 624"/>
                <a:gd name="T8" fmla="*/ 8 w 489"/>
                <a:gd name="T9" fmla="*/ 64 h 624"/>
                <a:gd name="T10" fmla="*/ 1 w 489"/>
                <a:gd name="T11" fmla="*/ 79 h 624"/>
                <a:gd name="T12" fmla="*/ 1 w 489"/>
                <a:gd name="T13" fmla="*/ 544 h 624"/>
                <a:gd name="T14" fmla="*/ 8 w 489"/>
                <a:gd name="T15" fmla="*/ 560 h 624"/>
                <a:gd name="T16" fmla="*/ 32 w 489"/>
                <a:gd name="T17" fmla="*/ 580 h 624"/>
                <a:gd name="T18" fmla="*/ 61 w 489"/>
                <a:gd name="T19" fmla="*/ 595 h 624"/>
                <a:gd name="T20" fmla="*/ 110 w 489"/>
                <a:gd name="T21" fmla="*/ 609 h 624"/>
                <a:gd name="T22" fmla="*/ 154 w 489"/>
                <a:gd name="T23" fmla="*/ 617 h 624"/>
                <a:gd name="T24" fmla="*/ 244 w 489"/>
                <a:gd name="T25" fmla="*/ 623 h 624"/>
                <a:gd name="T26" fmla="*/ 334 w 489"/>
                <a:gd name="T27" fmla="*/ 617 h 624"/>
                <a:gd name="T28" fmla="*/ 378 w 489"/>
                <a:gd name="T29" fmla="*/ 609 h 624"/>
                <a:gd name="T30" fmla="*/ 428 w 489"/>
                <a:gd name="T31" fmla="*/ 595 h 624"/>
                <a:gd name="T32" fmla="*/ 457 w 489"/>
                <a:gd name="T33" fmla="*/ 580 h 624"/>
                <a:gd name="T34" fmla="*/ 480 w 489"/>
                <a:gd name="T35" fmla="*/ 560 h 624"/>
                <a:gd name="T36" fmla="*/ 487 w 489"/>
                <a:gd name="T37" fmla="*/ 544 h 624"/>
                <a:gd name="T38" fmla="*/ 487 w 489"/>
                <a:gd name="T39" fmla="*/ 79 h 624"/>
                <a:gd name="T40" fmla="*/ 480 w 489"/>
                <a:gd name="T41" fmla="*/ 64 h 624"/>
                <a:gd name="T42" fmla="*/ 457 w 489"/>
                <a:gd name="T43" fmla="*/ 43 h 624"/>
                <a:gd name="T44" fmla="*/ 428 w 489"/>
                <a:gd name="T45" fmla="*/ 28 h 624"/>
                <a:gd name="T46" fmla="*/ 378 w 489"/>
                <a:gd name="T47" fmla="*/ 14 h 624"/>
                <a:gd name="T48" fmla="*/ 334 w 489"/>
                <a:gd name="T49" fmla="*/ 6 h 624"/>
                <a:gd name="T50" fmla="*/ 244 w 489"/>
                <a:gd name="T51" fmla="*/ 0 h 624"/>
                <a:gd name="T52" fmla="*/ 291 w 489"/>
                <a:gd name="T53" fmla="*/ 26 h 624"/>
                <a:gd name="T54" fmla="*/ 355 w 489"/>
                <a:gd name="T55" fmla="*/ 33 h 624"/>
                <a:gd name="T56" fmla="*/ 369 w 489"/>
                <a:gd name="T57" fmla="*/ 36 h 624"/>
                <a:gd name="T58" fmla="*/ 419 w 489"/>
                <a:gd name="T59" fmla="*/ 50 h 624"/>
                <a:gd name="T60" fmla="*/ 448 w 489"/>
                <a:gd name="T61" fmla="*/ 51 h 624"/>
                <a:gd name="T62" fmla="*/ 457 w 489"/>
                <a:gd name="T63" fmla="*/ 73 h 624"/>
                <a:gd name="T64" fmla="*/ 460 w 489"/>
                <a:gd name="T65" fmla="*/ 77 h 624"/>
                <a:gd name="T66" fmla="*/ 463 w 489"/>
                <a:gd name="T67" fmla="*/ 79 h 624"/>
                <a:gd name="T68" fmla="*/ 463 w 489"/>
                <a:gd name="T69" fmla="*/ 544 h 624"/>
                <a:gd name="T70" fmla="*/ 460 w 489"/>
                <a:gd name="T71" fmla="*/ 547 h 624"/>
                <a:gd name="T72" fmla="*/ 457 w 489"/>
                <a:gd name="T73" fmla="*/ 550 h 624"/>
                <a:gd name="T74" fmla="*/ 448 w 489"/>
                <a:gd name="T75" fmla="*/ 572 h 624"/>
                <a:gd name="T76" fmla="*/ 419 w 489"/>
                <a:gd name="T77" fmla="*/ 573 h 624"/>
                <a:gd name="T78" fmla="*/ 369 w 489"/>
                <a:gd name="T79" fmla="*/ 587 h 624"/>
                <a:gd name="T80" fmla="*/ 355 w 489"/>
                <a:gd name="T81" fmla="*/ 590 h 624"/>
                <a:gd name="T82" fmla="*/ 291 w 489"/>
                <a:gd name="T83" fmla="*/ 597 h 624"/>
                <a:gd name="T84" fmla="*/ 175 w 489"/>
                <a:gd name="T85" fmla="*/ 596 h 624"/>
                <a:gd name="T86" fmla="*/ 114 w 489"/>
                <a:gd name="T87" fmla="*/ 586 h 624"/>
                <a:gd name="T88" fmla="*/ 101 w 489"/>
                <a:gd name="T89" fmla="*/ 583 h 624"/>
                <a:gd name="T90" fmla="*/ 56 w 489"/>
                <a:gd name="T91" fmla="*/ 567 h 624"/>
                <a:gd name="T92" fmla="*/ 49 w 489"/>
                <a:gd name="T93" fmla="*/ 563 h 624"/>
                <a:gd name="T94" fmla="*/ 25 w 489"/>
                <a:gd name="T95" fmla="*/ 543 h 624"/>
                <a:gd name="T96" fmla="*/ 24 w 489"/>
                <a:gd name="T97" fmla="*/ 539 h 624"/>
                <a:gd name="T98" fmla="*/ 24 w 489"/>
                <a:gd name="T99" fmla="*/ 536 h 624"/>
                <a:gd name="T100" fmla="*/ 13 w 489"/>
                <a:gd name="T101" fmla="*/ 79 h 624"/>
                <a:gd name="T102" fmla="*/ 17 w 489"/>
                <a:gd name="T103" fmla="*/ 72 h 624"/>
                <a:gd name="T104" fmla="*/ 39 w 489"/>
                <a:gd name="T105" fmla="*/ 67 h 624"/>
                <a:gd name="T106" fmla="*/ 45 w 489"/>
                <a:gd name="T107" fmla="*/ 62 h 624"/>
                <a:gd name="T108" fmla="*/ 85 w 489"/>
                <a:gd name="T109" fmla="*/ 45 h 624"/>
                <a:gd name="T110" fmla="*/ 114 w 489"/>
                <a:gd name="T111" fmla="*/ 25 h 624"/>
                <a:gd name="T112" fmla="*/ 154 w 489"/>
                <a:gd name="T113" fmla="*/ 30 h 624"/>
                <a:gd name="T114" fmla="*/ 244 w 489"/>
                <a:gd name="T115" fmla="*/ 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9" h="624">
                  <a:moveTo>
                    <a:pt x="197" y="2"/>
                  </a:moveTo>
                  <a:lnTo>
                    <a:pt x="175" y="3"/>
                  </a:lnTo>
                  <a:lnTo>
                    <a:pt x="154" y="6"/>
                  </a:lnTo>
                  <a:lnTo>
                    <a:pt x="134" y="9"/>
                  </a:lnTo>
                  <a:lnTo>
                    <a:pt x="114" y="13"/>
                  </a:lnTo>
                  <a:lnTo>
                    <a:pt x="110" y="14"/>
                  </a:lnTo>
                  <a:lnTo>
                    <a:pt x="92" y="18"/>
                  </a:lnTo>
                  <a:lnTo>
                    <a:pt x="76" y="23"/>
                  </a:lnTo>
                  <a:lnTo>
                    <a:pt x="61" y="28"/>
                  </a:lnTo>
                  <a:lnTo>
                    <a:pt x="47" y="34"/>
                  </a:lnTo>
                  <a:lnTo>
                    <a:pt x="36" y="40"/>
                  </a:lnTo>
                  <a:lnTo>
                    <a:pt x="32" y="43"/>
                  </a:lnTo>
                  <a:lnTo>
                    <a:pt x="22" y="50"/>
                  </a:lnTo>
                  <a:lnTo>
                    <a:pt x="14" y="56"/>
                  </a:lnTo>
                  <a:lnTo>
                    <a:pt x="8" y="64"/>
                  </a:lnTo>
                  <a:lnTo>
                    <a:pt x="6" y="68"/>
                  </a:lnTo>
                  <a:lnTo>
                    <a:pt x="2" y="75"/>
                  </a:lnTo>
                  <a:lnTo>
                    <a:pt x="1" y="79"/>
                  </a:lnTo>
                  <a:lnTo>
                    <a:pt x="0" y="87"/>
                  </a:lnTo>
                  <a:lnTo>
                    <a:pt x="0" y="536"/>
                  </a:lnTo>
                  <a:lnTo>
                    <a:pt x="1" y="544"/>
                  </a:lnTo>
                  <a:lnTo>
                    <a:pt x="2" y="548"/>
                  </a:lnTo>
                  <a:lnTo>
                    <a:pt x="6" y="556"/>
                  </a:lnTo>
                  <a:lnTo>
                    <a:pt x="8" y="560"/>
                  </a:lnTo>
                  <a:lnTo>
                    <a:pt x="14" y="567"/>
                  </a:lnTo>
                  <a:lnTo>
                    <a:pt x="22" y="574"/>
                  </a:lnTo>
                  <a:lnTo>
                    <a:pt x="32" y="580"/>
                  </a:lnTo>
                  <a:lnTo>
                    <a:pt x="36" y="583"/>
                  </a:lnTo>
                  <a:lnTo>
                    <a:pt x="47" y="589"/>
                  </a:lnTo>
                  <a:lnTo>
                    <a:pt x="61" y="595"/>
                  </a:lnTo>
                  <a:lnTo>
                    <a:pt x="76" y="600"/>
                  </a:lnTo>
                  <a:lnTo>
                    <a:pt x="92" y="605"/>
                  </a:lnTo>
                  <a:lnTo>
                    <a:pt x="110" y="609"/>
                  </a:lnTo>
                  <a:lnTo>
                    <a:pt x="114" y="610"/>
                  </a:lnTo>
                  <a:lnTo>
                    <a:pt x="134" y="614"/>
                  </a:lnTo>
                  <a:lnTo>
                    <a:pt x="154" y="617"/>
                  </a:lnTo>
                  <a:lnTo>
                    <a:pt x="175" y="620"/>
                  </a:lnTo>
                  <a:lnTo>
                    <a:pt x="197" y="621"/>
                  </a:lnTo>
                  <a:lnTo>
                    <a:pt x="244" y="623"/>
                  </a:lnTo>
                  <a:lnTo>
                    <a:pt x="291" y="621"/>
                  </a:lnTo>
                  <a:lnTo>
                    <a:pt x="313" y="620"/>
                  </a:lnTo>
                  <a:lnTo>
                    <a:pt x="334" y="617"/>
                  </a:lnTo>
                  <a:lnTo>
                    <a:pt x="355" y="614"/>
                  </a:lnTo>
                  <a:lnTo>
                    <a:pt x="374" y="610"/>
                  </a:lnTo>
                  <a:lnTo>
                    <a:pt x="378" y="609"/>
                  </a:lnTo>
                  <a:lnTo>
                    <a:pt x="396" y="605"/>
                  </a:lnTo>
                  <a:lnTo>
                    <a:pt x="413" y="600"/>
                  </a:lnTo>
                  <a:lnTo>
                    <a:pt x="428" y="595"/>
                  </a:lnTo>
                  <a:lnTo>
                    <a:pt x="441" y="589"/>
                  </a:lnTo>
                  <a:lnTo>
                    <a:pt x="453" y="583"/>
                  </a:lnTo>
                  <a:lnTo>
                    <a:pt x="457" y="580"/>
                  </a:lnTo>
                  <a:lnTo>
                    <a:pt x="466" y="574"/>
                  </a:lnTo>
                  <a:lnTo>
                    <a:pt x="474" y="567"/>
                  </a:lnTo>
                  <a:lnTo>
                    <a:pt x="480" y="560"/>
                  </a:lnTo>
                  <a:lnTo>
                    <a:pt x="482" y="556"/>
                  </a:lnTo>
                  <a:lnTo>
                    <a:pt x="486" y="548"/>
                  </a:lnTo>
                  <a:lnTo>
                    <a:pt x="487" y="544"/>
                  </a:lnTo>
                  <a:lnTo>
                    <a:pt x="488" y="536"/>
                  </a:lnTo>
                  <a:lnTo>
                    <a:pt x="488" y="87"/>
                  </a:lnTo>
                  <a:lnTo>
                    <a:pt x="487" y="79"/>
                  </a:lnTo>
                  <a:lnTo>
                    <a:pt x="486" y="75"/>
                  </a:lnTo>
                  <a:lnTo>
                    <a:pt x="482" y="68"/>
                  </a:lnTo>
                  <a:lnTo>
                    <a:pt x="480" y="64"/>
                  </a:lnTo>
                  <a:lnTo>
                    <a:pt x="474" y="56"/>
                  </a:lnTo>
                  <a:lnTo>
                    <a:pt x="466" y="50"/>
                  </a:lnTo>
                  <a:lnTo>
                    <a:pt x="457" y="43"/>
                  </a:lnTo>
                  <a:lnTo>
                    <a:pt x="453" y="40"/>
                  </a:lnTo>
                  <a:lnTo>
                    <a:pt x="441" y="34"/>
                  </a:lnTo>
                  <a:lnTo>
                    <a:pt x="428" y="28"/>
                  </a:lnTo>
                  <a:lnTo>
                    <a:pt x="413" y="23"/>
                  </a:lnTo>
                  <a:lnTo>
                    <a:pt x="396" y="18"/>
                  </a:lnTo>
                  <a:lnTo>
                    <a:pt x="378" y="14"/>
                  </a:lnTo>
                  <a:lnTo>
                    <a:pt x="374" y="13"/>
                  </a:lnTo>
                  <a:lnTo>
                    <a:pt x="355" y="9"/>
                  </a:lnTo>
                  <a:lnTo>
                    <a:pt x="334" y="6"/>
                  </a:lnTo>
                  <a:lnTo>
                    <a:pt x="313" y="3"/>
                  </a:lnTo>
                  <a:lnTo>
                    <a:pt x="291" y="2"/>
                  </a:lnTo>
                  <a:lnTo>
                    <a:pt x="244" y="0"/>
                  </a:lnTo>
                  <a:lnTo>
                    <a:pt x="197" y="2"/>
                  </a:lnTo>
                  <a:lnTo>
                    <a:pt x="244" y="24"/>
                  </a:lnTo>
                  <a:lnTo>
                    <a:pt x="291" y="26"/>
                  </a:lnTo>
                  <a:lnTo>
                    <a:pt x="313" y="27"/>
                  </a:lnTo>
                  <a:lnTo>
                    <a:pt x="334" y="30"/>
                  </a:lnTo>
                  <a:lnTo>
                    <a:pt x="355" y="33"/>
                  </a:lnTo>
                  <a:lnTo>
                    <a:pt x="374" y="37"/>
                  </a:lnTo>
                  <a:lnTo>
                    <a:pt x="374" y="25"/>
                  </a:lnTo>
                  <a:lnTo>
                    <a:pt x="369" y="36"/>
                  </a:lnTo>
                  <a:lnTo>
                    <a:pt x="387" y="40"/>
                  </a:lnTo>
                  <a:lnTo>
                    <a:pt x="404" y="45"/>
                  </a:lnTo>
                  <a:lnTo>
                    <a:pt x="419" y="50"/>
                  </a:lnTo>
                  <a:lnTo>
                    <a:pt x="432" y="56"/>
                  </a:lnTo>
                  <a:lnTo>
                    <a:pt x="444" y="62"/>
                  </a:lnTo>
                  <a:lnTo>
                    <a:pt x="448" y="51"/>
                  </a:lnTo>
                  <a:lnTo>
                    <a:pt x="440" y="60"/>
                  </a:lnTo>
                  <a:lnTo>
                    <a:pt x="449" y="67"/>
                  </a:lnTo>
                  <a:lnTo>
                    <a:pt x="457" y="73"/>
                  </a:lnTo>
                  <a:lnTo>
                    <a:pt x="463" y="81"/>
                  </a:lnTo>
                  <a:lnTo>
                    <a:pt x="471" y="72"/>
                  </a:lnTo>
                  <a:lnTo>
                    <a:pt x="460" y="77"/>
                  </a:lnTo>
                  <a:lnTo>
                    <a:pt x="464" y="84"/>
                  </a:lnTo>
                  <a:lnTo>
                    <a:pt x="475" y="79"/>
                  </a:lnTo>
                  <a:lnTo>
                    <a:pt x="463" y="79"/>
                  </a:lnTo>
                  <a:lnTo>
                    <a:pt x="464" y="87"/>
                  </a:lnTo>
                  <a:lnTo>
                    <a:pt x="464" y="536"/>
                  </a:lnTo>
                  <a:lnTo>
                    <a:pt x="463" y="544"/>
                  </a:lnTo>
                  <a:lnTo>
                    <a:pt x="475" y="544"/>
                  </a:lnTo>
                  <a:lnTo>
                    <a:pt x="464" y="539"/>
                  </a:lnTo>
                  <a:lnTo>
                    <a:pt x="460" y="547"/>
                  </a:lnTo>
                  <a:lnTo>
                    <a:pt x="471" y="551"/>
                  </a:lnTo>
                  <a:lnTo>
                    <a:pt x="463" y="543"/>
                  </a:lnTo>
                  <a:lnTo>
                    <a:pt x="457" y="550"/>
                  </a:lnTo>
                  <a:lnTo>
                    <a:pt x="449" y="557"/>
                  </a:lnTo>
                  <a:lnTo>
                    <a:pt x="440" y="563"/>
                  </a:lnTo>
                  <a:lnTo>
                    <a:pt x="448" y="572"/>
                  </a:lnTo>
                  <a:lnTo>
                    <a:pt x="444" y="561"/>
                  </a:lnTo>
                  <a:lnTo>
                    <a:pt x="432" y="567"/>
                  </a:lnTo>
                  <a:lnTo>
                    <a:pt x="419" y="573"/>
                  </a:lnTo>
                  <a:lnTo>
                    <a:pt x="404" y="578"/>
                  </a:lnTo>
                  <a:lnTo>
                    <a:pt x="387" y="583"/>
                  </a:lnTo>
                  <a:lnTo>
                    <a:pt x="369" y="587"/>
                  </a:lnTo>
                  <a:lnTo>
                    <a:pt x="374" y="598"/>
                  </a:lnTo>
                  <a:lnTo>
                    <a:pt x="374" y="586"/>
                  </a:lnTo>
                  <a:lnTo>
                    <a:pt x="355" y="590"/>
                  </a:lnTo>
                  <a:lnTo>
                    <a:pt x="334" y="593"/>
                  </a:lnTo>
                  <a:lnTo>
                    <a:pt x="313" y="596"/>
                  </a:lnTo>
                  <a:lnTo>
                    <a:pt x="291" y="597"/>
                  </a:lnTo>
                  <a:lnTo>
                    <a:pt x="244" y="599"/>
                  </a:lnTo>
                  <a:lnTo>
                    <a:pt x="197" y="597"/>
                  </a:lnTo>
                  <a:lnTo>
                    <a:pt x="175" y="596"/>
                  </a:lnTo>
                  <a:lnTo>
                    <a:pt x="154" y="593"/>
                  </a:lnTo>
                  <a:lnTo>
                    <a:pt x="134" y="590"/>
                  </a:lnTo>
                  <a:lnTo>
                    <a:pt x="114" y="586"/>
                  </a:lnTo>
                  <a:lnTo>
                    <a:pt x="114" y="598"/>
                  </a:lnTo>
                  <a:lnTo>
                    <a:pt x="119" y="587"/>
                  </a:lnTo>
                  <a:lnTo>
                    <a:pt x="101" y="583"/>
                  </a:lnTo>
                  <a:lnTo>
                    <a:pt x="85" y="578"/>
                  </a:lnTo>
                  <a:lnTo>
                    <a:pt x="70" y="573"/>
                  </a:lnTo>
                  <a:lnTo>
                    <a:pt x="56" y="567"/>
                  </a:lnTo>
                  <a:lnTo>
                    <a:pt x="45" y="561"/>
                  </a:lnTo>
                  <a:lnTo>
                    <a:pt x="40" y="572"/>
                  </a:lnTo>
                  <a:lnTo>
                    <a:pt x="49" y="563"/>
                  </a:lnTo>
                  <a:lnTo>
                    <a:pt x="39" y="557"/>
                  </a:lnTo>
                  <a:lnTo>
                    <a:pt x="31" y="550"/>
                  </a:lnTo>
                  <a:lnTo>
                    <a:pt x="25" y="543"/>
                  </a:lnTo>
                  <a:lnTo>
                    <a:pt x="17" y="551"/>
                  </a:lnTo>
                  <a:lnTo>
                    <a:pt x="28" y="547"/>
                  </a:lnTo>
                  <a:lnTo>
                    <a:pt x="24" y="539"/>
                  </a:lnTo>
                  <a:lnTo>
                    <a:pt x="13" y="544"/>
                  </a:lnTo>
                  <a:lnTo>
                    <a:pt x="25" y="544"/>
                  </a:lnTo>
                  <a:lnTo>
                    <a:pt x="24" y="536"/>
                  </a:lnTo>
                  <a:lnTo>
                    <a:pt x="24" y="87"/>
                  </a:lnTo>
                  <a:lnTo>
                    <a:pt x="25" y="79"/>
                  </a:lnTo>
                  <a:lnTo>
                    <a:pt x="13" y="79"/>
                  </a:lnTo>
                  <a:lnTo>
                    <a:pt x="24" y="84"/>
                  </a:lnTo>
                  <a:lnTo>
                    <a:pt x="28" y="77"/>
                  </a:lnTo>
                  <a:lnTo>
                    <a:pt x="17" y="72"/>
                  </a:lnTo>
                  <a:lnTo>
                    <a:pt x="25" y="81"/>
                  </a:lnTo>
                  <a:lnTo>
                    <a:pt x="31" y="73"/>
                  </a:lnTo>
                  <a:lnTo>
                    <a:pt x="39" y="67"/>
                  </a:lnTo>
                  <a:lnTo>
                    <a:pt x="49" y="60"/>
                  </a:lnTo>
                  <a:lnTo>
                    <a:pt x="40" y="51"/>
                  </a:lnTo>
                  <a:lnTo>
                    <a:pt x="45" y="62"/>
                  </a:lnTo>
                  <a:lnTo>
                    <a:pt x="56" y="56"/>
                  </a:lnTo>
                  <a:lnTo>
                    <a:pt x="70" y="50"/>
                  </a:lnTo>
                  <a:lnTo>
                    <a:pt x="85" y="45"/>
                  </a:lnTo>
                  <a:lnTo>
                    <a:pt x="101" y="40"/>
                  </a:lnTo>
                  <a:lnTo>
                    <a:pt x="119" y="36"/>
                  </a:lnTo>
                  <a:lnTo>
                    <a:pt x="114" y="25"/>
                  </a:lnTo>
                  <a:lnTo>
                    <a:pt x="114" y="37"/>
                  </a:lnTo>
                  <a:lnTo>
                    <a:pt x="134" y="33"/>
                  </a:lnTo>
                  <a:lnTo>
                    <a:pt x="154" y="30"/>
                  </a:lnTo>
                  <a:lnTo>
                    <a:pt x="175" y="27"/>
                  </a:lnTo>
                  <a:lnTo>
                    <a:pt x="197" y="26"/>
                  </a:lnTo>
                  <a:lnTo>
                    <a:pt x="244" y="24"/>
                  </a:lnTo>
                  <a:lnTo>
                    <a:pt x="197" y="2"/>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2059" name="Freeform 11"/>
            <p:cNvSpPr>
              <a:spLocks/>
            </p:cNvSpPr>
            <p:nvPr/>
          </p:nvSpPr>
          <p:spPr bwMode="auto">
            <a:xfrm>
              <a:off x="4484985" y="3629206"/>
              <a:ext cx="1527175" cy="288000"/>
            </a:xfrm>
            <a:custGeom>
              <a:avLst/>
              <a:gdLst>
                <a:gd name="T0" fmla="*/ 0 w 489"/>
                <a:gd name="T1" fmla="*/ 0 h 88"/>
                <a:gd name="T2" fmla="*/ 2 w 489"/>
                <a:gd name="T3" fmla="*/ 12 h 88"/>
                <a:gd name="T4" fmla="*/ 8 w 489"/>
                <a:gd name="T5" fmla="*/ 24 h 88"/>
                <a:gd name="T6" fmla="*/ 22 w 489"/>
                <a:gd name="T7" fmla="*/ 38 h 88"/>
                <a:gd name="T8" fmla="*/ 36 w 489"/>
                <a:gd name="T9" fmla="*/ 47 h 88"/>
                <a:gd name="T10" fmla="*/ 61 w 489"/>
                <a:gd name="T11" fmla="*/ 59 h 88"/>
                <a:gd name="T12" fmla="*/ 92 w 489"/>
                <a:gd name="T13" fmla="*/ 69 h 88"/>
                <a:gd name="T14" fmla="*/ 114 w 489"/>
                <a:gd name="T15" fmla="*/ 74 h 88"/>
                <a:gd name="T16" fmla="*/ 154 w 489"/>
                <a:gd name="T17" fmla="*/ 81 h 88"/>
                <a:gd name="T18" fmla="*/ 197 w 489"/>
                <a:gd name="T19" fmla="*/ 85 h 88"/>
                <a:gd name="T20" fmla="*/ 291 w 489"/>
                <a:gd name="T21" fmla="*/ 85 h 88"/>
                <a:gd name="T22" fmla="*/ 334 w 489"/>
                <a:gd name="T23" fmla="*/ 81 h 88"/>
                <a:gd name="T24" fmla="*/ 374 w 489"/>
                <a:gd name="T25" fmla="*/ 74 h 88"/>
                <a:gd name="T26" fmla="*/ 396 w 489"/>
                <a:gd name="T27" fmla="*/ 69 h 88"/>
                <a:gd name="T28" fmla="*/ 428 w 489"/>
                <a:gd name="T29" fmla="*/ 59 h 88"/>
                <a:gd name="T30" fmla="*/ 453 w 489"/>
                <a:gd name="T31" fmla="*/ 47 h 88"/>
                <a:gd name="T32" fmla="*/ 466 w 489"/>
                <a:gd name="T33" fmla="*/ 38 h 88"/>
                <a:gd name="T34" fmla="*/ 480 w 489"/>
                <a:gd name="T35" fmla="*/ 24 h 88"/>
                <a:gd name="T36" fmla="*/ 486 w 489"/>
                <a:gd name="T37" fmla="*/ 12 h 88"/>
                <a:gd name="T38" fmla="*/ 488 w 489"/>
                <a:gd name="T39" fmla="*/ 0 h 88"/>
                <a:gd name="T40" fmla="*/ 463 w 489"/>
                <a:gd name="T41" fmla="*/ 8 h 88"/>
                <a:gd name="T42" fmla="*/ 464 w 489"/>
                <a:gd name="T43" fmla="*/ 3 h 88"/>
                <a:gd name="T44" fmla="*/ 471 w 489"/>
                <a:gd name="T45" fmla="*/ 15 h 88"/>
                <a:gd name="T46" fmla="*/ 457 w 489"/>
                <a:gd name="T47" fmla="*/ 14 h 88"/>
                <a:gd name="T48" fmla="*/ 440 w 489"/>
                <a:gd name="T49" fmla="*/ 27 h 88"/>
                <a:gd name="T50" fmla="*/ 444 w 489"/>
                <a:gd name="T51" fmla="*/ 25 h 88"/>
                <a:gd name="T52" fmla="*/ 419 w 489"/>
                <a:gd name="T53" fmla="*/ 37 h 88"/>
                <a:gd name="T54" fmla="*/ 387 w 489"/>
                <a:gd name="T55" fmla="*/ 47 h 88"/>
                <a:gd name="T56" fmla="*/ 374 w 489"/>
                <a:gd name="T57" fmla="*/ 62 h 88"/>
                <a:gd name="T58" fmla="*/ 355 w 489"/>
                <a:gd name="T59" fmla="*/ 54 h 88"/>
                <a:gd name="T60" fmla="*/ 313 w 489"/>
                <a:gd name="T61" fmla="*/ 60 h 88"/>
                <a:gd name="T62" fmla="*/ 244 w 489"/>
                <a:gd name="T63" fmla="*/ 63 h 88"/>
                <a:gd name="T64" fmla="*/ 175 w 489"/>
                <a:gd name="T65" fmla="*/ 60 h 88"/>
                <a:gd name="T66" fmla="*/ 134 w 489"/>
                <a:gd name="T67" fmla="*/ 54 h 88"/>
                <a:gd name="T68" fmla="*/ 114 w 489"/>
                <a:gd name="T69" fmla="*/ 62 h 88"/>
                <a:gd name="T70" fmla="*/ 101 w 489"/>
                <a:gd name="T71" fmla="*/ 47 h 88"/>
                <a:gd name="T72" fmla="*/ 70 w 489"/>
                <a:gd name="T73" fmla="*/ 37 h 88"/>
                <a:gd name="T74" fmla="*/ 45 w 489"/>
                <a:gd name="T75" fmla="*/ 25 h 88"/>
                <a:gd name="T76" fmla="*/ 49 w 489"/>
                <a:gd name="T77" fmla="*/ 27 h 88"/>
                <a:gd name="T78" fmla="*/ 31 w 489"/>
                <a:gd name="T79" fmla="*/ 14 h 88"/>
                <a:gd name="T80" fmla="*/ 17 w 489"/>
                <a:gd name="T81" fmla="*/ 15 h 88"/>
                <a:gd name="T82" fmla="*/ 24 w 489"/>
                <a:gd name="T83" fmla="*/ 3 h 88"/>
                <a:gd name="T84" fmla="*/ 25 w 489"/>
                <a:gd name="T85"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9" h="88">
                  <a:moveTo>
                    <a:pt x="24" y="0"/>
                  </a:moveTo>
                  <a:lnTo>
                    <a:pt x="0" y="0"/>
                  </a:lnTo>
                  <a:lnTo>
                    <a:pt x="1" y="8"/>
                  </a:lnTo>
                  <a:lnTo>
                    <a:pt x="2" y="12"/>
                  </a:lnTo>
                  <a:lnTo>
                    <a:pt x="6" y="20"/>
                  </a:lnTo>
                  <a:lnTo>
                    <a:pt x="8" y="24"/>
                  </a:lnTo>
                  <a:lnTo>
                    <a:pt x="14" y="31"/>
                  </a:lnTo>
                  <a:lnTo>
                    <a:pt x="22" y="38"/>
                  </a:lnTo>
                  <a:lnTo>
                    <a:pt x="32" y="44"/>
                  </a:lnTo>
                  <a:lnTo>
                    <a:pt x="36" y="47"/>
                  </a:lnTo>
                  <a:lnTo>
                    <a:pt x="47" y="53"/>
                  </a:lnTo>
                  <a:lnTo>
                    <a:pt x="61" y="59"/>
                  </a:lnTo>
                  <a:lnTo>
                    <a:pt x="76" y="64"/>
                  </a:lnTo>
                  <a:lnTo>
                    <a:pt x="92" y="69"/>
                  </a:lnTo>
                  <a:lnTo>
                    <a:pt x="110" y="73"/>
                  </a:lnTo>
                  <a:lnTo>
                    <a:pt x="114" y="74"/>
                  </a:lnTo>
                  <a:lnTo>
                    <a:pt x="134" y="78"/>
                  </a:lnTo>
                  <a:lnTo>
                    <a:pt x="154" y="81"/>
                  </a:lnTo>
                  <a:lnTo>
                    <a:pt x="175" y="84"/>
                  </a:lnTo>
                  <a:lnTo>
                    <a:pt x="197" y="85"/>
                  </a:lnTo>
                  <a:lnTo>
                    <a:pt x="244" y="87"/>
                  </a:lnTo>
                  <a:lnTo>
                    <a:pt x="291" y="85"/>
                  </a:lnTo>
                  <a:lnTo>
                    <a:pt x="313" y="84"/>
                  </a:lnTo>
                  <a:lnTo>
                    <a:pt x="334" y="81"/>
                  </a:lnTo>
                  <a:lnTo>
                    <a:pt x="355" y="78"/>
                  </a:lnTo>
                  <a:lnTo>
                    <a:pt x="374" y="74"/>
                  </a:lnTo>
                  <a:lnTo>
                    <a:pt x="378" y="73"/>
                  </a:lnTo>
                  <a:lnTo>
                    <a:pt x="396" y="69"/>
                  </a:lnTo>
                  <a:lnTo>
                    <a:pt x="413" y="64"/>
                  </a:lnTo>
                  <a:lnTo>
                    <a:pt x="428" y="59"/>
                  </a:lnTo>
                  <a:lnTo>
                    <a:pt x="441" y="53"/>
                  </a:lnTo>
                  <a:lnTo>
                    <a:pt x="453" y="47"/>
                  </a:lnTo>
                  <a:lnTo>
                    <a:pt x="457" y="44"/>
                  </a:lnTo>
                  <a:lnTo>
                    <a:pt x="466" y="38"/>
                  </a:lnTo>
                  <a:lnTo>
                    <a:pt x="474" y="31"/>
                  </a:lnTo>
                  <a:lnTo>
                    <a:pt x="480" y="24"/>
                  </a:lnTo>
                  <a:lnTo>
                    <a:pt x="482" y="20"/>
                  </a:lnTo>
                  <a:lnTo>
                    <a:pt x="486" y="12"/>
                  </a:lnTo>
                  <a:lnTo>
                    <a:pt x="487" y="8"/>
                  </a:lnTo>
                  <a:lnTo>
                    <a:pt x="488" y="0"/>
                  </a:lnTo>
                  <a:lnTo>
                    <a:pt x="464" y="0"/>
                  </a:lnTo>
                  <a:lnTo>
                    <a:pt x="463" y="8"/>
                  </a:lnTo>
                  <a:lnTo>
                    <a:pt x="475" y="8"/>
                  </a:lnTo>
                  <a:lnTo>
                    <a:pt x="464" y="3"/>
                  </a:lnTo>
                  <a:lnTo>
                    <a:pt x="460" y="11"/>
                  </a:lnTo>
                  <a:lnTo>
                    <a:pt x="471" y="15"/>
                  </a:lnTo>
                  <a:lnTo>
                    <a:pt x="463" y="7"/>
                  </a:lnTo>
                  <a:lnTo>
                    <a:pt x="457" y="14"/>
                  </a:lnTo>
                  <a:lnTo>
                    <a:pt x="449" y="21"/>
                  </a:lnTo>
                  <a:lnTo>
                    <a:pt x="440" y="27"/>
                  </a:lnTo>
                  <a:lnTo>
                    <a:pt x="448" y="36"/>
                  </a:lnTo>
                  <a:lnTo>
                    <a:pt x="444" y="25"/>
                  </a:lnTo>
                  <a:lnTo>
                    <a:pt x="432" y="31"/>
                  </a:lnTo>
                  <a:lnTo>
                    <a:pt x="419" y="37"/>
                  </a:lnTo>
                  <a:lnTo>
                    <a:pt x="404" y="42"/>
                  </a:lnTo>
                  <a:lnTo>
                    <a:pt x="387" y="47"/>
                  </a:lnTo>
                  <a:lnTo>
                    <a:pt x="369" y="51"/>
                  </a:lnTo>
                  <a:lnTo>
                    <a:pt x="374" y="62"/>
                  </a:lnTo>
                  <a:lnTo>
                    <a:pt x="374" y="50"/>
                  </a:lnTo>
                  <a:lnTo>
                    <a:pt x="355" y="54"/>
                  </a:lnTo>
                  <a:lnTo>
                    <a:pt x="334" y="57"/>
                  </a:lnTo>
                  <a:lnTo>
                    <a:pt x="313" y="60"/>
                  </a:lnTo>
                  <a:lnTo>
                    <a:pt x="291" y="61"/>
                  </a:lnTo>
                  <a:lnTo>
                    <a:pt x="244" y="63"/>
                  </a:lnTo>
                  <a:lnTo>
                    <a:pt x="197" y="61"/>
                  </a:lnTo>
                  <a:lnTo>
                    <a:pt x="175" y="60"/>
                  </a:lnTo>
                  <a:lnTo>
                    <a:pt x="154" y="57"/>
                  </a:lnTo>
                  <a:lnTo>
                    <a:pt x="134" y="54"/>
                  </a:lnTo>
                  <a:lnTo>
                    <a:pt x="114" y="50"/>
                  </a:lnTo>
                  <a:lnTo>
                    <a:pt x="114" y="62"/>
                  </a:lnTo>
                  <a:lnTo>
                    <a:pt x="119" y="51"/>
                  </a:lnTo>
                  <a:lnTo>
                    <a:pt x="101" y="47"/>
                  </a:lnTo>
                  <a:lnTo>
                    <a:pt x="85" y="42"/>
                  </a:lnTo>
                  <a:lnTo>
                    <a:pt x="70" y="37"/>
                  </a:lnTo>
                  <a:lnTo>
                    <a:pt x="56" y="31"/>
                  </a:lnTo>
                  <a:lnTo>
                    <a:pt x="45" y="25"/>
                  </a:lnTo>
                  <a:lnTo>
                    <a:pt x="40" y="36"/>
                  </a:lnTo>
                  <a:lnTo>
                    <a:pt x="49" y="27"/>
                  </a:lnTo>
                  <a:lnTo>
                    <a:pt x="39" y="21"/>
                  </a:lnTo>
                  <a:lnTo>
                    <a:pt x="31" y="14"/>
                  </a:lnTo>
                  <a:lnTo>
                    <a:pt x="25" y="7"/>
                  </a:lnTo>
                  <a:lnTo>
                    <a:pt x="17" y="15"/>
                  </a:lnTo>
                  <a:lnTo>
                    <a:pt x="28" y="11"/>
                  </a:lnTo>
                  <a:lnTo>
                    <a:pt x="24" y="3"/>
                  </a:lnTo>
                  <a:lnTo>
                    <a:pt x="13" y="8"/>
                  </a:lnTo>
                  <a:lnTo>
                    <a:pt x="25" y="8"/>
                  </a:lnTo>
                  <a:lnTo>
                    <a:pt x="24" y="0"/>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2060" name="Text Box 12"/>
            <p:cNvSpPr txBox="1">
              <a:spLocks noChangeArrowheads="1"/>
            </p:cNvSpPr>
            <p:nvPr/>
          </p:nvSpPr>
          <p:spPr bwMode="auto">
            <a:xfrm>
              <a:off x="4644008" y="3429000"/>
              <a:ext cx="112965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GB" altLang="de-DE" sz="1400" dirty="0" smtClean="0">
                  <a:latin typeface="Comic Sans MS" pitchFamily="66" charset="0"/>
                </a:rPr>
                <a:t>Metadata</a:t>
              </a:r>
            </a:p>
            <a:p>
              <a:pPr eaLnBrk="0" hangingPunct="0"/>
              <a:r>
                <a:rPr lang="en-GB" altLang="de-DE" sz="1400" dirty="0" smtClean="0">
                  <a:latin typeface="Comic Sans MS" pitchFamily="66" charset="0"/>
                </a:rPr>
                <a:t>Repository</a:t>
              </a:r>
              <a:endParaRPr lang="en-GB" altLang="de-DE" sz="2400" dirty="0">
                <a:latin typeface="Comic Sans MS" pitchFamily="66" charset="0"/>
              </a:endParaRPr>
            </a:p>
          </p:txBody>
        </p:sp>
      </p:grpSp>
      <p:sp>
        <p:nvSpPr>
          <p:cNvPr id="2" name="TextBox 1"/>
          <p:cNvSpPr txBox="1"/>
          <p:nvPr/>
        </p:nvSpPr>
        <p:spPr>
          <a:xfrm>
            <a:off x="251520" y="2788186"/>
            <a:ext cx="1368152" cy="784830"/>
          </a:xfrm>
          <a:prstGeom prst="rect">
            <a:avLst/>
          </a:prstGeom>
          <a:solidFill>
            <a:schemeClr val="bg1"/>
          </a:solidFill>
        </p:spPr>
        <p:txBody>
          <a:bodyPr wrap="square" rtlCol="0">
            <a:spAutoFit/>
          </a:bodyPr>
          <a:lstStyle/>
          <a:p>
            <a:r>
              <a:rPr lang="en-GB" sz="1500" dirty="0" smtClean="0">
                <a:latin typeface="+mj-lt"/>
              </a:rPr>
              <a:t>Div. operative </a:t>
            </a:r>
            <a:r>
              <a:rPr lang="en-GB" sz="1500" dirty="0" err="1" smtClean="0">
                <a:latin typeface="+mj-lt"/>
              </a:rPr>
              <a:t>obs.systems</a:t>
            </a:r>
            <a:r>
              <a:rPr lang="en-GB" sz="1500" dirty="0" smtClean="0">
                <a:latin typeface="+mj-lt"/>
              </a:rPr>
              <a:t>  (MeteoSwiss) </a:t>
            </a:r>
            <a:endParaRPr lang="en-GB" sz="1500" dirty="0">
              <a:latin typeface="+mj-lt"/>
            </a:endParaRPr>
          </a:p>
        </p:txBody>
      </p:sp>
      <p:sp>
        <p:nvSpPr>
          <p:cNvPr id="4" name="TextBox 3"/>
          <p:cNvSpPr txBox="1"/>
          <p:nvPr/>
        </p:nvSpPr>
        <p:spPr>
          <a:xfrm>
            <a:off x="2267744" y="1628800"/>
            <a:ext cx="1368152" cy="338554"/>
          </a:xfrm>
          <a:prstGeom prst="rect">
            <a:avLst/>
          </a:prstGeom>
          <a:solidFill>
            <a:schemeClr val="bg1">
              <a:lumMod val="75000"/>
            </a:schemeClr>
          </a:solidFill>
        </p:spPr>
        <p:txBody>
          <a:bodyPr wrap="square" rtlCol="0">
            <a:spAutoFit/>
          </a:bodyPr>
          <a:lstStyle/>
          <a:p>
            <a:r>
              <a:rPr lang="en-GB" sz="1600" b="1" dirty="0" smtClean="0">
                <a:latin typeface="+mj-lt"/>
              </a:rPr>
              <a:t>Acquisition</a:t>
            </a:r>
            <a:endParaRPr lang="en-GB" sz="1600" b="1" dirty="0">
              <a:latin typeface="+mj-lt"/>
            </a:endParaRPr>
          </a:p>
        </p:txBody>
      </p:sp>
      <p:sp>
        <p:nvSpPr>
          <p:cNvPr id="5" name="TextBox 4"/>
          <p:cNvSpPr txBox="1"/>
          <p:nvPr/>
        </p:nvSpPr>
        <p:spPr>
          <a:xfrm>
            <a:off x="2627784" y="3501008"/>
            <a:ext cx="1008112" cy="713016"/>
          </a:xfrm>
          <a:prstGeom prst="rect">
            <a:avLst/>
          </a:prstGeom>
          <a:solidFill>
            <a:schemeClr val="bg1">
              <a:lumMod val="75000"/>
            </a:schemeClr>
          </a:solidFill>
        </p:spPr>
        <p:txBody>
          <a:bodyPr wrap="square" rtlCol="0">
            <a:spAutoFit/>
          </a:bodyPr>
          <a:lstStyle/>
          <a:p>
            <a:pPr>
              <a:lnSpc>
                <a:spcPts val="1000"/>
              </a:lnSpc>
            </a:pPr>
            <a:endParaRPr lang="en-GB" sz="1600" dirty="0" smtClean="0">
              <a:latin typeface="Arial Narrow" panose="020B0606020202030204" pitchFamily="34" charset="0"/>
            </a:endParaRPr>
          </a:p>
          <a:p>
            <a:r>
              <a:rPr lang="en-GB" sz="1600" dirty="0" smtClean="0">
                <a:latin typeface="Arial Narrow" panose="020B0606020202030204" pitchFamily="34" charset="0"/>
              </a:rPr>
              <a:t>Integration Validation</a:t>
            </a:r>
          </a:p>
        </p:txBody>
      </p:sp>
      <p:sp>
        <p:nvSpPr>
          <p:cNvPr id="19" name="TextBox 18"/>
          <p:cNvSpPr txBox="1"/>
          <p:nvPr/>
        </p:nvSpPr>
        <p:spPr>
          <a:xfrm>
            <a:off x="4572000" y="1619098"/>
            <a:ext cx="1368152" cy="338554"/>
          </a:xfrm>
          <a:prstGeom prst="rect">
            <a:avLst/>
          </a:prstGeom>
          <a:solidFill>
            <a:srgbClr val="99CDE7"/>
          </a:solidFill>
        </p:spPr>
        <p:txBody>
          <a:bodyPr wrap="square" rtlCol="0">
            <a:spAutoFit/>
          </a:bodyPr>
          <a:lstStyle/>
          <a:p>
            <a:r>
              <a:rPr lang="en-GB" sz="1600" b="1" dirty="0" smtClean="0">
                <a:latin typeface="+mj-lt"/>
              </a:rPr>
              <a:t>Storage</a:t>
            </a:r>
            <a:endParaRPr lang="en-GB" sz="1600" b="1" dirty="0">
              <a:latin typeface="+mj-lt"/>
            </a:endParaRPr>
          </a:p>
        </p:txBody>
      </p:sp>
      <p:sp>
        <p:nvSpPr>
          <p:cNvPr id="20" name="TextBox 19"/>
          <p:cNvSpPr txBox="1"/>
          <p:nvPr/>
        </p:nvSpPr>
        <p:spPr>
          <a:xfrm>
            <a:off x="6948264" y="1619098"/>
            <a:ext cx="1368152" cy="338554"/>
          </a:xfrm>
          <a:prstGeom prst="rect">
            <a:avLst/>
          </a:prstGeom>
          <a:solidFill>
            <a:srgbClr val="FF9999"/>
          </a:solidFill>
        </p:spPr>
        <p:txBody>
          <a:bodyPr wrap="square" rtlCol="0">
            <a:spAutoFit/>
          </a:bodyPr>
          <a:lstStyle/>
          <a:p>
            <a:r>
              <a:rPr lang="en-GB" sz="1600" b="1" dirty="0" smtClean="0">
                <a:latin typeface="+mj-lt"/>
              </a:rPr>
              <a:t>Access</a:t>
            </a:r>
            <a:endParaRPr lang="en-GB" sz="1600" b="1" dirty="0">
              <a:latin typeface="+mj-lt"/>
            </a:endParaRPr>
          </a:p>
        </p:txBody>
      </p:sp>
      <p:sp>
        <p:nvSpPr>
          <p:cNvPr id="21" name="TextBox 20"/>
          <p:cNvSpPr txBox="1">
            <a:spLocks/>
          </p:cNvSpPr>
          <p:nvPr/>
        </p:nvSpPr>
        <p:spPr>
          <a:xfrm>
            <a:off x="6876256" y="2268161"/>
            <a:ext cx="1368000" cy="584775"/>
          </a:xfrm>
          <a:prstGeom prst="rect">
            <a:avLst/>
          </a:prstGeom>
          <a:solidFill>
            <a:srgbClr val="FF9999"/>
          </a:solidFill>
        </p:spPr>
        <p:txBody>
          <a:bodyPr wrap="square" rtlCol="0">
            <a:spAutoFit/>
          </a:bodyPr>
          <a:lstStyle/>
          <a:p>
            <a:r>
              <a:rPr lang="en-GB" sz="1600" dirty="0" smtClean="0">
                <a:latin typeface="+mj-lt"/>
              </a:rPr>
              <a:t>Information</a:t>
            </a:r>
          </a:p>
          <a:p>
            <a:r>
              <a:rPr lang="en-GB" sz="1600" dirty="0" smtClean="0">
                <a:latin typeface="+mj-lt"/>
              </a:rPr>
              <a:t>Reports </a:t>
            </a:r>
            <a:endParaRPr lang="en-GB" sz="1600" dirty="0">
              <a:latin typeface="+mj-lt"/>
            </a:endParaRPr>
          </a:p>
        </p:txBody>
      </p:sp>
      <p:sp>
        <p:nvSpPr>
          <p:cNvPr id="23" name="TextBox 22"/>
          <p:cNvSpPr txBox="1">
            <a:spLocks/>
          </p:cNvSpPr>
          <p:nvPr/>
        </p:nvSpPr>
        <p:spPr>
          <a:xfrm>
            <a:off x="6876256" y="2996952"/>
            <a:ext cx="1368000" cy="584775"/>
          </a:xfrm>
          <a:prstGeom prst="rect">
            <a:avLst/>
          </a:prstGeom>
          <a:solidFill>
            <a:srgbClr val="FF9999"/>
          </a:solidFill>
        </p:spPr>
        <p:txBody>
          <a:bodyPr wrap="square" rtlCol="0">
            <a:spAutoFit/>
          </a:bodyPr>
          <a:lstStyle/>
          <a:p>
            <a:r>
              <a:rPr lang="en-GB" sz="1600" dirty="0" smtClean="0">
                <a:latin typeface="+mj-lt"/>
              </a:rPr>
              <a:t>Forecasts</a:t>
            </a:r>
          </a:p>
          <a:p>
            <a:endParaRPr lang="en-GB" sz="1600" dirty="0">
              <a:latin typeface="+mj-lt"/>
            </a:endParaRPr>
          </a:p>
        </p:txBody>
      </p:sp>
      <p:sp>
        <p:nvSpPr>
          <p:cNvPr id="24" name="TextBox 23"/>
          <p:cNvSpPr txBox="1">
            <a:spLocks/>
          </p:cNvSpPr>
          <p:nvPr/>
        </p:nvSpPr>
        <p:spPr>
          <a:xfrm>
            <a:off x="6876256" y="3645024"/>
            <a:ext cx="1368000" cy="584775"/>
          </a:xfrm>
          <a:prstGeom prst="rect">
            <a:avLst/>
          </a:prstGeom>
          <a:solidFill>
            <a:srgbClr val="FF9999"/>
          </a:solidFill>
        </p:spPr>
        <p:txBody>
          <a:bodyPr wrap="square" rtlCol="0">
            <a:spAutoFit/>
          </a:bodyPr>
          <a:lstStyle/>
          <a:p>
            <a:r>
              <a:rPr lang="en-GB" sz="1600" dirty="0" smtClean="0">
                <a:latin typeface="+mj-lt"/>
              </a:rPr>
              <a:t>Model</a:t>
            </a:r>
          </a:p>
          <a:p>
            <a:r>
              <a:rPr lang="en-GB" sz="1600" dirty="0" smtClean="0">
                <a:latin typeface="+mj-lt"/>
              </a:rPr>
              <a:t>validation</a:t>
            </a:r>
          </a:p>
        </p:txBody>
      </p:sp>
      <p:sp>
        <p:nvSpPr>
          <p:cNvPr id="25" name="TextBox 24"/>
          <p:cNvSpPr txBox="1">
            <a:spLocks/>
          </p:cNvSpPr>
          <p:nvPr/>
        </p:nvSpPr>
        <p:spPr>
          <a:xfrm>
            <a:off x="6876256" y="4365104"/>
            <a:ext cx="1404000" cy="1077218"/>
          </a:xfrm>
          <a:prstGeom prst="rect">
            <a:avLst/>
          </a:prstGeom>
          <a:solidFill>
            <a:srgbClr val="FF9999"/>
          </a:solidFill>
        </p:spPr>
        <p:txBody>
          <a:bodyPr wrap="square" rtlCol="0">
            <a:spAutoFit/>
          </a:bodyPr>
          <a:lstStyle/>
          <a:p>
            <a:r>
              <a:rPr lang="en-GB" sz="1600" dirty="0" smtClean="0">
                <a:latin typeface="+mj-lt"/>
              </a:rPr>
              <a:t>Climate</a:t>
            </a:r>
          </a:p>
          <a:p>
            <a:r>
              <a:rPr lang="en-GB" sz="1600" dirty="0" smtClean="0">
                <a:latin typeface="+mj-lt"/>
              </a:rPr>
              <a:t>Analysis</a:t>
            </a:r>
          </a:p>
          <a:p>
            <a:endParaRPr lang="en-GB" sz="1600" dirty="0" smtClean="0">
              <a:latin typeface="+mj-lt"/>
            </a:endParaRPr>
          </a:p>
          <a:p>
            <a:endParaRPr lang="en-GB" sz="1600" dirty="0">
              <a:latin typeface="+mj-lt"/>
            </a:endParaRPr>
          </a:p>
        </p:txBody>
      </p:sp>
      <p:sp>
        <p:nvSpPr>
          <p:cNvPr id="26" name="TextBox 25"/>
          <p:cNvSpPr txBox="1">
            <a:spLocks/>
          </p:cNvSpPr>
          <p:nvPr/>
        </p:nvSpPr>
        <p:spPr>
          <a:xfrm>
            <a:off x="6868919" y="5411682"/>
            <a:ext cx="1368000" cy="338554"/>
          </a:xfrm>
          <a:prstGeom prst="rect">
            <a:avLst/>
          </a:prstGeom>
          <a:solidFill>
            <a:srgbClr val="FF9999"/>
          </a:solidFill>
        </p:spPr>
        <p:txBody>
          <a:bodyPr wrap="square" rtlCol="0">
            <a:spAutoFit/>
          </a:bodyPr>
          <a:lstStyle/>
          <a:p>
            <a:r>
              <a:rPr lang="en-GB" sz="1600" dirty="0" smtClean="0">
                <a:latin typeface="+mj-lt"/>
              </a:rPr>
              <a:t>….</a:t>
            </a:r>
          </a:p>
        </p:txBody>
      </p:sp>
      <p:sp>
        <p:nvSpPr>
          <p:cNvPr id="8" name="Oval 7"/>
          <p:cNvSpPr/>
          <p:nvPr/>
        </p:nvSpPr>
        <p:spPr bwMode="auto">
          <a:xfrm>
            <a:off x="4572000" y="2852936"/>
            <a:ext cx="1368152" cy="568806"/>
          </a:xfrm>
          <a:prstGeom prst="ellipse">
            <a:avLst/>
          </a:prstGeom>
          <a:solidFill>
            <a:srgbClr val="99CDE7"/>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9" name="TextBox 8"/>
          <p:cNvSpPr txBox="1"/>
          <p:nvPr/>
        </p:nvSpPr>
        <p:spPr>
          <a:xfrm>
            <a:off x="4644008" y="2780928"/>
            <a:ext cx="1224136" cy="584775"/>
          </a:xfrm>
          <a:prstGeom prst="rect">
            <a:avLst/>
          </a:prstGeom>
          <a:noFill/>
        </p:spPr>
        <p:txBody>
          <a:bodyPr wrap="square" rtlCol="0">
            <a:spAutoFit/>
          </a:bodyPr>
          <a:lstStyle/>
          <a:p>
            <a:pPr algn="ctr"/>
            <a:r>
              <a:rPr lang="en-GB" sz="1600" dirty="0" smtClean="0">
                <a:latin typeface="Arial Narrow" panose="020B0606020202030204" pitchFamily="34" charset="0"/>
              </a:rPr>
              <a:t>Central data platform</a:t>
            </a:r>
            <a:endParaRPr lang="en-GB" sz="1600" dirty="0">
              <a:latin typeface="Arial Narrow" panose="020B0606020202030204" pitchFamily="34" charset="0"/>
            </a:endParaRPr>
          </a:p>
        </p:txBody>
      </p:sp>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a:t>Integration of 3</a:t>
            </a:r>
            <a:r>
              <a:rPr lang="en-GB" kern="0" baseline="30000" dirty="0"/>
              <a:t>rd</a:t>
            </a:r>
            <a:r>
              <a:rPr lang="en-GB" kern="0" dirty="0"/>
              <a:t> partner data</a:t>
            </a:r>
          </a:p>
        </p:txBody>
      </p:sp>
      <p:grpSp>
        <p:nvGrpSpPr>
          <p:cNvPr id="2069" name="Group 2068"/>
          <p:cNvGrpSpPr/>
          <p:nvPr/>
        </p:nvGrpSpPr>
        <p:grpSpPr>
          <a:xfrm>
            <a:off x="251520" y="4903712"/>
            <a:ext cx="2016224" cy="1189583"/>
            <a:chOff x="251520" y="4903712"/>
            <a:chExt cx="2016224" cy="1189583"/>
          </a:xfrm>
        </p:grpSpPr>
        <p:sp>
          <p:nvSpPr>
            <p:cNvPr id="2066" name="Rounded Rectangle 2065"/>
            <p:cNvSpPr/>
            <p:nvPr/>
          </p:nvSpPr>
          <p:spPr bwMode="auto">
            <a:xfrm>
              <a:off x="251520" y="4903712"/>
              <a:ext cx="2016224" cy="1189583"/>
            </a:xfrm>
            <a:prstGeom prst="roundRect">
              <a:avLst/>
            </a:prstGeom>
            <a:solidFill>
              <a:srgbClr val="FF9900">
                <a:alpha val="50980"/>
              </a:srgbClr>
            </a:solidFill>
            <a:ln w="57150"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3" name="TextBox 2"/>
            <p:cNvSpPr txBox="1"/>
            <p:nvPr/>
          </p:nvSpPr>
          <p:spPr>
            <a:xfrm>
              <a:off x="251520" y="5737477"/>
              <a:ext cx="1736578" cy="323165"/>
            </a:xfrm>
            <a:prstGeom prst="rect">
              <a:avLst/>
            </a:prstGeom>
            <a:noFill/>
          </p:spPr>
          <p:txBody>
            <a:bodyPr wrap="square" rtlCol="0">
              <a:spAutoFit/>
            </a:bodyPr>
            <a:lstStyle/>
            <a:p>
              <a:r>
                <a:rPr lang="en-GB" sz="1500" b="1" dirty="0" smtClean="0">
                  <a:latin typeface="+mj-lt"/>
                </a:rPr>
                <a:t>3rd party data</a:t>
              </a:r>
              <a:endParaRPr lang="en-GB" sz="1500" b="1" dirty="0">
                <a:latin typeface="+mj-lt"/>
              </a:endParaRPr>
            </a:p>
          </p:txBody>
        </p:sp>
      </p:grpSp>
    </p:spTree>
    <p:extLst>
      <p:ext uri="{BB962C8B-B14F-4D97-AF65-F5344CB8AC3E}">
        <p14:creationId xmlns:p14="http://schemas.microsoft.com/office/powerpoint/2010/main" val="25346535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583517" y="1196752"/>
            <a:ext cx="7260891" cy="4554593"/>
          </a:xfrm>
        </p:spPr>
        <p:txBody>
          <a:bodyPr/>
          <a:lstStyle/>
          <a:p>
            <a:pPr marL="285750" indent="-285750" algn="l">
              <a:spcBef>
                <a:spcPts val="0"/>
              </a:spcBef>
              <a:spcAft>
                <a:spcPts val="600"/>
              </a:spcAft>
              <a:buFont typeface="Arial" panose="020B0604020202020204" pitchFamily="34" charset="0"/>
              <a:buChar char="•"/>
            </a:pPr>
            <a:r>
              <a:rPr lang="en-GB" sz="1600" dirty="0" smtClean="0">
                <a:sym typeface="Wingdings" pitchFamily="2" charset="2"/>
              </a:rPr>
              <a:t>In </a:t>
            </a:r>
            <a:r>
              <a:rPr lang="en-GB" sz="1600" dirty="0">
                <a:sym typeface="Wingdings" pitchFamily="2" charset="2"/>
              </a:rPr>
              <a:t>2005  Integration of </a:t>
            </a:r>
            <a:r>
              <a:rPr lang="en-GB" sz="1600" dirty="0" smtClean="0">
                <a:sym typeface="Wingdings" pitchFamily="2" charset="2"/>
              </a:rPr>
              <a:t>3rdPartner </a:t>
            </a:r>
            <a:r>
              <a:rPr lang="en-GB" sz="1600" dirty="0">
                <a:sym typeface="Wingdings" pitchFamily="2" charset="2"/>
              </a:rPr>
              <a:t>stations </a:t>
            </a:r>
            <a:r>
              <a:rPr lang="en-GB" sz="1600" dirty="0" smtClean="0">
                <a:sym typeface="Wingdings" pitchFamily="2" charset="2"/>
              </a:rPr>
              <a:t>into MeteoSwiss </a:t>
            </a:r>
            <a:r>
              <a:rPr lang="en-GB" sz="1600" dirty="0">
                <a:sym typeface="Wingdings" pitchFamily="2" charset="2"/>
              </a:rPr>
              <a:t>Data Warehouse </a:t>
            </a:r>
            <a:r>
              <a:rPr lang="en-GB" sz="1600" dirty="0" smtClean="0">
                <a:sym typeface="Wingdings" pitchFamily="2" charset="2"/>
              </a:rPr>
              <a:t>starts  </a:t>
            </a:r>
            <a:endParaRPr lang="en-GB" sz="1600" dirty="0">
              <a:sym typeface="Wingdings" pitchFamily="2" charset="2"/>
            </a:endParaRPr>
          </a:p>
          <a:p>
            <a:pPr marL="285750" indent="-285750" algn="l">
              <a:spcBef>
                <a:spcPts val="0"/>
              </a:spcBef>
              <a:spcAft>
                <a:spcPts val="600"/>
              </a:spcAft>
              <a:buFont typeface="Arial" panose="020B0604020202020204" pitchFamily="34" charset="0"/>
              <a:buChar char="•"/>
            </a:pPr>
            <a:r>
              <a:rPr lang="en-GB" sz="1600" dirty="0" smtClean="0">
                <a:sym typeface="Wingdings" pitchFamily="2" charset="2"/>
              </a:rPr>
              <a:t>since </a:t>
            </a:r>
            <a:r>
              <a:rPr lang="en-GB" sz="1600" dirty="0">
                <a:sym typeface="Wingdings" pitchFamily="2" charset="2"/>
              </a:rPr>
              <a:t>2012 in a systematic approach</a:t>
            </a:r>
          </a:p>
          <a:p>
            <a:pPr marL="285750" indent="-285750" algn="l">
              <a:spcBef>
                <a:spcPts val="0"/>
              </a:spcBef>
              <a:spcAft>
                <a:spcPts val="600"/>
              </a:spcAft>
              <a:buFont typeface="Arial" panose="020B0604020202020204" pitchFamily="34" charset="0"/>
              <a:buChar char="•"/>
            </a:pPr>
            <a:r>
              <a:rPr lang="en-GB" sz="1600" dirty="0">
                <a:sym typeface="Wingdings" pitchFamily="2" charset="2"/>
              </a:rPr>
              <a:t>Includes stations from other </a:t>
            </a:r>
            <a:r>
              <a:rPr lang="en-GB" sz="1600" dirty="0" smtClean="0">
                <a:sym typeface="Wingdings" pitchFamily="2" charset="2"/>
              </a:rPr>
              <a:t>authorities, private </a:t>
            </a:r>
            <a:r>
              <a:rPr lang="en-GB" sz="1600" dirty="0">
                <a:sym typeface="Wingdings" pitchFamily="2" charset="2"/>
              </a:rPr>
              <a:t>partners as well as from other countries </a:t>
            </a:r>
          </a:p>
        </p:txBody>
      </p:sp>
      <p:grpSp>
        <p:nvGrpSpPr>
          <p:cNvPr id="16" name="Group 15"/>
          <p:cNvGrpSpPr/>
          <p:nvPr/>
        </p:nvGrpSpPr>
        <p:grpSpPr>
          <a:xfrm>
            <a:off x="4484985" y="3537080"/>
            <a:ext cx="1541301" cy="612000"/>
            <a:chOff x="4484985" y="3429000"/>
            <a:chExt cx="1541301" cy="612000"/>
          </a:xfrm>
        </p:grpSpPr>
        <p:sp>
          <p:nvSpPr>
            <p:cNvPr id="2058" name="Freeform 10"/>
            <p:cNvSpPr>
              <a:spLocks/>
            </p:cNvSpPr>
            <p:nvPr/>
          </p:nvSpPr>
          <p:spPr bwMode="auto">
            <a:xfrm>
              <a:off x="4499111" y="3429000"/>
              <a:ext cx="1527175" cy="612000"/>
            </a:xfrm>
            <a:custGeom>
              <a:avLst/>
              <a:gdLst>
                <a:gd name="T0" fmla="*/ 154 w 489"/>
                <a:gd name="T1" fmla="*/ 6 h 624"/>
                <a:gd name="T2" fmla="*/ 110 w 489"/>
                <a:gd name="T3" fmla="*/ 14 h 624"/>
                <a:gd name="T4" fmla="*/ 61 w 489"/>
                <a:gd name="T5" fmla="*/ 28 h 624"/>
                <a:gd name="T6" fmla="*/ 32 w 489"/>
                <a:gd name="T7" fmla="*/ 43 h 624"/>
                <a:gd name="T8" fmla="*/ 8 w 489"/>
                <a:gd name="T9" fmla="*/ 64 h 624"/>
                <a:gd name="T10" fmla="*/ 1 w 489"/>
                <a:gd name="T11" fmla="*/ 79 h 624"/>
                <a:gd name="T12" fmla="*/ 1 w 489"/>
                <a:gd name="T13" fmla="*/ 544 h 624"/>
                <a:gd name="T14" fmla="*/ 8 w 489"/>
                <a:gd name="T15" fmla="*/ 560 h 624"/>
                <a:gd name="T16" fmla="*/ 32 w 489"/>
                <a:gd name="T17" fmla="*/ 580 h 624"/>
                <a:gd name="T18" fmla="*/ 61 w 489"/>
                <a:gd name="T19" fmla="*/ 595 h 624"/>
                <a:gd name="T20" fmla="*/ 110 w 489"/>
                <a:gd name="T21" fmla="*/ 609 h 624"/>
                <a:gd name="T22" fmla="*/ 154 w 489"/>
                <a:gd name="T23" fmla="*/ 617 h 624"/>
                <a:gd name="T24" fmla="*/ 244 w 489"/>
                <a:gd name="T25" fmla="*/ 623 h 624"/>
                <a:gd name="T26" fmla="*/ 334 w 489"/>
                <a:gd name="T27" fmla="*/ 617 h 624"/>
                <a:gd name="T28" fmla="*/ 378 w 489"/>
                <a:gd name="T29" fmla="*/ 609 h 624"/>
                <a:gd name="T30" fmla="*/ 428 w 489"/>
                <a:gd name="T31" fmla="*/ 595 h 624"/>
                <a:gd name="T32" fmla="*/ 457 w 489"/>
                <a:gd name="T33" fmla="*/ 580 h 624"/>
                <a:gd name="T34" fmla="*/ 480 w 489"/>
                <a:gd name="T35" fmla="*/ 560 h 624"/>
                <a:gd name="T36" fmla="*/ 487 w 489"/>
                <a:gd name="T37" fmla="*/ 544 h 624"/>
                <a:gd name="T38" fmla="*/ 487 w 489"/>
                <a:gd name="T39" fmla="*/ 79 h 624"/>
                <a:gd name="T40" fmla="*/ 480 w 489"/>
                <a:gd name="T41" fmla="*/ 64 h 624"/>
                <a:gd name="T42" fmla="*/ 457 w 489"/>
                <a:gd name="T43" fmla="*/ 43 h 624"/>
                <a:gd name="T44" fmla="*/ 428 w 489"/>
                <a:gd name="T45" fmla="*/ 28 h 624"/>
                <a:gd name="T46" fmla="*/ 378 w 489"/>
                <a:gd name="T47" fmla="*/ 14 h 624"/>
                <a:gd name="T48" fmla="*/ 334 w 489"/>
                <a:gd name="T49" fmla="*/ 6 h 624"/>
                <a:gd name="T50" fmla="*/ 244 w 489"/>
                <a:gd name="T51" fmla="*/ 0 h 624"/>
                <a:gd name="T52" fmla="*/ 291 w 489"/>
                <a:gd name="T53" fmla="*/ 26 h 624"/>
                <a:gd name="T54" fmla="*/ 355 w 489"/>
                <a:gd name="T55" fmla="*/ 33 h 624"/>
                <a:gd name="T56" fmla="*/ 369 w 489"/>
                <a:gd name="T57" fmla="*/ 36 h 624"/>
                <a:gd name="T58" fmla="*/ 419 w 489"/>
                <a:gd name="T59" fmla="*/ 50 h 624"/>
                <a:gd name="T60" fmla="*/ 448 w 489"/>
                <a:gd name="T61" fmla="*/ 51 h 624"/>
                <a:gd name="T62" fmla="*/ 457 w 489"/>
                <a:gd name="T63" fmla="*/ 73 h 624"/>
                <a:gd name="T64" fmla="*/ 460 w 489"/>
                <a:gd name="T65" fmla="*/ 77 h 624"/>
                <a:gd name="T66" fmla="*/ 463 w 489"/>
                <a:gd name="T67" fmla="*/ 79 h 624"/>
                <a:gd name="T68" fmla="*/ 463 w 489"/>
                <a:gd name="T69" fmla="*/ 544 h 624"/>
                <a:gd name="T70" fmla="*/ 460 w 489"/>
                <a:gd name="T71" fmla="*/ 547 h 624"/>
                <a:gd name="T72" fmla="*/ 457 w 489"/>
                <a:gd name="T73" fmla="*/ 550 h 624"/>
                <a:gd name="T74" fmla="*/ 448 w 489"/>
                <a:gd name="T75" fmla="*/ 572 h 624"/>
                <a:gd name="T76" fmla="*/ 419 w 489"/>
                <a:gd name="T77" fmla="*/ 573 h 624"/>
                <a:gd name="T78" fmla="*/ 369 w 489"/>
                <a:gd name="T79" fmla="*/ 587 h 624"/>
                <a:gd name="T80" fmla="*/ 355 w 489"/>
                <a:gd name="T81" fmla="*/ 590 h 624"/>
                <a:gd name="T82" fmla="*/ 291 w 489"/>
                <a:gd name="T83" fmla="*/ 597 h 624"/>
                <a:gd name="T84" fmla="*/ 175 w 489"/>
                <a:gd name="T85" fmla="*/ 596 h 624"/>
                <a:gd name="T86" fmla="*/ 114 w 489"/>
                <a:gd name="T87" fmla="*/ 586 h 624"/>
                <a:gd name="T88" fmla="*/ 101 w 489"/>
                <a:gd name="T89" fmla="*/ 583 h 624"/>
                <a:gd name="T90" fmla="*/ 56 w 489"/>
                <a:gd name="T91" fmla="*/ 567 h 624"/>
                <a:gd name="T92" fmla="*/ 49 w 489"/>
                <a:gd name="T93" fmla="*/ 563 h 624"/>
                <a:gd name="T94" fmla="*/ 25 w 489"/>
                <a:gd name="T95" fmla="*/ 543 h 624"/>
                <a:gd name="T96" fmla="*/ 24 w 489"/>
                <a:gd name="T97" fmla="*/ 539 h 624"/>
                <a:gd name="T98" fmla="*/ 24 w 489"/>
                <a:gd name="T99" fmla="*/ 536 h 624"/>
                <a:gd name="T100" fmla="*/ 13 w 489"/>
                <a:gd name="T101" fmla="*/ 79 h 624"/>
                <a:gd name="T102" fmla="*/ 17 w 489"/>
                <a:gd name="T103" fmla="*/ 72 h 624"/>
                <a:gd name="T104" fmla="*/ 39 w 489"/>
                <a:gd name="T105" fmla="*/ 67 h 624"/>
                <a:gd name="T106" fmla="*/ 45 w 489"/>
                <a:gd name="T107" fmla="*/ 62 h 624"/>
                <a:gd name="T108" fmla="*/ 85 w 489"/>
                <a:gd name="T109" fmla="*/ 45 h 624"/>
                <a:gd name="T110" fmla="*/ 114 w 489"/>
                <a:gd name="T111" fmla="*/ 25 h 624"/>
                <a:gd name="T112" fmla="*/ 154 w 489"/>
                <a:gd name="T113" fmla="*/ 30 h 624"/>
                <a:gd name="T114" fmla="*/ 244 w 489"/>
                <a:gd name="T115" fmla="*/ 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9" h="624">
                  <a:moveTo>
                    <a:pt x="197" y="2"/>
                  </a:moveTo>
                  <a:lnTo>
                    <a:pt x="175" y="3"/>
                  </a:lnTo>
                  <a:lnTo>
                    <a:pt x="154" y="6"/>
                  </a:lnTo>
                  <a:lnTo>
                    <a:pt x="134" y="9"/>
                  </a:lnTo>
                  <a:lnTo>
                    <a:pt x="114" y="13"/>
                  </a:lnTo>
                  <a:lnTo>
                    <a:pt x="110" y="14"/>
                  </a:lnTo>
                  <a:lnTo>
                    <a:pt x="92" y="18"/>
                  </a:lnTo>
                  <a:lnTo>
                    <a:pt x="76" y="23"/>
                  </a:lnTo>
                  <a:lnTo>
                    <a:pt x="61" y="28"/>
                  </a:lnTo>
                  <a:lnTo>
                    <a:pt x="47" y="34"/>
                  </a:lnTo>
                  <a:lnTo>
                    <a:pt x="36" y="40"/>
                  </a:lnTo>
                  <a:lnTo>
                    <a:pt x="32" y="43"/>
                  </a:lnTo>
                  <a:lnTo>
                    <a:pt x="22" y="50"/>
                  </a:lnTo>
                  <a:lnTo>
                    <a:pt x="14" y="56"/>
                  </a:lnTo>
                  <a:lnTo>
                    <a:pt x="8" y="64"/>
                  </a:lnTo>
                  <a:lnTo>
                    <a:pt x="6" y="68"/>
                  </a:lnTo>
                  <a:lnTo>
                    <a:pt x="2" y="75"/>
                  </a:lnTo>
                  <a:lnTo>
                    <a:pt x="1" y="79"/>
                  </a:lnTo>
                  <a:lnTo>
                    <a:pt x="0" y="87"/>
                  </a:lnTo>
                  <a:lnTo>
                    <a:pt x="0" y="536"/>
                  </a:lnTo>
                  <a:lnTo>
                    <a:pt x="1" y="544"/>
                  </a:lnTo>
                  <a:lnTo>
                    <a:pt x="2" y="548"/>
                  </a:lnTo>
                  <a:lnTo>
                    <a:pt x="6" y="556"/>
                  </a:lnTo>
                  <a:lnTo>
                    <a:pt x="8" y="560"/>
                  </a:lnTo>
                  <a:lnTo>
                    <a:pt x="14" y="567"/>
                  </a:lnTo>
                  <a:lnTo>
                    <a:pt x="22" y="574"/>
                  </a:lnTo>
                  <a:lnTo>
                    <a:pt x="32" y="580"/>
                  </a:lnTo>
                  <a:lnTo>
                    <a:pt x="36" y="583"/>
                  </a:lnTo>
                  <a:lnTo>
                    <a:pt x="47" y="589"/>
                  </a:lnTo>
                  <a:lnTo>
                    <a:pt x="61" y="595"/>
                  </a:lnTo>
                  <a:lnTo>
                    <a:pt x="76" y="600"/>
                  </a:lnTo>
                  <a:lnTo>
                    <a:pt x="92" y="605"/>
                  </a:lnTo>
                  <a:lnTo>
                    <a:pt x="110" y="609"/>
                  </a:lnTo>
                  <a:lnTo>
                    <a:pt x="114" y="610"/>
                  </a:lnTo>
                  <a:lnTo>
                    <a:pt x="134" y="614"/>
                  </a:lnTo>
                  <a:lnTo>
                    <a:pt x="154" y="617"/>
                  </a:lnTo>
                  <a:lnTo>
                    <a:pt x="175" y="620"/>
                  </a:lnTo>
                  <a:lnTo>
                    <a:pt x="197" y="621"/>
                  </a:lnTo>
                  <a:lnTo>
                    <a:pt x="244" y="623"/>
                  </a:lnTo>
                  <a:lnTo>
                    <a:pt x="291" y="621"/>
                  </a:lnTo>
                  <a:lnTo>
                    <a:pt x="313" y="620"/>
                  </a:lnTo>
                  <a:lnTo>
                    <a:pt x="334" y="617"/>
                  </a:lnTo>
                  <a:lnTo>
                    <a:pt x="355" y="614"/>
                  </a:lnTo>
                  <a:lnTo>
                    <a:pt x="374" y="610"/>
                  </a:lnTo>
                  <a:lnTo>
                    <a:pt x="378" y="609"/>
                  </a:lnTo>
                  <a:lnTo>
                    <a:pt x="396" y="605"/>
                  </a:lnTo>
                  <a:lnTo>
                    <a:pt x="413" y="600"/>
                  </a:lnTo>
                  <a:lnTo>
                    <a:pt x="428" y="595"/>
                  </a:lnTo>
                  <a:lnTo>
                    <a:pt x="441" y="589"/>
                  </a:lnTo>
                  <a:lnTo>
                    <a:pt x="453" y="583"/>
                  </a:lnTo>
                  <a:lnTo>
                    <a:pt x="457" y="580"/>
                  </a:lnTo>
                  <a:lnTo>
                    <a:pt x="466" y="574"/>
                  </a:lnTo>
                  <a:lnTo>
                    <a:pt x="474" y="567"/>
                  </a:lnTo>
                  <a:lnTo>
                    <a:pt x="480" y="560"/>
                  </a:lnTo>
                  <a:lnTo>
                    <a:pt x="482" y="556"/>
                  </a:lnTo>
                  <a:lnTo>
                    <a:pt x="486" y="548"/>
                  </a:lnTo>
                  <a:lnTo>
                    <a:pt x="487" y="544"/>
                  </a:lnTo>
                  <a:lnTo>
                    <a:pt x="488" y="536"/>
                  </a:lnTo>
                  <a:lnTo>
                    <a:pt x="488" y="87"/>
                  </a:lnTo>
                  <a:lnTo>
                    <a:pt x="487" y="79"/>
                  </a:lnTo>
                  <a:lnTo>
                    <a:pt x="486" y="75"/>
                  </a:lnTo>
                  <a:lnTo>
                    <a:pt x="482" y="68"/>
                  </a:lnTo>
                  <a:lnTo>
                    <a:pt x="480" y="64"/>
                  </a:lnTo>
                  <a:lnTo>
                    <a:pt x="474" y="56"/>
                  </a:lnTo>
                  <a:lnTo>
                    <a:pt x="466" y="50"/>
                  </a:lnTo>
                  <a:lnTo>
                    <a:pt x="457" y="43"/>
                  </a:lnTo>
                  <a:lnTo>
                    <a:pt x="453" y="40"/>
                  </a:lnTo>
                  <a:lnTo>
                    <a:pt x="441" y="34"/>
                  </a:lnTo>
                  <a:lnTo>
                    <a:pt x="428" y="28"/>
                  </a:lnTo>
                  <a:lnTo>
                    <a:pt x="413" y="23"/>
                  </a:lnTo>
                  <a:lnTo>
                    <a:pt x="396" y="18"/>
                  </a:lnTo>
                  <a:lnTo>
                    <a:pt x="378" y="14"/>
                  </a:lnTo>
                  <a:lnTo>
                    <a:pt x="374" y="13"/>
                  </a:lnTo>
                  <a:lnTo>
                    <a:pt x="355" y="9"/>
                  </a:lnTo>
                  <a:lnTo>
                    <a:pt x="334" y="6"/>
                  </a:lnTo>
                  <a:lnTo>
                    <a:pt x="313" y="3"/>
                  </a:lnTo>
                  <a:lnTo>
                    <a:pt x="291" y="2"/>
                  </a:lnTo>
                  <a:lnTo>
                    <a:pt x="244" y="0"/>
                  </a:lnTo>
                  <a:lnTo>
                    <a:pt x="197" y="2"/>
                  </a:lnTo>
                  <a:lnTo>
                    <a:pt x="244" y="24"/>
                  </a:lnTo>
                  <a:lnTo>
                    <a:pt x="291" y="26"/>
                  </a:lnTo>
                  <a:lnTo>
                    <a:pt x="313" y="27"/>
                  </a:lnTo>
                  <a:lnTo>
                    <a:pt x="334" y="30"/>
                  </a:lnTo>
                  <a:lnTo>
                    <a:pt x="355" y="33"/>
                  </a:lnTo>
                  <a:lnTo>
                    <a:pt x="374" y="37"/>
                  </a:lnTo>
                  <a:lnTo>
                    <a:pt x="374" y="25"/>
                  </a:lnTo>
                  <a:lnTo>
                    <a:pt x="369" y="36"/>
                  </a:lnTo>
                  <a:lnTo>
                    <a:pt x="387" y="40"/>
                  </a:lnTo>
                  <a:lnTo>
                    <a:pt x="404" y="45"/>
                  </a:lnTo>
                  <a:lnTo>
                    <a:pt x="419" y="50"/>
                  </a:lnTo>
                  <a:lnTo>
                    <a:pt x="432" y="56"/>
                  </a:lnTo>
                  <a:lnTo>
                    <a:pt x="444" y="62"/>
                  </a:lnTo>
                  <a:lnTo>
                    <a:pt x="448" y="51"/>
                  </a:lnTo>
                  <a:lnTo>
                    <a:pt x="440" y="60"/>
                  </a:lnTo>
                  <a:lnTo>
                    <a:pt x="449" y="67"/>
                  </a:lnTo>
                  <a:lnTo>
                    <a:pt x="457" y="73"/>
                  </a:lnTo>
                  <a:lnTo>
                    <a:pt x="463" y="81"/>
                  </a:lnTo>
                  <a:lnTo>
                    <a:pt x="471" y="72"/>
                  </a:lnTo>
                  <a:lnTo>
                    <a:pt x="460" y="77"/>
                  </a:lnTo>
                  <a:lnTo>
                    <a:pt x="464" y="84"/>
                  </a:lnTo>
                  <a:lnTo>
                    <a:pt x="475" y="79"/>
                  </a:lnTo>
                  <a:lnTo>
                    <a:pt x="463" y="79"/>
                  </a:lnTo>
                  <a:lnTo>
                    <a:pt x="464" y="87"/>
                  </a:lnTo>
                  <a:lnTo>
                    <a:pt x="464" y="536"/>
                  </a:lnTo>
                  <a:lnTo>
                    <a:pt x="463" y="544"/>
                  </a:lnTo>
                  <a:lnTo>
                    <a:pt x="475" y="544"/>
                  </a:lnTo>
                  <a:lnTo>
                    <a:pt x="464" y="539"/>
                  </a:lnTo>
                  <a:lnTo>
                    <a:pt x="460" y="547"/>
                  </a:lnTo>
                  <a:lnTo>
                    <a:pt x="471" y="551"/>
                  </a:lnTo>
                  <a:lnTo>
                    <a:pt x="463" y="543"/>
                  </a:lnTo>
                  <a:lnTo>
                    <a:pt x="457" y="550"/>
                  </a:lnTo>
                  <a:lnTo>
                    <a:pt x="449" y="557"/>
                  </a:lnTo>
                  <a:lnTo>
                    <a:pt x="440" y="563"/>
                  </a:lnTo>
                  <a:lnTo>
                    <a:pt x="448" y="572"/>
                  </a:lnTo>
                  <a:lnTo>
                    <a:pt x="444" y="561"/>
                  </a:lnTo>
                  <a:lnTo>
                    <a:pt x="432" y="567"/>
                  </a:lnTo>
                  <a:lnTo>
                    <a:pt x="419" y="573"/>
                  </a:lnTo>
                  <a:lnTo>
                    <a:pt x="404" y="578"/>
                  </a:lnTo>
                  <a:lnTo>
                    <a:pt x="387" y="583"/>
                  </a:lnTo>
                  <a:lnTo>
                    <a:pt x="369" y="587"/>
                  </a:lnTo>
                  <a:lnTo>
                    <a:pt x="374" y="598"/>
                  </a:lnTo>
                  <a:lnTo>
                    <a:pt x="374" y="586"/>
                  </a:lnTo>
                  <a:lnTo>
                    <a:pt x="355" y="590"/>
                  </a:lnTo>
                  <a:lnTo>
                    <a:pt x="334" y="593"/>
                  </a:lnTo>
                  <a:lnTo>
                    <a:pt x="313" y="596"/>
                  </a:lnTo>
                  <a:lnTo>
                    <a:pt x="291" y="597"/>
                  </a:lnTo>
                  <a:lnTo>
                    <a:pt x="244" y="599"/>
                  </a:lnTo>
                  <a:lnTo>
                    <a:pt x="197" y="597"/>
                  </a:lnTo>
                  <a:lnTo>
                    <a:pt x="175" y="596"/>
                  </a:lnTo>
                  <a:lnTo>
                    <a:pt x="154" y="593"/>
                  </a:lnTo>
                  <a:lnTo>
                    <a:pt x="134" y="590"/>
                  </a:lnTo>
                  <a:lnTo>
                    <a:pt x="114" y="586"/>
                  </a:lnTo>
                  <a:lnTo>
                    <a:pt x="114" y="598"/>
                  </a:lnTo>
                  <a:lnTo>
                    <a:pt x="119" y="587"/>
                  </a:lnTo>
                  <a:lnTo>
                    <a:pt x="101" y="583"/>
                  </a:lnTo>
                  <a:lnTo>
                    <a:pt x="85" y="578"/>
                  </a:lnTo>
                  <a:lnTo>
                    <a:pt x="70" y="573"/>
                  </a:lnTo>
                  <a:lnTo>
                    <a:pt x="56" y="567"/>
                  </a:lnTo>
                  <a:lnTo>
                    <a:pt x="45" y="561"/>
                  </a:lnTo>
                  <a:lnTo>
                    <a:pt x="40" y="572"/>
                  </a:lnTo>
                  <a:lnTo>
                    <a:pt x="49" y="563"/>
                  </a:lnTo>
                  <a:lnTo>
                    <a:pt x="39" y="557"/>
                  </a:lnTo>
                  <a:lnTo>
                    <a:pt x="31" y="550"/>
                  </a:lnTo>
                  <a:lnTo>
                    <a:pt x="25" y="543"/>
                  </a:lnTo>
                  <a:lnTo>
                    <a:pt x="17" y="551"/>
                  </a:lnTo>
                  <a:lnTo>
                    <a:pt x="28" y="547"/>
                  </a:lnTo>
                  <a:lnTo>
                    <a:pt x="24" y="539"/>
                  </a:lnTo>
                  <a:lnTo>
                    <a:pt x="13" y="544"/>
                  </a:lnTo>
                  <a:lnTo>
                    <a:pt x="25" y="544"/>
                  </a:lnTo>
                  <a:lnTo>
                    <a:pt x="24" y="536"/>
                  </a:lnTo>
                  <a:lnTo>
                    <a:pt x="24" y="87"/>
                  </a:lnTo>
                  <a:lnTo>
                    <a:pt x="25" y="79"/>
                  </a:lnTo>
                  <a:lnTo>
                    <a:pt x="13" y="79"/>
                  </a:lnTo>
                  <a:lnTo>
                    <a:pt x="24" y="84"/>
                  </a:lnTo>
                  <a:lnTo>
                    <a:pt x="28" y="77"/>
                  </a:lnTo>
                  <a:lnTo>
                    <a:pt x="17" y="72"/>
                  </a:lnTo>
                  <a:lnTo>
                    <a:pt x="25" y="81"/>
                  </a:lnTo>
                  <a:lnTo>
                    <a:pt x="31" y="73"/>
                  </a:lnTo>
                  <a:lnTo>
                    <a:pt x="39" y="67"/>
                  </a:lnTo>
                  <a:lnTo>
                    <a:pt x="49" y="60"/>
                  </a:lnTo>
                  <a:lnTo>
                    <a:pt x="40" y="51"/>
                  </a:lnTo>
                  <a:lnTo>
                    <a:pt x="45" y="62"/>
                  </a:lnTo>
                  <a:lnTo>
                    <a:pt x="56" y="56"/>
                  </a:lnTo>
                  <a:lnTo>
                    <a:pt x="70" y="50"/>
                  </a:lnTo>
                  <a:lnTo>
                    <a:pt x="85" y="45"/>
                  </a:lnTo>
                  <a:lnTo>
                    <a:pt x="101" y="40"/>
                  </a:lnTo>
                  <a:lnTo>
                    <a:pt x="119" y="36"/>
                  </a:lnTo>
                  <a:lnTo>
                    <a:pt x="114" y="25"/>
                  </a:lnTo>
                  <a:lnTo>
                    <a:pt x="114" y="37"/>
                  </a:lnTo>
                  <a:lnTo>
                    <a:pt x="134" y="33"/>
                  </a:lnTo>
                  <a:lnTo>
                    <a:pt x="154" y="30"/>
                  </a:lnTo>
                  <a:lnTo>
                    <a:pt x="175" y="27"/>
                  </a:lnTo>
                  <a:lnTo>
                    <a:pt x="197" y="26"/>
                  </a:lnTo>
                  <a:lnTo>
                    <a:pt x="244" y="24"/>
                  </a:lnTo>
                  <a:lnTo>
                    <a:pt x="197" y="2"/>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059" name="Freeform 11"/>
            <p:cNvSpPr>
              <a:spLocks/>
            </p:cNvSpPr>
            <p:nvPr/>
          </p:nvSpPr>
          <p:spPr bwMode="auto">
            <a:xfrm>
              <a:off x="4484985" y="3629206"/>
              <a:ext cx="1527175" cy="288000"/>
            </a:xfrm>
            <a:custGeom>
              <a:avLst/>
              <a:gdLst>
                <a:gd name="T0" fmla="*/ 0 w 489"/>
                <a:gd name="T1" fmla="*/ 0 h 88"/>
                <a:gd name="T2" fmla="*/ 2 w 489"/>
                <a:gd name="T3" fmla="*/ 12 h 88"/>
                <a:gd name="T4" fmla="*/ 8 w 489"/>
                <a:gd name="T5" fmla="*/ 24 h 88"/>
                <a:gd name="T6" fmla="*/ 22 w 489"/>
                <a:gd name="T7" fmla="*/ 38 h 88"/>
                <a:gd name="T8" fmla="*/ 36 w 489"/>
                <a:gd name="T9" fmla="*/ 47 h 88"/>
                <a:gd name="T10" fmla="*/ 61 w 489"/>
                <a:gd name="T11" fmla="*/ 59 h 88"/>
                <a:gd name="T12" fmla="*/ 92 w 489"/>
                <a:gd name="T13" fmla="*/ 69 h 88"/>
                <a:gd name="T14" fmla="*/ 114 w 489"/>
                <a:gd name="T15" fmla="*/ 74 h 88"/>
                <a:gd name="T16" fmla="*/ 154 w 489"/>
                <a:gd name="T17" fmla="*/ 81 h 88"/>
                <a:gd name="T18" fmla="*/ 197 w 489"/>
                <a:gd name="T19" fmla="*/ 85 h 88"/>
                <a:gd name="T20" fmla="*/ 291 w 489"/>
                <a:gd name="T21" fmla="*/ 85 h 88"/>
                <a:gd name="T22" fmla="*/ 334 w 489"/>
                <a:gd name="T23" fmla="*/ 81 h 88"/>
                <a:gd name="T24" fmla="*/ 374 w 489"/>
                <a:gd name="T25" fmla="*/ 74 h 88"/>
                <a:gd name="T26" fmla="*/ 396 w 489"/>
                <a:gd name="T27" fmla="*/ 69 h 88"/>
                <a:gd name="T28" fmla="*/ 428 w 489"/>
                <a:gd name="T29" fmla="*/ 59 h 88"/>
                <a:gd name="T30" fmla="*/ 453 w 489"/>
                <a:gd name="T31" fmla="*/ 47 h 88"/>
                <a:gd name="T32" fmla="*/ 466 w 489"/>
                <a:gd name="T33" fmla="*/ 38 h 88"/>
                <a:gd name="T34" fmla="*/ 480 w 489"/>
                <a:gd name="T35" fmla="*/ 24 h 88"/>
                <a:gd name="T36" fmla="*/ 486 w 489"/>
                <a:gd name="T37" fmla="*/ 12 h 88"/>
                <a:gd name="T38" fmla="*/ 488 w 489"/>
                <a:gd name="T39" fmla="*/ 0 h 88"/>
                <a:gd name="T40" fmla="*/ 463 w 489"/>
                <a:gd name="T41" fmla="*/ 8 h 88"/>
                <a:gd name="T42" fmla="*/ 464 w 489"/>
                <a:gd name="T43" fmla="*/ 3 h 88"/>
                <a:gd name="T44" fmla="*/ 471 w 489"/>
                <a:gd name="T45" fmla="*/ 15 h 88"/>
                <a:gd name="T46" fmla="*/ 457 w 489"/>
                <a:gd name="T47" fmla="*/ 14 h 88"/>
                <a:gd name="T48" fmla="*/ 440 w 489"/>
                <a:gd name="T49" fmla="*/ 27 h 88"/>
                <a:gd name="T50" fmla="*/ 444 w 489"/>
                <a:gd name="T51" fmla="*/ 25 h 88"/>
                <a:gd name="T52" fmla="*/ 419 w 489"/>
                <a:gd name="T53" fmla="*/ 37 h 88"/>
                <a:gd name="T54" fmla="*/ 387 w 489"/>
                <a:gd name="T55" fmla="*/ 47 h 88"/>
                <a:gd name="T56" fmla="*/ 374 w 489"/>
                <a:gd name="T57" fmla="*/ 62 h 88"/>
                <a:gd name="T58" fmla="*/ 355 w 489"/>
                <a:gd name="T59" fmla="*/ 54 h 88"/>
                <a:gd name="T60" fmla="*/ 313 w 489"/>
                <a:gd name="T61" fmla="*/ 60 h 88"/>
                <a:gd name="T62" fmla="*/ 244 w 489"/>
                <a:gd name="T63" fmla="*/ 63 h 88"/>
                <a:gd name="T64" fmla="*/ 175 w 489"/>
                <a:gd name="T65" fmla="*/ 60 h 88"/>
                <a:gd name="T66" fmla="*/ 134 w 489"/>
                <a:gd name="T67" fmla="*/ 54 h 88"/>
                <a:gd name="T68" fmla="*/ 114 w 489"/>
                <a:gd name="T69" fmla="*/ 62 h 88"/>
                <a:gd name="T70" fmla="*/ 101 w 489"/>
                <a:gd name="T71" fmla="*/ 47 h 88"/>
                <a:gd name="T72" fmla="*/ 70 w 489"/>
                <a:gd name="T73" fmla="*/ 37 h 88"/>
                <a:gd name="T74" fmla="*/ 45 w 489"/>
                <a:gd name="T75" fmla="*/ 25 h 88"/>
                <a:gd name="T76" fmla="*/ 49 w 489"/>
                <a:gd name="T77" fmla="*/ 27 h 88"/>
                <a:gd name="T78" fmla="*/ 31 w 489"/>
                <a:gd name="T79" fmla="*/ 14 h 88"/>
                <a:gd name="T80" fmla="*/ 17 w 489"/>
                <a:gd name="T81" fmla="*/ 15 h 88"/>
                <a:gd name="T82" fmla="*/ 24 w 489"/>
                <a:gd name="T83" fmla="*/ 3 h 88"/>
                <a:gd name="T84" fmla="*/ 25 w 489"/>
                <a:gd name="T85"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9" h="88">
                  <a:moveTo>
                    <a:pt x="24" y="0"/>
                  </a:moveTo>
                  <a:lnTo>
                    <a:pt x="0" y="0"/>
                  </a:lnTo>
                  <a:lnTo>
                    <a:pt x="1" y="8"/>
                  </a:lnTo>
                  <a:lnTo>
                    <a:pt x="2" y="12"/>
                  </a:lnTo>
                  <a:lnTo>
                    <a:pt x="6" y="20"/>
                  </a:lnTo>
                  <a:lnTo>
                    <a:pt x="8" y="24"/>
                  </a:lnTo>
                  <a:lnTo>
                    <a:pt x="14" y="31"/>
                  </a:lnTo>
                  <a:lnTo>
                    <a:pt x="22" y="38"/>
                  </a:lnTo>
                  <a:lnTo>
                    <a:pt x="32" y="44"/>
                  </a:lnTo>
                  <a:lnTo>
                    <a:pt x="36" y="47"/>
                  </a:lnTo>
                  <a:lnTo>
                    <a:pt x="47" y="53"/>
                  </a:lnTo>
                  <a:lnTo>
                    <a:pt x="61" y="59"/>
                  </a:lnTo>
                  <a:lnTo>
                    <a:pt x="76" y="64"/>
                  </a:lnTo>
                  <a:lnTo>
                    <a:pt x="92" y="69"/>
                  </a:lnTo>
                  <a:lnTo>
                    <a:pt x="110" y="73"/>
                  </a:lnTo>
                  <a:lnTo>
                    <a:pt x="114" y="74"/>
                  </a:lnTo>
                  <a:lnTo>
                    <a:pt x="134" y="78"/>
                  </a:lnTo>
                  <a:lnTo>
                    <a:pt x="154" y="81"/>
                  </a:lnTo>
                  <a:lnTo>
                    <a:pt x="175" y="84"/>
                  </a:lnTo>
                  <a:lnTo>
                    <a:pt x="197" y="85"/>
                  </a:lnTo>
                  <a:lnTo>
                    <a:pt x="244" y="87"/>
                  </a:lnTo>
                  <a:lnTo>
                    <a:pt x="291" y="85"/>
                  </a:lnTo>
                  <a:lnTo>
                    <a:pt x="313" y="84"/>
                  </a:lnTo>
                  <a:lnTo>
                    <a:pt x="334" y="81"/>
                  </a:lnTo>
                  <a:lnTo>
                    <a:pt x="355" y="78"/>
                  </a:lnTo>
                  <a:lnTo>
                    <a:pt x="374" y="74"/>
                  </a:lnTo>
                  <a:lnTo>
                    <a:pt x="378" y="73"/>
                  </a:lnTo>
                  <a:lnTo>
                    <a:pt x="396" y="69"/>
                  </a:lnTo>
                  <a:lnTo>
                    <a:pt x="413" y="64"/>
                  </a:lnTo>
                  <a:lnTo>
                    <a:pt x="428" y="59"/>
                  </a:lnTo>
                  <a:lnTo>
                    <a:pt x="441" y="53"/>
                  </a:lnTo>
                  <a:lnTo>
                    <a:pt x="453" y="47"/>
                  </a:lnTo>
                  <a:lnTo>
                    <a:pt x="457" y="44"/>
                  </a:lnTo>
                  <a:lnTo>
                    <a:pt x="466" y="38"/>
                  </a:lnTo>
                  <a:lnTo>
                    <a:pt x="474" y="31"/>
                  </a:lnTo>
                  <a:lnTo>
                    <a:pt x="480" y="24"/>
                  </a:lnTo>
                  <a:lnTo>
                    <a:pt x="482" y="20"/>
                  </a:lnTo>
                  <a:lnTo>
                    <a:pt x="486" y="12"/>
                  </a:lnTo>
                  <a:lnTo>
                    <a:pt x="487" y="8"/>
                  </a:lnTo>
                  <a:lnTo>
                    <a:pt x="488" y="0"/>
                  </a:lnTo>
                  <a:lnTo>
                    <a:pt x="464" y="0"/>
                  </a:lnTo>
                  <a:lnTo>
                    <a:pt x="463" y="8"/>
                  </a:lnTo>
                  <a:lnTo>
                    <a:pt x="475" y="8"/>
                  </a:lnTo>
                  <a:lnTo>
                    <a:pt x="464" y="3"/>
                  </a:lnTo>
                  <a:lnTo>
                    <a:pt x="460" y="11"/>
                  </a:lnTo>
                  <a:lnTo>
                    <a:pt x="471" y="15"/>
                  </a:lnTo>
                  <a:lnTo>
                    <a:pt x="463" y="7"/>
                  </a:lnTo>
                  <a:lnTo>
                    <a:pt x="457" y="14"/>
                  </a:lnTo>
                  <a:lnTo>
                    <a:pt x="449" y="21"/>
                  </a:lnTo>
                  <a:lnTo>
                    <a:pt x="440" y="27"/>
                  </a:lnTo>
                  <a:lnTo>
                    <a:pt x="448" y="36"/>
                  </a:lnTo>
                  <a:lnTo>
                    <a:pt x="444" y="25"/>
                  </a:lnTo>
                  <a:lnTo>
                    <a:pt x="432" y="31"/>
                  </a:lnTo>
                  <a:lnTo>
                    <a:pt x="419" y="37"/>
                  </a:lnTo>
                  <a:lnTo>
                    <a:pt x="404" y="42"/>
                  </a:lnTo>
                  <a:lnTo>
                    <a:pt x="387" y="47"/>
                  </a:lnTo>
                  <a:lnTo>
                    <a:pt x="369" y="51"/>
                  </a:lnTo>
                  <a:lnTo>
                    <a:pt x="374" y="62"/>
                  </a:lnTo>
                  <a:lnTo>
                    <a:pt x="374" y="50"/>
                  </a:lnTo>
                  <a:lnTo>
                    <a:pt x="355" y="54"/>
                  </a:lnTo>
                  <a:lnTo>
                    <a:pt x="334" y="57"/>
                  </a:lnTo>
                  <a:lnTo>
                    <a:pt x="313" y="60"/>
                  </a:lnTo>
                  <a:lnTo>
                    <a:pt x="291" y="61"/>
                  </a:lnTo>
                  <a:lnTo>
                    <a:pt x="244" y="63"/>
                  </a:lnTo>
                  <a:lnTo>
                    <a:pt x="197" y="61"/>
                  </a:lnTo>
                  <a:lnTo>
                    <a:pt x="175" y="60"/>
                  </a:lnTo>
                  <a:lnTo>
                    <a:pt x="154" y="57"/>
                  </a:lnTo>
                  <a:lnTo>
                    <a:pt x="134" y="54"/>
                  </a:lnTo>
                  <a:lnTo>
                    <a:pt x="114" y="50"/>
                  </a:lnTo>
                  <a:lnTo>
                    <a:pt x="114" y="62"/>
                  </a:lnTo>
                  <a:lnTo>
                    <a:pt x="119" y="51"/>
                  </a:lnTo>
                  <a:lnTo>
                    <a:pt x="101" y="47"/>
                  </a:lnTo>
                  <a:lnTo>
                    <a:pt x="85" y="42"/>
                  </a:lnTo>
                  <a:lnTo>
                    <a:pt x="70" y="37"/>
                  </a:lnTo>
                  <a:lnTo>
                    <a:pt x="56" y="31"/>
                  </a:lnTo>
                  <a:lnTo>
                    <a:pt x="45" y="25"/>
                  </a:lnTo>
                  <a:lnTo>
                    <a:pt x="40" y="36"/>
                  </a:lnTo>
                  <a:lnTo>
                    <a:pt x="49" y="27"/>
                  </a:lnTo>
                  <a:lnTo>
                    <a:pt x="39" y="21"/>
                  </a:lnTo>
                  <a:lnTo>
                    <a:pt x="31" y="14"/>
                  </a:lnTo>
                  <a:lnTo>
                    <a:pt x="25" y="7"/>
                  </a:lnTo>
                  <a:lnTo>
                    <a:pt x="17" y="15"/>
                  </a:lnTo>
                  <a:lnTo>
                    <a:pt x="28" y="11"/>
                  </a:lnTo>
                  <a:lnTo>
                    <a:pt x="24" y="3"/>
                  </a:lnTo>
                  <a:lnTo>
                    <a:pt x="13" y="8"/>
                  </a:lnTo>
                  <a:lnTo>
                    <a:pt x="25" y="8"/>
                  </a:lnTo>
                  <a:lnTo>
                    <a:pt x="24" y="0"/>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060" name="Text Box 12"/>
            <p:cNvSpPr txBox="1">
              <a:spLocks noChangeArrowheads="1"/>
            </p:cNvSpPr>
            <p:nvPr/>
          </p:nvSpPr>
          <p:spPr bwMode="auto">
            <a:xfrm>
              <a:off x="4644008" y="3429000"/>
              <a:ext cx="112965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endParaRPr lang="de-DE" altLang="de-DE" sz="2400" dirty="0">
                <a:latin typeface="Comic Sans MS" pitchFamily="66" charset="0"/>
              </a:endParaRPr>
            </a:p>
          </p:txBody>
        </p:sp>
      </p:grpSp>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smtClean="0"/>
              <a:t>Integration of 3</a:t>
            </a:r>
            <a:r>
              <a:rPr lang="en-GB" kern="0" baseline="30000" dirty="0" smtClean="0"/>
              <a:t>rd</a:t>
            </a:r>
            <a:r>
              <a:rPr lang="en-GB" kern="0" dirty="0" smtClean="0"/>
              <a:t> partner data</a:t>
            </a:r>
            <a:endParaRPr lang="en-GB" kern="0"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8758" y="2420887"/>
            <a:ext cx="5939665" cy="4192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16204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p:txBody>
          <a:bodyPr/>
          <a:lstStyle/>
          <a:p>
            <a:endParaRPr lang="de-DE" altLang="de-DE"/>
          </a:p>
        </p:txBody>
      </p:sp>
      <p:pic>
        <p:nvPicPr>
          <p:cNvPr id="2053" name="Picture 5" descr="img018"/>
          <p:cNvPicPr>
            <a:picLocks noChangeAspect="1" noChangeArrowheads="1"/>
          </p:cNvPicPr>
          <p:nvPr/>
        </p:nvPicPr>
        <p:blipFill>
          <a:blip r:embed="rId3">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grpSp>
        <p:nvGrpSpPr>
          <p:cNvPr id="16" name="Group 15"/>
          <p:cNvGrpSpPr/>
          <p:nvPr/>
        </p:nvGrpSpPr>
        <p:grpSpPr>
          <a:xfrm>
            <a:off x="4484985" y="3537080"/>
            <a:ext cx="1541301" cy="612000"/>
            <a:chOff x="4484985" y="3429000"/>
            <a:chExt cx="1541301" cy="612000"/>
          </a:xfrm>
        </p:grpSpPr>
        <p:sp>
          <p:nvSpPr>
            <p:cNvPr id="2058" name="Freeform 10"/>
            <p:cNvSpPr>
              <a:spLocks/>
            </p:cNvSpPr>
            <p:nvPr/>
          </p:nvSpPr>
          <p:spPr bwMode="auto">
            <a:xfrm>
              <a:off x="4499111" y="3429000"/>
              <a:ext cx="1527175" cy="612000"/>
            </a:xfrm>
            <a:custGeom>
              <a:avLst/>
              <a:gdLst>
                <a:gd name="T0" fmla="*/ 154 w 489"/>
                <a:gd name="T1" fmla="*/ 6 h 624"/>
                <a:gd name="T2" fmla="*/ 110 w 489"/>
                <a:gd name="T3" fmla="*/ 14 h 624"/>
                <a:gd name="T4" fmla="*/ 61 w 489"/>
                <a:gd name="T5" fmla="*/ 28 h 624"/>
                <a:gd name="T6" fmla="*/ 32 w 489"/>
                <a:gd name="T7" fmla="*/ 43 h 624"/>
                <a:gd name="T8" fmla="*/ 8 w 489"/>
                <a:gd name="T9" fmla="*/ 64 h 624"/>
                <a:gd name="T10" fmla="*/ 1 w 489"/>
                <a:gd name="T11" fmla="*/ 79 h 624"/>
                <a:gd name="T12" fmla="*/ 1 w 489"/>
                <a:gd name="T13" fmla="*/ 544 h 624"/>
                <a:gd name="T14" fmla="*/ 8 w 489"/>
                <a:gd name="T15" fmla="*/ 560 h 624"/>
                <a:gd name="T16" fmla="*/ 32 w 489"/>
                <a:gd name="T17" fmla="*/ 580 h 624"/>
                <a:gd name="T18" fmla="*/ 61 w 489"/>
                <a:gd name="T19" fmla="*/ 595 h 624"/>
                <a:gd name="T20" fmla="*/ 110 w 489"/>
                <a:gd name="T21" fmla="*/ 609 h 624"/>
                <a:gd name="T22" fmla="*/ 154 w 489"/>
                <a:gd name="T23" fmla="*/ 617 h 624"/>
                <a:gd name="T24" fmla="*/ 244 w 489"/>
                <a:gd name="T25" fmla="*/ 623 h 624"/>
                <a:gd name="T26" fmla="*/ 334 w 489"/>
                <a:gd name="T27" fmla="*/ 617 h 624"/>
                <a:gd name="T28" fmla="*/ 378 w 489"/>
                <a:gd name="T29" fmla="*/ 609 h 624"/>
                <a:gd name="T30" fmla="*/ 428 w 489"/>
                <a:gd name="T31" fmla="*/ 595 h 624"/>
                <a:gd name="T32" fmla="*/ 457 w 489"/>
                <a:gd name="T33" fmla="*/ 580 h 624"/>
                <a:gd name="T34" fmla="*/ 480 w 489"/>
                <a:gd name="T35" fmla="*/ 560 h 624"/>
                <a:gd name="T36" fmla="*/ 487 w 489"/>
                <a:gd name="T37" fmla="*/ 544 h 624"/>
                <a:gd name="T38" fmla="*/ 487 w 489"/>
                <a:gd name="T39" fmla="*/ 79 h 624"/>
                <a:gd name="T40" fmla="*/ 480 w 489"/>
                <a:gd name="T41" fmla="*/ 64 h 624"/>
                <a:gd name="T42" fmla="*/ 457 w 489"/>
                <a:gd name="T43" fmla="*/ 43 h 624"/>
                <a:gd name="T44" fmla="*/ 428 w 489"/>
                <a:gd name="T45" fmla="*/ 28 h 624"/>
                <a:gd name="T46" fmla="*/ 378 w 489"/>
                <a:gd name="T47" fmla="*/ 14 h 624"/>
                <a:gd name="T48" fmla="*/ 334 w 489"/>
                <a:gd name="T49" fmla="*/ 6 h 624"/>
                <a:gd name="T50" fmla="*/ 244 w 489"/>
                <a:gd name="T51" fmla="*/ 0 h 624"/>
                <a:gd name="T52" fmla="*/ 291 w 489"/>
                <a:gd name="T53" fmla="*/ 26 h 624"/>
                <a:gd name="T54" fmla="*/ 355 w 489"/>
                <a:gd name="T55" fmla="*/ 33 h 624"/>
                <a:gd name="T56" fmla="*/ 369 w 489"/>
                <a:gd name="T57" fmla="*/ 36 h 624"/>
                <a:gd name="T58" fmla="*/ 419 w 489"/>
                <a:gd name="T59" fmla="*/ 50 h 624"/>
                <a:gd name="T60" fmla="*/ 448 w 489"/>
                <a:gd name="T61" fmla="*/ 51 h 624"/>
                <a:gd name="T62" fmla="*/ 457 w 489"/>
                <a:gd name="T63" fmla="*/ 73 h 624"/>
                <a:gd name="T64" fmla="*/ 460 w 489"/>
                <a:gd name="T65" fmla="*/ 77 h 624"/>
                <a:gd name="T66" fmla="*/ 463 w 489"/>
                <a:gd name="T67" fmla="*/ 79 h 624"/>
                <a:gd name="T68" fmla="*/ 463 w 489"/>
                <a:gd name="T69" fmla="*/ 544 h 624"/>
                <a:gd name="T70" fmla="*/ 460 w 489"/>
                <a:gd name="T71" fmla="*/ 547 h 624"/>
                <a:gd name="T72" fmla="*/ 457 w 489"/>
                <a:gd name="T73" fmla="*/ 550 h 624"/>
                <a:gd name="T74" fmla="*/ 448 w 489"/>
                <a:gd name="T75" fmla="*/ 572 h 624"/>
                <a:gd name="T76" fmla="*/ 419 w 489"/>
                <a:gd name="T77" fmla="*/ 573 h 624"/>
                <a:gd name="T78" fmla="*/ 369 w 489"/>
                <a:gd name="T79" fmla="*/ 587 h 624"/>
                <a:gd name="T80" fmla="*/ 355 w 489"/>
                <a:gd name="T81" fmla="*/ 590 h 624"/>
                <a:gd name="T82" fmla="*/ 291 w 489"/>
                <a:gd name="T83" fmla="*/ 597 h 624"/>
                <a:gd name="T84" fmla="*/ 175 w 489"/>
                <a:gd name="T85" fmla="*/ 596 h 624"/>
                <a:gd name="T86" fmla="*/ 114 w 489"/>
                <a:gd name="T87" fmla="*/ 586 h 624"/>
                <a:gd name="T88" fmla="*/ 101 w 489"/>
                <a:gd name="T89" fmla="*/ 583 h 624"/>
                <a:gd name="T90" fmla="*/ 56 w 489"/>
                <a:gd name="T91" fmla="*/ 567 h 624"/>
                <a:gd name="T92" fmla="*/ 49 w 489"/>
                <a:gd name="T93" fmla="*/ 563 h 624"/>
                <a:gd name="T94" fmla="*/ 25 w 489"/>
                <a:gd name="T95" fmla="*/ 543 h 624"/>
                <a:gd name="T96" fmla="*/ 24 w 489"/>
                <a:gd name="T97" fmla="*/ 539 h 624"/>
                <a:gd name="T98" fmla="*/ 24 w 489"/>
                <a:gd name="T99" fmla="*/ 536 h 624"/>
                <a:gd name="T100" fmla="*/ 13 w 489"/>
                <a:gd name="T101" fmla="*/ 79 h 624"/>
                <a:gd name="T102" fmla="*/ 17 w 489"/>
                <a:gd name="T103" fmla="*/ 72 h 624"/>
                <a:gd name="T104" fmla="*/ 39 w 489"/>
                <a:gd name="T105" fmla="*/ 67 h 624"/>
                <a:gd name="T106" fmla="*/ 45 w 489"/>
                <a:gd name="T107" fmla="*/ 62 h 624"/>
                <a:gd name="T108" fmla="*/ 85 w 489"/>
                <a:gd name="T109" fmla="*/ 45 h 624"/>
                <a:gd name="T110" fmla="*/ 114 w 489"/>
                <a:gd name="T111" fmla="*/ 25 h 624"/>
                <a:gd name="T112" fmla="*/ 154 w 489"/>
                <a:gd name="T113" fmla="*/ 30 h 624"/>
                <a:gd name="T114" fmla="*/ 244 w 489"/>
                <a:gd name="T115" fmla="*/ 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9" h="624">
                  <a:moveTo>
                    <a:pt x="197" y="2"/>
                  </a:moveTo>
                  <a:lnTo>
                    <a:pt x="175" y="3"/>
                  </a:lnTo>
                  <a:lnTo>
                    <a:pt x="154" y="6"/>
                  </a:lnTo>
                  <a:lnTo>
                    <a:pt x="134" y="9"/>
                  </a:lnTo>
                  <a:lnTo>
                    <a:pt x="114" y="13"/>
                  </a:lnTo>
                  <a:lnTo>
                    <a:pt x="110" y="14"/>
                  </a:lnTo>
                  <a:lnTo>
                    <a:pt x="92" y="18"/>
                  </a:lnTo>
                  <a:lnTo>
                    <a:pt x="76" y="23"/>
                  </a:lnTo>
                  <a:lnTo>
                    <a:pt x="61" y="28"/>
                  </a:lnTo>
                  <a:lnTo>
                    <a:pt x="47" y="34"/>
                  </a:lnTo>
                  <a:lnTo>
                    <a:pt x="36" y="40"/>
                  </a:lnTo>
                  <a:lnTo>
                    <a:pt x="32" y="43"/>
                  </a:lnTo>
                  <a:lnTo>
                    <a:pt x="22" y="50"/>
                  </a:lnTo>
                  <a:lnTo>
                    <a:pt x="14" y="56"/>
                  </a:lnTo>
                  <a:lnTo>
                    <a:pt x="8" y="64"/>
                  </a:lnTo>
                  <a:lnTo>
                    <a:pt x="6" y="68"/>
                  </a:lnTo>
                  <a:lnTo>
                    <a:pt x="2" y="75"/>
                  </a:lnTo>
                  <a:lnTo>
                    <a:pt x="1" y="79"/>
                  </a:lnTo>
                  <a:lnTo>
                    <a:pt x="0" y="87"/>
                  </a:lnTo>
                  <a:lnTo>
                    <a:pt x="0" y="536"/>
                  </a:lnTo>
                  <a:lnTo>
                    <a:pt x="1" y="544"/>
                  </a:lnTo>
                  <a:lnTo>
                    <a:pt x="2" y="548"/>
                  </a:lnTo>
                  <a:lnTo>
                    <a:pt x="6" y="556"/>
                  </a:lnTo>
                  <a:lnTo>
                    <a:pt x="8" y="560"/>
                  </a:lnTo>
                  <a:lnTo>
                    <a:pt x="14" y="567"/>
                  </a:lnTo>
                  <a:lnTo>
                    <a:pt x="22" y="574"/>
                  </a:lnTo>
                  <a:lnTo>
                    <a:pt x="32" y="580"/>
                  </a:lnTo>
                  <a:lnTo>
                    <a:pt x="36" y="583"/>
                  </a:lnTo>
                  <a:lnTo>
                    <a:pt x="47" y="589"/>
                  </a:lnTo>
                  <a:lnTo>
                    <a:pt x="61" y="595"/>
                  </a:lnTo>
                  <a:lnTo>
                    <a:pt x="76" y="600"/>
                  </a:lnTo>
                  <a:lnTo>
                    <a:pt x="92" y="605"/>
                  </a:lnTo>
                  <a:lnTo>
                    <a:pt x="110" y="609"/>
                  </a:lnTo>
                  <a:lnTo>
                    <a:pt x="114" y="610"/>
                  </a:lnTo>
                  <a:lnTo>
                    <a:pt x="134" y="614"/>
                  </a:lnTo>
                  <a:lnTo>
                    <a:pt x="154" y="617"/>
                  </a:lnTo>
                  <a:lnTo>
                    <a:pt x="175" y="620"/>
                  </a:lnTo>
                  <a:lnTo>
                    <a:pt x="197" y="621"/>
                  </a:lnTo>
                  <a:lnTo>
                    <a:pt x="244" y="623"/>
                  </a:lnTo>
                  <a:lnTo>
                    <a:pt x="291" y="621"/>
                  </a:lnTo>
                  <a:lnTo>
                    <a:pt x="313" y="620"/>
                  </a:lnTo>
                  <a:lnTo>
                    <a:pt x="334" y="617"/>
                  </a:lnTo>
                  <a:lnTo>
                    <a:pt x="355" y="614"/>
                  </a:lnTo>
                  <a:lnTo>
                    <a:pt x="374" y="610"/>
                  </a:lnTo>
                  <a:lnTo>
                    <a:pt x="378" y="609"/>
                  </a:lnTo>
                  <a:lnTo>
                    <a:pt x="396" y="605"/>
                  </a:lnTo>
                  <a:lnTo>
                    <a:pt x="413" y="600"/>
                  </a:lnTo>
                  <a:lnTo>
                    <a:pt x="428" y="595"/>
                  </a:lnTo>
                  <a:lnTo>
                    <a:pt x="441" y="589"/>
                  </a:lnTo>
                  <a:lnTo>
                    <a:pt x="453" y="583"/>
                  </a:lnTo>
                  <a:lnTo>
                    <a:pt x="457" y="580"/>
                  </a:lnTo>
                  <a:lnTo>
                    <a:pt x="466" y="574"/>
                  </a:lnTo>
                  <a:lnTo>
                    <a:pt x="474" y="567"/>
                  </a:lnTo>
                  <a:lnTo>
                    <a:pt x="480" y="560"/>
                  </a:lnTo>
                  <a:lnTo>
                    <a:pt x="482" y="556"/>
                  </a:lnTo>
                  <a:lnTo>
                    <a:pt x="486" y="548"/>
                  </a:lnTo>
                  <a:lnTo>
                    <a:pt x="487" y="544"/>
                  </a:lnTo>
                  <a:lnTo>
                    <a:pt x="488" y="536"/>
                  </a:lnTo>
                  <a:lnTo>
                    <a:pt x="488" y="87"/>
                  </a:lnTo>
                  <a:lnTo>
                    <a:pt x="487" y="79"/>
                  </a:lnTo>
                  <a:lnTo>
                    <a:pt x="486" y="75"/>
                  </a:lnTo>
                  <a:lnTo>
                    <a:pt x="482" y="68"/>
                  </a:lnTo>
                  <a:lnTo>
                    <a:pt x="480" y="64"/>
                  </a:lnTo>
                  <a:lnTo>
                    <a:pt x="474" y="56"/>
                  </a:lnTo>
                  <a:lnTo>
                    <a:pt x="466" y="50"/>
                  </a:lnTo>
                  <a:lnTo>
                    <a:pt x="457" y="43"/>
                  </a:lnTo>
                  <a:lnTo>
                    <a:pt x="453" y="40"/>
                  </a:lnTo>
                  <a:lnTo>
                    <a:pt x="441" y="34"/>
                  </a:lnTo>
                  <a:lnTo>
                    <a:pt x="428" y="28"/>
                  </a:lnTo>
                  <a:lnTo>
                    <a:pt x="413" y="23"/>
                  </a:lnTo>
                  <a:lnTo>
                    <a:pt x="396" y="18"/>
                  </a:lnTo>
                  <a:lnTo>
                    <a:pt x="378" y="14"/>
                  </a:lnTo>
                  <a:lnTo>
                    <a:pt x="374" y="13"/>
                  </a:lnTo>
                  <a:lnTo>
                    <a:pt x="355" y="9"/>
                  </a:lnTo>
                  <a:lnTo>
                    <a:pt x="334" y="6"/>
                  </a:lnTo>
                  <a:lnTo>
                    <a:pt x="313" y="3"/>
                  </a:lnTo>
                  <a:lnTo>
                    <a:pt x="291" y="2"/>
                  </a:lnTo>
                  <a:lnTo>
                    <a:pt x="244" y="0"/>
                  </a:lnTo>
                  <a:lnTo>
                    <a:pt x="197" y="2"/>
                  </a:lnTo>
                  <a:lnTo>
                    <a:pt x="244" y="24"/>
                  </a:lnTo>
                  <a:lnTo>
                    <a:pt x="291" y="26"/>
                  </a:lnTo>
                  <a:lnTo>
                    <a:pt x="313" y="27"/>
                  </a:lnTo>
                  <a:lnTo>
                    <a:pt x="334" y="30"/>
                  </a:lnTo>
                  <a:lnTo>
                    <a:pt x="355" y="33"/>
                  </a:lnTo>
                  <a:lnTo>
                    <a:pt x="374" y="37"/>
                  </a:lnTo>
                  <a:lnTo>
                    <a:pt x="374" y="25"/>
                  </a:lnTo>
                  <a:lnTo>
                    <a:pt x="369" y="36"/>
                  </a:lnTo>
                  <a:lnTo>
                    <a:pt x="387" y="40"/>
                  </a:lnTo>
                  <a:lnTo>
                    <a:pt x="404" y="45"/>
                  </a:lnTo>
                  <a:lnTo>
                    <a:pt x="419" y="50"/>
                  </a:lnTo>
                  <a:lnTo>
                    <a:pt x="432" y="56"/>
                  </a:lnTo>
                  <a:lnTo>
                    <a:pt x="444" y="62"/>
                  </a:lnTo>
                  <a:lnTo>
                    <a:pt x="448" y="51"/>
                  </a:lnTo>
                  <a:lnTo>
                    <a:pt x="440" y="60"/>
                  </a:lnTo>
                  <a:lnTo>
                    <a:pt x="449" y="67"/>
                  </a:lnTo>
                  <a:lnTo>
                    <a:pt x="457" y="73"/>
                  </a:lnTo>
                  <a:lnTo>
                    <a:pt x="463" y="81"/>
                  </a:lnTo>
                  <a:lnTo>
                    <a:pt x="471" y="72"/>
                  </a:lnTo>
                  <a:lnTo>
                    <a:pt x="460" y="77"/>
                  </a:lnTo>
                  <a:lnTo>
                    <a:pt x="464" y="84"/>
                  </a:lnTo>
                  <a:lnTo>
                    <a:pt x="475" y="79"/>
                  </a:lnTo>
                  <a:lnTo>
                    <a:pt x="463" y="79"/>
                  </a:lnTo>
                  <a:lnTo>
                    <a:pt x="464" y="87"/>
                  </a:lnTo>
                  <a:lnTo>
                    <a:pt x="464" y="536"/>
                  </a:lnTo>
                  <a:lnTo>
                    <a:pt x="463" y="544"/>
                  </a:lnTo>
                  <a:lnTo>
                    <a:pt x="475" y="544"/>
                  </a:lnTo>
                  <a:lnTo>
                    <a:pt x="464" y="539"/>
                  </a:lnTo>
                  <a:lnTo>
                    <a:pt x="460" y="547"/>
                  </a:lnTo>
                  <a:lnTo>
                    <a:pt x="471" y="551"/>
                  </a:lnTo>
                  <a:lnTo>
                    <a:pt x="463" y="543"/>
                  </a:lnTo>
                  <a:lnTo>
                    <a:pt x="457" y="550"/>
                  </a:lnTo>
                  <a:lnTo>
                    <a:pt x="449" y="557"/>
                  </a:lnTo>
                  <a:lnTo>
                    <a:pt x="440" y="563"/>
                  </a:lnTo>
                  <a:lnTo>
                    <a:pt x="448" y="572"/>
                  </a:lnTo>
                  <a:lnTo>
                    <a:pt x="444" y="561"/>
                  </a:lnTo>
                  <a:lnTo>
                    <a:pt x="432" y="567"/>
                  </a:lnTo>
                  <a:lnTo>
                    <a:pt x="419" y="573"/>
                  </a:lnTo>
                  <a:lnTo>
                    <a:pt x="404" y="578"/>
                  </a:lnTo>
                  <a:lnTo>
                    <a:pt x="387" y="583"/>
                  </a:lnTo>
                  <a:lnTo>
                    <a:pt x="369" y="587"/>
                  </a:lnTo>
                  <a:lnTo>
                    <a:pt x="374" y="598"/>
                  </a:lnTo>
                  <a:lnTo>
                    <a:pt x="374" y="586"/>
                  </a:lnTo>
                  <a:lnTo>
                    <a:pt x="355" y="590"/>
                  </a:lnTo>
                  <a:lnTo>
                    <a:pt x="334" y="593"/>
                  </a:lnTo>
                  <a:lnTo>
                    <a:pt x="313" y="596"/>
                  </a:lnTo>
                  <a:lnTo>
                    <a:pt x="291" y="597"/>
                  </a:lnTo>
                  <a:lnTo>
                    <a:pt x="244" y="599"/>
                  </a:lnTo>
                  <a:lnTo>
                    <a:pt x="197" y="597"/>
                  </a:lnTo>
                  <a:lnTo>
                    <a:pt x="175" y="596"/>
                  </a:lnTo>
                  <a:lnTo>
                    <a:pt x="154" y="593"/>
                  </a:lnTo>
                  <a:lnTo>
                    <a:pt x="134" y="590"/>
                  </a:lnTo>
                  <a:lnTo>
                    <a:pt x="114" y="586"/>
                  </a:lnTo>
                  <a:lnTo>
                    <a:pt x="114" y="598"/>
                  </a:lnTo>
                  <a:lnTo>
                    <a:pt x="119" y="587"/>
                  </a:lnTo>
                  <a:lnTo>
                    <a:pt x="101" y="583"/>
                  </a:lnTo>
                  <a:lnTo>
                    <a:pt x="85" y="578"/>
                  </a:lnTo>
                  <a:lnTo>
                    <a:pt x="70" y="573"/>
                  </a:lnTo>
                  <a:lnTo>
                    <a:pt x="56" y="567"/>
                  </a:lnTo>
                  <a:lnTo>
                    <a:pt x="45" y="561"/>
                  </a:lnTo>
                  <a:lnTo>
                    <a:pt x="40" y="572"/>
                  </a:lnTo>
                  <a:lnTo>
                    <a:pt x="49" y="563"/>
                  </a:lnTo>
                  <a:lnTo>
                    <a:pt x="39" y="557"/>
                  </a:lnTo>
                  <a:lnTo>
                    <a:pt x="31" y="550"/>
                  </a:lnTo>
                  <a:lnTo>
                    <a:pt x="25" y="543"/>
                  </a:lnTo>
                  <a:lnTo>
                    <a:pt x="17" y="551"/>
                  </a:lnTo>
                  <a:lnTo>
                    <a:pt x="28" y="547"/>
                  </a:lnTo>
                  <a:lnTo>
                    <a:pt x="24" y="539"/>
                  </a:lnTo>
                  <a:lnTo>
                    <a:pt x="13" y="544"/>
                  </a:lnTo>
                  <a:lnTo>
                    <a:pt x="25" y="544"/>
                  </a:lnTo>
                  <a:lnTo>
                    <a:pt x="24" y="536"/>
                  </a:lnTo>
                  <a:lnTo>
                    <a:pt x="24" y="87"/>
                  </a:lnTo>
                  <a:lnTo>
                    <a:pt x="25" y="79"/>
                  </a:lnTo>
                  <a:lnTo>
                    <a:pt x="13" y="79"/>
                  </a:lnTo>
                  <a:lnTo>
                    <a:pt x="24" y="84"/>
                  </a:lnTo>
                  <a:lnTo>
                    <a:pt x="28" y="77"/>
                  </a:lnTo>
                  <a:lnTo>
                    <a:pt x="17" y="72"/>
                  </a:lnTo>
                  <a:lnTo>
                    <a:pt x="25" y="81"/>
                  </a:lnTo>
                  <a:lnTo>
                    <a:pt x="31" y="73"/>
                  </a:lnTo>
                  <a:lnTo>
                    <a:pt x="39" y="67"/>
                  </a:lnTo>
                  <a:lnTo>
                    <a:pt x="49" y="60"/>
                  </a:lnTo>
                  <a:lnTo>
                    <a:pt x="40" y="51"/>
                  </a:lnTo>
                  <a:lnTo>
                    <a:pt x="45" y="62"/>
                  </a:lnTo>
                  <a:lnTo>
                    <a:pt x="56" y="56"/>
                  </a:lnTo>
                  <a:lnTo>
                    <a:pt x="70" y="50"/>
                  </a:lnTo>
                  <a:lnTo>
                    <a:pt x="85" y="45"/>
                  </a:lnTo>
                  <a:lnTo>
                    <a:pt x="101" y="40"/>
                  </a:lnTo>
                  <a:lnTo>
                    <a:pt x="119" y="36"/>
                  </a:lnTo>
                  <a:lnTo>
                    <a:pt x="114" y="25"/>
                  </a:lnTo>
                  <a:lnTo>
                    <a:pt x="114" y="37"/>
                  </a:lnTo>
                  <a:lnTo>
                    <a:pt x="134" y="33"/>
                  </a:lnTo>
                  <a:lnTo>
                    <a:pt x="154" y="30"/>
                  </a:lnTo>
                  <a:lnTo>
                    <a:pt x="175" y="27"/>
                  </a:lnTo>
                  <a:lnTo>
                    <a:pt x="197" y="26"/>
                  </a:lnTo>
                  <a:lnTo>
                    <a:pt x="244" y="24"/>
                  </a:lnTo>
                  <a:lnTo>
                    <a:pt x="197" y="2"/>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2059" name="Freeform 11"/>
            <p:cNvSpPr>
              <a:spLocks/>
            </p:cNvSpPr>
            <p:nvPr/>
          </p:nvSpPr>
          <p:spPr bwMode="auto">
            <a:xfrm>
              <a:off x="4484985" y="3629206"/>
              <a:ext cx="1527175" cy="288000"/>
            </a:xfrm>
            <a:custGeom>
              <a:avLst/>
              <a:gdLst>
                <a:gd name="T0" fmla="*/ 0 w 489"/>
                <a:gd name="T1" fmla="*/ 0 h 88"/>
                <a:gd name="T2" fmla="*/ 2 w 489"/>
                <a:gd name="T3" fmla="*/ 12 h 88"/>
                <a:gd name="T4" fmla="*/ 8 w 489"/>
                <a:gd name="T5" fmla="*/ 24 h 88"/>
                <a:gd name="T6" fmla="*/ 22 w 489"/>
                <a:gd name="T7" fmla="*/ 38 h 88"/>
                <a:gd name="T8" fmla="*/ 36 w 489"/>
                <a:gd name="T9" fmla="*/ 47 h 88"/>
                <a:gd name="T10" fmla="*/ 61 w 489"/>
                <a:gd name="T11" fmla="*/ 59 h 88"/>
                <a:gd name="T12" fmla="*/ 92 w 489"/>
                <a:gd name="T13" fmla="*/ 69 h 88"/>
                <a:gd name="T14" fmla="*/ 114 w 489"/>
                <a:gd name="T15" fmla="*/ 74 h 88"/>
                <a:gd name="T16" fmla="*/ 154 w 489"/>
                <a:gd name="T17" fmla="*/ 81 h 88"/>
                <a:gd name="T18" fmla="*/ 197 w 489"/>
                <a:gd name="T19" fmla="*/ 85 h 88"/>
                <a:gd name="T20" fmla="*/ 291 w 489"/>
                <a:gd name="T21" fmla="*/ 85 h 88"/>
                <a:gd name="T22" fmla="*/ 334 w 489"/>
                <a:gd name="T23" fmla="*/ 81 h 88"/>
                <a:gd name="T24" fmla="*/ 374 w 489"/>
                <a:gd name="T25" fmla="*/ 74 h 88"/>
                <a:gd name="T26" fmla="*/ 396 w 489"/>
                <a:gd name="T27" fmla="*/ 69 h 88"/>
                <a:gd name="T28" fmla="*/ 428 w 489"/>
                <a:gd name="T29" fmla="*/ 59 h 88"/>
                <a:gd name="T30" fmla="*/ 453 w 489"/>
                <a:gd name="T31" fmla="*/ 47 h 88"/>
                <a:gd name="T32" fmla="*/ 466 w 489"/>
                <a:gd name="T33" fmla="*/ 38 h 88"/>
                <a:gd name="T34" fmla="*/ 480 w 489"/>
                <a:gd name="T35" fmla="*/ 24 h 88"/>
                <a:gd name="T36" fmla="*/ 486 w 489"/>
                <a:gd name="T37" fmla="*/ 12 h 88"/>
                <a:gd name="T38" fmla="*/ 488 w 489"/>
                <a:gd name="T39" fmla="*/ 0 h 88"/>
                <a:gd name="T40" fmla="*/ 463 w 489"/>
                <a:gd name="T41" fmla="*/ 8 h 88"/>
                <a:gd name="T42" fmla="*/ 464 w 489"/>
                <a:gd name="T43" fmla="*/ 3 h 88"/>
                <a:gd name="T44" fmla="*/ 471 w 489"/>
                <a:gd name="T45" fmla="*/ 15 h 88"/>
                <a:gd name="T46" fmla="*/ 457 w 489"/>
                <a:gd name="T47" fmla="*/ 14 h 88"/>
                <a:gd name="T48" fmla="*/ 440 w 489"/>
                <a:gd name="T49" fmla="*/ 27 h 88"/>
                <a:gd name="T50" fmla="*/ 444 w 489"/>
                <a:gd name="T51" fmla="*/ 25 h 88"/>
                <a:gd name="T52" fmla="*/ 419 w 489"/>
                <a:gd name="T53" fmla="*/ 37 h 88"/>
                <a:gd name="T54" fmla="*/ 387 w 489"/>
                <a:gd name="T55" fmla="*/ 47 h 88"/>
                <a:gd name="T56" fmla="*/ 374 w 489"/>
                <a:gd name="T57" fmla="*/ 62 h 88"/>
                <a:gd name="T58" fmla="*/ 355 w 489"/>
                <a:gd name="T59" fmla="*/ 54 h 88"/>
                <a:gd name="T60" fmla="*/ 313 w 489"/>
                <a:gd name="T61" fmla="*/ 60 h 88"/>
                <a:gd name="T62" fmla="*/ 244 w 489"/>
                <a:gd name="T63" fmla="*/ 63 h 88"/>
                <a:gd name="T64" fmla="*/ 175 w 489"/>
                <a:gd name="T65" fmla="*/ 60 h 88"/>
                <a:gd name="T66" fmla="*/ 134 w 489"/>
                <a:gd name="T67" fmla="*/ 54 h 88"/>
                <a:gd name="T68" fmla="*/ 114 w 489"/>
                <a:gd name="T69" fmla="*/ 62 h 88"/>
                <a:gd name="T70" fmla="*/ 101 w 489"/>
                <a:gd name="T71" fmla="*/ 47 h 88"/>
                <a:gd name="T72" fmla="*/ 70 w 489"/>
                <a:gd name="T73" fmla="*/ 37 h 88"/>
                <a:gd name="T74" fmla="*/ 45 w 489"/>
                <a:gd name="T75" fmla="*/ 25 h 88"/>
                <a:gd name="T76" fmla="*/ 49 w 489"/>
                <a:gd name="T77" fmla="*/ 27 h 88"/>
                <a:gd name="T78" fmla="*/ 31 w 489"/>
                <a:gd name="T79" fmla="*/ 14 h 88"/>
                <a:gd name="T80" fmla="*/ 17 w 489"/>
                <a:gd name="T81" fmla="*/ 15 h 88"/>
                <a:gd name="T82" fmla="*/ 24 w 489"/>
                <a:gd name="T83" fmla="*/ 3 h 88"/>
                <a:gd name="T84" fmla="*/ 25 w 489"/>
                <a:gd name="T85"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9" h="88">
                  <a:moveTo>
                    <a:pt x="24" y="0"/>
                  </a:moveTo>
                  <a:lnTo>
                    <a:pt x="0" y="0"/>
                  </a:lnTo>
                  <a:lnTo>
                    <a:pt x="1" y="8"/>
                  </a:lnTo>
                  <a:lnTo>
                    <a:pt x="2" y="12"/>
                  </a:lnTo>
                  <a:lnTo>
                    <a:pt x="6" y="20"/>
                  </a:lnTo>
                  <a:lnTo>
                    <a:pt x="8" y="24"/>
                  </a:lnTo>
                  <a:lnTo>
                    <a:pt x="14" y="31"/>
                  </a:lnTo>
                  <a:lnTo>
                    <a:pt x="22" y="38"/>
                  </a:lnTo>
                  <a:lnTo>
                    <a:pt x="32" y="44"/>
                  </a:lnTo>
                  <a:lnTo>
                    <a:pt x="36" y="47"/>
                  </a:lnTo>
                  <a:lnTo>
                    <a:pt x="47" y="53"/>
                  </a:lnTo>
                  <a:lnTo>
                    <a:pt x="61" y="59"/>
                  </a:lnTo>
                  <a:lnTo>
                    <a:pt x="76" y="64"/>
                  </a:lnTo>
                  <a:lnTo>
                    <a:pt x="92" y="69"/>
                  </a:lnTo>
                  <a:lnTo>
                    <a:pt x="110" y="73"/>
                  </a:lnTo>
                  <a:lnTo>
                    <a:pt x="114" y="74"/>
                  </a:lnTo>
                  <a:lnTo>
                    <a:pt x="134" y="78"/>
                  </a:lnTo>
                  <a:lnTo>
                    <a:pt x="154" y="81"/>
                  </a:lnTo>
                  <a:lnTo>
                    <a:pt x="175" y="84"/>
                  </a:lnTo>
                  <a:lnTo>
                    <a:pt x="197" y="85"/>
                  </a:lnTo>
                  <a:lnTo>
                    <a:pt x="244" y="87"/>
                  </a:lnTo>
                  <a:lnTo>
                    <a:pt x="291" y="85"/>
                  </a:lnTo>
                  <a:lnTo>
                    <a:pt x="313" y="84"/>
                  </a:lnTo>
                  <a:lnTo>
                    <a:pt x="334" y="81"/>
                  </a:lnTo>
                  <a:lnTo>
                    <a:pt x="355" y="78"/>
                  </a:lnTo>
                  <a:lnTo>
                    <a:pt x="374" y="74"/>
                  </a:lnTo>
                  <a:lnTo>
                    <a:pt x="378" y="73"/>
                  </a:lnTo>
                  <a:lnTo>
                    <a:pt x="396" y="69"/>
                  </a:lnTo>
                  <a:lnTo>
                    <a:pt x="413" y="64"/>
                  </a:lnTo>
                  <a:lnTo>
                    <a:pt x="428" y="59"/>
                  </a:lnTo>
                  <a:lnTo>
                    <a:pt x="441" y="53"/>
                  </a:lnTo>
                  <a:lnTo>
                    <a:pt x="453" y="47"/>
                  </a:lnTo>
                  <a:lnTo>
                    <a:pt x="457" y="44"/>
                  </a:lnTo>
                  <a:lnTo>
                    <a:pt x="466" y="38"/>
                  </a:lnTo>
                  <a:lnTo>
                    <a:pt x="474" y="31"/>
                  </a:lnTo>
                  <a:lnTo>
                    <a:pt x="480" y="24"/>
                  </a:lnTo>
                  <a:lnTo>
                    <a:pt x="482" y="20"/>
                  </a:lnTo>
                  <a:lnTo>
                    <a:pt x="486" y="12"/>
                  </a:lnTo>
                  <a:lnTo>
                    <a:pt x="487" y="8"/>
                  </a:lnTo>
                  <a:lnTo>
                    <a:pt x="488" y="0"/>
                  </a:lnTo>
                  <a:lnTo>
                    <a:pt x="464" y="0"/>
                  </a:lnTo>
                  <a:lnTo>
                    <a:pt x="463" y="8"/>
                  </a:lnTo>
                  <a:lnTo>
                    <a:pt x="475" y="8"/>
                  </a:lnTo>
                  <a:lnTo>
                    <a:pt x="464" y="3"/>
                  </a:lnTo>
                  <a:lnTo>
                    <a:pt x="460" y="11"/>
                  </a:lnTo>
                  <a:lnTo>
                    <a:pt x="471" y="15"/>
                  </a:lnTo>
                  <a:lnTo>
                    <a:pt x="463" y="7"/>
                  </a:lnTo>
                  <a:lnTo>
                    <a:pt x="457" y="14"/>
                  </a:lnTo>
                  <a:lnTo>
                    <a:pt x="449" y="21"/>
                  </a:lnTo>
                  <a:lnTo>
                    <a:pt x="440" y="27"/>
                  </a:lnTo>
                  <a:lnTo>
                    <a:pt x="448" y="36"/>
                  </a:lnTo>
                  <a:lnTo>
                    <a:pt x="444" y="25"/>
                  </a:lnTo>
                  <a:lnTo>
                    <a:pt x="432" y="31"/>
                  </a:lnTo>
                  <a:lnTo>
                    <a:pt x="419" y="37"/>
                  </a:lnTo>
                  <a:lnTo>
                    <a:pt x="404" y="42"/>
                  </a:lnTo>
                  <a:lnTo>
                    <a:pt x="387" y="47"/>
                  </a:lnTo>
                  <a:lnTo>
                    <a:pt x="369" y="51"/>
                  </a:lnTo>
                  <a:lnTo>
                    <a:pt x="374" y="62"/>
                  </a:lnTo>
                  <a:lnTo>
                    <a:pt x="374" y="50"/>
                  </a:lnTo>
                  <a:lnTo>
                    <a:pt x="355" y="54"/>
                  </a:lnTo>
                  <a:lnTo>
                    <a:pt x="334" y="57"/>
                  </a:lnTo>
                  <a:lnTo>
                    <a:pt x="313" y="60"/>
                  </a:lnTo>
                  <a:lnTo>
                    <a:pt x="291" y="61"/>
                  </a:lnTo>
                  <a:lnTo>
                    <a:pt x="244" y="63"/>
                  </a:lnTo>
                  <a:lnTo>
                    <a:pt x="197" y="61"/>
                  </a:lnTo>
                  <a:lnTo>
                    <a:pt x="175" y="60"/>
                  </a:lnTo>
                  <a:lnTo>
                    <a:pt x="154" y="57"/>
                  </a:lnTo>
                  <a:lnTo>
                    <a:pt x="134" y="54"/>
                  </a:lnTo>
                  <a:lnTo>
                    <a:pt x="114" y="50"/>
                  </a:lnTo>
                  <a:lnTo>
                    <a:pt x="114" y="62"/>
                  </a:lnTo>
                  <a:lnTo>
                    <a:pt x="119" y="51"/>
                  </a:lnTo>
                  <a:lnTo>
                    <a:pt x="101" y="47"/>
                  </a:lnTo>
                  <a:lnTo>
                    <a:pt x="85" y="42"/>
                  </a:lnTo>
                  <a:lnTo>
                    <a:pt x="70" y="37"/>
                  </a:lnTo>
                  <a:lnTo>
                    <a:pt x="56" y="31"/>
                  </a:lnTo>
                  <a:lnTo>
                    <a:pt x="45" y="25"/>
                  </a:lnTo>
                  <a:lnTo>
                    <a:pt x="40" y="36"/>
                  </a:lnTo>
                  <a:lnTo>
                    <a:pt x="49" y="27"/>
                  </a:lnTo>
                  <a:lnTo>
                    <a:pt x="39" y="21"/>
                  </a:lnTo>
                  <a:lnTo>
                    <a:pt x="31" y="14"/>
                  </a:lnTo>
                  <a:lnTo>
                    <a:pt x="25" y="7"/>
                  </a:lnTo>
                  <a:lnTo>
                    <a:pt x="17" y="15"/>
                  </a:lnTo>
                  <a:lnTo>
                    <a:pt x="28" y="11"/>
                  </a:lnTo>
                  <a:lnTo>
                    <a:pt x="24" y="3"/>
                  </a:lnTo>
                  <a:lnTo>
                    <a:pt x="13" y="8"/>
                  </a:lnTo>
                  <a:lnTo>
                    <a:pt x="25" y="8"/>
                  </a:lnTo>
                  <a:lnTo>
                    <a:pt x="24" y="0"/>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2060" name="Text Box 12"/>
            <p:cNvSpPr txBox="1">
              <a:spLocks noChangeArrowheads="1"/>
            </p:cNvSpPr>
            <p:nvPr/>
          </p:nvSpPr>
          <p:spPr bwMode="auto">
            <a:xfrm>
              <a:off x="4644008" y="3429000"/>
              <a:ext cx="112965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GB" altLang="de-DE" sz="1400" dirty="0" smtClean="0">
                  <a:latin typeface="Comic Sans MS" pitchFamily="66" charset="0"/>
                </a:rPr>
                <a:t>Metadata</a:t>
              </a:r>
            </a:p>
            <a:p>
              <a:pPr eaLnBrk="0" hangingPunct="0"/>
              <a:r>
                <a:rPr lang="en-GB" altLang="de-DE" sz="1400" dirty="0" smtClean="0">
                  <a:latin typeface="Comic Sans MS" pitchFamily="66" charset="0"/>
                </a:rPr>
                <a:t>Repository</a:t>
              </a:r>
              <a:endParaRPr lang="en-GB" altLang="de-DE" sz="2400" dirty="0">
                <a:latin typeface="Comic Sans MS" pitchFamily="66" charset="0"/>
              </a:endParaRPr>
            </a:p>
          </p:txBody>
        </p:sp>
      </p:grpSp>
      <p:sp>
        <p:nvSpPr>
          <p:cNvPr id="2" name="TextBox 1"/>
          <p:cNvSpPr txBox="1"/>
          <p:nvPr/>
        </p:nvSpPr>
        <p:spPr>
          <a:xfrm>
            <a:off x="251520" y="2788186"/>
            <a:ext cx="1368152" cy="784830"/>
          </a:xfrm>
          <a:prstGeom prst="rect">
            <a:avLst/>
          </a:prstGeom>
          <a:solidFill>
            <a:schemeClr val="bg1"/>
          </a:solidFill>
        </p:spPr>
        <p:txBody>
          <a:bodyPr wrap="square" rtlCol="0">
            <a:spAutoFit/>
          </a:bodyPr>
          <a:lstStyle/>
          <a:p>
            <a:r>
              <a:rPr lang="de-CH" sz="1500" dirty="0" smtClean="0">
                <a:latin typeface="+mj-lt"/>
              </a:rPr>
              <a:t>Div. operative </a:t>
            </a:r>
            <a:r>
              <a:rPr lang="en-GB" sz="1500" dirty="0" err="1" smtClean="0">
                <a:latin typeface="+mj-lt"/>
              </a:rPr>
              <a:t>obs.systems</a:t>
            </a:r>
            <a:r>
              <a:rPr lang="de-CH" sz="1500" dirty="0" smtClean="0">
                <a:latin typeface="+mj-lt"/>
              </a:rPr>
              <a:t>  (MeteoSwiss) </a:t>
            </a:r>
            <a:endParaRPr lang="de-CH" sz="1500" dirty="0">
              <a:latin typeface="+mj-lt"/>
            </a:endParaRPr>
          </a:p>
        </p:txBody>
      </p:sp>
      <p:sp>
        <p:nvSpPr>
          <p:cNvPr id="4" name="TextBox 3"/>
          <p:cNvSpPr txBox="1"/>
          <p:nvPr/>
        </p:nvSpPr>
        <p:spPr>
          <a:xfrm>
            <a:off x="2267744" y="1628800"/>
            <a:ext cx="1368152" cy="338554"/>
          </a:xfrm>
          <a:prstGeom prst="rect">
            <a:avLst/>
          </a:prstGeom>
          <a:solidFill>
            <a:schemeClr val="bg1">
              <a:lumMod val="75000"/>
            </a:schemeClr>
          </a:solidFill>
        </p:spPr>
        <p:txBody>
          <a:bodyPr wrap="square" rtlCol="0">
            <a:spAutoFit/>
          </a:bodyPr>
          <a:lstStyle/>
          <a:p>
            <a:r>
              <a:rPr lang="en-GB" sz="1600" b="1" dirty="0" smtClean="0">
                <a:latin typeface="+mj-lt"/>
              </a:rPr>
              <a:t>Acquisition</a:t>
            </a:r>
            <a:endParaRPr lang="en-GB" sz="1600" b="1" dirty="0">
              <a:latin typeface="+mj-lt"/>
            </a:endParaRPr>
          </a:p>
        </p:txBody>
      </p:sp>
      <p:sp>
        <p:nvSpPr>
          <p:cNvPr id="5" name="TextBox 4"/>
          <p:cNvSpPr txBox="1"/>
          <p:nvPr/>
        </p:nvSpPr>
        <p:spPr>
          <a:xfrm>
            <a:off x="2627784" y="3501008"/>
            <a:ext cx="1008112" cy="713016"/>
          </a:xfrm>
          <a:prstGeom prst="rect">
            <a:avLst/>
          </a:prstGeom>
          <a:solidFill>
            <a:schemeClr val="bg1">
              <a:lumMod val="75000"/>
            </a:schemeClr>
          </a:solidFill>
        </p:spPr>
        <p:txBody>
          <a:bodyPr wrap="square" rtlCol="0">
            <a:spAutoFit/>
          </a:bodyPr>
          <a:lstStyle/>
          <a:p>
            <a:pPr>
              <a:lnSpc>
                <a:spcPts val="1000"/>
              </a:lnSpc>
            </a:pPr>
            <a:endParaRPr lang="de-CH" sz="1600" dirty="0" smtClean="0">
              <a:latin typeface="Arial Narrow" panose="020B0606020202030204" pitchFamily="34" charset="0"/>
            </a:endParaRPr>
          </a:p>
          <a:p>
            <a:r>
              <a:rPr lang="de-CH" sz="1600" dirty="0" smtClean="0">
                <a:latin typeface="Arial Narrow" panose="020B0606020202030204" pitchFamily="34" charset="0"/>
              </a:rPr>
              <a:t>Integration Validation</a:t>
            </a:r>
          </a:p>
        </p:txBody>
      </p:sp>
      <p:sp>
        <p:nvSpPr>
          <p:cNvPr id="19" name="TextBox 18"/>
          <p:cNvSpPr txBox="1"/>
          <p:nvPr/>
        </p:nvSpPr>
        <p:spPr>
          <a:xfrm>
            <a:off x="4572000" y="1619098"/>
            <a:ext cx="1368152" cy="338554"/>
          </a:xfrm>
          <a:prstGeom prst="rect">
            <a:avLst/>
          </a:prstGeom>
          <a:solidFill>
            <a:srgbClr val="99CDE7"/>
          </a:solidFill>
        </p:spPr>
        <p:txBody>
          <a:bodyPr wrap="square" rtlCol="0">
            <a:spAutoFit/>
          </a:bodyPr>
          <a:lstStyle/>
          <a:p>
            <a:r>
              <a:rPr lang="de-CH" sz="1600" b="1" dirty="0" smtClean="0">
                <a:latin typeface="+mj-lt"/>
              </a:rPr>
              <a:t>Storage</a:t>
            </a:r>
            <a:endParaRPr lang="de-CH" sz="1600" b="1" dirty="0">
              <a:latin typeface="+mj-lt"/>
            </a:endParaRPr>
          </a:p>
        </p:txBody>
      </p:sp>
      <p:sp>
        <p:nvSpPr>
          <p:cNvPr id="20" name="TextBox 19"/>
          <p:cNvSpPr txBox="1"/>
          <p:nvPr/>
        </p:nvSpPr>
        <p:spPr>
          <a:xfrm>
            <a:off x="6948264" y="1619098"/>
            <a:ext cx="1368152" cy="338554"/>
          </a:xfrm>
          <a:prstGeom prst="rect">
            <a:avLst/>
          </a:prstGeom>
          <a:solidFill>
            <a:srgbClr val="FF9999"/>
          </a:solidFill>
        </p:spPr>
        <p:txBody>
          <a:bodyPr wrap="square" rtlCol="0">
            <a:spAutoFit/>
          </a:bodyPr>
          <a:lstStyle/>
          <a:p>
            <a:r>
              <a:rPr lang="de-CH" sz="1600" b="1" dirty="0" smtClean="0">
                <a:latin typeface="+mj-lt"/>
              </a:rPr>
              <a:t>Access</a:t>
            </a:r>
            <a:endParaRPr lang="de-CH" sz="1600" b="1" dirty="0">
              <a:latin typeface="+mj-lt"/>
            </a:endParaRPr>
          </a:p>
        </p:txBody>
      </p:sp>
      <p:sp>
        <p:nvSpPr>
          <p:cNvPr id="21" name="TextBox 20"/>
          <p:cNvSpPr txBox="1">
            <a:spLocks/>
          </p:cNvSpPr>
          <p:nvPr/>
        </p:nvSpPr>
        <p:spPr>
          <a:xfrm>
            <a:off x="6876256" y="2268161"/>
            <a:ext cx="1368000" cy="584775"/>
          </a:xfrm>
          <a:prstGeom prst="rect">
            <a:avLst/>
          </a:prstGeom>
          <a:solidFill>
            <a:srgbClr val="FF9999"/>
          </a:solidFill>
        </p:spPr>
        <p:txBody>
          <a:bodyPr wrap="square" rtlCol="0">
            <a:spAutoFit/>
          </a:bodyPr>
          <a:lstStyle/>
          <a:p>
            <a:r>
              <a:rPr lang="de-CH" sz="1600" dirty="0" smtClean="0">
                <a:latin typeface="+mj-lt"/>
              </a:rPr>
              <a:t>Information</a:t>
            </a:r>
          </a:p>
          <a:p>
            <a:r>
              <a:rPr lang="de-CH" sz="1600" dirty="0" smtClean="0">
                <a:latin typeface="+mj-lt"/>
              </a:rPr>
              <a:t>Reports </a:t>
            </a:r>
            <a:endParaRPr lang="de-CH" sz="1600" dirty="0">
              <a:latin typeface="+mj-lt"/>
            </a:endParaRPr>
          </a:p>
        </p:txBody>
      </p:sp>
      <p:sp>
        <p:nvSpPr>
          <p:cNvPr id="23" name="TextBox 22"/>
          <p:cNvSpPr txBox="1">
            <a:spLocks/>
          </p:cNvSpPr>
          <p:nvPr/>
        </p:nvSpPr>
        <p:spPr>
          <a:xfrm>
            <a:off x="6876256" y="2996952"/>
            <a:ext cx="1368000" cy="684000"/>
          </a:xfrm>
          <a:prstGeom prst="rect">
            <a:avLst/>
          </a:prstGeom>
          <a:solidFill>
            <a:srgbClr val="FF9999"/>
          </a:solidFill>
        </p:spPr>
        <p:txBody>
          <a:bodyPr wrap="square" rtlCol="0">
            <a:spAutoFit/>
          </a:bodyPr>
          <a:lstStyle/>
          <a:p>
            <a:r>
              <a:rPr lang="de-CH" sz="1600" dirty="0" smtClean="0">
                <a:latin typeface="+mj-lt"/>
              </a:rPr>
              <a:t>Forecasts</a:t>
            </a:r>
          </a:p>
          <a:p>
            <a:endParaRPr lang="de-CH" sz="1600" dirty="0">
              <a:latin typeface="+mj-lt"/>
            </a:endParaRPr>
          </a:p>
        </p:txBody>
      </p:sp>
      <p:sp>
        <p:nvSpPr>
          <p:cNvPr id="24" name="TextBox 23"/>
          <p:cNvSpPr txBox="1">
            <a:spLocks/>
          </p:cNvSpPr>
          <p:nvPr/>
        </p:nvSpPr>
        <p:spPr>
          <a:xfrm>
            <a:off x="6876256" y="3645024"/>
            <a:ext cx="1368000" cy="584775"/>
          </a:xfrm>
          <a:prstGeom prst="rect">
            <a:avLst/>
          </a:prstGeom>
          <a:solidFill>
            <a:srgbClr val="FF9999"/>
          </a:solidFill>
        </p:spPr>
        <p:txBody>
          <a:bodyPr wrap="square" rtlCol="0">
            <a:spAutoFit/>
          </a:bodyPr>
          <a:lstStyle/>
          <a:p>
            <a:r>
              <a:rPr lang="de-CH" sz="1600" dirty="0" smtClean="0">
                <a:latin typeface="+mj-lt"/>
              </a:rPr>
              <a:t>Model</a:t>
            </a:r>
          </a:p>
          <a:p>
            <a:r>
              <a:rPr lang="en-GB" sz="1600" dirty="0" smtClean="0">
                <a:latin typeface="+mj-lt"/>
              </a:rPr>
              <a:t>validation</a:t>
            </a:r>
          </a:p>
        </p:txBody>
      </p:sp>
      <p:sp>
        <p:nvSpPr>
          <p:cNvPr id="8" name="Oval 7"/>
          <p:cNvSpPr/>
          <p:nvPr/>
        </p:nvSpPr>
        <p:spPr bwMode="auto">
          <a:xfrm>
            <a:off x="4572000" y="2852936"/>
            <a:ext cx="1368152" cy="568806"/>
          </a:xfrm>
          <a:prstGeom prst="ellipse">
            <a:avLst/>
          </a:prstGeom>
          <a:solidFill>
            <a:srgbClr val="99CDE7"/>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9" name="TextBox 8"/>
          <p:cNvSpPr txBox="1"/>
          <p:nvPr/>
        </p:nvSpPr>
        <p:spPr>
          <a:xfrm>
            <a:off x="4644008" y="2780928"/>
            <a:ext cx="1224136" cy="584775"/>
          </a:xfrm>
          <a:prstGeom prst="rect">
            <a:avLst/>
          </a:prstGeom>
          <a:noFill/>
        </p:spPr>
        <p:txBody>
          <a:bodyPr wrap="square" rtlCol="0">
            <a:spAutoFit/>
          </a:bodyPr>
          <a:lstStyle/>
          <a:p>
            <a:pPr algn="ctr"/>
            <a:r>
              <a:rPr lang="en-GB" sz="1600" dirty="0" smtClean="0">
                <a:latin typeface="Arial Narrow" panose="020B0606020202030204" pitchFamily="34" charset="0"/>
              </a:rPr>
              <a:t>Central data platform</a:t>
            </a:r>
            <a:endParaRPr lang="en-GB" sz="1600" dirty="0">
              <a:latin typeface="Arial Narrow" panose="020B0606020202030204" pitchFamily="34" charset="0"/>
            </a:endParaRPr>
          </a:p>
        </p:txBody>
      </p:sp>
      <p:grpSp>
        <p:nvGrpSpPr>
          <p:cNvPr id="22" name="Group 21"/>
          <p:cNvGrpSpPr/>
          <p:nvPr/>
        </p:nvGrpSpPr>
        <p:grpSpPr>
          <a:xfrm>
            <a:off x="2627784" y="1196752"/>
            <a:ext cx="4925135" cy="4104456"/>
            <a:chOff x="2627784" y="1196752"/>
            <a:chExt cx="4925135" cy="4104456"/>
          </a:xfrm>
        </p:grpSpPr>
        <p:sp>
          <p:nvSpPr>
            <p:cNvPr id="15" name="Rounded Rectangle 14"/>
            <p:cNvSpPr/>
            <p:nvPr/>
          </p:nvSpPr>
          <p:spPr bwMode="auto">
            <a:xfrm>
              <a:off x="2627784" y="1196752"/>
              <a:ext cx="4925135" cy="4104456"/>
            </a:xfrm>
            <a:prstGeom prst="roundRect">
              <a:avLst/>
            </a:prstGeom>
            <a:solidFill>
              <a:srgbClr val="003399">
                <a:alpha val="36863"/>
              </a:srgbClr>
            </a:solidFill>
            <a:ln w="76200" cap="flat" cmpd="sng" algn="ctr">
              <a:solidFill>
                <a:srgbClr val="0033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33" name="TextBox 32"/>
            <p:cNvSpPr txBox="1"/>
            <p:nvPr/>
          </p:nvSpPr>
          <p:spPr>
            <a:xfrm>
              <a:off x="2872958" y="1268760"/>
              <a:ext cx="4435346" cy="369332"/>
            </a:xfrm>
            <a:prstGeom prst="rect">
              <a:avLst/>
            </a:prstGeom>
            <a:noFill/>
          </p:spPr>
          <p:txBody>
            <a:bodyPr wrap="square" rtlCol="0">
              <a:spAutoFit/>
            </a:bodyPr>
            <a:lstStyle/>
            <a:p>
              <a:r>
                <a:rPr lang="en-GB" sz="1800" b="1" dirty="0" smtClean="0">
                  <a:latin typeface="+mj-lt"/>
                </a:rPr>
                <a:t>Integration of data on central platform</a:t>
              </a:r>
              <a:endParaRPr lang="en-GB" sz="1800" b="1" dirty="0">
                <a:latin typeface="+mj-lt"/>
              </a:endParaRPr>
            </a:p>
          </p:txBody>
        </p:sp>
      </p:grpSp>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a:t>Integration of different data sources </a:t>
            </a:r>
          </a:p>
        </p:txBody>
      </p:sp>
    </p:spTree>
    <p:extLst>
      <p:ext uri="{BB962C8B-B14F-4D97-AF65-F5344CB8AC3E}">
        <p14:creationId xmlns:p14="http://schemas.microsoft.com/office/powerpoint/2010/main" val="25346535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smtClean="0"/>
              <a:t>Integration of different data sources in one central data platform - </a:t>
            </a:r>
            <a:r>
              <a:rPr lang="en-GB" kern="0" dirty="0" smtClean="0">
                <a:solidFill>
                  <a:srgbClr val="FF0000"/>
                </a:solidFill>
              </a:rPr>
              <a:t>today</a:t>
            </a:r>
            <a:endParaRPr lang="en-GB" kern="0" dirty="0">
              <a:solidFill>
                <a:srgbClr val="FF0000"/>
              </a:solidFill>
            </a:endParaRPr>
          </a:p>
        </p:txBody>
      </p:sp>
      <p:grpSp>
        <p:nvGrpSpPr>
          <p:cNvPr id="18" name="Group 17"/>
          <p:cNvGrpSpPr/>
          <p:nvPr/>
        </p:nvGrpSpPr>
        <p:grpSpPr>
          <a:xfrm>
            <a:off x="683568" y="1203517"/>
            <a:ext cx="7488832" cy="5321827"/>
            <a:chOff x="534812" y="740147"/>
            <a:chExt cx="8429676" cy="5821491"/>
          </a:xfrm>
        </p:grpSpPr>
        <p:grpSp>
          <p:nvGrpSpPr>
            <p:cNvPr id="47" name="Group 46"/>
            <p:cNvGrpSpPr/>
            <p:nvPr/>
          </p:nvGrpSpPr>
          <p:grpSpPr>
            <a:xfrm>
              <a:off x="3703659" y="4991561"/>
              <a:ext cx="1586175" cy="1101735"/>
              <a:chOff x="3419872" y="5124338"/>
              <a:chExt cx="1524071" cy="1091488"/>
            </a:xfrm>
            <a:solidFill>
              <a:schemeClr val="bg1"/>
            </a:solidFill>
          </p:grpSpPr>
          <p:pic>
            <p:nvPicPr>
              <p:cNvPr id="84"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5124338"/>
                <a:ext cx="1100932" cy="788988"/>
              </a:xfrm>
              <a:prstGeom prst="rect">
                <a:avLst/>
              </a:prstGeom>
              <a:grpFill/>
              <a:ln>
                <a:noFill/>
              </a:ln>
              <a:extLst>
                <a:ext uri="{91240B29-F687-4F45-9708-019B960494DF}">
                  <a14:hiddenLine xmlns:a14="http://schemas.microsoft.com/office/drawing/2010/main" w="9525">
                    <a:solidFill>
                      <a:schemeClr val="tx1"/>
                    </a:solidFill>
                    <a:miter lim="800000"/>
                    <a:headEnd/>
                    <a:tailEnd/>
                  </a14:hiddenLine>
                </a:ext>
              </a:extLst>
            </p:spPr>
          </p:pic>
          <p:sp>
            <p:nvSpPr>
              <p:cNvPr id="85" name="TextBox 84"/>
              <p:cNvSpPr txBox="1"/>
              <p:nvPr/>
            </p:nvSpPr>
            <p:spPr>
              <a:xfrm>
                <a:off x="3568218" y="5877272"/>
                <a:ext cx="1375725" cy="338554"/>
              </a:xfrm>
              <a:prstGeom prst="rect">
                <a:avLst/>
              </a:prstGeom>
              <a:grpFill/>
            </p:spPr>
            <p:txBody>
              <a:bodyPr wrap="square" rtlCol="0">
                <a:spAutoFit/>
              </a:bodyPr>
              <a:lstStyle/>
              <a:p>
                <a:r>
                  <a:rPr lang="de-CH" sz="1600" dirty="0" smtClean="0">
                    <a:latin typeface="+mn-lt"/>
                  </a:rPr>
                  <a:t>AMDAR</a:t>
                </a:r>
                <a:endParaRPr lang="de-CH" sz="1600" dirty="0">
                  <a:latin typeface="+mn-lt"/>
                </a:endParaRPr>
              </a:p>
            </p:txBody>
          </p:sp>
        </p:grpSp>
        <p:grpSp>
          <p:nvGrpSpPr>
            <p:cNvPr id="49" name="Group 48"/>
            <p:cNvGrpSpPr/>
            <p:nvPr/>
          </p:nvGrpSpPr>
          <p:grpSpPr>
            <a:xfrm>
              <a:off x="5465594" y="4919552"/>
              <a:ext cx="1717977" cy="1101736"/>
              <a:chOff x="5356306" y="5085183"/>
              <a:chExt cx="1775129" cy="1080121"/>
            </a:xfrm>
          </p:grpSpPr>
          <p:pic>
            <p:nvPicPr>
              <p:cNvPr id="82" name="Picture 4" descr="windprofiler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56306" y="5085183"/>
                <a:ext cx="1775129" cy="756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 name="TextBox 82"/>
              <p:cNvSpPr txBox="1"/>
              <p:nvPr/>
            </p:nvSpPr>
            <p:spPr>
              <a:xfrm>
                <a:off x="5753350" y="5826750"/>
                <a:ext cx="1375725" cy="338554"/>
              </a:xfrm>
              <a:prstGeom prst="rect">
                <a:avLst/>
              </a:prstGeom>
              <a:noFill/>
            </p:spPr>
            <p:txBody>
              <a:bodyPr wrap="square" rtlCol="0">
                <a:spAutoFit/>
              </a:bodyPr>
              <a:lstStyle/>
              <a:p>
                <a:r>
                  <a:rPr lang="de-CH" sz="1600" dirty="0" err="1" smtClean="0">
                    <a:latin typeface="+mn-lt"/>
                  </a:rPr>
                  <a:t>Profiles</a:t>
                </a:r>
                <a:endParaRPr lang="de-CH" sz="1600" dirty="0">
                  <a:latin typeface="+mn-lt"/>
                </a:endParaRPr>
              </a:p>
            </p:txBody>
          </p:sp>
        </p:grpSp>
        <p:pic>
          <p:nvPicPr>
            <p:cNvPr id="80" name="Picture 9" descr="DSC0272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06334" y="4059089"/>
              <a:ext cx="903598" cy="2187474"/>
            </a:xfrm>
            <a:prstGeom prst="rect">
              <a:avLst/>
            </a:prstGeom>
            <a:noFill/>
            <a:extLst>
              <a:ext uri="{909E8E84-426E-40DD-AFC4-6F175D3DCCD1}">
                <a14:hiddenFill xmlns:a14="http://schemas.microsoft.com/office/drawing/2010/main">
                  <a:solidFill>
                    <a:srgbClr val="FFFFFF"/>
                  </a:solidFill>
                </a14:hiddenFill>
              </a:ext>
            </a:extLst>
          </p:spPr>
        </p:pic>
        <p:sp>
          <p:nvSpPr>
            <p:cNvPr id="81" name="TextBox 80"/>
            <p:cNvSpPr txBox="1"/>
            <p:nvPr/>
          </p:nvSpPr>
          <p:spPr>
            <a:xfrm>
              <a:off x="7601130" y="6195644"/>
              <a:ext cx="1363358" cy="365994"/>
            </a:xfrm>
            <a:prstGeom prst="rect">
              <a:avLst/>
            </a:prstGeom>
            <a:noFill/>
          </p:spPr>
          <p:txBody>
            <a:bodyPr wrap="square" rtlCol="0">
              <a:spAutoFit/>
            </a:bodyPr>
            <a:lstStyle/>
            <a:p>
              <a:r>
                <a:rPr lang="de-CH" sz="1600" dirty="0" err="1" smtClean="0">
                  <a:latin typeface="+mn-lt"/>
                </a:rPr>
                <a:t>Soundings</a:t>
              </a:r>
              <a:endParaRPr lang="de-CH" sz="1600" dirty="0">
                <a:latin typeface="+mn-lt"/>
              </a:endParaRPr>
            </a:p>
          </p:txBody>
        </p:sp>
        <p:pic>
          <p:nvPicPr>
            <p:cNvPr id="78" name="Picture 5" descr="cosmo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14007" y="1384260"/>
              <a:ext cx="1468032" cy="1149762"/>
            </a:xfrm>
            <a:prstGeom prst="rect">
              <a:avLst/>
            </a:prstGeom>
            <a:noFill/>
            <a:extLst>
              <a:ext uri="{909E8E84-426E-40DD-AFC4-6F175D3DCCD1}">
                <a14:hiddenFill xmlns:a14="http://schemas.microsoft.com/office/drawing/2010/main">
                  <a:solidFill>
                    <a:srgbClr val="FFFFFF"/>
                  </a:solidFill>
                </a14:hiddenFill>
              </a:ext>
            </a:extLst>
          </p:spPr>
        </p:pic>
        <p:sp>
          <p:nvSpPr>
            <p:cNvPr id="79" name="TextBox 78"/>
            <p:cNvSpPr txBox="1"/>
            <p:nvPr/>
          </p:nvSpPr>
          <p:spPr>
            <a:xfrm>
              <a:off x="7111546" y="755605"/>
              <a:ext cx="1344755" cy="700893"/>
            </a:xfrm>
            <a:prstGeom prst="rect">
              <a:avLst/>
            </a:prstGeom>
            <a:noFill/>
          </p:spPr>
          <p:txBody>
            <a:bodyPr wrap="square" rtlCol="0">
              <a:spAutoFit/>
            </a:bodyPr>
            <a:lstStyle/>
            <a:p>
              <a:r>
                <a:rPr lang="de-CH" sz="1600" dirty="0" smtClean="0">
                  <a:latin typeface="+mn-lt"/>
                </a:rPr>
                <a:t>NWP </a:t>
              </a:r>
              <a:r>
                <a:rPr lang="de-CH" sz="1600" dirty="0" err="1" smtClean="0">
                  <a:latin typeface="+mn-lt"/>
                </a:rPr>
                <a:t>point</a:t>
              </a:r>
              <a:r>
                <a:rPr lang="de-CH" sz="1600" dirty="0" smtClean="0">
                  <a:latin typeface="+mn-lt"/>
                </a:rPr>
                <a:t> </a:t>
              </a:r>
              <a:r>
                <a:rPr lang="de-CH" sz="1600" dirty="0" err="1" smtClean="0">
                  <a:latin typeface="+mn-lt"/>
                </a:rPr>
                <a:t>data</a:t>
              </a:r>
              <a:r>
                <a:rPr lang="de-CH" sz="1600" dirty="0" smtClean="0">
                  <a:latin typeface="+mn-lt"/>
                </a:rPr>
                <a:t> </a:t>
              </a:r>
              <a:endParaRPr lang="de-CH" sz="1600" dirty="0">
                <a:latin typeface="+mn-lt"/>
              </a:endParaRPr>
            </a:p>
          </p:txBody>
        </p:sp>
        <p:pic>
          <p:nvPicPr>
            <p:cNvPr id="55"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80112" y="1324922"/>
              <a:ext cx="850411" cy="10239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6" name="Picture 2" descr="VRKJ11_20060829_045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99792" y="1683212"/>
              <a:ext cx="2053706" cy="665668"/>
            </a:xfrm>
            <a:prstGeom prst="rect">
              <a:avLst/>
            </a:prstGeom>
            <a:noFill/>
            <a:extLst>
              <a:ext uri="{909E8E84-426E-40DD-AFC4-6F175D3DCCD1}">
                <a14:hiddenFill xmlns:a14="http://schemas.microsoft.com/office/drawing/2010/main">
                  <a:solidFill>
                    <a:srgbClr val="FFFFFF"/>
                  </a:solidFill>
                </a14:hiddenFill>
              </a:ext>
            </a:extLst>
          </p:spPr>
        </p:pic>
        <p:sp>
          <p:nvSpPr>
            <p:cNvPr id="77" name="TextBox 76"/>
            <p:cNvSpPr txBox="1"/>
            <p:nvPr/>
          </p:nvSpPr>
          <p:spPr>
            <a:xfrm>
              <a:off x="2699792" y="1324922"/>
              <a:ext cx="1282063" cy="370341"/>
            </a:xfrm>
            <a:prstGeom prst="rect">
              <a:avLst/>
            </a:prstGeom>
            <a:noFill/>
          </p:spPr>
          <p:txBody>
            <a:bodyPr wrap="square" rtlCol="0">
              <a:spAutoFit/>
            </a:bodyPr>
            <a:lstStyle/>
            <a:p>
              <a:r>
                <a:rPr lang="de-CH" sz="1600" dirty="0" err="1" smtClean="0">
                  <a:latin typeface="+mn-lt"/>
                </a:rPr>
                <a:t>Cameras</a:t>
              </a:r>
              <a:endParaRPr lang="de-CH" sz="1600" dirty="0">
                <a:latin typeface="+mn-lt"/>
              </a:endParaRPr>
            </a:p>
          </p:txBody>
        </p:sp>
        <p:sp>
          <p:nvSpPr>
            <p:cNvPr id="75" name="Right Arrow 74"/>
            <p:cNvSpPr/>
            <p:nvPr/>
          </p:nvSpPr>
          <p:spPr bwMode="auto">
            <a:xfrm rot="5280000">
              <a:off x="3213954" y="2452055"/>
              <a:ext cx="553422" cy="493300"/>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pic>
          <p:nvPicPr>
            <p:cNvPr id="72" name="Picture 3" descr="J:\zue\smn3\3_Realisierung\Qualitätssicherung\Abbildungen\partnerstationen.png"/>
            <p:cNvPicPr>
              <a:picLocks noChangeAspect="1" noChangeArrowheads="1"/>
            </p:cNvPicPr>
            <p:nvPr/>
          </p:nvPicPr>
          <p:blipFill rotWithShape="1">
            <a:blip r:embed="rId9">
              <a:extLst>
                <a:ext uri="{28A0092B-C50C-407E-A947-70E740481C1C}">
                  <a14:useLocalDpi xmlns:a14="http://schemas.microsoft.com/office/drawing/2010/main"/>
                </a:ext>
              </a:extLst>
            </a:blip>
            <a:srcRect b="5616"/>
            <a:stretch/>
          </p:blipFill>
          <p:spPr bwMode="auto">
            <a:xfrm>
              <a:off x="1094875" y="4628591"/>
              <a:ext cx="1866521" cy="1241193"/>
            </a:xfrm>
            <a:prstGeom prst="rect">
              <a:avLst/>
            </a:prstGeom>
            <a:noFill/>
            <a:extLst>
              <a:ext uri="{909E8E84-426E-40DD-AFC4-6F175D3DCCD1}">
                <a14:hiddenFill xmlns:a14="http://schemas.microsoft.com/office/drawing/2010/main">
                  <a:solidFill>
                    <a:srgbClr val="FFFFFF"/>
                  </a:solidFill>
                </a14:hiddenFill>
              </a:ext>
            </a:extLst>
          </p:spPr>
        </p:pic>
        <p:sp>
          <p:nvSpPr>
            <p:cNvPr id="73" name="TextBox 72"/>
            <p:cNvSpPr txBox="1"/>
            <p:nvPr/>
          </p:nvSpPr>
          <p:spPr>
            <a:xfrm>
              <a:off x="1364336" y="5820962"/>
              <a:ext cx="1521811" cy="282815"/>
            </a:xfrm>
            <a:prstGeom prst="rect">
              <a:avLst/>
            </a:prstGeom>
            <a:noFill/>
          </p:spPr>
          <p:txBody>
            <a:bodyPr wrap="square" rtlCol="0">
              <a:spAutoFit/>
            </a:bodyPr>
            <a:lstStyle/>
            <a:p>
              <a:r>
                <a:rPr lang="de-CH" sz="1600" dirty="0" smtClean="0">
                  <a:latin typeface="+mn-lt"/>
                </a:rPr>
                <a:t>3rd </a:t>
              </a:r>
              <a:r>
                <a:rPr lang="de-CH" sz="1600" dirty="0" err="1" smtClean="0">
                  <a:latin typeface="+mn-lt"/>
                </a:rPr>
                <a:t>party</a:t>
              </a:r>
              <a:r>
                <a:rPr lang="de-CH" sz="1600" dirty="0" smtClean="0">
                  <a:latin typeface="+mn-lt"/>
                </a:rPr>
                <a:t> </a:t>
              </a:r>
              <a:r>
                <a:rPr lang="de-CH" sz="1600" dirty="0" err="1" smtClean="0">
                  <a:latin typeface="+mn-lt"/>
                </a:rPr>
                <a:t>data</a:t>
              </a:r>
              <a:endParaRPr lang="de-CH" sz="1600" dirty="0">
                <a:latin typeface="+mn-lt"/>
              </a:endParaRPr>
            </a:p>
          </p:txBody>
        </p:sp>
        <p:sp>
          <p:nvSpPr>
            <p:cNvPr id="61" name="Flowchart: Magnetic Disk 60"/>
            <p:cNvSpPr/>
            <p:nvPr/>
          </p:nvSpPr>
          <p:spPr bwMode="auto">
            <a:xfrm>
              <a:off x="2615581" y="2967342"/>
              <a:ext cx="4181647" cy="1273269"/>
            </a:xfrm>
            <a:prstGeom prst="flowChartMagneticDisk">
              <a:avLst/>
            </a:prstGeom>
            <a:solidFill>
              <a:srgbClr val="E6E6E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indent="0">
                <a:buNone/>
              </a:pPr>
              <a:endParaRPr lang="en-US" sz="1800" dirty="0">
                <a:latin typeface="+mj-lt"/>
              </a:endParaRPr>
            </a:p>
          </p:txBody>
        </p:sp>
        <p:sp>
          <p:nvSpPr>
            <p:cNvPr id="62" name="TextBox 61"/>
            <p:cNvSpPr txBox="1"/>
            <p:nvPr/>
          </p:nvSpPr>
          <p:spPr>
            <a:xfrm>
              <a:off x="2642231" y="3539836"/>
              <a:ext cx="4181648" cy="387175"/>
            </a:xfrm>
            <a:prstGeom prst="rect">
              <a:avLst/>
            </a:prstGeom>
            <a:noFill/>
          </p:spPr>
          <p:txBody>
            <a:bodyPr wrap="square" rtlCol="0">
              <a:spAutoFit/>
            </a:bodyPr>
            <a:lstStyle/>
            <a:p>
              <a:r>
                <a:rPr lang="de-CH" sz="1700" b="1" dirty="0" smtClean="0">
                  <a:latin typeface="+mn-lt"/>
                </a:rPr>
                <a:t>MeteoSwiss </a:t>
              </a:r>
              <a:r>
                <a:rPr lang="de-CH" sz="1700" b="1" dirty="0" err="1" smtClean="0">
                  <a:latin typeface="+mn-lt"/>
                </a:rPr>
                <a:t>central</a:t>
              </a:r>
              <a:r>
                <a:rPr lang="de-CH" sz="1700" b="1" dirty="0" smtClean="0">
                  <a:latin typeface="+mn-lt"/>
                </a:rPr>
                <a:t> </a:t>
              </a:r>
              <a:r>
                <a:rPr lang="de-CH" sz="1700" b="1" dirty="0" err="1" smtClean="0">
                  <a:latin typeface="+mn-lt"/>
                </a:rPr>
                <a:t>data</a:t>
              </a:r>
              <a:r>
                <a:rPr lang="de-CH" sz="1700" b="1" dirty="0" smtClean="0">
                  <a:latin typeface="+mn-lt"/>
                </a:rPr>
                <a:t> </a:t>
              </a:r>
              <a:r>
                <a:rPr lang="de-CH" sz="1700" b="1" dirty="0" err="1" smtClean="0">
                  <a:latin typeface="+mn-lt"/>
                </a:rPr>
                <a:t>platform</a:t>
              </a:r>
              <a:endParaRPr lang="de-CH" sz="1700" b="1" dirty="0">
                <a:latin typeface="+mn-lt"/>
              </a:endParaRPr>
            </a:p>
          </p:txBody>
        </p:sp>
        <p:sp>
          <p:nvSpPr>
            <p:cNvPr id="63" name="TextBox 62"/>
            <p:cNvSpPr txBox="1"/>
            <p:nvPr/>
          </p:nvSpPr>
          <p:spPr>
            <a:xfrm>
              <a:off x="3435616" y="3474083"/>
              <a:ext cx="4059956" cy="442670"/>
            </a:xfrm>
            <a:prstGeom prst="rect">
              <a:avLst/>
            </a:prstGeom>
            <a:noFill/>
          </p:spPr>
          <p:txBody>
            <a:bodyPr wrap="square" rtlCol="0">
              <a:spAutoFit/>
            </a:bodyPr>
            <a:lstStyle/>
            <a:p>
              <a:pPr marL="533400" indent="-533400">
                <a:spcAft>
                  <a:spcPts val="1200"/>
                </a:spcAft>
              </a:pPr>
              <a:endParaRPr lang="en-US" sz="1800" dirty="0">
                <a:latin typeface="+mn-lt"/>
              </a:endParaRPr>
            </a:p>
          </p:txBody>
        </p:sp>
        <p:sp>
          <p:nvSpPr>
            <p:cNvPr id="64" name="TextBox 63"/>
            <p:cNvSpPr txBox="1"/>
            <p:nvPr/>
          </p:nvSpPr>
          <p:spPr>
            <a:xfrm>
              <a:off x="5479141" y="740147"/>
              <a:ext cx="1217118" cy="639679"/>
            </a:xfrm>
            <a:prstGeom prst="rect">
              <a:avLst/>
            </a:prstGeom>
            <a:noFill/>
          </p:spPr>
          <p:txBody>
            <a:bodyPr wrap="square" rtlCol="0">
              <a:spAutoFit/>
            </a:bodyPr>
            <a:lstStyle/>
            <a:p>
              <a:r>
                <a:rPr lang="de-CH" sz="1600" dirty="0" smtClean="0">
                  <a:latin typeface="+mn-lt"/>
                </a:rPr>
                <a:t>Radar</a:t>
              </a:r>
            </a:p>
            <a:p>
              <a:r>
                <a:rPr lang="de-CH" sz="1600" dirty="0" err="1" smtClean="0">
                  <a:latin typeface="+mn-lt"/>
                </a:rPr>
                <a:t>products</a:t>
              </a:r>
              <a:endParaRPr lang="de-CH" sz="1600" dirty="0">
                <a:latin typeface="+mn-lt"/>
              </a:endParaRPr>
            </a:p>
          </p:txBody>
        </p:sp>
        <p:sp>
          <p:nvSpPr>
            <p:cNvPr id="65" name="Right Arrow 64"/>
            <p:cNvSpPr/>
            <p:nvPr/>
          </p:nvSpPr>
          <p:spPr bwMode="auto">
            <a:xfrm rot="18420000">
              <a:off x="2425478" y="4337883"/>
              <a:ext cx="837439" cy="369647"/>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66" name="Right Arrow 65"/>
            <p:cNvSpPr/>
            <p:nvPr/>
          </p:nvSpPr>
          <p:spPr bwMode="auto">
            <a:xfrm rot="8100000">
              <a:off x="6573810" y="2578995"/>
              <a:ext cx="699949" cy="452826"/>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67" name="Right Arrow 66"/>
            <p:cNvSpPr/>
            <p:nvPr/>
          </p:nvSpPr>
          <p:spPr bwMode="auto">
            <a:xfrm rot="12540000">
              <a:off x="6833490" y="4100398"/>
              <a:ext cx="948790" cy="394964"/>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68" name="Right Arrow 67"/>
            <p:cNvSpPr/>
            <p:nvPr/>
          </p:nvSpPr>
          <p:spPr bwMode="auto">
            <a:xfrm>
              <a:off x="1665082" y="3548669"/>
              <a:ext cx="950499" cy="456395"/>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69" name="Right Arrow 68"/>
            <p:cNvSpPr/>
            <p:nvPr/>
          </p:nvSpPr>
          <p:spPr bwMode="auto">
            <a:xfrm rot="5400000">
              <a:off x="5725391" y="2477121"/>
              <a:ext cx="579673" cy="430631"/>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70" name="Right Arrow 69"/>
            <p:cNvSpPr/>
            <p:nvPr/>
          </p:nvSpPr>
          <p:spPr bwMode="auto">
            <a:xfrm rot="16200000">
              <a:off x="3844925" y="4367281"/>
              <a:ext cx="720000" cy="446132"/>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71" name="Right Arrow 70"/>
            <p:cNvSpPr/>
            <p:nvPr/>
          </p:nvSpPr>
          <p:spPr bwMode="auto">
            <a:xfrm rot="16080000">
              <a:off x="5903499" y="4318844"/>
              <a:ext cx="654090" cy="436768"/>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pic>
          <p:nvPicPr>
            <p:cNvPr id="86" name="Content Placeholder 3" descr="IMG_2397_DxO"/>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34812" y="3153590"/>
              <a:ext cx="1085454" cy="152632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570039" y="3212976"/>
              <a:ext cx="1072604" cy="1178358"/>
            </a:xfrm>
            <a:prstGeom prst="rect">
              <a:avLst/>
            </a:prstGeom>
          </p:spPr>
          <p:txBody>
            <a:bodyPr wrap="none">
              <a:spAutoFit/>
            </a:bodyPr>
            <a:lstStyle/>
            <a:p>
              <a:r>
                <a:rPr lang="de-CH" sz="1600" dirty="0">
                  <a:latin typeface="+mj-lt"/>
                </a:rPr>
                <a:t>AWS  &amp; </a:t>
              </a:r>
              <a:endParaRPr lang="de-CH" sz="1600" dirty="0" smtClean="0">
                <a:latin typeface="+mj-lt"/>
              </a:endParaRPr>
            </a:p>
            <a:p>
              <a:endParaRPr lang="de-CH" sz="1600" dirty="0">
                <a:latin typeface="+mj-lt"/>
              </a:endParaRPr>
            </a:p>
            <a:p>
              <a:endParaRPr lang="de-CH" sz="1600" dirty="0" smtClean="0">
                <a:latin typeface="+mj-lt"/>
              </a:endParaRPr>
            </a:p>
            <a:p>
              <a:r>
                <a:rPr lang="de-CH" sz="1600" dirty="0" smtClean="0">
                  <a:latin typeface="+mj-lt"/>
                </a:rPr>
                <a:t>OBS</a:t>
              </a:r>
              <a:endParaRPr lang="de-CH" sz="1600" dirty="0">
                <a:latin typeface="+mj-lt"/>
              </a:endParaRPr>
            </a:p>
          </p:txBody>
        </p:sp>
        <p:grpSp>
          <p:nvGrpSpPr>
            <p:cNvPr id="17" name="Group 16"/>
            <p:cNvGrpSpPr/>
            <p:nvPr/>
          </p:nvGrpSpPr>
          <p:grpSpPr>
            <a:xfrm>
              <a:off x="7693562" y="3347700"/>
              <a:ext cx="1270926" cy="441340"/>
              <a:chOff x="7693562" y="3275692"/>
              <a:chExt cx="1270926" cy="441340"/>
            </a:xfrm>
          </p:grpSpPr>
          <p:sp>
            <p:nvSpPr>
              <p:cNvPr id="13" name="Rectangle 12"/>
              <p:cNvSpPr/>
              <p:nvPr/>
            </p:nvSpPr>
            <p:spPr bwMode="auto">
              <a:xfrm>
                <a:off x="7693562" y="3280957"/>
                <a:ext cx="1092481" cy="436075"/>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4" name="TextBox 13"/>
              <p:cNvSpPr txBox="1"/>
              <p:nvPr/>
            </p:nvSpPr>
            <p:spPr>
              <a:xfrm>
                <a:off x="7948117" y="3275692"/>
                <a:ext cx="1016371" cy="369332"/>
              </a:xfrm>
              <a:prstGeom prst="rect">
                <a:avLst/>
              </a:prstGeom>
              <a:noFill/>
            </p:spPr>
            <p:txBody>
              <a:bodyPr wrap="square" rtlCol="0">
                <a:spAutoFit/>
              </a:bodyPr>
              <a:lstStyle/>
              <a:p>
                <a:r>
                  <a:rPr lang="de-CH" sz="1800" dirty="0" err="1" smtClean="0">
                    <a:latin typeface="+mn-lt"/>
                  </a:rPr>
                  <a:t>etc</a:t>
                </a:r>
                <a:endParaRPr lang="de-CH" sz="1800" dirty="0">
                  <a:latin typeface="+mn-lt"/>
                </a:endParaRPr>
              </a:p>
            </p:txBody>
          </p:sp>
        </p:grpSp>
        <p:sp>
          <p:nvSpPr>
            <p:cNvPr id="89" name="Right Arrow 88"/>
            <p:cNvSpPr/>
            <p:nvPr/>
          </p:nvSpPr>
          <p:spPr bwMode="auto">
            <a:xfrm rot="10800000">
              <a:off x="6944954" y="3386674"/>
              <a:ext cx="640444" cy="402366"/>
            </a:xfrm>
            <a:prstGeom prst="rightArrow">
              <a:avLst/>
            </a:prstGeom>
            <a:solidFill>
              <a:srgbClr val="FF0000">
                <a:alpha val="54118"/>
              </a:srgb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grpSp>
    </p:spTree>
    <p:extLst>
      <p:ext uri="{BB962C8B-B14F-4D97-AF65-F5344CB8AC3E}">
        <p14:creationId xmlns:p14="http://schemas.microsoft.com/office/powerpoint/2010/main" val="24199696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smtClean="0"/>
              <a:t>Integration of different data sources in one central data platform – </a:t>
            </a:r>
            <a:r>
              <a:rPr lang="en-GB" kern="0" dirty="0" smtClean="0">
                <a:solidFill>
                  <a:srgbClr val="FF0000"/>
                </a:solidFill>
              </a:rPr>
              <a:t>Vision</a:t>
            </a:r>
            <a:r>
              <a:rPr lang="en-GB" kern="0" dirty="0" smtClean="0"/>
              <a:t> </a:t>
            </a:r>
            <a:endParaRPr lang="en-GB" kern="0" dirty="0"/>
          </a:p>
        </p:txBody>
      </p:sp>
      <p:grpSp>
        <p:nvGrpSpPr>
          <p:cNvPr id="8" name="Group 7"/>
          <p:cNvGrpSpPr/>
          <p:nvPr/>
        </p:nvGrpSpPr>
        <p:grpSpPr>
          <a:xfrm>
            <a:off x="597295" y="4272785"/>
            <a:ext cx="1834527" cy="1296144"/>
            <a:chOff x="597295" y="4149080"/>
            <a:chExt cx="1834527" cy="1296144"/>
          </a:xfrm>
        </p:grpSpPr>
        <p:sp>
          <p:nvSpPr>
            <p:cNvPr id="2" name="Flowchart: Magnetic Disk 1"/>
            <p:cNvSpPr/>
            <p:nvPr/>
          </p:nvSpPr>
          <p:spPr bwMode="auto">
            <a:xfrm>
              <a:off x="597295" y="4149080"/>
              <a:ext cx="1812114" cy="1296144"/>
            </a:xfrm>
            <a:prstGeom prst="flowChartMagneticDisk">
              <a:avLst/>
            </a:prstGeom>
            <a:solidFill>
              <a:srgbClr val="99FF99"/>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de-CH"/>
            </a:p>
          </p:txBody>
        </p:sp>
        <p:sp>
          <p:nvSpPr>
            <p:cNvPr id="3" name="TextBox 2"/>
            <p:cNvSpPr txBox="1"/>
            <p:nvPr/>
          </p:nvSpPr>
          <p:spPr>
            <a:xfrm>
              <a:off x="611560" y="4581128"/>
              <a:ext cx="1820262" cy="707886"/>
            </a:xfrm>
            <a:prstGeom prst="rect">
              <a:avLst/>
            </a:prstGeom>
            <a:noFill/>
          </p:spPr>
          <p:txBody>
            <a:bodyPr wrap="square" rtlCol="0">
              <a:spAutoFit/>
            </a:bodyPr>
            <a:lstStyle/>
            <a:p>
              <a:pPr algn="ctr"/>
              <a:r>
                <a:rPr lang="de-CH" sz="2000" dirty="0" smtClean="0">
                  <a:latin typeface="+mj-lt"/>
                </a:rPr>
                <a:t>Radar </a:t>
              </a:r>
              <a:r>
                <a:rPr lang="de-CH" sz="2000" dirty="0" err="1" smtClean="0">
                  <a:latin typeface="+mj-lt"/>
                </a:rPr>
                <a:t>volume</a:t>
              </a:r>
              <a:r>
                <a:rPr lang="de-CH" sz="2000" dirty="0" smtClean="0">
                  <a:latin typeface="+mj-lt"/>
                </a:rPr>
                <a:t> </a:t>
              </a:r>
              <a:r>
                <a:rPr lang="de-CH" sz="2000" dirty="0" err="1" smtClean="0">
                  <a:latin typeface="+mj-lt"/>
                </a:rPr>
                <a:t>data</a:t>
              </a:r>
              <a:endParaRPr lang="de-CH" sz="2000" dirty="0">
                <a:latin typeface="+mj-lt"/>
              </a:endParaRPr>
            </a:p>
          </p:txBody>
        </p:sp>
      </p:grpSp>
      <p:grpSp>
        <p:nvGrpSpPr>
          <p:cNvPr id="9" name="Group 8"/>
          <p:cNvGrpSpPr/>
          <p:nvPr/>
        </p:nvGrpSpPr>
        <p:grpSpPr>
          <a:xfrm>
            <a:off x="3567962" y="4272785"/>
            <a:ext cx="1812114" cy="1296144"/>
            <a:chOff x="3419872" y="4301480"/>
            <a:chExt cx="1812114" cy="1296144"/>
          </a:xfrm>
        </p:grpSpPr>
        <p:sp>
          <p:nvSpPr>
            <p:cNvPr id="52" name="Flowchart: Magnetic Disk 51"/>
            <p:cNvSpPr/>
            <p:nvPr/>
          </p:nvSpPr>
          <p:spPr bwMode="auto">
            <a:xfrm>
              <a:off x="3419872" y="4301480"/>
              <a:ext cx="1812114" cy="1296144"/>
            </a:xfrm>
            <a:prstGeom prst="flowChartMagneticDisk">
              <a:avLst/>
            </a:prstGeom>
            <a:solidFill>
              <a:srgbClr val="FFFF99"/>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de-CH"/>
            </a:p>
          </p:txBody>
        </p:sp>
        <p:sp>
          <p:nvSpPr>
            <p:cNvPr id="4" name="TextBox 3"/>
            <p:cNvSpPr txBox="1"/>
            <p:nvPr/>
          </p:nvSpPr>
          <p:spPr>
            <a:xfrm>
              <a:off x="3923928" y="4949552"/>
              <a:ext cx="995282" cy="400110"/>
            </a:xfrm>
            <a:prstGeom prst="rect">
              <a:avLst/>
            </a:prstGeom>
            <a:noFill/>
          </p:spPr>
          <p:txBody>
            <a:bodyPr wrap="square" rtlCol="0">
              <a:spAutoFit/>
            </a:bodyPr>
            <a:lstStyle/>
            <a:p>
              <a:r>
                <a:rPr lang="de-CH" sz="2000" dirty="0" smtClean="0">
                  <a:latin typeface="+mj-lt"/>
                </a:rPr>
                <a:t>DWH</a:t>
              </a:r>
              <a:endParaRPr lang="de-CH" sz="2000" dirty="0">
                <a:latin typeface="+mj-lt"/>
              </a:endParaRPr>
            </a:p>
          </p:txBody>
        </p:sp>
      </p:grpSp>
      <p:grpSp>
        <p:nvGrpSpPr>
          <p:cNvPr id="10" name="Group 9"/>
          <p:cNvGrpSpPr/>
          <p:nvPr/>
        </p:nvGrpSpPr>
        <p:grpSpPr>
          <a:xfrm>
            <a:off x="6516216" y="4272785"/>
            <a:ext cx="1812114" cy="1296144"/>
            <a:chOff x="6516216" y="4396491"/>
            <a:chExt cx="1812114" cy="1296144"/>
          </a:xfrm>
        </p:grpSpPr>
        <p:sp>
          <p:nvSpPr>
            <p:cNvPr id="53" name="Flowchart: Magnetic Disk 52"/>
            <p:cNvSpPr/>
            <p:nvPr/>
          </p:nvSpPr>
          <p:spPr bwMode="auto">
            <a:xfrm>
              <a:off x="6516216" y="4396491"/>
              <a:ext cx="1812114" cy="1296144"/>
            </a:xfrm>
            <a:prstGeom prst="flowChartMagneticDisk">
              <a:avLst/>
            </a:prstGeom>
            <a:solidFill>
              <a:srgbClr val="CCCC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5" name="TextBox 4"/>
            <p:cNvSpPr txBox="1"/>
            <p:nvPr/>
          </p:nvSpPr>
          <p:spPr>
            <a:xfrm>
              <a:off x="6732240" y="4869160"/>
              <a:ext cx="1368152" cy="707886"/>
            </a:xfrm>
            <a:prstGeom prst="rect">
              <a:avLst/>
            </a:prstGeom>
            <a:noFill/>
          </p:spPr>
          <p:txBody>
            <a:bodyPr wrap="square" rtlCol="0">
              <a:spAutoFit/>
            </a:bodyPr>
            <a:lstStyle/>
            <a:p>
              <a:pPr algn="ctr"/>
              <a:r>
                <a:rPr lang="de-CH" sz="2000" dirty="0" smtClean="0">
                  <a:latin typeface="+mj-lt"/>
                </a:rPr>
                <a:t>Model </a:t>
              </a:r>
              <a:r>
                <a:rPr lang="de-CH" sz="2000" dirty="0" err="1" smtClean="0">
                  <a:latin typeface="+mj-lt"/>
                </a:rPr>
                <a:t>fields</a:t>
              </a:r>
              <a:endParaRPr lang="de-CH" sz="2000" dirty="0">
                <a:latin typeface="+mj-lt"/>
              </a:endParaRPr>
            </a:p>
          </p:txBody>
        </p:sp>
      </p:grpSp>
      <p:sp>
        <p:nvSpPr>
          <p:cNvPr id="11" name="Rectangle 10"/>
          <p:cNvSpPr/>
          <p:nvPr/>
        </p:nvSpPr>
        <p:spPr bwMode="auto">
          <a:xfrm>
            <a:off x="465342" y="3429000"/>
            <a:ext cx="7862988" cy="648072"/>
          </a:xfrm>
          <a:prstGeom prst="rect">
            <a:avLst/>
          </a:prstGeom>
          <a:solidFill>
            <a:srgbClr val="FFCC66"/>
          </a:solidFill>
          <a:ln w="9525" cap="flat" cmpd="sng" algn="ctr">
            <a:solidFill>
              <a:srgbClr val="FFCC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6" name="TextBox 15"/>
          <p:cNvSpPr txBox="1"/>
          <p:nvPr/>
        </p:nvSpPr>
        <p:spPr>
          <a:xfrm>
            <a:off x="3360589" y="3501008"/>
            <a:ext cx="4523779" cy="461665"/>
          </a:xfrm>
          <a:prstGeom prst="rect">
            <a:avLst/>
          </a:prstGeom>
          <a:noFill/>
        </p:spPr>
        <p:txBody>
          <a:bodyPr wrap="square" rtlCol="0">
            <a:spAutoFit/>
          </a:bodyPr>
          <a:lstStyle/>
          <a:p>
            <a:r>
              <a:rPr lang="de-CH" dirty="0" smtClean="0">
                <a:latin typeface="+mj-lt"/>
              </a:rPr>
              <a:t>Integration </a:t>
            </a:r>
            <a:r>
              <a:rPr lang="de-CH" dirty="0" err="1" smtClean="0">
                <a:latin typeface="+mj-lt"/>
              </a:rPr>
              <a:t>layer</a:t>
            </a:r>
            <a:r>
              <a:rPr lang="de-CH" dirty="0" smtClean="0">
                <a:latin typeface="+mj-lt"/>
              </a:rPr>
              <a:t> </a:t>
            </a:r>
            <a:endParaRPr lang="de-CH" dirty="0">
              <a:latin typeface="+mj-lt"/>
            </a:endParaRPr>
          </a:p>
        </p:txBody>
      </p:sp>
      <p:pic>
        <p:nvPicPr>
          <p:cNvPr id="1026" name="Picture 2" descr="C:\Program Files (x86)\Microsoft Office\MEDIA\CAGCAT10\j0195384.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78875" y="1433694"/>
            <a:ext cx="1421517" cy="1451192"/>
          </a:xfrm>
          <a:prstGeom prst="rect">
            <a:avLst/>
          </a:prstGeom>
          <a:noFill/>
          <a:extLst>
            <a:ext uri="{909E8E84-426E-40DD-AFC4-6F175D3DCCD1}">
              <a14:hiddenFill xmlns:a14="http://schemas.microsoft.com/office/drawing/2010/main">
                <a:solidFill>
                  <a:srgbClr val="FFFFFF"/>
                </a:solidFill>
              </a14:hiddenFill>
            </a:ext>
          </a:extLst>
        </p:spPr>
      </p:pic>
      <p:sp>
        <p:nvSpPr>
          <p:cNvPr id="21" name="laptop"/>
          <p:cNvSpPr>
            <a:spLocks noEditPoints="1" noChangeArrowheads="1"/>
          </p:cNvSpPr>
          <p:nvPr/>
        </p:nvSpPr>
        <p:spPr bwMode="auto">
          <a:xfrm>
            <a:off x="2935504" y="1953758"/>
            <a:ext cx="1264915" cy="825054"/>
          </a:xfrm>
          <a:custGeom>
            <a:avLst/>
            <a:gdLst>
              <a:gd name="T0" fmla="*/ 3362 w 21600"/>
              <a:gd name="T1" fmla="*/ 0 h 21600"/>
              <a:gd name="T2" fmla="*/ 3362 w 21600"/>
              <a:gd name="T3" fmla="*/ 7173 h 21600"/>
              <a:gd name="T4" fmla="*/ 18327 w 21600"/>
              <a:gd name="T5" fmla="*/ 0 h 21600"/>
              <a:gd name="T6" fmla="*/ 18327 w 21600"/>
              <a:gd name="T7" fmla="*/ 7173 h 21600"/>
              <a:gd name="T8" fmla="*/ 10800 w 21600"/>
              <a:gd name="T9" fmla="*/ 0 h 21600"/>
              <a:gd name="T10" fmla="*/ 10800 w 21600"/>
              <a:gd name="T11" fmla="*/ 21600 h 21600"/>
              <a:gd name="T12" fmla="*/ 0 w 21600"/>
              <a:gd name="T13" fmla="*/ 21600 h 21600"/>
              <a:gd name="T14" fmla="*/ 21600 w 21600"/>
              <a:gd name="T15" fmla="*/ 21600 h 21600"/>
              <a:gd name="T16" fmla="*/ 4445 w 21600"/>
              <a:gd name="T17" fmla="*/ 1858 h 21600"/>
              <a:gd name="T18" fmla="*/ 17311 w 21600"/>
              <a:gd name="T19" fmla="*/ 12323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3362" y="0"/>
                </a:moveTo>
                <a:lnTo>
                  <a:pt x="18327" y="0"/>
                </a:lnTo>
                <a:lnTo>
                  <a:pt x="18327" y="14347"/>
                </a:lnTo>
                <a:lnTo>
                  <a:pt x="3362" y="14347"/>
                </a:lnTo>
                <a:lnTo>
                  <a:pt x="3362" y="0"/>
                </a:lnTo>
                <a:close/>
              </a:path>
              <a:path w="21600" h="21600" extrusionOk="0">
                <a:moveTo>
                  <a:pt x="3340" y="15068"/>
                </a:moveTo>
                <a:lnTo>
                  <a:pt x="0" y="19877"/>
                </a:lnTo>
                <a:lnTo>
                  <a:pt x="21600" y="19877"/>
                </a:lnTo>
                <a:lnTo>
                  <a:pt x="18327" y="15068"/>
                </a:lnTo>
                <a:lnTo>
                  <a:pt x="3340" y="15068"/>
                </a:lnTo>
                <a:close/>
              </a:path>
              <a:path w="21600" h="21600" extrusionOk="0">
                <a:moveTo>
                  <a:pt x="0" y="19877"/>
                </a:moveTo>
                <a:lnTo>
                  <a:pt x="0" y="21600"/>
                </a:lnTo>
                <a:lnTo>
                  <a:pt x="21600" y="21600"/>
                </a:lnTo>
                <a:lnTo>
                  <a:pt x="21600" y="19877"/>
                </a:lnTo>
                <a:lnTo>
                  <a:pt x="0" y="19877"/>
                </a:lnTo>
                <a:close/>
              </a:path>
              <a:path w="21600" h="21600" extrusionOk="0">
                <a:moveTo>
                  <a:pt x="4186" y="1523"/>
                </a:moveTo>
                <a:lnTo>
                  <a:pt x="17547" y="1523"/>
                </a:lnTo>
                <a:lnTo>
                  <a:pt x="17547" y="12744"/>
                </a:lnTo>
                <a:lnTo>
                  <a:pt x="4186" y="12744"/>
                </a:lnTo>
                <a:lnTo>
                  <a:pt x="4186" y="1523"/>
                </a:lnTo>
                <a:close/>
              </a:path>
              <a:path w="21600" h="21600" extrusionOk="0">
                <a:moveTo>
                  <a:pt x="3318" y="15549"/>
                </a:moveTo>
                <a:lnTo>
                  <a:pt x="2917" y="16110"/>
                </a:lnTo>
                <a:lnTo>
                  <a:pt x="18727" y="16110"/>
                </a:lnTo>
                <a:lnTo>
                  <a:pt x="18327" y="15549"/>
                </a:lnTo>
                <a:lnTo>
                  <a:pt x="3318" y="15549"/>
                </a:lnTo>
                <a:close/>
              </a:path>
              <a:path w="21600" h="21600" extrusionOk="0">
                <a:moveTo>
                  <a:pt x="6213" y="18314"/>
                </a:moveTo>
                <a:lnTo>
                  <a:pt x="5946" y="18875"/>
                </a:lnTo>
                <a:lnTo>
                  <a:pt x="15766" y="18875"/>
                </a:lnTo>
                <a:lnTo>
                  <a:pt x="15499" y="18314"/>
                </a:lnTo>
                <a:lnTo>
                  <a:pt x="6213" y="18314"/>
                </a:lnTo>
                <a:close/>
              </a:path>
              <a:path w="21600" h="21600" extrusionOk="0">
                <a:moveTo>
                  <a:pt x="2828" y="16471"/>
                </a:moveTo>
                <a:lnTo>
                  <a:pt x="2405" y="17072"/>
                </a:lnTo>
                <a:lnTo>
                  <a:pt x="19284" y="17072"/>
                </a:lnTo>
                <a:lnTo>
                  <a:pt x="18839" y="16471"/>
                </a:lnTo>
                <a:lnTo>
                  <a:pt x="2828" y="16471"/>
                </a:lnTo>
                <a:close/>
              </a:path>
              <a:path w="21600" h="21600" extrusionOk="0">
                <a:moveTo>
                  <a:pt x="2316" y="17352"/>
                </a:moveTo>
                <a:lnTo>
                  <a:pt x="1871" y="17953"/>
                </a:lnTo>
                <a:lnTo>
                  <a:pt x="19863" y="17953"/>
                </a:lnTo>
                <a:lnTo>
                  <a:pt x="19395" y="17352"/>
                </a:lnTo>
                <a:lnTo>
                  <a:pt x="2316" y="17352"/>
                </a:lnTo>
                <a:close/>
              </a:path>
            </a:pathLst>
          </a:custGeom>
          <a:solidFill>
            <a:srgbClr val="C0C0C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de-CH"/>
          </a:p>
        </p:txBody>
      </p:sp>
      <p:sp>
        <p:nvSpPr>
          <p:cNvPr id="23" name="Up Arrow 22"/>
          <p:cNvSpPr/>
          <p:nvPr/>
        </p:nvSpPr>
        <p:spPr bwMode="auto">
          <a:xfrm>
            <a:off x="1004409" y="4077072"/>
            <a:ext cx="997885" cy="504056"/>
          </a:xfrm>
          <a:prstGeom prst="upArrow">
            <a:avLst/>
          </a:prstGeom>
          <a:solidFill>
            <a:srgbClr val="99FF99"/>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74" name="Up Arrow 73"/>
          <p:cNvSpPr/>
          <p:nvPr/>
        </p:nvSpPr>
        <p:spPr bwMode="auto">
          <a:xfrm>
            <a:off x="3975076" y="4077072"/>
            <a:ext cx="997885" cy="504056"/>
          </a:xfrm>
          <a:prstGeom prst="upArrow">
            <a:avLst/>
          </a:prstGeom>
          <a:solidFill>
            <a:srgbClr val="FFFF99"/>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87" name="Up Arrow 86"/>
          <p:cNvSpPr/>
          <p:nvPr/>
        </p:nvSpPr>
        <p:spPr bwMode="auto">
          <a:xfrm>
            <a:off x="6923330" y="4086200"/>
            <a:ext cx="997885" cy="504056"/>
          </a:xfrm>
          <a:prstGeom prst="upArrow">
            <a:avLst/>
          </a:prstGeom>
          <a:solidFill>
            <a:srgbClr val="CCCC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26" name="Down Arrow 25"/>
          <p:cNvSpPr/>
          <p:nvPr/>
        </p:nvSpPr>
        <p:spPr bwMode="auto">
          <a:xfrm>
            <a:off x="3360589" y="2778812"/>
            <a:ext cx="419323" cy="650188"/>
          </a:xfrm>
          <a:prstGeom prst="downArrow">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27" name="Bent-Up Arrow 26"/>
          <p:cNvSpPr/>
          <p:nvPr/>
        </p:nvSpPr>
        <p:spPr bwMode="auto">
          <a:xfrm flipH="1" flipV="1">
            <a:off x="5749062" y="2234145"/>
            <a:ext cx="983178" cy="1194854"/>
          </a:xfrm>
          <a:prstGeom prst="bentUpArrow">
            <a:avLst>
              <a:gd name="adj1" fmla="val 25000"/>
              <a:gd name="adj2" fmla="val 26002"/>
              <a:gd name="adj3" fmla="val 25000"/>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29" name="TextBox 28"/>
          <p:cNvSpPr txBox="1"/>
          <p:nvPr/>
        </p:nvSpPr>
        <p:spPr>
          <a:xfrm>
            <a:off x="2935503" y="1510239"/>
            <a:ext cx="2037457" cy="400110"/>
          </a:xfrm>
          <a:prstGeom prst="rect">
            <a:avLst/>
          </a:prstGeom>
          <a:noFill/>
        </p:spPr>
        <p:txBody>
          <a:bodyPr wrap="square" rtlCol="0">
            <a:spAutoFit/>
          </a:bodyPr>
          <a:lstStyle/>
          <a:p>
            <a:r>
              <a:rPr lang="de-CH" sz="2000" b="1" dirty="0" err="1">
                <a:latin typeface="+mj-lt"/>
              </a:rPr>
              <a:t>A</a:t>
            </a:r>
            <a:r>
              <a:rPr lang="de-CH" sz="2000" b="1" dirty="0" err="1" smtClean="0">
                <a:latin typeface="+mj-lt"/>
              </a:rPr>
              <a:t>pplications</a:t>
            </a:r>
            <a:endParaRPr lang="de-CH" sz="2000" b="1" dirty="0">
              <a:latin typeface="+mj-lt"/>
            </a:endParaRPr>
          </a:p>
        </p:txBody>
      </p:sp>
      <p:sp>
        <p:nvSpPr>
          <p:cNvPr id="30" name="TextBox 29"/>
          <p:cNvSpPr txBox="1"/>
          <p:nvPr/>
        </p:nvSpPr>
        <p:spPr>
          <a:xfrm>
            <a:off x="7020272" y="2815874"/>
            <a:ext cx="936104" cy="397102"/>
          </a:xfrm>
          <a:prstGeom prst="rect">
            <a:avLst/>
          </a:prstGeom>
          <a:noFill/>
        </p:spPr>
        <p:txBody>
          <a:bodyPr wrap="square" rtlCol="0">
            <a:spAutoFit/>
          </a:bodyPr>
          <a:lstStyle/>
          <a:p>
            <a:r>
              <a:rPr lang="de-CH" sz="2000" dirty="0" smtClean="0">
                <a:latin typeface="+mj-lt"/>
              </a:rPr>
              <a:t>Users</a:t>
            </a:r>
            <a:endParaRPr lang="de-CH" sz="2000" dirty="0">
              <a:latin typeface="+mj-lt"/>
            </a:endParaRPr>
          </a:p>
        </p:txBody>
      </p:sp>
      <p:sp>
        <p:nvSpPr>
          <p:cNvPr id="32" name="TextBox 31"/>
          <p:cNvSpPr txBox="1"/>
          <p:nvPr/>
        </p:nvSpPr>
        <p:spPr>
          <a:xfrm>
            <a:off x="348911" y="5733256"/>
            <a:ext cx="8337889" cy="430887"/>
          </a:xfrm>
          <a:prstGeom prst="rect">
            <a:avLst/>
          </a:prstGeom>
          <a:noFill/>
        </p:spPr>
        <p:txBody>
          <a:bodyPr wrap="square" rtlCol="0">
            <a:spAutoFit/>
          </a:bodyPr>
          <a:lstStyle/>
          <a:p>
            <a:pPr algn="ctr"/>
            <a:r>
              <a:rPr lang="de-CH" sz="2200" dirty="0" err="1" smtClean="0">
                <a:latin typeface="+mn-lt"/>
              </a:rPr>
              <a:t>Physically</a:t>
            </a:r>
            <a:r>
              <a:rPr lang="de-CH" sz="2200" dirty="0" smtClean="0">
                <a:latin typeface="+mn-lt"/>
              </a:rPr>
              <a:t> separate </a:t>
            </a:r>
            <a:r>
              <a:rPr lang="de-CH" sz="2200" dirty="0" err="1" smtClean="0">
                <a:latin typeface="+mn-lt"/>
              </a:rPr>
              <a:t>data</a:t>
            </a:r>
            <a:r>
              <a:rPr lang="de-CH" sz="2200" dirty="0" smtClean="0">
                <a:latin typeface="+mn-lt"/>
              </a:rPr>
              <a:t> Stores, </a:t>
            </a:r>
            <a:r>
              <a:rPr lang="de-CH" sz="2200" dirty="0" err="1" smtClean="0">
                <a:latin typeface="+mn-lt"/>
              </a:rPr>
              <a:t>partly</a:t>
            </a:r>
            <a:r>
              <a:rPr lang="de-CH" sz="2200" dirty="0" smtClean="0">
                <a:latin typeface="+mn-lt"/>
              </a:rPr>
              <a:t> </a:t>
            </a:r>
            <a:r>
              <a:rPr lang="de-CH" sz="2200" dirty="0" err="1" smtClean="0">
                <a:latin typeface="+mn-lt"/>
              </a:rPr>
              <a:t>even</a:t>
            </a:r>
            <a:r>
              <a:rPr lang="de-CH" sz="2200" dirty="0" smtClean="0">
                <a:latin typeface="+mn-lt"/>
              </a:rPr>
              <a:t> different </a:t>
            </a:r>
            <a:r>
              <a:rPr lang="de-CH" sz="2200" dirty="0" err="1" smtClean="0">
                <a:latin typeface="+mn-lt"/>
              </a:rPr>
              <a:t>location</a:t>
            </a:r>
            <a:r>
              <a:rPr lang="de-CH" sz="2200" dirty="0" smtClean="0">
                <a:latin typeface="+mn-lt"/>
              </a:rPr>
              <a:t> </a:t>
            </a:r>
            <a:endParaRPr lang="de-CH" sz="2200" dirty="0">
              <a:latin typeface="+mn-lt"/>
            </a:endParaRPr>
          </a:p>
        </p:txBody>
      </p:sp>
    </p:spTree>
    <p:extLst>
      <p:ext uri="{BB962C8B-B14F-4D97-AF65-F5344CB8AC3E}">
        <p14:creationId xmlns:p14="http://schemas.microsoft.com/office/powerpoint/2010/main" val="13361053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img018"/>
          <p:cNvPicPr>
            <a:picLocks noChangeAspect="1" noChangeArrowheads="1"/>
          </p:cNvPicPr>
          <p:nvPr/>
        </p:nvPicPr>
        <p:blipFill>
          <a:blip r:embed="rId3">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sp>
        <p:nvSpPr>
          <p:cNvPr id="20" name="TextBox 19"/>
          <p:cNvSpPr txBox="1"/>
          <p:nvPr/>
        </p:nvSpPr>
        <p:spPr>
          <a:xfrm>
            <a:off x="6948264" y="1619098"/>
            <a:ext cx="1368152" cy="338554"/>
          </a:xfrm>
          <a:prstGeom prst="rect">
            <a:avLst/>
          </a:prstGeom>
          <a:solidFill>
            <a:srgbClr val="FF9999"/>
          </a:solidFill>
        </p:spPr>
        <p:txBody>
          <a:bodyPr wrap="square" rtlCol="0">
            <a:spAutoFit/>
          </a:bodyPr>
          <a:lstStyle/>
          <a:p>
            <a:r>
              <a:rPr lang="en-GB" sz="1600" b="1" dirty="0" smtClean="0">
                <a:latin typeface="+mj-lt"/>
              </a:rPr>
              <a:t>Access</a:t>
            </a:r>
            <a:endParaRPr lang="en-GB" sz="1600" b="1" dirty="0">
              <a:latin typeface="+mj-lt"/>
            </a:endParaRPr>
          </a:p>
        </p:txBody>
      </p:sp>
      <p:sp>
        <p:nvSpPr>
          <p:cNvPr id="21" name="TextBox 20"/>
          <p:cNvSpPr txBox="1">
            <a:spLocks/>
          </p:cNvSpPr>
          <p:nvPr/>
        </p:nvSpPr>
        <p:spPr>
          <a:xfrm>
            <a:off x="6876256" y="2268161"/>
            <a:ext cx="1368000" cy="584775"/>
          </a:xfrm>
          <a:prstGeom prst="rect">
            <a:avLst/>
          </a:prstGeom>
          <a:solidFill>
            <a:srgbClr val="FF9999"/>
          </a:solidFill>
        </p:spPr>
        <p:txBody>
          <a:bodyPr wrap="square" rtlCol="0">
            <a:spAutoFit/>
          </a:bodyPr>
          <a:lstStyle/>
          <a:p>
            <a:r>
              <a:rPr lang="en-GB" sz="1600" dirty="0" smtClean="0">
                <a:latin typeface="+mj-lt"/>
              </a:rPr>
              <a:t>Information</a:t>
            </a:r>
          </a:p>
          <a:p>
            <a:r>
              <a:rPr lang="en-GB" sz="1600" dirty="0" smtClean="0">
                <a:latin typeface="+mj-lt"/>
              </a:rPr>
              <a:t>Reports </a:t>
            </a:r>
            <a:endParaRPr lang="en-GB" sz="1600" dirty="0">
              <a:latin typeface="+mj-lt"/>
            </a:endParaRPr>
          </a:p>
        </p:txBody>
      </p:sp>
      <p:sp>
        <p:nvSpPr>
          <p:cNvPr id="23" name="TextBox 22"/>
          <p:cNvSpPr txBox="1">
            <a:spLocks/>
          </p:cNvSpPr>
          <p:nvPr/>
        </p:nvSpPr>
        <p:spPr>
          <a:xfrm>
            <a:off x="6876256" y="2996952"/>
            <a:ext cx="1368000" cy="584775"/>
          </a:xfrm>
          <a:prstGeom prst="rect">
            <a:avLst/>
          </a:prstGeom>
          <a:solidFill>
            <a:srgbClr val="FF9999"/>
          </a:solidFill>
        </p:spPr>
        <p:txBody>
          <a:bodyPr wrap="square" rtlCol="0">
            <a:spAutoFit/>
          </a:bodyPr>
          <a:lstStyle/>
          <a:p>
            <a:r>
              <a:rPr lang="en-GB" sz="1600" dirty="0" smtClean="0">
                <a:latin typeface="+mj-lt"/>
              </a:rPr>
              <a:t>Forecasts</a:t>
            </a:r>
          </a:p>
          <a:p>
            <a:endParaRPr lang="en-GB" sz="1600" dirty="0">
              <a:latin typeface="+mj-lt"/>
            </a:endParaRPr>
          </a:p>
        </p:txBody>
      </p:sp>
      <p:sp>
        <p:nvSpPr>
          <p:cNvPr id="24" name="TextBox 23"/>
          <p:cNvSpPr txBox="1">
            <a:spLocks/>
          </p:cNvSpPr>
          <p:nvPr/>
        </p:nvSpPr>
        <p:spPr>
          <a:xfrm>
            <a:off x="6876256" y="3645024"/>
            <a:ext cx="1368000" cy="584775"/>
          </a:xfrm>
          <a:prstGeom prst="rect">
            <a:avLst/>
          </a:prstGeom>
          <a:solidFill>
            <a:srgbClr val="FF9999"/>
          </a:solidFill>
        </p:spPr>
        <p:txBody>
          <a:bodyPr wrap="square" rtlCol="0">
            <a:spAutoFit/>
          </a:bodyPr>
          <a:lstStyle/>
          <a:p>
            <a:r>
              <a:rPr lang="en-GB" sz="1600" dirty="0" smtClean="0">
                <a:latin typeface="+mj-lt"/>
              </a:rPr>
              <a:t>Model</a:t>
            </a:r>
          </a:p>
          <a:p>
            <a:r>
              <a:rPr lang="en-GB" sz="1600" dirty="0" smtClean="0">
                <a:latin typeface="+mj-lt"/>
              </a:rPr>
              <a:t>validation</a:t>
            </a:r>
          </a:p>
        </p:txBody>
      </p:sp>
      <p:sp>
        <p:nvSpPr>
          <p:cNvPr id="25" name="TextBox 24"/>
          <p:cNvSpPr txBox="1">
            <a:spLocks/>
          </p:cNvSpPr>
          <p:nvPr/>
        </p:nvSpPr>
        <p:spPr>
          <a:xfrm>
            <a:off x="6876256" y="4365104"/>
            <a:ext cx="1404000" cy="1077218"/>
          </a:xfrm>
          <a:prstGeom prst="rect">
            <a:avLst/>
          </a:prstGeom>
          <a:solidFill>
            <a:srgbClr val="FF9999"/>
          </a:solidFill>
        </p:spPr>
        <p:txBody>
          <a:bodyPr wrap="square" rtlCol="0">
            <a:spAutoFit/>
          </a:bodyPr>
          <a:lstStyle/>
          <a:p>
            <a:r>
              <a:rPr lang="en-GB" sz="1600" dirty="0" smtClean="0">
                <a:latin typeface="+mj-lt"/>
              </a:rPr>
              <a:t>Climate</a:t>
            </a:r>
          </a:p>
          <a:p>
            <a:r>
              <a:rPr lang="en-GB" sz="1600" dirty="0" smtClean="0">
                <a:latin typeface="+mj-lt"/>
              </a:rPr>
              <a:t>Analysis</a:t>
            </a:r>
          </a:p>
          <a:p>
            <a:endParaRPr lang="en-GB" sz="1600" dirty="0" smtClean="0">
              <a:latin typeface="+mj-lt"/>
            </a:endParaRPr>
          </a:p>
          <a:p>
            <a:endParaRPr lang="en-GB" sz="1600" dirty="0">
              <a:latin typeface="+mj-lt"/>
            </a:endParaRPr>
          </a:p>
        </p:txBody>
      </p:sp>
      <p:sp>
        <p:nvSpPr>
          <p:cNvPr id="26" name="TextBox 25"/>
          <p:cNvSpPr txBox="1">
            <a:spLocks/>
          </p:cNvSpPr>
          <p:nvPr/>
        </p:nvSpPr>
        <p:spPr>
          <a:xfrm>
            <a:off x="6868919" y="5411682"/>
            <a:ext cx="1368000" cy="338554"/>
          </a:xfrm>
          <a:prstGeom prst="rect">
            <a:avLst/>
          </a:prstGeom>
          <a:solidFill>
            <a:srgbClr val="FF9999"/>
          </a:solidFill>
        </p:spPr>
        <p:txBody>
          <a:bodyPr wrap="square" rtlCol="0">
            <a:spAutoFit/>
          </a:bodyPr>
          <a:lstStyle/>
          <a:p>
            <a:r>
              <a:rPr lang="en-GB" sz="1600" dirty="0" smtClean="0">
                <a:latin typeface="+mj-lt"/>
              </a:rPr>
              <a:t>a</a:t>
            </a:r>
          </a:p>
        </p:txBody>
      </p:sp>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dirty="0"/>
              <a:t>Combined integrated products</a:t>
            </a:r>
            <a:endParaRPr lang="en-GB" kern="0" dirty="0"/>
          </a:p>
        </p:txBody>
      </p:sp>
      <p:grpSp>
        <p:nvGrpSpPr>
          <p:cNvPr id="2077" name="Group 2076"/>
          <p:cNvGrpSpPr/>
          <p:nvPr/>
        </p:nvGrpSpPr>
        <p:grpSpPr>
          <a:xfrm>
            <a:off x="7704348" y="1128373"/>
            <a:ext cx="828092" cy="4172835"/>
            <a:chOff x="7704348" y="1128373"/>
            <a:chExt cx="828092" cy="4172835"/>
          </a:xfrm>
        </p:grpSpPr>
        <p:sp>
          <p:nvSpPr>
            <p:cNvPr id="2070" name="Rounded Rectangle 2069"/>
            <p:cNvSpPr/>
            <p:nvPr/>
          </p:nvSpPr>
          <p:spPr bwMode="auto">
            <a:xfrm>
              <a:off x="7704348" y="1268760"/>
              <a:ext cx="828092" cy="4032448"/>
            </a:xfrm>
            <a:prstGeom prst="roundRect">
              <a:avLst/>
            </a:prstGeom>
            <a:solidFill>
              <a:srgbClr val="FFFF66">
                <a:alpha val="55294"/>
              </a:srgbClr>
            </a:solidFill>
            <a:ln w="57150" cap="flat" cmpd="sng" algn="ctr">
              <a:solidFill>
                <a:srgbClr val="FFFF66"/>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chemeClr val="tx1"/>
                </a:solidFill>
                <a:effectLst/>
                <a:latin typeface="Times" pitchFamily="18" charset="0"/>
              </a:endParaRPr>
            </a:p>
          </p:txBody>
        </p:sp>
        <p:sp>
          <p:nvSpPr>
            <p:cNvPr id="2071" name="TextBox 2070"/>
            <p:cNvSpPr txBox="1"/>
            <p:nvPr/>
          </p:nvSpPr>
          <p:spPr>
            <a:xfrm rot="16200000">
              <a:off x="6066166" y="2995935"/>
              <a:ext cx="4104456" cy="369332"/>
            </a:xfrm>
            <a:prstGeom prst="rect">
              <a:avLst/>
            </a:prstGeom>
            <a:noFill/>
          </p:spPr>
          <p:txBody>
            <a:bodyPr wrap="square" rtlCol="0">
              <a:spAutoFit/>
            </a:bodyPr>
            <a:lstStyle/>
            <a:p>
              <a:r>
                <a:rPr lang="en-GB" sz="1800" b="1" dirty="0" smtClean="0">
                  <a:latin typeface="+mj-lt"/>
                </a:rPr>
                <a:t>Combined integrated products</a:t>
              </a:r>
              <a:endParaRPr lang="en-GB" sz="1800" b="1" dirty="0">
                <a:latin typeface="+mj-lt"/>
              </a:endParaRPr>
            </a:p>
          </p:txBody>
        </p:sp>
      </p:grpSp>
    </p:spTree>
    <p:extLst>
      <p:ext uri="{BB962C8B-B14F-4D97-AF65-F5344CB8AC3E}">
        <p14:creationId xmlns:p14="http://schemas.microsoft.com/office/powerpoint/2010/main" val="25346535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3775483" y="4997214"/>
            <a:ext cx="4572000" cy="1200329"/>
          </a:xfrm>
          <a:prstGeom prst="rect">
            <a:avLst/>
          </a:prstGeom>
          <a:solidFill>
            <a:schemeClr val="bg1"/>
          </a:solidFill>
          <a:ln w="38100"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2" name="Title 1"/>
          <p:cNvSpPr>
            <a:spLocks noGrp="1"/>
          </p:cNvSpPr>
          <p:nvPr>
            <p:ph type="title"/>
          </p:nvPr>
        </p:nvSpPr>
        <p:spPr/>
        <p:txBody>
          <a:bodyPr/>
          <a:lstStyle/>
          <a:p>
            <a:r>
              <a:rPr lang="en-GB" dirty="0"/>
              <a:t>Combined integrated </a:t>
            </a:r>
            <a:r>
              <a:rPr lang="en-GB" dirty="0" smtClean="0"/>
              <a:t>products …</a:t>
            </a:r>
            <a:endParaRPr lang="de-CH" dirty="0"/>
          </a:p>
        </p:txBody>
      </p:sp>
      <p:sp>
        <p:nvSpPr>
          <p:cNvPr id="3" name="Content Placeholder 2"/>
          <p:cNvSpPr>
            <a:spLocks noGrp="1"/>
          </p:cNvSpPr>
          <p:nvPr>
            <p:ph idx="1"/>
          </p:nvPr>
        </p:nvSpPr>
        <p:spPr>
          <a:xfrm>
            <a:off x="1331640" y="1412776"/>
            <a:ext cx="7355160" cy="4713387"/>
          </a:xfrm>
        </p:spPr>
        <p:txBody>
          <a:bodyPr/>
          <a:lstStyle/>
          <a:p>
            <a:pPr marL="0" indent="0">
              <a:buNone/>
              <a:tabLst>
                <a:tab pos="1965325" algn="l"/>
              </a:tabLst>
            </a:pPr>
            <a:r>
              <a:rPr lang="en-GB" sz="2400" dirty="0">
                <a:sym typeface="Wingdings" pitchFamily="2" charset="2"/>
              </a:rPr>
              <a:t>There’s a big potential to trespass each observation systems specific limitation by combining them </a:t>
            </a:r>
            <a:r>
              <a:rPr lang="en-GB" sz="2400" dirty="0" smtClean="0">
                <a:sym typeface="Wingdings" pitchFamily="2" charset="2"/>
              </a:rPr>
              <a:t/>
            </a:r>
            <a:br>
              <a:rPr lang="en-GB" sz="2400" dirty="0" smtClean="0">
                <a:sym typeface="Wingdings" pitchFamily="2" charset="2"/>
              </a:rPr>
            </a:br>
            <a:r>
              <a:rPr lang="en-GB" sz="2400" dirty="0" smtClean="0">
                <a:sym typeface="Wingdings" pitchFamily="2" charset="2"/>
              </a:rPr>
              <a:t>	</a:t>
            </a:r>
            <a:endParaRPr lang="en-GB" sz="2400" dirty="0">
              <a:sym typeface="Wingdings" pitchFamily="2" charset="2"/>
            </a:endParaRPr>
          </a:p>
          <a:p>
            <a:pPr marL="0" indent="0">
              <a:buNone/>
              <a:tabLst>
                <a:tab pos="1965325" algn="l"/>
              </a:tabLst>
            </a:pPr>
            <a:endParaRPr lang="de-CH" sz="2400" dirty="0"/>
          </a:p>
        </p:txBody>
      </p:sp>
      <p:grpSp>
        <p:nvGrpSpPr>
          <p:cNvPr id="4" name="Group 3"/>
          <p:cNvGrpSpPr/>
          <p:nvPr/>
        </p:nvGrpSpPr>
        <p:grpSpPr>
          <a:xfrm>
            <a:off x="1126927" y="2348880"/>
            <a:ext cx="5781888" cy="3528392"/>
            <a:chOff x="3421662" y="4025379"/>
            <a:chExt cx="4822746" cy="2571973"/>
          </a:xfrm>
        </p:grpSpPr>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21662" y="5135303"/>
              <a:ext cx="1981506" cy="14620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59100" y="4489754"/>
              <a:ext cx="1785308" cy="14254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0" descr="gauge_otl0001"/>
            <p:cNvPicPr>
              <a:picLocks noChangeAspect="1" noChangeArrowheads="1"/>
            </p:cNvPicPr>
            <p:nvPr/>
          </p:nvPicPr>
          <p:blipFill>
            <a:blip r:embed="rId5" cstate="print">
              <a:lum contrast="12000"/>
              <a:extLst>
                <a:ext uri="{28A0092B-C50C-407E-A947-70E740481C1C}">
                  <a14:useLocalDpi xmlns:a14="http://schemas.microsoft.com/office/drawing/2010/main" val="0"/>
                </a:ext>
              </a:extLst>
            </a:blip>
            <a:srcRect/>
            <a:stretch>
              <a:fillRect/>
            </a:stretch>
          </p:blipFill>
          <p:spPr bwMode="auto">
            <a:xfrm>
              <a:off x="4412415" y="4025379"/>
              <a:ext cx="696197" cy="9287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1" descr="gauge_otl000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35205" y="4025379"/>
              <a:ext cx="697660" cy="928750"/>
            </a:xfrm>
            <a:prstGeom prst="rect">
              <a:avLst/>
            </a:prstGeom>
            <a:noFill/>
            <a:extLst>
              <a:ext uri="{909E8E84-426E-40DD-AFC4-6F175D3DCCD1}">
                <a14:hiddenFill xmlns:a14="http://schemas.microsoft.com/office/drawing/2010/main">
                  <a:solidFill>
                    <a:srgbClr val="FFFFFF"/>
                  </a:solidFill>
                </a14:hiddenFill>
              </a:ext>
            </a:extLst>
          </p:spPr>
        </p:pic>
        <p:sp>
          <p:nvSpPr>
            <p:cNvPr id="9" name="Right Arrow Callout 8"/>
            <p:cNvSpPr/>
            <p:nvPr/>
          </p:nvSpPr>
          <p:spPr bwMode="auto">
            <a:xfrm>
              <a:off x="5711532" y="4809157"/>
              <a:ext cx="414734" cy="765733"/>
            </a:xfrm>
            <a:prstGeom prst="rightArrowCallout">
              <a:avLst>
                <a:gd name="adj1" fmla="val 25000"/>
                <a:gd name="adj2" fmla="val 25000"/>
                <a:gd name="adj3" fmla="val 25000"/>
                <a:gd name="adj4" fmla="val 55503"/>
              </a:avLst>
            </a:prstGeom>
            <a:solidFill>
              <a:schemeClr val="bg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grpSp>
      <p:sp>
        <p:nvSpPr>
          <p:cNvPr id="10" name="Rectangle 9"/>
          <p:cNvSpPr/>
          <p:nvPr/>
        </p:nvSpPr>
        <p:spPr>
          <a:xfrm>
            <a:off x="3775483" y="4997214"/>
            <a:ext cx="4572000" cy="1200329"/>
          </a:xfrm>
          <a:prstGeom prst="rect">
            <a:avLst/>
          </a:prstGeom>
        </p:spPr>
        <p:txBody>
          <a:bodyPr>
            <a:spAutoFit/>
          </a:bodyPr>
          <a:lstStyle/>
          <a:p>
            <a:pPr>
              <a:tabLst>
                <a:tab pos="544513" algn="l"/>
              </a:tabLst>
            </a:pPr>
            <a:r>
              <a:rPr lang="en-GB" dirty="0">
                <a:latin typeface="+mj-lt"/>
                <a:sym typeface="Wingdings" pitchFamily="2" charset="2"/>
              </a:rPr>
              <a:t> </a:t>
            </a:r>
            <a:r>
              <a:rPr lang="en-GB" dirty="0" smtClean="0">
                <a:latin typeface="+mj-lt"/>
                <a:sym typeface="Wingdings" pitchFamily="2" charset="2"/>
              </a:rPr>
              <a:t>	this </a:t>
            </a:r>
            <a:r>
              <a:rPr lang="en-GB" dirty="0">
                <a:latin typeface="+mj-lt"/>
                <a:sym typeface="Wingdings" pitchFamily="2" charset="2"/>
              </a:rPr>
              <a:t>requires open minds by </a:t>
            </a:r>
            <a:r>
              <a:rPr lang="en-GB" dirty="0" smtClean="0">
                <a:latin typeface="+mj-lt"/>
                <a:sym typeface="Wingdings" pitchFamily="2" charset="2"/>
              </a:rPr>
              <a:t>	all </a:t>
            </a:r>
            <a:r>
              <a:rPr lang="en-GB" dirty="0">
                <a:latin typeface="+mj-lt"/>
                <a:sym typeface="Wingdings" pitchFamily="2" charset="2"/>
              </a:rPr>
              <a:t>experts to find </a:t>
            </a:r>
            <a:r>
              <a:rPr lang="en-GB" u="sng" dirty="0" smtClean="0">
                <a:latin typeface="+mj-lt"/>
                <a:sym typeface="Wingdings" pitchFamily="2" charset="2"/>
              </a:rPr>
              <a:t>together</a:t>
            </a:r>
            <a:r>
              <a:rPr lang="en-GB" dirty="0" smtClean="0">
                <a:latin typeface="+mj-lt"/>
                <a:sym typeface="Wingdings" pitchFamily="2" charset="2"/>
              </a:rPr>
              <a:t> 	new solutions.</a:t>
            </a:r>
            <a:endParaRPr lang="de-CH" dirty="0">
              <a:latin typeface="+mj-lt"/>
            </a:endParaRPr>
          </a:p>
        </p:txBody>
      </p:sp>
    </p:spTree>
    <p:extLst>
      <p:ext uri="{BB962C8B-B14F-4D97-AF65-F5344CB8AC3E}">
        <p14:creationId xmlns:p14="http://schemas.microsoft.com/office/powerpoint/2010/main" val="1129966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sp>
          <p:nvSpPr>
            <p:cNvPr id="98334" name="Rectangle 30"/>
            <p:cNvSpPr>
              <a:spLocks noChangeArrowheads="1"/>
            </p:cNvSpPr>
            <p:nvPr/>
          </p:nvSpPr>
          <p:spPr bwMode="auto">
            <a:xfrm>
              <a:off x="0" y="0"/>
              <a:ext cx="9144000" cy="6858000"/>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CH" dirty="0"/>
            </a:p>
          </p:txBody>
        </p:sp>
        <p:pic>
          <p:nvPicPr>
            <p:cNvPr id="98322" name="Picture 18" descr="gl_fig5g_an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9800" y="2266950"/>
              <a:ext cx="4138613" cy="4138613"/>
            </a:xfrm>
            <a:prstGeom prst="rect">
              <a:avLst/>
            </a:prstGeom>
            <a:noFill/>
            <a:extLst>
              <a:ext uri="{909E8E84-426E-40DD-AFC4-6F175D3DCCD1}">
                <a14:hiddenFill xmlns:a14="http://schemas.microsoft.com/office/drawing/2010/main">
                  <a:solidFill>
                    <a:srgbClr val="FFFFFF"/>
                  </a:solidFill>
                </a14:hiddenFill>
              </a:ext>
            </a:extLst>
          </p:spPr>
        </p:pic>
        <p:pic>
          <p:nvPicPr>
            <p:cNvPr id="98323" name="Picture 19" descr="gl_fig4g_an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266950"/>
              <a:ext cx="4138613" cy="4138613"/>
            </a:xfrm>
            <a:prstGeom prst="rect">
              <a:avLst/>
            </a:prstGeom>
            <a:noFill/>
            <a:extLst>
              <a:ext uri="{909E8E84-426E-40DD-AFC4-6F175D3DCCD1}">
                <a14:hiddenFill xmlns:a14="http://schemas.microsoft.com/office/drawing/2010/main">
                  <a:solidFill>
                    <a:srgbClr val="FFFFFF"/>
                  </a:solidFill>
                </a14:hiddenFill>
              </a:ext>
            </a:extLst>
          </p:spPr>
        </p:pic>
        <p:pic>
          <p:nvPicPr>
            <p:cNvPr id="98324" name="Picture 20" descr="gauge_otl0001"/>
            <p:cNvPicPr>
              <a:picLocks noChangeAspect="1" noChangeArrowheads="1"/>
            </p:cNvPicPr>
            <p:nvPr/>
          </p:nvPicPr>
          <p:blipFill>
            <a:blip r:embed="rId5" cstate="print">
              <a:lum contrast="12000"/>
              <a:extLst>
                <a:ext uri="{28A0092B-C50C-407E-A947-70E740481C1C}">
                  <a14:useLocalDpi xmlns:a14="http://schemas.microsoft.com/office/drawing/2010/main" val="0"/>
                </a:ext>
              </a:extLst>
            </a:blip>
            <a:srcRect/>
            <a:stretch>
              <a:fillRect/>
            </a:stretch>
          </p:blipFill>
          <p:spPr bwMode="auto">
            <a:xfrm>
              <a:off x="5688013" y="1079500"/>
              <a:ext cx="755650" cy="1008063"/>
            </a:xfrm>
            <a:prstGeom prst="rect">
              <a:avLst/>
            </a:prstGeom>
            <a:noFill/>
            <a:extLst>
              <a:ext uri="{909E8E84-426E-40DD-AFC4-6F175D3DCCD1}">
                <a14:hiddenFill xmlns:a14="http://schemas.microsoft.com/office/drawing/2010/main">
                  <a:solidFill>
                    <a:srgbClr val="FFFFFF"/>
                  </a:solidFill>
                </a14:hiddenFill>
              </a:ext>
            </a:extLst>
          </p:spPr>
        </p:pic>
        <p:pic>
          <p:nvPicPr>
            <p:cNvPr id="98325" name="Picture 21" descr="gauge_otl000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49800" y="1079500"/>
              <a:ext cx="757238" cy="1008063"/>
            </a:xfrm>
            <a:prstGeom prst="rect">
              <a:avLst/>
            </a:prstGeom>
            <a:noFill/>
            <a:extLst>
              <a:ext uri="{909E8E84-426E-40DD-AFC4-6F175D3DCCD1}">
                <a14:hiddenFill xmlns:a14="http://schemas.microsoft.com/office/drawing/2010/main">
                  <a:solidFill>
                    <a:srgbClr val="FFFFFF"/>
                  </a:solidFill>
                </a14:hiddenFill>
              </a:ext>
            </a:extLst>
          </p:spPr>
        </p:pic>
        <p:pic>
          <p:nvPicPr>
            <p:cNvPr id="98331" name="Picture 27" descr="lema_antenna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3850" y="1079500"/>
              <a:ext cx="1343025" cy="1006475"/>
            </a:xfrm>
            <a:prstGeom prst="rect">
              <a:avLst/>
            </a:prstGeom>
            <a:noFill/>
            <a:extLst>
              <a:ext uri="{909E8E84-426E-40DD-AFC4-6F175D3DCCD1}">
                <a14:hiddenFill xmlns:a14="http://schemas.microsoft.com/office/drawing/2010/main">
                  <a:solidFill>
                    <a:srgbClr val="FFFFFF"/>
                  </a:solidFill>
                </a14:hiddenFill>
              </a:ext>
            </a:extLst>
          </p:spPr>
        </p:pic>
        <p:sp>
          <p:nvSpPr>
            <p:cNvPr id="98333" name="Rectangle 29"/>
            <p:cNvSpPr>
              <a:spLocks noChangeArrowheads="1"/>
            </p:cNvSpPr>
            <p:nvPr/>
          </p:nvSpPr>
          <p:spPr bwMode="auto">
            <a:xfrm>
              <a:off x="323850" y="287338"/>
              <a:ext cx="8564563" cy="98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eaLnBrk="1" hangingPunct="1"/>
              <a:r>
                <a:rPr lang="de-CH" sz="3000" b="1" dirty="0" smtClean="0">
                  <a:solidFill>
                    <a:schemeClr val="bg1"/>
                  </a:solidFill>
                  <a:latin typeface="Arial" pitchFamily="34" charset="0"/>
                </a:rPr>
                <a:t>.. </a:t>
              </a:r>
              <a:r>
                <a:rPr lang="en-GB" sz="3000" b="1" dirty="0" smtClean="0">
                  <a:solidFill>
                    <a:schemeClr val="bg1"/>
                  </a:solidFill>
                  <a:latin typeface="Arial" pitchFamily="34" charset="0"/>
                </a:rPr>
                <a:t>instead of two distinct observation systems</a:t>
              </a:r>
              <a:endParaRPr lang="en-GB" sz="3000" b="1" dirty="0">
                <a:solidFill>
                  <a:schemeClr val="bg1"/>
                </a:solidFill>
                <a:latin typeface="Arial" pitchFamily="34" charset="0"/>
              </a:endParaRPr>
            </a:p>
          </p:txBody>
        </p:sp>
      </p:grpSp>
    </p:spTree>
    <p:extLst>
      <p:ext uri="{BB962C8B-B14F-4D97-AF65-F5344CB8AC3E}">
        <p14:creationId xmlns:p14="http://schemas.microsoft.com/office/powerpoint/2010/main" val="2362834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p:txBody>
          <a:bodyPr/>
          <a:lstStyle/>
          <a:p>
            <a:endParaRPr lang="de-DE" altLang="de-DE"/>
          </a:p>
        </p:txBody>
      </p:sp>
      <p:pic>
        <p:nvPicPr>
          <p:cNvPr id="2053" name="Picture 5" descr="img018"/>
          <p:cNvPicPr>
            <a:picLocks noChangeAspect="1" noChangeArrowheads="1"/>
          </p:cNvPicPr>
          <p:nvPr/>
        </p:nvPicPr>
        <p:blipFill>
          <a:blip r:embed="rId3">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sp>
        <p:nvSpPr>
          <p:cNvPr id="26" name="TextBox 25"/>
          <p:cNvSpPr txBox="1">
            <a:spLocks/>
          </p:cNvSpPr>
          <p:nvPr/>
        </p:nvSpPr>
        <p:spPr>
          <a:xfrm>
            <a:off x="6868919" y="5411682"/>
            <a:ext cx="1368000" cy="338554"/>
          </a:xfrm>
          <a:prstGeom prst="rect">
            <a:avLst/>
          </a:prstGeom>
          <a:solidFill>
            <a:srgbClr val="FF9999"/>
          </a:solidFill>
        </p:spPr>
        <p:txBody>
          <a:bodyPr wrap="square" rtlCol="0">
            <a:spAutoFit/>
          </a:bodyPr>
          <a:lstStyle/>
          <a:p>
            <a:r>
              <a:rPr lang="de-CH" sz="1600" dirty="0" smtClean="0">
                <a:latin typeface="+mj-lt"/>
              </a:rPr>
              <a:t>….</a:t>
            </a:r>
          </a:p>
        </p:txBody>
      </p:sp>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a:t>Rolling Review of Requirements</a:t>
            </a:r>
          </a:p>
        </p:txBody>
      </p:sp>
      <p:grpSp>
        <p:nvGrpSpPr>
          <p:cNvPr id="2076" name="Group 2075"/>
          <p:cNvGrpSpPr/>
          <p:nvPr/>
        </p:nvGrpSpPr>
        <p:grpSpPr>
          <a:xfrm>
            <a:off x="1388686" y="4903713"/>
            <a:ext cx="6545042" cy="1660862"/>
            <a:chOff x="1388686" y="4903713"/>
            <a:chExt cx="6545042" cy="1660862"/>
          </a:xfrm>
        </p:grpSpPr>
        <p:grpSp>
          <p:nvGrpSpPr>
            <p:cNvPr id="2068" name="Group 2067"/>
            <p:cNvGrpSpPr/>
            <p:nvPr/>
          </p:nvGrpSpPr>
          <p:grpSpPr>
            <a:xfrm>
              <a:off x="1388686" y="4903713"/>
              <a:ext cx="6243653" cy="1660862"/>
              <a:chOff x="1388686" y="4903713"/>
              <a:chExt cx="6243653" cy="1660862"/>
            </a:xfrm>
          </p:grpSpPr>
          <p:grpSp>
            <p:nvGrpSpPr>
              <p:cNvPr id="2067" name="Group 2066"/>
              <p:cNvGrpSpPr/>
              <p:nvPr/>
            </p:nvGrpSpPr>
            <p:grpSpPr>
              <a:xfrm>
                <a:off x="1388686" y="6063271"/>
                <a:ext cx="6243653" cy="501304"/>
                <a:chOff x="1388686" y="6063271"/>
                <a:chExt cx="6243653" cy="501304"/>
              </a:xfrm>
            </p:grpSpPr>
            <p:sp>
              <p:nvSpPr>
                <p:cNvPr id="28" name="Rounded Rectangle 27"/>
                <p:cNvSpPr/>
                <p:nvPr/>
              </p:nvSpPr>
              <p:spPr bwMode="auto">
                <a:xfrm>
                  <a:off x="1388686" y="6063271"/>
                  <a:ext cx="6243653" cy="501304"/>
                </a:xfrm>
                <a:prstGeom prst="roundRect">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29" name="TextBox 28"/>
                <p:cNvSpPr txBox="1"/>
                <p:nvPr/>
              </p:nvSpPr>
              <p:spPr>
                <a:xfrm>
                  <a:off x="2339752" y="6093296"/>
                  <a:ext cx="4248472" cy="400110"/>
                </a:xfrm>
                <a:prstGeom prst="rect">
                  <a:avLst/>
                </a:prstGeom>
                <a:solidFill>
                  <a:srgbClr val="FF0000">
                    <a:alpha val="78039"/>
                  </a:srgbClr>
                </a:solidFill>
              </p:spPr>
              <p:txBody>
                <a:bodyPr wrap="square" rtlCol="0">
                  <a:spAutoFit/>
                </a:bodyPr>
                <a:lstStyle/>
                <a:p>
                  <a:r>
                    <a:rPr lang="de-CH" sz="2000" b="1" dirty="0" smtClean="0">
                      <a:latin typeface="+mj-lt"/>
                    </a:rPr>
                    <a:t>Rolling </a:t>
                  </a:r>
                  <a:r>
                    <a:rPr lang="en-GB" sz="2000" b="1" dirty="0" smtClean="0">
                      <a:latin typeface="+mj-lt"/>
                    </a:rPr>
                    <a:t>Review of Requirements</a:t>
                  </a:r>
                  <a:endParaRPr lang="en-GB" sz="2000" b="1" dirty="0">
                    <a:latin typeface="+mj-lt"/>
                  </a:endParaRPr>
                </a:p>
              </p:txBody>
            </p:sp>
          </p:grpSp>
          <p:cxnSp>
            <p:nvCxnSpPr>
              <p:cNvPr id="31" name="Straight Arrow Connector 30"/>
              <p:cNvCxnSpPr/>
              <p:nvPr/>
            </p:nvCxnSpPr>
            <p:spPr bwMode="auto">
              <a:xfrm flipH="1" flipV="1">
                <a:off x="1835696" y="5733257"/>
                <a:ext cx="260412" cy="349006"/>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Straight Arrow Connector 42"/>
              <p:cNvCxnSpPr/>
              <p:nvPr/>
            </p:nvCxnSpPr>
            <p:spPr bwMode="auto">
              <a:xfrm flipV="1">
                <a:off x="6444208" y="5498503"/>
                <a:ext cx="424711" cy="564769"/>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4" name="Straight Arrow Connector 43"/>
              <p:cNvCxnSpPr/>
              <p:nvPr/>
            </p:nvCxnSpPr>
            <p:spPr bwMode="auto">
              <a:xfrm flipV="1">
                <a:off x="5262698" y="5411683"/>
                <a:ext cx="0" cy="651588"/>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Straight Arrow Connector 44"/>
              <p:cNvCxnSpPr/>
              <p:nvPr/>
            </p:nvCxnSpPr>
            <p:spPr bwMode="auto">
              <a:xfrm flipH="1" flipV="1">
                <a:off x="1988098" y="4903713"/>
                <a:ext cx="639686" cy="1159558"/>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cxnSp>
          <p:nvCxnSpPr>
            <p:cNvPr id="2073" name="Straight Arrow Connector 2072"/>
            <p:cNvCxnSpPr/>
            <p:nvPr/>
          </p:nvCxnSpPr>
          <p:spPr bwMode="auto">
            <a:xfrm flipV="1">
              <a:off x="7308304" y="5301208"/>
              <a:ext cx="625424" cy="759434"/>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25346535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smtClean="0"/>
              <a:t>Rolling Review of Requirements</a:t>
            </a:r>
            <a:endParaRPr lang="en-GB" kern="0" dirty="0"/>
          </a:p>
        </p:txBody>
      </p:sp>
      <p:grpSp>
        <p:nvGrpSpPr>
          <p:cNvPr id="6" name="Group 5"/>
          <p:cNvGrpSpPr/>
          <p:nvPr/>
        </p:nvGrpSpPr>
        <p:grpSpPr>
          <a:xfrm>
            <a:off x="179512" y="1772815"/>
            <a:ext cx="1887339" cy="1296145"/>
            <a:chOff x="420602" y="1556791"/>
            <a:chExt cx="7921069" cy="5007784"/>
          </a:xfrm>
        </p:grpSpPr>
        <p:pic>
          <p:nvPicPr>
            <p:cNvPr id="2053" name="Picture 5" descr="img018"/>
            <p:cNvPicPr>
              <a:picLocks noChangeAspect="1" noChangeArrowheads="1"/>
            </p:cNvPicPr>
            <p:nvPr/>
          </p:nvPicPr>
          <p:blipFill>
            <a:blip r:embed="rId3" cstate="print">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grpSp>
          <p:nvGrpSpPr>
            <p:cNvPr id="2076" name="Group 2075"/>
            <p:cNvGrpSpPr/>
            <p:nvPr/>
          </p:nvGrpSpPr>
          <p:grpSpPr>
            <a:xfrm>
              <a:off x="1388686" y="4903713"/>
              <a:ext cx="6545042" cy="1660862"/>
              <a:chOff x="1388686" y="4903713"/>
              <a:chExt cx="6545042" cy="1660862"/>
            </a:xfrm>
          </p:grpSpPr>
          <p:grpSp>
            <p:nvGrpSpPr>
              <p:cNvPr id="2068" name="Group 2067"/>
              <p:cNvGrpSpPr/>
              <p:nvPr/>
            </p:nvGrpSpPr>
            <p:grpSpPr>
              <a:xfrm>
                <a:off x="1388686" y="4903713"/>
                <a:ext cx="6243653" cy="1660862"/>
                <a:chOff x="1388686" y="4903713"/>
                <a:chExt cx="6243653" cy="1660862"/>
              </a:xfrm>
            </p:grpSpPr>
            <p:sp>
              <p:nvSpPr>
                <p:cNvPr id="28" name="Rounded Rectangle 27"/>
                <p:cNvSpPr/>
                <p:nvPr/>
              </p:nvSpPr>
              <p:spPr bwMode="auto">
                <a:xfrm>
                  <a:off x="1388686" y="6063271"/>
                  <a:ext cx="6243653" cy="501304"/>
                </a:xfrm>
                <a:prstGeom prst="roundRect">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cxnSp>
              <p:nvCxnSpPr>
                <p:cNvPr id="31" name="Straight Arrow Connector 30"/>
                <p:cNvCxnSpPr/>
                <p:nvPr/>
              </p:nvCxnSpPr>
              <p:spPr bwMode="auto">
                <a:xfrm flipH="1" flipV="1">
                  <a:off x="1835696" y="5733257"/>
                  <a:ext cx="260412" cy="349006"/>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Straight Arrow Connector 42"/>
                <p:cNvCxnSpPr/>
                <p:nvPr/>
              </p:nvCxnSpPr>
              <p:spPr bwMode="auto">
                <a:xfrm flipV="1">
                  <a:off x="6444208" y="5498503"/>
                  <a:ext cx="424711" cy="564769"/>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4" name="Straight Arrow Connector 43"/>
                <p:cNvCxnSpPr/>
                <p:nvPr/>
              </p:nvCxnSpPr>
              <p:spPr bwMode="auto">
                <a:xfrm flipV="1">
                  <a:off x="5262698" y="5411683"/>
                  <a:ext cx="0" cy="651588"/>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Straight Arrow Connector 44"/>
                <p:cNvCxnSpPr/>
                <p:nvPr/>
              </p:nvCxnSpPr>
              <p:spPr bwMode="auto">
                <a:xfrm flipH="1" flipV="1">
                  <a:off x="1988098" y="4903713"/>
                  <a:ext cx="639686" cy="1159558"/>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cxnSp>
            <p:nvCxnSpPr>
              <p:cNvPr id="2073" name="Straight Arrow Connector 2072"/>
              <p:cNvCxnSpPr/>
              <p:nvPr/>
            </p:nvCxnSpPr>
            <p:spPr bwMode="auto">
              <a:xfrm flipV="1">
                <a:off x="7308304" y="5301208"/>
                <a:ext cx="625424" cy="759434"/>
              </a:xfrm>
              <a:prstGeom prst="straightConnector1">
                <a:avLst/>
              </a:prstGeom>
              <a:solidFill>
                <a:schemeClr val="accent1"/>
              </a:solidFill>
              <a:ln w="57150" cap="flat" cmpd="sng" algn="ctr">
                <a:solidFill>
                  <a:srgbClr val="FF0000"/>
                </a:solidFill>
                <a:prstDash val="solid"/>
                <a:round/>
                <a:headEnd type="triangl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sp>
        <p:nvSpPr>
          <p:cNvPr id="7" name="TextBox 6"/>
          <p:cNvSpPr txBox="1"/>
          <p:nvPr/>
        </p:nvSpPr>
        <p:spPr>
          <a:xfrm>
            <a:off x="840434" y="1556791"/>
            <a:ext cx="7846366" cy="2913618"/>
          </a:xfrm>
          <a:prstGeom prst="rect">
            <a:avLst/>
          </a:prstGeom>
          <a:noFill/>
        </p:spPr>
        <p:txBody>
          <a:bodyPr wrap="square" rtlCol="0">
            <a:spAutoFit/>
          </a:bodyPr>
          <a:lstStyle/>
          <a:p>
            <a:pPr marL="1958975" indent="-519113">
              <a:lnSpc>
                <a:spcPts val="2800"/>
              </a:lnSpc>
              <a:spcBef>
                <a:spcPts val="1200"/>
              </a:spcBef>
              <a:buFont typeface="Arial" panose="020B0604020202020204" pitchFamily="34" charset="0"/>
              <a:buChar char="•"/>
              <a:tabLst>
                <a:tab pos="1965325" algn="l"/>
              </a:tabLst>
            </a:pPr>
            <a:r>
              <a:rPr lang="en-GB" sz="2200" dirty="0" smtClean="0">
                <a:latin typeface="+mn-lt"/>
              </a:rPr>
              <a:t>Change Management process regarding observation design established since 2005</a:t>
            </a:r>
          </a:p>
          <a:p>
            <a:pPr marL="1958975" indent="-519113">
              <a:lnSpc>
                <a:spcPts val="2800"/>
              </a:lnSpc>
              <a:spcBef>
                <a:spcPts val="1200"/>
              </a:spcBef>
              <a:buFont typeface="Arial" panose="020B0604020202020204" pitchFamily="34" charset="0"/>
              <a:buChar char="•"/>
              <a:tabLst>
                <a:tab pos="1965325" algn="l"/>
              </a:tabLst>
            </a:pPr>
            <a:r>
              <a:rPr lang="en-GB" sz="2200" dirty="0" smtClean="0">
                <a:latin typeface="+mn-lt"/>
              </a:rPr>
              <a:t>Since 2012 ongoing activities to establish RRR procedure at MeteoSwiss – also in close collaboration with development of OSCAR</a:t>
            </a:r>
          </a:p>
          <a:p>
            <a:pPr marL="1958975" indent="-519113">
              <a:lnSpc>
                <a:spcPts val="2800"/>
              </a:lnSpc>
              <a:spcBef>
                <a:spcPts val="1200"/>
              </a:spcBef>
              <a:buFont typeface="Arial" panose="020B0604020202020204" pitchFamily="34" charset="0"/>
              <a:buChar char="•"/>
              <a:tabLst>
                <a:tab pos="1965325" algn="l"/>
              </a:tabLst>
            </a:pPr>
            <a:r>
              <a:rPr lang="en-GB" sz="2200" dirty="0" smtClean="0">
                <a:latin typeface="+mn-lt"/>
              </a:rPr>
              <a:t>In particular critical review very complex </a:t>
            </a:r>
            <a:r>
              <a:rPr lang="en-GB" sz="2200" dirty="0" smtClean="0">
                <a:latin typeface="+mn-lt"/>
                <a:sym typeface="Wingdings" panose="05000000000000000000" pitchFamily="2" charset="2"/>
              </a:rPr>
              <a:t> iterative approach on a «trial and error» basis</a:t>
            </a:r>
            <a:endParaRPr lang="en-GB" sz="2200" dirty="0" smtClean="0">
              <a:latin typeface="+mn-lt"/>
            </a:endParaRPr>
          </a:p>
        </p:txBody>
      </p:sp>
    </p:spTree>
    <p:extLst>
      <p:ext uri="{BB962C8B-B14F-4D97-AF65-F5344CB8AC3E}">
        <p14:creationId xmlns:p14="http://schemas.microsoft.com/office/powerpoint/2010/main" val="39676783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p:txBody>
          <a:bodyPr/>
          <a:lstStyle/>
          <a:p>
            <a:endParaRPr lang="de-DE" altLang="de-DE"/>
          </a:p>
        </p:txBody>
      </p:sp>
      <p:pic>
        <p:nvPicPr>
          <p:cNvPr id="2053" name="Picture 5" descr="img018"/>
          <p:cNvPicPr>
            <a:picLocks noChangeAspect="1" noChangeArrowheads="1"/>
          </p:cNvPicPr>
          <p:nvPr/>
        </p:nvPicPr>
        <p:blipFill>
          <a:blip r:embed="rId3">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grpSp>
        <p:nvGrpSpPr>
          <p:cNvPr id="16" name="Group 15"/>
          <p:cNvGrpSpPr/>
          <p:nvPr/>
        </p:nvGrpSpPr>
        <p:grpSpPr>
          <a:xfrm>
            <a:off x="4484985" y="3537080"/>
            <a:ext cx="1541301" cy="612000"/>
            <a:chOff x="4484985" y="3429000"/>
            <a:chExt cx="1541301" cy="612000"/>
          </a:xfrm>
        </p:grpSpPr>
        <p:sp>
          <p:nvSpPr>
            <p:cNvPr id="2058" name="Freeform 10"/>
            <p:cNvSpPr>
              <a:spLocks/>
            </p:cNvSpPr>
            <p:nvPr/>
          </p:nvSpPr>
          <p:spPr bwMode="auto">
            <a:xfrm>
              <a:off x="4499111" y="3429000"/>
              <a:ext cx="1527175" cy="612000"/>
            </a:xfrm>
            <a:custGeom>
              <a:avLst/>
              <a:gdLst>
                <a:gd name="T0" fmla="*/ 154 w 489"/>
                <a:gd name="T1" fmla="*/ 6 h 624"/>
                <a:gd name="T2" fmla="*/ 110 w 489"/>
                <a:gd name="T3" fmla="*/ 14 h 624"/>
                <a:gd name="T4" fmla="*/ 61 w 489"/>
                <a:gd name="T5" fmla="*/ 28 h 624"/>
                <a:gd name="T6" fmla="*/ 32 w 489"/>
                <a:gd name="T7" fmla="*/ 43 h 624"/>
                <a:gd name="T8" fmla="*/ 8 w 489"/>
                <a:gd name="T9" fmla="*/ 64 h 624"/>
                <a:gd name="T10" fmla="*/ 1 w 489"/>
                <a:gd name="T11" fmla="*/ 79 h 624"/>
                <a:gd name="T12" fmla="*/ 1 w 489"/>
                <a:gd name="T13" fmla="*/ 544 h 624"/>
                <a:gd name="T14" fmla="*/ 8 w 489"/>
                <a:gd name="T15" fmla="*/ 560 h 624"/>
                <a:gd name="T16" fmla="*/ 32 w 489"/>
                <a:gd name="T17" fmla="*/ 580 h 624"/>
                <a:gd name="T18" fmla="*/ 61 w 489"/>
                <a:gd name="T19" fmla="*/ 595 h 624"/>
                <a:gd name="T20" fmla="*/ 110 w 489"/>
                <a:gd name="T21" fmla="*/ 609 h 624"/>
                <a:gd name="T22" fmla="*/ 154 w 489"/>
                <a:gd name="T23" fmla="*/ 617 h 624"/>
                <a:gd name="T24" fmla="*/ 244 w 489"/>
                <a:gd name="T25" fmla="*/ 623 h 624"/>
                <a:gd name="T26" fmla="*/ 334 w 489"/>
                <a:gd name="T27" fmla="*/ 617 h 624"/>
                <a:gd name="T28" fmla="*/ 378 w 489"/>
                <a:gd name="T29" fmla="*/ 609 h 624"/>
                <a:gd name="T30" fmla="*/ 428 w 489"/>
                <a:gd name="T31" fmla="*/ 595 h 624"/>
                <a:gd name="T32" fmla="*/ 457 w 489"/>
                <a:gd name="T33" fmla="*/ 580 h 624"/>
                <a:gd name="T34" fmla="*/ 480 w 489"/>
                <a:gd name="T35" fmla="*/ 560 h 624"/>
                <a:gd name="T36" fmla="*/ 487 w 489"/>
                <a:gd name="T37" fmla="*/ 544 h 624"/>
                <a:gd name="T38" fmla="*/ 487 w 489"/>
                <a:gd name="T39" fmla="*/ 79 h 624"/>
                <a:gd name="T40" fmla="*/ 480 w 489"/>
                <a:gd name="T41" fmla="*/ 64 h 624"/>
                <a:gd name="T42" fmla="*/ 457 w 489"/>
                <a:gd name="T43" fmla="*/ 43 h 624"/>
                <a:gd name="T44" fmla="*/ 428 w 489"/>
                <a:gd name="T45" fmla="*/ 28 h 624"/>
                <a:gd name="T46" fmla="*/ 378 w 489"/>
                <a:gd name="T47" fmla="*/ 14 h 624"/>
                <a:gd name="T48" fmla="*/ 334 w 489"/>
                <a:gd name="T49" fmla="*/ 6 h 624"/>
                <a:gd name="T50" fmla="*/ 244 w 489"/>
                <a:gd name="T51" fmla="*/ 0 h 624"/>
                <a:gd name="T52" fmla="*/ 291 w 489"/>
                <a:gd name="T53" fmla="*/ 26 h 624"/>
                <a:gd name="T54" fmla="*/ 355 w 489"/>
                <a:gd name="T55" fmla="*/ 33 h 624"/>
                <a:gd name="T56" fmla="*/ 369 w 489"/>
                <a:gd name="T57" fmla="*/ 36 h 624"/>
                <a:gd name="T58" fmla="*/ 419 w 489"/>
                <a:gd name="T59" fmla="*/ 50 h 624"/>
                <a:gd name="T60" fmla="*/ 448 w 489"/>
                <a:gd name="T61" fmla="*/ 51 h 624"/>
                <a:gd name="T62" fmla="*/ 457 w 489"/>
                <a:gd name="T63" fmla="*/ 73 h 624"/>
                <a:gd name="T64" fmla="*/ 460 w 489"/>
                <a:gd name="T65" fmla="*/ 77 h 624"/>
                <a:gd name="T66" fmla="*/ 463 w 489"/>
                <a:gd name="T67" fmla="*/ 79 h 624"/>
                <a:gd name="T68" fmla="*/ 463 w 489"/>
                <a:gd name="T69" fmla="*/ 544 h 624"/>
                <a:gd name="T70" fmla="*/ 460 w 489"/>
                <a:gd name="T71" fmla="*/ 547 h 624"/>
                <a:gd name="T72" fmla="*/ 457 w 489"/>
                <a:gd name="T73" fmla="*/ 550 h 624"/>
                <a:gd name="T74" fmla="*/ 448 w 489"/>
                <a:gd name="T75" fmla="*/ 572 h 624"/>
                <a:gd name="T76" fmla="*/ 419 w 489"/>
                <a:gd name="T77" fmla="*/ 573 h 624"/>
                <a:gd name="T78" fmla="*/ 369 w 489"/>
                <a:gd name="T79" fmla="*/ 587 h 624"/>
                <a:gd name="T80" fmla="*/ 355 w 489"/>
                <a:gd name="T81" fmla="*/ 590 h 624"/>
                <a:gd name="T82" fmla="*/ 291 w 489"/>
                <a:gd name="T83" fmla="*/ 597 h 624"/>
                <a:gd name="T84" fmla="*/ 175 w 489"/>
                <a:gd name="T85" fmla="*/ 596 h 624"/>
                <a:gd name="T86" fmla="*/ 114 w 489"/>
                <a:gd name="T87" fmla="*/ 586 h 624"/>
                <a:gd name="T88" fmla="*/ 101 w 489"/>
                <a:gd name="T89" fmla="*/ 583 h 624"/>
                <a:gd name="T90" fmla="*/ 56 w 489"/>
                <a:gd name="T91" fmla="*/ 567 h 624"/>
                <a:gd name="T92" fmla="*/ 49 w 489"/>
                <a:gd name="T93" fmla="*/ 563 h 624"/>
                <a:gd name="T94" fmla="*/ 25 w 489"/>
                <a:gd name="T95" fmla="*/ 543 h 624"/>
                <a:gd name="T96" fmla="*/ 24 w 489"/>
                <a:gd name="T97" fmla="*/ 539 h 624"/>
                <a:gd name="T98" fmla="*/ 24 w 489"/>
                <a:gd name="T99" fmla="*/ 536 h 624"/>
                <a:gd name="T100" fmla="*/ 13 w 489"/>
                <a:gd name="T101" fmla="*/ 79 h 624"/>
                <a:gd name="T102" fmla="*/ 17 w 489"/>
                <a:gd name="T103" fmla="*/ 72 h 624"/>
                <a:gd name="T104" fmla="*/ 39 w 489"/>
                <a:gd name="T105" fmla="*/ 67 h 624"/>
                <a:gd name="T106" fmla="*/ 45 w 489"/>
                <a:gd name="T107" fmla="*/ 62 h 624"/>
                <a:gd name="T108" fmla="*/ 85 w 489"/>
                <a:gd name="T109" fmla="*/ 45 h 624"/>
                <a:gd name="T110" fmla="*/ 114 w 489"/>
                <a:gd name="T111" fmla="*/ 25 h 624"/>
                <a:gd name="T112" fmla="*/ 154 w 489"/>
                <a:gd name="T113" fmla="*/ 30 h 624"/>
                <a:gd name="T114" fmla="*/ 244 w 489"/>
                <a:gd name="T115" fmla="*/ 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9" h="624">
                  <a:moveTo>
                    <a:pt x="197" y="2"/>
                  </a:moveTo>
                  <a:lnTo>
                    <a:pt x="175" y="3"/>
                  </a:lnTo>
                  <a:lnTo>
                    <a:pt x="154" y="6"/>
                  </a:lnTo>
                  <a:lnTo>
                    <a:pt x="134" y="9"/>
                  </a:lnTo>
                  <a:lnTo>
                    <a:pt x="114" y="13"/>
                  </a:lnTo>
                  <a:lnTo>
                    <a:pt x="110" y="14"/>
                  </a:lnTo>
                  <a:lnTo>
                    <a:pt x="92" y="18"/>
                  </a:lnTo>
                  <a:lnTo>
                    <a:pt x="76" y="23"/>
                  </a:lnTo>
                  <a:lnTo>
                    <a:pt x="61" y="28"/>
                  </a:lnTo>
                  <a:lnTo>
                    <a:pt x="47" y="34"/>
                  </a:lnTo>
                  <a:lnTo>
                    <a:pt x="36" y="40"/>
                  </a:lnTo>
                  <a:lnTo>
                    <a:pt x="32" y="43"/>
                  </a:lnTo>
                  <a:lnTo>
                    <a:pt x="22" y="50"/>
                  </a:lnTo>
                  <a:lnTo>
                    <a:pt x="14" y="56"/>
                  </a:lnTo>
                  <a:lnTo>
                    <a:pt x="8" y="64"/>
                  </a:lnTo>
                  <a:lnTo>
                    <a:pt x="6" y="68"/>
                  </a:lnTo>
                  <a:lnTo>
                    <a:pt x="2" y="75"/>
                  </a:lnTo>
                  <a:lnTo>
                    <a:pt x="1" y="79"/>
                  </a:lnTo>
                  <a:lnTo>
                    <a:pt x="0" y="87"/>
                  </a:lnTo>
                  <a:lnTo>
                    <a:pt x="0" y="536"/>
                  </a:lnTo>
                  <a:lnTo>
                    <a:pt x="1" y="544"/>
                  </a:lnTo>
                  <a:lnTo>
                    <a:pt x="2" y="548"/>
                  </a:lnTo>
                  <a:lnTo>
                    <a:pt x="6" y="556"/>
                  </a:lnTo>
                  <a:lnTo>
                    <a:pt x="8" y="560"/>
                  </a:lnTo>
                  <a:lnTo>
                    <a:pt x="14" y="567"/>
                  </a:lnTo>
                  <a:lnTo>
                    <a:pt x="22" y="574"/>
                  </a:lnTo>
                  <a:lnTo>
                    <a:pt x="32" y="580"/>
                  </a:lnTo>
                  <a:lnTo>
                    <a:pt x="36" y="583"/>
                  </a:lnTo>
                  <a:lnTo>
                    <a:pt x="47" y="589"/>
                  </a:lnTo>
                  <a:lnTo>
                    <a:pt x="61" y="595"/>
                  </a:lnTo>
                  <a:lnTo>
                    <a:pt x="76" y="600"/>
                  </a:lnTo>
                  <a:lnTo>
                    <a:pt x="92" y="605"/>
                  </a:lnTo>
                  <a:lnTo>
                    <a:pt x="110" y="609"/>
                  </a:lnTo>
                  <a:lnTo>
                    <a:pt x="114" y="610"/>
                  </a:lnTo>
                  <a:lnTo>
                    <a:pt x="134" y="614"/>
                  </a:lnTo>
                  <a:lnTo>
                    <a:pt x="154" y="617"/>
                  </a:lnTo>
                  <a:lnTo>
                    <a:pt x="175" y="620"/>
                  </a:lnTo>
                  <a:lnTo>
                    <a:pt x="197" y="621"/>
                  </a:lnTo>
                  <a:lnTo>
                    <a:pt x="244" y="623"/>
                  </a:lnTo>
                  <a:lnTo>
                    <a:pt x="291" y="621"/>
                  </a:lnTo>
                  <a:lnTo>
                    <a:pt x="313" y="620"/>
                  </a:lnTo>
                  <a:lnTo>
                    <a:pt x="334" y="617"/>
                  </a:lnTo>
                  <a:lnTo>
                    <a:pt x="355" y="614"/>
                  </a:lnTo>
                  <a:lnTo>
                    <a:pt x="374" y="610"/>
                  </a:lnTo>
                  <a:lnTo>
                    <a:pt x="378" y="609"/>
                  </a:lnTo>
                  <a:lnTo>
                    <a:pt x="396" y="605"/>
                  </a:lnTo>
                  <a:lnTo>
                    <a:pt x="413" y="600"/>
                  </a:lnTo>
                  <a:lnTo>
                    <a:pt x="428" y="595"/>
                  </a:lnTo>
                  <a:lnTo>
                    <a:pt x="441" y="589"/>
                  </a:lnTo>
                  <a:lnTo>
                    <a:pt x="453" y="583"/>
                  </a:lnTo>
                  <a:lnTo>
                    <a:pt x="457" y="580"/>
                  </a:lnTo>
                  <a:lnTo>
                    <a:pt x="466" y="574"/>
                  </a:lnTo>
                  <a:lnTo>
                    <a:pt x="474" y="567"/>
                  </a:lnTo>
                  <a:lnTo>
                    <a:pt x="480" y="560"/>
                  </a:lnTo>
                  <a:lnTo>
                    <a:pt x="482" y="556"/>
                  </a:lnTo>
                  <a:lnTo>
                    <a:pt x="486" y="548"/>
                  </a:lnTo>
                  <a:lnTo>
                    <a:pt x="487" y="544"/>
                  </a:lnTo>
                  <a:lnTo>
                    <a:pt x="488" y="536"/>
                  </a:lnTo>
                  <a:lnTo>
                    <a:pt x="488" y="87"/>
                  </a:lnTo>
                  <a:lnTo>
                    <a:pt x="487" y="79"/>
                  </a:lnTo>
                  <a:lnTo>
                    <a:pt x="486" y="75"/>
                  </a:lnTo>
                  <a:lnTo>
                    <a:pt x="482" y="68"/>
                  </a:lnTo>
                  <a:lnTo>
                    <a:pt x="480" y="64"/>
                  </a:lnTo>
                  <a:lnTo>
                    <a:pt x="474" y="56"/>
                  </a:lnTo>
                  <a:lnTo>
                    <a:pt x="466" y="50"/>
                  </a:lnTo>
                  <a:lnTo>
                    <a:pt x="457" y="43"/>
                  </a:lnTo>
                  <a:lnTo>
                    <a:pt x="453" y="40"/>
                  </a:lnTo>
                  <a:lnTo>
                    <a:pt x="441" y="34"/>
                  </a:lnTo>
                  <a:lnTo>
                    <a:pt x="428" y="28"/>
                  </a:lnTo>
                  <a:lnTo>
                    <a:pt x="413" y="23"/>
                  </a:lnTo>
                  <a:lnTo>
                    <a:pt x="396" y="18"/>
                  </a:lnTo>
                  <a:lnTo>
                    <a:pt x="378" y="14"/>
                  </a:lnTo>
                  <a:lnTo>
                    <a:pt x="374" y="13"/>
                  </a:lnTo>
                  <a:lnTo>
                    <a:pt x="355" y="9"/>
                  </a:lnTo>
                  <a:lnTo>
                    <a:pt x="334" y="6"/>
                  </a:lnTo>
                  <a:lnTo>
                    <a:pt x="313" y="3"/>
                  </a:lnTo>
                  <a:lnTo>
                    <a:pt x="291" y="2"/>
                  </a:lnTo>
                  <a:lnTo>
                    <a:pt x="244" y="0"/>
                  </a:lnTo>
                  <a:lnTo>
                    <a:pt x="197" y="2"/>
                  </a:lnTo>
                  <a:lnTo>
                    <a:pt x="244" y="24"/>
                  </a:lnTo>
                  <a:lnTo>
                    <a:pt x="291" y="26"/>
                  </a:lnTo>
                  <a:lnTo>
                    <a:pt x="313" y="27"/>
                  </a:lnTo>
                  <a:lnTo>
                    <a:pt x="334" y="30"/>
                  </a:lnTo>
                  <a:lnTo>
                    <a:pt x="355" y="33"/>
                  </a:lnTo>
                  <a:lnTo>
                    <a:pt x="374" y="37"/>
                  </a:lnTo>
                  <a:lnTo>
                    <a:pt x="374" y="25"/>
                  </a:lnTo>
                  <a:lnTo>
                    <a:pt x="369" y="36"/>
                  </a:lnTo>
                  <a:lnTo>
                    <a:pt x="387" y="40"/>
                  </a:lnTo>
                  <a:lnTo>
                    <a:pt x="404" y="45"/>
                  </a:lnTo>
                  <a:lnTo>
                    <a:pt x="419" y="50"/>
                  </a:lnTo>
                  <a:lnTo>
                    <a:pt x="432" y="56"/>
                  </a:lnTo>
                  <a:lnTo>
                    <a:pt x="444" y="62"/>
                  </a:lnTo>
                  <a:lnTo>
                    <a:pt x="448" y="51"/>
                  </a:lnTo>
                  <a:lnTo>
                    <a:pt x="440" y="60"/>
                  </a:lnTo>
                  <a:lnTo>
                    <a:pt x="449" y="67"/>
                  </a:lnTo>
                  <a:lnTo>
                    <a:pt x="457" y="73"/>
                  </a:lnTo>
                  <a:lnTo>
                    <a:pt x="463" y="81"/>
                  </a:lnTo>
                  <a:lnTo>
                    <a:pt x="471" y="72"/>
                  </a:lnTo>
                  <a:lnTo>
                    <a:pt x="460" y="77"/>
                  </a:lnTo>
                  <a:lnTo>
                    <a:pt x="464" y="84"/>
                  </a:lnTo>
                  <a:lnTo>
                    <a:pt x="475" y="79"/>
                  </a:lnTo>
                  <a:lnTo>
                    <a:pt x="463" y="79"/>
                  </a:lnTo>
                  <a:lnTo>
                    <a:pt x="464" y="87"/>
                  </a:lnTo>
                  <a:lnTo>
                    <a:pt x="464" y="536"/>
                  </a:lnTo>
                  <a:lnTo>
                    <a:pt x="463" y="544"/>
                  </a:lnTo>
                  <a:lnTo>
                    <a:pt x="475" y="544"/>
                  </a:lnTo>
                  <a:lnTo>
                    <a:pt x="464" y="539"/>
                  </a:lnTo>
                  <a:lnTo>
                    <a:pt x="460" y="547"/>
                  </a:lnTo>
                  <a:lnTo>
                    <a:pt x="471" y="551"/>
                  </a:lnTo>
                  <a:lnTo>
                    <a:pt x="463" y="543"/>
                  </a:lnTo>
                  <a:lnTo>
                    <a:pt x="457" y="550"/>
                  </a:lnTo>
                  <a:lnTo>
                    <a:pt x="449" y="557"/>
                  </a:lnTo>
                  <a:lnTo>
                    <a:pt x="440" y="563"/>
                  </a:lnTo>
                  <a:lnTo>
                    <a:pt x="448" y="572"/>
                  </a:lnTo>
                  <a:lnTo>
                    <a:pt x="444" y="561"/>
                  </a:lnTo>
                  <a:lnTo>
                    <a:pt x="432" y="567"/>
                  </a:lnTo>
                  <a:lnTo>
                    <a:pt x="419" y="573"/>
                  </a:lnTo>
                  <a:lnTo>
                    <a:pt x="404" y="578"/>
                  </a:lnTo>
                  <a:lnTo>
                    <a:pt x="387" y="583"/>
                  </a:lnTo>
                  <a:lnTo>
                    <a:pt x="369" y="587"/>
                  </a:lnTo>
                  <a:lnTo>
                    <a:pt x="374" y="598"/>
                  </a:lnTo>
                  <a:lnTo>
                    <a:pt x="374" y="586"/>
                  </a:lnTo>
                  <a:lnTo>
                    <a:pt x="355" y="590"/>
                  </a:lnTo>
                  <a:lnTo>
                    <a:pt x="334" y="593"/>
                  </a:lnTo>
                  <a:lnTo>
                    <a:pt x="313" y="596"/>
                  </a:lnTo>
                  <a:lnTo>
                    <a:pt x="291" y="597"/>
                  </a:lnTo>
                  <a:lnTo>
                    <a:pt x="244" y="599"/>
                  </a:lnTo>
                  <a:lnTo>
                    <a:pt x="197" y="597"/>
                  </a:lnTo>
                  <a:lnTo>
                    <a:pt x="175" y="596"/>
                  </a:lnTo>
                  <a:lnTo>
                    <a:pt x="154" y="593"/>
                  </a:lnTo>
                  <a:lnTo>
                    <a:pt x="134" y="590"/>
                  </a:lnTo>
                  <a:lnTo>
                    <a:pt x="114" y="586"/>
                  </a:lnTo>
                  <a:lnTo>
                    <a:pt x="114" y="598"/>
                  </a:lnTo>
                  <a:lnTo>
                    <a:pt x="119" y="587"/>
                  </a:lnTo>
                  <a:lnTo>
                    <a:pt x="101" y="583"/>
                  </a:lnTo>
                  <a:lnTo>
                    <a:pt x="85" y="578"/>
                  </a:lnTo>
                  <a:lnTo>
                    <a:pt x="70" y="573"/>
                  </a:lnTo>
                  <a:lnTo>
                    <a:pt x="56" y="567"/>
                  </a:lnTo>
                  <a:lnTo>
                    <a:pt x="45" y="561"/>
                  </a:lnTo>
                  <a:lnTo>
                    <a:pt x="40" y="572"/>
                  </a:lnTo>
                  <a:lnTo>
                    <a:pt x="49" y="563"/>
                  </a:lnTo>
                  <a:lnTo>
                    <a:pt x="39" y="557"/>
                  </a:lnTo>
                  <a:lnTo>
                    <a:pt x="31" y="550"/>
                  </a:lnTo>
                  <a:lnTo>
                    <a:pt x="25" y="543"/>
                  </a:lnTo>
                  <a:lnTo>
                    <a:pt x="17" y="551"/>
                  </a:lnTo>
                  <a:lnTo>
                    <a:pt x="28" y="547"/>
                  </a:lnTo>
                  <a:lnTo>
                    <a:pt x="24" y="539"/>
                  </a:lnTo>
                  <a:lnTo>
                    <a:pt x="13" y="544"/>
                  </a:lnTo>
                  <a:lnTo>
                    <a:pt x="25" y="544"/>
                  </a:lnTo>
                  <a:lnTo>
                    <a:pt x="24" y="536"/>
                  </a:lnTo>
                  <a:lnTo>
                    <a:pt x="24" y="87"/>
                  </a:lnTo>
                  <a:lnTo>
                    <a:pt x="25" y="79"/>
                  </a:lnTo>
                  <a:lnTo>
                    <a:pt x="13" y="79"/>
                  </a:lnTo>
                  <a:lnTo>
                    <a:pt x="24" y="84"/>
                  </a:lnTo>
                  <a:lnTo>
                    <a:pt x="28" y="77"/>
                  </a:lnTo>
                  <a:lnTo>
                    <a:pt x="17" y="72"/>
                  </a:lnTo>
                  <a:lnTo>
                    <a:pt x="25" y="81"/>
                  </a:lnTo>
                  <a:lnTo>
                    <a:pt x="31" y="73"/>
                  </a:lnTo>
                  <a:lnTo>
                    <a:pt x="39" y="67"/>
                  </a:lnTo>
                  <a:lnTo>
                    <a:pt x="49" y="60"/>
                  </a:lnTo>
                  <a:lnTo>
                    <a:pt x="40" y="51"/>
                  </a:lnTo>
                  <a:lnTo>
                    <a:pt x="45" y="62"/>
                  </a:lnTo>
                  <a:lnTo>
                    <a:pt x="56" y="56"/>
                  </a:lnTo>
                  <a:lnTo>
                    <a:pt x="70" y="50"/>
                  </a:lnTo>
                  <a:lnTo>
                    <a:pt x="85" y="45"/>
                  </a:lnTo>
                  <a:lnTo>
                    <a:pt x="101" y="40"/>
                  </a:lnTo>
                  <a:lnTo>
                    <a:pt x="119" y="36"/>
                  </a:lnTo>
                  <a:lnTo>
                    <a:pt x="114" y="25"/>
                  </a:lnTo>
                  <a:lnTo>
                    <a:pt x="114" y="37"/>
                  </a:lnTo>
                  <a:lnTo>
                    <a:pt x="134" y="33"/>
                  </a:lnTo>
                  <a:lnTo>
                    <a:pt x="154" y="30"/>
                  </a:lnTo>
                  <a:lnTo>
                    <a:pt x="175" y="27"/>
                  </a:lnTo>
                  <a:lnTo>
                    <a:pt x="197" y="26"/>
                  </a:lnTo>
                  <a:lnTo>
                    <a:pt x="244" y="24"/>
                  </a:lnTo>
                  <a:lnTo>
                    <a:pt x="197" y="2"/>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059" name="Freeform 11"/>
            <p:cNvSpPr>
              <a:spLocks/>
            </p:cNvSpPr>
            <p:nvPr/>
          </p:nvSpPr>
          <p:spPr bwMode="auto">
            <a:xfrm>
              <a:off x="4484985" y="3629206"/>
              <a:ext cx="1527175" cy="288000"/>
            </a:xfrm>
            <a:custGeom>
              <a:avLst/>
              <a:gdLst>
                <a:gd name="T0" fmla="*/ 0 w 489"/>
                <a:gd name="T1" fmla="*/ 0 h 88"/>
                <a:gd name="T2" fmla="*/ 2 w 489"/>
                <a:gd name="T3" fmla="*/ 12 h 88"/>
                <a:gd name="T4" fmla="*/ 8 w 489"/>
                <a:gd name="T5" fmla="*/ 24 h 88"/>
                <a:gd name="T6" fmla="*/ 22 w 489"/>
                <a:gd name="T7" fmla="*/ 38 h 88"/>
                <a:gd name="T8" fmla="*/ 36 w 489"/>
                <a:gd name="T9" fmla="*/ 47 h 88"/>
                <a:gd name="T10" fmla="*/ 61 w 489"/>
                <a:gd name="T11" fmla="*/ 59 h 88"/>
                <a:gd name="T12" fmla="*/ 92 w 489"/>
                <a:gd name="T13" fmla="*/ 69 h 88"/>
                <a:gd name="T14" fmla="*/ 114 w 489"/>
                <a:gd name="T15" fmla="*/ 74 h 88"/>
                <a:gd name="T16" fmla="*/ 154 w 489"/>
                <a:gd name="T17" fmla="*/ 81 h 88"/>
                <a:gd name="T18" fmla="*/ 197 w 489"/>
                <a:gd name="T19" fmla="*/ 85 h 88"/>
                <a:gd name="T20" fmla="*/ 291 w 489"/>
                <a:gd name="T21" fmla="*/ 85 h 88"/>
                <a:gd name="T22" fmla="*/ 334 w 489"/>
                <a:gd name="T23" fmla="*/ 81 h 88"/>
                <a:gd name="T24" fmla="*/ 374 w 489"/>
                <a:gd name="T25" fmla="*/ 74 h 88"/>
                <a:gd name="T26" fmla="*/ 396 w 489"/>
                <a:gd name="T27" fmla="*/ 69 h 88"/>
                <a:gd name="T28" fmla="*/ 428 w 489"/>
                <a:gd name="T29" fmla="*/ 59 h 88"/>
                <a:gd name="T30" fmla="*/ 453 w 489"/>
                <a:gd name="T31" fmla="*/ 47 h 88"/>
                <a:gd name="T32" fmla="*/ 466 w 489"/>
                <a:gd name="T33" fmla="*/ 38 h 88"/>
                <a:gd name="T34" fmla="*/ 480 w 489"/>
                <a:gd name="T35" fmla="*/ 24 h 88"/>
                <a:gd name="T36" fmla="*/ 486 w 489"/>
                <a:gd name="T37" fmla="*/ 12 h 88"/>
                <a:gd name="T38" fmla="*/ 488 w 489"/>
                <a:gd name="T39" fmla="*/ 0 h 88"/>
                <a:gd name="T40" fmla="*/ 463 w 489"/>
                <a:gd name="T41" fmla="*/ 8 h 88"/>
                <a:gd name="T42" fmla="*/ 464 w 489"/>
                <a:gd name="T43" fmla="*/ 3 h 88"/>
                <a:gd name="T44" fmla="*/ 471 w 489"/>
                <a:gd name="T45" fmla="*/ 15 h 88"/>
                <a:gd name="T46" fmla="*/ 457 w 489"/>
                <a:gd name="T47" fmla="*/ 14 h 88"/>
                <a:gd name="T48" fmla="*/ 440 w 489"/>
                <a:gd name="T49" fmla="*/ 27 h 88"/>
                <a:gd name="T50" fmla="*/ 444 w 489"/>
                <a:gd name="T51" fmla="*/ 25 h 88"/>
                <a:gd name="T52" fmla="*/ 419 w 489"/>
                <a:gd name="T53" fmla="*/ 37 h 88"/>
                <a:gd name="T54" fmla="*/ 387 w 489"/>
                <a:gd name="T55" fmla="*/ 47 h 88"/>
                <a:gd name="T56" fmla="*/ 374 w 489"/>
                <a:gd name="T57" fmla="*/ 62 h 88"/>
                <a:gd name="T58" fmla="*/ 355 w 489"/>
                <a:gd name="T59" fmla="*/ 54 h 88"/>
                <a:gd name="T60" fmla="*/ 313 w 489"/>
                <a:gd name="T61" fmla="*/ 60 h 88"/>
                <a:gd name="T62" fmla="*/ 244 w 489"/>
                <a:gd name="T63" fmla="*/ 63 h 88"/>
                <a:gd name="T64" fmla="*/ 175 w 489"/>
                <a:gd name="T65" fmla="*/ 60 h 88"/>
                <a:gd name="T66" fmla="*/ 134 w 489"/>
                <a:gd name="T67" fmla="*/ 54 h 88"/>
                <a:gd name="T68" fmla="*/ 114 w 489"/>
                <a:gd name="T69" fmla="*/ 62 h 88"/>
                <a:gd name="T70" fmla="*/ 101 w 489"/>
                <a:gd name="T71" fmla="*/ 47 h 88"/>
                <a:gd name="T72" fmla="*/ 70 w 489"/>
                <a:gd name="T73" fmla="*/ 37 h 88"/>
                <a:gd name="T74" fmla="*/ 45 w 489"/>
                <a:gd name="T75" fmla="*/ 25 h 88"/>
                <a:gd name="T76" fmla="*/ 49 w 489"/>
                <a:gd name="T77" fmla="*/ 27 h 88"/>
                <a:gd name="T78" fmla="*/ 31 w 489"/>
                <a:gd name="T79" fmla="*/ 14 h 88"/>
                <a:gd name="T80" fmla="*/ 17 w 489"/>
                <a:gd name="T81" fmla="*/ 15 h 88"/>
                <a:gd name="T82" fmla="*/ 24 w 489"/>
                <a:gd name="T83" fmla="*/ 3 h 88"/>
                <a:gd name="T84" fmla="*/ 25 w 489"/>
                <a:gd name="T85"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9" h="88">
                  <a:moveTo>
                    <a:pt x="24" y="0"/>
                  </a:moveTo>
                  <a:lnTo>
                    <a:pt x="0" y="0"/>
                  </a:lnTo>
                  <a:lnTo>
                    <a:pt x="1" y="8"/>
                  </a:lnTo>
                  <a:lnTo>
                    <a:pt x="2" y="12"/>
                  </a:lnTo>
                  <a:lnTo>
                    <a:pt x="6" y="20"/>
                  </a:lnTo>
                  <a:lnTo>
                    <a:pt x="8" y="24"/>
                  </a:lnTo>
                  <a:lnTo>
                    <a:pt x="14" y="31"/>
                  </a:lnTo>
                  <a:lnTo>
                    <a:pt x="22" y="38"/>
                  </a:lnTo>
                  <a:lnTo>
                    <a:pt x="32" y="44"/>
                  </a:lnTo>
                  <a:lnTo>
                    <a:pt x="36" y="47"/>
                  </a:lnTo>
                  <a:lnTo>
                    <a:pt x="47" y="53"/>
                  </a:lnTo>
                  <a:lnTo>
                    <a:pt x="61" y="59"/>
                  </a:lnTo>
                  <a:lnTo>
                    <a:pt x="76" y="64"/>
                  </a:lnTo>
                  <a:lnTo>
                    <a:pt x="92" y="69"/>
                  </a:lnTo>
                  <a:lnTo>
                    <a:pt x="110" y="73"/>
                  </a:lnTo>
                  <a:lnTo>
                    <a:pt x="114" y="74"/>
                  </a:lnTo>
                  <a:lnTo>
                    <a:pt x="134" y="78"/>
                  </a:lnTo>
                  <a:lnTo>
                    <a:pt x="154" y="81"/>
                  </a:lnTo>
                  <a:lnTo>
                    <a:pt x="175" y="84"/>
                  </a:lnTo>
                  <a:lnTo>
                    <a:pt x="197" y="85"/>
                  </a:lnTo>
                  <a:lnTo>
                    <a:pt x="244" y="87"/>
                  </a:lnTo>
                  <a:lnTo>
                    <a:pt x="291" y="85"/>
                  </a:lnTo>
                  <a:lnTo>
                    <a:pt x="313" y="84"/>
                  </a:lnTo>
                  <a:lnTo>
                    <a:pt x="334" y="81"/>
                  </a:lnTo>
                  <a:lnTo>
                    <a:pt x="355" y="78"/>
                  </a:lnTo>
                  <a:lnTo>
                    <a:pt x="374" y="74"/>
                  </a:lnTo>
                  <a:lnTo>
                    <a:pt x="378" y="73"/>
                  </a:lnTo>
                  <a:lnTo>
                    <a:pt x="396" y="69"/>
                  </a:lnTo>
                  <a:lnTo>
                    <a:pt x="413" y="64"/>
                  </a:lnTo>
                  <a:lnTo>
                    <a:pt x="428" y="59"/>
                  </a:lnTo>
                  <a:lnTo>
                    <a:pt x="441" y="53"/>
                  </a:lnTo>
                  <a:lnTo>
                    <a:pt x="453" y="47"/>
                  </a:lnTo>
                  <a:lnTo>
                    <a:pt x="457" y="44"/>
                  </a:lnTo>
                  <a:lnTo>
                    <a:pt x="466" y="38"/>
                  </a:lnTo>
                  <a:lnTo>
                    <a:pt x="474" y="31"/>
                  </a:lnTo>
                  <a:lnTo>
                    <a:pt x="480" y="24"/>
                  </a:lnTo>
                  <a:lnTo>
                    <a:pt x="482" y="20"/>
                  </a:lnTo>
                  <a:lnTo>
                    <a:pt x="486" y="12"/>
                  </a:lnTo>
                  <a:lnTo>
                    <a:pt x="487" y="8"/>
                  </a:lnTo>
                  <a:lnTo>
                    <a:pt x="488" y="0"/>
                  </a:lnTo>
                  <a:lnTo>
                    <a:pt x="464" y="0"/>
                  </a:lnTo>
                  <a:lnTo>
                    <a:pt x="463" y="8"/>
                  </a:lnTo>
                  <a:lnTo>
                    <a:pt x="475" y="8"/>
                  </a:lnTo>
                  <a:lnTo>
                    <a:pt x="464" y="3"/>
                  </a:lnTo>
                  <a:lnTo>
                    <a:pt x="460" y="11"/>
                  </a:lnTo>
                  <a:lnTo>
                    <a:pt x="471" y="15"/>
                  </a:lnTo>
                  <a:lnTo>
                    <a:pt x="463" y="7"/>
                  </a:lnTo>
                  <a:lnTo>
                    <a:pt x="457" y="14"/>
                  </a:lnTo>
                  <a:lnTo>
                    <a:pt x="449" y="21"/>
                  </a:lnTo>
                  <a:lnTo>
                    <a:pt x="440" y="27"/>
                  </a:lnTo>
                  <a:lnTo>
                    <a:pt x="448" y="36"/>
                  </a:lnTo>
                  <a:lnTo>
                    <a:pt x="444" y="25"/>
                  </a:lnTo>
                  <a:lnTo>
                    <a:pt x="432" y="31"/>
                  </a:lnTo>
                  <a:lnTo>
                    <a:pt x="419" y="37"/>
                  </a:lnTo>
                  <a:lnTo>
                    <a:pt x="404" y="42"/>
                  </a:lnTo>
                  <a:lnTo>
                    <a:pt x="387" y="47"/>
                  </a:lnTo>
                  <a:lnTo>
                    <a:pt x="369" y="51"/>
                  </a:lnTo>
                  <a:lnTo>
                    <a:pt x="374" y="62"/>
                  </a:lnTo>
                  <a:lnTo>
                    <a:pt x="374" y="50"/>
                  </a:lnTo>
                  <a:lnTo>
                    <a:pt x="355" y="54"/>
                  </a:lnTo>
                  <a:lnTo>
                    <a:pt x="334" y="57"/>
                  </a:lnTo>
                  <a:lnTo>
                    <a:pt x="313" y="60"/>
                  </a:lnTo>
                  <a:lnTo>
                    <a:pt x="291" y="61"/>
                  </a:lnTo>
                  <a:lnTo>
                    <a:pt x="244" y="63"/>
                  </a:lnTo>
                  <a:lnTo>
                    <a:pt x="197" y="61"/>
                  </a:lnTo>
                  <a:lnTo>
                    <a:pt x="175" y="60"/>
                  </a:lnTo>
                  <a:lnTo>
                    <a:pt x="154" y="57"/>
                  </a:lnTo>
                  <a:lnTo>
                    <a:pt x="134" y="54"/>
                  </a:lnTo>
                  <a:lnTo>
                    <a:pt x="114" y="50"/>
                  </a:lnTo>
                  <a:lnTo>
                    <a:pt x="114" y="62"/>
                  </a:lnTo>
                  <a:lnTo>
                    <a:pt x="119" y="51"/>
                  </a:lnTo>
                  <a:lnTo>
                    <a:pt x="101" y="47"/>
                  </a:lnTo>
                  <a:lnTo>
                    <a:pt x="85" y="42"/>
                  </a:lnTo>
                  <a:lnTo>
                    <a:pt x="70" y="37"/>
                  </a:lnTo>
                  <a:lnTo>
                    <a:pt x="56" y="31"/>
                  </a:lnTo>
                  <a:lnTo>
                    <a:pt x="45" y="25"/>
                  </a:lnTo>
                  <a:lnTo>
                    <a:pt x="40" y="36"/>
                  </a:lnTo>
                  <a:lnTo>
                    <a:pt x="49" y="27"/>
                  </a:lnTo>
                  <a:lnTo>
                    <a:pt x="39" y="21"/>
                  </a:lnTo>
                  <a:lnTo>
                    <a:pt x="31" y="14"/>
                  </a:lnTo>
                  <a:lnTo>
                    <a:pt x="25" y="7"/>
                  </a:lnTo>
                  <a:lnTo>
                    <a:pt x="17" y="15"/>
                  </a:lnTo>
                  <a:lnTo>
                    <a:pt x="28" y="11"/>
                  </a:lnTo>
                  <a:lnTo>
                    <a:pt x="24" y="3"/>
                  </a:lnTo>
                  <a:lnTo>
                    <a:pt x="13" y="8"/>
                  </a:lnTo>
                  <a:lnTo>
                    <a:pt x="25" y="8"/>
                  </a:lnTo>
                  <a:lnTo>
                    <a:pt x="24" y="0"/>
                  </a:lnTo>
                </a:path>
              </a:pathLst>
            </a:custGeom>
            <a:solidFill>
              <a:schemeClr val="bg1"/>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a:p>
          </p:txBody>
        </p:sp>
        <p:sp>
          <p:nvSpPr>
            <p:cNvPr id="2060" name="Text Box 12"/>
            <p:cNvSpPr txBox="1">
              <a:spLocks noChangeArrowheads="1"/>
            </p:cNvSpPr>
            <p:nvPr/>
          </p:nvSpPr>
          <p:spPr bwMode="auto">
            <a:xfrm>
              <a:off x="4644008" y="3429000"/>
              <a:ext cx="112965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de-DE" altLang="de-DE" sz="1400" dirty="0" err="1" smtClean="0">
                  <a:latin typeface="Comic Sans MS" pitchFamily="66" charset="0"/>
                </a:rPr>
                <a:t>Metadata</a:t>
              </a:r>
              <a:endParaRPr lang="de-DE" altLang="de-DE" sz="1400" dirty="0">
                <a:latin typeface="Comic Sans MS" pitchFamily="66" charset="0"/>
              </a:endParaRPr>
            </a:p>
            <a:p>
              <a:pPr eaLnBrk="0" hangingPunct="0"/>
              <a:r>
                <a:rPr lang="de-DE" altLang="de-DE" sz="1400" dirty="0">
                  <a:latin typeface="Comic Sans MS" pitchFamily="66" charset="0"/>
                </a:rPr>
                <a:t>Repository</a:t>
              </a:r>
              <a:endParaRPr lang="de-DE" altLang="de-DE" sz="2400" dirty="0">
                <a:latin typeface="Comic Sans MS" pitchFamily="66" charset="0"/>
              </a:endParaRPr>
            </a:p>
          </p:txBody>
        </p:sp>
      </p:grpSp>
      <p:sp>
        <p:nvSpPr>
          <p:cNvPr id="2" name="TextBox 1"/>
          <p:cNvSpPr txBox="1"/>
          <p:nvPr/>
        </p:nvSpPr>
        <p:spPr>
          <a:xfrm>
            <a:off x="251520" y="2788186"/>
            <a:ext cx="1368152" cy="784830"/>
          </a:xfrm>
          <a:prstGeom prst="rect">
            <a:avLst/>
          </a:prstGeom>
          <a:solidFill>
            <a:schemeClr val="bg1"/>
          </a:solidFill>
        </p:spPr>
        <p:txBody>
          <a:bodyPr wrap="square" rtlCol="0">
            <a:spAutoFit/>
          </a:bodyPr>
          <a:lstStyle/>
          <a:p>
            <a:r>
              <a:rPr lang="de-CH" sz="1500" dirty="0" smtClean="0">
                <a:latin typeface="+mj-lt"/>
              </a:rPr>
              <a:t>Div. operative </a:t>
            </a:r>
            <a:r>
              <a:rPr lang="de-CH" sz="1500" dirty="0" err="1" smtClean="0">
                <a:latin typeface="+mj-lt"/>
              </a:rPr>
              <a:t>obs.systems</a:t>
            </a:r>
            <a:r>
              <a:rPr lang="de-CH" sz="1500" dirty="0" smtClean="0">
                <a:latin typeface="+mj-lt"/>
              </a:rPr>
              <a:t>  (MeteoSwiss) </a:t>
            </a:r>
            <a:endParaRPr lang="de-CH" sz="1500" dirty="0">
              <a:latin typeface="+mj-lt"/>
            </a:endParaRPr>
          </a:p>
        </p:txBody>
      </p:sp>
      <p:sp>
        <p:nvSpPr>
          <p:cNvPr id="4" name="TextBox 3"/>
          <p:cNvSpPr txBox="1"/>
          <p:nvPr/>
        </p:nvSpPr>
        <p:spPr>
          <a:xfrm>
            <a:off x="2267744" y="1628800"/>
            <a:ext cx="1368152" cy="338554"/>
          </a:xfrm>
          <a:prstGeom prst="rect">
            <a:avLst/>
          </a:prstGeom>
          <a:solidFill>
            <a:schemeClr val="bg1">
              <a:lumMod val="75000"/>
            </a:schemeClr>
          </a:solidFill>
        </p:spPr>
        <p:txBody>
          <a:bodyPr wrap="square" rtlCol="0">
            <a:spAutoFit/>
          </a:bodyPr>
          <a:lstStyle/>
          <a:p>
            <a:r>
              <a:rPr lang="de-CH" sz="1600" b="1" dirty="0" err="1" smtClean="0">
                <a:latin typeface="+mj-lt"/>
              </a:rPr>
              <a:t>Acquisition</a:t>
            </a:r>
            <a:endParaRPr lang="de-CH" sz="1600" b="1" dirty="0">
              <a:latin typeface="+mj-lt"/>
            </a:endParaRPr>
          </a:p>
        </p:txBody>
      </p:sp>
      <p:sp>
        <p:nvSpPr>
          <p:cNvPr id="5" name="TextBox 4"/>
          <p:cNvSpPr txBox="1"/>
          <p:nvPr/>
        </p:nvSpPr>
        <p:spPr>
          <a:xfrm>
            <a:off x="2627784" y="3501008"/>
            <a:ext cx="1008112" cy="713016"/>
          </a:xfrm>
          <a:prstGeom prst="rect">
            <a:avLst/>
          </a:prstGeom>
          <a:solidFill>
            <a:schemeClr val="bg1">
              <a:lumMod val="75000"/>
            </a:schemeClr>
          </a:solidFill>
        </p:spPr>
        <p:txBody>
          <a:bodyPr wrap="square" rtlCol="0">
            <a:spAutoFit/>
          </a:bodyPr>
          <a:lstStyle/>
          <a:p>
            <a:pPr>
              <a:lnSpc>
                <a:spcPts val="1000"/>
              </a:lnSpc>
            </a:pPr>
            <a:endParaRPr lang="de-CH" sz="1600" dirty="0" smtClean="0">
              <a:latin typeface="Arial Narrow" panose="020B0606020202030204" pitchFamily="34" charset="0"/>
            </a:endParaRPr>
          </a:p>
          <a:p>
            <a:r>
              <a:rPr lang="de-CH" sz="1600" dirty="0" smtClean="0">
                <a:latin typeface="Arial Narrow" panose="020B0606020202030204" pitchFamily="34" charset="0"/>
              </a:rPr>
              <a:t>Integration Validation</a:t>
            </a:r>
          </a:p>
        </p:txBody>
      </p:sp>
      <p:sp>
        <p:nvSpPr>
          <p:cNvPr id="19" name="TextBox 18"/>
          <p:cNvSpPr txBox="1"/>
          <p:nvPr/>
        </p:nvSpPr>
        <p:spPr>
          <a:xfrm>
            <a:off x="4572000" y="1619098"/>
            <a:ext cx="1368152" cy="338554"/>
          </a:xfrm>
          <a:prstGeom prst="rect">
            <a:avLst/>
          </a:prstGeom>
          <a:solidFill>
            <a:srgbClr val="99CDE7"/>
          </a:solidFill>
        </p:spPr>
        <p:txBody>
          <a:bodyPr wrap="square" rtlCol="0">
            <a:spAutoFit/>
          </a:bodyPr>
          <a:lstStyle/>
          <a:p>
            <a:r>
              <a:rPr lang="de-CH" sz="1600" b="1" dirty="0" smtClean="0">
                <a:latin typeface="+mj-lt"/>
              </a:rPr>
              <a:t>Storage</a:t>
            </a:r>
            <a:endParaRPr lang="de-CH" sz="1600" b="1" dirty="0">
              <a:latin typeface="+mj-lt"/>
            </a:endParaRPr>
          </a:p>
        </p:txBody>
      </p:sp>
      <p:sp>
        <p:nvSpPr>
          <p:cNvPr id="20" name="TextBox 19"/>
          <p:cNvSpPr txBox="1"/>
          <p:nvPr/>
        </p:nvSpPr>
        <p:spPr>
          <a:xfrm>
            <a:off x="6948264" y="1619098"/>
            <a:ext cx="1368152" cy="338554"/>
          </a:xfrm>
          <a:prstGeom prst="rect">
            <a:avLst/>
          </a:prstGeom>
          <a:solidFill>
            <a:srgbClr val="FF9999"/>
          </a:solidFill>
        </p:spPr>
        <p:txBody>
          <a:bodyPr wrap="square" rtlCol="0">
            <a:spAutoFit/>
          </a:bodyPr>
          <a:lstStyle/>
          <a:p>
            <a:r>
              <a:rPr lang="de-CH" sz="1600" b="1" dirty="0" smtClean="0">
                <a:latin typeface="+mj-lt"/>
              </a:rPr>
              <a:t>Access</a:t>
            </a:r>
            <a:endParaRPr lang="de-CH" sz="1600" b="1" dirty="0">
              <a:latin typeface="+mj-lt"/>
            </a:endParaRPr>
          </a:p>
        </p:txBody>
      </p:sp>
      <p:sp>
        <p:nvSpPr>
          <p:cNvPr id="21" name="TextBox 20"/>
          <p:cNvSpPr txBox="1">
            <a:spLocks/>
          </p:cNvSpPr>
          <p:nvPr/>
        </p:nvSpPr>
        <p:spPr>
          <a:xfrm>
            <a:off x="6876256" y="2268161"/>
            <a:ext cx="1368000" cy="584775"/>
          </a:xfrm>
          <a:prstGeom prst="rect">
            <a:avLst/>
          </a:prstGeom>
          <a:solidFill>
            <a:srgbClr val="FF9999"/>
          </a:solidFill>
        </p:spPr>
        <p:txBody>
          <a:bodyPr wrap="square" rtlCol="0">
            <a:spAutoFit/>
          </a:bodyPr>
          <a:lstStyle/>
          <a:p>
            <a:r>
              <a:rPr lang="de-CH" sz="1600" dirty="0" smtClean="0">
                <a:latin typeface="+mj-lt"/>
              </a:rPr>
              <a:t>Information</a:t>
            </a:r>
          </a:p>
          <a:p>
            <a:r>
              <a:rPr lang="de-CH" sz="1600" dirty="0" smtClean="0">
                <a:latin typeface="+mj-lt"/>
              </a:rPr>
              <a:t>Reports </a:t>
            </a:r>
            <a:endParaRPr lang="de-CH" sz="1600" dirty="0">
              <a:latin typeface="+mj-lt"/>
            </a:endParaRPr>
          </a:p>
        </p:txBody>
      </p:sp>
      <p:sp>
        <p:nvSpPr>
          <p:cNvPr id="23" name="TextBox 22"/>
          <p:cNvSpPr txBox="1">
            <a:spLocks/>
          </p:cNvSpPr>
          <p:nvPr/>
        </p:nvSpPr>
        <p:spPr>
          <a:xfrm>
            <a:off x="6876256" y="2996952"/>
            <a:ext cx="1368000" cy="684000"/>
          </a:xfrm>
          <a:prstGeom prst="rect">
            <a:avLst/>
          </a:prstGeom>
          <a:solidFill>
            <a:srgbClr val="FF9999"/>
          </a:solidFill>
        </p:spPr>
        <p:txBody>
          <a:bodyPr wrap="square" rtlCol="0">
            <a:spAutoFit/>
          </a:bodyPr>
          <a:lstStyle/>
          <a:p>
            <a:r>
              <a:rPr lang="de-CH" sz="1600" dirty="0" smtClean="0">
                <a:latin typeface="+mj-lt"/>
              </a:rPr>
              <a:t>Forecasts</a:t>
            </a:r>
          </a:p>
          <a:p>
            <a:endParaRPr lang="de-CH" sz="1600" dirty="0">
              <a:latin typeface="+mj-lt"/>
            </a:endParaRPr>
          </a:p>
        </p:txBody>
      </p:sp>
      <p:sp>
        <p:nvSpPr>
          <p:cNvPr id="24" name="TextBox 23"/>
          <p:cNvSpPr txBox="1">
            <a:spLocks/>
          </p:cNvSpPr>
          <p:nvPr/>
        </p:nvSpPr>
        <p:spPr>
          <a:xfrm>
            <a:off x="6876256" y="3645024"/>
            <a:ext cx="1368000" cy="612000"/>
          </a:xfrm>
          <a:prstGeom prst="rect">
            <a:avLst/>
          </a:prstGeom>
          <a:solidFill>
            <a:srgbClr val="FF9999"/>
          </a:solidFill>
        </p:spPr>
        <p:txBody>
          <a:bodyPr wrap="square" rtlCol="0">
            <a:spAutoFit/>
          </a:bodyPr>
          <a:lstStyle/>
          <a:p>
            <a:r>
              <a:rPr lang="de-CH" sz="1600" dirty="0" smtClean="0">
                <a:latin typeface="+mj-lt"/>
              </a:rPr>
              <a:t>Model</a:t>
            </a:r>
          </a:p>
          <a:p>
            <a:r>
              <a:rPr lang="de-CH" sz="1600" dirty="0" err="1" smtClean="0">
                <a:latin typeface="+mj-lt"/>
              </a:rPr>
              <a:t>validation</a:t>
            </a:r>
            <a:endParaRPr lang="de-CH" sz="1600" dirty="0" smtClean="0">
              <a:latin typeface="+mj-lt"/>
            </a:endParaRPr>
          </a:p>
        </p:txBody>
      </p:sp>
      <p:sp>
        <p:nvSpPr>
          <p:cNvPr id="25" name="TextBox 24"/>
          <p:cNvSpPr txBox="1">
            <a:spLocks/>
          </p:cNvSpPr>
          <p:nvPr/>
        </p:nvSpPr>
        <p:spPr>
          <a:xfrm>
            <a:off x="6876256" y="4365104"/>
            <a:ext cx="1404000" cy="1077218"/>
          </a:xfrm>
          <a:prstGeom prst="rect">
            <a:avLst/>
          </a:prstGeom>
          <a:solidFill>
            <a:srgbClr val="FF9999"/>
          </a:solidFill>
        </p:spPr>
        <p:txBody>
          <a:bodyPr wrap="square" rtlCol="0">
            <a:spAutoFit/>
          </a:bodyPr>
          <a:lstStyle/>
          <a:p>
            <a:r>
              <a:rPr lang="de-CH" sz="1600" dirty="0" err="1" smtClean="0">
                <a:latin typeface="+mj-lt"/>
              </a:rPr>
              <a:t>Climate</a:t>
            </a:r>
            <a:endParaRPr lang="de-CH" sz="1600" dirty="0" smtClean="0">
              <a:latin typeface="+mj-lt"/>
            </a:endParaRPr>
          </a:p>
          <a:p>
            <a:r>
              <a:rPr lang="de-CH" sz="1600" dirty="0" smtClean="0">
                <a:latin typeface="+mj-lt"/>
              </a:rPr>
              <a:t>Analysis</a:t>
            </a:r>
          </a:p>
          <a:p>
            <a:endParaRPr lang="de-CH" sz="1600" dirty="0">
              <a:latin typeface="+mj-lt"/>
            </a:endParaRPr>
          </a:p>
          <a:p>
            <a:endParaRPr lang="de-CH" sz="1600" dirty="0">
              <a:latin typeface="+mj-lt"/>
            </a:endParaRPr>
          </a:p>
        </p:txBody>
      </p:sp>
      <p:sp>
        <p:nvSpPr>
          <p:cNvPr id="26" name="TextBox 25"/>
          <p:cNvSpPr txBox="1">
            <a:spLocks/>
          </p:cNvSpPr>
          <p:nvPr/>
        </p:nvSpPr>
        <p:spPr>
          <a:xfrm>
            <a:off x="6868919" y="5411682"/>
            <a:ext cx="1368000" cy="338554"/>
          </a:xfrm>
          <a:prstGeom prst="rect">
            <a:avLst/>
          </a:prstGeom>
          <a:solidFill>
            <a:srgbClr val="FF9999"/>
          </a:solidFill>
        </p:spPr>
        <p:txBody>
          <a:bodyPr wrap="square" rtlCol="0">
            <a:spAutoFit/>
          </a:bodyPr>
          <a:lstStyle/>
          <a:p>
            <a:r>
              <a:rPr lang="de-CH" sz="1600" dirty="0" smtClean="0">
                <a:latin typeface="+mj-lt"/>
              </a:rPr>
              <a:t>….</a:t>
            </a:r>
          </a:p>
        </p:txBody>
      </p:sp>
      <p:sp>
        <p:nvSpPr>
          <p:cNvPr id="8" name="Oval 7"/>
          <p:cNvSpPr/>
          <p:nvPr/>
        </p:nvSpPr>
        <p:spPr bwMode="auto">
          <a:xfrm>
            <a:off x="4572000" y="2852936"/>
            <a:ext cx="1368152" cy="568806"/>
          </a:xfrm>
          <a:prstGeom prst="ellipse">
            <a:avLst/>
          </a:prstGeom>
          <a:solidFill>
            <a:srgbClr val="99CDE7"/>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9" name="TextBox 8"/>
          <p:cNvSpPr txBox="1"/>
          <p:nvPr/>
        </p:nvSpPr>
        <p:spPr>
          <a:xfrm>
            <a:off x="4644008" y="2780928"/>
            <a:ext cx="1224136" cy="584775"/>
          </a:xfrm>
          <a:prstGeom prst="rect">
            <a:avLst/>
          </a:prstGeom>
          <a:noFill/>
        </p:spPr>
        <p:txBody>
          <a:bodyPr wrap="square" rtlCol="0">
            <a:spAutoFit/>
          </a:bodyPr>
          <a:lstStyle/>
          <a:p>
            <a:pPr algn="ctr"/>
            <a:r>
              <a:rPr lang="de-CH" sz="1600" dirty="0" smtClean="0">
                <a:latin typeface="Arial Narrow" panose="020B0606020202030204" pitchFamily="34" charset="0"/>
              </a:rPr>
              <a:t>Central </a:t>
            </a:r>
            <a:r>
              <a:rPr lang="de-CH" sz="1600" dirty="0" err="1" smtClean="0">
                <a:latin typeface="Arial Narrow" panose="020B0606020202030204" pitchFamily="34" charset="0"/>
              </a:rPr>
              <a:t>data</a:t>
            </a:r>
            <a:r>
              <a:rPr lang="de-CH" sz="1600" dirty="0" smtClean="0">
                <a:latin typeface="Arial Narrow" panose="020B0606020202030204" pitchFamily="34" charset="0"/>
              </a:rPr>
              <a:t> </a:t>
            </a:r>
            <a:r>
              <a:rPr lang="de-CH" sz="1600" dirty="0" err="1" smtClean="0">
                <a:latin typeface="Arial Narrow" panose="020B0606020202030204" pitchFamily="34" charset="0"/>
              </a:rPr>
              <a:t>platform</a:t>
            </a:r>
            <a:endParaRPr lang="de-CH" sz="1600" dirty="0">
              <a:latin typeface="Arial Narrow" panose="020B0606020202030204" pitchFamily="34" charset="0"/>
            </a:endParaRPr>
          </a:p>
        </p:txBody>
      </p:sp>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a:t>Central metadata repository</a:t>
            </a:r>
          </a:p>
        </p:txBody>
      </p:sp>
      <p:sp>
        <p:nvSpPr>
          <p:cNvPr id="6" name="Rectangle 5"/>
          <p:cNvSpPr/>
          <p:nvPr/>
        </p:nvSpPr>
        <p:spPr bwMode="auto">
          <a:xfrm>
            <a:off x="4139952" y="3180601"/>
            <a:ext cx="2232248" cy="1184503"/>
          </a:xfrm>
          <a:prstGeom prst="rect">
            <a:avLst/>
          </a:prstGeom>
          <a:noFill/>
          <a:ln w="57150"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Tree>
    <p:extLst>
      <p:ext uri="{BB962C8B-B14F-4D97-AF65-F5344CB8AC3E}">
        <p14:creationId xmlns:p14="http://schemas.microsoft.com/office/powerpoint/2010/main" val="58129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719572" y="274638"/>
            <a:ext cx="7967228" cy="1143000"/>
          </a:xfrm>
          <a:prstGeom prst="rect">
            <a:avLst/>
          </a:prstGeom>
        </p:spPr>
        <p:txBody>
          <a:bodyPr/>
          <a:lstStyle>
            <a:lvl1pPr algn="l" rtl="0" fontAlgn="base">
              <a:spcBef>
                <a:spcPct val="0"/>
              </a:spcBef>
              <a:spcAft>
                <a:spcPct val="0"/>
              </a:spcAft>
              <a:defRPr sz="3200" b="1">
                <a:solidFill>
                  <a:schemeClr val="tx1"/>
                </a:solidFill>
                <a:latin typeface="+mj-lt"/>
                <a:ea typeface="+mj-ea"/>
                <a:cs typeface="+mj-cs"/>
              </a:defRPr>
            </a:lvl1pPr>
            <a:lvl2pPr algn="l" rtl="0" fontAlgn="base">
              <a:spcBef>
                <a:spcPct val="0"/>
              </a:spcBef>
              <a:spcAft>
                <a:spcPct val="0"/>
              </a:spcAft>
              <a:defRPr sz="3200" b="1">
                <a:solidFill>
                  <a:schemeClr val="tx1"/>
                </a:solidFill>
                <a:latin typeface="Arial" pitchFamily="34" charset="0"/>
              </a:defRPr>
            </a:lvl2pPr>
            <a:lvl3pPr algn="l" rtl="0" fontAlgn="base">
              <a:spcBef>
                <a:spcPct val="0"/>
              </a:spcBef>
              <a:spcAft>
                <a:spcPct val="0"/>
              </a:spcAft>
              <a:defRPr sz="3200" b="1">
                <a:solidFill>
                  <a:schemeClr val="tx1"/>
                </a:solidFill>
                <a:latin typeface="Arial" pitchFamily="34" charset="0"/>
              </a:defRPr>
            </a:lvl3pPr>
            <a:lvl4pPr algn="l" rtl="0" fontAlgn="base">
              <a:spcBef>
                <a:spcPct val="0"/>
              </a:spcBef>
              <a:spcAft>
                <a:spcPct val="0"/>
              </a:spcAft>
              <a:defRPr sz="3200" b="1">
                <a:solidFill>
                  <a:schemeClr val="tx1"/>
                </a:solidFill>
                <a:latin typeface="Arial" pitchFamily="34" charset="0"/>
              </a:defRPr>
            </a:lvl4pPr>
            <a:lvl5pPr algn="l" rtl="0" fontAlgn="base">
              <a:spcBef>
                <a:spcPct val="0"/>
              </a:spcBef>
              <a:spcAft>
                <a:spcPct val="0"/>
              </a:spcAft>
              <a:defRPr sz="3200" b="1">
                <a:solidFill>
                  <a:schemeClr val="tx1"/>
                </a:solidFill>
                <a:latin typeface="Arial" pitchFamily="34" charset="0"/>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a:lstStyle>
          <a:p>
            <a:pPr eaLnBrk="1" hangingPunct="1"/>
            <a:r>
              <a:rPr lang="en-GB" kern="0" dirty="0" smtClean="0"/>
              <a:t>Central metadata repository</a:t>
            </a:r>
            <a:endParaRPr lang="en-GB" kern="0" dirty="0"/>
          </a:p>
        </p:txBody>
      </p:sp>
      <p:sp>
        <p:nvSpPr>
          <p:cNvPr id="7" name="TextBox 6"/>
          <p:cNvSpPr txBox="1"/>
          <p:nvPr/>
        </p:nvSpPr>
        <p:spPr>
          <a:xfrm>
            <a:off x="840434" y="1556791"/>
            <a:ext cx="7846366" cy="4078039"/>
          </a:xfrm>
          <a:prstGeom prst="rect">
            <a:avLst/>
          </a:prstGeom>
          <a:noFill/>
        </p:spPr>
        <p:txBody>
          <a:bodyPr wrap="square" rtlCol="0">
            <a:spAutoFit/>
          </a:bodyPr>
          <a:lstStyle/>
          <a:p>
            <a:pPr marL="1958975" indent="-519113">
              <a:spcBef>
                <a:spcPts val="600"/>
              </a:spcBef>
              <a:tabLst>
                <a:tab pos="1965325" algn="l"/>
              </a:tabLst>
            </a:pPr>
            <a:r>
              <a:rPr lang="de-CH" sz="2000" dirty="0" smtClean="0">
                <a:latin typeface="+mn-lt"/>
              </a:rPr>
              <a:t>The </a:t>
            </a:r>
            <a:r>
              <a:rPr lang="en-GB" sz="2000" dirty="0" smtClean="0">
                <a:latin typeface="+mn-lt"/>
              </a:rPr>
              <a:t>central metadata repository contains:</a:t>
            </a:r>
          </a:p>
          <a:p>
            <a:pPr marL="1958975" indent="-519113">
              <a:spcBef>
                <a:spcPts val="600"/>
              </a:spcBef>
              <a:buFont typeface="Arial" panose="020B0604020202020204" pitchFamily="34" charset="0"/>
              <a:buChar char="•"/>
              <a:tabLst>
                <a:tab pos="1965325" algn="l"/>
              </a:tabLst>
            </a:pPr>
            <a:r>
              <a:rPr lang="en-GB" sz="2000" dirty="0" smtClean="0">
                <a:latin typeface="+mn-lt"/>
              </a:rPr>
              <a:t>Station and location information</a:t>
            </a:r>
          </a:p>
          <a:p>
            <a:pPr marL="1958975" indent="-519113">
              <a:spcBef>
                <a:spcPts val="600"/>
              </a:spcBef>
              <a:buFont typeface="Arial" panose="020B0604020202020204" pitchFamily="34" charset="0"/>
              <a:buChar char="•"/>
              <a:tabLst>
                <a:tab pos="1965325" algn="l"/>
              </a:tabLst>
            </a:pPr>
            <a:r>
              <a:rPr lang="en-GB" sz="2000" dirty="0" smtClean="0">
                <a:latin typeface="+mn-lt"/>
              </a:rPr>
              <a:t>measure program at an installation</a:t>
            </a:r>
          </a:p>
          <a:p>
            <a:pPr marL="1958975" indent="-519113">
              <a:spcBef>
                <a:spcPts val="600"/>
              </a:spcBef>
              <a:buFont typeface="Arial" panose="020B0604020202020204" pitchFamily="34" charset="0"/>
              <a:buChar char="•"/>
              <a:tabLst>
                <a:tab pos="1965325" algn="l"/>
              </a:tabLst>
            </a:pPr>
            <a:r>
              <a:rPr lang="en-GB" sz="2000" dirty="0" smtClean="0">
                <a:latin typeface="+mn-lt"/>
              </a:rPr>
              <a:t>configuration of quality checks and of calculation / aggregations</a:t>
            </a:r>
          </a:p>
          <a:p>
            <a:pPr marL="1958975" indent="-519113">
              <a:spcBef>
                <a:spcPts val="600"/>
              </a:spcBef>
              <a:buFont typeface="Arial" panose="020B0604020202020204" pitchFamily="34" charset="0"/>
              <a:buChar char="•"/>
              <a:tabLst>
                <a:tab pos="1965325" algn="l"/>
              </a:tabLst>
            </a:pPr>
            <a:r>
              <a:rPr lang="en-GB" sz="2000" dirty="0" smtClean="0">
                <a:latin typeface="+mn-lt"/>
              </a:rPr>
              <a:t>Station history, relocations etc…</a:t>
            </a:r>
          </a:p>
          <a:p>
            <a:pPr marL="1958975" indent="-519113">
              <a:spcBef>
                <a:spcPts val="600"/>
              </a:spcBef>
              <a:buFont typeface="Arial" panose="020B0604020202020204" pitchFamily="34" charset="0"/>
              <a:buChar char="•"/>
              <a:tabLst>
                <a:tab pos="1965325" algn="l"/>
              </a:tabLst>
            </a:pPr>
            <a:r>
              <a:rPr lang="en-GB" sz="2000" dirty="0" smtClean="0">
                <a:latin typeface="+mn-lt"/>
              </a:rPr>
              <a:t>Information about use limitations etc.</a:t>
            </a:r>
          </a:p>
          <a:p>
            <a:pPr marL="96838">
              <a:spcBef>
                <a:spcPts val="600"/>
              </a:spcBef>
              <a:tabLst>
                <a:tab pos="96838" algn="l"/>
              </a:tabLst>
            </a:pPr>
            <a:r>
              <a:rPr lang="en-GB" sz="2100" dirty="0" smtClean="0">
                <a:latin typeface="+mn-lt"/>
              </a:rPr>
              <a:t>Metadata are of a crucial importance, not only to be able to correctly interpret and use data but also to configure the system</a:t>
            </a:r>
          </a:p>
          <a:p>
            <a:pPr marL="96838">
              <a:spcBef>
                <a:spcPts val="600"/>
              </a:spcBef>
              <a:tabLst>
                <a:tab pos="96838" algn="l"/>
              </a:tabLst>
            </a:pPr>
            <a:r>
              <a:rPr lang="en-GB" sz="2100" dirty="0" smtClean="0">
                <a:latin typeface="+mn-lt"/>
              </a:rPr>
              <a:t>The central metadata repository ensures that meta data is consistent and only once available throughout the whole DWH.</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483" y="4149080"/>
            <a:ext cx="847725" cy="76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869" y="5013176"/>
            <a:ext cx="847725" cy="76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6" name="Group 15"/>
          <p:cNvGrpSpPr/>
          <p:nvPr/>
        </p:nvGrpSpPr>
        <p:grpSpPr>
          <a:xfrm>
            <a:off x="420603" y="1556791"/>
            <a:ext cx="1847142" cy="1440161"/>
            <a:chOff x="420602" y="1556791"/>
            <a:chExt cx="7921069" cy="4284000"/>
          </a:xfrm>
        </p:grpSpPr>
        <p:pic>
          <p:nvPicPr>
            <p:cNvPr id="17" name="Picture 5" descr="img018"/>
            <p:cNvPicPr>
              <a:picLocks noChangeAspect="1" noChangeArrowheads="1"/>
            </p:cNvPicPr>
            <p:nvPr/>
          </p:nvPicPr>
          <p:blipFill>
            <a:blip r:embed="rId4" cstate="print">
              <a:extLst>
                <a:ext uri="{28A0092B-C50C-407E-A947-70E740481C1C}">
                  <a14:useLocalDpi xmlns:a14="http://schemas.microsoft.com/office/drawing/2010/main" val="0"/>
                </a:ext>
              </a:extLst>
            </a:blip>
            <a:srcRect l="7382" t="18454" r="7382" b="18454"/>
            <a:stretch>
              <a:fillRect/>
            </a:stretch>
          </p:blipFill>
          <p:spPr bwMode="auto">
            <a:xfrm>
              <a:off x="420602" y="1556791"/>
              <a:ext cx="7921069" cy="4284000"/>
            </a:xfrm>
            <a:prstGeom prst="rect">
              <a:avLst/>
            </a:prstGeom>
            <a:solidFill>
              <a:srgbClr val="FFFF66"/>
            </a:solidFill>
          </p:spPr>
        </p:pic>
        <p:sp>
          <p:nvSpPr>
            <p:cNvPr id="18" name="Rectangle 17"/>
            <p:cNvSpPr/>
            <p:nvPr/>
          </p:nvSpPr>
          <p:spPr bwMode="auto">
            <a:xfrm>
              <a:off x="4139952" y="3180601"/>
              <a:ext cx="2232248" cy="1184503"/>
            </a:xfrm>
            <a:prstGeom prst="rect">
              <a:avLst/>
            </a:prstGeom>
            <a:noFill/>
            <a:ln w="57150"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grpSp>
    </p:spTree>
    <p:extLst>
      <p:ext uri="{BB962C8B-B14F-4D97-AF65-F5344CB8AC3E}">
        <p14:creationId xmlns:p14="http://schemas.microsoft.com/office/powerpoint/2010/main" val="12017861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 and lessons learned</a:t>
            </a:r>
            <a:endParaRPr lang="en-GB" dirty="0"/>
          </a:p>
        </p:txBody>
      </p:sp>
      <p:sp>
        <p:nvSpPr>
          <p:cNvPr id="3" name="Content Placeholder 2"/>
          <p:cNvSpPr>
            <a:spLocks noGrp="1"/>
          </p:cNvSpPr>
          <p:nvPr>
            <p:ph idx="1"/>
          </p:nvPr>
        </p:nvSpPr>
        <p:spPr>
          <a:xfrm>
            <a:off x="1187624" y="1600200"/>
            <a:ext cx="7499176" cy="4525963"/>
          </a:xfrm>
        </p:spPr>
        <p:txBody>
          <a:bodyPr/>
          <a:lstStyle/>
          <a:p>
            <a:pPr>
              <a:lnSpc>
                <a:spcPts val="2800"/>
              </a:lnSpc>
              <a:spcBef>
                <a:spcPts val="1200"/>
              </a:spcBef>
            </a:pPr>
            <a:r>
              <a:rPr lang="en-GB" dirty="0" smtClean="0"/>
              <a:t>It’s been a very long process to come where we stand now</a:t>
            </a:r>
          </a:p>
          <a:p>
            <a:pPr>
              <a:lnSpc>
                <a:spcPts val="2800"/>
              </a:lnSpc>
              <a:spcBef>
                <a:spcPts val="1200"/>
              </a:spcBef>
            </a:pPr>
            <a:r>
              <a:rPr lang="en-GB" dirty="0" smtClean="0"/>
              <a:t>Both main projects («DWH» as central data platform and «SwissMetNet» as renewal of AWS) contributing to the implementation of </a:t>
            </a:r>
            <a:r>
              <a:rPr lang="en-GB" dirty="0" err="1" smtClean="0"/>
              <a:t>WIGOS@MeteoSwiss</a:t>
            </a:r>
            <a:r>
              <a:rPr lang="en-GB" dirty="0" smtClean="0"/>
              <a:t> started in ~2000</a:t>
            </a:r>
          </a:p>
          <a:p>
            <a:pPr>
              <a:lnSpc>
                <a:spcPts val="2800"/>
              </a:lnSpc>
              <a:spcBef>
                <a:spcPts val="1200"/>
              </a:spcBef>
            </a:pPr>
            <a:r>
              <a:rPr lang="en-GB" dirty="0" smtClean="0"/>
              <a:t>«</a:t>
            </a:r>
            <a:r>
              <a:rPr lang="en-GB" b="1" dirty="0" smtClean="0"/>
              <a:t>Think big, start small</a:t>
            </a:r>
            <a:r>
              <a:rPr lang="en-GB" dirty="0" smtClean="0"/>
              <a:t>» - since resources are only available in a limited fashion it is very important to have a vision where to go but to start with small steps. </a:t>
            </a:r>
            <a:r>
              <a:rPr lang="en-GB" dirty="0" smtClean="0">
                <a:sym typeface="Wingdings" panose="05000000000000000000" pitchFamily="2" charset="2"/>
              </a:rPr>
              <a:t> Iterative approach was always very important.</a:t>
            </a:r>
          </a:p>
          <a:p>
            <a:pPr>
              <a:lnSpc>
                <a:spcPts val="2800"/>
              </a:lnSpc>
              <a:spcBef>
                <a:spcPts val="1200"/>
              </a:spcBef>
            </a:pPr>
            <a:r>
              <a:rPr lang="en-GB" dirty="0" smtClean="0">
                <a:sym typeface="Wingdings" panose="05000000000000000000" pitchFamily="2" charset="2"/>
              </a:rPr>
              <a:t>Besides all the work needed to realize the solution it also needs a lot of time to convince people – communication is of crucial importance.</a:t>
            </a:r>
            <a:endParaRPr lang="en-GB" dirty="0" smtClean="0"/>
          </a:p>
        </p:txBody>
      </p:sp>
    </p:spTree>
    <p:extLst>
      <p:ext uri="{BB962C8B-B14F-4D97-AF65-F5344CB8AC3E}">
        <p14:creationId xmlns:p14="http://schemas.microsoft.com/office/powerpoint/2010/main" val="35817982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pPr marL="0" indent="0" algn="ctr">
              <a:buNone/>
            </a:pPr>
            <a:endParaRPr lang="en-GB" sz="2400" dirty="0"/>
          </a:p>
          <a:p>
            <a:endParaRPr lang="de-CH" dirty="0" smtClean="0"/>
          </a:p>
          <a:p>
            <a:endParaRPr lang="de-CH" dirty="0"/>
          </a:p>
          <a:p>
            <a:endParaRPr lang="de-CH" dirty="0" smtClean="0"/>
          </a:p>
          <a:p>
            <a:endParaRPr lang="de-CH" dirty="0"/>
          </a:p>
          <a:p>
            <a:endParaRPr lang="de-CH" dirty="0" smtClean="0"/>
          </a:p>
          <a:p>
            <a:endParaRPr lang="de-CH" dirty="0"/>
          </a:p>
          <a:p>
            <a:endParaRPr lang="de-CH" dirty="0" smtClean="0"/>
          </a:p>
          <a:p>
            <a:endParaRPr lang="de-CH" dirty="0"/>
          </a:p>
          <a:p>
            <a:endParaRPr lang="de-CH" dirty="0" smtClean="0"/>
          </a:p>
          <a:p>
            <a:pPr marL="0" indent="0" algn="ctr">
              <a:buNone/>
            </a:pPr>
            <a:r>
              <a:rPr lang="en-GB" sz="2400" b="1" dirty="0"/>
              <a:t>Thank you very much for your attention!</a:t>
            </a:r>
          </a:p>
          <a:p>
            <a:endParaRPr lang="de-CH"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2132856"/>
            <a:ext cx="3511104" cy="2306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7283297"/>
      </p:ext>
    </p:extLst>
  </p:cSld>
  <p:clrMapOvr>
    <a:masterClrMapping/>
  </p:clrMapOvr>
  <p:timing>
    <p:tnLst>
      <p:par>
        <p:cTn id="1" dur="indefinite" restart="never" nodeType="tmRoot"/>
      </p:par>
    </p:tnLst>
  </p:timing>
</p:sld>
</file>

<file path=ppt/theme/theme1.xml><?xml version="1.0" encoding="utf-8"?>
<a:theme xmlns:a="http://schemas.openxmlformats.org/drawingml/2006/main" name="GSEDI">
  <a:themeElements>
    <a:clrScheme name="GSEDI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SED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CH"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CH"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GSEDI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SEDI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SEDI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SEDI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SEDI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SEDI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SEDI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SEDI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SEDI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SEDI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SEDI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SEDI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C:\Documents and Settings\All Users\IDZEDI\OFFICE_SETTINGS\TEMPLATES\SHARED\GSEDI.pot</Template>
  <TotalTime>0</TotalTime>
  <Words>1223</Words>
  <Application>Microsoft Office PowerPoint</Application>
  <PresentationFormat>On-screen Show (4:3)</PresentationFormat>
  <Paragraphs>213</Paragraphs>
  <Slides>18</Slides>
  <Notes>16</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GSEDI</vt:lpstr>
      <vt:lpstr>PowerPoint Presentation</vt:lpstr>
      <vt:lpstr>PowerPoint Presentation</vt:lpstr>
      <vt:lpstr>PowerPoint Presentation</vt:lpstr>
      <vt:lpstr>Consolidation of measure platform</vt:lpstr>
      <vt:lpstr>PowerPoint Presentation</vt:lpstr>
      <vt:lpstr>PowerPoint Presentation</vt:lpstr>
      <vt:lpstr>PowerPoint Presentation</vt:lpstr>
      <vt:lpstr>PowerPoint Presentation</vt:lpstr>
      <vt:lpstr>PowerPoint Presentation</vt:lpstr>
      <vt:lpstr>PowerPoint Presentation</vt:lpstr>
      <vt:lpstr>Combined integrated products …</vt:lpstr>
      <vt:lpstr>PowerPoint Presentation</vt:lpstr>
      <vt:lpstr>PowerPoint Presentation</vt:lpstr>
      <vt:lpstr>PowerPoint Presentation</vt:lpstr>
      <vt:lpstr>PowerPoint Presentation</vt:lpstr>
      <vt:lpstr>PowerPoint Presentation</vt:lpstr>
      <vt:lpstr>Conclusion and lessons learned</vt:lpstr>
      <vt:lpstr>Questions?</vt:lpstr>
    </vt:vector>
  </TitlesOfParts>
  <Company>IDZ-EDI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 der Präsentation</dc:title>
  <dc:creator>Holderegger Christian</dc:creator>
  <cp:lastModifiedBy>Grüter Estelle</cp:lastModifiedBy>
  <cp:revision>772</cp:revision>
  <cp:lastPrinted>2003-11-14T16:51:38Z</cp:lastPrinted>
  <dcterms:created xsi:type="dcterms:W3CDTF">2006-03-16T08:40:30Z</dcterms:created>
  <dcterms:modified xsi:type="dcterms:W3CDTF">2015-11-27T22:25:43Z</dcterms:modified>
</cp:coreProperties>
</file>