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emf" ContentType="image/x-emf"/>
  <Default Extension="gif" ContentType="image/gif"/>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1" r:id="rId1"/>
    <p:sldMasterId id="2147483650" r:id="rId2"/>
  </p:sldMasterIdLst>
  <p:notesMasterIdLst>
    <p:notesMasterId r:id="rId34"/>
  </p:notesMasterIdLst>
  <p:handoutMasterIdLst>
    <p:handoutMasterId r:id="rId35"/>
  </p:handoutMasterIdLst>
  <p:sldIdLst>
    <p:sldId id="304" r:id="rId3"/>
    <p:sldId id="286" r:id="rId4"/>
    <p:sldId id="341" r:id="rId5"/>
    <p:sldId id="331" r:id="rId6"/>
    <p:sldId id="333" r:id="rId7"/>
    <p:sldId id="337" r:id="rId8"/>
    <p:sldId id="338" r:id="rId9"/>
    <p:sldId id="339" r:id="rId10"/>
    <p:sldId id="344" r:id="rId11"/>
    <p:sldId id="364" r:id="rId12"/>
    <p:sldId id="348" r:id="rId13"/>
    <p:sldId id="349" r:id="rId14"/>
    <p:sldId id="350" r:id="rId15"/>
    <p:sldId id="351" r:id="rId16"/>
    <p:sldId id="352" r:id="rId17"/>
    <p:sldId id="353" r:id="rId18"/>
    <p:sldId id="365" r:id="rId19"/>
    <p:sldId id="366" r:id="rId20"/>
    <p:sldId id="367" r:id="rId21"/>
    <p:sldId id="360" r:id="rId22"/>
    <p:sldId id="361" r:id="rId23"/>
    <p:sldId id="362" r:id="rId24"/>
    <p:sldId id="369" r:id="rId25"/>
    <p:sldId id="370" r:id="rId26"/>
    <p:sldId id="378" r:id="rId27"/>
    <p:sldId id="379" r:id="rId28"/>
    <p:sldId id="380" r:id="rId29"/>
    <p:sldId id="376" r:id="rId30"/>
    <p:sldId id="377" r:id="rId31"/>
    <p:sldId id="381" r:id="rId32"/>
    <p:sldId id="382" r:id="rId33"/>
  </p:sldIdLst>
  <p:sldSz cx="9144000" cy="6858000" type="screen4x3"/>
  <p:notesSz cx="6797675" cy="9926638"/>
  <p:defaultTextStyle>
    <a:defPPr>
      <a:defRPr lang="en-US"/>
    </a:defPPr>
    <a:lvl1pPr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1pPr>
    <a:lvl2pPr marL="457200"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2pPr>
    <a:lvl3pPr marL="914400"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3pPr>
    <a:lvl4pPr marL="1371600"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4pPr>
    <a:lvl5pPr marL="1828800"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000066"/>
    <a:srgbClr val="003399"/>
    <a:srgbClr val="000099"/>
    <a:srgbClr val="FFFFCC"/>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595" autoAdjust="0"/>
  </p:normalViewPr>
  <p:slideViewPr>
    <p:cSldViewPr>
      <p:cViewPr varScale="1">
        <p:scale>
          <a:sx n="81" d="100"/>
          <a:sy n="81" d="100"/>
        </p:scale>
        <p:origin x="-1344" y="-10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70" d="100"/>
        <a:sy n="170" d="100"/>
      </p:scale>
      <p:origin x="0" y="0"/>
    </p:cViewPr>
  </p:sorter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slide" Target="slides/slide20.xml"/><Relationship Id="rId23" Type="http://schemas.openxmlformats.org/officeDocument/2006/relationships/slide" Target="slides/slide21.xml"/><Relationship Id="rId24" Type="http://schemas.openxmlformats.org/officeDocument/2006/relationships/slide" Target="slides/slide22.xml"/><Relationship Id="rId25" Type="http://schemas.openxmlformats.org/officeDocument/2006/relationships/slide" Target="slides/slide23.xml"/><Relationship Id="rId26" Type="http://schemas.openxmlformats.org/officeDocument/2006/relationships/slide" Target="slides/slide24.xml"/><Relationship Id="rId27" Type="http://schemas.openxmlformats.org/officeDocument/2006/relationships/slide" Target="slides/slide25.xml"/><Relationship Id="rId28" Type="http://schemas.openxmlformats.org/officeDocument/2006/relationships/slide" Target="slides/slide26.xml"/><Relationship Id="rId29" Type="http://schemas.openxmlformats.org/officeDocument/2006/relationships/slide" Target="slides/slide27.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30" Type="http://schemas.openxmlformats.org/officeDocument/2006/relationships/slide" Target="slides/slide28.xml"/><Relationship Id="rId31" Type="http://schemas.openxmlformats.org/officeDocument/2006/relationships/slide" Target="slides/slide29.xml"/><Relationship Id="rId32" Type="http://schemas.openxmlformats.org/officeDocument/2006/relationships/slide" Target="slides/slide30.xml"/><Relationship Id="rId9" Type="http://schemas.openxmlformats.org/officeDocument/2006/relationships/slide" Target="slides/slide7.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33" Type="http://schemas.openxmlformats.org/officeDocument/2006/relationships/slide" Target="slides/slide31.xml"/><Relationship Id="rId34" Type="http://schemas.openxmlformats.org/officeDocument/2006/relationships/notesMaster" Target="notesMasters/notesMaster1.xml"/><Relationship Id="rId35" Type="http://schemas.openxmlformats.org/officeDocument/2006/relationships/handoutMaster" Target="handoutMasters/handoutMaster1.xml"/><Relationship Id="rId36" Type="http://schemas.openxmlformats.org/officeDocument/2006/relationships/printerSettings" Target="printerSettings/printerSettings1.bin"/><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37" Type="http://schemas.openxmlformats.org/officeDocument/2006/relationships/presProps" Target="presProps.xml"/><Relationship Id="rId38" Type="http://schemas.openxmlformats.org/officeDocument/2006/relationships/viewProps" Target="viewProps.xml"/><Relationship Id="rId39" Type="http://schemas.openxmlformats.org/officeDocument/2006/relationships/theme" Target="theme/theme1.xml"/><Relationship Id="rId4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atin typeface="Times" charset="0"/>
              </a:defRPr>
            </a:lvl1pPr>
          </a:lstStyle>
          <a:p>
            <a:endParaRPr lang="en-US" altLang="en-US" dirty="0"/>
          </a:p>
        </p:txBody>
      </p:sp>
      <p:sp>
        <p:nvSpPr>
          <p:cNvPr id="38915" name="Rectangle 3"/>
          <p:cNvSpPr>
            <a:spLocks noGrp="1" noChangeArrowheads="1"/>
          </p:cNvSpPr>
          <p:nvPr>
            <p:ph type="dt" sz="quarter" idx="1"/>
          </p:nvPr>
        </p:nvSpPr>
        <p:spPr bwMode="auto">
          <a:xfrm>
            <a:off x="3850443"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dirty="0"/>
          </a:p>
        </p:txBody>
      </p:sp>
      <p:sp>
        <p:nvSpPr>
          <p:cNvPr id="38916" name="Rectangle 4"/>
          <p:cNvSpPr>
            <a:spLocks noGrp="1" noChangeArrowheads="1"/>
          </p:cNvSpPr>
          <p:nvPr>
            <p:ph type="ftr" sz="quarter" idx="2"/>
          </p:nvPr>
        </p:nvSpPr>
        <p:spPr bwMode="auto">
          <a:xfrm>
            <a:off x="0"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buClrTx/>
              <a:buFontTx/>
              <a:buNone/>
              <a:defRPr sz="1200">
                <a:latin typeface="Times" charset="0"/>
              </a:defRPr>
            </a:lvl1pPr>
          </a:lstStyle>
          <a:p>
            <a:endParaRPr lang="en-US" altLang="en-US" dirty="0"/>
          </a:p>
        </p:txBody>
      </p:sp>
      <p:sp>
        <p:nvSpPr>
          <p:cNvPr id="38917" name="Rectangle 5"/>
          <p:cNvSpPr>
            <a:spLocks noGrp="1" noChangeArrowheads="1"/>
          </p:cNvSpPr>
          <p:nvPr>
            <p:ph type="sldNum" sz="quarter" idx="3"/>
          </p:nvPr>
        </p:nvSpPr>
        <p:spPr bwMode="auto">
          <a:xfrm>
            <a:off x="3850443"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14F6802B-EE29-42EA-BB81-E09576FD9098}" type="slidenum">
              <a:rPr lang="en-US" altLang="en-US"/>
              <a:pPr/>
              <a:t>‹#›</a:t>
            </a:fld>
            <a:endParaRPr lang="en-US" altLang="en-US" dirty="0"/>
          </a:p>
        </p:txBody>
      </p:sp>
    </p:spTree>
    <p:extLst>
      <p:ext uri="{BB962C8B-B14F-4D97-AF65-F5344CB8AC3E}">
        <p14:creationId xmlns:p14="http://schemas.microsoft.com/office/powerpoint/2010/main" val="2554602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atin typeface="Times" charset="0"/>
              </a:defRPr>
            </a:lvl1pPr>
          </a:lstStyle>
          <a:p>
            <a:endParaRPr lang="en-US" altLang="en-US" dirty="0"/>
          </a:p>
        </p:txBody>
      </p:sp>
      <p:sp>
        <p:nvSpPr>
          <p:cNvPr id="6147" name="Rectangle 3"/>
          <p:cNvSpPr>
            <a:spLocks noGrp="1" noChangeArrowheads="1"/>
          </p:cNvSpPr>
          <p:nvPr>
            <p:ph type="dt" idx="1"/>
          </p:nvPr>
        </p:nvSpPr>
        <p:spPr bwMode="auto">
          <a:xfrm>
            <a:off x="3850443"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dirty="0"/>
          </a:p>
        </p:txBody>
      </p:sp>
      <p:sp>
        <p:nvSpPr>
          <p:cNvPr id="9220"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679768" y="4715153"/>
            <a:ext cx="5438140" cy="44669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6150" name="Rectangle 6"/>
          <p:cNvSpPr>
            <a:spLocks noGrp="1" noChangeArrowheads="1"/>
          </p:cNvSpPr>
          <p:nvPr>
            <p:ph type="ftr" sz="quarter" idx="4"/>
          </p:nvPr>
        </p:nvSpPr>
        <p:spPr bwMode="auto">
          <a:xfrm>
            <a:off x="0"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buClrTx/>
              <a:buFontTx/>
              <a:buNone/>
              <a:defRPr sz="1200">
                <a:latin typeface="Times" charset="0"/>
              </a:defRPr>
            </a:lvl1pPr>
          </a:lstStyle>
          <a:p>
            <a:endParaRPr lang="en-US" altLang="en-US" dirty="0"/>
          </a:p>
        </p:txBody>
      </p:sp>
      <p:sp>
        <p:nvSpPr>
          <p:cNvPr id="6151" name="Rectangle 7"/>
          <p:cNvSpPr>
            <a:spLocks noGrp="1" noChangeArrowheads="1"/>
          </p:cNvSpPr>
          <p:nvPr>
            <p:ph type="sldNum" sz="quarter" idx="5"/>
          </p:nvPr>
        </p:nvSpPr>
        <p:spPr bwMode="auto">
          <a:xfrm>
            <a:off x="3850443"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52373FAA-1FB3-4805-BB5F-655D3827DBAA}" type="slidenum">
              <a:rPr lang="en-US" altLang="en-US"/>
              <a:pPr/>
              <a:t>‹#›</a:t>
            </a:fld>
            <a:endParaRPr lang="en-US" altLang="en-US" dirty="0"/>
          </a:p>
        </p:txBody>
      </p:sp>
    </p:spTree>
    <p:extLst>
      <p:ext uri="{BB962C8B-B14F-4D97-AF65-F5344CB8AC3E}">
        <p14:creationId xmlns:p14="http://schemas.microsoft.com/office/powerpoint/2010/main" val="357430639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charset="0"/>
        <a:ea typeface="+mn-ea"/>
        <a:cs typeface="+mn-cs"/>
      </a:defRPr>
    </a:lvl1pPr>
    <a:lvl2pPr marL="457200" algn="l" rtl="0" eaLnBrk="0" fontAlgn="base" hangingPunct="0">
      <a:spcBef>
        <a:spcPct val="30000"/>
      </a:spcBef>
      <a:spcAft>
        <a:spcPct val="0"/>
      </a:spcAft>
      <a:defRPr sz="1200" kern="1200">
        <a:solidFill>
          <a:schemeClr val="tx1"/>
        </a:solidFill>
        <a:latin typeface="Times" charset="0"/>
        <a:ea typeface="+mn-ea"/>
        <a:cs typeface="+mn-cs"/>
      </a:defRPr>
    </a:lvl2pPr>
    <a:lvl3pPr marL="914400" algn="l" rtl="0" eaLnBrk="0" fontAlgn="base" hangingPunct="0">
      <a:spcBef>
        <a:spcPct val="30000"/>
      </a:spcBef>
      <a:spcAft>
        <a:spcPct val="0"/>
      </a:spcAft>
      <a:defRPr sz="1200" kern="1200">
        <a:solidFill>
          <a:schemeClr val="tx1"/>
        </a:solidFill>
        <a:latin typeface="Times" charset="0"/>
        <a:ea typeface="+mn-ea"/>
        <a:cs typeface="+mn-cs"/>
      </a:defRPr>
    </a:lvl3pPr>
    <a:lvl4pPr marL="1371600" algn="l" rtl="0" eaLnBrk="0" fontAlgn="base" hangingPunct="0">
      <a:spcBef>
        <a:spcPct val="30000"/>
      </a:spcBef>
      <a:spcAft>
        <a:spcPct val="0"/>
      </a:spcAft>
      <a:defRPr sz="1200" kern="1200">
        <a:solidFill>
          <a:schemeClr val="tx1"/>
        </a:solidFill>
        <a:latin typeface="Times" charset="0"/>
        <a:ea typeface="+mn-ea"/>
        <a:cs typeface="+mn-cs"/>
      </a:defRPr>
    </a:lvl4pPr>
    <a:lvl5pPr marL="1828800" algn="l" rtl="0" eaLnBrk="0" fontAlgn="base" hangingPunct="0">
      <a:spcBef>
        <a:spcPct val="30000"/>
      </a:spcBef>
      <a:spcAft>
        <a:spcPct val="0"/>
      </a:spcAft>
      <a:defRPr sz="1200" kern="1200">
        <a:solidFill>
          <a:schemeClr val="tx1"/>
        </a:solidFill>
        <a:latin typeface="Times"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38914" name="Picture 11" descr="wmo_ppt_2012.psd"/>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Rectangle 3"/>
          <p:cNvSpPr>
            <a:spLocks noGrp="1" noChangeArrowheads="1"/>
          </p:cNvSpPr>
          <p:nvPr>
            <p:ph type="ctrTitle"/>
          </p:nvPr>
        </p:nvSpPr>
        <p:spPr>
          <a:xfrm>
            <a:off x="611188" y="3211513"/>
            <a:ext cx="7921625" cy="1730375"/>
          </a:xfrm>
        </p:spPr>
        <p:txBody>
          <a:bodyPr/>
          <a:lstStyle>
            <a:lvl1pPr algn="ctr">
              <a:defRPr sz="4000" smtClean="0">
                <a:solidFill>
                  <a:schemeClr val="bg1"/>
                </a:solidFill>
              </a:defRPr>
            </a:lvl1pPr>
          </a:lstStyle>
          <a:p>
            <a:pPr lvl="0"/>
            <a:r>
              <a:rPr lang="en-US" altLang="en-US" noProof="0" smtClean="0"/>
              <a:t>Click to edit Master title style</a:t>
            </a:r>
            <a:endParaRPr lang="en-US" altLang="en-US" noProof="0" dirty="0" smtClean="0"/>
          </a:p>
        </p:txBody>
      </p:sp>
      <p:sp>
        <p:nvSpPr>
          <p:cNvPr id="38917" name="Rectangle 4"/>
          <p:cNvSpPr>
            <a:spLocks noGrp="1" noChangeArrowheads="1"/>
          </p:cNvSpPr>
          <p:nvPr>
            <p:ph type="subTitle" idx="1"/>
          </p:nvPr>
        </p:nvSpPr>
        <p:spPr>
          <a:xfrm>
            <a:off x="611188" y="5106988"/>
            <a:ext cx="7921625" cy="914400"/>
          </a:xfrm>
        </p:spPr>
        <p:txBody>
          <a:bodyPr/>
          <a:lstStyle>
            <a:lvl1pPr marL="0" indent="0" algn="ctr">
              <a:buFont typeface="Wingdings" pitchFamily="2" charset="2"/>
              <a:buNone/>
              <a:defRPr smtClean="0">
                <a:solidFill>
                  <a:schemeClr val="bg1"/>
                </a:solidFill>
              </a:defRPr>
            </a:lvl1pPr>
          </a:lstStyle>
          <a:p>
            <a:pPr lvl="0"/>
            <a:r>
              <a:rPr lang="en-US" altLang="en-US" noProof="0" smtClean="0"/>
              <a:t>Click to edit Master subtitle style</a:t>
            </a:r>
            <a:endParaRPr lang="en-US" altLang="en-US" noProof="0" dirty="0" smtClean="0"/>
          </a:p>
        </p:txBody>
      </p:sp>
      <p:sp>
        <p:nvSpPr>
          <p:cNvPr id="11" name="Rectangle 6"/>
          <p:cNvSpPr>
            <a:spLocks noGrp="1" noChangeArrowheads="1"/>
          </p:cNvSpPr>
          <p:nvPr>
            <p:ph type="ftr" sz="quarter" idx="3"/>
          </p:nvPr>
        </p:nvSpPr>
        <p:spPr>
          <a:xfrm>
            <a:off x="2843213" y="6467475"/>
            <a:ext cx="2520950" cy="331788"/>
          </a:xfrm>
        </p:spPr>
        <p:txBody>
          <a:bodyPr/>
          <a:lstStyle>
            <a:lvl1pPr>
              <a:defRPr/>
            </a:lvl1pPr>
          </a:lstStyle>
          <a:p>
            <a:r>
              <a:rPr lang="en-US" altLang="en-US" smtClean="0"/>
              <a:t>Cg-17, Geneva, 25 May 2015</a:t>
            </a:r>
            <a:endParaRPr lang="en-US" altLang="en-US" dirty="0"/>
          </a:p>
        </p:txBody>
      </p:sp>
      <p:sp>
        <p:nvSpPr>
          <p:cNvPr id="12" name="Rectangle 7"/>
          <p:cNvSpPr>
            <a:spLocks noGrp="1" noChangeArrowheads="1"/>
          </p:cNvSpPr>
          <p:nvPr>
            <p:ph type="sldNum" sz="quarter" idx="4"/>
          </p:nvPr>
        </p:nvSpPr>
        <p:spPr>
          <a:xfrm>
            <a:off x="5795963" y="6467475"/>
            <a:ext cx="1152525" cy="331788"/>
          </a:xfrm>
        </p:spPr>
        <p:txBody>
          <a:bodyPr/>
          <a:lstStyle>
            <a:lvl1pPr>
              <a:defRPr/>
            </a:lvl1pPr>
          </a:lstStyle>
          <a:p>
            <a:fld id="{384B1A90-27CE-4A65-90C6-1DE1E7B69B85}" type="slidenum">
              <a:rPr lang="en-US" altLang="en-US"/>
              <a:pPr/>
              <a:t>‹#›</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Rectangle 6"/>
          <p:cNvSpPr>
            <a:spLocks noGrp="1" noChangeArrowheads="1"/>
          </p:cNvSpPr>
          <p:nvPr>
            <p:ph type="ftr" sz="quarter" idx="10"/>
          </p:nvPr>
        </p:nvSpPr>
        <p:spPr>
          <a:ln/>
        </p:spPr>
        <p:txBody>
          <a:bodyPr/>
          <a:lstStyle>
            <a:lvl1pPr>
              <a:defRPr/>
            </a:lvl1pPr>
          </a:lstStyle>
          <a:p>
            <a:r>
              <a:rPr lang="en-US" altLang="en-US" smtClean="0"/>
              <a:t>Cg-17, Geneva, 25 May 2015</a:t>
            </a:r>
            <a:endParaRPr lang="en-US" altLang="en-US" dirty="0"/>
          </a:p>
        </p:txBody>
      </p:sp>
      <p:sp>
        <p:nvSpPr>
          <p:cNvPr id="5" name="Rectangle 7"/>
          <p:cNvSpPr>
            <a:spLocks noGrp="1" noChangeArrowheads="1"/>
          </p:cNvSpPr>
          <p:nvPr>
            <p:ph type="sldNum" sz="quarter" idx="11"/>
          </p:nvPr>
        </p:nvSpPr>
        <p:spPr>
          <a:ln/>
        </p:spPr>
        <p:txBody>
          <a:bodyPr/>
          <a:lstStyle>
            <a:lvl1pPr>
              <a:defRPr/>
            </a:lvl1pPr>
          </a:lstStyle>
          <a:p>
            <a:fld id="{DEA80673-A73F-4D73-96A3-E05FA08B7613}" type="slidenum">
              <a:rPr lang="en-US" altLang="en-US"/>
              <a:pPr/>
              <a:t>‹#›</a:t>
            </a:fld>
            <a:endParaRPr lang="en-US" altLang="en-US" dirty="0"/>
          </a:p>
        </p:txBody>
      </p:sp>
    </p:spTree>
    <p:extLst>
      <p:ext uri="{BB962C8B-B14F-4D97-AF65-F5344CB8AC3E}">
        <p14:creationId xmlns:p14="http://schemas.microsoft.com/office/powerpoint/2010/main" val="15219465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ftr" sz="quarter" idx="10"/>
          </p:nvPr>
        </p:nvSpPr>
        <p:spPr>
          <a:ln/>
        </p:spPr>
        <p:txBody>
          <a:bodyPr/>
          <a:lstStyle>
            <a:lvl1pPr>
              <a:defRPr/>
            </a:lvl1pPr>
          </a:lstStyle>
          <a:p>
            <a:r>
              <a:rPr lang="en-US" altLang="en-US" smtClean="0"/>
              <a:t>Cg-17, Geneva, 25 May 2015</a:t>
            </a:r>
            <a:endParaRPr lang="en-US" altLang="en-US" dirty="0"/>
          </a:p>
        </p:txBody>
      </p:sp>
      <p:sp>
        <p:nvSpPr>
          <p:cNvPr id="5" name="Rectangle 7"/>
          <p:cNvSpPr>
            <a:spLocks noGrp="1" noChangeArrowheads="1"/>
          </p:cNvSpPr>
          <p:nvPr>
            <p:ph type="sldNum" sz="quarter" idx="11"/>
          </p:nvPr>
        </p:nvSpPr>
        <p:spPr>
          <a:ln/>
        </p:spPr>
        <p:txBody>
          <a:bodyPr/>
          <a:lstStyle>
            <a:lvl1pPr>
              <a:defRPr/>
            </a:lvl1pPr>
          </a:lstStyle>
          <a:p>
            <a:fld id="{A5637A8F-0397-4A80-A49F-054A7EA7C0E9}" type="slidenum">
              <a:rPr lang="en-US" altLang="en-US"/>
              <a:pPr/>
              <a:t>‹#›</a:t>
            </a:fld>
            <a:endParaRPr lang="en-US" altLang="en-US" dirty="0"/>
          </a:p>
        </p:txBody>
      </p:sp>
    </p:spTree>
    <p:extLst>
      <p:ext uri="{BB962C8B-B14F-4D97-AF65-F5344CB8AC3E}">
        <p14:creationId xmlns:p14="http://schemas.microsoft.com/office/powerpoint/2010/main" val="39544432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Content Placeholder 2"/>
          <p:cNvSpPr>
            <a:spLocks noGrp="1"/>
          </p:cNvSpPr>
          <p:nvPr>
            <p:ph sz="half" idx="1"/>
          </p:nvPr>
        </p:nvSpPr>
        <p:spPr>
          <a:xfrm>
            <a:off x="1403350" y="1412875"/>
            <a:ext cx="3703638" cy="4683125"/>
          </a:xfrm>
        </p:spPr>
        <p:txBody>
          <a:bodyPr/>
          <a:lstStyle>
            <a:lvl1pPr>
              <a:defRPr sz="2400"/>
            </a:lvl1pPr>
            <a:lvl2pPr>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Content Placeholder 3"/>
          <p:cNvSpPr>
            <a:spLocks noGrp="1"/>
          </p:cNvSpPr>
          <p:nvPr>
            <p:ph sz="half" idx="2"/>
          </p:nvPr>
        </p:nvSpPr>
        <p:spPr>
          <a:xfrm>
            <a:off x="5259388" y="1412875"/>
            <a:ext cx="3705225" cy="4683125"/>
          </a:xfrm>
        </p:spPr>
        <p:txBody>
          <a:bodyPr/>
          <a:lstStyle>
            <a:lvl1pPr>
              <a:defRPr sz="2400"/>
            </a:lvl1pPr>
            <a:lvl2pPr>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5" name="Rectangle 6"/>
          <p:cNvSpPr>
            <a:spLocks noGrp="1" noChangeArrowheads="1"/>
          </p:cNvSpPr>
          <p:nvPr>
            <p:ph type="ftr" sz="quarter" idx="10"/>
          </p:nvPr>
        </p:nvSpPr>
        <p:spPr>
          <a:ln/>
        </p:spPr>
        <p:txBody>
          <a:bodyPr/>
          <a:lstStyle>
            <a:lvl1pPr>
              <a:defRPr/>
            </a:lvl1pPr>
          </a:lstStyle>
          <a:p>
            <a:r>
              <a:rPr lang="en-US" altLang="en-US" smtClean="0"/>
              <a:t>Cg-17, Geneva, 25 May 2015</a:t>
            </a:r>
            <a:endParaRPr lang="en-US" altLang="en-US" dirty="0"/>
          </a:p>
        </p:txBody>
      </p:sp>
      <p:sp>
        <p:nvSpPr>
          <p:cNvPr id="6" name="Rectangle 7"/>
          <p:cNvSpPr>
            <a:spLocks noGrp="1" noChangeArrowheads="1"/>
          </p:cNvSpPr>
          <p:nvPr>
            <p:ph type="sldNum" sz="quarter" idx="11"/>
          </p:nvPr>
        </p:nvSpPr>
        <p:spPr>
          <a:ln/>
        </p:spPr>
        <p:txBody>
          <a:bodyPr/>
          <a:lstStyle>
            <a:lvl1pPr>
              <a:defRPr/>
            </a:lvl1pPr>
          </a:lstStyle>
          <a:p>
            <a:fld id="{22B30CBA-7E8D-48CE-BE01-50B65EED8C4B}" type="slidenum">
              <a:rPr lang="en-US" altLang="en-US"/>
              <a:pPr/>
              <a:t>‹#›</a:t>
            </a:fld>
            <a:endParaRPr lang="en-US" altLang="en-US" dirty="0"/>
          </a:p>
        </p:txBody>
      </p:sp>
    </p:spTree>
    <p:extLst>
      <p:ext uri="{BB962C8B-B14F-4D97-AF65-F5344CB8AC3E}">
        <p14:creationId xmlns:p14="http://schemas.microsoft.com/office/powerpoint/2010/main" val="1854607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55160" cy="1080120"/>
          </a:xfrm>
        </p:spPr>
        <p:txBody>
          <a:bodyPr/>
          <a:lstStyle>
            <a:lvl1pPr>
              <a:defRPr/>
            </a:lvl1pPr>
          </a:lstStyle>
          <a:p>
            <a:r>
              <a:rPr lang="en-US" smtClean="0"/>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7" name="Rectangle 6"/>
          <p:cNvSpPr>
            <a:spLocks noGrp="1" noChangeArrowheads="1"/>
          </p:cNvSpPr>
          <p:nvPr>
            <p:ph type="ftr" sz="quarter" idx="10"/>
          </p:nvPr>
        </p:nvSpPr>
        <p:spPr>
          <a:ln/>
        </p:spPr>
        <p:txBody>
          <a:bodyPr/>
          <a:lstStyle>
            <a:lvl1pPr>
              <a:defRPr/>
            </a:lvl1pPr>
          </a:lstStyle>
          <a:p>
            <a:r>
              <a:rPr lang="en-US" altLang="en-US" smtClean="0"/>
              <a:t>Cg-17, Geneva, 25 May 2015</a:t>
            </a:r>
            <a:endParaRPr lang="en-US" altLang="en-US" dirty="0"/>
          </a:p>
        </p:txBody>
      </p:sp>
      <p:sp>
        <p:nvSpPr>
          <p:cNvPr id="8" name="Rectangle 7"/>
          <p:cNvSpPr>
            <a:spLocks noGrp="1" noChangeArrowheads="1"/>
          </p:cNvSpPr>
          <p:nvPr>
            <p:ph type="sldNum" sz="quarter" idx="11"/>
          </p:nvPr>
        </p:nvSpPr>
        <p:spPr>
          <a:ln/>
        </p:spPr>
        <p:txBody>
          <a:bodyPr/>
          <a:lstStyle>
            <a:lvl1pPr>
              <a:defRPr/>
            </a:lvl1pPr>
          </a:lstStyle>
          <a:p>
            <a:fld id="{F444EF25-8D5B-4DF2-ADCB-9AF1145C136C}" type="slidenum">
              <a:rPr lang="en-US" altLang="en-US"/>
              <a:pPr/>
              <a:t>‹#›</a:t>
            </a:fld>
            <a:endParaRPr lang="en-US" altLang="en-US" dirty="0"/>
          </a:p>
        </p:txBody>
      </p:sp>
    </p:spTree>
    <p:extLst>
      <p:ext uri="{BB962C8B-B14F-4D97-AF65-F5344CB8AC3E}">
        <p14:creationId xmlns:p14="http://schemas.microsoft.com/office/powerpoint/2010/main" val="31902656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Rectangle 6"/>
          <p:cNvSpPr>
            <a:spLocks noGrp="1" noChangeArrowheads="1"/>
          </p:cNvSpPr>
          <p:nvPr>
            <p:ph type="ftr" sz="quarter" idx="10"/>
          </p:nvPr>
        </p:nvSpPr>
        <p:spPr>
          <a:ln/>
        </p:spPr>
        <p:txBody>
          <a:bodyPr/>
          <a:lstStyle>
            <a:lvl1pPr>
              <a:defRPr/>
            </a:lvl1pPr>
          </a:lstStyle>
          <a:p>
            <a:r>
              <a:rPr lang="en-US" altLang="en-US" smtClean="0"/>
              <a:t>Cg-17, Geneva, 25 May 2015</a:t>
            </a:r>
            <a:endParaRPr lang="en-US" altLang="en-US" dirty="0"/>
          </a:p>
        </p:txBody>
      </p:sp>
      <p:sp>
        <p:nvSpPr>
          <p:cNvPr id="4" name="Rectangle 7"/>
          <p:cNvSpPr>
            <a:spLocks noGrp="1" noChangeArrowheads="1"/>
          </p:cNvSpPr>
          <p:nvPr>
            <p:ph type="sldNum" sz="quarter" idx="11"/>
          </p:nvPr>
        </p:nvSpPr>
        <p:spPr>
          <a:ln/>
        </p:spPr>
        <p:txBody>
          <a:bodyPr/>
          <a:lstStyle>
            <a:lvl1pPr>
              <a:defRPr/>
            </a:lvl1pPr>
          </a:lstStyle>
          <a:p>
            <a:fld id="{C06B6142-C4AC-42D9-AC05-600A53630494}" type="slidenum">
              <a:rPr lang="en-US" altLang="en-US"/>
              <a:pPr/>
              <a:t>‹#›</a:t>
            </a:fld>
            <a:endParaRPr lang="en-US" altLang="en-US" dirty="0"/>
          </a:p>
        </p:txBody>
      </p:sp>
    </p:spTree>
    <p:extLst>
      <p:ext uri="{BB962C8B-B14F-4D97-AF65-F5344CB8AC3E}">
        <p14:creationId xmlns:p14="http://schemas.microsoft.com/office/powerpoint/2010/main" val="41635316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44816" cy="1008112"/>
          </a:xfrm>
        </p:spPr>
        <p:txBody>
          <a:bodyPr/>
          <a:lstStyle>
            <a:lvl1pPr algn="l">
              <a:defRPr sz="3000" b="0"/>
            </a:lvl1pPr>
          </a:lstStyle>
          <a:p>
            <a:r>
              <a:rPr lang="en-US" smtClean="0"/>
              <a:t>Click to edit Master title style</a:t>
            </a:r>
            <a:endParaRPr lang="en-GB" dirty="0"/>
          </a:p>
        </p:txBody>
      </p:sp>
      <p:sp>
        <p:nvSpPr>
          <p:cNvPr id="3" name="Content Placeholder 2"/>
          <p:cNvSpPr>
            <a:spLocks noGrp="1"/>
          </p:cNvSpPr>
          <p:nvPr>
            <p:ph idx="1"/>
          </p:nvPr>
        </p:nvSpPr>
        <p:spPr>
          <a:xfrm>
            <a:off x="3575050" y="1412776"/>
            <a:ext cx="5111750" cy="4713387"/>
          </a:xfrm>
        </p:spPr>
        <p:txBody>
          <a:bodyPr/>
          <a:lstStyle>
            <a:lvl1pPr>
              <a:defRPr sz="2800"/>
            </a:lvl1pPr>
            <a:lvl2pPr>
              <a:defRPr sz="2800"/>
            </a:lvl2pPr>
            <a:lvl3pPr>
              <a:defRPr sz="2800"/>
            </a:lvl3pPr>
            <a:lvl4pPr>
              <a:defRPr sz="2800"/>
            </a:lvl4pPr>
            <a:lvl5pPr>
              <a:defRPr sz="2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r>
              <a:rPr lang="en-US" altLang="en-US" smtClean="0"/>
              <a:t>Cg-17, Geneva, 25 May 2015</a:t>
            </a:r>
            <a:endParaRPr lang="en-US" altLang="en-US" dirty="0"/>
          </a:p>
        </p:txBody>
      </p:sp>
      <p:sp>
        <p:nvSpPr>
          <p:cNvPr id="6" name="Rectangle 7"/>
          <p:cNvSpPr>
            <a:spLocks noGrp="1" noChangeArrowheads="1"/>
          </p:cNvSpPr>
          <p:nvPr>
            <p:ph type="sldNum" sz="quarter" idx="11"/>
          </p:nvPr>
        </p:nvSpPr>
        <p:spPr>
          <a:ln/>
        </p:spPr>
        <p:txBody>
          <a:bodyPr/>
          <a:lstStyle>
            <a:lvl1pPr>
              <a:defRPr/>
            </a:lvl1pPr>
          </a:lstStyle>
          <a:p>
            <a:fld id="{94C4B815-39E9-4BEB-83AB-CFEBF22F3DDC}" type="slidenum">
              <a:rPr lang="en-US" altLang="en-US"/>
              <a:pPr/>
              <a:t>‹#›</a:t>
            </a:fld>
            <a:endParaRPr lang="en-US" altLang="en-US" dirty="0"/>
          </a:p>
        </p:txBody>
      </p:sp>
    </p:spTree>
    <p:extLst>
      <p:ext uri="{BB962C8B-B14F-4D97-AF65-F5344CB8AC3E}">
        <p14:creationId xmlns:p14="http://schemas.microsoft.com/office/powerpoint/2010/main" val="39254039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r>
              <a:rPr lang="en-US" altLang="en-US" smtClean="0"/>
              <a:t>Cg-17, Geneva, 25 May 2015</a:t>
            </a:r>
            <a:endParaRPr lang="en-US" altLang="en-US" dirty="0"/>
          </a:p>
        </p:txBody>
      </p:sp>
      <p:sp>
        <p:nvSpPr>
          <p:cNvPr id="6" name="Rectangle 7"/>
          <p:cNvSpPr>
            <a:spLocks noGrp="1" noChangeArrowheads="1"/>
          </p:cNvSpPr>
          <p:nvPr>
            <p:ph type="sldNum" sz="quarter" idx="11"/>
          </p:nvPr>
        </p:nvSpPr>
        <p:spPr>
          <a:ln/>
        </p:spPr>
        <p:txBody>
          <a:bodyPr/>
          <a:lstStyle>
            <a:lvl1pPr>
              <a:defRPr/>
            </a:lvl1pPr>
          </a:lstStyle>
          <a:p>
            <a:fld id="{56E75EED-E29D-432D-815F-72AF5F509C74}" type="slidenum">
              <a:rPr lang="en-US" altLang="en-US"/>
              <a:pPr/>
              <a:t>‹#›</a:t>
            </a:fld>
            <a:endParaRPr lang="en-US" altLang="en-US" dirty="0"/>
          </a:p>
        </p:txBody>
      </p:sp>
    </p:spTree>
    <p:extLst>
      <p:ext uri="{BB962C8B-B14F-4D97-AF65-F5344CB8AC3E}">
        <p14:creationId xmlns:p14="http://schemas.microsoft.com/office/powerpoint/2010/main" val="11303493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Rectangle 6"/>
          <p:cNvSpPr>
            <a:spLocks noGrp="1" noChangeArrowheads="1"/>
          </p:cNvSpPr>
          <p:nvPr>
            <p:ph type="ftr" sz="quarter" idx="10"/>
          </p:nvPr>
        </p:nvSpPr>
        <p:spPr>
          <a:ln/>
        </p:spPr>
        <p:txBody>
          <a:bodyPr/>
          <a:lstStyle>
            <a:lvl1pPr>
              <a:defRPr/>
            </a:lvl1pPr>
          </a:lstStyle>
          <a:p>
            <a:r>
              <a:rPr lang="en-US" altLang="en-US" smtClean="0"/>
              <a:t>Cg-17, Geneva, 25 May 2015</a:t>
            </a:r>
            <a:endParaRPr lang="en-US" altLang="en-US" dirty="0"/>
          </a:p>
        </p:txBody>
      </p:sp>
      <p:sp>
        <p:nvSpPr>
          <p:cNvPr id="5" name="Rectangle 7"/>
          <p:cNvSpPr>
            <a:spLocks noGrp="1" noChangeArrowheads="1"/>
          </p:cNvSpPr>
          <p:nvPr>
            <p:ph type="sldNum" sz="quarter" idx="11"/>
          </p:nvPr>
        </p:nvSpPr>
        <p:spPr>
          <a:ln/>
        </p:spPr>
        <p:txBody>
          <a:bodyPr/>
          <a:lstStyle>
            <a:lvl1pPr>
              <a:defRPr/>
            </a:lvl1pPr>
          </a:lstStyle>
          <a:p>
            <a:fld id="{27B80D48-FEEB-4960-BEE3-DBA00DB76C33}" type="slidenum">
              <a:rPr lang="en-US" altLang="en-US"/>
              <a:pPr/>
              <a:t>‹#›</a:t>
            </a:fld>
            <a:endParaRPr lang="en-US" altLang="en-US" dirty="0"/>
          </a:p>
        </p:txBody>
      </p:sp>
    </p:spTree>
    <p:extLst>
      <p:ext uri="{BB962C8B-B14F-4D97-AF65-F5344CB8AC3E}">
        <p14:creationId xmlns:p14="http://schemas.microsoft.com/office/powerpoint/2010/main" val="26087835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5488" y="188913"/>
            <a:ext cx="1889125" cy="5907087"/>
          </a:xfrm>
        </p:spPr>
        <p:txBody>
          <a:bodyPr vert="eaVert"/>
          <a:lstStyle/>
          <a:p>
            <a:r>
              <a:rPr lang="en-US" smtClean="0"/>
              <a:t>Click to edit Master title style</a:t>
            </a:r>
            <a:endParaRPr lang="en-GB" dirty="0"/>
          </a:p>
        </p:txBody>
      </p:sp>
      <p:sp>
        <p:nvSpPr>
          <p:cNvPr id="3" name="Vertical Text Placeholder 2"/>
          <p:cNvSpPr>
            <a:spLocks noGrp="1"/>
          </p:cNvSpPr>
          <p:nvPr>
            <p:ph type="body" orient="vert" idx="1"/>
          </p:nvPr>
        </p:nvSpPr>
        <p:spPr>
          <a:xfrm>
            <a:off x="1403350" y="188913"/>
            <a:ext cx="5519738" cy="59070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Rectangle 6"/>
          <p:cNvSpPr>
            <a:spLocks noGrp="1" noChangeArrowheads="1"/>
          </p:cNvSpPr>
          <p:nvPr>
            <p:ph type="ftr" sz="quarter" idx="10"/>
          </p:nvPr>
        </p:nvSpPr>
        <p:spPr>
          <a:ln/>
        </p:spPr>
        <p:txBody>
          <a:bodyPr/>
          <a:lstStyle>
            <a:lvl1pPr>
              <a:defRPr/>
            </a:lvl1pPr>
          </a:lstStyle>
          <a:p>
            <a:r>
              <a:rPr lang="en-US" altLang="en-US" smtClean="0"/>
              <a:t>Cg-17, Geneva, 25 May 2015</a:t>
            </a:r>
            <a:endParaRPr lang="en-US" altLang="en-US" dirty="0"/>
          </a:p>
        </p:txBody>
      </p:sp>
      <p:sp>
        <p:nvSpPr>
          <p:cNvPr id="5" name="Rectangle 7"/>
          <p:cNvSpPr>
            <a:spLocks noGrp="1" noChangeArrowheads="1"/>
          </p:cNvSpPr>
          <p:nvPr>
            <p:ph type="sldNum" sz="quarter" idx="11"/>
          </p:nvPr>
        </p:nvSpPr>
        <p:spPr>
          <a:ln/>
        </p:spPr>
        <p:txBody>
          <a:bodyPr/>
          <a:lstStyle>
            <a:lvl1pPr>
              <a:defRPr/>
            </a:lvl1pPr>
          </a:lstStyle>
          <a:p>
            <a:fld id="{7DF0FFA9-28F8-473F-8A91-979882581D8A}" type="slidenum">
              <a:rPr lang="en-US" altLang="en-US"/>
              <a:pPr/>
              <a:t>‹#›</a:t>
            </a:fld>
            <a:endParaRPr lang="en-US" altLang="en-US" dirty="0"/>
          </a:p>
        </p:txBody>
      </p:sp>
    </p:spTree>
    <p:extLst>
      <p:ext uri="{BB962C8B-B14F-4D97-AF65-F5344CB8AC3E}">
        <p14:creationId xmlns:p14="http://schemas.microsoft.com/office/powerpoint/2010/main" val="1862704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0825" y="188913"/>
            <a:ext cx="8713788" cy="792162"/>
          </a:xfrm>
        </p:spPr>
        <p:txBody>
          <a:bodyPr/>
          <a:lstStyle/>
          <a:p>
            <a:r>
              <a:rPr lang="en-US" smtClean="0"/>
              <a:t>Click to edit Master title style</a:t>
            </a:r>
            <a:endParaRPr lang="en-US" dirty="0"/>
          </a:p>
        </p:txBody>
      </p:sp>
      <p:sp>
        <p:nvSpPr>
          <p:cNvPr id="4" name="Content Placeholder 3"/>
          <p:cNvSpPr>
            <a:spLocks noGrp="1"/>
          </p:cNvSpPr>
          <p:nvPr>
            <p:ph sz="half" idx="2"/>
          </p:nvPr>
        </p:nvSpPr>
        <p:spPr>
          <a:xfrm>
            <a:off x="4683125" y="1052513"/>
            <a:ext cx="4281488" cy="4897437"/>
          </a:xfrm>
        </p:spPr>
        <p:txBody>
          <a:bodyPr/>
          <a:lstStyle>
            <a:lvl1pPr>
              <a:defRPr sz="2400"/>
            </a:lvl1pPr>
            <a:lvl2pPr>
              <a:defRPr sz="2400"/>
            </a:lvl2pPr>
            <a:lvl3pPr>
              <a:defRPr sz="2400"/>
            </a:lvl3pPr>
            <a:lvl4pPr>
              <a:defRPr sz="2400"/>
            </a:lvl4pPr>
            <a:lvl5pPr>
              <a:defRPr sz="2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10"/>
          </p:nvPr>
        </p:nvSpPr>
        <p:spPr>
          <a:xfrm>
            <a:off x="1042988" y="6453188"/>
            <a:ext cx="4465637" cy="312737"/>
          </a:xfrm>
        </p:spPr>
        <p:txBody>
          <a:bodyPr/>
          <a:lstStyle>
            <a:lvl1pPr>
              <a:defRPr/>
            </a:lvl1pPr>
          </a:lstStyle>
          <a:p>
            <a:r>
              <a:rPr lang="en-US" altLang="en-US" smtClean="0"/>
              <a:t>Cg-17, Geneva, 25 May 2015</a:t>
            </a:r>
            <a:endParaRPr lang="en-US" altLang="en-US" dirty="0"/>
          </a:p>
        </p:txBody>
      </p:sp>
      <p:sp>
        <p:nvSpPr>
          <p:cNvPr id="6" name="Slide Number Placeholder 5"/>
          <p:cNvSpPr>
            <a:spLocks noGrp="1"/>
          </p:cNvSpPr>
          <p:nvPr>
            <p:ph type="sldNum" sz="quarter" idx="11"/>
          </p:nvPr>
        </p:nvSpPr>
        <p:spPr>
          <a:xfrm>
            <a:off x="5867400" y="6478588"/>
            <a:ext cx="1152525" cy="312737"/>
          </a:xfrm>
        </p:spPr>
        <p:txBody>
          <a:bodyPr/>
          <a:lstStyle>
            <a:lvl1pPr>
              <a:defRPr/>
            </a:lvl1pPr>
          </a:lstStyle>
          <a:p>
            <a:fld id="{530DC6A7-5167-4619-9E2D-9462EBD6BA47}" type="slidenum">
              <a:rPr lang="en-US" altLang="en-US"/>
              <a:pPr/>
              <a:t>‹#›</a:t>
            </a:fld>
            <a:endParaRPr lang="en-US" altLang="en-US" dirty="0"/>
          </a:p>
        </p:txBody>
      </p:sp>
      <p:sp>
        <p:nvSpPr>
          <p:cNvPr id="8" name="Content Placeholder 7"/>
          <p:cNvSpPr>
            <a:spLocks noGrp="1"/>
          </p:cNvSpPr>
          <p:nvPr>
            <p:ph sz="quarter" idx="12"/>
          </p:nvPr>
        </p:nvSpPr>
        <p:spPr>
          <a:xfrm>
            <a:off x="260405" y="1054127"/>
            <a:ext cx="4279790" cy="4905375"/>
          </a:xfrm>
        </p:spPr>
        <p:txBody>
          <a:bodyPr/>
          <a:lstStyle>
            <a:lvl1pPr>
              <a:defRPr sz="2400"/>
            </a:lvl1pPr>
            <a:lvl2pPr>
              <a:defRPr sz="2400"/>
            </a:lvl2pPr>
            <a:lvl3pPr>
              <a:defRPr sz="2400"/>
            </a:lvl3pPr>
            <a:lvl4pPr>
              <a:defRPr sz="2400"/>
            </a:lvl4pPr>
            <a:lvl5pPr>
              <a:defRPr sz="2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9037901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a:xfrm>
            <a:off x="457200" y="6356350"/>
            <a:ext cx="2133600" cy="365125"/>
          </a:xfrm>
          <a:prstGeom prst="rect">
            <a:avLst/>
          </a:prstGeom>
        </p:spPr>
        <p:txBody>
          <a:bodyPr/>
          <a:lstStyle>
            <a:lvl1pPr>
              <a:defRPr/>
            </a:lvl1pPr>
          </a:lstStyle>
          <a:p>
            <a:pPr>
              <a:defRPr/>
            </a:pPr>
            <a:endParaRPr lang="en-US" dirty="0"/>
          </a:p>
        </p:txBody>
      </p:sp>
      <p:sp>
        <p:nvSpPr>
          <p:cNvPr id="3" name="Footer Placeholder 4"/>
          <p:cNvSpPr>
            <a:spLocks noGrp="1"/>
          </p:cNvSpPr>
          <p:nvPr>
            <p:ph type="ftr" sz="quarter" idx="11"/>
          </p:nvPr>
        </p:nvSpPr>
        <p:spPr/>
        <p:txBody>
          <a:bodyPr/>
          <a:lstStyle>
            <a:lvl1pPr>
              <a:defRPr/>
            </a:lvl1pPr>
          </a:lstStyle>
          <a:p>
            <a:pPr>
              <a:defRPr/>
            </a:pPr>
            <a:r>
              <a:rPr lang="en-US" smtClean="0"/>
              <a:t>Cg-17, Geneva, 25 May 2015</a:t>
            </a:r>
            <a:endParaRPr lang="en-US" dirty="0"/>
          </a:p>
        </p:txBody>
      </p:sp>
      <p:sp>
        <p:nvSpPr>
          <p:cNvPr id="4" name="Slide Number Placeholder 5"/>
          <p:cNvSpPr>
            <a:spLocks noGrp="1"/>
          </p:cNvSpPr>
          <p:nvPr>
            <p:ph type="sldNum" sz="quarter" idx="12"/>
          </p:nvPr>
        </p:nvSpPr>
        <p:spPr/>
        <p:txBody>
          <a:bodyPr/>
          <a:lstStyle>
            <a:lvl1pPr>
              <a:defRPr/>
            </a:lvl1pPr>
          </a:lstStyle>
          <a:p>
            <a:pPr>
              <a:defRPr/>
            </a:pPr>
            <a:fld id="{F8EE8346-F372-49B5-81A5-D1270ABA9D59}" type="slidenum">
              <a:rPr lang="en-US"/>
              <a:pPr>
                <a:defRPr/>
              </a:pPr>
              <a:t>‹#›</a:t>
            </a:fld>
            <a:endParaRPr lang="en-US" dirty="0"/>
          </a:p>
        </p:txBody>
      </p:sp>
    </p:spTree>
    <p:extLst>
      <p:ext uri="{BB962C8B-B14F-4D97-AF65-F5344CB8AC3E}">
        <p14:creationId xmlns:p14="http://schemas.microsoft.com/office/powerpoint/2010/main" val="40365605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smtClean="0"/>
              <a:t>Click to edit Master subtitle style</a:t>
            </a:r>
            <a:endParaRPr lang="en-GB" dirty="0"/>
          </a:p>
        </p:txBody>
      </p:sp>
      <p:sp>
        <p:nvSpPr>
          <p:cNvPr id="4" name="Rectangle 10"/>
          <p:cNvSpPr>
            <a:spLocks noGrp="1" noChangeArrowheads="1"/>
          </p:cNvSpPr>
          <p:nvPr>
            <p:ph type="ftr" sz="quarter" idx="10"/>
          </p:nvPr>
        </p:nvSpPr>
        <p:spPr>
          <a:ln/>
        </p:spPr>
        <p:txBody>
          <a:bodyPr/>
          <a:lstStyle>
            <a:lvl1pPr>
              <a:defRPr/>
            </a:lvl1pPr>
          </a:lstStyle>
          <a:p>
            <a:r>
              <a:rPr lang="en-US" altLang="en-US" smtClean="0"/>
              <a:t>Cg-17, Geneva, 25 May 2015</a:t>
            </a:r>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E4435597-67A5-4C38-94B3-D8FE525D8A3E}" type="slidenum">
              <a:rPr lang="en-US" altLang="en-US"/>
              <a:pPr/>
              <a:t>‹#›</a:t>
            </a:fld>
            <a:endParaRPr lang="en-US" altLang="en-US" dirty="0"/>
          </a:p>
        </p:txBody>
      </p:sp>
    </p:spTree>
    <p:extLst>
      <p:ext uri="{BB962C8B-B14F-4D97-AF65-F5344CB8AC3E}">
        <p14:creationId xmlns:p14="http://schemas.microsoft.com/office/powerpoint/2010/main" val="8839223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r>
              <a:rPr lang="en-US" altLang="en-US" smtClean="0"/>
              <a:t>Cg-17, Geneva, 25 May 2015</a:t>
            </a:r>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6E30F560-48CB-4FFF-8A94-C4B0D66B2707}" type="slidenum">
              <a:rPr lang="en-US" altLang="en-US"/>
              <a:pPr/>
              <a:t>‹#›</a:t>
            </a:fld>
            <a:endParaRPr lang="en-US" altLang="en-US" dirty="0"/>
          </a:p>
        </p:txBody>
      </p:sp>
    </p:spTree>
    <p:extLst>
      <p:ext uri="{BB962C8B-B14F-4D97-AF65-F5344CB8AC3E}">
        <p14:creationId xmlns:p14="http://schemas.microsoft.com/office/powerpoint/2010/main" val="15153100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r>
              <a:rPr lang="en-US" altLang="en-US" smtClean="0"/>
              <a:t>Cg-17, Geneva, 25 May 2015</a:t>
            </a:r>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34D05579-02BA-451C-A53C-A02468D170C8}" type="slidenum">
              <a:rPr lang="en-US" altLang="en-US"/>
              <a:pPr/>
              <a:t>‹#›</a:t>
            </a:fld>
            <a:endParaRPr lang="en-US" altLang="en-US" dirty="0"/>
          </a:p>
        </p:txBody>
      </p:sp>
    </p:spTree>
    <p:extLst>
      <p:ext uri="{BB962C8B-B14F-4D97-AF65-F5344CB8AC3E}">
        <p14:creationId xmlns:p14="http://schemas.microsoft.com/office/powerpoint/2010/main" val="31281495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r>
              <a:rPr lang="en-US" altLang="en-US" smtClean="0"/>
              <a:t>Cg-17, Geneva, 25 May 2015</a:t>
            </a:r>
            <a:endParaRPr lang="en-US" altLang="en-US" dirty="0"/>
          </a:p>
        </p:txBody>
      </p:sp>
      <p:sp>
        <p:nvSpPr>
          <p:cNvPr id="6" name="Rectangle 11"/>
          <p:cNvSpPr>
            <a:spLocks noGrp="1" noChangeArrowheads="1"/>
          </p:cNvSpPr>
          <p:nvPr>
            <p:ph type="sldNum" sz="quarter" idx="11"/>
          </p:nvPr>
        </p:nvSpPr>
        <p:spPr>
          <a:ln/>
        </p:spPr>
        <p:txBody>
          <a:bodyPr/>
          <a:lstStyle>
            <a:lvl1pPr>
              <a:defRPr/>
            </a:lvl1pPr>
          </a:lstStyle>
          <a:p>
            <a:fld id="{654B0B9B-9001-43CB-883E-70DF8A72D444}" type="slidenum">
              <a:rPr lang="en-US" altLang="en-US"/>
              <a:pPr/>
              <a:t>‹#›</a:t>
            </a:fld>
            <a:endParaRPr lang="en-US" altLang="en-US" dirty="0"/>
          </a:p>
        </p:txBody>
      </p:sp>
    </p:spTree>
    <p:extLst>
      <p:ext uri="{BB962C8B-B14F-4D97-AF65-F5344CB8AC3E}">
        <p14:creationId xmlns:p14="http://schemas.microsoft.com/office/powerpoint/2010/main" val="24298992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r>
              <a:rPr lang="en-US" altLang="en-US" smtClean="0"/>
              <a:t>Cg-17, Geneva, 25 May 2015</a:t>
            </a:r>
            <a:endParaRPr lang="en-US" altLang="en-US" dirty="0"/>
          </a:p>
        </p:txBody>
      </p:sp>
      <p:sp>
        <p:nvSpPr>
          <p:cNvPr id="8" name="Rectangle 11"/>
          <p:cNvSpPr>
            <a:spLocks noGrp="1" noChangeArrowheads="1"/>
          </p:cNvSpPr>
          <p:nvPr>
            <p:ph type="sldNum" sz="quarter" idx="11"/>
          </p:nvPr>
        </p:nvSpPr>
        <p:spPr>
          <a:ln/>
        </p:spPr>
        <p:txBody>
          <a:bodyPr/>
          <a:lstStyle>
            <a:lvl1pPr>
              <a:defRPr/>
            </a:lvl1pPr>
          </a:lstStyle>
          <a:p>
            <a:fld id="{99CB05DD-9F26-406B-A3F2-F441C7F1591A}" type="slidenum">
              <a:rPr lang="en-US" altLang="en-US"/>
              <a:pPr/>
              <a:t>‹#›</a:t>
            </a:fld>
            <a:endParaRPr lang="en-US" altLang="en-US" dirty="0"/>
          </a:p>
        </p:txBody>
      </p:sp>
    </p:spTree>
    <p:extLst>
      <p:ext uri="{BB962C8B-B14F-4D97-AF65-F5344CB8AC3E}">
        <p14:creationId xmlns:p14="http://schemas.microsoft.com/office/powerpoint/2010/main" val="10795437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Rectangle 10"/>
          <p:cNvSpPr>
            <a:spLocks noGrp="1" noChangeArrowheads="1"/>
          </p:cNvSpPr>
          <p:nvPr>
            <p:ph type="ftr" sz="quarter" idx="10"/>
          </p:nvPr>
        </p:nvSpPr>
        <p:spPr>
          <a:ln/>
        </p:spPr>
        <p:txBody>
          <a:bodyPr/>
          <a:lstStyle>
            <a:lvl1pPr>
              <a:defRPr/>
            </a:lvl1pPr>
          </a:lstStyle>
          <a:p>
            <a:r>
              <a:rPr lang="en-US" altLang="en-US" smtClean="0"/>
              <a:t>Cg-17, Geneva, 25 May 2015</a:t>
            </a:r>
            <a:endParaRPr lang="en-US" altLang="en-US" dirty="0"/>
          </a:p>
        </p:txBody>
      </p:sp>
      <p:sp>
        <p:nvSpPr>
          <p:cNvPr id="4" name="Rectangle 11"/>
          <p:cNvSpPr>
            <a:spLocks noGrp="1" noChangeArrowheads="1"/>
          </p:cNvSpPr>
          <p:nvPr>
            <p:ph type="sldNum" sz="quarter" idx="11"/>
          </p:nvPr>
        </p:nvSpPr>
        <p:spPr>
          <a:ln/>
        </p:spPr>
        <p:txBody>
          <a:bodyPr/>
          <a:lstStyle>
            <a:lvl1pPr>
              <a:defRPr/>
            </a:lvl1pPr>
          </a:lstStyle>
          <a:p>
            <a:fld id="{6B5FADC7-6554-4E0E-A943-3B2A5EACC44E}" type="slidenum">
              <a:rPr lang="en-US" altLang="en-US"/>
              <a:pPr/>
              <a:t>‹#›</a:t>
            </a:fld>
            <a:endParaRPr lang="en-US" altLang="en-US" dirty="0"/>
          </a:p>
        </p:txBody>
      </p:sp>
    </p:spTree>
    <p:extLst>
      <p:ext uri="{BB962C8B-B14F-4D97-AF65-F5344CB8AC3E}">
        <p14:creationId xmlns:p14="http://schemas.microsoft.com/office/powerpoint/2010/main" val="23564541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r>
              <a:rPr lang="en-US" altLang="en-US" smtClean="0"/>
              <a:t>Cg-17, Geneva, 25 May 2015</a:t>
            </a:r>
            <a:endParaRPr lang="en-US" altLang="en-US" dirty="0"/>
          </a:p>
        </p:txBody>
      </p:sp>
      <p:sp>
        <p:nvSpPr>
          <p:cNvPr id="3" name="Rectangle 11"/>
          <p:cNvSpPr>
            <a:spLocks noGrp="1" noChangeArrowheads="1"/>
          </p:cNvSpPr>
          <p:nvPr>
            <p:ph type="sldNum" sz="quarter" idx="11"/>
          </p:nvPr>
        </p:nvSpPr>
        <p:spPr>
          <a:ln/>
        </p:spPr>
        <p:txBody>
          <a:bodyPr/>
          <a:lstStyle>
            <a:lvl1pPr>
              <a:defRPr/>
            </a:lvl1pPr>
          </a:lstStyle>
          <a:p>
            <a:fld id="{3138C1E1-D2C8-4C77-A16D-CC51B7D99F76}" type="slidenum">
              <a:rPr lang="en-US" altLang="en-US"/>
              <a:pPr/>
              <a:t>‹#›</a:t>
            </a:fld>
            <a:endParaRPr lang="en-US" altLang="en-US" dirty="0"/>
          </a:p>
        </p:txBody>
      </p:sp>
    </p:spTree>
    <p:extLst>
      <p:ext uri="{BB962C8B-B14F-4D97-AF65-F5344CB8AC3E}">
        <p14:creationId xmlns:p14="http://schemas.microsoft.com/office/powerpoint/2010/main" val="218089818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r>
              <a:rPr lang="en-US" altLang="en-US" smtClean="0"/>
              <a:t>Cg-17, Geneva, 25 May 2015</a:t>
            </a:r>
            <a:endParaRPr lang="en-US" altLang="en-US" dirty="0"/>
          </a:p>
        </p:txBody>
      </p:sp>
      <p:sp>
        <p:nvSpPr>
          <p:cNvPr id="6" name="Rectangle 11"/>
          <p:cNvSpPr>
            <a:spLocks noGrp="1" noChangeArrowheads="1"/>
          </p:cNvSpPr>
          <p:nvPr>
            <p:ph type="sldNum" sz="quarter" idx="11"/>
          </p:nvPr>
        </p:nvSpPr>
        <p:spPr>
          <a:ln/>
        </p:spPr>
        <p:txBody>
          <a:bodyPr/>
          <a:lstStyle>
            <a:lvl1pPr>
              <a:defRPr/>
            </a:lvl1pPr>
          </a:lstStyle>
          <a:p>
            <a:fld id="{64A7EBCB-E49B-44E9-A4C0-EA7F9E114DD1}" type="slidenum">
              <a:rPr lang="en-US" altLang="en-US"/>
              <a:pPr/>
              <a:t>‹#›</a:t>
            </a:fld>
            <a:endParaRPr lang="en-US" altLang="en-US" dirty="0"/>
          </a:p>
        </p:txBody>
      </p:sp>
    </p:spTree>
    <p:extLst>
      <p:ext uri="{BB962C8B-B14F-4D97-AF65-F5344CB8AC3E}">
        <p14:creationId xmlns:p14="http://schemas.microsoft.com/office/powerpoint/2010/main" val="327236431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dirty="0" smtClean="0"/>
              <a:t>Click to edit Master title style</a:t>
            </a:r>
            <a:endParaRPr lang="en-GB"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r>
              <a:rPr lang="en-US" altLang="en-US" smtClean="0"/>
              <a:t>Cg-17, Geneva, 25 May 2015</a:t>
            </a:r>
            <a:endParaRPr lang="en-US" altLang="en-US" dirty="0"/>
          </a:p>
        </p:txBody>
      </p:sp>
      <p:sp>
        <p:nvSpPr>
          <p:cNvPr id="6" name="Rectangle 11"/>
          <p:cNvSpPr>
            <a:spLocks noGrp="1" noChangeArrowheads="1"/>
          </p:cNvSpPr>
          <p:nvPr>
            <p:ph type="sldNum" sz="quarter" idx="11"/>
          </p:nvPr>
        </p:nvSpPr>
        <p:spPr>
          <a:ln/>
        </p:spPr>
        <p:txBody>
          <a:bodyPr/>
          <a:lstStyle>
            <a:lvl1pPr>
              <a:defRPr/>
            </a:lvl1pPr>
          </a:lstStyle>
          <a:p>
            <a:fld id="{BA33C1D7-E07A-463F-9941-AF918645DBE4}" type="slidenum">
              <a:rPr lang="en-US" altLang="en-US"/>
              <a:pPr/>
              <a:t>‹#›</a:t>
            </a:fld>
            <a:endParaRPr lang="en-US" altLang="en-US" dirty="0"/>
          </a:p>
        </p:txBody>
      </p:sp>
    </p:spTree>
    <p:extLst>
      <p:ext uri="{BB962C8B-B14F-4D97-AF65-F5344CB8AC3E}">
        <p14:creationId xmlns:p14="http://schemas.microsoft.com/office/powerpoint/2010/main" val="47729942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r>
              <a:rPr lang="en-US" altLang="en-US" smtClean="0"/>
              <a:t>Cg-17, Geneva, 25 May 2015</a:t>
            </a:r>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32C06050-4F15-4804-94D4-4BA3CD037167}" type="slidenum">
              <a:rPr lang="en-US" altLang="en-US"/>
              <a:pPr/>
              <a:t>‹#›</a:t>
            </a:fld>
            <a:endParaRPr lang="en-US" altLang="en-US" dirty="0"/>
          </a:p>
        </p:txBody>
      </p:sp>
    </p:spTree>
    <p:extLst>
      <p:ext uri="{BB962C8B-B14F-4D97-AF65-F5344CB8AC3E}">
        <p14:creationId xmlns:p14="http://schemas.microsoft.com/office/powerpoint/2010/main" val="258979242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r>
              <a:rPr lang="en-US" altLang="en-US" smtClean="0"/>
              <a:t>Cg-17, Geneva, 25 May 2015</a:t>
            </a:r>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2734F7D5-7458-48A2-9F4A-0C2C4B93AC50}" type="slidenum">
              <a:rPr lang="en-US" altLang="en-US"/>
              <a:pPr/>
              <a:t>‹#›</a:t>
            </a:fld>
            <a:endParaRPr lang="en-US" altLang="en-US" dirty="0"/>
          </a:p>
        </p:txBody>
      </p:sp>
    </p:spTree>
    <p:extLst>
      <p:ext uri="{BB962C8B-B14F-4D97-AF65-F5344CB8AC3E}">
        <p14:creationId xmlns:p14="http://schemas.microsoft.com/office/powerpoint/2010/main" val="116216963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4"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3.xml"/><Relationship Id="rId12" Type="http://schemas.openxmlformats.org/officeDocument/2006/relationships/theme" Target="../theme/theme2.xml"/><Relationship Id="rId13" Type="http://schemas.openxmlformats.org/officeDocument/2006/relationships/image" Target="../media/image3.jpeg"/><Relationship Id="rId14" Type="http://schemas.openxmlformats.org/officeDocument/2006/relationships/hyperlink" Target="http://www.wmo.int/" TargetMode="External"/><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5" Type="http://schemas.openxmlformats.org/officeDocument/2006/relationships/slideLayout" Target="../slideLayouts/slideLayout17.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slideLayout" Target="../slideLayouts/slideLayout20.xml"/><Relationship Id="rId9" Type="http://schemas.openxmlformats.org/officeDocument/2006/relationships/slideLayout" Target="../slideLayouts/slideLayout21.xml"/><Relationship Id="rId10"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6" name="Picture 3" descr="wmo_ppt_2012.jpg"/>
          <p:cNvPicPr>
            <a:picLocks noChangeAspect="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3"/>
          <p:cNvSpPr>
            <a:spLocks noGrp="1" noChangeArrowheads="1"/>
          </p:cNvSpPr>
          <p:nvPr>
            <p:ph type="title"/>
          </p:nvPr>
        </p:nvSpPr>
        <p:spPr bwMode="auto">
          <a:xfrm>
            <a:off x="250825" y="188913"/>
            <a:ext cx="8713788"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2052" name="Rectangle 4"/>
          <p:cNvSpPr>
            <a:spLocks noGrp="1" noChangeArrowheads="1"/>
          </p:cNvSpPr>
          <p:nvPr>
            <p:ph type="body" idx="1"/>
          </p:nvPr>
        </p:nvSpPr>
        <p:spPr bwMode="auto">
          <a:xfrm>
            <a:off x="250825" y="1052513"/>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0"/>
            <a:r>
              <a:rPr lang="en-US" altLang="en-US" smtClean="0"/>
              <a:t>First level</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24582" name="Rectangle 6"/>
          <p:cNvSpPr>
            <a:spLocks noGrp="1" noChangeArrowheads="1"/>
          </p:cNvSpPr>
          <p:nvPr>
            <p:ph type="ftr" sz="quarter" idx="3"/>
          </p:nvPr>
        </p:nvSpPr>
        <p:spPr bwMode="auto">
          <a:xfrm>
            <a:off x="1042988" y="6453188"/>
            <a:ext cx="4465637"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vl1pPr>
          </a:lstStyle>
          <a:p>
            <a:r>
              <a:rPr lang="en-US" altLang="en-US" smtClean="0"/>
              <a:t>Cg-17, Geneva, 25 May 2015</a:t>
            </a:r>
            <a:endParaRPr lang="en-US" altLang="en-US" dirty="0"/>
          </a:p>
        </p:txBody>
      </p:sp>
      <p:sp>
        <p:nvSpPr>
          <p:cNvPr id="24583" name="Rectangle 7"/>
          <p:cNvSpPr>
            <a:spLocks noGrp="1" noChangeArrowheads="1"/>
          </p:cNvSpPr>
          <p:nvPr>
            <p:ph type="sldNum" sz="quarter" idx="4"/>
          </p:nvPr>
        </p:nvSpPr>
        <p:spPr bwMode="auto">
          <a:xfrm>
            <a:off x="5867400" y="6478588"/>
            <a:ext cx="11525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3B323A9F-0146-48A1-BCC1-8D40DBDFB715}" type="slidenum">
              <a:rPr lang="en-US" altLang="en-US"/>
              <a:pPr/>
              <a:t>‹#›</a:t>
            </a:fld>
            <a:endParaRPr lang="en-US" altLang="en-US" dirty="0"/>
          </a:p>
        </p:txBody>
      </p:sp>
    </p:spTree>
  </p:cSld>
  <p:clrMap bg1="lt1" tx1="dk1" bg2="lt2" tx2="dk2" accent1="accent1" accent2="accent2" accent3="accent3" accent4="accent4" accent5="accent5" accent6="accent6" hlink="hlink" folHlink="folHlink"/>
  <p:sldLayoutIdLst>
    <p:sldLayoutId id="2147483675" r:id="rId1"/>
    <p:sldLayoutId id="2147483685" r:id="rId2"/>
    <p:sldLayoutId id="2147483684" r:id="rId3"/>
    <p:sldLayoutId id="2147483683" r:id="rId4"/>
    <p:sldLayoutId id="2147483682" r:id="rId5"/>
    <p:sldLayoutId id="2147483681" r:id="rId6"/>
    <p:sldLayoutId id="2147483679" r:id="rId7"/>
    <p:sldLayoutId id="2147483678" r:id="rId8"/>
    <p:sldLayoutId id="2147483677" r:id="rId9"/>
    <p:sldLayoutId id="2147483676" r:id="rId10"/>
    <p:sldLayoutId id="2147483697" r:id="rId11"/>
    <p:sldLayoutId id="2147483698" r:id="rId12"/>
  </p:sldLayoutIdLst>
  <p:hf hdr="0" dt="0"/>
  <p:txStyles>
    <p:titleStyle>
      <a:lvl1pPr algn="l" rtl="0" eaLnBrk="1" fontAlgn="base" hangingPunct="1">
        <a:spcBef>
          <a:spcPct val="0"/>
        </a:spcBef>
        <a:spcAft>
          <a:spcPct val="0"/>
        </a:spcAft>
        <a:defRPr sz="3000">
          <a:solidFill>
            <a:schemeClr val="tx2"/>
          </a:solidFill>
          <a:latin typeface="Arial" charset="0"/>
          <a:ea typeface="+mj-ea"/>
          <a:cs typeface="+mj-cs"/>
        </a:defRPr>
      </a:lvl1pPr>
      <a:lvl2pPr algn="l" rtl="0" eaLnBrk="1" fontAlgn="base" hangingPunct="1">
        <a:spcBef>
          <a:spcPct val="0"/>
        </a:spcBef>
        <a:spcAft>
          <a:spcPct val="0"/>
        </a:spcAft>
        <a:defRPr sz="3000">
          <a:solidFill>
            <a:schemeClr val="tx2"/>
          </a:solidFill>
          <a:latin typeface="Arial" charset="0"/>
        </a:defRPr>
      </a:lvl2pPr>
      <a:lvl3pPr algn="l" rtl="0" eaLnBrk="1" fontAlgn="base" hangingPunct="1">
        <a:spcBef>
          <a:spcPct val="0"/>
        </a:spcBef>
        <a:spcAft>
          <a:spcPct val="0"/>
        </a:spcAft>
        <a:defRPr sz="3000">
          <a:solidFill>
            <a:schemeClr val="tx2"/>
          </a:solidFill>
          <a:latin typeface="Arial" charset="0"/>
        </a:defRPr>
      </a:lvl3pPr>
      <a:lvl4pPr algn="l" rtl="0" eaLnBrk="1" fontAlgn="base" hangingPunct="1">
        <a:spcBef>
          <a:spcPct val="0"/>
        </a:spcBef>
        <a:spcAft>
          <a:spcPct val="0"/>
        </a:spcAft>
        <a:defRPr sz="3000">
          <a:solidFill>
            <a:schemeClr val="tx2"/>
          </a:solidFill>
          <a:latin typeface="Arial" charset="0"/>
        </a:defRPr>
      </a:lvl4pPr>
      <a:lvl5pPr algn="l" rtl="0" eaLnBrk="1" fontAlgn="base" hangingPunct="1">
        <a:spcBef>
          <a:spcPct val="0"/>
        </a:spcBef>
        <a:spcAft>
          <a:spcPct val="0"/>
        </a:spcAft>
        <a:defRPr sz="3000">
          <a:solidFill>
            <a:schemeClr val="tx2"/>
          </a:solidFill>
          <a:latin typeface="Arial" charset="0"/>
        </a:defRPr>
      </a:lvl5pPr>
      <a:lvl6pPr marL="457200" algn="l" rtl="0" eaLnBrk="1" fontAlgn="base" hangingPunct="1">
        <a:spcBef>
          <a:spcPct val="0"/>
        </a:spcBef>
        <a:spcAft>
          <a:spcPct val="0"/>
        </a:spcAft>
        <a:defRPr sz="3200">
          <a:solidFill>
            <a:schemeClr val="tx2"/>
          </a:solidFill>
          <a:latin typeface="Arial Narrow" pitchFamily="34" charset="0"/>
        </a:defRPr>
      </a:lvl6pPr>
      <a:lvl7pPr marL="914400" algn="l" rtl="0" eaLnBrk="1" fontAlgn="base" hangingPunct="1">
        <a:spcBef>
          <a:spcPct val="0"/>
        </a:spcBef>
        <a:spcAft>
          <a:spcPct val="0"/>
        </a:spcAft>
        <a:defRPr sz="3200">
          <a:solidFill>
            <a:schemeClr val="tx2"/>
          </a:solidFill>
          <a:latin typeface="Arial Narrow" pitchFamily="34" charset="0"/>
        </a:defRPr>
      </a:lvl7pPr>
      <a:lvl8pPr marL="1371600" algn="l" rtl="0" eaLnBrk="1" fontAlgn="base" hangingPunct="1">
        <a:spcBef>
          <a:spcPct val="0"/>
        </a:spcBef>
        <a:spcAft>
          <a:spcPct val="0"/>
        </a:spcAft>
        <a:defRPr sz="3200">
          <a:solidFill>
            <a:schemeClr val="tx2"/>
          </a:solidFill>
          <a:latin typeface="Arial Narrow" pitchFamily="34" charset="0"/>
        </a:defRPr>
      </a:lvl8pPr>
      <a:lvl9pPr marL="1828800" algn="l" rtl="0" eaLnBrk="1" fontAlgn="base" hangingPunct="1">
        <a:spcBef>
          <a:spcPct val="0"/>
        </a:spcBef>
        <a:spcAft>
          <a:spcPct val="0"/>
        </a:spcAft>
        <a:defRPr sz="3200">
          <a:solidFill>
            <a:schemeClr val="tx2"/>
          </a:solidFill>
          <a:latin typeface="Arial Narrow" pitchFamily="34" charset="0"/>
        </a:defRPr>
      </a:lvl9pPr>
    </p:titleStyle>
    <p:body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32" name="Picture 3" descr="wmo_ppt_2012_last.jpg"/>
          <p:cNvPicPr>
            <a:picLocks noChangeAspect="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8"/>
          <p:cNvSpPr>
            <a:spLocks noGrp="1" noChangeArrowheads="1"/>
          </p:cNvSpPr>
          <p:nvPr>
            <p:ph type="body" idx="1"/>
          </p:nvPr>
        </p:nvSpPr>
        <p:spPr bwMode="auto">
          <a:xfrm>
            <a:off x="179388" y="4365625"/>
            <a:ext cx="8785225"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dirty="0" smtClean="0"/>
              <a:t>This space can be used for contact information</a:t>
            </a:r>
          </a:p>
          <a:p>
            <a:pPr lvl="1"/>
            <a:r>
              <a:rPr lang="en-US" altLang="en-US" dirty="0" smtClean="0"/>
              <a:t>Second level</a:t>
            </a:r>
          </a:p>
          <a:p>
            <a:pPr lvl="2"/>
            <a:r>
              <a:rPr lang="en-US" altLang="en-US" dirty="0" smtClean="0"/>
              <a:t>Third level</a:t>
            </a:r>
          </a:p>
          <a:p>
            <a:pPr lvl="3"/>
            <a:r>
              <a:rPr lang="en-US" altLang="en-US" dirty="0" smtClean="0"/>
              <a:t>Fourth level</a:t>
            </a:r>
          </a:p>
          <a:p>
            <a:pPr lvl="4"/>
            <a:r>
              <a:rPr lang="en-US" altLang="en-US" dirty="0" smtClean="0"/>
              <a:t>Fifth level</a:t>
            </a:r>
          </a:p>
        </p:txBody>
      </p:sp>
      <p:sp>
        <p:nvSpPr>
          <p:cNvPr id="9226" name="Rectangle 10"/>
          <p:cNvSpPr>
            <a:spLocks noGrp="1" noChangeArrowheads="1"/>
          </p:cNvSpPr>
          <p:nvPr>
            <p:ph type="ftr" sz="quarter" idx="3"/>
          </p:nvPr>
        </p:nvSpPr>
        <p:spPr bwMode="auto">
          <a:xfrm>
            <a:off x="2484438" y="6462713"/>
            <a:ext cx="24479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vl1pPr>
          </a:lstStyle>
          <a:p>
            <a:r>
              <a:rPr lang="en-US" altLang="en-US" smtClean="0"/>
              <a:t>Cg-17, Geneva, 25 May 2015</a:t>
            </a:r>
            <a:endParaRPr lang="en-US" altLang="en-US" dirty="0"/>
          </a:p>
        </p:txBody>
      </p:sp>
      <p:sp>
        <p:nvSpPr>
          <p:cNvPr id="9227" name="Rectangle 11"/>
          <p:cNvSpPr>
            <a:spLocks noGrp="1" noChangeArrowheads="1"/>
          </p:cNvSpPr>
          <p:nvPr>
            <p:ph type="sldNum" sz="quarter" idx="4"/>
          </p:nvPr>
        </p:nvSpPr>
        <p:spPr bwMode="auto">
          <a:xfrm>
            <a:off x="5148263" y="6462713"/>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0FE86292-32C4-436D-BD63-EFB4DC4897A9}" type="slidenum">
              <a:rPr lang="en-US" altLang="en-US"/>
              <a:pPr/>
              <a:t>‹#›</a:t>
            </a:fld>
            <a:endParaRPr lang="en-US" altLang="en-US" dirty="0"/>
          </a:p>
        </p:txBody>
      </p:sp>
      <p:sp>
        <p:nvSpPr>
          <p:cNvPr id="1030" name="Rectangle 13"/>
          <p:cNvSpPr>
            <a:spLocks noGrp="1" noChangeArrowheads="1"/>
          </p:cNvSpPr>
          <p:nvPr>
            <p:ph type="title"/>
          </p:nvPr>
        </p:nvSpPr>
        <p:spPr bwMode="auto">
          <a:xfrm>
            <a:off x="250825" y="3573463"/>
            <a:ext cx="871378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dirty="0" smtClean="0"/>
              <a:t>Thank you for your attention</a:t>
            </a:r>
          </a:p>
        </p:txBody>
      </p:sp>
      <p:sp>
        <p:nvSpPr>
          <p:cNvPr id="6" name="Title 9"/>
          <p:cNvSpPr txBox="1">
            <a:spLocks/>
          </p:cNvSpPr>
          <p:nvPr/>
        </p:nvSpPr>
        <p:spPr>
          <a:xfrm>
            <a:off x="117475" y="6380163"/>
            <a:ext cx="1141413" cy="477837"/>
          </a:xfrm>
          <a:prstGeom prst="rect">
            <a:avLst/>
          </a:prstGeom>
        </p:spPr>
        <p:txBody>
          <a:bodyPr anchor="ctr">
            <a:normAutofit/>
          </a:bodyPr>
          <a:lstStyle/>
          <a:p>
            <a:pPr defTabSz="457200" eaLnBrk="1" fontAlgn="auto" hangingPunct="1">
              <a:spcBef>
                <a:spcPct val="0"/>
              </a:spcBef>
              <a:spcAft>
                <a:spcPts val="0"/>
              </a:spcAft>
              <a:buClrTx/>
              <a:buFontTx/>
              <a:buNone/>
              <a:defRPr/>
            </a:pPr>
            <a:r>
              <a:rPr lang="en-US" sz="1200" dirty="0">
                <a:solidFill>
                  <a:srgbClr val="0070C0"/>
                </a:solidFill>
                <a:latin typeface="Arial"/>
                <a:ea typeface="+mj-ea"/>
                <a:cs typeface="Arial"/>
                <a:hlinkClick r:id="rId14"/>
              </a:rPr>
              <a:t>www.wmo.int</a:t>
            </a:r>
            <a:endParaRPr lang="en-US" sz="1200" dirty="0">
              <a:solidFill>
                <a:srgbClr val="0070C0"/>
              </a:solidFill>
              <a:latin typeface="Arial"/>
              <a:ea typeface="+mj-ea"/>
              <a:cs typeface="Arial"/>
            </a:endParaRPr>
          </a:p>
        </p:txBody>
      </p:sp>
    </p:spTree>
  </p:cSld>
  <p:clrMap bg1="lt1" tx1="dk1" bg2="lt2" tx2="dk2" accent1="accent1" accent2="accent2" accent3="accent3" accent4="accent4" accent5="accent5" accent6="accent6" hlink="hlink" folHlink="folHlink"/>
  <p:sldLayoutIdLst>
    <p:sldLayoutId id="2147483696" r:id="rId1"/>
    <p:sldLayoutId id="2147483695" r:id="rId2"/>
    <p:sldLayoutId id="2147483694" r:id="rId3"/>
    <p:sldLayoutId id="2147483693" r:id="rId4"/>
    <p:sldLayoutId id="2147483692" r:id="rId5"/>
    <p:sldLayoutId id="2147483691" r:id="rId6"/>
    <p:sldLayoutId id="2147483690" r:id="rId7"/>
    <p:sldLayoutId id="2147483689" r:id="rId8"/>
    <p:sldLayoutId id="2147483688" r:id="rId9"/>
    <p:sldLayoutId id="2147483687" r:id="rId10"/>
    <p:sldLayoutId id="2147483686" r:id="rId11"/>
  </p:sldLayoutIdLst>
  <p:hf hdr="0" dt="0"/>
  <p:txStyles>
    <p:titleStyle>
      <a:lvl1pPr algn="ctr" rtl="0" eaLnBrk="0" fontAlgn="base" hangingPunct="0">
        <a:spcBef>
          <a:spcPct val="0"/>
        </a:spcBef>
        <a:spcAft>
          <a:spcPct val="0"/>
        </a:spcAft>
        <a:defRPr sz="4000">
          <a:solidFill>
            <a:schemeClr val="bg1"/>
          </a:solidFill>
          <a:latin typeface="+mj-lt"/>
          <a:ea typeface="+mj-ea"/>
          <a:cs typeface="+mj-cs"/>
        </a:defRPr>
      </a:lvl1pPr>
      <a:lvl2pPr algn="ctr" rtl="0" eaLnBrk="0" fontAlgn="base" hangingPunct="0">
        <a:spcBef>
          <a:spcPct val="0"/>
        </a:spcBef>
        <a:spcAft>
          <a:spcPct val="0"/>
        </a:spcAft>
        <a:defRPr sz="4000">
          <a:solidFill>
            <a:schemeClr val="bg1"/>
          </a:solidFill>
          <a:latin typeface="Arial Narrow" pitchFamily="34" charset="0"/>
        </a:defRPr>
      </a:lvl2pPr>
      <a:lvl3pPr algn="ctr" rtl="0" eaLnBrk="0" fontAlgn="base" hangingPunct="0">
        <a:spcBef>
          <a:spcPct val="0"/>
        </a:spcBef>
        <a:spcAft>
          <a:spcPct val="0"/>
        </a:spcAft>
        <a:defRPr sz="4000">
          <a:solidFill>
            <a:schemeClr val="bg1"/>
          </a:solidFill>
          <a:latin typeface="Arial Narrow" pitchFamily="34" charset="0"/>
        </a:defRPr>
      </a:lvl3pPr>
      <a:lvl4pPr algn="ctr" rtl="0" eaLnBrk="0" fontAlgn="base" hangingPunct="0">
        <a:spcBef>
          <a:spcPct val="0"/>
        </a:spcBef>
        <a:spcAft>
          <a:spcPct val="0"/>
        </a:spcAft>
        <a:defRPr sz="4000">
          <a:solidFill>
            <a:schemeClr val="bg1"/>
          </a:solidFill>
          <a:latin typeface="Arial Narrow" pitchFamily="34" charset="0"/>
        </a:defRPr>
      </a:lvl4pPr>
      <a:lvl5pPr algn="ctr" rtl="0" eaLnBrk="0" fontAlgn="base" hangingPunct="0">
        <a:spcBef>
          <a:spcPct val="0"/>
        </a:spcBef>
        <a:spcAft>
          <a:spcPct val="0"/>
        </a:spcAft>
        <a:defRPr sz="4000">
          <a:solidFill>
            <a:schemeClr val="bg1"/>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ctr" rtl="0" eaLnBrk="0" fontAlgn="base" hangingPunct="0">
        <a:spcBef>
          <a:spcPct val="20000"/>
        </a:spcBef>
        <a:spcAft>
          <a:spcPct val="0"/>
        </a:spcAft>
        <a:defRPr sz="2000">
          <a:solidFill>
            <a:schemeClr val="bg1"/>
          </a:solidFill>
          <a:latin typeface="Arial" charset="0"/>
          <a:ea typeface="+mn-ea"/>
          <a:cs typeface="+mn-cs"/>
        </a:defRPr>
      </a:lvl1pPr>
      <a:lvl2pPr marL="742950" indent="-28575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2pPr>
      <a:lvl3pPr marL="11430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3pPr>
      <a:lvl4pPr marL="16002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4pPr>
      <a:lvl5pPr marL="20574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4.png"/><Relationship Id="rId3"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8.jpeg"/><Relationship Id="rId5" Type="http://schemas.openxmlformats.org/officeDocument/2006/relationships/image" Target="../media/image9.jpeg"/><Relationship Id="rId1" Type="http://schemas.openxmlformats.org/officeDocument/2006/relationships/slideLayout" Target="../slideLayouts/slideLayout12.xml"/><Relationship Id="rId2" Type="http://schemas.openxmlformats.org/officeDocument/2006/relationships/image" Target="../media/image6.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4.png"/><Relationship Id="rId3"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4" Type="http://schemas.openxmlformats.org/officeDocument/2006/relationships/image" Target="../media/image12.png"/><Relationship Id="rId5" Type="http://schemas.openxmlformats.org/officeDocument/2006/relationships/image" Target="../media/image13.png"/><Relationship Id="rId1" Type="http://schemas.openxmlformats.org/officeDocument/2006/relationships/slideLayout" Target="../slideLayouts/slideLayout12.xml"/><Relationship Id="rId2"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4" Type="http://schemas.openxmlformats.org/officeDocument/2006/relationships/image" Target="../media/image15.png"/><Relationship Id="rId5" Type="http://schemas.openxmlformats.org/officeDocument/2006/relationships/image" Target="../media/image16.png"/><Relationship Id="rId1" Type="http://schemas.openxmlformats.org/officeDocument/2006/relationships/slideLayout" Target="../slideLayouts/slideLayout12.xml"/><Relationship Id="rId2"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17.gif"/><Relationship Id="rId4" Type="http://schemas.openxmlformats.org/officeDocument/2006/relationships/image" Target="../media/image18.png"/><Relationship Id="rId1" Type="http://schemas.openxmlformats.org/officeDocument/2006/relationships/slideLayout" Target="../slideLayouts/slideLayout12.xml"/><Relationship Id="rId2"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 Id="rId3" Type="http://schemas.openxmlformats.org/officeDocument/2006/relationships/image" Target="../media/image19.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4" Type="http://schemas.openxmlformats.org/officeDocument/2006/relationships/image" Target="../media/image22.png"/><Relationship Id="rId1" Type="http://schemas.openxmlformats.org/officeDocument/2006/relationships/slideLayout" Target="../slideLayouts/slideLayout2.xml"/><Relationship Id="rId2" Type="http://schemas.openxmlformats.org/officeDocument/2006/relationships/image" Target="../media/image2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mailto:earneyc@unhcr.org"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23.em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4.emf"/></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4"/>
          <p:cNvSpPr>
            <a:spLocks noGrp="1" noChangeArrowheads="1"/>
          </p:cNvSpPr>
          <p:nvPr>
            <p:ph type="ctrTitle"/>
          </p:nvPr>
        </p:nvSpPr>
        <p:spPr>
          <a:xfrm>
            <a:off x="0" y="1916832"/>
            <a:ext cx="9144000" cy="2819401"/>
          </a:xfrm>
        </p:spPr>
        <p:txBody>
          <a:bodyPr/>
          <a:lstStyle/>
          <a:p>
            <a:r>
              <a:rPr lang="en-US" altLang="en-US" sz="3600" b="1" dirty="0" smtClean="0">
                <a:solidFill>
                  <a:srgbClr val="002060"/>
                </a:solidFill>
                <a:cs typeface="Arial" charset="0"/>
              </a:rPr>
              <a:t>WMO </a:t>
            </a:r>
            <a:r>
              <a:rPr lang="en-US" altLang="en-US" sz="3600" b="1" dirty="0">
                <a:solidFill>
                  <a:srgbClr val="002060"/>
                </a:solidFill>
                <a:cs typeface="Arial" charset="0"/>
              </a:rPr>
              <a:t>RA VI WIGOS </a:t>
            </a:r>
            <a:r>
              <a:rPr lang="en-US" altLang="en-US" sz="3600" b="1" dirty="0" smtClean="0">
                <a:solidFill>
                  <a:srgbClr val="002060"/>
                </a:solidFill>
                <a:cs typeface="Arial" charset="0"/>
              </a:rPr>
              <a:t>Workshop</a:t>
            </a:r>
            <a:r>
              <a:rPr lang="en-GB" sz="3600" dirty="0">
                <a:solidFill>
                  <a:srgbClr val="000066"/>
                </a:solidFill>
                <a:effectLst>
                  <a:outerShdw blurRad="38100" dist="38100" dir="2700000" algn="tl">
                    <a:srgbClr val="000000">
                      <a:alpha val="43137"/>
                    </a:srgbClr>
                  </a:outerShdw>
                </a:effectLst>
              </a:rPr>
              <a:t/>
            </a:r>
            <a:br>
              <a:rPr lang="en-GB" sz="3600" dirty="0">
                <a:solidFill>
                  <a:srgbClr val="000066"/>
                </a:solidFill>
                <a:effectLst>
                  <a:outerShdw blurRad="38100" dist="38100" dir="2700000" algn="tl">
                    <a:srgbClr val="000000">
                      <a:alpha val="43137"/>
                    </a:srgbClr>
                  </a:outerShdw>
                </a:effectLst>
              </a:rPr>
            </a:br>
            <a:r>
              <a:rPr lang="en-GB" sz="2000" i="1" dirty="0" smtClean="0">
                <a:solidFill>
                  <a:srgbClr val="002060"/>
                </a:solidFill>
                <a:effectLst>
                  <a:outerShdw blurRad="38100" dist="38100" dir="2700000" algn="tl">
                    <a:srgbClr val="000000">
                      <a:alpha val="43137"/>
                    </a:srgbClr>
                  </a:outerShdw>
                </a:effectLst>
              </a:rPr>
              <a:t>(</a:t>
            </a:r>
            <a:r>
              <a:rPr lang="hr-HR" sz="2000" i="1" dirty="0" smtClean="0">
                <a:solidFill>
                  <a:srgbClr val="002060"/>
                </a:solidFill>
                <a:effectLst>
                  <a:outerShdw blurRad="38100" dist="38100" dir="2700000" algn="tl">
                    <a:srgbClr val="000000">
                      <a:alpha val="43137"/>
                    </a:srgbClr>
                  </a:outerShdw>
                </a:effectLst>
              </a:rPr>
              <a:t>Belgrade, Serbia,</a:t>
            </a:r>
            <a:r>
              <a:rPr lang="en-GB" sz="2000" i="1" dirty="0" smtClean="0">
                <a:solidFill>
                  <a:srgbClr val="002060"/>
                </a:solidFill>
                <a:effectLst>
                  <a:outerShdw blurRad="38100" dist="38100" dir="2700000" algn="tl">
                    <a:srgbClr val="000000">
                      <a:alpha val="43137"/>
                    </a:srgbClr>
                  </a:outerShdw>
                </a:effectLst>
              </a:rPr>
              <a:t> 24-</a:t>
            </a:r>
            <a:r>
              <a:rPr lang="hr-HR" sz="2000" i="1" dirty="0" smtClean="0">
                <a:solidFill>
                  <a:srgbClr val="002060"/>
                </a:solidFill>
                <a:effectLst>
                  <a:outerShdw blurRad="38100" dist="38100" dir="2700000" algn="tl">
                    <a:srgbClr val="000000">
                      <a:alpha val="43137"/>
                    </a:srgbClr>
                  </a:outerShdw>
                </a:effectLst>
              </a:rPr>
              <a:t>27 </a:t>
            </a:r>
            <a:r>
              <a:rPr lang="hr-HR" sz="2000" i="1" dirty="0">
                <a:solidFill>
                  <a:srgbClr val="002060"/>
                </a:solidFill>
                <a:effectLst>
                  <a:outerShdw blurRad="38100" dist="38100" dir="2700000" algn="tl">
                    <a:srgbClr val="000000">
                      <a:alpha val="43137"/>
                    </a:srgbClr>
                  </a:outerShdw>
                </a:effectLst>
              </a:rPr>
              <a:t>November </a:t>
            </a:r>
            <a:r>
              <a:rPr lang="hr-HR" sz="2000" i="1" dirty="0" smtClean="0">
                <a:solidFill>
                  <a:srgbClr val="002060"/>
                </a:solidFill>
                <a:effectLst>
                  <a:outerShdw blurRad="38100" dist="38100" dir="2700000" algn="tl">
                    <a:srgbClr val="000000">
                      <a:alpha val="43137"/>
                    </a:srgbClr>
                  </a:outerShdw>
                </a:effectLst>
              </a:rPr>
              <a:t>2015</a:t>
            </a:r>
            <a:r>
              <a:rPr lang="en-GB" sz="2000" i="1" dirty="0" smtClean="0">
                <a:solidFill>
                  <a:srgbClr val="002060"/>
                </a:solidFill>
                <a:effectLst>
                  <a:outerShdw blurRad="38100" dist="38100" dir="2700000" algn="tl">
                    <a:srgbClr val="000000">
                      <a:alpha val="43137"/>
                    </a:srgbClr>
                  </a:outerShdw>
                </a:effectLst>
              </a:rPr>
              <a:t>)</a:t>
            </a:r>
            <a:r>
              <a:rPr lang="hr-HR" sz="2000" i="1" dirty="0" smtClean="0">
                <a:solidFill>
                  <a:srgbClr val="002060"/>
                </a:solidFill>
                <a:effectLst>
                  <a:outerShdw blurRad="38100" dist="38100" dir="2700000" algn="tl">
                    <a:srgbClr val="000000">
                      <a:alpha val="43137"/>
                    </a:srgbClr>
                  </a:outerShdw>
                </a:effectLst>
              </a:rPr>
              <a:t/>
            </a:r>
            <a:br>
              <a:rPr lang="hr-HR" sz="2000" i="1" dirty="0" smtClean="0">
                <a:solidFill>
                  <a:srgbClr val="002060"/>
                </a:solidFill>
                <a:effectLst>
                  <a:outerShdw blurRad="38100" dist="38100" dir="2700000" algn="tl">
                    <a:srgbClr val="000000">
                      <a:alpha val="43137"/>
                    </a:srgbClr>
                  </a:outerShdw>
                </a:effectLst>
              </a:rPr>
            </a:br>
            <a:r>
              <a:rPr lang="hr-HR" sz="1800" i="1" dirty="0" smtClean="0">
                <a:effectLst>
                  <a:outerShdw blurRad="38100" dist="38100" dir="2700000" algn="tl">
                    <a:srgbClr val="000000">
                      <a:alpha val="43137"/>
                    </a:srgbClr>
                  </a:outerShdw>
                </a:effectLst>
              </a:rPr>
              <a:t/>
            </a:r>
            <a:br>
              <a:rPr lang="hr-HR" sz="1800" i="1" dirty="0" smtClean="0">
                <a:effectLst>
                  <a:outerShdw blurRad="38100" dist="38100" dir="2700000" algn="tl">
                    <a:srgbClr val="000000">
                      <a:alpha val="43137"/>
                    </a:srgbClr>
                  </a:outerShdw>
                </a:effectLst>
              </a:rPr>
            </a:br>
            <a:r>
              <a:rPr lang="en-US" sz="3600" b="1" dirty="0" smtClean="0">
                <a:effectLst>
                  <a:outerShdw blurRad="38100" dist="38100" dir="2700000" algn="tl">
                    <a:srgbClr val="000000">
                      <a:alpha val="43137"/>
                    </a:srgbClr>
                  </a:outerShdw>
                </a:effectLst>
              </a:rPr>
              <a:t>DISASTER RISK </a:t>
            </a:r>
            <a:r>
              <a:rPr lang="en-US" sz="3600" b="1" dirty="0">
                <a:effectLst>
                  <a:outerShdw blurRad="38100" dist="38100" dir="2700000" algn="tl">
                    <a:srgbClr val="000000">
                      <a:alpha val="43137"/>
                    </a:srgbClr>
                  </a:outerShdw>
                </a:effectLst>
              </a:rPr>
              <a:t>REDUCTION </a:t>
            </a:r>
            <a:r>
              <a:rPr lang="en-US" sz="3600" dirty="0" smtClean="0">
                <a:effectLst>
                  <a:outerShdw blurRad="38100" dist="38100" dir="2700000" algn="tl">
                    <a:srgbClr val="000000">
                      <a:alpha val="43137"/>
                    </a:srgbClr>
                  </a:outerShdw>
                </a:effectLst>
              </a:rPr>
              <a:t/>
            </a:r>
            <a:br>
              <a:rPr lang="en-US" sz="3600" dirty="0" smtClean="0">
                <a:effectLst>
                  <a:outerShdw blurRad="38100" dist="38100" dir="2700000" algn="tl">
                    <a:srgbClr val="000000">
                      <a:alpha val="43137"/>
                    </a:srgbClr>
                  </a:outerShdw>
                </a:effectLst>
              </a:rPr>
            </a:br>
            <a:r>
              <a:rPr lang="en-US" sz="3200" dirty="0" smtClean="0">
                <a:effectLst>
                  <a:outerShdw blurRad="38100" dist="38100" dir="2700000" algn="tl">
                    <a:srgbClr val="000000">
                      <a:alpha val="43137"/>
                    </a:srgbClr>
                  </a:outerShdw>
                </a:effectLst>
              </a:rPr>
              <a:t>IPA  </a:t>
            </a:r>
            <a:r>
              <a:rPr lang="en-US" sz="3200" dirty="0" smtClean="0">
                <a:effectLst>
                  <a:outerShdw blurRad="38100" dist="38100" dir="2700000" algn="tl">
                    <a:srgbClr val="000000">
                      <a:alpha val="43137"/>
                    </a:srgbClr>
                  </a:outerShdw>
                </a:effectLst>
              </a:rPr>
              <a:t>PROJECT IN SOUTH </a:t>
            </a:r>
            <a:r>
              <a:rPr lang="en-US" sz="3200" dirty="0" smtClean="0">
                <a:effectLst>
                  <a:outerShdw blurRad="38100" dist="38100" dir="2700000" algn="tl">
                    <a:srgbClr val="000000">
                      <a:alpha val="43137"/>
                    </a:srgbClr>
                  </a:outerShdw>
                </a:effectLst>
              </a:rPr>
              <a:t>EASTERN </a:t>
            </a:r>
            <a:r>
              <a:rPr lang="en-US" sz="3200" dirty="0" smtClean="0">
                <a:effectLst>
                  <a:outerShdw blurRad="38100" dist="38100" dir="2700000" algn="tl">
                    <a:srgbClr val="000000">
                      <a:alpha val="43137"/>
                    </a:srgbClr>
                  </a:outerShdw>
                </a:effectLst>
              </a:rPr>
              <a:t>EUROPE</a:t>
            </a:r>
            <a:r>
              <a:rPr lang="en-US" sz="3400" dirty="0">
                <a:effectLst>
                  <a:outerShdw blurRad="38100" dist="38100" dir="2700000" algn="tl">
                    <a:srgbClr val="000000">
                      <a:alpha val="43137"/>
                    </a:srgbClr>
                  </a:outerShdw>
                </a:effectLst>
              </a:rPr>
              <a:t/>
            </a:r>
            <a:br>
              <a:rPr lang="en-US" sz="3400" dirty="0">
                <a:effectLst>
                  <a:outerShdw blurRad="38100" dist="38100" dir="2700000" algn="tl">
                    <a:srgbClr val="000000">
                      <a:alpha val="43137"/>
                    </a:srgbClr>
                  </a:outerShdw>
                </a:effectLst>
              </a:rPr>
            </a:br>
            <a:r>
              <a:rPr lang="en-US" sz="2800" dirty="0" smtClean="0">
                <a:effectLst>
                  <a:outerShdw blurRad="38100" dist="38100" dir="2700000" algn="tl">
                    <a:srgbClr val="000000">
                      <a:alpha val="43137"/>
                    </a:srgbClr>
                  </a:outerShdw>
                </a:effectLst>
              </a:rPr>
              <a:t>- </a:t>
            </a:r>
            <a:r>
              <a:rPr lang="en-US" sz="2800" cap="small" dirty="0" smtClean="0">
                <a:effectLst>
                  <a:outerShdw blurRad="38100" dist="38100" dir="2700000" algn="tl">
                    <a:srgbClr val="000000">
                      <a:alpha val="43137"/>
                    </a:srgbClr>
                  </a:outerShdw>
                </a:effectLst>
              </a:rPr>
              <a:t>WIGOS RELEVANCE - </a:t>
            </a:r>
            <a:endParaRPr lang="en-US" sz="2800" cap="small" dirty="0">
              <a:effectLst>
                <a:outerShdw blurRad="38100" dist="38100" dir="2700000" algn="tl">
                  <a:srgbClr val="000000">
                    <a:alpha val="43137"/>
                  </a:srgbClr>
                </a:outerShdw>
              </a:effectLst>
            </a:endParaRPr>
          </a:p>
        </p:txBody>
      </p:sp>
      <p:sp>
        <p:nvSpPr>
          <p:cNvPr id="5" name="Subtitle 4"/>
          <p:cNvSpPr>
            <a:spLocks noGrp="1"/>
          </p:cNvSpPr>
          <p:nvPr>
            <p:ph type="subTitle" idx="1"/>
          </p:nvPr>
        </p:nvSpPr>
        <p:spPr>
          <a:xfrm>
            <a:off x="611560" y="4725144"/>
            <a:ext cx="7921253" cy="1224136"/>
          </a:xfrm>
        </p:spPr>
        <p:txBody>
          <a:bodyPr/>
          <a:lstStyle/>
          <a:p>
            <a:r>
              <a:rPr lang="hr-HR" b="1" dirty="0" smtClean="0">
                <a:effectLst>
                  <a:outerShdw blurRad="38100" dist="38100" dir="2700000" algn="tl">
                    <a:srgbClr val="000000">
                      <a:alpha val="43137"/>
                    </a:srgbClr>
                  </a:outerShdw>
                </a:effectLst>
              </a:rPr>
              <a:t>NMHSs of Western Balkan and </a:t>
            </a:r>
            <a:br>
              <a:rPr lang="hr-HR" b="1" dirty="0" smtClean="0">
                <a:effectLst>
                  <a:outerShdw blurRad="38100" dist="38100" dir="2700000" algn="tl">
                    <a:srgbClr val="000000">
                      <a:alpha val="43137"/>
                    </a:srgbClr>
                  </a:outerShdw>
                </a:effectLst>
              </a:rPr>
            </a:br>
            <a:r>
              <a:rPr lang="hr-HR" b="1" dirty="0" smtClean="0">
                <a:effectLst>
                  <a:outerShdw blurRad="38100" dist="38100" dir="2700000" algn="tl">
                    <a:srgbClr val="000000">
                      <a:alpha val="43137"/>
                    </a:srgbClr>
                  </a:outerShdw>
                </a:effectLst>
              </a:rPr>
              <a:t>WMO Secretariat</a:t>
            </a:r>
          </a:p>
          <a:p>
            <a:r>
              <a:rPr lang="hr-HR" b="1" dirty="0" smtClean="0">
                <a:effectLst>
                  <a:outerShdw blurRad="38100" dist="38100" dir="2700000" algn="tl">
                    <a:srgbClr val="000000">
                      <a:alpha val="43137"/>
                    </a:srgbClr>
                  </a:outerShdw>
                </a:effectLst>
              </a:rPr>
              <a:t>Presented by Milan Dacić, DRA/ROE</a:t>
            </a:r>
            <a:endParaRPr lang="hr-HR" b="1" dirty="0" smtClean="0">
              <a:effectLst>
                <a:outerShdw blurRad="38100" dist="38100" dir="2700000" algn="tl">
                  <a:srgbClr val="000000">
                    <a:alpha val="43137"/>
                  </a:srgbClr>
                </a:outerShdw>
              </a:effectLst>
            </a:endParaRPr>
          </a:p>
        </p:txBody>
      </p:sp>
    </p:spTree>
  </p:cSld>
  <p:clrMapOvr>
    <a:masterClrMapping/>
  </p:clrMapOvr>
  <p:transition xmlns:p14="http://schemas.microsoft.com/office/powerpoint/2010/main" spd="slow"/>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7602" name="Line 2"/>
          <p:cNvSpPr>
            <a:spLocks noChangeShapeType="1"/>
          </p:cNvSpPr>
          <p:nvPr/>
        </p:nvSpPr>
        <p:spPr bwMode="auto">
          <a:xfrm>
            <a:off x="0" y="980728"/>
            <a:ext cx="9144000" cy="0"/>
          </a:xfrm>
          <a:prstGeom prst="line">
            <a:avLst/>
          </a:prstGeom>
          <a:noFill/>
          <a:ln w="76200">
            <a:solidFill>
              <a:srgbClr val="FFCC00"/>
            </a:solidFill>
            <a:round/>
            <a:headEnd/>
            <a:tailEnd/>
          </a:ln>
          <a:effectLst/>
        </p:spPr>
        <p:txBody>
          <a:bodyPr wrap="none"/>
          <a:lstStyle/>
          <a:p>
            <a:endParaRPr lang="hr-HR"/>
          </a:p>
        </p:txBody>
      </p:sp>
      <p:sp>
        <p:nvSpPr>
          <p:cNvPr id="537603" name="Text Box 3"/>
          <p:cNvSpPr txBox="1">
            <a:spLocks noChangeArrowheads="1"/>
          </p:cNvSpPr>
          <p:nvPr/>
        </p:nvSpPr>
        <p:spPr bwMode="auto">
          <a:xfrm>
            <a:off x="1816100" y="2224088"/>
            <a:ext cx="184150" cy="366712"/>
          </a:xfrm>
          <a:prstGeom prst="rect">
            <a:avLst/>
          </a:prstGeom>
          <a:noFill/>
          <a:ln w="9525">
            <a:noFill/>
            <a:miter lim="800000"/>
            <a:headEnd/>
            <a:tailEnd/>
          </a:ln>
          <a:effectLst/>
        </p:spPr>
        <p:txBody>
          <a:bodyPr wrap="none">
            <a:spAutoFit/>
          </a:bodyPr>
          <a:lstStyle/>
          <a:p>
            <a:endParaRPr lang="en-GB" sz="1800" dirty="0"/>
          </a:p>
        </p:txBody>
      </p:sp>
      <p:sp>
        <p:nvSpPr>
          <p:cNvPr id="537604" name="Text Box 4"/>
          <p:cNvSpPr txBox="1">
            <a:spLocks noChangeArrowheads="1"/>
          </p:cNvSpPr>
          <p:nvPr/>
        </p:nvSpPr>
        <p:spPr bwMode="auto">
          <a:xfrm>
            <a:off x="108520" y="1265560"/>
            <a:ext cx="8927976" cy="4539704"/>
          </a:xfrm>
          <a:prstGeom prst="rect">
            <a:avLst/>
          </a:prstGeom>
          <a:noFill/>
          <a:ln w="9525">
            <a:noFill/>
            <a:miter lim="800000"/>
            <a:headEnd/>
            <a:tailEnd/>
          </a:ln>
          <a:effectLst/>
        </p:spPr>
        <p:txBody>
          <a:bodyPr wrap="square">
            <a:spAutoFit/>
          </a:bodyPr>
          <a:lstStyle/>
          <a:p>
            <a:pPr marL="268288" indent="-268288" algn="just">
              <a:buClr>
                <a:srgbClr val="F4C600"/>
              </a:buClr>
              <a:buFontTx/>
              <a:buChar char="•"/>
            </a:pPr>
            <a:r>
              <a:rPr lang="en-GB" sz="3400" b="1" dirty="0">
                <a:solidFill>
                  <a:srgbClr val="000066"/>
                </a:solidFill>
                <a:effectLst>
                  <a:outerShdw blurRad="38100" dist="38100" dir="2700000" algn="tl">
                    <a:srgbClr val="C0C0C0"/>
                  </a:outerShdw>
                </a:effectLst>
                <a:latin typeface="Calibri" pitchFamily="34" charset="0"/>
              </a:rPr>
              <a:t>DRR Requirements for observational data</a:t>
            </a:r>
          </a:p>
          <a:p>
            <a:pPr marL="268288" indent="-268288" algn="just">
              <a:buClr>
                <a:srgbClr val="F4C600"/>
              </a:buClr>
              <a:buFontTx/>
              <a:buChar char="•"/>
            </a:pPr>
            <a:r>
              <a:rPr lang="en-GB" sz="3400" b="1" dirty="0" smtClean="0">
                <a:solidFill>
                  <a:srgbClr val="000066"/>
                </a:solidFill>
                <a:effectLst>
                  <a:outerShdw blurRad="38100" dist="38100" dir="2700000" algn="tl">
                    <a:srgbClr val="C0C0C0"/>
                  </a:outerShdw>
                </a:effectLst>
                <a:latin typeface="Calibri" pitchFamily="34" charset="0"/>
              </a:rPr>
              <a:t>Overview of the IPA p</a:t>
            </a:r>
            <a:r>
              <a:rPr lang="en-GB" sz="3400" b="1" dirty="0" smtClean="0">
                <a:solidFill>
                  <a:srgbClr val="000066"/>
                </a:solidFill>
                <a:effectLst>
                  <a:outerShdw blurRad="38100" dist="38100" dir="2700000" algn="tl">
                    <a:srgbClr val="C0C0C0"/>
                  </a:outerShdw>
                </a:effectLst>
                <a:latin typeface="Calibri" pitchFamily="34" charset="0"/>
              </a:rPr>
              <a:t>roject in SEE</a:t>
            </a:r>
          </a:p>
          <a:p>
            <a:pPr marL="268288" indent="-268288" algn="just">
              <a:buClr>
                <a:srgbClr val="F4C600"/>
              </a:buClr>
              <a:buFontTx/>
              <a:buChar char="•"/>
            </a:pPr>
            <a:r>
              <a:rPr lang="en-GB" sz="3400" b="1" dirty="0" smtClean="0">
                <a:solidFill>
                  <a:srgbClr val="000066"/>
                </a:solidFill>
                <a:effectLst>
                  <a:outerShdw blurRad="38100" dist="38100" dir="2700000" algn="tl">
                    <a:srgbClr val="C0C0C0"/>
                  </a:outerShdw>
                </a:effectLst>
                <a:latin typeface="Calibri" pitchFamily="34" charset="0"/>
              </a:rPr>
              <a:t>Potential sub-regional projects</a:t>
            </a:r>
          </a:p>
          <a:p>
            <a:pPr marL="268288" indent="-268288" algn="just">
              <a:buClr>
                <a:srgbClr val="F4C600"/>
              </a:buClr>
              <a:buFontTx/>
              <a:buChar char="•"/>
            </a:pPr>
            <a:r>
              <a:rPr lang="en-GB" sz="3400" b="1" dirty="0">
                <a:solidFill>
                  <a:srgbClr val="000066"/>
                </a:solidFill>
                <a:effectLst>
                  <a:outerShdw blurRad="38100" dist="38100" dir="2700000" algn="tl">
                    <a:srgbClr val="C0C0C0"/>
                  </a:outerShdw>
                </a:effectLst>
                <a:latin typeface="Calibri" pitchFamily="34" charset="0"/>
              </a:rPr>
              <a:t>Example serving the Energy sector in SEE</a:t>
            </a:r>
          </a:p>
          <a:p>
            <a:pPr marL="268288" indent="-268288" algn="just">
              <a:buClr>
                <a:srgbClr val="F4C600"/>
              </a:buClr>
              <a:buFontTx/>
              <a:buChar char="•"/>
            </a:pPr>
            <a:r>
              <a:rPr lang="en-GB" sz="3400" b="1" dirty="0">
                <a:solidFill>
                  <a:srgbClr val="000066"/>
                </a:solidFill>
                <a:effectLst>
                  <a:outerShdw blurRad="38100" dist="38100" dir="2700000" algn="tl">
                    <a:srgbClr val="C0C0C0"/>
                  </a:outerShdw>
                </a:effectLst>
                <a:latin typeface="Calibri" pitchFamily="34" charset="0"/>
              </a:rPr>
              <a:t>Assistance to </a:t>
            </a:r>
            <a:r>
              <a:rPr lang="en-GB" sz="3400" b="1" dirty="0" smtClean="0">
                <a:solidFill>
                  <a:srgbClr val="000066"/>
                </a:solidFill>
                <a:effectLst>
                  <a:outerShdw blurRad="38100" dist="38100" dir="2700000" algn="tl">
                    <a:srgbClr val="C0C0C0"/>
                  </a:outerShdw>
                </a:effectLst>
                <a:latin typeface="Calibri" pitchFamily="34" charset="0"/>
              </a:rPr>
              <a:t>UNHCR</a:t>
            </a:r>
          </a:p>
          <a:p>
            <a:pPr marL="268288" indent="-268288" algn="just">
              <a:buClr>
                <a:srgbClr val="F4C600"/>
              </a:buClr>
              <a:buFontTx/>
              <a:buChar char="•"/>
            </a:pPr>
            <a:r>
              <a:rPr lang="en-GB" sz="3400" b="1" dirty="0" smtClean="0">
                <a:solidFill>
                  <a:srgbClr val="000066"/>
                </a:solidFill>
                <a:effectLst>
                  <a:outerShdw blurRad="38100" dist="38100" dir="2700000" algn="tl">
                    <a:srgbClr val="C0C0C0"/>
                  </a:outerShdw>
                </a:effectLst>
                <a:latin typeface="Calibri" pitchFamily="34" charset="0"/>
              </a:rPr>
              <a:t>Vision of the MHEWS in South-eastern Europe</a:t>
            </a:r>
          </a:p>
        </p:txBody>
      </p:sp>
      <p:sp>
        <p:nvSpPr>
          <p:cNvPr id="7" name="Rectangle 3"/>
          <p:cNvSpPr txBox="1">
            <a:spLocks noChangeArrowheads="1"/>
          </p:cNvSpPr>
          <p:nvPr/>
        </p:nvSpPr>
        <p:spPr bwMode="auto">
          <a:xfrm>
            <a:off x="0" y="152400"/>
            <a:ext cx="9144000" cy="792163"/>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hr-HR" altLang="fi-FI" sz="3200" b="1" i="0" u="none" strike="noStrike" kern="0" cap="none" spc="0" normalizeH="0" baseline="0" noProof="0" dirty="0" smtClean="0">
                <a:ln>
                  <a:noFill/>
                </a:ln>
                <a:solidFill>
                  <a:schemeClr val="bg1"/>
                </a:solidFill>
                <a:effectLst/>
                <a:uLnTx/>
                <a:uFillTx/>
                <a:latin typeface="Calibri" pitchFamily="34" charset="0"/>
                <a:ea typeface="+mj-ea"/>
                <a:cs typeface="+mj-cs"/>
              </a:rPr>
              <a:t>CONTENTS</a:t>
            </a:r>
            <a:endParaRPr kumimoji="0" lang="en-US" altLang="fi-FI" sz="3200" b="0" i="0" u="none" strike="noStrike" kern="0" cap="none" spc="0" normalizeH="0" baseline="0" noProof="0" dirty="0" smtClean="0">
              <a:ln>
                <a:noFill/>
              </a:ln>
              <a:solidFill>
                <a:schemeClr val="bg1"/>
              </a:solidFill>
              <a:effectLst/>
              <a:uLnTx/>
              <a:uFillTx/>
              <a:latin typeface="Calibri" pitchFamily="34" charset="0"/>
              <a:ea typeface="+mj-ea"/>
              <a:cs typeface="+mj-cs"/>
            </a:endParaRPr>
          </a:p>
        </p:txBody>
      </p:sp>
      <p:sp>
        <p:nvSpPr>
          <p:cNvPr id="4" name="Footer Placeholder 3"/>
          <p:cNvSpPr>
            <a:spLocks noGrp="1"/>
          </p:cNvSpPr>
          <p:nvPr>
            <p:ph type="ftr" sz="quarter" idx="11"/>
          </p:nvPr>
        </p:nvSpPr>
        <p:spPr>
          <a:xfrm>
            <a:off x="899592" y="6381328"/>
            <a:ext cx="4896544" cy="476672"/>
          </a:xfrm>
        </p:spPr>
        <p:txBody>
          <a:bodyPr/>
          <a:lstStyle/>
          <a:p>
            <a:pPr>
              <a:defRPr/>
            </a:pPr>
            <a:r>
              <a:rPr lang="en-US" b="1" dirty="0" smtClean="0">
                <a:solidFill>
                  <a:srgbClr val="FF9900"/>
                </a:solidFill>
              </a:rPr>
              <a:t>RA VI WIGOS workshop, </a:t>
            </a:r>
            <a:r>
              <a:rPr lang="en-US" b="1" dirty="0" smtClean="0">
                <a:solidFill>
                  <a:srgbClr val="FF9900"/>
                </a:solidFill>
              </a:rPr>
              <a:t>Belgrade, Serbia, 24-27 November </a:t>
            </a:r>
            <a:r>
              <a:rPr lang="en-US" b="1" dirty="0" smtClean="0">
                <a:solidFill>
                  <a:srgbClr val="FF9900"/>
                </a:solidFill>
              </a:rPr>
              <a:t>2015</a:t>
            </a:r>
            <a:endParaRPr lang="en-US" b="1" dirty="0">
              <a:solidFill>
                <a:srgbClr val="FF9900"/>
              </a:solidFill>
            </a:endParaRPr>
          </a:p>
        </p:txBody>
      </p:sp>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txBox="1">
            <a:spLocks noChangeArrowheads="1"/>
          </p:cNvSpPr>
          <p:nvPr/>
        </p:nvSpPr>
        <p:spPr bwMode="auto">
          <a:xfrm>
            <a:off x="0" y="152400"/>
            <a:ext cx="9144000" cy="792163"/>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lgn="ctr" eaLnBrk="1" hangingPunct="1">
              <a:spcBef>
                <a:spcPct val="0"/>
              </a:spcBef>
              <a:buClrTx/>
              <a:defRPr/>
            </a:pPr>
            <a:r>
              <a:rPr lang="en-US" altLang="fi-FI" sz="3200" b="1" kern="0" dirty="0" smtClean="0">
                <a:solidFill>
                  <a:schemeClr val="bg1"/>
                </a:solidFill>
                <a:latin typeface="Calibri" pitchFamily="34" charset="0"/>
                <a:ea typeface="+mj-ea"/>
                <a:cs typeface="+mj-cs"/>
              </a:rPr>
              <a:t>Observations requirement for DRR</a:t>
            </a:r>
          </a:p>
        </p:txBody>
      </p:sp>
      <p:sp>
        <p:nvSpPr>
          <p:cNvPr id="31" name="Line 2"/>
          <p:cNvSpPr>
            <a:spLocks noChangeShapeType="1"/>
          </p:cNvSpPr>
          <p:nvPr/>
        </p:nvSpPr>
        <p:spPr bwMode="auto">
          <a:xfrm>
            <a:off x="0" y="980728"/>
            <a:ext cx="9144000" cy="0"/>
          </a:xfrm>
          <a:prstGeom prst="line">
            <a:avLst/>
          </a:prstGeom>
          <a:noFill/>
          <a:ln w="76200">
            <a:solidFill>
              <a:srgbClr val="FFCC00"/>
            </a:solidFill>
            <a:round/>
            <a:headEnd/>
            <a:tailEnd/>
          </a:ln>
          <a:effectLst/>
        </p:spPr>
        <p:txBody>
          <a:bodyPr wrap="none"/>
          <a:lstStyle/>
          <a:p>
            <a:endParaRPr lang="hr-HR"/>
          </a:p>
        </p:txBody>
      </p:sp>
      <p:sp>
        <p:nvSpPr>
          <p:cNvPr id="15" name="Footer Placeholder 3"/>
          <p:cNvSpPr>
            <a:spLocks noGrp="1"/>
          </p:cNvSpPr>
          <p:nvPr>
            <p:ph type="ftr" sz="quarter" idx="11"/>
          </p:nvPr>
        </p:nvSpPr>
        <p:spPr>
          <a:xfrm>
            <a:off x="899592" y="6381328"/>
            <a:ext cx="4896544" cy="476672"/>
          </a:xfrm>
        </p:spPr>
        <p:txBody>
          <a:bodyPr/>
          <a:lstStyle/>
          <a:p>
            <a:pPr>
              <a:defRPr/>
            </a:pPr>
            <a:r>
              <a:rPr lang="en-US" b="1" dirty="0" smtClean="0">
                <a:solidFill>
                  <a:srgbClr val="FF9900"/>
                </a:solidFill>
              </a:rPr>
              <a:t>RA VI WIGOS workshop, </a:t>
            </a:r>
            <a:r>
              <a:rPr lang="en-US" b="1" dirty="0" smtClean="0">
                <a:solidFill>
                  <a:srgbClr val="FF9900"/>
                </a:solidFill>
              </a:rPr>
              <a:t>Belgrade, Serbia, 24-27 November </a:t>
            </a:r>
            <a:r>
              <a:rPr lang="en-US" b="1" dirty="0" smtClean="0">
                <a:solidFill>
                  <a:srgbClr val="FF9900"/>
                </a:solidFill>
              </a:rPr>
              <a:t>2015</a:t>
            </a:r>
            <a:endParaRPr lang="en-US" b="1" dirty="0">
              <a:solidFill>
                <a:srgbClr val="FF9900"/>
              </a:solidFill>
            </a:endParaRPr>
          </a:p>
        </p:txBody>
      </p:sp>
      <p:sp>
        <p:nvSpPr>
          <p:cNvPr id="2" name="TextBox 1"/>
          <p:cNvSpPr txBox="1"/>
          <p:nvPr/>
        </p:nvSpPr>
        <p:spPr>
          <a:xfrm>
            <a:off x="251520" y="1268760"/>
            <a:ext cx="8640960" cy="5324535"/>
          </a:xfrm>
          <a:prstGeom prst="rect">
            <a:avLst/>
          </a:prstGeom>
          <a:noFill/>
        </p:spPr>
        <p:txBody>
          <a:bodyPr wrap="square" rtlCol="0">
            <a:spAutoFit/>
          </a:bodyPr>
          <a:lstStyle/>
          <a:p>
            <a:pPr marL="0" indent="0">
              <a:buNone/>
            </a:pPr>
            <a:r>
              <a:rPr lang="en-GB" sz="2000" dirty="0"/>
              <a:t>Goes without saying: NMHS must have the fundamental underlying observations if we are going to provide </a:t>
            </a:r>
            <a:r>
              <a:rPr lang="en-GB" sz="2000" b="1" dirty="0"/>
              <a:t>EFFECTIVE</a:t>
            </a:r>
            <a:r>
              <a:rPr lang="en-GB" sz="2000" dirty="0"/>
              <a:t> MHEWS for severe/high impact weather. </a:t>
            </a:r>
          </a:p>
          <a:p>
            <a:pPr marL="0" indent="0">
              <a:buNone/>
            </a:pPr>
            <a:r>
              <a:rPr lang="en-GB" sz="2000" dirty="0"/>
              <a:t>Not dictating how, but system must contain </a:t>
            </a:r>
            <a:r>
              <a:rPr lang="en-GB" sz="2000" b="1" dirty="0">
                <a:solidFill>
                  <a:srgbClr val="FF0000"/>
                </a:solidFill>
              </a:rPr>
              <a:t>comprehensive</a:t>
            </a:r>
            <a:r>
              <a:rPr lang="en-GB" sz="2000" dirty="0"/>
              <a:t> data to allow complete analysis and </a:t>
            </a:r>
            <a:r>
              <a:rPr lang="en-GB" sz="2000" dirty="0" err="1"/>
              <a:t>ongoing</a:t>
            </a:r>
            <a:r>
              <a:rPr lang="en-GB" sz="2000" dirty="0"/>
              <a:t> monitoring of the environment. </a:t>
            </a:r>
          </a:p>
          <a:p>
            <a:pPr marL="0" indent="0">
              <a:buNone/>
            </a:pPr>
            <a:r>
              <a:rPr lang="en-GB" sz="2000" dirty="0"/>
              <a:t>Cannot provide a warning system if we can’t observe the hazard and we cannot improve what we don’t measure.</a:t>
            </a:r>
          </a:p>
          <a:p>
            <a:pPr marL="0" indent="0">
              <a:buNone/>
            </a:pPr>
            <a:r>
              <a:rPr lang="en-GB" sz="2000" dirty="0"/>
              <a:t>To cope with amount of data generated, expert systems are increasingly important component. </a:t>
            </a:r>
          </a:p>
          <a:p>
            <a:pPr marL="0" indent="0">
              <a:buNone/>
            </a:pPr>
            <a:r>
              <a:rPr lang="en-GB" sz="2000" dirty="0"/>
              <a:t>Not only to monitor, but provide first guess solutions for expert analysis and in most cases, transmission. Some exceptions to this, e.g. tsunami warnings</a:t>
            </a:r>
          </a:p>
          <a:p>
            <a:pPr marL="0" indent="0">
              <a:buNone/>
            </a:pPr>
            <a:r>
              <a:rPr lang="en-GB" sz="2000" dirty="0"/>
              <a:t>But what is “</a:t>
            </a:r>
            <a:r>
              <a:rPr lang="en-GB" sz="2000" b="1" dirty="0">
                <a:solidFill>
                  <a:srgbClr val="FF0000"/>
                </a:solidFill>
              </a:rPr>
              <a:t>Comprehensive</a:t>
            </a:r>
            <a:r>
              <a:rPr lang="en-GB" sz="2000" dirty="0"/>
              <a:t> data”? – Along came Sendai….</a:t>
            </a:r>
          </a:p>
          <a:p>
            <a:endParaRPr lang="en-US" sz="2000" dirty="0"/>
          </a:p>
        </p:txBody>
      </p:sp>
    </p:spTree>
    <p:extLst>
      <p:ext uri="{BB962C8B-B14F-4D97-AF65-F5344CB8AC3E}">
        <p14:creationId xmlns:p14="http://schemas.microsoft.com/office/powerpoint/2010/main" val="2017724258"/>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7602" name="Line 2"/>
          <p:cNvSpPr>
            <a:spLocks noChangeShapeType="1"/>
          </p:cNvSpPr>
          <p:nvPr/>
        </p:nvSpPr>
        <p:spPr bwMode="auto">
          <a:xfrm>
            <a:off x="0" y="980728"/>
            <a:ext cx="9144000" cy="0"/>
          </a:xfrm>
          <a:prstGeom prst="line">
            <a:avLst/>
          </a:prstGeom>
          <a:noFill/>
          <a:ln w="76200">
            <a:solidFill>
              <a:srgbClr val="FFCC00"/>
            </a:solidFill>
            <a:round/>
            <a:headEnd/>
            <a:tailEnd/>
          </a:ln>
          <a:effectLst/>
        </p:spPr>
        <p:txBody>
          <a:bodyPr wrap="none"/>
          <a:lstStyle/>
          <a:p>
            <a:endParaRPr lang="hr-HR"/>
          </a:p>
        </p:txBody>
      </p:sp>
      <p:sp>
        <p:nvSpPr>
          <p:cNvPr id="537603" name="Text Box 3"/>
          <p:cNvSpPr txBox="1">
            <a:spLocks noChangeArrowheads="1"/>
          </p:cNvSpPr>
          <p:nvPr/>
        </p:nvSpPr>
        <p:spPr bwMode="auto">
          <a:xfrm>
            <a:off x="1816100" y="2224088"/>
            <a:ext cx="184150" cy="366712"/>
          </a:xfrm>
          <a:prstGeom prst="rect">
            <a:avLst/>
          </a:prstGeom>
          <a:noFill/>
          <a:ln w="9525">
            <a:noFill/>
            <a:miter lim="800000"/>
            <a:headEnd/>
            <a:tailEnd/>
          </a:ln>
          <a:effectLst/>
        </p:spPr>
        <p:txBody>
          <a:bodyPr wrap="none">
            <a:spAutoFit/>
          </a:bodyPr>
          <a:lstStyle/>
          <a:p>
            <a:endParaRPr lang="en-GB" sz="1800" dirty="0"/>
          </a:p>
        </p:txBody>
      </p:sp>
      <p:sp>
        <p:nvSpPr>
          <p:cNvPr id="537604" name="Text Box 4"/>
          <p:cNvSpPr txBox="1">
            <a:spLocks noChangeArrowheads="1"/>
          </p:cNvSpPr>
          <p:nvPr/>
        </p:nvSpPr>
        <p:spPr bwMode="auto">
          <a:xfrm>
            <a:off x="179512" y="2132856"/>
            <a:ext cx="8712968" cy="3862596"/>
          </a:xfrm>
          <a:prstGeom prst="rect">
            <a:avLst/>
          </a:prstGeom>
          <a:noFill/>
          <a:ln w="9525">
            <a:noFill/>
            <a:miter lim="800000"/>
            <a:headEnd/>
            <a:tailEnd/>
          </a:ln>
          <a:effectLst/>
        </p:spPr>
        <p:txBody>
          <a:bodyPr wrap="square">
            <a:spAutoFit/>
          </a:bodyPr>
          <a:lstStyle/>
          <a:p>
            <a:pPr marL="269875" indent="-269875">
              <a:spcBef>
                <a:spcPts val="0"/>
              </a:spcBef>
              <a:spcAft>
                <a:spcPts val="600"/>
              </a:spcAft>
              <a:buClr>
                <a:srgbClr val="333399"/>
              </a:buClr>
              <a:buFontTx/>
              <a:buBlip>
                <a:blip r:embed="rId2"/>
              </a:buBlip>
            </a:pPr>
            <a:r>
              <a:rPr lang="en-US" sz="2000" b="1" dirty="0">
                <a:solidFill>
                  <a:srgbClr val="000000"/>
                </a:solidFill>
                <a:latin typeface="Calibri" charset="0"/>
                <a:cs typeface="Arial" charset="0"/>
              </a:rPr>
              <a:t>Overall Objective:</a:t>
            </a:r>
            <a:r>
              <a:rPr lang="en-US" sz="2000" dirty="0">
                <a:solidFill>
                  <a:srgbClr val="000000"/>
                </a:solidFill>
                <a:latin typeface="Calibri" charset="0"/>
                <a:cs typeface="Arial" charset="0"/>
              </a:rPr>
              <a:t> To reduce vulnerability of IPA Beneficiaries to natural disasters, in line with the Hyogo Framework for Action (HFA), and increase their resilience to climate change.</a:t>
            </a:r>
          </a:p>
          <a:p>
            <a:pPr marL="269875" indent="-269875">
              <a:spcBef>
                <a:spcPts val="0"/>
              </a:spcBef>
              <a:spcAft>
                <a:spcPts val="600"/>
              </a:spcAft>
              <a:buClr>
                <a:srgbClr val="333399"/>
              </a:buClr>
              <a:buFontTx/>
              <a:buBlip>
                <a:blip r:embed="rId2"/>
              </a:buBlip>
            </a:pPr>
            <a:r>
              <a:rPr lang="en-US" sz="2000" b="1" dirty="0">
                <a:solidFill>
                  <a:srgbClr val="000000"/>
                </a:solidFill>
                <a:latin typeface="Calibri" charset="0"/>
                <a:cs typeface="Arial" charset="0"/>
              </a:rPr>
              <a:t>Project purpose: </a:t>
            </a:r>
            <a:r>
              <a:rPr lang="en-US" sz="2000" dirty="0">
                <a:solidFill>
                  <a:srgbClr val="000000"/>
                </a:solidFill>
                <a:latin typeface="Calibri" charset="0"/>
                <a:cs typeface="Arial" charset="0"/>
              </a:rPr>
              <a:t>To enhance the capacity of IPA Beneficiaries to address disaster risk reduction in both today's and the future predicted climate.</a:t>
            </a:r>
          </a:p>
          <a:p>
            <a:pPr marL="269875" indent="-269875">
              <a:spcBef>
                <a:spcPts val="0"/>
              </a:spcBef>
              <a:spcAft>
                <a:spcPts val="600"/>
              </a:spcAft>
              <a:buClr>
                <a:srgbClr val="333399"/>
              </a:buClr>
              <a:buFontTx/>
              <a:buBlip>
                <a:blip r:embed="rId2"/>
              </a:buBlip>
            </a:pPr>
            <a:r>
              <a:rPr lang="en-US" sz="2000" b="1" dirty="0">
                <a:solidFill>
                  <a:srgbClr val="000000"/>
                </a:solidFill>
                <a:latin typeface="Calibri" charset="0"/>
                <a:cs typeface="Arial" charset="0"/>
              </a:rPr>
              <a:t>Beneficiaries: </a:t>
            </a:r>
            <a:r>
              <a:rPr lang="en-US" sz="2000" dirty="0">
                <a:solidFill>
                  <a:srgbClr val="000000"/>
                </a:solidFill>
                <a:latin typeface="Calibri" charset="0"/>
                <a:cs typeface="Arial" charset="0"/>
              </a:rPr>
              <a:t>Albania, Bosnia and Herzegovina, Croatia, Montenegro, Serbia, Kosovo*, the former Yugoslav Republic of Macedonia, and Turkey.</a:t>
            </a:r>
          </a:p>
          <a:p>
            <a:pPr marL="269875" indent="-269875">
              <a:spcBef>
                <a:spcPts val="0"/>
              </a:spcBef>
              <a:spcAft>
                <a:spcPts val="600"/>
              </a:spcAft>
              <a:buClr>
                <a:srgbClr val="333399"/>
              </a:buClr>
              <a:buFontTx/>
              <a:buBlip>
                <a:blip r:embed="rId2"/>
              </a:buBlip>
            </a:pPr>
            <a:r>
              <a:rPr lang="en-US" sz="2000" b="1" dirty="0">
                <a:solidFill>
                  <a:srgbClr val="000000"/>
                </a:solidFill>
                <a:latin typeface="Calibri" charset="0"/>
                <a:cs typeface="Arial" charset="0"/>
              </a:rPr>
              <a:t>Implementing agencies: </a:t>
            </a:r>
            <a:r>
              <a:rPr lang="en-US" sz="2000" dirty="0">
                <a:solidFill>
                  <a:srgbClr val="000000"/>
                </a:solidFill>
                <a:latin typeface="Calibri" charset="0"/>
                <a:cs typeface="Arial" charset="0"/>
              </a:rPr>
              <a:t>UNISDR (4 tasks), WMO (4 tasks).</a:t>
            </a:r>
          </a:p>
          <a:p>
            <a:pPr marL="269875" indent="-269875">
              <a:spcBef>
                <a:spcPts val="0"/>
              </a:spcBef>
              <a:spcAft>
                <a:spcPts val="600"/>
              </a:spcAft>
              <a:buClr>
                <a:srgbClr val="333399"/>
              </a:buClr>
              <a:buFontTx/>
              <a:buBlip>
                <a:blip r:embed="rId2"/>
              </a:buBlip>
            </a:pPr>
            <a:r>
              <a:rPr lang="en-US" sz="2000" b="1" dirty="0">
                <a:solidFill>
                  <a:srgbClr val="000000"/>
                </a:solidFill>
                <a:latin typeface="Calibri" charset="0"/>
                <a:cs typeface="Arial" charset="0"/>
              </a:rPr>
              <a:t>Funding: </a:t>
            </a:r>
            <a:r>
              <a:rPr lang="en-US" sz="2000" dirty="0">
                <a:solidFill>
                  <a:srgbClr val="000000"/>
                </a:solidFill>
                <a:latin typeface="Calibri" charset="0"/>
                <a:cs typeface="Arial" charset="0"/>
              </a:rPr>
              <a:t>EC DG Enlargement, Instrument for Pre-accession Assistance (IPA) multi-beneficiary project. </a:t>
            </a:r>
          </a:p>
          <a:p>
            <a:pPr marL="269875" indent="-269875">
              <a:spcBef>
                <a:spcPts val="0"/>
              </a:spcBef>
              <a:spcAft>
                <a:spcPts val="600"/>
              </a:spcAft>
              <a:buClr>
                <a:srgbClr val="333399"/>
              </a:buClr>
              <a:buFontTx/>
              <a:buBlip>
                <a:blip r:embed="rId2"/>
              </a:buBlip>
            </a:pPr>
            <a:r>
              <a:rPr lang="en-US" sz="2000" b="1" dirty="0">
                <a:solidFill>
                  <a:srgbClr val="000000"/>
                </a:solidFill>
                <a:latin typeface="Calibri" charset="0"/>
                <a:cs typeface="Arial" charset="0"/>
              </a:rPr>
              <a:t>Implementation period:</a:t>
            </a:r>
            <a:r>
              <a:rPr lang="en-US" sz="2000" dirty="0">
                <a:solidFill>
                  <a:srgbClr val="000000"/>
                </a:solidFill>
                <a:latin typeface="Calibri" charset="0"/>
                <a:cs typeface="Arial" charset="0"/>
              </a:rPr>
              <a:t> 29 months, May 2012 – October </a:t>
            </a:r>
            <a:r>
              <a:rPr lang="en-US" sz="2000" dirty="0" smtClean="0">
                <a:solidFill>
                  <a:srgbClr val="000000"/>
                </a:solidFill>
                <a:latin typeface="Calibri" charset="0"/>
                <a:cs typeface="Arial" charset="0"/>
              </a:rPr>
              <a:t>2014</a:t>
            </a:r>
          </a:p>
        </p:txBody>
      </p:sp>
      <p:sp>
        <p:nvSpPr>
          <p:cNvPr id="7" name="Rectangle 3"/>
          <p:cNvSpPr txBox="1">
            <a:spLocks noChangeArrowheads="1"/>
          </p:cNvSpPr>
          <p:nvPr/>
        </p:nvSpPr>
        <p:spPr bwMode="auto">
          <a:xfrm>
            <a:off x="0" y="152400"/>
            <a:ext cx="9144000" cy="792163"/>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lgn="ctr" eaLnBrk="1" hangingPunct="1">
              <a:spcBef>
                <a:spcPct val="0"/>
              </a:spcBef>
              <a:buClrTx/>
              <a:defRPr/>
            </a:pPr>
            <a:r>
              <a:rPr lang="en-US" altLang="fi-FI" sz="3200" b="1" kern="0" dirty="0">
                <a:solidFill>
                  <a:schemeClr val="bg1"/>
                </a:solidFill>
                <a:latin typeface="Calibri" pitchFamily="34" charset="0"/>
                <a:ea typeface="+mj-ea"/>
                <a:cs typeface="+mj-cs"/>
              </a:rPr>
              <a:t>Overview of the IPA </a:t>
            </a:r>
            <a:r>
              <a:rPr lang="en-US" altLang="fi-FI" sz="3200" b="1" kern="0" dirty="0" smtClean="0">
                <a:solidFill>
                  <a:schemeClr val="bg1"/>
                </a:solidFill>
                <a:latin typeface="Calibri" pitchFamily="34" charset="0"/>
                <a:ea typeface="+mj-ea"/>
                <a:cs typeface="+mj-cs"/>
              </a:rPr>
              <a:t>Project in SEE</a:t>
            </a:r>
            <a:endParaRPr lang="en-US" altLang="fi-FI" sz="3200" b="1" kern="0" dirty="0">
              <a:solidFill>
                <a:schemeClr val="bg1"/>
              </a:solidFill>
              <a:latin typeface="Calibri" pitchFamily="34" charset="0"/>
              <a:ea typeface="+mj-ea"/>
              <a:cs typeface="+mj-cs"/>
            </a:endParaRPr>
          </a:p>
        </p:txBody>
      </p:sp>
      <p:pic>
        <p:nvPicPr>
          <p:cNvPr id="9" name="Picture 4" descr="3logos_hor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855365"/>
            <a:ext cx="7278688" cy="113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1"/>
          <p:cNvSpPr>
            <a:spLocks noChangeArrowheads="1"/>
          </p:cNvSpPr>
          <p:nvPr/>
        </p:nvSpPr>
        <p:spPr bwMode="auto">
          <a:xfrm>
            <a:off x="26988" y="6639322"/>
            <a:ext cx="8424862"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1000" dirty="0">
                <a:latin typeface="Calibri" charset="0"/>
              </a:rPr>
              <a:t>*This designation is without prejudice to positions on status, and is in line with UNSCR 1244 and the ICJ Opinion on the Kosovo Declaration of Independence</a:t>
            </a:r>
            <a:endParaRPr lang="fi-FI" sz="1000" dirty="0">
              <a:latin typeface="Calibri" charset="0"/>
            </a:endParaRPr>
          </a:p>
        </p:txBody>
      </p:sp>
      <p:sp>
        <p:nvSpPr>
          <p:cNvPr id="11" name="Footer Placeholder 3"/>
          <p:cNvSpPr>
            <a:spLocks noGrp="1"/>
          </p:cNvSpPr>
          <p:nvPr>
            <p:ph type="ftr" sz="quarter" idx="11"/>
          </p:nvPr>
        </p:nvSpPr>
        <p:spPr>
          <a:xfrm>
            <a:off x="899592" y="6381328"/>
            <a:ext cx="4896544" cy="476672"/>
          </a:xfrm>
        </p:spPr>
        <p:txBody>
          <a:bodyPr/>
          <a:lstStyle/>
          <a:p>
            <a:pPr>
              <a:defRPr/>
            </a:pPr>
            <a:r>
              <a:rPr lang="en-US" b="1" dirty="0" smtClean="0">
                <a:solidFill>
                  <a:srgbClr val="FF9900"/>
                </a:solidFill>
              </a:rPr>
              <a:t>RA VI WIGOS workshop, </a:t>
            </a:r>
            <a:r>
              <a:rPr lang="en-US" b="1" dirty="0" smtClean="0">
                <a:solidFill>
                  <a:srgbClr val="FF9900"/>
                </a:solidFill>
              </a:rPr>
              <a:t>Belgrade, Serbia, 24-27 November </a:t>
            </a:r>
            <a:r>
              <a:rPr lang="en-US" b="1" dirty="0" smtClean="0">
                <a:solidFill>
                  <a:srgbClr val="FF9900"/>
                </a:solidFill>
              </a:rPr>
              <a:t>2015</a:t>
            </a:r>
            <a:endParaRPr lang="en-US" b="1" dirty="0">
              <a:solidFill>
                <a:srgbClr val="FF9900"/>
              </a:solidFill>
            </a:endParaRPr>
          </a:p>
        </p:txBody>
      </p:sp>
    </p:spTree>
    <p:extLst>
      <p:ext uri="{BB962C8B-B14F-4D97-AF65-F5344CB8AC3E}">
        <p14:creationId xmlns:p14="http://schemas.microsoft.com/office/powerpoint/2010/main" val="466635119"/>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7602" name="Line 2"/>
          <p:cNvSpPr>
            <a:spLocks noChangeShapeType="1"/>
          </p:cNvSpPr>
          <p:nvPr/>
        </p:nvSpPr>
        <p:spPr bwMode="auto">
          <a:xfrm>
            <a:off x="0" y="980728"/>
            <a:ext cx="9144000" cy="0"/>
          </a:xfrm>
          <a:prstGeom prst="line">
            <a:avLst/>
          </a:prstGeom>
          <a:noFill/>
          <a:ln w="76200">
            <a:solidFill>
              <a:srgbClr val="FFCC00"/>
            </a:solidFill>
            <a:round/>
            <a:headEnd/>
            <a:tailEnd/>
          </a:ln>
          <a:effectLst/>
        </p:spPr>
        <p:txBody>
          <a:bodyPr wrap="none"/>
          <a:lstStyle/>
          <a:p>
            <a:endParaRPr lang="hr-HR"/>
          </a:p>
        </p:txBody>
      </p:sp>
      <p:sp>
        <p:nvSpPr>
          <p:cNvPr id="537603" name="Text Box 3"/>
          <p:cNvSpPr txBox="1">
            <a:spLocks noChangeArrowheads="1"/>
          </p:cNvSpPr>
          <p:nvPr/>
        </p:nvSpPr>
        <p:spPr bwMode="auto">
          <a:xfrm>
            <a:off x="1816100" y="2224088"/>
            <a:ext cx="184150" cy="366712"/>
          </a:xfrm>
          <a:prstGeom prst="rect">
            <a:avLst/>
          </a:prstGeom>
          <a:noFill/>
          <a:ln w="9525">
            <a:noFill/>
            <a:miter lim="800000"/>
            <a:headEnd/>
            <a:tailEnd/>
          </a:ln>
          <a:effectLst/>
        </p:spPr>
        <p:txBody>
          <a:bodyPr wrap="none">
            <a:spAutoFit/>
          </a:bodyPr>
          <a:lstStyle/>
          <a:p>
            <a:endParaRPr lang="en-GB" sz="1800" dirty="0"/>
          </a:p>
        </p:txBody>
      </p:sp>
      <p:sp>
        <p:nvSpPr>
          <p:cNvPr id="7" name="Rectangle 3"/>
          <p:cNvSpPr txBox="1">
            <a:spLocks noChangeArrowheads="1"/>
          </p:cNvSpPr>
          <p:nvPr/>
        </p:nvSpPr>
        <p:spPr bwMode="auto">
          <a:xfrm>
            <a:off x="0" y="152400"/>
            <a:ext cx="9144000" cy="792163"/>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lgn="ctr" eaLnBrk="1" hangingPunct="1">
              <a:spcBef>
                <a:spcPct val="0"/>
              </a:spcBef>
              <a:buClrTx/>
              <a:defRPr/>
            </a:pPr>
            <a:r>
              <a:rPr lang="en-US" altLang="fi-FI" sz="3200" b="1" kern="0" dirty="0">
                <a:solidFill>
                  <a:schemeClr val="bg1"/>
                </a:solidFill>
                <a:latin typeface="Calibri" pitchFamily="34" charset="0"/>
                <a:ea typeface="+mj-ea"/>
                <a:cs typeface="+mj-cs"/>
              </a:rPr>
              <a:t>Overview of the IPA </a:t>
            </a:r>
            <a:r>
              <a:rPr lang="en-US" altLang="fi-FI" sz="3200" b="1" kern="0" dirty="0" smtClean="0">
                <a:solidFill>
                  <a:schemeClr val="bg1"/>
                </a:solidFill>
                <a:latin typeface="Calibri" pitchFamily="34" charset="0"/>
                <a:ea typeface="+mj-ea"/>
                <a:cs typeface="+mj-cs"/>
              </a:rPr>
              <a:t>Project in SEE</a:t>
            </a:r>
            <a:endParaRPr lang="en-US" altLang="fi-FI" sz="3200" b="1" kern="0" dirty="0">
              <a:solidFill>
                <a:schemeClr val="bg1"/>
              </a:solidFill>
              <a:latin typeface="Calibri" pitchFamily="34" charset="0"/>
              <a:ea typeface="+mj-ea"/>
              <a:cs typeface="+mj-cs"/>
            </a:endParaRPr>
          </a:p>
        </p:txBody>
      </p:sp>
      <p:sp>
        <p:nvSpPr>
          <p:cNvPr id="11" name="Rectangle 2"/>
          <p:cNvSpPr txBox="1">
            <a:spLocks noChangeArrowheads="1"/>
          </p:cNvSpPr>
          <p:nvPr/>
        </p:nvSpPr>
        <p:spPr bwMode="auto">
          <a:xfrm>
            <a:off x="539552" y="1052736"/>
            <a:ext cx="7772400" cy="1066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rtl="0" eaLnBrk="1" fontAlgn="base" hangingPunct="1">
              <a:spcBef>
                <a:spcPct val="0"/>
              </a:spcBef>
              <a:spcAft>
                <a:spcPct val="0"/>
              </a:spcAft>
              <a:defRPr sz="3000">
                <a:solidFill>
                  <a:schemeClr val="tx2"/>
                </a:solidFill>
                <a:latin typeface="Arial" charset="0"/>
                <a:ea typeface="+mj-ea"/>
                <a:cs typeface="+mj-cs"/>
              </a:defRPr>
            </a:lvl1pPr>
            <a:lvl2pPr algn="l" rtl="0" eaLnBrk="1" fontAlgn="base" hangingPunct="1">
              <a:spcBef>
                <a:spcPct val="0"/>
              </a:spcBef>
              <a:spcAft>
                <a:spcPct val="0"/>
              </a:spcAft>
              <a:defRPr sz="3000">
                <a:solidFill>
                  <a:schemeClr val="tx2"/>
                </a:solidFill>
                <a:latin typeface="Arial" charset="0"/>
              </a:defRPr>
            </a:lvl2pPr>
            <a:lvl3pPr algn="l" rtl="0" eaLnBrk="1" fontAlgn="base" hangingPunct="1">
              <a:spcBef>
                <a:spcPct val="0"/>
              </a:spcBef>
              <a:spcAft>
                <a:spcPct val="0"/>
              </a:spcAft>
              <a:defRPr sz="3000">
                <a:solidFill>
                  <a:schemeClr val="tx2"/>
                </a:solidFill>
                <a:latin typeface="Arial" charset="0"/>
              </a:defRPr>
            </a:lvl3pPr>
            <a:lvl4pPr algn="l" rtl="0" eaLnBrk="1" fontAlgn="base" hangingPunct="1">
              <a:spcBef>
                <a:spcPct val="0"/>
              </a:spcBef>
              <a:spcAft>
                <a:spcPct val="0"/>
              </a:spcAft>
              <a:defRPr sz="3000">
                <a:solidFill>
                  <a:schemeClr val="tx2"/>
                </a:solidFill>
                <a:latin typeface="Arial" charset="0"/>
              </a:defRPr>
            </a:lvl4pPr>
            <a:lvl5pPr algn="l" rtl="0" eaLnBrk="1" fontAlgn="base" hangingPunct="1">
              <a:spcBef>
                <a:spcPct val="0"/>
              </a:spcBef>
              <a:spcAft>
                <a:spcPct val="0"/>
              </a:spcAft>
              <a:defRPr sz="3000">
                <a:solidFill>
                  <a:schemeClr val="tx2"/>
                </a:solidFill>
                <a:latin typeface="Arial" charset="0"/>
              </a:defRPr>
            </a:lvl5pPr>
            <a:lvl6pPr marL="457200" algn="l" rtl="0" eaLnBrk="1" fontAlgn="base" hangingPunct="1">
              <a:spcBef>
                <a:spcPct val="0"/>
              </a:spcBef>
              <a:spcAft>
                <a:spcPct val="0"/>
              </a:spcAft>
              <a:defRPr sz="3200">
                <a:solidFill>
                  <a:schemeClr val="tx2"/>
                </a:solidFill>
                <a:latin typeface="Arial Narrow" pitchFamily="34" charset="0"/>
              </a:defRPr>
            </a:lvl6pPr>
            <a:lvl7pPr marL="914400" algn="l" rtl="0" eaLnBrk="1" fontAlgn="base" hangingPunct="1">
              <a:spcBef>
                <a:spcPct val="0"/>
              </a:spcBef>
              <a:spcAft>
                <a:spcPct val="0"/>
              </a:spcAft>
              <a:defRPr sz="3200">
                <a:solidFill>
                  <a:schemeClr val="tx2"/>
                </a:solidFill>
                <a:latin typeface="Arial Narrow" pitchFamily="34" charset="0"/>
              </a:defRPr>
            </a:lvl7pPr>
            <a:lvl8pPr marL="1371600" algn="l" rtl="0" eaLnBrk="1" fontAlgn="base" hangingPunct="1">
              <a:spcBef>
                <a:spcPct val="0"/>
              </a:spcBef>
              <a:spcAft>
                <a:spcPct val="0"/>
              </a:spcAft>
              <a:defRPr sz="3200">
                <a:solidFill>
                  <a:schemeClr val="tx2"/>
                </a:solidFill>
                <a:latin typeface="Arial Narrow" pitchFamily="34" charset="0"/>
              </a:defRPr>
            </a:lvl8pPr>
            <a:lvl9pPr marL="1828800" algn="l" rtl="0" eaLnBrk="1" fontAlgn="base" hangingPunct="1">
              <a:spcBef>
                <a:spcPct val="0"/>
              </a:spcBef>
              <a:spcAft>
                <a:spcPct val="0"/>
              </a:spcAft>
              <a:defRPr sz="3200">
                <a:solidFill>
                  <a:schemeClr val="tx2"/>
                </a:solidFill>
                <a:latin typeface="Arial Narrow" pitchFamily="34" charset="0"/>
              </a:defRPr>
            </a:lvl9pPr>
          </a:lstStyle>
          <a:p>
            <a:r>
              <a:rPr lang="en-US" sz="3200" b="1" smtClean="0">
                <a:solidFill>
                  <a:srgbClr val="002060"/>
                </a:solidFill>
                <a:latin typeface="Calibri" charset="0"/>
                <a:cs typeface="Arial" charset="0"/>
              </a:rPr>
              <a:t>WMO Focus areas</a:t>
            </a:r>
            <a:endParaRPr lang="en-US" sz="1800" dirty="0">
              <a:solidFill>
                <a:srgbClr val="002060"/>
              </a:solidFill>
              <a:latin typeface="Calibri" charset="0"/>
              <a:cs typeface="Arial" charset="0"/>
            </a:endParaRPr>
          </a:p>
        </p:txBody>
      </p:sp>
      <p:grpSp>
        <p:nvGrpSpPr>
          <p:cNvPr id="12" name="Group 11"/>
          <p:cNvGrpSpPr/>
          <p:nvPr/>
        </p:nvGrpSpPr>
        <p:grpSpPr>
          <a:xfrm>
            <a:off x="539552" y="1728688"/>
            <a:ext cx="7620000" cy="4292600"/>
            <a:chOff x="909638" y="2032000"/>
            <a:chExt cx="7620000" cy="4292600"/>
          </a:xfrm>
        </p:grpSpPr>
        <p:sp>
          <p:nvSpPr>
            <p:cNvPr id="13" name="Text Box 5"/>
            <p:cNvSpPr txBox="1">
              <a:spLocks noChangeArrowheads="1"/>
            </p:cNvSpPr>
            <p:nvPr/>
          </p:nvSpPr>
          <p:spPr bwMode="auto">
            <a:xfrm>
              <a:off x="2128838" y="2032000"/>
              <a:ext cx="62484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charset="0"/>
                  <a:ea typeface="ＭＳ Ｐゴシック" charset="0"/>
                  <a:cs typeface="Arial" charset="0"/>
                </a:defRPr>
              </a:lvl1pPr>
              <a:lvl2pPr marL="742950" indent="-285750">
                <a:defRPr sz="2400">
                  <a:solidFill>
                    <a:schemeClr val="tx1"/>
                  </a:solidFill>
                  <a:latin typeface="Times" charset="0"/>
                  <a:ea typeface="Arial" charset="0"/>
                  <a:cs typeface="Arial" charset="0"/>
                </a:defRPr>
              </a:lvl2pPr>
              <a:lvl3pPr marL="1143000" indent="-228600">
                <a:defRPr sz="2400">
                  <a:solidFill>
                    <a:schemeClr val="tx1"/>
                  </a:solidFill>
                  <a:latin typeface="Times" charset="0"/>
                  <a:ea typeface="Arial" charset="0"/>
                  <a:cs typeface="Arial" charset="0"/>
                </a:defRPr>
              </a:lvl3pPr>
              <a:lvl4pPr marL="1600200" indent="-228600">
                <a:defRPr sz="2400">
                  <a:solidFill>
                    <a:schemeClr val="tx1"/>
                  </a:solidFill>
                  <a:latin typeface="Times" charset="0"/>
                  <a:ea typeface="Arial" charset="0"/>
                  <a:cs typeface="Arial" charset="0"/>
                </a:defRPr>
              </a:lvl4pPr>
              <a:lvl5pPr marL="2057400" indent="-228600">
                <a:defRPr sz="2400">
                  <a:solidFill>
                    <a:schemeClr val="tx1"/>
                  </a:solidFill>
                  <a:latin typeface="Times" charset="0"/>
                  <a:ea typeface="Arial" charset="0"/>
                  <a:cs typeface="Arial" charset="0"/>
                </a:defRPr>
              </a:lvl5pPr>
              <a:lvl6pPr marL="2514600" indent="-228600" eaLnBrk="0" fontAlgn="base" hangingPunct="0">
                <a:spcBef>
                  <a:spcPct val="0"/>
                </a:spcBef>
                <a:spcAft>
                  <a:spcPct val="0"/>
                </a:spcAft>
                <a:defRPr sz="2400">
                  <a:solidFill>
                    <a:schemeClr val="tx1"/>
                  </a:solidFill>
                  <a:latin typeface="Times" charset="0"/>
                  <a:ea typeface="Arial" charset="0"/>
                  <a:cs typeface="Arial" charset="0"/>
                </a:defRPr>
              </a:lvl6pPr>
              <a:lvl7pPr marL="2971800" indent="-228600" eaLnBrk="0" fontAlgn="base" hangingPunct="0">
                <a:spcBef>
                  <a:spcPct val="0"/>
                </a:spcBef>
                <a:spcAft>
                  <a:spcPct val="0"/>
                </a:spcAft>
                <a:defRPr sz="2400">
                  <a:solidFill>
                    <a:schemeClr val="tx1"/>
                  </a:solidFill>
                  <a:latin typeface="Times" charset="0"/>
                  <a:ea typeface="Arial" charset="0"/>
                  <a:cs typeface="Arial" charset="0"/>
                </a:defRPr>
              </a:lvl7pPr>
              <a:lvl8pPr marL="3429000" indent="-228600" eaLnBrk="0" fontAlgn="base" hangingPunct="0">
                <a:spcBef>
                  <a:spcPct val="0"/>
                </a:spcBef>
                <a:spcAft>
                  <a:spcPct val="0"/>
                </a:spcAft>
                <a:defRPr sz="2400">
                  <a:solidFill>
                    <a:schemeClr val="tx1"/>
                  </a:solidFill>
                  <a:latin typeface="Times" charset="0"/>
                  <a:ea typeface="Arial" charset="0"/>
                  <a:cs typeface="Arial" charset="0"/>
                </a:defRPr>
              </a:lvl8pPr>
              <a:lvl9pPr marL="3886200" indent="-228600" eaLnBrk="0" fontAlgn="base" hangingPunct="0">
                <a:spcBef>
                  <a:spcPct val="0"/>
                </a:spcBef>
                <a:spcAft>
                  <a:spcPct val="0"/>
                </a:spcAft>
                <a:defRPr sz="2400">
                  <a:solidFill>
                    <a:schemeClr val="tx1"/>
                  </a:solidFill>
                  <a:latin typeface="Times" charset="0"/>
                  <a:ea typeface="Arial" charset="0"/>
                  <a:cs typeface="Arial" charset="0"/>
                </a:defRPr>
              </a:lvl9pPr>
            </a:lstStyle>
            <a:p>
              <a:pPr eaLnBrk="1" hangingPunct="1"/>
              <a:r>
                <a:rPr lang="en-US" sz="2000" b="1" i="1" dirty="0">
                  <a:solidFill>
                    <a:srgbClr val="000000"/>
                  </a:solidFill>
                  <a:latin typeface="Calibri" charset="0"/>
                </a:rPr>
                <a:t>TASK 3: Enhance the regional risk assessment and mapping capacities through improved capacity of beneficiaries in hazard analysis and mapping</a:t>
              </a:r>
            </a:p>
          </p:txBody>
        </p:sp>
        <p:pic>
          <p:nvPicPr>
            <p:cNvPr id="14" name="Picture 6" descr="icon_darkblu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9638" y="2108200"/>
              <a:ext cx="838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Box 7"/>
            <p:cNvSpPr txBox="1">
              <a:spLocks noChangeArrowheads="1"/>
            </p:cNvSpPr>
            <p:nvPr/>
          </p:nvSpPr>
          <p:spPr bwMode="auto">
            <a:xfrm>
              <a:off x="2128838" y="3098800"/>
              <a:ext cx="64008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charset="0"/>
                  <a:ea typeface="ＭＳ Ｐゴシック" charset="0"/>
                  <a:cs typeface="Arial" charset="0"/>
                </a:defRPr>
              </a:lvl1pPr>
              <a:lvl2pPr marL="742950" indent="-285750">
                <a:defRPr sz="2400">
                  <a:solidFill>
                    <a:schemeClr val="tx1"/>
                  </a:solidFill>
                  <a:latin typeface="Times" charset="0"/>
                  <a:ea typeface="Arial" charset="0"/>
                  <a:cs typeface="Arial" charset="0"/>
                </a:defRPr>
              </a:lvl2pPr>
              <a:lvl3pPr marL="1143000" indent="-228600">
                <a:defRPr sz="2400">
                  <a:solidFill>
                    <a:schemeClr val="tx1"/>
                  </a:solidFill>
                  <a:latin typeface="Times" charset="0"/>
                  <a:ea typeface="Arial" charset="0"/>
                  <a:cs typeface="Arial" charset="0"/>
                </a:defRPr>
              </a:lvl3pPr>
              <a:lvl4pPr marL="1600200" indent="-228600">
                <a:defRPr sz="2400">
                  <a:solidFill>
                    <a:schemeClr val="tx1"/>
                  </a:solidFill>
                  <a:latin typeface="Times" charset="0"/>
                  <a:ea typeface="Arial" charset="0"/>
                  <a:cs typeface="Arial" charset="0"/>
                </a:defRPr>
              </a:lvl4pPr>
              <a:lvl5pPr marL="2057400" indent="-228600">
                <a:defRPr sz="2400">
                  <a:solidFill>
                    <a:schemeClr val="tx1"/>
                  </a:solidFill>
                  <a:latin typeface="Times" charset="0"/>
                  <a:ea typeface="Arial" charset="0"/>
                  <a:cs typeface="Arial" charset="0"/>
                </a:defRPr>
              </a:lvl5pPr>
              <a:lvl6pPr marL="2514600" indent="-228600" eaLnBrk="0" fontAlgn="base" hangingPunct="0">
                <a:spcBef>
                  <a:spcPct val="0"/>
                </a:spcBef>
                <a:spcAft>
                  <a:spcPct val="0"/>
                </a:spcAft>
                <a:defRPr sz="2400">
                  <a:solidFill>
                    <a:schemeClr val="tx1"/>
                  </a:solidFill>
                  <a:latin typeface="Times" charset="0"/>
                  <a:ea typeface="Arial" charset="0"/>
                  <a:cs typeface="Arial" charset="0"/>
                </a:defRPr>
              </a:lvl6pPr>
              <a:lvl7pPr marL="2971800" indent="-228600" eaLnBrk="0" fontAlgn="base" hangingPunct="0">
                <a:spcBef>
                  <a:spcPct val="0"/>
                </a:spcBef>
                <a:spcAft>
                  <a:spcPct val="0"/>
                </a:spcAft>
                <a:defRPr sz="2400">
                  <a:solidFill>
                    <a:schemeClr val="tx1"/>
                  </a:solidFill>
                  <a:latin typeface="Times" charset="0"/>
                  <a:ea typeface="Arial" charset="0"/>
                  <a:cs typeface="Arial" charset="0"/>
                </a:defRPr>
              </a:lvl7pPr>
              <a:lvl8pPr marL="3429000" indent="-228600" eaLnBrk="0" fontAlgn="base" hangingPunct="0">
                <a:spcBef>
                  <a:spcPct val="0"/>
                </a:spcBef>
                <a:spcAft>
                  <a:spcPct val="0"/>
                </a:spcAft>
                <a:defRPr sz="2400">
                  <a:solidFill>
                    <a:schemeClr val="tx1"/>
                  </a:solidFill>
                  <a:latin typeface="Times" charset="0"/>
                  <a:ea typeface="Arial" charset="0"/>
                  <a:cs typeface="Arial" charset="0"/>
                </a:defRPr>
              </a:lvl8pPr>
              <a:lvl9pPr marL="3886200" indent="-228600" eaLnBrk="0" fontAlgn="base" hangingPunct="0">
                <a:spcBef>
                  <a:spcPct val="0"/>
                </a:spcBef>
                <a:spcAft>
                  <a:spcPct val="0"/>
                </a:spcAft>
                <a:defRPr sz="2400">
                  <a:solidFill>
                    <a:schemeClr val="tx1"/>
                  </a:solidFill>
                  <a:latin typeface="Times" charset="0"/>
                  <a:ea typeface="Arial" charset="0"/>
                  <a:cs typeface="Arial" charset="0"/>
                </a:defRPr>
              </a:lvl9pPr>
            </a:lstStyle>
            <a:p>
              <a:pPr eaLnBrk="1" hangingPunct="1"/>
              <a:r>
                <a:rPr lang="en-US" sz="2000" b="1" i="1">
                  <a:solidFill>
                    <a:srgbClr val="000000"/>
                  </a:solidFill>
                  <a:latin typeface="Calibri" charset="0"/>
                </a:rPr>
                <a:t>TASK 4: Enhance IPA beneficiaries’ capacity to forecast hazardous meteorological and hydrological phenomena and deliver timely warnings to support DRR</a:t>
              </a:r>
            </a:p>
          </p:txBody>
        </p:sp>
        <p:pic>
          <p:nvPicPr>
            <p:cNvPr id="16" name="Picture 9" descr="icon_lightblu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9638" y="3175000"/>
              <a:ext cx="838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Box 12"/>
            <p:cNvSpPr txBox="1">
              <a:spLocks noChangeArrowheads="1"/>
            </p:cNvSpPr>
            <p:nvPr/>
          </p:nvSpPr>
          <p:spPr bwMode="auto">
            <a:xfrm>
              <a:off x="2128838" y="4165600"/>
              <a:ext cx="64008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charset="0"/>
                  <a:ea typeface="ＭＳ Ｐゴシック" charset="0"/>
                  <a:cs typeface="Arial" charset="0"/>
                </a:defRPr>
              </a:lvl1pPr>
              <a:lvl2pPr marL="742950" indent="-285750">
                <a:defRPr sz="2400">
                  <a:solidFill>
                    <a:schemeClr val="tx1"/>
                  </a:solidFill>
                  <a:latin typeface="Times" charset="0"/>
                  <a:ea typeface="Arial" charset="0"/>
                  <a:cs typeface="Arial" charset="0"/>
                </a:defRPr>
              </a:lvl2pPr>
              <a:lvl3pPr marL="1143000" indent="-228600">
                <a:defRPr sz="2400">
                  <a:solidFill>
                    <a:schemeClr val="tx1"/>
                  </a:solidFill>
                  <a:latin typeface="Times" charset="0"/>
                  <a:ea typeface="Arial" charset="0"/>
                  <a:cs typeface="Arial" charset="0"/>
                </a:defRPr>
              </a:lvl3pPr>
              <a:lvl4pPr marL="1600200" indent="-228600">
                <a:defRPr sz="2400">
                  <a:solidFill>
                    <a:schemeClr val="tx1"/>
                  </a:solidFill>
                  <a:latin typeface="Times" charset="0"/>
                  <a:ea typeface="Arial" charset="0"/>
                  <a:cs typeface="Arial" charset="0"/>
                </a:defRPr>
              </a:lvl4pPr>
              <a:lvl5pPr marL="2057400" indent="-228600">
                <a:defRPr sz="2400">
                  <a:solidFill>
                    <a:schemeClr val="tx1"/>
                  </a:solidFill>
                  <a:latin typeface="Times" charset="0"/>
                  <a:ea typeface="Arial" charset="0"/>
                  <a:cs typeface="Arial" charset="0"/>
                </a:defRPr>
              </a:lvl5pPr>
              <a:lvl6pPr marL="2514600" indent="-228600" eaLnBrk="0" fontAlgn="base" hangingPunct="0">
                <a:spcBef>
                  <a:spcPct val="0"/>
                </a:spcBef>
                <a:spcAft>
                  <a:spcPct val="0"/>
                </a:spcAft>
                <a:defRPr sz="2400">
                  <a:solidFill>
                    <a:schemeClr val="tx1"/>
                  </a:solidFill>
                  <a:latin typeface="Times" charset="0"/>
                  <a:ea typeface="Arial" charset="0"/>
                  <a:cs typeface="Arial" charset="0"/>
                </a:defRPr>
              </a:lvl6pPr>
              <a:lvl7pPr marL="2971800" indent="-228600" eaLnBrk="0" fontAlgn="base" hangingPunct="0">
                <a:spcBef>
                  <a:spcPct val="0"/>
                </a:spcBef>
                <a:spcAft>
                  <a:spcPct val="0"/>
                </a:spcAft>
                <a:defRPr sz="2400">
                  <a:solidFill>
                    <a:schemeClr val="tx1"/>
                  </a:solidFill>
                  <a:latin typeface="Times" charset="0"/>
                  <a:ea typeface="Arial" charset="0"/>
                  <a:cs typeface="Arial" charset="0"/>
                </a:defRPr>
              </a:lvl7pPr>
              <a:lvl8pPr marL="3429000" indent="-228600" eaLnBrk="0" fontAlgn="base" hangingPunct="0">
                <a:spcBef>
                  <a:spcPct val="0"/>
                </a:spcBef>
                <a:spcAft>
                  <a:spcPct val="0"/>
                </a:spcAft>
                <a:defRPr sz="2400">
                  <a:solidFill>
                    <a:schemeClr val="tx1"/>
                  </a:solidFill>
                  <a:latin typeface="Times" charset="0"/>
                  <a:ea typeface="Arial" charset="0"/>
                  <a:cs typeface="Arial" charset="0"/>
                </a:defRPr>
              </a:lvl8pPr>
              <a:lvl9pPr marL="3886200" indent="-228600" eaLnBrk="0" fontAlgn="base" hangingPunct="0">
                <a:spcBef>
                  <a:spcPct val="0"/>
                </a:spcBef>
                <a:spcAft>
                  <a:spcPct val="0"/>
                </a:spcAft>
                <a:defRPr sz="2400">
                  <a:solidFill>
                    <a:schemeClr val="tx1"/>
                  </a:solidFill>
                  <a:latin typeface="Times" charset="0"/>
                  <a:ea typeface="Arial" charset="0"/>
                  <a:cs typeface="Arial" charset="0"/>
                </a:defRPr>
              </a:lvl9pPr>
            </a:lstStyle>
            <a:p>
              <a:pPr eaLnBrk="1" hangingPunct="1"/>
              <a:r>
                <a:rPr lang="en-US" sz="2000" b="1" i="1">
                  <a:solidFill>
                    <a:srgbClr val="000000"/>
                  </a:solidFill>
                  <a:latin typeface="Calibri" charset="0"/>
                </a:rPr>
                <a:t>TASK 5: Develop capacity needed to support climate risk management and climate change adaptation into a national and regional DRR agenda</a:t>
              </a:r>
            </a:p>
          </p:txBody>
        </p:sp>
        <p:sp>
          <p:nvSpPr>
            <p:cNvPr id="18" name="Text Box 14"/>
            <p:cNvSpPr txBox="1">
              <a:spLocks noChangeArrowheads="1"/>
            </p:cNvSpPr>
            <p:nvPr/>
          </p:nvSpPr>
          <p:spPr bwMode="auto">
            <a:xfrm>
              <a:off x="2128838" y="5308600"/>
              <a:ext cx="64008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charset="0"/>
                  <a:ea typeface="ＭＳ Ｐゴシック" charset="0"/>
                  <a:cs typeface="Arial" charset="0"/>
                </a:defRPr>
              </a:lvl1pPr>
              <a:lvl2pPr marL="742950" indent="-285750">
                <a:defRPr sz="2400">
                  <a:solidFill>
                    <a:schemeClr val="tx1"/>
                  </a:solidFill>
                  <a:latin typeface="Times" charset="0"/>
                  <a:ea typeface="Arial" charset="0"/>
                  <a:cs typeface="Arial" charset="0"/>
                </a:defRPr>
              </a:lvl2pPr>
              <a:lvl3pPr marL="1143000" indent="-228600">
                <a:defRPr sz="2400">
                  <a:solidFill>
                    <a:schemeClr val="tx1"/>
                  </a:solidFill>
                  <a:latin typeface="Times" charset="0"/>
                  <a:ea typeface="Arial" charset="0"/>
                  <a:cs typeface="Arial" charset="0"/>
                </a:defRPr>
              </a:lvl3pPr>
              <a:lvl4pPr marL="1600200" indent="-228600">
                <a:defRPr sz="2400">
                  <a:solidFill>
                    <a:schemeClr val="tx1"/>
                  </a:solidFill>
                  <a:latin typeface="Times" charset="0"/>
                  <a:ea typeface="Arial" charset="0"/>
                  <a:cs typeface="Arial" charset="0"/>
                </a:defRPr>
              </a:lvl4pPr>
              <a:lvl5pPr marL="2057400" indent="-228600">
                <a:defRPr sz="2400">
                  <a:solidFill>
                    <a:schemeClr val="tx1"/>
                  </a:solidFill>
                  <a:latin typeface="Times" charset="0"/>
                  <a:ea typeface="Arial" charset="0"/>
                  <a:cs typeface="Arial" charset="0"/>
                </a:defRPr>
              </a:lvl5pPr>
              <a:lvl6pPr marL="2514600" indent="-228600" eaLnBrk="0" fontAlgn="base" hangingPunct="0">
                <a:spcBef>
                  <a:spcPct val="0"/>
                </a:spcBef>
                <a:spcAft>
                  <a:spcPct val="0"/>
                </a:spcAft>
                <a:defRPr sz="2400">
                  <a:solidFill>
                    <a:schemeClr val="tx1"/>
                  </a:solidFill>
                  <a:latin typeface="Times" charset="0"/>
                  <a:ea typeface="Arial" charset="0"/>
                  <a:cs typeface="Arial" charset="0"/>
                </a:defRPr>
              </a:lvl6pPr>
              <a:lvl7pPr marL="2971800" indent="-228600" eaLnBrk="0" fontAlgn="base" hangingPunct="0">
                <a:spcBef>
                  <a:spcPct val="0"/>
                </a:spcBef>
                <a:spcAft>
                  <a:spcPct val="0"/>
                </a:spcAft>
                <a:defRPr sz="2400">
                  <a:solidFill>
                    <a:schemeClr val="tx1"/>
                  </a:solidFill>
                  <a:latin typeface="Times" charset="0"/>
                  <a:ea typeface="Arial" charset="0"/>
                  <a:cs typeface="Arial" charset="0"/>
                </a:defRPr>
              </a:lvl7pPr>
              <a:lvl8pPr marL="3429000" indent="-228600" eaLnBrk="0" fontAlgn="base" hangingPunct="0">
                <a:spcBef>
                  <a:spcPct val="0"/>
                </a:spcBef>
                <a:spcAft>
                  <a:spcPct val="0"/>
                </a:spcAft>
                <a:defRPr sz="2400">
                  <a:solidFill>
                    <a:schemeClr val="tx1"/>
                  </a:solidFill>
                  <a:latin typeface="Times" charset="0"/>
                  <a:ea typeface="Arial" charset="0"/>
                  <a:cs typeface="Arial" charset="0"/>
                </a:defRPr>
              </a:lvl8pPr>
              <a:lvl9pPr marL="3886200" indent="-228600" eaLnBrk="0" fontAlgn="base" hangingPunct="0">
                <a:spcBef>
                  <a:spcPct val="0"/>
                </a:spcBef>
                <a:spcAft>
                  <a:spcPct val="0"/>
                </a:spcAft>
                <a:defRPr sz="2400">
                  <a:solidFill>
                    <a:schemeClr val="tx1"/>
                  </a:solidFill>
                  <a:latin typeface="Times" charset="0"/>
                  <a:ea typeface="Arial" charset="0"/>
                  <a:cs typeface="Arial" charset="0"/>
                </a:defRPr>
              </a:lvl9pPr>
            </a:lstStyle>
            <a:p>
              <a:pPr eaLnBrk="1" hangingPunct="1"/>
              <a:r>
                <a:rPr lang="en-US" sz="2000" b="1" i="1">
                  <a:solidFill>
                    <a:srgbClr val="000000"/>
                  </a:solidFill>
                  <a:latin typeface="Calibri" charset="0"/>
                </a:rPr>
                <a:t>TASK 6: Design a regional Multi-Hazard Early Warning System composed of harmonized national Early Warning Systems within a regional cooperation framework</a:t>
              </a:r>
            </a:p>
          </p:txBody>
        </p:sp>
        <p:pic>
          <p:nvPicPr>
            <p:cNvPr id="19" name="Picture 16" descr="icon_darkgree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9638" y="4241800"/>
              <a:ext cx="838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7" descr="icon_lightgree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9638" y="5384800"/>
              <a:ext cx="838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1" name="Footer Placeholder 3"/>
          <p:cNvSpPr>
            <a:spLocks noGrp="1"/>
          </p:cNvSpPr>
          <p:nvPr>
            <p:ph type="ftr" sz="quarter" idx="11"/>
          </p:nvPr>
        </p:nvSpPr>
        <p:spPr>
          <a:xfrm>
            <a:off x="899592" y="6381328"/>
            <a:ext cx="4896544" cy="476672"/>
          </a:xfrm>
        </p:spPr>
        <p:txBody>
          <a:bodyPr/>
          <a:lstStyle/>
          <a:p>
            <a:pPr>
              <a:defRPr/>
            </a:pPr>
            <a:r>
              <a:rPr lang="en-US" b="1" dirty="0" smtClean="0">
                <a:solidFill>
                  <a:srgbClr val="FF9900"/>
                </a:solidFill>
              </a:rPr>
              <a:t>RA VI WIGOS workshop, </a:t>
            </a:r>
            <a:r>
              <a:rPr lang="en-US" b="1" dirty="0" smtClean="0">
                <a:solidFill>
                  <a:srgbClr val="FF9900"/>
                </a:solidFill>
              </a:rPr>
              <a:t>Belgrade, Serbia, 24-27 November </a:t>
            </a:r>
            <a:r>
              <a:rPr lang="en-US" b="1" dirty="0" smtClean="0">
                <a:solidFill>
                  <a:srgbClr val="FF9900"/>
                </a:solidFill>
              </a:rPr>
              <a:t>2015</a:t>
            </a:r>
            <a:endParaRPr lang="en-US" b="1" dirty="0">
              <a:solidFill>
                <a:srgbClr val="FF9900"/>
              </a:solidFill>
            </a:endParaRPr>
          </a:p>
        </p:txBody>
      </p:sp>
    </p:spTree>
    <p:extLst>
      <p:ext uri="{BB962C8B-B14F-4D97-AF65-F5344CB8AC3E}">
        <p14:creationId xmlns:p14="http://schemas.microsoft.com/office/powerpoint/2010/main" val="1908329171"/>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7602" name="Line 2"/>
          <p:cNvSpPr>
            <a:spLocks noChangeShapeType="1"/>
          </p:cNvSpPr>
          <p:nvPr/>
        </p:nvSpPr>
        <p:spPr bwMode="auto">
          <a:xfrm>
            <a:off x="0" y="980728"/>
            <a:ext cx="9144000" cy="0"/>
          </a:xfrm>
          <a:prstGeom prst="line">
            <a:avLst/>
          </a:prstGeom>
          <a:noFill/>
          <a:ln w="76200">
            <a:solidFill>
              <a:srgbClr val="FFCC00"/>
            </a:solidFill>
            <a:round/>
            <a:headEnd/>
            <a:tailEnd/>
          </a:ln>
          <a:effectLst/>
        </p:spPr>
        <p:txBody>
          <a:bodyPr wrap="none"/>
          <a:lstStyle/>
          <a:p>
            <a:endParaRPr lang="hr-HR"/>
          </a:p>
        </p:txBody>
      </p:sp>
      <p:sp>
        <p:nvSpPr>
          <p:cNvPr id="537603" name="Text Box 3"/>
          <p:cNvSpPr txBox="1">
            <a:spLocks noChangeArrowheads="1"/>
          </p:cNvSpPr>
          <p:nvPr/>
        </p:nvSpPr>
        <p:spPr bwMode="auto">
          <a:xfrm>
            <a:off x="1816100" y="2224088"/>
            <a:ext cx="184150" cy="366712"/>
          </a:xfrm>
          <a:prstGeom prst="rect">
            <a:avLst/>
          </a:prstGeom>
          <a:noFill/>
          <a:ln w="9525">
            <a:noFill/>
            <a:miter lim="800000"/>
            <a:headEnd/>
            <a:tailEnd/>
          </a:ln>
          <a:effectLst/>
        </p:spPr>
        <p:txBody>
          <a:bodyPr wrap="none">
            <a:spAutoFit/>
          </a:bodyPr>
          <a:lstStyle/>
          <a:p>
            <a:endParaRPr lang="en-GB" sz="1800" dirty="0"/>
          </a:p>
        </p:txBody>
      </p:sp>
      <p:sp>
        <p:nvSpPr>
          <p:cNvPr id="7" name="Rectangle 3"/>
          <p:cNvSpPr txBox="1">
            <a:spLocks noChangeArrowheads="1"/>
          </p:cNvSpPr>
          <p:nvPr/>
        </p:nvSpPr>
        <p:spPr bwMode="auto">
          <a:xfrm>
            <a:off x="0" y="152400"/>
            <a:ext cx="9144000" cy="792163"/>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lgn="ctr" eaLnBrk="1" hangingPunct="1">
              <a:spcBef>
                <a:spcPct val="0"/>
              </a:spcBef>
              <a:buClrTx/>
              <a:defRPr/>
            </a:pPr>
            <a:r>
              <a:rPr lang="en-US" altLang="fi-FI" sz="3200" b="1" kern="0" dirty="0">
                <a:solidFill>
                  <a:schemeClr val="bg1"/>
                </a:solidFill>
                <a:latin typeface="Calibri" pitchFamily="34" charset="0"/>
                <a:ea typeface="+mj-ea"/>
                <a:cs typeface="+mj-cs"/>
              </a:rPr>
              <a:t>Overview of the IPA </a:t>
            </a:r>
            <a:r>
              <a:rPr lang="en-US" altLang="fi-FI" sz="3200" b="1" kern="0" dirty="0" smtClean="0">
                <a:solidFill>
                  <a:schemeClr val="bg1"/>
                </a:solidFill>
                <a:latin typeface="Calibri" pitchFamily="34" charset="0"/>
                <a:ea typeface="+mj-ea"/>
                <a:cs typeface="+mj-cs"/>
              </a:rPr>
              <a:t>Project in SEE</a:t>
            </a:r>
            <a:endParaRPr lang="en-US" altLang="fi-FI" sz="3200" b="1" kern="0" dirty="0">
              <a:solidFill>
                <a:schemeClr val="bg1"/>
              </a:solidFill>
              <a:latin typeface="Calibri" pitchFamily="34" charset="0"/>
              <a:ea typeface="+mj-ea"/>
              <a:cs typeface="+mj-cs"/>
            </a:endParaRPr>
          </a:p>
        </p:txBody>
      </p:sp>
      <p:sp>
        <p:nvSpPr>
          <p:cNvPr id="21" name="Content Placeholder 3"/>
          <p:cNvSpPr txBox="1">
            <a:spLocks/>
          </p:cNvSpPr>
          <p:nvPr/>
        </p:nvSpPr>
        <p:spPr bwMode="auto">
          <a:xfrm>
            <a:off x="323850" y="980728"/>
            <a:ext cx="8624888" cy="5540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buFontTx/>
              <a:buNone/>
            </a:pPr>
            <a:r>
              <a:rPr lang="en-US" b="1" smtClean="0">
                <a:solidFill>
                  <a:srgbClr val="002060"/>
                </a:solidFill>
                <a:latin typeface="Calibri" charset="0"/>
                <a:cs typeface="Arial" charset="0"/>
              </a:rPr>
              <a:t>Activities carried out during the project implementation</a:t>
            </a:r>
            <a:endParaRPr lang="fr-FR" b="1" smtClean="0">
              <a:solidFill>
                <a:srgbClr val="002060"/>
              </a:solidFill>
              <a:latin typeface="Calibri" charset="0"/>
              <a:cs typeface="Arial" charset="0"/>
            </a:endParaRPr>
          </a:p>
          <a:p>
            <a:pPr>
              <a:buFontTx/>
              <a:buNone/>
            </a:pPr>
            <a:endParaRPr lang="fr-FR" sz="1000" b="1" dirty="0">
              <a:solidFill>
                <a:srgbClr val="002060"/>
              </a:solidFill>
              <a:latin typeface="Calibri" charset="0"/>
              <a:cs typeface="Arial" charset="0"/>
            </a:endParaRPr>
          </a:p>
        </p:txBody>
      </p:sp>
      <p:sp>
        <p:nvSpPr>
          <p:cNvPr id="22" name="TextBox 21"/>
          <p:cNvSpPr txBox="1"/>
          <p:nvPr/>
        </p:nvSpPr>
        <p:spPr>
          <a:xfrm>
            <a:off x="179388" y="1556991"/>
            <a:ext cx="5111750" cy="4555093"/>
          </a:xfrm>
          <a:prstGeom prst="rect">
            <a:avLst/>
          </a:prstGeom>
          <a:noFill/>
        </p:spPr>
        <p:txBody>
          <a:bodyPr>
            <a:spAutoFit/>
          </a:bodyPr>
          <a:lstStyle/>
          <a:p>
            <a:pPr marL="342900" indent="-342900">
              <a:spcBef>
                <a:spcPct val="20000"/>
              </a:spcBef>
              <a:spcAft>
                <a:spcPts val="1200"/>
              </a:spcAft>
              <a:buFontTx/>
              <a:buBlip>
                <a:blip r:embed="rId2"/>
              </a:buBlip>
              <a:defRPr/>
            </a:pPr>
            <a:r>
              <a:rPr lang="fi-FI" sz="2000" dirty="0">
                <a:latin typeface="Calibri" pitchFamily="34" charset="0"/>
                <a:ea typeface="+mn-ea"/>
              </a:rPr>
              <a:t>17 </a:t>
            </a:r>
            <a:r>
              <a:rPr lang="fi-FI" sz="2000" dirty="0">
                <a:latin typeface="Calibri" pitchFamily="34" charset="0"/>
                <a:ea typeface="+mn-ea"/>
              </a:rPr>
              <a:t>training workshops and meetings with </a:t>
            </a:r>
            <a:r>
              <a:rPr lang="fi-FI" sz="2000" dirty="0" err="1">
                <a:latin typeface="Calibri" pitchFamily="34" charset="0"/>
                <a:ea typeface="+mn-ea"/>
              </a:rPr>
              <a:t>over</a:t>
            </a:r>
            <a:r>
              <a:rPr lang="fi-FI" sz="2000" dirty="0">
                <a:latin typeface="Calibri" pitchFamily="34" charset="0"/>
                <a:ea typeface="+mn-ea"/>
              </a:rPr>
              <a:t> 200 participants from the beneficiaries</a:t>
            </a:r>
          </a:p>
          <a:p>
            <a:pPr marL="342900" indent="-342900">
              <a:spcBef>
                <a:spcPct val="20000"/>
              </a:spcBef>
              <a:spcAft>
                <a:spcPts val="1200"/>
              </a:spcAft>
              <a:buFontTx/>
              <a:buBlip>
                <a:blip r:embed="rId2"/>
              </a:buBlip>
              <a:defRPr/>
            </a:pPr>
            <a:r>
              <a:rPr lang="fi-FI" sz="2000" dirty="0" err="1">
                <a:latin typeface="Calibri" pitchFamily="34" charset="0"/>
                <a:ea typeface="+mn-ea"/>
              </a:rPr>
              <a:t>Risk</a:t>
            </a:r>
            <a:r>
              <a:rPr lang="fi-FI" sz="2000" dirty="0">
                <a:latin typeface="Calibri" pitchFamily="34" charset="0"/>
                <a:ea typeface="+mn-ea"/>
              </a:rPr>
              <a:t> </a:t>
            </a:r>
            <a:r>
              <a:rPr lang="fi-FI" sz="2000" dirty="0" err="1">
                <a:latin typeface="Calibri" pitchFamily="34" charset="0"/>
                <a:ea typeface="+mn-ea"/>
              </a:rPr>
              <a:t>assessment</a:t>
            </a:r>
            <a:r>
              <a:rPr lang="fi-FI" sz="2000" dirty="0">
                <a:latin typeface="Calibri" pitchFamily="34" charset="0"/>
                <a:ea typeface="+mn-ea"/>
              </a:rPr>
              <a:t> and </a:t>
            </a:r>
            <a:r>
              <a:rPr lang="fi-FI" sz="2000" dirty="0" err="1">
                <a:latin typeface="Calibri" pitchFamily="34" charset="0"/>
                <a:ea typeface="+mn-ea"/>
              </a:rPr>
              <a:t>mapping</a:t>
            </a:r>
            <a:r>
              <a:rPr lang="fi-FI" sz="2000" dirty="0">
                <a:latin typeface="Calibri" pitchFamily="34" charset="0"/>
                <a:ea typeface="+mn-ea"/>
              </a:rPr>
              <a:t> </a:t>
            </a:r>
            <a:r>
              <a:rPr lang="fi-FI" sz="2000" dirty="0" err="1">
                <a:latin typeface="Calibri" pitchFamily="34" charset="0"/>
                <a:ea typeface="+mn-ea"/>
              </a:rPr>
              <a:t>training</a:t>
            </a:r>
            <a:r>
              <a:rPr lang="fi-FI" sz="2000" dirty="0">
                <a:latin typeface="Calibri" pitchFamily="34" charset="0"/>
                <a:ea typeface="+mn-ea"/>
              </a:rPr>
              <a:t>, </a:t>
            </a:r>
            <a:r>
              <a:rPr lang="fi-FI" sz="2000" dirty="0" err="1">
                <a:latin typeface="Calibri" pitchFamily="34" charset="0"/>
                <a:ea typeface="+mn-ea"/>
              </a:rPr>
              <a:t>specific</a:t>
            </a:r>
            <a:r>
              <a:rPr lang="fi-FI" sz="2000" dirty="0">
                <a:latin typeface="Calibri" pitchFamily="34" charset="0"/>
                <a:ea typeface="+mn-ea"/>
              </a:rPr>
              <a:t> to </a:t>
            </a:r>
            <a:r>
              <a:rPr lang="fi-FI" sz="2000" dirty="0" err="1">
                <a:latin typeface="Calibri" pitchFamily="34" charset="0"/>
                <a:ea typeface="+mn-ea"/>
              </a:rPr>
              <a:t>floods</a:t>
            </a:r>
            <a:r>
              <a:rPr lang="fi-FI" sz="2000" dirty="0">
                <a:latin typeface="Calibri" pitchFamily="34" charset="0"/>
                <a:ea typeface="+mn-ea"/>
              </a:rPr>
              <a:t> and </a:t>
            </a:r>
            <a:r>
              <a:rPr lang="fi-FI" sz="2000" dirty="0" err="1">
                <a:latin typeface="Calibri" pitchFamily="34" charset="0"/>
                <a:ea typeface="+mn-ea"/>
              </a:rPr>
              <a:t>droughts</a:t>
            </a:r>
            <a:endParaRPr lang="fi-FI" sz="2000" dirty="0">
              <a:latin typeface="Calibri" pitchFamily="34" charset="0"/>
              <a:ea typeface="+mn-ea"/>
            </a:endParaRPr>
          </a:p>
          <a:p>
            <a:pPr marL="342900" indent="-342900">
              <a:spcBef>
                <a:spcPct val="20000"/>
              </a:spcBef>
              <a:spcAft>
                <a:spcPts val="1200"/>
              </a:spcAft>
              <a:buFontTx/>
              <a:buBlip>
                <a:blip r:embed="rId2"/>
              </a:buBlip>
              <a:defRPr/>
            </a:pPr>
            <a:r>
              <a:rPr lang="fi-FI" sz="2000" dirty="0" err="1">
                <a:latin typeface="Calibri" pitchFamily="34" charset="0"/>
                <a:ea typeface="+mn-ea"/>
              </a:rPr>
              <a:t>Improvement</a:t>
            </a:r>
            <a:r>
              <a:rPr lang="fi-FI" sz="2000" dirty="0">
                <a:latin typeface="Calibri" pitchFamily="34" charset="0"/>
                <a:ea typeface="+mn-ea"/>
              </a:rPr>
              <a:t> of data management</a:t>
            </a:r>
          </a:p>
          <a:p>
            <a:pPr marL="342900" indent="-342900">
              <a:spcBef>
                <a:spcPct val="20000"/>
              </a:spcBef>
              <a:spcAft>
                <a:spcPts val="1200"/>
              </a:spcAft>
              <a:buFontTx/>
              <a:buBlip>
                <a:blip r:embed="rId2"/>
              </a:buBlip>
              <a:defRPr/>
            </a:pPr>
            <a:r>
              <a:rPr lang="fi-FI" sz="2000" dirty="0" err="1">
                <a:latin typeface="Calibri" pitchFamily="34" charset="0"/>
                <a:ea typeface="+mn-ea"/>
              </a:rPr>
              <a:t>Forecasting</a:t>
            </a:r>
            <a:r>
              <a:rPr lang="fi-FI" sz="2000" dirty="0">
                <a:latin typeface="Calibri" pitchFamily="34" charset="0"/>
                <a:ea typeface="+mn-ea"/>
              </a:rPr>
              <a:t> </a:t>
            </a:r>
            <a:r>
              <a:rPr lang="fi-FI" sz="2000" dirty="0" err="1">
                <a:latin typeface="Calibri" pitchFamily="34" charset="0"/>
                <a:ea typeface="+mn-ea"/>
              </a:rPr>
              <a:t>training</a:t>
            </a:r>
            <a:r>
              <a:rPr lang="fi-FI" sz="2000" dirty="0">
                <a:latin typeface="Calibri" pitchFamily="34" charset="0"/>
                <a:ea typeface="+mn-ea"/>
              </a:rPr>
              <a:t> </a:t>
            </a:r>
            <a:r>
              <a:rPr lang="fi-FI" sz="2000" dirty="0" err="1">
                <a:latin typeface="Calibri" pitchFamily="34" charset="0"/>
                <a:ea typeface="+mn-ea"/>
              </a:rPr>
              <a:t>related</a:t>
            </a:r>
            <a:r>
              <a:rPr lang="fi-FI" sz="2000" dirty="0">
                <a:latin typeface="Calibri" pitchFamily="34" charset="0"/>
                <a:ea typeface="+mn-ea"/>
              </a:rPr>
              <a:t> to </a:t>
            </a:r>
            <a:r>
              <a:rPr lang="fi-FI" sz="2000" dirty="0" err="1">
                <a:latin typeface="Calibri" pitchFamily="34" charset="0"/>
                <a:ea typeface="+mn-ea"/>
              </a:rPr>
              <a:t>severe</a:t>
            </a:r>
            <a:r>
              <a:rPr lang="fi-FI" sz="2000" dirty="0">
                <a:latin typeface="Calibri" pitchFamily="34" charset="0"/>
                <a:ea typeface="+mn-ea"/>
              </a:rPr>
              <a:t> </a:t>
            </a:r>
            <a:r>
              <a:rPr lang="fi-FI" sz="2000" dirty="0" err="1">
                <a:latin typeface="Calibri" pitchFamily="34" charset="0"/>
                <a:ea typeface="+mn-ea"/>
              </a:rPr>
              <a:t>weather</a:t>
            </a:r>
            <a:endParaRPr lang="fi-FI" sz="2000" dirty="0">
              <a:latin typeface="Calibri" pitchFamily="34" charset="0"/>
              <a:ea typeface="+mn-ea"/>
            </a:endParaRPr>
          </a:p>
          <a:p>
            <a:pPr marL="342900" indent="-342900">
              <a:spcBef>
                <a:spcPct val="20000"/>
              </a:spcBef>
              <a:spcAft>
                <a:spcPts val="1200"/>
              </a:spcAft>
              <a:buFontTx/>
              <a:buBlip>
                <a:blip r:embed="rId2"/>
              </a:buBlip>
              <a:defRPr/>
            </a:pPr>
            <a:r>
              <a:rPr lang="fi-FI" sz="2000" dirty="0" err="1">
                <a:latin typeface="Calibri" pitchFamily="34" charset="0"/>
                <a:ea typeface="+mn-ea"/>
              </a:rPr>
              <a:t>Capacity</a:t>
            </a:r>
            <a:r>
              <a:rPr lang="fi-FI" sz="2000" dirty="0">
                <a:latin typeface="Calibri" pitchFamily="34" charset="0"/>
                <a:ea typeface="+mn-ea"/>
              </a:rPr>
              <a:t> </a:t>
            </a:r>
            <a:r>
              <a:rPr lang="fi-FI" sz="2000" dirty="0" err="1">
                <a:latin typeface="Calibri" pitchFamily="34" charset="0"/>
                <a:ea typeface="+mn-ea"/>
              </a:rPr>
              <a:t>building</a:t>
            </a:r>
            <a:r>
              <a:rPr lang="fi-FI" sz="2000" dirty="0">
                <a:latin typeface="Calibri" pitchFamily="34" charset="0"/>
                <a:ea typeface="+mn-ea"/>
              </a:rPr>
              <a:t> </a:t>
            </a:r>
            <a:r>
              <a:rPr lang="fi-FI" sz="2000" dirty="0" err="1">
                <a:latin typeface="Calibri" pitchFamily="34" charset="0"/>
                <a:ea typeface="+mn-ea"/>
              </a:rPr>
              <a:t>related</a:t>
            </a:r>
            <a:r>
              <a:rPr lang="fi-FI" sz="2000" dirty="0">
                <a:latin typeface="Calibri" pitchFamily="34" charset="0"/>
                <a:ea typeface="+mn-ea"/>
              </a:rPr>
              <a:t> to </a:t>
            </a:r>
            <a:r>
              <a:rPr lang="fi-FI" sz="2000" dirty="0" err="1">
                <a:latin typeface="Calibri" pitchFamily="34" charset="0"/>
                <a:ea typeface="+mn-ea"/>
              </a:rPr>
              <a:t>providing</a:t>
            </a:r>
            <a:r>
              <a:rPr lang="fi-FI" sz="2000" dirty="0">
                <a:latin typeface="Calibri" pitchFamily="34" charset="0"/>
                <a:ea typeface="+mn-ea"/>
              </a:rPr>
              <a:t> </a:t>
            </a:r>
            <a:r>
              <a:rPr lang="fi-FI" sz="2000" dirty="0" err="1">
                <a:latin typeface="Calibri" pitchFamily="34" charset="0"/>
                <a:ea typeface="+mn-ea"/>
              </a:rPr>
              <a:t>long-range</a:t>
            </a:r>
            <a:r>
              <a:rPr lang="fi-FI" sz="2000" dirty="0">
                <a:latin typeface="Calibri" pitchFamily="34" charset="0"/>
                <a:ea typeface="+mn-ea"/>
              </a:rPr>
              <a:t> </a:t>
            </a:r>
            <a:r>
              <a:rPr lang="fi-FI" sz="2000" dirty="0" err="1">
                <a:latin typeface="Calibri" pitchFamily="34" charset="0"/>
                <a:ea typeface="+mn-ea"/>
              </a:rPr>
              <a:t>forecasts</a:t>
            </a:r>
            <a:r>
              <a:rPr lang="fi-FI" sz="2000" dirty="0">
                <a:latin typeface="Calibri" pitchFamily="34" charset="0"/>
                <a:ea typeface="+mn-ea"/>
              </a:rPr>
              <a:t> and </a:t>
            </a:r>
            <a:r>
              <a:rPr lang="fi-FI" sz="2000" dirty="0" err="1">
                <a:latin typeface="Calibri" pitchFamily="34" charset="0"/>
                <a:ea typeface="+mn-ea"/>
              </a:rPr>
              <a:t>related</a:t>
            </a:r>
            <a:r>
              <a:rPr lang="fi-FI" sz="2000" dirty="0">
                <a:latin typeface="Calibri" pitchFamily="34" charset="0"/>
                <a:ea typeface="+mn-ea"/>
              </a:rPr>
              <a:t> </a:t>
            </a:r>
            <a:r>
              <a:rPr lang="fi-FI" sz="2000" dirty="0" err="1">
                <a:latin typeface="Calibri" pitchFamily="34" charset="0"/>
                <a:ea typeface="+mn-ea"/>
              </a:rPr>
              <a:t>climate</a:t>
            </a:r>
            <a:r>
              <a:rPr lang="fi-FI" sz="2000" dirty="0">
                <a:latin typeface="Calibri" pitchFamily="34" charset="0"/>
                <a:ea typeface="+mn-ea"/>
              </a:rPr>
              <a:t> </a:t>
            </a:r>
            <a:r>
              <a:rPr lang="fi-FI" sz="2000" dirty="0" err="1">
                <a:latin typeface="Calibri" pitchFamily="34" charset="0"/>
                <a:ea typeface="+mn-ea"/>
              </a:rPr>
              <a:t>services</a:t>
            </a:r>
            <a:endParaRPr lang="fi-FI" sz="2000" dirty="0">
              <a:latin typeface="Calibri" pitchFamily="34" charset="0"/>
              <a:ea typeface="+mn-ea"/>
            </a:endParaRPr>
          </a:p>
          <a:p>
            <a:pPr marL="342900" indent="-342900">
              <a:spcBef>
                <a:spcPct val="20000"/>
              </a:spcBef>
              <a:spcAft>
                <a:spcPts val="1200"/>
              </a:spcAft>
              <a:buFontTx/>
              <a:buBlip>
                <a:blip r:embed="rId2"/>
              </a:buBlip>
              <a:defRPr/>
            </a:pPr>
            <a:r>
              <a:rPr lang="fi-FI" sz="2000" dirty="0">
                <a:latin typeface="Calibri" pitchFamily="34" charset="0"/>
                <a:ea typeface="+mn-ea"/>
              </a:rPr>
              <a:t>Design of </a:t>
            </a:r>
            <a:r>
              <a:rPr lang="fi-FI" sz="2000" dirty="0" err="1">
                <a:latin typeface="Calibri" pitchFamily="34" charset="0"/>
                <a:ea typeface="+mn-ea"/>
              </a:rPr>
              <a:t>regional</a:t>
            </a:r>
            <a:r>
              <a:rPr lang="fi-FI" sz="2000" dirty="0">
                <a:latin typeface="Calibri" pitchFamily="34" charset="0"/>
                <a:ea typeface="+mn-ea"/>
              </a:rPr>
              <a:t> </a:t>
            </a:r>
            <a:r>
              <a:rPr lang="fi-FI" sz="2000" dirty="0" err="1">
                <a:latin typeface="Calibri" pitchFamily="34" charset="0"/>
                <a:ea typeface="+mn-ea"/>
              </a:rPr>
              <a:t>Multi-Hazard</a:t>
            </a:r>
            <a:r>
              <a:rPr lang="fi-FI" sz="2000" dirty="0">
                <a:latin typeface="Calibri" pitchFamily="34" charset="0"/>
                <a:ea typeface="+mn-ea"/>
              </a:rPr>
              <a:t> </a:t>
            </a:r>
            <a:r>
              <a:rPr lang="fi-FI" sz="2000" dirty="0" err="1">
                <a:latin typeface="Calibri" pitchFamily="34" charset="0"/>
                <a:ea typeface="+mn-ea"/>
              </a:rPr>
              <a:t>Early</a:t>
            </a:r>
            <a:r>
              <a:rPr lang="fi-FI" sz="2000" dirty="0">
                <a:latin typeface="Calibri" pitchFamily="34" charset="0"/>
                <a:ea typeface="+mn-ea"/>
              </a:rPr>
              <a:t> </a:t>
            </a:r>
            <a:r>
              <a:rPr lang="fi-FI" sz="2000" dirty="0" err="1">
                <a:latin typeface="Calibri" pitchFamily="34" charset="0"/>
                <a:ea typeface="+mn-ea"/>
              </a:rPr>
              <a:t>Warning</a:t>
            </a:r>
            <a:r>
              <a:rPr lang="fi-FI" sz="2000" dirty="0">
                <a:latin typeface="Calibri" pitchFamily="34" charset="0"/>
                <a:ea typeface="+mn-ea"/>
              </a:rPr>
              <a:t> </a:t>
            </a:r>
            <a:r>
              <a:rPr lang="fi-FI" sz="2000" dirty="0" smtClean="0">
                <a:latin typeface="Calibri" pitchFamily="34" charset="0"/>
                <a:ea typeface="+mn-ea"/>
              </a:rPr>
              <a:t>System</a:t>
            </a:r>
            <a:endParaRPr lang="fi-FI" sz="1800" dirty="0">
              <a:latin typeface="Calibri" pitchFamily="34" charset="0"/>
              <a:ea typeface="+mn-ea"/>
            </a:endParaRPr>
          </a:p>
        </p:txBody>
      </p:sp>
      <p:pic>
        <p:nvPicPr>
          <p:cNvPr id="23"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51475" y="1772891"/>
            <a:ext cx="3497263" cy="3671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24" name="Footer Placeholder 3"/>
          <p:cNvSpPr>
            <a:spLocks noGrp="1"/>
          </p:cNvSpPr>
          <p:nvPr>
            <p:ph type="ftr" sz="quarter" idx="11"/>
          </p:nvPr>
        </p:nvSpPr>
        <p:spPr>
          <a:xfrm>
            <a:off x="899592" y="6381328"/>
            <a:ext cx="4896544" cy="476672"/>
          </a:xfrm>
        </p:spPr>
        <p:txBody>
          <a:bodyPr/>
          <a:lstStyle/>
          <a:p>
            <a:pPr>
              <a:defRPr/>
            </a:pPr>
            <a:r>
              <a:rPr lang="en-US" b="1" dirty="0" smtClean="0">
                <a:solidFill>
                  <a:srgbClr val="FF9900"/>
                </a:solidFill>
              </a:rPr>
              <a:t>RA VI WIGOS workshop, </a:t>
            </a:r>
            <a:r>
              <a:rPr lang="en-US" b="1" dirty="0" smtClean="0">
                <a:solidFill>
                  <a:srgbClr val="FF9900"/>
                </a:solidFill>
              </a:rPr>
              <a:t>Belgrade, Serbia, 24-27 November </a:t>
            </a:r>
            <a:r>
              <a:rPr lang="en-US" b="1" dirty="0" smtClean="0">
                <a:solidFill>
                  <a:srgbClr val="FF9900"/>
                </a:solidFill>
              </a:rPr>
              <a:t>2015</a:t>
            </a:r>
            <a:endParaRPr lang="en-US" b="1" dirty="0">
              <a:solidFill>
                <a:srgbClr val="FF9900"/>
              </a:solidFill>
            </a:endParaRPr>
          </a:p>
        </p:txBody>
      </p:sp>
    </p:spTree>
    <p:extLst>
      <p:ext uri="{BB962C8B-B14F-4D97-AF65-F5344CB8AC3E}">
        <p14:creationId xmlns:p14="http://schemas.microsoft.com/office/powerpoint/2010/main" val="466317670"/>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7602" name="Line 2"/>
          <p:cNvSpPr>
            <a:spLocks noChangeShapeType="1"/>
          </p:cNvSpPr>
          <p:nvPr/>
        </p:nvSpPr>
        <p:spPr bwMode="auto">
          <a:xfrm>
            <a:off x="0" y="980728"/>
            <a:ext cx="9144000" cy="0"/>
          </a:xfrm>
          <a:prstGeom prst="line">
            <a:avLst/>
          </a:prstGeom>
          <a:noFill/>
          <a:ln w="76200">
            <a:solidFill>
              <a:srgbClr val="FFCC00"/>
            </a:solidFill>
            <a:round/>
            <a:headEnd/>
            <a:tailEnd/>
          </a:ln>
          <a:effectLst/>
        </p:spPr>
        <p:txBody>
          <a:bodyPr wrap="none"/>
          <a:lstStyle/>
          <a:p>
            <a:endParaRPr lang="hr-HR"/>
          </a:p>
        </p:txBody>
      </p:sp>
      <p:sp>
        <p:nvSpPr>
          <p:cNvPr id="537603" name="Text Box 3"/>
          <p:cNvSpPr txBox="1">
            <a:spLocks noChangeArrowheads="1"/>
          </p:cNvSpPr>
          <p:nvPr/>
        </p:nvSpPr>
        <p:spPr bwMode="auto">
          <a:xfrm>
            <a:off x="1816100" y="2224088"/>
            <a:ext cx="184150" cy="366712"/>
          </a:xfrm>
          <a:prstGeom prst="rect">
            <a:avLst/>
          </a:prstGeom>
          <a:noFill/>
          <a:ln w="9525">
            <a:noFill/>
            <a:miter lim="800000"/>
            <a:headEnd/>
            <a:tailEnd/>
          </a:ln>
          <a:effectLst/>
        </p:spPr>
        <p:txBody>
          <a:bodyPr wrap="none">
            <a:spAutoFit/>
          </a:bodyPr>
          <a:lstStyle/>
          <a:p>
            <a:endParaRPr lang="en-GB" sz="1800" dirty="0"/>
          </a:p>
        </p:txBody>
      </p:sp>
      <p:sp>
        <p:nvSpPr>
          <p:cNvPr id="7" name="Rectangle 3"/>
          <p:cNvSpPr txBox="1">
            <a:spLocks noChangeArrowheads="1"/>
          </p:cNvSpPr>
          <p:nvPr/>
        </p:nvSpPr>
        <p:spPr bwMode="auto">
          <a:xfrm>
            <a:off x="0" y="152400"/>
            <a:ext cx="9144000" cy="792163"/>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lgn="ctr" eaLnBrk="1" hangingPunct="1">
              <a:spcBef>
                <a:spcPct val="0"/>
              </a:spcBef>
              <a:buClrTx/>
              <a:defRPr/>
            </a:pPr>
            <a:r>
              <a:rPr lang="en-US" altLang="fi-FI" sz="3200" b="1" kern="0" dirty="0">
                <a:solidFill>
                  <a:schemeClr val="bg1"/>
                </a:solidFill>
                <a:latin typeface="Calibri" pitchFamily="34" charset="0"/>
                <a:ea typeface="+mj-ea"/>
                <a:cs typeface="+mj-cs"/>
              </a:rPr>
              <a:t>Overview of the IPA </a:t>
            </a:r>
            <a:r>
              <a:rPr lang="en-US" altLang="fi-FI" sz="3200" b="1" kern="0" dirty="0" smtClean="0">
                <a:solidFill>
                  <a:schemeClr val="bg1"/>
                </a:solidFill>
                <a:latin typeface="Calibri" pitchFamily="34" charset="0"/>
                <a:ea typeface="+mj-ea"/>
                <a:cs typeface="+mj-cs"/>
              </a:rPr>
              <a:t>Project in SEE</a:t>
            </a:r>
            <a:endParaRPr lang="en-US" altLang="fi-FI" sz="3200" b="1" kern="0" dirty="0">
              <a:solidFill>
                <a:schemeClr val="bg1"/>
              </a:solidFill>
              <a:latin typeface="Calibri" pitchFamily="34" charset="0"/>
              <a:ea typeface="+mj-ea"/>
              <a:cs typeface="+mj-cs"/>
            </a:endParaRPr>
          </a:p>
        </p:txBody>
      </p:sp>
      <p:sp>
        <p:nvSpPr>
          <p:cNvPr id="11" name="Title 1"/>
          <p:cNvSpPr txBox="1">
            <a:spLocks/>
          </p:cNvSpPr>
          <p:nvPr/>
        </p:nvSpPr>
        <p:spPr bwMode="auto">
          <a:xfrm>
            <a:off x="455613" y="980728"/>
            <a:ext cx="8229600" cy="57626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rtl="0" eaLnBrk="1" fontAlgn="base" hangingPunct="1">
              <a:spcBef>
                <a:spcPct val="0"/>
              </a:spcBef>
              <a:spcAft>
                <a:spcPct val="0"/>
              </a:spcAft>
              <a:defRPr sz="3000">
                <a:solidFill>
                  <a:schemeClr val="tx2"/>
                </a:solidFill>
                <a:latin typeface="Arial" charset="0"/>
                <a:ea typeface="+mj-ea"/>
                <a:cs typeface="+mj-cs"/>
              </a:defRPr>
            </a:lvl1pPr>
            <a:lvl2pPr algn="l" rtl="0" eaLnBrk="1" fontAlgn="base" hangingPunct="1">
              <a:spcBef>
                <a:spcPct val="0"/>
              </a:spcBef>
              <a:spcAft>
                <a:spcPct val="0"/>
              </a:spcAft>
              <a:defRPr sz="3000">
                <a:solidFill>
                  <a:schemeClr val="tx2"/>
                </a:solidFill>
                <a:latin typeface="Arial" charset="0"/>
              </a:defRPr>
            </a:lvl2pPr>
            <a:lvl3pPr algn="l" rtl="0" eaLnBrk="1" fontAlgn="base" hangingPunct="1">
              <a:spcBef>
                <a:spcPct val="0"/>
              </a:spcBef>
              <a:spcAft>
                <a:spcPct val="0"/>
              </a:spcAft>
              <a:defRPr sz="3000">
                <a:solidFill>
                  <a:schemeClr val="tx2"/>
                </a:solidFill>
                <a:latin typeface="Arial" charset="0"/>
              </a:defRPr>
            </a:lvl3pPr>
            <a:lvl4pPr algn="l" rtl="0" eaLnBrk="1" fontAlgn="base" hangingPunct="1">
              <a:spcBef>
                <a:spcPct val="0"/>
              </a:spcBef>
              <a:spcAft>
                <a:spcPct val="0"/>
              </a:spcAft>
              <a:defRPr sz="3000">
                <a:solidFill>
                  <a:schemeClr val="tx2"/>
                </a:solidFill>
                <a:latin typeface="Arial" charset="0"/>
              </a:defRPr>
            </a:lvl4pPr>
            <a:lvl5pPr algn="l" rtl="0" eaLnBrk="1" fontAlgn="base" hangingPunct="1">
              <a:spcBef>
                <a:spcPct val="0"/>
              </a:spcBef>
              <a:spcAft>
                <a:spcPct val="0"/>
              </a:spcAft>
              <a:defRPr sz="3000">
                <a:solidFill>
                  <a:schemeClr val="tx2"/>
                </a:solidFill>
                <a:latin typeface="Arial" charset="0"/>
              </a:defRPr>
            </a:lvl5pPr>
            <a:lvl6pPr marL="457200" algn="l" rtl="0" eaLnBrk="1" fontAlgn="base" hangingPunct="1">
              <a:spcBef>
                <a:spcPct val="0"/>
              </a:spcBef>
              <a:spcAft>
                <a:spcPct val="0"/>
              </a:spcAft>
              <a:defRPr sz="3200">
                <a:solidFill>
                  <a:schemeClr val="tx2"/>
                </a:solidFill>
                <a:latin typeface="Arial Narrow" pitchFamily="34" charset="0"/>
              </a:defRPr>
            </a:lvl6pPr>
            <a:lvl7pPr marL="914400" algn="l" rtl="0" eaLnBrk="1" fontAlgn="base" hangingPunct="1">
              <a:spcBef>
                <a:spcPct val="0"/>
              </a:spcBef>
              <a:spcAft>
                <a:spcPct val="0"/>
              </a:spcAft>
              <a:defRPr sz="3200">
                <a:solidFill>
                  <a:schemeClr val="tx2"/>
                </a:solidFill>
                <a:latin typeface="Arial Narrow" pitchFamily="34" charset="0"/>
              </a:defRPr>
            </a:lvl7pPr>
            <a:lvl8pPr marL="1371600" algn="l" rtl="0" eaLnBrk="1" fontAlgn="base" hangingPunct="1">
              <a:spcBef>
                <a:spcPct val="0"/>
              </a:spcBef>
              <a:spcAft>
                <a:spcPct val="0"/>
              </a:spcAft>
              <a:defRPr sz="3200">
                <a:solidFill>
                  <a:schemeClr val="tx2"/>
                </a:solidFill>
                <a:latin typeface="Arial Narrow" pitchFamily="34" charset="0"/>
              </a:defRPr>
            </a:lvl8pPr>
            <a:lvl9pPr marL="1828800" algn="l" rtl="0" eaLnBrk="1" fontAlgn="base" hangingPunct="1">
              <a:spcBef>
                <a:spcPct val="0"/>
              </a:spcBef>
              <a:spcAft>
                <a:spcPct val="0"/>
              </a:spcAft>
              <a:defRPr sz="3200">
                <a:solidFill>
                  <a:schemeClr val="tx2"/>
                </a:solidFill>
                <a:latin typeface="Arial Narrow" pitchFamily="34" charset="0"/>
              </a:defRPr>
            </a:lvl9pPr>
          </a:lstStyle>
          <a:p>
            <a:pPr>
              <a:defRPr/>
            </a:pPr>
            <a:r>
              <a:rPr lang="en-US" sz="2800" b="1" smtClean="0">
                <a:solidFill>
                  <a:schemeClr val="accent2">
                    <a:lumMod val="75000"/>
                  </a:schemeClr>
                </a:solidFill>
                <a:latin typeface="Calibri" pitchFamily="34" charset="0"/>
              </a:rPr>
              <a:t>TASK 3</a:t>
            </a:r>
            <a:endParaRPr lang="en-US" sz="2800" b="1" dirty="0" smtClean="0">
              <a:solidFill>
                <a:schemeClr val="accent2">
                  <a:lumMod val="75000"/>
                </a:schemeClr>
              </a:solidFill>
              <a:latin typeface="Calibri" pitchFamily="34" charset="0"/>
            </a:endParaRPr>
          </a:p>
        </p:txBody>
      </p:sp>
      <p:sp>
        <p:nvSpPr>
          <p:cNvPr id="12" name="Content Placeholder 2"/>
          <p:cNvSpPr txBox="1">
            <a:spLocks/>
          </p:cNvSpPr>
          <p:nvPr/>
        </p:nvSpPr>
        <p:spPr bwMode="auto">
          <a:xfrm>
            <a:off x="0" y="2941290"/>
            <a:ext cx="3203848" cy="149582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spcAft>
                <a:spcPts val="1200"/>
              </a:spcAft>
              <a:buFontTx/>
              <a:buBlip>
                <a:blip r:embed="rId2"/>
              </a:buBlip>
            </a:pPr>
            <a:r>
              <a:rPr lang="en-US" sz="2000" dirty="0" smtClean="0">
                <a:latin typeface="Calibri" charset="0"/>
                <a:cs typeface="Arial" charset="0"/>
              </a:rPr>
              <a:t>Procurement/upgrading the climate data management systems – CLIDATA and MCH</a:t>
            </a:r>
            <a:endParaRPr lang="en-US" sz="2000" dirty="0">
              <a:latin typeface="Calibri" charset="0"/>
              <a:cs typeface="Arial" charset="0"/>
            </a:endParaRPr>
          </a:p>
        </p:txBody>
      </p:sp>
      <p:sp>
        <p:nvSpPr>
          <p:cNvPr id="13" name="Content Placeholder 2"/>
          <p:cNvSpPr txBox="1">
            <a:spLocks/>
          </p:cNvSpPr>
          <p:nvPr/>
        </p:nvSpPr>
        <p:spPr bwMode="auto">
          <a:xfrm>
            <a:off x="42863" y="1520478"/>
            <a:ext cx="3024187" cy="12604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a:lstStyle>
          <a:p>
            <a:pPr>
              <a:spcAft>
                <a:spcPts val="1200"/>
              </a:spcAft>
              <a:buFontTx/>
              <a:buBlip>
                <a:blip r:embed="rId2"/>
              </a:buBlip>
              <a:defRPr/>
            </a:pPr>
            <a:r>
              <a:rPr lang="en-US" altLang="fi-FI" sz="2000" kern="0" dirty="0" smtClean="0">
                <a:latin typeface="Calibri" pitchFamily="34" charset="0"/>
              </a:rPr>
              <a:t>Assessment of needs for data rescue and climate data management systems</a:t>
            </a:r>
          </a:p>
        </p:txBody>
      </p:sp>
      <p:sp>
        <p:nvSpPr>
          <p:cNvPr id="14" name="Content Placeholder 2"/>
          <p:cNvSpPr txBox="1">
            <a:spLocks/>
          </p:cNvSpPr>
          <p:nvPr/>
        </p:nvSpPr>
        <p:spPr bwMode="auto">
          <a:xfrm>
            <a:off x="6100763" y="1520478"/>
            <a:ext cx="2941637" cy="5048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a:lstStyle>
          <a:p>
            <a:pPr>
              <a:spcAft>
                <a:spcPts val="1200"/>
              </a:spcAft>
              <a:buFontTx/>
              <a:buBlip>
                <a:blip r:embed="rId2"/>
              </a:buBlip>
              <a:defRPr/>
            </a:pPr>
            <a:r>
              <a:rPr lang="en-US" altLang="fi-FI" sz="2000" kern="0" dirty="0" smtClean="0">
                <a:latin typeface="Calibri" pitchFamily="34" charset="0"/>
              </a:rPr>
              <a:t>Training on application of remote sensing data for drought monitoring</a:t>
            </a:r>
          </a:p>
        </p:txBody>
      </p:sp>
      <p:sp>
        <p:nvSpPr>
          <p:cNvPr id="15" name="Content Placeholder 2"/>
          <p:cNvSpPr txBox="1">
            <a:spLocks/>
          </p:cNvSpPr>
          <p:nvPr/>
        </p:nvSpPr>
        <p:spPr bwMode="auto">
          <a:xfrm>
            <a:off x="0" y="4653880"/>
            <a:ext cx="2962275" cy="115138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a:lstStyle>
          <a:p>
            <a:pPr>
              <a:spcAft>
                <a:spcPts val="1200"/>
              </a:spcAft>
              <a:buFontTx/>
              <a:buBlip>
                <a:blip r:embed="rId2"/>
              </a:buBlip>
              <a:defRPr/>
            </a:pPr>
            <a:r>
              <a:rPr lang="en-US" altLang="fi-FI" sz="2000" kern="0" dirty="0" smtClean="0">
                <a:latin typeface="Calibri" pitchFamily="34" charset="0"/>
              </a:rPr>
              <a:t>Training on historical </a:t>
            </a:r>
            <a:r>
              <a:rPr lang="en-US" altLang="fi-FI" sz="2000" kern="0" dirty="0" err="1" smtClean="0">
                <a:latin typeface="Calibri" pitchFamily="34" charset="0"/>
              </a:rPr>
              <a:t>hydrometeorological</a:t>
            </a:r>
            <a:r>
              <a:rPr lang="en-US" altLang="fi-FI" sz="2000" kern="0" dirty="0" smtClean="0">
                <a:latin typeface="Calibri" pitchFamily="34" charset="0"/>
              </a:rPr>
              <a:t> data management</a:t>
            </a:r>
          </a:p>
          <a:p>
            <a:pPr marL="0" indent="0">
              <a:spcAft>
                <a:spcPts val="1200"/>
              </a:spcAft>
              <a:buFontTx/>
              <a:buNone/>
              <a:defRPr/>
            </a:pPr>
            <a:endParaRPr lang="en-US" altLang="fi-FI" sz="2000" kern="0" dirty="0" smtClean="0">
              <a:latin typeface="Calibri" pitchFamily="34" charset="0"/>
            </a:endParaRPr>
          </a:p>
        </p:txBody>
      </p:sp>
      <p:sp>
        <p:nvSpPr>
          <p:cNvPr id="16" name="Content Placeholder 2"/>
          <p:cNvSpPr txBox="1">
            <a:spLocks/>
          </p:cNvSpPr>
          <p:nvPr/>
        </p:nvSpPr>
        <p:spPr bwMode="auto">
          <a:xfrm>
            <a:off x="6129338" y="4939953"/>
            <a:ext cx="3168650" cy="5048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a:lstStyle>
          <a:p>
            <a:pPr>
              <a:spcAft>
                <a:spcPts val="1200"/>
              </a:spcAft>
              <a:buFontTx/>
              <a:buBlip>
                <a:blip r:embed="rId2"/>
              </a:buBlip>
              <a:defRPr/>
            </a:pPr>
            <a:r>
              <a:rPr lang="en-US" altLang="fi-FI" sz="2000" kern="0" dirty="0" smtClean="0">
                <a:latin typeface="Calibri" pitchFamily="34" charset="0"/>
              </a:rPr>
              <a:t>Flood loss assessment training</a:t>
            </a:r>
          </a:p>
          <a:p>
            <a:pPr marL="0" indent="0">
              <a:spcAft>
                <a:spcPts val="1200"/>
              </a:spcAft>
              <a:buFontTx/>
              <a:buNone/>
              <a:defRPr/>
            </a:pPr>
            <a:endParaRPr lang="en-US" altLang="fi-FI" sz="2000" kern="0" dirty="0" smtClean="0">
              <a:latin typeface="Calibri" pitchFamily="34" charset="0"/>
            </a:endParaRPr>
          </a:p>
        </p:txBody>
      </p:sp>
      <p:sp>
        <p:nvSpPr>
          <p:cNvPr id="17" name="Content Placeholder 2"/>
          <p:cNvSpPr txBox="1">
            <a:spLocks/>
          </p:cNvSpPr>
          <p:nvPr/>
        </p:nvSpPr>
        <p:spPr bwMode="auto">
          <a:xfrm>
            <a:off x="6121400" y="2642840"/>
            <a:ext cx="3022600" cy="64928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a:lstStyle>
          <a:p>
            <a:pPr>
              <a:spcAft>
                <a:spcPts val="1200"/>
              </a:spcAft>
              <a:buFontTx/>
              <a:buBlip>
                <a:blip r:embed="rId2"/>
              </a:buBlip>
              <a:defRPr/>
            </a:pPr>
            <a:r>
              <a:rPr lang="en-US" altLang="fi-FI" sz="2000" kern="0" dirty="0" smtClean="0">
                <a:latin typeface="Calibri" pitchFamily="34" charset="0"/>
              </a:rPr>
              <a:t>Sava River pilot project on flood </a:t>
            </a:r>
            <a:r>
              <a:rPr lang="en-US" altLang="fi-FI" sz="2000" kern="0" dirty="0">
                <a:latin typeface="Calibri" pitchFamily="34" charset="0"/>
              </a:rPr>
              <a:t>hazards - Policy on the Exchange of Hydrological and Meteorological Data and Information in the Sava River Basin</a:t>
            </a:r>
            <a:endParaRPr lang="en-US" altLang="fi-FI" sz="2000" kern="0" dirty="0" smtClean="0">
              <a:latin typeface="Calibri" pitchFamily="34" charset="0"/>
            </a:endParaRPr>
          </a:p>
          <a:p>
            <a:pPr marL="0" indent="0">
              <a:spcAft>
                <a:spcPts val="1200"/>
              </a:spcAft>
              <a:buFontTx/>
              <a:buNone/>
              <a:defRPr/>
            </a:pPr>
            <a:endParaRPr lang="en-US" altLang="fi-FI" sz="2000" kern="0" dirty="0" smtClean="0">
              <a:latin typeface="Calibri" pitchFamily="34" charset="0"/>
            </a:endParaRPr>
          </a:p>
        </p:txBody>
      </p:sp>
      <p:pic>
        <p:nvPicPr>
          <p:cNvPr id="1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1650" y="1520478"/>
            <a:ext cx="2971800" cy="1654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pic>
        <p:nvPicPr>
          <p:cNvPr id="19" name="Picture 6"/>
          <p:cNvPicPr>
            <a:picLocks noChangeAspect="1" noChangeArrowheads="1"/>
          </p:cNvPicPr>
          <p:nvPr/>
        </p:nvPicPr>
        <p:blipFill>
          <a:blip r:embed="rId4">
            <a:extLst>
              <a:ext uri="{28A0092B-C50C-407E-A947-70E740481C1C}">
                <a14:useLocalDpi xmlns:a14="http://schemas.microsoft.com/office/drawing/2010/main" val="0"/>
              </a:ext>
            </a:extLst>
          </a:blip>
          <a:srcRect t="19620" b="4364"/>
          <a:stretch>
            <a:fillRect/>
          </a:stretch>
        </p:blipFill>
        <p:spPr bwMode="auto">
          <a:xfrm>
            <a:off x="3041650" y="4528790"/>
            <a:ext cx="2971800" cy="1706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pic>
        <p:nvPicPr>
          <p:cNvPr id="20"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48038" y="3065115"/>
            <a:ext cx="307498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24" name="Footer Placeholder 3"/>
          <p:cNvSpPr>
            <a:spLocks noGrp="1"/>
          </p:cNvSpPr>
          <p:nvPr>
            <p:ph type="ftr" sz="quarter" idx="11"/>
          </p:nvPr>
        </p:nvSpPr>
        <p:spPr>
          <a:xfrm>
            <a:off x="899592" y="6381328"/>
            <a:ext cx="4896544" cy="476672"/>
          </a:xfrm>
        </p:spPr>
        <p:txBody>
          <a:bodyPr/>
          <a:lstStyle/>
          <a:p>
            <a:pPr>
              <a:defRPr/>
            </a:pPr>
            <a:r>
              <a:rPr lang="en-US" b="1" dirty="0" smtClean="0">
                <a:solidFill>
                  <a:srgbClr val="FF9900"/>
                </a:solidFill>
              </a:rPr>
              <a:t>RA VI WIGOS workshop, </a:t>
            </a:r>
            <a:r>
              <a:rPr lang="en-US" b="1" dirty="0" smtClean="0">
                <a:solidFill>
                  <a:srgbClr val="FF9900"/>
                </a:solidFill>
              </a:rPr>
              <a:t>Belgrade, Serbia, 24-27 November </a:t>
            </a:r>
            <a:r>
              <a:rPr lang="en-US" b="1" dirty="0" smtClean="0">
                <a:solidFill>
                  <a:srgbClr val="FF9900"/>
                </a:solidFill>
              </a:rPr>
              <a:t>2015</a:t>
            </a:r>
            <a:endParaRPr lang="en-US" b="1" dirty="0">
              <a:solidFill>
                <a:srgbClr val="FF9900"/>
              </a:solidFill>
            </a:endParaRPr>
          </a:p>
        </p:txBody>
      </p:sp>
    </p:spTree>
    <p:extLst>
      <p:ext uri="{BB962C8B-B14F-4D97-AF65-F5344CB8AC3E}">
        <p14:creationId xmlns:p14="http://schemas.microsoft.com/office/powerpoint/2010/main" val="4265926328"/>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txBox="1">
            <a:spLocks noChangeArrowheads="1"/>
          </p:cNvSpPr>
          <p:nvPr/>
        </p:nvSpPr>
        <p:spPr bwMode="auto">
          <a:xfrm>
            <a:off x="0" y="152400"/>
            <a:ext cx="9144000" cy="792163"/>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lgn="ctr" eaLnBrk="1" hangingPunct="1">
              <a:spcBef>
                <a:spcPct val="0"/>
              </a:spcBef>
              <a:buClrTx/>
              <a:defRPr/>
            </a:pPr>
            <a:r>
              <a:rPr lang="en-US" altLang="fi-FI" sz="3200" b="1" kern="0" dirty="0">
                <a:solidFill>
                  <a:schemeClr val="bg1"/>
                </a:solidFill>
                <a:latin typeface="Calibri" pitchFamily="34" charset="0"/>
                <a:ea typeface="+mj-ea"/>
                <a:cs typeface="+mj-cs"/>
              </a:rPr>
              <a:t>Overview of the IPA </a:t>
            </a:r>
            <a:r>
              <a:rPr lang="en-US" altLang="fi-FI" sz="3200" b="1" kern="0" dirty="0" smtClean="0">
                <a:solidFill>
                  <a:schemeClr val="bg1"/>
                </a:solidFill>
                <a:latin typeface="Calibri" pitchFamily="34" charset="0"/>
                <a:ea typeface="+mj-ea"/>
                <a:cs typeface="+mj-cs"/>
              </a:rPr>
              <a:t>Project in SEE</a:t>
            </a:r>
            <a:endParaRPr lang="en-US" altLang="fi-FI" sz="3200" b="1" kern="0" dirty="0">
              <a:solidFill>
                <a:schemeClr val="bg1"/>
              </a:solidFill>
              <a:latin typeface="Calibri" pitchFamily="34" charset="0"/>
              <a:ea typeface="+mj-ea"/>
              <a:cs typeface="+mj-cs"/>
            </a:endParaRPr>
          </a:p>
        </p:txBody>
      </p:sp>
      <p:sp>
        <p:nvSpPr>
          <p:cNvPr id="21" name="Title 1"/>
          <p:cNvSpPr txBox="1">
            <a:spLocks/>
          </p:cNvSpPr>
          <p:nvPr/>
        </p:nvSpPr>
        <p:spPr bwMode="auto">
          <a:xfrm>
            <a:off x="272479" y="1052736"/>
            <a:ext cx="8229600" cy="72072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rtl="0" eaLnBrk="1" fontAlgn="base" hangingPunct="1">
              <a:spcBef>
                <a:spcPct val="0"/>
              </a:spcBef>
              <a:spcAft>
                <a:spcPct val="0"/>
              </a:spcAft>
              <a:defRPr sz="3000">
                <a:solidFill>
                  <a:schemeClr val="tx2"/>
                </a:solidFill>
                <a:latin typeface="Arial" charset="0"/>
                <a:ea typeface="+mj-ea"/>
                <a:cs typeface="+mj-cs"/>
              </a:defRPr>
            </a:lvl1pPr>
            <a:lvl2pPr algn="l" rtl="0" eaLnBrk="1" fontAlgn="base" hangingPunct="1">
              <a:spcBef>
                <a:spcPct val="0"/>
              </a:spcBef>
              <a:spcAft>
                <a:spcPct val="0"/>
              </a:spcAft>
              <a:defRPr sz="3000">
                <a:solidFill>
                  <a:schemeClr val="tx2"/>
                </a:solidFill>
                <a:latin typeface="Arial" charset="0"/>
              </a:defRPr>
            </a:lvl2pPr>
            <a:lvl3pPr algn="l" rtl="0" eaLnBrk="1" fontAlgn="base" hangingPunct="1">
              <a:spcBef>
                <a:spcPct val="0"/>
              </a:spcBef>
              <a:spcAft>
                <a:spcPct val="0"/>
              </a:spcAft>
              <a:defRPr sz="3000">
                <a:solidFill>
                  <a:schemeClr val="tx2"/>
                </a:solidFill>
                <a:latin typeface="Arial" charset="0"/>
              </a:defRPr>
            </a:lvl3pPr>
            <a:lvl4pPr algn="l" rtl="0" eaLnBrk="1" fontAlgn="base" hangingPunct="1">
              <a:spcBef>
                <a:spcPct val="0"/>
              </a:spcBef>
              <a:spcAft>
                <a:spcPct val="0"/>
              </a:spcAft>
              <a:defRPr sz="3000">
                <a:solidFill>
                  <a:schemeClr val="tx2"/>
                </a:solidFill>
                <a:latin typeface="Arial" charset="0"/>
              </a:defRPr>
            </a:lvl4pPr>
            <a:lvl5pPr algn="l" rtl="0" eaLnBrk="1" fontAlgn="base" hangingPunct="1">
              <a:spcBef>
                <a:spcPct val="0"/>
              </a:spcBef>
              <a:spcAft>
                <a:spcPct val="0"/>
              </a:spcAft>
              <a:defRPr sz="3000">
                <a:solidFill>
                  <a:schemeClr val="tx2"/>
                </a:solidFill>
                <a:latin typeface="Arial" charset="0"/>
              </a:defRPr>
            </a:lvl5pPr>
            <a:lvl6pPr marL="457200" algn="l" rtl="0" eaLnBrk="1" fontAlgn="base" hangingPunct="1">
              <a:spcBef>
                <a:spcPct val="0"/>
              </a:spcBef>
              <a:spcAft>
                <a:spcPct val="0"/>
              </a:spcAft>
              <a:defRPr sz="3200">
                <a:solidFill>
                  <a:schemeClr val="tx2"/>
                </a:solidFill>
                <a:latin typeface="Arial Narrow" pitchFamily="34" charset="0"/>
              </a:defRPr>
            </a:lvl6pPr>
            <a:lvl7pPr marL="914400" algn="l" rtl="0" eaLnBrk="1" fontAlgn="base" hangingPunct="1">
              <a:spcBef>
                <a:spcPct val="0"/>
              </a:spcBef>
              <a:spcAft>
                <a:spcPct val="0"/>
              </a:spcAft>
              <a:defRPr sz="3200">
                <a:solidFill>
                  <a:schemeClr val="tx2"/>
                </a:solidFill>
                <a:latin typeface="Arial Narrow" pitchFamily="34" charset="0"/>
              </a:defRPr>
            </a:lvl7pPr>
            <a:lvl8pPr marL="1371600" algn="l" rtl="0" eaLnBrk="1" fontAlgn="base" hangingPunct="1">
              <a:spcBef>
                <a:spcPct val="0"/>
              </a:spcBef>
              <a:spcAft>
                <a:spcPct val="0"/>
              </a:spcAft>
              <a:defRPr sz="3200">
                <a:solidFill>
                  <a:schemeClr val="tx2"/>
                </a:solidFill>
                <a:latin typeface="Arial Narrow" pitchFamily="34" charset="0"/>
              </a:defRPr>
            </a:lvl8pPr>
            <a:lvl9pPr marL="1828800" algn="l" rtl="0" eaLnBrk="1" fontAlgn="base" hangingPunct="1">
              <a:spcBef>
                <a:spcPct val="0"/>
              </a:spcBef>
              <a:spcAft>
                <a:spcPct val="0"/>
              </a:spcAft>
              <a:defRPr sz="3200">
                <a:solidFill>
                  <a:schemeClr val="tx2"/>
                </a:solidFill>
                <a:latin typeface="Arial Narrow" pitchFamily="34" charset="0"/>
              </a:defRPr>
            </a:lvl9pPr>
          </a:lstStyle>
          <a:p>
            <a:pPr>
              <a:defRPr/>
            </a:pPr>
            <a:r>
              <a:rPr lang="en-US" sz="2800" b="1" smtClean="0">
                <a:solidFill>
                  <a:schemeClr val="accent2">
                    <a:lumMod val="75000"/>
                  </a:schemeClr>
                </a:solidFill>
                <a:latin typeface="Calibri" pitchFamily="34" charset="0"/>
              </a:rPr>
              <a:t>TASK 4</a:t>
            </a:r>
            <a:endParaRPr lang="en-US" sz="2800" b="1" dirty="0" smtClean="0">
              <a:solidFill>
                <a:schemeClr val="accent2">
                  <a:lumMod val="75000"/>
                </a:schemeClr>
              </a:solidFill>
              <a:latin typeface="Calibri" pitchFamily="34" charset="0"/>
            </a:endParaRPr>
          </a:p>
        </p:txBody>
      </p:sp>
      <p:sp>
        <p:nvSpPr>
          <p:cNvPr id="22" name="Content Placeholder 2"/>
          <p:cNvSpPr txBox="1">
            <a:spLocks/>
          </p:cNvSpPr>
          <p:nvPr/>
        </p:nvSpPr>
        <p:spPr bwMode="auto">
          <a:xfrm>
            <a:off x="131191" y="2675161"/>
            <a:ext cx="2749550" cy="5048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spcAft>
                <a:spcPts val="1200"/>
              </a:spcAft>
              <a:buFontTx/>
              <a:buBlip>
                <a:blip r:embed="rId2"/>
              </a:buBlip>
            </a:pPr>
            <a:r>
              <a:rPr lang="en-US" sz="2000" smtClean="0">
                <a:latin typeface="Calibri" charset="0"/>
                <a:cs typeface="Arial" charset="0"/>
              </a:rPr>
              <a:t>Integration to Meteoalarm - Bosnia and Herzegovina</a:t>
            </a:r>
            <a:endParaRPr lang="en-US" sz="2000">
              <a:latin typeface="Calibri" charset="0"/>
              <a:cs typeface="Arial" charset="0"/>
            </a:endParaRPr>
          </a:p>
        </p:txBody>
      </p:sp>
      <p:pic>
        <p:nvPicPr>
          <p:cNvPr id="2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90304" y="3306986"/>
            <a:ext cx="2517775" cy="1679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 name="Picture 8"/>
          <p:cNvPicPr>
            <a:picLocks noChangeAspect="1" noChangeArrowheads="1"/>
          </p:cNvPicPr>
          <p:nvPr/>
        </p:nvPicPr>
        <p:blipFill>
          <a:blip r:embed="rId4">
            <a:extLst>
              <a:ext uri="{28A0092B-C50C-407E-A947-70E740481C1C}">
                <a14:useLocalDpi xmlns:a14="http://schemas.microsoft.com/office/drawing/2010/main" val="0"/>
              </a:ext>
            </a:extLst>
          </a:blip>
          <a:srcRect b="7352"/>
          <a:stretch>
            <a:fillRect/>
          </a:stretch>
        </p:blipFill>
        <p:spPr bwMode="auto">
          <a:xfrm>
            <a:off x="3404616" y="1675036"/>
            <a:ext cx="1901825" cy="14747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5" name="Content Placeholder 2"/>
          <p:cNvSpPr txBox="1">
            <a:spLocks/>
          </p:cNvSpPr>
          <p:nvPr/>
        </p:nvSpPr>
        <p:spPr bwMode="auto">
          <a:xfrm>
            <a:off x="131191" y="1562323"/>
            <a:ext cx="2378075" cy="5683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a:lstStyle>
          <a:p>
            <a:pPr>
              <a:spcAft>
                <a:spcPts val="1200"/>
              </a:spcAft>
              <a:buFontTx/>
              <a:buBlip>
                <a:blip r:embed="rId2"/>
              </a:buBlip>
              <a:defRPr/>
            </a:pPr>
            <a:r>
              <a:rPr lang="en-US" altLang="fi-FI" sz="2000" kern="0" dirty="0" smtClean="0">
                <a:latin typeface="Calibri" pitchFamily="34" charset="0"/>
              </a:rPr>
              <a:t>Severe weather forecasting and warnings training</a:t>
            </a:r>
          </a:p>
        </p:txBody>
      </p:sp>
      <p:sp>
        <p:nvSpPr>
          <p:cNvPr id="26" name="Rectangle 25"/>
          <p:cNvSpPr/>
          <p:nvPr/>
        </p:nvSpPr>
        <p:spPr>
          <a:xfrm>
            <a:off x="5927154" y="1562323"/>
            <a:ext cx="3181350" cy="1920875"/>
          </a:xfrm>
          <a:prstGeom prst="rect">
            <a:avLst/>
          </a:prstGeom>
        </p:spPr>
        <p:txBody>
          <a:bodyPr>
            <a:spAutoFit/>
          </a:bodyPr>
          <a:lstStyle/>
          <a:p>
            <a:pPr marL="342900" indent="-342900">
              <a:spcBef>
                <a:spcPct val="20000"/>
              </a:spcBef>
              <a:spcAft>
                <a:spcPts val="1200"/>
              </a:spcAft>
              <a:buFontTx/>
              <a:buBlip>
                <a:blip r:embed="rId2"/>
              </a:buBlip>
              <a:defRPr/>
            </a:pPr>
            <a:r>
              <a:rPr lang="en-US" altLang="fi-FI" sz="2000" kern="0" dirty="0">
                <a:solidFill>
                  <a:srgbClr val="000000"/>
                </a:solidFill>
                <a:latin typeface="Calibri" pitchFamily="34" charset="0"/>
                <a:ea typeface="+mn-ea"/>
                <a:cs typeface="Arial"/>
              </a:rPr>
              <a:t>Training on integrated flood management, flood forecasting and early warnings</a:t>
            </a:r>
          </a:p>
          <a:p>
            <a:pPr marL="342900" indent="-342900">
              <a:spcBef>
                <a:spcPct val="20000"/>
              </a:spcBef>
              <a:spcAft>
                <a:spcPts val="1200"/>
              </a:spcAft>
              <a:buFontTx/>
              <a:buBlip>
                <a:blip r:embed="rId2"/>
              </a:buBlip>
              <a:defRPr/>
            </a:pPr>
            <a:endParaRPr lang="fi-FI" dirty="0">
              <a:ea typeface="+mn-ea"/>
            </a:endParaRPr>
          </a:p>
        </p:txBody>
      </p:sp>
      <p:pic>
        <p:nvPicPr>
          <p:cNvPr id="27"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76066" y="5127848"/>
            <a:ext cx="1747838" cy="1266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28" name="Rectangle 27"/>
          <p:cNvSpPr/>
          <p:nvPr/>
        </p:nvSpPr>
        <p:spPr>
          <a:xfrm>
            <a:off x="120078" y="4081363"/>
            <a:ext cx="2809876" cy="1939925"/>
          </a:xfrm>
          <a:prstGeom prst="rect">
            <a:avLst/>
          </a:prstGeom>
        </p:spPr>
        <p:txBody>
          <a:bodyPr>
            <a:spAutoFit/>
          </a:bodyPr>
          <a:lstStyle/>
          <a:p>
            <a:pPr marL="342900" indent="-342900">
              <a:spcBef>
                <a:spcPct val="20000"/>
              </a:spcBef>
              <a:spcAft>
                <a:spcPts val="1200"/>
              </a:spcAft>
              <a:buFontTx/>
              <a:buBlip>
                <a:blip r:embed="rId2"/>
              </a:buBlip>
              <a:defRPr/>
            </a:pPr>
            <a:r>
              <a:rPr lang="en-US" altLang="fi-FI" sz="2000" kern="0" dirty="0">
                <a:solidFill>
                  <a:srgbClr val="000000"/>
                </a:solidFill>
                <a:latin typeface="Calibri" pitchFamily="34" charset="0"/>
                <a:ea typeface="+mn-ea"/>
                <a:cs typeface="Arial"/>
              </a:rPr>
              <a:t>Upgrade of </a:t>
            </a:r>
            <a:r>
              <a:rPr lang="en-US" altLang="fi-FI" sz="2000" kern="0" dirty="0" err="1">
                <a:solidFill>
                  <a:srgbClr val="000000"/>
                </a:solidFill>
                <a:latin typeface="Calibri" pitchFamily="34" charset="0"/>
                <a:ea typeface="+mn-ea"/>
                <a:cs typeface="Arial"/>
              </a:rPr>
              <a:t>EUMETCast</a:t>
            </a:r>
            <a:r>
              <a:rPr lang="en-US" altLang="fi-FI" sz="2000" kern="0" dirty="0">
                <a:solidFill>
                  <a:srgbClr val="000000"/>
                </a:solidFill>
                <a:latin typeface="Calibri" pitchFamily="34" charset="0"/>
                <a:ea typeface="+mn-ea"/>
                <a:cs typeface="Arial"/>
              </a:rPr>
              <a:t> stations and DAWBEE Satellite </a:t>
            </a:r>
            <a:r>
              <a:rPr lang="en-US" altLang="fi-FI" sz="2000" kern="0" dirty="0" err="1">
                <a:solidFill>
                  <a:srgbClr val="000000"/>
                </a:solidFill>
                <a:latin typeface="Calibri" pitchFamily="34" charset="0"/>
                <a:ea typeface="+mn-ea"/>
                <a:cs typeface="Arial"/>
              </a:rPr>
              <a:t>Nowcasting</a:t>
            </a:r>
            <a:r>
              <a:rPr lang="en-US" altLang="fi-FI" sz="2000" kern="0" dirty="0">
                <a:solidFill>
                  <a:srgbClr val="000000"/>
                </a:solidFill>
                <a:latin typeface="Calibri" pitchFamily="34" charset="0"/>
                <a:ea typeface="+mn-ea"/>
                <a:cs typeface="Arial"/>
              </a:rPr>
              <a:t> Applications training with EUMETSAT</a:t>
            </a:r>
          </a:p>
        </p:txBody>
      </p:sp>
      <p:sp>
        <p:nvSpPr>
          <p:cNvPr id="29" name="Rectangle 28"/>
          <p:cNvSpPr/>
          <p:nvPr/>
        </p:nvSpPr>
        <p:spPr>
          <a:xfrm>
            <a:off x="5946204" y="2975198"/>
            <a:ext cx="2520950" cy="1016000"/>
          </a:xfrm>
          <a:prstGeom prst="rect">
            <a:avLst/>
          </a:prstGeom>
        </p:spPr>
        <p:txBody>
          <a:bodyPr>
            <a:spAutoFit/>
          </a:bodyPr>
          <a:lstStyle/>
          <a:p>
            <a:pPr marL="342900" indent="-342900">
              <a:spcBef>
                <a:spcPct val="20000"/>
              </a:spcBef>
              <a:spcAft>
                <a:spcPts val="1200"/>
              </a:spcAft>
              <a:buFontTx/>
              <a:buBlip>
                <a:blip r:embed="rId2"/>
              </a:buBlip>
              <a:defRPr/>
            </a:pPr>
            <a:r>
              <a:rPr lang="en-US" altLang="fi-FI" sz="2000" kern="0" dirty="0">
                <a:solidFill>
                  <a:srgbClr val="000000"/>
                </a:solidFill>
                <a:latin typeface="Calibri" pitchFamily="34" charset="0"/>
                <a:ea typeface="+mn-ea"/>
                <a:cs typeface="Arial"/>
              </a:rPr>
              <a:t>Quality Management Systems training</a:t>
            </a:r>
          </a:p>
        </p:txBody>
      </p:sp>
      <p:sp>
        <p:nvSpPr>
          <p:cNvPr id="30" name="Rectangle 29"/>
          <p:cNvSpPr/>
          <p:nvPr/>
        </p:nvSpPr>
        <p:spPr>
          <a:xfrm>
            <a:off x="5927154" y="4124548"/>
            <a:ext cx="3054350" cy="1630363"/>
          </a:xfrm>
          <a:prstGeom prst="rect">
            <a:avLst/>
          </a:prstGeom>
        </p:spPr>
        <p:txBody>
          <a:bodyPr>
            <a:spAutoFit/>
          </a:bodyPr>
          <a:lstStyle/>
          <a:p>
            <a:pPr marL="342900" indent="-342900">
              <a:spcBef>
                <a:spcPct val="20000"/>
              </a:spcBef>
              <a:spcAft>
                <a:spcPts val="1200"/>
              </a:spcAft>
              <a:buFontTx/>
              <a:buBlip>
                <a:blip r:embed="rId2"/>
              </a:buBlip>
            </a:pPr>
            <a:r>
              <a:rPr lang="en-US" sz="2000">
                <a:solidFill>
                  <a:srgbClr val="000000"/>
                </a:solidFill>
                <a:latin typeface="Calibri" charset="0"/>
              </a:rPr>
              <a:t>Improving hydro-meteorological data quality – procurement of calibration kits and training</a:t>
            </a:r>
            <a:endParaRPr lang="fi-FI">
              <a:solidFill>
                <a:srgbClr val="000000"/>
              </a:solidFill>
            </a:endParaRPr>
          </a:p>
        </p:txBody>
      </p:sp>
      <p:sp>
        <p:nvSpPr>
          <p:cNvPr id="31" name="Line 2"/>
          <p:cNvSpPr>
            <a:spLocks noChangeShapeType="1"/>
          </p:cNvSpPr>
          <p:nvPr/>
        </p:nvSpPr>
        <p:spPr bwMode="auto">
          <a:xfrm>
            <a:off x="0" y="980728"/>
            <a:ext cx="9144000" cy="0"/>
          </a:xfrm>
          <a:prstGeom prst="line">
            <a:avLst/>
          </a:prstGeom>
          <a:noFill/>
          <a:ln w="76200">
            <a:solidFill>
              <a:srgbClr val="FFCC00"/>
            </a:solidFill>
            <a:round/>
            <a:headEnd/>
            <a:tailEnd/>
          </a:ln>
          <a:effectLst/>
        </p:spPr>
        <p:txBody>
          <a:bodyPr wrap="none"/>
          <a:lstStyle/>
          <a:p>
            <a:endParaRPr lang="hr-HR"/>
          </a:p>
        </p:txBody>
      </p:sp>
      <p:sp>
        <p:nvSpPr>
          <p:cNvPr id="32" name="Footer Placeholder 3"/>
          <p:cNvSpPr>
            <a:spLocks noGrp="1"/>
          </p:cNvSpPr>
          <p:nvPr>
            <p:ph type="ftr" sz="quarter" idx="11"/>
          </p:nvPr>
        </p:nvSpPr>
        <p:spPr>
          <a:xfrm>
            <a:off x="899592" y="6381328"/>
            <a:ext cx="4896544" cy="476672"/>
          </a:xfrm>
        </p:spPr>
        <p:txBody>
          <a:bodyPr/>
          <a:lstStyle/>
          <a:p>
            <a:pPr>
              <a:defRPr/>
            </a:pPr>
            <a:r>
              <a:rPr lang="en-US" b="1" dirty="0" smtClean="0">
                <a:solidFill>
                  <a:srgbClr val="FF9900"/>
                </a:solidFill>
              </a:rPr>
              <a:t>RA VI WIGOS workshop, </a:t>
            </a:r>
            <a:r>
              <a:rPr lang="en-US" b="1" dirty="0" smtClean="0">
                <a:solidFill>
                  <a:srgbClr val="FF9900"/>
                </a:solidFill>
              </a:rPr>
              <a:t>Belgrade, Serbia, 24-27 November </a:t>
            </a:r>
            <a:r>
              <a:rPr lang="en-US" b="1" dirty="0" smtClean="0">
                <a:solidFill>
                  <a:srgbClr val="FF9900"/>
                </a:solidFill>
              </a:rPr>
              <a:t>2015</a:t>
            </a:r>
            <a:endParaRPr lang="en-US" b="1" dirty="0">
              <a:solidFill>
                <a:srgbClr val="FF9900"/>
              </a:solidFill>
            </a:endParaRPr>
          </a:p>
        </p:txBody>
      </p:sp>
    </p:spTree>
    <p:extLst>
      <p:ext uri="{BB962C8B-B14F-4D97-AF65-F5344CB8AC3E}">
        <p14:creationId xmlns:p14="http://schemas.microsoft.com/office/powerpoint/2010/main" val="1557558435"/>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txBox="1">
            <a:spLocks noChangeArrowheads="1"/>
          </p:cNvSpPr>
          <p:nvPr/>
        </p:nvSpPr>
        <p:spPr bwMode="auto">
          <a:xfrm>
            <a:off x="0" y="152400"/>
            <a:ext cx="9144000" cy="792163"/>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lgn="ctr" eaLnBrk="1" hangingPunct="1">
              <a:spcBef>
                <a:spcPct val="0"/>
              </a:spcBef>
              <a:buClrTx/>
              <a:defRPr/>
            </a:pPr>
            <a:r>
              <a:rPr lang="en-US" altLang="fi-FI" sz="3200" b="1" kern="0" dirty="0" smtClean="0">
                <a:solidFill>
                  <a:schemeClr val="bg1"/>
                </a:solidFill>
                <a:latin typeface="Calibri" pitchFamily="34" charset="0"/>
                <a:ea typeface="+mj-ea"/>
                <a:cs typeface="+mj-cs"/>
              </a:rPr>
              <a:t>Potential </a:t>
            </a:r>
            <a:r>
              <a:rPr lang="en-US" altLang="fi-FI" sz="3200" b="1" kern="0" dirty="0">
                <a:solidFill>
                  <a:schemeClr val="bg1"/>
                </a:solidFill>
                <a:latin typeface="Calibri" pitchFamily="34" charset="0"/>
                <a:ea typeface="+mj-ea"/>
                <a:cs typeface="+mj-cs"/>
              </a:rPr>
              <a:t>Future </a:t>
            </a:r>
            <a:r>
              <a:rPr lang="en-US" altLang="fi-FI" sz="3200" b="1" kern="0" dirty="0" smtClean="0">
                <a:solidFill>
                  <a:schemeClr val="bg1"/>
                </a:solidFill>
                <a:latin typeface="Calibri" pitchFamily="34" charset="0"/>
                <a:ea typeface="+mj-ea"/>
                <a:cs typeface="+mj-cs"/>
              </a:rPr>
              <a:t>Projects in DRR</a:t>
            </a:r>
            <a:endParaRPr lang="en-US" altLang="fi-FI" sz="3200" b="1" kern="0" dirty="0">
              <a:solidFill>
                <a:schemeClr val="bg1"/>
              </a:solidFill>
              <a:latin typeface="Calibri" pitchFamily="34" charset="0"/>
              <a:ea typeface="+mj-ea"/>
              <a:cs typeface="+mj-cs"/>
            </a:endParaRPr>
          </a:p>
        </p:txBody>
      </p:sp>
      <p:sp>
        <p:nvSpPr>
          <p:cNvPr id="31" name="Line 2"/>
          <p:cNvSpPr>
            <a:spLocks noChangeShapeType="1"/>
          </p:cNvSpPr>
          <p:nvPr/>
        </p:nvSpPr>
        <p:spPr bwMode="auto">
          <a:xfrm>
            <a:off x="0" y="980728"/>
            <a:ext cx="9144000" cy="0"/>
          </a:xfrm>
          <a:prstGeom prst="line">
            <a:avLst/>
          </a:prstGeom>
          <a:noFill/>
          <a:ln w="76200">
            <a:solidFill>
              <a:srgbClr val="FFCC00"/>
            </a:solidFill>
            <a:round/>
            <a:headEnd/>
            <a:tailEnd/>
          </a:ln>
          <a:effectLst/>
        </p:spPr>
        <p:txBody>
          <a:bodyPr wrap="none"/>
          <a:lstStyle/>
          <a:p>
            <a:endParaRPr lang="hr-HR"/>
          </a:p>
        </p:txBody>
      </p:sp>
      <p:sp>
        <p:nvSpPr>
          <p:cNvPr id="15" name="Footer Placeholder 3"/>
          <p:cNvSpPr>
            <a:spLocks noGrp="1"/>
          </p:cNvSpPr>
          <p:nvPr>
            <p:ph type="ftr" sz="quarter" idx="11"/>
          </p:nvPr>
        </p:nvSpPr>
        <p:spPr>
          <a:xfrm>
            <a:off x="899592" y="6381328"/>
            <a:ext cx="4896544" cy="476672"/>
          </a:xfrm>
        </p:spPr>
        <p:txBody>
          <a:bodyPr/>
          <a:lstStyle/>
          <a:p>
            <a:pPr>
              <a:defRPr/>
            </a:pPr>
            <a:r>
              <a:rPr lang="en-US" b="1" dirty="0" smtClean="0">
                <a:solidFill>
                  <a:srgbClr val="FF9900"/>
                </a:solidFill>
              </a:rPr>
              <a:t>RA VI WIGOS workshop, </a:t>
            </a:r>
            <a:r>
              <a:rPr lang="en-US" b="1" dirty="0" smtClean="0">
                <a:solidFill>
                  <a:srgbClr val="FF9900"/>
                </a:solidFill>
              </a:rPr>
              <a:t>Belgrade, Serbia, 24-27 November </a:t>
            </a:r>
            <a:r>
              <a:rPr lang="en-US" b="1" dirty="0" smtClean="0">
                <a:solidFill>
                  <a:srgbClr val="FF9900"/>
                </a:solidFill>
              </a:rPr>
              <a:t>2015</a:t>
            </a:r>
            <a:endParaRPr lang="en-US" b="1" dirty="0">
              <a:solidFill>
                <a:srgbClr val="FF9900"/>
              </a:solidFill>
            </a:endParaRPr>
          </a:p>
        </p:txBody>
      </p:sp>
      <p:sp>
        <p:nvSpPr>
          <p:cNvPr id="2" name="TextBox 1"/>
          <p:cNvSpPr txBox="1"/>
          <p:nvPr/>
        </p:nvSpPr>
        <p:spPr>
          <a:xfrm>
            <a:off x="2078723" y="2016125"/>
            <a:ext cx="186469" cy="769441"/>
          </a:xfrm>
          <a:prstGeom prst="rect">
            <a:avLst/>
          </a:prstGeom>
          <a:noFill/>
        </p:spPr>
        <p:txBody>
          <a:bodyPr wrap="none" rtlCol="0">
            <a:spAutoFit/>
          </a:bodyPr>
          <a:lstStyle/>
          <a:p>
            <a:pPr algn="ctr">
              <a:buFontTx/>
              <a:buNone/>
            </a:pPr>
            <a:endParaRPr lang="en-US" sz="800" b="1" dirty="0">
              <a:solidFill>
                <a:srgbClr val="002060"/>
              </a:solidFill>
              <a:latin typeface="Calibri" charset="0"/>
            </a:endParaRPr>
          </a:p>
          <a:p>
            <a:endParaRPr lang="en-US" dirty="0"/>
          </a:p>
        </p:txBody>
      </p:sp>
      <p:sp>
        <p:nvSpPr>
          <p:cNvPr id="3" name="Rectangle 2"/>
          <p:cNvSpPr/>
          <p:nvPr/>
        </p:nvSpPr>
        <p:spPr>
          <a:xfrm>
            <a:off x="0" y="1095127"/>
            <a:ext cx="9144000" cy="461665"/>
          </a:xfrm>
          <a:prstGeom prst="rect">
            <a:avLst/>
          </a:prstGeom>
          <a:ln>
            <a:solidFill>
              <a:srgbClr val="3366FF"/>
            </a:solidFill>
          </a:ln>
        </p:spPr>
        <p:txBody>
          <a:bodyPr wrap="square">
            <a:spAutoFit/>
          </a:bodyPr>
          <a:lstStyle/>
          <a:p>
            <a:pPr marL="720725" indent="-720725">
              <a:spcAft>
                <a:spcPts val="1200"/>
              </a:spcAft>
              <a:buClr>
                <a:srgbClr val="333399"/>
              </a:buClr>
              <a:buSzPct val="80000"/>
              <a:buFontTx/>
              <a:buNone/>
              <a:defRPr/>
            </a:pPr>
            <a:r>
              <a:rPr lang="en-US" altLang="fi-FI" dirty="0">
                <a:solidFill>
                  <a:schemeClr val="accent6"/>
                </a:solidFill>
                <a:latin typeface="Calibri" pitchFamily="34" charset="0"/>
              </a:rPr>
              <a:t>1</a:t>
            </a:r>
            <a:r>
              <a:rPr lang="en-US" altLang="fi-FI" dirty="0" smtClean="0">
                <a:solidFill>
                  <a:schemeClr val="accent6"/>
                </a:solidFill>
                <a:latin typeface="Calibri" pitchFamily="34" charset="0"/>
              </a:rPr>
              <a:t>. Resolving </a:t>
            </a:r>
            <a:r>
              <a:rPr lang="en-US" altLang="fi-FI" dirty="0">
                <a:solidFill>
                  <a:schemeClr val="accent6"/>
                </a:solidFill>
                <a:latin typeface="Calibri" pitchFamily="34" charset="0"/>
              </a:rPr>
              <a:t>shortcomings and deficiencies in </a:t>
            </a:r>
            <a:r>
              <a:rPr lang="en-US" altLang="fi-FI" dirty="0" smtClean="0">
                <a:solidFill>
                  <a:schemeClr val="accent6"/>
                </a:solidFill>
                <a:latin typeface="Calibri" pitchFamily="34" charset="0"/>
              </a:rPr>
              <a:t>basic </a:t>
            </a:r>
            <a:r>
              <a:rPr lang="en-US" altLang="fi-FI" dirty="0">
                <a:solidFill>
                  <a:schemeClr val="accent6"/>
                </a:solidFill>
                <a:latin typeface="Calibri" pitchFamily="34" charset="0"/>
              </a:rPr>
              <a:t>technical capacities</a:t>
            </a:r>
          </a:p>
        </p:txBody>
      </p:sp>
      <p:sp>
        <p:nvSpPr>
          <p:cNvPr id="8" name="Content Placeholder 2"/>
          <p:cNvSpPr txBox="1">
            <a:spLocks/>
          </p:cNvSpPr>
          <p:nvPr/>
        </p:nvSpPr>
        <p:spPr bwMode="auto">
          <a:xfrm>
            <a:off x="35496" y="1628800"/>
            <a:ext cx="9108504" cy="522920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spcBef>
                <a:spcPts val="0"/>
              </a:spcBef>
              <a:spcAft>
                <a:spcPts val="600"/>
              </a:spcAft>
              <a:buClr>
                <a:srgbClr val="333399"/>
              </a:buClr>
              <a:buFontTx/>
              <a:buBlip>
                <a:blip r:embed="rId2"/>
              </a:buBlip>
            </a:pPr>
            <a:r>
              <a:rPr lang="en-GB" b="1" dirty="0" smtClean="0">
                <a:solidFill>
                  <a:srgbClr val="000000"/>
                </a:solidFill>
                <a:latin typeface="Calibri" charset="0"/>
              </a:rPr>
              <a:t>Project 1.1 - </a:t>
            </a:r>
            <a:r>
              <a:rPr lang="en-US" b="1" dirty="0" smtClean="0">
                <a:solidFill>
                  <a:srgbClr val="000000"/>
                </a:solidFill>
                <a:latin typeface="Calibri" charset="0"/>
              </a:rPr>
              <a:t>Revitalization of 2 to 3 upper-air stations in the Western Balkans</a:t>
            </a:r>
          </a:p>
          <a:p>
            <a:pPr>
              <a:spcBef>
                <a:spcPts val="0"/>
              </a:spcBef>
              <a:spcAft>
                <a:spcPts val="600"/>
              </a:spcAft>
              <a:buClr>
                <a:srgbClr val="333399"/>
              </a:buClr>
              <a:buFont typeface="Wingdings" charset="0"/>
              <a:buChar char="Ø"/>
            </a:pPr>
            <a:r>
              <a:rPr lang="en-US" sz="2000" b="1" dirty="0" smtClean="0">
                <a:latin typeface="Verdana" charset="0"/>
              </a:rPr>
              <a:t>Objective:</a:t>
            </a:r>
            <a:r>
              <a:rPr lang="en-US" sz="2000" dirty="0" smtClean="0">
                <a:latin typeface="Verdana" charset="0"/>
              </a:rPr>
              <a:t> Improve the monitoring of atmospheric conditions; Comply with WMO requirements and European best practice regarding the basic OBS capabilities</a:t>
            </a:r>
          </a:p>
          <a:p>
            <a:pPr>
              <a:spcBef>
                <a:spcPts val="0"/>
              </a:spcBef>
              <a:spcAft>
                <a:spcPts val="600"/>
              </a:spcAft>
              <a:buClr>
                <a:srgbClr val="333399"/>
              </a:buClr>
              <a:buFont typeface="Wingdings" charset="0"/>
              <a:buChar char="Ø"/>
            </a:pPr>
            <a:r>
              <a:rPr lang="en-US" sz="2000" b="1" dirty="0" smtClean="0">
                <a:latin typeface="Verdana" charset="0"/>
              </a:rPr>
              <a:t>Expected benefits:</a:t>
            </a:r>
            <a:r>
              <a:rPr lang="en-US" sz="2000" dirty="0" smtClean="0">
                <a:latin typeface="Verdana" charset="0"/>
              </a:rPr>
              <a:t> improved analysis of upper air; improvements in NWP; forecasting of convection, TS and severe weather potential</a:t>
            </a:r>
          </a:p>
          <a:p>
            <a:pPr>
              <a:spcBef>
                <a:spcPts val="0"/>
              </a:spcBef>
              <a:spcAft>
                <a:spcPts val="600"/>
              </a:spcAft>
              <a:buClr>
                <a:srgbClr val="333399"/>
              </a:buClr>
              <a:buFont typeface="Wingdings" charset="0"/>
              <a:buChar char="Ø"/>
            </a:pPr>
            <a:r>
              <a:rPr lang="en-US" sz="2000" b="1" dirty="0" smtClean="0">
                <a:latin typeface="Verdana" charset="0"/>
              </a:rPr>
              <a:t>Budget:</a:t>
            </a:r>
            <a:r>
              <a:rPr lang="en-US" sz="2000" dirty="0" smtClean="0">
                <a:latin typeface="Verdana" charset="0"/>
              </a:rPr>
              <a:t> low, but running cost</a:t>
            </a:r>
          </a:p>
          <a:p>
            <a:pPr>
              <a:spcBef>
                <a:spcPts val="0"/>
              </a:spcBef>
              <a:spcAft>
                <a:spcPts val="600"/>
              </a:spcAft>
              <a:buClr>
                <a:srgbClr val="333399"/>
              </a:buClr>
              <a:buFont typeface="Wingdings" charset="0"/>
              <a:buChar char="Ø"/>
            </a:pPr>
            <a:r>
              <a:rPr lang="en-US" sz="2000" b="1" dirty="0" smtClean="0">
                <a:latin typeface="Verdana" charset="0"/>
              </a:rPr>
              <a:t>Potential participants:</a:t>
            </a:r>
            <a:r>
              <a:rPr lang="en-US" sz="2000" dirty="0" smtClean="0">
                <a:latin typeface="Verdana" charset="0"/>
              </a:rPr>
              <a:t> the former Yugoslav Republic of Macedonia, Albania, </a:t>
            </a:r>
            <a:r>
              <a:rPr lang="en-US" sz="2000" dirty="0" err="1" smtClean="0">
                <a:latin typeface="Verdana" charset="0"/>
              </a:rPr>
              <a:t>BiH</a:t>
            </a:r>
            <a:r>
              <a:rPr lang="en-US" sz="2000" dirty="0" smtClean="0">
                <a:latin typeface="Verdana" charset="0"/>
              </a:rPr>
              <a:t>, Montenegro</a:t>
            </a:r>
          </a:p>
          <a:p>
            <a:pPr>
              <a:spcBef>
                <a:spcPts val="0"/>
              </a:spcBef>
              <a:spcAft>
                <a:spcPts val="600"/>
              </a:spcAft>
              <a:buClr>
                <a:srgbClr val="333399"/>
              </a:buClr>
              <a:buFont typeface="Wingdings" charset="0"/>
              <a:buChar char="Ø"/>
            </a:pPr>
            <a:r>
              <a:rPr lang="en-US" sz="2000" b="1" dirty="0" smtClean="0">
                <a:latin typeface="Verdana" charset="0"/>
              </a:rPr>
              <a:t>Characteristics:</a:t>
            </a:r>
            <a:r>
              <a:rPr lang="en-US" sz="2000" dirty="0" smtClean="0">
                <a:latin typeface="Verdana" charset="0"/>
              </a:rPr>
              <a:t> low cost – high impact</a:t>
            </a:r>
          </a:p>
        </p:txBody>
      </p:sp>
    </p:spTree>
    <p:extLst>
      <p:ext uri="{BB962C8B-B14F-4D97-AF65-F5344CB8AC3E}">
        <p14:creationId xmlns:p14="http://schemas.microsoft.com/office/powerpoint/2010/main" val="2015130299"/>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txBox="1">
            <a:spLocks noChangeArrowheads="1"/>
          </p:cNvSpPr>
          <p:nvPr/>
        </p:nvSpPr>
        <p:spPr bwMode="auto">
          <a:xfrm>
            <a:off x="0" y="152400"/>
            <a:ext cx="9144000" cy="792163"/>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lgn="ctr" eaLnBrk="1" hangingPunct="1">
              <a:spcBef>
                <a:spcPct val="0"/>
              </a:spcBef>
              <a:buClrTx/>
              <a:defRPr/>
            </a:pPr>
            <a:r>
              <a:rPr lang="en-US" altLang="fi-FI" sz="3200" b="1" kern="0" dirty="0" smtClean="0">
                <a:solidFill>
                  <a:schemeClr val="bg1"/>
                </a:solidFill>
                <a:latin typeface="Calibri" pitchFamily="34" charset="0"/>
                <a:ea typeface="+mj-ea"/>
                <a:cs typeface="+mj-cs"/>
              </a:rPr>
              <a:t>Potential </a:t>
            </a:r>
            <a:r>
              <a:rPr lang="en-US" altLang="fi-FI" sz="3200" b="1" kern="0" dirty="0">
                <a:solidFill>
                  <a:schemeClr val="bg1"/>
                </a:solidFill>
                <a:latin typeface="Calibri" pitchFamily="34" charset="0"/>
                <a:ea typeface="+mj-ea"/>
                <a:cs typeface="+mj-cs"/>
              </a:rPr>
              <a:t>Future </a:t>
            </a:r>
            <a:r>
              <a:rPr lang="en-US" altLang="fi-FI" sz="3200" b="1" kern="0" dirty="0" smtClean="0">
                <a:solidFill>
                  <a:schemeClr val="bg1"/>
                </a:solidFill>
                <a:latin typeface="Calibri" pitchFamily="34" charset="0"/>
                <a:ea typeface="+mj-ea"/>
                <a:cs typeface="+mj-cs"/>
              </a:rPr>
              <a:t>Projects in DRR</a:t>
            </a:r>
            <a:endParaRPr lang="en-US" altLang="fi-FI" sz="3200" b="1" kern="0" dirty="0">
              <a:solidFill>
                <a:schemeClr val="bg1"/>
              </a:solidFill>
              <a:latin typeface="Calibri" pitchFamily="34" charset="0"/>
              <a:ea typeface="+mj-ea"/>
              <a:cs typeface="+mj-cs"/>
            </a:endParaRPr>
          </a:p>
        </p:txBody>
      </p:sp>
      <p:sp>
        <p:nvSpPr>
          <p:cNvPr id="31" name="Line 2"/>
          <p:cNvSpPr>
            <a:spLocks noChangeShapeType="1"/>
          </p:cNvSpPr>
          <p:nvPr/>
        </p:nvSpPr>
        <p:spPr bwMode="auto">
          <a:xfrm>
            <a:off x="0" y="980728"/>
            <a:ext cx="9144000" cy="0"/>
          </a:xfrm>
          <a:prstGeom prst="line">
            <a:avLst/>
          </a:prstGeom>
          <a:noFill/>
          <a:ln w="76200">
            <a:solidFill>
              <a:srgbClr val="FFCC00"/>
            </a:solidFill>
            <a:round/>
            <a:headEnd/>
            <a:tailEnd/>
          </a:ln>
          <a:effectLst/>
        </p:spPr>
        <p:txBody>
          <a:bodyPr wrap="none"/>
          <a:lstStyle/>
          <a:p>
            <a:endParaRPr lang="hr-HR"/>
          </a:p>
        </p:txBody>
      </p:sp>
      <p:sp>
        <p:nvSpPr>
          <p:cNvPr id="15" name="Footer Placeholder 3"/>
          <p:cNvSpPr>
            <a:spLocks noGrp="1"/>
          </p:cNvSpPr>
          <p:nvPr>
            <p:ph type="ftr" sz="quarter" idx="11"/>
          </p:nvPr>
        </p:nvSpPr>
        <p:spPr>
          <a:xfrm>
            <a:off x="899592" y="6381328"/>
            <a:ext cx="4896544" cy="476672"/>
          </a:xfrm>
        </p:spPr>
        <p:txBody>
          <a:bodyPr/>
          <a:lstStyle/>
          <a:p>
            <a:pPr>
              <a:defRPr/>
            </a:pPr>
            <a:r>
              <a:rPr lang="en-US" b="1" dirty="0" smtClean="0">
                <a:solidFill>
                  <a:srgbClr val="FF9900"/>
                </a:solidFill>
              </a:rPr>
              <a:t>RA VI WIGOS workshop, </a:t>
            </a:r>
            <a:r>
              <a:rPr lang="en-US" b="1" dirty="0" smtClean="0">
                <a:solidFill>
                  <a:srgbClr val="FF9900"/>
                </a:solidFill>
              </a:rPr>
              <a:t>Belgrade, Serbia, 24-27 November </a:t>
            </a:r>
            <a:r>
              <a:rPr lang="en-US" b="1" dirty="0" smtClean="0">
                <a:solidFill>
                  <a:srgbClr val="FF9900"/>
                </a:solidFill>
              </a:rPr>
              <a:t>2015</a:t>
            </a:r>
            <a:endParaRPr lang="en-US" b="1" dirty="0">
              <a:solidFill>
                <a:srgbClr val="FF9900"/>
              </a:solidFill>
            </a:endParaRPr>
          </a:p>
        </p:txBody>
      </p:sp>
      <p:sp>
        <p:nvSpPr>
          <p:cNvPr id="2" name="TextBox 1"/>
          <p:cNvSpPr txBox="1"/>
          <p:nvPr/>
        </p:nvSpPr>
        <p:spPr>
          <a:xfrm>
            <a:off x="2078723" y="2016125"/>
            <a:ext cx="186469" cy="769441"/>
          </a:xfrm>
          <a:prstGeom prst="rect">
            <a:avLst/>
          </a:prstGeom>
          <a:noFill/>
        </p:spPr>
        <p:txBody>
          <a:bodyPr wrap="none" rtlCol="0">
            <a:spAutoFit/>
          </a:bodyPr>
          <a:lstStyle/>
          <a:p>
            <a:pPr algn="ctr">
              <a:buFontTx/>
              <a:buNone/>
            </a:pPr>
            <a:endParaRPr lang="en-US" sz="800" b="1" dirty="0">
              <a:solidFill>
                <a:srgbClr val="002060"/>
              </a:solidFill>
              <a:latin typeface="Calibri" charset="0"/>
            </a:endParaRPr>
          </a:p>
          <a:p>
            <a:endParaRPr lang="en-US" dirty="0"/>
          </a:p>
        </p:txBody>
      </p:sp>
      <p:sp>
        <p:nvSpPr>
          <p:cNvPr id="3" name="Rectangle 2"/>
          <p:cNvSpPr/>
          <p:nvPr/>
        </p:nvSpPr>
        <p:spPr>
          <a:xfrm>
            <a:off x="0" y="1095127"/>
            <a:ext cx="9144000" cy="461665"/>
          </a:xfrm>
          <a:prstGeom prst="rect">
            <a:avLst/>
          </a:prstGeom>
          <a:ln>
            <a:solidFill>
              <a:srgbClr val="3366FF"/>
            </a:solidFill>
          </a:ln>
        </p:spPr>
        <p:txBody>
          <a:bodyPr wrap="square">
            <a:spAutoFit/>
          </a:bodyPr>
          <a:lstStyle/>
          <a:p>
            <a:pPr marL="720725" indent="-720725">
              <a:spcAft>
                <a:spcPts val="1200"/>
              </a:spcAft>
              <a:buClr>
                <a:srgbClr val="333399"/>
              </a:buClr>
              <a:buSzPct val="80000"/>
              <a:buFontTx/>
              <a:buNone/>
              <a:defRPr/>
            </a:pPr>
            <a:r>
              <a:rPr lang="en-US" altLang="fi-FI" dirty="0">
                <a:solidFill>
                  <a:schemeClr val="accent6"/>
                </a:solidFill>
                <a:latin typeface="Calibri" pitchFamily="34" charset="0"/>
              </a:rPr>
              <a:t>1</a:t>
            </a:r>
            <a:r>
              <a:rPr lang="en-US" altLang="fi-FI" dirty="0" smtClean="0">
                <a:solidFill>
                  <a:schemeClr val="accent6"/>
                </a:solidFill>
                <a:latin typeface="Calibri" pitchFamily="34" charset="0"/>
              </a:rPr>
              <a:t>. Resolving </a:t>
            </a:r>
            <a:r>
              <a:rPr lang="en-US" altLang="fi-FI" dirty="0">
                <a:solidFill>
                  <a:schemeClr val="accent6"/>
                </a:solidFill>
                <a:latin typeface="Calibri" pitchFamily="34" charset="0"/>
              </a:rPr>
              <a:t>shortcomings and deficiencies in </a:t>
            </a:r>
            <a:r>
              <a:rPr lang="en-US" altLang="fi-FI" dirty="0" smtClean="0">
                <a:solidFill>
                  <a:schemeClr val="accent6"/>
                </a:solidFill>
                <a:latin typeface="Calibri" pitchFamily="34" charset="0"/>
              </a:rPr>
              <a:t>basic </a:t>
            </a:r>
            <a:r>
              <a:rPr lang="en-US" altLang="fi-FI" dirty="0">
                <a:solidFill>
                  <a:schemeClr val="accent6"/>
                </a:solidFill>
                <a:latin typeface="Calibri" pitchFamily="34" charset="0"/>
              </a:rPr>
              <a:t>technical capacities</a:t>
            </a:r>
          </a:p>
        </p:txBody>
      </p:sp>
      <p:sp>
        <p:nvSpPr>
          <p:cNvPr id="10" name="Content Placeholder 2"/>
          <p:cNvSpPr txBox="1">
            <a:spLocks/>
          </p:cNvSpPr>
          <p:nvPr/>
        </p:nvSpPr>
        <p:spPr bwMode="auto">
          <a:xfrm>
            <a:off x="0" y="1556792"/>
            <a:ext cx="9144000" cy="5040337"/>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spcAft>
                <a:spcPts val="1200"/>
              </a:spcAft>
              <a:buClr>
                <a:srgbClr val="333399"/>
              </a:buClr>
              <a:buFontTx/>
              <a:buBlip>
                <a:blip r:embed="rId2"/>
              </a:buBlip>
              <a:defRPr/>
            </a:pPr>
            <a:r>
              <a:rPr lang="en-GB" altLang="fi-FI" b="1" dirty="0" smtClean="0">
                <a:solidFill>
                  <a:srgbClr val="000000"/>
                </a:solidFill>
                <a:latin typeface="Calibri" pitchFamily="34" charset="0"/>
              </a:rPr>
              <a:t>Project 1.2 - </a:t>
            </a:r>
            <a:r>
              <a:rPr lang="en-US" altLang="fi-FI" b="1" dirty="0" smtClean="0">
                <a:solidFill>
                  <a:srgbClr val="000000"/>
                </a:solidFill>
                <a:latin typeface="Calibri" pitchFamily="34" charset="0"/>
              </a:rPr>
              <a:t>Building the Western Balkans weather radar network</a:t>
            </a:r>
          </a:p>
          <a:p>
            <a:pPr>
              <a:spcAft>
                <a:spcPts val="1200"/>
              </a:spcAft>
              <a:buClr>
                <a:srgbClr val="333399"/>
              </a:buClr>
              <a:buFontTx/>
              <a:buNone/>
              <a:defRPr/>
            </a:pPr>
            <a:endParaRPr lang="en-US" altLang="fi-FI" sz="2000" dirty="0" smtClean="0"/>
          </a:p>
        </p:txBody>
      </p:sp>
      <p:pic>
        <p:nvPicPr>
          <p:cNvPr id="11" name="Picture 13" descr="anim_opera_26022008"/>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2565400"/>
            <a:ext cx="4343400" cy="377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4" descr="ALADIN_precip_20120828_06s6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43400" y="2614613"/>
            <a:ext cx="5105400" cy="36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95896622"/>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ontent Placeholder 2"/>
          <p:cNvSpPr>
            <a:spLocks noGrp="1"/>
          </p:cNvSpPr>
          <p:nvPr>
            <p:ph idx="1"/>
          </p:nvPr>
        </p:nvSpPr>
        <p:spPr bwMode="auto">
          <a:xfrm>
            <a:off x="395536" y="980728"/>
            <a:ext cx="8229600" cy="1295400"/>
          </a:xfrm>
          <a:ln>
            <a:miter lim="800000"/>
            <a:headEnd/>
            <a:tailEnd/>
          </a:ln>
        </p:spPr>
        <p:txBody>
          <a:bodyPr vert="horz" wrap="square" lIns="91440" tIns="45720" rIns="91440" bIns="45720" numCol="1" anchor="t" anchorCtr="0" compatLnSpc="1">
            <a:prstTxWarp prst="textNoShape">
              <a:avLst/>
            </a:prstTxWarp>
          </a:bodyPr>
          <a:lstStyle/>
          <a:p>
            <a:pPr>
              <a:buFontTx/>
              <a:buNone/>
              <a:defRPr/>
            </a:pPr>
            <a:endParaRPr lang="fr-FR" altLang="fi-FI" sz="1050" b="1" dirty="0" smtClean="0">
              <a:solidFill>
                <a:srgbClr val="002060"/>
              </a:solidFill>
              <a:latin typeface="Calibri" pitchFamily="34" charset="0"/>
              <a:ea typeface="+mn-ea"/>
            </a:endParaRPr>
          </a:p>
          <a:p>
            <a:pPr>
              <a:spcAft>
                <a:spcPts val="1200"/>
              </a:spcAft>
              <a:buClr>
                <a:srgbClr val="333399"/>
              </a:buClr>
              <a:buFontTx/>
              <a:buBlip>
                <a:blip r:embed="rId2"/>
              </a:buBlip>
              <a:defRPr/>
            </a:pPr>
            <a:r>
              <a:rPr lang="en-GB" altLang="fi-FI" sz="2800" b="1" dirty="0" smtClean="0">
                <a:solidFill>
                  <a:srgbClr val="000000"/>
                </a:solidFill>
                <a:latin typeface="Calibri" pitchFamily="34" charset="0"/>
                <a:ea typeface="+mn-ea"/>
              </a:rPr>
              <a:t>Project 1.2 - </a:t>
            </a:r>
            <a:r>
              <a:rPr lang="en-US" altLang="fi-FI" sz="2800" b="1" dirty="0" smtClean="0">
                <a:solidFill>
                  <a:srgbClr val="000000"/>
                </a:solidFill>
                <a:latin typeface="Calibri" pitchFamily="34" charset="0"/>
                <a:ea typeface="+mn-ea"/>
              </a:rPr>
              <a:t>Building the </a:t>
            </a:r>
            <a:r>
              <a:rPr lang="en-US" altLang="fi-FI" sz="2800" b="1" dirty="0" smtClean="0">
                <a:solidFill>
                  <a:srgbClr val="000000"/>
                </a:solidFill>
                <a:latin typeface="Calibri" pitchFamily="34" charset="0"/>
                <a:ea typeface="+mn-ea"/>
              </a:rPr>
              <a:t>Western </a:t>
            </a:r>
            <a:r>
              <a:rPr lang="en-US" altLang="fi-FI" sz="2800" b="1" dirty="0" smtClean="0">
                <a:solidFill>
                  <a:srgbClr val="000000"/>
                </a:solidFill>
                <a:latin typeface="Calibri" pitchFamily="34" charset="0"/>
                <a:ea typeface="+mn-ea"/>
              </a:rPr>
              <a:t>Balkans weather radar network</a:t>
            </a:r>
          </a:p>
          <a:p>
            <a:pPr>
              <a:spcAft>
                <a:spcPts val="1200"/>
              </a:spcAft>
              <a:buClr>
                <a:srgbClr val="333399"/>
              </a:buClr>
              <a:buFontTx/>
              <a:buNone/>
              <a:defRPr/>
            </a:pPr>
            <a:endParaRPr lang="en-US" altLang="fi-FI" sz="2000" dirty="0" smtClean="0">
              <a:ea typeface="+mn-ea"/>
            </a:endParaRPr>
          </a:p>
        </p:txBody>
      </p:sp>
      <p:pic>
        <p:nvPicPr>
          <p:cNvPr id="29699" name="Picture 2" descr="operaradarnetwork.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424363" y="1989138"/>
            <a:ext cx="4262437" cy="486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0" name="TextBox 4"/>
          <p:cNvSpPr txBox="1">
            <a:spLocks noChangeArrowheads="1"/>
          </p:cNvSpPr>
          <p:nvPr/>
        </p:nvSpPr>
        <p:spPr bwMode="auto">
          <a:xfrm>
            <a:off x="179388" y="2481163"/>
            <a:ext cx="4176712" cy="3539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charset="0"/>
                <a:ea typeface="ＭＳ Ｐゴシック" charset="0"/>
                <a:cs typeface="Arial" charset="0"/>
              </a:defRPr>
            </a:lvl1pPr>
            <a:lvl2pPr marL="742950" indent="-285750">
              <a:defRPr sz="2400">
                <a:solidFill>
                  <a:schemeClr val="tx1"/>
                </a:solidFill>
                <a:latin typeface="Times" charset="0"/>
                <a:ea typeface="Arial" charset="0"/>
                <a:cs typeface="Arial" charset="0"/>
              </a:defRPr>
            </a:lvl2pPr>
            <a:lvl3pPr marL="1143000" indent="-228600">
              <a:defRPr sz="2400">
                <a:solidFill>
                  <a:schemeClr val="tx1"/>
                </a:solidFill>
                <a:latin typeface="Times" charset="0"/>
                <a:ea typeface="Arial" charset="0"/>
                <a:cs typeface="Arial" charset="0"/>
              </a:defRPr>
            </a:lvl3pPr>
            <a:lvl4pPr marL="1600200" indent="-228600">
              <a:defRPr sz="2400">
                <a:solidFill>
                  <a:schemeClr val="tx1"/>
                </a:solidFill>
                <a:latin typeface="Times" charset="0"/>
                <a:ea typeface="Arial" charset="0"/>
                <a:cs typeface="Arial" charset="0"/>
              </a:defRPr>
            </a:lvl4pPr>
            <a:lvl5pPr marL="2057400" indent="-228600">
              <a:defRPr sz="2400">
                <a:solidFill>
                  <a:schemeClr val="tx1"/>
                </a:solidFill>
                <a:latin typeface="Times" charset="0"/>
                <a:ea typeface="Arial" charset="0"/>
                <a:cs typeface="Arial" charset="0"/>
              </a:defRPr>
            </a:lvl5pPr>
            <a:lvl6pPr marL="2514600" indent="-228600" eaLnBrk="0" fontAlgn="base" hangingPunct="0">
              <a:spcBef>
                <a:spcPct val="0"/>
              </a:spcBef>
              <a:spcAft>
                <a:spcPct val="0"/>
              </a:spcAft>
              <a:defRPr sz="2400">
                <a:solidFill>
                  <a:schemeClr val="tx1"/>
                </a:solidFill>
                <a:latin typeface="Times" charset="0"/>
                <a:ea typeface="Arial" charset="0"/>
                <a:cs typeface="Arial" charset="0"/>
              </a:defRPr>
            </a:lvl6pPr>
            <a:lvl7pPr marL="2971800" indent="-228600" eaLnBrk="0" fontAlgn="base" hangingPunct="0">
              <a:spcBef>
                <a:spcPct val="0"/>
              </a:spcBef>
              <a:spcAft>
                <a:spcPct val="0"/>
              </a:spcAft>
              <a:defRPr sz="2400">
                <a:solidFill>
                  <a:schemeClr val="tx1"/>
                </a:solidFill>
                <a:latin typeface="Times" charset="0"/>
                <a:ea typeface="Arial" charset="0"/>
                <a:cs typeface="Arial" charset="0"/>
              </a:defRPr>
            </a:lvl7pPr>
            <a:lvl8pPr marL="3429000" indent="-228600" eaLnBrk="0" fontAlgn="base" hangingPunct="0">
              <a:spcBef>
                <a:spcPct val="0"/>
              </a:spcBef>
              <a:spcAft>
                <a:spcPct val="0"/>
              </a:spcAft>
              <a:defRPr sz="2400">
                <a:solidFill>
                  <a:schemeClr val="tx1"/>
                </a:solidFill>
                <a:latin typeface="Times" charset="0"/>
                <a:ea typeface="Arial" charset="0"/>
                <a:cs typeface="Arial" charset="0"/>
              </a:defRPr>
            </a:lvl8pPr>
            <a:lvl9pPr marL="3886200" indent="-228600" eaLnBrk="0" fontAlgn="base" hangingPunct="0">
              <a:spcBef>
                <a:spcPct val="0"/>
              </a:spcBef>
              <a:spcAft>
                <a:spcPct val="0"/>
              </a:spcAft>
              <a:defRPr sz="2400">
                <a:solidFill>
                  <a:schemeClr val="tx1"/>
                </a:solidFill>
                <a:latin typeface="Times" charset="0"/>
                <a:ea typeface="Arial" charset="0"/>
                <a:cs typeface="Arial" charset="0"/>
              </a:defRPr>
            </a:lvl9pPr>
          </a:lstStyle>
          <a:p>
            <a:r>
              <a:rPr lang="en-US" sz="2800" b="1" dirty="0">
                <a:latin typeface="Calibri" charset="0"/>
              </a:rPr>
              <a:t>Objective:</a:t>
            </a:r>
            <a:r>
              <a:rPr lang="en-US" sz="2800" dirty="0">
                <a:latin typeface="Calibri" charset="0"/>
              </a:rPr>
              <a:t> Develop capacity to detect and forecast/</a:t>
            </a:r>
            <a:r>
              <a:rPr lang="en-US" sz="2800" dirty="0" err="1">
                <a:latin typeface="Calibri" charset="0"/>
              </a:rPr>
              <a:t>nowcast</a:t>
            </a:r>
            <a:r>
              <a:rPr lang="en-US" sz="2800" dirty="0">
                <a:latin typeface="Calibri" charset="0"/>
              </a:rPr>
              <a:t> and </a:t>
            </a:r>
            <a:r>
              <a:rPr lang="en-US" sz="2800" dirty="0" smtClean="0">
                <a:latin typeface="Calibri" charset="0"/>
              </a:rPr>
              <a:t>warn on </a:t>
            </a:r>
            <a:r>
              <a:rPr lang="en-US" sz="2800" dirty="0">
                <a:latin typeface="Calibri" charset="0"/>
              </a:rPr>
              <a:t>severe weather related to heavy precipitations (both summer and winter), severe thunderstorms, hailstorms. </a:t>
            </a:r>
          </a:p>
        </p:txBody>
      </p:sp>
      <p:sp>
        <p:nvSpPr>
          <p:cNvPr id="5" name="Rectangle 3"/>
          <p:cNvSpPr txBox="1">
            <a:spLocks noChangeArrowheads="1"/>
          </p:cNvSpPr>
          <p:nvPr/>
        </p:nvSpPr>
        <p:spPr bwMode="auto">
          <a:xfrm>
            <a:off x="0" y="152400"/>
            <a:ext cx="9144000" cy="792163"/>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lgn="ctr" eaLnBrk="1" hangingPunct="1">
              <a:spcBef>
                <a:spcPct val="0"/>
              </a:spcBef>
              <a:buClrTx/>
              <a:defRPr/>
            </a:pPr>
            <a:r>
              <a:rPr lang="en-US" altLang="fi-FI" sz="3200" b="1" kern="0" dirty="0" smtClean="0">
                <a:solidFill>
                  <a:schemeClr val="bg1"/>
                </a:solidFill>
                <a:latin typeface="Calibri" pitchFamily="34" charset="0"/>
                <a:ea typeface="+mj-ea"/>
                <a:cs typeface="+mj-cs"/>
              </a:rPr>
              <a:t>Potential </a:t>
            </a:r>
            <a:r>
              <a:rPr lang="en-US" altLang="fi-FI" sz="3200" b="1" kern="0" dirty="0">
                <a:solidFill>
                  <a:schemeClr val="bg1"/>
                </a:solidFill>
                <a:latin typeface="Calibri" pitchFamily="34" charset="0"/>
                <a:ea typeface="+mj-ea"/>
                <a:cs typeface="+mj-cs"/>
              </a:rPr>
              <a:t>Future </a:t>
            </a:r>
            <a:r>
              <a:rPr lang="en-US" altLang="fi-FI" sz="3200" b="1" kern="0" dirty="0" smtClean="0">
                <a:solidFill>
                  <a:schemeClr val="bg1"/>
                </a:solidFill>
                <a:latin typeface="Calibri" pitchFamily="34" charset="0"/>
                <a:ea typeface="+mj-ea"/>
                <a:cs typeface="+mj-cs"/>
              </a:rPr>
              <a:t>Projects in DRR</a:t>
            </a:r>
            <a:endParaRPr lang="en-US" altLang="fi-FI" sz="3200" b="1" kern="0" dirty="0">
              <a:solidFill>
                <a:schemeClr val="bg1"/>
              </a:solidFill>
              <a:latin typeface="Calibri" pitchFamily="34" charset="0"/>
              <a:ea typeface="+mj-ea"/>
              <a:cs typeface="+mj-cs"/>
            </a:endParaRPr>
          </a:p>
        </p:txBody>
      </p:sp>
      <p:sp>
        <p:nvSpPr>
          <p:cNvPr id="6" name="Line 2"/>
          <p:cNvSpPr>
            <a:spLocks noChangeShapeType="1"/>
          </p:cNvSpPr>
          <p:nvPr/>
        </p:nvSpPr>
        <p:spPr bwMode="auto">
          <a:xfrm>
            <a:off x="0" y="980728"/>
            <a:ext cx="9144000" cy="0"/>
          </a:xfrm>
          <a:prstGeom prst="line">
            <a:avLst/>
          </a:prstGeom>
          <a:noFill/>
          <a:ln w="76200">
            <a:solidFill>
              <a:srgbClr val="FFCC00"/>
            </a:solidFill>
            <a:round/>
            <a:headEnd/>
            <a:tailEnd/>
          </a:ln>
          <a:effectLst/>
        </p:spPr>
        <p:txBody>
          <a:bodyPr wrap="none"/>
          <a:lstStyle/>
          <a:p>
            <a:endParaRPr lang="hr-HR"/>
          </a:p>
        </p:txBody>
      </p:sp>
    </p:spTree>
    <p:extLst>
      <p:ext uri="{BB962C8B-B14F-4D97-AF65-F5344CB8AC3E}">
        <p14:creationId xmlns:p14="http://schemas.microsoft.com/office/powerpoint/2010/main" val="2656911174"/>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ontent Placeholder 2"/>
          <p:cNvSpPr>
            <a:spLocks noGrp="1"/>
          </p:cNvSpPr>
          <p:nvPr>
            <p:ph idx="1"/>
          </p:nvPr>
        </p:nvSpPr>
        <p:spPr bwMode="auto">
          <a:xfrm>
            <a:off x="0" y="836613"/>
            <a:ext cx="9144000" cy="5904755"/>
          </a:xfrm>
          <a:ln>
            <a:miter lim="800000"/>
            <a:headEnd/>
            <a:tailEnd/>
          </a:ln>
        </p:spPr>
        <p:txBody>
          <a:bodyPr vert="horz" wrap="square" lIns="91440" tIns="45720" rIns="91440" bIns="45720" numCol="1" anchor="t" anchorCtr="0" compatLnSpc="1">
            <a:prstTxWarp prst="textNoShape">
              <a:avLst/>
            </a:prstTxWarp>
          </a:bodyPr>
          <a:lstStyle/>
          <a:p>
            <a:pPr>
              <a:spcBef>
                <a:spcPts val="0"/>
              </a:spcBef>
              <a:spcAft>
                <a:spcPts val="600"/>
              </a:spcAft>
              <a:buFontTx/>
              <a:buNone/>
            </a:pPr>
            <a:endParaRPr lang="fr-FR" sz="1000" b="1" dirty="0">
              <a:solidFill>
                <a:srgbClr val="002060"/>
              </a:solidFill>
              <a:latin typeface="Calibri" charset="0"/>
            </a:endParaRPr>
          </a:p>
          <a:p>
            <a:pPr>
              <a:spcBef>
                <a:spcPts val="0"/>
              </a:spcBef>
              <a:spcAft>
                <a:spcPts val="1200"/>
              </a:spcAft>
              <a:buClr>
                <a:srgbClr val="333399"/>
              </a:buClr>
              <a:buFontTx/>
              <a:buBlip>
                <a:blip r:embed="rId2"/>
              </a:buBlip>
            </a:pPr>
            <a:r>
              <a:rPr lang="en-GB" sz="2800" b="1" dirty="0">
                <a:solidFill>
                  <a:srgbClr val="000000"/>
                </a:solidFill>
                <a:latin typeface="Calibri" charset="0"/>
              </a:rPr>
              <a:t>Project 1.2 - </a:t>
            </a:r>
            <a:r>
              <a:rPr lang="en-US" sz="2800" b="1" dirty="0">
                <a:solidFill>
                  <a:srgbClr val="000000"/>
                </a:solidFill>
                <a:latin typeface="Calibri" charset="0"/>
              </a:rPr>
              <a:t>Building the </a:t>
            </a:r>
            <a:r>
              <a:rPr lang="en-US" sz="2800" b="1" dirty="0" smtClean="0">
                <a:solidFill>
                  <a:srgbClr val="000000"/>
                </a:solidFill>
                <a:latin typeface="Calibri" charset="0"/>
              </a:rPr>
              <a:t>Western </a:t>
            </a:r>
            <a:r>
              <a:rPr lang="en-US" sz="2800" b="1" dirty="0">
                <a:solidFill>
                  <a:srgbClr val="000000"/>
                </a:solidFill>
                <a:latin typeface="Calibri" charset="0"/>
              </a:rPr>
              <a:t>Balkans weather radar network</a:t>
            </a:r>
          </a:p>
          <a:p>
            <a:pPr>
              <a:spcBef>
                <a:spcPts val="0"/>
              </a:spcBef>
              <a:spcAft>
                <a:spcPts val="1200"/>
              </a:spcAft>
              <a:buClr>
                <a:srgbClr val="333399"/>
              </a:buClr>
              <a:buFont typeface="Wingdings" charset="0"/>
              <a:buChar char="Ø"/>
            </a:pPr>
            <a:r>
              <a:rPr lang="en-GB" sz="2400" b="1" dirty="0">
                <a:solidFill>
                  <a:srgbClr val="000000"/>
                </a:solidFill>
                <a:latin typeface="Calibri" charset="0"/>
              </a:rPr>
              <a:t>Objective (</a:t>
            </a:r>
            <a:r>
              <a:rPr lang="en-GB" sz="2400" b="1" dirty="0" err="1">
                <a:solidFill>
                  <a:srgbClr val="000000"/>
                </a:solidFill>
                <a:latin typeface="Calibri" charset="0"/>
              </a:rPr>
              <a:t>cont</a:t>
            </a:r>
            <a:r>
              <a:rPr lang="en-GB" sz="2400" b="1" dirty="0">
                <a:solidFill>
                  <a:srgbClr val="000000"/>
                </a:solidFill>
                <a:latin typeface="Calibri" charset="0"/>
              </a:rPr>
              <a:t>): </a:t>
            </a:r>
            <a:r>
              <a:rPr lang="en-US" sz="2400" dirty="0">
                <a:solidFill>
                  <a:srgbClr val="000000"/>
                </a:solidFill>
                <a:latin typeface="Calibri" charset="0"/>
              </a:rPr>
              <a:t>To support flood forecasting with radar information, including flash floods. To allow areal precipitation assessments necessary for flood loss estimates, for improved climatology of precipitations and for development of specialized products (e.g., for insurance sector)</a:t>
            </a:r>
            <a:r>
              <a:rPr lang="en-US" sz="2400" b="1" dirty="0">
                <a:solidFill>
                  <a:srgbClr val="000000"/>
                </a:solidFill>
                <a:latin typeface="Calibri" charset="0"/>
              </a:rPr>
              <a:t>.</a:t>
            </a:r>
          </a:p>
          <a:p>
            <a:pPr>
              <a:spcBef>
                <a:spcPts val="0"/>
              </a:spcBef>
              <a:spcAft>
                <a:spcPts val="1200"/>
              </a:spcAft>
              <a:buClr>
                <a:srgbClr val="333399"/>
              </a:buClr>
              <a:buFont typeface="Wingdings" charset="0"/>
              <a:buChar char="Ø"/>
            </a:pPr>
            <a:r>
              <a:rPr lang="en-US" sz="2400" b="1" dirty="0">
                <a:solidFill>
                  <a:srgbClr val="000000"/>
                </a:solidFill>
                <a:latin typeface="Calibri" charset="0"/>
              </a:rPr>
              <a:t>Expected benefits: </a:t>
            </a:r>
            <a:r>
              <a:rPr lang="en-US" sz="2400" dirty="0">
                <a:solidFill>
                  <a:srgbClr val="000000"/>
                </a:solidFill>
                <a:latin typeface="Calibri" charset="0"/>
              </a:rPr>
              <a:t>Alignment of observing and forecasting/warning capabilities with those of European Union countries. More accurate warnings for extreme events with potential of saving lives from flash floods, hail storms, lightning, etc. Better support by specialized products of vulnerable economic sectors</a:t>
            </a:r>
            <a:r>
              <a:rPr lang="en-US" sz="2400" dirty="0" smtClean="0">
                <a:solidFill>
                  <a:srgbClr val="000000"/>
                </a:solidFill>
                <a:latin typeface="Calibri" charset="0"/>
              </a:rPr>
              <a:t>.</a:t>
            </a:r>
            <a:endParaRPr lang="en-US" sz="2400" dirty="0">
              <a:solidFill>
                <a:srgbClr val="000000"/>
              </a:solidFill>
              <a:latin typeface="Calibri" charset="0"/>
            </a:endParaRPr>
          </a:p>
        </p:txBody>
      </p:sp>
      <p:grpSp>
        <p:nvGrpSpPr>
          <p:cNvPr id="2" name="Group 1"/>
          <p:cNvGrpSpPr/>
          <p:nvPr/>
        </p:nvGrpSpPr>
        <p:grpSpPr>
          <a:xfrm>
            <a:off x="0" y="152400"/>
            <a:ext cx="9144000" cy="828328"/>
            <a:chOff x="0" y="152400"/>
            <a:chExt cx="9144000" cy="828328"/>
          </a:xfrm>
        </p:grpSpPr>
        <p:sp>
          <p:nvSpPr>
            <p:cNvPr id="3" name="Rectangle 3"/>
            <p:cNvSpPr txBox="1">
              <a:spLocks noChangeArrowheads="1"/>
            </p:cNvSpPr>
            <p:nvPr/>
          </p:nvSpPr>
          <p:spPr bwMode="auto">
            <a:xfrm>
              <a:off x="0" y="152400"/>
              <a:ext cx="9144000" cy="792163"/>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lgn="ctr" eaLnBrk="1" hangingPunct="1">
                <a:spcBef>
                  <a:spcPct val="0"/>
                </a:spcBef>
                <a:buClrTx/>
                <a:defRPr/>
              </a:pPr>
              <a:r>
                <a:rPr lang="en-US" altLang="fi-FI" sz="3200" b="1" kern="0" dirty="0" smtClean="0">
                  <a:solidFill>
                    <a:schemeClr val="bg1"/>
                  </a:solidFill>
                  <a:latin typeface="Calibri" pitchFamily="34" charset="0"/>
                  <a:ea typeface="+mj-ea"/>
                  <a:cs typeface="+mj-cs"/>
                </a:rPr>
                <a:t>Potential </a:t>
              </a:r>
              <a:r>
                <a:rPr lang="en-US" altLang="fi-FI" sz="3200" b="1" kern="0" dirty="0">
                  <a:solidFill>
                    <a:schemeClr val="bg1"/>
                  </a:solidFill>
                  <a:latin typeface="Calibri" pitchFamily="34" charset="0"/>
                  <a:ea typeface="+mj-ea"/>
                  <a:cs typeface="+mj-cs"/>
                </a:rPr>
                <a:t>Future </a:t>
              </a:r>
              <a:r>
                <a:rPr lang="en-US" altLang="fi-FI" sz="3200" b="1" kern="0" dirty="0" smtClean="0">
                  <a:solidFill>
                    <a:schemeClr val="bg1"/>
                  </a:solidFill>
                  <a:latin typeface="Calibri" pitchFamily="34" charset="0"/>
                  <a:ea typeface="+mj-ea"/>
                  <a:cs typeface="+mj-cs"/>
                </a:rPr>
                <a:t>Projects in DRR</a:t>
              </a:r>
              <a:endParaRPr lang="en-US" altLang="fi-FI" sz="3200" b="1" kern="0" dirty="0">
                <a:solidFill>
                  <a:schemeClr val="bg1"/>
                </a:solidFill>
                <a:latin typeface="Calibri" pitchFamily="34" charset="0"/>
                <a:ea typeface="+mj-ea"/>
                <a:cs typeface="+mj-cs"/>
              </a:endParaRPr>
            </a:p>
          </p:txBody>
        </p:sp>
        <p:sp>
          <p:nvSpPr>
            <p:cNvPr id="4" name="Line 2"/>
            <p:cNvSpPr>
              <a:spLocks noChangeShapeType="1"/>
            </p:cNvSpPr>
            <p:nvPr/>
          </p:nvSpPr>
          <p:spPr bwMode="auto">
            <a:xfrm>
              <a:off x="0" y="980728"/>
              <a:ext cx="9144000" cy="0"/>
            </a:xfrm>
            <a:prstGeom prst="line">
              <a:avLst/>
            </a:prstGeom>
            <a:noFill/>
            <a:ln w="76200">
              <a:solidFill>
                <a:srgbClr val="FFCC00"/>
              </a:solidFill>
              <a:round/>
              <a:headEnd/>
              <a:tailEnd/>
            </a:ln>
            <a:effectLst/>
          </p:spPr>
          <p:txBody>
            <a:bodyPr wrap="none"/>
            <a:lstStyle/>
            <a:p>
              <a:endParaRPr lang="hr-HR"/>
            </a:p>
          </p:txBody>
        </p:sp>
      </p:grpSp>
    </p:spTree>
    <p:extLst>
      <p:ext uri="{BB962C8B-B14F-4D97-AF65-F5344CB8AC3E}">
        <p14:creationId xmlns:p14="http://schemas.microsoft.com/office/powerpoint/2010/main" val="1675492772"/>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ontent Placeholder 2"/>
          <p:cNvSpPr>
            <a:spLocks noGrp="1"/>
          </p:cNvSpPr>
          <p:nvPr>
            <p:ph idx="1"/>
          </p:nvPr>
        </p:nvSpPr>
        <p:spPr bwMode="auto">
          <a:xfrm>
            <a:off x="468313" y="836613"/>
            <a:ext cx="8229600" cy="1296987"/>
          </a:xfrm>
          <a:ln>
            <a:miter lim="800000"/>
            <a:headEnd/>
            <a:tailEnd/>
          </a:ln>
        </p:spPr>
        <p:txBody>
          <a:bodyPr vert="horz" wrap="square" lIns="91440" tIns="45720" rIns="91440" bIns="45720" numCol="1" anchor="t" anchorCtr="0" compatLnSpc="1">
            <a:prstTxWarp prst="textNoShape">
              <a:avLst/>
            </a:prstTxWarp>
          </a:bodyPr>
          <a:lstStyle/>
          <a:p>
            <a:pPr>
              <a:buFontTx/>
              <a:buNone/>
            </a:pPr>
            <a:endParaRPr lang="fr-FR" sz="1000" b="1" dirty="0">
              <a:solidFill>
                <a:srgbClr val="002060"/>
              </a:solidFill>
              <a:latin typeface="Calibri" charset="0"/>
            </a:endParaRPr>
          </a:p>
          <a:p>
            <a:pPr>
              <a:spcAft>
                <a:spcPts val="1200"/>
              </a:spcAft>
              <a:buClr>
                <a:srgbClr val="333399"/>
              </a:buClr>
              <a:buFontTx/>
              <a:buBlip>
                <a:blip r:embed="rId2"/>
              </a:buBlip>
            </a:pPr>
            <a:r>
              <a:rPr lang="en-GB" sz="2800" b="1" dirty="0">
                <a:solidFill>
                  <a:srgbClr val="000000"/>
                </a:solidFill>
                <a:latin typeface="Calibri" charset="0"/>
              </a:rPr>
              <a:t>Project 1.2 - </a:t>
            </a:r>
            <a:r>
              <a:rPr lang="en-US" sz="2800" b="1" dirty="0">
                <a:solidFill>
                  <a:srgbClr val="000000"/>
                </a:solidFill>
                <a:latin typeface="Calibri" charset="0"/>
              </a:rPr>
              <a:t>Building the </a:t>
            </a:r>
            <a:r>
              <a:rPr lang="en-US" sz="2800" b="1" dirty="0" smtClean="0">
                <a:solidFill>
                  <a:srgbClr val="000000"/>
                </a:solidFill>
                <a:latin typeface="Calibri" charset="0"/>
              </a:rPr>
              <a:t>Western </a:t>
            </a:r>
            <a:r>
              <a:rPr lang="en-US" sz="2800" b="1" dirty="0">
                <a:solidFill>
                  <a:srgbClr val="000000"/>
                </a:solidFill>
                <a:latin typeface="Calibri" charset="0"/>
              </a:rPr>
              <a:t>Balkans weather radar network</a:t>
            </a:r>
          </a:p>
          <a:p>
            <a:pPr>
              <a:spcAft>
                <a:spcPts val="1200"/>
              </a:spcAft>
              <a:buClr>
                <a:srgbClr val="333399"/>
              </a:buClr>
              <a:buFont typeface="Wingdings" charset="0"/>
              <a:buChar char="Ø"/>
            </a:pPr>
            <a:r>
              <a:rPr lang="en-US" sz="2400" b="1" dirty="0">
                <a:solidFill>
                  <a:srgbClr val="000000"/>
                </a:solidFill>
                <a:latin typeface="Calibri" charset="0"/>
              </a:rPr>
              <a:t>Potential Participants: </a:t>
            </a:r>
            <a:r>
              <a:rPr lang="en-US" sz="2400" dirty="0">
                <a:solidFill>
                  <a:srgbClr val="000000"/>
                </a:solidFill>
                <a:latin typeface="Calibri" charset="0"/>
              </a:rPr>
              <a:t>Albania (1 or 2 radars), </a:t>
            </a:r>
            <a:r>
              <a:rPr lang="en-US" sz="2400" dirty="0">
                <a:latin typeface="Calibri" charset="0"/>
              </a:rPr>
              <a:t>the former Yugoslav Republic of Macedonia</a:t>
            </a:r>
            <a:r>
              <a:rPr lang="en-US" sz="2400" dirty="0">
                <a:solidFill>
                  <a:srgbClr val="000000"/>
                </a:solidFill>
                <a:latin typeface="Calibri" charset="0"/>
              </a:rPr>
              <a:t> (2 radars); </a:t>
            </a:r>
            <a:r>
              <a:rPr lang="en-US" sz="2400" dirty="0" err="1">
                <a:solidFill>
                  <a:srgbClr val="000000"/>
                </a:solidFill>
                <a:latin typeface="Calibri" charset="0"/>
              </a:rPr>
              <a:t>BiH</a:t>
            </a:r>
            <a:r>
              <a:rPr lang="en-US" sz="2400" dirty="0">
                <a:solidFill>
                  <a:srgbClr val="000000"/>
                </a:solidFill>
                <a:latin typeface="Calibri" charset="0"/>
              </a:rPr>
              <a:t> (1 or 2 radars); Montenegro (1 radar); Serbia (integration of existing radars); Croatia (integration of existing radars).</a:t>
            </a:r>
          </a:p>
          <a:p>
            <a:pPr marL="809625" indent="-809625">
              <a:spcAft>
                <a:spcPts val="1200"/>
              </a:spcAft>
              <a:buClr>
                <a:srgbClr val="333399"/>
              </a:buClr>
              <a:buFontTx/>
              <a:buNone/>
            </a:pPr>
            <a:r>
              <a:rPr lang="en-US" sz="2400" b="1" i="1" dirty="0">
                <a:solidFill>
                  <a:srgbClr val="000000"/>
                </a:solidFill>
                <a:latin typeface="Calibri" charset="0"/>
              </a:rPr>
              <a:t>Note</a:t>
            </a:r>
            <a:r>
              <a:rPr lang="en-US" sz="2400" i="1" dirty="0">
                <a:solidFill>
                  <a:srgbClr val="000000"/>
                </a:solidFill>
                <a:latin typeface="Calibri" charset="0"/>
              </a:rPr>
              <a:t>: The project to benefit from the know-how developed through the EUMETNET OPERA </a:t>
            </a:r>
            <a:r>
              <a:rPr lang="en-US" sz="2400" i="1" dirty="0" err="1">
                <a:solidFill>
                  <a:srgbClr val="000000"/>
                </a:solidFill>
                <a:latin typeface="Calibri" charset="0"/>
              </a:rPr>
              <a:t>programme</a:t>
            </a:r>
            <a:r>
              <a:rPr lang="en-US" sz="2400" i="1" dirty="0">
                <a:solidFill>
                  <a:srgbClr val="000000"/>
                </a:solidFill>
                <a:latin typeface="Calibri" charset="0"/>
              </a:rPr>
              <a:t> and from other regional radar networks in Europe.</a:t>
            </a:r>
            <a:r>
              <a:rPr lang="en-US" sz="2400" b="1" i="1" dirty="0">
                <a:solidFill>
                  <a:srgbClr val="000000"/>
                </a:solidFill>
                <a:latin typeface="Calibri" charset="0"/>
              </a:rPr>
              <a:t> </a:t>
            </a:r>
          </a:p>
          <a:p>
            <a:pPr>
              <a:spcAft>
                <a:spcPts val="1200"/>
              </a:spcAft>
              <a:buClr>
                <a:srgbClr val="333399"/>
              </a:buClr>
              <a:buFont typeface="Wingdings" charset="0"/>
              <a:buChar char="Ø"/>
            </a:pPr>
            <a:r>
              <a:rPr lang="en-GB" sz="2400" b="1" dirty="0">
                <a:solidFill>
                  <a:srgbClr val="000000"/>
                </a:solidFill>
                <a:latin typeface="Calibri" charset="0"/>
              </a:rPr>
              <a:t>Budget: </a:t>
            </a:r>
            <a:r>
              <a:rPr lang="en-GB" sz="2400" dirty="0">
                <a:solidFill>
                  <a:srgbClr val="000000"/>
                </a:solidFill>
                <a:latin typeface="Calibri" charset="0"/>
              </a:rPr>
              <a:t>High (n</a:t>
            </a:r>
            <a:r>
              <a:rPr lang="en-GB" sz="2000" dirty="0">
                <a:solidFill>
                  <a:srgbClr val="000000"/>
                </a:solidFill>
                <a:latin typeface="Calibri" charset="0"/>
              </a:rPr>
              <a:t>x</a:t>
            </a:r>
            <a:r>
              <a:rPr lang="en-GB" sz="2400" dirty="0">
                <a:solidFill>
                  <a:srgbClr val="000000"/>
                </a:solidFill>
                <a:latin typeface="Calibri" charset="0"/>
              </a:rPr>
              <a:t>10 millions EUR)</a:t>
            </a:r>
          </a:p>
          <a:p>
            <a:pPr>
              <a:spcAft>
                <a:spcPts val="1200"/>
              </a:spcAft>
              <a:buClr>
                <a:srgbClr val="333399"/>
              </a:buClr>
              <a:buFont typeface="Wingdings" charset="0"/>
              <a:buChar char="Ø"/>
            </a:pPr>
            <a:r>
              <a:rPr lang="en-GB" sz="2400" b="1" dirty="0">
                <a:solidFill>
                  <a:srgbClr val="000000"/>
                </a:solidFill>
                <a:latin typeface="Calibri" charset="0"/>
              </a:rPr>
              <a:t>Characteristic: </a:t>
            </a:r>
            <a:r>
              <a:rPr lang="en-GB" sz="2400" dirty="0">
                <a:solidFill>
                  <a:srgbClr val="000000"/>
                </a:solidFill>
                <a:latin typeface="Calibri" charset="0"/>
              </a:rPr>
              <a:t>High cost – High Impact</a:t>
            </a:r>
            <a:endParaRPr lang="en-US" sz="2400" dirty="0">
              <a:solidFill>
                <a:srgbClr val="000000"/>
              </a:solidFill>
              <a:latin typeface="Calibri" charset="0"/>
            </a:endParaRPr>
          </a:p>
          <a:p>
            <a:pPr>
              <a:spcAft>
                <a:spcPts val="1200"/>
              </a:spcAft>
              <a:buClr>
                <a:srgbClr val="333399"/>
              </a:buClr>
              <a:buFontTx/>
              <a:buBlip>
                <a:blip r:embed="rId2"/>
              </a:buBlip>
            </a:pPr>
            <a:endParaRPr lang="en-US" sz="2800" b="1" dirty="0">
              <a:solidFill>
                <a:srgbClr val="000000"/>
              </a:solidFill>
              <a:latin typeface="Calibri" charset="0"/>
            </a:endParaRPr>
          </a:p>
          <a:p>
            <a:pPr>
              <a:spcAft>
                <a:spcPts val="1200"/>
              </a:spcAft>
              <a:buClr>
                <a:srgbClr val="333399"/>
              </a:buClr>
              <a:buFontTx/>
              <a:buNone/>
            </a:pPr>
            <a:endParaRPr lang="en-US" sz="2000" dirty="0">
              <a:latin typeface="Verdana" charset="0"/>
            </a:endParaRPr>
          </a:p>
          <a:p>
            <a:pPr>
              <a:spcAft>
                <a:spcPts val="1200"/>
              </a:spcAft>
              <a:buClr>
                <a:srgbClr val="333399"/>
              </a:buClr>
              <a:buFontTx/>
              <a:buBlip>
                <a:blip r:embed="rId2"/>
              </a:buBlip>
            </a:pPr>
            <a:endParaRPr lang="fi-FI" sz="3600" dirty="0">
              <a:latin typeface="Verdana" charset="0"/>
            </a:endParaRPr>
          </a:p>
        </p:txBody>
      </p:sp>
      <p:grpSp>
        <p:nvGrpSpPr>
          <p:cNvPr id="3" name="Group 2"/>
          <p:cNvGrpSpPr/>
          <p:nvPr/>
        </p:nvGrpSpPr>
        <p:grpSpPr>
          <a:xfrm>
            <a:off x="0" y="152400"/>
            <a:ext cx="9144000" cy="828328"/>
            <a:chOff x="0" y="152400"/>
            <a:chExt cx="9144000" cy="828328"/>
          </a:xfrm>
        </p:grpSpPr>
        <p:sp>
          <p:nvSpPr>
            <p:cNvPr id="4" name="Rectangle 3"/>
            <p:cNvSpPr txBox="1">
              <a:spLocks noChangeArrowheads="1"/>
            </p:cNvSpPr>
            <p:nvPr/>
          </p:nvSpPr>
          <p:spPr bwMode="auto">
            <a:xfrm>
              <a:off x="0" y="152400"/>
              <a:ext cx="9144000" cy="792163"/>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lgn="ctr" eaLnBrk="1" hangingPunct="1">
                <a:spcBef>
                  <a:spcPct val="0"/>
                </a:spcBef>
                <a:buClrTx/>
                <a:defRPr/>
              </a:pPr>
              <a:r>
                <a:rPr lang="en-US" altLang="fi-FI" sz="3200" b="1" kern="0" dirty="0" smtClean="0">
                  <a:solidFill>
                    <a:schemeClr val="bg1"/>
                  </a:solidFill>
                  <a:latin typeface="Calibri" pitchFamily="34" charset="0"/>
                  <a:ea typeface="+mj-ea"/>
                  <a:cs typeface="+mj-cs"/>
                </a:rPr>
                <a:t>Potential </a:t>
              </a:r>
              <a:r>
                <a:rPr lang="en-US" altLang="fi-FI" sz="3200" b="1" kern="0" dirty="0">
                  <a:solidFill>
                    <a:schemeClr val="bg1"/>
                  </a:solidFill>
                  <a:latin typeface="Calibri" pitchFamily="34" charset="0"/>
                  <a:ea typeface="+mj-ea"/>
                  <a:cs typeface="+mj-cs"/>
                </a:rPr>
                <a:t>Future </a:t>
              </a:r>
              <a:r>
                <a:rPr lang="en-US" altLang="fi-FI" sz="3200" b="1" kern="0" dirty="0" smtClean="0">
                  <a:solidFill>
                    <a:schemeClr val="bg1"/>
                  </a:solidFill>
                  <a:latin typeface="Calibri" pitchFamily="34" charset="0"/>
                  <a:ea typeface="+mj-ea"/>
                  <a:cs typeface="+mj-cs"/>
                </a:rPr>
                <a:t>Projects in DRR</a:t>
              </a:r>
              <a:endParaRPr lang="en-US" altLang="fi-FI" sz="3200" b="1" kern="0" dirty="0">
                <a:solidFill>
                  <a:schemeClr val="bg1"/>
                </a:solidFill>
                <a:latin typeface="Calibri" pitchFamily="34" charset="0"/>
                <a:ea typeface="+mj-ea"/>
                <a:cs typeface="+mj-cs"/>
              </a:endParaRPr>
            </a:p>
          </p:txBody>
        </p:sp>
        <p:sp>
          <p:nvSpPr>
            <p:cNvPr id="5" name="Line 2"/>
            <p:cNvSpPr>
              <a:spLocks noChangeShapeType="1"/>
            </p:cNvSpPr>
            <p:nvPr/>
          </p:nvSpPr>
          <p:spPr bwMode="auto">
            <a:xfrm>
              <a:off x="0" y="980728"/>
              <a:ext cx="9144000" cy="0"/>
            </a:xfrm>
            <a:prstGeom prst="line">
              <a:avLst/>
            </a:prstGeom>
            <a:noFill/>
            <a:ln w="76200">
              <a:solidFill>
                <a:srgbClr val="FFCC00"/>
              </a:solidFill>
              <a:round/>
              <a:headEnd/>
              <a:tailEnd/>
            </a:ln>
            <a:effectLst/>
          </p:spPr>
          <p:txBody>
            <a:bodyPr wrap="none"/>
            <a:lstStyle/>
            <a:p>
              <a:endParaRPr lang="hr-HR"/>
            </a:p>
          </p:txBody>
        </p:sp>
      </p:grpSp>
    </p:spTree>
    <p:extLst>
      <p:ext uri="{BB962C8B-B14F-4D97-AF65-F5344CB8AC3E}">
        <p14:creationId xmlns:p14="http://schemas.microsoft.com/office/powerpoint/2010/main" val="1606446271"/>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ontent Placeholder 2"/>
          <p:cNvSpPr>
            <a:spLocks noGrp="1"/>
          </p:cNvSpPr>
          <p:nvPr>
            <p:ph idx="1"/>
          </p:nvPr>
        </p:nvSpPr>
        <p:spPr bwMode="auto">
          <a:xfrm>
            <a:off x="179512" y="1413520"/>
            <a:ext cx="8712968" cy="1295400"/>
          </a:xfrm>
          <a:ln>
            <a:miter lim="800000"/>
            <a:headEnd/>
            <a:tailEnd/>
          </a:ln>
        </p:spPr>
        <p:txBody>
          <a:bodyPr vert="horz" wrap="square" lIns="91440" tIns="45720" rIns="91440" bIns="45720" numCol="1" anchor="t" anchorCtr="0" compatLnSpc="1">
            <a:prstTxWarp prst="textNoShape">
              <a:avLst/>
            </a:prstTxWarp>
          </a:bodyPr>
          <a:lstStyle/>
          <a:p>
            <a:pPr>
              <a:buFontTx/>
              <a:buNone/>
            </a:pPr>
            <a:endParaRPr lang="fr-FR" sz="1000" b="1" dirty="0">
              <a:solidFill>
                <a:srgbClr val="002060"/>
              </a:solidFill>
              <a:latin typeface="Calibri" charset="0"/>
            </a:endParaRPr>
          </a:p>
          <a:p>
            <a:pPr>
              <a:spcAft>
                <a:spcPts val="1200"/>
              </a:spcAft>
              <a:buClr>
                <a:srgbClr val="333399"/>
              </a:buClr>
              <a:buFontTx/>
              <a:buBlip>
                <a:blip r:embed="rId2"/>
              </a:buBlip>
            </a:pPr>
            <a:r>
              <a:rPr lang="en-GB" sz="2800" b="1" dirty="0">
                <a:solidFill>
                  <a:srgbClr val="000000"/>
                </a:solidFill>
                <a:latin typeface="Calibri" charset="0"/>
              </a:rPr>
              <a:t>Project 1.3 - </a:t>
            </a:r>
            <a:r>
              <a:rPr lang="en-US" sz="2800" b="1" dirty="0">
                <a:solidFill>
                  <a:srgbClr val="000000"/>
                </a:solidFill>
                <a:latin typeface="Calibri" charset="0"/>
              </a:rPr>
              <a:t>Lightning detection system for </a:t>
            </a:r>
            <a:r>
              <a:rPr lang="en-US" sz="2800" b="1" dirty="0" smtClean="0">
                <a:solidFill>
                  <a:srgbClr val="000000"/>
                </a:solidFill>
                <a:latin typeface="Calibri" charset="0"/>
              </a:rPr>
              <a:t>Western </a:t>
            </a:r>
            <a:r>
              <a:rPr lang="en-US" sz="2800" b="1" dirty="0">
                <a:solidFill>
                  <a:srgbClr val="000000"/>
                </a:solidFill>
                <a:latin typeface="Calibri" charset="0"/>
              </a:rPr>
              <a:t>Balkans</a:t>
            </a:r>
          </a:p>
          <a:p>
            <a:pPr>
              <a:spcAft>
                <a:spcPts val="1200"/>
              </a:spcAft>
              <a:buClr>
                <a:srgbClr val="333399"/>
              </a:buClr>
              <a:buFont typeface="Wingdings" charset="0"/>
              <a:buChar char="Ø"/>
            </a:pPr>
            <a:r>
              <a:rPr lang="en-GB" sz="2400" b="1" dirty="0">
                <a:solidFill>
                  <a:srgbClr val="000000"/>
                </a:solidFill>
                <a:latin typeface="Calibri" charset="0"/>
              </a:rPr>
              <a:t>Objective: </a:t>
            </a:r>
            <a:r>
              <a:rPr lang="en-US" sz="2400" dirty="0">
                <a:solidFill>
                  <a:srgbClr val="000000"/>
                </a:solidFill>
                <a:latin typeface="Calibri" charset="0"/>
              </a:rPr>
              <a:t>To supplement the weather radar network and provide enhanced capabilities in detection and warning</a:t>
            </a:r>
            <a:endParaRPr lang="en-US" sz="2400" b="1" dirty="0">
              <a:solidFill>
                <a:srgbClr val="000000"/>
              </a:solidFill>
              <a:latin typeface="Calibri" charset="0"/>
            </a:endParaRPr>
          </a:p>
          <a:p>
            <a:pPr>
              <a:spcAft>
                <a:spcPts val="1200"/>
              </a:spcAft>
              <a:buClr>
                <a:srgbClr val="333399"/>
              </a:buClr>
              <a:buFont typeface="Wingdings" charset="0"/>
              <a:buChar char="Ø"/>
            </a:pPr>
            <a:r>
              <a:rPr lang="en-US" sz="2400" b="1" dirty="0">
                <a:solidFill>
                  <a:srgbClr val="000000"/>
                </a:solidFill>
                <a:latin typeface="Calibri" charset="0"/>
              </a:rPr>
              <a:t>Potential Participants: </a:t>
            </a:r>
            <a:r>
              <a:rPr lang="en-US" sz="2400" dirty="0">
                <a:solidFill>
                  <a:srgbClr val="000000"/>
                </a:solidFill>
                <a:latin typeface="Calibri" charset="0"/>
              </a:rPr>
              <a:t>All beneficiaries</a:t>
            </a:r>
          </a:p>
          <a:p>
            <a:pPr>
              <a:spcAft>
                <a:spcPts val="1200"/>
              </a:spcAft>
              <a:buClr>
                <a:srgbClr val="333399"/>
              </a:buClr>
              <a:buFont typeface="Wingdings" charset="0"/>
              <a:buChar char="Ø"/>
            </a:pPr>
            <a:r>
              <a:rPr lang="en-GB" sz="2400" b="1" dirty="0">
                <a:solidFill>
                  <a:srgbClr val="000000"/>
                </a:solidFill>
                <a:latin typeface="Calibri" charset="0"/>
              </a:rPr>
              <a:t>Budget: </a:t>
            </a:r>
            <a:r>
              <a:rPr lang="en-GB" sz="2400" dirty="0">
                <a:solidFill>
                  <a:srgbClr val="000000"/>
                </a:solidFill>
                <a:latin typeface="Calibri" charset="0"/>
              </a:rPr>
              <a:t>Low to medium</a:t>
            </a:r>
          </a:p>
          <a:p>
            <a:pPr>
              <a:spcAft>
                <a:spcPts val="1200"/>
              </a:spcAft>
              <a:buClr>
                <a:srgbClr val="333399"/>
              </a:buClr>
              <a:buFont typeface="Wingdings" charset="0"/>
              <a:buChar char="Ø"/>
            </a:pPr>
            <a:r>
              <a:rPr lang="en-GB" sz="2400" b="1" dirty="0">
                <a:solidFill>
                  <a:srgbClr val="000000"/>
                </a:solidFill>
                <a:latin typeface="Calibri" charset="0"/>
              </a:rPr>
              <a:t>Characteristic: </a:t>
            </a:r>
            <a:r>
              <a:rPr lang="en-GB" sz="2400" dirty="0">
                <a:solidFill>
                  <a:srgbClr val="000000"/>
                </a:solidFill>
                <a:latin typeface="Calibri" charset="0"/>
              </a:rPr>
              <a:t>Low to medium cost – medium to high Impact</a:t>
            </a:r>
            <a:endParaRPr lang="en-US" sz="2400" dirty="0">
              <a:solidFill>
                <a:srgbClr val="000000"/>
              </a:solidFill>
              <a:latin typeface="Calibri" charset="0"/>
            </a:endParaRPr>
          </a:p>
          <a:p>
            <a:pPr>
              <a:spcAft>
                <a:spcPts val="1200"/>
              </a:spcAft>
              <a:buClr>
                <a:srgbClr val="333399"/>
              </a:buClr>
              <a:buFontTx/>
              <a:buBlip>
                <a:blip r:embed="rId2"/>
              </a:buBlip>
            </a:pPr>
            <a:endParaRPr lang="en-US" sz="2800" b="1" dirty="0">
              <a:solidFill>
                <a:srgbClr val="000000"/>
              </a:solidFill>
              <a:latin typeface="Calibri" charset="0"/>
            </a:endParaRPr>
          </a:p>
          <a:p>
            <a:pPr>
              <a:spcAft>
                <a:spcPts val="1200"/>
              </a:spcAft>
              <a:buClr>
                <a:srgbClr val="333399"/>
              </a:buClr>
              <a:buFontTx/>
              <a:buNone/>
            </a:pPr>
            <a:endParaRPr lang="en-US" sz="2000" dirty="0">
              <a:latin typeface="Verdana" charset="0"/>
            </a:endParaRPr>
          </a:p>
          <a:p>
            <a:pPr>
              <a:spcAft>
                <a:spcPts val="1200"/>
              </a:spcAft>
              <a:buClr>
                <a:srgbClr val="333399"/>
              </a:buClr>
              <a:buFontTx/>
              <a:buBlip>
                <a:blip r:embed="rId2"/>
              </a:buBlip>
            </a:pPr>
            <a:endParaRPr lang="fi-FI" sz="3600" dirty="0">
              <a:latin typeface="Verdana" charset="0"/>
            </a:endParaRPr>
          </a:p>
        </p:txBody>
      </p:sp>
      <p:grpSp>
        <p:nvGrpSpPr>
          <p:cNvPr id="3" name="Group 2"/>
          <p:cNvGrpSpPr/>
          <p:nvPr/>
        </p:nvGrpSpPr>
        <p:grpSpPr>
          <a:xfrm>
            <a:off x="0" y="188640"/>
            <a:ext cx="9144000" cy="828328"/>
            <a:chOff x="0" y="152400"/>
            <a:chExt cx="9144000" cy="828328"/>
          </a:xfrm>
        </p:grpSpPr>
        <p:sp>
          <p:nvSpPr>
            <p:cNvPr id="4" name="Rectangle 3"/>
            <p:cNvSpPr txBox="1">
              <a:spLocks noChangeArrowheads="1"/>
            </p:cNvSpPr>
            <p:nvPr/>
          </p:nvSpPr>
          <p:spPr bwMode="auto">
            <a:xfrm>
              <a:off x="0" y="152400"/>
              <a:ext cx="9144000" cy="792163"/>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lgn="ctr" eaLnBrk="1" hangingPunct="1">
                <a:spcBef>
                  <a:spcPct val="0"/>
                </a:spcBef>
                <a:buClrTx/>
                <a:defRPr/>
              </a:pPr>
              <a:r>
                <a:rPr lang="en-US" altLang="fi-FI" sz="3200" b="1" kern="0" dirty="0" smtClean="0">
                  <a:solidFill>
                    <a:schemeClr val="bg1"/>
                  </a:solidFill>
                  <a:latin typeface="Calibri" pitchFamily="34" charset="0"/>
                  <a:ea typeface="+mj-ea"/>
                  <a:cs typeface="+mj-cs"/>
                </a:rPr>
                <a:t>Potential </a:t>
              </a:r>
              <a:r>
                <a:rPr lang="en-US" altLang="fi-FI" sz="3200" b="1" kern="0" dirty="0">
                  <a:solidFill>
                    <a:schemeClr val="bg1"/>
                  </a:solidFill>
                  <a:latin typeface="Calibri" pitchFamily="34" charset="0"/>
                  <a:ea typeface="+mj-ea"/>
                  <a:cs typeface="+mj-cs"/>
                </a:rPr>
                <a:t>Future </a:t>
              </a:r>
              <a:r>
                <a:rPr lang="en-US" altLang="fi-FI" sz="3200" b="1" kern="0" dirty="0" smtClean="0">
                  <a:solidFill>
                    <a:schemeClr val="bg1"/>
                  </a:solidFill>
                  <a:latin typeface="Calibri" pitchFamily="34" charset="0"/>
                  <a:ea typeface="+mj-ea"/>
                  <a:cs typeface="+mj-cs"/>
                </a:rPr>
                <a:t>Projects in DRR</a:t>
              </a:r>
              <a:endParaRPr lang="en-US" altLang="fi-FI" sz="3200" b="1" kern="0" dirty="0">
                <a:solidFill>
                  <a:schemeClr val="bg1"/>
                </a:solidFill>
                <a:latin typeface="Calibri" pitchFamily="34" charset="0"/>
                <a:ea typeface="+mj-ea"/>
                <a:cs typeface="+mj-cs"/>
              </a:endParaRPr>
            </a:p>
          </p:txBody>
        </p:sp>
        <p:sp>
          <p:nvSpPr>
            <p:cNvPr id="5" name="Line 2"/>
            <p:cNvSpPr>
              <a:spLocks noChangeShapeType="1"/>
            </p:cNvSpPr>
            <p:nvPr/>
          </p:nvSpPr>
          <p:spPr bwMode="auto">
            <a:xfrm>
              <a:off x="0" y="980728"/>
              <a:ext cx="9144000" cy="0"/>
            </a:xfrm>
            <a:prstGeom prst="line">
              <a:avLst/>
            </a:prstGeom>
            <a:noFill/>
            <a:ln w="76200">
              <a:solidFill>
                <a:srgbClr val="FFCC00"/>
              </a:solidFill>
              <a:round/>
              <a:headEnd/>
              <a:tailEnd/>
            </a:ln>
            <a:effectLst/>
          </p:spPr>
          <p:txBody>
            <a:bodyPr wrap="none"/>
            <a:lstStyle/>
            <a:p>
              <a:endParaRPr lang="hr-HR"/>
            </a:p>
          </p:txBody>
        </p:sp>
      </p:grpSp>
      <p:sp>
        <p:nvSpPr>
          <p:cNvPr id="6" name="Rectangle 5"/>
          <p:cNvSpPr/>
          <p:nvPr/>
        </p:nvSpPr>
        <p:spPr>
          <a:xfrm>
            <a:off x="0" y="1052736"/>
            <a:ext cx="9144000" cy="461665"/>
          </a:xfrm>
          <a:prstGeom prst="rect">
            <a:avLst/>
          </a:prstGeom>
          <a:ln>
            <a:solidFill>
              <a:srgbClr val="3366FF"/>
            </a:solidFill>
          </a:ln>
        </p:spPr>
        <p:txBody>
          <a:bodyPr wrap="square">
            <a:spAutoFit/>
          </a:bodyPr>
          <a:lstStyle/>
          <a:p>
            <a:pPr marL="720725" indent="-720725">
              <a:spcAft>
                <a:spcPts val="1200"/>
              </a:spcAft>
              <a:buClr>
                <a:srgbClr val="333399"/>
              </a:buClr>
              <a:buSzPct val="80000"/>
              <a:buFontTx/>
              <a:buNone/>
              <a:defRPr/>
            </a:pPr>
            <a:r>
              <a:rPr lang="en-US" altLang="fi-FI" dirty="0">
                <a:solidFill>
                  <a:schemeClr val="accent6"/>
                </a:solidFill>
                <a:latin typeface="Calibri" pitchFamily="34" charset="0"/>
              </a:rPr>
              <a:t>1</a:t>
            </a:r>
            <a:r>
              <a:rPr lang="en-US" altLang="fi-FI" dirty="0" smtClean="0">
                <a:solidFill>
                  <a:schemeClr val="accent6"/>
                </a:solidFill>
                <a:latin typeface="Calibri" pitchFamily="34" charset="0"/>
              </a:rPr>
              <a:t>. Resolving </a:t>
            </a:r>
            <a:r>
              <a:rPr lang="en-US" altLang="fi-FI" dirty="0">
                <a:solidFill>
                  <a:schemeClr val="accent6"/>
                </a:solidFill>
                <a:latin typeface="Calibri" pitchFamily="34" charset="0"/>
              </a:rPr>
              <a:t>shortcomings and deficiencies in </a:t>
            </a:r>
            <a:r>
              <a:rPr lang="en-US" altLang="fi-FI" dirty="0" smtClean="0">
                <a:solidFill>
                  <a:schemeClr val="accent6"/>
                </a:solidFill>
                <a:latin typeface="Calibri" pitchFamily="34" charset="0"/>
              </a:rPr>
              <a:t>basic </a:t>
            </a:r>
            <a:r>
              <a:rPr lang="en-US" altLang="fi-FI" dirty="0">
                <a:solidFill>
                  <a:schemeClr val="accent6"/>
                </a:solidFill>
                <a:latin typeface="Calibri" pitchFamily="34" charset="0"/>
              </a:rPr>
              <a:t>technical capacities</a:t>
            </a:r>
          </a:p>
        </p:txBody>
      </p:sp>
    </p:spTree>
    <p:extLst>
      <p:ext uri="{BB962C8B-B14F-4D97-AF65-F5344CB8AC3E}">
        <p14:creationId xmlns:p14="http://schemas.microsoft.com/office/powerpoint/2010/main" val="3716997949"/>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ontent Placeholder 2"/>
          <p:cNvSpPr>
            <a:spLocks noGrp="1"/>
          </p:cNvSpPr>
          <p:nvPr>
            <p:ph idx="1"/>
          </p:nvPr>
        </p:nvSpPr>
        <p:spPr bwMode="auto">
          <a:xfrm>
            <a:off x="251520" y="1485528"/>
            <a:ext cx="8784976" cy="1295400"/>
          </a:xfrm>
          <a:ln>
            <a:miter lim="800000"/>
            <a:headEnd/>
            <a:tailEnd/>
          </a:ln>
        </p:spPr>
        <p:txBody>
          <a:bodyPr vert="horz" wrap="square" lIns="91440" tIns="45720" rIns="91440" bIns="45720" numCol="1" anchor="t" anchorCtr="0" compatLnSpc="1">
            <a:prstTxWarp prst="textNoShape">
              <a:avLst/>
            </a:prstTxWarp>
          </a:bodyPr>
          <a:lstStyle/>
          <a:p>
            <a:pPr>
              <a:spcAft>
                <a:spcPts val="1200"/>
              </a:spcAft>
              <a:buClr>
                <a:srgbClr val="333399"/>
              </a:buClr>
              <a:buFontTx/>
              <a:buBlip>
                <a:blip r:embed="rId2"/>
              </a:buBlip>
            </a:pPr>
            <a:r>
              <a:rPr lang="en-GB" sz="2800" b="1" dirty="0" smtClean="0">
                <a:solidFill>
                  <a:srgbClr val="000000"/>
                </a:solidFill>
                <a:latin typeface="Calibri" charset="0"/>
              </a:rPr>
              <a:t>Project </a:t>
            </a:r>
            <a:r>
              <a:rPr lang="en-GB" sz="2800" b="1" dirty="0">
                <a:solidFill>
                  <a:srgbClr val="000000"/>
                </a:solidFill>
                <a:latin typeface="Calibri" charset="0"/>
              </a:rPr>
              <a:t>1.4 - </a:t>
            </a:r>
            <a:r>
              <a:rPr lang="en-US" sz="2800" b="1" dirty="0">
                <a:solidFill>
                  <a:srgbClr val="000000"/>
                </a:solidFill>
                <a:latin typeface="Calibri" charset="0"/>
              </a:rPr>
              <a:t>Harmonization of hydrological </a:t>
            </a:r>
            <a:r>
              <a:rPr lang="en-US" sz="2800" b="1" dirty="0" smtClean="0">
                <a:solidFill>
                  <a:srgbClr val="000000"/>
                </a:solidFill>
                <a:latin typeface="Calibri" charset="0"/>
              </a:rPr>
              <a:t/>
            </a:r>
            <a:br>
              <a:rPr lang="en-US" sz="2800" b="1" dirty="0" smtClean="0">
                <a:solidFill>
                  <a:srgbClr val="000000"/>
                </a:solidFill>
                <a:latin typeface="Calibri" charset="0"/>
              </a:rPr>
            </a:br>
            <a:r>
              <a:rPr lang="en-US" sz="2800" b="1" dirty="0" smtClean="0">
                <a:solidFill>
                  <a:srgbClr val="000000"/>
                </a:solidFill>
                <a:latin typeface="Calibri" charset="0"/>
              </a:rPr>
              <a:t>observing </a:t>
            </a:r>
            <a:r>
              <a:rPr lang="en-US" sz="2800" b="1" dirty="0">
                <a:solidFill>
                  <a:srgbClr val="000000"/>
                </a:solidFill>
                <a:latin typeface="Calibri" charset="0"/>
              </a:rPr>
              <a:t>networks</a:t>
            </a:r>
          </a:p>
          <a:p>
            <a:pPr>
              <a:spcBef>
                <a:spcPts val="300"/>
              </a:spcBef>
              <a:spcAft>
                <a:spcPts val="300"/>
              </a:spcAft>
              <a:buClr>
                <a:srgbClr val="333399"/>
              </a:buClr>
              <a:buFont typeface="Wingdings" charset="0"/>
              <a:buChar char="Ø"/>
            </a:pPr>
            <a:r>
              <a:rPr lang="en-GB" sz="2400" b="1" dirty="0">
                <a:solidFill>
                  <a:srgbClr val="000000"/>
                </a:solidFill>
                <a:latin typeface="Calibri" charset="0"/>
              </a:rPr>
              <a:t>Objective: </a:t>
            </a:r>
            <a:r>
              <a:rPr lang="en-US" sz="2400" dirty="0">
                <a:solidFill>
                  <a:srgbClr val="000000"/>
                </a:solidFill>
                <a:latin typeface="Calibri" charset="0"/>
              </a:rPr>
              <a:t>To enhance capabilities in flood forecasting and water management</a:t>
            </a:r>
          </a:p>
          <a:p>
            <a:pPr>
              <a:spcBef>
                <a:spcPts val="300"/>
              </a:spcBef>
              <a:spcAft>
                <a:spcPts val="300"/>
              </a:spcAft>
              <a:buClr>
                <a:srgbClr val="333399"/>
              </a:buClr>
              <a:buFont typeface="Wingdings" charset="0"/>
              <a:buChar char="Ø"/>
            </a:pPr>
            <a:r>
              <a:rPr lang="en-GB" sz="2400" b="1" dirty="0">
                <a:solidFill>
                  <a:srgbClr val="000000"/>
                </a:solidFill>
                <a:latin typeface="Calibri" charset="0"/>
              </a:rPr>
              <a:t>Expected benefits: </a:t>
            </a:r>
            <a:r>
              <a:rPr lang="en-GB" sz="2400" dirty="0">
                <a:solidFill>
                  <a:srgbClr val="000000"/>
                </a:solidFill>
                <a:latin typeface="Calibri" charset="0"/>
              </a:rPr>
              <a:t>Comparable and Reliable hydrological data, interoperability, optimal cross-border network design</a:t>
            </a:r>
            <a:endParaRPr lang="en-US" sz="2400" b="1" dirty="0">
              <a:solidFill>
                <a:srgbClr val="000000"/>
              </a:solidFill>
              <a:latin typeface="Calibri" charset="0"/>
            </a:endParaRPr>
          </a:p>
          <a:p>
            <a:pPr>
              <a:spcBef>
                <a:spcPts val="300"/>
              </a:spcBef>
              <a:spcAft>
                <a:spcPts val="300"/>
              </a:spcAft>
              <a:buClr>
                <a:srgbClr val="333399"/>
              </a:buClr>
              <a:buFont typeface="Wingdings" charset="0"/>
              <a:buChar char="Ø"/>
            </a:pPr>
            <a:r>
              <a:rPr lang="en-US" sz="2400" b="1" dirty="0">
                <a:solidFill>
                  <a:srgbClr val="000000"/>
                </a:solidFill>
                <a:latin typeface="Calibri" charset="0"/>
              </a:rPr>
              <a:t>Potential Participants: </a:t>
            </a:r>
            <a:r>
              <a:rPr lang="en-US" sz="2400" dirty="0">
                <a:solidFill>
                  <a:srgbClr val="000000"/>
                </a:solidFill>
                <a:latin typeface="Calibri" charset="0"/>
              </a:rPr>
              <a:t>All beneficiaries</a:t>
            </a:r>
          </a:p>
          <a:p>
            <a:pPr>
              <a:spcBef>
                <a:spcPts val="300"/>
              </a:spcBef>
              <a:spcAft>
                <a:spcPts val="300"/>
              </a:spcAft>
              <a:buClr>
                <a:srgbClr val="333399"/>
              </a:buClr>
              <a:buFontTx/>
              <a:buNone/>
            </a:pPr>
            <a:r>
              <a:rPr lang="en-GB" sz="2400" b="1" i="1" dirty="0">
                <a:solidFill>
                  <a:srgbClr val="000000"/>
                </a:solidFill>
                <a:latin typeface="Calibri" charset="0"/>
              </a:rPr>
              <a:t>Note: </a:t>
            </a:r>
            <a:r>
              <a:rPr lang="en-GB" sz="2400" i="1" dirty="0">
                <a:solidFill>
                  <a:srgbClr val="000000"/>
                </a:solidFill>
                <a:latin typeface="Calibri" charset="0"/>
              </a:rPr>
              <a:t>Some actions already initiated, e.g., GIZ project for the Drin River Basin</a:t>
            </a:r>
            <a:endParaRPr lang="en-US" sz="2400" b="1" i="1" dirty="0">
              <a:solidFill>
                <a:srgbClr val="000000"/>
              </a:solidFill>
              <a:latin typeface="Calibri" charset="0"/>
            </a:endParaRPr>
          </a:p>
          <a:p>
            <a:pPr>
              <a:spcBef>
                <a:spcPts val="300"/>
              </a:spcBef>
              <a:spcAft>
                <a:spcPts val="300"/>
              </a:spcAft>
              <a:buClr>
                <a:srgbClr val="333399"/>
              </a:buClr>
              <a:buFont typeface="Wingdings" charset="0"/>
              <a:buChar char="Ø"/>
            </a:pPr>
            <a:r>
              <a:rPr lang="en-GB" sz="2400" b="1" dirty="0">
                <a:solidFill>
                  <a:srgbClr val="000000"/>
                </a:solidFill>
                <a:latin typeface="Calibri" charset="0"/>
              </a:rPr>
              <a:t>Budget: </a:t>
            </a:r>
            <a:r>
              <a:rPr lang="en-GB" sz="2400" dirty="0">
                <a:solidFill>
                  <a:srgbClr val="000000"/>
                </a:solidFill>
                <a:latin typeface="Calibri" charset="0"/>
              </a:rPr>
              <a:t>Medium to high</a:t>
            </a:r>
          </a:p>
          <a:p>
            <a:pPr>
              <a:spcBef>
                <a:spcPts val="300"/>
              </a:spcBef>
              <a:spcAft>
                <a:spcPts val="300"/>
              </a:spcAft>
              <a:buClr>
                <a:srgbClr val="333399"/>
              </a:buClr>
              <a:buFont typeface="Wingdings" charset="0"/>
              <a:buChar char="Ø"/>
            </a:pPr>
            <a:r>
              <a:rPr lang="en-GB" sz="2400" b="1" dirty="0">
                <a:solidFill>
                  <a:srgbClr val="000000"/>
                </a:solidFill>
                <a:latin typeface="Calibri" charset="0"/>
              </a:rPr>
              <a:t>Characteristic: </a:t>
            </a:r>
            <a:r>
              <a:rPr lang="en-GB" sz="2400" dirty="0">
                <a:solidFill>
                  <a:srgbClr val="000000"/>
                </a:solidFill>
                <a:latin typeface="Calibri" charset="0"/>
              </a:rPr>
              <a:t>Medium to high cost – high impact</a:t>
            </a:r>
            <a:endParaRPr lang="en-US" sz="2400" dirty="0">
              <a:solidFill>
                <a:srgbClr val="000000"/>
              </a:solidFill>
              <a:latin typeface="Calibri" charset="0"/>
            </a:endParaRPr>
          </a:p>
          <a:p>
            <a:pPr>
              <a:spcAft>
                <a:spcPts val="1200"/>
              </a:spcAft>
              <a:buClr>
                <a:srgbClr val="333399"/>
              </a:buClr>
              <a:buFontTx/>
              <a:buBlip>
                <a:blip r:embed="rId2"/>
              </a:buBlip>
            </a:pPr>
            <a:endParaRPr lang="en-US" sz="2800" b="1" dirty="0">
              <a:solidFill>
                <a:srgbClr val="000000"/>
              </a:solidFill>
              <a:latin typeface="Calibri" charset="0"/>
            </a:endParaRPr>
          </a:p>
          <a:p>
            <a:pPr>
              <a:spcAft>
                <a:spcPts val="1200"/>
              </a:spcAft>
              <a:buClr>
                <a:srgbClr val="333399"/>
              </a:buClr>
              <a:buFontTx/>
              <a:buNone/>
            </a:pPr>
            <a:endParaRPr lang="en-US" sz="2000" dirty="0">
              <a:latin typeface="Verdana" charset="0"/>
            </a:endParaRPr>
          </a:p>
          <a:p>
            <a:pPr>
              <a:spcAft>
                <a:spcPts val="1200"/>
              </a:spcAft>
              <a:buClr>
                <a:srgbClr val="333399"/>
              </a:buClr>
              <a:buFontTx/>
              <a:buBlip>
                <a:blip r:embed="rId2"/>
              </a:buBlip>
            </a:pPr>
            <a:endParaRPr lang="fi-FI" sz="3600" dirty="0">
              <a:latin typeface="Verdana" charset="0"/>
            </a:endParaRPr>
          </a:p>
        </p:txBody>
      </p:sp>
      <p:grpSp>
        <p:nvGrpSpPr>
          <p:cNvPr id="3" name="Group 2"/>
          <p:cNvGrpSpPr/>
          <p:nvPr/>
        </p:nvGrpSpPr>
        <p:grpSpPr>
          <a:xfrm>
            <a:off x="0" y="152400"/>
            <a:ext cx="9144000" cy="828328"/>
            <a:chOff x="0" y="152400"/>
            <a:chExt cx="9144000" cy="828328"/>
          </a:xfrm>
        </p:grpSpPr>
        <p:sp>
          <p:nvSpPr>
            <p:cNvPr id="4" name="Rectangle 3"/>
            <p:cNvSpPr txBox="1">
              <a:spLocks noChangeArrowheads="1"/>
            </p:cNvSpPr>
            <p:nvPr/>
          </p:nvSpPr>
          <p:spPr bwMode="auto">
            <a:xfrm>
              <a:off x="0" y="152400"/>
              <a:ext cx="9144000" cy="792163"/>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lgn="ctr" eaLnBrk="1" hangingPunct="1">
                <a:spcBef>
                  <a:spcPct val="0"/>
                </a:spcBef>
                <a:buClrTx/>
                <a:defRPr/>
              </a:pPr>
              <a:r>
                <a:rPr lang="en-US" altLang="fi-FI" sz="3200" b="1" kern="0" dirty="0" smtClean="0">
                  <a:solidFill>
                    <a:schemeClr val="bg1"/>
                  </a:solidFill>
                  <a:latin typeface="Calibri" pitchFamily="34" charset="0"/>
                  <a:ea typeface="+mj-ea"/>
                  <a:cs typeface="+mj-cs"/>
                </a:rPr>
                <a:t>Potential </a:t>
              </a:r>
              <a:r>
                <a:rPr lang="en-US" altLang="fi-FI" sz="3200" b="1" kern="0" dirty="0">
                  <a:solidFill>
                    <a:schemeClr val="bg1"/>
                  </a:solidFill>
                  <a:latin typeface="Calibri" pitchFamily="34" charset="0"/>
                  <a:ea typeface="+mj-ea"/>
                  <a:cs typeface="+mj-cs"/>
                </a:rPr>
                <a:t>Future </a:t>
              </a:r>
              <a:r>
                <a:rPr lang="en-US" altLang="fi-FI" sz="3200" b="1" kern="0" dirty="0" smtClean="0">
                  <a:solidFill>
                    <a:schemeClr val="bg1"/>
                  </a:solidFill>
                  <a:latin typeface="Calibri" pitchFamily="34" charset="0"/>
                  <a:ea typeface="+mj-ea"/>
                  <a:cs typeface="+mj-cs"/>
                </a:rPr>
                <a:t>Projects in DRR</a:t>
              </a:r>
              <a:endParaRPr lang="en-US" altLang="fi-FI" sz="3200" b="1" kern="0" dirty="0">
                <a:solidFill>
                  <a:schemeClr val="bg1"/>
                </a:solidFill>
                <a:latin typeface="Calibri" pitchFamily="34" charset="0"/>
                <a:ea typeface="+mj-ea"/>
                <a:cs typeface="+mj-cs"/>
              </a:endParaRPr>
            </a:p>
          </p:txBody>
        </p:sp>
        <p:sp>
          <p:nvSpPr>
            <p:cNvPr id="5" name="Line 2"/>
            <p:cNvSpPr>
              <a:spLocks noChangeShapeType="1"/>
            </p:cNvSpPr>
            <p:nvPr/>
          </p:nvSpPr>
          <p:spPr bwMode="auto">
            <a:xfrm>
              <a:off x="0" y="980728"/>
              <a:ext cx="9144000" cy="0"/>
            </a:xfrm>
            <a:prstGeom prst="line">
              <a:avLst/>
            </a:prstGeom>
            <a:noFill/>
            <a:ln w="76200">
              <a:solidFill>
                <a:srgbClr val="FFCC00"/>
              </a:solidFill>
              <a:round/>
              <a:headEnd/>
              <a:tailEnd/>
            </a:ln>
            <a:effectLst/>
          </p:spPr>
          <p:txBody>
            <a:bodyPr wrap="none"/>
            <a:lstStyle/>
            <a:p>
              <a:endParaRPr lang="hr-HR"/>
            </a:p>
          </p:txBody>
        </p:sp>
      </p:grpSp>
      <p:sp>
        <p:nvSpPr>
          <p:cNvPr id="6" name="Rectangle 5"/>
          <p:cNvSpPr/>
          <p:nvPr/>
        </p:nvSpPr>
        <p:spPr>
          <a:xfrm>
            <a:off x="0" y="1052736"/>
            <a:ext cx="9144000" cy="461665"/>
          </a:xfrm>
          <a:prstGeom prst="rect">
            <a:avLst/>
          </a:prstGeom>
          <a:ln>
            <a:solidFill>
              <a:srgbClr val="3366FF"/>
            </a:solidFill>
          </a:ln>
        </p:spPr>
        <p:txBody>
          <a:bodyPr wrap="square">
            <a:spAutoFit/>
          </a:bodyPr>
          <a:lstStyle/>
          <a:p>
            <a:pPr marL="720725" indent="-720725">
              <a:spcAft>
                <a:spcPts val="1200"/>
              </a:spcAft>
              <a:buClr>
                <a:srgbClr val="333399"/>
              </a:buClr>
              <a:buSzPct val="80000"/>
              <a:buFontTx/>
              <a:buNone/>
              <a:defRPr/>
            </a:pPr>
            <a:r>
              <a:rPr lang="en-US" altLang="fi-FI" dirty="0">
                <a:solidFill>
                  <a:schemeClr val="accent6"/>
                </a:solidFill>
                <a:latin typeface="Calibri" pitchFamily="34" charset="0"/>
              </a:rPr>
              <a:t>1</a:t>
            </a:r>
            <a:r>
              <a:rPr lang="en-US" altLang="fi-FI" dirty="0" smtClean="0">
                <a:solidFill>
                  <a:schemeClr val="accent6"/>
                </a:solidFill>
                <a:latin typeface="Calibri" pitchFamily="34" charset="0"/>
              </a:rPr>
              <a:t>. Resolving </a:t>
            </a:r>
            <a:r>
              <a:rPr lang="en-US" altLang="fi-FI" dirty="0">
                <a:solidFill>
                  <a:schemeClr val="accent6"/>
                </a:solidFill>
                <a:latin typeface="Calibri" pitchFamily="34" charset="0"/>
              </a:rPr>
              <a:t>shortcomings and deficiencies in </a:t>
            </a:r>
            <a:r>
              <a:rPr lang="en-US" altLang="fi-FI" dirty="0" smtClean="0">
                <a:solidFill>
                  <a:schemeClr val="accent6"/>
                </a:solidFill>
                <a:latin typeface="Calibri" pitchFamily="34" charset="0"/>
              </a:rPr>
              <a:t>basic </a:t>
            </a:r>
            <a:r>
              <a:rPr lang="en-US" altLang="fi-FI" dirty="0">
                <a:solidFill>
                  <a:schemeClr val="accent6"/>
                </a:solidFill>
                <a:latin typeface="Calibri" pitchFamily="34" charset="0"/>
              </a:rPr>
              <a:t>technical capacities</a:t>
            </a:r>
          </a:p>
        </p:txBody>
      </p:sp>
    </p:spTree>
    <p:extLst>
      <p:ext uri="{BB962C8B-B14F-4D97-AF65-F5344CB8AC3E}">
        <p14:creationId xmlns:p14="http://schemas.microsoft.com/office/powerpoint/2010/main" val="1696721271"/>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ontent Placeholder 2"/>
          <p:cNvSpPr>
            <a:spLocks noGrp="1"/>
          </p:cNvSpPr>
          <p:nvPr>
            <p:ph idx="1"/>
          </p:nvPr>
        </p:nvSpPr>
        <p:spPr bwMode="auto">
          <a:xfrm>
            <a:off x="216024" y="1412776"/>
            <a:ext cx="9036496" cy="1295400"/>
          </a:xfrm>
          <a:ln>
            <a:miter lim="800000"/>
            <a:headEnd/>
            <a:tailEnd/>
          </a:ln>
        </p:spPr>
        <p:txBody>
          <a:bodyPr vert="horz" wrap="square" lIns="91440" tIns="45720" rIns="91440" bIns="45720" numCol="1" anchor="t" anchorCtr="0" compatLnSpc="1">
            <a:prstTxWarp prst="textNoShape">
              <a:avLst/>
            </a:prstTxWarp>
          </a:bodyPr>
          <a:lstStyle/>
          <a:p>
            <a:pPr>
              <a:spcAft>
                <a:spcPts val="1200"/>
              </a:spcAft>
              <a:buClr>
                <a:srgbClr val="333399"/>
              </a:buClr>
              <a:buFontTx/>
              <a:buBlip>
                <a:blip r:embed="rId2"/>
              </a:buBlip>
            </a:pPr>
            <a:r>
              <a:rPr lang="en-GB" sz="2800" b="1" dirty="0" smtClean="0">
                <a:solidFill>
                  <a:srgbClr val="000000"/>
                </a:solidFill>
                <a:latin typeface="Calibri" charset="0"/>
              </a:rPr>
              <a:t>Project </a:t>
            </a:r>
            <a:r>
              <a:rPr lang="en-GB" sz="2800" b="1" dirty="0">
                <a:solidFill>
                  <a:srgbClr val="000000"/>
                </a:solidFill>
                <a:latin typeface="Calibri" charset="0"/>
              </a:rPr>
              <a:t>1.5 – </a:t>
            </a:r>
            <a:r>
              <a:rPr lang="en-US" sz="2800" b="1" dirty="0">
                <a:solidFill>
                  <a:srgbClr val="000000"/>
                </a:solidFill>
                <a:latin typeface="Calibri" charset="0"/>
              </a:rPr>
              <a:t>Harmonization and optimization of meteorological observing networks</a:t>
            </a:r>
          </a:p>
          <a:p>
            <a:pPr>
              <a:spcBef>
                <a:spcPts val="300"/>
              </a:spcBef>
              <a:spcAft>
                <a:spcPts val="300"/>
              </a:spcAft>
              <a:buClr>
                <a:srgbClr val="333399"/>
              </a:buClr>
              <a:buFontTx/>
              <a:buNone/>
            </a:pPr>
            <a:r>
              <a:rPr lang="en-GB" sz="2400" b="1" dirty="0">
                <a:solidFill>
                  <a:srgbClr val="000000"/>
                </a:solidFill>
                <a:latin typeface="Calibri" charset="0"/>
              </a:rPr>
              <a:t>Details to be developed to cover:	</a:t>
            </a:r>
          </a:p>
          <a:p>
            <a:pPr>
              <a:spcBef>
                <a:spcPts val="300"/>
              </a:spcBef>
              <a:spcAft>
                <a:spcPts val="300"/>
              </a:spcAft>
              <a:buClr>
                <a:srgbClr val="333399"/>
              </a:buClr>
            </a:pPr>
            <a:r>
              <a:rPr lang="en-GB" sz="2400" dirty="0">
                <a:solidFill>
                  <a:srgbClr val="000000"/>
                </a:solidFill>
                <a:latin typeface="Calibri" charset="0"/>
              </a:rPr>
              <a:t>Cross-border optimization of the observing networks</a:t>
            </a:r>
          </a:p>
          <a:p>
            <a:pPr>
              <a:spcBef>
                <a:spcPts val="300"/>
              </a:spcBef>
              <a:spcAft>
                <a:spcPts val="300"/>
              </a:spcAft>
              <a:buClr>
                <a:srgbClr val="333399"/>
              </a:buClr>
            </a:pPr>
            <a:r>
              <a:rPr lang="en-GB" sz="2400" dirty="0">
                <a:solidFill>
                  <a:srgbClr val="000000"/>
                </a:solidFill>
                <a:latin typeface="Calibri" charset="0"/>
              </a:rPr>
              <a:t>Automation</a:t>
            </a:r>
          </a:p>
          <a:p>
            <a:pPr>
              <a:spcBef>
                <a:spcPts val="300"/>
              </a:spcBef>
              <a:spcAft>
                <a:spcPts val="300"/>
              </a:spcAft>
              <a:buClr>
                <a:srgbClr val="333399"/>
              </a:buClr>
            </a:pPr>
            <a:r>
              <a:rPr lang="en-GB" sz="2400" dirty="0">
                <a:solidFill>
                  <a:srgbClr val="000000"/>
                </a:solidFill>
                <a:latin typeface="Calibri" charset="0"/>
              </a:rPr>
              <a:t>Data quality – calibration and maintenance</a:t>
            </a:r>
          </a:p>
          <a:p>
            <a:pPr>
              <a:spcBef>
                <a:spcPts val="300"/>
              </a:spcBef>
              <a:spcAft>
                <a:spcPts val="300"/>
              </a:spcAft>
              <a:buClr>
                <a:srgbClr val="333399"/>
              </a:buClr>
            </a:pPr>
            <a:r>
              <a:rPr lang="en-GB" sz="2400" dirty="0">
                <a:solidFill>
                  <a:srgbClr val="000000"/>
                </a:solidFill>
                <a:latin typeface="Calibri" charset="0"/>
              </a:rPr>
              <a:t>Communications</a:t>
            </a:r>
          </a:p>
          <a:p>
            <a:pPr>
              <a:spcBef>
                <a:spcPts val="300"/>
              </a:spcBef>
              <a:spcAft>
                <a:spcPts val="300"/>
              </a:spcAft>
              <a:buClr>
                <a:srgbClr val="333399"/>
              </a:buClr>
            </a:pPr>
            <a:r>
              <a:rPr lang="en-GB" sz="2400" dirty="0">
                <a:solidFill>
                  <a:srgbClr val="000000"/>
                </a:solidFill>
                <a:latin typeface="Calibri" charset="0"/>
              </a:rPr>
              <a:t>Data management</a:t>
            </a:r>
          </a:p>
          <a:p>
            <a:pPr>
              <a:spcBef>
                <a:spcPts val="300"/>
              </a:spcBef>
              <a:spcAft>
                <a:spcPts val="300"/>
              </a:spcAft>
              <a:buClr>
                <a:srgbClr val="333399"/>
              </a:buClr>
            </a:pPr>
            <a:r>
              <a:rPr lang="en-GB" sz="2400" dirty="0">
                <a:solidFill>
                  <a:srgbClr val="000000"/>
                </a:solidFill>
                <a:latin typeface="Calibri" charset="0"/>
              </a:rPr>
              <a:t>Data exchange policies</a:t>
            </a:r>
          </a:p>
          <a:p>
            <a:pPr marL="809625" indent="-809625">
              <a:spcBef>
                <a:spcPts val="300"/>
              </a:spcBef>
              <a:spcAft>
                <a:spcPts val="300"/>
              </a:spcAft>
              <a:buClr>
                <a:srgbClr val="333399"/>
              </a:buClr>
              <a:buFontTx/>
              <a:buNone/>
            </a:pPr>
            <a:r>
              <a:rPr lang="en-GB" sz="2400" b="1" i="1" dirty="0">
                <a:solidFill>
                  <a:srgbClr val="000000"/>
                </a:solidFill>
                <a:latin typeface="Calibri" charset="0"/>
              </a:rPr>
              <a:t>Note</a:t>
            </a:r>
            <a:r>
              <a:rPr lang="en-GB" sz="2400" i="1" dirty="0" smtClean="0">
                <a:solidFill>
                  <a:srgbClr val="000000"/>
                </a:solidFill>
                <a:latin typeface="Calibri" charset="0"/>
              </a:rPr>
              <a:t>:  </a:t>
            </a:r>
            <a:r>
              <a:rPr lang="en-GB" sz="2400" i="1" dirty="0">
                <a:solidFill>
                  <a:srgbClr val="000000"/>
                </a:solidFill>
                <a:latin typeface="Calibri" charset="0"/>
              </a:rPr>
              <a:t>All these developments would be supported by the WMO to ensure an integrated approach based on the WIGOS concept</a:t>
            </a:r>
          </a:p>
          <a:p>
            <a:pPr>
              <a:spcBef>
                <a:spcPts val="300"/>
              </a:spcBef>
              <a:spcAft>
                <a:spcPts val="300"/>
              </a:spcAft>
              <a:buClr>
                <a:srgbClr val="333399"/>
              </a:buClr>
              <a:buFontTx/>
              <a:buNone/>
            </a:pPr>
            <a:endParaRPr lang="en-GB" sz="2400" b="1" dirty="0">
              <a:solidFill>
                <a:srgbClr val="000000"/>
              </a:solidFill>
              <a:latin typeface="Calibri" charset="0"/>
            </a:endParaRPr>
          </a:p>
          <a:p>
            <a:pPr>
              <a:spcBef>
                <a:spcPts val="300"/>
              </a:spcBef>
              <a:spcAft>
                <a:spcPts val="300"/>
              </a:spcAft>
              <a:buClr>
                <a:srgbClr val="333399"/>
              </a:buClr>
              <a:buFontTx/>
              <a:buNone/>
            </a:pPr>
            <a:endParaRPr lang="en-GB" sz="2400" b="1" dirty="0">
              <a:solidFill>
                <a:srgbClr val="000000"/>
              </a:solidFill>
              <a:latin typeface="Calibri" charset="0"/>
            </a:endParaRPr>
          </a:p>
          <a:p>
            <a:pPr lvl="1">
              <a:spcBef>
                <a:spcPts val="300"/>
              </a:spcBef>
              <a:spcAft>
                <a:spcPts val="300"/>
              </a:spcAft>
              <a:buClr>
                <a:srgbClr val="333399"/>
              </a:buClr>
              <a:buFontTx/>
              <a:buNone/>
            </a:pPr>
            <a:endParaRPr lang="en-GB" sz="1600" b="1" dirty="0">
              <a:solidFill>
                <a:srgbClr val="000000"/>
              </a:solidFill>
              <a:latin typeface="Calibri" charset="0"/>
            </a:endParaRPr>
          </a:p>
          <a:p>
            <a:pPr>
              <a:spcBef>
                <a:spcPts val="300"/>
              </a:spcBef>
              <a:spcAft>
                <a:spcPts val="300"/>
              </a:spcAft>
              <a:buClr>
                <a:srgbClr val="333399"/>
              </a:buClr>
              <a:buFont typeface="Wingdings" charset="0"/>
              <a:buChar char="Ø"/>
            </a:pPr>
            <a:endParaRPr lang="en-GB" sz="2400" b="1" dirty="0">
              <a:solidFill>
                <a:srgbClr val="000000"/>
              </a:solidFill>
              <a:latin typeface="Calibri" charset="0"/>
            </a:endParaRPr>
          </a:p>
          <a:p>
            <a:pPr>
              <a:spcBef>
                <a:spcPts val="300"/>
              </a:spcBef>
              <a:spcAft>
                <a:spcPts val="300"/>
              </a:spcAft>
              <a:buClr>
                <a:srgbClr val="333399"/>
              </a:buClr>
              <a:buFont typeface="Wingdings" charset="0"/>
              <a:buChar char="Ø"/>
            </a:pPr>
            <a:endParaRPr lang="en-GB" sz="2400" b="1" dirty="0">
              <a:solidFill>
                <a:srgbClr val="000000"/>
              </a:solidFill>
              <a:latin typeface="Calibri" charset="0"/>
            </a:endParaRPr>
          </a:p>
          <a:p>
            <a:pPr>
              <a:spcBef>
                <a:spcPts val="300"/>
              </a:spcBef>
              <a:spcAft>
                <a:spcPts val="300"/>
              </a:spcAft>
              <a:buClr>
                <a:srgbClr val="333399"/>
              </a:buClr>
              <a:buFont typeface="Wingdings" charset="0"/>
              <a:buChar char="Ø"/>
            </a:pPr>
            <a:endParaRPr lang="en-GB" sz="2400" b="1" dirty="0">
              <a:solidFill>
                <a:srgbClr val="000000"/>
              </a:solidFill>
              <a:latin typeface="Calibri" charset="0"/>
            </a:endParaRPr>
          </a:p>
          <a:p>
            <a:pPr>
              <a:spcAft>
                <a:spcPts val="1200"/>
              </a:spcAft>
              <a:buClr>
                <a:srgbClr val="333399"/>
              </a:buClr>
              <a:buFontTx/>
              <a:buBlip>
                <a:blip r:embed="rId2"/>
              </a:buBlip>
            </a:pPr>
            <a:endParaRPr lang="en-US" sz="2800" b="1" dirty="0">
              <a:solidFill>
                <a:srgbClr val="000000"/>
              </a:solidFill>
              <a:latin typeface="Calibri" charset="0"/>
            </a:endParaRPr>
          </a:p>
          <a:p>
            <a:pPr>
              <a:spcAft>
                <a:spcPts val="1200"/>
              </a:spcAft>
              <a:buClr>
                <a:srgbClr val="333399"/>
              </a:buClr>
              <a:buFontTx/>
              <a:buNone/>
            </a:pPr>
            <a:endParaRPr lang="en-US" sz="2000" dirty="0">
              <a:latin typeface="Verdana" charset="0"/>
            </a:endParaRPr>
          </a:p>
          <a:p>
            <a:pPr>
              <a:spcAft>
                <a:spcPts val="1200"/>
              </a:spcAft>
              <a:buClr>
                <a:srgbClr val="333399"/>
              </a:buClr>
              <a:buFontTx/>
              <a:buBlip>
                <a:blip r:embed="rId2"/>
              </a:buBlip>
            </a:pPr>
            <a:endParaRPr lang="fi-FI" sz="3600" dirty="0">
              <a:latin typeface="Verdana" charset="0"/>
            </a:endParaRPr>
          </a:p>
        </p:txBody>
      </p:sp>
      <p:grpSp>
        <p:nvGrpSpPr>
          <p:cNvPr id="3" name="Group 2"/>
          <p:cNvGrpSpPr/>
          <p:nvPr/>
        </p:nvGrpSpPr>
        <p:grpSpPr>
          <a:xfrm>
            <a:off x="0" y="152400"/>
            <a:ext cx="9144000" cy="828328"/>
            <a:chOff x="0" y="152400"/>
            <a:chExt cx="9144000" cy="828328"/>
          </a:xfrm>
        </p:grpSpPr>
        <p:sp>
          <p:nvSpPr>
            <p:cNvPr id="4" name="Rectangle 3"/>
            <p:cNvSpPr txBox="1">
              <a:spLocks noChangeArrowheads="1"/>
            </p:cNvSpPr>
            <p:nvPr/>
          </p:nvSpPr>
          <p:spPr bwMode="auto">
            <a:xfrm>
              <a:off x="0" y="152400"/>
              <a:ext cx="9144000" cy="792163"/>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lgn="ctr" eaLnBrk="1" hangingPunct="1">
                <a:spcBef>
                  <a:spcPct val="0"/>
                </a:spcBef>
                <a:buClrTx/>
                <a:defRPr/>
              </a:pPr>
              <a:r>
                <a:rPr lang="en-US" altLang="fi-FI" sz="3200" b="1" kern="0" dirty="0" smtClean="0">
                  <a:solidFill>
                    <a:schemeClr val="bg1"/>
                  </a:solidFill>
                  <a:latin typeface="Calibri" pitchFamily="34" charset="0"/>
                  <a:ea typeface="+mj-ea"/>
                  <a:cs typeface="+mj-cs"/>
                </a:rPr>
                <a:t>Potential </a:t>
              </a:r>
              <a:r>
                <a:rPr lang="en-US" altLang="fi-FI" sz="3200" b="1" kern="0" dirty="0">
                  <a:solidFill>
                    <a:schemeClr val="bg1"/>
                  </a:solidFill>
                  <a:latin typeface="Calibri" pitchFamily="34" charset="0"/>
                  <a:ea typeface="+mj-ea"/>
                  <a:cs typeface="+mj-cs"/>
                </a:rPr>
                <a:t>Future </a:t>
              </a:r>
              <a:r>
                <a:rPr lang="en-US" altLang="fi-FI" sz="3200" b="1" kern="0" dirty="0" smtClean="0">
                  <a:solidFill>
                    <a:schemeClr val="bg1"/>
                  </a:solidFill>
                  <a:latin typeface="Calibri" pitchFamily="34" charset="0"/>
                  <a:ea typeface="+mj-ea"/>
                  <a:cs typeface="+mj-cs"/>
                </a:rPr>
                <a:t>Projects in DRR</a:t>
              </a:r>
              <a:endParaRPr lang="en-US" altLang="fi-FI" sz="3200" b="1" kern="0" dirty="0">
                <a:solidFill>
                  <a:schemeClr val="bg1"/>
                </a:solidFill>
                <a:latin typeface="Calibri" pitchFamily="34" charset="0"/>
                <a:ea typeface="+mj-ea"/>
                <a:cs typeface="+mj-cs"/>
              </a:endParaRPr>
            </a:p>
          </p:txBody>
        </p:sp>
        <p:sp>
          <p:nvSpPr>
            <p:cNvPr id="5" name="Line 2"/>
            <p:cNvSpPr>
              <a:spLocks noChangeShapeType="1"/>
            </p:cNvSpPr>
            <p:nvPr/>
          </p:nvSpPr>
          <p:spPr bwMode="auto">
            <a:xfrm>
              <a:off x="0" y="980728"/>
              <a:ext cx="9144000" cy="0"/>
            </a:xfrm>
            <a:prstGeom prst="line">
              <a:avLst/>
            </a:prstGeom>
            <a:noFill/>
            <a:ln w="76200">
              <a:solidFill>
                <a:srgbClr val="FFCC00"/>
              </a:solidFill>
              <a:round/>
              <a:headEnd/>
              <a:tailEnd/>
            </a:ln>
            <a:effectLst/>
          </p:spPr>
          <p:txBody>
            <a:bodyPr wrap="none"/>
            <a:lstStyle/>
            <a:p>
              <a:endParaRPr lang="hr-HR"/>
            </a:p>
          </p:txBody>
        </p:sp>
      </p:grpSp>
      <p:sp>
        <p:nvSpPr>
          <p:cNvPr id="6" name="Rectangle 5"/>
          <p:cNvSpPr/>
          <p:nvPr/>
        </p:nvSpPr>
        <p:spPr>
          <a:xfrm>
            <a:off x="0" y="980728"/>
            <a:ext cx="9144000" cy="461665"/>
          </a:xfrm>
          <a:prstGeom prst="rect">
            <a:avLst/>
          </a:prstGeom>
          <a:ln>
            <a:solidFill>
              <a:srgbClr val="3366FF"/>
            </a:solidFill>
          </a:ln>
        </p:spPr>
        <p:txBody>
          <a:bodyPr wrap="square">
            <a:spAutoFit/>
          </a:bodyPr>
          <a:lstStyle/>
          <a:p>
            <a:pPr marL="720725" indent="-720725">
              <a:spcAft>
                <a:spcPts val="1200"/>
              </a:spcAft>
              <a:buClr>
                <a:srgbClr val="333399"/>
              </a:buClr>
              <a:buSzPct val="80000"/>
              <a:buFontTx/>
              <a:buNone/>
              <a:defRPr/>
            </a:pPr>
            <a:r>
              <a:rPr lang="en-US" altLang="fi-FI" dirty="0">
                <a:solidFill>
                  <a:schemeClr val="accent6"/>
                </a:solidFill>
                <a:latin typeface="Calibri" pitchFamily="34" charset="0"/>
              </a:rPr>
              <a:t>1</a:t>
            </a:r>
            <a:r>
              <a:rPr lang="en-US" altLang="fi-FI" dirty="0" smtClean="0">
                <a:solidFill>
                  <a:schemeClr val="accent6"/>
                </a:solidFill>
                <a:latin typeface="Calibri" pitchFamily="34" charset="0"/>
              </a:rPr>
              <a:t>. Resolving </a:t>
            </a:r>
            <a:r>
              <a:rPr lang="en-US" altLang="fi-FI" dirty="0">
                <a:solidFill>
                  <a:schemeClr val="accent6"/>
                </a:solidFill>
                <a:latin typeface="Calibri" pitchFamily="34" charset="0"/>
              </a:rPr>
              <a:t>shortcomings and deficiencies in </a:t>
            </a:r>
            <a:r>
              <a:rPr lang="en-US" altLang="fi-FI" dirty="0" smtClean="0">
                <a:solidFill>
                  <a:schemeClr val="accent6"/>
                </a:solidFill>
                <a:latin typeface="Calibri" pitchFamily="34" charset="0"/>
              </a:rPr>
              <a:t>basic </a:t>
            </a:r>
            <a:r>
              <a:rPr lang="en-US" altLang="fi-FI" dirty="0">
                <a:solidFill>
                  <a:schemeClr val="accent6"/>
                </a:solidFill>
                <a:latin typeface="Calibri" pitchFamily="34" charset="0"/>
              </a:rPr>
              <a:t>technical capacities</a:t>
            </a:r>
          </a:p>
        </p:txBody>
      </p:sp>
    </p:spTree>
    <p:extLst>
      <p:ext uri="{BB962C8B-B14F-4D97-AF65-F5344CB8AC3E}">
        <p14:creationId xmlns:p14="http://schemas.microsoft.com/office/powerpoint/2010/main" val="3569338172"/>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0" y="152400"/>
            <a:ext cx="9144000" cy="828328"/>
            <a:chOff x="0" y="152400"/>
            <a:chExt cx="9144000" cy="828328"/>
          </a:xfrm>
        </p:grpSpPr>
        <p:sp>
          <p:nvSpPr>
            <p:cNvPr id="4" name="Rectangle 3"/>
            <p:cNvSpPr txBox="1">
              <a:spLocks noChangeArrowheads="1"/>
            </p:cNvSpPr>
            <p:nvPr/>
          </p:nvSpPr>
          <p:spPr bwMode="auto">
            <a:xfrm>
              <a:off x="0" y="152400"/>
              <a:ext cx="9144000" cy="792163"/>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lgn="ctr" eaLnBrk="1" hangingPunct="1">
                <a:spcBef>
                  <a:spcPct val="0"/>
                </a:spcBef>
                <a:buClrTx/>
                <a:defRPr/>
              </a:pPr>
              <a:r>
                <a:rPr lang="en-US" altLang="fi-FI" sz="3200" b="1" kern="0" dirty="0" smtClean="0">
                  <a:solidFill>
                    <a:schemeClr val="bg1"/>
                  </a:solidFill>
                  <a:latin typeface="Calibri" pitchFamily="34" charset="0"/>
                  <a:ea typeface="+mj-ea"/>
                  <a:cs typeface="+mj-cs"/>
                </a:rPr>
                <a:t>Potential </a:t>
              </a:r>
              <a:r>
                <a:rPr lang="en-US" altLang="fi-FI" sz="3200" b="1" kern="0" dirty="0">
                  <a:solidFill>
                    <a:schemeClr val="bg1"/>
                  </a:solidFill>
                  <a:latin typeface="Calibri" pitchFamily="34" charset="0"/>
                  <a:ea typeface="+mj-ea"/>
                  <a:cs typeface="+mj-cs"/>
                </a:rPr>
                <a:t>Future </a:t>
              </a:r>
              <a:r>
                <a:rPr lang="en-US" altLang="fi-FI" sz="3200" b="1" kern="0" dirty="0" smtClean="0">
                  <a:solidFill>
                    <a:schemeClr val="bg1"/>
                  </a:solidFill>
                  <a:latin typeface="Calibri" pitchFamily="34" charset="0"/>
                  <a:ea typeface="+mj-ea"/>
                  <a:cs typeface="+mj-cs"/>
                </a:rPr>
                <a:t>Projects in DRR</a:t>
              </a:r>
              <a:endParaRPr lang="en-US" altLang="fi-FI" sz="3200" b="1" kern="0" dirty="0">
                <a:solidFill>
                  <a:schemeClr val="bg1"/>
                </a:solidFill>
                <a:latin typeface="Calibri" pitchFamily="34" charset="0"/>
                <a:ea typeface="+mj-ea"/>
                <a:cs typeface="+mj-cs"/>
              </a:endParaRPr>
            </a:p>
          </p:txBody>
        </p:sp>
        <p:sp>
          <p:nvSpPr>
            <p:cNvPr id="5" name="Line 2"/>
            <p:cNvSpPr>
              <a:spLocks noChangeShapeType="1"/>
            </p:cNvSpPr>
            <p:nvPr/>
          </p:nvSpPr>
          <p:spPr bwMode="auto">
            <a:xfrm>
              <a:off x="0" y="980728"/>
              <a:ext cx="9144000" cy="0"/>
            </a:xfrm>
            <a:prstGeom prst="line">
              <a:avLst/>
            </a:prstGeom>
            <a:noFill/>
            <a:ln w="76200">
              <a:solidFill>
                <a:srgbClr val="FFCC00"/>
              </a:solidFill>
              <a:round/>
              <a:headEnd/>
              <a:tailEnd/>
            </a:ln>
            <a:effectLst/>
          </p:spPr>
          <p:txBody>
            <a:bodyPr wrap="none"/>
            <a:lstStyle/>
            <a:p>
              <a:endParaRPr lang="hr-HR"/>
            </a:p>
          </p:txBody>
        </p:sp>
      </p:grpSp>
      <p:sp>
        <p:nvSpPr>
          <p:cNvPr id="6" name="Rectangle 5"/>
          <p:cNvSpPr/>
          <p:nvPr/>
        </p:nvSpPr>
        <p:spPr>
          <a:xfrm>
            <a:off x="-36512" y="980728"/>
            <a:ext cx="9361040" cy="830997"/>
          </a:xfrm>
          <a:prstGeom prst="rect">
            <a:avLst/>
          </a:prstGeom>
          <a:ln>
            <a:solidFill>
              <a:srgbClr val="3366FF"/>
            </a:solidFill>
          </a:ln>
        </p:spPr>
        <p:txBody>
          <a:bodyPr wrap="square">
            <a:spAutoFit/>
          </a:bodyPr>
          <a:lstStyle/>
          <a:p>
            <a:pPr marL="269875" indent="-269875">
              <a:spcAft>
                <a:spcPts val="1200"/>
              </a:spcAft>
              <a:buClr>
                <a:srgbClr val="333399"/>
              </a:buClr>
              <a:buSzPct val="80000"/>
              <a:buFontTx/>
              <a:buNone/>
              <a:defRPr/>
            </a:pPr>
            <a:r>
              <a:rPr lang="en-US" altLang="fi-FI" dirty="0" smtClean="0">
                <a:solidFill>
                  <a:schemeClr val="accent6"/>
                </a:solidFill>
                <a:latin typeface="Calibri" pitchFamily="34" charset="0"/>
              </a:rPr>
              <a:t>2</a:t>
            </a:r>
            <a:r>
              <a:rPr lang="en-US" altLang="fi-FI" dirty="0">
                <a:solidFill>
                  <a:schemeClr val="accent6"/>
                </a:solidFill>
                <a:latin typeface="Calibri" pitchFamily="34" charset="0"/>
              </a:rPr>
              <a:t>. Resolving the deficiencies with human resources available in </a:t>
            </a:r>
            <a:r>
              <a:rPr lang="en-US" altLang="fi-FI" dirty="0" smtClean="0">
                <a:solidFill>
                  <a:schemeClr val="accent6"/>
                </a:solidFill>
                <a:latin typeface="Calibri" pitchFamily="34" charset="0"/>
              </a:rPr>
              <a:t>Western </a:t>
            </a:r>
            <a:r>
              <a:rPr lang="en-US" altLang="fi-FI" dirty="0">
                <a:solidFill>
                  <a:schemeClr val="accent6"/>
                </a:solidFill>
                <a:latin typeface="Calibri" pitchFamily="34" charset="0"/>
              </a:rPr>
              <a:t>Balkan NMHSs to support effective MHEWS</a:t>
            </a:r>
          </a:p>
        </p:txBody>
      </p:sp>
      <p:sp>
        <p:nvSpPr>
          <p:cNvPr id="7" name="Content Placeholder 2"/>
          <p:cNvSpPr>
            <a:spLocks noGrp="1"/>
          </p:cNvSpPr>
          <p:nvPr>
            <p:ph idx="1"/>
          </p:nvPr>
        </p:nvSpPr>
        <p:spPr bwMode="auto">
          <a:xfrm>
            <a:off x="36512" y="1701602"/>
            <a:ext cx="9144000" cy="5255790"/>
          </a:xfrm>
          <a:ln>
            <a:miter lim="800000"/>
            <a:headEnd/>
            <a:tailEnd/>
          </a:ln>
        </p:spPr>
        <p:txBody>
          <a:bodyPr vert="horz" wrap="square" lIns="91440" tIns="45720" rIns="91440" bIns="45720" numCol="1" anchor="t" anchorCtr="0" compatLnSpc="1">
            <a:prstTxWarp prst="textNoShape">
              <a:avLst/>
            </a:prstTxWarp>
          </a:bodyPr>
          <a:lstStyle/>
          <a:p>
            <a:pPr>
              <a:buFontTx/>
              <a:buNone/>
              <a:defRPr/>
            </a:pPr>
            <a:endParaRPr lang="fr-FR" altLang="fi-FI" sz="1050" b="1" dirty="0" smtClean="0">
              <a:solidFill>
                <a:srgbClr val="002060"/>
              </a:solidFill>
              <a:latin typeface="Calibri" pitchFamily="34" charset="0"/>
              <a:ea typeface="+mn-ea"/>
            </a:endParaRPr>
          </a:p>
          <a:p>
            <a:pPr>
              <a:spcAft>
                <a:spcPts val="1200"/>
              </a:spcAft>
              <a:buClr>
                <a:srgbClr val="333399"/>
              </a:buClr>
              <a:buFontTx/>
              <a:buBlip>
                <a:blip r:embed="rId2"/>
              </a:buBlip>
              <a:defRPr/>
            </a:pPr>
            <a:r>
              <a:rPr lang="en-GB" altLang="fi-FI" sz="2800" b="1" dirty="0" smtClean="0">
                <a:solidFill>
                  <a:srgbClr val="000000"/>
                </a:solidFill>
                <a:latin typeface="Calibri" pitchFamily="34" charset="0"/>
                <a:ea typeface="+mn-ea"/>
              </a:rPr>
              <a:t>Project 2.1 - </a:t>
            </a:r>
            <a:r>
              <a:rPr lang="en-US" altLang="fi-FI" sz="2800" b="1" dirty="0" smtClean="0">
                <a:solidFill>
                  <a:srgbClr val="000000"/>
                </a:solidFill>
                <a:latin typeface="Calibri" pitchFamily="34" charset="0"/>
                <a:ea typeface="+mn-ea"/>
              </a:rPr>
              <a:t>Develop harmonized long-term education and training </a:t>
            </a:r>
            <a:r>
              <a:rPr lang="en-US" altLang="fi-FI" sz="2800" b="1" dirty="0" err="1" smtClean="0">
                <a:solidFill>
                  <a:srgbClr val="000000"/>
                </a:solidFill>
                <a:latin typeface="Calibri" pitchFamily="34" charset="0"/>
                <a:ea typeface="+mn-ea"/>
              </a:rPr>
              <a:t>programme</a:t>
            </a:r>
            <a:r>
              <a:rPr lang="en-US" altLang="fi-FI" sz="2800" b="1" dirty="0" smtClean="0">
                <a:solidFill>
                  <a:srgbClr val="000000"/>
                </a:solidFill>
                <a:latin typeface="Calibri" pitchFamily="34" charset="0"/>
                <a:ea typeface="+mn-ea"/>
              </a:rPr>
              <a:t> for </a:t>
            </a:r>
            <a:r>
              <a:rPr lang="en-US" altLang="fi-FI" sz="2800" b="1" dirty="0" smtClean="0">
                <a:solidFill>
                  <a:srgbClr val="000000"/>
                </a:solidFill>
                <a:latin typeface="Calibri" pitchFamily="34" charset="0"/>
                <a:ea typeface="+mn-ea"/>
              </a:rPr>
              <a:t>Western </a:t>
            </a:r>
            <a:r>
              <a:rPr lang="en-US" altLang="fi-FI" sz="2800" b="1" dirty="0" smtClean="0">
                <a:solidFill>
                  <a:srgbClr val="000000"/>
                </a:solidFill>
                <a:latin typeface="Calibri" pitchFamily="34" charset="0"/>
                <a:ea typeface="+mn-ea"/>
              </a:rPr>
              <a:t>Balkans countries </a:t>
            </a:r>
          </a:p>
          <a:p>
            <a:pPr>
              <a:spcBef>
                <a:spcPts val="300"/>
              </a:spcBef>
              <a:spcAft>
                <a:spcPts val="300"/>
              </a:spcAft>
              <a:buClr>
                <a:srgbClr val="333399"/>
              </a:buClr>
              <a:buFont typeface="Wingdings" pitchFamily="2" charset="2"/>
              <a:buChar char="Ø"/>
              <a:defRPr/>
            </a:pPr>
            <a:r>
              <a:rPr lang="en-GB" altLang="fi-FI" sz="2400" b="1" dirty="0" smtClean="0">
                <a:solidFill>
                  <a:srgbClr val="000000"/>
                </a:solidFill>
                <a:latin typeface="Calibri" pitchFamily="34" charset="0"/>
                <a:ea typeface="+mn-ea"/>
              </a:rPr>
              <a:t>Objective: </a:t>
            </a:r>
            <a:r>
              <a:rPr lang="en-US" altLang="fi-FI" sz="2400" dirty="0" smtClean="0">
                <a:solidFill>
                  <a:srgbClr val="000000"/>
                </a:solidFill>
                <a:latin typeface="Calibri" pitchFamily="34" charset="0"/>
                <a:ea typeface="+mn-ea"/>
              </a:rPr>
              <a:t>To ensure sufficient number of experts to fill the gaps in the </a:t>
            </a:r>
            <a:r>
              <a:rPr lang="en-US" altLang="fi-FI" sz="2400" dirty="0" smtClean="0">
                <a:solidFill>
                  <a:srgbClr val="000000"/>
                </a:solidFill>
                <a:latin typeface="Calibri" pitchFamily="34" charset="0"/>
                <a:ea typeface="+mn-ea"/>
              </a:rPr>
              <a:t>Western </a:t>
            </a:r>
            <a:r>
              <a:rPr lang="en-US" altLang="fi-FI" sz="2400" dirty="0" smtClean="0">
                <a:solidFill>
                  <a:srgbClr val="000000"/>
                </a:solidFill>
                <a:latin typeface="Calibri" pitchFamily="34" charset="0"/>
                <a:ea typeface="+mn-ea"/>
              </a:rPr>
              <a:t>Balkan countries (e.g., between 15 and 20 forecasters)</a:t>
            </a:r>
          </a:p>
          <a:p>
            <a:pPr>
              <a:spcBef>
                <a:spcPts val="300"/>
              </a:spcBef>
              <a:spcAft>
                <a:spcPts val="300"/>
              </a:spcAft>
              <a:buClr>
                <a:srgbClr val="333399"/>
              </a:buClr>
              <a:buFont typeface="Wingdings" pitchFamily="2" charset="2"/>
              <a:buChar char="Ø"/>
              <a:defRPr/>
            </a:pPr>
            <a:r>
              <a:rPr lang="en-GB" altLang="fi-FI" sz="2400" b="1" dirty="0" smtClean="0">
                <a:solidFill>
                  <a:srgbClr val="000000"/>
                </a:solidFill>
                <a:latin typeface="Calibri" pitchFamily="34" charset="0"/>
                <a:ea typeface="+mn-ea"/>
              </a:rPr>
              <a:t>Expected benefits: </a:t>
            </a:r>
            <a:r>
              <a:rPr lang="en-GB" altLang="fi-FI" sz="2400" dirty="0" smtClean="0">
                <a:solidFill>
                  <a:srgbClr val="000000"/>
                </a:solidFill>
                <a:latin typeface="Calibri" pitchFamily="34" charset="0"/>
                <a:ea typeface="+mn-ea"/>
              </a:rPr>
              <a:t>Enhance EWS capabilities and </a:t>
            </a:r>
            <a:r>
              <a:rPr lang="en-GB" altLang="fi-FI" sz="2400" dirty="0" smtClean="0">
                <a:solidFill>
                  <a:srgbClr val="000000"/>
                </a:solidFill>
                <a:latin typeface="Calibri" pitchFamily="34" charset="0"/>
                <a:ea typeface="+mn-ea"/>
              </a:rPr>
              <a:t>365</a:t>
            </a:r>
            <a:r>
              <a:rPr lang="en-GB" altLang="fi-FI" sz="2400" dirty="0" smtClean="0">
                <a:solidFill>
                  <a:srgbClr val="000000"/>
                </a:solidFill>
                <a:latin typeface="Calibri" pitchFamily="34" charset="0"/>
                <a:ea typeface="+mn-ea"/>
              </a:rPr>
              <a:t>/7/24 service availability</a:t>
            </a:r>
            <a:endParaRPr lang="en-US" altLang="fi-FI" sz="2400" b="1" dirty="0" smtClean="0">
              <a:solidFill>
                <a:srgbClr val="000000"/>
              </a:solidFill>
              <a:latin typeface="Calibri" pitchFamily="34" charset="0"/>
              <a:ea typeface="+mn-ea"/>
            </a:endParaRPr>
          </a:p>
          <a:p>
            <a:pPr>
              <a:spcBef>
                <a:spcPts val="300"/>
              </a:spcBef>
              <a:spcAft>
                <a:spcPts val="300"/>
              </a:spcAft>
              <a:buClr>
                <a:srgbClr val="333399"/>
              </a:buClr>
              <a:buFont typeface="Wingdings" pitchFamily="2" charset="2"/>
              <a:buChar char="Ø"/>
              <a:defRPr/>
            </a:pPr>
            <a:r>
              <a:rPr lang="en-US" altLang="fi-FI" sz="2400" b="1" dirty="0" smtClean="0">
                <a:solidFill>
                  <a:srgbClr val="000000"/>
                </a:solidFill>
                <a:latin typeface="Calibri" pitchFamily="34" charset="0"/>
                <a:ea typeface="+mn-ea"/>
              </a:rPr>
              <a:t>Potential Participants: </a:t>
            </a:r>
            <a:r>
              <a:rPr lang="en-US" altLang="fi-FI" sz="2400" dirty="0" smtClean="0">
                <a:solidFill>
                  <a:srgbClr val="000000"/>
                </a:solidFill>
                <a:latin typeface="Calibri" pitchFamily="34" charset="0"/>
                <a:ea typeface="+mn-ea"/>
              </a:rPr>
              <a:t>Western </a:t>
            </a:r>
            <a:r>
              <a:rPr lang="en-US" altLang="fi-FI" sz="2400" dirty="0" smtClean="0">
                <a:solidFill>
                  <a:srgbClr val="000000"/>
                </a:solidFill>
                <a:latin typeface="Calibri" pitchFamily="34" charset="0"/>
                <a:ea typeface="+mn-ea"/>
              </a:rPr>
              <a:t>Balkan beneficiaries</a:t>
            </a:r>
          </a:p>
          <a:p>
            <a:pPr>
              <a:spcAft>
                <a:spcPts val="1200"/>
              </a:spcAft>
              <a:buClr>
                <a:srgbClr val="333399"/>
              </a:buClr>
              <a:buFontTx/>
              <a:buNone/>
              <a:defRPr/>
            </a:pPr>
            <a:r>
              <a:rPr lang="en-GB" altLang="fi-FI" sz="2000" b="1" i="1" dirty="0" smtClean="0">
                <a:solidFill>
                  <a:srgbClr val="000000"/>
                </a:solidFill>
                <a:latin typeface="Calibri" pitchFamily="34" charset="0"/>
                <a:ea typeface="+mn-ea"/>
              </a:rPr>
              <a:t>Note</a:t>
            </a:r>
            <a:r>
              <a:rPr lang="en-GB" altLang="fi-FI" sz="2000" i="1" dirty="0" smtClean="0">
                <a:solidFill>
                  <a:srgbClr val="000000"/>
                </a:solidFill>
                <a:latin typeface="Calibri" pitchFamily="34" charset="0"/>
                <a:ea typeface="+mn-ea"/>
              </a:rPr>
              <a:t>: </a:t>
            </a:r>
            <a:r>
              <a:rPr lang="en-US" altLang="fi-FI" sz="2000" i="1" dirty="0" smtClean="0">
                <a:solidFill>
                  <a:srgbClr val="000000"/>
                </a:solidFill>
                <a:latin typeface="Calibri" pitchFamily="34" charset="0"/>
                <a:ea typeface="+mn-ea"/>
              </a:rPr>
              <a:t>WMO would support by providing advice on the needed training </a:t>
            </a:r>
            <a:r>
              <a:rPr lang="en-US" altLang="fi-FI" sz="2000" i="1" dirty="0" err="1" smtClean="0">
                <a:solidFill>
                  <a:srgbClr val="000000"/>
                </a:solidFill>
                <a:latin typeface="Calibri" pitchFamily="34" charset="0"/>
                <a:ea typeface="+mn-ea"/>
              </a:rPr>
              <a:t>programmes</a:t>
            </a:r>
            <a:r>
              <a:rPr lang="en-US" altLang="fi-FI" sz="2000" i="1" dirty="0" smtClean="0">
                <a:solidFill>
                  <a:srgbClr val="000000"/>
                </a:solidFill>
                <a:latin typeface="Calibri" pitchFamily="34" charset="0"/>
                <a:ea typeface="+mn-ea"/>
              </a:rPr>
              <a:t> and identifying appropriate education and training institutions. However, the funding should come from development partners.</a:t>
            </a:r>
          </a:p>
          <a:p>
            <a:pPr>
              <a:spcAft>
                <a:spcPts val="1200"/>
              </a:spcAft>
              <a:buClr>
                <a:srgbClr val="333399"/>
              </a:buClr>
              <a:buFontTx/>
              <a:buNone/>
              <a:defRPr/>
            </a:pPr>
            <a:endParaRPr lang="en-US" altLang="fi-FI" sz="2000" dirty="0" smtClean="0">
              <a:ea typeface="+mn-ea"/>
            </a:endParaRPr>
          </a:p>
          <a:p>
            <a:pPr>
              <a:spcAft>
                <a:spcPts val="1200"/>
              </a:spcAft>
              <a:buClr>
                <a:srgbClr val="333399"/>
              </a:buClr>
              <a:buFontTx/>
              <a:buBlip>
                <a:blip r:embed="rId2"/>
              </a:buBlip>
              <a:defRPr/>
            </a:pPr>
            <a:endParaRPr lang="fi-FI" altLang="fi-FI" sz="3600" dirty="0" smtClean="0">
              <a:ea typeface="+mn-ea"/>
            </a:endParaRPr>
          </a:p>
        </p:txBody>
      </p:sp>
    </p:spTree>
    <p:extLst>
      <p:ext uri="{BB962C8B-B14F-4D97-AF65-F5344CB8AC3E}">
        <p14:creationId xmlns:p14="http://schemas.microsoft.com/office/powerpoint/2010/main" val="2866391230"/>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0" y="152400"/>
            <a:ext cx="9144000" cy="828328"/>
            <a:chOff x="0" y="152400"/>
            <a:chExt cx="9144000" cy="828328"/>
          </a:xfrm>
        </p:grpSpPr>
        <p:sp>
          <p:nvSpPr>
            <p:cNvPr id="4" name="Rectangle 3"/>
            <p:cNvSpPr txBox="1">
              <a:spLocks noChangeArrowheads="1"/>
            </p:cNvSpPr>
            <p:nvPr/>
          </p:nvSpPr>
          <p:spPr bwMode="auto">
            <a:xfrm>
              <a:off x="0" y="152400"/>
              <a:ext cx="9144000" cy="792163"/>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lgn="ctr" eaLnBrk="1" hangingPunct="1">
                <a:spcBef>
                  <a:spcPct val="0"/>
                </a:spcBef>
                <a:buClrTx/>
                <a:defRPr/>
              </a:pPr>
              <a:r>
                <a:rPr lang="en-US" altLang="fi-FI" sz="3200" b="1" kern="0" dirty="0" smtClean="0">
                  <a:solidFill>
                    <a:schemeClr val="bg1"/>
                  </a:solidFill>
                  <a:latin typeface="Calibri" pitchFamily="34" charset="0"/>
                  <a:ea typeface="+mj-ea"/>
                  <a:cs typeface="+mj-cs"/>
                </a:rPr>
                <a:t>Potential </a:t>
              </a:r>
              <a:r>
                <a:rPr lang="en-US" altLang="fi-FI" sz="3200" b="1" kern="0" dirty="0">
                  <a:solidFill>
                    <a:schemeClr val="bg1"/>
                  </a:solidFill>
                  <a:latin typeface="Calibri" pitchFamily="34" charset="0"/>
                  <a:ea typeface="+mj-ea"/>
                  <a:cs typeface="+mj-cs"/>
                </a:rPr>
                <a:t>Future </a:t>
              </a:r>
              <a:r>
                <a:rPr lang="en-US" altLang="fi-FI" sz="3200" b="1" kern="0" dirty="0" smtClean="0">
                  <a:solidFill>
                    <a:schemeClr val="bg1"/>
                  </a:solidFill>
                  <a:latin typeface="Calibri" pitchFamily="34" charset="0"/>
                  <a:ea typeface="+mj-ea"/>
                  <a:cs typeface="+mj-cs"/>
                </a:rPr>
                <a:t>Projects in DRR</a:t>
              </a:r>
              <a:endParaRPr lang="en-US" altLang="fi-FI" sz="3200" b="1" kern="0" dirty="0">
                <a:solidFill>
                  <a:schemeClr val="bg1"/>
                </a:solidFill>
                <a:latin typeface="Calibri" pitchFamily="34" charset="0"/>
                <a:ea typeface="+mj-ea"/>
                <a:cs typeface="+mj-cs"/>
              </a:endParaRPr>
            </a:p>
          </p:txBody>
        </p:sp>
        <p:sp>
          <p:nvSpPr>
            <p:cNvPr id="5" name="Line 2"/>
            <p:cNvSpPr>
              <a:spLocks noChangeShapeType="1"/>
            </p:cNvSpPr>
            <p:nvPr/>
          </p:nvSpPr>
          <p:spPr bwMode="auto">
            <a:xfrm>
              <a:off x="0" y="980728"/>
              <a:ext cx="9144000" cy="0"/>
            </a:xfrm>
            <a:prstGeom prst="line">
              <a:avLst/>
            </a:prstGeom>
            <a:noFill/>
            <a:ln w="76200">
              <a:solidFill>
                <a:srgbClr val="FFCC00"/>
              </a:solidFill>
              <a:round/>
              <a:headEnd/>
              <a:tailEnd/>
            </a:ln>
            <a:effectLst/>
          </p:spPr>
          <p:txBody>
            <a:bodyPr wrap="none"/>
            <a:lstStyle/>
            <a:p>
              <a:endParaRPr lang="hr-HR"/>
            </a:p>
          </p:txBody>
        </p:sp>
      </p:grpSp>
      <p:sp>
        <p:nvSpPr>
          <p:cNvPr id="6" name="Rectangle 5"/>
          <p:cNvSpPr/>
          <p:nvPr/>
        </p:nvSpPr>
        <p:spPr>
          <a:xfrm>
            <a:off x="-36512" y="980728"/>
            <a:ext cx="9180512" cy="830997"/>
          </a:xfrm>
          <a:prstGeom prst="rect">
            <a:avLst/>
          </a:prstGeom>
          <a:ln>
            <a:solidFill>
              <a:srgbClr val="3366FF"/>
            </a:solidFill>
          </a:ln>
        </p:spPr>
        <p:txBody>
          <a:bodyPr wrap="square">
            <a:spAutoFit/>
          </a:bodyPr>
          <a:lstStyle/>
          <a:p>
            <a:pPr marL="269875" indent="-269875">
              <a:spcAft>
                <a:spcPts val="1200"/>
              </a:spcAft>
              <a:buClr>
                <a:srgbClr val="333399"/>
              </a:buClr>
              <a:buSzPct val="80000"/>
              <a:buFontTx/>
              <a:buNone/>
              <a:defRPr/>
            </a:pPr>
            <a:r>
              <a:rPr lang="en-US" altLang="fi-FI" dirty="0">
                <a:solidFill>
                  <a:schemeClr val="accent6"/>
                </a:solidFill>
                <a:latin typeface="Calibri" pitchFamily="34" charset="0"/>
              </a:rPr>
              <a:t>3.  Support disaster risk analysis with improved </a:t>
            </a:r>
            <a:r>
              <a:rPr lang="en-US" altLang="fi-FI" dirty="0" err="1">
                <a:solidFill>
                  <a:schemeClr val="accent6"/>
                </a:solidFill>
                <a:latin typeface="Calibri" pitchFamily="34" charset="0"/>
              </a:rPr>
              <a:t>hydrometeorological</a:t>
            </a:r>
            <a:r>
              <a:rPr lang="en-US" altLang="fi-FI" dirty="0">
                <a:solidFill>
                  <a:schemeClr val="accent6"/>
                </a:solidFill>
                <a:latin typeface="Calibri" pitchFamily="34" charset="0"/>
              </a:rPr>
              <a:t> hazard/extreme weather analysis</a:t>
            </a:r>
          </a:p>
        </p:txBody>
      </p:sp>
      <p:sp>
        <p:nvSpPr>
          <p:cNvPr id="8" name="Content Placeholder 2"/>
          <p:cNvSpPr>
            <a:spLocks noGrp="1"/>
          </p:cNvSpPr>
          <p:nvPr>
            <p:ph idx="1"/>
          </p:nvPr>
        </p:nvSpPr>
        <p:spPr bwMode="auto">
          <a:xfrm>
            <a:off x="107504" y="1656978"/>
            <a:ext cx="8856984" cy="5201022"/>
          </a:xfrm>
          <a:ln>
            <a:miter lim="800000"/>
            <a:headEnd/>
            <a:tailEnd/>
          </a:ln>
        </p:spPr>
        <p:txBody>
          <a:bodyPr vert="horz" wrap="square" lIns="91440" tIns="45720" rIns="91440" bIns="45720" numCol="1" anchor="t" anchorCtr="0" compatLnSpc="1">
            <a:prstTxWarp prst="textNoShape">
              <a:avLst/>
            </a:prstTxWarp>
          </a:bodyPr>
          <a:lstStyle/>
          <a:p>
            <a:pPr>
              <a:buFontTx/>
              <a:buNone/>
            </a:pPr>
            <a:endParaRPr lang="fr-FR" sz="1000" b="1" dirty="0">
              <a:solidFill>
                <a:srgbClr val="002060"/>
              </a:solidFill>
              <a:latin typeface="Calibri" charset="0"/>
            </a:endParaRPr>
          </a:p>
          <a:p>
            <a:pPr>
              <a:spcAft>
                <a:spcPts val="1200"/>
              </a:spcAft>
              <a:buClr>
                <a:srgbClr val="333399"/>
              </a:buClr>
              <a:buFontTx/>
              <a:buBlip>
                <a:blip r:embed="rId2"/>
              </a:buBlip>
            </a:pPr>
            <a:r>
              <a:rPr lang="en-GB" sz="2800" b="1" dirty="0">
                <a:solidFill>
                  <a:srgbClr val="000000"/>
                </a:solidFill>
                <a:latin typeface="Calibri" charset="0"/>
              </a:rPr>
              <a:t>Project 3.1 – </a:t>
            </a:r>
            <a:r>
              <a:rPr lang="en-US" sz="2800" b="1" dirty="0">
                <a:solidFill>
                  <a:srgbClr val="000000"/>
                </a:solidFill>
                <a:latin typeface="Calibri" charset="0"/>
              </a:rPr>
              <a:t>Regional Data Rescue and Extreme Weather Analysis</a:t>
            </a:r>
          </a:p>
          <a:p>
            <a:pPr>
              <a:spcBef>
                <a:spcPts val="300"/>
              </a:spcBef>
              <a:spcAft>
                <a:spcPts val="300"/>
              </a:spcAft>
              <a:buClr>
                <a:srgbClr val="333399"/>
              </a:buClr>
              <a:buFont typeface="Wingdings" charset="0"/>
              <a:buChar char="Ø"/>
            </a:pPr>
            <a:r>
              <a:rPr lang="en-GB" sz="2400" b="1" dirty="0">
                <a:solidFill>
                  <a:srgbClr val="000000"/>
                </a:solidFill>
                <a:latin typeface="Calibri" charset="0"/>
              </a:rPr>
              <a:t>Objective: </a:t>
            </a:r>
            <a:r>
              <a:rPr lang="en-US" sz="2400" dirty="0">
                <a:solidFill>
                  <a:srgbClr val="000000"/>
                </a:solidFill>
                <a:latin typeface="Calibri" charset="0"/>
              </a:rPr>
              <a:t>To rescue existing national historical data, establish a harmonized regional data set and conduct harmonized extreme weather analysis</a:t>
            </a:r>
          </a:p>
          <a:p>
            <a:pPr>
              <a:spcBef>
                <a:spcPts val="300"/>
              </a:spcBef>
              <a:spcAft>
                <a:spcPts val="300"/>
              </a:spcAft>
              <a:buClr>
                <a:srgbClr val="333399"/>
              </a:buClr>
              <a:buFont typeface="Wingdings" charset="0"/>
              <a:buChar char="Ø"/>
            </a:pPr>
            <a:r>
              <a:rPr lang="en-GB" sz="2400" b="1" dirty="0">
                <a:solidFill>
                  <a:srgbClr val="000000"/>
                </a:solidFill>
                <a:latin typeface="Calibri" charset="0"/>
              </a:rPr>
              <a:t>Expected benefits: </a:t>
            </a:r>
            <a:r>
              <a:rPr lang="en-GB" sz="2400" dirty="0">
                <a:solidFill>
                  <a:srgbClr val="000000"/>
                </a:solidFill>
                <a:latin typeface="Calibri" charset="0"/>
              </a:rPr>
              <a:t>Building a common picture of extreme weather; secure national historical data</a:t>
            </a:r>
            <a:endParaRPr lang="en-US" sz="2400" b="1" dirty="0">
              <a:solidFill>
                <a:srgbClr val="000000"/>
              </a:solidFill>
              <a:latin typeface="Calibri" charset="0"/>
            </a:endParaRPr>
          </a:p>
          <a:p>
            <a:pPr>
              <a:spcBef>
                <a:spcPts val="300"/>
              </a:spcBef>
              <a:spcAft>
                <a:spcPts val="300"/>
              </a:spcAft>
              <a:buClr>
                <a:srgbClr val="333399"/>
              </a:buClr>
              <a:buFont typeface="Wingdings" charset="0"/>
              <a:buChar char="Ø"/>
            </a:pPr>
            <a:r>
              <a:rPr lang="en-US" sz="2400" b="1" dirty="0">
                <a:solidFill>
                  <a:srgbClr val="000000"/>
                </a:solidFill>
                <a:latin typeface="Calibri" charset="0"/>
              </a:rPr>
              <a:t>Potential Participants: </a:t>
            </a:r>
            <a:r>
              <a:rPr lang="en-US" sz="2400" dirty="0">
                <a:solidFill>
                  <a:srgbClr val="000000"/>
                </a:solidFill>
                <a:latin typeface="Calibri" charset="0"/>
              </a:rPr>
              <a:t>All </a:t>
            </a:r>
            <a:r>
              <a:rPr lang="en-US" sz="2400" dirty="0" smtClean="0">
                <a:solidFill>
                  <a:srgbClr val="000000"/>
                </a:solidFill>
                <a:latin typeface="Calibri" charset="0"/>
              </a:rPr>
              <a:t>beneficiaries</a:t>
            </a:r>
          </a:p>
          <a:p>
            <a:pPr>
              <a:spcBef>
                <a:spcPts val="300"/>
              </a:spcBef>
              <a:spcAft>
                <a:spcPts val="300"/>
              </a:spcAft>
              <a:buClr>
                <a:srgbClr val="333399"/>
              </a:buClr>
              <a:buFont typeface="Wingdings" charset="0"/>
              <a:buChar char="Ø"/>
            </a:pPr>
            <a:endParaRPr lang="en-GB" sz="2400" dirty="0">
              <a:solidFill>
                <a:srgbClr val="000000"/>
              </a:solidFill>
              <a:latin typeface="Calibri" charset="0"/>
            </a:endParaRPr>
          </a:p>
          <a:p>
            <a:pPr>
              <a:spcBef>
                <a:spcPts val="300"/>
              </a:spcBef>
              <a:spcAft>
                <a:spcPts val="300"/>
              </a:spcAft>
              <a:buClr>
                <a:srgbClr val="333399"/>
              </a:buClr>
              <a:buFontTx/>
              <a:buNone/>
            </a:pPr>
            <a:r>
              <a:rPr lang="en-GB" sz="2400" b="1" dirty="0">
                <a:solidFill>
                  <a:srgbClr val="000000"/>
                </a:solidFill>
                <a:latin typeface="Calibri" charset="0"/>
              </a:rPr>
              <a:t>Note: </a:t>
            </a:r>
            <a:r>
              <a:rPr lang="en-GB" sz="2400" dirty="0">
                <a:solidFill>
                  <a:srgbClr val="000000"/>
                </a:solidFill>
                <a:latin typeface="Calibri" charset="0"/>
              </a:rPr>
              <a:t>Details and costing to be developed</a:t>
            </a:r>
            <a:endParaRPr lang="en-US" sz="2400" dirty="0">
              <a:solidFill>
                <a:srgbClr val="000000"/>
              </a:solidFill>
              <a:latin typeface="Calibri" charset="0"/>
            </a:endParaRPr>
          </a:p>
          <a:p>
            <a:pPr>
              <a:spcAft>
                <a:spcPts val="1200"/>
              </a:spcAft>
              <a:buClr>
                <a:srgbClr val="333399"/>
              </a:buClr>
              <a:buFontTx/>
              <a:buNone/>
            </a:pPr>
            <a:endParaRPr lang="en-US" sz="2000" dirty="0">
              <a:latin typeface="Verdana" charset="0"/>
            </a:endParaRPr>
          </a:p>
          <a:p>
            <a:pPr>
              <a:spcAft>
                <a:spcPts val="1200"/>
              </a:spcAft>
              <a:buClr>
                <a:srgbClr val="333399"/>
              </a:buClr>
              <a:buFontTx/>
              <a:buBlip>
                <a:blip r:embed="rId2"/>
              </a:buBlip>
            </a:pPr>
            <a:endParaRPr lang="fi-FI" sz="3600" dirty="0">
              <a:latin typeface="Verdana" charset="0"/>
            </a:endParaRPr>
          </a:p>
        </p:txBody>
      </p:sp>
    </p:spTree>
    <p:extLst>
      <p:ext uri="{BB962C8B-B14F-4D97-AF65-F5344CB8AC3E}">
        <p14:creationId xmlns:p14="http://schemas.microsoft.com/office/powerpoint/2010/main" val="3056355233"/>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0" y="152400"/>
            <a:ext cx="9144000" cy="828328"/>
            <a:chOff x="0" y="152400"/>
            <a:chExt cx="9144000" cy="828328"/>
          </a:xfrm>
        </p:grpSpPr>
        <p:sp>
          <p:nvSpPr>
            <p:cNvPr id="4" name="Rectangle 3"/>
            <p:cNvSpPr txBox="1">
              <a:spLocks noChangeArrowheads="1"/>
            </p:cNvSpPr>
            <p:nvPr/>
          </p:nvSpPr>
          <p:spPr bwMode="auto">
            <a:xfrm>
              <a:off x="0" y="152400"/>
              <a:ext cx="9144000" cy="792163"/>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lgn="ctr" eaLnBrk="1" hangingPunct="1">
                <a:spcBef>
                  <a:spcPct val="0"/>
                </a:spcBef>
                <a:buClrTx/>
                <a:defRPr/>
              </a:pPr>
              <a:r>
                <a:rPr lang="en-US" altLang="fi-FI" sz="3200" b="1" kern="0" dirty="0" smtClean="0">
                  <a:solidFill>
                    <a:schemeClr val="bg1"/>
                  </a:solidFill>
                  <a:latin typeface="Calibri" pitchFamily="34" charset="0"/>
                  <a:ea typeface="+mj-ea"/>
                  <a:cs typeface="+mj-cs"/>
                </a:rPr>
                <a:t>Potential </a:t>
              </a:r>
              <a:r>
                <a:rPr lang="en-US" altLang="fi-FI" sz="3200" b="1" kern="0" dirty="0">
                  <a:solidFill>
                    <a:schemeClr val="bg1"/>
                  </a:solidFill>
                  <a:latin typeface="Calibri" pitchFamily="34" charset="0"/>
                  <a:ea typeface="+mj-ea"/>
                  <a:cs typeface="+mj-cs"/>
                </a:rPr>
                <a:t>Future </a:t>
              </a:r>
              <a:r>
                <a:rPr lang="en-US" altLang="fi-FI" sz="3200" b="1" kern="0" dirty="0" smtClean="0">
                  <a:solidFill>
                    <a:schemeClr val="bg1"/>
                  </a:solidFill>
                  <a:latin typeface="Calibri" pitchFamily="34" charset="0"/>
                  <a:ea typeface="+mj-ea"/>
                  <a:cs typeface="+mj-cs"/>
                </a:rPr>
                <a:t>Projects in DRR</a:t>
              </a:r>
              <a:endParaRPr lang="en-US" altLang="fi-FI" sz="3200" b="1" kern="0" dirty="0">
                <a:solidFill>
                  <a:schemeClr val="bg1"/>
                </a:solidFill>
                <a:latin typeface="Calibri" pitchFamily="34" charset="0"/>
                <a:ea typeface="+mj-ea"/>
                <a:cs typeface="+mj-cs"/>
              </a:endParaRPr>
            </a:p>
          </p:txBody>
        </p:sp>
        <p:sp>
          <p:nvSpPr>
            <p:cNvPr id="5" name="Line 2"/>
            <p:cNvSpPr>
              <a:spLocks noChangeShapeType="1"/>
            </p:cNvSpPr>
            <p:nvPr/>
          </p:nvSpPr>
          <p:spPr bwMode="auto">
            <a:xfrm>
              <a:off x="0" y="980728"/>
              <a:ext cx="9144000" cy="0"/>
            </a:xfrm>
            <a:prstGeom prst="line">
              <a:avLst/>
            </a:prstGeom>
            <a:noFill/>
            <a:ln w="76200">
              <a:solidFill>
                <a:srgbClr val="FFCC00"/>
              </a:solidFill>
              <a:round/>
              <a:headEnd/>
              <a:tailEnd/>
            </a:ln>
            <a:effectLst/>
          </p:spPr>
          <p:txBody>
            <a:bodyPr wrap="none"/>
            <a:lstStyle/>
            <a:p>
              <a:endParaRPr lang="hr-HR"/>
            </a:p>
          </p:txBody>
        </p:sp>
      </p:grpSp>
      <p:sp>
        <p:nvSpPr>
          <p:cNvPr id="6" name="Rectangle 5"/>
          <p:cNvSpPr/>
          <p:nvPr/>
        </p:nvSpPr>
        <p:spPr>
          <a:xfrm>
            <a:off x="35496" y="980728"/>
            <a:ext cx="9108504" cy="461665"/>
          </a:xfrm>
          <a:prstGeom prst="rect">
            <a:avLst/>
          </a:prstGeom>
          <a:ln>
            <a:solidFill>
              <a:srgbClr val="3366FF"/>
            </a:solidFill>
          </a:ln>
        </p:spPr>
        <p:txBody>
          <a:bodyPr wrap="square">
            <a:spAutoFit/>
          </a:bodyPr>
          <a:lstStyle/>
          <a:p>
            <a:pPr marL="269875" indent="-269875">
              <a:spcAft>
                <a:spcPts val="1200"/>
              </a:spcAft>
              <a:buClr>
                <a:srgbClr val="333399"/>
              </a:buClr>
              <a:buSzPct val="80000"/>
              <a:buFontTx/>
              <a:buNone/>
              <a:defRPr/>
            </a:pPr>
            <a:r>
              <a:rPr lang="en-US" altLang="fi-FI" dirty="0">
                <a:solidFill>
                  <a:schemeClr val="accent6"/>
                </a:solidFill>
                <a:latin typeface="Calibri" pitchFamily="34" charset="0"/>
              </a:rPr>
              <a:t>4.  Other potential project and cooperation actions</a:t>
            </a:r>
          </a:p>
        </p:txBody>
      </p:sp>
      <p:sp>
        <p:nvSpPr>
          <p:cNvPr id="9" name="Content Placeholder 2"/>
          <p:cNvSpPr>
            <a:spLocks noGrp="1"/>
          </p:cNvSpPr>
          <p:nvPr>
            <p:ph idx="1"/>
          </p:nvPr>
        </p:nvSpPr>
        <p:spPr bwMode="auto">
          <a:xfrm>
            <a:off x="302840" y="1485528"/>
            <a:ext cx="8589640" cy="1295400"/>
          </a:xfrm>
          <a:ln>
            <a:miter lim="800000"/>
            <a:headEnd/>
            <a:tailEnd/>
          </a:ln>
        </p:spPr>
        <p:txBody>
          <a:bodyPr vert="horz" wrap="square" lIns="91440" tIns="45720" rIns="91440" bIns="45720" numCol="1" anchor="t" anchorCtr="0" compatLnSpc="1">
            <a:prstTxWarp prst="textNoShape">
              <a:avLst/>
            </a:prstTxWarp>
          </a:bodyPr>
          <a:lstStyle/>
          <a:p>
            <a:pPr>
              <a:buFontTx/>
              <a:buNone/>
            </a:pPr>
            <a:endParaRPr lang="fr-FR" sz="1000" b="1" dirty="0">
              <a:solidFill>
                <a:srgbClr val="002060"/>
              </a:solidFill>
              <a:latin typeface="Calibri" charset="0"/>
            </a:endParaRPr>
          </a:p>
          <a:p>
            <a:pPr>
              <a:spcAft>
                <a:spcPts val="1200"/>
              </a:spcAft>
              <a:buClr>
                <a:srgbClr val="333399"/>
              </a:buClr>
              <a:buFontTx/>
              <a:buBlip>
                <a:blip r:embed="rId2"/>
              </a:buBlip>
            </a:pPr>
            <a:r>
              <a:rPr lang="en-GB" sz="2800" b="1" dirty="0">
                <a:solidFill>
                  <a:srgbClr val="000000"/>
                </a:solidFill>
                <a:latin typeface="Calibri" charset="0"/>
              </a:rPr>
              <a:t>Enhanced hazard forecasting – floods, drought, other extremes</a:t>
            </a:r>
            <a:endParaRPr lang="en-US" sz="2800" b="1" dirty="0">
              <a:solidFill>
                <a:srgbClr val="000000"/>
              </a:solidFill>
              <a:latin typeface="Calibri" charset="0"/>
            </a:endParaRPr>
          </a:p>
          <a:p>
            <a:pPr>
              <a:spcBef>
                <a:spcPts val="300"/>
              </a:spcBef>
              <a:spcAft>
                <a:spcPts val="300"/>
              </a:spcAft>
              <a:buClr>
                <a:srgbClr val="333399"/>
              </a:buClr>
              <a:buFont typeface="Wingdings" charset="0"/>
              <a:buChar char="Ø"/>
            </a:pPr>
            <a:r>
              <a:rPr lang="en-GB" sz="2400" b="1" dirty="0">
                <a:solidFill>
                  <a:srgbClr val="000000"/>
                </a:solidFill>
                <a:latin typeface="Calibri" charset="0"/>
              </a:rPr>
              <a:t>Objective: </a:t>
            </a:r>
            <a:r>
              <a:rPr lang="en-US" sz="2400" dirty="0">
                <a:solidFill>
                  <a:srgbClr val="000000"/>
                </a:solidFill>
                <a:latin typeface="Calibri" charset="0"/>
              </a:rPr>
              <a:t>Provide accurate and timely forecasts and warnings in support of DRR</a:t>
            </a:r>
          </a:p>
          <a:p>
            <a:pPr>
              <a:spcBef>
                <a:spcPts val="300"/>
              </a:spcBef>
              <a:spcAft>
                <a:spcPts val="300"/>
              </a:spcAft>
              <a:buClr>
                <a:srgbClr val="333399"/>
              </a:buClr>
              <a:buFont typeface="Wingdings" charset="0"/>
              <a:buChar char="Ø"/>
            </a:pPr>
            <a:r>
              <a:rPr lang="en-GB" sz="2400" b="1" dirty="0">
                <a:solidFill>
                  <a:srgbClr val="000000"/>
                </a:solidFill>
                <a:latin typeface="Calibri" charset="0"/>
              </a:rPr>
              <a:t>Expected benefits: </a:t>
            </a:r>
            <a:r>
              <a:rPr lang="en-US" sz="2400" dirty="0">
                <a:solidFill>
                  <a:srgbClr val="000000"/>
                </a:solidFill>
                <a:latin typeface="Calibri" charset="0"/>
              </a:rPr>
              <a:t>Harmonized and seamless forecasting system</a:t>
            </a:r>
            <a:endParaRPr lang="en-US" sz="2400" b="1" dirty="0">
              <a:solidFill>
                <a:srgbClr val="000000"/>
              </a:solidFill>
              <a:latin typeface="Calibri" charset="0"/>
            </a:endParaRPr>
          </a:p>
          <a:p>
            <a:pPr>
              <a:spcBef>
                <a:spcPts val="300"/>
              </a:spcBef>
              <a:spcAft>
                <a:spcPts val="300"/>
              </a:spcAft>
              <a:buClr>
                <a:srgbClr val="333399"/>
              </a:buClr>
              <a:buFont typeface="Wingdings" charset="0"/>
              <a:buChar char="Ø"/>
            </a:pPr>
            <a:r>
              <a:rPr lang="en-US" sz="2400" b="1" dirty="0">
                <a:solidFill>
                  <a:srgbClr val="000000"/>
                </a:solidFill>
                <a:latin typeface="Calibri" charset="0"/>
              </a:rPr>
              <a:t>Potential Participants: </a:t>
            </a:r>
            <a:r>
              <a:rPr lang="en-US" sz="2400" dirty="0" smtClean="0">
                <a:solidFill>
                  <a:srgbClr val="000000"/>
                </a:solidFill>
                <a:latin typeface="Calibri" charset="0"/>
              </a:rPr>
              <a:t>Western </a:t>
            </a:r>
            <a:r>
              <a:rPr lang="en-US" sz="2400" dirty="0">
                <a:solidFill>
                  <a:srgbClr val="000000"/>
                </a:solidFill>
                <a:latin typeface="Calibri" charset="0"/>
              </a:rPr>
              <a:t>Balkans</a:t>
            </a:r>
          </a:p>
          <a:p>
            <a:pPr>
              <a:spcBef>
                <a:spcPts val="300"/>
              </a:spcBef>
              <a:spcAft>
                <a:spcPts val="300"/>
              </a:spcAft>
              <a:buClr>
                <a:srgbClr val="333399"/>
              </a:buClr>
              <a:buFont typeface="Wingdings" charset="0"/>
              <a:buChar char="Ø"/>
            </a:pPr>
            <a:endParaRPr lang="en-GB" sz="2400" dirty="0">
              <a:solidFill>
                <a:srgbClr val="000000"/>
              </a:solidFill>
              <a:latin typeface="Calibri" charset="0"/>
            </a:endParaRPr>
          </a:p>
          <a:p>
            <a:pPr>
              <a:spcBef>
                <a:spcPts val="300"/>
              </a:spcBef>
              <a:spcAft>
                <a:spcPts val="300"/>
              </a:spcAft>
              <a:buClr>
                <a:srgbClr val="333399"/>
              </a:buClr>
              <a:buFontTx/>
              <a:buNone/>
            </a:pPr>
            <a:r>
              <a:rPr lang="en-GB" sz="2400" b="1" i="1" dirty="0">
                <a:solidFill>
                  <a:srgbClr val="000000"/>
                </a:solidFill>
                <a:latin typeface="Calibri" charset="0"/>
              </a:rPr>
              <a:t>Note:</a:t>
            </a:r>
            <a:r>
              <a:rPr lang="en-GB" sz="2400" i="1" dirty="0">
                <a:solidFill>
                  <a:srgbClr val="000000"/>
                </a:solidFill>
                <a:latin typeface="Calibri" charset="0"/>
              </a:rPr>
              <a:t> Details and costing to be developed</a:t>
            </a:r>
            <a:endParaRPr lang="en-US" sz="2400" i="1" dirty="0">
              <a:solidFill>
                <a:srgbClr val="000000"/>
              </a:solidFill>
              <a:latin typeface="Calibri" charset="0"/>
            </a:endParaRPr>
          </a:p>
          <a:p>
            <a:pPr>
              <a:spcAft>
                <a:spcPts val="1200"/>
              </a:spcAft>
              <a:buClr>
                <a:srgbClr val="333399"/>
              </a:buClr>
              <a:buFontTx/>
              <a:buNone/>
            </a:pPr>
            <a:endParaRPr lang="en-US" sz="2000" dirty="0">
              <a:latin typeface="Verdana" charset="0"/>
            </a:endParaRPr>
          </a:p>
          <a:p>
            <a:pPr>
              <a:spcAft>
                <a:spcPts val="1200"/>
              </a:spcAft>
              <a:buClr>
                <a:srgbClr val="333399"/>
              </a:buClr>
              <a:buFontTx/>
              <a:buBlip>
                <a:blip r:embed="rId2"/>
              </a:buBlip>
            </a:pPr>
            <a:endParaRPr lang="fi-FI" sz="3600" dirty="0">
              <a:latin typeface="Verdana" charset="0"/>
            </a:endParaRPr>
          </a:p>
        </p:txBody>
      </p:sp>
    </p:spTree>
    <p:extLst>
      <p:ext uri="{BB962C8B-B14F-4D97-AF65-F5344CB8AC3E}">
        <p14:creationId xmlns:p14="http://schemas.microsoft.com/office/powerpoint/2010/main" val="2078933133"/>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ontent Placeholder 2"/>
          <p:cNvSpPr>
            <a:spLocks noGrp="1"/>
          </p:cNvSpPr>
          <p:nvPr>
            <p:ph idx="1"/>
          </p:nvPr>
        </p:nvSpPr>
        <p:spPr bwMode="auto">
          <a:xfrm>
            <a:off x="395288" y="1269504"/>
            <a:ext cx="8229600" cy="1295400"/>
          </a:xfrm>
          <a:ln>
            <a:miter lim="800000"/>
            <a:headEnd/>
            <a:tailEnd/>
          </a:ln>
        </p:spPr>
        <p:txBody>
          <a:bodyPr vert="horz" wrap="square" lIns="91440" tIns="45720" rIns="91440" bIns="45720" numCol="1" anchor="t" anchorCtr="0" compatLnSpc="1">
            <a:prstTxWarp prst="textNoShape">
              <a:avLst/>
            </a:prstTxWarp>
          </a:bodyPr>
          <a:lstStyle/>
          <a:p>
            <a:pPr>
              <a:buFontTx/>
              <a:buNone/>
              <a:defRPr/>
            </a:pPr>
            <a:endParaRPr lang="fr-FR" altLang="fi-FI" sz="1050" b="1" dirty="0" smtClean="0">
              <a:solidFill>
                <a:srgbClr val="002060"/>
              </a:solidFill>
              <a:latin typeface="Calibri" pitchFamily="34" charset="0"/>
              <a:ea typeface="+mn-ea"/>
            </a:endParaRPr>
          </a:p>
          <a:p>
            <a:pPr>
              <a:spcAft>
                <a:spcPts val="1200"/>
              </a:spcAft>
              <a:buClr>
                <a:srgbClr val="333399"/>
              </a:buClr>
              <a:buFontTx/>
              <a:buBlip>
                <a:blip r:embed="rId2"/>
              </a:buBlip>
              <a:defRPr/>
            </a:pPr>
            <a:r>
              <a:rPr lang="en-GB" altLang="fi-FI" sz="2800" b="1" dirty="0" smtClean="0">
                <a:solidFill>
                  <a:srgbClr val="000000"/>
                </a:solidFill>
                <a:latin typeface="Calibri" pitchFamily="34" charset="0"/>
                <a:ea typeface="+mn-ea"/>
              </a:rPr>
              <a:t>Enhance the collaborative decision making process and dissemination of warning information</a:t>
            </a:r>
            <a:endParaRPr lang="en-US" altLang="fi-FI" sz="2800" b="1" dirty="0" smtClean="0">
              <a:solidFill>
                <a:srgbClr val="000000"/>
              </a:solidFill>
              <a:latin typeface="Calibri" pitchFamily="34" charset="0"/>
              <a:ea typeface="+mn-ea"/>
            </a:endParaRPr>
          </a:p>
          <a:p>
            <a:pPr>
              <a:spcBef>
                <a:spcPts val="300"/>
              </a:spcBef>
              <a:spcAft>
                <a:spcPts val="300"/>
              </a:spcAft>
              <a:buClr>
                <a:srgbClr val="333399"/>
              </a:buClr>
              <a:buFont typeface="Wingdings" pitchFamily="2" charset="2"/>
              <a:buChar char="Ø"/>
              <a:defRPr/>
            </a:pPr>
            <a:r>
              <a:rPr lang="en-GB" altLang="fi-FI" sz="2400" b="1" dirty="0" smtClean="0">
                <a:solidFill>
                  <a:srgbClr val="000000"/>
                </a:solidFill>
                <a:latin typeface="Calibri" pitchFamily="34" charset="0"/>
                <a:ea typeface="+mn-ea"/>
              </a:rPr>
              <a:t>Objective: </a:t>
            </a:r>
            <a:r>
              <a:rPr lang="en-US" altLang="fi-FI" sz="2400" dirty="0" smtClean="0">
                <a:solidFill>
                  <a:srgbClr val="000000"/>
                </a:solidFill>
                <a:latin typeface="Calibri" pitchFamily="34" charset="0"/>
                <a:ea typeface="+mn-ea"/>
              </a:rPr>
              <a:t>To harmonize and optimize standard operating procedures for provision of </a:t>
            </a:r>
            <a:r>
              <a:rPr lang="en-US" altLang="fi-FI" sz="2400" dirty="0" err="1" smtClean="0">
                <a:solidFill>
                  <a:srgbClr val="000000"/>
                </a:solidFill>
                <a:latin typeface="Calibri" pitchFamily="34" charset="0"/>
                <a:ea typeface="+mn-ea"/>
              </a:rPr>
              <a:t>hydrometeorological</a:t>
            </a:r>
            <a:r>
              <a:rPr lang="en-US" altLang="fi-FI" sz="2400" dirty="0" smtClean="0">
                <a:solidFill>
                  <a:srgbClr val="000000"/>
                </a:solidFill>
                <a:latin typeface="Calibri" pitchFamily="34" charset="0"/>
                <a:ea typeface="+mn-ea"/>
              </a:rPr>
              <a:t> warning information to DRR stakeholders; implement best practices in dissemination of such information to enhance socio-economic benefits</a:t>
            </a:r>
          </a:p>
          <a:p>
            <a:pPr>
              <a:spcBef>
                <a:spcPts val="300"/>
              </a:spcBef>
              <a:spcAft>
                <a:spcPts val="300"/>
              </a:spcAft>
              <a:buClr>
                <a:srgbClr val="333399"/>
              </a:buClr>
              <a:buFont typeface="Wingdings" pitchFamily="2" charset="2"/>
              <a:buChar char="Ø"/>
              <a:defRPr/>
            </a:pPr>
            <a:r>
              <a:rPr lang="en-GB" altLang="fi-FI" sz="2400" b="1" dirty="0" smtClean="0">
                <a:solidFill>
                  <a:srgbClr val="000000"/>
                </a:solidFill>
                <a:latin typeface="Calibri" pitchFamily="34" charset="0"/>
                <a:ea typeface="+mn-ea"/>
              </a:rPr>
              <a:t>Expected benefits: </a:t>
            </a:r>
            <a:r>
              <a:rPr lang="en-US" altLang="fi-FI" sz="2400" dirty="0" smtClean="0">
                <a:solidFill>
                  <a:srgbClr val="000000"/>
                </a:solidFill>
                <a:latin typeface="Calibri" pitchFamily="34" charset="0"/>
                <a:ea typeface="+mn-ea"/>
              </a:rPr>
              <a:t>Enhance socio-economic benefits of forecasts and warnings</a:t>
            </a:r>
            <a:endParaRPr lang="en-US" altLang="fi-FI" sz="2400" b="1" dirty="0" smtClean="0">
              <a:solidFill>
                <a:srgbClr val="000000"/>
              </a:solidFill>
              <a:latin typeface="Calibri" pitchFamily="34" charset="0"/>
              <a:ea typeface="+mn-ea"/>
            </a:endParaRPr>
          </a:p>
          <a:p>
            <a:pPr>
              <a:spcBef>
                <a:spcPts val="300"/>
              </a:spcBef>
              <a:spcAft>
                <a:spcPts val="300"/>
              </a:spcAft>
              <a:buClr>
                <a:srgbClr val="333399"/>
              </a:buClr>
              <a:buFont typeface="Wingdings" pitchFamily="2" charset="2"/>
              <a:buChar char="Ø"/>
              <a:defRPr/>
            </a:pPr>
            <a:r>
              <a:rPr lang="en-US" altLang="fi-FI" sz="2400" b="1" dirty="0" smtClean="0">
                <a:solidFill>
                  <a:srgbClr val="000000"/>
                </a:solidFill>
                <a:latin typeface="Calibri" pitchFamily="34" charset="0"/>
                <a:ea typeface="+mn-ea"/>
              </a:rPr>
              <a:t>Potential Participants: </a:t>
            </a:r>
            <a:r>
              <a:rPr lang="en-US" altLang="fi-FI" sz="2400" dirty="0" smtClean="0">
                <a:solidFill>
                  <a:srgbClr val="000000"/>
                </a:solidFill>
                <a:latin typeface="Calibri" pitchFamily="34" charset="0"/>
                <a:ea typeface="+mn-ea"/>
              </a:rPr>
              <a:t>All </a:t>
            </a:r>
            <a:r>
              <a:rPr lang="en-US" altLang="fi-FI" sz="2400" dirty="0" smtClean="0">
                <a:solidFill>
                  <a:srgbClr val="000000"/>
                </a:solidFill>
                <a:latin typeface="Calibri" pitchFamily="34" charset="0"/>
                <a:ea typeface="+mn-ea"/>
              </a:rPr>
              <a:t>beneficiaries</a:t>
            </a:r>
            <a:endParaRPr lang="en-GB" altLang="fi-FI" sz="2400" dirty="0" smtClean="0">
              <a:solidFill>
                <a:srgbClr val="000000"/>
              </a:solidFill>
              <a:latin typeface="Calibri" pitchFamily="34" charset="0"/>
              <a:ea typeface="+mn-ea"/>
            </a:endParaRPr>
          </a:p>
          <a:p>
            <a:pPr>
              <a:spcBef>
                <a:spcPts val="1200"/>
              </a:spcBef>
              <a:spcAft>
                <a:spcPts val="0"/>
              </a:spcAft>
              <a:buClr>
                <a:srgbClr val="333399"/>
              </a:buClr>
              <a:buFontTx/>
              <a:buNone/>
              <a:defRPr/>
            </a:pPr>
            <a:r>
              <a:rPr lang="en-GB" altLang="fi-FI" sz="2400" b="1" i="1" dirty="0" smtClean="0">
                <a:solidFill>
                  <a:srgbClr val="000000"/>
                </a:solidFill>
                <a:latin typeface="Calibri" pitchFamily="34" charset="0"/>
                <a:ea typeface="+mn-ea"/>
              </a:rPr>
              <a:t>Note</a:t>
            </a:r>
            <a:r>
              <a:rPr lang="en-GB" altLang="fi-FI" sz="2400" i="1" dirty="0" smtClean="0">
                <a:solidFill>
                  <a:srgbClr val="000000"/>
                </a:solidFill>
                <a:latin typeface="Calibri" pitchFamily="34" charset="0"/>
                <a:ea typeface="+mn-ea"/>
              </a:rPr>
              <a:t>: Details and costing to be developed</a:t>
            </a:r>
            <a:endParaRPr lang="en-US" altLang="fi-FI" sz="2400" i="1" dirty="0" smtClean="0">
              <a:solidFill>
                <a:srgbClr val="000000"/>
              </a:solidFill>
              <a:latin typeface="Calibri" pitchFamily="34" charset="0"/>
              <a:ea typeface="+mn-ea"/>
            </a:endParaRPr>
          </a:p>
          <a:p>
            <a:pPr>
              <a:spcAft>
                <a:spcPts val="1200"/>
              </a:spcAft>
              <a:buClr>
                <a:srgbClr val="333399"/>
              </a:buClr>
              <a:buFontTx/>
              <a:buNone/>
              <a:defRPr/>
            </a:pPr>
            <a:endParaRPr lang="en-US" altLang="fi-FI" sz="2000" dirty="0" smtClean="0">
              <a:ea typeface="+mn-ea"/>
            </a:endParaRPr>
          </a:p>
          <a:p>
            <a:pPr>
              <a:spcAft>
                <a:spcPts val="1200"/>
              </a:spcAft>
              <a:buClr>
                <a:srgbClr val="333399"/>
              </a:buClr>
              <a:buFontTx/>
              <a:buBlip>
                <a:blip r:embed="rId2"/>
              </a:buBlip>
              <a:defRPr/>
            </a:pPr>
            <a:endParaRPr lang="fi-FI" altLang="fi-FI" sz="3600" dirty="0" smtClean="0">
              <a:ea typeface="+mn-ea"/>
            </a:endParaRPr>
          </a:p>
        </p:txBody>
      </p:sp>
      <p:grpSp>
        <p:nvGrpSpPr>
          <p:cNvPr id="3" name="Group 2"/>
          <p:cNvGrpSpPr/>
          <p:nvPr/>
        </p:nvGrpSpPr>
        <p:grpSpPr>
          <a:xfrm>
            <a:off x="0" y="152400"/>
            <a:ext cx="9144000" cy="828328"/>
            <a:chOff x="0" y="152400"/>
            <a:chExt cx="9144000" cy="828328"/>
          </a:xfrm>
        </p:grpSpPr>
        <p:sp>
          <p:nvSpPr>
            <p:cNvPr id="4" name="Rectangle 3"/>
            <p:cNvSpPr txBox="1">
              <a:spLocks noChangeArrowheads="1"/>
            </p:cNvSpPr>
            <p:nvPr/>
          </p:nvSpPr>
          <p:spPr bwMode="auto">
            <a:xfrm>
              <a:off x="0" y="152400"/>
              <a:ext cx="9144000" cy="792163"/>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lgn="ctr" eaLnBrk="1" hangingPunct="1">
                <a:spcBef>
                  <a:spcPct val="0"/>
                </a:spcBef>
                <a:buClrTx/>
                <a:defRPr/>
              </a:pPr>
              <a:r>
                <a:rPr lang="en-US" altLang="fi-FI" sz="3200" b="1" kern="0" dirty="0" smtClean="0">
                  <a:solidFill>
                    <a:schemeClr val="bg1"/>
                  </a:solidFill>
                  <a:latin typeface="Calibri" pitchFamily="34" charset="0"/>
                  <a:ea typeface="+mj-ea"/>
                  <a:cs typeface="+mj-cs"/>
                </a:rPr>
                <a:t>Potential </a:t>
              </a:r>
              <a:r>
                <a:rPr lang="en-US" altLang="fi-FI" sz="3200" b="1" kern="0" dirty="0">
                  <a:solidFill>
                    <a:schemeClr val="bg1"/>
                  </a:solidFill>
                  <a:latin typeface="Calibri" pitchFamily="34" charset="0"/>
                  <a:ea typeface="+mj-ea"/>
                  <a:cs typeface="+mj-cs"/>
                </a:rPr>
                <a:t>Future </a:t>
              </a:r>
              <a:r>
                <a:rPr lang="en-US" altLang="fi-FI" sz="3200" b="1" kern="0" dirty="0" smtClean="0">
                  <a:solidFill>
                    <a:schemeClr val="bg1"/>
                  </a:solidFill>
                  <a:latin typeface="Calibri" pitchFamily="34" charset="0"/>
                  <a:ea typeface="+mj-ea"/>
                  <a:cs typeface="+mj-cs"/>
                </a:rPr>
                <a:t>Projects in DRR</a:t>
              </a:r>
              <a:endParaRPr lang="en-US" altLang="fi-FI" sz="3200" b="1" kern="0" dirty="0">
                <a:solidFill>
                  <a:schemeClr val="bg1"/>
                </a:solidFill>
                <a:latin typeface="Calibri" pitchFamily="34" charset="0"/>
                <a:ea typeface="+mj-ea"/>
                <a:cs typeface="+mj-cs"/>
              </a:endParaRPr>
            </a:p>
          </p:txBody>
        </p:sp>
        <p:sp>
          <p:nvSpPr>
            <p:cNvPr id="5" name="Line 2"/>
            <p:cNvSpPr>
              <a:spLocks noChangeShapeType="1"/>
            </p:cNvSpPr>
            <p:nvPr/>
          </p:nvSpPr>
          <p:spPr bwMode="auto">
            <a:xfrm>
              <a:off x="0" y="980728"/>
              <a:ext cx="9144000" cy="0"/>
            </a:xfrm>
            <a:prstGeom prst="line">
              <a:avLst/>
            </a:prstGeom>
            <a:noFill/>
            <a:ln w="76200">
              <a:solidFill>
                <a:srgbClr val="FFCC00"/>
              </a:solidFill>
              <a:round/>
              <a:headEnd/>
              <a:tailEnd/>
            </a:ln>
            <a:effectLst/>
          </p:spPr>
          <p:txBody>
            <a:bodyPr wrap="none"/>
            <a:lstStyle/>
            <a:p>
              <a:endParaRPr lang="hr-HR"/>
            </a:p>
          </p:txBody>
        </p:sp>
      </p:grpSp>
      <p:sp>
        <p:nvSpPr>
          <p:cNvPr id="6" name="Rectangle 5"/>
          <p:cNvSpPr/>
          <p:nvPr/>
        </p:nvSpPr>
        <p:spPr>
          <a:xfrm>
            <a:off x="35496" y="980728"/>
            <a:ext cx="9108504" cy="461665"/>
          </a:xfrm>
          <a:prstGeom prst="rect">
            <a:avLst/>
          </a:prstGeom>
          <a:ln>
            <a:solidFill>
              <a:srgbClr val="3366FF"/>
            </a:solidFill>
          </a:ln>
        </p:spPr>
        <p:txBody>
          <a:bodyPr wrap="square">
            <a:spAutoFit/>
          </a:bodyPr>
          <a:lstStyle/>
          <a:p>
            <a:pPr marL="269875" indent="-269875">
              <a:spcAft>
                <a:spcPts val="1200"/>
              </a:spcAft>
              <a:buClr>
                <a:srgbClr val="333399"/>
              </a:buClr>
              <a:buSzPct val="80000"/>
              <a:buFontTx/>
              <a:buNone/>
              <a:defRPr/>
            </a:pPr>
            <a:r>
              <a:rPr lang="en-US" altLang="fi-FI" dirty="0">
                <a:solidFill>
                  <a:schemeClr val="accent6"/>
                </a:solidFill>
                <a:latin typeface="Calibri" pitchFamily="34" charset="0"/>
              </a:rPr>
              <a:t>4.  Other potential project and cooperation actions</a:t>
            </a:r>
          </a:p>
        </p:txBody>
      </p:sp>
    </p:spTree>
    <p:extLst>
      <p:ext uri="{BB962C8B-B14F-4D97-AF65-F5344CB8AC3E}">
        <p14:creationId xmlns:p14="http://schemas.microsoft.com/office/powerpoint/2010/main" val="168999434"/>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ontent Placeholder 2"/>
          <p:cNvSpPr>
            <a:spLocks noGrp="1"/>
          </p:cNvSpPr>
          <p:nvPr>
            <p:ph idx="1"/>
          </p:nvPr>
        </p:nvSpPr>
        <p:spPr bwMode="auto">
          <a:xfrm>
            <a:off x="179512" y="1125538"/>
            <a:ext cx="8712968" cy="1295400"/>
          </a:xfrm>
          <a:ln>
            <a:miter lim="800000"/>
            <a:headEnd/>
            <a:tailEnd/>
          </a:ln>
        </p:spPr>
        <p:txBody>
          <a:bodyPr vert="horz" wrap="square" lIns="91440" tIns="45720" rIns="91440" bIns="45720" numCol="1" anchor="t" anchorCtr="0" compatLnSpc="1">
            <a:prstTxWarp prst="textNoShape">
              <a:avLst/>
            </a:prstTxWarp>
          </a:bodyPr>
          <a:lstStyle/>
          <a:p>
            <a:pPr>
              <a:buFontTx/>
              <a:buNone/>
              <a:defRPr/>
            </a:pPr>
            <a:endParaRPr lang="fr-FR" altLang="fi-FI" sz="1050" b="1" dirty="0" smtClean="0">
              <a:solidFill>
                <a:srgbClr val="002060"/>
              </a:solidFill>
              <a:latin typeface="Calibri" pitchFamily="34" charset="0"/>
              <a:ea typeface="+mn-ea"/>
            </a:endParaRPr>
          </a:p>
          <a:p>
            <a:pPr>
              <a:spcAft>
                <a:spcPts val="1200"/>
              </a:spcAft>
              <a:buClr>
                <a:srgbClr val="333399"/>
              </a:buClr>
              <a:buFontTx/>
              <a:buBlip>
                <a:blip r:embed="rId2"/>
              </a:buBlip>
              <a:defRPr/>
            </a:pPr>
            <a:r>
              <a:rPr lang="en-GB" altLang="fi-FI" sz="2800" b="1" dirty="0" smtClean="0">
                <a:solidFill>
                  <a:srgbClr val="000000"/>
                </a:solidFill>
                <a:latin typeface="Calibri" pitchFamily="34" charset="0"/>
                <a:ea typeface="+mn-ea"/>
              </a:rPr>
              <a:t>Feasibility studies of regional approach to EWS</a:t>
            </a:r>
          </a:p>
          <a:p>
            <a:pPr>
              <a:spcAft>
                <a:spcPts val="1200"/>
              </a:spcAft>
              <a:buClr>
                <a:srgbClr val="333399"/>
              </a:buClr>
              <a:buFontTx/>
              <a:buBlip>
                <a:blip r:embed="rId2"/>
              </a:buBlip>
              <a:defRPr/>
            </a:pPr>
            <a:r>
              <a:rPr lang="en-GB" altLang="fi-FI" sz="2800" b="1" dirty="0" smtClean="0">
                <a:solidFill>
                  <a:srgbClr val="000000"/>
                </a:solidFill>
                <a:latin typeface="Calibri" pitchFamily="34" charset="0"/>
                <a:ea typeface="+mn-ea"/>
              </a:rPr>
              <a:t>Meteorological and hydrological modelling and forecasting</a:t>
            </a:r>
          </a:p>
          <a:p>
            <a:pPr>
              <a:spcAft>
                <a:spcPts val="1200"/>
              </a:spcAft>
              <a:buClr>
                <a:srgbClr val="333399"/>
              </a:buClr>
              <a:buFontTx/>
              <a:buBlip>
                <a:blip r:embed="rId2"/>
              </a:buBlip>
              <a:defRPr/>
            </a:pPr>
            <a:r>
              <a:rPr lang="en-GB" altLang="fi-FI" sz="2800" b="1" dirty="0" smtClean="0">
                <a:solidFill>
                  <a:srgbClr val="000000"/>
                </a:solidFill>
                <a:latin typeface="Calibri" pitchFamily="34" charset="0"/>
                <a:ea typeface="+mn-ea"/>
              </a:rPr>
              <a:t>Data exchange policies</a:t>
            </a:r>
          </a:p>
          <a:p>
            <a:pPr>
              <a:spcAft>
                <a:spcPts val="1200"/>
              </a:spcAft>
              <a:buClr>
                <a:srgbClr val="333399"/>
              </a:buClr>
              <a:buFontTx/>
              <a:buBlip>
                <a:blip r:embed="rId2"/>
              </a:buBlip>
              <a:defRPr/>
            </a:pPr>
            <a:r>
              <a:rPr lang="en-GB" altLang="fi-FI" sz="2800" b="1" dirty="0" smtClean="0">
                <a:solidFill>
                  <a:srgbClr val="000000"/>
                </a:solidFill>
                <a:latin typeface="Calibri" pitchFamily="34" charset="0"/>
                <a:ea typeface="+mn-ea"/>
              </a:rPr>
              <a:t>Sustain the SEECOF</a:t>
            </a:r>
          </a:p>
          <a:p>
            <a:pPr>
              <a:spcAft>
                <a:spcPts val="1200"/>
              </a:spcAft>
              <a:buClr>
                <a:srgbClr val="333399"/>
              </a:buClr>
              <a:buFontTx/>
              <a:buBlip>
                <a:blip r:embed="rId2"/>
              </a:buBlip>
              <a:defRPr/>
            </a:pPr>
            <a:r>
              <a:rPr lang="en-GB" altLang="fi-FI" sz="2800" b="1" dirty="0" smtClean="0">
                <a:solidFill>
                  <a:srgbClr val="000000"/>
                </a:solidFill>
                <a:latin typeface="Calibri" pitchFamily="34" charset="0"/>
                <a:ea typeface="+mn-ea"/>
              </a:rPr>
              <a:t>PPP initiatives (e.g., development of services to insurance sector)</a:t>
            </a:r>
          </a:p>
          <a:p>
            <a:pPr>
              <a:spcAft>
                <a:spcPts val="1200"/>
              </a:spcAft>
              <a:buClr>
                <a:srgbClr val="333399"/>
              </a:buClr>
              <a:buFontTx/>
              <a:buBlip>
                <a:blip r:embed="rId2"/>
              </a:buBlip>
              <a:defRPr/>
            </a:pPr>
            <a:r>
              <a:rPr lang="en-GB" altLang="fi-FI" sz="2800" b="1" dirty="0" smtClean="0">
                <a:solidFill>
                  <a:srgbClr val="000000"/>
                </a:solidFill>
                <a:latin typeface="Calibri" pitchFamily="34" charset="0"/>
                <a:ea typeface="+mn-ea"/>
              </a:rPr>
              <a:t>Regional research projects under the EC Horizon 2020</a:t>
            </a:r>
          </a:p>
          <a:p>
            <a:pPr>
              <a:spcAft>
                <a:spcPts val="1200"/>
              </a:spcAft>
              <a:buClr>
                <a:srgbClr val="333399"/>
              </a:buClr>
              <a:buFontTx/>
              <a:buBlip>
                <a:blip r:embed="rId2"/>
              </a:buBlip>
              <a:defRPr/>
            </a:pPr>
            <a:endParaRPr lang="en-GB" altLang="fi-FI" sz="2800" b="1" dirty="0" smtClean="0">
              <a:solidFill>
                <a:srgbClr val="000000"/>
              </a:solidFill>
              <a:latin typeface="Calibri" pitchFamily="34" charset="0"/>
              <a:ea typeface="+mn-ea"/>
            </a:endParaRPr>
          </a:p>
          <a:p>
            <a:pPr>
              <a:spcAft>
                <a:spcPts val="1200"/>
              </a:spcAft>
              <a:buClr>
                <a:srgbClr val="333399"/>
              </a:buClr>
              <a:buFontTx/>
              <a:buBlip>
                <a:blip r:embed="rId2"/>
              </a:buBlip>
              <a:defRPr/>
            </a:pPr>
            <a:endParaRPr lang="en-US" altLang="fi-FI" sz="2800" b="1" dirty="0" smtClean="0">
              <a:solidFill>
                <a:srgbClr val="000000"/>
              </a:solidFill>
              <a:latin typeface="Calibri" pitchFamily="34" charset="0"/>
              <a:ea typeface="+mn-ea"/>
            </a:endParaRPr>
          </a:p>
          <a:p>
            <a:pPr>
              <a:spcBef>
                <a:spcPts val="300"/>
              </a:spcBef>
              <a:spcAft>
                <a:spcPts val="300"/>
              </a:spcAft>
              <a:buClr>
                <a:srgbClr val="333399"/>
              </a:buClr>
              <a:buFontTx/>
              <a:buNone/>
              <a:defRPr/>
            </a:pPr>
            <a:endParaRPr lang="en-US" altLang="fi-FI" sz="2400" dirty="0" smtClean="0">
              <a:solidFill>
                <a:srgbClr val="000000"/>
              </a:solidFill>
              <a:latin typeface="Calibri" pitchFamily="34" charset="0"/>
              <a:ea typeface="+mn-ea"/>
            </a:endParaRPr>
          </a:p>
          <a:p>
            <a:pPr>
              <a:spcAft>
                <a:spcPts val="1200"/>
              </a:spcAft>
              <a:buClr>
                <a:srgbClr val="333399"/>
              </a:buClr>
              <a:buFontTx/>
              <a:buNone/>
              <a:defRPr/>
            </a:pPr>
            <a:endParaRPr lang="en-US" altLang="fi-FI" sz="2000" dirty="0" smtClean="0">
              <a:ea typeface="+mn-ea"/>
            </a:endParaRPr>
          </a:p>
          <a:p>
            <a:pPr>
              <a:spcAft>
                <a:spcPts val="1200"/>
              </a:spcAft>
              <a:buClr>
                <a:srgbClr val="333399"/>
              </a:buClr>
              <a:buFontTx/>
              <a:buBlip>
                <a:blip r:embed="rId2"/>
              </a:buBlip>
              <a:defRPr/>
            </a:pPr>
            <a:endParaRPr lang="fi-FI" altLang="fi-FI" sz="3600" dirty="0" smtClean="0">
              <a:ea typeface="+mn-ea"/>
            </a:endParaRPr>
          </a:p>
        </p:txBody>
      </p:sp>
      <p:grpSp>
        <p:nvGrpSpPr>
          <p:cNvPr id="3" name="Group 2"/>
          <p:cNvGrpSpPr/>
          <p:nvPr/>
        </p:nvGrpSpPr>
        <p:grpSpPr>
          <a:xfrm>
            <a:off x="0" y="152400"/>
            <a:ext cx="9144000" cy="828328"/>
            <a:chOff x="0" y="152400"/>
            <a:chExt cx="9144000" cy="828328"/>
          </a:xfrm>
        </p:grpSpPr>
        <p:sp>
          <p:nvSpPr>
            <p:cNvPr id="4" name="Rectangle 3"/>
            <p:cNvSpPr txBox="1">
              <a:spLocks noChangeArrowheads="1"/>
            </p:cNvSpPr>
            <p:nvPr/>
          </p:nvSpPr>
          <p:spPr bwMode="auto">
            <a:xfrm>
              <a:off x="0" y="152400"/>
              <a:ext cx="9144000" cy="792163"/>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lgn="ctr" eaLnBrk="1" hangingPunct="1">
                <a:spcBef>
                  <a:spcPct val="0"/>
                </a:spcBef>
                <a:buClrTx/>
                <a:defRPr/>
              </a:pPr>
              <a:r>
                <a:rPr lang="en-US" altLang="fi-FI" sz="3200" b="1" kern="0" dirty="0" smtClean="0">
                  <a:solidFill>
                    <a:schemeClr val="bg1"/>
                  </a:solidFill>
                  <a:latin typeface="Calibri" pitchFamily="34" charset="0"/>
                  <a:ea typeface="+mj-ea"/>
                  <a:cs typeface="+mj-cs"/>
                </a:rPr>
                <a:t>Potential </a:t>
              </a:r>
              <a:r>
                <a:rPr lang="en-US" altLang="fi-FI" sz="3200" b="1" kern="0" dirty="0">
                  <a:solidFill>
                    <a:schemeClr val="bg1"/>
                  </a:solidFill>
                  <a:latin typeface="Calibri" pitchFamily="34" charset="0"/>
                  <a:ea typeface="+mj-ea"/>
                  <a:cs typeface="+mj-cs"/>
                </a:rPr>
                <a:t>Future </a:t>
              </a:r>
              <a:r>
                <a:rPr lang="en-US" altLang="fi-FI" sz="3200" b="1" kern="0" dirty="0" smtClean="0">
                  <a:solidFill>
                    <a:schemeClr val="bg1"/>
                  </a:solidFill>
                  <a:latin typeface="Calibri" pitchFamily="34" charset="0"/>
                  <a:ea typeface="+mj-ea"/>
                  <a:cs typeface="+mj-cs"/>
                </a:rPr>
                <a:t>Projects in DRR</a:t>
              </a:r>
              <a:endParaRPr lang="en-US" altLang="fi-FI" sz="3200" b="1" kern="0" dirty="0">
                <a:solidFill>
                  <a:schemeClr val="bg1"/>
                </a:solidFill>
                <a:latin typeface="Calibri" pitchFamily="34" charset="0"/>
                <a:ea typeface="+mj-ea"/>
                <a:cs typeface="+mj-cs"/>
              </a:endParaRPr>
            </a:p>
          </p:txBody>
        </p:sp>
        <p:sp>
          <p:nvSpPr>
            <p:cNvPr id="5" name="Line 2"/>
            <p:cNvSpPr>
              <a:spLocks noChangeShapeType="1"/>
            </p:cNvSpPr>
            <p:nvPr/>
          </p:nvSpPr>
          <p:spPr bwMode="auto">
            <a:xfrm>
              <a:off x="0" y="980728"/>
              <a:ext cx="9144000" cy="0"/>
            </a:xfrm>
            <a:prstGeom prst="line">
              <a:avLst/>
            </a:prstGeom>
            <a:noFill/>
            <a:ln w="76200">
              <a:solidFill>
                <a:srgbClr val="FFCC00"/>
              </a:solidFill>
              <a:round/>
              <a:headEnd/>
              <a:tailEnd/>
            </a:ln>
            <a:effectLst/>
          </p:spPr>
          <p:txBody>
            <a:bodyPr wrap="none"/>
            <a:lstStyle/>
            <a:p>
              <a:endParaRPr lang="hr-HR"/>
            </a:p>
          </p:txBody>
        </p:sp>
      </p:grpSp>
      <p:sp>
        <p:nvSpPr>
          <p:cNvPr id="6" name="Rectangle 5"/>
          <p:cNvSpPr/>
          <p:nvPr/>
        </p:nvSpPr>
        <p:spPr>
          <a:xfrm>
            <a:off x="35496" y="980728"/>
            <a:ext cx="9108504" cy="461665"/>
          </a:xfrm>
          <a:prstGeom prst="rect">
            <a:avLst/>
          </a:prstGeom>
          <a:ln>
            <a:solidFill>
              <a:srgbClr val="3366FF"/>
            </a:solidFill>
          </a:ln>
        </p:spPr>
        <p:txBody>
          <a:bodyPr wrap="square">
            <a:spAutoFit/>
          </a:bodyPr>
          <a:lstStyle/>
          <a:p>
            <a:pPr marL="269875" indent="-269875">
              <a:spcAft>
                <a:spcPts val="1200"/>
              </a:spcAft>
              <a:buClr>
                <a:srgbClr val="333399"/>
              </a:buClr>
              <a:buSzPct val="80000"/>
              <a:buFontTx/>
              <a:buNone/>
              <a:defRPr/>
            </a:pPr>
            <a:r>
              <a:rPr lang="en-US" altLang="fi-FI" dirty="0">
                <a:solidFill>
                  <a:schemeClr val="accent6"/>
                </a:solidFill>
                <a:latin typeface="Calibri" pitchFamily="34" charset="0"/>
              </a:rPr>
              <a:t>4.  Other potential project and cooperation actions</a:t>
            </a:r>
          </a:p>
        </p:txBody>
      </p:sp>
    </p:spTree>
    <p:extLst>
      <p:ext uri="{BB962C8B-B14F-4D97-AF65-F5344CB8AC3E}">
        <p14:creationId xmlns:p14="http://schemas.microsoft.com/office/powerpoint/2010/main" val="754819054"/>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ontent Placeholder 2"/>
          <p:cNvSpPr>
            <a:spLocks noGrp="1"/>
          </p:cNvSpPr>
          <p:nvPr>
            <p:ph idx="1"/>
          </p:nvPr>
        </p:nvSpPr>
        <p:spPr bwMode="auto">
          <a:xfrm>
            <a:off x="395288" y="1125538"/>
            <a:ext cx="8229600" cy="1295400"/>
          </a:xfrm>
          <a:ln>
            <a:miter lim="800000"/>
            <a:headEnd/>
            <a:tailEnd/>
          </a:ln>
        </p:spPr>
        <p:txBody>
          <a:bodyPr vert="horz" wrap="square" lIns="91440" tIns="45720" rIns="91440" bIns="45720" numCol="1" anchor="t" anchorCtr="0" compatLnSpc="1">
            <a:prstTxWarp prst="textNoShape">
              <a:avLst/>
            </a:prstTxWarp>
          </a:bodyPr>
          <a:lstStyle/>
          <a:p>
            <a:pPr>
              <a:spcAft>
                <a:spcPts val="1200"/>
              </a:spcAft>
              <a:buClr>
                <a:srgbClr val="333399"/>
              </a:buClr>
              <a:buFontTx/>
              <a:buBlip>
                <a:blip r:embed="rId2"/>
              </a:buBlip>
            </a:pPr>
            <a:r>
              <a:rPr lang="en-GB" sz="2800" b="1" dirty="0" smtClean="0">
                <a:solidFill>
                  <a:srgbClr val="000000"/>
                </a:solidFill>
                <a:latin typeface="Calibri" charset="0"/>
              </a:rPr>
              <a:t>Summary </a:t>
            </a:r>
            <a:r>
              <a:rPr lang="en-GB" sz="2800" b="1" dirty="0">
                <a:solidFill>
                  <a:srgbClr val="000000"/>
                </a:solidFill>
                <a:latin typeface="Calibri" charset="0"/>
              </a:rPr>
              <a:t>of regional approach to projects</a:t>
            </a:r>
          </a:p>
          <a:p>
            <a:pPr>
              <a:spcBef>
                <a:spcPts val="300"/>
              </a:spcBef>
              <a:spcAft>
                <a:spcPts val="300"/>
              </a:spcAft>
              <a:buClr>
                <a:srgbClr val="333399"/>
              </a:buClr>
              <a:buFont typeface="Wingdings" charset="0"/>
              <a:buChar char="Ø"/>
            </a:pPr>
            <a:r>
              <a:rPr lang="en-GB" sz="2400" dirty="0">
                <a:solidFill>
                  <a:srgbClr val="000000"/>
                </a:solidFill>
                <a:latin typeface="Calibri" charset="0"/>
              </a:rPr>
              <a:t>Projects should be based on priorities and linked to national development plans</a:t>
            </a:r>
          </a:p>
          <a:p>
            <a:pPr>
              <a:spcBef>
                <a:spcPts val="300"/>
              </a:spcBef>
              <a:spcAft>
                <a:spcPts val="300"/>
              </a:spcAft>
              <a:buClr>
                <a:srgbClr val="333399"/>
              </a:buClr>
              <a:buFont typeface="Wingdings" charset="0"/>
              <a:buChar char="Ø"/>
            </a:pPr>
            <a:r>
              <a:rPr lang="en-GB" sz="2400" dirty="0">
                <a:solidFill>
                  <a:srgbClr val="000000"/>
                </a:solidFill>
                <a:latin typeface="Calibri" charset="0"/>
              </a:rPr>
              <a:t>Individual national projects to be coordinated under a regional coordination framework</a:t>
            </a:r>
          </a:p>
          <a:p>
            <a:pPr>
              <a:spcBef>
                <a:spcPts val="300"/>
              </a:spcBef>
              <a:spcAft>
                <a:spcPts val="300"/>
              </a:spcAft>
              <a:buClr>
                <a:srgbClr val="333399"/>
              </a:buClr>
              <a:buFont typeface="Wingdings" charset="0"/>
              <a:buChar char="Ø"/>
            </a:pPr>
            <a:r>
              <a:rPr lang="en-GB" sz="2400" dirty="0">
                <a:solidFill>
                  <a:srgbClr val="000000"/>
                </a:solidFill>
                <a:latin typeface="Calibri" charset="0"/>
              </a:rPr>
              <a:t>Identification of user requirements should be part of project design</a:t>
            </a:r>
          </a:p>
          <a:p>
            <a:pPr>
              <a:spcBef>
                <a:spcPts val="300"/>
              </a:spcBef>
              <a:spcAft>
                <a:spcPts val="300"/>
              </a:spcAft>
              <a:buClr>
                <a:srgbClr val="333399"/>
              </a:buClr>
              <a:buFont typeface="Wingdings" charset="0"/>
              <a:buChar char="Ø"/>
            </a:pPr>
            <a:r>
              <a:rPr lang="en-GB" sz="2400" dirty="0">
                <a:solidFill>
                  <a:srgbClr val="000000"/>
                </a:solidFill>
                <a:latin typeface="Calibri" charset="0"/>
              </a:rPr>
              <a:t>Scalable approach</a:t>
            </a:r>
          </a:p>
          <a:p>
            <a:pPr>
              <a:spcBef>
                <a:spcPts val="300"/>
              </a:spcBef>
              <a:spcAft>
                <a:spcPts val="300"/>
              </a:spcAft>
              <a:buClr>
                <a:srgbClr val="333399"/>
              </a:buClr>
              <a:buFont typeface="Wingdings" charset="0"/>
              <a:buChar char="Ø"/>
            </a:pPr>
            <a:r>
              <a:rPr lang="en-GB" sz="2400" dirty="0">
                <a:solidFill>
                  <a:srgbClr val="000000"/>
                </a:solidFill>
                <a:latin typeface="Calibri" charset="0"/>
              </a:rPr>
              <a:t>Integration is essential – interoperability should be a main requirement</a:t>
            </a:r>
          </a:p>
          <a:p>
            <a:pPr>
              <a:spcBef>
                <a:spcPts val="300"/>
              </a:spcBef>
              <a:spcAft>
                <a:spcPts val="300"/>
              </a:spcAft>
              <a:buClr>
                <a:srgbClr val="333399"/>
              </a:buClr>
              <a:buFont typeface="Wingdings" charset="0"/>
              <a:buChar char="Ø"/>
            </a:pPr>
            <a:r>
              <a:rPr lang="en-GB" sz="2400" dirty="0">
                <a:solidFill>
                  <a:srgbClr val="000000"/>
                </a:solidFill>
                <a:latin typeface="Calibri" charset="0"/>
              </a:rPr>
              <a:t>Need to ensure sustainability at the design phase</a:t>
            </a:r>
          </a:p>
          <a:p>
            <a:pPr>
              <a:spcBef>
                <a:spcPts val="300"/>
              </a:spcBef>
              <a:spcAft>
                <a:spcPts val="300"/>
              </a:spcAft>
              <a:buClr>
                <a:srgbClr val="333399"/>
              </a:buClr>
              <a:buFont typeface="Wingdings" charset="0"/>
              <a:buChar char="Ø"/>
            </a:pPr>
            <a:r>
              <a:rPr lang="en-GB" sz="2400" dirty="0">
                <a:solidFill>
                  <a:srgbClr val="000000"/>
                </a:solidFill>
                <a:latin typeface="Calibri" charset="0"/>
              </a:rPr>
              <a:t>WMO could play important role</a:t>
            </a:r>
            <a:endParaRPr lang="en-GB" sz="2800" dirty="0">
              <a:solidFill>
                <a:srgbClr val="000000"/>
              </a:solidFill>
              <a:latin typeface="Calibri" charset="0"/>
            </a:endParaRPr>
          </a:p>
          <a:p>
            <a:pPr>
              <a:spcAft>
                <a:spcPts val="1200"/>
              </a:spcAft>
              <a:buClr>
                <a:srgbClr val="333399"/>
              </a:buClr>
              <a:buFontTx/>
              <a:buBlip>
                <a:blip r:embed="rId2"/>
              </a:buBlip>
            </a:pPr>
            <a:endParaRPr lang="en-US" sz="2800" b="1" dirty="0">
              <a:solidFill>
                <a:srgbClr val="000000"/>
              </a:solidFill>
              <a:latin typeface="Calibri" charset="0"/>
            </a:endParaRPr>
          </a:p>
          <a:p>
            <a:pPr>
              <a:spcBef>
                <a:spcPts val="300"/>
              </a:spcBef>
              <a:spcAft>
                <a:spcPts val="300"/>
              </a:spcAft>
              <a:buClr>
                <a:srgbClr val="333399"/>
              </a:buClr>
              <a:buFontTx/>
              <a:buNone/>
            </a:pPr>
            <a:endParaRPr lang="en-US" sz="2400" dirty="0">
              <a:solidFill>
                <a:srgbClr val="000000"/>
              </a:solidFill>
              <a:latin typeface="Calibri" charset="0"/>
            </a:endParaRPr>
          </a:p>
          <a:p>
            <a:pPr>
              <a:spcAft>
                <a:spcPts val="1200"/>
              </a:spcAft>
              <a:buClr>
                <a:srgbClr val="333399"/>
              </a:buClr>
              <a:buFontTx/>
              <a:buNone/>
            </a:pPr>
            <a:endParaRPr lang="en-US" sz="2000" dirty="0">
              <a:latin typeface="Verdana" charset="0"/>
            </a:endParaRPr>
          </a:p>
          <a:p>
            <a:pPr>
              <a:spcAft>
                <a:spcPts val="1200"/>
              </a:spcAft>
              <a:buClr>
                <a:srgbClr val="333399"/>
              </a:buClr>
              <a:buFontTx/>
              <a:buBlip>
                <a:blip r:embed="rId2"/>
              </a:buBlip>
            </a:pPr>
            <a:endParaRPr lang="fi-FI" sz="3600" dirty="0">
              <a:latin typeface="Verdana" charset="0"/>
            </a:endParaRPr>
          </a:p>
        </p:txBody>
      </p:sp>
      <p:grpSp>
        <p:nvGrpSpPr>
          <p:cNvPr id="3" name="Group 2"/>
          <p:cNvGrpSpPr/>
          <p:nvPr/>
        </p:nvGrpSpPr>
        <p:grpSpPr>
          <a:xfrm>
            <a:off x="0" y="152400"/>
            <a:ext cx="9144000" cy="828328"/>
            <a:chOff x="0" y="152400"/>
            <a:chExt cx="9144000" cy="828328"/>
          </a:xfrm>
        </p:grpSpPr>
        <p:sp>
          <p:nvSpPr>
            <p:cNvPr id="4" name="Rectangle 3"/>
            <p:cNvSpPr txBox="1">
              <a:spLocks noChangeArrowheads="1"/>
            </p:cNvSpPr>
            <p:nvPr/>
          </p:nvSpPr>
          <p:spPr bwMode="auto">
            <a:xfrm>
              <a:off x="0" y="152400"/>
              <a:ext cx="9144000" cy="792163"/>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lgn="ctr" eaLnBrk="1" hangingPunct="1">
                <a:spcBef>
                  <a:spcPct val="0"/>
                </a:spcBef>
                <a:buClrTx/>
                <a:defRPr/>
              </a:pPr>
              <a:r>
                <a:rPr lang="en-US" altLang="fi-FI" sz="3200" b="1" kern="0" dirty="0" smtClean="0">
                  <a:solidFill>
                    <a:schemeClr val="bg1"/>
                  </a:solidFill>
                  <a:latin typeface="Calibri" pitchFamily="34" charset="0"/>
                  <a:ea typeface="+mj-ea"/>
                  <a:cs typeface="+mj-cs"/>
                </a:rPr>
                <a:t>Potential </a:t>
              </a:r>
              <a:r>
                <a:rPr lang="en-US" altLang="fi-FI" sz="3200" b="1" kern="0" dirty="0">
                  <a:solidFill>
                    <a:schemeClr val="bg1"/>
                  </a:solidFill>
                  <a:latin typeface="Calibri" pitchFamily="34" charset="0"/>
                  <a:ea typeface="+mj-ea"/>
                  <a:cs typeface="+mj-cs"/>
                </a:rPr>
                <a:t>Future </a:t>
              </a:r>
              <a:r>
                <a:rPr lang="en-US" altLang="fi-FI" sz="3200" b="1" kern="0" dirty="0" smtClean="0">
                  <a:solidFill>
                    <a:schemeClr val="bg1"/>
                  </a:solidFill>
                  <a:latin typeface="Calibri" pitchFamily="34" charset="0"/>
                  <a:ea typeface="+mj-ea"/>
                  <a:cs typeface="+mj-cs"/>
                </a:rPr>
                <a:t>Projects in DRR</a:t>
              </a:r>
              <a:endParaRPr lang="en-US" altLang="fi-FI" sz="3200" b="1" kern="0" dirty="0">
                <a:solidFill>
                  <a:schemeClr val="bg1"/>
                </a:solidFill>
                <a:latin typeface="Calibri" pitchFamily="34" charset="0"/>
                <a:ea typeface="+mj-ea"/>
                <a:cs typeface="+mj-cs"/>
              </a:endParaRPr>
            </a:p>
          </p:txBody>
        </p:sp>
        <p:sp>
          <p:nvSpPr>
            <p:cNvPr id="5" name="Line 2"/>
            <p:cNvSpPr>
              <a:spLocks noChangeShapeType="1"/>
            </p:cNvSpPr>
            <p:nvPr/>
          </p:nvSpPr>
          <p:spPr bwMode="auto">
            <a:xfrm>
              <a:off x="0" y="980728"/>
              <a:ext cx="9144000" cy="0"/>
            </a:xfrm>
            <a:prstGeom prst="line">
              <a:avLst/>
            </a:prstGeom>
            <a:noFill/>
            <a:ln w="76200">
              <a:solidFill>
                <a:srgbClr val="FFCC00"/>
              </a:solidFill>
              <a:round/>
              <a:headEnd/>
              <a:tailEnd/>
            </a:ln>
            <a:effectLst/>
          </p:spPr>
          <p:txBody>
            <a:bodyPr wrap="none"/>
            <a:lstStyle/>
            <a:p>
              <a:endParaRPr lang="hr-HR"/>
            </a:p>
          </p:txBody>
        </p:sp>
      </p:grpSp>
    </p:spTree>
    <p:extLst>
      <p:ext uri="{BB962C8B-B14F-4D97-AF65-F5344CB8AC3E}">
        <p14:creationId xmlns:p14="http://schemas.microsoft.com/office/powerpoint/2010/main" val="701508140"/>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0" y="152400"/>
            <a:ext cx="9144000" cy="828328"/>
            <a:chOff x="0" y="152400"/>
            <a:chExt cx="9144000" cy="828328"/>
          </a:xfrm>
        </p:grpSpPr>
        <p:sp>
          <p:nvSpPr>
            <p:cNvPr id="4" name="Rectangle 3"/>
            <p:cNvSpPr txBox="1">
              <a:spLocks noChangeArrowheads="1"/>
            </p:cNvSpPr>
            <p:nvPr/>
          </p:nvSpPr>
          <p:spPr bwMode="auto">
            <a:xfrm>
              <a:off x="0" y="152400"/>
              <a:ext cx="9144000" cy="792163"/>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lgn="ctr" eaLnBrk="1" hangingPunct="1">
                <a:spcBef>
                  <a:spcPct val="0"/>
                </a:spcBef>
                <a:buClrTx/>
                <a:defRPr/>
              </a:pPr>
              <a:r>
                <a:rPr lang="en-US" altLang="fi-FI" sz="3200" b="1" kern="0" dirty="0">
                  <a:solidFill>
                    <a:schemeClr val="bg1"/>
                  </a:solidFill>
                  <a:latin typeface="Calibri" pitchFamily="34" charset="0"/>
                  <a:ea typeface="+mj-ea"/>
                  <a:cs typeface="+mj-cs"/>
                </a:rPr>
                <a:t>Example serving the Energy sector in </a:t>
              </a:r>
              <a:r>
                <a:rPr lang="en-US" altLang="fi-FI" sz="3200" b="1" kern="0" dirty="0" smtClean="0">
                  <a:solidFill>
                    <a:schemeClr val="bg1"/>
                  </a:solidFill>
                  <a:latin typeface="Calibri" pitchFamily="34" charset="0"/>
                  <a:ea typeface="+mj-ea"/>
                  <a:cs typeface="+mj-cs"/>
                </a:rPr>
                <a:t>SEE</a:t>
              </a:r>
              <a:endParaRPr lang="en-US" altLang="fi-FI" sz="3200" b="1" kern="0" dirty="0">
                <a:solidFill>
                  <a:schemeClr val="bg1"/>
                </a:solidFill>
                <a:latin typeface="Calibri" pitchFamily="34" charset="0"/>
                <a:ea typeface="+mj-ea"/>
                <a:cs typeface="+mj-cs"/>
              </a:endParaRPr>
            </a:p>
          </p:txBody>
        </p:sp>
        <p:sp>
          <p:nvSpPr>
            <p:cNvPr id="5" name="Line 2"/>
            <p:cNvSpPr>
              <a:spLocks noChangeShapeType="1"/>
            </p:cNvSpPr>
            <p:nvPr/>
          </p:nvSpPr>
          <p:spPr bwMode="auto">
            <a:xfrm>
              <a:off x="0" y="980728"/>
              <a:ext cx="9144000" cy="0"/>
            </a:xfrm>
            <a:prstGeom prst="line">
              <a:avLst/>
            </a:prstGeom>
            <a:noFill/>
            <a:ln w="76200">
              <a:solidFill>
                <a:srgbClr val="FFCC00"/>
              </a:solidFill>
              <a:round/>
              <a:headEnd/>
              <a:tailEnd/>
            </a:ln>
            <a:effectLst/>
          </p:spPr>
          <p:txBody>
            <a:bodyPr wrap="none"/>
            <a:lstStyle/>
            <a:p>
              <a:endParaRPr lang="hr-HR"/>
            </a:p>
          </p:txBody>
        </p:sp>
      </p:grpSp>
      <p:sp>
        <p:nvSpPr>
          <p:cNvPr id="12" name="Title 1"/>
          <p:cNvSpPr>
            <a:spLocks noGrp="1"/>
          </p:cNvSpPr>
          <p:nvPr>
            <p:ph type="title"/>
          </p:nvPr>
        </p:nvSpPr>
        <p:spPr>
          <a:xfrm>
            <a:off x="683568" y="908720"/>
            <a:ext cx="3008313" cy="563662"/>
          </a:xfrm>
        </p:spPr>
        <p:txBody>
          <a:bodyPr anchor="t" anchorCtr="0"/>
          <a:lstStyle/>
          <a:p>
            <a:r>
              <a:rPr lang="en-US" sz="2000" dirty="0">
                <a:latin typeface="Arial Narrow"/>
                <a:cs typeface="Arial Narrow"/>
              </a:rPr>
              <a:t>Research and Development</a:t>
            </a:r>
            <a:endParaRPr lang="en-US" sz="2000" dirty="0">
              <a:latin typeface="+mn-lt"/>
              <a:cs typeface="Arial Narrow"/>
            </a:endParaRPr>
          </a:p>
        </p:txBody>
      </p:sp>
      <p:sp>
        <p:nvSpPr>
          <p:cNvPr id="13" name="Content Placeholder 2"/>
          <p:cNvSpPr>
            <a:spLocks noGrp="1"/>
          </p:cNvSpPr>
          <p:nvPr>
            <p:ph idx="1"/>
          </p:nvPr>
        </p:nvSpPr>
        <p:spPr>
          <a:xfrm>
            <a:off x="3575050" y="980728"/>
            <a:ext cx="5111750" cy="6140450"/>
          </a:xfrm>
        </p:spPr>
        <p:txBody>
          <a:bodyPr>
            <a:normAutofit/>
          </a:bodyPr>
          <a:lstStyle/>
          <a:p>
            <a:r>
              <a:rPr lang="en-US" sz="1400" dirty="0" smtClean="0">
                <a:latin typeface="Arial Narrow"/>
                <a:cs typeface="Arial Narrow"/>
              </a:rPr>
              <a:t>Case studies (continued)</a:t>
            </a:r>
          </a:p>
          <a:p>
            <a:pPr marL="0" indent="0">
              <a:buNone/>
            </a:pPr>
            <a:r>
              <a:rPr lang="en-US" sz="1400" u="sng" dirty="0" smtClean="0">
                <a:latin typeface="Arial Narrow"/>
                <a:cs typeface="Arial Narrow"/>
              </a:rPr>
              <a:t>Latest work work in hydrology modeling – extreme cases</a:t>
            </a:r>
            <a:r>
              <a:rPr lang="en-US" sz="1400" u="sng" dirty="0" smtClean="0">
                <a:latin typeface="Arial Narrow"/>
                <a:cs typeface="Arial Narrow"/>
              </a:rPr>
              <a:t>:</a:t>
            </a:r>
            <a:endParaRPr lang="en-US" sz="1400" u="sng" dirty="0" smtClean="0">
              <a:latin typeface="Arial Narrow"/>
              <a:cs typeface="Arial Narrow"/>
            </a:endParaRPr>
          </a:p>
          <a:p>
            <a:pPr marL="0" indent="0">
              <a:buNone/>
            </a:pPr>
            <a:r>
              <a:rPr lang="en-US" sz="1400" dirty="0" err="1" smtClean="0">
                <a:latin typeface="Arial Narrow"/>
                <a:cs typeface="Arial Narrow"/>
              </a:rPr>
              <a:t>Toplica</a:t>
            </a:r>
            <a:r>
              <a:rPr lang="en-US" sz="1400" dirty="0" smtClean="0">
                <a:latin typeface="Arial Narrow"/>
                <a:cs typeface="Arial Narrow"/>
              </a:rPr>
              <a:t> river – winter 2012, high snow/snowmelt </a:t>
            </a:r>
          </a:p>
          <a:p>
            <a:pPr marL="0" indent="0">
              <a:buNone/>
            </a:pPr>
            <a:r>
              <a:rPr lang="en-US" sz="1400" dirty="0" smtClean="0">
                <a:latin typeface="Arial Narrow"/>
                <a:cs typeface="Arial Narrow"/>
              </a:rPr>
              <a:t>problem with forcing from NWPM (ECMWF), </a:t>
            </a:r>
            <a:r>
              <a:rPr lang="en-US" sz="1200" dirty="0" smtClean="0">
                <a:latin typeface="Arial Narrow"/>
                <a:cs typeface="Arial Narrow"/>
              </a:rPr>
              <a:t>HYPROM is developing to be the fully dynamical model (without any calibrations</a:t>
            </a:r>
            <a:r>
              <a:rPr lang="en-US" sz="1200" dirty="0" smtClean="0">
                <a:latin typeface="Arial Narrow"/>
                <a:cs typeface="Arial Narrow"/>
              </a:rPr>
              <a:t>)</a:t>
            </a:r>
            <a:endParaRPr lang="en-US" sz="1200" dirty="0" smtClean="0">
              <a:latin typeface="Arial Narrow"/>
              <a:cs typeface="Arial Narrow"/>
            </a:endParaRPr>
          </a:p>
        </p:txBody>
      </p:sp>
      <p:sp>
        <p:nvSpPr>
          <p:cNvPr id="14" name="Text Placeholder 3"/>
          <p:cNvSpPr txBox="1">
            <a:spLocks/>
          </p:cNvSpPr>
          <p:nvPr/>
        </p:nvSpPr>
        <p:spPr>
          <a:xfrm>
            <a:off x="251520" y="1340768"/>
            <a:ext cx="3008313" cy="4691063"/>
          </a:xfrm>
          <a:prstGeom prst="rect">
            <a:avLst/>
          </a:prstGeom>
        </p:spPr>
        <p:txBody>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r>
              <a:rPr lang="en-US" sz="1800" dirty="0" smtClean="0">
                <a:latin typeface="Arial Narrow"/>
                <a:cs typeface="Arial Narrow"/>
              </a:rPr>
              <a:t>Operational Functions</a:t>
            </a:r>
          </a:p>
          <a:p>
            <a:pPr marL="285750" indent="-285750">
              <a:buFont typeface="Arial"/>
              <a:buChar char="•"/>
            </a:pPr>
            <a:r>
              <a:rPr lang="en-US" sz="1800" dirty="0" smtClean="0">
                <a:latin typeface="Arial Narrow"/>
                <a:cs typeface="Arial Narrow"/>
              </a:rPr>
              <a:t>Long range forecast</a:t>
            </a:r>
          </a:p>
          <a:p>
            <a:pPr marL="285750" indent="-285750">
              <a:buFont typeface="Arial"/>
              <a:buChar char="•"/>
            </a:pPr>
            <a:r>
              <a:rPr lang="en-US" sz="1800" dirty="0" smtClean="0">
                <a:latin typeface="Arial Narrow"/>
                <a:cs typeface="Arial Narrow"/>
              </a:rPr>
              <a:t>Monthly Forecast</a:t>
            </a:r>
          </a:p>
          <a:p>
            <a:pPr marL="285750" indent="-285750">
              <a:buFont typeface="Arial"/>
              <a:buChar char="•"/>
            </a:pPr>
            <a:r>
              <a:rPr lang="en-US" sz="1800" dirty="0" smtClean="0">
                <a:latin typeface="Arial Narrow"/>
                <a:cs typeface="Arial Narrow"/>
              </a:rPr>
              <a:t>Climate Monitoring</a:t>
            </a:r>
          </a:p>
          <a:p>
            <a:pPr marL="285750" indent="-285750">
              <a:buFont typeface="Arial"/>
              <a:buChar char="•"/>
            </a:pPr>
            <a:r>
              <a:rPr lang="en-US" sz="1800" dirty="0" smtClean="0">
                <a:latin typeface="Arial Narrow"/>
                <a:cs typeface="Arial Narrow"/>
              </a:rPr>
              <a:t>Dust Forecast</a:t>
            </a:r>
          </a:p>
          <a:p>
            <a:pPr marL="285750" indent="-285750">
              <a:buFont typeface="Arial"/>
              <a:buChar char="•"/>
            </a:pPr>
            <a:r>
              <a:rPr lang="en-US" sz="1800" dirty="0" smtClean="0">
                <a:latin typeface="Arial Narrow"/>
                <a:cs typeface="Arial Narrow"/>
              </a:rPr>
              <a:t>NCEP/NMMB Global Forecast</a:t>
            </a:r>
          </a:p>
          <a:p>
            <a:r>
              <a:rPr lang="en-US" sz="1800" b="1" dirty="0" smtClean="0">
                <a:latin typeface="Arial Narrow"/>
                <a:cs typeface="Arial Narrow"/>
              </a:rPr>
              <a:t>Research and Development</a:t>
            </a:r>
          </a:p>
          <a:p>
            <a:pPr marL="285750" indent="-285750">
              <a:buFont typeface="Arial"/>
              <a:buChar char="•"/>
            </a:pPr>
            <a:r>
              <a:rPr lang="en-US" sz="1800" dirty="0" smtClean="0">
                <a:latin typeface="Arial Narrow"/>
                <a:cs typeface="Arial Narrow"/>
              </a:rPr>
              <a:t>Earth Modeling System</a:t>
            </a:r>
          </a:p>
          <a:p>
            <a:pPr marL="285750" indent="-285750">
              <a:buFont typeface="Arial"/>
              <a:buChar char="•"/>
            </a:pPr>
            <a:r>
              <a:rPr lang="en-US" sz="1800" dirty="0" smtClean="0">
                <a:latin typeface="Arial Narrow"/>
                <a:cs typeface="Arial Narrow"/>
              </a:rPr>
              <a:t>Model Coupling</a:t>
            </a:r>
          </a:p>
          <a:p>
            <a:pPr marL="285750" indent="-285750">
              <a:buFont typeface="Arial"/>
              <a:buChar char="•"/>
            </a:pPr>
            <a:r>
              <a:rPr lang="en-US" sz="1800" dirty="0" smtClean="0">
                <a:latin typeface="Arial Narrow"/>
                <a:cs typeface="Arial Narrow"/>
              </a:rPr>
              <a:t>Hydrology modeling</a:t>
            </a:r>
          </a:p>
          <a:p>
            <a:pPr marL="285750" indent="-285750">
              <a:buFont typeface="Arial"/>
              <a:buChar char="•"/>
            </a:pPr>
            <a:r>
              <a:rPr lang="en-US" sz="1800" dirty="0" smtClean="0">
                <a:latin typeface="Arial Narrow"/>
                <a:cs typeface="Arial Narrow"/>
              </a:rPr>
              <a:t>Minerals in Soils</a:t>
            </a:r>
          </a:p>
          <a:p>
            <a:pPr marL="285750" indent="-285750">
              <a:buFont typeface="Arial"/>
              <a:buChar char="•"/>
            </a:pPr>
            <a:r>
              <a:rPr lang="en-US" sz="1800" b="1" dirty="0" smtClean="0">
                <a:latin typeface="Arial Narrow"/>
                <a:cs typeface="Arial Narrow"/>
              </a:rPr>
              <a:t>Case Studies</a:t>
            </a:r>
          </a:p>
          <a:p>
            <a:pPr marL="285750" indent="-285750">
              <a:buFont typeface="Arial"/>
              <a:buChar char="•"/>
            </a:pPr>
            <a:r>
              <a:rPr lang="en-US" sz="1800" dirty="0" smtClean="0">
                <a:latin typeface="Arial Narrow"/>
                <a:cs typeface="Arial Narrow"/>
              </a:rPr>
              <a:t>Climate Change</a:t>
            </a:r>
          </a:p>
          <a:p>
            <a:r>
              <a:rPr lang="en-US" sz="1800" dirty="0" smtClean="0">
                <a:latin typeface="Arial Narrow"/>
                <a:cs typeface="Arial Narrow"/>
              </a:rPr>
              <a:t>Future Plans</a:t>
            </a:r>
          </a:p>
        </p:txBody>
      </p:sp>
      <p:pic>
        <p:nvPicPr>
          <p:cNvPr id="15" name="Picture 2" descr="C:\Documents and Settings\Family\Desktop\ECMWFDoljevacHyprom.bmp"/>
          <p:cNvPicPr preferRelativeResize="0">
            <a:picLocks noChangeArrowheads="1"/>
          </p:cNvPicPr>
          <p:nvPr/>
        </p:nvPicPr>
        <p:blipFill>
          <a:blip r:embed="rId2"/>
          <a:srcRect/>
          <a:stretch>
            <a:fillRect/>
          </a:stretch>
        </p:blipFill>
        <p:spPr bwMode="auto">
          <a:xfrm>
            <a:off x="3131840" y="4487332"/>
            <a:ext cx="3610647" cy="1821988"/>
          </a:xfrm>
          <a:prstGeom prst="rect">
            <a:avLst/>
          </a:prstGeom>
          <a:noFill/>
        </p:spPr>
      </p:pic>
      <p:pic>
        <p:nvPicPr>
          <p:cNvPr id="16" name="Picture 15" descr="C:\Documents and Settings\Family\Desktop\HBVDoljevacQzima2012.bmp"/>
          <p:cNvPicPr>
            <a:picLocks noChangeAspect="1" noChangeArrowheads="1"/>
          </p:cNvPicPr>
          <p:nvPr/>
        </p:nvPicPr>
        <p:blipFill>
          <a:blip r:embed="rId3"/>
          <a:srcRect/>
          <a:stretch>
            <a:fillRect/>
          </a:stretch>
        </p:blipFill>
        <p:spPr bwMode="auto">
          <a:xfrm>
            <a:off x="3160545" y="2276872"/>
            <a:ext cx="3581942" cy="1897194"/>
          </a:xfrm>
          <a:prstGeom prst="rect">
            <a:avLst/>
          </a:prstGeom>
          <a:noFill/>
        </p:spPr>
      </p:pic>
      <p:sp>
        <p:nvSpPr>
          <p:cNvPr id="17" name="TextBox 16"/>
          <p:cNvSpPr txBox="1"/>
          <p:nvPr/>
        </p:nvSpPr>
        <p:spPr>
          <a:xfrm>
            <a:off x="3465513" y="2161401"/>
            <a:ext cx="2499227" cy="276999"/>
          </a:xfrm>
          <a:prstGeom prst="rect">
            <a:avLst/>
          </a:prstGeom>
          <a:noFill/>
        </p:spPr>
        <p:txBody>
          <a:bodyPr wrap="none" rtlCol="0">
            <a:spAutoFit/>
          </a:bodyPr>
          <a:lstStyle/>
          <a:p>
            <a:r>
              <a:rPr lang="en-US" sz="1200" dirty="0" smtClean="0">
                <a:latin typeface="Arial Narrow"/>
                <a:cs typeface="Arial Narrow"/>
              </a:rPr>
              <a:t>HBV model (calibrated with observations)</a:t>
            </a:r>
            <a:endParaRPr lang="en-US" sz="1200" dirty="0">
              <a:latin typeface="Arial Narrow"/>
              <a:cs typeface="Arial Narrow"/>
            </a:endParaRPr>
          </a:p>
        </p:txBody>
      </p:sp>
      <p:sp>
        <p:nvSpPr>
          <p:cNvPr id="18" name="TextBox 17"/>
          <p:cNvSpPr txBox="1"/>
          <p:nvPr/>
        </p:nvSpPr>
        <p:spPr>
          <a:xfrm>
            <a:off x="3575050" y="4221201"/>
            <a:ext cx="1608208" cy="276999"/>
          </a:xfrm>
          <a:prstGeom prst="rect">
            <a:avLst/>
          </a:prstGeom>
          <a:noFill/>
        </p:spPr>
        <p:txBody>
          <a:bodyPr wrap="none" rtlCol="0">
            <a:spAutoFit/>
          </a:bodyPr>
          <a:lstStyle/>
          <a:p>
            <a:r>
              <a:rPr lang="en-US" sz="1200" dirty="0" smtClean="0">
                <a:latin typeface="Arial Narrow"/>
                <a:cs typeface="Arial Narrow"/>
              </a:rPr>
              <a:t>HYPROM (no calibration)</a:t>
            </a:r>
            <a:endParaRPr lang="en-US" sz="1200" dirty="0">
              <a:latin typeface="Arial Narrow"/>
              <a:cs typeface="Arial Narrow"/>
            </a:endParaRPr>
          </a:p>
        </p:txBody>
      </p:sp>
      <p:pic>
        <p:nvPicPr>
          <p:cNvPr id="19" name="Picture 18" descr="xwater.png"/>
          <p:cNvPicPr>
            <a:picLocks noChangeAspect="1"/>
          </p:cNvPicPr>
          <p:nvPr/>
        </p:nvPicPr>
        <p:blipFill rotWithShape="1">
          <a:blip r:embed="rId4">
            <a:extLst>
              <a:ext uri="{28A0092B-C50C-407E-A947-70E740481C1C}">
                <a14:useLocalDpi xmlns:a14="http://schemas.microsoft.com/office/drawing/2010/main" val="0"/>
              </a:ext>
            </a:extLst>
          </a:blip>
          <a:srcRect l="2592" t="10748" r="53056" b="10205"/>
          <a:stretch/>
        </p:blipFill>
        <p:spPr>
          <a:xfrm>
            <a:off x="6857921" y="2282334"/>
            <a:ext cx="2125211" cy="1938867"/>
          </a:xfrm>
          <a:prstGeom prst="rect">
            <a:avLst/>
          </a:prstGeom>
        </p:spPr>
      </p:pic>
      <p:pic>
        <p:nvPicPr>
          <p:cNvPr id="20" name="Picture 19" descr="xwater.png"/>
          <p:cNvPicPr>
            <a:picLocks noChangeAspect="1"/>
          </p:cNvPicPr>
          <p:nvPr/>
        </p:nvPicPr>
        <p:blipFill rotWithShape="1">
          <a:blip r:embed="rId4">
            <a:extLst>
              <a:ext uri="{28A0092B-C50C-407E-A947-70E740481C1C}">
                <a14:useLocalDpi xmlns:a14="http://schemas.microsoft.com/office/drawing/2010/main" val="0"/>
              </a:ext>
            </a:extLst>
          </a:blip>
          <a:srcRect l="52407" t="10205" r="3797" b="10024"/>
          <a:stretch/>
        </p:blipFill>
        <p:spPr>
          <a:xfrm>
            <a:off x="6857921" y="4334932"/>
            <a:ext cx="2121029" cy="1977535"/>
          </a:xfrm>
          <a:prstGeom prst="rect">
            <a:avLst/>
          </a:prstGeom>
        </p:spPr>
      </p:pic>
      <p:sp>
        <p:nvSpPr>
          <p:cNvPr id="21" name="TextBox 20"/>
          <p:cNvSpPr txBox="1"/>
          <p:nvPr/>
        </p:nvSpPr>
        <p:spPr>
          <a:xfrm>
            <a:off x="3465513" y="4792132"/>
            <a:ext cx="1580706" cy="276999"/>
          </a:xfrm>
          <a:prstGeom prst="rect">
            <a:avLst/>
          </a:prstGeom>
          <a:noFill/>
        </p:spPr>
        <p:txBody>
          <a:bodyPr wrap="none" rtlCol="0">
            <a:spAutoFit/>
          </a:bodyPr>
          <a:lstStyle/>
          <a:p>
            <a:r>
              <a:rPr lang="en-US" sz="1200" dirty="0" smtClean="0">
                <a:latin typeface="Arial Narrow"/>
                <a:cs typeface="Arial Narrow"/>
              </a:rPr>
              <a:t>Not enough snow to melt</a:t>
            </a:r>
            <a:endParaRPr lang="en-US" sz="1200" dirty="0">
              <a:latin typeface="Arial Narrow"/>
              <a:cs typeface="Arial Narrow"/>
            </a:endParaRPr>
          </a:p>
        </p:txBody>
      </p:sp>
      <p:cxnSp>
        <p:nvCxnSpPr>
          <p:cNvPr id="22" name="Straight Arrow Connector 21"/>
          <p:cNvCxnSpPr/>
          <p:nvPr/>
        </p:nvCxnSpPr>
        <p:spPr>
          <a:xfrm>
            <a:off x="4275667" y="5069131"/>
            <a:ext cx="907591" cy="544269"/>
          </a:xfrm>
          <a:prstGeom prst="straightConnector1">
            <a:avLst/>
          </a:prstGeom>
          <a:ln>
            <a:solidFill>
              <a:schemeClr val="accent1">
                <a:lumMod val="75000"/>
              </a:schemeClr>
            </a:solidFill>
            <a:tailEnd type="arrow"/>
          </a:ln>
        </p:spPr>
        <p:style>
          <a:lnRef idx="2">
            <a:schemeClr val="accent1"/>
          </a:lnRef>
          <a:fillRef idx="0">
            <a:schemeClr val="accent1"/>
          </a:fillRef>
          <a:effectRef idx="1">
            <a:schemeClr val="accent1"/>
          </a:effectRef>
          <a:fontRef idx="minor">
            <a:schemeClr val="tx1"/>
          </a:fontRef>
        </p:style>
      </p:cxnSp>
      <p:sp>
        <p:nvSpPr>
          <p:cNvPr id="23" name="TextBox 22"/>
          <p:cNvSpPr txBox="1"/>
          <p:nvPr/>
        </p:nvSpPr>
        <p:spPr>
          <a:xfrm>
            <a:off x="6869753" y="2004071"/>
            <a:ext cx="2113379" cy="276999"/>
          </a:xfrm>
          <a:prstGeom prst="rect">
            <a:avLst/>
          </a:prstGeom>
          <a:noFill/>
        </p:spPr>
        <p:txBody>
          <a:bodyPr wrap="none" rtlCol="0">
            <a:spAutoFit/>
          </a:bodyPr>
          <a:lstStyle/>
          <a:p>
            <a:r>
              <a:rPr lang="en-US" sz="1200" dirty="0" smtClean="0">
                <a:latin typeface="Arial Narrow"/>
                <a:cs typeface="Arial Narrow"/>
              </a:rPr>
              <a:t>ECMWF snow water eq. Feb 2012</a:t>
            </a:r>
            <a:endParaRPr lang="en-US" sz="1200" dirty="0">
              <a:latin typeface="Arial Narrow"/>
              <a:cs typeface="Arial Narrow"/>
            </a:endParaRPr>
          </a:p>
        </p:txBody>
      </p:sp>
      <p:sp>
        <p:nvSpPr>
          <p:cNvPr id="24" name="TextBox 23"/>
          <p:cNvSpPr txBox="1"/>
          <p:nvPr/>
        </p:nvSpPr>
        <p:spPr>
          <a:xfrm>
            <a:off x="7002392" y="2362200"/>
            <a:ext cx="893093" cy="461665"/>
          </a:xfrm>
          <a:prstGeom prst="rect">
            <a:avLst/>
          </a:prstGeom>
          <a:noFill/>
        </p:spPr>
        <p:txBody>
          <a:bodyPr wrap="none" rtlCol="0">
            <a:spAutoFit/>
          </a:bodyPr>
          <a:lstStyle/>
          <a:p>
            <a:r>
              <a:rPr lang="en-US" sz="1200" dirty="0">
                <a:latin typeface="Arial Narrow"/>
                <a:cs typeface="Arial Narrow"/>
              </a:rPr>
              <a:t>i</a:t>
            </a:r>
            <a:r>
              <a:rPr lang="en-US" sz="1200" dirty="0" smtClean="0">
                <a:latin typeface="Arial Narrow"/>
                <a:cs typeface="Arial Narrow"/>
              </a:rPr>
              <a:t>n stations </a:t>
            </a:r>
          </a:p>
          <a:p>
            <a:r>
              <a:rPr lang="en-US" sz="1200" dirty="0" smtClean="0">
                <a:latin typeface="Arial Narrow"/>
                <a:cs typeface="Arial Narrow"/>
              </a:rPr>
              <a:t>bellow 500m</a:t>
            </a:r>
            <a:endParaRPr lang="en-US" sz="1200" dirty="0">
              <a:latin typeface="Arial Narrow"/>
              <a:cs typeface="Arial Narrow"/>
            </a:endParaRPr>
          </a:p>
        </p:txBody>
      </p:sp>
      <p:sp>
        <p:nvSpPr>
          <p:cNvPr id="25" name="TextBox 24"/>
          <p:cNvSpPr txBox="1"/>
          <p:nvPr/>
        </p:nvSpPr>
        <p:spPr>
          <a:xfrm>
            <a:off x="7002392" y="4464333"/>
            <a:ext cx="851089" cy="461665"/>
          </a:xfrm>
          <a:prstGeom prst="rect">
            <a:avLst/>
          </a:prstGeom>
          <a:noFill/>
        </p:spPr>
        <p:txBody>
          <a:bodyPr wrap="none" rtlCol="0">
            <a:spAutoFit/>
          </a:bodyPr>
          <a:lstStyle/>
          <a:p>
            <a:r>
              <a:rPr lang="en-US" sz="1200" dirty="0">
                <a:latin typeface="Arial Narrow"/>
                <a:cs typeface="Arial Narrow"/>
              </a:rPr>
              <a:t>i</a:t>
            </a:r>
            <a:r>
              <a:rPr lang="en-US" sz="1200" dirty="0" smtClean="0">
                <a:latin typeface="Arial Narrow"/>
                <a:cs typeface="Arial Narrow"/>
              </a:rPr>
              <a:t>n stations </a:t>
            </a:r>
          </a:p>
          <a:p>
            <a:r>
              <a:rPr lang="en-US" sz="1200" dirty="0">
                <a:latin typeface="Arial Narrow"/>
                <a:cs typeface="Arial Narrow"/>
              </a:rPr>
              <a:t>o</a:t>
            </a:r>
            <a:r>
              <a:rPr lang="en-US" sz="1200" dirty="0" smtClean="0">
                <a:latin typeface="Arial Narrow"/>
                <a:cs typeface="Arial Narrow"/>
              </a:rPr>
              <a:t>ver 1000m</a:t>
            </a:r>
            <a:endParaRPr lang="en-US" sz="1200" dirty="0">
              <a:latin typeface="Arial Narrow"/>
              <a:cs typeface="Arial Narrow"/>
            </a:endParaRPr>
          </a:p>
        </p:txBody>
      </p:sp>
      <p:sp>
        <p:nvSpPr>
          <p:cNvPr id="26" name="TextBox 25"/>
          <p:cNvSpPr txBox="1"/>
          <p:nvPr/>
        </p:nvSpPr>
        <p:spPr>
          <a:xfrm>
            <a:off x="4648895" y="6046336"/>
            <a:ext cx="2289434" cy="276999"/>
          </a:xfrm>
          <a:prstGeom prst="rect">
            <a:avLst/>
          </a:prstGeom>
          <a:noFill/>
        </p:spPr>
        <p:txBody>
          <a:bodyPr wrap="none" rtlCol="0">
            <a:spAutoFit/>
          </a:bodyPr>
          <a:lstStyle/>
          <a:p>
            <a:r>
              <a:rPr lang="en-US" sz="1200" dirty="0" smtClean="0">
                <a:latin typeface="Arial Narrow"/>
                <a:cs typeface="Arial Narrow"/>
              </a:rPr>
              <a:t>Large deficit in snow on high altitudes</a:t>
            </a:r>
            <a:endParaRPr lang="en-US" sz="1200" dirty="0">
              <a:latin typeface="Arial Narrow"/>
              <a:cs typeface="Arial Narrow"/>
            </a:endParaRPr>
          </a:p>
        </p:txBody>
      </p:sp>
    </p:spTree>
    <p:extLst>
      <p:ext uri="{BB962C8B-B14F-4D97-AF65-F5344CB8AC3E}">
        <p14:creationId xmlns:p14="http://schemas.microsoft.com/office/powerpoint/2010/main" val="1566565867"/>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0" y="152400"/>
            <a:ext cx="9144000" cy="828328"/>
            <a:chOff x="0" y="152400"/>
            <a:chExt cx="9144000" cy="828328"/>
          </a:xfrm>
        </p:grpSpPr>
        <p:sp>
          <p:nvSpPr>
            <p:cNvPr id="4" name="Rectangle 3"/>
            <p:cNvSpPr txBox="1">
              <a:spLocks noChangeArrowheads="1"/>
            </p:cNvSpPr>
            <p:nvPr/>
          </p:nvSpPr>
          <p:spPr bwMode="auto">
            <a:xfrm>
              <a:off x="0" y="152400"/>
              <a:ext cx="9144000" cy="792163"/>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lgn="ctr" eaLnBrk="1" hangingPunct="1">
                <a:spcBef>
                  <a:spcPct val="0"/>
                </a:spcBef>
                <a:buClrTx/>
                <a:defRPr/>
              </a:pPr>
              <a:r>
                <a:rPr lang="en-US" altLang="fi-FI" sz="3200" b="1" kern="0" dirty="0">
                  <a:solidFill>
                    <a:schemeClr val="bg1"/>
                  </a:solidFill>
                  <a:latin typeface="Calibri" pitchFamily="34" charset="0"/>
                  <a:ea typeface="+mj-ea"/>
                  <a:cs typeface="+mj-cs"/>
                </a:rPr>
                <a:t>Assistance to </a:t>
              </a:r>
              <a:r>
                <a:rPr lang="en-US" altLang="fi-FI" sz="3200" b="1" kern="0" dirty="0" smtClean="0">
                  <a:solidFill>
                    <a:schemeClr val="bg1"/>
                  </a:solidFill>
                  <a:latin typeface="Calibri" pitchFamily="34" charset="0"/>
                  <a:ea typeface="+mj-ea"/>
                  <a:cs typeface="+mj-cs"/>
                </a:rPr>
                <a:t>UNHCR</a:t>
              </a:r>
              <a:endParaRPr lang="en-US" altLang="fi-FI" sz="3200" b="1" kern="0" dirty="0">
                <a:solidFill>
                  <a:schemeClr val="bg1"/>
                </a:solidFill>
                <a:latin typeface="Calibri" pitchFamily="34" charset="0"/>
                <a:ea typeface="+mj-ea"/>
                <a:cs typeface="+mj-cs"/>
              </a:endParaRPr>
            </a:p>
          </p:txBody>
        </p:sp>
        <p:sp>
          <p:nvSpPr>
            <p:cNvPr id="5" name="Line 2"/>
            <p:cNvSpPr>
              <a:spLocks noChangeShapeType="1"/>
            </p:cNvSpPr>
            <p:nvPr/>
          </p:nvSpPr>
          <p:spPr bwMode="auto">
            <a:xfrm>
              <a:off x="0" y="980728"/>
              <a:ext cx="9144000" cy="0"/>
            </a:xfrm>
            <a:prstGeom prst="line">
              <a:avLst/>
            </a:prstGeom>
            <a:noFill/>
            <a:ln w="76200">
              <a:solidFill>
                <a:srgbClr val="FFCC00"/>
              </a:solidFill>
              <a:round/>
              <a:headEnd/>
              <a:tailEnd/>
            </a:ln>
            <a:effectLst/>
          </p:spPr>
          <p:txBody>
            <a:bodyPr wrap="none"/>
            <a:lstStyle/>
            <a:p>
              <a:endParaRPr lang="hr-HR"/>
            </a:p>
          </p:txBody>
        </p:sp>
      </p:grpSp>
      <p:sp>
        <p:nvSpPr>
          <p:cNvPr id="6" name="Rectangle 5"/>
          <p:cNvSpPr/>
          <p:nvPr/>
        </p:nvSpPr>
        <p:spPr>
          <a:xfrm>
            <a:off x="107504" y="1074426"/>
            <a:ext cx="8856984" cy="5129609"/>
          </a:xfrm>
          <a:prstGeom prst="rect">
            <a:avLst/>
          </a:prstGeom>
        </p:spPr>
        <p:txBody>
          <a:bodyPr wrap="square">
            <a:spAutoFit/>
          </a:bodyPr>
          <a:lstStyle/>
          <a:p>
            <a:pPr marL="342900" marR="0" lvl="0" indent="-342900" defTabSz="914400" eaLnBrk="1" fontAlgn="auto" latinLnBrk="0" hangingPunct="1">
              <a:lnSpc>
                <a:spcPct val="120000"/>
              </a:lnSpc>
              <a:spcBef>
                <a:spcPts val="0"/>
              </a:spcBef>
              <a:spcAft>
                <a:spcPts val="1200"/>
              </a:spcAft>
              <a:buClrTx/>
              <a:buSzTx/>
              <a:buFont typeface="Arial" panose="020B0604020202020204" pitchFamily="34" charset="0"/>
              <a:buChar char="•"/>
              <a:tabLst/>
              <a:defRPr/>
            </a:pPr>
            <a:r>
              <a:rPr kumimoji="0" lang="fr-CH" sz="2000" b="0" i="0" u="none" strike="noStrike" kern="0" cap="none" spc="0" normalizeH="0" baseline="0" noProof="0" dirty="0" err="1" smtClean="0">
                <a:ln>
                  <a:noFill/>
                </a:ln>
                <a:solidFill>
                  <a:prstClr val="black"/>
                </a:solidFill>
                <a:effectLst/>
                <a:uLnTx/>
                <a:uFillTx/>
              </a:rPr>
              <a:t>October</a:t>
            </a:r>
            <a:r>
              <a:rPr kumimoji="0" lang="fr-CH" sz="2000" b="0" i="0" u="none" strike="noStrike" kern="0" cap="none" spc="0" normalizeH="0" baseline="0" noProof="0" dirty="0" smtClean="0">
                <a:ln>
                  <a:noFill/>
                </a:ln>
                <a:solidFill>
                  <a:prstClr val="black"/>
                </a:solidFill>
                <a:effectLst/>
                <a:uLnTx/>
                <a:uFillTx/>
              </a:rPr>
              <a:t> </a:t>
            </a:r>
            <a:r>
              <a:rPr kumimoji="0" lang="en-US" sz="2000" b="0" i="0" u="none" strike="noStrike" kern="0" cap="none" spc="0" normalizeH="0" baseline="0" noProof="0" dirty="0" smtClean="0">
                <a:ln>
                  <a:noFill/>
                </a:ln>
                <a:solidFill>
                  <a:prstClr val="black"/>
                </a:solidFill>
                <a:effectLst/>
                <a:uLnTx/>
                <a:uFillTx/>
              </a:rPr>
              <a:t>29</a:t>
            </a:r>
            <a:r>
              <a:rPr kumimoji="0" lang="en-US" sz="2000" b="0" i="0" u="none" strike="noStrike" kern="0" cap="none" spc="0" normalizeH="0" baseline="30000" noProof="0" dirty="0" smtClean="0">
                <a:ln>
                  <a:noFill/>
                </a:ln>
                <a:solidFill>
                  <a:prstClr val="black"/>
                </a:solidFill>
                <a:effectLst/>
                <a:uLnTx/>
                <a:uFillTx/>
              </a:rPr>
              <a:t>th</a:t>
            </a:r>
            <a:r>
              <a:rPr kumimoji="0" lang="fr-CH" sz="2000" b="0" i="0" u="none" strike="noStrike" kern="0" cap="none" spc="0" normalizeH="0" baseline="0" noProof="0" dirty="0" smtClean="0">
                <a:ln>
                  <a:noFill/>
                </a:ln>
                <a:solidFill>
                  <a:prstClr val="black"/>
                </a:solidFill>
                <a:effectLst/>
                <a:uLnTx/>
                <a:uFillTx/>
              </a:rPr>
              <a:t>, 2015 UNHCR </a:t>
            </a:r>
            <a:r>
              <a:rPr kumimoji="0" lang="fr-CH" sz="2000" b="0" i="0" u="none" strike="noStrike" kern="0" cap="none" spc="0" normalizeH="0" baseline="0" noProof="0" dirty="0" err="1" smtClean="0">
                <a:ln>
                  <a:noFill/>
                </a:ln>
                <a:solidFill>
                  <a:prstClr val="black"/>
                </a:solidFill>
                <a:effectLst/>
                <a:uLnTx/>
                <a:uFillTx/>
              </a:rPr>
              <a:t>approached</a:t>
            </a:r>
            <a:r>
              <a:rPr kumimoji="0" lang="fr-CH" sz="2000" b="0" i="0" u="none" strike="noStrike" kern="0" cap="none" spc="0" normalizeH="0" baseline="0" noProof="0" dirty="0" smtClean="0">
                <a:ln>
                  <a:noFill/>
                </a:ln>
                <a:solidFill>
                  <a:prstClr val="black"/>
                </a:solidFill>
                <a:effectLst/>
                <a:uLnTx/>
                <a:uFillTx/>
              </a:rPr>
              <a:t> WMO for support for the </a:t>
            </a:r>
            <a:r>
              <a:rPr kumimoji="0" lang="fr-CH" sz="2000" b="0" i="0" u="none" strike="noStrike" kern="0" cap="none" spc="0" normalizeH="0" baseline="0" noProof="0" dirty="0" err="1" smtClean="0">
                <a:ln>
                  <a:noFill/>
                </a:ln>
                <a:solidFill>
                  <a:prstClr val="black"/>
                </a:solidFill>
                <a:effectLst/>
                <a:uLnTx/>
                <a:uFillTx/>
              </a:rPr>
              <a:t>operations</a:t>
            </a:r>
            <a:r>
              <a:rPr kumimoji="0" lang="fr-CH" sz="2000" b="0" i="0" u="none" strike="noStrike" kern="0" cap="none" spc="0" normalizeH="0" baseline="0" noProof="0" dirty="0" smtClean="0">
                <a:ln>
                  <a:noFill/>
                </a:ln>
                <a:solidFill>
                  <a:prstClr val="black"/>
                </a:solidFill>
                <a:effectLst/>
                <a:uLnTx/>
                <a:uFillTx/>
              </a:rPr>
              <a:t> of </a:t>
            </a:r>
            <a:r>
              <a:rPr kumimoji="0" lang="fr-CH" sz="2000" b="0" i="0" u="none" strike="noStrike" kern="0" cap="none" spc="0" normalizeH="0" baseline="0" noProof="0" dirty="0" err="1" smtClean="0">
                <a:ln>
                  <a:noFill/>
                </a:ln>
                <a:solidFill>
                  <a:prstClr val="black"/>
                </a:solidFill>
                <a:effectLst/>
                <a:uLnTx/>
                <a:uFillTx/>
              </a:rPr>
              <a:t>their</a:t>
            </a:r>
            <a:r>
              <a:rPr kumimoji="0" lang="fr-CH" sz="2000" b="0" i="0" u="none" strike="noStrike" kern="0" cap="none" spc="0" normalizeH="0" baseline="0" noProof="0" dirty="0" smtClean="0">
                <a:ln>
                  <a:noFill/>
                </a:ln>
                <a:solidFill>
                  <a:prstClr val="black"/>
                </a:solidFill>
                <a:effectLst/>
                <a:uLnTx/>
                <a:uFillTx/>
              </a:rPr>
              <a:t> </a:t>
            </a:r>
            <a:r>
              <a:rPr kumimoji="0" lang="fr-CH" sz="2000" b="1" i="0" u="none" strike="noStrike" kern="0" cap="none" spc="0" normalizeH="0" baseline="0" noProof="0" dirty="0" smtClean="0">
                <a:ln>
                  <a:noFill/>
                </a:ln>
                <a:solidFill>
                  <a:prstClr val="black"/>
                </a:solidFill>
                <a:effectLst/>
                <a:uLnTx/>
                <a:uFillTx/>
              </a:rPr>
              <a:t>«Winter Operations </a:t>
            </a:r>
            <a:r>
              <a:rPr kumimoji="0" lang="fr-CH" sz="2000" b="1" i="0" u="none" strike="noStrike" kern="0" cap="none" spc="0" normalizeH="0" baseline="0" noProof="0" dirty="0" err="1" smtClean="0">
                <a:ln>
                  <a:noFill/>
                </a:ln>
                <a:solidFill>
                  <a:prstClr val="black"/>
                </a:solidFill>
                <a:effectLst/>
                <a:uLnTx/>
                <a:uFillTx/>
              </a:rPr>
              <a:t>Cell</a:t>
            </a:r>
            <a:r>
              <a:rPr kumimoji="0" lang="fr-CH" sz="2000" b="1" i="0" u="none" strike="noStrike" kern="0" cap="none" spc="0" normalizeH="0" baseline="0" noProof="0" dirty="0" smtClean="0">
                <a:ln>
                  <a:noFill/>
                </a:ln>
                <a:solidFill>
                  <a:prstClr val="black"/>
                </a:solidFill>
                <a:effectLst/>
                <a:uLnTx/>
                <a:uFillTx/>
              </a:rPr>
              <a:t>»</a:t>
            </a:r>
          </a:p>
          <a:p>
            <a:pPr marL="342900" marR="0" lvl="0" indent="-342900" defTabSz="914400" eaLnBrk="1" fontAlgn="auto" latinLnBrk="0" hangingPunct="1">
              <a:lnSpc>
                <a:spcPct val="120000"/>
              </a:lnSpc>
              <a:spcBef>
                <a:spcPts val="0"/>
              </a:spcBef>
              <a:spcAft>
                <a:spcPts val="1200"/>
              </a:spcAft>
              <a:buClrTx/>
              <a:buSzTx/>
              <a:buFont typeface="Arial" panose="020B0604020202020204" pitchFamily="34" charset="0"/>
              <a:buChar char="•"/>
              <a:tabLst/>
              <a:defRPr/>
            </a:pPr>
            <a:r>
              <a:rPr kumimoji="0" lang="fr-CH" sz="2000" b="0" i="0" u="none" strike="noStrike" kern="0" cap="none" spc="0" normalizeH="0" baseline="0" noProof="0" dirty="0" err="1" smtClean="0">
                <a:ln>
                  <a:noFill/>
                </a:ln>
                <a:solidFill>
                  <a:prstClr val="black"/>
                </a:solidFill>
                <a:effectLst/>
                <a:uLnTx/>
                <a:uFillTx/>
              </a:rPr>
              <a:t>October</a:t>
            </a:r>
            <a:r>
              <a:rPr kumimoji="0" lang="fr-CH" sz="2000" b="0" i="0" u="none" strike="noStrike" kern="0" cap="none" spc="0" normalizeH="0" baseline="0" noProof="0" dirty="0" smtClean="0">
                <a:ln>
                  <a:noFill/>
                </a:ln>
                <a:solidFill>
                  <a:prstClr val="black"/>
                </a:solidFill>
                <a:effectLst/>
                <a:uLnTx/>
                <a:uFillTx/>
              </a:rPr>
              <a:t> </a:t>
            </a:r>
            <a:r>
              <a:rPr kumimoji="0" lang="en-US" sz="2000" b="0" i="0" u="none" strike="noStrike" kern="0" cap="none" spc="0" normalizeH="0" baseline="0" noProof="0" dirty="0" smtClean="0">
                <a:ln>
                  <a:noFill/>
                </a:ln>
                <a:solidFill>
                  <a:prstClr val="black"/>
                </a:solidFill>
                <a:effectLst/>
                <a:uLnTx/>
                <a:uFillTx/>
              </a:rPr>
              <a:t>31</a:t>
            </a:r>
            <a:r>
              <a:rPr kumimoji="0" lang="en-US" sz="2000" b="0" i="0" u="none" strike="noStrike" kern="0" cap="none" spc="0" normalizeH="0" baseline="30000" noProof="0" dirty="0" smtClean="0">
                <a:ln>
                  <a:noFill/>
                </a:ln>
                <a:solidFill>
                  <a:prstClr val="black"/>
                </a:solidFill>
                <a:effectLst/>
                <a:uLnTx/>
                <a:uFillTx/>
              </a:rPr>
              <a:t>st</a:t>
            </a:r>
            <a:r>
              <a:rPr kumimoji="0" lang="fr-CH" sz="2000" b="0" i="0" u="none" strike="noStrike" kern="0" cap="none" spc="0" normalizeH="0" baseline="0" noProof="0" dirty="0" smtClean="0">
                <a:ln>
                  <a:noFill/>
                </a:ln>
                <a:solidFill>
                  <a:prstClr val="black"/>
                </a:solidFill>
                <a:effectLst/>
                <a:uLnTx/>
                <a:uFillTx/>
              </a:rPr>
              <a:t>, 2015 UNHCR </a:t>
            </a:r>
            <a:r>
              <a:rPr kumimoji="0" lang="fr-CH" sz="2000" b="0" i="0" u="none" strike="noStrike" kern="0" cap="none" spc="0" normalizeH="0" baseline="0" noProof="0" dirty="0" err="1" smtClean="0">
                <a:ln>
                  <a:noFill/>
                </a:ln>
                <a:solidFill>
                  <a:prstClr val="black"/>
                </a:solidFill>
                <a:effectLst/>
                <a:uLnTx/>
                <a:uFillTx/>
              </a:rPr>
              <a:t>approached</a:t>
            </a:r>
            <a:r>
              <a:rPr kumimoji="0" lang="fr-CH" sz="2000" b="0" i="0" u="none" strike="noStrike" kern="0" cap="none" spc="0" normalizeH="0" baseline="0" noProof="0" dirty="0" smtClean="0">
                <a:ln>
                  <a:noFill/>
                </a:ln>
                <a:solidFill>
                  <a:prstClr val="black"/>
                </a:solidFill>
                <a:effectLst/>
                <a:uLnTx/>
                <a:uFillTx/>
              </a:rPr>
              <a:t> the UK Met Office </a:t>
            </a:r>
            <a:r>
              <a:rPr kumimoji="0" lang="fr-CH" sz="2000" b="0" i="0" u="none" strike="noStrike" kern="0" cap="none" spc="0" normalizeH="0" baseline="0" noProof="0" dirty="0" err="1" smtClean="0">
                <a:ln>
                  <a:noFill/>
                </a:ln>
                <a:solidFill>
                  <a:prstClr val="black"/>
                </a:solidFill>
                <a:effectLst/>
                <a:uLnTx/>
                <a:uFillTx/>
              </a:rPr>
              <a:t>with</a:t>
            </a:r>
            <a:r>
              <a:rPr kumimoji="0" lang="fr-CH" sz="2000" b="0" i="0" u="none" strike="noStrike" kern="0" cap="none" spc="0" normalizeH="0" baseline="0" noProof="0" dirty="0" smtClean="0">
                <a:ln>
                  <a:noFill/>
                </a:ln>
                <a:solidFill>
                  <a:prstClr val="black"/>
                </a:solidFill>
                <a:effectLst/>
                <a:uLnTx/>
                <a:uFillTx/>
              </a:rPr>
              <a:t> the </a:t>
            </a:r>
            <a:r>
              <a:rPr kumimoji="0" lang="fr-CH" sz="2000" b="0" i="0" u="none" strike="noStrike" kern="0" cap="none" spc="0" normalizeH="0" baseline="0" noProof="0" dirty="0" err="1" smtClean="0">
                <a:ln>
                  <a:noFill/>
                </a:ln>
                <a:solidFill>
                  <a:prstClr val="black"/>
                </a:solidFill>
                <a:effectLst/>
                <a:uLnTx/>
                <a:uFillTx/>
              </a:rPr>
              <a:t>same</a:t>
            </a:r>
            <a:r>
              <a:rPr kumimoji="0" lang="fr-CH" sz="2000" b="0" i="0" u="none" strike="noStrike" kern="0" cap="none" spc="0" normalizeH="0" baseline="0" noProof="0" dirty="0" smtClean="0">
                <a:ln>
                  <a:noFill/>
                </a:ln>
                <a:solidFill>
                  <a:prstClr val="black"/>
                </a:solidFill>
                <a:effectLst/>
                <a:uLnTx/>
                <a:uFillTx/>
              </a:rPr>
              <a:t> </a:t>
            </a:r>
            <a:r>
              <a:rPr kumimoji="0" lang="fr-CH" sz="2000" b="0" i="0" u="none" strike="noStrike" kern="0" cap="none" spc="0" normalizeH="0" baseline="0" noProof="0" dirty="0" err="1" smtClean="0">
                <a:ln>
                  <a:noFill/>
                </a:ln>
                <a:solidFill>
                  <a:prstClr val="black"/>
                </a:solidFill>
                <a:effectLst/>
                <a:uLnTx/>
                <a:uFillTx/>
              </a:rPr>
              <a:t>request</a:t>
            </a:r>
            <a:endParaRPr kumimoji="0" lang="fr-CH" sz="2000" b="0" i="0" u="none" strike="noStrike" kern="0" cap="none" spc="0" normalizeH="0" baseline="0" noProof="0" dirty="0" smtClean="0">
              <a:ln>
                <a:noFill/>
              </a:ln>
              <a:solidFill>
                <a:prstClr val="black"/>
              </a:solidFill>
              <a:effectLst/>
              <a:uLnTx/>
              <a:uFillTx/>
            </a:endParaRPr>
          </a:p>
          <a:p>
            <a:pPr marL="342900" marR="0" lvl="0" indent="-342900" defTabSz="914400" eaLnBrk="1" fontAlgn="auto" latinLnBrk="0" hangingPunct="1">
              <a:lnSpc>
                <a:spcPct val="120000"/>
              </a:lnSpc>
              <a:spcBef>
                <a:spcPts val="0"/>
              </a:spcBef>
              <a:spcAft>
                <a:spcPts val="1200"/>
              </a:spcAft>
              <a:buClrTx/>
              <a:buSzTx/>
              <a:buFont typeface="Arial" panose="020B0604020202020204" pitchFamily="34" charset="0"/>
              <a:buChar char="•"/>
              <a:tabLst/>
              <a:defRPr/>
            </a:pPr>
            <a:r>
              <a:rPr kumimoji="0" lang="en-US" sz="2000" b="0" i="0" u="none" strike="noStrike" kern="0" cap="none" spc="0" normalizeH="0" baseline="0" noProof="0" dirty="0" smtClean="0">
                <a:ln>
                  <a:noFill/>
                </a:ln>
                <a:solidFill>
                  <a:prstClr val="black"/>
                </a:solidFill>
                <a:effectLst/>
                <a:uLnTx/>
                <a:uFillTx/>
              </a:rPr>
              <a:t>UK responded quickly and the meeting was set-up on Wednesday 11</a:t>
            </a:r>
            <a:r>
              <a:rPr kumimoji="0" lang="en-US" sz="2000" b="0" i="0" u="none" strike="noStrike" kern="0" cap="none" spc="0" normalizeH="0" baseline="30000" noProof="0" dirty="0" smtClean="0">
                <a:ln>
                  <a:noFill/>
                </a:ln>
                <a:solidFill>
                  <a:prstClr val="black"/>
                </a:solidFill>
                <a:effectLst/>
                <a:uLnTx/>
                <a:uFillTx/>
              </a:rPr>
              <a:t>th</a:t>
            </a:r>
            <a:r>
              <a:rPr kumimoji="0" lang="en-US" sz="2000" b="0" i="0" u="none" strike="noStrike" kern="0" cap="none" spc="0" normalizeH="0" baseline="0" noProof="0" dirty="0" smtClean="0">
                <a:ln>
                  <a:noFill/>
                </a:ln>
                <a:solidFill>
                  <a:prstClr val="black"/>
                </a:solidFill>
                <a:effectLst/>
                <a:uLnTx/>
                <a:uFillTx/>
              </a:rPr>
              <a:t> November at WMO Secretariat (Gavin ILEY, Met Office; Chiefs  WMO/DRR Alasdair HAINSWORTH; and WMO/ROE Milan DACIC)</a:t>
            </a:r>
          </a:p>
          <a:p>
            <a:pPr marL="342900" marR="0" lvl="0" indent="-342900" defTabSz="914400" eaLnBrk="1" fontAlgn="auto" latinLnBrk="0" hangingPunct="1">
              <a:lnSpc>
                <a:spcPct val="120000"/>
              </a:lnSpc>
              <a:spcBef>
                <a:spcPts val="0"/>
              </a:spcBef>
              <a:spcAft>
                <a:spcPts val="1200"/>
              </a:spcAft>
              <a:buClrTx/>
              <a:buSzTx/>
              <a:buFont typeface="Arial" panose="020B0604020202020204" pitchFamily="34" charset="0"/>
              <a:buChar char="•"/>
              <a:tabLst/>
              <a:defRPr/>
            </a:pPr>
            <a:r>
              <a:rPr kumimoji="0" lang="en-US" sz="2000" b="0" i="0" u="none" strike="noStrike" kern="0" cap="none" spc="0" normalizeH="0" baseline="0" noProof="0" dirty="0" smtClean="0">
                <a:ln>
                  <a:noFill/>
                </a:ln>
                <a:solidFill>
                  <a:prstClr val="black"/>
                </a:solidFill>
                <a:effectLst/>
                <a:uLnTx/>
                <a:uFillTx/>
              </a:rPr>
              <a:t>11</a:t>
            </a:r>
            <a:r>
              <a:rPr kumimoji="0" lang="en-US" sz="2000" b="0" i="0" u="none" strike="noStrike" kern="0" cap="none" spc="0" normalizeH="0" baseline="30000" noProof="0" dirty="0" smtClean="0">
                <a:ln>
                  <a:noFill/>
                </a:ln>
                <a:solidFill>
                  <a:prstClr val="black"/>
                </a:solidFill>
                <a:effectLst/>
                <a:uLnTx/>
                <a:uFillTx/>
              </a:rPr>
              <a:t>th</a:t>
            </a:r>
            <a:r>
              <a:rPr kumimoji="0" lang="en-US" sz="2000" b="0" i="0" u="none" strike="noStrike" kern="0" cap="none" spc="0" normalizeH="0" baseline="0" noProof="0" dirty="0" smtClean="0">
                <a:ln>
                  <a:noFill/>
                </a:ln>
                <a:solidFill>
                  <a:prstClr val="black"/>
                </a:solidFill>
                <a:effectLst/>
                <a:uLnTx/>
                <a:uFillTx/>
              </a:rPr>
              <a:t> October the first meeting with UNHCR’s </a:t>
            </a:r>
            <a:r>
              <a:rPr kumimoji="0" lang="fr-CH" sz="2000" b="1" i="0" u="none" strike="noStrike" kern="0" cap="none" spc="0" normalizeH="0" baseline="0" noProof="0" dirty="0" smtClean="0">
                <a:ln>
                  <a:noFill/>
                </a:ln>
                <a:solidFill>
                  <a:prstClr val="black"/>
                </a:solidFill>
                <a:effectLst/>
                <a:uLnTx/>
                <a:uFillTx/>
              </a:rPr>
              <a:t>«Winter Operations </a:t>
            </a:r>
            <a:r>
              <a:rPr kumimoji="0" lang="fr-CH" sz="2000" b="1" i="0" u="none" strike="noStrike" kern="0" cap="none" spc="0" normalizeH="0" baseline="0" noProof="0" dirty="0" err="1" smtClean="0">
                <a:ln>
                  <a:noFill/>
                </a:ln>
                <a:solidFill>
                  <a:prstClr val="black"/>
                </a:solidFill>
                <a:effectLst/>
                <a:uLnTx/>
                <a:uFillTx/>
              </a:rPr>
              <a:t>Cell</a:t>
            </a:r>
            <a:r>
              <a:rPr kumimoji="0" lang="fr-CH" sz="2000" b="1" i="0" u="none" strike="noStrike" kern="0" cap="none" spc="0" normalizeH="0" baseline="0" noProof="0" dirty="0" smtClean="0">
                <a:ln>
                  <a:noFill/>
                </a:ln>
                <a:solidFill>
                  <a:prstClr val="black"/>
                </a:solidFill>
                <a:effectLst/>
                <a:uLnTx/>
                <a:uFillTx/>
              </a:rPr>
              <a:t>» </a:t>
            </a:r>
            <a:r>
              <a:rPr kumimoji="0" lang="fr-CH" sz="2000" b="0" i="0" u="none" strike="noStrike" kern="0" cap="none" spc="0" normalizeH="0" baseline="0" noProof="0" dirty="0" smtClean="0">
                <a:ln>
                  <a:noFill/>
                </a:ln>
                <a:solidFill>
                  <a:prstClr val="black"/>
                </a:solidFill>
                <a:effectLst/>
                <a:uLnTx/>
                <a:uFillTx/>
              </a:rPr>
              <a:t> </a:t>
            </a:r>
            <a:r>
              <a:rPr kumimoji="0" lang="fr-CH" sz="2000" b="0" i="0" u="none" strike="noStrike" kern="0" cap="none" spc="0" normalizeH="0" baseline="0" noProof="0" dirty="0" err="1" smtClean="0">
                <a:ln>
                  <a:noFill/>
                </a:ln>
                <a:solidFill>
                  <a:prstClr val="black"/>
                </a:solidFill>
                <a:effectLst/>
                <a:uLnTx/>
                <a:uFillTx/>
              </a:rPr>
              <a:t>was</a:t>
            </a:r>
            <a:r>
              <a:rPr kumimoji="0" lang="fr-CH" sz="2000" b="0" i="0" u="none" strike="noStrike" kern="0" cap="none" spc="0" normalizeH="0" baseline="0" noProof="0" dirty="0" smtClean="0">
                <a:ln>
                  <a:noFill/>
                </a:ln>
                <a:solidFill>
                  <a:prstClr val="black"/>
                </a:solidFill>
                <a:effectLst/>
                <a:uLnTx/>
                <a:uFillTx/>
              </a:rPr>
              <a:t> </a:t>
            </a:r>
            <a:r>
              <a:rPr kumimoji="0" lang="fr-CH" sz="2000" b="0" i="0" u="none" strike="noStrike" kern="0" cap="none" spc="0" normalizeH="0" baseline="0" noProof="0" dirty="0" err="1" smtClean="0">
                <a:ln>
                  <a:noFill/>
                </a:ln>
                <a:solidFill>
                  <a:prstClr val="black"/>
                </a:solidFill>
                <a:effectLst/>
                <a:uLnTx/>
                <a:uFillTx/>
              </a:rPr>
              <a:t>arranged</a:t>
            </a:r>
            <a:r>
              <a:rPr kumimoji="0" lang="fr-CH" sz="2000" b="0" i="0" u="none" strike="noStrike" kern="0" cap="none" spc="0" normalizeH="0" baseline="0" noProof="0" dirty="0" smtClean="0">
                <a:ln>
                  <a:noFill/>
                </a:ln>
                <a:solidFill>
                  <a:prstClr val="black"/>
                </a:solidFill>
                <a:effectLst/>
                <a:uLnTx/>
                <a:uFillTx/>
              </a:rPr>
              <a:t> and </a:t>
            </a:r>
            <a:r>
              <a:rPr kumimoji="0" lang="fr-CH" sz="2000" b="0" i="0" u="none" strike="noStrike" kern="0" cap="none" spc="0" normalizeH="0" baseline="0" noProof="0" dirty="0" err="1" smtClean="0">
                <a:ln>
                  <a:noFill/>
                </a:ln>
                <a:solidFill>
                  <a:prstClr val="black"/>
                </a:solidFill>
                <a:effectLst/>
                <a:uLnTx/>
                <a:uFillTx/>
              </a:rPr>
              <a:t>preliminary</a:t>
            </a:r>
            <a:r>
              <a:rPr kumimoji="0" lang="fr-CH" sz="2000" b="0" i="0" u="none" strike="noStrike" kern="0" cap="none" spc="0" normalizeH="0" baseline="0" noProof="0" dirty="0" smtClean="0">
                <a:ln>
                  <a:noFill/>
                </a:ln>
                <a:solidFill>
                  <a:prstClr val="black"/>
                </a:solidFill>
                <a:effectLst/>
                <a:uLnTx/>
                <a:uFillTx/>
              </a:rPr>
              <a:t> discussions on </a:t>
            </a:r>
            <a:r>
              <a:rPr kumimoji="0" lang="fr-CH" sz="2000" b="0" i="0" u="none" strike="noStrike" kern="0" cap="none" spc="0" normalizeH="0" baseline="0" noProof="0" dirty="0" err="1" smtClean="0">
                <a:ln>
                  <a:noFill/>
                </a:ln>
                <a:solidFill>
                  <a:prstClr val="black"/>
                </a:solidFill>
                <a:effectLst/>
                <a:uLnTx/>
                <a:uFillTx/>
              </a:rPr>
              <a:t>UNHCR’s</a:t>
            </a:r>
            <a:r>
              <a:rPr kumimoji="0" lang="fr-CH" sz="2000" b="0" i="0" u="none" strike="noStrike" kern="0" cap="none" spc="0" normalizeH="0" baseline="0" noProof="0" dirty="0" smtClean="0">
                <a:ln>
                  <a:noFill/>
                </a:ln>
                <a:solidFill>
                  <a:prstClr val="black"/>
                </a:solidFill>
                <a:effectLst/>
                <a:uLnTx/>
                <a:uFillTx/>
              </a:rPr>
              <a:t> </a:t>
            </a:r>
            <a:r>
              <a:rPr kumimoji="0" lang="fr-CH" sz="2000" b="0" i="0" u="none" strike="noStrike" kern="0" cap="none" spc="0" normalizeH="0" baseline="0" noProof="0" dirty="0" err="1" smtClean="0">
                <a:ln>
                  <a:noFill/>
                </a:ln>
                <a:solidFill>
                  <a:prstClr val="black"/>
                </a:solidFill>
                <a:effectLst/>
                <a:uLnTx/>
                <a:uFillTx/>
              </a:rPr>
              <a:t>needs</a:t>
            </a:r>
            <a:r>
              <a:rPr kumimoji="0" lang="fr-CH" sz="2000" b="0" i="0" u="none" strike="noStrike" kern="0" cap="none" spc="0" normalizeH="0" baseline="0" noProof="0" dirty="0" smtClean="0">
                <a:ln>
                  <a:noFill/>
                </a:ln>
                <a:solidFill>
                  <a:prstClr val="black"/>
                </a:solidFill>
                <a:effectLst/>
                <a:uLnTx/>
                <a:uFillTx/>
              </a:rPr>
              <a:t> </a:t>
            </a:r>
            <a:r>
              <a:rPr kumimoji="0" lang="fr-CH" sz="2000" b="0" i="0" u="none" strike="noStrike" kern="0" cap="none" spc="0" normalizeH="0" baseline="0" noProof="0" dirty="0" err="1" smtClean="0">
                <a:ln>
                  <a:noFill/>
                </a:ln>
                <a:solidFill>
                  <a:prstClr val="black"/>
                </a:solidFill>
                <a:effectLst/>
                <a:uLnTx/>
                <a:uFillTx/>
              </a:rPr>
              <a:t>were</a:t>
            </a:r>
            <a:r>
              <a:rPr kumimoji="0" lang="fr-CH" sz="2000" b="0" i="0" u="none" strike="noStrike" kern="0" cap="none" spc="0" normalizeH="0" baseline="0" noProof="0" dirty="0" smtClean="0">
                <a:ln>
                  <a:noFill/>
                </a:ln>
                <a:solidFill>
                  <a:prstClr val="black"/>
                </a:solidFill>
                <a:effectLst/>
                <a:uLnTx/>
                <a:uFillTx/>
              </a:rPr>
              <a:t> </a:t>
            </a:r>
            <a:r>
              <a:rPr kumimoji="0" lang="fr-CH" sz="2000" b="0" i="0" u="none" strike="noStrike" kern="0" cap="none" spc="0" normalizeH="0" baseline="0" noProof="0" dirty="0" err="1" smtClean="0">
                <a:ln>
                  <a:noFill/>
                </a:ln>
                <a:solidFill>
                  <a:prstClr val="black"/>
                </a:solidFill>
                <a:effectLst/>
                <a:uLnTx/>
                <a:uFillTx/>
              </a:rPr>
              <a:t>done</a:t>
            </a:r>
            <a:r>
              <a:rPr kumimoji="0" lang="fr-CH" sz="2000" b="1" i="0" u="none" strike="noStrike" kern="0" cap="none" spc="0" normalizeH="0" baseline="0" noProof="0" dirty="0" smtClean="0">
                <a:ln>
                  <a:noFill/>
                </a:ln>
                <a:solidFill>
                  <a:prstClr val="black"/>
                </a:solidFill>
                <a:effectLst/>
                <a:uLnTx/>
                <a:uFillTx/>
              </a:rPr>
              <a:t> </a:t>
            </a:r>
            <a:r>
              <a:rPr kumimoji="0" lang="en-US" sz="2000" b="0" i="0" u="none" strike="noStrike" kern="0" cap="none" spc="0" normalizeH="0" baseline="0" noProof="0" dirty="0" smtClean="0">
                <a:ln>
                  <a:noFill/>
                </a:ln>
                <a:solidFill>
                  <a:prstClr val="black"/>
                </a:solidFill>
                <a:effectLst/>
                <a:uLnTx/>
                <a:uFillTx/>
              </a:rPr>
              <a:t> (Christopher </a:t>
            </a:r>
            <a:r>
              <a:rPr kumimoji="0" lang="en-US" sz="2000" b="0" i="0" u="none" strike="noStrike" kern="0" cap="none" spc="0" normalizeH="0" baseline="0" noProof="0" dirty="0" err="1" smtClean="0">
                <a:ln>
                  <a:noFill/>
                </a:ln>
                <a:solidFill>
                  <a:prstClr val="black"/>
                </a:solidFill>
                <a:effectLst/>
                <a:uLnTx/>
                <a:uFillTx/>
              </a:rPr>
              <a:t>Earney</a:t>
            </a:r>
            <a:r>
              <a:rPr kumimoji="0" lang="en-US" sz="2000" b="0" i="0" u="none" strike="noStrike" kern="0" cap="none" spc="0" normalizeH="0" baseline="0" noProof="0" dirty="0" smtClean="0">
                <a:ln>
                  <a:noFill/>
                </a:ln>
                <a:solidFill>
                  <a:prstClr val="black"/>
                </a:solidFill>
                <a:effectLst/>
                <a:uLnTx/>
                <a:uFillTx/>
              </a:rPr>
              <a:t>: </a:t>
            </a:r>
            <a:r>
              <a:rPr kumimoji="0" lang="en-US" sz="2000" b="0" i="0" u="none" strike="noStrike" kern="0" cap="none" spc="0" normalizeH="0" baseline="0" noProof="0" dirty="0" smtClean="0">
                <a:ln>
                  <a:noFill/>
                </a:ln>
                <a:solidFill>
                  <a:prstClr val="black"/>
                </a:solidFill>
                <a:effectLst/>
                <a:uLnTx/>
                <a:uFillTx/>
                <a:hlinkClick r:id="rId2"/>
              </a:rPr>
              <a:t>earneyc@unhcr.org</a:t>
            </a:r>
            <a:r>
              <a:rPr kumimoji="0" lang="en-US" sz="2000" b="0" i="0" u="none" strike="noStrike" kern="0" cap="none" spc="0" normalizeH="0" baseline="0" noProof="0" dirty="0" smtClean="0">
                <a:ln>
                  <a:noFill/>
                </a:ln>
                <a:solidFill>
                  <a:prstClr val="black"/>
                </a:solidFill>
                <a:effectLst/>
                <a:uLnTx/>
                <a:uFillTx/>
              </a:rPr>
              <a:t>, ILEY, HAINSWORTH, DACIC)</a:t>
            </a:r>
          </a:p>
          <a:p>
            <a:pPr marL="342900" marR="0" lvl="0" indent="-342900" defTabSz="914400" eaLnBrk="1" fontAlgn="auto" latinLnBrk="0" hangingPunct="1">
              <a:lnSpc>
                <a:spcPct val="120000"/>
              </a:lnSpc>
              <a:spcBef>
                <a:spcPts val="0"/>
              </a:spcBef>
              <a:spcAft>
                <a:spcPts val="1200"/>
              </a:spcAft>
              <a:buClrTx/>
              <a:buSzTx/>
              <a:buFont typeface="Arial" panose="020B0604020202020204" pitchFamily="34" charset="0"/>
              <a:buChar char="•"/>
              <a:tabLst/>
              <a:defRPr/>
            </a:pPr>
            <a:r>
              <a:rPr kumimoji="0" lang="en-US" sz="2000" b="0" i="0" u="none" strike="noStrike" kern="0" cap="none" spc="0" normalizeH="0" baseline="0" noProof="0" dirty="0" smtClean="0">
                <a:ln>
                  <a:noFill/>
                </a:ln>
                <a:solidFill>
                  <a:prstClr val="black"/>
                </a:solidFill>
                <a:effectLst/>
                <a:uLnTx/>
                <a:uFillTx/>
              </a:rPr>
              <a:t>13</a:t>
            </a:r>
            <a:r>
              <a:rPr kumimoji="0" lang="en-US" sz="2000" b="0" i="0" u="none" strike="noStrike" kern="0" cap="none" spc="0" normalizeH="0" baseline="30000" noProof="0" dirty="0" smtClean="0">
                <a:ln>
                  <a:noFill/>
                </a:ln>
                <a:solidFill>
                  <a:prstClr val="black"/>
                </a:solidFill>
                <a:effectLst/>
                <a:uLnTx/>
                <a:uFillTx/>
              </a:rPr>
              <a:t>th</a:t>
            </a:r>
            <a:r>
              <a:rPr kumimoji="0" lang="en-US" sz="2000" b="0" i="0" u="none" strike="noStrike" kern="0" cap="none" spc="0" normalizeH="0" baseline="0" noProof="0" dirty="0" smtClean="0">
                <a:ln>
                  <a:noFill/>
                </a:ln>
                <a:solidFill>
                  <a:prstClr val="black"/>
                </a:solidFill>
                <a:effectLst/>
                <a:uLnTx/>
                <a:uFillTx/>
              </a:rPr>
              <a:t> November, 2015 e-mail sent from WMO to NMHS Directors of the countries which are on the refugees’ way to Western Europe</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708425466"/>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0" y="152400"/>
            <a:ext cx="9144000" cy="828328"/>
            <a:chOff x="0" y="152400"/>
            <a:chExt cx="9144000" cy="828328"/>
          </a:xfrm>
        </p:grpSpPr>
        <p:sp>
          <p:nvSpPr>
            <p:cNvPr id="4" name="Rectangle 3"/>
            <p:cNvSpPr txBox="1">
              <a:spLocks noChangeArrowheads="1"/>
            </p:cNvSpPr>
            <p:nvPr/>
          </p:nvSpPr>
          <p:spPr bwMode="auto">
            <a:xfrm>
              <a:off x="0" y="152400"/>
              <a:ext cx="9144000" cy="792163"/>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lgn="ctr" eaLnBrk="1" hangingPunct="1">
                <a:spcBef>
                  <a:spcPct val="0"/>
                </a:spcBef>
                <a:buClrTx/>
                <a:defRPr/>
              </a:pPr>
              <a:r>
                <a:rPr lang="en-US" altLang="fi-FI" sz="3200" b="1" kern="0" dirty="0">
                  <a:solidFill>
                    <a:schemeClr val="bg1"/>
                  </a:solidFill>
                  <a:latin typeface="Calibri" pitchFamily="34" charset="0"/>
                  <a:ea typeface="+mj-ea"/>
                  <a:cs typeface="+mj-cs"/>
                </a:rPr>
                <a:t>Assistance to </a:t>
              </a:r>
              <a:r>
                <a:rPr lang="en-US" altLang="fi-FI" sz="3200" b="1" kern="0" dirty="0" smtClean="0">
                  <a:solidFill>
                    <a:schemeClr val="bg1"/>
                  </a:solidFill>
                  <a:latin typeface="Calibri" pitchFamily="34" charset="0"/>
                  <a:ea typeface="+mj-ea"/>
                  <a:cs typeface="+mj-cs"/>
                </a:rPr>
                <a:t>UNHCR – coordination agenda</a:t>
              </a:r>
              <a:endParaRPr lang="en-US" altLang="fi-FI" sz="3200" b="1" kern="0" dirty="0">
                <a:solidFill>
                  <a:schemeClr val="bg1"/>
                </a:solidFill>
                <a:latin typeface="Calibri" pitchFamily="34" charset="0"/>
                <a:ea typeface="+mj-ea"/>
                <a:cs typeface="+mj-cs"/>
              </a:endParaRPr>
            </a:p>
          </p:txBody>
        </p:sp>
        <p:sp>
          <p:nvSpPr>
            <p:cNvPr id="5" name="Line 2"/>
            <p:cNvSpPr>
              <a:spLocks noChangeShapeType="1"/>
            </p:cNvSpPr>
            <p:nvPr/>
          </p:nvSpPr>
          <p:spPr bwMode="auto">
            <a:xfrm>
              <a:off x="0" y="980728"/>
              <a:ext cx="9144000" cy="0"/>
            </a:xfrm>
            <a:prstGeom prst="line">
              <a:avLst/>
            </a:prstGeom>
            <a:noFill/>
            <a:ln w="76200">
              <a:solidFill>
                <a:srgbClr val="FFCC00"/>
              </a:solidFill>
              <a:round/>
              <a:headEnd/>
              <a:tailEnd/>
            </a:ln>
            <a:effectLst/>
          </p:spPr>
          <p:txBody>
            <a:bodyPr wrap="none"/>
            <a:lstStyle/>
            <a:p>
              <a:endParaRPr lang="hr-HR"/>
            </a:p>
          </p:txBody>
        </p:sp>
      </p:grpSp>
      <p:sp>
        <p:nvSpPr>
          <p:cNvPr id="7" name="Rectangle 6"/>
          <p:cNvSpPr/>
          <p:nvPr/>
        </p:nvSpPr>
        <p:spPr>
          <a:xfrm>
            <a:off x="0" y="980728"/>
            <a:ext cx="9144000" cy="5324535"/>
          </a:xfrm>
          <a:prstGeom prst="rect">
            <a:avLst/>
          </a:prstGeom>
        </p:spPr>
        <p:txBody>
          <a:bodyPr wrap="square">
            <a:spAutoFit/>
          </a:bodyPr>
          <a:lstStyle/>
          <a:p>
            <a:pPr marL="342900" marR="0" lvl="0" indent="-342900" defTabSz="91440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2000" b="0" i="0" u="none" strike="noStrike" kern="0" cap="none" spc="0" normalizeH="0" baseline="0" noProof="0" dirty="0" smtClean="0">
                <a:ln>
                  <a:noFill/>
                </a:ln>
                <a:solidFill>
                  <a:prstClr val="black"/>
                </a:solidFill>
                <a:effectLst/>
                <a:uLnTx/>
                <a:uFillTx/>
              </a:rPr>
              <a:t>Short introduction on the background of the meeting (</a:t>
            </a:r>
            <a:r>
              <a:rPr kumimoji="0" lang="en-US" sz="2000" b="0" i="0" u="none" strike="noStrike" kern="0" cap="none" spc="0" normalizeH="0" baseline="0" noProof="0" dirty="0" err="1" smtClean="0">
                <a:ln>
                  <a:noFill/>
                </a:ln>
                <a:solidFill>
                  <a:prstClr val="black"/>
                </a:solidFill>
                <a:effectLst/>
                <a:uLnTx/>
                <a:uFillTx/>
              </a:rPr>
              <a:t>M.Dacic</a:t>
            </a:r>
            <a:r>
              <a:rPr kumimoji="0" lang="en-US" sz="2000" b="0" i="0" u="none" strike="noStrike" kern="0" cap="none" spc="0" normalizeH="0" baseline="0" noProof="0" dirty="0" smtClean="0">
                <a:ln>
                  <a:noFill/>
                </a:ln>
                <a:solidFill>
                  <a:prstClr val="black"/>
                </a:solidFill>
                <a:effectLst/>
                <a:uLnTx/>
                <a:uFillTx/>
              </a:rPr>
              <a:t> &amp; </a:t>
            </a:r>
            <a:r>
              <a:rPr kumimoji="0" lang="en-US" sz="2000" b="0" i="0" u="none" strike="noStrike" kern="0" cap="none" spc="0" normalizeH="0" baseline="0" noProof="0" dirty="0" err="1" smtClean="0">
                <a:ln>
                  <a:noFill/>
                </a:ln>
                <a:solidFill>
                  <a:prstClr val="black"/>
                </a:solidFill>
                <a:effectLst/>
                <a:uLnTx/>
                <a:uFillTx/>
              </a:rPr>
              <a:t>A.Hainsworth</a:t>
            </a:r>
            <a:r>
              <a:rPr kumimoji="0" lang="en-US" sz="2000" b="0" i="0" u="none" strike="noStrike" kern="0" cap="none" spc="0" normalizeH="0" baseline="0" noProof="0" dirty="0" smtClean="0">
                <a:ln>
                  <a:noFill/>
                </a:ln>
                <a:solidFill>
                  <a:prstClr val="black"/>
                </a:solidFill>
                <a:effectLst/>
                <a:uLnTx/>
                <a:uFillTx/>
              </a:rPr>
              <a:t>, WMO Secretariat)</a:t>
            </a:r>
          </a:p>
          <a:p>
            <a:pPr marL="342900" marR="0" lvl="0" indent="-342900" defTabSz="91440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2000" b="0" i="0" u="none" strike="noStrike" kern="0" cap="none" spc="0" normalizeH="0" baseline="0" noProof="0" dirty="0" smtClean="0">
                <a:ln>
                  <a:noFill/>
                </a:ln>
                <a:solidFill>
                  <a:prstClr val="black"/>
                </a:solidFill>
                <a:effectLst/>
                <a:uLnTx/>
                <a:uFillTx/>
              </a:rPr>
              <a:t>The UNHCR Winter-cell Initiative (Christopher </a:t>
            </a:r>
            <a:r>
              <a:rPr kumimoji="0" lang="en-US" sz="2000" b="0" i="0" u="none" strike="noStrike" kern="0" cap="none" spc="0" normalizeH="0" baseline="0" noProof="0" dirty="0" err="1" smtClean="0">
                <a:ln>
                  <a:noFill/>
                </a:ln>
                <a:solidFill>
                  <a:prstClr val="black"/>
                </a:solidFill>
                <a:effectLst/>
                <a:uLnTx/>
                <a:uFillTx/>
              </a:rPr>
              <a:t>Earney</a:t>
            </a:r>
            <a:r>
              <a:rPr kumimoji="0" lang="en-US" sz="2000" b="0" i="0" u="none" strike="noStrike" kern="0" cap="none" spc="0" normalizeH="0" baseline="0" noProof="0" dirty="0" smtClean="0">
                <a:ln>
                  <a:noFill/>
                </a:ln>
                <a:solidFill>
                  <a:prstClr val="black"/>
                </a:solidFill>
                <a:effectLst/>
                <a:uLnTx/>
                <a:uFillTx/>
              </a:rPr>
              <a:t>, UNHCR HQ, available only until 11.15h) – Not present unfortunately (Alasdair will replace him)</a:t>
            </a:r>
          </a:p>
          <a:p>
            <a:pPr marL="342900" marR="0" lvl="0" indent="-342900" defTabSz="91440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2000" b="0" i="0" u="none" strike="noStrike" kern="0" cap="none" spc="0" normalizeH="0" baseline="0" noProof="0" dirty="0" smtClean="0">
                <a:ln>
                  <a:noFill/>
                </a:ln>
                <a:solidFill>
                  <a:prstClr val="black"/>
                </a:solidFill>
                <a:effectLst/>
                <a:uLnTx/>
                <a:uFillTx/>
              </a:rPr>
              <a:t>Set-up of a coordination mechanism to provide collaborative support to UNHCR (A. </a:t>
            </a:r>
            <a:r>
              <a:rPr kumimoji="0" lang="en-US" sz="2000" b="0" i="0" u="none" strike="noStrike" kern="0" cap="none" spc="0" normalizeH="0" baseline="0" noProof="0" dirty="0" err="1" smtClean="0">
                <a:ln>
                  <a:noFill/>
                </a:ln>
                <a:solidFill>
                  <a:prstClr val="black"/>
                </a:solidFill>
                <a:effectLst/>
                <a:uLnTx/>
                <a:uFillTx/>
              </a:rPr>
              <a:t>Hainsworth</a:t>
            </a:r>
            <a:r>
              <a:rPr kumimoji="0" lang="en-US" sz="2000" b="0" i="0" u="none" strike="noStrike" kern="0" cap="none" spc="0" normalizeH="0" baseline="0" noProof="0" dirty="0" smtClean="0">
                <a:ln>
                  <a:noFill/>
                </a:ln>
                <a:solidFill>
                  <a:prstClr val="black"/>
                </a:solidFill>
                <a:effectLst/>
                <a:uLnTx/>
                <a:uFillTx/>
              </a:rPr>
              <a:t> &amp; </a:t>
            </a:r>
            <a:r>
              <a:rPr kumimoji="0" lang="en-US" sz="2000" b="0" i="0" u="none" strike="noStrike" kern="0" cap="none" spc="0" normalizeH="0" baseline="0" noProof="0" dirty="0" err="1" smtClean="0">
                <a:ln>
                  <a:noFill/>
                </a:ln>
                <a:solidFill>
                  <a:prstClr val="black"/>
                </a:solidFill>
                <a:effectLst/>
                <a:uLnTx/>
                <a:uFillTx/>
              </a:rPr>
              <a:t>M.Dacic</a:t>
            </a:r>
            <a:r>
              <a:rPr kumimoji="0" lang="en-US" sz="2000" b="0" i="0" u="none" strike="noStrike" kern="0" cap="none" spc="0" normalizeH="0" baseline="0" noProof="0" dirty="0" smtClean="0">
                <a:ln>
                  <a:noFill/>
                </a:ln>
                <a:solidFill>
                  <a:prstClr val="black"/>
                </a:solidFill>
                <a:effectLst/>
                <a:uLnTx/>
                <a:uFillTx/>
              </a:rPr>
              <a:t>, WMO Secretariat)</a:t>
            </a:r>
          </a:p>
          <a:p>
            <a:pPr marL="342900" marR="0" lvl="0" indent="-342900" defTabSz="91440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2000" b="0" i="0" u="none" strike="noStrike" kern="0" cap="none" spc="0" normalizeH="0" baseline="0" noProof="0" dirty="0" smtClean="0">
                <a:ln>
                  <a:noFill/>
                </a:ln>
                <a:solidFill>
                  <a:prstClr val="black"/>
                </a:solidFill>
                <a:effectLst/>
                <a:uLnTx/>
                <a:uFillTx/>
              </a:rPr>
              <a:t>UK Met Office participation in the "Discovery Phase" to learn about the on-going requirements (products and services) of UNHCR (Rob </a:t>
            </a:r>
            <a:r>
              <a:rPr kumimoji="0" lang="en-US" sz="2000" b="0" i="0" u="none" strike="noStrike" kern="0" cap="none" spc="0" normalizeH="0" baseline="0" noProof="0" dirty="0" err="1" smtClean="0">
                <a:ln>
                  <a:noFill/>
                </a:ln>
                <a:solidFill>
                  <a:prstClr val="black"/>
                </a:solidFill>
                <a:effectLst/>
                <a:uLnTx/>
                <a:uFillTx/>
              </a:rPr>
              <a:t>Varley</a:t>
            </a:r>
            <a:r>
              <a:rPr kumimoji="0" lang="en-US" sz="2000" b="0" i="0" u="none" strike="noStrike" kern="0" cap="none" spc="0" normalizeH="0" baseline="0" noProof="0" dirty="0" smtClean="0">
                <a:ln>
                  <a:noFill/>
                </a:ln>
                <a:solidFill>
                  <a:prstClr val="black"/>
                </a:solidFill>
                <a:effectLst/>
                <a:uLnTx/>
                <a:uFillTx/>
              </a:rPr>
              <a:t>, UK Met Office)</a:t>
            </a:r>
          </a:p>
          <a:p>
            <a:pPr marL="342900" marR="0" lvl="0" indent="-342900" defTabSz="91440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2000" b="0" i="0" u="none" strike="noStrike" kern="0" cap="none" spc="0" normalizeH="0" baseline="0" noProof="0" dirty="0" smtClean="0">
                <a:ln>
                  <a:noFill/>
                </a:ln>
                <a:solidFill>
                  <a:prstClr val="black"/>
                </a:solidFill>
                <a:effectLst/>
                <a:uLnTx/>
                <a:uFillTx/>
              </a:rPr>
              <a:t>Development of longer-term support to UNHCR during and after "Discovery Phase", noting that this will of course, respect the mandates, roles and responsibilities of the NMHSs and respective Disaster Risk Management Agencies. A Pan-European approach which recognizes the roles of the RSMC/EUMETNET/</a:t>
            </a:r>
            <a:r>
              <a:rPr kumimoji="0" lang="en-US" sz="2000" b="0" i="0" u="none" strike="noStrike" kern="0" cap="none" spc="0" normalizeH="0" baseline="0" noProof="0" dirty="0" err="1" smtClean="0">
                <a:ln>
                  <a:noFill/>
                </a:ln>
                <a:solidFill>
                  <a:prstClr val="black"/>
                </a:solidFill>
                <a:effectLst/>
                <a:uLnTx/>
                <a:uFillTx/>
              </a:rPr>
              <a:t>Meteoalarm</a:t>
            </a:r>
            <a:r>
              <a:rPr kumimoji="0" lang="en-US" sz="2000" b="0" i="0" u="none" strike="noStrike" kern="0" cap="none" spc="0" normalizeH="0" baseline="0" noProof="0" dirty="0" smtClean="0">
                <a:ln>
                  <a:noFill/>
                </a:ln>
                <a:solidFill>
                  <a:prstClr val="black"/>
                </a:solidFill>
                <a:effectLst/>
                <a:uLnTx/>
                <a:uFillTx/>
              </a:rPr>
              <a:t> (WMO Secretariat, WMO Members)</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160999186"/>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0" y="152400"/>
            <a:ext cx="9144000" cy="828328"/>
            <a:chOff x="0" y="152400"/>
            <a:chExt cx="9144000" cy="828328"/>
          </a:xfrm>
        </p:grpSpPr>
        <p:sp>
          <p:nvSpPr>
            <p:cNvPr id="4" name="Rectangle 3"/>
            <p:cNvSpPr txBox="1">
              <a:spLocks noChangeArrowheads="1"/>
            </p:cNvSpPr>
            <p:nvPr/>
          </p:nvSpPr>
          <p:spPr bwMode="auto">
            <a:xfrm>
              <a:off x="0" y="152400"/>
              <a:ext cx="9144000" cy="792163"/>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lgn="ctr" eaLnBrk="1" hangingPunct="1">
                <a:spcBef>
                  <a:spcPct val="0"/>
                </a:spcBef>
                <a:buClrTx/>
                <a:defRPr/>
              </a:pPr>
              <a:r>
                <a:rPr lang="en-US" altLang="fi-FI" sz="3200" b="1" kern="0" dirty="0">
                  <a:solidFill>
                    <a:schemeClr val="bg1"/>
                  </a:solidFill>
                  <a:latin typeface="Calibri" pitchFamily="34" charset="0"/>
                  <a:ea typeface="+mj-ea"/>
                  <a:cs typeface="+mj-cs"/>
                </a:rPr>
                <a:t>Assistance to </a:t>
              </a:r>
              <a:r>
                <a:rPr lang="en-US" altLang="fi-FI" sz="3200" b="1" kern="0" dirty="0" smtClean="0">
                  <a:solidFill>
                    <a:schemeClr val="bg1"/>
                  </a:solidFill>
                  <a:latin typeface="Calibri" pitchFamily="34" charset="0"/>
                  <a:ea typeface="+mj-ea"/>
                  <a:cs typeface="+mj-cs"/>
                </a:rPr>
                <a:t>UNHCR – coordination agenda</a:t>
              </a:r>
              <a:endParaRPr lang="en-US" altLang="fi-FI" sz="3200" b="1" kern="0" dirty="0">
                <a:solidFill>
                  <a:schemeClr val="bg1"/>
                </a:solidFill>
                <a:latin typeface="Calibri" pitchFamily="34" charset="0"/>
                <a:ea typeface="+mj-ea"/>
                <a:cs typeface="+mj-cs"/>
              </a:endParaRPr>
            </a:p>
          </p:txBody>
        </p:sp>
        <p:sp>
          <p:nvSpPr>
            <p:cNvPr id="5" name="Line 2"/>
            <p:cNvSpPr>
              <a:spLocks noChangeShapeType="1"/>
            </p:cNvSpPr>
            <p:nvPr/>
          </p:nvSpPr>
          <p:spPr bwMode="auto">
            <a:xfrm>
              <a:off x="0" y="980728"/>
              <a:ext cx="9144000" cy="0"/>
            </a:xfrm>
            <a:prstGeom prst="line">
              <a:avLst/>
            </a:prstGeom>
            <a:noFill/>
            <a:ln w="76200">
              <a:solidFill>
                <a:srgbClr val="FFCC00"/>
              </a:solidFill>
              <a:round/>
              <a:headEnd/>
              <a:tailEnd/>
            </a:ln>
            <a:effectLst/>
          </p:spPr>
          <p:txBody>
            <a:bodyPr wrap="none"/>
            <a:lstStyle/>
            <a:p>
              <a:endParaRPr lang="hr-HR"/>
            </a:p>
          </p:txBody>
        </p:sp>
      </p:grpSp>
      <p:sp>
        <p:nvSpPr>
          <p:cNvPr id="6" name="Content Placeholder 2"/>
          <p:cNvSpPr>
            <a:spLocks noGrp="1"/>
          </p:cNvSpPr>
          <p:nvPr>
            <p:ph idx="1"/>
          </p:nvPr>
        </p:nvSpPr>
        <p:spPr>
          <a:xfrm>
            <a:off x="250825" y="1052513"/>
            <a:ext cx="8713788" cy="4897437"/>
          </a:xfrm>
        </p:spPr>
        <p:txBody>
          <a:bodyPr>
            <a:normAutofit fontScale="85000" lnSpcReduction="20000"/>
          </a:bodyPr>
          <a:lstStyle/>
          <a:p>
            <a:pPr marL="269875" indent="-269875">
              <a:spcBef>
                <a:spcPts val="0"/>
              </a:spcBef>
              <a:spcAft>
                <a:spcPts val="1200"/>
              </a:spcAft>
            </a:pPr>
            <a:r>
              <a:rPr lang="en-AU" dirty="0" smtClean="0"/>
              <a:t>&lt;</a:t>
            </a:r>
            <a:r>
              <a:rPr lang="en-AU" dirty="0" smtClean="0"/>
              <a:t>45 </a:t>
            </a:r>
            <a:r>
              <a:rPr lang="en-AU" dirty="0"/>
              <a:t>percent of the 770,838 refugees and migrants who arrived in Europe in 2015 have landed in the Greek Island of </a:t>
            </a:r>
            <a:r>
              <a:rPr lang="en-AU" dirty="0" smtClean="0"/>
              <a:t>Lesvos </a:t>
            </a:r>
          </a:p>
          <a:p>
            <a:pPr marL="269875" indent="-269875">
              <a:spcBef>
                <a:spcPts val="0"/>
              </a:spcBef>
              <a:spcAft>
                <a:spcPts val="1200"/>
              </a:spcAft>
            </a:pPr>
            <a:r>
              <a:rPr lang="en-AU" dirty="0" smtClean="0"/>
              <a:t>Lesvos </a:t>
            </a:r>
            <a:r>
              <a:rPr lang="en-AU" dirty="0"/>
              <a:t>is separated from Turkey by a 10-kilometre channel </a:t>
            </a:r>
            <a:endParaRPr lang="en-AU" dirty="0" smtClean="0"/>
          </a:p>
          <a:p>
            <a:pPr marL="269875" indent="-269875">
              <a:spcBef>
                <a:spcPts val="0"/>
              </a:spcBef>
              <a:spcAft>
                <a:spcPts val="1200"/>
              </a:spcAft>
            </a:pPr>
            <a:r>
              <a:rPr lang="en-AU" dirty="0" smtClean="0"/>
              <a:t>While </a:t>
            </a:r>
            <a:r>
              <a:rPr lang="en-AU" dirty="0"/>
              <a:t>there were some 379,000 arrivals in Lesvos so far this year</a:t>
            </a:r>
            <a:r>
              <a:rPr lang="en-AU" b="1" dirty="0">
                <a:solidFill>
                  <a:srgbClr val="FF0000"/>
                </a:solidFill>
              </a:rPr>
              <a:t>, refugees are continuing to arrive at a rate of 3,300 per day</a:t>
            </a:r>
            <a:r>
              <a:rPr lang="en-AU" dirty="0"/>
              <a:t>. </a:t>
            </a:r>
            <a:endParaRPr lang="en-AU" dirty="0" smtClean="0"/>
          </a:p>
          <a:p>
            <a:pPr marL="269875" indent="-269875">
              <a:spcBef>
                <a:spcPts val="0"/>
              </a:spcBef>
              <a:spcAft>
                <a:spcPts val="1200"/>
              </a:spcAft>
            </a:pPr>
            <a:r>
              <a:rPr lang="en-AU" dirty="0" smtClean="0"/>
              <a:t>Incidents </a:t>
            </a:r>
            <a:r>
              <a:rPr lang="en-AU" dirty="0"/>
              <a:t>at sea have become an almost daily occurrence. In the past weeks, 11 shipwrecks took place off Lesvos, taking the lives of 64 people and at least 12 people went missing, </a:t>
            </a:r>
            <a:endParaRPr lang="en-AU" dirty="0" smtClean="0"/>
          </a:p>
          <a:p>
            <a:pPr marL="269875" indent="-269875">
              <a:spcBef>
                <a:spcPts val="0"/>
              </a:spcBef>
              <a:spcAft>
                <a:spcPts val="1200"/>
              </a:spcAft>
            </a:pPr>
            <a:r>
              <a:rPr lang="en-AU" dirty="0"/>
              <a:t>&lt;</a:t>
            </a:r>
            <a:r>
              <a:rPr lang="en-AU" dirty="0" smtClean="0"/>
              <a:t>620 </a:t>
            </a:r>
            <a:r>
              <a:rPr lang="en-AU" dirty="0"/>
              <a:t>people were rescued by the Hellenic coast guards. The total number of people rescued by the Coast Guards during the daily rescue operations conducted over the past weeks is even </a:t>
            </a:r>
            <a:r>
              <a:rPr lang="en-AU" dirty="0" smtClean="0"/>
              <a:t>higher</a:t>
            </a:r>
            <a:r>
              <a:rPr lang="en-AU" dirty="0"/>
              <a:t>. </a:t>
            </a:r>
          </a:p>
        </p:txBody>
      </p:sp>
    </p:spTree>
    <p:extLst>
      <p:ext uri="{BB962C8B-B14F-4D97-AF65-F5344CB8AC3E}">
        <p14:creationId xmlns:p14="http://schemas.microsoft.com/office/powerpoint/2010/main" val="4197718813"/>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0" y="152400"/>
            <a:ext cx="9144000" cy="828328"/>
            <a:chOff x="0" y="152400"/>
            <a:chExt cx="9144000" cy="828328"/>
          </a:xfrm>
        </p:grpSpPr>
        <p:sp>
          <p:nvSpPr>
            <p:cNvPr id="4" name="Rectangle 3"/>
            <p:cNvSpPr txBox="1">
              <a:spLocks noChangeArrowheads="1"/>
            </p:cNvSpPr>
            <p:nvPr/>
          </p:nvSpPr>
          <p:spPr bwMode="auto">
            <a:xfrm>
              <a:off x="0" y="152400"/>
              <a:ext cx="9144000" cy="792163"/>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lgn="ctr" eaLnBrk="1" hangingPunct="1">
                <a:spcBef>
                  <a:spcPct val="0"/>
                </a:spcBef>
                <a:buClrTx/>
                <a:defRPr/>
              </a:pPr>
              <a:r>
                <a:rPr lang="en-US" altLang="fi-FI" sz="3200" b="1" kern="0" dirty="0">
                  <a:solidFill>
                    <a:schemeClr val="bg1"/>
                  </a:solidFill>
                  <a:latin typeface="Calibri" pitchFamily="34" charset="0"/>
                  <a:ea typeface="+mj-ea"/>
                  <a:cs typeface="+mj-cs"/>
                </a:rPr>
                <a:t>Assistance to </a:t>
              </a:r>
              <a:r>
                <a:rPr lang="en-US" altLang="fi-FI" sz="3200" b="1" kern="0" dirty="0" smtClean="0">
                  <a:solidFill>
                    <a:schemeClr val="bg1"/>
                  </a:solidFill>
                  <a:latin typeface="Calibri" pitchFamily="34" charset="0"/>
                  <a:ea typeface="+mj-ea"/>
                  <a:cs typeface="+mj-cs"/>
                </a:rPr>
                <a:t>UNHCR</a:t>
              </a:r>
              <a:endParaRPr lang="en-US" altLang="fi-FI" sz="3200" b="1" kern="0" dirty="0">
                <a:solidFill>
                  <a:schemeClr val="bg1"/>
                </a:solidFill>
                <a:latin typeface="Calibri" pitchFamily="34" charset="0"/>
                <a:ea typeface="+mj-ea"/>
                <a:cs typeface="+mj-cs"/>
              </a:endParaRPr>
            </a:p>
          </p:txBody>
        </p:sp>
        <p:sp>
          <p:nvSpPr>
            <p:cNvPr id="5" name="Line 2"/>
            <p:cNvSpPr>
              <a:spLocks noChangeShapeType="1"/>
            </p:cNvSpPr>
            <p:nvPr/>
          </p:nvSpPr>
          <p:spPr bwMode="auto">
            <a:xfrm>
              <a:off x="0" y="980728"/>
              <a:ext cx="9144000" cy="0"/>
            </a:xfrm>
            <a:prstGeom prst="line">
              <a:avLst/>
            </a:prstGeom>
            <a:noFill/>
            <a:ln w="76200">
              <a:solidFill>
                <a:srgbClr val="FFCC00"/>
              </a:solidFill>
              <a:round/>
              <a:headEnd/>
              <a:tailEnd/>
            </a:ln>
            <a:effectLst/>
          </p:spPr>
          <p:txBody>
            <a:bodyPr wrap="none"/>
            <a:lstStyle/>
            <a:p>
              <a:endParaRPr lang="hr-HR"/>
            </a:p>
          </p:txBody>
        </p:sp>
      </p:grpSp>
      <p:sp>
        <p:nvSpPr>
          <p:cNvPr id="7" name="Content Placeholder 2"/>
          <p:cNvSpPr>
            <a:spLocks noGrp="1"/>
          </p:cNvSpPr>
          <p:nvPr>
            <p:ph idx="1"/>
          </p:nvPr>
        </p:nvSpPr>
        <p:spPr>
          <a:xfrm>
            <a:off x="107504" y="1052513"/>
            <a:ext cx="8857109" cy="4897437"/>
          </a:xfrm>
        </p:spPr>
        <p:txBody>
          <a:bodyPr>
            <a:normAutofit fontScale="70000" lnSpcReduction="20000"/>
          </a:bodyPr>
          <a:lstStyle/>
          <a:p>
            <a:pPr marL="174625" indent="-174625">
              <a:spcBef>
                <a:spcPts val="0"/>
              </a:spcBef>
              <a:spcAft>
                <a:spcPts val="1200"/>
              </a:spcAft>
            </a:pPr>
            <a:r>
              <a:rPr lang="en-AU" i="1" dirty="0"/>
              <a:t>"Harsh weather conditions are likely to exacerbate the suffering of the thousands of refugees and migrants landing in Greece and travelling through the Balkans, and may result in further loss of life if adequate measures are not taken urgently," UNHCR spokesperson William Spindler said.</a:t>
            </a:r>
          </a:p>
          <a:p>
            <a:pPr marL="174625" indent="-174625">
              <a:spcBef>
                <a:spcPts val="0"/>
              </a:spcBef>
              <a:spcAft>
                <a:spcPts val="1200"/>
              </a:spcAft>
            </a:pPr>
            <a:r>
              <a:rPr lang="en-AU" i="1" dirty="0"/>
              <a:t>"The plan focuses on putting in place measures to support affected countries such as Croatia, Greece, Serbia, Slovenia and the former Yugoslav Republic of Macedonia, in order to avert the risk of humanitarian tragedy and loss of life during the winter months," he added.</a:t>
            </a:r>
          </a:p>
          <a:p>
            <a:pPr marL="174625" indent="-174625">
              <a:spcBef>
                <a:spcPts val="0"/>
              </a:spcBef>
              <a:spcAft>
                <a:spcPts val="1200"/>
              </a:spcAft>
            </a:pPr>
            <a:r>
              <a:rPr lang="en-AU" i="1" dirty="0"/>
              <a:t>So far this year, more than 3,400 people have lost their lives or been reported missing as they seek to reach Europe. At least 200 have died making the hazardous sea crossing to Greece by sea from Turkey.</a:t>
            </a:r>
          </a:p>
          <a:p>
            <a:pPr marL="174625" indent="-174625">
              <a:spcBef>
                <a:spcPts val="0"/>
              </a:spcBef>
              <a:spcAft>
                <a:spcPts val="1200"/>
              </a:spcAft>
            </a:pPr>
            <a:r>
              <a:rPr lang="en-AU" i="1" dirty="0"/>
              <a:t>Under the plan, UNHCR will prepare, adapt and upgrade existing shelter and reception facilities against the winter chill and damp – a process known as "winterization." It will also supply emergency shelters such as family tents, refugee housing units and large, tent-like structures called </a:t>
            </a:r>
            <a:r>
              <a:rPr lang="en-AU" i="1" dirty="0" err="1"/>
              <a:t>Rubb</a:t>
            </a:r>
            <a:r>
              <a:rPr lang="en-AU" i="1" dirty="0"/>
              <a:t> halls that will be equipped with heating.</a:t>
            </a:r>
          </a:p>
          <a:p>
            <a:pPr marL="174625" indent="-174625">
              <a:spcBef>
                <a:spcPts val="0"/>
              </a:spcBef>
              <a:spcAft>
                <a:spcPts val="1200"/>
              </a:spcAft>
              <a:buNone/>
            </a:pPr>
            <a:endParaRPr lang="en-AU" dirty="0"/>
          </a:p>
        </p:txBody>
      </p:sp>
    </p:spTree>
    <p:extLst>
      <p:ext uri="{BB962C8B-B14F-4D97-AF65-F5344CB8AC3E}">
        <p14:creationId xmlns:p14="http://schemas.microsoft.com/office/powerpoint/2010/main" val="3135211788"/>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71400"/>
            <a:ext cx="5486400" cy="566738"/>
          </a:xfrm>
        </p:spPr>
        <p:txBody>
          <a:bodyPr/>
          <a:lstStyle/>
          <a:p>
            <a:r>
              <a:rPr lang="en-AU" dirty="0" smtClean="0"/>
              <a:t>Track through Greek Islands</a:t>
            </a:r>
            <a:endParaRPr lang="en-AU" dirty="0"/>
          </a:p>
        </p:txBody>
      </p:sp>
      <p:pic>
        <p:nvPicPr>
          <p:cNvPr id="9" name="Picture Placeholder 8"/>
          <p:cNvPicPr>
            <a:picLocks noGrp="1" noChangeAspect="1"/>
          </p:cNvPicPr>
          <p:nvPr>
            <p:ph type="pic" idx="1"/>
          </p:nvPr>
        </p:nvPicPr>
        <p:blipFill>
          <a:blip r:embed="rId2"/>
          <a:srcRect t="7774" b="7774"/>
          <a:stretch>
            <a:fillRect/>
          </a:stretch>
        </p:blipFill>
        <p:spPr>
          <a:xfrm>
            <a:off x="4514850" y="0"/>
            <a:ext cx="4629150" cy="6505575"/>
          </a:xfrm>
          <a:prstGeom prst="rect">
            <a:avLst/>
          </a:prstGeom>
        </p:spPr>
      </p:pic>
      <p:sp>
        <p:nvSpPr>
          <p:cNvPr id="10" name="Rectangle 9"/>
          <p:cNvSpPr/>
          <p:nvPr/>
        </p:nvSpPr>
        <p:spPr>
          <a:xfrm>
            <a:off x="251520" y="404664"/>
            <a:ext cx="3579019" cy="5909311"/>
          </a:xfrm>
          <a:prstGeom prst="rect">
            <a:avLst/>
          </a:prstGeom>
        </p:spPr>
        <p:txBody>
          <a:bodyPr wrap="square">
            <a:spAutoFit/>
          </a:bodyPr>
          <a:lstStyle/>
          <a:p>
            <a:r>
              <a:rPr lang="en-AU" sz="2100" dirty="0" smtClean="0"/>
              <a:t>"Aegean Sea with island groups </a:t>
            </a:r>
            <a:r>
              <a:rPr lang="en-AU" sz="2100" dirty="0" err="1" smtClean="0"/>
              <a:t>labeled</a:t>
            </a:r>
            <a:r>
              <a:rPr lang="en-AU" sz="2100" dirty="0" smtClean="0"/>
              <a:t>" by I, the copyright holder of this work, hereby publish it under the following license: - Edited from Wikimedia: Aegean with </a:t>
            </a:r>
            <a:r>
              <a:rPr lang="en-AU" sz="2100" dirty="0" err="1" smtClean="0"/>
              <a:t>legends.svg</a:t>
            </a:r>
            <a:r>
              <a:rPr lang="en-AU" sz="2100" dirty="0" smtClean="0"/>
              <a:t> (adding labels and red diving lines).. Licensed under Public Domain via Commons - https://commons.wikimedia.org/wiki/File:Aegean_Sea_with_island_groups_labeled.gif#/media/File:Aegean_Sea_with_island_groups_labeled.gif</a:t>
            </a:r>
            <a:endParaRPr lang="en-AU" sz="2100" dirty="0"/>
          </a:p>
        </p:txBody>
      </p:sp>
    </p:spTree>
    <p:extLst>
      <p:ext uri="{BB962C8B-B14F-4D97-AF65-F5344CB8AC3E}">
        <p14:creationId xmlns:p14="http://schemas.microsoft.com/office/powerpoint/2010/main" val="3809192869"/>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99392"/>
            <a:ext cx="7344816" cy="1008112"/>
          </a:xfrm>
        </p:spPr>
        <p:txBody>
          <a:bodyPr/>
          <a:lstStyle/>
          <a:p>
            <a:r>
              <a:rPr lang="en-AU" dirty="0" smtClean="0"/>
              <a:t>Refugee track through Europe</a:t>
            </a:r>
            <a:endParaRPr lang="en-AU" dirty="0"/>
          </a:p>
        </p:txBody>
      </p:sp>
      <p:pic>
        <p:nvPicPr>
          <p:cNvPr id="5" name="Content Placeholder 4"/>
          <p:cNvPicPr>
            <a:picLocks noGrp="1" noChangeAspect="1"/>
          </p:cNvPicPr>
          <p:nvPr>
            <p:ph idx="1"/>
          </p:nvPr>
        </p:nvPicPr>
        <p:blipFill>
          <a:blip r:embed="rId2"/>
          <a:stretch>
            <a:fillRect/>
          </a:stretch>
        </p:blipFill>
        <p:spPr>
          <a:xfrm>
            <a:off x="4127976" y="800507"/>
            <a:ext cx="4188440" cy="536479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cxnSp>
        <p:nvCxnSpPr>
          <p:cNvPr id="7" name="Straight Arrow Connector 6"/>
          <p:cNvCxnSpPr/>
          <p:nvPr/>
        </p:nvCxnSpPr>
        <p:spPr>
          <a:xfrm flipH="1" flipV="1">
            <a:off x="7185074" y="4994031"/>
            <a:ext cx="897570" cy="374804"/>
          </a:xfrm>
          <a:prstGeom prst="straightConnector1">
            <a:avLst/>
          </a:prstGeom>
          <a:ln w="63500">
            <a:solidFill>
              <a:srgbClr val="FF0000"/>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flipV="1">
            <a:off x="6794696" y="3784209"/>
            <a:ext cx="220059" cy="1101300"/>
          </a:xfrm>
          <a:prstGeom prst="straightConnector1">
            <a:avLst/>
          </a:prstGeom>
          <a:ln w="635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H="1" flipV="1">
            <a:off x="6161649" y="3263706"/>
            <a:ext cx="633047" cy="225083"/>
          </a:xfrm>
          <a:prstGeom prst="straightConnector1">
            <a:avLst/>
          </a:prstGeom>
          <a:ln w="635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H="1" flipV="1">
            <a:off x="5771271" y="2757269"/>
            <a:ext cx="316523" cy="506437"/>
          </a:xfrm>
          <a:prstGeom prst="straightConnector1">
            <a:avLst/>
          </a:prstGeom>
          <a:ln w="635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H="1" flipV="1">
            <a:off x="5085472" y="1392702"/>
            <a:ext cx="601393" cy="1252024"/>
          </a:xfrm>
          <a:prstGeom prst="straightConnector1">
            <a:avLst/>
          </a:prstGeom>
          <a:ln w="63500">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V="1">
            <a:off x="5426242" y="5678906"/>
            <a:ext cx="260623" cy="484881"/>
          </a:xfrm>
          <a:prstGeom prst="straightConnector1">
            <a:avLst/>
          </a:prstGeom>
          <a:ln w="6350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V="1">
            <a:off x="4680284" y="5117432"/>
            <a:ext cx="180474" cy="751556"/>
          </a:xfrm>
          <a:prstGeom prst="straightConnector1">
            <a:avLst/>
          </a:prstGeom>
          <a:ln w="63500">
            <a:solidFill>
              <a:srgbClr val="FFC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12959089"/>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0" y="152400"/>
            <a:ext cx="9144000" cy="828328"/>
            <a:chOff x="0" y="152400"/>
            <a:chExt cx="9144000" cy="828328"/>
          </a:xfrm>
        </p:grpSpPr>
        <p:sp>
          <p:nvSpPr>
            <p:cNvPr id="4" name="Rectangle 3"/>
            <p:cNvSpPr txBox="1">
              <a:spLocks noChangeArrowheads="1"/>
            </p:cNvSpPr>
            <p:nvPr/>
          </p:nvSpPr>
          <p:spPr bwMode="auto">
            <a:xfrm>
              <a:off x="0" y="152400"/>
              <a:ext cx="9144000" cy="792163"/>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lgn="ctr" eaLnBrk="1" hangingPunct="1">
                <a:spcBef>
                  <a:spcPct val="0"/>
                </a:spcBef>
                <a:buClrTx/>
                <a:defRPr/>
              </a:pPr>
              <a:r>
                <a:rPr lang="en-US" altLang="fi-FI" sz="3200" b="1" kern="0" dirty="0">
                  <a:solidFill>
                    <a:schemeClr val="bg1"/>
                  </a:solidFill>
                  <a:latin typeface="Calibri" pitchFamily="34" charset="0"/>
                  <a:ea typeface="+mj-ea"/>
                  <a:cs typeface="+mj-cs"/>
                </a:rPr>
                <a:t>Vision of the MHEWS in South-eastern </a:t>
              </a:r>
              <a:r>
                <a:rPr lang="en-US" altLang="fi-FI" sz="3200" b="1" kern="0" dirty="0" smtClean="0">
                  <a:solidFill>
                    <a:schemeClr val="bg1"/>
                  </a:solidFill>
                  <a:latin typeface="Calibri" pitchFamily="34" charset="0"/>
                  <a:ea typeface="+mj-ea"/>
                  <a:cs typeface="+mj-cs"/>
                </a:rPr>
                <a:t>Europe</a:t>
              </a:r>
              <a:endParaRPr lang="en-US" altLang="fi-FI" sz="3200" b="1" kern="0" dirty="0">
                <a:solidFill>
                  <a:schemeClr val="bg1"/>
                </a:solidFill>
                <a:latin typeface="Calibri" pitchFamily="34" charset="0"/>
                <a:ea typeface="+mj-ea"/>
                <a:cs typeface="+mj-cs"/>
              </a:endParaRPr>
            </a:p>
          </p:txBody>
        </p:sp>
        <p:sp>
          <p:nvSpPr>
            <p:cNvPr id="5" name="Line 2"/>
            <p:cNvSpPr>
              <a:spLocks noChangeShapeType="1"/>
            </p:cNvSpPr>
            <p:nvPr/>
          </p:nvSpPr>
          <p:spPr bwMode="auto">
            <a:xfrm>
              <a:off x="0" y="980728"/>
              <a:ext cx="9144000" cy="0"/>
            </a:xfrm>
            <a:prstGeom prst="line">
              <a:avLst/>
            </a:prstGeom>
            <a:noFill/>
            <a:ln w="76200">
              <a:solidFill>
                <a:srgbClr val="FFCC00"/>
              </a:solidFill>
              <a:round/>
              <a:headEnd/>
              <a:tailEnd/>
            </a:ln>
            <a:effectLst/>
          </p:spPr>
          <p:txBody>
            <a:bodyPr wrap="none"/>
            <a:lstStyle/>
            <a:p>
              <a:endParaRPr lang="hr-HR"/>
            </a:p>
          </p:txBody>
        </p:sp>
      </p:grpSp>
      <p:pic>
        <p:nvPicPr>
          <p:cNvPr id="8" name="Picture 7" descr="see_mhews_new.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196752"/>
            <a:ext cx="9144000" cy="5661248"/>
          </a:xfrm>
          <a:prstGeom prst="rect">
            <a:avLst/>
          </a:prstGeom>
        </p:spPr>
      </p:pic>
    </p:spTree>
    <p:extLst>
      <p:ext uri="{BB962C8B-B14F-4D97-AF65-F5344CB8AC3E}">
        <p14:creationId xmlns:p14="http://schemas.microsoft.com/office/powerpoint/2010/main" val="3311543369"/>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wmo_ppt_2012_last.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1441" name="Rectangle 2"/>
          <p:cNvSpPr>
            <a:spLocks noGrp="1" noChangeArrowheads="1"/>
          </p:cNvSpPr>
          <p:nvPr>
            <p:ph type="title"/>
          </p:nvPr>
        </p:nvSpPr>
        <p:spPr>
          <a:xfrm>
            <a:off x="251520" y="4077072"/>
            <a:ext cx="8713788" cy="719137"/>
          </a:xfrm>
        </p:spPr>
        <p:txBody>
          <a:bodyPr/>
          <a:lstStyle/>
          <a:p>
            <a:pPr algn="ctr"/>
            <a:r>
              <a:rPr lang="en-GB" dirty="0" smtClean="0">
                <a:ea typeface="ＭＳ Ｐゴシック" pitchFamily="34" charset="-128"/>
              </a:rPr>
              <a:t>Thank you for your attention</a:t>
            </a:r>
            <a:endParaRPr lang="en-US" dirty="0" smtClean="0">
              <a:ea typeface="ＭＳ Ｐゴシック" pitchFamily="34" charset="-128"/>
            </a:endParaRPr>
          </a:p>
        </p:txBody>
      </p:sp>
    </p:spTree>
    <p:extLst>
      <p:ext uri="{BB962C8B-B14F-4D97-AF65-F5344CB8AC3E}">
        <p14:creationId xmlns:p14="http://schemas.microsoft.com/office/powerpoint/2010/main" val="1810230710"/>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WMO_Powerpoint_template_en">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29800</TotalTime>
  <Words>2606</Words>
  <Application>Microsoft Macintosh PowerPoint</Application>
  <PresentationFormat>On-screen Show (4:3)</PresentationFormat>
  <Paragraphs>243</Paragraphs>
  <Slides>31</Slides>
  <Notes>0</Notes>
  <HiddenSlides>0</HiddenSlides>
  <MMClips>0</MMClips>
  <ScaleCrop>false</ScaleCrop>
  <HeadingPairs>
    <vt:vector size="4" baseType="variant">
      <vt:variant>
        <vt:lpstr>Theme</vt:lpstr>
      </vt:variant>
      <vt:variant>
        <vt:i4>2</vt:i4>
      </vt:variant>
      <vt:variant>
        <vt:lpstr>Slide Titles</vt:lpstr>
      </vt:variant>
      <vt:variant>
        <vt:i4>31</vt:i4>
      </vt:variant>
    </vt:vector>
  </HeadingPairs>
  <TitlesOfParts>
    <vt:vector size="33" baseType="lpstr">
      <vt:lpstr>WMO_Powerpoint_template_en</vt:lpstr>
      <vt:lpstr>Closing slide</vt:lpstr>
      <vt:lpstr>WMO RA VI WIGOS Workshop (Belgrade, Serbia, 24-27 November 2015)  DISASTER RISK REDUCTION  IPA  PROJECT IN SOUTH EASTERN EUROPE - WIGOS RELEVANCE -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Research and Development</vt:lpstr>
      <vt:lpstr>PowerPoint Presentation</vt:lpstr>
      <vt:lpstr>PowerPoint Presentation</vt:lpstr>
      <vt:lpstr>PowerPoint Presentation</vt:lpstr>
      <vt:lpstr>PowerPoint Presentation</vt:lpstr>
      <vt:lpstr>Track through Greek Islands</vt:lpstr>
      <vt:lpstr>Refugee track through Europe</vt:lpstr>
      <vt:lpstr>PowerPoint Presentation</vt:lpstr>
      <vt:lpstr>Thank you for your attention</vt:lpstr>
    </vt:vector>
  </TitlesOfParts>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EC-66/Doc. 2.4  Meeting of the Presidents of Regional Associations (PRA) 20-21/1/ 2014                  Ivan Cacic, Chair/PRA</dc:title>
  <dc:creator>Kuniyuki Shida</dc:creator>
  <cp:lastModifiedBy>Mike Europe</cp:lastModifiedBy>
  <cp:revision>275</cp:revision>
  <cp:lastPrinted>2014-06-17T08:28:03Z</cp:lastPrinted>
  <dcterms:created xsi:type="dcterms:W3CDTF">2014-06-16T12:38:30Z</dcterms:created>
  <dcterms:modified xsi:type="dcterms:W3CDTF">2015-11-27T08:45:00Z</dcterms:modified>
</cp:coreProperties>
</file>