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4190" r:id="rId1"/>
    <p:sldMasterId id="2147484191" r:id="rId2"/>
    <p:sldMasterId id="2147484214" r:id="rId3"/>
  </p:sldMasterIdLst>
  <p:notesMasterIdLst>
    <p:notesMasterId r:id="rId19"/>
  </p:notesMasterIdLst>
  <p:handoutMasterIdLst>
    <p:handoutMasterId r:id="rId20"/>
  </p:handoutMasterIdLst>
  <p:sldIdLst>
    <p:sldId id="289" r:id="rId4"/>
    <p:sldId id="327" r:id="rId5"/>
    <p:sldId id="304" r:id="rId6"/>
    <p:sldId id="293" r:id="rId7"/>
    <p:sldId id="296" r:id="rId8"/>
    <p:sldId id="344" r:id="rId9"/>
    <p:sldId id="346" r:id="rId10"/>
    <p:sldId id="343" r:id="rId11"/>
    <p:sldId id="349" r:id="rId12"/>
    <p:sldId id="353" r:id="rId13"/>
    <p:sldId id="350" r:id="rId14"/>
    <p:sldId id="351" r:id="rId15"/>
    <p:sldId id="357" r:id="rId16"/>
    <p:sldId id="352" r:id="rId17"/>
    <p:sldId id="338" r:id="rId18"/>
  </p:sldIdLst>
  <p:sldSz cx="9144000" cy="6858000" type="screen4x3"/>
  <p:notesSz cx="6794500" cy="9906000"/>
  <p:defaultTextStyle>
    <a:defPPr>
      <a:defRPr lang="nl-NL"/>
    </a:defPPr>
    <a:lvl1pPr algn="l" rtl="0" eaLnBrk="0" fontAlgn="base" hangingPunct="0">
      <a:spcBef>
        <a:spcPct val="0"/>
      </a:spcBef>
      <a:spcAft>
        <a:spcPct val="0"/>
      </a:spcAft>
      <a:defRPr sz="2600" kern="1200">
        <a:solidFill>
          <a:srgbClr val="000000"/>
        </a:solidFill>
        <a:latin typeface="Verdana" pitchFamily="34" charset="0"/>
        <a:ea typeface="+mn-ea"/>
        <a:cs typeface="Arial" pitchFamily="34" charset="0"/>
      </a:defRPr>
    </a:lvl1pPr>
    <a:lvl2pPr marL="457200" algn="l" rtl="0" eaLnBrk="0" fontAlgn="base" hangingPunct="0">
      <a:spcBef>
        <a:spcPct val="0"/>
      </a:spcBef>
      <a:spcAft>
        <a:spcPct val="0"/>
      </a:spcAft>
      <a:defRPr sz="2600" kern="1200">
        <a:solidFill>
          <a:srgbClr val="000000"/>
        </a:solidFill>
        <a:latin typeface="Verdana" pitchFamily="34" charset="0"/>
        <a:ea typeface="+mn-ea"/>
        <a:cs typeface="Arial" pitchFamily="34" charset="0"/>
      </a:defRPr>
    </a:lvl2pPr>
    <a:lvl3pPr marL="914400" algn="l" rtl="0" eaLnBrk="0" fontAlgn="base" hangingPunct="0">
      <a:spcBef>
        <a:spcPct val="0"/>
      </a:spcBef>
      <a:spcAft>
        <a:spcPct val="0"/>
      </a:spcAft>
      <a:defRPr sz="2600" kern="1200">
        <a:solidFill>
          <a:srgbClr val="000000"/>
        </a:solidFill>
        <a:latin typeface="Verdana" pitchFamily="34" charset="0"/>
        <a:ea typeface="+mn-ea"/>
        <a:cs typeface="Arial" pitchFamily="34" charset="0"/>
      </a:defRPr>
    </a:lvl3pPr>
    <a:lvl4pPr marL="1371600" algn="l" rtl="0" eaLnBrk="0" fontAlgn="base" hangingPunct="0">
      <a:spcBef>
        <a:spcPct val="0"/>
      </a:spcBef>
      <a:spcAft>
        <a:spcPct val="0"/>
      </a:spcAft>
      <a:defRPr sz="2600" kern="1200">
        <a:solidFill>
          <a:srgbClr val="000000"/>
        </a:solidFill>
        <a:latin typeface="Verdana" pitchFamily="34" charset="0"/>
        <a:ea typeface="+mn-ea"/>
        <a:cs typeface="Arial" pitchFamily="34" charset="0"/>
      </a:defRPr>
    </a:lvl4pPr>
    <a:lvl5pPr marL="1828800" algn="l" rtl="0" eaLnBrk="0" fontAlgn="base" hangingPunct="0">
      <a:spcBef>
        <a:spcPct val="0"/>
      </a:spcBef>
      <a:spcAft>
        <a:spcPct val="0"/>
      </a:spcAft>
      <a:defRPr sz="2600" kern="1200">
        <a:solidFill>
          <a:srgbClr val="000000"/>
        </a:solidFill>
        <a:latin typeface="Verdana" pitchFamily="34" charset="0"/>
        <a:ea typeface="+mn-ea"/>
        <a:cs typeface="Arial" pitchFamily="34" charset="0"/>
      </a:defRPr>
    </a:lvl5pPr>
    <a:lvl6pPr marL="2286000" algn="l" defTabSz="914400" rtl="0" eaLnBrk="1" latinLnBrk="0" hangingPunct="1">
      <a:defRPr sz="2600" kern="1200">
        <a:solidFill>
          <a:srgbClr val="000000"/>
        </a:solidFill>
        <a:latin typeface="Verdana" pitchFamily="34" charset="0"/>
        <a:ea typeface="+mn-ea"/>
        <a:cs typeface="Arial" pitchFamily="34" charset="0"/>
      </a:defRPr>
    </a:lvl6pPr>
    <a:lvl7pPr marL="2743200" algn="l" defTabSz="914400" rtl="0" eaLnBrk="1" latinLnBrk="0" hangingPunct="1">
      <a:defRPr sz="2600" kern="1200">
        <a:solidFill>
          <a:srgbClr val="000000"/>
        </a:solidFill>
        <a:latin typeface="Verdana" pitchFamily="34" charset="0"/>
        <a:ea typeface="+mn-ea"/>
        <a:cs typeface="Arial" pitchFamily="34" charset="0"/>
      </a:defRPr>
    </a:lvl7pPr>
    <a:lvl8pPr marL="3200400" algn="l" defTabSz="914400" rtl="0" eaLnBrk="1" latinLnBrk="0" hangingPunct="1">
      <a:defRPr sz="2600" kern="1200">
        <a:solidFill>
          <a:srgbClr val="000000"/>
        </a:solidFill>
        <a:latin typeface="Verdana" pitchFamily="34" charset="0"/>
        <a:ea typeface="+mn-ea"/>
        <a:cs typeface="Arial" pitchFamily="34" charset="0"/>
      </a:defRPr>
    </a:lvl8pPr>
    <a:lvl9pPr marL="3657600" algn="l" defTabSz="914400" rtl="0" eaLnBrk="1" latinLnBrk="0" hangingPunct="1">
      <a:defRPr sz="2600" kern="1200">
        <a:solidFill>
          <a:srgbClr val="000000"/>
        </a:solidFill>
        <a:latin typeface="Verdana"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00079"/>
    <a:srgbClr val="9900CC"/>
    <a:srgbClr val="339966"/>
    <a:srgbClr val="0099FF"/>
    <a:srgbClr val="D7D200"/>
    <a:srgbClr val="FF3300"/>
    <a:srgbClr val="CEE6EA"/>
    <a:srgbClr val="B0D7DE"/>
    <a:srgbClr val="86C2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6234" autoAdjust="0"/>
    <p:restoredTop sz="89480" autoAdjust="0"/>
  </p:normalViewPr>
  <p:slideViewPr>
    <p:cSldViewPr snapToGrid="0">
      <p:cViewPr varScale="1">
        <p:scale>
          <a:sx n="94" d="100"/>
          <a:sy n="94" d="100"/>
        </p:scale>
        <p:origin x="-1380"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p:cViewPr>
        <p:scale>
          <a:sx n="100" d="100"/>
          <a:sy n="100" d="100"/>
        </p:scale>
        <p:origin x="-2154" y="216"/>
      </p:cViewPr>
      <p:guideLst>
        <p:guide orient="horz" pos="3120"/>
        <p:guide pos="214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813" cy="4953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48100" y="0"/>
            <a:ext cx="2944813" cy="495300"/>
          </a:xfrm>
          <a:prstGeom prst="rect">
            <a:avLst/>
          </a:prstGeom>
        </p:spPr>
        <p:txBody>
          <a:bodyPr vert="horz" lIns="91440" tIns="45720" rIns="91440" bIns="45720" rtlCol="0"/>
          <a:lstStyle>
            <a:lvl1pPr algn="r">
              <a:defRPr sz="1200"/>
            </a:lvl1pPr>
          </a:lstStyle>
          <a:p>
            <a:fld id="{064B83D5-5D40-483B-A60A-A019480FD066}" type="datetimeFigureOut">
              <a:rPr lang="nl-NL" smtClean="0"/>
              <a:t>18-11-2015</a:t>
            </a:fld>
            <a:endParaRPr lang="nl-NL"/>
          </a:p>
        </p:txBody>
      </p:sp>
      <p:sp>
        <p:nvSpPr>
          <p:cNvPr id="4" name="Footer Placeholder 3"/>
          <p:cNvSpPr>
            <a:spLocks noGrp="1"/>
          </p:cNvSpPr>
          <p:nvPr>
            <p:ph type="ftr" sz="quarter" idx="2"/>
          </p:nvPr>
        </p:nvSpPr>
        <p:spPr>
          <a:xfrm>
            <a:off x="0" y="9409113"/>
            <a:ext cx="2944813" cy="4953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48100" y="9409113"/>
            <a:ext cx="2944813" cy="495300"/>
          </a:xfrm>
          <a:prstGeom prst="rect">
            <a:avLst/>
          </a:prstGeom>
        </p:spPr>
        <p:txBody>
          <a:bodyPr vert="horz" lIns="91440" tIns="45720" rIns="91440" bIns="45720" rtlCol="0" anchor="b"/>
          <a:lstStyle>
            <a:lvl1pPr algn="r">
              <a:defRPr sz="1200"/>
            </a:lvl1pPr>
          </a:lstStyle>
          <a:p>
            <a:fld id="{0E0FB545-B8B1-4BD5-BDA1-26E88C45DBB5}" type="slidenum">
              <a:rPr lang="nl-NL" smtClean="0"/>
              <a:t>‹nr.›</a:t>
            </a:fld>
            <a:endParaRPr lang="nl-NL"/>
          </a:p>
        </p:txBody>
      </p:sp>
    </p:spTree>
    <p:extLst>
      <p:ext uri="{BB962C8B-B14F-4D97-AF65-F5344CB8AC3E}">
        <p14:creationId xmlns:p14="http://schemas.microsoft.com/office/powerpoint/2010/main" val="22132762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4813" cy="495300"/>
          </a:xfrm>
          <a:prstGeom prst="rect">
            <a:avLst/>
          </a:prstGeom>
        </p:spPr>
        <p:txBody>
          <a:bodyPr vert="horz" lIns="91440" tIns="45720" rIns="91440" bIns="45720" rtlCol="0"/>
          <a:lstStyle>
            <a:lvl1pPr algn="l" eaLnBrk="1" fontAlgn="auto" hangingPunct="1">
              <a:spcBef>
                <a:spcPts val="0"/>
              </a:spcBef>
              <a:spcAft>
                <a:spcPts val="0"/>
              </a:spcAft>
              <a:defRPr sz="1200">
                <a:solidFill>
                  <a:schemeClr val="tx1"/>
                </a:solidFill>
                <a:latin typeface="+mn-lt"/>
                <a:cs typeface="+mn-cs"/>
              </a:defRPr>
            </a:lvl1pPr>
          </a:lstStyle>
          <a:p>
            <a:pPr>
              <a:defRPr/>
            </a:pPr>
            <a:endParaRPr lang="nl-NL"/>
          </a:p>
        </p:txBody>
      </p:sp>
      <p:sp>
        <p:nvSpPr>
          <p:cNvPr id="3" name="Tijdelijke aanduiding voor datum 2"/>
          <p:cNvSpPr>
            <a:spLocks noGrp="1"/>
          </p:cNvSpPr>
          <p:nvPr>
            <p:ph type="dt" idx="1"/>
          </p:nvPr>
        </p:nvSpPr>
        <p:spPr>
          <a:xfrm>
            <a:off x="3848100" y="0"/>
            <a:ext cx="2944813" cy="495300"/>
          </a:xfrm>
          <a:prstGeom prst="rect">
            <a:avLst/>
          </a:prstGeom>
        </p:spPr>
        <p:txBody>
          <a:bodyPr vert="horz" lIns="91440" tIns="45720" rIns="91440" bIns="45720" rtlCol="0"/>
          <a:lstStyle>
            <a:lvl1pPr algn="r" eaLnBrk="1" fontAlgn="auto" hangingPunct="1">
              <a:spcBef>
                <a:spcPts val="0"/>
              </a:spcBef>
              <a:spcAft>
                <a:spcPts val="0"/>
              </a:spcAft>
              <a:defRPr sz="1200">
                <a:solidFill>
                  <a:schemeClr val="tx1"/>
                </a:solidFill>
                <a:latin typeface="+mn-lt"/>
                <a:cs typeface="+mn-cs"/>
              </a:defRPr>
            </a:lvl1pPr>
          </a:lstStyle>
          <a:p>
            <a:pPr>
              <a:defRPr/>
            </a:pPr>
            <a:fld id="{371E607A-DE28-4E00-8847-3817ED0B9CBE}" type="datetimeFigureOut">
              <a:rPr lang="nl-NL"/>
              <a:pPr>
                <a:defRPr/>
              </a:pPr>
              <a:t>18-11-2015</a:t>
            </a:fld>
            <a:endParaRPr lang="nl-NL" dirty="0"/>
          </a:p>
        </p:txBody>
      </p:sp>
      <p:sp>
        <p:nvSpPr>
          <p:cNvPr id="4" name="Tijdelijke aanduiding voor dia-afbeelding 3"/>
          <p:cNvSpPr>
            <a:spLocks noGrp="1" noRot="1" noChangeAspect="1"/>
          </p:cNvSpPr>
          <p:nvPr>
            <p:ph type="sldImg" idx="2"/>
          </p:nvPr>
        </p:nvSpPr>
        <p:spPr>
          <a:xfrm>
            <a:off x="920750" y="742950"/>
            <a:ext cx="4953000" cy="3714750"/>
          </a:xfrm>
          <a:prstGeom prst="rect">
            <a:avLst/>
          </a:prstGeom>
          <a:noFill/>
          <a:ln w="12700">
            <a:solidFill>
              <a:prstClr val="black"/>
            </a:solidFill>
          </a:ln>
        </p:spPr>
        <p:txBody>
          <a:bodyPr vert="horz" lIns="91440" tIns="45720" rIns="91440" bIns="45720" rtlCol="0" anchor="ctr"/>
          <a:lstStyle/>
          <a:p>
            <a:pPr lvl="0"/>
            <a:endParaRPr lang="nl-NL" noProof="0" dirty="0" smtClean="0"/>
          </a:p>
        </p:txBody>
      </p:sp>
      <p:sp>
        <p:nvSpPr>
          <p:cNvPr id="5" name="Tijdelijke aanduiding voor notities 4"/>
          <p:cNvSpPr>
            <a:spLocks noGrp="1"/>
          </p:cNvSpPr>
          <p:nvPr>
            <p:ph type="body" sz="quarter" idx="3"/>
          </p:nvPr>
        </p:nvSpPr>
        <p:spPr>
          <a:xfrm>
            <a:off x="679450" y="4705350"/>
            <a:ext cx="5435600" cy="4457700"/>
          </a:xfrm>
          <a:prstGeom prst="rect">
            <a:avLst/>
          </a:prstGeom>
        </p:spPr>
        <p:txBody>
          <a:bodyPr vert="horz" wrap="square" lIns="91440" tIns="45720" rIns="91440" bIns="45720" numCol="1" anchor="t" anchorCtr="0" compatLnSpc="1">
            <a:prstTxWarp prst="textNoShape">
              <a:avLst/>
            </a:prstTxWarp>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p>
        </p:txBody>
      </p:sp>
      <p:sp>
        <p:nvSpPr>
          <p:cNvPr id="6" name="Tijdelijke aanduiding voor voettekst 5"/>
          <p:cNvSpPr>
            <a:spLocks noGrp="1"/>
          </p:cNvSpPr>
          <p:nvPr>
            <p:ph type="ftr" sz="quarter" idx="4"/>
          </p:nvPr>
        </p:nvSpPr>
        <p:spPr>
          <a:xfrm>
            <a:off x="0" y="9409113"/>
            <a:ext cx="2944813" cy="495300"/>
          </a:xfrm>
          <a:prstGeom prst="rect">
            <a:avLst/>
          </a:prstGeom>
        </p:spPr>
        <p:txBody>
          <a:bodyPr vert="horz" lIns="91440" tIns="45720" rIns="91440" bIns="45720" rtlCol="0" anchor="b"/>
          <a:lstStyle>
            <a:lvl1pPr algn="l" eaLnBrk="1" fontAlgn="auto" hangingPunct="1">
              <a:spcBef>
                <a:spcPts val="0"/>
              </a:spcBef>
              <a:spcAft>
                <a:spcPts val="0"/>
              </a:spcAft>
              <a:defRPr sz="1200">
                <a:solidFill>
                  <a:schemeClr val="tx1"/>
                </a:solidFill>
                <a:latin typeface="+mn-lt"/>
                <a:cs typeface="+mn-cs"/>
              </a:defRPr>
            </a:lvl1pPr>
          </a:lstStyle>
          <a:p>
            <a:pPr>
              <a:defRPr/>
            </a:pPr>
            <a:endParaRPr lang="nl-NL"/>
          </a:p>
        </p:txBody>
      </p:sp>
      <p:sp>
        <p:nvSpPr>
          <p:cNvPr id="7" name="Tijdelijke aanduiding voor dianummer 6"/>
          <p:cNvSpPr>
            <a:spLocks noGrp="1"/>
          </p:cNvSpPr>
          <p:nvPr>
            <p:ph type="sldNum" sz="quarter" idx="5"/>
          </p:nvPr>
        </p:nvSpPr>
        <p:spPr>
          <a:xfrm>
            <a:off x="3848100" y="9409113"/>
            <a:ext cx="2944813" cy="495300"/>
          </a:xfrm>
          <a:prstGeom prst="rect">
            <a:avLst/>
          </a:prstGeom>
        </p:spPr>
        <p:txBody>
          <a:bodyPr vert="horz" lIns="91440" tIns="45720" rIns="91440" bIns="45720" rtlCol="0" anchor="b"/>
          <a:lstStyle>
            <a:lvl1pPr algn="r" eaLnBrk="1" fontAlgn="auto" hangingPunct="1">
              <a:spcBef>
                <a:spcPts val="0"/>
              </a:spcBef>
              <a:spcAft>
                <a:spcPts val="0"/>
              </a:spcAft>
              <a:defRPr sz="1200">
                <a:solidFill>
                  <a:schemeClr val="tx1"/>
                </a:solidFill>
                <a:latin typeface="+mn-lt"/>
                <a:cs typeface="+mn-cs"/>
              </a:defRPr>
            </a:lvl1pPr>
          </a:lstStyle>
          <a:p>
            <a:pPr>
              <a:defRPr/>
            </a:pPr>
            <a:fld id="{F41AD863-5F91-4F78-AA21-7C4180C6AAA4}" type="slidenum">
              <a:rPr lang="nl-NL"/>
              <a:pPr>
                <a:defRPr/>
              </a:pPr>
              <a:t>‹nr.›</a:t>
            </a:fld>
            <a:endParaRPr lang="nl-NL" dirty="0"/>
          </a:p>
        </p:txBody>
      </p:sp>
    </p:spTree>
    <p:extLst>
      <p:ext uri="{BB962C8B-B14F-4D97-AF65-F5344CB8AC3E}">
        <p14:creationId xmlns:p14="http://schemas.microsoft.com/office/powerpoint/2010/main" val="180310318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Arial" pitchFamily="34" charset="0"/>
      </a:defRPr>
    </a:lvl1pPr>
    <a:lvl2pPr marL="457200" algn="l" rtl="0" fontAlgn="base">
      <a:spcBef>
        <a:spcPct val="30000"/>
      </a:spcBef>
      <a:spcAft>
        <a:spcPct val="0"/>
      </a:spcAft>
      <a:defRPr sz="1200" kern="1200">
        <a:solidFill>
          <a:schemeClr val="tx1"/>
        </a:solidFill>
        <a:latin typeface="+mn-lt"/>
        <a:ea typeface="+mn-ea"/>
        <a:cs typeface="Arial" pitchFamily="34" charset="0"/>
      </a:defRPr>
    </a:lvl2pPr>
    <a:lvl3pPr marL="914400" algn="l" rtl="0" fontAlgn="base">
      <a:spcBef>
        <a:spcPct val="30000"/>
      </a:spcBef>
      <a:spcAft>
        <a:spcPct val="0"/>
      </a:spcAft>
      <a:defRPr sz="1200" kern="1200">
        <a:solidFill>
          <a:schemeClr val="tx1"/>
        </a:solidFill>
        <a:latin typeface="+mn-lt"/>
        <a:ea typeface="+mn-ea"/>
        <a:cs typeface="Arial" pitchFamily="34" charset="0"/>
      </a:defRPr>
    </a:lvl3pPr>
    <a:lvl4pPr marL="1371600" algn="l" rtl="0" fontAlgn="base">
      <a:spcBef>
        <a:spcPct val="30000"/>
      </a:spcBef>
      <a:spcAft>
        <a:spcPct val="0"/>
      </a:spcAft>
      <a:defRPr sz="1200" kern="1200">
        <a:solidFill>
          <a:schemeClr val="tx1"/>
        </a:solidFill>
        <a:latin typeface="+mn-lt"/>
        <a:ea typeface="+mn-ea"/>
        <a:cs typeface="Arial" pitchFamily="34" charset="0"/>
      </a:defRPr>
    </a:lvl4pPr>
    <a:lvl5pPr marL="1828800" algn="l" rtl="0" fontAlgn="base">
      <a:spcBef>
        <a:spcPct val="30000"/>
      </a:spcBef>
      <a:spcAft>
        <a:spcPct val="0"/>
      </a:spcAft>
      <a:defRPr sz="1200" kern="1200">
        <a:solidFill>
          <a:schemeClr val="tx1"/>
        </a:solidFill>
        <a:latin typeface="+mn-lt"/>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354" name="Rectangle 2"/>
          <p:cNvSpPr>
            <a:spLocks noGrp="1" noRot="1" noChangeAspect="1" noTextEdit="1"/>
          </p:cNvSpPr>
          <p:nvPr>
            <p:ph type="sldImg"/>
          </p:nvPr>
        </p:nvSpPr>
        <p:spPr bwMode="auto">
          <a:noFill/>
          <a:ln>
            <a:solidFill>
              <a:srgbClr val="000000"/>
            </a:solidFill>
            <a:miter lim="800000"/>
            <a:headEnd/>
            <a:tailEnd/>
          </a:ln>
        </p:spPr>
      </p:sp>
      <p:sp>
        <p:nvSpPr>
          <p:cNvPr id="356355" name="Rectangle 3"/>
          <p:cNvSpPr>
            <a:spLocks noGrp="1"/>
          </p:cNvSpPr>
          <p:nvPr>
            <p:ph type="body" idx="1"/>
          </p:nvPr>
        </p:nvSpPr>
        <p:spPr bwMode="auto">
          <a:noFill/>
        </p:spPr>
        <p:txBody>
          <a:bodyPr/>
          <a:lstStyle/>
          <a:p>
            <a:endParaRPr lang="nl-NL"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US" dirty="0" smtClean="0"/>
              <a:t>INSPIRE in</a:t>
            </a:r>
            <a:r>
              <a:rPr lang="en-US" baseline="0" dirty="0" smtClean="0"/>
              <a:t> general, in particular data about Environmental Monitoring Facilities</a:t>
            </a:r>
          </a:p>
          <a:p>
            <a:r>
              <a:rPr lang="en-US" baseline="0" dirty="0" smtClean="0"/>
              <a:t>WIGOS metadata: the Ten Categories</a:t>
            </a:r>
          </a:p>
          <a:p>
            <a:r>
              <a:rPr lang="en-US" baseline="0" dirty="0" smtClean="0"/>
              <a:t>EMF model (published v3.0) versus MIGIS metadata model (draft V0.2)!!</a:t>
            </a:r>
            <a:endParaRPr lang="nl-NL" dirty="0"/>
          </a:p>
        </p:txBody>
      </p:sp>
      <p:sp>
        <p:nvSpPr>
          <p:cNvPr id="4" name="Tijdelijke aanduiding voor dianummer 3"/>
          <p:cNvSpPr>
            <a:spLocks noGrp="1"/>
          </p:cNvSpPr>
          <p:nvPr>
            <p:ph type="sldNum" sz="quarter" idx="10"/>
          </p:nvPr>
        </p:nvSpPr>
        <p:spPr/>
        <p:txBody>
          <a:bodyPr/>
          <a:lstStyle/>
          <a:p>
            <a:pPr>
              <a:defRPr/>
            </a:pPr>
            <a:fld id="{F41AD863-5F91-4F78-AA21-7C4180C6AAA4}" type="slidenum">
              <a:rPr lang="nl-NL" smtClean="0"/>
              <a:pPr>
                <a:defRPr/>
              </a:pPr>
              <a:t>2</a:t>
            </a:fld>
            <a:endParaRPr lang="nl-NL" dirty="0"/>
          </a:p>
        </p:txBody>
      </p:sp>
    </p:spTree>
    <p:extLst>
      <p:ext uri="{BB962C8B-B14F-4D97-AF65-F5344CB8AC3E}">
        <p14:creationId xmlns:p14="http://schemas.microsoft.com/office/powerpoint/2010/main" val="1924907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978" name="Rectangle 2"/>
          <p:cNvSpPr>
            <a:spLocks noGrp="1" noRot="1" noChangeAspect="1" noTextEdit="1"/>
          </p:cNvSpPr>
          <p:nvPr>
            <p:ph type="sldImg"/>
          </p:nvPr>
        </p:nvSpPr>
        <p:spPr bwMode="auto">
          <a:noFill/>
          <a:ln>
            <a:solidFill>
              <a:srgbClr val="000000"/>
            </a:solidFill>
            <a:miter lim="800000"/>
            <a:headEnd/>
            <a:tailEnd/>
          </a:ln>
        </p:spPr>
      </p:sp>
      <p:sp>
        <p:nvSpPr>
          <p:cNvPr id="382979" name="Rectangle 3"/>
          <p:cNvSpPr>
            <a:spLocks noGrp="1"/>
          </p:cNvSpPr>
          <p:nvPr>
            <p:ph type="body" idx="1"/>
          </p:nvPr>
        </p:nvSpPr>
        <p:spPr bwMode="auto">
          <a:noFill/>
        </p:spPr>
        <p:txBody>
          <a:bodyPr/>
          <a:lstStyle/>
          <a:p>
            <a:r>
              <a:rPr lang="en-US" dirty="0" smtClean="0"/>
              <a:t>State of the art in EU (~2004): data policy restrictions , lack of co-ordination, lack of standards, lack of data. </a:t>
            </a:r>
          </a:p>
          <a:p>
            <a:r>
              <a:rPr lang="en-US" dirty="0" smtClean="0"/>
              <a:t>Need for free flowing data (</a:t>
            </a:r>
            <a:r>
              <a:rPr lang="en-US" dirty="0" err="1" smtClean="0"/>
              <a:t>interoperabilty</a:t>
            </a:r>
            <a:r>
              <a:rPr lang="en-US" dirty="0" smtClean="0"/>
              <a:t>) using the same structure/format (harmonized).</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4" name="Rectangle 2"/>
          <p:cNvSpPr>
            <a:spLocks noGrp="1" noRot="1" noChangeAspect="1" noTextEdit="1"/>
          </p:cNvSpPr>
          <p:nvPr>
            <p:ph type="sldImg"/>
          </p:nvPr>
        </p:nvSpPr>
        <p:spPr bwMode="auto">
          <a:noFill/>
          <a:ln>
            <a:solidFill>
              <a:srgbClr val="000000"/>
            </a:solidFill>
            <a:miter lim="800000"/>
            <a:headEnd/>
            <a:tailEnd/>
          </a:ln>
        </p:spPr>
      </p:sp>
      <p:sp>
        <p:nvSpPr>
          <p:cNvPr id="361475" name="Rectangle 3"/>
          <p:cNvSpPr>
            <a:spLocks noGrp="1"/>
          </p:cNvSpPr>
          <p:nvPr>
            <p:ph type="body" idx="1"/>
          </p:nvPr>
        </p:nvSpPr>
        <p:spPr bwMode="auto">
          <a:noFill/>
        </p:spPr>
        <p:txBody>
          <a:bodyPr/>
          <a:lstStyle/>
          <a:p>
            <a:r>
              <a:rPr lang="en-GB" dirty="0" smtClean="0"/>
              <a:t>INSPIRE is</a:t>
            </a:r>
            <a:r>
              <a:rPr lang="en-GB" baseline="0" dirty="0" smtClean="0"/>
              <a:t> to establish an spatial INFORMATION </a:t>
            </a:r>
            <a:r>
              <a:rPr lang="en-GB" baseline="0" dirty="0" err="1" smtClean="0"/>
              <a:t>infrastructuur</a:t>
            </a:r>
            <a:r>
              <a:rPr lang="en-GB" baseline="0" dirty="0" smtClean="0"/>
              <a:t> (datasets &amp; services for discovery, view and download)</a:t>
            </a:r>
          </a:p>
          <a:p>
            <a:r>
              <a:rPr lang="en-GB" baseline="0" dirty="0" smtClean="0"/>
              <a:t>Directive: request to member states to organize legislation (</a:t>
            </a:r>
            <a:r>
              <a:rPr lang="en-GB" baseline="0" dirty="0" err="1" smtClean="0"/>
              <a:t>wetgeving</a:t>
            </a:r>
            <a:r>
              <a:rPr lang="en-GB" baseline="0" dirty="0" smtClean="0"/>
              <a:t>)</a:t>
            </a:r>
          </a:p>
          <a:p>
            <a:r>
              <a:rPr lang="en-GB" baseline="0" dirty="0" smtClean="0"/>
              <a:t>NGO (</a:t>
            </a:r>
            <a:r>
              <a:rPr lang="en-GB" baseline="0" dirty="0" err="1" smtClean="0"/>
              <a:t>nonGovernmental</a:t>
            </a:r>
            <a:r>
              <a:rPr lang="en-GB" baseline="0" dirty="0" smtClean="0"/>
              <a:t> Organization: Rode </a:t>
            </a:r>
            <a:r>
              <a:rPr lang="en-GB" baseline="0" dirty="0" err="1" smtClean="0"/>
              <a:t>Kruis</a:t>
            </a:r>
            <a:r>
              <a:rPr lang="en-GB" baseline="0" dirty="0" smtClean="0"/>
              <a:t>)</a:t>
            </a:r>
          </a:p>
          <a:p>
            <a:endParaRPr lang="en-GB"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6" name="Rectangle 2"/>
          <p:cNvSpPr>
            <a:spLocks noGrp="1" noRot="1" noChangeAspect="1" noTextEdit="1"/>
          </p:cNvSpPr>
          <p:nvPr>
            <p:ph type="sldImg"/>
          </p:nvPr>
        </p:nvSpPr>
        <p:spPr bwMode="auto">
          <a:noFill/>
          <a:ln>
            <a:solidFill>
              <a:srgbClr val="000000"/>
            </a:solidFill>
            <a:miter lim="800000"/>
            <a:headEnd/>
            <a:tailEnd/>
          </a:ln>
        </p:spPr>
      </p:sp>
      <p:sp>
        <p:nvSpPr>
          <p:cNvPr id="374787" name="Rectangle 3"/>
          <p:cNvSpPr>
            <a:spLocks noGrp="1"/>
          </p:cNvSpPr>
          <p:nvPr>
            <p:ph type="body" idx="1"/>
          </p:nvPr>
        </p:nvSpPr>
        <p:spPr bwMode="auto">
          <a:noFill/>
        </p:spPr>
        <p:txBody>
          <a:bodyPr/>
          <a:lstStyle/>
          <a:p>
            <a:r>
              <a:rPr lang="en-US" dirty="0" smtClean="0"/>
              <a:t>In bold: relevant</a:t>
            </a:r>
            <a:r>
              <a:rPr lang="en-US" baseline="0" dirty="0" smtClean="0"/>
              <a:t> DATA themes for Meteorological Centers</a:t>
            </a:r>
          </a:p>
          <a:p>
            <a:endParaRPr lang="en-US" baseline="0" dirty="0" smtClean="0"/>
          </a:p>
          <a:p>
            <a:r>
              <a:rPr lang="en-US" baseline="0" dirty="0" smtClean="0"/>
              <a:t>Upstream: data flows within (local) measurement networks. Not global data exchange flows </a:t>
            </a:r>
            <a:endParaRPr lang="nl-NL"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Data</a:t>
            </a:r>
            <a:r>
              <a:rPr lang="en-US" baseline="0" dirty="0" smtClean="0"/>
              <a:t> Specification =(includes)  Data model.</a:t>
            </a:r>
          </a:p>
          <a:p>
            <a:endParaRPr lang="nl-NL" dirty="0"/>
          </a:p>
        </p:txBody>
      </p:sp>
      <p:sp>
        <p:nvSpPr>
          <p:cNvPr id="4" name="Slide Number Placeholder 3"/>
          <p:cNvSpPr>
            <a:spLocks noGrp="1"/>
          </p:cNvSpPr>
          <p:nvPr>
            <p:ph type="sldNum" sz="quarter" idx="10"/>
          </p:nvPr>
        </p:nvSpPr>
        <p:spPr/>
        <p:txBody>
          <a:bodyPr/>
          <a:lstStyle/>
          <a:p>
            <a:pPr>
              <a:defRPr/>
            </a:pPr>
            <a:fld id="{F41AD863-5F91-4F78-AA21-7C4180C6AAA4}" type="slidenum">
              <a:rPr lang="nl-NL" smtClean="0"/>
              <a:pPr>
                <a:defRPr/>
              </a:pPr>
              <a:t>6</a:t>
            </a:fld>
            <a:endParaRPr lang="nl-NL"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US" dirty="0" smtClean="0"/>
              <a:t>ISO 19156:2011 Observations and Measurements: a</a:t>
            </a:r>
            <a:r>
              <a:rPr lang="en-US" baseline="0" dirty="0" smtClean="0"/>
              <a:t> data model using this standard can be used such as the </a:t>
            </a:r>
            <a:r>
              <a:rPr lang="en-US" baseline="0" dirty="0" err="1" smtClean="0"/>
              <a:t>Meteorogical</a:t>
            </a:r>
            <a:r>
              <a:rPr lang="en-US" baseline="0" dirty="0" smtClean="0"/>
              <a:t> Features model (MF)</a:t>
            </a:r>
            <a:endParaRPr lang="en-US" dirty="0" smtClean="0"/>
          </a:p>
          <a:p>
            <a:r>
              <a:rPr lang="en-US" dirty="0" smtClean="0"/>
              <a:t> </a:t>
            </a:r>
            <a:endParaRPr lang="nl-NL" dirty="0"/>
          </a:p>
        </p:txBody>
      </p:sp>
      <p:sp>
        <p:nvSpPr>
          <p:cNvPr id="4" name="Tijdelijke aanduiding voor dianummer 3"/>
          <p:cNvSpPr>
            <a:spLocks noGrp="1"/>
          </p:cNvSpPr>
          <p:nvPr>
            <p:ph type="sldNum" sz="quarter" idx="10"/>
          </p:nvPr>
        </p:nvSpPr>
        <p:spPr/>
        <p:txBody>
          <a:bodyPr/>
          <a:lstStyle/>
          <a:p>
            <a:pPr>
              <a:defRPr/>
            </a:pPr>
            <a:fld id="{F41AD863-5F91-4F78-AA21-7C4180C6AAA4}" type="slidenum">
              <a:rPr lang="nl-NL" smtClean="0"/>
              <a:pPr>
                <a:defRPr/>
              </a:pPr>
              <a:t>7</a:t>
            </a:fld>
            <a:endParaRPr lang="nl-NL" dirty="0"/>
          </a:p>
        </p:txBody>
      </p:sp>
    </p:spTree>
    <p:extLst>
      <p:ext uri="{BB962C8B-B14F-4D97-AF65-F5344CB8AC3E}">
        <p14:creationId xmlns:p14="http://schemas.microsoft.com/office/powerpoint/2010/main" val="39995083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US" dirty="0" smtClean="0"/>
              <a:t>Red circle:</a:t>
            </a:r>
            <a:r>
              <a:rPr lang="en-US" baseline="0" dirty="0" smtClean="0"/>
              <a:t> deadline for the data to be structured according to the INSPIRE Data Specifications.</a:t>
            </a:r>
            <a:endParaRPr lang="nl-NL" dirty="0"/>
          </a:p>
        </p:txBody>
      </p:sp>
      <p:sp>
        <p:nvSpPr>
          <p:cNvPr id="4" name="Tijdelijke aanduiding voor dianummer 3"/>
          <p:cNvSpPr>
            <a:spLocks noGrp="1"/>
          </p:cNvSpPr>
          <p:nvPr>
            <p:ph type="sldNum" sz="quarter" idx="10"/>
          </p:nvPr>
        </p:nvSpPr>
        <p:spPr/>
        <p:txBody>
          <a:bodyPr/>
          <a:lstStyle/>
          <a:p>
            <a:pPr>
              <a:defRPr/>
            </a:pPr>
            <a:fld id="{F41AD863-5F91-4F78-AA21-7C4180C6AAA4}" type="slidenum">
              <a:rPr lang="nl-NL" smtClean="0"/>
              <a:pPr>
                <a:defRPr/>
              </a:pPr>
              <a:t>8</a:t>
            </a:fld>
            <a:endParaRPr lang="nl-NL" dirty="0"/>
          </a:p>
        </p:txBody>
      </p:sp>
    </p:spTree>
    <p:extLst>
      <p:ext uri="{BB962C8B-B14F-4D97-AF65-F5344CB8AC3E}">
        <p14:creationId xmlns:p14="http://schemas.microsoft.com/office/powerpoint/2010/main" val="1837029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US" dirty="0" smtClean="0"/>
              <a:t>For the bold part a</a:t>
            </a:r>
            <a:r>
              <a:rPr lang="en-US" baseline="0" dirty="0" smtClean="0"/>
              <a:t> direct relationship with the EF model exists!</a:t>
            </a:r>
            <a:endParaRPr lang="nl-NL" dirty="0"/>
          </a:p>
        </p:txBody>
      </p:sp>
      <p:sp>
        <p:nvSpPr>
          <p:cNvPr id="4" name="Tijdelijke aanduiding voor dianummer 3"/>
          <p:cNvSpPr>
            <a:spLocks noGrp="1"/>
          </p:cNvSpPr>
          <p:nvPr>
            <p:ph type="sldNum" sz="quarter" idx="10"/>
          </p:nvPr>
        </p:nvSpPr>
        <p:spPr/>
        <p:txBody>
          <a:bodyPr/>
          <a:lstStyle/>
          <a:p>
            <a:pPr>
              <a:defRPr/>
            </a:pPr>
            <a:fld id="{F41AD863-5F91-4F78-AA21-7C4180C6AAA4}" type="slidenum">
              <a:rPr lang="nl-NL" smtClean="0"/>
              <a:pPr>
                <a:defRPr/>
              </a:pPr>
              <a:t>9</a:t>
            </a:fld>
            <a:endParaRPr lang="nl-NL" dirty="0"/>
          </a:p>
        </p:txBody>
      </p:sp>
    </p:spTree>
    <p:extLst>
      <p:ext uri="{BB962C8B-B14F-4D97-AF65-F5344CB8AC3E}">
        <p14:creationId xmlns:p14="http://schemas.microsoft.com/office/powerpoint/2010/main" val="38622256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US" dirty="0" smtClean="0"/>
              <a:t>Both metadata</a:t>
            </a:r>
            <a:r>
              <a:rPr lang="en-US" baseline="0" dirty="0" smtClean="0"/>
              <a:t> and (upstream) station observation data.</a:t>
            </a:r>
            <a:endParaRPr lang="nl-NL" dirty="0"/>
          </a:p>
        </p:txBody>
      </p:sp>
      <p:sp>
        <p:nvSpPr>
          <p:cNvPr id="4" name="Tijdelijke aanduiding voor dianummer 3"/>
          <p:cNvSpPr>
            <a:spLocks noGrp="1"/>
          </p:cNvSpPr>
          <p:nvPr>
            <p:ph type="sldNum" sz="quarter" idx="10"/>
          </p:nvPr>
        </p:nvSpPr>
        <p:spPr/>
        <p:txBody>
          <a:bodyPr/>
          <a:lstStyle/>
          <a:p>
            <a:pPr>
              <a:defRPr/>
            </a:pPr>
            <a:fld id="{F41AD863-5F91-4F78-AA21-7C4180C6AAA4}" type="slidenum">
              <a:rPr lang="nl-NL" smtClean="0"/>
              <a:pPr>
                <a:defRPr/>
              </a:pPr>
              <a:t>10</a:t>
            </a:fld>
            <a:endParaRPr lang="nl-NL" dirty="0"/>
          </a:p>
        </p:txBody>
      </p:sp>
    </p:spTree>
    <p:extLst>
      <p:ext uri="{BB962C8B-B14F-4D97-AF65-F5344CB8AC3E}">
        <p14:creationId xmlns:p14="http://schemas.microsoft.com/office/powerpoint/2010/main" val="26968749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US" dirty="0" smtClean="0"/>
              <a:t>Impression of the data model. STILL DRAFT!!! </a:t>
            </a:r>
          </a:p>
          <a:p>
            <a:r>
              <a:rPr lang="en-US" dirty="0" smtClean="0"/>
              <a:t>Adoption in-line with INSPIRE implementation timeline. </a:t>
            </a:r>
            <a:endParaRPr lang="nl-NL" dirty="0"/>
          </a:p>
        </p:txBody>
      </p:sp>
      <p:sp>
        <p:nvSpPr>
          <p:cNvPr id="4" name="Tijdelijke aanduiding voor dianummer 3"/>
          <p:cNvSpPr>
            <a:spLocks noGrp="1"/>
          </p:cNvSpPr>
          <p:nvPr>
            <p:ph type="sldNum" sz="quarter" idx="10"/>
          </p:nvPr>
        </p:nvSpPr>
        <p:spPr/>
        <p:txBody>
          <a:bodyPr/>
          <a:lstStyle/>
          <a:p>
            <a:pPr>
              <a:defRPr/>
            </a:pPr>
            <a:fld id="{F41AD863-5F91-4F78-AA21-7C4180C6AAA4}" type="slidenum">
              <a:rPr lang="nl-NL" smtClean="0"/>
              <a:pPr>
                <a:defRPr/>
              </a:pPr>
              <a:t>11</a:t>
            </a:fld>
            <a:endParaRPr lang="nl-NL" dirty="0"/>
          </a:p>
        </p:txBody>
      </p:sp>
    </p:spTree>
    <p:extLst>
      <p:ext uri="{BB962C8B-B14F-4D97-AF65-F5344CB8AC3E}">
        <p14:creationId xmlns:p14="http://schemas.microsoft.com/office/powerpoint/2010/main" val="19173259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US" dirty="0" err="1" smtClean="0"/>
              <a:t>Paar</a:t>
            </a:r>
            <a:r>
              <a:rPr lang="en-US" dirty="0" smtClean="0"/>
              <a:t> </a:t>
            </a:r>
            <a:r>
              <a:rPr lang="en-US" dirty="0" err="1" smtClean="0"/>
              <a:t>keer</a:t>
            </a:r>
            <a:r>
              <a:rPr lang="en-US" dirty="0" smtClean="0"/>
              <a:t> </a:t>
            </a:r>
            <a:r>
              <a:rPr lang="en-US" dirty="0" err="1" smtClean="0"/>
              <a:t>klikken</a:t>
            </a:r>
            <a:r>
              <a:rPr lang="en-US" dirty="0" smtClean="0"/>
              <a:t> om het </a:t>
            </a:r>
            <a:r>
              <a:rPr lang="en-US" dirty="0" err="1" smtClean="0"/>
              <a:t>verschil</a:t>
            </a:r>
            <a:r>
              <a:rPr lang="en-US" dirty="0" smtClean="0"/>
              <a:t> </a:t>
            </a:r>
            <a:r>
              <a:rPr lang="en-US" dirty="0" err="1" smtClean="0"/>
              <a:t>tussen</a:t>
            </a:r>
            <a:r>
              <a:rPr lang="en-US" dirty="0" smtClean="0"/>
              <a:t> de </a:t>
            </a:r>
            <a:r>
              <a:rPr lang="en-US" dirty="0" err="1" smtClean="0"/>
              <a:t>modellen</a:t>
            </a:r>
            <a:r>
              <a:rPr lang="en-US" dirty="0" smtClean="0"/>
              <a:t> </a:t>
            </a:r>
            <a:r>
              <a:rPr lang="en-US" dirty="0" err="1" smtClean="0"/>
              <a:t>te</a:t>
            </a:r>
            <a:r>
              <a:rPr lang="en-US" dirty="0" smtClean="0"/>
              <a:t> </a:t>
            </a:r>
            <a:r>
              <a:rPr lang="en-US" dirty="0" err="1" smtClean="0"/>
              <a:t>demonsteren</a:t>
            </a:r>
            <a:r>
              <a:rPr lang="en-US" dirty="0" smtClean="0"/>
              <a:t>.</a:t>
            </a:r>
            <a:endParaRPr lang="nl-NL" dirty="0"/>
          </a:p>
        </p:txBody>
      </p:sp>
      <p:sp>
        <p:nvSpPr>
          <p:cNvPr id="4" name="Tijdelijke aanduiding voor dianummer 3"/>
          <p:cNvSpPr>
            <a:spLocks noGrp="1"/>
          </p:cNvSpPr>
          <p:nvPr>
            <p:ph type="sldNum" sz="quarter" idx="10"/>
          </p:nvPr>
        </p:nvSpPr>
        <p:spPr/>
        <p:txBody>
          <a:bodyPr/>
          <a:lstStyle/>
          <a:p>
            <a:pPr>
              <a:defRPr/>
            </a:pPr>
            <a:fld id="{F41AD863-5F91-4F78-AA21-7C4180C6AAA4}" type="slidenum">
              <a:rPr lang="nl-NL" smtClean="0"/>
              <a:pPr>
                <a:defRPr/>
              </a:pPr>
              <a:t>12</a:t>
            </a:fld>
            <a:endParaRPr lang="nl-NL" dirty="0"/>
          </a:p>
        </p:txBody>
      </p:sp>
    </p:spTree>
    <p:extLst>
      <p:ext uri="{BB962C8B-B14F-4D97-AF65-F5344CB8AC3E}">
        <p14:creationId xmlns:p14="http://schemas.microsoft.com/office/powerpoint/2010/main" val="27698475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pPr>
              <a:defRPr/>
            </a:pPr>
            <a:fld id="{F41AD863-5F91-4F78-AA21-7C4180C6AAA4}" type="slidenum">
              <a:rPr lang="nl-NL" smtClean="0"/>
              <a:pPr>
                <a:defRPr/>
              </a:pPr>
              <a:t>13</a:t>
            </a:fld>
            <a:endParaRPr lang="nl-NL" dirty="0"/>
          </a:p>
        </p:txBody>
      </p:sp>
    </p:spTree>
    <p:extLst>
      <p:ext uri="{BB962C8B-B14F-4D97-AF65-F5344CB8AC3E}">
        <p14:creationId xmlns:p14="http://schemas.microsoft.com/office/powerpoint/2010/main" val="31614751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US" dirty="0" smtClean="0"/>
              <a:t>Concluding remarks. </a:t>
            </a:r>
          </a:p>
          <a:p>
            <a:r>
              <a:rPr lang="en-US" dirty="0" smtClean="0"/>
              <a:t>MIG: Maintenance and Implementation Group.</a:t>
            </a:r>
            <a:endParaRPr lang="nl-NL" dirty="0"/>
          </a:p>
        </p:txBody>
      </p:sp>
      <p:sp>
        <p:nvSpPr>
          <p:cNvPr id="4" name="Tijdelijke aanduiding voor dianummer 3"/>
          <p:cNvSpPr>
            <a:spLocks noGrp="1"/>
          </p:cNvSpPr>
          <p:nvPr>
            <p:ph type="sldNum" sz="quarter" idx="10"/>
          </p:nvPr>
        </p:nvSpPr>
        <p:spPr/>
        <p:txBody>
          <a:bodyPr/>
          <a:lstStyle/>
          <a:p>
            <a:pPr>
              <a:defRPr/>
            </a:pPr>
            <a:fld id="{F41AD863-5F91-4F78-AA21-7C4180C6AAA4}" type="slidenum">
              <a:rPr lang="nl-NL" smtClean="0"/>
              <a:pPr>
                <a:defRPr/>
              </a:pPr>
              <a:t>14</a:t>
            </a:fld>
            <a:endParaRPr lang="nl-NL" dirty="0"/>
          </a:p>
        </p:txBody>
      </p:sp>
    </p:spTree>
    <p:extLst>
      <p:ext uri="{BB962C8B-B14F-4D97-AF65-F5344CB8AC3E}">
        <p14:creationId xmlns:p14="http://schemas.microsoft.com/office/powerpoint/2010/main" val="24366473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3.xml"/><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nl-NL"/>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nl-NL"/>
          </a:p>
        </p:txBody>
      </p:sp>
      <p:sp>
        <p:nvSpPr>
          <p:cNvPr id="4" name="Date Placeholder 3"/>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NL"/>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4" name="Date Placeholder 3"/>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nl-NL"/>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NL"/>
          </a:p>
        </p:txBody>
      </p:sp>
      <p:sp>
        <p:nvSpPr>
          <p:cNvPr id="3" name="Content Placeholder 2"/>
          <p:cNvSpPr>
            <a:spLocks noGrp="1"/>
          </p:cNvSpPr>
          <p:nvPr>
            <p:ph sz="half" idx="1"/>
          </p:nvPr>
        </p:nvSpPr>
        <p:spPr>
          <a:xfrm>
            <a:off x="4943475" y="3155950"/>
            <a:ext cx="1666875" cy="3059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4" name="Content Placeholder 3"/>
          <p:cNvSpPr>
            <a:spLocks noGrp="1"/>
          </p:cNvSpPr>
          <p:nvPr>
            <p:ph sz="half" idx="2"/>
          </p:nvPr>
        </p:nvSpPr>
        <p:spPr>
          <a:xfrm>
            <a:off x="6762750" y="3155950"/>
            <a:ext cx="1668463" cy="3059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5" name="Date Placeholder 4"/>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nl-NL"/>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7" name="Date Placeholder 6"/>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NL"/>
          </a:p>
        </p:txBody>
      </p:sp>
      <p:sp>
        <p:nvSpPr>
          <p:cNvPr id="3" name="Date Placeholder 2"/>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nl-NL"/>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nl-NL"/>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NL"/>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4" name="Date Placeholder 3"/>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56500" y="2500313"/>
            <a:ext cx="874713" cy="3714750"/>
          </a:xfrm>
        </p:spPr>
        <p:txBody>
          <a:bodyPr vert="eaVert"/>
          <a:lstStyle/>
          <a:p>
            <a:r>
              <a:rPr lang="en-US" smtClean="0"/>
              <a:t>Click to edit Master title style</a:t>
            </a:r>
            <a:endParaRPr lang="nl-NL"/>
          </a:p>
        </p:txBody>
      </p:sp>
      <p:sp>
        <p:nvSpPr>
          <p:cNvPr id="3" name="Vertical Text Placeholder 2"/>
          <p:cNvSpPr>
            <a:spLocks noGrp="1"/>
          </p:cNvSpPr>
          <p:nvPr>
            <p:ph type="body" orient="vert" idx="1"/>
          </p:nvPr>
        </p:nvSpPr>
        <p:spPr>
          <a:xfrm>
            <a:off x="4929188" y="2500313"/>
            <a:ext cx="2474912" cy="37147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4" name="Date Placeholder 3"/>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nl-NL"/>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nl-NL"/>
          </a:p>
        </p:txBody>
      </p:sp>
      <p:sp>
        <p:nvSpPr>
          <p:cNvPr id="4" name="Date Placeholder 3"/>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NL"/>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4" name="Date Placeholder 3"/>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nl-NL"/>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NL"/>
          </a:p>
        </p:txBody>
      </p:sp>
      <p:sp>
        <p:nvSpPr>
          <p:cNvPr id="3" name="Content Placeholder 2"/>
          <p:cNvSpPr>
            <a:spLocks noGrp="1"/>
          </p:cNvSpPr>
          <p:nvPr>
            <p:ph sz="half" idx="1"/>
          </p:nvPr>
        </p:nvSpPr>
        <p:spPr>
          <a:xfrm>
            <a:off x="4943475" y="3155950"/>
            <a:ext cx="1666875" cy="3059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4" name="Content Placeholder 3"/>
          <p:cNvSpPr>
            <a:spLocks noGrp="1"/>
          </p:cNvSpPr>
          <p:nvPr>
            <p:ph sz="half" idx="2"/>
          </p:nvPr>
        </p:nvSpPr>
        <p:spPr>
          <a:xfrm>
            <a:off x="6762750" y="3155950"/>
            <a:ext cx="1668463" cy="3059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5" name="Date Placeholder 4"/>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nl-NL"/>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7" name="Date Placeholder 6"/>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NL"/>
          </a:p>
        </p:txBody>
      </p:sp>
      <p:sp>
        <p:nvSpPr>
          <p:cNvPr id="3" name="Date Placeholder 2"/>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nl-NL"/>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nl-NL"/>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nl-NL"/>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4" name="Date Placeholder 3"/>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56500" y="2500313"/>
            <a:ext cx="874713" cy="3714750"/>
          </a:xfrm>
        </p:spPr>
        <p:txBody>
          <a:bodyPr vert="eaVert"/>
          <a:lstStyle/>
          <a:p>
            <a:r>
              <a:rPr lang="en-US" smtClean="0"/>
              <a:t>Click to edit Master title style</a:t>
            </a:r>
            <a:endParaRPr lang="nl-NL"/>
          </a:p>
        </p:txBody>
      </p:sp>
      <p:sp>
        <p:nvSpPr>
          <p:cNvPr id="3" name="Vertical Text Placeholder 2"/>
          <p:cNvSpPr>
            <a:spLocks noGrp="1"/>
          </p:cNvSpPr>
          <p:nvPr>
            <p:ph type="body" orient="vert" idx="1"/>
          </p:nvPr>
        </p:nvSpPr>
        <p:spPr>
          <a:xfrm>
            <a:off x="4929188" y="2500313"/>
            <a:ext cx="2474912" cy="37147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nl-NL"/>
          </a:p>
        </p:txBody>
      </p:sp>
      <p:sp>
        <p:nvSpPr>
          <p:cNvPr id="4" name="Date Placeholder 3"/>
          <p:cNvSpPr>
            <a:spLocks noGrp="1"/>
          </p:cNvSpPr>
          <p:nvPr>
            <p:ph type="dt" sz="half" idx="10"/>
          </p:nvPr>
        </p:nvSpPr>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voorblad">
    <p:bg>
      <p:bgPr>
        <a:solidFill>
          <a:schemeClr val="bg1"/>
        </a:solidFill>
        <a:effectLst/>
      </p:bgPr>
    </p:bg>
    <p:spTree>
      <p:nvGrpSpPr>
        <p:cNvPr id="1" name=""/>
        <p:cNvGrpSpPr/>
        <p:nvPr/>
      </p:nvGrpSpPr>
      <p:grpSpPr>
        <a:xfrm>
          <a:off x="0" y="0"/>
          <a:ext cx="0" cy="0"/>
          <a:chOff x="0" y="0"/>
          <a:chExt cx="0" cy="0"/>
        </a:xfrm>
      </p:grpSpPr>
      <p:pic>
        <p:nvPicPr>
          <p:cNvPr id="2" name="Picture 23" descr="foto gebouwen"/>
          <p:cNvPicPr>
            <a:picLocks noChangeAspect="1" noChangeArrowheads="1"/>
          </p:cNvPicPr>
          <p:nvPr/>
        </p:nvPicPr>
        <p:blipFill>
          <a:blip r:embed="rId2" cstate="print"/>
          <a:srcRect l="12735" r="32480"/>
          <a:stretch>
            <a:fillRect/>
          </a:stretch>
        </p:blipFill>
        <p:spPr bwMode="auto">
          <a:xfrm>
            <a:off x="0" y="0"/>
            <a:ext cx="4589463" cy="6870700"/>
          </a:xfrm>
          <a:prstGeom prst="rect">
            <a:avLst/>
          </a:prstGeom>
          <a:noFill/>
        </p:spPr>
      </p:pic>
      <p:sp>
        <p:nvSpPr>
          <p:cNvPr id="3" name="shpKleurvlak"/>
          <p:cNvSpPr>
            <a:spLocks noChangeArrowheads="1"/>
          </p:cNvSpPr>
          <p:nvPr/>
        </p:nvSpPr>
        <p:spPr bwMode="auto">
          <a:xfrm>
            <a:off x="4572000" y="0"/>
            <a:ext cx="4572000" cy="6858000"/>
          </a:xfrm>
          <a:prstGeom prst="rect">
            <a:avLst/>
          </a:prstGeom>
          <a:solidFill>
            <a:srgbClr val="9ACCD4"/>
          </a:solidFill>
          <a:ln w="25400" algn="ctr">
            <a:noFill/>
            <a:miter lim="800000"/>
            <a:headEnd/>
            <a:tailEnd/>
          </a:ln>
        </p:spPr>
        <p:txBody>
          <a:bodyPr anchor="ctr"/>
          <a:lstStyle/>
          <a:p>
            <a:pPr algn="ctr" eaLnBrk="1" fontAlgn="auto" hangingPunct="1">
              <a:spcBef>
                <a:spcPts val="0"/>
              </a:spcBef>
              <a:spcAft>
                <a:spcPts val="0"/>
              </a:spcAft>
              <a:defRPr/>
            </a:pPr>
            <a:endParaRPr lang="nl-NL" sz="1800" dirty="0">
              <a:solidFill>
                <a:schemeClr val="lt1"/>
              </a:solidFill>
              <a:latin typeface="+mn-lt"/>
              <a:cs typeface="+mn-cs"/>
            </a:endParaRPr>
          </a:p>
        </p:txBody>
      </p:sp>
      <p:pic>
        <p:nvPicPr>
          <p:cNvPr id="4" name="Picture 25" descr="ROe_IM_KNMI_Logo_Powerpoint_pos"/>
          <p:cNvPicPr>
            <a:picLocks noChangeAspect="1" noChangeArrowheads="1"/>
          </p:cNvPicPr>
          <p:nvPr/>
        </p:nvPicPr>
        <p:blipFill>
          <a:blip r:embed="rId3"/>
          <a:srcRect/>
          <a:stretch>
            <a:fillRect/>
          </a:stretch>
        </p:blipFill>
        <p:spPr bwMode="auto">
          <a:xfrm>
            <a:off x="0" y="-6350"/>
            <a:ext cx="9144000" cy="2001838"/>
          </a:xfrm>
          <a:prstGeom prst="rect">
            <a:avLst/>
          </a:prstGeom>
          <a:noFill/>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_Titel met afbeelding">
    <p:spTree>
      <p:nvGrpSpPr>
        <p:cNvPr id="1" name=""/>
        <p:cNvGrpSpPr/>
        <p:nvPr/>
      </p:nvGrpSpPr>
      <p:grpSpPr>
        <a:xfrm>
          <a:off x="0" y="0"/>
          <a:ext cx="0" cy="0"/>
          <a:chOff x="0" y="0"/>
          <a:chExt cx="0" cy="0"/>
        </a:xfrm>
      </p:grpSpPr>
      <p:pic>
        <p:nvPicPr>
          <p:cNvPr id="4" name="Picture 23" descr="foto gebouwen"/>
          <p:cNvPicPr>
            <a:picLocks noChangeAspect="1" noChangeArrowheads="1"/>
          </p:cNvPicPr>
          <p:nvPr/>
        </p:nvPicPr>
        <p:blipFill>
          <a:blip r:embed="rId2" cstate="print"/>
          <a:srcRect l="12735" r="32480"/>
          <a:stretch>
            <a:fillRect/>
          </a:stretch>
        </p:blipFill>
        <p:spPr bwMode="auto">
          <a:xfrm>
            <a:off x="0" y="0"/>
            <a:ext cx="4589463" cy="6870700"/>
          </a:xfrm>
          <a:prstGeom prst="rect">
            <a:avLst/>
          </a:prstGeom>
          <a:noFill/>
        </p:spPr>
      </p:pic>
      <p:sp>
        <p:nvSpPr>
          <p:cNvPr id="5" name="shpKleurvlak"/>
          <p:cNvSpPr>
            <a:spLocks noChangeArrowheads="1"/>
          </p:cNvSpPr>
          <p:nvPr/>
        </p:nvSpPr>
        <p:spPr bwMode="auto">
          <a:xfrm>
            <a:off x="4572000" y="0"/>
            <a:ext cx="4572000" cy="6858000"/>
          </a:xfrm>
          <a:prstGeom prst="rect">
            <a:avLst/>
          </a:prstGeom>
          <a:solidFill>
            <a:srgbClr val="9ACCD4"/>
          </a:solidFill>
          <a:ln w="25400" algn="ctr">
            <a:noFill/>
            <a:miter lim="800000"/>
            <a:headEnd/>
            <a:tailEnd/>
          </a:ln>
        </p:spPr>
        <p:txBody>
          <a:bodyPr anchor="ctr"/>
          <a:lstStyle/>
          <a:p>
            <a:pPr algn="ctr" eaLnBrk="1" hangingPunct="1"/>
            <a:endParaRPr lang="nl-NL" sz="1800">
              <a:solidFill>
                <a:schemeClr val="tx1"/>
              </a:solidFill>
            </a:endParaRPr>
          </a:p>
        </p:txBody>
      </p:sp>
      <p:pic>
        <p:nvPicPr>
          <p:cNvPr id="6" name="Picture 24" descr="ROe_IM_KNMI_Logo_Powerpoint_pos"/>
          <p:cNvPicPr>
            <a:picLocks noChangeAspect="1" noChangeArrowheads="1"/>
          </p:cNvPicPr>
          <p:nvPr/>
        </p:nvPicPr>
        <p:blipFill>
          <a:blip r:embed="rId3"/>
          <a:srcRect/>
          <a:stretch>
            <a:fillRect/>
          </a:stretch>
        </p:blipFill>
        <p:spPr bwMode="auto">
          <a:xfrm>
            <a:off x="0" y="-6350"/>
            <a:ext cx="9144000" cy="2001838"/>
          </a:xfrm>
          <a:prstGeom prst="rect">
            <a:avLst/>
          </a:prstGeom>
          <a:noFill/>
        </p:spPr>
      </p:pic>
      <p:sp>
        <p:nvSpPr>
          <p:cNvPr id="2" name="Titel 1"/>
          <p:cNvSpPr>
            <a:spLocks noGrp="1"/>
          </p:cNvSpPr>
          <p:nvPr>
            <p:ph type="ctrTitle"/>
          </p:nvPr>
        </p:nvSpPr>
        <p:spPr>
          <a:xfrm>
            <a:off x="4924428" y="2474907"/>
            <a:ext cx="3600476" cy="941393"/>
          </a:xfrm>
          <a:prstGeom prst="rect">
            <a:avLst/>
          </a:prstGeom>
        </p:spPr>
        <p:txBody>
          <a:bodyPr>
            <a:normAutofit/>
          </a:bodyPr>
          <a:lstStyle>
            <a:lvl1pPr algn="l">
              <a:tabLst/>
              <a:defRPr sz="2600">
                <a:solidFill>
                  <a:schemeClr val="bg1"/>
                </a:solidFill>
                <a:latin typeface="Verdana" pitchFamily="34" charset="0"/>
                <a:ea typeface="Verdana" pitchFamily="34" charset="0"/>
                <a:cs typeface="Verdana" pitchFamily="34" charset="0"/>
              </a:defRPr>
            </a:lvl1pPr>
          </a:lstStyle>
          <a:p>
            <a:r>
              <a:rPr lang="nl-NL" smtClean="0"/>
              <a:t>Klik om de stijl te bewerken</a:t>
            </a:r>
            <a:endParaRPr lang="nl-NL" dirty="0"/>
          </a:p>
        </p:txBody>
      </p:sp>
      <p:sp>
        <p:nvSpPr>
          <p:cNvPr id="3" name="Ondertitel 2"/>
          <p:cNvSpPr>
            <a:spLocks noGrp="1"/>
          </p:cNvSpPr>
          <p:nvPr>
            <p:ph type="subTitle" idx="1"/>
          </p:nvPr>
        </p:nvSpPr>
        <p:spPr>
          <a:xfrm>
            <a:off x="4908552" y="3513150"/>
            <a:ext cx="3643338" cy="1752600"/>
          </a:xfrm>
          <a:prstGeom prst="rect">
            <a:avLst/>
          </a:prstGeom>
        </p:spPr>
        <p:txBody>
          <a:bodyPr>
            <a:normAutofit/>
          </a:bodyPr>
          <a:lstStyle>
            <a:lvl1pPr marL="0" indent="0" algn="l">
              <a:buNone/>
              <a:tabLst/>
              <a:defRPr sz="1800">
                <a:solidFill>
                  <a:schemeClr val="bg1"/>
                </a:solidFill>
                <a:latin typeface="Verdana" pitchFamily="34" charset="0"/>
                <a:ea typeface="Verdana" pitchFamily="34" charset="0"/>
                <a:cs typeface="Verdana"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het opmaakprofiel van de modelondertitel te bewerken</a:t>
            </a:r>
            <a:endParaRPr lang="nl-NL" dirty="0"/>
          </a:p>
        </p:txBody>
      </p:sp>
      <p:sp>
        <p:nvSpPr>
          <p:cNvPr id="7" name="shpDatum"/>
          <p:cNvSpPr>
            <a:spLocks noGrp="1" noChangeArrowheads="1"/>
          </p:cNvSpPr>
          <p:nvPr>
            <p:ph type="dt" sz="half" idx="10"/>
          </p:nvPr>
        </p:nvSpPr>
        <p:spPr>
          <a:xfrm>
            <a:off x="4929188" y="6380163"/>
            <a:ext cx="3714750" cy="363537"/>
          </a:xfrm>
          <a:noFill/>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4_inhoudsopgave letter">
    <p:bg>
      <p:bgPr>
        <a:solidFill>
          <a:schemeClr val="bg1"/>
        </a:solidFill>
        <a:effectLst/>
      </p:bgPr>
    </p:bg>
    <p:spTree>
      <p:nvGrpSpPr>
        <p:cNvPr id="1" name=""/>
        <p:cNvGrpSpPr/>
        <p:nvPr/>
      </p:nvGrpSpPr>
      <p:grpSpPr>
        <a:xfrm>
          <a:off x="0" y="0"/>
          <a:ext cx="0" cy="0"/>
          <a:chOff x="0" y="0"/>
          <a:chExt cx="0" cy="0"/>
        </a:xfrm>
      </p:grpSpPr>
      <p:pic>
        <p:nvPicPr>
          <p:cNvPr id="4" name="Picture 23" descr="foto gebouwen"/>
          <p:cNvPicPr>
            <a:picLocks noChangeAspect="1" noChangeArrowheads="1"/>
          </p:cNvPicPr>
          <p:nvPr/>
        </p:nvPicPr>
        <p:blipFill>
          <a:blip r:embed="rId2" cstate="print"/>
          <a:srcRect l="12735" r="32480"/>
          <a:stretch>
            <a:fillRect/>
          </a:stretch>
        </p:blipFill>
        <p:spPr bwMode="auto">
          <a:xfrm>
            <a:off x="0" y="0"/>
            <a:ext cx="4589463" cy="6870700"/>
          </a:xfrm>
          <a:prstGeom prst="rect">
            <a:avLst/>
          </a:prstGeom>
          <a:noFill/>
        </p:spPr>
      </p:pic>
      <p:sp>
        <p:nvSpPr>
          <p:cNvPr id="5" name="shpKleurvlak"/>
          <p:cNvSpPr>
            <a:spLocks noChangeArrowheads="1"/>
          </p:cNvSpPr>
          <p:nvPr/>
        </p:nvSpPr>
        <p:spPr bwMode="auto">
          <a:xfrm>
            <a:off x="4572000" y="0"/>
            <a:ext cx="4572000" cy="6858000"/>
          </a:xfrm>
          <a:prstGeom prst="rect">
            <a:avLst/>
          </a:prstGeom>
          <a:solidFill>
            <a:srgbClr val="9ACCD4"/>
          </a:solidFill>
          <a:ln w="25400" algn="ctr">
            <a:noFill/>
            <a:miter lim="800000"/>
            <a:headEnd/>
            <a:tailEnd/>
          </a:ln>
        </p:spPr>
        <p:txBody>
          <a:bodyPr anchor="ctr"/>
          <a:lstStyle/>
          <a:p>
            <a:pPr algn="ctr" eaLnBrk="1" hangingPunct="1"/>
            <a:endParaRPr lang="nl-NL" sz="1800">
              <a:solidFill>
                <a:schemeClr val="tx1"/>
              </a:solidFill>
            </a:endParaRPr>
          </a:p>
        </p:txBody>
      </p:sp>
      <p:pic>
        <p:nvPicPr>
          <p:cNvPr id="6" name="Picture 24" descr="ROe_IM_KNMI_Logo_Powerpoint_pos"/>
          <p:cNvPicPr>
            <a:picLocks noChangeAspect="1" noChangeArrowheads="1"/>
          </p:cNvPicPr>
          <p:nvPr/>
        </p:nvPicPr>
        <p:blipFill>
          <a:blip r:embed="rId3"/>
          <a:srcRect/>
          <a:stretch>
            <a:fillRect/>
          </a:stretch>
        </p:blipFill>
        <p:spPr bwMode="auto">
          <a:xfrm>
            <a:off x="0" y="-6350"/>
            <a:ext cx="9144000" cy="2001838"/>
          </a:xfrm>
          <a:prstGeom prst="rect">
            <a:avLst/>
          </a:prstGeom>
          <a:noFill/>
        </p:spPr>
      </p:pic>
      <p:sp>
        <p:nvSpPr>
          <p:cNvPr id="9" name="Tijdelijke aanduiding voor tekst 8"/>
          <p:cNvSpPr>
            <a:spLocks noGrp="1"/>
          </p:cNvSpPr>
          <p:nvPr>
            <p:ph type="body" sz="quarter" idx="12"/>
          </p:nvPr>
        </p:nvSpPr>
        <p:spPr>
          <a:xfrm>
            <a:off x="4929211" y="2500307"/>
            <a:ext cx="3500441" cy="571504"/>
          </a:xfrm>
          <a:prstGeom prst="rect">
            <a:avLst/>
          </a:prstGeom>
        </p:spPr>
        <p:txBody>
          <a:bodyPr/>
          <a:lstStyle>
            <a:lvl1pPr>
              <a:buFontTx/>
              <a:buNone/>
              <a:defRPr sz="2600">
                <a:solidFill>
                  <a:schemeClr val="bg1"/>
                </a:solidFill>
              </a:defRPr>
            </a:lvl1pPr>
            <a:lvl2pPr>
              <a:buFontTx/>
              <a:buNone/>
              <a:defRPr/>
            </a:lvl2pPr>
            <a:lvl3pPr>
              <a:buFontTx/>
              <a:buNone/>
              <a:defRPr/>
            </a:lvl3pPr>
            <a:lvl4pPr>
              <a:buFontTx/>
              <a:buNone/>
              <a:defRPr/>
            </a:lvl4pPr>
            <a:lvl5pPr>
              <a:buFontTx/>
              <a:buNone/>
              <a:defRPr/>
            </a:lvl5pPr>
          </a:lstStyle>
          <a:p>
            <a:pPr lvl="0"/>
            <a:r>
              <a:rPr lang="nl-NL" smtClean="0"/>
              <a:t>Klik om de modelstijlen te bewerken</a:t>
            </a:r>
          </a:p>
        </p:txBody>
      </p:sp>
      <p:sp>
        <p:nvSpPr>
          <p:cNvPr id="14" name="Tijdelijke aanduiding voor tekst 13"/>
          <p:cNvSpPr>
            <a:spLocks noGrp="1"/>
          </p:cNvSpPr>
          <p:nvPr>
            <p:ph type="body" sz="quarter" idx="13"/>
          </p:nvPr>
        </p:nvSpPr>
        <p:spPr>
          <a:xfrm>
            <a:off x="4943045" y="3157103"/>
            <a:ext cx="3486607" cy="3057979"/>
          </a:xfrm>
          <a:prstGeom prst="rect">
            <a:avLst/>
          </a:prstGeom>
        </p:spPr>
        <p:txBody>
          <a:bodyPr/>
          <a:lstStyle>
            <a:lvl1pPr marL="234950" indent="-234950">
              <a:buFont typeface="+mj-lt"/>
              <a:buAutoNum type="alphaLcPeriod"/>
              <a:defRPr sz="1800" baseline="0">
                <a:solidFill>
                  <a:schemeClr val="bg1"/>
                </a:solidFill>
              </a:defRPr>
            </a:lvl1pPr>
          </a:lstStyle>
          <a:p>
            <a:pPr lvl="0"/>
            <a:r>
              <a:rPr lang="nl-NL" smtClean="0"/>
              <a:t>Klik om de modelstijlen te bewerken</a:t>
            </a:r>
          </a:p>
        </p:txBody>
      </p:sp>
      <p:sp>
        <p:nvSpPr>
          <p:cNvPr id="7" name="shpDatum"/>
          <p:cNvSpPr>
            <a:spLocks noGrp="1" noChangeArrowheads="1"/>
          </p:cNvSpPr>
          <p:nvPr>
            <p:ph type="dt" sz="half" idx="14"/>
          </p:nvPr>
        </p:nvSpPr>
        <p:spPr>
          <a:xfrm>
            <a:off x="4929188" y="6380163"/>
            <a:ext cx="3714750" cy="363537"/>
          </a:xfrm>
          <a:noFill/>
        </p:spPr>
        <p:txBody>
          <a:bodyPr/>
          <a:lstStyle>
            <a:lvl1pPr>
              <a:defRPr/>
            </a:lvl1pPr>
          </a:lstStyle>
          <a:p>
            <a:r>
              <a:rPr lang="nl-NL" smtClean="0"/>
              <a:t>WMO RA VI WIGOS Workshop | Belgrade, 24 - 27 Nov 2015</a:t>
            </a:r>
            <a:endParaRPr lang="nl-NL"/>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7_1 tekstblok">
    <p:spTree>
      <p:nvGrpSpPr>
        <p:cNvPr id="1" name=""/>
        <p:cNvGrpSpPr/>
        <p:nvPr/>
      </p:nvGrpSpPr>
      <p:grpSpPr>
        <a:xfrm>
          <a:off x="0" y="0"/>
          <a:ext cx="0" cy="0"/>
          <a:chOff x="0" y="0"/>
          <a:chExt cx="0" cy="0"/>
        </a:xfrm>
      </p:grpSpPr>
      <p:sp>
        <p:nvSpPr>
          <p:cNvPr id="4" name="shpKleurvlakOnder"/>
          <p:cNvSpPr>
            <a:spLocks noChangeArrowheads="1"/>
          </p:cNvSpPr>
          <p:nvPr/>
        </p:nvSpPr>
        <p:spPr bwMode="auto">
          <a:xfrm>
            <a:off x="0" y="6318250"/>
            <a:ext cx="9144000" cy="539750"/>
          </a:xfrm>
          <a:prstGeom prst="rect">
            <a:avLst/>
          </a:prstGeom>
          <a:solidFill>
            <a:srgbClr val="9ACCD4"/>
          </a:solidFill>
          <a:ln w="25400" algn="ctr">
            <a:noFill/>
            <a:miter lim="800000"/>
            <a:headEnd/>
            <a:tailEnd/>
          </a:ln>
        </p:spPr>
        <p:txBody>
          <a:bodyPr anchor="ctr"/>
          <a:lstStyle/>
          <a:p>
            <a:pPr algn="ctr" eaLnBrk="1" fontAlgn="auto" hangingPunct="1">
              <a:spcBef>
                <a:spcPts val="0"/>
              </a:spcBef>
              <a:spcAft>
                <a:spcPts val="0"/>
              </a:spcAft>
              <a:defRPr/>
            </a:pPr>
            <a:endParaRPr lang="nl-NL" sz="1800" dirty="0">
              <a:solidFill>
                <a:schemeClr val="lt1"/>
              </a:solidFill>
              <a:latin typeface="+mn-lt"/>
              <a:cs typeface="+mn-cs"/>
            </a:endParaRPr>
          </a:p>
        </p:txBody>
      </p:sp>
      <p:sp>
        <p:nvSpPr>
          <p:cNvPr id="5" name="shpTekst"/>
          <p:cNvSpPr>
            <a:spLocks noChangeArrowheads="1"/>
          </p:cNvSpPr>
          <p:nvPr/>
        </p:nvSpPr>
        <p:spPr bwMode="auto">
          <a:xfrm>
            <a:off x="0" y="0"/>
            <a:ext cx="9144000" cy="1071563"/>
          </a:xfrm>
          <a:prstGeom prst="rect">
            <a:avLst/>
          </a:prstGeom>
          <a:solidFill>
            <a:srgbClr val="9ACCD4"/>
          </a:solidFill>
          <a:ln w="25400" algn="ctr">
            <a:noFill/>
            <a:miter lim="800000"/>
            <a:headEnd/>
            <a:tailEnd/>
          </a:ln>
        </p:spPr>
        <p:txBody>
          <a:bodyPr anchor="ctr"/>
          <a:lstStyle/>
          <a:p>
            <a:pPr algn="ctr" eaLnBrk="1" fontAlgn="auto" hangingPunct="1">
              <a:spcBef>
                <a:spcPts val="0"/>
              </a:spcBef>
              <a:spcAft>
                <a:spcPts val="0"/>
              </a:spcAft>
              <a:defRPr/>
            </a:pPr>
            <a:endParaRPr lang="nl-NL" sz="1800" dirty="0">
              <a:solidFill>
                <a:schemeClr val="lt1"/>
              </a:solidFill>
              <a:latin typeface="+mn-lt"/>
              <a:cs typeface="+mn-cs"/>
            </a:endParaRPr>
          </a:p>
        </p:txBody>
      </p:sp>
      <p:pic>
        <p:nvPicPr>
          <p:cNvPr id="6" name="shpDatum" descr="RO__vervolgpagina~LPPT.png"/>
          <p:cNvPicPr>
            <a:picLocks noChangeAspect="1"/>
          </p:cNvPicPr>
          <p:nvPr/>
        </p:nvPicPr>
        <p:blipFill>
          <a:blip r:embed="rId2"/>
          <a:srcRect/>
          <a:stretch>
            <a:fillRect/>
          </a:stretch>
        </p:blipFill>
        <p:spPr bwMode="auto">
          <a:xfrm>
            <a:off x="0" y="0"/>
            <a:ext cx="9144000" cy="857250"/>
          </a:xfrm>
          <a:prstGeom prst="rect">
            <a:avLst/>
          </a:prstGeom>
          <a:noFill/>
          <a:ln w="9525">
            <a:noFill/>
            <a:miter lim="800000"/>
            <a:headEnd/>
            <a:tailEnd/>
          </a:ln>
        </p:spPr>
      </p:pic>
      <p:sp>
        <p:nvSpPr>
          <p:cNvPr id="2" name="Titel 1"/>
          <p:cNvSpPr>
            <a:spLocks noGrp="1"/>
          </p:cNvSpPr>
          <p:nvPr>
            <p:ph type="title"/>
          </p:nvPr>
        </p:nvSpPr>
        <p:spPr>
          <a:xfrm>
            <a:off x="368300" y="1233039"/>
            <a:ext cx="7847038" cy="571504"/>
          </a:xfrm>
          <a:prstGeom prst="rect">
            <a:avLst/>
          </a:prstGeom>
        </p:spPr>
        <p:txBody>
          <a:bodyPr>
            <a:normAutofit/>
          </a:bodyPr>
          <a:lstStyle>
            <a:lvl1pPr algn="l">
              <a:defRPr sz="2600" spc="-60" baseline="0">
                <a:solidFill>
                  <a:srgbClr val="2494C5"/>
                </a:solidFill>
                <a:latin typeface="Verdana" pitchFamily="34" charset="0"/>
                <a:ea typeface="Verdana" pitchFamily="34" charset="0"/>
                <a:cs typeface="Verdana" pitchFamily="34" charset="0"/>
              </a:defRPr>
            </a:lvl1pPr>
          </a:lstStyle>
          <a:p>
            <a:r>
              <a:rPr lang="nl-NL" smtClean="0"/>
              <a:t>Klik om de stijl te bewerken</a:t>
            </a:r>
            <a:endParaRPr lang="nl-NL" dirty="0"/>
          </a:p>
        </p:txBody>
      </p:sp>
      <p:sp>
        <p:nvSpPr>
          <p:cNvPr id="13" name="Tijdelijke aanduiding voor inhoud 2"/>
          <p:cNvSpPr>
            <a:spLocks noGrp="1"/>
          </p:cNvSpPr>
          <p:nvPr>
            <p:ph idx="1"/>
          </p:nvPr>
        </p:nvSpPr>
        <p:spPr>
          <a:xfrm>
            <a:off x="369858" y="1798626"/>
            <a:ext cx="7858180" cy="4273580"/>
          </a:xfrm>
          <a:prstGeom prst="rect">
            <a:avLst/>
          </a:prstGeom>
        </p:spPr>
        <p:txBody>
          <a:bodyPr>
            <a:normAutofit/>
          </a:bodyPr>
          <a:lstStyle>
            <a:lvl1pPr marL="0" indent="0">
              <a:buNone/>
              <a:defRPr sz="1800">
                <a:latin typeface="Verdana" pitchFamily="34" charset="0"/>
                <a:ea typeface="Verdana" pitchFamily="34" charset="0"/>
                <a:cs typeface="Verdana" pitchFamily="34" charset="0"/>
              </a:defRPr>
            </a:lvl1pPr>
            <a:lvl2pPr marL="179388" indent="-179388">
              <a:buFont typeface="Arial" pitchFamily="34" charset="0"/>
              <a:buChar char="•"/>
              <a:defRPr sz="1800">
                <a:latin typeface="Verdana" pitchFamily="34" charset="0"/>
                <a:ea typeface="Verdana" pitchFamily="34" charset="0"/>
                <a:cs typeface="Verdana" pitchFamily="34" charset="0"/>
              </a:defRPr>
            </a:lvl2pPr>
            <a:lvl3pPr marL="396000" indent="-252000">
              <a:buFontTx/>
              <a:buBlip>
                <a:blip r:embed="rId3"/>
              </a:buBlip>
              <a:defRPr sz="1800">
                <a:latin typeface="Verdana" pitchFamily="34" charset="0"/>
                <a:ea typeface="Verdana" pitchFamily="34" charset="0"/>
                <a:cs typeface="Verdana" pitchFamily="34" charset="0"/>
              </a:defRPr>
            </a:lvl3pPr>
            <a:lvl4pPr marL="539750" indent="-144000">
              <a:buSzPct val="100000"/>
              <a:buFontTx/>
              <a:buBlip>
                <a:blip r:embed="rId4"/>
              </a:buBlip>
              <a:defRPr sz="1800">
                <a:latin typeface="Verdana" pitchFamily="34" charset="0"/>
                <a:ea typeface="Verdana" pitchFamily="34" charset="0"/>
                <a:cs typeface="Verdana" pitchFamily="34" charset="0"/>
              </a:defRPr>
            </a:lvl4pPr>
            <a:lvl5pPr>
              <a:defRPr sz="1800">
                <a:latin typeface="Verdana" pitchFamily="34" charset="0"/>
                <a:ea typeface="Verdana" pitchFamily="34" charset="0"/>
                <a:cs typeface="Verdana" pitchFamily="34" charset="0"/>
              </a:defRPr>
            </a:lvl5pPr>
          </a:lstStyle>
          <a:p>
            <a:pPr lvl="0"/>
            <a:r>
              <a:rPr lang="nl-NL" dirty="0" smtClean="0"/>
              <a:t>Klik om de modelstijlen te bewerken</a:t>
            </a:r>
          </a:p>
          <a:p>
            <a:pPr lvl="1"/>
            <a:r>
              <a:rPr lang="nl-NL" dirty="0" smtClean="0"/>
              <a:t>Tweede niveau</a:t>
            </a:r>
          </a:p>
          <a:p>
            <a:pPr lvl="2"/>
            <a:r>
              <a:rPr lang="nl-NL" dirty="0" smtClean="0"/>
              <a:t>Derde niveau</a:t>
            </a:r>
          </a:p>
          <a:p>
            <a:pPr lvl="3"/>
            <a:r>
              <a:rPr lang="nl-NL" dirty="0" smtClean="0"/>
              <a:t>Vierde niveau</a:t>
            </a:r>
          </a:p>
        </p:txBody>
      </p:sp>
      <p:sp>
        <p:nvSpPr>
          <p:cNvPr id="7" name="shpTitel"/>
          <p:cNvSpPr>
            <a:spLocks noGrp="1" noChangeArrowheads="1"/>
          </p:cNvSpPr>
          <p:nvPr>
            <p:ph type="dt" sz="half" idx="10"/>
          </p:nvPr>
        </p:nvSpPr>
        <p:spPr/>
        <p:txBody>
          <a:bodyPr/>
          <a:lstStyle>
            <a:lvl1pPr>
              <a:defRPr/>
            </a:lvl1pPr>
          </a:lstStyle>
          <a:p>
            <a:r>
              <a:rPr lang="nl-NL" smtClean="0"/>
              <a:t>WMO RA VI WIGOS Workshop | Belgrade, 24 - 27 Nov 2015</a:t>
            </a:r>
            <a:endParaRPr lang="nl-NL"/>
          </a:p>
        </p:txBody>
      </p:sp>
      <p:sp>
        <p:nvSpPr>
          <p:cNvPr id="8" name="shpKleurvlakBoven"/>
          <p:cNvSpPr>
            <a:spLocks noGrp="1" noChangeArrowheads="1"/>
          </p:cNvSpPr>
          <p:nvPr>
            <p:ph type="ftr" sz="quarter" idx="11"/>
          </p:nvPr>
        </p:nvSpPr>
        <p:spPr/>
        <p:txBody>
          <a:bodyPr/>
          <a:lstStyle>
            <a:lvl1pPr>
              <a:defRPr/>
            </a:lvl1pPr>
          </a:lstStyle>
          <a:p>
            <a:endParaRPr lang="nl-NL"/>
          </a:p>
        </p:txBody>
      </p:sp>
      <p:sp>
        <p:nvSpPr>
          <p:cNvPr id="9" name="shpBeeldmerk"/>
          <p:cNvSpPr>
            <a:spLocks noGrp="1" noChangeArrowheads="1"/>
          </p:cNvSpPr>
          <p:nvPr>
            <p:ph type="sldNum" sz="quarter" idx="12"/>
          </p:nvPr>
        </p:nvSpPr>
        <p:spPr/>
        <p:txBody>
          <a:bodyPr/>
          <a:lstStyle>
            <a:lvl1pPr>
              <a:defRPr/>
            </a:lvl1pPr>
          </a:lstStyle>
          <a:p>
            <a:fld id="{04CB949B-7A60-4DBC-9209-02F3FAEA51CF}" type="slidenum">
              <a:rPr lang="nl-NL"/>
              <a:pPr/>
              <a:t>‹nr.›</a:t>
            </a:fld>
            <a:endParaRPr lang="nl-NL"/>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17" Type="http://schemas.openxmlformats.org/officeDocument/2006/relationships/image" Target="../media/image5.png"/><Relationship Id="rId2" Type="http://schemas.openxmlformats.org/officeDocument/2006/relationships/slideLayout" Target="../slideLayouts/slideLayout13.xml"/><Relationship Id="rId16"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5.xml"/><Relationship Id="rId7" Type="http://schemas.openxmlformats.org/officeDocument/2006/relationships/image" Target="../media/image4.png"/><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76147" name="Picture 19" descr="foto gebouwen"/>
          <p:cNvPicPr>
            <a:picLocks noChangeAspect="1" noChangeArrowheads="1"/>
          </p:cNvPicPr>
          <p:nvPr/>
        </p:nvPicPr>
        <p:blipFill>
          <a:blip r:embed="rId13" cstate="print"/>
          <a:srcRect l="12735" r="32480"/>
          <a:stretch>
            <a:fillRect/>
          </a:stretch>
        </p:blipFill>
        <p:spPr bwMode="auto">
          <a:xfrm>
            <a:off x="0" y="0"/>
            <a:ext cx="4589463" cy="6870700"/>
          </a:xfrm>
          <a:prstGeom prst="rect">
            <a:avLst/>
          </a:prstGeom>
          <a:noFill/>
        </p:spPr>
      </p:pic>
      <p:sp>
        <p:nvSpPr>
          <p:cNvPr id="8" name="shpKleurvlak"/>
          <p:cNvSpPr>
            <a:spLocks noChangeArrowheads="1"/>
          </p:cNvSpPr>
          <p:nvPr/>
        </p:nvSpPr>
        <p:spPr bwMode="auto">
          <a:xfrm>
            <a:off x="4572000" y="0"/>
            <a:ext cx="4572000" cy="6858000"/>
          </a:xfrm>
          <a:prstGeom prst="rect">
            <a:avLst/>
          </a:prstGeom>
          <a:solidFill>
            <a:srgbClr val="9ACCD4"/>
          </a:solidFill>
          <a:ln w="25400" algn="ctr">
            <a:noFill/>
            <a:miter lim="800000"/>
            <a:headEnd/>
            <a:tailEnd/>
          </a:ln>
        </p:spPr>
        <p:txBody>
          <a:bodyPr anchor="ctr"/>
          <a:lstStyle/>
          <a:p>
            <a:pPr algn="ctr" eaLnBrk="1" fontAlgn="auto" hangingPunct="1">
              <a:spcBef>
                <a:spcPts val="0"/>
              </a:spcBef>
              <a:spcAft>
                <a:spcPts val="0"/>
              </a:spcAft>
              <a:defRPr/>
            </a:pPr>
            <a:endParaRPr lang="nl-NL" sz="1800" dirty="0">
              <a:solidFill>
                <a:schemeClr val="lt1"/>
              </a:solidFill>
              <a:latin typeface="+mn-lt"/>
              <a:cs typeface="+mn-cs"/>
            </a:endParaRPr>
          </a:p>
        </p:txBody>
      </p:sp>
      <p:sp>
        <p:nvSpPr>
          <p:cNvPr id="176133" name="shpDatum"/>
          <p:cNvSpPr>
            <a:spLocks noGrp="1" noChangeArrowheads="1"/>
          </p:cNvSpPr>
          <p:nvPr>
            <p:ph type="dt" sz="half" idx="2"/>
          </p:nvPr>
        </p:nvSpPr>
        <p:spPr bwMode="auto">
          <a:xfrm>
            <a:off x="4929188" y="6380163"/>
            <a:ext cx="3714750" cy="3635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vl1pPr>
          </a:lstStyle>
          <a:p>
            <a:r>
              <a:rPr lang="nl-NL" smtClean="0"/>
              <a:t>WMO RA VI WIGOS Workshop | Belgrade, 24 - 27 Nov 2015</a:t>
            </a:r>
            <a:endParaRPr lang="nl-NL"/>
          </a:p>
        </p:txBody>
      </p:sp>
      <p:sp>
        <p:nvSpPr>
          <p:cNvPr id="176134" name="shpTitel"/>
          <p:cNvSpPr>
            <a:spLocks noGrp="1" noChangeArrowheads="1"/>
          </p:cNvSpPr>
          <p:nvPr>
            <p:ph type="title"/>
          </p:nvPr>
        </p:nvSpPr>
        <p:spPr bwMode="auto">
          <a:xfrm>
            <a:off x="4929188" y="2500313"/>
            <a:ext cx="3502025" cy="5715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nl-NL" smtClean="0"/>
              <a:t>Klik om het opmaakprofiel te bewerken</a:t>
            </a:r>
          </a:p>
        </p:txBody>
      </p:sp>
      <p:sp>
        <p:nvSpPr>
          <p:cNvPr id="176135" name="shpTekst"/>
          <p:cNvSpPr>
            <a:spLocks noGrp="1" noChangeArrowheads="1"/>
          </p:cNvSpPr>
          <p:nvPr>
            <p:ph type="body" idx="1"/>
          </p:nvPr>
        </p:nvSpPr>
        <p:spPr bwMode="auto">
          <a:xfrm>
            <a:off x="4943475" y="3155950"/>
            <a:ext cx="3487738" cy="30591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nl-NL" smtClean="0"/>
              <a:t>Klik om de opmaakprofielen van de modeltekst te bewerken</a:t>
            </a:r>
          </a:p>
        </p:txBody>
      </p:sp>
      <p:pic>
        <p:nvPicPr>
          <p:cNvPr id="176148" name="Picture 20" descr="ROe_IM_KNMI_Logo_Powerpoint_pos"/>
          <p:cNvPicPr>
            <a:picLocks noChangeAspect="1" noChangeArrowheads="1"/>
          </p:cNvPicPr>
          <p:nvPr/>
        </p:nvPicPr>
        <p:blipFill>
          <a:blip r:embed="rId14"/>
          <a:srcRect/>
          <a:stretch>
            <a:fillRect/>
          </a:stretch>
        </p:blipFill>
        <p:spPr bwMode="auto">
          <a:xfrm>
            <a:off x="0" y="-6350"/>
            <a:ext cx="9144000" cy="2001838"/>
          </a:xfrm>
          <a:prstGeom prst="rect">
            <a:avLst/>
          </a:prstGeom>
          <a:noFill/>
        </p:spPr>
      </p:pic>
    </p:spTree>
  </p:cSld>
  <p:clrMap bg1="lt1" tx1="dk1" bg2="lt2" tx2="dk2" accent1="accent1" accent2="accent2" accent3="accent3" accent4="accent4" accent5="accent5" accent6="accent6" hlink="hlink" folHlink="folHlink"/>
  <p:sldLayoutIdLst>
    <p:sldLayoutId id="2147484192" r:id="rId1"/>
    <p:sldLayoutId id="2147484193" r:id="rId2"/>
    <p:sldLayoutId id="2147484194" r:id="rId3"/>
    <p:sldLayoutId id="2147484195" r:id="rId4"/>
    <p:sldLayoutId id="2147484196" r:id="rId5"/>
    <p:sldLayoutId id="2147484197" r:id="rId6"/>
    <p:sldLayoutId id="2147484198" r:id="rId7"/>
    <p:sldLayoutId id="2147484199" r:id="rId8"/>
    <p:sldLayoutId id="2147484200" r:id="rId9"/>
    <p:sldLayoutId id="2147484201" r:id="rId10"/>
    <p:sldLayoutId id="2147484202" r:id="rId11"/>
  </p:sldLayoutIdLst>
  <p:hf sldNum="0" hdr="0" ftr="0"/>
  <p:txStyles>
    <p:titleStyle>
      <a:lvl1pPr algn="l" rtl="0" eaLnBrk="0" fontAlgn="base" hangingPunct="0">
        <a:spcBef>
          <a:spcPct val="0"/>
        </a:spcBef>
        <a:spcAft>
          <a:spcPct val="0"/>
        </a:spcAft>
        <a:defRPr sz="2600">
          <a:solidFill>
            <a:srgbClr val="000000"/>
          </a:solidFill>
          <a:latin typeface="+mj-lt"/>
          <a:ea typeface="+mj-ea"/>
          <a:cs typeface="+mj-cs"/>
        </a:defRPr>
      </a:lvl1pPr>
      <a:lvl2pPr algn="l" rtl="0" eaLnBrk="0" fontAlgn="base" hangingPunct="0">
        <a:spcBef>
          <a:spcPct val="0"/>
        </a:spcBef>
        <a:spcAft>
          <a:spcPct val="0"/>
        </a:spcAft>
        <a:defRPr sz="2600">
          <a:solidFill>
            <a:srgbClr val="000000"/>
          </a:solidFill>
          <a:latin typeface="Verdana" pitchFamily="34" charset="0"/>
        </a:defRPr>
      </a:lvl2pPr>
      <a:lvl3pPr algn="l" rtl="0" eaLnBrk="0" fontAlgn="base" hangingPunct="0">
        <a:spcBef>
          <a:spcPct val="0"/>
        </a:spcBef>
        <a:spcAft>
          <a:spcPct val="0"/>
        </a:spcAft>
        <a:defRPr sz="2600">
          <a:solidFill>
            <a:srgbClr val="000000"/>
          </a:solidFill>
          <a:latin typeface="Verdana" pitchFamily="34" charset="0"/>
        </a:defRPr>
      </a:lvl3pPr>
      <a:lvl4pPr algn="l" rtl="0" eaLnBrk="0" fontAlgn="base" hangingPunct="0">
        <a:spcBef>
          <a:spcPct val="0"/>
        </a:spcBef>
        <a:spcAft>
          <a:spcPct val="0"/>
        </a:spcAft>
        <a:defRPr sz="2600">
          <a:solidFill>
            <a:srgbClr val="000000"/>
          </a:solidFill>
          <a:latin typeface="Verdana" pitchFamily="34" charset="0"/>
        </a:defRPr>
      </a:lvl4pPr>
      <a:lvl5pPr algn="l" rtl="0" eaLnBrk="0" fontAlgn="base" hangingPunct="0">
        <a:spcBef>
          <a:spcPct val="0"/>
        </a:spcBef>
        <a:spcAft>
          <a:spcPct val="0"/>
        </a:spcAft>
        <a:defRPr sz="2600">
          <a:solidFill>
            <a:srgbClr val="000000"/>
          </a:solidFill>
          <a:latin typeface="Verdana" pitchFamily="34" charset="0"/>
        </a:defRPr>
      </a:lvl5pPr>
      <a:lvl6pPr marL="457200" algn="l" rtl="0" eaLnBrk="0" fontAlgn="base" hangingPunct="0">
        <a:spcBef>
          <a:spcPct val="0"/>
        </a:spcBef>
        <a:spcAft>
          <a:spcPct val="0"/>
        </a:spcAft>
        <a:defRPr sz="2600">
          <a:solidFill>
            <a:srgbClr val="000000"/>
          </a:solidFill>
          <a:latin typeface="Verdana" pitchFamily="34" charset="0"/>
        </a:defRPr>
      </a:lvl6pPr>
      <a:lvl7pPr marL="914400" algn="l" rtl="0" eaLnBrk="0" fontAlgn="base" hangingPunct="0">
        <a:spcBef>
          <a:spcPct val="0"/>
        </a:spcBef>
        <a:spcAft>
          <a:spcPct val="0"/>
        </a:spcAft>
        <a:defRPr sz="2600">
          <a:solidFill>
            <a:srgbClr val="000000"/>
          </a:solidFill>
          <a:latin typeface="Verdana" pitchFamily="34" charset="0"/>
        </a:defRPr>
      </a:lvl7pPr>
      <a:lvl8pPr marL="1371600" algn="l" rtl="0" eaLnBrk="0" fontAlgn="base" hangingPunct="0">
        <a:spcBef>
          <a:spcPct val="0"/>
        </a:spcBef>
        <a:spcAft>
          <a:spcPct val="0"/>
        </a:spcAft>
        <a:defRPr sz="2600">
          <a:solidFill>
            <a:srgbClr val="000000"/>
          </a:solidFill>
          <a:latin typeface="Verdana" pitchFamily="34" charset="0"/>
        </a:defRPr>
      </a:lvl8pPr>
      <a:lvl9pPr marL="1828800" algn="l" rtl="0" eaLnBrk="0" fontAlgn="base" hangingPunct="0">
        <a:spcBef>
          <a:spcPct val="0"/>
        </a:spcBef>
        <a:spcAft>
          <a:spcPct val="0"/>
        </a:spcAft>
        <a:defRPr sz="2600">
          <a:solidFill>
            <a:srgbClr val="000000"/>
          </a:solidFill>
          <a:latin typeface="Verdana" pitchFamily="34" charset="0"/>
        </a:defRPr>
      </a:lvl9pPr>
    </p:titleStyle>
    <p:bodyStyle>
      <a:lvl1pPr marL="266700" indent="-266700" algn="l" rtl="0" fontAlgn="base">
        <a:spcBef>
          <a:spcPct val="0"/>
        </a:spcBef>
        <a:spcAft>
          <a:spcPct val="0"/>
        </a:spcAft>
        <a:buFont typeface="Verdana" pitchFamily="34" charset="0"/>
        <a:buAutoNum type="alphaLcPeriod"/>
        <a:defRPr>
          <a:solidFill>
            <a:srgbClr val="000000"/>
          </a:solidFill>
          <a:latin typeface="+mn-lt"/>
          <a:ea typeface="+mn-ea"/>
          <a:cs typeface="+mn-cs"/>
        </a:defRPr>
      </a:lvl1pPr>
      <a:lvl2pPr marL="800100" indent="-342900" algn="l" rtl="0" eaLnBrk="0" fontAlgn="base" hangingPunct="0">
        <a:spcBef>
          <a:spcPct val="20000"/>
        </a:spcBef>
        <a:spcAft>
          <a:spcPct val="0"/>
        </a:spcAft>
        <a:buFont typeface="Arial" pitchFamily="34" charset="0"/>
        <a:buBlip>
          <a:blip r:embed="rId15"/>
        </a:buBlip>
        <a:defRPr>
          <a:solidFill>
            <a:srgbClr val="000000"/>
          </a:solidFill>
          <a:latin typeface="+mn-lt"/>
        </a:defRPr>
      </a:lvl2pPr>
      <a:lvl3pPr marL="1311275" indent="-342900" algn="l" rtl="0" eaLnBrk="0" fontAlgn="base" hangingPunct="0">
        <a:spcBef>
          <a:spcPct val="20000"/>
        </a:spcBef>
        <a:spcAft>
          <a:spcPct val="0"/>
        </a:spcAft>
        <a:buFont typeface="Arial" pitchFamily="34" charset="0"/>
        <a:buBlip>
          <a:blip r:embed="rId16"/>
        </a:buBlip>
        <a:defRPr>
          <a:solidFill>
            <a:srgbClr val="000000"/>
          </a:solidFill>
          <a:latin typeface="+mn-lt"/>
        </a:defRPr>
      </a:lvl3pPr>
      <a:lvl4pPr marL="1833563" indent="-342900" algn="l" rtl="0" eaLnBrk="0" fontAlgn="base" hangingPunct="0">
        <a:spcBef>
          <a:spcPct val="20000"/>
        </a:spcBef>
        <a:spcAft>
          <a:spcPct val="0"/>
        </a:spcAft>
        <a:buFont typeface="Arial" pitchFamily="34" charset="0"/>
        <a:buBlip>
          <a:blip r:embed="rId17"/>
        </a:buBlip>
        <a:defRPr>
          <a:solidFill>
            <a:srgbClr val="000000"/>
          </a:solidFill>
          <a:latin typeface="+mn-lt"/>
        </a:defRPr>
      </a:lvl4pPr>
      <a:lvl5pPr marL="2355850" indent="-342900" algn="l" rtl="0" eaLnBrk="0" fontAlgn="base" hangingPunct="0">
        <a:spcBef>
          <a:spcPct val="20000"/>
        </a:spcBef>
        <a:spcAft>
          <a:spcPct val="0"/>
        </a:spcAft>
        <a:buFont typeface="Arial" pitchFamily="34" charset="0"/>
        <a:buChar char="»"/>
        <a:defRPr>
          <a:solidFill>
            <a:srgbClr val="000000"/>
          </a:solidFill>
          <a:latin typeface="+mn-lt"/>
        </a:defRPr>
      </a:lvl5pPr>
      <a:lvl6pPr marL="2813050" indent="-342900" algn="l" rtl="0" eaLnBrk="0" fontAlgn="base" hangingPunct="0">
        <a:spcBef>
          <a:spcPct val="20000"/>
        </a:spcBef>
        <a:spcAft>
          <a:spcPct val="0"/>
        </a:spcAft>
        <a:buFont typeface="Arial" pitchFamily="34" charset="0"/>
        <a:buChar char="»"/>
        <a:defRPr>
          <a:solidFill>
            <a:srgbClr val="000000"/>
          </a:solidFill>
          <a:latin typeface="+mn-lt"/>
        </a:defRPr>
      </a:lvl6pPr>
      <a:lvl7pPr marL="3270250" indent="-342900" algn="l" rtl="0" eaLnBrk="0" fontAlgn="base" hangingPunct="0">
        <a:spcBef>
          <a:spcPct val="20000"/>
        </a:spcBef>
        <a:spcAft>
          <a:spcPct val="0"/>
        </a:spcAft>
        <a:buFont typeface="Arial" pitchFamily="34" charset="0"/>
        <a:buChar char="»"/>
        <a:defRPr>
          <a:solidFill>
            <a:srgbClr val="000000"/>
          </a:solidFill>
          <a:latin typeface="+mn-lt"/>
        </a:defRPr>
      </a:lvl7pPr>
      <a:lvl8pPr marL="3727450" indent="-342900" algn="l" rtl="0" eaLnBrk="0" fontAlgn="base" hangingPunct="0">
        <a:spcBef>
          <a:spcPct val="20000"/>
        </a:spcBef>
        <a:spcAft>
          <a:spcPct val="0"/>
        </a:spcAft>
        <a:buFont typeface="Arial" pitchFamily="34" charset="0"/>
        <a:buChar char="»"/>
        <a:defRPr>
          <a:solidFill>
            <a:srgbClr val="000000"/>
          </a:solidFill>
          <a:latin typeface="+mn-lt"/>
        </a:defRPr>
      </a:lvl8pPr>
      <a:lvl9pPr marL="4184650" indent="-342900" algn="l" rtl="0" eaLnBrk="0" fontAlgn="base" hangingPunct="0">
        <a:spcBef>
          <a:spcPct val="20000"/>
        </a:spcBef>
        <a:spcAft>
          <a:spcPct val="0"/>
        </a:spcAft>
        <a:buFont typeface="Arial" pitchFamily="34" charset="0"/>
        <a:buChar char="»"/>
        <a:defRPr>
          <a:solidFill>
            <a:srgbClr val="000000"/>
          </a:solidFill>
          <a:latin typeface="+mn-lt"/>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81266" name="Picture 18" descr="foto gebouwen"/>
          <p:cNvPicPr>
            <a:picLocks noChangeAspect="1" noChangeArrowheads="1"/>
          </p:cNvPicPr>
          <p:nvPr/>
        </p:nvPicPr>
        <p:blipFill>
          <a:blip r:embed="rId13" cstate="print"/>
          <a:srcRect l="12735" r="32480"/>
          <a:stretch>
            <a:fillRect/>
          </a:stretch>
        </p:blipFill>
        <p:spPr bwMode="auto">
          <a:xfrm>
            <a:off x="0" y="0"/>
            <a:ext cx="4589463" cy="6870700"/>
          </a:xfrm>
          <a:prstGeom prst="rect">
            <a:avLst/>
          </a:prstGeom>
          <a:noFill/>
        </p:spPr>
      </p:pic>
      <p:sp>
        <p:nvSpPr>
          <p:cNvPr id="8" name="shpKleurvlak"/>
          <p:cNvSpPr>
            <a:spLocks noChangeArrowheads="1"/>
          </p:cNvSpPr>
          <p:nvPr/>
        </p:nvSpPr>
        <p:spPr bwMode="auto">
          <a:xfrm>
            <a:off x="4572000" y="0"/>
            <a:ext cx="4572000" cy="6858000"/>
          </a:xfrm>
          <a:prstGeom prst="rect">
            <a:avLst/>
          </a:prstGeom>
          <a:solidFill>
            <a:srgbClr val="9ACCD4"/>
          </a:solidFill>
          <a:ln w="25400" algn="ctr">
            <a:noFill/>
            <a:miter lim="800000"/>
            <a:headEnd/>
            <a:tailEnd/>
          </a:ln>
        </p:spPr>
        <p:txBody>
          <a:bodyPr anchor="ctr"/>
          <a:lstStyle/>
          <a:p>
            <a:pPr algn="ctr" eaLnBrk="1" fontAlgn="auto" hangingPunct="1">
              <a:spcBef>
                <a:spcPts val="0"/>
              </a:spcBef>
              <a:spcAft>
                <a:spcPts val="0"/>
              </a:spcAft>
              <a:defRPr/>
            </a:pPr>
            <a:endParaRPr lang="nl-NL" sz="1800" dirty="0">
              <a:solidFill>
                <a:schemeClr val="lt1"/>
              </a:solidFill>
              <a:latin typeface="+mn-lt"/>
              <a:cs typeface="+mn-cs"/>
            </a:endParaRPr>
          </a:p>
        </p:txBody>
      </p:sp>
      <p:sp>
        <p:nvSpPr>
          <p:cNvPr id="181253" name="shpDatum"/>
          <p:cNvSpPr>
            <a:spLocks noGrp="1" noChangeArrowheads="1"/>
          </p:cNvSpPr>
          <p:nvPr>
            <p:ph type="dt" sz="half" idx="2"/>
          </p:nvPr>
        </p:nvSpPr>
        <p:spPr bwMode="auto">
          <a:xfrm>
            <a:off x="4929188" y="6380163"/>
            <a:ext cx="3714750" cy="3635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vl1pPr>
          </a:lstStyle>
          <a:p>
            <a:r>
              <a:rPr lang="nl-NL" smtClean="0"/>
              <a:t>WMO RA VI WIGOS Workshop | Belgrade, 24 - 27 Nov 2015</a:t>
            </a:r>
            <a:endParaRPr lang="nl-NL"/>
          </a:p>
        </p:txBody>
      </p:sp>
      <p:sp>
        <p:nvSpPr>
          <p:cNvPr id="181254" name="shpTitel"/>
          <p:cNvSpPr>
            <a:spLocks noGrp="1" noChangeArrowheads="1"/>
          </p:cNvSpPr>
          <p:nvPr>
            <p:ph type="title"/>
          </p:nvPr>
        </p:nvSpPr>
        <p:spPr bwMode="auto">
          <a:xfrm>
            <a:off x="4929188" y="2500313"/>
            <a:ext cx="3502025" cy="5715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nl-NL" smtClean="0"/>
              <a:t>Klik om het opmaakprofiel te bewerken</a:t>
            </a:r>
          </a:p>
        </p:txBody>
      </p:sp>
      <p:sp>
        <p:nvSpPr>
          <p:cNvPr id="181255" name="shpTekst"/>
          <p:cNvSpPr>
            <a:spLocks noGrp="1" noChangeArrowheads="1"/>
          </p:cNvSpPr>
          <p:nvPr>
            <p:ph type="body" idx="1"/>
          </p:nvPr>
        </p:nvSpPr>
        <p:spPr bwMode="auto">
          <a:xfrm>
            <a:off x="4943475" y="3155950"/>
            <a:ext cx="3487738" cy="30591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nl-NL" smtClean="0"/>
              <a:t>Klik om de opmaakprofielen van de modeltekst te bewerken</a:t>
            </a:r>
          </a:p>
        </p:txBody>
      </p:sp>
      <p:pic>
        <p:nvPicPr>
          <p:cNvPr id="181267" name="Picture 19" descr="ROe_IM_KNMI_Logo_Powerpoint_pos"/>
          <p:cNvPicPr>
            <a:picLocks noChangeAspect="1" noChangeArrowheads="1"/>
          </p:cNvPicPr>
          <p:nvPr/>
        </p:nvPicPr>
        <p:blipFill>
          <a:blip r:embed="rId14"/>
          <a:srcRect/>
          <a:stretch>
            <a:fillRect/>
          </a:stretch>
        </p:blipFill>
        <p:spPr bwMode="auto">
          <a:xfrm>
            <a:off x="0" y="-6350"/>
            <a:ext cx="9144000" cy="2001838"/>
          </a:xfrm>
          <a:prstGeom prst="rect">
            <a:avLst/>
          </a:prstGeom>
          <a:noFill/>
        </p:spPr>
      </p:pic>
    </p:spTree>
  </p:cSld>
  <p:clrMap bg1="lt1" tx1="dk1" bg2="lt2" tx2="dk2" accent1="accent1" accent2="accent2" accent3="accent3" accent4="accent4" accent5="accent5" accent6="accent6" hlink="hlink" folHlink="folHlink"/>
  <p:sldLayoutIdLst>
    <p:sldLayoutId id="2147484203" r:id="rId1"/>
    <p:sldLayoutId id="2147484204" r:id="rId2"/>
    <p:sldLayoutId id="2147484205" r:id="rId3"/>
    <p:sldLayoutId id="2147484206" r:id="rId4"/>
    <p:sldLayoutId id="2147484207" r:id="rId5"/>
    <p:sldLayoutId id="2147484208" r:id="rId6"/>
    <p:sldLayoutId id="2147484209" r:id="rId7"/>
    <p:sldLayoutId id="2147484210" r:id="rId8"/>
    <p:sldLayoutId id="2147484211" r:id="rId9"/>
    <p:sldLayoutId id="2147484212" r:id="rId10"/>
    <p:sldLayoutId id="2147484213" r:id="rId11"/>
  </p:sldLayoutIdLst>
  <p:hf sldNum="0" hdr="0" ftr="0"/>
  <p:txStyles>
    <p:titleStyle>
      <a:lvl1pPr algn="l" rtl="0" eaLnBrk="0" fontAlgn="base" hangingPunct="0">
        <a:spcBef>
          <a:spcPct val="0"/>
        </a:spcBef>
        <a:spcAft>
          <a:spcPct val="0"/>
        </a:spcAft>
        <a:defRPr sz="2600">
          <a:solidFill>
            <a:srgbClr val="000000"/>
          </a:solidFill>
          <a:latin typeface="+mj-lt"/>
          <a:ea typeface="+mj-ea"/>
          <a:cs typeface="+mj-cs"/>
        </a:defRPr>
      </a:lvl1pPr>
      <a:lvl2pPr algn="l" rtl="0" eaLnBrk="0" fontAlgn="base" hangingPunct="0">
        <a:spcBef>
          <a:spcPct val="0"/>
        </a:spcBef>
        <a:spcAft>
          <a:spcPct val="0"/>
        </a:spcAft>
        <a:defRPr sz="2600">
          <a:solidFill>
            <a:srgbClr val="000000"/>
          </a:solidFill>
          <a:latin typeface="Verdana" pitchFamily="34" charset="0"/>
        </a:defRPr>
      </a:lvl2pPr>
      <a:lvl3pPr algn="l" rtl="0" eaLnBrk="0" fontAlgn="base" hangingPunct="0">
        <a:spcBef>
          <a:spcPct val="0"/>
        </a:spcBef>
        <a:spcAft>
          <a:spcPct val="0"/>
        </a:spcAft>
        <a:defRPr sz="2600">
          <a:solidFill>
            <a:srgbClr val="000000"/>
          </a:solidFill>
          <a:latin typeface="Verdana" pitchFamily="34" charset="0"/>
        </a:defRPr>
      </a:lvl3pPr>
      <a:lvl4pPr algn="l" rtl="0" eaLnBrk="0" fontAlgn="base" hangingPunct="0">
        <a:spcBef>
          <a:spcPct val="0"/>
        </a:spcBef>
        <a:spcAft>
          <a:spcPct val="0"/>
        </a:spcAft>
        <a:defRPr sz="2600">
          <a:solidFill>
            <a:srgbClr val="000000"/>
          </a:solidFill>
          <a:latin typeface="Verdana" pitchFamily="34" charset="0"/>
        </a:defRPr>
      </a:lvl4pPr>
      <a:lvl5pPr algn="l" rtl="0" eaLnBrk="0" fontAlgn="base" hangingPunct="0">
        <a:spcBef>
          <a:spcPct val="0"/>
        </a:spcBef>
        <a:spcAft>
          <a:spcPct val="0"/>
        </a:spcAft>
        <a:defRPr sz="2600">
          <a:solidFill>
            <a:srgbClr val="000000"/>
          </a:solidFill>
          <a:latin typeface="Verdana" pitchFamily="34" charset="0"/>
        </a:defRPr>
      </a:lvl5pPr>
      <a:lvl6pPr marL="457200" algn="l" rtl="0" eaLnBrk="0" fontAlgn="base" hangingPunct="0">
        <a:spcBef>
          <a:spcPct val="0"/>
        </a:spcBef>
        <a:spcAft>
          <a:spcPct val="0"/>
        </a:spcAft>
        <a:defRPr sz="2600">
          <a:solidFill>
            <a:srgbClr val="000000"/>
          </a:solidFill>
          <a:latin typeface="Verdana" pitchFamily="34" charset="0"/>
        </a:defRPr>
      </a:lvl6pPr>
      <a:lvl7pPr marL="914400" algn="l" rtl="0" eaLnBrk="0" fontAlgn="base" hangingPunct="0">
        <a:spcBef>
          <a:spcPct val="0"/>
        </a:spcBef>
        <a:spcAft>
          <a:spcPct val="0"/>
        </a:spcAft>
        <a:defRPr sz="2600">
          <a:solidFill>
            <a:srgbClr val="000000"/>
          </a:solidFill>
          <a:latin typeface="Verdana" pitchFamily="34" charset="0"/>
        </a:defRPr>
      </a:lvl7pPr>
      <a:lvl8pPr marL="1371600" algn="l" rtl="0" eaLnBrk="0" fontAlgn="base" hangingPunct="0">
        <a:spcBef>
          <a:spcPct val="0"/>
        </a:spcBef>
        <a:spcAft>
          <a:spcPct val="0"/>
        </a:spcAft>
        <a:defRPr sz="2600">
          <a:solidFill>
            <a:srgbClr val="000000"/>
          </a:solidFill>
          <a:latin typeface="Verdana" pitchFamily="34" charset="0"/>
        </a:defRPr>
      </a:lvl8pPr>
      <a:lvl9pPr marL="1828800" algn="l" rtl="0" eaLnBrk="0" fontAlgn="base" hangingPunct="0">
        <a:spcBef>
          <a:spcPct val="0"/>
        </a:spcBef>
        <a:spcAft>
          <a:spcPct val="0"/>
        </a:spcAft>
        <a:defRPr sz="2600">
          <a:solidFill>
            <a:srgbClr val="000000"/>
          </a:solidFill>
          <a:latin typeface="Verdana" pitchFamily="34" charset="0"/>
        </a:defRPr>
      </a:lvl9pPr>
    </p:titleStyle>
    <p:bodyStyle>
      <a:lvl1pPr marL="266700" indent="-266700" algn="l" rtl="0" fontAlgn="base">
        <a:spcBef>
          <a:spcPct val="0"/>
        </a:spcBef>
        <a:spcAft>
          <a:spcPct val="0"/>
        </a:spcAft>
        <a:buSzPct val="80000"/>
        <a:buChar char="•"/>
        <a:defRPr>
          <a:solidFill>
            <a:srgbClr val="000000"/>
          </a:solidFill>
          <a:latin typeface="+mn-lt"/>
          <a:ea typeface="+mn-ea"/>
          <a:cs typeface="+mn-cs"/>
        </a:defRPr>
      </a:lvl1pPr>
      <a:lvl2pPr marL="884238" indent="-342900" algn="l" rtl="0" eaLnBrk="0" fontAlgn="base" hangingPunct="0">
        <a:spcBef>
          <a:spcPct val="20000"/>
        </a:spcBef>
        <a:spcAft>
          <a:spcPct val="0"/>
        </a:spcAft>
        <a:buFont typeface="Arial" pitchFamily="34" charset="0"/>
        <a:buBlip>
          <a:blip r:embed="rId15"/>
        </a:buBlip>
        <a:defRPr>
          <a:solidFill>
            <a:srgbClr val="000000"/>
          </a:solidFill>
          <a:latin typeface="+mn-lt"/>
        </a:defRPr>
      </a:lvl2pPr>
      <a:lvl3pPr marL="1406525" indent="-342900" algn="l" rtl="0" eaLnBrk="0" fontAlgn="base" hangingPunct="0">
        <a:spcBef>
          <a:spcPct val="20000"/>
        </a:spcBef>
        <a:spcAft>
          <a:spcPct val="0"/>
        </a:spcAft>
        <a:buFont typeface="Arial" pitchFamily="34" charset="0"/>
        <a:buBlip>
          <a:blip r:embed="rId16"/>
        </a:buBlip>
        <a:defRPr>
          <a:solidFill>
            <a:srgbClr val="000000"/>
          </a:solidFill>
          <a:latin typeface="+mn-lt"/>
        </a:defRPr>
      </a:lvl3pPr>
      <a:lvl4pPr marL="1928813" indent="-342900" algn="l" rtl="0" eaLnBrk="0" fontAlgn="base" hangingPunct="0">
        <a:spcBef>
          <a:spcPct val="20000"/>
        </a:spcBef>
        <a:spcAft>
          <a:spcPct val="0"/>
        </a:spcAft>
        <a:buFont typeface="Arial" pitchFamily="34" charset="0"/>
        <a:buBlip>
          <a:blip r:embed="rId17"/>
        </a:buBlip>
        <a:defRPr>
          <a:solidFill>
            <a:srgbClr val="000000"/>
          </a:solidFill>
          <a:latin typeface="+mn-lt"/>
        </a:defRPr>
      </a:lvl4pPr>
      <a:lvl5pPr marL="2451100" indent="-342900" algn="l" rtl="0" eaLnBrk="0" fontAlgn="base" hangingPunct="0">
        <a:spcBef>
          <a:spcPct val="20000"/>
        </a:spcBef>
        <a:spcAft>
          <a:spcPct val="0"/>
        </a:spcAft>
        <a:buFont typeface="Arial" pitchFamily="34" charset="0"/>
        <a:buChar char="»"/>
        <a:defRPr>
          <a:solidFill>
            <a:srgbClr val="000000"/>
          </a:solidFill>
          <a:latin typeface="+mn-lt"/>
        </a:defRPr>
      </a:lvl5pPr>
      <a:lvl6pPr marL="2908300" indent="-342900" algn="l" rtl="0" eaLnBrk="0" fontAlgn="base" hangingPunct="0">
        <a:spcBef>
          <a:spcPct val="20000"/>
        </a:spcBef>
        <a:spcAft>
          <a:spcPct val="0"/>
        </a:spcAft>
        <a:buFont typeface="Arial" pitchFamily="34" charset="0"/>
        <a:buChar char="»"/>
        <a:defRPr>
          <a:solidFill>
            <a:srgbClr val="000000"/>
          </a:solidFill>
          <a:latin typeface="+mn-lt"/>
        </a:defRPr>
      </a:lvl6pPr>
      <a:lvl7pPr marL="3365500" indent="-342900" algn="l" rtl="0" eaLnBrk="0" fontAlgn="base" hangingPunct="0">
        <a:spcBef>
          <a:spcPct val="20000"/>
        </a:spcBef>
        <a:spcAft>
          <a:spcPct val="0"/>
        </a:spcAft>
        <a:buFont typeface="Arial" pitchFamily="34" charset="0"/>
        <a:buChar char="»"/>
        <a:defRPr>
          <a:solidFill>
            <a:srgbClr val="000000"/>
          </a:solidFill>
          <a:latin typeface="+mn-lt"/>
        </a:defRPr>
      </a:lvl7pPr>
      <a:lvl8pPr marL="3822700" indent="-342900" algn="l" rtl="0" eaLnBrk="0" fontAlgn="base" hangingPunct="0">
        <a:spcBef>
          <a:spcPct val="20000"/>
        </a:spcBef>
        <a:spcAft>
          <a:spcPct val="0"/>
        </a:spcAft>
        <a:buFont typeface="Arial" pitchFamily="34" charset="0"/>
        <a:buChar char="»"/>
        <a:defRPr>
          <a:solidFill>
            <a:srgbClr val="000000"/>
          </a:solidFill>
          <a:latin typeface="+mn-lt"/>
        </a:defRPr>
      </a:lvl8pPr>
      <a:lvl9pPr marL="4279900" indent="-342900" algn="l" rtl="0" eaLnBrk="0" fontAlgn="base" hangingPunct="0">
        <a:spcBef>
          <a:spcPct val="20000"/>
        </a:spcBef>
        <a:spcAft>
          <a:spcPct val="0"/>
        </a:spcAft>
        <a:buFont typeface="Arial" pitchFamily="34" charset="0"/>
        <a:buChar char="»"/>
        <a:defRPr>
          <a:solidFill>
            <a:srgbClr val="000000"/>
          </a:solidFill>
          <a:latin typeface="+mn-lt"/>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45" name="shpVoettekst"/>
          <p:cNvSpPr>
            <a:spLocks noGrp="1" noChangeArrowheads="1"/>
          </p:cNvSpPr>
          <p:nvPr>
            <p:ph type="title"/>
          </p:nvPr>
        </p:nvSpPr>
        <p:spPr bwMode="auto">
          <a:xfrm>
            <a:off x="366713" y="1233488"/>
            <a:ext cx="8169275" cy="571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nl-NL" smtClean="0"/>
              <a:t>Klik om het opmaakprofiel te bewerken</a:t>
            </a:r>
          </a:p>
        </p:txBody>
      </p:sp>
      <p:sp>
        <p:nvSpPr>
          <p:cNvPr id="10246" name="shpPagina"/>
          <p:cNvSpPr>
            <a:spLocks noGrp="1" noChangeArrowheads="1"/>
          </p:cNvSpPr>
          <p:nvPr>
            <p:ph type="body" idx="1"/>
          </p:nvPr>
        </p:nvSpPr>
        <p:spPr bwMode="auto">
          <a:xfrm>
            <a:off x="366713" y="1798638"/>
            <a:ext cx="8169275" cy="43561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nl-NL" smtClean="0"/>
              <a:t>Klik om de opmaakprofielen van de modeltekst te bewerken</a:t>
            </a:r>
          </a:p>
          <a:p>
            <a:pPr lvl="1"/>
            <a:r>
              <a:rPr lang="nl-NL" smtClean="0"/>
              <a:t>Tweede niveau</a:t>
            </a:r>
          </a:p>
          <a:p>
            <a:pPr lvl="2"/>
            <a:r>
              <a:rPr lang="nl-NL" smtClean="0"/>
              <a:t>Derde niveau</a:t>
            </a:r>
          </a:p>
          <a:p>
            <a:pPr lvl="3"/>
            <a:r>
              <a:rPr lang="nl-NL" smtClean="0"/>
              <a:t>Vierde niveau</a:t>
            </a:r>
          </a:p>
        </p:txBody>
      </p:sp>
      <p:sp>
        <p:nvSpPr>
          <p:cNvPr id="11" name="shpTitel"/>
          <p:cNvSpPr>
            <a:spLocks noGrp="1" noChangeArrowheads="1"/>
          </p:cNvSpPr>
          <p:nvPr>
            <p:ph type="dt" sz="half" idx="2"/>
          </p:nvPr>
        </p:nvSpPr>
        <p:spPr bwMode="auto">
          <a:xfrm>
            <a:off x="4483100" y="6538913"/>
            <a:ext cx="4156075" cy="315912"/>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defRPr sz="1000"/>
            </a:lvl1pPr>
          </a:lstStyle>
          <a:p>
            <a:r>
              <a:rPr lang="nl-NL" smtClean="0"/>
              <a:t>WMO RA VI WIGOS Workshop | Belgrade, 24 - 27 Nov 2015</a:t>
            </a:r>
            <a:endParaRPr lang="nl-NL"/>
          </a:p>
        </p:txBody>
      </p:sp>
      <p:sp>
        <p:nvSpPr>
          <p:cNvPr id="12" name="shpKleurvlakBoven"/>
          <p:cNvSpPr>
            <a:spLocks noGrp="1" noChangeArrowheads="1"/>
          </p:cNvSpPr>
          <p:nvPr>
            <p:ph type="ftr" sz="quarter" idx="3"/>
          </p:nvPr>
        </p:nvSpPr>
        <p:spPr bwMode="auto">
          <a:xfrm>
            <a:off x="4476750" y="6369050"/>
            <a:ext cx="4164013" cy="284163"/>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defRPr sz="1000"/>
            </a:lvl1pPr>
          </a:lstStyle>
          <a:p>
            <a:endParaRPr lang="nl-NL"/>
          </a:p>
        </p:txBody>
      </p:sp>
      <p:sp>
        <p:nvSpPr>
          <p:cNvPr id="13" name="shpBeeldmerk"/>
          <p:cNvSpPr>
            <a:spLocks noGrp="1" noChangeArrowheads="1"/>
          </p:cNvSpPr>
          <p:nvPr>
            <p:ph type="sldNum" sz="quarter" idx="4"/>
          </p:nvPr>
        </p:nvSpPr>
        <p:spPr bwMode="auto">
          <a:xfrm>
            <a:off x="387350" y="6362700"/>
            <a:ext cx="712788" cy="363538"/>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defRPr sz="1000"/>
            </a:lvl1pPr>
          </a:lstStyle>
          <a:p>
            <a:fld id="{18CF4F09-6A6B-49C5-B171-4AA21E9A413C}" type="slidenum">
              <a:rPr lang="nl-NL"/>
              <a:pPr/>
              <a:t>‹nr.›</a:t>
            </a:fld>
            <a:endParaRPr lang="nl-NL"/>
          </a:p>
        </p:txBody>
      </p:sp>
    </p:spTree>
  </p:cSld>
  <p:clrMap bg1="lt1" tx1="dk1" bg2="lt2" tx2="dk2" accent1="accent1" accent2="accent2" accent3="accent3" accent4="accent4" accent5="accent5" accent6="accent6" hlink="hlink" folHlink="folHlink"/>
  <p:sldLayoutIdLst>
    <p:sldLayoutId id="2147484215" r:id="rId1"/>
    <p:sldLayoutId id="2147484216" r:id="rId2"/>
    <p:sldLayoutId id="2147484217" r:id="rId3"/>
    <p:sldLayoutId id="2147484218" r:id="rId4"/>
  </p:sldLayoutIdLst>
  <p:hf sldNum="0" hdr="0" ftr="0"/>
  <p:txStyles>
    <p:titleStyle>
      <a:lvl1pPr algn="l" rtl="0" eaLnBrk="0" fontAlgn="base" hangingPunct="0">
        <a:spcBef>
          <a:spcPct val="0"/>
        </a:spcBef>
        <a:spcAft>
          <a:spcPct val="0"/>
        </a:spcAft>
        <a:defRPr sz="2600" kern="1200">
          <a:solidFill>
            <a:srgbClr val="900079"/>
          </a:solidFill>
          <a:latin typeface="+mj-lt"/>
          <a:ea typeface="+mj-ea"/>
          <a:cs typeface="+mj-cs"/>
        </a:defRPr>
      </a:lvl1pPr>
      <a:lvl2pPr algn="l" rtl="0" eaLnBrk="0" fontAlgn="base" hangingPunct="0">
        <a:spcBef>
          <a:spcPct val="0"/>
        </a:spcBef>
        <a:spcAft>
          <a:spcPct val="0"/>
        </a:spcAft>
        <a:defRPr sz="2600">
          <a:solidFill>
            <a:srgbClr val="900079"/>
          </a:solidFill>
          <a:latin typeface="Verdana" pitchFamily="34" charset="0"/>
          <a:ea typeface="Verdana" pitchFamily="34" charset="0"/>
          <a:cs typeface="Verdana" pitchFamily="34" charset="0"/>
        </a:defRPr>
      </a:lvl2pPr>
      <a:lvl3pPr algn="l" rtl="0" eaLnBrk="0" fontAlgn="base" hangingPunct="0">
        <a:spcBef>
          <a:spcPct val="0"/>
        </a:spcBef>
        <a:spcAft>
          <a:spcPct val="0"/>
        </a:spcAft>
        <a:defRPr sz="2600">
          <a:solidFill>
            <a:srgbClr val="900079"/>
          </a:solidFill>
          <a:latin typeface="Verdana" pitchFamily="34" charset="0"/>
          <a:ea typeface="Verdana" pitchFamily="34" charset="0"/>
          <a:cs typeface="Verdana" pitchFamily="34" charset="0"/>
        </a:defRPr>
      </a:lvl3pPr>
      <a:lvl4pPr algn="l" rtl="0" eaLnBrk="0" fontAlgn="base" hangingPunct="0">
        <a:spcBef>
          <a:spcPct val="0"/>
        </a:spcBef>
        <a:spcAft>
          <a:spcPct val="0"/>
        </a:spcAft>
        <a:defRPr sz="2600">
          <a:solidFill>
            <a:srgbClr val="900079"/>
          </a:solidFill>
          <a:latin typeface="Verdana" pitchFamily="34" charset="0"/>
          <a:ea typeface="Verdana" pitchFamily="34" charset="0"/>
          <a:cs typeface="Verdana" pitchFamily="34" charset="0"/>
        </a:defRPr>
      </a:lvl4pPr>
      <a:lvl5pPr algn="l" rtl="0" eaLnBrk="0" fontAlgn="base" hangingPunct="0">
        <a:spcBef>
          <a:spcPct val="0"/>
        </a:spcBef>
        <a:spcAft>
          <a:spcPct val="0"/>
        </a:spcAft>
        <a:defRPr sz="2600">
          <a:solidFill>
            <a:srgbClr val="900079"/>
          </a:solidFill>
          <a:latin typeface="Verdana" pitchFamily="34" charset="0"/>
          <a:ea typeface="Verdana" pitchFamily="34" charset="0"/>
          <a:cs typeface="Verdana" pitchFamily="34" charset="0"/>
        </a:defRPr>
      </a:lvl5pPr>
      <a:lvl6pPr marL="457200" algn="l" rtl="0" eaLnBrk="1" fontAlgn="base" hangingPunct="1">
        <a:spcBef>
          <a:spcPct val="0"/>
        </a:spcBef>
        <a:spcAft>
          <a:spcPct val="0"/>
        </a:spcAft>
        <a:defRPr sz="2600">
          <a:solidFill>
            <a:schemeClr val="tx1"/>
          </a:solidFill>
          <a:latin typeface="Verdana" pitchFamily="34" charset="0"/>
          <a:ea typeface="Verdana" pitchFamily="34" charset="0"/>
          <a:cs typeface="Verdana" pitchFamily="34" charset="0"/>
        </a:defRPr>
      </a:lvl6pPr>
      <a:lvl7pPr marL="914400" algn="l" rtl="0" eaLnBrk="1" fontAlgn="base" hangingPunct="1">
        <a:spcBef>
          <a:spcPct val="0"/>
        </a:spcBef>
        <a:spcAft>
          <a:spcPct val="0"/>
        </a:spcAft>
        <a:defRPr sz="2600">
          <a:solidFill>
            <a:schemeClr val="tx1"/>
          </a:solidFill>
          <a:latin typeface="Verdana" pitchFamily="34" charset="0"/>
          <a:ea typeface="Verdana" pitchFamily="34" charset="0"/>
          <a:cs typeface="Verdana" pitchFamily="34" charset="0"/>
        </a:defRPr>
      </a:lvl7pPr>
      <a:lvl8pPr marL="1371600" algn="l" rtl="0" eaLnBrk="1" fontAlgn="base" hangingPunct="1">
        <a:spcBef>
          <a:spcPct val="0"/>
        </a:spcBef>
        <a:spcAft>
          <a:spcPct val="0"/>
        </a:spcAft>
        <a:defRPr sz="2600">
          <a:solidFill>
            <a:schemeClr val="tx1"/>
          </a:solidFill>
          <a:latin typeface="Verdana" pitchFamily="34" charset="0"/>
          <a:ea typeface="Verdana" pitchFamily="34" charset="0"/>
          <a:cs typeface="Verdana" pitchFamily="34" charset="0"/>
        </a:defRPr>
      </a:lvl8pPr>
      <a:lvl9pPr marL="1828800" algn="l" rtl="0" eaLnBrk="1" fontAlgn="base" hangingPunct="1">
        <a:spcBef>
          <a:spcPct val="0"/>
        </a:spcBef>
        <a:spcAft>
          <a:spcPct val="0"/>
        </a:spcAft>
        <a:defRPr sz="2600">
          <a:solidFill>
            <a:schemeClr val="tx1"/>
          </a:solidFill>
          <a:latin typeface="Verdana" pitchFamily="34" charset="0"/>
          <a:ea typeface="Verdana" pitchFamily="34" charset="0"/>
          <a:cs typeface="Verdana" pitchFamily="34" charset="0"/>
        </a:defRPr>
      </a:lvl9pPr>
    </p:titleStyle>
    <p:bodyStyle>
      <a:lvl1pPr algn="l" rtl="0" eaLnBrk="0" fontAlgn="base" hangingPunct="0">
        <a:spcBef>
          <a:spcPct val="20000"/>
        </a:spcBef>
        <a:spcAft>
          <a:spcPct val="0"/>
        </a:spcAft>
        <a:buFont typeface="Arial" pitchFamily="34" charset="0"/>
        <a:defRPr kern="1200">
          <a:solidFill>
            <a:srgbClr val="000000"/>
          </a:solidFill>
          <a:latin typeface="+mn-lt"/>
          <a:ea typeface="+mn-ea"/>
          <a:cs typeface="+mn-cs"/>
        </a:defRPr>
      </a:lvl1pPr>
      <a:lvl2pPr marL="152400" indent="-150813" algn="l" rtl="0" eaLnBrk="0" fontAlgn="base" hangingPunct="0">
        <a:spcBef>
          <a:spcPct val="20000"/>
        </a:spcBef>
        <a:spcAft>
          <a:spcPct val="0"/>
        </a:spcAft>
        <a:buFont typeface="Arial" pitchFamily="34" charset="0"/>
        <a:buBlip>
          <a:blip r:embed="rId6"/>
        </a:buBlip>
        <a:defRPr kern="1200">
          <a:solidFill>
            <a:srgbClr val="000000"/>
          </a:solidFill>
          <a:latin typeface="+mn-lt"/>
          <a:ea typeface="+mn-ea"/>
          <a:cs typeface="+mn-cs"/>
        </a:defRPr>
      </a:lvl2pPr>
      <a:lvl3pPr marL="406400" indent="-252413" algn="l" rtl="0" eaLnBrk="0" fontAlgn="base" hangingPunct="0">
        <a:spcBef>
          <a:spcPct val="20000"/>
        </a:spcBef>
        <a:spcAft>
          <a:spcPct val="0"/>
        </a:spcAft>
        <a:buFont typeface="Arial" pitchFamily="34" charset="0"/>
        <a:buBlip>
          <a:blip r:embed="rId7"/>
        </a:buBlip>
        <a:defRPr kern="1200">
          <a:solidFill>
            <a:srgbClr val="000000"/>
          </a:solidFill>
          <a:latin typeface="+mn-lt"/>
          <a:ea typeface="+mn-ea"/>
          <a:cs typeface="+mn-cs"/>
        </a:defRPr>
      </a:lvl3pPr>
      <a:lvl4pPr marL="633413" indent="-225425" algn="l" rtl="0" eaLnBrk="0" fontAlgn="base" hangingPunct="0">
        <a:spcBef>
          <a:spcPct val="20000"/>
        </a:spcBef>
        <a:spcAft>
          <a:spcPct val="0"/>
        </a:spcAft>
        <a:buFont typeface="Arial" pitchFamily="34" charset="0"/>
        <a:buBlip>
          <a:blip r:embed="rId8"/>
        </a:buBlip>
        <a:defRPr kern="1200">
          <a:solidFill>
            <a:srgbClr val="000000"/>
          </a:solidFill>
          <a:latin typeface="+mn-lt"/>
          <a:ea typeface="+mn-ea"/>
          <a:cs typeface="+mn-cs"/>
        </a:defRPr>
      </a:lvl4pPr>
      <a:lvl5pPr marL="811213" indent="-176213" algn="l" rtl="0" eaLnBrk="0" fontAlgn="base" hangingPunct="0">
        <a:spcBef>
          <a:spcPct val="200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6.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hyperlink" Target="http://inspire.jrc.ec.europa.eu/" TargetMode="External"/><Relationship Id="rId2" Type="http://schemas.openxmlformats.org/officeDocument/2006/relationships/notesSlide" Target="../notesSlides/notesSlide4.xml"/><Relationship Id="rId1" Type="http://schemas.openxmlformats.org/officeDocument/2006/relationships/slideLayout" Target="../slideLayouts/slideLayout26.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hyperlink" Target="http://inspire.jrc.ec.europa.eu/" TargetMode="External"/><Relationship Id="rId2" Type="http://schemas.openxmlformats.org/officeDocument/2006/relationships/notesSlide" Target="../notesSlides/notesSlide5.xml"/><Relationship Id="rId1" Type="http://schemas.openxmlformats.org/officeDocument/2006/relationships/slideLayout" Target="../slideLayouts/slideLayout26.xml"/><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hyperlink" Target="http://inspire.jrc.ec.europa.eu/documents/Data_Specifications/INSPIRE_DataSpecification_EF_v3.0.pdf" TargetMode="External"/><Relationship Id="rId7"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2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7.xml"/><Relationship Id="rId1" Type="http://schemas.openxmlformats.org/officeDocument/2006/relationships/slideLayout" Target="../slideLayouts/slideLayout26.xml"/><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3" Type="http://schemas.openxmlformats.org/officeDocument/2006/relationships/hyperlink" Target="http://library.wmo.int/pmb_ged/wmo_1157_en.pdf" TargetMode="External"/><Relationship Id="rId2" Type="http://schemas.openxmlformats.org/officeDocument/2006/relationships/notesSlide" Target="../notesSlides/notesSlide9.xml"/><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26.xml"/><Relationship Id="rId5" Type="http://schemas.openxmlformats.org/officeDocument/2006/relationships/image" Target="../media/image27.png"/><Relationship Id="rId4" Type="http://schemas.openxmlformats.org/officeDocument/2006/relationships/image" Target="../media/image26.jpeg"/></Relationships>
</file>

<file path=ppt/slides/_rels/slide1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1.xml"/><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26.xml"/><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xml"/><Relationship Id="rId1" Type="http://schemas.openxmlformats.org/officeDocument/2006/relationships/slideLayout" Target="../slideLayouts/slideLayout26.xml"/><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pDatum"/>
          <p:cNvSpPr>
            <a:spLocks noGrp="1" noChangeArrowheads="1"/>
          </p:cNvSpPr>
          <p:nvPr>
            <p:ph type="dt" sz="half" idx="10"/>
          </p:nvPr>
        </p:nvSpPr>
        <p:spPr>
          <a:xfrm>
            <a:off x="4929187" y="6380163"/>
            <a:ext cx="4106657" cy="363537"/>
          </a:xfrm>
        </p:spPr>
        <p:txBody>
          <a:bodyPr/>
          <a:lstStyle/>
          <a:p>
            <a:r>
              <a:rPr lang="nl-NL" smtClean="0"/>
              <a:t>WMO RA VI WIGOS Workshop | Belgrade, 24 - 27 Nov 2015</a:t>
            </a:r>
            <a:endParaRPr lang="nl-NL" dirty="0"/>
          </a:p>
        </p:txBody>
      </p:sp>
      <p:sp>
        <p:nvSpPr>
          <p:cNvPr id="191490" name="Rectangle 2"/>
          <p:cNvSpPr>
            <a:spLocks noGrp="1" noChangeArrowheads="1"/>
          </p:cNvSpPr>
          <p:nvPr>
            <p:ph type="title" idx="4294967295"/>
          </p:nvPr>
        </p:nvSpPr>
        <p:spPr>
          <a:xfrm>
            <a:off x="4854574" y="2740384"/>
            <a:ext cx="4060825" cy="1438326"/>
          </a:xfrm>
        </p:spPr>
        <p:txBody>
          <a:bodyPr/>
          <a:lstStyle/>
          <a:p>
            <a:pPr algn="ctr"/>
            <a:r>
              <a:rPr lang="nl-NL" sz="3200" dirty="0" smtClean="0">
                <a:solidFill>
                  <a:srgbClr val="000000"/>
                </a:solidFill>
                <a:latin typeface="Verdana" pitchFamily="34" charset="0"/>
              </a:rPr>
              <a:t>INSPIRE &amp; WIGOS</a:t>
            </a:r>
            <a:endParaRPr lang="nl-NL" sz="3200" dirty="0" smtClean="0">
              <a:solidFill>
                <a:srgbClr val="000000"/>
              </a:solidFill>
              <a:latin typeface="Verdana" pitchFamily="34" charset="0"/>
            </a:endParaRPr>
          </a:p>
        </p:txBody>
      </p:sp>
      <p:sp>
        <p:nvSpPr>
          <p:cNvPr id="191491" name="Rectangle 3"/>
          <p:cNvSpPr>
            <a:spLocks noGrp="1" noChangeArrowheads="1"/>
          </p:cNvSpPr>
          <p:nvPr>
            <p:ph type="body" idx="4294967295"/>
          </p:nvPr>
        </p:nvSpPr>
        <p:spPr>
          <a:xfrm>
            <a:off x="4927600" y="4347395"/>
            <a:ext cx="3598863" cy="1852613"/>
          </a:xfrm>
        </p:spPr>
        <p:txBody>
          <a:bodyPr/>
          <a:lstStyle/>
          <a:p>
            <a:pPr indent="1588"/>
            <a:r>
              <a:rPr lang="en-US" sz="1400" dirty="0" smtClean="0">
                <a:latin typeface="Verdana" pitchFamily="34" charset="0"/>
              </a:rPr>
              <a:t>Jan </a:t>
            </a:r>
            <a:r>
              <a:rPr lang="en-US" sz="1400" dirty="0" smtClean="0">
                <a:latin typeface="Verdana" pitchFamily="34" charset="0"/>
              </a:rPr>
              <a:t>Willem </a:t>
            </a:r>
            <a:r>
              <a:rPr lang="en-US" sz="1400" dirty="0" err="1" smtClean="0">
                <a:latin typeface="Verdana" pitchFamily="34" charset="0"/>
              </a:rPr>
              <a:t>Noteboom</a:t>
            </a:r>
            <a:r>
              <a:rPr lang="en-US" sz="1400" dirty="0" smtClean="0">
                <a:latin typeface="Verdana" pitchFamily="34" charset="0"/>
              </a:rPr>
              <a:t>, </a:t>
            </a:r>
            <a:r>
              <a:rPr lang="en-US" sz="1400" dirty="0" smtClean="0">
                <a:latin typeface="Verdana" pitchFamily="34" charset="0"/>
              </a:rPr>
              <a:t>KNMI</a:t>
            </a:r>
          </a:p>
          <a:p>
            <a:pPr indent="1588"/>
            <a:r>
              <a:rPr lang="en-US" sz="1400" dirty="0" smtClean="0">
                <a:latin typeface="Verdana" pitchFamily="34" charset="0"/>
              </a:rPr>
              <a:t>Jan Rozema, KNMI</a:t>
            </a:r>
            <a:endParaRPr lang="nl-NL" sz="1400" dirty="0" smtClean="0">
              <a:latin typeface="Verdana" pitchFamily="34" charset="0"/>
            </a:endParaRPr>
          </a:p>
          <a:p>
            <a:pPr indent="1588"/>
            <a:endParaRPr lang="nl-NL" sz="1400" dirty="0" smtClean="0">
              <a:latin typeface="Verdana" pitchFamily="34" charset="0"/>
            </a:endParaRPr>
          </a:p>
        </p:txBody>
      </p:sp>
      <p:pic>
        <p:nvPicPr>
          <p:cNvPr id="191493" name="Picture 5" descr="INSPIRE logo5"/>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5175423" y="2053529"/>
            <a:ext cx="1017424" cy="1019731"/>
          </a:xfrm>
          <a:prstGeom prst="rect">
            <a:avLst/>
          </a:prstGeom>
          <a:noFill/>
          <a:ln w="9525">
            <a:noFill/>
            <a:miter lim="800000"/>
            <a:headEnd/>
            <a:tailEnd/>
          </a:ln>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83488" y="2179219"/>
            <a:ext cx="579437"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solidFill>
                  <a:srgbClr val="900079"/>
                </a:solidFill>
              </a:rPr>
              <a:t>Outline</a:t>
            </a:r>
            <a:endParaRPr lang="nl-NL" dirty="0">
              <a:solidFill>
                <a:srgbClr val="900079"/>
              </a:solidFill>
            </a:endParaRPr>
          </a:p>
        </p:txBody>
      </p:sp>
      <p:sp>
        <p:nvSpPr>
          <p:cNvPr id="3" name="Tijdelijke aanduiding voor inhoud 2"/>
          <p:cNvSpPr>
            <a:spLocks noGrp="1"/>
          </p:cNvSpPr>
          <p:nvPr>
            <p:ph idx="1"/>
          </p:nvPr>
        </p:nvSpPr>
        <p:spPr>
          <a:xfrm>
            <a:off x="369858" y="1798626"/>
            <a:ext cx="8367742" cy="4273580"/>
          </a:xfrm>
        </p:spPr>
        <p:txBody>
          <a:bodyPr/>
          <a:lstStyle/>
          <a:p>
            <a:pPr lvl="1">
              <a:lnSpc>
                <a:spcPct val="250000"/>
              </a:lnSpc>
            </a:pPr>
            <a:r>
              <a:rPr lang="en-US" sz="2400" dirty="0" smtClean="0"/>
              <a:t>INSPIRE </a:t>
            </a:r>
            <a:r>
              <a:rPr lang="en-US" sz="2400" dirty="0" smtClean="0"/>
              <a:t>overview</a:t>
            </a:r>
          </a:p>
          <a:p>
            <a:pPr lvl="1">
              <a:lnSpc>
                <a:spcPct val="250000"/>
              </a:lnSpc>
            </a:pPr>
            <a:r>
              <a:rPr lang="en-US" sz="2400" dirty="0" smtClean="0"/>
              <a:t>WIGOS metadata overview</a:t>
            </a:r>
          </a:p>
          <a:p>
            <a:pPr lvl="1">
              <a:lnSpc>
                <a:spcPct val="250000"/>
              </a:lnSpc>
            </a:pPr>
            <a:r>
              <a:rPr lang="en-US" sz="2400" dirty="0" smtClean="0"/>
              <a:t>INSPIRE EF </a:t>
            </a:r>
            <a:r>
              <a:rPr lang="en-US" sz="2400" dirty="0"/>
              <a:t>model  vs. </a:t>
            </a:r>
            <a:r>
              <a:rPr lang="en-US" sz="2400" dirty="0" smtClean="0"/>
              <a:t>WIGOS </a:t>
            </a:r>
            <a:r>
              <a:rPr lang="en-US" sz="2400" dirty="0"/>
              <a:t>metadata </a:t>
            </a:r>
            <a:r>
              <a:rPr lang="en-US" sz="2400" dirty="0" smtClean="0"/>
              <a:t>model</a:t>
            </a:r>
            <a:endParaRPr lang="en-US" sz="2400" dirty="0" smtClean="0"/>
          </a:p>
          <a:p>
            <a:pPr marL="0" lvl="1" indent="0">
              <a:buNone/>
            </a:pPr>
            <a:endParaRPr lang="en-US" dirty="0" smtClean="0"/>
          </a:p>
        </p:txBody>
      </p:sp>
      <p:sp>
        <p:nvSpPr>
          <p:cNvPr id="4" name="Tijdelijke aanduiding voor datum 3"/>
          <p:cNvSpPr>
            <a:spLocks noGrp="1"/>
          </p:cNvSpPr>
          <p:nvPr>
            <p:ph type="dt" sz="half" idx="10"/>
          </p:nvPr>
        </p:nvSpPr>
        <p:spPr/>
        <p:txBody>
          <a:bodyPr/>
          <a:lstStyle/>
          <a:p>
            <a:r>
              <a:rPr lang="nl-NL" smtClean="0"/>
              <a:t>WMO RA VI WIGOS Workshop | Belgrade, 24 - 27 Nov 2015</a:t>
            </a:r>
            <a:endParaRPr lang="nl-NL"/>
          </a:p>
        </p:txBody>
      </p:sp>
    </p:spTree>
    <p:extLst>
      <p:ext uri="{BB962C8B-B14F-4D97-AF65-F5344CB8AC3E}">
        <p14:creationId xmlns:p14="http://schemas.microsoft.com/office/powerpoint/2010/main" val="26622672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hpTitel"/>
          <p:cNvSpPr>
            <a:spLocks noGrp="1" noChangeArrowheads="1"/>
          </p:cNvSpPr>
          <p:nvPr>
            <p:ph type="dt" sz="half" idx="10"/>
          </p:nvPr>
        </p:nvSpPr>
        <p:spPr/>
        <p:txBody>
          <a:bodyPr/>
          <a:lstStyle/>
          <a:p>
            <a:r>
              <a:rPr lang="nl-NL" smtClean="0"/>
              <a:t>WMO RA VI WIGOS Workshop | Belgrade, 24 - 27 Nov 2015</a:t>
            </a:r>
            <a:endParaRPr lang="nl-NL"/>
          </a:p>
        </p:txBody>
      </p:sp>
      <p:sp>
        <p:nvSpPr>
          <p:cNvPr id="381954" name="Rectangle 2"/>
          <p:cNvSpPr>
            <a:spLocks noGrp="1" noChangeArrowheads="1"/>
          </p:cNvSpPr>
          <p:nvPr>
            <p:ph type="title" idx="4294967295"/>
          </p:nvPr>
        </p:nvSpPr>
        <p:spPr/>
        <p:txBody>
          <a:bodyPr/>
          <a:lstStyle/>
          <a:p>
            <a:r>
              <a:rPr lang="nl-NL" dirty="0" err="1" smtClean="0">
                <a:latin typeface="Verdana" pitchFamily="34" charset="0"/>
              </a:rPr>
              <a:t>Why</a:t>
            </a:r>
            <a:r>
              <a:rPr lang="nl-NL" dirty="0" smtClean="0">
                <a:latin typeface="Verdana" pitchFamily="34" charset="0"/>
              </a:rPr>
              <a:t> INSPIRE</a:t>
            </a:r>
          </a:p>
        </p:txBody>
      </p:sp>
      <p:sp>
        <p:nvSpPr>
          <p:cNvPr id="381955" name="Rectangle 3"/>
          <p:cNvSpPr>
            <a:spLocks noGrp="1" noChangeArrowheads="1"/>
          </p:cNvSpPr>
          <p:nvPr>
            <p:ph type="body" idx="4294967295"/>
          </p:nvPr>
        </p:nvSpPr>
        <p:spPr>
          <a:xfrm>
            <a:off x="366713" y="4090218"/>
            <a:ext cx="8169275" cy="2064519"/>
          </a:xfrm>
        </p:spPr>
        <p:txBody>
          <a:bodyPr/>
          <a:lstStyle/>
          <a:p>
            <a:r>
              <a:rPr lang="nl-NL" dirty="0" err="1" smtClean="0">
                <a:latin typeface="Verdana" pitchFamily="34" charset="0"/>
              </a:rPr>
              <a:t>Environmental</a:t>
            </a:r>
            <a:r>
              <a:rPr lang="nl-NL" dirty="0" smtClean="0">
                <a:latin typeface="Verdana" pitchFamily="34" charset="0"/>
              </a:rPr>
              <a:t> policy-making </a:t>
            </a:r>
            <a:r>
              <a:rPr lang="nl-NL" dirty="0" err="1" smtClean="0">
                <a:latin typeface="Verdana" pitchFamily="34" charset="0"/>
              </a:rPr>
              <a:t>and</a:t>
            </a:r>
            <a:r>
              <a:rPr lang="nl-NL" dirty="0" smtClean="0">
                <a:latin typeface="Verdana" pitchFamily="34" charset="0"/>
              </a:rPr>
              <a:t> </a:t>
            </a:r>
            <a:r>
              <a:rPr lang="nl-NL" dirty="0" err="1" smtClean="0">
                <a:latin typeface="Verdana" pitchFamily="34" charset="0"/>
              </a:rPr>
              <a:t>activities</a:t>
            </a:r>
            <a:r>
              <a:rPr lang="en-US" dirty="0" smtClean="0">
                <a:latin typeface="Verdana" pitchFamily="34" charset="0"/>
              </a:rPr>
              <a:t> across EU boundaries </a:t>
            </a:r>
            <a:r>
              <a:rPr lang="en-US" dirty="0" smtClean="0">
                <a:latin typeface="Verdana" pitchFamily="34" charset="0"/>
              </a:rPr>
              <a:t>require</a:t>
            </a:r>
            <a:r>
              <a:rPr lang="nl-NL" dirty="0" smtClean="0">
                <a:latin typeface="Verdana" pitchFamily="34" charset="0"/>
              </a:rPr>
              <a:t>:</a:t>
            </a:r>
            <a:endParaRPr lang="nl-NL" dirty="0" smtClean="0">
              <a:latin typeface="Verdana" pitchFamily="34" charset="0"/>
            </a:endParaRPr>
          </a:p>
          <a:p>
            <a:pPr lvl="1"/>
            <a:r>
              <a:rPr lang="nl-NL" b="1" dirty="0" err="1" smtClean="0">
                <a:latin typeface="Verdana" pitchFamily="34" charset="0"/>
              </a:rPr>
              <a:t>interoperability</a:t>
            </a:r>
            <a:r>
              <a:rPr lang="nl-NL" dirty="0" smtClean="0">
                <a:latin typeface="Verdana" pitchFamily="34" charset="0"/>
              </a:rPr>
              <a:t> </a:t>
            </a:r>
            <a:r>
              <a:rPr lang="en-GB" dirty="0" smtClean="0">
                <a:latin typeface="Verdana" pitchFamily="34" charset="0"/>
              </a:rPr>
              <a:t>of</a:t>
            </a:r>
            <a:r>
              <a:rPr lang="nl-NL" dirty="0" smtClean="0">
                <a:latin typeface="Verdana" pitchFamily="34" charset="0"/>
              </a:rPr>
              <a:t> </a:t>
            </a:r>
            <a:r>
              <a:rPr lang="nl-NL" dirty="0" err="1" smtClean="0">
                <a:latin typeface="Verdana" pitchFamily="34" charset="0"/>
              </a:rPr>
              <a:t>spatial</a:t>
            </a:r>
            <a:r>
              <a:rPr lang="nl-NL" dirty="0" smtClean="0">
                <a:latin typeface="Verdana" pitchFamily="34" charset="0"/>
              </a:rPr>
              <a:t> information</a:t>
            </a:r>
          </a:p>
          <a:p>
            <a:pPr lvl="1"/>
            <a:r>
              <a:rPr lang="nl-NL" b="1" dirty="0" err="1" smtClean="0">
                <a:latin typeface="Verdana" pitchFamily="34" charset="0"/>
              </a:rPr>
              <a:t>harmonized</a:t>
            </a:r>
            <a:r>
              <a:rPr lang="nl-NL" dirty="0" smtClean="0">
                <a:latin typeface="Verdana" pitchFamily="34" charset="0"/>
              </a:rPr>
              <a:t> </a:t>
            </a:r>
            <a:r>
              <a:rPr lang="nl-NL" dirty="0" err="1" smtClean="0">
                <a:latin typeface="Verdana" pitchFamily="34" charset="0"/>
              </a:rPr>
              <a:t>spatial</a:t>
            </a:r>
            <a:r>
              <a:rPr lang="nl-NL" dirty="0" smtClean="0">
                <a:latin typeface="Verdana" pitchFamily="34" charset="0"/>
              </a:rPr>
              <a:t> information </a:t>
            </a:r>
          </a:p>
          <a:p>
            <a:pPr lvl="1"/>
            <a:endParaRPr lang="nl-NL" dirty="0" smtClean="0">
              <a:latin typeface="Verdana" pitchFamily="34" charset="0"/>
            </a:endParaRPr>
          </a:p>
          <a:p>
            <a:endParaRPr lang="nl-NL" dirty="0" smtClean="0">
              <a:latin typeface="Verdana" pitchFamily="34" charset="0"/>
            </a:endParaRPr>
          </a:p>
          <a:p>
            <a:endParaRPr lang="en-US" dirty="0" smtClean="0">
              <a:latin typeface="Verdana" pitchFamily="34" charset="0"/>
            </a:endParaRPr>
          </a:p>
        </p:txBody>
      </p:sp>
      <p:grpSp>
        <p:nvGrpSpPr>
          <p:cNvPr id="381962" name="Group 10"/>
          <p:cNvGrpSpPr>
            <a:grpSpLocks/>
          </p:cNvGrpSpPr>
          <p:nvPr/>
        </p:nvGrpSpPr>
        <p:grpSpPr bwMode="auto">
          <a:xfrm>
            <a:off x="5674188" y="1666517"/>
            <a:ext cx="2618533" cy="2087062"/>
            <a:chOff x="3382" y="1923"/>
            <a:chExt cx="1871" cy="1588"/>
          </a:xfrm>
        </p:grpSpPr>
        <p:pic>
          <p:nvPicPr>
            <p:cNvPr id="381956" name="Picture 4"/>
            <p:cNvPicPr>
              <a:picLocks noChangeArrowheads="1"/>
            </p:cNvPicPr>
            <p:nvPr/>
          </p:nvPicPr>
          <p:blipFill>
            <a:blip r:embed="rId3">
              <a:clrChange>
                <a:clrFrom>
                  <a:srgbClr val="FFFFFF"/>
                </a:clrFrom>
                <a:clrTo>
                  <a:srgbClr val="FFFFFF">
                    <a:alpha val="0"/>
                  </a:srgbClr>
                </a:clrTo>
              </a:clrChange>
            </a:blip>
            <a:srcRect/>
            <a:stretch>
              <a:fillRect/>
            </a:stretch>
          </p:blipFill>
          <p:spPr bwMode="auto">
            <a:xfrm>
              <a:off x="3382" y="2241"/>
              <a:ext cx="1000" cy="907"/>
            </a:xfrm>
            <a:prstGeom prst="rect">
              <a:avLst/>
            </a:prstGeom>
            <a:noFill/>
            <a:ln w="9525">
              <a:noFill/>
              <a:miter lim="800000"/>
              <a:headEnd/>
              <a:tailEnd/>
            </a:ln>
            <a:effectLst/>
          </p:spPr>
        </p:pic>
        <p:pic>
          <p:nvPicPr>
            <p:cNvPr id="381957" name="Picture 5"/>
            <p:cNvPicPr>
              <a:picLocks noChangeArrowheads="1"/>
            </p:cNvPicPr>
            <p:nvPr/>
          </p:nvPicPr>
          <p:blipFill>
            <a:blip r:embed="rId3">
              <a:clrChange>
                <a:clrFrom>
                  <a:srgbClr val="FFFFFF"/>
                </a:clrFrom>
                <a:clrTo>
                  <a:srgbClr val="FFFFFF">
                    <a:alpha val="0"/>
                  </a:srgbClr>
                </a:clrTo>
              </a:clrChange>
            </a:blip>
            <a:srcRect/>
            <a:stretch>
              <a:fillRect/>
            </a:stretch>
          </p:blipFill>
          <p:spPr bwMode="auto">
            <a:xfrm>
              <a:off x="4108" y="2604"/>
              <a:ext cx="997" cy="907"/>
            </a:xfrm>
            <a:prstGeom prst="rect">
              <a:avLst/>
            </a:prstGeom>
            <a:noFill/>
            <a:ln w="9525">
              <a:noFill/>
              <a:miter lim="800000"/>
              <a:headEnd/>
              <a:tailEnd/>
            </a:ln>
            <a:effectLst/>
          </p:spPr>
        </p:pic>
        <p:pic>
          <p:nvPicPr>
            <p:cNvPr id="381958" name="Picture 6"/>
            <p:cNvPicPr>
              <a:picLocks noChangeArrowheads="1"/>
            </p:cNvPicPr>
            <p:nvPr/>
          </p:nvPicPr>
          <p:blipFill>
            <a:blip r:embed="rId3">
              <a:clrChange>
                <a:clrFrom>
                  <a:srgbClr val="FFFFFF"/>
                </a:clrFrom>
                <a:clrTo>
                  <a:srgbClr val="FFFFFF">
                    <a:alpha val="0"/>
                  </a:srgbClr>
                </a:clrTo>
              </a:clrChange>
            </a:blip>
            <a:srcRect/>
            <a:stretch>
              <a:fillRect/>
            </a:stretch>
          </p:blipFill>
          <p:spPr bwMode="auto">
            <a:xfrm>
              <a:off x="4470" y="2241"/>
              <a:ext cx="783" cy="692"/>
            </a:xfrm>
            <a:prstGeom prst="rect">
              <a:avLst/>
            </a:prstGeom>
            <a:noFill/>
            <a:ln w="9525">
              <a:noFill/>
              <a:miter lim="800000"/>
              <a:headEnd/>
              <a:tailEnd/>
            </a:ln>
            <a:effectLst/>
          </p:spPr>
        </p:pic>
        <p:pic>
          <p:nvPicPr>
            <p:cNvPr id="381959" name="Picture 7"/>
            <p:cNvPicPr>
              <a:picLocks noChangeArrowheads="1"/>
            </p:cNvPicPr>
            <p:nvPr/>
          </p:nvPicPr>
          <p:blipFill>
            <a:blip r:embed="rId3">
              <a:clrChange>
                <a:clrFrom>
                  <a:srgbClr val="FFFFFF"/>
                </a:clrFrom>
                <a:clrTo>
                  <a:srgbClr val="FFFFFF">
                    <a:alpha val="0"/>
                  </a:srgbClr>
                </a:clrTo>
              </a:clrChange>
            </a:blip>
            <a:srcRect/>
            <a:stretch>
              <a:fillRect/>
            </a:stretch>
          </p:blipFill>
          <p:spPr bwMode="auto">
            <a:xfrm>
              <a:off x="3972" y="1923"/>
              <a:ext cx="725" cy="680"/>
            </a:xfrm>
            <a:prstGeom prst="rect">
              <a:avLst/>
            </a:prstGeom>
            <a:noFill/>
            <a:ln w="9525">
              <a:noFill/>
              <a:miter lim="800000"/>
              <a:headEnd/>
              <a:tailEnd/>
            </a:ln>
            <a:effectLst/>
          </p:spPr>
        </p:pic>
      </p:grpSp>
      <p:pic>
        <p:nvPicPr>
          <p:cNvPr id="381963" name="Picture 11" descr="pirkagies"/>
          <p:cNvPicPr>
            <a:picLocks noChangeAspect="1" noChangeArrowheads="1"/>
          </p:cNvPicPr>
          <p:nvPr/>
        </p:nvPicPr>
        <p:blipFill>
          <a:blip r:embed="rId4"/>
          <a:srcRect/>
          <a:stretch>
            <a:fillRect/>
          </a:stretch>
        </p:blipFill>
        <p:spPr bwMode="auto">
          <a:xfrm>
            <a:off x="5990974" y="4606362"/>
            <a:ext cx="1330325" cy="852488"/>
          </a:xfrm>
          <a:prstGeom prst="rect">
            <a:avLst/>
          </a:prstGeom>
          <a:noFill/>
        </p:spPr>
      </p:pic>
      <p:pic>
        <p:nvPicPr>
          <p:cNvPr id="381964" name="Picture 12" descr="748e680c70"/>
          <p:cNvPicPr>
            <a:picLocks noChangeAspect="1" noChangeArrowheads="1"/>
          </p:cNvPicPr>
          <p:nvPr/>
        </p:nvPicPr>
        <p:blipFill>
          <a:blip r:embed="rId5"/>
          <a:srcRect/>
          <a:stretch>
            <a:fillRect/>
          </a:stretch>
        </p:blipFill>
        <p:spPr bwMode="auto">
          <a:xfrm>
            <a:off x="7360986" y="4606362"/>
            <a:ext cx="1272461" cy="846138"/>
          </a:xfrm>
          <a:prstGeom prst="rect">
            <a:avLst/>
          </a:prstGeom>
          <a:noFill/>
        </p:spPr>
      </p:pic>
      <p:sp>
        <p:nvSpPr>
          <p:cNvPr id="381965" name="Text Box 13"/>
          <p:cNvSpPr txBox="1">
            <a:spLocks noChangeArrowheads="1"/>
          </p:cNvSpPr>
          <p:nvPr/>
        </p:nvSpPr>
        <p:spPr bwMode="auto">
          <a:xfrm>
            <a:off x="5624261" y="5508062"/>
            <a:ext cx="3460750" cy="304800"/>
          </a:xfrm>
          <a:prstGeom prst="rect">
            <a:avLst/>
          </a:prstGeom>
          <a:noFill/>
          <a:ln w="9525" algn="ctr">
            <a:noFill/>
            <a:miter lim="800000"/>
            <a:headEnd/>
            <a:tailEnd/>
          </a:ln>
          <a:effectLst/>
        </p:spPr>
        <p:txBody>
          <a:bodyPr>
            <a:spAutoFit/>
          </a:bodyPr>
          <a:lstStyle/>
          <a:p>
            <a:pPr algn="ctr"/>
            <a:r>
              <a:rPr lang="nl-NL" sz="1400">
                <a:solidFill>
                  <a:schemeClr val="tx1"/>
                </a:solidFill>
              </a:rPr>
              <a:t>e.g. cross-border disaster control</a:t>
            </a:r>
          </a:p>
        </p:txBody>
      </p:sp>
      <p:sp>
        <p:nvSpPr>
          <p:cNvPr id="381966" name="Text Box 14"/>
          <p:cNvSpPr txBox="1">
            <a:spLocks noChangeArrowheads="1"/>
          </p:cNvSpPr>
          <p:nvPr/>
        </p:nvSpPr>
        <p:spPr bwMode="auto">
          <a:xfrm>
            <a:off x="3881438" y="2450296"/>
            <a:ext cx="1676400" cy="861774"/>
          </a:xfrm>
          <a:prstGeom prst="rect">
            <a:avLst/>
          </a:prstGeom>
          <a:noFill/>
          <a:ln w="9525" algn="ctr">
            <a:noFill/>
            <a:miter lim="800000"/>
            <a:headEnd/>
            <a:tailEnd/>
          </a:ln>
          <a:effectLst/>
        </p:spPr>
        <p:txBody>
          <a:bodyPr>
            <a:spAutoFit/>
          </a:bodyPr>
          <a:lstStyle/>
          <a:p>
            <a:r>
              <a:rPr lang="en-GB" sz="1000" b="1" dirty="0" smtClean="0"/>
              <a:t>In 2004: EU </a:t>
            </a:r>
            <a:r>
              <a:rPr lang="en-GB" sz="1000" b="1" dirty="0"/>
              <a:t>islands of data of different standards and quality...</a:t>
            </a:r>
            <a:endParaRPr lang="en-GB" sz="1000" dirty="0"/>
          </a:p>
          <a:p>
            <a:endParaRPr lang="nl-NL" sz="1000" dirty="0"/>
          </a:p>
        </p:txBody>
      </p:sp>
      <p:pic>
        <p:nvPicPr>
          <p:cNvPr id="18" name="Picture 15" descr="european-union-countries-map"/>
          <p:cNvPicPr>
            <a:picLocks noChangeAspect="1" noChangeArrowheads="1"/>
          </p:cNvPicPr>
          <p:nvPr/>
        </p:nvPicPr>
        <p:blipFill>
          <a:blip r:embed="rId6" cstate="print"/>
          <a:srcRect/>
          <a:stretch>
            <a:fillRect/>
          </a:stretch>
        </p:blipFill>
        <p:spPr bwMode="auto">
          <a:xfrm>
            <a:off x="1338441" y="1883777"/>
            <a:ext cx="2043855" cy="1853979"/>
          </a:xfrm>
          <a:prstGeom prst="rect">
            <a:avLst/>
          </a:prstGeom>
          <a:noFill/>
        </p:spPr>
      </p:pic>
      <p:pic>
        <p:nvPicPr>
          <p:cNvPr id="409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97825" y="24606"/>
            <a:ext cx="1146175" cy="1042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pTitel"/>
          <p:cNvSpPr>
            <a:spLocks noGrp="1" noChangeArrowheads="1"/>
          </p:cNvSpPr>
          <p:nvPr>
            <p:ph type="dt" sz="half" idx="10"/>
          </p:nvPr>
        </p:nvSpPr>
        <p:spPr/>
        <p:txBody>
          <a:bodyPr/>
          <a:lstStyle/>
          <a:p>
            <a:r>
              <a:rPr lang="nl-NL" smtClean="0"/>
              <a:t>WMO RA VI WIGOS Workshop | Belgrade, 24 - 27 Nov 2015</a:t>
            </a:r>
            <a:endParaRPr lang="nl-NL"/>
          </a:p>
        </p:txBody>
      </p:sp>
      <p:sp>
        <p:nvSpPr>
          <p:cNvPr id="360450" name="Rectangle 2"/>
          <p:cNvSpPr>
            <a:spLocks noGrp="1" noChangeArrowheads="1"/>
          </p:cNvSpPr>
          <p:nvPr>
            <p:ph type="title" idx="4294967295"/>
          </p:nvPr>
        </p:nvSpPr>
        <p:spPr/>
        <p:txBody>
          <a:bodyPr/>
          <a:lstStyle/>
          <a:p>
            <a:r>
              <a:rPr lang="en-US" dirty="0" smtClean="0">
                <a:latin typeface="Verdana" pitchFamily="34" charset="0"/>
              </a:rPr>
              <a:t>What is INSPIRE </a:t>
            </a:r>
          </a:p>
        </p:txBody>
      </p:sp>
      <p:sp>
        <p:nvSpPr>
          <p:cNvPr id="360451" name="Rectangle 3"/>
          <p:cNvSpPr>
            <a:spLocks noGrp="1" noChangeArrowheads="1"/>
          </p:cNvSpPr>
          <p:nvPr>
            <p:ph type="body" idx="4294967295"/>
          </p:nvPr>
        </p:nvSpPr>
        <p:spPr/>
        <p:txBody>
          <a:bodyPr/>
          <a:lstStyle/>
          <a:p>
            <a:pPr lvl="1">
              <a:spcBef>
                <a:spcPct val="40000"/>
              </a:spcBef>
            </a:pPr>
            <a:r>
              <a:rPr lang="en-US" b="1" dirty="0" smtClean="0">
                <a:latin typeface="Verdana" pitchFamily="34" charset="0"/>
              </a:rPr>
              <a:t>In</a:t>
            </a:r>
            <a:r>
              <a:rPr lang="en-US" dirty="0" smtClean="0">
                <a:latin typeface="Verdana" pitchFamily="34" charset="0"/>
              </a:rPr>
              <a:t>frastructure for </a:t>
            </a:r>
            <a:r>
              <a:rPr lang="en-US" b="1" dirty="0" smtClean="0">
                <a:latin typeface="Verdana" pitchFamily="34" charset="0"/>
              </a:rPr>
              <a:t>Sp</a:t>
            </a:r>
            <a:r>
              <a:rPr lang="en-US" dirty="0" smtClean="0">
                <a:latin typeface="Verdana" pitchFamily="34" charset="0"/>
              </a:rPr>
              <a:t>atial </a:t>
            </a:r>
            <a:r>
              <a:rPr lang="en-US" b="1" dirty="0" smtClean="0">
                <a:latin typeface="Verdana" pitchFamily="34" charset="0"/>
              </a:rPr>
              <a:t>I</a:t>
            </a:r>
            <a:r>
              <a:rPr lang="en-US" dirty="0" smtClean="0">
                <a:latin typeface="Verdana" pitchFamily="34" charset="0"/>
              </a:rPr>
              <a:t>nfo</a:t>
            </a:r>
            <a:r>
              <a:rPr lang="en-US" b="1" dirty="0" smtClean="0">
                <a:latin typeface="Verdana" pitchFamily="34" charset="0"/>
              </a:rPr>
              <a:t>r</a:t>
            </a:r>
            <a:r>
              <a:rPr lang="en-US" dirty="0" smtClean="0">
                <a:latin typeface="Verdana" pitchFamily="34" charset="0"/>
              </a:rPr>
              <a:t>mation in </a:t>
            </a:r>
            <a:r>
              <a:rPr lang="en-US" b="1" dirty="0" smtClean="0">
                <a:latin typeface="Verdana" pitchFamily="34" charset="0"/>
              </a:rPr>
              <a:t>E</a:t>
            </a:r>
            <a:r>
              <a:rPr lang="en-US" dirty="0" smtClean="0">
                <a:latin typeface="Verdana" pitchFamily="34" charset="0"/>
              </a:rPr>
              <a:t>urope (INSPIRE)</a:t>
            </a:r>
          </a:p>
          <a:p>
            <a:pPr lvl="1">
              <a:spcBef>
                <a:spcPct val="40000"/>
              </a:spcBef>
            </a:pPr>
            <a:r>
              <a:rPr lang="en-US" b="1" dirty="0" smtClean="0">
                <a:latin typeface="Verdana" pitchFamily="34" charset="0"/>
              </a:rPr>
              <a:t>Aim</a:t>
            </a:r>
            <a:r>
              <a:rPr lang="en-US" dirty="0" smtClean="0">
                <a:latin typeface="Verdana" pitchFamily="34" charset="0"/>
              </a:rPr>
              <a:t>: </a:t>
            </a:r>
            <a:r>
              <a:rPr lang="en-US" i="1" dirty="0" smtClean="0">
                <a:latin typeface="Verdana" pitchFamily="34" charset="0"/>
              </a:rPr>
              <a:t>to establish an infrastructure for spatial information exchange</a:t>
            </a:r>
            <a:br>
              <a:rPr lang="en-US" i="1" dirty="0" smtClean="0">
                <a:latin typeface="Verdana" pitchFamily="34" charset="0"/>
              </a:rPr>
            </a:br>
            <a:r>
              <a:rPr lang="en-US" i="1" dirty="0" smtClean="0">
                <a:latin typeface="Verdana" pitchFamily="34" charset="0"/>
              </a:rPr>
              <a:t>        in Europe hence supporting policies or activities which may</a:t>
            </a:r>
            <a:br>
              <a:rPr lang="en-US" i="1" dirty="0" smtClean="0">
                <a:latin typeface="Verdana" pitchFamily="34" charset="0"/>
              </a:rPr>
            </a:br>
            <a:r>
              <a:rPr lang="en-US" i="1" dirty="0" smtClean="0">
                <a:latin typeface="Verdana" pitchFamily="34" charset="0"/>
              </a:rPr>
              <a:t>        impact the environment</a:t>
            </a:r>
          </a:p>
          <a:p>
            <a:pPr lvl="1">
              <a:spcBef>
                <a:spcPct val="40000"/>
              </a:spcBef>
            </a:pPr>
            <a:r>
              <a:rPr lang="en-US" b="1" dirty="0" smtClean="0">
                <a:latin typeface="Verdana" pitchFamily="34" charset="0"/>
              </a:rPr>
              <a:t>Laid down</a:t>
            </a:r>
            <a:r>
              <a:rPr lang="en-US" dirty="0" smtClean="0">
                <a:latin typeface="Verdana" pitchFamily="34" charset="0"/>
              </a:rPr>
              <a:t> in INSPIRE Directive (accepted by EC May 2007), Implementing Rules and Guideline documents</a:t>
            </a:r>
          </a:p>
          <a:p>
            <a:pPr lvl="1">
              <a:spcBef>
                <a:spcPct val="40000"/>
              </a:spcBef>
            </a:pPr>
            <a:r>
              <a:rPr lang="en-US" b="1" dirty="0" smtClean="0">
                <a:latin typeface="Verdana" pitchFamily="34" charset="0"/>
              </a:rPr>
              <a:t>Users</a:t>
            </a:r>
            <a:r>
              <a:rPr lang="en-US" dirty="0" smtClean="0">
                <a:latin typeface="Verdana" pitchFamily="34" charset="0"/>
              </a:rPr>
              <a:t>: government, research, NGOs, public services, commercial</a:t>
            </a:r>
            <a:br>
              <a:rPr lang="en-US" dirty="0" smtClean="0">
                <a:latin typeface="Verdana" pitchFamily="34" charset="0"/>
              </a:rPr>
            </a:br>
            <a:r>
              <a:rPr lang="en-US" dirty="0" smtClean="0">
                <a:latin typeface="Verdana" pitchFamily="34" charset="0"/>
              </a:rPr>
              <a:t>          parties</a:t>
            </a:r>
          </a:p>
          <a:p>
            <a:pPr lvl="1">
              <a:spcBef>
                <a:spcPct val="40000"/>
              </a:spcBef>
            </a:pPr>
            <a:r>
              <a:rPr lang="en-US" b="1" dirty="0" smtClean="0">
                <a:latin typeface="Verdana" pitchFamily="34" charset="0"/>
              </a:rPr>
              <a:t>Includes</a:t>
            </a:r>
            <a:r>
              <a:rPr lang="en-US" dirty="0" smtClean="0">
                <a:latin typeface="Verdana" pitchFamily="34" charset="0"/>
              </a:rPr>
              <a:t>:  </a:t>
            </a:r>
            <a:br>
              <a:rPr lang="en-US" dirty="0" smtClean="0">
                <a:latin typeface="Verdana" pitchFamily="34" charset="0"/>
              </a:rPr>
            </a:br>
            <a:r>
              <a:rPr lang="en-US" dirty="0" smtClean="0">
                <a:latin typeface="Verdana" pitchFamily="34" charset="0"/>
              </a:rPr>
              <a:t>   Legislation, Harmonization, Interoperability, Metadata, Services,</a:t>
            </a:r>
            <a:br>
              <a:rPr lang="en-US" dirty="0" smtClean="0">
                <a:latin typeface="Verdana" pitchFamily="34" charset="0"/>
              </a:rPr>
            </a:br>
            <a:r>
              <a:rPr lang="en-US" dirty="0" smtClean="0">
                <a:latin typeface="Verdana" pitchFamily="34" charset="0"/>
              </a:rPr>
              <a:t>   Sharing, Transformation, Reporting and Monitoring</a:t>
            </a:r>
          </a:p>
          <a:p>
            <a:pPr lvl="1">
              <a:spcBef>
                <a:spcPct val="40000"/>
              </a:spcBef>
            </a:pPr>
            <a:r>
              <a:rPr lang="en-US" b="1" dirty="0" smtClean="0">
                <a:latin typeface="Verdana" pitchFamily="34" charset="0"/>
              </a:rPr>
              <a:t>Applies</a:t>
            </a:r>
            <a:r>
              <a:rPr lang="en-US" dirty="0" smtClean="0">
                <a:latin typeface="Verdana" pitchFamily="34" charset="0"/>
              </a:rPr>
              <a:t>: Open technology and International standards</a:t>
            </a:r>
          </a:p>
          <a:p>
            <a:pPr lvl="1">
              <a:spcBef>
                <a:spcPct val="40000"/>
              </a:spcBef>
            </a:pPr>
            <a:endParaRPr lang="en-US" dirty="0" smtClean="0">
              <a:latin typeface="Verdana" pitchFamily="34" charset="0"/>
            </a:endParaRPr>
          </a:p>
        </p:txBody>
      </p:sp>
      <p:pic>
        <p:nvPicPr>
          <p:cNvPr id="360455" name="Picture 7" descr="INSPIRE">
            <a:hlinkClick r:id="rId3"/>
          </p:cNvPr>
          <p:cNvPicPr>
            <a:picLocks noChangeAspect="1" noChangeArrowheads="1"/>
          </p:cNvPicPr>
          <p:nvPr/>
        </p:nvPicPr>
        <p:blipFill>
          <a:blip r:embed="rId4"/>
          <a:srcRect/>
          <a:stretch>
            <a:fillRect/>
          </a:stretch>
        </p:blipFill>
        <p:spPr bwMode="auto">
          <a:xfrm>
            <a:off x="7997016" y="13256"/>
            <a:ext cx="1147762" cy="1041400"/>
          </a:xfrm>
          <a:prstGeom prst="rect">
            <a:avLst/>
          </a:prstGeom>
          <a:noFill/>
        </p:spPr>
      </p:pic>
      <p:pic>
        <p:nvPicPr>
          <p:cNvPr id="360457" name="Picture 9" descr="ogc"/>
          <p:cNvPicPr>
            <a:picLocks noChangeAspect="1" noChangeArrowheads="1"/>
          </p:cNvPicPr>
          <p:nvPr/>
        </p:nvPicPr>
        <p:blipFill>
          <a:blip r:embed="rId5"/>
          <a:srcRect/>
          <a:stretch>
            <a:fillRect/>
          </a:stretch>
        </p:blipFill>
        <p:spPr bwMode="auto">
          <a:xfrm>
            <a:off x="7316788" y="5446713"/>
            <a:ext cx="712787" cy="287337"/>
          </a:xfrm>
          <a:prstGeom prst="rect">
            <a:avLst/>
          </a:prstGeom>
          <a:noFill/>
        </p:spPr>
      </p:pic>
      <p:pic>
        <p:nvPicPr>
          <p:cNvPr id="360458" name="Picture 10" descr="iso-logo"/>
          <p:cNvPicPr>
            <a:picLocks noChangeAspect="1" noChangeArrowheads="1"/>
          </p:cNvPicPr>
          <p:nvPr/>
        </p:nvPicPr>
        <p:blipFill>
          <a:blip r:embed="rId6" cstate="print"/>
          <a:srcRect/>
          <a:stretch>
            <a:fillRect/>
          </a:stretch>
        </p:blipFill>
        <p:spPr bwMode="auto">
          <a:xfrm>
            <a:off x="8178800" y="5178425"/>
            <a:ext cx="636588" cy="585788"/>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pTitel"/>
          <p:cNvSpPr>
            <a:spLocks noGrp="1" noChangeArrowheads="1"/>
          </p:cNvSpPr>
          <p:nvPr>
            <p:ph type="dt" sz="half" idx="10"/>
          </p:nvPr>
        </p:nvSpPr>
        <p:spPr/>
        <p:txBody>
          <a:bodyPr/>
          <a:lstStyle/>
          <a:p>
            <a:r>
              <a:rPr lang="nl-NL" smtClean="0"/>
              <a:t>WMO RA VI WIGOS Workshop | Belgrade, 24 - 27 Nov 2015</a:t>
            </a:r>
            <a:endParaRPr lang="nl-NL"/>
          </a:p>
        </p:txBody>
      </p:sp>
      <p:sp>
        <p:nvSpPr>
          <p:cNvPr id="365570" name="Rectangle 1"/>
          <p:cNvSpPr>
            <a:spLocks noChangeArrowheads="1"/>
          </p:cNvSpPr>
          <p:nvPr/>
        </p:nvSpPr>
        <p:spPr bwMode="auto">
          <a:xfrm>
            <a:off x="4267200" y="1168400"/>
            <a:ext cx="4572000" cy="5047536"/>
          </a:xfrm>
          <a:prstGeom prst="rect">
            <a:avLst/>
          </a:prstGeom>
          <a:noFill/>
          <a:ln w="9525">
            <a:noFill/>
            <a:miter lim="800000"/>
            <a:headEnd/>
            <a:tailEnd/>
          </a:ln>
        </p:spPr>
        <p:txBody>
          <a:bodyPr>
            <a:spAutoFit/>
          </a:bodyPr>
          <a:lstStyle/>
          <a:p>
            <a:pPr eaLnBrk="1" hangingPunct="1"/>
            <a:r>
              <a:rPr lang="en-GB" sz="1400" b="1" dirty="0">
                <a:solidFill>
                  <a:schemeClr val="tx1"/>
                </a:solidFill>
              </a:rPr>
              <a:t>Annex III</a:t>
            </a:r>
          </a:p>
          <a:p>
            <a:pPr eaLnBrk="1" hangingPunct="1"/>
            <a:r>
              <a:rPr lang="en-GB" sz="1400" dirty="0">
                <a:solidFill>
                  <a:srgbClr val="969696"/>
                </a:solidFill>
              </a:rPr>
              <a:t>Statistical units</a:t>
            </a:r>
          </a:p>
          <a:p>
            <a:pPr eaLnBrk="1" hangingPunct="1"/>
            <a:r>
              <a:rPr lang="en-GB" sz="1400" dirty="0">
                <a:solidFill>
                  <a:srgbClr val="969696"/>
                </a:solidFill>
              </a:rPr>
              <a:t>Buildings</a:t>
            </a:r>
          </a:p>
          <a:p>
            <a:pPr eaLnBrk="1" hangingPunct="1"/>
            <a:r>
              <a:rPr lang="en-GB" sz="1400" dirty="0">
                <a:solidFill>
                  <a:srgbClr val="969696"/>
                </a:solidFill>
              </a:rPr>
              <a:t>Soil</a:t>
            </a:r>
          </a:p>
          <a:p>
            <a:pPr eaLnBrk="1" hangingPunct="1"/>
            <a:r>
              <a:rPr lang="en-GB" sz="1400" dirty="0">
                <a:solidFill>
                  <a:srgbClr val="969696"/>
                </a:solidFill>
              </a:rPr>
              <a:t>Land use</a:t>
            </a:r>
          </a:p>
          <a:p>
            <a:pPr eaLnBrk="1" hangingPunct="1"/>
            <a:r>
              <a:rPr lang="en-GB" sz="1400" dirty="0">
                <a:solidFill>
                  <a:srgbClr val="969696"/>
                </a:solidFill>
              </a:rPr>
              <a:t>Human health and safety</a:t>
            </a:r>
          </a:p>
          <a:p>
            <a:pPr eaLnBrk="1" hangingPunct="1"/>
            <a:r>
              <a:rPr lang="en-GB" sz="1400" dirty="0">
                <a:solidFill>
                  <a:srgbClr val="969696"/>
                </a:solidFill>
              </a:rPr>
              <a:t>Utility and governmental services</a:t>
            </a:r>
          </a:p>
          <a:p>
            <a:pPr eaLnBrk="1" hangingPunct="1"/>
            <a:r>
              <a:rPr lang="en-GB" sz="1400" b="1" dirty="0">
                <a:solidFill>
                  <a:schemeClr val="tx1"/>
                </a:solidFill>
              </a:rPr>
              <a:t>Environmental monitoring facilities (EF)</a:t>
            </a:r>
          </a:p>
          <a:p>
            <a:pPr eaLnBrk="1" hangingPunct="1"/>
            <a:r>
              <a:rPr lang="en-GB" sz="1400" dirty="0">
                <a:solidFill>
                  <a:srgbClr val="969696"/>
                </a:solidFill>
              </a:rPr>
              <a:t>Production and industrial facilities</a:t>
            </a:r>
          </a:p>
          <a:p>
            <a:pPr eaLnBrk="1" hangingPunct="1"/>
            <a:r>
              <a:rPr lang="en-GB" sz="1400" dirty="0">
                <a:solidFill>
                  <a:srgbClr val="969696"/>
                </a:solidFill>
              </a:rPr>
              <a:t>Agricultural and aquaculture facilities</a:t>
            </a:r>
          </a:p>
          <a:p>
            <a:pPr eaLnBrk="1" hangingPunct="1"/>
            <a:r>
              <a:rPr lang="en-GB" sz="1400" dirty="0">
                <a:solidFill>
                  <a:srgbClr val="969696"/>
                </a:solidFill>
              </a:rPr>
              <a:t>Population distribution – demography</a:t>
            </a:r>
          </a:p>
          <a:p>
            <a:pPr eaLnBrk="1" hangingPunct="1"/>
            <a:r>
              <a:rPr lang="en-GB" sz="1400" dirty="0">
                <a:solidFill>
                  <a:srgbClr val="969696"/>
                </a:solidFill>
              </a:rPr>
              <a:t>Area management/restriction</a:t>
            </a:r>
          </a:p>
          <a:p>
            <a:pPr eaLnBrk="1" hangingPunct="1"/>
            <a:r>
              <a:rPr lang="en-GB" sz="1400" dirty="0">
                <a:solidFill>
                  <a:srgbClr val="969696"/>
                </a:solidFill>
              </a:rPr>
              <a:t>/regulation zones &amp; reporting units</a:t>
            </a:r>
          </a:p>
          <a:p>
            <a:pPr eaLnBrk="1" hangingPunct="1"/>
            <a:r>
              <a:rPr lang="en-GB" sz="1400" dirty="0">
                <a:solidFill>
                  <a:schemeClr val="bg1">
                    <a:lumMod val="50000"/>
                  </a:schemeClr>
                </a:solidFill>
              </a:rPr>
              <a:t>Natural risk zones (NZ)</a:t>
            </a:r>
          </a:p>
          <a:p>
            <a:pPr eaLnBrk="1" hangingPunct="1"/>
            <a:r>
              <a:rPr lang="en-GB" sz="1400" b="1" dirty="0">
                <a:solidFill>
                  <a:schemeClr val="tx1"/>
                </a:solidFill>
              </a:rPr>
              <a:t>Atmospheric conditions (AC) and</a:t>
            </a:r>
          </a:p>
          <a:p>
            <a:pPr eaLnBrk="1" hangingPunct="1"/>
            <a:r>
              <a:rPr lang="en-GB" sz="1400" b="1" dirty="0">
                <a:solidFill>
                  <a:schemeClr val="tx1"/>
                </a:solidFill>
              </a:rPr>
              <a:t>Meteorological geographical features (MF)</a:t>
            </a:r>
          </a:p>
          <a:p>
            <a:pPr eaLnBrk="1" hangingPunct="1"/>
            <a:r>
              <a:rPr lang="en-GB" sz="1400" dirty="0">
                <a:solidFill>
                  <a:srgbClr val="969696"/>
                </a:solidFill>
              </a:rPr>
              <a:t>Oceanographic geographical features</a:t>
            </a:r>
          </a:p>
          <a:p>
            <a:pPr eaLnBrk="1" hangingPunct="1"/>
            <a:r>
              <a:rPr lang="en-GB" sz="1400" dirty="0">
                <a:solidFill>
                  <a:srgbClr val="969696"/>
                </a:solidFill>
              </a:rPr>
              <a:t>Sea regions</a:t>
            </a:r>
          </a:p>
          <a:p>
            <a:pPr eaLnBrk="1" hangingPunct="1"/>
            <a:r>
              <a:rPr lang="en-GB" sz="1400" dirty="0">
                <a:solidFill>
                  <a:srgbClr val="969696"/>
                </a:solidFill>
              </a:rPr>
              <a:t>Bio-geographical regions</a:t>
            </a:r>
          </a:p>
          <a:p>
            <a:pPr eaLnBrk="1" hangingPunct="1"/>
            <a:r>
              <a:rPr lang="en-GB" sz="1400" dirty="0">
                <a:solidFill>
                  <a:srgbClr val="969696"/>
                </a:solidFill>
              </a:rPr>
              <a:t>Habitats and biotopes</a:t>
            </a:r>
          </a:p>
          <a:p>
            <a:pPr eaLnBrk="1" hangingPunct="1"/>
            <a:r>
              <a:rPr lang="en-GB" sz="1400" dirty="0">
                <a:solidFill>
                  <a:srgbClr val="969696"/>
                </a:solidFill>
              </a:rPr>
              <a:t>Species distribution</a:t>
            </a:r>
          </a:p>
          <a:p>
            <a:pPr eaLnBrk="1" hangingPunct="1"/>
            <a:r>
              <a:rPr lang="en-GB" sz="1400" dirty="0">
                <a:solidFill>
                  <a:srgbClr val="969696"/>
                </a:solidFill>
              </a:rPr>
              <a:t>Energy Resources</a:t>
            </a:r>
          </a:p>
          <a:p>
            <a:pPr eaLnBrk="1" hangingPunct="1"/>
            <a:r>
              <a:rPr lang="en-GB" sz="1400" dirty="0">
                <a:solidFill>
                  <a:srgbClr val="969696"/>
                </a:solidFill>
              </a:rPr>
              <a:t>Mineral resources</a:t>
            </a:r>
          </a:p>
        </p:txBody>
      </p:sp>
      <p:sp>
        <p:nvSpPr>
          <p:cNvPr id="365571" name="Rectangle 2"/>
          <p:cNvSpPr>
            <a:spLocks noChangeArrowheads="1"/>
          </p:cNvSpPr>
          <p:nvPr/>
        </p:nvSpPr>
        <p:spPr bwMode="auto">
          <a:xfrm>
            <a:off x="381000" y="2433638"/>
            <a:ext cx="3643313" cy="3495675"/>
          </a:xfrm>
          <a:prstGeom prst="rect">
            <a:avLst/>
          </a:prstGeom>
          <a:noFill/>
          <a:ln w="9525">
            <a:noFill/>
            <a:miter lim="800000"/>
            <a:headEnd/>
            <a:tailEnd/>
          </a:ln>
        </p:spPr>
        <p:txBody>
          <a:bodyPr>
            <a:spAutoFit/>
          </a:bodyPr>
          <a:lstStyle/>
          <a:p>
            <a:pPr eaLnBrk="1" hangingPunct="1"/>
            <a:r>
              <a:rPr lang="en-GB" sz="1400" b="1">
                <a:solidFill>
                  <a:schemeClr val="tx1"/>
                </a:solidFill>
              </a:rPr>
              <a:t>Annex I</a:t>
            </a:r>
          </a:p>
          <a:p>
            <a:pPr eaLnBrk="1" hangingPunct="1"/>
            <a:r>
              <a:rPr lang="en-GB" sz="1400">
                <a:solidFill>
                  <a:schemeClr val="tx1"/>
                </a:solidFill>
              </a:rPr>
              <a:t>Coordinate reference systems</a:t>
            </a:r>
          </a:p>
          <a:p>
            <a:pPr eaLnBrk="1" hangingPunct="1"/>
            <a:r>
              <a:rPr lang="en-GB" sz="1400">
                <a:solidFill>
                  <a:schemeClr val="tx1"/>
                </a:solidFill>
              </a:rPr>
              <a:t>Geographical grid systems</a:t>
            </a:r>
          </a:p>
          <a:p>
            <a:pPr eaLnBrk="1" hangingPunct="1"/>
            <a:r>
              <a:rPr lang="en-GB" sz="1400">
                <a:solidFill>
                  <a:schemeClr val="tx1"/>
                </a:solidFill>
              </a:rPr>
              <a:t>Geographical names</a:t>
            </a:r>
          </a:p>
          <a:p>
            <a:pPr eaLnBrk="1" hangingPunct="1"/>
            <a:r>
              <a:rPr lang="en-GB" sz="1400">
                <a:solidFill>
                  <a:srgbClr val="969696"/>
                </a:solidFill>
              </a:rPr>
              <a:t>Administrative units</a:t>
            </a:r>
          </a:p>
          <a:p>
            <a:pPr eaLnBrk="1" hangingPunct="1"/>
            <a:r>
              <a:rPr lang="en-GB" sz="1400">
                <a:solidFill>
                  <a:srgbClr val="969696"/>
                </a:solidFill>
              </a:rPr>
              <a:t>Addresses</a:t>
            </a:r>
          </a:p>
          <a:p>
            <a:pPr eaLnBrk="1" hangingPunct="1"/>
            <a:r>
              <a:rPr lang="en-GB" sz="1400">
                <a:solidFill>
                  <a:srgbClr val="969696"/>
                </a:solidFill>
              </a:rPr>
              <a:t>Cadastral parcels</a:t>
            </a:r>
          </a:p>
          <a:p>
            <a:pPr eaLnBrk="1" hangingPunct="1"/>
            <a:r>
              <a:rPr lang="en-GB" sz="1400">
                <a:solidFill>
                  <a:srgbClr val="969696"/>
                </a:solidFill>
              </a:rPr>
              <a:t>Transport networks</a:t>
            </a:r>
          </a:p>
          <a:p>
            <a:pPr eaLnBrk="1" hangingPunct="1"/>
            <a:r>
              <a:rPr lang="en-GB" sz="1400">
                <a:solidFill>
                  <a:srgbClr val="969696"/>
                </a:solidFill>
              </a:rPr>
              <a:t>Hydrography</a:t>
            </a:r>
          </a:p>
          <a:p>
            <a:pPr eaLnBrk="1" hangingPunct="1"/>
            <a:r>
              <a:rPr lang="en-GB" sz="1400">
                <a:solidFill>
                  <a:srgbClr val="969696"/>
                </a:solidFill>
              </a:rPr>
              <a:t>Protected sites</a:t>
            </a:r>
          </a:p>
          <a:p>
            <a:pPr eaLnBrk="1" hangingPunct="1"/>
            <a:endParaRPr lang="en-GB" sz="1400" b="1">
              <a:solidFill>
                <a:schemeClr val="tx1"/>
              </a:solidFill>
            </a:endParaRPr>
          </a:p>
          <a:p>
            <a:pPr eaLnBrk="1" hangingPunct="1"/>
            <a:r>
              <a:rPr lang="en-GB" sz="1400" b="1">
                <a:solidFill>
                  <a:schemeClr val="tx1"/>
                </a:solidFill>
              </a:rPr>
              <a:t>Annex II</a:t>
            </a:r>
          </a:p>
          <a:p>
            <a:pPr eaLnBrk="1" hangingPunct="1"/>
            <a:r>
              <a:rPr lang="en-GB" sz="1400">
                <a:solidFill>
                  <a:srgbClr val="969696"/>
                </a:solidFill>
              </a:rPr>
              <a:t>Elevation</a:t>
            </a:r>
          </a:p>
          <a:p>
            <a:pPr eaLnBrk="1" hangingPunct="1"/>
            <a:r>
              <a:rPr lang="en-GB" sz="1400">
                <a:solidFill>
                  <a:srgbClr val="969696"/>
                </a:solidFill>
              </a:rPr>
              <a:t>Land cover</a:t>
            </a:r>
          </a:p>
          <a:p>
            <a:pPr eaLnBrk="1" hangingPunct="1"/>
            <a:r>
              <a:rPr lang="en-GB" sz="1400">
                <a:solidFill>
                  <a:srgbClr val="969696"/>
                </a:solidFill>
              </a:rPr>
              <a:t>Ortho-imagery</a:t>
            </a:r>
          </a:p>
          <a:p>
            <a:pPr eaLnBrk="1" hangingPunct="1"/>
            <a:r>
              <a:rPr lang="en-GB" sz="1400">
                <a:solidFill>
                  <a:srgbClr val="969696"/>
                </a:solidFill>
              </a:rPr>
              <a:t>Geology</a:t>
            </a:r>
          </a:p>
        </p:txBody>
      </p:sp>
      <p:sp>
        <p:nvSpPr>
          <p:cNvPr id="365572" name="Rectangle 4"/>
          <p:cNvSpPr>
            <a:spLocks noChangeArrowheads="1"/>
          </p:cNvSpPr>
          <p:nvPr/>
        </p:nvSpPr>
        <p:spPr bwMode="auto">
          <a:xfrm>
            <a:off x="466725" y="1570038"/>
            <a:ext cx="8169275" cy="571500"/>
          </a:xfrm>
          <a:prstGeom prst="rect">
            <a:avLst/>
          </a:prstGeom>
          <a:noFill/>
          <a:ln w="9525">
            <a:noFill/>
            <a:miter lim="800000"/>
            <a:headEnd/>
            <a:tailEnd/>
          </a:ln>
        </p:spPr>
        <p:txBody>
          <a:bodyPr anchor="ctr"/>
          <a:lstStyle/>
          <a:p>
            <a:r>
              <a:rPr lang="en-US" sz="2800" dirty="0">
                <a:solidFill>
                  <a:srgbClr val="900079"/>
                </a:solidFill>
              </a:rPr>
              <a:t>Which Data</a:t>
            </a:r>
          </a:p>
        </p:txBody>
      </p:sp>
      <p:pic>
        <p:nvPicPr>
          <p:cNvPr id="365574" name="Picture 6" descr="INSPIRE">
            <a:hlinkClick r:id="rId3"/>
          </p:cNvPr>
          <p:cNvPicPr>
            <a:picLocks noChangeAspect="1" noChangeArrowheads="1"/>
          </p:cNvPicPr>
          <p:nvPr/>
        </p:nvPicPr>
        <p:blipFill>
          <a:blip r:embed="rId4"/>
          <a:srcRect/>
          <a:stretch>
            <a:fillRect/>
          </a:stretch>
        </p:blipFill>
        <p:spPr bwMode="auto">
          <a:xfrm>
            <a:off x="7986077" y="0"/>
            <a:ext cx="1166375" cy="1056640"/>
          </a:xfrm>
          <a:prstGeom prst="rect">
            <a:avLst/>
          </a:prstGeom>
          <a:noFill/>
        </p:spPr>
      </p:pic>
      <p:sp>
        <p:nvSpPr>
          <p:cNvPr id="365575" name="Text Box 7"/>
          <p:cNvSpPr txBox="1">
            <a:spLocks noChangeArrowheads="1"/>
          </p:cNvSpPr>
          <p:nvPr/>
        </p:nvSpPr>
        <p:spPr bwMode="auto">
          <a:xfrm>
            <a:off x="1381760" y="2322562"/>
            <a:ext cx="6060122" cy="2462213"/>
          </a:xfrm>
          <a:prstGeom prst="rect">
            <a:avLst/>
          </a:prstGeom>
          <a:solidFill>
            <a:schemeClr val="bg1"/>
          </a:solidFill>
          <a:ln w="9525" algn="ctr">
            <a:solidFill>
              <a:schemeClr val="tx1"/>
            </a:solidFill>
            <a:miter lim="800000"/>
            <a:headEnd/>
            <a:tailEnd/>
          </a:ln>
          <a:effectLst/>
        </p:spPr>
        <p:txBody>
          <a:bodyPr wrap="square">
            <a:spAutoFit/>
          </a:bodyPr>
          <a:lstStyle/>
          <a:p>
            <a:pPr marL="269875" lvl="1" algn="ctr"/>
            <a:r>
              <a:rPr lang="en-US" sz="1800" b="1" dirty="0" smtClean="0">
                <a:solidFill>
                  <a:schemeClr val="tx1"/>
                </a:solidFill>
              </a:rPr>
              <a:t>Related with WIGOS metadata</a:t>
            </a:r>
            <a:endParaRPr lang="en-US" sz="1800" b="1" dirty="0">
              <a:solidFill>
                <a:schemeClr val="tx1"/>
              </a:solidFill>
            </a:endParaRPr>
          </a:p>
          <a:p>
            <a:pPr marL="269875" lvl="1"/>
            <a:endParaRPr lang="en-US" sz="1800" b="1" dirty="0">
              <a:solidFill>
                <a:schemeClr val="tx1"/>
              </a:solidFill>
            </a:endParaRPr>
          </a:p>
          <a:p>
            <a:pPr marL="269875" lvl="1"/>
            <a:endParaRPr lang="en-US" sz="1800" b="1" dirty="0">
              <a:solidFill>
                <a:schemeClr val="tx1"/>
              </a:solidFill>
            </a:endParaRPr>
          </a:p>
          <a:p>
            <a:pPr marL="269875" lvl="1"/>
            <a:r>
              <a:rPr lang="en-GB" sz="1800" b="1" dirty="0">
                <a:solidFill>
                  <a:schemeClr val="tx1"/>
                </a:solidFill>
              </a:rPr>
              <a:t>Environmental monitoring facilities</a:t>
            </a:r>
            <a:r>
              <a:rPr lang="en-US" sz="1800" b="1" dirty="0">
                <a:solidFill>
                  <a:schemeClr val="tx1"/>
                </a:solidFill>
              </a:rPr>
              <a:t>(EF)</a:t>
            </a:r>
          </a:p>
          <a:p>
            <a:pPr marL="269875" lvl="1"/>
            <a:r>
              <a:rPr lang="en-US" sz="1800" dirty="0">
                <a:solidFill>
                  <a:schemeClr val="tx1"/>
                </a:solidFill>
              </a:rPr>
              <a:t>- </a:t>
            </a:r>
            <a:r>
              <a:rPr lang="en-US" sz="1800" dirty="0" smtClean="0">
                <a:solidFill>
                  <a:schemeClr val="tx1"/>
                </a:solidFill>
              </a:rPr>
              <a:t>metadata </a:t>
            </a:r>
            <a:r>
              <a:rPr lang="en-US" sz="1800" dirty="0">
                <a:solidFill>
                  <a:schemeClr val="tx1"/>
                </a:solidFill>
              </a:rPr>
              <a:t>and background </a:t>
            </a:r>
            <a:r>
              <a:rPr lang="en-US" sz="1800" dirty="0" smtClean="0">
                <a:solidFill>
                  <a:schemeClr val="tx1"/>
                </a:solidFill>
              </a:rPr>
              <a:t>information about network, stations, platforms </a:t>
            </a:r>
            <a:endParaRPr lang="en-US" sz="1800" dirty="0">
              <a:solidFill>
                <a:schemeClr val="tx1"/>
              </a:solidFill>
            </a:endParaRPr>
          </a:p>
          <a:p>
            <a:pPr marL="269875" lvl="1"/>
            <a:r>
              <a:rPr lang="en-US" sz="1800" dirty="0" smtClean="0">
                <a:solidFill>
                  <a:schemeClr val="tx1"/>
                </a:solidFill>
              </a:rPr>
              <a:t>- </a:t>
            </a:r>
            <a:r>
              <a:rPr lang="en-US" sz="1800" dirty="0" smtClean="0">
                <a:solidFill>
                  <a:schemeClr val="bg1">
                    <a:lumMod val="50000"/>
                  </a:schemeClr>
                </a:solidFill>
              </a:rPr>
              <a:t>and upstream data flow information (optional) </a:t>
            </a:r>
            <a:endParaRPr lang="en-US" sz="1800" dirty="0">
              <a:solidFill>
                <a:schemeClr val="bg1">
                  <a:lumMod val="50000"/>
                </a:schemeClr>
              </a:solidFill>
            </a:endParaRPr>
          </a:p>
          <a:p>
            <a:pPr marL="269875" lvl="1"/>
            <a:endParaRPr lang="en-GB" sz="1400" b="1" dirty="0">
              <a:solidFill>
                <a:schemeClr val="tx1"/>
              </a:solidFill>
            </a:endParaRPr>
          </a:p>
          <a:p>
            <a:pPr marL="269875" lvl="1"/>
            <a:endParaRPr lang="nl-NL" sz="1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6557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65575">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65575">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65575">
                                            <p:txEl>
                                              <p:pRg st="5" end="5"/>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65575">
                                            <p:bg/>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65575">
                                            <p:txEl>
                                              <p:pRg st="0" end="0"/>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65575">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65575">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6557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5575" grpId="0" build="allAtOnce"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68300" y="1233039"/>
            <a:ext cx="8643620" cy="571504"/>
          </a:xfrm>
        </p:spPr>
        <p:txBody>
          <a:bodyPr>
            <a:normAutofit fontScale="90000"/>
          </a:bodyPr>
          <a:lstStyle/>
          <a:p>
            <a:r>
              <a:rPr lang="en-US" dirty="0">
                <a:solidFill>
                  <a:srgbClr val="900079"/>
                </a:solidFill>
              </a:rPr>
              <a:t>Data Specification </a:t>
            </a:r>
            <a:r>
              <a:rPr lang="en-US" dirty="0" smtClean="0">
                <a:solidFill>
                  <a:srgbClr val="900079"/>
                </a:solidFill>
              </a:rPr>
              <a:t>on Environmental Monitoring Facilities</a:t>
            </a:r>
            <a:endParaRPr lang="nl-NL" dirty="0">
              <a:solidFill>
                <a:srgbClr val="900079"/>
              </a:solidFill>
            </a:endParaRPr>
          </a:p>
        </p:txBody>
      </p:sp>
      <p:sp>
        <p:nvSpPr>
          <p:cNvPr id="3" name="Tijdelijke aanduiding voor inhoud 2"/>
          <p:cNvSpPr>
            <a:spLocks noGrp="1"/>
          </p:cNvSpPr>
          <p:nvPr>
            <p:ph idx="1"/>
          </p:nvPr>
        </p:nvSpPr>
        <p:spPr>
          <a:xfrm>
            <a:off x="339377" y="1838960"/>
            <a:ext cx="5222293" cy="2641600"/>
          </a:xfrm>
        </p:spPr>
        <p:txBody>
          <a:bodyPr>
            <a:normAutofit lnSpcReduction="10000"/>
          </a:bodyPr>
          <a:lstStyle/>
          <a:p>
            <a:pPr lvl="1"/>
            <a:r>
              <a:rPr lang="en-US" dirty="0" smtClean="0"/>
              <a:t>Covers </a:t>
            </a:r>
            <a:r>
              <a:rPr lang="en-US" dirty="0"/>
              <a:t>all kinds of environmental monitoring </a:t>
            </a:r>
            <a:r>
              <a:rPr lang="en-US" dirty="0" smtClean="0"/>
              <a:t>using: </a:t>
            </a:r>
            <a:r>
              <a:rPr lang="en-US" dirty="0"/>
              <a:t>fixed stations, moving equipment or remote sensing </a:t>
            </a:r>
            <a:endParaRPr lang="en-US" dirty="0" smtClean="0"/>
          </a:p>
          <a:p>
            <a:pPr lvl="1"/>
            <a:r>
              <a:rPr lang="en-US" dirty="0"/>
              <a:t>C</a:t>
            </a:r>
            <a:r>
              <a:rPr lang="en-US" dirty="0" smtClean="0"/>
              <a:t>an </a:t>
            </a:r>
            <a:r>
              <a:rPr lang="en-US" dirty="0"/>
              <a:t>be applied to the thematic needs of the various </a:t>
            </a:r>
            <a:r>
              <a:rPr lang="en-US" dirty="0" smtClean="0"/>
              <a:t>domains (e.g. </a:t>
            </a:r>
            <a:r>
              <a:rPr lang="en-US" dirty="0" err="1" smtClean="0"/>
              <a:t>Meteo</a:t>
            </a:r>
            <a:r>
              <a:rPr lang="en-US" dirty="0" smtClean="0"/>
              <a:t> Features).</a:t>
            </a:r>
          </a:p>
          <a:p>
            <a:pPr lvl="1"/>
            <a:r>
              <a:rPr lang="en-US" dirty="0" smtClean="0"/>
              <a:t>Identifier:D2.8.II/III.7_v3.0</a:t>
            </a:r>
          </a:p>
          <a:p>
            <a:pPr lvl="1"/>
            <a:r>
              <a:rPr lang="en-US" dirty="0" smtClean="0"/>
              <a:t>Publication date:  2013-12-10</a:t>
            </a:r>
          </a:p>
          <a:p>
            <a:pPr lvl="1"/>
            <a:r>
              <a:rPr lang="en-US" sz="1300" dirty="0">
                <a:hlinkClick r:id="rId3"/>
              </a:rPr>
              <a:t>http://inspire.jrc.ec.europa.eu/documents/Data_Specifications/INSPIRE_DataSpecification_EF_v3.0.pdf</a:t>
            </a:r>
            <a:endParaRPr lang="en-US" sz="1300" dirty="0" smtClean="0"/>
          </a:p>
          <a:p>
            <a:pPr lvl="1"/>
            <a:endParaRPr lang="en-US" dirty="0" smtClean="0"/>
          </a:p>
          <a:p>
            <a:pPr lvl="1"/>
            <a:endParaRPr lang="en-US" dirty="0"/>
          </a:p>
          <a:p>
            <a:pPr lvl="1"/>
            <a:endParaRPr lang="en-US" dirty="0" smtClean="0"/>
          </a:p>
          <a:p>
            <a:pPr lvl="1"/>
            <a:endParaRPr lang="en-US" dirty="0" smtClean="0"/>
          </a:p>
          <a:p>
            <a:pPr lvl="1"/>
            <a:endParaRPr lang="nl-NL" dirty="0"/>
          </a:p>
        </p:txBody>
      </p:sp>
      <p:sp>
        <p:nvSpPr>
          <p:cNvPr id="4" name="Tijdelijke aanduiding voor datum 3"/>
          <p:cNvSpPr>
            <a:spLocks noGrp="1"/>
          </p:cNvSpPr>
          <p:nvPr>
            <p:ph type="dt" sz="half" idx="10"/>
          </p:nvPr>
        </p:nvSpPr>
        <p:spPr/>
        <p:txBody>
          <a:bodyPr/>
          <a:lstStyle/>
          <a:p>
            <a:r>
              <a:rPr lang="nl-NL" smtClean="0"/>
              <a:t>WMO RA VI WIGOS Workshop | Belgrade, 24 - 27 Nov 2015</a:t>
            </a:r>
            <a:endParaRPr lang="nl-NL"/>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79496" y="1836334"/>
            <a:ext cx="3039384" cy="4307506"/>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3075"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4692442"/>
            <a:ext cx="1493520" cy="1619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93520" y="4692442"/>
            <a:ext cx="1880432" cy="1619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373952" y="4692442"/>
            <a:ext cx="2187718" cy="1639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12113" y="65246"/>
            <a:ext cx="1042987" cy="94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63915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atum 3"/>
          <p:cNvSpPr>
            <a:spLocks noGrp="1"/>
          </p:cNvSpPr>
          <p:nvPr>
            <p:ph type="dt" sz="half" idx="10"/>
          </p:nvPr>
        </p:nvSpPr>
        <p:spPr/>
        <p:txBody>
          <a:bodyPr/>
          <a:lstStyle/>
          <a:p>
            <a:r>
              <a:rPr lang="nl-NL" smtClean="0"/>
              <a:t>WMO RA VI WIGOS Workshop | Belgrade, 24 - 27 Nov 2015</a:t>
            </a:r>
            <a:endParaRPr lang="nl-NL"/>
          </a:p>
        </p:txBody>
      </p:sp>
      <p:pic>
        <p:nvPicPr>
          <p:cNvPr id="5" name="Picture 1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99013" y="504825"/>
            <a:ext cx="4048125" cy="56927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6" name="Title 1"/>
          <p:cNvSpPr>
            <a:spLocks noGrp="1"/>
          </p:cNvSpPr>
          <p:nvPr>
            <p:ph type="title" idx="4294967295"/>
          </p:nvPr>
        </p:nvSpPr>
        <p:spPr>
          <a:xfrm>
            <a:off x="430213" y="1073150"/>
            <a:ext cx="8283575" cy="427038"/>
          </a:xfrm>
          <a:noFill/>
          <a:extLs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p>
            <a:r>
              <a:rPr lang="en-US" altLang="nl-NL" smtClean="0">
                <a:latin typeface="Verdana" pitchFamily="34" charset="0"/>
              </a:rPr>
              <a:t>The EF-model</a:t>
            </a:r>
          </a:p>
        </p:txBody>
      </p:sp>
      <p:sp>
        <p:nvSpPr>
          <p:cNvPr id="7" name="Rectangle 7"/>
          <p:cNvSpPr>
            <a:spLocks noChangeArrowheads="1"/>
          </p:cNvSpPr>
          <p:nvPr/>
        </p:nvSpPr>
        <p:spPr bwMode="auto">
          <a:xfrm>
            <a:off x="4875213" y="642938"/>
            <a:ext cx="3886200" cy="3014662"/>
          </a:xfrm>
          <a:prstGeom prst="rect">
            <a:avLst/>
          </a:prstGeom>
          <a:solidFill>
            <a:srgbClr val="99CC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3175" algn="l" eaLnBrk="0" hangingPunct="0">
              <a:spcBef>
                <a:spcPct val="0"/>
              </a:spcBef>
              <a:defRPr sz="7600" b="1">
                <a:solidFill>
                  <a:srgbClr val="FFD624"/>
                </a:solidFill>
                <a:latin typeface="Verdana" pitchFamily="34" charset="0"/>
                <a:ea typeface="ＭＳ Ｐゴシック" pitchFamily="34" charset="-128"/>
              </a:defRPr>
            </a:lvl1pPr>
            <a:lvl2pPr marL="742950" indent="-285750" algn="l" eaLnBrk="0" hangingPunct="0">
              <a:spcBef>
                <a:spcPct val="0"/>
              </a:spcBef>
              <a:defRPr sz="7600" b="1">
                <a:solidFill>
                  <a:srgbClr val="FFD624"/>
                </a:solidFill>
                <a:latin typeface="Verdana" pitchFamily="34" charset="0"/>
                <a:ea typeface="ＭＳ Ｐゴシック" pitchFamily="34" charset="-128"/>
              </a:defRPr>
            </a:lvl2pPr>
            <a:lvl3pPr marL="1143000" indent="-228600" algn="l" eaLnBrk="0" hangingPunct="0">
              <a:spcBef>
                <a:spcPct val="0"/>
              </a:spcBef>
              <a:defRPr sz="7600" b="1">
                <a:solidFill>
                  <a:srgbClr val="FFD624"/>
                </a:solidFill>
                <a:latin typeface="Verdana" pitchFamily="34" charset="0"/>
                <a:ea typeface="ＭＳ Ｐゴシック" pitchFamily="34" charset="-128"/>
              </a:defRPr>
            </a:lvl3pPr>
            <a:lvl4pPr marL="1600200" indent="-228600" algn="l" eaLnBrk="0" hangingPunct="0">
              <a:spcBef>
                <a:spcPct val="0"/>
              </a:spcBef>
              <a:defRPr sz="7600" b="1">
                <a:solidFill>
                  <a:srgbClr val="FFD624"/>
                </a:solidFill>
                <a:latin typeface="Verdana" pitchFamily="34" charset="0"/>
                <a:ea typeface="ＭＳ Ｐゴシック" pitchFamily="34" charset="-128"/>
              </a:defRPr>
            </a:lvl4pPr>
            <a:lvl5pPr marL="2057400" indent="-228600" algn="l" eaLnBrk="0" hangingPunct="0">
              <a:spcBef>
                <a:spcPct val="0"/>
              </a:spcBef>
              <a:defRPr sz="7600" b="1">
                <a:solidFill>
                  <a:srgbClr val="FFD624"/>
                </a:solidFill>
                <a:latin typeface="Verdana" pitchFamily="34" charset="0"/>
                <a:ea typeface="ＭＳ Ｐゴシック" pitchFamily="34" charset="-128"/>
              </a:defRPr>
            </a:lvl5pPr>
            <a:lvl6pPr marL="25146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6pPr>
            <a:lvl7pPr marL="29718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7pPr>
            <a:lvl8pPr marL="34290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8pPr>
            <a:lvl9pPr marL="38862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9pPr>
          </a:lstStyle>
          <a:p>
            <a:pPr algn="ctr" eaLnBrk="1" hangingPunct="1"/>
            <a:r>
              <a:rPr lang="en-US" altLang="nl-NL" sz="2000">
                <a:solidFill>
                  <a:srgbClr val="004494"/>
                </a:solidFill>
              </a:rPr>
              <a:t>Environmental Monitoring Facilities</a:t>
            </a:r>
          </a:p>
        </p:txBody>
      </p:sp>
      <p:sp>
        <p:nvSpPr>
          <p:cNvPr id="8" name="Rectangle 8"/>
          <p:cNvSpPr>
            <a:spLocks noChangeArrowheads="1"/>
          </p:cNvSpPr>
          <p:nvPr/>
        </p:nvSpPr>
        <p:spPr bwMode="auto">
          <a:xfrm>
            <a:off x="4837113" y="3821113"/>
            <a:ext cx="3905250" cy="1177925"/>
          </a:xfrm>
          <a:prstGeom prst="rect">
            <a:avLst/>
          </a:prstGeom>
          <a:solidFill>
            <a:srgbClr val="99CC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3175" algn="l" eaLnBrk="0" hangingPunct="0">
              <a:spcBef>
                <a:spcPct val="0"/>
              </a:spcBef>
              <a:defRPr sz="7600" b="1">
                <a:solidFill>
                  <a:srgbClr val="FFD624"/>
                </a:solidFill>
                <a:latin typeface="Verdana" pitchFamily="34" charset="0"/>
                <a:ea typeface="ＭＳ Ｐゴシック" pitchFamily="34" charset="-128"/>
              </a:defRPr>
            </a:lvl1pPr>
            <a:lvl2pPr marL="742950" indent="-285750" algn="l" eaLnBrk="0" hangingPunct="0">
              <a:spcBef>
                <a:spcPct val="0"/>
              </a:spcBef>
              <a:defRPr sz="7600" b="1">
                <a:solidFill>
                  <a:srgbClr val="FFD624"/>
                </a:solidFill>
                <a:latin typeface="Verdana" pitchFamily="34" charset="0"/>
                <a:ea typeface="ＭＳ Ｐゴシック" pitchFamily="34" charset="-128"/>
              </a:defRPr>
            </a:lvl2pPr>
            <a:lvl3pPr marL="1143000" indent="-228600" algn="l" eaLnBrk="0" hangingPunct="0">
              <a:spcBef>
                <a:spcPct val="0"/>
              </a:spcBef>
              <a:defRPr sz="7600" b="1">
                <a:solidFill>
                  <a:srgbClr val="FFD624"/>
                </a:solidFill>
                <a:latin typeface="Verdana" pitchFamily="34" charset="0"/>
                <a:ea typeface="ＭＳ Ｐゴシック" pitchFamily="34" charset="-128"/>
              </a:defRPr>
            </a:lvl3pPr>
            <a:lvl4pPr marL="1600200" indent="-228600" algn="l" eaLnBrk="0" hangingPunct="0">
              <a:spcBef>
                <a:spcPct val="0"/>
              </a:spcBef>
              <a:defRPr sz="7600" b="1">
                <a:solidFill>
                  <a:srgbClr val="FFD624"/>
                </a:solidFill>
                <a:latin typeface="Verdana" pitchFamily="34" charset="0"/>
                <a:ea typeface="ＭＳ Ｐゴシック" pitchFamily="34" charset="-128"/>
              </a:defRPr>
            </a:lvl4pPr>
            <a:lvl5pPr marL="2057400" indent="-228600" algn="l" eaLnBrk="0" hangingPunct="0">
              <a:spcBef>
                <a:spcPct val="0"/>
              </a:spcBef>
              <a:defRPr sz="7600" b="1">
                <a:solidFill>
                  <a:srgbClr val="FFD624"/>
                </a:solidFill>
                <a:latin typeface="Verdana" pitchFamily="34" charset="0"/>
                <a:ea typeface="ＭＳ Ｐゴシック" pitchFamily="34" charset="-128"/>
              </a:defRPr>
            </a:lvl5pPr>
            <a:lvl6pPr marL="25146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6pPr>
            <a:lvl7pPr marL="29718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7pPr>
            <a:lvl8pPr marL="34290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8pPr>
            <a:lvl9pPr marL="38862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9pPr>
          </a:lstStyle>
          <a:p>
            <a:pPr algn="ctr" eaLnBrk="1" hangingPunct="1"/>
            <a:r>
              <a:rPr lang="en-US" altLang="nl-NL" sz="2000" dirty="0">
                <a:solidFill>
                  <a:srgbClr val="004494"/>
                </a:solidFill>
              </a:rPr>
              <a:t>ISO 19156:2011</a:t>
            </a:r>
          </a:p>
          <a:p>
            <a:pPr algn="ctr" eaLnBrk="1" hangingPunct="1"/>
            <a:r>
              <a:rPr lang="en-US" altLang="nl-NL" sz="2000" dirty="0">
                <a:solidFill>
                  <a:srgbClr val="004494"/>
                </a:solidFill>
              </a:rPr>
              <a:t>Observations and Measurements</a:t>
            </a:r>
          </a:p>
        </p:txBody>
      </p:sp>
      <p:sp>
        <p:nvSpPr>
          <p:cNvPr id="9" name="Rectangle 9"/>
          <p:cNvSpPr>
            <a:spLocks noChangeArrowheads="1"/>
          </p:cNvSpPr>
          <p:nvPr/>
        </p:nvSpPr>
        <p:spPr bwMode="auto">
          <a:xfrm>
            <a:off x="6032501" y="5057775"/>
            <a:ext cx="2679700" cy="1035050"/>
          </a:xfrm>
          <a:prstGeom prst="rect">
            <a:avLst/>
          </a:prstGeom>
          <a:solidFill>
            <a:srgbClr val="99CC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3175" algn="l" eaLnBrk="0" hangingPunct="0">
              <a:spcBef>
                <a:spcPct val="0"/>
              </a:spcBef>
              <a:defRPr sz="7600" b="1">
                <a:solidFill>
                  <a:srgbClr val="FFD624"/>
                </a:solidFill>
                <a:latin typeface="Verdana" pitchFamily="34" charset="0"/>
                <a:ea typeface="ＭＳ Ｐゴシック" pitchFamily="34" charset="-128"/>
              </a:defRPr>
            </a:lvl1pPr>
            <a:lvl2pPr marL="742950" indent="-285750" algn="l" eaLnBrk="0" hangingPunct="0">
              <a:spcBef>
                <a:spcPct val="0"/>
              </a:spcBef>
              <a:defRPr sz="7600" b="1">
                <a:solidFill>
                  <a:srgbClr val="FFD624"/>
                </a:solidFill>
                <a:latin typeface="Verdana" pitchFamily="34" charset="0"/>
                <a:ea typeface="ＭＳ Ｐゴシック" pitchFamily="34" charset="-128"/>
              </a:defRPr>
            </a:lvl2pPr>
            <a:lvl3pPr marL="1143000" indent="-228600" algn="l" eaLnBrk="0" hangingPunct="0">
              <a:spcBef>
                <a:spcPct val="0"/>
              </a:spcBef>
              <a:defRPr sz="7600" b="1">
                <a:solidFill>
                  <a:srgbClr val="FFD624"/>
                </a:solidFill>
                <a:latin typeface="Verdana" pitchFamily="34" charset="0"/>
                <a:ea typeface="ＭＳ Ｐゴシック" pitchFamily="34" charset="-128"/>
              </a:defRPr>
            </a:lvl3pPr>
            <a:lvl4pPr marL="1600200" indent="-228600" algn="l" eaLnBrk="0" hangingPunct="0">
              <a:spcBef>
                <a:spcPct val="0"/>
              </a:spcBef>
              <a:defRPr sz="7600" b="1">
                <a:solidFill>
                  <a:srgbClr val="FFD624"/>
                </a:solidFill>
                <a:latin typeface="Verdana" pitchFamily="34" charset="0"/>
                <a:ea typeface="ＭＳ Ｐゴシック" pitchFamily="34" charset="-128"/>
              </a:defRPr>
            </a:lvl4pPr>
            <a:lvl5pPr marL="2057400" indent="-228600" algn="l" eaLnBrk="0" hangingPunct="0">
              <a:spcBef>
                <a:spcPct val="0"/>
              </a:spcBef>
              <a:defRPr sz="7600" b="1">
                <a:solidFill>
                  <a:srgbClr val="FFD624"/>
                </a:solidFill>
                <a:latin typeface="Verdana" pitchFamily="34" charset="0"/>
                <a:ea typeface="ＭＳ Ｐゴシック" pitchFamily="34" charset="-128"/>
              </a:defRPr>
            </a:lvl5pPr>
            <a:lvl6pPr marL="25146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6pPr>
            <a:lvl7pPr marL="29718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7pPr>
            <a:lvl8pPr marL="34290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8pPr>
            <a:lvl9pPr marL="38862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9pPr>
          </a:lstStyle>
          <a:p>
            <a:pPr algn="ctr" eaLnBrk="1" hangingPunct="1"/>
            <a:r>
              <a:rPr lang="en-US" altLang="nl-NL" sz="1600">
                <a:solidFill>
                  <a:srgbClr val="004494"/>
                </a:solidFill>
              </a:rPr>
              <a:t>GCM, INSPIRE O&amp;M classes</a:t>
            </a:r>
          </a:p>
        </p:txBody>
      </p:sp>
      <p:sp>
        <p:nvSpPr>
          <p:cNvPr id="10" name="Rectangle 10"/>
          <p:cNvSpPr>
            <a:spLocks noChangeArrowheads="1"/>
          </p:cNvSpPr>
          <p:nvPr/>
        </p:nvSpPr>
        <p:spPr bwMode="auto">
          <a:xfrm>
            <a:off x="4886326" y="5502275"/>
            <a:ext cx="796925" cy="593725"/>
          </a:xfrm>
          <a:prstGeom prst="rect">
            <a:avLst/>
          </a:prstGeom>
          <a:solidFill>
            <a:srgbClr val="99CC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marL="3175" algn="l" eaLnBrk="0" hangingPunct="0">
              <a:spcBef>
                <a:spcPct val="0"/>
              </a:spcBef>
              <a:defRPr sz="7600" b="1">
                <a:solidFill>
                  <a:srgbClr val="FFD624"/>
                </a:solidFill>
                <a:latin typeface="Verdana" pitchFamily="34" charset="0"/>
                <a:ea typeface="ＭＳ Ｐゴシック" pitchFamily="34" charset="-128"/>
              </a:defRPr>
            </a:lvl1pPr>
            <a:lvl2pPr marL="742950" indent="-285750" algn="l" eaLnBrk="0" hangingPunct="0">
              <a:spcBef>
                <a:spcPct val="0"/>
              </a:spcBef>
              <a:defRPr sz="7600" b="1">
                <a:solidFill>
                  <a:srgbClr val="FFD624"/>
                </a:solidFill>
                <a:latin typeface="Verdana" pitchFamily="34" charset="0"/>
                <a:ea typeface="ＭＳ Ｐゴシック" pitchFamily="34" charset="-128"/>
              </a:defRPr>
            </a:lvl2pPr>
            <a:lvl3pPr marL="1143000" indent="-228600" algn="l" eaLnBrk="0" hangingPunct="0">
              <a:spcBef>
                <a:spcPct val="0"/>
              </a:spcBef>
              <a:defRPr sz="7600" b="1">
                <a:solidFill>
                  <a:srgbClr val="FFD624"/>
                </a:solidFill>
                <a:latin typeface="Verdana" pitchFamily="34" charset="0"/>
                <a:ea typeface="ＭＳ Ｐゴシック" pitchFamily="34" charset="-128"/>
              </a:defRPr>
            </a:lvl3pPr>
            <a:lvl4pPr marL="1600200" indent="-228600" algn="l" eaLnBrk="0" hangingPunct="0">
              <a:spcBef>
                <a:spcPct val="0"/>
              </a:spcBef>
              <a:defRPr sz="7600" b="1">
                <a:solidFill>
                  <a:srgbClr val="FFD624"/>
                </a:solidFill>
                <a:latin typeface="Verdana" pitchFamily="34" charset="0"/>
                <a:ea typeface="ＭＳ Ｐゴシック" pitchFamily="34" charset="-128"/>
              </a:defRPr>
            </a:lvl4pPr>
            <a:lvl5pPr marL="2057400" indent="-228600" algn="l" eaLnBrk="0" hangingPunct="0">
              <a:spcBef>
                <a:spcPct val="0"/>
              </a:spcBef>
              <a:defRPr sz="7600" b="1">
                <a:solidFill>
                  <a:srgbClr val="FFD624"/>
                </a:solidFill>
                <a:latin typeface="Verdana" pitchFamily="34" charset="0"/>
                <a:ea typeface="ＭＳ Ｐゴシック" pitchFamily="34" charset="-128"/>
              </a:defRPr>
            </a:lvl5pPr>
            <a:lvl6pPr marL="25146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6pPr>
            <a:lvl7pPr marL="29718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7pPr>
            <a:lvl8pPr marL="34290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8pPr>
            <a:lvl9pPr marL="38862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9pPr>
          </a:lstStyle>
          <a:p>
            <a:pPr algn="ctr" eaLnBrk="1" hangingPunct="1"/>
            <a:r>
              <a:rPr lang="en-US" altLang="nl-NL" sz="1600">
                <a:solidFill>
                  <a:srgbClr val="004494"/>
                </a:solidFill>
              </a:rPr>
              <a:t>Data Type</a:t>
            </a: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0025" y="1663700"/>
            <a:ext cx="34290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 name="Straight Connector 12"/>
          <p:cNvCxnSpPr>
            <a:cxnSpLocks noChangeShapeType="1"/>
          </p:cNvCxnSpPr>
          <p:nvPr/>
        </p:nvCxnSpPr>
        <p:spPr bwMode="auto">
          <a:xfrm flipV="1">
            <a:off x="1854200" y="2150269"/>
            <a:ext cx="2982913" cy="497681"/>
          </a:xfrm>
          <a:prstGeom prst="line">
            <a:avLst/>
          </a:prstGeom>
          <a:noFill/>
          <a:ln w="57150" algn="ctr">
            <a:solidFill>
              <a:srgbClr val="FF0000"/>
            </a:solidFill>
            <a:round/>
            <a:headEnd/>
            <a:tailEnd type="arrow" w="med" len="med"/>
          </a:ln>
          <a:extLst>
            <a:ext uri="{909E8E84-426E-40DD-AFC4-6F175D3DCCD1}">
              <a14:hiddenFill xmlns:a14="http://schemas.microsoft.com/office/drawing/2010/main">
                <a:noFill/>
              </a14:hiddenFill>
            </a:ext>
          </a:extLst>
        </p:spPr>
      </p:cxnSp>
      <p:cxnSp>
        <p:nvCxnSpPr>
          <p:cNvPr id="13" name="Straight Connector 14"/>
          <p:cNvCxnSpPr>
            <a:cxnSpLocks noChangeShapeType="1"/>
          </p:cNvCxnSpPr>
          <p:nvPr/>
        </p:nvCxnSpPr>
        <p:spPr bwMode="auto">
          <a:xfrm flipV="1">
            <a:off x="3054350" y="4338320"/>
            <a:ext cx="1744663" cy="1527493"/>
          </a:xfrm>
          <a:prstGeom prst="line">
            <a:avLst/>
          </a:prstGeom>
          <a:noFill/>
          <a:ln w="57150" algn="ctr">
            <a:solidFill>
              <a:srgbClr val="FF0000"/>
            </a:solidFill>
            <a:round/>
            <a:headEnd/>
            <a:tailEnd type="arrow" w="med" len="med"/>
          </a:ln>
          <a:extLst>
            <a:ext uri="{909E8E84-426E-40DD-AFC4-6F175D3DCCD1}">
              <a14:hiddenFill xmlns:a14="http://schemas.microsoft.com/office/drawing/2010/main">
                <a:noFill/>
              </a14:hiddenFill>
            </a:ext>
          </a:extLst>
        </p:spPr>
      </p:cxnSp>
      <p:sp>
        <p:nvSpPr>
          <p:cNvPr id="14" name="TextBox 16"/>
          <p:cNvSpPr txBox="1">
            <a:spLocks noChangeArrowheads="1"/>
          </p:cNvSpPr>
          <p:nvPr/>
        </p:nvSpPr>
        <p:spPr bwMode="auto">
          <a:xfrm>
            <a:off x="200025" y="5865813"/>
            <a:ext cx="34559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0"/>
              </a:spcBef>
              <a:defRPr sz="7600" b="1">
                <a:solidFill>
                  <a:srgbClr val="FFD624"/>
                </a:solidFill>
                <a:latin typeface="Verdana" pitchFamily="34" charset="0"/>
                <a:ea typeface="ＭＳ Ｐゴシック" pitchFamily="34" charset="-128"/>
              </a:defRPr>
            </a:lvl1pPr>
            <a:lvl2pPr marL="742950" indent="-285750" algn="l" eaLnBrk="0" hangingPunct="0">
              <a:spcBef>
                <a:spcPct val="0"/>
              </a:spcBef>
              <a:defRPr sz="7600" b="1">
                <a:solidFill>
                  <a:srgbClr val="FFD624"/>
                </a:solidFill>
                <a:latin typeface="Verdana" pitchFamily="34" charset="0"/>
                <a:ea typeface="ＭＳ Ｐゴシック" pitchFamily="34" charset="-128"/>
              </a:defRPr>
            </a:lvl2pPr>
            <a:lvl3pPr marL="1143000" indent="-228600" algn="l" eaLnBrk="0" hangingPunct="0">
              <a:spcBef>
                <a:spcPct val="0"/>
              </a:spcBef>
              <a:defRPr sz="7600" b="1">
                <a:solidFill>
                  <a:srgbClr val="FFD624"/>
                </a:solidFill>
                <a:latin typeface="Verdana" pitchFamily="34" charset="0"/>
                <a:ea typeface="ＭＳ Ｐゴシック" pitchFamily="34" charset="-128"/>
              </a:defRPr>
            </a:lvl3pPr>
            <a:lvl4pPr marL="1600200" indent="-228600" algn="l" eaLnBrk="0" hangingPunct="0">
              <a:spcBef>
                <a:spcPct val="0"/>
              </a:spcBef>
              <a:defRPr sz="7600" b="1">
                <a:solidFill>
                  <a:srgbClr val="FFD624"/>
                </a:solidFill>
                <a:latin typeface="Verdana" pitchFamily="34" charset="0"/>
                <a:ea typeface="ＭＳ Ｐゴシック" pitchFamily="34" charset="-128"/>
              </a:defRPr>
            </a:lvl4pPr>
            <a:lvl5pPr marL="2057400" indent="-228600" algn="l" eaLnBrk="0" hangingPunct="0">
              <a:spcBef>
                <a:spcPct val="0"/>
              </a:spcBef>
              <a:defRPr sz="7600" b="1">
                <a:solidFill>
                  <a:srgbClr val="FFD624"/>
                </a:solidFill>
                <a:latin typeface="Verdana" pitchFamily="34" charset="0"/>
                <a:ea typeface="ＭＳ Ｐゴシック" pitchFamily="34" charset="-128"/>
              </a:defRPr>
            </a:lvl5pPr>
            <a:lvl6pPr marL="25146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6pPr>
            <a:lvl7pPr marL="29718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7pPr>
            <a:lvl8pPr marL="34290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8pPr>
            <a:lvl9pPr marL="3886200" indent="-228600" eaLnBrk="0" fontAlgn="base" hangingPunct="0">
              <a:spcBef>
                <a:spcPct val="0"/>
              </a:spcBef>
              <a:spcAft>
                <a:spcPct val="0"/>
              </a:spcAft>
              <a:defRPr sz="7600" b="1">
                <a:solidFill>
                  <a:srgbClr val="FFD624"/>
                </a:solidFill>
                <a:latin typeface="Verdana" pitchFamily="34" charset="0"/>
                <a:ea typeface="ＭＳ Ｐゴシック" pitchFamily="34" charset="-128"/>
              </a:defRPr>
            </a:lvl9pPr>
          </a:lstStyle>
          <a:p>
            <a:pPr eaLnBrk="1" hangingPunct="1"/>
            <a:r>
              <a:rPr lang="en-US" altLang="nl-NL" sz="1800">
                <a:solidFill>
                  <a:srgbClr val="FF0000"/>
                </a:solidFill>
              </a:rPr>
              <a:t>10001101011101101010</a:t>
            </a:r>
          </a:p>
          <a:p>
            <a:pPr eaLnBrk="1" hangingPunct="1"/>
            <a:r>
              <a:rPr lang="en-US" altLang="nl-NL" sz="1800">
                <a:solidFill>
                  <a:srgbClr val="FF0000"/>
                </a:solidFill>
              </a:rPr>
              <a:t>11101110001010101000</a:t>
            </a:r>
          </a:p>
        </p:txBody>
      </p:sp>
      <p:cxnSp>
        <p:nvCxnSpPr>
          <p:cNvPr id="15" name="Straight Connector 23"/>
          <p:cNvCxnSpPr>
            <a:cxnSpLocks noChangeShapeType="1"/>
          </p:cNvCxnSpPr>
          <p:nvPr/>
        </p:nvCxnSpPr>
        <p:spPr bwMode="auto">
          <a:xfrm>
            <a:off x="1927225" y="3994150"/>
            <a:ext cx="309563" cy="1901825"/>
          </a:xfrm>
          <a:prstGeom prst="line">
            <a:avLst/>
          </a:prstGeom>
          <a:noFill/>
          <a:ln w="57150" algn="ctr">
            <a:solidFill>
              <a:srgbClr val="FF0000"/>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854225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up)">
                                      <p:cBhvr>
                                        <p:cTn id="15" dur="500"/>
                                        <p:tgtEl>
                                          <p:spTgt spid="15"/>
                                        </p:tgtEl>
                                      </p:cBhvr>
                                    </p:animEffect>
                                  </p:childTnLst>
                                </p:cTn>
                              </p:par>
                            </p:childTnLst>
                          </p:cTn>
                        </p:par>
                        <p:par>
                          <p:cTn id="16" fill="hold">
                            <p:stCondLst>
                              <p:cond delay="500"/>
                            </p:stCondLst>
                            <p:childTnLst>
                              <p:par>
                                <p:cTn id="17" presetID="1"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par>
                          <p:cTn id="19" fill="hold">
                            <p:stCondLst>
                              <p:cond delay="500"/>
                            </p:stCondLst>
                            <p:childTnLst>
                              <p:par>
                                <p:cTn id="20" presetID="22" presetClass="entr" presetSubtype="4"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childTnLst>
                          </p:cTn>
                        </p:par>
                        <p:par>
                          <p:cTn id="23" fill="hold">
                            <p:stCondLst>
                              <p:cond delay="1000"/>
                            </p:stCondLst>
                            <p:childTnLst>
                              <p:par>
                                <p:cTn id="24" presetID="1" presetClass="entr" presetSubtype="0"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68300" y="1714819"/>
            <a:ext cx="2521204" cy="571504"/>
          </a:xfrm>
        </p:spPr>
        <p:txBody>
          <a:bodyPr>
            <a:noAutofit/>
          </a:bodyPr>
          <a:lstStyle/>
          <a:p>
            <a:r>
              <a:rPr lang="en-US" sz="3200" dirty="0" smtClean="0">
                <a:solidFill>
                  <a:srgbClr val="900079"/>
                </a:solidFill>
              </a:rPr>
              <a:t>INSPIRE Roadmap</a:t>
            </a:r>
            <a:br>
              <a:rPr lang="en-US" sz="3200" dirty="0" smtClean="0">
                <a:solidFill>
                  <a:srgbClr val="900079"/>
                </a:solidFill>
              </a:rPr>
            </a:br>
            <a:r>
              <a:rPr lang="en-US" sz="3200" dirty="0" smtClean="0">
                <a:solidFill>
                  <a:srgbClr val="900079"/>
                </a:solidFill>
              </a:rPr>
              <a:t>(Annex III)</a:t>
            </a:r>
            <a:endParaRPr lang="nl-NL" sz="3200" dirty="0">
              <a:solidFill>
                <a:srgbClr val="900079"/>
              </a:solidFill>
            </a:endParaRPr>
          </a:p>
        </p:txBody>
      </p:sp>
      <p:sp>
        <p:nvSpPr>
          <p:cNvPr id="4" name="Tijdelijke aanduiding voor datum 3"/>
          <p:cNvSpPr>
            <a:spLocks noGrp="1"/>
          </p:cNvSpPr>
          <p:nvPr>
            <p:ph type="dt" sz="half" idx="10"/>
          </p:nvPr>
        </p:nvSpPr>
        <p:spPr/>
        <p:txBody>
          <a:bodyPr/>
          <a:lstStyle/>
          <a:p>
            <a:r>
              <a:rPr lang="nl-NL" smtClean="0"/>
              <a:t>WMO RA VI WIGOS Workshop | Belgrade, 24 - 27 Nov 2015</a:t>
            </a:r>
            <a:endParaRPr lang="nl-NL"/>
          </a:p>
        </p:txBody>
      </p:sp>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15322"/>
          <a:stretch/>
        </p:blipFill>
        <p:spPr bwMode="auto">
          <a:xfrm>
            <a:off x="2992987" y="1082351"/>
            <a:ext cx="5983059" cy="51318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Ovaal 2"/>
          <p:cNvSpPr/>
          <p:nvPr/>
        </p:nvSpPr>
        <p:spPr>
          <a:xfrm>
            <a:off x="7874000" y="3648269"/>
            <a:ext cx="690880" cy="75101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59392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12434" y="1029839"/>
            <a:ext cx="7847038" cy="571504"/>
          </a:xfrm>
        </p:spPr>
        <p:txBody>
          <a:bodyPr/>
          <a:lstStyle/>
          <a:p>
            <a:r>
              <a:rPr lang="en-US" dirty="0">
                <a:solidFill>
                  <a:srgbClr val="900079"/>
                </a:solidFill>
              </a:rPr>
              <a:t>WIGOS m</a:t>
            </a:r>
            <a:r>
              <a:rPr lang="en-US" dirty="0" smtClean="0">
                <a:solidFill>
                  <a:srgbClr val="900079"/>
                </a:solidFill>
              </a:rPr>
              <a:t>etadata overview</a:t>
            </a:r>
            <a:endParaRPr lang="nl-NL" dirty="0"/>
          </a:p>
        </p:txBody>
      </p:sp>
      <p:sp>
        <p:nvSpPr>
          <p:cNvPr id="4" name="Tijdelijke aanduiding voor datum 3"/>
          <p:cNvSpPr>
            <a:spLocks noGrp="1"/>
          </p:cNvSpPr>
          <p:nvPr>
            <p:ph type="dt" sz="half" idx="10"/>
          </p:nvPr>
        </p:nvSpPr>
        <p:spPr/>
        <p:txBody>
          <a:bodyPr/>
          <a:lstStyle/>
          <a:p>
            <a:r>
              <a:rPr lang="nl-NL" smtClean="0"/>
              <a:t>WMO RA VI WIGOS Workshop | Belgrade, 24 - 27 Nov 2015</a:t>
            </a:r>
            <a:endParaRPr lang="nl-NL"/>
          </a:p>
        </p:txBody>
      </p:sp>
      <p:graphicFrame>
        <p:nvGraphicFramePr>
          <p:cNvPr id="5" name="Tabel 4"/>
          <p:cNvGraphicFramePr>
            <a:graphicFrameLocks noGrp="1"/>
          </p:cNvGraphicFramePr>
          <p:nvPr>
            <p:extLst>
              <p:ext uri="{D42A27DB-BD31-4B8C-83A1-F6EECF244321}">
                <p14:modId xmlns:p14="http://schemas.microsoft.com/office/powerpoint/2010/main" val="458578796"/>
              </p:ext>
            </p:extLst>
          </p:nvPr>
        </p:nvGraphicFramePr>
        <p:xfrm>
          <a:off x="2407337" y="1564640"/>
          <a:ext cx="6185738" cy="4358640"/>
        </p:xfrm>
        <a:graphic>
          <a:graphicData uri="http://schemas.openxmlformats.org/drawingml/2006/table">
            <a:tbl>
              <a:tblPr firstRow="1" firstCol="1" lastRow="1" lastCol="1" bandRow="1" bandCol="1"/>
              <a:tblGrid>
                <a:gridCol w="382682"/>
                <a:gridCol w="1913409"/>
                <a:gridCol w="3889647"/>
              </a:tblGrid>
              <a:tr h="167542">
                <a:tc>
                  <a:txBody>
                    <a:bodyPr/>
                    <a:lstStyle/>
                    <a:p>
                      <a:pPr>
                        <a:spcAft>
                          <a:spcPts val="0"/>
                        </a:spcAft>
                      </a:pPr>
                      <a:r>
                        <a:rPr lang="en-US" sz="1100" b="1" dirty="0">
                          <a:effectLst/>
                          <a:latin typeface="Arial"/>
                          <a:ea typeface="MS Mincho"/>
                          <a:cs typeface="Times New Roman"/>
                        </a:rPr>
                        <a:t>#</a:t>
                      </a:r>
                      <a:endParaRPr lang="nl-NL" sz="1100" dirty="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B3B3"/>
                    </a:solidFill>
                  </a:tcPr>
                </a:tc>
                <a:tc>
                  <a:txBody>
                    <a:bodyPr/>
                    <a:lstStyle/>
                    <a:p>
                      <a:pPr>
                        <a:spcAft>
                          <a:spcPts val="0"/>
                        </a:spcAft>
                      </a:pPr>
                      <a:r>
                        <a:rPr lang="en-US" sz="1100" b="1" dirty="0">
                          <a:effectLst/>
                          <a:latin typeface="Arial"/>
                          <a:ea typeface="MS Mincho"/>
                          <a:cs typeface="Times New Roman"/>
                        </a:rPr>
                        <a:t>Category</a:t>
                      </a:r>
                      <a:endParaRPr lang="nl-NL" sz="1100" dirty="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B3B3"/>
                    </a:solidFill>
                  </a:tcPr>
                </a:tc>
                <a:tc>
                  <a:txBody>
                    <a:bodyPr/>
                    <a:lstStyle/>
                    <a:p>
                      <a:pPr>
                        <a:spcAft>
                          <a:spcPts val="0"/>
                        </a:spcAft>
                      </a:pPr>
                      <a:r>
                        <a:rPr lang="en-US" sz="1100" b="1">
                          <a:effectLst/>
                          <a:latin typeface="Arial"/>
                          <a:ea typeface="MS Mincho"/>
                          <a:cs typeface="Times New Roman"/>
                        </a:rPr>
                        <a:t>Description</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3B3B3"/>
                    </a:solidFill>
                  </a:tcPr>
                </a:tc>
              </a:tr>
              <a:tr h="335085">
                <a:tc>
                  <a:txBody>
                    <a:bodyPr/>
                    <a:lstStyle/>
                    <a:p>
                      <a:pPr>
                        <a:spcAft>
                          <a:spcPts val="0"/>
                        </a:spcAft>
                      </a:pPr>
                      <a:r>
                        <a:rPr lang="en-US" sz="1100">
                          <a:effectLst/>
                          <a:latin typeface="Arial"/>
                          <a:ea typeface="MS Mincho"/>
                          <a:cs typeface="Times New Roman"/>
                        </a:rPr>
                        <a:t>1</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dirty="0">
                          <a:effectLst/>
                          <a:latin typeface="Arial"/>
                          <a:ea typeface="MS Mincho"/>
                          <a:cs typeface="Times New Roman"/>
                        </a:rPr>
                        <a:t>Observed variable</a:t>
                      </a:r>
                      <a:endParaRPr lang="nl-NL" sz="1100" dirty="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a:effectLst/>
                          <a:latin typeface="Arial"/>
                          <a:ea typeface="MS Mincho"/>
                          <a:cs typeface="Times New Roman"/>
                        </a:rPr>
                        <a:t>Specifies the basic characteristics of the observed variable and the resulting datasets.</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2627">
                <a:tc>
                  <a:txBody>
                    <a:bodyPr/>
                    <a:lstStyle/>
                    <a:p>
                      <a:pPr>
                        <a:spcAft>
                          <a:spcPts val="0"/>
                        </a:spcAft>
                      </a:pPr>
                      <a:r>
                        <a:rPr lang="en-US" sz="1100">
                          <a:effectLst/>
                          <a:latin typeface="Arial"/>
                          <a:ea typeface="MS Mincho"/>
                          <a:cs typeface="Times New Roman"/>
                        </a:rPr>
                        <a:t>2</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a:effectLst/>
                          <a:latin typeface="Arial"/>
                          <a:ea typeface="MS Mincho"/>
                          <a:cs typeface="Times New Roman"/>
                        </a:rPr>
                        <a:t>Purpose of observation</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dirty="0">
                          <a:solidFill>
                            <a:srgbClr val="000000"/>
                          </a:solidFill>
                          <a:effectLst/>
                          <a:latin typeface="Arial"/>
                          <a:ea typeface="MS Mincho"/>
                          <a:cs typeface="Arial"/>
                        </a:rPr>
                        <a:t>Specifies the main application area(s) of the observation and the observing </a:t>
                      </a:r>
                      <a:r>
                        <a:rPr lang="en-US" sz="1100" dirty="0" err="1">
                          <a:solidFill>
                            <a:srgbClr val="000000"/>
                          </a:solidFill>
                          <a:effectLst/>
                          <a:latin typeface="Arial"/>
                          <a:ea typeface="MS Mincho"/>
                          <a:cs typeface="Arial"/>
                        </a:rPr>
                        <a:t>programme</a:t>
                      </a:r>
                      <a:r>
                        <a:rPr lang="en-US" sz="1100" dirty="0">
                          <a:solidFill>
                            <a:srgbClr val="000000"/>
                          </a:solidFill>
                          <a:effectLst/>
                          <a:latin typeface="Arial"/>
                          <a:ea typeface="MS Mincho"/>
                          <a:cs typeface="Arial"/>
                        </a:rPr>
                        <a:t>(s) and networks the observation is affiliated to.</a:t>
                      </a:r>
                      <a:endParaRPr lang="nl-NL" sz="1100" dirty="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2627">
                <a:tc>
                  <a:txBody>
                    <a:bodyPr/>
                    <a:lstStyle/>
                    <a:p>
                      <a:pPr>
                        <a:spcAft>
                          <a:spcPts val="0"/>
                        </a:spcAft>
                      </a:pPr>
                      <a:r>
                        <a:rPr lang="en-US" sz="1100" b="1" dirty="0" smtClean="0">
                          <a:effectLst/>
                          <a:latin typeface="Arial"/>
                          <a:ea typeface="MS Mincho"/>
                          <a:cs typeface="Times New Roman"/>
                        </a:rPr>
                        <a:t>3</a:t>
                      </a:r>
                      <a:endParaRPr lang="nl-NL" sz="1100" b="1" dirty="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b="1" dirty="0" smtClean="0">
                          <a:effectLst/>
                          <a:latin typeface="Arial"/>
                          <a:ea typeface="MS Mincho"/>
                          <a:cs typeface="Times New Roman"/>
                        </a:rPr>
                        <a:t>Station/platform</a:t>
                      </a:r>
                      <a:endParaRPr lang="nl-NL" sz="1100" b="1" dirty="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b="1" dirty="0">
                          <a:solidFill>
                            <a:srgbClr val="000000"/>
                          </a:solidFill>
                          <a:effectLst/>
                          <a:latin typeface="Arial"/>
                          <a:ea typeface="MS Mincho"/>
                          <a:cs typeface="Times New Roman"/>
                        </a:rPr>
                        <a:t>Specifies the environmental monitoring facility, including fixed station, moving equipment or remote sensing platform, at which the observation is made.</a:t>
                      </a:r>
                      <a:endParaRPr lang="nl-NL" sz="1100" b="1" dirty="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37712">
                <a:tc>
                  <a:txBody>
                    <a:bodyPr/>
                    <a:lstStyle/>
                    <a:p>
                      <a:pPr>
                        <a:spcAft>
                          <a:spcPts val="0"/>
                        </a:spcAft>
                      </a:pPr>
                      <a:r>
                        <a:rPr lang="en-US" sz="1100">
                          <a:effectLst/>
                          <a:latin typeface="Arial"/>
                          <a:ea typeface="MS Mincho"/>
                          <a:cs typeface="Times New Roman"/>
                        </a:rPr>
                        <a:t>4</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a:effectLst/>
                          <a:latin typeface="Arial"/>
                          <a:ea typeface="MS Mincho"/>
                          <a:cs typeface="Times New Roman"/>
                        </a:rPr>
                        <a:t>Environment</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a:effectLst/>
                          <a:latin typeface="Arial"/>
                          <a:ea typeface="MS Mincho"/>
                          <a:cs typeface="Times New Roman"/>
                        </a:rPr>
                        <a:t>Describes the geographical environment within which the observation is made. It also provides an unstructured element for additional meta-information that is considered relevant for adequate use of the data and that is not captured anywhere else in this standard.</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0169">
                <a:tc>
                  <a:txBody>
                    <a:bodyPr/>
                    <a:lstStyle/>
                    <a:p>
                      <a:pPr>
                        <a:spcAft>
                          <a:spcPts val="0"/>
                        </a:spcAft>
                      </a:pPr>
                      <a:r>
                        <a:rPr lang="en-US" sz="1100">
                          <a:effectLst/>
                          <a:latin typeface="Arial"/>
                          <a:ea typeface="MS Mincho"/>
                          <a:cs typeface="Times New Roman"/>
                        </a:rPr>
                        <a:t>5</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a:effectLst/>
                          <a:latin typeface="Arial"/>
                          <a:ea typeface="MS Mincho"/>
                          <a:cs typeface="Times New Roman"/>
                        </a:rPr>
                        <a:t>Instruments and methods of observation</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a:effectLst/>
                          <a:latin typeface="Arial"/>
                          <a:ea typeface="MS Mincho"/>
                          <a:cs typeface="Times New Roman"/>
                        </a:rPr>
                        <a:t>Specifies the method of observation and describes characteristics of the instrument(s) used to make the observation. If multiple instruments are used to generate the observation, then this category should be repeated.</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5085">
                <a:tc>
                  <a:txBody>
                    <a:bodyPr/>
                    <a:lstStyle/>
                    <a:p>
                      <a:pPr>
                        <a:spcAft>
                          <a:spcPts val="0"/>
                        </a:spcAft>
                      </a:pPr>
                      <a:r>
                        <a:rPr lang="en-US" sz="1100">
                          <a:effectLst/>
                          <a:latin typeface="Arial"/>
                          <a:ea typeface="MS Mincho"/>
                          <a:cs typeface="Times New Roman"/>
                        </a:rPr>
                        <a:t>6</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a:effectLst/>
                          <a:latin typeface="Arial"/>
                          <a:ea typeface="MS Mincho"/>
                          <a:cs typeface="Times New Roman"/>
                        </a:rPr>
                        <a:t>Sampling</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a:effectLst/>
                          <a:latin typeface="Arial"/>
                          <a:ea typeface="MS Mincho"/>
                          <a:cs typeface="Times New Roman"/>
                        </a:rPr>
                        <a:t>Specifies how sampling and/or analysis are used to derive the reported observation or how a specimen is collected.</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5085">
                <a:tc>
                  <a:txBody>
                    <a:bodyPr/>
                    <a:lstStyle/>
                    <a:p>
                      <a:pPr>
                        <a:spcAft>
                          <a:spcPts val="0"/>
                        </a:spcAft>
                      </a:pPr>
                      <a:r>
                        <a:rPr lang="en-US" sz="1100">
                          <a:effectLst/>
                          <a:latin typeface="Arial"/>
                          <a:ea typeface="MS Mincho"/>
                          <a:cs typeface="Times New Roman"/>
                        </a:rPr>
                        <a:t>7</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a:effectLst/>
                          <a:latin typeface="Arial"/>
                          <a:ea typeface="MS Mincho"/>
                          <a:cs typeface="Times New Roman"/>
                        </a:rPr>
                        <a:t>Data processing and reporting</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a:solidFill>
                            <a:srgbClr val="000000"/>
                          </a:solidFill>
                          <a:effectLst/>
                          <a:latin typeface="Arial"/>
                          <a:ea typeface="MS Mincho"/>
                          <a:cs typeface="Arial"/>
                        </a:rPr>
                        <a:t>Specifies how raw data are transferred into the observed variable and reported to the users.</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7542">
                <a:tc>
                  <a:txBody>
                    <a:bodyPr/>
                    <a:lstStyle/>
                    <a:p>
                      <a:pPr>
                        <a:spcAft>
                          <a:spcPts val="0"/>
                        </a:spcAft>
                      </a:pPr>
                      <a:r>
                        <a:rPr lang="en-US" sz="1100">
                          <a:effectLst/>
                          <a:latin typeface="Arial"/>
                          <a:ea typeface="MS Mincho"/>
                          <a:cs typeface="Times New Roman"/>
                        </a:rPr>
                        <a:t>8</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a:effectLst/>
                          <a:latin typeface="Arial"/>
                          <a:ea typeface="MS Mincho"/>
                          <a:cs typeface="Times New Roman"/>
                        </a:rPr>
                        <a:t>Data quality</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a:solidFill>
                            <a:srgbClr val="000000"/>
                          </a:solidFill>
                          <a:effectLst/>
                          <a:latin typeface="Arial"/>
                          <a:ea typeface="MS Mincho"/>
                          <a:cs typeface="Arial"/>
                        </a:rPr>
                        <a:t>Specifies the data quality and traceability of the observation.</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7542">
                <a:tc>
                  <a:txBody>
                    <a:bodyPr/>
                    <a:lstStyle/>
                    <a:p>
                      <a:pPr>
                        <a:spcAft>
                          <a:spcPts val="0"/>
                        </a:spcAft>
                      </a:pPr>
                      <a:r>
                        <a:rPr lang="en-US" sz="1100">
                          <a:effectLst/>
                          <a:latin typeface="Arial"/>
                          <a:ea typeface="MS Mincho"/>
                          <a:cs typeface="Times New Roman"/>
                        </a:rPr>
                        <a:t>9</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a:effectLst/>
                          <a:latin typeface="Arial"/>
                          <a:ea typeface="MS Mincho"/>
                          <a:cs typeface="Times New Roman"/>
                        </a:rPr>
                        <a:t>Ownership and data policy</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a:solidFill>
                            <a:srgbClr val="000000"/>
                          </a:solidFill>
                          <a:effectLst/>
                          <a:latin typeface="Arial"/>
                          <a:ea typeface="MS Mincho"/>
                          <a:cs typeface="Arial"/>
                        </a:rPr>
                        <a:t>Specifies who is responsible for the observation and owns it.</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5085">
                <a:tc>
                  <a:txBody>
                    <a:bodyPr/>
                    <a:lstStyle/>
                    <a:p>
                      <a:pPr>
                        <a:spcAft>
                          <a:spcPts val="0"/>
                        </a:spcAft>
                      </a:pPr>
                      <a:r>
                        <a:rPr lang="en-US" sz="1100">
                          <a:effectLst/>
                          <a:latin typeface="Arial"/>
                          <a:ea typeface="MS Mincho"/>
                          <a:cs typeface="Times New Roman"/>
                        </a:rPr>
                        <a:t>10</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a:effectLst/>
                          <a:latin typeface="Arial"/>
                          <a:ea typeface="MS Mincho"/>
                          <a:cs typeface="Times New Roman"/>
                        </a:rPr>
                        <a:t>Contact</a:t>
                      </a:r>
                      <a:endParaRPr lang="nl-NL" sz="110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en-US" sz="1100" dirty="0">
                          <a:solidFill>
                            <a:srgbClr val="000000"/>
                          </a:solidFill>
                          <a:effectLst/>
                          <a:latin typeface="Arial"/>
                          <a:ea typeface="MS Mincho"/>
                          <a:cs typeface="Arial"/>
                        </a:rPr>
                        <a:t>Specifies where information about the observation or dataset can be obtained.</a:t>
                      </a:r>
                      <a:endParaRPr lang="nl-NL" sz="1100" dirty="0">
                        <a:effectLst/>
                        <a:latin typeface="Arial"/>
                        <a:ea typeface="MS Mincho"/>
                        <a:cs typeface="Times New Roman"/>
                      </a:endParaRPr>
                    </a:p>
                  </a:txBody>
                  <a:tcPr marL="68540" marR="6854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9" name="Tekstvak 8"/>
          <p:cNvSpPr txBox="1"/>
          <p:nvPr/>
        </p:nvSpPr>
        <p:spPr>
          <a:xfrm>
            <a:off x="1656080" y="5923280"/>
            <a:ext cx="6176243" cy="369332"/>
          </a:xfrm>
          <a:prstGeom prst="rect">
            <a:avLst/>
          </a:prstGeom>
          <a:noFill/>
        </p:spPr>
        <p:txBody>
          <a:bodyPr wrap="none" rtlCol="0">
            <a:spAutoFit/>
          </a:bodyPr>
          <a:lstStyle/>
          <a:p>
            <a:r>
              <a:rPr lang="en-US" sz="1800" dirty="0" smtClean="0">
                <a:hlinkClick r:id="rId3"/>
              </a:rPr>
              <a:t>http</a:t>
            </a:r>
            <a:r>
              <a:rPr lang="en-US" sz="1800" dirty="0">
                <a:hlinkClick r:id="rId3"/>
              </a:rPr>
              <a:t>://library.wmo.int/pmb_ged/wmo_1157_en.pdf</a:t>
            </a:r>
            <a:endParaRPr lang="nl-NL" sz="1800" dirty="0"/>
          </a:p>
        </p:txBody>
      </p:sp>
      <p:sp>
        <p:nvSpPr>
          <p:cNvPr id="10" name="Tekstvak 9"/>
          <p:cNvSpPr txBox="1"/>
          <p:nvPr/>
        </p:nvSpPr>
        <p:spPr>
          <a:xfrm>
            <a:off x="203200" y="2468880"/>
            <a:ext cx="1909497" cy="646331"/>
          </a:xfrm>
          <a:prstGeom prst="rect">
            <a:avLst/>
          </a:prstGeom>
          <a:noFill/>
        </p:spPr>
        <p:txBody>
          <a:bodyPr wrap="none" rtlCol="0">
            <a:spAutoFit/>
          </a:bodyPr>
          <a:lstStyle/>
          <a:p>
            <a:pPr algn="ctr"/>
            <a:r>
              <a:rPr lang="en-US" sz="1800" dirty="0" smtClean="0"/>
              <a:t>Relationship</a:t>
            </a:r>
          </a:p>
          <a:p>
            <a:pPr algn="ctr"/>
            <a:r>
              <a:rPr lang="en-US" sz="1800" dirty="0" smtClean="0"/>
              <a:t> with EF model</a:t>
            </a:r>
            <a:endParaRPr lang="nl-NL" sz="1800" dirty="0"/>
          </a:p>
        </p:txBody>
      </p:sp>
      <p:sp>
        <p:nvSpPr>
          <p:cNvPr id="11" name="PIJL-RECHTS 10"/>
          <p:cNvSpPr/>
          <p:nvPr/>
        </p:nvSpPr>
        <p:spPr>
          <a:xfrm>
            <a:off x="2194560" y="2792045"/>
            <a:ext cx="152400" cy="13403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10187576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06847" y="1159465"/>
            <a:ext cx="7847038" cy="571504"/>
          </a:xfrm>
        </p:spPr>
        <p:txBody>
          <a:bodyPr/>
          <a:lstStyle/>
          <a:p>
            <a:r>
              <a:rPr lang="en-US" dirty="0">
                <a:solidFill>
                  <a:srgbClr val="900079"/>
                </a:solidFill>
              </a:rPr>
              <a:t>WIGOS </a:t>
            </a:r>
            <a:r>
              <a:rPr lang="en-US" dirty="0" smtClean="0">
                <a:solidFill>
                  <a:srgbClr val="900079"/>
                </a:solidFill>
              </a:rPr>
              <a:t>Logical data model</a:t>
            </a:r>
            <a:endParaRPr lang="nl-NL" dirty="0"/>
          </a:p>
        </p:txBody>
      </p:sp>
      <p:sp>
        <p:nvSpPr>
          <p:cNvPr id="4" name="Tijdelijke aanduiding voor datum 3"/>
          <p:cNvSpPr>
            <a:spLocks noGrp="1"/>
          </p:cNvSpPr>
          <p:nvPr>
            <p:ph type="dt" sz="half" idx="10"/>
          </p:nvPr>
        </p:nvSpPr>
        <p:spPr/>
        <p:txBody>
          <a:bodyPr/>
          <a:lstStyle/>
          <a:p>
            <a:r>
              <a:rPr lang="nl-NL" smtClean="0"/>
              <a:t>WMO RA VI WIGOS Workshop | Belgrade, 24 - 27 Nov 2015</a:t>
            </a:r>
            <a:endParaRPr lang="nl-NL"/>
          </a:p>
        </p:txBody>
      </p:sp>
      <p:sp>
        <p:nvSpPr>
          <p:cNvPr id="5" name="Rectangle 3"/>
          <p:cNvSpPr/>
          <p:nvPr/>
        </p:nvSpPr>
        <p:spPr>
          <a:xfrm>
            <a:off x="141487" y="1823892"/>
            <a:ext cx="6552728" cy="4102741"/>
          </a:xfrm>
          <a:prstGeom prst="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t"/>
          <a:lstStyle/>
          <a:p>
            <a:pPr algn="ctr" defTabSz="914304" eaLnBrk="1" fontAlgn="auto" hangingPunct="1">
              <a:spcBef>
                <a:spcPts val="0"/>
              </a:spcBef>
              <a:spcAft>
                <a:spcPts val="0"/>
              </a:spcAft>
            </a:pPr>
            <a:r>
              <a:rPr lang="en-US" sz="1400" b="1" dirty="0" err="1">
                <a:solidFill>
                  <a:srgbClr val="0070C0"/>
                </a:solidFill>
              </a:rPr>
              <a:t>StationSet</a:t>
            </a:r>
            <a:endParaRPr lang="en-US" sz="1400" b="1" dirty="0">
              <a:solidFill>
                <a:srgbClr val="0070C0"/>
              </a:solidFill>
            </a:endParaRPr>
          </a:p>
        </p:txBody>
      </p:sp>
      <p:sp>
        <p:nvSpPr>
          <p:cNvPr id="6" name="Rectangle 4"/>
          <p:cNvSpPr/>
          <p:nvPr/>
        </p:nvSpPr>
        <p:spPr>
          <a:xfrm>
            <a:off x="429519" y="2327948"/>
            <a:ext cx="5760640" cy="3324369"/>
          </a:xfrm>
          <a:prstGeom prst="rect">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t"/>
          <a:lstStyle/>
          <a:p>
            <a:pPr algn="ctr" defTabSz="914304" eaLnBrk="1" fontAlgn="auto" hangingPunct="1">
              <a:spcBef>
                <a:spcPts val="0"/>
              </a:spcBef>
              <a:spcAft>
                <a:spcPts val="0"/>
              </a:spcAft>
            </a:pPr>
            <a:r>
              <a:rPr lang="en-US" sz="1400" b="1" dirty="0">
                <a:solidFill>
                  <a:srgbClr val="0070C0"/>
                </a:solidFill>
              </a:rPr>
              <a:t>Station</a:t>
            </a:r>
          </a:p>
        </p:txBody>
      </p:sp>
      <p:sp>
        <p:nvSpPr>
          <p:cNvPr id="7" name="Rectangle 5"/>
          <p:cNvSpPr/>
          <p:nvPr/>
        </p:nvSpPr>
        <p:spPr>
          <a:xfrm>
            <a:off x="717551" y="2759995"/>
            <a:ext cx="3960440" cy="2618005"/>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t"/>
          <a:lstStyle/>
          <a:p>
            <a:pPr algn="ctr" defTabSz="914304" eaLnBrk="1" fontAlgn="auto" hangingPunct="1">
              <a:spcBef>
                <a:spcPts val="0"/>
              </a:spcBef>
              <a:spcAft>
                <a:spcPts val="0"/>
              </a:spcAft>
            </a:pPr>
            <a:r>
              <a:rPr lang="en-US" sz="1400" b="1" dirty="0" err="1" smtClean="0">
                <a:solidFill>
                  <a:srgbClr val="00B050"/>
                </a:solidFill>
              </a:rPr>
              <a:t>ObservationCollection</a:t>
            </a:r>
            <a:endParaRPr lang="en-US" sz="1400" b="1" dirty="0">
              <a:solidFill>
                <a:srgbClr val="00B050"/>
              </a:solidFill>
            </a:endParaRPr>
          </a:p>
        </p:txBody>
      </p:sp>
      <p:sp>
        <p:nvSpPr>
          <p:cNvPr id="8" name="TextBox 6"/>
          <p:cNvSpPr txBox="1"/>
          <p:nvPr/>
        </p:nvSpPr>
        <p:spPr>
          <a:xfrm>
            <a:off x="141487" y="5937869"/>
            <a:ext cx="2707774" cy="276989"/>
          </a:xfrm>
          <a:prstGeom prst="rect">
            <a:avLst/>
          </a:prstGeom>
          <a:noFill/>
        </p:spPr>
        <p:txBody>
          <a:bodyPr wrap="none" lIns="91431" tIns="45715" rIns="91431" bIns="45715" rtlCol="0">
            <a:spAutoFit/>
          </a:bodyPr>
          <a:lstStyle/>
          <a:p>
            <a:pPr defTabSz="914304" eaLnBrk="1" fontAlgn="auto" hangingPunct="1">
              <a:spcBef>
                <a:spcPts val="0"/>
              </a:spcBef>
              <a:spcAft>
                <a:spcPts val="0"/>
              </a:spcAft>
            </a:pPr>
            <a:r>
              <a:rPr lang="en-US" sz="1200" dirty="0">
                <a:solidFill>
                  <a:prstClr val="black"/>
                </a:solidFill>
                <a:latin typeface="Arial"/>
              </a:rPr>
              <a:t>NB: Station=Platform, mobile or fixed</a:t>
            </a:r>
          </a:p>
        </p:txBody>
      </p:sp>
      <p:sp>
        <p:nvSpPr>
          <p:cNvPr id="9" name="Rectangle 7"/>
          <p:cNvSpPr/>
          <p:nvPr/>
        </p:nvSpPr>
        <p:spPr>
          <a:xfrm>
            <a:off x="1005583" y="3264052"/>
            <a:ext cx="3312368" cy="1894496"/>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t"/>
          <a:lstStyle/>
          <a:p>
            <a:pPr algn="ctr" defTabSz="914304" eaLnBrk="1" fontAlgn="auto" hangingPunct="1">
              <a:spcBef>
                <a:spcPts val="0"/>
              </a:spcBef>
              <a:spcAft>
                <a:spcPts val="0"/>
              </a:spcAft>
            </a:pPr>
            <a:r>
              <a:rPr lang="en-US" sz="1400" b="1" dirty="0">
                <a:solidFill>
                  <a:srgbClr val="00B050"/>
                </a:solidFill>
              </a:rPr>
              <a:t>Observation Segment</a:t>
            </a:r>
          </a:p>
        </p:txBody>
      </p:sp>
      <p:sp>
        <p:nvSpPr>
          <p:cNvPr id="10" name="Rectangle 8"/>
          <p:cNvSpPr/>
          <p:nvPr/>
        </p:nvSpPr>
        <p:spPr>
          <a:xfrm>
            <a:off x="1221607" y="3768108"/>
            <a:ext cx="1548172" cy="1170986"/>
          </a:xfrm>
          <a:prstGeom prst="rect">
            <a:avLst/>
          </a:prstGeom>
          <a:no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t"/>
          <a:lstStyle/>
          <a:p>
            <a:pPr algn="ctr" defTabSz="914304" eaLnBrk="1" fontAlgn="auto" hangingPunct="1">
              <a:spcBef>
                <a:spcPts val="0"/>
              </a:spcBef>
              <a:spcAft>
                <a:spcPts val="0"/>
              </a:spcAft>
            </a:pPr>
            <a:r>
              <a:rPr lang="en-US" sz="1400" b="1" dirty="0">
                <a:solidFill>
                  <a:srgbClr val="808080">
                    <a:lumMod val="75000"/>
                  </a:srgbClr>
                </a:solidFill>
              </a:rPr>
              <a:t>Instrument</a:t>
            </a:r>
          </a:p>
        </p:txBody>
      </p:sp>
      <p:sp>
        <p:nvSpPr>
          <p:cNvPr id="11" name="Rectangle 9"/>
          <p:cNvSpPr/>
          <p:nvPr/>
        </p:nvSpPr>
        <p:spPr>
          <a:xfrm>
            <a:off x="1374007" y="4290637"/>
            <a:ext cx="1071736" cy="485582"/>
          </a:xfrm>
          <a:prstGeom prst="rect">
            <a:avLst/>
          </a:prstGeom>
          <a:no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t"/>
          <a:lstStyle/>
          <a:p>
            <a:pPr algn="ctr" defTabSz="914304" eaLnBrk="1" fontAlgn="auto" hangingPunct="1">
              <a:spcBef>
                <a:spcPts val="0"/>
              </a:spcBef>
              <a:spcAft>
                <a:spcPts val="0"/>
              </a:spcAft>
            </a:pPr>
            <a:r>
              <a:rPr lang="en-US" sz="1400" b="1" dirty="0">
                <a:solidFill>
                  <a:srgbClr val="FF6600"/>
                </a:solidFill>
              </a:rPr>
              <a:t>Contact</a:t>
            </a:r>
          </a:p>
        </p:txBody>
      </p:sp>
      <p:sp>
        <p:nvSpPr>
          <p:cNvPr id="12" name="Rectangle 10"/>
          <p:cNvSpPr/>
          <p:nvPr/>
        </p:nvSpPr>
        <p:spPr>
          <a:xfrm>
            <a:off x="3058630" y="3768107"/>
            <a:ext cx="1071736" cy="485582"/>
          </a:xfrm>
          <a:prstGeom prst="rect">
            <a:avLst/>
          </a:prstGeom>
          <a:no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t"/>
          <a:lstStyle/>
          <a:p>
            <a:pPr algn="ctr" defTabSz="914304" eaLnBrk="1" fontAlgn="auto" hangingPunct="1">
              <a:spcBef>
                <a:spcPts val="0"/>
              </a:spcBef>
              <a:spcAft>
                <a:spcPts val="0"/>
              </a:spcAft>
            </a:pPr>
            <a:r>
              <a:rPr lang="en-US" sz="1400" b="1" dirty="0">
                <a:solidFill>
                  <a:srgbClr val="FF6600"/>
                </a:solidFill>
              </a:rPr>
              <a:t>Contact</a:t>
            </a:r>
          </a:p>
        </p:txBody>
      </p:sp>
      <p:sp>
        <p:nvSpPr>
          <p:cNvPr id="13" name="Rectangle 13"/>
          <p:cNvSpPr/>
          <p:nvPr/>
        </p:nvSpPr>
        <p:spPr>
          <a:xfrm>
            <a:off x="4966023" y="2759995"/>
            <a:ext cx="1071736" cy="485582"/>
          </a:xfrm>
          <a:prstGeom prst="rect">
            <a:avLst/>
          </a:prstGeom>
          <a:no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t"/>
          <a:lstStyle/>
          <a:p>
            <a:pPr algn="ctr" defTabSz="914304" eaLnBrk="1" fontAlgn="auto" hangingPunct="1">
              <a:spcBef>
                <a:spcPts val="0"/>
              </a:spcBef>
              <a:spcAft>
                <a:spcPts val="0"/>
              </a:spcAft>
            </a:pPr>
            <a:r>
              <a:rPr lang="en-US" sz="1400" b="1" dirty="0">
                <a:solidFill>
                  <a:srgbClr val="FF6600"/>
                </a:solidFill>
              </a:rPr>
              <a:t>Contact</a:t>
            </a:r>
          </a:p>
        </p:txBody>
      </p:sp>
      <p:pic>
        <p:nvPicPr>
          <p:cNvPr id="14" name="Grafik 1" descr="image001"/>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5547" t="11068" r="5548" b="9708"/>
          <a:stretch/>
        </p:blipFill>
        <p:spPr bwMode="auto">
          <a:xfrm>
            <a:off x="7150332" y="1423803"/>
            <a:ext cx="1545791" cy="1336192"/>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6" descr="http://www.meteoschweiz.admin.ch/content/meteoswiss/de/home/mess-und-prognosesysteme/bodenstationen/automatisches-messnetz/_jcr_content/content/image_0.mchimg.jpg/141868228187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54965" y="2981889"/>
            <a:ext cx="1736523" cy="1297336"/>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6" name="Grafik 2" descr="image004"/>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53112"/>
          <a:stretch/>
        </p:blipFill>
        <p:spPr bwMode="auto">
          <a:xfrm>
            <a:off x="7340639" y="4474508"/>
            <a:ext cx="1260117" cy="1733550"/>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29229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p:cNvPicPr/>
          <p:nvPr/>
        </p:nvPicPr>
        <p:blipFill>
          <a:blip r:embed="rId3">
            <a:extLst>
              <a:ext uri="{28A0092B-C50C-407E-A947-70E740481C1C}">
                <a14:useLocalDpi xmlns:a14="http://schemas.microsoft.com/office/drawing/2010/main" val="0"/>
              </a:ext>
            </a:extLst>
          </a:blip>
          <a:stretch>
            <a:fillRect/>
          </a:stretch>
        </p:blipFill>
        <p:spPr>
          <a:xfrm>
            <a:off x="690879" y="1635760"/>
            <a:ext cx="7803515" cy="4451350"/>
          </a:xfrm>
          <a:prstGeom prst="rect">
            <a:avLst/>
          </a:prstGeom>
        </p:spPr>
      </p:pic>
      <p:sp>
        <p:nvSpPr>
          <p:cNvPr id="2" name="Titel 1"/>
          <p:cNvSpPr>
            <a:spLocks noGrp="1"/>
          </p:cNvSpPr>
          <p:nvPr>
            <p:ph type="title"/>
          </p:nvPr>
        </p:nvSpPr>
        <p:spPr>
          <a:xfrm>
            <a:off x="368300" y="1094736"/>
            <a:ext cx="7847038" cy="571504"/>
          </a:xfrm>
        </p:spPr>
        <p:txBody>
          <a:bodyPr/>
          <a:lstStyle/>
          <a:p>
            <a:r>
              <a:rPr lang="en-US" dirty="0">
                <a:solidFill>
                  <a:srgbClr val="900079"/>
                </a:solidFill>
              </a:rPr>
              <a:t>WIGOS </a:t>
            </a:r>
            <a:r>
              <a:rPr lang="en-US" dirty="0" smtClean="0">
                <a:solidFill>
                  <a:srgbClr val="900079"/>
                </a:solidFill>
              </a:rPr>
              <a:t>data model (V0.2)</a:t>
            </a:r>
            <a:endParaRPr lang="nl-NL" dirty="0"/>
          </a:p>
        </p:txBody>
      </p:sp>
      <p:sp>
        <p:nvSpPr>
          <p:cNvPr id="4" name="Tijdelijke aanduiding voor datum 3"/>
          <p:cNvSpPr>
            <a:spLocks noGrp="1"/>
          </p:cNvSpPr>
          <p:nvPr>
            <p:ph type="dt" sz="half" idx="10"/>
          </p:nvPr>
        </p:nvSpPr>
        <p:spPr/>
        <p:txBody>
          <a:bodyPr/>
          <a:lstStyle/>
          <a:p>
            <a:r>
              <a:rPr lang="nl-NL" smtClean="0"/>
              <a:t>WMO RA VI WIGOS Workshop | Belgrade, 24 - 27 Nov 2015</a:t>
            </a:r>
            <a:endParaRPr lang="nl-NL"/>
          </a:p>
        </p:txBody>
      </p:sp>
      <p:sp>
        <p:nvSpPr>
          <p:cNvPr id="5" name="Tekstvak 4"/>
          <p:cNvSpPr txBox="1"/>
          <p:nvPr/>
        </p:nvSpPr>
        <p:spPr>
          <a:xfrm>
            <a:off x="1087120" y="5234057"/>
            <a:ext cx="6469848" cy="707886"/>
          </a:xfrm>
          <a:prstGeom prst="rect">
            <a:avLst/>
          </a:prstGeom>
          <a:solidFill>
            <a:schemeClr val="bg1"/>
          </a:solidFill>
        </p:spPr>
        <p:txBody>
          <a:bodyPr wrap="none" rtlCol="0">
            <a:spAutoFit/>
          </a:bodyPr>
          <a:lstStyle/>
          <a:p>
            <a:pPr lvl="1"/>
            <a:r>
              <a:rPr lang="en-US" sz="2000" dirty="0" smtClean="0"/>
              <a:t>Draft version, formalization </a:t>
            </a:r>
            <a:r>
              <a:rPr lang="en-US" sz="2000" dirty="0"/>
              <a:t>coming soon</a:t>
            </a:r>
          </a:p>
          <a:p>
            <a:pPr lvl="1"/>
            <a:r>
              <a:rPr lang="en-US" sz="2000" dirty="0"/>
              <a:t>Adoption by Members in phases </a:t>
            </a:r>
            <a:r>
              <a:rPr lang="en-US" sz="2000" dirty="0" smtClean="0"/>
              <a:t>2016-2020</a:t>
            </a:r>
            <a:endParaRPr lang="en-US" sz="2000" dirty="0"/>
          </a:p>
        </p:txBody>
      </p:sp>
    </p:spTree>
    <p:extLst>
      <p:ext uri="{BB962C8B-B14F-4D97-AF65-F5344CB8AC3E}">
        <p14:creationId xmlns:p14="http://schemas.microsoft.com/office/powerpoint/2010/main" val="541877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26640" y="1573231"/>
            <a:ext cx="5559623" cy="44662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el 1"/>
          <p:cNvSpPr>
            <a:spLocks noGrp="1"/>
          </p:cNvSpPr>
          <p:nvPr>
            <p:ph type="title"/>
          </p:nvPr>
        </p:nvSpPr>
        <p:spPr>
          <a:xfrm>
            <a:off x="906780" y="1029839"/>
            <a:ext cx="7847038" cy="571504"/>
          </a:xfrm>
        </p:spPr>
        <p:txBody>
          <a:bodyPr>
            <a:normAutofit fontScale="90000"/>
          </a:bodyPr>
          <a:lstStyle/>
          <a:p>
            <a:r>
              <a:rPr lang="en-US" dirty="0" smtClean="0">
                <a:solidFill>
                  <a:srgbClr val="900079"/>
                </a:solidFill>
              </a:rPr>
              <a:t>INSPIRE EF model versus WIGOS metadata model</a:t>
            </a:r>
            <a:endParaRPr lang="nl-NL" dirty="0"/>
          </a:p>
        </p:txBody>
      </p:sp>
      <p:sp>
        <p:nvSpPr>
          <p:cNvPr id="4" name="Tijdelijke aanduiding voor datum 3"/>
          <p:cNvSpPr>
            <a:spLocks noGrp="1"/>
          </p:cNvSpPr>
          <p:nvPr>
            <p:ph type="dt" sz="half" idx="10"/>
          </p:nvPr>
        </p:nvSpPr>
        <p:spPr/>
        <p:txBody>
          <a:bodyPr/>
          <a:lstStyle/>
          <a:p>
            <a:r>
              <a:rPr lang="nl-NL" smtClean="0"/>
              <a:t>WMO RA VI WIGOS Workshop | Belgrade, 24 - 27 Nov 2015</a:t>
            </a:r>
            <a:endParaRPr lang="nl-NL"/>
          </a:p>
        </p:txBody>
      </p:sp>
      <p:sp>
        <p:nvSpPr>
          <p:cNvPr id="5" name="Tekstvak 4"/>
          <p:cNvSpPr txBox="1"/>
          <p:nvPr/>
        </p:nvSpPr>
        <p:spPr>
          <a:xfrm>
            <a:off x="579119" y="1923087"/>
            <a:ext cx="1611339" cy="461665"/>
          </a:xfrm>
          <a:prstGeom prst="rect">
            <a:avLst/>
          </a:prstGeom>
          <a:noFill/>
        </p:spPr>
        <p:txBody>
          <a:bodyPr wrap="none" rtlCol="0">
            <a:spAutoFit/>
          </a:bodyPr>
          <a:lstStyle/>
          <a:p>
            <a:r>
              <a:rPr lang="en-US" sz="2400" dirty="0" smtClean="0"/>
              <a:t>EF model</a:t>
            </a:r>
            <a:endParaRPr lang="nl-NL" sz="2400" dirty="0"/>
          </a:p>
        </p:txBody>
      </p:sp>
      <p:sp>
        <p:nvSpPr>
          <p:cNvPr id="6" name="Rechthoek 5"/>
          <p:cNvSpPr/>
          <p:nvPr/>
        </p:nvSpPr>
        <p:spPr>
          <a:xfrm>
            <a:off x="135082" y="1561539"/>
            <a:ext cx="9008918" cy="481717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922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2356" y="2153919"/>
            <a:ext cx="6089650" cy="3719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kstvak 10"/>
          <p:cNvSpPr txBox="1"/>
          <p:nvPr/>
        </p:nvSpPr>
        <p:spPr>
          <a:xfrm>
            <a:off x="579118" y="3667528"/>
            <a:ext cx="1309974" cy="830997"/>
          </a:xfrm>
          <a:prstGeom prst="rect">
            <a:avLst/>
          </a:prstGeom>
          <a:noFill/>
        </p:spPr>
        <p:txBody>
          <a:bodyPr wrap="none" rtlCol="0">
            <a:spAutoFit/>
          </a:bodyPr>
          <a:lstStyle/>
          <a:p>
            <a:r>
              <a:rPr lang="en-US" sz="2400" dirty="0" smtClean="0"/>
              <a:t>WIGOS</a:t>
            </a:r>
          </a:p>
          <a:p>
            <a:pPr algn="ctr"/>
            <a:r>
              <a:rPr lang="en-US" sz="2400" dirty="0" smtClean="0"/>
              <a:t> model</a:t>
            </a:r>
            <a:endParaRPr lang="nl-NL" sz="2400" dirty="0"/>
          </a:p>
        </p:txBody>
      </p:sp>
    </p:spTree>
    <p:extLst>
      <p:ext uri="{BB962C8B-B14F-4D97-AF65-F5344CB8AC3E}">
        <p14:creationId xmlns:p14="http://schemas.microsoft.com/office/powerpoint/2010/main" val="2566990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2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26640" y="1573231"/>
            <a:ext cx="5559623" cy="44662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el 1"/>
          <p:cNvSpPr>
            <a:spLocks noGrp="1"/>
          </p:cNvSpPr>
          <p:nvPr>
            <p:ph type="title"/>
          </p:nvPr>
        </p:nvSpPr>
        <p:spPr>
          <a:xfrm>
            <a:off x="906780" y="1029839"/>
            <a:ext cx="7847038" cy="571504"/>
          </a:xfrm>
        </p:spPr>
        <p:txBody>
          <a:bodyPr>
            <a:normAutofit fontScale="90000"/>
          </a:bodyPr>
          <a:lstStyle/>
          <a:p>
            <a:r>
              <a:rPr lang="en-US" dirty="0" smtClean="0">
                <a:solidFill>
                  <a:srgbClr val="900079"/>
                </a:solidFill>
              </a:rPr>
              <a:t>INSPIRE EF model versus WIGOS metadata model</a:t>
            </a:r>
            <a:endParaRPr lang="nl-NL" dirty="0"/>
          </a:p>
        </p:txBody>
      </p:sp>
      <p:sp>
        <p:nvSpPr>
          <p:cNvPr id="4" name="Tijdelijke aanduiding voor datum 3"/>
          <p:cNvSpPr>
            <a:spLocks noGrp="1"/>
          </p:cNvSpPr>
          <p:nvPr>
            <p:ph type="dt" sz="half" idx="10"/>
          </p:nvPr>
        </p:nvSpPr>
        <p:spPr/>
        <p:txBody>
          <a:bodyPr/>
          <a:lstStyle/>
          <a:p>
            <a:r>
              <a:rPr lang="nl-NL" smtClean="0"/>
              <a:t>WMO RA VI WIGOS Workshop | Belgrade, 24 - 27 Nov 2015</a:t>
            </a:r>
            <a:endParaRPr lang="nl-NL"/>
          </a:p>
        </p:txBody>
      </p:sp>
      <p:sp>
        <p:nvSpPr>
          <p:cNvPr id="5" name="Tekstvak 4"/>
          <p:cNvSpPr txBox="1"/>
          <p:nvPr/>
        </p:nvSpPr>
        <p:spPr>
          <a:xfrm>
            <a:off x="579119" y="1923087"/>
            <a:ext cx="1611339" cy="461665"/>
          </a:xfrm>
          <a:prstGeom prst="rect">
            <a:avLst/>
          </a:prstGeom>
          <a:noFill/>
        </p:spPr>
        <p:txBody>
          <a:bodyPr wrap="none" rtlCol="0">
            <a:spAutoFit/>
          </a:bodyPr>
          <a:lstStyle/>
          <a:p>
            <a:r>
              <a:rPr lang="en-US" sz="2400" dirty="0" smtClean="0"/>
              <a:t>EF model</a:t>
            </a:r>
            <a:endParaRPr lang="nl-NL" sz="2400" dirty="0"/>
          </a:p>
        </p:txBody>
      </p:sp>
      <p:pic>
        <p:nvPicPr>
          <p:cNvPr id="922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62356" y="2153919"/>
            <a:ext cx="6089650" cy="3719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kstvak 10"/>
          <p:cNvSpPr txBox="1"/>
          <p:nvPr/>
        </p:nvSpPr>
        <p:spPr>
          <a:xfrm>
            <a:off x="579118" y="3667528"/>
            <a:ext cx="1309974" cy="830997"/>
          </a:xfrm>
          <a:prstGeom prst="rect">
            <a:avLst/>
          </a:prstGeom>
          <a:noFill/>
        </p:spPr>
        <p:txBody>
          <a:bodyPr wrap="none" rtlCol="0">
            <a:spAutoFit/>
          </a:bodyPr>
          <a:lstStyle/>
          <a:p>
            <a:r>
              <a:rPr lang="en-US" sz="2400" dirty="0" smtClean="0"/>
              <a:t>WIGOS</a:t>
            </a:r>
          </a:p>
          <a:p>
            <a:pPr algn="ctr"/>
            <a:r>
              <a:rPr lang="en-US" sz="2400" dirty="0" smtClean="0"/>
              <a:t> model</a:t>
            </a:r>
            <a:endParaRPr lang="nl-NL" sz="2400" dirty="0"/>
          </a:p>
        </p:txBody>
      </p:sp>
      <p:sp>
        <p:nvSpPr>
          <p:cNvPr id="9" name="Tekstvak 8"/>
          <p:cNvSpPr txBox="1"/>
          <p:nvPr/>
        </p:nvSpPr>
        <p:spPr>
          <a:xfrm>
            <a:off x="2669045" y="3189911"/>
            <a:ext cx="4604146" cy="707886"/>
          </a:xfrm>
          <a:prstGeom prst="rect">
            <a:avLst/>
          </a:prstGeom>
          <a:solidFill>
            <a:schemeClr val="bg1"/>
          </a:solidFill>
          <a:ln>
            <a:solidFill>
              <a:schemeClr val="tx1"/>
            </a:solidFill>
          </a:ln>
        </p:spPr>
        <p:txBody>
          <a:bodyPr wrap="none" rtlCol="0">
            <a:spAutoFit/>
          </a:bodyPr>
          <a:lstStyle/>
          <a:p>
            <a:r>
              <a:rPr lang="en-US" sz="4000" dirty="0" smtClean="0"/>
              <a:t>Different Models!</a:t>
            </a:r>
            <a:endParaRPr lang="nl-NL" sz="4000" dirty="0"/>
          </a:p>
        </p:txBody>
      </p:sp>
    </p:spTree>
    <p:extLst>
      <p:ext uri="{BB962C8B-B14F-4D97-AF65-F5344CB8AC3E}">
        <p14:creationId xmlns:p14="http://schemas.microsoft.com/office/powerpoint/2010/main" val="33319253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en-US" dirty="0">
                <a:solidFill>
                  <a:srgbClr val="900079"/>
                </a:solidFill>
              </a:rPr>
              <a:t>INSPIRE </a:t>
            </a:r>
            <a:r>
              <a:rPr lang="en-US" dirty="0" smtClean="0">
                <a:solidFill>
                  <a:srgbClr val="900079"/>
                </a:solidFill>
              </a:rPr>
              <a:t>EMF model versus WIGOS metadata model </a:t>
            </a:r>
            <a:endParaRPr lang="nl-NL" dirty="0"/>
          </a:p>
        </p:txBody>
      </p:sp>
      <p:sp>
        <p:nvSpPr>
          <p:cNvPr id="3" name="Tijdelijke aanduiding voor inhoud 2"/>
          <p:cNvSpPr>
            <a:spLocks noGrp="1"/>
          </p:cNvSpPr>
          <p:nvPr>
            <p:ph idx="1"/>
          </p:nvPr>
        </p:nvSpPr>
        <p:spPr>
          <a:xfrm>
            <a:off x="369858" y="1798626"/>
            <a:ext cx="8205182" cy="4561534"/>
          </a:xfrm>
        </p:spPr>
        <p:txBody>
          <a:bodyPr>
            <a:normAutofit lnSpcReduction="10000"/>
          </a:bodyPr>
          <a:lstStyle/>
          <a:p>
            <a:pPr marL="0" lvl="1" indent="0">
              <a:buNone/>
            </a:pPr>
            <a:r>
              <a:rPr lang="en-US" sz="1900" dirty="0" smtClean="0"/>
              <a:t>Both models:</a:t>
            </a:r>
          </a:p>
          <a:p>
            <a:pPr lvl="1"/>
            <a:r>
              <a:rPr lang="en-US" dirty="0" smtClean="0"/>
              <a:t> (will) use ISO 19156:2011 for observations </a:t>
            </a:r>
            <a:r>
              <a:rPr lang="en-US" dirty="0"/>
              <a:t>and </a:t>
            </a:r>
            <a:r>
              <a:rPr lang="en-US" dirty="0" smtClean="0"/>
              <a:t>measurements,</a:t>
            </a:r>
          </a:p>
          <a:p>
            <a:pPr lvl="1"/>
            <a:r>
              <a:rPr lang="en-US" dirty="0" smtClean="0"/>
              <a:t>have a similar adoption timeline,</a:t>
            </a:r>
          </a:p>
          <a:p>
            <a:pPr lvl="1"/>
            <a:r>
              <a:rPr lang="en-US" b="1" dirty="0"/>
              <a:t>b</a:t>
            </a:r>
            <a:r>
              <a:rPr lang="en-US" b="1" dirty="0" smtClean="0"/>
              <a:t>ut</a:t>
            </a:r>
            <a:r>
              <a:rPr lang="en-US" dirty="0" smtClean="0"/>
              <a:t> differ significantly, </a:t>
            </a:r>
          </a:p>
          <a:p>
            <a:pPr lvl="1"/>
            <a:r>
              <a:rPr lang="en-US" dirty="0"/>
              <a:t>a</a:t>
            </a:r>
            <a:r>
              <a:rPr lang="en-US" dirty="0" smtClean="0"/>
              <a:t>nd most RA-6 countries have to provide information for WIGOS and INSPIRE!!!</a:t>
            </a:r>
          </a:p>
          <a:p>
            <a:pPr marL="0" lvl="1" indent="0">
              <a:lnSpc>
                <a:spcPct val="120000"/>
              </a:lnSpc>
              <a:buNone/>
            </a:pPr>
            <a:r>
              <a:rPr lang="en-US" sz="1900" b="1" dirty="0" smtClean="0"/>
              <a:t>Is it possible to align the models? </a:t>
            </a:r>
          </a:p>
          <a:p>
            <a:pPr lvl="1"/>
            <a:r>
              <a:rPr lang="en-US" dirty="0" smtClean="0"/>
              <a:t>(part of) WIGOS model is still in flux… </a:t>
            </a:r>
            <a:br>
              <a:rPr lang="en-US" dirty="0" smtClean="0"/>
            </a:br>
            <a:r>
              <a:rPr lang="en-US" dirty="0" smtClean="0"/>
              <a:t>Perhaps (elements of) the INSPIRE </a:t>
            </a:r>
            <a:r>
              <a:rPr lang="en-US" dirty="0"/>
              <a:t>EF model </a:t>
            </a:r>
            <a:r>
              <a:rPr lang="en-US" dirty="0" smtClean="0"/>
              <a:t>can be integrated?</a:t>
            </a:r>
          </a:p>
          <a:p>
            <a:pPr lvl="1"/>
            <a:r>
              <a:rPr lang="en-US" dirty="0" smtClean="0"/>
              <a:t>INSPIRE EF model is maintained by an INSPIRE MIG team… </a:t>
            </a:r>
            <a:br>
              <a:rPr lang="en-US" dirty="0" smtClean="0"/>
            </a:br>
            <a:r>
              <a:rPr lang="en-US" dirty="0" smtClean="0"/>
              <a:t>Perhaps issues can be raised for more WIGOS alignment?</a:t>
            </a:r>
          </a:p>
          <a:p>
            <a:pPr marL="0" lvl="1" indent="0">
              <a:lnSpc>
                <a:spcPct val="110000"/>
              </a:lnSpc>
              <a:buNone/>
            </a:pPr>
            <a:endParaRPr lang="en-US" sz="600" dirty="0" smtClean="0"/>
          </a:p>
          <a:p>
            <a:pPr marL="0" lvl="1" indent="0">
              <a:lnSpc>
                <a:spcPct val="110000"/>
              </a:lnSpc>
              <a:buNone/>
            </a:pPr>
            <a:r>
              <a:rPr lang="en-US" sz="1900" dirty="0" smtClean="0"/>
              <a:t>What about a collaborative service that transforms WIGOS model data into INSPIRE EF data?  Feasible?</a:t>
            </a:r>
          </a:p>
          <a:p>
            <a:pPr marL="0" lvl="1" indent="0">
              <a:lnSpc>
                <a:spcPct val="110000"/>
              </a:lnSpc>
              <a:buNone/>
            </a:pPr>
            <a:r>
              <a:rPr lang="en-US" sz="1900" dirty="0" smtClean="0"/>
              <a:t>Or just accept the differences…..</a:t>
            </a:r>
            <a:endParaRPr lang="en-US" sz="1900" dirty="0"/>
          </a:p>
        </p:txBody>
      </p:sp>
      <p:sp>
        <p:nvSpPr>
          <p:cNvPr id="4" name="Tijdelijke aanduiding voor datum 3"/>
          <p:cNvSpPr>
            <a:spLocks noGrp="1"/>
          </p:cNvSpPr>
          <p:nvPr>
            <p:ph type="dt" sz="half" idx="10"/>
          </p:nvPr>
        </p:nvSpPr>
        <p:spPr/>
        <p:txBody>
          <a:bodyPr/>
          <a:lstStyle/>
          <a:p>
            <a:r>
              <a:rPr lang="nl-NL" smtClean="0"/>
              <a:t>WMO RA VI WIGOS Workshop | Belgrade, 24 - 27 Nov 2015</a:t>
            </a:r>
            <a:endParaRPr lang="nl-NL"/>
          </a:p>
        </p:txBody>
      </p:sp>
    </p:spTree>
    <p:extLst>
      <p:ext uri="{BB962C8B-B14F-4D97-AF65-F5344CB8AC3E}">
        <p14:creationId xmlns:p14="http://schemas.microsoft.com/office/powerpoint/2010/main" val="3903315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43603" y="3091336"/>
            <a:ext cx="7847038" cy="571504"/>
          </a:xfrm>
        </p:spPr>
        <p:txBody>
          <a:bodyPr>
            <a:noAutofit/>
          </a:bodyPr>
          <a:lstStyle/>
          <a:p>
            <a:pPr algn="ctr"/>
            <a:r>
              <a:rPr lang="en-US" sz="4800" dirty="0" smtClean="0">
                <a:solidFill>
                  <a:srgbClr val="900079"/>
                </a:solidFill>
              </a:rPr>
              <a:t>Thank you</a:t>
            </a:r>
            <a:endParaRPr lang="nl-NL" sz="4800" dirty="0">
              <a:solidFill>
                <a:srgbClr val="900079"/>
              </a:solidFill>
            </a:endParaRPr>
          </a:p>
        </p:txBody>
      </p:sp>
      <p:sp>
        <p:nvSpPr>
          <p:cNvPr id="4" name="Tijdelijke aanduiding voor datum 3"/>
          <p:cNvSpPr>
            <a:spLocks noGrp="1"/>
          </p:cNvSpPr>
          <p:nvPr>
            <p:ph type="dt" sz="half" idx="10"/>
          </p:nvPr>
        </p:nvSpPr>
        <p:spPr/>
        <p:txBody>
          <a:bodyPr/>
          <a:lstStyle/>
          <a:p>
            <a:r>
              <a:rPr lang="nl-NL" smtClean="0"/>
              <a:t>WMO RA VI WIGOS Workshop | Belgrade, 24 - 27 Nov 2015</a:t>
            </a:r>
            <a:endParaRPr lang="nl-NL"/>
          </a:p>
        </p:txBody>
      </p:sp>
    </p:spTree>
    <p:extLst>
      <p:ext uri="{BB962C8B-B14F-4D97-AF65-F5344CB8AC3E}">
        <p14:creationId xmlns:p14="http://schemas.microsoft.com/office/powerpoint/2010/main" val="4040484534"/>
      </p:ext>
    </p:extLst>
  </p:cSld>
  <p:clrMapOvr>
    <a:masterClrMapping/>
  </p:clrMapOvr>
  <p:timing>
    <p:tnLst>
      <p:par>
        <p:cTn id="1" dur="indefinite" restart="never" nodeType="tmRoot"/>
      </p:par>
    </p:tnLst>
  </p:timing>
</p:sld>
</file>

<file path=ppt/theme/theme1.xml><?xml version="1.0" encoding="utf-8"?>
<a:theme xmlns:a="http://schemas.openxmlformats.org/drawingml/2006/main" name="Inhoud letter">
  <a:themeElements>
    <a:clrScheme name="">
      <a:dk1>
        <a:srgbClr val="000000"/>
      </a:dk1>
      <a:lt1>
        <a:srgbClr val="FFFFFF"/>
      </a:lt1>
      <a:dk2>
        <a:srgbClr val="9ACCD4"/>
      </a:dk2>
      <a:lt2>
        <a:srgbClr val="EEECE1"/>
      </a:lt2>
      <a:accent1>
        <a:srgbClr val="9ACCD4"/>
      </a:accent1>
      <a:accent2>
        <a:srgbClr val="6ED9AD"/>
      </a:accent2>
      <a:accent3>
        <a:srgbClr val="FFFFFF"/>
      </a:accent3>
      <a:accent4>
        <a:srgbClr val="000000"/>
      </a:accent4>
      <a:accent5>
        <a:srgbClr val="CAE2E6"/>
      </a:accent5>
      <a:accent6>
        <a:srgbClr val="63C49C"/>
      </a:accent6>
      <a:hlink>
        <a:srgbClr val="4E9625"/>
      </a:hlink>
      <a:folHlink>
        <a:srgbClr val="60652A"/>
      </a:folHlink>
    </a:clrScheme>
    <a:fontScheme name="Inhoud letter">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Inhoud letter 1">
        <a:dk1>
          <a:srgbClr val="000000"/>
        </a:dk1>
        <a:lt1>
          <a:srgbClr val="FFFFFF"/>
        </a:lt1>
        <a:dk2>
          <a:srgbClr val="529D26"/>
        </a:dk2>
        <a:lt2>
          <a:srgbClr val="EEECE1"/>
        </a:lt2>
        <a:accent1>
          <a:srgbClr val="529D26"/>
        </a:accent1>
        <a:accent2>
          <a:srgbClr val="24C2B0"/>
        </a:accent2>
        <a:accent3>
          <a:srgbClr val="FFFFFF"/>
        </a:accent3>
        <a:accent4>
          <a:srgbClr val="000000"/>
        </a:accent4>
        <a:accent5>
          <a:srgbClr val="B3CCAC"/>
        </a:accent5>
        <a:accent6>
          <a:srgbClr val="20B09F"/>
        </a:accent6>
        <a:hlink>
          <a:srgbClr val="0000FF"/>
        </a:hlink>
        <a:folHlink>
          <a:srgbClr val="800080"/>
        </a:folHlink>
      </a:clrScheme>
      <a:clrMap bg1="lt1" tx1="dk1" bg2="lt2" tx2="dk2" accent1="accent1" accent2="accent2" accent3="accent3" accent4="accent4" accent5="accent5" accent6="accent6" hlink="hlink" folHlink="folHlink"/>
    </a:extraClrScheme>
    <a:extraClrScheme>
      <a:clrScheme name="Inhoud letter 2">
        <a:dk1>
          <a:srgbClr val="000000"/>
        </a:dk1>
        <a:lt1>
          <a:srgbClr val="FFFFFF"/>
        </a:lt1>
        <a:dk2>
          <a:srgbClr val="529D26"/>
        </a:dk2>
        <a:lt2>
          <a:srgbClr val="EEECE1"/>
        </a:lt2>
        <a:accent1>
          <a:srgbClr val="58AE8B"/>
        </a:accent1>
        <a:accent2>
          <a:srgbClr val="2494C5"/>
        </a:accent2>
        <a:accent3>
          <a:srgbClr val="FFFFFF"/>
        </a:accent3>
        <a:accent4>
          <a:srgbClr val="000000"/>
        </a:accent4>
        <a:accent5>
          <a:srgbClr val="B4D3C4"/>
        </a:accent5>
        <a:accent6>
          <a:srgbClr val="2086B2"/>
        </a:accent6>
        <a:hlink>
          <a:srgbClr val="9ACCD4"/>
        </a:hlink>
        <a:folHlink>
          <a:srgbClr val="A10086"/>
        </a:folHlink>
      </a:clrScheme>
      <a:clrMap bg1="lt1" tx1="dk1" bg2="lt2" tx2="dk2" accent1="accent1" accent2="accent2" accent3="accent3" accent4="accent4" accent5="accent5" accent6="accent6" hlink="hlink" folHlink="folHlink"/>
    </a:extraClrScheme>
    <a:extraClrScheme>
      <a:clrScheme name="Inhoud letter 3">
        <a:dk1>
          <a:srgbClr val="000000"/>
        </a:dk1>
        <a:lt1>
          <a:srgbClr val="FFFFFF"/>
        </a:lt1>
        <a:dk2>
          <a:srgbClr val="529D26"/>
        </a:dk2>
        <a:lt2>
          <a:srgbClr val="EEECE1"/>
        </a:lt2>
        <a:accent1>
          <a:srgbClr val="529D26"/>
        </a:accent1>
        <a:accent2>
          <a:srgbClr val="58AE8B"/>
        </a:accent2>
        <a:accent3>
          <a:srgbClr val="FFFFFF"/>
        </a:accent3>
        <a:accent4>
          <a:srgbClr val="000000"/>
        </a:accent4>
        <a:accent5>
          <a:srgbClr val="B3CCAC"/>
        </a:accent5>
        <a:accent6>
          <a:srgbClr val="4F9D7D"/>
        </a:accent6>
        <a:hlink>
          <a:srgbClr val="2494C5"/>
        </a:hlink>
        <a:folHlink>
          <a:srgbClr val="9ACCD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Inhoud bullet">
  <a:themeElements>
    <a:clrScheme name="">
      <a:dk1>
        <a:srgbClr val="000000"/>
      </a:dk1>
      <a:lt1>
        <a:srgbClr val="FFFFFF"/>
      </a:lt1>
      <a:dk2>
        <a:srgbClr val="9ACCD4"/>
      </a:dk2>
      <a:lt2>
        <a:srgbClr val="EEECE1"/>
      </a:lt2>
      <a:accent1>
        <a:srgbClr val="9ACCD4"/>
      </a:accent1>
      <a:accent2>
        <a:srgbClr val="6ED9AD"/>
      </a:accent2>
      <a:accent3>
        <a:srgbClr val="FFFFFF"/>
      </a:accent3>
      <a:accent4>
        <a:srgbClr val="000000"/>
      </a:accent4>
      <a:accent5>
        <a:srgbClr val="CAE2E6"/>
      </a:accent5>
      <a:accent6>
        <a:srgbClr val="63C49C"/>
      </a:accent6>
      <a:hlink>
        <a:srgbClr val="4E9625"/>
      </a:hlink>
      <a:folHlink>
        <a:srgbClr val="60652A"/>
      </a:folHlink>
    </a:clrScheme>
    <a:fontScheme name="Inhoud bullet">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Inhoud bullet 1">
        <a:dk1>
          <a:srgbClr val="000000"/>
        </a:dk1>
        <a:lt1>
          <a:srgbClr val="FFFFFF"/>
        </a:lt1>
        <a:dk2>
          <a:srgbClr val="529D26"/>
        </a:dk2>
        <a:lt2>
          <a:srgbClr val="EEECE1"/>
        </a:lt2>
        <a:accent1>
          <a:srgbClr val="529D26"/>
        </a:accent1>
        <a:accent2>
          <a:srgbClr val="24C2B0"/>
        </a:accent2>
        <a:accent3>
          <a:srgbClr val="FFFFFF"/>
        </a:accent3>
        <a:accent4>
          <a:srgbClr val="000000"/>
        </a:accent4>
        <a:accent5>
          <a:srgbClr val="B3CCAC"/>
        </a:accent5>
        <a:accent6>
          <a:srgbClr val="20B09F"/>
        </a:accent6>
        <a:hlink>
          <a:srgbClr val="0000FF"/>
        </a:hlink>
        <a:folHlink>
          <a:srgbClr val="800080"/>
        </a:folHlink>
      </a:clrScheme>
      <a:clrMap bg1="lt1" tx1="dk1" bg2="lt2" tx2="dk2" accent1="accent1" accent2="accent2" accent3="accent3" accent4="accent4" accent5="accent5" accent6="accent6" hlink="hlink" folHlink="folHlink"/>
    </a:extraClrScheme>
    <a:extraClrScheme>
      <a:clrScheme name="Inhoud bullet 2">
        <a:dk1>
          <a:srgbClr val="000000"/>
        </a:dk1>
        <a:lt1>
          <a:srgbClr val="FFFFFF"/>
        </a:lt1>
        <a:dk2>
          <a:srgbClr val="529D26"/>
        </a:dk2>
        <a:lt2>
          <a:srgbClr val="EEECE1"/>
        </a:lt2>
        <a:accent1>
          <a:srgbClr val="58AE8B"/>
        </a:accent1>
        <a:accent2>
          <a:srgbClr val="2494C5"/>
        </a:accent2>
        <a:accent3>
          <a:srgbClr val="FFFFFF"/>
        </a:accent3>
        <a:accent4>
          <a:srgbClr val="000000"/>
        </a:accent4>
        <a:accent5>
          <a:srgbClr val="B4D3C4"/>
        </a:accent5>
        <a:accent6>
          <a:srgbClr val="2086B2"/>
        </a:accent6>
        <a:hlink>
          <a:srgbClr val="9ACCD4"/>
        </a:hlink>
        <a:folHlink>
          <a:srgbClr val="A10086"/>
        </a:folHlink>
      </a:clrScheme>
      <a:clrMap bg1="lt1" tx1="dk1" bg2="lt2" tx2="dk2" accent1="accent1" accent2="accent2" accent3="accent3" accent4="accent4" accent5="accent5" accent6="accent6" hlink="hlink" folHlink="folHlink"/>
    </a:extraClrScheme>
    <a:extraClrScheme>
      <a:clrScheme name="Inhoud bullet 3">
        <a:dk1>
          <a:srgbClr val="000000"/>
        </a:dk1>
        <a:lt1>
          <a:srgbClr val="FFFFFF"/>
        </a:lt1>
        <a:dk2>
          <a:srgbClr val="529D26"/>
        </a:dk2>
        <a:lt2>
          <a:srgbClr val="EEECE1"/>
        </a:lt2>
        <a:accent1>
          <a:srgbClr val="529D26"/>
        </a:accent1>
        <a:accent2>
          <a:srgbClr val="58AE8B"/>
        </a:accent2>
        <a:accent3>
          <a:srgbClr val="FFFFFF"/>
        </a:accent3>
        <a:accent4>
          <a:srgbClr val="000000"/>
        </a:accent4>
        <a:accent5>
          <a:srgbClr val="B3CCAC"/>
        </a:accent5>
        <a:accent6>
          <a:srgbClr val="4F9D7D"/>
        </a:accent6>
        <a:hlink>
          <a:srgbClr val="2494C5"/>
        </a:hlink>
        <a:folHlink>
          <a:srgbClr val="9ACCD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Standaardontwerp">
  <a:themeElements>
    <a:clrScheme name="">
      <a:dk1>
        <a:srgbClr val="000000"/>
      </a:dk1>
      <a:lt1>
        <a:srgbClr val="FFFFFF"/>
      </a:lt1>
      <a:dk2>
        <a:srgbClr val="9ACCD4"/>
      </a:dk2>
      <a:lt2>
        <a:srgbClr val="EEECE1"/>
      </a:lt2>
      <a:accent1>
        <a:srgbClr val="9ACCD4"/>
      </a:accent1>
      <a:accent2>
        <a:srgbClr val="6ED9AD"/>
      </a:accent2>
      <a:accent3>
        <a:srgbClr val="FFFFFF"/>
      </a:accent3>
      <a:accent4>
        <a:srgbClr val="000000"/>
      </a:accent4>
      <a:accent5>
        <a:srgbClr val="CAE2E6"/>
      </a:accent5>
      <a:accent6>
        <a:srgbClr val="63C49C"/>
      </a:accent6>
      <a:hlink>
        <a:srgbClr val="4E9625"/>
      </a:hlink>
      <a:folHlink>
        <a:srgbClr val="60652A"/>
      </a:folHlink>
    </a:clrScheme>
    <a:fontScheme name="1_Standaardontwerp">
      <a:majorFont>
        <a:latin typeface=""/>
        <a:ea typeface=""/>
        <a:cs typeface=""/>
      </a:majorFont>
      <a:minorFont>
        <a:latin typeface=""/>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 kolommen 1">
        <a:dk1>
          <a:srgbClr val="000000"/>
        </a:dk1>
        <a:lt1>
          <a:srgbClr val="FFFFFF"/>
        </a:lt1>
        <a:dk2>
          <a:srgbClr val="529D26"/>
        </a:dk2>
        <a:lt2>
          <a:srgbClr val="EEECE1"/>
        </a:lt2>
        <a:accent1>
          <a:srgbClr val="529D26"/>
        </a:accent1>
        <a:accent2>
          <a:srgbClr val="24C2B0"/>
        </a:accent2>
        <a:accent3>
          <a:srgbClr val="FFFFFF"/>
        </a:accent3>
        <a:accent4>
          <a:srgbClr val="000000"/>
        </a:accent4>
        <a:accent5>
          <a:srgbClr val="B3CCAC"/>
        </a:accent5>
        <a:accent6>
          <a:srgbClr val="20B09F"/>
        </a:accent6>
        <a:hlink>
          <a:srgbClr val="0000FF"/>
        </a:hlink>
        <a:folHlink>
          <a:srgbClr val="800080"/>
        </a:folHlink>
      </a:clrScheme>
      <a:clrMap bg1="lt1" tx1="dk1" bg2="lt2" tx2="dk2" accent1="accent1" accent2="accent2" accent3="accent3" accent4="accent4" accent5="accent5" accent6="accent6" hlink="hlink" folHlink="folHlink"/>
    </a:extraClrScheme>
    <a:extraClrScheme>
      <a:clrScheme name="2 kolommen 2">
        <a:dk1>
          <a:srgbClr val="000000"/>
        </a:dk1>
        <a:lt1>
          <a:srgbClr val="FFFFFF"/>
        </a:lt1>
        <a:dk2>
          <a:srgbClr val="529D26"/>
        </a:dk2>
        <a:lt2>
          <a:srgbClr val="EEECE1"/>
        </a:lt2>
        <a:accent1>
          <a:srgbClr val="58AE8B"/>
        </a:accent1>
        <a:accent2>
          <a:srgbClr val="2494C5"/>
        </a:accent2>
        <a:accent3>
          <a:srgbClr val="FFFFFF"/>
        </a:accent3>
        <a:accent4>
          <a:srgbClr val="000000"/>
        </a:accent4>
        <a:accent5>
          <a:srgbClr val="B4D3C4"/>
        </a:accent5>
        <a:accent6>
          <a:srgbClr val="2086B2"/>
        </a:accent6>
        <a:hlink>
          <a:srgbClr val="9ACCD4"/>
        </a:hlink>
        <a:folHlink>
          <a:srgbClr val="A10086"/>
        </a:folHlink>
      </a:clrScheme>
      <a:clrMap bg1="lt1" tx1="dk1" bg2="lt2" tx2="dk2" accent1="accent1" accent2="accent2" accent3="accent3" accent4="accent4" accent5="accent5" accent6="accent6" hlink="hlink" folHlink="folHlink"/>
    </a:extraClrScheme>
    <a:extraClrScheme>
      <a:clrScheme name="2 kolommen 3">
        <a:dk1>
          <a:srgbClr val="000000"/>
        </a:dk1>
        <a:lt1>
          <a:srgbClr val="FFFFFF"/>
        </a:lt1>
        <a:dk2>
          <a:srgbClr val="529D26"/>
        </a:dk2>
        <a:lt2>
          <a:srgbClr val="EEECE1"/>
        </a:lt2>
        <a:accent1>
          <a:srgbClr val="529D26"/>
        </a:accent1>
        <a:accent2>
          <a:srgbClr val="58AE8B"/>
        </a:accent2>
        <a:accent3>
          <a:srgbClr val="FFFFFF"/>
        </a:accent3>
        <a:accent4>
          <a:srgbClr val="000000"/>
        </a:accent4>
        <a:accent5>
          <a:srgbClr val="B3CCAC"/>
        </a:accent5>
        <a:accent6>
          <a:srgbClr val="4F9D7D"/>
        </a:accent6>
        <a:hlink>
          <a:srgbClr val="2494C5"/>
        </a:hlink>
        <a:folHlink>
          <a:srgbClr val="9ACCD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KNMI Engels Standaard</Template>
  <TotalTime>4542</TotalTime>
  <Words>1119</Words>
  <Application>Microsoft Office PowerPoint</Application>
  <PresentationFormat>Diavoorstelling (4:3)</PresentationFormat>
  <Paragraphs>204</Paragraphs>
  <Slides>15</Slides>
  <Notes>14</Notes>
  <HiddenSlides>0</HiddenSlides>
  <MMClips>0</MMClips>
  <ScaleCrop>false</ScaleCrop>
  <HeadingPairs>
    <vt:vector size="4" baseType="variant">
      <vt:variant>
        <vt:lpstr>Thema</vt:lpstr>
      </vt:variant>
      <vt:variant>
        <vt:i4>3</vt:i4>
      </vt:variant>
      <vt:variant>
        <vt:lpstr>Diatitels</vt:lpstr>
      </vt:variant>
      <vt:variant>
        <vt:i4>15</vt:i4>
      </vt:variant>
    </vt:vector>
  </HeadingPairs>
  <TitlesOfParts>
    <vt:vector size="18" baseType="lpstr">
      <vt:lpstr>Inhoud letter</vt:lpstr>
      <vt:lpstr>Inhoud bullet</vt:lpstr>
      <vt:lpstr>1_Standaardontwerp</vt:lpstr>
      <vt:lpstr>INSPIRE &amp; WIGOS</vt:lpstr>
      <vt:lpstr>Outline</vt:lpstr>
      <vt:lpstr>Why INSPIRE</vt:lpstr>
      <vt:lpstr>What is INSPIRE </vt:lpstr>
      <vt:lpstr>PowerPoint-presentatie</vt:lpstr>
      <vt:lpstr>Data Specification on Environmental Monitoring Facilities</vt:lpstr>
      <vt:lpstr>The EF-model</vt:lpstr>
      <vt:lpstr>INSPIRE Roadmap (Annex III)</vt:lpstr>
      <vt:lpstr>WIGOS metadata overview</vt:lpstr>
      <vt:lpstr>WIGOS Logical data model</vt:lpstr>
      <vt:lpstr>WIGOS data model (V0.2)</vt:lpstr>
      <vt:lpstr>INSPIRE EF model versus WIGOS metadata model</vt:lpstr>
      <vt:lpstr>INSPIRE EF model versus WIGOS metadata model</vt:lpstr>
      <vt:lpstr>INSPIRE EMF model versus WIGOS metadata model </vt:lpstr>
      <vt:lpstr>Thank you</vt:lpstr>
    </vt:vector>
  </TitlesOfParts>
  <Company>knmi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 1</dc:title>
  <dc:creator>noteboom</dc:creator>
  <cp:lastModifiedBy>Noteboom, Jan Willem (KNMI)</cp:lastModifiedBy>
  <cp:revision>150</cp:revision>
  <dcterms:created xsi:type="dcterms:W3CDTF">2012-01-17T07:13:23Z</dcterms:created>
  <dcterms:modified xsi:type="dcterms:W3CDTF">2015-11-19T16:31:49Z</dcterms:modified>
</cp:coreProperties>
</file>