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 id="2147483701" r:id="rId3"/>
    <p:sldMasterId id="2147483717" r:id="rId4"/>
    <p:sldMasterId id="2147483729" r:id="rId5"/>
  </p:sldMasterIdLst>
  <p:notesMasterIdLst>
    <p:notesMasterId r:id="rId46"/>
  </p:notesMasterIdLst>
  <p:handoutMasterIdLst>
    <p:handoutMasterId r:id="rId47"/>
  </p:handoutMasterIdLst>
  <p:sldIdLst>
    <p:sldId id="270" r:id="rId6"/>
    <p:sldId id="271" r:id="rId7"/>
    <p:sldId id="319" r:id="rId8"/>
    <p:sldId id="320" r:id="rId9"/>
    <p:sldId id="308" r:id="rId10"/>
    <p:sldId id="317" r:id="rId11"/>
    <p:sldId id="273" r:id="rId12"/>
    <p:sldId id="274" r:id="rId13"/>
    <p:sldId id="318" r:id="rId14"/>
    <p:sldId id="277" r:id="rId15"/>
    <p:sldId id="279" r:id="rId16"/>
    <p:sldId id="281" r:id="rId17"/>
    <p:sldId id="282" r:id="rId18"/>
    <p:sldId id="284" r:id="rId19"/>
    <p:sldId id="285" r:id="rId20"/>
    <p:sldId id="286" r:id="rId21"/>
    <p:sldId id="287" r:id="rId22"/>
    <p:sldId id="313" r:id="rId23"/>
    <p:sldId id="288" r:id="rId24"/>
    <p:sldId id="289" r:id="rId25"/>
    <p:sldId id="290" r:id="rId26"/>
    <p:sldId id="291" r:id="rId27"/>
    <p:sldId id="292" r:id="rId28"/>
    <p:sldId id="293" r:id="rId29"/>
    <p:sldId id="294" r:id="rId30"/>
    <p:sldId id="295" r:id="rId31"/>
    <p:sldId id="297" r:id="rId32"/>
    <p:sldId id="296" r:id="rId33"/>
    <p:sldId id="309" r:id="rId34"/>
    <p:sldId id="314" r:id="rId35"/>
    <p:sldId id="315" r:id="rId36"/>
    <p:sldId id="310" r:id="rId37"/>
    <p:sldId id="311" r:id="rId38"/>
    <p:sldId id="304" r:id="rId39"/>
    <p:sldId id="299" r:id="rId40"/>
    <p:sldId id="305" r:id="rId41"/>
    <p:sldId id="306" r:id="rId42"/>
    <p:sldId id="316" r:id="rId43"/>
    <p:sldId id="307" r:id="rId44"/>
    <p:sldId id="262" r:id="rId45"/>
  </p:sldIdLst>
  <p:sldSz cx="9144000" cy="6858000" type="screen4x3"/>
  <p:notesSz cx="6858000" cy="9144000"/>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0000"/>
    <a:srgbClr val="800000"/>
    <a:srgbClr val="000099"/>
    <a:srgbClr val="993300"/>
    <a:srgbClr val="0000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9460" autoAdjust="0"/>
  </p:normalViewPr>
  <p:slideViewPr>
    <p:cSldViewPr>
      <p:cViewPr varScale="1">
        <p:scale>
          <a:sx n="67" d="100"/>
          <a:sy n="67" d="100"/>
        </p:scale>
        <p:origin x="-1476"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14F6802B-EE29-42EA-BB81-E09576FD9098}" type="slidenum">
              <a:rPr lang="en-US" altLang="en-US"/>
              <a:pPr/>
              <a:t>‹#›</a:t>
            </a:fld>
            <a:endParaRPr lang="en-US" altLang="en-US"/>
          </a:p>
        </p:txBody>
      </p:sp>
    </p:spTree>
    <p:extLst>
      <p:ext uri="{BB962C8B-B14F-4D97-AF65-F5344CB8AC3E}">
        <p14:creationId xmlns:p14="http://schemas.microsoft.com/office/powerpoint/2010/main" val="2554602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2373FAA-1FB3-4805-BB5F-655D3827DBAA}" type="slidenum">
              <a:rPr lang="en-US" altLang="en-US"/>
              <a:pPr/>
              <a:t>‹#›</a:t>
            </a:fld>
            <a:endParaRPr lang="en-US" altLang="en-US"/>
          </a:p>
        </p:txBody>
      </p:sp>
    </p:spTree>
    <p:extLst>
      <p:ext uri="{BB962C8B-B14F-4D97-AF65-F5344CB8AC3E}">
        <p14:creationId xmlns:p14="http://schemas.microsoft.com/office/powerpoint/2010/main" val="35743063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143000" y="685800"/>
            <a:ext cx="4572000" cy="3429000"/>
          </a:xfrm>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dirty="0" smtClean="0">
              <a:latin typeface="Times"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5</a:t>
            </a:fld>
            <a:endParaRPr lang="en-US" altLang="en-US"/>
          </a:p>
        </p:txBody>
      </p:sp>
    </p:spTree>
    <p:extLst>
      <p:ext uri="{BB962C8B-B14F-4D97-AF65-F5344CB8AC3E}">
        <p14:creationId xmlns:p14="http://schemas.microsoft.com/office/powerpoint/2010/main" val="4032279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6</a:t>
            </a:fld>
            <a:endParaRPr lang="en-US" altLang="en-US"/>
          </a:p>
        </p:txBody>
      </p:sp>
    </p:spTree>
    <p:extLst>
      <p:ext uri="{BB962C8B-B14F-4D97-AF65-F5344CB8AC3E}">
        <p14:creationId xmlns:p14="http://schemas.microsoft.com/office/powerpoint/2010/main" val="4032279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3058" name="Rectangle 1026"/>
          <p:cNvSpPr>
            <a:spLocks noGrp="1" noRot="1" noChangeAspect="1" noChangeArrowheads="1" noTextEdit="1"/>
          </p:cNvSpPr>
          <p:nvPr>
            <p:ph type="sldImg"/>
          </p:nvPr>
        </p:nvSpPr>
        <p:spPr>
          <a:ln/>
        </p:spPr>
      </p:sp>
      <p:sp>
        <p:nvSpPr>
          <p:cNvPr id="173059" name="Text Box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none" anchor="ct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p:cNvSpPr>
          <p:nvPr>
            <p:ph type="sldImg"/>
          </p:nvPr>
        </p:nvSpPr>
        <p:spPr>
          <a:xfrm>
            <a:off x="1144588" y="687388"/>
            <a:ext cx="4568825" cy="3427412"/>
          </a:xfrm>
          <a:noFill/>
          <a:ln w="12700">
            <a:solidFill>
              <a:srgbClr val="000000"/>
            </a:solidFill>
            <a:miter lim="800000"/>
          </a:ln>
        </p:spPr>
      </p:sp>
      <p:sp>
        <p:nvSpPr>
          <p:cNvPr id="33795" name="Notes Placeholder 2"/>
          <p:cNvSpPr>
            <a:spLocks noGrp="1"/>
          </p:cNvSpPr>
          <p:nvPr>
            <p:ph type="body" idx="1"/>
          </p:nvPr>
        </p:nvSpPr>
        <p:spPr>
          <a:noFill/>
          <a:ln/>
        </p:spPr>
        <p:txBody>
          <a:bodyPr/>
          <a:lstStyle/>
          <a:p>
            <a:r>
              <a:rPr lang="en-US" dirty="0" smtClean="0">
                <a:latin typeface="Times New Roman" pitchFamily="-1" charset="0"/>
                <a:ea typeface="ＭＳ Ｐゴシック" pitchFamily="-1" charset="-128"/>
                <a:cs typeface="ＭＳ Ｐゴシック" pitchFamily="-1" charset="-128"/>
              </a:rPr>
              <a:t>Teams before this change: CryoNet, Infrastructure and Practices, Requirements and Capabilities, Products,</a:t>
            </a:r>
            <a:r>
              <a:rPr lang="en-US" baseline="0" dirty="0" smtClean="0">
                <a:latin typeface="Times New Roman" pitchFamily="-1" charset="0"/>
                <a:ea typeface="ＭＳ Ｐゴシック" pitchFamily="-1" charset="-128"/>
                <a:cs typeface="ＭＳ Ｐゴシック" pitchFamily="-1" charset="-128"/>
              </a:rPr>
              <a:t> Portal, Outreach</a:t>
            </a:r>
            <a:endParaRPr lang="en-US" dirty="0">
              <a:latin typeface="Times New Roman" pitchFamily="-1" charset="0"/>
              <a:ea typeface="ＭＳ Ｐゴシック" pitchFamily="-1" charset="-128"/>
              <a:cs typeface="ＭＳ Ｐゴシック" pitchFamily="-1" charset="-128"/>
            </a:endParaRPr>
          </a:p>
        </p:txBody>
      </p:sp>
      <p:sp>
        <p:nvSpPr>
          <p:cNvPr id="33796" name="Slide Number Placeholder 3"/>
          <p:cNvSpPr>
            <a:spLocks noGrp="1"/>
          </p:cNvSpPr>
          <p:nvPr>
            <p:ph type="sldNum" sz="quarter"/>
          </p:nvPr>
        </p:nvSpPr>
        <p:spPr>
          <a:noFill/>
        </p:spPr>
        <p:txBody>
          <a:bodyPr/>
          <a:lstStyle/>
          <a:p>
            <a:fld id="{1EB1735D-2BD0-5740-B8EB-4CAFD7B5320E}" type="slidenum">
              <a:rPr lang="en-US">
                <a:solidFill>
                  <a:prstClr val="white"/>
                </a:solidFill>
                <a:latin typeface="Times New Roman" pitchFamily="-1" charset="0"/>
              </a:rPr>
              <a:pPr/>
              <a:t>11</a:t>
            </a:fld>
            <a:endParaRPr lang="en-US">
              <a:solidFill>
                <a:prstClr val="white"/>
              </a:solidFill>
              <a:latin typeface="Times New Roman" pitchFamily="-1"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026"/>
          <p:cNvSpPr>
            <a:spLocks noGrp="1" noRot="1" noChangeAspect="1" noChangeArrowheads="1" noTextEdit="1"/>
          </p:cNvSpPr>
          <p:nvPr>
            <p:ph type="sldImg"/>
          </p:nvPr>
        </p:nvSpPr>
        <p:spPr>
          <a:ln/>
        </p:spPr>
      </p:sp>
      <p:sp>
        <p:nvSpPr>
          <p:cNvPr id="25603" name="Text Box 1027"/>
          <p:cNvSpPr txBox="1">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none" anchor="ct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Image Placeholder 1"/>
          <p:cNvSpPr>
            <a:spLocks noGrp="1" noRot="1" noChangeAspect="1" noTextEdit="1"/>
          </p:cNvSpPr>
          <p:nvPr>
            <p:ph type="sldImg"/>
          </p:nvPr>
        </p:nvSpPr>
        <p:spPr>
          <a:ln/>
        </p:spPr>
      </p:sp>
      <p:sp>
        <p:nvSpPr>
          <p:cNvPr id="229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p>
        </p:txBody>
      </p:sp>
      <p:sp>
        <p:nvSpPr>
          <p:cNvPr id="4" name="Slide Number Placeholder 3"/>
          <p:cNvSpPr txBox="1">
            <a:spLocks noGrp="1"/>
          </p:cNvSpPr>
          <p:nvPr/>
        </p:nvSpPr>
        <p:spPr>
          <a:xfrm>
            <a:off x="3884613" y="8685213"/>
            <a:ext cx="2971800" cy="457200"/>
          </a:xfrm>
          <a:prstGeom prst="rect">
            <a:avLst/>
          </a:prstGeom>
          <a:noFill/>
        </p:spPr>
        <p:txBody>
          <a:bodyPr anchor="b"/>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r" eaLnBrk="1" hangingPunct="1"/>
            <a:fld id="{6283EBE5-AB3B-3D42-B232-760965AF21EA}" type="slidenum">
              <a:rPr lang="en-CA" sz="1200" smtClean="0">
                <a:solidFill>
                  <a:prstClr val="black"/>
                </a:solidFill>
                <a:latin typeface="Calibri" charset="0"/>
                <a:cs typeface="Arial" charset="0"/>
              </a:rPr>
              <a:pPr algn="r" eaLnBrk="1" hangingPunct="1"/>
              <a:t>13</a:t>
            </a:fld>
            <a:endParaRPr lang="en-CA" sz="1200" smtClean="0">
              <a:solidFill>
                <a:prstClr val="black"/>
              </a:solidFill>
              <a:latin typeface="Calibri"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p:cNvSpPr>
          <p:nvPr>
            <p:ph type="sldImg"/>
          </p:nvPr>
        </p:nvSpPr>
        <p:spPr>
          <a:xfrm>
            <a:off x="1144588" y="687388"/>
            <a:ext cx="4568825" cy="3427412"/>
          </a:xfrm>
          <a:noFill/>
          <a:ln w="12700">
            <a:solidFill>
              <a:srgbClr val="000000"/>
            </a:solidFill>
            <a:miter lim="800000"/>
          </a:ln>
        </p:spPr>
      </p:sp>
      <p:sp>
        <p:nvSpPr>
          <p:cNvPr id="33795" name="Notes Placeholder 2"/>
          <p:cNvSpPr>
            <a:spLocks noGrp="1"/>
          </p:cNvSpPr>
          <p:nvPr>
            <p:ph type="body" idx="1"/>
          </p:nvPr>
        </p:nvSpPr>
        <p:spPr>
          <a:noFill/>
          <a:ln/>
        </p:spPr>
        <p:txBody>
          <a:bodyPr/>
          <a:lstStyle/>
          <a:p>
            <a:endParaRPr lang="en-US" dirty="0">
              <a:latin typeface="Times New Roman" pitchFamily="-1" charset="0"/>
              <a:ea typeface="ＭＳ Ｐゴシック" pitchFamily="-1" charset="-128"/>
              <a:cs typeface="ＭＳ Ｐゴシック" pitchFamily="-1" charset="-128"/>
            </a:endParaRPr>
          </a:p>
        </p:txBody>
      </p:sp>
      <p:sp>
        <p:nvSpPr>
          <p:cNvPr id="33796" name="Slide Number Placeholder 3"/>
          <p:cNvSpPr>
            <a:spLocks noGrp="1"/>
          </p:cNvSpPr>
          <p:nvPr>
            <p:ph type="sldNum" sz="quarter"/>
          </p:nvPr>
        </p:nvSpPr>
        <p:spPr>
          <a:noFill/>
        </p:spPr>
        <p:txBody>
          <a:bodyPr/>
          <a:lstStyle/>
          <a:p>
            <a:fld id="{1EB1735D-2BD0-5740-B8EB-4CAFD7B5320E}" type="slidenum">
              <a:rPr lang="en-US">
                <a:solidFill>
                  <a:prstClr val="white"/>
                </a:solidFill>
                <a:latin typeface="Times New Roman" pitchFamily="-1" charset="0"/>
              </a:rPr>
              <a:pPr/>
              <a:t>14</a:t>
            </a:fld>
            <a:endParaRPr lang="en-US">
              <a:solidFill>
                <a:prstClr val="white"/>
              </a:solidFill>
              <a:latin typeface="Times New Roman" pitchFamily="-1"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p:cNvSpPr>
          <p:nvPr>
            <p:ph type="sldImg"/>
          </p:nvPr>
        </p:nvSpPr>
        <p:spPr>
          <a:xfrm>
            <a:off x="1144588" y="687388"/>
            <a:ext cx="4568825" cy="3427412"/>
          </a:xfrm>
          <a:noFill/>
          <a:ln w="12700">
            <a:solidFill>
              <a:srgbClr val="000000"/>
            </a:solidFill>
            <a:miter lim="800000"/>
          </a:ln>
        </p:spPr>
      </p:sp>
      <p:sp>
        <p:nvSpPr>
          <p:cNvPr id="33795" name="Notes Placeholder 2"/>
          <p:cNvSpPr>
            <a:spLocks noGrp="1"/>
          </p:cNvSpPr>
          <p:nvPr>
            <p:ph type="body" idx="1"/>
          </p:nvPr>
        </p:nvSpPr>
        <p:spPr>
          <a:noFill/>
          <a:ln/>
        </p:spPr>
        <p:txBody>
          <a:bodyPr/>
          <a:lstStyle/>
          <a:p>
            <a:endParaRPr lang="en-US" dirty="0">
              <a:latin typeface="Times New Roman" pitchFamily="-1" charset="0"/>
              <a:ea typeface="ＭＳ Ｐゴシック" pitchFamily="-1" charset="-128"/>
              <a:cs typeface="ＭＳ Ｐゴシック" pitchFamily="-1" charset="-128"/>
            </a:endParaRPr>
          </a:p>
        </p:txBody>
      </p:sp>
      <p:sp>
        <p:nvSpPr>
          <p:cNvPr id="33796" name="Slide Number Placeholder 3"/>
          <p:cNvSpPr>
            <a:spLocks noGrp="1"/>
          </p:cNvSpPr>
          <p:nvPr>
            <p:ph type="sldNum" sz="quarter"/>
          </p:nvPr>
        </p:nvSpPr>
        <p:spPr>
          <a:noFill/>
        </p:spPr>
        <p:txBody>
          <a:bodyPr/>
          <a:lstStyle/>
          <a:p>
            <a:fld id="{1EB1735D-2BD0-5740-B8EB-4CAFD7B5320E}" type="slidenum">
              <a:rPr lang="en-US">
                <a:solidFill>
                  <a:prstClr val="white"/>
                </a:solidFill>
                <a:latin typeface="Times New Roman" pitchFamily="-1" charset="0"/>
              </a:rPr>
              <a:pPr/>
              <a:t>15</a:t>
            </a:fld>
            <a:endParaRPr lang="en-US">
              <a:solidFill>
                <a:prstClr val="white"/>
              </a:solidFill>
              <a:latin typeface="Times New Roman" pitchFamily="-1"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p:cNvSpPr>
          <p:nvPr>
            <p:ph type="sldImg"/>
          </p:nvPr>
        </p:nvSpPr>
        <p:spPr>
          <a:xfrm>
            <a:off x="1144588" y="687388"/>
            <a:ext cx="4568825" cy="3427412"/>
          </a:xfrm>
          <a:noFill/>
          <a:ln w="12700">
            <a:solidFill>
              <a:srgbClr val="000000"/>
            </a:solidFill>
            <a:miter lim="800000"/>
          </a:ln>
        </p:spPr>
      </p:sp>
      <p:sp>
        <p:nvSpPr>
          <p:cNvPr id="33795" name="Notes Placeholder 2"/>
          <p:cNvSpPr>
            <a:spLocks noGrp="1"/>
          </p:cNvSpPr>
          <p:nvPr>
            <p:ph type="body" idx="1"/>
          </p:nvPr>
        </p:nvSpPr>
        <p:spPr>
          <a:noFill/>
          <a:ln/>
        </p:spPr>
        <p:txBody>
          <a:bodyPr/>
          <a:lstStyle/>
          <a:p>
            <a:endParaRPr lang="en-US" dirty="0">
              <a:latin typeface="Times New Roman" pitchFamily="-1" charset="0"/>
              <a:ea typeface="ＭＳ Ｐゴシック" pitchFamily="-1" charset="-128"/>
              <a:cs typeface="ＭＳ Ｐゴシック" pitchFamily="-1" charset="-128"/>
            </a:endParaRPr>
          </a:p>
        </p:txBody>
      </p:sp>
      <p:sp>
        <p:nvSpPr>
          <p:cNvPr id="33796" name="Slide Number Placeholder 3"/>
          <p:cNvSpPr>
            <a:spLocks noGrp="1"/>
          </p:cNvSpPr>
          <p:nvPr>
            <p:ph type="sldNum" sz="quarter"/>
          </p:nvPr>
        </p:nvSpPr>
        <p:spPr>
          <a:noFill/>
        </p:spPr>
        <p:txBody>
          <a:bodyPr/>
          <a:lstStyle/>
          <a:p>
            <a:fld id="{1EB1735D-2BD0-5740-B8EB-4CAFD7B5320E}" type="slidenum">
              <a:rPr lang="en-US">
                <a:solidFill>
                  <a:prstClr val="white"/>
                </a:solidFill>
                <a:latin typeface="Times New Roman" pitchFamily="-1" charset="0"/>
              </a:rPr>
              <a:pPr/>
              <a:t>16</a:t>
            </a:fld>
            <a:endParaRPr lang="en-US">
              <a:solidFill>
                <a:prstClr val="white"/>
              </a:solidFill>
              <a:latin typeface="Times New Roman" pitchFamily="-1"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IASOA, high Asian</a:t>
            </a:r>
            <a:r>
              <a:rPr lang="en-US" baseline="0" dirty="0" smtClean="0"/>
              <a:t> cryosphere (HAC), Concordia</a:t>
            </a:r>
            <a:endParaRPr lang="en-US" dirty="0"/>
          </a:p>
        </p:txBody>
      </p:sp>
      <p:sp>
        <p:nvSpPr>
          <p:cNvPr id="4" name="Slide Number Placeholder 3"/>
          <p:cNvSpPr>
            <a:spLocks noGrp="1"/>
          </p:cNvSpPr>
          <p:nvPr>
            <p:ph type="sldNum" sz="quarter" idx="10"/>
          </p:nvPr>
        </p:nvSpPr>
        <p:spPr/>
        <p:txBody>
          <a:bodyPr/>
          <a:lstStyle/>
          <a:p>
            <a:fld id="{8ED4AA4B-00ED-934D-80C3-1FB72AE6857F}" type="slidenum">
              <a:rPr lang="en-CA" smtClean="0">
                <a:solidFill>
                  <a:prstClr val="black"/>
                </a:solidFill>
              </a:rPr>
              <a:pPr/>
              <a:t>18</a:t>
            </a:fld>
            <a:endParaRPr lang="en-CA">
              <a:solidFill>
                <a:prstClr val="black"/>
              </a:solidFill>
            </a:endParaRPr>
          </a:p>
        </p:txBody>
      </p:sp>
    </p:spTree>
    <p:extLst>
      <p:ext uri="{BB962C8B-B14F-4D97-AF65-F5344CB8AC3E}">
        <p14:creationId xmlns:p14="http://schemas.microsoft.com/office/powerpoint/2010/main" val="3564256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p:cNvSpPr>
          <p:nvPr>
            <p:ph type="sldImg"/>
          </p:nvPr>
        </p:nvSpPr>
        <p:spPr>
          <a:xfrm>
            <a:off x="1144588" y="687388"/>
            <a:ext cx="4568825" cy="3427412"/>
          </a:xfrm>
          <a:noFill/>
          <a:ln w="12700">
            <a:solidFill>
              <a:srgbClr val="000000"/>
            </a:solidFill>
            <a:miter lim="800000"/>
          </a:ln>
        </p:spPr>
      </p:sp>
      <p:sp>
        <p:nvSpPr>
          <p:cNvPr id="33795" name="Notes Placeholder 2"/>
          <p:cNvSpPr>
            <a:spLocks noGrp="1"/>
          </p:cNvSpPr>
          <p:nvPr>
            <p:ph type="body" idx="1"/>
          </p:nvPr>
        </p:nvSpPr>
        <p:spPr>
          <a:noFill/>
          <a:ln/>
        </p:spPr>
        <p:txBody>
          <a:bodyPr/>
          <a:lstStyle/>
          <a:p>
            <a:endParaRPr lang="en-US" dirty="0">
              <a:latin typeface="Times New Roman" pitchFamily="-1" charset="0"/>
              <a:ea typeface="ＭＳ Ｐゴシック" pitchFamily="-1" charset="-128"/>
              <a:cs typeface="ＭＳ Ｐゴシック" pitchFamily="-1" charset="-128"/>
            </a:endParaRPr>
          </a:p>
        </p:txBody>
      </p:sp>
      <p:sp>
        <p:nvSpPr>
          <p:cNvPr id="33796" name="Slide Number Placeholder 3"/>
          <p:cNvSpPr>
            <a:spLocks noGrp="1"/>
          </p:cNvSpPr>
          <p:nvPr>
            <p:ph type="sldNum" sz="quarter"/>
          </p:nvPr>
        </p:nvSpPr>
        <p:spPr>
          <a:noFill/>
        </p:spPr>
        <p:txBody>
          <a:bodyPr/>
          <a:lstStyle/>
          <a:p>
            <a:fld id="{1EB1735D-2BD0-5740-B8EB-4CAFD7B5320E}" type="slidenum">
              <a:rPr lang="en-US">
                <a:solidFill>
                  <a:prstClr val="white"/>
                </a:solidFill>
                <a:latin typeface="Times New Roman" pitchFamily="-1" charset="0"/>
              </a:rPr>
              <a:pPr/>
              <a:t>21</a:t>
            </a:fld>
            <a:endParaRPr lang="en-US">
              <a:solidFill>
                <a:prstClr val="white"/>
              </a:solidFill>
              <a:latin typeface="Times New Roman" pitchFamily="-1"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p:cNvSpPr>
          <p:nvPr>
            <p:ph type="sldImg"/>
          </p:nvPr>
        </p:nvSpPr>
        <p:spPr>
          <a:xfrm>
            <a:off x="1144588" y="687388"/>
            <a:ext cx="4568825" cy="3427412"/>
          </a:xfrm>
          <a:noFill/>
          <a:ln w="12700">
            <a:solidFill>
              <a:srgbClr val="000000"/>
            </a:solidFill>
            <a:miter lim="800000"/>
          </a:ln>
        </p:spPr>
      </p:sp>
      <p:sp>
        <p:nvSpPr>
          <p:cNvPr id="33795" name="Notes Placeholder 2"/>
          <p:cNvSpPr>
            <a:spLocks noGrp="1"/>
          </p:cNvSpPr>
          <p:nvPr>
            <p:ph type="body" idx="1"/>
          </p:nvPr>
        </p:nvSpPr>
        <p:spPr>
          <a:noFill/>
          <a:ln/>
        </p:spPr>
        <p:txBody>
          <a:bodyPr/>
          <a:lstStyle/>
          <a:p>
            <a:endParaRPr lang="en-US" dirty="0">
              <a:latin typeface="Times New Roman" pitchFamily="-1" charset="0"/>
              <a:ea typeface="ＭＳ Ｐゴシック" pitchFamily="-1" charset="-128"/>
              <a:cs typeface="ＭＳ Ｐゴシック" pitchFamily="-1" charset="-128"/>
            </a:endParaRPr>
          </a:p>
        </p:txBody>
      </p:sp>
      <p:sp>
        <p:nvSpPr>
          <p:cNvPr id="33796" name="Slide Number Placeholder 3"/>
          <p:cNvSpPr>
            <a:spLocks noGrp="1"/>
          </p:cNvSpPr>
          <p:nvPr>
            <p:ph type="sldNum" sz="quarter"/>
          </p:nvPr>
        </p:nvSpPr>
        <p:spPr>
          <a:noFill/>
        </p:spPr>
        <p:txBody>
          <a:bodyPr/>
          <a:lstStyle/>
          <a:p>
            <a:fld id="{1EB1735D-2BD0-5740-B8EB-4CAFD7B5320E}" type="slidenum">
              <a:rPr lang="en-US">
                <a:solidFill>
                  <a:prstClr val="white"/>
                </a:solidFill>
                <a:latin typeface="Times New Roman" pitchFamily="-1" charset="0"/>
              </a:rPr>
              <a:pPr/>
              <a:t>22</a:t>
            </a:fld>
            <a:endParaRPr lang="en-US">
              <a:solidFill>
                <a:prstClr val="white"/>
              </a:solidFill>
              <a:latin typeface="Times New Roman" pitchFamily="-1"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2" name="Slide Image Placeholder 1"/>
          <p:cNvSpPr>
            <a:spLocks noGrp="1" noRot="1" noChangeAspect="1" noTextEdit="1"/>
          </p:cNvSpPr>
          <p:nvPr>
            <p:ph type="sldImg"/>
          </p:nvPr>
        </p:nvSpPr>
        <p:spPr>
          <a:ln/>
        </p:spPr>
      </p:sp>
      <p:sp>
        <p:nvSpPr>
          <p:cNvPr id="67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smtClean="0">
                <a:latin typeface="Times" pitchFamily="18" charset="0"/>
              </a:rPr>
              <a:t>Not all sites included on this map; may be able to redo the map</a:t>
            </a:r>
            <a:endParaRPr lang="en-US" altLang="en-US" smtClean="0">
              <a:latin typeface="Times" pitchFamily="18" charset="0"/>
            </a:endParaRPr>
          </a:p>
        </p:txBody>
      </p:sp>
      <p:sp>
        <p:nvSpPr>
          <p:cNvPr id="67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cs typeface="Arial" pitchFamily="34" charset="0"/>
              </a:defRPr>
            </a:lvl9pPr>
          </a:lstStyle>
          <a:p>
            <a:fld id="{0EDFF965-344D-4B51-96DD-0B6E8EB53A2C}" type="slidenum">
              <a:rPr lang="en-US" altLang="en-US" sz="1200">
                <a:solidFill>
                  <a:srgbClr val="000000"/>
                </a:solidFill>
                <a:latin typeface="Times" pitchFamily="18" charset="0"/>
              </a:rPr>
              <a:pPr/>
              <a:t>30</a:t>
            </a:fld>
            <a:endParaRPr lang="en-US" altLang="en-US" sz="1200">
              <a:solidFill>
                <a:srgbClr val="000000"/>
              </a:solidFill>
              <a:latin typeface="Times"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APP-x is the Extended AVHRR Polar Pathfinder product that we (NOAA and CIMSS/University of Wisconsin) developed. It is an energy-budget approach that is being applied to AVHRR,</a:t>
            </a:r>
            <a:r>
              <a:rPr lang="en-US" baseline="0" dirty="0" smtClean="0"/>
              <a:t> MODIS, and VIIRS data. This intercomparison, and the one on the next slide, was done by Xuanji Wang at CIMSS. It was NOT part of the intercomparison led by Stefan Kern (U. Hamburg), which is why I am suggesting that GCW get involved.</a:t>
            </a:r>
          </a:p>
          <a:p>
            <a:endParaRPr lang="en-US"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32</a:t>
            </a:fld>
            <a:endParaRPr lang="en-US" altLang="en-US"/>
          </a:p>
        </p:txBody>
      </p:sp>
    </p:spTree>
    <p:extLst>
      <p:ext uri="{BB962C8B-B14F-4D97-AF65-F5344CB8AC3E}">
        <p14:creationId xmlns:p14="http://schemas.microsoft.com/office/powerpoint/2010/main" val="54547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ＭＳ Ｐゴシック" pitchFamily="34" charset="-128"/>
                <a:cs typeface="ＭＳ Ｐゴシック" charset="-128"/>
              </a:rPr>
              <a:t>The focus has been on extending the number of data centres that GCW harvests as well as improving the metadata that is available. Doing so will allow for higher order functionality such as on-the-fly visualisation and data access through standardised interfaces suitable for process-oriented data. The Portal Team is evaluating software components in the Metno system to increase user interface flexibility and reduce maintenance costs. The Team is exploring the potential for collaboration on software with both the Canadian Cryospheric Information Network (CCIN) and the National Snow and Ice Data </a:t>
            </a:r>
            <a:r>
              <a:rPr lang="en-GB" sz="1200" kern="1200" dirty="0" err="1" smtClean="0">
                <a:solidFill>
                  <a:schemeClr val="tx1"/>
                </a:solidFill>
                <a:effectLst/>
                <a:latin typeface="+mn-lt"/>
                <a:ea typeface="ＭＳ Ｐゴシック" pitchFamily="34" charset="-128"/>
                <a:cs typeface="ＭＳ Ｐゴシック" charset="-128"/>
              </a:rPr>
              <a:t>Center</a:t>
            </a:r>
            <a:r>
              <a:rPr lang="en-GB" sz="1200" kern="1200" dirty="0" smtClean="0">
                <a:solidFill>
                  <a:schemeClr val="tx1"/>
                </a:solidFill>
                <a:effectLst/>
                <a:latin typeface="+mn-lt"/>
                <a:ea typeface="ＭＳ Ｐゴシック" pitchFamily="34" charset="-128"/>
                <a:cs typeface="ＭＳ Ｐゴシック" charset="-128"/>
              </a:rPr>
              <a:t> (NSIDC). </a:t>
            </a:r>
            <a:endParaRPr lang="en-US" dirty="0"/>
          </a:p>
        </p:txBody>
      </p:sp>
      <p:sp>
        <p:nvSpPr>
          <p:cNvPr id="4" name="Slide Number Placeholder 3"/>
          <p:cNvSpPr>
            <a:spLocks noGrp="1"/>
          </p:cNvSpPr>
          <p:nvPr>
            <p:ph type="sldNum" sz="quarter" idx="10"/>
          </p:nvPr>
        </p:nvSpPr>
        <p:spPr/>
        <p:txBody>
          <a:bodyPr/>
          <a:lstStyle/>
          <a:p>
            <a:fld id="{8ED4AA4B-00ED-934D-80C3-1FB72AE6857F}" type="slidenum">
              <a:rPr lang="en-CA" smtClean="0"/>
              <a:pPr/>
              <a:t>35</a:t>
            </a:fld>
            <a:endParaRPr lang="en-CA"/>
          </a:p>
        </p:txBody>
      </p:sp>
    </p:spTree>
    <p:extLst>
      <p:ext uri="{BB962C8B-B14F-4D97-AF65-F5344CB8AC3E}">
        <p14:creationId xmlns:p14="http://schemas.microsoft.com/office/powerpoint/2010/main" val="3024671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endParaRPr lang="en-US" altLang="en-US" noProof="0" dirty="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endParaRPr lang="en-US" altLang="en-US" noProof="0" dirty="0" smtClean="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endParaRPr lang="en-US" altLang="en-US" dirty="0"/>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fld id="{384B1A90-27CE-4A65-90C6-1DE1E7B69B85}" type="slidenum">
              <a:rPr lang="en-US" altLang="en-US"/>
              <a:pPr/>
              <a:t>‹#›</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DEA80673-A73F-4D73-96A3-E05FA08B7613}" type="slidenum">
              <a:rPr lang="en-US" altLang="en-US"/>
              <a:pPr/>
              <a:t>‹#›</a:t>
            </a:fld>
            <a:endParaRPr lang="en-US" altLang="en-US"/>
          </a:p>
        </p:txBody>
      </p:sp>
    </p:spTree>
    <p:extLst>
      <p:ext uri="{BB962C8B-B14F-4D97-AF65-F5344CB8AC3E}">
        <p14:creationId xmlns:p14="http://schemas.microsoft.com/office/powerpoint/2010/main" val="152194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A5637A8F-0397-4A80-A49F-054A7EA7C0E9}" type="slidenum">
              <a:rPr lang="en-US" altLang="en-US"/>
              <a:pPr/>
              <a:t>‹#›</a:t>
            </a:fld>
            <a:endParaRPr lang="en-US" altLang="en-US"/>
          </a:p>
        </p:txBody>
      </p:sp>
    </p:spTree>
    <p:extLst>
      <p:ext uri="{BB962C8B-B14F-4D97-AF65-F5344CB8AC3E}">
        <p14:creationId xmlns:p14="http://schemas.microsoft.com/office/powerpoint/2010/main" val="39544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1403350" y="1412875"/>
            <a:ext cx="3703638"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5259388" y="1412875"/>
            <a:ext cx="3705225"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Rectangle 6"/>
          <p:cNvSpPr>
            <a:spLocks noGrp="1" noChangeArrowheads="1"/>
          </p:cNvSpPr>
          <p:nvPr>
            <p:ph type="ftr" sz="quarter" idx="10"/>
          </p:nvPr>
        </p:nvSpPr>
        <p:spPr>
          <a:ln/>
        </p:spPr>
        <p:txBody>
          <a:bodyPr/>
          <a:lstStyle>
            <a:lvl1pPr>
              <a:defRPr/>
            </a:lvl1pPr>
          </a:lstStyle>
          <a:p>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22B30CBA-7E8D-48CE-BE01-50B65EED8C4B}" type="slidenum">
              <a:rPr lang="en-US" altLang="en-US"/>
              <a:pPr/>
              <a:t>‹#›</a:t>
            </a:fld>
            <a:endParaRPr lang="en-US" altLang="en-US"/>
          </a:p>
        </p:txBody>
      </p:sp>
    </p:spTree>
    <p:extLst>
      <p:ext uri="{BB962C8B-B14F-4D97-AF65-F5344CB8AC3E}">
        <p14:creationId xmlns:p14="http://schemas.microsoft.com/office/powerpoint/2010/main" val="185460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a:spLocks noGrp="1" noChangeArrowheads="1"/>
          </p:cNvSpPr>
          <p:nvPr>
            <p:ph type="ftr" sz="quarter" idx="10"/>
          </p:nvPr>
        </p:nvSpPr>
        <p:spPr>
          <a:ln/>
        </p:spPr>
        <p:txBody>
          <a:bodyPr/>
          <a:lstStyle>
            <a:lvl1pPr>
              <a:defRPr/>
            </a:lvl1pPr>
          </a:lstStyle>
          <a:p>
            <a:endParaRPr lang="en-US" altLang="en-US" dirty="0"/>
          </a:p>
        </p:txBody>
      </p:sp>
      <p:sp>
        <p:nvSpPr>
          <p:cNvPr id="8" name="Rectangle 7"/>
          <p:cNvSpPr>
            <a:spLocks noGrp="1" noChangeArrowheads="1"/>
          </p:cNvSpPr>
          <p:nvPr>
            <p:ph type="sldNum" sz="quarter" idx="11"/>
          </p:nvPr>
        </p:nvSpPr>
        <p:spPr>
          <a:ln/>
        </p:spPr>
        <p:txBody>
          <a:bodyPr/>
          <a:lstStyle>
            <a:lvl1pPr>
              <a:defRPr/>
            </a:lvl1pPr>
          </a:lstStyle>
          <a:p>
            <a:fld id="{F444EF25-8D5B-4DF2-ADCB-9AF1145C136C}" type="slidenum">
              <a:rPr lang="en-US" altLang="en-US"/>
              <a:pPr/>
              <a:t>‹#›</a:t>
            </a:fld>
            <a:endParaRPr lang="en-US" altLang="en-US"/>
          </a:p>
        </p:txBody>
      </p:sp>
    </p:spTree>
    <p:extLst>
      <p:ext uri="{BB962C8B-B14F-4D97-AF65-F5344CB8AC3E}">
        <p14:creationId xmlns:p14="http://schemas.microsoft.com/office/powerpoint/2010/main" val="3190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Rectangle 6"/>
          <p:cNvSpPr>
            <a:spLocks noGrp="1" noChangeArrowheads="1"/>
          </p:cNvSpPr>
          <p:nvPr>
            <p:ph type="ftr" sz="quarter" idx="10"/>
          </p:nvPr>
        </p:nvSpPr>
        <p:spPr>
          <a:ln/>
        </p:spPr>
        <p:txBody>
          <a:bodyPr/>
          <a:lstStyle>
            <a:lvl1pPr>
              <a:defRPr/>
            </a:lvl1pPr>
          </a:lstStyle>
          <a:p>
            <a:endParaRPr lang="en-US" altLang="en-US" dirty="0"/>
          </a:p>
        </p:txBody>
      </p:sp>
      <p:sp>
        <p:nvSpPr>
          <p:cNvPr id="4" name="Rectangle 7"/>
          <p:cNvSpPr>
            <a:spLocks noGrp="1" noChangeArrowheads="1"/>
          </p:cNvSpPr>
          <p:nvPr>
            <p:ph type="sldNum" sz="quarter" idx="11"/>
          </p:nvPr>
        </p:nvSpPr>
        <p:spPr>
          <a:ln/>
        </p:spPr>
        <p:txBody>
          <a:bodyPr/>
          <a:lstStyle>
            <a:lvl1pPr>
              <a:defRPr/>
            </a:lvl1pPr>
          </a:lstStyle>
          <a:p>
            <a:fld id="{C06B6142-C4AC-42D9-AC05-600A53630494}" type="slidenum">
              <a:rPr lang="en-US" altLang="en-US"/>
              <a:pPr/>
              <a:t>‹#›</a:t>
            </a:fld>
            <a:endParaRPr lang="en-US" altLang="en-US"/>
          </a:p>
        </p:txBody>
      </p:sp>
    </p:spTree>
    <p:extLst>
      <p:ext uri="{BB962C8B-B14F-4D97-AF65-F5344CB8AC3E}">
        <p14:creationId xmlns:p14="http://schemas.microsoft.com/office/powerpoint/2010/main" val="416353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0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2800"/>
            </a:lvl1pPr>
            <a:lvl2pPr>
              <a:defRPr sz="2800"/>
            </a:lvl2pPr>
            <a:lvl3pPr>
              <a:defRPr sz="2800"/>
            </a:lvl3pPr>
            <a:lvl4pPr>
              <a:defRPr sz="2800"/>
            </a:lvl4pPr>
            <a:lvl5pPr>
              <a:defRPr sz="2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94C4B815-39E9-4BEB-83AB-CFEBF22F3DDC}" type="slidenum">
              <a:rPr lang="en-US" altLang="en-US"/>
              <a:pPr/>
              <a:t>‹#›</a:t>
            </a:fld>
            <a:endParaRPr lang="en-US" altLang="en-US"/>
          </a:p>
        </p:txBody>
      </p:sp>
    </p:spTree>
    <p:extLst>
      <p:ext uri="{BB962C8B-B14F-4D97-AF65-F5344CB8AC3E}">
        <p14:creationId xmlns:p14="http://schemas.microsoft.com/office/powerpoint/2010/main" val="3925403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56E75EED-E29D-432D-815F-72AF5F509C74}" type="slidenum">
              <a:rPr lang="en-US" altLang="en-US"/>
              <a:pPr/>
              <a:t>‹#›</a:t>
            </a:fld>
            <a:endParaRPr lang="en-US" altLang="en-US"/>
          </a:p>
        </p:txBody>
      </p:sp>
    </p:spTree>
    <p:extLst>
      <p:ext uri="{BB962C8B-B14F-4D97-AF65-F5344CB8AC3E}">
        <p14:creationId xmlns:p14="http://schemas.microsoft.com/office/powerpoint/2010/main" val="113034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27B80D48-FEEB-4960-BEE3-DBA00DB76C33}" type="slidenum">
              <a:rPr lang="en-US" altLang="en-US"/>
              <a:pPr/>
              <a:t>‹#›</a:t>
            </a:fld>
            <a:endParaRPr lang="en-US" altLang="en-US"/>
          </a:p>
        </p:txBody>
      </p:sp>
    </p:spTree>
    <p:extLst>
      <p:ext uri="{BB962C8B-B14F-4D97-AF65-F5344CB8AC3E}">
        <p14:creationId xmlns:p14="http://schemas.microsoft.com/office/powerpoint/2010/main" val="260878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7DF0FFA9-28F8-473F-8A91-979882581D8A}" type="slidenum">
              <a:rPr lang="en-US" altLang="en-US"/>
              <a:pPr/>
              <a:t>‹#›</a:t>
            </a:fld>
            <a:endParaRPr lang="en-US" altLang="en-US"/>
          </a:p>
        </p:txBody>
      </p:sp>
    </p:spTree>
    <p:extLst>
      <p:ext uri="{BB962C8B-B14F-4D97-AF65-F5344CB8AC3E}">
        <p14:creationId xmlns:p14="http://schemas.microsoft.com/office/powerpoint/2010/main" val="186270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dirty="0"/>
          </a:p>
        </p:txBody>
      </p:sp>
      <p:sp>
        <p:nvSpPr>
          <p:cNvPr id="4" name="Content Placeholder 3"/>
          <p:cNvSpPr>
            <a:spLocks noGrp="1"/>
          </p:cNvSpPr>
          <p:nvPr>
            <p:ph sz="half" idx="2"/>
          </p:nvPr>
        </p:nvSpPr>
        <p:spPr>
          <a:xfrm>
            <a:off x="4683125" y="1052513"/>
            <a:ext cx="4281488" cy="4897437"/>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endParaRPr lang="en-US" altLang="en-US" dirty="0"/>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530DC6A7-5167-4619-9E2D-9462EBD6BA47}" type="slidenum">
              <a:rPr lang="en-US" altLang="en-US"/>
              <a:pPr/>
              <a:t>‹#›</a:t>
            </a:fld>
            <a:endParaRPr lang="en-US" altLang="en-US"/>
          </a:p>
        </p:txBody>
      </p:sp>
      <p:sp>
        <p:nvSpPr>
          <p:cNvPr id="8" name="Content Placeholder 7"/>
          <p:cNvSpPr>
            <a:spLocks noGrp="1"/>
          </p:cNvSpPr>
          <p:nvPr>
            <p:ph sz="quarter" idx="12"/>
          </p:nvPr>
        </p:nvSpPr>
        <p:spPr>
          <a:xfrm>
            <a:off x="260405" y="1054127"/>
            <a:ext cx="4279790" cy="4905375"/>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03790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85800" y="6248400"/>
            <a:ext cx="1905000" cy="457200"/>
          </a:xfrm>
          <a:prstGeom prst="rect">
            <a:avLst/>
          </a:prstGeom>
        </p:spPr>
        <p:txBody>
          <a:bodyPr/>
          <a:lstStyle>
            <a:lvl1pPr eaLnBrk="1" fontAlgn="auto" hangingPunct="1">
              <a:spcBef>
                <a:spcPts val="0"/>
              </a:spcBef>
              <a:spcAft>
                <a:spcPts val="0"/>
              </a:spcAft>
              <a:defRPr/>
            </a:lvl1pPr>
          </a:lstStyle>
          <a:p>
            <a:pPr>
              <a:defRPr/>
            </a:pPr>
            <a:endParaRPr lang="en-US"/>
          </a:p>
        </p:txBody>
      </p:sp>
      <p:sp>
        <p:nvSpPr>
          <p:cNvPr id="3" name="Rectangle 5"/>
          <p:cNvSpPr>
            <a:spLocks noGrp="1" noChangeArrowheads="1"/>
          </p:cNvSpPr>
          <p:nvPr>
            <p:ph type="ftr" sz="quarter" idx="11"/>
          </p:nvPr>
        </p:nvSpPr>
        <p:spPr/>
        <p:txBody>
          <a:bodyPr/>
          <a:lstStyle>
            <a:lvl1pPr eaLnBrk="1" fontAlgn="auto" hangingPunct="1">
              <a:spcBef>
                <a:spcPts val="0"/>
              </a:spcBef>
              <a:spcAft>
                <a:spcPts val="0"/>
              </a:spcAft>
              <a:defRPr/>
            </a:lvl1pPr>
          </a:lstStyle>
          <a:p>
            <a:pPr>
              <a:defRPr/>
            </a:pPr>
            <a:endParaRPr lang="en-US"/>
          </a:p>
        </p:txBody>
      </p:sp>
      <p:sp>
        <p:nvSpPr>
          <p:cNvPr id="4" name="Rectangle 6"/>
          <p:cNvSpPr>
            <a:spLocks noGrp="1" noChangeArrowheads="1"/>
          </p:cNvSpPr>
          <p:nvPr>
            <p:ph type="sldNum" sz="quarter" idx="12"/>
          </p:nvPr>
        </p:nvSpPr>
        <p:spPr/>
        <p:txBody>
          <a:bodyPr/>
          <a:lstStyle>
            <a:lvl1pPr eaLnBrk="1" fontAlgn="auto" hangingPunct="1">
              <a:spcBef>
                <a:spcPts val="0"/>
              </a:spcBef>
              <a:spcAft>
                <a:spcPts val="0"/>
              </a:spcAft>
              <a:defRPr/>
            </a:lvl1pPr>
          </a:lstStyle>
          <a:p>
            <a:pPr>
              <a:defRPr/>
            </a:pPr>
            <a:fld id="{D3E6D7CB-FDC0-4696-BA3A-808A4284A519}" type="slidenum">
              <a:rPr lang="en-US"/>
              <a:pPr>
                <a:defRPr/>
              </a:pPr>
              <a:t>‹#›</a:t>
            </a:fld>
            <a:endParaRPr lang="en-US"/>
          </a:p>
        </p:txBody>
      </p:sp>
    </p:spTree>
    <p:extLst>
      <p:ext uri="{BB962C8B-B14F-4D97-AF65-F5344CB8AC3E}">
        <p14:creationId xmlns:p14="http://schemas.microsoft.com/office/powerpoint/2010/main" val="3939672285"/>
      </p:ext>
    </p:extLst>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Content Placeholder 2"/>
          <p:cNvSpPr>
            <a:spLocks noGrp="1"/>
          </p:cNvSpPr>
          <p:nvPr>
            <p:ph sz="half" idx="1"/>
          </p:nvPr>
        </p:nvSpPr>
        <p:spPr>
          <a:xfrm>
            <a:off x="457200" y="1600203"/>
            <a:ext cx="8458200" cy="4525963"/>
          </a:xfrm>
        </p:spPr>
        <p:txBody>
          <a:bodyPr/>
          <a:lstStyle>
            <a:lvl1pPr>
              <a:defRPr sz="2800">
                <a:latin typeface="Calibri" pitchFamily="34" charset="0"/>
              </a:defRPr>
            </a:lvl1pPr>
            <a:lvl2pPr>
              <a:defRPr sz="2400">
                <a:solidFill>
                  <a:schemeClr val="accent1">
                    <a:lumMod val="75000"/>
                  </a:schemeClr>
                </a:solidFill>
                <a:latin typeface="Calibri" pitchFamily="34" charset="0"/>
              </a:defRPr>
            </a:lvl2pPr>
            <a:lvl3pPr>
              <a:defRPr sz="2000">
                <a:latin typeface="Calibri" pitchFamily="34" charset="0"/>
              </a:defRPr>
            </a:lvl3pPr>
            <a:lvl4pPr>
              <a:defRPr sz="1800">
                <a:latin typeface="Calibri" pitchFamily="34" charset="0"/>
              </a:defRPr>
            </a:lvl4pPr>
            <a:lvl5pPr>
              <a:defRPr sz="1800">
                <a:latin typeface="Calibri"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Footer Placeholder 4"/>
          <p:cNvSpPr>
            <a:spLocks noGrp="1"/>
          </p:cNvSpPr>
          <p:nvPr>
            <p:ph type="ftr" sz="quarter" idx="10"/>
          </p:nvPr>
        </p:nvSpPr>
        <p:spPr>
          <a:xfrm>
            <a:off x="456480" y="6356827"/>
            <a:ext cx="5562720" cy="364359"/>
          </a:xfrm>
          <a:prstGeom prst="rect">
            <a:avLst/>
          </a:prstGeom>
        </p:spPr>
        <p:txBody>
          <a:bodyPr vert="horz" wrap="square" lIns="91410" tIns="45706" rIns="91410" bIns="45706" numCol="1" anchor="t" anchorCtr="0" compatLnSpc="1">
            <a:prstTxWarp prst="textNoShape">
              <a:avLst/>
            </a:prstTxWarp>
          </a:bodyPr>
          <a:lstStyle>
            <a:lvl1pPr defTabSz="407484" fontAlgn="base" hangingPunct="1">
              <a:lnSpc>
                <a:spcPct val="100000"/>
              </a:lnSpc>
              <a:spcBef>
                <a:spcPct val="0"/>
              </a:spcBef>
              <a:spcAft>
                <a:spcPct val="0"/>
              </a:spcAft>
              <a:buClrTx/>
              <a:buSzTx/>
              <a:buFontTx/>
              <a:buNone/>
              <a:defRPr sz="1200">
                <a:solidFill>
                  <a:srgbClr val="7F7F7F"/>
                </a:solidFill>
                <a:latin typeface="Arial" charset="0"/>
                <a:ea typeface="ＭＳ Ｐゴシック" charset="-128"/>
                <a:cs typeface="ＭＳ Ｐゴシック" charset="-128"/>
              </a:defRPr>
            </a:lvl1pPr>
          </a:lstStyle>
          <a:p>
            <a:pPr>
              <a:defRPr/>
            </a:pPr>
            <a:r>
              <a:rPr lang="en-US" dirty="0" smtClean="0"/>
              <a:t>October 27, 2010</a:t>
            </a:r>
            <a:endParaRPr lang="en-US" dirty="0"/>
          </a:p>
        </p:txBody>
      </p:sp>
      <p:sp>
        <p:nvSpPr>
          <p:cNvPr id="6" name="Slide Number Placeholder 2"/>
          <p:cNvSpPr>
            <a:spLocks noGrp="1"/>
          </p:cNvSpPr>
          <p:nvPr userDrawn="1">
            <p:ph type="sldNum" sz="quarter" idx="11"/>
          </p:nvPr>
        </p:nvSpPr>
        <p:spPr>
          <a:xfrm>
            <a:off x="7009922" y="6356827"/>
            <a:ext cx="1905120" cy="364359"/>
          </a:xfrm>
        </p:spPr>
        <p:txBody>
          <a:bodyPr/>
          <a:lstStyle>
            <a:lvl1pPr algn="r" hangingPunct="0">
              <a:lnSpc>
                <a:spcPct val="93000"/>
              </a:lnSpc>
              <a:buClr>
                <a:srgbClr val="000000"/>
              </a:buClr>
              <a:buSzPct val="100000"/>
              <a:buFont typeface="Times New Roman" charset="0"/>
              <a:buNone/>
              <a:defRPr sz="1100">
                <a:solidFill>
                  <a:prstClr val="black">
                    <a:lumMod val="75000"/>
                    <a:lumOff val="25000"/>
                  </a:prstClr>
                </a:solidFill>
                <a:ea typeface="ＭＳ Ｐゴシック"/>
                <a:cs typeface="ＭＳ Ｐゴシック"/>
              </a:defRPr>
            </a:lvl1pPr>
          </a:lstStyle>
          <a:p>
            <a:pPr>
              <a:defRPr/>
            </a:pPr>
            <a:fld id="{66384F0A-7696-3F4E-9C60-9C3431D8141F}" type="slidenum">
              <a:rPr lang="en-US"/>
              <a:pPr>
                <a:defRPr/>
              </a:pPr>
              <a:t>‹#›</a:t>
            </a:fld>
            <a:endParaRPr lang="en-US" dirty="0"/>
          </a:p>
        </p:txBody>
      </p:sp>
    </p:spTree>
    <p:extLst>
      <p:ext uri="{BB962C8B-B14F-4D97-AF65-F5344CB8AC3E}">
        <p14:creationId xmlns:p14="http://schemas.microsoft.com/office/powerpoint/2010/main" val="21908150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Textfolie ohne Untertitel">
    <p:spTree>
      <p:nvGrpSpPr>
        <p:cNvPr id="1" name=""/>
        <p:cNvGrpSpPr/>
        <p:nvPr/>
      </p:nvGrpSpPr>
      <p:grpSpPr>
        <a:xfrm>
          <a:off x="0" y="0"/>
          <a:ext cx="0" cy="0"/>
          <a:chOff x="0" y="0"/>
          <a:chExt cx="0" cy="0"/>
        </a:xfrm>
      </p:grpSpPr>
      <p:pic>
        <p:nvPicPr>
          <p:cNvPr id="8" name="Bild 3" descr="ZAMG PP_FOLIE1_.pdf"/>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45300"/>
          </a:xfrm>
          <a:prstGeom prst="rect">
            <a:avLst/>
          </a:prstGeom>
        </p:spPr>
      </p:pic>
      <p:sp>
        <p:nvSpPr>
          <p:cNvPr id="2" name="Titel 1"/>
          <p:cNvSpPr>
            <a:spLocks noGrp="1"/>
          </p:cNvSpPr>
          <p:nvPr>
            <p:ph type="ctrTitle"/>
          </p:nvPr>
        </p:nvSpPr>
        <p:spPr>
          <a:xfrm>
            <a:off x="247650" y="377826"/>
            <a:ext cx="7038975" cy="717550"/>
          </a:xfrm>
        </p:spPr>
        <p:txBody>
          <a:bodyPr>
            <a:normAutofit/>
          </a:bodyPr>
          <a:lstStyle>
            <a:lvl1pPr marL="0" algn="l" defTabSz="457200" rtl="0" eaLnBrk="1" latinLnBrk="0" hangingPunct="1">
              <a:defRPr lang="de-DE" sz="2200" kern="1200" dirty="0">
                <a:solidFill>
                  <a:schemeClr val="bg1"/>
                </a:solidFill>
                <a:latin typeface="Unit-Light"/>
                <a:ea typeface="+mn-ea"/>
                <a:cs typeface="Unit-Light"/>
              </a:defRPr>
            </a:lvl1pPr>
          </a:lstStyle>
          <a:p>
            <a:endParaRPr lang="de-DE" dirty="0"/>
          </a:p>
        </p:txBody>
      </p:sp>
      <p:sp>
        <p:nvSpPr>
          <p:cNvPr id="4" name="Datumsplatzhalter 3"/>
          <p:cNvSpPr>
            <a:spLocks noGrp="1"/>
          </p:cNvSpPr>
          <p:nvPr>
            <p:ph type="dt" sz="half" idx="10"/>
          </p:nvPr>
        </p:nvSpPr>
        <p:spPr>
          <a:xfrm>
            <a:off x="8058150" y="1450976"/>
            <a:ext cx="923925" cy="215900"/>
          </a:xfrm>
          <a:prstGeom prst="rect">
            <a:avLst/>
          </a:prstGeom>
        </p:spPr>
        <p:txBody>
          <a:bodyPr/>
          <a:lstStyle>
            <a:lvl1pPr>
              <a:defRPr lang="de-DE" sz="1000" kern="1200" smtClean="0">
                <a:solidFill>
                  <a:srgbClr val="3C3C3B"/>
                </a:solidFill>
                <a:latin typeface="Unit-Light"/>
                <a:ea typeface="+mn-ea"/>
                <a:cs typeface="Unit-Light"/>
              </a:defRPr>
            </a:lvl1pPr>
          </a:lstStyle>
          <a:p>
            <a:pPr algn="r"/>
            <a:fld id="{9529054D-C64E-4133-A122-DAFB0FDD6754}" type="datetime1">
              <a:rPr lang="de-DE" smtClean="0"/>
              <a:t>24.11.2015</a:t>
            </a:fld>
            <a:endParaRPr lang="de-DE" dirty="0"/>
          </a:p>
        </p:txBody>
      </p:sp>
      <p:sp>
        <p:nvSpPr>
          <p:cNvPr id="5" name="Fußzeilenplatzhalter 4"/>
          <p:cNvSpPr>
            <a:spLocks noGrp="1"/>
          </p:cNvSpPr>
          <p:nvPr>
            <p:ph type="ftr" sz="quarter" idx="11"/>
          </p:nvPr>
        </p:nvSpPr>
        <p:spPr>
          <a:xfrm>
            <a:off x="8058150" y="1257300"/>
            <a:ext cx="923925" cy="193676"/>
          </a:xfrm>
          <a:prstGeom prst="rect">
            <a:avLst/>
          </a:prstGeom>
        </p:spPr>
        <p:txBody>
          <a:bodyPr/>
          <a:lstStyle>
            <a:lvl1pPr algn="r" defTabSz="457200" rtl="0" eaLnBrk="1" latinLnBrk="0" hangingPunct="1">
              <a:defRPr lang="de-DE" sz="1000" kern="1200" dirty="0">
                <a:solidFill>
                  <a:srgbClr val="3C3C3B"/>
                </a:solidFill>
                <a:latin typeface="Unit-Light"/>
                <a:ea typeface="+mn-ea"/>
                <a:cs typeface="Unit-Light"/>
              </a:defRPr>
            </a:lvl1pPr>
          </a:lstStyle>
          <a:p>
            <a:endParaRPr lang="de-DE" dirty="0"/>
          </a:p>
        </p:txBody>
      </p:sp>
      <p:sp>
        <p:nvSpPr>
          <p:cNvPr id="6" name="Foliennummernplatzhalter 5"/>
          <p:cNvSpPr>
            <a:spLocks noGrp="1"/>
          </p:cNvSpPr>
          <p:nvPr>
            <p:ph type="sldNum" sz="quarter" idx="12"/>
          </p:nvPr>
        </p:nvSpPr>
        <p:spPr>
          <a:xfrm>
            <a:off x="8058150" y="1666877"/>
            <a:ext cx="923925" cy="228598"/>
          </a:xfrm>
          <a:prstGeom prst="rect">
            <a:avLst/>
          </a:prstGeom>
        </p:spPr>
        <p:txBody>
          <a:bodyPr/>
          <a:lstStyle>
            <a:lvl1pPr marL="0" algn="r" defTabSz="457200" rtl="0" eaLnBrk="1" latinLnBrk="0" hangingPunct="1">
              <a:defRPr lang="de-DE" sz="1000" kern="1200" smtClean="0">
                <a:solidFill>
                  <a:srgbClr val="3C3C3B"/>
                </a:solidFill>
                <a:latin typeface="Unit-Light"/>
                <a:ea typeface="+mn-ea"/>
                <a:cs typeface="Unit-Light"/>
              </a:defRPr>
            </a:lvl1pPr>
          </a:lstStyle>
          <a:p>
            <a:r>
              <a:rPr lang="de-DE" dirty="0" smtClean="0"/>
              <a:t>Folie </a:t>
            </a:r>
            <a:fld id="{6535AE78-FD87-2040-A917-FBB53FA97185}" type="slidenum">
              <a:rPr lang="de-DE" smtClean="0"/>
              <a:pPr/>
              <a:t>‹#›</a:t>
            </a:fld>
            <a:endParaRPr lang="de-DE" dirty="0"/>
          </a:p>
        </p:txBody>
      </p:sp>
      <p:sp>
        <p:nvSpPr>
          <p:cNvPr id="10" name="Textplatzhalter 9"/>
          <p:cNvSpPr>
            <a:spLocks noGrp="1"/>
          </p:cNvSpPr>
          <p:nvPr>
            <p:ph type="body" sz="quarter" idx="13"/>
          </p:nvPr>
        </p:nvSpPr>
        <p:spPr>
          <a:xfrm>
            <a:off x="247650" y="1181101"/>
            <a:ext cx="7629525" cy="5448300"/>
          </a:xfrm>
        </p:spPr>
        <p:txBody>
          <a:bodyPr>
            <a:normAutofit/>
          </a:bodyPr>
          <a:lstStyle>
            <a:lvl1pPr marL="0" indent="0" algn="l" defTabSz="457200" rtl="0" eaLnBrk="1" latinLnBrk="0" hangingPunct="1">
              <a:buNone/>
              <a:defRPr lang="de-DE" sz="1800" kern="1200" dirty="0">
                <a:solidFill>
                  <a:srgbClr val="3C3C3B"/>
                </a:solidFill>
                <a:latin typeface="Unit-Light"/>
                <a:ea typeface="+mn-ea"/>
                <a:cs typeface="Unit-Light"/>
              </a:defRPr>
            </a:lvl1pPr>
          </a:lstStyle>
          <a:p>
            <a:pPr lvl="0"/>
            <a:endParaRPr lang="de-DE" dirty="0"/>
          </a:p>
        </p:txBody>
      </p:sp>
      <p:pic>
        <p:nvPicPr>
          <p:cNvPr id="9" name="Grafik 8" descr="C:\Users\Schoener\AppData\Local\Microsoft\Windows\Temporary Internet Files\Content.Word\gcw_logo_lg.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42991" y="6020034"/>
            <a:ext cx="873457" cy="534323"/>
          </a:xfrm>
          <a:prstGeom prst="rect">
            <a:avLst/>
          </a:prstGeom>
          <a:noFill/>
          <a:ln>
            <a:noFill/>
          </a:ln>
        </p:spPr>
      </p:pic>
    </p:spTree>
    <p:extLst>
      <p:ext uri="{BB962C8B-B14F-4D97-AF65-F5344CB8AC3E}">
        <p14:creationId xmlns:p14="http://schemas.microsoft.com/office/powerpoint/2010/main" val="38702169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
        <p:nvSpPr>
          <p:cNvPr id="4" name="Rectangle 10"/>
          <p:cNvSpPr>
            <a:spLocks noGrp="1" noChangeArrowheads="1"/>
          </p:cNvSpPr>
          <p:nvPr>
            <p:ph type="ftr" sz="quarter" idx="10"/>
          </p:nvPr>
        </p:nvSpPr>
        <p:spPr>
          <a:ln/>
        </p:spPr>
        <p:txBody>
          <a:bodyPr/>
          <a:lstStyle>
            <a:lvl1pPr>
              <a:defRPr/>
            </a:lvl1pPr>
          </a:lstStyle>
          <a:p>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E4435597-67A5-4C38-94B3-D8FE525D8A3E}" type="slidenum">
              <a:rPr lang="en-US" altLang="en-US"/>
              <a:pPr/>
              <a:t>‹#›</a:t>
            </a:fld>
            <a:endParaRPr lang="en-US" altLang="en-US"/>
          </a:p>
        </p:txBody>
      </p:sp>
    </p:spTree>
    <p:extLst>
      <p:ext uri="{BB962C8B-B14F-4D97-AF65-F5344CB8AC3E}">
        <p14:creationId xmlns:p14="http://schemas.microsoft.com/office/powerpoint/2010/main" val="8839223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6E30F560-48CB-4FFF-8A94-C4B0D66B2707}" type="slidenum">
              <a:rPr lang="en-US" altLang="en-US"/>
              <a:pPr/>
              <a:t>‹#›</a:t>
            </a:fld>
            <a:endParaRPr lang="en-US" altLang="en-US"/>
          </a:p>
        </p:txBody>
      </p:sp>
    </p:spTree>
    <p:extLst>
      <p:ext uri="{BB962C8B-B14F-4D97-AF65-F5344CB8AC3E}">
        <p14:creationId xmlns:p14="http://schemas.microsoft.com/office/powerpoint/2010/main" val="15153100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4D05579-02BA-451C-A53C-A02468D170C8}" type="slidenum">
              <a:rPr lang="en-US" altLang="en-US"/>
              <a:pPr/>
              <a:t>‹#›</a:t>
            </a:fld>
            <a:endParaRPr lang="en-US" altLang="en-US"/>
          </a:p>
        </p:txBody>
      </p:sp>
    </p:spTree>
    <p:extLst>
      <p:ext uri="{BB962C8B-B14F-4D97-AF65-F5344CB8AC3E}">
        <p14:creationId xmlns:p14="http://schemas.microsoft.com/office/powerpoint/2010/main" val="31281495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54B0B9B-9001-43CB-883E-70DF8A72D444}" type="slidenum">
              <a:rPr lang="en-US" altLang="en-US"/>
              <a:pPr/>
              <a:t>‹#›</a:t>
            </a:fld>
            <a:endParaRPr lang="en-US" altLang="en-US"/>
          </a:p>
        </p:txBody>
      </p:sp>
    </p:spTree>
    <p:extLst>
      <p:ext uri="{BB962C8B-B14F-4D97-AF65-F5344CB8AC3E}">
        <p14:creationId xmlns:p14="http://schemas.microsoft.com/office/powerpoint/2010/main" val="2429899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endParaRPr lang="en-US" altLang="en-US" dirty="0"/>
          </a:p>
        </p:txBody>
      </p:sp>
      <p:sp>
        <p:nvSpPr>
          <p:cNvPr id="8" name="Rectangle 11"/>
          <p:cNvSpPr>
            <a:spLocks noGrp="1" noChangeArrowheads="1"/>
          </p:cNvSpPr>
          <p:nvPr>
            <p:ph type="sldNum" sz="quarter" idx="11"/>
          </p:nvPr>
        </p:nvSpPr>
        <p:spPr>
          <a:ln/>
        </p:spPr>
        <p:txBody>
          <a:bodyPr/>
          <a:lstStyle>
            <a:lvl1pPr>
              <a:defRPr/>
            </a:lvl1pPr>
          </a:lstStyle>
          <a:p>
            <a:fld id="{99CB05DD-9F26-406B-A3F2-F441C7F1591A}" type="slidenum">
              <a:rPr lang="en-US" altLang="en-US"/>
              <a:pPr/>
              <a:t>‹#›</a:t>
            </a:fld>
            <a:endParaRPr lang="en-US" altLang="en-US"/>
          </a:p>
        </p:txBody>
      </p:sp>
    </p:spTree>
    <p:extLst>
      <p:ext uri="{BB962C8B-B14F-4D97-AF65-F5344CB8AC3E}">
        <p14:creationId xmlns:p14="http://schemas.microsoft.com/office/powerpoint/2010/main" val="10795437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Rectangle 10"/>
          <p:cNvSpPr>
            <a:spLocks noGrp="1" noChangeArrowheads="1"/>
          </p:cNvSpPr>
          <p:nvPr>
            <p:ph type="ftr" sz="quarter" idx="10"/>
          </p:nvPr>
        </p:nvSpPr>
        <p:spPr>
          <a:ln/>
        </p:spPr>
        <p:txBody>
          <a:bodyPr/>
          <a:lstStyle>
            <a:lvl1pPr>
              <a:defRPr/>
            </a:lvl1pPr>
          </a:lstStyle>
          <a:p>
            <a:endParaRPr lang="en-US" altLang="en-US" dirty="0"/>
          </a:p>
        </p:txBody>
      </p:sp>
      <p:sp>
        <p:nvSpPr>
          <p:cNvPr id="4" name="Rectangle 11"/>
          <p:cNvSpPr>
            <a:spLocks noGrp="1" noChangeArrowheads="1"/>
          </p:cNvSpPr>
          <p:nvPr>
            <p:ph type="sldNum" sz="quarter" idx="11"/>
          </p:nvPr>
        </p:nvSpPr>
        <p:spPr>
          <a:ln/>
        </p:spPr>
        <p:txBody>
          <a:bodyPr/>
          <a:lstStyle>
            <a:lvl1pPr>
              <a:defRPr/>
            </a:lvl1pPr>
          </a:lstStyle>
          <a:p>
            <a:fld id="{6B5FADC7-6554-4E0E-A943-3B2A5EACC44E}" type="slidenum">
              <a:rPr lang="en-US" altLang="en-US"/>
              <a:pPr/>
              <a:t>‹#›</a:t>
            </a:fld>
            <a:endParaRPr lang="en-US" altLang="en-US"/>
          </a:p>
        </p:txBody>
      </p:sp>
    </p:spTree>
    <p:extLst>
      <p:ext uri="{BB962C8B-B14F-4D97-AF65-F5344CB8AC3E}">
        <p14:creationId xmlns:p14="http://schemas.microsoft.com/office/powerpoint/2010/main" val="2356454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endParaRPr lang="en-US" altLang="en-US" dirty="0"/>
          </a:p>
        </p:txBody>
      </p:sp>
      <p:sp>
        <p:nvSpPr>
          <p:cNvPr id="3" name="Rectangle 11"/>
          <p:cNvSpPr>
            <a:spLocks noGrp="1" noChangeArrowheads="1"/>
          </p:cNvSpPr>
          <p:nvPr>
            <p:ph type="sldNum" sz="quarter" idx="11"/>
          </p:nvPr>
        </p:nvSpPr>
        <p:spPr>
          <a:ln/>
        </p:spPr>
        <p:txBody>
          <a:bodyPr/>
          <a:lstStyle>
            <a:lvl1pPr>
              <a:defRPr/>
            </a:lvl1pPr>
          </a:lstStyle>
          <a:p>
            <a:fld id="{3138C1E1-D2C8-4C77-A16D-CC51B7D99F76}" type="slidenum">
              <a:rPr lang="en-US" altLang="en-US"/>
              <a:pPr/>
              <a:t>‹#›</a:t>
            </a:fld>
            <a:endParaRPr lang="en-US" altLang="en-US"/>
          </a:p>
        </p:txBody>
      </p:sp>
    </p:spTree>
    <p:extLst>
      <p:ext uri="{BB962C8B-B14F-4D97-AF65-F5344CB8AC3E}">
        <p14:creationId xmlns:p14="http://schemas.microsoft.com/office/powerpoint/2010/main" val="21808981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4A7EBCB-E49B-44E9-A4C0-EA7F9E114DD1}" type="slidenum">
              <a:rPr lang="en-US" altLang="en-US"/>
              <a:pPr/>
              <a:t>‹#›</a:t>
            </a:fld>
            <a:endParaRPr lang="en-US" altLang="en-US"/>
          </a:p>
        </p:txBody>
      </p:sp>
    </p:spTree>
    <p:extLst>
      <p:ext uri="{BB962C8B-B14F-4D97-AF65-F5344CB8AC3E}">
        <p14:creationId xmlns:p14="http://schemas.microsoft.com/office/powerpoint/2010/main" val="32723643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BA33C1D7-E07A-463F-9941-AF918645DBE4}" type="slidenum">
              <a:rPr lang="en-US" altLang="en-US"/>
              <a:pPr/>
              <a:t>‹#›</a:t>
            </a:fld>
            <a:endParaRPr lang="en-US" altLang="en-US"/>
          </a:p>
        </p:txBody>
      </p:sp>
    </p:spTree>
    <p:extLst>
      <p:ext uri="{BB962C8B-B14F-4D97-AF65-F5344CB8AC3E}">
        <p14:creationId xmlns:p14="http://schemas.microsoft.com/office/powerpoint/2010/main" val="4772994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2C06050-4F15-4804-94D4-4BA3CD037167}" type="slidenum">
              <a:rPr lang="en-US" altLang="en-US"/>
              <a:pPr/>
              <a:t>‹#›</a:t>
            </a:fld>
            <a:endParaRPr lang="en-US" altLang="en-US"/>
          </a:p>
        </p:txBody>
      </p:sp>
    </p:spTree>
    <p:extLst>
      <p:ext uri="{BB962C8B-B14F-4D97-AF65-F5344CB8AC3E}">
        <p14:creationId xmlns:p14="http://schemas.microsoft.com/office/powerpoint/2010/main" val="25897924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2734F7D5-7458-48A2-9F4A-0C2C4B93AC50}" type="slidenum">
              <a:rPr lang="en-US" altLang="en-US"/>
              <a:pPr/>
              <a:t>‹#›</a:t>
            </a:fld>
            <a:endParaRPr lang="en-US" altLang="en-US"/>
          </a:p>
        </p:txBody>
      </p:sp>
    </p:spTree>
    <p:extLst>
      <p:ext uri="{BB962C8B-B14F-4D97-AF65-F5344CB8AC3E}">
        <p14:creationId xmlns:p14="http://schemas.microsoft.com/office/powerpoint/2010/main" val="11621696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3"/>
          <p:cNvSpPr>
            <a:spLocks noGrp="1" noChangeArrowheads="1"/>
          </p:cNvSpPr>
          <p:nvPr>
            <p:ph type="sldNum" sz="quarter" idx="10"/>
          </p:nvPr>
        </p:nvSpPr>
        <p:spPr/>
        <p:txBody>
          <a:bodyPr/>
          <a:lstStyle>
            <a:lvl1pPr eaLnBrk="0" hangingPunct="0">
              <a:defRPr/>
            </a:lvl1pPr>
          </a:lstStyle>
          <a:p>
            <a:fld id="{0990C475-5B37-EB4F-A9F9-218C362BC2BA}" type="slidenum">
              <a:rPr lang="en-GB"/>
              <a:pPr/>
              <a:t>‹#›</a:t>
            </a:fld>
            <a:endParaRPr lang="en-GB"/>
          </a:p>
        </p:txBody>
      </p:sp>
      <p:sp>
        <p:nvSpPr>
          <p:cNvPr id="5" name="Rectangle 4"/>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7355473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p:txBody>
          <a:bodyPr/>
          <a:lstStyle>
            <a:lvl1pPr eaLnBrk="0" hangingPunct="0">
              <a:defRPr/>
            </a:lvl1pPr>
          </a:lstStyle>
          <a:p>
            <a:fld id="{36B53A51-E253-704D-AFF9-C6EA6BBA5262}" type="slidenum">
              <a:rPr lang="en-GB"/>
              <a:pPr/>
              <a:t>‹#›</a:t>
            </a:fld>
            <a:endParaRPr lang="en-GB"/>
          </a:p>
        </p:txBody>
      </p:sp>
      <p:sp>
        <p:nvSpPr>
          <p:cNvPr id="5" name="Rectangle 4"/>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38319341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sldNum" sz="quarter" idx="10"/>
          </p:nvPr>
        </p:nvSpPr>
        <p:spPr/>
        <p:txBody>
          <a:bodyPr/>
          <a:lstStyle>
            <a:lvl1pPr eaLnBrk="0" hangingPunct="0">
              <a:defRPr/>
            </a:lvl1pPr>
          </a:lstStyle>
          <a:p>
            <a:fld id="{B7CF64B2-6338-4E45-AAE6-74C6B13B87C1}" type="slidenum">
              <a:rPr lang="en-GB"/>
              <a:pPr/>
              <a:t>‹#›</a:t>
            </a:fld>
            <a:endParaRPr lang="en-GB"/>
          </a:p>
        </p:txBody>
      </p:sp>
      <p:sp>
        <p:nvSpPr>
          <p:cNvPr id="5" name="Rectangle 4"/>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23067429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p:txBody>
          <a:bodyPr/>
          <a:lstStyle>
            <a:lvl1pPr eaLnBrk="0" hangingPunct="0">
              <a:defRPr/>
            </a:lvl1pPr>
          </a:lstStyle>
          <a:p>
            <a:fld id="{5D0F10E5-3F0B-BD4D-9190-189D1218DF55}" type="slidenum">
              <a:rPr lang="en-GB"/>
              <a:pPr/>
              <a:t>‹#›</a:t>
            </a:fld>
            <a:endParaRPr lang="en-GB"/>
          </a:p>
        </p:txBody>
      </p:sp>
      <p:sp>
        <p:nvSpPr>
          <p:cNvPr id="6" name="Rectangle 5"/>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27912876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p:txBody>
          <a:bodyPr/>
          <a:lstStyle>
            <a:lvl1pPr eaLnBrk="0" hangingPunct="0">
              <a:defRPr/>
            </a:lvl1pPr>
          </a:lstStyle>
          <a:p>
            <a:fld id="{3B452C06-EBD9-374E-9BB6-6BD28A9EC7FE}" type="slidenum">
              <a:rPr lang="en-GB"/>
              <a:pPr/>
              <a:t>‹#›</a:t>
            </a:fld>
            <a:endParaRPr lang="en-GB"/>
          </a:p>
        </p:txBody>
      </p:sp>
      <p:sp>
        <p:nvSpPr>
          <p:cNvPr id="8" name="Rectangle 7"/>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3596486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sldNum" sz="quarter" idx="10"/>
          </p:nvPr>
        </p:nvSpPr>
        <p:spPr/>
        <p:txBody>
          <a:bodyPr/>
          <a:lstStyle>
            <a:lvl1pPr eaLnBrk="0" hangingPunct="0">
              <a:defRPr/>
            </a:lvl1pPr>
          </a:lstStyle>
          <a:p>
            <a:fld id="{4DEA6482-1968-0940-96B2-3BD98F9418F7}" type="slidenum">
              <a:rPr lang="en-GB"/>
              <a:pPr/>
              <a:t>‹#›</a:t>
            </a:fld>
            <a:endParaRPr lang="en-GB"/>
          </a:p>
        </p:txBody>
      </p:sp>
      <p:sp>
        <p:nvSpPr>
          <p:cNvPr id="4" name="Rectangle 3"/>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759464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
          <p:cNvSpPr>
            <a:spLocks noGrp="1" noChangeArrowheads="1"/>
          </p:cNvSpPr>
          <p:nvPr>
            <p:ph type="sldNum" sz="quarter" idx="10"/>
          </p:nvPr>
        </p:nvSpPr>
        <p:spPr/>
        <p:txBody>
          <a:bodyPr/>
          <a:lstStyle>
            <a:lvl1pPr eaLnBrk="0" hangingPunct="0">
              <a:defRPr/>
            </a:lvl1pPr>
          </a:lstStyle>
          <a:p>
            <a:fld id="{B19F6A6C-F3D9-194B-AC13-C9B747A17D42}" type="slidenum">
              <a:rPr lang="en-GB"/>
              <a:pPr/>
              <a:t>‹#›</a:t>
            </a:fld>
            <a:endParaRPr lang="en-GB"/>
          </a:p>
        </p:txBody>
      </p:sp>
      <p:sp>
        <p:nvSpPr>
          <p:cNvPr id="3" name="Rectangle 2"/>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20207070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p:txBody>
          <a:bodyPr/>
          <a:lstStyle>
            <a:lvl1pPr eaLnBrk="0" hangingPunct="0">
              <a:defRPr/>
            </a:lvl1pPr>
          </a:lstStyle>
          <a:p>
            <a:fld id="{91E387F9-A615-8F42-8472-FBF75AA34D4A}" type="slidenum">
              <a:rPr lang="en-GB"/>
              <a:pPr/>
              <a:t>‹#›</a:t>
            </a:fld>
            <a:endParaRPr lang="en-GB"/>
          </a:p>
        </p:txBody>
      </p:sp>
      <p:sp>
        <p:nvSpPr>
          <p:cNvPr id="6" name="Rectangle 5"/>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19025575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p:txBody>
          <a:bodyPr/>
          <a:lstStyle>
            <a:lvl1pPr eaLnBrk="0" hangingPunct="0">
              <a:defRPr/>
            </a:lvl1pPr>
          </a:lstStyle>
          <a:p>
            <a:fld id="{4CF270CC-036C-FB49-9510-D7F8C4A0E154}" type="slidenum">
              <a:rPr lang="en-GB"/>
              <a:pPr/>
              <a:t>‹#›</a:t>
            </a:fld>
            <a:endParaRPr lang="en-GB"/>
          </a:p>
        </p:txBody>
      </p:sp>
      <p:sp>
        <p:nvSpPr>
          <p:cNvPr id="6" name="Rectangle 5"/>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41465586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p:txBody>
          <a:bodyPr/>
          <a:lstStyle>
            <a:lvl1pPr eaLnBrk="0" hangingPunct="0">
              <a:defRPr/>
            </a:lvl1pPr>
          </a:lstStyle>
          <a:p>
            <a:fld id="{3153A431-FA72-B84E-B73D-41462B7A24FA}" type="slidenum">
              <a:rPr lang="en-GB"/>
              <a:pPr/>
              <a:t>‹#›</a:t>
            </a:fld>
            <a:endParaRPr lang="en-GB"/>
          </a:p>
        </p:txBody>
      </p:sp>
      <p:sp>
        <p:nvSpPr>
          <p:cNvPr id="5" name="Rectangle 4"/>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10128916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152400"/>
            <a:ext cx="1981200" cy="6172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152400"/>
            <a:ext cx="57912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p:txBody>
          <a:bodyPr/>
          <a:lstStyle>
            <a:lvl1pPr eaLnBrk="0" hangingPunct="0">
              <a:defRPr/>
            </a:lvl1pPr>
          </a:lstStyle>
          <a:p>
            <a:fld id="{D8B43DBD-92B3-3142-AB74-0CB1B8D70DCA}" type="slidenum">
              <a:rPr lang="en-GB"/>
              <a:pPr/>
              <a:t>‹#›</a:t>
            </a:fld>
            <a:endParaRPr lang="en-GB"/>
          </a:p>
        </p:txBody>
      </p:sp>
      <p:sp>
        <p:nvSpPr>
          <p:cNvPr id="5" name="Rectangle 4"/>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10723138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14400" y="152400"/>
            <a:ext cx="7924800" cy="617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2"/>
          <p:cNvSpPr>
            <a:spLocks noGrp="1" noChangeArrowheads="1"/>
          </p:cNvSpPr>
          <p:nvPr>
            <p:ph type="sldNum" sz="quarter" idx="10"/>
          </p:nvPr>
        </p:nvSpPr>
        <p:spPr/>
        <p:txBody>
          <a:bodyPr/>
          <a:lstStyle>
            <a:lvl1pPr eaLnBrk="0" hangingPunct="0">
              <a:defRPr/>
            </a:lvl1pPr>
          </a:lstStyle>
          <a:p>
            <a:fld id="{2018BBC8-D79F-9644-9C34-7F30926F09C8}" type="slidenum">
              <a:rPr lang="en-GB"/>
              <a:pPr/>
              <a:t>‹#›</a:t>
            </a:fld>
            <a:endParaRPr lang="en-GB"/>
          </a:p>
        </p:txBody>
      </p:sp>
      <p:sp>
        <p:nvSpPr>
          <p:cNvPr id="4" name="Rectangle 3"/>
          <p:cNvSpPr>
            <a:spLocks noGrp="1" noChangeArrowheads="1"/>
          </p:cNvSpPr>
          <p:nvPr>
            <p:ph type="ftr" sz="quarter" idx="11"/>
          </p:nvPr>
        </p:nvSpPr>
        <p:spPr/>
        <p:txBody>
          <a:bodyPr/>
          <a:lstStyle>
            <a:lvl1pPr eaLnBrk="0" fontAlgn="auto" hangingPunct="0">
              <a:spcBef>
                <a:spcPts val="0"/>
              </a:spcBef>
              <a:spcAft>
                <a:spcPts val="0"/>
              </a:spcAft>
              <a:defRPr>
                <a:latin typeface="Arial" pitchFamily="34" charset="0"/>
                <a:cs typeface="+mn-cs"/>
              </a:defRPr>
            </a:lvl1pPr>
          </a:lstStyle>
          <a:p>
            <a:pPr>
              <a:defRPr/>
            </a:pPr>
            <a:r>
              <a:rPr lang="en-GB">
                <a:cs typeface="Arial"/>
              </a:rPr>
              <a:t>World Meteorological Organization</a:t>
            </a:r>
          </a:p>
        </p:txBody>
      </p:sp>
    </p:spTree>
    <p:extLst>
      <p:ext uri="{BB962C8B-B14F-4D97-AF65-F5344CB8AC3E}">
        <p14:creationId xmlns:p14="http://schemas.microsoft.com/office/powerpoint/2010/main" val="398343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Content Placeholder 2"/>
          <p:cNvSpPr>
            <a:spLocks noGrp="1"/>
          </p:cNvSpPr>
          <p:nvPr>
            <p:ph sz="half" idx="1"/>
          </p:nvPr>
        </p:nvSpPr>
        <p:spPr>
          <a:xfrm>
            <a:off x="457200" y="1600206"/>
            <a:ext cx="8458200" cy="4525963"/>
          </a:xfrm>
        </p:spPr>
        <p:txBody>
          <a:bodyPr/>
          <a:lstStyle>
            <a:lvl1pPr>
              <a:defRPr sz="2800">
                <a:latin typeface="Calibri" pitchFamily="34" charset="0"/>
              </a:defRPr>
            </a:lvl1pPr>
            <a:lvl2pPr>
              <a:defRPr sz="2400">
                <a:solidFill>
                  <a:schemeClr val="accent1">
                    <a:lumMod val="75000"/>
                  </a:schemeClr>
                </a:solidFill>
                <a:latin typeface="Calibri" pitchFamily="34" charset="0"/>
              </a:defRPr>
            </a:lvl2pPr>
            <a:lvl3pPr>
              <a:defRPr sz="2000">
                <a:latin typeface="Calibri" pitchFamily="34" charset="0"/>
              </a:defRPr>
            </a:lvl3pPr>
            <a:lvl4pPr>
              <a:defRPr sz="1800">
                <a:latin typeface="Calibri" pitchFamily="34" charset="0"/>
              </a:defRPr>
            </a:lvl4pPr>
            <a:lvl5pPr>
              <a:defRPr sz="1800">
                <a:latin typeface="Calibri"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Footer Placeholder 4"/>
          <p:cNvSpPr>
            <a:spLocks noGrp="1"/>
          </p:cNvSpPr>
          <p:nvPr>
            <p:ph type="ftr" sz="quarter" idx="10"/>
          </p:nvPr>
        </p:nvSpPr>
        <p:spPr>
          <a:xfrm>
            <a:off x="456480" y="6356831"/>
            <a:ext cx="5562720" cy="364359"/>
          </a:xfrm>
          <a:prstGeom prst="rect">
            <a:avLst/>
          </a:prstGeom>
        </p:spPr>
        <p:txBody>
          <a:bodyPr vert="horz" wrap="square" lIns="91410" tIns="45706" rIns="91410" bIns="45706" numCol="1" anchor="t" anchorCtr="0" compatLnSpc="1">
            <a:prstTxWarp prst="textNoShape">
              <a:avLst/>
            </a:prstTxWarp>
          </a:bodyPr>
          <a:lstStyle>
            <a:lvl1pPr defTabSz="407484" fontAlgn="base" hangingPunct="1">
              <a:lnSpc>
                <a:spcPct val="100000"/>
              </a:lnSpc>
              <a:spcBef>
                <a:spcPct val="0"/>
              </a:spcBef>
              <a:spcAft>
                <a:spcPct val="0"/>
              </a:spcAft>
              <a:buClrTx/>
              <a:buSzTx/>
              <a:buFontTx/>
              <a:buNone/>
              <a:defRPr sz="1200">
                <a:solidFill>
                  <a:srgbClr val="7F7F7F"/>
                </a:solidFill>
                <a:latin typeface="Arial" charset="0"/>
                <a:ea typeface="ＭＳ Ｐゴシック" charset="-128"/>
                <a:cs typeface="ＭＳ Ｐゴシック" charset="-128"/>
              </a:defRPr>
            </a:lvl1pPr>
          </a:lstStyle>
          <a:p>
            <a:pPr>
              <a:defRPr/>
            </a:pPr>
            <a:r>
              <a:rPr lang="en-US" dirty="0" smtClean="0"/>
              <a:t>October 27, 2010</a:t>
            </a:r>
            <a:endParaRPr lang="en-US" dirty="0"/>
          </a:p>
        </p:txBody>
      </p:sp>
      <p:sp>
        <p:nvSpPr>
          <p:cNvPr id="6" name="Slide Number Placeholder 2"/>
          <p:cNvSpPr>
            <a:spLocks noGrp="1"/>
          </p:cNvSpPr>
          <p:nvPr userDrawn="1">
            <p:ph type="sldNum" sz="quarter" idx="11"/>
          </p:nvPr>
        </p:nvSpPr>
        <p:spPr>
          <a:xfrm>
            <a:off x="7009922" y="6356831"/>
            <a:ext cx="1905120" cy="364359"/>
          </a:xfrm>
        </p:spPr>
        <p:txBody>
          <a:bodyPr/>
          <a:lstStyle>
            <a:lvl1pPr algn="r" hangingPunct="0">
              <a:lnSpc>
                <a:spcPct val="93000"/>
              </a:lnSpc>
              <a:buClr>
                <a:srgbClr val="000000"/>
              </a:buClr>
              <a:buSzPct val="100000"/>
              <a:buFont typeface="Times New Roman" charset="0"/>
              <a:buNone/>
              <a:defRPr sz="1100">
                <a:solidFill>
                  <a:prstClr val="black">
                    <a:lumMod val="75000"/>
                    <a:lumOff val="25000"/>
                  </a:prstClr>
                </a:solidFill>
                <a:ea typeface="ＭＳ Ｐゴシック"/>
                <a:cs typeface="ＭＳ Ｐゴシック"/>
              </a:defRPr>
            </a:lvl1pPr>
          </a:lstStyle>
          <a:p>
            <a:pPr>
              <a:defRPr/>
            </a:pPr>
            <a:fld id="{66384F0A-7696-3F4E-9C60-9C3431D8141F}" type="slidenum">
              <a:rPr lang="en-US"/>
              <a:pPr>
                <a:defRPr/>
              </a:pPr>
              <a:t>‹#›</a:t>
            </a:fld>
            <a:endParaRPr lang="en-US" dirty="0"/>
          </a:p>
        </p:txBody>
      </p:sp>
    </p:spTree>
    <p:extLst>
      <p:ext uri="{BB962C8B-B14F-4D97-AF65-F5344CB8AC3E}">
        <p14:creationId xmlns:p14="http://schemas.microsoft.com/office/powerpoint/2010/main" val="4135702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Content Placeholder 2"/>
          <p:cNvSpPr>
            <a:spLocks noGrp="1"/>
          </p:cNvSpPr>
          <p:nvPr>
            <p:ph sz="half" idx="1"/>
          </p:nvPr>
        </p:nvSpPr>
        <p:spPr>
          <a:xfrm>
            <a:off x="457200" y="1600206"/>
            <a:ext cx="8458200" cy="4525963"/>
          </a:xfrm>
        </p:spPr>
        <p:txBody>
          <a:bodyPr/>
          <a:lstStyle>
            <a:lvl1pPr>
              <a:defRPr sz="2800">
                <a:latin typeface="Calibri" pitchFamily="34" charset="0"/>
              </a:defRPr>
            </a:lvl1pPr>
            <a:lvl2pPr>
              <a:defRPr sz="2400">
                <a:solidFill>
                  <a:schemeClr val="accent1">
                    <a:lumMod val="75000"/>
                  </a:schemeClr>
                </a:solidFill>
                <a:latin typeface="Calibri" pitchFamily="34" charset="0"/>
              </a:defRPr>
            </a:lvl2pPr>
            <a:lvl3pPr>
              <a:defRPr sz="2000">
                <a:latin typeface="Calibri" pitchFamily="34" charset="0"/>
              </a:defRPr>
            </a:lvl3pPr>
            <a:lvl4pPr>
              <a:defRPr sz="1800">
                <a:latin typeface="Calibri" pitchFamily="34" charset="0"/>
              </a:defRPr>
            </a:lvl4pPr>
            <a:lvl5pPr>
              <a:defRPr sz="1800">
                <a:latin typeface="Calibri"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Footer Placeholder 4"/>
          <p:cNvSpPr>
            <a:spLocks noGrp="1"/>
          </p:cNvSpPr>
          <p:nvPr>
            <p:ph type="ftr" sz="quarter" idx="10"/>
          </p:nvPr>
        </p:nvSpPr>
        <p:spPr>
          <a:xfrm>
            <a:off x="456480" y="6356831"/>
            <a:ext cx="5562720" cy="364359"/>
          </a:xfrm>
          <a:prstGeom prst="rect">
            <a:avLst/>
          </a:prstGeom>
        </p:spPr>
        <p:txBody>
          <a:bodyPr vert="horz" wrap="square" lIns="91410" tIns="45706" rIns="91410" bIns="45706" numCol="1" anchor="t" anchorCtr="0" compatLnSpc="1">
            <a:prstTxWarp prst="textNoShape">
              <a:avLst/>
            </a:prstTxWarp>
          </a:bodyPr>
          <a:lstStyle>
            <a:lvl1pPr defTabSz="407484" fontAlgn="base" hangingPunct="1">
              <a:lnSpc>
                <a:spcPct val="100000"/>
              </a:lnSpc>
              <a:spcBef>
                <a:spcPct val="0"/>
              </a:spcBef>
              <a:spcAft>
                <a:spcPct val="0"/>
              </a:spcAft>
              <a:buClrTx/>
              <a:buSzTx/>
              <a:buFontTx/>
              <a:buNone/>
              <a:defRPr sz="1200">
                <a:solidFill>
                  <a:srgbClr val="7F7F7F"/>
                </a:solidFill>
                <a:latin typeface="Arial" charset="0"/>
                <a:ea typeface="ＭＳ Ｐゴシック" charset="-128"/>
                <a:cs typeface="ＭＳ Ｐゴシック" charset="-128"/>
              </a:defRPr>
            </a:lvl1pPr>
          </a:lstStyle>
          <a:p>
            <a:pPr>
              <a:defRPr/>
            </a:pPr>
            <a:r>
              <a:rPr lang="en-US" dirty="0" smtClean="0"/>
              <a:t>October 27, 2010</a:t>
            </a:r>
            <a:endParaRPr lang="en-US" dirty="0"/>
          </a:p>
        </p:txBody>
      </p:sp>
      <p:sp>
        <p:nvSpPr>
          <p:cNvPr id="6" name="Slide Number Placeholder 2"/>
          <p:cNvSpPr>
            <a:spLocks noGrp="1"/>
          </p:cNvSpPr>
          <p:nvPr userDrawn="1">
            <p:ph type="sldNum" sz="quarter" idx="11"/>
          </p:nvPr>
        </p:nvSpPr>
        <p:spPr>
          <a:xfrm>
            <a:off x="7009922" y="6356831"/>
            <a:ext cx="1905120" cy="364359"/>
          </a:xfrm>
        </p:spPr>
        <p:txBody>
          <a:bodyPr/>
          <a:lstStyle>
            <a:lvl1pPr algn="r" hangingPunct="0">
              <a:lnSpc>
                <a:spcPct val="93000"/>
              </a:lnSpc>
              <a:buClr>
                <a:srgbClr val="000000"/>
              </a:buClr>
              <a:buSzPct val="100000"/>
              <a:buFont typeface="Times New Roman" charset="0"/>
              <a:buNone/>
              <a:defRPr sz="1100">
                <a:solidFill>
                  <a:prstClr val="black">
                    <a:lumMod val="75000"/>
                    <a:lumOff val="25000"/>
                  </a:prstClr>
                </a:solidFill>
                <a:ea typeface="ＭＳ Ｐゴシック"/>
                <a:cs typeface="ＭＳ Ｐゴシック"/>
              </a:defRPr>
            </a:lvl1pPr>
          </a:lstStyle>
          <a:p>
            <a:pPr>
              <a:defRPr/>
            </a:pPr>
            <a:fld id="{66384F0A-7696-3F4E-9C60-9C3431D8141F}" type="slidenum">
              <a:rPr lang="en-US"/>
              <a:pPr>
                <a:defRPr/>
              </a:pPr>
              <a:t>‹#›</a:t>
            </a:fld>
            <a:endParaRPr lang="en-US" dirty="0"/>
          </a:p>
        </p:txBody>
      </p:sp>
    </p:spTree>
    <p:extLst>
      <p:ext uri="{BB962C8B-B14F-4D97-AF65-F5344CB8AC3E}">
        <p14:creationId xmlns:p14="http://schemas.microsoft.com/office/powerpoint/2010/main" val="16469979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Content Placeholder 2"/>
          <p:cNvSpPr>
            <a:spLocks noGrp="1"/>
          </p:cNvSpPr>
          <p:nvPr>
            <p:ph sz="half" idx="1"/>
          </p:nvPr>
        </p:nvSpPr>
        <p:spPr>
          <a:xfrm>
            <a:off x="457200" y="1600206"/>
            <a:ext cx="8458200" cy="4525963"/>
          </a:xfrm>
        </p:spPr>
        <p:txBody>
          <a:bodyPr/>
          <a:lstStyle>
            <a:lvl1pPr>
              <a:defRPr sz="2800">
                <a:latin typeface="Calibri" pitchFamily="34" charset="0"/>
              </a:defRPr>
            </a:lvl1pPr>
            <a:lvl2pPr>
              <a:defRPr sz="2400">
                <a:solidFill>
                  <a:schemeClr val="accent1">
                    <a:lumMod val="75000"/>
                  </a:schemeClr>
                </a:solidFill>
                <a:latin typeface="Calibri" pitchFamily="34" charset="0"/>
              </a:defRPr>
            </a:lvl2pPr>
            <a:lvl3pPr>
              <a:defRPr sz="2000">
                <a:latin typeface="Calibri" pitchFamily="34" charset="0"/>
              </a:defRPr>
            </a:lvl3pPr>
            <a:lvl4pPr>
              <a:defRPr sz="1800">
                <a:latin typeface="Calibri" pitchFamily="34" charset="0"/>
              </a:defRPr>
            </a:lvl4pPr>
            <a:lvl5pPr>
              <a:defRPr sz="1800">
                <a:latin typeface="Calibri"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Footer Placeholder 4"/>
          <p:cNvSpPr>
            <a:spLocks noGrp="1"/>
          </p:cNvSpPr>
          <p:nvPr>
            <p:ph type="ftr" sz="quarter" idx="10"/>
          </p:nvPr>
        </p:nvSpPr>
        <p:spPr>
          <a:xfrm>
            <a:off x="456480" y="6356831"/>
            <a:ext cx="5562720" cy="364359"/>
          </a:xfrm>
          <a:prstGeom prst="rect">
            <a:avLst/>
          </a:prstGeom>
        </p:spPr>
        <p:txBody>
          <a:bodyPr vert="horz" wrap="square" lIns="91410" tIns="45706" rIns="91410" bIns="45706" numCol="1" anchor="t" anchorCtr="0" compatLnSpc="1">
            <a:prstTxWarp prst="textNoShape">
              <a:avLst/>
            </a:prstTxWarp>
          </a:bodyPr>
          <a:lstStyle>
            <a:lvl1pPr defTabSz="407484" fontAlgn="base" hangingPunct="1">
              <a:lnSpc>
                <a:spcPct val="100000"/>
              </a:lnSpc>
              <a:spcBef>
                <a:spcPct val="0"/>
              </a:spcBef>
              <a:spcAft>
                <a:spcPct val="0"/>
              </a:spcAft>
              <a:buClrTx/>
              <a:buSzTx/>
              <a:buFontTx/>
              <a:buNone/>
              <a:defRPr sz="1200">
                <a:solidFill>
                  <a:srgbClr val="7F7F7F"/>
                </a:solidFill>
                <a:latin typeface="Arial" charset="0"/>
                <a:ea typeface="ＭＳ Ｐゴシック" charset="-128"/>
                <a:cs typeface="ＭＳ Ｐゴシック" charset="-128"/>
              </a:defRPr>
            </a:lvl1pPr>
          </a:lstStyle>
          <a:p>
            <a:pPr>
              <a:defRPr/>
            </a:pPr>
            <a:r>
              <a:rPr lang="en-US" dirty="0" smtClean="0"/>
              <a:t>October 27, 2010</a:t>
            </a:r>
            <a:endParaRPr lang="en-US" dirty="0"/>
          </a:p>
        </p:txBody>
      </p:sp>
      <p:sp>
        <p:nvSpPr>
          <p:cNvPr id="6" name="Slide Number Placeholder 2"/>
          <p:cNvSpPr>
            <a:spLocks noGrp="1"/>
          </p:cNvSpPr>
          <p:nvPr userDrawn="1">
            <p:ph type="sldNum" sz="quarter" idx="11"/>
          </p:nvPr>
        </p:nvSpPr>
        <p:spPr>
          <a:xfrm>
            <a:off x="7009922" y="6356831"/>
            <a:ext cx="1905120" cy="364359"/>
          </a:xfrm>
        </p:spPr>
        <p:txBody>
          <a:bodyPr/>
          <a:lstStyle>
            <a:lvl1pPr algn="r" hangingPunct="0">
              <a:lnSpc>
                <a:spcPct val="93000"/>
              </a:lnSpc>
              <a:buClr>
                <a:srgbClr val="000000"/>
              </a:buClr>
              <a:buSzPct val="100000"/>
              <a:buFont typeface="Times New Roman" charset="0"/>
              <a:buNone/>
              <a:defRPr sz="1100">
                <a:solidFill>
                  <a:prstClr val="black">
                    <a:lumMod val="75000"/>
                    <a:lumOff val="25000"/>
                  </a:prstClr>
                </a:solidFill>
                <a:ea typeface="ＭＳ Ｐゴシック"/>
                <a:cs typeface="ＭＳ Ｐゴシック"/>
              </a:defRPr>
            </a:lvl1pPr>
          </a:lstStyle>
          <a:p>
            <a:pPr>
              <a:defRPr/>
            </a:pPr>
            <a:fld id="{66384F0A-7696-3F4E-9C60-9C3431D8141F}" type="slidenum">
              <a:rPr lang="en-US"/>
              <a:pPr>
                <a:defRPr/>
              </a:pPr>
              <a:t>‹#›</a:t>
            </a:fld>
            <a:endParaRPr lang="en-US" dirty="0"/>
          </a:p>
        </p:txBody>
      </p:sp>
    </p:spTree>
    <p:extLst>
      <p:ext uri="{BB962C8B-B14F-4D97-AF65-F5344CB8AC3E}">
        <p14:creationId xmlns:p14="http://schemas.microsoft.com/office/powerpoint/2010/main" val="27737942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6446341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41629467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6873661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61394813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33183760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3976236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US">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4910920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850160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6477811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6598444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1E8EE2-41B3-2F47-AF88-7A7998C458D2}" type="datetimeFigureOut">
              <a:rPr lang="en-US" smtClean="0">
                <a:solidFill>
                  <a:prstClr val="black">
                    <a:tint val="75000"/>
                  </a:prstClr>
                </a:solidFill>
                <a:latin typeface="Calibri"/>
              </a:rPr>
              <a:pPr/>
              <a:t>11/24/2015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84A35AE5-06E2-2148-83D8-AE3A1B7A149D}"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1738934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a:xfrm>
            <a:off x="215516" y="0"/>
            <a:ext cx="7668852" cy="980728"/>
          </a:xfrm>
        </p:spPr>
        <p:txBody>
          <a:bodyPr/>
          <a:lstStyle/>
          <a:p>
            <a:r>
              <a:rPr lang="de-DE" dirty="0" smtClean="0"/>
              <a:t>Titelmasterformat durch Klicken bearbeiten</a:t>
            </a:r>
            <a:endParaRPr lang="en-US" dirty="0"/>
          </a:p>
        </p:txBody>
      </p:sp>
      <p:sp>
        <p:nvSpPr>
          <p:cNvPr id="3" name="Foliennummernplatzhalter 9"/>
          <p:cNvSpPr>
            <a:spLocks noGrp="1"/>
          </p:cNvSpPr>
          <p:nvPr>
            <p:ph type="sldNum" sz="quarter" idx="10"/>
          </p:nvPr>
        </p:nvSpPr>
        <p:spPr/>
        <p:txBody>
          <a:bodyPr/>
          <a:lstStyle>
            <a:lvl1pPr>
              <a:defRPr>
                <a:cs typeface="Arial" pitchFamily="34" charset="0"/>
              </a:defRPr>
            </a:lvl1pPr>
          </a:lstStyle>
          <a:p>
            <a:fld id="{CDE4C399-3F22-4AF1-96F1-6D4DF1D21417}" type="slidenum">
              <a:rPr lang="en-US" altLang="en-US"/>
              <a:pPr/>
              <a:t>‹#›</a:t>
            </a:fld>
            <a:endParaRPr lang="en-US" altLang="en-US"/>
          </a:p>
        </p:txBody>
      </p:sp>
      <p:sp>
        <p:nvSpPr>
          <p:cNvPr id="4" name="Datumsplatzhalter 3"/>
          <p:cNvSpPr>
            <a:spLocks noGrp="1"/>
          </p:cNvSpPr>
          <p:nvPr>
            <p:ph type="dt" sz="half" idx="11"/>
          </p:nvPr>
        </p:nvSpPr>
        <p:spPr>
          <a:xfrm>
            <a:off x="0" y="6492875"/>
            <a:ext cx="3779838" cy="365125"/>
          </a:xfrm>
        </p:spPr>
        <p:txBody>
          <a:bodyPr rtlCol="0"/>
          <a:lstStyle>
            <a:lvl1pPr algn="l">
              <a:defRPr sz="1000">
                <a:solidFill>
                  <a:prstClr val="black">
                    <a:lumMod val="50000"/>
                    <a:lumOff val="50000"/>
                  </a:prstClr>
                </a:solidFill>
                <a:latin typeface="Arial" pitchFamily="34" charset="0"/>
                <a:ea typeface="+mn-ea"/>
                <a:cs typeface="Arial" pitchFamily="34" charset="0"/>
              </a:defRPr>
            </a:lvl1pPr>
          </a:lstStyle>
          <a:p>
            <a:pPr>
              <a:defRPr/>
            </a:pPr>
            <a:r>
              <a:rPr lang="en-US"/>
              <a:t>16/ October 2012  Sentinel-3 OLCI SLSTR Preparatory WS</a:t>
            </a:r>
          </a:p>
        </p:txBody>
      </p:sp>
      <p:sp>
        <p:nvSpPr>
          <p:cNvPr id="5" name="Fußzeilenplatzhalter 4"/>
          <p:cNvSpPr>
            <a:spLocks noGrp="1"/>
          </p:cNvSpPr>
          <p:nvPr>
            <p:ph type="ftr" sz="quarter" idx="12"/>
          </p:nvPr>
        </p:nvSpPr>
        <p:spPr>
          <a:xfrm>
            <a:off x="2843213" y="6492875"/>
            <a:ext cx="4176712" cy="365125"/>
          </a:xfrm>
        </p:spPr>
        <p:txBody>
          <a:bodyPr wrap="square" numCol="1" anchorCtr="0" compatLnSpc="1">
            <a:prstTxWarp prst="textNoShape">
              <a:avLst/>
            </a:prstTxWarp>
          </a:bodyPr>
          <a:lstStyle>
            <a:lvl1pPr>
              <a:defRPr sz="1000" smtClean="0">
                <a:solidFill>
                  <a:srgbClr val="7F7F7F"/>
                </a:solidFill>
              </a:defRPr>
            </a:lvl1pPr>
          </a:lstStyle>
          <a:p>
            <a:r>
              <a:rPr lang="de-AT" altLang="en-US"/>
              <a:t>Thomas Nagler</a:t>
            </a:r>
            <a:endParaRPr lang="en-US" altLang="en-US"/>
          </a:p>
        </p:txBody>
      </p:sp>
    </p:spTree>
    <p:extLst>
      <p:ext uri="{BB962C8B-B14F-4D97-AF65-F5344CB8AC3E}">
        <p14:creationId xmlns:p14="http://schemas.microsoft.com/office/powerpoint/2010/main" val="23031305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6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6963" indent="0" algn="ctr">
              <a:buNone/>
              <a:defRPr>
                <a:solidFill>
                  <a:schemeClr val="tx1">
                    <a:tint val="75000"/>
                  </a:schemeClr>
                </a:solidFill>
              </a:defRPr>
            </a:lvl2pPr>
            <a:lvl3pPr marL="913926" indent="0" algn="ctr">
              <a:buNone/>
              <a:defRPr>
                <a:solidFill>
                  <a:schemeClr val="tx1">
                    <a:tint val="75000"/>
                  </a:schemeClr>
                </a:solidFill>
              </a:defRPr>
            </a:lvl3pPr>
            <a:lvl4pPr marL="1370890" indent="0" algn="ctr">
              <a:buNone/>
              <a:defRPr>
                <a:solidFill>
                  <a:schemeClr val="tx1">
                    <a:tint val="75000"/>
                  </a:schemeClr>
                </a:solidFill>
              </a:defRPr>
            </a:lvl4pPr>
            <a:lvl5pPr marL="1827852" indent="0" algn="ctr">
              <a:buNone/>
              <a:defRPr>
                <a:solidFill>
                  <a:schemeClr val="tx1">
                    <a:tint val="75000"/>
                  </a:schemeClr>
                </a:solidFill>
              </a:defRPr>
            </a:lvl5pPr>
            <a:lvl6pPr marL="2284815" indent="0" algn="ctr">
              <a:buNone/>
              <a:defRPr>
                <a:solidFill>
                  <a:schemeClr val="tx1">
                    <a:tint val="75000"/>
                  </a:schemeClr>
                </a:solidFill>
              </a:defRPr>
            </a:lvl6pPr>
            <a:lvl7pPr marL="2741778" indent="0" algn="ctr">
              <a:buNone/>
              <a:defRPr>
                <a:solidFill>
                  <a:schemeClr val="tx1">
                    <a:tint val="75000"/>
                  </a:schemeClr>
                </a:solidFill>
              </a:defRPr>
            </a:lvl7pPr>
            <a:lvl8pPr marL="3198740" indent="0" algn="ctr">
              <a:buNone/>
              <a:defRPr>
                <a:solidFill>
                  <a:schemeClr val="tx1">
                    <a:tint val="75000"/>
                  </a:schemeClr>
                </a:solidFill>
              </a:defRPr>
            </a:lvl8pPr>
            <a:lvl9pPr marL="365570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56DCCF65-D375-2A47-8FAB-1471CE5496F2}" type="datetime1">
              <a:rPr lang="en-US"/>
              <a:pPr>
                <a:defRPr/>
              </a:pPr>
              <a:t>11/24/2015</a:t>
            </a:fld>
            <a:endParaRPr lang="en-US"/>
          </a:p>
        </p:txBody>
      </p:sp>
      <p:sp>
        <p:nvSpPr>
          <p:cNvPr id="5"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6"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89DBB8FC-090E-DC4A-AEA6-0985E17ED8B9}" type="slidenum">
              <a:rPr lang="en-US"/>
              <a:pPr>
                <a:defRPr/>
              </a:pPr>
              <a:t>‹#›</a:t>
            </a:fld>
            <a:endParaRPr lang="en-US"/>
          </a:p>
        </p:txBody>
      </p:sp>
    </p:spTree>
    <p:extLst>
      <p:ext uri="{BB962C8B-B14F-4D97-AF65-F5344CB8AC3E}">
        <p14:creationId xmlns:p14="http://schemas.microsoft.com/office/powerpoint/2010/main" val="29286620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C3F73DBE-2C59-CD45-8FBC-55EBA172F654}" type="datetime1">
              <a:rPr lang="en-US"/>
              <a:pPr>
                <a:defRPr/>
              </a:pPr>
              <a:t>11/24/2015</a:t>
            </a:fld>
            <a:endParaRPr lang="en-US"/>
          </a:p>
        </p:txBody>
      </p:sp>
      <p:sp>
        <p:nvSpPr>
          <p:cNvPr id="5"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6"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4111F20F-3F5F-B24D-9DF8-1E824906B4CD}" type="slidenum">
              <a:rPr lang="en-US"/>
              <a:pPr>
                <a:defRPr/>
              </a:pPr>
              <a:t>‹#›</a:t>
            </a:fld>
            <a:endParaRPr lang="en-US"/>
          </a:p>
        </p:txBody>
      </p:sp>
    </p:spTree>
    <p:extLst>
      <p:ext uri="{BB962C8B-B14F-4D97-AF65-F5344CB8AC3E}">
        <p14:creationId xmlns:p14="http://schemas.microsoft.com/office/powerpoint/2010/main" val="108740634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37"/>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22"/>
            <a:ext cx="7772400" cy="1500187"/>
          </a:xfrm>
        </p:spPr>
        <p:txBody>
          <a:bodyPr anchor="b"/>
          <a:lstStyle>
            <a:lvl1pPr marL="0" indent="0">
              <a:buNone/>
              <a:defRPr sz="2000">
                <a:solidFill>
                  <a:schemeClr val="tx1">
                    <a:tint val="75000"/>
                  </a:schemeClr>
                </a:solidFill>
              </a:defRPr>
            </a:lvl1pPr>
            <a:lvl2pPr marL="456963" indent="0">
              <a:buNone/>
              <a:defRPr sz="1800">
                <a:solidFill>
                  <a:schemeClr val="tx1">
                    <a:tint val="75000"/>
                  </a:schemeClr>
                </a:solidFill>
              </a:defRPr>
            </a:lvl2pPr>
            <a:lvl3pPr marL="913926" indent="0">
              <a:buNone/>
              <a:defRPr sz="1600">
                <a:solidFill>
                  <a:schemeClr val="tx1">
                    <a:tint val="75000"/>
                  </a:schemeClr>
                </a:solidFill>
              </a:defRPr>
            </a:lvl3pPr>
            <a:lvl4pPr marL="1370890" indent="0">
              <a:buNone/>
              <a:defRPr sz="1400">
                <a:solidFill>
                  <a:schemeClr val="tx1">
                    <a:tint val="75000"/>
                  </a:schemeClr>
                </a:solidFill>
              </a:defRPr>
            </a:lvl4pPr>
            <a:lvl5pPr marL="1827852" indent="0">
              <a:buNone/>
              <a:defRPr sz="1400">
                <a:solidFill>
                  <a:schemeClr val="tx1">
                    <a:tint val="75000"/>
                  </a:schemeClr>
                </a:solidFill>
              </a:defRPr>
            </a:lvl5pPr>
            <a:lvl6pPr marL="2284815" indent="0">
              <a:buNone/>
              <a:defRPr sz="1400">
                <a:solidFill>
                  <a:schemeClr val="tx1">
                    <a:tint val="75000"/>
                  </a:schemeClr>
                </a:solidFill>
              </a:defRPr>
            </a:lvl6pPr>
            <a:lvl7pPr marL="2741778" indent="0">
              <a:buNone/>
              <a:defRPr sz="1400">
                <a:solidFill>
                  <a:schemeClr val="tx1">
                    <a:tint val="75000"/>
                  </a:schemeClr>
                </a:solidFill>
              </a:defRPr>
            </a:lvl7pPr>
            <a:lvl8pPr marL="3198740" indent="0">
              <a:buNone/>
              <a:defRPr sz="1400">
                <a:solidFill>
                  <a:schemeClr val="tx1">
                    <a:tint val="75000"/>
                  </a:schemeClr>
                </a:solidFill>
              </a:defRPr>
            </a:lvl8pPr>
            <a:lvl9pPr marL="3655704"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555D8BBF-34D8-024D-8F46-4C74224A1584}" type="datetime1">
              <a:rPr lang="en-US"/>
              <a:pPr>
                <a:defRPr/>
              </a:pPr>
              <a:t>11/24/2015</a:t>
            </a:fld>
            <a:endParaRPr lang="en-US"/>
          </a:p>
        </p:txBody>
      </p:sp>
      <p:sp>
        <p:nvSpPr>
          <p:cNvPr id="5"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6"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6E4F73CB-73C0-F343-8688-D996F79D343F}" type="slidenum">
              <a:rPr lang="en-US"/>
              <a:pPr>
                <a:defRPr/>
              </a:pPr>
              <a:t>‹#›</a:t>
            </a:fld>
            <a:endParaRPr lang="en-US"/>
          </a:p>
        </p:txBody>
      </p:sp>
    </p:spTree>
    <p:extLst>
      <p:ext uri="{BB962C8B-B14F-4D97-AF65-F5344CB8AC3E}">
        <p14:creationId xmlns:p14="http://schemas.microsoft.com/office/powerpoint/2010/main" val="392875556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8127A338-A338-F145-834F-95EBA8D79B05}" type="datetime1">
              <a:rPr lang="en-US"/>
              <a:pPr>
                <a:defRPr/>
              </a:pPr>
              <a:t>11/24/2015</a:t>
            </a:fld>
            <a:endParaRPr lang="en-US"/>
          </a:p>
        </p:txBody>
      </p:sp>
      <p:sp>
        <p:nvSpPr>
          <p:cNvPr id="6"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7"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E20F5F47-A85D-734F-BFFD-BAA592BF4A30}" type="slidenum">
              <a:rPr lang="en-US"/>
              <a:pPr>
                <a:defRPr/>
              </a:pPr>
              <a:t>‹#›</a:t>
            </a:fld>
            <a:endParaRPr lang="en-US"/>
          </a:p>
        </p:txBody>
      </p:sp>
    </p:spTree>
    <p:extLst>
      <p:ext uri="{BB962C8B-B14F-4D97-AF65-F5344CB8AC3E}">
        <p14:creationId xmlns:p14="http://schemas.microsoft.com/office/powerpoint/2010/main" val="269278346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4"/>
            <a:ext cx="4040188" cy="639762"/>
          </a:xfrm>
        </p:spPr>
        <p:txBody>
          <a:bodyPr anchor="b"/>
          <a:lstStyle>
            <a:lvl1pPr marL="0" indent="0">
              <a:buNone/>
              <a:defRPr sz="2400" b="1"/>
            </a:lvl1pPr>
            <a:lvl2pPr marL="456963" indent="0">
              <a:buNone/>
              <a:defRPr sz="2000" b="1"/>
            </a:lvl2pPr>
            <a:lvl3pPr marL="913926" indent="0">
              <a:buNone/>
              <a:defRPr sz="1800" b="1"/>
            </a:lvl3pPr>
            <a:lvl4pPr marL="1370890" indent="0">
              <a:buNone/>
              <a:defRPr sz="1600" b="1"/>
            </a:lvl4pPr>
            <a:lvl5pPr marL="1827852" indent="0">
              <a:buNone/>
              <a:defRPr sz="1600" b="1"/>
            </a:lvl5pPr>
            <a:lvl6pPr marL="2284815" indent="0">
              <a:buNone/>
              <a:defRPr sz="1600" b="1"/>
            </a:lvl6pPr>
            <a:lvl7pPr marL="2741778" indent="0">
              <a:buNone/>
              <a:defRPr sz="1600" b="1"/>
            </a:lvl7pPr>
            <a:lvl8pPr marL="3198740" indent="0">
              <a:buNone/>
              <a:defRPr sz="1600" b="1"/>
            </a:lvl8pPr>
            <a:lvl9pPr marL="365570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9" y="1535114"/>
            <a:ext cx="4041775" cy="639762"/>
          </a:xfrm>
        </p:spPr>
        <p:txBody>
          <a:bodyPr anchor="b"/>
          <a:lstStyle>
            <a:lvl1pPr marL="0" indent="0">
              <a:buNone/>
              <a:defRPr sz="2400" b="1"/>
            </a:lvl1pPr>
            <a:lvl2pPr marL="456963" indent="0">
              <a:buNone/>
              <a:defRPr sz="2000" b="1"/>
            </a:lvl2pPr>
            <a:lvl3pPr marL="913926" indent="0">
              <a:buNone/>
              <a:defRPr sz="1800" b="1"/>
            </a:lvl3pPr>
            <a:lvl4pPr marL="1370890" indent="0">
              <a:buNone/>
              <a:defRPr sz="1600" b="1"/>
            </a:lvl4pPr>
            <a:lvl5pPr marL="1827852" indent="0">
              <a:buNone/>
              <a:defRPr sz="1600" b="1"/>
            </a:lvl5pPr>
            <a:lvl6pPr marL="2284815" indent="0">
              <a:buNone/>
              <a:defRPr sz="1600" b="1"/>
            </a:lvl6pPr>
            <a:lvl7pPr marL="2741778" indent="0">
              <a:buNone/>
              <a:defRPr sz="1600" b="1"/>
            </a:lvl7pPr>
            <a:lvl8pPr marL="3198740" indent="0">
              <a:buNone/>
              <a:defRPr sz="1600" b="1"/>
            </a:lvl8pPr>
            <a:lvl9pPr marL="365570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5FB8BBDB-9256-F444-8E9F-0E7BC50D5B19}" type="datetime1">
              <a:rPr lang="en-US"/>
              <a:pPr>
                <a:defRPr/>
              </a:pPr>
              <a:t>11/24/2015</a:t>
            </a:fld>
            <a:endParaRPr lang="en-US"/>
          </a:p>
        </p:txBody>
      </p:sp>
      <p:sp>
        <p:nvSpPr>
          <p:cNvPr id="8"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9"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C634A68A-0E59-9644-81FD-0929491BF6BC}" type="slidenum">
              <a:rPr lang="en-US"/>
              <a:pPr>
                <a:defRPr/>
              </a:pPr>
              <a:t>‹#›</a:t>
            </a:fld>
            <a:endParaRPr lang="en-US"/>
          </a:p>
        </p:txBody>
      </p:sp>
    </p:spTree>
    <p:extLst>
      <p:ext uri="{BB962C8B-B14F-4D97-AF65-F5344CB8AC3E}">
        <p14:creationId xmlns:p14="http://schemas.microsoft.com/office/powerpoint/2010/main" val="44769969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821459A6-3F00-6144-9E66-7802761A5588}" type="datetime1">
              <a:rPr lang="en-US"/>
              <a:pPr>
                <a:defRPr/>
              </a:pPr>
              <a:t>11/24/2015</a:t>
            </a:fld>
            <a:endParaRPr lang="en-US"/>
          </a:p>
        </p:txBody>
      </p:sp>
      <p:sp>
        <p:nvSpPr>
          <p:cNvPr id="4"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5"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90F5092C-FCFD-5746-A25F-F8DD3C5C63A7}" type="slidenum">
              <a:rPr lang="en-US"/>
              <a:pPr>
                <a:defRPr/>
              </a:pPr>
              <a:t>‹#›</a:t>
            </a:fld>
            <a:endParaRPr lang="en-US"/>
          </a:p>
        </p:txBody>
      </p:sp>
    </p:spTree>
    <p:extLst>
      <p:ext uri="{BB962C8B-B14F-4D97-AF65-F5344CB8AC3E}">
        <p14:creationId xmlns:p14="http://schemas.microsoft.com/office/powerpoint/2010/main" val="182655537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C85C0BF4-D4AE-CE46-B0CF-432D3E62E7B0}" type="datetime1">
              <a:rPr lang="en-US"/>
              <a:pPr>
                <a:defRPr/>
              </a:pPr>
              <a:t>11/24/2015</a:t>
            </a:fld>
            <a:endParaRPr lang="en-US"/>
          </a:p>
        </p:txBody>
      </p:sp>
      <p:sp>
        <p:nvSpPr>
          <p:cNvPr id="3"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4"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6F8C3742-8ADB-474C-BC13-87C3AC9C69C2}" type="slidenum">
              <a:rPr lang="en-US"/>
              <a:pPr>
                <a:defRPr/>
              </a:pPr>
              <a:t>‹#›</a:t>
            </a:fld>
            <a:endParaRPr lang="en-US"/>
          </a:p>
        </p:txBody>
      </p:sp>
    </p:spTree>
    <p:extLst>
      <p:ext uri="{BB962C8B-B14F-4D97-AF65-F5344CB8AC3E}">
        <p14:creationId xmlns:p14="http://schemas.microsoft.com/office/powerpoint/2010/main" val="12437687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8"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4" y="273087"/>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8" y="1435104"/>
            <a:ext cx="3008313" cy="4691063"/>
          </a:xfrm>
        </p:spPr>
        <p:txBody>
          <a:bodyPr/>
          <a:lstStyle>
            <a:lvl1pPr marL="0" indent="0">
              <a:buNone/>
              <a:defRPr sz="1400"/>
            </a:lvl1pPr>
            <a:lvl2pPr marL="456963" indent="0">
              <a:buNone/>
              <a:defRPr sz="1200"/>
            </a:lvl2pPr>
            <a:lvl3pPr marL="913926" indent="0">
              <a:buNone/>
              <a:defRPr sz="1000"/>
            </a:lvl3pPr>
            <a:lvl4pPr marL="1370890" indent="0">
              <a:buNone/>
              <a:defRPr sz="900"/>
            </a:lvl4pPr>
            <a:lvl5pPr marL="1827852" indent="0">
              <a:buNone/>
              <a:defRPr sz="900"/>
            </a:lvl5pPr>
            <a:lvl6pPr marL="2284815" indent="0">
              <a:buNone/>
              <a:defRPr sz="900"/>
            </a:lvl6pPr>
            <a:lvl7pPr marL="2741778" indent="0">
              <a:buNone/>
              <a:defRPr sz="900"/>
            </a:lvl7pPr>
            <a:lvl8pPr marL="3198740" indent="0">
              <a:buNone/>
              <a:defRPr sz="900"/>
            </a:lvl8pPr>
            <a:lvl9pPr marL="3655704"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F6183363-ADB8-4A4A-A4CA-6525AC235E83}" type="datetime1">
              <a:rPr lang="en-US"/>
              <a:pPr>
                <a:defRPr/>
              </a:pPr>
              <a:t>11/24/2015</a:t>
            </a:fld>
            <a:endParaRPr lang="en-US"/>
          </a:p>
        </p:txBody>
      </p:sp>
      <p:sp>
        <p:nvSpPr>
          <p:cNvPr id="6"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7"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C8F775AC-84D5-EA47-BC3E-B8C391C106C3}" type="slidenum">
              <a:rPr lang="en-US"/>
              <a:pPr>
                <a:defRPr/>
              </a:pPr>
              <a:t>‹#›</a:t>
            </a:fld>
            <a:endParaRPr lang="en-US"/>
          </a:p>
        </p:txBody>
      </p:sp>
    </p:spTree>
    <p:extLst>
      <p:ext uri="{BB962C8B-B14F-4D97-AF65-F5344CB8AC3E}">
        <p14:creationId xmlns:p14="http://schemas.microsoft.com/office/powerpoint/2010/main" val="182731936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6963" indent="0">
              <a:buNone/>
              <a:defRPr sz="2800"/>
            </a:lvl2pPr>
            <a:lvl3pPr marL="913926" indent="0">
              <a:buNone/>
              <a:defRPr sz="2400"/>
            </a:lvl3pPr>
            <a:lvl4pPr marL="1370890" indent="0">
              <a:buNone/>
              <a:defRPr sz="2000"/>
            </a:lvl4pPr>
            <a:lvl5pPr marL="1827852" indent="0">
              <a:buNone/>
              <a:defRPr sz="2000"/>
            </a:lvl5pPr>
            <a:lvl6pPr marL="2284815" indent="0">
              <a:buNone/>
              <a:defRPr sz="2000"/>
            </a:lvl6pPr>
            <a:lvl7pPr marL="2741778" indent="0">
              <a:buNone/>
              <a:defRPr sz="2000"/>
            </a:lvl7pPr>
            <a:lvl8pPr marL="3198740" indent="0">
              <a:buNone/>
              <a:defRPr sz="2000"/>
            </a:lvl8pPr>
            <a:lvl9pPr marL="3655704"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6963" indent="0">
              <a:buNone/>
              <a:defRPr sz="1200"/>
            </a:lvl2pPr>
            <a:lvl3pPr marL="913926" indent="0">
              <a:buNone/>
              <a:defRPr sz="1000"/>
            </a:lvl3pPr>
            <a:lvl4pPr marL="1370890" indent="0">
              <a:buNone/>
              <a:defRPr sz="900"/>
            </a:lvl4pPr>
            <a:lvl5pPr marL="1827852" indent="0">
              <a:buNone/>
              <a:defRPr sz="900"/>
            </a:lvl5pPr>
            <a:lvl6pPr marL="2284815" indent="0">
              <a:buNone/>
              <a:defRPr sz="900"/>
            </a:lvl6pPr>
            <a:lvl7pPr marL="2741778" indent="0">
              <a:buNone/>
              <a:defRPr sz="900"/>
            </a:lvl7pPr>
            <a:lvl8pPr marL="3198740" indent="0">
              <a:buNone/>
              <a:defRPr sz="900"/>
            </a:lvl8pPr>
            <a:lvl9pPr marL="3655704"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786250EE-D827-034E-9619-C21153F09CE3}" type="datetime1">
              <a:rPr lang="en-US"/>
              <a:pPr>
                <a:defRPr/>
              </a:pPr>
              <a:t>11/24/2015</a:t>
            </a:fld>
            <a:endParaRPr lang="en-US"/>
          </a:p>
        </p:txBody>
      </p:sp>
      <p:sp>
        <p:nvSpPr>
          <p:cNvPr id="6"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7"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8935652A-2A5A-E344-85FD-B270E7529FAF}" type="slidenum">
              <a:rPr lang="en-US"/>
              <a:pPr>
                <a:defRPr/>
              </a:pPr>
              <a:t>‹#›</a:t>
            </a:fld>
            <a:endParaRPr lang="en-US"/>
          </a:p>
        </p:txBody>
      </p:sp>
    </p:spTree>
    <p:extLst>
      <p:ext uri="{BB962C8B-B14F-4D97-AF65-F5344CB8AC3E}">
        <p14:creationId xmlns:p14="http://schemas.microsoft.com/office/powerpoint/2010/main" val="162671212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A3148CF7-EE08-4A4E-BD43-19355C5D2465}" type="datetime1">
              <a:rPr lang="en-US"/>
              <a:pPr>
                <a:defRPr/>
              </a:pPr>
              <a:t>11/24/2015</a:t>
            </a:fld>
            <a:endParaRPr lang="en-US"/>
          </a:p>
        </p:txBody>
      </p:sp>
      <p:sp>
        <p:nvSpPr>
          <p:cNvPr id="5"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6"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AF8F35E7-A6EC-8244-9465-D9099BA28EC8}" type="slidenum">
              <a:rPr lang="en-US"/>
              <a:pPr>
                <a:defRPr/>
              </a:pPr>
              <a:t>‹#›</a:t>
            </a:fld>
            <a:endParaRPr lang="en-US"/>
          </a:p>
        </p:txBody>
      </p:sp>
    </p:spTree>
    <p:extLst>
      <p:ext uri="{BB962C8B-B14F-4D97-AF65-F5344CB8AC3E}">
        <p14:creationId xmlns:p14="http://schemas.microsoft.com/office/powerpoint/2010/main" val="235737473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274675"/>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75"/>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a:lnSpc>
                <a:spcPct val="120000"/>
              </a:lnSpc>
              <a:spcBef>
                <a:spcPct val="50000"/>
              </a:spcBef>
              <a:buClr>
                <a:srgbClr val="6600CC"/>
              </a:buClr>
              <a:buFont typeface="Wingdings" charset="0"/>
              <a:buNone/>
              <a:defRPr b="1"/>
            </a:lvl1pPr>
          </a:lstStyle>
          <a:p>
            <a:pPr>
              <a:defRPr/>
            </a:pPr>
            <a:fld id="{B4E915E8-E78A-7446-8CF0-61E1207C43F6}" type="datetime1">
              <a:rPr lang="en-US"/>
              <a:pPr>
                <a:defRPr/>
              </a:pPr>
              <a:t>11/24/2015</a:t>
            </a:fld>
            <a:endParaRPr lang="en-US"/>
          </a:p>
        </p:txBody>
      </p:sp>
      <p:sp>
        <p:nvSpPr>
          <p:cNvPr id="5" name="Footer Placeholder 4"/>
          <p:cNvSpPr>
            <a:spLocks noGrp="1"/>
          </p:cNvSpPr>
          <p:nvPr>
            <p:ph type="ftr" sz="quarter" idx="11"/>
          </p:nvPr>
        </p:nvSpPr>
        <p:spPr/>
        <p:txBody>
          <a:bodyPr/>
          <a:lstStyle>
            <a:lvl1pPr defTabSz="914400">
              <a:lnSpc>
                <a:spcPct val="120000"/>
              </a:lnSpc>
              <a:spcBef>
                <a:spcPct val="50000"/>
              </a:spcBef>
              <a:buClr>
                <a:srgbClr val="6600CC"/>
              </a:buClr>
              <a:buFont typeface="Wingdings" charset="0"/>
              <a:buNone/>
              <a:defRPr b="1"/>
            </a:lvl1pPr>
          </a:lstStyle>
          <a:p>
            <a:pPr>
              <a:defRPr/>
            </a:pPr>
            <a:endParaRPr lang="en-US"/>
          </a:p>
        </p:txBody>
      </p:sp>
      <p:sp>
        <p:nvSpPr>
          <p:cNvPr id="6" name="Slide Number Placeholder 5"/>
          <p:cNvSpPr>
            <a:spLocks noGrp="1"/>
          </p:cNvSpPr>
          <p:nvPr>
            <p:ph type="sldNum" sz="quarter" idx="12"/>
          </p:nvPr>
        </p:nvSpPr>
        <p:spPr/>
        <p:txBody>
          <a:bodyPr/>
          <a:lstStyle>
            <a:lvl1pPr defTabSz="914400">
              <a:lnSpc>
                <a:spcPct val="120000"/>
              </a:lnSpc>
              <a:spcBef>
                <a:spcPct val="50000"/>
              </a:spcBef>
              <a:buClr>
                <a:srgbClr val="6600CC"/>
              </a:buClr>
              <a:buFont typeface="Wingdings" charset="0"/>
              <a:buNone/>
              <a:defRPr b="1"/>
            </a:lvl1pPr>
          </a:lstStyle>
          <a:p>
            <a:pPr>
              <a:defRPr/>
            </a:pPr>
            <a:fld id="{B897E458-B4B3-9E42-BA74-AEF47893642A}" type="slidenum">
              <a:rPr lang="en-US"/>
              <a:pPr>
                <a:defRPr/>
              </a:pPr>
              <a:t>‹#›</a:t>
            </a:fld>
            <a:endParaRPr lang="en-US"/>
          </a:p>
        </p:txBody>
      </p:sp>
    </p:spTree>
    <p:extLst>
      <p:ext uri="{BB962C8B-B14F-4D97-AF65-F5344CB8AC3E}">
        <p14:creationId xmlns:p14="http://schemas.microsoft.com/office/powerpoint/2010/main" val="255263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5.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hyperlink" Target="http://www.wmo.int/" TargetMode="Externa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6" Type="http://schemas.openxmlformats.org/officeDocument/2006/relationships/theme" Target="../theme/theme3.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theme" Target="../theme/theme4.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5.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3B323A9F-0146-48A1-BCC1-8D40DBDFB71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5" r:id="rId1"/>
    <p:sldLayoutId id="2147483685" r:id="rId2"/>
    <p:sldLayoutId id="2147483684" r:id="rId3"/>
    <p:sldLayoutId id="2147483683" r:id="rId4"/>
    <p:sldLayoutId id="2147483682" r:id="rId5"/>
    <p:sldLayoutId id="2147483681" r:id="rId6"/>
    <p:sldLayoutId id="2147483679" r:id="rId7"/>
    <p:sldLayoutId id="2147483678" r:id="rId8"/>
    <p:sldLayoutId id="2147483677" r:id="rId9"/>
    <p:sldLayoutId id="2147483676" r:id="rId10"/>
    <p:sldLayoutId id="2147483697" r:id="rId11"/>
    <p:sldLayoutId id="2147483698" r:id="rId12"/>
    <p:sldLayoutId id="2147483699" r:id="rId13"/>
    <p:sldLayoutId id="2147483700" r:id="rId14"/>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This space can be used for contact information</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endParaRPr lang="en-US" altLang="en-US" dirty="0"/>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FE86292-32C4-436D-BD63-EFB4DC4897A9}" type="slidenum">
              <a:rPr lang="en-US" altLang="en-US"/>
              <a:pPr/>
              <a:t>‹#›</a:t>
            </a:fld>
            <a:endParaRPr lang="en-US" altLang="en-US"/>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solidFill>
                  <a:srgbClr val="0070C0"/>
                </a:solidFill>
                <a:latin typeface="Arial"/>
                <a:ea typeface="+mj-ea"/>
                <a:cs typeface="Arial"/>
                <a:hlinkClick r:id="rId14"/>
              </a:rPr>
              <a:t>www.wmo.int</a:t>
            </a:r>
            <a:endParaRPr lang="en-US" sz="1200" dirty="0">
              <a:solidFill>
                <a:srgbClr val="0070C0"/>
              </a:solidFill>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bwMode="auto">
          <a:xfrm>
            <a:off x="914400" y="152400"/>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3315" name="Rectangle 4"/>
          <p:cNvSpPr>
            <a:spLocks noGrp="1" noChangeArrowheads="1"/>
          </p:cNvSpPr>
          <p:nvPr>
            <p:ph type="body" idx="1"/>
          </p:nvPr>
        </p:nvSpPr>
        <p:spPr bwMode="auto">
          <a:xfrm>
            <a:off x="914400" y="1447800"/>
            <a:ext cx="79248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101" name="Rectangle 5"/>
          <p:cNvSpPr>
            <a:spLocks noGrp="1" noChangeArrowheads="1"/>
          </p:cNvSpPr>
          <p:nvPr>
            <p:ph type="sldNum" sz="quarter" idx="4"/>
          </p:nvPr>
        </p:nvSpPr>
        <p:spPr bwMode="auto">
          <a:xfrm>
            <a:off x="6553200" y="6477000"/>
            <a:ext cx="2286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rgbClr val="000000"/>
                </a:solidFill>
                <a:latin typeface="Arial" charset="0"/>
                <a:cs typeface="Arial" charset="0"/>
              </a:defRPr>
            </a:lvl1pPr>
          </a:lstStyle>
          <a:p>
            <a:pPr>
              <a:spcBef>
                <a:spcPct val="0"/>
              </a:spcBef>
              <a:buClrTx/>
              <a:buFontTx/>
              <a:buNone/>
            </a:pPr>
            <a:fld id="{3FC69ADC-C0D9-C94C-AC97-BB2BC5A3CBF4}" type="slidenum">
              <a:rPr lang="en-GB">
                <a:ea typeface="ＭＳ Ｐゴシック" charset="0"/>
              </a:rPr>
              <a:pPr>
                <a:spcBef>
                  <a:spcPct val="0"/>
                </a:spcBef>
                <a:buClrTx/>
                <a:buFontTx/>
                <a:buNone/>
              </a:pPr>
              <a:t>‹#›</a:t>
            </a:fld>
            <a:endParaRPr lang="en-GB">
              <a:ea typeface="ＭＳ Ｐゴシック" charset="0"/>
            </a:endParaRPr>
          </a:p>
        </p:txBody>
      </p:sp>
      <p:sp>
        <p:nvSpPr>
          <p:cNvPr id="4102" name="Rectangle 6"/>
          <p:cNvSpPr>
            <a:spLocks noGrp="1" noChangeArrowheads="1"/>
          </p:cNvSpPr>
          <p:nvPr>
            <p:ph type="ftr" sz="quarter" idx="3"/>
          </p:nvPr>
        </p:nvSpPr>
        <p:spPr bwMode="auto">
          <a:xfrm>
            <a:off x="914400" y="6477000"/>
            <a:ext cx="5562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ea typeface="ＭＳ Ｐゴシック" pitchFamily="34" charset="-128"/>
                <a:cs typeface="+mn-cs"/>
              </a:defRPr>
            </a:lvl1pPr>
          </a:lstStyle>
          <a:p>
            <a:pPr>
              <a:spcBef>
                <a:spcPct val="0"/>
              </a:spcBef>
              <a:buClrTx/>
              <a:buFontTx/>
              <a:buNone/>
              <a:defRPr/>
            </a:pPr>
            <a:endParaRPr lang="en-GB">
              <a:cs typeface="Arial"/>
            </a:endParaRPr>
          </a:p>
        </p:txBody>
      </p:sp>
    </p:spTree>
    <p:extLst>
      <p:ext uri="{BB962C8B-B14F-4D97-AF65-F5344CB8AC3E}">
        <p14:creationId xmlns:p14="http://schemas.microsoft.com/office/powerpoint/2010/main" val="997895809"/>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Lst>
  <p:hf sldNum="0" hdr="0" ftr="0" dt="0"/>
  <p:txStyles>
    <p:titleStyle>
      <a:lvl1pPr algn="l" rtl="0" eaLnBrk="0" fontAlgn="base" hangingPunct="0">
        <a:spcBef>
          <a:spcPct val="0"/>
        </a:spcBef>
        <a:spcAft>
          <a:spcPct val="0"/>
        </a:spcAft>
        <a:defRPr sz="3600" b="1">
          <a:solidFill>
            <a:schemeClr val="tx2"/>
          </a:solidFill>
          <a:latin typeface="+mj-lt"/>
          <a:ea typeface="ＭＳ Ｐゴシック" charset="0"/>
          <a:cs typeface="+mj-cs"/>
        </a:defRPr>
      </a:lvl1pPr>
      <a:lvl2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2pPr>
      <a:lvl3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3pPr>
      <a:lvl4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4pPr>
      <a:lvl5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5pPr>
      <a:lvl6pPr marL="457200" algn="l" rtl="0" fontAlgn="base">
        <a:spcBef>
          <a:spcPct val="0"/>
        </a:spcBef>
        <a:spcAft>
          <a:spcPct val="0"/>
        </a:spcAft>
        <a:defRPr sz="3600" b="1">
          <a:solidFill>
            <a:schemeClr val="tx2"/>
          </a:solidFill>
          <a:latin typeface="Arial" pitchFamily="34" charset="0"/>
          <a:cs typeface="Arial" pitchFamily="34" charset="0"/>
        </a:defRPr>
      </a:lvl6pPr>
      <a:lvl7pPr marL="914400" algn="l" rtl="0" fontAlgn="base">
        <a:spcBef>
          <a:spcPct val="0"/>
        </a:spcBef>
        <a:spcAft>
          <a:spcPct val="0"/>
        </a:spcAft>
        <a:defRPr sz="3600" b="1">
          <a:solidFill>
            <a:schemeClr val="tx2"/>
          </a:solidFill>
          <a:latin typeface="Arial" pitchFamily="34" charset="0"/>
          <a:cs typeface="Arial" pitchFamily="34" charset="0"/>
        </a:defRPr>
      </a:lvl7pPr>
      <a:lvl8pPr marL="1371600" algn="l" rtl="0" fontAlgn="base">
        <a:spcBef>
          <a:spcPct val="0"/>
        </a:spcBef>
        <a:spcAft>
          <a:spcPct val="0"/>
        </a:spcAft>
        <a:defRPr sz="3600" b="1">
          <a:solidFill>
            <a:schemeClr val="tx2"/>
          </a:solidFill>
          <a:latin typeface="Arial" pitchFamily="34" charset="0"/>
          <a:cs typeface="Arial" pitchFamily="34" charset="0"/>
        </a:defRPr>
      </a:lvl8pPr>
      <a:lvl9pPr marL="1828800" algn="l" rtl="0" fontAlgn="base">
        <a:spcBef>
          <a:spcPct val="0"/>
        </a:spcBef>
        <a:spcAft>
          <a:spcPct val="0"/>
        </a:spcAft>
        <a:defRPr sz="3600" b="1">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8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ea typeface="ＭＳ Ｐゴシック"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ea typeface="Times New Roman"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Times New Roman" pitchFamily="18" charset="0"/>
          <a:cs typeface="Times New Roman" pitchFamily="18" charset="0"/>
        </a:defRPr>
      </a:lvl6pPr>
      <a:lvl7pPr marL="2971800" indent="-228600" algn="l" rtl="0" fontAlgn="base">
        <a:spcBef>
          <a:spcPct val="20000"/>
        </a:spcBef>
        <a:spcAft>
          <a:spcPct val="0"/>
        </a:spcAft>
        <a:buChar char="»"/>
        <a:defRPr sz="2000">
          <a:solidFill>
            <a:schemeClr val="tx1"/>
          </a:solidFill>
          <a:latin typeface="Times New Roman" pitchFamily="18" charset="0"/>
          <a:cs typeface="Times New Roman" pitchFamily="18" charset="0"/>
        </a:defRPr>
      </a:lvl7pPr>
      <a:lvl8pPr marL="3429000" indent="-228600" algn="l" rtl="0" fontAlgn="base">
        <a:spcBef>
          <a:spcPct val="20000"/>
        </a:spcBef>
        <a:spcAft>
          <a:spcPct val="0"/>
        </a:spcAft>
        <a:buChar char="»"/>
        <a:defRPr sz="2000">
          <a:solidFill>
            <a:schemeClr val="tx1"/>
          </a:solidFill>
          <a:latin typeface="Times New Roman" pitchFamily="18" charset="0"/>
          <a:cs typeface="Times New Roman" pitchFamily="18" charset="0"/>
        </a:defRPr>
      </a:lvl8pPr>
      <a:lvl9pPr marL="3886200" indent="-228600" algn="l" rtl="0" fontAlgn="base">
        <a:spcBef>
          <a:spcPct val="20000"/>
        </a:spcBef>
        <a:spcAft>
          <a:spcPct val="0"/>
        </a:spcAft>
        <a:buChar char="»"/>
        <a:defRPr sz="2000">
          <a:solidFill>
            <a:schemeClr val="tx1"/>
          </a:solidFill>
          <a:latin typeface="Times New Roman" pitchFamily="18" charset="0"/>
          <a:cs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eaLnBrk="1" fontAlgn="auto" hangingPunct="1">
              <a:spcBef>
                <a:spcPts val="0"/>
              </a:spcBef>
              <a:spcAft>
                <a:spcPts val="0"/>
              </a:spcAft>
              <a:buClrTx/>
              <a:buFontTx/>
              <a:buNone/>
            </a:pPr>
            <a:fld id="{6F1E8EE2-41B3-2F47-AF88-7A7998C458D2}" type="datetimeFigureOut">
              <a:rPr lang="en-US" smtClean="0">
                <a:solidFill>
                  <a:prstClr val="black">
                    <a:tint val="75000"/>
                  </a:prstClr>
                </a:solidFill>
                <a:latin typeface="Calibri"/>
                <a:ea typeface="ＭＳ Ｐゴシック" charset="0"/>
                <a:cs typeface="ＭＳ Ｐゴシック" charset="0"/>
              </a:rPr>
              <a:pPr defTabSz="457200" eaLnBrk="1" fontAlgn="auto" hangingPunct="1">
                <a:spcBef>
                  <a:spcPts val="0"/>
                </a:spcBef>
                <a:spcAft>
                  <a:spcPts val="0"/>
                </a:spcAft>
                <a:buClrTx/>
                <a:buFontTx/>
                <a:buNone/>
              </a:pPr>
              <a:t>11/24/2015</a:t>
            </a:fld>
            <a:endParaRPr lang="en-US">
              <a:solidFill>
                <a:prstClr val="black">
                  <a:tint val="75000"/>
                </a:prstClr>
              </a:solidFill>
              <a:latin typeface="Calibri"/>
              <a:ea typeface="ＭＳ Ｐゴシック" charset="0"/>
              <a:cs typeface="ＭＳ Ｐゴシック" charset="0"/>
            </a:endParaRPr>
          </a:p>
        </p:txBody>
      </p:sp>
      <p:sp>
        <p:nvSpPr>
          <p:cNvPr id="5" name="Footer Placeholder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eaLnBrk="1" fontAlgn="auto" hangingPunct="1">
              <a:spcBef>
                <a:spcPts val="0"/>
              </a:spcBef>
              <a:spcAft>
                <a:spcPts val="0"/>
              </a:spcAft>
              <a:buClrTx/>
              <a:buFontTx/>
              <a:buNone/>
            </a:pPr>
            <a:endParaRPr lang="en-US">
              <a:solidFill>
                <a:prstClr val="black">
                  <a:tint val="75000"/>
                </a:prstClr>
              </a:solidFill>
              <a:latin typeface="Calibri"/>
              <a:ea typeface="ＭＳ Ｐゴシック" charset="0"/>
              <a:cs typeface="ＭＳ Ｐゴシック" charset="0"/>
            </a:endParaRPr>
          </a:p>
        </p:txBody>
      </p:sp>
      <p:sp>
        <p:nvSpPr>
          <p:cNvPr id="6" name="Slide Number Placeholder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eaLnBrk="1" fontAlgn="auto" hangingPunct="1">
              <a:spcBef>
                <a:spcPts val="0"/>
              </a:spcBef>
              <a:spcAft>
                <a:spcPts val="0"/>
              </a:spcAft>
              <a:buClrTx/>
              <a:buFontTx/>
              <a:buNone/>
            </a:pPr>
            <a:fld id="{84A35AE5-06E2-2148-83D8-AE3A1B7A149D}" type="slidenum">
              <a:rPr lang="en-US" smtClean="0">
                <a:solidFill>
                  <a:prstClr val="black">
                    <a:tint val="75000"/>
                  </a:prstClr>
                </a:solidFill>
                <a:latin typeface="Calibri"/>
                <a:ea typeface="ＭＳ Ｐゴシック" charset="0"/>
                <a:cs typeface="ＭＳ Ｐゴシック" charset="0"/>
              </a:rPr>
              <a:pPr defTabSz="457200" eaLnBrk="1" fontAlgn="auto" hangingPunct="1">
                <a:spcBef>
                  <a:spcPts val="0"/>
                </a:spcBef>
                <a:spcAft>
                  <a:spcPts val="0"/>
                </a:spcAft>
                <a:buClrTx/>
                <a:buFontTx/>
                <a:buNone/>
              </a:pPr>
              <a:t>‹#›</a:t>
            </a:fld>
            <a:endParaRPr lang="en-US">
              <a:solidFill>
                <a:prstClr val="black">
                  <a:tint val="75000"/>
                </a:prstClr>
              </a:solidFill>
              <a:latin typeface="Calibri"/>
              <a:ea typeface="ＭＳ Ｐゴシック" charset="0"/>
              <a:cs typeface="ＭＳ Ｐゴシック" charset="0"/>
            </a:endParaRPr>
          </a:p>
        </p:txBody>
      </p:sp>
    </p:spTree>
    <p:extLst>
      <p:ext uri="{BB962C8B-B14F-4D97-AF65-F5344CB8AC3E}">
        <p14:creationId xmlns:p14="http://schemas.microsoft.com/office/powerpoint/2010/main" val="2805912211"/>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41"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390" tIns="45697" rIns="91390" bIns="45697"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390" tIns="45697" rIns="91390" bIns="45697"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390" tIns="45697" rIns="91390" bIns="45697" numCol="1" anchor="ctr" anchorCtr="0" compatLnSpc="1">
            <a:prstTxWarp prst="textNoShape">
              <a:avLst/>
            </a:prstTxWarp>
          </a:bodyPr>
          <a:lstStyle>
            <a:lvl1pPr defTabSz="456963">
              <a:lnSpc>
                <a:spcPct val="100000"/>
              </a:lnSpc>
              <a:spcBef>
                <a:spcPct val="0"/>
              </a:spcBef>
              <a:buClrTx/>
              <a:buFontTx/>
              <a:buNone/>
              <a:defRPr sz="1200" b="0">
                <a:solidFill>
                  <a:srgbClr val="898989"/>
                </a:solidFill>
                <a:latin typeface="Calibri" charset="0"/>
              </a:defRPr>
            </a:lvl1pPr>
          </a:lstStyle>
          <a:p>
            <a:pPr eaLnBrk="1" hangingPunct="1">
              <a:defRPr/>
            </a:pPr>
            <a:fld id="{E9C41C0B-51B5-2847-ADAF-3422A13490E9}" type="datetime1">
              <a:rPr lang="en-US">
                <a:ea typeface="ＭＳ Ｐゴシック" charset="0"/>
                <a:cs typeface="ＭＳ Ｐゴシック" charset="0"/>
              </a:rPr>
              <a:pPr eaLnBrk="1" hangingPunct="1">
                <a:defRPr/>
              </a:pPr>
              <a:t>11/24/2015</a:t>
            </a:fld>
            <a:endParaRPr lang="en-US">
              <a:ea typeface="ＭＳ Ｐゴシック" charset="0"/>
              <a:cs typeface="ＭＳ Ｐゴシック"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390" tIns="45697" rIns="91390" bIns="45697" numCol="1" anchor="ctr" anchorCtr="0" compatLnSpc="1">
            <a:prstTxWarp prst="textNoShape">
              <a:avLst/>
            </a:prstTxWarp>
          </a:bodyPr>
          <a:lstStyle>
            <a:lvl1pPr algn="ctr" defTabSz="456963">
              <a:lnSpc>
                <a:spcPct val="100000"/>
              </a:lnSpc>
              <a:spcBef>
                <a:spcPct val="0"/>
              </a:spcBef>
              <a:buClrTx/>
              <a:buFontTx/>
              <a:buNone/>
              <a:defRPr sz="1200" b="0">
                <a:solidFill>
                  <a:srgbClr val="898989"/>
                </a:solidFill>
                <a:latin typeface="Calibri" charset="0"/>
              </a:defRPr>
            </a:lvl1pPr>
          </a:lstStyle>
          <a:p>
            <a:pPr eaLnBrk="1" hangingPunct="1">
              <a:defRPr/>
            </a:pPr>
            <a:endParaRPr lang="en-US">
              <a:ea typeface="ＭＳ Ｐゴシック" charset="0"/>
              <a:cs typeface="ＭＳ Ｐゴシック"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390" tIns="45697" rIns="91390" bIns="45697" numCol="1" anchor="ctr" anchorCtr="0" compatLnSpc="1">
            <a:prstTxWarp prst="textNoShape">
              <a:avLst/>
            </a:prstTxWarp>
          </a:bodyPr>
          <a:lstStyle>
            <a:lvl1pPr algn="r" defTabSz="456963">
              <a:lnSpc>
                <a:spcPct val="100000"/>
              </a:lnSpc>
              <a:spcBef>
                <a:spcPct val="0"/>
              </a:spcBef>
              <a:buClrTx/>
              <a:buFontTx/>
              <a:buNone/>
              <a:defRPr sz="1200" b="0">
                <a:solidFill>
                  <a:srgbClr val="898989"/>
                </a:solidFill>
                <a:latin typeface="Calibri" charset="0"/>
              </a:defRPr>
            </a:lvl1pPr>
          </a:lstStyle>
          <a:p>
            <a:pPr eaLnBrk="1" hangingPunct="1">
              <a:defRPr/>
            </a:pPr>
            <a:fld id="{9733FFDB-7B15-FF47-B8E7-C58758F11F69}" type="slidenum">
              <a:rPr lang="en-US">
                <a:ea typeface="ＭＳ Ｐゴシック" charset="0"/>
                <a:cs typeface="ＭＳ Ｐゴシック" charset="0"/>
              </a:rPr>
              <a:pPr eaLnBrk="1" hangingPunct="1">
                <a:defRPr/>
              </a:pPr>
              <a:t>‹#›</a:t>
            </a:fld>
            <a:endParaRPr lang="en-US">
              <a:ea typeface="ＭＳ Ｐゴシック" charset="0"/>
              <a:cs typeface="ＭＳ Ｐゴシック" charset="0"/>
            </a:endParaRPr>
          </a:p>
        </p:txBody>
      </p:sp>
    </p:spTree>
    <p:extLst>
      <p:ext uri="{BB962C8B-B14F-4D97-AF65-F5344CB8AC3E}">
        <p14:creationId xmlns:p14="http://schemas.microsoft.com/office/powerpoint/2010/main" val="2331716856"/>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ctr" defTabSz="455613"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5613"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5613"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5613"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5613"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6963" algn="ctr" defTabSz="456963"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3926" algn="ctr" defTabSz="456963"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0890" algn="ctr" defTabSz="456963"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7852" algn="ctr" defTabSz="456963"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1313" indent="-341313" algn="l" defTabSz="455613" rtl="0" eaLnBrk="0" fontAlgn="base" hangingPunct="0">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1363" indent="-284163" algn="l" defTabSz="455613"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1413" indent="-227013" algn="l" defTabSz="455613"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598613" indent="-227013" algn="l" defTabSz="455613"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5813" indent="-227013" algn="l" defTabSz="455613"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3297" indent="-228482" algn="l" defTabSz="456963" rtl="0" eaLnBrk="1" latinLnBrk="0" hangingPunct="1">
        <a:spcBef>
          <a:spcPct val="20000"/>
        </a:spcBef>
        <a:buFont typeface="Arial"/>
        <a:buChar char="•"/>
        <a:defRPr sz="2000" kern="1200">
          <a:solidFill>
            <a:schemeClr val="tx1"/>
          </a:solidFill>
          <a:latin typeface="+mn-lt"/>
          <a:ea typeface="+mn-ea"/>
          <a:cs typeface="+mn-cs"/>
        </a:defRPr>
      </a:lvl6pPr>
      <a:lvl7pPr marL="2970260" indent="-228482" algn="l" defTabSz="456963" rtl="0" eaLnBrk="1" latinLnBrk="0" hangingPunct="1">
        <a:spcBef>
          <a:spcPct val="20000"/>
        </a:spcBef>
        <a:buFont typeface="Arial"/>
        <a:buChar char="•"/>
        <a:defRPr sz="2000" kern="1200">
          <a:solidFill>
            <a:schemeClr val="tx1"/>
          </a:solidFill>
          <a:latin typeface="+mn-lt"/>
          <a:ea typeface="+mn-ea"/>
          <a:cs typeface="+mn-cs"/>
        </a:defRPr>
      </a:lvl7pPr>
      <a:lvl8pPr marL="3427223" indent="-228482" algn="l" defTabSz="456963" rtl="0" eaLnBrk="1" latinLnBrk="0" hangingPunct="1">
        <a:spcBef>
          <a:spcPct val="20000"/>
        </a:spcBef>
        <a:buFont typeface="Arial"/>
        <a:buChar char="•"/>
        <a:defRPr sz="2000" kern="1200">
          <a:solidFill>
            <a:schemeClr val="tx1"/>
          </a:solidFill>
          <a:latin typeface="+mn-lt"/>
          <a:ea typeface="+mn-ea"/>
          <a:cs typeface="+mn-cs"/>
        </a:defRPr>
      </a:lvl8pPr>
      <a:lvl9pPr marL="3884186" indent="-228482" algn="l" defTabSz="456963"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6963" rtl="0" eaLnBrk="1" latinLnBrk="0" hangingPunct="1">
        <a:defRPr sz="1800" kern="1200">
          <a:solidFill>
            <a:schemeClr val="tx1"/>
          </a:solidFill>
          <a:latin typeface="+mn-lt"/>
          <a:ea typeface="+mn-ea"/>
          <a:cs typeface="+mn-cs"/>
        </a:defRPr>
      </a:lvl1pPr>
      <a:lvl2pPr marL="456963" algn="l" defTabSz="456963" rtl="0" eaLnBrk="1" latinLnBrk="0" hangingPunct="1">
        <a:defRPr sz="1800" kern="1200">
          <a:solidFill>
            <a:schemeClr val="tx1"/>
          </a:solidFill>
          <a:latin typeface="+mn-lt"/>
          <a:ea typeface="+mn-ea"/>
          <a:cs typeface="+mn-cs"/>
        </a:defRPr>
      </a:lvl2pPr>
      <a:lvl3pPr marL="913926" algn="l" defTabSz="456963" rtl="0" eaLnBrk="1" latinLnBrk="0" hangingPunct="1">
        <a:defRPr sz="1800" kern="1200">
          <a:solidFill>
            <a:schemeClr val="tx1"/>
          </a:solidFill>
          <a:latin typeface="+mn-lt"/>
          <a:ea typeface="+mn-ea"/>
          <a:cs typeface="+mn-cs"/>
        </a:defRPr>
      </a:lvl3pPr>
      <a:lvl4pPr marL="1370890" algn="l" defTabSz="456963" rtl="0" eaLnBrk="1" latinLnBrk="0" hangingPunct="1">
        <a:defRPr sz="1800" kern="1200">
          <a:solidFill>
            <a:schemeClr val="tx1"/>
          </a:solidFill>
          <a:latin typeface="+mn-lt"/>
          <a:ea typeface="+mn-ea"/>
          <a:cs typeface="+mn-cs"/>
        </a:defRPr>
      </a:lvl4pPr>
      <a:lvl5pPr marL="1827852" algn="l" defTabSz="456963" rtl="0" eaLnBrk="1" latinLnBrk="0" hangingPunct="1">
        <a:defRPr sz="1800" kern="1200">
          <a:solidFill>
            <a:schemeClr val="tx1"/>
          </a:solidFill>
          <a:latin typeface="+mn-lt"/>
          <a:ea typeface="+mn-ea"/>
          <a:cs typeface="+mn-cs"/>
        </a:defRPr>
      </a:lvl5pPr>
      <a:lvl6pPr marL="2284815" algn="l" defTabSz="456963" rtl="0" eaLnBrk="1" latinLnBrk="0" hangingPunct="1">
        <a:defRPr sz="1800" kern="1200">
          <a:solidFill>
            <a:schemeClr val="tx1"/>
          </a:solidFill>
          <a:latin typeface="+mn-lt"/>
          <a:ea typeface="+mn-ea"/>
          <a:cs typeface="+mn-cs"/>
        </a:defRPr>
      </a:lvl6pPr>
      <a:lvl7pPr marL="2741778" algn="l" defTabSz="456963" rtl="0" eaLnBrk="1" latinLnBrk="0" hangingPunct="1">
        <a:defRPr sz="1800" kern="1200">
          <a:solidFill>
            <a:schemeClr val="tx1"/>
          </a:solidFill>
          <a:latin typeface="+mn-lt"/>
          <a:ea typeface="+mn-ea"/>
          <a:cs typeface="+mn-cs"/>
        </a:defRPr>
      </a:lvl7pPr>
      <a:lvl8pPr marL="3198740" algn="l" defTabSz="456963" rtl="0" eaLnBrk="1" latinLnBrk="0" hangingPunct="1">
        <a:defRPr sz="1800" kern="1200">
          <a:solidFill>
            <a:schemeClr val="tx1"/>
          </a:solidFill>
          <a:latin typeface="+mn-lt"/>
          <a:ea typeface="+mn-ea"/>
          <a:cs typeface="+mn-cs"/>
        </a:defRPr>
      </a:lvl8pPr>
      <a:lvl9pPr marL="3655704" algn="l" defTabSz="4569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2.xml"/><Relationship Id="rId5" Type="http://schemas.openxmlformats.org/officeDocument/2006/relationships/image" Target="../media/image26.jpeg"/><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4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2.xml"/></Relationships>
</file>

<file path=ppt/slides/_rels/slide32.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15.xml"/><Relationship Id="rId1" Type="http://schemas.openxmlformats.org/officeDocument/2006/relationships/slideLayout" Target="../slideLayouts/slideLayout54.xml"/><Relationship Id="rId5" Type="http://schemas.openxmlformats.org/officeDocument/2006/relationships/image" Target="../media/image38.emf"/><Relationship Id="rId4" Type="http://schemas.openxmlformats.org/officeDocument/2006/relationships/image" Target="../media/image37.emf"/></Relationships>
</file>

<file path=ppt/slides/_rels/slide33.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39.emf"/><Relationship Id="rId1" Type="http://schemas.openxmlformats.org/officeDocument/2006/relationships/slideLayout" Target="../slideLayouts/slideLayout54.xml"/><Relationship Id="rId5" Type="http://schemas.openxmlformats.org/officeDocument/2006/relationships/image" Target="../media/image42.emf"/><Relationship Id="rId4" Type="http://schemas.openxmlformats.org/officeDocument/2006/relationships/image" Target="../media/image41.emf"/></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globalcryospherewatch.org/"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wmo.int/pages/prog/www/polar/index_en.html" TargetMode="External"/><Relationship Id="rId2" Type="http://schemas.openxmlformats.org/officeDocument/2006/relationships/hyperlink" Target="http://globalcryospherewatch.org/" TargetMode="Externa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ctrTitle"/>
          </p:nvPr>
        </p:nvSpPr>
        <p:spPr>
          <a:xfrm>
            <a:off x="611189" y="2159000"/>
            <a:ext cx="7921625" cy="3860800"/>
          </a:xfrm>
        </p:spPr>
        <p:txBody>
          <a:bodyPr/>
          <a:lstStyle/>
          <a:p>
            <a:r>
              <a:rPr lang="en-GB" sz="2800" b="1" dirty="0"/>
              <a:t>WMO RA VI WIGOS Workshop</a:t>
            </a:r>
            <a:r>
              <a:rPr lang="en-US" sz="2800" dirty="0"/>
              <a:t/>
            </a:r>
            <a:br>
              <a:rPr lang="en-US" sz="2800" dirty="0"/>
            </a:br>
            <a:r>
              <a:rPr lang="en-US" altLang="en-US" sz="2000" dirty="0">
                <a:solidFill>
                  <a:srgbClr val="FFFFFF"/>
                </a:solidFill>
                <a:ea typeface="MS PGothic" pitchFamily="32" charset="-128"/>
              </a:rPr>
              <a:t/>
            </a:r>
            <a:br>
              <a:rPr lang="en-US" altLang="en-US" sz="2000" dirty="0">
                <a:solidFill>
                  <a:srgbClr val="FFFFFF"/>
                </a:solidFill>
                <a:ea typeface="MS PGothic" pitchFamily="32" charset="-128"/>
              </a:rPr>
            </a:br>
            <a:r>
              <a:rPr lang="en-US" altLang="en-US" sz="3000" dirty="0">
                <a:solidFill>
                  <a:srgbClr val="FFFFFF"/>
                </a:solidFill>
                <a:ea typeface="MS PGothic" pitchFamily="32" charset="-128"/>
              </a:rPr>
              <a:t>GCW </a:t>
            </a:r>
            <a:r>
              <a:rPr lang="en-US" altLang="en-US" sz="3000" dirty="0" smtClean="0">
                <a:solidFill>
                  <a:srgbClr val="FFFFFF"/>
                </a:solidFill>
                <a:ea typeface="MS PGothic" pitchFamily="32" charset="-128"/>
              </a:rPr>
              <a:t>Activities</a:t>
            </a:r>
            <a:br>
              <a:rPr lang="en-US" altLang="en-US" sz="3000" dirty="0" smtClean="0">
                <a:solidFill>
                  <a:srgbClr val="FFFFFF"/>
                </a:solidFill>
                <a:ea typeface="MS PGothic" pitchFamily="32" charset="-128"/>
              </a:rPr>
            </a:br>
            <a:r>
              <a:rPr lang="en-US" altLang="en-US" sz="3000" dirty="0" smtClean="0">
                <a:solidFill>
                  <a:srgbClr val="FFFFFF"/>
                </a:solidFill>
                <a:ea typeface="MS PGothic" pitchFamily="32" charset="-128"/>
              </a:rPr>
              <a:t/>
            </a:r>
            <a:br>
              <a:rPr lang="en-US" altLang="en-US" sz="3000" dirty="0" smtClean="0">
                <a:solidFill>
                  <a:srgbClr val="FFFFFF"/>
                </a:solidFill>
                <a:ea typeface="MS PGothic" pitchFamily="32" charset="-128"/>
              </a:rPr>
            </a:br>
            <a:r>
              <a:rPr lang="en-GB" sz="2000" dirty="0" smtClean="0"/>
              <a:t>(</a:t>
            </a:r>
            <a:r>
              <a:rPr lang="en-GB" sz="2000" dirty="0"/>
              <a:t>Belgrade, Serbia 24 - 27 November 2015)</a:t>
            </a:r>
            <a:r>
              <a:rPr lang="en-US" altLang="en-US" sz="2400" dirty="0">
                <a:solidFill>
                  <a:srgbClr val="FFFFFF"/>
                </a:solidFill>
                <a:ea typeface="MS PGothic" pitchFamily="32" charset="-128"/>
              </a:rPr>
              <a:t/>
            </a:r>
            <a:br>
              <a:rPr lang="en-US" altLang="en-US" sz="2400" dirty="0">
                <a:solidFill>
                  <a:srgbClr val="FFFFFF"/>
                </a:solidFill>
                <a:ea typeface="MS PGothic" pitchFamily="32" charset="-128"/>
              </a:rPr>
            </a:br>
            <a:r>
              <a:rPr lang="en-US" altLang="en-US" sz="3000" dirty="0">
                <a:solidFill>
                  <a:srgbClr val="FFFFFF"/>
                </a:solidFill>
                <a:ea typeface="MS PGothic" pitchFamily="32" charset="-128"/>
              </a:rPr>
              <a:t/>
            </a:r>
            <a:br>
              <a:rPr lang="en-US" altLang="en-US" sz="3000" dirty="0">
                <a:solidFill>
                  <a:srgbClr val="FFFFFF"/>
                </a:solidFill>
                <a:ea typeface="MS PGothic" pitchFamily="32" charset="-128"/>
              </a:rPr>
            </a:br>
            <a:r>
              <a:rPr lang="fr-CH" sz="1800" dirty="0" smtClean="0">
                <a:latin typeface="Arial" pitchFamily="34" charset="0"/>
                <a:cs typeface="Arial" pitchFamily="34" charset="0"/>
              </a:rPr>
              <a:t>Miroslav </a:t>
            </a:r>
            <a:r>
              <a:rPr lang="fr-CH" sz="1800" dirty="0">
                <a:latin typeface="Arial" pitchFamily="34" charset="0"/>
                <a:cs typeface="Arial" pitchFamily="34" charset="0"/>
              </a:rPr>
              <a:t>Ondráš, </a:t>
            </a:r>
            <a:r>
              <a:rPr lang="en-US" altLang="en-US" sz="1800" dirty="0">
                <a:ea typeface="MS PGothic" pitchFamily="32" charset="-128"/>
              </a:rPr>
              <a:t>Chief, WMO Observing Systems Division </a:t>
            </a:r>
            <a:r>
              <a:rPr lang="fr-CH" sz="1800" dirty="0" smtClean="0">
                <a:latin typeface="Arial" pitchFamily="34" charset="0"/>
                <a:cs typeface="Arial" pitchFamily="34" charset="0"/>
              </a:rPr>
              <a:t>WMO</a:t>
            </a:r>
            <a:r>
              <a:rPr lang="fr-CH" sz="1800" dirty="0">
                <a:latin typeface="Arial" pitchFamily="34" charset="0"/>
                <a:cs typeface="Arial" pitchFamily="34" charset="0"/>
              </a:rPr>
              <a:t/>
            </a:r>
            <a:br>
              <a:rPr lang="fr-CH" sz="1800" dirty="0">
                <a:latin typeface="Arial" pitchFamily="34" charset="0"/>
                <a:cs typeface="Arial" pitchFamily="34" charset="0"/>
              </a:rPr>
            </a:br>
            <a:endParaRPr lang="en-US" sz="1800" dirty="0">
              <a:latin typeface="Arial" panose="020B0604020202020204" pitchFamily="34" charset="0"/>
              <a:cs typeface="Arial" panose="020B0604020202020204" pitchFamily="34" charset="0"/>
            </a:endParaRPr>
          </a:p>
        </p:txBody>
      </p:sp>
      <p:sp>
        <p:nvSpPr>
          <p:cNvPr id="8196" name="Title 9"/>
          <p:cNvSpPr txBox="1">
            <a:spLocks/>
          </p:cNvSpPr>
          <p:nvPr/>
        </p:nvSpPr>
        <p:spPr bwMode="auto">
          <a:xfrm>
            <a:off x="117475" y="6453193"/>
            <a:ext cx="24384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7287" tIns="53643" rIns="107287" bIns="53643" anchor="ctr"/>
          <a:lstStyle>
            <a:lvl1pPr defTabSz="457200">
              <a:defRPr sz="2800">
                <a:solidFill>
                  <a:schemeClr val="tx1"/>
                </a:solidFill>
                <a:latin typeface="Arial" charset="0"/>
              </a:defRPr>
            </a:lvl1pPr>
            <a:lvl2pPr marL="742950" indent="-285750" defTabSz="457200">
              <a:defRPr sz="2800">
                <a:solidFill>
                  <a:schemeClr val="tx1"/>
                </a:solidFill>
                <a:latin typeface="Arial" charset="0"/>
              </a:defRPr>
            </a:lvl2pPr>
            <a:lvl3pPr marL="1143000" indent="-228600" defTabSz="457200">
              <a:defRPr sz="2800">
                <a:solidFill>
                  <a:schemeClr val="tx1"/>
                </a:solidFill>
                <a:latin typeface="Arial" charset="0"/>
              </a:defRPr>
            </a:lvl3pPr>
            <a:lvl4pPr marL="1600200" indent="-228600" defTabSz="457200">
              <a:defRPr sz="2800">
                <a:solidFill>
                  <a:schemeClr val="tx1"/>
                </a:solidFill>
                <a:latin typeface="Arial" charset="0"/>
              </a:defRPr>
            </a:lvl4pPr>
            <a:lvl5pPr marL="2057400" indent="-228600" defTabSz="457200">
              <a:defRPr sz="28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8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8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8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800">
                <a:solidFill>
                  <a:schemeClr val="tx1"/>
                </a:solidFill>
                <a:latin typeface="Arial" charset="0"/>
              </a:defRPr>
            </a:lvl9pPr>
          </a:lstStyle>
          <a:p>
            <a:pPr eaLnBrk="1" hangingPunct="1">
              <a:spcBef>
                <a:spcPct val="0"/>
              </a:spcBef>
              <a:buClrTx/>
              <a:buFontTx/>
              <a:buNone/>
            </a:pPr>
            <a:r>
              <a:rPr lang="en-US" sz="1400" dirty="0">
                <a:cs typeface="Arial" charset="0"/>
              </a:rPr>
              <a:t>WMO; </a:t>
            </a:r>
            <a:r>
              <a:rPr lang="en-US" sz="1400" dirty="0" smtClean="0">
                <a:cs typeface="Arial" charset="0"/>
              </a:rPr>
              <a:t>OBS/OSD</a:t>
            </a:r>
            <a:endParaRPr lang="en-US" sz="1400" dirty="0">
              <a:cs typeface="Arial" charset="0"/>
            </a:endParaRPr>
          </a:p>
        </p:txBody>
      </p:sp>
    </p:spTree>
    <p:extLst>
      <p:ext uri="{BB962C8B-B14F-4D97-AF65-F5344CB8AC3E}">
        <p14:creationId xmlns:p14="http://schemas.microsoft.com/office/powerpoint/2010/main" val="1816631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45713" y="395953"/>
            <a:ext cx="3774264" cy="584775"/>
          </a:xfrm>
          <a:prstGeom prst="rect">
            <a:avLst/>
          </a:prstGeom>
          <a:noFill/>
        </p:spPr>
        <p:txBody>
          <a:bodyPr wrap="square" rtlCol="0">
            <a:spAutoFit/>
          </a:bodyPr>
          <a:lstStyle/>
          <a:p>
            <a:r>
              <a:rPr lang="en-US" sz="3200" b="1" dirty="0" smtClean="0">
                <a:solidFill>
                  <a:srgbClr val="000099"/>
                </a:solidFill>
                <a:latin typeface="Arial" pitchFamily="34" charset="0"/>
                <a:cs typeface="Arial" pitchFamily="34" charset="0"/>
              </a:rPr>
              <a:t>GCW MISSION</a:t>
            </a:r>
          </a:p>
        </p:txBody>
      </p:sp>
      <p:sp>
        <p:nvSpPr>
          <p:cNvPr id="6" name="TextBox 5"/>
          <p:cNvSpPr txBox="1"/>
          <p:nvPr/>
        </p:nvSpPr>
        <p:spPr>
          <a:xfrm>
            <a:off x="467544" y="1295400"/>
            <a:ext cx="8186543" cy="1338828"/>
          </a:xfrm>
          <a:prstGeom prst="rect">
            <a:avLst/>
          </a:prstGeom>
          <a:noFill/>
        </p:spPr>
        <p:txBody>
          <a:bodyPr wrap="square" rtlCol="0">
            <a:spAutoFit/>
          </a:bodyPr>
          <a:lstStyle/>
          <a:p>
            <a:r>
              <a:rPr lang="en-US" dirty="0" smtClean="0">
                <a:solidFill>
                  <a:srgbClr val="000000"/>
                </a:solidFill>
                <a:latin typeface="Arial"/>
              </a:rPr>
              <a:t>GCW will provide authoritative, clear, and useable data, information, and analyses on the past, current and future state of the cryosphere.</a:t>
            </a:r>
            <a:endParaRPr lang="en-GB" i="1" dirty="0" smtClean="0">
              <a:solidFill>
                <a:srgbClr val="000000"/>
              </a:solidFill>
              <a:latin typeface="Arial" pitchFamily="34" charset="0"/>
              <a:cs typeface="Arial" pitchFamily="34" charset="0"/>
            </a:endParaRPr>
          </a:p>
          <a:p>
            <a:pPr marL="457200" indent="-457200"/>
            <a:endParaRPr lang="en-GB" sz="900" i="1" dirty="0" smtClean="0">
              <a:solidFill>
                <a:srgbClr val="000000"/>
              </a:solidFill>
              <a:latin typeface="Arial" pitchFamily="34" charset="0"/>
              <a:cs typeface="Arial" pitchFamily="34" charset="0"/>
            </a:endParaRPr>
          </a:p>
        </p:txBody>
      </p:sp>
      <p:sp>
        <p:nvSpPr>
          <p:cNvPr id="5" name="Content Placeholder 3"/>
          <p:cNvSpPr txBox="1">
            <a:spLocks/>
          </p:cNvSpPr>
          <p:nvPr/>
        </p:nvSpPr>
        <p:spPr>
          <a:xfrm>
            <a:off x="323528" y="3041020"/>
            <a:ext cx="8352928" cy="1803111"/>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1588">
              <a:spcBef>
                <a:spcPts val="0"/>
              </a:spcBef>
              <a:buFontTx/>
              <a:buNone/>
            </a:pPr>
            <a:endParaRPr lang="en-US" sz="2000" dirty="0" smtClean="0">
              <a:solidFill>
                <a:srgbClr val="000000"/>
              </a:solidFill>
              <a:latin typeface="Arial" pitchFamily="34" charset="0"/>
              <a:cs typeface="Arial" pitchFamily="34" charset="0"/>
            </a:endParaRPr>
          </a:p>
        </p:txBody>
      </p:sp>
      <p:pic>
        <p:nvPicPr>
          <p:cNvPr id="7" name="Picture 6" descr="gcw_logo_3c.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245979" y="5257800"/>
            <a:ext cx="1589365" cy="1008111"/>
          </a:xfrm>
          <a:prstGeom prst="rect">
            <a:avLst/>
          </a:prstGeom>
        </p:spPr>
      </p:pic>
      <p:sp>
        <p:nvSpPr>
          <p:cNvPr id="2" name="Rectangle 1"/>
          <p:cNvSpPr/>
          <p:nvPr/>
        </p:nvSpPr>
        <p:spPr>
          <a:xfrm>
            <a:off x="467544" y="2824996"/>
            <a:ext cx="8136904" cy="830997"/>
          </a:xfrm>
          <a:prstGeom prst="rect">
            <a:avLst/>
          </a:prstGeom>
        </p:spPr>
        <p:txBody>
          <a:bodyPr wrap="square">
            <a:spAutoFit/>
          </a:bodyPr>
          <a:lstStyle/>
          <a:p>
            <a:pPr marL="0" indent="1588">
              <a:spcBef>
                <a:spcPts val="0"/>
              </a:spcBef>
              <a:buFontTx/>
              <a:buNone/>
            </a:pPr>
            <a:r>
              <a:rPr lang="en-CA" dirty="0">
                <a:solidFill>
                  <a:srgbClr val="FF0000"/>
                </a:solidFill>
                <a:latin typeface="Arial"/>
                <a:cs typeface="Arial"/>
              </a:rPr>
              <a:t>GCW will include observations, monitoring, assessment, product development, prediction, and research.</a:t>
            </a:r>
            <a:r>
              <a:rPr lang="en-US" dirty="0">
                <a:solidFill>
                  <a:srgbClr val="FF0000"/>
                </a:solidFill>
                <a:latin typeface="Arial"/>
                <a:cs typeface="Arial"/>
              </a:rPr>
              <a:t> </a:t>
            </a:r>
          </a:p>
        </p:txBody>
      </p:sp>
      <p:sp>
        <p:nvSpPr>
          <p:cNvPr id="8" name="Rectangle 7"/>
          <p:cNvSpPr/>
          <p:nvPr/>
        </p:nvSpPr>
        <p:spPr>
          <a:xfrm>
            <a:off x="467544" y="4049132"/>
            <a:ext cx="8136904" cy="1815882"/>
          </a:xfrm>
          <a:prstGeom prst="rect">
            <a:avLst/>
          </a:prstGeom>
        </p:spPr>
        <p:txBody>
          <a:bodyPr wrap="square">
            <a:spAutoFit/>
          </a:bodyPr>
          <a:lstStyle/>
          <a:p>
            <a:pPr marL="0" indent="1588">
              <a:spcBef>
                <a:spcPts val="0"/>
              </a:spcBef>
              <a:buFontTx/>
              <a:buNone/>
            </a:pPr>
            <a:r>
              <a:rPr lang="en-US" b="1" dirty="0" smtClean="0">
                <a:solidFill>
                  <a:srgbClr val="000000"/>
                </a:solidFill>
                <a:latin typeface="Arial" pitchFamily="34" charset="0"/>
                <a:cs typeface="Arial" pitchFamily="34" charset="0"/>
              </a:rPr>
              <a:t>GCW </a:t>
            </a:r>
            <a:r>
              <a:rPr lang="en-US" b="1" dirty="0">
                <a:solidFill>
                  <a:srgbClr val="000000"/>
                </a:solidFill>
                <a:latin typeface="Arial" pitchFamily="34" charset="0"/>
                <a:cs typeface="Arial" pitchFamily="34" charset="0"/>
              </a:rPr>
              <a:t>is not assuming the mandate of any of its partners or collaborators. </a:t>
            </a:r>
            <a:r>
              <a:rPr lang="en-US" dirty="0">
                <a:solidFill>
                  <a:srgbClr val="000000"/>
                </a:solidFill>
                <a:latin typeface="Arial" pitchFamily="34" charset="0"/>
                <a:cs typeface="Arial" pitchFamily="34" charset="0"/>
              </a:rPr>
              <a:t>Instead, GCW enables </a:t>
            </a:r>
            <a:r>
              <a:rPr lang="en-US" sz="3200" b="1" dirty="0">
                <a:solidFill>
                  <a:srgbClr val="660066"/>
                </a:solidFill>
                <a:latin typeface="Arial" pitchFamily="34" charset="0"/>
                <a:cs typeface="Arial" pitchFamily="34" charset="0"/>
              </a:rPr>
              <a:t>partners/collaborators to exercise their mandate effectively. </a:t>
            </a:r>
          </a:p>
        </p:txBody>
      </p:sp>
    </p:spTree>
    <p:extLst>
      <p:ext uri="{BB962C8B-B14F-4D97-AF65-F5344CB8AC3E}">
        <p14:creationId xmlns:p14="http://schemas.microsoft.com/office/powerpoint/2010/main" val="64015804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Why we need GCW ?</a:t>
            </a:r>
            <a:endParaRPr lang="en-US" dirty="0"/>
          </a:p>
        </p:txBody>
      </p:sp>
      <p:sp>
        <p:nvSpPr>
          <p:cNvPr id="5" name="Subtitle 4"/>
          <p:cNvSpPr>
            <a:spLocks noGrp="1"/>
          </p:cNvSpPr>
          <p:nvPr>
            <p:ph type="subTitle" idx="1"/>
          </p:nvPr>
        </p:nvSpPr>
        <p:spPr/>
        <p:txBody>
          <a:bodyPr/>
          <a:lstStyle/>
          <a:p>
            <a:endParaRPr lang="en-US"/>
          </a:p>
        </p:txBody>
      </p:sp>
      <p:sp>
        <p:nvSpPr>
          <p:cNvPr id="2" name="Footer Placeholder 1"/>
          <p:cNvSpPr>
            <a:spLocks noGrp="1"/>
          </p:cNvSpPr>
          <p:nvPr>
            <p:ph type="ftr" sz="quarter" idx="3"/>
          </p:nvPr>
        </p:nvSpPr>
        <p:spPr/>
        <p:txBody>
          <a:bodyPr/>
          <a:lstStyle/>
          <a:p>
            <a:pPr>
              <a:defRPr/>
            </a:pPr>
            <a:endParaRPr lang="en-US"/>
          </a:p>
        </p:txBody>
      </p:sp>
      <p:sp>
        <p:nvSpPr>
          <p:cNvPr id="3" name="Slide Number Placeholder 2"/>
          <p:cNvSpPr>
            <a:spLocks noGrp="1"/>
          </p:cNvSpPr>
          <p:nvPr>
            <p:ph type="sldNum" sz="quarter" idx="4"/>
          </p:nvPr>
        </p:nvSpPr>
        <p:spPr/>
        <p:txBody>
          <a:bodyPr/>
          <a:lstStyle/>
          <a:p>
            <a:pPr>
              <a:defRPr/>
            </a:pPr>
            <a:fld id="{D3E6D7CB-FDC0-4696-BA3A-808A4284A519}" type="slidenum">
              <a:rPr lang="en-US" smtClean="0"/>
              <a:pPr>
                <a:defRPr/>
              </a:pPr>
              <a:t>3</a:t>
            </a:fld>
            <a:endParaRPr lang="en-US"/>
          </a:p>
        </p:txBody>
      </p:sp>
    </p:spTree>
    <p:extLst>
      <p:ext uri="{BB962C8B-B14F-4D97-AF65-F5344CB8AC3E}">
        <p14:creationId xmlns:p14="http://schemas.microsoft.com/office/powerpoint/2010/main" val="15939883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D3E6D7CB-FDC0-4696-BA3A-808A4284A519}" type="slidenum">
              <a:rPr lang="en-US" smtClean="0"/>
              <a:pPr>
                <a:defRPr/>
              </a:pPr>
              <a:t>4</a:t>
            </a:fld>
            <a:endParaRPr lang="en-US"/>
          </a:p>
        </p:txBody>
      </p:sp>
      <p:pic>
        <p:nvPicPr>
          <p:cNvPr id="4" name="1409_065_AR_EN.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250"/>
            <a:ext cx="9144000" cy="5143500"/>
          </a:xfrm>
          <a:prstGeom prst="rect">
            <a:avLst/>
          </a:prstGeom>
        </p:spPr>
      </p:pic>
    </p:spTree>
    <p:extLst>
      <p:ext uri="{BB962C8B-B14F-4D97-AF65-F5344CB8AC3E}">
        <p14:creationId xmlns:p14="http://schemas.microsoft.com/office/powerpoint/2010/main" val="4216614314"/>
      </p:ext>
    </p:extLst>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00200" y="260648"/>
            <a:ext cx="5948664" cy="584776"/>
          </a:xfrm>
          <a:prstGeom prst="rect">
            <a:avLst/>
          </a:prstGeom>
          <a:noFill/>
        </p:spPr>
        <p:txBody>
          <a:bodyPr wrap="none" rtlCol="0">
            <a:spAutoFit/>
          </a:bodyPr>
          <a:lstStyle/>
          <a:p>
            <a:pPr defTabSz="457200" eaLnBrk="1" fontAlgn="auto" hangingPunct="1">
              <a:spcBef>
                <a:spcPts val="0"/>
              </a:spcBef>
              <a:spcAft>
                <a:spcPts val="0"/>
              </a:spcAft>
              <a:buClrTx/>
              <a:buFontTx/>
              <a:buNone/>
            </a:pPr>
            <a:r>
              <a:rPr lang="en-US" sz="3200" b="1" dirty="0" smtClean="0">
                <a:solidFill>
                  <a:prstClr val="black"/>
                </a:solidFill>
                <a:latin typeface="Calibri"/>
                <a:ea typeface="ＭＳ Ｐゴシック" charset="0"/>
                <a:cs typeface="Arial"/>
              </a:rPr>
              <a:t>What </a:t>
            </a:r>
            <a:r>
              <a:rPr lang="en-US" sz="3200" b="1" dirty="0">
                <a:solidFill>
                  <a:prstClr val="black"/>
                </a:solidFill>
                <a:latin typeface="Calibri"/>
                <a:ea typeface="ＭＳ Ｐゴシック" charset="0"/>
                <a:cs typeface="Arial"/>
              </a:rPr>
              <a:t>s</a:t>
            </a:r>
            <a:r>
              <a:rPr lang="en-US" sz="3200" b="1" dirty="0" smtClean="0">
                <a:solidFill>
                  <a:prstClr val="black"/>
                </a:solidFill>
                <a:latin typeface="Calibri"/>
                <a:ea typeface="ＭＳ Ｐゴシック" charset="0"/>
                <a:cs typeface="Arial"/>
              </a:rPr>
              <a:t>pecifically is GCW doing?-1</a:t>
            </a:r>
          </a:p>
        </p:txBody>
      </p:sp>
      <p:sp>
        <p:nvSpPr>
          <p:cNvPr id="3" name="TextBox 2"/>
          <p:cNvSpPr txBox="1"/>
          <p:nvPr/>
        </p:nvSpPr>
        <p:spPr>
          <a:xfrm>
            <a:off x="251522" y="1056793"/>
            <a:ext cx="8712968" cy="5647700"/>
          </a:xfrm>
          <a:prstGeom prst="rect">
            <a:avLst/>
          </a:prstGeom>
          <a:noFill/>
        </p:spPr>
        <p:txBody>
          <a:bodyPr wrap="square" rtlCol="0">
            <a:spAutoFit/>
          </a:bodyPr>
          <a:lstStyle/>
          <a:p>
            <a:pPr marL="342900" indent="-342900">
              <a:spcBef>
                <a:spcPct val="0"/>
              </a:spcBef>
              <a:spcAft>
                <a:spcPts val="600"/>
              </a:spcAft>
              <a:buClrTx/>
              <a:buFont typeface="Arial"/>
              <a:buChar char="•"/>
            </a:pPr>
            <a:r>
              <a:rPr lang="en-US" sz="2800" dirty="0">
                <a:solidFill>
                  <a:srgbClr val="000000"/>
                </a:solidFill>
                <a:latin typeface="Arial"/>
                <a:ea typeface="ＭＳ Ｐゴシック" charset="0"/>
                <a:cs typeface="ＭＳ Ｐゴシック" charset="0"/>
              </a:rPr>
              <a:t>developing a </a:t>
            </a:r>
            <a:r>
              <a:rPr lang="en-US" sz="2800" b="1" dirty="0">
                <a:solidFill>
                  <a:srgbClr val="800000"/>
                </a:solidFill>
                <a:latin typeface="Arial"/>
                <a:ea typeface="ＭＳ Ｐゴシック" charset="0"/>
                <a:cs typeface="ＭＳ Ｐゴシック" charset="0"/>
              </a:rPr>
              <a:t>network of surface observations </a:t>
            </a:r>
            <a:r>
              <a:rPr lang="en-US" sz="2800" dirty="0">
                <a:solidFill>
                  <a:srgbClr val="000000"/>
                </a:solidFill>
                <a:latin typeface="Arial"/>
                <a:ea typeface="ＭＳ Ｐゴシック" charset="0"/>
                <a:cs typeface="ＭＳ Ｐゴシック" charset="0"/>
              </a:rPr>
              <a:t>called "CryoNet", which builds on existing networks;</a:t>
            </a:r>
          </a:p>
          <a:p>
            <a:pPr marL="342900" indent="-342900">
              <a:spcBef>
                <a:spcPct val="0"/>
              </a:spcBef>
              <a:spcAft>
                <a:spcPts val="600"/>
              </a:spcAft>
              <a:buClrTx/>
              <a:buFont typeface="Arial"/>
              <a:buChar char="•"/>
            </a:pPr>
            <a:r>
              <a:rPr lang="en-US" sz="2800" dirty="0">
                <a:solidFill>
                  <a:srgbClr val="000000"/>
                </a:solidFill>
                <a:latin typeface="Arial"/>
                <a:ea typeface="ＭＳ Ｐゴシック" charset="0"/>
                <a:cs typeface="ＭＳ Ｐゴシック" charset="0"/>
              </a:rPr>
              <a:t>developing </a:t>
            </a:r>
            <a:r>
              <a:rPr lang="en-US" sz="2800" b="1" dirty="0">
                <a:solidFill>
                  <a:srgbClr val="800000"/>
                </a:solidFill>
                <a:latin typeface="Arial"/>
                <a:ea typeface="ＭＳ Ｐゴシック" charset="0"/>
                <a:cs typeface="ＭＳ Ｐゴシック" charset="0"/>
              </a:rPr>
              <a:t>measurement guidelines and best practices</a:t>
            </a:r>
            <a:r>
              <a:rPr lang="en-US" sz="2800" dirty="0">
                <a:solidFill>
                  <a:srgbClr val="000000"/>
                </a:solidFill>
                <a:latin typeface="Arial"/>
                <a:ea typeface="ＭＳ Ｐゴシック" charset="0"/>
                <a:cs typeface="ＭＳ Ｐゴシック" charset="0"/>
              </a:rPr>
              <a:t>;</a:t>
            </a:r>
          </a:p>
          <a:p>
            <a:pPr marL="342900" indent="-342900">
              <a:spcBef>
                <a:spcPct val="0"/>
              </a:spcBef>
              <a:spcAft>
                <a:spcPts val="600"/>
              </a:spcAft>
              <a:buClrTx/>
              <a:buFont typeface="Arial"/>
              <a:buChar char="•"/>
            </a:pPr>
            <a:r>
              <a:rPr lang="en-US" sz="2800" dirty="0">
                <a:solidFill>
                  <a:srgbClr val="000000"/>
                </a:solidFill>
                <a:latin typeface="Arial"/>
                <a:ea typeface="ＭＳ Ｐゴシック" charset="0"/>
                <a:cs typeface="ＭＳ Ｐゴシック" charset="0"/>
              </a:rPr>
              <a:t>refining </a:t>
            </a:r>
            <a:r>
              <a:rPr lang="en-US" sz="2800" b="1" dirty="0">
                <a:solidFill>
                  <a:srgbClr val="800000"/>
                </a:solidFill>
                <a:latin typeface="Arial"/>
                <a:ea typeface="ＭＳ Ｐゴシック" charset="0"/>
                <a:cs typeface="ＭＳ Ｐゴシック" charset="0"/>
              </a:rPr>
              <a:t>observational requirements</a:t>
            </a:r>
            <a:r>
              <a:rPr lang="en-US" sz="2800" dirty="0">
                <a:solidFill>
                  <a:srgbClr val="000000"/>
                </a:solidFill>
                <a:latin typeface="Arial"/>
                <a:ea typeface="ＭＳ Ｐゴシック" charset="0"/>
                <a:cs typeface="ＭＳ Ｐゴシック" charset="0"/>
              </a:rPr>
              <a:t> for the WMO Rolling Review of Requirements;</a:t>
            </a:r>
          </a:p>
          <a:p>
            <a:pPr marL="342900" indent="-342900">
              <a:spcBef>
                <a:spcPct val="0"/>
              </a:spcBef>
              <a:spcAft>
                <a:spcPts val="600"/>
              </a:spcAft>
              <a:buClrTx/>
              <a:buFont typeface="Arial"/>
              <a:buChar char="•"/>
            </a:pPr>
            <a:r>
              <a:rPr lang="en-US" sz="2800" dirty="0">
                <a:solidFill>
                  <a:srgbClr val="000000"/>
                </a:solidFill>
                <a:latin typeface="Arial"/>
                <a:ea typeface="ＭＳ Ｐゴシック" charset="0"/>
                <a:cs typeface="ＭＳ Ｐゴシック" charset="0"/>
              </a:rPr>
              <a:t>contributing to </a:t>
            </a:r>
            <a:r>
              <a:rPr lang="en-US" sz="2800" b="1" dirty="0">
                <a:solidFill>
                  <a:srgbClr val="800000"/>
                </a:solidFill>
                <a:latin typeface="Arial"/>
                <a:ea typeface="ＭＳ Ｐゴシック" charset="0"/>
                <a:cs typeface="ＭＳ Ｐゴシック" charset="0"/>
              </a:rPr>
              <a:t>WMO’s space-based capabilities </a:t>
            </a:r>
            <a:r>
              <a:rPr lang="en-US" sz="2800" b="1" dirty="0" smtClean="0">
                <a:solidFill>
                  <a:srgbClr val="800000"/>
                </a:solidFill>
                <a:latin typeface="Arial"/>
                <a:ea typeface="ＭＳ Ｐゴシック" charset="0"/>
                <a:cs typeface="ＭＳ Ｐゴシック" charset="0"/>
              </a:rPr>
              <a:t>DB </a:t>
            </a:r>
            <a:r>
              <a:rPr lang="en-US" sz="2800" dirty="0">
                <a:latin typeface="Arial"/>
                <a:ea typeface="ＭＳ Ｐゴシック" charset="0"/>
                <a:cs typeface="ＭＳ Ｐゴシック" charset="0"/>
              </a:rPr>
              <a:t>(with PSTG</a:t>
            </a:r>
            <a:r>
              <a:rPr lang="en-US" sz="2800" dirty="0" smtClean="0">
                <a:latin typeface="Arial"/>
                <a:ea typeface="ＭＳ Ｐゴシック" charset="0"/>
                <a:cs typeface="ＭＳ Ｐゴシック" charset="0"/>
              </a:rPr>
              <a:t>);</a:t>
            </a:r>
          </a:p>
          <a:p>
            <a:pPr marL="342900" indent="-342900">
              <a:spcBef>
                <a:spcPct val="0"/>
              </a:spcBef>
              <a:spcAft>
                <a:spcPts val="600"/>
              </a:spcAft>
              <a:buClrTx/>
              <a:buFont typeface="Arial"/>
              <a:buChar char="•"/>
            </a:pPr>
            <a:r>
              <a:rPr lang="en-US" sz="2800" dirty="0">
                <a:solidFill>
                  <a:srgbClr val="000000"/>
                </a:solidFill>
                <a:latin typeface="Arial"/>
                <a:ea typeface="ＭＳ Ｐゴシック" charset="0"/>
                <a:cs typeface="ＭＳ Ｐゴシック" charset="0"/>
              </a:rPr>
              <a:t>providing </a:t>
            </a:r>
            <a:r>
              <a:rPr lang="en-US" sz="2800" b="1" dirty="0">
                <a:solidFill>
                  <a:srgbClr val="800000"/>
                </a:solidFill>
                <a:latin typeface="Arial"/>
                <a:ea typeface="ＭＳ Ｐゴシック" charset="0"/>
                <a:cs typeface="ＭＳ Ｐゴシック" charset="0"/>
              </a:rPr>
              <a:t>access to data </a:t>
            </a:r>
            <a:r>
              <a:rPr lang="en-US" sz="2800" dirty="0">
                <a:solidFill>
                  <a:srgbClr val="000000"/>
                </a:solidFill>
                <a:latin typeface="Arial"/>
                <a:ea typeface="ＭＳ Ｐゴシック" charset="0"/>
                <a:cs typeface="ＭＳ Ｐゴシック" charset="0"/>
              </a:rPr>
              <a:t>through a GCW Data </a:t>
            </a:r>
            <a:r>
              <a:rPr lang="en-US" sz="2800" dirty="0" smtClean="0">
                <a:solidFill>
                  <a:srgbClr val="000000"/>
                </a:solidFill>
                <a:latin typeface="Arial"/>
                <a:ea typeface="ＭＳ Ｐゴシック" charset="0"/>
                <a:cs typeface="ＭＳ Ｐゴシック" charset="0"/>
              </a:rPr>
              <a:t>Portal;</a:t>
            </a:r>
            <a:endParaRPr lang="en-US" sz="2800" dirty="0">
              <a:latin typeface="Arial"/>
              <a:ea typeface="ＭＳ Ｐゴシック" charset="0"/>
              <a:cs typeface="ＭＳ Ｐゴシック" charset="0"/>
            </a:endParaRPr>
          </a:p>
          <a:p>
            <a:pPr marL="342900" indent="-342900">
              <a:spcBef>
                <a:spcPct val="0"/>
              </a:spcBef>
              <a:spcAft>
                <a:spcPts val="600"/>
              </a:spcAft>
              <a:buClrTx/>
              <a:buFont typeface="Arial"/>
              <a:buChar char="•"/>
            </a:pPr>
            <a:r>
              <a:rPr lang="en-US" sz="2800" dirty="0" smtClean="0">
                <a:solidFill>
                  <a:srgbClr val="000000"/>
                </a:solidFill>
                <a:latin typeface="Arial"/>
                <a:ea typeface="ＭＳ Ｐゴシック" charset="0"/>
                <a:cs typeface="ＭＳ Ｐゴシック" charset="0"/>
              </a:rPr>
              <a:t>engaging in </a:t>
            </a:r>
            <a:r>
              <a:rPr lang="en-US" sz="2800" dirty="0">
                <a:solidFill>
                  <a:srgbClr val="000000"/>
                </a:solidFill>
                <a:latin typeface="Arial"/>
                <a:ea typeface="ＭＳ Ｐゴシック" charset="0"/>
                <a:cs typeface="ＭＳ Ｐゴシック" charset="0"/>
              </a:rPr>
              <a:t>and </a:t>
            </a:r>
            <a:r>
              <a:rPr lang="en-US" sz="2800" dirty="0" smtClean="0">
                <a:solidFill>
                  <a:srgbClr val="000000"/>
                </a:solidFill>
                <a:latin typeface="Arial"/>
                <a:ea typeface="ＭＳ Ｐゴシック" charset="0"/>
                <a:cs typeface="ＭＳ Ｐゴシック" charset="0"/>
              </a:rPr>
              <a:t>supporting </a:t>
            </a:r>
            <a:r>
              <a:rPr lang="en-US" sz="2800" b="1" dirty="0" smtClean="0">
                <a:latin typeface="Arial"/>
                <a:ea typeface="ＭＳ Ｐゴシック" charset="0"/>
                <a:cs typeface="ＭＳ Ｐゴシック" charset="0"/>
              </a:rPr>
              <a:t>intercomparisons </a:t>
            </a:r>
            <a:r>
              <a:rPr lang="en-US" sz="2800" b="1" dirty="0">
                <a:latin typeface="Arial"/>
                <a:ea typeface="ＭＳ Ｐゴシック" charset="0"/>
                <a:cs typeface="ＭＳ Ｐゴシック" charset="0"/>
              </a:rPr>
              <a:t>of </a:t>
            </a:r>
            <a:r>
              <a:rPr lang="en-US" sz="2800" b="1" dirty="0" smtClean="0">
                <a:latin typeface="Arial"/>
                <a:ea typeface="ＭＳ Ｐゴシック" charset="0"/>
                <a:cs typeface="ＭＳ Ｐゴシック" charset="0"/>
              </a:rPr>
              <a:t>products</a:t>
            </a:r>
            <a:r>
              <a:rPr lang="en-US" sz="2800" dirty="0" smtClean="0">
                <a:latin typeface="Arial"/>
                <a:ea typeface="ＭＳ Ｐゴシック" charset="0"/>
                <a:cs typeface="ＭＳ Ｐゴシック" charset="0"/>
              </a:rPr>
              <a:t>;</a:t>
            </a:r>
          </a:p>
        </p:txBody>
      </p:sp>
      <p:pic>
        <p:nvPicPr>
          <p:cNvPr id="7" name="Picture 6" descr="gcw_logo_3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8199" y="188644"/>
            <a:ext cx="1059427" cy="671979"/>
          </a:xfrm>
          <a:prstGeom prst="rect">
            <a:avLst/>
          </a:prstGeom>
        </p:spPr>
      </p:pic>
    </p:spTree>
    <p:extLst>
      <p:ext uri="{BB962C8B-B14F-4D97-AF65-F5344CB8AC3E}">
        <p14:creationId xmlns:p14="http://schemas.microsoft.com/office/powerpoint/2010/main" val="4991919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00200" y="260648"/>
            <a:ext cx="6629400" cy="584776"/>
          </a:xfrm>
          <a:prstGeom prst="rect">
            <a:avLst/>
          </a:prstGeom>
          <a:noFill/>
        </p:spPr>
        <p:txBody>
          <a:bodyPr wrap="square" rtlCol="0">
            <a:spAutoFit/>
          </a:bodyPr>
          <a:lstStyle/>
          <a:p>
            <a:pPr defTabSz="457200" eaLnBrk="1" fontAlgn="auto" hangingPunct="1">
              <a:spcBef>
                <a:spcPts val="0"/>
              </a:spcBef>
              <a:spcAft>
                <a:spcPts val="0"/>
              </a:spcAft>
              <a:buClrTx/>
              <a:buFontTx/>
              <a:buNone/>
            </a:pPr>
            <a:r>
              <a:rPr lang="en-US" sz="3200" b="1" dirty="0" smtClean="0">
                <a:solidFill>
                  <a:prstClr val="black"/>
                </a:solidFill>
                <a:latin typeface="Calibri"/>
                <a:ea typeface="ＭＳ Ｐゴシック" charset="0"/>
                <a:cs typeface="Arial"/>
              </a:rPr>
              <a:t>What </a:t>
            </a:r>
            <a:r>
              <a:rPr lang="en-US" sz="3200" b="1" dirty="0">
                <a:solidFill>
                  <a:prstClr val="black"/>
                </a:solidFill>
                <a:latin typeface="Calibri"/>
                <a:ea typeface="ＭＳ Ｐゴシック" charset="0"/>
                <a:cs typeface="Arial"/>
              </a:rPr>
              <a:t>s</a:t>
            </a:r>
            <a:r>
              <a:rPr lang="en-US" sz="3200" b="1" dirty="0" smtClean="0">
                <a:solidFill>
                  <a:prstClr val="black"/>
                </a:solidFill>
                <a:latin typeface="Calibri"/>
                <a:ea typeface="ＭＳ Ｐゴシック" charset="0"/>
                <a:cs typeface="Arial"/>
              </a:rPr>
              <a:t>pecifically is GCW doing? - 2</a:t>
            </a:r>
          </a:p>
        </p:txBody>
      </p:sp>
      <p:sp>
        <p:nvSpPr>
          <p:cNvPr id="3" name="TextBox 2"/>
          <p:cNvSpPr txBox="1"/>
          <p:nvPr/>
        </p:nvSpPr>
        <p:spPr>
          <a:xfrm>
            <a:off x="251522" y="1056793"/>
            <a:ext cx="8712968" cy="5401478"/>
          </a:xfrm>
          <a:prstGeom prst="rect">
            <a:avLst/>
          </a:prstGeom>
          <a:noFill/>
        </p:spPr>
        <p:txBody>
          <a:bodyPr wrap="square" rtlCol="0">
            <a:spAutoFit/>
          </a:bodyPr>
          <a:lstStyle/>
          <a:p>
            <a:pPr marL="342900" indent="-342900">
              <a:spcBef>
                <a:spcPct val="0"/>
              </a:spcBef>
              <a:spcAft>
                <a:spcPts val="600"/>
              </a:spcAft>
              <a:buClrTx/>
              <a:buFont typeface="Arial"/>
              <a:buChar char="•"/>
            </a:pPr>
            <a:r>
              <a:rPr lang="en-US" sz="3200" dirty="0" smtClean="0">
                <a:latin typeface="Arial"/>
                <a:ea typeface="ＭＳ Ｐゴシック" charset="0"/>
                <a:cs typeface="ＭＳ Ｐゴシック" charset="0"/>
              </a:rPr>
              <a:t>assessing </a:t>
            </a:r>
            <a:r>
              <a:rPr lang="en-US" sz="3200" b="1" dirty="0">
                <a:latin typeface="Arial"/>
                <a:ea typeface="ＭＳ Ｐゴシック" charset="0"/>
                <a:cs typeface="ＭＳ Ｐゴシック" charset="0"/>
              </a:rPr>
              <a:t>snow cover products </a:t>
            </a:r>
            <a:r>
              <a:rPr lang="en-US" sz="3200" dirty="0">
                <a:latin typeface="Arial"/>
                <a:ea typeface="ＭＳ Ｐゴシック" charset="0"/>
                <a:cs typeface="ＭＳ Ｐゴシック" charset="0"/>
              </a:rPr>
              <a:t>through the GCW Snow Watch</a:t>
            </a:r>
            <a:r>
              <a:rPr lang="en-US" sz="3200" b="1" dirty="0">
                <a:latin typeface="Arial"/>
                <a:ea typeface="ＭＳ Ｐゴシック" charset="0"/>
                <a:cs typeface="ＭＳ Ｐゴシック" charset="0"/>
              </a:rPr>
              <a:t> </a:t>
            </a:r>
            <a:r>
              <a:rPr lang="en-US" sz="3200" dirty="0">
                <a:latin typeface="Arial"/>
                <a:ea typeface="ＭＳ Ｐゴシック" charset="0"/>
                <a:cs typeface="ＭＳ Ｐゴシック" charset="0"/>
              </a:rPr>
              <a:t>project</a:t>
            </a:r>
            <a:r>
              <a:rPr lang="en-US" sz="3200" dirty="0" smtClean="0">
                <a:latin typeface="Arial"/>
                <a:ea typeface="ＭＳ Ｐゴシック" charset="0"/>
                <a:cs typeface="ＭＳ Ｐゴシック" charset="0"/>
              </a:rPr>
              <a:t>;</a:t>
            </a:r>
            <a:endParaRPr lang="en-US" sz="3200" dirty="0">
              <a:latin typeface="Arial"/>
              <a:ea typeface="ＭＳ Ｐゴシック" charset="0"/>
              <a:cs typeface="ＭＳ Ｐゴシック" charset="0"/>
            </a:endParaRPr>
          </a:p>
          <a:p>
            <a:pPr marL="342900" indent="-342900">
              <a:spcBef>
                <a:spcPct val="0"/>
              </a:spcBef>
              <a:spcAft>
                <a:spcPts val="600"/>
              </a:spcAft>
              <a:buClrTx/>
              <a:buFont typeface="Arial"/>
              <a:buChar char="•"/>
            </a:pPr>
            <a:r>
              <a:rPr lang="en-US" sz="3200" dirty="0">
                <a:latin typeface="Arial"/>
                <a:ea typeface="ＭＳ Ｐゴシック" charset="0"/>
                <a:cs typeface="ＭＳ Ｐゴシック" charset="0"/>
              </a:rPr>
              <a:t>creating </a:t>
            </a:r>
            <a:r>
              <a:rPr lang="en-US" sz="3200" b="1" dirty="0">
                <a:latin typeface="Arial"/>
                <a:ea typeface="ＭＳ Ｐゴシック" charset="0"/>
                <a:cs typeface="ＭＳ Ｐゴシック" charset="0"/>
              </a:rPr>
              <a:t>unique products</a:t>
            </a:r>
            <a:r>
              <a:rPr lang="en-US" sz="3200" dirty="0">
                <a:latin typeface="Arial"/>
                <a:ea typeface="ＭＳ Ｐゴシック" charset="0"/>
                <a:cs typeface="ＭＳ Ｐゴシック" charset="0"/>
              </a:rPr>
              <a:t>, e.g., the SWE Tracker, in collaboration with partners;</a:t>
            </a:r>
          </a:p>
          <a:p>
            <a:pPr marL="342900" indent="-342900">
              <a:spcBef>
                <a:spcPct val="0"/>
              </a:spcBef>
              <a:spcAft>
                <a:spcPts val="600"/>
              </a:spcAft>
              <a:buClrTx/>
              <a:buFont typeface="Arial"/>
              <a:buChar char="•"/>
            </a:pPr>
            <a:r>
              <a:rPr lang="en-US" sz="3200" dirty="0">
                <a:latin typeface="Arial"/>
                <a:ea typeface="ＭＳ Ｐゴシック" charset="0"/>
                <a:cs typeface="ＭＳ Ｐゴシック" charset="0"/>
              </a:rPr>
              <a:t>engaging in </a:t>
            </a:r>
            <a:r>
              <a:rPr lang="en-US" sz="3200" b="1" dirty="0">
                <a:latin typeface="Arial"/>
                <a:ea typeface="ＭＳ Ｐゴシック" charset="0"/>
                <a:cs typeface="ＭＳ Ｐゴシック" charset="0"/>
              </a:rPr>
              <a:t>historical data </a:t>
            </a:r>
            <a:r>
              <a:rPr lang="en-US" sz="3200" b="1" dirty="0" smtClean="0">
                <a:latin typeface="Arial"/>
                <a:ea typeface="ＭＳ Ｐゴシック" charset="0"/>
                <a:cs typeface="ＭＳ Ｐゴシック" charset="0"/>
              </a:rPr>
              <a:t>rescue</a:t>
            </a:r>
            <a:r>
              <a:rPr lang="en-US" sz="3200" dirty="0" smtClean="0">
                <a:latin typeface="Arial"/>
                <a:ea typeface="ＭＳ Ｐゴシック" charset="0"/>
                <a:cs typeface="ＭＳ Ｐゴシック" charset="0"/>
              </a:rPr>
              <a:t>;</a:t>
            </a:r>
            <a:endParaRPr lang="en-US" sz="3200" dirty="0">
              <a:latin typeface="Arial"/>
              <a:ea typeface="ＭＳ Ｐゴシック" charset="0"/>
              <a:cs typeface="ＭＳ Ｐゴシック" charset="0"/>
            </a:endParaRPr>
          </a:p>
          <a:p>
            <a:pPr marL="342900" indent="-342900">
              <a:spcBef>
                <a:spcPct val="0"/>
              </a:spcBef>
              <a:spcAft>
                <a:spcPts val="600"/>
              </a:spcAft>
              <a:buClrTx/>
              <a:buFont typeface="Arial"/>
              <a:buChar char="•"/>
            </a:pPr>
            <a:r>
              <a:rPr lang="en-US" sz="3200" dirty="0">
                <a:latin typeface="Arial"/>
                <a:ea typeface="ＭＳ Ｐゴシック" charset="0"/>
                <a:cs typeface="ＭＳ Ｐゴシック" charset="0"/>
              </a:rPr>
              <a:t>building a </a:t>
            </a:r>
            <a:r>
              <a:rPr lang="en-US" sz="3200" b="1" dirty="0">
                <a:latin typeface="Arial"/>
                <a:ea typeface="ＭＳ Ｐゴシック" charset="0"/>
                <a:cs typeface="ＭＳ Ｐゴシック" charset="0"/>
              </a:rPr>
              <a:t>snow and ice glossary</a:t>
            </a:r>
            <a:r>
              <a:rPr lang="en-US" sz="3200" dirty="0" smtClean="0">
                <a:latin typeface="Arial"/>
                <a:ea typeface="ＭＳ Ｐゴシック" charset="0"/>
                <a:cs typeface="ＭＳ Ｐゴシック" charset="0"/>
              </a:rPr>
              <a:t>;</a:t>
            </a:r>
          </a:p>
          <a:p>
            <a:pPr marL="342900" indent="-342900">
              <a:spcBef>
                <a:spcPct val="0"/>
              </a:spcBef>
              <a:spcAft>
                <a:spcPts val="600"/>
              </a:spcAft>
              <a:buClrTx/>
              <a:buFont typeface="Arial"/>
              <a:buChar char="•"/>
            </a:pPr>
            <a:r>
              <a:rPr lang="en-US" sz="3200" dirty="0">
                <a:latin typeface="Arial"/>
                <a:ea typeface="ＭＳ Ｐゴシック" charset="0"/>
                <a:cs typeface="ＭＳ Ｐゴシック" charset="0"/>
              </a:rPr>
              <a:t>providing </a:t>
            </a:r>
            <a:r>
              <a:rPr lang="en-US" sz="3200" b="1" dirty="0">
                <a:latin typeface="Arial"/>
                <a:ea typeface="ＭＳ Ｐゴシック" charset="0"/>
                <a:cs typeface="ＭＳ Ｐゴシック" charset="0"/>
              </a:rPr>
              <a:t>up-to-date information on the state of the cryosphere</a:t>
            </a:r>
            <a:r>
              <a:rPr lang="en-US" sz="3200" dirty="0">
                <a:latin typeface="Arial"/>
                <a:ea typeface="ＭＳ Ｐゴシック" charset="0"/>
                <a:cs typeface="ＭＳ Ｐゴシック" charset="0"/>
              </a:rPr>
              <a:t>;</a:t>
            </a:r>
          </a:p>
          <a:p>
            <a:pPr marL="342900" indent="-342900">
              <a:spcBef>
                <a:spcPct val="0"/>
              </a:spcBef>
              <a:spcAft>
                <a:spcPts val="600"/>
              </a:spcAft>
              <a:buClrTx/>
              <a:buFont typeface="Arial"/>
              <a:buChar char="•"/>
            </a:pPr>
            <a:r>
              <a:rPr lang="en-US" sz="3200" dirty="0" smtClean="0">
                <a:solidFill>
                  <a:srgbClr val="000000"/>
                </a:solidFill>
                <a:latin typeface="Arial"/>
                <a:ea typeface="ＭＳ Ｐゴシック" charset="0"/>
                <a:cs typeface="ＭＳ Ｐゴシック" charset="0"/>
              </a:rPr>
              <a:t>developing </a:t>
            </a:r>
            <a:r>
              <a:rPr lang="en-US" sz="3200" dirty="0">
                <a:solidFill>
                  <a:srgbClr val="000000"/>
                </a:solidFill>
                <a:latin typeface="Arial"/>
                <a:ea typeface="ＭＳ Ｐゴシック" charset="0"/>
                <a:cs typeface="ＭＳ Ｐゴシック" charset="0"/>
              </a:rPr>
              <a:t>international training and outreach </a:t>
            </a:r>
            <a:r>
              <a:rPr lang="en-US" sz="3200" dirty="0" smtClean="0">
                <a:solidFill>
                  <a:srgbClr val="000000"/>
                </a:solidFill>
                <a:latin typeface="Arial"/>
                <a:ea typeface="ＭＳ Ｐゴシック" charset="0"/>
                <a:cs typeface="ＭＳ Ｐゴシック" charset="0"/>
              </a:rPr>
              <a:t>materials</a:t>
            </a:r>
            <a:r>
              <a:rPr lang="en-US" sz="3200" dirty="0">
                <a:solidFill>
                  <a:srgbClr val="000000"/>
                </a:solidFill>
                <a:latin typeface="Arial"/>
                <a:ea typeface="ＭＳ Ｐゴシック" charset="0"/>
                <a:cs typeface="ＭＳ Ｐゴシック" charset="0"/>
              </a:rPr>
              <a:t>.</a:t>
            </a:r>
          </a:p>
        </p:txBody>
      </p:sp>
      <p:pic>
        <p:nvPicPr>
          <p:cNvPr id="7" name="Picture 6" descr="gcw_logo_3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8199" y="188644"/>
            <a:ext cx="1059427" cy="671979"/>
          </a:xfrm>
          <a:prstGeom prst="rect">
            <a:avLst/>
          </a:prstGeom>
        </p:spPr>
      </p:pic>
    </p:spTree>
    <p:extLst>
      <p:ext uri="{BB962C8B-B14F-4D97-AF65-F5344CB8AC3E}">
        <p14:creationId xmlns:p14="http://schemas.microsoft.com/office/powerpoint/2010/main" val="5543870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Line 7"/>
          <p:cNvSpPr>
            <a:spLocks noChangeShapeType="1"/>
          </p:cNvSpPr>
          <p:nvPr/>
        </p:nvSpPr>
        <p:spPr bwMode="auto">
          <a:xfrm>
            <a:off x="684213" y="4084950"/>
            <a:ext cx="7993062" cy="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35" name="Line 28"/>
          <p:cNvSpPr>
            <a:spLocks noChangeShapeType="1"/>
          </p:cNvSpPr>
          <p:nvPr/>
        </p:nvSpPr>
        <p:spPr bwMode="auto">
          <a:xfrm flipV="1">
            <a:off x="2354263"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36" name="Line 31"/>
          <p:cNvSpPr>
            <a:spLocks noChangeShapeType="1"/>
          </p:cNvSpPr>
          <p:nvPr/>
        </p:nvSpPr>
        <p:spPr bwMode="auto">
          <a:xfrm flipV="1">
            <a:off x="4013200"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37" name="Line 33"/>
          <p:cNvSpPr>
            <a:spLocks noChangeShapeType="1"/>
          </p:cNvSpPr>
          <p:nvPr/>
        </p:nvSpPr>
        <p:spPr bwMode="auto">
          <a:xfrm flipV="1">
            <a:off x="1525588"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38" name="Line 34"/>
          <p:cNvSpPr>
            <a:spLocks noChangeShapeType="1"/>
          </p:cNvSpPr>
          <p:nvPr/>
        </p:nvSpPr>
        <p:spPr bwMode="auto">
          <a:xfrm flipV="1">
            <a:off x="3184525"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39" name="Line 36"/>
          <p:cNvSpPr>
            <a:spLocks noChangeShapeType="1"/>
          </p:cNvSpPr>
          <p:nvPr/>
        </p:nvSpPr>
        <p:spPr bwMode="auto">
          <a:xfrm flipV="1">
            <a:off x="5672138"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40" name="Line 38"/>
          <p:cNvSpPr>
            <a:spLocks noChangeShapeType="1"/>
          </p:cNvSpPr>
          <p:nvPr/>
        </p:nvSpPr>
        <p:spPr bwMode="auto">
          <a:xfrm flipV="1">
            <a:off x="4843463"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41" name="Line 40"/>
          <p:cNvSpPr>
            <a:spLocks noChangeShapeType="1"/>
          </p:cNvSpPr>
          <p:nvPr/>
        </p:nvSpPr>
        <p:spPr bwMode="auto">
          <a:xfrm flipV="1">
            <a:off x="7331075"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42" name="Line 41"/>
          <p:cNvSpPr>
            <a:spLocks noChangeShapeType="1"/>
          </p:cNvSpPr>
          <p:nvPr/>
        </p:nvSpPr>
        <p:spPr bwMode="auto">
          <a:xfrm flipV="1">
            <a:off x="8169275" y="4051612"/>
            <a:ext cx="0" cy="138113"/>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43" name="Line 42"/>
          <p:cNvSpPr>
            <a:spLocks noChangeShapeType="1"/>
          </p:cNvSpPr>
          <p:nvPr/>
        </p:nvSpPr>
        <p:spPr bwMode="auto">
          <a:xfrm flipV="1">
            <a:off x="6500813" y="4037325"/>
            <a:ext cx="0" cy="138112"/>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44" name="Text Box 44"/>
          <p:cNvSpPr txBox="1">
            <a:spLocks noChangeArrowheads="1"/>
          </p:cNvSpPr>
          <p:nvPr/>
        </p:nvSpPr>
        <p:spPr bwMode="auto">
          <a:xfrm>
            <a:off x="395288" y="4245287"/>
            <a:ext cx="5953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2007</a:t>
            </a:r>
            <a:endParaRPr lang="en-US" smtClean="0">
              <a:solidFill>
                <a:srgbClr val="FFFFFF"/>
              </a:solidFill>
              <a:latin typeface="Times New Roman" charset="0"/>
              <a:cs typeface="HG Mincho Light J;MS Gothic;HG " charset="0"/>
            </a:endParaRPr>
          </a:p>
        </p:txBody>
      </p:sp>
      <p:sp>
        <p:nvSpPr>
          <p:cNvPr id="172045" name="Text Box 45"/>
          <p:cNvSpPr txBox="1">
            <a:spLocks noChangeArrowheads="1"/>
          </p:cNvSpPr>
          <p:nvPr/>
        </p:nvSpPr>
        <p:spPr bwMode="auto">
          <a:xfrm>
            <a:off x="2054225" y="4245287"/>
            <a:ext cx="5953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2009</a:t>
            </a:r>
            <a:endParaRPr lang="en-US" smtClean="0">
              <a:solidFill>
                <a:srgbClr val="FFFFFF"/>
              </a:solidFill>
              <a:latin typeface="Times New Roman" charset="0"/>
              <a:cs typeface="HG Mincho Light J;MS Gothic;HG " charset="0"/>
            </a:endParaRPr>
          </a:p>
        </p:txBody>
      </p:sp>
      <p:sp>
        <p:nvSpPr>
          <p:cNvPr id="172046" name="Text Box 46"/>
          <p:cNvSpPr txBox="1">
            <a:spLocks noChangeArrowheads="1"/>
          </p:cNvSpPr>
          <p:nvPr/>
        </p:nvSpPr>
        <p:spPr bwMode="auto">
          <a:xfrm>
            <a:off x="1225550" y="4245287"/>
            <a:ext cx="5953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2008</a:t>
            </a:r>
            <a:endParaRPr lang="en-US" smtClean="0">
              <a:solidFill>
                <a:srgbClr val="FFFFFF"/>
              </a:solidFill>
              <a:latin typeface="Times New Roman" charset="0"/>
              <a:cs typeface="HG Mincho Light J;MS Gothic;HG " charset="0"/>
            </a:endParaRPr>
          </a:p>
        </p:txBody>
      </p:sp>
      <p:sp>
        <p:nvSpPr>
          <p:cNvPr id="172047" name="Text Box 47"/>
          <p:cNvSpPr txBox="1">
            <a:spLocks noChangeArrowheads="1"/>
          </p:cNvSpPr>
          <p:nvPr/>
        </p:nvSpPr>
        <p:spPr bwMode="auto">
          <a:xfrm>
            <a:off x="3713163" y="4245287"/>
            <a:ext cx="5810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2011</a:t>
            </a:r>
            <a:endParaRPr lang="en-US" smtClean="0">
              <a:solidFill>
                <a:srgbClr val="FFFFFF"/>
              </a:solidFill>
              <a:latin typeface="Times New Roman" charset="0"/>
              <a:cs typeface="HG Mincho Light J;MS Gothic;HG " charset="0"/>
            </a:endParaRPr>
          </a:p>
        </p:txBody>
      </p:sp>
      <p:sp>
        <p:nvSpPr>
          <p:cNvPr id="172048" name="Text Box 48"/>
          <p:cNvSpPr txBox="1">
            <a:spLocks noChangeArrowheads="1"/>
          </p:cNvSpPr>
          <p:nvPr/>
        </p:nvSpPr>
        <p:spPr bwMode="auto">
          <a:xfrm>
            <a:off x="2884488" y="4245287"/>
            <a:ext cx="5953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2010</a:t>
            </a:r>
            <a:endParaRPr lang="en-US" smtClean="0">
              <a:solidFill>
                <a:srgbClr val="FFFFFF"/>
              </a:solidFill>
              <a:latin typeface="Times New Roman" charset="0"/>
              <a:cs typeface="HG Mincho Light J;MS Gothic;HG " charset="0"/>
            </a:endParaRPr>
          </a:p>
        </p:txBody>
      </p:sp>
      <p:sp>
        <p:nvSpPr>
          <p:cNvPr id="172049" name="Text Box 49"/>
          <p:cNvSpPr txBox="1">
            <a:spLocks noChangeArrowheads="1"/>
          </p:cNvSpPr>
          <p:nvPr/>
        </p:nvSpPr>
        <p:spPr bwMode="auto">
          <a:xfrm>
            <a:off x="4543425" y="4245287"/>
            <a:ext cx="5953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2012</a:t>
            </a:r>
            <a:endParaRPr lang="en-US" smtClean="0">
              <a:solidFill>
                <a:srgbClr val="FFFFFF"/>
              </a:solidFill>
              <a:latin typeface="Times New Roman" charset="0"/>
              <a:cs typeface="HG Mincho Light J;MS Gothic;HG " charset="0"/>
            </a:endParaRPr>
          </a:p>
        </p:txBody>
      </p:sp>
      <p:sp>
        <p:nvSpPr>
          <p:cNvPr id="172050" name="Text Box 50"/>
          <p:cNvSpPr txBox="1">
            <a:spLocks noChangeArrowheads="1"/>
          </p:cNvSpPr>
          <p:nvPr/>
        </p:nvSpPr>
        <p:spPr bwMode="auto">
          <a:xfrm>
            <a:off x="5372100" y="4245287"/>
            <a:ext cx="5953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2013</a:t>
            </a:r>
            <a:endParaRPr lang="en-US" smtClean="0">
              <a:solidFill>
                <a:srgbClr val="FFFFFF"/>
              </a:solidFill>
              <a:latin typeface="Times New Roman" charset="0"/>
              <a:cs typeface="HG Mincho Light J;MS Gothic;HG " charset="0"/>
            </a:endParaRPr>
          </a:p>
        </p:txBody>
      </p:sp>
      <p:sp>
        <p:nvSpPr>
          <p:cNvPr id="172051" name="Text Box 51"/>
          <p:cNvSpPr txBox="1">
            <a:spLocks noChangeArrowheads="1"/>
          </p:cNvSpPr>
          <p:nvPr/>
        </p:nvSpPr>
        <p:spPr bwMode="auto">
          <a:xfrm>
            <a:off x="6202363" y="4245287"/>
            <a:ext cx="5953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2014</a:t>
            </a:r>
            <a:endParaRPr lang="en-US" smtClean="0">
              <a:solidFill>
                <a:srgbClr val="FFFFFF"/>
              </a:solidFill>
              <a:latin typeface="Times New Roman" charset="0"/>
              <a:cs typeface="HG Mincho Light J;MS Gothic;HG " charset="0"/>
            </a:endParaRPr>
          </a:p>
        </p:txBody>
      </p:sp>
      <p:sp>
        <p:nvSpPr>
          <p:cNvPr id="172052" name="Line 56"/>
          <p:cNvSpPr>
            <a:spLocks noChangeShapeType="1"/>
          </p:cNvSpPr>
          <p:nvPr/>
        </p:nvSpPr>
        <p:spPr bwMode="auto">
          <a:xfrm>
            <a:off x="900113" y="3076887"/>
            <a:ext cx="0" cy="97631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53" name="Text Box 59"/>
          <p:cNvSpPr txBox="1">
            <a:spLocks noChangeArrowheads="1"/>
          </p:cNvSpPr>
          <p:nvPr/>
        </p:nvSpPr>
        <p:spPr bwMode="auto">
          <a:xfrm>
            <a:off x="179388" y="2392675"/>
            <a:ext cx="1800225" cy="6873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b="1" dirty="0" smtClean="0">
                <a:solidFill>
                  <a:srgbClr val="FE0000"/>
                </a:solidFill>
                <a:latin typeface="Helvetica" charset="0"/>
                <a:cs typeface="HG Mincho Light J;MS Gothic;HG " charset="0"/>
              </a:rPr>
              <a:t>WMO 15</a:t>
            </a:r>
            <a:r>
              <a:rPr lang="en-US" sz="1300" b="1" baseline="30000" dirty="0" smtClean="0">
                <a:solidFill>
                  <a:srgbClr val="FE0000"/>
                </a:solidFill>
                <a:latin typeface="Helvetica" charset="0"/>
                <a:cs typeface="HG Mincho Light J;MS Gothic;HG " charset="0"/>
              </a:rPr>
              <a:t>th</a:t>
            </a:r>
            <a:r>
              <a:rPr lang="en-US" sz="1300" b="1" dirty="0" smtClean="0">
                <a:solidFill>
                  <a:srgbClr val="FE0000"/>
                </a:solidFill>
                <a:latin typeface="Helvetica" charset="0"/>
                <a:cs typeface="HG Mincho Light J;MS Gothic;HG " charset="0"/>
              </a:rPr>
              <a:t> Congress welcomes proposal for  GCW </a:t>
            </a:r>
          </a:p>
        </p:txBody>
      </p:sp>
      <p:sp>
        <p:nvSpPr>
          <p:cNvPr id="172054" name="Text Box 68"/>
          <p:cNvSpPr txBox="1">
            <a:spLocks noChangeArrowheads="1"/>
          </p:cNvSpPr>
          <p:nvPr/>
        </p:nvSpPr>
        <p:spPr bwMode="auto">
          <a:xfrm>
            <a:off x="1476375" y="1276662"/>
            <a:ext cx="1366838" cy="8842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smtClean="0">
                <a:solidFill>
                  <a:srgbClr val="000000"/>
                </a:solidFill>
                <a:latin typeface="Helvetica" charset="0"/>
                <a:cs typeface="HG Mincho Light J;MS Gothic;HG " charset="0"/>
              </a:rPr>
              <a:t>IGOS Cryosphere Theme Report published</a:t>
            </a:r>
          </a:p>
        </p:txBody>
      </p:sp>
      <p:cxnSp>
        <p:nvCxnSpPr>
          <p:cNvPr id="172055" name="AutoShape 70"/>
          <p:cNvCxnSpPr>
            <a:cxnSpLocks noChangeShapeType="1"/>
            <a:endCxn id="172054" idx="2"/>
          </p:cNvCxnSpPr>
          <p:nvPr/>
        </p:nvCxnSpPr>
        <p:spPr bwMode="auto">
          <a:xfrm rot="5400000" flipH="1" flipV="1">
            <a:off x="783432" y="2709381"/>
            <a:ext cx="1924050" cy="827087"/>
          </a:xfrm>
          <a:prstGeom prst="bentConnector3">
            <a:avLst>
              <a:gd name="adj1" fmla="val 30588"/>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sp>
        <p:nvSpPr>
          <p:cNvPr id="172056" name="Line 75"/>
          <p:cNvSpPr>
            <a:spLocks noChangeShapeType="1"/>
          </p:cNvSpPr>
          <p:nvPr/>
        </p:nvSpPr>
        <p:spPr bwMode="auto">
          <a:xfrm flipV="1">
            <a:off x="4643438" y="2140262"/>
            <a:ext cx="0" cy="191611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57" name="Text Box 77"/>
          <p:cNvSpPr txBox="1">
            <a:spLocks noChangeArrowheads="1"/>
          </p:cNvSpPr>
          <p:nvPr/>
        </p:nvSpPr>
        <p:spPr bwMode="auto">
          <a:xfrm>
            <a:off x="3563938" y="1205225"/>
            <a:ext cx="1223962" cy="882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dirty="0" smtClean="0">
                <a:solidFill>
                  <a:srgbClr val="000000"/>
                </a:solidFill>
                <a:latin typeface="Helvetica" charset="0"/>
                <a:cs typeface="HG Mincho Light J;MS Gothic;HG " charset="0"/>
              </a:rPr>
              <a:t>First GCW Implementation Workshop (Geneva)</a:t>
            </a:r>
          </a:p>
        </p:txBody>
      </p:sp>
      <p:sp>
        <p:nvSpPr>
          <p:cNvPr id="172058" name="Text Box 81"/>
          <p:cNvSpPr txBox="1">
            <a:spLocks noChangeArrowheads="1"/>
          </p:cNvSpPr>
          <p:nvPr/>
        </p:nvSpPr>
        <p:spPr bwMode="auto">
          <a:xfrm>
            <a:off x="4787900" y="2608575"/>
            <a:ext cx="1244600" cy="6873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smtClean="0">
                <a:solidFill>
                  <a:srgbClr val="000000"/>
                </a:solidFill>
                <a:latin typeface="Helvetica" charset="0"/>
                <a:cs typeface="HG Mincho Light J;MS Gothic;HG " charset="0"/>
              </a:rPr>
              <a:t>First CryoNet workshop (Vienna)</a:t>
            </a:r>
          </a:p>
        </p:txBody>
      </p:sp>
      <p:cxnSp>
        <p:nvCxnSpPr>
          <p:cNvPr id="172059" name="AutoShape 86"/>
          <p:cNvCxnSpPr>
            <a:cxnSpLocks noChangeShapeType="1"/>
          </p:cNvCxnSpPr>
          <p:nvPr/>
        </p:nvCxnSpPr>
        <p:spPr bwMode="auto">
          <a:xfrm rot="16200000" flipV="1">
            <a:off x="3340894" y="3155469"/>
            <a:ext cx="1171575" cy="725487"/>
          </a:xfrm>
          <a:prstGeom prst="bentConnector3">
            <a:avLst>
              <a:gd name="adj1" fmla="val 50000"/>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172060" name="AutoShape 87"/>
          <p:cNvCxnSpPr>
            <a:cxnSpLocks noChangeShapeType="1"/>
          </p:cNvCxnSpPr>
          <p:nvPr/>
        </p:nvCxnSpPr>
        <p:spPr bwMode="auto">
          <a:xfrm flipV="1">
            <a:off x="5435600" y="3292787"/>
            <a:ext cx="0" cy="79216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172061" name="Text Box 88"/>
          <p:cNvSpPr txBox="1">
            <a:spLocks noChangeArrowheads="1"/>
          </p:cNvSpPr>
          <p:nvPr/>
        </p:nvSpPr>
        <p:spPr bwMode="auto">
          <a:xfrm>
            <a:off x="5105400" y="1165537"/>
            <a:ext cx="1195389" cy="883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dirty="0" smtClean="0">
                <a:solidFill>
                  <a:srgbClr val="000000"/>
                </a:solidFill>
                <a:latin typeface="Helvetica" charset="0"/>
                <a:cs typeface="HG Mincho Light J;MS Gothic;HG " charset="0"/>
              </a:rPr>
              <a:t>First Snow Watch workshop (Toronto)</a:t>
            </a:r>
          </a:p>
        </p:txBody>
      </p:sp>
      <p:sp>
        <p:nvSpPr>
          <p:cNvPr id="172062" name="Line 79"/>
          <p:cNvSpPr>
            <a:spLocks noChangeShapeType="1"/>
          </p:cNvSpPr>
          <p:nvPr/>
        </p:nvSpPr>
        <p:spPr bwMode="auto">
          <a:xfrm>
            <a:off x="6629400" y="1859567"/>
            <a:ext cx="14287" cy="2225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63" name="Text Box 59"/>
          <p:cNvSpPr txBox="1">
            <a:spLocks noChangeArrowheads="1"/>
          </p:cNvSpPr>
          <p:nvPr/>
        </p:nvSpPr>
        <p:spPr bwMode="auto">
          <a:xfrm>
            <a:off x="2627313" y="2284725"/>
            <a:ext cx="1800225" cy="6873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b="1" dirty="0" smtClean="0">
                <a:solidFill>
                  <a:srgbClr val="FE0000"/>
                </a:solidFill>
                <a:latin typeface="Helvetica" charset="0"/>
                <a:cs typeface="HG Mincho Light J;MS Gothic;HG " charset="0"/>
              </a:rPr>
              <a:t>WMO 16</a:t>
            </a:r>
            <a:r>
              <a:rPr lang="en-US" sz="1300" b="1" baseline="30000" dirty="0" smtClean="0">
                <a:solidFill>
                  <a:srgbClr val="FE0000"/>
                </a:solidFill>
                <a:latin typeface="Helvetica" charset="0"/>
                <a:cs typeface="HG Mincho Light J;MS Gothic;HG " charset="0"/>
              </a:rPr>
              <a:t>th</a:t>
            </a:r>
            <a:r>
              <a:rPr lang="en-US" sz="1300" b="1" dirty="0" smtClean="0">
                <a:solidFill>
                  <a:srgbClr val="FE0000"/>
                </a:solidFill>
                <a:latin typeface="Helvetica" charset="0"/>
                <a:cs typeface="HG Mincho Light J;MS Gothic;HG " charset="0"/>
              </a:rPr>
              <a:t> Congress approves GCW development</a:t>
            </a:r>
          </a:p>
        </p:txBody>
      </p:sp>
      <p:sp>
        <p:nvSpPr>
          <p:cNvPr id="172064" name="Text Box 51"/>
          <p:cNvSpPr txBox="1">
            <a:spLocks noChangeArrowheads="1"/>
          </p:cNvSpPr>
          <p:nvPr/>
        </p:nvSpPr>
        <p:spPr bwMode="auto">
          <a:xfrm>
            <a:off x="7100888" y="4229412"/>
            <a:ext cx="5953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2015</a:t>
            </a:r>
            <a:endParaRPr lang="en-US" smtClean="0">
              <a:solidFill>
                <a:srgbClr val="FFFFFF"/>
              </a:solidFill>
              <a:latin typeface="Times New Roman" charset="0"/>
              <a:cs typeface="HG Mincho Light J;MS Gothic;HG " charset="0"/>
            </a:endParaRPr>
          </a:p>
        </p:txBody>
      </p:sp>
      <p:sp>
        <p:nvSpPr>
          <p:cNvPr id="172065" name="Line 33"/>
          <p:cNvSpPr>
            <a:spLocks noChangeShapeType="1"/>
          </p:cNvSpPr>
          <p:nvPr/>
        </p:nvSpPr>
        <p:spPr bwMode="auto">
          <a:xfrm flipV="1">
            <a:off x="684213" y="4013512"/>
            <a:ext cx="0" cy="138113"/>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66" name="Text Box 51"/>
          <p:cNvSpPr txBox="1">
            <a:spLocks noChangeArrowheads="1"/>
          </p:cNvSpPr>
          <p:nvPr/>
        </p:nvSpPr>
        <p:spPr bwMode="auto">
          <a:xfrm>
            <a:off x="7864475" y="4229412"/>
            <a:ext cx="5953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500" smtClean="0">
                <a:solidFill>
                  <a:srgbClr val="333399"/>
                </a:solidFill>
                <a:latin typeface="Helvetica" charset="0"/>
                <a:cs typeface="HG Mincho Light J;MS Gothic;HG " charset="0"/>
              </a:rPr>
              <a:t>2016</a:t>
            </a:r>
            <a:endParaRPr lang="en-US" smtClean="0">
              <a:solidFill>
                <a:srgbClr val="FFFFFF"/>
              </a:solidFill>
              <a:latin typeface="Times New Roman" charset="0"/>
              <a:cs typeface="HG Mincho Light J;MS Gothic;HG " charset="0"/>
            </a:endParaRPr>
          </a:p>
        </p:txBody>
      </p:sp>
      <p:cxnSp>
        <p:nvCxnSpPr>
          <p:cNvPr id="172067" name="AutoShape 70"/>
          <p:cNvCxnSpPr>
            <a:cxnSpLocks noChangeShapeType="1"/>
          </p:cNvCxnSpPr>
          <p:nvPr/>
        </p:nvCxnSpPr>
        <p:spPr bwMode="auto">
          <a:xfrm rot="16200000">
            <a:off x="4980782" y="2812568"/>
            <a:ext cx="2279650" cy="360363"/>
          </a:xfrm>
          <a:prstGeom prst="bentConnector3">
            <a:avLst>
              <a:gd name="adj1" fmla="val 27019"/>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sp>
        <p:nvSpPr>
          <p:cNvPr id="172068" name="Text Box 88"/>
          <p:cNvSpPr txBox="1">
            <a:spLocks noChangeArrowheads="1"/>
          </p:cNvSpPr>
          <p:nvPr/>
        </p:nvSpPr>
        <p:spPr bwMode="auto">
          <a:xfrm>
            <a:off x="6427441" y="1143000"/>
            <a:ext cx="1023937" cy="68392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dirty="0" smtClean="0">
                <a:solidFill>
                  <a:srgbClr val="000000"/>
                </a:solidFill>
                <a:latin typeface="Helvetica" charset="0"/>
                <a:cs typeface="HG Mincho Light J;MS Gothic;HG " charset="0"/>
              </a:rPr>
              <a:t>CryoNet Team </a:t>
            </a:r>
            <a:r>
              <a:rPr lang="en-US" sz="1300" dirty="0" err="1" smtClean="0">
                <a:solidFill>
                  <a:srgbClr val="000000"/>
                </a:solidFill>
                <a:latin typeface="Helvetica" charset="0"/>
                <a:cs typeface="HG Mincho Light J;MS Gothic;HG " charset="0"/>
              </a:rPr>
              <a:t>mtg</a:t>
            </a:r>
            <a:r>
              <a:rPr lang="en-US" sz="1300" dirty="0" smtClean="0">
                <a:solidFill>
                  <a:srgbClr val="000000"/>
                </a:solidFill>
                <a:latin typeface="Helvetica" charset="0"/>
                <a:cs typeface="HG Mincho Light J;MS Gothic;HG " charset="0"/>
              </a:rPr>
              <a:t> (Reykjavik)</a:t>
            </a:r>
          </a:p>
        </p:txBody>
      </p:sp>
      <p:sp>
        <p:nvSpPr>
          <p:cNvPr id="172069" name="Text Box 81"/>
          <p:cNvSpPr txBox="1">
            <a:spLocks noChangeArrowheads="1"/>
          </p:cNvSpPr>
          <p:nvPr/>
        </p:nvSpPr>
        <p:spPr bwMode="auto">
          <a:xfrm>
            <a:off x="5219700" y="4805079"/>
            <a:ext cx="1244600" cy="6842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smtClean="0">
                <a:solidFill>
                  <a:srgbClr val="000000"/>
                </a:solidFill>
                <a:latin typeface="Helvetica" charset="0"/>
                <a:cs typeface="HG Mincho Light J;MS Gothic;HG " charset="0"/>
              </a:rPr>
              <a:t>Asia CryoNet workshop (Beijing)</a:t>
            </a:r>
          </a:p>
        </p:txBody>
      </p:sp>
      <p:cxnSp>
        <p:nvCxnSpPr>
          <p:cNvPr id="172070" name="AutoShape 87"/>
          <p:cNvCxnSpPr>
            <a:cxnSpLocks noChangeShapeType="1"/>
          </p:cNvCxnSpPr>
          <p:nvPr/>
        </p:nvCxnSpPr>
        <p:spPr bwMode="auto">
          <a:xfrm flipH="1" flipV="1">
            <a:off x="6227763" y="4084950"/>
            <a:ext cx="421" cy="720129"/>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172071" name="Text Box 88"/>
          <p:cNvSpPr txBox="1">
            <a:spLocks noChangeArrowheads="1"/>
          </p:cNvSpPr>
          <p:nvPr/>
        </p:nvSpPr>
        <p:spPr bwMode="auto">
          <a:xfrm>
            <a:off x="5372100" y="5597167"/>
            <a:ext cx="1546225" cy="48386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dirty="0" smtClean="0">
                <a:solidFill>
                  <a:srgbClr val="000000"/>
                </a:solidFill>
                <a:latin typeface="Helvetica" charset="0"/>
                <a:cs typeface="HG Mincho Light J;MS Gothic;HG " charset="0"/>
              </a:rPr>
              <a:t>1</a:t>
            </a:r>
            <a:r>
              <a:rPr lang="en-US" sz="1300" baseline="30000" dirty="0" smtClean="0">
                <a:solidFill>
                  <a:srgbClr val="000000"/>
                </a:solidFill>
                <a:latin typeface="Helvetica" charset="0"/>
                <a:cs typeface="HG Mincho Light J;MS Gothic;HG " charset="0"/>
              </a:rPr>
              <a:t>st</a:t>
            </a:r>
            <a:r>
              <a:rPr lang="en-US" sz="1300" dirty="0" smtClean="0">
                <a:solidFill>
                  <a:srgbClr val="000000"/>
                </a:solidFill>
                <a:latin typeface="Helvetica" charset="0"/>
                <a:cs typeface="HG Mincho Light J;MS Gothic;HG " charset="0"/>
              </a:rPr>
              <a:t> Steering Group </a:t>
            </a:r>
            <a:r>
              <a:rPr lang="en-US" sz="1300" dirty="0" err="1" smtClean="0">
                <a:solidFill>
                  <a:srgbClr val="000000"/>
                </a:solidFill>
                <a:latin typeface="Helvetica" charset="0"/>
                <a:cs typeface="HG Mincho Light J;MS Gothic;HG " charset="0"/>
              </a:rPr>
              <a:t>mtg</a:t>
            </a:r>
            <a:r>
              <a:rPr lang="en-US" sz="1300" dirty="0" smtClean="0">
                <a:solidFill>
                  <a:srgbClr val="000000"/>
                </a:solidFill>
                <a:latin typeface="Helvetica" charset="0"/>
                <a:cs typeface="HG Mincho Light J;MS Gothic;HG " charset="0"/>
              </a:rPr>
              <a:t> (Reykjavik)</a:t>
            </a:r>
          </a:p>
        </p:txBody>
      </p:sp>
      <p:sp>
        <p:nvSpPr>
          <p:cNvPr id="172072" name="Line 79"/>
          <p:cNvSpPr>
            <a:spLocks noChangeShapeType="1"/>
          </p:cNvSpPr>
          <p:nvPr/>
        </p:nvSpPr>
        <p:spPr bwMode="auto">
          <a:xfrm>
            <a:off x="6629400" y="4098162"/>
            <a:ext cx="794" cy="151221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73" name="Rectangle 41"/>
          <p:cNvSpPr>
            <a:spLocks noChangeArrowheads="1"/>
          </p:cNvSpPr>
          <p:nvPr/>
        </p:nvSpPr>
        <p:spPr bwMode="auto">
          <a:xfrm>
            <a:off x="6841262" y="2918494"/>
            <a:ext cx="1130439" cy="73866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lgn="ctr">
              <a:spcBef>
                <a:spcPct val="50000"/>
              </a:spcBef>
              <a:buClr>
                <a:srgbClr val="FF9900"/>
              </a:buClr>
              <a:buFont typeface="Wingdings" charset="0"/>
              <a:buNone/>
            </a:pPr>
            <a:r>
              <a:rPr lang="en-US" sz="1400" b="1" dirty="0" smtClean="0">
                <a:solidFill>
                  <a:srgbClr val="FE0000"/>
                </a:solidFill>
                <a:latin typeface="Arial" charset="0"/>
                <a:cs typeface="Arial"/>
              </a:rPr>
              <a:t>Cg-17</a:t>
            </a:r>
            <a:br>
              <a:rPr lang="en-US" sz="1400" b="1" dirty="0" smtClean="0">
                <a:solidFill>
                  <a:srgbClr val="FE0000"/>
                </a:solidFill>
                <a:latin typeface="Arial" charset="0"/>
                <a:cs typeface="Arial"/>
              </a:rPr>
            </a:br>
            <a:r>
              <a:rPr lang="en-US" sz="1400" b="1" dirty="0" smtClean="0">
                <a:solidFill>
                  <a:srgbClr val="FE0000"/>
                </a:solidFill>
                <a:latin typeface="Arial" charset="0"/>
                <a:cs typeface="Arial"/>
              </a:rPr>
              <a:t>GCW</a:t>
            </a:r>
            <a:br>
              <a:rPr lang="en-US" sz="1400" b="1" dirty="0" smtClean="0">
                <a:solidFill>
                  <a:srgbClr val="FE0000"/>
                </a:solidFill>
                <a:latin typeface="Arial" charset="0"/>
                <a:cs typeface="Arial"/>
              </a:rPr>
            </a:br>
            <a:r>
              <a:rPr lang="en-US" sz="1400" b="1" dirty="0" smtClean="0">
                <a:solidFill>
                  <a:srgbClr val="FE0000"/>
                </a:solidFill>
                <a:latin typeface="Arial" charset="0"/>
                <a:cs typeface="Arial"/>
              </a:rPr>
              <a:t>Implement.</a:t>
            </a:r>
          </a:p>
        </p:txBody>
      </p:sp>
      <p:sp>
        <p:nvSpPr>
          <p:cNvPr id="172075" name="Line 79"/>
          <p:cNvSpPr>
            <a:spLocks noChangeShapeType="1"/>
          </p:cNvSpPr>
          <p:nvPr/>
        </p:nvSpPr>
        <p:spPr bwMode="auto">
          <a:xfrm>
            <a:off x="7667625" y="3653150"/>
            <a:ext cx="0" cy="3984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76" name="Text Box 44"/>
          <p:cNvSpPr txBox="1">
            <a:spLocks noChangeArrowheads="1"/>
          </p:cNvSpPr>
          <p:nvPr/>
        </p:nvSpPr>
        <p:spPr bwMode="auto">
          <a:xfrm rot="10800000">
            <a:off x="8009800" y="1731588"/>
            <a:ext cx="738664" cy="1849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rot="10800000" vert="eaVert" wrap="none">
            <a:spAutoFit/>
          </a:bodyPr>
          <a:lstStyle/>
          <a:p>
            <a:pPr algn="ctr">
              <a:spcBef>
                <a:spcPts val="0"/>
              </a:spcBef>
              <a:buClr>
                <a:srgbClr val="FF9900"/>
              </a:buClr>
              <a:buFont typeface="Wingdings" charset="0"/>
              <a:buNone/>
            </a:pPr>
            <a:r>
              <a:rPr lang="en-US" sz="1800" b="1" i="1" dirty="0" smtClean="0">
                <a:solidFill>
                  <a:srgbClr val="000000"/>
                </a:solidFill>
                <a:latin typeface="Arial" charset="0"/>
                <a:cs typeface="Arial"/>
              </a:rPr>
              <a:t>Pre-operational</a:t>
            </a:r>
            <a:r>
              <a:rPr lang="en-US" sz="1800" i="1" dirty="0" smtClean="0">
                <a:solidFill>
                  <a:srgbClr val="000000"/>
                </a:solidFill>
                <a:latin typeface="Arial" charset="0"/>
                <a:cs typeface="Arial"/>
              </a:rPr>
              <a:t> </a:t>
            </a:r>
          </a:p>
          <a:p>
            <a:pPr algn="ctr">
              <a:spcBef>
                <a:spcPts val="0"/>
              </a:spcBef>
              <a:buClr>
                <a:srgbClr val="FF9900"/>
              </a:buClr>
              <a:buFont typeface="Wingdings" charset="0"/>
              <a:buNone/>
            </a:pPr>
            <a:r>
              <a:rPr lang="en-US" sz="1800" b="1" i="1" dirty="0" smtClean="0">
                <a:solidFill>
                  <a:srgbClr val="000000"/>
                </a:solidFill>
                <a:latin typeface="Arial" charset="0"/>
                <a:cs typeface="Arial"/>
              </a:rPr>
              <a:t>(2016-2019)</a:t>
            </a:r>
          </a:p>
        </p:txBody>
      </p:sp>
      <p:sp>
        <p:nvSpPr>
          <p:cNvPr id="172077" name="Rectangle 45"/>
          <p:cNvSpPr>
            <a:spLocks noChangeArrowheads="1"/>
          </p:cNvSpPr>
          <p:nvPr/>
        </p:nvSpPr>
        <p:spPr bwMode="auto">
          <a:xfrm>
            <a:off x="8029575" y="1492562"/>
            <a:ext cx="719138" cy="2305050"/>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78" name="Line 46"/>
          <p:cNvSpPr>
            <a:spLocks noChangeShapeType="1"/>
          </p:cNvSpPr>
          <p:nvPr/>
        </p:nvSpPr>
        <p:spPr bwMode="auto">
          <a:xfrm>
            <a:off x="8172450" y="3797612"/>
            <a:ext cx="0" cy="2873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172079" name="Rectangle 47"/>
          <p:cNvSpPr>
            <a:spLocks noChangeArrowheads="1"/>
          </p:cNvSpPr>
          <p:nvPr/>
        </p:nvSpPr>
        <p:spPr bwMode="auto">
          <a:xfrm>
            <a:off x="228600" y="44450"/>
            <a:ext cx="8569325"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3000" b="1" dirty="0" smtClean="0">
                <a:solidFill>
                  <a:srgbClr val="333399"/>
                </a:solidFill>
                <a:latin typeface="Arial" charset="0"/>
                <a:cs typeface="Arial"/>
              </a:rPr>
              <a:t>GCW </a:t>
            </a:r>
            <a:r>
              <a:rPr lang="en-US" sz="3000" b="1" dirty="0" smtClean="0">
                <a:solidFill>
                  <a:srgbClr val="333399"/>
                </a:solidFill>
                <a:latin typeface="Arial" charset="0"/>
              </a:rPr>
              <a:t>Development </a:t>
            </a:r>
            <a:r>
              <a:rPr lang="en-US" sz="3000" b="1" dirty="0" smtClean="0">
                <a:solidFill>
                  <a:srgbClr val="333399"/>
                </a:solidFill>
                <a:latin typeface="Arial" charset="0"/>
                <a:cs typeface="Arial"/>
              </a:rPr>
              <a:t>History</a:t>
            </a:r>
          </a:p>
        </p:txBody>
      </p:sp>
      <p:sp>
        <p:nvSpPr>
          <p:cNvPr id="172080" name="Text Box 48"/>
          <p:cNvSpPr txBox="1">
            <a:spLocks noChangeArrowheads="1"/>
          </p:cNvSpPr>
          <p:nvPr/>
        </p:nvSpPr>
        <p:spPr bwMode="auto">
          <a:xfrm>
            <a:off x="6948264" y="4877087"/>
            <a:ext cx="1655763" cy="52322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buClr>
                <a:srgbClr val="FF9900"/>
              </a:buClr>
              <a:buFont typeface="Wingdings" charset="0"/>
              <a:buNone/>
            </a:pPr>
            <a:r>
              <a:rPr lang="en-US" sz="1400" dirty="0" smtClean="0">
                <a:solidFill>
                  <a:srgbClr val="000000"/>
                </a:solidFill>
                <a:latin typeface="Arial" charset="0"/>
                <a:cs typeface="Arial"/>
              </a:rPr>
              <a:t>South America </a:t>
            </a:r>
            <a:br>
              <a:rPr lang="en-US" sz="1400" dirty="0" smtClean="0">
                <a:solidFill>
                  <a:srgbClr val="000000"/>
                </a:solidFill>
                <a:latin typeface="Arial" charset="0"/>
                <a:cs typeface="Arial"/>
              </a:rPr>
            </a:br>
            <a:r>
              <a:rPr lang="en-US" sz="1400" dirty="0" smtClean="0">
                <a:solidFill>
                  <a:srgbClr val="000000"/>
                </a:solidFill>
                <a:latin typeface="Arial" charset="0"/>
                <a:cs typeface="Arial"/>
              </a:rPr>
              <a:t>CryoNet workshop</a:t>
            </a:r>
          </a:p>
        </p:txBody>
      </p:sp>
      <p:sp>
        <p:nvSpPr>
          <p:cNvPr id="52" name="Line 79"/>
          <p:cNvSpPr>
            <a:spLocks noChangeShapeType="1"/>
          </p:cNvSpPr>
          <p:nvPr/>
        </p:nvSpPr>
        <p:spPr bwMode="auto">
          <a:xfrm>
            <a:off x="7164289" y="4085000"/>
            <a:ext cx="0" cy="7920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2" name="TextBox 1"/>
          <p:cNvSpPr txBox="1"/>
          <p:nvPr/>
        </p:nvSpPr>
        <p:spPr>
          <a:xfrm>
            <a:off x="827584" y="5591487"/>
            <a:ext cx="3392548" cy="338554"/>
          </a:xfrm>
          <a:prstGeom prst="rect">
            <a:avLst/>
          </a:prstGeom>
          <a:noFill/>
        </p:spPr>
        <p:txBody>
          <a:bodyPr wrap="none" rtlCol="0">
            <a:spAutoFit/>
          </a:bodyPr>
          <a:lstStyle/>
          <a:p>
            <a:r>
              <a:rPr lang="en-US" sz="1600" i="1" dirty="0" smtClean="0">
                <a:latin typeface="+mn-lt"/>
              </a:rPr>
              <a:t>(Note: Not all meetings are shown)</a:t>
            </a:r>
            <a:endParaRPr lang="en-US" sz="1600" i="1" dirty="0">
              <a:latin typeface="+mn-lt"/>
            </a:endParaRPr>
          </a:p>
        </p:txBody>
      </p:sp>
      <p:sp>
        <p:nvSpPr>
          <p:cNvPr id="50" name="Text Box 88"/>
          <p:cNvSpPr txBox="1">
            <a:spLocks noChangeArrowheads="1"/>
          </p:cNvSpPr>
          <p:nvPr/>
        </p:nvSpPr>
        <p:spPr bwMode="auto">
          <a:xfrm>
            <a:off x="6900863" y="1859567"/>
            <a:ext cx="1023937" cy="883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dirty="0" smtClean="0">
                <a:solidFill>
                  <a:srgbClr val="000000"/>
                </a:solidFill>
                <a:latin typeface="Helvetica" charset="0"/>
                <a:cs typeface="HG Mincho Light J;MS Gothic;HG " charset="0"/>
              </a:rPr>
              <a:t>CryoNet Team </a:t>
            </a:r>
            <a:r>
              <a:rPr lang="en-US" sz="1300" dirty="0" err="1" smtClean="0">
                <a:solidFill>
                  <a:srgbClr val="000000"/>
                </a:solidFill>
                <a:latin typeface="Helvetica" charset="0"/>
                <a:cs typeface="HG Mincho Light J;MS Gothic;HG " charset="0"/>
              </a:rPr>
              <a:t>mtg</a:t>
            </a:r>
            <a:r>
              <a:rPr lang="en-US" sz="1300" dirty="0" smtClean="0">
                <a:solidFill>
                  <a:srgbClr val="000000"/>
                </a:solidFill>
                <a:latin typeface="Helvetica" charset="0"/>
                <a:cs typeface="HG Mincho Light J;MS Gothic;HG " charset="0"/>
              </a:rPr>
              <a:t> (Copenhagen)</a:t>
            </a:r>
          </a:p>
        </p:txBody>
      </p:sp>
      <p:sp>
        <p:nvSpPr>
          <p:cNvPr id="51" name="Line 79"/>
          <p:cNvSpPr>
            <a:spLocks noChangeShapeType="1"/>
          </p:cNvSpPr>
          <p:nvPr/>
        </p:nvSpPr>
        <p:spPr bwMode="auto">
          <a:xfrm flipH="1">
            <a:off x="7406477" y="2743542"/>
            <a:ext cx="9529" cy="130807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53" name="Line 79"/>
          <p:cNvSpPr>
            <a:spLocks noChangeShapeType="1"/>
          </p:cNvSpPr>
          <p:nvPr/>
        </p:nvSpPr>
        <p:spPr bwMode="auto">
          <a:xfrm flipH="1">
            <a:off x="7412831" y="4121197"/>
            <a:ext cx="3176" cy="1466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82945" tIns="41473" rIns="82945" bIns="41473" anchor="ctr"/>
          <a:lstStyle/>
          <a:p>
            <a:pPr>
              <a:spcBef>
                <a:spcPct val="50000"/>
              </a:spcBef>
              <a:buClr>
                <a:srgbClr val="FF9900"/>
              </a:buClr>
              <a:buFont typeface="Wingdings" charset="0"/>
              <a:buNone/>
            </a:pPr>
            <a:endParaRPr lang="en-US" smtClean="0">
              <a:solidFill>
                <a:srgbClr val="000000"/>
              </a:solidFill>
              <a:latin typeface="Arial" charset="0"/>
              <a:cs typeface="Arial"/>
            </a:endParaRPr>
          </a:p>
        </p:txBody>
      </p:sp>
      <p:sp>
        <p:nvSpPr>
          <p:cNvPr id="54" name="Text Box 88"/>
          <p:cNvSpPr txBox="1">
            <a:spLocks noChangeArrowheads="1"/>
          </p:cNvSpPr>
          <p:nvPr/>
        </p:nvSpPr>
        <p:spPr bwMode="auto">
          <a:xfrm>
            <a:off x="7102475" y="5591487"/>
            <a:ext cx="1584325" cy="48386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82945" tIns="41473" rIns="82945" bIns="41473">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300" dirty="0" smtClean="0">
                <a:solidFill>
                  <a:srgbClr val="000000"/>
                </a:solidFill>
                <a:latin typeface="Helvetica" charset="0"/>
                <a:cs typeface="HG Mincho Light J;MS Gothic;HG " charset="0"/>
              </a:rPr>
              <a:t>2</a:t>
            </a:r>
            <a:r>
              <a:rPr lang="en-US" sz="1300" baseline="30000" dirty="0" smtClean="0">
                <a:solidFill>
                  <a:srgbClr val="000000"/>
                </a:solidFill>
                <a:latin typeface="Helvetica" charset="0"/>
                <a:cs typeface="HG Mincho Light J;MS Gothic;HG " charset="0"/>
              </a:rPr>
              <a:t>nd</a:t>
            </a:r>
            <a:r>
              <a:rPr lang="en-US" sz="1300" dirty="0" smtClean="0">
                <a:solidFill>
                  <a:srgbClr val="000000"/>
                </a:solidFill>
                <a:latin typeface="Helvetica" charset="0"/>
                <a:cs typeface="HG Mincho Light J;MS Gothic;HG " charset="0"/>
              </a:rPr>
              <a:t> Steering Group </a:t>
            </a:r>
            <a:r>
              <a:rPr lang="en-US" sz="1300" dirty="0" err="1" smtClean="0">
                <a:solidFill>
                  <a:srgbClr val="000000"/>
                </a:solidFill>
                <a:latin typeface="Helvetica" charset="0"/>
                <a:cs typeface="HG Mincho Light J;MS Gothic;HG " charset="0"/>
              </a:rPr>
              <a:t>mtg</a:t>
            </a:r>
            <a:r>
              <a:rPr lang="en-US" sz="1300" dirty="0" smtClean="0">
                <a:solidFill>
                  <a:srgbClr val="000000"/>
                </a:solidFill>
                <a:latin typeface="Helvetica" charset="0"/>
                <a:cs typeface="HG Mincho Light J;MS Gothic;HG " charset="0"/>
              </a:rPr>
              <a:t> (Copenhagen)</a:t>
            </a:r>
          </a:p>
        </p:txBody>
      </p:sp>
    </p:spTree>
    <p:extLst>
      <p:ext uri="{BB962C8B-B14F-4D97-AF65-F5344CB8AC3E}">
        <p14:creationId xmlns:p14="http://schemas.microsoft.com/office/powerpoint/2010/main" val="664375757"/>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8200" y="260648"/>
            <a:ext cx="7025281" cy="584776"/>
          </a:xfrm>
          <a:prstGeom prst="rect">
            <a:avLst/>
          </a:prstGeom>
          <a:noFill/>
        </p:spPr>
        <p:txBody>
          <a:bodyPr wrap="none" rtlCol="0">
            <a:spAutoFit/>
          </a:bodyPr>
          <a:lstStyle/>
          <a:p>
            <a:pPr defTabSz="457200" eaLnBrk="1" fontAlgn="auto" hangingPunct="1">
              <a:spcBef>
                <a:spcPts val="0"/>
              </a:spcBef>
              <a:spcAft>
                <a:spcPts val="0"/>
              </a:spcAft>
            </a:pPr>
            <a:r>
              <a:rPr lang="en-US" sz="3200" b="1" dirty="0" smtClean="0">
                <a:solidFill>
                  <a:srgbClr val="000099"/>
                </a:solidFill>
                <a:latin typeface="Arial" panose="020B0604020202020204" pitchFamily="34" charset="0"/>
                <a:cs typeface="Arial" panose="020B0604020202020204" pitchFamily="34" charset="0"/>
              </a:rPr>
              <a:t>High level decisions &amp; Highlights-1</a:t>
            </a:r>
          </a:p>
        </p:txBody>
      </p:sp>
      <p:sp>
        <p:nvSpPr>
          <p:cNvPr id="3" name="Rectangle 2"/>
          <p:cNvSpPr/>
          <p:nvPr/>
        </p:nvSpPr>
        <p:spPr>
          <a:xfrm>
            <a:off x="323528" y="1268760"/>
            <a:ext cx="8388424" cy="5663088"/>
          </a:xfrm>
          <a:prstGeom prst="rect">
            <a:avLst/>
          </a:prstGeom>
        </p:spPr>
        <p:txBody>
          <a:bodyPr wrap="square">
            <a:spAutoFit/>
          </a:bodyPr>
          <a:lstStyle/>
          <a:p>
            <a:pPr marL="457200" lvl="0" indent="-457200">
              <a:spcBef>
                <a:spcPts val="0"/>
              </a:spcBef>
              <a:spcAft>
                <a:spcPts val="600"/>
              </a:spcAft>
              <a:buFont typeface="+mj-lt"/>
              <a:buAutoNum type="arabicPeriod"/>
            </a:pPr>
            <a:r>
              <a:rPr lang="en-GB" sz="3200" dirty="0">
                <a:latin typeface="Arial" panose="020B0604020202020204" pitchFamily="34" charset="0"/>
                <a:cs typeface="Arial" panose="020B0604020202020204" pitchFamily="34" charset="0"/>
              </a:rPr>
              <a:t>The </a:t>
            </a:r>
            <a:r>
              <a:rPr lang="en-GB" sz="3200" dirty="0" smtClean="0">
                <a:latin typeface="Arial" panose="020B0604020202020204" pitchFamily="34" charset="0"/>
                <a:cs typeface="Arial" panose="020B0604020202020204" pitchFamily="34" charset="0"/>
              </a:rPr>
              <a:t>17</a:t>
            </a:r>
            <a:r>
              <a:rPr lang="en-GB" sz="3200" baseline="30000" dirty="0" smtClean="0">
                <a:latin typeface="Arial" panose="020B0604020202020204" pitchFamily="34" charset="0"/>
                <a:cs typeface="Arial" panose="020B0604020202020204" pitchFamily="34" charset="0"/>
              </a:rPr>
              <a:t>th</a:t>
            </a:r>
            <a:r>
              <a:rPr lang="en-GB" sz="3200" dirty="0" smtClean="0">
                <a:latin typeface="Arial" panose="020B0604020202020204" pitchFamily="34" charset="0"/>
                <a:cs typeface="Arial" panose="020B0604020202020204" pitchFamily="34" charset="0"/>
              </a:rPr>
              <a:t> World </a:t>
            </a:r>
            <a:r>
              <a:rPr lang="en-GB" sz="3200" dirty="0">
                <a:latin typeface="Arial" panose="020B0604020202020204" pitchFamily="34" charset="0"/>
                <a:cs typeface="Arial" panose="020B0604020202020204" pitchFamily="34" charset="0"/>
              </a:rPr>
              <a:t>Meteorological Congress </a:t>
            </a:r>
            <a:r>
              <a:rPr lang="en-GB" sz="3200" dirty="0" smtClean="0">
                <a:latin typeface="Arial" panose="020B0604020202020204" pitchFamily="34" charset="0"/>
                <a:cs typeface="Arial" panose="020B0604020202020204" pitchFamily="34" charset="0"/>
              </a:rPr>
              <a:t>(June 2015) decided</a:t>
            </a:r>
          </a:p>
          <a:p>
            <a:pPr marL="914400" lvl="1" indent="-457200">
              <a:spcBef>
                <a:spcPts val="0"/>
              </a:spcBef>
              <a:spcAft>
                <a:spcPts val="600"/>
              </a:spcAft>
              <a:buFont typeface="Arial" panose="020B0604020202020204" pitchFamily="34" charset="0"/>
              <a:buChar char="•"/>
            </a:pPr>
            <a:r>
              <a:rPr lang="en-GB" sz="3200" dirty="0" smtClean="0">
                <a:solidFill>
                  <a:srgbClr val="FF0000"/>
                </a:solidFill>
                <a:latin typeface="Arial" panose="020B0604020202020204" pitchFamily="34" charset="0"/>
                <a:cs typeface="Arial" panose="020B0604020202020204" pitchFamily="34" charset="0"/>
              </a:rPr>
              <a:t>to </a:t>
            </a:r>
            <a:r>
              <a:rPr lang="en-GB" sz="3200" dirty="0">
                <a:solidFill>
                  <a:srgbClr val="FF0000"/>
                </a:solidFill>
                <a:latin typeface="Arial" panose="020B0604020202020204" pitchFamily="34" charset="0"/>
                <a:cs typeface="Arial" panose="020B0604020202020204" pitchFamily="34" charset="0"/>
              </a:rPr>
              <a:t>mainstream and implement GCW </a:t>
            </a:r>
            <a:r>
              <a:rPr lang="en-GB" sz="3200" dirty="0">
                <a:latin typeface="Arial" panose="020B0604020202020204" pitchFamily="34" charset="0"/>
                <a:cs typeface="Arial" panose="020B0604020202020204" pitchFamily="34" charset="0"/>
              </a:rPr>
              <a:t>in WMO Programmes as a cross-cutting </a:t>
            </a:r>
            <a:r>
              <a:rPr lang="en-GB" sz="3200" dirty="0" smtClean="0">
                <a:latin typeface="Arial" panose="020B0604020202020204" pitchFamily="34" charset="0"/>
                <a:cs typeface="Arial" panose="020B0604020202020204" pitchFamily="34" charset="0"/>
              </a:rPr>
              <a:t>activity, </a:t>
            </a:r>
            <a:r>
              <a:rPr lang="en-GB" sz="3200" dirty="0">
                <a:latin typeface="Arial" panose="020B0604020202020204" pitchFamily="34" charset="0"/>
                <a:cs typeface="Arial" panose="020B0604020202020204" pitchFamily="34" charset="0"/>
              </a:rPr>
              <a:t>and </a:t>
            </a:r>
            <a:endParaRPr lang="en-GB" sz="3200" dirty="0" smtClean="0">
              <a:latin typeface="Arial" panose="020B0604020202020204" pitchFamily="34" charset="0"/>
              <a:cs typeface="Arial" panose="020B0604020202020204" pitchFamily="34" charset="0"/>
            </a:endParaRPr>
          </a:p>
          <a:p>
            <a:pPr marL="914400" lvl="1" indent="-457200">
              <a:spcBef>
                <a:spcPts val="0"/>
              </a:spcBef>
              <a:spcAft>
                <a:spcPts val="600"/>
              </a:spcAft>
              <a:buFont typeface="Arial" panose="020B0604020202020204" pitchFamily="34" charset="0"/>
              <a:buChar char="•"/>
            </a:pPr>
            <a:r>
              <a:rPr lang="en-GB" sz="3200" dirty="0" smtClean="0">
                <a:latin typeface="Arial" panose="020B0604020202020204" pitchFamily="34" charset="0"/>
                <a:cs typeface="Arial" panose="020B0604020202020204" pitchFamily="34" charset="0"/>
              </a:rPr>
              <a:t>requested SG to establish a </a:t>
            </a:r>
            <a:r>
              <a:rPr lang="en-GB" sz="3200" dirty="0">
                <a:solidFill>
                  <a:srgbClr val="FF0000"/>
                </a:solidFill>
                <a:latin typeface="Arial" panose="020B0604020202020204" pitchFamily="34" charset="0"/>
                <a:cs typeface="Arial" panose="020B0604020202020204" pitchFamily="34" charset="0"/>
              </a:rPr>
              <a:t>GCW </a:t>
            </a:r>
            <a:r>
              <a:rPr lang="en-GB" sz="3200" dirty="0" smtClean="0">
                <a:solidFill>
                  <a:srgbClr val="FF0000"/>
                </a:solidFill>
                <a:latin typeface="Arial" panose="020B0604020202020204" pitchFamily="34" charset="0"/>
                <a:cs typeface="Arial" panose="020B0604020202020204" pitchFamily="34" charset="0"/>
              </a:rPr>
              <a:t>Project Office</a:t>
            </a:r>
            <a:r>
              <a:rPr lang="en-GB" sz="3200" dirty="0" smtClean="0">
                <a:latin typeface="Arial" panose="020B0604020202020204" pitchFamily="34" charset="0"/>
                <a:cs typeface="Arial" panose="020B0604020202020204" pitchFamily="34" charset="0"/>
              </a:rPr>
              <a:t>.</a:t>
            </a:r>
          </a:p>
          <a:p>
            <a:pPr marL="457200" indent="-457200">
              <a:spcBef>
                <a:spcPts val="0"/>
              </a:spcBef>
              <a:spcAft>
                <a:spcPts val="600"/>
              </a:spcAft>
              <a:buFont typeface="+mj-lt"/>
              <a:buAutoNum type="arabicPeriod"/>
            </a:pPr>
            <a:r>
              <a:rPr lang="en-GB" sz="3200" dirty="0">
                <a:solidFill>
                  <a:srgbClr val="FF0000"/>
                </a:solidFill>
                <a:latin typeface="Arial" panose="020B0604020202020204" pitchFamily="34" charset="0"/>
                <a:cs typeface="Arial" panose="020B0604020202020204" pitchFamily="34" charset="0"/>
              </a:rPr>
              <a:t>36 stations </a:t>
            </a:r>
            <a:r>
              <a:rPr lang="en-GB" sz="3200" dirty="0">
                <a:latin typeface="Arial" panose="020B0604020202020204" pitchFamily="34" charset="0"/>
                <a:cs typeface="Arial" panose="020B0604020202020204" pitchFamily="34" charset="0"/>
              </a:rPr>
              <a:t>were selected for CryoNet </a:t>
            </a:r>
            <a:r>
              <a:rPr lang="en-GB" sz="3200" dirty="0" smtClean="0">
                <a:latin typeface="Arial" panose="020B0604020202020204" pitchFamily="34" charset="0"/>
                <a:cs typeface="Arial" panose="020B0604020202020204" pitchFamily="34" charset="0"/>
              </a:rPr>
              <a:t>pre-operational testing and </a:t>
            </a:r>
            <a:r>
              <a:rPr lang="en-GB" sz="3200" dirty="0">
                <a:latin typeface="Arial" panose="020B0604020202020204" pitchFamily="34" charset="0"/>
                <a:cs typeface="Arial" panose="020B0604020202020204" pitchFamily="34" charset="0"/>
              </a:rPr>
              <a:t>approved by Cg-17</a:t>
            </a:r>
            <a:r>
              <a:rPr lang="en-GB" sz="32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a:p>
            <a:pPr>
              <a:spcBef>
                <a:spcPts val="0"/>
              </a:spcBef>
              <a:spcAft>
                <a:spcPts val="600"/>
              </a:spcAft>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05186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8200" y="260648"/>
            <a:ext cx="7025281" cy="584776"/>
          </a:xfrm>
          <a:prstGeom prst="rect">
            <a:avLst/>
          </a:prstGeom>
          <a:noFill/>
        </p:spPr>
        <p:txBody>
          <a:bodyPr wrap="none" rtlCol="0">
            <a:spAutoFit/>
          </a:bodyPr>
          <a:lstStyle/>
          <a:p>
            <a:pPr defTabSz="457200" eaLnBrk="1" fontAlgn="auto" hangingPunct="1">
              <a:spcBef>
                <a:spcPts val="0"/>
              </a:spcBef>
              <a:spcAft>
                <a:spcPts val="0"/>
              </a:spcAft>
            </a:pPr>
            <a:r>
              <a:rPr lang="en-US" sz="3200" b="1" dirty="0" smtClean="0">
                <a:solidFill>
                  <a:srgbClr val="000099"/>
                </a:solidFill>
                <a:latin typeface="Arial" panose="020B0604020202020204" pitchFamily="34" charset="0"/>
                <a:cs typeface="Arial" panose="020B0604020202020204" pitchFamily="34" charset="0"/>
              </a:rPr>
              <a:t>High level decisions &amp; Highlights-2</a:t>
            </a:r>
          </a:p>
        </p:txBody>
      </p:sp>
      <p:sp>
        <p:nvSpPr>
          <p:cNvPr id="3" name="Rectangle 2"/>
          <p:cNvSpPr/>
          <p:nvPr/>
        </p:nvSpPr>
        <p:spPr>
          <a:xfrm>
            <a:off x="323528" y="1268760"/>
            <a:ext cx="8388424" cy="5216813"/>
          </a:xfrm>
          <a:prstGeom prst="rect">
            <a:avLst/>
          </a:prstGeom>
        </p:spPr>
        <p:txBody>
          <a:bodyPr wrap="square">
            <a:spAutoFit/>
          </a:bodyPr>
          <a:lstStyle/>
          <a:p>
            <a:pPr marL="514350" indent="-514350">
              <a:spcBef>
                <a:spcPts val="0"/>
              </a:spcBef>
              <a:spcAft>
                <a:spcPts val="600"/>
              </a:spcAft>
              <a:buFont typeface="+mj-lt"/>
              <a:buAutoNum type="arabicPeriod" startAt="3"/>
            </a:pPr>
            <a:r>
              <a:rPr lang="en-GB" sz="2800" dirty="0" smtClean="0">
                <a:latin typeface="Arial" panose="020B0604020202020204" pitchFamily="34" charset="0"/>
                <a:cs typeface="Arial" panose="020B0604020202020204" pitchFamily="34" charset="0"/>
              </a:rPr>
              <a:t>Engagements with </a:t>
            </a:r>
            <a:r>
              <a:rPr lang="en-GB" sz="2800" dirty="0" smtClean="0">
                <a:solidFill>
                  <a:srgbClr val="FF0000"/>
                </a:solidFill>
                <a:latin typeface="Arial" panose="020B0604020202020204" pitchFamily="34" charset="0"/>
                <a:cs typeface="Arial" panose="020B0604020202020204" pitchFamily="34" charset="0"/>
              </a:rPr>
              <a:t>Regions </a:t>
            </a:r>
            <a:r>
              <a:rPr lang="en-GB" sz="2800" dirty="0" smtClean="0">
                <a:latin typeface="Arial" panose="020B0604020202020204" pitchFamily="34" charset="0"/>
                <a:cs typeface="Arial" panose="020B0604020202020204" pitchFamily="34" charset="0"/>
              </a:rPr>
              <a:t>to fill gaps in CryoNet:</a:t>
            </a:r>
          </a:p>
          <a:p>
            <a:pPr marL="971550" lvl="1" indent="-514350">
              <a:spcBef>
                <a:spcPts val="0"/>
              </a:spcBef>
              <a:spcAft>
                <a:spcPts val="600"/>
              </a:spcAft>
              <a:buFont typeface="Arial"/>
              <a:buChar char="•"/>
            </a:pPr>
            <a:r>
              <a:rPr lang="en-GB" sz="2800" dirty="0" smtClean="0">
                <a:latin typeface="Arial" panose="020B0604020202020204" pitchFamily="34" charset="0"/>
                <a:cs typeface="Arial" panose="020B0604020202020204" pitchFamily="34" charset="0"/>
              </a:rPr>
              <a:t>1</a:t>
            </a:r>
            <a:r>
              <a:rPr lang="en-GB" sz="2800" baseline="30000" dirty="0" smtClean="0">
                <a:latin typeface="Arial" panose="020B0604020202020204" pitchFamily="34" charset="0"/>
                <a:cs typeface="Arial" panose="020B0604020202020204" pitchFamily="34" charset="0"/>
              </a:rPr>
              <a:t>st</a:t>
            </a:r>
            <a:r>
              <a:rPr lang="en-GB" sz="2800" dirty="0">
                <a:latin typeface="Arial" panose="020B0604020202020204" pitchFamily="34" charset="0"/>
                <a:cs typeface="Arial" panose="020B0604020202020204" pitchFamily="34" charset="0"/>
              </a:rPr>
              <a:t> regional </a:t>
            </a:r>
            <a:r>
              <a:rPr lang="en-GB" sz="2800" dirty="0" smtClean="0">
                <a:latin typeface="Arial" panose="020B0604020202020204" pitchFamily="34" charset="0"/>
                <a:cs typeface="Arial" panose="020B0604020202020204" pitchFamily="34" charset="0"/>
              </a:rPr>
              <a:t>workshop for Asia “3</a:t>
            </a:r>
            <a:r>
              <a:rPr lang="en-GB" sz="2800" baseline="30000" dirty="0" smtClean="0">
                <a:latin typeface="Arial" panose="020B0604020202020204" pitchFamily="34" charset="0"/>
                <a:cs typeface="Arial" panose="020B0604020202020204" pitchFamily="34" charset="0"/>
              </a:rPr>
              <a:t>rd</a:t>
            </a:r>
            <a:r>
              <a:rPr lang="en-GB" sz="2800" dirty="0" smtClean="0">
                <a:latin typeface="Arial" panose="020B0604020202020204" pitchFamily="34" charset="0"/>
                <a:cs typeface="Arial" panose="020B0604020202020204" pitchFamily="34" charset="0"/>
              </a:rPr>
              <a:t> Pole” (Beijing, 2013)</a:t>
            </a:r>
          </a:p>
          <a:p>
            <a:pPr marL="971550" lvl="1" indent="-514350">
              <a:spcBef>
                <a:spcPts val="0"/>
              </a:spcBef>
              <a:spcAft>
                <a:spcPts val="600"/>
              </a:spcAft>
              <a:buFont typeface="Arial"/>
              <a:buChar char="•"/>
            </a:pPr>
            <a:r>
              <a:rPr lang="en-GB" sz="2800" dirty="0" smtClean="0">
                <a:latin typeface="Arial" panose="020B0604020202020204" pitchFamily="34" charset="0"/>
                <a:cs typeface="Arial" panose="020B0604020202020204" pitchFamily="34" charset="0"/>
              </a:rPr>
              <a:t>2</a:t>
            </a:r>
            <a:r>
              <a:rPr lang="en-GB" sz="2800" baseline="30000" dirty="0" smtClean="0">
                <a:latin typeface="Arial" panose="020B0604020202020204" pitchFamily="34" charset="0"/>
                <a:cs typeface="Arial" panose="020B0604020202020204" pitchFamily="34" charset="0"/>
              </a:rPr>
              <a:t>nd</a:t>
            </a:r>
            <a:r>
              <a:rPr lang="en-GB" sz="2800" dirty="0" smtClean="0">
                <a:latin typeface="Arial" panose="020B0604020202020204" pitchFamily="34" charset="0"/>
                <a:cs typeface="Arial" panose="020B0604020202020204" pitchFamily="34" charset="0"/>
              </a:rPr>
              <a:t> regional workshop for South America (Santiago</a:t>
            </a:r>
            <a:r>
              <a:rPr lang="en-GB" sz="2800" dirty="0">
                <a:latin typeface="Arial" panose="020B0604020202020204" pitchFamily="34" charset="0"/>
                <a:cs typeface="Arial" panose="020B0604020202020204" pitchFamily="34" charset="0"/>
              </a:rPr>
              <a:t>, </a:t>
            </a:r>
            <a:r>
              <a:rPr lang="en-GB" sz="2800" dirty="0" smtClean="0">
                <a:latin typeface="Arial" panose="020B0604020202020204" pitchFamily="34" charset="0"/>
                <a:cs typeface="Arial" panose="020B0604020202020204" pitchFamily="34" charset="0"/>
              </a:rPr>
              <a:t>2014)</a:t>
            </a:r>
          </a:p>
          <a:p>
            <a:pPr marL="971550" lvl="1" indent="-514350">
              <a:spcBef>
                <a:spcPts val="0"/>
              </a:spcBef>
              <a:spcAft>
                <a:spcPts val="600"/>
              </a:spcAft>
              <a:buFont typeface="Arial"/>
              <a:buChar char="•"/>
            </a:pPr>
            <a:r>
              <a:rPr lang="en-GB" sz="2800" dirty="0" smtClean="0">
                <a:latin typeface="Arial" panose="020B0604020202020204" pitchFamily="34" charset="0"/>
                <a:cs typeface="Arial" panose="020B0604020202020204" pitchFamily="34" charset="0"/>
              </a:rPr>
              <a:t>3</a:t>
            </a:r>
            <a:r>
              <a:rPr lang="en-GB" sz="2800" baseline="30000" dirty="0" smtClean="0">
                <a:latin typeface="Arial" panose="020B0604020202020204" pitchFamily="34" charset="0"/>
                <a:cs typeface="Arial" panose="020B0604020202020204" pitchFamily="34" charset="0"/>
              </a:rPr>
              <a:t>rd</a:t>
            </a:r>
            <a:r>
              <a:rPr lang="en-GB" sz="2800" dirty="0" smtClean="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regional </a:t>
            </a:r>
            <a:r>
              <a:rPr lang="en-GB" sz="2800" dirty="0" smtClean="0">
                <a:latin typeface="Arial" panose="020B0604020202020204" pitchFamily="34" charset="0"/>
                <a:cs typeface="Arial" panose="020B0604020202020204" pitchFamily="34" charset="0"/>
              </a:rPr>
              <a:t>workshop for Asia (Salekhard, 2016)</a:t>
            </a:r>
            <a:endParaRPr lang="en-US" sz="2800" dirty="0">
              <a:latin typeface="Arial" panose="020B0604020202020204" pitchFamily="34" charset="0"/>
              <a:cs typeface="Arial" panose="020B0604020202020204" pitchFamily="34" charset="0"/>
            </a:endParaRPr>
          </a:p>
          <a:p>
            <a:pPr marL="514350" lvl="0" indent="-514350">
              <a:spcBef>
                <a:spcPts val="0"/>
              </a:spcBef>
              <a:spcAft>
                <a:spcPts val="600"/>
              </a:spcAft>
              <a:buFont typeface="+mj-lt"/>
              <a:buAutoNum type="arabicPeriod" startAt="3"/>
            </a:pPr>
            <a:r>
              <a:rPr lang="en-GB" sz="2800" dirty="0" smtClean="0">
                <a:latin typeface="Arial" panose="020B0604020202020204" pitchFamily="34" charset="0"/>
                <a:cs typeface="Arial" panose="020B0604020202020204" pitchFamily="34" charset="0"/>
              </a:rPr>
              <a:t>The </a:t>
            </a:r>
            <a:r>
              <a:rPr lang="en-GB" sz="2800" dirty="0">
                <a:latin typeface="Arial" panose="020B0604020202020204" pitchFamily="34" charset="0"/>
                <a:cs typeface="Arial" panose="020B0604020202020204" pitchFamily="34" charset="0"/>
              </a:rPr>
              <a:t>GCW </a:t>
            </a:r>
            <a:r>
              <a:rPr lang="en-GB" sz="2800" dirty="0">
                <a:solidFill>
                  <a:srgbClr val="FF0000"/>
                </a:solidFill>
                <a:latin typeface="Arial" panose="020B0604020202020204" pitchFamily="34" charset="0"/>
                <a:cs typeface="Arial" panose="020B0604020202020204" pitchFamily="34" charset="0"/>
              </a:rPr>
              <a:t>framework </a:t>
            </a:r>
            <a:r>
              <a:rPr lang="en-GB" sz="2800" dirty="0">
                <a:latin typeface="Arial" panose="020B0604020202020204" pitchFamily="34" charset="0"/>
                <a:cs typeface="Arial" panose="020B0604020202020204" pitchFamily="34" charset="0"/>
              </a:rPr>
              <a:t>and surface </a:t>
            </a:r>
            <a:r>
              <a:rPr lang="en-GB" sz="2800" dirty="0">
                <a:solidFill>
                  <a:srgbClr val="FF0000"/>
                </a:solidFill>
                <a:latin typeface="Arial" panose="020B0604020202020204" pitchFamily="34" charset="0"/>
                <a:cs typeface="Arial" panose="020B0604020202020204" pitchFamily="34" charset="0"/>
              </a:rPr>
              <a:t>network</a:t>
            </a:r>
            <a:r>
              <a:rPr lang="en-GB" sz="2800" dirty="0">
                <a:latin typeface="Arial" panose="020B0604020202020204" pitchFamily="34" charset="0"/>
                <a:cs typeface="Arial" panose="020B0604020202020204" pitchFamily="34" charset="0"/>
              </a:rPr>
              <a:t> structures were revised</a:t>
            </a:r>
            <a:r>
              <a:rPr lang="en-GB" sz="2800" dirty="0" smtClean="0">
                <a:latin typeface="Arial" panose="020B0604020202020204" pitchFamily="34" charset="0"/>
                <a:cs typeface="Arial" panose="020B0604020202020204" pitchFamily="34" charset="0"/>
              </a:rPr>
              <a:t>.</a:t>
            </a:r>
          </a:p>
          <a:p>
            <a:pPr marL="514350" indent="-514350">
              <a:spcBef>
                <a:spcPts val="0"/>
              </a:spcBef>
              <a:spcAft>
                <a:spcPts val="600"/>
              </a:spcAft>
              <a:buFont typeface="+mj-lt"/>
              <a:buAutoNum type="arabicPeriod" startAt="3"/>
            </a:pPr>
            <a:r>
              <a:rPr lang="en-GB" sz="2800" dirty="0">
                <a:latin typeface="Arial" panose="020B0604020202020204" pitchFamily="34" charset="0"/>
                <a:cs typeface="Arial" panose="020B0604020202020204" pitchFamily="34" charset="0"/>
              </a:rPr>
              <a:t>GCW Working Structure is </a:t>
            </a:r>
            <a:r>
              <a:rPr lang="en-GB" sz="2800" dirty="0">
                <a:solidFill>
                  <a:srgbClr val="FF0000"/>
                </a:solidFill>
                <a:latin typeface="Arial" panose="020B0604020202020204" pitchFamily="34" charset="0"/>
                <a:cs typeface="Arial" panose="020B0604020202020204" pitchFamily="34" charset="0"/>
              </a:rPr>
              <a:t>fully in </a:t>
            </a:r>
            <a:r>
              <a:rPr lang="en-GB" sz="2800" dirty="0" smtClean="0">
                <a:solidFill>
                  <a:srgbClr val="FF0000"/>
                </a:solidFill>
                <a:latin typeface="Arial" panose="020B0604020202020204" pitchFamily="34" charset="0"/>
                <a:cs typeface="Arial" panose="020B0604020202020204" pitchFamily="34" charset="0"/>
              </a:rPr>
              <a:t>place</a:t>
            </a:r>
            <a:r>
              <a:rPr lang="en-GB"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76314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defTabSz="457200" fontAlgn="auto">
              <a:spcBef>
                <a:spcPts val="0"/>
              </a:spcBef>
              <a:spcAft>
                <a:spcPts val="0"/>
              </a:spcAft>
            </a:pPr>
            <a:endParaRPr lang="en-CA">
              <a:solidFill>
                <a:srgbClr val="000000"/>
              </a:solidFill>
            </a:endParaRPr>
          </a:p>
        </p:txBody>
      </p:sp>
      <p:sp>
        <p:nvSpPr>
          <p:cNvPr id="21" name="Text Box 12"/>
          <p:cNvSpPr txBox="1">
            <a:spLocks noChangeArrowheads="1"/>
          </p:cNvSpPr>
          <p:nvPr/>
        </p:nvSpPr>
        <p:spPr bwMode="auto">
          <a:xfrm>
            <a:off x="180404" y="169476"/>
            <a:ext cx="8928100" cy="523220"/>
          </a:xfrm>
          <a:prstGeom prst="rect">
            <a:avLst/>
          </a:prstGeom>
          <a:noFill/>
          <a:ln w="9525">
            <a:noFill/>
            <a:miter lim="800000"/>
            <a:headEnd/>
            <a:tailEnd/>
          </a:ln>
        </p:spPr>
        <p:txBody>
          <a:bodyPr>
            <a:spAutoFit/>
          </a:bodyPr>
          <a:lstStyle/>
          <a:p>
            <a:pPr algn="ctr">
              <a:spcBef>
                <a:spcPct val="50000"/>
              </a:spcBef>
            </a:pPr>
            <a:r>
              <a:rPr lang="en-US" sz="2800" b="1" dirty="0" smtClean="0">
                <a:solidFill>
                  <a:srgbClr val="000099"/>
                </a:solidFill>
                <a:latin typeface="Arial"/>
                <a:cs typeface="Arial"/>
              </a:rPr>
              <a:t>GCW Conceptual Framework approved by Cg-17</a:t>
            </a:r>
          </a:p>
        </p:txBody>
      </p:sp>
      <p:pic>
        <p:nvPicPr>
          <p:cNvPr id="4" name="Picture 3" descr="gcw_structure.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395536" y="764704"/>
            <a:ext cx="8532440" cy="5294684"/>
          </a:xfrm>
          <a:prstGeom prst="rect">
            <a:avLst/>
          </a:prstGeom>
        </p:spPr>
      </p:pic>
    </p:spTree>
    <p:extLst>
      <p:ext uri="{BB962C8B-B14F-4D97-AF65-F5344CB8AC3E}">
        <p14:creationId xmlns:p14="http://schemas.microsoft.com/office/powerpoint/2010/main" val="17233654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122624" y="116632"/>
            <a:ext cx="7009920" cy="797768"/>
          </a:xfrm>
        </p:spPr>
        <p:txBody>
          <a:bodyPr/>
          <a:lstStyle/>
          <a:p>
            <a:pPr algn="ctr"/>
            <a:r>
              <a:rPr lang="en-US" sz="3200" b="1" dirty="0" smtClean="0">
                <a:solidFill>
                  <a:srgbClr val="000099"/>
                </a:solidFill>
                <a:ea typeface="ＭＳ Ｐゴシック" pitchFamily="-1" charset="-128"/>
                <a:cs typeface="ＭＳ Ｐゴシック" pitchFamily="-1" charset="-128"/>
              </a:rPr>
              <a:t>Working Groups and Task Teams</a:t>
            </a:r>
          </a:p>
        </p:txBody>
      </p:sp>
      <p:sp>
        <p:nvSpPr>
          <p:cNvPr id="32771" name="Content Placeholder 2"/>
          <p:cNvSpPr>
            <a:spLocks noGrp="1"/>
          </p:cNvSpPr>
          <p:nvPr>
            <p:ph sz="half" idx="1"/>
          </p:nvPr>
        </p:nvSpPr>
        <p:spPr>
          <a:xfrm>
            <a:off x="611560" y="1143000"/>
            <a:ext cx="8064896" cy="5105400"/>
          </a:xfrm>
        </p:spPr>
        <p:txBody>
          <a:bodyPr/>
          <a:lstStyle/>
          <a:p>
            <a:pPr lvl="0">
              <a:buFont typeface="+mj-lt"/>
              <a:buAutoNum type="arabicPeriod"/>
            </a:pPr>
            <a:r>
              <a:rPr lang="en-GB" b="1" dirty="0" smtClean="0">
                <a:latin typeface="Arial" panose="020B0604020202020204" pitchFamily="34" charset="0"/>
                <a:cs typeface="Arial" panose="020B0604020202020204" pitchFamily="34" charset="0"/>
              </a:rPr>
              <a:t>Observations Working Group</a:t>
            </a:r>
            <a:endParaRPr lang="en-GB" i="1" dirty="0" smtClean="0">
              <a:latin typeface="Arial" panose="020B0604020202020204" pitchFamily="34" charset="0"/>
              <a:cs typeface="Arial" panose="020B0604020202020204" pitchFamily="34" charset="0"/>
            </a:endParaRPr>
          </a:p>
          <a:p>
            <a:pPr lvl="1"/>
            <a:r>
              <a:rPr lang="en-US" b="1" dirty="0" smtClean="0">
                <a:solidFill>
                  <a:srgbClr val="800000"/>
                </a:solidFill>
                <a:latin typeface="Arial" panose="020B0604020202020204" pitchFamily="34" charset="0"/>
                <a:cs typeface="Arial" panose="020B0604020202020204" pitchFamily="34" charset="0"/>
              </a:rPr>
              <a:t>CryoNet Team</a:t>
            </a:r>
          </a:p>
          <a:p>
            <a:pPr lvl="1"/>
            <a:r>
              <a:rPr lang="en-US" dirty="0" smtClean="0">
                <a:solidFill>
                  <a:srgbClr val="800000"/>
                </a:solidFill>
                <a:latin typeface="Arial" panose="020B0604020202020204" pitchFamily="34" charset="0"/>
                <a:cs typeface="Arial" panose="020B0604020202020204" pitchFamily="34" charset="0"/>
              </a:rPr>
              <a:t>Best Practices Team</a:t>
            </a:r>
          </a:p>
          <a:p>
            <a:pPr lvl="1"/>
            <a:r>
              <a:rPr lang="en-US" dirty="0" smtClean="0">
                <a:solidFill>
                  <a:srgbClr val="800000"/>
                </a:solidFill>
                <a:latin typeface="Arial" panose="020B0604020202020204" pitchFamily="34" charset="0"/>
                <a:cs typeface="Arial" panose="020B0604020202020204" pitchFamily="34" charset="0"/>
              </a:rPr>
              <a:t>Solid Precipitation Team</a:t>
            </a:r>
          </a:p>
          <a:p>
            <a:pPr lvl="0">
              <a:buFont typeface="+mj-lt"/>
              <a:buAutoNum type="arabicPeriod"/>
            </a:pPr>
            <a:r>
              <a:rPr lang="en-GB" b="1" dirty="0" smtClean="0">
                <a:latin typeface="Arial" panose="020B0604020202020204" pitchFamily="34" charset="0"/>
                <a:cs typeface="Arial" panose="020B0604020202020204" pitchFamily="34" charset="0"/>
              </a:rPr>
              <a:t>Integrated </a:t>
            </a:r>
            <a:r>
              <a:rPr lang="en-GB" b="1" dirty="0">
                <a:latin typeface="Arial" panose="020B0604020202020204" pitchFamily="34" charset="0"/>
                <a:cs typeface="Arial" panose="020B0604020202020204" pitchFamily="34" charset="0"/>
              </a:rPr>
              <a:t>Products Working </a:t>
            </a:r>
            <a:r>
              <a:rPr lang="en-GB" b="1" dirty="0" smtClean="0">
                <a:latin typeface="Arial" panose="020B0604020202020204" pitchFamily="34" charset="0"/>
                <a:cs typeface="Arial" panose="020B0604020202020204" pitchFamily="34" charset="0"/>
              </a:rPr>
              <a:t>Group</a:t>
            </a:r>
          </a:p>
          <a:p>
            <a:pPr lvl="1"/>
            <a:r>
              <a:rPr lang="en-GB" b="1" dirty="0" smtClean="0">
                <a:solidFill>
                  <a:srgbClr val="800000"/>
                </a:solidFill>
                <a:latin typeface="Arial" panose="020B0604020202020204" pitchFamily="34" charset="0"/>
                <a:cs typeface="Arial" panose="020B0604020202020204" pitchFamily="34" charset="0"/>
              </a:rPr>
              <a:t>Snow Watch Team</a:t>
            </a:r>
          </a:p>
          <a:p>
            <a:pPr lvl="0">
              <a:buFont typeface="+mj-lt"/>
              <a:buAutoNum type="arabicPeriod"/>
            </a:pPr>
            <a:r>
              <a:rPr lang="en-GB" b="1" dirty="0" smtClean="0">
                <a:latin typeface="Arial" panose="020B0604020202020204" pitchFamily="34" charset="0"/>
                <a:cs typeface="Arial" panose="020B0604020202020204" pitchFamily="34" charset="0"/>
              </a:rPr>
              <a:t>Information </a:t>
            </a:r>
            <a:r>
              <a:rPr lang="en-GB" b="1" dirty="0">
                <a:latin typeface="Arial" panose="020B0604020202020204" pitchFamily="34" charset="0"/>
                <a:cs typeface="Arial" panose="020B0604020202020204" pitchFamily="34" charset="0"/>
              </a:rPr>
              <a:t>and Services Working </a:t>
            </a:r>
            <a:r>
              <a:rPr lang="en-GB" b="1" dirty="0" smtClean="0">
                <a:latin typeface="Arial" panose="020B0604020202020204" pitchFamily="34" charset="0"/>
                <a:cs typeface="Arial" panose="020B0604020202020204" pitchFamily="34" charset="0"/>
              </a:rPr>
              <a:t>Group</a:t>
            </a:r>
          </a:p>
          <a:p>
            <a:pPr lvl="1"/>
            <a:r>
              <a:rPr lang="en-GB" b="1" dirty="0" smtClean="0">
                <a:solidFill>
                  <a:srgbClr val="800000"/>
                </a:solidFill>
                <a:latin typeface="Arial" panose="020B0604020202020204" pitchFamily="34" charset="0"/>
                <a:cs typeface="Arial" panose="020B0604020202020204" pitchFamily="34" charset="0"/>
              </a:rPr>
              <a:t>Portal Team</a:t>
            </a:r>
          </a:p>
          <a:p>
            <a:pPr lvl="1"/>
            <a:r>
              <a:rPr lang="en-GB" b="1" dirty="0" smtClean="0">
                <a:solidFill>
                  <a:srgbClr val="800000"/>
                </a:solidFill>
                <a:latin typeface="Arial" panose="020B0604020202020204" pitchFamily="34" charset="0"/>
                <a:cs typeface="Arial" panose="020B0604020202020204" pitchFamily="34" charset="0"/>
              </a:rPr>
              <a:t>Website and Outreach Team</a:t>
            </a:r>
          </a:p>
          <a:p>
            <a:pPr lvl="1"/>
            <a:r>
              <a:rPr lang="en-GB" dirty="0" smtClean="0">
                <a:solidFill>
                  <a:srgbClr val="800000"/>
                </a:solidFill>
                <a:latin typeface="Arial" panose="020B0604020202020204" pitchFamily="34" charset="0"/>
                <a:cs typeface="Arial" panose="020B0604020202020204" pitchFamily="34" charset="0"/>
              </a:rPr>
              <a:t>Terminology Team</a:t>
            </a:r>
            <a:endParaRPr lang="en-US" dirty="0">
              <a:solidFill>
                <a:srgbClr val="800000"/>
              </a:solidFill>
              <a:latin typeface="Arial" panose="020B0604020202020204" pitchFamily="34" charset="0"/>
              <a:cs typeface="Arial" panose="020B0604020202020204" pitchFamily="34" charset="0"/>
            </a:endParaRPr>
          </a:p>
        </p:txBody>
      </p:sp>
      <p:sp>
        <p:nvSpPr>
          <p:cNvPr id="32772" name="Slide Number Placeholder 4"/>
          <p:cNvSpPr>
            <a:spLocks noGrp="1"/>
          </p:cNvSpPr>
          <p:nvPr>
            <p:ph type="sldNum" sz="quarter" idx="11"/>
          </p:nvPr>
        </p:nvSpPr>
        <p:spPr bwMode="auto">
          <a:noFill/>
          <a:ln>
            <a:miter lim="800000"/>
            <a:headEnd/>
            <a:tailEnd/>
          </a:ln>
        </p:spPr>
        <p:txBody>
          <a:bodyPr/>
          <a:lstStyle/>
          <a:p>
            <a:pPr>
              <a:buFont typeface="Times New Roman" pitchFamily="-1" charset="0"/>
              <a:buNone/>
            </a:pPr>
            <a:fld id="{AE87820E-97DE-DE4D-800A-7C625A1C6DA2}" type="slidenum">
              <a:rPr lang="en-US" smtClean="0">
                <a:solidFill>
                  <a:srgbClr val="404040"/>
                </a:solidFill>
                <a:latin typeface="Arial" pitchFamily="-1" charset="0"/>
                <a:ea typeface="ＭＳ Ｐゴシック" pitchFamily="-1" charset="-128"/>
                <a:cs typeface="ＭＳ Ｐゴシック" pitchFamily="-1" charset="-128"/>
              </a:rPr>
              <a:pPr>
                <a:buFont typeface="Times New Roman" pitchFamily="-1" charset="0"/>
                <a:buNone/>
              </a:pPr>
              <a:t>11</a:t>
            </a:fld>
            <a:endParaRPr lang="en-US" dirty="0" smtClean="0">
              <a:solidFill>
                <a:srgbClr val="404040"/>
              </a:solidFill>
              <a:latin typeface="Arial" pitchFamily="-1" charset="0"/>
              <a:ea typeface="ＭＳ Ｐゴシック" pitchFamily="-1" charset="-128"/>
              <a:cs typeface="ＭＳ Ｐゴシック" pitchFamily="-1" charset="-128"/>
            </a:endParaRPr>
          </a:p>
        </p:txBody>
      </p:sp>
    </p:spTree>
    <p:extLst>
      <p:ext uri="{BB962C8B-B14F-4D97-AF65-F5344CB8AC3E}">
        <p14:creationId xmlns:p14="http://schemas.microsoft.com/office/powerpoint/2010/main" val="25765844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188640"/>
            <a:ext cx="8991600" cy="1259160"/>
          </a:xfrm>
        </p:spPr>
        <p:txBody>
          <a:bodyPr lIns="0" tIns="0" rIns="0" bIns="0"/>
          <a:lstStyle/>
          <a:p>
            <a:pPr algn="ctr">
              <a:tabLst>
                <a:tab pos="0" algn="l"/>
                <a:tab pos="414726" algn="l"/>
                <a:tab pos="829452" algn="l"/>
                <a:tab pos="1244178" algn="l"/>
                <a:tab pos="1658904" algn="l"/>
                <a:tab pos="2073631" algn="l"/>
                <a:tab pos="2488357" algn="l"/>
                <a:tab pos="2903083" algn="l"/>
                <a:tab pos="3317809" algn="l"/>
                <a:tab pos="3732535" algn="l"/>
                <a:tab pos="4147261" algn="l"/>
                <a:tab pos="4561987" algn="l"/>
                <a:tab pos="4976713" algn="l"/>
                <a:tab pos="5391440" algn="l"/>
                <a:tab pos="5806166" algn="l"/>
                <a:tab pos="6220892" algn="l"/>
                <a:tab pos="6635618" algn="l"/>
                <a:tab pos="7050344" algn="l"/>
                <a:tab pos="7465070" algn="l"/>
                <a:tab pos="7879796" algn="l"/>
                <a:tab pos="8294522" algn="l"/>
              </a:tabLst>
            </a:pPr>
            <a:r>
              <a:rPr lang="en-GB" sz="2800" b="1" dirty="0" smtClean="0">
                <a:solidFill>
                  <a:srgbClr val="000099"/>
                </a:solidFill>
                <a:latin typeface="Arial" charset="0"/>
                <a:cs typeface="HG Mincho Light J;MS Gothic;HG " charset="0"/>
              </a:rPr>
              <a:t>GCW Implementation Plan </a:t>
            </a:r>
            <a:br>
              <a:rPr lang="en-GB" sz="2800" b="1" dirty="0" smtClean="0">
                <a:solidFill>
                  <a:srgbClr val="000099"/>
                </a:solidFill>
                <a:latin typeface="Arial" charset="0"/>
                <a:cs typeface="HG Mincho Light J;MS Gothic;HG " charset="0"/>
              </a:rPr>
            </a:br>
            <a:r>
              <a:rPr lang="en-GB" sz="2600" dirty="0" smtClean="0">
                <a:solidFill>
                  <a:srgbClr val="000099"/>
                </a:solidFill>
                <a:cs typeface="HG Mincho Light J;MS Gothic;HG " charset="0"/>
              </a:rPr>
              <a:t>adopted by Cg-17 in May 2015</a:t>
            </a:r>
            <a:r>
              <a:rPr lang="en-GB" sz="2800" dirty="0">
                <a:solidFill>
                  <a:srgbClr val="000099"/>
                </a:solidFill>
                <a:cs typeface="HG Mincho Light J;MS Gothic;HG " charset="0"/>
              </a:rPr>
              <a:t/>
            </a:r>
            <a:br>
              <a:rPr lang="en-GB" sz="2800" dirty="0">
                <a:solidFill>
                  <a:srgbClr val="000099"/>
                </a:solidFill>
                <a:cs typeface="HG Mincho Light J;MS Gothic;HG " charset="0"/>
              </a:rPr>
            </a:br>
            <a:r>
              <a:rPr lang="en-GB" sz="2800" dirty="0" smtClean="0">
                <a:solidFill>
                  <a:srgbClr val="000099"/>
                </a:solidFill>
                <a:cs typeface="HG Mincho Light J;MS Gothic;HG " charset="0"/>
              </a:rPr>
              <a:t>(</a:t>
            </a:r>
            <a:r>
              <a:rPr lang="en-GB" sz="2400" dirty="0" smtClean="0">
                <a:solidFill>
                  <a:srgbClr val="000099"/>
                </a:solidFill>
                <a:cs typeface="HG Mincho Light J;MS Gothic;HG " charset="0"/>
              </a:rPr>
              <a:t>http</a:t>
            </a:r>
            <a:r>
              <a:rPr lang="en-GB" sz="2400" dirty="0">
                <a:solidFill>
                  <a:srgbClr val="000099"/>
                </a:solidFill>
                <a:cs typeface="HG Mincho Light J;MS Gothic;HG " charset="0"/>
              </a:rPr>
              <a:t>://globalcryospherewatch.org/reference/documents</a:t>
            </a:r>
            <a:r>
              <a:rPr lang="en-GB" sz="2400" dirty="0" smtClean="0">
                <a:solidFill>
                  <a:srgbClr val="000099"/>
                </a:solidFill>
                <a:cs typeface="HG Mincho Light J;MS Gothic;HG " charset="0"/>
              </a:rPr>
              <a:t>/)</a:t>
            </a:r>
            <a:endParaRPr lang="en-GB" sz="2400" b="1" dirty="0">
              <a:solidFill>
                <a:srgbClr val="000099"/>
              </a:solidFill>
              <a:cs typeface="HG Mincho Light J;MS Gothic;HG " charset="0"/>
            </a:endParaRPr>
          </a:p>
        </p:txBody>
      </p:sp>
      <p:pic>
        <p:nvPicPr>
          <p:cNvPr id="2" name="Picture 1" descr="Screen Shot 2014-02-24 at 4.56.07 PM.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267744" y="1581159"/>
            <a:ext cx="4444117" cy="5276841"/>
          </a:xfrm>
          <a:prstGeom prst="rect">
            <a:avLst/>
          </a:prstGeom>
          <a:ln w="28575" cmpd="sng">
            <a:solidFill>
              <a:schemeClr val="tx1"/>
            </a:solidFill>
          </a:ln>
        </p:spPr>
      </p:pic>
    </p:spTree>
    <p:extLst>
      <p:ext uri="{BB962C8B-B14F-4D97-AF65-F5344CB8AC3E}">
        <p14:creationId xmlns:p14="http://schemas.microsoft.com/office/powerpoint/2010/main" val="332036436"/>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7" name="Content Placeholder 2"/>
          <p:cNvSpPr>
            <a:spLocks/>
          </p:cNvSpPr>
          <p:nvPr/>
        </p:nvSpPr>
        <p:spPr bwMode="auto">
          <a:xfrm>
            <a:off x="395288" y="1295400"/>
            <a:ext cx="8425184" cy="3141712"/>
          </a:xfrm>
          <a:prstGeom prst="rect">
            <a:avLst/>
          </a:prstGeom>
          <a:solidFill>
            <a:schemeClr val="bg1"/>
          </a:solidFill>
          <a:ln w="3175">
            <a:solidFill>
              <a:srgbClr val="000000"/>
            </a:solidFill>
            <a:miter lim="800000"/>
            <a:headEnd/>
            <a:tailEnd/>
          </a:ln>
          <a:effectLst>
            <a:outerShdw blurRad="63500" dist="107763" dir="2700000" algn="ctr" rotWithShape="0">
              <a:srgbClr val="000000">
                <a:alpha val="50000"/>
              </a:srgbClr>
            </a:outerShdw>
          </a:effectLst>
        </p:spPr>
        <p:txBody>
          <a:bodyPr/>
          <a:lstStyle/>
          <a:p>
            <a:pPr marL="288925" indent="-173038">
              <a:spcBef>
                <a:spcPct val="20000"/>
              </a:spcBef>
              <a:buClr>
                <a:srgbClr val="FF9900"/>
              </a:buClr>
              <a:buFont typeface="Wingdings" charset="0"/>
              <a:buNone/>
            </a:pPr>
            <a:endParaRPr lang="en-US" sz="1400" dirty="0" smtClean="0">
              <a:solidFill>
                <a:srgbClr val="000000"/>
              </a:solidFill>
              <a:latin typeface="Arial" charset="0"/>
              <a:cs typeface="Arial"/>
            </a:endParaRPr>
          </a:p>
          <a:p>
            <a:pPr marL="288925" indent="-173038">
              <a:spcBef>
                <a:spcPct val="20000"/>
              </a:spcBef>
              <a:buClr>
                <a:srgbClr val="FF9933"/>
              </a:buClr>
              <a:buFont typeface="Wingdings" charset="0"/>
              <a:buChar char="§"/>
            </a:pPr>
            <a:r>
              <a:rPr lang="en-US" altLang="zh-CN" sz="1800" dirty="0" smtClean="0">
                <a:solidFill>
                  <a:srgbClr val="000000"/>
                </a:solidFill>
                <a:latin typeface="Arial" charset="0"/>
                <a:ea typeface="宋体" charset="0"/>
                <a:cs typeface="宋体" charset="0"/>
              </a:rPr>
              <a:t>Establish the </a:t>
            </a:r>
            <a:r>
              <a:rPr lang="en-US" altLang="zh-CN" sz="1800" dirty="0" smtClean="0">
                <a:solidFill>
                  <a:srgbClr val="FF0000"/>
                </a:solidFill>
                <a:latin typeface="Arial" charset="0"/>
                <a:ea typeface="宋体" charset="0"/>
                <a:cs typeface="宋体" charset="0"/>
              </a:rPr>
              <a:t>core</a:t>
            </a:r>
            <a:r>
              <a:rPr lang="en-US" altLang="zh-CN" sz="1800" dirty="0" smtClean="0">
                <a:solidFill>
                  <a:srgbClr val="000000"/>
                </a:solidFill>
                <a:latin typeface="Arial" charset="0"/>
                <a:ea typeface="宋体" charset="0"/>
                <a:cs typeface="宋体" charset="0"/>
              </a:rPr>
              <a:t> network of GCW surface measurement sites – </a:t>
            </a:r>
            <a:r>
              <a:rPr lang="en-US" altLang="zh-CN" sz="1800" dirty="0" smtClean="0">
                <a:solidFill>
                  <a:srgbClr val="FE0000"/>
                </a:solidFill>
                <a:latin typeface="Arial" charset="0"/>
                <a:ea typeface="宋体" charset="0"/>
                <a:cs typeface="宋体" charset="0"/>
              </a:rPr>
              <a:t>CryoNet</a:t>
            </a:r>
            <a:r>
              <a:rPr lang="en-US" altLang="zh-CN" sz="1800" dirty="0" smtClean="0">
                <a:solidFill>
                  <a:srgbClr val="000000"/>
                </a:solidFill>
                <a:latin typeface="Arial" charset="0"/>
                <a:ea typeface="宋体" charset="0"/>
                <a:cs typeface="宋体" charset="0"/>
              </a:rPr>
              <a:t>.</a:t>
            </a:r>
          </a:p>
          <a:p>
            <a:pPr marL="288925" indent="-173038">
              <a:spcBef>
                <a:spcPct val="20000"/>
              </a:spcBef>
              <a:buClr>
                <a:srgbClr val="FF9933"/>
              </a:buClr>
              <a:buFont typeface="Wingdings" charset="0"/>
              <a:buChar char="§"/>
            </a:pPr>
            <a:r>
              <a:rPr lang="en-US" altLang="zh-CN" sz="1800" dirty="0" smtClean="0">
                <a:solidFill>
                  <a:srgbClr val="000000"/>
                </a:solidFill>
                <a:latin typeface="Arial" charset="0"/>
                <a:ea typeface="宋体" charset="0"/>
                <a:cs typeface="宋体" charset="0"/>
              </a:rPr>
              <a:t>CryoNet is one part of the whole </a:t>
            </a:r>
            <a:r>
              <a:rPr lang="en-US" altLang="zh-CN" sz="1800" dirty="0" smtClean="0">
                <a:solidFill>
                  <a:srgbClr val="FE0000"/>
                </a:solidFill>
                <a:latin typeface="Arial" charset="0"/>
                <a:ea typeface="宋体" charset="0"/>
                <a:cs typeface="宋体" charset="0"/>
              </a:rPr>
              <a:t>GCW observing system</a:t>
            </a:r>
            <a:r>
              <a:rPr lang="en-US" altLang="zh-CN" sz="1800" dirty="0" smtClean="0">
                <a:solidFill>
                  <a:srgbClr val="000000"/>
                </a:solidFill>
                <a:latin typeface="Arial" charset="0"/>
                <a:ea typeface="宋体" charset="0"/>
                <a:cs typeface="宋体" charset="0"/>
              </a:rPr>
              <a:t>, which is a component observing system of the WMO Integrated Global Observing System (</a:t>
            </a:r>
            <a:r>
              <a:rPr lang="en-US" altLang="zh-CN" sz="1800" dirty="0" smtClean="0">
                <a:solidFill>
                  <a:srgbClr val="FE0000"/>
                </a:solidFill>
                <a:latin typeface="Arial" charset="0"/>
                <a:ea typeface="宋体" charset="0"/>
                <a:cs typeface="宋体" charset="0"/>
              </a:rPr>
              <a:t>WIGOS</a:t>
            </a:r>
            <a:r>
              <a:rPr lang="en-US" altLang="zh-CN" sz="1800" dirty="0" smtClean="0">
                <a:solidFill>
                  <a:srgbClr val="000000"/>
                </a:solidFill>
                <a:latin typeface="Arial" charset="0"/>
                <a:ea typeface="宋体" charset="0"/>
                <a:cs typeface="宋体" charset="0"/>
              </a:rPr>
              <a:t>). </a:t>
            </a:r>
          </a:p>
          <a:p>
            <a:pPr marL="288925" indent="-173038">
              <a:spcBef>
                <a:spcPct val="20000"/>
              </a:spcBef>
              <a:buClr>
                <a:srgbClr val="FF9933"/>
              </a:buClr>
              <a:buFont typeface="Wingdings" charset="0"/>
              <a:buChar char="§"/>
            </a:pPr>
            <a:r>
              <a:rPr lang="en-GB" altLang="zh-CN" sz="1800" dirty="0" smtClean="0">
                <a:solidFill>
                  <a:srgbClr val="000000"/>
                </a:solidFill>
                <a:latin typeface="Arial" charset="0"/>
                <a:ea typeface="宋体" charset="0"/>
                <a:cs typeface="宋体" charset="0"/>
              </a:rPr>
              <a:t>CryoNet covers </a:t>
            </a:r>
            <a:r>
              <a:rPr lang="en-GB" altLang="zh-CN" sz="1800" dirty="0" smtClean="0">
                <a:solidFill>
                  <a:srgbClr val="FE0000"/>
                </a:solidFill>
                <a:latin typeface="Arial" charset="0"/>
                <a:ea typeface="宋体" charset="0"/>
                <a:cs typeface="宋体" charset="0"/>
              </a:rPr>
              <a:t>all components of the cryosphere</a:t>
            </a:r>
            <a:r>
              <a:rPr lang="en-GB" altLang="zh-CN" sz="1800" dirty="0" smtClean="0">
                <a:solidFill>
                  <a:srgbClr val="000000"/>
                </a:solidFill>
                <a:latin typeface="Arial" charset="0"/>
                <a:ea typeface="宋体" charset="0"/>
                <a:cs typeface="宋体" charset="0"/>
              </a:rPr>
              <a:t> (</a:t>
            </a:r>
            <a:r>
              <a:rPr lang="en-GB" altLang="zh-CN" sz="1800" b="1" dirty="0" smtClean="0">
                <a:solidFill>
                  <a:srgbClr val="0033CC"/>
                </a:solidFill>
                <a:latin typeface="Arial" charset="0"/>
                <a:ea typeface="宋体" charset="0"/>
                <a:cs typeface="宋体" charset="0"/>
              </a:rPr>
              <a:t>glaciers, ice shelves, ice sheets, snow, permafrost, sea ice, river/lake ice</a:t>
            </a:r>
            <a:r>
              <a:rPr lang="en-GB" altLang="zh-CN" sz="1800" dirty="0" smtClean="0">
                <a:solidFill>
                  <a:srgbClr val="000000"/>
                </a:solidFill>
                <a:latin typeface="Arial" charset="0"/>
                <a:ea typeface="宋体" charset="0"/>
                <a:cs typeface="宋体" charset="0"/>
              </a:rPr>
              <a:t>) through an extensive approach of </a:t>
            </a:r>
            <a:r>
              <a:rPr lang="en-GB" altLang="zh-CN" sz="1800" dirty="0" smtClean="0">
                <a:solidFill>
                  <a:srgbClr val="FE0000"/>
                </a:solidFill>
                <a:latin typeface="Arial" charset="0"/>
                <a:ea typeface="宋体" charset="0"/>
                <a:cs typeface="宋体" charset="0"/>
              </a:rPr>
              <a:t>in-situ</a:t>
            </a:r>
            <a:r>
              <a:rPr lang="en-GB" altLang="zh-CN" sz="1800" dirty="0" smtClean="0">
                <a:solidFill>
                  <a:srgbClr val="000000"/>
                </a:solidFill>
                <a:latin typeface="Arial" charset="0"/>
                <a:ea typeface="宋体" charset="0"/>
                <a:cs typeface="宋体" charset="0"/>
              </a:rPr>
              <a:t> observations. </a:t>
            </a:r>
          </a:p>
          <a:p>
            <a:pPr marL="288925" indent="-173038">
              <a:spcBef>
                <a:spcPct val="20000"/>
              </a:spcBef>
              <a:buClr>
                <a:srgbClr val="FF9933"/>
              </a:buClr>
              <a:buFont typeface="Wingdings" charset="0"/>
              <a:buChar char="§"/>
            </a:pPr>
            <a:r>
              <a:rPr lang="en-US" altLang="zh-CN" sz="1800" dirty="0" smtClean="0">
                <a:solidFill>
                  <a:srgbClr val="000000"/>
                </a:solidFill>
                <a:latin typeface="Arial" charset="0"/>
                <a:ea typeface="宋体" charset="0"/>
                <a:cs typeface="宋体" charset="0"/>
              </a:rPr>
              <a:t>CryoNet is initially comprised of </a:t>
            </a:r>
            <a:r>
              <a:rPr lang="en-US" altLang="zh-CN" sz="1800" dirty="0" smtClean="0">
                <a:solidFill>
                  <a:srgbClr val="FE0000"/>
                </a:solidFill>
                <a:latin typeface="Arial" charset="0"/>
                <a:ea typeface="宋体" charset="0"/>
                <a:cs typeface="宋体" charset="0"/>
              </a:rPr>
              <a:t>existing stations/sites</a:t>
            </a:r>
            <a:r>
              <a:rPr lang="en-US" altLang="zh-CN" sz="1800" dirty="0" smtClean="0">
                <a:solidFill>
                  <a:srgbClr val="000000"/>
                </a:solidFill>
                <a:latin typeface="Arial" charset="0"/>
                <a:ea typeface="宋体" charset="0"/>
                <a:cs typeface="宋体" charset="0"/>
              </a:rPr>
              <a:t>, rather than creating new sites.</a:t>
            </a:r>
            <a:endParaRPr lang="en-US" sz="1800" dirty="0" smtClean="0">
              <a:solidFill>
                <a:srgbClr val="000000"/>
              </a:solidFill>
              <a:latin typeface="Arial" charset="0"/>
              <a:cs typeface="Arial"/>
            </a:endParaRPr>
          </a:p>
        </p:txBody>
      </p:sp>
      <p:sp>
        <p:nvSpPr>
          <p:cNvPr id="228359" name="Rectangle 7"/>
          <p:cNvSpPr>
            <a:spLocks noChangeArrowheads="1"/>
          </p:cNvSpPr>
          <p:nvPr/>
        </p:nvSpPr>
        <p:spPr bwMode="auto">
          <a:xfrm>
            <a:off x="685800" y="806450"/>
            <a:ext cx="460533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spcBef>
                <a:spcPct val="50000"/>
              </a:spcBef>
              <a:buClr>
                <a:srgbClr val="FF9900"/>
              </a:buClr>
              <a:buFont typeface="Wingdings" charset="0"/>
              <a:buNone/>
            </a:pPr>
            <a:r>
              <a:rPr lang="en-US" altLang="zh-CN" sz="1600" b="1" i="1" smtClean="0">
                <a:solidFill>
                  <a:srgbClr val="000000"/>
                </a:solidFill>
                <a:latin typeface="Arial" charset="0"/>
                <a:ea typeface="宋体" charset="0"/>
                <a:cs typeface="宋体" charset="0"/>
              </a:rPr>
              <a:t>…an immediate priority in GCW development.</a:t>
            </a:r>
            <a:endParaRPr lang="en-US" sz="1600" b="1" i="1" smtClean="0">
              <a:solidFill>
                <a:srgbClr val="000000"/>
              </a:solidFill>
              <a:latin typeface="Arial" charset="0"/>
              <a:cs typeface="Arial"/>
            </a:endParaRPr>
          </a:p>
        </p:txBody>
      </p:sp>
      <p:sp>
        <p:nvSpPr>
          <p:cNvPr id="228364" name="Text Box 12"/>
          <p:cNvSpPr txBox="1">
            <a:spLocks noChangeArrowheads="1"/>
          </p:cNvSpPr>
          <p:nvPr/>
        </p:nvSpPr>
        <p:spPr bwMode="auto">
          <a:xfrm>
            <a:off x="1600200" y="173038"/>
            <a:ext cx="582136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spcBef>
                <a:spcPct val="50000"/>
              </a:spcBef>
              <a:buClr>
                <a:srgbClr val="FF9900"/>
              </a:buClr>
              <a:buFont typeface="Wingdings" charset="0"/>
              <a:buNone/>
            </a:pPr>
            <a:r>
              <a:rPr lang="en-US" sz="2800" b="1" dirty="0" smtClean="0">
                <a:solidFill>
                  <a:srgbClr val="333399"/>
                </a:solidFill>
                <a:latin typeface="Arial" charset="0"/>
                <a:cs typeface="Arial"/>
              </a:rPr>
              <a:t>CryoNet – the core GCW Network</a:t>
            </a:r>
          </a:p>
        </p:txBody>
      </p:sp>
      <p:pic>
        <p:nvPicPr>
          <p:cNvPr id="2" name="Picture 1" descr="station_pic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4537697"/>
            <a:ext cx="9144000" cy="2209101"/>
          </a:xfrm>
          <a:prstGeom prst="rect">
            <a:avLst/>
          </a:prstGeom>
        </p:spPr>
      </p:pic>
    </p:spTree>
    <p:extLst>
      <p:ext uri="{BB962C8B-B14F-4D97-AF65-F5344CB8AC3E}">
        <p14:creationId xmlns:p14="http://schemas.microsoft.com/office/powerpoint/2010/main" val="388779080"/>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08520" y="-162752"/>
            <a:ext cx="9252520" cy="1143480"/>
          </a:xfrm>
        </p:spPr>
        <p:txBody>
          <a:bodyPr/>
          <a:lstStyle/>
          <a:p>
            <a:pPr algn="ctr"/>
            <a:r>
              <a:rPr lang="en-US" sz="3200" dirty="0" smtClean="0">
                <a:solidFill>
                  <a:srgbClr val="0033CC"/>
                </a:solidFill>
                <a:ea typeface="ＭＳ Ｐゴシック" pitchFamily="-1" charset="-128"/>
                <a:cs typeface="ＭＳ Ｐゴシック" pitchFamily="-1" charset="-128"/>
              </a:rPr>
              <a:t>CryoNet Stations for Pre-operational Phase</a:t>
            </a:r>
          </a:p>
        </p:txBody>
      </p:sp>
      <p:sp>
        <p:nvSpPr>
          <p:cNvPr id="32772" name="Slide Number Placeholder 4"/>
          <p:cNvSpPr>
            <a:spLocks noGrp="1"/>
          </p:cNvSpPr>
          <p:nvPr>
            <p:ph type="sldNum" sz="quarter" idx="11"/>
          </p:nvPr>
        </p:nvSpPr>
        <p:spPr bwMode="auto">
          <a:noFill/>
          <a:ln>
            <a:miter lim="800000"/>
            <a:headEnd/>
            <a:tailEnd/>
          </a:ln>
        </p:spPr>
        <p:txBody>
          <a:bodyPr/>
          <a:lstStyle/>
          <a:p>
            <a:pPr>
              <a:buFont typeface="Times New Roman" pitchFamily="-1" charset="0"/>
              <a:buNone/>
            </a:pPr>
            <a:fld id="{AE87820E-97DE-DE4D-800A-7C625A1C6DA2}" type="slidenum">
              <a:rPr lang="en-US" smtClean="0">
                <a:solidFill>
                  <a:srgbClr val="404040"/>
                </a:solidFill>
                <a:latin typeface="Arial" pitchFamily="-1" charset="0"/>
                <a:ea typeface="ＭＳ Ｐゴシック" pitchFamily="-1" charset="-128"/>
                <a:cs typeface="ＭＳ Ｐゴシック" pitchFamily="-1" charset="-128"/>
              </a:rPr>
              <a:pPr>
                <a:buFont typeface="Times New Roman" pitchFamily="-1" charset="0"/>
                <a:buNone/>
              </a:pPr>
              <a:t>14</a:t>
            </a:fld>
            <a:endParaRPr lang="en-US" smtClean="0">
              <a:solidFill>
                <a:srgbClr val="404040"/>
              </a:solidFill>
              <a:latin typeface="Arial" pitchFamily="-1" charset="0"/>
              <a:ea typeface="ＭＳ Ｐゴシック" pitchFamily="-1" charset="-128"/>
              <a:cs typeface="ＭＳ Ｐゴシック" pitchFamily="-1" charset="-128"/>
            </a:endParaRPr>
          </a:p>
        </p:txBody>
      </p:sp>
      <p:sp>
        <p:nvSpPr>
          <p:cNvPr id="2" name="TextBox 1"/>
          <p:cNvSpPr txBox="1"/>
          <p:nvPr/>
        </p:nvSpPr>
        <p:spPr>
          <a:xfrm>
            <a:off x="179512" y="2301840"/>
            <a:ext cx="2160240" cy="1631216"/>
          </a:xfrm>
          <a:prstGeom prst="rect">
            <a:avLst/>
          </a:prstGeom>
          <a:noFill/>
        </p:spPr>
        <p:txBody>
          <a:bodyPr wrap="square" rtlCol="0">
            <a:spAutoFit/>
          </a:bodyPr>
          <a:lstStyle/>
          <a:p>
            <a:r>
              <a:rPr lang="en-US" sz="2000" dirty="0" smtClean="0">
                <a:latin typeface="Arial"/>
                <a:cs typeface="Arial"/>
              </a:rPr>
              <a:t>36 stations were approved by Cg-17 for the pre-operational phase</a:t>
            </a:r>
            <a:endParaRPr lang="en-US" sz="2000" dirty="0">
              <a:latin typeface="Arial"/>
              <a:cs typeface="Arial"/>
            </a:endParaRPr>
          </a:p>
        </p:txBody>
      </p:sp>
      <p:pic>
        <p:nvPicPr>
          <p:cNvPr id="4" name="Picture 3" descr="Screen Shot 2015-09-08 at 5.22.07 AM.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411760" y="764704"/>
            <a:ext cx="6301417" cy="5733256"/>
          </a:xfrm>
          <a:prstGeom prst="rect">
            <a:avLst/>
          </a:prstGeom>
        </p:spPr>
      </p:pic>
    </p:spTree>
    <p:extLst>
      <p:ext uri="{BB962C8B-B14F-4D97-AF65-F5344CB8AC3E}">
        <p14:creationId xmlns:p14="http://schemas.microsoft.com/office/powerpoint/2010/main" val="23447755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08520" y="-10352"/>
            <a:ext cx="9252520" cy="1000952"/>
          </a:xfrm>
        </p:spPr>
        <p:txBody>
          <a:bodyPr/>
          <a:lstStyle/>
          <a:p>
            <a:pPr algn="ctr"/>
            <a:r>
              <a:rPr lang="en-US" sz="3200" dirty="0" smtClean="0">
                <a:solidFill>
                  <a:srgbClr val="000099"/>
                </a:solidFill>
                <a:ea typeface="ＭＳ Ｐゴシック" pitchFamily="-1" charset="-128"/>
                <a:cs typeface="ＭＳ Ｐゴシック" pitchFamily="-1" charset="-128"/>
              </a:rPr>
              <a:t>CryoNet Stations for Pre-operational </a:t>
            </a:r>
            <a:r>
              <a:rPr lang="en-US" sz="3200" dirty="0">
                <a:solidFill>
                  <a:srgbClr val="000099"/>
                </a:solidFill>
                <a:ea typeface="ＭＳ Ｐゴシック" pitchFamily="-1" charset="-128"/>
                <a:cs typeface="ＭＳ Ｐゴシック" pitchFamily="-1" charset="-128"/>
              </a:rPr>
              <a:t>Phase</a:t>
            </a:r>
            <a:br>
              <a:rPr lang="en-US" sz="3200" dirty="0">
                <a:solidFill>
                  <a:srgbClr val="000099"/>
                </a:solidFill>
                <a:ea typeface="ＭＳ Ｐゴシック" pitchFamily="-1" charset="-128"/>
                <a:cs typeface="ＭＳ Ｐゴシック" pitchFamily="-1" charset="-128"/>
              </a:rPr>
            </a:br>
            <a:r>
              <a:rPr lang="en-US" sz="2000" dirty="0">
                <a:solidFill>
                  <a:srgbClr val="000099"/>
                </a:solidFill>
                <a:ea typeface="ＭＳ Ｐゴシック" pitchFamily="-1" charset="-128"/>
                <a:cs typeface="ＭＳ Ｐゴシック" pitchFamily="-1" charset="-128"/>
              </a:rPr>
              <a:t>http://globalcryospherewatch.org/cryonet/sites.php</a:t>
            </a:r>
            <a:endParaRPr lang="en-US" sz="2000" dirty="0" smtClean="0">
              <a:solidFill>
                <a:srgbClr val="000099"/>
              </a:solidFill>
              <a:ea typeface="ＭＳ Ｐゴシック" pitchFamily="-1" charset="-128"/>
              <a:cs typeface="ＭＳ Ｐゴシック" pitchFamily="-1" charset="-128"/>
            </a:endParaRPr>
          </a:p>
        </p:txBody>
      </p:sp>
      <p:sp>
        <p:nvSpPr>
          <p:cNvPr id="32772" name="Slide Number Placeholder 4"/>
          <p:cNvSpPr>
            <a:spLocks noGrp="1"/>
          </p:cNvSpPr>
          <p:nvPr>
            <p:ph type="sldNum" sz="quarter" idx="11"/>
          </p:nvPr>
        </p:nvSpPr>
        <p:spPr bwMode="auto">
          <a:noFill/>
          <a:ln>
            <a:miter lim="800000"/>
            <a:headEnd/>
            <a:tailEnd/>
          </a:ln>
        </p:spPr>
        <p:txBody>
          <a:bodyPr/>
          <a:lstStyle/>
          <a:p>
            <a:pPr>
              <a:buFont typeface="Times New Roman" pitchFamily="-1" charset="0"/>
              <a:buNone/>
            </a:pPr>
            <a:fld id="{AE87820E-97DE-DE4D-800A-7C625A1C6DA2}" type="slidenum">
              <a:rPr lang="en-US" smtClean="0">
                <a:solidFill>
                  <a:srgbClr val="404040"/>
                </a:solidFill>
                <a:latin typeface="Arial" pitchFamily="-1" charset="0"/>
                <a:ea typeface="ＭＳ Ｐゴシック" pitchFamily="-1" charset="-128"/>
                <a:cs typeface="ＭＳ Ｐゴシック" pitchFamily="-1" charset="-128"/>
              </a:rPr>
              <a:pPr>
                <a:buFont typeface="Times New Roman" pitchFamily="-1" charset="0"/>
                <a:buNone/>
              </a:pPr>
              <a:t>15</a:t>
            </a:fld>
            <a:endParaRPr lang="en-US" smtClean="0">
              <a:solidFill>
                <a:srgbClr val="404040"/>
              </a:solidFill>
              <a:latin typeface="Arial" pitchFamily="-1" charset="0"/>
              <a:ea typeface="ＭＳ Ｐゴシック" pitchFamily="-1" charset="-128"/>
              <a:cs typeface="ＭＳ Ｐゴシック" pitchFamily="-1" charset="-128"/>
            </a:endParaRPr>
          </a:p>
        </p:txBody>
      </p:sp>
      <p:pic>
        <p:nvPicPr>
          <p:cNvPr id="3" name="Picture 2" descr="Screen Shot 2015-09-08 at 5.23.31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52736"/>
            <a:ext cx="9144000" cy="5155434"/>
          </a:xfrm>
          <a:prstGeom prst="rect">
            <a:avLst/>
          </a:prstGeom>
        </p:spPr>
      </p:pic>
    </p:spTree>
    <p:extLst>
      <p:ext uri="{BB962C8B-B14F-4D97-AF65-F5344CB8AC3E}">
        <p14:creationId xmlns:p14="http://schemas.microsoft.com/office/powerpoint/2010/main" val="26093049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08520" y="-162752"/>
            <a:ext cx="9252520" cy="1143480"/>
          </a:xfrm>
        </p:spPr>
        <p:txBody>
          <a:bodyPr/>
          <a:lstStyle/>
          <a:p>
            <a:pPr algn="ctr"/>
            <a:r>
              <a:rPr lang="en-US" sz="3200" dirty="0" smtClean="0">
                <a:solidFill>
                  <a:srgbClr val="0033CC"/>
                </a:solidFill>
                <a:ea typeface="ＭＳ Ｐゴシック" pitchFamily="-1" charset="-128"/>
                <a:cs typeface="ＭＳ Ｐゴシック" pitchFamily="-1" charset="-128"/>
              </a:rPr>
              <a:t>CryoNet Stations for Pre-operational Phase</a:t>
            </a:r>
          </a:p>
        </p:txBody>
      </p:sp>
      <p:sp>
        <p:nvSpPr>
          <p:cNvPr id="32772" name="Slide Number Placeholder 4"/>
          <p:cNvSpPr>
            <a:spLocks noGrp="1"/>
          </p:cNvSpPr>
          <p:nvPr>
            <p:ph type="sldNum" sz="quarter" idx="11"/>
          </p:nvPr>
        </p:nvSpPr>
        <p:spPr bwMode="auto">
          <a:noFill/>
          <a:ln>
            <a:miter lim="800000"/>
            <a:headEnd/>
            <a:tailEnd/>
          </a:ln>
        </p:spPr>
        <p:txBody>
          <a:bodyPr/>
          <a:lstStyle/>
          <a:p>
            <a:pPr>
              <a:buFont typeface="Times New Roman" pitchFamily="-1" charset="0"/>
              <a:buNone/>
            </a:pPr>
            <a:fld id="{AE87820E-97DE-DE4D-800A-7C625A1C6DA2}" type="slidenum">
              <a:rPr lang="en-US" smtClean="0">
                <a:solidFill>
                  <a:srgbClr val="404040"/>
                </a:solidFill>
                <a:latin typeface="Arial" pitchFamily="-1" charset="0"/>
                <a:ea typeface="ＭＳ Ｐゴシック" pitchFamily="-1" charset="-128"/>
                <a:cs typeface="ＭＳ Ｐゴシック" pitchFamily="-1" charset="-128"/>
              </a:rPr>
              <a:pPr>
                <a:buFont typeface="Times New Roman" pitchFamily="-1" charset="0"/>
                <a:buNone/>
              </a:pPr>
              <a:t>16</a:t>
            </a:fld>
            <a:endParaRPr lang="en-US" smtClean="0">
              <a:solidFill>
                <a:srgbClr val="404040"/>
              </a:solidFill>
              <a:latin typeface="Arial" pitchFamily="-1" charset="0"/>
              <a:ea typeface="ＭＳ Ｐゴシック" pitchFamily="-1" charset="-128"/>
              <a:cs typeface="ＭＳ Ｐゴシック" pitchFamily="-1" charset="-128"/>
            </a:endParaRPr>
          </a:p>
        </p:txBody>
      </p:sp>
      <p:pic>
        <p:nvPicPr>
          <p:cNvPr id="3" name="Picture 2" descr="Screen Shot 2015-09-08 at 5.24.16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96752"/>
            <a:ext cx="9144000" cy="4905761"/>
          </a:xfrm>
          <a:prstGeom prst="rect">
            <a:avLst/>
          </a:prstGeom>
        </p:spPr>
      </p:pic>
    </p:spTree>
    <p:extLst>
      <p:ext uri="{BB962C8B-B14F-4D97-AF65-F5344CB8AC3E}">
        <p14:creationId xmlns:p14="http://schemas.microsoft.com/office/powerpoint/2010/main" val="2040368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038225" y="377826"/>
            <a:ext cx="7038975" cy="717550"/>
          </a:xfrm>
        </p:spPr>
        <p:txBody>
          <a:bodyPr/>
          <a:lstStyle/>
          <a:p>
            <a:pPr algn="ctr"/>
            <a:r>
              <a:rPr lang="en-US" b="1" dirty="0" smtClean="0"/>
              <a:t>The site types of  CryoNet (revised)</a:t>
            </a:r>
            <a:endParaRPr lang="en-US" b="1" dirty="0"/>
          </a:p>
        </p:txBody>
      </p:sp>
      <p:pic>
        <p:nvPicPr>
          <p:cNvPr id="4" name="Picture 3"/>
          <p:cNvPicPr>
            <a:picLocks noChangeAspect="1"/>
          </p:cNvPicPr>
          <p:nvPr/>
        </p:nvPicPr>
        <p:blipFill>
          <a:blip r:embed="rId2"/>
          <a:stretch>
            <a:fillRect/>
          </a:stretch>
        </p:blipFill>
        <p:spPr>
          <a:xfrm>
            <a:off x="914400" y="1196752"/>
            <a:ext cx="7380312" cy="5521150"/>
          </a:xfrm>
          <a:prstGeom prst="rect">
            <a:avLst/>
          </a:prstGeom>
        </p:spPr>
      </p:pic>
    </p:spTree>
    <p:extLst>
      <p:ext uri="{BB962C8B-B14F-4D97-AF65-F5344CB8AC3E}">
        <p14:creationId xmlns:p14="http://schemas.microsoft.com/office/powerpoint/2010/main" val="20698070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2-06-13 at 3.18.55 AM.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692294" y="3633971"/>
            <a:ext cx="3451706" cy="322402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908720"/>
            <a:ext cx="4248472" cy="2928204"/>
          </a:xfrm>
          <a:prstGeom prst="rect">
            <a:avLst/>
          </a:prstGeom>
        </p:spPr>
      </p:pic>
      <p:pic>
        <p:nvPicPr>
          <p:cNvPr id="4" name="Picture 3" descr="Screen Shot 2012-06-13 at 3.13.56 AM.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716016" y="980728"/>
            <a:ext cx="3527485" cy="2494404"/>
          </a:xfrm>
          <a:prstGeom prst="rect">
            <a:avLst/>
          </a:prstGeom>
        </p:spPr>
      </p:pic>
      <p:pic>
        <p:nvPicPr>
          <p:cNvPr id="8" name="Picture 1"/>
          <p:cNvPicPr>
            <a:picLocks noChangeAspect="1" noChangeArrowheads="1"/>
          </p:cNvPicPr>
          <p:nvPr/>
        </p:nvPicPr>
        <p:blipFill>
          <a:blip r:embed="rId6" cstate="print"/>
          <a:srcRect/>
          <a:stretch>
            <a:fillRect/>
          </a:stretch>
        </p:blipFill>
        <p:spPr bwMode="auto">
          <a:xfrm>
            <a:off x="4673600" y="5334000"/>
            <a:ext cx="2032000" cy="1524000"/>
          </a:xfrm>
          <a:prstGeom prst="rect">
            <a:avLst/>
          </a:prstGeom>
          <a:noFill/>
          <a:ln w="9525">
            <a:noFill/>
            <a:round/>
            <a:headEnd/>
            <a:tailEnd/>
          </a:ln>
          <a:effectLst/>
        </p:spPr>
      </p:pic>
      <p:pic>
        <p:nvPicPr>
          <p:cNvPr id="10" name="Picture 2"/>
          <p:cNvPicPr>
            <a:picLocks noChangeAspect="1" noChangeArrowheads="1"/>
          </p:cNvPicPr>
          <p:nvPr/>
        </p:nvPicPr>
        <p:blipFill>
          <a:blip r:embed="rId7" cstate="print"/>
          <a:srcRect/>
          <a:stretch>
            <a:fillRect/>
          </a:stretch>
        </p:blipFill>
        <p:spPr bwMode="auto">
          <a:xfrm>
            <a:off x="31303" y="3826387"/>
            <a:ext cx="4083497" cy="3031612"/>
          </a:xfrm>
          <a:prstGeom prst="rect">
            <a:avLst/>
          </a:prstGeom>
          <a:noFill/>
          <a:ln w="9525">
            <a:noFill/>
            <a:miter lim="800000"/>
            <a:headEnd/>
            <a:tailEnd/>
          </a:ln>
        </p:spPr>
      </p:pic>
      <p:sp>
        <p:nvSpPr>
          <p:cNvPr id="9" name="Title 1"/>
          <p:cNvSpPr txBox="1">
            <a:spLocks/>
          </p:cNvSpPr>
          <p:nvPr/>
        </p:nvSpPr>
        <p:spPr>
          <a:xfrm>
            <a:off x="2555776" y="116632"/>
            <a:ext cx="4752528" cy="648072"/>
          </a:xfrm>
          <a:prstGeom prst="rect">
            <a:avLst/>
          </a:prstGeom>
        </p:spPr>
        <p:txBody>
          <a:bodyPr>
            <a:noAutofit/>
          </a:bodyPr>
          <a:lstStyle>
            <a:lvl1pPr algn="l" rtl="0" eaLnBrk="0" fontAlgn="base" hangingPunct="0">
              <a:spcBef>
                <a:spcPct val="0"/>
              </a:spcBef>
              <a:spcAft>
                <a:spcPct val="0"/>
              </a:spcAft>
              <a:defRPr sz="3600" b="1">
                <a:solidFill>
                  <a:schemeClr val="tx2"/>
                </a:solidFill>
                <a:latin typeface="+mj-lt"/>
                <a:ea typeface="ＭＳ Ｐゴシック" charset="0"/>
                <a:cs typeface="+mj-cs"/>
              </a:defRPr>
            </a:lvl1pPr>
            <a:lvl2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2pPr>
            <a:lvl3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3pPr>
            <a:lvl4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4pPr>
            <a:lvl5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5pPr>
            <a:lvl6pPr marL="457200" algn="l" rtl="0" fontAlgn="base">
              <a:spcBef>
                <a:spcPct val="0"/>
              </a:spcBef>
              <a:spcAft>
                <a:spcPct val="0"/>
              </a:spcAft>
              <a:defRPr sz="3600" b="1">
                <a:solidFill>
                  <a:schemeClr val="tx2"/>
                </a:solidFill>
                <a:latin typeface="Arial" pitchFamily="34" charset="0"/>
                <a:cs typeface="Arial" pitchFamily="34" charset="0"/>
              </a:defRPr>
            </a:lvl6pPr>
            <a:lvl7pPr marL="914400" algn="l" rtl="0" fontAlgn="base">
              <a:spcBef>
                <a:spcPct val="0"/>
              </a:spcBef>
              <a:spcAft>
                <a:spcPct val="0"/>
              </a:spcAft>
              <a:defRPr sz="3600" b="1">
                <a:solidFill>
                  <a:schemeClr val="tx2"/>
                </a:solidFill>
                <a:latin typeface="Arial" pitchFamily="34" charset="0"/>
                <a:cs typeface="Arial" pitchFamily="34" charset="0"/>
              </a:defRPr>
            </a:lvl7pPr>
            <a:lvl8pPr marL="1371600" algn="l" rtl="0" fontAlgn="base">
              <a:spcBef>
                <a:spcPct val="0"/>
              </a:spcBef>
              <a:spcAft>
                <a:spcPct val="0"/>
              </a:spcAft>
              <a:defRPr sz="3600" b="1">
                <a:solidFill>
                  <a:schemeClr val="tx2"/>
                </a:solidFill>
                <a:latin typeface="Arial" pitchFamily="34" charset="0"/>
                <a:cs typeface="Arial" pitchFamily="34" charset="0"/>
              </a:defRPr>
            </a:lvl8pPr>
            <a:lvl9pPr marL="1828800" algn="l" rtl="0" fontAlgn="base">
              <a:spcBef>
                <a:spcPct val="0"/>
              </a:spcBef>
              <a:spcAft>
                <a:spcPct val="0"/>
              </a:spcAft>
              <a:defRPr sz="3600" b="1">
                <a:solidFill>
                  <a:schemeClr val="tx2"/>
                </a:solidFill>
                <a:latin typeface="Arial" pitchFamily="34" charset="0"/>
                <a:cs typeface="Arial" pitchFamily="34" charset="0"/>
              </a:defRPr>
            </a:lvl9pPr>
          </a:lstStyle>
          <a:p>
            <a:r>
              <a:rPr lang="en-US" sz="2800" dirty="0" smtClean="0">
                <a:solidFill>
                  <a:srgbClr val="000099"/>
                </a:solidFill>
                <a:latin typeface="Arial"/>
                <a:cs typeface="Arial"/>
              </a:rPr>
              <a:t>Developing CryoNet</a:t>
            </a:r>
            <a:endParaRPr lang="en-US" sz="2800" dirty="0">
              <a:solidFill>
                <a:srgbClr val="000099"/>
              </a:solidFill>
              <a:latin typeface="Arial"/>
              <a:cs typeface="Arial"/>
            </a:endParaRPr>
          </a:p>
        </p:txBody>
      </p:sp>
      <p:sp>
        <p:nvSpPr>
          <p:cNvPr id="11" name="TextBox 10"/>
          <p:cNvSpPr txBox="1"/>
          <p:nvPr/>
        </p:nvSpPr>
        <p:spPr>
          <a:xfrm>
            <a:off x="4648200" y="5087779"/>
            <a:ext cx="1643399" cy="246221"/>
          </a:xfrm>
          <a:prstGeom prst="rect">
            <a:avLst/>
          </a:prstGeom>
          <a:noFill/>
        </p:spPr>
        <p:txBody>
          <a:bodyPr wrap="none" rtlCol="0">
            <a:spAutoFit/>
          </a:bodyPr>
          <a:lstStyle/>
          <a:p>
            <a:r>
              <a:rPr lang="en-US" sz="1000" dirty="0" smtClean="0">
                <a:solidFill>
                  <a:prstClr val="black"/>
                </a:solidFill>
                <a:latin typeface="Calibri" pitchFamily="34" charset="0"/>
              </a:rPr>
              <a:t>Concordia Station, Antarctic</a:t>
            </a:r>
            <a:endParaRPr lang="en-CA" sz="1000" dirty="0">
              <a:solidFill>
                <a:prstClr val="black"/>
              </a:solidFill>
              <a:latin typeface="Calibri" pitchFamily="34" charset="0"/>
            </a:endParaRPr>
          </a:p>
        </p:txBody>
      </p:sp>
    </p:spTree>
    <p:extLst>
      <p:ext uri="{BB962C8B-B14F-4D97-AF65-F5344CB8AC3E}">
        <p14:creationId xmlns:p14="http://schemas.microsoft.com/office/powerpoint/2010/main" val="23488155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066800" y="501650"/>
            <a:ext cx="7038975" cy="717550"/>
          </a:xfrm>
        </p:spPr>
        <p:txBody>
          <a:bodyPr>
            <a:normAutofit fontScale="90000"/>
          </a:bodyPr>
          <a:lstStyle/>
          <a:p>
            <a:r>
              <a:rPr lang="en-US" b="1" dirty="0"/>
              <a:t>CryoNet sites must meet a minimum set of </a:t>
            </a:r>
            <a:r>
              <a:rPr lang="en-US" b="1" dirty="0" smtClean="0"/>
              <a:t>requirements </a:t>
            </a:r>
            <a:r>
              <a:rPr lang="en-US" dirty="0"/>
              <a:t/>
            </a:r>
            <a:br>
              <a:rPr lang="en-US" dirty="0"/>
            </a:br>
            <a:endParaRPr lang="de-AT" dirty="0"/>
          </a:p>
        </p:txBody>
      </p:sp>
      <p:sp>
        <p:nvSpPr>
          <p:cNvPr id="5" name="Textplatzhalter 2"/>
          <p:cNvSpPr>
            <a:spLocks noGrp="1"/>
          </p:cNvSpPr>
          <p:nvPr>
            <p:ph type="body" sz="quarter" idx="13"/>
          </p:nvPr>
        </p:nvSpPr>
        <p:spPr>
          <a:xfrm>
            <a:off x="247650" y="1437084"/>
            <a:ext cx="7629525" cy="5448300"/>
          </a:xfrm>
        </p:spPr>
        <p:txBody>
          <a:bodyPr>
            <a:normAutofit/>
          </a:bodyPr>
          <a:lstStyle/>
          <a:p>
            <a:pPr marL="457200" lvl="0" indent="-457200">
              <a:buFont typeface="+mj-lt"/>
              <a:buAutoNum type="arabicPeriod"/>
            </a:pPr>
            <a:r>
              <a:rPr lang="en-GB" sz="2000" dirty="0"/>
              <a:t>Stations must be active. Observations are made and quality controlled according to CryoNet best practices.</a:t>
            </a:r>
            <a:endParaRPr lang="en-US" sz="2000" dirty="0"/>
          </a:p>
          <a:p>
            <a:pPr marL="457200" lvl="0" indent="-457200">
              <a:buFont typeface="+mj-lt"/>
              <a:buAutoNum type="arabicPeriod"/>
            </a:pPr>
            <a:r>
              <a:rPr lang="en-GB" sz="2000" dirty="0"/>
              <a:t>The responsible agencies are committed, to the extent reasonable, to sustaining long-term observations of at least one cryosphere component. There must be a commitment to continue measurements for a minimum of four (4) years.</a:t>
            </a:r>
            <a:endParaRPr lang="en-US" sz="2000" dirty="0"/>
          </a:p>
          <a:p>
            <a:pPr marL="457200" lvl="0" indent="-457200">
              <a:buFont typeface="+mj-lt"/>
              <a:buAutoNum type="arabicPeriod"/>
            </a:pPr>
            <a:r>
              <a:rPr lang="en-GB" sz="2000" dirty="0"/>
              <a:t>The station location is chosen such that cryospheric measurements are representative of the surrounding region.</a:t>
            </a:r>
            <a:endParaRPr lang="en-US" sz="2000" dirty="0"/>
          </a:p>
          <a:p>
            <a:pPr marL="457200" lvl="0" indent="-457200">
              <a:buFont typeface="+mj-lt"/>
              <a:buAutoNum type="arabicPeriod"/>
            </a:pPr>
            <a:r>
              <a:rPr lang="en-GB" sz="2000" dirty="0"/>
              <a:t>User needs have been considered in the observation design process.</a:t>
            </a:r>
            <a:endParaRPr lang="en-US" sz="2000" dirty="0"/>
          </a:p>
          <a:p>
            <a:pPr marL="457200" lvl="0" indent="-457200">
              <a:buFont typeface="+mj-lt"/>
              <a:buAutoNum type="arabicPeriod"/>
            </a:pPr>
            <a:r>
              <a:rPr lang="en-GB" sz="2000" dirty="0"/>
              <a:t>Personnel must be trained in the operation and maintenance of the station.</a:t>
            </a:r>
            <a:endParaRPr lang="en-US" sz="2000" dirty="0"/>
          </a:p>
          <a:p>
            <a:pPr marL="457200" lvl="0" indent="-457200">
              <a:buFont typeface="+mj-lt"/>
              <a:buAutoNum type="arabicPeriod"/>
            </a:pPr>
            <a:r>
              <a:rPr lang="en-GB" sz="2000" dirty="0"/>
              <a:t>Standard in situ meteorological observations, when available, are made with documented quality</a:t>
            </a:r>
            <a:r>
              <a:rPr lang="en-GB" sz="2000" dirty="0" smtClean="0"/>
              <a:t>.</a:t>
            </a:r>
            <a:endParaRPr lang="en-US" sz="2000" dirty="0"/>
          </a:p>
        </p:txBody>
      </p:sp>
    </p:spTree>
    <p:extLst>
      <p:ext uri="{BB962C8B-B14F-4D97-AF65-F5344CB8AC3E}">
        <p14:creationId xmlns:p14="http://schemas.microsoft.com/office/powerpoint/2010/main" val="39736439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533400" y="479202"/>
            <a:ext cx="8153400" cy="717550"/>
          </a:xfrm>
        </p:spPr>
        <p:txBody>
          <a:bodyPr>
            <a:normAutofit fontScale="90000"/>
          </a:bodyPr>
          <a:lstStyle/>
          <a:p>
            <a:pPr algn="ctr"/>
            <a:r>
              <a:rPr lang="en-US" b="1" dirty="0"/>
              <a:t>CryoNet sites must meet a minimum set of </a:t>
            </a:r>
            <a:r>
              <a:rPr lang="en-US" b="1" dirty="0" smtClean="0"/>
              <a:t>requirements, cont.</a:t>
            </a:r>
            <a:r>
              <a:rPr lang="en-US" b="1" dirty="0"/>
              <a:t/>
            </a:r>
            <a:br>
              <a:rPr lang="en-US" b="1" dirty="0"/>
            </a:br>
            <a:endParaRPr lang="de-AT" b="1" dirty="0"/>
          </a:p>
        </p:txBody>
      </p:sp>
      <p:sp>
        <p:nvSpPr>
          <p:cNvPr id="5" name="Textplatzhalter 2"/>
          <p:cNvSpPr>
            <a:spLocks noGrp="1"/>
          </p:cNvSpPr>
          <p:nvPr>
            <p:ph type="body" sz="quarter" idx="13"/>
          </p:nvPr>
        </p:nvSpPr>
        <p:spPr>
          <a:xfrm>
            <a:off x="247650" y="1509092"/>
            <a:ext cx="8212782" cy="5448300"/>
          </a:xfrm>
        </p:spPr>
        <p:txBody>
          <a:bodyPr>
            <a:normAutofit/>
          </a:bodyPr>
          <a:lstStyle/>
          <a:p>
            <a:pPr marL="457200" lvl="0" indent="-457200">
              <a:buFont typeface="+mj-lt"/>
              <a:buAutoNum type="arabicPeriod" startAt="7"/>
            </a:pPr>
            <a:r>
              <a:rPr lang="en-GB" sz="2000" dirty="0" smtClean="0"/>
              <a:t>A </a:t>
            </a:r>
            <a:r>
              <a:rPr lang="en-GB" sz="2000" dirty="0"/>
              <a:t>logbook for observations and activities that may affect observations is maintained and used in the data validation process.</a:t>
            </a:r>
            <a:endParaRPr lang="en-US" sz="2000" dirty="0"/>
          </a:p>
          <a:p>
            <a:pPr marL="457200" lvl="0" indent="-457200">
              <a:buFont typeface="+mj-lt"/>
              <a:buAutoNum type="arabicPeriod" startAt="7"/>
            </a:pPr>
            <a:r>
              <a:rPr lang="en-GB" sz="2000" dirty="0"/>
              <a:t>The data and metadata, including changes in instrumentation, traceability, and observation procedures, are submitted in a timely manner to a data centre that is interoperable with the GCW portal.</a:t>
            </a:r>
            <a:endParaRPr lang="en-US" sz="2000" dirty="0"/>
          </a:p>
          <a:p>
            <a:pPr marL="457200" indent="-457200">
              <a:buFont typeface="+mj-lt"/>
              <a:buAutoNum type="arabicPeriod" startAt="7"/>
            </a:pPr>
            <a:r>
              <a:rPr lang="en-GB" sz="2000" dirty="0"/>
              <a:t>The station characteristics and observational programme information are kept up-to-date in the GCW station information database. Station metadata are also provided to the WIGOS Information Resource (WIR) and updated regularly.</a:t>
            </a:r>
            <a:r>
              <a:rPr lang="en-US" sz="2000" dirty="0"/>
              <a:t> </a:t>
            </a:r>
            <a:endParaRPr lang="en-US" sz="2000" dirty="0" smtClean="0"/>
          </a:p>
          <a:p>
            <a:endParaRPr lang="en-US" sz="2000" dirty="0"/>
          </a:p>
          <a:p>
            <a:r>
              <a:rPr lang="en-US" sz="2000" b="1" dirty="0"/>
              <a:t>Contributing stations</a:t>
            </a:r>
            <a:r>
              <a:rPr lang="en-US" sz="2000" dirty="0"/>
              <a:t>, which are part of the GCW surface network but not part of CryoNet, only need to meet the data sharing requirement.</a:t>
            </a:r>
            <a:endParaRPr lang="de-AT" sz="2000" dirty="0"/>
          </a:p>
        </p:txBody>
      </p:sp>
    </p:spTree>
    <p:extLst>
      <p:ext uri="{BB962C8B-B14F-4D97-AF65-F5344CB8AC3E}">
        <p14:creationId xmlns:p14="http://schemas.microsoft.com/office/powerpoint/2010/main" val="9133552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2770" name="Title 1"/>
          <p:cNvSpPr>
            <a:spLocks noGrp="1"/>
          </p:cNvSpPr>
          <p:nvPr>
            <p:ph type="title"/>
          </p:nvPr>
        </p:nvSpPr>
        <p:spPr>
          <a:xfrm>
            <a:off x="-108520" y="-162752"/>
            <a:ext cx="9252520" cy="1143480"/>
          </a:xfrm>
        </p:spPr>
        <p:txBody>
          <a:bodyPr/>
          <a:lstStyle/>
          <a:p>
            <a:pPr algn="ctr"/>
            <a:r>
              <a:rPr lang="en-US" sz="3200" b="1" dirty="0" smtClean="0">
                <a:solidFill>
                  <a:srgbClr val="000099"/>
                </a:solidFill>
                <a:ea typeface="ＭＳ Ｐゴシック" pitchFamily="-1" charset="-128"/>
                <a:cs typeface="ＭＳ Ｐゴシック" pitchFamily="-1" charset="-128"/>
              </a:rPr>
              <a:t>Station/Site Questionnaire</a:t>
            </a:r>
          </a:p>
        </p:txBody>
      </p:sp>
      <p:sp>
        <p:nvSpPr>
          <p:cNvPr id="32772" name="Slide Number Placeholder 4"/>
          <p:cNvSpPr>
            <a:spLocks noGrp="1"/>
          </p:cNvSpPr>
          <p:nvPr>
            <p:ph type="sldNum" sz="quarter" idx="11"/>
          </p:nvPr>
        </p:nvSpPr>
        <p:spPr bwMode="auto">
          <a:noFill/>
          <a:ln>
            <a:miter lim="800000"/>
            <a:headEnd/>
            <a:tailEnd/>
          </a:ln>
        </p:spPr>
        <p:txBody>
          <a:bodyPr/>
          <a:lstStyle/>
          <a:p>
            <a:pPr>
              <a:buFont typeface="Times New Roman" pitchFamily="-1" charset="0"/>
              <a:buNone/>
            </a:pPr>
            <a:fld id="{AE87820E-97DE-DE4D-800A-7C625A1C6DA2}" type="slidenum">
              <a:rPr lang="en-US" smtClean="0">
                <a:solidFill>
                  <a:srgbClr val="404040"/>
                </a:solidFill>
                <a:latin typeface="Arial" pitchFamily="-1" charset="0"/>
                <a:ea typeface="ＭＳ Ｐゴシック" pitchFamily="-1" charset="-128"/>
                <a:cs typeface="ＭＳ Ｐゴシック" pitchFamily="-1" charset="-128"/>
              </a:rPr>
              <a:pPr>
                <a:buFont typeface="Times New Roman" pitchFamily="-1" charset="0"/>
                <a:buNone/>
              </a:pPr>
              <a:t>21</a:t>
            </a:fld>
            <a:endParaRPr lang="en-US" smtClean="0">
              <a:solidFill>
                <a:srgbClr val="404040"/>
              </a:solidFill>
              <a:latin typeface="Arial" pitchFamily="-1" charset="0"/>
              <a:ea typeface="ＭＳ Ｐゴシック" pitchFamily="-1" charset="-128"/>
              <a:cs typeface="ＭＳ Ｐゴシック" pitchFamily="-1" charset="-128"/>
            </a:endParaRPr>
          </a:p>
        </p:txBody>
      </p:sp>
      <p:pic>
        <p:nvPicPr>
          <p:cNvPr id="2" name="Picture 1" descr="Screen Shot 2015-09-08 at 6.00.41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08" y="880009"/>
            <a:ext cx="8964488" cy="5860633"/>
          </a:xfrm>
          <a:prstGeom prst="rect">
            <a:avLst/>
          </a:prstGeom>
        </p:spPr>
      </p:pic>
    </p:spTree>
    <p:extLst>
      <p:ext uri="{BB962C8B-B14F-4D97-AF65-F5344CB8AC3E}">
        <p14:creationId xmlns:p14="http://schemas.microsoft.com/office/powerpoint/2010/main" val="1589992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2770" name="Title 1"/>
          <p:cNvSpPr>
            <a:spLocks noGrp="1"/>
          </p:cNvSpPr>
          <p:nvPr>
            <p:ph type="title"/>
          </p:nvPr>
        </p:nvSpPr>
        <p:spPr>
          <a:xfrm>
            <a:off x="-108520" y="-162752"/>
            <a:ext cx="9252520" cy="1143480"/>
          </a:xfrm>
        </p:spPr>
        <p:txBody>
          <a:bodyPr/>
          <a:lstStyle/>
          <a:p>
            <a:pPr algn="ctr"/>
            <a:r>
              <a:rPr lang="en-US" sz="3200" b="1" dirty="0" smtClean="0">
                <a:solidFill>
                  <a:srgbClr val="000099"/>
                </a:solidFill>
                <a:ea typeface="ＭＳ Ｐゴシック" pitchFamily="-1" charset="-128"/>
                <a:cs typeface="ＭＳ Ｐゴシック" pitchFamily="-1" charset="-128"/>
              </a:rPr>
              <a:t>Station/Site Questionnaire</a:t>
            </a:r>
          </a:p>
        </p:txBody>
      </p:sp>
      <p:sp>
        <p:nvSpPr>
          <p:cNvPr id="32772" name="Slide Number Placeholder 4"/>
          <p:cNvSpPr>
            <a:spLocks noGrp="1"/>
          </p:cNvSpPr>
          <p:nvPr>
            <p:ph type="sldNum" sz="quarter" idx="11"/>
          </p:nvPr>
        </p:nvSpPr>
        <p:spPr bwMode="auto">
          <a:noFill/>
          <a:ln>
            <a:miter lim="800000"/>
            <a:headEnd/>
            <a:tailEnd/>
          </a:ln>
        </p:spPr>
        <p:txBody>
          <a:bodyPr/>
          <a:lstStyle/>
          <a:p>
            <a:pPr>
              <a:buFont typeface="Times New Roman" pitchFamily="-1" charset="0"/>
              <a:buNone/>
            </a:pPr>
            <a:fld id="{AE87820E-97DE-DE4D-800A-7C625A1C6DA2}" type="slidenum">
              <a:rPr lang="en-US" smtClean="0">
                <a:solidFill>
                  <a:srgbClr val="404040"/>
                </a:solidFill>
                <a:latin typeface="Arial" pitchFamily="-1" charset="0"/>
                <a:ea typeface="ＭＳ Ｐゴシック" pitchFamily="-1" charset="-128"/>
                <a:cs typeface="ＭＳ Ｐゴシック" pitchFamily="-1" charset="-128"/>
              </a:rPr>
              <a:pPr>
                <a:buFont typeface="Times New Roman" pitchFamily="-1" charset="0"/>
                <a:buNone/>
              </a:pPr>
              <a:t>22</a:t>
            </a:fld>
            <a:endParaRPr lang="en-US" smtClean="0">
              <a:solidFill>
                <a:srgbClr val="404040"/>
              </a:solidFill>
              <a:latin typeface="Arial" pitchFamily="-1" charset="0"/>
              <a:ea typeface="ＭＳ Ｐゴシック" pitchFamily="-1" charset="-128"/>
              <a:cs typeface="ＭＳ Ｐゴシック" pitchFamily="-1" charset="-128"/>
            </a:endParaRPr>
          </a:p>
        </p:txBody>
      </p:sp>
      <p:pic>
        <p:nvPicPr>
          <p:cNvPr id="3" name="Picture 2" descr="Screen Shot 2015-09-08 at 6.01.54 AM.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83568" y="836712"/>
            <a:ext cx="7623677" cy="5805263"/>
          </a:xfrm>
          <a:prstGeom prst="rect">
            <a:avLst/>
          </a:prstGeom>
          <a:ln>
            <a:solidFill>
              <a:schemeClr val="tx1"/>
            </a:solidFill>
          </a:ln>
        </p:spPr>
      </p:pic>
    </p:spTree>
    <p:extLst>
      <p:ext uri="{BB962C8B-B14F-4D97-AF65-F5344CB8AC3E}">
        <p14:creationId xmlns:p14="http://schemas.microsoft.com/office/powerpoint/2010/main" val="5646382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3-05-06 at May 6, 8.21.29 A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3923928" y="260648"/>
            <a:ext cx="4568210" cy="6381328"/>
          </a:xfrm>
          <a:prstGeom prst="rect">
            <a:avLst/>
          </a:prstGeom>
          <a:noFill/>
          <a:ln w="19050" cmpd="sng">
            <a:solidFill>
              <a:schemeClr val="tx1"/>
            </a:solidFill>
          </a:ln>
          <a:effectLst>
            <a:outerShdw blurRad="50800" dist="38100" dir="2700000" algn="tl" rotWithShape="0">
              <a:srgbClr val="000000">
                <a:alpha val="43000"/>
              </a:srgbClr>
            </a:outerShdw>
          </a:effectLst>
        </p:spPr>
      </p:pic>
      <p:sp>
        <p:nvSpPr>
          <p:cNvPr id="3" name="Title 1"/>
          <p:cNvSpPr txBox="1">
            <a:spLocks/>
          </p:cNvSpPr>
          <p:nvPr/>
        </p:nvSpPr>
        <p:spPr>
          <a:xfrm>
            <a:off x="251520" y="1556792"/>
            <a:ext cx="3456384" cy="2520280"/>
          </a:xfrm>
          <a:prstGeom prst="rect">
            <a:avLst/>
          </a:prstGeom>
        </p:spPr>
        <p:txBody>
          <a:bodyPr>
            <a:noAutofit/>
          </a:bodyPr>
          <a:lstStyle>
            <a:lvl1pPr algn="l" rtl="0" eaLnBrk="0" fontAlgn="base" hangingPunct="0">
              <a:spcBef>
                <a:spcPct val="0"/>
              </a:spcBef>
              <a:spcAft>
                <a:spcPct val="0"/>
              </a:spcAft>
              <a:defRPr sz="3600" b="1">
                <a:solidFill>
                  <a:schemeClr val="tx2"/>
                </a:solidFill>
                <a:latin typeface="+mj-lt"/>
                <a:ea typeface="ＭＳ Ｐゴシック" charset="0"/>
                <a:cs typeface="+mj-cs"/>
              </a:defRPr>
            </a:lvl1pPr>
            <a:lvl2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2pPr>
            <a:lvl3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3pPr>
            <a:lvl4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4pPr>
            <a:lvl5pPr algn="l" rtl="0" eaLnBrk="0" fontAlgn="base" hangingPunct="0">
              <a:spcBef>
                <a:spcPct val="0"/>
              </a:spcBef>
              <a:spcAft>
                <a:spcPct val="0"/>
              </a:spcAft>
              <a:defRPr sz="3600" b="1">
                <a:solidFill>
                  <a:schemeClr val="tx2"/>
                </a:solidFill>
                <a:latin typeface="Arial" pitchFamily="34" charset="0"/>
                <a:ea typeface="ＭＳ Ｐゴシック" charset="0"/>
                <a:cs typeface="Arial" pitchFamily="34" charset="0"/>
              </a:defRPr>
            </a:lvl5pPr>
            <a:lvl6pPr marL="457200" algn="l" rtl="0" fontAlgn="base">
              <a:spcBef>
                <a:spcPct val="0"/>
              </a:spcBef>
              <a:spcAft>
                <a:spcPct val="0"/>
              </a:spcAft>
              <a:defRPr sz="3600" b="1">
                <a:solidFill>
                  <a:schemeClr val="tx2"/>
                </a:solidFill>
                <a:latin typeface="Arial" pitchFamily="34" charset="0"/>
                <a:cs typeface="Arial" pitchFamily="34" charset="0"/>
              </a:defRPr>
            </a:lvl6pPr>
            <a:lvl7pPr marL="914400" algn="l" rtl="0" fontAlgn="base">
              <a:spcBef>
                <a:spcPct val="0"/>
              </a:spcBef>
              <a:spcAft>
                <a:spcPct val="0"/>
              </a:spcAft>
              <a:defRPr sz="3600" b="1">
                <a:solidFill>
                  <a:schemeClr val="tx2"/>
                </a:solidFill>
                <a:latin typeface="Arial" pitchFamily="34" charset="0"/>
                <a:cs typeface="Arial" pitchFamily="34" charset="0"/>
              </a:defRPr>
            </a:lvl7pPr>
            <a:lvl8pPr marL="1371600" algn="l" rtl="0" fontAlgn="base">
              <a:spcBef>
                <a:spcPct val="0"/>
              </a:spcBef>
              <a:spcAft>
                <a:spcPct val="0"/>
              </a:spcAft>
              <a:defRPr sz="3600" b="1">
                <a:solidFill>
                  <a:schemeClr val="tx2"/>
                </a:solidFill>
                <a:latin typeface="Arial" pitchFamily="34" charset="0"/>
                <a:cs typeface="Arial" pitchFamily="34" charset="0"/>
              </a:defRPr>
            </a:lvl8pPr>
            <a:lvl9pPr marL="1828800" algn="l" rtl="0" fontAlgn="base">
              <a:spcBef>
                <a:spcPct val="0"/>
              </a:spcBef>
              <a:spcAft>
                <a:spcPct val="0"/>
              </a:spcAft>
              <a:defRPr sz="3600" b="1">
                <a:solidFill>
                  <a:schemeClr val="tx2"/>
                </a:solidFill>
                <a:latin typeface="Arial" pitchFamily="34" charset="0"/>
                <a:cs typeface="Arial" pitchFamily="34" charset="0"/>
              </a:defRPr>
            </a:lvl9pPr>
          </a:lstStyle>
          <a:p>
            <a:r>
              <a:rPr lang="en-US" sz="2800" dirty="0" smtClean="0">
                <a:solidFill>
                  <a:srgbClr val="000099"/>
                </a:solidFill>
                <a:latin typeface="Calibri"/>
              </a:rPr>
              <a:t>Measurement standards and practices</a:t>
            </a:r>
          </a:p>
          <a:p>
            <a:r>
              <a:rPr lang="en-US" sz="2800" i="1" dirty="0" smtClean="0">
                <a:solidFill>
                  <a:srgbClr val="000000"/>
                </a:solidFill>
                <a:latin typeface="Calibri"/>
              </a:rPr>
              <a:t>(in progress)</a:t>
            </a:r>
            <a:endParaRPr lang="en-US" sz="2800" i="1" dirty="0">
              <a:solidFill>
                <a:srgbClr val="000000"/>
              </a:solidFill>
              <a:latin typeface="Calibri"/>
            </a:endParaRPr>
          </a:p>
        </p:txBody>
      </p:sp>
      <p:pic>
        <p:nvPicPr>
          <p:cNvPr id="4" name="Picture 3"/>
          <p:cNvPicPr>
            <a:picLocks noChangeAspect="1" noChangeArrowheads="1"/>
          </p:cNvPicPr>
          <p:nvPr/>
        </p:nvPicPr>
        <p:blipFill>
          <a:blip r:embed="rId3" cstate="print"/>
          <a:srcRect/>
          <a:stretch>
            <a:fillRect/>
          </a:stretch>
        </p:blipFill>
        <p:spPr bwMode="auto">
          <a:xfrm>
            <a:off x="6876256" y="3573016"/>
            <a:ext cx="2118276" cy="3007746"/>
          </a:xfrm>
          <a:prstGeom prst="rect">
            <a:avLst/>
          </a:prstGeom>
          <a:noFill/>
          <a:ln w="9525">
            <a:solidFill>
              <a:schemeClr val="tx1"/>
            </a:solidFill>
            <a:miter lim="800000"/>
            <a:headEnd/>
            <a:tailEnd/>
          </a:ln>
        </p:spPr>
      </p:pic>
      <p:grpSp>
        <p:nvGrpSpPr>
          <p:cNvPr id="5" name="Group 16"/>
          <p:cNvGrpSpPr>
            <a:grpSpLocks/>
          </p:cNvGrpSpPr>
          <p:nvPr/>
        </p:nvGrpSpPr>
        <p:grpSpPr bwMode="auto">
          <a:xfrm>
            <a:off x="2843808" y="2276872"/>
            <a:ext cx="4487299" cy="2930195"/>
            <a:chOff x="1905" y="354"/>
            <a:chExt cx="4760" cy="3439"/>
          </a:xfrm>
        </p:grpSpPr>
        <p:pic>
          <p:nvPicPr>
            <p:cNvPr id="6" name="Picture 14" descr="glossGMB_unescodocLowres-cover"/>
            <p:cNvPicPr>
              <a:picLocks noChangeAspect="1" noChangeArrowheads="1"/>
            </p:cNvPicPr>
            <p:nvPr/>
          </p:nvPicPr>
          <p:blipFill>
            <a:blip r:embed="rId4" cstate="print"/>
            <a:srcRect/>
            <a:stretch>
              <a:fillRect/>
            </a:stretch>
          </p:blipFill>
          <p:spPr bwMode="auto">
            <a:xfrm rot="996921">
              <a:off x="4285" y="354"/>
              <a:ext cx="2380" cy="3364"/>
            </a:xfrm>
            <a:prstGeom prst="rect">
              <a:avLst/>
            </a:prstGeom>
            <a:noFill/>
          </p:spPr>
        </p:pic>
        <p:pic>
          <p:nvPicPr>
            <p:cNvPr id="7" name="Picture 15" descr="snowClassi_unescodocLowres-cover"/>
            <p:cNvPicPr>
              <a:picLocks noChangeAspect="1" noChangeArrowheads="1"/>
            </p:cNvPicPr>
            <p:nvPr/>
          </p:nvPicPr>
          <p:blipFill>
            <a:blip r:embed="rId5" cstate="print"/>
            <a:srcRect l="952" t="673" r="952" b="673"/>
            <a:stretch>
              <a:fillRect/>
            </a:stretch>
          </p:blipFill>
          <p:spPr bwMode="auto">
            <a:xfrm rot="-408104">
              <a:off x="1905" y="407"/>
              <a:ext cx="2380" cy="3386"/>
            </a:xfrm>
            <a:prstGeom prst="rect">
              <a:avLst/>
            </a:prstGeom>
            <a:noFill/>
            <a:ln w="9525">
              <a:noFill/>
              <a:miter lim="800000"/>
              <a:headEnd/>
              <a:tailEnd/>
            </a:ln>
          </p:spPr>
        </p:pic>
      </p:grpSp>
      <p:sp>
        <p:nvSpPr>
          <p:cNvPr id="9" name="Text Box 17"/>
          <p:cNvSpPr txBox="1">
            <a:spLocks noChangeArrowheads="1"/>
          </p:cNvSpPr>
          <p:nvPr/>
        </p:nvSpPr>
        <p:spPr bwMode="auto">
          <a:xfrm>
            <a:off x="251520" y="4949100"/>
            <a:ext cx="3024336" cy="1477328"/>
          </a:xfrm>
          <a:prstGeom prst="rect">
            <a:avLst/>
          </a:prstGeom>
          <a:noFill/>
          <a:ln w="9525" algn="ctr">
            <a:noFill/>
            <a:miter lim="800000"/>
            <a:headEnd/>
            <a:tailEnd/>
          </a:ln>
          <a:effectLst/>
        </p:spPr>
        <p:txBody>
          <a:bodyPr wrap="square">
            <a:spAutoFit/>
          </a:bodyPr>
          <a:lstStyle/>
          <a:p>
            <a:pPr eaLnBrk="1" hangingPunct="1"/>
            <a:r>
              <a:rPr lang="en-US" sz="1800" b="1" dirty="0">
                <a:solidFill>
                  <a:srgbClr val="000000"/>
                </a:solidFill>
                <a:latin typeface="Arial Narrow"/>
              </a:rPr>
              <a:t>“IUGG urges snow and ice scientists, practitioners, and scientists from </a:t>
            </a:r>
            <a:r>
              <a:rPr lang="en-US" sz="1800" b="1" dirty="0" smtClean="0">
                <a:solidFill>
                  <a:srgbClr val="000000"/>
                </a:solidFill>
                <a:latin typeface="Arial Narrow"/>
              </a:rPr>
              <a:t>related disciplines </a:t>
            </a:r>
            <a:r>
              <a:rPr lang="en-US" sz="1800" b="1" dirty="0">
                <a:solidFill>
                  <a:srgbClr val="000000"/>
                </a:solidFill>
                <a:latin typeface="Arial Narrow"/>
              </a:rPr>
              <a:t>to adopt these new schemes as standards.”</a:t>
            </a:r>
            <a:endParaRPr lang="de-CH" sz="1800" b="1" dirty="0">
              <a:solidFill>
                <a:srgbClr val="000000"/>
              </a:solidFill>
              <a:latin typeface="Arial Narrow"/>
            </a:endParaRPr>
          </a:p>
        </p:txBody>
      </p:sp>
    </p:spTree>
    <p:extLst>
      <p:ext uri="{BB962C8B-B14F-4D97-AF65-F5344CB8AC3E}">
        <p14:creationId xmlns:p14="http://schemas.microsoft.com/office/powerpoint/2010/main" val="10548624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7"/>
          <p:cNvSpPr txBox="1">
            <a:spLocks noChangeArrowheads="1"/>
          </p:cNvSpPr>
          <p:nvPr/>
        </p:nvSpPr>
        <p:spPr bwMode="auto">
          <a:xfrm>
            <a:off x="611560" y="548680"/>
            <a:ext cx="7200800" cy="461665"/>
          </a:xfrm>
          <a:prstGeom prst="rect">
            <a:avLst/>
          </a:prstGeom>
          <a:noFill/>
          <a:ln w="9525" algn="ctr">
            <a:noFill/>
            <a:miter lim="800000"/>
            <a:headEnd/>
            <a:tailEnd/>
          </a:ln>
          <a:effectLst/>
        </p:spPr>
        <p:txBody>
          <a:bodyPr wrap="square">
            <a:spAutoFit/>
          </a:bodyPr>
          <a:lstStyle/>
          <a:p>
            <a:pPr eaLnBrk="1" hangingPunct="1"/>
            <a:r>
              <a:rPr lang="en-US" b="1" dirty="0" smtClean="0">
                <a:solidFill>
                  <a:srgbClr val="000000"/>
                </a:solidFill>
                <a:latin typeface="Arial" panose="020B0604020202020204" pitchFamily="34" charset="0"/>
                <a:cs typeface="Arial" panose="020B0604020202020204" pitchFamily="34" charset="0"/>
              </a:rPr>
              <a:t>Step 1</a:t>
            </a:r>
            <a:r>
              <a:rPr lang="en-US" dirty="0" smtClean="0">
                <a:solidFill>
                  <a:srgbClr val="000000"/>
                </a:solidFill>
                <a:latin typeface="Arial" panose="020B0604020202020204" pitchFamily="34" charset="0"/>
                <a:cs typeface="Arial" panose="020B0604020202020204" pitchFamily="34" charset="0"/>
              </a:rPr>
              <a:t>: Inventory of existing guidelines: </a:t>
            </a:r>
            <a:endParaRPr lang="de-CH" dirty="0">
              <a:solidFill>
                <a:srgbClr val="000000"/>
              </a:solidFill>
              <a:latin typeface="Arial" panose="020B0604020202020204" pitchFamily="34" charset="0"/>
              <a:cs typeface="Arial" panose="020B0604020202020204" pitchFamily="34" charset="0"/>
            </a:endParaRPr>
          </a:p>
        </p:txBody>
      </p:sp>
      <p:sp>
        <p:nvSpPr>
          <p:cNvPr id="10" name="Text Box 17"/>
          <p:cNvSpPr txBox="1">
            <a:spLocks noChangeArrowheads="1"/>
          </p:cNvSpPr>
          <p:nvPr/>
        </p:nvSpPr>
        <p:spPr bwMode="auto">
          <a:xfrm>
            <a:off x="611560" y="4362271"/>
            <a:ext cx="7848872" cy="1200329"/>
          </a:xfrm>
          <a:prstGeom prst="rect">
            <a:avLst/>
          </a:prstGeom>
          <a:noFill/>
          <a:ln w="9525" algn="ctr">
            <a:noFill/>
            <a:miter lim="800000"/>
            <a:headEnd/>
            <a:tailEnd/>
          </a:ln>
          <a:effectLst/>
        </p:spPr>
        <p:txBody>
          <a:bodyPr wrap="square">
            <a:spAutoFit/>
          </a:bodyPr>
          <a:lstStyle/>
          <a:p>
            <a:pPr eaLnBrk="1" hangingPunct="1"/>
            <a:r>
              <a:rPr lang="en-US" b="1" dirty="0" smtClean="0">
                <a:solidFill>
                  <a:srgbClr val="000000"/>
                </a:solidFill>
                <a:latin typeface="Arial" panose="020B0604020202020204" pitchFamily="34" charset="0"/>
                <a:cs typeface="Arial" panose="020B0604020202020204" pitchFamily="34" charset="0"/>
              </a:rPr>
              <a:t>Step 2</a:t>
            </a:r>
            <a:r>
              <a:rPr lang="en-US" dirty="0" smtClean="0">
                <a:solidFill>
                  <a:srgbClr val="000000"/>
                </a:solidFill>
                <a:latin typeface="Arial" panose="020B0604020202020204" pitchFamily="34" charset="0"/>
                <a:cs typeface="Arial" panose="020B0604020202020204" pitchFamily="34" charset="0"/>
              </a:rPr>
              <a:t>: GCW works through these documents, engages the community, and reaches a consensus on best practices for each variable.</a:t>
            </a:r>
            <a:endParaRPr lang="de-CH" dirty="0">
              <a:solidFill>
                <a:srgbClr val="000000"/>
              </a:solidFill>
              <a:latin typeface="Arial" panose="020B0604020202020204" pitchFamily="34" charset="0"/>
              <a:cs typeface="Arial" panose="020B0604020202020204" pitchFamily="34" charset="0"/>
            </a:endParaRPr>
          </a:p>
        </p:txBody>
      </p:sp>
      <p:pic>
        <p:nvPicPr>
          <p:cNvPr id="2" name="Picture 1" descr="Screen Shot 2015-09-08 at 5.35.09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9" y="1268760"/>
            <a:ext cx="9144000" cy="2541240"/>
          </a:xfrm>
          <a:prstGeom prst="rect">
            <a:avLst/>
          </a:prstGeom>
        </p:spPr>
      </p:pic>
    </p:spTree>
    <p:extLst>
      <p:ext uri="{BB962C8B-B14F-4D97-AF65-F5344CB8AC3E}">
        <p14:creationId xmlns:p14="http://schemas.microsoft.com/office/powerpoint/2010/main" val="8539461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251520" y="-99392"/>
            <a:ext cx="8515672" cy="1143000"/>
          </a:xfrm>
        </p:spPr>
        <p:txBody>
          <a:bodyPr/>
          <a:lstStyle/>
          <a:p>
            <a:pPr algn="ctr"/>
            <a:r>
              <a:rPr lang="en-US" sz="2800" b="1" dirty="0">
                <a:solidFill>
                  <a:srgbClr val="000099"/>
                </a:solidFill>
              </a:rPr>
              <a:t>Requirements and Capability for </a:t>
            </a:r>
            <a:r>
              <a:rPr lang="en-US" sz="2800" b="1" dirty="0" smtClean="0">
                <a:solidFill>
                  <a:srgbClr val="000099"/>
                </a:solidFill>
              </a:rPr>
              <a:t>observations</a:t>
            </a:r>
            <a:br>
              <a:rPr lang="en-US" sz="2800" b="1" dirty="0" smtClean="0">
                <a:solidFill>
                  <a:srgbClr val="000099"/>
                </a:solidFill>
              </a:rPr>
            </a:br>
            <a:r>
              <a:rPr lang="en-US" sz="2800" b="1" i="1" dirty="0" smtClean="0">
                <a:solidFill>
                  <a:srgbClr val="000000"/>
                </a:solidFill>
              </a:rPr>
              <a:t>(in progress)</a:t>
            </a:r>
            <a:endParaRPr lang="en-US" sz="2800" b="1" i="1" dirty="0">
              <a:solidFill>
                <a:srgbClr val="000000"/>
              </a:solidFill>
            </a:endParaRPr>
          </a:p>
        </p:txBody>
      </p:sp>
      <p:sp>
        <p:nvSpPr>
          <p:cNvPr id="175107" name="Rectangle 3"/>
          <p:cNvSpPr>
            <a:spLocks noGrp="1" noChangeArrowheads="1"/>
          </p:cNvSpPr>
          <p:nvPr>
            <p:ph idx="1"/>
          </p:nvPr>
        </p:nvSpPr>
        <p:spPr>
          <a:xfrm>
            <a:off x="107504" y="1268115"/>
            <a:ext cx="3816350" cy="5329237"/>
          </a:xfrm>
        </p:spPr>
        <p:txBody>
          <a:bodyPr>
            <a:normAutofit fontScale="92500" lnSpcReduction="10000"/>
          </a:bodyPr>
          <a:lstStyle/>
          <a:p>
            <a:pPr>
              <a:lnSpc>
                <a:spcPct val="80000"/>
              </a:lnSpc>
            </a:pPr>
            <a:r>
              <a:rPr lang="en-US" sz="1800" dirty="0"/>
              <a:t>GCW Requirements</a:t>
            </a:r>
            <a:br>
              <a:rPr lang="en-US" sz="1800" dirty="0"/>
            </a:br>
            <a:r>
              <a:rPr lang="en-US" sz="1800" dirty="0"/>
              <a:t>are </a:t>
            </a:r>
            <a:r>
              <a:rPr lang="en-US" sz="1800" dirty="0">
                <a:solidFill>
                  <a:srgbClr val="FE0000"/>
                </a:solidFill>
              </a:rPr>
              <a:t>being</a:t>
            </a:r>
            <a:r>
              <a:rPr lang="en-US" sz="1800" dirty="0"/>
              <a:t> formulated</a:t>
            </a:r>
            <a:br>
              <a:rPr lang="en-US" sz="1800" dirty="0"/>
            </a:br>
            <a:r>
              <a:rPr lang="en-US" sz="1800" dirty="0"/>
              <a:t>and documented </a:t>
            </a:r>
            <a:br>
              <a:rPr lang="en-US" sz="1800" dirty="0"/>
            </a:br>
            <a:r>
              <a:rPr lang="en-US" sz="1800" dirty="0" smtClean="0"/>
              <a:t>on the GCW </a:t>
            </a:r>
            <a:r>
              <a:rPr lang="en-US" sz="1800" dirty="0" smtClean="0">
                <a:solidFill>
                  <a:srgbClr val="000000"/>
                </a:solidFill>
              </a:rPr>
              <a:t>website</a:t>
            </a:r>
            <a:r>
              <a:rPr lang="en-US" sz="1800" dirty="0" smtClean="0"/>
              <a:t>;</a:t>
            </a:r>
          </a:p>
          <a:p>
            <a:pPr>
              <a:lnSpc>
                <a:spcPct val="80000"/>
              </a:lnSpc>
            </a:pPr>
            <a:endParaRPr lang="en-US" sz="1800" dirty="0"/>
          </a:p>
          <a:p>
            <a:pPr>
              <a:lnSpc>
                <a:spcPct val="80000"/>
              </a:lnSpc>
            </a:pPr>
            <a:r>
              <a:rPr lang="en-US" altLang="ja-JP" sz="1800" dirty="0">
                <a:ea typeface="MS PGothic" charset="0"/>
                <a:cs typeface="MS PGothic" charset="0"/>
              </a:rPr>
              <a:t>They will </a:t>
            </a:r>
            <a:r>
              <a:rPr lang="en-US" altLang="ja-JP" sz="1800" dirty="0">
                <a:solidFill>
                  <a:srgbClr val="FE0000"/>
                </a:solidFill>
                <a:ea typeface="MS PGothic" charset="0"/>
                <a:cs typeface="MS PGothic" charset="0"/>
              </a:rPr>
              <a:t>draw</a:t>
            </a:r>
            <a:r>
              <a:rPr lang="en-US" altLang="ja-JP" sz="1800" dirty="0">
                <a:ea typeface="MS PGothic" charset="0"/>
                <a:cs typeface="MS PGothic" charset="0"/>
              </a:rPr>
              <a:t> from various sets of existing user requirements and will be vetted by the scientific community</a:t>
            </a:r>
            <a:r>
              <a:rPr lang="en-US" altLang="ja-JP" sz="1800" dirty="0" smtClean="0">
                <a:ea typeface="MS PGothic" charset="0"/>
                <a:cs typeface="MS PGothic" charset="0"/>
              </a:rPr>
              <a:t>;</a:t>
            </a:r>
          </a:p>
          <a:p>
            <a:pPr>
              <a:lnSpc>
                <a:spcPct val="80000"/>
              </a:lnSpc>
            </a:pPr>
            <a:endParaRPr lang="en-US" sz="1800" dirty="0"/>
          </a:p>
          <a:p>
            <a:pPr>
              <a:lnSpc>
                <a:spcPct val="80000"/>
              </a:lnSpc>
            </a:pPr>
            <a:r>
              <a:rPr lang="en-US" altLang="ja-JP" sz="1800" dirty="0">
                <a:ea typeface="MS PGothic" charset="0"/>
                <a:cs typeface="MS PGothic" charset="0"/>
              </a:rPr>
              <a:t>Those requirements will become part of the WMO </a:t>
            </a:r>
            <a:r>
              <a:rPr lang="en-US" altLang="ja-JP" sz="1800" dirty="0">
                <a:solidFill>
                  <a:srgbClr val="FE0000"/>
                </a:solidFill>
                <a:ea typeface="MS PGothic" charset="0"/>
                <a:cs typeface="MS PGothic" charset="0"/>
              </a:rPr>
              <a:t>Rolling Review of Requirements</a:t>
            </a:r>
            <a:r>
              <a:rPr lang="en-US" altLang="ja-JP" sz="1800" dirty="0">
                <a:ea typeface="MS PGothic" charset="0"/>
                <a:cs typeface="MS PGothic" charset="0"/>
              </a:rPr>
              <a:t> (RRR)</a:t>
            </a:r>
            <a:r>
              <a:rPr lang="en-US" altLang="ja-JP" sz="1800" dirty="0" smtClean="0">
                <a:ea typeface="MS PGothic" charset="0"/>
                <a:cs typeface="MS PGothic" charset="0"/>
              </a:rPr>
              <a:t>;</a:t>
            </a:r>
          </a:p>
          <a:p>
            <a:pPr>
              <a:lnSpc>
                <a:spcPct val="80000"/>
              </a:lnSpc>
            </a:pPr>
            <a:endParaRPr lang="en-US" altLang="ja-JP" sz="1800" dirty="0">
              <a:ea typeface="MS PGothic" charset="0"/>
              <a:cs typeface="MS PGothic" charset="0"/>
            </a:endParaRPr>
          </a:p>
          <a:p>
            <a:pPr>
              <a:lnSpc>
                <a:spcPct val="80000"/>
              </a:lnSpc>
            </a:pPr>
            <a:r>
              <a:rPr lang="en-US" altLang="ja-JP" sz="1800" dirty="0">
                <a:ea typeface="MS PGothic" charset="0"/>
                <a:cs typeface="MS PGothic" charset="0"/>
              </a:rPr>
              <a:t>Will be accessible through the </a:t>
            </a:r>
            <a:r>
              <a:rPr lang="en-GB" altLang="zh-CN" sz="1800" dirty="0">
                <a:ea typeface="宋体" charset="0"/>
                <a:cs typeface="宋体" charset="0"/>
              </a:rPr>
              <a:t>Observing Systems Capability Analysis and Review Tool (</a:t>
            </a:r>
            <a:r>
              <a:rPr lang="en-GB" altLang="zh-CN" sz="1800" dirty="0">
                <a:solidFill>
                  <a:srgbClr val="FE0000"/>
                </a:solidFill>
                <a:ea typeface="宋体" charset="0"/>
                <a:cs typeface="宋体" charset="0"/>
              </a:rPr>
              <a:t>OSCAR</a:t>
            </a:r>
            <a:r>
              <a:rPr lang="en-GB" altLang="zh-CN" sz="1800" dirty="0">
                <a:ea typeface="宋体" charset="0"/>
                <a:cs typeface="宋体" charset="0"/>
              </a:rPr>
              <a:t>), the official source for WMO requirements, which has a cryosphere theme</a:t>
            </a:r>
            <a:r>
              <a:rPr lang="en-GB" altLang="zh-CN" sz="1800" dirty="0" smtClean="0">
                <a:ea typeface="宋体" charset="0"/>
                <a:cs typeface="宋体" charset="0"/>
              </a:rPr>
              <a:t>;</a:t>
            </a:r>
          </a:p>
          <a:p>
            <a:pPr>
              <a:lnSpc>
                <a:spcPct val="80000"/>
              </a:lnSpc>
            </a:pPr>
            <a:endParaRPr lang="en-GB" altLang="zh-CN" sz="1800" dirty="0">
              <a:ea typeface="宋体" charset="0"/>
              <a:cs typeface="宋体" charset="0"/>
            </a:endParaRPr>
          </a:p>
          <a:p>
            <a:pPr>
              <a:lnSpc>
                <a:spcPct val="80000"/>
              </a:lnSpc>
            </a:pPr>
            <a:r>
              <a:rPr lang="en-US" sz="1800" b="1" dirty="0"/>
              <a:t>Need for a new </a:t>
            </a:r>
            <a:r>
              <a:rPr lang="en-US" sz="1800" b="1" dirty="0">
                <a:solidFill>
                  <a:srgbClr val="FE0000"/>
                </a:solidFill>
              </a:rPr>
              <a:t>application area</a:t>
            </a:r>
            <a:r>
              <a:rPr lang="en-US" sz="1800" b="1" dirty="0"/>
              <a:t> </a:t>
            </a:r>
            <a:r>
              <a:rPr lang="ja-JP" altLang="en-US" sz="1800" b="1" dirty="0"/>
              <a:t>“</a:t>
            </a:r>
            <a:r>
              <a:rPr lang="en-US" sz="1800" b="1" dirty="0" smtClean="0"/>
              <a:t>GCW or Polar </a:t>
            </a:r>
            <a:r>
              <a:rPr lang="en-US" sz="1800" b="1" dirty="0" err="1" smtClean="0"/>
              <a:t>Obs</a:t>
            </a:r>
            <a:r>
              <a:rPr lang="ja-JP" altLang="en-US" sz="1800" b="1" dirty="0" smtClean="0"/>
              <a:t>”</a:t>
            </a:r>
            <a:r>
              <a:rPr lang="en-US" sz="1800" b="1" dirty="0"/>
              <a:t>.</a:t>
            </a:r>
            <a:r>
              <a:rPr lang="en-US" sz="1600" dirty="0"/>
              <a:t> </a:t>
            </a:r>
          </a:p>
          <a:p>
            <a:pPr>
              <a:lnSpc>
                <a:spcPct val="80000"/>
              </a:lnSpc>
            </a:pPr>
            <a:endParaRPr lang="en-US" sz="2000" dirty="0"/>
          </a:p>
        </p:txBody>
      </p:sp>
      <p:pic>
        <p:nvPicPr>
          <p:cNvPr id="175108" name="Picture 4"/>
          <p:cNvPicPr>
            <a:picLocks noChangeAspect="1" noChangeArrowheads="1"/>
          </p:cNvPicPr>
          <p:nvPr/>
        </p:nvPicPr>
        <p:blipFill>
          <a:blip r:embed="rId2" cstate="email">
            <a:extLst>
              <a:ext uri="{28A0092B-C50C-407E-A947-70E740481C1C}">
                <a14:useLocalDpi xmlns:a14="http://schemas.microsoft.com/office/drawing/2010/main" val="0"/>
              </a:ext>
            </a:extLst>
          </a:blip>
          <a:srcRect l="11508" t="6036" r="62389" b="10291"/>
          <a:stretch>
            <a:fillRect/>
          </a:stretch>
        </p:blipFill>
        <p:spPr bwMode="auto">
          <a:xfrm>
            <a:off x="4067621" y="1124223"/>
            <a:ext cx="4968875"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93985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914400" y="116632"/>
            <a:ext cx="7391400" cy="569913"/>
          </a:xfrm>
        </p:spPr>
        <p:txBody>
          <a:bodyPr/>
          <a:lstStyle/>
          <a:p>
            <a:pPr algn="ctr" eaLnBrk="1" hangingPunct="1">
              <a:lnSpc>
                <a:spcPct val="90000"/>
              </a:lnSpc>
            </a:pPr>
            <a:r>
              <a:rPr lang="fi-FI" b="1" dirty="0" smtClean="0">
                <a:solidFill>
                  <a:srgbClr val="000099"/>
                </a:solidFill>
                <a:latin typeface="Arial" charset="0"/>
              </a:rPr>
              <a:t>SNOW WATCH</a:t>
            </a:r>
            <a:endParaRPr lang="en-GB" b="1" dirty="0">
              <a:solidFill>
                <a:srgbClr val="000099"/>
              </a:solidFill>
              <a:latin typeface="Arial" charset="0"/>
            </a:endParaRPr>
          </a:p>
        </p:txBody>
      </p:sp>
      <p:sp>
        <p:nvSpPr>
          <p:cNvPr id="6147" name="Rectangle 3"/>
          <p:cNvSpPr>
            <a:spLocks noGrp="1" noChangeArrowheads="1"/>
          </p:cNvSpPr>
          <p:nvPr>
            <p:ph type="body" idx="1"/>
          </p:nvPr>
        </p:nvSpPr>
        <p:spPr>
          <a:xfrm>
            <a:off x="381000" y="762000"/>
            <a:ext cx="8518525" cy="5410200"/>
          </a:xfrm>
        </p:spPr>
        <p:txBody>
          <a:bodyPr/>
          <a:lstStyle/>
          <a:p>
            <a:pPr>
              <a:spcBef>
                <a:spcPts val="0"/>
              </a:spcBef>
            </a:pPr>
            <a:r>
              <a:rPr lang="en-CA" sz="2200" b="1" dirty="0">
                <a:latin typeface="Arial" panose="020B0604020202020204" pitchFamily="34" charset="0"/>
                <a:cs typeface="Arial" panose="020B0604020202020204" pitchFamily="34" charset="0"/>
              </a:rPr>
              <a:t>First workshop</a:t>
            </a:r>
            <a:r>
              <a:rPr lang="en-CA" sz="2200" dirty="0">
                <a:latin typeface="Arial" panose="020B0604020202020204" pitchFamily="34" charset="0"/>
                <a:cs typeface="Arial" panose="020B0604020202020204" pitchFamily="34" charset="0"/>
              </a:rPr>
              <a:t> on implementing a </a:t>
            </a:r>
            <a:r>
              <a:rPr lang="en-CA" sz="2200" i="1" dirty="0">
                <a:solidFill>
                  <a:srgbClr val="FF0000"/>
                </a:solidFill>
                <a:latin typeface="Arial" panose="020B0604020202020204" pitchFamily="34" charset="0"/>
                <a:cs typeface="Arial" panose="020B0604020202020204" pitchFamily="34" charset="0"/>
              </a:rPr>
              <a:t>Snow Watch</a:t>
            </a:r>
            <a:r>
              <a:rPr lang="en-CA" sz="2200" dirty="0">
                <a:solidFill>
                  <a:srgbClr val="FF0000"/>
                </a:solidFill>
                <a:latin typeface="Arial" panose="020B0604020202020204" pitchFamily="34" charset="0"/>
                <a:cs typeface="Arial" panose="020B0604020202020204" pitchFamily="34" charset="0"/>
              </a:rPr>
              <a:t> </a:t>
            </a:r>
            <a:r>
              <a:rPr lang="en-CA" sz="2200" dirty="0">
                <a:latin typeface="Arial" panose="020B0604020202020204" pitchFamily="34" charset="0"/>
                <a:cs typeface="Arial" panose="020B0604020202020204" pitchFamily="34" charset="0"/>
              </a:rPr>
              <a:t>component of GCW </a:t>
            </a:r>
            <a:r>
              <a:rPr lang="en-CA" sz="2200" dirty="0" smtClean="0">
                <a:latin typeface="Arial" panose="020B0604020202020204" pitchFamily="34" charset="0"/>
                <a:cs typeface="Arial" panose="020B0604020202020204" pitchFamily="34" charset="0"/>
              </a:rPr>
              <a:t>,Canada, Toronto, January </a:t>
            </a:r>
            <a:r>
              <a:rPr lang="en-CA" sz="2200" dirty="0">
                <a:latin typeface="Arial" panose="020B0604020202020204" pitchFamily="34" charset="0"/>
                <a:cs typeface="Arial" panose="020B0604020202020204" pitchFamily="34" charset="0"/>
              </a:rPr>
              <a:t>2013.</a:t>
            </a:r>
          </a:p>
          <a:p>
            <a:pPr>
              <a:spcBef>
                <a:spcPts val="0"/>
              </a:spcBef>
            </a:pPr>
            <a:r>
              <a:rPr lang="en-CA" sz="2200" b="0" dirty="0">
                <a:latin typeface="Arial" panose="020B0604020202020204" pitchFamily="34" charset="0"/>
                <a:cs typeface="Arial" panose="020B0604020202020204" pitchFamily="34" charset="0"/>
              </a:rPr>
              <a:t>Twenty-eight scientists from nine countries </a:t>
            </a:r>
            <a:r>
              <a:rPr lang="en-CA" sz="2200" b="0" dirty="0" smtClean="0">
                <a:latin typeface="Arial" panose="020B0604020202020204" pitchFamily="34" charset="0"/>
                <a:cs typeface="Arial" panose="020B0604020202020204" pitchFamily="34" charset="0"/>
              </a:rPr>
              <a:t>participated.</a:t>
            </a:r>
            <a:endParaRPr lang="en-CA" sz="2200" b="0" dirty="0">
              <a:latin typeface="Arial" panose="020B0604020202020204" pitchFamily="34" charset="0"/>
              <a:cs typeface="Arial" panose="020B0604020202020204" pitchFamily="34" charset="0"/>
            </a:endParaRPr>
          </a:p>
          <a:p>
            <a:pPr>
              <a:spcBef>
                <a:spcPts val="0"/>
              </a:spcBef>
            </a:pPr>
            <a:r>
              <a:rPr lang="en-CA" sz="2200" b="1" dirty="0">
                <a:latin typeface="Arial" panose="020B0604020202020204" pitchFamily="34" charset="0"/>
                <a:cs typeface="Arial" panose="020B0604020202020204" pitchFamily="34" charset="0"/>
              </a:rPr>
              <a:t>Aim</a:t>
            </a:r>
            <a:r>
              <a:rPr lang="en-CA" sz="2200" b="0" dirty="0">
                <a:latin typeface="Arial" panose="020B0604020202020204" pitchFamily="34" charset="0"/>
                <a:cs typeface="Arial" panose="020B0604020202020204" pitchFamily="34" charset="0"/>
              </a:rPr>
              <a:t>: </a:t>
            </a:r>
          </a:p>
          <a:p>
            <a:pPr lvl="1">
              <a:spcBef>
                <a:spcPts val="0"/>
              </a:spcBef>
            </a:pPr>
            <a:r>
              <a:rPr lang="en-CA" sz="2200" dirty="0">
                <a:solidFill>
                  <a:srgbClr val="0033CC"/>
                </a:solidFill>
                <a:latin typeface="Arial" panose="020B0604020202020204" pitchFamily="34" charset="0"/>
                <a:cs typeface="Arial" panose="020B0604020202020204" pitchFamily="34" charset="0"/>
              </a:rPr>
              <a:t>to determine the </a:t>
            </a:r>
            <a:r>
              <a:rPr lang="en-CA" sz="2200" b="1" dirty="0">
                <a:solidFill>
                  <a:srgbClr val="0033CC"/>
                </a:solidFill>
                <a:latin typeface="Arial" panose="020B0604020202020204" pitchFamily="34" charset="0"/>
                <a:cs typeface="Arial" panose="020B0604020202020204" pitchFamily="34" charset="0"/>
              </a:rPr>
              <a:t>current state </a:t>
            </a:r>
            <a:r>
              <a:rPr lang="en-CA" sz="2200" dirty="0">
                <a:solidFill>
                  <a:srgbClr val="0033CC"/>
                </a:solidFill>
                <a:latin typeface="Arial" panose="020B0604020202020204" pitchFamily="34" charset="0"/>
                <a:cs typeface="Arial" panose="020B0604020202020204" pitchFamily="34" charset="0"/>
              </a:rPr>
              <a:t>of global snow monitoring</a:t>
            </a:r>
          </a:p>
          <a:p>
            <a:pPr lvl="1">
              <a:spcBef>
                <a:spcPts val="0"/>
              </a:spcBef>
            </a:pPr>
            <a:r>
              <a:rPr lang="en-CA" sz="2200" dirty="0">
                <a:solidFill>
                  <a:srgbClr val="0033CC"/>
                </a:solidFill>
                <a:latin typeface="Arial" panose="020B0604020202020204" pitchFamily="34" charset="0"/>
                <a:cs typeface="Arial" panose="020B0604020202020204" pitchFamily="34" charset="0"/>
              </a:rPr>
              <a:t>to identify critical issues affecting the </a:t>
            </a:r>
            <a:r>
              <a:rPr lang="en-CA" sz="2200" b="1" dirty="0">
                <a:solidFill>
                  <a:srgbClr val="0033CC"/>
                </a:solidFill>
                <a:latin typeface="Arial" panose="020B0604020202020204" pitchFamily="34" charset="0"/>
                <a:cs typeface="Arial" panose="020B0604020202020204" pitchFamily="34" charset="0"/>
              </a:rPr>
              <a:t>ability to provide authoritative information</a:t>
            </a:r>
            <a:r>
              <a:rPr lang="en-CA" sz="2200" dirty="0">
                <a:solidFill>
                  <a:srgbClr val="0033CC"/>
                </a:solidFill>
                <a:latin typeface="Arial" panose="020B0604020202020204" pitchFamily="34" charset="0"/>
                <a:cs typeface="Arial" panose="020B0604020202020204" pitchFamily="34" charset="0"/>
              </a:rPr>
              <a:t> on the current state of snow cover</a:t>
            </a:r>
          </a:p>
          <a:p>
            <a:pPr>
              <a:spcBef>
                <a:spcPts val="0"/>
              </a:spcBef>
            </a:pPr>
            <a:r>
              <a:rPr lang="en-US" sz="2200" b="1" dirty="0" smtClean="0">
                <a:latin typeface="Arial" panose="020B0604020202020204" pitchFamily="34" charset="0"/>
                <a:cs typeface="Arial" panose="020B0604020202020204" pitchFamily="34" charset="0"/>
              </a:rPr>
              <a:t>ESA</a:t>
            </a:r>
            <a:r>
              <a:rPr lang="en-US" sz="2200" dirty="0" smtClean="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offered to initiate a “Satellite Snow </a:t>
            </a:r>
            <a:r>
              <a:rPr lang="en-US" sz="2200" dirty="0" smtClean="0">
                <a:latin typeface="Arial" panose="020B0604020202020204" pitchFamily="34" charset="0"/>
                <a:cs typeface="Arial" panose="020B0604020202020204" pitchFamily="34" charset="0"/>
              </a:rPr>
              <a:t>Products. </a:t>
            </a:r>
            <a:r>
              <a:rPr lang="en-US" sz="2200" dirty="0">
                <a:latin typeface="Arial" panose="020B0604020202020204" pitchFamily="34" charset="0"/>
                <a:cs typeface="Arial" panose="020B0604020202020204" pitchFamily="34" charset="0"/>
              </a:rPr>
              <a:t>intercomparison and evaluation EXercise – </a:t>
            </a:r>
            <a:r>
              <a:rPr lang="en-US" sz="2200" b="1" dirty="0">
                <a:latin typeface="Arial" panose="020B0604020202020204" pitchFamily="34" charset="0"/>
                <a:cs typeface="Arial" panose="020B0604020202020204" pitchFamily="34" charset="0"/>
              </a:rPr>
              <a:t>SnowPEX</a:t>
            </a:r>
            <a:r>
              <a:rPr lang="en-US" sz="2200" dirty="0">
                <a:latin typeface="Arial" panose="020B0604020202020204" pitchFamily="34" charset="0"/>
                <a:cs typeface="Arial" panose="020B0604020202020204" pitchFamily="34" charset="0"/>
              </a:rPr>
              <a:t>” project to be carried out by a team of international experts beginning in 2014 (2 year project</a:t>
            </a:r>
            <a:r>
              <a:rPr lang="en-US" sz="2200" dirty="0" smtClean="0">
                <a:latin typeface="Arial" panose="020B0604020202020204" pitchFamily="34" charset="0"/>
                <a:cs typeface="Arial" panose="020B0604020202020204" pitchFamily="34" charset="0"/>
              </a:rPr>
              <a:t>).</a:t>
            </a:r>
          </a:p>
          <a:p>
            <a:pPr>
              <a:spcBef>
                <a:spcPts val="0"/>
              </a:spcBef>
            </a:pPr>
            <a:r>
              <a:rPr lang="en-GB" sz="2200" dirty="0">
                <a:latin typeface="Arial" panose="020B0604020202020204" pitchFamily="34" charset="0"/>
                <a:cs typeface="Arial" panose="020B0604020202020204" pitchFamily="34" charset="0"/>
              </a:rPr>
              <a:t>The</a:t>
            </a:r>
            <a:r>
              <a:rPr lang="en-GB" sz="2200" b="1" dirty="0">
                <a:latin typeface="Arial" panose="020B0604020202020204" pitchFamily="34" charset="0"/>
                <a:cs typeface="Arial" panose="020B0604020202020204" pitchFamily="34" charset="0"/>
              </a:rPr>
              <a:t> </a:t>
            </a:r>
            <a:r>
              <a:rPr lang="en-GB" sz="2200" b="1" dirty="0" smtClean="0">
                <a:latin typeface="Arial" panose="020B0604020202020204" pitchFamily="34" charset="0"/>
                <a:cs typeface="Arial" panose="020B0604020202020204" pitchFamily="34" charset="0"/>
              </a:rPr>
              <a:t>1</a:t>
            </a:r>
            <a:r>
              <a:rPr lang="en-GB" sz="2200" b="1" baseline="30000" dirty="0" smtClean="0">
                <a:latin typeface="Arial" panose="020B0604020202020204" pitchFamily="34" charset="0"/>
                <a:cs typeface="Arial" panose="020B0604020202020204" pitchFamily="34" charset="0"/>
              </a:rPr>
              <a:t>st</a:t>
            </a:r>
            <a:r>
              <a:rPr lang="en-GB" sz="2200" b="1" dirty="0" smtClean="0">
                <a:latin typeface="Arial" panose="020B0604020202020204" pitchFamily="34" charset="0"/>
                <a:cs typeface="Arial" panose="020B0604020202020204" pitchFamily="34" charset="0"/>
              </a:rPr>
              <a:t> </a:t>
            </a:r>
            <a:r>
              <a:rPr lang="en-GB" sz="2200" b="0" dirty="0" smtClean="0">
                <a:latin typeface="Arial" panose="020B0604020202020204" pitchFamily="34" charset="0"/>
                <a:cs typeface="Arial" panose="020B0604020202020204" pitchFamily="34" charset="0"/>
              </a:rPr>
              <a:t>International </a:t>
            </a:r>
            <a:r>
              <a:rPr lang="en-GB" sz="2200" b="0" dirty="0">
                <a:latin typeface="Arial" panose="020B0604020202020204" pitchFamily="34" charset="0"/>
                <a:cs typeface="Arial" panose="020B0604020202020204" pitchFamily="34" charset="0"/>
              </a:rPr>
              <a:t>Satellite Snow Product Intercomparison and Evaluation Experiment Workshop (SnowPEx) was held in College Park, Maryland, USA, </a:t>
            </a:r>
            <a:r>
              <a:rPr lang="en-GB" sz="2200" b="0" dirty="0" smtClean="0">
                <a:latin typeface="Arial" panose="020B0604020202020204" pitchFamily="34" charset="0"/>
                <a:cs typeface="Arial" panose="020B0604020202020204" pitchFamily="34" charset="0"/>
              </a:rPr>
              <a:t>July 2014. </a:t>
            </a:r>
          </a:p>
          <a:p>
            <a:pPr>
              <a:spcBef>
                <a:spcPts val="0"/>
              </a:spcBef>
            </a:pPr>
            <a:r>
              <a:rPr lang="en-GB" sz="2200" dirty="0">
                <a:latin typeface="Arial" panose="020B0604020202020204" pitchFamily="34" charset="0"/>
                <a:cs typeface="Arial" panose="020B0604020202020204" pitchFamily="34" charset="0"/>
              </a:rPr>
              <a:t>The</a:t>
            </a:r>
            <a:r>
              <a:rPr lang="en-GB" sz="2200" b="1" dirty="0">
                <a:latin typeface="Arial" panose="020B0604020202020204" pitchFamily="34" charset="0"/>
                <a:cs typeface="Arial" panose="020B0604020202020204" pitchFamily="34" charset="0"/>
              </a:rPr>
              <a:t> </a:t>
            </a:r>
            <a:r>
              <a:rPr lang="en-GB" sz="2200" b="1" dirty="0" smtClean="0">
                <a:latin typeface="Arial" panose="020B0604020202020204" pitchFamily="34" charset="0"/>
                <a:cs typeface="Arial" panose="020B0604020202020204" pitchFamily="34" charset="0"/>
              </a:rPr>
              <a:t>2</a:t>
            </a:r>
            <a:r>
              <a:rPr lang="en-GB" sz="2200" b="1" baseline="30000" dirty="0" smtClean="0">
                <a:latin typeface="Arial" panose="020B0604020202020204" pitchFamily="34" charset="0"/>
                <a:cs typeface="Arial" panose="020B0604020202020204" pitchFamily="34" charset="0"/>
              </a:rPr>
              <a:t>nd</a:t>
            </a:r>
            <a:r>
              <a:rPr lang="en-GB" sz="2200" b="1" dirty="0" smtClean="0">
                <a:latin typeface="Arial" panose="020B0604020202020204" pitchFamily="34" charset="0"/>
                <a:cs typeface="Arial" panose="020B0604020202020204" pitchFamily="34" charset="0"/>
              </a:rPr>
              <a:t> </a:t>
            </a:r>
            <a:r>
              <a:rPr lang="en-GB" sz="2200" dirty="0" smtClean="0">
                <a:latin typeface="Arial" panose="020B0604020202020204" pitchFamily="34" charset="0"/>
                <a:cs typeface="Arial" panose="020B0604020202020204" pitchFamily="34" charset="0"/>
              </a:rPr>
              <a:t>SnowPEx workshop </a:t>
            </a:r>
            <a:r>
              <a:rPr lang="en-GB" sz="2200" dirty="0">
                <a:latin typeface="Arial" panose="020B0604020202020204" pitchFamily="34" charset="0"/>
                <a:cs typeface="Arial" panose="020B0604020202020204" pitchFamily="34" charset="0"/>
              </a:rPr>
              <a:t>was held in </a:t>
            </a:r>
            <a:r>
              <a:rPr lang="en-GB" sz="2200" dirty="0" smtClean="0">
                <a:latin typeface="Arial" panose="020B0604020202020204" pitchFamily="34" charset="0"/>
                <a:cs typeface="Arial" panose="020B0604020202020204" pitchFamily="34" charset="0"/>
              </a:rPr>
              <a:t>Boulder, Sep.2015.</a:t>
            </a:r>
            <a:endParaRPr lang="en-US" sz="2200" dirty="0">
              <a:latin typeface="Arial" panose="020B0604020202020204" pitchFamily="34" charset="0"/>
              <a:cs typeface="Arial" panose="020B0604020202020204" pitchFamily="34" charset="0"/>
            </a:endParaRPr>
          </a:p>
          <a:p>
            <a:pPr>
              <a:spcBef>
                <a:spcPts val="0"/>
              </a:spcBef>
            </a:pPr>
            <a:endParaRPr lang="en-US" sz="22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92190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229600" cy="569913"/>
          </a:xfrm>
        </p:spPr>
        <p:txBody>
          <a:bodyPr/>
          <a:lstStyle/>
          <a:p>
            <a:pPr algn="ctr" eaLnBrk="1" hangingPunct="1">
              <a:lnSpc>
                <a:spcPct val="90000"/>
              </a:lnSpc>
            </a:pPr>
            <a:r>
              <a:rPr lang="en-US" b="1" dirty="0" smtClean="0">
                <a:solidFill>
                  <a:srgbClr val="000099"/>
                </a:solidFill>
                <a:latin typeface="Arial" charset="0"/>
              </a:rPr>
              <a:t>Snow Dataset Inventory – February 2015</a:t>
            </a:r>
            <a:endParaRPr lang="en-US" b="1" dirty="0">
              <a:solidFill>
                <a:srgbClr val="000099"/>
              </a:solidFill>
              <a:latin typeface="Arial" charset="0"/>
            </a:endParaRPr>
          </a:p>
        </p:txBody>
      </p:sp>
      <p:pic>
        <p:nvPicPr>
          <p:cNvPr id="3" name="Picture 2" descr="Screen Shot 2015-09-08 at 5.42.22 AM.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38200" y="1821599"/>
            <a:ext cx="7413781" cy="5036401"/>
          </a:xfrm>
          <a:prstGeom prst="rect">
            <a:avLst/>
          </a:prstGeom>
        </p:spPr>
      </p:pic>
      <p:sp>
        <p:nvSpPr>
          <p:cNvPr id="2" name="Rectangle 1"/>
          <p:cNvSpPr/>
          <p:nvPr/>
        </p:nvSpPr>
        <p:spPr>
          <a:xfrm>
            <a:off x="228600" y="914400"/>
            <a:ext cx="8763000" cy="830997"/>
          </a:xfrm>
          <a:prstGeom prst="rect">
            <a:avLst/>
          </a:prstGeom>
        </p:spPr>
        <p:txBody>
          <a:bodyPr wrap="square">
            <a:spAutoFit/>
          </a:bodyPr>
          <a:lstStyle/>
          <a:p>
            <a:r>
              <a:rPr lang="en-US" dirty="0" smtClean="0"/>
              <a:t>The </a:t>
            </a:r>
            <a:r>
              <a:rPr lang="en-US" dirty="0"/>
              <a:t>inventory of satellite-derived, in situ, and analysis</a:t>
            </a:r>
            <a:r>
              <a:rPr lang="en-US" dirty="0" smtClean="0"/>
              <a:t>/ reanalysis </a:t>
            </a:r>
            <a:r>
              <a:rPr lang="en-US" dirty="0"/>
              <a:t>snow datasets, compiled by the Snow Watch </a:t>
            </a:r>
            <a:r>
              <a:rPr lang="en-US" dirty="0" smtClean="0"/>
              <a:t>Team. </a:t>
            </a:r>
            <a:endParaRPr lang="en-US" dirty="0"/>
          </a:p>
        </p:txBody>
      </p:sp>
    </p:spTree>
    <p:extLst>
      <p:ext uri="{BB962C8B-B14F-4D97-AF65-F5344CB8AC3E}">
        <p14:creationId xmlns:p14="http://schemas.microsoft.com/office/powerpoint/2010/main" val="42764628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1177925"/>
            <a:ext cx="4557713" cy="2682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b="5005"/>
          <a:stretch>
            <a:fillRect/>
          </a:stretch>
        </p:blipFill>
        <p:spPr bwMode="auto">
          <a:xfrm>
            <a:off x="2622550" y="4095750"/>
            <a:ext cx="4762500" cy="271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341" name="TextBox 6"/>
          <p:cNvSpPr txBox="1">
            <a:spLocks noChangeArrowheads="1"/>
          </p:cNvSpPr>
          <p:nvPr/>
        </p:nvSpPr>
        <p:spPr bwMode="auto">
          <a:xfrm>
            <a:off x="7235825" y="6443663"/>
            <a:ext cx="1223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ＭＳ Ｐゴシック" charset="0"/>
              </a:defRPr>
            </a:lvl1pPr>
            <a:lvl2pPr>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rgbClr val="808080"/>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r>
              <a:rPr lang="fi-FI" sz="1800" b="0" smtClean="0">
                <a:solidFill>
                  <a:srgbClr val="000000"/>
                </a:solidFill>
                <a:cs typeface="+mn-cs"/>
              </a:rPr>
              <a:t>CMC - SE</a:t>
            </a:r>
          </a:p>
        </p:txBody>
      </p:sp>
      <p:sp>
        <p:nvSpPr>
          <p:cNvPr id="14342" name="TextBox 6"/>
          <p:cNvSpPr txBox="1">
            <a:spLocks noChangeArrowheads="1"/>
          </p:cNvSpPr>
          <p:nvPr/>
        </p:nvSpPr>
        <p:spPr bwMode="auto">
          <a:xfrm>
            <a:off x="7594600" y="3924300"/>
            <a:ext cx="1441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ＭＳ Ｐゴシック" charset="0"/>
              </a:defRPr>
            </a:lvl1pPr>
            <a:lvl2pPr>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rgbClr val="808080"/>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r>
              <a:rPr lang="fi-FI" sz="1800" b="0" smtClean="0">
                <a:solidFill>
                  <a:srgbClr val="000000"/>
                </a:solidFill>
                <a:cs typeface="+mn-cs"/>
              </a:rPr>
              <a:t>CMC - SWE</a:t>
            </a:r>
          </a:p>
        </p:txBody>
      </p:sp>
      <p:sp>
        <p:nvSpPr>
          <p:cNvPr id="14343" name="TextBox 6"/>
          <p:cNvSpPr txBox="1">
            <a:spLocks noChangeArrowheads="1"/>
          </p:cNvSpPr>
          <p:nvPr/>
        </p:nvSpPr>
        <p:spPr bwMode="auto">
          <a:xfrm>
            <a:off x="611188" y="3933825"/>
            <a:ext cx="1312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ＭＳ Ｐゴシック" charset="0"/>
              </a:defRPr>
            </a:lvl1pPr>
            <a:lvl2pPr>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rgbClr val="808080"/>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r>
              <a:rPr lang="fi-FI" sz="1800" b="0" smtClean="0">
                <a:solidFill>
                  <a:srgbClr val="000000"/>
                </a:solidFill>
                <a:cs typeface="+mn-cs"/>
              </a:rPr>
              <a:t>FMI - SWE</a:t>
            </a:r>
          </a:p>
        </p:txBody>
      </p:sp>
      <p:sp>
        <p:nvSpPr>
          <p:cNvPr id="14344" name="TextBox 6"/>
          <p:cNvSpPr txBox="1">
            <a:spLocks noChangeArrowheads="1"/>
          </p:cNvSpPr>
          <p:nvPr/>
        </p:nvSpPr>
        <p:spPr bwMode="auto">
          <a:xfrm>
            <a:off x="107950" y="4508500"/>
            <a:ext cx="1903085" cy="2139047"/>
          </a:xfrm>
          <a:prstGeom prst="rect">
            <a:avLst/>
          </a:prstGeom>
          <a:solidFill>
            <a:srgbClr val="16C3D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ＭＳ Ｐゴシック" charset="0"/>
              </a:defRPr>
            </a:lvl1pPr>
            <a:lvl2pPr>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rgbClr val="808080"/>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spcBef>
                <a:spcPts val="600"/>
              </a:spcBef>
            </a:pPr>
            <a:r>
              <a:rPr lang="fi-FI" sz="1800" b="0" dirty="0" smtClean="0">
                <a:solidFill>
                  <a:srgbClr val="000000"/>
                </a:solidFill>
                <a:cs typeface="+mn-cs"/>
              </a:rPr>
              <a:t>These 3 trackers</a:t>
            </a:r>
          </a:p>
          <a:p>
            <a:pPr>
              <a:spcBef>
                <a:spcPts val="600"/>
              </a:spcBef>
            </a:pPr>
            <a:r>
              <a:rPr lang="fi-FI" sz="1800" b="0" dirty="0" smtClean="0">
                <a:solidFill>
                  <a:srgbClr val="000000"/>
                </a:solidFill>
                <a:cs typeface="+mn-cs"/>
              </a:rPr>
              <a:t>are currently</a:t>
            </a:r>
          </a:p>
          <a:p>
            <a:pPr>
              <a:spcBef>
                <a:spcPts val="600"/>
              </a:spcBef>
            </a:pPr>
            <a:r>
              <a:rPr lang="fi-FI" sz="1800" b="0" dirty="0" smtClean="0">
                <a:solidFill>
                  <a:srgbClr val="000000"/>
                </a:solidFill>
                <a:cs typeface="+mn-cs"/>
              </a:rPr>
              <a:t>on-line.</a:t>
            </a:r>
          </a:p>
          <a:p>
            <a:pPr>
              <a:spcBef>
                <a:spcPts val="600"/>
              </a:spcBef>
            </a:pPr>
            <a:r>
              <a:rPr lang="fi-FI" sz="1800" b="0" dirty="0" smtClean="0">
                <a:solidFill>
                  <a:srgbClr val="000000"/>
                </a:solidFill>
                <a:cs typeface="+mn-cs"/>
              </a:rPr>
              <a:t>Daily graphs</a:t>
            </a:r>
          </a:p>
          <a:p>
            <a:pPr>
              <a:spcBef>
                <a:spcPts val="600"/>
              </a:spcBef>
            </a:pPr>
            <a:r>
              <a:rPr lang="fi-FI" sz="1800" b="0" dirty="0" smtClean="0">
                <a:solidFill>
                  <a:srgbClr val="000000"/>
                </a:solidFill>
                <a:cs typeface="+mn-cs"/>
              </a:rPr>
              <a:t>distributed via</a:t>
            </a:r>
          </a:p>
          <a:p>
            <a:pPr>
              <a:spcBef>
                <a:spcPts val="600"/>
              </a:spcBef>
            </a:pPr>
            <a:r>
              <a:rPr lang="fi-FI" sz="1800" b="0" dirty="0" smtClean="0">
                <a:solidFill>
                  <a:srgbClr val="000000"/>
                </a:solidFill>
                <a:cs typeface="+mn-cs"/>
              </a:rPr>
              <a:t>GCW-website</a:t>
            </a:r>
          </a:p>
        </p:txBody>
      </p:sp>
      <p:sp>
        <p:nvSpPr>
          <p:cNvPr id="9" name="Rectangle 2"/>
          <p:cNvSpPr>
            <a:spLocks noGrp="1" noChangeArrowheads="1"/>
          </p:cNvSpPr>
          <p:nvPr>
            <p:ph type="title"/>
          </p:nvPr>
        </p:nvSpPr>
        <p:spPr>
          <a:xfrm>
            <a:off x="1828800" y="116632"/>
            <a:ext cx="5482952" cy="569913"/>
          </a:xfrm>
        </p:spPr>
        <p:txBody>
          <a:bodyPr/>
          <a:lstStyle/>
          <a:p>
            <a:pPr algn="ctr" eaLnBrk="1" hangingPunct="1">
              <a:lnSpc>
                <a:spcPct val="90000"/>
              </a:lnSpc>
            </a:pPr>
            <a:r>
              <a:rPr lang="en-US" b="1" dirty="0" smtClean="0">
                <a:solidFill>
                  <a:srgbClr val="000099"/>
                </a:solidFill>
                <a:latin typeface="Arial" charset="0"/>
              </a:rPr>
              <a:t>Snow Trackers</a:t>
            </a:r>
            <a:endParaRPr lang="en-US" b="1" dirty="0">
              <a:solidFill>
                <a:srgbClr val="000099"/>
              </a:solidFill>
              <a:latin typeface="Arial"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914400"/>
            <a:ext cx="4114800" cy="3079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59875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6" y="4"/>
            <a:ext cx="8928992" cy="1470025"/>
          </a:xfrm>
        </p:spPr>
        <p:txBody>
          <a:bodyPr>
            <a:normAutofit/>
          </a:bodyPr>
          <a:lstStyle/>
          <a:p>
            <a:r>
              <a:rPr lang="en-US" sz="3600" b="1" dirty="0" smtClean="0">
                <a:solidFill>
                  <a:srgbClr val="000099"/>
                </a:solidFill>
              </a:rPr>
              <a:t>GCW Encourages Intercomparisons</a:t>
            </a:r>
            <a:endParaRPr lang="en-US" sz="3600" b="1" dirty="0">
              <a:solidFill>
                <a:srgbClr val="000099"/>
              </a:solidFill>
            </a:endParaRPr>
          </a:p>
        </p:txBody>
      </p:sp>
      <p:sp>
        <p:nvSpPr>
          <p:cNvPr id="6" name="Content Placeholder 2"/>
          <p:cNvSpPr txBox="1">
            <a:spLocks/>
          </p:cNvSpPr>
          <p:nvPr/>
        </p:nvSpPr>
        <p:spPr>
          <a:xfrm>
            <a:off x="395538" y="1412776"/>
            <a:ext cx="8404729" cy="4897437"/>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Aft>
                <a:spcPts val="1200"/>
              </a:spcAft>
              <a:buClrTx/>
            </a:pPr>
            <a:r>
              <a:rPr lang="en-US" sz="2400" dirty="0" smtClean="0">
                <a:solidFill>
                  <a:prstClr val="black"/>
                </a:solidFill>
                <a:latin typeface="Arial" panose="020B0604020202020204" pitchFamily="34" charset="0"/>
                <a:cs typeface="Arial" panose="020B0604020202020204" pitchFamily="34" charset="0"/>
              </a:rPr>
              <a:t>Product intercomparisons help establish:</a:t>
            </a:r>
          </a:p>
          <a:p>
            <a:pPr marL="457200" indent="-457200" algn="l">
              <a:buClr>
                <a:schemeClr val="accent6"/>
              </a:buClr>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Authoritative data and information, including</a:t>
            </a:r>
          </a:p>
          <a:p>
            <a:pPr marL="914400" lvl="1" indent="-457200" algn="l">
              <a:buClr>
                <a:schemeClr val="accent6"/>
              </a:buClr>
              <a:buFont typeface="Wingdings" panose="05000000000000000000" pitchFamily="2" charset="2"/>
              <a:buChar char="§"/>
            </a:pPr>
            <a:r>
              <a:rPr lang="en-US" sz="2000" dirty="0" smtClean="0">
                <a:solidFill>
                  <a:prstClr val="black"/>
                </a:solidFill>
                <a:latin typeface="Arial" panose="020B0604020202020204" pitchFamily="34" charset="0"/>
                <a:cs typeface="Arial" panose="020B0604020202020204" pitchFamily="34" charset="0"/>
              </a:rPr>
              <a:t>Robust assessment of </a:t>
            </a:r>
            <a:r>
              <a:rPr lang="en-US" sz="2000" dirty="0" smtClean="0">
                <a:solidFill>
                  <a:srgbClr val="FF0000"/>
                </a:solidFill>
                <a:latin typeface="Arial" panose="020B0604020202020204" pitchFamily="34" charset="0"/>
                <a:cs typeface="Arial" panose="020B0604020202020204" pitchFamily="34" charset="0"/>
              </a:rPr>
              <a:t>error characteristics</a:t>
            </a:r>
          </a:p>
          <a:p>
            <a:pPr marL="914400" lvl="1" indent="-457200" algn="l">
              <a:buClr>
                <a:schemeClr val="accent6"/>
              </a:buClr>
              <a:buFont typeface="Wingdings" panose="05000000000000000000" pitchFamily="2" charset="2"/>
              <a:buChar char="§"/>
            </a:pPr>
            <a:r>
              <a:rPr lang="en-US" sz="2000" dirty="0" smtClean="0">
                <a:solidFill>
                  <a:srgbClr val="FF0000"/>
                </a:solidFill>
                <a:latin typeface="Arial" panose="020B0604020202020204" pitchFamily="34" charset="0"/>
                <a:cs typeface="Arial" panose="020B0604020202020204" pitchFamily="34" charset="0"/>
              </a:rPr>
              <a:t>Applicability</a:t>
            </a:r>
            <a:r>
              <a:rPr lang="en-US" sz="2000" dirty="0" smtClean="0">
                <a:solidFill>
                  <a:prstClr val="black"/>
                </a:solidFill>
                <a:latin typeface="Arial" panose="020B0604020202020204" pitchFamily="34" charset="0"/>
                <a:cs typeface="Arial" panose="020B0604020202020204" pitchFamily="34" charset="0"/>
              </a:rPr>
              <a:t> of products (advantages/disadvantages, shortcomings)</a:t>
            </a:r>
          </a:p>
          <a:p>
            <a:pPr marL="457200" indent="-457200" algn="l">
              <a:buClr>
                <a:schemeClr val="accent6"/>
              </a:buClr>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Best </a:t>
            </a:r>
            <a:r>
              <a:rPr lang="en-US" sz="2400" dirty="0" smtClean="0">
                <a:solidFill>
                  <a:srgbClr val="FF0000"/>
                </a:solidFill>
                <a:latin typeface="Arial" panose="020B0604020202020204" pitchFamily="34" charset="0"/>
                <a:cs typeface="Arial" panose="020B0604020202020204" pitchFamily="34" charset="0"/>
              </a:rPr>
              <a:t>practices</a:t>
            </a:r>
            <a:r>
              <a:rPr lang="en-US" sz="2400" dirty="0" smtClean="0">
                <a:solidFill>
                  <a:prstClr val="black"/>
                </a:solidFill>
                <a:latin typeface="Arial" panose="020B0604020202020204" pitchFamily="34" charset="0"/>
                <a:cs typeface="Arial" panose="020B0604020202020204" pitchFamily="34" charset="0"/>
              </a:rPr>
              <a:t> for intercomparisons</a:t>
            </a:r>
          </a:p>
          <a:p>
            <a:pPr marL="457200" indent="-457200" algn="l">
              <a:buClr>
                <a:schemeClr val="accent6"/>
              </a:buClr>
              <a:buFont typeface="Wingdings" panose="05000000000000000000" pitchFamily="2" charset="2"/>
              <a:buChar char="§"/>
            </a:pPr>
            <a:r>
              <a:rPr lang="en-US" sz="2400" dirty="0" smtClean="0">
                <a:solidFill>
                  <a:srgbClr val="FF0000"/>
                </a:solidFill>
                <a:latin typeface="Arial" panose="020B0604020202020204" pitchFamily="34" charset="0"/>
                <a:cs typeface="Arial" panose="020B0604020202020204" pitchFamily="34" charset="0"/>
              </a:rPr>
              <a:t>Validation needs </a:t>
            </a:r>
            <a:r>
              <a:rPr lang="en-US" sz="2400" dirty="0" smtClean="0">
                <a:solidFill>
                  <a:prstClr val="black"/>
                </a:solidFill>
                <a:latin typeface="Arial" panose="020B0604020202020204" pitchFamily="34" charset="0"/>
                <a:cs typeface="Arial" panose="020B0604020202020204" pitchFamily="34" charset="0"/>
              </a:rPr>
              <a:t>with regard to surface measurements</a:t>
            </a:r>
          </a:p>
          <a:p>
            <a:pPr marL="457200" indent="-457200" algn="l">
              <a:buClr>
                <a:schemeClr val="accent6"/>
              </a:buClr>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Identification of </a:t>
            </a:r>
            <a:r>
              <a:rPr lang="en-US" sz="2400" dirty="0" smtClean="0">
                <a:solidFill>
                  <a:srgbClr val="FF0000"/>
                </a:solidFill>
                <a:latin typeface="Arial" panose="020B0604020202020204" pitchFamily="34" charset="0"/>
                <a:cs typeface="Arial" panose="020B0604020202020204" pitchFamily="34" charset="0"/>
              </a:rPr>
              <a:t>deficiencies in products</a:t>
            </a:r>
            <a:r>
              <a:rPr lang="en-US" sz="2400" dirty="0" smtClean="0">
                <a:solidFill>
                  <a:prstClr val="black"/>
                </a:solidFill>
                <a:latin typeface="Arial" panose="020B0604020202020204" pitchFamily="34" charset="0"/>
                <a:cs typeface="Arial" panose="020B0604020202020204" pitchFamily="34" charset="0"/>
              </a:rPr>
              <a:t>, which equate to </a:t>
            </a:r>
            <a:r>
              <a:rPr lang="en-US" sz="2400" dirty="0" smtClean="0">
                <a:solidFill>
                  <a:srgbClr val="FF0000"/>
                </a:solidFill>
                <a:latin typeface="Arial" panose="020B0604020202020204" pitchFamily="34" charset="0"/>
                <a:cs typeface="Arial" panose="020B0604020202020204" pitchFamily="34" charset="0"/>
              </a:rPr>
              <a:t>gaps</a:t>
            </a:r>
            <a:r>
              <a:rPr lang="en-US" sz="2400" dirty="0" smtClean="0">
                <a:solidFill>
                  <a:prstClr val="black"/>
                </a:solidFill>
                <a:latin typeface="Arial" panose="020B0604020202020204" pitchFamily="34" charset="0"/>
                <a:cs typeface="Arial" panose="020B0604020202020204" pitchFamily="34" charset="0"/>
              </a:rPr>
              <a:t> in observations, e.g., satellite-derived SWE</a:t>
            </a:r>
          </a:p>
          <a:p>
            <a:pPr marL="457200" indent="-457200" algn="l">
              <a:buClr>
                <a:schemeClr val="accent6"/>
              </a:buClr>
              <a:buFont typeface="Wingdings" panose="05000000000000000000" pitchFamily="2" charset="2"/>
              <a:buChar char="§"/>
            </a:pPr>
            <a:r>
              <a:rPr lang="en-US" sz="2400" dirty="0">
                <a:solidFill>
                  <a:prstClr val="black"/>
                </a:solidFill>
                <a:latin typeface="Arial" panose="020B0604020202020204" pitchFamily="34" charset="0"/>
                <a:cs typeface="Arial" panose="020B0604020202020204" pitchFamily="34" charset="0"/>
              </a:rPr>
              <a:t>Standard nomenclature</a:t>
            </a:r>
          </a:p>
          <a:p>
            <a:pPr marL="457200" indent="-457200" algn="l">
              <a:buClr>
                <a:schemeClr val="accent6"/>
              </a:buClr>
              <a:buFont typeface="Wingdings" panose="05000000000000000000" pitchFamily="2" charset="2"/>
              <a:buChar char="§"/>
            </a:pPr>
            <a:r>
              <a:rPr lang="en-US" sz="2400" dirty="0" smtClean="0">
                <a:solidFill>
                  <a:prstClr val="black"/>
                </a:solidFill>
                <a:latin typeface="Arial" panose="020B0604020202020204" pitchFamily="34" charset="0"/>
                <a:cs typeface="Arial" panose="020B0604020202020204" pitchFamily="34" charset="0"/>
              </a:rPr>
              <a:t>Observational </a:t>
            </a:r>
            <a:r>
              <a:rPr lang="en-US" sz="2400" dirty="0" smtClean="0">
                <a:solidFill>
                  <a:srgbClr val="FF0000"/>
                </a:solidFill>
                <a:latin typeface="Arial" panose="020B0604020202020204" pitchFamily="34" charset="0"/>
                <a:cs typeface="Arial" panose="020B0604020202020204" pitchFamily="34" charset="0"/>
              </a:rPr>
              <a:t>requirements</a:t>
            </a:r>
            <a:r>
              <a:rPr lang="en-US" sz="2400" dirty="0" smtClean="0">
                <a:solidFill>
                  <a:prstClr val="black"/>
                </a:solidFill>
                <a:latin typeface="Arial" panose="020B0604020202020204" pitchFamily="34" charset="0"/>
                <a:cs typeface="Arial" panose="020B0604020202020204" pitchFamily="34" charset="0"/>
              </a:rPr>
              <a:t> (indirectly)</a:t>
            </a:r>
            <a:endParaRPr lang="en-US" sz="2400" dirty="0">
              <a:solidFill>
                <a:prstClr val="black"/>
              </a:solidFill>
              <a:latin typeface="Arial" panose="020B0604020202020204" pitchFamily="34" charset="0"/>
              <a:cs typeface="Arial" panose="020B0604020202020204" pitchFamily="34" charset="0"/>
            </a:endParaRPr>
          </a:p>
          <a:p>
            <a:pPr marL="457200" indent="-457200" algn="l">
              <a:buClrTx/>
              <a:buFont typeface="Arial"/>
              <a:buChar char="•"/>
            </a:pPr>
            <a:endParaRPr lang="en-US" sz="2400" dirty="0">
              <a:solidFill>
                <a:prstClr val="black"/>
              </a:solidFill>
              <a:latin typeface="Calibri"/>
            </a:endParaRPr>
          </a:p>
          <a:p>
            <a:pPr marL="457200" indent="-457200" algn="l">
              <a:buClrTx/>
              <a:buFont typeface="+mj-lt"/>
              <a:buAutoNum type="arabicPeriod"/>
            </a:pPr>
            <a:endParaRPr lang="en-GB" sz="2400" dirty="0">
              <a:solidFill>
                <a:prstClr val="black"/>
              </a:solidFill>
              <a:latin typeface="Calibri"/>
            </a:endParaRPr>
          </a:p>
        </p:txBody>
      </p:sp>
    </p:spTree>
    <p:extLst>
      <p:ext uri="{BB962C8B-B14F-4D97-AF65-F5344CB8AC3E}">
        <p14:creationId xmlns:p14="http://schemas.microsoft.com/office/powerpoint/2010/main" val="4643834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534400" cy="1143000"/>
          </a:xfrm>
        </p:spPr>
        <p:txBody>
          <a:bodyPr>
            <a:normAutofit fontScale="90000"/>
          </a:bodyPr>
          <a:lstStyle/>
          <a:p>
            <a:pPr eaLnBrk="1" hangingPunct="1">
              <a:defRPr/>
            </a:pPr>
            <a:r>
              <a:rPr lang="en-US" sz="3000" b="1" dirty="0" smtClean="0">
                <a:solidFill>
                  <a:srgbClr val="0033CC"/>
                </a:solidFill>
                <a:latin typeface="Arial" panose="020B0604020202020204" pitchFamily="34" charset="0"/>
                <a:cs typeface="Arial" panose="020B0604020202020204" pitchFamily="34" charset="0"/>
              </a:rPr>
              <a:t>Solid Precipitation Intercomparison (SPICE, </a:t>
            </a:r>
            <a:r>
              <a:rPr lang="en-US" sz="3000" b="1" dirty="0" smtClean="0">
                <a:solidFill>
                  <a:srgbClr val="FF0000"/>
                </a:solidFill>
                <a:latin typeface="Arial" panose="020B0604020202020204" pitchFamily="34" charset="0"/>
                <a:cs typeface="Arial" panose="020B0604020202020204" pitchFamily="34" charset="0"/>
              </a:rPr>
              <a:t>CIMO</a:t>
            </a:r>
            <a:r>
              <a:rPr lang="en-US" sz="3000" b="1" dirty="0" smtClean="0">
                <a:solidFill>
                  <a:srgbClr val="0033CC"/>
                </a:solidFill>
                <a:latin typeface="Arial" panose="020B0604020202020204" pitchFamily="34" charset="0"/>
                <a:cs typeface="Arial" panose="020B0604020202020204" pitchFamily="34" charset="0"/>
              </a:rPr>
              <a:t>)</a:t>
            </a:r>
            <a:br>
              <a:rPr lang="en-US" sz="3000" b="1" dirty="0" smtClean="0">
                <a:solidFill>
                  <a:srgbClr val="0033CC"/>
                </a:solidFill>
                <a:latin typeface="Arial" panose="020B0604020202020204" pitchFamily="34" charset="0"/>
                <a:cs typeface="Arial" panose="020B0604020202020204" pitchFamily="34" charset="0"/>
              </a:rPr>
            </a:br>
            <a:r>
              <a:rPr lang="en-US" sz="2400" b="1" dirty="0" smtClean="0">
                <a:solidFill>
                  <a:srgbClr val="0033CC"/>
                </a:solidFill>
                <a:latin typeface="Arial" panose="020B0604020202020204" pitchFamily="34" charset="0"/>
                <a:cs typeface="Arial" panose="020B0604020202020204" pitchFamily="34" charset="0"/>
              </a:rPr>
              <a:t>A GCW Demonstration Project</a:t>
            </a:r>
            <a:endParaRPr lang="en-US" sz="2400" b="1" dirty="0">
              <a:solidFill>
                <a:srgbClr val="0033CC"/>
              </a:solidFill>
              <a:latin typeface="Arial" panose="020B0604020202020204" pitchFamily="34" charset="0"/>
              <a:cs typeface="Arial" panose="020B0604020202020204" pitchFamily="34" charset="0"/>
            </a:endParaRPr>
          </a:p>
        </p:txBody>
      </p:sp>
      <p:sp>
        <p:nvSpPr>
          <p:cNvPr id="650243" name="Content Placeholder 2"/>
          <p:cNvSpPr>
            <a:spLocks noGrp="1"/>
          </p:cNvSpPr>
          <p:nvPr>
            <p:ph idx="1"/>
          </p:nvPr>
        </p:nvSpPr>
        <p:spPr>
          <a:xfrm>
            <a:off x="0" y="1341438"/>
            <a:ext cx="3132138" cy="4114800"/>
          </a:xfrm>
        </p:spPr>
        <p:txBody>
          <a:bodyPr>
            <a:normAutofit fontScale="92500" lnSpcReduction="10000"/>
          </a:bodyPr>
          <a:lstStyle/>
          <a:p>
            <a:pPr eaLnBrk="1" hangingPunct="1">
              <a:spcBef>
                <a:spcPct val="0"/>
              </a:spcBef>
              <a:buFontTx/>
              <a:buNone/>
            </a:pPr>
            <a:r>
              <a:rPr lang="en-CA" altLang="en-US" sz="2000" smtClean="0">
                <a:latin typeface="Calibri" pitchFamily="34" charset="0"/>
              </a:rPr>
              <a:t>	</a:t>
            </a:r>
            <a:r>
              <a:rPr lang="en-CA" altLang="en-US" sz="1800" smtClean="0">
                <a:latin typeface="Calibri" pitchFamily="34" charset="0"/>
              </a:rPr>
              <a:t>15 countries hosting a total of 20 field sites; </a:t>
            </a:r>
            <a:r>
              <a:rPr lang="en-CA" altLang="en-US" sz="1800" i="1" smtClean="0">
                <a:latin typeface="Calibri" pitchFamily="34" charset="0"/>
              </a:rPr>
              <a:t>Australia, Chile, Canada, Finland, France, Italy (Nepal), Japan, Korea, Norway, New Zealand, Russia, Poland, Switzerland, Spain, USA.</a:t>
            </a:r>
          </a:p>
          <a:p>
            <a:pPr eaLnBrk="1" hangingPunct="1">
              <a:buFontTx/>
              <a:buNone/>
            </a:pPr>
            <a:r>
              <a:rPr lang="en-US" altLang="en-US" sz="1600" smtClean="0">
                <a:latin typeface="Calibri" pitchFamily="34" charset="0"/>
              </a:rPr>
              <a:t>Investigating the in-situ measurement and reporting of </a:t>
            </a:r>
            <a:r>
              <a:rPr lang="en-US" altLang="en-US" sz="1600" b="1" u="sng" smtClean="0">
                <a:latin typeface="Calibri" pitchFamily="34" charset="0"/>
              </a:rPr>
              <a:t>Precipitation amount</a:t>
            </a:r>
            <a:endParaRPr lang="en-US" altLang="en-US" sz="1600" b="1" smtClean="0">
              <a:latin typeface="Calibri" pitchFamily="34" charset="0"/>
            </a:endParaRPr>
          </a:p>
          <a:p>
            <a:pPr marL="381000" lvl="4" eaLnBrk="1" hangingPunct="1">
              <a:spcBef>
                <a:spcPct val="0"/>
              </a:spcBef>
            </a:pPr>
            <a:r>
              <a:rPr lang="en-US" altLang="en-US" sz="1600" i="1" smtClean="0">
                <a:latin typeface="Calibri" pitchFamily="34" charset="0"/>
              </a:rPr>
              <a:t>over various time periods (minutes, hours, days, seasons), </a:t>
            </a:r>
          </a:p>
          <a:p>
            <a:pPr marL="381000" lvl="4" eaLnBrk="1" hangingPunct="1">
              <a:spcBef>
                <a:spcPct val="0"/>
              </a:spcBef>
            </a:pPr>
            <a:r>
              <a:rPr lang="en-US" altLang="en-US" sz="1600" i="1" smtClean="0">
                <a:latin typeface="Calibri" pitchFamily="34" charset="0"/>
              </a:rPr>
              <a:t>as a function of precipitation phase (liquid, solid, mixed); </a:t>
            </a:r>
            <a:r>
              <a:rPr lang="en-US" altLang="en-US" sz="1600" b="1" u="sng" smtClean="0">
                <a:latin typeface="Calibri" pitchFamily="34" charset="0"/>
              </a:rPr>
              <a:t>Snow on the ground (snow depth) - </a:t>
            </a:r>
            <a:r>
              <a:rPr lang="en-US" altLang="en-US" sz="1600" i="1" smtClean="0">
                <a:latin typeface="Calibri" pitchFamily="34" charset="0"/>
              </a:rPr>
              <a:t>Will include linkages between snow on the ground and snowfall</a:t>
            </a:r>
          </a:p>
          <a:p>
            <a:pPr eaLnBrk="1" hangingPunct="1">
              <a:spcBef>
                <a:spcPct val="0"/>
              </a:spcBef>
              <a:buFontTx/>
              <a:buNone/>
            </a:pPr>
            <a:endParaRPr lang="en-CA" altLang="en-US" sz="1800" i="1" smtClean="0">
              <a:latin typeface="Calibri" pitchFamily="34" charset="0"/>
            </a:endParaRPr>
          </a:p>
        </p:txBody>
      </p:sp>
      <p:pic>
        <p:nvPicPr>
          <p:cNvPr id="650244" name="Picture 6" descr="spice_map_July20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6575" y="1371600"/>
            <a:ext cx="5743575"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6267945"/>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4338" name="Grafik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5163" y="1989138"/>
            <a:ext cx="4589462" cy="431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4339" name="Titel 1"/>
          <p:cNvSpPr>
            <a:spLocks noGrp="1"/>
          </p:cNvSpPr>
          <p:nvPr>
            <p:ph type="title"/>
          </p:nvPr>
        </p:nvSpPr>
        <p:spPr>
          <a:xfrm>
            <a:off x="636587" y="25400"/>
            <a:ext cx="7669213" cy="981075"/>
          </a:xfrm>
        </p:spPr>
        <p:txBody>
          <a:bodyPr>
            <a:normAutofit/>
          </a:bodyPr>
          <a:lstStyle/>
          <a:p>
            <a:r>
              <a:rPr lang="de-AT" altLang="en-US" sz="3200" b="1" dirty="0" smtClean="0">
                <a:solidFill>
                  <a:srgbClr val="0033CC"/>
                </a:solidFill>
                <a:latin typeface="Arial" panose="020B0604020202020204" pitchFamily="34" charset="0"/>
                <a:cs typeface="Arial" panose="020B0604020202020204" pitchFamily="34" charset="0"/>
              </a:rPr>
              <a:t>Uncertainty in Mass of Seasonal Snow</a:t>
            </a:r>
            <a:endParaRPr lang="en-GB" altLang="en-US" sz="3200" b="1" dirty="0" smtClean="0">
              <a:solidFill>
                <a:srgbClr val="0033CC"/>
              </a:solidFill>
              <a:latin typeface="Arial" panose="020B0604020202020204" pitchFamily="34" charset="0"/>
              <a:cs typeface="Arial" panose="020B0604020202020204" pitchFamily="34" charset="0"/>
            </a:endParaRPr>
          </a:p>
        </p:txBody>
      </p:sp>
      <p:pic>
        <p:nvPicPr>
          <p:cNvPr id="654340" name="Grafik 5"/>
          <p:cNvPicPr>
            <a:picLocks noChangeAspect="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588" y="1989138"/>
            <a:ext cx="4432301" cy="402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4341" name="Textfeld 6"/>
          <p:cNvSpPr txBox="1">
            <a:spLocks noChangeArrowheads="1"/>
          </p:cNvSpPr>
          <p:nvPr/>
        </p:nvSpPr>
        <p:spPr bwMode="auto">
          <a:xfrm>
            <a:off x="153988" y="6011863"/>
            <a:ext cx="2774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cs typeface="Arial" pitchFamily="34" charset="0"/>
              </a:defRPr>
            </a:lvl9pPr>
          </a:lstStyle>
          <a:p>
            <a:pPr eaLnBrk="1" hangingPunct="1"/>
            <a:r>
              <a:rPr lang="de-AT" altLang="en-US" sz="1800">
                <a:solidFill>
                  <a:srgbClr val="000000"/>
                </a:solidFill>
                <a:ea typeface="Arial Unicode MS" pitchFamily="34" charset="-128"/>
                <a:cs typeface="Arial Unicode MS" pitchFamily="34" charset="-128"/>
              </a:rPr>
              <a:t>GlobSnow SWE estimate</a:t>
            </a:r>
            <a:endParaRPr lang="en-GB" altLang="en-US" sz="1800">
              <a:solidFill>
                <a:srgbClr val="000000"/>
              </a:solidFill>
              <a:ea typeface="Arial Unicode MS" pitchFamily="34" charset="-128"/>
              <a:cs typeface="Arial Unicode MS" pitchFamily="34" charset="-128"/>
            </a:endParaRPr>
          </a:p>
        </p:txBody>
      </p:sp>
      <p:sp>
        <p:nvSpPr>
          <p:cNvPr id="654342" name="Textfeld 7"/>
          <p:cNvSpPr txBox="1">
            <a:spLocks noChangeArrowheads="1"/>
          </p:cNvSpPr>
          <p:nvPr/>
        </p:nvSpPr>
        <p:spPr bwMode="auto">
          <a:xfrm>
            <a:off x="-69850" y="1035050"/>
            <a:ext cx="92837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cs typeface="Arial" pitchFamily="34" charset="0"/>
              </a:defRPr>
            </a:lvl9pPr>
          </a:lstStyle>
          <a:p>
            <a:pPr eaLnBrk="1" hangingPunct="1"/>
            <a:r>
              <a:rPr lang="de-AT" altLang="en-US" sz="1600">
                <a:solidFill>
                  <a:srgbClr val="000000"/>
                </a:solidFill>
                <a:ea typeface="Arial Unicode MS" pitchFamily="34" charset="-128"/>
                <a:cs typeface="Arial Unicode MS" pitchFamily="34" charset="-128"/>
              </a:rPr>
              <a:t>Observation of SWE by means of Passive MW (GlobSnow, NASA Std/Prototype, </a:t>
            </a:r>
            <a:r>
              <a:rPr lang="de-AT" altLang="en-US" sz="1400">
                <a:solidFill>
                  <a:srgbClr val="000000"/>
                </a:solidFill>
                <a:ea typeface="Arial Unicode MS" pitchFamily="34" charset="-128"/>
                <a:cs typeface="Arial Unicode MS" pitchFamily="34" charset="-128"/>
              </a:rPr>
              <a:t>AMSR-E</a:t>
            </a:r>
            <a:r>
              <a:rPr lang="de-AT" altLang="en-US" sz="1600">
                <a:solidFill>
                  <a:srgbClr val="000000"/>
                </a:solidFill>
                <a:ea typeface="Arial Unicode MS" pitchFamily="34" charset="-128"/>
                <a:cs typeface="Arial Unicode MS" pitchFamily="34" charset="-128"/>
              </a:rPr>
              <a:t>, CMA, etc.)</a:t>
            </a:r>
            <a:endParaRPr lang="en-GB" altLang="en-US" sz="1600">
              <a:solidFill>
                <a:srgbClr val="000000"/>
              </a:solidFill>
              <a:ea typeface="Arial Unicode MS" pitchFamily="34" charset="-128"/>
              <a:cs typeface="Arial Unicode MS" pitchFamily="34" charset="-128"/>
            </a:endParaRPr>
          </a:p>
        </p:txBody>
      </p:sp>
    </p:spTree>
    <p:extLst>
      <p:ext uri="{BB962C8B-B14F-4D97-AF65-F5344CB8AC3E}">
        <p14:creationId xmlns:p14="http://schemas.microsoft.com/office/powerpoint/2010/main" val="1649531865"/>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Text Box 4"/>
          <p:cNvSpPr txBox="1">
            <a:spLocks noChangeArrowheads="1"/>
          </p:cNvSpPr>
          <p:nvPr/>
        </p:nvSpPr>
        <p:spPr bwMode="auto">
          <a:xfrm>
            <a:off x="242888" y="1600200"/>
            <a:ext cx="88074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marL="457200" indent="-457200">
              <a:spcBef>
                <a:spcPct val="0"/>
              </a:spcBef>
              <a:defRPr sz="2400">
                <a:solidFill>
                  <a:schemeClr val="tx1"/>
                </a:solidFill>
                <a:latin typeface="Times New Roman" charset="0"/>
                <a:ea typeface="ＭＳ Ｐゴシック" charset="0"/>
              </a:defRPr>
            </a:lvl1pPr>
            <a:lvl2pPr marL="1206500" indent="-457200">
              <a:spcBef>
                <a:spcPct val="0"/>
              </a:spcBef>
              <a:defRPr sz="2400">
                <a:solidFill>
                  <a:schemeClr val="tx1"/>
                </a:solidFill>
                <a:latin typeface="Times New Roman" charset="0"/>
                <a:ea typeface="ＭＳ Ｐゴシック" charset="0"/>
              </a:defRPr>
            </a:lvl2pPr>
            <a:lvl3pPr marL="1600200" indent="-457200">
              <a:spcBef>
                <a:spcPct val="0"/>
              </a:spcBef>
              <a:defRPr sz="2400">
                <a:solidFill>
                  <a:schemeClr val="tx1"/>
                </a:solidFill>
                <a:latin typeface="Times New Roman" charset="0"/>
                <a:ea typeface="ＭＳ Ｐゴシック" charset="0"/>
              </a:defRPr>
            </a:lvl3pPr>
            <a:lvl4pPr marL="2171700" indent="-457200">
              <a:spcBef>
                <a:spcPct val="0"/>
              </a:spcBef>
              <a:defRPr sz="2400">
                <a:solidFill>
                  <a:schemeClr val="tx1"/>
                </a:solidFill>
                <a:latin typeface="Times New Roman" charset="0"/>
                <a:ea typeface="ＭＳ Ｐゴシック" charset="0"/>
              </a:defRPr>
            </a:lvl4pPr>
            <a:lvl5pPr marL="2743200" indent="-457200">
              <a:spcBef>
                <a:spcPct val="0"/>
              </a:spcBef>
              <a:defRPr sz="2400">
                <a:solidFill>
                  <a:schemeClr val="tx1"/>
                </a:solidFill>
                <a:latin typeface="Times New Roman" charset="0"/>
                <a:ea typeface="ＭＳ Ｐゴシック" charset="0"/>
              </a:defRPr>
            </a:lvl5pPr>
            <a:lvl6pPr marL="3200400" indent="-457200" fontAlgn="base">
              <a:spcBef>
                <a:spcPct val="0"/>
              </a:spcBef>
              <a:spcAft>
                <a:spcPct val="0"/>
              </a:spcAft>
              <a:defRPr sz="2400">
                <a:solidFill>
                  <a:schemeClr val="tx1"/>
                </a:solidFill>
                <a:latin typeface="Times New Roman" charset="0"/>
                <a:ea typeface="ＭＳ Ｐゴシック" charset="0"/>
              </a:defRPr>
            </a:lvl6pPr>
            <a:lvl7pPr marL="3657600" indent="-457200" fontAlgn="base">
              <a:spcBef>
                <a:spcPct val="0"/>
              </a:spcBef>
              <a:spcAft>
                <a:spcPct val="0"/>
              </a:spcAft>
              <a:defRPr sz="2400">
                <a:solidFill>
                  <a:schemeClr val="tx1"/>
                </a:solidFill>
                <a:latin typeface="Times New Roman" charset="0"/>
                <a:ea typeface="ＭＳ Ｐゴシック" charset="0"/>
              </a:defRPr>
            </a:lvl7pPr>
            <a:lvl8pPr marL="4114800" indent="-457200" fontAlgn="base">
              <a:spcBef>
                <a:spcPct val="0"/>
              </a:spcBef>
              <a:spcAft>
                <a:spcPct val="0"/>
              </a:spcAft>
              <a:defRPr sz="2400">
                <a:solidFill>
                  <a:schemeClr val="tx1"/>
                </a:solidFill>
                <a:latin typeface="Times New Roman" charset="0"/>
                <a:ea typeface="ＭＳ Ｐゴシック" charset="0"/>
              </a:defRPr>
            </a:lvl8pPr>
            <a:lvl9pPr marL="4572000" indent="-457200" fontAlgn="base">
              <a:spcBef>
                <a:spcPct val="0"/>
              </a:spcBef>
              <a:spcAft>
                <a:spcPct val="0"/>
              </a:spcAft>
              <a:defRPr sz="2400">
                <a:solidFill>
                  <a:schemeClr val="tx1"/>
                </a:solidFill>
                <a:latin typeface="Times New Roman" charset="0"/>
                <a:ea typeface="ＭＳ Ｐゴシック" charset="0"/>
              </a:defRPr>
            </a:lvl9pPr>
          </a:lstStyle>
          <a:p>
            <a:pPr algn="ctr" eaLnBrk="1" hangingPunct="1">
              <a:lnSpc>
                <a:spcPct val="120000"/>
              </a:lnSpc>
              <a:spcBef>
                <a:spcPct val="50000"/>
              </a:spcBef>
              <a:buClrTx/>
              <a:buFont typeface="Wingdings" charset="0"/>
              <a:buNone/>
              <a:defRPr/>
            </a:pPr>
            <a:r>
              <a:rPr lang="en-US" altLang="zh-CN" dirty="0" err="1" smtClean="0">
                <a:solidFill>
                  <a:prstClr val="black"/>
                </a:solidFill>
                <a:latin typeface="Arial"/>
                <a:ea typeface="宋体" charset="0"/>
                <a:cs typeface="Arial"/>
              </a:rPr>
              <a:t>Intercomparison</a:t>
            </a:r>
            <a:r>
              <a:rPr lang="en-US" altLang="zh-CN" dirty="0" smtClean="0">
                <a:solidFill>
                  <a:prstClr val="black"/>
                </a:solidFill>
                <a:latin typeface="Arial"/>
                <a:ea typeface="宋体" charset="0"/>
                <a:cs typeface="Arial"/>
              </a:rPr>
              <a:t>* for the </a:t>
            </a:r>
            <a:r>
              <a:rPr lang="en-US" altLang="zh-CN" u="sng" dirty="0" smtClean="0">
                <a:solidFill>
                  <a:srgbClr val="FF0000"/>
                </a:solidFill>
                <a:latin typeface="Arial"/>
                <a:ea typeface="宋体" charset="0"/>
                <a:cs typeface="Arial"/>
              </a:rPr>
              <a:t>ICESat</a:t>
            </a:r>
            <a:r>
              <a:rPr lang="en-US" altLang="zh-CN" dirty="0" smtClean="0">
                <a:solidFill>
                  <a:srgbClr val="FF0000"/>
                </a:solidFill>
                <a:latin typeface="Arial"/>
                <a:ea typeface="宋体" charset="0"/>
                <a:cs typeface="Arial"/>
              </a:rPr>
              <a:t> Period </a:t>
            </a:r>
            <a:r>
              <a:rPr lang="en-US" altLang="zh-CN" sz="2000" dirty="0" smtClean="0">
                <a:solidFill>
                  <a:prstClr val="black"/>
                </a:solidFill>
                <a:latin typeface="Arial"/>
                <a:ea typeface="宋体" charset="0"/>
                <a:cs typeface="Arial"/>
              </a:rPr>
              <a:t>(10/2003 - 03/2008, FM**)</a:t>
            </a:r>
          </a:p>
        </p:txBody>
      </p:sp>
      <p:pic>
        <p:nvPicPr>
          <p:cNvPr id="81922" name="Picture 1" descr="APPx_Arctic_ICESat_FM_Icethk.eps.img.ep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0338" y="2228850"/>
            <a:ext cx="2840037"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3" name="Picture 3" descr="ICESat_Arctic_ICESat_FM_Icethk.eps.img.ep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65475" y="2251075"/>
            <a:ext cx="2833688"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4" name="Picture 5" descr="PIOMAS_Arctic_ICESat_FM_Icethk.eps.img.ep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70613" y="2295525"/>
            <a:ext cx="2805112"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5" name="TextBox 6"/>
          <p:cNvSpPr txBox="1">
            <a:spLocks noChangeArrowheads="1"/>
          </p:cNvSpPr>
          <p:nvPr/>
        </p:nvSpPr>
        <p:spPr bwMode="auto">
          <a:xfrm>
            <a:off x="239713" y="2160588"/>
            <a:ext cx="1601787"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smtClean="0">
                <a:solidFill>
                  <a:prstClr val="black"/>
                </a:solidFill>
                <a:latin typeface="Arial" charset="0"/>
                <a:cs typeface="Arial" charset="0"/>
              </a:rPr>
              <a:t>APP-x</a:t>
            </a:r>
          </a:p>
        </p:txBody>
      </p:sp>
      <p:sp>
        <p:nvSpPr>
          <p:cNvPr id="81926" name="TextBox 14"/>
          <p:cNvSpPr txBox="1">
            <a:spLocks noChangeArrowheads="1"/>
          </p:cNvSpPr>
          <p:nvPr/>
        </p:nvSpPr>
        <p:spPr bwMode="auto">
          <a:xfrm>
            <a:off x="3089275" y="2205038"/>
            <a:ext cx="1601788"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smtClean="0">
                <a:solidFill>
                  <a:prstClr val="black"/>
                </a:solidFill>
                <a:latin typeface="Arial" charset="0"/>
                <a:cs typeface="Arial" charset="0"/>
              </a:rPr>
              <a:t>ICESat</a:t>
            </a:r>
          </a:p>
        </p:txBody>
      </p:sp>
      <p:sp>
        <p:nvSpPr>
          <p:cNvPr id="81927" name="TextBox 15"/>
          <p:cNvSpPr txBox="1">
            <a:spLocks noChangeArrowheads="1"/>
          </p:cNvSpPr>
          <p:nvPr/>
        </p:nvSpPr>
        <p:spPr bwMode="auto">
          <a:xfrm>
            <a:off x="6180138" y="2187575"/>
            <a:ext cx="1603375"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smtClean="0">
                <a:solidFill>
                  <a:prstClr val="black"/>
                </a:solidFill>
                <a:latin typeface="Arial" charset="0"/>
                <a:cs typeface="Arial" charset="0"/>
              </a:rPr>
              <a:t>PIOMAS</a:t>
            </a:r>
          </a:p>
        </p:txBody>
      </p:sp>
      <p:sp>
        <p:nvSpPr>
          <p:cNvPr id="81928" name="TextBox 1"/>
          <p:cNvSpPr txBox="1">
            <a:spLocks noChangeArrowheads="1"/>
          </p:cNvSpPr>
          <p:nvPr/>
        </p:nvSpPr>
        <p:spPr bwMode="auto">
          <a:xfrm>
            <a:off x="381000" y="6324600"/>
            <a:ext cx="236475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dirty="0" smtClean="0">
                <a:solidFill>
                  <a:prstClr val="black"/>
                </a:solidFill>
                <a:latin typeface="Arial" charset="0"/>
                <a:cs typeface="Arial" charset="0"/>
              </a:rPr>
              <a:t>**FM is February-March</a:t>
            </a:r>
          </a:p>
        </p:txBody>
      </p:sp>
      <p:sp>
        <p:nvSpPr>
          <p:cNvPr id="81929" name="TextBox 8"/>
          <p:cNvSpPr txBox="1">
            <a:spLocks noChangeArrowheads="1"/>
          </p:cNvSpPr>
          <p:nvPr/>
        </p:nvSpPr>
        <p:spPr bwMode="auto">
          <a:xfrm>
            <a:off x="5562600" y="5486400"/>
            <a:ext cx="3300412"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dirty="0" smtClean="0">
                <a:solidFill>
                  <a:prstClr val="black"/>
                </a:solidFill>
                <a:latin typeface="Arial" charset="0"/>
                <a:cs typeface="Arial" charset="0"/>
              </a:rPr>
              <a:t>APP-x – PIOMAS: Bias=-0.02 m</a:t>
            </a:r>
          </a:p>
          <a:p>
            <a:pPr eaLnBrk="1" hangingPunct="1">
              <a:lnSpc>
                <a:spcPct val="120000"/>
              </a:lnSpc>
              <a:buClr>
                <a:srgbClr val="6600CC"/>
              </a:buClr>
              <a:buFont typeface="Wingdings" charset="0"/>
              <a:buNone/>
            </a:pPr>
            <a:r>
              <a:rPr lang="en-US" b="0" dirty="0" smtClean="0">
                <a:solidFill>
                  <a:prstClr val="black"/>
                </a:solidFill>
                <a:latin typeface="Arial" charset="0"/>
                <a:cs typeface="Arial" charset="0"/>
              </a:rPr>
              <a:t>ICESat – PIOMAS: Bias=0.35 m</a:t>
            </a:r>
          </a:p>
        </p:txBody>
      </p:sp>
      <p:sp>
        <p:nvSpPr>
          <p:cNvPr id="2" name="TextBox 1"/>
          <p:cNvSpPr txBox="1"/>
          <p:nvPr/>
        </p:nvSpPr>
        <p:spPr>
          <a:xfrm>
            <a:off x="152400" y="152400"/>
            <a:ext cx="8991600" cy="1200328"/>
          </a:xfrm>
          <a:prstGeom prst="rect">
            <a:avLst/>
          </a:prstGeom>
          <a:noFill/>
        </p:spPr>
        <p:txBody>
          <a:bodyPr wrap="square" rtlCol="0">
            <a:spAutoFit/>
          </a:bodyPr>
          <a:lstStyle/>
          <a:p>
            <a:r>
              <a:rPr lang="en-US" dirty="0" smtClean="0"/>
              <a:t>GCW is interested in </a:t>
            </a:r>
            <a:r>
              <a:rPr lang="en-US" dirty="0" smtClean="0">
                <a:solidFill>
                  <a:srgbClr val="FF0000"/>
                </a:solidFill>
              </a:rPr>
              <a:t>sea ice thickness product intercomparisons </a:t>
            </a:r>
            <a:r>
              <a:rPr lang="en-US" dirty="0" smtClean="0"/>
              <a:t>(a sea ice intercomparison has been started by S. Kern as part of the Sea Ice CCI project but focused on ice concentration)</a:t>
            </a:r>
            <a:endParaRPr lang="en-US" dirty="0"/>
          </a:p>
        </p:txBody>
      </p:sp>
      <p:sp>
        <p:nvSpPr>
          <p:cNvPr id="3" name="Rectangle 2"/>
          <p:cNvSpPr/>
          <p:nvPr/>
        </p:nvSpPr>
        <p:spPr>
          <a:xfrm>
            <a:off x="304800" y="5477470"/>
            <a:ext cx="4572000" cy="707886"/>
          </a:xfrm>
          <a:prstGeom prst="rect">
            <a:avLst/>
          </a:prstGeom>
        </p:spPr>
        <p:txBody>
          <a:bodyPr>
            <a:spAutoFit/>
          </a:bodyPr>
          <a:lstStyle/>
          <a:p>
            <a:r>
              <a:rPr lang="en-US" sz="2000" dirty="0" smtClean="0"/>
              <a:t>* The </a:t>
            </a:r>
            <a:r>
              <a:rPr lang="en-US" sz="2000" dirty="0" err="1" smtClean="0"/>
              <a:t>intercomparison</a:t>
            </a:r>
            <a:r>
              <a:rPr lang="en-US" sz="2000" dirty="0" smtClean="0"/>
              <a:t> </a:t>
            </a:r>
            <a:r>
              <a:rPr lang="en-US" sz="2000" dirty="0"/>
              <a:t>was done by </a:t>
            </a:r>
            <a:r>
              <a:rPr lang="en-US" sz="2000" dirty="0" err="1"/>
              <a:t>Xuanji</a:t>
            </a:r>
            <a:r>
              <a:rPr lang="en-US" sz="2000" dirty="0"/>
              <a:t> Wang at CIMSS</a:t>
            </a:r>
          </a:p>
        </p:txBody>
      </p:sp>
    </p:spTree>
    <p:extLst>
      <p:ext uri="{BB962C8B-B14F-4D97-AF65-F5344CB8AC3E}">
        <p14:creationId xmlns:p14="http://schemas.microsoft.com/office/powerpoint/2010/main" val="105021258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TextBox 6"/>
          <p:cNvSpPr txBox="1">
            <a:spLocks noChangeArrowheads="1"/>
          </p:cNvSpPr>
          <p:nvPr/>
        </p:nvSpPr>
        <p:spPr bwMode="auto">
          <a:xfrm>
            <a:off x="244475" y="1011238"/>
            <a:ext cx="1601788"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smtClean="0">
                <a:solidFill>
                  <a:prstClr val="black"/>
                </a:solidFill>
                <a:latin typeface="Arial" charset="0"/>
                <a:cs typeface="Arial" charset="0"/>
              </a:rPr>
              <a:t>APP-x</a:t>
            </a:r>
          </a:p>
        </p:txBody>
      </p:sp>
      <p:sp>
        <p:nvSpPr>
          <p:cNvPr id="82946" name="TextBox 14"/>
          <p:cNvSpPr txBox="1">
            <a:spLocks noChangeArrowheads="1"/>
          </p:cNvSpPr>
          <p:nvPr/>
        </p:nvSpPr>
        <p:spPr bwMode="auto">
          <a:xfrm>
            <a:off x="3271838" y="1003300"/>
            <a:ext cx="1603375"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smtClean="0">
                <a:solidFill>
                  <a:prstClr val="black"/>
                </a:solidFill>
                <a:latin typeface="Arial" charset="0"/>
                <a:cs typeface="Arial" charset="0"/>
              </a:rPr>
              <a:t>CryoSat-2</a:t>
            </a:r>
          </a:p>
        </p:txBody>
      </p:sp>
      <p:sp>
        <p:nvSpPr>
          <p:cNvPr id="82947" name="TextBox 15"/>
          <p:cNvSpPr txBox="1">
            <a:spLocks noChangeArrowheads="1"/>
          </p:cNvSpPr>
          <p:nvPr/>
        </p:nvSpPr>
        <p:spPr bwMode="auto">
          <a:xfrm>
            <a:off x="3297238" y="3919538"/>
            <a:ext cx="1603375"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smtClean="0">
                <a:solidFill>
                  <a:prstClr val="black"/>
                </a:solidFill>
                <a:latin typeface="Arial" charset="0"/>
                <a:cs typeface="Arial" charset="0"/>
              </a:rPr>
              <a:t>PIOMAS</a:t>
            </a:r>
          </a:p>
        </p:txBody>
      </p:sp>
      <p:pic>
        <p:nvPicPr>
          <p:cNvPr id="82948" name="Picture 2" descr="APPx_Arctic_CrySat-2_MAR_Icethk.eps.img.eps"/>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475" y="1206500"/>
            <a:ext cx="253206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9" name="Picture 8" descr="CrySat2_Arctic_CrySat-2_MAR_Icethk.eps.img.eps"/>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1838" y="1198563"/>
            <a:ext cx="2532062"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0" name="Picture 9" descr="SMOS_Arctic_CrySat-2_MAR_Icethk.eps.img.eps"/>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8125" y="4114800"/>
            <a:ext cx="253206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1" name="TextBox 16"/>
          <p:cNvSpPr txBox="1">
            <a:spLocks noChangeArrowheads="1"/>
          </p:cNvSpPr>
          <p:nvPr/>
        </p:nvSpPr>
        <p:spPr bwMode="auto">
          <a:xfrm>
            <a:off x="234950" y="4010025"/>
            <a:ext cx="16033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smtClean="0">
                <a:solidFill>
                  <a:prstClr val="black"/>
                </a:solidFill>
                <a:latin typeface="Arial" charset="0"/>
                <a:cs typeface="Arial" charset="0"/>
              </a:rPr>
              <a:t>SMOS</a:t>
            </a:r>
          </a:p>
        </p:txBody>
      </p:sp>
      <p:pic>
        <p:nvPicPr>
          <p:cNvPr id="82952" name="Picture 10" descr="PIOMAS_Arctic_CrySat-2_MAR_Icethk.eps.img.eps"/>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11525" y="4114800"/>
            <a:ext cx="253206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4"/>
          <p:cNvSpPr txBox="1">
            <a:spLocks noChangeArrowheads="1"/>
          </p:cNvSpPr>
          <p:nvPr/>
        </p:nvSpPr>
        <p:spPr bwMode="auto">
          <a:xfrm>
            <a:off x="152400" y="228600"/>
            <a:ext cx="8807450" cy="63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marL="457200" indent="-457200">
              <a:spcBef>
                <a:spcPct val="0"/>
              </a:spcBef>
              <a:defRPr sz="2400">
                <a:solidFill>
                  <a:schemeClr val="tx1"/>
                </a:solidFill>
                <a:latin typeface="Times New Roman" charset="0"/>
                <a:ea typeface="ＭＳ Ｐゴシック" charset="0"/>
              </a:defRPr>
            </a:lvl1pPr>
            <a:lvl2pPr marL="1206500" indent="-457200">
              <a:spcBef>
                <a:spcPct val="0"/>
              </a:spcBef>
              <a:defRPr sz="2400">
                <a:solidFill>
                  <a:schemeClr val="tx1"/>
                </a:solidFill>
                <a:latin typeface="Times New Roman" charset="0"/>
                <a:ea typeface="ＭＳ Ｐゴシック" charset="0"/>
              </a:defRPr>
            </a:lvl2pPr>
            <a:lvl3pPr marL="1600200" indent="-457200">
              <a:spcBef>
                <a:spcPct val="0"/>
              </a:spcBef>
              <a:defRPr sz="2400">
                <a:solidFill>
                  <a:schemeClr val="tx1"/>
                </a:solidFill>
                <a:latin typeface="Times New Roman" charset="0"/>
                <a:ea typeface="ＭＳ Ｐゴシック" charset="0"/>
              </a:defRPr>
            </a:lvl3pPr>
            <a:lvl4pPr marL="2171700" indent="-457200">
              <a:spcBef>
                <a:spcPct val="0"/>
              </a:spcBef>
              <a:defRPr sz="2400">
                <a:solidFill>
                  <a:schemeClr val="tx1"/>
                </a:solidFill>
                <a:latin typeface="Times New Roman" charset="0"/>
                <a:ea typeface="ＭＳ Ｐゴシック" charset="0"/>
              </a:defRPr>
            </a:lvl4pPr>
            <a:lvl5pPr marL="2743200" indent="-457200">
              <a:spcBef>
                <a:spcPct val="0"/>
              </a:spcBef>
              <a:defRPr sz="2400">
                <a:solidFill>
                  <a:schemeClr val="tx1"/>
                </a:solidFill>
                <a:latin typeface="Times New Roman" charset="0"/>
                <a:ea typeface="ＭＳ Ｐゴシック" charset="0"/>
              </a:defRPr>
            </a:lvl5pPr>
            <a:lvl6pPr marL="3200400" indent="-457200" fontAlgn="base">
              <a:spcBef>
                <a:spcPct val="0"/>
              </a:spcBef>
              <a:spcAft>
                <a:spcPct val="0"/>
              </a:spcAft>
              <a:defRPr sz="2400">
                <a:solidFill>
                  <a:schemeClr val="tx1"/>
                </a:solidFill>
                <a:latin typeface="Times New Roman" charset="0"/>
                <a:ea typeface="ＭＳ Ｐゴシック" charset="0"/>
              </a:defRPr>
            </a:lvl6pPr>
            <a:lvl7pPr marL="3657600" indent="-457200" fontAlgn="base">
              <a:spcBef>
                <a:spcPct val="0"/>
              </a:spcBef>
              <a:spcAft>
                <a:spcPct val="0"/>
              </a:spcAft>
              <a:defRPr sz="2400">
                <a:solidFill>
                  <a:schemeClr val="tx1"/>
                </a:solidFill>
                <a:latin typeface="Times New Roman" charset="0"/>
                <a:ea typeface="ＭＳ Ｐゴシック" charset="0"/>
              </a:defRPr>
            </a:lvl7pPr>
            <a:lvl8pPr marL="4114800" indent="-457200" fontAlgn="base">
              <a:spcBef>
                <a:spcPct val="0"/>
              </a:spcBef>
              <a:spcAft>
                <a:spcPct val="0"/>
              </a:spcAft>
              <a:defRPr sz="2400">
                <a:solidFill>
                  <a:schemeClr val="tx1"/>
                </a:solidFill>
                <a:latin typeface="Times New Roman" charset="0"/>
                <a:ea typeface="ＭＳ Ｐゴシック" charset="0"/>
              </a:defRPr>
            </a:lvl8pPr>
            <a:lvl9pPr marL="4572000" indent="-457200" fontAlgn="base">
              <a:spcBef>
                <a:spcPct val="0"/>
              </a:spcBef>
              <a:spcAft>
                <a:spcPct val="0"/>
              </a:spcAft>
              <a:defRPr sz="2400">
                <a:solidFill>
                  <a:schemeClr val="tx1"/>
                </a:solidFill>
                <a:latin typeface="Times New Roman" charset="0"/>
                <a:ea typeface="ＭＳ Ｐゴシック" charset="0"/>
              </a:defRPr>
            </a:lvl9pPr>
          </a:lstStyle>
          <a:p>
            <a:pPr algn="ctr" eaLnBrk="1" hangingPunct="1">
              <a:lnSpc>
                <a:spcPct val="120000"/>
              </a:lnSpc>
              <a:spcBef>
                <a:spcPts val="0"/>
              </a:spcBef>
              <a:buClrTx/>
              <a:buFont typeface="Wingdings" charset="0"/>
              <a:buNone/>
              <a:defRPr/>
            </a:pPr>
            <a:r>
              <a:rPr lang="en-US" altLang="zh-CN" dirty="0" err="1" smtClean="0">
                <a:solidFill>
                  <a:prstClr val="black"/>
                </a:solidFill>
                <a:latin typeface="Arial"/>
                <a:ea typeface="宋体" charset="0"/>
                <a:cs typeface="Arial"/>
              </a:rPr>
              <a:t>Intercomparison</a:t>
            </a:r>
            <a:r>
              <a:rPr lang="en-US" altLang="zh-CN" dirty="0" smtClean="0">
                <a:solidFill>
                  <a:prstClr val="black"/>
                </a:solidFill>
                <a:latin typeface="Arial"/>
                <a:ea typeface="宋体" charset="0"/>
                <a:cs typeface="Arial"/>
              </a:rPr>
              <a:t>* for </a:t>
            </a:r>
            <a:r>
              <a:rPr lang="en-US" altLang="zh-CN" u="sng" dirty="0" smtClean="0">
                <a:solidFill>
                  <a:srgbClr val="FF0000"/>
                </a:solidFill>
                <a:latin typeface="Arial"/>
                <a:ea typeface="宋体" charset="0"/>
                <a:cs typeface="Arial"/>
              </a:rPr>
              <a:t>CryoSat-2</a:t>
            </a:r>
            <a:r>
              <a:rPr lang="en-US" altLang="zh-CN" dirty="0" smtClean="0">
                <a:solidFill>
                  <a:srgbClr val="FF0000"/>
                </a:solidFill>
                <a:latin typeface="Arial"/>
                <a:ea typeface="宋体" charset="0"/>
                <a:cs typeface="Arial"/>
              </a:rPr>
              <a:t> Period </a:t>
            </a:r>
            <a:r>
              <a:rPr lang="en-US" altLang="zh-CN" sz="2000" dirty="0" smtClean="0">
                <a:solidFill>
                  <a:prstClr val="black"/>
                </a:solidFill>
                <a:latin typeface="Arial"/>
                <a:ea typeface="宋体" charset="0"/>
                <a:cs typeface="Arial"/>
              </a:rPr>
              <a:t>(</a:t>
            </a:r>
            <a:r>
              <a:rPr lang="en-US" altLang="zh-CN" sz="2000" dirty="0">
                <a:solidFill>
                  <a:prstClr val="black"/>
                </a:solidFill>
                <a:latin typeface="Arial"/>
                <a:ea typeface="宋体" charset="0"/>
                <a:cs typeface="Arial"/>
              </a:rPr>
              <a:t>01/2011 - 03/</a:t>
            </a:r>
            <a:r>
              <a:rPr lang="en-US" altLang="zh-CN" sz="2000" dirty="0" smtClean="0">
                <a:solidFill>
                  <a:prstClr val="black"/>
                </a:solidFill>
                <a:latin typeface="Arial"/>
                <a:ea typeface="宋体" charset="0"/>
                <a:cs typeface="Arial"/>
              </a:rPr>
              <a:t>2013, March)</a:t>
            </a:r>
            <a:endParaRPr lang="en-US" altLang="zh-CN" sz="1600" dirty="0" smtClean="0">
              <a:solidFill>
                <a:prstClr val="black"/>
              </a:solidFill>
              <a:latin typeface="Arial"/>
              <a:ea typeface="宋体" charset="0"/>
              <a:cs typeface="Arial"/>
            </a:endParaRPr>
          </a:p>
        </p:txBody>
      </p:sp>
      <p:sp>
        <p:nvSpPr>
          <p:cNvPr id="82954" name="TextBox 8"/>
          <p:cNvSpPr txBox="1">
            <a:spLocks noChangeArrowheads="1"/>
          </p:cNvSpPr>
          <p:nvPr/>
        </p:nvSpPr>
        <p:spPr bwMode="auto">
          <a:xfrm>
            <a:off x="5813425" y="3003550"/>
            <a:ext cx="3683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b="1">
                <a:solidFill>
                  <a:schemeClr val="tx1"/>
                </a:solidFill>
                <a:latin typeface="Times New Roman" charset="0"/>
                <a:ea typeface="ＭＳ Ｐゴシック" charset="0"/>
                <a:cs typeface="ＭＳ Ｐゴシック" charset="0"/>
              </a:defRPr>
            </a:lvl1pPr>
            <a:lvl2pPr marL="742950" indent="-285750" eaLnBrk="0" hangingPunct="0">
              <a:defRPr sz="1600" b="1">
                <a:solidFill>
                  <a:schemeClr val="tx1"/>
                </a:solidFill>
                <a:latin typeface="Times New Roman" charset="0"/>
                <a:ea typeface="ＭＳ Ｐゴシック" charset="0"/>
              </a:defRPr>
            </a:lvl2pPr>
            <a:lvl3pPr marL="1143000" indent="-228600" eaLnBrk="0" hangingPunct="0">
              <a:defRPr sz="1600" b="1">
                <a:solidFill>
                  <a:schemeClr val="tx1"/>
                </a:solidFill>
                <a:latin typeface="Times New Roman" charset="0"/>
                <a:ea typeface="ＭＳ Ｐゴシック" charset="0"/>
              </a:defRPr>
            </a:lvl3pPr>
            <a:lvl4pPr marL="1600200" indent="-228600" eaLnBrk="0" hangingPunct="0">
              <a:defRPr sz="1600" b="1">
                <a:solidFill>
                  <a:schemeClr val="tx1"/>
                </a:solidFill>
                <a:latin typeface="Times New Roman" charset="0"/>
                <a:ea typeface="ＭＳ Ｐゴシック" charset="0"/>
              </a:defRPr>
            </a:lvl4pPr>
            <a:lvl5pPr marL="2057400" indent="-228600" eaLnBrk="0" hangingPunct="0">
              <a:defRPr sz="1600" b="1">
                <a:solidFill>
                  <a:schemeClr val="tx1"/>
                </a:solidFill>
                <a:latin typeface="Times New Roman" charset="0"/>
                <a:ea typeface="ＭＳ Ｐゴシック" charset="0"/>
              </a:defRPr>
            </a:lvl5pPr>
            <a:lvl6pPr marL="25146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6pPr>
            <a:lvl7pPr marL="29718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7pPr>
            <a:lvl8pPr marL="34290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8pPr>
            <a:lvl9pPr marL="3886200" indent="-228600" eaLnBrk="0" fontAlgn="base" hangingPunct="0">
              <a:lnSpc>
                <a:spcPct val="120000"/>
              </a:lnSpc>
              <a:spcBef>
                <a:spcPct val="50000"/>
              </a:spcBef>
              <a:spcAft>
                <a:spcPct val="0"/>
              </a:spcAft>
              <a:buClr>
                <a:srgbClr val="6600CC"/>
              </a:buClr>
              <a:buFont typeface="Wingdings" charset="0"/>
              <a:defRPr sz="1600" b="1">
                <a:solidFill>
                  <a:schemeClr val="tx1"/>
                </a:solidFill>
                <a:latin typeface="Times New Roman" charset="0"/>
                <a:ea typeface="ＭＳ Ｐゴシック" charset="0"/>
              </a:defRPr>
            </a:lvl9pPr>
          </a:lstStyle>
          <a:p>
            <a:pPr eaLnBrk="1" hangingPunct="1">
              <a:lnSpc>
                <a:spcPct val="120000"/>
              </a:lnSpc>
              <a:buClr>
                <a:srgbClr val="6600CC"/>
              </a:buClr>
              <a:buFont typeface="Wingdings" charset="0"/>
              <a:buNone/>
            </a:pPr>
            <a:r>
              <a:rPr lang="en-US" b="0" dirty="0" smtClean="0">
                <a:solidFill>
                  <a:prstClr val="black"/>
                </a:solidFill>
                <a:latin typeface="Arial" charset="0"/>
                <a:cs typeface="Arial" charset="0"/>
              </a:rPr>
              <a:t>APP-x - PIOMAS: Bias=0.51 m</a:t>
            </a:r>
          </a:p>
          <a:p>
            <a:pPr eaLnBrk="1" hangingPunct="1">
              <a:lnSpc>
                <a:spcPct val="120000"/>
              </a:lnSpc>
              <a:buClr>
                <a:srgbClr val="6600CC"/>
              </a:buClr>
              <a:buFont typeface="Wingdings" charset="0"/>
              <a:buNone/>
            </a:pPr>
            <a:r>
              <a:rPr lang="en-US" b="0" dirty="0" smtClean="0">
                <a:solidFill>
                  <a:prstClr val="black"/>
                </a:solidFill>
                <a:latin typeface="Arial" charset="0"/>
                <a:cs typeface="Arial" charset="0"/>
              </a:rPr>
              <a:t>CryoSat-2 – PIOMAS: Bias=0.57 m</a:t>
            </a:r>
          </a:p>
          <a:p>
            <a:pPr eaLnBrk="1" hangingPunct="1">
              <a:lnSpc>
                <a:spcPct val="120000"/>
              </a:lnSpc>
              <a:buClr>
                <a:srgbClr val="6600CC"/>
              </a:buClr>
              <a:buFont typeface="Wingdings" charset="0"/>
              <a:buNone/>
            </a:pPr>
            <a:r>
              <a:rPr lang="en-US" b="0" dirty="0" smtClean="0">
                <a:solidFill>
                  <a:prstClr val="black"/>
                </a:solidFill>
                <a:latin typeface="Arial" charset="0"/>
                <a:cs typeface="Arial" charset="0"/>
              </a:rPr>
              <a:t>SMOS – PIOMAS: Bias=-0.43m</a:t>
            </a:r>
          </a:p>
        </p:txBody>
      </p:sp>
      <p:sp>
        <p:nvSpPr>
          <p:cNvPr id="12" name="Rectangle 11"/>
          <p:cNvSpPr/>
          <p:nvPr/>
        </p:nvSpPr>
        <p:spPr>
          <a:xfrm>
            <a:off x="5984875" y="4800600"/>
            <a:ext cx="3082925" cy="1015663"/>
          </a:xfrm>
          <a:prstGeom prst="rect">
            <a:avLst/>
          </a:prstGeom>
        </p:spPr>
        <p:txBody>
          <a:bodyPr wrap="square">
            <a:spAutoFit/>
          </a:bodyPr>
          <a:lstStyle/>
          <a:p>
            <a:r>
              <a:rPr lang="en-US" sz="2000" dirty="0" smtClean="0"/>
              <a:t>* The </a:t>
            </a:r>
            <a:r>
              <a:rPr lang="en-US" sz="2000" dirty="0" err="1" smtClean="0"/>
              <a:t>intercomparison</a:t>
            </a:r>
            <a:r>
              <a:rPr lang="en-US" sz="2000" dirty="0" smtClean="0"/>
              <a:t> </a:t>
            </a:r>
            <a:r>
              <a:rPr lang="en-US" sz="2000" dirty="0"/>
              <a:t>was done by </a:t>
            </a:r>
            <a:r>
              <a:rPr lang="en-US" sz="2000" dirty="0" err="1"/>
              <a:t>Xuanji</a:t>
            </a:r>
            <a:r>
              <a:rPr lang="en-US" sz="2000" dirty="0"/>
              <a:t> Wang at CIMSS</a:t>
            </a:r>
          </a:p>
        </p:txBody>
      </p:sp>
    </p:spTree>
    <p:extLst>
      <p:ext uri="{BB962C8B-B14F-4D97-AF65-F5344CB8AC3E}">
        <p14:creationId xmlns:p14="http://schemas.microsoft.com/office/powerpoint/2010/main" val="8804660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H" b="1" dirty="0" smtClean="0">
                <a:solidFill>
                  <a:srgbClr val="000099"/>
                </a:solidFill>
                <a:latin typeface="Arial" panose="020B0604020202020204" pitchFamily="34" charset="0"/>
                <a:cs typeface="Arial" panose="020B0604020202020204" pitchFamily="34" charset="0"/>
              </a:rPr>
              <a:t>GCW DATA PORTAL (</a:t>
            </a:r>
            <a:r>
              <a:rPr lang="en-US" b="1" dirty="0">
                <a:solidFill>
                  <a:srgbClr val="000099"/>
                </a:solidFill>
                <a:latin typeface="Arial" panose="020B0604020202020204" pitchFamily="34" charset="0"/>
                <a:cs typeface="Arial" panose="020B0604020202020204" pitchFamily="34" charset="0"/>
              </a:rPr>
              <a:t>http://</a:t>
            </a:r>
            <a:r>
              <a:rPr lang="en-US" b="1" dirty="0" smtClean="0">
                <a:solidFill>
                  <a:srgbClr val="000099"/>
                </a:solidFill>
                <a:latin typeface="Arial" panose="020B0604020202020204" pitchFamily="34" charset="0"/>
                <a:cs typeface="Arial" panose="020B0604020202020204" pitchFamily="34" charset="0"/>
              </a:rPr>
              <a:t>gcw.met.no)</a:t>
            </a:r>
            <a:endParaRPr lang="en-US" b="1" dirty="0">
              <a:solidFill>
                <a:srgbClr val="000099"/>
              </a:solidFill>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0"/>
          </p:nvPr>
        </p:nvSpPr>
        <p:spPr/>
        <p:txBody>
          <a:bodyPr/>
          <a:lstStyle/>
          <a:p>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34</a:t>
            </a:fld>
            <a:endParaRPr lang="en-US" altLang="en-US"/>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53990" y="921121"/>
            <a:ext cx="6618410" cy="586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149430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1392"/>
            <a:ext cx="7772400" cy="776808"/>
          </a:xfrm>
        </p:spPr>
        <p:txBody>
          <a:bodyPr/>
          <a:lstStyle/>
          <a:p>
            <a:pPr lvl="0" algn="ctr"/>
            <a:r>
              <a:rPr lang="en-US" sz="2800" b="1" cap="all" dirty="0" smtClean="0">
                <a:solidFill>
                  <a:srgbClr val="000099"/>
                </a:solidFill>
                <a:latin typeface="Arial" pitchFamily="34" charset="0"/>
                <a:cs typeface="Arial" pitchFamily="34" charset="0"/>
              </a:rPr>
              <a:t>GCW DP: Data Interoperability</a:t>
            </a:r>
            <a:endParaRPr lang="en-CA" sz="2800" dirty="0">
              <a:solidFill>
                <a:srgbClr val="000099"/>
              </a:solidFill>
            </a:endParaRPr>
          </a:p>
        </p:txBody>
      </p:sp>
      <p:sp>
        <p:nvSpPr>
          <p:cNvPr id="5" name="Rectangle 4"/>
          <p:cNvSpPr/>
          <p:nvPr/>
        </p:nvSpPr>
        <p:spPr>
          <a:xfrm>
            <a:off x="323528" y="730984"/>
            <a:ext cx="8562109" cy="1631216"/>
          </a:xfrm>
          <a:prstGeom prst="rect">
            <a:avLst/>
          </a:prstGeom>
        </p:spPr>
        <p:txBody>
          <a:bodyPr wrap="square">
            <a:spAutoFit/>
          </a:bodyPr>
          <a:lstStyle/>
          <a:p>
            <a:pPr defTabSz="457200" eaLnBrk="1" fontAlgn="auto" hangingPunct="1">
              <a:spcBef>
                <a:spcPts val="0"/>
              </a:spcBef>
              <a:spcAft>
                <a:spcPts val="0"/>
              </a:spcAft>
            </a:pPr>
            <a:r>
              <a:rPr lang="en-US" sz="2000" dirty="0" smtClean="0">
                <a:solidFill>
                  <a:srgbClr val="000000"/>
                </a:solidFill>
                <a:latin typeface="Calibri" pitchFamily="34" charset="0"/>
              </a:rPr>
              <a:t>The </a:t>
            </a:r>
            <a:r>
              <a:rPr lang="en-US" sz="2000" b="1" dirty="0" smtClean="0">
                <a:solidFill>
                  <a:srgbClr val="000000"/>
                </a:solidFill>
                <a:latin typeface="Calibri" pitchFamily="34" charset="0"/>
              </a:rPr>
              <a:t>GCW web portal </a:t>
            </a:r>
            <a:r>
              <a:rPr lang="en-US" sz="2000" dirty="0" smtClean="0">
                <a:solidFill>
                  <a:srgbClr val="000000"/>
                </a:solidFill>
                <a:latin typeface="Calibri" pitchFamily="34" charset="0"/>
              </a:rPr>
              <a:t>provides the </a:t>
            </a:r>
            <a:r>
              <a:rPr lang="en-US" sz="2000" dirty="0" smtClean="0">
                <a:solidFill>
                  <a:srgbClr val="C00000"/>
                </a:solidFill>
                <a:latin typeface="Calibri" pitchFamily="34" charset="0"/>
              </a:rPr>
              <a:t>ability to exchange cryosphere data, metadata, information and analyses </a:t>
            </a:r>
            <a:r>
              <a:rPr lang="en-US" sz="2000" dirty="0" smtClean="0">
                <a:solidFill>
                  <a:srgbClr val="000000"/>
                </a:solidFill>
                <a:latin typeface="Calibri" pitchFamily="34" charset="0"/>
              </a:rPr>
              <a:t>among a distributed network of providers and users in </a:t>
            </a:r>
            <a:r>
              <a:rPr lang="en-US" sz="2000" dirty="0" smtClean="0">
                <a:solidFill>
                  <a:srgbClr val="C00000"/>
                </a:solidFill>
                <a:latin typeface="Calibri" pitchFamily="34" charset="0"/>
              </a:rPr>
              <a:t>support of informed decision-making</a:t>
            </a:r>
            <a:r>
              <a:rPr lang="en-US" sz="2000" dirty="0" smtClean="0">
                <a:solidFill>
                  <a:srgbClr val="000000"/>
                </a:solidFill>
                <a:latin typeface="Calibri"/>
                <a:cs typeface="Calibri"/>
              </a:rPr>
              <a:t>. </a:t>
            </a:r>
            <a:r>
              <a:rPr lang="en-GB" sz="2000" dirty="0" smtClean="0">
                <a:latin typeface="Calibri"/>
                <a:ea typeface="ＭＳ Ｐゴシック" pitchFamily="34" charset="-128"/>
                <a:cs typeface="Calibri"/>
              </a:rPr>
              <a:t>Recent focus </a:t>
            </a:r>
            <a:r>
              <a:rPr lang="en-GB" sz="2000" dirty="0">
                <a:latin typeface="Calibri"/>
                <a:ea typeface="ＭＳ Ｐゴシック" pitchFamily="34" charset="-128"/>
                <a:cs typeface="Calibri"/>
              </a:rPr>
              <a:t>has been on extending the number of data centres that GCW harvests as well as improving the metadata that is </a:t>
            </a:r>
            <a:r>
              <a:rPr lang="en-GB" sz="2000" dirty="0" smtClean="0">
                <a:latin typeface="Calibri"/>
                <a:ea typeface="ＭＳ Ｐゴシック" pitchFamily="34" charset="-128"/>
                <a:cs typeface="Calibri"/>
              </a:rPr>
              <a:t>available.</a:t>
            </a:r>
            <a:endParaRPr lang="en-US" sz="2000" dirty="0" smtClean="0">
              <a:solidFill>
                <a:srgbClr val="000000"/>
              </a:solidFill>
              <a:latin typeface="Calibri"/>
              <a:cs typeface="Calibri"/>
            </a:endParaRPr>
          </a:p>
        </p:txBody>
      </p:sp>
      <p:sp>
        <p:nvSpPr>
          <p:cNvPr id="6" name="TextBox 5"/>
          <p:cNvSpPr txBox="1"/>
          <p:nvPr/>
        </p:nvSpPr>
        <p:spPr>
          <a:xfrm>
            <a:off x="6516216" y="2348880"/>
            <a:ext cx="2520280" cy="4093428"/>
          </a:xfrm>
          <a:prstGeom prst="rect">
            <a:avLst/>
          </a:prstGeom>
          <a:noFill/>
        </p:spPr>
        <p:txBody>
          <a:bodyPr wrap="square" rtlCol="0">
            <a:spAutoFit/>
          </a:bodyPr>
          <a:lstStyle/>
          <a:p>
            <a:pPr marL="285750" indent="-285750" defTabSz="457200" eaLnBrk="1" fontAlgn="auto" hangingPunct="1">
              <a:spcBef>
                <a:spcPts val="0"/>
              </a:spcBef>
              <a:spcAft>
                <a:spcPts val="0"/>
              </a:spcAft>
              <a:buFont typeface="Arial"/>
              <a:buChar char="•"/>
            </a:pPr>
            <a:r>
              <a:rPr lang="en-US" sz="2000" dirty="0" smtClean="0">
                <a:latin typeface="Calibri" pitchFamily="34" charset="0"/>
              </a:rPr>
              <a:t>Built using the principles developed for IPY2007-2008</a:t>
            </a:r>
          </a:p>
          <a:p>
            <a:pPr defTabSz="457200" eaLnBrk="1" fontAlgn="auto" hangingPunct="1">
              <a:spcBef>
                <a:spcPts val="0"/>
              </a:spcBef>
              <a:spcAft>
                <a:spcPts val="0"/>
              </a:spcAft>
            </a:pPr>
            <a:r>
              <a:rPr lang="en-US" sz="2000" dirty="0" smtClean="0">
                <a:latin typeface="Calibri" pitchFamily="34" charset="0"/>
              </a:rPr>
              <a:t> </a:t>
            </a:r>
          </a:p>
          <a:p>
            <a:pPr marL="285750" indent="-285750" defTabSz="457200" eaLnBrk="1" fontAlgn="auto" hangingPunct="1">
              <a:spcBef>
                <a:spcPts val="0"/>
              </a:spcBef>
              <a:spcAft>
                <a:spcPts val="0"/>
              </a:spcAft>
              <a:buFont typeface="Arial"/>
              <a:buChar char="•"/>
            </a:pPr>
            <a:r>
              <a:rPr lang="en-US" sz="2000" dirty="0" smtClean="0">
                <a:latin typeface="Calibri" pitchFamily="34" charset="0"/>
              </a:rPr>
              <a:t>Uses WIS, INSPIRE, GEOSS protocols</a:t>
            </a:r>
          </a:p>
          <a:p>
            <a:pPr marL="285750" indent="-285750" defTabSz="457200" eaLnBrk="1" fontAlgn="auto" hangingPunct="1">
              <a:spcBef>
                <a:spcPts val="0"/>
              </a:spcBef>
              <a:spcAft>
                <a:spcPts val="0"/>
              </a:spcAft>
              <a:buFont typeface="Arial"/>
              <a:buChar char="•"/>
            </a:pPr>
            <a:endParaRPr lang="en-US" sz="2000" dirty="0">
              <a:latin typeface="Calibri" pitchFamily="34" charset="0"/>
            </a:endParaRPr>
          </a:p>
          <a:p>
            <a:pPr marL="285750" indent="-285750" defTabSz="457200" eaLnBrk="1" fontAlgn="auto" hangingPunct="1">
              <a:spcBef>
                <a:spcPts val="0"/>
              </a:spcBef>
              <a:spcAft>
                <a:spcPts val="0"/>
              </a:spcAft>
              <a:buFont typeface="Arial"/>
              <a:buChar char="•"/>
            </a:pPr>
            <a:r>
              <a:rPr lang="en-GB" sz="2000" dirty="0" smtClean="0">
                <a:latin typeface="Calibri"/>
                <a:cs typeface="Calibri"/>
              </a:rPr>
              <a:t>Will become </a:t>
            </a:r>
            <a:r>
              <a:rPr lang="en-GB" sz="2000" dirty="0">
                <a:latin typeface="Calibri"/>
                <a:cs typeface="Calibri"/>
              </a:rPr>
              <a:t>a </a:t>
            </a:r>
            <a:r>
              <a:rPr lang="en-GB" sz="2000" dirty="0" smtClean="0">
                <a:latin typeface="Calibri"/>
                <a:cs typeface="Calibri"/>
              </a:rPr>
              <a:t>WIS </a:t>
            </a:r>
            <a:r>
              <a:rPr lang="en-GB" sz="2000" dirty="0">
                <a:latin typeface="Calibri"/>
                <a:cs typeface="Calibri"/>
              </a:rPr>
              <a:t>Data Collection and Production Center (DCPC). </a:t>
            </a:r>
            <a:endParaRPr lang="en-US" sz="2000" dirty="0">
              <a:latin typeface="Calibri"/>
              <a:cs typeface="Calibri"/>
            </a:endParaRPr>
          </a:p>
          <a:p>
            <a:pPr marL="285750" indent="-285750" defTabSz="457200" eaLnBrk="1" fontAlgn="auto" hangingPunct="1">
              <a:spcBef>
                <a:spcPts val="0"/>
              </a:spcBef>
              <a:spcAft>
                <a:spcPts val="0"/>
              </a:spcAft>
              <a:buFont typeface="Arial"/>
              <a:buChar char="•"/>
            </a:pPr>
            <a:endParaRPr lang="en-US" sz="2000" dirty="0" smtClean="0">
              <a:latin typeface="Calibri" pitchFamily="34" charset="0"/>
            </a:endParaRPr>
          </a:p>
        </p:txBody>
      </p:sp>
      <p:sp>
        <p:nvSpPr>
          <p:cNvPr id="7" name="TextBox 6"/>
          <p:cNvSpPr txBox="1"/>
          <p:nvPr/>
        </p:nvSpPr>
        <p:spPr>
          <a:xfrm>
            <a:off x="2325346" y="6052169"/>
            <a:ext cx="607859" cy="253916"/>
          </a:xfrm>
          <a:prstGeom prst="rect">
            <a:avLst/>
          </a:prstGeom>
          <a:noFill/>
        </p:spPr>
        <p:txBody>
          <a:bodyPr wrap="square" rtlCol="0">
            <a:spAutoFit/>
          </a:bodyPr>
          <a:lstStyle/>
          <a:p>
            <a:pPr defTabSz="457200" eaLnBrk="1" fontAlgn="auto" hangingPunct="1">
              <a:spcBef>
                <a:spcPts val="0"/>
              </a:spcBef>
              <a:spcAft>
                <a:spcPts val="0"/>
              </a:spcAft>
            </a:pPr>
            <a:r>
              <a:rPr lang="en-US" sz="1050" dirty="0" smtClean="0">
                <a:solidFill>
                  <a:srgbClr val="000000"/>
                </a:solidFill>
                <a:latin typeface="Calibri" pitchFamily="34" charset="0"/>
              </a:rPr>
              <a:t>METNO</a:t>
            </a:r>
            <a:endParaRPr lang="en-CA" sz="1050" dirty="0">
              <a:solidFill>
                <a:srgbClr val="000000"/>
              </a:solidFill>
              <a:latin typeface="Calibri" pitchFamily="34" charset="0"/>
            </a:endParaRPr>
          </a:p>
        </p:txBody>
      </p:sp>
      <p:pic>
        <p:nvPicPr>
          <p:cNvPr id="10" name="Picture 9" descr="Macintosh HD:Users:jkey:Desktop:Screen Shot 2015-05-27 at 12.16.29 AM.png"/>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23528" y="2452454"/>
            <a:ext cx="6068952" cy="4216906"/>
          </a:xfrm>
          <a:prstGeom prst="rect">
            <a:avLst/>
          </a:prstGeom>
          <a:noFill/>
          <a:ln>
            <a:noFill/>
          </a:ln>
        </p:spPr>
      </p:pic>
    </p:spTree>
    <p:extLst>
      <p:ext uri="{BB962C8B-B14F-4D97-AF65-F5344CB8AC3E}">
        <p14:creationId xmlns:p14="http://schemas.microsoft.com/office/powerpoint/2010/main" val="3008103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152400"/>
            <a:ext cx="8713788" cy="1182688"/>
          </a:xfrm>
        </p:spPr>
        <p:txBody>
          <a:bodyPr/>
          <a:lstStyle/>
          <a:p>
            <a:pPr algn="ctr"/>
            <a:r>
              <a:rPr lang="fr-CH" b="1" dirty="0" smtClean="0">
                <a:solidFill>
                  <a:srgbClr val="000099"/>
                </a:solidFill>
              </a:rPr>
              <a:t>GCW WEBSITE</a:t>
            </a:r>
            <a:br>
              <a:rPr lang="fr-CH" b="1" dirty="0" smtClean="0">
                <a:solidFill>
                  <a:srgbClr val="000099"/>
                </a:solidFill>
              </a:rPr>
            </a:br>
            <a:r>
              <a:rPr lang="en-GB" altLang="en-US" dirty="0">
                <a:solidFill>
                  <a:srgbClr val="000099"/>
                </a:solidFill>
                <a:hlinkClick r:id="rId2"/>
              </a:rPr>
              <a:t>http://globalcryospherewatch.org</a:t>
            </a:r>
            <a:r>
              <a:rPr lang="en-GB" altLang="en-US" dirty="0" smtClean="0">
                <a:solidFill>
                  <a:srgbClr val="000099"/>
                </a:solidFill>
                <a:hlinkClick r:id="rId2"/>
              </a:rPr>
              <a:t>/</a:t>
            </a:r>
            <a:endParaRPr lang="en-US" b="1" dirty="0">
              <a:solidFill>
                <a:srgbClr val="000099"/>
              </a:solidFill>
            </a:endParaRPr>
          </a:p>
        </p:txBody>
      </p:sp>
      <p:sp>
        <p:nvSpPr>
          <p:cNvPr id="4" name="Footer Placeholder 3"/>
          <p:cNvSpPr>
            <a:spLocks noGrp="1"/>
          </p:cNvSpPr>
          <p:nvPr>
            <p:ph type="ftr" sz="quarter" idx="10"/>
          </p:nvPr>
        </p:nvSpPr>
        <p:spPr/>
        <p:txBody>
          <a:bodyPr/>
          <a:lstStyle/>
          <a:p>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36</a:t>
            </a:fld>
            <a:endParaRPr lang="en-US" altLang="en-US"/>
          </a:p>
        </p:txBody>
      </p:sp>
      <p:pic>
        <p:nvPicPr>
          <p:cNvPr id="512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380155" y="1447800"/>
            <a:ext cx="4763845" cy="542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04800" y="1847939"/>
            <a:ext cx="3886200" cy="4324261"/>
          </a:xfrm>
          <a:prstGeom prst="rect">
            <a:avLst/>
          </a:prstGeom>
        </p:spPr>
        <p:txBody>
          <a:bodyPr wrap="square">
            <a:spAutoFit/>
          </a:bodyPr>
          <a:lstStyle/>
          <a:p>
            <a:r>
              <a:rPr lang="en-US" sz="2200" dirty="0"/>
              <a:t>The website differs from the </a:t>
            </a:r>
            <a:r>
              <a:rPr lang="en-US" sz="2200" dirty="0" smtClean="0"/>
              <a:t>GCW </a:t>
            </a:r>
            <a:r>
              <a:rPr lang="en-US" sz="2200" dirty="0"/>
              <a:t>Data Portal in that it contains more </a:t>
            </a:r>
            <a:r>
              <a:rPr lang="en-US" sz="2200" dirty="0">
                <a:solidFill>
                  <a:srgbClr val="FF0000"/>
                </a:solidFill>
              </a:rPr>
              <a:t>dynamic informatio</a:t>
            </a:r>
            <a:r>
              <a:rPr lang="en-US" sz="2200" dirty="0"/>
              <a:t>n (news, state of the cryosphere plots, highlights, calendar), as well as </a:t>
            </a:r>
            <a:r>
              <a:rPr lang="en-US" sz="2200" dirty="0">
                <a:solidFill>
                  <a:srgbClr val="FF0000"/>
                </a:solidFill>
              </a:rPr>
              <a:t>background, higher-level information</a:t>
            </a:r>
            <a:r>
              <a:rPr lang="en-US" sz="2200" dirty="0"/>
              <a:t>, GCW documents, and outreach material. </a:t>
            </a:r>
            <a:endParaRPr lang="en-US" sz="2200" dirty="0" smtClean="0"/>
          </a:p>
          <a:p>
            <a:r>
              <a:rPr lang="en-US" sz="2200" dirty="0" smtClean="0"/>
              <a:t>It </a:t>
            </a:r>
            <a:r>
              <a:rPr lang="en-US" sz="2200" dirty="0"/>
              <a:t>links to the </a:t>
            </a:r>
            <a:r>
              <a:rPr lang="en-US" sz="2200" dirty="0" smtClean="0"/>
              <a:t>GCW Data Portal</a:t>
            </a:r>
            <a:r>
              <a:rPr lang="en-US" sz="2200" dirty="0"/>
              <a:t>.</a:t>
            </a:r>
          </a:p>
        </p:txBody>
      </p:sp>
    </p:spTree>
    <p:extLst>
      <p:ext uri="{BB962C8B-B14F-4D97-AF65-F5344CB8AC3E}">
        <p14:creationId xmlns:p14="http://schemas.microsoft.com/office/powerpoint/2010/main" val="8636774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H" b="1" dirty="0" smtClean="0">
                <a:solidFill>
                  <a:srgbClr val="000099"/>
                </a:solidFill>
              </a:rPr>
              <a:t>GCW WEBSITE</a:t>
            </a:r>
            <a:endParaRPr lang="en-US" b="1" dirty="0">
              <a:solidFill>
                <a:srgbClr val="000099"/>
              </a:solidFill>
            </a:endParaRPr>
          </a:p>
        </p:txBody>
      </p:sp>
      <p:sp>
        <p:nvSpPr>
          <p:cNvPr id="4" name="Footer Placeholder 3"/>
          <p:cNvSpPr>
            <a:spLocks noGrp="1"/>
          </p:cNvSpPr>
          <p:nvPr>
            <p:ph type="ftr" sz="quarter" idx="10"/>
          </p:nvPr>
        </p:nvSpPr>
        <p:spPr/>
        <p:txBody>
          <a:bodyPr/>
          <a:lstStyle/>
          <a:p>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37</a:t>
            </a:fld>
            <a:endParaRPr lang="en-US" alt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990600"/>
            <a:ext cx="8888413" cy="435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27000" y="5341203"/>
            <a:ext cx="8788400" cy="830997"/>
          </a:xfrm>
          <a:prstGeom prst="rect">
            <a:avLst/>
          </a:prstGeom>
        </p:spPr>
        <p:txBody>
          <a:bodyPr wrap="square">
            <a:spAutoFit/>
          </a:bodyPr>
          <a:lstStyle/>
          <a:p>
            <a:r>
              <a:rPr lang="en-US" dirty="0"/>
              <a:t>There have not been any structural changes to the website since </a:t>
            </a:r>
            <a:r>
              <a:rPr lang="en-US" dirty="0" smtClean="0"/>
              <a:t>last status </a:t>
            </a:r>
            <a:r>
              <a:rPr lang="en-US" dirty="0" err="1" smtClean="0"/>
              <a:t>mtg</a:t>
            </a:r>
            <a:r>
              <a:rPr lang="en-US" dirty="0" smtClean="0"/>
              <a:t>, however, content </a:t>
            </a:r>
            <a:r>
              <a:rPr lang="en-US" dirty="0"/>
              <a:t>has grown and </a:t>
            </a:r>
            <a:r>
              <a:rPr lang="en-US" dirty="0" smtClean="0"/>
              <a:t>evolved.</a:t>
            </a:r>
            <a:endParaRPr lang="en-US" dirty="0"/>
          </a:p>
        </p:txBody>
      </p:sp>
    </p:spTree>
    <p:extLst>
      <p:ext uri="{BB962C8B-B14F-4D97-AF65-F5344CB8AC3E}">
        <p14:creationId xmlns:p14="http://schemas.microsoft.com/office/powerpoint/2010/main" val="35407321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33CC"/>
                </a:solidFill>
              </a:rPr>
              <a:t>Potential RA-VI WIGOS Implementation Project</a:t>
            </a:r>
            <a:endParaRPr lang="en-US" b="1" dirty="0">
              <a:solidFill>
                <a:srgbClr val="0033CC"/>
              </a:solidFill>
            </a:endParaRPr>
          </a:p>
        </p:txBody>
      </p:sp>
      <p:sp>
        <p:nvSpPr>
          <p:cNvPr id="3" name="Content Placeholder 2"/>
          <p:cNvSpPr>
            <a:spLocks noGrp="1"/>
          </p:cNvSpPr>
          <p:nvPr>
            <p:ph idx="1"/>
          </p:nvPr>
        </p:nvSpPr>
        <p:spPr/>
        <p:txBody>
          <a:bodyPr/>
          <a:lstStyle/>
          <a:p>
            <a:pPr marL="0" indent="0">
              <a:buNone/>
            </a:pPr>
            <a:r>
              <a:rPr lang="en-US" sz="3600" dirty="0" smtClean="0"/>
              <a:t>Purpose:</a:t>
            </a:r>
          </a:p>
          <a:p>
            <a:pPr lvl="1"/>
            <a:r>
              <a:rPr lang="en-US" sz="3600" dirty="0" smtClean="0"/>
              <a:t>Identify further </a:t>
            </a:r>
            <a:r>
              <a:rPr lang="en-US" altLang="zh-CN" sz="3600" u="sng" dirty="0" err="1" smtClean="0">
                <a:solidFill>
                  <a:srgbClr val="FF0000"/>
                </a:solidFill>
                <a:latin typeface="Arial"/>
                <a:ea typeface="宋体" charset="0"/>
                <a:cs typeface="Arial"/>
              </a:rPr>
              <a:t>Cryo</a:t>
            </a:r>
            <a:r>
              <a:rPr lang="sr-Latn-RS" altLang="zh-CN" sz="3600" u="sng" dirty="0" smtClean="0">
                <a:solidFill>
                  <a:srgbClr val="FF0000"/>
                </a:solidFill>
                <a:latin typeface="Arial"/>
                <a:ea typeface="宋体" charset="0"/>
                <a:cs typeface="Arial"/>
              </a:rPr>
              <a:t>Net in he region</a:t>
            </a:r>
          </a:p>
          <a:p>
            <a:pPr lvl="1"/>
            <a:r>
              <a:rPr lang="en-US" sz="3600" dirty="0" smtClean="0"/>
              <a:t>Facilitate </a:t>
            </a:r>
            <a:r>
              <a:rPr lang="en-US" sz="3600" dirty="0" smtClean="0"/>
              <a:t>monitoring and real-time reporting of snow-related parameters, especially:</a:t>
            </a:r>
          </a:p>
          <a:p>
            <a:pPr lvl="2"/>
            <a:r>
              <a:rPr lang="en-US" sz="3200" dirty="0" smtClean="0"/>
              <a:t>Snow depth</a:t>
            </a:r>
          </a:p>
          <a:p>
            <a:pPr lvl="2"/>
            <a:r>
              <a:rPr lang="en-US" sz="3200" dirty="0" smtClean="0"/>
              <a:t>Snow cover</a:t>
            </a:r>
          </a:p>
          <a:p>
            <a:pPr lvl="2"/>
            <a:r>
              <a:rPr lang="en-US" sz="3200" dirty="0" smtClean="0"/>
              <a:t>Snow Water Equivalent</a:t>
            </a:r>
            <a:endParaRPr lang="en-US" sz="3200" dirty="0"/>
          </a:p>
        </p:txBody>
      </p:sp>
      <p:sp>
        <p:nvSpPr>
          <p:cNvPr id="4" name="Footer Placeholder 3"/>
          <p:cNvSpPr>
            <a:spLocks noGrp="1"/>
          </p:cNvSpPr>
          <p:nvPr>
            <p:ph type="ftr" sz="quarter" idx="10"/>
          </p:nvPr>
        </p:nvSpPr>
        <p:spPr/>
        <p:txBody>
          <a:bodyPr/>
          <a:lstStyle/>
          <a:p>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38</a:t>
            </a:fld>
            <a:endParaRPr lang="en-US" altLang="en-US"/>
          </a:p>
        </p:txBody>
      </p:sp>
    </p:spTree>
    <p:extLst>
      <p:ext uri="{BB962C8B-B14F-4D97-AF65-F5344CB8AC3E}">
        <p14:creationId xmlns:p14="http://schemas.microsoft.com/office/powerpoint/2010/main" val="160663743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39</a:t>
            </a:fld>
            <a:endParaRPr lang="en-US" altLang="en-US"/>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93914" y="1052513"/>
            <a:ext cx="4427609" cy="489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26737" y="685800"/>
            <a:ext cx="4244975" cy="792162"/>
          </a:xfrm>
        </p:spPr>
        <p:txBody>
          <a:bodyPr/>
          <a:lstStyle/>
          <a:p>
            <a:pPr algn="ctr"/>
            <a:r>
              <a:rPr lang="fr-CH" sz="3600" b="1" dirty="0" smtClean="0">
                <a:solidFill>
                  <a:srgbClr val="000099"/>
                </a:solidFill>
              </a:rPr>
              <a:t>Questions?</a:t>
            </a:r>
            <a:endParaRPr lang="en-US" sz="3600" b="1" dirty="0">
              <a:solidFill>
                <a:srgbClr val="000099"/>
              </a:solidFill>
            </a:endParaRPr>
          </a:p>
        </p:txBody>
      </p:sp>
    </p:spTree>
    <p:extLst>
      <p:ext uri="{BB962C8B-B14F-4D97-AF65-F5344CB8AC3E}">
        <p14:creationId xmlns:p14="http://schemas.microsoft.com/office/powerpoint/2010/main" val="21420297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mtClean="0"/>
              <a:t>Thank you for your attention</a:t>
            </a:r>
            <a:endParaRPr lang="en-US" altLang="en-US" smtClean="0"/>
          </a:p>
        </p:txBody>
      </p:sp>
      <p:sp>
        <p:nvSpPr>
          <p:cNvPr id="7171" name="Rectangle 3"/>
          <p:cNvSpPr>
            <a:spLocks noGrp="1" noChangeArrowheads="1"/>
          </p:cNvSpPr>
          <p:nvPr>
            <p:ph type="body" idx="1"/>
          </p:nvPr>
        </p:nvSpPr>
        <p:spPr/>
        <p:txBody>
          <a:bodyPr/>
          <a:lstStyle/>
          <a:p>
            <a:r>
              <a:rPr lang="en-GB" altLang="en-US" dirty="0">
                <a:hlinkClick r:id="rId2"/>
              </a:rPr>
              <a:t>http://globalcryospherewatch.org</a:t>
            </a:r>
            <a:r>
              <a:rPr lang="en-GB" altLang="en-US" dirty="0" smtClean="0">
                <a:hlinkClick r:id="rId2"/>
              </a:rPr>
              <a:t>/</a:t>
            </a:r>
            <a:endParaRPr lang="en-GB" altLang="en-US" dirty="0" smtClean="0"/>
          </a:p>
          <a:p>
            <a:r>
              <a:rPr lang="en-GB" altLang="en-US" dirty="0"/>
              <a:t>	</a:t>
            </a:r>
            <a:r>
              <a:rPr lang="en-GB" altLang="en-US" dirty="0">
                <a:hlinkClick r:id="rId3"/>
              </a:rPr>
              <a:t>https://</a:t>
            </a:r>
            <a:r>
              <a:rPr lang="en-GB" altLang="en-US" dirty="0" smtClean="0">
                <a:hlinkClick r:id="rId3"/>
              </a:rPr>
              <a:t>www.wmo.int/pages/prog/www/polar/index_en.html</a:t>
            </a:r>
            <a:r>
              <a:rPr lang="en-GB" altLang="en-US" dirty="0" smtClean="0"/>
              <a:t> </a:t>
            </a:r>
            <a:endParaRPr lang="en-US" alt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0_WMO Template">
  <a:themeElements>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WMO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MO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MO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MO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MO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MO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641</TotalTime>
  <Words>1813</Words>
  <Application>Microsoft Office PowerPoint</Application>
  <PresentationFormat>On-screen Show (4:3)</PresentationFormat>
  <Paragraphs>230</Paragraphs>
  <Slides>40</Slides>
  <Notes>16</Notes>
  <HiddenSlides>2</HiddenSlides>
  <MMClips>1</MMClips>
  <ScaleCrop>false</ScaleCrop>
  <HeadingPairs>
    <vt:vector size="4" baseType="variant">
      <vt:variant>
        <vt:lpstr>Theme</vt:lpstr>
      </vt:variant>
      <vt:variant>
        <vt:i4>5</vt:i4>
      </vt:variant>
      <vt:variant>
        <vt:lpstr>Slide Titles</vt:lpstr>
      </vt:variant>
      <vt:variant>
        <vt:i4>40</vt:i4>
      </vt:variant>
    </vt:vector>
  </HeadingPairs>
  <TitlesOfParts>
    <vt:vector size="45" baseType="lpstr">
      <vt:lpstr>WMO_Powerpoint_template_en</vt:lpstr>
      <vt:lpstr>Closing slide</vt:lpstr>
      <vt:lpstr>20_WMO Template</vt:lpstr>
      <vt:lpstr>Office Theme</vt:lpstr>
      <vt:lpstr>1_Office Theme</vt:lpstr>
      <vt:lpstr>WMO RA VI WIGOS Workshop  GCW Activities  (Belgrade, Serbia 24 - 27 November 2015)  Miroslav Ondráš, Chief, WMO Observing Systems Division WMO </vt:lpstr>
      <vt:lpstr>PowerPoint Presentation</vt:lpstr>
      <vt:lpstr>Why we need GCW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Working Groups and Task Teams</vt:lpstr>
      <vt:lpstr>GCW Implementation Plan  adopted by Cg-17 in May 2015 (http://globalcryospherewatch.org/reference/documents/)</vt:lpstr>
      <vt:lpstr>PowerPoint Presentation</vt:lpstr>
      <vt:lpstr>CryoNet Stations for Pre-operational Phase</vt:lpstr>
      <vt:lpstr>CryoNet Stations for Pre-operational Phase http://globalcryospherewatch.org/cryonet/sites.php</vt:lpstr>
      <vt:lpstr>CryoNet Stations for Pre-operational Phase</vt:lpstr>
      <vt:lpstr>The site types of  CryoNet (revised)</vt:lpstr>
      <vt:lpstr>PowerPoint Presentation</vt:lpstr>
      <vt:lpstr>CryoNet sites must meet a minimum set of requirements  </vt:lpstr>
      <vt:lpstr>CryoNet sites must meet a minimum set of requirements, cont. </vt:lpstr>
      <vt:lpstr>Station/Site Questionnaire</vt:lpstr>
      <vt:lpstr>Station/Site Questionnaire</vt:lpstr>
      <vt:lpstr>PowerPoint Presentation</vt:lpstr>
      <vt:lpstr>PowerPoint Presentation</vt:lpstr>
      <vt:lpstr>Requirements and Capability for observations (in progress)</vt:lpstr>
      <vt:lpstr>SNOW WATCH</vt:lpstr>
      <vt:lpstr>Snow Dataset Inventory – February 2015</vt:lpstr>
      <vt:lpstr>Snow Trackers</vt:lpstr>
      <vt:lpstr>GCW Encourages Intercomparisons</vt:lpstr>
      <vt:lpstr>Solid Precipitation Intercomparison (SPICE, CIMO) A GCW Demonstration Project</vt:lpstr>
      <vt:lpstr>Uncertainty in Mass of Seasonal Snow</vt:lpstr>
      <vt:lpstr>PowerPoint Presentation</vt:lpstr>
      <vt:lpstr>PowerPoint Presentation</vt:lpstr>
      <vt:lpstr>GCW DATA PORTAL (http://gcw.met.no)</vt:lpstr>
      <vt:lpstr>GCW DP: Data Interoperability</vt:lpstr>
      <vt:lpstr>GCW WEBSITE http://globalcryospherewatch.org/</vt:lpstr>
      <vt:lpstr>GCW WEBSITE</vt:lpstr>
      <vt:lpstr>Potential RA-VI WIGOS Implementation Project</vt:lpstr>
      <vt:lpstr>Questions?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Recent Activities  of the WMO GLOBAL CRYOSPHERE WATCH   Polar Space Task Group, Fifth Session  (Oberpfaffenhofen, Germany, 5-7 Oct 2015)    Jeff Key, NOAA/NESDIS Miroslav Ondráš, WMO</dc:title>
  <dc:creator>Miroslav Ondras</dc:creator>
  <cp:lastModifiedBy>Korisnik</cp:lastModifiedBy>
  <cp:revision>114</cp:revision>
  <dcterms:created xsi:type="dcterms:W3CDTF">2015-10-02T12:15:36Z</dcterms:created>
  <dcterms:modified xsi:type="dcterms:W3CDTF">2015-11-24T17:02:46Z</dcterms:modified>
</cp:coreProperties>
</file>