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25"/>
  </p:notesMasterIdLst>
  <p:handoutMasterIdLst>
    <p:handoutMasterId r:id="rId26"/>
  </p:handoutMasterIdLst>
  <p:sldIdLst>
    <p:sldId id="263" r:id="rId3"/>
    <p:sldId id="312" r:id="rId4"/>
    <p:sldId id="313" r:id="rId5"/>
    <p:sldId id="314" r:id="rId6"/>
    <p:sldId id="319" r:id="rId7"/>
    <p:sldId id="317" r:id="rId8"/>
    <p:sldId id="322" r:id="rId9"/>
    <p:sldId id="316" r:id="rId10"/>
    <p:sldId id="324" r:id="rId11"/>
    <p:sldId id="323" r:id="rId12"/>
    <p:sldId id="326" r:id="rId13"/>
    <p:sldId id="327" r:id="rId14"/>
    <p:sldId id="307" r:id="rId15"/>
    <p:sldId id="308" r:id="rId16"/>
    <p:sldId id="311" r:id="rId17"/>
    <p:sldId id="320" r:id="rId18"/>
    <p:sldId id="305" r:id="rId19"/>
    <p:sldId id="321" r:id="rId20"/>
    <p:sldId id="302" r:id="rId21"/>
    <p:sldId id="315" r:id="rId22"/>
    <p:sldId id="303" r:id="rId23"/>
    <p:sldId id="262" r:id="rId24"/>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charset="0"/>
        <a:ea typeface="ＭＳ Ｐゴシック" pitchFamily="34" charset="-128"/>
        <a:cs typeface="Arial" charset="0"/>
      </a:defRPr>
    </a:lvl1pPr>
    <a:lvl2pPr marL="457200" algn="l" rtl="0" fontAlgn="base">
      <a:spcBef>
        <a:spcPct val="0"/>
      </a:spcBef>
      <a:spcAft>
        <a:spcPct val="0"/>
      </a:spcAft>
      <a:defRPr sz="2400" kern="1200">
        <a:solidFill>
          <a:schemeClr val="tx1"/>
        </a:solidFill>
        <a:latin typeface="Arial" charset="0"/>
        <a:ea typeface="ＭＳ Ｐゴシック" pitchFamily="34" charset="-128"/>
        <a:cs typeface="Arial" charset="0"/>
      </a:defRPr>
    </a:lvl2pPr>
    <a:lvl3pPr marL="914400" algn="l" rtl="0" fontAlgn="base">
      <a:spcBef>
        <a:spcPct val="0"/>
      </a:spcBef>
      <a:spcAft>
        <a:spcPct val="0"/>
      </a:spcAft>
      <a:defRPr sz="2400" kern="1200">
        <a:solidFill>
          <a:schemeClr val="tx1"/>
        </a:solidFill>
        <a:latin typeface="Arial" charset="0"/>
        <a:ea typeface="ＭＳ Ｐゴシック" pitchFamily="34" charset="-128"/>
        <a:cs typeface="Arial" charset="0"/>
      </a:defRPr>
    </a:lvl3pPr>
    <a:lvl4pPr marL="1371600" algn="l" rtl="0" fontAlgn="base">
      <a:spcBef>
        <a:spcPct val="0"/>
      </a:spcBef>
      <a:spcAft>
        <a:spcPct val="0"/>
      </a:spcAft>
      <a:defRPr sz="2400" kern="1200">
        <a:solidFill>
          <a:schemeClr val="tx1"/>
        </a:solidFill>
        <a:latin typeface="Arial" charset="0"/>
        <a:ea typeface="ＭＳ Ｐゴシック" pitchFamily="34" charset="-128"/>
        <a:cs typeface="Arial" charset="0"/>
      </a:defRPr>
    </a:lvl4pPr>
    <a:lvl5pPr marL="1828800" algn="l" rtl="0" fontAlgn="base">
      <a:spcBef>
        <a:spcPct val="0"/>
      </a:spcBef>
      <a:spcAft>
        <a:spcPct val="0"/>
      </a:spcAft>
      <a:defRPr sz="2400" kern="1200">
        <a:solidFill>
          <a:schemeClr val="tx1"/>
        </a:solidFill>
        <a:latin typeface="Arial" charset="0"/>
        <a:ea typeface="ＭＳ Ｐゴシック" pitchFamily="34" charset="-128"/>
        <a:cs typeface="Arial" charset="0"/>
      </a:defRPr>
    </a:lvl5pPr>
    <a:lvl6pPr marL="2286000" algn="l" defTabSz="914400" rtl="0" eaLnBrk="1" latinLnBrk="0" hangingPunct="1">
      <a:defRPr sz="2400" kern="1200">
        <a:solidFill>
          <a:schemeClr val="tx1"/>
        </a:solidFill>
        <a:latin typeface="Arial" charset="0"/>
        <a:ea typeface="ＭＳ Ｐゴシック" pitchFamily="34" charset="-128"/>
        <a:cs typeface="Arial" charset="0"/>
      </a:defRPr>
    </a:lvl6pPr>
    <a:lvl7pPr marL="2743200" algn="l" defTabSz="914400" rtl="0" eaLnBrk="1" latinLnBrk="0" hangingPunct="1">
      <a:defRPr sz="2400" kern="1200">
        <a:solidFill>
          <a:schemeClr val="tx1"/>
        </a:solidFill>
        <a:latin typeface="Arial" charset="0"/>
        <a:ea typeface="ＭＳ Ｐゴシック" pitchFamily="34" charset="-128"/>
        <a:cs typeface="Arial" charset="0"/>
      </a:defRPr>
    </a:lvl7pPr>
    <a:lvl8pPr marL="3200400" algn="l" defTabSz="914400" rtl="0" eaLnBrk="1" latinLnBrk="0" hangingPunct="1">
      <a:defRPr sz="2400" kern="1200">
        <a:solidFill>
          <a:schemeClr val="tx1"/>
        </a:solidFill>
        <a:latin typeface="Arial" charset="0"/>
        <a:ea typeface="ＭＳ Ｐゴシック" pitchFamily="34" charset="-128"/>
        <a:cs typeface="Arial" charset="0"/>
      </a:defRPr>
    </a:lvl8pPr>
    <a:lvl9pPr marL="3657600" algn="l" defTabSz="914400" rtl="0" eaLnBrk="1" latinLnBrk="0" hangingPunct="1">
      <a:defRPr sz="2400" kern="1200">
        <a:solidFill>
          <a:schemeClr val="tx1"/>
        </a:solidFill>
        <a:latin typeface="Arial" charset="0"/>
        <a:ea typeface="ＭＳ Ｐゴシック" pitchFamily="34" charset="-128"/>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37" autoAdjust="0"/>
    <p:restoredTop sz="94617" autoAdjust="0"/>
  </p:normalViewPr>
  <p:slideViewPr>
    <p:cSldViewPr>
      <p:cViewPr varScale="1">
        <p:scale>
          <a:sx n="106" d="100"/>
          <a:sy n="106" d="100"/>
        </p:scale>
        <p:origin x="-1194"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FontTx/>
              <a:buNone/>
              <a:defRPr sz="1200">
                <a:latin typeface="Times" charset="0"/>
                <a:ea typeface="ＭＳ Ｐゴシック" charset="0"/>
                <a:cs typeface="+mn-cs"/>
              </a:defRPr>
            </a:lvl1pPr>
          </a:lstStyle>
          <a:p>
            <a:pPr>
              <a:defRPr/>
            </a:pPr>
            <a:endParaRPr 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spcBef>
                <a:spcPct val="0"/>
              </a:spcBef>
              <a:buClrTx/>
              <a:buFontTx/>
              <a:buNone/>
              <a:defRPr sz="1200">
                <a:latin typeface="Times" charset="0"/>
                <a:ea typeface="ＭＳ Ｐゴシック" charset="0"/>
                <a:cs typeface="+mn-cs"/>
              </a:defRPr>
            </a:lvl1pPr>
          </a:lstStyle>
          <a:p>
            <a:pPr>
              <a:defRPr/>
            </a:pPr>
            <a:endParaRPr 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spcBef>
                <a:spcPct val="0"/>
              </a:spcBef>
              <a:buClrTx/>
              <a:buFontTx/>
              <a:buNone/>
              <a:defRPr sz="1200">
                <a:latin typeface="Times" charset="0"/>
                <a:ea typeface="ＭＳ Ｐゴシック" charset="0"/>
                <a:cs typeface="+mn-cs"/>
              </a:defRPr>
            </a:lvl1pPr>
          </a:lstStyle>
          <a:p>
            <a:pPr>
              <a:defRPr/>
            </a:pPr>
            <a:endParaRPr 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spcBef>
                <a:spcPct val="0"/>
              </a:spcBef>
              <a:buClrTx/>
              <a:buFontTx/>
              <a:buNone/>
              <a:defRPr sz="1200">
                <a:latin typeface="Times" charset="0"/>
                <a:ea typeface="ＭＳ Ｐゴシック" charset="0"/>
                <a:cs typeface="+mn-cs"/>
              </a:defRPr>
            </a:lvl1pPr>
          </a:lstStyle>
          <a:p>
            <a:pPr>
              <a:defRPr/>
            </a:pPr>
            <a:fld id="{40985C12-D054-4159-B931-D1E011D1F55B}" type="slidenum">
              <a:rPr lang="en-US"/>
              <a:pPr>
                <a:defRPr/>
              </a:pPr>
              <a:t>‹#›</a:t>
            </a:fld>
            <a:endParaRPr lang="en-US"/>
          </a:p>
        </p:txBody>
      </p:sp>
    </p:spTree>
    <p:extLst>
      <p:ext uri="{BB962C8B-B14F-4D97-AF65-F5344CB8AC3E}">
        <p14:creationId xmlns:p14="http://schemas.microsoft.com/office/powerpoint/2010/main" val="29118106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FontTx/>
              <a:buNone/>
              <a:defRPr sz="1200">
                <a:latin typeface="Times" charset="0"/>
                <a:ea typeface="ＭＳ Ｐゴシック" charset="0"/>
                <a:cs typeface="+mn-cs"/>
              </a:defRPr>
            </a:lvl1pPr>
          </a:lstStyle>
          <a:p>
            <a:pPr>
              <a:defRPr/>
            </a:pPr>
            <a:endParaRPr 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spcBef>
                <a:spcPct val="0"/>
              </a:spcBef>
              <a:buClrTx/>
              <a:buFontTx/>
              <a:buNone/>
              <a:defRPr sz="1200">
                <a:latin typeface="Times" charset="0"/>
                <a:ea typeface="ＭＳ Ｐゴシック" charset="0"/>
                <a:cs typeface="+mn-cs"/>
              </a:defRPr>
            </a:lvl1pPr>
          </a:lstStyle>
          <a:p>
            <a:pPr>
              <a:defRPr/>
            </a:pPr>
            <a:endParaRPr lang="en-US"/>
          </a:p>
        </p:txBody>
      </p:sp>
      <p:sp>
        <p:nvSpPr>
          <p:cNvPr id="409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spcBef>
                <a:spcPct val="0"/>
              </a:spcBef>
              <a:buClrTx/>
              <a:buFontTx/>
              <a:buNone/>
              <a:defRPr sz="1200">
                <a:latin typeface="Times" charset="0"/>
                <a:ea typeface="ＭＳ Ｐゴシック" charset="0"/>
                <a:cs typeface="+mn-cs"/>
              </a:defRPr>
            </a:lvl1pPr>
          </a:lstStyle>
          <a:p>
            <a:pPr>
              <a:defRPr/>
            </a:pPr>
            <a:endParaRPr 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spcBef>
                <a:spcPct val="0"/>
              </a:spcBef>
              <a:buClrTx/>
              <a:buFontTx/>
              <a:buNone/>
              <a:defRPr sz="1200">
                <a:latin typeface="Times" charset="0"/>
                <a:ea typeface="ＭＳ Ｐゴシック" charset="0"/>
                <a:cs typeface="+mn-cs"/>
              </a:defRPr>
            </a:lvl1pPr>
          </a:lstStyle>
          <a:p>
            <a:pPr>
              <a:defRPr/>
            </a:pPr>
            <a:fld id="{816BED33-398B-4B36-8D43-6CDF7742DAD9}" type="slidenum">
              <a:rPr lang="en-US"/>
              <a:pPr>
                <a:defRPr/>
              </a:pPr>
              <a:t>‹#›</a:t>
            </a:fld>
            <a:endParaRPr lang="en-US"/>
          </a:p>
        </p:txBody>
      </p:sp>
    </p:spTree>
    <p:extLst>
      <p:ext uri="{BB962C8B-B14F-4D97-AF65-F5344CB8AC3E}">
        <p14:creationId xmlns:p14="http://schemas.microsoft.com/office/powerpoint/2010/main" val="161741212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Times"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Times"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Times"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Times"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120872A-8A49-4AEB-9CEE-5B1B71792F0E}" type="slidenum">
              <a:rPr lang="ru-RU" altLang="en-US" smtClean="0"/>
              <a:pPr>
                <a:spcBef>
                  <a:spcPct val="0"/>
                </a:spcBef>
              </a:pPr>
              <a:t>2</a:t>
            </a:fld>
            <a:endParaRPr lang="ru-RU" altLang="en-US" smtClean="0"/>
          </a:p>
        </p:txBody>
      </p:sp>
      <p:sp>
        <p:nvSpPr>
          <p:cNvPr id="12291" name="Rectangle 2"/>
          <p:cNvSpPr>
            <a:spLocks noGrp="1" noRot="1" noChangeAspect="1" noChangeArrowheads="1" noTextEdit="1"/>
          </p:cNvSpPr>
          <p:nvPr>
            <p:ph type="sldImg"/>
          </p:nvPr>
        </p:nvSpPr>
        <p:spPr>
          <a:xfrm>
            <a:off x="1144588" y="685800"/>
            <a:ext cx="4572000" cy="3429000"/>
          </a:xfrm>
          <a:ln/>
        </p:spPr>
      </p:sp>
      <p:sp>
        <p:nvSpPr>
          <p:cNvPr id="12292"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ru-RU" altLang="en-US" smtClean="0"/>
          </a:p>
        </p:txBody>
      </p:sp>
    </p:spTree>
    <p:extLst>
      <p:ext uri="{BB962C8B-B14F-4D97-AF65-F5344CB8AC3E}">
        <p14:creationId xmlns:p14="http://schemas.microsoft.com/office/powerpoint/2010/main" val="26772402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lgn="r" eaLnBrk="1" hangingPunct="1">
              <a:spcBef>
                <a:spcPct val="0"/>
              </a:spcBef>
            </a:pPr>
            <a:fld id="{113BE576-1864-4A5B-93D3-F24935BD4C47}" type="slidenum">
              <a:rPr lang="ru-RU" altLang="en-US"/>
              <a:pPr algn="r" eaLnBrk="1" hangingPunct="1">
                <a:spcBef>
                  <a:spcPct val="0"/>
                </a:spcBef>
              </a:pPr>
              <a:t>4</a:t>
            </a:fld>
            <a:endParaRPr lang="ru-RU" altLang="en-US"/>
          </a:p>
        </p:txBody>
      </p:sp>
      <p:sp>
        <p:nvSpPr>
          <p:cNvPr id="24579" name="Rectangle 2"/>
          <p:cNvSpPr>
            <a:spLocks noGrp="1" noRot="1" noChangeAspect="1" noChangeArrowheads="1" noTextEdit="1"/>
          </p:cNvSpPr>
          <p:nvPr>
            <p:ph type="sldImg"/>
          </p:nvPr>
        </p:nvSpPr>
        <p:spPr>
          <a:xfrm>
            <a:off x="1144588" y="685800"/>
            <a:ext cx="4572000" cy="3429000"/>
          </a:xfrm>
          <a:ln/>
        </p:spPr>
      </p:sp>
      <p:sp>
        <p:nvSpPr>
          <p:cNvPr id="2458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ru-RU" altLang="en-US" smtClean="0"/>
          </a:p>
        </p:txBody>
      </p:sp>
    </p:spTree>
    <p:extLst>
      <p:ext uri="{BB962C8B-B14F-4D97-AF65-F5344CB8AC3E}">
        <p14:creationId xmlns:p14="http://schemas.microsoft.com/office/powerpoint/2010/main" val="789372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Good examples: DWD, EAMET, </a:t>
            </a:r>
            <a:r>
              <a:rPr lang="en-US" dirty="0" err="1" smtClean="0"/>
              <a:t>MeteoSwiss</a:t>
            </a:r>
            <a:r>
              <a:rPr lang="en-US" dirty="0" smtClean="0"/>
              <a:t>, FMI,</a:t>
            </a:r>
            <a:r>
              <a:rPr lang="en-US" baseline="0" dirty="0" smtClean="0"/>
              <a:t> but many are fighting internally for resources</a:t>
            </a:r>
            <a:endParaRPr lang="en-US" dirty="0"/>
          </a:p>
        </p:txBody>
      </p:sp>
      <p:sp>
        <p:nvSpPr>
          <p:cNvPr id="4" name="Slide Number Placeholder 3"/>
          <p:cNvSpPr>
            <a:spLocks noGrp="1"/>
          </p:cNvSpPr>
          <p:nvPr>
            <p:ph type="sldNum" sz="quarter" idx="10"/>
          </p:nvPr>
        </p:nvSpPr>
        <p:spPr/>
        <p:txBody>
          <a:bodyPr/>
          <a:lstStyle/>
          <a:p>
            <a:pPr>
              <a:defRPr/>
            </a:pPr>
            <a:fld id="{816BED33-398B-4B36-8D43-6CDF7742DAD9}" type="slidenum">
              <a:rPr lang="en-US" smtClean="0"/>
              <a:pPr>
                <a:defRPr/>
              </a:pPr>
              <a:t>5</a:t>
            </a:fld>
            <a:endParaRPr lang="en-US"/>
          </a:p>
        </p:txBody>
      </p:sp>
    </p:spTree>
    <p:extLst>
      <p:ext uri="{BB962C8B-B14F-4D97-AF65-F5344CB8AC3E}">
        <p14:creationId xmlns:p14="http://schemas.microsoft.com/office/powerpoint/2010/main" val="24554859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Contribution from research infrastructures</a:t>
            </a:r>
            <a:r>
              <a:rPr lang="en-US" baseline="0" dirty="0" smtClean="0"/>
              <a:t> like ICOS, ACTRIS and </a:t>
            </a:r>
            <a:r>
              <a:rPr lang="en-US" baseline="0" dirty="0" err="1" smtClean="0"/>
              <a:t>inGOS</a:t>
            </a:r>
            <a:endParaRPr lang="en-US" dirty="0"/>
          </a:p>
        </p:txBody>
      </p:sp>
      <p:sp>
        <p:nvSpPr>
          <p:cNvPr id="4" name="Slide Number Placeholder 3"/>
          <p:cNvSpPr>
            <a:spLocks noGrp="1"/>
          </p:cNvSpPr>
          <p:nvPr>
            <p:ph type="sldNum" sz="quarter" idx="10"/>
          </p:nvPr>
        </p:nvSpPr>
        <p:spPr/>
        <p:txBody>
          <a:bodyPr/>
          <a:lstStyle/>
          <a:p>
            <a:pPr>
              <a:defRPr/>
            </a:pPr>
            <a:fld id="{816BED33-398B-4B36-8D43-6CDF7742DAD9}" type="slidenum">
              <a:rPr lang="en-US" smtClean="0"/>
              <a:pPr>
                <a:defRPr/>
              </a:pPr>
              <a:t>7</a:t>
            </a:fld>
            <a:endParaRPr lang="en-US"/>
          </a:p>
        </p:txBody>
      </p:sp>
    </p:spTree>
    <p:extLst>
      <p:ext uri="{BB962C8B-B14F-4D97-AF65-F5344CB8AC3E}">
        <p14:creationId xmlns:p14="http://schemas.microsoft.com/office/powerpoint/2010/main" val="17761878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Science for services</a:t>
            </a:r>
            <a:endParaRPr lang="en-US" dirty="0"/>
          </a:p>
        </p:txBody>
      </p:sp>
      <p:sp>
        <p:nvSpPr>
          <p:cNvPr id="4" name="Slide Number Placeholder 3"/>
          <p:cNvSpPr>
            <a:spLocks noGrp="1"/>
          </p:cNvSpPr>
          <p:nvPr>
            <p:ph type="sldNum" sz="quarter" idx="10"/>
          </p:nvPr>
        </p:nvSpPr>
        <p:spPr/>
        <p:txBody>
          <a:bodyPr/>
          <a:lstStyle/>
          <a:p>
            <a:pPr>
              <a:defRPr/>
            </a:pPr>
            <a:fld id="{816BED33-398B-4B36-8D43-6CDF7742DAD9}" type="slidenum">
              <a:rPr lang="en-US" smtClean="0"/>
              <a:pPr>
                <a:defRPr/>
              </a:pPr>
              <a:t>8</a:t>
            </a:fld>
            <a:endParaRPr lang="en-US"/>
          </a:p>
        </p:txBody>
      </p:sp>
    </p:spTree>
    <p:extLst>
      <p:ext uri="{BB962C8B-B14F-4D97-AF65-F5344CB8AC3E}">
        <p14:creationId xmlns:p14="http://schemas.microsoft.com/office/powerpoint/2010/main" val="16091360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rrowheads="1" noTextEdit="1"/>
          </p:cNvSpPr>
          <p:nvPr>
            <p:ph type="sldImg"/>
          </p:nvPr>
        </p:nvSpPr>
        <p:spPr>
          <a:ln/>
        </p:spPr>
      </p:sp>
      <p:sp>
        <p:nvSpPr>
          <p:cNvPr id="358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ru-RU" altLang="en-US" smtClean="0">
              <a:latin typeface="Arial" charset="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99A26C2F-6123-4BDD-8E74-2794B95E8FD4}" type="slidenum">
              <a:rPr lang="ru-RU" altLang="en-US" smtClean="0"/>
              <a:pPr>
                <a:spcBef>
                  <a:spcPct val="0"/>
                </a:spcBef>
              </a:pPr>
              <a:t>11</a:t>
            </a:fld>
            <a:endParaRPr lang="ru-RU" altLang="en-US" smtClean="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CCL – host primary standards</a:t>
            </a:r>
          </a:p>
          <a:p>
            <a:r>
              <a:rPr lang="en-US" altLang="en-US" smtClean="0"/>
              <a:t>WCC and RCC – ensure traceability of obs at the station to the World standard through round robin, comparison campaigns and stations audits</a:t>
            </a:r>
          </a:p>
          <a:p>
            <a:r>
              <a:rPr lang="en-US" altLang="en-US" smtClean="0"/>
              <a:t>WDC perform independent checks of the submitted data</a:t>
            </a:r>
            <a:endParaRPr lang="ru-RU" altLang="en-US" smtClean="0"/>
          </a:p>
        </p:txBody>
      </p:sp>
    </p:spTree>
    <p:extLst>
      <p:ext uri="{BB962C8B-B14F-4D97-AF65-F5344CB8AC3E}">
        <p14:creationId xmlns:p14="http://schemas.microsoft.com/office/powerpoint/2010/main" val="24715764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699F82B-56E6-4228-BBB6-3A34DE994A58}" type="slidenum">
              <a:rPr lang="ru-RU" altLang="en-US"/>
              <a:pPr>
                <a:spcBef>
                  <a:spcPct val="0"/>
                </a:spcBef>
              </a:pPr>
              <a:t>12</a:t>
            </a:fld>
            <a:endParaRPr lang="ru-RU" altLang="en-US"/>
          </a:p>
        </p:txBody>
      </p:sp>
      <p:sp>
        <p:nvSpPr>
          <p:cNvPr id="30723" name="Rectangle 2"/>
          <p:cNvSpPr>
            <a:spLocks noGrp="1" noRot="1" noChangeAspect="1" noChangeArrowheads="1" noTextEdit="1"/>
          </p:cNvSpPr>
          <p:nvPr>
            <p:ph type="sldImg"/>
          </p:nvPr>
        </p:nvSpPr>
        <p:spPr>
          <a:xfrm>
            <a:off x="1144588" y="685800"/>
            <a:ext cx="4572000" cy="3429000"/>
          </a:xfrm>
          <a:ln/>
        </p:spPr>
      </p:sp>
      <p:sp>
        <p:nvSpPr>
          <p:cNvPr id="3072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ru-RU" altLang="en-US" smtClean="0"/>
          </a:p>
        </p:txBody>
      </p:sp>
    </p:spTree>
    <p:extLst>
      <p:ext uri="{BB962C8B-B14F-4D97-AF65-F5344CB8AC3E}">
        <p14:creationId xmlns:p14="http://schemas.microsoft.com/office/powerpoint/2010/main" val="10158550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0146D5-C92D-4878-BBA1-5430AA3C6A30}" type="slidenum">
              <a:rPr lang="en-US"/>
              <a:pPr/>
              <a:t>16</a:t>
            </a:fld>
            <a:endParaRPr lang="en-US"/>
          </a:p>
        </p:txBody>
      </p:sp>
      <p:sp>
        <p:nvSpPr>
          <p:cNvPr id="192514" name="Rectangle 2"/>
          <p:cNvSpPr>
            <a:spLocks noGrp="1" noRot="1" noChangeAspect="1" noChangeArrowheads="1" noTextEdit="1"/>
          </p:cNvSpPr>
          <p:nvPr>
            <p:ph type="sldImg"/>
          </p:nvPr>
        </p:nvSpPr>
        <p:spPr>
          <a:ln/>
        </p:spPr>
      </p:sp>
      <p:sp>
        <p:nvSpPr>
          <p:cNvPr id="192515"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1447461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0146D5-C92D-4878-BBA1-5430AA3C6A30}" type="slidenum">
              <a:rPr lang="en-US"/>
              <a:pPr/>
              <a:t>18</a:t>
            </a:fld>
            <a:endParaRPr lang="en-US"/>
          </a:p>
        </p:txBody>
      </p:sp>
      <p:sp>
        <p:nvSpPr>
          <p:cNvPr id="192514" name="Rectangle 2"/>
          <p:cNvSpPr>
            <a:spLocks noGrp="1" noRot="1" noChangeAspect="1" noChangeArrowheads="1" noTextEdit="1"/>
          </p:cNvSpPr>
          <p:nvPr>
            <p:ph type="sldImg"/>
          </p:nvPr>
        </p:nvSpPr>
        <p:spPr>
          <a:ln/>
        </p:spPr>
      </p:sp>
      <p:sp>
        <p:nvSpPr>
          <p:cNvPr id="192515" name="Rectangle 3"/>
          <p:cNvSpPr>
            <a:spLocks noGrp="1" noChangeArrowheads="1"/>
          </p:cNvSpPr>
          <p:nvPr>
            <p:ph type="body" idx="1"/>
          </p:nvPr>
        </p:nvSpPr>
        <p:spPr/>
        <p:txBody>
          <a:bodyP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Text Box 7"/>
          <p:cNvSpPr txBox="1">
            <a:spLocks noChangeArrowheads="1"/>
          </p:cNvSpPr>
          <p:nvPr/>
        </p:nvSpPr>
        <p:spPr bwMode="auto">
          <a:xfrm>
            <a:off x="468313" y="1341438"/>
            <a:ext cx="1079500" cy="366712"/>
          </a:xfrm>
          <a:prstGeom prst="rect">
            <a:avLst/>
          </a:prstGeom>
          <a:noFill/>
          <a:ln>
            <a:noFill/>
          </a:ln>
          <a:effectLst/>
          <a:extLst/>
        </p:spPr>
        <p:txBody>
          <a:bodyPr>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eaLnBrk="0" hangingPunct="0">
              <a:spcBef>
                <a:spcPct val="50000"/>
              </a:spcBef>
              <a:defRPr/>
            </a:pPr>
            <a:r>
              <a:rPr lang="en-US" sz="1800">
                <a:solidFill>
                  <a:schemeClr val="bg1"/>
                </a:solidFill>
                <a:latin typeface="Arial Black" charset="0"/>
                <a:cs typeface="+mn-cs"/>
              </a:rPr>
              <a:t>WMO</a:t>
            </a:r>
          </a:p>
        </p:txBody>
      </p:sp>
      <p:sp>
        <p:nvSpPr>
          <p:cNvPr id="38916" name="Rectangle 3"/>
          <p:cNvSpPr>
            <a:spLocks noGrp="1" noChangeArrowheads="1"/>
          </p:cNvSpPr>
          <p:nvPr>
            <p:ph type="ctrTitle"/>
          </p:nvPr>
        </p:nvSpPr>
        <p:spPr>
          <a:xfrm>
            <a:off x="611188" y="3211513"/>
            <a:ext cx="7921625" cy="1730375"/>
          </a:xfrm>
        </p:spPr>
        <p:txBody>
          <a:bodyPr/>
          <a:lstStyle>
            <a:lvl1pPr algn="ctr">
              <a:defRPr sz="4000">
                <a:solidFill>
                  <a:schemeClr val="bg1"/>
                </a:solidFill>
              </a:defRPr>
            </a:lvl1pPr>
          </a:lstStyle>
          <a:p>
            <a:pPr lvl="0"/>
            <a:r>
              <a:rPr lang="en-US" noProof="0"/>
              <a:t>Click to edit Master title style</a:t>
            </a:r>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charset="0"/>
              <a:buNone/>
              <a:defRPr>
                <a:solidFill>
                  <a:schemeClr val="bg1"/>
                </a:solidFill>
              </a:defRPr>
            </a:lvl1pPr>
          </a:lstStyle>
          <a:p>
            <a:pPr lvl="0"/>
            <a:r>
              <a:rPr lang="en-US" noProof="0"/>
              <a:t>Click to edit Master subtitle style</a:t>
            </a:r>
          </a:p>
        </p:txBody>
      </p:sp>
      <p:sp>
        <p:nvSpPr>
          <p:cNvPr id="6" name="Rectangle 6"/>
          <p:cNvSpPr>
            <a:spLocks noGrp="1" noChangeArrowheads="1"/>
          </p:cNvSpPr>
          <p:nvPr>
            <p:ph type="ftr" sz="quarter" idx="10"/>
          </p:nvPr>
        </p:nvSpPr>
        <p:spPr>
          <a:xfrm>
            <a:off x="2843213" y="6467475"/>
            <a:ext cx="2520950" cy="331788"/>
          </a:xfrm>
        </p:spPr>
        <p:txBody>
          <a:bodyPr/>
          <a:lstStyle>
            <a:lvl1pPr>
              <a:defRPr/>
            </a:lvl1pPr>
          </a:lstStyle>
          <a:p>
            <a:pPr>
              <a:defRPr/>
            </a:pPr>
            <a:r>
              <a:rPr lang="en-US"/>
              <a:t>test footer</a:t>
            </a:r>
          </a:p>
        </p:txBody>
      </p:sp>
      <p:sp>
        <p:nvSpPr>
          <p:cNvPr id="7" name="Rectangle 7"/>
          <p:cNvSpPr>
            <a:spLocks noGrp="1" noChangeArrowheads="1"/>
          </p:cNvSpPr>
          <p:nvPr>
            <p:ph type="sldNum" sz="quarter" idx="11"/>
          </p:nvPr>
        </p:nvSpPr>
        <p:spPr>
          <a:xfrm>
            <a:off x="5795963" y="6467475"/>
            <a:ext cx="1152525" cy="331788"/>
          </a:xfrm>
        </p:spPr>
        <p:txBody>
          <a:bodyPr/>
          <a:lstStyle>
            <a:lvl1pPr>
              <a:defRPr/>
            </a:lvl1pPr>
          </a:lstStyle>
          <a:p>
            <a:pPr>
              <a:defRPr/>
            </a:pPr>
            <a:fld id="{CC76EBDB-0F29-4739-BBAD-B7103D681C3C}" type="slidenum">
              <a:rPr lang="en-US"/>
              <a:pPr>
                <a:defRPr/>
              </a:pPr>
              <a:t>‹#›</a:t>
            </a:fld>
            <a:endParaRPr lang="en-US"/>
          </a:p>
        </p:txBody>
      </p:sp>
    </p:spTree>
  </p:cSld>
  <p:clrMapOvr>
    <a:masterClrMapping/>
  </p:clrMapOvr>
  <p:transition spd="slow"/>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Text Box 7"/>
          <p:cNvSpPr txBox="1">
            <a:spLocks noChangeArrowheads="1"/>
          </p:cNvSpPr>
          <p:nvPr/>
        </p:nvSpPr>
        <p:spPr bwMode="auto">
          <a:xfrm>
            <a:off x="468313" y="1341438"/>
            <a:ext cx="1079500" cy="366712"/>
          </a:xfrm>
          <a:prstGeom prst="rect">
            <a:avLst/>
          </a:prstGeom>
          <a:noFill/>
          <a:ln>
            <a:noFill/>
          </a:ln>
          <a:effectLst/>
          <a:extLst/>
        </p:spPr>
        <p:txBody>
          <a:bodyPr>
            <a:spAutoFit/>
          </a:bodyPr>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eaLnBrk="0" hangingPunct="0">
              <a:spcBef>
                <a:spcPct val="50000"/>
              </a:spcBef>
              <a:defRPr/>
            </a:pPr>
            <a:r>
              <a:rPr lang="en-US" sz="1800">
                <a:solidFill>
                  <a:schemeClr val="bg1"/>
                </a:solidFill>
                <a:latin typeface="Arial Black" charset="0"/>
                <a:cs typeface="+mn-cs"/>
              </a:rPr>
              <a:t>WMO</a:t>
            </a:r>
          </a:p>
        </p:txBody>
      </p:sp>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GB" noProof="0" smtClean="0"/>
              <a:t>Click to edit Master title style</a:t>
            </a:r>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GB" noProof="0" smtClean="0"/>
              <a:t>Click to edit Master subtitle style</a:t>
            </a:r>
          </a:p>
        </p:txBody>
      </p:sp>
      <p:sp>
        <p:nvSpPr>
          <p:cNvPr id="6" name="Rectangle 6"/>
          <p:cNvSpPr>
            <a:spLocks noGrp="1" noChangeArrowheads="1"/>
          </p:cNvSpPr>
          <p:nvPr>
            <p:ph type="ftr" sz="quarter" idx="10"/>
          </p:nvPr>
        </p:nvSpPr>
        <p:spPr>
          <a:xfrm>
            <a:off x="2843213" y="6467475"/>
            <a:ext cx="2520950" cy="331788"/>
          </a:xfrm>
        </p:spPr>
        <p:txBody>
          <a:bodyPr/>
          <a:lstStyle>
            <a:lvl1pPr>
              <a:defRPr/>
            </a:lvl1pPr>
          </a:lstStyle>
          <a:p>
            <a:pPr>
              <a:defRPr/>
            </a:pPr>
            <a:r>
              <a:rPr lang="en-US"/>
              <a:t>test footer</a:t>
            </a:r>
          </a:p>
        </p:txBody>
      </p:sp>
      <p:sp>
        <p:nvSpPr>
          <p:cNvPr id="7" name="Rectangle 7"/>
          <p:cNvSpPr>
            <a:spLocks noGrp="1" noChangeArrowheads="1"/>
          </p:cNvSpPr>
          <p:nvPr>
            <p:ph type="sldNum" sz="quarter" idx="11"/>
          </p:nvPr>
        </p:nvSpPr>
        <p:spPr>
          <a:xfrm>
            <a:off x="5795963" y="6467475"/>
            <a:ext cx="1152525" cy="331788"/>
          </a:xfrm>
        </p:spPr>
        <p:txBody>
          <a:bodyPr/>
          <a:lstStyle>
            <a:lvl1pPr>
              <a:defRPr/>
            </a:lvl1pPr>
          </a:lstStyle>
          <a:p>
            <a:pPr>
              <a:defRPr/>
            </a:pPr>
            <a:fld id="{2BB4A3A9-9335-4C67-8AA1-1104F8808E48}" type="slidenum">
              <a:rPr lang="en-US"/>
              <a:pPr>
                <a:defRPr/>
              </a:pPr>
              <a:t>‹#›</a:t>
            </a:fld>
            <a:endParaRPr lang="en-US"/>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7"/>
          <p:cNvSpPr>
            <a:spLocks noGrp="1" noChangeArrowheads="1"/>
          </p:cNvSpPr>
          <p:nvPr>
            <p:ph type="sldNum" sz="quarter" idx="11"/>
          </p:nvPr>
        </p:nvSpPr>
        <p:spPr>
          <a:ln/>
        </p:spPr>
        <p:txBody>
          <a:bodyPr/>
          <a:lstStyle>
            <a:lvl1pPr>
              <a:defRPr/>
            </a:lvl1pPr>
          </a:lstStyle>
          <a:p>
            <a:pPr>
              <a:defRPr/>
            </a:pPr>
            <a:fld id="{497DF78A-FAC9-429F-A648-01CE6EE889A3}"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7"/>
          <p:cNvSpPr>
            <a:spLocks noGrp="1" noChangeArrowheads="1"/>
          </p:cNvSpPr>
          <p:nvPr>
            <p:ph type="sldNum" sz="quarter" idx="11"/>
          </p:nvPr>
        </p:nvSpPr>
        <p:spPr>
          <a:ln/>
        </p:spPr>
        <p:txBody>
          <a:bodyPr/>
          <a:lstStyle>
            <a:lvl1pPr>
              <a:defRPr/>
            </a:lvl1pPr>
          </a:lstStyle>
          <a:p>
            <a:pPr>
              <a:defRPr/>
            </a:pPr>
            <a:fld id="{2082BF0B-FDAA-45FA-B838-FFFE65F0E69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6" name="Rectangle 7"/>
          <p:cNvSpPr>
            <a:spLocks noGrp="1" noChangeArrowheads="1"/>
          </p:cNvSpPr>
          <p:nvPr>
            <p:ph type="sldNum" sz="quarter" idx="11"/>
          </p:nvPr>
        </p:nvSpPr>
        <p:spPr>
          <a:ln/>
        </p:spPr>
        <p:txBody>
          <a:bodyPr/>
          <a:lstStyle>
            <a:lvl1pPr>
              <a:defRPr/>
            </a:lvl1pPr>
          </a:lstStyle>
          <a:p>
            <a:pPr>
              <a:defRPr/>
            </a:pPr>
            <a:fld id="{D6CCD255-9563-4D4A-AA2D-15BFB3D0A430}"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dirty="0"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8" name="Rectangle 7"/>
          <p:cNvSpPr>
            <a:spLocks noGrp="1" noChangeArrowheads="1"/>
          </p:cNvSpPr>
          <p:nvPr>
            <p:ph type="sldNum" sz="quarter" idx="11"/>
          </p:nvPr>
        </p:nvSpPr>
        <p:spPr>
          <a:ln/>
        </p:spPr>
        <p:txBody>
          <a:bodyPr/>
          <a:lstStyle>
            <a:lvl1pPr>
              <a:defRPr/>
            </a:lvl1pPr>
          </a:lstStyle>
          <a:p>
            <a:pPr>
              <a:defRPr/>
            </a:pPr>
            <a:fld id="{8B3C60A3-C95A-4C34-B137-2B9B0A067A2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4" name="Rectangle 7"/>
          <p:cNvSpPr>
            <a:spLocks noGrp="1" noChangeArrowheads="1"/>
          </p:cNvSpPr>
          <p:nvPr>
            <p:ph type="sldNum" sz="quarter" idx="11"/>
          </p:nvPr>
        </p:nvSpPr>
        <p:spPr>
          <a:ln/>
        </p:spPr>
        <p:txBody>
          <a:bodyPr/>
          <a:lstStyle>
            <a:lvl1pPr>
              <a:defRPr/>
            </a:lvl1pPr>
          </a:lstStyle>
          <a:p>
            <a:pPr>
              <a:defRPr/>
            </a:pPr>
            <a:fld id="{D7AB8585-EE1A-4048-B5E0-86CCBDC0C3D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3" name="Rectangle 7"/>
          <p:cNvSpPr>
            <a:spLocks noGrp="1" noChangeArrowheads="1"/>
          </p:cNvSpPr>
          <p:nvPr>
            <p:ph type="sldNum" sz="quarter" idx="11"/>
          </p:nvPr>
        </p:nvSpPr>
        <p:spPr>
          <a:ln/>
        </p:spPr>
        <p:txBody>
          <a:bodyPr/>
          <a:lstStyle>
            <a:lvl1pPr>
              <a:defRPr/>
            </a:lvl1pPr>
          </a:lstStyle>
          <a:p>
            <a:pPr>
              <a:defRPr/>
            </a:pPr>
            <a:fld id="{FBE8545E-7C98-4CFF-9366-E25A44976F3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dirty="0"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6" name="Rectangle 7"/>
          <p:cNvSpPr>
            <a:spLocks noGrp="1" noChangeArrowheads="1"/>
          </p:cNvSpPr>
          <p:nvPr>
            <p:ph type="sldNum" sz="quarter" idx="11"/>
          </p:nvPr>
        </p:nvSpPr>
        <p:spPr>
          <a:ln/>
        </p:spPr>
        <p:txBody>
          <a:bodyPr/>
          <a:lstStyle>
            <a:lvl1pPr>
              <a:defRPr/>
            </a:lvl1pPr>
          </a:lstStyle>
          <a:p>
            <a:pPr>
              <a:defRPr/>
            </a:pPr>
            <a:fld id="{7EB7BDA9-2CC0-440D-8D8E-9FD9ACFD107B}"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6" name="Rectangle 7"/>
          <p:cNvSpPr>
            <a:spLocks noGrp="1" noChangeArrowheads="1"/>
          </p:cNvSpPr>
          <p:nvPr>
            <p:ph type="sldNum" sz="quarter" idx="11"/>
          </p:nvPr>
        </p:nvSpPr>
        <p:spPr>
          <a:ln/>
        </p:spPr>
        <p:txBody>
          <a:bodyPr/>
          <a:lstStyle>
            <a:lvl1pPr>
              <a:defRPr/>
            </a:lvl1pPr>
          </a:lstStyle>
          <a:p>
            <a:pPr>
              <a:defRPr/>
            </a:pPr>
            <a:fld id="{B9336117-D30A-4857-A775-CD77050138C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7"/>
          <p:cNvSpPr>
            <a:spLocks noGrp="1" noChangeArrowheads="1"/>
          </p:cNvSpPr>
          <p:nvPr>
            <p:ph type="sldNum" sz="quarter" idx="11"/>
          </p:nvPr>
        </p:nvSpPr>
        <p:spPr>
          <a:ln/>
        </p:spPr>
        <p:txBody>
          <a:bodyPr/>
          <a:lstStyle>
            <a:lvl1pPr>
              <a:defRPr/>
            </a:lvl1pPr>
          </a:lstStyle>
          <a:p>
            <a:pPr>
              <a:defRPr/>
            </a:pPr>
            <a:fld id="{27F336CE-A8D8-4BA9-9102-5AFB6A7B3D65}"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7"/>
          <p:cNvSpPr>
            <a:spLocks noGrp="1" noChangeArrowheads="1"/>
          </p:cNvSpPr>
          <p:nvPr>
            <p:ph type="sldNum" sz="quarter" idx="11"/>
          </p:nvPr>
        </p:nvSpPr>
        <p:spPr>
          <a:ln/>
        </p:spPr>
        <p:txBody>
          <a:bodyPr/>
          <a:lstStyle>
            <a:lvl1pPr>
              <a:defRPr/>
            </a:lvl1pPr>
          </a:lstStyle>
          <a:p>
            <a:pPr>
              <a:defRPr/>
            </a:pPr>
            <a:fld id="{CFAED379-1C32-4B71-A2C9-47E92AD861CD}"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fr-CH" smtClean="0"/>
              <a:t>Click to edit Master title style</a:t>
            </a:r>
            <a:endParaRPr lang="en-US"/>
          </a:p>
        </p:txBody>
      </p:sp>
      <p:sp>
        <p:nvSpPr>
          <p:cNvPr id="3" name="Text Placeholder 2"/>
          <p:cNvSpPr>
            <a:spLocks noGrp="1"/>
          </p:cNvSpPr>
          <p:nvPr>
            <p:ph type="body" sz="half" idx="1"/>
          </p:nvPr>
        </p:nvSpPr>
        <p:spPr>
          <a:xfrm>
            <a:off x="250825" y="1052513"/>
            <a:ext cx="4279900" cy="4897437"/>
          </a:xfrm>
        </p:spPr>
        <p:txBody>
          <a:body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4" name="Content Placeholder 3"/>
          <p:cNvSpPr>
            <a:spLocks noGrp="1"/>
          </p:cNvSpPr>
          <p:nvPr>
            <p:ph sz="half" idx="2"/>
          </p:nvPr>
        </p:nvSpPr>
        <p:spPr>
          <a:xfrm>
            <a:off x="4683125" y="1052513"/>
            <a:ext cx="4281488" cy="4897437"/>
          </a:xfrm>
        </p:spPr>
        <p:txBody>
          <a:bodyPr/>
          <a:lstStyle/>
          <a:p>
            <a:pPr lvl="0"/>
            <a:r>
              <a:rPr lang="fr-CH" smtClean="0"/>
              <a:t>Click to edit Master text styles</a:t>
            </a:r>
          </a:p>
          <a:p>
            <a:pPr lvl="1"/>
            <a:r>
              <a:rPr lang="fr-CH" smtClean="0"/>
              <a:t>Second level</a:t>
            </a:r>
          </a:p>
          <a:p>
            <a:pPr lvl="2"/>
            <a:r>
              <a:rPr lang="fr-CH" smtClean="0"/>
              <a:t>Third level</a:t>
            </a:r>
          </a:p>
          <a:p>
            <a:pPr lvl="3"/>
            <a:r>
              <a:rPr lang="fr-CH" smtClean="0"/>
              <a:t>Fourth level</a:t>
            </a:r>
          </a:p>
          <a:p>
            <a:pPr lvl="4"/>
            <a:r>
              <a:rPr lang="fr-CH" smtClean="0"/>
              <a:t>Fifth level</a:t>
            </a:r>
            <a:endParaRPr lang="en-US"/>
          </a:p>
        </p:txBody>
      </p:sp>
      <p:sp>
        <p:nvSpPr>
          <p:cNvPr id="5"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6" name="Rectangle 7"/>
          <p:cNvSpPr>
            <a:spLocks noGrp="1" noChangeArrowheads="1"/>
          </p:cNvSpPr>
          <p:nvPr>
            <p:ph type="sldNum" sz="quarter" idx="11"/>
          </p:nvPr>
        </p:nvSpPr>
        <p:spPr>
          <a:ln/>
        </p:spPr>
        <p:txBody>
          <a:bodyPr/>
          <a:lstStyle>
            <a:lvl1pPr>
              <a:defRPr/>
            </a:lvl1pPr>
          </a:lstStyle>
          <a:p>
            <a:pPr>
              <a:defRPr/>
            </a:pPr>
            <a:fld id="{CEAEE089-24A2-4564-BB40-D321FA3BC797}"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a:t>Click to edit Master title style</a:t>
            </a:r>
          </a:p>
        </p:txBody>
      </p:sp>
      <p:sp>
        <p:nvSpPr>
          <p:cNvPr id="3" name="Content Placeholder 2"/>
          <p:cNvSpPr>
            <a:spLocks noGrp="1"/>
          </p:cNvSpPr>
          <p:nvPr>
            <p:ph sz="half" idx="1"/>
          </p:nvPr>
        </p:nvSpPr>
        <p:spPr>
          <a:xfrm>
            <a:off x="250825" y="1052513"/>
            <a:ext cx="4279900" cy="48974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83125" y="1052513"/>
            <a:ext cx="4281488" cy="2371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83125" y="3576638"/>
            <a:ext cx="4281488" cy="23733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1042988" y="6453188"/>
            <a:ext cx="4465637" cy="312737"/>
          </a:xfrm>
        </p:spPr>
        <p:txBody>
          <a:bodyPr/>
          <a:lstStyle>
            <a:lvl1pPr>
              <a:defRPr/>
            </a:lvl1pPr>
          </a:lstStyle>
          <a:p>
            <a:pPr>
              <a:defRPr/>
            </a:pPr>
            <a:r>
              <a:rPr lang="en-US"/>
              <a:t>test footer</a:t>
            </a:r>
          </a:p>
        </p:txBody>
      </p:sp>
      <p:sp>
        <p:nvSpPr>
          <p:cNvPr id="7" name="Slide Number Placeholder 6"/>
          <p:cNvSpPr>
            <a:spLocks noGrp="1"/>
          </p:cNvSpPr>
          <p:nvPr>
            <p:ph type="sldNum" sz="quarter" idx="11"/>
          </p:nvPr>
        </p:nvSpPr>
        <p:spPr>
          <a:xfrm>
            <a:off x="5867400" y="6478588"/>
            <a:ext cx="1152525" cy="312737"/>
          </a:xfrm>
        </p:spPr>
        <p:txBody>
          <a:bodyPr/>
          <a:lstStyle>
            <a:lvl1pPr>
              <a:defRPr/>
            </a:lvl1pPr>
          </a:lstStyle>
          <a:p>
            <a:pPr>
              <a:defRPr/>
            </a:pPr>
            <a:fld id="{4734BAC9-C006-4373-82FF-03054272678B}"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raktanden Variante 1">
    <p:spTree>
      <p:nvGrpSpPr>
        <p:cNvPr id="1" name=""/>
        <p:cNvGrpSpPr/>
        <p:nvPr/>
      </p:nvGrpSpPr>
      <p:grpSpPr>
        <a:xfrm>
          <a:off x="0" y="0"/>
          <a:ext cx="0" cy="0"/>
          <a:chOff x="0" y="0"/>
          <a:chExt cx="0" cy="0"/>
        </a:xfrm>
      </p:grpSpPr>
      <p:sp>
        <p:nvSpPr>
          <p:cNvPr id="12" name="Rectangle 1026"/>
          <p:cNvSpPr>
            <a:spLocks noGrp="1" noChangeArrowheads="1"/>
          </p:cNvSpPr>
          <p:nvPr>
            <p:ph type="title" hasCustomPrompt="1"/>
          </p:nvPr>
        </p:nvSpPr>
        <p:spPr>
          <a:xfrm>
            <a:off x="1287214" y="260648"/>
            <a:ext cx="7461250" cy="576064"/>
          </a:xfrm>
          <a:prstGeom prst="rect">
            <a:avLst/>
          </a:prstGeom>
          <a:noFill/>
        </p:spPr>
        <p:txBody>
          <a:bodyPr/>
          <a:lstStyle>
            <a:lvl1pPr>
              <a:defRPr sz="3200"/>
            </a:lvl1pPr>
          </a:lstStyle>
          <a:p>
            <a:r>
              <a:rPr lang="de-CH" dirty="0" smtClean="0"/>
              <a:t>Traktanden</a:t>
            </a:r>
            <a:endParaRPr lang="de-CH" dirty="0"/>
          </a:p>
        </p:txBody>
      </p:sp>
      <p:sp>
        <p:nvSpPr>
          <p:cNvPr id="13" name="Rectangle 1029"/>
          <p:cNvSpPr>
            <a:spLocks noGrp="1" noChangeArrowheads="1"/>
          </p:cNvSpPr>
          <p:nvPr>
            <p:ph type="body" idx="1" hasCustomPrompt="1"/>
          </p:nvPr>
        </p:nvSpPr>
        <p:spPr>
          <a:xfrm>
            <a:off x="1285876" y="1412777"/>
            <a:ext cx="7472363" cy="4608512"/>
          </a:xfrm>
          <a:prstGeom prst="rect">
            <a:avLst/>
          </a:prstGeom>
          <a:noFill/>
          <a:ln/>
        </p:spPr>
        <p:txBody>
          <a:bodyPr/>
          <a:lstStyle>
            <a:lvl1pPr>
              <a:defRPr sz="2000"/>
            </a:lvl1pPr>
            <a:lvl2pPr>
              <a:defRPr sz="1800"/>
            </a:lvl2pPr>
            <a:lvl3pPr>
              <a:defRPr sz="1800" i="1"/>
            </a:lvl3pPr>
          </a:lstStyle>
          <a:p>
            <a:r>
              <a:rPr lang="de-CH" dirty="0"/>
              <a:t>Beispieltraktandum</a:t>
            </a:r>
          </a:p>
          <a:p>
            <a:r>
              <a:rPr lang="de-CH" dirty="0"/>
              <a:t>Ein weiteres Thema</a:t>
            </a:r>
          </a:p>
          <a:p>
            <a:r>
              <a:rPr lang="de-CH" dirty="0"/>
              <a:t>Zu behandelnde Anträge</a:t>
            </a:r>
          </a:p>
          <a:p>
            <a:pPr lvl="1"/>
            <a:r>
              <a:rPr lang="de-CH" dirty="0"/>
              <a:t>Eingabe 1</a:t>
            </a:r>
          </a:p>
          <a:p>
            <a:pPr lvl="1"/>
            <a:r>
              <a:rPr lang="de-CH" dirty="0"/>
              <a:t>Eingabe </a:t>
            </a:r>
            <a:r>
              <a:rPr lang="de-CH" dirty="0" smtClean="0"/>
              <a:t>2</a:t>
            </a:r>
          </a:p>
          <a:p>
            <a:pPr lvl="2"/>
            <a:r>
              <a:rPr lang="de-CH" dirty="0" smtClean="0"/>
              <a:t>Lore </a:t>
            </a:r>
            <a:r>
              <a:rPr lang="de-CH" dirty="0" err="1" smtClean="0"/>
              <a:t>ipsum</a:t>
            </a:r>
            <a:endParaRPr lang="de-CH" dirty="0"/>
          </a:p>
          <a:p>
            <a:r>
              <a:rPr lang="de-CH" dirty="0"/>
              <a:t>Zu verabschiedende Anträge</a:t>
            </a:r>
          </a:p>
          <a:p>
            <a:r>
              <a:rPr lang="de-CH" dirty="0"/>
              <a:t>Pause</a:t>
            </a:r>
          </a:p>
          <a:p>
            <a:r>
              <a:rPr lang="de-CH" dirty="0"/>
              <a:t>Varia (nur wenn noch genügend Zeit)</a:t>
            </a:r>
          </a:p>
        </p:txBody>
      </p:sp>
    </p:spTree>
    <p:extLst>
      <p:ext uri="{BB962C8B-B14F-4D97-AF65-F5344CB8AC3E}">
        <p14:creationId xmlns:p14="http://schemas.microsoft.com/office/powerpoint/2010/main" val="1196433834"/>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11"/>
          <p:cNvSpPr>
            <a:spLocks noGrp="1" noChangeArrowheads="1"/>
          </p:cNvSpPr>
          <p:nvPr>
            <p:ph type="sldNum" sz="quarter" idx="11"/>
          </p:nvPr>
        </p:nvSpPr>
        <p:spPr>
          <a:ln/>
        </p:spPr>
        <p:txBody>
          <a:bodyPr/>
          <a:lstStyle>
            <a:lvl1pPr>
              <a:defRPr/>
            </a:lvl1pPr>
          </a:lstStyle>
          <a:p>
            <a:pPr>
              <a:defRPr/>
            </a:pPr>
            <a:fld id="{6D3B4BD3-C303-4002-BE39-226FBC357F61}"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11"/>
          <p:cNvSpPr>
            <a:spLocks noGrp="1" noChangeArrowheads="1"/>
          </p:cNvSpPr>
          <p:nvPr>
            <p:ph type="sldNum" sz="quarter" idx="11"/>
          </p:nvPr>
        </p:nvSpPr>
        <p:spPr>
          <a:ln/>
        </p:spPr>
        <p:txBody>
          <a:bodyPr/>
          <a:lstStyle>
            <a:lvl1pPr>
              <a:defRPr/>
            </a:lvl1pPr>
          </a:lstStyle>
          <a:p>
            <a:pPr>
              <a:defRPr/>
            </a:pPr>
            <a:fld id="{AFDC801B-4C55-4CDB-8FC0-C0BCB31FF459}"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11"/>
          <p:cNvSpPr>
            <a:spLocks noGrp="1" noChangeArrowheads="1"/>
          </p:cNvSpPr>
          <p:nvPr>
            <p:ph type="sldNum" sz="quarter" idx="11"/>
          </p:nvPr>
        </p:nvSpPr>
        <p:spPr>
          <a:ln/>
        </p:spPr>
        <p:txBody>
          <a:bodyPr/>
          <a:lstStyle>
            <a:lvl1pPr>
              <a:defRPr/>
            </a:lvl1pPr>
          </a:lstStyle>
          <a:p>
            <a:pPr>
              <a:defRPr/>
            </a:pPr>
            <a:fld id="{CF8BF548-93A1-4ED0-ABD8-E8F1F57C0285}"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6" name="Rectangle 11"/>
          <p:cNvSpPr>
            <a:spLocks noGrp="1" noChangeArrowheads="1"/>
          </p:cNvSpPr>
          <p:nvPr>
            <p:ph type="sldNum" sz="quarter" idx="11"/>
          </p:nvPr>
        </p:nvSpPr>
        <p:spPr>
          <a:ln/>
        </p:spPr>
        <p:txBody>
          <a:bodyPr/>
          <a:lstStyle>
            <a:lvl1pPr>
              <a:defRPr/>
            </a:lvl1pPr>
          </a:lstStyle>
          <a:p>
            <a:pPr>
              <a:defRPr/>
            </a:pPr>
            <a:fld id="{2F93EC23-C886-4E4B-BD6F-B108554DCB8F}"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8" name="Rectangle 11"/>
          <p:cNvSpPr>
            <a:spLocks noGrp="1" noChangeArrowheads="1"/>
          </p:cNvSpPr>
          <p:nvPr>
            <p:ph type="sldNum" sz="quarter" idx="11"/>
          </p:nvPr>
        </p:nvSpPr>
        <p:spPr>
          <a:ln/>
        </p:spPr>
        <p:txBody>
          <a:bodyPr/>
          <a:lstStyle>
            <a:lvl1pPr>
              <a:defRPr/>
            </a:lvl1pPr>
          </a:lstStyle>
          <a:p>
            <a:pPr>
              <a:defRPr/>
            </a:pPr>
            <a:fld id="{29E0EE29-954C-442C-B71D-DA4CC4267049}"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4" name="Rectangle 11"/>
          <p:cNvSpPr>
            <a:spLocks noGrp="1" noChangeArrowheads="1"/>
          </p:cNvSpPr>
          <p:nvPr>
            <p:ph type="sldNum" sz="quarter" idx="11"/>
          </p:nvPr>
        </p:nvSpPr>
        <p:spPr>
          <a:ln/>
        </p:spPr>
        <p:txBody>
          <a:bodyPr/>
          <a:lstStyle>
            <a:lvl1pPr>
              <a:defRPr/>
            </a:lvl1pPr>
          </a:lstStyle>
          <a:p>
            <a:pPr>
              <a:defRPr/>
            </a:pPr>
            <a:fld id="{1AC850C7-8488-4330-BB1B-A51FF319B554}"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3" name="Rectangle 11"/>
          <p:cNvSpPr>
            <a:spLocks noGrp="1" noChangeArrowheads="1"/>
          </p:cNvSpPr>
          <p:nvPr>
            <p:ph type="sldNum" sz="quarter" idx="11"/>
          </p:nvPr>
        </p:nvSpPr>
        <p:spPr>
          <a:ln/>
        </p:spPr>
        <p:txBody>
          <a:bodyPr/>
          <a:lstStyle>
            <a:lvl1pPr>
              <a:defRPr/>
            </a:lvl1pPr>
          </a:lstStyle>
          <a:p>
            <a:pPr>
              <a:defRPr/>
            </a:pPr>
            <a:fld id="{F744BFA7-79B1-4268-91D1-4EFE44897533}"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6" name="Rectangle 11"/>
          <p:cNvSpPr>
            <a:spLocks noGrp="1" noChangeArrowheads="1"/>
          </p:cNvSpPr>
          <p:nvPr>
            <p:ph type="sldNum" sz="quarter" idx="11"/>
          </p:nvPr>
        </p:nvSpPr>
        <p:spPr>
          <a:ln/>
        </p:spPr>
        <p:txBody>
          <a:bodyPr/>
          <a:lstStyle>
            <a:lvl1pPr>
              <a:defRPr/>
            </a:lvl1pPr>
          </a:lstStyle>
          <a:p>
            <a:pPr>
              <a:defRPr/>
            </a:pPr>
            <a:fld id="{C07F5B3A-1D27-4D8D-8167-44DC93897100}"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6" name="Rectangle 11"/>
          <p:cNvSpPr>
            <a:spLocks noGrp="1" noChangeArrowheads="1"/>
          </p:cNvSpPr>
          <p:nvPr>
            <p:ph type="sldNum" sz="quarter" idx="11"/>
          </p:nvPr>
        </p:nvSpPr>
        <p:spPr>
          <a:ln/>
        </p:spPr>
        <p:txBody>
          <a:bodyPr/>
          <a:lstStyle>
            <a:lvl1pPr>
              <a:defRPr/>
            </a:lvl1pPr>
          </a:lstStyle>
          <a:p>
            <a:pPr>
              <a:defRPr/>
            </a:pPr>
            <a:fld id="{068B228A-99CA-4800-9BA8-F6A8074107ED}"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11"/>
          <p:cNvSpPr>
            <a:spLocks noGrp="1" noChangeArrowheads="1"/>
          </p:cNvSpPr>
          <p:nvPr>
            <p:ph type="sldNum" sz="quarter" idx="11"/>
          </p:nvPr>
        </p:nvSpPr>
        <p:spPr>
          <a:ln/>
        </p:spPr>
        <p:txBody>
          <a:bodyPr/>
          <a:lstStyle>
            <a:lvl1pPr>
              <a:defRPr/>
            </a:lvl1pPr>
          </a:lstStyle>
          <a:p>
            <a:pPr>
              <a:defRPr/>
            </a:pPr>
            <a:fld id="{93E5490A-05D8-4F94-8724-8C4997EB07AD}"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11"/>
          <p:cNvSpPr>
            <a:spLocks noGrp="1" noChangeArrowheads="1"/>
          </p:cNvSpPr>
          <p:nvPr>
            <p:ph type="sldNum" sz="quarter" idx="11"/>
          </p:nvPr>
        </p:nvSpPr>
        <p:spPr>
          <a:ln/>
        </p:spPr>
        <p:txBody>
          <a:bodyPr/>
          <a:lstStyle>
            <a:lvl1pPr>
              <a:defRPr/>
            </a:lvl1pPr>
          </a:lstStyle>
          <a:p>
            <a:pPr>
              <a:defRPr/>
            </a:pPr>
            <a:fld id="{14E11881-73A3-4C3A-BC2B-7D9F210006B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image" Target="../media/image3.jpe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userDrawn="1"/>
        </p:nvPicPr>
        <p:blipFill>
          <a:blip r:embed="rId17"/>
          <a:srcRect/>
          <a:stretch>
            <a:fillRect/>
          </a:stretch>
        </p:blipFill>
        <p:spPr bwMode="auto">
          <a:xfrm>
            <a:off x="0" y="0"/>
            <a:ext cx="9144000" cy="6858000"/>
          </a:xfrm>
          <a:prstGeom prst="rect">
            <a:avLst/>
          </a:prstGeom>
          <a:noFill/>
          <a:ln w="9525">
            <a:noFill/>
            <a:miter lim="800000"/>
            <a:headEnd/>
            <a:tailEnd/>
          </a:ln>
        </p:spPr>
      </p:pic>
      <p:sp>
        <p:nvSpPr>
          <p:cNvPr id="1027" name="Rectangle 3"/>
          <p:cNvSpPr>
            <a:spLocks noGrp="1" noChangeArrowheads="1"/>
          </p:cNvSpPr>
          <p:nvPr>
            <p:ph type="title"/>
          </p:nvPr>
        </p:nvSpPr>
        <p:spPr bwMode="auto">
          <a:xfrm>
            <a:off x="250825" y="188913"/>
            <a:ext cx="8713788" cy="79216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body" idx="1"/>
          </p:nvPr>
        </p:nvSpPr>
        <p:spPr bwMode="auto">
          <a:xfrm>
            <a:off x="250825" y="1052513"/>
            <a:ext cx="8713788" cy="4897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0"/>
            <a:r>
              <a:rPr lang="en-US" smtClean="0"/>
              <a:t>First level</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FontTx/>
              <a:buNone/>
              <a:defRPr sz="1200">
                <a:ea typeface="ＭＳ Ｐゴシック" charset="0"/>
                <a:cs typeface="+mn-cs"/>
              </a:defRPr>
            </a:lvl1pPr>
          </a:lstStyle>
          <a:p>
            <a:pPr>
              <a:defRPr/>
            </a:pPr>
            <a:r>
              <a:rPr lang="en-US"/>
              <a:t>test footer</a:t>
            </a:r>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spcBef>
                <a:spcPct val="0"/>
              </a:spcBef>
              <a:buClrTx/>
              <a:buFontTx/>
              <a:buNone/>
              <a:defRPr sz="1200">
                <a:ea typeface="ＭＳ Ｐゴシック" charset="0"/>
                <a:cs typeface="+mn-cs"/>
              </a:defRPr>
            </a:lvl1pPr>
          </a:lstStyle>
          <a:p>
            <a:pPr>
              <a:defRPr/>
            </a:pPr>
            <a:fld id="{18E289A9-EEAF-4358-83B3-456AD90AC53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37" r:id="rId1"/>
    <p:sldLayoutId id="2147483738" r:id="rId2"/>
    <p:sldLayoutId id="2147483724" r:id="rId3"/>
    <p:sldLayoutId id="2147483723" r:id="rId4"/>
    <p:sldLayoutId id="2147483722" r:id="rId5"/>
    <p:sldLayoutId id="2147483721" r:id="rId6"/>
    <p:sldLayoutId id="2147483720" r:id="rId7"/>
    <p:sldLayoutId id="2147483719" r:id="rId8"/>
    <p:sldLayoutId id="2147483718" r:id="rId9"/>
    <p:sldLayoutId id="2147483717" r:id="rId10"/>
    <p:sldLayoutId id="2147483716" r:id="rId11"/>
    <p:sldLayoutId id="2147483715" r:id="rId12"/>
    <p:sldLayoutId id="2147483714" r:id="rId13"/>
    <p:sldLayoutId id="2147483736" r:id="rId14"/>
    <p:sldLayoutId id="2147483739" r:id="rId15"/>
  </p:sldLayoutIdLst>
  <p:hf hdr="0" dt="0"/>
  <p:txStyles>
    <p:titleStyle>
      <a:lvl1pPr algn="l" rtl="0" eaLnBrk="0" fontAlgn="base" hangingPunct="0">
        <a:spcBef>
          <a:spcPct val="0"/>
        </a:spcBef>
        <a:spcAft>
          <a:spcPct val="0"/>
        </a:spcAft>
        <a:defRPr sz="3000">
          <a:solidFill>
            <a:schemeClr val="tx2"/>
          </a:solidFill>
          <a:latin typeface="Arial" charset="0"/>
          <a:ea typeface="ＭＳ Ｐゴシック" charset="0"/>
          <a:cs typeface="+mj-cs"/>
        </a:defRPr>
      </a:lvl1pPr>
      <a:lvl2pPr algn="l" rtl="0" eaLnBrk="0" fontAlgn="base" hangingPunct="0">
        <a:spcBef>
          <a:spcPct val="0"/>
        </a:spcBef>
        <a:spcAft>
          <a:spcPct val="0"/>
        </a:spcAft>
        <a:defRPr sz="3000">
          <a:solidFill>
            <a:schemeClr val="tx2"/>
          </a:solidFill>
          <a:latin typeface="Arial" charset="0"/>
          <a:ea typeface="ＭＳ Ｐゴシック" charset="0"/>
        </a:defRPr>
      </a:lvl2pPr>
      <a:lvl3pPr algn="l" rtl="0" eaLnBrk="0" fontAlgn="base" hangingPunct="0">
        <a:spcBef>
          <a:spcPct val="0"/>
        </a:spcBef>
        <a:spcAft>
          <a:spcPct val="0"/>
        </a:spcAft>
        <a:defRPr sz="3000">
          <a:solidFill>
            <a:schemeClr val="tx2"/>
          </a:solidFill>
          <a:latin typeface="Arial" charset="0"/>
          <a:ea typeface="ＭＳ Ｐゴシック" charset="0"/>
        </a:defRPr>
      </a:lvl3pPr>
      <a:lvl4pPr algn="l" rtl="0" eaLnBrk="0" fontAlgn="base" hangingPunct="0">
        <a:spcBef>
          <a:spcPct val="0"/>
        </a:spcBef>
        <a:spcAft>
          <a:spcPct val="0"/>
        </a:spcAft>
        <a:defRPr sz="3000">
          <a:solidFill>
            <a:schemeClr val="tx2"/>
          </a:solidFill>
          <a:latin typeface="Arial" charset="0"/>
          <a:ea typeface="ＭＳ Ｐゴシック" charset="0"/>
        </a:defRPr>
      </a:lvl4pPr>
      <a:lvl5pPr algn="l" rtl="0" eaLnBrk="0" fontAlgn="base" hangingPunct="0">
        <a:spcBef>
          <a:spcPct val="0"/>
        </a:spcBef>
        <a:spcAft>
          <a:spcPct val="0"/>
        </a:spcAft>
        <a:defRPr sz="3000">
          <a:solidFill>
            <a:schemeClr val="tx2"/>
          </a:solidFill>
          <a:latin typeface="Arial" charset="0"/>
          <a:ea typeface="ＭＳ Ｐゴシック"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ea typeface="ＭＳ Ｐゴシック" charset="0"/>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400">
          <a:solidFill>
            <a:srgbClr val="3366FF"/>
          </a:solidFill>
          <a:latin typeface="Arial" charset="0"/>
          <a:ea typeface="ＭＳ Ｐゴシック" charset="0"/>
        </a:defRPr>
      </a:lvl2pPr>
      <a:lvl3pPr marL="1371600" indent="-457200" algn="l" rtl="0" eaLnBrk="0" fontAlgn="base" hangingPunct="0">
        <a:spcBef>
          <a:spcPct val="20000"/>
        </a:spcBef>
        <a:spcAft>
          <a:spcPct val="0"/>
        </a:spcAft>
        <a:buClr>
          <a:srgbClr val="FF9900"/>
        </a:buClr>
        <a:buFont typeface="Wingdings" pitchFamily="2" charset="2"/>
        <a:buChar char="§"/>
        <a:defRPr>
          <a:solidFill>
            <a:schemeClr val="tx1"/>
          </a:solidFill>
          <a:latin typeface="Arial" charset="0"/>
          <a:ea typeface="ＭＳ Ｐゴシック"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ea typeface="ＭＳ Ｐゴシック"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ea typeface="ＭＳ Ｐゴシック"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5362" name="Picture 3" descr="wmo_ppt_2012_last.jpg"/>
          <p:cNvPicPr>
            <a:picLocks noChangeAspect="1"/>
          </p:cNvPicPr>
          <p:nvPr userDrawn="1"/>
        </p:nvPicPr>
        <p:blipFill>
          <a:blip r:embed="rId13"/>
          <a:srcRect/>
          <a:stretch>
            <a:fillRect/>
          </a:stretch>
        </p:blipFill>
        <p:spPr bwMode="auto">
          <a:xfrm>
            <a:off x="0" y="0"/>
            <a:ext cx="9144000" cy="6858000"/>
          </a:xfrm>
          <a:prstGeom prst="rect">
            <a:avLst/>
          </a:prstGeom>
          <a:noFill/>
          <a:ln w="9525">
            <a:noFill/>
            <a:miter lim="800000"/>
            <a:headEnd/>
            <a:tailEnd/>
          </a:ln>
        </p:spPr>
      </p:pic>
      <p:sp>
        <p:nvSpPr>
          <p:cNvPr id="15363" name="Rectangle 8"/>
          <p:cNvSpPr>
            <a:spLocks noGrp="1" noChangeArrowheads="1"/>
          </p:cNvSpPr>
          <p:nvPr>
            <p:ph type="body" idx="1"/>
          </p:nvPr>
        </p:nvSpPr>
        <p:spPr bwMode="auto">
          <a:xfrm>
            <a:off x="179388" y="4365625"/>
            <a:ext cx="8785225" cy="172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This space can be used for contact information</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FontTx/>
              <a:buNone/>
              <a:defRPr sz="1200">
                <a:ea typeface="ＭＳ Ｐゴシック" charset="0"/>
                <a:cs typeface="+mn-cs"/>
              </a:defRPr>
            </a:lvl1pPr>
          </a:lstStyle>
          <a:p>
            <a:pPr>
              <a:defRPr/>
            </a:pPr>
            <a:r>
              <a:rPr lang="en-US"/>
              <a:t>test footer</a:t>
            </a:r>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spcBef>
                <a:spcPct val="0"/>
              </a:spcBef>
              <a:buClrTx/>
              <a:buFontTx/>
              <a:buNone/>
              <a:defRPr sz="1200">
                <a:ea typeface="ＭＳ Ｐゴシック" charset="0"/>
                <a:cs typeface="+mn-cs"/>
              </a:defRPr>
            </a:lvl1pPr>
          </a:lstStyle>
          <a:p>
            <a:pPr>
              <a:defRPr/>
            </a:pPr>
            <a:fld id="{FA90D975-29C0-4F22-8142-0882FFFEACAD}" type="slidenum">
              <a:rPr lang="en-US"/>
              <a:pPr>
                <a:defRPr/>
              </a:pPr>
              <a:t>‹#›</a:t>
            </a:fld>
            <a:endParaRPr lang="en-US"/>
          </a:p>
        </p:txBody>
      </p:sp>
      <p:sp>
        <p:nvSpPr>
          <p:cNvPr id="15366" name="Rectangle 13"/>
          <p:cNvSpPr>
            <a:spLocks noGrp="1" noChangeArrowheads="1"/>
          </p:cNvSpPr>
          <p:nvPr>
            <p:ph type="title"/>
          </p:nvPr>
        </p:nvSpPr>
        <p:spPr bwMode="auto">
          <a:xfrm>
            <a:off x="250825" y="3573463"/>
            <a:ext cx="8713788" cy="7191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Thank you for your attention</a:t>
            </a:r>
          </a:p>
        </p:txBody>
      </p:sp>
      <p:sp>
        <p:nvSpPr>
          <p:cNvPr id="6" name="Title 9"/>
          <p:cNvSpPr txBox="1">
            <a:spLocks/>
          </p:cNvSpPr>
          <p:nvPr userDrawn="1"/>
        </p:nvSpPr>
        <p:spPr>
          <a:xfrm>
            <a:off x="117475" y="6380163"/>
            <a:ext cx="1141413" cy="477837"/>
          </a:xfrm>
          <a:prstGeom prst="rect">
            <a:avLst/>
          </a:prstGeom>
        </p:spPr>
        <p:txBody>
          <a:bodyPr anchor="ctr">
            <a:normAutofit/>
          </a:bodyPr>
          <a:lstStyle/>
          <a:p>
            <a:pPr defTabSz="457200" fontAlgn="auto">
              <a:spcAft>
                <a:spcPts val="0"/>
              </a:spcAft>
              <a:defRPr/>
            </a:pPr>
            <a:r>
              <a:rPr lang="en-US" sz="1200" dirty="0" err="1">
                <a:latin typeface="Arial"/>
                <a:ea typeface="+mj-ea"/>
                <a:cs typeface="Arial"/>
              </a:rPr>
              <a:t>www.wmo.int</a:t>
            </a:r>
            <a:endParaRPr lang="en-US" sz="1200" dirty="0">
              <a:latin typeface="Arial"/>
              <a:ea typeface="+mj-ea"/>
              <a:cs typeface="Arial"/>
            </a:endParaRPr>
          </a:p>
        </p:txBody>
      </p:sp>
    </p:spTree>
  </p:cSld>
  <p:clrMap bg1="lt1" tx1="dk1" bg2="lt2" tx2="dk2" accent1="accent1" accent2="accent2" accent3="accent3" accent4="accent4" accent5="accent5" accent6="accent6" hlink="hlink" folHlink="folHlink"/>
  <p:sldLayoutIdLst>
    <p:sldLayoutId id="2147483735" r:id="rId1"/>
    <p:sldLayoutId id="2147483734" r:id="rId2"/>
    <p:sldLayoutId id="2147483733" r:id="rId3"/>
    <p:sldLayoutId id="2147483732" r:id="rId4"/>
    <p:sldLayoutId id="2147483731" r:id="rId5"/>
    <p:sldLayoutId id="2147483730" r:id="rId6"/>
    <p:sldLayoutId id="2147483729" r:id="rId7"/>
    <p:sldLayoutId id="2147483728" r:id="rId8"/>
    <p:sldLayoutId id="2147483727" r:id="rId9"/>
    <p:sldLayoutId id="2147483726" r:id="rId10"/>
    <p:sldLayoutId id="2147483725" r:id="rId11"/>
  </p:sldLayoutIdLst>
  <p:hf hdr="0" dt="0"/>
  <p:txStyles>
    <p:titleStyle>
      <a:lvl1pPr algn="ctr" rtl="0" eaLnBrk="0" fontAlgn="base" hangingPunct="0">
        <a:spcBef>
          <a:spcPct val="0"/>
        </a:spcBef>
        <a:spcAft>
          <a:spcPct val="0"/>
        </a:spcAft>
        <a:defRPr sz="4000">
          <a:solidFill>
            <a:schemeClr val="bg1"/>
          </a:solidFill>
          <a:latin typeface="+mj-lt"/>
          <a:ea typeface="ＭＳ Ｐゴシック" charset="0"/>
          <a:cs typeface="+mj-cs"/>
        </a:defRPr>
      </a:lvl1pPr>
      <a:lvl2pPr algn="ctr" rtl="0" eaLnBrk="0" fontAlgn="base" hangingPunct="0">
        <a:spcBef>
          <a:spcPct val="0"/>
        </a:spcBef>
        <a:spcAft>
          <a:spcPct val="0"/>
        </a:spcAft>
        <a:defRPr sz="4000">
          <a:solidFill>
            <a:schemeClr val="bg1"/>
          </a:solidFill>
          <a:latin typeface="Arial Narrow" pitchFamily="34" charset="0"/>
          <a:ea typeface="ＭＳ Ｐゴシック" charset="0"/>
        </a:defRPr>
      </a:lvl2pPr>
      <a:lvl3pPr algn="ctr" rtl="0" eaLnBrk="0" fontAlgn="base" hangingPunct="0">
        <a:spcBef>
          <a:spcPct val="0"/>
        </a:spcBef>
        <a:spcAft>
          <a:spcPct val="0"/>
        </a:spcAft>
        <a:defRPr sz="4000">
          <a:solidFill>
            <a:schemeClr val="bg1"/>
          </a:solidFill>
          <a:latin typeface="Arial Narrow" pitchFamily="34" charset="0"/>
          <a:ea typeface="ＭＳ Ｐゴシック" charset="0"/>
        </a:defRPr>
      </a:lvl3pPr>
      <a:lvl4pPr algn="ctr" rtl="0" eaLnBrk="0" fontAlgn="base" hangingPunct="0">
        <a:spcBef>
          <a:spcPct val="0"/>
        </a:spcBef>
        <a:spcAft>
          <a:spcPct val="0"/>
        </a:spcAft>
        <a:defRPr sz="4000">
          <a:solidFill>
            <a:schemeClr val="bg1"/>
          </a:solidFill>
          <a:latin typeface="Arial Narrow" pitchFamily="34" charset="0"/>
          <a:ea typeface="ＭＳ Ｐゴシック" charset="0"/>
        </a:defRPr>
      </a:lvl4pPr>
      <a:lvl5pPr algn="ctr" rtl="0" eaLnBrk="0" fontAlgn="base" hangingPunct="0">
        <a:spcBef>
          <a:spcPct val="0"/>
        </a:spcBef>
        <a:spcAft>
          <a:spcPct val="0"/>
        </a:spcAft>
        <a:defRPr sz="4000">
          <a:solidFill>
            <a:schemeClr val="bg1"/>
          </a:solidFill>
          <a:latin typeface="Arial Narrow" pitchFamily="34" charset="0"/>
          <a:ea typeface="ＭＳ Ｐゴシック"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ＭＳ Ｐゴシック" charset="0"/>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ea typeface="ＭＳ Ｐゴシック"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ea typeface="ＭＳ Ｐゴシック"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ea typeface="ＭＳ Ｐゴシック"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4.jpe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hyperlink" Target="http://www.chmi.cz/meteo/ozon/dobsonweb/welcome.htm" TargetMode="External"/><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5.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4"/>
          <p:cNvSpPr>
            <a:spLocks noGrp="1" noChangeArrowheads="1"/>
          </p:cNvSpPr>
          <p:nvPr>
            <p:ph type="ctrTitle"/>
          </p:nvPr>
        </p:nvSpPr>
        <p:spPr>
          <a:xfrm>
            <a:off x="611188" y="2276475"/>
            <a:ext cx="7921625" cy="1730375"/>
          </a:xfrm>
        </p:spPr>
        <p:txBody>
          <a:bodyPr/>
          <a:lstStyle/>
          <a:p>
            <a:r>
              <a:rPr lang="en-GB" dirty="0">
                <a:ea typeface="ＭＳ Ｐゴシック" pitchFamily="34" charset="-128"/>
              </a:rPr>
              <a:t>GAW Observations in WIGOS</a:t>
            </a:r>
            <a:endParaRPr lang="en-US" dirty="0" smtClean="0">
              <a:ea typeface="ＭＳ Ｐゴシック" pitchFamily="34" charset="-128"/>
            </a:endParaRPr>
          </a:p>
        </p:txBody>
      </p:sp>
      <p:sp>
        <p:nvSpPr>
          <p:cNvPr id="43010" name="Rectangle 6"/>
          <p:cNvSpPr>
            <a:spLocks noGrp="1" noChangeArrowheads="1"/>
          </p:cNvSpPr>
          <p:nvPr>
            <p:ph type="subTitle" idx="1"/>
          </p:nvPr>
        </p:nvSpPr>
        <p:spPr>
          <a:xfrm>
            <a:off x="611188" y="4149725"/>
            <a:ext cx="7921625" cy="914400"/>
          </a:xfrm>
        </p:spPr>
        <p:txBody>
          <a:bodyPr/>
          <a:lstStyle/>
          <a:p>
            <a:pPr>
              <a:buFont typeface="Wingdings" pitchFamily="2" charset="2"/>
              <a:buNone/>
            </a:pPr>
            <a:r>
              <a:rPr lang="en-US" dirty="0" smtClean="0">
                <a:ea typeface="ＭＳ Ｐゴシック" pitchFamily="34" charset="-128"/>
              </a:rPr>
              <a:t>Oksana Tarasova</a:t>
            </a:r>
          </a:p>
          <a:p>
            <a:pPr>
              <a:buFont typeface="Wingdings" pitchFamily="2" charset="2"/>
              <a:buNone/>
            </a:pPr>
            <a:r>
              <a:rPr lang="en-US" dirty="0" smtClean="0">
                <a:ea typeface="ＭＳ Ｐゴシック" pitchFamily="34" charset="-128"/>
              </a:rPr>
              <a:t>Atmospheric Environment Research Division, WMO</a:t>
            </a:r>
          </a:p>
        </p:txBody>
      </p:sp>
      <p:sp>
        <p:nvSpPr>
          <p:cNvPr id="15" name="Title 9"/>
          <p:cNvSpPr txBox="1">
            <a:spLocks/>
          </p:cNvSpPr>
          <p:nvPr/>
        </p:nvSpPr>
        <p:spPr>
          <a:xfrm>
            <a:off x="117475" y="6453188"/>
            <a:ext cx="2438400" cy="288925"/>
          </a:xfrm>
          <a:prstGeom prst="rect">
            <a:avLst/>
          </a:prstGeom>
        </p:spPr>
        <p:txBody>
          <a:bodyPr anchor="ctr">
            <a:normAutofit/>
          </a:bodyPr>
          <a:lstStyle/>
          <a:p>
            <a:pPr defTabSz="457200" fontAlgn="auto">
              <a:spcAft>
                <a:spcPts val="0"/>
              </a:spcAft>
              <a:defRPr/>
            </a:pPr>
            <a:r>
              <a:rPr lang="en-US" sz="1200" dirty="0">
                <a:latin typeface="Arial"/>
                <a:ea typeface="+mj-ea"/>
                <a:cs typeface="Arial"/>
              </a:rPr>
              <a:t>WMO: Research Dept.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a:xfrm>
            <a:off x="220663" y="68263"/>
            <a:ext cx="7129463" cy="914400"/>
          </a:xfrm>
        </p:spPr>
        <p:txBody>
          <a:bodyPr/>
          <a:lstStyle/>
          <a:p>
            <a:pPr algn="ctr"/>
            <a:r>
              <a:rPr lang="en-US" altLang="en-US" sz="3600" b="1" dirty="0" smtClean="0">
                <a:solidFill>
                  <a:srgbClr val="0066CC"/>
                </a:solidFill>
              </a:rPr>
              <a:t>What is the GAW </a:t>
            </a:r>
            <a:r>
              <a:rPr lang="en-US" altLang="en-US" sz="3600" b="1" dirty="0" err="1" smtClean="0">
                <a:solidFill>
                  <a:srgbClr val="0066CC"/>
                </a:solidFill>
              </a:rPr>
              <a:t>Programme</a:t>
            </a:r>
            <a:r>
              <a:rPr lang="en-US" altLang="en-US" sz="3600" b="1" dirty="0" smtClean="0">
                <a:solidFill>
                  <a:srgbClr val="0066CC"/>
                </a:solidFill>
              </a:rPr>
              <a:t>?</a:t>
            </a:r>
          </a:p>
        </p:txBody>
      </p:sp>
      <p:sp>
        <p:nvSpPr>
          <p:cNvPr id="11267" name="Rectangle 5"/>
          <p:cNvSpPr>
            <a:spLocks noGrp="1" noChangeArrowheads="1"/>
          </p:cNvSpPr>
          <p:nvPr>
            <p:ph type="body" idx="1"/>
          </p:nvPr>
        </p:nvSpPr>
        <p:spPr>
          <a:xfrm>
            <a:off x="250826" y="980728"/>
            <a:ext cx="8589962" cy="2951162"/>
          </a:xfrm>
        </p:spPr>
        <p:txBody>
          <a:bodyPr/>
          <a:lstStyle/>
          <a:p>
            <a:r>
              <a:rPr lang="en-US" altLang="en-US" sz="2200" dirty="0" smtClean="0"/>
              <a:t>Global Atmosphere Watch (GAW) </a:t>
            </a:r>
            <a:r>
              <a:rPr lang="en-US" altLang="en-US" sz="2200" dirty="0" err="1" smtClean="0"/>
              <a:t>Programme</a:t>
            </a:r>
            <a:r>
              <a:rPr lang="en-US" altLang="en-US" sz="2200" dirty="0" smtClean="0"/>
              <a:t> is a </a:t>
            </a:r>
            <a:r>
              <a:rPr lang="en-US" altLang="en-US" sz="2200" dirty="0" smtClean="0"/>
              <a:t>research </a:t>
            </a:r>
            <a:r>
              <a:rPr lang="en-US" altLang="en-US" sz="2200" dirty="0" err="1" smtClean="0"/>
              <a:t>programme</a:t>
            </a:r>
            <a:r>
              <a:rPr lang="en-US" altLang="en-US" sz="2200" dirty="0" smtClean="0"/>
              <a:t> based on a partnership </a:t>
            </a:r>
            <a:r>
              <a:rPr lang="en-US" altLang="en-US" sz="2200" dirty="0" smtClean="0"/>
              <a:t>involving contributors from 100 </a:t>
            </a:r>
            <a:r>
              <a:rPr lang="en-US" altLang="en-US" sz="2200" dirty="0" smtClean="0"/>
              <a:t>countries</a:t>
            </a:r>
            <a:endParaRPr lang="en-US" altLang="en-US" sz="2200" dirty="0" smtClean="0"/>
          </a:p>
          <a:p>
            <a:r>
              <a:rPr lang="en-US" altLang="en-US" sz="2200" dirty="0" smtClean="0"/>
              <a:t>GAW includes </a:t>
            </a:r>
            <a:r>
              <a:rPr lang="en-US" altLang="en-US" sz="2200" b="1" dirty="0" smtClean="0"/>
              <a:t>observational network</a:t>
            </a:r>
            <a:r>
              <a:rPr lang="en-US" altLang="en-US" sz="2200" dirty="0" smtClean="0"/>
              <a:t>, quality assurance system and expert groups to support diverse application areas through measurement and analysis activities</a:t>
            </a:r>
          </a:p>
          <a:p>
            <a:r>
              <a:rPr lang="en-US" altLang="en-US" sz="2200" dirty="0" smtClean="0"/>
              <a:t>GAW focuses on atmospheric chemical composition and related physical parameters</a:t>
            </a:r>
          </a:p>
          <a:p>
            <a:r>
              <a:rPr lang="en-US" altLang="en-US" sz="2200" dirty="0" smtClean="0"/>
              <a:t>GAW observations can be used to support climate studies, air quality forecasting, assimilation in NWP, ecosystem services, aeronautical services, food security and many others (</a:t>
            </a:r>
            <a:r>
              <a:rPr lang="en-US" altLang="en-US" sz="2200" dirty="0" smtClean="0">
                <a:solidFill>
                  <a:srgbClr val="FF0000"/>
                </a:solidFill>
              </a:rPr>
              <a:t>different applications put different requirements to observing system</a:t>
            </a:r>
            <a:r>
              <a:rPr lang="en-US" altLang="en-US" sz="2200" dirty="0" smtClean="0"/>
              <a:t>).</a:t>
            </a:r>
          </a:p>
          <a:p>
            <a:pPr>
              <a:buFont typeface="Wingdings" panose="05000000000000000000" pitchFamily="2" charset="2"/>
              <a:buNone/>
            </a:pPr>
            <a:endParaRPr lang="en-US" altLang="en-US" sz="2200" dirty="0" smtClean="0"/>
          </a:p>
        </p:txBody>
      </p:sp>
      <p:sp>
        <p:nvSpPr>
          <p:cNvPr id="11268" name="Text Box 6"/>
          <p:cNvSpPr txBox="1">
            <a:spLocks noChangeArrowheads="1"/>
          </p:cNvSpPr>
          <p:nvPr/>
        </p:nvSpPr>
        <p:spPr bwMode="auto">
          <a:xfrm>
            <a:off x="615950" y="5373688"/>
            <a:ext cx="84963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1pPr>
            <a:lvl2pPr marL="742950" indent="-285750">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rgbClr val="FF9900"/>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a:cs typeface="Times New Roman" panose="02020603050405020304" pitchFamily="18" charset="0"/>
              </a:rPr>
              <a:t>Current GAW Strategy and its implementation are presented in the GAW Strategic Plan : 2008-2015 and its Addendum</a:t>
            </a:r>
          </a:p>
        </p:txBody>
      </p:sp>
      <p:pic>
        <p:nvPicPr>
          <p:cNvPr id="11269" name="Picture 7" descr="gaw_logo_acronym_horizont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288" y="188913"/>
            <a:ext cx="14605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84696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39750" y="115888"/>
            <a:ext cx="5976938" cy="1143000"/>
          </a:xfrm>
        </p:spPr>
        <p:txBody>
          <a:bodyPr/>
          <a:lstStyle/>
          <a:p>
            <a:pPr algn="ctr"/>
            <a:r>
              <a:rPr lang="en-GB" altLang="en-US" sz="3600" b="1" dirty="0" smtClean="0">
                <a:solidFill>
                  <a:srgbClr val="0066CC"/>
                </a:solidFill>
                <a:cs typeface="Arial" panose="020B0604020202020204" pitchFamily="34" charset="0"/>
              </a:rPr>
              <a:t>GAW focal areas</a:t>
            </a:r>
            <a:endParaRPr lang="en-GB" altLang="en-US" sz="3600" dirty="0" smtClean="0">
              <a:solidFill>
                <a:srgbClr val="0066CC"/>
              </a:solidFill>
              <a:cs typeface="Arial" panose="020B0604020202020204" pitchFamily="34" charset="0"/>
            </a:endParaRPr>
          </a:p>
        </p:txBody>
      </p:sp>
      <p:sp>
        <p:nvSpPr>
          <p:cNvPr id="13315" name="Rectangle 3"/>
          <p:cNvSpPr>
            <a:spLocks noGrp="1" noChangeArrowheads="1"/>
          </p:cNvSpPr>
          <p:nvPr>
            <p:ph type="body" sz="half" idx="1"/>
          </p:nvPr>
        </p:nvSpPr>
        <p:spPr>
          <a:xfrm>
            <a:off x="179388" y="1341438"/>
            <a:ext cx="8785225" cy="4032250"/>
          </a:xfrm>
        </p:spPr>
        <p:txBody>
          <a:bodyPr/>
          <a:lstStyle/>
          <a:p>
            <a:pPr>
              <a:spcBef>
                <a:spcPct val="40000"/>
              </a:spcBef>
            </a:pPr>
            <a:r>
              <a:rPr lang="en-GB" altLang="en-US" sz="2400" dirty="0" smtClean="0">
                <a:cs typeface="Arial" panose="020B0604020202020204" pitchFamily="34" charset="0"/>
              </a:rPr>
              <a:t>Stratospheric Ozone and vertical ozone distribution</a:t>
            </a:r>
          </a:p>
          <a:p>
            <a:pPr>
              <a:spcBef>
                <a:spcPct val="40000"/>
              </a:spcBef>
            </a:pPr>
            <a:r>
              <a:rPr lang="en-GB" altLang="en-US" sz="2400" dirty="0" smtClean="0">
                <a:cs typeface="Arial" panose="020B0604020202020204" pitchFamily="34" charset="0"/>
              </a:rPr>
              <a:t>Greenhouse Gases (</a:t>
            </a:r>
            <a:r>
              <a:rPr lang="en-GB" altLang="en-US" sz="2400" i="1" dirty="0" smtClean="0">
                <a:cs typeface="Arial" panose="020B0604020202020204" pitchFamily="34" charset="0"/>
              </a:rPr>
              <a:t>CO</a:t>
            </a:r>
            <a:r>
              <a:rPr lang="en-GB" altLang="en-US" sz="2400" i="1" baseline="-25000" dirty="0" smtClean="0">
                <a:ea typeface="Arial Unicode MS" panose="020B0604020202020204" pitchFamily="34" charset="-128"/>
                <a:cs typeface="Arial Unicode MS" panose="020B0604020202020204" pitchFamily="34" charset="-128"/>
              </a:rPr>
              <a:t>2 </a:t>
            </a:r>
            <a:r>
              <a:rPr lang="en-GB" altLang="en-US" sz="2400" i="1" dirty="0" smtClean="0">
                <a:ea typeface="Arial Unicode MS" panose="020B0604020202020204" pitchFamily="34" charset="-128"/>
                <a:cs typeface="Arial Unicode MS" panose="020B0604020202020204" pitchFamily="34" charset="-128"/>
              </a:rPr>
              <a:t>and its isotopes </a:t>
            </a:r>
            <a:r>
              <a:rPr lang="en-GB" altLang="en-US" sz="2400" i="1" dirty="0" smtClean="0">
                <a:cs typeface="Arial" panose="020B0604020202020204" pitchFamily="34" charset="0"/>
              </a:rPr>
              <a:t>, CH</a:t>
            </a:r>
            <a:r>
              <a:rPr lang="en-GB" altLang="en-US" sz="2400" i="1" baseline="-25000" dirty="0" smtClean="0">
                <a:cs typeface="Arial" panose="020B0604020202020204" pitchFamily="34" charset="0"/>
              </a:rPr>
              <a:t>4</a:t>
            </a:r>
            <a:r>
              <a:rPr lang="en-GB" altLang="en-US" sz="2400" i="1" dirty="0" smtClean="0">
                <a:cs typeface="Arial" panose="020B0604020202020204" pitchFamily="34" charset="0"/>
              </a:rPr>
              <a:t> and its isotopes, N</a:t>
            </a:r>
            <a:r>
              <a:rPr lang="en-GB" altLang="en-US" sz="2400" i="1" baseline="-25000" dirty="0" smtClean="0">
                <a:cs typeface="Arial" panose="020B0604020202020204" pitchFamily="34" charset="0"/>
              </a:rPr>
              <a:t>2</a:t>
            </a:r>
            <a:r>
              <a:rPr lang="en-GB" altLang="en-US" sz="2400" i="1" dirty="0" smtClean="0">
                <a:cs typeface="Arial" panose="020B0604020202020204" pitchFamily="34" charset="0"/>
              </a:rPr>
              <a:t>O, SF</a:t>
            </a:r>
            <a:r>
              <a:rPr lang="en-GB" altLang="en-US" sz="2400" i="1" baseline="-25000" dirty="0" smtClean="0">
                <a:cs typeface="Arial" panose="020B0604020202020204" pitchFamily="34" charset="0"/>
              </a:rPr>
              <a:t>6</a:t>
            </a:r>
            <a:r>
              <a:rPr lang="en-GB" altLang="en-US" sz="2400" i="1" dirty="0" smtClean="0">
                <a:cs typeface="Arial" panose="020B0604020202020204" pitchFamily="34" charset="0"/>
              </a:rPr>
              <a:t>, CFCs</a:t>
            </a:r>
            <a:r>
              <a:rPr lang="en-GB" altLang="en-US" sz="2400" dirty="0" smtClean="0">
                <a:cs typeface="Arial" panose="020B0604020202020204" pitchFamily="34" charset="0"/>
              </a:rPr>
              <a:t>)</a:t>
            </a:r>
          </a:p>
          <a:p>
            <a:pPr>
              <a:spcBef>
                <a:spcPct val="40000"/>
              </a:spcBef>
            </a:pPr>
            <a:r>
              <a:rPr lang="en-GB" altLang="en-US" sz="2400" dirty="0" smtClean="0">
                <a:cs typeface="Arial" panose="020B0604020202020204" pitchFamily="34" charset="0"/>
              </a:rPr>
              <a:t>Reactive Gases (</a:t>
            </a:r>
            <a:r>
              <a:rPr lang="en-GB" altLang="en-US" sz="2400" i="1" dirty="0" smtClean="0">
                <a:cs typeface="Arial" panose="020B0604020202020204" pitchFamily="34" charset="0"/>
              </a:rPr>
              <a:t>O</a:t>
            </a:r>
            <a:r>
              <a:rPr lang="en-GB" altLang="en-US" sz="2400" i="1" baseline="-25000" dirty="0" smtClean="0">
                <a:cs typeface="Arial" panose="020B0604020202020204" pitchFamily="34" charset="0"/>
              </a:rPr>
              <a:t>3</a:t>
            </a:r>
            <a:r>
              <a:rPr lang="en-GB" altLang="en-US" sz="2400" i="1" dirty="0" smtClean="0">
                <a:cs typeface="Arial" panose="020B0604020202020204" pitchFamily="34" charset="0"/>
              </a:rPr>
              <a:t>, CO, VOC, NO</a:t>
            </a:r>
            <a:r>
              <a:rPr lang="en-GB" altLang="en-US" sz="2400" i="1" baseline="-25000" dirty="0" smtClean="0">
                <a:cs typeface="Arial" panose="020B0604020202020204" pitchFamily="34" charset="0"/>
              </a:rPr>
              <a:t>x</a:t>
            </a:r>
            <a:r>
              <a:rPr lang="en-GB" altLang="en-US" sz="2400" i="1" dirty="0" smtClean="0">
                <a:cs typeface="Arial" panose="020B0604020202020204" pitchFamily="34" charset="0"/>
              </a:rPr>
              <a:t>, SO</a:t>
            </a:r>
            <a:r>
              <a:rPr lang="en-GB" altLang="en-US" sz="2400" i="1" baseline="-25000" dirty="0" smtClean="0">
                <a:cs typeface="Arial" panose="020B0604020202020204" pitchFamily="34" charset="0"/>
              </a:rPr>
              <a:t>2</a:t>
            </a:r>
            <a:r>
              <a:rPr lang="en-GB" altLang="en-US" sz="2400" dirty="0" smtClean="0">
                <a:cs typeface="Arial" panose="020B0604020202020204" pitchFamily="34" charset="0"/>
              </a:rPr>
              <a:t>)</a:t>
            </a:r>
          </a:p>
          <a:p>
            <a:pPr>
              <a:spcBef>
                <a:spcPct val="40000"/>
              </a:spcBef>
            </a:pPr>
            <a:r>
              <a:rPr lang="en-GB" altLang="en-US" sz="2400" dirty="0" smtClean="0">
                <a:cs typeface="Arial" panose="020B0604020202020204" pitchFamily="34" charset="0"/>
              </a:rPr>
              <a:t>Total atmospheric Deposition </a:t>
            </a:r>
          </a:p>
          <a:p>
            <a:pPr>
              <a:spcBef>
                <a:spcPct val="40000"/>
              </a:spcBef>
            </a:pPr>
            <a:r>
              <a:rPr lang="en-GB" altLang="en-US" sz="2400" dirty="0" smtClean="0">
                <a:cs typeface="Arial" panose="020B0604020202020204" pitchFamily="34" charset="0"/>
              </a:rPr>
              <a:t>Aerosols (</a:t>
            </a:r>
            <a:r>
              <a:rPr lang="en-GB" altLang="en-US" sz="2400" i="1" dirty="0" smtClean="0">
                <a:cs typeface="Arial" panose="020B0604020202020204" pitchFamily="34" charset="0"/>
              </a:rPr>
              <a:t>chemical and physical properties, AOD</a:t>
            </a:r>
            <a:r>
              <a:rPr lang="en-GB" altLang="en-US" sz="2400" dirty="0" smtClean="0">
                <a:cs typeface="Arial" panose="020B0604020202020204" pitchFamily="34" charset="0"/>
              </a:rPr>
              <a:t>)</a:t>
            </a:r>
          </a:p>
          <a:p>
            <a:pPr>
              <a:spcBef>
                <a:spcPct val="40000"/>
              </a:spcBef>
            </a:pPr>
            <a:r>
              <a:rPr lang="en-GB" altLang="en-US" sz="2400" dirty="0" smtClean="0">
                <a:cs typeface="Arial" panose="020B0604020202020204" pitchFamily="34" charset="0"/>
              </a:rPr>
              <a:t>UV Radiation</a:t>
            </a:r>
          </a:p>
        </p:txBody>
      </p:sp>
      <p:sp>
        <p:nvSpPr>
          <p:cNvPr id="13316" name="Text Box 7"/>
          <p:cNvSpPr txBox="1">
            <a:spLocks noChangeArrowheads="1"/>
          </p:cNvSpPr>
          <p:nvPr/>
        </p:nvSpPr>
        <p:spPr bwMode="auto">
          <a:xfrm>
            <a:off x="468313" y="4856163"/>
            <a:ext cx="8372475"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1" hangingPunct="1"/>
            <a:r>
              <a:rPr lang="en-US" altLang="en-US">
                <a:solidFill>
                  <a:srgbClr val="0099FF"/>
                </a:solidFill>
              </a:rPr>
              <a:t>Different groups of variables were included in the programme during different periods, hence their understanding is in the different stage of maturity</a:t>
            </a:r>
          </a:p>
        </p:txBody>
      </p:sp>
      <p:pic>
        <p:nvPicPr>
          <p:cNvPr id="13317" name="Picture 7" descr="gaw_logo_acronym_horizon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288" y="188913"/>
            <a:ext cx="14605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58278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4"/>
          <p:cNvSpPr>
            <a:spLocks noGrp="1" noChangeArrowheads="1"/>
          </p:cNvSpPr>
          <p:nvPr>
            <p:ph type="title" idx="4294967295"/>
          </p:nvPr>
        </p:nvSpPr>
        <p:spPr>
          <a:xfrm>
            <a:off x="107950" y="188913"/>
            <a:ext cx="7086600" cy="914400"/>
          </a:xfrm>
        </p:spPr>
        <p:txBody>
          <a:bodyPr/>
          <a:lstStyle/>
          <a:p>
            <a:pPr algn="ctr"/>
            <a:r>
              <a:rPr lang="en-US" altLang="en-US" sz="3600" b="1" smtClean="0">
                <a:solidFill>
                  <a:srgbClr val="0066CC"/>
                </a:solidFill>
              </a:rPr>
              <a:t>Observations in GAW</a:t>
            </a:r>
          </a:p>
        </p:txBody>
      </p:sp>
      <p:sp>
        <p:nvSpPr>
          <p:cNvPr id="23555" name="Прямоугольник 12"/>
          <p:cNvSpPr>
            <a:spLocks noChangeArrowheads="1"/>
          </p:cNvSpPr>
          <p:nvPr/>
        </p:nvSpPr>
        <p:spPr bwMode="auto">
          <a:xfrm>
            <a:off x="468313" y="1341438"/>
            <a:ext cx="8424862" cy="449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1pPr>
            <a:lvl2pPr marL="742950" indent="-285750">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rgbClr val="FF9900"/>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200">
                <a:cs typeface="Times New Roman" panose="02020603050405020304" pitchFamily="18" charset="0"/>
              </a:rPr>
              <a:t>GAW </a:t>
            </a:r>
            <a:r>
              <a:rPr lang="en-US" altLang="en-US" sz="2200" b="1" i="1">
                <a:cs typeface="Times New Roman" panose="02020603050405020304" pitchFamily="18" charset="0"/>
              </a:rPr>
              <a:t>strives</a:t>
            </a:r>
            <a:r>
              <a:rPr lang="en-US" altLang="en-US" sz="2200">
                <a:cs typeface="Times New Roman" panose="02020603050405020304" pitchFamily="18" charset="0"/>
              </a:rPr>
              <a:t> to implement “integrated” observing system including ground-based observations and satellite remote sensing integrated through models</a:t>
            </a:r>
          </a:p>
          <a:p>
            <a:pPr eaLnBrk="1" hangingPunct="1">
              <a:spcBef>
                <a:spcPct val="0"/>
              </a:spcBef>
              <a:buClrTx/>
              <a:buFontTx/>
              <a:buNone/>
            </a:pPr>
            <a:endParaRPr lang="en-US" altLang="en-US" sz="2200">
              <a:cs typeface="Times New Roman" panose="02020603050405020304" pitchFamily="18" charset="0"/>
            </a:endParaRPr>
          </a:p>
          <a:p>
            <a:pPr eaLnBrk="1" hangingPunct="1">
              <a:spcBef>
                <a:spcPct val="0"/>
              </a:spcBef>
              <a:buClrTx/>
              <a:buFontTx/>
              <a:buNone/>
            </a:pPr>
            <a:r>
              <a:rPr lang="en-US" altLang="en-US" sz="2200">
                <a:cs typeface="Times New Roman" panose="02020603050405020304" pitchFamily="18" charset="0"/>
              </a:rPr>
              <a:t>Surface-based </a:t>
            </a:r>
            <a:r>
              <a:rPr lang="en-US" altLang="en-US" sz="2200" i="1">
                <a:cs typeface="Times New Roman" panose="02020603050405020304" pitchFamily="18" charset="0"/>
              </a:rPr>
              <a:t>in situ </a:t>
            </a:r>
            <a:r>
              <a:rPr lang="en-US" altLang="en-US" sz="2200">
                <a:cs typeface="Times New Roman" panose="02020603050405020304" pitchFamily="18" charset="0"/>
              </a:rPr>
              <a:t>and remote sensing observations are the backbone of the GAW network.</a:t>
            </a:r>
          </a:p>
          <a:p>
            <a:pPr eaLnBrk="1" hangingPunct="1">
              <a:spcBef>
                <a:spcPct val="0"/>
              </a:spcBef>
              <a:buClrTx/>
              <a:buFontTx/>
              <a:buNone/>
            </a:pPr>
            <a:endParaRPr lang="en-US" altLang="en-US" sz="2200">
              <a:cs typeface="Times New Roman" panose="02020603050405020304" pitchFamily="18" charset="0"/>
            </a:endParaRPr>
          </a:p>
          <a:p>
            <a:pPr eaLnBrk="1" hangingPunct="1">
              <a:spcBef>
                <a:spcPct val="0"/>
              </a:spcBef>
              <a:buClrTx/>
              <a:buFontTx/>
              <a:buNone/>
            </a:pPr>
            <a:r>
              <a:rPr lang="en-US" altLang="en-US" sz="2200">
                <a:cs typeface="Times New Roman" panose="02020603050405020304" pitchFamily="18" charset="0"/>
              </a:rPr>
              <a:t>There are </a:t>
            </a:r>
            <a:r>
              <a:rPr lang="en-US" altLang="en-US" sz="2200">
                <a:solidFill>
                  <a:srgbClr val="FF3300"/>
                </a:solidFill>
                <a:cs typeface="Times New Roman" panose="02020603050405020304" pitchFamily="18" charset="0"/>
              </a:rPr>
              <a:t>Global and Regional GAW stations and stations working within contributing</a:t>
            </a:r>
            <a:r>
              <a:rPr lang="en-US" altLang="en-US" sz="2200">
                <a:cs typeface="Times New Roman" panose="02020603050405020304" pitchFamily="18" charset="0"/>
              </a:rPr>
              <a:t> networks.</a:t>
            </a:r>
          </a:p>
          <a:p>
            <a:pPr eaLnBrk="1" hangingPunct="1">
              <a:spcBef>
                <a:spcPct val="0"/>
              </a:spcBef>
              <a:buClrTx/>
              <a:buFontTx/>
              <a:buNone/>
            </a:pPr>
            <a:endParaRPr lang="en-US" altLang="en-US" sz="2200"/>
          </a:p>
          <a:p>
            <a:pPr eaLnBrk="1" hangingPunct="1">
              <a:spcBef>
                <a:spcPct val="0"/>
              </a:spcBef>
              <a:buClrTx/>
              <a:buFontTx/>
              <a:buNone/>
            </a:pPr>
            <a:r>
              <a:rPr lang="en-US" altLang="en-US" sz="2200"/>
              <a:t>Currently GAW coordinates activities and data from </a:t>
            </a:r>
            <a:r>
              <a:rPr lang="en-US" altLang="en-US" sz="2200">
                <a:solidFill>
                  <a:srgbClr val="FF0000"/>
                </a:solidFill>
              </a:rPr>
              <a:t>30</a:t>
            </a:r>
            <a:r>
              <a:rPr lang="en-US" altLang="en-US" sz="2200"/>
              <a:t> Global stations, about </a:t>
            </a:r>
            <a:r>
              <a:rPr lang="en-US" altLang="en-US" sz="2200">
                <a:solidFill>
                  <a:srgbClr val="FF3300"/>
                </a:solidFill>
              </a:rPr>
              <a:t>400</a:t>
            </a:r>
            <a:r>
              <a:rPr lang="en-US" altLang="en-US" sz="2200"/>
              <a:t> Regional stations, and </a:t>
            </a:r>
            <a:r>
              <a:rPr lang="en-US" altLang="en-US" sz="2200">
                <a:solidFill>
                  <a:srgbClr val="FF3300"/>
                </a:solidFill>
              </a:rPr>
              <a:t>100</a:t>
            </a:r>
            <a:r>
              <a:rPr lang="en-US" altLang="en-US" sz="2200"/>
              <a:t> Contributing stations (</a:t>
            </a:r>
            <a:r>
              <a:rPr lang="en-US" altLang="en-US" sz="2200">
                <a:solidFill>
                  <a:srgbClr val="3333CC"/>
                </a:solidFill>
              </a:rPr>
              <a:t>http://gaw.empa.ch/gawsis/)</a:t>
            </a:r>
          </a:p>
        </p:txBody>
      </p:sp>
      <p:pic>
        <p:nvPicPr>
          <p:cNvPr id="23556" name="Picture 7" descr="gaw_logo_acronym_horizont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288" y="188913"/>
            <a:ext cx="14605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91421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0"/>
          </p:nvPr>
        </p:nvSpPr>
        <p:spPr/>
        <p:txBody>
          <a:bodyPr/>
          <a:lstStyle/>
          <a:p>
            <a:pPr>
              <a:defRPr/>
            </a:pPr>
            <a:r>
              <a:rPr lang="en-US" smtClean="0"/>
              <a:t>test footer</a:t>
            </a:r>
            <a:endParaRPr lang="en-US"/>
          </a:p>
        </p:txBody>
      </p:sp>
      <p:sp>
        <p:nvSpPr>
          <p:cNvPr id="6" name="Slide Number Placeholder 5"/>
          <p:cNvSpPr>
            <a:spLocks noGrp="1"/>
          </p:cNvSpPr>
          <p:nvPr>
            <p:ph type="sldNum" sz="quarter" idx="11"/>
          </p:nvPr>
        </p:nvSpPr>
        <p:spPr/>
        <p:txBody>
          <a:bodyPr/>
          <a:lstStyle/>
          <a:p>
            <a:pPr>
              <a:defRPr/>
            </a:pPr>
            <a:fld id="{CEAEE089-24A2-4564-BB40-D321FA3BC797}" type="slidenum">
              <a:rPr lang="en-US" smtClean="0"/>
              <a:pPr>
                <a:defRPr/>
              </a:pPr>
              <a:t>5</a:t>
            </a:fld>
            <a:endParaRPr lang="en-US"/>
          </a:p>
        </p:txBody>
      </p:sp>
      <p:pic>
        <p:nvPicPr>
          <p:cNvPr id="7" name="Picture 6"/>
          <p:cNvPicPr>
            <a:picLocks noChangeAspect="1"/>
          </p:cNvPicPr>
          <p:nvPr/>
        </p:nvPicPr>
        <p:blipFill rotWithShape="1">
          <a:blip r:embed="rId3"/>
          <a:srcRect l="-4486" t="14244" r="-6188" b="-2784"/>
          <a:stretch/>
        </p:blipFill>
        <p:spPr>
          <a:xfrm>
            <a:off x="121740" y="1169211"/>
            <a:ext cx="5242348" cy="4193879"/>
          </a:xfrm>
          <a:prstGeom prst="rect">
            <a:avLst/>
          </a:prstGeom>
        </p:spPr>
      </p:pic>
      <p:sp>
        <p:nvSpPr>
          <p:cNvPr id="8" name="TextBox 7"/>
          <p:cNvSpPr txBox="1"/>
          <p:nvPr/>
        </p:nvSpPr>
        <p:spPr>
          <a:xfrm>
            <a:off x="5364088" y="1268760"/>
            <a:ext cx="3604376" cy="3416320"/>
          </a:xfrm>
          <a:prstGeom prst="rect">
            <a:avLst/>
          </a:prstGeom>
          <a:noFill/>
        </p:spPr>
        <p:txBody>
          <a:bodyPr wrap="square" rtlCol="0">
            <a:spAutoFit/>
          </a:bodyPr>
          <a:lstStyle/>
          <a:p>
            <a:pPr marL="342900" indent="-342900">
              <a:buFont typeface="Arial" panose="020B0604020202020204" pitchFamily="34" charset="0"/>
              <a:buChar char="•"/>
            </a:pPr>
            <a:r>
              <a:rPr lang="en-US" sz="1800" dirty="0" smtClean="0"/>
              <a:t>394 GAW stations are registered in RA-VI</a:t>
            </a:r>
          </a:p>
          <a:p>
            <a:pPr marL="342900" indent="-342900">
              <a:buFont typeface="Arial" panose="020B0604020202020204" pitchFamily="34" charset="0"/>
              <a:buChar char="•"/>
            </a:pPr>
            <a:r>
              <a:rPr lang="en-US" sz="1800" dirty="0" smtClean="0"/>
              <a:t>Out of them 288 are fully operational</a:t>
            </a:r>
          </a:p>
          <a:p>
            <a:pPr marL="342900" indent="-342900">
              <a:buFont typeface="Arial" panose="020B0604020202020204" pitchFamily="34" charset="0"/>
              <a:buChar char="•"/>
            </a:pPr>
            <a:r>
              <a:rPr lang="en-US" sz="1800" b="1" dirty="0" smtClean="0"/>
              <a:t>7</a:t>
            </a:r>
            <a:r>
              <a:rPr lang="en-US" sz="1800" dirty="0" smtClean="0"/>
              <a:t> (out of 30) GAW Global stations are situated in Europe</a:t>
            </a:r>
          </a:p>
          <a:p>
            <a:pPr marL="342900" indent="-342900">
              <a:buFont typeface="Arial" panose="020B0604020202020204" pitchFamily="34" charset="0"/>
              <a:buChar char="•"/>
            </a:pPr>
            <a:r>
              <a:rPr lang="en-US" sz="1800" dirty="0" smtClean="0"/>
              <a:t>GAW observations are performed by </a:t>
            </a:r>
            <a:r>
              <a:rPr lang="en-US" sz="1800" b="1" dirty="0" smtClean="0"/>
              <a:t>NMHSs, </a:t>
            </a:r>
            <a:r>
              <a:rPr lang="en-US" sz="1800" dirty="0" smtClean="0"/>
              <a:t>Research Institutions, Universities, Environmental Protection Agencies</a:t>
            </a:r>
            <a:endParaRPr lang="en-US" sz="1800" dirty="0"/>
          </a:p>
        </p:txBody>
      </p:sp>
      <p:sp>
        <p:nvSpPr>
          <p:cNvPr id="9" name="Rectangle 2"/>
          <p:cNvSpPr>
            <a:spLocks noGrp="1" noChangeArrowheads="1"/>
          </p:cNvSpPr>
          <p:nvPr>
            <p:ph type="title"/>
          </p:nvPr>
        </p:nvSpPr>
        <p:spPr>
          <a:xfrm>
            <a:off x="250825" y="188913"/>
            <a:ext cx="6841455" cy="792162"/>
          </a:xfrm>
        </p:spPr>
        <p:txBody>
          <a:bodyPr/>
          <a:lstStyle/>
          <a:p>
            <a:pPr algn="ctr"/>
            <a:r>
              <a:rPr lang="en-GB" altLang="en-US" sz="2800" b="1" dirty="0" smtClean="0">
                <a:solidFill>
                  <a:srgbClr val="0066CC"/>
                </a:solidFill>
                <a:cs typeface="Arial" panose="020B0604020202020204" pitchFamily="34" charset="0"/>
              </a:rPr>
              <a:t>GAW Station Information System (GAWSIS)</a:t>
            </a:r>
            <a:endParaRPr lang="en-GB" altLang="en-US" sz="2800" dirty="0" smtClean="0">
              <a:solidFill>
                <a:srgbClr val="0066CC"/>
              </a:solidFill>
              <a:cs typeface="Arial" panose="020B0604020202020204" pitchFamily="34" charset="0"/>
            </a:endParaRPr>
          </a:p>
        </p:txBody>
      </p:sp>
      <p:pic>
        <p:nvPicPr>
          <p:cNvPr id="10" name="Picture 7" descr="gaw_logo_acronym_horizonta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0288" y="188913"/>
            <a:ext cx="14605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p:nvPr/>
        </p:nvSpPr>
        <p:spPr>
          <a:xfrm>
            <a:off x="4790551" y="4889506"/>
            <a:ext cx="4324456" cy="1323439"/>
          </a:xfrm>
          <a:prstGeom prst="rect">
            <a:avLst/>
          </a:prstGeom>
          <a:noFill/>
        </p:spPr>
        <p:txBody>
          <a:bodyPr wrap="square" rtlCol="0">
            <a:spAutoFit/>
          </a:bodyPr>
          <a:lstStyle/>
          <a:p>
            <a:pPr marL="342900" indent="-342900">
              <a:buFont typeface="Arial" panose="020B0604020202020204" pitchFamily="34" charset="0"/>
              <a:buChar char="•"/>
            </a:pPr>
            <a:r>
              <a:rPr lang="en-US" sz="1600" dirty="0" smtClean="0">
                <a:solidFill>
                  <a:srgbClr val="0000FF"/>
                </a:solidFill>
              </a:rPr>
              <a:t>GAWSIS became a part of OSCAR data base (with observational capabilities)</a:t>
            </a:r>
          </a:p>
          <a:p>
            <a:pPr marL="342900" indent="-342900">
              <a:buFont typeface="Arial" panose="020B0604020202020204" pitchFamily="34" charset="0"/>
              <a:buChar char="•"/>
            </a:pPr>
            <a:r>
              <a:rPr lang="en-US" sz="1600" dirty="0" smtClean="0">
                <a:solidFill>
                  <a:srgbClr val="0000FF"/>
                </a:solidFill>
              </a:rPr>
              <a:t>GAWSIS is being reviewed at the moment and works toward implementation of the WIGOS meta data standard</a:t>
            </a:r>
            <a:endParaRPr lang="en-US" sz="1600" dirty="0">
              <a:solidFill>
                <a:srgbClr val="0000FF"/>
              </a:solidFill>
            </a:endParaRPr>
          </a:p>
        </p:txBody>
      </p:sp>
      <p:sp>
        <p:nvSpPr>
          <p:cNvPr id="12" name="TextBox 11"/>
          <p:cNvSpPr txBox="1"/>
          <p:nvPr/>
        </p:nvSpPr>
        <p:spPr>
          <a:xfrm>
            <a:off x="899592" y="5373216"/>
            <a:ext cx="3316934" cy="461665"/>
          </a:xfrm>
          <a:prstGeom prst="rect">
            <a:avLst/>
          </a:prstGeom>
          <a:noFill/>
        </p:spPr>
        <p:txBody>
          <a:bodyPr wrap="none" rtlCol="0">
            <a:spAutoFit/>
          </a:bodyPr>
          <a:lstStyle/>
          <a:p>
            <a:r>
              <a:rPr lang="en-US" dirty="0" smtClean="0">
                <a:solidFill>
                  <a:srgbClr val="FF0000"/>
                </a:solidFill>
              </a:rPr>
              <a:t>Hosted by </a:t>
            </a:r>
            <a:r>
              <a:rPr lang="en-US" dirty="0" err="1" smtClean="0">
                <a:solidFill>
                  <a:srgbClr val="FF0000"/>
                </a:solidFill>
              </a:rPr>
              <a:t>MeteoSwiss</a:t>
            </a:r>
            <a:endParaRPr lang="en-US" dirty="0">
              <a:solidFill>
                <a:srgbClr val="FF0000"/>
              </a:solidFill>
            </a:endParaRPr>
          </a:p>
        </p:txBody>
      </p:sp>
    </p:spTree>
    <p:extLst>
      <p:ext uri="{BB962C8B-B14F-4D97-AF65-F5344CB8AC3E}">
        <p14:creationId xmlns:p14="http://schemas.microsoft.com/office/powerpoint/2010/main" val="14493766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7" descr="gaw_logo_acronym_horizontal"/>
          <p:cNvPicPr>
            <a:picLocks noGrp="1" noChangeAspect="1" noChangeArrowheads="1"/>
          </p:cNvPicPr>
          <p:nvPr>
            <p:ph type="title" idx="4294967295"/>
          </p:nvPr>
        </p:nvPicPr>
        <p:blipFill>
          <a:blip r:embed="rId2">
            <a:extLst>
              <a:ext uri="{28A0092B-C50C-407E-A947-70E740481C1C}">
                <a14:useLocalDpi xmlns:a14="http://schemas.microsoft.com/office/drawing/2010/main" val="0"/>
              </a:ext>
            </a:extLst>
          </a:blip>
          <a:srcRect/>
          <a:stretch>
            <a:fillRect/>
          </a:stretch>
        </p:blipFill>
        <p:spPr>
          <a:xfrm>
            <a:off x="7380288" y="188913"/>
            <a:ext cx="1460500" cy="673100"/>
          </a:xfrm>
          <a:noFill/>
        </p:spPr>
      </p:pic>
      <p:sp>
        <p:nvSpPr>
          <p:cNvPr id="18435" name="Rectangle 4"/>
          <p:cNvSpPr>
            <a:spLocks noChangeArrowheads="1"/>
          </p:cNvSpPr>
          <p:nvPr/>
        </p:nvSpPr>
        <p:spPr bwMode="auto">
          <a:xfrm>
            <a:off x="107950" y="44624"/>
            <a:ext cx="7158038"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1pPr>
            <a:lvl2pPr marL="990600" indent="-533400">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2pPr>
            <a:lvl3pPr marL="1371600" indent="-457200">
              <a:spcBef>
                <a:spcPct val="20000"/>
              </a:spcBef>
              <a:buClr>
                <a:srgbClr val="FF9900"/>
              </a:buClr>
              <a:buFont typeface="Wingdings" panose="05000000000000000000" pitchFamily="2" charset="2"/>
              <a:buChar char="§"/>
              <a:defRPr sz="2400">
                <a:solidFill>
                  <a:schemeClr val="tx1"/>
                </a:solidFill>
                <a:latin typeface="Arial" panose="020B0604020202020204" pitchFamily="34" charset="0"/>
              </a:defRPr>
            </a:lvl3pPr>
            <a:lvl4pPr marL="1752600" indent="-3810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4pPr>
            <a:lvl5pPr marL="2209800" indent="-3810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5pPr>
            <a:lvl6pPr marL="2667000" indent="-3810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6pPr>
            <a:lvl7pPr marL="3124200" indent="-3810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7pPr>
            <a:lvl8pPr marL="3581400" indent="-3810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8pPr>
            <a:lvl9pPr marL="4038600" indent="-3810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FontTx/>
              <a:buNone/>
              <a:defRPr/>
            </a:pPr>
            <a:r>
              <a:rPr lang="en-US" altLang="en-US" sz="3200" dirty="0" smtClean="0">
                <a:solidFill>
                  <a:srgbClr val="0066CC"/>
                </a:solidFill>
                <a:cs typeface="Arial" panose="020B0604020202020204" pitchFamily="34" charset="0"/>
              </a:rPr>
              <a:t>How does GAW work with contributing networks</a:t>
            </a:r>
          </a:p>
        </p:txBody>
      </p:sp>
      <p:sp>
        <p:nvSpPr>
          <p:cNvPr id="30724" name="Text Box 5"/>
          <p:cNvSpPr txBox="1">
            <a:spLocks noChangeArrowheads="1"/>
          </p:cNvSpPr>
          <p:nvPr/>
        </p:nvSpPr>
        <p:spPr bwMode="auto">
          <a:xfrm>
            <a:off x="4221163" y="1196975"/>
            <a:ext cx="4815333"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1pPr>
            <a:lvl2pPr marL="742950" indent="-285750">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rgbClr val="FF9900"/>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1800" u="sng" dirty="0"/>
              <a:t>GAW contributing networks where  agreement is signed:</a:t>
            </a:r>
          </a:p>
          <a:p>
            <a:pPr eaLnBrk="1" hangingPunct="1">
              <a:spcBef>
                <a:spcPct val="0"/>
              </a:spcBef>
              <a:buClrTx/>
              <a:buFontTx/>
              <a:buNone/>
            </a:pPr>
            <a:r>
              <a:rPr lang="en-US" altLang="en-US" sz="1800" dirty="0"/>
              <a:t>AD-Net, ALINE, EARLINET (these 3 are parts of GALION), IMPROVE, TCCON, </a:t>
            </a:r>
            <a:r>
              <a:rPr lang="en-US" altLang="en-US" sz="1800" dirty="0" smtClean="0"/>
              <a:t>NADP, CASTNET, IDAF</a:t>
            </a:r>
            <a:endParaRPr lang="en-US" altLang="en-US" sz="1800" dirty="0">
              <a:latin typeface="Times New Roman" panose="02020603050405020304" pitchFamily="18" charset="0"/>
              <a:cs typeface="Times New Roman" panose="02020603050405020304" pitchFamily="18" charset="0"/>
            </a:endParaRPr>
          </a:p>
        </p:txBody>
      </p:sp>
      <p:pic>
        <p:nvPicPr>
          <p:cNvPr id="30725" name="Picture 7"/>
          <p:cNvPicPr>
            <a:picLocks noChangeAspect="1" noChangeArrowheads="1"/>
          </p:cNvPicPr>
          <p:nvPr/>
        </p:nvPicPr>
        <p:blipFill>
          <a:blip r:embed="rId3">
            <a:extLst>
              <a:ext uri="{28A0092B-C50C-407E-A947-70E740481C1C}">
                <a14:useLocalDpi xmlns:a14="http://schemas.microsoft.com/office/drawing/2010/main" val="0"/>
              </a:ext>
            </a:extLst>
          </a:blip>
          <a:srcRect t="22318" r="77501" b="57025"/>
          <a:stretch>
            <a:fillRect/>
          </a:stretch>
        </p:blipFill>
        <p:spPr bwMode="auto">
          <a:xfrm>
            <a:off x="107950" y="1124744"/>
            <a:ext cx="4087813" cy="234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6" name="Text Box 8"/>
          <p:cNvSpPr txBox="1">
            <a:spLocks noChangeArrowheads="1"/>
          </p:cNvSpPr>
          <p:nvPr/>
        </p:nvSpPr>
        <p:spPr bwMode="auto">
          <a:xfrm>
            <a:off x="4354513" y="2670175"/>
            <a:ext cx="4486275" cy="341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eaLnBrk="1" hangingPunct="1"/>
            <a:r>
              <a:rPr lang="en-US" altLang="en-US" sz="1800" u="sng">
                <a:solidFill>
                  <a:srgbClr val="3399FF"/>
                </a:solidFill>
              </a:rPr>
              <a:t>Agreement with contributing network</a:t>
            </a:r>
            <a:r>
              <a:rPr lang="en-US" altLang="en-US" sz="1800">
                <a:solidFill>
                  <a:srgbClr val="3399FF"/>
                </a:solidFill>
              </a:rPr>
              <a:t> allows networks</a:t>
            </a:r>
            <a:r>
              <a:rPr lang="en-US" altLang="en-US" sz="1800"/>
              <a:t>:</a:t>
            </a:r>
          </a:p>
          <a:p>
            <a:pPr eaLnBrk="1" hangingPunct="1">
              <a:buFontTx/>
              <a:buChar char="-"/>
            </a:pPr>
            <a:r>
              <a:rPr lang="en-US" altLang="en-US" sz="1800"/>
              <a:t>Use network standard for calibration (which must me traceable to WMO primary standard)</a:t>
            </a:r>
          </a:p>
          <a:p>
            <a:pPr eaLnBrk="1" hangingPunct="1">
              <a:buFontTx/>
              <a:buChar char="-"/>
            </a:pPr>
            <a:r>
              <a:rPr lang="en-US" altLang="en-US" sz="1800"/>
              <a:t>Use network procedures for network harmonization</a:t>
            </a:r>
          </a:p>
          <a:p>
            <a:pPr eaLnBrk="1" hangingPunct="1">
              <a:buFontTx/>
              <a:buChar char="-"/>
            </a:pPr>
            <a:r>
              <a:rPr lang="en-US" altLang="en-US" sz="1800"/>
              <a:t>Keep data in the network data center, ensuring that link to the data is provided in the WMO/GAW Data Centers</a:t>
            </a:r>
          </a:p>
          <a:p>
            <a:pPr eaLnBrk="1" hangingPunct="1">
              <a:buFontTx/>
              <a:buChar char="-"/>
            </a:pPr>
            <a:r>
              <a:rPr lang="en-US" altLang="en-US" sz="1800"/>
              <a:t>Information about contributing stations must be made available in GAWSIS </a:t>
            </a:r>
          </a:p>
        </p:txBody>
      </p:sp>
      <p:sp>
        <p:nvSpPr>
          <p:cNvPr id="30727" name="TextBox 1"/>
          <p:cNvSpPr txBox="1">
            <a:spLocks noChangeArrowheads="1"/>
          </p:cNvSpPr>
          <p:nvPr/>
        </p:nvSpPr>
        <p:spPr bwMode="auto">
          <a:xfrm>
            <a:off x="107950" y="3645024"/>
            <a:ext cx="4246563"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marL="342900" indent="-342900">
              <a:buFont typeface="Arial" panose="020B0604020202020204" pitchFamily="34" charset="0"/>
              <a:buChar char="•"/>
            </a:pPr>
            <a:r>
              <a:rPr lang="en-US" altLang="en-US" sz="2000" dirty="0">
                <a:solidFill>
                  <a:srgbClr val="FF0000"/>
                </a:solidFill>
              </a:rPr>
              <a:t>Regional networks introduce regional biases in particular </a:t>
            </a:r>
            <a:r>
              <a:rPr lang="en-US" altLang="en-US" sz="2000" dirty="0" smtClean="0">
                <a:solidFill>
                  <a:srgbClr val="FF0000"/>
                </a:solidFill>
              </a:rPr>
              <a:t>variable!</a:t>
            </a:r>
          </a:p>
          <a:p>
            <a:pPr marL="342900" indent="-342900">
              <a:buFont typeface="Arial" panose="020B0604020202020204" pitchFamily="34" charset="0"/>
              <a:buChar char="•"/>
            </a:pPr>
            <a:r>
              <a:rPr lang="en-US" altLang="en-US" sz="2000" dirty="0" smtClean="0">
                <a:solidFill>
                  <a:srgbClr val="FF0000"/>
                </a:solidFill>
              </a:rPr>
              <a:t>Major European network for atmospheric composition observations (EMEP) is not a contributing network to GAW (formally)</a:t>
            </a:r>
            <a:endParaRPr lang="en-US" altLang="en-US" sz="2000" dirty="0">
              <a:solidFill>
                <a:srgbClr val="FF0000"/>
              </a:solidFill>
            </a:endParaRPr>
          </a:p>
        </p:txBody>
      </p:sp>
    </p:spTree>
    <p:extLst>
      <p:ext uri="{BB962C8B-B14F-4D97-AF65-F5344CB8AC3E}">
        <p14:creationId xmlns:p14="http://schemas.microsoft.com/office/powerpoint/2010/main" val="4677180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5" descr="GAWSIS map"/>
          <p:cNvPicPr>
            <a:picLocks noChangeAspect="1" noChangeArrowheads="1"/>
          </p:cNvPicPr>
          <p:nvPr/>
        </p:nvPicPr>
        <p:blipFill>
          <a:blip r:embed="rId3">
            <a:extLst>
              <a:ext uri="{28A0092B-C50C-407E-A947-70E740481C1C}">
                <a14:useLocalDpi xmlns:a14="http://schemas.microsoft.com/office/drawing/2010/main" val="0"/>
              </a:ext>
            </a:extLst>
          </a:blip>
          <a:srcRect l="-1520" t="12502"/>
          <a:stretch>
            <a:fillRect/>
          </a:stretch>
        </p:blipFill>
        <p:spPr bwMode="auto">
          <a:xfrm>
            <a:off x="261938" y="1268413"/>
            <a:ext cx="4094162" cy="352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Picture 7" descr="GAWSIS map"/>
          <p:cNvPicPr>
            <a:picLocks noChangeAspect="1" noChangeArrowheads="1"/>
          </p:cNvPicPr>
          <p:nvPr/>
        </p:nvPicPr>
        <p:blipFill>
          <a:blip r:embed="rId4">
            <a:extLst>
              <a:ext uri="{28A0092B-C50C-407E-A947-70E740481C1C}">
                <a14:useLocalDpi xmlns:a14="http://schemas.microsoft.com/office/drawing/2010/main" val="0"/>
              </a:ext>
            </a:extLst>
          </a:blip>
          <a:srcRect l="638" t="14227"/>
          <a:stretch>
            <a:fillRect/>
          </a:stretch>
        </p:blipFill>
        <p:spPr bwMode="auto">
          <a:xfrm>
            <a:off x="4572000" y="1268413"/>
            <a:ext cx="4175125" cy="360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Rectangle 4"/>
          <p:cNvSpPr>
            <a:spLocks noChangeArrowheads="1"/>
          </p:cNvSpPr>
          <p:nvPr/>
        </p:nvSpPr>
        <p:spPr bwMode="auto">
          <a:xfrm>
            <a:off x="107950" y="188913"/>
            <a:ext cx="7086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1pPr>
            <a:lvl2pPr marL="990600" indent="-533400">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2pPr>
            <a:lvl3pPr marL="1371600" indent="-457200">
              <a:spcBef>
                <a:spcPct val="20000"/>
              </a:spcBef>
              <a:buClr>
                <a:srgbClr val="FF9900"/>
              </a:buClr>
              <a:buFont typeface="Wingdings" panose="05000000000000000000" pitchFamily="2" charset="2"/>
              <a:buChar char="§"/>
              <a:defRPr sz="2400">
                <a:solidFill>
                  <a:schemeClr val="tx1"/>
                </a:solidFill>
                <a:latin typeface="Arial" panose="020B0604020202020204" pitchFamily="34" charset="0"/>
              </a:defRPr>
            </a:lvl3pPr>
            <a:lvl4pPr marL="1752600" indent="-3810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4pPr>
            <a:lvl5pPr marL="2209800" indent="-3810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5pPr>
            <a:lvl6pPr marL="2667000" indent="-3810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6pPr>
            <a:lvl7pPr marL="3124200" indent="-3810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7pPr>
            <a:lvl8pPr marL="3581400" indent="-3810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8pPr>
            <a:lvl9pPr marL="4038600" indent="-3810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FontTx/>
              <a:buNone/>
              <a:defRPr/>
            </a:pPr>
            <a:r>
              <a:rPr lang="en-US" altLang="en-US" sz="3600" dirty="0" smtClean="0">
                <a:solidFill>
                  <a:srgbClr val="0066CC"/>
                </a:solidFill>
                <a:cs typeface="Arial" panose="020B0604020202020204" pitchFamily="34" charset="0"/>
              </a:rPr>
              <a:t>Heterogeneity of GAW observational network</a:t>
            </a:r>
          </a:p>
        </p:txBody>
      </p:sp>
      <p:sp>
        <p:nvSpPr>
          <p:cNvPr id="26629" name="Text Box 10"/>
          <p:cNvSpPr txBox="1">
            <a:spLocks noChangeArrowheads="1"/>
          </p:cNvSpPr>
          <p:nvPr/>
        </p:nvSpPr>
        <p:spPr bwMode="auto">
          <a:xfrm>
            <a:off x="468313" y="5084763"/>
            <a:ext cx="8374062"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algn="ctr" eaLnBrk="1" hangingPunct="1"/>
            <a:r>
              <a:rPr lang="en-US" altLang="en-US">
                <a:solidFill>
                  <a:srgbClr val="0099FF"/>
                </a:solidFill>
              </a:rPr>
              <a:t>It is a challenge to establish the observational network with uniform “true” global coverage for all variables </a:t>
            </a:r>
            <a:r>
              <a:rPr lang="en-US" altLang="en-US">
                <a:solidFill>
                  <a:srgbClr val="FF0000"/>
                </a:solidFill>
              </a:rPr>
              <a:t>– focus on global issues</a:t>
            </a:r>
          </a:p>
        </p:txBody>
      </p:sp>
      <p:pic>
        <p:nvPicPr>
          <p:cNvPr id="26630" name="Picture 7" descr="gaw_logo_acronym_horizontal"/>
          <p:cNvPicPr>
            <a:picLocks noChangeAspect="1" noChangeArrowheads="1"/>
          </p:cNvPicPr>
          <p:nvPr>
            <p:ph type="title" idx="4294967295"/>
          </p:nvPr>
        </p:nvPicPr>
        <p:blipFill>
          <a:blip r:embed="rId5">
            <a:extLst>
              <a:ext uri="{28A0092B-C50C-407E-A947-70E740481C1C}">
                <a14:useLocalDpi xmlns:a14="http://schemas.microsoft.com/office/drawing/2010/main" val="0"/>
              </a:ext>
            </a:extLst>
          </a:blip>
          <a:srcRect/>
          <a:stretch>
            <a:fillRect/>
          </a:stretch>
        </p:blipFill>
        <p:spPr>
          <a:xfrm>
            <a:off x="7380288" y="188913"/>
            <a:ext cx="1460500" cy="673100"/>
          </a:xfrm>
          <a:noFill/>
        </p:spPr>
      </p:pic>
    </p:spTree>
    <p:extLst>
      <p:ext uri="{BB962C8B-B14F-4D97-AF65-F5344CB8AC3E}">
        <p14:creationId xmlns:p14="http://schemas.microsoft.com/office/powerpoint/2010/main" val="24774876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395288" y="188913"/>
            <a:ext cx="6769100" cy="1143000"/>
          </a:xfrm>
        </p:spPr>
        <p:txBody>
          <a:bodyPr/>
          <a:lstStyle/>
          <a:p>
            <a:r>
              <a:rPr lang="en-US" altLang="en-US" sz="3600" smtClean="0">
                <a:solidFill>
                  <a:srgbClr val="0066CC"/>
                </a:solidFill>
              </a:rPr>
              <a:t>New challenge for GAW network</a:t>
            </a:r>
          </a:p>
        </p:txBody>
      </p:sp>
      <p:sp>
        <p:nvSpPr>
          <p:cNvPr id="29699" name="Text Placeholder 2"/>
          <p:cNvSpPr>
            <a:spLocks noGrp="1"/>
          </p:cNvSpPr>
          <p:nvPr>
            <p:ph type="body" sz="half" idx="1"/>
          </p:nvPr>
        </p:nvSpPr>
        <p:spPr>
          <a:xfrm>
            <a:off x="685800" y="1981200"/>
            <a:ext cx="7918450" cy="4114800"/>
          </a:xfrm>
        </p:spPr>
        <p:txBody>
          <a:bodyPr/>
          <a:lstStyle/>
          <a:p>
            <a:r>
              <a:rPr lang="en-US" altLang="en-US" smtClean="0"/>
              <a:t>Focus on applications requires to consider different requirements to observing network</a:t>
            </a:r>
          </a:p>
          <a:p>
            <a:r>
              <a:rPr lang="en-US" altLang="en-US" smtClean="0"/>
              <a:t>More regional applications require different measurement conditions than currently required in GAW</a:t>
            </a:r>
          </a:p>
          <a:p>
            <a:r>
              <a:rPr lang="en-US" altLang="en-US" smtClean="0"/>
              <a:t>CAS-16 Session requested establishment of the new category of stations, namely “local stations”</a:t>
            </a:r>
          </a:p>
        </p:txBody>
      </p:sp>
      <p:sp>
        <p:nvSpPr>
          <p:cNvPr id="29700" name="Slide Number Placeholder 4"/>
          <p:cNvSpPr>
            <a:spLocks noGrp="1"/>
          </p:cNvSpPr>
          <p:nvPr>
            <p:ph type="sldNum" sz="quarter" idx="4294967295"/>
          </p:nvPr>
        </p:nvSpPr>
        <p:spPr>
          <a:xfrm>
            <a:off x="6553200" y="6248400"/>
            <a:ext cx="19050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fld id="{7AD4A86C-AB6B-4B4D-90B7-AD14D6F8CFF4}" type="slidenum">
              <a:rPr lang="en-US" altLang="en-US" sz="1200" smtClean="0"/>
              <a:pPr/>
              <a:t>8</a:t>
            </a:fld>
            <a:endParaRPr lang="en-US" altLang="en-US" sz="1200" smtClean="0"/>
          </a:p>
        </p:txBody>
      </p:sp>
      <p:pic>
        <p:nvPicPr>
          <p:cNvPr id="29701" name="Picture 7" descr="gaw_logo_acronym_horizont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288" y="188913"/>
            <a:ext cx="14605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962769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250825" y="44450"/>
            <a:ext cx="6769100" cy="792163"/>
          </a:xfrm>
        </p:spPr>
        <p:txBody>
          <a:bodyPr/>
          <a:lstStyle/>
          <a:p>
            <a:r>
              <a:rPr lang="en-US" altLang="en-US" b="1" smtClean="0">
                <a:solidFill>
                  <a:srgbClr val="0070C0"/>
                </a:solidFill>
              </a:rPr>
              <a:t>Attributes of the GAW observations</a:t>
            </a:r>
          </a:p>
        </p:txBody>
      </p:sp>
      <p:sp>
        <p:nvSpPr>
          <p:cNvPr id="19459" name="Content Placeholder 2"/>
          <p:cNvSpPr>
            <a:spLocks noGrp="1"/>
          </p:cNvSpPr>
          <p:nvPr>
            <p:ph idx="1"/>
          </p:nvPr>
        </p:nvSpPr>
        <p:spPr>
          <a:xfrm>
            <a:off x="192088" y="908050"/>
            <a:ext cx="8713787" cy="2089150"/>
          </a:xfrm>
        </p:spPr>
        <p:txBody>
          <a:bodyPr/>
          <a:lstStyle/>
          <a:p>
            <a:r>
              <a:rPr lang="en-US" altLang="en-US" smtClean="0"/>
              <a:t>Multi-national and multi-agency</a:t>
            </a:r>
          </a:p>
          <a:p>
            <a:r>
              <a:rPr lang="en-US" altLang="en-US" smtClean="0"/>
              <a:t>Global in nature</a:t>
            </a:r>
          </a:p>
          <a:p>
            <a:r>
              <a:rPr lang="en-US" altLang="en-US" smtClean="0"/>
              <a:t>Diverse in measurement approach (flask sampling, continuous, remote sensing techniques)</a:t>
            </a:r>
          </a:p>
        </p:txBody>
      </p:sp>
      <p:sp>
        <p:nvSpPr>
          <p:cNvPr id="19460"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fld id="{F905BECA-042C-42FC-83B2-9AE5EE915EB8}" type="slidenum">
              <a:rPr lang="en-US" altLang="en-US" sz="1200" smtClean="0"/>
              <a:pPr/>
              <a:t>9</a:t>
            </a:fld>
            <a:endParaRPr lang="en-US" altLang="en-US" sz="1200" smtClean="0"/>
          </a:p>
        </p:txBody>
      </p:sp>
      <p:pic>
        <p:nvPicPr>
          <p:cNvPr id="19461" name="Picture 4" descr="gaw_logo_acronym_horizon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725" y="234950"/>
            <a:ext cx="14605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70625" y="3255963"/>
            <a:ext cx="2857500" cy="285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3" name="TextBox 7"/>
          <p:cNvSpPr txBox="1">
            <a:spLocks noChangeArrowheads="1"/>
          </p:cNvSpPr>
          <p:nvPr/>
        </p:nvSpPr>
        <p:spPr bwMode="auto">
          <a:xfrm>
            <a:off x="539750" y="3079750"/>
            <a:ext cx="5730875" cy="290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r>
              <a:rPr lang="en-US" altLang="en-US" b="1">
                <a:solidFill>
                  <a:srgbClr val="FFC000"/>
                </a:solidFill>
              </a:rPr>
              <a:t>BUT:</a:t>
            </a:r>
          </a:p>
          <a:p>
            <a:pPr>
              <a:spcBef>
                <a:spcPts val="600"/>
              </a:spcBef>
              <a:buFontTx/>
              <a:buChar char="-"/>
            </a:pPr>
            <a:r>
              <a:rPr lang="en-US" altLang="en-US"/>
              <a:t>Have to be comparable between countries</a:t>
            </a:r>
          </a:p>
          <a:p>
            <a:pPr>
              <a:spcBef>
                <a:spcPts val="600"/>
              </a:spcBef>
              <a:buFontTx/>
              <a:buChar char="-"/>
            </a:pPr>
            <a:r>
              <a:rPr lang="en-US" altLang="en-US"/>
              <a:t>Have to be compared with and assimilated into the global models</a:t>
            </a:r>
          </a:p>
          <a:p>
            <a:pPr>
              <a:spcBef>
                <a:spcPts val="600"/>
              </a:spcBef>
              <a:buFontTx/>
              <a:buChar char="-"/>
            </a:pPr>
            <a:r>
              <a:rPr lang="en-US" altLang="en-US"/>
              <a:t>Have to be compared with the satellite observations (one instrument per globe)</a:t>
            </a:r>
          </a:p>
        </p:txBody>
      </p:sp>
    </p:spTree>
    <p:extLst>
      <p:ext uri="{BB962C8B-B14F-4D97-AF65-F5344CB8AC3E}">
        <p14:creationId xmlns:p14="http://schemas.microsoft.com/office/powerpoint/2010/main" val="39096683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type="body" idx="1"/>
          </p:nvPr>
        </p:nvSpPr>
        <p:spPr>
          <a:xfrm>
            <a:off x="1547813" y="188913"/>
            <a:ext cx="3743325" cy="431800"/>
          </a:xfrm>
        </p:spPr>
        <p:txBody>
          <a:bodyPr/>
          <a:lstStyle/>
          <a:p>
            <a:pPr algn="ctr">
              <a:lnSpc>
                <a:spcPct val="80000"/>
              </a:lnSpc>
              <a:buFontTx/>
              <a:buNone/>
              <a:defRPr/>
            </a:pPr>
            <a:r>
              <a:rPr lang="en-US" altLang="en-US" sz="3600" b="1" dirty="0" smtClean="0">
                <a:solidFill>
                  <a:srgbClr val="0070C0"/>
                </a:solidFill>
                <a:latin typeface="Arial" panose="020B0604020202020204" pitchFamily="34" charset="0"/>
                <a:cs typeface="Arial" panose="020B0604020202020204" pitchFamily="34" charset="0"/>
              </a:rPr>
              <a:t>QMF principles</a:t>
            </a:r>
          </a:p>
        </p:txBody>
      </p:sp>
      <p:sp>
        <p:nvSpPr>
          <p:cNvPr id="136198" name="Rectangle 6"/>
          <p:cNvSpPr>
            <a:spLocks noChangeArrowheads="1"/>
          </p:cNvSpPr>
          <p:nvPr/>
        </p:nvSpPr>
        <p:spPr bwMode="auto">
          <a:xfrm>
            <a:off x="323850" y="1052513"/>
            <a:ext cx="8353425" cy="476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F9900"/>
              </a:buClr>
              <a:buFont typeface="Wingdings" pitchFamily="2" charset="2"/>
              <a:buChar char="§"/>
              <a:defRPr sz="2800">
                <a:solidFill>
                  <a:schemeClr val="tx1"/>
                </a:solidFill>
                <a:latin typeface="Arial" charset="0"/>
              </a:defRPr>
            </a:lvl1pPr>
            <a:lvl2pPr marL="742950" indent="-285750">
              <a:spcBef>
                <a:spcPct val="20000"/>
              </a:spcBef>
              <a:buClr>
                <a:srgbClr val="FF9900"/>
              </a:buClr>
              <a:buFont typeface="Wingdings" pitchFamily="2" charset="2"/>
              <a:buChar char="§"/>
              <a:defRPr sz="2800">
                <a:solidFill>
                  <a:schemeClr val="tx1"/>
                </a:solidFill>
                <a:latin typeface="Arial" charset="0"/>
              </a:defRPr>
            </a:lvl2pPr>
            <a:lvl3pPr marL="1143000" indent="-228600">
              <a:spcBef>
                <a:spcPct val="20000"/>
              </a:spcBef>
              <a:buClr>
                <a:srgbClr val="FF9900"/>
              </a:buClr>
              <a:buFont typeface="Wingdings" pitchFamily="2" charset="2"/>
              <a:buChar char="§"/>
              <a:defRPr sz="2400">
                <a:solidFill>
                  <a:schemeClr val="tx1"/>
                </a:solidFill>
                <a:latin typeface="Arial" charset="0"/>
              </a:defRPr>
            </a:lvl3pPr>
            <a:lvl4pPr marL="1600200" indent="-228600">
              <a:spcBef>
                <a:spcPct val="20000"/>
              </a:spcBef>
              <a:buClr>
                <a:srgbClr val="FF9900"/>
              </a:buClr>
              <a:buFont typeface="Wingdings" pitchFamily="2" charset="2"/>
              <a:buChar char="§"/>
              <a:defRPr sz="2000">
                <a:solidFill>
                  <a:schemeClr val="tx1"/>
                </a:solidFill>
                <a:latin typeface="Arial" charset="0"/>
              </a:defRPr>
            </a:lvl4pPr>
            <a:lvl5pPr marL="2057400" indent="-228600">
              <a:spcBef>
                <a:spcPct val="20000"/>
              </a:spcBef>
              <a:buClr>
                <a:srgbClr val="FF9900"/>
              </a:buClr>
              <a:buFont typeface="Wingdings" pitchFamily="2" charset="2"/>
              <a:buChar char="§"/>
              <a:defRPr sz="2000">
                <a:solidFill>
                  <a:schemeClr val="tx1"/>
                </a:solidFill>
                <a:latin typeface="Arial" charset="0"/>
              </a:defRPr>
            </a:lvl5pPr>
            <a:lvl6pPr marL="25146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6pPr>
            <a:lvl7pPr marL="29718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7pPr>
            <a:lvl8pPr marL="34290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8pPr>
            <a:lvl9pPr marL="38862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9pPr>
          </a:lstStyle>
          <a:p>
            <a:pPr algn="just" eaLnBrk="1" hangingPunct="1">
              <a:spcBef>
                <a:spcPct val="0"/>
              </a:spcBef>
              <a:buClrTx/>
              <a:buFont typeface="Wingdings" pitchFamily="2" charset="2"/>
              <a:buChar char="ü"/>
            </a:pPr>
            <a:r>
              <a:rPr lang="en-US" altLang="en-US" sz="1400">
                <a:latin typeface="Times New Roman" pitchFamily="18" charset="0"/>
              </a:rPr>
              <a:t>   </a:t>
            </a:r>
            <a:r>
              <a:rPr lang="en-US" altLang="en-US" sz="1800"/>
              <a:t>Full support of the GCOS Climate Monitoring Principles</a:t>
            </a:r>
          </a:p>
          <a:p>
            <a:pPr algn="just" eaLnBrk="1" hangingPunct="1">
              <a:spcBef>
                <a:spcPct val="0"/>
              </a:spcBef>
              <a:buClrTx/>
              <a:buFont typeface="Wingdings" pitchFamily="2" charset="2"/>
              <a:buChar char="ü"/>
            </a:pPr>
            <a:r>
              <a:rPr lang="en-US" altLang="en-US" sz="1800"/>
              <a:t>  Network-wide use of only </a:t>
            </a:r>
            <a:r>
              <a:rPr lang="en-US" altLang="en-US" sz="1800">
                <a:solidFill>
                  <a:srgbClr val="FF3300"/>
                </a:solidFill>
              </a:rPr>
              <a:t>one reference standard or scale</a:t>
            </a:r>
            <a:r>
              <a:rPr lang="en-US" altLang="en-US" sz="1800"/>
              <a:t> (primary standard). In consequence, there is only one institution that is responsible for this standard. </a:t>
            </a:r>
          </a:p>
          <a:p>
            <a:pPr algn="just" eaLnBrk="1" hangingPunct="1">
              <a:spcBef>
                <a:spcPct val="0"/>
              </a:spcBef>
              <a:buClrTx/>
              <a:buFont typeface="Wingdings" pitchFamily="2" charset="2"/>
              <a:buChar char="ü"/>
            </a:pPr>
            <a:r>
              <a:rPr lang="en-US" altLang="en-US" sz="1800"/>
              <a:t>  </a:t>
            </a:r>
            <a:r>
              <a:rPr lang="en-US" altLang="en-US" sz="1800">
                <a:solidFill>
                  <a:srgbClr val="FF3300"/>
                </a:solidFill>
              </a:rPr>
              <a:t>Full traceability</a:t>
            </a:r>
            <a:r>
              <a:rPr lang="en-US" altLang="en-US" sz="1800"/>
              <a:t> to the primary standard of all measurements made by Global, Regional and Contributing GAW stations.</a:t>
            </a:r>
          </a:p>
          <a:p>
            <a:pPr algn="just" eaLnBrk="1" hangingPunct="1">
              <a:spcBef>
                <a:spcPct val="0"/>
              </a:spcBef>
              <a:buClrTx/>
              <a:buFont typeface="Wingdings" pitchFamily="2" charset="2"/>
              <a:buChar char="ü"/>
            </a:pPr>
            <a:r>
              <a:rPr lang="en-US" altLang="en-US" sz="1800"/>
              <a:t>  The definition of data quality objectives (DQOs).</a:t>
            </a:r>
          </a:p>
          <a:p>
            <a:pPr algn="just" eaLnBrk="1" hangingPunct="1">
              <a:spcBef>
                <a:spcPct val="0"/>
              </a:spcBef>
              <a:buClrTx/>
              <a:buFont typeface="Wingdings" pitchFamily="2" charset="2"/>
              <a:buChar char="ü"/>
            </a:pPr>
            <a:r>
              <a:rPr lang="en-US" altLang="en-US" sz="1800"/>
              <a:t>  Establishment of guidelines on how to meet these quality targets, i.e., </a:t>
            </a:r>
            <a:r>
              <a:rPr lang="en-US" altLang="en-US" sz="1800">
                <a:solidFill>
                  <a:srgbClr val="FF3300"/>
                </a:solidFill>
              </a:rPr>
              <a:t>harmonized measurement techniques</a:t>
            </a:r>
            <a:r>
              <a:rPr lang="en-US" altLang="en-US" sz="1800"/>
              <a:t> based on Measurement Guidelines (MGs) and Standard Operating Procedures (SOPs).</a:t>
            </a:r>
          </a:p>
          <a:p>
            <a:pPr algn="just" eaLnBrk="1" hangingPunct="1">
              <a:spcBef>
                <a:spcPct val="0"/>
              </a:spcBef>
              <a:buClrTx/>
              <a:buFont typeface="Wingdings" pitchFamily="2" charset="2"/>
              <a:buChar char="ü"/>
            </a:pPr>
            <a:r>
              <a:rPr lang="en-US" altLang="en-US" sz="1800"/>
              <a:t>  Establishment of MGs or SOPs for these measurements.</a:t>
            </a:r>
          </a:p>
          <a:p>
            <a:pPr algn="just" eaLnBrk="1" hangingPunct="1">
              <a:spcBef>
                <a:spcPct val="0"/>
              </a:spcBef>
              <a:buClrTx/>
              <a:buFont typeface="Wingdings" pitchFamily="2" charset="2"/>
              <a:buChar char="ü"/>
            </a:pPr>
            <a:r>
              <a:rPr lang="en-US" altLang="en-US" sz="1800"/>
              <a:t>  Use of </a:t>
            </a:r>
            <a:r>
              <a:rPr lang="en-US" altLang="en-US" sz="1800">
                <a:solidFill>
                  <a:srgbClr val="FF3300"/>
                </a:solidFill>
              </a:rPr>
              <a:t>detailed log books</a:t>
            </a:r>
            <a:r>
              <a:rPr lang="en-US" altLang="en-US" sz="1800"/>
              <a:t> for each parameter containing comprehensive meta information related to the measurements, maintenance, and 'internal' calibrations.</a:t>
            </a:r>
          </a:p>
          <a:p>
            <a:pPr algn="just" eaLnBrk="1" hangingPunct="1">
              <a:spcBef>
                <a:spcPct val="0"/>
              </a:spcBef>
              <a:buClrTx/>
              <a:buFont typeface="Wingdings" pitchFamily="2" charset="2"/>
              <a:buChar char="ü"/>
            </a:pPr>
            <a:r>
              <a:rPr lang="en-US" altLang="en-US" sz="1800"/>
              <a:t>  Regular </a:t>
            </a:r>
            <a:r>
              <a:rPr lang="en-US" altLang="en-US" sz="1800">
                <a:solidFill>
                  <a:srgbClr val="FF3300"/>
                </a:solidFill>
              </a:rPr>
              <a:t>independent assessments</a:t>
            </a:r>
            <a:r>
              <a:rPr lang="en-US" altLang="en-US" sz="1800"/>
              <a:t> (system and performance audits).</a:t>
            </a:r>
          </a:p>
          <a:p>
            <a:pPr algn="just" eaLnBrk="1" hangingPunct="1">
              <a:spcBef>
                <a:spcPct val="0"/>
              </a:spcBef>
              <a:buClrTx/>
              <a:buFont typeface="Wingdings" pitchFamily="2" charset="2"/>
              <a:buChar char="ü"/>
            </a:pPr>
            <a:r>
              <a:rPr lang="en-US" altLang="en-US" sz="1800"/>
              <a:t>  Timely submission of data and associated metadata to the responsible World Data Centre as a means of permitting independent review of data by a wider community.</a:t>
            </a:r>
          </a:p>
        </p:txBody>
      </p:sp>
      <p:pic>
        <p:nvPicPr>
          <p:cNvPr id="34820" name="Picture 7" descr="gaw_logo_acronym_horizont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288" y="188913"/>
            <a:ext cx="14605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34610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36198">
                                            <p:txEl>
                                              <p:pRg st="0" end="0"/>
                                            </p:txEl>
                                          </p:spTgt>
                                        </p:tgtEl>
                                        <p:attrNameLst>
                                          <p:attrName>style.visibility</p:attrName>
                                        </p:attrNameLst>
                                      </p:cBhvr>
                                      <p:to>
                                        <p:strVal val="visible"/>
                                      </p:to>
                                    </p:set>
                                    <p:anim calcmode="lin" valueType="num">
                                      <p:cBhvr additive="base">
                                        <p:cTn id="7" dur="500" fill="hold"/>
                                        <p:tgtEl>
                                          <p:spTgt spid="13619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36198">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36198">
                                            <p:txEl>
                                              <p:pRg st="0" end="0"/>
                                            </p:txEl>
                                          </p:spTgt>
                                        </p:tgtEl>
                                        <p:attrNameLst>
                                          <p:attrName>ppt_c</p:attrName>
                                        </p:attrNameLst>
                                      </p:cBhvr>
                                      <p:to>
                                        <a:schemeClr val="bg2"/>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136198">
                                            <p:txEl>
                                              <p:pRg st="1" end="1"/>
                                            </p:txEl>
                                          </p:spTgt>
                                        </p:tgtEl>
                                        <p:attrNameLst>
                                          <p:attrName>style.visibility</p:attrName>
                                        </p:attrNameLst>
                                      </p:cBhvr>
                                      <p:to>
                                        <p:strVal val="visible"/>
                                      </p:to>
                                    </p:set>
                                    <p:anim calcmode="lin" valueType="num">
                                      <p:cBhvr additive="base">
                                        <p:cTn id="13" dur="500" fill="hold"/>
                                        <p:tgtEl>
                                          <p:spTgt spid="136198">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36198">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36198">
                                            <p:txEl>
                                              <p:pRg st="1" end="1"/>
                                            </p:txEl>
                                          </p:spTgt>
                                        </p:tgtEl>
                                        <p:attrNameLst>
                                          <p:attrName>ppt_c</p:attrName>
                                        </p:attrNameLst>
                                      </p:cBhvr>
                                      <p:to>
                                        <a:schemeClr val="bg2"/>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136198">
                                            <p:txEl>
                                              <p:pRg st="2" end="2"/>
                                            </p:txEl>
                                          </p:spTgt>
                                        </p:tgtEl>
                                        <p:attrNameLst>
                                          <p:attrName>style.visibility</p:attrName>
                                        </p:attrNameLst>
                                      </p:cBhvr>
                                      <p:to>
                                        <p:strVal val="visible"/>
                                      </p:to>
                                    </p:set>
                                    <p:anim calcmode="lin" valueType="num">
                                      <p:cBhvr additive="base">
                                        <p:cTn id="19" dur="500" fill="hold"/>
                                        <p:tgtEl>
                                          <p:spTgt spid="136198">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36198">
                                            <p:txEl>
                                              <p:pRg st="2" end="2"/>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36198">
                                            <p:txEl>
                                              <p:pRg st="2" end="2"/>
                                            </p:txEl>
                                          </p:spTgt>
                                        </p:tgtEl>
                                        <p:attrNameLst>
                                          <p:attrName>ppt_c</p:attrName>
                                        </p:attrNameLst>
                                      </p:cBhvr>
                                      <p:to>
                                        <a:schemeClr val="bg2"/>
                                      </p:to>
                                    </p:animClr>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136198">
                                            <p:txEl>
                                              <p:pRg st="3" end="3"/>
                                            </p:txEl>
                                          </p:spTgt>
                                        </p:tgtEl>
                                        <p:attrNameLst>
                                          <p:attrName>style.visibility</p:attrName>
                                        </p:attrNameLst>
                                      </p:cBhvr>
                                      <p:to>
                                        <p:strVal val="visible"/>
                                      </p:to>
                                    </p:set>
                                    <p:anim calcmode="lin" valueType="num">
                                      <p:cBhvr additive="base">
                                        <p:cTn id="25" dur="500" fill="hold"/>
                                        <p:tgtEl>
                                          <p:spTgt spid="136198">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36198">
                                            <p:txEl>
                                              <p:pRg st="3" end="3"/>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36198">
                                            <p:txEl>
                                              <p:pRg st="3" end="3"/>
                                            </p:txEl>
                                          </p:spTgt>
                                        </p:tgtEl>
                                        <p:attrNameLst>
                                          <p:attrName>ppt_c</p:attrName>
                                        </p:attrNameLst>
                                      </p:cBhvr>
                                      <p:to>
                                        <a:schemeClr val="bg2"/>
                                      </p:to>
                                    </p:animClr>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136198">
                                            <p:txEl>
                                              <p:pRg st="4" end="4"/>
                                            </p:txEl>
                                          </p:spTgt>
                                        </p:tgtEl>
                                        <p:attrNameLst>
                                          <p:attrName>style.visibility</p:attrName>
                                        </p:attrNameLst>
                                      </p:cBhvr>
                                      <p:to>
                                        <p:strVal val="visible"/>
                                      </p:to>
                                    </p:set>
                                    <p:anim calcmode="lin" valueType="num">
                                      <p:cBhvr additive="base">
                                        <p:cTn id="31" dur="500" fill="hold"/>
                                        <p:tgtEl>
                                          <p:spTgt spid="136198">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36198">
                                            <p:txEl>
                                              <p:pRg st="4" end="4"/>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36198">
                                            <p:txEl>
                                              <p:pRg st="4" end="4"/>
                                            </p:txEl>
                                          </p:spTgt>
                                        </p:tgtEl>
                                        <p:attrNameLst>
                                          <p:attrName>ppt_c</p:attrName>
                                        </p:attrNameLst>
                                      </p:cBhvr>
                                      <p:to>
                                        <a:schemeClr val="bg2"/>
                                      </p:to>
                                    </p:animClr>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136198">
                                            <p:txEl>
                                              <p:pRg st="5" end="5"/>
                                            </p:txEl>
                                          </p:spTgt>
                                        </p:tgtEl>
                                        <p:attrNameLst>
                                          <p:attrName>style.visibility</p:attrName>
                                        </p:attrNameLst>
                                      </p:cBhvr>
                                      <p:to>
                                        <p:strVal val="visible"/>
                                      </p:to>
                                    </p:set>
                                    <p:anim calcmode="lin" valueType="num">
                                      <p:cBhvr additive="base">
                                        <p:cTn id="37" dur="500" fill="hold"/>
                                        <p:tgtEl>
                                          <p:spTgt spid="136198">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36198">
                                            <p:txEl>
                                              <p:pRg st="5" end="5"/>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36198">
                                            <p:txEl>
                                              <p:pRg st="5" end="5"/>
                                            </p:txEl>
                                          </p:spTgt>
                                        </p:tgtEl>
                                        <p:attrNameLst>
                                          <p:attrName>ppt_c</p:attrName>
                                        </p:attrNameLst>
                                      </p:cBhvr>
                                      <p:to>
                                        <a:schemeClr val="bg2"/>
                                      </p:to>
                                    </p:animClr>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136198">
                                            <p:txEl>
                                              <p:pRg st="6" end="6"/>
                                            </p:txEl>
                                          </p:spTgt>
                                        </p:tgtEl>
                                        <p:attrNameLst>
                                          <p:attrName>style.visibility</p:attrName>
                                        </p:attrNameLst>
                                      </p:cBhvr>
                                      <p:to>
                                        <p:strVal val="visible"/>
                                      </p:to>
                                    </p:set>
                                    <p:anim calcmode="lin" valueType="num">
                                      <p:cBhvr additive="base">
                                        <p:cTn id="43" dur="500" fill="hold"/>
                                        <p:tgtEl>
                                          <p:spTgt spid="136198">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36198">
                                            <p:txEl>
                                              <p:pRg st="6" end="6"/>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36198">
                                            <p:txEl>
                                              <p:pRg st="6" end="6"/>
                                            </p:txEl>
                                          </p:spTgt>
                                        </p:tgtEl>
                                        <p:attrNameLst>
                                          <p:attrName>ppt_c</p:attrName>
                                        </p:attrNameLst>
                                      </p:cBhvr>
                                      <p:to>
                                        <a:schemeClr val="bg2"/>
                                      </p:to>
                                    </p:animClr>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136198">
                                            <p:txEl>
                                              <p:pRg st="7" end="7"/>
                                            </p:txEl>
                                          </p:spTgt>
                                        </p:tgtEl>
                                        <p:attrNameLst>
                                          <p:attrName>style.visibility</p:attrName>
                                        </p:attrNameLst>
                                      </p:cBhvr>
                                      <p:to>
                                        <p:strVal val="visible"/>
                                      </p:to>
                                    </p:set>
                                    <p:anim calcmode="lin" valueType="num">
                                      <p:cBhvr additive="base">
                                        <p:cTn id="49" dur="500" fill="hold"/>
                                        <p:tgtEl>
                                          <p:spTgt spid="136198">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136198">
                                            <p:txEl>
                                              <p:pRg st="7" end="7"/>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36198">
                                            <p:txEl>
                                              <p:pRg st="7" end="7"/>
                                            </p:txEl>
                                          </p:spTgt>
                                        </p:tgtEl>
                                        <p:attrNameLst>
                                          <p:attrName>ppt_c</p:attrName>
                                        </p:attrNameLst>
                                      </p:cBhvr>
                                      <p:to>
                                        <a:schemeClr val="bg2"/>
                                      </p:to>
                                    </p:animClr>
                                  </p:sub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nodeType="clickEffect">
                                  <p:stCondLst>
                                    <p:cond delay="0"/>
                                  </p:stCondLst>
                                  <p:childTnLst>
                                    <p:set>
                                      <p:cBhvr>
                                        <p:cTn id="54" dur="1" fill="hold">
                                          <p:stCondLst>
                                            <p:cond delay="0"/>
                                          </p:stCondLst>
                                        </p:cTn>
                                        <p:tgtEl>
                                          <p:spTgt spid="136198">
                                            <p:txEl>
                                              <p:pRg st="8" end="8"/>
                                            </p:txEl>
                                          </p:spTgt>
                                        </p:tgtEl>
                                        <p:attrNameLst>
                                          <p:attrName>style.visibility</p:attrName>
                                        </p:attrNameLst>
                                      </p:cBhvr>
                                      <p:to>
                                        <p:strVal val="visible"/>
                                      </p:to>
                                    </p:set>
                                    <p:anim calcmode="lin" valueType="num">
                                      <p:cBhvr additive="base">
                                        <p:cTn id="55" dur="500" fill="hold"/>
                                        <p:tgtEl>
                                          <p:spTgt spid="136198">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136198">
                                            <p:txEl>
                                              <p:pRg st="8" end="8"/>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36198">
                                            <p:txEl>
                                              <p:pRg st="8" end="8"/>
                                            </p:txEl>
                                          </p:spTgt>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971550" y="333375"/>
            <a:ext cx="5254625" cy="755650"/>
          </a:xfrm>
        </p:spPr>
        <p:txBody>
          <a:bodyPr/>
          <a:lstStyle/>
          <a:p>
            <a:pPr algn="ctr"/>
            <a:r>
              <a:rPr lang="en-US" altLang="en-US" sz="3600" b="1" smtClean="0">
                <a:solidFill>
                  <a:srgbClr val="0070C0"/>
                </a:solidFill>
              </a:rPr>
              <a:t>Central Facilities</a:t>
            </a:r>
            <a:endParaRPr lang="en-GB" altLang="en-US" sz="3600" b="1" smtClean="0">
              <a:solidFill>
                <a:srgbClr val="0070C0"/>
              </a:solidFill>
            </a:endParaRPr>
          </a:p>
        </p:txBody>
      </p:sp>
      <p:sp>
        <p:nvSpPr>
          <p:cNvPr id="28675" name="Rectangle 3"/>
          <p:cNvSpPr>
            <a:spLocks noChangeArrowheads="1"/>
          </p:cNvSpPr>
          <p:nvPr/>
        </p:nvSpPr>
        <p:spPr bwMode="auto">
          <a:xfrm>
            <a:off x="971550" y="1557338"/>
            <a:ext cx="7416800" cy="388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1pPr>
            <a:lvl2pPr marL="742950" indent="-285750">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rgbClr val="FF9900"/>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9pPr>
          </a:lstStyle>
          <a:p>
            <a:pPr eaLnBrk="1" hangingPunct="1">
              <a:lnSpc>
                <a:spcPct val="135000"/>
              </a:lnSpc>
              <a:spcBef>
                <a:spcPct val="0"/>
              </a:spcBef>
              <a:spcAft>
                <a:spcPct val="5000"/>
              </a:spcAft>
              <a:buClrTx/>
              <a:buFontTx/>
              <a:buNone/>
            </a:pPr>
            <a:r>
              <a:rPr lang="en-GB" altLang="en-US">
                <a:solidFill>
                  <a:srgbClr val="333399"/>
                </a:solidFill>
                <a:latin typeface="Comic Sans MS" panose="030F0702030302020204" pitchFamily="66" charset="0"/>
              </a:rPr>
              <a:t/>
            </a:r>
            <a:br>
              <a:rPr lang="en-GB" altLang="en-US">
                <a:solidFill>
                  <a:srgbClr val="333399"/>
                </a:solidFill>
                <a:latin typeface="Comic Sans MS" panose="030F0702030302020204" pitchFamily="66" charset="0"/>
              </a:rPr>
            </a:br>
            <a:endParaRPr lang="en-GB" altLang="en-US" sz="2400">
              <a:solidFill>
                <a:srgbClr val="003399"/>
              </a:solidFill>
              <a:latin typeface="Comic Sans MS" panose="030F0702030302020204" pitchFamily="66" charset="0"/>
            </a:endParaRPr>
          </a:p>
        </p:txBody>
      </p:sp>
      <p:sp>
        <p:nvSpPr>
          <p:cNvPr id="28676" name="Text Box 5"/>
          <p:cNvSpPr txBox="1">
            <a:spLocks noChangeArrowheads="1"/>
          </p:cNvSpPr>
          <p:nvPr/>
        </p:nvSpPr>
        <p:spPr bwMode="auto">
          <a:xfrm>
            <a:off x="179388" y="1412875"/>
            <a:ext cx="7632700" cy="371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1pPr>
            <a:lvl2pPr marL="742950" indent="-285750">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rgbClr val="FF9900"/>
              </a:buClr>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FontTx/>
              <a:buNone/>
            </a:pPr>
            <a:r>
              <a:rPr lang="en-GB" altLang="en-US" b="1">
                <a:cs typeface="Times New Roman" panose="02020603050405020304" pitchFamily="18" charset="0"/>
              </a:rPr>
              <a:t>Five types</a:t>
            </a:r>
            <a:r>
              <a:rPr lang="en-GB" altLang="en-US">
                <a:cs typeface="Times New Roman" panose="02020603050405020304" pitchFamily="18" charset="0"/>
              </a:rPr>
              <a:t> of central facilities:</a:t>
            </a:r>
          </a:p>
          <a:p>
            <a:pPr eaLnBrk="1" hangingPunct="1">
              <a:lnSpc>
                <a:spcPct val="125000"/>
              </a:lnSpc>
              <a:spcBef>
                <a:spcPct val="0"/>
              </a:spcBef>
              <a:buClrTx/>
              <a:buFontTx/>
              <a:buChar char="•"/>
            </a:pPr>
            <a:r>
              <a:rPr lang="en-GB" altLang="en-US">
                <a:cs typeface="Times New Roman" panose="02020603050405020304" pitchFamily="18" charset="0"/>
              </a:rPr>
              <a:t>Central Calibration Laboratories (CCLs)</a:t>
            </a:r>
          </a:p>
          <a:p>
            <a:pPr eaLnBrk="1" hangingPunct="1">
              <a:lnSpc>
                <a:spcPct val="125000"/>
              </a:lnSpc>
              <a:spcBef>
                <a:spcPct val="0"/>
              </a:spcBef>
              <a:buClrTx/>
              <a:buFontTx/>
              <a:buChar char="•"/>
            </a:pPr>
            <a:r>
              <a:rPr lang="en-GB" altLang="en-US">
                <a:cs typeface="Times New Roman" panose="02020603050405020304" pitchFamily="18" charset="0"/>
              </a:rPr>
              <a:t>Quality Assurance/Science Activity Centres (QA/SACs)</a:t>
            </a:r>
          </a:p>
          <a:p>
            <a:pPr eaLnBrk="1" hangingPunct="1">
              <a:lnSpc>
                <a:spcPct val="125000"/>
              </a:lnSpc>
              <a:spcBef>
                <a:spcPct val="0"/>
              </a:spcBef>
              <a:buClrTx/>
              <a:buFontTx/>
              <a:buChar char="•"/>
            </a:pPr>
            <a:r>
              <a:rPr lang="en-GB" altLang="en-US">
                <a:cs typeface="Times New Roman" panose="02020603050405020304" pitchFamily="18" charset="0"/>
              </a:rPr>
              <a:t>World Calibration Centres (WCCs)</a:t>
            </a:r>
          </a:p>
          <a:p>
            <a:pPr eaLnBrk="1" hangingPunct="1">
              <a:lnSpc>
                <a:spcPct val="125000"/>
              </a:lnSpc>
              <a:spcBef>
                <a:spcPct val="0"/>
              </a:spcBef>
              <a:buClrTx/>
              <a:buFontTx/>
              <a:buChar char="•"/>
            </a:pPr>
            <a:r>
              <a:rPr lang="en-GB" altLang="en-US">
                <a:cs typeface="Times New Roman" panose="02020603050405020304" pitchFamily="18" charset="0"/>
              </a:rPr>
              <a:t> Regional Calibration Centres (RCCs)</a:t>
            </a:r>
          </a:p>
          <a:p>
            <a:pPr eaLnBrk="1" hangingPunct="1">
              <a:lnSpc>
                <a:spcPct val="125000"/>
              </a:lnSpc>
              <a:spcBef>
                <a:spcPct val="0"/>
              </a:spcBef>
              <a:buClrTx/>
              <a:buFontTx/>
              <a:buChar char="•"/>
            </a:pPr>
            <a:r>
              <a:rPr lang="en-GB" altLang="en-US">
                <a:cs typeface="Times New Roman" panose="02020603050405020304" pitchFamily="18" charset="0"/>
              </a:rPr>
              <a:t>World Data Centres (WDCs) </a:t>
            </a:r>
            <a:endParaRPr lang="ru-RU" altLang="en-US">
              <a:cs typeface="Times New Roman" panose="02020603050405020304" pitchFamily="18" charset="0"/>
            </a:endParaRPr>
          </a:p>
        </p:txBody>
      </p:sp>
      <p:pic>
        <p:nvPicPr>
          <p:cNvPr id="28677" name="Picture 7" descr="gaw_logo_acronym_horizont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288" y="333375"/>
            <a:ext cx="14605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19925" y="4322763"/>
            <a:ext cx="1955800"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45070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910407505"/>
              </p:ext>
            </p:extLst>
          </p:nvPr>
        </p:nvGraphicFramePr>
        <p:xfrm>
          <a:off x="467544" y="116632"/>
          <a:ext cx="8496948" cy="6100245"/>
        </p:xfrm>
        <a:graphic>
          <a:graphicData uri="http://schemas.openxmlformats.org/drawingml/2006/table">
            <a:tbl>
              <a:tblPr firstRow="1" firstCol="1" lastRow="1" lastCol="1" bandRow="1" bandCol="1">
                <a:tableStyleId>{5C22544A-7EE6-4342-B048-85BDC9FD1C3A}</a:tableStyleId>
              </a:tblPr>
              <a:tblGrid>
                <a:gridCol w="1008114"/>
                <a:gridCol w="1440160"/>
                <a:gridCol w="1872208"/>
                <a:gridCol w="1728192"/>
                <a:gridCol w="1440160"/>
                <a:gridCol w="1008114"/>
              </a:tblGrid>
              <a:tr h="216024">
                <a:tc>
                  <a:txBody>
                    <a:bodyPr/>
                    <a:lstStyle/>
                    <a:p>
                      <a:pPr marL="0" marR="0" algn="ctr">
                        <a:lnSpc>
                          <a:spcPct val="115000"/>
                        </a:lnSpc>
                        <a:spcBef>
                          <a:spcPts val="1200"/>
                        </a:spcBef>
                        <a:spcAft>
                          <a:spcPts val="0"/>
                        </a:spcAft>
                      </a:pPr>
                      <a:r>
                        <a:rPr lang="en-US" sz="900" kern="1800" dirty="0">
                          <a:solidFill>
                            <a:schemeClr val="tx1"/>
                          </a:solidFill>
                          <a:effectLst/>
                        </a:rPr>
                        <a:t>Variable</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7000"/>
                        </a:lnSpc>
                        <a:spcBef>
                          <a:spcPts val="1200"/>
                        </a:spcBef>
                        <a:spcAft>
                          <a:spcPts val="0"/>
                        </a:spcAft>
                      </a:pPr>
                      <a:r>
                        <a:rPr lang="en-US" sz="900" kern="1800" dirty="0" smtClean="0">
                          <a:solidFill>
                            <a:schemeClr val="tx1"/>
                          </a:solidFill>
                          <a:effectLst/>
                        </a:rPr>
                        <a:t>QA/SAC</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7000"/>
                        </a:lnSpc>
                        <a:spcBef>
                          <a:spcPts val="1200"/>
                        </a:spcBef>
                        <a:spcAft>
                          <a:spcPts val="0"/>
                        </a:spcAft>
                      </a:pPr>
                      <a:r>
                        <a:rPr lang="en-US" sz="900" kern="1800" dirty="0" smtClean="0">
                          <a:solidFill>
                            <a:schemeClr val="tx1"/>
                          </a:solidFill>
                          <a:effectLst/>
                        </a:rPr>
                        <a:t>CCL</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7000"/>
                        </a:lnSpc>
                        <a:spcBef>
                          <a:spcPts val="1200"/>
                        </a:spcBef>
                        <a:spcAft>
                          <a:spcPts val="0"/>
                        </a:spcAft>
                      </a:pPr>
                      <a:r>
                        <a:rPr lang="en-US" sz="900" kern="1800" dirty="0" smtClean="0">
                          <a:solidFill>
                            <a:schemeClr val="tx1"/>
                          </a:solidFill>
                          <a:effectLst/>
                        </a:rPr>
                        <a:t>WCC</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7000"/>
                        </a:lnSpc>
                        <a:spcBef>
                          <a:spcPts val="1200"/>
                        </a:spcBef>
                        <a:spcAft>
                          <a:spcPts val="0"/>
                        </a:spcAft>
                      </a:pPr>
                      <a:r>
                        <a:rPr lang="en-US" sz="900" kern="1800" dirty="0" smtClean="0">
                          <a:solidFill>
                            <a:schemeClr val="tx1"/>
                          </a:solidFill>
                          <a:effectLst/>
                        </a:rPr>
                        <a:t>RCC</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7000"/>
                        </a:lnSpc>
                        <a:spcBef>
                          <a:spcPts val="1200"/>
                        </a:spcBef>
                        <a:spcAft>
                          <a:spcPts val="0"/>
                        </a:spcAft>
                      </a:pPr>
                      <a:r>
                        <a:rPr lang="en-US" sz="900" kern="1800" dirty="0" smtClean="0">
                          <a:solidFill>
                            <a:schemeClr val="tx1"/>
                          </a:solidFill>
                          <a:effectLst/>
                        </a:rPr>
                        <a:t>WDC</a:t>
                      </a:r>
                      <a:endParaRPr lang="en-US" sz="900" dirty="0">
                        <a:solidFill>
                          <a:schemeClr val="tx1"/>
                        </a:solidFill>
                        <a:effectLst/>
                        <a:latin typeface="Calibri"/>
                        <a:ea typeface="PMingLiU"/>
                        <a:cs typeface="Times New Roman"/>
                      </a:endParaRPr>
                    </a:p>
                  </a:txBody>
                  <a:tcPr marL="31407" marR="31407" marT="0" marB="0"/>
                </a:tc>
              </a:tr>
              <a:tr h="360040">
                <a:tc>
                  <a:txBody>
                    <a:bodyPr/>
                    <a:lstStyle/>
                    <a:p>
                      <a:pPr marL="0" marR="0" algn="ctr">
                        <a:lnSpc>
                          <a:spcPct val="115000"/>
                        </a:lnSpc>
                        <a:spcBef>
                          <a:spcPts val="600"/>
                        </a:spcBef>
                        <a:spcAft>
                          <a:spcPts val="600"/>
                        </a:spcAft>
                      </a:pPr>
                      <a:r>
                        <a:rPr lang="en-US" sz="900" kern="1800">
                          <a:solidFill>
                            <a:schemeClr val="tx1"/>
                          </a:solidFill>
                          <a:effectLst/>
                        </a:rPr>
                        <a:t>CO</a:t>
                      </a:r>
                      <a:r>
                        <a:rPr lang="en-US" sz="900" kern="1800" baseline="-25000">
                          <a:solidFill>
                            <a:schemeClr val="tx1"/>
                          </a:solidFill>
                          <a:effectLst/>
                        </a:rPr>
                        <a:t>2</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JMA (Asia, South-West Pacific)</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NOAA-ESRL</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smtClean="0">
                          <a:solidFill>
                            <a:schemeClr val="tx1"/>
                          </a:solidFill>
                          <a:effectLst/>
                        </a:rPr>
                        <a:t>NOAA-ESRL/  </a:t>
                      </a:r>
                      <a:r>
                        <a:rPr lang="en-US" sz="900" kern="1800" dirty="0" err="1" smtClean="0">
                          <a:solidFill>
                            <a:srgbClr val="C00000"/>
                          </a:solidFill>
                          <a:effectLst/>
                        </a:rPr>
                        <a:t>Empa</a:t>
                      </a:r>
                      <a:r>
                        <a:rPr lang="en-US" sz="900" kern="1800" dirty="0" smtClean="0">
                          <a:solidFill>
                            <a:srgbClr val="C00000"/>
                          </a:solidFill>
                          <a:effectLst/>
                        </a:rPr>
                        <a:t> </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JMA</a:t>
                      </a:r>
                      <a:endParaRPr lang="en-US" sz="900">
                        <a:solidFill>
                          <a:schemeClr val="tx1"/>
                        </a:solidFill>
                        <a:effectLst/>
                        <a:latin typeface="Calibri"/>
                        <a:ea typeface="PMingLiU"/>
                        <a:cs typeface="Times New Roman"/>
                      </a:endParaRPr>
                    </a:p>
                  </a:txBody>
                  <a:tcPr marL="31407" marR="31407" marT="0" marB="0"/>
                </a:tc>
              </a:tr>
              <a:tr h="206935">
                <a:tc>
                  <a:txBody>
                    <a:bodyPr/>
                    <a:lstStyle/>
                    <a:p>
                      <a:pPr marL="0" marR="0" algn="ctr">
                        <a:lnSpc>
                          <a:spcPct val="115000"/>
                        </a:lnSpc>
                        <a:spcBef>
                          <a:spcPts val="600"/>
                        </a:spcBef>
                        <a:spcAft>
                          <a:spcPts val="600"/>
                        </a:spcAft>
                      </a:pPr>
                      <a:r>
                        <a:rPr lang="en-US" sz="900" kern="1800">
                          <a:solidFill>
                            <a:schemeClr val="tx1"/>
                          </a:solidFill>
                          <a:effectLst/>
                        </a:rPr>
                        <a:t>CO</a:t>
                      </a:r>
                      <a:r>
                        <a:rPr lang="en-US" sz="900" kern="1800" baseline="-25000">
                          <a:solidFill>
                            <a:schemeClr val="tx1"/>
                          </a:solidFill>
                          <a:effectLst/>
                        </a:rPr>
                        <a:t>2</a:t>
                      </a:r>
                      <a:r>
                        <a:rPr lang="en-US" sz="900" kern="1800">
                          <a:solidFill>
                            <a:schemeClr val="tx1"/>
                          </a:solidFill>
                          <a:effectLst/>
                        </a:rPr>
                        <a:t> Isotopes</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MPI-BGC</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dirty="0">
                          <a:solidFill>
                            <a:schemeClr val="tx1"/>
                          </a:solidFill>
                          <a:effectLst/>
                        </a:rPr>
                        <a:t> </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 </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JMA</a:t>
                      </a:r>
                      <a:endParaRPr lang="en-US" sz="900">
                        <a:solidFill>
                          <a:schemeClr val="tx1"/>
                        </a:solidFill>
                        <a:effectLst/>
                        <a:latin typeface="Calibri"/>
                        <a:ea typeface="PMingLiU"/>
                        <a:cs typeface="Times New Roman"/>
                      </a:endParaRPr>
                    </a:p>
                  </a:txBody>
                  <a:tcPr marL="31407" marR="31407" marT="0" marB="0"/>
                </a:tc>
              </a:tr>
              <a:tr h="369129">
                <a:tc>
                  <a:txBody>
                    <a:bodyPr/>
                    <a:lstStyle/>
                    <a:p>
                      <a:pPr marL="0" marR="0" algn="ctr">
                        <a:lnSpc>
                          <a:spcPct val="115000"/>
                        </a:lnSpc>
                        <a:spcBef>
                          <a:spcPts val="600"/>
                        </a:spcBef>
                        <a:spcAft>
                          <a:spcPts val="600"/>
                        </a:spcAft>
                      </a:pPr>
                      <a:r>
                        <a:rPr lang="es-ES" sz="900" kern="1800">
                          <a:solidFill>
                            <a:schemeClr val="tx1"/>
                          </a:solidFill>
                          <a:effectLst/>
                        </a:rPr>
                        <a:t>CH</a:t>
                      </a:r>
                      <a:r>
                        <a:rPr lang="es-ES" sz="900" kern="1800" baseline="-25000">
                          <a:solidFill>
                            <a:schemeClr val="tx1"/>
                          </a:solidFill>
                          <a:effectLst/>
                        </a:rPr>
                        <a:t>4</a:t>
                      </a:r>
                      <a:endParaRPr lang="en-US" sz="900">
                        <a:solidFill>
                          <a:schemeClr val="tx1"/>
                        </a:solidFill>
                        <a:effectLst/>
                        <a:latin typeface="Calibri"/>
                        <a:ea typeface="PMingLiU"/>
                        <a:cs typeface="Times New Roman"/>
                      </a:endParaRPr>
                    </a:p>
                  </a:txBody>
                  <a:tcPr marL="31407" marR="31407" marT="0" marB="0"/>
                </a:tc>
                <a:tc>
                  <a:txBody>
                    <a:bodyPr/>
                    <a:lstStyle/>
                    <a:p>
                      <a:pPr marL="0" marR="0">
                        <a:lnSpc>
                          <a:spcPct val="100000"/>
                        </a:lnSpc>
                        <a:spcBef>
                          <a:spcPts val="600"/>
                        </a:spcBef>
                        <a:spcAft>
                          <a:spcPts val="0"/>
                        </a:spcAft>
                      </a:pPr>
                      <a:r>
                        <a:rPr lang="es-ES" sz="900" kern="1800" dirty="0" err="1">
                          <a:solidFill>
                            <a:schemeClr val="tx1"/>
                          </a:solidFill>
                          <a:effectLst/>
                        </a:rPr>
                        <a:t>Empa</a:t>
                      </a:r>
                      <a:r>
                        <a:rPr lang="es-ES" sz="900" kern="1800" dirty="0">
                          <a:solidFill>
                            <a:schemeClr val="tx1"/>
                          </a:solidFill>
                          <a:effectLst/>
                        </a:rPr>
                        <a:t> (</a:t>
                      </a:r>
                      <a:r>
                        <a:rPr lang="es-ES" sz="900" kern="1800" dirty="0" err="1">
                          <a:solidFill>
                            <a:schemeClr val="tx1"/>
                          </a:solidFill>
                          <a:effectLst/>
                        </a:rPr>
                        <a:t>Americas</a:t>
                      </a:r>
                      <a:r>
                        <a:rPr lang="es-ES" sz="900" kern="1800" dirty="0">
                          <a:solidFill>
                            <a:schemeClr val="tx1"/>
                          </a:solidFill>
                          <a:effectLst/>
                        </a:rPr>
                        <a:t>, </a:t>
                      </a:r>
                      <a:r>
                        <a:rPr lang="es-ES" sz="900" kern="1800" dirty="0" err="1">
                          <a:solidFill>
                            <a:schemeClr val="tx1"/>
                          </a:solidFill>
                          <a:effectLst/>
                        </a:rPr>
                        <a:t>Europe</a:t>
                      </a:r>
                      <a:r>
                        <a:rPr lang="es-ES" sz="900" kern="1800" dirty="0">
                          <a:solidFill>
                            <a:schemeClr val="tx1"/>
                          </a:solidFill>
                          <a:effectLst/>
                        </a:rPr>
                        <a:t>, </a:t>
                      </a:r>
                      <a:r>
                        <a:rPr lang="es-ES" sz="900" kern="1800" dirty="0" err="1" smtClean="0">
                          <a:solidFill>
                            <a:schemeClr val="tx1"/>
                          </a:solidFill>
                          <a:effectLst/>
                        </a:rPr>
                        <a:t>Africa</a:t>
                      </a:r>
                      <a:r>
                        <a:rPr lang="es-ES" sz="900" kern="1800" dirty="0" smtClean="0">
                          <a:solidFill>
                            <a:schemeClr val="tx1"/>
                          </a:solidFill>
                          <a:effectLst/>
                        </a:rPr>
                        <a:t>)</a:t>
                      </a:r>
                    </a:p>
                    <a:p>
                      <a:pPr marL="0" marR="0">
                        <a:lnSpc>
                          <a:spcPct val="100000"/>
                        </a:lnSpc>
                        <a:spcBef>
                          <a:spcPts val="600"/>
                        </a:spcBef>
                        <a:spcAft>
                          <a:spcPts val="0"/>
                        </a:spcAft>
                      </a:pPr>
                      <a:r>
                        <a:rPr lang="en-US" sz="900" kern="1800" dirty="0" smtClean="0">
                          <a:solidFill>
                            <a:schemeClr val="tx1"/>
                          </a:solidFill>
                          <a:effectLst/>
                        </a:rPr>
                        <a:t>JMA </a:t>
                      </a:r>
                      <a:r>
                        <a:rPr lang="en-US" sz="900" kern="1800" dirty="0">
                          <a:solidFill>
                            <a:schemeClr val="tx1"/>
                          </a:solidFill>
                          <a:effectLst/>
                        </a:rPr>
                        <a:t>(Asia, South-West Pacific)</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NOAA-ESRL</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s-ES" sz="900" kern="1800" dirty="0" err="1">
                          <a:solidFill>
                            <a:srgbClr val="C00000"/>
                          </a:solidFill>
                          <a:effectLst/>
                        </a:rPr>
                        <a:t>Empa</a:t>
                      </a:r>
                      <a:r>
                        <a:rPr lang="es-ES" sz="900" kern="1800" dirty="0">
                          <a:solidFill>
                            <a:schemeClr val="tx1"/>
                          </a:solidFill>
                          <a:effectLst/>
                        </a:rPr>
                        <a:t> </a:t>
                      </a:r>
                      <a:r>
                        <a:rPr lang="es-ES" sz="900" kern="1800" dirty="0" smtClean="0">
                          <a:solidFill>
                            <a:schemeClr val="tx1"/>
                          </a:solidFill>
                          <a:effectLst/>
                        </a:rPr>
                        <a:t>/ </a:t>
                      </a:r>
                      <a:r>
                        <a:rPr lang="en-US" sz="900" kern="1800" dirty="0" smtClean="0">
                          <a:solidFill>
                            <a:schemeClr val="tx1"/>
                          </a:solidFill>
                          <a:effectLst/>
                        </a:rPr>
                        <a:t>JMA</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 </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JMA</a:t>
                      </a:r>
                      <a:endParaRPr lang="en-US" sz="900" dirty="0">
                        <a:solidFill>
                          <a:schemeClr val="tx1"/>
                        </a:solidFill>
                        <a:effectLst/>
                        <a:latin typeface="Calibri"/>
                        <a:ea typeface="PMingLiU"/>
                        <a:cs typeface="Times New Roman"/>
                      </a:endParaRPr>
                    </a:p>
                  </a:txBody>
                  <a:tcPr marL="31407" marR="31407" marT="0" marB="0"/>
                </a:tc>
              </a:tr>
              <a:tr h="188207">
                <a:tc>
                  <a:txBody>
                    <a:bodyPr/>
                    <a:lstStyle/>
                    <a:p>
                      <a:pPr marL="0" marR="0" algn="ctr">
                        <a:lnSpc>
                          <a:spcPct val="115000"/>
                        </a:lnSpc>
                        <a:spcBef>
                          <a:spcPts val="600"/>
                        </a:spcBef>
                        <a:spcAft>
                          <a:spcPts val="600"/>
                        </a:spcAft>
                      </a:pPr>
                      <a:r>
                        <a:rPr lang="en-US" sz="900" kern="1800">
                          <a:solidFill>
                            <a:schemeClr val="tx1"/>
                          </a:solidFill>
                          <a:effectLst/>
                        </a:rPr>
                        <a:t>N</a:t>
                      </a:r>
                      <a:r>
                        <a:rPr lang="en-US" sz="900" kern="1800" baseline="-25000">
                          <a:solidFill>
                            <a:schemeClr val="tx1"/>
                          </a:solidFill>
                          <a:effectLst/>
                        </a:rPr>
                        <a:t>2</a:t>
                      </a:r>
                      <a:r>
                        <a:rPr lang="en-US" sz="900" kern="1800">
                          <a:solidFill>
                            <a:schemeClr val="tx1"/>
                          </a:solidFill>
                          <a:effectLst/>
                        </a:rPr>
                        <a:t>O</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UBA</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NOAA-ESRL</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KIT/IMK-IFU</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JMA</a:t>
                      </a:r>
                      <a:endParaRPr lang="en-US" sz="900">
                        <a:solidFill>
                          <a:schemeClr val="tx1"/>
                        </a:solidFill>
                        <a:effectLst/>
                        <a:latin typeface="Calibri"/>
                        <a:ea typeface="PMingLiU"/>
                        <a:cs typeface="Times New Roman"/>
                      </a:endParaRPr>
                    </a:p>
                  </a:txBody>
                  <a:tcPr marL="31407" marR="31407" marT="0" marB="0"/>
                </a:tc>
              </a:tr>
              <a:tr h="160012">
                <a:tc>
                  <a:txBody>
                    <a:bodyPr/>
                    <a:lstStyle/>
                    <a:p>
                      <a:pPr marL="0" marR="0" algn="ctr">
                        <a:lnSpc>
                          <a:spcPct val="115000"/>
                        </a:lnSpc>
                        <a:spcBef>
                          <a:spcPts val="600"/>
                        </a:spcBef>
                        <a:spcAft>
                          <a:spcPts val="600"/>
                        </a:spcAft>
                      </a:pPr>
                      <a:r>
                        <a:rPr lang="en-US" sz="900" kern="1800">
                          <a:solidFill>
                            <a:schemeClr val="tx1"/>
                          </a:solidFill>
                          <a:effectLst/>
                        </a:rPr>
                        <a:t>SF</a:t>
                      </a:r>
                      <a:r>
                        <a:rPr lang="en-US" sz="900" kern="1800" baseline="-25000">
                          <a:solidFill>
                            <a:schemeClr val="tx1"/>
                          </a:solidFill>
                          <a:effectLst/>
                        </a:rPr>
                        <a:t>6</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NOAA ESRL</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KMA-KGAWC</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JMA</a:t>
                      </a:r>
                      <a:endParaRPr lang="en-US" sz="900">
                        <a:solidFill>
                          <a:schemeClr val="tx1"/>
                        </a:solidFill>
                        <a:effectLst/>
                        <a:latin typeface="Calibri"/>
                        <a:ea typeface="PMingLiU"/>
                        <a:cs typeface="Times New Roman"/>
                      </a:endParaRPr>
                    </a:p>
                  </a:txBody>
                  <a:tcPr marL="31407" marR="31407" marT="0" marB="0"/>
                </a:tc>
              </a:tr>
              <a:tr h="155837">
                <a:tc>
                  <a:txBody>
                    <a:bodyPr/>
                    <a:lstStyle/>
                    <a:p>
                      <a:pPr marL="0" marR="0" algn="ctr">
                        <a:lnSpc>
                          <a:spcPct val="115000"/>
                        </a:lnSpc>
                        <a:spcBef>
                          <a:spcPts val="600"/>
                        </a:spcBef>
                        <a:spcAft>
                          <a:spcPts val="600"/>
                        </a:spcAft>
                      </a:pPr>
                      <a:r>
                        <a:rPr lang="en-US" sz="900" kern="1800">
                          <a:solidFill>
                            <a:schemeClr val="tx1"/>
                          </a:solidFill>
                          <a:effectLst/>
                        </a:rPr>
                        <a:t>CFCs, HCFCs, HFCs</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 </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JMA</a:t>
                      </a:r>
                      <a:endParaRPr lang="en-US" sz="900">
                        <a:solidFill>
                          <a:schemeClr val="tx1"/>
                        </a:solidFill>
                        <a:effectLst/>
                        <a:latin typeface="Calibri"/>
                        <a:ea typeface="PMingLiU"/>
                        <a:cs typeface="Times New Roman"/>
                      </a:endParaRPr>
                    </a:p>
                  </a:txBody>
                  <a:tcPr marL="31407" marR="31407" marT="0" marB="0"/>
                </a:tc>
              </a:tr>
              <a:tr h="216024">
                <a:tc>
                  <a:txBody>
                    <a:bodyPr/>
                    <a:lstStyle/>
                    <a:p>
                      <a:pPr marL="0" marR="0" algn="ctr">
                        <a:lnSpc>
                          <a:spcPct val="115000"/>
                        </a:lnSpc>
                        <a:spcBef>
                          <a:spcPts val="600"/>
                        </a:spcBef>
                        <a:spcAft>
                          <a:spcPts val="600"/>
                        </a:spcAft>
                      </a:pPr>
                      <a:r>
                        <a:rPr lang="en-US" sz="900" kern="1800">
                          <a:solidFill>
                            <a:schemeClr val="tx1"/>
                          </a:solidFill>
                          <a:effectLst/>
                        </a:rPr>
                        <a:t>Surface Ozone</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err="1">
                          <a:solidFill>
                            <a:srgbClr val="C00000"/>
                          </a:solidFill>
                          <a:effectLst/>
                        </a:rPr>
                        <a:t>Empa</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NIST</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err="1">
                          <a:solidFill>
                            <a:srgbClr val="C00000"/>
                          </a:solidFill>
                          <a:effectLst/>
                        </a:rPr>
                        <a:t>Empa</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OCBA (South America)</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JMA</a:t>
                      </a:r>
                      <a:endParaRPr lang="en-US" sz="900">
                        <a:solidFill>
                          <a:schemeClr val="tx1"/>
                        </a:solidFill>
                        <a:effectLst/>
                        <a:latin typeface="Calibri"/>
                        <a:ea typeface="PMingLiU"/>
                        <a:cs typeface="Times New Roman"/>
                      </a:endParaRPr>
                    </a:p>
                  </a:txBody>
                  <a:tcPr marL="31407" marR="31407" marT="0" marB="0"/>
                </a:tc>
              </a:tr>
              <a:tr h="188207">
                <a:tc>
                  <a:txBody>
                    <a:bodyPr/>
                    <a:lstStyle/>
                    <a:p>
                      <a:pPr marL="0" marR="0" algn="ctr">
                        <a:lnSpc>
                          <a:spcPct val="115000"/>
                        </a:lnSpc>
                        <a:spcBef>
                          <a:spcPts val="600"/>
                        </a:spcBef>
                        <a:spcAft>
                          <a:spcPts val="600"/>
                        </a:spcAft>
                      </a:pPr>
                      <a:r>
                        <a:rPr lang="en-US" sz="900" kern="1800">
                          <a:solidFill>
                            <a:schemeClr val="tx1"/>
                          </a:solidFill>
                          <a:effectLst/>
                        </a:rPr>
                        <a:t>CO</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err="1">
                          <a:solidFill>
                            <a:srgbClr val="C00000"/>
                          </a:solidFill>
                          <a:effectLst/>
                        </a:rPr>
                        <a:t>Empa</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NOAA-ESRL</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err="1">
                          <a:solidFill>
                            <a:srgbClr val="C00000"/>
                          </a:solidFill>
                          <a:effectLst/>
                        </a:rPr>
                        <a:t>Empa</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JMA</a:t>
                      </a:r>
                      <a:endParaRPr lang="en-US" sz="900">
                        <a:solidFill>
                          <a:schemeClr val="tx1"/>
                        </a:solidFill>
                        <a:effectLst/>
                        <a:latin typeface="Calibri"/>
                        <a:ea typeface="PMingLiU"/>
                        <a:cs typeface="Times New Roman"/>
                      </a:endParaRPr>
                    </a:p>
                  </a:txBody>
                  <a:tcPr marL="31407" marR="31407" marT="0" marB="0"/>
                </a:tc>
              </a:tr>
              <a:tr h="675889">
                <a:tc>
                  <a:txBody>
                    <a:bodyPr/>
                    <a:lstStyle/>
                    <a:p>
                      <a:pPr marL="0" marR="0" algn="ctr">
                        <a:lnSpc>
                          <a:spcPct val="115000"/>
                        </a:lnSpc>
                        <a:spcBef>
                          <a:spcPts val="600"/>
                        </a:spcBef>
                        <a:spcAft>
                          <a:spcPts val="600"/>
                        </a:spcAft>
                      </a:pPr>
                      <a:r>
                        <a:rPr lang="en-US" sz="900" kern="1800">
                          <a:solidFill>
                            <a:schemeClr val="tx1"/>
                          </a:solidFill>
                          <a:effectLst/>
                        </a:rPr>
                        <a:t>VOCs</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UBA</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it-IT" sz="900" kern="1800" dirty="0">
                          <a:solidFill>
                            <a:srgbClr val="C00000"/>
                          </a:solidFill>
                          <a:effectLst/>
                        </a:rPr>
                        <a:t>NPL (Ethane, Propane, n-butane, n-pentane, Acetylene, </a:t>
                      </a:r>
                      <a:r>
                        <a:rPr lang="nb-NO" sz="900" kern="1800" dirty="0">
                          <a:solidFill>
                            <a:srgbClr val="C00000"/>
                          </a:solidFill>
                          <a:effectLst/>
                        </a:rPr>
                        <a:t>Toluene, Benzene, </a:t>
                      </a:r>
                      <a:r>
                        <a:rPr lang="en-US" sz="900" kern="1800" dirty="0">
                          <a:solidFill>
                            <a:srgbClr val="C00000"/>
                          </a:solidFill>
                          <a:effectLst/>
                        </a:rPr>
                        <a:t>Isoprene)</a:t>
                      </a:r>
                      <a:endParaRPr lang="en-US" sz="900" dirty="0">
                        <a:solidFill>
                          <a:srgbClr val="C00000"/>
                        </a:solidFill>
                        <a:effectLst/>
                      </a:endParaRPr>
                    </a:p>
                    <a:p>
                      <a:pPr marL="0" marR="0" algn="ctr">
                        <a:lnSpc>
                          <a:spcPct val="100000"/>
                        </a:lnSpc>
                        <a:spcBef>
                          <a:spcPts val="600"/>
                        </a:spcBef>
                        <a:spcAft>
                          <a:spcPts val="0"/>
                        </a:spcAft>
                      </a:pPr>
                      <a:r>
                        <a:rPr lang="en-US" sz="900" kern="1800" dirty="0">
                          <a:solidFill>
                            <a:schemeClr val="tx1"/>
                          </a:solidFill>
                          <a:effectLst/>
                        </a:rPr>
                        <a:t>NIST (</a:t>
                      </a:r>
                      <a:r>
                        <a:rPr lang="en-US" sz="900" kern="1800" dirty="0" err="1">
                          <a:solidFill>
                            <a:schemeClr val="tx1"/>
                          </a:solidFill>
                          <a:effectLst/>
                        </a:rPr>
                        <a:t>monoterpenes</a:t>
                      </a:r>
                      <a:r>
                        <a:rPr lang="en-US" sz="900" kern="1800" dirty="0">
                          <a:solidFill>
                            <a:schemeClr val="tx1"/>
                          </a:solidFill>
                          <a:effectLst/>
                        </a:rPr>
                        <a:t>)</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KIT/IMK-IFU</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dirty="0">
                          <a:solidFill>
                            <a:schemeClr val="tx1"/>
                          </a:solidFill>
                          <a:effectLst/>
                        </a:rPr>
                        <a:t> </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JMA</a:t>
                      </a:r>
                      <a:endParaRPr lang="en-US" sz="900" dirty="0">
                        <a:solidFill>
                          <a:schemeClr val="tx1"/>
                        </a:solidFill>
                        <a:effectLst/>
                        <a:latin typeface="Calibri"/>
                        <a:ea typeface="PMingLiU"/>
                        <a:cs typeface="Times New Roman"/>
                      </a:endParaRPr>
                    </a:p>
                  </a:txBody>
                  <a:tcPr marL="31407" marR="31407" marT="0" marB="0"/>
                </a:tc>
              </a:tr>
              <a:tr h="216024">
                <a:tc>
                  <a:txBody>
                    <a:bodyPr/>
                    <a:lstStyle/>
                    <a:p>
                      <a:pPr marL="0" marR="0" algn="ctr">
                        <a:lnSpc>
                          <a:spcPct val="115000"/>
                        </a:lnSpc>
                        <a:spcBef>
                          <a:spcPts val="600"/>
                        </a:spcBef>
                        <a:spcAft>
                          <a:spcPts val="600"/>
                        </a:spcAft>
                      </a:pPr>
                      <a:r>
                        <a:rPr lang="en-US" sz="900" kern="1800">
                          <a:solidFill>
                            <a:schemeClr val="tx1"/>
                          </a:solidFill>
                          <a:effectLst/>
                        </a:rPr>
                        <a:t>NO</a:t>
                      </a:r>
                      <a:r>
                        <a:rPr lang="en-US" sz="900" kern="1800" baseline="-25000">
                          <a:solidFill>
                            <a:schemeClr val="tx1"/>
                          </a:solidFill>
                          <a:effectLst/>
                        </a:rPr>
                        <a:t>X</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UBA</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 </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FZJ (IEK-8) (NO)</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JMA</a:t>
                      </a:r>
                      <a:endParaRPr lang="en-US" sz="900">
                        <a:solidFill>
                          <a:schemeClr val="tx1"/>
                        </a:solidFill>
                        <a:effectLst/>
                        <a:latin typeface="Calibri"/>
                        <a:ea typeface="PMingLiU"/>
                        <a:cs typeface="Times New Roman"/>
                      </a:endParaRPr>
                    </a:p>
                  </a:txBody>
                  <a:tcPr marL="31407" marR="31407" marT="0" marB="0"/>
                </a:tc>
              </a:tr>
              <a:tr h="159108">
                <a:tc>
                  <a:txBody>
                    <a:bodyPr/>
                    <a:lstStyle/>
                    <a:p>
                      <a:pPr marL="0" marR="0" algn="ctr">
                        <a:lnSpc>
                          <a:spcPct val="115000"/>
                        </a:lnSpc>
                        <a:spcBef>
                          <a:spcPts val="600"/>
                        </a:spcBef>
                        <a:spcAft>
                          <a:spcPts val="600"/>
                        </a:spcAft>
                      </a:pPr>
                      <a:r>
                        <a:rPr lang="en-US" sz="900" kern="1800">
                          <a:solidFill>
                            <a:schemeClr val="tx1"/>
                          </a:solidFill>
                          <a:effectLst/>
                        </a:rPr>
                        <a:t>SO</a:t>
                      </a:r>
                      <a:r>
                        <a:rPr lang="en-US" sz="900" kern="1800" baseline="-25000">
                          <a:solidFill>
                            <a:schemeClr val="tx1"/>
                          </a:solidFill>
                          <a:effectLst/>
                        </a:rPr>
                        <a:t>2</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dirty="0">
                          <a:solidFill>
                            <a:schemeClr val="tx1"/>
                          </a:solidFill>
                          <a:effectLst/>
                        </a:rPr>
                        <a:t> </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JMA</a:t>
                      </a:r>
                      <a:endParaRPr lang="en-US" sz="900">
                        <a:solidFill>
                          <a:schemeClr val="tx1"/>
                        </a:solidFill>
                        <a:effectLst/>
                        <a:latin typeface="Calibri"/>
                        <a:ea typeface="PMingLiU"/>
                        <a:cs typeface="Times New Roman"/>
                      </a:endParaRPr>
                    </a:p>
                  </a:txBody>
                  <a:tcPr marL="31407" marR="31407" marT="0" marB="0"/>
                </a:tc>
              </a:tr>
              <a:tr h="188207">
                <a:tc>
                  <a:txBody>
                    <a:bodyPr/>
                    <a:lstStyle/>
                    <a:p>
                      <a:pPr marL="0" marR="0" algn="ctr">
                        <a:lnSpc>
                          <a:spcPct val="115000"/>
                        </a:lnSpc>
                        <a:spcBef>
                          <a:spcPts val="600"/>
                        </a:spcBef>
                        <a:spcAft>
                          <a:spcPts val="600"/>
                        </a:spcAft>
                      </a:pPr>
                      <a:r>
                        <a:rPr lang="en-US" sz="900" kern="1800">
                          <a:solidFill>
                            <a:schemeClr val="tx1"/>
                          </a:solidFill>
                          <a:effectLst/>
                        </a:rPr>
                        <a:t>H</a:t>
                      </a:r>
                      <a:r>
                        <a:rPr lang="en-US" sz="900" kern="1800" baseline="-25000">
                          <a:solidFill>
                            <a:schemeClr val="tx1"/>
                          </a:solidFill>
                          <a:effectLst/>
                        </a:rPr>
                        <a:t>2</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MPI-BGC</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JMA</a:t>
                      </a:r>
                      <a:endParaRPr lang="en-US" sz="900">
                        <a:solidFill>
                          <a:schemeClr val="tx1"/>
                        </a:solidFill>
                        <a:effectLst/>
                        <a:latin typeface="Calibri"/>
                        <a:ea typeface="PMingLiU"/>
                        <a:cs typeface="Times New Roman"/>
                      </a:endParaRPr>
                    </a:p>
                  </a:txBody>
                  <a:tcPr marL="31407" marR="31407" marT="0" marB="0"/>
                </a:tc>
              </a:tr>
              <a:tr h="444773">
                <a:tc>
                  <a:txBody>
                    <a:bodyPr/>
                    <a:lstStyle/>
                    <a:p>
                      <a:pPr marL="0" marR="0" algn="ctr">
                        <a:lnSpc>
                          <a:spcPct val="115000"/>
                        </a:lnSpc>
                        <a:spcBef>
                          <a:spcPts val="600"/>
                        </a:spcBef>
                        <a:spcAft>
                          <a:spcPts val="600"/>
                        </a:spcAft>
                      </a:pPr>
                      <a:r>
                        <a:rPr lang="en-US" sz="900" kern="1800" dirty="0">
                          <a:solidFill>
                            <a:schemeClr val="tx1"/>
                          </a:solidFill>
                          <a:effectLst/>
                        </a:rPr>
                        <a:t>Precipitation Chemistry / Wet Deposition</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NOAA-ARL (Americas)</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ISWS</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ISWS</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NOAA-ARL</a:t>
                      </a:r>
                      <a:endParaRPr lang="en-US" sz="900" dirty="0">
                        <a:solidFill>
                          <a:schemeClr val="tx1"/>
                        </a:solidFill>
                        <a:effectLst/>
                        <a:latin typeface="Calibri"/>
                        <a:ea typeface="PMingLiU"/>
                        <a:cs typeface="Times New Roman"/>
                      </a:endParaRPr>
                    </a:p>
                  </a:txBody>
                  <a:tcPr marL="31407" marR="31407" marT="0" marB="0"/>
                </a:tc>
              </a:tr>
              <a:tr h="629930">
                <a:tc>
                  <a:txBody>
                    <a:bodyPr/>
                    <a:lstStyle/>
                    <a:p>
                      <a:pPr marL="0" marR="0" algn="ctr">
                        <a:lnSpc>
                          <a:spcPct val="115000"/>
                        </a:lnSpc>
                        <a:spcBef>
                          <a:spcPts val="1200"/>
                        </a:spcBef>
                        <a:spcAft>
                          <a:spcPts val="0"/>
                        </a:spcAft>
                      </a:pPr>
                      <a:r>
                        <a:rPr lang="en-US" sz="900" kern="1800">
                          <a:solidFill>
                            <a:schemeClr val="tx1"/>
                          </a:solidFill>
                          <a:effectLst/>
                        </a:rPr>
                        <a:t>Total Ozone</a:t>
                      </a:r>
                      <a:endParaRPr lang="en-US" sz="900">
                        <a:solidFill>
                          <a:schemeClr val="tx1"/>
                        </a:solidFill>
                        <a:effectLst/>
                        <a:latin typeface="Calibri"/>
                        <a:ea typeface="PMingLiU"/>
                        <a:cs typeface="Times New Roman"/>
                      </a:endParaRPr>
                    </a:p>
                  </a:txBody>
                  <a:tcPr marL="31407" marR="31407" marT="0" marB="0"/>
                </a:tc>
                <a:tc>
                  <a:txBody>
                    <a:bodyPr/>
                    <a:lstStyle/>
                    <a:p>
                      <a:pPr marL="0" marR="0">
                        <a:lnSpc>
                          <a:spcPct val="100000"/>
                        </a:lnSpc>
                        <a:spcBef>
                          <a:spcPts val="600"/>
                        </a:spcBef>
                        <a:spcAft>
                          <a:spcPts val="0"/>
                        </a:spcAft>
                      </a:pPr>
                      <a:r>
                        <a:rPr lang="en-US" sz="900" kern="1800" dirty="0">
                          <a:solidFill>
                            <a:schemeClr val="tx1"/>
                          </a:solidFill>
                          <a:effectLst/>
                        </a:rPr>
                        <a:t>JMA </a:t>
                      </a:r>
                      <a:endParaRPr lang="en-US" sz="900" dirty="0">
                        <a:solidFill>
                          <a:schemeClr val="tx1"/>
                        </a:solidFill>
                        <a:effectLst/>
                      </a:endParaRPr>
                    </a:p>
                    <a:p>
                      <a:pPr marL="0" marR="0">
                        <a:lnSpc>
                          <a:spcPct val="100000"/>
                        </a:lnSpc>
                        <a:spcBef>
                          <a:spcPts val="0"/>
                        </a:spcBef>
                        <a:spcAft>
                          <a:spcPts val="0"/>
                        </a:spcAft>
                      </a:pPr>
                      <a:r>
                        <a:rPr lang="en-US" sz="900" kern="1800" dirty="0">
                          <a:solidFill>
                            <a:schemeClr val="tx1"/>
                          </a:solidFill>
                          <a:effectLst/>
                        </a:rPr>
                        <a:t>(Asia, South-West Pacific)</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nSpc>
                          <a:spcPct val="100000"/>
                        </a:lnSpc>
                        <a:spcBef>
                          <a:spcPts val="600"/>
                        </a:spcBef>
                        <a:spcAft>
                          <a:spcPts val="0"/>
                        </a:spcAft>
                      </a:pPr>
                      <a:r>
                        <a:rPr lang="en-US" sz="900" kern="1800" dirty="0">
                          <a:solidFill>
                            <a:schemeClr val="tx1"/>
                          </a:solidFill>
                          <a:effectLst/>
                        </a:rPr>
                        <a:t>NOAA-ESRL</a:t>
                      </a:r>
                      <a:r>
                        <a:rPr lang="fr-CH" sz="900" kern="1800" dirty="0">
                          <a:solidFill>
                            <a:schemeClr val="tx1"/>
                          </a:solidFill>
                          <a:effectLst/>
                        </a:rPr>
                        <a:t> (</a:t>
                      </a:r>
                      <a:r>
                        <a:rPr lang="fr-CH" sz="900" kern="1800" dirty="0" err="1">
                          <a:solidFill>
                            <a:schemeClr val="tx1"/>
                          </a:solidFill>
                          <a:effectLst/>
                        </a:rPr>
                        <a:t>Dobson</a:t>
                      </a:r>
                      <a:r>
                        <a:rPr lang="fr-CH" sz="900" kern="1800" dirty="0">
                          <a:solidFill>
                            <a:schemeClr val="tx1"/>
                          </a:solidFill>
                          <a:effectLst/>
                        </a:rPr>
                        <a:t> instruments)</a:t>
                      </a:r>
                      <a:endParaRPr lang="en-US" sz="900" dirty="0">
                        <a:solidFill>
                          <a:schemeClr val="tx1"/>
                        </a:solidFill>
                        <a:effectLst/>
                      </a:endParaRPr>
                    </a:p>
                    <a:p>
                      <a:pPr marL="0" marR="0">
                        <a:lnSpc>
                          <a:spcPct val="100000"/>
                        </a:lnSpc>
                        <a:spcBef>
                          <a:spcPts val="1200"/>
                        </a:spcBef>
                        <a:spcAft>
                          <a:spcPts val="0"/>
                        </a:spcAft>
                      </a:pPr>
                      <a:r>
                        <a:rPr lang="en-US" sz="900" kern="1800" dirty="0">
                          <a:solidFill>
                            <a:schemeClr val="tx1"/>
                          </a:solidFill>
                          <a:effectLst/>
                        </a:rPr>
                        <a:t>EC (Brewer instruments)</a:t>
                      </a:r>
                      <a:endParaRPr lang="en-US" sz="900" dirty="0">
                        <a:solidFill>
                          <a:schemeClr val="tx1"/>
                        </a:solidFill>
                        <a:effectLst/>
                      </a:endParaRPr>
                    </a:p>
                    <a:p>
                      <a:pPr marL="0" marR="0">
                        <a:lnSpc>
                          <a:spcPct val="100000"/>
                        </a:lnSpc>
                        <a:spcBef>
                          <a:spcPts val="0"/>
                        </a:spcBef>
                        <a:spcAft>
                          <a:spcPts val="0"/>
                        </a:spcAft>
                      </a:pPr>
                      <a:r>
                        <a:rPr lang="en-US" sz="900" kern="1800" dirty="0">
                          <a:solidFill>
                            <a:schemeClr val="tx1"/>
                          </a:solidFill>
                          <a:effectLst/>
                        </a:rPr>
                        <a:t> </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nSpc>
                          <a:spcPct val="100000"/>
                        </a:lnSpc>
                        <a:spcBef>
                          <a:spcPts val="600"/>
                        </a:spcBef>
                        <a:spcAft>
                          <a:spcPts val="0"/>
                        </a:spcAft>
                      </a:pPr>
                      <a:r>
                        <a:rPr lang="en-US" sz="900" kern="1800" dirty="0">
                          <a:solidFill>
                            <a:schemeClr val="tx1"/>
                          </a:solidFill>
                          <a:effectLst/>
                        </a:rPr>
                        <a:t>NOAA-ESRL</a:t>
                      </a:r>
                      <a:r>
                        <a:rPr lang="fr-CH" sz="900" kern="1800" dirty="0">
                          <a:solidFill>
                            <a:schemeClr val="tx1"/>
                          </a:solidFill>
                          <a:effectLst/>
                        </a:rPr>
                        <a:t> (</a:t>
                      </a:r>
                      <a:r>
                        <a:rPr lang="fr-CH" sz="900" kern="1800" dirty="0" err="1">
                          <a:solidFill>
                            <a:schemeClr val="tx1"/>
                          </a:solidFill>
                          <a:effectLst/>
                        </a:rPr>
                        <a:t>Dobson</a:t>
                      </a:r>
                      <a:r>
                        <a:rPr lang="fr-CH" sz="900" kern="1800" dirty="0">
                          <a:solidFill>
                            <a:schemeClr val="tx1"/>
                          </a:solidFill>
                          <a:effectLst/>
                        </a:rPr>
                        <a:t> instruments)</a:t>
                      </a:r>
                      <a:endParaRPr lang="en-US" sz="900" dirty="0">
                        <a:solidFill>
                          <a:schemeClr val="tx1"/>
                        </a:solidFill>
                        <a:effectLst/>
                      </a:endParaRPr>
                    </a:p>
                    <a:p>
                      <a:pPr marL="0" marR="0">
                        <a:lnSpc>
                          <a:spcPct val="100000"/>
                        </a:lnSpc>
                        <a:spcBef>
                          <a:spcPts val="1200"/>
                        </a:spcBef>
                        <a:spcAft>
                          <a:spcPts val="0"/>
                        </a:spcAft>
                      </a:pPr>
                      <a:r>
                        <a:rPr lang="en-US" sz="900" kern="1800" dirty="0">
                          <a:solidFill>
                            <a:schemeClr val="tx1"/>
                          </a:solidFill>
                          <a:effectLst/>
                        </a:rPr>
                        <a:t>EC (Brewer instruments)</a:t>
                      </a:r>
                      <a:endParaRPr lang="en-US" sz="900" dirty="0">
                        <a:solidFill>
                          <a:schemeClr val="tx1"/>
                        </a:solidFill>
                        <a:effectLst/>
                      </a:endParaRPr>
                    </a:p>
                    <a:p>
                      <a:pPr marL="0" marR="0">
                        <a:lnSpc>
                          <a:spcPct val="100000"/>
                        </a:lnSpc>
                        <a:spcBef>
                          <a:spcPts val="0"/>
                        </a:spcBef>
                        <a:spcAft>
                          <a:spcPts val="0"/>
                        </a:spcAft>
                      </a:pPr>
                      <a:r>
                        <a:rPr lang="en-US" sz="900" kern="1800" dirty="0">
                          <a:solidFill>
                            <a:schemeClr val="tx1"/>
                          </a:solidFill>
                          <a:effectLst/>
                        </a:rPr>
                        <a:t> </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nSpc>
                          <a:spcPct val="100000"/>
                        </a:lnSpc>
                        <a:spcBef>
                          <a:spcPts val="0"/>
                        </a:spcBef>
                        <a:spcAft>
                          <a:spcPts val="0"/>
                        </a:spcAft>
                      </a:pPr>
                      <a:r>
                        <a:rPr lang="en-US" sz="900" kern="1800" dirty="0" smtClean="0">
                          <a:solidFill>
                            <a:schemeClr val="tx1"/>
                          </a:solidFill>
                          <a:effectLst/>
                        </a:rPr>
                        <a:t>BoM  / NOAA-ESRL /</a:t>
                      </a:r>
                      <a:endParaRPr lang="en-US" sz="900" dirty="0">
                        <a:solidFill>
                          <a:schemeClr val="tx1"/>
                        </a:solidFill>
                        <a:effectLst/>
                      </a:endParaRPr>
                    </a:p>
                    <a:p>
                      <a:pPr marL="0" marR="0">
                        <a:lnSpc>
                          <a:spcPct val="100000"/>
                        </a:lnSpc>
                        <a:spcBef>
                          <a:spcPts val="0"/>
                        </a:spcBef>
                        <a:spcAft>
                          <a:spcPts val="0"/>
                        </a:spcAft>
                      </a:pPr>
                      <a:r>
                        <a:rPr lang="en-US" sz="900" kern="1800" dirty="0">
                          <a:solidFill>
                            <a:schemeClr val="tx1"/>
                          </a:solidFill>
                          <a:effectLst/>
                        </a:rPr>
                        <a:t>JMA </a:t>
                      </a:r>
                      <a:r>
                        <a:rPr lang="en-US" sz="900" kern="1800" dirty="0" smtClean="0">
                          <a:solidFill>
                            <a:schemeClr val="tx1"/>
                          </a:solidFill>
                          <a:effectLst/>
                        </a:rPr>
                        <a:t>/  </a:t>
                      </a:r>
                      <a:r>
                        <a:rPr lang="fr-CH" sz="900" u="none" strike="noStrike" kern="1800" dirty="0" err="1" smtClean="0">
                          <a:solidFill>
                            <a:srgbClr val="C00000"/>
                          </a:solidFill>
                          <a:effectLst/>
                          <a:hlinkClick r:id="rId3"/>
                        </a:rPr>
                        <a:t>MOHp</a:t>
                      </a:r>
                      <a:r>
                        <a:rPr lang="fr-CH" sz="900" u="none" strike="noStrike" kern="1800" dirty="0" smtClean="0">
                          <a:solidFill>
                            <a:srgbClr val="C00000"/>
                          </a:solidFill>
                          <a:effectLst/>
                          <a:hlinkClick r:id="rId3"/>
                        </a:rPr>
                        <a:t> </a:t>
                      </a:r>
                      <a:r>
                        <a:rPr lang="fr-CH" sz="900" u="none" strike="noStrike" kern="1800" dirty="0" smtClean="0">
                          <a:solidFill>
                            <a:srgbClr val="C00000"/>
                          </a:solidFill>
                          <a:effectLst/>
                        </a:rPr>
                        <a:t> / </a:t>
                      </a:r>
                      <a:r>
                        <a:rPr lang="fr-CH" sz="900" kern="1800" dirty="0" smtClean="0">
                          <a:solidFill>
                            <a:srgbClr val="C00000"/>
                          </a:solidFill>
                          <a:effectLst/>
                        </a:rPr>
                        <a:t>SOO-HK </a:t>
                      </a:r>
                      <a:r>
                        <a:rPr lang="fr-CH" sz="900" kern="1800" dirty="0" smtClean="0">
                          <a:solidFill>
                            <a:schemeClr val="tx1"/>
                          </a:solidFill>
                          <a:effectLst/>
                        </a:rPr>
                        <a:t>/</a:t>
                      </a:r>
                      <a:endParaRPr lang="en-US" sz="900" dirty="0">
                        <a:solidFill>
                          <a:schemeClr val="tx1"/>
                        </a:solidFill>
                        <a:effectLst/>
                      </a:endParaRPr>
                    </a:p>
                    <a:p>
                      <a:pPr marL="0" marR="0">
                        <a:lnSpc>
                          <a:spcPct val="100000"/>
                        </a:lnSpc>
                        <a:spcBef>
                          <a:spcPts val="0"/>
                        </a:spcBef>
                        <a:spcAft>
                          <a:spcPts val="0"/>
                        </a:spcAft>
                      </a:pPr>
                      <a:r>
                        <a:rPr lang="en-US" sz="900" kern="1800" dirty="0" smtClean="0">
                          <a:solidFill>
                            <a:schemeClr val="tx1"/>
                          </a:solidFill>
                          <a:effectLst/>
                        </a:rPr>
                        <a:t>OCBA / SAWS </a:t>
                      </a:r>
                      <a:endParaRPr lang="en-US" sz="900" dirty="0">
                        <a:solidFill>
                          <a:schemeClr val="tx1"/>
                        </a:solidFill>
                        <a:effectLst/>
                      </a:endParaRPr>
                    </a:p>
                    <a:p>
                      <a:pPr marL="0" marR="0">
                        <a:lnSpc>
                          <a:spcPct val="100000"/>
                        </a:lnSpc>
                        <a:spcBef>
                          <a:spcPts val="0"/>
                        </a:spcBef>
                        <a:spcAft>
                          <a:spcPts val="0"/>
                        </a:spcAft>
                      </a:pPr>
                      <a:r>
                        <a:rPr lang="en-US" sz="900" kern="1800" dirty="0" smtClean="0">
                          <a:solidFill>
                            <a:srgbClr val="C00000"/>
                          </a:solidFill>
                          <a:effectLst/>
                        </a:rPr>
                        <a:t>IZO</a:t>
                      </a:r>
                      <a:r>
                        <a:rPr lang="en-US" sz="900" kern="1800" dirty="0" smtClean="0">
                          <a:solidFill>
                            <a:schemeClr val="tx1"/>
                          </a:solidFill>
                          <a:effectLst/>
                        </a:rPr>
                        <a:t> / </a:t>
                      </a:r>
                      <a:r>
                        <a:rPr lang="en-US" sz="900" kern="1800" dirty="0" smtClean="0">
                          <a:solidFill>
                            <a:srgbClr val="C00000"/>
                          </a:solidFill>
                          <a:effectLst/>
                        </a:rPr>
                        <a:t>MGO</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EC </a:t>
                      </a:r>
                      <a:r>
                        <a:rPr lang="en-US" sz="900" kern="1800" dirty="0" smtClean="0">
                          <a:solidFill>
                            <a:schemeClr val="tx1"/>
                          </a:solidFill>
                          <a:effectLst/>
                        </a:rPr>
                        <a:t> / </a:t>
                      </a:r>
                      <a:r>
                        <a:rPr lang="en-US" sz="900" kern="1800" dirty="0" smtClean="0">
                          <a:solidFill>
                            <a:srgbClr val="FF0000"/>
                          </a:solidFill>
                          <a:effectLst/>
                        </a:rPr>
                        <a:t>DLR </a:t>
                      </a:r>
                      <a:endParaRPr lang="en-US" sz="900" dirty="0">
                        <a:solidFill>
                          <a:srgbClr val="FF0000"/>
                        </a:solidFill>
                        <a:effectLst/>
                        <a:latin typeface="Calibri"/>
                        <a:ea typeface="PMingLiU"/>
                        <a:cs typeface="Times New Roman"/>
                      </a:endParaRPr>
                    </a:p>
                  </a:txBody>
                  <a:tcPr marL="31407" marR="31407" marT="0" marB="0"/>
                </a:tc>
              </a:tr>
              <a:tr h="216024">
                <a:tc>
                  <a:txBody>
                    <a:bodyPr/>
                    <a:lstStyle/>
                    <a:p>
                      <a:pPr marL="0" marR="0" algn="ctr">
                        <a:lnSpc>
                          <a:spcPct val="115000"/>
                        </a:lnSpc>
                        <a:spcBef>
                          <a:spcPts val="600"/>
                        </a:spcBef>
                        <a:spcAft>
                          <a:spcPts val="600"/>
                        </a:spcAft>
                      </a:pPr>
                      <a:r>
                        <a:rPr lang="en-US" sz="900" kern="1800">
                          <a:solidFill>
                            <a:schemeClr val="tx1"/>
                          </a:solidFill>
                          <a:effectLst/>
                        </a:rPr>
                        <a:t>Ozone Sondes</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FZJ(IEK-8)</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FZJ(IEK-8)</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FZJ(IEK-8)</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EC</a:t>
                      </a:r>
                      <a:endParaRPr lang="en-US" sz="900" dirty="0">
                        <a:solidFill>
                          <a:schemeClr val="tx1"/>
                        </a:solidFill>
                        <a:effectLst/>
                        <a:latin typeface="Calibri"/>
                        <a:ea typeface="PMingLiU"/>
                        <a:cs typeface="Times New Roman"/>
                      </a:endParaRPr>
                    </a:p>
                  </a:txBody>
                  <a:tcPr marL="31407" marR="31407" marT="0" marB="0"/>
                </a:tc>
              </a:tr>
              <a:tr h="216024">
                <a:tc>
                  <a:txBody>
                    <a:bodyPr/>
                    <a:lstStyle/>
                    <a:p>
                      <a:pPr marL="0" marR="0" algn="ctr">
                        <a:lnSpc>
                          <a:spcPct val="115000"/>
                        </a:lnSpc>
                        <a:spcBef>
                          <a:spcPts val="600"/>
                        </a:spcBef>
                        <a:spcAft>
                          <a:spcPts val="600"/>
                        </a:spcAft>
                      </a:pPr>
                      <a:r>
                        <a:rPr lang="en-US" sz="900" kern="1800">
                          <a:solidFill>
                            <a:schemeClr val="tx1"/>
                          </a:solidFill>
                          <a:effectLst/>
                        </a:rPr>
                        <a:t>UV Radiation</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PMOD/WRC</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NOAA-ESRL (Americas)</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chemeClr val="tx1"/>
                          </a:solidFill>
                          <a:effectLst/>
                        </a:rPr>
                        <a:t>EC</a:t>
                      </a:r>
                      <a:endParaRPr lang="en-US" sz="900" dirty="0">
                        <a:solidFill>
                          <a:schemeClr val="tx1"/>
                        </a:solidFill>
                        <a:effectLst/>
                        <a:latin typeface="Calibri"/>
                        <a:ea typeface="PMingLiU"/>
                        <a:cs typeface="Times New Roman"/>
                      </a:endParaRPr>
                    </a:p>
                  </a:txBody>
                  <a:tcPr marL="31407" marR="31407" marT="0" marB="0"/>
                </a:tc>
              </a:tr>
              <a:tr h="216024">
                <a:tc>
                  <a:txBody>
                    <a:bodyPr/>
                    <a:lstStyle/>
                    <a:p>
                      <a:pPr marL="0" marR="0" algn="ctr">
                        <a:lnSpc>
                          <a:spcPct val="115000"/>
                        </a:lnSpc>
                        <a:spcBef>
                          <a:spcPts val="600"/>
                        </a:spcBef>
                        <a:spcAft>
                          <a:spcPts val="600"/>
                        </a:spcAft>
                      </a:pPr>
                      <a:r>
                        <a:rPr lang="en-US" sz="900" kern="1800">
                          <a:solidFill>
                            <a:schemeClr val="tx1"/>
                          </a:solidFill>
                          <a:effectLst/>
                        </a:rPr>
                        <a:t>Aerosol Physical Properties</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UBA</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err="1">
                          <a:solidFill>
                            <a:srgbClr val="C00000"/>
                          </a:solidFill>
                          <a:effectLst/>
                        </a:rPr>
                        <a:t>IfT</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dirty="0">
                          <a:solidFill>
                            <a:schemeClr val="tx1"/>
                          </a:solidFill>
                          <a:effectLst/>
                        </a:rPr>
                        <a:t> </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smtClean="0">
                          <a:solidFill>
                            <a:srgbClr val="C00000"/>
                          </a:solidFill>
                          <a:effectLst/>
                        </a:rPr>
                        <a:t>NILU /  DLR </a:t>
                      </a:r>
                      <a:endParaRPr lang="en-US" sz="900" dirty="0">
                        <a:solidFill>
                          <a:srgbClr val="C00000"/>
                        </a:solidFill>
                        <a:effectLst/>
                        <a:latin typeface="Calibri"/>
                        <a:ea typeface="PMingLiU"/>
                        <a:cs typeface="Times New Roman"/>
                      </a:endParaRPr>
                    </a:p>
                  </a:txBody>
                  <a:tcPr marL="31407" marR="31407" marT="0" marB="0"/>
                </a:tc>
              </a:tr>
              <a:tr h="342891">
                <a:tc>
                  <a:txBody>
                    <a:bodyPr/>
                    <a:lstStyle/>
                    <a:p>
                      <a:pPr marL="0" marR="0" algn="ctr">
                        <a:lnSpc>
                          <a:spcPct val="115000"/>
                        </a:lnSpc>
                        <a:spcBef>
                          <a:spcPts val="600"/>
                        </a:spcBef>
                        <a:spcAft>
                          <a:spcPts val="600"/>
                        </a:spcAft>
                      </a:pPr>
                      <a:r>
                        <a:rPr lang="en-US" sz="900" kern="1800">
                          <a:solidFill>
                            <a:schemeClr val="tx1"/>
                          </a:solidFill>
                          <a:effectLst/>
                        </a:rPr>
                        <a:t>Aerosol Optical Depth</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PMOD/WRC (Precision Filter Radiometers)</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PMOD/WRC</a:t>
                      </a:r>
                      <a:endParaRPr lang="en-US" sz="900" dirty="0">
                        <a:solidFill>
                          <a:srgbClr val="C00000"/>
                        </a:solidFill>
                        <a:effectLst/>
                      </a:endParaRPr>
                    </a:p>
                    <a:p>
                      <a:pPr marL="0" marR="0" algn="ctr">
                        <a:lnSpc>
                          <a:spcPct val="100000"/>
                        </a:lnSpc>
                        <a:spcBef>
                          <a:spcPts val="600"/>
                        </a:spcBef>
                        <a:spcAft>
                          <a:spcPts val="0"/>
                        </a:spcAft>
                      </a:pPr>
                      <a:r>
                        <a:rPr lang="de-DE" sz="900" kern="1800" dirty="0">
                          <a:solidFill>
                            <a:schemeClr val="tx1"/>
                          </a:solidFill>
                          <a:effectLst/>
                        </a:rPr>
                        <a:t> </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dirty="0">
                          <a:solidFill>
                            <a:schemeClr val="tx1"/>
                          </a:solidFill>
                          <a:effectLst/>
                        </a:rPr>
                        <a:t> </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NILU </a:t>
                      </a:r>
                      <a:r>
                        <a:rPr lang="en-US" sz="900" kern="1800" dirty="0" smtClean="0">
                          <a:solidFill>
                            <a:srgbClr val="C00000"/>
                          </a:solidFill>
                          <a:effectLst/>
                        </a:rPr>
                        <a:t>/  DLR</a:t>
                      </a:r>
                      <a:endParaRPr lang="en-US" sz="900" dirty="0">
                        <a:solidFill>
                          <a:srgbClr val="C00000"/>
                        </a:solidFill>
                        <a:effectLst/>
                        <a:latin typeface="Calibri"/>
                        <a:ea typeface="PMingLiU"/>
                        <a:cs typeface="Times New Roman"/>
                      </a:endParaRPr>
                    </a:p>
                  </a:txBody>
                  <a:tcPr marL="31407" marR="31407" marT="0" marB="0"/>
                </a:tc>
              </a:tr>
              <a:tr h="288032">
                <a:tc>
                  <a:txBody>
                    <a:bodyPr/>
                    <a:lstStyle/>
                    <a:p>
                      <a:pPr marL="0" marR="0" algn="ctr">
                        <a:lnSpc>
                          <a:spcPct val="115000"/>
                        </a:lnSpc>
                        <a:spcBef>
                          <a:spcPts val="600"/>
                        </a:spcBef>
                        <a:spcAft>
                          <a:spcPts val="600"/>
                        </a:spcAft>
                      </a:pPr>
                      <a:r>
                        <a:rPr lang="en-US" sz="900" kern="1800">
                          <a:solidFill>
                            <a:schemeClr val="tx1"/>
                          </a:solidFill>
                          <a:effectLst/>
                        </a:rPr>
                        <a:t>Aerosol Chemical Properties</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dirty="0">
                          <a:solidFill>
                            <a:schemeClr val="tx1"/>
                          </a:solidFill>
                          <a:effectLst/>
                        </a:rPr>
                        <a:t> </a:t>
                      </a:r>
                      <a:endParaRPr lang="en-US" sz="900" dirty="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dirty="0">
                          <a:solidFill>
                            <a:srgbClr val="C00000"/>
                          </a:solidFill>
                          <a:effectLst/>
                        </a:rPr>
                        <a:t>NILU</a:t>
                      </a:r>
                      <a:endParaRPr lang="en-US" sz="900" dirty="0">
                        <a:solidFill>
                          <a:srgbClr val="C00000"/>
                        </a:solidFill>
                        <a:effectLst/>
                        <a:latin typeface="Calibri"/>
                        <a:ea typeface="PMingLiU"/>
                        <a:cs typeface="Times New Roman"/>
                      </a:endParaRPr>
                    </a:p>
                  </a:txBody>
                  <a:tcPr marL="31407" marR="31407" marT="0" marB="0"/>
                </a:tc>
              </a:tr>
              <a:tr h="304540">
                <a:tc>
                  <a:txBody>
                    <a:bodyPr/>
                    <a:lstStyle/>
                    <a:p>
                      <a:pPr marL="0" marR="0" algn="ctr">
                        <a:lnSpc>
                          <a:spcPct val="115000"/>
                        </a:lnSpc>
                        <a:spcBef>
                          <a:spcPts val="600"/>
                        </a:spcBef>
                        <a:spcAft>
                          <a:spcPts val="600"/>
                        </a:spcAft>
                      </a:pPr>
                      <a:r>
                        <a:rPr lang="en-US" sz="900" kern="1800">
                          <a:solidFill>
                            <a:schemeClr val="tx1"/>
                          </a:solidFill>
                          <a:effectLst/>
                        </a:rPr>
                        <a:t>Solar Radiation</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s-ES" sz="9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PMOD/WRC</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PMOD/WRC</a:t>
                      </a:r>
                      <a:endParaRPr lang="en-US" sz="900" dirty="0">
                        <a:solidFill>
                          <a:srgbClr val="C00000"/>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de-DE" sz="900" kern="1800">
                          <a:solidFill>
                            <a:schemeClr val="tx1"/>
                          </a:solidFill>
                          <a:effectLst/>
                        </a:rPr>
                        <a:t> </a:t>
                      </a:r>
                      <a:endParaRPr lang="en-US" sz="900">
                        <a:solidFill>
                          <a:schemeClr val="tx1"/>
                        </a:solidFill>
                        <a:effectLst/>
                        <a:latin typeface="Calibri"/>
                        <a:ea typeface="PMingLiU"/>
                        <a:cs typeface="Times New Roman"/>
                      </a:endParaRPr>
                    </a:p>
                  </a:txBody>
                  <a:tcPr marL="31407" marR="31407" marT="0" marB="0"/>
                </a:tc>
                <a:tc>
                  <a:txBody>
                    <a:bodyPr/>
                    <a:lstStyle/>
                    <a:p>
                      <a:pPr marL="0" marR="0" algn="ctr">
                        <a:lnSpc>
                          <a:spcPct val="100000"/>
                        </a:lnSpc>
                        <a:spcBef>
                          <a:spcPts val="600"/>
                        </a:spcBef>
                        <a:spcAft>
                          <a:spcPts val="0"/>
                        </a:spcAft>
                      </a:pPr>
                      <a:r>
                        <a:rPr lang="en-US" sz="900" kern="1800" dirty="0">
                          <a:solidFill>
                            <a:srgbClr val="C00000"/>
                          </a:solidFill>
                          <a:effectLst/>
                        </a:rPr>
                        <a:t>MGO</a:t>
                      </a:r>
                      <a:endParaRPr lang="en-US" sz="900" dirty="0">
                        <a:solidFill>
                          <a:srgbClr val="C00000"/>
                        </a:solidFill>
                        <a:effectLst/>
                        <a:latin typeface="Calibri"/>
                        <a:ea typeface="PMingLiU"/>
                        <a:cs typeface="Times New Roman"/>
                      </a:endParaRPr>
                    </a:p>
                  </a:txBody>
                  <a:tcPr marL="31407" marR="31407" marT="0" marB="0"/>
                </a:tc>
              </a:tr>
            </a:tbl>
          </a:graphicData>
        </a:graphic>
      </p:graphicFrame>
      <p:sp>
        <p:nvSpPr>
          <p:cNvPr id="4" name="TextBox 3"/>
          <p:cNvSpPr txBox="1"/>
          <p:nvPr/>
        </p:nvSpPr>
        <p:spPr>
          <a:xfrm>
            <a:off x="2267744" y="6396335"/>
            <a:ext cx="4154342" cy="461665"/>
          </a:xfrm>
          <a:prstGeom prst="rect">
            <a:avLst/>
          </a:prstGeom>
          <a:noFill/>
        </p:spPr>
        <p:txBody>
          <a:bodyPr wrap="none" rtlCol="0">
            <a:spAutoFit/>
          </a:bodyPr>
          <a:lstStyle/>
          <a:p>
            <a:r>
              <a:rPr lang="en-US" dirty="0" smtClean="0">
                <a:solidFill>
                  <a:srgbClr val="0070C0"/>
                </a:solidFill>
              </a:rPr>
              <a:t>GAW World Central Facilities</a:t>
            </a:r>
            <a:endParaRPr lang="en-US" dirty="0">
              <a:solidFill>
                <a:srgbClr val="0070C0"/>
              </a:solidFill>
            </a:endParaRPr>
          </a:p>
        </p:txBody>
      </p:sp>
    </p:spTree>
    <p:extLst>
      <p:ext uri="{BB962C8B-B14F-4D97-AF65-F5344CB8AC3E}">
        <p14:creationId xmlns:p14="http://schemas.microsoft.com/office/powerpoint/2010/main" val="25366749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ChangeArrowheads="1"/>
          </p:cNvSpPr>
          <p:nvPr/>
        </p:nvSpPr>
        <p:spPr bwMode="auto">
          <a:xfrm>
            <a:off x="107504" y="188913"/>
            <a:ext cx="7086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1pPr>
            <a:lvl2pPr marL="990600" indent="-533400">
              <a:spcBef>
                <a:spcPct val="20000"/>
              </a:spcBef>
              <a:buClr>
                <a:srgbClr val="FF9900"/>
              </a:buClr>
              <a:buFont typeface="Wingdings" panose="05000000000000000000" pitchFamily="2" charset="2"/>
              <a:buChar char="§"/>
              <a:defRPr sz="2800">
                <a:solidFill>
                  <a:schemeClr val="tx1"/>
                </a:solidFill>
                <a:latin typeface="Arial" panose="020B0604020202020204" pitchFamily="34" charset="0"/>
              </a:defRPr>
            </a:lvl2pPr>
            <a:lvl3pPr marL="1371600" indent="-457200">
              <a:spcBef>
                <a:spcPct val="20000"/>
              </a:spcBef>
              <a:buClr>
                <a:srgbClr val="FF9900"/>
              </a:buClr>
              <a:buFont typeface="Wingdings" panose="05000000000000000000" pitchFamily="2" charset="2"/>
              <a:buChar char="§"/>
              <a:defRPr sz="2400">
                <a:solidFill>
                  <a:schemeClr val="tx1"/>
                </a:solidFill>
                <a:latin typeface="Arial" panose="020B0604020202020204" pitchFamily="34" charset="0"/>
              </a:defRPr>
            </a:lvl3pPr>
            <a:lvl4pPr marL="1752600" indent="-3810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4pPr>
            <a:lvl5pPr marL="2209800" indent="-381000">
              <a:spcBef>
                <a:spcPct val="20000"/>
              </a:spcBef>
              <a:buClr>
                <a:srgbClr val="FF9900"/>
              </a:buClr>
              <a:buFont typeface="Wingdings" panose="05000000000000000000" pitchFamily="2" charset="2"/>
              <a:buChar char="§"/>
              <a:defRPr sz="2000">
                <a:solidFill>
                  <a:schemeClr val="tx1"/>
                </a:solidFill>
                <a:latin typeface="Arial" panose="020B0604020202020204" pitchFamily="34" charset="0"/>
              </a:defRPr>
            </a:lvl5pPr>
            <a:lvl6pPr marL="2667000" indent="-3810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6pPr>
            <a:lvl7pPr marL="3124200" indent="-3810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7pPr>
            <a:lvl8pPr marL="3581400" indent="-3810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8pPr>
            <a:lvl9pPr marL="4038600" indent="-38100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FontTx/>
              <a:buNone/>
              <a:defRPr/>
            </a:pPr>
            <a:r>
              <a:rPr lang="en-US" altLang="en-US" sz="3200" dirty="0" smtClean="0">
                <a:solidFill>
                  <a:srgbClr val="0070C0"/>
                </a:solidFill>
                <a:cs typeface="Arial" panose="020B0604020202020204" pitchFamily="34" charset="0"/>
              </a:rPr>
              <a:t>Evolution of the GAW observational network</a:t>
            </a:r>
          </a:p>
        </p:txBody>
      </p:sp>
      <p:pic>
        <p:nvPicPr>
          <p:cNvPr id="13316" name="Picture 7" descr="gaw_logo_acronym_horizon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04113" y="188913"/>
            <a:ext cx="14605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425430" y="1382584"/>
            <a:ext cx="8520880" cy="3708708"/>
          </a:xfrm>
          <a:prstGeom prst="rect">
            <a:avLst/>
          </a:prstGeom>
        </p:spPr>
        <p:txBody>
          <a:bodyPr wrap="square">
            <a:spAutoFit/>
          </a:bodyPr>
          <a:lstStyle/>
          <a:p>
            <a:r>
              <a:rPr lang="en-US" sz="2000" dirty="0">
                <a:solidFill>
                  <a:srgbClr val="000000"/>
                </a:solidFill>
                <a:latin typeface="Arial" panose="020B0604020202020204" pitchFamily="34" charset="0"/>
                <a:cs typeface="Arial" panose="020B0604020202020204" pitchFamily="34" charset="0"/>
              </a:rPr>
              <a:t>Using the Rolling Review of Requirements (RRR</a:t>
            </a:r>
            <a:r>
              <a:rPr lang="en-US" sz="2000" dirty="0" smtClean="0">
                <a:solidFill>
                  <a:srgbClr val="000000"/>
                </a:solidFill>
                <a:latin typeface="Arial" panose="020B0604020202020204" pitchFamily="34" charset="0"/>
                <a:cs typeface="Arial" panose="020B0604020202020204" pitchFamily="34" charset="0"/>
              </a:rPr>
              <a:t>)</a:t>
            </a:r>
          </a:p>
          <a:p>
            <a:r>
              <a:rPr lang="en-US" sz="2000" dirty="0" smtClean="0">
                <a:solidFill>
                  <a:srgbClr val="000000"/>
                </a:solidFill>
                <a:latin typeface="Arial" panose="020B0604020202020204" pitchFamily="34" charset="0"/>
                <a:cs typeface="Arial" panose="020B0604020202020204" pitchFamily="34" charset="0"/>
              </a:rPr>
              <a:t>Process according to WIGOS Manual:</a:t>
            </a:r>
          </a:p>
          <a:p>
            <a:endParaRPr lang="en-US" sz="2000" dirty="0" smtClean="0">
              <a:solidFill>
                <a:srgbClr val="000000"/>
              </a:solidFill>
              <a:latin typeface="Arial" panose="020B0604020202020204" pitchFamily="34" charset="0"/>
              <a:cs typeface="Arial" panose="020B0604020202020204" pitchFamily="34" charset="0"/>
            </a:endParaRPr>
          </a:p>
          <a:p>
            <a:pPr>
              <a:spcAft>
                <a:spcPts val="600"/>
              </a:spcAft>
            </a:pPr>
            <a:r>
              <a:rPr lang="en-US" sz="2000" dirty="0" smtClean="0">
                <a:latin typeface="Arial" panose="020B0604020202020204" pitchFamily="34" charset="0"/>
                <a:cs typeface="Arial" panose="020B0604020202020204" pitchFamily="34" charset="0"/>
              </a:rPr>
              <a:t>(</a:t>
            </a:r>
            <a:r>
              <a:rPr lang="en-US" sz="2000" dirty="0" err="1" smtClean="0">
                <a:latin typeface="Arial" panose="020B0604020202020204" pitchFamily="34" charset="0"/>
                <a:cs typeface="Arial" panose="020B0604020202020204" pitchFamily="34" charset="0"/>
              </a:rPr>
              <a:t>i</a:t>
            </a:r>
            <a:r>
              <a:rPr lang="en-US" sz="2000" dirty="0" smtClean="0">
                <a:latin typeface="Arial" panose="020B0604020202020204" pitchFamily="34" charset="0"/>
                <a:cs typeface="Arial" panose="020B0604020202020204" pitchFamily="34" charset="0"/>
              </a:rPr>
              <a:t>) a </a:t>
            </a:r>
            <a:r>
              <a:rPr lang="en-US" sz="2000" dirty="0">
                <a:latin typeface="Arial" panose="020B0604020202020204" pitchFamily="34" charset="0"/>
                <a:cs typeface="Arial" panose="020B0604020202020204" pitchFamily="34" charset="0"/>
              </a:rPr>
              <a:t>review of </a:t>
            </a:r>
            <a:r>
              <a:rPr lang="en-US" sz="2000" dirty="0" smtClean="0">
                <a:latin typeface="Arial" panose="020B0604020202020204" pitchFamily="34" charset="0"/>
                <a:cs typeface="Arial" panose="020B0604020202020204" pitchFamily="34" charset="0"/>
              </a:rPr>
              <a:t>technology-free requirements </a:t>
            </a:r>
            <a:r>
              <a:rPr lang="en-US" sz="2000" dirty="0">
                <a:latin typeface="Arial" panose="020B0604020202020204" pitchFamily="34" charset="0"/>
                <a:cs typeface="Arial" panose="020B0604020202020204" pitchFamily="34" charset="0"/>
              </a:rPr>
              <a:t>for </a:t>
            </a:r>
            <a:r>
              <a:rPr lang="en-US" sz="2000" dirty="0" smtClean="0">
                <a:latin typeface="Arial" panose="020B0604020202020204" pitchFamily="34" charset="0"/>
                <a:cs typeface="Arial" panose="020B0604020202020204" pitchFamily="34" charset="0"/>
              </a:rPr>
              <a:t>observations, within </a:t>
            </a:r>
            <a:r>
              <a:rPr lang="en-US" sz="2000" dirty="0">
                <a:solidFill>
                  <a:srgbClr val="008000"/>
                </a:solidFill>
                <a:latin typeface="Arial" panose="020B0604020202020204" pitchFamily="34" charset="0"/>
                <a:cs typeface="Arial" panose="020B0604020202020204" pitchFamily="34" charset="0"/>
              </a:rPr>
              <a:t>an area of application </a:t>
            </a:r>
            <a:r>
              <a:rPr lang="en-US" sz="2000" dirty="0">
                <a:latin typeface="Arial" panose="020B0604020202020204" pitchFamily="34" charset="0"/>
                <a:cs typeface="Arial" panose="020B0604020202020204" pitchFamily="34" charset="0"/>
              </a:rPr>
              <a:t>covered by WMO </a:t>
            </a:r>
            <a:r>
              <a:rPr lang="en-US" sz="2000" dirty="0" err="1">
                <a:latin typeface="Arial" panose="020B0604020202020204" pitchFamily="34" charset="0"/>
                <a:cs typeface="Arial" panose="020B0604020202020204" pitchFamily="34" charset="0"/>
              </a:rPr>
              <a:t>programmes</a:t>
            </a:r>
            <a:r>
              <a:rPr lang="en-US" sz="2000" dirty="0">
                <a:latin typeface="Arial" panose="020B0604020202020204" pitchFamily="34" charset="0"/>
                <a:cs typeface="Arial" panose="020B0604020202020204" pitchFamily="34" charset="0"/>
              </a:rPr>
              <a:t> and </a:t>
            </a:r>
            <a:r>
              <a:rPr lang="en-US" sz="2000" dirty="0" smtClean="0">
                <a:latin typeface="Arial" panose="020B0604020202020204" pitchFamily="34" charset="0"/>
                <a:cs typeface="Arial" panose="020B0604020202020204" pitchFamily="34" charset="0"/>
              </a:rPr>
              <a:t>cosponsored </a:t>
            </a:r>
            <a:r>
              <a:rPr lang="en-US" sz="2000" dirty="0" err="1" smtClean="0">
                <a:latin typeface="Arial" panose="020B0604020202020204" pitchFamily="34" charset="0"/>
                <a:cs typeface="Arial" panose="020B0604020202020204" pitchFamily="34" charset="0"/>
              </a:rPr>
              <a:t>programmes</a:t>
            </a:r>
            <a:r>
              <a:rPr lang="en-US" sz="2000" dirty="0">
                <a:latin typeface="Arial" panose="020B0604020202020204" pitchFamily="34" charset="0"/>
                <a:cs typeface="Arial" panose="020B0604020202020204" pitchFamily="34" charset="0"/>
              </a:rPr>
              <a:t>;</a:t>
            </a:r>
          </a:p>
          <a:p>
            <a:pPr>
              <a:spcAft>
                <a:spcPts val="600"/>
              </a:spcAft>
            </a:pPr>
            <a:r>
              <a:rPr lang="en-US" sz="2000" dirty="0" smtClean="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(ii) a review of the observing capabilities of existing and planned </a:t>
            </a:r>
            <a:r>
              <a:rPr lang="en-US" sz="2000" dirty="0" smtClean="0">
                <a:latin typeface="Arial" panose="020B0604020202020204" pitchFamily="34" charset="0"/>
                <a:cs typeface="Arial" panose="020B0604020202020204" pitchFamily="34" charset="0"/>
              </a:rPr>
              <a:t>observing systems</a:t>
            </a:r>
            <a:r>
              <a:rPr lang="en-US" sz="2000" dirty="0">
                <a:latin typeface="Arial" panose="020B0604020202020204" pitchFamily="34" charset="0"/>
                <a:cs typeface="Arial" panose="020B0604020202020204" pitchFamily="34" charset="0"/>
              </a:rPr>
              <a:t>, both surface- and space-based;</a:t>
            </a:r>
          </a:p>
          <a:p>
            <a:pPr>
              <a:spcAft>
                <a:spcPts val="600"/>
              </a:spcAft>
            </a:pPr>
            <a:r>
              <a:rPr lang="en-US" sz="2000" dirty="0">
                <a:latin typeface="Arial" panose="020B0604020202020204" pitchFamily="34" charset="0"/>
                <a:cs typeface="Arial" panose="020B0604020202020204" pitchFamily="34" charset="0"/>
              </a:rPr>
              <a:t>(iii) a Critical Review of the extent to which the </a:t>
            </a:r>
            <a:r>
              <a:rPr lang="en-US" sz="2000" dirty="0" smtClean="0">
                <a:latin typeface="Arial" panose="020B0604020202020204" pitchFamily="34" charset="0"/>
                <a:cs typeface="Arial" panose="020B0604020202020204" pitchFamily="34" charset="0"/>
              </a:rPr>
              <a:t> capabilities </a:t>
            </a:r>
            <a:r>
              <a:rPr lang="en-US" sz="2000" dirty="0">
                <a:latin typeface="Arial" panose="020B0604020202020204" pitchFamily="34" charset="0"/>
                <a:cs typeface="Arial" panose="020B0604020202020204" pitchFamily="34" charset="0"/>
              </a:rPr>
              <a:t>(ii) meet </a:t>
            </a:r>
            <a:r>
              <a:rPr lang="en-US" sz="2000" dirty="0" smtClean="0">
                <a:latin typeface="Arial" panose="020B0604020202020204" pitchFamily="34" charset="0"/>
                <a:cs typeface="Arial" panose="020B0604020202020204" pitchFamily="34" charset="0"/>
              </a:rPr>
              <a:t>the requirements </a:t>
            </a:r>
            <a:r>
              <a:rPr lang="en-US" sz="2000" dirty="0">
                <a:latin typeface="Arial" panose="020B0604020202020204" pitchFamily="34" charset="0"/>
                <a:cs typeface="Arial" panose="020B0604020202020204" pitchFamily="34" charset="0"/>
              </a:rPr>
              <a:t>(</a:t>
            </a:r>
            <a:r>
              <a:rPr lang="en-US" sz="2000" dirty="0" err="1">
                <a:latin typeface="Arial" panose="020B0604020202020204" pitchFamily="34" charset="0"/>
                <a:cs typeface="Arial" panose="020B0604020202020204" pitchFamily="34" charset="0"/>
              </a:rPr>
              <a:t>i</a:t>
            </a:r>
            <a:r>
              <a:rPr lang="en-US" sz="2000" dirty="0">
                <a:latin typeface="Arial" panose="020B0604020202020204" pitchFamily="34" charset="0"/>
                <a:cs typeface="Arial" panose="020B0604020202020204" pitchFamily="34" charset="0"/>
              </a:rPr>
              <a:t>); and</a:t>
            </a:r>
          </a:p>
          <a:p>
            <a:pPr>
              <a:spcAft>
                <a:spcPts val="600"/>
              </a:spcAft>
            </a:pPr>
            <a:r>
              <a:rPr lang="en-US" sz="2000" dirty="0">
                <a:latin typeface="Arial" panose="020B0604020202020204" pitchFamily="34" charset="0"/>
                <a:cs typeface="Arial" panose="020B0604020202020204" pitchFamily="34" charset="0"/>
              </a:rPr>
              <a:t>(iv) a Statement of Guidance based on (iii).</a:t>
            </a:r>
          </a:p>
        </p:txBody>
      </p:sp>
      <p:sp>
        <p:nvSpPr>
          <p:cNvPr id="2" name="TextBox 1"/>
          <p:cNvSpPr txBox="1"/>
          <p:nvPr/>
        </p:nvSpPr>
        <p:spPr>
          <a:xfrm>
            <a:off x="1217518" y="5370564"/>
            <a:ext cx="7728792" cy="830997"/>
          </a:xfrm>
          <a:prstGeom prst="rect">
            <a:avLst/>
          </a:prstGeom>
          <a:noFill/>
        </p:spPr>
        <p:txBody>
          <a:bodyPr wrap="square" rtlCol="0">
            <a:spAutoFit/>
          </a:bodyPr>
          <a:lstStyle/>
          <a:p>
            <a:r>
              <a:rPr lang="en-US" dirty="0" smtClean="0">
                <a:solidFill>
                  <a:srgbClr val="008000"/>
                </a:solidFill>
              </a:rPr>
              <a:t>Network development should be performed in a systematic way to address specific applications</a:t>
            </a:r>
            <a:endParaRPr lang="en-US" dirty="0">
              <a:solidFill>
                <a:srgbClr val="008000"/>
              </a:solidFill>
            </a:endParaRPr>
          </a:p>
        </p:txBody>
      </p:sp>
    </p:spTree>
    <p:extLst>
      <p:ext uri="{BB962C8B-B14F-4D97-AF65-F5344CB8AC3E}">
        <p14:creationId xmlns:p14="http://schemas.microsoft.com/office/powerpoint/2010/main" val="1765965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8100"/>
            <a:ext cx="7772400" cy="1143000"/>
          </a:xfrm>
        </p:spPr>
        <p:txBody>
          <a:bodyPr/>
          <a:lstStyle/>
          <a:p>
            <a:r>
              <a:rPr lang="en-US" dirty="0" smtClean="0">
                <a:solidFill>
                  <a:srgbClr val="0070C0"/>
                </a:solidFill>
              </a:rPr>
              <a:t>Application areas within GAW</a:t>
            </a:r>
            <a:endParaRPr lang="en-US" dirty="0">
              <a:solidFill>
                <a:srgbClr val="0070C0"/>
              </a:solidFill>
            </a:endParaRPr>
          </a:p>
        </p:txBody>
      </p:sp>
      <p:pic>
        <p:nvPicPr>
          <p:cNvPr id="6" name="Picture 5"/>
          <p:cNvPicPr>
            <a:picLocks noChangeAspect="1"/>
          </p:cNvPicPr>
          <p:nvPr/>
        </p:nvPicPr>
        <p:blipFill>
          <a:blip r:embed="rId2"/>
          <a:stretch>
            <a:fillRect/>
          </a:stretch>
        </p:blipFill>
        <p:spPr>
          <a:xfrm>
            <a:off x="7380312" y="274291"/>
            <a:ext cx="1463167" cy="670618"/>
          </a:xfrm>
          <a:prstGeom prst="rect">
            <a:avLst/>
          </a:prstGeom>
        </p:spPr>
      </p:pic>
      <p:sp>
        <p:nvSpPr>
          <p:cNvPr id="7" name="Rectangle 6"/>
          <p:cNvSpPr/>
          <p:nvPr/>
        </p:nvSpPr>
        <p:spPr>
          <a:xfrm>
            <a:off x="395536" y="1054434"/>
            <a:ext cx="8189593" cy="3970318"/>
          </a:xfrm>
          <a:prstGeom prst="rect">
            <a:avLst/>
          </a:prstGeom>
        </p:spPr>
        <p:txBody>
          <a:bodyPr wrap="square">
            <a:spAutoFit/>
          </a:bodyPr>
          <a:lstStyle/>
          <a:p>
            <a:r>
              <a:rPr lang="en-US" sz="1800" dirty="0" smtClean="0"/>
              <a:t>A Task Team on user </a:t>
            </a:r>
            <a:r>
              <a:rPr lang="en-US" sz="1800" dirty="0"/>
              <a:t>requirements for atmospheric composition and related needs for satellite </a:t>
            </a:r>
            <a:r>
              <a:rPr lang="en-US" sz="1800" dirty="0" smtClean="0"/>
              <a:t>measurements was formed to assist the RRR process</a:t>
            </a:r>
          </a:p>
          <a:p>
            <a:endParaRPr lang="en-US" sz="1800" dirty="0"/>
          </a:p>
          <a:p>
            <a:r>
              <a:rPr lang="en-US" sz="1800" dirty="0"/>
              <a:t>T</a:t>
            </a:r>
            <a:r>
              <a:rPr lang="en-US" sz="1800" dirty="0" smtClean="0"/>
              <a:t>he </a:t>
            </a:r>
            <a:r>
              <a:rPr lang="en-US" sz="1800" dirty="0"/>
              <a:t>broad “atmospheric chemistry” application </a:t>
            </a:r>
            <a:r>
              <a:rPr lang="en-US" sz="1800" dirty="0" smtClean="0"/>
              <a:t>area was substituted with more </a:t>
            </a:r>
            <a:r>
              <a:rPr lang="en-US" sz="1800" dirty="0"/>
              <a:t>specific application </a:t>
            </a:r>
            <a:r>
              <a:rPr lang="en-US" sz="1800" dirty="0" smtClean="0"/>
              <a:t>areas:</a:t>
            </a:r>
          </a:p>
          <a:p>
            <a:pPr marL="342900" indent="-342900">
              <a:buFont typeface="Arial" panose="020B0604020202020204" pitchFamily="34" charset="0"/>
              <a:buChar char="•"/>
            </a:pPr>
            <a:r>
              <a:rPr lang="en-US" sz="1800" dirty="0">
                <a:solidFill>
                  <a:srgbClr val="008000"/>
                </a:solidFill>
              </a:rPr>
              <a:t>Forecasting Atmospheric Composition: Applications global to regional with stringent timeliness (NRT)</a:t>
            </a:r>
          </a:p>
          <a:p>
            <a:pPr marL="342900" indent="-342900">
              <a:buFont typeface="Arial" panose="020B0604020202020204" pitchFamily="34" charset="0"/>
              <a:buChar char="•"/>
            </a:pPr>
            <a:r>
              <a:rPr lang="en-US" sz="1800" dirty="0">
                <a:solidFill>
                  <a:srgbClr val="008000"/>
                </a:solidFill>
              </a:rPr>
              <a:t>Monitoring Atmospheric Composition: Applications related to changes of atmospheric composition regionally and globally less stringent timeliness (no NRT)</a:t>
            </a:r>
          </a:p>
          <a:p>
            <a:pPr marL="342900" indent="-342900">
              <a:buFont typeface="Arial" panose="020B0604020202020204" pitchFamily="34" charset="0"/>
              <a:buChar char="•"/>
            </a:pPr>
            <a:r>
              <a:rPr lang="en-US" sz="1800" dirty="0">
                <a:solidFill>
                  <a:srgbClr val="008000"/>
                </a:solidFill>
              </a:rPr>
              <a:t>Providing Atmospheric Composition information to support services in urban and populated areas: Applications targeting limited areas (with horizontal resolution of a few km and stringent timeliness requirements (air quality forecasting. </a:t>
            </a:r>
            <a:endParaRPr lang="en-US" sz="2000" dirty="0"/>
          </a:p>
        </p:txBody>
      </p:sp>
      <p:sp>
        <p:nvSpPr>
          <p:cNvPr id="3" name="TextBox 2"/>
          <p:cNvSpPr txBox="1"/>
          <p:nvPr/>
        </p:nvSpPr>
        <p:spPr>
          <a:xfrm>
            <a:off x="899592" y="5019216"/>
            <a:ext cx="8064896" cy="1200329"/>
          </a:xfrm>
          <a:prstGeom prst="rect">
            <a:avLst/>
          </a:prstGeom>
          <a:noFill/>
        </p:spPr>
        <p:txBody>
          <a:bodyPr wrap="square" rtlCol="0">
            <a:spAutoFit/>
          </a:bodyPr>
          <a:lstStyle/>
          <a:p>
            <a:r>
              <a:rPr lang="en-US" sz="1800" i="1" dirty="0"/>
              <a:t>Other application areas also require </a:t>
            </a:r>
            <a:r>
              <a:rPr lang="en-US" sz="1800" i="1" dirty="0" smtClean="0"/>
              <a:t>information </a:t>
            </a:r>
            <a:r>
              <a:rPr lang="en-US" sz="1800" i="1" dirty="0"/>
              <a:t>on </a:t>
            </a:r>
            <a:r>
              <a:rPr lang="en-US" sz="1800" i="1" dirty="0" smtClean="0"/>
              <a:t>atmospheric </a:t>
            </a:r>
            <a:r>
              <a:rPr lang="en-US" sz="1800" i="1" dirty="0"/>
              <a:t>composition (hence formulate those requirements through RRR process) –&gt; in the spirit of WIGOS these observations should be combined with meteorological</a:t>
            </a:r>
            <a:r>
              <a:rPr lang="en-US" sz="1800" i="1" dirty="0" smtClean="0"/>
              <a:t>/ hydrological </a:t>
            </a:r>
            <a:r>
              <a:rPr lang="en-US" sz="1800" i="1" dirty="0"/>
              <a:t>observation if those are already established</a:t>
            </a:r>
          </a:p>
        </p:txBody>
      </p:sp>
    </p:spTree>
    <p:extLst>
      <p:ext uri="{BB962C8B-B14F-4D97-AF65-F5344CB8AC3E}">
        <p14:creationId xmlns:p14="http://schemas.microsoft.com/office/powerpoint/2010/main" val="23285214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Example of the applications in GAW</a:t>
            </a:r>
            <a:endParaRPr lang="en-US" dirty="0">
              <a:solidFill>
                <a:srgbClr val="0070C0"/>
              </a:solidFill>
            </a:endParaRPr>
          </a:p>
        </p:txBody>
      </p:sp>
      <p:sp>
        <p:nvSpPr>
          <p:cNvPr id="3" name="Content Placeholder 2"/>
          <p:cNvSpPr>
            <a:spLocks noGrp="1"/>
          </p:cNvSpPr>
          <p:nvPr>
            <p:ph idx="1"/>
          </p:nvPr>
        </p:nvSpPr>
        <p:spPr>
          <a:xfrm>
            <a:off x="250825" y="1010970"/>
            <a:ext cx="5761335" cy="4897437"/>
          </a:xfrm>
        </p:spPr>
        <p:txBody>
          <a:bodyPr/>
          <a:lstStyle/>
          <a:p>
            <a:r>
              <a:rPr lang="en-US" sz="2400" i="1" dirty="0" smtClean="0"/>
              <a:t>Support of climate negotiations</a:t>
            </a:r>
            <a:r>
              <a:rPr lang="en-US" sz="2400" dirty="0" smtClean="0"/>
              <a:t>: Integrated Global Greenhouse Gas Information System </a:t>
            </a:r>
          </a:p>
          <a:p>
            <a:r>
              <a:rPr lang="en-US" sz="2400" i="1" dirty="0" smtClean="0"/>
              <a:t>Ecosystem services</a:t>
            </a:r>
            <a:r>
              <a:rPr lang="en-US" sz="2400" dirty="0" smtClean="0"/>
              <a:t>: analysis of total deposition, nitrogen cycle, deposition to the oceans/marine geoengineering</a:t>
            </a:r>
          </a:p>
          <a:p>
            <a:r>
              <a:rPr lang="en-US" sz="2400" i="1" dirty="0" smtClean="0"/>
              <a:t>Health:</a:t>
            </a:r>
            <a:r>
              <a:rPr lang="en-US" sz="2400" dirty="0" smtClean="0"/>
              <a:t> sand and dust storms, urban air quality (GURME), biomass burning</a:t>
            </a:r>
          </a:p>
          <a:p>
            <a:r>
              <a:rPr lang="en-US" sz="2400" i="1" dirty="0" smtClean="0"/>
              <a:t>Food security: </a:t>
            </a:r>
            <a:r>
              <a:rPr lang="en-US" sz="2400" dirty="0" smtClean="0"/>
              <a:t>atmospheric composition and agriculture</a:t>
            </a:r>
          </a:p>
          <a:p>
            <a:r>
              <a:rPr lang="en-US" sz="2400" i="1" dirty="0" smtClean="0"/>
              <a:t>Transport security</a:t>
            </a:r>
            <a:r>
              <a:rPr lang="en-US" sz="2400" dirty="0" smtClean="0"/>
              <a:t>: volcanic ash forecasting</a:t>
            </a:r>
            <a:endParaRPr lang="en-US" sz="2400" dirty="0"/>
          </a:p>
        </p:txBody>
      </p:sp>
      <p:pic>
        <p:nvPicPr>
          <p:cNvPr id="5" name="Picture 8" descr="gaw_logo_acronym_horizont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96211" y="44624"/>
            <a:ext cx="1440285" cy="662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a:stretch>
            <a:fillRect/>
          </a:stretch>
        </p:blipFill>
        <p:spPr>
          <a:xfrm>
            <a:off x="6464463" y="2780928"/>
            <a:ext cx="2393435" cy="1296030"/>
          </a:xfrm>
          <a:prstGeom prst="rect">
            <a:avLst/>
          </a:prstGeom>
        </p:spPr>
      </p:pic>
      <p:pic>
        <p:nvPicPr>
          <p:cNvPr id="7" name="Picture 6"/>
          <p:cNvPicPr>
            <a:picLocks noChangeAspect="1"/>
          </p:cNvPicPr>
          <p:nvPr/>
        </p:nvPicPr>
        <p:blipFill>
          <a:blip r:embed="rId4"/>
          <a:stretch>
            <a:fillRect/>
          </a:stretch>
        </p:blipFill>
        <p:spPr>
          <a:xfrm>
            <a:off x="6464463" y="4314835"/>
            <a:ext cx="2393435" cy="1784329"/>
          </a:xfrm>
          <a:prstGeom prst="rect">
            <a:avLst/>
          </a:prstGeom>
        </p:spPr>
      </p:pic>
      <p:pic>
        <p:nvPicPr>
          <p:cNvPr id="8" name="Picture 7"/>
          <p:cNvPicPr>
            <a:picLocks noChangeAspect="1"/>
          </p:cNvPicPr>
          <p:nvPr/>
        </p:nvPicPr>
        <p:blipFill>
          <a:blip r:embed="rId5"/>
          <a:stretch>
            <a:fillRect/>
          </a:stretch>
        </p:blipFill>
        <p:spPr>
          <a:xfrm>
            <a:off x="6442779" y="999641"/>
            <a:ext cx="2415119" cy="1605385"/>
          </a:xfrm>
          <a:prstGeom prst="rect">
            <a:avLst/>
          </a:prstGeom>
        </p:spPr>
      </p:pic>
    </p:spTree>
    <p:extLst>
      <p:ext uri="{BB962C8B-B14F-4D97-AF65-F5344CB8AC3E}">
        <p14:creationId xmlns:p14="http://schemas.microsoft.com/office/powerpoint/2010/main" val="3260640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p:txBody>
          <a:bodyPr/>
          <a:lstStyle/>
          <a:p>
            <a:r>
              <a:rPr lang="en-GB" dirty="0" smtClean="0">
                <a:solidFill>
                  <a:srgbClr val="0070C0"/>
                </a:solidFill>
              </a:rPr>
              <a:t>“GAW” </a:t>
            </a:r>
            <a:r>
              <a:rPr lang="en-GB" dirty="0">
                <a:solidFill>
                  <a:srgbClr val="0070C0"/>
                </a:solidFill>
              </a:rPr>
              <a:t>d</a:t>
            </a:r>
            <a:r>
              <a:rPr lang="en-GB" dirty="0" smtClean="0">
                <a:solidFill>
                  <a:srgbClr val="0070C0"/>
                </a:solidFill>
              </a:rPr>
              <a:t>ata management today</a:t>
            </a:r>
            <a:endParaRPr lang="en-GB" dirty="0">
              <a:solidFill>
                <a:srgbClr val="0070C0"/>
              </a:solidFill>
            </a:endParaRPr>
          </a:p>
        </p:txBody>
      </p:sp>
      <p:pic>
        <p:nvPicPr>
          <p:cNvPr id="177169" name="Picture 17" descr="world-map"/>
          <p:cNvPicPr>
            <a:picLocks noChangeAspect="1" noChangeArrowheads="1"/>
          </p:cNvPicPr>
          <p:nvPr/>
        </p:nvPicPr>
        <p:blipFill>
          <a:blip r:embed="rId3" cstate="print">
            <a:clrChange>
              <a:clrFrom>
                <a:srgbClr val="FCFEFC"/>
              </a:clrFrom>
              <a:clrTo>
                <a:srgbClr val="FCFEFC">
                  <a:alpha val="0"/>
                </a:srgbClr>
              </a:clrTo>
            </a:clrChange>
            <a:extLst>
              <a:ext uri="{28A0092B-C50C-407E-A947-70E740481C1C}">
                <a14:useLocalDpi xmlns:a14="http://schemas.microsoft.com/office/drawing/2010/main" val="0"/>
              </a:ext>
            </a:extLst>
          </a:blip>
          <a:srcRect/>
          <a:stretch>
            <a:fillRect/>
          </a:stretch>
        </p:blipFill>
        <p:spPr bwMode="auto">
          <a:xfrm>
            <a:off x="1698930" y="1570706"/>
            <a:ext cx="3384550" cy="1489075"/>
          </a:xfrm>
          <a:prstGeom prst="rect">
            <a:avLst/>
          </a:prstGeom>
          <a:noFill/>
          <a:extLst>
            <a:ext uri="{909E8E84-426E-40DD-AFC4-6F175D3DCCD1}">
              <a14:hiddenFill xmlns:a14="http://schemas.microsoft.com/office/drawing/2010/main">
                <a:solidFill>
                  <a:srgbClr val="FFFFFF"/>
                </a:solidFill>
              </a14:hiddenFill>
            </a:ext>
          </a:extLst>
        </p:spPr>
      </p:pic>
      <p:sp>
        <p:nvSpPr>
          <p:cNvPr id="177170" name="AutoShape 18"/>
          <p:cNvSpPr>
            <a:spLocks/>
          </p:cNvSpPr>
          <p:nvPr/>
        </p:nvSpPr>
        <p:spPr bwMode="auto">
          <a:xfrm>
            <a:off x="841680" y="1135731"/>
            <a:ext cx="1123950" cy="542925"/>
          </a:xfrm>
          <a:prstGeom prst="borderCallout2">
            <a:avLst>
              <a:gd name="adj1" fmla="val 21051"/>
              <a:gd name="adj2" fmla="val 106778"/>
              <a:gd name="adj3" fmla="val 21051"/>
              <a:gd name="adj4" fmla="val 131639"/>
              <a:gd name="adj5" fmla="val 137718"/>
              <a:gd name="adj6" fmla="val 157343"/>
            </a:avLst>
          </a:prstGeom>
          <a:noFill/>
          <a:ln w="25400"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GB" sz="1400">
                <a:solidFill>
                  <a:srgbClr val="000000"/>
                </a:solidFill>
              </a:rPr>
              <a:t>WOUDC</a:t>
            </a:r>
          </a:p>
          <a:p>
            <a:pPr eaLnBrk="1" hangingPunct="1"/>
            <a:r>
              <a:rPr lang="en-GB" sz="1200" b="1">
                <a:solidFill>
                  <a:srgbClr val="000000"/>
                </a:solidFill>
              </a:rPr>
              <a:t>Ozone/UV</a:t>
            </a:r>
            <a:r>
              <a:rPr lang="en-GB" sz="1400">
                <a:solidFill>
                  <a:srgbClr val="000000"/>
                </a:solidFill>
              </a:rPr>
              <a:t>	</a:t>
            </a:r>
            <a:endParaRPr lang="en-US" sz="1400">
              <a:solidFill>
                <a:srgbClr val="000000"/>
              </a:solidFill>
            </a:endParaRPr>
          </a:p>
        </p:txBody>
      </p:sp>
      <p:sp>
        <p:nvSpPr>
          <p:cNvPr id="177171" name="AutoShape 19"/>
          <p:cNvSpPr>
            <a:spLocks/>
          </p:cNvSpPr>
          <p:nvPr/>
        </p:nvSpPr>
        <p:spPr bwMode="auto">
          <a:xfrm>
            <a:off x="835330" y="1794544"/>
            <a:ext cx="1152525" cy="512762"/>
          </a:xfrm>
          <a:prstGeom prst="borderCallout2">
            <a:avLst>
              <a:gd name="adj1" fmla="val 22292"/>
              <a:gd name="adj2" fmla="val 106611"/>
              <a:gd name="adj3" fmla="val 22292"/>
              <a:gd name="adj4" fmla="val 123690"/>
              <a:gd name="adj5" fmla="val 46440"/>
              <a:gd name="adj6" fmla="val 141458"/>
            </a:avLst>
          </a:prstGeom>
          <a:noFill/>
          <a:ln w="25400"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GB" sz="1400">
                <a:solidFill>
                  <a:srgbClr val="000000"/>
                </a:solidFill>
              </a:rPr>
              <a:t>WDCPC</a:t>
            </a:r>
          </a:p>
          <a:p>
            <a:pPr eaLnBrk="1" hangingPunct="1"/>
            <a:r>
              <a:rPr lang="en-GB" sz="1200" b="1">
                <a:solidFill>
                  <a:srgbClr val="000000"/>
                </a:solidFill>
              </a:rPr>
              <a:t>Precip Chem</a:t>
            </a:r>
            <a:endParaRPr lang="en-US" sz="1400">
              <a:solidFill>
                <a:srgbClr val="000000"/>
              </a:solidFill>
            </a:endParaRPr>
          </a:p>
        </p:txBody>
      </p:sp>
      <p:sp>
        <p:nvSpPr>
          <p:cNvPr id="177172" name="AutoShape 20"/>
          <p:cNvSpPr>
            <a:spLocks/>
          </p:cNvSpPr>
          <p:nvPr/>
        </p:nvSpPr>
        <p:spPr bwMode="auto">
          <a:xfrm>
            <a:off x="4146855" y="1146844"/>
            <a:ext cx="936625" cy="512762"/>
          </a:xfrm>
          <a:prstGeom prst="borderCallout2">
            <a:avLst>
              <a:gd name="adj1" fmla="val 22292"/>
              <a:gd name="adj2" fmla="val -8134"/>
              <a:gd name="adj3" fmla="val 22292"/>
              <a:gd name="adj4" fmla="val -35255"/>
              <a:gd name="adj5" fmla="val 115481"/>
              <a:gd name="adj6" fmla="val -63222"/>
            </a:avLst>
          </a:prstGeom>
          <a:noFill/>
          <a:ln w="25400"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GB" sz="1400">
                <a:solidFill>
                  <a:srgbClr val="000000"/>
                </a:solidFill>
              </a:rPr>
              <a:t>WRDC</a:t>
            </a:r>
          </a:p>
          <a:p>
            <a:pPr eaLnBrk="1" hangingPunct="1"/>
            <a:r>
              <a:rPr lang="en-GB" sz="1200" b="1">
                <a:solidFill>
                  <a:srgbClr val="000000"/>
                </a:solidFill>
              </a:rPr>
              <a:t>Radiation</a:t>
            </a:r>
            <a:endParaRPr lang="en-US" sz="1400">
              <a:solidFill>
                <a:srgbClr val="000000"/>
              </a:solidFill>
            </a:endParaRPr>
          </a:p>
        </p:txBody>
      </p:sp>
      <p:sp>
        <p:nvSpPr>
          <p:cNvPr id="177173" name="AutoShape 21"/>
          <p:cNvSpPr>
            <a:spLocks/>
          </p:cNvSpPr>
          <p:nvPr/>
        </p:nvSpPr>
        <p:spPr bwMode="auto">
          <a:xfrm>
            <a:off x="827393" y="2370806"/>
            <a:ext cx="863600" cy="512763"/>
          </a:xfrm>
          <a:prstGeom prst="borderCallout2">
            <a:avLst>
              <a:gd name="adj1" fmla="val 22292"/>
              <a:gd name="adj2" fmla="val 108824"/>
              <a:gd name="adj3" fmla="val 22292"/>
              <a:gd name="adj4" fmla="val 196139"/>
              <a:gd name="adj5" fmla="val -113620"/>
              <a:gd name="adj6" fmla="val 286579"/>
            </a:avLst>
          </a:prstGeom>
          <a:noFill/>
          <a:ln w="25400"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GB" sz="1400">
                <a:solidFill>
                  <a:srgbClr val="000000"/>
                </a:solidFill>
              </a:rPr>
              <a:t>WDCA</a:t>
            </a:r>
          </a:p>
          <a:p>
            <a:pPr eaLnBrk="1" hangingPunct="1"/>
            <a:r>
              <a:rPr lang="en-GB" sz="1200" b="1">
                <a:solidFill>
                  <a:srgbClr val="000000"/>
                </a:solidFill>
              </a:rPr>
              <a:t>Aerosols</a:t>
            </a:r>
            <a:endParaRPr lang="en-US" sz="1400">
              <a:solidFill>
                <a:srgbClr val="000000"/>
              </a:solidFill>
            </a:endParaRPr>
          </a:p>
        </p:txBody>
      </p:sp>
      <p:sp>
        <p:nvSpPr>
          <p:cNvPr id="177174" name="AutoShape 22"/>
          <p:cNvSpPr>
            <a:spLocks/>
          </p:cNvSpPr>
          <p:nvPr/>
        </p:nvSpPr>
        <p:spPr bwMode="auto">
          <a:xfrm>
            <a:off x="3859518" y="2586706"/>
            <a:ext cx="1304925" cy="512763"/>
          </a:xfrm>
          <a:prstGeom prst="borderCallout2">
            <a:avLst>
              <a:gd name="adj1" fmla="val 15755"/>
              <a:gd name="adj2" fmla="val -5838"/>
              <a:gd name="adj3" fmla="val 15755"/>
              <a:gd name="adj4" fmla="val -22630"/>
              <a:gd name="adj5" fmla="val -134574"/>
              <a:gd name="adj6" fmla="val -39903"/>
            </a:avLst>
          </a:prstGeom>
          <a:noFill/>
          <a:ln w="25400"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GB" sz="1400">
                <a:solidFill>
                  <a:srgbClr val="000000"/>
                </a:solidFill>
              </a:rPr>
              <a:t>WDC-RSAT</a:t>
            </a:r>
          </a:p>
          <a:p>
            <a:pPr eaLnBrk="1" hangingPunct="1"/>
            <a:r>
              <a:rPr lang="en-GB" sz="1200" b="1">
                <a:solidFill>
                  <a:srgbClr val="000000"/>
                </a:solidFill>
              </a:rPr>
              <a:t>Satellites</a:t>
            </a:r>
            <a:endParaRPr lang="en-US" sz="1400">
              <a:solidFill>
                <a:srgbClr val="000000"/>
              </a:solidFill>
            </a:endParaRPr>
          </a:p>
        </p:txBody>
      </p:sp>
      <p:sp>
        <p:nvSpPr>
          <p:cNvPr id="177175" name="AutoShape 23"/>
          <p:cNvSpPr>
            <a:spLocks/>
          </p:cNvSpPr>
          <p:nvPr/>
        </p:nvSpPr>
        <p:spPr bwMode="auto">
          <a:xfrm>
            <a:off x="4644008" y="1907480"/>
            <a:ext cx="936625" cy="512763"/>
          </a:xfrm>
          <a:prstGeom prst="borderCallout2">
            <a:avLst>
              <a:gd name="adj1" fmla="val 22292"/>
              <a:gd name="adj2" fmla="val -8134"/>
              <a:gd name="adj3" fmla="val 22292"/>
              <a:gd name="adj4" fmla="val -11694"/>
              <a:gd name="adj5" fmla="val 33745"/>
              <a:gd name="adj6" fmla="val -15426"/>
            </a:avLst>
          </a:prstGeom>
          <a:noFill/>
          <a:ln w="25400"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GB" sz="1400">
                <a:solidFill>
                  <a:srgbClr val="000000"/>
                </a:solidFill>
              </a:rPr>
              <a:t>WDCGG</a:t>
            </a:r>
          </a:p>
          <a:p>
            <a:pPr eaLnBrk="1" hangingPunct="1"/>
            <a:r>
              <a:rPr lang="en-GB" sz="1200" b="1">
                <a:solidFill>
                  <a:srgbClr val="000000"/>
                </a:solidFill>
              </a:rPr>
              <a:t>Gases</a:t>
            </a:r>
            <a:endParaRPr lang="en-US" sz="1400">
              <a:solidFill>
                <a:srgbClr val="000000"/>
              </a:solidFill>
            </a:endParaRPr>
          </a:p>
        </p:txBody>
      </p:sp>
      <p:grpSp>
        <p:nvGrpSpPr>
          <p:cNvPr id="14" name="Group 11"/>
          <p:cNvGrpSpPr>
            <a:grpSpLocks/>
          </p:cNvGrpSpPr>
          <p:nvPr/>
        </p:nvGrpSpPr>
        <p:grpSpPr bwMode="auto">
          <a:xfrm>
            <a:off x="841680" y="3941068"/>
            <a:ext cx="4735513" cy="1816100"/>
            <a:chOff x="2755" y="2603"/>
            <a:chExt cx="2983" cy="1144"/>
          </a:xfrm>
        </p:grpSpPr>
        <p:sp>
          <p:nvSpPr>
            <p:cNvPr id="15" name="Text Box 12"/>
            <p:cNvSpPr txBox="1">
              <a:spLocks noChangeArrowheads="1"/>
            </p:cNvSpPr>
            <p:nvPr/>
          </p:nvSpPr>
          <p:spPr bwMode="auto">
            <a:xfrm>
              <a:off x="2755" y="2603"/>
              <a:ext cx="2983" cy="1144"/>
            </a:xfrm>
            <a:prstGeom prst="rect">
              <a:avLst/>
            </a:prstGeom>
            <a:noFill/>
            <a:ln w="25400" algn="ctr">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r>
                <a:rPr lang="de-CH" sz="1400" dirty="0" smtClean="0">
                  <a:solidFill>
                    <a:srgbClr val="000000"/>
                  </a:solidFill>
                </a:rPr>
                <a:t>AERONET</a:t>
              </a:r>
              <a:endParaRPr lang="de-CH" sz="1400" dirty="0">
                <a:solidFill>
                  <a:srgbClr val="000000"/>
                </a:solidFill>
              </a:endParaRPr>
            </a:p>
            <a:p>
              <a:pPr eaLnBrk="1" hangingPunct="1"/>
              <a:r>
                <a:rPr lang="de-CH" sz="1400" dirty="0">
                  <a:solidFill>
                    <a:srgbClr val="000000"/>
                  </a:solidFill>
                </a:rPr>
                <a:t>AGAGE</a:t>
              </a:r>
            </a:p>
            <a:p>
              <a:pPr eaLnBrk="1" hangingPunct="1"/>
              <a:r>
                <a:rPr lang="de-CH" sz="1400" dirty="0">
                  <a:solidFill>
                    <a:srgbClr val="000000"/>
                  </a:solidFill>
                </a:rPr>
                <a:t>BSRN</a:t>
              </a:r>
              <a:endParaRPr lang="en-US" sz="1400" dirty="0">
                <a:solidFill>
                  <a:srgbClr val="000000"/>
                </a:solidFill>
              </a:endParaRPr>
            </a:p>
            <a:p>
              <a:pPr eaLnBrk="1" hangingPunct="1"/>
              <a:r>
                <a:rPr lang="de-CH" sz="1400" dirty="0" err="1">
                  <a:solidFill>
                    <a:srgbClr val="000000"/>
                  </a:solidFill>
                </a:rPr>
                <a:t>CapMon</a:t>
              </a:r>
              <a:endParaRPr lang="de-CH" sz="1400" dirty="0">
                <a:solidFill>
                  <a:srgbClr val="000000"/>
                </a:solidFill>
              </a:endParaRPr>
            </a:p>
            <a:p>
              <a:pPr eaLnBrk="1" hangingPunct="1"/>
              <a:r>
                <a:rPr lang="de-CH" sz="1400" dirty="0">
                  <a:solidFill>
                    <a:srgbClr val="000000"/>
                  </a:solidFill>
                </a:rPr>
                <a:t>CDIAC</a:t>
              </a:r>
            </a:p>
            <a:p>
              <a:pPr eaLnBrk="1" hangingPunct="1"/>
              <a:r>
                <a:rPr lang="de-CH" sz="1400" dirty="0">
                  <a:solidFill>
                    <a:srgbClr val="000000"/>
                  </a:solidFill>
                </a:rPr>
                <a:t>EANET</a:t>
              </a:r>
            </a:p>
            <a:p>
              <a:pPr eaLnBrk="1" hangingPunct="1"/>
              <a:r>
                <a:rPr lang="de-CH" sz="1400" dirty="0">
                  <a:solidFill>
                    <a:srgbClr val="000000"/>
                  </a:solidFill>
                </a:rPr>
                <a:t>EBAS (NILU)</a:t>
              </a:r>
            </a:p>
            <a:p>
              <a:pPr eaLnBrk="1" hangingPunct="1"/>
              <a:r>
                <a:rPr lang="de-CH" sz="1400" dirty="0">
                  <a:solidFill>
                    <a:srgbClr val="000000"/>
                  </a:solidFill>
                </a:rPr>
                <a:t>GALION (</a:t>
              </a:r>
              <a:r>
                <a:rPr lang="de-CH" sz="1400" dirty="0" err="1">
                  <a:solidFill>
                    <a:srgbClr val="000000"/>
                  </a:solidFill>
                </a:rPr>
                <a:t>Earlinet</a:t>
              </a:r>
              <a:r>
                <a:rPr lang="de-CH" sz="1400" dirty="0">
                  <a:solidFill>
                    <a:srgbClr val="000000"/>
                  </a:solidFill>
                </a:rPr>
                <a:t>, </a:t>
              </a:r>
              <a:r>
                <a:rPr lang="de-CH" sz="1400" dirty="0" err="1" smtClean="0">
                  <a:solidFill>
                    <a:srgbClr val="000000"/>
                  </a:solidFill>
                </a:rPr>
                <a:t>MPLnet</a:t>
              </a:r>
              <a:r>
                <a:rPr lang="de-CH" sz="1400" dirty="0" smtClean="0">
                  <a:solidFill>
                    <a:srgbClr val="000000"/>
                  </a:solidFill>
                </a:rPr>
                <a:t>, …)</a:t>
              </a:r>
              <a:endParaRPr lang="de-CH" sz="1400" dirty="0">
                <a:solidFill>
                  <a:srgbClr val="000000"/>
                </a:solidFill>
              </a:endParaRPr>
            </a:p>
          </p:txBody>
        </p:sp>
        <p:sp>
          <p:nvSpPr>
            <p:cNvPr id="16" name="Rectangle 13"/>
            <p:cNvSpPr>
              <a:spLocks noChangeArrowheads="1"/>
            </p:cNvSpPr>
            <p:nvPr/>
          </p:nvSpPr>
          <p:spPr bwMode="auto">
            <a:xfrm>
              <a:off x="4433" y="2609"/>
              <a:ext cx="1259" cy="1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de-CH" sz="1400" dirty="0">
                  <a:solidFill>
                    <a:srgbClr val="000000"/>
                  </a:solidFill>
                </a:rPr>
                <a:t>NADP</a:t>
              </a:r>
            </a:p>
            <a:p>
              <a:pPr eaLnBrk="1" hangingPunct="1"/>
              <a:r>
                <a:rPr lang="de-CH" sz="1400" dirty="0">
                  <a:solidFill>
                    <a:srgbClr val="000000"/>
                  </a:solidFill>
                </a:rPr>
                <a:t>NOAA/ESRL/GMD</a:t>
              </a:r>
            </a:p>
            <a:p>
              <a:pPr eaLnBrk="1" hangingPunct="1"/>
              <a:r>
                <a:rPr lang="de-CH" sz="1400" dirty="0">
                  <a:solidFill>
                    <a:srgbClr val="000000"/>
                  </a:solidFill>
                </a:rPr>
                <a:t>RAMCES</a:t>
              </a:r>
            </a:p>
            <a:p>
              <a:pPr eaLnBrk="1" hangingPunct="1"/>
              <a:r>
                <a:rPr lang="de-CH" sz="1400" dirty="0">
                  <a:solidFill>
                    <a:srgbClr val="000000"/>
                  </a:solidFill>
                </a:rPr>
                <a:t>SHADOZ</a:t>
              </a:r>
            </a:p>
            <a:p>
              <a:pPr eaLnBrk="1" hangingPunct="1"/>
              <a:r>
                <a:rPr lang="de-CH" sz="1400" dirty="0">
                  <a:solidFill>
                    <a:srgbClr val="000000"/>
                  </a:solidFill>
                </a:rPr>
                <a:t>SKYNET</a:t>
              </a:r>
            </a:p>
            <a:p>
              <a:pPr eaLnBrk="1" hangingPunct="1"/>
              <a:r>
                <a:rPr lang="de-CH" sz="1400" dirty="0">
                  <a:solidFill>
                    <a:srgbClr val="000000"/>
                  </a:solidFill>
                </a:rPr>
                <a:t>TCCON (</a:t>
              </a:r>
              <a:r>
                <a:rPr lang="de-CH" sz="1400" dirty="0" err="1">
                  <a:solidFill>
                    <a:srgbClr val="000000"/>
                  </a:solidFill>
                </a:rPr>
                <a:t>CalTech</a:t>
              </a:r>
              <a:r>
                <a:rPr lang="de-CH" sz="1400" dirty="0">
                  <a:solidFill>
                    <a:srgbClr val="000000"/>
                  </a:solidFill>
                </a:rPr>
                <a:t>)</a:t>
              </a:r>
            </a:p>
            <a:p>
              <a:pPr eaLnBrk="1" hangingPunct="1"/>
              <a:r>
                <a:rPr lang="de-CH" sz="1400" dirty="0">
                  <a:solidFill>
                    <a:srgbClr val="000000"/>
                  </a:solidFill>
                </a:rPr>
                <a:t>[</a:t>
              </a:r>
              <a:r>
                <a:rPr lang="de-CH" sz="1400" dirty="0" err="1">
                  <a:solidFill>
                    <a:srgbClr val="000000"/>
                  </a:solidFill>
                </a:rPr>
                <a:t>One</a:t>
              </a:r>
              <a:r>
                <a:rPr lang="de-CH" sz="1400" dirty="0">
                  <a:solidFill>
                    <a:srgbClr val="000000"/>
                  </a:solidFill>
                </a:rPr>
                <a:t> </a:t>
              </a:r>
              <a:r>
                <a:rPr lang="de-CH" sz="1400" dirty="0" err="1">
                  <a:solidFill>
                    <a:srgbClr val="000000"/>
                  </a:solidFill>
                </a:rPr>
                <a:t>for</a:t>
              </a:r>
              <a:r>
                <a:rPr lang="de-CH" sz="1400" dirty="0">
                  <a:solidFill>
                    <a:srgbClr val="000000"/>
                  </a:solidFill>
                </a:rPr>
                <a:t> </a:t>
              </a:r>
              <a:r>
                <a:rPr lang="de-CH" sz="1400" dirty="0" err="1">
                  <a:solidFill>
                    <a:srgbClr val="000000"/>
                  </a:solidFill>
                </a:rPr>
                <a:t>each</a:t>
              </a:r>
              <a:r>
                <a:rPr lang="de-CH" sz="1400" dirty="0">
                  <a:solidFill>
                    <a:srgbClr val="000000"/>
                  </a:solidFill>
                </a:rPr>
                <a:t> </a:t>
              </a:r>
              <a:r>
                <a:rPr lang="de-CH" sz="1400" dirty="0" err="1">
                  <a:solidFill>
                    <a:srgbClr val="000000"/>
                  </a:solidFill>
                </a:rPr>
                <a:t>satellite</a:t>
              </a:r>
              <a:r>
                <a:rPr lang="de-CH" sz="1400" dirty="0">
                  <a:solidFill>
                    <a:srgbClr val="000000"/>
                  </a:solidFill>
                </a:rPr>
                <a:t>]</a:t>
              </a:r>
            </a:p>
            <a:p>
              <a:pPr eaLnBrk="1" hangingPunct="1"/>
              <a:r>
                <a:rPr lang="de-CH" sz="1400" dirty="0">
                  <a:solidFill>
                    <a:srgbClr val="000000"/>
                  </a:solidFill>
                </a:rPr>
                <a:t>…</a:t>
              </a:r>
            </a:p>
          </p:txBody>
        </p:sp>
      </p:grpSp>
      <p:sp>
        <p:nvSpPr>
          <p:cNvPr id="2" name="TextBox 1"/>
          <p:cNvSpPr txBox="1"/>
          <p:nvPr/>
        </p:nvSpPr>
        <p:spPr>
          <a:xfrm>
            <a:off x="6027662" y="1106854"/>
            <a:ext cx="2691763" cy="1354217"/>
          </a:xfrm>
          <a:prstGeom prst="rect">
            <a:avLst/>
          </a:prstGeom>
          <a:noFill/>
        </p:spPr>
        <p:txBody>
          <a:bodyPr wrap="none" rtlCol="0">
            <a:spAutoFit/>
          </a:bodyPr>
          <a:lstStyle/>
          <a:p>
            <a:r>
              <a:rPr lang="en-US" b="1" dirty="0" smtClean="0"/>
              <a:t>6 WDCs</a:t>
            </a:r>
          </a:p>
          <a:p>
            <a:pPr marL="342900" indent="-342900">
              <a:buFont typeface="Wingdings" pitchFamily="2" charset="2"/>
              <a:buChar char="à"/>
            </a:pPr>
            <a:r>
              <a:rPr lang="en-US" sz="2000" dirty="0" smtClean="0">
                <a:sym typeface="Wingdings" pitchFamily="2" charset="2"/>
              </a:rPr>
              <a:t>6 different </a:t>
            </a:r>
            <a:br>
              <a:rPr lang="en-US" sz="2000" dirty="0" smtClean="0">
                <a:sym typeface="Wingdings" pitchFamily="2" charset="2"/>
              </a:rPr>
            </a:br>
            <a:r>
              <a:rPr lang="en-US" sz="2000" dirty="0" smtClean="0">
                <a:sym typeface="Wingdings" pitchFamily="2" charset="2"/>
              </a:rPr>
              <a:t>(meta)data formats</a:t>
            </a:r>
          </a:p>
          <a:p>
            <a:pPr marL="342900" indent="-342900">
              <a:buFont typeface="Wingdings" pitchFamily="2" charset="2"/>
              <a:buChar char="à"/>
            </a:pPr>
            <a:r>
              <a:rPr lang="en-US" sz="2000" dirty="0" smtClean="0">
                <a:sym typeface="Wingdings" pitchFamily="2" charset="2"/>
              </a:rPr>
              <a:t>1 data policy (+/-)</a:t>
            </a:r>
            <a:endParaRPr lang="en-US" sz="2000" dirty="0"/>
          </a:p>
        </p:txBody>
      </p:sp>
      <p:sp>
        <p:nvSpPr>
          <p:cNvPr id="17" name="TextBox 16"/>
          <p:cNvSpPr txBox="1"/>
          <p:nvPr/>
        </p:nvSpPr>
        <p:spPr>
          <a:xfrm>
            <a:off x="6193577" y="3735038"/>
            <a:ext cx="2691763" cy="1677382"/>
          </a:xfrm>
          <a:prstGeom prst="rect">
            <a:avLst/>
          </a:prstGeom>
          <a:noFill/>
        </p:spPr>
        <p:txBody>
          <a:bodyPr wrap="none" rtlCol="0">
            <a:spAutoFit/>
          </a:bodyPr>
          <a:lstStyle/>
          <a:p>
            <a:r>
              <a:rPr lang="en-US" b="1" dirty="0" smtClean="0"/>
              <a:t>&gt;15 other archives</a:t>
            </a:r>
          </a:p>
          <a:p>
            <a:pPr marL="342900" indent="-342900">
              <a:buFont typeface="Wingdings" pitchFamily="2" charset="2"/>
              <a:buChar char="à"/>
            </a:pPr>
            <a:r>
              <a:rPr lang="en-US" sz="2000" dirty="0" smtClean="0">
                <a:sym typeface="Wingdings" pitchFamily="2" charset="2"/>
              </a:rPr>
              <a:t>many different </a:t>
            </a:r>
            <a:br>
              <a:rPr lang="en-US" sz="2000" dirty="0" smtClean="0">
                <a:sym typeface="Wingdings" pitchFamily="2" charset="2"/>
              </a:rPr>
            </a:br>
            <a:r>
              <a:rPr lang="en-US" sz="2000" dirty="0" smtClean="0">
                <a:sym typeface="Wingdings" pitchFamily="2" charset="2"/>
              </a:rPr>
              <a:t>(meta)data formats</a:t>
            </a:r>
          </a:p>
          <a:p>
            <a:pPr marL="342900" indent="-342900">
              <a:buFont typeface="Wingdings" pitchFamily="2" charset="2"/>
              <a:buChar char="à"/>
            </a:pPr>
            <a:r>
              <a:rPr lang="en-US" sz="2000" dirty="0" smtClean="0">
                <a:sym typeface="Wingdings" pitchFamily="2" charset="2"/>
              </a:rPr>
              <a:t>several different </a:t>
            </a:r>
            <a:br>
              <a:rPr lang="en-US" sz="2000" dirty="0" smtClean="0">
                <a:sym typeface="Wingdings" pitchFamily="2" charset="2"/>
              </a:rPr>
            </a:br>
            <a:r>
              <a:rPr lang="en-US" sz="2000" dirty="0" smtClean="0">
                <a:sym typeface="Wingdings" pitchFamily="2" charset="2"/>
              </a:rPr>
              <a:t>data policies</a:t>
            </a:r>
            <a:endParaRPr lang="en-US" sz="2000" dirty="0"/>
          </a:p>
        </p:txBody>
      </p:sp>
      <p:pic>
        <p:nvPicPr>
          <p:cNvPr id="24" name="Picture 6"/>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24531"/>
          <a:stretch/>
        </p:blipFill>
        <p:spPr bwMode="auto">
          <a:xfrm>
            <a:off x="2779993" y="3003333"/>
            <a:ext cx="720000" cy="240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rgbClr val="FF0000"/>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6199562" y="2761771"/>
            <a:ext cx="2250937" cy="723275"/>
          </a:xfrm>
          <a:prstGeom prst="rect">
            <a:avLst/>
          </a:prstGeom>
          <a:noFill/>
        </p:spPr>
        <p:txBody>
          <a:bodyPr wrap="none" rtlCol="0">
            <a:spAutoFit/>
          </a:bodyPr>
          <a:lstStyle/>
          <a:p>
            <a:r>
              <a:rPr lang="en-US" sz="2000" dirty="0" smtClean="0">
                <a:solidFill>
                  <a:srgbClr val="3333CC"/>
                </a:solidFill>
              </a:rPr>
              <a:t>Partial integration </a:t>
            </a:r>
          </a:p>
          <a:p>
            <a:r>
              <a:rPr lang="en-US" sz="2000" dirty="0" smtClean="0">
                <a:solidFill>
                  <a:srgbClr val="3333CC"/>
                </a:solidFill>
              </a:rPr>
              <a:t>through </a:t>
            </a:r>
            <a:r>
              <a:rPr lang="en-US" sz="2000" b="1" dirty="0" smtClean="0">
                <a:solidFill>
                  <a:srgbClr val="3333CC"/>
                </a:solidFill>
              </a:rPr>
              <a:t>GAWSIS</a:t>
            </a:r>
            <a:endParaRPr lang="en-US" sz="2000" b="1" dirty="0">
              <a:solidFill>
                <a:srgbClr val="3333CC"/>
              </a:solidFill>
            </a:endParaRPr>
          </a:p>
        </p:txBody>
      </p:sp>
      <p:sp>
        <p:nvSpPr>
          <p:cNvPr id="21" name="TextBox 20"/>
          <p:cNvSpPr txBox="1"/>
          <p:nvPr/>
        </p:nvSpPr>
        <p:spPr>
          <a:xfrm>
            <a:off x="6070462" y="5495432"/>
            <a:ext cx="2661306" cy="738664"/>
          </a:xfrm>
          <a:prstGeom prst="rect">
            <a:avLst/>
          </a:prstGeom>
          <a:noFill/>
        </p:spPr>
        <p:txBody>
          <a:bodyPr wrap="none" rtlCol="0">
            <a:spAutoFit/>
          </a:bodyPr>
          <a:lstStyle/>
          <a:p>
            <a:r>
              <a:rPr lang="en-US" b="1" dirty="0" smtClean="0"/>
              <a:t>&gt;20 ways to submit</a:t>
            </a:r>
          </a:p>
          <a:p>
            <a:r>
              <a:rPr lang="en-US" b="1" dirty="0" smtClean="0"/>
              <a:t>data</a:t>
            </a:r>
            <a:endParaRPr lang="en-US" sz="2000" dirty="0"/>
          </a:p>
        </p:txBody>
      </p:sp>
      <p:pic>
        <p:nvPicPr>
          <p:cNvPr id="18" name="Picture 17"/>
          <p:cNvPicPr>
            <a:picLocks noChangeAspect="1"/>
          </p:cNvPicPr>
          <p:nvPr/>
        </p:nvPicPr>
        <p:blipFill>
          <a:blip r:embed="rId5"/>
          <a:stretch>
            <a:fillRect/>
          </a:stretch>
        </p:blipFill>
        <p:spPr>
          <a:xfrm>
            <a:off x="7380312" y="274291"/>
            <a:ext cx="1463167" cy="670618"/>
          </a:xfrm>
          <a:prstGeom prst="rect">
            <a:avLst/>
          </a:prstGeom>
        </p:spPr>
      </p:pic>
    </p:spTree>
    <p:extLst>
      <p:ext uri="{BB962C8B-B14F-4D97-AF65-F5344CB8AC3E}">
        <p14:creationId xmlns:p14="http://schemas.microsoft.com/office/powerpoint/2010/main" val="11560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7" grpId="0"/>
      <p:bldP spid="2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50825" y="-27384"/>
            <a:ext cx="8713788" cy="792162"/>
          </a:xfrm>
        </p:spPr>
        <p:txBody>
          <a:bodyPr/>
          <a:lstStyle/>
          <a:p>
            <a:r>
              <a:rPr lang="en-GB" dirty="0" smtClean="0">
                <a:solidFill>
                  <a:srgbClr val="0070C0"/>
                </a:solidFill>
              </a:rPr>
              <a:t>CAS achievements within WIGOS</a:t>
            </a:r>
            <a:r>
              <a:rPr lang="en-GB" dirty="0" smtClean="0"/>
              <a:t> </a:t>
            </a:r>
            <a:endParaRPr lang="en-GB" dirty="0"/>
          </a:p>
        </p:txBody>
      </p:sp>
      <p:sp>
        <p:nvSpPr>
          <p:cNvPr id="3" name="Segnaposto contenuto 2"/>
          <p:cNvSpPr>
            <a:spLocks noGrp="1"/>
          </p:cNvSpPr>
          <p:nvPr>
            <p:ph idx="1"/>
          </p:nvPr>
        </p:nvSpPr>
        <p:spPr>
          <a:xfrm>
            <a:off x="250700" y="908720"/>
            <a:ext cx="8713788" cy="5472608"/>
          </a:xfrm>
        </p:spPr>
        <p:txBody>
          <a:bodyPr/>
          <a:lstStyle/>
          <a:p>
            <a:pPr eaLnBrk="1" hangingPunct="1"/>
            <a:r>
              <a:rPr lang="en-US" sz="2000" dirty="0">
                <a:ea typeface="ＭＳ Ｐゴシック" pitchFamily="34" charset="-128"/>
              </a:rPr>
              <a:t>CAS deeply involved in </a:t>
            </a:r>
            <a:r>
              <a:rPr lang="en-US" sz="2000" b="1" dirty="0" smtClean="0">
                <a:ea typeface="ＭＳ Ｐゴシック" pitchFamily="34" charset="-128"/>
              </a:rPr>
              <a:t>Task Team – World Meta Data</a:t>
            </a:r>
            <a:r>
              <a:rPr lang="en-US" sz="2000" dirty="0" smtClean="0">
                <a:ea typeface="ＭＳ Ｐゴシック" pitchFamily="34" charset="-128"/>
              </a:rPr>
              <a:t> </a:t>
            </a:r>
            <a:r>
              <a:rPr lang="en-US" sz="2000" dirty="0">
                <a:ea typeface="ＭＳ Ｐゴシック" pitchFamily="34" charset="-128"/>
              </a:rPr>
              <a:t>defining the WIGOS metadata standard</a:t>
            </a:r>
          </a:p>
          <a:p>
            <a:pPr eaLnBrk="1" hangingPunct="1"/>
            <a:r>
              <a:rPr lang="en-US" sz="2000" dirty="0">
                <a:ea typeface="ＭＳ Ｐゴシック" pitchFamily="34" charset="-128"/>
              </a:rPr>
              <a:t>Work of GAW </a:t>
            </a:r>
            <a:r>
              <a:rPr lang="en-US" sz="2000" b="1" dirty="0" smtClean="0">
                <a:ea typeface="ＭＳ Ｐゴシック" pitchFamily="34" charset="-128"/>
              </a:rPr>
              <a:t>Expert Team on World Data </a:t>
            </a:r>
            <a:r>
              <a:rPr lang="en-US" sz="2000" b="1" dirty="0" smtClean="0">
                <a:ea typeface="ＭＳ Ｐゴシック" pitchFamily="34" charset="-128"/>
              </a:rPr>
              <a:t>Centers</a:t>
            </a:r>
            <a:r>
              <a:rPr lang="en-US" sz="2000" dirty="0" smtClean="0">
                <a:ea typeface="ＭＳ Ｐゴシック" pitchFamily="34" charset="-128"/>
              </a:rPr>
              <a:t> </a:t>
            </a:r>
            <a:r>
              <a:rPr lang="en-US" sz="2000" dirty="0">
                <a:ea typeface="ＭＳ Ｐゴシック" pitchFamily="34" charset="-128"/>
              </a:rPr>
              <a:t>very much aligned with WIGOS</a:t>
            </a:r>
          </a:p>
          <a:p>
            <a:pPr lvl="1" eaLnBrk="1" hangingPunct="1"/>
            <a:r>
              <a:rPr lang="en-US" sz="2000" dirty="0" smtClean="0">
                <a:solidFill>
                  <a:schemeClr val="tx1"/>
                </a:solidFill>
                <a:ea typeface="ＭＳ Ｐゴシック" pitchFamily="34" charset="-128"/>
              </a:rPr>
              <a:t>GAW </a:t>
            </a:r>
            <a:r>
              <a:rPr lang="en-US" sz="2000" dirty="0">
                <a:solidFill>
                  <a:schemeClr val="tx1"/>
                </a:solidFill>
                <a:ea typeface="ＭＳ Ｐゴシック" pitchFamily="34" charset="-128"/>
              </a:rPr>
              <a:t>Metadata profile of ISO19115 approved; compliant with WMO Core Metadata profile, and includes many aspects of WIGOS metadata requirements</a:t>
            </a:r>
          </a:p>
          <a:p>
            <a:pPr lvl="1" eaLnBrk="1" hangingPunct="1"/>
            <a:r>
              <a:rPr lang="en-US" sz="2000" dirty="0">
                <a:solidFill>
                  <a:schemeClr val="tx1"/>
                </a:solidFill>
                <a:ea typeface="ＭＳ Ｐゴシック" pitchFamily="34" charset="-128"/>
              </a:rPr>
              <a:t>Notion of a “virtual GAW data center” with interoperable WDCs was approved </a:t>
            </a:r>
            <a:r>
              <a:rPr lang="en-US" sz="2000" dirty="0">
                <a:solidFill>
                  <a:schemeClr val="tx1"/>
                </a:solidFill>
                <a:ea typeface="ＭＳ Ｐゴシック" pitchFamily="34" charset="-128"/>
                <a:sym typeface="Wingdings" pitchFamily="2" charset="2"/>
              </a:rPr>
              <a:t> </a:t>
            </a:r>
            <a:r>
              <a:rPr lang="en-US" sz="2000" dirty="0">
                <a:solidFill>
                  <a:schemeClr val="tx1"/>
                </a:solidFill>
                <a:ea typeface="ＭＳ Ｐゴシック" pitchFamily="34" charset="-128"/>
              </a:rPr>
              <a:t>strategy document planned</a:t>
            </a:r>
          </a:p>
          <a:p>
            <a:pPr lvl="1" eaLnBrk="1" hangingPunct="1"/>
            <a:r>
              <a:rPr lang="en-US" sz="2000" dirty="0">
                <a:solidFill>
                  <a:schemeClr val="tx1"/>
                </a:solidFill>
                <a:ea typeface="ＭＳ Ｐゴシック" pitchFamily="34" charset="-128"/>
              </a:rPr>
              <a:t>Meanwhile, GAWSIS continues to serve as catalogue of GAW stations and to connect WDCs and related archives</a:t>
            </a:r>
            <a:r>
              <a:rPr lang="en-US" sz="2000" dirty="0" smtClean="0">
                <a:solidFill>
                  <a:schemeClr val="tx1"/>
                </a:solidFill>
                <a:ea typeface="ＭＳ Ｐゴシック" pitchFamily="34" charset="-128"/>
              </a:rPr>
              <a:t>.</a:t>
            </a:r>
          </a:p>
          <a:p>
            <a:pPr lvl="1" eaLnBrk="1" hangingPunct="1"/>
            <a:endParaRPr lang="en-US" sz="2000" dirty="0" smtClean="0">
              <a:solidFill>
                <a:schemeClr val="tx1"/>
              </a:solidFill>
              <a:ea typeface="ＭＳ Ｐゴシック" pitchFamily="34" charset="-128"/>
            </a:endParaRPr>
          </a:p>
          <a:p>
            <a:pPr marL="0" indent="0">
              <a:buNone/>
            </a:pPr>
            <a:r>
              <a:rPr lang="it-IT" sz="1800" dirty="0" smtClean="0"/>
              <a:t>Scientific Steering Committe endorsed in June 2014 the </a:t>
            </a:r>
            <a:r>
              <a:rPr lang="en-GB" sz="1800" dirty="0" smtClean="0"/>
              <a:t>Atmospheric </a:t>
            </a:r>
            <a:r>
              <a:rPr lang="en-GB" sz="1800" dirty="0"/>
              <a:t>Composition Vocabulary Task </a:t>
            </a:r>
            <a:r>
              <a:rPr lang="en-GB" sz="1800" dirty="0" smtClean="0"/>
              <a:t>Team (already operational) which looks at the metadata related to atmospheric composition in a broader sense and feeds this information back to ET-WDC.</a:t>
            </a:r>
            <a:endParaRPr lang="it-IT" sz="1800" dirty="0"/>
          </a:p>
        </p:txBody>
      </p:sp>
      <p:sp>
        <p:nvSpPr>
          <p:cNvPr id="5" name="Segnaposto numero diapositiva 4"/>
          <p:cNvSpPr>
            <a:spLocks noGrp="1"/>
          </p:cNvSpPr>
          <p:nvPr>
            <p:ph type="sldNum" sz="quarter" idx="11"/>
          </p:nvPr>
        </p:nvSpPr>
        <p:spPr/>
        <p:txBody>
          <a:bodyPr/>
          <a:lstStyle/>
          <a:p>
            <a:pPr>
              <a:defRPr/>
            </a:pPr>
            <a:fld id="{497DF78A-FAC9-429F-A648-01CE6EE889A3}" type="slidenum">
              <a:rPr lang="en-US" smtClean="0"/>
              <a:pPr>
                <a:defRPr/>
              </a:pPr>
              <a:t>17</a:t>
            </a:fld>
            <a:endParaRPr lang="en-US"/>
          </a:p>
        </p:txBody>
      </p:sp>
      <p:pic>
        <p:nvPicPr>
          <p:cNvPr id="6" name="Picture 5"/>
          <p:cNvPicPr>
            <a:picLocks noChangeAspect="1"/>
          </p:cNvPicPr>
          <p:nvPr/>
        </p:nvPicPr>
        <p:blipFill>
          <a:blip r:embed="rId2"/>
          <a:stretch>
            <a:fillRect/>
          </a:stretch>
        </p:blipFill>
        <p:spPr>
          <a:xfrm>
            <a:off x="7501321" y="94086"/>
            <a:ext cx="1463167" cy="670618"/>
          </a:xfrm>
          <a:prstGeom prst="rect">
            <a:avLst/>
          </a:prstGeom>
        </p:spPr>
      </p:pic>
    </p:spTree>
    <p:extLst>
      <p:ext uri="{BB962C8B-B14F-4D97-AF65-F5344CB8AC3E}">
        <p14:creationId xmlns:p14="http://schemas.microsoft.com/office/powerpoint/2010/main" val="2675065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Bent Arrow 25"/>
          <p:cNvSpPr/>
          <p:nvPr/>
        </p:nvSpPr>
        <p:spPr bwMode="auto">
          <a:xfrm rot="16200000" flipH="1" flipV="1">
            <a:off x="7203924" y="1645993"/>
            <a:ext cx="568800" cy="1080120"/>
          </a:xfrm>
          <a:prstGeom prst="bentArrow">
            <a:avLst>
              <a:gd name="adj1" fmla="val 50000"/>
              <a:gd name="adj2" fmla="val 25000"/>
              <a:gd name="adj3" fmla="val 25000"/>
              <a:gd name="adj4" fmla="val 43750"/>
            </a:avLst>
          </a:prstGeom>
          <a:solidFill>
            <a:srgbClr val="FFC000"/>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rgbClr val="FF0000"/>
              </a:solidFill>
              <a:effectLst/>
              <a:latin typeface="Arial" charset="0"/>
            </a:endParaRPr>
          </a:p>
        </p:txBody>
      </p:sp>
      <p:sp>
        <p:nvSpPr>
          <p:cNvPr id="24" name="Bent Arrow 23"/>
          <p:cNvSpPr/>
          <p:nvPr/>
        </p:nvSpPr>
        <p:spPr bwMode="auto">
          <a:xfrm flipV="1">
            <a:off x="876608" y="4024920"/>
            <a:ext cx="1823184" cy="567643"/>
          </a:xfrm>
          <a:prstGeom prst="bentArrow">
            <a:avLst>
              <a:gd name="adj1" fmla="val 50000"/>
              <a:gd name="adj2" fmla="val 25000"/>
              <a:gd name="adj3" fmla="val 25000"/>
              <a:gd name="adj4" fmla="val 43750"/>
            </a:avLst>
          </a:prstGeom>
          <a:solidFill>
            <a:srgbClr val="FFC000"/>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rgbClr val="FF0000"/>
              </a:solidFill>
              <a:effectLst/>
              <a:latin typeface="Arial" charset="0"/>
            </a:endParaRPr>
          </a:p>
        </p:txBody>
      </p:sp>
      <p:sp>
        <p:nvSpPr>
          <p:cNvPr id="4" name="Rectangle 3"/>
          <p:cNvSpPr/>
          <p:nvPr/>
        </p:nvSpPr>
        <p:spPr bwMode="auto">
          <a:xfrm>
            <a:off x="3309764" y="1659340"/>
            <a:ext cx="3024336" cy="4145362"/>
          </a:xfrm>
          <a:prstGeom prst="rect">
            <a:avLst/>
          </a:prstGeom>
          <a:gradFill flip="none" rotWithShape="1">
            <a:gsLst>
              <a:gs pos="0">
                <a:schemeClr val="accent5">
                  <a:lumMod val="50000"/>
                </a:schemeClr>
              </a:gs>
              <a:gs pos="50000">
                <a:srgbClr val="00B0F0">
                  <a:tint val="44500"/>
                  <a:satMod val="160000"/>
                </a:srgbClr>
              </a:gs>
              <a:gs pos="100000">
                <a:schemeClr val="accent5">
                  <a:lumMod val="90000"/>
                </a:schemeClr>
              </a:gs>
            </a:gsLst>
            <a:lin ang="16200000" scaled="1"/>
            <a:tileRect/>
          </a:gradFill>
          <a:ln w="25400" cap="flat" cmpd="sng" algn="ctr">
            <a:noFill/>
            <a:prstDash val="solid"/>
            <a:round/>
            <a:headEnd type="none" w="med" len="med"/>
            <a:tailEnd type="none" w="med" len="med"/>
          </a:ln>
          <a:effectLst>
            <a:outerShdw blurRad="50800" dist="38100" dir="2700000" algn="tl" rotWithShape="0">
              <a:prstClr val="black">
                <a:alpha val="40000"/>
              </a:prstClr>
            </a:outerShdw>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smtClean="0">
              <a:ln>
                <a:noFill/>
              </a:ln>
              <a:solidFill>
                <a:srgbClr val="FF0000"/>
              </a:solidFill>
              <a:effectLst/>
              <a:latin typeface="Arial" charset="0"/>
            </a:endParaRPr>
          </a:p>
        </p:txBody>
      </p:sp>
      <p:sp>
        <p:nvSpPr>
          <p:cNvPr id="177154" name="Rectangle 2"/>
          <p:cNvSpPr>
            <a:spLocks noGrp="1" noChangeArrowheads="1"/>
          </p:cNvSpPr>
          <p:nvPr>
            <p:ph type="title"/>
          </p:nvPr>
        </p:nvSpPr>
        <p:spPr>
          <a:xfrm>
            <a:off x="349569" y="260648"/>
            <a:ext cx="7704856" cy="576064"/>
          </a:xfrm>
        </p:spPr>
        <p:txBody>
          <a:bodyPr/>
          <a:lstStyle/>
          <a:p>
            <a:r>
              <a:rPr lang="en-GB" dirty="0" smtClean="0">
                <a:solidFill>
                  <a:srgbClr val="0070C0"/>
                </a:solidFill>
              </a:rPr>
              <a:t>“GAW” </a:t>
            </a:r>
            <a:r>
              <a:rPr lang="en-GB" dirty="0">
                <a:solidFill>
                  <a:srgbClr val="0070C0"/>
                </a:solidFill>
              </a:rPr>
              <a:t>d</a:t>
            </a:r>
            <a:r>
              <a:rPr lang="en-GB" dirty="0" smtClean="0">
                <a:solidFill>
                  <a:srgbClr val="0070C0"/>
                </a:solidFill>
              </a:rPr>
              <a:t>ata management in future?</a:t>
            </a:r>
            <a:endParaRPr lang="en-GB" dirty="0">
              <a:solidFill>
                <a:srgbClr val="0070C0"/>
              </a:solidFill>
            </a:endParaRP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873" y="1823970"/>
            <a:ext cx="2797869" cy="1165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19873" y="3140406"/>
            <a:ext cx="2747961" cy="1172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49569" y="2541303"/>
            <a:ext cx="1558135" cy="1569660"/>
          </a:xfrm>
          <a:prstGeom prst="rect">
            <a:avLst/>
          </a:prstGeom>
          <a:solidFill>
            <a:schemeClr val="bg1">
              <a:lumMod val="85000"/>
            </a:schemeClr>
          </a:solidFill>
          <a:effectLst>
            <a:outerShdw blurRad="50800" dist="38100" dir="2700000" algn="tl" rotWithShape="0">
              <a:prstClr val="black">
                <a:alpha val="40000"/>
              </a:prstClr>
            </a:outerShdw>
          </a:effectLst>
        </p:spPr>
        <p:txBody>
          <a:bodyPr wrap="square" rtlCol="0">
            <a:spAutoFit/>
          </a:bodyPr>
          <a:lstStyle/>
          <a:p>
            <a:pPr algn="ctr"/>
            <a:r>
              <a:rPr lang="en-US" dirty="0" smtClean="0"/>
              <a:t>Providers of </a:t>
            </a:r>
          </a:p>
          <a:p>
            <a:pPr algn="ctr"/>
            <a:r>
              <a:rPr lang="en-US" dirty="0" smtClean="0"/>
              <a:t>“GAW” data</a:t>
            </a:r>
            <a:endParaRPr lang="en-US" dirty="0"/>
          </a:p>
        </p:txBody>
      </p:sp>
      <p:sp>
        <p:nvSpPr>
          <p:cNvPr id="19" name="TextBox 18"/>
          <p:cNvSpPr txBox="1"/>
          <p:nvPr/>
        </p:nvSpPr>
        <p:spPr>
          <a:xfrm>
            <a:off x="7190329" y="2541303"/>
            <a:ext cx="1342111" cy="1061829"/>
          </a:xfrm>
          <a:prstGeom prst="rect">
            <a:avLst/>
          </a:prstGeom>
          <a:solidFill>
            <a:schemeClr val="bg1">
              <a:lumMod val="85000"/>
            </a:schemeClr>
          </a:solidFill>
          <a:effectLst>
            <a:outerShdw blurRad="50800" dist="38100" dir="2700000" algn="tl" rotWithShape="0">
              <a:prstClr val="black">
                <a:alpha val="40000"/>
              </a:prstClr>
            </a:outerShdw>
          </a:effectLst>
        </p:spPr>
        <p:txBody>
          <a:bodyPr wrap="square" rtlCol="0">
            <a:spAutoFit/>
          </a:bodyPr>
          <a:lstStyle/>
          <a:p>
            <a:pPr algn="ctr"/>
            <a:r>
              <a:rPr lang="en-US" dirty="0" smtClean="0"/>
              <a:t>Users of </a:t>
            </a:r>
          </a:p>
          <a:p>
            <a:pPr algn="ctr"/>
            <a:r>
              <a:rPr lang="en-US" dirty="0" smtClean="0"/>
              <a:t>“GAW” data</a:t>
            </a:r>
            <a:endParaRPr lang="en-US" dirty="0"/>
          </a:p>
        </p:txBody>
      </p:sp>
      <p:sp>
        <p:nvSpPr>
          <p:cNvPr id="5" name="Bent Arrow 4"/>
          <p:cNvSpPr/>
          <p:nvPr/>
        </p:nvSpPr>
        <p:spPr bwMode="auto">
          <a:xfrm>
            <a:off x="876608" y="1901652"/>
            <a:ext cx="1823184" cy="567643"/>
          </a:xfrm>
          <a:prstGeom prst="bentArrow">
            <a:avLst>
              <a:gd name="adj1" fmla="val 50000"/>
              <a:gd name="adj2" fmla="val 25000"/>
              <a:gd name="adj3" fmla="val 25000"/>
              <a:gd name="adj4" fmla="val 43750"/>
            </a:avLst>
          </a:prstGeom>
          <a:solidFill>
            <a:srgbClr val="FFC000"/>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effectLst/>
              <a:latin typeface="Arial" charset="0"/>
            </a:endParaRPr>
          </a:p>
        </p:txBody>
      </p:sp>
      <p:sp>
        <p:nvSpPr>
          <p:cNvPr id="8" name="Rectangle 7"/>
          <p:cNvSpPr/>
          <p:nvPr/>
        </p:nvSpPr>
        <p:spPr>
          <a:xfrm>
            <a:off x="1043608" y="1901652"/>
            <a:ext cx="1550425" cy="307777"/>
          </a:xfrm>
          <a:prstGeom prst="rect">
            <a:avLst/>
          </a:prstGeom>
        </p:spPr>
        <p:txBody>
          <a:bodyPr wrap="none">
            <a:spAutoFit/>
          </a:bodyPr>
          <a:lstStyle/>
          <a:p>
            <a:pPr eaLnBrk="1" hangingPunct="1"/>
            <a:r>
              <a:rPr lang="en-US" sz="1400" b="1" dirty="0" smtClean="0"/>
              <a:t>Data + Metadata</a:t>
            </a:r>
            <a:endParaRPr lang="en-US" sz="1400" b="1" dirty="0"/>
          </a:p>
        </p:txBody>
      </p:sp>
      <p:sp>
        <p:nvSpPr>
          <p:cNvPr id="29" name="Rectangle 28"/>
          <p:cNvSpPr/>
          <p:nvPr/>
        </p:nvSpPr>
        <p:spPr>
          <a:xfrm>
            <a:off x="1043608" y="4292079"/>
            <a:ext cx="1550425" cy="307777"/>
          </a:xfrm>
          <a:prstGeom prst="rect">
            <a:avLst/>
          </a:prstGeom>
        </p:spPr>
        <p:txBody>
          <a:bodyPr wrap="none">
            <a:spAutoFit/>
          </a:bodyPr>
          <a:lstStyle/>
          <a:p>
            <a:pPr eaLnBrk="1" hangingPunct="1"/>
            <a:r>
              <a:rPr lang="en-US" sz="1400" b="1" dirty="0" smtClean="0"/>
              <a:t>Data + Metadata</a:t>
            </a:r>
            <a:endParaRPr lang="en-US" sz="1400" b="1" dirty="0"/>
          </a:p>
        </p:txBody>
      </p:sp>
      <p:sp>
        <p:nvSpPr>
          <p:cNvPr id="31" name="TextBox 30"/>
          <p:cNvSpPr txBox="1"/>
          <p:nvPr/>
        </p:nvSpPr>
        <p:spPr>
          <a:xfrm rot="16200000">
            <a:off x="2773582" y="3738694"/>
            <a:ext cx="396548" cy="400110"/>
          </a:xfrm>
          <a:prstGeom prst="rect">
            <a:avLst/>
          </a:prstGeom>
          <a:solidFill>
            <a:schemeClr val="accent5">
              <a:lumMod val="50000"/>
            </a:schemeClr>
          </a:solidFill>
          <a:effectLst>
            <a:outerShdw blurRad="50800" dist="38100" dir="2700000" algn="tl" rotWithShape="0">
              <a:prstClr val="black">
                <a:alpha val="40000"/>
              </a:prstClr>
            </a:outerShdw>
          </a:effectLst>
        </p:spPr>
        <p:txBody>
          <a:bodyPr wrap="square" rtlCol="0">
            <a:spAutoFit/>
          </a:bodyPr>
          <a:lstStyle/>
          <a:p>
            <a:endParaRPr lang="en-US" sz="2000" dirty="0"/>
          </a:p>
        </p:txBody>
      </p:sp>
      <p:sp>
        <p:nvSpPr>
          <p:cNvPr id="32" name="TextBox 31"/>
          <p:cNvSpPr txBox="1"/>
          <p:nvPr/>
        </p:nvSpPr>
        <p:spPr>
          <a:xfrm rot="16200000">
            <a:off x="2773582" y="4242067"/>
            <a:ext cx="396548" cy="400110"/>
          </a:xfrm>
          <a:prstGeom prst="rect">
            <a:avLst/>
          </a:prstGeom>
          <a:solidFill>
            <a:schemeClr val="accent5">
              <a:lumMod val="50000"/>
            </a:schemeClr>
          </a:solidFill>
          <a:effectLst>
            <a:outerShdw blurRad="50800" dist="38100" dir="2700000" algn="tl" rotWithShape="0">
              <a:prstClr val="black">
                <a:alpha val="40000"/>
              </a:prstClr>
            </a:outerShdw>
          </a:effectLst>
        </p:spPr>
        <p:txBody>
          <a:bodyPr wrap="square" rtlCol="0">
            <a:spAutoFit/>
          </a:bodyPr>
          <a:lstStyle/>
          <a:p>
            <a:endParaRPr lang="en-US" sz="2000" dirty="0"/>
          </a:p>
        </p:txBody>
      </p:sp>
      <p:sp>
        <p:nvSpPr>
          <p:cNvPr id="33" name="Rectangle 32"/>
          <p:cNvSpPr/>
          <p:nvPr/>
        </p:nvSpPr>
        <p:spPr>
          <a:xfrm>
            <a:off x="6913592" y="1659340"/>
            <a:ext cx="1601721" cy="523220"/>
          </a:xfrm>
          <a:prstGeom prst="rect">
            <a:avLst/>
          </a:prstGeom>
        </p:spPr>
        <p:txBody>
          <a:bodyPr wrap="none">
            <a:spAutoFit/>
          </a:bodyPr>
          <a:lstStyle/>
          <a:p>
            <a:pPr eaLnBrk="1" hangingPunct="1"/>
            <a:r>
              <a:rPr lang="en-US" sz="1400" b="1" dirty="0" smtClean="0"/>
              <a:t>Data + Products </a:t>
            </a:r>
            <a:br>
              <a:rPr lang="en-US" sz="1400" b="1" dirty="0" smtClean="0"/>
            </a:br>
            <a:r>
              <a:rPr lang="en-US" sz="1400" b="1" dirty="0" smtClean="0"/>
              <a:t>+ Metadata</a:t>
            </a:r>
          </a:p>
        </p:txBody>
      </p:sp>
      <p:sp>
        <p:nvSpPr>
          <p:cNvPr id="38" name="TextBox 37"/>
          <p:cNvSpPr txBox="1"/>
          <p:nvPr/>
        </p:nvSpPr>
        <p:spPr>
          <a:xfrm rot="16200000">
            <a:off x="6461959" y="3750872"/>
            <a:ext cx="396548" cy="400110"/>
          </a:xfrm>
          <a:prstGeom prst="rect">
            <a:avLst/>
          </a:prstGeom>
          <a:solidFill>
            <a:schemeClr val="accent5">
              <a:lumMod val="50000"/>
            </a:schemeClr>
          </a:solidFill>
          <a:effectLst>
            <a:outerShdw blurRad="50800" dist="38100" dir="2700000" algn="tl" rotWithShape="0">
              <a:prstClr val="black">
                <a:alpha val="40000"/>
              </a:prstClr>
            </a:outerShdw>
          </a:effectLst>
        </p:spPr>
        <p:txBody>
          <a:bodyPr wrap="square" rtlCol="0">
            <a:spAutoFit/>
          </a:bodyPr>
          <a:lstStyle/>
          <a:p>
            <a:endParaRPr lang="en-US" sz="2000" dirty="0"/>
          </a:p>
        </p:txBody>
      </p:sp>
      <p:sp>
        <p:nvSpPr>
          <p:cNvPr id="39" name="TextBox 38"/>
          <p:cNvSpPr txBox="1"/>
          <p:nvPr/>
        </p:nvSpPr>
        <p:spPr>
          <a:xfrm rot="16200000">
            <a:off x="6461959" y="4254245"/>
            <a:ext cx="396548" cy="400110"/>
          </a:xfrm>
          <a:prstGeom prst="rect">
            <a:avLst/>
          </a:prstGeom>
          <a:solidFill>
            <a:schemeClr val="accent5">
              <a:lumMod val="50000"/>
            </a:schemeClr>
          </a:solidFill>
          <a:effectLst>
            <a:outerShdw blurRad="50800" dist="38100" dir="2700000" algn="tl" rotWithShape="0">
              <a:prstClr val="black">
                <a:alpha val="40000"/>
              </a:prstClr>
            </a:outerShdw>
          </a:effectLst>
        </p:spPr>
        <p:txBody>
          <a:bodyPr wrap="square" rtlCol="0">
            <a:spAutoFit/>
          </a:bodyPr>
          <a:lstStyle/>
          <a:p>
            <a:endParaRPr lang="en-US" sz="2000" dirty="0"/>
          </a:p>
        </p:txBody>
      </p:sp>
      <p:sp>
        <p:nvSpPr>
          <p:cNvPr id="40" name="Bent Arrow 39"/>
          <p:cNvSpPr/>
          <p:nvPr/>
        </p:nvSpPr>
        <p:spPr bwMode="auto">
          <a:xfrm rot="5400000" flipH="1">
            <a:off x="7178928" y="3410866"/>
            <a:ext cx="568800" cy="1080120"/>
          </a:xfrm>
          <a:prstGeom prst="bentArrow">
            <a:avLst>
              <a:gd name="adj1" fmla="val 50000"/>
              <a:gd name="adj2" fmla="val 25000"/>
              <a:gd name="adj3" fmla="val 25000"/>
              <a:gd name="adj4" fmla="val 43750"/>
            </a:avLst>
          </a:prstGeom>
          <a:solidFill>
            <a:srgbClr val="FFC000"/>
          </a:solid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rgbClr val="FF0000"/>
              </a:solidFill>
              <a:effectLst/>
              <a:latin typeface="Arial" charset="0"/>
            </a:endParaRPr>
          </a:p>
        </p:txBody>
      </p:sp>
      <p:sp>
        <p:nvSpPr>
          <p:cNvPr id="41" name="Rectangle 40"/>
          <p:cNvSpPr/>
          <p:nvPr/>
        </p:nvSpPr>
        <p:spPr>
          <a:xfrm>
            <a:off x="6892619" y="3947860"/>
            <a:ext cx="1601721" cy="523220"/>
          </a:xfrm>
          <a:prstGeom prst="rect">
            <a:avLst/>
          </a:prstGeom>
        </p:spPr>
        <p:txBody>
          <a:bodyPr wrap="none">
            <a:spAutoFit/>
          </a:bodyPr>
          <a:lstStyle/>
          <a:p>
            <a:pPr eaLnBrk="1" hangingPunct="1"/>
            <a:r>
              <a:rPr lang="en-US" sz="1400" b="1" dirty="0" smtClean="0"/>
              <a:t>Data + Products </a:t>
            </a:r>
            <a:br>
              <a:rPr lang="en-US" sz="1400" b="1" dirty="0" smtClean="0"/>
            </a:br>
            <a:r>
              <a:rPr lang="en-US" sz="1400" b="1" dirty="0" smtClean="0"/>
              <a:t>+ Metadata</a:t>
            </a:r>
          </a:p>
        </p:txBody>
      </p:sp>
      <p:grpSp>
        <p:nvGrpSpPr>
          <p:cNvPr id="10" name="Group 9"/>
          <p:cNvGrpSpPr/>
          <p:nvPr/>
        </p:nvGrpSpPr>
        <p:grpSpPr>
          <a:xfrm>
            <a:off x="2771800" y="1143792"/>
            <a:ext cx="4088487" cy="2459340"/>
            <a:chOff x="2771800" y="1216362"/>
            <a:chExt cx="4088487" cy="2459340"/>
          </a:xfrm>
          <a:effectLst>
            <a:outerShdw blurRad="50800" dist="38100" dir="2700000" algn="tl" rotWithShape="0">
              <a:prstClr val="black">
                <a:alpha val="40000"/>
              </a:prstClr>
            </a:outerShdw>
          </a:effectLst>
        </p:grpSpPr>
        <p:sp>
          <p:nvSpPr>
            <p:cNvPr id="9" name="TextBox 8"/>
            <p:cNvSpPr txBox="1"/>
            <p:nvPr/>
          </p:nvSpPr>
          <p:spPr>
            <a:xfrm rot="16200000">
              <a:off x="1942241" y="2446032"/>
              <a:ext cx="2059230" cy="400110"/>
            </a:xfrm>
            <a:prstGeom prst="rect">
              <a:avLst/>
            </a:prstGeom>
            <a:solidFill>
              <a:schemeClr val="accent1"/>
            </a:solidFill>
          </p:spPr>
          <p:txBody>
            <a:bodyPr wrap="square" rtlCol="0">
              <a:spAutoFit/>
            </a:bodyPr>
            <a:lstStyle/>
            <a:p>
              <a:r>
                <a:rPr lang="en-US" sz="2000" dirty="0" smtClean="0"/>
                <a:t>Submission</a:t>
              </a:r>
              <a:endParaRPr lang="en-US" sz="2000" dirty="0"/>
            </a:p>
          </p:txBody>
        </p:sp>
        <p:sp>
          <p:nvSpPr>
            <p:cNvPr id="37" name="TextBox 36"/>
            <p:cNvSpPr txBox="1"/>
            <p:nvPr/>
          </p:nvSpPr>
          <p:spPr>
            <a:xfrm>
              <a:off x="2771800" y="1216362"/>
              <a:ext cx="4088487" cy="400110"/>
            </a:xfrm>
            <a:prstGeom prst="rect">
              <a:avLst/>
            </a:prstGeom>
            <a:solidFill>
              <a:schemeClr val="accent1"/>
            </a:solidFill>
          </p:spPr>
          <p:txBody>
            <a:bodyPr wrap="square" rtlCol="0">
              <a:spAutoFit/>
            </a:bodyPr>
            <a:lstStyle/>
            <a:p>
              <a:pPr algn="ctr"/>
              <a:r>
                <a:rPr lang="en-US" sz="2000" dirty="0" smtClean="0"/>
                <a:t>Virtual “GAW </a:t>
              </a:r>
              <a:r>
                <a:rPr lang="en-US" sz="2000" dirty="0"/>
                <a:t>Data” </a:t>
              </a:r>
              <a:r>
                <a:rPr lang="en-US" sz="2000" dirty="0" smtClean="0"/>
                <a:t>Centre</a:t>
              </a:r>
              <a:endParaRPr lang="en-US" sz="2000" dirty="0"/>
            </a:p>
          </p:txBody>
        </p:sp>
        <p:sp>
          <p:nvSpPr>
            <p:cNvPr id="34" name="TextBox 33"/>
            <p:cNvSpPr txBox="1"/>
            <p:nvPr/>
          </p:nvSpPr>
          <p:spPr>
            <a:xfrm rot="16200000">
              <a:off x="5430562" y="2245977"/>
              <a:ext cx="2459340" cy="400110"/>
            </a:xfrm>
            <a:prstGeom prst="rect">
              <a:avLst/>
            </a:prstGeom>
            <a:solidFill>
              <a:schemeClr val="accent1"/>
            </a:solidFill>
          </p:spPr>
          <p:txBody>
            <a:bodyPr wrap="square" rtlCol="0">
              <a:spAutoFit/>
            </a:bodyPr>
            <a:lstStyle/>
            <a:p>
              <a:r>
                <a:rPr lang="en-US" sz="2000" dirty="0" smtClean="0"/>
                <a:t>Dissemination</a:t>
              </a:r>
              <a:endParaRPr lang="en-US" sz="2000" dirty="0"/>
            </a:p>
          </p:txBody>
        </p:sp>
      </p:grpSp>
      <p:pic>
        <p:nvPicPr>
          <p:cNvPr id="1026" name="Picture 2" descr="M:\zue-proj\zue\GAWSIS-OSCAR\Outreach\Logos\OSCAR_logo.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13080"/>
          <a:stretch/>
        </p:blipFill>
        <p:spPr bwMode="auto">
          <a:xfrm>
            <a:off x="3491880" y="5182156"/>
            <a:ext cx="2671636" cy="478530"/>
          </a:xfrm>
          <a:prstGeom prst="rect">
            <a:avLst/>
          </a:prstGeom>
          <a:solidFill>
            <a:schemeClr val="bg1"/>
          </a:solidFill>
        </p:spPr>
      </p:pic>
      <p:pic>
        <p:nvPicPr>
          <p:cNvPr id="1027" name="Picture 3" descr="M:\zue-proj\zue\GAWSIS-OSCAR\Outreach\Logos\GAWSIS-log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91880" y="4536859"/>
            <a:ext cx="1651835" cy="512591"/>
          </a:xfrm>
          <a:prstGeom prst="rect">
            <a:avLst/>
          </a:prstGeom>
          <a:solidFill>
            <a:schemeClr val="bg1"/>
          </a:solidFill>
        </p:spPr>
      </p:pic>
      <p:sp>
        <p:nvSpPr>
          <p:cNvPr id="27" name="TextBox 26"/>
          <p:cNvSpPr txBox="1"/>
          <p:nvPr/>
        </p:nvSpPr>
        <p:spPr>
          <a:xfrm rot="16200000">
            <a:off x="2773019" y="4891384"/>
            <a:ext cx="396548" cy="400110"/>
          </a:xfrm>
          <a:prstGeom prst="rect">
            <a:avLst/>
          </a:prstGeom>
          <a:solidFill>
            <a:schemeClr val="accent5">
              <a:lumMod val="50000"/>
            </a:schemeClr>
          </a:solidFill>
          <a:effectLst>
            <a:outerShdw blurRad="50800" dist="38100" dir="2700000" algn="tl" rotWithShape="0">
              <a:prstClr val="black">
                <a:alpha val="40000"/>
              </a:prstClr>
            </a:outerShdw>
          </a:effectLst>
        </p:spPr>
        <p:txBody>
          <a:bodyPr wrap="square" rtlCol="0">
            <a:spAutoFit/>
          </a:bodyPr>
          <a:lstStyle/>
          <a:p>
            <a:endParaRPr lang="en-US" sz="2000" dirty="0"/>
          </a:p>
        </p:txBody>
      </p:sp>
      <p:sp>
        <p:nvSpPr>
          <p:cNvPr id="28" name="TextBox 27"/>
          <p:cNvSpPr txBox="1"/>
          <p:nvPr/>
        </p:nvSpPr>
        <p:spPr>
          <a:xfrm rot="16200000">
            <a:off x="2773019" y="5394757"/>
            <a:ext cx="396548" cy="400110"/>
          </a:xfrm>
          <a:prstGeom prst="rect">
            <a:avLst/>
          </a:prstGeom>
          <a:solidFill>
            <a:schemeClr val="accent5">
              <a:lumMod val="50000"/>
            </a:schemeClr>
          </a:solidFill>
          <a:effectLst>
            <a:outerShdw blurRad="50800" dist="38100" dir="2700000" algn="tl" rotWithShape="0">
              <a:prstClr val="black">
                <a:alpha val="40000"/>
              </a:prstClr>
            </a:outerShdw>
          </a:effectLst>
        </p:spPr>
        <p:txBody>
          <a:bodyPr wrap="square" rtlCol="0">
            <a:spAutoFit/>
          </a:bodyPr>
          <a:lstStyle/>
          <a:p>
            <a:endParaRPr lang="en-US" sz="2000" dirty="0"/>
          </a:p>
        </p:txBody>
      </p:sp>
      <p:sp>
        <p:nvSpPr>
          <p:cNvPr id="30" name="TextBox 29"/>
          <p:cNvSpPr txBox="1"/>
          <p:nvPr/>
        </p:nvSpPr>
        <p:spPr>
          <a:xfrm rot="16200000">
            <a:off x="6461396" y="4903562"/>
            <a:ext cx="396548" cy="400110"/>
          </a:xfrm>
          <a:prstGeom prst="rect">
            <a:avLst/>
          </a:prstGeom>
          <a:solidFill>
            <a:schemeClr val="accent5">
              <a:lumMod val="50000"/>
            </a:schemeClr>
          </a:solidFill>
          <a:effectLst>
            <a:outerShdw blurRad="50800" dist="38100" dir="2700000" algn="tl" rotWithShape="0">
              <a:prstClr val="black">
                <a:alpha val="40000"/>
              </a:prstClr>
            </a:outerShdw>
          </a:effectLst>
        </p:spPr>
        <p:txBody>
          <a:bodyPr wrap="square" rtlCol="0">
            <a:spAutoFit/>
          </a:bodyPr>
          <a:lstStyle/>
          <a:p>
            <a:endParaRPr lang="en-US" sz="2000" dirty="0"/>
          </a:p>
        </p:txBody>
      </p:sp>
      <p:sp>
        <p:nvSpPr>
          <p:cNvPr id="35" name="TextBox 34"/>
          <p:cNvSpPr txBox="1"/>
          <p:nvPr/>
        </p:nvSpPr>
        <p:spPr>
          <a:xfrm rot="16200000">
            <a:off x="6461396" y="5406935"/>
            <a:ext cx="396548" cy="400110"/>
          </a:xfrm>
          <a:prstGeom prst="rect">
            <a:avLst/>
          </a:prstGeom>
          <a:solidFill>
            <a:schemeClr val="accent5">
              <a:lumMod val="50000"/>
            </a:schemeClr>
          </a:solidFill>
          <a:effectLst>
            <a:outerShdw blurRad="50800" dist="38100" dir="2700000" algn="tl" rotWithShape="0">
              <a:prstClr val="black">
                <a:alpha val="40000"/>
              </a:prstClr>
            </a:outerShdw>
          </a:effectLst>
        </p:spPr>
        <p:txBody>
          <a:bodyPr wrap="square" rtlCol="0">
            <a:spAutoFit/>
          </a:bodyPr>
          <a:lstStyle/>
          <a:p>
            <a:endParaRPr lang="en-US" sz="2000" dirty="0"/>
          </a:p>
        </p:txBody>
      </p:sp>
      <p:pic>
        <p:nvPicPr>
          <p:cNvPr id="36" name="Picture 35"/>
          <p:cNvPicPr>
            <a:picLocks noChangeAspect="1"/>
          </p:cNvPicPr>
          <p:nvPr/>
        </p:nvPicPr>
        <p:blipFill>
          <a:blip r:embed="rId7"/>
          <a:stretch>
            <a:fillRect/>
          </a:stretch>
        </p:blipFill>
        <p:spPr>
          <a:xfrm>
            <a:off x="7561980" y="94086"/>
            <a:ext cx="1463167" cy="670618"/>
          </a:xfrm>
          <a:prstGeom prst="rect">
            <a:avLst/>
          </a:prstGeom>
        </p:spPr>
      </p:pic>
    </p:spTree>
    <p:extLst>
      <p:ext uri="{BB962C8B-B14F-4D97-AF65-F5344CB8AC3E}">
        <p14:creationId xmlns:p14="http://schemas.microsoft.com/office/powerpoint/2010/main" val="26567072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50825" y="188913"/>
            <a:ext cx="7057479" cy="792162"/>
          </a:xfrm>
        </p:spPr>
        <p:txBody>
          <a:bodyPr/>
          <a:lstStyle/>
          <a:p>
            <a:r>
              <a:rPr lang="en-GB" dirty="0" smtClean="0">
                <a:solidFill>
                  <a:srgbClr val="0070C0"/>
                </a:solidFill>
              </a:rPr>
              <a:t>Summary</a:t>
            </a:r>
            <a:r>
              <a:rPr lang="en-US" dirty="0" smtClean="0">
                <a:solidFill>
                  <a:srgbClr val="0070C0"/>
                </a:solidFill>
              </a:rPr>
              <a:t> of the GAW approach to observations and further </a:t>
            </a:r>
            <a:r>
              <a:rPr lang="en-GB" dirty="0" smtClean="0">
                <a:solidFill>
                  <a:srgbClr val="0070C0"/>
                </a:solidFill>
              </a:rPr>
              <a:t>challenges</a:t>
            </a:r>
            <a:endParaRPr lang="en-GB" dirty="0">
              <a:solidFill>
                <a:srgbClr val="0070C0"/>
              </a:solidFill>
            </a:endParaRPr>
          </a:p>
        </p:txBody>
      </p:sp>
      <p:sp>
        <p:nvSpPr>
          <p:cNvPr id="3" name="Segnaposto contenuto 2"/>
          <p:cNvSpPr>
            <a:spLocks noGrp="1"/>
          </p:cNvSpPr>
          <p:nvPr>
            <p:ph idx="1"/>
          </p:nvPr>
        </p:nvSpPr>
        <p:spPr>
          <a:xfrm>
            <a:off x="250700" y="1124744"/>
            <a:ext cx="8713788" cy="4897437"/>
          </a:xfrm>
        </p:spPr>
        <p:txBody>
          <a:bodyPr/>
          <a:lstStyle/>
          <a:p>
            <a:r>
              <a:rPr lang="en-GB" sz="2400" dirty="0" smtClean="0"/>
              <a:t>New GAW </a:t>
            </a:r>
            <a:r>
              <a:rPr lang="en-GB" sz="2400" dirty="0" smtClean="0"/>
              <a:t>implementation </a:t>
            </a:r>
            <a:r>
              <a:rPr lang="en-GB" sz="2400" dirty="0" smtClean="0"/>
              <a:t>plan </a:t>
            </a:r>
            <a:r>
              <a:rPr lang="en-GB" sz="2400" dirty="0" smtClean="0"/>
              <a:t>will be built around applications rather than around focal areas –&gt; needs a lot of work to build understanding of </a:t>
            </a:r>
            <a:r>
              <a:rPr lang="en-GB" sz="2400" dirty="0" smtClean="0"/>
              <a:t>observing system required to support cross-cutting </a:t>
            </a:r>
            <a:r>
              <a:rPr lang="en-GB" sz="2400" dirty="0" smtClean="0"/>
              <a:t>applications</a:t>
            </a:r>
          </a:p>
          <a:p>
            <a:r>
              <a:rPr lang="en-GB" sz="2400" dirty="0" smtClean="0"/>
              <a:t>Major </a:t>
            </a:r>
            <a:r>
              <a:rPr lang="en-GB" sz="2400" dirty="0" smtClean="0"/>
              <a:t>principles of network design and quality assurance (developed within WIGOS) are imbedded in </a:t>
            </a:r>
            <a:r>
              <a:rPr lang="en-GB" sz="2400" dirty="0" smtClean="0"/>
              <a:t>GAW, </a:t>
            </a:r>
            <a:r>
              <a:rPr lang="en-GB" sz="2400" b="1" dirty="0" smtClean="0"/>
              <a:t>BUT</a:t>
            </a:r>
            <a:r>
              <a:rPr lang="en-GB" sz="2400" dirty="0" smtClean="0"/>
              <a:t> GAW addresses global issues and requires:</a:t>
            </a:r>
          </a:p>
          <a:p>
            <a:pPr marL="457200" lvl="1" indent="0">
              <a:buNone/>
            </a:pPr>
            <a:r>
              <a:rPr lang="en-GB" sz="2000" dirty="0" smtClean="0"/>
              <a:t>1) globally harmonized measurement practices</a:t>
            </a:r>
          </a:p>
          <a:p>
            <a:pPr marL="457200" lvl="1" indent="0">
              <a:buNone/>
            </a:pPr>
            <a:r>
              <a:rPr lang="en-GB" sz="2000" dirty="0" smtClean="0"/>
              <a:t>2) global network compatibility (rather than stations individual traceability</a:t>
            </a:r>
            <a:r>
              <a:rPr lang="en-GB" sz="2000" dirty="0" smtClean="0"/>
              <a:t> to national standards)</a:t>
            </a:r>
          </a:p>
          <a:p>
            <a:pPr marL="457200" lvl="1" indent="0">
              <a:buNone/>
            </a:pPr>
            <a:r>
              <a:rPr lang="en-GB" sz="2000" dirty="0" smtClean="0"/>
              <a:t>3) global data collection and dissemination system</a:t>
            </a:r>
          </a:p>
          <a:p>
            <a:pPr lvl="1"/>
            <a:endParaRPr lang="en-GB" sz="2000" dirty="0"/>
          </a:p>
          <a:p>
            <a:pPr marL="0" indent="0">
              <a:buNone/>
            </a:pPr>
            <a:r>
              <a:rPr lang="en-GB" sz="2400" dirty="0" smtClean="0"/>
              <a:t>    </a:t>
            </a:r>
            <a:r>
              <a:rPr lang="en-GB" sz="2400" dirty="0" smtClean="0">
                <a:solidFill>
                  <a:srgbClr val="FF0000"/>
                </a:solidFill>
              </a:rPr>
              <a:t>Role of WIGOS regional centres is unclear in this context</a:t>
            </a:r>
            <a:endParaRPr lang="en-GB" sz="2400" dirty="0">
              <a:solidFill>
                <a:srgbClr val="FF0000"/>
              </a:solidFill>
            </a:endParaRPr>
          </a:p>
        </p:txBody>
      </p:sp>
      <p:sp>
        <p:nvSpPr>
          <p:cNvPr id="5" name="Segnaposto numero diapositiva 4"/>
          <p:cNvSpPr>
            <a:spLocks noGrp="1"/>
          </p:cNvSpPr>
          <p:nvPr>
            <p:ph type="sldNum" sz="quarter" idx="11"/>
          </p:nvPr>
        </p:nvSpPr>
        <p:spPr/>
        <p:txBody>
          <a:bodyPr/>
          <a:lstStyle/>
          <a:p>
            <a:pPr>
              <a:defRPr/>
            </a:pPr>
            <a:fld id="{497DF78A-FAC9-429F-A648-01CE6EE889A3}" type="slidenum">
              <a:rPr lang="en-US" smtClean="0"/>
              <a:pPr>
                <a:defRPr/>
              </a:pPr>
              <a:t>19</a:t>
            </a:fld>
            <a:endParaRPr lang="en-US"/>
          </a:p>
        </p:txBody>
      </p:sp>
      <p:pic>
        <p:nvPicPr>
          <p:cNvPr id="6" name="Picture 5"/>
          <p:cNvPicPr>
            <a:picLocks noChangeAspect="1"/>
          </p:cNvPicPr>
          <p:nvPr/>
        </p:nvPicPr>
        <p:blipFill>
          <a:blip r:embed="rId2"/>
          <a:stretch>
            <a:fillRect/>
          </a:stretch>
        </p:blipFill>
        <p:spPr>
          <a:xfrm>
            <a:off x="7501321" y="94086"/>
            <a:ext cx="1463167" cy="670618"/>
          </a:xfrm>
          <a:prstGeom prst="rect">
            <a:avLst/>
          </a:prstGeom>
        </p:spPr>
      </p:pic>
    </p:spTree>
    <p:extLst>
      <p:ext uri="{BB962C8B-B14F-4D97-AF65-F5344CB8AC3E}">
        <p14:creationId xmlns:p14="http://schemas.microsoft.com/office/powerpoint/2010/main" val="6489202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60351"/>
            <a:ext cx="6912768" cy="792162"/>
          </a:xfrm>
        </p:spPr>
        <p:txBody>
          <a:bodyPr/>
          <a:lstStyle/>
          <a:p>
            <a:r>
              <a:rPr lang="en-US" dirty="0" smtClean="0">
                <a:solidFill>
                  <a:srgbClr val="0070C0"/>
                </a:solidFill>
              </a:rPr>
              <a:t>Challenges for GAW observational network in RA-VI</a:t>
            </a:r>
            <a:endParaRPr lang="en-US" dirty="0">
              <a:solidFill>
                <a:srgbClr val="0070C0"/>
              </a:solidFill>
            </a:endParaRPr>
          </a:p>
        </p:txBody>
      </p:sp>
      <p:sp>
        <p:nvSpPr>
          <p:cNvPr id="3" name="Text Placeholder 2"/>
          <p:cNvSpPr>
            <a:spLocks noGrp="1"/>
          </p:cNvSpPr>
          <p:nvPr>
            <p:ph type="body" sz="half" idx="1"/>
          </p:nvPr>
        </p:nvSpPr>
        <p:spPr>
          <a:xfrm>
            <a:off x="251520" y="1628800"/>
            <a:ext cx="8425631" cy="4897437"/>
          </a:xfrm>
        </p:spPr>
        <p:txBody>
          <a:bodyPr/>
          <a:lstStyle/>
          <a:p>
            <a:r>
              <a:rPr lang="en-US" sz="2000" dirty="0" smtClean="0"/>
              <a:t>It does not make sense to increase the density of the European observational network for some GAW parameters (e.g. total ozone)</a:t>
            </a:r>
          </a:p>
          <a:p>
            <a:r>
              <a:rPr lang="en-US" sz="2000" dirty="0" smtClean="0"/>
              <a:t>Better cooperation is needed within Europe to have more balanced </a:t>
            </a:r>
            <a:r>
              <a:rPr lang="en-US" sz="2000" dirty="0" smtClean="0"/>
              <a:t>network</a:t>
            </a:r>
          </a:p>
          <a:p>
            <a:r>
              <a:rPr lang="en-US" sz="2000" dirty="0" smtClean="0"/>
              <a:t>Collaborations must be established between different providers of “GAW observations”</a:t>
            </a:r>
            <a:endParaRPr lang="en-US" sz="2000" dirty="0" smtClean="0"/>
          </a:p>
          <a:p>
            <a:r>
              <a:rPr lang="en-US" sz="2000" dirty="0" smtClean="0"/>
              <a:t>For understanding of many parameters European network relies on knowledge which “theoretically” must come outside of the region. The partnership with other regions is essential to have this knowledge of good quality (excellent example is EAMET with aerosol training)</a:t>
            </a:r>
            <a:endParaRPr lang="en-US" sz="2000" dirty="0"/>
          </a:p>
        </p:txBody>
      </p:sp>
      <p:pic>
        <p:nvPicPr>
          <p:cNvPr id="7" name="Picture 6"/>
          <p:cNvPicPr>
            <a:picLocks noChangeAspect="1"/>
          </p:cNvPicPr>
          <p:nvPr/>
        </p:nvPicPr>
        <p:blipFill>
          <a:blip r:embed="rId2"/>
          <a:stretch>
            <a:fillRect/>
          </a:stretch>
        </p:blipFill>
        <p:spPr>
          <a:xfrm>
            <a:off x="7501321" y="94086"/>
            <a:ext cx="1463167" cy="670618"/>
          </a:xfrm>
          <a:prstGeom prst="rect">
            <a:avLst/>
          </a:prstGeom>
        </p:spPr>
      </p:pic>
    </p:spTree>
    <p:extLst>
      <p:ext uri="{BB962C8B-B14F-4D97-AF65-F5344CB8AC3E}">
        <p14:creationId xmlns:p14="http://schemas.microsoft.com/office/powerpoint/2010/main" val="29520441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50825" y="188913"/>
            <a:ext cx="7057479" cy="792162"/>
          </a:xfrm>
        </p:spPr>
        <p:txBody>
          <a:bodyPr/>
          <a:lstStyle/>
          <a:p>
            <a:r>
              <a:rPr lang="en-GB" dirty="0" smtClean="0">
                <a:solidFill>
                  <a:srgbClr val="0070C0"/>
                </a:solidFill>
              </a:rPr>
              <a:t>Needs for improving collaboration among TCs/RAs within WIGOS</a:t>
            </a:r>
            <a:endParaRPr lang="en-GB" dirty="0">
              <a:solidFill>
                <a:srgbClr val="0070C0"/>
              </a:solidFill>
            </a:endParaRPr>
          </a:p>
        </p:txBody>
      </p:sp>
      <p:sp>
        <p:nvSpPr>
          <p:cNvPr id="3" name="Segnaposto contenuto 2"/>
          <p:cNvSpPr>
            <a:spLocks noGrp="1"/>
          </p:cNvSpPr>
          <p:nvPr>
            <p:ph idx="1"/>
          </p:nvPr>
        </p:nvSpPr>
        <p:spPr>
          <a:xfrm>
            <a:off x="225227" y="1364780"/>
            <a:ext cx="8713788" cy="4897437"/>
          </a:xfrm>
        </p:spPr>
        <p:txBody>
          <a:bodyPr/>
          <a:lstStyle/>
          <a:p>
            <a:r>
              <a:rPr lang="en-US" sz="2400" dirty="0"/>
              <a:t>Need for recognition and support of GAW stations by NMHSs for observational network to be sustainable (</a:t>
            </a:r>
            <a:r>
              <a:rPr lang="en-US" sz="2400" i="1" dirty="0"/>
              <a:t>long-term “cultural” and “political” improvement</a:t>
            </a:r>
            <a:r>
              <a:rPr lang="en-US" sz="2400" dirty="0" smtClean="0"/>
              <a:t>)</a:t>
            </a:r>
          </a:p>
          <a:p>
            <a:endParaRPr lang="en-US" sz="2400" dirty="0"/>
          </a:p>
          <a:p>
            <a:r>
              <a:rPr lang="en-US" sz="2400" dirty="0"/>
              <a:t>WMO assumes that communicating with National Representatives is enough to correspond with the whole national Institutions involved (</a:t>
            </a:r>
            <a:r>
              <a:rPr lang="en-US" sz="2400" i="1" dirty="0"/>
              <a:t>not always true</a:t>
            </a:r>
            <a:r>
              <a:rPr lang="en-US" sz="2400" i="1" dirty="0" smtClean="0"/>
              <a:t>!)</a:t>
            </a:r>
          </a:p>
          <a:p>
            <a:endParaRPr lang="en-US" sz="2400" dirty="0"/>
          </a:p>
          <a:p>
            <a:r>
              <a:rPr lang="en-US" sz="2400" dirty="0"/>
              <a:t>Direct involvement of Institutions other than NMHSs needed for rationale and positive GAW contribution to WIGOS (</a:t>
            </a:r>
            <a:r>
              <a:rPr lang="en-US" sz="2400" i="1" dirty="0"/>
              <a:t>procedures needed</a:t>
            </a:r>
            <a:r>
              <a:rPr lang="en-US" sz="2400" dirty="0"/>
              <a:t>)</a:t>
            </a:r>
          </a:p>
          <a:p>
            <a:endParaRPr lang="it-IT" dirty="0"/>
          </a:p>
        </p:txBody>
      </p:sp>
      <p:sp>
        <p:nvSpPr>
          <p:cNvPr id="5" name="Segnaposto numero diapositiva 4"/>
          <p:cNvSpPr>
            <a:spLocks noGrp="1"/>
          </p:cNvSpPr>
          <p:nvPr>
            <p:ph type="sldNum" sz="quarter" idx="11"/>
          </p:nvPr>
        </p:nvSpPr>
        <p:spPr/>
        <p:txBody>
          <a:bodyPr/>
          <a:lstStyle/>
          <a:p>
            <a:pPr>
              <a:defRPr/>
            </a:pPr>
            <a:fld id="{497DF78A-FAC9-429F-A648-01CE6EE889A3}" type="slidenum">
              <a:rPr lang="en-US" smtClean="0"/>
              <a:pPr>
                <a:defRPr/>
              </a:pPr>
              <a:t>21</a:t>
            </a:fld>
            <a:endParaRPr lang="en-US"/>
          </a:p>
        </p:txBody>
      </p:sp>
      <p:pic>
        <p:nvPicPr>
          <p:cNvPr id="7" name="Picture 6"/>
          <p:cNvPicPr>
            <a:picLocks noChangeAspect="1"/>
          </p:cNvPicPr>
          <p:nvPr/>
        </p:nvPicPr>
        <p:blipFill>
          <a:blip r:embed="rId2"/>
          <a:stretch>
            <a:fillRect/>
          </a:stretch>
        </p:blipFill>
        <p:spPr>
          <a:xfrm>
            <a:off x="7501321" y="94086"/>
            <a:ext cx="1463167" cy="670618"/>
          </a:xfrm>
          <a:prstGeom prst="rect">
            <a:avLst/>
          </a:prstGeom>
        </p:spPr>
      </p:pic>
    </p:spTree>
    <p:extLst>
      <p:ext uri="{BB962C8B-B14F-4D97-AF65-F5344CB8AC3E}">
        <p14:creationId xmlns:p14="http://schemas.microsoft.com/office/powerpoint/2010/main" val="24824528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ChangeArrowheads="1"/>
          </p:cNvSpPr>
          <p:nvPr>
            <p:ph type="title"/>
          </p:nvPr>
        </p:nvSpPr>
        <p:spPr>
          <a:xfrm>
            <a:off x="251520" y="4077072"/>
            <a:ext cx="8713788" cy="719137"/>
          </a:xfrm>
        </p:spPr>
        <p:txBody>
          <a:bodyPr/>
          <a:lstStyle/>
          <a:p>
            <a:r>
              <a:rPr lang="en-GB" dirty="0" smtClean="0">
                <a:ea typeface="ＭＳ Ｐゴシック" pitchFamily="34" charset="-128"/>
              </a:rPr>
              <a:t>Thank you for your attention</a:t>
            </a:r>
            <a:endParaRPr lang="en-US" dirty="0" smtClean="0">
              <a:ea typeface="ＭＳ Ｐゴシック" pitchFamily="34" charset="-12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ody slide">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WMO_Powerpoint_template_2012</Template>
  <TotalTime>1759</TotalTime>
  <Words>2005</Words>
  <Application>Microsoft Office PowerPoint</Application>
  <PresentationFormat>On-screen Show (4:3)</PresentationFormat>
  <Paragraphs>338</Paragraphs>
  <Slides>22</Slides>
  <Notes>10</Notes>
  <HiddenSlides>0</HiddenSlides>
  <MMClips>0</MMClips>
  <ScaleCrop>false</ScaleCrop>
  <HeadingPairs>
    <vt:vector size="4" baseType="variant">
      <vt:variant>
        <vt:lpstr>Theme</vt:lpstr>
      </vt:variant>
      <vt:variant>
        <vt:i4>2</vt:i4>
      </vt:variant>
      <vt:variant>
        <vt:lpstr>Slide Titles</vt:lpstr>
      </vt:variant>
      <vt:variant>
        <vt:i4>22</vt:i4>
      </vt:variant>
    </vt:vector>
  </HeadingPairs>
  <TitlesOfParts>
    <vt:vector size="24" baseType="lpstr">
      <vt:lpstr>Body slide</vt:lpstr>
      <vt:lpstr>Closing slide</vt:lpstr>
      <vt:lpstr>GAW Observations in WIGOS</vt:lpstr>
      <vt:lpstr>What is the GAW Programme?</vt:lpstr>
      <vt:lpstr>GAW focal areas</vt:lpstr>
      <vt:lpstr>Observations in GAW</vt:lpstr>
      <vt:lpstr>GAW Station Information System (GAWSIS)</vt:lpstr>
      <vt:lpstr>PowerPoint Presentation</vt:lpstr>
      <vt:lpstr>PowerPoint Presentation</vt:lpstr>
      <vt:lpstr>New challenge for GAW network</vt:lpstr>
      <vt:lpstr>Attributes of the GAW observations</vt:lpstr>
      <vt:lpstr>PowerPoint Presentation</vt:lpstr>
      <vt:lpstr>Central Facilities</vt:lpstr>
      <vt:lpstr>PowerPoint Presentation</vt:lpstr>
      <vt:lpstr>PowerPoint Presentation</vt:lpstr>
      <vt:lpstr>Application areas within GAW</vt:lpstr>
      <vt:lpstr>Example of the applications in GAW</vt:lpstr>
      <vt:lpstr>“GAW” data management today</vt:lpstr>
      <vt:lpstr>CAS achievements within WIGOS </vt:lpstr>
      <vt:lpstr>“GAW” data management in future?</vt:lpstr>
      <vt:lpstr>Summary of the GAW approach to observations and further challenges</vt:lpstr>
      <vt:lpstr>Challenges for GAW observational network in RA-VI</vt:lpstr>
      <vt:lpstr>Needs for improving collaboration among TCs/RAs within WIGOS</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SForeman</dc:creator>
  <cp:lastModifiedBy>Oksana Tarasova</cp:lastModifiedBy>
  <cp:revision>103</cp:revision>
  <dcterms:created xsi:type="dcterms:W3CDTF">2013-01-07T08:58:51Z</dcterms:created>
  <dcterms:modified xsi:type="dcterms:W3CDTF">2015-11-24T09:56:46Z</dcterms:modified>
</cp:coreProperties>
</file>