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39"/>
  </p:notesMasterIdLst>
  <p:handoutMasterIdLst>
    <p:handoutMasterId r:id="rId40"/>
  </p:handoutMasterIdLst>
  <p:sldIdLst>
    <p:sldId id="320" r:id="rId3"/>
    <p:sldId id="414" r:id="rId4"/>
    <p:sldId id="415" r:id="rId5"/>
    <p:sldId id="417" r:id="rId6"/>
    <p:sldId id="418" r:id="rId7"/>
    <p:sldId id="443" r:id="rId8"/>
    <p:sldId id="420" r:id="rId9"/>
    <p:sldId id="421" r:id="rId10"/>
    <p:sldId id="422" r:id="rId11"/>
    <p:sldId id="423" r:id="rId12"/>
    <p:sldId id="424" r:id="rId13"/>
    <p:sldId id="465" r:id="rId14"/>
    <p:sldId id="427" r:id="rId15"/>
    <p:sldId id="467" r:id="rId16"/>
    <p:sldId id="431" r:id="rId17"/>
    <p:sldId id="433" r:id="rId18"/>
    <p:sldId id="436" r:id="rId19"/>
    <p:sldId id="437" r:id="rId20"/>
    <p:sldId id="438" r:id="rId21"/>
    <p:sldId id="439" r:id="rId22"/>
    <p:sldId id="441" r:id="rId23"/>
    <p:sldId id="442" r:id="rId24"/>
    <p:sldId id="455" r:id="rId25"/>
    <p:sldId id="457" r:id="rId26"/>
    <p:sldId id="461" r:id="rId27"/>
    <p:sldId id="463" r:id="rId28"/>
    <p:sldId id="464" r:id="rId29"/>
    <p:sldId id="444" r:id="rId30"/>
    <p:sldId id="445" r:id="rId31"/>
    <p:sldId id="450" r:id="rId32"/>
    <p:sldId id="446" r:id="rId33"/>
    <p:sldId id="451" r:id="rId34"/>
    <p:sldId id="447" r:id="rId35"/>
    <p:sldId id="448" r:id="rId36"/>
    <p:sldId id="449" r:id="rId37"/>
    <p:sldId id="392" r:id="rId38"/>
  </p:sldIdLst>
  <p:sldSz cx="9144000" cy="6858000" type="screen4x3"/>
  <p:notesSz cx="6797675" cy="9926638"/>
  <p:defaultTextStyle>
    <a:defPPr>
      <a:defRPr lang="en-US"/>
    </a:defPPr>
    <a:lvl1pPr algn="l" rtl="0" eaLnBrk="0" fontAlgn="base" hangingPunct="0">
      <a:spcBef>
        <a:spcPct val="50000"/>
      </a:spcBef>
      <a:spcAft>
        <a:spcPct val="0"/>
      </a:spcAft>
      <a:buClr>
        <a:srgbClr val="FF9900"/>
      </a:buClr>
      <a:buFont typeface="Wingdings" pitchFamily="2" charset="2"/>
      <a:defRPr sz="2400" kern="1200">
        <a:solidFill>
          <a:schemeClr val="tx1"/>
        </a:solidFill>
        <a:latin typeface="Arial" pitchFamily="34" charset="0"/>
        <a:ea typeface="+mn-ea"/>
        <a:cs typeface="+mn-cs"/>
      </a:defRPr>
    </a:lvl1pPr>
    <a:lvl2pPr marL="457200" algn="l" rtl="0" eaLnBrk="0" fontAlgn="base" hangingPunct="0">
      <a:spcBef>
        <a:spcPct val="50000"/>
      </a:spcBef>
      <a:spcAft>
        <a:spcPct val="0"/>
      </a:spcAft>
      <a:buClr>
        <a:srgbClr val="FF9900"/>
      </a:buClr>
      <a:buFont typeface="Wingdings" pitchFamily="2" charset="2"/>
      <a:defRPr sz="2400" kern="1200">
        <a:solidFill>
          <a:schemeClr val="tx1"/>
        </a:solidFill>
        <a:latin typeface="Arial" pitchFamily="34" charset="0"/>
        <a:ea typeface="+mn-ea"/>
        <a:cs typeface="+mn-cs"/>
      </a:defRPr>
    </a:lvl2pPr>
    <a:lvl3pPr marL="914400" algn="l" rtl="0" eaLnBrk="0" fontAlgn="base" hangingPunct="0">
      <a:spcBef>
        <a:spcPct val="50000"/>
      </a:spcBef>
      <a:spcAft>
        <a:spcPct val="0"/>
      </a:spcAft>
      <a:buClr>
        <a:srgbClr val="FF9900"/>
      </a:buClr>
      <a:buFont typeface="Wingdings" pitchFamily="2" charset="2"/>
      <a:defRPr sz="2400" kern="1200">
        <a:solidFill>
          <a:schemeClr val="tx1"/>
        </a:solidFill>
        <a:latin typeface="Arial" pitchFamily="34" charset="0"/>
        <a:ea typeface="+mn-ea"/>
        <a:cs typeface="+mn-cs"/>
      </a:defRPr>
    </a:lvl3pPr>
    <a:lvl4pPr marL="1371600" algn="l" rtl="0" eaLnBrk="0" fontAlgn="base" hangingPunct="0">
      <a:spcBef>
        <a:spcPct val="50000"/>
      </a:spcBef>
      <a:spcAft>
        <a:spcPct val="0"/>
      </a:spcAft>
      <a:buClr>
        <a:srgbClr val="FF9900"/>
      </a:buClr>
      <a:buFont typeface="Wingdings" pitchFamily="2" charset="2"/>
      <a:defRPr sz="2400" kern="1200">
        <a:solidFill>
          <a:schemeClr val="tx1"/>
        </a:solidFill>
        <a:latin typeface="Arial" pitchFamily="34" charset="0"/>
        <a:ea typeface="+mn-ea"/>
        <a:cs typeface="+mn-cs"/>
      </a:defRPr>
    </a:lvl4pPr>
    <a:lvl5pPr marL="1828800" algn="l" rtl="0" eaLnBrk="0" fontAlgn="base" hangingPunct="0">
      <a:spcBef>
        <a:spcPct val="50000"/>
      </a:spcBef>
      <a:spcAft>
        <a:spcPct val="0"/>
      </a:spcAft>
      <a:buClr>
        <a:srgbClr val="FF9900"/>
      </a:buClr>
      <a:buFont typeface="Wingdings" pitchFamily="2" charset="2"/>
      <a:defRPr sz="2400" kern="1200">
        <a:solidFill>
          <a:schemeClr val="tx1"/>
        </a:solidFill>
        <a:latin typeface="Arial" pitchFamily="34" charset="0"/>
        <a:ea typeface="+mn-ea"/>
        <a:cs typeface="+mn-cs"/>
      </a:defRPr>
    </a:lvl5pPr>
    <a:lvl6pPr marL="2286000" algn="l" defTabSz="914400" rtl="0" eaLnBrk="1" latinLnBrk="0" hangingPunct="1">
      <a:defRPr sz="2400" kern="1200">
        <a:solidFill>
          <a:schemeClr val="tx1"/>
        </a:solidFill>
        <a:latin typeface="Arial" pitchFamily="34" charset="0"/>
        <a:ea typeface="+mn-ea"/>
        <a:cs typeface="+mn-cs"/>
      </a:defRPr>
    </a:lvl6pPr>
    <a:lvl7pPr marL="2743200" algn="l" defTabSz="914400" rtl="0" eaLnBrk="1" latinLnBrk="0" hangingPunct="1">
      <a:defRPr sz="2400" kern="1200">
        <a:solidFill>
          <a:schemeClr val="tx1"/>
        </a:solidFill>
        <a:latin typeface="Arial" pitchFamily="34" charset="0"/>
        <a:ea typeface="+mn-ea"/>
        <a:cs typeface="+mn-cs"/>
      </a:defRPr>
    </a:lvl7pPr>
    <a:lvl8pPr marL="3200400" algn="l" defTabSz="914400" rtl="0" eaLnBrk="1" latinLnBrk="0" hangingPunct="1">
      <a:defRPr sz="2400" kern="1200">
        <a:solidFill>
          <a:schemeClr val="tx1"/>
        </a:solidFill>
        <a:latin typeface="Arial" pitchFamily="34" charset="0"/>
        <a:ea typeface="+mn-ea"/>
        <a:cs typeface="+mn-cs"/>
      </a:defRPr>
    </a:lvl8pPr>
    <a:lvl9pPr marL="3657600" algn="l" defTabSz="914400" rtl="0" eaLnBrk="1" latinLnBrk="0" hangingPunct="1">
      <a:defRPr sz="2400"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p:scale>
          <a:sx n="111" d="100"/>
          <a:sy n="111" d="100"/>
        </p:scale>
        <p:origin x="-72" y="9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GB" altLang="nl-NL"/>
          </a:p>
        </p:txBody>
      </p:sp>
      <p:sp>
        <p:nvSpPr>
          <p:cNvPr id="3891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GB" altLang="nl-NL"/>
          </a:p>
        </p:txBody>
      </p:sp>
      <p:sp>
        <p:nvSpPr>
          <p:cNvPr id="38916"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GB" altLang="nl-NL"/>
          </a:p>
        </p:txBody>
      </p:sp>
      <p:sp>
        <p:nvSpPr>
          <p:cNvPr id="38917"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84D73A67-A5C5-444A-80A5-BAA189CE6C16}" type="slidenum">
              <a:rPr lang="en-GB" altLang="nl-NL"/>
              <a:pPr/>
              <a:t>‹nr.›</a:t>
            </a:fld>
            <a:endParaRPr lang="en-GB" altLang="nl-NL"/>
          </a:p>
        </p:txBody>
      </p:sp>
    </p:spTree>
    <p:extLst>
      <p:ext uri="{BB962C8B-B14F-4D97-AF65-F5344CB8AC3E}">
        <p14:creationId xmlns:p14="http://schemas.microsoft.com/office/powerpoint/2010/main" val="32791134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atin typeface="Times" charset="0"/>
              </a:defRPr>
            </a:lvl1pPr>
          </a:lstStyle>
          <a:p>
            <a:endParaRPr lang="en-GB" altLang="nl-NL"/>
          </a:p>
        </p:txBody>
      </p:sp>
      <p:sp>
        <p:nvSpPr>
          <p:cNvPr id="6147"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GB" altLang="nl-NL"/>
          </a:p>
        </p:txBody>
      </p:sp>
      <p:sp>
        <p:nvSpPr>
          <p:cNvPr id="41988"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Times" charset="0"/>
              </a:defRPr>
            </a:lvl1pPr>
          </a:lstStyle>
          <a:p>
            <a:endParaRPr lang="en-GB" altLang="nl-NL"/>
          </a:p>
        </p:txBody>
      </p:sp>
      <p:sp>
        <p:nvSpPr>
          <p:cNvPr id="6151"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B4D1E81A-D954-4B64-8C3B-7D66AA326078}" type="slidenum">
              <a:rPr lang="en-GB" altLang="nl-NL"/>
              <a:pPr/>
              <a:t>‹nr.›</a:t>
            </a:fld>
            <a:endParaRPr lang="en-GB" altLang="nl-NL"/>
          </a:p>
        </p:txBody>
      </p:sp>
    </p:spTree>
    <p:extLst>
      <p:ext uri="{BB962C8B-B14F-4D97-AF65-F5344CB8AC3E}">
        <p14:creationId xmlns:p14="http://schemas.microsoft.com/office/powerpoint/2010/main" val="30093581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r" eaLnBrk="1" hangingPunct="1">
              <a:spcBef>
                <a:spcPct val="0"/>
              </a:spcBef>
              <a:buClrTx/>
              <a:buFontTx/>
              <a:buNone/>
            </a:pPr>
            <a:fld id="{947CBB35-174F-4CA0-AB00-8A8FC5A91599}" type="slidenum">
              <a:rPr lang="en-GB" altLang="ko-KR" sz="1200">
                <a:solidFill>
                  <a:srgbClr val="000000"/>
                </a:solidFill>
                <a:ea typeface="MS PGothic" pitchFamily="34" charset="-128"/>
                <a:cs typeface="Arial" pitchFamily="34" charset="0"/>
              </a:rPr>
              <a:pPr algn="r" eaLnBrk="1" hangingPunct="1">
                <a:spcBef>
                  <a:spcPct val="0"/>
                </a:spcBef>
                <a:buClrTx/>
                <a:buFontTx/>
                <a:buNone/>
              </a:pPr>
              <a:t>5</a:t>
            </a:fld>
            <a:endParaRPr lang="en-GB" altLang="ko-KR" sz="1200">
              <a:solidFill>
                <a:srgbClr val="000000"/>
              </a:solidFill>
              <a:ea typeface="MS PGothic" pitchFamily="34" charset="-128"/>
              <a:cs typeface="Arial" pitchFamily="34" charset="0"/>
            </a:endParaRPr>
          </a:p>
        </p:txBody>
      </p:sp>
      <p:sp>
        <p:nvSpPr>
          <p:cNvPr id="43011" name="Rectangle 2"/>
          <p:cNvSpPr>
            <a:spLocks noGrp="1" noRot="1" noChangeAspect="1" noChangeArrowheads="1" noTextEdit="1"/>
          </p:cNvSpPr>
          <p:nvPr>
            <p:ph type="sldImg"/>
          </p:nvPr>
        </p:nvSpPr>
        <p:spPr>
          <a:xfrm>
            <a:off x="917575" y="744538"/>
            <a:ext cx="4962525" cy="3722687"/>
          </a:xfrm>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Shape 20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spcBef>
                <a:spcPct val="0"/>
              </a:spcBef>
            </a:pPr>
            <a:endParaRPr lang="en-US" altLang="en-US" smtClean="0">
              <a:latin typeface="Arial" pitchFamily="34" charset="0"/>
            </a:endParaRPr>
          </a:p>
        </p:txBody>
      </p:sp>
      <p:sp>
        <p:nvSpPr>
          <p:cNvPr id="44035" name="Shape 203"/>
          <p:cNvSpPr>
            <a:spLocks noGrp="1" noRot="1" noChangeAspect="1" noTextEdit="1"/>
          </p:cNvSpPr>
          <p:nvPr>
            <p:ph type="sldImg" idx="2"/>
          </p:nvPr>
        </p:nvSpPr>
        <p:spPr>
          <a:xfrm>
            <a:off x="917575" y="744538"/>
            <a:ext cx="4962525" cy="3722687"/>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cap="flat">
            <a:round/>
            <a:headEnd type="none" w="med" len="med"/>
            <a:tailEnd type="none" w="med" len="med"/>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xfrm>
            <a:off x="917575" y="744538"/>
            <a:ext cx="4962525" cy="3722687"/>
          </a:xfrm>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I would like to introduce you to our fabulous team at JCOMMOPS.  Mathieu Belbeoch, Director of the Argo Information Center has been providing technical coordination for the Argo program for 11 years.  </a:t>
            </a:r>
          </a:p>
          <a:p>
            <a:pPr eaLnBrk="1" hangingPunct="1"/>
            <a:endParaRPr lang="en-US" altLang="en-US" smtClean="0"/>
          </a:p>
          <a:p>
            <a:pPr eaLnBrk="1" hangingPunct="1"/>
            <a:r>
              <a:rPr lang="en-US" altLang="en-US" smtClean="0"/>
              <a:t>Kelly Stroker is the newest in a distinguished line of DBCP technical coordinators, and also adds support for the OceanSITES program.</a:t>
            </a:r>
          </a:p>
          <a:p>
            <a:pPr eaLnBrk="1" hangingPunct="1"/>
            <a:endParaRPr lang="en-US" altLang="en-US" smtClean="0"/>
          </a:p>
          <a:p>
            <a:pPr eaLnBrk="1" hangingPunct="1"/>
            <a:r>
              <a:rPr lang="en-US" altLang="en-US" smtClean="0"/>
              <a:t>Welcome to Martin Kramp in a pilot position that will serve both the SOT and GO-SHIP and as a Ships coordinator to serve multiple global observing networks needing vessels for deployment or maintenance.</a:t>
            </a:r>
          </a:p>
          <a:p>
            <a:pPr eaLnBrk="1" hangingPunct="1"/>
            <a:endParaRPr lang="en-US" altLang="en-US" smtClean="0"/>
          </a:p>
          <a:p>
            <a:pPr eaLnBrk="1" hangingPunct="1"/>
            <a:r>
              <a:rPr lang="fr-FR" altLang="en-US" smtClean="0">
                <a:solidFill>
                  <a:srgbClr val="1F497D"/>
                </a:solidFill>
              </a:rPr>
              <a:t>Damien BOURARACH now as full time IT – an oceanographer!</a:t>
            </a:r>
            <a:endParaRPr lang="en-US" altLang="en-US" smtClean="0"/>
          </a:p>
          <a:p>
            <a:pPr eaLnBrk="1" hangingPunct="1"/>
            <a:endParaRPr lang="en-US" altLang="en-US" smtClean="0"/>
          </a:p>
          <a:p>
            <a:pPr eaLnBrk="1" hangingPunct="1"/>
            <a:r>
              <a:rPr lang="en-US" altLang="en-US" smtClean="0"/>
              <a:t>JCOMMOPS is not only an invaluable resources for technical coordination of the individual networks, but also serves as an integrator across the observing platforms and in essence strengthens the global ocean observing system by making the sum greater than the individual parts.</a:t>
            </a:r>
          </a:p>
          <a:p>
            <a:pPr eaLnBrk="1" hangingPunct="1"/>
            <a:endParaRPr lang="en-US" altLang="en-US" smtClean="0"/>
          </a:p>
        </p:txBody>
      </p:sp>
      <p:sp>
        <p:nvSpPr>
          <p:cNvPr id="45060"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r" eaLnBrk="1" hangingPunct="1">
              <a:spcBef>
                <a:spcPct val="0"/>
              </a:spcBef>
              <a:buClrTx/>
              <a:buFontTx/>
              <a:buNone/>
            </a:pPr>
            <a:fld id="{040A1F6E-3359-4E23-9A89-13A9298FD754}" type="slidenum">
              <a:rPr lang="en-US" altLang="en-US" sz="1200">
                <a:solidFill>
                  <a:srgbClr val="000000"/>
                </a:solidFill>
                <a:latin typeface="Calibri" pitchFamily="34" charset="0"/>
                <a:ea typeface="MS PGothic" pitchFamily="34" charset="-128"/>
                <a:cs typeface="Arial" pitchFamily="34" charset="0"/>
              </a:rPr>
              <a:pPr algn="r" eaLnBrk="1" hangingPunct="1">
                <a:spcBef>
                  <a:spcPct val="0"/>
                </a:spcBef>
                <a:buClrTx/>
                <a:buFontTx/>
                <a:buNone/>
              </a:pPr>
              <a:t>9</a:t>
            </a:fld>
            <a:endParaRPr lang="en-US" altLang="en-US" sz="1200">
              <a:solidFill>
                <a:srgbClr val="000000"/>
              </a:solidFill>
              <a:latin typeface="Calibri" pitchFamily="34" charset="0"/>
              <a:ea typeface="MS PGothic" pitchFamily="34" charset="-128"/>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xfrm>
            <a:off x="917575" y="744538"/>
            <a:ext cx="4962525" cy="3722687"/>
          </a:xfrm>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
        <p:nvSpPr>
          <p:cNvPr id="46084" name="Slide Number Placeholder 3"/>
          <p:cNvSpPr txBox="1">
            <a:spLocks noGrp="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r" eaLnBrk="1" hangingPunct="1">
              <a:spcBef>
                <a:spcPct val="0"/>
              </a:spcBef>
              <a:buClrTx/>
              <a:buFontTx/>
              <a:buNone/>
            </a:pPr>
            <a:fld id="{0FF41F8C-9AD1-4AAD-8D54-C3F0195E6173}" type="slidenum">
              <a:rPr lang="en-US" altLang="en-US" sz="1200">
                <a:latin typeface="Calibri" pitchFamily="34" charset="0"/>
                <a:cs typeface="Arial" pitchFamily="34" charset="0"/>
              </a:rPr>
              <a:pPr algn="r" eaLnBrk="1" hangingPunct="1">
                <a:spcBef>
                  <a:spcPct val="0"/>
                </a:spcBef>
                <a:buClrTx/>
                <a:buFontTx/>
                <a:buNone/>
              </a:pPr>
              <a:t>18</a:t>
            </a:fld>
            <a:endParaRPr lang="en-US" altLang="en-US" sz="1200">
              <a:latin typeface="Calibri"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altLang="en-US" noProof="0"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altLang="en-US" noProof="0"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ltLang="en-US"/>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12DC0BE-C8FB-4294-B787-F56B62055A38}" type="slidenum">
              <a:rPr lang="en-US" altLang="en-US"/>
              <a:pPr/>
              <a:t>‹nr.›</a:t>
            </a:fld>
            <a:endParaRPr lang="en-US" altLang="en-US"/>
          </a:p>
        </p:txBody>
      </p:sp>
    </p:spTree>
    <p:extLst>
      <p:ext uri="{BB962C8B-B14F-4D97-AF65-F5344CB8AC3E}">
        <p14:creationId xmlns:p14="http://schemas.microsoft.com/office/powerpoint/2010/main" val="779586334"/>
      </p:ext>
    </p:extLst>
  </p:cSld>
  <p:clrMapOvr>
    <a:masterClrMapping/>
  </p:clrMapOvr>
  <p:transition spd="slow"/>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ctr">
              <a:spcBef>
                <a:spcPct val="50000"/>
              </a:spcBef>
              <a:buClrTx/>
              <a:buFontTx/>
              <a:buNone/>
              <a:defRPr/>
            </a:pPr>
            <a:r>
              <a:rPr lang="en-US" altLang="en-US" sz="1800" smtClean="0">
                <a:solidFill>
                  <a:schemeClr val="bg1"/>
                </a:solidFill>
                <a:latin typeface="Arial Black" pitchFamily="34" charset="0"/>
              </a:rPr>
              <a:t>WMO</a:t>
            </a:r>
          </a:p>
        </p:txBody>
      </p:sp>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
        <p:nvSpPr>
          <p:cNvPr id="6"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ltLang="en-US"/>
              <a:t>test footer</a:t>
            </a:r>
          </a:p>
        </p:txBody>
      </p:sp>
      <p:sp>
        <p:nvSpPr>
          <p:cNvPr id="7" name="Rectangle 7"/>
          <p:cNvSpPr>
            <a:spLocks noGrp="1" noChangeArrowheads="1"/>
          </p:cNvSpPr>
          <p:nvPr>
            <p:ph type="sldNum" sz="quarter" idx="11"/>
          </p:nvPr>
        </p:nvSpPr>
        <p:spPr>
          <a:xfrm>
            <a:off x="5795963" y="6467475"/>
            <a:ext cx="1152525" cy="331788"/>
          </a:xfrm>
        </p:spPr>
        <p:txBody>
          <a:bodyPr/>
          <a:lstStyle>
            <a:lvl1pPr>
              <a:defRPr/>
            </a:lvl1pPr>
          </a:lstStyle>
          <a:p>
            <a:fld id="{684EEF09-8266-4EE6-A433-235829628D27}" type="slidenum">
              <a:rPr lang="en-US" altLang="en-US"/>
              <a:pPr/>
              <a:t>‹nr.›</a:t>
            </a:fld>
            <a:endParaRPr lang="en-US" altLang="en-US"/>
          </a:p>
        </p:txBody>
      </p:sp>
    </p:spTree>
    <p:extLst>
      <p:ext uri="{BB962C8B-B14F-4D97-AF65-F5344CB8AC3E}">
        <p14:creationId xmlns:p14="http://schemas.microsoft.com/office/powerpoint/2010/main" val="2766474664"/>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7"/>
          <p:cNvSpPr>
            <a:spLocks noGrp="1" noChangeArrowheads="1"/>
          </p:cNvSpPr>
          <p:nvPr>
            <p:ph type="sldNum" sz="quarter" idx="11"/>
          </p:nvPr>
        </p:nvSpPr>
        <p:spPr>
          <a:ln/>
        </p:spPr>
        <p:txBody>
          <a:bodyPr/>
          <a:lstStyle>
            <a:lvl1pPr>
              <a:defRPr/>
            </a:lvl1pPr>
          </a:lstStyle>
          <a:p>
            <a:fld id="{5872819F-6FA8-4350-8BEC-AD3F40A4ADC7}" type="slidenum">
              <a:rPr lang="en-US" altLang="en-US"/>
              <a:pPr/>
              <a:t>‹nr.›</a:t>
            </a:fld>
            <a:endParaRPr lang="en-US" altLang="en-US"/>
          </a:p>
        </p:txBody>
      </p:sp>
    </p:spTree>
    <p:extLst>
      <p:ext uri="{BB962C8B-B14F-4D97-AF65-F5344CB8AC3E}">
        <p14:creationId xmlns:p14="http://schemas.microsoft.com/office/powerpoint/2010/main" val="2409639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7"/>
          <p:cNvSpPr>
            <a:spLocks noGrp="1" noChangeArrowheads="1"/>
          </p:cNvSpPr>
          <p:nvPr>
            <p:ph type="sldNum" sz="quarter" idx="11"/>
          </p:nvPr>
        </p:nvSpPr>
        <p:spPr>
          <a:ln/>
        </p:spPr>
        <p:txBody>
          <a:bodyPr/>
          <a:lstStyle>
            <a:lvl1pPr>
              <a:defRPr/>
            </a:lvl1pPr>
          </a:lstStyle>
          <a:p>
            <a:fld id="{C9D2D788-4ECC-40C9-87F2-20560B309C92}" type="slidenum">
              <a:rPr lang="en-US" altLang="en-US"/>
              <a:pPr/>
              <a:t>‹nr.›</a:t>
            </a:fld>
            <a:endParaRPr lang="en-US" altLang="en-US"/>
          </a:p>
        </p:txBody>
      </p:sp>
    </p:spTree>
    <p:extLst>
      <p:ext uri="{BB962C8B-B14F-4D97-AF65-F5344CB8AC3E}">
        <p14:creationId xmlns:p14="http://schemas.microsoft.com/office/powerpoint/2010/main" val="4152001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7"/>
          <p:cNvSpPr>
            <a:spLocks noGrp="1" noChangeArrowheads="1"/>
          </p:cNvSpPr>
          <p:nvPr>
            <p:ph type="sldNum" sz="quarter" idx="11"/>
          </p:nvPr>
        </p:nvSpPr>
        <p:spPr>
          <a:ln/>
        </p:spPr>
        <p:txBody>
          <a:bodyPr/>
          <a:lstStyle>
            <a:lvl1pPr>
              <a:defRPr/>
            </a:lvl1pPr>
          </a:lstStyle>
          <a:p>
            <a:fld id="{6EDEE664-B26E-4A52-9914-081B8C6B0E8E}" type="slidenum">
              <a:rPr lang="en-US" altLang="en-US"/>
              <a:pPr/>
              <a:t>‹nr.›</a:t>
            </a:fld>
            <a:endParaRPr lang="en-US" altLang="en-US"/>
          </a:p>
        </p:txBody>
      </p:sp>
    </p:spTree>
    <p:extLst>
      <p:ext uri="{BB962C8B-B14F-4D97-AF65-F5344CB8AC3E}">
        <p14:creationId xmlns:p14="http://schemas.microsoft.com/office/powerpoint/2010/main" val="205450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8" name="Rectangle 7"/>
          <p:cNvSpPr>
            <a:spLocks noGrp="1" noChangeArrowheads="1"/>
          </p:cNvSpPr>
          <p:nvPr>
            <p:ph type="sldNum" sz="quarter" idx="11"/>
          </p:nvPr>
        </p:nvSpPr>
        <p:spPr>
          <a:ln/>
        </p:spPr>
        <p:txBody>
          <a:bodyPr/>
          <a:lstStyle>
            <a:lvl1pPr>
              <a:defRPr/>
            </a:lvl1pPr>
          </a:lstStyle>
          <a:p>
            <a:fld id="{B96B18B9-3483-4AE9-8FD7-FDE055A4D5FF}" type="slidenum">
              <a:rPr lang="en-US" altLang="en-US"/>
              <a:pPr/>
              <a:t>‹nr.›</a:t>
            </a:fld>
            <a:endParaRPr lang="en-US" altLang="en-US"/>
          </a:p>
        </p:txBody>
      </p:sp>
    </p:spTree>
    <p:extLst>
      <p:ext uri="{BB962C8B-B14F-4D97-AF65-F5344CB8AC3E}">
        <p14:creationId xmlns:p14="http://schemas.microsoft.com/office/powerpoint/2010/main" val="2987998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4" name="Rectangle 7"/>
          <p:cNvSpPr>
            <a:spLocks noGrp="1" noChangeArrowheads="1"/>
          </p:cNvSpPr>
          <p:nvPr>
            <p:ph type="sldNum" sz="quarter" idx="11"/>
          </p:nvPr>
        </p:nvSpPr>
        <p:spPr>
          <a:ln/>
        </p:spPr>
        <p:txBody>
          <a:bodyPr/>
          <a:lstStyle>
            <a:lvl1pPr>
              <a:defRPr/>
            </a:lvl1pPr>
          </a:lstStyle>
          <a:p>
            <a:fld id="{280FA63B-6DF6-4D4F-AD53-23021737E171}" type="slidenum">
              <a:rPr lang="en-US" altLang="en-US"/>
              <a:pPr/>
              <a:t>‹nr.›</a:t>
            </a:fld>
            <a:endParaRPr lang="en-US" altLang="en-US"/>
          </a:p>
        </p:txBody>
      </p:sp>
    </p:spTree>
    <p:extLst>
      <p:ext uri="{BB962C8B-B14F-4D97-AF65-F5344CB8AC3E}">
        <p14:creationId xmlns:p14="http://schemas.microsoft.com/office/powerpoint/2010/main" val="2546374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3" name="Rectangle 7"/>
          <p:cNvSpPr>
            <a:spLocks noGrp="1" noChangeArrowheads="1"/>
          </p:cNvSpPr>
          <p:nvPr>
            <p:ph type="sldNum" sz="quarter" idx="11"/>
          </p:nvPr>
        </p:nvSpPr>
        <p:spPr>
          <a:ln/>
        </p:spPr>
        <p:txBody>
          <a:bodyPr/>
          <a:lstStyle>
            <a:lvl1pPr>
              <a:defRPr/>
            </a:lvl1pPr>
          </a:lstStyle>
          <a:p>
            <a:fld id="{D6685DD5-CD4E-48D2-8F4D-8D1651CFEB6B}" type="slidenum">
              <a:rPr lang="en-US" altLang="en-US"/>
              <a:pPr/>
              <a:t>‹nr.›</a:t>
            </a:fld>
            <a:endParaRPr lang="en-US" altLang="en-US"/>
          </a:p>
        </p:txBody>
      </p:sp>
    </p:spTree>
    <p:extLst>
      <p:ext uri="{BB962C8B-B14F-4D97-AF65-F5344CB8AC3E}">
        <p14:creationId xmlns:p14="http://schemas.microsoft.com/office/powerpoint/2010/main" val="2135112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7"/>
          <p:cNvSpPr>
            <a:spLocks noGrp="1" noChangeArrowheads="1"/>
          </p:cNvSpPr>
          <p:nvPr>
            <p:ph type="sldNum" sz="quarter" idx="11"/>
          </p:nvPr>
        </p:nvSpPr>
        <p:spPr>
          <a:ln/>
        </p:spPr>
        <p:txBody>
          <a:bodyPr/>
          <a:lstStyle>
            <a:lvl1pPr>
              <a:defRPr/>
            </a:lvl1pPr>
          </a:lstStyle>
          <a:p>
            <a:fld id="{B92CE0BD-F520-4D80-8452-6489B8CAB062}" type="slidenum">
              <a:rPr lang="en-US" altLang="en-US"/>
              <a:pPr/>
              <a:t>‹nr.›</a:t>
            </a:fld>
            <a:endParaRPr lang="en-US" altLang="en-US"/>
          </a:p>
        </p:txBody>
      </p:sp>
    </p:spTree>
    <p:extLst>
      <p:ext uri="{BB962C8B-B14F-4D97-AF65-F5344CB8AC3E}">
        <p14:creationId xmlns:p14="http://schemas.microsoft.com/office/powerpoint/2010/main" val="721474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7"/>
          <p:cNvSpPr>
            <a:spLocks noGrp="1" noChangeArrowheads="1"/>
          </p:cNvSpPr>
          <p:nvPr>
            <p:ph type="sldNum" sz="quarter" idx="11"/>
          </p:nvPr>
        </p:nvSpPr>
        <p:spPr>
          <a:ln/>
        </p:spPr>
        <p:txBody>
          <a:bodyPr/>
          <a:lstStyle>
            <a:lvl1pPr>
              <a:defRPr/>
            </a:lvl1pPr>
          </a:lstStyle>
          <a:p>
            <a:fld id="{5BAE344C-3080-4EE3-B3D4-1F55C063B773}" type="slidenum">
              <a:rPr lang="en-US" altLang="en-US"/>
              <a:pPr/>
              <a:t>‹nr.›</a:t>
            </a:fld>
            <a:endParaRPr lang="en-US" altLang="en-US"/>
          </a:p>
        </p:txBody>
      </p:sp>
    </p:spTree>
    <p:extLst>
      <p:ext uri="{BB962C8B-B14F-4D97-AF65-F5344CB8AC3E}">
        <p14:creationId xmlns:p14="http://schemas.microsoft.com/office/powerpoint/2010/main" val="41006731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7"/>
          <p:cNvSpPr>
            <a:spLocks noGrp="1" noChangeArrowheads="1"/>
          </p:cNvSpPr>
          <p:nvPr>
            <p:ph type="sldNum" sz="quarter" idx="11"/>
          </p:nvPr>
        </p:nvSpPr>
        <p:spPr>
          <a:ln/>
        </p:spPr>
        <p:txBody>
          <a:bodyPr/>
          <a:lstStyle>
            <a:lvl1pPr>
              <a:defRPr/>
            </a:lvl1pPr>
          </a:lstStyle>
          <a:p>
            <a:fld id="{8EED9EEE-5CCF-4195-A225-9C6D297AB6FC}" type="slidenum">
              <a:rPr lang="en-US" altLang="en-US"/>
              <a:pPr/>
              <a:t>‹nr.›</a:t>
            </a:fld>
            <a:endParaRPr lang="en-US" altLang="en-US"/>
          </a:p>
        </p:txBody>
      </p:sp>
    </p:spTree>
    <p:extLst>
      <p:ext uri="{BB962C8B-B14F-4D97-AF65-F5344CB8AC3E}">
        <p14:creationId xmlns:p14="http://schemas.microsoft.com/office/powerpoint/2010/main" val="23089817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7"/>
          <p:cNvSpPr>
            <a:spLocks noGrp="1" noChangeArrowheads="1"/>
          </p:cNvSpPr>
          <p:nvPr>
            <p:ph type="sldNum" sz="quarter" idx="11"/>
          </p:nvPr>
        </p:nvSpPr>
        <p:spPr>
          <a:ln/>
        </p:spPr>
        <p:txBody>
          <a:bodyPr/>
          <a:lstStyle>
            <a:lvl1pPr>
              <a:defRPr/>
            </a:lvl1pPr>
          </a:lstStyle>
          <a:p>
            <a:fld id="{CAE34AC8-4DAC-4AFA-905A-176716E51C73}" type="slidenum">
              <a:rPr lang="en-US" altLang="en-US"/>
              <a:pPr/>
              <a:t>‹nr.›</a:t>
            </a:fld>
            <a:endParaRPr lang="en-US" altLang="en-US"/>
          </a:p>
        </p:txBody>
      </p:sp>
    </p:spTree>
    <p:extLst>
      <p:ext uri="{BB962C8B-B14F-4D97-AF65-F5344CB8AC3E}">
        <p14:creationId xmlns:p14="http://schemas.microsoft.com/office/powerpoint/2010/main" val="34941992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251D9E81-E762-4F66-9C7C-F87BB7F13FBF}" type="slidenum">
              <a:rPr lang="en-US" altLang="en-US"/>
              <a:pPr/>
              <a:t>‹nr.›</a:t>
            </a:fld>
            <a:endParaRPr lang="en-US" altLang="en-US"/>
          </a:p>
        </p:txBody>
      </p:sp>
    </p:spTree>
    <p:extLst>
      <p:ext uri="{BB962C8B-B14F-4D97-AF65-F5344CB8AC3E}">
        <p14:creationId xmlns:p14="http://schemas.microsoft.com/office/powerpoint/2010/main" val="40540478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9213A517-25C6-4139-877D-73A33601A10F}" type="slidenum">
              <a:rPr lang="en-US" altLang="en-US"/>
              <a:pPr/>
              <a:t>‹nr.›</a:t>
            </a:fld>
            <a:endParaRPr lang="en-US" altLang="en-US"/>
          </a:p>
        </p:txBody>
      </p:sp>
    </p:spTree>
    <p:extLst>
      <p:ext uri="{BB962C8B-B14F-4D97-AF65-F5344CB8AC3E}">
        <p14:creationId xmlns:p14="http://schemas.microsoft.com/office/powerpoint/2010/main" val="14026729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EF98F2D4-B9C6-430B-9795-7AB3FF624950}" type="slidenum">
              <a:rPr lang="en-US" altLang="en-US"/>
              <a:pPr/>
              <a:t>‹nr.›</a:t>
            </a:fld>
            <a:endParaRPr lang="en-US" altLang="en-US"/>
          </a:p>
        </p:txBody>
      </p:sp>
    </p:spTree>
    <p:extLst>
      <p:ext uri="{BB962C8B-B14F-4D97-AF65-F5344CB8AC3E}">
        <p14:creationId xmlns:p14="http://schemas.microsoft.com/office/powerpoint/2010/main" val="3607383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321C75A8-2596-4233-A129-C87A29FA43EB}" type="slidenum">
              <a:rPr lang="en-US" altLang="en-US"/>
              <a:pPr/>
              <a:t>‹nr.›</a:t>
            </a:fld>
            <a:endParaRPr lang="en-US" altLang="en-US"/>
          </a:p>
        </p:txBody>
      </p:sp>
    </p:spTree>
    <p:extLst>
      <p:ext uri="{BB962C8B-B14F-4D97-AF65-F5344CB8AC3E}">
        <p14:creationId xmlns:p14="http://schemas.microsoft.com/office/powerpoint/2010/main" val="10678704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8" name="Rectangle 11"/>
          <p:cNvSpPr>
            <a:spLocks noGrp="1" noChangeArrowheads="1"/>
          </p:cNvSpPr>
          <p:nvPr>
            <p:ph type="sldNum" sz="quarter" idx="11"/>
          </p:nvPr>
        </p:nvSpPr>
        <p:spPr>
          <a:ln/>
        </p:spPr>
        <p:txBody>
          <a:bodyPr/>
          <a:lstStyle>
            <a:lvl1pPr>
              <a:defRPr/>
            </a:lvl1pPr>
          </a:lstStyle>
          <a:p>
            <a:fld id="{C811DD0B-8C79-4F9C-8402-350AA781DAA7}" type="slidenum">
              <a:rPr lang="en-US" altLang="en-US"/>
              <a:pPr/>
              <a:t>‹nr.›</a:t>
            </a:fld>
            <a:endParaRPr lang="en-US" altLang="en-US"/>
          </a:p>
        </p:txBody>
      </p:sp>
    </p:spTree>
    <p:extLst>
      <p:ext uri="{BB962C8B-B14F-4D97-AF65-F5344CB8AC3E}">
        <p14:creationId xmlns:p14="http://schemas.microsoft.com/office/powerpoint/2010/main" val="237050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4" name="Rectangle 11"/>
          <p:cNvSpPr>
            <a:spLocks noGrp="1" noChangeArrowheads="1"/>
          </p:cNvSpPr>
          <p:nvPr>
            <p:ph type="sldNum" sz="quarter" idx="11"/>
          </p:nvPr>
        </p:nvSpPr>
        <p:spPr>
          <a:ln/>
        </p:spPr>
        <p:txBody>
          <a:bodyPr/>
          <a:lstStyle>
            <a:lvl1pPr>
              <a:defRPr/>
            </a:lvl1pPr>
          </a:lstStyle>
          <a:p>
            <a:fld id="{5771CFAC-445D-4CD7-96AA-044A462F149C}" type="slidenum">
              <a:rPr lang="en-US" altLang="en-US"/>
              <a:pPr/>
              <a:t>‹nr.›</a:t>
            </a:fld>
            <a:endParaRPr lang="en-US" altLang="en-US"/>
          </a:p>
        </p:txBody>
      </p:sp>
    </p:spTree>
    <p:extLst>
      <p:ext uri="{BB962C8B-B14F-4D97-AF65-F5344CB8AC3E}">
        <p14:creationId xmlns:p14="http://schemas.microsoft.com/office/powerpoint/2010/main" val="35939930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3" name="Rectangle 11"/>
          <p:cNvSpPr>
            <a:spLocks noGrp="1" noChangeArrowheads="1"/>
          </p:cNvSpPr>
          <p:nvPr>
            <p:ph type="sldNum" sz="quarter" idx="11"/>
          </p:nvPr>
        </p:nvSpPr>
        <p:spPr>
          <a:ln/>
        </p:spPr>
        <p:txBody>
          <a:bodyPr/>
          <a:lstStyle>
            <a:lvl1pPr>
              <a:defRPr/>
            </a:lvl1pPr>
          </a:lstStyle>
          <a:p>
            <a:fld id="{3CF4813C-DFE4-4D53-AAF4-C482C5B02F6E}" type="slidenum">
              <a:rPr lang="en-US" altLang="en-US"/>
              <a:pPr/>
              <a:t>‹nr.›</a:t>
            </a:fld>
            <a:endParaRPr lang="en-US" altLang="en-US"/>
          </a:p>
        </p:txBody>
      </p:sp>
    </p:spTree>
    <p:extLst>
      <p:ext uri="{BB962C8B-B14F-4D97-AF65-F5344CB8AC3E}">
        <p14:creationId xmlns:p14="http://schemas.microsoft.com/office/powerpoint/2010/main" val="4116807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C3FC9547-6C88-4DB2-925F-1345697358C9}" type="slidenum">
              <a:rPr lang="en-US" altLang="en-US"/>
              <a:pPr/>
              <a:t>‹nr.›</a:t>
            </a:fld>
            <a:endParaRPr lang="en-US" altLang="en-US"/>
          </a:p>
        </p:txBody>
      </p:sp>
    </p:spTree>
    <p:extLst>
      <p:ext uri="{BB962C8B-B14F-4D97-AF65-F5344CB8AC3E}">
        <p14:creationId xmlns:p14="http://schemas.microsoft.com/office/powerpoint/2010/main" val="40471730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6" name="Rectangle 11"/>
          <p:cNvSpPr>
            <a:spLocks noGrp="1" noChangeArrowheads="1"/>
          </p:cNvSpPr>
          <p:nvPr>
            <p:ph type="sldNum" sz="quarter" idx="11"/>
          </p:nvPr>
        </p:nvSpPr>
        <p:spPr>
          <a:ln/>
        </p:spPr>
        <p:txBody>
          <a:bodyPr/>
          <a:lstStyle>
            <a:lvl1pPr>
              <a:defRPr/>
            </a:lvl1pPr>
          </a:lstStyle>
          <a:p>
            <a:fld id="{D13684AC-0FE2-497A-93FB-F89780F1BA90}" type="slidenum">
              <a:rPr lang="en-US" altLang="en-US"/>
              <a:pPr/>
              <a:t>‹nr.›</a:t>
            </a:fld>
            <a:endParaRPr lang="en-US" altLang="en-US"/>
          </a:p>
        </p:txBody>
      </p:sp>
    </p:spTree>
    <p:extLst>
      <p:ext uri="{BB962C8B-B14F-4D97-AF65-F5344CB8AC3E}">
        <p14:creationId xmlns:p14="http://schemas.microsoft.com/office/powerpoint/2010/main" val="12782159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6C52BB56-F13A-4938-9DDD-D5A8404715C2}" type="slidenum">
              <a:rPr lang="en-US" altLang="en-US"/>
              <a:pPr/>
              <a:t>‹nr.›</a:t>
            </a:fld>
            <a:endParaRPr lang="en-US" altLang="en-US"/>
          </a:p>
        </p:txBody>
      </p:sp>
    </p:spTree>
    <p:extLst>
      <p:ext uri="{BB962C8B-B14F-4D97-AF65-F5344CB8AC3E}">
        <p14:creationId xmlns:p14="http://schemas.microsoft.com/office/powerpoint/2010/main" val="2119928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ltLang="en-US"/>
              <a:t>test footer</a:t>
            </a:r>
          </a:p>
        </p:txBody>
      </p:sp>
      <p:sp>
        <p:nvSpPr>
          <p:cNvPr id="5" name="Rectangle 11"/>
          <p:cNvSpPr>
            <a:spLocks noGrp="1" noChangeArrowheads="1"/>
          </p:cNvSpPr>
          <p:nvPr>
            <p:ph type="sldNum" sz="quarter" idx="11"/>
          </p:nvPr>
        </p:nvSpPr>
        <p:spPr>
          <a:ln/>
        </p:spPr>
        <p:txBody>
          <a:bodyPr/>
          <a:lstStyle>
            <a:lvl1pPr>
              <a:defRPr/>
            </a:lvl1pPr>
          </a:lstStyle>
          <a:p>
            <a:fld id="{1A8CF264-6B2E-49A7-A311-A6DDB816F5F3}" type="slidenum">
              <a:rPr lang="en-US" altLang="en-US"/>
              <a:pPr/>
              <a:t>‹nr.›</a:t>
            </a:fld>
            <a:endParaRPr lang="en-US" altLang="en-US"/>
          </a:p>
        </p:txBody>
      </p:sp>
    </p:spTree>
    <p:extLst>
      <p:ext uri="{BB962C8B-B14F-4D97-AF65-F5344CB8AC3E}">
        <p14:creationId xmlns:p14="http://schemas.microsoft.com/office/powerpoint/2010/main" val="6929168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3.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pPr>
              <a:defRPr/>
            </a:pPr>
            <a:r>
              <a:rPr lang="en-US" altLang="en-US"/>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8920B3B1-84A0-4C9E-BABA-72563A4FBECB}" type="slidenum">
              <a:rPr lang="en-US" altLang="en-US"/>
              <a:pPr/>
              <a:t>‹nr.›</a:t>
            </a:fld>
            <a:endParaRPr lang="en-US" altLang="en-US"/>
          </a:p>
        </p:txBody>
      </p:sp>
    </p:spTree>
  </p:cSld>
  <p:clrMap bg1="lt1" tx1="dk1" bg2="lt2" tx2="dk2" accent1="accent1" accent2="accent2" accent3="accent3" accent4="accent4" accent5="accent5" accent6="accent6" hlink="hlink" folHlink="folHlink"/>
  <p:sldLayoutIdLst>
    <p:sldLayoutId id="2147483746" r:id="rId1"/>
    <p:sldLayoutId id="2147483747"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Lst>
  <p:hf hdr="0" dt="0"/>
  <p:txStyles>
    <p:titleStyle>
      <a:lvl1pPr algn="l" rtl="0" eaLnBrk="0" fontAlgn="base" hangingPunct="0">
        <a:spcBef>
          <a:spcPct val="0"/>
        </a:spcBef>
        <a:spcAft>
          <a:spcPct val="0"/>
        </a:spcAft>
        <a:defRPr sz="3000">
          <a:solidFill>
            <a:schemeClr val="tx2"/>
          </a:solidFill>
          <a:latin typeface="Arial" pitchFamily="34" charset="0"/>
          <a:ea typeface="+mj-ea"/>
          <a:cs typeface="+mj-cs"/>
        </a:defRPr>
      </a:lvl1pPr>
      <a:lvl2pPr algn="l" rtl="0" eaLnBrk="0" fontAlgn="base" hangingPunct="0">
        <a:spcBef>
          <a:spcPct val="0"/>
        </a:spcBef>
        <a:spcAft>
          <a:spcPct val="0"/>
        </a:spcAft>
        <a:defRPr sz="3000">
          <a:solidFill>
            <a:schemeClr val="tx2"/>
          </a:solidFill>
          <a:latin typeface="Arial" pitchFamily="34" charset="0"/>
        </a:defRPr>
      </a:lvl2pPr>
      <a:lvl3pPr algn="l" rtl="0" eaLnBrk="0" fontAlgn="base" hangingPunct="0">
        <a:spcBef>
          <a:spcPct val="0"/>
        </a:spcBef>
        <a:spcAft>
          <a:spcPct val="0"/>
        </a:spcAft>
        <a:defRPr sz="3000">
          <a:solidFill>
            <a:schemeClr val="tx2"/>
          </a:solidFill>
          <a:latin typeface="Arial" pitchFamily="34" charset="0"/>
        </a:defRPr>
      </a:lvl3pPr>
      <a:lvl4pPr algn="l" rtl="0" eaLnBrk="0" fontAlgn="base" hangingPunct="0">
        <a:spcBef>
          <a:spcPct val="0"/>
        </a:spcBef>
        <a:spcAft>
          <a:spcPct val="0"/>
        </a:spcAft>
        <a:defRPr sz="3000">
          <a:solidFill>
            <a:schemeClr val="tx2"/>
          </a:solidFill>
          <a:latin typeface="Arial" pitchFamily="34" charset="0"/>
        </a:defRPr>
      </a:lvl4pPr>
      <a:lvl5pPr algn="l" rtl="0" eaLnBrk="0" fontAlgn="base" hangingPunct="0">
        <a:spcBef>
          <a:spcPct val="0"/>
        </a:spcBef>
        <a:spcAft>
          <a:spcPct val="0"/>
        </a:spcAft>
        <a:defRPr sz="3000">
          <a:solidFill>
            <a:schemeClr val="tx2"/>
          </a:solidFill>
          <a:latin typeface="Arial"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pitchFamily="34"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pitchFamily="34"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pitchFamily="34"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This space can be used for contact information</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ClrTx/>
              <a:buFontTx/>
              <a:buNone/>
              <a:defRPr sz="1200"/>
            </a:lvl1pPr>
          </a:lstStyle>
          <a:p>
            <a:pPr>
              <a:defRPr/>
            </a:pPr>
            <a:r>
              <a:rPr lang="en-US" altLang="en-US"/>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C835C2F6-2BFA-442F-A402-71C9C55C7592}" type="slidenum">
              <a:rPr lang="en-US" altLang="en-US"/>
              <a:pPr/>
              <a:t>‹nr.›</a:t>
            </a:fld>
            <a:endParaRPr lang="en-US"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pitchFamily="34" charset="0"/>
              </a:defRPr>
            </a:lvl1pPr>
            <a:lvl2pPr marL="742950" indent="-285750" defTabSz="457200">
              <a:defRPr sz="2400">
                <a:solidFill>
                  <a:schemeClr val="tx1"/>
                </a:solidFill>
                <a:latin typeface="Arial" pitchFamily="34" charset="0"/>
              </a:defRPr>
            </a:lvl2pPr>
            <a:lvl3pPr marL="1143000" indent="-228600" defTabSz="457200">
              <a:defRPr sz="2400">
                <a:solidFill>
                  <a:schemeClr val="tx1"/>
                </a:solidFill>
                <a:latin typeface="Arial" pitchFamily="34" charset="0"/>
              </a:defRPr>
            </a:lvl3pPr>
            <a:lvl4pPr marL="1600200" indent="-228600" defTabSz="457200">
              <a:defRPr sz="2400">
                <a:solidFill>
                  <a:schemeClr val="tx1"/>
                </a:solidFill>
                <a:latin typeface="Arial" pitchFamily="34" charset="0"/>
              </a:defRPr>
            </a:lvl4pPr>
            <a:lvl5pPr marL="2057400" indent="-228600" defTabSz="457200">
              <a:defRPr sz="2400">
                <a:solidFill>
                  <a:schemeClr val="tx1"/>
                </a:solidFill>
                <a:latin typeface="Arial" pitchFamily="34"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eaLnBrk="1" hangingPunct="1">
              <a:spcBef>
                <a:spcPct val="0"/>
              </a:spcBef>
              <a:buClrTx/>
              <a:buFontTx/>
              <a:buNone/>
              <a:defRPr/>
            </a:pPr>
            <a:r>
              <a:rPr lang="en-US" altLang="en-US" sz="1200" smtClean="0">
                <a:cs typeface="Arial" pitchFamily="34" charset="0"/>
              </a:rPr>
              <a:t>www.wmo.int</a:t>
            </a: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pitchFamily="34"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pitchFamily="34"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pitchFamily="34"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pitchFamily="34"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jpe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mailto:support@jcommops.org"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http://www.wmo.int/oscar" TargetMode="External"/><Relationship Id="rId2" Type="http://schemas.openxmlformats.org/officeDocument/2006/relationships/hyperlink" Target="http://www.wmo.int/pages/prog/www/wigos/wir/" TargetMode="Externa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hyperlink" Target="http://www.meteorologicaltechnologyworldexpo.com/" TargetMode="Externa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www.jcommops.org/dbcp" TargetMode="External"/><Relationship Id="rId2" Type="http://schemas.openxmlformats.org/officeDocument/2006/relationships/hyperlink" Target="http://www.jcomm.info/" TargetMode="External"/><Relationship Id="rId1" Type="http://schemas.openxmlformats.org/officeDocument/2006/relationships/slideLayout" Target="../slideLayouts/slideLayout3.xml"/><Relationship Id="rId6" Type="http://schemas.openxmlformats.org/officeDocument/2006/relationships/hyperlink" Target="http://www.jcomm.info/index.php?option=com_oe&amp;task=viewDocumentRecord&amp;docID=10987" TargetMode="External"/><Relationship Id="rId5" Type="http://schemas.openxmlformats.org/officeDocument/2006/relationships/hyperlink" Target="http://www.jcommops.org/" TargetMode="External"/><Relationship Id="rId4" Type="http://schemas.openxmlformats.org/officeDocument/2006/relationships/hyperlink" Target="http://www.jcomm.info/index.php?option=com_oe&amp;task=viewDoclistRecord&amp;doclistID=11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nvSpPr>
        <p:spPr bwMode="auto">
          <a:xfrm>
            <a:off x="1905000" y="3810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spcBef>
                <a:spcPct val="0"/>
              </a:spcBef>
              <a:buClrTx/>
              <a:buFontTx/>
              <a:buNone/>
            </a:pPr>
            <a:r>
              <a:rPr lang="en-GB" altLang="en-US" sz="2800">
                <a:solidFill>
                  <a:schemeClr val="bg1"/>
                </a:solidFill>
                <a:latin typeface="Arial Narrow" pitchFamily="34" charset="0"/>
              </a:rPr>
              <a:t>World Meteorological Organization</a:t>
            </a:r>
            <a:br>
              <a:rPr lang="en-GB" altLang="en-US" sz="2800">
                <a:solidFill>
                  <a:schemeClr val="bg1"/>
                </a:solidFill>
                <a:latin typeface="Arial Narrow" pitchFamily="34" charset="0"/>
              </a:rPr>
            </a:br>
            <a:r>
              <a:rPr lang="en-GB" altLang="en-US" sz="1600">
                <a:solidFill>
                  <a:schemeClr val="bg1"/>
                </a:solidFill>
                <a:latin typeface="Arial Narrow" pitchFamily="34" charset="0"/>
              </a:rPr>
              <a:t>Working together in weather, climate and water</a:t>
            </a:r>
            <a:endParaRPr lang="en-GB" altLang="en-US" sz="4000">
              <a:solidFill>
                <a:schemeClr val="bg1"/>
              </a:solidFill>
            </a:endParaRPr>
          </a:p>
        </p:txBody>
      </p:sp>
      <p:sp>
        <p:nvSpPr>
          <p:cNvPr id="5124" name="Rectangle 4"/>
          <p:cNvSpPr>
            <a:spLocks noChangeArrowheads="1"/>
          </p:cNvSpPr>
          <p:nvPr/>
        </p:nvSpPr>
        <p:spPr bwMode="auto">
          <a:xfrm>
            <a:off x="304800" y="2057400"/>
            <a:ext cx="853440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342900" indent="-342900">
              <a:spcBef>
                <a:spcPct val="20000"/>
              </a:spcBef>
              <a:buChar char="§"/>
              <a:defRPr sz="2800">
                <a:solidFill>
                  <a:schemeClr val="tx1"/>
                </a:solidFill>
                <a:latin typeface="Arial" pitchFamily="34" charset="0"/>
              </a:defRPr>
            </a:lvl1pPr>
            <a:lvl2pPr marL="742950" indent="-285750">
              <a:spcBef>
                <a:spcPct val="20000"/>
              </a:spcBef>
              <a:buChar char="§"/>
              <a:defRPr sz="2800">
                <a:solidFill>
                  <a:schemeClr val="tx1"/>
                </a:solidFill>
                <a:latin typeface="Arial" pitchFamily="34" charset="0"/>
              </a:defRPr>
            </a:lvl2pPr>
            <a:lvl3pPr marL="1143000" indent="-228600">
              <a:spcBef>
                <a:spcPct val="20000"/>
              </a:spcBef>
              <a:buChar char="§"/>
              <a:defRPr sz="2400">
                <a:solidFill>
                  <a:schemeClr val="tx1"/>
                </a:solidFill>
                <a:latin typeface="Arial" pitchFamily="34" charset="0"/>
              </a:defRPr>
            </a:lvl3pPr>
            <a:lvl4pPr marL="1600200" indent="-228600">
              <a:spcBef>
                <a:spcPct val="20000"/>
              </a:spcBef>
              <a:buChar char="§"/>
              <a:defRPr sz="2000">
                <a:solidFill>
                  <a:schemeClr val="tx1"/>
                </a:solidFill>
                <a:latin typeface="Arial" pitchFamily="34" charset="0"/>
              </a:defRPr>
            </a:lvl4pPr>
            <a:lvl5pPr marL="2057400" indent="-22860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29718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4290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38862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algn="ctr">
              <a:buFont typeface="Wingdings" pitchFamily="2" charset="2"/>
              <a:buNone/>
            </a:pPr>
            <a:r>
              <a:rPr lang="en-US" altLang="en-US" sz="1800">
                <a:solidFill>
                  <a:schemeClr val="bg1"/>
                </a:solidFill>
              </a:rPr>
              <a:t>Regional Association VI WIGOS Workshop </a:t>
            </a:r>
          </a:p>
          <a:p>
            <a:pPr algn="ctr">
              <a:buFont typeface="Wingdings" pitchFamily="2" charset="2"/>
              <a:buNone/>
            </a:pPr>
            <a:r>
              <a:rPr lang="en-US" altLang="en-US" sz="1800">
                <a:solidFill>
                  <a:schemeClr val="bg1"/>
                </a:solidFill>
              </a:rPr>
              <a:t>(Belgrade, Serbia, 24-27 November 2015)</a:t>
            </a:r>
          </a:p>
          <a:p>
            <a:pPr algn="ctr">
              <a:buFont typeface="Wingdings" pitchFamily="2" charset="2"/>
              <a:buNone/>
            </a:pPr>
            <a:endParaRPr lang="en-GB" altLang="en-US" sz="2000">
              <a:solidFill>
                <a:schemeClr val="bg1"/>
              </a:solidFill>
              <a:cs typeface="Arial" pitchFamily="34" charset="0"/>
            </a:endParaRPr>
          </a:p>
          <a:p>
            <a:pPr algn="ctr">
              <a:buFont typeface="Wingdings" pitchFamily="2" charset="2"/>
              <a:buNone/>
            </a:pPr>
            <a:r>
              <a:rPr lang="en-GB" altLang="en-US">
                <a:solidFill>
                  <a:schemeClr val="bg1"/>
                </a:solidFill>
                <a:cs typeface="Arial" pitchFamily="34" charset="0"/>
              </a:rPr>
              <a:t>JCOMM contribution to the WIGOS </a:t>
            </a:r>
          </a:p>
          <a:p>
            <a:pPr algn="ctr">
              <a:buFont typeface="Wingdings" pitchFamily="2" charset="2"/>
              <a:buNone/>
            </a:pPr>
            <a:r>
              <a:rPr lang="en-GB" altLang="en-US">
                <a:solidFill>
                  <a:schemeClr val="bg1"/>
                </a:solidFill>
                <a:cs typeface="Arial" pitchFamily="34" charset="0"/>
              </a:rPr>
              <a:t>framework implementation </a:t>
            </a:r>
          </a:p>
          <a:p>
            <a:pPr algn="ctr">
              <a:buFont typeface="Wingdings" pitchFamily="2" charset="2"/>
              <a:buNone/>
            </a:pPr>
            <a:endParaRPr lang="en-GB" altLang="en-US" sz="900" i="1">
              <a:solidFill>
                <a:schemeClr val="bg1"/>
              </a:solidFill>
              <a:cs typeface="Arial" pitchFamily="34" charset="0"/>
            </a:endParaRPr>
          </a:p>
          <a:p>
            <a:pPr algn="ctr">
              <a:buFont typeface="Wingdings" pitchFamily="2" charset="2"/>
              <a:buNone/>
            </a:pPr>
            <a:r>
              <a:rPr lang="en-GB" altLang="en-US" sz="1600" i="1">
                <a:solidFill>
                  <a:schemeClr val="bg1"/>
                </a:solidFill>
                <a:cs typeface="Arial" pitchFamily="34" charset="0"/>
              </a:rPr>
              <a:t>Jan Rozema (KNMI)</a:t>
            </a:r>
          </a:p>
          <a:p>
            <a:pPr algn="ctr">
              <a:buFont typeface="Wingdings" pitchFamily="2" charset="2"/>
              <a:buNone/>
            </a:pPr>
            <a:r>
              <a:rPr lang="en-GB" altLang="en-US" sz="1600" i="1">
                <a:solidFill>
                  <a:schemeClr val="bg1"/>
                </a:solidFill>
                <a:cs typeface="Arial" pitchFamily="34" charset="0"/>
              </a:rPr>
              <a:t>Etienne Charpentier (WMO Secretariat, OSD)</a:t>
            </a:r>
          </a:p>
        </p:txBody>
      </p:sp>
      <p:sp>
        <p:nvSpPr>
          <p:cNvPr id="5125" name="Rectangle 5"/>
          <p:cNvSpPr>
            <a:spLocks noChangeArrowheads="1"/>
          </p:cNvSpPr>
          <p:nvPr/>
        </p:nvSpPr>
        <p:spPr bwMode="auto">
          <a:xfrm>
            <a:off x="76200" y="6477000"/>
            <a:ext cx="3581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533400" indent="-533400">
              <a:spcBef>
                <a:spcPct val="20000"/>
              </a:spcBef>
              <a:buChar char="§"/>
              <a:defRPr sz="2800">
                <a:solidFill>
                  <a:schemeClr val="tx1"/>
                </a:solidFill>
                <a:latin typeface="Arial" pitchFamily="34" charset="0"/>
              </a:defRPr>
            </a:lvl1pPr>
            <a:lvl2pPr marL="990600" indent="-533400">
              <a:spcBef>
                <a:spcPct val="20000"/>
              </a:spcBef>
              <a:buChar char="§"/>
              <a:defRPr sz="2800">
                <a:solidFill>
                  <a:schemeClr val="tx1"/>
                </a:solidFill>
                <a:latin typeface="Arial" pitchFamily="34" charset="0"/>
              </a:defRPr>
            </a:lvl2pPr>
            <a:lvl3pPr marL="1371600" indent="-457200">
              <a:spcBef>
                <a:spcPct val="20000"/>
              </a:spcBef>
              <a:buChar char="§"/>
              <a:defRPr sz="2400">
                <a:solidFill>
                  <a:schemeClr val="tx1"/>
                </a:solidFill>
                <a:latin typeface="Arial" pitchFamily="34" charset="0"/>
              </a:defRPr>
            </a:lvl3pPr>
            <a:lvl4pPr marL="1752600" indent="-381000">
              <a:spcBef>
                <a:spcPct val="20000"/>
              </a:spcBef>
              <a:buChar char="§"/>
              <a:defRPr sz="2000">
                <a:solidFill>
                  <a:schemeClr val="tx1"/>
                </a:solidFill>
                <a:latin typeface="Arial" pitchFamily="34" charset="0"/>
              </a:defRPr>
            </a:lvl4pPr>
            <a:lvl5pPr marL="2209800" indent="-381000">
              <a:spcBef>
                <a:spcPct val="20000"/>
              </a:spcBef>
              <a:buChar char="§"/>
              <a:defRPr sz="2000">
                <a:solidFill>
                  <a:schemeClr val="tx1"/>
                </a:solidFill>
                <a:latin typeface="Arial" pitchFamily="34" charset="0"/>
              </a:defRPr>
            </a:lvl5pPr>
            <a:lvl6pPr marL="26670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31242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5814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40386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a:buFont typeface="Wingdings" pitchFamily="2" charset="2"/>
              <a:buNone/>
            </a:pPr>
            <a:r>
              <a:rPr lang="en-GB" altLang="en-US" sz="1200">
                <a:solidFill>
                  <a:schemeClr val="bg1"/>
                </a:solidFill>
              </a:rPr>
              <a:t>WMO/OBS</a:t>
            </a:r>
          </a:p>
        </p:txBody>
      </p:sp>
      <p:sp>
        <p:nvSpPr>
          <p:cNvPr id="5126" name="Rectangle 6"/>
          <p:cNvSpPr>
            <a:spLocks noChangeArrowheads="1"/>
          </p:cNvSpPr>
          <p:nvPr/>
        </p:nvSpPr>
        <p:spPr bwMode="auto">
          <a:xfrm>
            <a:off x="611188" y="1371600"/>
            <a:ext cx="152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marL="533400" indent="-533400">
              <a:spcBef>
                <a:spcPct val="20000"/>
              </a:spcBef>
              <a:buChar char="§"/>
              <a:defRPr sz="2800">
                <a:solidFill>
                  <a:schemeClr val="tx1"/>
                </a:solidFill>
                <a:latin typeface="Arial" pitchFamily="34" charset="0"/>
              </a:defRPr>
            </a:lvl1pPr>
            <a:lvl2pPr marL="990600" indent="-533400">
              <a:spcBef>
                <a:spcPct val="20000"/>
              </a:spcBef>
              <a:buChar char="§"/>
              <a:defRPr sz="2800">
                <a:solidFill>
                  <a:schemeClr val="tx1"/>
                </a:solidFill>
                <a:latin typeface="Arial" pitchFamily="34" charset="0"/>
              </a:defRPr>
            </a:lvl2pPr>
            <a:lvl3pPr marL="1371600" indent="-457200">
              <a:spcBef>
                <a:spcPct val="20000"/>
              </a:spcBef>
              <a:buChar char="§"/>
              <a:defRPr sz="2400">
                <a:solidFill>
                  <a:schemeClr val="tx1"/>
                </a:solidFill>
                <a:latin typeface="Arial" pitchFamily="34" charset="0"/>
              </a:defRPr>
            </a:lvl3pPr>
            <a:lvl4pPr marL="1752600" indent="-381000">
              <a:spcBef>
                <a:spcPct val="20000"/>
              </a:spcBef>
              <a:buChar char="§"/>
              <a:defRPr sz="2000">
                <a:solidFill>
                  <a:schemeClr val="tx1"/>
                </a:solidFill>
                <a:latin typeface="Arial" pitchFamily="34" charset="0"/>
              </a:defRPr>
            </a:lvl4pPr>
            <a:lvl5pPr marL="2209800" indent="-381000">
              <a:spcBef>
                <a:spcPct val="20000"/>
              </a:spcBef>
              <a:buChar char="§"/>
              <a:defRPr sz="2000">
                <a:solidFill>
                  <a:schemeClr val="tx1"/>
                </a:solidFill>
                <a:latin typeface="Arial" pitchFamily="34" charset="0"/>
              </a:defRPr>
            </a:lvl5pPr>
            <a:lvl6pPr marL="26670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31242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5814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4038600" indent="-3810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a:buFont typeface="Wingdings" pitchFamily="2" charset="2"/>
              <a:buNone/>
            </a:pPr>
            <a:r>
              <a:rPr lang="en-GB" altLang="en-US" sz="1600">
                <a:solidFill>
                  <a:schemeClr val="bg1"/>
                </a:solidFill>
                <a:latin typeface="Arial Black" pitchFamily="34" charset="0"/>
              </a:rPr>
              <a:t>WMO</a:t>
            </a:r>
            <a:endParaRPr lang="en-GB" altLang="en-US" sz="1200">
              <a:solidFill>
                <a:schemeClr val="bg1"/>
              </a:solidFill>
              <a:latin typeface="Arial Black" pitchFamily="34" charset="0"/>
            </a:endParaRPr>
          </a:p>
        </p:txBody>
      </p:sp>
      <p:sp>
        <p:nvSpPr>
          <p:cNvPr id="5127" name="Rectangle 5"/>
          <p:cNvSpPr>
            <a:spLocks noGrp="1" noChangeArrowheads="1"/>
          </p:cNvSpPr>
          <p:nvPr>
            <p:ph type="ctrTitle" idx="4294967295"/>
          </p:nvPr>
        </p:nvSpPr>
        <p:spPr>
          <a:xfrm>
            <a:off x="1905000" y="381000"/>
            <a:ext cx="7772400" cy="1143000"/>
          </a:xfrm>
          <a:noFill/>
        </p:spPr>
        <p:txBody>
          <a:bodyPr/>
          <a:lstStyle/>
          <a:p>
            <a:pPr eaLnBrk="1" hangingPunct="1"/>
            <a:r>
              <a:rPr lang="en-GB" altLang="en-US" sz="2800" smtClean="0">
                <a:solidFill>
                  <a:schemeClr val="bg1"/>
                </a:solidFill>
                <a:latin typeface="Arial Narrow" pitchFamily="34" charset="0"/>
              </a:rPr>
              <a:t>World Meteorological Organization</a:t>
            </a:r>
            <a:br>
              <a:rPr lang="en-GB" altLang="en-US" sz="2800" smtClean="0">
                <a:solidFill>
                  <a:schemeClr val="bg1"/>
                </a:solidFill>
                <a:latin typeface="Arial Narrow" pitchFamily="34" charset="0"/>
              </a:rPr>
            </a:br>
            <a:r>
              <a:rPr lang="en-GB" altLang="en-US" sz="1600" smtClean="0">
                <a:solidFill>
                  <a:schemeClr val="bg1"/>
                </a:solidFill>
                <a:latin typeface="Arial Narrow" pitchFamily="34" charset="0"/>
              </a:rPr>
              <a:t>Working together in weather, climate and water</a:t>
            </a:r>
            <a:endParaRPr lang="en-GB" altLang="en-US" sz="4000" smtClean="0">
              <a:solidFill>
                <a:schemeClr val="bg1"/>
              </a:solidFill>
            </a:endParaRPr>
          </a:p>
        </p:txBody>
      </p:sp>
      <p:sp>
        <p:nvSpPr>
          <p:cNvPr id="5128" name="Rectangle 8"/>
          <p:cNvSpPr>
            <a:spLocks noChangeArrowheads="1"/>
          </p:cNvSpPr>
          <p:nvPr/>
        </p:nvSpPr>
        <p:spPr bwMode="auto">
          <a:xfrm>
            <a:off x="5486400" y="6477000"/>
            <a:ext cx="3581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r" eaLnBrk="1" hangingPunct="1">
              <a:spcBef>
                <a:spcPct val="20000"/>
              </a:spcBef>
              <a:buClrTx/>
              <a:buFontTx/>
              <a:buNone/>
            </a:pPr>
            <a:r>
              <a:rPr lang="en-GB" altLang="en-US" sz="1400"/>
              <a:t>www.wmo.int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04800" y="3175"/>
            <a:ext cx="8713788" cy="792163"/>
          </a:xfrm>
        </p:spPr>
        <p:txBody>
          <a:bodyPr/>
          <a:lstStyle/>
          <a:p>
            <a:pPr algn="ctr"/>
            <a:r>
              <a:rPr lang="en-US" altLang="en-US" smtClean="0"/>
              <a:t>Outline</a:t>
            </a:r>
          </a:p>
        </p:txBody>
      </p:sp>
      <p:sp>
        <p:nvSpPr>
          <p:cNvPr id="6147" name="Rectangle 3"/>
          <p:cNvSpPr>
            <a:spLocks noGrp="1" noChangeArrowheads="1"/>
          </p:cNvSpPr>
          <p:nvPr>
            <p:ph type="body" idx="1"/>
          </p:nvPr>
        </p:nvSpPr>
        <p:spPr>
          <a:xfrm>
            <a:off x="228600" y="1274763"/>
            <a:ext cx="8713788" cy="4897437"/>
          </a:xfrm>
        </p:spPr>
        <p:txBody>
          <a:bodyPr/>
          <a:lstStyle/>
          <a:p>
            <a:pPr>
              <a:buFont typeface="Wingdings" pitchFamily="2" charset="2"/>
              <a:buAutoNum type="arabicPeriod"/>
            </a:pPr>
            <a:r>
              <a:rPr lang="en-US" altLang="en-US" sz="2400" dirty="0" smtClean="0"/>
              <a:t>Ocean observations and role of JCOMM</a:t>
            </a:r>
          </a:p>
          <a:p>
            <a:pPr>
              <a:buFont typeface="Wingdings" pitchFamily="2" charset="2"/>
              <a:buAutoNum type="arabicPeriod"/>
            </a:pPr>
            <a:r>
              <a:rPr lang="en-US" altLang="en-US" sz="2400" dirty="0" smtClean="0"/>
              <a:t>Status of ocean observing systems</a:t>
            </a:r>
          </a:p>
          <a:p>
            <a:pPr>
              <a:buFont typeface="Wingdings" pitchFamily="2" charset="2"/>
              <a:buAutoNum type="arabicPeriod"/>
            </a:pPr>
            <a:r>
              <a:rPr lang="en-US" altLang="en-US" sz="2400" dirty="0" smtClean="0"/>
              <a:t>JCOMM contribution to WIGOS</a:t>
            </a:r>
          </a:p>
          <a:p>
            <a:pPr lvl="1">
              <a:buFont typeface="Arial Narrow" pitchFamily="34" charset="0"/>
              <a:buAutoNum type="alphaLcPeriod"/>
            </a:pPr>
            <a:r>
              <a:rPr lang="en-US" altLang="en-US" sz="2000" dirty="0" smtClean="0"/>
              <a:t>Contribution to WIGOS Pre-Operational Phase priority Areas</a:t>
            </a:r>
          </a:p>
          <a:p>
            <a:pPr lvl="1">
              <a:buFont typeface="Arial Narrow" pitchFamily="34" charset="0"/>
              <a:buAutoNum type="alphaLcPeriod"/>
            </a:pPr>
            <a:r>
              <a:rPr lang="en-US" altLang="en-US" sz="2000" dirty="0" smtClean="0"/>
              <a:t>Regional Marine Instrument </a:t>
            </a:r>
            <a:r>
              <a:rPr lang="en-US" altLang="en-US" sz="2000" dirty="0" err="1" smtClean="0"/>
              <a:t>Centres</a:t>
            </a:r>
            <a:r>
              <a:rPr lang="en-US" altLang="en-US" sz="2000" dirty="0" smtClean="0"/>
              <a:t> (RMICs)</a:t>
            </a:r>
          </a:p>
          <a:p>
            <a:pPr lvl="1">
              <a:buFont typeface="Arial Narrow" pitchFamily="34" charset="0"/>
              <a:buAutoNum type="alphaLcPeriod"/>
            </a:pPr>
            <a:r>
              <a:rPr lang="en-US" altLang="en-US" sz="2000" dirty="0" smtClean="0"/>
              <a:t>International forum of Users of Satellite Data Telecommunication Systems (</a:t>
            </a:r>
            <a:r>
              <a:rPr lang="en-US" altLang="en-US" sz="2000" dirty="0" err="1" smtClean="0"/>
              <a:t>Satcom</a:t>
            </a:r>
            <a:r>
              <a:rPr lang="en-US" altLang="en-US" sz="2000" dirty="0" smtClean="0"/>
              <a:t>)</a:t>
            </a:r>
          </a:p>
          <a:p>
            <a:pPr lvl="1">
              <a:buFont typeface="Arial Narrow" pitchFamily="34" charset="0"/>
              <a:buAutoNum type="alphaLcPeriod"/>
            </a:pPr>
            <a:r>
              <a:rPr lang="en-US" altLang="en-US" sz="2000" dirty="0" smtClean="0"/>
              <a:t>Capacity Development in JCOMM</a:t>
            </a:r>
          </a:p>
          <a:p>
            <a:pPr lvl="1">
              <a:buFont typeface="Arial Narrow" pitchFamily="34" charset="0"/>
              <a:buAutoNum type="alphaLcPeriod"/>
            </a:pPr>
            <a:r>
              <a:rPr lang="en-GB" altLang="en-US" sz="2000" dirty="0" smtClean="0"/>
              <a:t>Recent JCOMM Management Committee actions/decisions</a:t>
            </a:r>
            <a:endParaRPr lang="en-US" altLang="en-US" sz="2000" dirty="0" smtClean="0"/>
          </a:p>
          <a:p>
            <a:pPr>
              <a:buFont typeface="Wingdings" pitchFamily="2" charset="2"/>
              <a:buAutoNum type="arabicPeriod"/>
            </a:pPr>
            <a:endParaRPr lang="en-US" alt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28600" y="152400"/>
            <a:ext cx="8736013" cy="1676400"/>
          </a:xfrm>
        </p:spPr>
        <p:txBody>
          <a:bodyPr/>
          <a:lstStyle/>
          <a:p>
            <a:pPr marL="227013"/>
            <a:r>
              <a:rPr lang="en-US" altLang="en-US" sz="2600" smtClean="0">
                <a:solidFill>
                  <a:srgbClr val="0000FF"/>
                </a:solidFill>
              </a:rPr>
              <a:t>1. Ocean observations and role of the Joint WMO-IOC Technical Commission for Oceanography and Marine Meteorology (JCOMM) </a:t>
            </a:r>
            <a:br>
              <a:rPr lang="en-US" altLang="en-US" sz="2600" smtClean="0">
                <a:solidFill>
                  <a:srgbClr val="0000FF"/>
                </a:solidFill>
              </a:rPr>
            </a:br>
            <a:endParaRPr lang="en-US" altLang="en-US" sz="2600" smtClean="0">
              <a:solidFill>
                <a:srgbClr val="0000FF"/>
              </a:solidFill>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2413"/>
            <a:ext cx="9144000" cy="5335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0825" y="122238"/>
            <a:ext cx="8713788" cy="792162"/>
          </a:xfrm>
        </p:spPr>
        <p:txBody>
          <a:bodyPr/>
          <a:lstStyle/>
          <a:p>
            <a:pPr algn="ctr"/>
            <a:r>
              <a:rPr lang="en-GB" altLang="en-US" smtClean="0"/>
              <a:t>JCOMM Ocean Observation Panels</a:t>
            </a:r>
          </a:p>
        </p:txBody>
      </p:sp>
      <p:sp>
        <p:nvSpPr>
          <p:cNvPr id="8195" name="Rectangle 3"/>
          <p:cNvSpPr>
            <a:spLocks noGrp="1" noChangeArrowheads="1"/>
          </p:cNvSpPr>
          <p:nvPr>
            <p:ph type="body" idx="1"/>
          </p:nvPr>
        </p:nvSpPr>
        <p:spPr>
          <a:xfrm>
            <a:off x="1066800" y="1143000"/>
            <a:ext cx="8228013" cy="4876800"/>
          </a:xfrm>
        </p:spPr>
        <p:txBody>
          <a:bodyPr/>
          <a:lstStyle/>
          <a:p>
            <a:pPr marL="755650" lvl="1" indent="-301625">
              <a:lnSpc>
                <a:spcPct val="80000"/>
              </a:lnSpc>
            </a:pPr>
            <a:r>
              <a:rPr lang="en-GB" altLang="en-US" sz="2400" smtClean="0"/>
              <a:t>Data Buoy Cooperation Panel (DBCP)</a:t>
            </a:r>
          </a:p>
          <a:p>
            <a:pPr marL="1193800" lvl="2" indent="-288925">
              <a:lnSpc>
                <a:spcPct val="80000"/>
              </a:lnSpc>
              <a:buFontTx/>
              <a:buChar char="•"/>
            </a:pPr>
            <a:r>
              <a:rPr lang="en-GB" altLang="en-US" sz="2000" smtClean="0"/>
              <a:t>Drifters, tropical moorings, ice buoys</a:t>
            </a:r>
          </a:p>
          <a:p>
            <a:pPr marL="1193800" lvl="2" indent="-288925">
              <a:lnSpc>
                <a:spcPct val="80000"/>
              </a:lnSpc>
              <a:buFontTx/>
              <a:buChar char="•"/>
            </a:pPr>
            <a:r>
              <a:rPr lang="en-GB" altLang="en-US" sz="2000" smtClean="0"/>
              <a:t>10 Action Groups</a:t>
            </a:r>
          </a:p>
          <a:p>
            <a:pPr marL="1547813" lvl="3" indent="-227013">
              <a:lnSpc>
                <a:spcPct val="80000"/>
              </a:lnSpc>
              <a:buFont typeface="Arial" pitchFamily="34" charset="0"/>
              <a:buChar char="-"/>
            </a:pPr>
            <a:r>
              <a:rPr lang="en-GB" altLang="en-US" sz="1800" smtClean="0"/>
              <a:t>Regional: E-SURFMAR, IABP, IPAB, ISABP, IBPIO, NPDBAP</a:t>
            </a:r>
          </a:p>
          <a:p>
            <a:pPr marL="1547813" lvl="3" indent="-227013">
              <a:lnSpc>
                <a:spcPct val="80000"/>
              </a:lnSpc>
              <a:buFont typeface="Arial" pitchFamily="34" charset="0"/>
              <a:buChar char="-"/>
            </a:pPr>
            <a:r>
              <a:rPr lang="en-GB" altLang="en-US" sz="1800" smtClean="0"/>
              <a:t>Global/specialized: GDP, TIP, OceanSITES, ITP</a:t>
            </a:r>
          </a:p>
          <a:p>
            <a:pPr marL="755650" lvl="1" indent="-301625">
              <a:lnSpc>
                <a:spcPct val="80000"/>
              </a:lnSpc>
            </a:pPr>
            <a:r>
              <a:rPr lang="en-GB" altLang="en-US" sz="2400" smtClean="0"/>
              <a:t>Ship Observations Team (SOT)</a:t>
            </a:r>
          </a:p>
          <a:p>
            <a:pPr marL="1193800" lvl="2" indent="-288925">
              <a:lnSpc>
                <a:spcPct val="80000"/>
              </a:lnSpc>
              <a:buFontTx/>
              <a:buChar char="•"/>
            </a:pPr>
            <a:r>
              <a:rPr lang="en-GB" altLang="en-US" sz="2000" smtClean="0"/>
              <a:t>Surface meteorological observations: VOS (incl. VOSClim), </a:t>
            </a:r>
          </a:p>
          <a:p>
            <a:pPr marL="1193800" lvl="2" indent="-288925">
              <a:lnSpc>
                <a:spcPct val="80000"/>
              </a:lnSpc>
              <a:buFontTx/>
              <a:buChar char="•"/>
            </a:pPr>
            <a:r>
              <a:rPr lang="en-GB" altLang="en-US" sz="2000" smtClean="0"/>
              <a:t>Aerological soundings: ASAP</a:t>
            </a:r>
          </a:p>
          <a:p>
            <a:pPr marL="1193800" lvl="2" indent="-288925">
              <a:lnSpc>
                <a:spcPct val="80000"/>
              </a:lnSpc>
              <a:buFontTx/>
              <a:buChar char="•"/>
            </a:pPr>
            <a:r>
              <a:rPr lang="en-GB" altLang="en-US" sz="2000" smtClean="0"/>
              <a:t>Oceanographic observations: SOOP</a:t>
            </a:r>
          </a:p>
          <a:p>
            <a:pPr marL="755650" lvl="1" indent="-301625">
              <a:lnSpc>
                <a:spcPct val="80000"/>
              </a:lnSpc>
            </a:pPr>
            <a:r>
              <a:rPr lang="en-GB" altLang="en-US" sz="2400" smtClean="0"/>
              <a:t>Global Sea Level Observing System (GLOSS)</a:t>
            </a:r>
          </a:p>
          <a:p>
            <a:pPr marL="755650" lvl="1" indent="-301625">
              <a:lnSpc>
                <a:spcPct val="80000"/>
              </a:lnSpc>
            </a:pPr>
            <a:r>
              <a:rPr lang="en-GB" altLang="en-US" sz="2400" smtClean="0"/>
              <a:t>Links with (associated to JCOMM)</a:t>
            </a:r>
          </a:p>
          <a:p>
            <a:pPr marL="1193800" lvl="2" indent="-288925">
              <a:lnSpc>
                <a:spcPct val="80000"/>
              </a:lnSpc>
              <a:buFontTx/>
              <a:buChar char="•"/>
            </a:pPr>
            <a:r>
              <a:rPr lang="en-GB" altLang="en-US" sz="2000" smtClean="0"/>
              <a:t>Profling floats: Argo</a:t>
            </a:r>
          </a:p>
          <a:p>
            <a:pPr marL="1193800" lvl="2" indent="-288925">
              <a:lnSpc>
                <a:spcPct val="80000"/>
              </a:lnSpc>
              <a:buFontTx/>
              <a:buChar char="•"/>
            </a:pPr>
            <a:r>
              <a:rPr lang="en-GB" altLang="en-US" sz="2000" smtClean="0"/>
              <a:t>Long-term deepwater reference stations: OceanSITES</a:t>
            </a:r>
          </a:p>
          <a:p>
            <a:pPr marL="1193800" lvl="2" indent="-288925">
              <a:lnSpc>
                <a:spcPct val="80000"/>
              </a:lnSpc>
              <a:buFontTx/>
              <a:buChar char="•"/>
            </a:pPr>
            <a:r>
              <a:rPr lang="en-GB" altLang="en-US" sz="2000" smtClean="0"/>
              <a:t>Ocean Carbon: IOCCP</a:t>
            </a:r>
          </a:p>
          <a:p>
            <a:pPr marL="339725" indent="-339725">
              <a:lnSpc>
                <a:spcPct val="80000"/>
              </a:lnSpc>
            </a:pPr>
            <a:endParaRPr lang="en-GB" altLang="en-US" sz="2400" smtClean="0"/>
          </a:p>
        </p:txBody>
      </p:sp>
      <p:pic>
        <p:nvPicPr>
          <p:cNvPr id="819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362200"/>
            <a:ext cx="990600"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8197"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4419600"/>
            <a:ext cx="990600"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pic>
        <p:nvPicPr>
          <p:cNvPr id="8198"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5486400"/>
            <a:ext cx="1651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7" descr="dbcp_logo_3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914400"/>
            <a:ext cx="838200" cy="81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8" descr="gloss_logo"/>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3400" y="3505200"/>
            <a:ext cx="811213"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457200" y="76200"/>
            <a:ext cx="8229600" cy="730250"/>
          </a:xfrm>
        </p:spPr>
        <p:txBody>
          <a:bodyPr lIns="91436" tIns="45716" rIns="91436" bIns="45716"/>
          <a:lstStyle/>
          <a:p>
            <a:pPr eaLnBrk="1" hangingPunct="1"/>
            <a:r>
              <a:rPr lang="en-GB" altLang="ko-KR" smtClean="0">
                <a:ea typeface="굴림" pitchFamily="34" charset="-127"/>
              </a:rPr>
              <a:t>JCOMM Observations Implementation Goals</a:t>
            </a:r>
          </a:p>
        </p:txBody>
      </p:sp>
      <p:sp>
        <p:nvSpPr>
          <p:cNvPr id="9219" name="Rectangle 3"/>
          <p:cNvSpPr>
            <a:spLocks noGrp="1" noChangeArrowheads="1"/>
          </p:cNvSpPr>
          <p:nvPr>
            <p:ph type="body" idx="4294967295"/>
          </p:nvPr>
        </p:nvSpPr>
        <p:spPr>
          <a:xfrm>
            <a:off x="179388" y="1066800"/>
            <a:ext cx="7321550" cy="4933950"/>
          </a:xfrm>
        </p:spPr>
        <p:txBody>
          <a:bodyPr lIns="91436" tIns="45716" rIns="91436" bIns="45716"/>
          <a:lstStyle/>
          <a:p>
            <a:pPr marL="341313" indent="-341313" eaLnBrk="1" hangingPunct="1">
              <a:lnSpc>
                <a:spcPct val="90000"/>
              </a:lnSpc>
            </a:pPr>
            <a:r>
              <a:rPr lang="en-GB" altLang="ko-KR" sz="2400" smtClean="0">
                <a:ea typeface="굴림" pitchFamily="34" charset="-127"/>
              </a:rPr>
              <a:t>Complete and sustain the initial observing system</a:t>
            </a:r>
          </a:p>
          <a:p>
            <a:pPr marL="741363" lvl="1" indent="-284163" eaLnBrk="1" hangingPunct="1">
              <a:lnSpc>
                <a:spcPct val="90000"/>
              </a:lnSpc>
              <a:buFontTx/>
              <a:buChar char="•"/>
            </a:pPr>
            <a:r>
              <a:rPr lang="en-GB" altLang="en-US" sz="2000" smtClean="0"/>
              <a:t>Implementation of the Global Observing System for Climate in Support of the UNFCCC (GCOS-138)</a:t>
            </a:r>
            <a:r>
              <a:rPr lang="en-US" altLang="en-US" sz="2000" smtClean="0"/>
              <a:t> </a:t>
            </a:r>
          </a:p>
          <a:p>
            <a:pPr marL="741363" lvl="1" indent="-284163" eaLnBrk="1" hangingPunct="1">
              <a:lnSpc>
                <a:spcPct val="90000"/>
              </a:lnSpc>
              <a:buFontTx/>
              <a:buChar char="•"/>
            </a:pPr>
            <a:r>
              <a:rPr lang="en-US" altLang="en-US" sz="2000" smtClean="0"/>
              <a:t>OOPC </a:t>
            </a:r>
          </a:p>
          <a:p>
            <a:pPr marL="341313" indent="-341313" eaLnBrk="1" hangingPunct="1">
              <a:lnSpc>
                <a:spcPct val="90000"/>
              </a:lnSpc>
            </a:pPr>
            <a:r>
              <a:rPr lang="en-GB" altLang="ko-KR" sz="2400" smtClean="0">
                <a:ea typeface="굴림" pitchFamily="34" charset="-127"/>
              </a:rPr>
              <a:t>Respond to other requirements</a:t>
            </a:r>
          </a:p>
          <a:p>
            <a:pPr marL="741363" lvl="1" indent="-284163" eaLnBrk="1" hangingPunct="1">
              <a:lnSpc>
                <a:spcPct val="90000"/>
              </a:lnSpc>
              <a:buFontTx/>
              <a:buChar char="•"/>
            </a:pPr>
            <a:r>
              <a:rPr lang="en-US" altLang="ko-KR" sz="2000" smtClean="0">
                <a:ea typeface="굴림" pitchFamily="34" charset="-127"/>
              </a:rPr>
              <a:t>WMO/CBS Rolling Review of Requirements for non-climate variables</a:t>
            </a:r>
            <a:endParaRPr lang="en-GB" altLang="en-US" sz="2000" smtClean="0"/>
          </a:p>
          <a:p>
            <a:pPr marL="741363" lvl="1" indent="-284163" eaLnBrk="1" hangingPunct="1">
              <a:lnSpc>
                <a:spcPct val="90000"/>
              </a:lnSpc>
              <a:buFontTx/>
              <a:buChar char="•"/>
            </a:pPr>
            <a:r>
              <a:rPr lang="en-GB" altLang="ko-KR" sz="2000" smtClean="0">
                <a:ea typeface="굴림" pitchFamily="34" charset="-127"/>
              </a:rPr>
              <a:t> EOVs - </a:t>
            </a:r>
            <a:r>
              <a:rPr lang="en-GB" altLang="en-US" sz="2000" smtClean="0"/>
              <a:t>OceanObs’09</a:t>
            </a:r>
            <a:r>
              <a:rPr lang="en-US" altLang="en-US" sz="2000" smtClean="0"/>
              <a:t> outcomes and  Framework for Ocean Observations (FOO) as guided by GOOS SC</a:t>
            </a:r>
          </a:p>
          <a:p>
            <a:pPr marL="741363" lvl="1" indent="-284163" eaLnBrk="1" hangingPunct="1">
              <a:lnSpc>
                <a:spcPct val="90000"/>
              </a:lnSpc>
              <a:buFontTx/>
              <a:buChar char="•"/>
            </a:pPr>
            <a:r>
              <a:rPr lang="en-US" altLang="ko-KR" sz="2000" smtClean="0">
                <a:ea typeface="굴림" pitchFamily="34" charset="-127"/>
              </a:rPr>
              <a:t>Global Framework for Climate Services (GFCS)</a:t>
            </a:r>
          </a:p>
          <a:p>
            <a:pPr marL="741363" lvl="1" indent="-284163" eaLnBrk="1" hangingPunct="1">
              <a:lnSpc>
                <a:spcPct val="90000"/>
              </a:lnSpc>
              <a:buFontTx/>
              <a:buChar char="•"/>
            </a:pPr>
            <a:r>
              <a:rPr lang="en-US" altLang="ko-KR" sz="2000" smtClean="0">
                <a:ea typeface="굴림" pitchFamily="34" charset="-127"/>
              </a:rPr>
              <a:t>JCOMM Services and Forecasting Systems</a:t>
            </a:r>
            <a:endParaRPr lang="en-GB" altLang="ko-KR" sz="2000" smtClean="0">
              <a:ea typeface="굴림" pitchFamily="34" charset="-127"/>
            </a:endParaRPr>
          </a:p>
          <a:p>
            <a:pPr marL="341313" indent="-341313" eaLnBrk="1" hangingPunct="1">
              <a:lnSpc>
                <a:spcPct val="90000"/>
              </a:lnSpc>
            </a:pPr>
            <a:r>
              <a:rPr lang="en-GB" altLang="ko-KR" sz="2400" smtClean="0">
                <a:ea typeface="굴림" pitchFamily="34" charset="-127"/>
              </a:rPr>
              <a:t>Dialogue with users</a:t>
            </a:r>
          </a:p>
          <a:p>
            <a:pPr marL="341313" indent="-341313" eaLnBrk="1" hangingPunct="1">
              <a:lnSpc>
                <a:spcPct val="90000"/>
              </a:lnSpc>
            </a:pPr>
            <a:r>
              <a:rPr lang="en-GB" altLang="ko-KR" sz="2400" smtClean="0">
                <a:ea typeface="굴림" pitchFamily="34" charset="-127"/>
              </a:rPr>
              <a:t>Diversify!</a:t>
            </a:r>
          </a:p>
        </p:txBody>
      </p:sp>
      <p:pic>
        <p:nvPicPr>
          <p:cNvPr id="9220" name="Picture 5" descr="Picture 1.png"/>
          <p:cNvPicPr>
            <a:picLocks noChangeAspect="1"/>
          </p:cNvPicPr>
          <p:nvPr/>
        </p:nvPicPr>
        <p:blipFill>
          <a:blip r:embed="rId3">
            <a:extLst>
              <a:ext uri="{28A0092B-C50C-407E-A947-70E740481C1C}">
                <a14:useLocalDpi xmlns:a14="http://schemas.microsoft.com/office/drawing/2010/main" val="0"/>
              </a:ext>
            </a:extLst>
          </a:blip>
          <a:srcRect l="22882" t="12056" r="22951" b="69276"/>
          <a:stretch>
            <a:fillRect/>
          </a:stretch>
        </p:blipFill>
        <p:spPr bwMode="auto">
          <a:xfrm>
            <a:off x="3662363" y="5072063"/>
            <a:ext cx="5338762"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7"/>
          <p:cNvPicPr>
            <a:picLocks noChangeAspect="1" noChangeArrowheads="1"/>
          </p:cNvPicPr>
          <p:nvPr/>
        </p:nvPicPr>
        <p:blipFill>
          <a:blip r:embed="rId4">
            <a:extLst>
              <a:ext uri="{28A0092B-C50C-407E-A947-70E740481C1C}">
                <a14:useLocalDpi xmlns:a14="http://schemas.microsoft.com/office/drawing/2010/main" val="0"/>
              </a:ext>
            </a:extLst>
          </a:blip>
          <a:srcRect l="2402"/>
          <a:stretch>
            <a:fillRect/>
          </a:stretch>
        </p:blipFill>
        <p:spPr bwMode="auto">
          <a:xfrm>
            <a:off x="7429500" y="2143125"/>
            <a:ext cx="1558925" cy="2071688"/>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pic>
        <p:nvPicPr>
          <p:cNvPr id="922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54875" y="2070100"/>
            <a:ext cx="1908175" cy="256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Shape 84"/>
          <p:cNvSpPr>
            <a:spLocks noChangeArrowheads="1"/>
          </p:cNvSpPr>
          <p:nvPr/>
        </p:nvSpPr>
        <p:spPr bwMode="auto">
          <a:xfrm>
            <a:off x="5029200" y="4648200"/>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43" name="Shape 85"/>
          <p:cNvSpPr>
            <a:spLocks noChangeArrowheads="1"/>
          </p:cNvSpPr>
          <p:nvPr/>
        </p:nvSpPr>
        <p:spPr bwMode="auto">
          <a:xfrm>
            <a:off x="7496175" y="1223963"/>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pic>
        <p:nvPicPr>
          <p:cNvPr id="10244" name="Shape 86"/>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143000"/>
            <a:ext cx="6772275"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Shape 87"/>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4648200"/>
            <a:ext cx="630238" cy="63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Shape 88"/>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05625" y="4600575"/>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Shape 89"/>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00863" y="4000500"/>
            <a:ext cx="533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Shape 90"/>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10388" y="3276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Shape 91"/>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00863" y="2590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Shape 92"/>
          <p:cNvPicPr preferRelativeResize="0">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86575" y="1905000"/>
            <a:ext cx="54292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Shape 93"/>
          <p:cNvPicPr preferRelativeResize="0">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613" y="914400"/>
            <a:ext cx="63023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2" name="Shape 94"/>
          <p:cNvSpPr txBox="1">
            <a:spLocks noChangeArrowheads="1"/>
          </p:cNvSpPr>
          <p:nvPr/>
        </p:nvSpPr>
        <p:spPr bwMode="auto">
          <a:xfrm>
            <a:off x="692150" y="914400"/>
            <a:ext cx="2432050" cy="600075"/>
          </a:xfrm>
          <a:prstGeom prst="rect">
            <a:avLst/>
          </a:prstGeom>
          <a:solidFill>
            <a:srgbClr val="7F7F7F"/>
          </a:solidFill>
          <a:ln w="9525">
            <a:solidFill>
              <a:schemeClr val="tx1"/>
            </a:solidFill>
            <a:round/>
            <a:headEnd/>
            <a:tailEnd/>
          </a:ln>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FFFFFF"/>
                </a:solidFill>
                <a:ea typeface="MS PGothic" pitchFamily="34" charset="-128"/>
                <a:cs typeface="Arial" pitchFamily="34" charset="0"/>
                <a:sym typeface="Arial" pitchFamily="34" charset="0"/>
              </a:rPr>
              <a:t>continuous satellite measurements of sea surface temperature, height, winds, ocean color, and sea ice</a:t>
            </a:r>
          </a:p>
        </p:txBody>
      </p:sp>
      <p:pic>
        <p:nvPicPr>
          <p:cNvPr id="10253" name="Shape 95"/>
          <p:cNvPicPr preferRelativeResize="0">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96100" y="1219200"/>
            <a:ext cx="53975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4" name="Shape 96"/>
          <p:cNvSpPr txBox="1">
            <a:spLocks noChangeArrowheads="1"/>
          </p:cNvSpPr>
          <p:nvPr/>
        </p:nvSpPr>
        <p:spPr bwMode="auto">
          <a:xfrm>
            <a:off x="3733800" y="685800"/>
            <a:ext cx="2362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800">
                <a:solidFill>
                  <a:srgbClr val="000000"/>
                </a:solidFill>
                <a:ea typeface="MS PGothic" pitchFamily="34" charset="-128"/>
                <a:cs typeface="Arial" pitchFamily="34" charset="0"/>
                <a:sym typeface="Arial" pitchFamily="34" charset="0"/>
              </a:rPr>
              <a:t>Total in situ networks</a:t>
            </a:r>
          </a:p>
        </p:txBody>
      </p:sp>
      <p:sp>
        <p:nvSpPr>
          <p:cNvPr id="10255" name="Shape 97"/>
          <p:cNvSpPr txBox="1">
            <a:spLocks noChangeArrowheads="1"/>
          </p:cNvSpPr>
          <p:nvPr/>
        </p:nvSpPr>
        <p:spPr bwMode="auto">
          <a:xfrm>
            <a:off x="6096000" y="696913"/>
            <a:ext cx="609600" cy="369887"/>
          </a:xfrm>
          <a:prstGeom prst="rect">
            <a:avLst/>
          </a:prstGeom>
          <a:solidFill>
            <a:srgbClr val="D8D8D8"/>
          </a:solidFill>
          <a:ln w="9525">
            <a:solidFill>
              <a:schemeClr val="tx1"/>
            </a:solidFill>
            <a:round/>
            <a:headEnd/>
            <a:tailEnd/>
          </a:ln>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800">
                <a:solidFill>
                  <a:srgbClr val="953734"/>
                </a:solidFill>
                <a:latin typeface="Calibri" pitchFamily="34" charset="0"/>
                <a:ea typeface="MS PGothic" pitchFamily="34" charset="-128"/>
                <a:sym typeface="Calibri" pitchFamily="34" charset="0"/>
              </a:rPr>
              <a:t>67%</a:t>
            </a:r>
          </a:p>
        </p:txBody>
      </p:sp>
      <p:sp>
        <p:nvSpPr>
          <p:cNvPr id="10256" name="Shape 98"/>
          <p:cNvSpPr txBox="1">
            <a:spLocks noChangeArrowheads="1"/>
          </p:cNvSpPr>
          <p:nvPr/>
        </p:nvSpPr>
        <p:spPr bwMode="auto">
          <a:xfrm>
            <a:off x="6858000" y="685800"/>
            <a:ext cx="1447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800">
                <a:solidFill>
                  <a:srgbClr val="000000"/>
                </a:solidFill>
                <a:ea typeface="MS PGothic" pitchFamily="34" charset="-128"/>
                <a:sym typeface="Arial" pitchFamily="34" charset="0"/>
              </a:rPr>
              <a:t>Nov.</a:t>
            </a:r>
            <a:r>
              <a:rPr lang="en-US" altLang="en-US" sz="1800">
                <a:solidFill>
                  <a:srgbClr val="000000"/>
                </a:solidFill>
                <a:ea typeface="MS PGothic" pitchFamily="34" charset="-128"/>
                <a:cs typeface="Arial" pitchFamily="34" charset="0"/>
                <a:sym typeface="Arial" pitchFamily="34" charset="0"/>
              </a:rPr>
              <a:t> 2015</a:t>
            </a:r>
            <a:endParaRPr lang="en-US" altLang="en-US" sz="1800">
              <a:solidFill>
                <a:srgbClr val="000000"/>
              </a:solidFill>
              <a:ea typeface="MS PGothic" pitchFamily="34" charset="-128"/>
            </a:endParaRPr>
          </a:p>
        </p:txBody>
      </p:sp>
      <p:sp>
        <p:nvSpPr>
          <p:cNvPr id="10257" name="Shape 99"/>
          <p:cNvSpPr txBox="1">
            <a:spLocks noChangeArrowheads="1"/>
          </p:cNvSpPr>
          <p:nvPr/>
        </p:nvSpPr>
        <p:spPr bwMode="auto">
          <a:xfrm>
            <a:off x="7753350" y="1185863"/>
            <a:ext cx="152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b="1">
                <a:solidFill>
                  <a:srgbClr val="000000"/>
                </a:solidFill>
                <a:ea typeface="MS PGothic" pitchFamily="34" charset="-128"/>
                <a:cs typeface="Arial" pitchFamily="34" charset="0"/>
                <a:sym typeface="Arial" pitchFamily="34" charset="0"/>
              </a:rPr>
              <a:t>Surface measurements </a:t>
            </a:r>
            <a:r>
              <a:rPr lang="en-US" altLang="en-US" sz="800">
                <a:solidFill>
                  <a:srgbClr val="000000"/>
                </a:solidFill>
                <a:ea typeface="MS PGothic" pitchFamily="34" charset="-128"/>
                <a:cs typeface="Arial" pitchFamily="34" charset="0"/>
                <a:sym typeface="Arial" pitchFamily="34" charset="0"/>
              </a:rPr>
              <a:t>from  volunteer ships (VOS)</a:t>
            </a:r>
          </a:p>
        </p:txBody>
      </p:sp>
      <p:sp>
        <p:nvSpPr>
          <p:cNvPr id="10258" name="Shape 100"/>
          <p:cNvSpPr txBox="1">
            <a:spLocks noChangeArrowheads="1"/>
          </p:cNvSpPr>
          <p:nvPr/>
        </p:nvSpPr>
        <p:spPr bwMode="auto">
          <a:xfrm>
            <a:off x="7848600" y="1871663"/>
            <a:ext cx="1295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a:solidFill>
                  <a:srgbClr val="000000"/>
                </a:solidFill>
                <a:ea typeface="MS PGothic" pitchFamily="34" charset="-128"/>
                <a:cs typeface="Arial" pitchFamily="34" charset="0"/>
                <a:sym typeface="Arial" pitchFamily="34" charset="0"/>
              </a:rPr>
              <a:t>Global</a:t>
            </a:r>
            <a:r>
              <a:rPr lang="en-US" altLang="en-US" sz="800" b="1">
                <a:solidFill>
                  <a:srgbClr val="000000"/>
                </a:solidFill>
                <a:ea typeface="MS PGothic" pitchFamily="34" charset="-128"/>
                <a:cs typeface="Arial" pitchFamily="34" charset="0"/>
                <a:sym typeface="Arial" pitchFamily="34" charset="0"/>
              </a:rPr>
              <a:t> drifting surface buoy </a:t>
            </a:r>
            <a:r>
              <a:rPr lang="en-US" altLang="en-US" sz="800">
                <a:solidFill>
                  <a:srgbClr val="000000"/>
                </a:solidFill>
                <a:ea typeface="MS PGothic" pitchFamily="34" charset="-128"/>
                <a:cs typeface="Arial" pitchFamily="34" charset="0"/>
                <a:sym typeface="Arial" pitchFamily="34" charset="0"/>
              </a:rPr>
              <a:t>array</a:t>
            </a:r>
          </a:p>
        </p:txBody>
      </p:sp>
      <p:sp>
        <p:nvSpPr>
          <p:cNvPr id="10259" name="Shape 101"/>
          <p:cNvSpPr txBox="1">
            <a:spLocks noChangeArrowheads="1"/>
          </p:cNvSpPr>
          <p:nvPr/>
        </p:nvSpPr>
        <p:spPr bwMode="auto">
          <a:xfrm>
            <a:off x="7848600" y="2514600"/>
            <a:ext cx="13716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b="1">
                <a:solidFill>
                  <a:srgbClr val="000000"/>
                </a:solidFill>
                <a:ea typeface="MS PGothic" pitchFamily="34" charset="-128"/>
                <a:cs typeface="Arial" pitchFamily="34" charset="0"/>
                <a:sym typeface="Arial" pitchFamily="34" charset="0"/>
              </a:rPr>
              <a:t>Tide gauge </a:t>
            </a:r>
            <a:r>
              <a:rPr lang="en-US" altLang="en-US" sz="800">
                <a:solidFill>
                  <a:srgbClr val="000000"/>
                </a:solidFill>
                <a:ea typeface="MS PGothic" pitchFamily="34" charset="-128"/>
                <a:cs typeface="Arial" pitchFamily="34" charset="0"/>
                <a:sym typeface="Arial" pitchFamily="34" charset="0"/>
              </a:rPr>
              <a:t>network (GLOSS committed)</a:t>
            </a:r>
          </a:p>
        </p:txBody>
      </p:sp>
      <p:sp>
        <p:nvSpPr>
          <p:cNvPr id="10260" name="Shape 102"/>
          <p:cNvSpPr txBox="1">
            <a:spLocks noChangeArrowheads="1"/>
          </p:cNvSpPr>
          <p:nvPr/>
        </p:nvSpPr>
        <p:spPr bwMode="auto">
          <a:xfrm>
            <a:off x="7848600" y="3200400"/>
            <a:ext cx="137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b="1">
                <a:solidFill>
                  <a:srgbClr val="000000"/>
                </a:solidFill>
                <a:ea typeface="MS PGothic" pitchFamily="34" charset="-128"/>
                <a:cs typeface="Arial" pitchFamily="34" charset="0"/>
                <a:sym typeface="Arial" pitchFamily="34" charset="0"/>
              </a:rPr>
              <a:t>XBT </a:t>
            </a:r>
            <a:r>
              <a:rPr lang="en-US" altLang="en-US" sz="800">
                <a:solidFill>
                  <a:srgbClr val="000000"/>
                </a:solidFill>
                <a:ea typeface="MS PGothic" pitchFamily="34" charset="-128"/>
                <a:cs typeface="Arial" pitchFamily="34" charset="0"/>
                <a:sym typeface="Arial" pitchFamily="34" charset="0"/>
              </a:rPr>
              <a:t>sub-surface temperature section network</a:t>
            </a:r>
          </a:p>
        </p:txBody>
      </p:sp>
      <p:sp>
        <p:nvSpPr>
          <p:cNvPr id="10261" name="Shape 103"/>
          <p:cNvSpPr txBox="1">
            <a:spLocks noChangeArrowheads="1"/>
          </p:cNvSpPr>
          <p:nvPr/>
        </p:nvSpPr>
        <p:spPr bwMode="auto">
          <a:xfrm>
            <a:off x="7848600" y="3962400"/>
            <a:ext cx="1295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a:solidFill>
                  <a:srgbClr val="000000"/>
                </a:solidFill>
                <a:ea typeface="MS PGothic" pitchFamily="34" charset="-128"/>
                <a:cs typeface="Arial" pitchFamily="34" charset="0"/>
                <a:sym typeface="Arial" pitchFamily="34" charset="0"/>
              </a:rPr>
              <a:t>Argo </a:t>
            </a:r>
            <a:r>
              <a:rPr lang="en-US" altLang="en-US" sz="800" b="1">
                <a:solidFill>
                  <a:srgbClr val="000000"/>
                </a:solidFill>
                <a:ea typeface="MS PGothic" pitchFamily="34" charset="-128"/>
                <a:cs typeface="Arial" pitchFamily="34" charset="0"/>
                <a:sym typeface="Arial" pitchFamily="34" charset="0"/>
              </a:rPr>
              <a:t>profiling float </a:t>
            </a:r>
            <a:r>
              <a:rPr lang="en-US" altLang="en-US" sz="800">
                <a:solidFill>
                  <a:srgbClr val="000000"/>
                </a:solidFill>
                <a:ea typeface="MS PGothic" pitchFamily="34" charset="-128"/>
                <a:cs typeface="Arial" pitchFamily="34" charset="0"/>
                <a:sym typeface="Arial" pitchFamily="34" charset="0"/>
              </a:rPr>
              <a:t>network</a:t>
            </a:r>
          </a:p>
        </p:txBody>
      </p:sp>
      <p:sp>
        <p:nvSpPr>
          <p:cNvPr id="10262" name="Shape 104"/>
          <p:cNvSpPr txBox="1">
            <a:spLocks noChangeArrowheads="1"/>
          </p:cNvSpPr>
          <p:nvPr/>
        </p:nvSpPr>
        <p:spPr bwMode="auto">
          <a:xfrm>
            <a:off x="7772400" y="4572000"/>
            <a:ext cx="1524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a:solidFill>
                  <a:srgbClr val="000000"/>
                </a:solidFill>
                <a:ea typeface="MS PGothic" pitchFamily="34" charset="-128"/>
                <a:cs typeface="Arial" pitchFamily="34" charset="0"/>
                <a:sym typeface="Arial" pitchFamily="34" charset="0"/>
              </a:rPr>
              <a:t>Repeat</a:t>
            </a:r>
            <a:r>
              <a:rPr lang="en-US" altLang="en-US" sz="800" b="1">
                <a:solidFill>
                  <a:srgbClr val="000000"/>
                </a:solidFill>
                <a:ea typeface="MS PGothic" pitchFamily="34" charset="-128"/>
                <a:cs typeface="Arial" pitchFamily="34" charset="0"/>
                <a:sym typeface="Arial" pitchFamily="34" charset="0"/>
              </a:rPr>
              <a:t> hydrography </a:t>
            </a:r>
            <a:r>
              <a:rPr lang="en-US" altLang="en-US" sz="800">
                <a:solidFill>
                  <a:srgbClr val="000000"/>
                </a:solidFill>
                <a:ea typeface="MS PGothic" pitchFamily="34" charset="-128"/>
                <a:cs typeface="Arial" pitchFamily="34" charset="0"/>
                <a:sym typeface="Arial" pitchFamily="34" charset="0"/>
              </a:rPr>
              <a:t>and</a:t>
            </a:r>
            <a:r>
              <a:rPr lang="en-US" altLang="en-US" sz="800" b="1">
                <a:solidFill>
                  <a:srgbClr val="000000"/>
                </a:solidFill>
                <a:ea typeface="MS PGothic" pitchFamily="34" charset="-128"/>
                <a:cs typeface="Arial" pitchFamily="34" charset="0"/>
                <a:sym typeface="Arial" pitchFamily="34" charset="0"/>
              </a:rPr>
              <a:t> carbon inventory</a:t>
            </a:r>
          </a:p>
        </p:txBody>
      </p:sp>
      <p:sp>
        <p:nvSpPr>
          <p:cNvPr id="10263" name="Shape 105"/>
          <p:cNvSpPr txBox="1">
            <a:spLocks noChangeArrowheads="1"/>
          </p:cNvSpPr>
          <p:nvPr/>
        </p:nvSpPr>
        <p:spPr bwMode="auto">
          <a:xfrm>
            <a:off x="7400925" y="1219200"/>
            <a:ext cx="5334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cs typeface="Arial" pitchFamily="34" charset="0"/>
                <a:sym typeface="Arial" pitchFamily="34" charset="0"/>
              </a:rPr>
              <a:t>100%</a:t>
            </a:r>
          </a:p>
        </p:txBody>
      </p:sp>
      <p:sp>
        <p:nvSpPr>
          <p:cNvPr id="10264" name="Shape 106"/>
          <p:cNvSpPr txBox="1">
            <a:spLocks noChangeArrowheads="1"/>
          </p:cNvSpPr>
          <p:nvPr/>
        </p:nvSpPr>
        <p:spPr bwMode="auto">
          <a:xfrm>
            <a:off x="7391400" y="1608138"/>
            <a:ext cx="1828800"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250 ships in VOSclim pilot project</a:t>
            </a:r>
          </a:p>
        </p:txBody>
      </p:sp>
      <p:sp>
        <p:nvSpPr>
          <p:cNvPr id="10265" name="Shape 107"/>
          <p:cNvSpPr>
            <a:spLocks noChangeArrowheads="1"/>
          </p:cNvSpPr>
          <p:nvPr/>
        </p:nvSpPr>
        <p:spPr bwMode="auto">
          <a:xfrm>
            <a:off x="7497763" y="1905000"/>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66" name="Shape 108"/>
          <p:cNvSpPr txBox="1">
            <a:spLocks noChangeArrowheads="1"/>
          </p:cNvSpPr>
          <p:nvPr/>
        </p:nvSpPr>
        <p:spPr bwMode="auto">
          <a:xfrm>
            <a:off x="7391400" y="2286000"/>
            <a:ext cx="1828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5° resolution array: 1250 floats</a:t>
            </a:r>
          </a:p>
        </p:txBody>
      </p:sp>
      <p:sp>
        <p:nvSpPr>
          <p:cNvPr id="10267" name="Shape 109"/>
          <p:cNvSpPr txBox="1">
            <a:spLocks noChangeArrowheads="1"/>
          </p:cNvSpPr>
          <p:nvPr/>
        </p:nvSpPr>
        <p:spPr bwMode="auto">
          <a:xfrm>
            <a:off x="7396163" y="1905000"/>
            <a:ext cx="5334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rPr>
              <a:t>100</a:t>
            </a:r>
            <a:r>
              <a:rPr lang="en-US" altLang="en-US" sz="1000">
                <a:solidFill>
                  <a:srgbClr val="000000"/>
                </a:solidFill>
                <a:ea typeface="MS PGothic" pitchFamily="34" charset="-128"/>
                <a:cs typeface="Arial" pitchFamily="34" charset="0"/>
                <a:sym typeface="Arial" pitchFamily="34" charset="0"/>
              </a:rPr>
              <a:t>%</a:t>
            </a:r>
          </a:p>
        </p:txBody>
      </p:sp>
      <p:sp>
        <p:nvSpPr>
          <p:cNvPr id="10268" name="Shape 110"/>
          <p:cNvSpPr>
            <a:spLocks noChangeArrowheads="1"/>
          </p:cNvSpPr>
          <p:nvPr/>
        </p:nvSpPr>
        <p:spPr bwMode="auto">
          <a:xfrm>
            <a:off x="7497763" y="2595563"/>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69" name="Shape 111"/>
          <p:cNvSpPr txBox="1">
            <a:spLocks noChangeArrowheads="1"/>
          </p:cNvSpPr>
          <p:nvPr/>
        </p:nvSpPr>
        <p:spPr bwMode="auto">
          <a:xfrm>
            <a:off x="7439025" y="2595563"/>
            <a:ext cx="4572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rPr>
              <a:t>40</a:t>
            </a:r>
            <a:r>
              <a:rPr lang="en-US" altLang="en-US" sz="1000">
                <a:solidFill>
                  <a:srgbClr val="000000"/>
                </a:solidFill>
                <a:ea typeface="MS PGothic" pitchFamily="34" charset="-128"/>
                <a:cs typeface="Arial" pitchFamily="34" charset="0"/>
                <a:sym typeface="Arial" pitchFamily="34" charset="0"/>
              </a:rPr>
              <a:t>%</a:t>
            </a:r>
          </a:p>
        </p:txBody>
      </p:sp>
      <p:sp>
        <p:nvSpPr>
          <p:cNvPr id="10270" name="Shape 112"/>
          <p:cNvSpPr>
            <a:spLocks noChangeArrowheads="1"/>
          </p:cNvSpPr>
          <p:nvPr/>
        </p:nvSpPr>
        <p:spPr bwMode="auto">
          <a:xfrm>
            <a:off x="7497763" y="3276600"/>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71" name="Shape 113"/>
          <p:cNvSpPr txBox="1">
            <a:spLocks noChangeArrowheads="1"/>
          </p:cNvSpPr>
          <p:nvPr/>
        </p:nvSpPr>
        <p:spPr bwMode="auto">
          <a:xfrm>
            <a:off x="7448550" y="3276600"/>
            <a:ext cx="4572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rPr>
              <a:t>39</a:t>
            </a:r>
            <a:r>
              <a:rPr lang="en-US" altLang="en-US" sz="1000">
                <a:solidFill>
                  <a:srgbClr val="000000"/>
                </a:solidFill>
                <a:ea typeface="MS PGothic" pitchFamily="34" charset="-128"/>
                <a:cs typeface="Arial" pitchFamily="34" charset="0"/>
                <a:sym typeface="Arial" pitchFamily="34" charset="0"/>
              </a:rPr>
              <a:t>%</a:t>
            </a:r>
          </a:p>
        </p:txBody>
      </p:sp>
      <p:sp>
        <p:nvSpPr>
          <p:cNvPr id="10272" name="Shape 114"/>
          <p:cNvSpPr>
            <a:spLocks noChangeArrowheads="1"/>
          </p:cNvSpPr>
          <p:nvPr/>
        </p:nvSpPr>
        <p:spPr bwMode="auto">
          <a:xfrm>
            <a:off x="7497763" y="4038600"/>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73" name="Shape 115"/>
          <p:cNvSpPr txBox="1">
            <a:spLocks noChangeArrowheads="1"/>
          </p:cNvSpPr>
          <p:nvPr/>
        </p:nvSpPr>
        <p:spPr bwMode="auto">
          <a:xfrm>
            <a:off x="7410450" y="4038600"/>
            <a:ext cx="5334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cs typeface="Arial" pitchFamily="34" charset="0"/>
                <a:sym typeface="Arial" pitchFamily="34" charset="0"/>
              </a:rPr>
              <a:t>100%</a:t>
            </a:r>
          </a:p>
        </p:txBody>
      </p:sp>
      <p:sp>
        <p:nvSpPr>
          <p:cNvPr id="10274" name="Shape 116"/>
          <p:cNvSpPr>
            <a:spLocks noChangeArrowheads="1"/>
          </p:cNvSpPr>
          <p:nvPr/>
        </p:nvSpPr>
        <p:spPr bwMode="auto">
          <a:xfrm>
            <a:off x="7497763" y="4610100"/>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75" name="Shape 117"/>
          <p:cNvSpPr txBox="1">
            <a:spLocks noChangeArrowheads="1"/>
          </p:cNvSpPr>
          <p:nvPr/>
        </p:nvSpPr>
        <p:spPr bwMode="auto">
          <a:xfrm>
            <a:off x="7448550" y="4595813"/>
            <a:ext cx="4572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cs typeface="Arial" pitchFamily="34" charset="0"/>
                <a:sym typeface="Arial" pitchFamily="34" charset="0"/>
              </a:rPr>
              <a:t>62%</a:t>
            </a:r>
          </a:p>
        </p:txBody>
      </p:sp>
      <p:sp>
        <p:nvSpPr>
          <p:cNvPr id="10276" name="Shape 118"/>
          <p:cNvSpPr txBox="1">
            <a:spLocks noChangeArrowheads="1"/>
          </p:cNvSpPr>
          <p:nvPr/>
        </p:nvSpPr>
        <p:spPr bwMode="auto">
          <a:xfrm>
            <a:off x="7924800" y="2940050"/>
            <a:ext cx="16002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300 real-time reporting gauges</a:t>
            </a:r>
          </a:p>
        </p:txBody>
      </p:sp>
      <p:sp>
        <p:nvSpPr>
          <p:cNvPr id="10277" name="Shape 119"/>
          <p:cNvSpPr txBox="1">
            <a:spLocks noChangeArrowheads="1"/>
          </p:cNvSpPr>
          <p:nvPr/>
        </p:nvSpPr>
        <p:spPr bwMode="auto">
          <a:xfrm>
            <a:off x="7848600" y="3625850"/>
            <a:ext cx="990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37000 XBTs deployed</a:t>
            </a:r>
          </a:p>
        </p:txBody>
      </p:sp>
      <p:sp>
        <p:nvSpPr>
          <p:cNvPr id="10278" name="Shape 120"/>
          <p:cNvSpPr txBox="1">
            <a:spLocks noChangeArrowheads="1"/>
          </p:cNvSpPr>
          <p:nvPr/>
        </p:nvSpPr>
        <p:spPr bwMode="auto">
          <a:xfrm>
            <a:off x="7391400" y="4343400"/>
            <a:ext cx="1828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3° resolution array: 3200 floats</a:t>
            </a:r>
          </a:p>
        </p:txBody>
      </p:sp>
      <p:sp>
        <p:nvSpPr>
          <p:cNvPr id="10279" name="Shape 121"/>
          <p:cNvSpPr txBox="1">
            <a:spLocks noChangeArrowheads="1"/>
          </p:cNvSpPr>
          <p:nvPr/>
        </p:nvSpPr>
        <p:spPr bwMode="auto">
          <a:xfrm>
            <a:off x="7391400" y="4997450"/>
            <a:ext cx="1828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Full ocean survey in 10 years</a:t>
            </a:r>
          </a:p>
        </p:txBody>
      </p:sp>
      <p:sp>
        <p:nvSpPr>
          <p:cNvPr id="10280" name="Shape 122"/>
          <p:cNvSpPr txBox="1">
            <a:spLocks noChangeArrowheads="1"/>
          </p:cNvSpPr>
          <p:nvPr/>
        </p:nvSpPr>
        <p:spPr bwMode="auto">
          <a:xfrm>
            <a:off x="5334000" y="4572000"/>
            <a:ext cx="1447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a:solidFill>
                  <a:srgbClr val="000000"/>
                </a:solidFill>
                <a:ea typeface="MS PGothic" pitchFamily="34" charset="-128"/>
                <a:cs typeface="Arial" pitchFamily="34" charset="0"/>
                <a:sym typeface="Arial" pitchFamily="34" charset="0"/>
              </a:rPr>
              <a:t>Global tropical </a:t>
            </a:r>
            <a:r>
              <a:rPr lang="en-US" altLang="en-US" sz="800" b="1">
                <a:solidFill>
                  <a:srgbClr val="000000"/>
                </a:solidFill>
                <a:ea typeface="MS PGothic" pitchFamily="34" charset="-128"/>
                <a:cs typeface="Arial" pitchFamily="34" charset="0"/>
                <a:sym typeface="Arial" pitchFamily="34" charset="0"/>
              </a:rPr>
              <a:t>moored buoy </a:t>
            </a:r>
            <a:r>
              <a:rPr lang="en-US" altLang="en-US" sz="800">
                <a:solidFill>
                  <a:srgbClr val="000000"/>
                </a:solidFill>
                <a:ea typeface="MS PGothic" pitchFamily="34" charset="-128"/>
                <a:cs typeface="Arial" pitchFamily="34" charset="0"/>
                <a:sym typeface="Arial" pitchFamily="34" charset="0"/>
              </a:rPr>
              <a:t>network</a:t>
            </a:r>
          </a:p>
        </p:txBody>
      </p:sp>
      <p:sp>
        <p:nvSpPr>
          <p:cNvPr id="10281" name="Shape 123"/>
          <p:cNvSpPr txBox="1">
            <a:spLocks noChangeArrowheads="1"/>
          </p:cNvSpPr>
          <p:nvPr/>
        </p:nvSpPr>
        <p:spPr bwMode="auto">
          <a:xfrm>
            <a:off x="4953000" y="4630738"/>
            <a:ext cx="4572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rPr>
              <a:t>76</a:t>
            </a:r>
            <a:r>
              <a:rPr lang="en-US" altLang="en-US" sz="1000">
                <a:solidFill>
                  <a:srgbClr val="000000"/>
                </a:solidFill>
                <a:ea typeface="MS PGothic" pitchFamily="34" charset="-128"/>
                <a:cs typeface="Arial" pitchFamily="34" charset="0"/>
                <a:sym typeface="Arial" pitchFamily="34" charset="0"/>
              </a:rPr>
              <a:t>%</a:t>
            </a:r>
          </a:p>
        </p:txBody>
      </p:sp>
      <p:sp>
        <p:nvSpPr>
          <p:cNvPr id="10282" name="Shape 124"/>
          <p:cNvSpPr txBox="1">
            <a:spLocks noChangeArrowheads="1"/>
          </p:cNvSpPr>
          <p:nvPr/>
        </p:nvSpPr>
        <p:spPr bwMode="auto">
          <a:xfrm>
            <a:off x="5257800" y="5105400"/>
            <a:ext cx="1066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125 moorings planned</a:t>
            </a:r>
          </a:p>
        </p:txBody>
      </p:sp>
      <p:sp>
        <p:nvSpPr>
          <p:cNvPr id="10283" name="Shape 125"/>
          <p:cNvSpPr>
            <a:spLocks noChangeArrowheads="1"/>
          </p:cNvSpPr>
          <p:nvPr/>
        </p:nvSpPr>
        <p:spPr bwMode="auto">
          <a:xfrm>
            <a:off x="2590800" y="4692650"/>
            <a:ext cx="304800" cy="228600"/>
          </a:xfrm>
          <a:prstGeom prst="rect">
            <a:avLst/>
          </a:prstGeom>
          <a:solidFill>
            <a:srgbClr val="BFBFBF"/>
          </a:solidFill>
          <a:ln w="9525">
            <a:solidFill>
              <a:srgbClr val="BFBFBF"/>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84" name="Shape 126"/>
          <p:cNvSpPr txBox="1">
            <a:spLocks noChangeArrowheads="1"/>
          </p:cNvSpPr>
          <p:nvPr/>
        </p:nvSpPr>
        <p:spPr bwMode="auto">
          <a:xfrm>
            <a:off x="2800350" y="5105400"/>
            <a:ext cx="10668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700">
                <a:solidFill>
                  <a:srgbClr val="000000"/>
                </a:solidFill>
                <a:ea typeface="MS PGothic" pitchFamily="34" charset="-128"/>
                <a:cs typeface="Arial" pitchFamily="34" charset="0"/>
                <a:sym typeface="Arial" pitchFamily="34" charset="0"/>
              </a:rPr>
              <a:t>87 combined sites</a:t>
            </a:r>
          </a:p>
        </p:txBody>
      </p:sp>
      <p:sp>
        <p:nvSpPr>
          <p:cNvPr id="10285" name="Shape 127"/>
          <p:cNvSpPr txBox="1">
            <a:spLocks noChangeArrowheads="1"/>
          </p:cNvSpPr>
          <p:nvPr/>
        </p:nvSpPr>
        <p:spPr bwMode="auto">
          <a:xfrm>
            <a:off x="2895600" y="4614863"/>
            <a:ext cx="914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a:solidFill>
                  <a:srgbClr val="000000"/>
                </a:solidFill>
                <a:ea typeface="MS PGothic" pitchFamily="34" charset="-128"/>
                <a:cs typeface="Arial" pitchFamily="34" charset="0"/>
                <a:sym typeface="Arial" pitchFamily="34" charset="0"/>
              </a:rPr>
              <a:t>Global </a:t>
            </a:r>
            <a:r>
              <a:rPr lang="en-US" altLang="en-US" sz="800" b="1">
                <a:solidFill>
                  <a:srgbClr val="000000"/>
                </a:solidFill>
                <a:ea typeface="MS PGothic" pitchFamily="34" charset="-128"/>
                <a:cs typeface="Arial" pitchFamily="34" charset="0"/>
                <a:sym typeface="Arial" pitchFamily="34" charset="0"/>
              </a:rPr>
              <a:t>time series </a:t>
            </a:r>
            <a:r>
              <a:rPr lang="en-US" altLang="en-US" sz="800">
                <a:solidFill>
                  <a:srgbClr val="000000"/>
                </a:solidFill>
                <a:ea typeface="MS PGothic" pitchFamily="34" charset="-128"/>
                <a:cs typeface="Arial" pitchFamily="34" charset="0"/>
                <a:sym typeface="Arial" pitchFamily="34" charset="0"/>
              </a:rPr>
              <a:t>network</a:t>
            </a:r>
          </a:p>
        </p:txBody>
      </p:sp>
      <p:sp>
        <p:nvSpPr>
          <p:cNvPr id="10286" name="Shape 128"/>
          <p:cNvSpPr txBox="1">
            <a:spLocks noChangeArrowheads="1"/>
          </p:cNvSpPr>
          <p:nvPr/>
        </p:nvSpPr>
        <p:spPr bwMode="auto">
          <a:xfrm>
            <a:off x="2538413" y="4681538"/>
            <a:ext cx="4572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000">
                <a:solidFill>
                  <a:srgbClr val="000000"/>
                </a:solidFill>
                <a:ea typeface="MS PGothic" pitchFamily="34" charset="-128"/>
              </a:rPr>
              <a:t>66</a:t>
            </a:r>
            <a:r>
              <a:rPr lang="en-US" altLang="en-US" sz="1000">
                <a:solidFill>
                  <a:srgbClr val="000000"/>
                </a:solidFill>
                <a:ea typeface="MS PGothic" pitchFamily="34" charset="-128"/>
                <a:cs typeface="Arial" pitchFamily="34" charset="0"/>
                <a:sym typeface="Arial" pitchFamily="34" charset="0"/>
              </a:rPr>
              <a:t>%</a:t>
            </a:r>
          </a:p>
        </p:txBody>
      </p:sp>
      <p:sp>
        <p:nvSpPr>
          <p:cNvPr id="10287" name="Shape 129"/>
          <p:cNvSpPr>
            <a:spLocks/>
          </p:cNvSpPr>
          <p:nvPr/>
        </p:nvSpPr>
        <p:spPr bwMode="auto">
          <a:xfrm>
            <a:off x="304800" y="5495925"/>
            <a:ext cx="7146925" cy="923925"/>
          </a:xfrm>
          <a:custGeom>
            <a:avLst/>
            <a:gdLst>
              <a:gd name="T0" fmla="*/ 52946 w 5775158"/>
              <a:gd name="T1" fmla="*/ 461613 h 924026"/>
              <a:gd name="T2" fmla="*/ 0 w 5775158"/>
              <a:gd name="T3" fmla="*/ 923218 h 924026"/>
              <a:gd name="T4" fmla="*/ 31716282 w 5775158"/>
              <a:gd name="T5" fmla="*/ 865514 h 924026"/>
              <a:gd name="T6" fmla="*/ 31769233 w 5775158"/>
              <a:gd name="T7" fmla="*/ 0 h 924026"/>
              <a:gd name="T8" fmla="*/ 23932822 w 5775158"/>
              <a:gd name="T9" fmla="*/ 0 h 924026"/>
              <a:gd name="T10" fmla="*/ 52946 w 5775158"/>
              <a:gd name="T11" fmla="*/ 461613 h 924026"/>
              <a:gd name="T12" fmla="*/ 0 60000 65536"/>
              <a:gd name="T13" fmla="*/ 0 60000 65536"/>
              <a:gd name="T14" fmla="*/ 0 60000 65536"/>
              <a:gd name="T15" fmla="*/ 0 60000 65536"/>
              <a:gd name="T16" fmla="*/ 0 60000 65536"/>
              <a:gd name="T17" fmla="*/ 0 60000 65536"/>
              <a:gd name="T18" fmla="*/ 0 w 5775158"/>
              <a:gd name="T19" fmla="*/ 0 h 924026"/>
              <a:gd name="T20" fmla="*/ 5775158 w 5775158"/>
              <a:gd name="T21" fmla="*/ 924026 h 924026"/>
            </a:gdLst>
            <a:ahLst/>
            <a:cxnLst>
              <a:cxn ang="T12">
                <a:pos x="T0" y="T1"/>
              </a:cxn>
              <a:cxn ang="T13">
                <a:pos x="T2" y="T3"/>
              </a:cxn>
              <a:cxn ang="T14">
                <a:pos x="T4" y="T5"/>
              </a:cxn>
              <a:cxn ang="T15">
                <a:pos x="T6" y="T7"/>
              </a:cxn>
              <a:cxn ang="T16">
                <a:pos x="T8" y="T9"/>
              </a:cxn>
              <a:cxn ang="T17">
                <a:pos x="T10" y="T11"/>
              </a:cxn>
            </a:cxnLst>
            <a:rect l="T18" t="T19" r="T20" b="T21"/>
            <a:pathLst>
              <a:path w="5775158" h="924026" extrusionOk="0">
                <a:moveTo>
                  <a:pt x="9625" y="462013"/>
                </a:moveTo>
                <a:lnTo>
                  <a:pt x="0" y="924026"/>
                </a:lnTo>
                <a:lnTo>
                  <a:pt x="5765533" y="866274"/>
                </a:lnTo>
                <a:lnTo>
                  <a:pt x="5775158" y="0"/>
                </a:lnTo>
                <a:lnTo>
                  <a:pt x="4350619" y="0"/>
                </a:lnTo>
                <a:lnTo>
                  <a:pt x="9625" y="462013"/>
                </a:lnTo>
                <a:close/>
              </a:path>
            </a:pathLst>
          </a:custGeom>
          <a:solidFill>
            <a:srgbClr val="B2A0C7"/>
          </a:solidFill>
          <a:ln w="15875" cap="flat">
            <a:solidFill>
              <a:schemeClr val="tx1"/>
            </a:solidFill>
            <a:prstDash val="solid"/>
            <a:round/>
            <a:headEnd type="none" w="med" len="med"/>
            <a:tailEnd type="none" w="med" len="med"/>
          </a:ln>
        </p:spPr>
        <p:txBody>
          <a:bodyPr lIns="91425" tIns="45700" rIns="91425" bIns="45700" anchor="ctr"/>
          <a:lstStyle/>
          <a:p>
            <a:endParaRPr lang="nl-NL"/>
          </a:p>
        </p:txBody>
      </p:sp>
      <p:sp>
        <p:nvSpPr>
          <p:cNvPr id="10288" name="Shape 130"/>
          <p:cNvSpPr>
            <a:spLocks noChangeArrowheads="1"/>
          </p:cNvSpPr>
          <p:nvPr/>
        </p:nvSpPr>
        <p:spPr bwMode="auto">
          <a:xfrm>
            <a:off x="323850" y="6096000"/>
            <a:ext cx="438150" cy="319088"/>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89" name="Shape 131"/>
          <p:cNvSpPr>
            <a:spLocks noChangeArrowheads="1"/>
          </p:cNvSpPr>
          <p:nvPr/>
        </p:nvSpPr>
        <p:spPr bwMode="auto">
          <a:xfrm>
            <a:off x="790575" y="6053138"/>
            <a:ext cx="438150" cy="347662"/>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0" name="Shape 132"/>
          <p:cNvSpPr>
            <a:spLocks noChangeArrowheads="1"/>
          </p:cNvSpPr>
          <p:nvPr/>
        </p:nvSpPr>
        <p:spPr bwMode="auto">
          <a:xfrm>
            <a:off x="1260475" y="6029325"/>
            <a:ext cx="439738" cy="3810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1" name="Shape 133"/>
          <p:cNvSpPr>
            <a:spLocks noChangeArrowheads="1"/>
          </p:cNvSpPr>
          <p:nvPr/>
        </p:nvSpPr>
        <p:spPr bwMode="auto">
          <a:xfrm>
            <a:off x="1731963" y="5999163"/>
            <a:ext cx="439737" cy="401637"/>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2" name="Shape 134"/>
          <p:cNvSpPr>
            <a:spLocks noChangeArrowheads="1"/>
          </p:cNvSpPr>
          <p:nvPr/>
        </p:nvSpPr>
        <p:spPr bwMode="auto">
          <a:xfrm>
            <a:off x="2208213" y="5970588"/>
            <a:ext cx="439737" cy="430212"/>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3" name="Shape 135"/>
          <p:cNvSpPr>
            <a:spLocks noChangeArrowheads="1"/>
          </p:cNvSpPr>
          <p:nvPr/>
        </p:nvSpPr>
        <p:spPr bwMode="auto">
          <a:xfrm>
            <a:off x="2686050" y="5943600"/>
            <a:ext cx="438150" cy="4572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4" name="Shape 136"/>
          <p:cNvSpPr>
            <a:spLocks noChangeArrowheads="1"/>
          </p:cNvSpPr>
          <p:nvPr/>
        </p:nvSpPr>
        <p:spPr bwMode="auto">
          <a:xfrm>
            <a:off x="3159125" y="5943600"/>
            <a:ext cx="438150" cy="452438"/>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5" name="Shape 137"/>
          <p:cNvSpPr>
            <a:spLocks noChangeArrowheads="1"/>
          </p:cNvSpPr>
          <p:nvPr/>
        </p:nvSpPr>
        <p:spPr bwMode="auto">
          <a:xfrm>
            <a:off x="4095750" y="5838825"/>
            <a:ext cx="438150" cy="53975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6" name="Shape 138"/>
          <p:cNvSpPr>
            <a:spLocks noChangeArrowheads="1"/>
          </p:cNvSpPr>
          <p:nvPr/>
        </p:nvSpPr>
        <p:spPr bwMode="auto">
          <a:xfrm>
            <a:off x="6496050" y="5791200"/>
            <a:ext cx="438150" cy="5715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7" name="Shape 139"/>
          <p:cNvSpPr>
            <a:spLocks noChangeArrowheads="1"/>
          </p:cNvSpPr>
          <p:nvPr/>
        </p:nvSpPr>
        <p:spPr bwMode="auto">
          <a:xfrm>
            <a:off x="6015038" y="5791200"/>
            <a:ext cx="438150" cy="5715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8" name="Shape 140"/>
          <p:cNvSpPr>
            <a:spLocks noChangeArrowheads="1"/>
          </p:cNvSpPr>
          <p:nvPr/>
        </p:nvSpPr>
        <p:spPr bwMode="auto">
          <a:xfrm>
            <a:off x="5538788" y="5800725"/>
            <a:ext cx="439737" cy="5715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299" name="Shape 141"/>
          <p:cNvSpPr>
            <a:spLocks noChangeArrowheads="1"/>
          </p:cNvSpPr>
          <p:nvPr/>
        </p:nvSpPr>
        <p:spPr bwMode="auto">
          <a:xfrm>
            <a:off x="5053013" y="5800725"/>
            <a:ext cx="439737" cy="5715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00" name="Shape 142"/>
          <p:cNvSpPr>
            <a:spLocks noChangeArrowheads="1"/>
          </p:cNvSpPr>
          <p:nvPr/>
        </p:nvSpPr>
        <p:spPr bwMode="auto">
          <a:xfrm>
            <a:off x="4572000" y="5800725"/>
            <a:ext cx="439738" cy="571500"/>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01" name="Shape 143"/>
          <p:cNvSpPr>
            <a:spLocks noChangeArrowheads="1"/>
          </p:cNvSpPr>
          <p:nvPr/>
        </p:nvSpPr>
        <p:spPr bwMode="auto">
          <a:xfrm>
            <a:off x="3627438" y="5867400"/>
            <a:ext cx="439737" cy="519113"/>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cxnSp>
        <p:nvCxnSpPr>
          <p:cNvPr id="10302" name="Shape 144"/>
          <p:cNvCxnSpPr>
            <a:cxnSpLocks noChangeShapeType="1"/>
          </p:cNvCxnSpPr>
          <p:nvPr/>
        </p:nvCxnSpPr>
        <p:spPr bwMode="auto">
          <a:xfrm rot="10800000" flipH="1">
            <a:off x="304800" y="6362700"/>
            <a:ext cx="6648450" cy="57150"/>
          </a:xfrm>
          <a:prstGeom prst="straightConnector1">
            <a:avLst/>
          </a:prstGeom>
          <a:noFill/>
          <a:ln w="22225">
            <a:solidFill>
              <a:schemeClr val="tx1"/>
            </a:solidFill>
            <a:round/>
            <a:headEnd/>
            <a:tailEnd/>
          </a:ln>
          <a:extLst>
            <a:ext uri="{909E8E84-426E-40DD-AFC4-6F175D3DCCD1}">
              <a14:hiddenFill xmlns:a14="http://schemas.microsoft.com/office/drawing/2010/main">
                <a:noFill/>
              </a14:hiddenFill>
            </a:ext>
          </a:extLst>
        </p:spPr>
      </p:cxnSp>
      <p:sp>
        <p:nvSpPr>
          <p:cNvPr id="10303" name="Shape 145"/>
          <p:cNvSpPr txBox="1">
            <a:spLocks noChangeArrowheads="1"/>
          </p:cNvSpPr>
          <p:nvPr/>
        </p:nvSpPr>
        <p:spPr bwMode="auto">
          <a:xfrm>
            <a:off x="3048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30</a:t>
            </a:r>
          </a:p>
        </p:txBody>
      </p:sp>
      <p:sp>
        <p:nvSpPr>
          <p:cNvPr id="10304" name="Shape 146"/>
          <p:cNvSpPr txBox="1">
            <a:spLocks noChangeArrowheads="1"/>
          </p:cNvSpPr>
          <p:nvPr/>
        </p:nvSpPr>
        <p:spPr bwMode="auto">
          <a:xfrm>
            <a:off x="762000" y="6096000"/>
            <a:ext cx="457200"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34</a:t>
            </a:r>
          </a:p>
        </p:txBody>
      </p:sp>
      <p:sp>
        <p:nvSpPr>
          <p:cNvPr id="10305" name="Shape 147"/>
          <p:cNvSpPr txBox="1">
            <a:spLocks noChangeArrowheads="1"/>
          </p:cNvSpPr>
          <p:nvPr/>
        </p:nvSpPr>
        <p:spPr bwMode="auto">
          <a:xfrm>
            <a:off x="1219200" y="6092825"/>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40</a:t>
            </a:r>
          </a:p>
        </p:txBody>
      </p:sp>
      <p:sp>
        <p:nvSpPr>
          <p:cNvPr id="10306" name="Shape 148"/>
          <p:cNvSpPr txBox="1">
            <a:spLocks noChangeArrowheads="1"/>
          </p:cNvSpPr>
          <p:nvPr/>
        </p:nvSpPr>
        <p:spPr bwMode="auto">
          <a:xfrm>
            <a:off x="1752600" y="6092825"/>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45</a:t>
            </a:r>
          </a:p>
        </p:txBody>
      </p:sp>
      <p:sp>
        <p:nvSpPr>
          <p:cNvPr id="10307" name="Shape 149"/>
          <p:cNvSpPr txBox="1">
            <a:spLocks noChangeArrowheads="1"/>
          </p:cNvSpPr>
          <p:nvPr/>
        </p:nvSpPr>
        <p:spPr bwMode="auto">
          <a:xfrm>
            <a:off x="22098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48</a:t>
            </a:r>
          </a:p>
        </p:txBody>
      </p:sp>
      <p:sp>
        <p:nvSpPr>
          <p:cNvPr id="10308" name="Shape 150"/>
          <p:cNvSpPr txBox="1">
            <a:spLocks noChangeArrowheads="1"/>
          </p:cNvSpPr>
          <p:nvPr/>
        </p:nvSpPr>
        <p:spPr bwMode="auto">
          <a:xfrm>
            <a:off x="26670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55</a:t>
            </a:r>
          </a:p>
        </p:txBody>
      </p:sp>
      <p:sp>
        <p:nvSpPr>
          <p:cNvPr id="10309" name="Shape 151"/>
          <p:cNvSpPr txBox="1">
            <a:spLocks noChangeArrowheads="1"/>
          </p:cNvSpPr>
          <p:nvPr/>
        </p:nvSpPr>
        <p:spPr bwMode="auto">
          <a:xfrm>
            <a:off x="31242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56</a:t>
            </a:r>
          </a:p>
        </p:txBody>
      </p:sp>
      <p:sp>
        <p:nvSpPr>
          <p:cNvPr id="10310" name="Shape 152"/>
          <p:cNvSpPr txBox="1">
            <a:spLocks noChangeArrowheads="1"/>
          </p:cNvSpPr>
          <p:nvPr/>
        </p:nvSpPr>
        <p:spPr bwMode="auto">
          <a:xfrm>
            <a:off x="3657600" y="6092825"/>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59</a:t>
            </a:r>
          </a:p>
        </p:txBody>
      </p:sp>
      <p:sp>
        <p:nvSpPr>
          <p:cNvPr id="10311" name="Shape 153"/>
          <p:cNvSpPr txBox="1">
            <a:spLocks noChangeArrowheads="1"/>
          </p:cNvSpPr>
          <p:nvPr/>
        </p:nvSpPr>
        <p:spPr bwMode="auto">
          <a:xfrm>
            <a:off x="41148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60</a:t>
            </a:r>
          </a:p>
        </p:txBody>
      </p:sp>
      <p:sp>
        <p:nvSpPr>
          <p:cNvPr id="10312" name="Shape 154"/>
          <p:cNvSpPr txBox="1">
            <a:spLocks noChangeArrowheads="1"/>
          </p:cNvSpPr>
          <p:nvPr/>
        </p:nvSpPr>
        <p:spPr bwMode="auto">
          <a:xfrm>
            <a:off x="45720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62</a:t>
            </a:r>
          </a:p>
        </p:txBody>
      </p:sp>
      <p:sp>
        <p:nvSpPr>
          <p:cNvPr id="10313" name="Shape 155"/>
          <p:cNvSpPr txBox="1">
            <a:spLocks noChangeArrowheads="1"/>
          </p:cNvSpPr>
          <p:nvPr/>
        </p:nvSpPr>
        <p:spPr bwMode="auto">
          <a:xfrm>
            <a:off x="50292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62</a:t>
            </a:r>
          </a:p>
        </p:txBody>
      </p:sp>
      <p:sp>
        <p:nvSpPr>
          <p:cNvPr id="10314" name="Shape 156"/>
          <p:cNvSpPr txBox="1">
            <a:spLocks noChangeArrowheads="1"/>
          </p:cNvSpPr>
          <p:nvPr/>
        </p:nvSpPr>
        <p:spPr bwMode="auto">
          <a:xfrm>
            <a:off x="55626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62</a:t>
            </a:r>
          </a:p>
        </p:txBody>
      </p:sp>
      <p:sp>
        <p:nvSpPr>
          <p:cNvPr id="10315" name="Shape 157"/>
          <p:cNvSpPr txBox="1">
            <a:spLocks noChangeArrowheads="1"/>
          </p:cNvSpPr>
          <p:nvPr/>
        </p:nvSpPr>
        <p:spPr bwMode="auto">
          <a:xfrm>
            <a:off x="6019800" y="6096000"/>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62</a:t>
            </a:r>
          </a:p>
        </p:txBody>
      </p:sp>
      <p:sp>
        <p:nvSpPr>
          <p:cNvPr id="10316" name="Shape 158"/>
          <p:cNvSpPr txBox="1">
            <a:spLocks noChangeArrowheads="1"/>
          </p:cNvSpPr>
          <p:nvPr/>
        </p:nvSpPr>
        <p:spPr bwMode="auto">
          <a:xfrm>
            <a:off x="6477000" y="6096000"/>
            <a:ext cx="609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62%</a:t>
            </a:r>
          </a:p>
        </p:txBody>
      </p:sp>
      <p:sp>
        <p:nvSpPr>
          <p:cNvPr id="10317" name="Shape 159"/>
          <p:cNvSpPr txBox="1">
            <a:spLocks noChangeArrowheads="1"/>
          </p:cNvSpPr>
          <p:nvPr/>
        </p:nvSpPr>
        <p:spPr bwMode="auto">
          <a:xfrm>
            <a:off x="3048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2000</a:t>
            </a:r>
          </a:p>
        </p:txBody>
      </p:sp>
      <p:sp>
        <p:nvSpPr>
          <p:cNvPr id="10318" name="Shape 160"/>
          <p:cNvSpPr txBox="1">
            <a:spLocks noChangeArrowheads="1"/>
          </p:cNvSpPr>
          <p:nvPr/>
        </p:nvSpPr>
        <p:spPr bwMode="auto">
          <a:xfrm>
            <a:off x="7620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2001</a:t>
            </a:r>
          </a:p>
        </p:txBody>
      </p:sp>
      <p:sp>
        <p:nvSpPr>
          <p:cNvPr id="10319" name="Shape 161"/>
          <p:cNvSpPr txBox="1">
            <a:spLocks noChangeArrowheads="1"/>
          </p:cNvSpPr>
          <p:nvPr/>
        </p:nvSpPr>
        <p:spPr bwMode="auto">
          <a:xfrm>
            <a:off x="12192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2002</a:t>
            </a:r>
          </a:p>
        </p:txBody>
      </p:sp>
      <p:sp>
        <p:nvSpPr>
          <p:cNvPr id="10320" name="Shape 162"/>
          <p:cNvSpPr txBox="1">
            <a:spLocks noChangeArrowheads="1"/>
          </p:cNvSpPr>
          <p:nvPr/>
        </p:nvSpPr>
        <p:spPr bwMode="auto">
          <a:xfrm>
            <a:off x="64770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2013</a:t>
            </a:r>
          </a:p>
        </p:txBody>
      </p:sp>
      <p:sp>
        <p:nvSpPr>
          <p:cNvPr id="10321" name="Shape 163"/>
          <p:cNvSpPr txBox="1">
            <a:spLocks noChangeArrowheads="1"/>
          </p:cNvSpPr>
          <p:nvPr/>
        </p:nvSpPr>
        <p:spPr bwMode="auto">
          <a:xfrm>
            <a:off x="16764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2003</a:t>
            </a:r>
          </a:p>
        </p:txBody>
      </p:sp>
      <p:sp>
        <p:nvSpPr>
          <p:cNvPr id="10322" name="Shape 164"/>
          <p:cNvSpPr txBox="1">
            <a:spLocks noChangeArrowheads="1"/>
          </p:cNvSpPr>
          <p:nvPr/>
        </p:nvSpPr>
        <p:spPr bwMode="auto">
          <a:xfrm>
            <a:off x="21336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2004</a:t>
            </a:r>
          </a:p>
        </p:txBody>
      </p:sp>
      <p:sp>
        <p:nvSpPr>
          <p:cNvPr id="10323" name="Shape 165"/>
          <p:cNvSpPr txBox="1">
            <a:spLocks noChangeArrowheads="1"/>
          </p:cNvSpPr>
          <p:nvPr/>
        </p:nvSpPr>
        <p:spPr bwMode="auto">
          <a:xfrm>
            <a:off x="25908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2005</a:t>
            </a:r>
          </a:p>
        </p:txBody>
      </p:sp>
      <p:sp>
        <p:nvSpPr>
          <p:cNvPr id="10324" name="Shape 166"/>
          <p:cNvSpPr txBox="1">
            <a:spLocks noChangeArrowheads="1"/>
          </p:cNvSpPr>
          <p:nvPr/>
        </p:nvSpPr>
        <p:spPr bwMode="auto">
          <a:xfrm>
            <a:off x="31242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2006</a:t>
            </a:r>
          </a:p>
        </p:txBody>
      </p:sp>
      <p:sp>
        <p:nvSpPr>
          <p:cNvPr id="10325" name="Shape 167"/>
          <p:cNvSpPr txBox="1">
            <a:spLocks noChangeArrowheads="1"/>
          </p:cNvSpPr>
          <p:nvPr/>
        </p:nvSpPr>
        <p:spPr bwMode="auto">
          <a:xfrm>
            <a:off x="35814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2007</a:t>
            </a:r>
          </a:p>
        </p:txBody>
      </p:sp>
      <p:sp>
        <p:nvSpPr>
          <p:cNvPr id="10326" name="Shape 168"/>
          <p:cNvSpPr txBox="1">
            <a:spLocks noChangeArrowheads="1"/>
          </p:cNvSpPr>
          <p:nvPr/>
        </p:nvSpPr>
        <p:spPr bwMode="auto">
          <a:xfrm>
            <a:off x="40386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2008</a:t>
            </a:r>
          </a:p>
        </p:txBody>
      </p:sp>
      <p:sp>
        <p:nvSpPr>
          <p:cNvPr id="10327" name="Shape 169"/>
          <p:cNvSpPr txBox="1">
            <a:spLocks noChangeArrowheads="1"/>
          </p:cNvSpPr>
          <p:nvPr/>
        </p:nvSpPr>
        <p:spPr bwMode="auto">
          <a:xfrm>
            <a:off x="44958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2009</a:t>
            </a:r>
          </a:p>
        </p:txBody>
      </p:sp>
      <p:sp>
        <p:nvSpPr>
          <p:cNvPr id="10328" name="Shape 170"/>
          <p:cNvSpPr txBox="1">
            <a:spLocks noChangeArrowheads="1"/>
          </p:cNvSpPr>
          <p:nvPr/>
        </p:nvSpPr>
        <p:spPr bwMode="auto">
          <a:xfrm>
            <a:off x="50292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2010</a:t>
            </a:r>
          </a:p>
        </p:txBody>
      </p:sp>
      <p:sp>
        <p:nvSpPr>
          <p:cNvPr id="10329" name="Shape 171"/>
          <p:cNvSpPr txBox="1">
            <a:spLocks noChangeArrowheads="1"/>
          </p:cNvSpPr>
          <p:nvPr/>
        </p:nvSpPr>
        <p:spPr bwMode="auto">
          <a:xfrm>
            <a:off x="54864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2011</a:t>
            </a:r>
          </a:p>
        </p:txBody>
      </p:sp>
      <p:sp>
        <p:nvSpPr>
          <p:cNvPr id="10330" name="Shape 172"/>
          <p:cNvSpPr txBox="1">
            <a:spLocks noChangeArrowheads="1"/>
          </p:cNvSpPr>
          <p:nvPr/>
        </p:nvSpPr>
        <p:spPr bwMode="auto">
          <a:xfrm>
            <a:off x="60198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2012</a:t>
            </a:r>
          </a:p>
        </p:txBody>
      </p:sp>
      <p:sp>
        <p:nvSpPr>
          <p:cNvPr id="10331" name="Shape 173"/>
          <p:cNvSpPr txBox="1">
            <a:spLocks noChangeArrowheads="1"/>
          </p:cNvSpPr>
          <p:nvPr/>
        </p:nvSpPr>
        <p:spPr bwMode="auto">
          <a:xfrm>
            <a:off x="-304800" y="5334000"/>
            <a:ext cx="1447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r">
              <a:buSzPct val="25000"/>
            </a:pPr>
            <a:r>
              <a:rPr lang="en-US" altLang="en-US" sz="1200">
                <a:solidFill>
                  <a:srgbClr val="000000"/>
                </a:solidFill>
                <a:ea typeface="MS PGothic" pitchFamily="34" charset="-128"/>
                <a:cs typeface="Arial" pitchFamily="34" charset="0"/>
                <a:sym typeface="Arial" pitchFamily="34" charset="0"/>
              </a:rPr>
              <a:t>Representative Milestones</a:t>
            </a:r>
          </a:p>
        </p:txBody>
      </p:sp>
      <p:sp>
        <p:nvSpPr>
          <p:cNvPr id="10332" name="Shape 174"/>
          <p:cNvSpPr txBox="1">
            <a:spLocks noChangeArrowheads="1"/>
          </p:cNvSpPr>
          <p:nvPr/>
        </p:nvSpPr>
        <p:spPr bwMode="auto">
          <a:xfrm>
            <a:off x="7505700" y="5486400"/>
            <a:ext cx="1676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800">
                <a:solidFill>
                  <a:srgbClr val="000000"/>
                </a:solidFill>
                <a:ea typeface="MS PGothic" pitchFamily="34" charset="-128"/>
                <a:cs typeface="Arial" pitchFamily="34" charset="0"/>
                <a:sym typeface="Arial" pitchFamily="34" charset="0"/>
              </a:rPr>
              <a:t>Original goal for full implementation  by 2010</a:t>
            </a:r>
          </a:p>
        </p:txBody>
      </p:sp>
      <p:sp>
        <p:nvSpPr>
          <p:cNvPr id="10333" name="Shape 175"/>
          <p:cNvSpPr txBox="1">
            <a:spLocks noChangeArrowheads="1"/>
          </p:cNvSpPr>
          <p:nvPr/>
        </p:nvSpPr>
        <p:spPr bwMode="auto">
          <a:xfrm>
            <a:off x="7515225" y="5981700"/>
            <a:ext cx="1628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200">
                <a:solidFill>
                  <a:srgbClr val="000000"/>
                </a:solidFill>
                <a:ea typeface="MS PGothic" pitchFamily="34" charset="-128"/>
                <a:cs typeface="Arial" pitchFamily="34" charset="0"/>
                <a:sym typeface="Arial" pitchFamily="34" charset="0"/>
              </a:rPr>
              <a:t>System % sustained, of initial goals</a:t>
            </a:r>
          </a:p>
        </p:txBody>
      </p:sp>
      <p:sp>
        <p:nvSpPr>
          <p:cNvPr id="10334" name="Shape 176"/>
          <p:cNvSpPr txBox="1">
            <a:spLocks noChangeArrowheads="1"/>
          </p:cNvSpPr>
          <p:nvPr/>
        </p:nvSpPr>
        <p:spPr bwMode="auto">
          <a:xfrm>
            <a:off x="6873875" y="5427663"/>
            <a:ext cx="762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100%</a:t>
            </a:r>
          </a:p>
        </p:txBody>
      </p:sp>
      <p:pic>
        <p:nvPicPr>
          <p:cNvPr id="10335" name="Shape 177"/>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92300" y="4645025"/>
            <a:ext cx="6223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6" name="Shape 178"/>
          <p:cNvSpPr>
            <a:spLocks noChangeArrowheads="1"/>
          </p:cNvSpPr>
          <p:nvPr/>
        </p:nvSpPr>
        <p:spPr bwMode="auto">
          <a:xfrm>
            <a:off x="2667000" y="4953000"/>
            <a:ext cx="152400" cy="152400"/>
          </a:xfrm>
          <a:prstGeom prst="diamond">
            <a:avLst/>
          </a:prstGeom>
          <a:solidFill>
            <a:srgbClr val="FF9900"/>
          </a:solidFill>
          <a:ln w="1587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37" name="Shape 179"/>
          <p:cNvSpPr>
            <a:spLocks noChangeArrowheads="1"/>
          </p:cNvSpPr>
          <p:nvPr/>
        </p:nvSpPr>
        <p:spPr bwMode="auto">
          <a:xfrm>
            <a:off x="2667000" y="5105400"/>
            <a:ext cx="152400" cy="152400"/>
          </a:xfrm>
          <a:prstGeom prst="diamond">
            <a:avLst/>
          </a:prstGeom>
          <a:noFill/>
          <a:ln w="1587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38" name="Shape 180"/>
          <p:cNvSpPr>
            <a:spLocks noChangeArrowheads="1"/>
          </p:cNvSpPr>
          <p:nvPr/>
        </p:nvSpPr>
        <p:spPr bwMode="auto">
          <a:xfrm>
            <a:off x="5086350" y="4924425"/>
            <a:ext cx="152400" cy="152400"/>
          </a:xfrm>
          <a:prstGeom prst="rect">
            <a:avLst/>
          </a:prstGeom>
          <a:solidFill>
            <a:srgbClr val="FF9900"/>
          </a:solidFill>
          <a:ln w="1587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39" name="Shape 181"/>
          <p:cNvSpPr>
            <a:spLocks noChangeArrowheads="1"/>
          </p:cNvSpPr>
          <p:nvPr/>
        </p:nvSpPr>
        <p:spPr bwMode="auto">
          <a:xfrm>
            <a:off x="5086350" y="5124450"/>
            <a:ext cx="152400" cy="152400"/>
          </a:xfrm>
          <a:prstGeom prst="rect">
            <a:avLst/>
          </a:prstGeom>
          <a:noFill/>
          <a:ln w="1587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cxnSp>
        <p:nvCxnSpPr>
          <p:cNvPr id="10340" name="Shape 182"/>
          <p:cNvCxnSpPr>
            <a:cxnSpLocks noChangeShapeType="1"/>
          </p:cNvCxnSpPr>
          <p:nvPr/>
        </p:nvCxnSpPr>
        <p:spPr bwMode="auto">
          <a:xfrm>
            <a:off x="7505700" y="1600200"/>
            <a:ext cx="76200" cy="0"/>
          </a:xfrm>
          <a:prstGeom prst="straightConnector1">
            <a:avLst/>
          </a:prstGeom>
          <a:noFill/>
          <a:ln w="19050">
            <a:solidFill>
              <a:srgbClr val="FF9900"/>
            </a:solidFill>
            <a:round/>
            <a:headEnd/>
            <a:tailEnd/>
          </a:ln>
          <a:extLst>
            <a:ext uri="{909E8E84-426E-40DD-AFC4-6F175D3DCCD1}">
              <a14:hiddenFill xmlns:a14="http://schemas.microsoft.com/office/drawing/2010/main">
                <a:noFill/>
              </a14:hiddenFill>
            </a:ext>
          </a:extLst>
        </p:spPr>
      </p:cxnSp>
      <p:cxnSp>
        <p:nvCxnSpPr>
          <p:cNvPr id="10341" name="Shape 183"/>
          <p:cNvCxnSpPr>
            <a:cxnSpLocks noChangeShapeType="1"/>
          </p:cNvCxnSpPr>
          <p:nvPr/>
        </p:nvCxnSpPr>
        <p:spPr bwMode="auto">
          <a:xfrm>
            <a:off x="7629525" y="1600200"/>
            <a:ext cx="76200" cy="0"/>
          </a:xfrm>
          <a:prstGeom prst="straightConnector1">
            <a:avLst/>
          </a:prstGeom>
          <a:noFill/>
          <a:ln w="19050">
            <a:solidFill>
              <a:srgbClr val="FF9900"/>
            </a:solidFill>
            <a:round/>
            <a:headEnd/>
            <a:tailEnd/>
          </a:ln>
          <a:extLst>
            <a:ext uri="{909E8E84-426E-40DD-AFC4-6F175D3DCCD1}">
              <a14:hiddenFill xmlns:a14="http://schemas.microsoft.com/office/drawing/2010/main">
                <a:noFill/>
              </a14:hiddenFill>
            </a:ext>
          </a:extLst>
        </p:spPr>
      </p:cxnSp>
      <p:cxnSp>
        <p:nvCxnSpPr>
          <p:cNvPr id="10342" name="Shape 184"/>
          <p:cNvCxnSpPr>
            <a:cxnSpLocks noChangeShapeType="1"/>
          </p:cNvCxnSpPr>
          <p:nvPr/>
        </p:nvCxnSpPr>
        <p:spPr bwMode="auto">
          <a:xfrm>
            <a:off x="7758113" y="1600200"/>
            <a:ext cx="76200" cy="0"/>
          </a:xfrm>
          <a:prstGeom prst="straightConnector1">
            <a:avLst/>
          </a:prstGeom>
          <a:noFill/>
          <a:ln w="19050">
            <a:solidFill>
              <a:srgbClr val="FF9900"/>
            </a:solidFill>
            <a:round/>
            <a:headEnd/>
            <a:tailEnd/>
          </a:ln>
          <a:extLst>
            <a:ext uri="{909E8E84-426E-40DD-AFC4-6F175D3DCCD1}">
              <a14:hiddenFill xmlns:a14="http://schemas.microsoft.com/office/drawing/2010/main">
                <a:noFill/>
              </a14:hiddenFill>
            </a:ext>
          </a:extLst>
        </p:spPr>
      </p:cxnSp>
      <p:cxnSp>
        <p:nvCxnSpPr>
          <p:cNvPr id="10343" name="Shape 185"/>
          <p:cNvCxnSpPr>
            <a:cxnSpLocks noChangeShapeType="1"/>
          </p:cNvCxnSpPr>
          <p:nvPr/>
        </p:nvCxnSpPr>
        <p:spPr bwMode="auto">
          <a:xfrm>
            <a:off x="7543800" y="2266950"/>
            <a:ext cx="228600" cy="0"/>
          </a:xfrm>
          <a:prstGeom prst="straightConnector1">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cxnSp>
      <p:cxnSp>
        <p:nvCxnSpPr>
          <p:cNvPr id="10344" name="Shape 186"/>
          <p:cNvCxnSpPr>
            <a:cxnSpLocks noChangeShapeType="1"/>
          </p:cNvCxnSpPr>
          <p:nvPr/>
        </p:nvCxnSpPr>
        <p:spPr bwMode="auto">
          <a:xfrm>
            <a:off x="7981950" y="2266950"/>
            <a:ext cx="228600" cy="0"/>
          </a:xfrm>
          <a:prstGeom prst="straightConnector1">
            <a:avLst/>
          </a:prstGeom>
          <a:noFill/>
          <a:ln w="9525">
            <a:solidFill>
              <a:srgbClr val="7030A0"/>
            </a:solidFill>
            <a:round/>
            <a:headEnd/>
            <a:tailEnd type="triangle" w="med" len="med"/>
          </a:ln>
          <a:extLst>
            <a:ext uri="{909E8E84-426E-40DD-AFC4-6F175D3DCCD1}">
              <a14:hiddenFill xmlns:a14="http://schemas.microsoft.com/office/drawing/2010/main">
                <a:noFill/>
              </a14:hiddenFill>
            </a:ext>
          </a:extLst>
        </p:spPr>
      </p:cxnSp>
      <p:sp>
        <p:nvSpPr>
          <p:cNvPr id="10345" name="Shape 187"/>
          <p:cNvSpPr txBox="1">
            <a:spLocks noChangeArrowheads="1"/>
          </p:cNvSpPr>
          <p:nvPr/>
        </p:nvSpPr>
        <p:spPr bwMode="auto">
          <a:xfrm>
            <a:off x="8172450" y="2168525"/>
            <a:ext cx="609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600">
                <a:solidFill>
                  <a:srgbClr val="000000"/>
                </a:solidFill>
                <a:ea typeface="MS PGothic" pitchFamily="34" charset="-128"/>
                <a:cs typeface="Arial" pitchFamily="34" charset="0"/>
                <a:sym typeface="Arial" pitchFamily="34" charset="0"/>
              </a:rPr>
              <a:t>ice buoys</a:t>
            </a:r>
          </a:p>
        </p:txBody>
      </p:sp>
      <p:sp>
        <p:nvSpPr>
          <p:cNvPr id="10346" name="Shape 188"/>
          <p:cNvSpPr>
            <a:spLocks noChangeArrowheads="1"/>
          </p:cNvSpPr>
          <p:nvPr/>
        </p:nvSpPr>
        <p:spPr bwMode="auto">
          <a:xfrm>
            <a:off x="7505700" y="2971800"/>
            <a:ext cx="76200" cy="76200"/>
          </a:xfrm>
          <a:prstGeom prst="triangle">
            <a:avLst>
              <a:gd name="adj" fmla="val 50000"/>
            </a:avLst>
          </a:prstGeom>
          <a:solidFill>
            <a:srgbClr val="FF0000"/>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47" name="Shape 189"/>
          <p:cNvSpPr>
            <a:spLocks noChangeArrowheads="1"/>
          </p:cNvSpPr>
          <p:nvPr/>
        </p:nvSpPr>
        <p:spPr bwMode="auto">
          <a:xfrm>
            <a:off x="7696200" y="2971800"/>
            <a:ext cx="76200" cy="76200"/>
          </a:xfrm>
          <a:prstGeom prst="triangle">
            <a:avLst>
              <a:gd name="adj"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48" name="Shape 190"/>
          <p:cNvSpPr>
            <a:spLocks noChangeArrowheads="1"/>
          </p:cNvSpPr>
          <p:nvPr/>
        </p:nvSpPr>
        <p:spPr bwMode="auto">
          <a:xfrm>
            <a:off x="7897813" y="2997200"/>
            <a:ext cx="26987" cy="26988"/>
          </a:xfrm>
          <a:prstGeom prst="flowChartConnector">
            <a:avLst/>
          </a:prstGeom>
          <a:solidFill>
            <a:schemeClr val="tx1"/>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49" name="Shape 191"/>
          <p:cNvSpPr txBox="1">
            <a:spLocks noChangeArrowheads="1"/>
          </p:cNvSpPr>
          <p:nvPr/>
        </p:nvSpPr>
        <p:spPr bwMode="auto">
          <a:xfrm>
            <a:off x="7396163" y="3014663"/>
            <a:ext cx="381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400">
                <a:solidFill>
                  <a:srgbClr val="000000"/>
                </a:solidFill>
                <a:ea typeface="MS PGothic" pitchFamily="34" charset="-128"/>
                <a:cs typeface="Arial" pitchFamily="34" charset="0"/>
                <a:sym typeface="Arial" pitchFamily="34" charset="0"/>
              </a:rPr>
              <a:t>Fast data</a:t>
            </a:r>
          </a:p>
        </p:txBody>
      </p:sp>
      <p:sp>
        <p:nvSpPr>
          <p:cNvPr id="10350" name="Shape 192"/>
          <p:cNvSpPr txBox="1">
            <a:spLocks noChangeArrowheads="1"/>
          </p:cNvSpPr>
          <p:nvPr/>
        </p:nvSpPr>
        <p:spPr bwMode="auto">
          <a:xfrm>
            <a:off x="7543800" y="3014663"/>
            <a:ext cx="381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buSzPct val="25000"/>
            </a:pPr>
            <a:r>
              <a:rPr lang="en-US" altLang="en-US" sz="400">
                <a:solidFill>
                  <a:srgbClr val="000000"/>
                </a:solidFill>
                <a:ea typeface="MS PGothic" pitchFamily="34" charset="-128"/>
                <a:cs typeface="Arial" pitchFamily="34" charset="0"/>
                <a:sym typeface="Arial" pitchFamily="34" charset="0"/>
              </a:rPr>
              <a:t>Slow/no data</a:t>
            </a:r>
          </a:p>
        </p:txBody>
      </p:sp>
      <p:sp>
        <p:nvSpPr>
          <p:cNvPr id="10351" name="Shape 193"/>
          <p:cNvSpPr txBox="1">
            <a:spLocks noChangeArrowheads="1"/>
          </p:cNvSpPr>
          <p:nvPr/>
        </p:nvSpPr>
        <p:spPr bwMode="auto">
          <a:xfrm>
            <a:off x="7772400" y="3022600"/>
            <a:ext cx="3048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buSzPct val="25000"/>
            </a:pPr>
            <a:r>
              <a:rPr lang="en-US" altLang="en-US" sz="400">
                <a:solidFill>
                  <a:srgbClr val="000000"/>
                </a:solidFill>
                <a:ea typeface="MS PGothic" pitchFamily="34" charset="-128"/>
                <a:cs typeface="Arial" pitchFamily="34" charset="0"/>
                <a:sym typeface="Arial" pitchFamily="34" charset="0"/>
              </a:rPr>
              <a:t>GPS</a:t>
            </a:r>
          </a:p>
        </p:txBody>
      </p:sp>
      <p:cxnSp>
        <p:nvCxnSpPr>
          <p:cNvPr id="10352" name="Shape 194"/>
          <p:cNvCxnSpPr>
            <a:cxnSpLocks noChangeShapeType="1"/>
          </p:cNvCxnSpPr>
          <p:nvPr/>
        </p:nvCxnSpPr>
        <p:spPr bwMode="auto">
          <a:xfrm>
            <a:off x="7519988" y="3721100"/>
            <a:ext cx="76200" cy="0"/>
          </a:xfrm>
          <a:prstGeom prst="straightConnector1">
            <a:avLst/>
          </a:prstGeom>
          <a:noFill/>
          <a:ln w="19050">
            <a:solidFill>
              <a:srgbClr val="FF9900"/>
            </a:solidFill>
            <a:round/>
            <a:headEnd/>
            <a:tailEnd/>
          </a:ln>
          <a:extLst>
            <a:ext uri="{909E8E84-426E-40DD-AFC4-6F175D3DCCD1}">
              <a14:hiddenFill xmlns:a14="http://schemas.microsoft.com/office/drawing/2010/main">
                <a:noFill/>
              </a14:hiddenFill>
            </a:ext>
          </a:extLst>
        </p:spPr>
      </p:cxnSp>
      <p:cxnSp>
        <p:nvCxnSpPr>
          <p:cNvPr id="10353" name="Shape 195"/>
          <p:cNvCxnSpPr>
            <a:cxnSpLocks noChangeShapeType="1"/>
          </p:cNvCxnSpPr>
          <p:nvPr/>
        </p:nvCxnSpPr>
        <p:spPr bwMode="auto">
          <a:xfrm>
            <a:off x="7643813" y="3721100"/>
            <a:ext cx="76200" cy="0"/>
          </a:xfrm>
          <a:prstGeom prst="straightConnector1">
            <a:avLst/>
          </a:prstGeom>
          <a:noFill/>
          <a:ln w="19050">
            <a:solidFill>
              <a:srgbClr val="FF9900"/>
            </a:solidFill>
            <a:round/>
            <a:headEnd/>
            <a:tailEnd/>
          </a:ln>
          <a:extLst>
            <a:ext uri="{909E8E84-426E-40DD-AFC4-6F175D3DCCD1}">
              <a14:hiddenFill xmlns:a14="http://schemas.microsoft.com/office/drawing/2010/main">
                <a:noFill/>
              </a14:hiddenFill>
            </a:ext>
          </a:extLst>
        </p:spPr>
      </p:cxnSp>
      <p:cxnSp>
        <p:nvCxnSpPr>
          <p:cNvPr id="10354" name="Shape 196"/>
          <p:cNvCxnSpPr>
            <a:cxnSpLocks noChangeShapeType="1"/>
          </p:cNvCxnSpPr>
          <p:nvPr/>
        </p:nvCxnSpPr>
        <p:spPr bwMode="auto">
          <a:xfrm>
            <a:off x="7772400" y="3721100"/>
            <a:ext cx="76200" cy="0"/>
          </a:xfrm>
          <a:prstGeom prst="straightConnector1">
            <a:avLst/>
          </a:prstGeom>
          <a:noFill/>
          <a:ln w="19050">
            <a:solidFill>
              <a:srgbClr val="FF9900"/>
            </a:solidFill>
            <a:round/>
            <a:headEnd/>
            <a:tailEnd/>
          </a:ln>
          <a:extLst>
            <a:ext uri="{909E8E84-426E-40DD-AFC4-6F175D3DCCD1}">
              <a14:hiddenFill xmlns:a14="http://schemas.microsoft.com/office/drawing/2010/main">
                <a:noFill/>
              </a14:hiddenFill>
            </a:ext>
          </a:extLst>
        </p:spPr>
      </p:cxnSp>
      <p:sp>
        <p:nvSpPr>
          <p:cNvPr id="10355" name="Shape 197"/>
          <p:cNvSpPr txBox="1">
            <a:spLocks noChangeArrowheads="1"/>
          </p:cNvSpPr>
          <p:nvPr/>
        </p:nvSpPr>
        <p:spPr bwMode="auto">
          <a:xfrm>
            <a:off x="7762875" y="4895850"/>
            <a:ext cx="8382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400">
                <a:solidFill>
                  <a:srgbClr val="000000"/>
                </a:solidFill>
                <a:ea typeface="MS PGothic" pitchFamily="34" charset="-128"/>
                <a:cs typeface="Arial" pitchFamily="34" charset="0"/>
                <a:sym typeface="Arial" pitchFamily="34" charset="0"/>
              </a:rPr>
              <a:t>(Planned)</a:t>
            </a:r>
          </a:p>
        </p:txBody>
      </p:sp>
      <p:sp>
        <p:nvSpPr>
          <p:cNvPr id="10356" name="Shape 198"/>
          <p:cNvSpPr>
            <a:spLocks noChangeArrowheads="1"/>
          </p:cNvSpPr>
          <p:nvPr/>
        </p:nvSpPr>
        <p:spPr bwMode="auto">
          <a:xfrm>
            <a:off x="6977063" y="5732463"/>
            <a:ext cx="438150" cy="630237"/>
          </a:xfrm>
          <a:prstGeom prst="rect">
            <a:avLst/>
          </a:prstGeom>
          <a:solidFill>
            <a:srgbClr val="5F497A"/>
          </a:solidFill>
          <a:ln w="9525">
            <a:solidFill>
              <a:schemeClr val="tx1"/>
            </a:solidFill>
            <a:round/>
            <a:headEnd/>
            <a:tailEnd/>
          </a:ln>
        </p:spPr>
        <p:txBody>
          <a:bodyPr lIns="91425" tIns="45700" rIns="91425" bIns="45700"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lgn="ctr"/>
            <a:endParaRPr lang="en-US" altLang="en-US" sz="1800">
              <a:solidFill>
                <a:srgbClr val="FFFFFF"/>
              </a:solidFill>
              <a:latin typeface="Calibri" pitchFamily="34" charset="0"/>
              <a:ea typeface="MS PGothic" pitchFamily="34" charset="-128"/>
              <a:sym typeface="Calibri" pitchFamily="34" charset="0"/>
            </a:endParaRPr>
          </a:p>
        </p:txBody>
      </p:sp>
      <p:sp>
        <p:nvSpPr>
          <p:cNvPr id="10357" name="Shape 199"/>
          <p:cNvSpPr txBox="1">
            <a:spLocks noChangeArrowheads="1"/>
          </p:cNvSpPr>
          <p:nvPr/>
        </p:nvSpPr>
        <p:spPr bwMode="auto">
          <a:xfrm>
            <a:off x="6934200" y="6096000"/>
            <a:ext cx="609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400">
                <a:solidFill>
                  <a:srgbClr val="FFFFFF"/>
                </a:solidFill>
                <a:ea typeface="MS PGothic" pitchFamily="34" charset="-128"/>
                <a:cs typeface="Arial" pitchFamily="34" charset="0"/>
                <a:sym typeface="Arial" pitchFamily="34" charset="0"/>
              </a:rPr>
              <a:t>6</a:t>
            </a:r>
            <a:r>
              <a:rPr lang="en-US" altLang="en-US" sz="1400">
                <a:solidFill>
                  <a:srgbClr val="FFFFFF"/>
                </a:solidFill>
                <a:ea typeface="MS PGothic" pitchFamily="34" charset="-128"/>
                <a:cs typeface="Arial" pitchFamily="34" charset="0"/>
              </a:rPr>
              <a:t>7</a:t>
            </a:r>
            <a:r>
              <a:rPr lang="en-US" altLang="en-US" sz="1400">
                <a:solidFill>
                  <a:srgbClr val="FFFFFF"/>
                </a:solidFill>
                <a:ea typeface="MS PGothic" pitchFamily="34" charset="-128"/>
                <a:cs typeface="Arial" pitchFamily="34" charset="0"/>
                <a:sym typeface="Arial" pitchFamily="34" charset="0"/>
              </a:rPr>
              <a:t>%</a:t>
            </a:r>
          </a:p>
        </p:txBody>
      </p:sp>
      <p:sp>
        <p:nvSpPr>
          <p:cNvPr id="10358" name="Shape 200"/>
          <p:cNvSpPr txBox="1">
            <a:spLocks noChangeArrowheads="1"/>
          </p:cNvSpPr>
          <p:nvPr/>
        </p:nvSpPr>
        <p:spPr bwMode="auto">
          <a:xfrm>
            <a:off x="6934200" y="6400800"/>
            <a:ext cx="5334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buSzPct val="25000"/>
            </a:pPr>
            <a:r>
              <a:rPr lang="en-US" altLang="en-US" sz="1100">
                <a:solidFill>
                  <a:srgbClr val="000000"/>
                </a:solidFill>
                <a:ea typeface="MS PGothic" pitchFamily="34" charset="-128"/>
                <a:cs typeface="Arial" pitchFamily="34" charset="0"/>
                <a:sym typeface="Arial" pitchFamily="34" charset="0"/>
              </a:rPr>
              <a:t>201</a:t>
            </a:r>
            <a:r>
              <a:rPr lang="en-US" altLang="en-US" sz="1100">
                <a:solidFill>
                  <a:srgbClr val="000000"/>
                </a:solidFill>
                <a:ea typeface="MS PGothic" pitchFamily="34" charset="-128"/>
                <a:cs typeface="Arial" pitchFamily="34" charset="0"/>
              </a:rPr>
              <a:t>4</a:t>
            </a:r>
          </a:p>
        </p:txBody>
      </p:sp>
      <p:sp>
        <p:nvSpPr>
          <p:cNvPr id="10359" name="TextBox 1"/>
          <p:cNvSpPr txBox="1">
            <a:spLocks noChangeArrowheads="1"/>
          </p:cNvSpPr>
          <p:nvPr/>
        </p:nvSpPr>
        <p:spPr bwMode="auto">
          <a:xfrm>
            <a:off x="107950" y="115888"/>
            <a:ext cx="69453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r>
              <a:rPr lang="en-US" altLang="en-US" sz="1800">
                <a:ea typeface="MS PGothic" pitchFamily="34" charset="-128"/>
              </a:rPr>
              <a:t>GOOS/GCOS 2010 implementation goals for </a:t>
            </a:r>
            <a:r>
              <a:rPr lang="en-US" altLang="en-US" sz="1800" b="1">
                <a:ea typeface="MS PGothic" pitchFamily="34" charset="-128"/>
              </a:rPr>
              <a:t>climate</a:t>
            </a:r>
            <a:r>
              <a:rPr lang="en-US" altLang="en-US" sz="1800">
                <a:ea typeface="MS PGothic" pitchFamily="34" charset="-128"/>
              </a:rPr>
              <a:t> observations</a:t>
            </a: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50825" y="-76200"/>
            <a:ext cx="8713788" cy="639763"/>
          </a:xfrm>
        </p:spPr>
        <p:txBody>
          <a:bodyPr/>
          <a:lstStyle/>
          <a:p>
            <a:pPr algn="ctr"/>
            <a:r>
              <a:rPr lang="en-GB" altLang="en-US" smtClean="0"/>
              <a:t>Issues &amp; challenges</a:t>
            </a:r>
          </a:p>
        </p:txBody>
      </p:sp>
      <p:sp>
        <p:nvSpPr>
          <p:cNvPr id="11267" name="Rectangle 3"/>
          <p:cNvSpPr>
            <a:spLocks noGrp="1" noChangeArrowheads="1"/>
          </p:cNvSpPr>
          <p:nvPr>
            <p:ph type="body" idx="1"/>
          </p:nvPr>
        </p:nvSpPr>
        <p:spPr>
          <a:xfrm>
            <a:off x="76200" y="609600"/>
            <a:ext cx="8713788" cy="5791200"/>
          </a:xfrm>
        </p:spPr>
        <p:txBody>
          <a:bodyPr/>
          <a:lstStyle/>
          <a:p>
            <a:r>
              <a:rPr lang="en-US" altLang="en-US" smtClean="0"/>
              <a:t>Achieving global coverage by </a:t>
            </a:r>
            <a:r>
              <a:rPr lang="en-US" altLang="en-US" i="1" smtClean="0"/>
              <a:t>in situ</a:t>
            </a:r>
            <a:r>
              <a:rPr lang="en-US" altLang="en-US" smtClean="0"/>
              <a:t> networks</a:t>
            </a:r>
          </a:p>
          <a:p>
            <a:pPr lvl="1">
              <a:buFontTx/>
              <a:buChar char="•"/>
            </a:pPr>
            <a:r>
              <a:rPr lang="en-GB" altLang="en-US" sz="2400" smtClean="0"/>
              <a:t>Demonstrating the adequacy of the observing system with end-user requirements, and addressing the spatial gaps according to the </a:t>
            </a:r>
            <a:r>
              <a:rPr lang="en-US" altLang="en-US" sz="2400" smtClean="0"/>
              <a:t>JCOMM OPA Implementation Goals</a:t>
            </a:r>
            <a:endParaRPr lang="en-GB" altLang="en-US" sz="2400" smtClean="0"/>
          </a:p>
          <a:p>
            <a:pPr lvl="1">
              <a:buFontTx/>
              <a:buChar char="•"/>
            </a:pPr>
            <a:r>
              <a:rPr lang="en-GB" altLang="en-US" sz="2400" smtClean="0"/>
              <a:t>Achieving and demonstrating the overall cost-effectiveness of the observing system (cost/obs)</a:t>
            </a:r>
          </a:p>
          <a:p>
            <a:pPr lvl="1">
              <a:buFontTx/>
              <a:buChar char="•"/>
            </a:pPr>
            <a:r>
              <a:rPr lang="en-US" altLang="en-US" sz="2400" smtClean="0"/>
              <a:t>Funding to meet implementation targets</a:t>
            </a:r>
          </a:p>
          <a:p>
            <a:pPr lvl="2">
              <a:buFontTx/>
              <a:buChar char="•"/>
            </a:pPr>
            <a:r>
              <a:rPr lang="en-US" altLang="en-US" sz="2000" smtClean="0"/>
              <a:t>e.g. Funding of required ship time is problematic</a:t>
            </a:r>
          </a:p>
          <a:p>
            <a:pPr lvl="1">
              <a:buFontTx/>
              <a:buChar char="•"/>
            </a:pPr>
            <a:r>
              <a:rPr lang="en-US" altLang="en-US" sz="2400" smtClean="0"/>
              <a:t>Ocean observations also used for</a:t>
            </a:r>
          </a:p>
          <a:p>
            <a:pPr lvl="2">
              <a:buFont typeface="Arial" pitchFamily="34" charset="0"/>
              <a:buChar char="-"/>
            </a:pPr>
            <a:r>
              <a:rPr lang="en-US" altLang="en-US" sz="2000" smtClean="0"/>
              <a:t>NWP, SIA</a:t>
            </a:r>
          </a:p>
          <a:p>
            <a:pPr lvl="2">
              <a:buFont typeface="Arial" pitchFamily="34" charset="0"/>
              <a:buChar char="-"/>
            </a:pPr>
            <a:r>
              <a:rPr lang="en-US" altLang="en-US" sz="2000" smtClean="0"/>
              <a:t>Ocean Mesoscale Forecast</a:t>
            </a:r>
          </a:p>
          <a:p>
            <a:pPr lvl="2">
              <a:buFont typeface="Arial" pitchFamily="34" charset="0"/>
              <a:buChar char="-"/>
            </a:pPr>
            <a:r>
              <a:rPr lang="en-US" altLang="en-US" sz="2000" smtClean="0"/>
              <a:t>Coastal marine services</a:t>
            </a:r>
          </a:p>
          <a:p>
            <a:pPr lvl="2">
              <a:buFont typeface="Arial" pitchFamily="34" charset="0"/>
              <a:buChar char="-"/>
            </a:pPr>
            <a:r>
              <a:rPr lang="en-US" altLang="en-US" sz="2000" smtClean="0"/>
              <a:t>Multi-harzard warning systems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50825" y="46038"/>
            <a:ext cx="8713788" cy="639762"/>
          </a:xfrm>
        </p:spPr>
        <p:txBody>
          <a:bodyPr/>
          <a:lstStyle/>
          <a:p>
            <a:pPr algn="ctr"/>
            <a:r>
              <a:rPr lang="en-GB" altLang="en-US" sz="3400" smtClean="0"/>
              <a:t>Issues &amp; challenges</a:t>
            </a:r>
          </a:p>
        </p:txBody>
      </p:sp>
      <p:sp>
        <p:nvSpPr>
          <p:cNvPr id="12291" name="Rectangle 3"/>
          <p:cNvSpPr>
            <a:spLocks noGrp="1" noChangeArrowheads="1"/>
          </p:cNvSpPr>
          <p:nvPr>
            <p:ph type="body" idx="1"/>
          </p:nvPr>
        </p:nvSpPr>
        <p:spPr>
          <a:xfrm>
            <a:off x="152400" y="838200"/>
            <a:ext cx="8713788" cy="5181600"/>
          </a:xfrm>
        </p:spPr>
        <p:txBody>
          <a:bodyPr/>
          <a:lstStyle/>
          <a:p>
            <a:pPr>
              <a:lnSpc>
                <a:spcPct val="90000"/>
              </a:lnSpc>
            </a:pPr>
            <a:r>
              <a:rPr lang="en-US" altLang="en-US" sz="2400" smtClean="0"/>
              <a:t>Integration of ocean observing systems</a:t>
            </a:r>
          </a:p>
          <a:p>
            <a:pPr lvl="2">
              <a:lnSpc>
                <a:spcPct val="90000"/>
              </a:lnSpc>
              <a:buFontTx/>
              <a:buChar char="•"/>
            </a:pPr>
            <a:r>
              <a:rPr lang="en-US" altLang="en-US" sz="2000" i="1" smtClean="0"/>
              <a:t>in situ</a:t>
            </a:r>
            <a:r>
              <a:rPr lang="en-US" altLang="en-US" sz="2000" smtClean="0"/>
              <a:t> &amp; satellite (cal/val, in situ only, virtual constellations and combined products e.g. GHRSST, quality monitoring)</a:t>
            </a:r>
          </a:p>
          <a:p>
            <a:pPr lvl="2">
              <a:lnSpc>
                <a:spcPct val="90000"/>
              </a:lnSpc>
              <a:buFontTx/>
              <a:buChar char="•"/>
            </a:pPr>
            <a:r>
              <a:rPr lang="en-US" altLang="en-US" sz="2000" smtClean="0"/>
              <a:t>Between different </a:t>
            </a:r>
            <a:r>
              <a:rPr lang="en-US" altLang="en-US" sz="2000" i="1" smtClean="0"/>
              <a:t>in situ</a:t>
            </a:r>
            <a:r>
              <a:rPr lang="en-US" altLang="en-US" sz="2000" smtClean="0"/>
              <a:t> ocean observing components</a:t>
            </a:r>
          </a:p>
          <a:p>
            <a:pPr lvl="2">
              <a:lnSpc>
                <a:spcPct val="90000"/>
              </a:lnSpc>
              <a:buFontTx/>
              <a:buChar char="•"/>
            </a:pPr>
            <a:r>
              <a:rPr lang="en-US" altLang="en-US" sz="2000" smtClean="0"/>
              <a:t>Multi-disciplinary approach</a:t>
            </a:r>
          </a:p>
          <a:p>
            <a:pPr>
              <a:lnSpc>
                <a:spcPct val="90000"/>
              </a:lnSpc>
            </a:pPr>
            <a:r>
              <a:rPr lang="en-GB" altLang="en-US" sz="2400" smtClean="0"/>
              <a:t>Realizing potential synergies</a:t>
            </a:r>
          </a:p>
          <a:p>
            <a:pPr>
              <a:lnSpc>
                <a:spcPct val="90000"/>
              </a:lnSpc>
            </a:pPr>
            <a:r>
              <a:rPr lang="en-GB" altLang="en-US" sz="2400" smtClean="0"/>
              <a:t>Implementation support and coordination</a:t>
            </a:r>
          </a:p>
          <a:p>
            <a:pPr lvl="1">
              <a:lnSpc>
                <a:spcPct val="90000"/>
              </a:lnSpc>
            </a:pPr>
            <a:r>
              <a:rPr lang="en-GB" altLang="en-US" sz="2400" smtClean="0"/>
              <a:t>JCOMM </a:t>
            </a:r>
            <a:r>
              <a:rPr lang="en-GB" altLang="en-US" sz="2400" i="1" smtClean="0"/>
              <a:t>in situ</a:t>
            </a:r>
            <a:r>
              <a:rPr lang="en-GB" altLang="en-US" sz="2400" smtClean="0"/>
              <a:t> Observations Programme Support Centre (JCOMMOPS)</a:t>
            </a:r>
          </a:p>
          <a:p>
            <a:pPr>
              <a:lnSpc>
                <a:spcPct val="90000"/>
              </a:lnSpc>
            </a:pPr>
            <a:r>
              <a:rPr lang="en-GB" altLang="en-US" sz="2400" smtClean="0"/>
              <a:t>Identifying and improving data quality (uncertainty of measurements, timeliness)</a:t>
            </a:r>
          </a:p>
          <a:p>
            <a:pPr>
              <a:lnSpc>
                <a:spcPct val="90000"/>
              </a:lnSpc>
            </a:pPr>
            <a:r>
              <a:rPr lang="en-US" altLang="en-US" sz="2400" smtClean="0"/>
              <a:t>System-wide monitoring and performance reporting</a:t>
            </a:r>
          </a:p>
          <a:p>
            <a:pPr lvl="2">
              <a:lnSpc>
                <a:spcPct val="90000"/>
              </a:lnSpc>
              <a:buFontTx/>
              <a:buChar char="•"/>
            </a:pPr>
            <a:r>
              <a:rPr lang="en-US" altLang="en-US" sz="2000" smtClean="0"/>
              <a:t>JCOMM Metrics</a:t>
            </a:r>
          </a:p>
          <a:p>
            <a:pPr lvl="2">
              <a:lnSpc>
                <a:spcPct val="90000"/>
              </a:lnSpc>
              <a:buFontTx/>
              <a:buChar char="•"/>
            </a:pPr>
            <a:r>
              <a:rPr lang="en-US" altLang="en-US" sz="2000" smtClean="0"/>
              <a:t>Risk management</a:t>
            </a:r>
          </a:p>
          <a:p>
            <a:pPr lvl="2">
              <a:lnSpc>
                <a:spcPct val="90000"/>
              </a:lnSpc>
              <a:buFontTx/>
              <a:buChar char="•"/>
            </a:pPr>
            <a:r>
              <a:rPr lang="en-US" altLang="en-US" sz="2000" smtClean="0"/>
              <a:t>WMO Rolling Review of Requirements (RRR)</a:t>
            </a:r>
            <a:endParaRPr lang="en-GB" altLang="en-US" sz="2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idx="4294967295"/>
          </p:nvPr>
        </p:nvSpPr>
        <p:spPr/>
        <p:txBody>
          <a:bodyPr lIns="91436" tIns="45716" rIns="91436" bIns="45716"/>
          <a:lstStyle/>
          <a:p>
            <a:endParaRPr lang="en-US" altLang="en-US" smtClean="0"/>
          </a:p>
        </p:txBody>
      </p:sp>
      <p:sp>
        <p:nvSpPr>
          <p:cNvPr id="13315" name="Content Placeholder 2"/>
          <p:cNvSpPr>
            <a:spLocks noGrp="1"/>
          </p:cNvSpPr>
          <p:nvPr>
            <p:ph idx="4294967295"/>
          </p:nvPr>
        </p:nvSpPr>
        <p:spPr>
          <a:xfrm>
            <a:off x="236538" y="1981200"/>
            <a:ext cx="8736012" cy="4729163"/>
          </a:xfrm>
        </p:spPr>
        <p:txBody>
          <a:bodyPr lIns="91436" tIns="45716" rIns="91436" bIns="45716"/>
          <a:lstStyle/>
          <a:p>
            <a:pPr marL="341313" indent="-341313" defTabSz="455613"/>
            <a:r>
              <a:rPr lang="fr-FR" altLang="en-US" sz="2000" smtClean="0"/>
              <a:t>Providing Technical Coordination internationally for </a:t>
            </a:r>
            <a:r>
              <a:rPr lang="fr-FR" altLang="en-US" sz="2000" b="1" smtClean="0"/>
              <a:t>monitoring</a:t>
            </a:r>
            <a:r>
              <a:rPr lang="fr-FR" altLang="en-US" sz="2000" smtClean="0"/>
              <a:t> and </a:t>
            </a:r>
            <a:r>
              <a:rPr lang="fr-FR" altLang="en-US" sz="2000" b="1" smtClean="0"/>
              <a:t>support</a:t>
            </a:r>
            <a:r>
              <a:rPr lang="fr-FR" altLang="en-US" sz="2000" smtClean="0"/>
              <a:t> for the implementation, including data-flow, of the sustained elements of the GOOS</a:t>
            </a:r>
          </a:p>
          <a:p>
            <a:pPr marL="341313" indent="-341313" defTabSz="455613"/>
            <a:r>
              <a:rPr lang="fr-FR" altLang="en-US" sz="2000" smtClean="0"/>
              <a:t>Full staff regrouped in Brest at IFREMER</a:t>
            </a:r>
          </a:p>
          <a:p>
            <a:pPr lvl="1" defTabSz="455613"/>
            <a:r>
              <a:rPr lang="fr-FR" altLang="en-US" sz="2000" smtClean="0"/>
              <a:t>Mathieu Belbéoch (FR) – Argo/JCOMMOPS</a:t>
            </a:r>
          </a:p>
          <a:p>
            <a:pPr lvl="1" defTabSz="455613"/>
            <a:r>
              <a:rPr lang="fr-FR" altLang="en-US" sz="2000" smtClean="0"/>
              <a:t>Martin Kramp (GER) – SOT/GOSHIP/JCOMMOPS</a:t>
            </a:r>
          </a:p>
          <a:p>
            <a:pPr lvl="1" defTabSz="455613"/>
            <a:r>
              <a:rPr lang="fr-FR" altLang="en-US" sz="2000" smtClean="0"/>
              <a:t>Champika Gallage (CA) – DBCP/OceanSITES</a:t>
            </a:r>
          </a:p>
          <a:p>
            <a:pPr lvl="1" defTabSz="455613"/>
            <a:r>
              <a:rPr lang="fr-FR" altLang="en-US" sz="2000" smtClean="0"/>
              <a:t>Anthonin Lizé (FR) – JCOMMOPS, IT Development</a:t>
            </a:r>
          </a:p>
          <a:p>
            <a:pPr lvl="1" defTabSz="455613"/>
            <a:r>
              <a:rPr lang="fr-FR" altLang="en-US" sz="2000" smtClean="0"/>
              <a:t>Emanuela Rusciano (IT)- JCOMMOPS, Science &amp; Communication </a:t>
            </a:r>
          </a:p>
          <a:p>
            <a:pPr marL="341313" indent="-341313" defTabSz="455613"/>
            <a:r>
              <a:rPr lang="en-US" altLang="en-US" sz="2000" smtClean="0">
                <a:hlinkClick r:id="rId3"/>
              </a:rPr>
              <a:t>www.jcommops.org </a:t>
            </a:r>
          </a:p>
          <a:p>
            <a:pPr marL="341313" indent="-341313" defTabSz="455613"/>
            <a:r>
              <a:rPr lang="en-US" altLang="en-US" sz="2000" smtClean="0">
                <a:hlinkClick r:id="rId3"/>
              </a:rPr>
              <a:t>support@jcommops.org</a:t>
            </a:r>
            <a:r>
              <a:rPr lang="en-US" altLang="en-US" sz="2000" smtClean="0"/>
              <a:t> </a:t>
            </a:r>
          </a:p>
        </p:txBody>
      </p:sp>
      <p:pic>
        <p:nvPicPr>
          <p:cNvPr id="1331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0275" y="36513"/>
            <a:ext cx="4810125"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76200"/>
            <a:ext cx="7772400" cy="539750"/>
          </a:xfrm>
        </p:spPr>
        <p:txBody>
          <a:bodyPr/>
          <a:lstStyle/>
          <a:p>
            <a:r>
              <a:rPr lang="en-GB" altLang="en-US" sz="3400" smtClean="0">
                <a:solidFill>
                  <a:srgbClr val="0000FF"/>
                </a:solidFill>
              </a:rPr>
              <a:t>2. Status of global observing networks</a:t>
            </a:r>
          </a:p>
        </p:txBody>
      </p:sp>
      <p:sp>
        <p:nvSpPr>
          <p:cNvPr id="14339" name="Rectangle 3"/>
          <p:cNvSpPr>
            <a:spLocks noGrp="1" noChangeArrowheads="1"/>
          </p:cNvSpPr>
          <p:nvPr>
            <p:ph type="body" idx="1"/>
          </p:nvPr>
        </p:nvSpPr>
        <p:spPr>
          <a:xfrm>
            <a:off x="533400" y="990600"/>
            <a:ext cx="7924800" cy="5487988"/>
          </a:xfrm>
        </p:spPr>
        <p:txBody>
          <a:bodyPr/>
          <a:lstStyle/>
          <a:p>
            <a:pPr>
              <a:lnSpc>
                <a:spcPct val="90000"/>
              </a:lnSpc>
            </a:pPr>
            <a:r>
              <a:rPr lang="en-GB" altLang="en-US" sz="2400" dirty="0" smtClean="0">
                <a:cs typeface="Arial" pitchFamily="34" charset="0"/>
              </a:rPr>
              <a:t>67 % of the planned networks completed</a:t>
            </a:r>
          </a:p>
          <a:p>
            <a:pPr lvl="1">
              <a:lnSpc>
                <a:spcPct val="90000"/>
              </a:lnSpc>
              <a:buFontTx/>
              <a:buChar char="•"/>
            </a:pPr>
            <a:r>
              <a:rPr lang="en-GB" altLang="en-US" sz="2000" dirty="0" smtClean="0">
                <a:cs typeface="Arial" pitchFamily="34" charset="0"/>
              </a:rPr>
              <a:t>Surface drifters completed &amp; sustained since Sept 2005</a:t>
            </a:r>
          </a:p>
          <a:p>
            <a:pPr lvl="1">
              <a:lnSpc>
                <a:spcPct val="90000"/>
              </a:lnSpc>
              <a:buFontTx/>
              <a:buChar char="•"/>
            </a:pPr>
            <a:r>
              <a:rPr lang="en-GB" altLang="en-US" sz="2000" dirty="0" smtClean="0">
                <a:cs typeface="Arial" pitchFamily="34" charset="0"/>
              </a:rPr>
              <a:t>Argo completed &amp; sustained since Nov 2007 (1 million profiles in Nov. 2012)</a:t>
            </a:r>
          </a:p>
          <a:p>
            <a:pPr lvl="1">
              <a:lnSpc>
                <a:spcPct val="90000"/>
              </a:lnSpc>
              <a:buFontTx/>
              <a:buChar char="•"/>
            </a:pPr>
            <a:r>
              <a:rPr lang="en-GB" altLang="en-US" sz="2000" dirty="0" err="1" smtClean="0">
                <a:cs typeface="Arial" pitchFamily="34" charset="0"/>
              </a:rPr>
              <a:t>VOSClim</a:t>
            </a:r>
            <a:r>
              <a:rPr lang="en-GB" altLang="en-US" sz="2000" dirty="0" smtClean="0">
                <a:cs typeface="Arial" pitchFamily="34" charset="0"/>
              </a:rPr>
              <a:t> reached its target in 2009 (now integrated in the wider VOS)</a:t>
            </a:r>
          </a:p>
          <a:p>
            <a:pPr>
              <a:lnSpc>
                <a:spcPct val="90000"/>
              </a:lnSpc>
            </a:pPr>
            <a:r>
              <a:rPr lang="en-GB" altLang="en-US" sz="2400" dirty="0" smtClean="0">
                <a:cs typeface="Arial" pitchFamily="34" charset="0"/>
              </a:rPr>
              <a:t>Sustainability an issue</a:t>
            </a:r>
          </a:p>
          <a:p>
            <a:pPr>
              <a:lnSpc>
                <a:spcPct val="90000"/>
              </a:lnSpc>
            </a:pPr>
            <a:r>
              <a:rPr lang="en-GB" altLang="en-US" sz="2400" dirty="0" smtClean="0">
                <a:cs typeface="Arial" pitchFamily="34" charset="0"/>
              </a:rPr>
              <a:t>Efforts of integration underway</a:t>
            </a:r>
          </a:p>
          <a:p>
            <a:pPr lvl="1">
              <a:lnSpc>
                <a:spcPct val="90000"/>
              </a:lnSpc>
              <a:buFontTx/>
              <a:buChar char="•"/>
            </a:pPr>
            <a:r>
              <a:rPr lang="en-GB" altLang="en-US" sz="2000" dirty="0" smtClean="0">
                <a:cs typeface="Arial" pitchFamily="34" charset="0"/>
              </a:rPr>
              <a:t>JCOMM contribution to WIGOS implementation</a:t>
            </a:r>
          </a:p>
          <a:p>
            <a:pPr lvl="2">
              <a:lnSpc>
                <a:spcPct val="90000"/>
              </a:lnSpc>
              <a:buFont typeface="Arial" pitchFamily="34" charset="0"/>
              <a:buChar char="-"/>
            </a:pPr>
            <a:r>
              <a:rPr lang="en-GB" altLang="en-US" sz="1800" dirty="0" smtClean="0">
                <a:cs typeface="Arial" pitchFamily="34" charset="0"/>
              </a:rPr>
              <a:t>New data-sets through WIS</a:t>
            </a:r>
          </a:p>
          <a:p>
            <a:pPr lvl="2">
              <a:lnSpc>
                <a:spcPct val="90000"/>
              </a:lnSpc>
              <a:buFont typeface="Arial" pitchFamily="34" charset="0"/>
              <a:buChar char="-"/>
            </a:pPr>
            <a:r>
              <a:rPr lang="en-GB" altLang="en-US" sz="1800" dirty="0" smtClean="0">
                <a:cs typeface="Arial" pitchFamily="34" charset="0"/>
              </a:rPr>
              <a:t>Instrument Best Practices</a:t>
            </a:r>
          </a:p>
          <a:p>
            <a:pPr lvl="2">
              <a:lnSpc>
                <a:spcPct val="90000"/>
              </a:lnSpc>
              <a:buFont typeface="Arial" pitchFamily="34" charset="0"/>
              <a:buChar char="-"/>
            </a:pPr>
            <a:r>
              <a:rPr lang="en-GB" altLang="en-US" sz="1800" dirty="0" smtClean="0">
                <a:cs typeface="Arial" pitchFamily="34" charset="0"/>
              </a:rPr>
              <a:t>Quality Management</a:t>
            </a:r>
          </a:p>
          <a:p>
            <a:pPr lvl="1">
              <a:lnSpc>
                <a:spcPct val="90000"/>
              </a:lnSpc>
              <a:buFontTx/>
              <a:buChar char="•"/>
            </a:pPr>
            <a:r>
              <a:rPr lang="en-GB" altLang="en-US" sz="2000" dirty="0" smtClean="0">
                <a:cs typeface="Arial" pitchFamily="34" charset="0"/>
              </a:rPr>
              <a:t>Rolling Review of Requirements: JCOMM Statement of Guidance</a:t>
            </a:r>
          </a:p>
          <a:p>
            <a:pPr lvl="1">
              <a:lnSpc>
                <a:spcPct val="90000"/>
              </a:lnSpc>
              <a:buFontTx/>
              <a:buChar char="•"/>
            </a:pPr>
            <a:r>
              <a:rPr lang="en-GB" altLang="en-US" sz="2000" dirty="0" smtClean="0">
                <a:cs typeface="Arial" pitchFamily="34" charset="0"/>
              </a:rPr>
              <a:t>Expanded JCOMMOPS functions</a:t>
            </a:r>
          </a:p>
          <a:p>
            <a:pPr lvl="1">
              <a:lnSpc>
                <a:spcPct val="90000"/>
              </a:lnSpc>
              <a:buFontTx/>
              <a:buChar char="•"/>
            </a:pPr>
            <a:r>
              <a:rPr lang="en-GB" altLang="en-US" sz="2000" dirty="0" smtClean="0">
                <a:cs typeface="Arial" pitchFamily="34" charset="0"/>
              </a:rPr>
              <a:t>JCOMM Catalogue of Standards &amp; Practices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ltLang="en-US" sz="2600" smtClean="0"/>
              <a:t>All marine meteorological and oceanographic observing platforms reporting on GTS</a:t>
            </a:r>
          </a:p>
        </p:txBody>
      </p:sp>
      <p:pic>
        <p:nvPicPr>
          <p:cNvPr id="2" name="Afbeelding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599" y="990600"/>
            <a:ext cx="8784629" cy="5029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sz="2000" dirty="0" smtClean="0"/>
          </a:p>
          <a:p>
            <a:pPr marL="0" indent="0">
              <a:buNone/>
            </a:pPr>
            <a:endParaRPr lang="en-US" sz="2000" dirty="0" smtClean="0"/>
          </a:p>
          <a:p>
            <a:pPr marL="0" indent="0">
              <a:buNone/>
            </a:pPr>
            <a:r>
              <a:rPr lang="en-US" sz="2000" dirty="0" smtClean="0"/>
              <a:t>Total Obs per month (2014)</a:t>
            </a:r>
            <a:r>
              <a:rPr lang="en-GB" altLang="en-US" sz="2000" dirty="0">
                <a:cs typeface="Arial" pitchFamily="34" charset="0"/>
              </a:rPr>
              <a:t> ≈</a:t>
            </a:r>
            <a:r>
              <a:rPr lang="en-US" sz="2000" dirty="0" smtClean="0"/>
              <a:t> 156000</a:t>
            </a:r>
          </a:p>
          <a:p>
            <a:pPr marL="0" indent="0">
              <a:buNone/>
            </a:pPr>
            <a:r>
              <a:rPr lang="en-US" sz="2000" dirty="0" smtClean="0"/>
              <a:t>Ships reporting in 2014</a:t>
            </a:r>
            <a:r>
              <a:rPr lang="en-GB" altLang="en-US" sz="2000" dirty="0">
                <a:cs typeface="Arial" pitchFamily="34" charset="0"/>
              </a:rPr>
              <a:t> ≈</a:t>
            </a:r>
            <a:r>
              <a:rPr lang="en-US" sz="2000" dirty="0" smtClean="0"/>
              <a:t> 2400</a:t>
            </a:r>
          </a:p>
          <a:p>
            <a:pPr marL="0" indent="0">
              <a:buNone/>
            </a:pPr>
            <a:r>
              <a:rPr lang="en-US" sz="2000" dirty="0" smtClean="0"/>
              <a:t>Ships using e-logbooks </a:t>
            </a:r>
            <a:r>
              <a:rPr lang="en-GB" altLang="en-US" sz="2000" dirty="0" smtClean="0">
                <a:cs typeface="Arial" pitchFamily="34" charset="0"/>
              </a:rPr>
              <a:t>≈ 2200</a:t>
            </a:r>
            <a:endParaRPr lang="nl-NL" sz="2000" dirty="0"/>
          </a:p>
        </p:txBody>
      </p:sp>
      <p:sp>
        <p:nvSpPr>
          <p:cNvPr id="5" name="Tijdelijke aanduiding voor dianummer 4"/>
          <p:cNvSpPr>
            <a:spLocks noGrp="1"/>
          </p:cNvSpPr>
          <p:nvPr>
            <p:ph type="sldNum" sz="quarter" idx="11"/>
          </p:nvPr>
        </p:nvSpPr>
        <p:spPr/>
        <p:txBody>
          <a:bodyPr/>
          <a:lstStyle/>
          <a:p>
            <a:fld id="{5872819F-6FA8-4350-8BEC-AD3F40A4ADC7}" type="slidenum">
              <a:rPr lang="en-US" altLang="en-US" smtClean="0"/>
              <a:pPr/>
              <a:t>12</a:t>
            </a:fld>
            <a:endParaRPr lang="en-US" altLang="en-US"/>
          </a:p>
        </p:txBody>
      </p:sp>
      <p:sp>
        <p:nvSpPr>
          <p:cNvPr id="6" name="Rectangle 2"/>
          <p:cNvSpPr>
            <a:spLocks noGrp="1" noChangeArrowheads="1"/>
          </p:cNvSpPr>
          <p:nvPr>
            <p:ph type="title"/>
          </p:nvPr>
        </p:nvSpPr>
        <p:spPr/>
        <p:txBody>
          <a:bodyPr/>
          <a:lstStyle/>
          <a:p>
            <a:r>
              <a:rPr lang="en-GB" altLang="en-US" dirty="0" smtClean="0"/>
              <a:t>Ship observations</a:t>
            </a:r>
          </a:p>
        </p:txBody>
      </p:sp>
      <p:graphicFrame>
        <p:nvGraphicFramePr>
          <p:cNvPr id="7" name="Table 4"/>
          <p:cNvGraphicFramePr>
            <a:graphicFrameLocks noGrp="1"/>
          </p:cNvGraphicFramePr>
          <p:nvPr>
            <p:extLst>
              <p:ext uri="{D42A27DB-BD31-4B8C-83A1-F6EECF244321}">
                <p14:modId xmlns:p14="http://schemas.microsoft.com/office/powerpoint/2010/main" val="3386588924"/>
              </p:ext>
            </p:extLst>
          </p:nvPr>
        </p:nvGraphicFramePr>
        <p:xfrm>
          <a:off x="228601" y="1066800"/>
          <a:ext cx="3429000" cy="2826723"/>
        </p:xfrm>
        <a:graphic>
          <a:graphicData uri="http://schemas.openxmlformats.org/drawingml/2006/table">
            <a:tbl>
              <a:tblPr/>
              <a:tblGrid>
                <a:gridCol w="2160904"/>
                <a:gridCol w="1268096"/>
              </a:tblGrid>
              <a:tr h="330474">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1" i="0" u="none" strike="noStrike" cap="none" normalizeH="0" baseline="0" dirty="0" smtClean="0">
                          <a:ln>
                            <a:noFill/>
                          </a:ln>
                          <a:solidFill>
                            <a:srgbClr val="000000"/>
                          </a:solidFill>
                          <a:effectLst/>
                          <a:latin typeface="Calibri" pitchFamily="34" charset="0"/>
                          <a:cs typeface="Times New Roman" pitchFamily="18" charset="0"/>
                        </a:rPr>
                        <a:t>VOS Class</a:t>
                      </a:r>
                      <a:endParaRPr kumimoji="0" lang="en-GB" altLang="fr-FR"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1" i="0" u="none" strike="noStrike" cap="none" normalizeH="0" baseline="0" dirty="0" smtClean="0">
                          <a:ln>
                            <a:noFill/>
                          </a:ln>
                          <a:solidFill>
                            <a:srgbClr val="000000"/>
                          </a:solidFill>
                          <a:effectLst/>
                          <a:latin typeface="Calibri" pitchFamily="34" charset="0"/>
                          <a:cs typeface="Times New Roman" pitchFamily="18" charset="0"/>
                        </a:rPr>
                        <a:t>2015</a:t>
                      </a:r>
                      <a:endParaRPr kumimoji="0" lang="en-GB" altLang="fr-FR"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smtClean="0">
                          <a:ln>
                            <a:noFill/>
                          </a:ln>
                          <a:solidFill>
                            <a:srgbClr val="000000"/>
                          </a:solidFill>
                          <a:effectLst/>
                          <a:latin typeface="Calibri" pitchFamily="34" charset="0"/>
                          <a:ea typeface="Times New Roman" pitchFamily="18" charset="0"/>
                          <a:cs typeface="Arial" pitchFamily="34" charset="0"/>
                        </a:rPr>
                        <a:t>Selected</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1589</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smtClean="0">
                          <a:ln>
                            <a:noFill/>
                          </a:ln>
                          <a:solidFill>
                            <a:srgbClr val="000000"/>
                          </a:solidFill>
                          <a:effectLst/>
                          <a:latin typeface="Calibri" pitchFamily="34" charset="0"/>
                          <a:ea typeface="Times New Roman" pitchFamily="18" charset="0"/>
                          <a:cs typeface="Arial" pitchFamily="34" charset="0"/>
                        </a:rPr>
                        <a:t>Supplementary</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552</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smtClean="0">
                          <a:ln>
                            <a:noFill/>
                          </a:ln>
                          <a:solidFill>
                            <a:srgbClr val="000000"/>
                          </a:solidFill>
                          <a:effectLst/>
                          <a:latin typeface="Calibri" pitchFamily="34" charset="0"/>
                          <a:ea typeface="Times New Roman" pitchFamily="18" charset="0"/>
                          <a:cs typeface="Arial" pitchFamily="34" charset="0"/>
                        </a:rPr>
                        <a:t>VOSClim</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382</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Auxiliary</a:t>
                      </a:r>
                      <a:endParaRPr kumimoji="0" lang="en-GB" altLang="fr-FR" sz="18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265</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smtClean="0">
                          <a:ln>
                            <a:noFill/>
                          </a:ln>
                          <a:solidFill>
                            <a:srgbClr val="000000"/>
                          </a:solidFill>
                          <a:effectLst/>
                          <a:latin typeface="Calibri" pitchFamily="34" charset="0"/>
                          <a:ea typeface="Times New Roman" pitchFamily="18" charset="0"/>
                          <a:cs typeface="Arial" pitchFamily="34" charset="0"/>
                        </a:rPr>
                        <a:t>VOSClim AWS</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116</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Selected AWS</a:t>
                      </a:r>
                      <a:endParaRPr kumimoji="0" lang="en-GB" altLang="fr-FR" sz="18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60</a:t>
                      </a:r>
                      <a:endParaRPr kumimoji="0" lang="en-GB" altLang="fr-FR" sz="18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smtClean="0">
                          <a:ln>
                            <a:noFill/>
                          </a:ln>
                          <a:solidFill>
                            <a:srgbClr val="000000"/>
                          </a:solidFill>
                          <a:effectLst/>
                          <a:latin typeface="Calibri" pitchFamily="34" charset="0"/>
                          <a:ea typeface="Times New Roman" pitchFamily="18" charset="0"/>
                          <a:cs typeface="Arial" pitchFamily="34" charset="0"/>
                        </a:rPr>
                        <a:t>Supplementary AWS </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78</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3880">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fr-FR" sz="1800" b="1" i="0" u="none" strike="noStrike" cap="none" normalizeH="0" baseline="0" smtClean="0">
                          <a:ln>
                            <a:noFill/>
                          </a:ln>
                          <a:solidFill>
                            <a:srgbClr val="000000"/>
                          </a:solidFill>
                          <a:effectLst/>
                          <a:latin typeface="Calibri" pitchFamily="34" charset="0"/>
                          <a:ea typeface="Times New Roman" pitchFamily="18" charset="0"/>
                          <a:cs typeface="Arial" pitchFamily="34" charset="0"/>
                        </a:rPr>
                        <a:t>Auxiliary AWS</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0" i="0" u="none" strike="noStrike" cap="none" normalizeH="0" baseline="0" smtClean="0">
                          <a:ln>
                            <a:noFill/>
                          </a:ln>
                          <a:solidFill>
                            <a:srgbClr val="000000"/>
                          </a:solidFill>
                          <a:effectLst/>
                          <a:latin typeface="Calibri" pitchFamily="34" charset="0"/>
                          <a:ea typeface="Times New Roman" pitchFamily="18" charset="0"/>
                          <a:cs typeface="Arial" pitchFamily="34" charset="0"/>
                        </a:rPr>
                        <a:t>3</a:t>
                      </a:r>
                      <a:endParaRPr kumimoji="0" lang="en-GB" altLang="fr-FR" sz="1800" b="0" i="0" u="none" strike="noStrike" cap="none" normalizeH="0" baseline="0" smtClean="0">
                        <a:ln>
                          <a:noFill/>
                        </a:ln>
                        <a:solidFill>
                          <a:schemeClr val="tx1"/>
                        </a:solidFill>
                        <a:effectLst/>
                        <a:latin typeface="Times New Roman" pitchFamily="18" charset="0"/>
                        <a:ea typeface="Times New Roman" pitchFamily="18" charset="0"/>
                        <a:cs typeface="Arial" pitchFamily="34"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1689">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fr-FR" sz="1800" b="1" i="0" u="none" strike="noStrike" cap="none" normalizeH="0" baseline="0" smtClean="0">
                          <a:ln>
                            <a:noFill/>
                          </a:ln>
                          <a:solidFill>
                            <a:schemeClr val="tx1"/>
                          </a:solidFill>
                          <a:effectLst/>
                          <a:latin typeface="Calibri" pitchFamily="34" charset="0"/>
                          <a:cs typeface="Times New Roman" pitchFamily="18" charset="0"/>
                        </a:rPr>
                        <a:t>TOTALS VOS Classes</a:t>
                      </a:r>
                      <a:endParaRPr kumimoji="0" lang="en-GB" altLang="fr-FR" sz="1800" b="0" i="0" u="none" strike="noStrike" cap="none" normalizeH="0" baseline="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itchFamily="34" charset="0"/>
                          <a:cs typeface="Times New Roman" pitchFamily="18" charset="0"/>
                        </a:defRPr>
                      </a:lvl1pPr>
                      <a:lvl2pPr marL="742950" indent="-285750" eaLnBrk="0" hangingPunct="0">
                        <a:spcBef>
                          <a:spcPct val="20000"/>
                        </a:spcBef>
                        <a:defRPr sz="2400">
                          <a:solidFill>
                            <a:schemeClr val="tx1"/>
                          </a:solidFill>
                          <a:latin typeface="Arial" pitchFamily="34" charset="0"/>
                          <a:cs typeface="Times New Roman" pitchFamily="18" charset="0"/>
                        </a:defRPr>
                      </a:lvl2pPr>
                      <a:lvl3pPr marL="1143000" indent="-228600" eaLnBrk="0" hangingPunct="0">
                        <a:spcBef>
                          <a:spcPct val="20000"/>
                        </a:spcBef>
                        <a:defRPr sz="2000">
                          <a:solidFill>
                            <a:schemeClr val="tx1"/>
                          </a:solidFill>
                          <a:latin typeface="Arial" pitchFamily="34" charset="0"/>
                          <a:cs typeface="Times New Roman" pitchFamily="18" charset="0"/>
                        </a:defRPr>
                      </a:lvl3pPr>
                      <a:lvl4pPr marL="1600200" indent="-228600" eaLnBrk="0" hangingPunct="0">
                        <a:spcBef>
                          <a:spcPct val="20000"/>
                        </a:spcBef>
                        <a:defRPr>
                          <a:solidFill>
                            <a:schemeClr val="tx1"/>
                          </a:solidFill>
                          <a:latin typeface="Arial" pitchFamily="34" charset="0"/>
                          <a:cs typeface="Times New Roman" pitchFamily="18" charset="0"/>
                        </a:defRPr>
                      </a:lvl4pPr>
                      <a:lvl5pPr marL="2057400" indent="-228600" eaLnBrk="0" hangingPunct="0">
                        <a:spcBef>
                          <a:spcPct val="20000"/>
                        </a:spcBef>
                        <a:defRPr>
                          <a:solidFill>
                            <a:schemeClr val="tx1"/>
                          </a:solidFill>
                          <a:latin typeface="Arial" pitchFamily="34" charset="0"/>
                          <a:cs typeface="Times New Roman" pitchFamily="18" charset="0"/>
                        </a:defRPr>
                      </a:lvl5pPr>
                      <a:lvl6pPr marL="2514600" indent="-228600" eaLnBrk="0" fontAlgn="base" hangingPunct="0">
                        <a:spcBef>
                          <a:spcPct val="20000"/>
                        </a:spcBef>
                        <a:spcAft>
                          <a:spcPct val="0"/>
                        </a:spcAft>
                        <a:defRPr>
                          <a:solidFill>
                            <a:schemeClr val="tx1"/>
                          </a:solidFill>
                          <a:latin typeface="Arial" pitchFamily="34" charset="0"/>
                          <a:cs typeface="Times New Roman" pitchFamily="18" charset="0"/>
                        </a:defRPr>
                      </a:lvl6pPr>
                      <a:lvl7pPr marL="2971800" indent="-228600" eaLnBrk="0" fontAlgn="base" hangingPunct="0">
                        <a:spcBef>
                          <a:spcPct val="20000"/>
                        </a:spcBef>
                        <a:spcAft>
                          <a:spcPct val="0"/>
                        </a:spcAft>
                        <a:defRPr>
                          <a:solidFill>
                            <a:schemeClr val="tx1"/>
                          </a:solidFill>
                          <a:latin typeface="Arial" pitchFamily="34" charset="0"/>
                          <a:cs typeface="Times New Roman" pitchFamily="18" charset="0"/>
                        </a:defRPr>
                      </a:lvl7pPr>
                      <a:lvl8pPr marL="3429000" indent="-228600" eaLnBrk="0" fontAlgn="base" hangingPunct="0">
                        <a:spcBef>
                          <a:spcPct val="20000"/>
                        </a:spcBef>
                        <a:spcAft>
                          <a:spcPct val="0"/>
                        </a:spcAft>
                        <a:defRPr>
                          <a:solidFill>
                            <a:schemeClr val="tx1"/>
                          </a:solidFill>
                          <a:latin typeface="Arial" pitchFamily="34" charset="0"/>
                          <a:cs typeface="Times New Roman" pitchFamily="18" charset="0"/>
                        </a:defRPr>
                      </a:lvl8pPr>
                      <a:lvl9pPr marL="3886200" indent="-228600" eaLnBrk="0" fontAlgn="base" hangingPunct="0">
                        <a:spcBef>
                          <a:spcPct val="20000"/>
                        </a:spcBef>
                        <a:spcAft>
                          <a:spcPct val="0"/>
                        </a:spcAft>
                        <a:defRPr>
                          <a:solidFill>
                            <a:schemeClr val="tx1"/>
                          </a:solidFill>
                          <a:latin typeface="Arial" pitchFamily="34" charset="0"/>
                          <a:cs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fr-FR" sz="1800" b="1" i="0" u="none" strike="noStrike" cap="none" normalizeH="0" baseline="0" dirty="0" smtClean="0">
                          <a:ln>
                            <a:noFill/>
                          </a:ln>
                          <a:solidFill>
                            <a:schemeClr val="tx1"/>
                          </a:solidFill>
                          <a:effectLst/>
                          <a:latin typeface="Calibri" pitchFamily="34" charset="0"/>
                          <a:cs typeface="Times New Roman" pitchFamily="18" charset="0"/>
                        </a:rPr>
                        <a:t>3045</a:t>
                      </a:r>
                      <a:endParaRPr kumimoji="0" lang="en-GB" altLang="fr-FR" sz="18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8580" marR="68580" marT="0" marB="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8" name="Afbeelding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0" y="1066799"/>
            <a:ext cx="5255692" cy="3324225"/>
          </a:xfrm>
          <a:prstGeom prst="rect">
            <a:avLst/>
          </a:prstGeom>
        </p:spPr>
      </p:pic>
    </p:spTree>
    <p:extLst>
      <p:ext uri="{BB962C8B-B14F-4D97-AF65-F5344CB8AC3E}">
        <p14:creationId xmlns:p14="http://schemas.microsoft.com/office/powerpoint/2010/main" val="130922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ltLang="en-US" dirty="0" smtClean="0"/>
              <a:t>Ship observations (ASAP)</a:t>
            </a:r>
          </a:p>
        </p:txBody>
      </p:sp>
      <p:sp>
        <p:nvSpPr>
          <p:cNvPr id="17411" name="Rectangle 3"/>
          <p:cNvSpPr>
            <a:spLocks noGrp="1" noChangeArrowheads="1"/>
          </p:cNvSpPr>
          <p:nvPr>
            <p:ph type="body" idx="1"/>
          </p:nvPr>
        </p:nvSpPr>
        <p:spPr/>
        <p:txBody>
          <a:bodyPr/>
          <a:lstStyle/>
          <a:p>
            <a:pPr marL="0" indent="0">
              <a:buNone/>
            </a:pPr>
            <a:r>
              <a:rPr lang="en-US" altLang="en-US" dirty="0" smtClean="0">
                <a:cs typeface="Arial" pitchFamily="34" charset="0"/>
              </a:rPr>
              <a:t>Why: Only source for upper air observations above the ocean</a:t>
            </a:r>
            <a:endParaRPr lang="en-GB" altLang="en-US" sz="2400" dirty="0" smtClean="0">
              <a:cs typeface="Arial" pitchFamily="34" charset="0"/>
            </a:endParaRPr>
          </a:p>
        </p:txBody>
      </p:sp>
      <p:pic>
        <p:nvPicPr>
          <p:cNvPr id="6" name="Picture 5" descr="Global_ASAP_snds_2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981201"/>
            <a:ext cx="6240145"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4"/>
          <p:cNvSpPr txBox="1">
            <a:spLocks noChangeArrowheads="1"/>
          </p:cNvSpPr>
          <p:nvPr/>
        </p:nvSpPr>
        <p:spPr bwMode="auto">
          <a:xfrm>
            <a:off x="838200" y="5114695"/>
            <a:ext cx="7346950" cy="1147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400">
                <a:solidFill>
                  <a:schemeClr val="tx1"/>
                </a:solidFill>
                <a:latin typeface="Times New Roman" pitchFamily="18" charset="0"/>
                <a:cs typeface="Times New Roman" pitchFamily="18" charset="0"/>
              </a:defRPr>
            </a:lvl1pPr>
            <a:lvl2pPr marL="742950" indent="-285750" eaLnBrk="0" hangingPunct="0">
              <a:defRPr sz="1400">
                <a:solidFill>
                  <a:schemeClr val="tx1"/>
                </a:solidFill>
                <a:latin typeface="Times New Roman" pitchFamily="18" charset="0"/>
                <a:cs typeface="Times New Roman" pitchFamily="18" charset="0"/>
              </a:defRPr>
            </a:lvl2pPr>
            <a:lvl3pPr marL="1143000" indent="-228600" eaLnBrk="0" hangingPunct="0">
              <a:defRPr sz="1400">
                <a:solidFill>
                  <a:schemeClr val="tx1"/>
                </a:solidFill>
                <a:latin typeface="Times New Roman" pitchFamily="18" charset="0"/>
                <a:cs typeface="Times New Roman" pitchFamily="18" charset="0"/>
              </a:defRPr>
            </a:lvl3pPr>
            <a:lvl4pPr marL="1600200" indent="-228600" eaLnBrk="0" hangingPunct="0">
              <a:defRPr sz="1400">
                <a:solidFill>
                  <a:schemeClr val="tx1"/>
                </a:solidFill>
                <a:latin typeface="Times New Roman" pitchFamily="18" charset="0"/>
                <a:cs typeface="Times New Roman" pitchFamily="18" charset="0"/>
              </a:defRPr>
            </a:lvl4pPr>
            <a:lvl5pPr marL="2057400" indent="-228600" eaLnBrk="0" hangingPunct="0">
              <a:defRPr sz="1400">
                <a:solidFill>
                  <a:schemeClr val="tx1"/>
                </a:solidFill>
                <a:latin typeface="Times New Roman" pitchFamily="18" charset="0"/>
                <a:cs typeface="Times New Roman" pitchFamily="18" charset="0"/>
              </a:defRPr>
            </a:lvl5pPr>
            <a:lvl6pPr marL="2514600" indent="-228600" eaLnBrk="0" fontAlgn="base" hangingPunct="0">
              <a:spcBef>
                <a:spcPct val="0"/>
              </a:spcBef>
              <a:spcAft>
                <a:spcPct val="0"/>
              </a:spcAft>
              <a:defRPr sz="1400">
                <a:solidFill>
                  <a:schemeClr val="tx1"/>
                </a:solidFill>
                <a:latin typeface="Times New Roman" pitchFamily="18" charset="0"/>
                <a:cs typeface="Times New Roman" pitchFamily="18" charset="0"/>
              </a:defRPr>
            </a:lvl6pPr>
            <a:lvl7pPr marL="2971800" indent="-228600" eaLnBrk="0" fontAlgn="base" hangingPunct="0">
              <a:spcBef>
                <a:spcPct val="0"/>
              </a:spcBef>
              <a:spcAft>
                <a:spcPct val="0"/>
              </a:spcAft>
              <a:defRPr sz="1400">
                <a:solidFill>
                  <a:schemeClr val="tx1"/>
                </a:solidFill>
                <a:latin typeface="Times New Roman" pitchFamily="18" charset="0"/>
                <a:cs typeface="Times New Roman" pitchFamily="18" charset="0"/>
              </a:defRPr>
            </a:lvl7pPr>
            <a:lvl8pPr marL="3429000" indent="-228600" eaLnBrk="0" fontAlgn="base" hangingPunct="0">
              <a:spcBef>
                <a:spcPct val="0"/>
              </a:spcBef>
              <a:spcAft>
                <a:spcPct val="0"/>
              </a:spcAft>
              <a:defRPr sz="1400">
                <a:solidFill>
                  <a:schemeClr val="tx1"/>
                </a:solidFill>
                <a:latin typeface="Times New Roman" pitchFamily="18" charset="0"/>
                <a:cs typeface="Times New Roman" pitchFamily="18" charset="0"/>
              </a:defRPr>
            </a:lvl8pPr>
            <a:lvl9pPr marL="3886200" indent="-228600" eaLnBrk="0" fontAlgn="base" hangingPunct="0">
              <a:spcBef>
                <a:spcPct val="0"/>
              </a:spcBef>
              <a:spcAft>
                <a:spcPct val="0"/>
              </a:spcAft>
              <a:defRPr sz="1400">
                <a:solidFill>
                  <a:schemeClr val="tx1"/>
                </a:solidFill>
                <a:latin typeface="Times New Roman" pitchFamily="18" charset="0"/>
                <a:cs typeface="Times New Roman" pitchFamily="18" charset="0"/>
              </a:defRPr>
            </a:lvl9pPr>
          </a:lstStyle>
          <a:p>
            <a:pPr eaLnBrk="1" hangingPunct="1">
              <a:spcBef>
                <a:spcPct val="20000"/>
              </a:spcBef>
              <a:buClr>
                <a:schemeClr val="tx1"/>
              </a:buClr>
            </a:pPr>
            <a:r>
              <a:rPr lang="en-US" altLang="fr-FR" u="sng" dirty="0">
                <a:latin typeface="Arial" pitchFamily="34" charset="0"/>
              </a:rPr>
              <a:t>5466 </a:t>
            </a:r>
            <a:r>
              <a:rPr lang="en-US" altLang="fr-FR" u="sng" dirty="0" err="1">
                <a:latin typeface="Arial" pitchFamily="34" charset="0"/>
              </a:rPr>
              <a:t>Snd</a:t>
            </a:r>
            <a:r>
              <a:rPr lang="en-US" altLang="fr-FR" u="sng" dirty="0">
                <a:latin typeface="Arial" pitchFamily="34" charset="0"/>
              </a:rPr>
              <a:t>. on the </a:t>
            </a:r>
            <a:r>
              <a:rPr lang="en-US" altLang="fr-FR" u="sng" dirty="0" smtClean="0">
                <a:latin typeface="Arial" pitchFamily="34" charset="0"/>
              </a:rPr>
              <a:t>GTS in 2014</a:t>
            </a:r>
            <a:endParaRPr lang="en-US" altLang="fr-FR" dirty="0">
              <a:latin typeface="Arial" pitchFamily="34" charset="0"/>
            </a:endParaRPr>
          </a:p>
          <a:p>
            <a:pPr eaLnBrk="1" hangingPunct="1">
              <a:lnSpc>
                <a:spcPct val="130000"/>
              </a:lnSpc>
              <a:spcBef>
                <a:spcPct val="20000"/>
              </a:spcBef>
              <a:buClr>
                <a:schemeClr val="tx1"/>
              </a:buClr>
            </a:pPr>
            <a:r>
              <a:rPr lang="en-US" altLang="fr-FR" dirty="0">
                <a:solidFill>
                  <a:srgbClr val="FF0000"/>
                </a:solidFill>
                <a:latin typeface="Arial" pitchFamily="34" charset="0"/>
              </a:rPr>
              <a:t>77% E-ASAP fleet</a:t>
            </a:r>
          </a:p>
          <a:p>
            <a:pPr eaLnBrk="1" hangingPunct="1">
              <a:spcBef>
                <a:spcPct val="20000"/>
              </a:spcBef>
              <a:buClr>
                <a:schemeClr val="tx1"/>
              </a:buClr>
            </a:pPr>
            <a:r>
              <a:rPr lang="en-US" altLang="fr-FR" dirty="0">
                <a:latin typeface="Arial" pitchFamily="34" charset="0"/>
              </a:rPr>
              <a:t>  </a:t>
            </a:r>
            <a:r>
              <a:rPr lang="en-US" altLang="fr-FR" dirty="0">
                <a:solidFill>
                  <a:srgbClr val="66CCFF"/>
                </a:solidFill>
                <a:latin typeface="Arial" pitchFamily="34" charset="0"/>
              </a:rPr>
              <a:t>8% RV </a:t>
            </a:r>
            <a:r>
              <a:rPr lang="en-US" altLang="fr-FR" dirty="0" err="1">
                <a:solidFill>
                  <a:srgbClr val="66CCFF"/>
                </a:solidFill>
                <a:latin typeface="Arial" pitchFamily="34" charset="0"/>
              </a:rPr>
              <a:t>Polarstern</a:t>
            </a:r>
            <a:endParaRPr lang="en-US" altLang="fr-FR" dirty="0">
              <a:solidFill>
                <a:srgbClr val="66CCFF"/>
              </a:solidFill>
              <a:latin typeface="Arial" pitchFamily="34" charset="0"/>
            </a:endParaRPr>
          </a:p>
          <a:p>
            <a:pPr eaLnBrk="1" hangingPunct="1">
              <a:spcBef>
                <a:spcPct val="20000"/>
              </a:spcBef>
              <a:buClr>
                <a:schemeClr val="tx1"/>
              </a:buClr>
            </a:pPr>
            <a:r>
              <a:rPr lang="en-US" altLang="fr-FR" dirty="0">
                <a:solidFill>
                  <a:schemeClr val="accent2"/>
                </a:solidFill>
                <a:latin typeface="Arial" pitchFamily="34" charset="0"/>
              </a:rPr>
              <a:t>  </a:t>
            </a:r>
            <a:r>
              <a:rPr lang="de-DE" altLang="fr-FR" dirty="0">
                <a:solidFill>
                  <a:srgbClr val="0033CC"/>
                </a:solidFill>
                <a:latin typeface="Arial" pitchFamily="34" charset="0"/>
              </a:rPr>
              <a:t>5% MIRAI, 3% RYOFU MARU, 6% ODEN, 1% SONNE</a:t>
            </a:r>
            <a:endParaRPr lang="en-US" altLang="fr-FR" dirty="0">
              <a:solidFill>
                <a:srgbClr val="0033CC"/>
              </a:solidFill>
              <a:latin typeface="Arial" pitchFamily="34" charset="0"/>
            </a:endParaRPr>
          </a:p>
        </p:txBody>
      </p:sp>
      <p:pic>
        <p:nvPicPr>
          <p:cNvPr id="8" name="Picture 5" descr="DBB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9298" y="4627489"/>
            <a:ext cx="2491692" cy="163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6"/>
          <p:cNvSpPr txBox="1">
            <a:spLocks noChangeArrowheads="1"/>
          </p:cNvSpPr>
          <p:nvPr/>
        </p:nvSpPr>
        <p:spPr bwMode="auto">
          <a:xfrm>
            <a:off x="6639298" y="4353317"/>
            <a:ext cx="3240087"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1100">
                <a:latin typeface="+mn-lt"/>
              </a:rPr>
              <a:t>Source: Alfred Wegener Institut, Bremerhaven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altLang="en-US" dirty="0" smtClean="0"/>
              <a:t>Ship observations SOOPIP (XBT’s)</a:t>
            </a:r>
          </a:p>
        </p:txBody>
      </p:sp>
      <p:pic>
        <p:nvPicPr>
          <p:cNvPr id="6" name="Picture 5"/>
          <p:cNvPicPr/>
          <p:nvPr/>
        </p:nvPicPr>
        <p:blipFill rotWithShape="1">
          <a:blip r:embed="rId2">
            <a:extLst>
              <a:ext uri="{28A0092B-C50C-407E-A947-70E740481C1C}">
                <a14:useLocalDpi xmlns:a14="http://schemas.microsoft.com/office/drawing/2010/main" val="0"/>
              </a:ext>
            </a:extLst>
          </a:blip>
          <a:srcRect t="4772" b="-9319"/>
          <a:stretch/>
        </p:blipFill>
        <p:spPr bwMode="auto">
          <a:xfrm>
            <a:off x="607741" y="846161"/>
            <a:ext cx="5334000" cy="3329971"/>
          </a:xfrm>
          <a:prstGeom prst="rect">
            <a:avLst/>
          </a:prstGeom>
          <a:ln>
            <a:noFill/>
          </a:ln>
          <a:extLst>
            <a:ext uri="{53640926-AAD7-44D8-BBD7-CCE9431645EC}">
              <a14:shadowObscured xmlns:a14="http://schemas.microsoft.com/office/drawing/2010/main"/>
            </a:ext>
            <a:ext uri="{FAA26D3D-D897-4be2-8F04-BA451C77F1D7}">
              <ma14:placeholderFlag xmlns="" xmlns:ma14="http://schemas.microsoft.com/office/mac/drawingml/2011/main"/>
            </a:ext>
          </a:extLst>
        </p:spPr>
      </p:pic>
      <p:sp>
        <p:nvSpPr>
          <p:cNvPr id="9" name="TextBox 6"/>
          <p:cNvSpPr txBox="1"/>
          <p:nvPr/>
        </p:nvSpPr>
        <p:spPr>
          <a:xfrm>
            <a:off x="762000" y="4038600"/>
            <a:ext cx="7937237" cy="2369880"/>
          </a:xfrm>
          <a:prstGeom prst="rect">
            <a:avLst/>
          </a:prstGeom>
          <a:noFill/>
        </p:spPr>
        <p:txBody>
          <a:bodyPr wrap="none" rtlCol="0">
            <a:spAutoFit/>
          </a:bodyPr>
          <a:lstStyle/>
          <a:p>
            <a:r>
              <a:rPr lang="en-US" sz="1600" b="1" dirty="0" smtClean="0">
                <a:solidFill>
                  <a:srgbClr val="FF0000"/>
                </a:solidFill>
              </a:rPr>
              <a:t>ACTIVE TRANSECTS: 29 (58%)</a:t>
            </a:r>
          </a:p>
          <a:p>
            <a:r>
              <a:rPr lang="en-US" sz="1600" b="1" dirty="0" smtClean="0"/>
              <a:t>INACTIVE TRANSECTS: 21</a:t>
            </a:r>
          </a:p>
          <a:p>
            <a:endParaRPr lang="en-US" sz="1600" b="1" dirty="0"/>
          </a:p>
          <a:p>
            <a:r>
              <a:rPr lang="en-US" sz="1600" b="1" dirty="0" smtClean="0"/>
              <a:t>Other programs: GOSUD / SAMOS (SST, SSS)      </a:t>
            </a:r>
            <a:r>
              <a:rPr lang="en-US" sz="1600" b="1" dirty="0" err="1" smtClean="0"/>
              <a:t>eXpendable</a:t>
            </a:r>
            <a:r>
              <a:rPr lang="en-US" sz="1600" b="1" dirty="0" smtClean="0"/>
              <a:t> </a:t>
            </a:r>
            <a:r>
              <a:rPr lang="en-US" sz="1600" b="1" dirty="0" err="1" smtClean="0"/>
              <a:t>BathyTermograph</a:t>
            </a:r>
            <a:endParaRPr lang="en-US" sz="1600" b="1" dirty="0" smtClean="0"/>
          </a:p>
          <a:p>
            <a:endParaRPr lang="en-US" sz="1600" b="1" dirty="0" smtClean="0"/>
          </a:p>
          <a:p>
            <a:r>
              <a:rPr lang="en-US" sz="2400" b="1" dirty="0" smtClean="0"/>
              <a:t> </a:t>
            </a:r>
            <a:endParaRPr lang="en-US" sz="2400" b="1" dirty="0"/>
          </a:p>
        </p:txBody>
      </p:sp>
      <p:pic>
        <p:nvPicPr>
          <p:cNvPr id="2" name="Afbeelding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7957" y="1857755"/>
            <a:ext cx="1730829" cy="2180845"/>
          </a:xfrm>
          <a:prstGeom prst="rect">
            <a:avLst/>
          </a:prstGeom>
        </p:spPr>
      </p:pic>
      <p:pic>
        <p:nvPicPr>
          <p:cNvPr id="4" name="Afbeelding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3990" y="4267200"/>
            <a:ext cx="3430288" cy="809929"/>
          </a:xfrm>
          <a:prstGeom prst="rect">
            <a:avLst/>
          </a:prstGeom>
        </p:spPr>
      </p:pic>
    </p:spTree>
    <p:extLst>
      <p:ext uri="{BB962C8B-B14F-4D97-AF65-F5344CB8AC3E}">
        <p14:creationId xmlns:p14="http://schemas.microsoft.com/office/powerpoint/2010/main" val="4047506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en-US" smtClean="0"/>
              <a:t>Buoy observations</a:t>
            </a:r>
          </a:p>
        </p:txBody>
      </p:sp>
      <p:sp>
        <p:nvSpPr>
          <p:cNvPr id="19459" name="Rectangle 3"/>
          <p:cNvSpPr>
            <a:spLocks noGrp="1" noChangeArrowheads="1"/>
          </p:cNvSpPr>
          <p:nvPr>
            <p:ph type="body" idx="1"/>
          </p:nvPr>
        </p:nvSpPr>
        <p:spPr>
          <a:xfrm>
            <a:off x="487826" y="2696657"/>
            <a:ext cx="8713788" cy="4897437"/>
          </a:xfrm>
        </p:spPr>
        <p:txBody>
          <a:bodyPr/>
          <a:lstStyle/>
          <a:p>
            <a:pPr>
              <a:lnSpc>
                <a:spcPct val="80000"/>
              </a:lnSpc>
            </a:pPr>
            <a:r>
              <a:rPr lang="en-GB" altLang="en-US" sz="2400" dirty="0" smtClean="0">
                <a:cs typeface="Arial" pitchFamily="34" charset="0"/>
              </a:rPr>
              <a:t>1600 drifters operational in Sept. 2015 (target 1250 units)</a:t>
            </a:r>
          </a:p>
          <a:p>
            <a:pPr lvl="1">
              <a:lnSpc>
                <a:spcPct val="80000"/>
              </a:lnSpc>
              <a:buFontTx/>
              <a:buChar char="•"/>
            </a:pPr>
            <a:r>
              <a:rPr lang="en-GB" altLang="en-US" sz="2000" dirty="0" smtClean="0">
                <a:cs typeface="Arial" pitchFamily="34" charset="0"/>
              </a:rPr>
              <a:t>≈ 50% have barometers (872 in Sept. 2015)</a:t>
            </a:r>
          </a:p>
          <a:p>
            <a:pPr lvl="1">
              <a:lnSpc>
                <a:spcPct val="80000"/>
              </a:lnSpc>
              <a:buFontTx/>
              <a:buChar char="•"/>
            </a:pPr>
            <a:r>
              <a:rPr lang="en-GB" altLang="en-US" sz="2000" dirty="0" smtClean="0">
                <a:cs typeface="Arial" pitchFamily="34" charset="0"/>
              </a:rPr>
              <a:t>Surface pressure has high impact on NWP (study ECMWF)</a:t>
            </a:r>
          </a:p>
          <a:p>
            <a:pPr lvl="1">
              <a:lnSpc>
                <a:spcPct val="80000"/>
              </a:lnSpc>
              <a:buFontTx/>
              <a:buChar char="•"/>
            </a:pPr>
            <a:r>
              <a:rPr lang="en-GB" altLang="en-US" sz="2000" dirty="0" err="1" smtClean="0">
                <a:cs typeface="Arial" pitchFamily="34" charset="0"/>
              </a:rPr>
              <a:t>Comms</a:t>
            </a:r>
            <a:r>
              <a:rPr lang="en-GB" altLang="en-US" sz="2000" dirty="0" smtClean="0">
                <a:cs typeface="Arial" pitchFamily="34" charset="0"/>
              </a:rPr>
              <a:t> via ARGOS / Iridium, moving to Iridium</a:t>
            </a:r>
          </a:p>
          <a:p>
            <a:pPr>
              <a:lnSpc>
                <a:spcPct val="80000"/>
              </a:lnSpc>
            </a:pPr>
            <a:r>
              <a:rPr lang="en-GB" altLang="en-US" sz="2400" dirty="0" smtClean="0">
                <a:cs typeface="Arial" pitchFamily="34" charset="0"/>
              </a:rPr>
              <a:t>Tropical moorings</a:t>
            </a:r>
          </a:p>
          <a:p>
            <a:pPr lvl="1">
              <a:lnSpc>
                <a:spcPct val="80000"/>
              </a:lnSpc>
              <a:buFontTx/>
              <a:buChar char="•"/>
            </a:pPr>
            <a:r>
              <a:rPr lang="en-GB" altLang="en-US" sz="2000" dirty="0" smtClean="0">
                <a:cs typeface="Arial" pitchFamily="34" charset="0"/>
              </a:rPr>
              <a:t>TAO/TRITON - Pacific: 59 reporting in Oct. 2015 of 63 target</a:t>
            </a:r>
          </a:p>
          <a:p>
            <a:pPr lvl="1">
              <a:lnSpc>
                <a:spcPct val="80000"/>
              </a:lnSpc>
              <a:buFontTx/>
              <a:buChar char="•"/>
            </a:pPr>
            <a:r>
              <a:rPr lang="en-GB" altLang="en-US" sz="2000" dirty="0" smtClean="0">
                <a:cs typeface="Arial" pitchFamily="34" charset="0"/>
              </a:rPr>
              <a:t>PIRATA - Atlantic: 18 reporting in Oct. 2015 of 18 target</a:t>
            </a:r>
          </a:p>
          <a:p>
            <a:pPr lvl="1">
              <a:lnSpc>
                <a:spcPct val="80000"/>
              </a:lnSpc>
              <a:buFontTx/>
              <a:buChar char="•"/>
            </a:pPr>
            <a:r>
              <a:rPr lang="en-GB" altLang="en-US" sz="2000" dirty="0" smtClean="0">
                <a:cs typeface="Arial" pitchFamily="34" charset="0"/>
              </a:rPr>
              <a:t>RAMA - Indian: 16 reporting in Oct. 2015 of 27 target</a:t>
            </a:r>
          </a:p>
          <a:p>
            <a:pPr>
              <a:lnSpc>
                <a:spcPct val="80000"/>
              </a:lnSpc>
            </a:pPr>
            <a:r>
              <a:rPr lang="en-GB" altLang="en-US" sz="2400" dirty="0" smtClean="0">
                <a:cs typeface="Arial" pitchFamily="34" charset="0"/>
              </a:rPr>
              <a:t>Capacity Building</a:t>
            </a:r>
          </a:p>
        </p:txBody>
      </p:sp>
      <p:pic>
        <p:nvPicPr>
          <p:cNvPr id="2" name="Afbeelding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6229" y="76200"/>
            <a:ext cx="4800600" cy="260558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altLang="en-US" smtClean="0"/>
              <a:t>Variables reported by buoys (August 2013)</a:t>
            </a:r>
          </a:p>
        </p:txBody>
      </p:sp>
      <p:pic>
        <p:nvPicPr>
          <p:cNvPr id="20483" name="Picture 4" descr="201308-DBM_SP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0838"/>
            <a:ext cx="9144000" cy="523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684213" y="188913"/>
            <a:ext cx="7924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spcBef>
                <a:spcPct val="0"/>
              </a:spcBef>
              <a:buClrTx/>
              <a:buFontTx/>
              <a:buNone/>
            </a:pPr>
            <a:r>
              <a:rPr lang="en-GB" altLang="en-US" sz="1900" dirty="0">
                <a:solidFill>
                  <a:schemeClr val="tx2"/>
                </a:solidFill>
              </a:rPr>
              <a:t>Tropical Moorings, Sept. </a:t>
            </a:r>
            <a:r>
              <a:rPr lang="en-GB" altLang="en-US" sz="1900" dirty="0" smtClean="0">
                <a:solidFill>
                  <a:schemeClr val="tx2"/>
                </a:solidFill>
              </a:rPr>
              <a:t>2015</a:t>
            </a:r>
            <a:endParaRPr lang="en-GB" altLang="en-US" sz="1900" dirty="0">
              <a:solidFill>
                <a:schemeClr val="tx2"/>
              </a:solidFill>
            </a:endParaRPr>
          </a:p>
        </p:txBody>
      </p:sp>
      <p:pic>
        <p:nvPicPr>
          <p:cNvPr id="4" name="Picture 3" descr="C:\Users\freitag\AppData\Local\Temp\1\flux_ref_co2_bio_ospage-2.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213" y="1447800"/>
            <a:ext cx="8078787" cy="33528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4294967295"/>
          </p:nvPr>
        </p:nvSpPr>
        <p:spPr>
          <a:xfrm>
            <a:off x="5181600" y="1066800"/>
            <a:ext cx="3886200" cy="5181600"/>
          </a:xfrm>
        </p:spPr>
        <p:txBody>
          <a:bodyPr lIns="91436" tIns="45716" rIns="91436" bIns="45716"/>
          <a:lstStyle/>
          <a:p>
            <a:pPr marL="341313" indent="-341313" defTabSz="455613"/>
            <a:r>
              <a:rPr lang="en-US" altLang="en-US" sz="1800" dirty="0" smtClean="0"/>
              <a:t>Real-time data return (September 2014 – August 2015)</a:t>
            </a:r>
          </a:p>
          <a:p>
            <a:pPr marL="798513" lvl="1" indent="-341313" defTabSz="455613"/>
            <a:r>
              <a:rPr lang="en-US" altLang="en-US" sz="1800" dirty="0" smtClean="0"/>
              <a:t>TAO: 81%</a:t>
            </a:r>
          </a:p>
          <a:p>
            <a:pPr marL="798513" lvl="1" indent="-341313" defTabSz="455613"/>
            <a:r>
              <a:rPr lang="en-US" altLang="en-US" sz="1800" dirty="0" smtClean="0"/>
              <a:t>TRITON: 82%</a:t>
            </a:r>
          </a:p>
          <a:p>
            <a:pPr marL="798513" lvl="1" indent="-341313" defTabSz="455613"/>
            <a:r>
              <a:rPr lang="en-US" altLang="en-US" sz="1800" dirty="0" smtClean="0"/>
              <a:t>PIRATA: 87%</a:t>
            </a:r>
          </a:p>
          <a:p>
            <a:pPr marL="798513" lvl="1" indent="-341313" defTabSz="455613"/>
            <a:r>
              <a:rPr lang="en-US" altLang="en-US" sz="1800" dirty="0" smtClean="0"/>
              <a:t>RAMA: 49%</a:t>
            </a:r>
          </a:p>
          <a:p>
            <a:pPr marL="341313" indent="-341313" defTabSz="455613"/>
            <a:r>
              <a:rPr lang="en-US" altLang="en-US" sz="1800" dirty="0" smtClean="0"/>
              <a:t>Challenge to assure data return due to reduced sea days and vandalism</a:t>
            </a:r>
          </a:p>
          <a:p>
            <a:pPr marL="341313" indent="-341313" defTabSz="455613" eaLnBrk="1" hangingPunct="1"/>
            <a:r>
              <a:rPr lang="en-US" altLang="en-US" sz="1800" dirty="0" smtClean="0"/>
              <a:t>Ship time to service the array is expensive</a:t>
            </a:r>
          </a:p>
          <a:p>
            <a:pPr marL="341313" indent="-341313" defTabSz="455613" eaLnBrk="1" hangingPunct="1"/>
            <a:r>
              <a:rPr lang="en-US" sz="1800" b="1" dirty="0"/>
              <a:t>4 of 12 TRITON sites retired</a:t>
            </a:r>
          </a:p>
          <a:p>
            <a:pPr marL="341313" indent="-341313" defTabSz="455613" eaLnBrk="1" hangingPunct="1"/>
            <a:r>
              <a:rPr lang="en-US" altLang="en-US" sz="1800" dirty="0" smtClean="0"/>
              <a:t>Cross-network redesign underway in the Tropical Pacific Ocean with the TPOS-2020 project</a:t>
            </a:r>
          </a:p>
        </p:txBody>
      </p:sp>
      <p:sp>
        <p:nvSpPr>
          <p:cNvPr id="22531" name="Text Box 9"/>
          <p:cNvSpPr txBox="1">
            <a:spLocks noChangeArrowheads="1"/>
          </p:cNvSpPr>
          <p:nvPr/>
        </p:nvSpPr>
        <p:spPr bwMode="auto">
          <a:xfrm>
            <a:off x="1295400" y="209550"/>
            <a:ext cx="6172200" cy="9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sz="2400">
                <a:solidFill>
                  <a:schemeClr val="tx1"/>
                </a:solidFill>
                <a:latin typeface="Arial" pitchFamily="34" charset="0"/>
              </a:defRPr>
            </a:lvl1pPr>
            <a:lvl2pPr marL="742950" indent="-285750" defTabSz="455613">
              <a:defRPr sz="2400">
                <a:solidFill>
                  <a:schemeClr val="tx1"/>
                </a:solidFill>
                <a:latin typeface="Arial" pitchFamily="34" charset="0"/>
              </a:defRPr>
            </a:lvl2pPr>
            <a:lvl3pPr marL="1143000" indent="-228600" defTabSz="455613">
              <a:defRPr sz="2400">
                <a:solidFill>
                  <a:schemeClr val="tx1"/>
                </a:solidFill>
                <a:latin typeface="Arial" pitchFamily="34" charset="0"/>
              </a:defRPr>
            </a:lvl3pPr>
            <a:lvl4pPr marL="1600200" indent="-228600" defTabSz="455613">
              <a:defRPr sz="2400">
                <a:solidFill>
                  <a:schemeClr val="tx1"/>
                </a:solidFill>
                <a:latin typeface="Arial" pitchFamily="34" charset="0"/>
              </a:defRPr>
            </a:lvl4pPr>
            <a:lvl5pPr marL="2057400" indent="-228600" defTabSz="455613">
              <a:defRPr sz="2400">
                <a:solidFill>
                  <a:schemeClr val="tx1"/>
                </a:solidFill>
                <a:latin typeface="Arial" pitchFamily="34" charset="0"/>
              </a:defRPr>
            </a:lvl5pPr>
            <a:lvl6pPr marL="2514600" indent="-228600" defTabSz="455613"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defTabSz="455613"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defTabSz="455613"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defTabSz="455613"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eaLnBrk="1" hangingPunct="1">
              <a:buClrTx/>
              <a:buFontTx/>
              <a:buNone/>
            </a:pPr>
            <a:r>
              <a:rPr lang="en-US" altLang="en-US" sz="2200" dirty="0">
                <a:solidFill>
                  <a:srgbClr val="167EC5"/>
                </a:solidFill>
                <a:latin typeface="Century Gothic" pitchFamily="34" charset="0"/>
                <a:ea typeface="ヒラギノ角ゴ ProN W3"/>
                <a:cs typeface="ヒラギノ角ゴ ProN W3"/>
                <a:sym typeface="Arial" pitchFamily="34" charset="0"/>
              </a:rPr>
              <a:t>Tropical Moored Buoys </a:t>
            </a:r>
            <a:endParaRPr lang="en-US" altLang="en-US" sz="2200" dirty="0" smtClean="0">
              <a:solidFill>
                <a:srgbClr val="167EC5"/>
              </a:solidFill>
              <a:latin typeface="Century Gothic" pitchFamily="34" charset="0"/>
              <a:ea typeface="ヒラギノ角ゴ ProN W3"/>
              <a:cs typeface="ヒラギノ角ゴ ProN W3"/>
              <a:sym typeface="Arial" pitchFamily="34" charset="0"/>
            </a:endParaRPr>
          </a:p>
          <a:p>
            <a:pPr eaLnBrk="1" hangingPunct="1">
              <a:buClrTx/>
              <a:buFontTx/>
              <a:buNone/>
            </a:pPr>
            <a:r>
              <a:rPr lang="en-US" altLang="en-US" dirty="0" smtClean="0">
                <a:solidFill>
                  <a:srgbClr val="243F77"/>
                </a:solidFill>
                <a:latin typeface="Century Gothic" pitchFamily="34" charset="0"/>
                <a:ea typeface="ヒラギノ角ゴ ProN W3"/>
                <a:cs typeface="ヒラギノ角ゴ ProN W3"/>
                <a:sym typeface="Arial" pitchFamily="34" charset="0"/>
              </a:rPr>
              <a:t>Status </a:t>
            </a:r>
            <a:r>
              <a:rPr lang="en-US" altLang="en-US" dirty="0">
                <a:solidFill>
                  <a:srgbClr val="243F77"/>
                </a:solidFill>
                <a:latin typeface="Century Gothic" pitchFamily="34" charset="0"/>
                <a:ea typeface="ヒラギノ角ゴ ProN W3"/>
                <a:cs typeface="ヒラギノ角ゴ ProN W3"/>
                <a:sym typeface="Arial" pitchFamily="34" charset="0"/>
              </a:rPr>
              <a:t>Sept. </a:t>
            </a:r>
            <a:r>
              <a:rPr lang="en-US" altLang="en-US" dirty="0" smtClean="0">
                <a:solidFill>
                  <a:srgbClr val="243F77"/>
                </a:solidFill>
                <a:latin typeface="Century Gothic" pitchFamily="34" charset="0"/>
                <a:ea typeface="ヒラギノ角ゴ ProN W3"/>
                <a:cs typeface="ヒラギノ角ゴ ProN W3"/>
                <a:sym typeface="Arial" pitchFamily="34" charset="0"/>
              </a:rPr>
              <a:t>2015</a:t>
            </a:r>
            <a:endParaRPr lang="en-US" altLang="en-US" dirty="0">
              <a:solidFill>
                <a:srgbClr val="A6A6A6"/>
              </a:solidFill>
              <a:latin typeface="Century Gothic" pitchFamily="34" charset="0"/>
              <a:ea typeface="ヒラギノ角ゴ ProN W3"/>
              <a:cs typeface="ヒラギノ角ゴ ProN W3"/>
              <a:sym typeface="Arial" pitchFamily="34" charset="0"/>
            </a:endParaRPr>
          </a:p>
        </p:txBody>
      </p:sp>
      <p:sp>
        <p:nvSpPr>
          <p:cNvPr id="22532" name="Line 8"/>
          <p:cNvSpPr>
            <a:spLocks noChangeShapeType="1"/>
          </p:cNvSpPr>
          <p:nvPr/>
        </p:nvSpPr>
        <p:spPr bwMode="auto">
          <a:xfrm flipV="1">
            <a:off x="1371600" y="971550"/>
            <a:ext cx="7292975" cy="0"/>
          </a:xfrm>
          <a:prstGeom prst="line">
            <a:avLst/>
          </a:prstGeom>
          <a:noFill/>
          <a:ln w="12700">
            <a:solidFill>
              <a:srgbClr val="A6A6A6"/>
            </a:solidFill>
            <a:round/>
            <a:headEnd/>
            <a:tailEnd/>
          </a:ln>
          <a:extLst>
            <a:ext uri="{909E8E84-426E-40DD-AFC4-6F175D3DCCD1}">
              <a14:hiddenFill xmlns:a14="http://schemas.microsoft.com/office/drawing/2010/main">
                <a:noFill/>
              </a14:hiddenFill>
            </a:ext>
          </a:extLst>
        </p:spPr>
        <p:txBody>
          <a:bodyPr wrap="none" anchor="ctr"/>
          <a:lstStyle/>
          <a:p>
            <a:endParaRPr lang="nl-NL"/>
          </a:p>
        </p:txBody>
      </p:sp>
      <p:pic>
        <p:nvPicPr>
          <p:cNvPr id="6" name="Picture 2" descr="TAO/TRITON Site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235"/>
          <a:stretch/>
        </p:blipFill>
        <p:spPr bwMode="auto">
          <a:xfrm>
            <a:off x="-76200" y="1828800"/>
            <a:ext cx="5029210" cy="35661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9621" y="762000"/>
            <a:ext cx="7327438" cy="5181600"/>
          </a:xfrm>
          <a:prstGeom prst="rect">
            <a:avLst/>
          </a:prstGeom>
        </p:spPr>
      </p:pic>
      <p:sp>
        <p:nvSpPr>
          <p:cNvPr id="23554" name="Rectangle 2"/>
          <p:cNvSpPr>
            <a:spLocks noChangeArrowheads="1"/>
          </p:cNvSpPr>
          <p:nvPr/>
        </p:nvSpPr>
        <p:spPr bwMode="auto">
          <a:xfrm>
            <a:off x="1714500" y="13144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endParaRPr lang="en-GB" altLang="en-US"/>
          </a:p>
        </p:txBody>
      </p:sp>
      <p:sp>
        <p:nvSpPr>
          <p:cNvPr id="23555" name="Rectangle 3"/>
          <p:cNvSpPr>
            <a:spLocks noChangeArrowheads="1"/>
          </p:cNvSpPr>
          <p:nvPr/>
        </p:nvSpPr>
        <p:spPr bwMode="auto">
          <a:xfrm>
            <a:off x="684213" y="-76200"/>
            <a:ext cx="7924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pPr>
              <a:spcBef>
                <a:spcPct val="0"/>
              </a:spcBef>
              <a:buClrTx/>
              <a:buFontTx/>
              <a:buNone/>
            </a:pPr>
            <a:r>
              <a:rPr lang="en-GB" altLang="en-US" sz="2900" dirty="0" err="1">
                <a:solidFill>
                  <a:schemeClr val="tx2"/>
                </a:solidFill>
              </a:rPr>
              <a:t>OceanSITES</a:t>
            </a:r>
            <a:r>
              <a:rPr lang="en-GB" altLang="en-US" sz="2900" dirty="0">
                <a:solidFill>
                  <a:schemeClr val="tx2"/>
                </a:solidFill>
              </a:rPr>
              <a:t>, </a:t>
            </a:r>
            <a:r>
              <a:rPr lang="en-GB" altLang="en-US" sz="2900" dirty="0" smtClean="0">
                <a:solidFill>
                  <a:schemeClr val="tx2"/>
                </a:solidFill>
              </a:rPr>
              <a:t>April 2015</a:t>
            </a:r>
            <a:r>
              <a:rPr lang="en-GB" altLang="en-US" sz="2900" dirty="0">
                <a:solidFill>
                  <a:schemeClr val="tx2"/>
                </a:solidFill>
              </a:rPr>
              <a:t/>
            </a:r>
            <a:br>
              <a:rPr lang="en-GB" altLang="en-US" sz="2900" dirty="0">
                <a:solidFill>
                  <a:schemeClr val="tx2"/>
                </a:solidFill>
              </a:rPr>
            </a:br>
            <a:r>
              <a:rPr lang="en-GB" altLang="en-US" sz="1900" dirty="0">
                <a:solidFill>
                  <a:schemeClr val="tx2"/>
                </a:solidFill>
              </a:rPr>
              <a:t>(deep ocean multidisciplinary time-series reference stations)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ltLang="en-US" dirty="0" smtClean="0"/>
              <a:t>Argo profiling floats</a:t>
            </a:r>
          </a:p>
        </p:txBody>
      </p:sp>
      <p:sp>
        <p:nvSpPr>
          <p:cNvPr id="24579" name="Rectangle 3"/>
          <p:cNvSpPr>
            <a:spLocks noGrp="1" noChangeArrowheads="1"/>
          </p:cNvSpPr>
          <p:nvPr>
            <p:ph type="body" idx="1"/>
          </p:nvPr>
        </p:nvSpPr>
        <p:spPr>
          <a:xfrm>
            <a:off x="-26988" y="1143000"/>
            <a:ext cx="8713788" cy="4897438"/>
          </a:xfrm>
        </p:spPr>
        <p:txBody>
          <a:bodyPr/>
          <a:lstStyle/>
          <a:p>
            <a:pPr>
              <a:lnSpc>
                <a:spcPct val="80000"/>
              </a:lnSpc>
            </a:pPr>
            <a:r>
              <a:rPr lang="en-GB" altLang="en-US" sz="2000" dirty="0" smtClean="0">
                <a:cs typeface="Arial" pitchFamily="34" charset="0"/>
              </a:rPr>
              <a:t>Reached completion in Nov 2007</a:t>
            </a:r>
          </a:p>
          <a:p>
            <a:pPr>
              <a:lnSpc>
                <a:spcPct val="80000"/>
              </a:lnSpc>
            </a:pPr>
            <a:r>
              <a:rPr lang="en-GB" altLang="en-US" sz="2000" dirty="0" smtClean="0">
                <a:cs typeface="Arial" pitchFamily="34" charset="0"/>
              </a:rPr>
              <a:t>3918 units in Sept 2015</a:t>
            </a:r>
          </a:p>
          <a:p>
            <a:pPr>
              <a:lnSpc>
                <a:spcPct val="80000"/>
              </a:lnSpc>
            </a:pPr>
            <a:r>
              <a:rPr lang="en-GB" altLang="en-US" sz="2000" dirty="0" smtClean="0">
                <a:cs typeface="Arial" pitchFamily="34" charset="0"/>
              </a:rPr>
              <a:t>100.000 temperature / salinity profiles / year</a:t>
            </a:r>
          </a:p>
          <a:p>
            <a:pPr>
              <a:lnSpc>
                <a:spcPct val="80000"/>
              </a:lnSpc>
            </a:pPr>
            <a:r>
              <a:rPr lang="en-GB" altLang="en-US" sz="2000" dirty="0" smtClean="0">
                <a:cs typeface="Arial" pitchFamily="34" charset="0"/>
              </a:rPr>
              <a:t>Improved uncertainty regarding ocean heat storage; improved forecasts of sea level rise due to thermal expansion</a:t>
            </a:r>
          </a:p>
          <a:p>
            <a:pPr>
              <a:lnSpc>
                <a:spcPct val="80000"/>
              </a:lnSpc>
            </a:pPr>
            <a:r>
              <a:rPr lang="en-GB" altLang="en-US" sz="2000" dirty="0" smtClean="0">
                <a:cs typeface="Arial" pitchFamily="34" charset="0"/>
              </a:rPr>
              <a:t>Data assimilated in coupled models for better seasonal forecasts</a:t>
            </a:r>
          </a:p>
          <a:p>
            <a:pPr>
              <a:lnSpc>
                <a:spcPct val="80000"/>
              </a:lnSpc>
            </a:pPr>
            <a:r>
              <a:rPr lang="en-GB" altLang="en-US" sz="2000" dirty="0" smtClean="0">
                <a:cs typeface="Arial" pitchFamily="34" charset="0"/>
              </a:rPr>
              <a:t>Improved lifetime of units</a:t>
            </a:r>
          </a:p>
          <a:p>
            <a:pPr>
              <a:lnSpc>
                <a:spcPct val="80000"/>
              </a:lnSpc>
            </a:pPr>
            <a:r>
              <a:rPr lang="en-GB" altLang="en-US" sz="2000" dirty="0" smtClean="0">
                <a:cs typeface="Arial" pitchFamily="34" charset="0"/>
              </a:rPr>
              <a:t>Argo’s objectives:</a:t>
            </a:r>
          </a:p>
          <a:p>
            <a:pPr lvl="1">
              <a:lnSpc>
                <a:spcPct val="80000"/>
              </a:lnSpc>
            </a:pPr>
            <a:r>
              <a:rPr lang="en-GB" altLang="en-US" sz="2000" dirty="0" smtClean="0">
                <a:cs typeface="Arial" pitchFamily="34" charset="0"/>
              </a:rPr>
              <a:t>Provide a quantitative description of the changing state of the upper ocean</a:t>
            </a:r>
          </a:p>
          <a:p>
            <a:pPr lvl="1">
              <a:lnSpc>
                <a:spcPct val="80000"/>
              </a:lnSpc>
            </a:pPr>
            <a:r>
              <a:rPr lang="en-GB" altLang="en-US" sz="2000" dirty="0" smtClean="0">
                <a:cs typeface="Arial" pitchFamily="34" charset="0"/>
              </a:rPr>
              <a:t>Enhance value of the Jason altimeter by providing sub surface temperature , salinity, velocity</a:t>
            </a:r>
          </a:p>
          <a:p>
            <a:pPr lvl="1">
              <a:lnSpc>
                <a:spcPct val="80000"/>
              </a:lnSpc>
            </a:pPr>
            <a:r>
              <a:rPr lang="en-GB" altLang="en-US" sz="2000" dirty="0" smtClean="0">
                <a:cs typeface="Arial" pitchFamily="34" charset="0"/>
              </a:rPr>
              <a:t>Data use in coupled ocean – atmosphere forecast models</a:t>
            </a:r>
          </a:p>
          <a:p>
            <a:pPr lvl="1">
              <a:lnSpc>
                <a:spcPct val="80000"/>
              </a:lnSpc>
            </a:pPr>
            <a:r>
              <a:rPr lang="en-GB" altLang="en-US" sz="2000" dirty="0" smtClean="0">
                <a:cs typeface="Arial" pitchFamily="34" charset="0"/>
              </a:rPr>
              <a:t>To document seasonal to decadal climate variability and to aid our understanding of its predictability</a:t>
            </a:r>
          </a:p>
        </p:txBody>
      </p:sp>
      <p:pic>
        <p:nvPicPr>
          <p:cNvPr id="2" name="Afbeelding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1200" y="0"/>
            <a:ext cx="3319346" cy="190032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GB" altLang="en-US" smtClean="0"/>
              <a:t>Wave observations</a:t>
            </a:r>
          </a:p>
        </p:txBody>
      </p:sp>
      <p:sp>
        <p:nvSpPr>
          <p:cNvPr id="25603" name="Rectangle 3"/>
          <p:cNvSpPr>
            <a:spLocks noGrp="1" noChangeArrowheads="1"/>
          </p:cNvSpPr>
          <p:nvPr>
            <p:ph type="body" idx="1"/>
          </p:nvPr>
        </p:nvSpPr>
        <p:spPr/>
        <p:txBody>
          <a:bodyPr/>
          <a:lstStyle/>
          <a:p>
            <a:r>
              <a:rPr lang="en-GB" altLang="en-US" sz="2400" smtClean="0">
                <a:cs typeface="Arial" pitchFamily="34" charset="0"/>
              </a:rPr>
              <a:t>Need of in situ data for maritime safety and research</a:t>
            </a:r>
          </a:p>
          <a:p>
            <a:pPr lvl="1">
              <a:buFontTx/>
              <a:buChar char="•"/>
            </a:pPr>
            <a:r>
              <a:rPr lang="en-GB" altLang="en-US" sz="2000" smtClean="0">
                <a:cs typeface="Arial" pitchFamily="34" charset="0"/>
              </a:rPr>
              <a:t>Satellite calibration &amp; validation</a:t>
            </a:r>
          </a:p>
          <a:p>
            <a:pPr lvl="1">
              <a:buFontTx/>
              <a:buChar char="•"/>
            </a:pPr>
            <a:r>
              <a:rPr lang="en-GB" altLang="en-US" sz="2000" smtClean="0">
                <a:cs typeface="Arial" pitchFamily="34" charset="0"/>
              </a:rPr>
              <a:t>Assimilation in wave models, and validation</a:t>
            </a:r>
          </a:p>
          <a:p>
            <a:pPr lvl="1">
              <a:buFontTx/>
              <a:buChar char="•"/>
            </a:pPr>
            <a:r>
              <a:rPr lang="en-GB" altLang="en-US" sz="2000" smtClean="0">
                <a:cs typeface="Arial" pitchFamily="34" charset="0"/>
              </a:rPr>
              <a:t>Description of ocean wave climate</a:t>
            </a:r>
          </a:p>
          <a:p>
            <a:r>
              <a:rPr lang="en-GB" altLang="en-US" sz="2400" smtClean="0">
                <a:cs typeface="Arial" pitchFamily="34" charset="0"/>
              </a:rPr>
              <a:t>Minimum requirement: </a:t>
            </a:r>
            <a:r>
              <a:rPr lang="en-US" altLang="en-US" sz="2400" smtClean="0">
                <a:cs typeface="Arial" pitchFamily="34" charset="0"/>
              </a:rPr>
              <a:t>SWH, peak period and 1-D spectra, hourly in real-time</a:t>
            </a:r>
            <a:endParaRPr lang="en-GB" altLang="en-US" sz="2400" smtClean="0">
              <a:cs typeface="Arial" pitchFamily="34" charset="0"/>
            </a:endParaRPr>
          </a:p>
          <a:p>
            <a:r>
              <a:rPr lang="en-GB" altLang="en-US" sz="2400" smtClean="0">
                <a:cs typeface="Arial" pitchFamily="34" charset="0"/>
              </a:rPr>
              <a:t>Most observations made in coastal regions</a:t>
            </a:r>
          </a:p>
          <a:p>
            <a:r>
              <a:rPr lang="en-GB" altLang="en-US" sz="2400" smtClean="0">
                <a:cs typeface="Arial" pitchFamily="34" charset="0"/>
              </a:rPr>
              <a:t>Need in global oceans and tropical regions</a:t>
            </a:r>
          </a:p>
          <a:p>
            <a:r>
              <a:rPr lang="en-GB" altLang="en-US" sz="2400" smtClean="0">
                <a:cs typeface="Arial" pitchFamily="34" charset="0"/>
              </a:rPr>
              <a:t>DBCP engaged in pilot activities for wave observations</a:t>
            </a:r>
          </a:p>
          <a:p>
            <a:r>
              <a:rPr lang="en-GB" altLang="en-US" sz="2400" smtClean="0">
                <a:cs typeface="Arial" pitchFamily="34" charset="0"/>
              </a:rPr>
              <a:t>Proposal for virtual constellation for surface vector wind presented to CEOS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50825" y="0"/>
            <a:ext cx="8713788" cy="609600"/>
          </a:xfrm>
        </p:spPr>
        <p:txBody>
          <a:bodyPr/>
          <a:lstStyle/>
          <a:p>
            <a:r>
              <a:rPr lang="en-GB" altLang="en-US" sz="2600" smtClean="0">
                <a:solidFill>
                  <a:schemeClr val="tx1"/>
                </a:solidFill>
                <a:cs typeface="Arial" pitchFamily="34" charset="0"/>
              </a:rPr>
              <a:t>Global Sea Level Observing System (GLOSS)</a:t>
            </a:r>
            <a:endParaRPr lang="en-GB" altLang="en-US" smtClean="0"/>
          </a:p>
        </p:txBody>
      </p:sp>
      <p:sp>
        <p:nvSpPr>
          <p:cNvPr id="26627" name="Rectangle 3"/>
          <p:cNvSpPr>
            <a:spLocks noGrp="1" noChangeArrowheads="1"/>
          </p:cNvSpPr>
          <p:nvPr>
            <p:ph type="body" idx="1"/>
          </p:nvPr>
        </p:nvSpPr>
        <p:spPr>
          <a:xfrm>
            <a:off x="0" y="838200"/>
            <a:ext cx="8713788" cy="4897438"/>
          </a:xfrm>
        </p:spPr>
        <p:txBody>
          <a:bodyPr/>
          <a:lstStyle/>
          <a:p>
            <a:r>
              <a:rPr lang="en-GB" altLang="en-US" sz="2400" smtClean="0">
                <a:cs typeface="Arial" pitchFamily="34" charset="0"/>
              </a:rPr>
              <a:t>Targets</a:t>
            </a:r>
          </a:p>
          <a:p>
            <a:pPr lvl="1">
              <a:buFontTx/>
              <a:buChar char="•"/>
            </a:pPr>
            <a:r>
              <a:rPr lang="en-GB" altLang="en-US" sz="2000" smtClean="0">
                <a:cs typeface="Arial" pitchFamily="34" charset="0"/>
              </a:rPr>
              <a:t>300 GLOSS Core Network (GCN) tide gauges with geocentrically-located high accuracy gauges</a:t>
            </a:r>
          </a:p>
          <a:p>
            <a:pPr lvl="1">
              <a:buFontTx/>
              <a:buChar char="•"/>
            </a:pPr>
            <a:r>
              <a:rPr lang="en-GB" altLang="en-US" sz="2000" smtClean="0">
                <a:cs typeface="Arial" pitchFamily="34" charset="0"/>
              </a:rPr>
              <a:t>Ensure continuous acquisition, real-time exchange &amp; archiving of high frequency data</a:t>
            </a:r>
          </a:p>
          <a:p>
            <a:r>
              <a:rPr lang="en-GB" altLang="en-US" sz="2400" smtClean="0">
                <a:cs typeface="Arial" pitchFamily="34" charset="0"/>
              </a:rPr>
              <a:t>85% of 290 GCN tide gauges reporting to GLOSS Data Centres in last 5 years in 2012</a:t>
            </a:r>
          </a:p>
          <a:p>
            <a:r>
              <a:rPr lang="en-GB" altLang="en-US" sz="2400" smtClean="0">
                <a:cs typeface="Arial" pitchFamily="34" charset="0"/>
              </a:rPr>
              <a:t>57% reporting in NRT or FD in 2012</a:t>
            </a:r>
          </a:p>
          <a:p>
            <a:r>
              <a:rPr lang="en-GB" altLang="en-US" sz="2400" smtClean="0">
                <a:cs typeface="Arial" pitchFamily="34" charset="0"/>
              </a:rPr>
              <a:t>122 climate quality, geocentrically located (GNSS)  tide gauges in 2012; plus 26 with DORIS</a:t>
            </a:r>
          </a:p>
          <a:p>
            <a:r>
              <a:rPr lang="en-GB" altLang="en-US" sz="2400" smtClean="0">
                <a:cs typeface="Arial" pitchFamily="34" charset="0"/>
              </a:rPr>
              <a:t>International Tsunameter Partnership (ITP)</a:t>
            </a:r>
          </a:p>
          <a:p>
            <a:pPr lvl="1">
              <a:buFontTx/>
              <a:buChar char="•"/>
            </a:pPr>
            <a:r>
              <a:rPr lang="en-GB" altLang="en-US" sz="2000" smtClean="0">
                <a:cs typeface="Arial" pitchFamily="34" charset="0"/>
              </a:rPr>
              <a:t>Standardization efforts made</a:t>
            </a:r>
          </a:p>
          <a:p>
            <a:pPr lvl="1">
              <a:buFontTx/>
              <a:buChar char="•"/>
            </a:pPr>
            <a:r>
              <a:rPr lang="en-GB" altLang="en-US" sz="2000" smtClean="0">
                <a:cs typeface="Arial" pitchFamily="34" charset="0"/>
              </a:rPr>
              <a:t>Now an Action Group of the DBCP</a:t>
            </a:r>
          </a:p>
          <a:p>
            <a:endParaRPr lang="en-GB" altLang="en-US" sz="2000" smtClean="0">
              <a:cs typeface="Arial" pitchFamily="34" charset="0"/>
            </a:endParaRPr>
          </a:p>
        </p:txBody>
      </p:sp>
      <p:pic>
        <p:nvPicPr>
          <p:cNvPr id="266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5160963"/>
            <a:ext cx="3429000" cy="169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33400" y="1066800"/>
            <a:ext cx="8001000" cy="1143000"/>
          </a:xfrm>
        </p:spPr>
        <p:txBody>
          <a:bodyPr/>
          <a:lstStyle/>
          <a:p>
            <a:r>
              <a:rPr lang="en-GB" altLang="en-US" sz="2800" b="1" smtClean="0"/>
              <a:t>WIGOS Pre-Operational Phase - Priority 1/5</a:t>
            </a:r>
          </a:p>
        </p:txBody>
      </p:sp>
      <p:sp>
        <p:nvSpPr>
          <p:cNvPr id="27651" name="Content Placeholder 2"/>
          <p:cNvSpPr>
            <a:spLocks noGrp="1"/>
          </p:cNvSpPr>
          <p:nvPr>
            <p:ph idx="1"/>
          </p:nvPr>
        </p:nvSpPr>
        <p:spPr>
          <a:xfrm>
            <a:off x="250825" y="2036763"/>
            <a:ext cx="8713788" cy="4897437"/>
          </a:xfrm>
        </p:spPr>
        <p:txBody>
          <a:bodyPr/>
          <a:lstStyle/>
          <a:p>
            <a:pPr marL="514350" indent="-514350">
              <a:buFont typeface="Arial Narrow" pitchFamily="34" charset="0"/>
              <a:buAutoNum type="arabicPeriod"/>
            </a:pPr>
            <a:r>
              <a:rPr lang="en-GB" altLang="en-US" b="1" smtClean="0"/>
              <a:t>Develop WIGOS guidance material</a:t>
            </a:r>
          </a:p>
          <a:p>
            <a:pPr marL="914400" lvl="1" indent="-514350">
              <a:buFont typeface="Arial" pitchFamily="34" charset="0"/>
              <a:buChar char="•"/>
            </a:pPr>
            <a:r>
              <a:rPr lang="en-GB" altLang="en-US" smtClean="0"/>
              <a:t>JCOMM reviewing existing materials</a:t>
            </a:r>
          </a:p>
          <a:p>
            <a:pPr marL="1314450" lvl="2" indent="-514350">
              <a:buFont typeface="Wingdings" pitchFamily="2" charset="2"/>
              <a:buChar char="ü"/>
            </a:pPr>
            <a:r>
              <a:rPr lang="en-GB" altLang="en-US" smtClean="0"/>
              <a:t>Marine Observations chapter of CIMO Guide</a:t>
            </a:r>
          </a:p>
          <a:p>
            <a:pPr marL="1314450" lvl="2" indent="-514350">
              <a:buFont typeface="Wingdings" pitchFamily="2" charset="2"/>
              <a:buChar char="ü"/>
            </a:pPr>
            <a:r>
              <a:rPr lang="en-GB" altLang="en-US" smtClean="0"/>
              <a:t>Relevant chapters of Manual (WMO No. 544) and Guide on the GOS (WMO No. 488), then Guide on WIGOS</a:t>
            </a:r>
          </a:p>
          <a:p>
            <a:pPr marL="1314450" lvl="2" indent="-514350">
              <a:buFont typeface="Wingdings" pitchFamily="2" charset="2"/>
              <a:buChar char="ü"/>
            </a:pPr>
            <a:r>
              <a:rPr lang="en-GB" altLang="en-US" smtClean="0"/>
              <a:t>Move chapter on the Voluntary Observing Ship scheme from WMO 471, Guide on Marine Meteorological Services to WMO No. 488, Guide to the GOS</a:t>
            </a:r>
          </a:p>
          <a:p>
            <a:pPr marL="1314450" lvl="2" indent="-514350">
              <a:buFont typeface="Wingdings" pitchFamily="2" charset="2"/>
              <a:buChar char="ü"/>
            </a:pPr>
            <a:endParaRPr lang="en-GB" altLang="en-US" smtClean="0"/>
          </a:p>
        </p:txBody>
      </p:sp>
      <p:sp>
        <p:nvSpPr>
          <p:cNvPr id="27652" name="Rectangle 6"/>
          <p:cNvSpPr>
            <a:spLocks noChangeArrowheads="1"/>
          </p:cNvSpPr>
          <p:nvPr/>
        </p:nvSpPr>
        <p:spPr bwMode="auto">
          <a:xfrm>
            <a:off x="609600" y="228600"/>
            <a:ext cx="7924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defRPr>
            </a:lvl1pPr>
            <a:lvl2pPr marL="742950" indent="-285750">
              <a:defRPr sz="2400">
                <a:solidFill>
                  <a:schemeClr val="tx1"/>
                </a:solidFill>
                <a:latin typeface="Arial" pitchFamily="34" charset="0"/>
              </a:defRPr>
            </a:lvl2pPr>
            <a:lvl3pPr marL="1143000" indent="-228600">
              <a:defRPr sz="2400">
                <a:solidFill>
                  <a:schemeClr val="tx1"/>
                </a:solidFill>
                <a:latin typeface="Arial" pitchFamily="34" charset="0"/>
              </a:defRPr>
            </a:lvl3pPr>
            <a:lvl4pPr marL="1600200" indent="-228600">
              <a:defRPr sz="2400">
                <a:solidFill>
                  <a:schemeClr val="tx1"/>
                </a:solidFill>
                <a:latin typeface="Arial" pitchFamily="34" charset="0"/>
              </a:defRPr>
            </a:lvl4pPr>
            <a:lvl5pPr marL="2057400" indent="-228600">
              <a:defRPr sz="2400">
                <a:solidFill>
                  <a:schemeClr val="tx1"/>
                </a:solidFill>
                <a:latin typeface="Arial" pitchFamily="34" charset="0"/>
              </a:defRPr>
            </a:lvl5pPr>
            <a:lvl6pPr marL="25146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6pPr>
            <a:lvl7pPr marL="29718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7pPr>
            <a:lvl8pPr marL="34290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8pPr>
            <a:lvl9pPr marL="3886200" indent="-228600" eaLnBrk="0" fontAlgn="base" hangingPunct="0">
              <a:spcBef>
                <a:spcPct val="50000"/>
              </a:spcBef>
              <a:spcAft>
                <a:spcPct val="0"/>
              </a:spcAft>
              <a:buClr>
                <a:srgbClr val="FF9900"/>
              </a:buClr>
              <a:buFont typeface="Wingdings" pitchFamily="2" charset="2"/>
              <a:defRPr sz="2400">
                <a:solidFill>
                  <a:schemeClr val="tx1"/>
                </a:solidFill>
                <a:latin typeface="Arial" pitchFamily="34" charset="0"/>
              </a:defRPr>
            </a:lvl9pPr>
          </a:lstStyle>
          <a:p>
            <a:r>
              <a:rPr lang="en-GB" altLang="en-US" sz="3600">
                <a:solidFill>
                  <a:srgbClr val="0000FF"/>
                </a:solidFill>
              </a:rPr>
              <a:t>3. JCOMM Contribution to WIGOS</a:t>
            </a:r>
            <a:endParaRPr lang="en-GB" altLang="en-US" sz="36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85800" y="44450"/>
            <a:ext cx="8077200" cy="1143000"/>
          </a:xfrm>
        </p:spPr>
        <p:txBody>
          <a:bodyPr/>
          <a:lstStyle/>
          <a:p>
            <a:r>
              <a:rPr lang="en-GB" altLang="en-US" sz="2800" b="1" smtClean="0"/>
              <a:t>WIGOS Pre-Operational Phase - Priority 2/5</a:t>
            </a:r>
          </a:p>
        </p:txBody>
      </p:sp>
      <p:sp>
        <p:nvSpPr>
          <p:cNvPr id="3" name="Content Placeholder 2"/>
          <p:cNvSpPr>
            <a:spLocks noGrp="1"/>
          </p:cNvSpPr>
          <p:nvPr>
            <p:ph idx="1"/>
          </p:nvPr>
        </p:nvSpPr>
        <p:spPr/>
        <p:txBody>
          <a:bodyPr>
            <a:normAutofit/>
          </a:bodyPr>
          <a:lstStyle/>
          <a:p>
            <a:pPr marL="914400" lvl="1" indent="-514350">
              <a:lnSpc>
                <a:spcPct val="90000"/>
              </a:lnSpc>
              <a:buFont typeface="Arial Narrow" pitchFamily="34" charset="0"/>
              <a:buAutoNum type="arabicPeriod" startAt="2"/>
            </a:pPr>
            <a:r>
              <a:rPr lang="en-GB" altLang="nl-NL" b="1" smtClean="0"/>
              <a:t>Further develop the WIGOS Information Resource (</a:t>
            </a:r>
            <a:r>
              <a:rPr lang="en-GB" altLang="nl-NL" b="1" smtClean="0">
                <a:hlinkClick r:id="rId2"/>
              </a:rPr>
              <a:t>WIR</a:t>
            </a:r>
            <a:r>
              <a:rPr lang="en-GB" altLang="nl-NL" b="1" smtClean="0"/>
              <a:t>) and the Observing Systems Capability Analysis and Review tool (OSCAR – </a:t>
            </a:r>
            <a:r>
              <a:rPr lang="en-GB" altLang="nl-NL" b="1" smtClean="0">
                <a:hlinkClick r:id="rId3"/>
              </a:rPr>
              <a:t>oscar.wmo.int</a:t>
            </a:r>
            <a:r>
              <a:rPr lang="en-GB" altLang="nl-NL" b="1" smtClean="0"/>
              <a:t>)</a:t>
            </a:r>
            <a:endParaRPr lang="en-GB" altLang="nl-NL" smtClean="0"/>
          </a:p>
          <a:p>
            <a:pPr marL="1314450" lvl="2" indent="-514350">
              <a:lnSpc>
                <a:spcPct val="90000"/>
              </a:lnSpc>
            </a:pPr>
            <a:r>
              <a:rPr lang="en-GB" altLang="nl-NL" smtClean="0"/>
              <a:t>Point of Contact for Ocean Applications has reviewed observational user requirements in OSCAR</a:t>
            </a:r>
          </a:p>
          <a:p>
            <a:pPr marL="1314450" lvl="2" indent="-514350">
              <a:lnSpc>
                <a:spcPct val="90000"/>
              </a:lnSpc>
            </a:pPr>
            <a:r>
              <a:rPr lang="en-GB" altLang="nl-NL" smtClean="0"/>
              <a:t>JCOMMOPS providing marine observing systems metadata to OSCAR via Machine to Machine interface</a:t>
            </a:r>
          </a:p>
          <a:p>
            <a:pPr marL="1314450" lvl="2" indent="-514350">
              <a:lnSpc>
                <a:spcPct val="90000"/>
              </a:lnSpc>
            </a:pPr>
            <a:r>
              <a:rPr lang="en-GB" altLang="nl-NL" smtClean="0"/>
              <a:t>More work needed to add metadata fields in JCOMMOPS and collect corresponding metadata</a:t>
            </a:r>
          </a:p>
          <a:p>
            <a:pPr marL="1314450" lvl="2" indent="-514350">
              <a:lnSpc>
                <a:spcPct val="90000"/>
              </a:lnSpc>
            </a:pPr>
            <a:r>
              <a:rPr lang="en-GB" altLang="nl-NL" smtClean="0"/>
              <a:t>WMO Publication No. 47 (ship metadata) to be eventually merged in OSCAR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81000" y="0"/>
            <a:ext cx="8458200" cy="1143000"/>
          </a:xfrm>
        </p:spPr>
        <p:txBody>
          <a:bodyPr/>
          <a:lstStyle/>
          <a:p>
            <a:r>
              <a:rPr lang="en-GB" altLang="en-US" sz="2800" b="1" smtClean="0"/>
              <a:t>WIGOS Pre-Operational Phase - Priority (3/5)</a:t>
            </a:r>
          </a:p>
        </p:txBody>
      </p:sp>
      <p:sp>
        <p:nvSpPr>
          <p:cNvPr id="3" name="Content Placeholder 2"/>
          <p:cNvSpPr>
            <a:spLocks noGrp="1"/>
          </p:cNvSpPr>
          <p:nvPr>
            <p:ph idx="1"/>
          </p:nvPr>
        </p:nvSpPr>
        <p:spPr>
          <a:xfrm>
            <a:off x="250825" y="1274763"/>
            <a:ext cx="8713788" cy="4897437"/>
          </a:xfrm>
        </p:spPr>
        <p:txBody>
          <a:bodyPr>
            <a:normAutofit fontScale="70000" lnSpcReduction="20000"/>
          </a:bodyPr>
          <a:lstStyle/>
          <a:p>
            <a:pPr marL="514350" indent="-514350">
              <a:buFont typeface="+mj-lt"/>
              <a:buAutoNum type="arabicPeriod" startAt="3"/>
              <a:defRPr/>
            </a:pPr>
            <a:r>
              <a:rPr lang="en-GB" b="1" dirty="0"/>
              <a:t>Develop &amp; implement a WIGOS Data Quality Monitoring </a:t>
            </a:r>
            <a:r>
              <a:rPr lang="en-GB" b="1" dirty="0" smtClean="0"/>
              <a:t>System</a:t>
            </a:r>
          </a:p>
          <a:p>
            <a:pPr marL="914400" lvl="1" indent="-514350">
              <a:buFont typeface="Arial" panose="020B0604020202020204" pitchFamily="34" charset="0"/>
              <a:buChar char="•"/>
              <a:defRPr/>
            </a:pPr>
            <a:r>
              <a:rPr lang="en-GB" dirty="0" smtClean="0"/>
              <a:t>Automatic QC recommended and documented</a:t>
            </a:r>
          </a:p>
          <a:p>
            <a:pPr marL="914400" lvl="1" indent="-514350">
              <a:buFont typeface="Arial" panose="020B0604020202020204" pitchFamily="34" charset="0"/>
              <a:buChar char="•"/>
              <a:defRPr/>
            </a:pPr>
            <a:r>
              <a:rPr lang="en-GB" dirty="0" smtClean="0"/>
              <a:t>Higher level QC for delayed mode data</a:t>
            </a:r>
          </a:p>
          <a:p>
            <a:pPr marL="1295400" lvl="2" indent="-514350">
              <a:buFont typeface="Wingdings" pitchFamily="2" charset="2"/>
              <a:buChar char="ü"/>
              <a:defRPr/>
            </a:pPr>
            <a:r>
              <a:rPr lang="en-GB" dirty="0" smtClean="0"/>
              <a:t>MCSS Global Collecting Centres (GCCs) also playing a role for delayed mode ship data</a:t>
            </a:r>
          </a:p>
          <a:p>
            <a:pPr marL="1295400" lvl="2" indent="-514350">
              <a:buFont typeface="Wingdings" pitchFamily="2" charset="2"/>
              <a:buChar char="ü"/>
              <a:defRPr/>
            </a:pPr>
            <a:r>
              <a:rPr lang="en-GB" dirty="0" smtClean="0"/>
              <a:t>JCOMM developing the Marine Climate Data System (MCDS) to replace MCSS</a:t>
            </a:r>
          </a:p>
          <a:p>
            <a:pPr marL="914400" lvl="1" indent="-514350">
              <a:buFont typeface="Arial" panose="020B0604020202020204" pitchFamily="34" charset="0"/>
              <a:buChar char="•"/>
              <a:defRPr/>
            </a:pPr>
            <a:r>
              <a:rPr lang="en-GB" dirty="0" smtClean="0"/>
              <a:t>JCOMMOPS to play a role for marine data for relaying quality information from the monitoring centres back to the platform operators</a:t>
            </a:r>
          </a:p>
          <a:p>
            <a:pPr marL="914400" lvl="1" indent="-514350">
              <a:buFont typeface="Arial" panose="020B0604020202020204" pitchFamily="34" charset="0"/>
              <a:buChar char="•"/>
              <a:defRPr/>
            </a:pPr>
            <a:r>
              <a:rPr lang="en-GB" dirty="0" smtClean="0"/>
              <a:t>UK </a:t>
            </a:r>
            <a:r>
              <a:rPr lang="en-GB" dirty="0" err="1" smtClean="0"/>
              <a:t>Metoffice</a:t>
            </a:r>
            <a:r>
              <a:rPr lang="en-GB" dirty="0" smtClean="0"/>
              <a:t> providing quality monitoring for marine data</a:t>
            </a:r>
          </a:p>
          <a:p>
            <a:pPr marL="1295400" lvl="2" indent="-514350">
              <a:buFont typeface="Wingdings" pitchFamily="2" charset="2"/>
              <a:buChar char="ü"/>
              <a:defRPr/>
            </a:pPr>
            <a:r>
              <a:rPr lang="en-GB" dirty="0" smtClean="0"/>
              <a:t>RSMC, Exeter (lead centre for quality monitoring of surface marine data)</a:t>
            </a:r>
          </a:p>
          <a:p>
            <a:pPr marL="1295400" lvl="2" indent="-514350">
              <a:buFont typeface="Wingdings" pitchFamily="2" charset="2"/>
              <a:buChar char="ü"/>
              <a:defRPr/>
            </a:pPr>
            <a:r>
              <a:rPr lang="en-GB" dirty="0" err="1" smtClean="0"/>
              <a:t>VOSClim</a:t>
            </a:r>
            <a:r>
              <a:rPr lang="en-GB" dirty="0" smtClean="0"/>
              <a:t> Real-Time Monitoring Centre (RTMC)</a:t>
            </a:r>
          </a:p>
          <a:p>
            <a:pPr marL="914400" lvl="1" indent="-514350">
              <a:buFont typeface="Arial" panose="020B0604020202020204" pitchFamily="34" charset="0"/>
              <a:buChar char="•"/>
              <a:defRPr/>
            </a:pPr>
            <a:r>
              <a:rPr lang="en-GB" dirty="0" smtClean="0"/>
              <a:t>JCOMM defining performance metrics (network- and variable-based)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381000" y="44450"/>
            <a:ext cx="8534400" cy="1143000"/>
          </a:xfrm>
        </p:spPr>
        <p:txBody>
          <a:bodyPr/>
          <a:lstStyle/>
          <a:p>
            <a:r>
              <a:rPr lang="en-GB" altLang="en-US" sz="2800" b="1" smtClean="0"/>
              <a:t>WIGOS Pre-Operational Phase - Priority 4/5</a:t>
            </a:r>
          </a:p>
        </p:txBody>
      </p:sp>
      <p:sp>
        <p:nvSpPr>
          <p:cNvPr id="30723" name="Content Placeholder 2"/>
          <p:cNvSpPr>
            <a:spLocks noGrp="1"/>
          </p:cNvSpPr>
          <p:nvPr>
            <p:ph idx="1"/>
          </p:nvPr>
        </p:nvSpPr>
        <p:spPr>
          <a:xfrm>
            <a:off x="250825" y="1731963"/>
            <a:ext cx="8713788" cy="4897437"/>
          </a:xfrm>
        </p:spPr>
        <p:txBody>
          <a:bodyPr/>
          <a:lstStyle/>
          <a:p>
            <a:pPr marL="514350" indent="-514350">
              <a:buFont typeface="Arial Narrow" pitchFamily="34" charset="0"/>
              <a:buAutoNum type="arabicPeriod" startAt="4"/>
            </a:pPr>
            <a:r>
              <a:rPr lang="en-US" altLang="en-US" b="1" smtClean="0"/>
              <a:t>Develop concept and establishment of WIGOS Regional Centres (WRCs)</a:t>
            </a:r>
          </a:p>
          <a:p>
            <a:pPr marL="914400" lvl="1" indent="-514350">
              <a:buFont typeface="Arial" pitchFamily="34" charset="0"/>
              <a:buChar char="•"/>
            </a:pPr>
            <a:r>
              <a:rPr lang="en-GB" altLang="en-US" smtClean="0"/>
              <a:t>Role of JCOMM to be defined</a:t>
            </a:r>
          </a:p>
          <a:p>
            <a:pPr marL="914400" lvl="1" indent="-514350">
              <a:buFont typeface="Arial" pitchFamily="34" charset="0"/>
              <a:buChar char="•"/>
            </a:pPr>
            <a:r>
              <a:rPr lang="en-GB" altLang="en-US" smtClean="0"/>
              <a:t>JCOMMOPS perhaps playing a role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228600" y="44450"/>
            <a:ext cx="8686800" cy="1143000"/>
          </a:xfrm>
        </p:spPr>
        <p:txBody>
          <a:bodyPr/>
          <a:lstStyle/>
          <a:p>
            <a:r>
              <a:rPr lang="en-GB" altLang="en-US" sz="2800" b="1" smtClean="0"/>
              <a:t>WIGOS Pre-Operational Phase - Priority 5/5</a:t>
            </a:r>
          </a:p>
        </p:txBody>
      </p:sp>
      <p:sp>
        <p:nvSpPr>
          <p:cNvPr id="3" name="Content Placeholder 2"/>
          <p:cNvSpPr>
            <a:spLocks noGrp="1"/>
          </p:cNvSpPr>
          <p:nvPr>
            <p:ph idx="1"/>
          </p:nvPr>
        </p:nvSpPr>
        <p:spPr>
          <a:xfrm>
            <a:off x="250825" y="1579563"/>
            <a:ext cx="8713788" cy="4897437"/>
          </a:xfrm>
        </p:spPr>
        <p:txBody>
          <a:bodyPr/>
          <a:lstStyle/>
          <a:p>
            <a:pPr marL="514350" indent="-514350">
              <a:lnSpc>
                <a:spcPct val="150000"/>
              </a:lnSpc>
              <a:buFont typeface="Arial Narrow" pitchFamily="34" charset="0"/>
              <a:buAutoNum type="arabicPeriod" startAt="5"/>
            </a:pPr>
            <a:r>
              <a:rPr lang="en-US" altLang="nl-NL" b="1" smtClean="0"/>
              <a:t>Undertake national implementation of WIGOS</a:t>
            </a:r>
          </a:p>
          <a:p>
            <a:pPr marL="514350" indent="-514350">
              <a:lnSpc>
                <a:spcPct val="150000"/>
              </a:lnSpc>
            </a:pPr>
            <a:r>
              <a:rPr lang="en-US" altLang="en-US" sz="2400" smtClean="0"/>
              <a:t>JCOMM OPA Implementation Goals addressing</a:t>
            </a:r>
          </a:p>
          <a:p>
            <a:pPr lvl="1">
              <a:lnSpc>
                <a:spcPct val="150000"/>
              </a:lnSpc>
              <a:buFontTx/>
              <a:buChar char="•"/>
            </a:pPr>
            <a:r>
              <a:rPr lang="en-US" altLang="en-US" sz="2000" smtClean="0"/>
              <a:t>GCOS requirements</a:t>
            </a:r>
          </a:p>
          <a:p>
            <a:pPr lvl="1">
              <a:lnSpc>
                <a:spcPct val="150000"/>
              </a:lnSpc>
              <a:buFontTx/>
              <a:buChar char="•"/>
            </a:pPr>
            <a:r>
              <a:rPr lang="en-US" altLang="en-US" sz="2000" smtClean="0"/>
              <a:t>WMO requirements per RRR (NWP, Seasonal to longer term predictions, Climate services, Ocean applications, …)</a:t>
            </a:r>
          </a:p>
          <a:p>
            <a:pPr lvl="1">
              <a:lnSpc>
                <a:spcPct val="150000"/>
              </a:lnSpc>
              <a:buFontTx/>
              <a:buChar char="•"/>
            </a:pPr>
            <a:r>
              <a:rPr lang="en-US" altLang="en-US" sz="2000" smtClean="0"/>
              <a:t>Reviewing results, and promoting impact studies (e.g. SLP from drifters on NWP)</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381000"/>
            <a:ext cx="8229600" cy="914400"/>
          </a:xfrm>
        </p:spPr>
        <p:txBody>
          <a:bodyPr>
            <a:normAutofit fontScale="90000"/>
          </a:bodyPr>
          <a:lstStyle/>
          <a:p>
            <a:pPr>
              <a:defRPr/>
            </a:pPr>
            <a:r>
              <a:rPr lang="en-US" altLang="en-US" b="1" kern="1200" dirty="0" smtClean="0">
                <a:solidFill>
                  <a:schemeClr val="accent2"/>
                </a:solidFill>
              </a:rPr>
              <a:t>Ocean </a:t>
            </a:r>
            <a:r>
              <a:rPr lang="en-US" altLang="en-US" b="1" kern="1200" dirty="0">
                <a:solidFill>
                  <a:schemeClr val="accent2"/>
                </a:solidFill>
              </a:rPr>
              <a:t>related actions of the </a:t>
            </a:r>
            <a:r>
              <a:rPr lang="en-US" altLang="en-US" b="1" kern="1200" dirty="0" smtClean="0">
                <a:solidFill>
                  <a:schemeClr val="accent2"/>
                </a:solidFill>
              </a:rPr>
              <a:t>Implementation Plan for the Evolution of Global Observing Systems (EGOS-IP) </a:t>
            </a:r>
            <a:r>
              <a:rPr lang="en-US" altLang="en-US" b="1" kern="1200" dirty="0">
                <a:solidFill>
                  <a:schemeClr val="accent2"/>
                </a:solidFill>
              </a:rPr>
              <a:t>(1/2)</a:t>
            </a:r>
          </a:p>
        </p:txBody>
      </p:sp>
      <p:sp>
        <p:nvSpPr>
          <p:cNvPr id="32771" name="Rectangle 3"/>
          <p:cNvSpPr>
            <a:spLocks noGrp="1" noChangeArrowheads="1"/>
          </p:cNvSpPr>
          <p:nvPr>
            <p:ph type="body" idx="1"/>
          </p:nvPr>
        </p:nvSpPr>
        <p:spPr>
          <a:xfrm>
            <a:off x="457200" y="1646238"/>
            <a:ext cx="8229600" cy="5135562"/>
          </a:xfrm>
        </p:spPr>
        <p:txBody>
          <a:bodyPr/>
          <a:lstStyle/>
          <a:p>
            <a:pPr marL="741363" indent="-741363" defTabSz="455613">
              <a:spcBef>
                <a:spcPct val="0"/>
              </a:spcBef>
              <a:spcAft>
                <a:spcPct val="20000"/>
              </a:spcAft>
              <a:tabLst>
                <a:tab pos="742950" algn="l"/>
              </a:tabLst>
            </a:pPr>
            <a:r>
              <a:rPr lang="en-US" altLang="en-US" sz="1800" smtClean="0"/>
              <a:t>C5	</a:t>
            </a:r>
            <a:r>
              <a:rPr lang="en-US" altLang="en-US" sz="1800" smtClean="0">
                <a:solidFill>
                  <a:srgbClr val="FF0000"/>
                </a:solidFill>
              </a:rPr>
              <a:t>Sustained funding for the key marine/ocean observing systems</a:t>
            </a:r>
            <a:r>
              <a:rPr lang="en-US" altLang="en-US" sz="1800" smtClean="0"/>
              <a:t> (e.g. TIP, Argo, surface drifters with barometers, altimeter, scatterometer, SST from microwave radiometry, sea ice measurements from research satellite missions)</a:t>
            </a:r>
          </a:p>
          <a:p>
            <a:pPr marL="741363" indent="-741363" defTabSz="455613">
              <a:spcBef>
                <a:spcPct val="0"/>
              </a:spcBef>
              <a:spcAft>
                <a:spcPct val="20000"/>
              </a:spcAft>
              <a:tabLst>
                <a:tab pos="742950" algn="l"/>
              </a:tabLst>
            </a:pPr>
            <a:r>
              <a:rPr lang="en-US" altLang="en-US" sz="1800" smtClean="0"/>
              <a:t>C8	</a:t>
            </a:r>
            <a:r>
              <a:rPr lang="en-US" altLang="en-US" sz="1800" smtClean="0">
                <a:solidFill>
                  <a:srgbClr val="FF0000"/>
                </a:solidFill>
              </a:rPr>
              <a:t>Continued adherence to WMO data sharing principles</a:t>
            </a:r>
            <a:r>
              <a:rPr lang="en-US" altLang="en-US" sz="1800" smtClean="0"/>
              <a:t> irrespective of origin of data, including data provided by commercial entities</a:t>
            </a:r>
          </a:p>
          <a:p>
            <a:pPr marL="741363" indent="-741363" defTabSz="455613">
              <a:spcBef>
                <a:spcPct val="0"/>
              </a:spcBef>
              <a:spcAft>
                <a:spcPct val="20000"/>
              </a:spcAft>
              <a:tabLst>
                <a:tab pos="742950" algn="l"/>
              </a:tabLst>
            </a:pPr>
            <a:r>
              <a:rPr lang="en-US" altLang="en-US" sz="1800" smtClean="0"/>
              <a:t>C13	</a:t>
            </a:r>
            <a:r>
              <a:rPr lang="en-US" altLang="en-US" sz="1800" b="1" smtClean="0">
                <a:solidFill>
                  <a:srgbClr val="FF0000"/>
                </a:solidFill>
              </a:rPr>
              <a:t>Establish capacity building strategies</a:t>
            </a:r>
            <a:r>
              <a:rPr lang="en-US" altLang="en-US" sz="1800" smtClean="0"/>
              <a:t> for observing systems in developing countries</a:t>
            </a:r>
          </a:p>
          <a:p>
            <a:pPr marL="741363" indent="-741363" defTabSz="455613">
              <a:spcBef>
                <a:spcPct val="0"/>
              </a:spcBef>
              <a:spcAft>
                <a:spcPct val="20000"/>
              </a:spcAft>
              <a:tabLst>
                <a:tab pos="742950" algn="l"/>
              </a:tabLst>
            </a:pPr>
            <a:r>
              <a:rPr lang="en-US" altLang="en-US" sz="1800" smtClean="0"/>
              <a:t>G1	</a:t>
            </a:r>
            <a:r>
              <a:rPr lang="en-US" altLang="en-US" sz="1800" smtClean="0">
                <a:solidFill>
                  <a:srgbClr val="FF0000"/>
                </a:solidFill>
              </a:rPr>
              <a:t>Traceability </a:t>
            </a:r>
            <a:r>
              <a:rPr lang="en-US" altLang="en-US" sz="1800" smtClean="0"/>
              <a:t>of meteorological observations and measurements to SI or WMO standards</a:t>
            </a:r>
          </a:p>
          <a:p>
            <a:pPr marL="741363" indent="-741363" defTabSz="455613">
              <a:spcBef>
                <a:spcPct val="0"/>
              </a:spcBef>
              <a:spcAft>
                <a:spcPct val="20000"/>
              </a:spcAft>
              <a:tabLst>
                <a:tab pos="742950" algn="l"/>
              </a:tabLst>
            </a:pPr>
            <a:r>
              <a:rPr lang="en-US" altLang="en-US" sz="1800" smtClean="0"/>
              <a:t>G2	</a:t>
            </a:r>
            <a:r>
              <a:rPr lang="en-US" altLang="en-US" sz="1800" smtClean="0">
                <a:solidFill>
                  <a:srgbClr val="FF0000"/>
                </a:solidFill>
              </a:rPr>
              <a:t>Global exchange of hourly data</a:t>
            </a:r>
            <a:r>
              <a:rPr lang="en-US" altLang="en-US" sz="1800" smtClean="0"/>
              <a:t> which are used in global applications</a:t>
            </a:r>
          </a:p>
          <a:p>
            <a:pPr marL="741363" indent="-741363" defTabSz="455613">
              <a:spcBef>
                <a:spcPct val="0"/>
              </a:spcBef>
              <a:spcAft>
                <a:spcPct val="20000"/>
              </a:spcAft>
              <a:tabLst>
                <a:tab pos="742950" algn="l"/>
              </a:tabLst>
            </a:pPr>
            <a:r>
              <a:rPr lang="en-US" altLang="en-US" sz="1800" smtClean="0"/>
              <a:t>G3	</a:t>
            </a:r>
            <a:r>
              <a:rPr lang="en-US" altLang="en-US" sz="1800" smtClean="0">
                <a:solidFill>
                  <a:srgbClr val="FF0000"/>
                </a:solidFill>
              </a:rPr>
              <a:t>Global exchange of sub-hourly data</a:t>
            </a:r>
            <a:r>
              <a:rPr lang="en-US" altLang="en-US" sz="1800" smtClean="0"/>
              <a:t> in support of relevant application areas</a:t>
            </a:r>
          </a:p>
          <a:p>
            <a:pPr marL="741363" indent="-741363" defTabSz="455613">
              <a:spcBef>
                <a:spcPct val="0"/>
              </a:spcBef>
              <a:spcAft>
                <a:spcPct val="20000"/>
              </a:spcAft>
              <a:tabLst>
                <a:tab pos="742950" algn="l"/>
              </a:tabLst>
            </a:pPr>
            <a:r>
              <a:rPr lang="en-US" altLang="en-US" sz="1800" smtClean="0"/>
              <a:t>G4 	</a:t>
            </a:r>
            <a:r>
              <a:rPr lang="en-US" altLang="en-US" sz="1800" smtClean="0">
                <a:solidFill>
                  <a:srgbClr val="FF0000"/>
                </a:solidFill>
              </a:rPr>
              <a:t>Exchange of observations according to the WIGOS standards</a:t>
            </a:r>
            <a:endParaRPr lang="en-US" altLang="en-US" sz="18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5875"/>
            <a:ext cx="8229600" cy="685800"/>
          </a:xfrm>
        </p:spPr>
        <p:txBody>
          <a:bodyPr>
            <a:normAutofit/>
          </a:bodyPr>
          <a:lstStyle/>
          <a:p>
            <a:pPr>
              <a:defRPr/>
            </a:pPr>
            <a:r>
              <a:rPr lang="en-US" altLang="en-US" b="1" kern="1200" dirty="0">
                <a:solidFill>
                  <a:schemeClr val="accent2"/>
                </a:solidFill>
              </a:rPr>
              <a:t>Ocean related actions of the EGOS-IP (2/2)</a:t>
            </a:r>
          </a:p>
        </p:txBody>
      </p:sp>
      <p:sp>
        <p:nvSpPr>
          <p:cNvPr id="18435" name="Rectangle 3"/>
          <p:cNvSpPr>
            <a:spLocks noGrp="1" noChangeArrowheads="1"/>
          </p:cNvSpPr>
          <p:nvPr>
            <p:ph type="body" idx="1"/>
          </p:nvPr>
        </p:nvSpPr>
        <p:spPr>
          <a:xfrm>
            <a:off x="457200" y="838200"/>
            <a:ext cx="8229600" cy="5135563"/>
          </a:xfrm>
        </p:spPr>
        <p:txBody>
          <a:bodyPr>
            <a:normAutofit lnSpcReduction="10000"/>
          </a:bodyPr>
          <a:lstStyle/>
          <a:p>
            <a:pPr marL="741363" indent="-741363" defTabSz="455613">
              <a:lnSpc>
                <a:spcPct val="150000"/>
              </a:lnSpc>
              <a:spcAft>
                <a:spcPct val="20000"/>
              </a:spcAft>
              <a:tabLst>
                <a:tab pos="742950" algn="l"/>
              </a:tabLst>
              <a:defRPr/>
            </a:pPr>
            <a:r>
              <a:rPr lang="en-US" altLang="en-US" sz="2000" dirty="0" smtClean="0"/>
              <a:t>G50	</a:t>
            </a:r>
            <a:r>
              <a:rPr lang="en-US" altLang="en-US" sz="2000" dirty="0" smtClean="0">
                <a:solidFill>
                  <a:srgbClr val="FF0000"/>
                </a:solidFill>
              </a:rPr>
              <a:t>Use state-of-art technologies to improve accuracy</a:t>
            </a:r>
            <a:r>
              <a:rPr lang="en-US" altLang="en-US" sz="2000" dirty="0" smtClean="0"/>
              <a:t> for all measurements made at sea stations. </a:t>
            </a:r>
            <a:r>
              <a:rPr lang="en-US" altLang="en-US" sz="2000" dirty="0" smtClean="0">
                <a:solidFill>
                  <a:srgbClr val="FF0000"/>
                </a:solidFill>
              </a:rPr>
              <a:t>Develop visibility measurement</a:t>
            </a:r>
            <a:r>
              <a:rPr lang="en-US" altLang="en-US" sz="2000" dirty="0" smtClean="0"/>
              <a:t> capabilities over the ocean.  </a:t>
            </a:r>
          </a:p>
          <a:p>
            <a:pPr marL="741363" indent="-741363" defTabSz="455613">
              <a:lnSpc>
                <a:spcPct val="150000"/>
              </a:lnSpc>
              <a:spcAft>
                <a:spcPct val="20000"/>
              </a:spcAft>
              <a:tabLst>
                <a:tab pos="742950" algn="l"/>
              </a:tabLst>
              <a:defRPr/>
            </a:pPr>
            <a:r>
              <a:rPr lang="en-US" altLang="en-US" sz="2000" dirty="0" smtClean="0"/>
              <a:t>G52	</a:t>
            </a:r>
            <a:r>
              <a:rPr lang="en-US" altLang="en-US" sz="2000" dirty="0" smtClean="0">
                <a:solidFill>
                  <a:srgbClr val="FF0000"/>
                </a:solidFill>
              </a:rPr>
              <a:t>Support DBCP in its mission</a:t>
            </a:r>
            <a:r>
              <a:rPr lang="en-US" altLang="en-US" sz="2000" dirty="0" smtClean="0"/>
              <a:t> (1250 drifters, 400 MBs) for SST, surface velocity, air T &amp; wind</a:t>
            </a:r>
          </a:p>
          <a:p>
            <a:pPr marL="741363" indent="-741363" defTabSz="455613">
              <a:lnSpc>
                <a:spcPct val="150000"/>
              </a:lnSpc>
              <a:spcAft>
                <a:spcPct val="20000"/>
              </a:spcAft>
              <a:tabLst>
                <a:tab pos="742950" algn="l"/>
              </a:tabLst>
              <a:defRPr/>
            </a:pPr>
            <a:r>
              <a:rPr lang="en-US" altLang="en-US" sz="2000" dirty="0" smtClean="0"/>
              <a:t>G53	</a:t>
            </a:r>
            <a:r>
              <a:rPr lang="en-US" altLang="en-US" sz="2000" dirty="0" smtClean="0">
                <a:solidFill>
                  <a:srgbClr val="FF0000"/>
                </a:solidFill>
              </a:rPr>
              <a:t>Install barometer on all newly deployed drifting buoys</a:t>
            </a:r>
          </a:p>
          <a:p>
            <a:pPr marL="741363" indent="-741363" defTabSz="455613">
              <a:lnSpc>
                <a:spcPct val="150000"/>
              </a:lnSpc>
              <a:spcAft>
                <a:spcPct val="20000"/>
              </a:spcAft>
              <a:tabLst>
                <a:tab pos="742950" algn="l"/>
              </a:tabLst>
              <a:defRPr/>
            </a:pPr>
            <a:r>
              <a:rPr lang="en-US" altLang="en-US" sz="2000" dirty="0" smtClean="0"/>
              <a:t>G54	</a:t>
            </a:r>
            <a:r>
              <a:rPr lang="en-US" altLang="en-US" sz="2000" dirty="0" smtClean="0">
                <a:solidFill>
                  <a:srgbClr val="FF0000"/>
                </a:solidFill>
              </a:rPr>
              <a:t>Extend RAMA</a:t>
            </a:r>
            <a:r>
              <a:rPr lang="en-US" altLang="en-US" sz="2000" dirty="0" smtClean="0"/>
              <a:t> to similar coverage as TAO &amp; PIRATA</a:t>
            </a:r>
          </a:p>
          <a:p>
            <a:pPr marL="741363" indent="-741363" defTabSz="455613">
              <a:lnSpc>
                <a:spcPct val="150000"/>
              </a:lnSpc>
              <a:spcAft>
                <a:spcPct val="20000"/>
              </a:spcAft>
              <a:tabLst>
                <a:tab pos="742950" algn="l"/>
              </a:tabLst>
              <a:defRPr/>
            </a:pPr>
            <a:r>
              <a:rPr lang="en-US" altLang="en-US" sz="2000" dirty="0" smtClean="0"/>
              <a:t>G55	</a:t>
            </a:r>
            <a:r>
              <a:rPr lang="en-US" altLang="en-US" sz="2000" dirty="0" smtClean="0">
                <a:solidFill>
                  <a:srgbClr val="FF0000"/>
                </a:solidFill>
              </a:rPr>
              <a:t>Increase ice buoy data coverage</a:t>
            </a:r>
            <a:r>
              <a:rPr lang="en-US" altLang="en-US" sz="2000" dirty="0" smtClean="0"/>
              <a:t> on the northern polar cap</a:t>
            </a:r>
          </a:p>
          <a:p>
            <a:pPr marL="741363" indent="-741363" defTabSz="455613">
              <a:lnSpc>
                <a:spcPct val="150000"/>
              </a:lnSpc>
              <a:spcAft>
                <a:spcPct val="20000"/>
              </a:spcAft>
              <a:tabLst>
                <a:tab pos="742950" algn="l"/>
              </a:tabLst>
              <a:defRPr/>
            </a:pPr>
            <a:r>
              <a:rPr lang="en-US" altLang="en-US" sz="2000" dirty="0" smtClean="0"/>
              <a:t>G56	</a:t>
            </a:r>
            <a:r>
              <a:rPr lang="en-US" altLang="en-US" sz="2000" dirty="0" smtClean="0">
                <a:solidFill>
                  <a:srgbClr val="FF0000"/>
                </a:solidFill>
              </a:rPr>
              <a:t>Global availability of in situ sea level data</a:t>
            </a:r>
            <a:r>
              <a:rPr lang="en-US" altLang="en-US" sz="2000" dirty="0" smtClean="0"/>
              <a:t> (tide gauges, </a:t>
            </a:r>
            <a:r>
              <a:rPr lang="en-US" altLang="en-US" sz="2000" dirty="0" err="1" smtClean="0"/>
              <a:t>Tsunameters</a:t>
            </a:r>
            <a:r>
              <a:rPr lang="en-US" altLang="en-US" sz="2000" dirty="0"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152400" y="76200"/>
            <a:ext cx="8915400" cy="755650"/>
          </a:xfrm>
        </p:spPr>
        <p:txBody>
          <a:bodyPr/>
          <a:lstStyle/>
          <a:p>
            <a:pPr eaLnBrk="1" hangingPunct="1"/>
            <a:r>
              <a:rPr lang="en-GB" altLang="en-US" sz="2800" smtClean="0"/>
              <a:t>WMO-IOC Regional Marine Instrument Centres (RMIC)</a:t>
            </a:r>
          </a:p>
        </p:txBody>
      </p:sp>
      <p:sp>
        <p:nvSpPr>
          <p:cNvPr id="34819" name="Rectangle 3"/>
          <p:cNvSpPr>
            <a:spLocks noGrp="1" noChangeArrowheads="1"/>
          </p:cNvSpPr>
          <p:nvPr>
            <p:ph type="body" idx="4294967295"/>
          </p:nvPr>
        </p:nvSpPr>
        <p:spPr>
          <a:xfrm>
            <a:off x="152400" y="1143000"/>
            <a:ext cx="8713788" cy="5256213"/>
          </a:xfrm>
        </p:spPr>
        <p:txBody>
          <a:bodyPr/>
          <a:lstStyle/>
          <a:p>
            <a:pPr eaLnBrk="1" hangingPunct="1">
              <a:lnSpc>
                <a:spcPct val="80000"/>
              </a:lnSpc>
              <a:spcAft>
                <a:spcPts val="300"/>
              </a:spcAft>
            </a:pPr>
            <a:r>
              <a:rPr lang="en-GB" altLang="zh-CN" smtClean="0">
                <a:ea typeface="SimSun" pitchFamily="2" charset="-122"/>
              </a:rPr>
              <a:t>Enhancing adherence of all WIGOS observational data and metadata to WIGOS standards for traceable and coherent data of known quality</a:t>
            </a:r>
          </a:p>
          <a:p>
            <a:pPr marL="808038" lvl="1" indent="1588" eaLnBrk="1" hangingPunct="1">
              <a:lnSpc>
                <a:spcPct val="80000"/>
              </a:lnSpc>
              <a:spcAft>
                <a:spcPts val="300"/>
              </a:spcAft>
            </a:pPr>
            <a:r>
              <a:rPr lang="en-GB" altLang="zh-CN" sz="2400" smtClean="0">
                <a:ea typeface="SimSun" pitchFamily="2" charset="-122"/>
              </a:rPr>
              <a:t>Instruments and methods of observation</a:t>
            </a:r>
          </a:p>
          <a:p>
            <a:pPr marL="808038" lvl="1" indent="1588" eaLnBrk="1" hangingPunct="1">
              <a:lnSpc>
                <a:spcPct val="80000"/>
              </a:lnSpc>
              <a:spcAft>
                <a:spcPts val="300"/>
              </a:spcAft>
            </a:pPr>
            <a:r>
              <a:rPr lang="en-GB" altLang="zh-CN" sz="2400" smtClean="0">
                <a:ea typeface="SimSun" pitchFamily="2" charset="-122"/>
              </a:rPr>
              <a:t>Documenting methods of measurements</a:t>
            </a:r>
          </a:p>
          <a:p>
            <a:pPr marL="808038" lvl="1" indent="1588" eaLnBrk="1" hangingPunct="1">
              <a:lnSpc>
                <a:spcPct val="80000"/>
              </a:lnSpc>
              <a:spcAft>
                <a:spcPts val="300"/>
              </a:spcAft>
            </a:pPr>
            <a:r>
              <a:rPr lang="en-GB" altLang="zh-CN" sz="2400" smtClean="0">
                <a:ea typeface="SimSun" pitchFamily="2" charset="-122"/>
              </a:rPr>
              <a:t>Understanding biases, methods to correct biases</a:t>
            </a:r>
            <a:r>
              <a:rPr lang="en-US" altLang="zh-CN" sz="2400" smtClean="0">
                <a:ea typeface="SimSun" pitchFamily="2" charset="-122"/>
              </a:rPr>
              <a:t> </a:t>
            </a:r>
            <a:endParaRPr lang="en-GB" altLang="zh-CN" sz="2400" smtClean="0">
              <a:ea typeface="SimSun" pitchFamily="2" charset="-122"/>
            </a:endParaRPr>
          </a:p>
          <a:p>
            <a:pPr marL="808038" lvl="1" indent="1588" eaLnBrk="1" hangingPunct="1">
              <a:lnSpc>
                <a:spcPct val="80000"/>
              </a:lnSpc>
              <a:spcAft>
                <a:spcPts val="300"/>
              </a:spcAft>
            </a:pPr>
            <a:r>
              <a:rPr lang="en-GB" altLang="zh-CN" sz="2400" smtClean="0">
                <a:ea typeface="SimSun" pitchFamily="2" charset="-122"/>
              </a:rPr>
              <a:t>Observing network practices &amp; procedures</a:t>
            </a:r>
            <a:r>
              <a:rPr lang="en-US" altLang="zh-CN" sz="2400" smtClean="0">
                <a:ea typeface="SimSun" pitchFamily="2" charset="-122"/>
              </a:rPr>
              <a:t> </a:t>
            </a:r>
          </a:p>
          <a:p>
            <a:pPr eaLnBrk="1" hangingPunct="1">
              <a:lnSpc>
                <a:spcPct val="80000"/>
              </a:lnSpc>
              <a:spcAft>
                <a:spcPts val="300"/>
              </a:spcAft>
            </a:pPr>
            <a:r>
              <a:rPr lang="en-GB" altLang="en-US" smtClean="0"/>
              <a:t>Role of RMICs</a:t>
            </a:r>
          </a:p>
          <a:p>
            <a:pPr marL="808038" lvl="1" indent="1588" eaLnBrk="1" hangingPunct="1">
              <a:lnSpc>
                <a:spcPct val="80000"/>
              </a:lnSpc>
              <a:spcAft>
                <a:spcPts val="300"/>
              </a:spcAft>
            </a:pPr>
            <a:r>
              <a:rPr lang="en-GB" altLang="zh-CN" sz="2400" smtClean="0">
                <a:ea typeface="SimSun" pitchFamily="2" charset="-122"/>
              </a:rPr>
              <a:t>Monitoring instrument performance</a:t>
            </a:r>
          </a:p>
          <a:p>
            <a:pPr marL="808038" lvl="1" indent="1588" eaLnBrk="1" hangingPunct="1">
              <a:lnSpc>
                <a:spcPct val="80000"/>
              </a:lnSpc>
              <a:spcAft>
                <a:spcPts val="300"/>
              </a:spcAft>
            </a:pPr>
            <a:r>
              <a:rPr lang="en-GB" altLang="zh-CN" sz="2400" smtClean="0">
                <a:ea typeface="SimSun" pitchFamily="2" charset="-122"/>
              </a:rPr>
              <a:t>Calibration procedures</a:t>
            </a:r>
          </a:p>
          <a:p>
            <a:pPr marL="808038" lvl="1" indent="1588" eaLnBrk="1" hangingPunct="1">
              <a:lnSpc>
                <a:spcPct val="80000"/>
              </a:lnSpc>
              <a:spcAft>
                <a:spcPts val="300"/>
              </a:spcAft>
            </a:pPr>
            <a:r>
              <a:rPr lang="en-GB" altLang="zh-CN" sz="2400" smtClean="0">
                <a:ea typeface="SimSun" pitchFamily="2" charset="-122"/>
              </a:rPr>
              <a:t>Assistance for inter-comparisons</a:t>
            </a:r>
          </a:p>
          <a:p>
            <a:pPr marL="808038" lvl="1" indent="1588" eaLnBrk="1" hangingPunct="1">
              <a:lnSpc>
                <a:spcPct val="80000"/>
              </a:lnSpc>
              <a:spcAft>
                <a:spcPts val="300"/>
              </a:spcAft>
            </a:pPr>
            <a:r>
              <a:rPr lang="en-GB" altLang="zh-CN" sz="2400" smtClean="0">
                <a:ea typeface="SimSun" pitchFamily="2" charset="-122"/>
              </a:rPr>
              <a:t>Training facilities &amp; Capacity Building</a:t>
            </a:r>
            <a:endParaRPr lang="en-GB" altLang="en-US" sz="2400" smtClean="0">
              <a:ea typeface="SimSun" pitchFamily="2"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304800" y="76200"/>
            <a:ext cx="8686800" cy="990600"/>
          </a:xfrm>
        </p:spPr>
        <p:txBody>
          <a:bodyPr/>
          <a:lstStyle/>
          <a:p>
            <a:r>
              <a:rPr lang="en-GB" altLang="en-US" smtClean="0"/>
              <a:t>Regional Marine Instrument Centres (RMICs)</a:t>
            </a:r>
          </a:p>
        </p:txBody>
      </p:sp>
      <p:sp>
        <p:nvSpPr>
          <p:cNvPr id="3" name="Content Placeholder 2"/>
          <p:cNvSpPr>
            <a:spLocks noGrp="1"/>
          </p:cNvSpPr>
          <p:nvPr>
            <p:ph idx="1"/>
          </p:nvPr>
        </p:nvSpPr>
        <p:spPr>
          <a:xfrm>
            <a:off x="228600" y="1295400"/>
            <a:ext cx="8713788" cy="4897438"/>
          </a:xfrm>
        </p:spPr>
        <p:txBody>
          <a:bodyPr>
            <a:normAutofit/>
          </a:bodyPr>
          <a:lstStyle/>
          <a:p>
            <a:r>
              <a:rPr lang="en-GB" altLang="nl-NL" sz="2600" dirty="0" smtClean="0"/>
              <a:t>RMIC/RA-IV (NOAA, Mississippi, USA) &amp; RMIC/AP (SOA, Tianjin, China) established</a:t>
            </a:r>
          </a:p>
          <a:p>
            <a:r>
              <a:rPr lang="en-GB" altLang="nl-NL" sz="2600" dirty="0" smtClean="0"/>
              <a:t>Successful evaluation of Morocco (DMN, Casablanca) application for RMIC/RA-I pending submission of Statement of Compliance and Commitment</a:t>
            </a:r>
          </a:p>
          <a:p>
            <a:r>
              <a:rPr lang="en-GB" altLang="nl-NL" sz="2600" dirty="0" smtClean="0"/>
              <a:t>5 workshops organized since 2010</a:t>
            </a:r>
          </a:p>
          <a:p>
            <a:r>
              <a:rPr lang="en-GB" altLang="nl-NL" sz="2600" dirty="0" smtClean="0"/>
              <a:t>Pilot Project on Seawater </a:t>
            </a:r>
            <a:r>
              <a:rPr lang="en-GB" altLang="nl-NL" sz="2600" dirty="0" err="1" smtClean="0"/>
              <a:t>intercomparison</a:t>
            </a:r>
            <a:r>
              <a:rPr lang="en-GB" altLang="nl-NL" sz="2600" dirty="0" smtClean="0"/>
              <a:t> completed (JCOMM TR No. 84) – 22 Laboratories from 17 countries participated</a:t>
            </a:r>
          </a:p>
          <a:p>
            <a:r>
              <a:rPr lang="en-GB" altLang="nl-NL" sz="2600" dirty="0" smtClean="0"/>
              <a:t>Workshop planned in USA, 29 Feb. – 2 March 2016</a:t>
            </a:r>
          </a:p>
          <a:p>
            <a:r>
              <a:rPr lang="en-GB" altLang="nl-NL" sz="2600" dirty="0" smtClean="0">
                <a:solidFill>
                  <a:srgbClr val="FF0000"/>
                </a:solidFill>
              </a:rPr>
              <a:t>RMIC needed in RA-VI</a:t>
            </a:r>
          </a:p>
          <a:p>
            <a:endParaRPr lang="en-GB" altLang="nl-NL" sz="2600"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403350" y="80963"/>
            <a:ext cx="7512050" cy="11430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92075" tIns="46037" rIns="92075" bIns="46037"/>
          <a:lstStyle/>
          <a:p>
            <a:r>
              <a:rPr lang="en-US" altLang="en-US" smtClean="0"/>
              <a:t>RMIC Evaluation process (6-12 months)</a:t>
            </a:r>
          </a:p>
        </p:txBody>
      </p:sp>
      <p:sp>
        <p:nvSpPr>
          <p:cNvPr id="36867" name="Rectangle 3"/>
          <p:cNvSpPr>
            <a:spLocks noGrp="1" noChangeArrowheads="1"/>
          </p:cNvSpPr>
          <p:nvPr>
            <p:ph type="body" idx="1"/>
          </p:nvPr>
        </p:nvSpPr>
        <p:spPr>
          <a:xfrm>
            <a:off x="250825" y="1449388"/>
            <a:ext cx="8664575" cy="48958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lIns="92075" tIns="46037" rIns="92075" bIns="46037"/>
          <a:lstStyle/>
          <a:p>
            <a:r>
              <a:rPr lang="en-US" altLang="en-US" sz="2400" smtClean="0"/>
              <a:t>Process proposed by JCOMM</a:t>
            </a:r>
          </a:p>
          <a:p>
            <a:r>
              <a:rPr lang="en-US" altLang="en-US" sz="2400" smtClean="0"/>
              <a:t>Endorsed by WMO-IOC Exec Bodies</a:t>
            </a:r>
          </a:p>
          <a:p>
            <a:r>
              <a:rPr lang="en-US" altLang="en-US" sz="2400" smtClean="0"/>
              <a:t>Candidate provides statement of compliance with list of instruments covered</a:t>
            </a:r>
          </a:p>
          <a:p>
            <a:r>
              <a:rPr lang="en-US" altLang="en-US" sz="2400" smtClean="0"/>
              <a:t>Application submitted to JCOMM Co-President</a:t>
            </a:r>
          </a:p>
          <a:p>
            <a:r>
              <a:rPr lang="en-US" altLang="en-US" sz="2400" smtClean="0"/>
              <a:t>Training workshop organized within 12 months</a:t>
            </a:r>
          </a:p>
          <a:p>
            <a:r>
              <a:rPr lang="en-US" altLang="en-US" sz="2400" smtClean="0"/>
              <a:t>OCG evaluates the candidate’s application (work can be delegated)</a:t>
            </a:r>
          </a:p>
          <a:p>
            <a:r>
              <a:rPr lang="en-US" altLang="en-US" sz="2400" smtClean="0"/>
              <a:t>OCG advises MAN</a:t>
            </a:r>
          </a:p>
          <a:p>
            <a:r>
              <a:rPr lang="en-US" altLang="en-US" sz="2400" smtClean="0"/>
              <a:t>JCOMM Session invited to endorse applications</a:t>
            </a:r>
          </a:p>
          <a:p>
            <a:r>
              <a:rPr lang="en-US" altLang="en-US" sz="2400" smtClean="0"/>
              <a:t>WMO &amp; IOC Executive Councils approval</a:t>
            </a:r>
            <a:endParaRPr lang="en-US" altLang="en-US" sz="20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228600" y="53975"/>
            <a:ext cx="7656513" cy="1143000"/>
          </a:xfrm>
        </p:spPr>
        <p:txBody>
          <a:bodyPr/>
          <a:lstStyle/>
          <a:p>
            <a:r>
              <a:rPr lang="en-GB" altLang="en-US" sz="2400" smtClean="0"/>
              <a:t>International Forum of Users of Satellite Data Telecommunication System (Satcom)</a:t>
            </a:r>
          </a:p>
        </p:txBody>
      </p:sp>
      <p:sp>
        <p:nvSpPr>
          <p:cNvPr id="37891" name="Content Placeholder 2"/>
          <p:cNvSpPr>
            <a:spLocks noGrp="1"/>
          </p:cNvSpPr>
          <p:nvPr>
            <p:ph idx="1"/>
          </p:nvPr>
        </p:nvSpPr>
        <p:spPr>
          <a:xfrm>
            <a:off x="228600" y="1371600"/>
            <a:ext cx="8713788" cy="4897438"/>
          </a:xfrm>
        </p:spPr>
        <p:txBody>
          <a:bodyPr/>
          <a:lstStyle/>
          <a:p>
            <a:r>
              <a:rPr lang="en-GB" altLang="en-US" sz="1600" smtClean="0"/>
              <a:t>Cg-17 endorsed CBS Ext. (2014) Recommendation 9 establishing the Satcom Forum</a:t>
            </a:r>
          </a:p>
          <a:p>
            <a:pPr lvl="1">
              <a:buFont typeface="Arial Narrow" pitchFamily="34" charset="0"/>
              <a:buAutoNum type="alphaLcParenR"/>
            </a:pPr>
            <a:r>
              <a:rPr lang="en-GB" altLang="en-US" sz="1400" smtClean="0"/>
              <a:t>Coordination amongst the users of satellite data telecommunication systems (SDTS) and representing their collective interests in working with the satellite telecommunication service providers and the industry in order to advance the awareness and understanding of the user requirements;</a:t>
            </a:r>
          </a:p>
          <a:p>
            <a:pPr lvl="1">
              <a:buFont typeface="Arial Narrow" pitchFamily="34" charset="0"/>
              <a:buAutoNum type="alphaLcParenR"/>
            </a:pPr>
            <a:r>
              <a:rPr lang="en-GB" altLang="en-US" sz="1400" smtClean="0"/>
              <a:t>Advancing awareness and understanding of available and planned capabilities;</a:t>
            </a:r>
          </a:p>
          <a:p>
            <a:pPr lvl="1">
              <a:buFont typeface="Arial Narrow" pitchFamily="34" charset="0"/>
              <a:buAutoNum type="alphaLcParenR"/>
            </a:pPr>
            <a:r>
              <a:rPr lang="en-GB" altLang="en-US" sz="1400" smtClean="0"/>
              <a:t>Facilitating adoption of interoperability and quality standards and principles as needed;</a:t>
            </a:r>
          </a:p>
          <a:p>
            <a:pPr lvl="1">
              <a:buFont typeface="Arial Narrow" pitchFamily="34" charset="0"/>
              <a:buAutoNum type="alphaLcParenR"/>
            </a:pPr>
            <a:r>
              <a:rPr lang="en-GB" altLang="en-US" sz="1400" smtClean="0"/>
              <a:t>Investigating &amp; proposing as needed cooperative tariff negotiation mechanisms on the use of satellite data telecommunication systems;</a:t>
            </a:r>
          </a:p>
          <a:p>
            <a:pPr lvl="1">
              <a:buFont typeface="Arial Narrow" pitchFamily="34" charset="0"/>
              <a:buAutoNum type="alphaLcParenR"/>
            </a:pPr>
            <a:r>
              <a:rPr lang="en-GB" altLang="en-US" sz="1400" smtClean="0"/>
              <a:t>Facilitating preparation of technical advice and guidance that will optimize STDS choices for each considered application;</a:t>
            </a:r>
          </a:p>
          <a:p>
            <a:r>
              <a:rPr lang="en-GB" altLang="en-US" sz="1600" smtClean="0"/>
              <a:t>Satcom co-owned by CBS and JCOMM in WMO, and GOOS in IOC</a:t>
            </a:r>
          </a:p>
          <a:p>
            <a:r>
              <a:rPr lang="en-GB" altLang="en-US" sz="1600" smtClean="0"/>
              <a:t>Operating on self funded basis (limited funding provided by WMO for Secretariat support)</a:t>
            </a:r>
          </a:p>
          <a:p>
            <a:r>
              <a:rPr lang="en-GB" altLang="en-US" sz="1600" smtClean="0"/>
              <a:t>Argos JTA to become a programme of Satcom</a:t>
            </a:r>
          </a:p>
          <a:p>
            <a:r>
              <a:rPr lang="en-GB" altLang="en-US" sz="1600" smtClean="0"/>
              <a:t>Michael Prior Jones (UK) new Chair</a:t>
            </a:r>
          </a:p>
          <a:p>
            <a:r>
              <a:rPr lang="en-GB" altLang="en-US" sz="1600" smtClean="0"/>
              <a:t>Meeting planned in Madrid, Spain, in conjunction with CIMO Technical Conference, and </a:t>
            </a:r>
            <a:r>
              <a:rPr lang="en-GB" altLang="en-US" sz="1600" smtClean="0">
                <a:hlinkClick r:id="rId2"/>
              </a:rPr>
              <a:t>Meteorological Technology World Expo</a:t>
            </a:r>
            <a:r>
              <a:rPr lang="en-GB" altLang="en-US" sz="1600" smtClean="0"/>
              <a:t> (Madrid, 27-29 September 2016)</a:t>
            </a:r>
          </a:p>
          <a:p>
            <a:endParaRPr lang="en-GB" altLang="en-US" sz="1600" smtClean="0"/>
          </a:p>
          <a:p>
            <a:endParaRPr lang="en-GB" altLang="en-US" sz="16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44500" y="76200"/>
            <a:ext cx="8713788" cy="792163"/>
          </a:xfrm>
        </p:spPr>
        <p:txBody>
          <a:bodyPr/>
          <a:lstStyle/>
          <a:p>
            <a:pPr marL="571500" indent="-571500" eaLnBrk="1" hangingPunct="1"/>
            <a:r>
              <a:rPr lang="en-US" altLang="en-US" sz="2800" b="1" smtClean="0"/>
              <a:t>JCOMM Capacity development in WIGOS</a:t>
            </a:r>
          </a:p>
        </p:txBody>
      </p:sp>
      <p:sp>
        <p:nvSpPr>
          <p:cNvPr id="38915" name="Rectangle 3"/>
          <p:cNvSpPr>
            <a:spLocks noGrp="1" noChangeArrowheads="1"/>
          </p:cNvSpPr>
          <p:nvPr>
            <p:ph type="body" idx="1"/>
          </p:nvPr>
        </p:nvSpPr>
        <p:spPr>
          <a:xfrm>
            <a:off x="228600" y="1219200"/>
            <a:ext cx="8713788" cy="4897438"/>
          </a:xfrm>
        </p:spPr>
        <p:txBody>
          <a:bodyPr/>
          <a:lstStyle/>
          <a:p>
            <a:pPr>
              <a:lnSpc>
                <a:spcPct val="90000"/>
              </a:lnSpc>
            </a:pPr>
            <a:r>
              <a:rPr lang="en-US" altLang="en-US" sz="2000" smtClean="0"/>
              <a:t>JCOMM Capacity Building Strategy has included WIGOS implementation needs</a:t>
            </a:r>
          </a:p>
          <a:p>
            <a:pPr>
              <a:lnSpc>
                <a:spcPct val="90000"/>
              </a:lnSpc>
            </a:pPr>
            <a:r>
              <a:rPr lang="en-US" altLang="en-US" sz="2000" smtClean="0"/>
              <a:t>Capacity Building &amp; Partnerships / PANGEA</a:t>
            </a:r>
          </a:p>
          <a:p>
            <a:pPr lvl="1">
              <a:lnSpc>
                <a:spcPct val="90000"/>
              </a:lnSpc>
              <a:buFontTx/>
              <a:buChar char="•"/>
            </a:pPr>
            <a:r>
              <a:rPr lang="en-US" altLang="en-US" sz="2000" smtClean="0"/>
              <a:t>Developed countries providing training on data use as well as ocean instruments deployed in the region</a:t>
            </a:r>
          </a:p>
          <a:p>
            <a:pPr lvl="1">
              <a:lnSpc>
                <a:spcPct val="90000"/>
              </a:lnSpc>
              <a:buFontTx/>
              <a:buChar char="•"/>
            </a:pPr>
            <a:r>
              <a:rPr lang="en-US" altLang="en-US" sz="2000" smtClean="0"/>
              <a:t>Developing countries contributing to the implementation of the ocean observing system on their region (e.g. ship time)</a:t>
            </a:r>
          </a:p>
          <a:p>
            <a:pPr lvl="1">
              <a:lnSpc>
                <a:spcPct val="90000"/>
              </a:lnSpc>
              <a:buFontTx/>
              <a:buChar char="•"/>
            </a:pPr>
            <a:r>
              <a:rPr lang="en-US" altLang="en-US" sz="2000" smtClean="0"/>
              <a:t>DBCP-WIO, NPOMS &amp; PI series of workshop are excellent examples</a:t>
            </a:r>
          </a:p>
          <a:p>
            <a:pPr>
              <a:lnSpc>
                <a:spcPct val="90000"/>
              </a:lnSpc>
            </a:pPr>
            <a:r>
              <a:rPr lang="en-US" altLang="en-US" sz="2000" smtClean="0"/>
              <a:t>WMO-IOC Regional Marine Instrument Centres (RMICs) playing a key role in Capacity Development</a:t>
            </a:r>
          </a:p>
          <a:p>
            <a:pPr lvl="1">
              <a:lnSpc>
                <a:spcPct val="90000"/>
              </a:lnSpc>
              <a:buFontTx/>
              <a:buChar char="•"/>
            </a:pPr>
            <a:r>
              <a:rPr lang="en-US" altLang="en-US" sz="2000" smtClean="0"/>
              <a:t>Training workshops (2</a:t>
            </a:r>
            <a:r>
              <a:rPr lang="en-US" altLang="en-US" sz="2000" baseline="30000" smtClean="0"/>
              <a:t>nd</a:t>
            </a:r>
            <a:r>
              <a:rPr lang="en-US" altLang="en-US" sz="2000" smtClean="0"/>
              <a:t> workshop for RA-IV planned in USA, Feb. 2016)</a:t>
            </a:r>
          </a:p>
          <a:p>
            <a:pPr lvl="1">
              <a:lnSpc>
                <a:spcPct val="90000"/>
              </a:lnSpc>
              <a:buFontTx/>
              <a:buChar char="•"/>
            </a:pPr>
            <a:r>
              <a:rPr lang="en-US" altLang="en-US" sz="2000" smtClean="0"/>
              <a:t>Liaison groups in the regions</a:t>
            </a:r>
          </a:p>
          <a:p>
            <a:pPr lvl="1">
              <a:lnSpc>
                <a:spcPct val="90000"/>
              </a:lnSpc>
              <a:buFontTx/>
              <a:buChar char="•"/>
            </a:pPr>
            <a:r>
              <a:rPr lang="en-US" altLang="en-US" sz="2000" smtClean="0"/>
              <a:t>Cost-effective calibration service</a:t>
            </a:r>
          </a:p>
          <a:p>
            <a:pPr lvl="1">
              <a:lnSpc>
                <a:spcPct val="90000"/>
              </a:lnSpc>
              <a:buFontTx/>
              <a:buChar char="•"/>
            </a:pPr>
            <a:r>
              <a:rPr lang="en-US" altLang="en-US" sz="2000" smtClean="0"/>
              <a:t>Leading intercomparison activities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28600" y="76200"/>
            <a:ext cx="8305800" cy="838200"/>
          </a:xfrm>
        </p:spPr>
        <p:txBody>
          <a:bodyPr/>
          <a:lstStyle/>
          <a:p>
            <a:r>
              <a:rPr lang="en-GB" altLang="en-US" sz="2800" dirty="0" smtClean="0"/>
              <a:t>Recent JCOMM Management Committee actions/decisions (MAN-12, Bologna, Nov. 2015)</a:t>
            </a:r>
          </a:p>
        </p:txBody>
      </p:sp>
      <p:sp>
        <p:nvSpPr>
          <p:cNvPr id="3" name="Content Placeholder 2"/>
          <p:cNvSpPr>
            <a:spLocks noGrp="1"/>
          </p:cNvSpPr>
          <p:nvPr>
            <p:ph idx="1"/>
          </p:nvPr>
        </p:nvSpPr>
        <p:spPr>
          <a:xfrm>
            <a:off x="395288" y="1268413"/>
            <a:ext cx="8229600" cy="5040312"/>
          </a:xfrm>
        </p:spPr>
        <p:txBody>
          <a:bodyPr>
            <a:normAutofit fontScale="92500" lnSpcReduction="10000"/>
          </a:bodyPr>
          <a:lstStyle/>
          <a:p>
            <a:pPr>
              <a:lnSpc>
                <a:spcPct val="80000"/>
              </a:lnSpc>
              <a:spcAft>
                <a:spcPts val="600"/>
              </a:spcAft>
            </a:pPr>
            <a:r>
              <a:rPr lang="en-GB" altLang="nl-NL" sz="1800" dirty="0" smtClean="0"/>
              <a:t>Instructed OPA to provide relevant elements for the Vision of the WIGOS in 2040.</a:t>
            </a:r>
          </a:p>
          <a:p>
            <a:pPr>
              <a:lnSpc>
                <a:spcPct val="80000"/>
              </a:lnSpc>
              <a:spcAft>
                <a:spcPts val="600"/>
              </a:spcAft>
            </a:pPr>
            <a:r>
              <a:rPr lang="en-GB" altLang="nl-NL" sz="1800" dirty="0" smtClean="0"/>
              <a:t>Provided guidance to DBCP and SOT on the required update of WMO Regulatory Materials (8, 544, 488, 558, 471) &amp; contribution to the WIGOS Guide. e.g. VOS Scheme chapter of 471 to be moved to WIGOS materials.</a:t>
            </a:r>
          </a:p>
          <a:p>
            <a:pPr>
              <a:lnSpc>
                <a:spcPct val="80000"/>
              </a:lnSpc>
              <a:spcAft>
                <a:spcPts val="600"/>
              </a:spcAft>
            </a:pPr>
            <a:r>
              <a:rPr lang="en-GB" altLang="nl-NL" sz="1800" dirty="0" smtClean="0"/>
              <a:t>Instructed the OPA and DMPA about WIGOS ID requirements and its implications for JCOMM observations</a:t>
            </a:r>
          </a:p>
          <a:p>
            <a:pPr lvl="1">
              <a:lnSpc>
                <a:spcPct val="80000"/>
              </a:lnSpc>
              <a:spcAft>
                <a:spcPts val="600"/>
              </a:spcAft>
              <a:buFont typeface="Wingdings" panose="05000000000000000000" pitchFamily="2" charset="2"/>
              <a:buChar char="Ø"/>
            </a:pPr>
            <a:r>
              <a:rPr lang="en-GB" altLang="nl-NL" sz="1800" dirty="0" smtClean="0"/>
              <a:t>Going away from indicating area of deployment and platform type as part of the WMO number (as information is with the WIGOS metadata)</a:t>
            </a:r>
          </a:p>
          <a:p>
            <a:pPr>
              <a:lnSpc>
                <a:spcPct val="80000"/>
              </a:lnSpc>
              <a:spcAft>
                <a:spcPts val="600"/>
              </a:spcAft>
            </a:pPr>
            <a:r>
              <a:rPr lang="en-GB" altLang="nl-NL" sz="1800" dirty="0" smtClean="0"/>
              <a:t>Decided on the role of JCOMMOPS for the collection of WIGOS metadata and their provision to OSCAR. MAN to identify the necessary resources for such implementation.</a:t>
            </a:r>
          </a:p>
          <a:p>
            <a:pPr>
              <a:lnSpc>
                <a:spcPct val="80000"/>
              </a:lnSpc>
              <a:spcAft>
                <a:spcPts val="600"/>
              </a:spcAft>
            </a:pPr>
            <a:r>
              <a:rPr lang="en-GB" altLang="nl-NL" sz="1800" dirty="0" smtClean="0"/>
              <a:t>Made recommendations on the required evolution of the JCOMM observations quality monitoring system and its future contribution to the WIGOS Data Quality Monitoring System.</a:t>
            </a:r>
          </a:p>
          <a:p>
            <a:pPr>
              <a:lnSpc>
                <a:spcPct val="80000"/>
              </a:lnSpc>
              <a:spcAft>
                <a:spcPts val="600"/>
              </a:spcAft>
            </a:pPr>
            <a:r>
              <a:rPr lang="en-GB" altLang="nl-NL" sz="1800" dirty="0" smtClean="0"/>
              <a:t>Reviewed the role of the RMICs in the framework of developing WIGOS Regional Centres</a:t>
            </a:r>
          </a:p>
          <a:p>
            <a:pPr>
              <a:lnSpc>
                <a:spcPct val="80000"/>
              </a:lnSpc>
              <a:spcAft>
                <a:spcPts val="600"/>
              </a:spcAft>
            </a:pPr>
            <a:r>
              <a:rPr lang="en-GB" altLang="nl-NL" sz="1800" dirty="0" smtClean="0">
                <a:solidFill>
                  <a:srgbClr val="FF0000"/>
                </a:solidFill>
              </a:rPr>
              <a:t>WMO </a:t>
            </a:r>
            <a:r>
              <a:rPr lang="en-GB" altLang="nl-NL" sz="1800" dirty="0">
                <a:solidFill>
                  <a:srgbClr val="FF0000"/>
                </a:solidFill>
              </a:rPr>
              <a:t>Regional Associations and GOOS Regional Alliances to play a role in the review process for establishing RMICs</a:t>
            </a:r>
          </a:p>
          <a:p>
            <a:pPr>
              <a:lnSpc>
                <a:spcPct val="80000"/>
              </a:lnSpc>
              <a:spcAft>
                <a:spcPts val="600"/>
              </a:spcAft>
            </a:pPr>
            <a:r>
              <a:rPr lang="en-GB" altLang="nl-NL" sz="1800" dirty="0" smtClean="0"/>
              <a:t>Advised on future JCOMM inter-comparison activities</a:t>
            </a:r>
          </a:p>
          <a:p>
            <a:pPr>
              <a:lnSpc>
                <a:spcPct val="80000"/>
              </a:lnSpc>
            </a:pPr>
            <a:endParaRPr lang="en-GB" altLang="nl-NL" sz="1800"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marL="571500" indent="-571500" algn="ctr"/>
            <a:r>
              <a:rPr lang="en-US" altLang="en-US" smtClean="0"/>
              <a:t>More information</a:t>
            </a:r>
          </a:p>
        </p:txBody>
      </p:sp>
      <p:sp>
        <p:nvSpPr>
          <p:cNvPr id="40963" name="Rectangle 3"/>
          <p:cNvSpPr>
            <a:spLocks noGrp="1" noChangeArrowheads="1"/>
          </p:cNvSpPr>
          <p:nvPr>
            <p:ph type="body" idx="1"/>
          </p:nvPr>
        </p:nvSpPr>
        <p:spPr/>
        <p:txBody>
          <a:bodyPr/>
          <a:lstStyle/>
          <a:p>
            <a:r>
              <a:rPr lang="en-US" altLang="en-US" smtClean="0"/>
              <a:t>JCOMM website – </a:t>
            </a:r>
            <a:r>
              <a:rPr lang="en-US" altLang="en-US" smtClean="0">
                <a:hlinkClick r:id="rId2"/>
              </a:rPr>
              <a:t>www.jcomm.info</a:t>
            </a:r>
            <a:r>
              <a:rPr lang="en-US" altLang="en-US" smtClean="0"/>
              <a:t> </a:t>
            </a:r>
          </a:p>
          <a:p>
            <a:r>
              <a:rPr lang="en-US" altLang="en-US" smtClean="0"/>
              <a:t>JCOMM Technical Documents</a:t>
            </a:r>
          </a:p>
          <a:p>
            <a:r>
              <a:rPr lang="en-US" altLang="en-US" smtClean="0"/>
              <a:t>DBCP website – </a:t>
            </a:r>
            <a:r>
              <a:rPr lang="en-US" altLang="en-US" smtClean="0">
                <a:hlinkClick r:id="rId3"/>
              </a:rPr>
              <a:t>www.jcommops.org/dbcp</a:t>
            </a:r>
            <a:r>
              <a:rPr lang="en-US" altLang="en-US" smtClean="0"/>
              <a:t> </a:t>
            </a:r>
          </a:p>
          <a:p>
            <a:r>
              <a:rPr lang="en-US" altLang="en-US" smtClean="0">
                <a:hlinkClick r:id="rId4"/>
              </a:rPr>
              <a:t>DBCP Technical Documents</a:t>
            </a:r>
            <a:r>
              <a:rPr lang="en-US" altLang="en-US" smtClean="0"/>
              <a:t> </a:t>
            </a:r>
          </a:p>
          <a:p>
            <a:r>
              <a:rPr lang="en-US" altLang="en-US" smtClean="0"/>
              <a:t>JCOMMOPS website – </a:t>
            </a:r>
            <a:r>
              <a:rPr lang="en-US" altLang="en-US" smtClean="0">
                <a:hlinkClick r:id="rId5"/>
              </a:rPr>
              <a:t>www.jcommops.org</a:t>
            </a:r>
            <a:r>
              <a:rPr lang="en-US" altLang="en-US" smtClean="0"/>
              <a:t> </a:t>
            </a:r>
          </a:p>
          <a:p>
            <a:r>
              <a:rPr lang="en-US" altLang="en-US" smtClean="0">
                <a:hlinkClick r:id="rId6"/>
              </a:rPr>
              <a:t>JCOMM Strategy</a:t>
            </a:r>
            <a:endParaRPr lang="en-US" altLang="en-US" smtClean="0"/>
          </a:p>
          <a:p>
            <a:r>
              <a:rPr lang="en-US" altLang="en-US" smtClean="0"/>
              <a:t>JCOMM Observations Panel meetings are opportunities to receive information on JCOMM activities and JCOMM contribution to WIGOS implementation</a:t>
            </a:r>
          </a:p>
        </p:txBody>
      </p:sp>
    </p:spTree>
  </p:cSld>
  <p:clrMapOvr>
    <a:masterClrMapping/>
  </p:clrMapOvr>
</p:sld>
</file>

<file path=ppt/theme/theme1.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WMO_standard_2013</Template>
  <TotalTime>2586</TotalTime>
  <Words>2707</Words>
  <Application>Microsoft Office PowerPoint</Application>
  <PresentationFormat>Diavoorstelling (4:3)</PresentationFormat>
  <Paragraphs>398</Paragraphs>
  <Slides>36</Slides>
  <Notes>4</Notes>
  <HiddenSlides>0</HiddenSlides>
  <MMClips>0</MMClips>
  <ScaleCrop>false</ScaleCrop>
  <HeadingPairs>
    <vt:vector size="4" baseType="variant">
      <vt:variant>
        <vt:lpstr>Thema</vt:lpstr>
      </vt:variant>
      <vt:variant>
        <vt:i4>2</vt:i4>
      </vt:variant>
      <vt:variant>
        <vt:lpstr>Diatitels</vt:lpstr>
      </vt:variant>
      <vt:variant>
        <vt:i4>36</vt:i4>
      </vt:variant>
    </vt:vector>
  </HeadingPairs>
  <TitlesOfParts>
    <vt:vector size="38" baseType="lpstr">
      <vt:lpstr>Body slide</vt:lpstr>
      <vt:lpstr>Closing slide</vt:lpstr>
      <vt:lpstr>World Meteorological Organization Working together in weather, climate and water</vt:lpstr>
      <vt:lpstr>Outline</vt:lpstr>
      <vt:lpstr>1. Ocean observations and role of the Joint WMO-IOC Technical Commission for Oceanography and Marine Meteorology (JCOMM)  </vt:lpstr>
      <vt:lpstr>JCOMM Ocean Observation Panels</vt:lpstr>
      <vt:lpstr>JCOMM Observations Implementation Goals</vt:lpstr>
      <vt:lpstr>PowerPoint-presentatie</vt:lpstr>
      <vt:lpstr>Issues &amp; challenges</vt:lpstr>
      <vt:lpstr>Issues &amp; challenges</vt:lpstr>
      <vt:lpstr>PowerPoint-presentatie</vt:lpstr>
      <vt:lpstr>2. Status of global observing networks</vt:lpstr>
      <vt:lpstr>All marine meteorological and oceanographic observing platforms reporting on GTS</vt:lpstr>
      <vt:lpstr>Ship observations</vt:lpstr>
      <vt:lpstr>Ship observations (ASAP)</vt:lpstr>
      <vt:lpstr>Ship observations SOOPIP (XBT’s)</vt:lpstr>
      <vt:lpstr>Buoy observations</vt:lpstr>
      <vt:lpstr>Variables reported by buoys (August 2013)</vt:lpstr>
      <vt:lpstr>PowerPoint-presentatie</vt:lpstr>
      <vt:lpstr>PowerPoint-presentatie</vt:lpstr>
      <vt:lpstr>PowerPoint-presentatie</vt:lpstr>
      <vt:lpstr>Argo profiling floats</vt:lpstr>
      <vt:lpstr>Wave observations</vt:lpstr>
      <vt:lpstr>Global Sea Level Observing System (GLOSS)</vt:lpstr>
      <vt:lpstr>WIGOS Pre-Operational Phase - Priority 1/5</vt:lpstr>
      <vt:lpstr>WIGOS Pre-Operational Phase - Priority 2/5</vt:lpstr>
      <vt:lpstr>WIGOS Pre-Operational Phase - Priority (3/5)</vt:lpstr>
      <vt:lpstr>WIGOS Pre-Operational Phase - Priority 4/5</vt:lpstr>
      <vt:lpstr>WIGOS Pre-Operational Phase - Priority 5/5</vt:lpstr>
      <vt:lpstr>Ocean related actions of the Implementation Plan for the Evolution of Global Observing Systems (EGOS-IP) (1/2)</vt:lpstr>
      <vt:lpstr>Ocean related actions of the EGOS-IP (2/2)</vt:lpstr>
      <vt:lpstr>WMO-IOC Regional Marine Instrument Centres (RMIC)</vt:lpstr>
      <vt:lpstr>Regional Marine Instrument Centres (RMICs)</vt:lpstr>
      <vt:lpstr>RMIC Evaluation process (6-12 months)</vt:lpstr>
      <vt:lpstr>International Forum of Users of Satellite Data Telecommunication System (Satcom)</vt:lpstr>
      <vt:lpstr>JCOMM Capacity development in WIGOS</vt:lpstr>
      <vt:lpstr>Recent JCOMM Management Committee actions/decisions (MAN-12, Bologna, Nov. 2015)</vt:lpstr>
      <vt:lpstr>More information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JCOMM contribution to WIGOS implementation</dc:title>
  <dc:creator>ECharpentier</dc:creator>
  <cp:lastModifiedBy>Rozema, Jan (KNMI)</cp:lastModifiedBy>
  <cp:revision>45</cp:revision>
  <dcterms:created xsi:type="dcterms:W3CDTF">2013-01-31T08:02:54Z</dcterms:created>
  <dcterms:modified xsi:type="dcterms:W3CDTF">2015-11-23T16:13:48Z</dcterms:modified>
</cp:coreProperties>
</file>