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1" r:id="rId1"/>
    <p:sldMasterId id="2147483650" r:id="rId2"/>
    <p:sldMasterId id="2147483655" r:id="rId3"/>
  </p:sldMasterIdLst>
  <p:notesMasterIdLst>
    <p:notesMasterId r:id="rId29"/>
  </p:notesMasterIdLst>
  <p:handoutMasterIdLst>
    <p:handoutMasterId r:id="rId30"/>
  </p:handoutMasterIdLst>
  <p:sldIdLst>
    <p:sldId id="456" r:id="rId4"/>
    <p:sldId id="492" r:id="rId5"/>
    <p:sldId id="504" r:id="rId6"/>
    <p:sldId id="505" r:id="rId7"/>
    <p:sldId id="506" r:id="rId8"/>
    <p:sldId id="508" r:id="rId9"/>
    <p:sldId id="520" r:id="rId10"/>
    <p:sldId id="519" r:id="rId11"/>
    <p:sldId id="493" r:id="rId12"/>
    <p:sldId id="502" r:id="rId13"/>
    <p:sldId id="481" r:id="rId14"/>
    <p:sldId id="484" r:id="rId15"/>
    <p:sldId id="489" r:id="rId16"/>
    <p:sldId id="516" r:id="rId17"/>
    <p:sldId id="515" r:id="rId18"/>
    <p:sldId id="514" r:id="rId19"/>
    <p:sldId id="487" r:id="rId20"/>
    <p:sldId id="486" r:id="rId21"/>
    <p:sldId id="488" r:id="rId22"/>
    <p:sldId id="480" r:id="rId23"/>
    <p:sldId id="469" r:id="rId24"/>
    <p:sldId id="498" r:id="rId25"/>
    <p:sldId id="501" r:id="rId26"/>
    <p:sldId id="496" r:id="rId27"/>
    <p:sldId id="395" r:id="rId28"/>
  </p:sldIdLst>
  <p:sldSz cx="9144000" cy="6858000" type="screen4x3"/>
  <p:notesSz cx="6669088" cy="9926638"/>
  <p:defaultTextStyle>
    <a:defPPr>
      <a:defRPr lang="en-US"/>
    </a:defPPr>
    <a:lvl1pPr algn="ctr" rtl="0" fontAlgn="base">
      <a:spcBef>
        <a:spcPct val="0"/>
      </a:spcBef>
      <a:spcAft>
        <a:spcPct val="0"/>
      </a:spcAft>
      <a:defRPr sz="1600" b="1" kern="1200">
        <a:solidFill>
          <a:srgbClr val="FFFFFF"/>
        </a:solidFill>
        <a:latin typeface="Arial Narrow" pitchFamily="34" charset="0"/>
        <a:ea typeface="+mn-ea"/>
        <a:cs typeface="Arial" pitchFamily="34" charset="0"/>
      </a:defRPr>
    </a:lvl1pPr>
    <a:lvl2pPr marL="457200" algn="ctr" rtl="0" fontAlgn="base">
      <a:spcBef>
        <a:spcPct val="0"/>
      </a:spcBef>
      <a:spcAft>
        <a:spcPct val="0"/>
      </a:spcAft>
      <a:defRPr sz="1600" b="1" kern="1200">
        <a:solidFill>
          <a:srgbClr val="FFFFFF"/>
        </a:solidFill>
        <a:latin typeface="Arial Narrow" pitchFamily="34" charset="0"/>
        <a:ea typeface="+mn-ea"/>
        <a:cs typeface="Arial" pitchFamily="34" charset="0"/>
      </a:defRPr>
    </a:lvl2pPr>
    <a:lvl3pPr marL="914400" algn="ctr" rtl="0" fontAlgn="base">
      <a:spcBef>
        <a:spcPct val="0"/>
      </a:spcBef>
      <a:spcAft>
        <a:spcPct val="0"/>
      </a:spcAft>
      <a:defRPr sz="1600" b="1" kern="1200">
        <a:solidFill>
          <a:srgbClr val="FFFFFF"/>
        </a:solidFill>
        <a:latin typeface="Arial Narrow" pitchFamily="34" charset="0"/>
        <a:ea typeface="+mn-ea"/>
        <a:cs typeface="Arial" pitchFamily="34" charset="0"/>
      </a:defRPr>
    </a:lvl3pPr>
    <a:lvl4pPr marL="1371600" algn="ctr" rtl="0" fontAlgn="base">
      <a:spcBef>
        <a:spcPct val="0"/>
      </a:spcBef>
      <a:spcAft>
        <a:spcPct val="0"/>
      </a:spcAft>
      <a:defRPr sz="1600" b="1" kern="1200">
        <a:solidFill>
          <a:srgbClr val="FFFFFF"/>
        </a:solidFill>
        <a:latin typeface="Arial Narrow" pitchFamily="34" charset="0"/>
        <a:ea typeface="+mn-ea"/>
        <a:cs typeface="Arial" pitchFamily="34" charset="0"/>
      </a:defRPr>
    </a:lvl4pPr>
    <a:lvl5pPr marL="1828800" algn="ctr" rtl="0" fontAlgn="base">
      <a:spcBef>
        <a:spcPct val="0"/>
      </a:spcBef>
      <a:spcAft>
        <a:spcPct val="0"/>
      </a:spcAft>
      <a:defRPr sz="1600" b="1" kern="1200">
        <a:solidFill>
          <a:srgbClr val="FFFFFF"/>
        </a:solidFill>
        <a:latin typeface="Arial Narrow" pitchFamily="34" charset="0"/>
        <a:ea typeface="+mn-ea"/>
        <a:cs typeface="Arial" pitchFamily="34" charset="0"/>
      </a:defRPr>
    </a:lvl5pPr>
    <a:lvl6pPr marL="2286000" algn="l" defTabSz="914400" rtl="0" eaLnBrk="1" latinLnBrk="0" hangingPunct="1">
      <a:defRPr sz="1600" b="1" kern="1200">
        <a:solidFill>
          <a:srgbClr val="FFFFFF"/>
        </a:solidFill>
        <a:latin typeface="Arial Narrow" pitchFamily="34" charset="0"/>
        <a:ea typeface="+mn-ea"/>
        <a:cs typeface="Arial" pitchFamily="34" charset="0"/>
      </a:defRPr>
    </a:lvl6pPr>
    <a:lvl7pPr marL="2743200" algn="l" defTabSz="914400" rtl="0" eaLnBrk="1" latinLnBrk="0" hangingPunct="1">
      <a:defRPr sz="1600" b="1" kern="1200">
        <a:solidFill>
          <a:srgbClr val="FFFFFF"/>
        </a:solidFill>
        <a:latin typeface="Arial Narrow" pitchFamily="34" charset="0"/>
        <a:ea typeface="+mn-ea"/>
        <a:cs typeface="Arial" pitchFamily="34" charset="0"/>
      </a:defRPr>
    </a:lvl7pPr>
    <a:lvl8pPr marL="3200400" algn="l" defTabSz="914400" rtl="0" eaLnBrk="1" latinLnBrk="0" hangingPunct="1">
      <a:defRPr sz="1600" b="1" kern="1200">
        <a:solidFill>
          <a:srgbClr val="FFFFFF"/>
        </a:solidFill>
        <a:latin typeface="Arial Narrow" pitchFamily="34" charset="0"/>
        <a:ea typeface="+mn-ea"/>
        <a:cs typeface="Arial" pitchFamily="34" charset="0"/>
      </a:defRPr>
    </a:lvl8pPr>
    <a:lvl9pPr marL="3657600" algn="l" defTabSz="914400" rtl="0" eaLnBrk="1" latinLnBrk="0" hangingPunct="1">
      <a:defRPr sz="1600" b="1" kern="1200">
        <a:solidFill>
          <a:srgbClr val="FFFFFF"/>
        </a:solidFill>
        <a:latin typeface="Arial Narrow"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6600"/>
    <a:srgbClr val="CC0000"/>
    <a:srgbClr val="000099"/>
    <a:srgbClr val="FF9900"/>
    <a:srgbClr val="FFFF99"/>
    <a:srgbClr val="FFFFCC"/>
    <a:srgbClr val="FFCCCC"/>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horzBarState="maximized">
    <p:restoredLeft sz="12226" autoAdjust="0"/>
    <p:restoredTop sz="90909" autoAdjust="0"/>
  </p:normalViewPr>
  <p:slideViewPr>
    <p:cSldViewPr>
      <p:cViewPr>
        <p:scale>
          <a:sx n="60" d="100"/>
          <a:sy n="60" d="100"/>
        </p:scale>
        <p:origin x="-1314" y="-28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14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1951C43-A917-4891-BD9B-2424C59A5137}" type="doc">
      <dgm:prSet loTypeId="urn:microsoft.com/office/officeart/2005/8/layout/venn1" loCatId="relationship" qsTypeId="urn:microsoft.com/office/officeart/2005/8/quickstyle/simple1" qsCatId="simple" csTypeId="urn:microsoft.com/office/officeart/2005/8/colors/accent1_2" csCatId="accent1" phldr="1"/>
      <dgm:spPr/>
    </dgm:pt>
    <dgm:pt modelId="{6B33D771-8DDA-413F-88E0-D98D6CB6F540}">
      <dgm:prSet phldrT="[Text]"/>
      <dgm:spPr>
        <a:solidFill>
          <a:srgbClr val="C00000">
            <a:alpha val="50000"/>
          </a:srgbClr>
        </a:solidFill>
      </dgm:spPr>
      <dgm:t>
        <a:bodyPr/>
        <a:lstStyle/>
        <a:p>
          <a:r>
            <a:rPr lang="en-GB" dirty="0" smtClean="0"/>
            <a:t>National Ownership &amp; Delivery</a:t>
          </a:r>
          <a:endParaRPr lang="en-GB" dirty="0"/>
        </a:p>
      </dgm:t>
    </dgm:pt>
    <dgm:pt modelId="{ED754D66-3176-4C3E-8772-6D3AC3454225}" type="parTrans" cxnId="{439E08C2-E0D7-4F81-A329-9F36A0C9EF68}">
      <dgm:prSet/>
      <dgm:spPr/>
      <dgm:t>
        <a:bodyPr/>
        <a:lstStyle/>
        <a:p>
          <a:endParaRPr lang="en-GB"/>
        </a:p>
      </dgm:t>
    </dgm:pt>
    <dgm:pt modelId="{6E890B31-C2DA-44D3-9C9A-54489B7A0EB9}" type="sibTrans" cxnId="{439E08C2-E0D7-4F81-A329-9F36A0C9EF68}">
      <dgm:prSet/>
      <dgm:spPr/>
      <dgm:t>
        <a:bodyPr/>
        <a:lstStyle/>
        <a:p>
          <a:endParaRPr lang="en-GB"/>
        </a:p>
      </dgm:t>
    </dgm:pt>
    <dgm:pt modelId="{C992FAA7-DFF4-4357-AA87-A52092BE0A14}">
      <dgm:prSet phldrT="[Text]"/>
      <dgm:spPr>
        <a:solidFill>
          <a:srgbClr val="006600">
            <a:alpha val="50000"/>
          </a:srgbClr>
        </a:solidFill>
      </dgm:spPr>
      <dgm:t>
        <a:bodyPr/>
        <a:lstStyle/>
        <a:p>
          <a:r>
            <a:rPr lang="en-GB" dirty="0" smtClean="0"/>
            <a:t>Regional Coordination &amp; Incident Monitoring</a:t>
          </a:r>
          <a:endParaRPr lang="en-GB" dirty="0"/>
        </a:p>
      </dgm:t>
    </dgm:pt>
    <dgm:pt modelId="{4924C483-D2E8-4727-8B3D-389993EA17FE}" type="parTrans" cxnId="{53E8D096-83F4-4A05-9093-1F41B5E3E8C1}">
      <dgm:prSet/>
      <dgm:spPr/>
      <dgm:t>
        <a:bodyPr/>
        <a:lstStyle/>
        <a:p>
          <a:endParaRPr lang="en-GB"/>
        </a:p>
      </dgm:t>
    </dgm:pt>
    <dgm:pt modelId="{F7DEC4B9-1705-4541-867A-BB728658B05F}" type="sibTrans" cxnId="{53E8D096-83F4-4A05-9093-1F41B5E3E8C1}">
      <dgm:prSet/>
      <dgm:spPr/>
      <dgm:t>
        <a:bodyPr/>
        <a:lstStyle/>
        <a:p>
          <a:endParaRPr lang="en-GB"/>
        </a:p>
      </dgm:t>
    </dgm:pt>
    <dgm:pt modelId="{C620B46D-E1A9-4F7C-9D11-BD3696F40255}">
      <dgm:prSet phldrT="[Text]"/>
      <dgm:spPr>
        <a:solidFill>
          <a:srgbClr val="0070C0">
            <a:alpha val="50000"/>
          </a:srgbClr>
        </a:solidFill>
      </dgm:spPr>
      <dgm:t>
        <a:bodyPr/>
        <a:lstStyle/>
        <a:p>
          <a:r>
            <a:rPr lang="en-GB" dirty="0" smtClean="0"/>
            <a:t>Global Monitoring</a:t>
          </a:r>
          <a:endParaRPr lang="en-GB" dirty="0"/>
        </a:p>
      </dgm:t>
    </dgm:pt>
    <dgm:pt modelId="{7F29BB94-3624-46CB-85DB-3C2D706B6D06}" type="parTrans" cxnId="{CF5E433E-8DB8-4400-8CB2-D764A11508D5}">
      <dgm:prSet/>
      <dgm:spPr/>
      <dgm:t>
        <a:bodyPr/>
        <a:lstStyle/>
        <a:p>
          <a:endParaRPr lang="en-GB"/>
        </a:p>
      </dgm:t>
    </dgm:pt>
    <dgm:pt modelId="{8F1A17CA-8D1E-45C8-8187-3947D60F5DBA}" type="sibTrans" cxnId="{CF5E433E-8DB8-4400-8CB2-D764A11508D5}">
      <dgm:prSet/>
      <dgm:spPr/>
      <dgm:t>
        <a:bodyPr/>
        <a:lstStyle/>
        <a:p>
          <a:endParaRPr lang="en-GB"/>
        </a:p>
      </dgm:t>
    </dgm:pt>
    <dgm:pt modelId="{07CEF828-2B4F-4814-BEA9-9372F8B4ACC5}" type="pres">
      <dgm:prSet presAssocID="{71951C43-A917-4891-BD9B-2424C59A5137}" presName="compositeShape" presStyleCnt="0">
        <dgm:presLayoutVars>
          <dgm:chMax val="7"/>
          <dgm:dir/>
          <dgm:resizeHandles val="exact"/>
        </dgm:presLayoutVars>
      </dgm:prSet>
      <dgm:spPr/>
    </dgm:pt>
    <dgm:pt modelId="{4201E579-1300-4D3F-8F69-238D0CF6A9E0}" type="pres">
      <dgm:prSet presAssocID="{6B33D771-8DDA-413F-88E0-D98D6CB6F540}" presName="circ1" presStyleLbl="vennNode1" presStyleIdx="0" presStyleCnt="3"/>
      <dgm:spPr/>
      <dgm:t>
        <a:bodyPr/>
        <a:lstStyle/>
        <a:p>
          <a:endParaRPr lang="en-GB"/>
        </a:p>
      </dgm:t>
    </dgm:pt>
    <dgm:pt modelId="{33AA49A1-E004-4AE2-9224-D435D030BE39}" type="pres">
      <dgm:prSet presAssocID="{6B33D771-8DDA-413F-88E0-D98D6CB6F540}" presName="circ1Tx" presStyleLbl="revTx" presStyleIdx="0" presStyleCnt="0">
        <dgm:presLayoutVars>
          <dgm:chMax val="0"/>
          <dgm:chPref val="0"/>
          <dgm:bulletEnabled val="1"/>
        </dgm:presLayoutVars>
      </dgm:prSet>
      <dgm:spPr/>
      <dgm:t>
        <a:bodyPr/>
        <a:lstStyle/>
        <a:p>
          <a:endParaRPr lang="en-GB"/>
        </a:p>
      </dgm:t>
    </dgm:pt>
    <dgm:pt modelId="{FF38C945-E0C9-4162-8239-7884D09ADE73}" type="pres">
      <dgm:prSet presAssocID="{C992FAA7-DFF4-4357-AA87-A52092BE0A14}" presName="circ2" presStyleLbl="vennNode1" presStyleIdx="1" presStyleCnt="3"/>
      <dgm:spPr/>
      <dgm:t>
        <a:bodyPr/>
        <a:lstStyle/>
        <a:p>
          <a:endParaRPr lang="en-GB"/>
        </a:p>
      </dgm:t>
    </dgm:pt>
    <dgm:pt modelId="{B1B8FB62-E8C8-4E6F-88F8-23B338125F5A}" type="pres">
      <dgm:prSet presAssocID="{C992FAA7-DFF4-4357-AA87-A52092BE0A14}" presName="circ2Tx" presStyleLbl="revTx" presStyleIdx="0" presStyleCnt="0">
        <dgm:presLayoutVars>
          <dgm:chMax val="0"/>
          <dgm:chPref val="0"/>
          <dgm:bulletEnabled val="1"/>
        </dgm:presLayoutVars>
      </dgm:prSet>
      <dgm:spPr/>
      <dgm:t>
        <a:bodyPr/>
        <a:lstStyle/>
        <a:p>
          <a:endParaRPr lang="en-GB"/>
        </a:p>
      </dgm:t>
    </dgm:pt>
    <dgm:pt modelId="{9D43938A-F3C0-4058-804B-622FCBC36385}" type="pres">
      <dgm:prSet presAssocID="{C620B46D-E1A9-4F7C-9D11-BD3696F40255}" presName="circ3" presStyleLbl="vennNode1" presStyleIdx="2" presStyleCnt="3"/>
      <dgm:spPr/>
      <dgm:t>
        <a:bodyPr/>
        <a:lstStyle/>
        <a:p>
          <a:endParaRPr lang="en-GB"/>
        </a:p>
      </dgm:t>
    </dgm:pt>
    <dgm:pt modelId="{DE7F8E26-7D53-401D-8886-CC3FBF36E624}" type="pres">
      <dgm:prSet presAssocID="{C620B46D-E1A9-4F7C-9D11-BD3696F40255}" presName="circ3Tx" presStyleLbl="revTx" presStyleIdx="0" presStyleCnt="0">
        <dgm:presLayoutVars>
          <dgm:chMax val="0"/>
          <dgm:chPref val="0"/>
          <dgm:bulletEnabled val="1"/>
        </dgm:presLayoutVars>
      </dgm:prSet>
      <dgm:spPr/>
      <dgm:t>
        <a:bodyPr/>
        <a:lstStyle/>
        <a:p>
          <a:endParaRPr lang="en-GB"/>
        </a:p>
      </dgm:t>
    </dgm:pt>
  </dgm:ptLst>
  <dgm:cxnLst>
    <dgm:cxn modelId="{22745415-EF63-40DF-85B9-06CF235DC389}" type="presOf" srcId="{C992FAA7-DFF4-4357-AA87-A52092BE0A14}" destId="{FF38C945-E0C9-4162-8239-7884D09ADE73}" srcOrd="0" destOrd="0" presId="urn:microsoft.com/office/officeart/2005/8/layout/venn1"/>
    <dgm:cxn modelId="{02A70AC1-1049-492F-BD53-02D42A3716B6}" type="presOf" srcId="{71951C43-A917-4891-BD9B-2424C59A5137}" destId="{07CEF828-2B4F-4814-BEA9-9372F8B4ACC5}" srcOrd="0" destOrd="0" presId="urn:microsoft.com/office/officeart/2005/8/layout/venn1"/>
    <dgm:cxn modelId="{5C284A84-A586-4328-9B6C-66284D3F6ACF}" type="presOf" srcId="{C620B46D-E1A9-4F7C-9D11-BD3696F40255}" destId="{DE7F8E26-7D53-401D-8886-CC3FBF36E624}" srcOrd="1" destOrd="0" presId="urn:microsoft.com/office/officeart/2005/8/layout/venn1"/>
    <dgm:cxn modelId="{439E08C2-E0D7-4F81-A329-9F36A0C9EF68}" srcId="{71951C43-A917-4891-BD9B-2424C59A5137}" destId="{6B33D771-8DDA-413F-88E0-D98D6CB6F540}" srcOrd="0" destOrd="0" parTransId="{ED754D66-3176-4C3E-8772-6D3AC3454225}" sibTransId="{6E890B31-C2DA-44D3-9C9A-54489B7A0EB9}"/>
    <dgm:cxn modelId="{B5EF6167-2C05-45D1-A2D9-9922C00D5328}" type="presOf" srcId="{C992FAA7-DFF4-4357-AA87-A52092BE0A14}" destId="{B1B8FB62-E8C8-4E6F-88F8-23B338125F5A}" srcOrd="1" destOrd="0" presId="urn:microsoft.com/office/officeart/2005/8/layout/venn1"/>
    <dgm:cxn modelId="{CF5E433E-8DB8-4400-8CB2-D764A11508D5}" srcId="{71951C43-A917-4891-BD9B-2424C59A5137}" destId="{C620B46D-E1A9-4F7C-9D11-BD3696F40255}" srcOrd="2" destOrd="0" parTransId="{7F29BB94-3624-46CB-85DB-3C2D706B6D06}" sibTransId="{8F1A17CA-8D1E-45C8-8187-3947D60F5DBA}"/>
    <dgm:cxn modelId="{7144FDAF-D4C5-40AF-9A22-32CF419AA617}" type="presOf" srcId="{C620B46D-E1A9-4F7C-9D11-BD3696F40255}" destId="{9D43938A-F3C0-4058-804B-622FCBC36385}" srcOrd="0" destOrd="0" presId="urn:microsoft.com/office/officeart/2005/8/layout/venn1"/>
    <dgm:cxn modelId="{759E1446-65ED-4AF3-A08B-2D18AAE2CCCA}" type="presOf" srcId="{6B33D771-8DDA-413F-88E0-D98D6CB6F540}" destId="{33AA49A1-E004-4AE2-9224-D435D030BE39}" srcOrd="1" destOrd="0" presId="urn:microsoft.com/office/officeart/2005/8/layout/venn1"/>
    <dgm:cxn modelId="{FBDC22C2-DAD9-4D3E-9FDE-88E82D136C22}" type="presOf" srcId="{6B33D771-8DDA-413F-88E0-D98D6CB6F540}" destId="{4201E579-1300-4D3F-8F69-238D0CF6A9E0}" srcOrd="0" destOrd="0" presId="urn:microsoft.com/office/officeart/2005/8/layout/venn1"/>
    <dgm:cxn modelId="{53E8D096-83F4-4A05-9093-1F41B5E3E8C1}" srcId="{71951C43-A917-4891-BD9B-2424C59A5137}" destId="{C992FAA7-DFF4-4357-AA87-A52092BE0A14}" srcOrd="1" destOrd="0" parTransId="{4924C483-D2E8-4727-8B3D-389993EA17FE}" sibTransId="{F7DEC4B9-1705-4541-867A-BB728658B05F}"/>
    <dgm:cxn modelId="{CBEFD181-90CE-4332-A729-BE230CCDC06E}" type="presParOf" srcId="{07CEF828-2B4F-4814-BEA9-9372F8B4ACC5}" destId="{4201E579-1300-4D3F-8F69-238D0CF6A9E0}" srcOrd="0" destOrd="0" presId="urn:microsoft.com/office/officeart/2005/8/layout/venn1"/>
    <dgm:cxn modelId="{48658356-3094-4E19-BC53-628557A588A4}" type="presParOf" srcId="{07CEF828-2B4F-4814-BEA9-9372F8B4ACC5}" destId="{33AA49A1-E004-4AE2-9224-D435D030BE39}" srcOrd="1" destOrd="0" presId="urn:microsoft.com/office/officeart/2005/8/layout/venn1"/>
    <dgm:cxn modelId="{9EEA8DA2-7CF2-49DF-A389-07697EC095D2}" type="presParOf" srcId="{07CEF828-2B4F-4814-BEA9-9372F8B4ACC5}" destId="{FF38C945-E0C9-4162-8239-7884D09ADE73}" srcOrd="2" destOrd="0" presId="urn:microsoft.com/office/officeart/2005/8/layout/venn1"/>
    <dgm:cxn modelId="{A2998783-CDFB-4F2D-B3F6-27F465AB684C}" type="presParOf" srcId="{07CEF828-2B4F-4814-BEA9-9372F8B4ACC5}" destId="{B1B8FB62-E8C8-4E6F-88F8-23B338125F5A}" srcOrd="3" destOrd="0" presId="urn:microsoft.com/office/officeart/2005/8/layout/venn1"/>
    <dgm:cxn modelId="{A71F8325-7520-47D9-96C5-E542D7618A6A}" type="presParOf" srcId="{07CEF828-2B4F-4814-BEA9-9372F8B4ACC5}" destId="{9D43938A-F3C0-4058-804B-622FCBC36385}" srcOrd="4" destOrd="0" presId="urn:microsoft.com/office/officeart/2005/8/layout/venn1"/>
    <dgm:cxn modelId="{A6FD9E79-4987-4680-9669-09EAAEFC54AF}" type="presParOf" srcId="{07CEF828-2B4F-4814-BEA9-9372F8B4ACC5}" destId="{DE7F8E26-7D53-401D-8886-CC3FBF36E624}"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01E579-1300-4D3F-8F69-238D0CF6A9E0}">
      <dsp:nvSpPr>
        <dsp:cNvPr id="0" name=""/>
        <dsp:cNvSpPr/>
      </dsp:nvSpPr>
      <dsp:spPr>
        <a:xfrm>
          <a:off x="1900909" y="53303"/>
          <a:ext cx="2558548" cy="2558548"/>
        </a:xfrm>
        <a:prstGeom prst="ellipse">
          <a:avLst/>
        </a:prstGeom>
        <a:solidFill>
          <a:srgbClr val="C000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r>
            <a:rPr lang="en-GB" sz="2600" kern="1200" dirty="0" smtClean="0"/>
            <a:t>National Ownership &amp; Delivery</a:t>
          </a:r>
          <a:endParaRPr lang="en-GB" sz="2600" kern="1200" dirty="0"/>
        </a:p>
      </dsp:txBody>
      <dsp:txXfrm>
        <a:off x="2242049" y="501049"/>
        <a:ext cx="1876269" cy="1151346"/>
      </dsp:txXfrm>
    </dsp:sp>
    <dsp:sp modelId="{FF38C945-E0C9-4162-8239-7884D09ADE73}">
      <dsp:nvSpPr>
        <dsp:cNvPr id="0" name=""/>
        <dsp:cNvSpPr/>
      </dsp:nvSpPr>
      <dsp:spPr>
        <a:xfrm>
          <a:off x="2824119" y="1652396"/>
          <a:ext cx="2558548" cy="2558548"/>
        </a:xfrm>
        <a:prstGeom prst="ellipse">
          <a:avLst/>
        </a:prstGeom>
        <a:solidFill>
          <a:srgbClr val="0066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r>
            <a:rPr lang="en-GB" sz="2600" kern="1200" dirty="0" smtClean="0"/>
            <a:t>Regional Coordination &amp; Incident Monitoring</a:t>
          </a:r>
          <a:endParaRPr lang="en-GB" sz="2600" kern="1200" dirty="0"/>
        </a:p>
      </dsp:txBody>
      <dsp:txXfrm>
        <a:off x="3606608" y="2313354"/>
        <a:ext cx="1535129" cy="1407201"/>
      </dsp:txXfrm>
    </dsp:sp>
    <dsp:sp modelId="{9D43938A-F3C0-4058-804B-622FCBC36385}">
      <dsp:nvSpPr>
        <dsp:cNvPr id="0" name=""/>
        <dsp:cNvSpPr/>
      </dsp:nvSpPr>
      <dsp:spPr>
        <a:xfrm>
          <a:off x="977699" y="1652396"/>
          <a:ext cx="2558548" cy="2558548"/>
        </a:xfrm>
        <a:prstGeom prst="ellipse">
          <a:avLst/>
        </a:prstGeom>
        <a:solidFill>
          <a:srgbClr val="0070C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155700">
            <a:lnSpc>
              <a:spcPct val="90000"/>
            </a:lnSpc>
            <a:spcBef>
              <a:spcPct val="0"/>
            </a:spcBef>
            <a:spcAft>
              <a:spcPct val="35000"/>
            </a:spcAft>
          </a:pPr>
          <a:r>
            <a:rPr lang="en-GB" sz="2600" kern="1200" dirty="0" smtClean="0"/>
            <a:t>Global Monitoring</a:t>
          </a:r>
          <a:endParaRPr lang="en-GB" sz="2600" kern="1200" dirty="0"/>
        </a:p>
      </dsp:txBody>
      <dsp:txXfrm>
        <a:off x="1218629" y="2313354"/>
        <a:ext cx="1535129" cy="1407201"/>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890665"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200" b="0">
                <a:solidFill>
                  <a:schemeClr val="tx1"/>
                </a:solidFill>
                <a:latin typeface="Times"/>
              </a:defRPr>
            </a:lvl1pPr>
          </a:lstStyle>
          <a:p>
            <a:pPr>
              <a:defRPr/>
            </a:pPr>
            <a:endParaRPr lang="en-US" altLang="en-US" dirty="0"/>
          </a:p>
        </p:txBody>
      </p:sp>
      <p:sp>
        <p:nvSpPr>
          <p:cNvPr id="38915" name="Rectangle 3"/>
          <p:cNvSpPr>
            <a:spLocks noGrp="1" noChangeArrowheads="1"/>
          </p:cNvSpPr>
          <p:nvPr>
            <p:ph type="dt" sz="quarter" idx="1"/>
          </p:nvPr>
        </p:nvSpPr>
        <p:spPr bwMode="auto">
          <a:xfrm>
            <a:off x="3776866" y="0"/>
            <a:ext cx="2890665"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Times"/>
              </a:defRPr>
            </a:lvl1pPr>
          </a:lstStyle>
          <a:p>
            <a:pPr>
              <a:defRPr/>
            </a:pPr>
            <a:endParaRPr lang="en-US" altLang="en-US" dirty="0"/>
          </a:p>
        </p:txBody>
      </p:sp>
      <p:sp>
        <p:nvSpPr>
          <p:cNvPr id="38916" name="Rectangle 4"/>
          <p:cNvSpPr>
            <a:spLocks noGrp="1" noChangeArrowheads="1"/>
          </p:cNvSpPr>
          <p:nvPr>
            <p:ph type="ftr" sz="quarter" idx="2"/>
          </p:nvPr>
        </p:nvSpPr>
        <p:spPr bwMode="auto">
          <a:xfrm>
            <a:off x="0" y="9428164"/>
            <a:ext cx="2890665"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0" hangingPunct="0">
              <a:defRPr sz="1200" b="0">
                <a:solidFill>
                  <a:schemeClr val="tx1"/>
                </a:solidFill>
                <a:latin typeface="Times"/>
              </a:defRPr>
            </a:lvl1pPr>
          </a:lstStyle>
          <a:p>
            <a:pPr>
              <a:defRPr/>
            </a:pPr>
            <a:endParaRPr lang="en-US" altLang="en-US" dirty="0"/>
          </a:p>
        </p:txBody>
      </p:sp>
      <p:sp>
        <p:nvSpPr>
          <p:cNvPr id="38917" name="Rectangle 5"/>
          <p:cNvSpPr>
            <a:spLocks noGrp="1" noChangeArrowheads="1"/>
          </p:cNvSpPr>
          <p:nvPr>
            <p:ph type="sldNum" sz="quarter" idx="3"/>
          </p:nvPr>
        </p:nvSpPr>
        <p:spPr bwMode="auto">
          <a:xfrm>
            <a:off x="3776866" y="9428164"/>
            <a:ext cx="2890665"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b="0">
                <a:solidFill>
                  <a:schemeClr val="tx1"/>
                </a:solidFill>
                <a:latin typeface="Times"/>
              </a:defRPr>
            </a:lvl1pPr>
          </a:lstStyle>
          <a:p>
            <a:pPr>
              <a:defRPr/>
            </a:pPr>
            <a:fld id="{E2B00425-6FF4-41B2-BF30-4337884BFB24}" type="slidenum">
              <a:rPr lang="en-US" altLang="en-US"/>
              <a:pPr>
                <a:defRPr/>
              </a:pPr>
              <a:t>‹#›</a:t>
            </a:fld>
            <a:endParaRPr lang="en-US" altLang="en-US" dirty="0"/>
          </a:p>
        </p:txBody>
      </p:sp>
    </p:spTree>
    <p:extLst>
      <p:ext uri="{BB962C8B-B14F-4D97-AF65-F5344CB8AC3E}">
        <p14:creationId xmlns:p14="http://schemas.microsoft.com/office/powerpoint/2010/main" val="35662836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890665"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0" hangingPunct="0">
              <a:defRPr sz="1200" b="0">
                <a:solidFill>
                  <a:schemeClr val="tx1"/>
                </a:solidFill>
                <a:latin typeface="Times"/>
              </a:defRPr>
            </a:lvl1pPr>
          </a:lstStyle>
          <a:p>
            <a:pPr>
              <a:defRPr/>
            </a:pPr>
            <a:endParaRPr lang="en-US" altLang="en-US" dirty="0"/>
          </a:p>
        </p:txBody>
      </p:sp>
      <p:sp>
        <p:nvSpPr>
          <p:cNvPr id="6147" name="Rectangle 3"/>
          <p:cNvSpPr>
            <a:spLocks noGrp="1" noChangeArrowheads="1"/>
          </p:cNvSpPr>
          <p:nvPr>
            <p:ph type="dt" idx="1"/>
          </p:nvPr>
        </p:nvSpPr>
        <p:spPr bwMode="auto">
          <a:xfrm>
            <a:off x="3776866" y="0"/>
            <a:ext cx="2890665"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Times"/>
              </a:defRPr>
            </a:lvl1pPr>
          </a:lstStyle>
          <a:p>
            <a:pPr>
              <a:defRPr/>
            </a:pPr>
            <a:endParaRPr lang="en-US" altLang="en-US" dirty="0"/>
          </a:p>
        </p:txBody>
      </p:sp>
      <p:sp>
        <p:nvSpPr>
          <p:cNvPr id="26628" name="Rectangle 4"/>
          <p:cNvSpPr>
            <a:spLocks noGrp="1" noRot="1" noChangeAspect="1" noChangeArrowheads="1" noTextEdit="1"/>
          </p:cNvSpPr>
          <p:nvPr>
            <p:ph type="sldImg" idx="2"/>
          </p:nvPr>
        </p:nvSpPr>
        <p:spPr bwMode="auto">
          <a:xfrm>
            <a:off x="852488" y="744538"/>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66598" y="4714876"/>
            <a:ext cx="5335893"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9428164"/>
            <a:ext cx="2890665"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0" hangingPunct="0">
              <a:defRPr sz="1200" b="0">
                <a:solidFill>
                  <a:schemeClr val="tx1"/>
                </a:solidFill>
                <a:latin typeface="Times"/>
              </a:defRPr>
            </a:lvl1pPr>
          </a:lstStyle>
          <a:p>
            <a:pPr>
              <a:defRPr/>
            </a:pPr>
            <a:endParaRPr lang="en-US" altLang="en-US" dirty="0"/>
          </a:p>
        </p:txBody>
      </p:sp>
      <p:sp>
        <p:nvSpPr>
          <p:cNvPr id="6151" name="Rectangle 7"/>
          <p:cNvSpPr>
            <a:spLocks noGrp="1" noChangeArrowheads="1"/>
          </p:cNvSpPr>
          <p:nvPr>
            <p:ph type="sldNum" sz="quarter" idx="5"/>
          </p:nvPr>
        </p:nvSpPr>
        <p:spPr bwMode="auto">
          <a:xfrm>
            <a:off x="3776866" y="9428164"/>
            <a:ext cx="2890665"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b="0">
                <a:solidFill>
                  <a:schemeClr val="tx1"/>
                </a:solidFill>
                <a:latin typeface="Times"/>
              </a:defRPr>
            </a:lvl1pPr>
          </a:lstStyle>
          <a:p>
            <a:pPr>
              <a:defRPr/>
            </a:pPr>
            <a:fld id="{E6957A43-A497-40D7-89D5-8F64C1A3365A}" type="slidenum">
              <a:rPr lang="en-US" altLang="en-US"/>
              <a:pPr>
                <a:defRPr/>
              </a:pPr>
              <a:t>‹#›</a:t>
            </a:fld>
            <a:endParaRPr lang="en-US" altLang="en-US" dirty="0"/>
          </a:p>
        </p:txBody>
      </p:sp>
    </p:spTree>
    <p:extLst>
      <p:ext uri="{BB962C8B-B14F-4D97-AF65-F5344CB8AC3E}">
        <p14:creationId xmlns:p14="http://schemas.microsoft.com/office/powerpoint/2010/main" val="7279093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xfrm>
            <a:off x="854075" y="744538"/>
            <a:ext cx="4960938" cy="3722687"/>
          </a:xfrm>
          <a:ln/>
        </p:spPr>
      </p:sp>
      <p:sp>
        <p:nvSpPr>
          <p:cNvPr id="235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2</a:t>
            </a:fld>
            <a:endParaRPr lang="en-US" altLang="en-US" sz="1200" b="0" dirty="0" smtClean="0">
              <a:solidFill>
                <a:schemeClr val="tx1"/>
              </a:solidFill>
              <a:latin typeface="Time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3</a:t>
            </a:fld>
            <a:endParaRPr lang="en-US" altLang="en-US" sz="1200" b="0" dirty="0" smtClean="0">
              <a:solidFill>
                <a:schemeClr val="tx1"/>
              </a:solidFill>
              <a:latin typeface="Time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4</a:t>
            </a:fld>
            <a:endParaRPr lang="en-US" altLang="en-US" sz="1200" b="0" dirty="0" smtClean="0">
              <a:solidFill>
                <a:schemeClr val="tx1"/>
              </a:solidFill>
              <a:latin typeface="Time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5</a:t>
            </a:fld>
            <a:endParaRPr lang="en-US" altLang="en-US" sz="1200" b="0" dirty="0" smtClean="0">
              <a:solidFill>
                <a:schemeClr val="tx1"/>
              </a:solidFill>
              <a:latin typeface="Time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6</a:t>
            </a:fld>
            <a:endParaRPr lang="en-US" altLang="en-US" sz="1200" b="0" dirty="0" smtClean="0">
              <a:solidFill>
                <a:schemeClr val="tx1"/>
              </a:solidFill>
              <a:latin typeface="Time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7"/>
          <p:cNvSpPr txBox="1">
            <a:spLocks noGrp="1" noChangeArrowheads="1"/>
          </p:cNvSpPr>
          <p:nvPr/>
        </p:nvSpPr>
        <p:spPr bwMode="auto">
          <a:xfrm>
            <a:off x="3776867" y="9428164"/>
            <a:ext cx="2890665" cy="496887"/>
          </a:xfrm>
          <a:prstGeom prst="rect">
            <a:avLst/>
          </a:prstGeom>
          <a:noFill/>
          <a:ln w="9525">
            <a:noFill/>
            <a:miter lim="800000"/>
            <a:headEnd/>
            <a:tailEnd/>
          </a:ln>
        </p:spPr>
        <p:txBody>
          <a:bodyPr anchor="b"/>
          <a:lstStyle/>
          <a:p>
            <a:pPr algn="r" eaLnBrk="0" hangingPunct="0"/>
            <a:fld id="{4B08CD47-3246-4011-AC98-E52C6AFF2868}" type="slidenum">
              <a:rPr lang="en-GB" sz="1200" b="0">
                <a:solidFill>
                  <a:schemeClr val="tx1"/>
                </a:solidFill>
                <a:latin typeface="Times" pitchFamily="18" charset="0"/>
              </a:rPr>
              <a:pPr algn="r" eaLnBrk="0" hangingPunct="0"/>
              <a:t>8</a:t>
            </a:fld>
            <a:endParaRPr lang="en-GB" sz="1200" b="0">
              <a:solidFill>
                <a:schemeClr val="tx1"/>
              </a:solidFill>
              <a:latin typeface="Times" pitchFamily="18" charset="0"/>
            </a:endParaRPr>
          </a:p>
        </p:txBody>
      </p:sp>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a:noFill/>
          <a:ln/>
        </p:spPr>
        <p:txBody>
          <a:bodyPr/>
          <a:lstStyle/>
          <a:p>
            <a:endParaRPr lang="en-US" sz="1600" smtClean="0">
              <a:latin typeface="Arial Unicode MS"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9</a:t>
            </a:fld>
            <a:endParaRPr lang="en-US" altLang="en-US" sz="1200" b="0" dirty="0" smtClean="0">
              <a:solidFill>
                <a:schemeClr val="tx1"/>
              </a:solidFill>
              <a:latin typeface="Time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10</a:t>
            </a:fld>
            <a:endParaRPr lang="en-US" altLang="en-US" sz="1200" b="0" dirty="0" smtClean="0">
              <a:solidFill>
                <a:schemeClr val="tx1"/>
              </a:solidFill>
              <a:latin typeface="Time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11</a:t>
            </a:fld>
            <a:endParaRPr lang="en-US" altLang="en-US" sz="1200" b="0" dirty="0" smtClean="0">
              <a:solidFill>
                <a:schemeClr val="tx1"/>
              </a:solidFill>
              <a:latin typeface="Time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12</a:t>
            </a:fld>
            <a:endParaRPr lang="en-US" altLang="en-US" sz="1200" b="0" dirty="0" smtClean="0">
              <a:solidFill>
                <a:schemeClr val="tx1"/>
              </a:solidFill>
              <a:latin typeface="Time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13</a:t>
            </a:fld>
            <a:endParaRPr lang="en-US" altLang="en-US" sz="1200" b="0" dirty="0" smtClean="0">
              <a:solidFill>
                <a:schemeClr val="tx1"/>
              </a:solidFill>
              <a:latin typeface="Time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14</a:t>
            </a:fld>
            <a:endParaRPr lang="en-US" altLang="en-US" sz="1200" b="0" dirty="0" smtClean="0">
              <a:solidFill>
                <a:schemeClr val="tx1"/>
              </a:solidFill>
              <a:latin typeface="Time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15</a:t>
            </a:fld>
            <a:endParaRPr lang="en-US" altLang="en-US" sz="1200" b="0" dirty="0" smtClean="0">
              <a:solidFill>
                <a:schemeClr val="tx1"/>
              </a:solidFill>
              <a:latin typeface="Time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16</a:t>
            </a:fld>
            <a:endParaRPr lang="en-US" altLang="en-US" sz="1200" b="0" dirty="0" smtClean="0">
              <a:solidFill>
                <a:schemeClr val="tx1"/>
              </a:solidFill>
              <a:latin typeface="Time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17</a:t>
            </a:fld>
            <a:endParaRPr lang="en-US" altLang="en-US" sz="1200" b="0" dirty="0" smtClean="0">
              <a:solidFill>
                <a:schemeClr val="tx1"/>
              </a:solidFill>
              <a:latin typeface="Time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18</a:t>
            </a:fld>
            <a:endParaRPr lang="en-US" altLang="en-US" sz="1200" b="0" dirty="0" smtClean="0">
              <a:solidFill>
                <a:schemeClr val="tx1"/>
              </a:solidFill>
              <a:latin typeface="Time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19</a:t>
            </a:fld>
            <a:endParaRPr lang="en-US" altLang="en-US" sz="1200" b="0" dirty="0" smtClean="0">
              <a:solidFill>
                <a:schemeClr val="tx1"/>
              </a:solidFill>
              <a:latin typeface="Time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20</a:t>
            </a:fld>
            <a:endParaRPr lang="en-US" altLang="en-US" sz="1200" b="0" dirty="0" smtClean="0">
              <a:solidFill>
                <a:schemeClr val="tx1"/>
              </a:solidFill>
              <a:latin typeface="Time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21</a:t>
            </a:fld>
            <a:endParaRPr lang="en-US" altLang="en-US" sz="1200" b="0" dirty="0" smtClean="0">
              <a:solidFill>
                <a:schemeClr val="tx1"/>
              </a:solidFill>
              <a:latin typeface="Time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22</a:t>
            </a:fld>
            <a:endParaRPr lang="en-US" altLang="en-US" sz="1200" b="0" dirty="0" smtClean="0">
              <a:solidFill>
                <a:schemeClr val="tx1"/>
              </a:solidFill>
              <a:latin typeface="Time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23</a:t>
            </a:fld>
            <a:endParaRPr lang="en-US" altLang="en-US" sz="1200" b="0" dirty="0" smtClean="0">
              <a:solidFill>
                <a:schemeClr val="tx1"/>
              </a:solidFill>
              <a:latin typeface="Time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latin typeface="Times"/>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b="1">
                <a:solidFill>
                  <a:srgbClr val="FFFFFF"/>
                </a:solidFill>
                <a:latin typeface="Arial Narrow" pitchFamily="34" charset="0"/>
                <a:cs typeface="Arial" pitchFamily="34" charset="0"/>
              </a:defRPr>
            </a:lvl1pPr>
            <a:lvl2pPr marL="742950" indent="-285750" eaLnBrk="0" hangingPunct="0">
              <a:defRPr sz="1600" b="1">
                <a:solidFill>
                  <a:srgbClr val="FFFFFF"/>
                </a:solidFill>
                <a:latin typeface="Arial Narrow" pitchFamily="34" charset="0"/>
                <a:cs typeface="Arial" pitchFamily="34" charset="0"/>
              </a:defRPr>
            </a:lvl2pPr>
            <a:lvl3pPr marL="1143000" indent="-228600" eaLnBrk="0" hangingPunct="0">
              <a:defRPr sz="1600" b="1">
                <a:solidFill>
                  <a:srgbClr val="FFFFFF"/>
                </a:solidFill>
                <a:latin typeface="Arial Narrow" pitchFamily="34" charset="0"/>
                <a:cs typeface="Arial" pitchFamily="34" charset="0"/>
              </a:defRPr>
            </a:lvl3pPr>
            <a:lvl4pPr marL="1600200" indent="-228600" eaLnBrk="0" hangingPunct="0">
              <a:defRPr sz="1600" b="1">
                <a:solidFill>
                  <a:srgbClr val="FFFFFF"/>
                </a:solidFill>
                <a:latin typeface="Arial Narrow" pitchFamily="34" charset="0"/>
                <a:cs typeface="Arial" pitchFamily="34" charset="0"/>
              </a:defRPr>
            </a:lvl4pPr>
            <a:lvl5pPr marL="2057400" indent="-228600" eaLnBrk="0" hangingPunct="0">
              <a:defRPr sz="1600" b="1">
                <a:solidFill>
                  <a:srgbClr val="FFFFFF"/>
                </a:solidFill>
                <a:latin typeface="Arial Narrow" pitchFamily="34" charset="0"/>
                <a:cs typeface="Arial" pitchFamily="34" charset="0"/>
              </a:defRPr>
            </a:lvl5pPr>
            <a:lvl6pPr marL="25146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6pPr>
            <a:lvl7pPr marL="29718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7pPr>
            <a:lvl8pPr marL="34290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8pPr>
            <a:lvl9pPr marL="3886200" indent="-228600" algn="ctr" eaLnBrk="0" fontAlgn="base" hangingPunct="0">
              <a:spcBef>
                <a:spcPct val="0"/>
              </a:spcBef>
              <a:spcAft>
                <a:spcPct val="0"/>
              </a:spcAft>
              <a:defRPr sz="1600" b="1">
                <a:solidFill>
                  <a:srgbClr val="FFFFFF"/>
                </a:solidFill>
                <a:latin typeface="Arial Narrow" pitchFamily="34" charset="0"/>
                <a:cs typeface="Arial" pitchFamily="34" charset="0"/>
              </a:defRPr>
            </a:lvl9pPr>
          </a:lstStyle>
          <a:p>
            <a:fld id="{9C82B475-B411-41DF-89FE-65726C34FAE1}" type="slidenum">
              <a:rPr lang="en-US" altLang="en-US" sz="1200" b="0" smtClean="0">
                <a:solidFill>
                  <a:schemeClr val="tx1"/>
                </a:solidFill>
                <a:latin typeface="Times"/>
              </a:rPr>
              <a:pPr/>
              <a:t>24</a:t>
            </a:fld>
            <a:endParaRPr lang="en-US" altLang="en-US" sz="1200" b="0" dirty="0" smtClean="0">
              <a:solidFill>
                <a:schemeClr val="tx1"/>
              </a:solidFill>
              <a:latin typeface="Times"/>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7"/>
          <p:cNvSpPr txBox="1">
            <a:spLocks noChangeArrowheads="1"/>
          </p:cNvSpPr>
          <p:nvPr/>
        </p:nvSpPr>
        <p:spPr bwMode="auto">
          <a:xfrm>
            <a:off x="468313" y="1341438"/>
            <a:ext cx="1079500" cy="366712"/>
          </a:xfrm>
          <a:prstGeom prst="rect">
            <a:avLst/>
          </a:prstGeom>
          <a:noFill/>
          <a:ln>
            <a:noFill/>
          </a:ln>
          <a:effectLst/>
          <a:extLst/>
        </p:spPr>
        <p:txBody>
          <a:bodyPr>
            <a:spAutoFit/>
          </a:bodyPr>
          <a:lstStyle>
            <a:lvl1pPr>
              <a:spcBef>
                <a:spcPct val="0"/>
              </a:spcBef>
              <a:defRPr sz="2400">
                <a:solidFill>
                  <a:schemeClr val="tx1"/>
                </a:solidFill>
                <a:latin typeface="Times" charset="0"/>
              </a:defRPr>
            </a:lvl1pPr>
            <a:lvl2pPr marL="742950" indent="-285750">
              <a:spcBef>
                <a:spcPct val="0"/>
              </a:spcBef>
              <a:defRPr sz="2400">
                <a:solidFill>
                  <a:schemeClr val="tx1"/>
                </a:solidFill>
                <a:latin typeface="Times" charset="0"/>
              </a:defRPr>
            </a:lvl2pPr>
            <a:lvl3pPr marL="1143000" indent="-228600">
              <a:spcBef>
                <a:spcPct val="0"/>
              </a:spcBef>
              <a:defRPr sz="2400">
                <a:solidFill>
                  <a:schemeClr val="tx1"/>
                </a:solidFill>
                <a:latin typeface="Times" charset="0"/>
              </a:defRPr>
            </a:lvl3pPr>
            <a:lvl4pPr marL="1600200" indent="-228600">
              <a:spcBef>
                <a:spcPct val="0"/>
              </a:spcBef>
              <a:defRPr sz="2400">
                <a:solidFill>
                  <a:schemeClr val="tx1"/>
                </a:solidFill>
                <a:latin typeface="Times" charset="0"/>
              </a:defRPr>
            </a:lvl4pPr>
            <a:lvl5pPr marL="2057400" indent="-228600">
              <a:spcBef>
                <a:spcPct val="0"/>
              </a:spcBef>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pPr eaLnBrk="0" hangingPunct="0">
              <a:spcBef>
                <a:spcPct val="50000"/>
              </a:spcBef>
              <a:defRPr/>
            </a:pPr>
            <a:r>
              <a:rPr lang="en-US" sz="1800" b="0" dirty="0" smtClean="0">
                <a:solidFill>
                  <a:schemeClr val="bg1"/>
                </a:solidFill>
                <a:latin typeface="Arial Black" pitchFamily="34" charset="0"/>
                <a:cs typeface="+mn-cs"/>
              </a:rPr>
              <a:t>WMO</a:t>
            </a:r>
          </a:p>
        </p:txBody>
      </p:sp>
      <p:sp>
        <p:nvSpPr>
          <p:cNvPr id="38916" name="Rectangle 3"/>
          <p:cNvSpPr>
            <a:spLocks noGrp="1" noChangeArrowheads="1"/>
          </p:cNvSpPr>
          <p:nvPr>
            <p:ph type="ctrTitle"/>
          </p:nvPr>
        </p:nvSpPr>
        <p:spPr>
          <a:xfrm>
            <a:off x="611188" y="3211513"/>
            <a:ext cx="7921625" cy="1730375"/>
          </a:xfrm>
        </p:spPr>
        <p:txBody>
          <a:bodyPr/>
          <a:lstStyle>
            <a:lvl1pPr algn="ctr">
              <a:defRPr sz="4000" smtClean="0">
                <a:solidFill>
                  <a:schemeClr val="bg1"/>
                </a:solidFill>
              </a:defRPr>
            </a:lvl1pPr>
          </a:lstStyle>
          <a:p>
            <a:pPr lvl="0"/>
            <a:r>
              <a:rPr lang="en-US" noProof="0" smtClean="0"/>
              <a:t>Click to edit Master title style</a:t>
            </a:r>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noProof="0" smtClean="0"/>
              <a:t>Click to edit Master subtitle style</a:t>
            </a:r>
          </a:p>
        </p:txBody>
      </p:sp>
    </p:spTree>
    <p:extLst>
      <p:ext uri="{BB962C8B-B14F-4D97-AF65-F5344CB8AC3E}">
        <p14:creationId xmlns:p14="http://schemas.microsoft.com/office/powerpoint/2010/main" val="1303914242"/>
      </p:ext>
    </p:extLst>
  </p:cSld>
  <p:clrMapOvr>
    <a:masterClrMapping/>
  </p:clrMapOvr>
  <p:transition spd="slow"/>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7"/>
          <p:cNvSpPr txBox="1">
            <a:spLocks noChangeArrowheads="1"/>
          </p:cNvSpPr>
          <p:nvPr/>
        </p:nvSpPr>
        <p:spPr bwMode="auto">
          <a:xfrm>
            <a:off x="468313" y="1341438"/>
            <a:ext cx="1079500" cy="366712"/>
          </a:xfrm>
          <a:prstGeom prst="rect">
            <a:avLst/>
          </a:prstGeom>
          <a:noFill/>
          <a:ln>
            <a:noFill/>
          </a:ln>
          <a:effectLst/>
          <a:extLst/>
        </p:spPr>
        <p:txBody>
          <a:bodyPr>
            <a:spAutoFit/>
          </a:bodyPr>
          <a:lstStyle>
            <a:lvl1pPr>
              <a:spcBef>
                <a:spcPct val="0"/>
              </a:spcBef>
              <a:defRPr sz="2400">
                <a:solidFill>
                  <a:schemeClr val="tx1"/>
                </a:solidFill>
                <a:latin typeface="Times" charset="0"/>
              </a:defRPr>
            </a:lvl1pPr>
            <a:lvl2pPr marL="742950" indent="-285750">
              <a:spcBef>
                <a:spcPct val="0"/>
              </a:spcBef>
              <a:defRPr sz="2400">
                <a:solidFill>
                  <a:schemeClr val="tx1"/>
                </a:solidFill>
                <a:latin typeface="Times" charset="0"/>
              </a:defRPr>
            </a:lvl2pPr>
            <a:lvl3pPr marL="1143000" indent="-228600">
              <a:spcBef>
                <a:spcPct val="0"/>
              </a:spcBef>
              <a:defRPr sz="2400">
                <a:solidFill>
                  <a:schemeClr val="tx1"/>
                </a:solidFill>
                <a:latin typeface="Times" charset="0"/>
              </a:defRPr>
            </a:lvl3pPr>
            <a:lvl4pPr marL="1600200" indent="-228600">
              <a:spcBef>
                <a:spcPct val="0"/>
              </a:spcBef>
              <a:defRPr sz="2400">
                <a:solidFill>
                  <a:schemeClr val="tx1"/>
                </a:solidFill>
                <a:latin typeface="Times" charset="0"/>
              </a:defRPr>
            </a:lvl4pPr>
            <a:lvl5pPr marL="2057400" indent="-228600">
              <a:spcBef>
                <a:spcPct val="0"/>
              </a:spcBef>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pPr eaLnBrk="0" hangingPunct="0">
              <a:spcBef>
                <a:spcPct val="50000"/>
              </a:spcBef>
              <a:defRPr/>
            </a:pPr>
            <a:r>
              <a:rPr lang="en-US" sz="1800" b="0" dirty="0" smtClean="0">
                <a:solidFill>
                  <a:schemeClr val="bg1"/>
                </a:solidFill>
                <a:latin typeface="Arial Black" pitchFamily="34" charset="0"/>
                <a:cs typeface="+mn-cs"/>
              </a:rPr>
              <a:t>WMO</a:t>
            </a:r>
          </a:p>
        </p:txBody>
      </p:sp>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GB" noProof="0" smtClean="0"/>
              <a:t>Click to edit Master title style</a:t>
            </a:r>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GB" noProof="0" smtClean="0"/>
              <a:t>Click to edit Master subtitle style</a:t>
            </a:r>
          </a:p>
        </p:txBody>
      </p:sp>
    </p:spTree>
    <p:extLst>
      <p:ext uri="{BB962C8B-B14F-4D97-AF65-F5344CB8AC3E}">
        <p14:creationId xmlns:p14="http://schemas.microsoft.com/office/powerpoint/2010/main" val="3981268184"/>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402100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6972591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8666128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dirty="0"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763129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3926498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102752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dirty="0"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155695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6235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5310574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9726359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a:t>Click to edit Master title style</a:t>
            </a:r>
          </a:p>
        </p:txBody>
      </p:sp>
      <p:sp>
        <p:nvSpPr>
          <p:cNvPr id="3" name="Table Placeholder 2"/>
          <p:cNvSpPr>
            <a:spLocks noGrp="1"/>
          </p:cNvSpPr>
          <p:nvPr>
            <p:ph type="tbl" idx="1"/>
          </p:nvPr>
        </p:nvSpPr>
        <p:spPr>
          <a:xfrm>
            <a:off x="250825" y="1052513"/>
            <a:ext cx="8713788" cy="4897437"/>
          </a:xfrm>
        </p:spPr>
        <p:txBody>
          <a:bodyPr/>
          <a:lstStyle/>
          <a:p>
            <a:pPr lvl="0"/>
            <a:endParaRPr lang="en-US" noProof="0" dirty="0"/>
          </a:p>
        </p:txBody>
      </p:sp>
    </p:spTree>
    <p:extLst>
      <p:ext uri="{BB962C8B-B14F-4D97-AF65-F5344CB8AC3E}">
        <p14:creationId xmlns:p14="http://schemas.microsoft.com/office/powerpoint/2010/main" val="35345111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Tree>
    <p:extLst>
      <p:ext uri="{BB962C8B-B14F-4D97-AF65-F5344CB8AC3E}">
        <p14:creationId xmlns:p14="http://schemas.microsoft.com/office/powerpoint/2010/main" val="31949704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bwMode="auto">
          <a:xfrm>
            <a:off x="2484438" y="6462713"/>
            <a:ext cx="2447925" cy="312737"/>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l" eaLnBrk="0" hangingPunct="0">
              <a:defRPr sz="1200" b="0">
                <a:solidFill>
                  <a:schemeClr val="tx1"/>
                </a:solidFill>
                <a:latin typeface="Arial" charset="0"/>
                <a:cs typeface="Arial" charset="0"/>
              </a:defRPr>
            </a:lvl1pPr>
          </a:lstStyle>
          <a:p>
            <a:pPr>
              <a:defRPr/>
            </a:pPr>
            <a:r>
              <a:rPr lang="en-US" dirty="0"/>
              <a:t>World Met Day Forum 2013</a:t>
            </a:r>
          </a:p>
        </p:txBody>
      </p:sp>
      <p:sp>
        <p:nvSpPr>
          <p:cNvPr id="5" name="Rectangle 11"/>
          <p:cNvSpPr>
            <a:spLocks noGrp="1" noChangeArrowheads="1"/>
          </p:cNvSpPr>
          <p:nvPr>
            <p:ph type="sldNum" sz="quarter" idx="11"/>
          </p:nvPr>
        </p:nvSpPr>
        <p:spPr bwMode="auto">
          <a:xfrm>
            <a:off x="5148263" y="6462713"/>
            <a:ext cx="1905000" cy="312737"/>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Arial" charset="0"/>
                <a:cs typeface="Arial" charset="0"/>
              </a:defRPr>
            </a:lvl1pPr>
          </a:lstStyle>
          <a:p>
            <a:pPr>
              <a:defRPr/>
            </a:pPr>
            <a:fld id="{40B6D8BE-5957-409E-A4BA-D4A9F4A08C24}" type="slidenum">
              <a:rPr lang="en-US"/>
              <a:pPr>
                <a:defRPr/>
              </a:pPr>
              <a:t>‹#›</a:t>
            </a:fld>
            <a:r>
              <a:rPr lang="en-US" dirty="0"/>
              <a:t>WIGOS </a:t>
            </a:r>
          </a:p>
        </p:txBody>
      </p:sp>
    </p:spTree>
    <p:extLst>
      <p:ext uri="{BB962C8B-B14F-4D97-AF65-F5344CB8AC3E}">
        <p14:creationId xmlns:p14="http://schemas.microsoft.com/office/powerpoint/2010/main" val="24662194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3944567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40129045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4801478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15018210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334790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422195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vert="horz" wrap="square" lIns="91440" tIns="45720" rIns="91440" bIns="45720" numCol="1" anchor="t" anchorCtr="0" compatLnSpc="1">
            <a:prstTxWarp prst="textNoShape">
              <a:avLst/>
            </a:prstTxWarp>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782288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7055885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71087660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10"/>
          <p:cNvSpPr>
            <a:spLocks noGrp="1" noChangeArrowheads="1"/>
          </p:cNvSpPr>
          <p:nvPr>
            <p:ph type="ftr" sz="quarter" idx="10"/>
          </p:nvPr>
        </p:nvSpPr>
        <p:spPr>
          <a:ln/>
        </p:spPr>
        <p:txBody>
          <a:bodyPr/>
          <a:lstStyle>
            <a:lvl1pPr>
              <a:defRPr/>
            </a:lvl1pPr>
          </a:lstStyle>
          <a:p>
            <a:pPr>
              <a:defRPr/>
            </a:pPr>
            <a:r>
              <a:rPr lang="en-US" dirty="0"/>
              <a:t>World Met Day Forum 2013</a:t>
            </a:r>
          </a:p>
        </p:txBody>
      </p:sp>
      <p:sp>
        <p:nvSpPr>
          <p:cNvPr id="5" name="Rectangle 11"/>
          <p:cNvSpPr>
            <a:spLocks noGrp="1" noChangeArrowheads="1"/>
          </p:cNvSpPr>
          <p:nvPr>
            <p:ph type="sldNum" sz="quarter" idx="11"/>
          </p:nvPr>
        </p:nvSpPr>
        <p:spPr>
          <a:ln/>
        </p:spPr>
        <p:txBody>
          <a:bodyPr/>
          <a:lstStyle>
            <a:lvl1pPr>
              <a:defRPr/>
            </a:lvl1pPr>
          </a:lstStyle>
          <a:p>
            <a:pPr>
              <a:defRPr/>
            </a:pPr>
            <a:fld id="{40BBA5A5-AF39-4175-AAEF-C21E15508354}" type="slidenum">
              <a:rPr lang="en-US"/>
              <a:pPr>
                <a:defRPr/>
              </a:pPr>
              <a:t>‹#›</a:t>
            </a:fld>
            <a:r>
              <a:rPr lang="en-US" dirty="0"/>
              <a:t>WIGOS </a:t>
            </a:r>
          </a:p>
        </p:txBody>
      </p:sp>
    </p:spTree>
    <p:extLst>
      <p:ext uri="{BB962C8B-B14F-4D97-AF65-F5344CB8AC3E}">
        <p14:creationId xmlns:p14="http://schemas.microsoft.com/office/powerpoint/2010/main" val="32374737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ftr" sz="quarter" idx="10"/>
          </p:nvPr>
        </p:nvSpPr>
        <p:spPr>
          <a:ln/>
        </p:spPr>
        <p:txBody>
          <a:bodyPr/>
          <a:lstStyle>
            <a:lvl1pPr>
              <a:defRPr/>
            </a:lvl1pPr>
          </a:lstStyle>
          <a:p>
            <a:pPr>
              <a:defRPr/>
            </a:pPr>
            <a:r>
              <a:rPr lang="en-US" dirty="0"/>
              <a:t>World Met Day Forum 2013</a:t>
            </a:r>
          </a:p>
        </p:txBody>
      </p:sp>
      <p:sp>
        <p:nvSpPr>
          <p:cNvPr id="5" name="Rectangle 11"/>
          <p:cNvSpPr>
            <a:spLocks noGrp="1" noChangeArrowheads="1"/>
          </p:cNvSpPr>
          <p:nvPr>
            <p:ph type="sldNum" sz="quarter" idx="11"/>
          </p:nvPr>
        </p:nvSpPr>
        <p:spPr>
          <a:ln/>
        </p:spPr>
        <p:txBody>
          <a:bodyPr/>
          <a:lstStyle>
            <a:lvl1pPr>
              <a:defRPr/>
            </a:lvl1pPr>
          </a:lstStyle>
          <a:p>
            <a:pPr>
              <a:defRPr/>
            </a:pPr>
            <a:fld id="{47AAED63-F35F-4D45-9F48-2E28849D9579}" type="slidenum">
              <a:rPr lang="en-US"/>
              <a:pPr>
                <a:defRPr/>
              </a:pPr>
              <a:t>‹#›</a:t>
            </a:fld>
            <a:r>
              <a:rPr lang="en-US" dirty="0"/>
              <a:t>WIGOS </a:t>
            </a:r>
          </a:p>
        </p:txBody>
      </p:sp>
    </p:spTree>
    <p:extLst>
      <p:ext uri="{BB962C8B-B14F-4D97-AF65-F5344CB8AC3E}">
        <p14:creationId xmlns:p14="http://schemas.microsoft.com/office/powerpoint/2010/main" val="42278391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dirty="0"/>
              <a:t>World Met Day Forum 2013</a:t>
            </a:r>
          </a:p>
        </p:txBody>
      </p:sp>
      <p:sp>
        <p:nvSpPr>
          <p:cNvPr id="5" name="Rectangle 11"/>
          <p:cNvSpPr>
            <a:spLocks noGrp="1" noChangeArrowheads="1"/>
          </p:cNvSpPr>
          <p:nvPr>
            <p:ph type="sldNum" sz="quarter" idx="11"/>
          </p:nvPr>
        </p:nvSpPr>
        <p:spPr>
          <a:ln/>
        </p:spPr>
        <p:txBody>
          <a:bodyPr/>
          <a:lstStyle>
            <a:lvl1pPr>
              <a:defRPr/>
            </a:lvl1pPr>
          </a:lstStyle>
          <a:p>
            <a:pPr>
              <a:defRPr/>
            </a:pPr>
            <a:fld id="{A14DDA52-CF88-445C-8E17-B6FD62952D07}" type="slidenum">
              <a:rPr lang="en-US"/>
              <a:pPr>
                <a:defRPr/>
              </a:pPr>
              <a:t>‹#›</a:t>
            </a:fld>
            <a:r>
              <a:rPr lang="en-US" dirty="0"/>
              <a:t>WIGOS </a:t>
            </a:r>
          </a:p>
        </p:txBody>
      </p:sp>
    </p:spTree>
    <p:extLst>
      <p:ext uri="{BB962C8B-B14F-4D97-AF65-F5344CB8AC3E}">
        <p14:creationId xmlns:p14="http://schemas.microsoft.com/office/powerpoint/2010/main" val="333519943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0"/>
          <p:cNvSpPr>
            <a:spLocks noGrp="1" noChangeArrowheads="1"/>
          </p:cNvSpPr>
          <p:nvPr>
            <p:ph type="ftr" sz="quarter" idx="10"/>
          </p:nvPr>
        </p:nvSpPr>
        <p:spPr>
          <a:ln/>
        </p:spPr>
        <p:txBody>
          <a:bodyPr/>
          <a:lstStyle>
            <a:lvl1pPr>
              <a:defRPr/>
            </a:lvl1pPr>
          </a:lstStyle>
          <a:p>
            <a:pPr>
              <a:defRPr/>
            </a:pPr>
            <a:r>
              <a:rPr lang="en-US" dirty="0"/>
              <a:t>World Met Day Forum 2013</a:t>
            </a:r>
          </a:p>
        </p:txBody>
      </p:sp>
      <p:sp>
        <p:nvSpPr>
          <p:cNvPr id="6" name="Rectangle 11"/>
          <p:cNvSpPr>
            <a:spLocks noGrp="1" noChangeArrowheads="1"/>
          </p:cNvSpPr>
          <p:nvPr>
            <p:ph type="sldNum" sz="quarter" idx="11"/>
          </p:nvPr>
        </p:nvSpPr>
        <p:spPr>
          <a:ln/>
        </p:spPr>
        <p:txBody>
          <a:bodyPr/>
          <a:lstStyle>
            <a:lvl1pPr>
              <a:defRPr/>
            </a:lvl1pPr>
          </a:lstStyle>
          <a:p>
            <a:pPr>
              <a:defRPr/>
            </a:pPr>
            <a:fld id="{E75A654D-E3DA-48FB-A396-910FEADCB3AD}" type="slidenum">
              <a:rPr lang="en-US"/>
              <a:pPr>
                <a:defRPr/>
              </a:pPr>
              <a:t>‹#›</a:t>
            </a:fld>
            <a:r>
              <a:rPr lang="en-US" dirty="0"/>
              <a:t>WIGOS </a:t>
            </a:r>
          </a:p>
        </p:txBody>
      </p:sp>
    </p:spTree>
    <p:extLst>
      <p:ext uri="{BB962C8B-B14F-4D97-AF65-F5344CB8AC3E}">
        <p14:creationId xmlns:p14="http://schemas.microsoft.com/office/powerpoint/2010/main" val="155053504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10"/>
          <p:cNvSpPr>
            <a:spLocks noGrp="1" noChangeArrowheads="1"/>
          </p:cNvSpPr>
          <p:nvPr>
            <p:ph type="ftr" sz="quarter" idx="10"/>
          </p:nvPr>
        </p:nvSpPr>
        <p:spPr>
          <a:ln/>
        </p:spPr>
        <p:txBody>
          <a:bodyPr/>
          <a:lstStyle>
            <a:lvl1pPr>
              <a:defRPr/>
            </a:lvl1pPr>
          </a:lstStyle>
          <a:p>
            <a:pPr>
              <a:defRPr/>
            </a:pPr>
            <a:r>
              <a:rPr lang="en-US" dirty="0"/>
              <a:t>World Met Day Forum 2013</a:t>
            </a:r>
          </a:p>
        </p:txBody>
      </p:sp>
      <p:sp>
        <p:nvSpPr>
          <p:cNvPr id="8" name="Rectangle 11"/>
          <p:cNvSpPr>
            <a:spLocks noGrp="1" noChangeArrowheads="1"/>
          </p:cNvSpPr>
          <p:nvPr>
            <p:ph type="sldNum" sz="quarter" idx="11"/>
          </p:nvPr>
        </p:nvSpPr>
        <p:spPr>
          <a:ln/>
        </p:spPr>
        <p:txBody>
          <a:bodyPr/>
          <a:lstStyle>
            <a:lvl1pPr>
              <a:defRPr/>
            </a:lvl1pPr>
          </a:lstStyle>
          <a:p>
            <a:pPr>
              <a:defRPr/>
            </a:pPr>
            <a:fld id="{A5F292C0-AE24-4E73-93F6-DBA56AAE3775}" type="slidenum">
              <a:rPr lang="en-US"/>
              <a:pPr>
                <a:defRPr/>
              </a:pPr>
              <a:t>‹#›</a:t>
            </a:fld>
            <a:r>
              <a:rPr lang="en-US" dirty="0"/>
              <a:t>WIGOS </a:t>
            </a:r>
          </a:p>
        </p:txBody>
      </p:sp>
    </p:spTree>
    <p:extLst>
      <p:ext uri="{BB962C8B-B14F-4D97-AF65-F5344CB8AC3E}">
        <p14:creationId xmlns:p14="http://schemas.microsoft.com/office/powerpoint/2010/main" val="19204540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10"/>
          <p:cNvSpPr>
            <a:spLocks noGrp="1" noChangeArrowheads="1"/>
          </p:cNvSpPr>
          <p:nvPr>
            <p:ph type="ftr" sz="quarter" idx="10"/>
          </p:nvPr>
        </p:nvSpPr>
        <p:spPr>
          <a:ln/>
        </p:spPr>
        <p:txBody>
          <a:bodyPr/>
          <a:lstStyle>
            <a:lvl1pPr>
              <a:defRPr/>
            </a:lvl1pPr>
          </a:lstStyle>
          <a:p>
            <a:pPr>
              <a:defRPr/>
            </a:pPr>
            <a:r>
              <a:rPr lang="en-US" dirty="0"/>
              <a:t>World Met Day Forum 2013</a:t>
            </a:r>
          </a:p>
        </p:txBody>
      </p:sp>
      <p:sp>
        <p:nvSpPr>
          <p:cNvPr id="4" name="Rectangle 11"/>
          <p:cNvSpPr>
            <a:spLocks noGrp="1" noChangeArrowheads="1"/>
          </p:cNvSpPr>
          <p:nvPr>
            <p:ph type="sldNum" sz="quarter" idx="11"/>
          </p:nvPr>
        </p:nvSpPr>
        <p:spPr>
          <a:ln/>
        </p:spPr>
        <p:txBody>
          <a:bodyPr/>
          <a:lstStyle>
            <a:lvl1pPr>
              <a:defRPr/>
            </a:lvl1pPr>
          </a:lstStyle>
          <a:p>
            <a:pPr>
              <a:defRPr/>
            </a:pPr>
            <a:fld id="{048CFB45-2E3D-4DCB-9223-375A89F44D33}" type="slidenum">
              <a:rPr lang="en-US"/>
              <a:pPr>
                <a:defRPr/>
              </a:pPr>
              <a:t>‹#›</a:t>
            </a:fld>
            <a:r>
              <a:rPr lang="en-US" dirty="0"/>
              <a:t>WIGOS </a:t>
            </a:r>
          </a:p>
        </p:txBody>
      </p:sp>
    </p:spTree>
    <p:extLst>
      <p:ext uri="{BB962C8B-B14F-4D97-AF65-F5344CB8AC3E}">
        <p14:creationId xmlns:p14="http://schemas.microsoft.com/office/powerpoint/2010/main" val="415622424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dirty="0"/>
              <a:t>World Met Day Forum 2013</a:t>
            </a:r>
          </a:p>
        </p:txBody>
      </p:sp>
      <p:sp>
        <p:nvSpPr>
          <p:cNvPr id="3" name="Rectangle 11"/>
          <p:cNvSpPr>
            <a:spLocks noGrp="1" noChangeArrowheads="1"/>
          </p:cNvSpPr>
          <p:nvPr>
            <p:ph type="sldNum" sz="quarter" idx="11"/>
          </p:nvPr>
        </p:nvSpPr>
        <p:spPr>
          <a:ln/>
        </p:spPr>
        <p:txBody>
          <a:bodyPr/>
          <a:lstStyle>
            <a:lvl1pPr>
              <a:defRPr/>
            </a:lvl1pPr>
          </a:lstStyle>
          <a:p>
            <a:pPr>
              <a:defRPr/>
            </a:pPr>
            <a:fld id="{D83347F5-32AD-47ED-BE1F-C0FDB81EB6EC}" type="slidenum">
              <a:rPr lang="en-US"/>
              <a:pPr>
                <a:defRPr/>
              </a:pPr>
              <a:t>‹#›</a:t>
            </a:fld>
            <a:r>
              <a:rPr lang="en-US" dirty="0"/>
              <a:t>WIGOS </a:t>
            </a:r>
          </a:p>
        </p:txBody>
      </p:sp>
    </p:spTree>
    <p:extLst>
      <p:ext uri="{BB962C8B-B14F-4D97-AF65-F5344CB8AC3E}">
        <p14:creationId xmlns:p14="http://schemas.microsoft.com/office/powerpoint/2010/main" val="7848109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dirty="0"/>
              <a:t>World Met Day Forum 2013</a:t>
            </a:r>
          </a:p>
        </p:txBody>
      </p:sp>
      <p:sp>
        <p:nvSpPr>
          <p:cNvPr id="6" name="Rectangle 11"/>
          <p:cNvSpPr>
            <a:spLocks noGrp="1" noChangeArrowheads="1"/>
          </p:cNvSpPr>
          <p:nvPr>
            <p:ph type="sldNum" sz="quarter" idx="11"/>
          </p:nvPr>
        </p:nvSpPr>
        <p:spPr>
          <a:ln/>
        </p:spPr>
        <p:txBody>
          <a:bodyPr/>
          <a:lstStyle>
            <a:lvl1pPr>
              <a:defRPr/>
            </a:lvl1pPr>
          </a:lstStyle>
          <a:p>
            <a:pPr>
              <a:defRPr/>
            </a:pPr>
            <a:fld id="{EFD7925B-A97E-4F52-897F-126BD073BA99}" type="slidenum">
              <a:rPr lang="en-US"/>
              <a:pPr>
                <a:defRPr/>
              </a:pPr>
              <a:t>‹#›</a:t>
            </a:fld>
            <a:r>
              <a:rPr lang="en-US" dirty="0"/>
              <a:t>WIGOS </a:t>
            </a:r>
          </a:p>
        </p:txBody>
      </p:sp>
    </p:spTree>
    <p:extLst>
      <p:ext uri="{BB962C8B-B14F-4D97-AF65-F5344CB8AC3E}">
        <p14:creationId xmlns:p14="http://schemas.microsoft.com/office/powerpoint/2010/main" val="125581710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dirty="0"/>
              <a:t>World Met Day Forum 2013</a:t>
            </a:r>
          </a:p>
        </p:txBody>
      </p:sp>
      <p:sp>
        <p:nvSpPr>
          <p:cNvPr id="6" name="Rectangle 11"/>
          <p:cNvSpPr>
            <a:spLocks noGrp="1" noChangeArrowheads="1"/>
          </p:cNvSpPr>
          <p:nvPr>
            <p:ph type="sldNum" sz="quarter" idx="11"/>
          </p:nvPr>
        </p:nvSpPr>
        <p:spPr>
          <a:ln/>
        </p:spPr>
        <p:txBody>
          <a:bodyPr/>
          <a:lstStyle>
            <a:lvl1pPr>
              <a:defRPr/>
            </a:lvl1pPr>
          </a:lstStyle>
          <a:p>
            <a:pPr>
              <a:defRPr/>
            </a:pPr>
            <a:fld id="{DEA95C7B-B832-434F-A787-209CF408F18D}" type="slidenum">
              <a:rPr lang="en-US"/>
              <a:pPr>
                <a:defRPr/>
              </a:pPr>
              <a:t>‹#›</a:t>
            </a:fld>
            <a:r>
              <a:rPr lang="en-US" dirty="0"/>
              <a:t>WIGOS </a:t>
            </a:r>
          </a:p>
        </p:txBody>
      </p:sp>
    </p:spTree>
    <p:extLst>
      <p:ext uri="{BB962C8B-B14F-4D97-AF65-F5344CB8AC3E}">
        <p14:creationId xmlns:p14="http://schemas.microsoft.com/office/powerpoint/2010/main" val="136585120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ftr" sz="quarter" idx="10"/>
          </p:nvPr>
        </p:nvSpPr>
        <p:spPr>
          <a:ln/>
        </p:spPr>
        <p:txBody>
          <a:bodyPr/>
          <a:lstStyle>
            <a:lvl1pPr>
              <a:defRPr/>
            </a:lvl1pPr>
          </a:lstStyle>
          <a:p>
            <a:pPr>
              <a:defRPr/>
            </a:pPr>
            <a:r>
              <a:rPr lang="en-US" dirty="0"/>
              <a:t>World Met Day Forum 2013</a:t>
            </a:r>
          </a:p>
        </p:txBody>
      </p:sp>
      <p:sp>
        <p:nvSpPr>
          <p:cNvPr id="5" name="Rectangle 11"/>
          <p:cNvSpPr>
            <a:spLocks noGrp="1" noChangeArrowheads="1"/>
          </p:cNvSpPr>
          <p:nvPr>
            <p:ph type="sldNum" sz="quarter" idx="11"/>
          </p:nvPr>
        </p:nvSpPr>
        <p:spPr>
          <a:ln/>
        </p:spPr>
        <p:txBody>
          <a:bodyPr/>
          <a:lstStyle>
            <a:lvl1pPr>
              <a:defRPr/>
            </a:lvl1pPr>
          </a:lstStyle>
          <a:p>
            <a:pPr>
              <a:defRPr/>
            </a:pPr>
            <a:fld id="{A3C54FC1-4476-4C8B-A96E-93EA738680F5}" type="slidenum">
              <a:rPr lang="en-US"/>
              <a:pPr>
                <a:defRPr/>
              </a:pPr>
              <a:t>‹#›</a:t>
            </a:fld>
            <a:r>
              <a:rPr lang="en-US" dirty="0"/>
              <a:t>WIGOS </a:t>
            </a:r>
          </a:p>
        </p:txBody>
      </p:sp>
    </p:spTree>
    <p:extLst>
      <p:ext uri="{BB962C8B-B14F-4D97-AF65-F5344CB8AC3E}">
        <p14:creationId xmlns:p14="http://schemas.microsoft.com/office/powerpoint/2010/main" val="33831070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6563" y="1600200"/>
            <a:ext cx="2178050" cy="45259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50825" y="1600200"/>
            <a:ext cx="6383338"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ftr" sz="quarter" idx="10"/>
          </p:nvPr>
        </p:nvSpPr>
        <p:spPr>
          <a:ln/>
        </p:spPr>
        <p:txBody>
          <a:bodyPr/>
          <a:lstStyle>
            <a:lvl1pPr>
              <a:defRPr/>
            </a:lvl1pPr>
          </a:lstStyle>
          <a:p>
            <a:pPr>
              <a:defRPr/>
            </a:pPr>
            <a:r>
              <a:rPr lang="en-US" dirty="0"/>
              <a:t>World Met Day Forum 2013</a:t>
            </a:r>
          </a:p>
        </p:txBody>
      </p:sp>
      <p:sp>
        <p:nvSpPr>
          <p:cNvPr id="5" name="Rectangle 11"/>
          <p:cNvSpPr>
            <a:spLocks noGrp="1" noChangeArrowheads="1"/>
          </p:cNvSpPr>
          <p:nvPr>
            <p:ph type="sldNum" sz="quarter" idx="11"/>
          </p:nvPr>
        </p:nvSpPr>
        <p:spPr>
          <a:ln/>
        </p:spPr>
        <p:txBody>
          <a:bodyPr/>
          <a:lstStyle>
            <a:lvl1pPr>
              <a:defRPr/>
            </a:lvl1pPr>
          </a:lstStyle>
          <a:p>
            <a:pPr>
              <a:defRPr/>
            </a:pPr>
            <a:fld id="{21B8A88B-B54C-4A62-86C3-2D03727E66ED}" type="slidenum">
              <a:rPr lang="en-US"/>
              <a:pPr>
                <a:defRPr/>
              </a:pPr>
              <a:t>‹#›</a:t>
            </a:fld>
            <a:r>
              <a:rPr lang="en-US" dirty="0"/>
              <a:t>WIGOS </a:t>
            </a:r>
          </a:p>
        </p:txBody>
      </p:sp>
    </p:spTree>
    <p:extLst>
      <p:ext uri="{BB962C8B-B14F-4D97-AF65-F5344CB8AC3E}">
        <p14:creationId xmlns:p14="http://schemas.microsoft.com/office/powerpoint/2010/main" val="12590954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image" Target="../media/image3.jpe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0"/>
            <a:r>
              <a:rPr lang="en-US" altLang="en-US" smtClean="0"/>
              <a:t>First level</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4532" r:id="rId1"/>
    <p:sldLayoutId id="2147484533" r:id="rId2"/>
    <p:sldLayoutId id="2147484500" r:id="rId3"/>
    <p:sldLayoutId id="2147484501" r:id="rId4"/>
    <p:sldLayoutId id="2147484502" r:id="rId5"/>
    <p:sldLayoutId id="2147484503" r:id="rId6"/>
    <p:sldLayoutId id="2147484504" r:id="rId7"/>
    <p:sldLayoutId id="2147484505" r:id="rId8"/>
    <p:sldLayoutId id="2147484506" r:id="rId9"/>
    <p:sldLayoutId id="2147484507" r:id="rId10"/>
    <p:sldLayoutId id="2147484508" r:id="rId11"/>
    <p:sldLayoutId id="2147484509" r:id="rId12"/>
    <p:sldLayoutId id="2147484510" r:id="rId13"/>
  </p:sldLayoutIdLst>
  <p:hf hdr="0" dt="0"/>
  <p:txStyles>
    <p:titleStyle>
      <a:lvl1pPr algn="l" rtl="0" eaLnBrk="0" fontAlgn="base" hangingPunct="0">
        <a:spcBef>
          <a:spcPct val="0"/>
        </a:spcBef>
        <a:spcAft>
          <a:spcPct val="0"/>
        </a:spcAft>
        <a:defRPr sz="3000">
          <a:solidFill>
            <a:schemeClr val="tx2"/>
          </a:solidFill>
          <a:latin typeface="Arial" charset="0"/>
          <a:ea typeface="+mj-ea"/>
          <a:cs typeface="+mj-cs"/>
        </a:defRPr>
      </a:lvl1pPr>
      <a:lvl2pPr algn="l" rtl="0" eaLnBrk="0" fontAlgn="base" hangingPunct="0">
        <a:spcBef>
          <a:spcPct val="0"/>
        </a:spcBef>
        <a:spcAft>
          <a:spcPct val="0"/>
        </a:spcAft>
        <a:defRPr sz="3000">
          <a:solidFill>
            <a:schemeClr val="tx2"/>
          </a:solidFill>
          <a:latin typeface="Arial" charset="0"/>
        </a:defRPr>
      </a:lvl2pPr>
      <a:lvl3pPr algn="l" rtl="0" eaLnBrk="0" fontAlgn="base" hangingPunct="0">
        <a:spcBef>
          <a:spcPct val="0"/>
        </a:spcBef>
        <a:spcAft>
          <a:spcPct val="0"/>
        </a:spcAft>
        <a:defRPr sz="3000">
          <a:solidFill>
            <a:schemeClr val="tx2"/>
          </a:solidFill>
          <a:latin typeface="Arial" charset="0"/>
        </a:defRPr>
      </a:lvl3pPr>
      <a:lvl4pPr algn="l" rtl="0" eaLnBrk="0" fontAlgn="base" hangingPunct="0">
        <a:spcBef>
          <a:spcPct val="0"/>
        </a:spcBef>
        <a:spcAft>
          <a:spcPct val="0"/>
        </a:spcAft>
        <a:defRPr sz="3000">
          <a:solidFill>
            <a:schemeClr val="tx2"/>
          </a:solidFill>
          <a:latin typeface="Arial" charset="0"/>
        </a:defRPr>
      </a:lvl4pPr>
      <a:lvl5pPr algn="l" rtl="0" eaLnBrk="0" fontAlgn="base" hangingPunct="0">
        <a:spcBef>
          <a:spcPct val="0"/>
        </a:spcBef>
        <a:spcAft>
          <a:spcPct val="0"/>
        </a:spcAft>
        <a:defRPr sz="3000">
          <a:solidFill>
            <a:schemeClr val="tx2"/>
          </a:solidFill>
          <a:latin typeface="Arial" charset="0"/>
        </a:defRPr>
      </a:lvl5pPr>
      <a:lvl6pPr marL="457200" algn="l" rtl="0" eaLnBrk="0" fontAlgn="base" hangingPunct="0">
        <a:spcBef>
          <a:spcPct val="0"/>
        </a:spcBef>
        <a:spcAft>
          <a:spcPct val="0"/>
        </a:spcAft>
        <a:defRPr sz="3200">
          <a:solidFill>
            <a:schemeClr val="tx2"/>
          </a:solidFill>
          <a:latin typeface="Arial Narrow" pitchFamily="34" charset="0"/>
        </a:defRPr>
      </a:lvl6pPr>
      <a:lvl7pPr marL="914400" algn="l" rtl="0" eaLnBrk="0" fontAlgn="base" hangingPunct="0">
        <a:spcBef>
          <a:spcPct val="0"/>
        </a:spcBef>
        <a:spcAft>
          <a:spcPct val="0"/>
        </a:spcAft>
        <a:defRPr sz="3200">
          <a:solidFill>
            <a:schemeClr val="tx2"/>
          </a:solidFill>
          <a:latin typeface="Arial Narrow" pitchFamily="34" charset="0"/>
        </a:defRPr>
      </a:lvl7pPr>
      <a:lvl8pPr marL="1371600" algn="l" rtl="0" eaLnBrk="0" fontAlgn="base" hangingPunct="0">
        <a:spcBef>
          <a:spcPct val="0"/>
        </a:spcBef>
        <a:spcAft>
          <a:spcPct val="0"/>
        </a:spcAft>
        <a:defRPr sz="3200">
          <a:solidFill>
            <a:schemeClr val="tx2"/>
          </a:solidFill>
          <a:latin typeface="Arial Narrow" pitchFamily="34" charset="0"/>
        </a:defRPr>
      </a:lvl8pPr>
      <a:lvl9pPr marL="1828800" algn="l" rtl="0" eaLnBrk="0" fontAlgn="base" hangingPunct="0">
        <a:spcBef>
          <a:spcPct val="0"/>
        </a:spcBef>
        <a:spcAft>
          <a:spcPct val="0"/>
        </a:spcAft>
        <a:defRPr sz="3200">
          <a:solidFill>
            <a:schemeClr val="tx2"/>
          </a:solidFill>
          <a:latin typeface="Arial Narrow" pitchFamily="34" charset="0"/>
        </a:defRPr>
      </a:lvl9pPr>
    </p:titleStyle>
    <p:bodyStyle>
      <a:lvl1pPr marL="5334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0" fontAlgn="base" hangingPunct="0">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0" fontAlgn="base" hangingPunct="0">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0" fontAlgn="base" hangingPunct="0">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Thank you for your attention</a:t>
            </a:r>
          </a:p>
        </p:txBody>
      </p:sp>
      <p:sp>
        <p:nvSpPr>
          <p:cNvPr id="3079" name="Title 9"/>
          <p:cNvSpPr txBox="1">
            <a:spLocks/>
          </p:cNvSpPr>
          <p:nvPr/>
        </p:nvSpPr>
        <p:spPr bwMode="auto">
          <a:xfrm>
            <a:off x="117475" y="6380163"/>
            <a:ext cx="1141413" cy="477837"/>
          </a:xfrm>
          <a:prstGeom prst="rect">
            <a:avLst/>
          </a:prstGeom>
          <a:noFill/>
          <a:ln>
            <a:noFill/>
          </a:ln>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a:defRPr/>
            </a:pPr>
            <a:r>
              <a:rPr lang="en-US" sz="1200" b="0" dirty="0" smtClean="0">
                <a:cs typeface="Arial" charset="0"/>
              </a:rPr>
              <a:t>www.wmo.int</a:t>
            </a:r>
          </a:p>
        </p:txBody>
      </p:sp>
    </p:spTree>
  </p:cSld>
  <p:clrMap bg1="lt1" tx1="dk1" bg2="lt2" tx2="dk2" accent1="accent1" accent2="accent2" accent3="accent3" accent4="accent4" accent5="accent5" accent6="accent6" hlink="hlink" folHlink="folHlink"/>
  <p:sldLayoutIdLst>
    <p:sldLayoutId id="2147484511" r:id="rId1"/>
    <p:sldLayoutId id="2147484534" r:id="rId2"/>
    <p:sldLayoutId id="2147484512" r:id="rId3"/>
    <p:sldLayoutId id="2147484513" r:id="rId4"/>
    <p:sldLayoutId id="2147484514" r:id="rId5"/>
    <p:sldLayoutId id="2147484515" r:id="rId6"/>
    <p:sldLayoutId id="2147484516" r:id="rId7"/>
    <p:sldLayoutId id="2147484517" r:id="rId8"/>
    <p:sldLayoutId id="2147484518" r:id="rId9"/>
    <p:sldLayoutId id="2147484519" r:id="rId10"/>
    <p:sldLayoutId id="2147484520"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buChar char="•"/>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Picture 3" descr="wmo_ppt_2012_last.jpg"/>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9" name="Title 9"/>
          <p:cNvSpPr txBox="1">
            <a:spLocks/>
          </p:cNvSpPr>
          <p:nvPr/>
        </p:nvSpPr>
        <p:spPr bwMode="auto">
          <a:xfrm>
            <a:off x="117475" y="6380163"/>
            <a:ext cx="1141413" cy="477837"/>
          </a:xfrm>
          <a:prstGeom prst="rect">
            <a:avLst/>
          </a:prstGeom>
          <a:noFill/>
          <a:ln>
            <a:noFill/>
          </a:ln>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a:defRPr/>
            </a:pPr>
            <a:r>
              <a:rPr lang="en-US" sz="1200" b="0" dirty="0" smtClean="0">
                <a:cs typeface="Arial" charset="0"/>
              </a:rPr>
              <a:t>www.wmo.int</a:t>
            </a:r>
          </a:p>
        </p:txBody>
      </p:sp>
      <p:sp>
        <p:nvSpPr>
          <p:cNvPr id="3076"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Thank you for your attention</a:t>
            </a:r>
          </a:p>
        </p:txBody>
      </p:sp>
      <p:sp>
        <p:nvSpPr>
          <p:cNvPr id="5" name="Rectangle 10"/>
          <p:cNvSpPr>
            <a:spLocks noGrp="1" noChangeArrowheads="1"/>
          </p:cNvSpPr>
          <p:nvPr>
            <p:ph type="ftr" sz="quarter" idx="3"/>
          </p:nvPr>
        </p:nvSpPr>
        <p:spPr bwMode="auto">
          <a:xfrm>
            <a:off x="2484438" y="6462713"/>
            <a:ext cx="2447925" cy="312737"/>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l" eaLnBrk="0" hangingPunct="0">
              <a:defRPr sz="1200" b="0">
                <a:solidFill>
                  <a:schemeClr val="tx1"/>
                </a:solidFill>
                <a:latin typeface="Arial" charset="0"/>
                <a:cs typeface="Arial" charset="0"/>
              </a:defRPr>
            </a:lvl1pPr>
          </a:lstStyle>
          <a:p>
            <a:pPr>
              <a:defRPr/>
            </a:pPr>
            <a:r>
              <a:rPr lang="en-US" dirty="0"/>
              <a:t>World Met Day Forum 2013</a:t>
            </a:r>
          </a:p>
        </p:txBody>
      </p:sp>
      <p:sp>
        <p:nvSpPr>
          <p:cNvPr id="6" name="Rectangle 11"/>
          <p:cNvSpPr>
            <a:spLocks noGrp="1" noChangeArrowheads="1"/>
          </p:cNvSpPr>
          <p:nvPr>
            <p:ph type="sldNum" sz="quarter" idx="4"/>
          </p:nvPr>
        </p:nvSpPr>
        <p:spPr bwMode="auto">
          <a:xfrm>
            <a:off x="5148263" y="6462713"/>
            <a:ext cx="1905000" cy="312737"/>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Arial" charset="0"/>
                <a:cs typeface="Arial" charset="0"/>
              </a:defRPr>
            </a:lvl1pPr>
          </a:lstStyle>
          <a:p>
            <a:pPr>
              <a:defRPr/>
            </a:pPr>
            <a:fld id="{88D48B74-C3AF-4323-AC32-F4F8FE6A7B7A}" type="slidenum">
              <a:rPr lang="en-US"/>
              <a:pPr>
                <a:defRPr/>
              </a:pPr>
              <a:t>‹#›</a:t>
            </a:fld>
            <a:r>
              <a:rPr lang="en-US" dirty="0"/>
              <a:t>WIGOS </a:t>
            </a:r>
          </a:p>
        </p:txBody>
      </p:sp>
    </p:spTree>
  </p:cSld>
  <p:clrMap bg1="lt1" tx1="dk1" bg2="lt2" tx2="dk2" accent1="accent1" accent2="accent2" accent3="accent3" accent4="accent4" accent5="accent5" accent6="accent6" hlink="hlink" folHlink="folHlink"/>
  <p:sldLayoutIdLst>
    <p:sldLayoutId id="2147484521" r:id="rId1"/>
    <p:sldLayoutId id="2147484522" r:id="rId2"/>
    <p:sldLayoutId id="2147484523" r:id="rId3"/>
    <p:sldLayoutId id="2147484524" r:id="rId4"/>
    <p:sldLayoutId id="2147484525" r:id="rId5"/>
    <p:sldLayoutId id="2147484526" r:id="rId6"/>
    <p:sldLayoutId id="2147484527" r:id="rId7"/>
    <p:sldLayoutId id="2147484528" r:id="rId8"/>
    <p:sldLayoutId id="2147484529" r:id="rId9"/>
    <p:sldLayoutId id="2147484530" r:id="rId10"/>
    <p:sldLayoutId id="2147484531"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cs typeface="Arial" charset="0"/>
        </a:defRPr>
      </a:lvl2pPr>
      <a:lvl3pPr algn="ctr" rtl="0" eaLnBrk="0" fontAlgn="base" hangingPunct="0">
        <a:spcBef>
          <a:spcPct val="0"/>
        </a:spcBef>
        <a:spcAft>
          <a:spcPct val="0"/>
        </a:spcAft>
        <a:defRPr sz="4000">
          <a:solidFill>
            <a:schemeClr val="bg1"/>
          </a:solidFill>
          <a:latin typeface="Arial Narrow" pitchFamily="34" charset="0"/>
          <a:cs typeface="Arial" charset="0"/>
        </a:defRPr>
      </a:lvl3pPr>
      <a:lvl4pPr algn="ctr" rtl="0" eaLnBrk="0" fontAlgn="base" hangingPunct="0">
        <a:spcBef>
          <a:spcPct val="0"/>
        </a:spcBef>
        <a:spcAft>
          <a:spcPct val="0"/>
        </a:spcAft>
        <a:defRPr sz="4000">
          <a:solidFill>
            <a:schemeClr val="bg1"/>
          </a:solidFill>
          <a:latin typeface="Arial Narrow" pitchFamily="34" charset="0"/>
          <a:cs typeface="Arial" charset="0"/>
        </a:defRPr>
      </a:lvl4pPr>
      <a:lvl5pPr algn="ctr" rtl="0" eaLnBrk="0" fontAlgn="base" hangingPunct="0">
        <a:spcBef>
          <a:spcPct val="0"/>
        </a:spcBef>
        <a:spcAft>
          <a:spcPct val="0"/>
        </a:spcAft>
        <a:defRPr sz="4000">
          <a:solidFill>
            <a:schemeClr val="bg1"/>
          </a:solidFill>
          <a:latin typeface="Arial Narrow" pitchFamily="34" charset="0"/>
          <a:cs typeface="Arial" charset="0"/>
        </a:defRPr>
      </a:lvl5pPr>
      <a:lvl6pPr marL="457200" algn="ctr" rtl="0" fontAlgn="base">
        <a:spcBef>
          <a:spcPct val="0"/>
        </a:spcBef>
        <a:spcAft>
          <a:spcPct val="0"/>
        </a:spcAft>
        <a:defRPr sz="4000">
          <a:solidFill>
            <a:schemeClr val="bg1"/>
          </a:solidFill>
          <a:latin typeface="Arial Narrow" pitchFamily="34" charset="0"/>
          <a:cs typeface="Arial" charset="0"/>
        </a:defRPr>
      </a:lvl6pPr>
      <a:lvl7pPr marL="914400" algn="ctr" rtl="0" fontAlgn="base">
        <a:spcBef>
          <a:spcPct val="0"/>
        </a:spcBef>
        <a:spcAft>
          <a:spcPct val="0"/>
        </a:spcAft>
        <a:defRPr sz="4000">
          <a:solidFill>
            <a:schemeClr val="bg1"/>
          </a:solidFill>
          <a:latin typeface="Arial Narrow" pitchFamily="34" charset="0"/>
          <a:cs typeface="Arial" charset="0"/>
        </a:defRPr>
      </a:lvl7pPr>
      <a:lvl8pPr marL="1371600" algn="ctr" rtl="0" fontAlgn="base">
        <a:spcBef>
          <a:spcPct val="0"/>
        </a:spcBef>
        <a:spcAft>
          <a:spcPct val="0"/>
        </a:spcAft>
        <a:defRPr sz="4000">
          <a:solidFill>
            <a:schemeClr val="bg1"/>
          </a:solidFill>
          <a:latin typeface="Arial Narrow" pitchFamily="34" charset="0"/>
          <a:cs typeface="Arial" charset="0"/>
        </a:defRPr>
      </a:lvl8pPr>
      <a:lvl9pPr marL="1828800" algn="ctr" rtl="0" fontAlgn="base">
        <a:spcBef>
          <a:spcPct val="0"/>
        </a:spcBef>
        <a:spcAft>
          <a:spcPct val="0"/>
        </a:spcAft>
        <a:defRPr sz="4000">
          <a:solidFill>
            <a:schemeClr val="bg1"/>
          </a:solidFill>
          <a:latin typeface="Arial Narrow" pitchFamily="34" charset="0"/>
          <a:cs typeface="Arial" charset="0"/>
        </a:defRPr>
      </a:lvl9pPr>
    </p:titleStyle>
    <p:bodyStyle>
      <a:lvl1pPr marL="342900" indent="-342900" algn="ctr" rtl="0" eaLnBrk="0" fontAlgn="base" hangingPunct="0">
        <a:spcBef>
          <a:spcPct val="20000"/>
        </a:spcBef>
        <a:spcAft>
          <a:spcPct val="0"/>
        </a:spcAft>
        <a:buChar char="•"/>
        <a:defRPr sz="2000">
          <a:solidFill>
            <a:schemeClr val="bg1"/>
          </a:solidFill>
          <a:latin typeface="+mn-lt"/>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mn-lt"/>
          <a:cs typeface="+mn-cs"/>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mn-lt"/>
          <a:cs typeface="+mn-cs"/>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mn-lt"/>
          <a:cs typeface="+mn-cs"/>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mn-lt"/>
          <a:cs typeface="+mn-cs"/>
        </a:defRPr>
      </a:lvl5pPr>
      <a:lvl6pPr marL="2514600" indent="-228600" algn="ctr" rtl="0" fontAlgn="base">
        <a:spcBef>
          <a:spcPct val="20000"/>
        </a:spcBef>
        <a:spcAft>
          <a:spcPct val="0"/>
        </a:spcAft>
        <a:buClr>
          <a:srgbClr val="FF9900"/>
        </a:buClr>
        <a:buFont typeface="Wingdings" pitchFamily="2" charset="2"/>
        <a:buChar char="§"/>
        <a:defRPr sz="2000">
          <a:solidFill>
            <a:schemeClr val="bg1"/>
          </a:solidFill>
          <a:latin typeface="+mn-lt"/>
          <a:cs typeface="+mn-cs"/>
        </a:defRPr>
      </a:lvl6pPr>
      <a:lvl7pPr marL="2971800" indent="-228600" algn="ctr" rtl="0" fontAlgn="base">
        <a:spcBef>
          <a:spcPct val="20000"/>
        </a:spcBef>
        <a:spcAft>
          <a:spcPct val="0"/>
        </a:spcAft>
        <a:buClr>
          <a:srgbClr val="FF9900"/>
        </a:buClr>
        <a:buFont typeface="Wingdings" pitchFamily="2" charset="2"/>
        <a:buChar char="§"/>
        <a:defRPr sz="2000">
          <a:solidFill>
            <a:schemeClr val="bg1"/>
          </a:solidFill>
          <a:latin typeface="+mn-lt"/>
          <a:cs typeface="+mn-cs"/>
        </a:defRPr>
      </a:lvl7pPr>
      <a:lvl8pPr marL="3429000" indent="-228600" algn="ctr" rtl="0" fontAlgn="base">
        <a:spcBef>
          <a:spcPct val="20000"/>
        </a:spcBef>
        <a:spcAft>
          <a:spcPct val="0"/>
        </a:spcAft>
        <a:buClr>
          <a:srgbClr val="FF9900"/>
        </a:buClr>
        <a:buFont typeface="Wingdings" pitchFamily="2" charset="2"/>
        <a:buChar char="§"/>
        <a:defRPr sz="2000">
          <a:solidFill>
            <a:schemeClr val="bg1"/>
          </a:solidFill>
          <a:latin typeface="+mn-lt"/>
          <a:cs typeface="+mn-cs"/>
        </a:defRPr>
      </a:lvl8pPr>
      <a:lvl9pPr marL="3886200" indent="-228600" algn="ctr" rtl="0" fontAlgn="base">
        <a:spcBef>
          <a:spcPct val="20000"/>
        </a:spcBef>
        <a:spcAft>
          <a:spcPct val="0"/>
        </a:spcAft>
        <a:buClr>
          <a:srgbClr val="FF9900"/>
        </a:buClr>
        <a:buFont typeface="Wingdings" pitchFamily="2" charset="2"/>
        <a:buChar char="§"/>
        <a:defRPr sz="2000">
          <a:solidFill>
            <a:schemeClr val="bg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hyperlink" Target="http://www.wmo.int/pages/prog/www/wigos/wir/qm.html" TargetMode="External"/><Relationship Id="rId13" Type="http://schemas.openxmlformats.org/officeDocument/2006/relationships/hyperlink" Target="http://www.wmo.int/pages/prog/www/wigos/wir/discovery.html" TargetMode="External"/><Relationship Id="rId3" Type="http://schemas.openxmlformats.org/officeDocument/2006/relationships/hyperlink" Target="http://www.wmo.int/pages/prog/www/wigos/index_en.html" TargetMode="External"/><Relationship Id="rId7" Type="http://schemas.openxmlformats.org/officeDocument/2006/relationships/hyperlink" Target="http://www.wmo.int/pages/prog/www/wigos/wir/outreach.html" TargetMode="External"/><Relationship Id="rId12" Type="http://schemas.openxmlformats.org/officeDocument/2006/relationships/hyperlink" Target="http://www.wmo.int/pages/prog/www/wigos/wir/osde.html"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www.wmo.int/pages/prog/www/wigos/wir/co-sponsored.html" TargetMode="External"/><Relationship Id="rId11" Type="http://schemas.openxmlformats.org/officeDocument/2006/relationships/hyperlink" Target="http://www.wmo.int/pages/prog/www/wigos/wir/cb.html" TargetMode="External"/><Relationship Id="rId5" Type="http://schemas.openxmlformats.org/officeDocument/2006/relationships/hyperlink" Target="http://www.wmo.int/pages/prog/www/wigos/wir/manage.html" TargetMode="External"/><Relationship Id="rId15" Type="http://schemas.openxmlformats.org/officeDocument/2006/relationships/image" Target="../media/image5.png"/><Relationship Id="rId10" Type="http://schemas.openxmlformats.org/officeDocument/2006/relationships/hyperlink" Target="http://www.wmo.int/pages/prog/www/wigos/wir/index_en.html" TargetMode="External"/><Relationship Id="rId4" Type="http://schemas.openxmlformats.org/officeDocument/2006/relationships/image" Target="../media/image4.jpeg"/><Relationship Id="rId9" Type="http://schemas.openxmlformats.org/officeDocument/2006/relationships/hyperlink" Target="http://www.wmo.int/pages/prog/www/wigos/wir/standards.html" TargetMode="External"/><Relationship Id="rId14" Type="http://schemas.openxmlformats.org/officeDocument/2006/relationships/hyperlink" Target="http://www.wmo.int/pages/prog/www/wigos/wir/operations.html"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8.xml"/><Relationship Id="rId5" Type="http://schemas.openxmlformats.org/officeDocument/2006/relationships/image" Target="../media/image9.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hyperlink" Target="http://www.wmo.int/wigos" TargetMode="External"/><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4"/>
          <p:cNvSpPr>
            <a:spLocks noGrp="1" noChangeArrowheads="1"/>
          </p:cNvSpPr>
          <p:nvPr>
            <p:ph type="ctrTitle"/>
          </p:nvPr>
        </p:nvSpPr>
        <p:spPr>
          <a:xfrm>
            <a:off x="323853" y="2132856"/>
            <a:ext cx="8496300" cy="2592288"/>
          </a:xfrm>
        </p:spPr>
        <p:txBody>
          <a:bodyPr/>
          <a:lstStyle/>
          <a:p>
            <a:r>
              <a:rPr lang="en-US" sz="4400" dirty="0" smtClean="0">
                <a:solidFill>
                  <a:schemeClr val="tx1"/>
                </a:solidFill>
              </a:rPr>
              <a:t>WIGOS Data Quality</a:t>
            </a:r>
            <a:br>
              <a:rPr lang="en-US" sz="4400" dirty="0" smtClean="0">
                <a:solidFill>
                  <a:schemeClr val="tx1"/>
                </a:solidFill>
              </a:rPr>
            </a:br>
            <a:r>
              <a:rPr lang="en-US" sz="4400" dirty="0" smtClean="0">
                <a:solidFill>
                  <a:schemeClr val="tx1"/>
                </a:solidFill>
              </a:rPr>
              <a:t> Monitoring System</a:t>
            </a:r>
            <a:br>
              <a:rPr lang="en-US" sz="4400" dirty="0" smtClean="0">
                <a:solidFill>
                  <a:schemeClr val="tx1"/>
                </a:solidFill>
              </a:rPr>
            </a:br>
            <a:r>
              <a:rPr lang="en-US" sz="4400" dirty="0" smtClean="0">
                <a:solidFill>
                  <a:schemeClr val="tx1"/>
                </a:solidFill>
              </a:rPr>
              <a:t>(WDQMS)</a:t>
            </a:r>
            <a:endParaRPr lang="en-US" sz="4400" dirty="0">
              <a:solidFill>
                <a:schemeClr val="tx1"/>
              </a:solidFill>
            </a:endParaRPr>
          </a:p>
        </p:txBody>
      </p:sp>
      <p:sp>
        <p:nvSpPr>
          <p:cNvPr id="6147" name="Rectangle 6"/>
          <p:cNvSpPr>
            <a:spLocks noGrp="1" noChangeArrowheads="1"/>
          </p:cNvSpPr>
          <p:nvPr>
            <p:ph type="subTitle" idx="1"/>
          </p:nvPr>
        </p:nvSpPr>
        <p:spPr>
          <a:xfrm>
            <a:off x="468064" y="5229200"/>
            <a:ext cx="8280400" cy="1224136"/>
          </a:xfrm>
        </p:spPr>
        <p:txBody>
          <a:bodyPr/>
          <a:lstStyle/>
          <a:p>
            <a:pPr>
              <a:lnSpc>
                <a:spcPct val="80000"/>
              </a:lnSpc>
            </a:pPr>
            <a:r>
              <a:rPr lang="en-GB" sz="3200" dirty="0" smtClean="0">
                <a:solidFill>
                  <a:schemeClr val="tx1"/>
                </a:solidFill>
              </a:rPr>
              <a:t>Stuart Goldstraw, Met Office, UK</a:t>
            </a:r>
          </a:p>
        </p:txBody>
      </p:sp>
    </p:spTree>
    <p:extLst>
      <p:ext uri="{BB962C8B-B14F-4D97-AF65-F5344CB8AC3E}">
        <p14:creationId xmlns:p14="http://schemas.microsoft.com/office/powerpoint/2010/main" val="37164859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WDQMS – Contents</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8856984" cy="5544616"/>
          </a:xfrm>
        </p:spPr>
        <p:txBody>
          <a:bodyPr/>
          <a:lstStyle/>
          <a:p>
            <a:r>
              <a:rPr lang="en-US" sz="3200" dirty="0" smtClean="0"/>
              <a:t>Plans for WIGOS in next 4 years</a:t>
            </a:r>
          </a:p>
          <a:p>
            <a:r>
              <a:rPr lang="en-US" sz="3200" dirty="0" smtClean="0"/>
              <a:t>Context for WDQMS</a:t>
            </a:r>
          </a:p>
          <a:p>
            <a:r>
              <a:rPr lang="en-US" sz="3200" dirty="0" smtClean="0"/>
              <a:t>Progress to date</a:t>
            </a:r>
          </a:p>
          <a:p>
            <a:r>
              <a:rPr lang="en-US" sz="3200" dirty="0" smtClean="0"/>
              <a:t>Linking Global, Regional and National tasks</a:t>
            </a:r>
          </a:p>
          <a:p>
            <a:r>
              <a:rPr lang="en-US" sz="3200" dirty="0" smtClean="0"/>
              <a:t>Plans for WDQMS in next 4 years</a:t>
            </a:r>
          </a:p>
          <a:p>
            <a:pPr>
              <a:buNone/>
            </a:pPr>
            <a:r>
              <a:rPr lang="en-US" sz="3200" dirty="0" smtClean="0"/>
              <a:t> </a:t>
            </a:r>
            <a:r>
              <a:rPr lang="en-US" sz="3200" dirty="0"/>
              <a:t>	</a:t>
            </a:r>
          </a:p>
          <a:p>
            <a:endParaRPr lang="en-GB" sz="3200" dirty="0" smtClean="0"/>
          </a:p>
        </p:txBody>
      </p:sp>
    </p:spTree>
    <p:extLst>
      <p:ext uri="{BB962C8B-B14F-4D97-AF65-F5344CB8AC3E}">
        <p14:creationId xmlns:p14="http://schemas.microsoft.com/office/powerpoint/2010/main" val="74485500"/>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WIGOS 1a – Plans for 2016 to 2019</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8856984" cy="5544616"/>
          </a:xfrm>
        </p:spPr>
        <p:txBody>
          <a:bodyPr/>
          <a:lstStyle/>
          <a:p>
            <a:r>
              <a:rPr lang="en-US" sz="3200" dirty="0" smtClean="0"/>
              <a:t>Congress identified 5 priority areas for WIGOS during the Pre-operational Phase</a:t>
            </a:r>
          </a:p>
          <a:p>
            <a:pPr lvl="1"/>
            <a:r>
              <a:rPr lang="en-US" dirty="0" smtClean="0"/>
              <a:t>National WIGOS Implementation</a:t>
            </a:r>
          </a:p>
          <a:p>
            <a:pPr lvl="1"/>
            <a:r>
              <a:rPr lang="en-US" dirty="0" smtClean="0"/>
              <a:t>WIGOS Regulatory and Guidance Material</a:t>
            </a:r>
          </a:p>
          <a:p>
            <a:pPr lvl="1"/>
            <a:r>
              <a:rPr lang="en-US" dirty="0" smtClean="0"/>
              <a:t>WIGOS Information Resource</a:t>
            </a:r>
          </a:p>
          <a:p>
            <a:pPr lvl="1"/>
            <a:r>
              <a:rPr lang="en-US" dirty="0" smtClean="0"/>
              <a:t>WIGOS Data Quality Monitoring System</a:t>
            </a:r>
          </a:p>
          <a:p>
            <a:pPr lvl="1"/>
            <a:r>
              <a:rPr lang="en-US" dirty="0" smtClean="0"/>
              <a:t>Regional WIGOS Centres</a:t>
            </a:r>
            <a:endParaRPr lang="en-US" dirty="0"/>
          </a:p>
          <a:p>
            <a:endParaRPr lang="en-GB" sz="3200" dirty="0" smtClean="0"/>
          </a:p>
        </p:txBody>
      </p:sp>
    </p:spTree>
    <p:extLst>
      <p:ext uri="{BB962C8B-B14F-4D97-AF65-F5344CB8AC3E}">
        <p14:creationId xmlns:p14="http://schemas.microsoft.com/office/powerpoint/2010/main" val="74485500"/>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WIGOS 1b – Plans for 2016 to 2019</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8856984" cy="5544616"/>
          </a:xfrm>
        </p:spPr>
        <p:txBody>
          <a:bodyPr/>
          <a:lstStyle/>
          <a:p>
            <a:r>
              <a:rPr lang="en-US" sz="3200" dirty="0" smtClean="0">
                <a:solidFill>
                  <a:schemeClr val="bg1">
                    <a:lumMod val="65000"/>
                  </a:schemeClr>
                </a:solidFill>
              </a:rPr>
              <a:t>Congress identified 5 priority areas for WIGOS during the Pre-operational Phase</a:t>
            </a:r>
          </a:p>
          <a:p>
            <a:pPr lvl="1"/>
            <a:r>
              <a:rPr lang="en-US" dirty="0" smtClean="0">
                <a:solidFill>
                  <a:schemeClr val="bg1">
                    <a:lumMod val="65000"/>
                  </a:schemeClr>
                </a:solidFill>
              </a:rPr>
              <a:t>National WIGOS Implementation</a:t>
            </a:r>
          </a:p>
          <a:p>
            <a:pPr lvl="1"/>
            <a:r>
              <a:rPr lang="en-US" dirty="0" smtClean="0">
                <a:solidFill>
                  <a:schemeClr val="bg1">
                    <a:lumMod val="65000"/>
                  </a:schemeClr>
                </a:solidFill>
              </a:rPr>
              <a:t>WIGOS Regulatory and Guidance Material</a:t>
            </a:r>
          </a:p>
          <a:p>
            <a:pPr lvl="1"/>
            <a:r>
              <a:rPr lang="en-US" dirty="0" smtClean="0">
                <a:solidFill>
                  <a:schemeClr val="bg1">
                    <a:lumMod val="65000"/>
                  </a:schemeClr>
                </a:solidFill>
              </a:rPr>
              <a:t>WIGOS Information Resource</a:t>
            </a:r>
          </a:p>
          <a:p>
            <a:pPr lvl="1"/>
            <a:r>
              <a:rPr lang="en-US" b="1" dirty="0" smtClean="0"/>
              <a:t>WIGOS Data Quality Monitoring System</a:t>
            </a:r>
          </a:p>
          <a:p>
            <a:pPr lvl="1"/>
            <a:r>
              <a:rPr lang="en-US" dirty="0" smtClean="0">
                <a:solidFill>
                  <a:schemeClr val="bg1">
                    <a:lumMod val="65000"/>
                  </a:schemeClr>
                </a:solidFill>
              </a:rPr>
              <a:t>Regional WIGOS Centres</a:t>
            </a:r>
            <a:endParaRPr lang="en-US" dirty="0">
              <a:solidFill>
                <a:schemeClr val="bg1">
                  <a:lumMod val="65000"/>
                </a:schemeClr>
              </a:solidFill>
            </a:endParaRPr>
          </a:p>
          <a:p>
            <a:endParaRPr lang="en-GB" sz="3200" dirty="0" smtClean="0"/>
          </a:p>
        </p:txBody>
      </p:sp>
    </p:spTree>
    <p:extLst>
      <p:ext uri="{BB962C8B-B14F-4D97-AF65-F5344CB8AC3E}">
        <p14:creationId xmlns:p14="http://schemas.microsoft.com/office/powerpoint/2010/main" val="74485500"/>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WIGOS 1c – Plans for 2016 to 2019</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8856984" cy="5544616"/>
          </a:xfrm>
        </p:spPr>
        <p:txBody>
          <a:bodyPr/>
          <a:lstStyle/>
          <a:p>
            <a:r>
              <a:rPr lang="en-US" sz="3200" dirty="0" smtClean="0">
                <a:solidFill>
                  <a:schemeClr val="bg1">
                    <a:lumMod val="65000"/>
                  </a:schemeClr>
                </a:solidFill>
              </a:rPr>
              <a:t>Congress identified 5 priority areas for WIGOS during the Pre-operational Phase</a:t>
            </a:r>
          </a:p>
          <a:p>
            <a:pPr lvl="1"/>
            <a:r>
              <a:rPr lang="en-US" dirty="0" smtClean="0">
                <a:solidFill>
                  <a:schemeClr val="bg1">
                    <a:lumMod val="65000"/>
                  </a:schemeClr>
                </a:solidFill>
              </a:rPr>
              <a:t>National WIGOS Implementation</a:t>
            </a:r>
          </a:p>
          <a:p>
            <a:pPr lvl="1"/>
            <a:r>
              <a:rPr lang="en-US" dirty="0" smtClean="0">
                <a:solidFill>
                  <a:schemeClr val="bg1">
                    <a:lumMod val="65000"/>
                  </a:schemeClr>
                </a:solidFill>
              </a:rPr>
              <a:t>WIGOS Regulatory and Guidance Material</a:t>
            </a:r>
          </a:p>
          <a:p>
            <a:pPr lvl="1"/>
            <a:r>
              <a:rPr lang="en-US" dirty="0" smtClean="0">
                <a:solidFill>
                  <a:schemeClr val="bg1">
                    <a:lumMod val="65000"/>
                  </a:schemeClr>
                </a:solidFill>
              </a:rPr>
              <a:t>WIGOS Information Resource</a:t>
            </a:r>
          </a:p>
          <a:p>
            <a:pPr lvl="1"/>
            <a:r>
              <a:rPr lang="en-US" b="1" dirty="0" smtClean="0"/>
              <a:t>WIGOS Data Quality Monitoring System</a:t>
            </a:r>
          </a:p>
          <a:p>
            <a:pPr lvl="1"/>
            <a:r>
              <a:rPr lang="en-US" b="1" dirty="0" smtClean="0"/>
              <a:t>Regional WIGOS Centres</a:t>
            </a:r>
            <a:endParaRPr lang="en-US" b="1" dirty="0"/>
          </a:p>
          <a:p>
            <a:endParaRPr lang="en-GB" sz="3200" dirty="0" smtClean="0"/>
          </a:p>
        </p:txBody>
      </p:sp>
      <p:sp>
        <p:nvSpPr>
          <p:cNvPr id="5" name="Oval 4"/>
          <p:cNvSpPr/>
          <p:nvPr/>
        </p:nvSpPr>
        <p:spPr>
          <a:xfrm>
            <a:off x="179512" y="2924944"/>
            <a:ext cx="8568952" cy="1944216"/>
          </a:xfrm>
          <a:prstGeom prst="ellipse">
            <a:avLst/>
          </a:prstGeom>
          <a:solidFill>
            <a:schemeClr val="bg1">
              <a:alpha val="0"/>
            </a:schemeClr>
          </a:solidFill>
          <a:ln w="508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3491880" y="5085184"/>
            <a:ext cx="5400600" cy="1015663"/>
          </a:xfrm>
          <a:prstGeom prst="rect">
            <a:avLst/>
          </a:prstGeom>
          <a:noFill/>
        </p:spPr>
        <p:txBody>
          <a:bodyPr wrap="square" rtlCol="0">
            <a:spAutoFit/>
          </a:bodyPr>
          <a:lstStyle/>
          <a:p>
            <a:pPr algn="l"/>
            <a:r>
              <a:rPr lang="en-GB" sz="2000" dirty="0" smtClean="0">
                <a:solidFill>
                  <a:schemeClr val="tx1"/>
                </a:solidFill>
              </a:rPr>
              <a:t>There are very</a:t>
            </a:r>
            <a:r>
              <a:rPr lang="en-GB" sz="2000" dirty="0" smtClean="0"/>
              <a:t> </a:t>
            </a:r>
            <a:r>
              <a:rPr lang="en-GB" sz="2000" dirty="0" smtClean="0">
                <a:solidFill>
                  <a:schemeClr val="tx1"/>
                </a:solidFill>
              </a:rPr>
              <a:t>close links between WIGOS Data Quality Monitoring System and the Regional WIGOS Centres</a:t>
            </a:r>
            <a:endParaRPr lang="en-GB" sz="2000" dirty="0">
              <a:solidFill>
                <a:schemeClr val="tx1"/>
              </a:solidFill>
            </a:endParaRPr>
          </a:p>
        </p:txBody>
      </p:sp>
    </p:spTree>
    <p:extLst>
      <p:ext uri="{BB962C8B-B14F-4D97-AF65-F5344CB8AC3E}">
        <p14:creationId xmlns:p14="http://schemas.microsoft.com/office/powerpoint/2010/main" val="74485500"/>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WIGOS 1d – Plans for 2016 to 2019</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8856984" cy="5544616"/>
          </a:xfrm>
        </p:spPr>
        <p:txBody>
          <a:bodyPr/>
          <a:lstStyle/>
          <a:p>
            <a:r>
              <a:rPr lang="en-US" sz="3200" dirty="0" smtClean="0">
                <a:solidFill>
                  <a:schemeClr val="bg1">
                    <a:lumMod val="65000"/>
                  </a:schemeClr>
                </a:solidFill>
              </a:rPr>
              <a:t>Congress identified 5 priority areas for WIGOS during the Pre-operational Phase</a:t>
            </a:r>
          </a:p>
          <a:p>
            <a:pPr lvl="1"/>
            <a:r>
              <a:rPr lang="en-US" b="1" dirty="0" smtClean="0"/>
              <a:t>National WIGOS Implementation</a:t>
            </a:r>
          </a:p>
          <a:p>
            <a:pPr lvl="1"/>
            <a:r>
              <a:rPr lang="en-US" b="1" dirty="0" smtClean="0"/>
              <a:t>WIGOS Regulatory and Guidance Material</a:t>
            </a:r>
          </a:p>
          <a:p>
            <a:pPr lvl="1"/>
            <a:r>
              <a:rPr lang="en-US" b="1" dirty="0" smtClean="0"/>
              <a:t>WIGOS Information Resource</a:t>
            </a:r>
          </a:p>
          <a:p>
            <a:pPr lvl="1"/>
            <a:r>
              <a:rPr lang="en-US" b="1" dirty="0" smtClean="0"/>
              <a:t>WIGOS Data Quality Monitoring System</a:t>
            </a:r>
          </a:p>
          <a:p>
            <a:pPr lvl="1"/>
            <a:r>
              <a:rPr lang="en-US" b="1" dirty="0" smtClean="0"/>
              <a:t>Regional WIGOS Centres</a:t>
            </a:r>
            <a:endParaRPr lang="en-US" b="1" dirty="0"/>
          </a:p>
          <a:p>
            <a:endParaRPr lang="en-GB" sz="3200" dirty="0" smtClean="0"/>
          </a:p>
        </p:txBody>
      </p:sp>
      <p:sp>
        <p:nvSpPr>
          <p:cNvPr id="5" name="Oval 4"/>
          <p:cNvSpPr/>
          <p:nvPr/>
        </p:nvSpPr>
        <p:spPr>
          <a:xfrm>
            <a:off x="179512" y="1340768"/>
            <a:ext cx="8568952" cy="3528392"/>
          </a:xfrm>
          <a:prstGeom prst="ellipse">
            <a:avLst/>
          </a:prstGeom>
          <a:solidFill>
            <a:schemeClr val="bg1">
              <a:alpha val="0"/>
            </a:schemeClr>
          </a:solidFill>
          <a:ln w="508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3491880" y="5085184"/>
            <a:ext cx="5400600" cy="1015663"/>
          </a:xfrm>
          <a:prstGeom prst="rect">
            <a:avLst/>
          </a:prstGeom>
          <a:noFill/>
        </p:spPr>
        <p:txBody>
          <a:bodyPr wrap="square" rtlCol="0">
            <a:spAutoFit/>
          </a:bodyPr>
          <a:lstStyle/>
          <a:p>
            <a:pPr algn="l"/>
            <a:r>
              <a:rPr lang="en-GB" sz="2000" dirty="0" smtClean="0">
                <a:solidFill>
                  <a:schemeClr val="tx1"/>
                </a:solidFill>
              </a:rPr>
              <a:t>Actually there are very</a:t>
            </a:r>
            <a:r>
              <a:rPr lang="en-GB" sz="2000" dirty="0" smtClean="0"/>
              <a:t> </a:t>
            </a:r>
            <a:r>
              <a:rPr lang="en-GB" sz="2000" dirty="0" smtClean="0">
                <a:solidFill>
                  <a:schemeClr val="tx1"/>
                </a:solidFill>
              </a:rPr>
              <a:t>close links between all the priority areas – WIGOS is ‘integrated’ in both senses – integrated observations and integrated activities</a:t>
            </a:r>
            <a:endParaRPr lang="en-GB" sz="2000" dirty="0">
              <a:solidFill>
                <a:schemeClr val="tx1"/>
              </a:solidFill>
            </a:endParaRPr>
          </a:p>
        </p:txBody>
      </p:sp>
    </p:spTree>
    <p:extLst>
      <p:ext uri="{BB962C8B-B14F-4D97-AF65-F5344CB8AC3E}">
        <p14:creationId xmlns:p14="http://schemas.microsoft.com/office/powerpoint/2010/main" val="74485500"/>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AU" sz="3200" b="1" kern="1200" dirty="0" smtClean="0">
                <a:solidFill>
                  <a:schemeClr val="accent2"/>
                </a:solidFill>
                <a:latin typeface="Helvetica" panose="020B0604020202020204" pitchFamily="34" charset="0"/>
                <a:cs typeface="Helvetica" panose="020B0604020202020204" pitchFamily="34" charset="0"/>
              </a:rPr>
              <a:t>WIGOS </a:t>
            </a:r>
            <a:r>
              <a:rPr lang="en-AU" sz="3200" b="1" kern="1200" dirty="0" smtClean="0">
                <a:solidFill>
                  <a:schemeClr val="accent2"/>
                </a:solidFill>
                <a:latin typeface="Helvetica" panose="020B0604020202020204" pitchFamily="34" charset="0"/>
                <a:cs typeface="Helvetica" panose="020B0604020202020204" pitchFamily="34" charset="0"/>
              </a:rPr>
              <a:t>– </a:t>
            </a:r>
            <a:r>
              <a:rPr lang="en-AU" sz="3200" b="1" kern="1200" dirty="0" smtClean="0">
                <a:solidFill>
                  <a:schemeClr val="accent2"/>
                </a:solidFill>
                <a:latin typeface="Helvetica" panose="020B0604020202020204" pitchFamily="34" charset="0"/>
                <a:cs typeface="Helvetica" panose="020B0604020202020204" pitchFamily="34" charset="0"/>
              </a:rPr>
              <a:t>inter-dependency</a:t>
            </a:r>
            <a:endParaRPr lang="en-AU" sz="3200" b="1" kern="1200" dirty="0">
              <a:solidFill>
                <a:schemeClr val="accent2"/>
              </a:solidFill>
              <a:latin typeface="Helvetica" panose="020B0604020202020204" pitchFamily="34" charset="0"/>
              <a:cs typeface="Helvetica" panose="020B0604020202020204" pitchFamily="34" charset="0"/>
            </a:endParaRPr>
          </a:p>
        </p:txBody>
      </p:sp>
      <p:sp>
        <p:nvSpPr>
          <p:cNvPr id="7" name="Rectangle 6"/>
          <p:cNvSpPr/>
          <p:nvPr/>
        </p:nvSpPr>
        <p:spPr>
          <a:xfrm>
            <a:off x="899593" y="1452217"/>
            <a:ext cx="6912768" cy="641197"/>
          </a:xfrm>
          <a:prstGeom prst="rect">
            <a:avLst/>
          </a:prstGeom>
          <a:solidFill>
            <a:srgbClr val="FFFFFF"/>
          </a:solidFill>
          <a:ln w="25400" cap="flat">
            <a:solidFill>
              <a:srgbClr val="BBE0E3"/>
            </a:solidFill>
            <a:prstDash val="solid"/>
            <a:bevel/>
          </a:ln>
          <a:effectLst>
            <a:glow rad="101600">
              <a:schemeClr val="accent6">
                <a:satMod val="175000"/>
                <a:alpha val="40000"/>
              </a:schemeClr>
            </a:glow>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b">
            <a:spAutoFit/>
          </a:bodyPr>
          <a:lstStyle/>
          <a:p>
            <a:pPr algn="ctr" latinLnBrk="1" hangingPunct="0">
              <a:spcBef>
                <a:spcPts val="1400"/>
              </a:spcBef>
            </a:pPr>
            <a:r>
              <a:rPr lang="en-AU" sz="2400" dirty="0">
                <a:solidFill>
                  <a:srgbClr val="000000"/>
                </a:solidFill>
                <a:sym typeface="Helvetica"/>
              </a:rPr>
              <a:t>National WIGOS Implementation</a:t>
            </a:r>
          </a:p>
        </p:txBody>
      </p:sp>
      <p:sp>
        <p:nvSpPr>
          <p:cNvPr id="8" name="Rectangle 7"/>
          <p:cNvSpPr/>
          <p:nvPr/>
        </p:nvSpPr>
        <p:spPr>
          <a:xfrm>
            <a:off x="2397119" y="2787803"/>
            <a:ext cx="3687049" cy="641197"/>
          </a:xfrm>
          <a:prstGeom prst="rect">
            <a:avLst/>
          </a:prstGeom>
          <a:solidFill>
            <a:srgbClr val="FFFFFF"/>
          </a:solidFill>
          <a:ln w="25400" cap="flat">
            <a:solidFill>
              <a:srgbClr val="BBE0E3"/>
            </a:solidFill>
            <a:prstDash val="solid"/>
            <a:bevel/>
          </a:ln>
          <a:effectLst>
            <a:glow rad="101600">
              <a:schemeClr val="accent6">
                <a:satMod val="175000"/>
                <a:alpha val="40000"/>
              </a:schemeClr>
            </a:glow>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spAutoFit/>
          </a:bodyPr>
          <a:lstStyle/>
          <a:p>
            <a:pPr algn="ctr" latinLnBrk="1" hangingPunct="0">
              <a:spcBef>
                <a:spcPts val="1400"/>
              </a:spcBef>
            </a:pPr>
            <a:r>
              <a:rPr lang="en-AU" sz="2400" dirty="0">
                <a:solidFill>
                  <a:srgbClr val="000000"/>
                </a:solidFill>
                <a:sym typeface="Helvetica"/>
              </a:rPr>
              <a:t>Regional WIGOS Centers</a:t>
            </a:r>
          </a:p>
        </p:txBody>
      </p:sp>
      <p:sp>
        <p:nvSpPr>
          <p:cNvPr id="9" name="Rectangle 8"/>
          <p:cNvSpPr/>
          <p:nvPr/>
        </p:nvSpPr>
        <p:spPr>
          <a:xfrm>
            <a:off x="899593" y="5380091"/>
            <a:ext cx="6912768" cy="641197"/>
          </a:xfrm>
          <a:prstGeom prst="rect">
            <a:avLst/>
          </a:prstGeom>
          <a:solidFill>
            <a:srgbClr val="FFFFFF"/>
          </a:solidFill>
          <a:ln w="25400" cap="flat">
            <a:solidFill>
              <a:srgbClr val="BBE0E3"/>
            </a:solidFill>
            <a:prstDash val="solid"/>
            <a:bevel/>
          </a:ln>
          <a:effectLst>
            <a:glow rad="101600">
              <a:schemeClr val="accent6">
                <a:satMod val="175000"/>
                <a:alpha val="40000"/>
              </a:schemeClr>
            </a:glow>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spAutoFit/>
          </a:bodyPr>
          <a:lstStyle/>
          <a:p>
            <a:pPr marL="0" marR="0" indent="0" algn="ctr" defTabSz="914400" rtl="0" fontAlgn="auto" latinLnBrk="1" hangingPunct="0">
              <a:lnSpc>
                <a:spcPct val="100000"/>
              </a:lnSpc>
              <a:spcBef>
                <a:spcPts val="1400"/>
              </a:spcBef>
              <a:spcAft>
                <a:spcPts val="0"/>
              </a:spcAft>
              <a:buClrTx/>
              <a:buSzTx/>
              <a:buFontTx/>
              <a:buNone/>
              <a:tabLst/>
            </a:pPr>
            <a:r>
              <a:rPr lang="en-AU" sz="2400" dirty="0" smtClean="0">
                <a:solidFill>
                  <a:srgbClr val="000000"/>
                </a:solidFill>
                <a:sym typeface="Helvetica"/>
              </a:rPr>
              <a:t>WIGOS Manual</a:t>
            </a:r>
            <a:r>
              <a:rPr kumimoji="0" lang="en-AU" sz="2400" b="0" i="0" u="none" strike="noStrike" cap="none" spc="0" normalizeH="0" dirty="0" smtClean="0">
                <a:ln>
                  <a:noFill/>
                </a:ln>
                <a:solidFill>
                  <a:srgbClr val="000000"/>
                </a:solidFill>
                <a:effectLst/>
                <a:uFillTx/>
                <a:latin typeface="+mn-lt"/>
                <a:ea typeface="+mn-ea"/>
                <a:cs typeface="+mn-cs"/>
                <a:sym typeface="Helvetica"/>
              </a:rPr>
              <a:t> &amp; Guide</a:t>
            </a:r>
            <a:endParaRPr kumimoji="0" lang="en-AU" sz="2400" b="0" i="0" u="none" strike="noStrike" cap="none" spc="0" normalizeH="0" baseline="0" dirty="0">
              <a:ln>
                <a:noFill/>
              </a:ln>
              <a:solidFill>
                <a:srgbClr val="000000"/>
              </a:solidFill>
              <a:effectLst/>
              <a:uFillTx/>
              <a:latin typeface="+mn-lt"/>
              <a:ea typeface="+mn-ea"/>
              <a:cs typeface="+mn-cs"/>
              <a:sym typeface="Helvetica"/>
            </a:endParaRPr>
          </a:p>
        </p:txBody>
      </p:sp>
      <p:sp>
        <p:nvSpPr>
          <p:cNvPr id="10" name="Rectangle 9"/>
          <p:cNvSpPr/>
          <p:nvPr/>
        </p:nvSpPr>
        <p:spPr>
          <a:xfrm>
            <a:off x="1525079" y="4149080"/>
            <a:ext cx="1822785" cy="641197"/>
          </a:xfrm>
          <a:prstGeom prst="rect">
            <a:avLst/>
          </a:prstGeom>
          <a:solidFill>
            <a:srgbClr val="FFFFFF"/>
          </a:solidFill>
          <a:ln w="25400" cap="flat">
            <a:solidFill>
              <a:srgbClr val="BBE0E3"/>
            </a:solidFill>
            <a:prstDash val="solid"/>
            <a:bevel/>
          </a:ln>
          <a:effectLst>
            <a:glow rad="101600">
              <a:schemeClr val="accent6">
                <a:satMod val="175000"/>
                <a:alpha val="40000"/>
              </a:schemeClr>
            </a:glow>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spAutoFit/>
          </a:bodyPr>
          <a:lstStyle/>
          <a:p>
            <a:pPr algn="ctr" latinLnBrk="1" hangingPunct="0">
              <a:spcBef>
                <a:spcPts val="1400"/>
              </a:spcBef>
            </a:pPr>
            <a:r>
              <a:rPr lang="en-AU" sz="2400" dirty="0">
                <a:solidFill>
                  <a:srgbClr val="000000"/>
                </a:solidFill>
                <a:sym typeface="Helvetica"/>
              </a:rPr>
              <a:t>WIR</a:t>
            </a:r>
          </a:p>
        </p:txBody>
      </p:sp>
      <p:sp>
        <p:nvSpPr>
          <p:cNvPr id="11" name="Rectangle 10"/>
          <p:cNvSpPr/>
          <p:nvPr/>
        </p:nvSpPr>
        <p:spPr>
          <a:xfrm>
            <a:off x="5292080" y="4149080"/>
            <a:ext cx="1822785" cy="641197"/>
          </a:xfrm>
          <a:prstGeom prst="rect">
            <a:avLst/>
          </a:prstGeom>
          <a:solidFill>
            <a:srgbClr val="FFFFFF"/>
          </a:solidFill>
          <a:ln w="25400" cap="flat">
            <a:solidFill>
              <a:srgbClr val="BBE0E3"/>
            </a:solidFill>
            <a:prstDash val="solid"/>
            <a:bevel/>
          </a:ln>
          <a:effectLst>
            <a:glow rad="101600">
              <a:schemeClr val="accent6">
                <a:satMod val="175000"/>
                <a:alpha val="40000"/>
              </a:schemeClr>
            </a:glow>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spAutoFit/>
          </a:bodyPr>
          <a:lstStyle/>
          <a:p>
            <a:pPr algn="ctr" latinLnBrk="1" hangingPunct="0">
              <a:spcBef>
                <a:spcPts val="1400"/>
              </a:spcBef>
            </a:pPr>
            <a:r>
              <a:rPr lang="en-AU" sz="2400" dirty="0">
                <a:solidFill>
                  <a:srgbClr val="000000"/>
                </a:solidFill>
                <a:sym typeface="Helvetica"/>
              </a:rPr>
              <a:t>WDQMS</a:t>
            </a:r>
          </a:p>
        </p:txBody>
      </p:sp>
      <p:cxnSp>
        <p:nvCxnSpPr>
          <p:cNvPr id="13" name="Straight Arrow Connector 12"/>
          <p:cNvCxnSpPr/>
          <p:nvPr/>
        </p:nvCxnSpPr>
        <p:spPr>
          <a:xfrm flipV="1">
            <a:off x="7524328" y="2111250"/>
            <a:ext cx="0" cy="3237309"/>
          </a:xfrm>
          <a:prstGeom prst="straightConnector1">
            <a:avLst/>
          </a:prstGeom>
          <a:noFill/>
          <a:ln w="57150" cap="flat">
            <a:solidFill>
              <a:schemeClr val="accent4">
                <a:lumMod val="60000"/>
                <a:lumOff val="40000"/>
              </a:schemeClr>
            </a:solidFill>
            <a:prstDash val="solid"/>
            <a:bevel/>
            <a:headEnd type="none" w="med" len="med"/>
            <a:tailEnd type="arrow" w="med" len="med"/>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cxnSp>
      <p:cxnSp>
        <p:nvCxnSpPr>
          <p:cNvPr id="15" name="Straight Arrow Connector 14"/>
          <p:cNvCxnSpPr/>
          <p:nvPr/>
        </p:nvCxnSpPr>
        <p:spPr>
          <a:xfrm flipV="1">
            <a:off x="1115616" y="2142782"/>
            <a:ext cx="0" cy="3205777"/>
          </a:xfrm>
          <a:prstGeom prst="straightConnector1">
            <a:avLst/>
          </a:prstGeom>
          <a:noFill/>
          <a:ln w="57150" cap="flat">
            <a:solidFill>
              <a:schemeClr val="accent4">
                <a:lumMod val="60000"/>
                <a:lumOff val="40000"/>
              </a:schemeClr>
            </a:solidFill>
            <a:prstDash val="solid"/>
            <a:bevel/>
            <a:headEnd type="none" w="med" len="med"/>
            <a:tailEnd type="arrow" w="med" len="med"/>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cxnSp>
      <p:cxnSp>
        <p:nvCxnSpPr>
          <p:cNvPr id="17" name="Straight Arrow Connector 16"/>
          <p:cNvCxnSpPr>
            <a:stCxn id="11" idx="2"/>
          </p:cNvCxnSpPr>
          <p:nvPr/>
        </p:nvCxnSpPr>
        <p:spPr>
          <a:xfrm flipH="1">
            <a:off x="6203472" y="4790277"/>
            <a:ext cx="1" cy="589814"/>
          </a:xfrm>
          <a:prstGeom prst="straightConnector1">
            <a:avLst/>
          </a:prstGeom>
          <a:noFill/>
          <a:ln w="57150" cap="flat">
            <a:solidFill>
              <a:schemeClr val="accent4">
                <a:lumMod val="60000"/>
                <a:lumOff val="40000"/>
              </a:schemeClr>
            </a:solidFill>
            <a:prstDash val="solid"/>
            <a:bevel/>
            <a:headEnd type="none" w="med" len="med"/>
            <a:tailEnd type="arrow" w="med" len="med"/>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cxnSp>
      <p:cxnSp>
        <p:nvCxnSpPr>
          <p:cNvPr id="19" name="Straight Arrow Connector 18"/>
          <p:cNvCxnSpPr/>
          <p:nvPr/>
        </p:nvCxnSpPr>
        <p:spPr>
          <a:xfrm flipH="1">
            <a:off x="2627783" y="4797152"/>
            <a:ext cx="1" cy="589814"/>
          </a:xfrm>
          <a:prstGeom prst="straightConnector1">
            <a:avLst/>
          </a:prstGeom>
          <a:noFill/>
          <a:ln w="57150" cap="flat">
            <a:solidFill>
              <a:schemeClr val="accent4">
                <a:lumMod val="60000"/>
                <a:lumOff val="40000"/>
              </a:schemeClr>
            </a:solidFill>
            <a:prstDash val="solid"/>
            <a:bevel/>
            <a:headEnd type="none" w="med" len="med"/>
            <a:tailEnd type="arrow" w="med" len="med"/>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cxnSp>
      <p:cxnSp>
        <p:nvCxnSpPr>
          <p:cNvPr id="21" name="Straight Arrow Connector 20"/>
          <p:cNvCxnSpPr/>
          <p:nvPr/>
        </p:nvCxnSpPr>
        <p:spPr>
          <a:xfrm flipV="1">
            <a:off x="5580112" y="3429000"/>
            <a:ext cx="0" cy="704314"/>
          </a:xfrm>
          <a:prstGeom prst="straightConnector1">
            <a:avLst/>
          </a:prstGeom>
          <a:noFill/>
          <a:ln w="57150" cap="flat">
            <a:solidFill>
              <a:schemeClr val="accent4">
                <a:lumMod val="60000"/>
                <a:lumOff val="40000"/>
              </a:schemeClr>
            </a:solidFill>
            <a:prstDash val="solid"/>
            <a:bevel/>
            <a:headEnd type="none" w="med" len="med"/>
            <a:tailEnd type="arrow" w="med" len="med"/>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cxnSp>
      <p:cxnSp>
        <p:nvCxnSpPr>
          <p:cNvPr id="23" name="Straight Arrow Connector 22"/>
          <p:cNvCxnSpPr/>
          <p:nvPr/>
        </p:nvCxnSpPr>
        <p:spPr>
          <a:xfrm flipV="1">
            <a:off x="3059832" y="3444766"/>
            <a:ext cx="0" cy="688548"/>
          </a:xfrm>
          <a:prstGeom prst="straightConnector1">
            <a:avLst/>
          </a:prstGeom>
          <a:noFill/>
          <a:ln w="57150" cap="flat">
            <a:solidFill>
              <a:schemeClr val="accent4">
                <a:lumMod val="60000"/>
                <a:lumOff val="40000"/>
              </a:schemeClr>
            </a:solidFill>
            <a:prstDash val="solid"/>
            <a:bevel/>
            <a:headEnd type="none" w="med" len="med"/>
            <a:tailEnd type="arrow" w="med" len="med"/>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cxnSp>
      <p:cxnSp>
        <p:nvCxnSpPr>
          <p:cNvPr id="25" name="Straight Arrow Connector 24"/>
          <p:cNvCxnSpPr/>
          <p:nvPr/>
        </p:nvCxnSpPr>
        <p:spPr>
          <a:xfrm flipV="1">
            <a:off x="1763688" y="2124946"/>
            <a:ext cx="0" cy="2024134"/>
          </a:xfrm>
          <a:prstGeom prst="straightConnector1">
            <a:avLst/>
          </a:prstGeom>
          <a:noFill/>
          <a:ln w="57150" cap="flat">
            <a:solidFill>
              <a:schemeClr val="accent4">
                <a:lumMod val="60000"/>
                <a:lumOff val="40000"/>
              </a:schemeClr>
            </a:solidFill>
            <a:prstDash val="solid"/>
            <a:bevel/>
            <a:headEnd type="none" w="med" len="med"/>
            <a:tailEnd type="arrow" w="med" len="med"/>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cxnSp>
      <p:cxnSp>
        <p:nvCxnSpPr>
          <p:cNvPr id="27" name="Straight Arrow Connector 26"/>
          <p:cNvCxnSpPr/>
          <p:nvPr/>
        </p:nvCxnSpPr>
        <p:spPr>
          <a:xfrm flipV="1">
            <a:off x="6804248" y="2093414"/>
            <a:ext cx="0" cy="2055666"/>
          </a:xfrm>
          <a:prstGeom prst="straightConnector1">
            <a:avLst/>
          </a:prstGeom>
          <a:noFill/>
          <a:ln w="57150" cap="flat">
            <a:solidFill>
              <a:schemeClr val="accent4">
                <a:lumMod val="60000"/>
                <a:lumOff val="40000"/>
              </a:schemeClr>
            </a:solidFill>
            <a:prstDash val="solid"/>
            <a:bevel/>
            <a:headEnd type="none" w="med" len="med"/>
            <a:tailEnd type="arrow" w="med" len="med"/>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cxnSp>
      <p:cxnSp>
        <p:nvCxnSpPr>
          <p:cNvPr id="29" name="Straight Arrow Connector 28"/>
          <p:cNvCxnSpPr>
            <a:stCxn id="8" idx="0"/>
          </p:cNvCxnSpPr>
          <p:nvPr/>
        </p:nvCxnSpPr>
        <p:spPr>
          <a:xfrm flipH="1" flipV="1">
            <a:off x="4240643" y="2093414"/>
            <a:ext cx="1" cy="694389"/>
          </a:xfrm>
          <a:prstGeom prst="straightConnector1">
            <a:avLst/>
          </a:prstGeom>
          <a:noFill/>
          <a:ln w="57150" cap="flat">
            <a:solidFill>
              <a:schemeClr val="accent4">
                <a:lumMod val="60000"/>
                <a:lumOff val="40000"/>
              </a:schemeClr>
            </a:solidFill>
            <a:prstDash val="solid"/>
            <a:bevel/>
            <a:headEnd type="none" w="med" len="med"/>
            <a:tailEnd type="arrow" w="med" len="med"/>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cxnSp>
      <p:cxnSp>
        <p:nvCxnSpPr>
          <p:cNvPr id="38" name="Straight Arrow Connector 37"/>
          <p:cNvCxnSpPr>
            <a:stCxn id="8" idx="2"/>
          </p:cNvCxnSpPr>
          <p:nvPr/>
        </p:nvCxnSpPr>
        <p:spPr>
          <a:xfrm flipH="1">
            <a:off x="4240643" y="3429000"/>
            <a:ext cx="1" cy="1919559"/>
          </a:xfrm>
          <a:prstGeom prst="straightConnector1">
            <a:avLst/>
          </a:prstGeom>
          <a:noFill/>
          <a:ln w="57150" cap="flat">
            <a:solidFill>
              <a:schemeClr val="accent4">
                <a:lumMod val="60000"/>
                <a:lumOff val="40000"/>
              </a:schemeClr>
            </a:solidFill>
            <a:prstDash val="solid"/>
            <a:bevel/>
            <a:headEnd type="arrow" w="med" len="med"/>
            <a:tailEnd type="arrow" w="med" len="med"/>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cxnSp>
      <p:cxnSp>
        <p:nvCxnSpPr>
          <p:cNvPr id="18" name="Straight Arrow Connector 17"/>
          <p:cNvCxnSpPr>
            <a:endCxn id="10" idx="3"/>
          </p:cNvCxnSpPr>
          <p:nvPr/>
        </p:nvCxnSpPr>
        <p:spPr>
          <a:xfrm flipH="1">
            <a:off x="3347864" y="4450405"/>
            <a:ext cx="1944217" cy="19274"/>
          </a:xfrm>
          <a:prstGeom prst="straightConnector1">
            <a:avLst/>
          </a:prstGeom>
          <a:noFill/>
          <a:ln w="57150" cap="flat">
            <a:solidFill>
              <a:schemeClr val="accent4">
                <a:lumMod val="60000"/>
                <a:lumOff val="40000"/>
              </a:schemeClr>
            </a:solidFill>
            <a:prstDash val="solid"/>
            <a:bevel/>
            <a:headEnd type="arrow" w="med" len="med"/>
            <a:tailEnd type="arrow" w="med" len="med"/>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2359539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5" name="Picture 4" descr="Key Comp">
            <a:hlinkClick r:id="rId3"/>
          </p:cNvPr>
          <p:cNvPicPr>
            <a:picLocks noChangeAspect="1" noChangeArrowheads="1"/>
          </p:cNvPicPr>
          <p:nvPr/>
        </p:nvPicPr>
        <p:blipFill>
          <a:blip r:embed="rId4"/>
          <a:srcRect l="27370" t="26199" r="24561" b="18594"/>
          <a:stretch>
            <a:fillRect/>
          </a:stretch>
        </p:blipFill>
        <p:spPr bwMode="auto">
          <a:xfrm>
            <a:off x="3021013" y="2133600"/>
            <a:ext cx="3124200" cy="2690813"/>
          </a:xfrm>
          <a:prstGeom prst="rect">
            <a:avLst/>
          </a:prstGeom>
          <a:noFill/>
          <a:ln w="9525">
            <a:noFill/>
            <a:miter lim="800000"/>
            <a:headEnd/>
            <a:tailEnd/>
          </a:ln>
        </p:spPr>
      </p:pic>
      <p:sp>
        <p:nvSpPr>
          <p:cNvPr id="57346" name="TextBox 3"/>
          <p:cNvSpPr txBox="1">
            <a:spLocks noChangeArrowheads="1"/>
          </p:cNvSpPr>
          <p:nvPr/>
        </p:nvSpPr>
        <p:spPr bwMode="auto">
          <a:xfrm>
            <a:off x="2484438" y="1700213"/>
            <a:ext cx="4267200" cy="336550"/>
          </a:xfrm>
          <a:prstGeom prst="rect">
            <a:avLst/>
          </a:prstGeom>
          <a:noFill/>
          <a:ln w="9525">
            <a:noFill/>
            <a:miter lim="800000"/>
            <a:headEnd/>
            <a:tailEnd/>
          </a:ln>
        </p:spPr>
        <p:txBody>
          <a:bodyPr>
            <a:spAutoFit/>
          </a:bodyPr>
          <a:lstStyle/>
          <a:p>
            <a:pPr algn="ctr" eaLnBrk="0" hangingPunct="0">
              <a:spcBef>
                <a:spcPct val="50000"/>
              </a:spcBef>
              <a:buClr>
                <a:srgbClr val="FF9900"/>
              </a:buClr>
              <a:buFont typeface="Wingdings" pitchFamily="2" charset="2"/>
              <a:buNone/>
            </a:pPr>
            <a:r>
              <a:rPr lang="en-AU" sz="1600" b="0" i="1" dirty="0">
                <a:solidFill>
                  <a:schemeClr val="tx1"/>
                </a:solidFill>
              </a:rPr>
              <a:t>To oversee, guide and coordinate WIGOS </a:t>
            </a:r>
          </a:p>
        </p:txBody>
      </p:sp>
      <p:sp>
        <p:nvSpPr>
          <p:cNvPr id="57347" name="TextBox 9"/>
          <p:cNvSpPr txBox="1">
            <a:spLocks noChangeArrowheads="1"/>
          </p:cNvSpPr>
          <p:nvPr/>
        </p:nvSpPr>
        <p:spPr bwMode="auto">
          <a:xfrm>
            <a:off x="2051050" y="4868863"/>
            <a:ext cx="4910138" cy="336550"/>
          </a:xfrm>
          <a:prstGeom prst="rect">
            <a:avLst/>
          </a:prstGeom>
          <a:noFill/>
          <a:ln w="9525">
            <a:noFill/>
            <a:miter lim="800000"/>
            <a:headEnd/>
            <a:tailEnd/>
          </a:ln>
        </p:spPr>
        <p:txBody>
          <a:bodyPr>
            <a:spAutoFit/>
          </a:bodyPr>
          <a:lstStyle/>
          <a:p>
            <a:pPr algn="ctr" eaLnBrk="0" hangingPunct="0">
              <a:spcBef>
                <a:spcPct val="50000"/>
              </a:spcBef>
              <a:buClr>
                <a:srgbClr val="FF9900"/>
              </a:buClr>
              <a:buFont typeface="Wingdings" pitchFamily="2" charset="2"/>
              <a:buNone/>
            </a:pPr>
            <a:r>
              <a:rPr lang="en-AU" sz="1600" b="0" i="1">
                <a:solidFill>
                  <a:schemeClr val="tx1"/>
                </a:solidFill>
              </a:rPr>
              <a:t>To facilitate and support the operation of WIGOS </a:t>
            </a:r>
          </a:p>
        </p:txBody>
      </p:sp>
      <p:sp>
        <p:nvSpPr>
          <p:cNvPr id="57348" name="TextBox 10"/>
          <p:cNvSpPr txBox="1">
            <a:spLocks noChangeArrowheads="1"/>
          </p:cNvSpPr>
          <p:nvPr/>
        </p:nvSpPr>
        <p:spPr bwMode="auto">
          <a:xfrm rot="5400000">
            <a:off x="4860926" y="3140075"/>
            <a:ext cx="3460750" cy="581025"/>
          </a:xfrm>
          <a:prstGeom prst="rect">
            <a:avLst/>
          </a:prstGeom>
          <a:noFill/>
          <a:ln w="9525">
            <a:noFill/>
            <a:miter lim="800000"/>
            <a:headEnd/>
            <a:tailEnd/>
          </a:ln>
        </p:spPr>
        <p:txBody>
          <a:bodyPr>
            <a:spAutoFit/>
          </a:bodyPr>
          <a:lstStyle/>
          <a:p>
            <a:pPr algn="ctr" eaLnBrk="0" hangingPunct="0">
              <a:spcBef>
                <a:spcPct val="50000"/>
              </a:spcBef>
              <a:buClr>
                <a:srgbClr val="FF9900"/>
              </a:buClr>
              <a:buFont typeface="Wingdings" pitchFamily="2" charset="2"/>
              <a:buNone/>
            </a:pPr>
            <a:r>
              <a:rPr lang="en-AU" sz="1600" b="0" i="1">
                <a:solidFill>
                  <a:schemeClr val="tx1"/>
                </a:solidFill>
              </a:rPr>
              <a:t>To plan, implement and evolve WIGOS component systems  </a:t>
            </a:r>
          </a:p>
        </p:txBody>
      </p:sp>
      <p:sp>
        <p:nvSpPr>
          <p:cNvPr id="57349" name="TextBox 11"/>
          <p:cNvSpPr txBox="1">
            <a:spLocks noChangeArrowheads="1"/>
          </p:cNvSpPr>
          <p:nvPr/>
        </p:nvSpPr>
        <p:spPr bwMode="auto">
          <a:xfrm rot="-5400000">
            <a:off x="563563" y="3040062"/>
            <a:ext cx="3835400" cy="581025"/>
          </a:xfrm>
          <a:prstGeom prst="rect">
            <a:avLst/>
          </a:prstGeom>
          <a:noFill/>
          <a:ln w="9525">
            <a:noFill/>
            <a:miter lim="800000"/>
            <a:headEnd/>
            <a:tailEnd/>
          </a:ln>
        </p:spPr>
        <p:txBody>
          <a:bodyPr>
            <a:spAutoFit/>
          </a:bodyPr>
          <a:lstStyle/>
          <a:p>
            <a:pPr algn="ctr" eaLnBrk="0" hangingPunct="0">
              <a:spcBef>
                <a:spcPct val="50000"/>
              </a:spcBef>
              <a:buClr>
                <a:srgbClr val="FF9900"/>
              </a:buClr>
              <a:buFont typeface="Wingdings" pitchFamily="2" charset="2"/>
              <a:buNone/>
            </a:pPr>
            <a:r>
              <a:rPr lang="en-AU" sz="1600" b="0" i="1">
                <a:solidFill>
                  <a:schemeClr val="tx1"/>
                </a:solidFill>
              </a:rPr>
              <a:t>To ensure supply of and access to WIGOS  observations</a:t>
            </a:r>
          </a:p>
        </p:txBody>
      </p:sp>
      <p:sp>
        <p:nvSpPr>
          <p:cNvPr id="57350" name="Rectangle 6"/>
          <p:cNvSpPr>
            <a:spLocks noChangeArrowheads="1"/>
          </p:cNvSpPr>
          <p:nvPr/>
        </p:nvSpPr>
        <p:spPr bwMode="auto">
          <a:xfrm>
            <a:off x="1835150" y="836613"/>
            <a:ext cx="2665413" cy="720725"/>
          </a:xfrm>
          <a:prstGeom prst="rect">
            <a:avLst/>
          </a:prstGeom>
          <a:solidFill>
            <a:schemeClr val="accent1"/>
          </a:solidFill>
          <a:ln w="9525" algn="ctr">
            <a:solidFill>
              <a:schemeClr val="tx1"/>
            </a:solidFill>
            <a:round/>
            <a:headEnd/>
            <a:tailEnd/>
          </a:ln>
        </p:spPr>
        <p:txBody>
          <a:bodyPr/>
          <a:lstStyle/>
          <a:p>
            <a:pPr eaLnBrk="0" hangingPunct="0">
              <a:spcBef>
                <a:spcPct val="50000"/>
              </a:spcBef>
              <a:buClr>
                <a:srgbClr val="FF9900"/>
              </a:buClr>
              <a:buFont typeface="Wingdings" pitchFamily="2" charset="2"/>
              <a:buNone/>
            </a:pPr>
            <a:r>
              <a:rPr lang="en-AU" sz="1600" b="0">
                <a:solidFill>
                  <a:schemeClr val="tx1"/>
                </a:solidFill>
                <a:hlinkClick r:id="rId5"/>
              </a:rPr>
              <a:t>Management of WIGOS Implementation / operation</a:t>
            </a:r>
            <a:endParaRPr lang="en-AU" sz="1600" b="0">
              <a:solidFill>
                <a:schemeClr val="tx1"/>
              </a:solidFill>
            </a:endParaRPr>
          </a:p>
        </p:txBody>
      </p:sp>
      <p:sp>
        <p:nvSpPr>
          <p:cNvPr id="57351" name="Rectangle 13"/>
          <p:cNvSpPr>
            <a:spLocks noChangeArrowheads="1"/>
          </p:cNvSpPr>
          <p:nvPr/>
        </p:nvSpPr>
        <p:spPr bwMode="auto">
          <a:xfrm>
            <a:off x="4773613" y="836613"/>
            <a:ext cx="2390775" cy="825500"/>
          </a:xfrm>
          <a:prstGeom prst="rect">
            <a:avLst/>
          </a:prstGeom>
          <a:solidFill>
            <a:schemeClr val="accent1"/>
          </a:solidFill>
          <a:ln w="9525" algn="ctr">
            <a:solidFill>
              <a:schemeClr val="tx1"/>
            </a:solidFill>
            <a:round/>
            <a:headEnd/>
            <a:tailEnd/>
          </a:ln>
        </p:spPr>
        <p:txBody>
          <a:bodyPr/>
          <a:lstStyle/>
          <a:p>
            <a:pPr eaLnBrk="0" hangingPunct="0">
              <a:spcBef>
                <a:spcPct val="50000"/>
              </a:spcBef>
              <a:buClr>
                <a:srgbClr val="FF9900"/>
              </a:buClr>
              <a:buFont typeface="Wingdings" pitchFamily="2" charset="2"/>
              <a:buNone/>
            </a:pPr>
            <a:r>
              <a:rPr lang="en-AU" sz="1600" b="0">
                <a:solidFill>
                  <a:schemeClr val="tx1"/>
                </a:solidFill>
                <a:hlinkClick r:id="rId6"/>
              </a:rPr>
              <a:t>Collaboration with co-sponsors and partners</a:t>
            </a:r>
            <a:endParaRPr lang="en-AU" sz="1600" b="0">
              <a:solidFill>
                <a:schemeClr val="tx1"/>
              </a:solidFill>
            </a:endParaRPr>
          </a:p>
        </p:txBody>
      </p:sp>
      <p:sp>
        <p:nvSpPr>
          <p:cNvPr id="57352" name="Rectangle 14"/>
          <p:cNvSpPr>
            <a:spLocks noChangeArrowheads="1"/>
          </p:cNvSpPr>
          <p:nvPr/>
        </p:nvSpPr>
        <p:spPr bwMode="auto">
          <a:xfrm>
            <a:off x="107950" y="5230813"/>
            <a:ext cx="2160588" cy="719137"/>
          </a:xfrm>
          <a:prstGeom prst="rect">
            <a:avLst/>
          </a:prstGeom>
          <a:solidFill>
            <a:schemeClr val="accent1"/>
          </a:solidFill>
          <a:ln w="9525" algn="ctr">
            <a:solidFill>
              <a:schemeClr val="tx1"/>
            </a:solidFill>
            <a:round/>
            <a:headEnd/>
            <a:tailEnd/>
          </a:ln>
        </p:spPr>
        <p:txBody>
          <a:bodyPr/>
          <a:lstStyle/>
          <a:p>
            <a:pPr eaLnBrk="0" hangingPunct="0">
              <a:spcBef>
                <a:spcPct val="50000"/>
              </a:spcBef>
              <a:buClr>
                <a:srgbClr val="FF9900"/>
              </a:buClr>
              <a:buFont typeface="Wingdings" pitchFamily="2" charset="2"/>
              <a:buNone/>
            </a:pPr>
            <a:r>
              <a:rPr lang="en-AU" sz="1600">
                <a:hlinkClick r:id="rId7"/>
              </a:rPr>
              <a:t>Communications and outreach</a:t>
            </a:r>
            <a:endParaRPr lang="en-AU" sz="1600"/>
          </a:p>
        </p:txBody>
      </p:sp>
      <p:sp>
        <p:nvSpPr>
          <p:cNvPr id="57353" name="Rectangle 15"/>
          <p:cNvSpPr>
            <a:spLocks noChangeArrowheads="1"/>
          </p:cNvSpPr>
          <p:nvPr/>
        </p:nvSpPr>
        <p:spPr bwMode="auto">
          <a:xfrm>
            <a:off x="7169150" y="3827463"/>
            <a:ext cx="1435100" cy="609600"/>
          </a:xfrm>
          <a:prstGeom prst="rect">
            <a:avLst/>
          </a:prstGeom>
          <a:solidFill>
            <a:schemeClr val="accent1"/>
          </a:solidFill>
          <a:ln w="9525" algn="ctr">
            <a:solidFill>
              <a:schemeClr val="tx1"/>
            </a:solidFill>
            <a:round/>
            <a:headEnd/>
            <a:tailEnd/>
          </a:ln>
        </p:spPr>
        <p:txBody>
          <a:bodyPr/>
          <a:lstStyle/>
          <a:p>
            <a:pPr eaLnBrk="0" hangingPunct="0">
              <a:spcBef>
                <a:spcPct val="50000"/>
              </a:spcBef>
              <a:buClr>
                <a:srgbClr val="FF9900"/>
              </a:buClr>
              <a:buFont typeface="Wingdings" pitchFamily="2" charset="2"/>
              <a:buNone/>
            </a:pPr>
            <a:r>
              <a:rPr lang="en-AU" sz="1600" b="0">
                <a:solidFill>
                  <a:schemeClr val="tx1"/>
                </a:solidFill>
                <a:hlinkClick r:id="rId8"/>
              </a:rPr>
              <a:t>Quality Management</a:t>
            </a:r>
            <a:endParaRPr lang="en-AU" sz="1600" b="0">
              <a:solidFill>
                <a:schemeClr val="tx1"/>
              </a:solidFill>
            </a:endParaRPr>
          </a:p>
        </p:txBody>
      </p:sp>
      <p:sp>
        <p:nvSpPr>
          <p:cNvPr id="57354" name="Rectangle 16"/>
          <p:cNvSpPr>
            <a:spLocks noChangeArrowheads="1"/>
          </p:cNvSpPr>
          <p:nvPr/>
        </p:nvSpPr>
        <p:spPr bwMode="auto">
          <a:xfrm>
            <a:off x="4675188" y="5300663"/>
            <a:ext cx="1722437" cy="919162"/>
          </a:xfrm>
          <a:prstGeom prst="rect">
            <a:avLst/>
          </a:prstGeom>
          <a:solidFill>
            <a:schemeClr val="accent1"/>
          </a:solidFill>
          <a:ln w="9525" algn="ctr">
            <a:solidFill>
              <a:schemeClr val="tx1"/>
            </a:solidFill>
            <a:round/>
            <a:headEnd/>
            <a:tailEnd/>
          </a:ln>
        </p:spPr>
        <p:txBody>
          <a:bodyPr/>
          <a:lstStyle/>
          <a:p>
            <a:pPr eaLnBrk="0" hangingPunct="0">
              <a:spcBef>
                <a:spcPct val="50000"/>
              </a:spcBef>
              <a:buClr>
                <a:srgbClr val="FF9900"/>
              </a:buClr>
              <a:buFont typeface="Wingdings" pitchFamily="2" charset="2"/>
              <a:buNone/>
            </a:pPr>
            <a:r>
              <a:rPr lang="en-AU" sz="1600" b="0" dirty="0">
                <a:solidFill>
                  <a:schemeClr val="tx1"/>
                </a:solidFill>
                <a:hlinkClick r:id="rId9"/>
              </a:rPr>
              <a:t>Standardization, interoperability &amp; compatibility</a:t>
            </a:r>
            <a:endParaRPr lang="en-AU" sz="1600" b="0" dirty="0">
              <a:solidFill>
                <a:schemeClr val="tx1"/>
              </a:solidFill>
            </a:endParaRPr>
          </a:p>
        </p:txBody>
      </p:sp>
      <p:sp>
        <p:nvSpPr>
          <p:cNvPr id="57355" name="Rectangle 17"/>
          <p:cNvSpPr>
            <a:spLocks noChangeArrowheads="1"/>
          </p:cNvSpPr>
          <p:nvPr/>
        </p:nvSpPr>
        <p:spPr bwMode="auto">
          <a:xfrm>
            <a:off x="2817813" y="5300663"/>
            <a:ext cx="1600200" cy="919162"/>
          </a:xfrm>
          <a:prstGeom prst="rect">
            <a:avLst/>
          </a:prstGeom>
          <a:solidFill>
            <a:schemeClr val="accent1"/>
          </a:solidFill>
          <a:ln w="9525" algn="ctr">
            <a:solidFill>
              <a:schemeClr val="tx1"/>
            </a:solidFill>
            <a:round/>
            <a:headEnd/>
            <a:tailEnd/>
          </a:ln>
        </p:spPr>
        <p:txBody>
          <a:bodyPr/>
          <a:lstStyle/>
          <a:p>
            <a:pPr eaLnBrk="0" hangingPunct="0">
              <a:spcBef>
                <a:spcPct val="50000"/>
              </a:spcBef>
              <a:buClr>
                <a:srgbClr val="FF9900"/>
              </a:buClr>
              <a:buFont typeface="Wingdings" pitchFamily="2" charset="2"/>
              <a:buNone/>
            </a:pPr>
            <a:r>
              <a:rPr lang="en-AU" sz="1600" b="0">
                <a:solidFill>
                  <a:schemeClr val="tx1"/>
                </a:solidFill>
                <a:hlinkClick r:id="rId10"/>
              </a:rPr>
              <a:t>Operational Information Resource</a:t>
            </a:r>
            <a:endParaRPr lang="en-AU" sz="1600" b="0">
              <a:solidFill>
                <a:schemeClr val="tx1"/>
              </a:solidFill>
            </a:endParaRPr>
          </a:p>
        </p:txBody>
      </p:sp>
      <p:sp>
        <p:nvSpPr>
          <p:cNvPr id="57356" name="Rectangle 18"/>
          <p:cNvSpPr>
            <a:spLocks noChangeArrowheads="1"/>
          </p:cNvSpPr>
          <p:nvPr/>
        </p:nvSpPr>
        <p:spPr bwMode="auto">
          <a:xfrm>
            <a:off x="7092950" y="5157788"/>
            <a:ext cx="1655763" cy="792162"/>
          </a:xfrm>
          <a:prstGeom prst="rect">
            <a:avLst/>
          </a:prstGeom>
          <a:solidFill>
            <a:schemeClr val="accent1"/>
          </a:solidFill>
          <a:ln w="9525" algn="ctr">
            <a:solidFill>
              <a:schemeClr val="tx1"/>
            </a:solidFill>
            <a:round/>
            <a:headEnd/>
            <a:tailEnd/>
          </a:ln>
        </p:spPr>
        <p:txBody>
          <a:bodyPr/>
          <a:lstStyle/>
          <a:p>
            <a:pPr eaLnBrk="0" hangingPunct="0">
              <a:spcBef>
                <a:spcPct val="50000"/>
              </a:spcBef>
              <a:buClr>
                <a:srgbClr val="FF9900"/>
              </a:buClr>
              <a:buFont typeface="Wingdings" pitchFamily="2" charset="2"/>
              <a:buNone/>
            </a:pPr>
            <a:r>
              <a:rPr lang="en-AU" sz="1600">
                <a:hlinkClick r:id="rId11"/>
              </a:rPr>
              <a:t>Capacity Development</a:t>
            </a:r>
            <a:endParaRPr lang="en-AU" sz="1600"/>
          </a:p>
        </p:txBody>
      </p:sp>
      <p:sp>
        <p:nvSpPr>
          <p:cNvPr id="57357" name="Rectangle 19"/>
          <p:cNvSpPr>
            <a:spLocks noChangeArrowheads="1"/>
          </p:cNvSpPr>
          <p:nvPr/>
        </p:nvSpPr>
        <p:spPr bwMode="auto">
          <a:xfrm>
            <a:off x="7164388" y="2093913"/>
            <a:ext cx="1223962" cy="1406525"/>
          </a:xfrm>
          <a:prstGeom prst="rect">
            <a:avLst/>
          </a:prstGeom>
          <a:solidFill>
            <a:schemeClr val="accent1"/>
          </a:solidFill>
          <a:ln w="9525" algn="ctr">
            <a:solidFill>
              <a:schemeClr val="tx1"/>
            </a:solidFill>
            <a:round/>
            <a:headEnd/>
            <a:tailEnd/>
          </a:ln>
        </p:spPr>
        <p:txBody>
          <a:bodyPr/>
          <a:lstStyle/>
          <a:p>
            <a:pPr eaLnBrk="0" hangingPunct="0">
              <a:spcBef>
                <a:spcPct val="50000"/>
              </a:spcBef>
              <a:buClr>
                <a:srgbClr val="FF9900"/>
              </a:buClr>
              <a:buFont typeface="Wingdings" pitchFamily="2" charset="2"/>
              <a:buNone/>
            </a:pPr>
            <a:r>
              <a:rPr lang="en-AU" sz="1600" b="0">
                <a:solidFill>
                  <a:schemeClr val="tx1"/>
                </a:solidFill>
                <a:hlinkClick r:id="rId12"/>
              </a:rPr>
              <a:t>Design, planning and optimised evolution</a:t>
            </a:r>
            <a:endParaRPr lang="en-AU" sz="1600" b="0">
              <a:solidFill>
                <a:schemeClr val="tx1"/>
              </a:solidFill>
            </a:endParaRPr>
          </a:p>
        </p:txBody>
      </p:sp>
      <p:sp>
        <p:nvSpPr>
          <p:cNvPr id="57358" name="Rectangle 21"/>
          <p:cNvSpPr>
            <a:spLocks noChangeArrowheads="1"/>
          </p:cNvSpPr>
          <p:nvPr/>
        </p:nvSpPr>
        <p:spPr bwMode="auto">
          <a:xfrm>
            <a:off x="595313" y="1844675"/>
            <a:ext cx="1384300" cy="1220788"/>
          </a:xfrm>
          <a:prstGeom prst="rect">
            <a:avLst/>
          </a:prstGeom>
          <a:solidFill>
            <a:schemeClr val="accent1"/>
          </a:solidFill>
          <a:ln w="9525" algn="ctr">
            <a:solidFill>
              <a:schemeClr val="tx1"/>
            </a:solidFill>
            <a:round/>
            <a:headEnd/>
            <a:tailEnd/>
          </a:ln>
        </p:spPr>
        <p:txBody>
          <a:bodyPr/>
          <a:lstStyle/>
          <a:p>
            <a:pPr eaLnBrk="0" hangingPunct="0">
              <a:spcBef>
                <a:spcPct val="50000"/>
              </a:spcBef>
              <a:buClr>
                <a:srgbClr val="FF9900"/>
              </a:buClr>
              <a:buFont typeface="Wingdings" pitchFamily="2" charset="2"/>
              <a:buNone/>
            </a:pPr>
            <a:r>
              <a:rPr lang="en-AU" sz="1600" b="0" dirty="0">
                <a:solidFill>
                  <a:schemeClr val="tx1"/>
                </a:solidFill>
                <a:hlinkClick r:id="rId13"/>
              </a:rPr>
              <a:t>Data </a:t>
            </a:r>
            <a:r>
              <a:rPr lang="en-AU" sz="1600" b="0" dirty="0" smtClean="0">
                <a:solidFill>
                  <a:schemeClr val="tx1"/>
                </a:solidFill>
                <a:hlinkClick r:id="rId13"/>
              </a:rPr>
              <a:t>discovery, delivery &amp; archival</a:t>
            </a:r>
            <a:endParaRPr lang="en-AU" sz="1600" b="0" dirty="0">
              <a:solidFill>
                <a:schemeClr val="tx1"/>
              </a:solidFill>
            </a:endParaRPr>
          </a:p>
        </p:txBody>
      </p:sp>
      <p:sp>
        <p:nvSpPr>
          <p:cNvPr id="57359" name="Rectangle 22"/>
          <p:cNvSpPr>
            <a:spLocks noChangeArrowheads="1"/>
          </p:cNvSpPr>
          <p:nvPr/>
        </p:nvSpPr>
        <p:spPr bwMode="auto">
          <a:xfrm>
            <a:off x="590550" y="3573463"/>
            <a:ext cx="1389063" cy="1158875"/>
          </a:xfrm>
          <a:prstGeom prst="rect">
            <a:avLst/>
          </a:prstGeom>
          <a:solidFill>
            <a:schemeClr val="accent1"/>
          </a:solidFill>
          <a:ln w="9525" algn="ctr">
            <a:solidFill>
              <a:schemeClr val="tx1"/>
            </a:solidFill>
            <a:round/>
            <a:headEnd/>
            <a:tailEnd/>
          </a:ln>
        </p:spPr>
        <p:txBody>
          <a:bodyPr/>
          <a:lstStyle/>
          <a:p>
            <a:pPr eaLnBrk="0" hangingPunct="0">
              <a:spcBef>
                <a:spcPct val="50000"/>
              </a:spcBef>
              <a:buClr>
                <a:srgbClr val="FF9900"/>
              </a:buClr>
              <a:buFont typeface="Wingdings" pitchFamily="2" charset="2"/>
              <a:buNone/>
            </a:pPr>
            <a:r>
              <a:rPr lang="en-AU" sz="1600" b="0" dirty="0">
                <a:solidFill>
                  <a:schemeClr val="tx1"/>
                </a:solidFill>
                <a:hlinkClick r:id="rId14"/>
              </a:rPr>
              <a:t>Observing system operation &amp; maintenance</a:t>
            </a:r>
            <a:endParaRPr lang="en-AU" sz="1600" b="0" dirty="0">
              <a:solidFill>
                <a:schemeClr val="tx1"/>
              </a:solidFill>
            </a:endParaRPr>
          </a:p>
        </p:txBody>
      </p:sp>
      <p:sp>
        <p:nvSpPr>
          <p:cNvPr id="57360" name="TextBox 7"/>
          <p:cNvSpPr txBox="1">
            <a:spLocks noChangeArrowheads="1"/>
          </p:cNvSpPr>
          <p:nvPr/>
        </p:nvSpPr>
        <p:spPr bwMode="auto">
          <a:xfrm>
            <a:off x="228600" y="115888"/>
            <a:ext cx="8736013" cy="549275"/>
          </a:xfrm>
          <a:prstGeom prst="rect">
            <a:avLst/>
          </a:prstGeom>
          <a:noFill/>
          <a:ln w="9525">
            <a:noFill/>
            <a:miter lim="800000"/>
            <a:headEnd/>
            <a:tailEnd/>
          </a:ln>
        </p:spPr>
        <p:txBody>
          <a:bodyPr>
            <a:spAutoFit/>
          </a:bodyPr>
          <a:lstStyle/>
          <a:p>
            <a:pPr algn="ctr" eaLnBrk="0" hangingPunct="0">
              <a:spcBef>
                <a:spcPct val="50000"/>
              </a:spcBef>
              <a:buClr>
                <a:srgbClr val="FF9900"/>
              </a:buClr>
              <a:buFont typeface="Wingdings" pitchFamily="2" charset="2"/>
              <a:buNone/>
              <a:defRPr sz="1800">
                <a:solidFill>
                  <a:srgbClr val="000000"/>
                </a:solidFill>
              </a:defRPr>
            </a:pPr>
            <a:r>
              <a:rPr lang="en-US" sz="3000" dirty="0">
                <a:solidFill>
                  <a:srgbClr val="333399"/>
                </a:solidFill>
                <a:latin typeface="Arial Bold"/>
                <a:ea typeface="Arial Bold"/>
                <a:cs typeface="Arial Bold"/>
                <a:sym typeface="Arial Bold"/>
              </a:rPr>
              <a:t>WIGOS Framework:  </a:t>
            </a:r>
            <a:r>
              <a:rPr lang="en-AU" sz="3000" dirty="0">
                <a:solidFill>
                  <a:srgbClr val="333399"/>
                </a:solidFill>
                <a:latin typeface="Arial Bold"/>
                <a:ea typeface="Arial Bold"/>
                <a:cs typeface="Arial Bold"/>
                <a:sym typeface="Arial Bold"/>
              </a:rPr>
              <a:t>Key activity areas </a:t>
            </a:r>
          </a:p>
        </p:txBody>
      </p:sp>
      <p:pic>
        <p:nvPicPr>
          <p:cNvPr id="57361" name="Picture 5" descr="WIGOS_Logo-V5">
            <a:hlinkClick r:id="rId3"/>
          </p:cNvPr>
          <p:cNvPicPr>
            <a:picLocks noChangeAspect="1" noChangeArrowheads="1"/>
          </p:cNvPicPr>
          <p:nvPr/>
        </p:nvPicPr>
        <p:blipFill>
          <a:blip r:embed="rId15"/>
          <a:srcRect/>
          <a:stretch>
            <a:fillRect/>
          </a:stretch>
        </p:blipFill>
        <p:spPr bwMode="auto">
          <a:xfrm>
            <a:off x="3389313" y="3306763"/>
            <a:ext cx="2233612" cy="739775"/>
          </a:xfrm>
          <a:prstGeom prst="rect">
            <a:avLst/>
          </a:prstGeom>
          <a:noFill/>
          <a:ln w="9525">
            <a:noFill/>
            <a:miter lim="800000"/>
            <a:headEnd/>
            <a:tailEnd/>
          </a:ln>
        </p:spPr>
      </p:pic>
    </p:spTree>
    <p:extLst>
      <p:ext uri="{BB962C8B-B14F-4D97-AF65-F5344CB8AC3E}">
        <p14:creationId xmlns:p14="http://schemas.microsoft.com/office/powerpoint/2010/main" val="891586311"/>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WDQMS 2a – Context</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8856984" cy="5544616"/>
          </a:xfrm>
        </p:spPr>
        <p:txBody>
          <a:bodyPr/>
          <a:lstStyle/>
          <a:p>
            <a:r>
              <a:rPr lang="en-US" sz="2000" dirty="0" smtClean="0"/>
              <a:t>Throughout the new WIGOS Regulatory Material there are references to the observational data quality expectations placed on members:</a:t>
            </a:r>
          </a:p>
          <a:p>
            <a:pPr marL="838200" lvl="2" indent="0">
              <a:buNone/>
            </a:pPr>
            <a:r>
              <a:rPr lang="en-US" sz="1800" b="1" i="1" dirty="0" smtClean="0"/>
              <a:t>Technical Regulations Vol.1</a:t>
            </a:r>
          </a:p>
          <a:p>
            <a:pPr marL="838200" lvl="2" indent="0">
              <a:buNone/>
            </a:pPr>
            <a:r>
              <a:rPr lang="en-US" sz="1800" b="1" i="1" dirty="0" smtClean="0"/>
              <a:t>2.4.3 Performance</a:t>
            </a:r>
          </a:p>
          <a:p>
            <a:pPr marL="838200" lvl="2" indent="0">
              <a:buNone/>
            </a:pPr>
            <a:r>
              <a:rPr lang="en-US" altLang="en-US" sz="1800" dirty="0" smtClean="0">
                <a:latin typeface="Arial" pitchFamily="34" charset="0"/>
              </a:rPr>
              <a:t>2.4.3.1 Members </a:t>
            </a:r>
            <a:r>
              <a:rPr lang="en-US" altLang="en-US" sz="1800" b="1" dirty="0" smtClean="0">
                <a:solidFill>
                  <a:srgbClr val="C00000"/>
                </a:solidFill>
                <a:latin typeface="Arial" pitchFamily="34" charset="0"/>
              </a:rPr>
              <a:t>shall</a:t>
            </a:r>
            <a:r>
              <a:rPr lang="en-US" altLang="en-US" sz="1800" dirty="0" smtClean="0">
                <a:latin typeface="Arial" pitchFamily="34" charset="0"/>
              </a:rPr>
              <a:t> continuously monitor the performance of their observing systems.</a:t>
            </a:r>
          </a:p>
          <a:p>
            <a:pPr marL="838200" lvl="2" indent="0">
              <a:buNone/>
            </a:pPr>
            <a:r>
              <a:rPr lang="en-US" sz="1800" b="1" i="1" dirty="0" smtClean="0"/>
              <a:t>2.4.4 Quality Control</a:t>
            </a:r>
          </a:p>
          <a:p>
            <a:pPr marL="838200" lvl="2" indent="0">
              <a:buNone/>
            </a:pPr>
            <a:r>
              <a:rPr lang="en-US" sz="1800" dirty="0" smtClean="0"/>
              <a:t>2.4.4.1 Members </a:t>
            </a:r>
            <a:r>
              <a:rPr lang="en-US" sz="1800" b="1" dirty="0" smtClean="0">
                <a:solidFill>
                  <a:srgbClr val="C00000"/>
                </a:solidFill>
              </a:rPr>
              <a:t>shall</a:t>
            </a:r>
            <a:r>
              <a:rPr lang="en-US" sz="1800" dirty="0" smtClean="0"/>
              <a:t> implement quality control for all observations for which they are responsible.</a:t>
            </a:r>
          </a:p>
          <a:p>
            <a:pPr marL="838200" lvl="2" indent="0">
              <a:buNone/>
            </a:pPr>
            <a:endParaRPr lang="en-US" sz="1800" b="1" i="1" dirty="0" smtClean="0"/>
          </a:p>
          <a:p>
            <a:pPr marL="838200" lvl="2" indent="0">
              <a:buNone/>
            </a:pPr>
            <a:r>
              <a:rPr lang="en-US" sz="1800" b="1" i="1" dirty="0" smtClean="0"/>
              <a:t>Manual on WIGOS</a:t>
            </a:r>
          </a:p>
          <a:p>
            <a:pPr marL="838200" lvl="2" indent="0">
              <a:buNone/>
            </a:pPr>
            <a:r>
              <a:rPr lang="en-US" sz="1800" b="1" dirty="0" smtClean="0"/>
              <a:t>2.4.3 Quality Control</a:t>
            </a:r>
          </a:p>
          <a:p>
            <a:pPr marL="838200" lvl="2" indent="0">
              <a:buNone/>
            </a:pPr>
            <a:r>
              <a:rPr lang="en-US" sz="1800" dirty="0" smtClean="0"/>
              <a:t>2.4.3.1 Members </a:t>
            </a:r>
            <a:r>
              <a:rPr lang="en-US" sz="1800" b="1" dirty="0" smtClean="0">
                <a:solidFill>
                  <a:srgbClr val="C00000"/>
                </a:solidFill>
              </a:rPr>
              <a:t>shall</a:t>
            </a:r>
            <a:r>
              <a:rPr lang="en-US" sz="1800" dirty="0" smtClean="0"/>
              <a:t> ensure observations provided through their WIGOS component observing systems are quality controlled.</a:t>
            </a:r>
          </a:p>
          <a:p>
            <a:pPr marL="838200" lvl="2" indent="0">
              <a:buNone/>
            </a:pPr>
            <a:r>
              <a:rPr lang="en-US" sz="1800" dirty="0" smtClean="0"/>
              <a:t>2.4.3.2 Members </a:t>
            </a:r>
            <a:r>
              <a:rPr lang="en-US" sz="1800" b="1" dirty="0" smtClean="0">
                <a:solidFill>
                  <a:srgbClr val="C00000"/>
                </a:solidFill>
              </a:rPr>
              <a:t>shall</a:t>
            </a:r>
            <a:r>
              <a:rPr lang="en-US" sz="1800" dirty="0" smtClean="0"/>
              <a:t> implement real-time quality control prior to exchange of observations via the WMO Information System.</a:t>
            </a:r>
          </a:p>
          <a:p>
            <a:pPr marL="838200" lvl="2" indent="0">
              <a:buNone/>
            </a:pPr>
            <a:endParaRPr lang="en-US" sz="2000" dirty="0" smtClean="0"/>
          </a:p>
          <a:p>
            <a:endParaRPr lang="en-GB" sz="3200" dirty="0" smtClean="0"/>
          </a:p>
        </p:txBody>
      </p:sp>
    </p:spTree>
    <p:extLst>
      <p:ext uri="{BB962C8B-B14F-4D97-AF65-F5344CB8AC3E}">
        <p14:creationId xmlns:p14="http://schemas.microsoft.com/office/powerpoint/2010/main" val="74485500"/>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WDQMS 2b – Existing GOS Monitoring</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8856984" cy="5544616"/>
          </a:xfrm>
        </p:spPr>
        <p:txBody>
          <a:bodyPr/>
          <a:lstStyle/>
          <a:p>
            <a:r>
              <a:rPr lang="en-GB" sz="2400" dirty="0" smtClean="0"/>
              <a:t>Monthly Monitoring Centres:</a:t>
            </a:r>
          </a:p>
          <a:p>
            <a:pPr lvl="1"/>
            <a:r>
              <a:rPr lang="en-GB" sz="2000" dirty="0" smtClean="0"/>
              <a:t>ECMWF; RSMC Exeter; WMC Melbourne; RSMC Montreal; RSMC Offenbach; RSMC Tokyo &amp; RSMC Toulouse</a:t>
            </a:r>
          </a:p>
          <a:p>
            <a:r>
              <a:rPr lang="en-GB" sz="2400" dirty="0" smtClean="0"/>
              <a:t>Lead Centre Monitoring:</a:t>
            </a:r>
          </a:p>
          <a:p>
            <a:pPr lvl="1"/>
            <a:r>
              <a:rPr lang="en-GB" sz="2000" dirty="0" smtClean="0"/>
              <a:t>WMC Washington (aircraft and satellite); ECMWF (upper air); RSMC Exeter (surface marine); RSMC Nairobi (RAI); RSMC Tokyo (RAII); RSMC Buenos Aires (RAIII); RSMC Montreal (RAIV); WMO Melbourne (RAV) &amp; RSMC Offenbach (RAVI)</a:t>
            </a:r>
          </a:p>
          <a:p>
            <a:r>
              <a:rPr lang="en-GB" sz="2400" dirty="0" smtClean="0"/>
              <a:t>Regular reports produced by many Monitoring Centres but follow up actions are variable</a:t>
            </a:r>
          </a:p>
          <a:p>
            <a:r>
              <a:rPr lang="en-GB" sz="2400" dirty="0" smtClean="0"/>
              <a:t>A number of effective monitoring functions are in place for other observational programmes, for example the CBS Lead Centres for GCOS monitoring; GAW monitoring etc </a:t>
            </a:r>
          </a:p>
          <a:p>
            <a:r>
              <a:rPr lang="en-GB" sz="2400" dirty="0" smtClean="0"/>
              <a:t>Important to learn from the experiences of these groups</a:t>
            </a:r>
          </a:p>
        </p:txBody>
      </p:sp>
    </p:spTree>
    <p:extLst>
      <p:ext uri="{BB962C8B-B14F-4D97-AF65-F5344CB8AC3E}">
        <p14:creationId xmlns:p14="http://schemas.microsoft.com/office/powerpoint/2010/main" val="74485500"/>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WDQMS 2c – the purpose and scope </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8856984" cy="5544616"/>
          </a:xfrm>
        </p:spPr>
        <p:txBody>
          <a:bodyPr/>
          <a:lstStyle/>
          <a:p>
            <a:r>
              <a:rPr lang="en-GB" sz="2400" dirty="0" smtClean="0"/>
              <a:t>Improved </a:t>
            </a:r>
            <a:r>
              <a:rPr lang="en-GB" sz="2400" dirty="0"/>
              <a:t>performance monitoring and reporting system for data availability and data </a:t>
            </a:r>
            <a:r>
              <a:rPr lang="en-GB" sz="2400" dirty="0" smtClean="0"/>
              <a:t>quality – this includes latency</a:t>
            </a:r>
          </a:p>
          <a:p>
            <a:r>
              <a:rPr lang="en-US" sz="2400" dirty="0" smtClean="0"/>
              <a:t>Provision of online </a:t>
            </a:r>
            <a:r>
              <a:rPr lang="en-US" sz="2400" dirty="0"/>
              <a:t>real/near-real/non-real time monitoring of the performance of WIGOS observing systems / stations / platforms </a:t>
            </a:r>
            <a:r>
              <a:rPr lang="en-US" sz="2400" b="1" i="1" dirty="0">
                <a:solidFill>
                  <a:srgbClr val="C00000"/>
                </a:solidFill>
              </a:rPr>
              <a:t>registered</a:t>
            </a:r>
            <a:r>
              <a:rPr lang="en-US" sz="2400" dirty="0"/>
              <a:t> under </a:t>
            </a:r>
            <a:r>
              <a:rPr lang="en-US" sz="2400" dirty="0" smtClean="0"/>
              <a:t>OSCAR</a:t>
            </a:r>
            <a:endParaRPr lang="en-US" sz="2400" dirty="0"/>
          </a:p>
          <a:p>
            <a:r>
              <a:rPr lang="en-GB" sz="2400" dirty="0" smtClean="0"/>
              <a:t>Includes the development and implementation of incident </a:t>
            </a:r>
            <a:r>
              <a:rPr lang="en-GB" sz="2400" dirty="0"/>
              <a:t>management </a:t>
            </a:r>
            <a:r>
              <a:rPr lang="en-GB" sz="2400" dirty="0" smtClean="0"/>
              <a:t>procedures to build the links between issue identification and resolution</a:t>
            </a:r>
          </a:p>
          <a:p>
            <a:r>
              <a:rPr lang="en-GB" sz="2400" dirty="0" smtClean="0"/>
              <a:t>Looking forward this will be increasingly important as more 3</a:t>
            </a:r>
            <a:r>
              <a:rPr lang="en-GB" sz="2400" baseline="30000" dirty="0" smtClean="0"/>
              <a:t>rd</a:t>
            </a:r>
            <a:r>
              <a:rPr lang="en-GB" sz="2400" dirty="0" smtClean="0"/>
              <a:t> party observations are exchanged</a:t>
            </a:r>
          </a:p>
        </p:txBody>
      </p:sp>
    </p:spTree>
    <p:extLst>
      <p:ext uri="{BB962C8B-B14F-4D97-AF65-F5344CB8AC3E}">
        <p14:creationId xmlns:p14="http://schemas.microsoft.com/office/powerpoint/2010/main" val="123276726"/>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WDQMS 2d – expected results</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8856984" cy="5544616"/>
          </a:xfrm>
        </p:spPr>
        <p:txBody>
          <a:bodyPr/>
          <a:lstStyle/>
          <a:p>
            <a:r>
              <a:rPr lang="en-US" sz="2400" dirty="0" smtClean="0"/>
              <a:t>WDQMS will </a:t>
            </a:r>
            <a:r>
              <a:rPr lang="en-US" sz="2400" dirty="0"/>
              <a:t>allow Members </a:t>
            </a:r>
            <a:r>
              <a:rPr lang="en-US" sz="2400" dirty="0" smtClean="0"/>
              <a:t>to: </a:t>
            </a:r>
          </a:p>
          <a:p>
            <a:pPr lvl="1"/>
            <a:r>
              <a:rPr lang="en-US" sz="2400" b="1" i="1" dirty="0" smtClean="0"/>
              <a:t>rapidly </a:t>
            </a:r>
            <a:r>
              <a:rPr lang="en-US" sz="2400" b="1" i="1" dirty="0"/>
              <a:t>detect</a:t>
            </a:r>
            <a:r>
              <a:rPr lang="en-US" sz="2400" dirty="0"/>
              <a:t> problems with the observational data being </a:t>
            </a:r>
            <a:r>
              <a:rPr lang="en-US" sz="2400" dirty="0" smtClean="0"/>
              <a:t>exchanged (or not being exchanged)</a:t>
            </a:r>
            <a:endParaRPr lang="en-US" sz="2400" dirty="0" smtClean="0"/>
          </a:p>
          <a:p>
            <a:pPr lvl="1"/>
            <a:r>
              <a:rPr lang="en-US" sz="2400" b="1" i="1" dirty="0" smtClean="0"/>
              <a:t>quickly </a:t>
            </a:r>
            <a:r>
              <a:rPr lang="en-US" sz="2400" b="1" i="1" dirty="0"/>
              <a:t>identify</a:t>
            </a:r>
            <a:r>
              <a:rPr lang="en-US" sz="2400" dirty="0"/>
              <a:t> actions that can solve any issues </a:t>
            </a:r>
            <a:r>
              <a:rPr lang="en-US" sz="2400" dirty="0" smtClean="0"/>
              <a:t>highlighted (more than monitoring) </a:t>
            </a:r>
            <a:endParaRPr lang="en-US" sz="2400" dirty="0" smtClean="0"/>
          </a:p>
          <a:p>
            <a:r>
              <a:rPr lang="en-US" sz="2400" dirty="0" smtClean="0"/>
              <a:t>This </a:t>
            </a:r>
            <a:r>
              <a:rPr lang="en-US" sz="2400" dirty="0"/>
              <a:t>in turn will lead to </a:t>
            </a:r>
            <a:r>
              <a:rPr lang="en-US" sz="2400" dirty="0" smtClean="0"/>
              <a:t>increased availability </a:t>
            </a:r>
            <a:r>
              <a:rPr lang="en-US" sz="2400" dirty="0"/>
              <a:t>and </a:t>
            </a:r>
            <a:r>
              <a:rPr lang="en-US" sz="2400" dirty="0" smtClean="0"/>
              <a:t>improved quality </a:t>
            </a:r>
            <a:r>
              <a:rPr lang="en-US" sz="2400" dirty="0"/>
              <a:t>of observational data being made available to </a:t>
            </a:r>
            <a:r>
              <a:rPr lang="en-US" sz="2400" dirty="0" smtClean="0"/>
              <a:t>users</a:t>
            </a:r>
          </a:p>
          <a:p>
            <a:pPr marL="0" indent="0">
              <a:buNone/>
            </a:pPr>
            <a:r>
              <a:rPr lang="en-US" sz="2400" dirty="0" smtClean="0"/>
              <a:t> </a:t>
            </a:r>
            <a:r>
              <a:rPr lang="en-US" sz="2400" dirty="0"/>
              <a:t>	</a:t>
            </a:r>
          </a:p>
          <a:p>
            <a:endParaRPr lang="en-GB" sz="3200" dirty="0" smtClean="0"/>
          </a:p>
        </p:txBody>
      </p:sp>
    </p:spTree>
    <p:extLst>
      <p:ext uri="{BB962C8B-B14F-4D97-AF65-F5344CB8AC3E}">
        <p14:creationId xmlns:p14="http://schemas.microsoft.com/office/powerpoint/2010/main" val="74485500"/>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WDQMS – Progress to date</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8856984" cy="5544616"/>
          </a:xfrm>
        </p:spPr>
        <p:txBody>
          <a:bodyPr/>
          <a:lstStyle/>
          <a:p>
            <a:r>
              <a:rPr lang="en-GB" sz="2400" dirty="0" smtClean="0"/>
              <a:t>WIGOS Workshop on Quality Monitoring and Incident Management was held in December 2014 with the goal of reviewing the current international quality monitoring systems of the Global Observing System (GOS) and actions required to enable its modernization and the establishment of practices associated with incident management. </a:t>
            </a:r>
          </a:p>
          <a:p>
            <a:r>
              <a:rPr lang="en-GB" sz="2400" dirty="0" smtClean="0"/>
              <a:t>The workshop focused on the land surface component of the GOS and suggested that the Incident Management System (IMS) should be integrated or associated with the Data Quality Monitoring System and its </a:t>
            </a:r>
            <a:r>
              <a:rPr lang="en-GB" sz="2400" dirty="0" smtClean="0"/>
              <a:t>outputs.</a:t>
            </a:r>
            <a:endParaRPr lang="en-GB" sz="2400" dirty="0" smtClean="0"/>
          </a:p>
          <a:p>
            <a:r>
              <a:rPr lang="en-GB" sz="2400" dirty="0" smtClean="0"/>
              <a:t>The workshop drafted a Roadmap and timeline for agreed actions, which was presented to and considered by ICG-WIGOS</a:t>
            </a:r>
            <a:endParaRPr lang="en-US" sz="2400" dirty="0" smtClean="0"/>
          </a:p>
        </p:txBody>
      </p:sp>
    </p:spTree>
    <p:extLst>
      <p:ext uri="{BB962C8B-B14F-4D97-AF65-F5344CB8AC3E}">
        <p14:creationId xmlns:p14="http://schemas.microsoft.com/office/powerpoint/2010/main" val="74485500"/>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WDQMS – Progress to date</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8856984" cy="5544616"/>
          </a:xfrm>
        </p:spPr>
        <p:txBody>
          <a:bodyPr/>
          <a:lstStyle/>
          <a:p>
            <a:r>
              <a:rPr lang="en-GB" sz="2400" dirty="0" smtClean="0"/>
              <a:t>Substantial progress has been made by the NWP centres and the WIGOS Project Office in developing the global monitoring function. </a:t>
            </a:r>
          </a:p>
          <a:p>
            <a:r>
              <a:rPr lang="en-GB" sz="2400" dirty="0" smtClean="0"/>
              <a:t>Following those initial steps, WebEx meetings and ad hoc discussions have taken place with representatives from ECMWF and NCEP and some other participants from the workshop.</a:t>
            </a:r>
          </a:p>
          <a:p>
            <a:r>
              <a:rPr lang="en-GB" sz="2400" dirty="0" smtClean="0"/>
              <a:t>These </a:t>
            </a:r>
            <a:r>
              <a:rPr lang="en-GB" sz="2400" dirty="0" smtClean="0"/>
              <a:t>discussions are ongoing and are highlighting the interesting challenges of integrating products from different NWP Centres into common formats.</a:t>
            </a:r>
          </a:p>
          <a:p>
            <a:r>
              <a:rPr lang="en-GB" sz="2400" dirty="0" smtClean="0"/>
              <a:t>The detailed planning of Incident Management Pilot Project has not yet been completed but the first pilot will be based in RSMC Nairobi.</a:t>
            </a:r>
            <a:endParaRPr lang="en-US" sz="2400" dirty="0" smtClean="0"/>
          </a:p>
          <a:p>
            <a:endParaRPr lang="en-US" sz="2400" dirty="0" smtClean="0"/>
          </a:p>
        </p:txBody>
      </p:sp>
    </p:spTree>
    <p:extLst>
      <p:ext uri="{BB962C8B-B14F-4D97-AF65-F5344CB8AC3E}">
        <p14:creationId xmlns:p14="http://schemas.microsoft.com/office/powerpoint/2010/main" val="74485500"/>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WDQMS – A schematic of the structure</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8856984" cy="5544616"/>
          </a:xfrm>
        </p:spPr>
        <p:txBody>
          <a:bodyPr/>
          <a:lstStyle/>
          <a:p>
            <a:r>
              <a:rPr lang="en-US" sz="3200" dirty="0" smtClean="0"/>
              <a:t>Text to be added here ….. </a:t>
            </a:r>
            <a:r>
              <a:rPr lang="en-US" sz="3200" dirty="0"/>
              <a:t>	</a:t>
            </a:r>
          </a:p>
          <a:p>
            <a:endParaRPr lang="en-GB" sz="3200" dirty="0" smtClean="0"/>
          </a:p>
        </p:txBody>
      </p:sp>
      <p:pic>
        <p:nvPicPr>
          <p:cNvPr id="4" name="Picture 2" descr="WIGOS OQIS V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3568" y="764704"/>
            <a:ext cx="7920880" cy="5328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611560" y="2492896"/>
            <a:ext cx="1872208" cy="830997"/>
          </a:xfrm>
          <a:prstGeom prst="rect">
            <a:avLst/>
          </a:prstGeom>
          <a:noFill/>
        </p:spPr>
        <p:txBody>
          <a:bodyPr wrap="square" rtlCol="0">
            <a:spAutoFit/>
          </a:bodyPr>
          <a:lstStyle/>
          <a:p>
            <a:pPr algn="l"/>
            <a:r>
              <a:rPr lang="en-GB" dirty="0" smtClean="0">
                <a:solidFill>
                  <a:schemeClr val="tx1"/>
                </a:solidFill>
              </a:rPr>
              <a:t>Terminology already out of date – work in progress!</a:t>
            </a:r>
            <a:endParaRPr lang="en-GB" dirty="0">
              <a:solidFill>
                <a:schemeClr val="tx1"/>
              </a:solidFill>
            </a:endParaRPr>
          </a:p>
        </p:txBody>
      </p:sp>
    </p:spTree>
    <p:extLst>
      <p:ext uri="{BB962C8B-B14F-4D97-AF65-F5344CB8AC3E}">
        <p14:creationId xmlns:p14="http://schemas.microsoft.com/office/powerpoint/2010/main" val="74485500"/>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WDQMS – A different view</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8856984" cy="5544616"/>
          </a:xfrm>
        </p:spPr>
        <p:txBody>
          <a:bodyPr/>
          <a:lstStyle/>
          <a:p>
            <a:pPr>
              <a:buNone/>
            </a:pPr>
            <a:endParaRPr lang="en-GB" sz="3200" dirty="0" smtClean="0"/>
          </a:p>
        </p:txBody>
      </p:sp>
      <p:graphicFrame>
        <p:nvGraphicFramePr>
          <p:cNvPr id="4" name="Diagram 3"/>
          <p:cNvGraphicFramePr/>
          <p:nvPr/>
        </p:nvGraphicFramePr>
        <p:xfrm>
          <a:off x="1524000" y="1397000"/>
          <a:ext cx="6360368" cy="42642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395536" y="1988840"/>
            <a:ext cx="2808312" cy="1077218"/>
          </a:xfrm>
          <a:prstGeom prst="rect">
            <a:avLst/>
          </a:prstGeom>
          <a:noFill/>
        </p:spPr>
        <p:txBody>
          <a:bodyPr wrap="square" rtlCol="0">
            <a:spAutoFit/>
          </a:bodyPr>
          <a:lstStyle/>
          <a:p>
            <a:pPr algn="l"/>
            <a:r>
              <a:rPr lang="en-GB" dirty="0" smtClean="0">
                <a:solidFill>
                  <a:schemeClr val="tx1"/>
                </a:solidFill>
              </a:rPr>
              <a:t>Overall success will be achieved through close co-operation and collaboration at the national, regional and global levels.</a:t>
            </a:r>
            <a:endParaRPr lang="en-GB" dirty="0"/>
          </a:p>
        </p:txBody>
      </p:sp>
    </p:spTree>
    <p:extLst>
      <p:ext uri="{BB962C8B-B14F-4D97-AF65-F5344CB8AC3E}">
        <p14:creationId xmlns:p14="http://schemas.microsoft.com/office/powerpoint/2010/main" val="74485500"/>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WDQMS – Global Aspects</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8856984" cy="5544616"/>
          </a:xfrm>
        </p:spPr>
        <p:txBody>
          <a:bodyPr/>
          <a:lstStyle/>
          <a:p>
            <a:r>
              <a:rPr lang="en-US" sz="2400" dirty="0" smtClean="0"/>
              <a:t>Global NWP Centres – more than one to ensure the observation issue is real and not an artifact of a single NWP system</a:t>
            </a:r>
          </a:p>
          <a:p>
            <a:r>
              <a:rPr lang="en-US" sz="2400" dirty="0" smtClean="0"/>
              <a:t>Global Monitoring Centre – main co-ordination point</a:t>
            </a:r>
          </a:p>
          <a:p>
            <a:r>
              <a:rPr lang="en-US" sz="2400" dirty="0" smtClean="0"/>
              <a:t>Global Reporting function – how are we performing </a:t>
            </a:r>
            <a:r>
              <a:rPr lang="en-US" sz="2400" dirty="0" smtClean="0"/>
              <a:t>collectively – closely linked to OSCAR </a:t>
            </a:r>
            <a:endParaRPr lang="en-US" sz="2400" dirty="0"/>
          </a:p>
          <a:p>
            <a:endParaRPr lang="en-GB" sz="3200" dirty="0" smtClean="0"/>
          </a:p>
        </p:txBody>
      </p:sp>
    </p:spTree>
    <p:extLst>
      <p:ext uri="{BB962C8B-B14F-4D97-AF65-F5344CB8AC3E}">
        <p14:creationId xmlns:p14="http://schemas.microsoft.com/office/powerpoint/2010/main" val="74485500"/>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WDQMS – Regional Aspects</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8856984" cy="5544616"/>
          </a:xfrm>
        </p:spPr>
        <p:txBody>
          <a:bodyPr/>
          <a:lstStyle/>
          <a:p>
            <a:r>
              <a:rPr lang="en-US" sz="2400" dirty="0" smtClean="0"/>
              <a:t>Close engagement between global monitoring functions and national observing managers ensuring two way communication</a:t>
            </a:r>
          </a:p>
          <a:p>
            <a:r>
              <a:rPr lang="en-US" sz="2400" dirty="0" smtClean="0"/>
              <a:t>Develop regionally focused tools and mechanisms to solve reoccurring incidents</a:t>
            </a:r>
          </a:p>
          <a:p>
            <a:r>
              <a:rPr lang="en-US" sz="2400" dirty="0" smtClean="0"/>
              <a:t>Act as advocates for WIGOS DQMS issues</a:t>
            </a:r>
          </a:p>
          <a:p>
            <a:r>
              <a:rPr lang="en-US" sz="2400" dirty="0" smtClean="0"/>
              <a:t>A clear function for the Regional WIGOS Centres</a:t>
            </a:r>
          </a:p>
          <a:p>
            <a:endParaRPr lang="en-GB" sz="2400" dirty="0" smtClean="0"/>
          </a:p>
        </p:txBody>
      </p:sp>
    </p:spTree>
    <p:extLst>
      <p:ext uri="{BB962C8B-B14F-4D97-AF65-F5344CB8AC3E}">
        <p14:creationId xmlns:p14="http://schemas.microsoft.com/office/powerpoint/2010/main" val="74485500"/>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WDQMS – National Aspects</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8856984" cy="5544616"/>
          </a:xfrm>
        </p:spPr>
        <p:txBody>
          <a:bodyPr/>
          <a:lstStyle/>
          <a:p>
            <a:r>
              <a:rPr lang="en-US" sz="2400" dirty="0" smtClean="0"/>
              <a:t>National Focal Point(s) – ideally Observing Network Managers – good technical </a:t>
            </a:r>
            <a:r>
              <a:rPr lang="en-US" sz="2400" dirty="0" smtClean="0"/>
              <a:t>understanding but with authority to act.</a:t>
            </a:r>
            <a:endParaRPr lang="en-US" sz="2400" dirty="0" smtClean="0"/>
          </a:p>
          <a:p>
            <a:r>
              <a:rPr lang="en-US" sz="2400" dirty="0" smtClean="0"/>
              <a:t>Develop (in many cases already existing) </a:t>
            </a:r>
            <a:r>
              <a:rPr lang="en-US" sz="2400" dirty="0" smtClean="0"/>
              <a:t>enhanced national </a:t>
            </a:r>
            <a:r>
              <a:rPr lang="en-US" sz="2400" dirty="0" smtClean="0"/>
              <a:t>monitoring capability </a:t>
            </a:r>
          </a:p>
          <a:p>
            <a:r>
              <a:rPr lang="en-US" sz="2400" dirty="0" smtClean="0"/>
              <a:t>Identify synergies </a:t>
            </a:r>
            <a:r>
              <a:rPr lang="en-US" sz="2400" dirty="0" smtClean="0"/>
              <a:t>and solve issues across </a:t>
            </a:r>
            <a:r>
              <a:rPr lang="en-US" sz="2400" dirty="0" smtClean="0"/>
              <a:t>multiple agencies</a:t>
            </a:r>
          </a:p>
          <a:p>
            <a:r>
              <a:rPr lang="en-US" sz="2400" dirty="0" smtClean="0"/>
              <a:t>Single point of entry in order to respect national responsibilities</a:t>
            </a:r>
            <a:r>
              <a:rPr lang="en-US" sz="2400" dirty="0"/>
              <a:t>	</a:t>
            </a:r>
          </a:p>
          <a:p>
            <a:endParaRPr lang="en-GB" sz="3200" dirty="0" smtClean="0"/>
          </a:p>
        </p:txBody>
      </p:sp>
    </p:spTree>
    <p:extLst>
      <p:ext uri="{BB962C8B-B14F-4D97-AF65-F5344CB8AC3E}">
        <p14:creationId xmlns:p14="http://schemas.microsoft.com/office/powerpoint/2010/main" val="74485500"/>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WDQMS - Milestones</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8856984" cy="5544616"/>
          </a:xfrm>
        </p:spPr>
        <p:txBody>
          <a:bodyPr/>
          <a:lstStyle/>
          <a:p>
            <a:pPr lvl="0"/>
            <a:r>
              <a:rPr lang="en-GB" sz="2400" b="1" i="1" dirty="0" smtClean="0"/>
              <a:t>Very late 2015 </a:t>
            </a:r>
            <a:r>
              <a:rPr lang="en-GB" sz="2400" dirty="0" smtClean="0"/>
              <a:t>– 2</a:t>
            </a:r>
            <a:r>
              <a:rPr lang="en-GB" sz="2400" baseline="30000" dirty="0" smtClean="0"/>
              <a:t>nd</a:t>
            </a:r>
            <a:r>
              <a:rPr lang="en-GB" sz="2400" dirty="0" smtClean="0"/>
              <a:t> workshop on WDQMS</a:t>
            </a:r>
          </a:p>
          <a:p>
            <a:pPr lvl="0"/>
            <a:r>
              <a:rPr lang="en-GB" sz="2400" b="1" i="1" dirty="0" smtClean="0"/>
              <a:t>Early </a:t>
            </a:r>
            <a:r>
              <a:rPr lang="en-GB" sz="2400" dirty="0" smtClean="0"/>
              <a:t>2016 – prototype land surface monitoring system available / specification for the incident management system developed</a:t>
            </a:r>
          </a:p>
          <a:p>
            <a:pPr lvl="0"/>
            <a:r>
              <a:rPr lang="en-GB" sz="2400" b="1" i="1" dirty="0" smtClean="0"/>
              <a:t>Mid 2016 </a:t>
            </a:r>
            <a:r>
              <a:rPr lang="en-GB" sz="2400" dirty="0" smtClean="0"/>
              <a:t>– RAI field pilot begun</a:t>
            </a:r>
          </a:p>
          <a:p>
            <a:pPr lvl="0"/>
            <a:r>
              <a:rPr lang="en-GB" sz="2400" b="1" i="1" dirty="0" smtClean="0"/>
              <a:t>Late 2016 – prototype system demonstrated</a:t>
            </a:r>
          </a:p>
          <a:p>
            <a:pPr lvl="0"/>
            <a:r>
              <a:rPr lang="en-GB" sz="2400" b="1" i="1" dirty="0" smtClean="0"/>
              <a:t>Early 2017 – 2</a:t>
            </a:r>
            <a:r>
              <a:rPr lang="en-GB" sz="2400" b="1" i="1" baseline="30000" dirty="0" smtClean="0"/>
              <a:t>nd</a:t>
            </a:r>
            <a:r>
              <a:rPr lang="en-GB" sz="2400" b="1" i="1" dirty="0" smtClean="0"/>
              <a:t> RAI field pilot begun</a:t>
            </a:r>
            <a:endParaRPr lang="en-GB" sz="2400" dirty="0" smtClean="0"/>
          </a:p>
          <a:p>
            <a:r>
              <a:rPr lang="en-GB" sz="2400" b="1" i="1" dirty="0" smtClean="0"/>
              <a:t>Mid 2017</a:t>
            </a:r>
            <a:r>
              <a:rPr lang="en-GB" sz="2400" dirty="0" smtClean="0"/>
              <a:t>: Initial </a:t>
            </a:r>
            <a:r>
              <a:rPr lang="en-GB" sz="2400" dirty="0"/>
              <a:t>monitoring capability for all WIGOS </a:t>
            </a:r>
            <a:r>
              <a:rPr lang="en-GB" sz="2400" dirty="0" smtClean="0"/>
              <a:t>components;</a:t>
            </a:r>
            <a:endParaRPr lang="en-GB" sz="2400" dirty="0"/>
          </a:p>
          <a:p>
            <a:pPr lvl="0"/>
            <a:r>
              <a:rPr lang="en-GB" sz="2400" b="1" i="1" dirty="0" smtClean="0"/>
              <a:t>2018</a:t>
            </a:r>
            <a:r>
              <a:rPr lang="en-GB" sz="2400" dirty="0" smtClean="0"/>
              <a:t>: Fully operational </a:t>
            </a:r>
            <a:r>
              <a:rPr lang="en-GB" sz="2400" dirty="0"/>
              <a:t>monitoring for GOS surface-based components </a:t>
            </a:r>
            <a:r>
              <a:rPr lang="en-GB" sz="2400" dirty="0" smtClean="0"/>
              <a:t>and </a:t>
            </a:r>
            <a:r>
              <a:rPr lang="en-GB" sz="2400" dirty="0"/>
              <a:t>I</a:t>
            </a:r>
            <a:r>
              <a:rPr lang="en-GB" sz="2400" dirty="0" smtClean="0"/>
              <a:t>ncident Management functionality</a:t>
            </a:r>
          </a:p>
        </p:txBody>
      </p:sp>
    </p:spTree>
    <p:extLst>
      <p:ext uri="{BB962C8B-B14F-4D97-AF65-F5344CB8AC3E}">
        <p14:creationId xmlns:p14="http://schemas.microsoft.com/office/powerpoint/2010/main" val="123276726"/>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WDQMS - Incident </a:t>
            </a:r>
            <a:r>
              <a:rPr lang="en-AU" altLang="en-US" sz="3200" b="1" dirty="0">
                <a:solidFill>
                  <a:schemeClr val="accent2"/>
                </a:solidFill>
                <a:latin typeface="Arial" pitchFamily="34" charset="0"/>
              </a:rPr>
              <a:t>Management </a:t>
            </a:r>
            <a:r>
              <a:rPr lang="en-AU" altLang="en-US" sz="3200" b="1" dirty="0" smtClean="0">
                <a:solidFill>
                  <a:schemeClr val="accent2"/>
                </a:solidFill>
                <a:latin typeface="Arial" pitchFamily="34" charset="0"/>
              </a:rPr>
              <a:t>Pilot</a:t>
            </a:r>
          </a:p>
        </p:txBody>
      </p:sp>
      <p:sp>
        <p:nvSpPr>
          <p:cNvPr id="12291" name="Rectangle 3"/>
          <p:cNvSpPr>
            <a:spLocks noGrp="1"/>
          </p:cNvSpPr>
          <p:nvPr>
            <p:ph type="body" idx="4294967295"/>
          </p:nvPr>
        </p:nvSpPr>
        <p:spPr>
          <a:xfrm>
            <a:off x="179512" y="764704"/>
            <a:ext cx="8856984" cy="5544616"/>
          </a:xfrm>
        </p:spPr>
        <p:txBody>
          <a:bodyPr/>
          <a:lstStyle/>
          <a:p>
            <a:r>
              <a:rPr lang="en-US" sz="2400" dirty="0" smtClean="0"/>
              <a:t>RSMC Nairobi – the lead centre for the land surface observation monitoring in RA I;</a:t>
            </a:r>
          </a:p>
          <a:p>
            <a:r>
              <a:rPr lang="en-US" sz="2400" dirty="0" smtClean="0"/>
              <a:t>Countries to be engaged in first pilot: Kenya (lead), Uganda, Tanzania, Ethiopia, Sudan, South Sudan, Djibouti, Eritrea, Somalia, Rwanda, Burundi &amp; Egypt</a:t>
            </a:r>
          </a:p>
          <a:p>
            <a:r>
              <a:rPr lang="en-US" sz="2400" dirty="0" smtClean="0"/>
              <a:t>210 RBSN registrations with observations available from ~100 locations</a:t>
            </a:r>
          </a:p>
          <a:p>
            <a:r>
              <a:rPr lang="en-US" sz="2400" dirty="0" smtClean="0"/>
              <a:t>Collaboration with CBS ET in development of the IM specification </a:t>
            </a:r>
          </a:p>
          <a:p>
            <a:r>
              <a:rPr lang="en-US" sz="2400" dirty="0" smtClean="0"/>
              <a:t>The pilot will test the principles of the operation of a Regional WIGOS Centre (RWC) focusing on lesson learnt in order to refine the definition of a RWC in the context of WDQMS.</a:t>
            </a:r>
          </a:p>
          <a:p>
            <a:pPr marL="0" indent="0">
              <a:buNone/>
            </a:pPr>
            <a:r>
              <a:rPr lang="fr-CH" sz="2400" dirty="0" smtClean="0"/>
              <a:t> </a:t>
            </a:r>
            <a:endParaRPr lang="en-US" sz="2400" dirty="0" smtClean="0"/>
          </a:p>
          <a:p>
            <a:endParaRPr lang="en-US" sz="3200" dirty="0" smtClean="0"/>
          </a:p>
          <a:p>
            <a:endParaRPr lang="en-US" altLang="en-US" sz="3000" dirty="0">
              <a:latin typeface="Arial" pitchFamily="34" charset="0"/>
            </a:endParaRPr>
          </a:p>
        </p:txBody>
      </p:sp>
    </p:spTree>
    <p:extLst>
      <p:ext uri="{BB962C8B-B14F-4D97-AF65-F5344CB8AC3E}">
        <p14:creationId xmlns:p14="http://schemas.microsoft.com/office/powerpoint/2010/main" val="287417750"/>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WDQMS – ECMWF Images - snapshot</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7056784" cy="3960440"/>
          </a:xfrm>
        </p:spPr>
        <p:txBody>
          <a:bodyPr/>
          <a:lstStyle/>
          <a:p>
            <a:r>
              <a:rPr lang="en-US" sz="3200" dirty="0" smtClean="0"/>
              <a:t>Text to be added here ….. </a:t>
            </a:r>
            <a:r>
              <a:rPr lang="en-US" sz="3200" dirty="0"/>
              <a:t>	</a:t>
            </a:r>
          </a:p>
          <a:p>
            <a:endParaRPr lang="en-GB" sz="3200" dirty="0" smtClean="0"/>
          </a:p>
        </p:txBody>
      </p:sp>
      <p:pic>
        <p:nvPicPr>
          <p:cNvPr id="4" name="Picture 3" descr="synop_cov_BUFR_12 16th Nov.png"/>
          <p:cNvPicPr>
            <a:picLocks noChangeAspect="1"/>
          </p:cNvPicPr>
          <p:nvPr/>
        </p:nvPicPr>
        <p:blipFill>
          <a:blip r:embed="rId3" cstate="print"/>
          <a:stretch>
            <a:fillRect/>
          </a:stretch>
        </p:blipFill>
        <p:spPr>
          <a:xfrm>
            <a:off x="251520" y="908719"/>
            <a:ext cx="6480720" cy="4680521"/>
          </a:xfrm>
          <a:prstGeom prst="rect">
            <a:avLst/>
          </a:prstGeom>
        </p:spPr>
      </p:pic>
      <p:pic>
        <p:nvPicPr>
          <p:cNvPr id="5" name="Picture 4" descr="synop_cov_TAC_12 16th Nov.png"/>
          <p:cNvPicPr>
            <a:picLocks noChangeAspect="1"/>
          </p:cNvPicPr>
          <p:nvPr/>
        </p:nvPicPr>
        <p:blipFill>
          <a:blip r:embed="rId4" cstate="print"/>
          <a:stretch>
            <a:fillRect/>
          </a:stretch>
        </p:blipFill>
        <p:spPr>
          <a:xfrm>
            <a:off x="1331640" y="1268760"/>
            <a:ext cx="6480720" cy="4680520"/>
          </a:xfrm>
          <a:prstGeom prst="rect">
            <a:avLst/>
          </a:prstGeom>
        </p:spPr>
      </p:pic>
      <p:pic>
        <p:nvPicPr>
          <p:cNvPr id="6" name="Picture 5" descr="synop_cov_ALL_12 16th Nov.png"/>
          <p:cNvPicPr>
            <a:picLocks noChangeAspect="1"/>
          </p:cNvPicPr>
          <p:nvPr/>
        </p:nvPicPr>
        <p:blipFill>
          <a:blip r:embed="rId5" cstate="print"/>
          <a:stretch>
            <a:fillRect/>
          </a:stretch>
        </p:blipFill>
        <p:spPr>
          <a:xfrm>
            <a:off x="2339752" y="1628800"/>
            <a:ext cx="6480720" cy="4680520"/>
          </a:xfrm>
          <a:prstGeom prst="rect">
            <a:avLst/>
          </a:prstGeom>
        </p:spPr>
      </p:pic>
    </p:spTree>
    <p:extLst>
      <p:ext uri="{BB962C8B-B14F-4D97-AF65-F5344CB8AC3E}">
        <p14:creationId xmlns:p14="http://schemas.microsoft.com/office/powerpoint/2010/main" val="7448550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WDQMS – Summary</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8856984" cy="5544616"/>
          </a:xfrm>
        </p:spPr>
        <p:txBody>
          <a:bodyPr/>
          <a:lstStyle/>
          <a:p>
            <a:r>
              <a:rPr lang="en-US" sz="2400" dirty="0" smtClean="0"/>
              <a:t>The WIGOS Data Quality Monitoring System will be developed in a step wise manner, land surface GOS components first then other networks added in a progressive manner</a:t>
            </a:r>
          </a:p>
          <a:p>
            <a:r>
              <a:rPr lang="en-US" sz="2400" dirty="0" smtClean="0"/>
              <a:t>Improved interactions between users &amp; suppliers will improve the capability of the observing network owners and so enhance the usefulness of the observations exchanged</a:t>
            </a:r>
          </a:p>
          <a:p>
            <a:r>
              <a:rPr lang="en-US" sz="2400" dirty="0" smtClean="0"/>
              <a:t>Improved co-ordination of the monitoring function will help WIGOS Succeed.</a:t>
            </a:r>
            <a:endParaRPr lang="en-GB" sz="2400" dirty="0" smtClean="0"/>
          </a:p>
        </p:txBody>
      </p:sp>
    </p:spTree>
    <p:extLst>
      <p:ext uri="{BB962C8B-B14F-4D97-AF65-F5344CB8AC3E}">
        <p14:creationId xmlns:p14="http://schemas.microsoft.com/office/powerpoint/2010/main" val="74485500"/>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p:cNvSpPr>
          <p:nvPr>
            <p:ph type="title" idx="4294967295"/>
          </p:nvPr>
        </p:nvSpPr>
        <p:spPr>
          <a:xfrm>
            <a:off x="107504" y="44624"/>
            <a:ext cx="8928991" cy="792162"/>
          </a:xfrm>
        </p:spPr>
        <p:txBody>
          <a:bodyPr/>
          <a:lstStyle/>
          <a:p>
            <a:pPr eaLnBrk="1" hangingPunct="1"/>
            <a:r>
              <a:rPr lang="en-AU" altLang="en-US" sz="3200" b="1" dirty="0" smtClean="0">
                <a:solidFill>
                  <a:schemeClr val="accent2"/>
                </a:solidFill>
                <a:latin typeface="Arial" pitchFamily="34" charset="0"/>
              </a:rPr>
              <a:t>WDQMS – Contacts</a:t>
            </a:r>
            <a:endParaRPr lang="en-AU" altLang="en-US" b="1" dirty="0" smtClean="0">
              <a:solidFill>
                <a:schemeClr val="accent2"/>
              </a:solidFill>
              <a:latin typeface="Arial" pitchFamily="34" charset="0"/>
            </a:endParaRPr>
          </a:p>
        </p:txBody>
      </p:sp>
      <p:sp>
        <p:nvSpPr>
          <p:cNvPr id="12291" name="Rectangle 3"/>
          <p:cNvSpPr>
            <a:spLocks noGrp="1"/>
          </p:cNvSpPr>
          <p:nvPr>
            <p:ph type="body" idx="4294967295"/>
          </p:nvPr>
        </p:nvSpPr>
        <p:spPr>
          <a:xfrm>
            <a:off x="179512" y="764704"/>
            <a:ext cx="8856984" cy="5544616"/>
          </a:xfrm>
        </p:spPr>
        <p:txBody>
          <a:bodyPr/>
          <a:lstStyle/>
          <a:p>
            <a:r>
              <a:rPr lang="en-US" sz="2400" dirty="0" smtClean="0"/>
              <a:t>WIGOS Project Office – Luis Nunes &amp; Timo Pröscholdt </a:t>
            </a:r>
          </a:p>
          <a:p>
            <a:r>
              <a:rPr lang="en-US" sz="2400" dirty="0" smtClean="0"/>
              <a:t>Obs Department Lead – Dean Lockett</a:t>
            </a:r>
          </a:p>
          <a:p>
            <a:r>
              <a:rPr lang="en-US" sz="2400" dirty="0" smtClean="0"/>
              <a:t>ET-SBO Leads – Stuart Goldstraw &amp; Henry Karanja</a:t>
            </a:r>
          </a:p>
          <a:p>
            <a:r>
              <a:rPr lang="en-US" sz="2400" dirty="0" smtClean="0"/>
              <a:t>ECMWF Lead – Cristina Prates</a:t>
            </a:r>
          </a:p>
          <a:p>
            <a:r>
              <a:rPr lang="en-US" sz="2400" dirty="0" smtClean="0"/>
              <a:t>NCEP Lead – Bob Grumbine</a:t>
            </a:r>
          </a:p>
          <a:p>
            <a:r>
              <a:rPr lang="en-US" sz="2400" dirty="0" smtClean="0"/>
              <a:t>EUCOS Lead – Stefan Klink</a:t>
            </a:r>
          </a:p>
          <a:p>
            <a:r>
              <a:rPr lang="en-US" sz="2400" dirty="0" smtClean="0"/>
              <a:t>Others to be added as activity evolves</a:t>
            </a:r>
            <a:endParaRPr lang="en-US" sz="2400" dirty="0"/>
          </a:p>
          <a:p>
            <a:endParaRPr lang="en-GB" sz="3200" dirty="0" smtClean="0"/>
          </a:p>
        </p:txBody>
      </p:sp>
    </p:spTree>
    <p:extLst>
      <p:ext uri="{BB962C8B-B14F-4D97-AF65-F5344CB8AC3E}">
        <p14:creationId xmlns:p14="http://schemas.microsoft.com/office/powerpoint/2010/main" val="74485500"/>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idx="4294967295"/>
          </p:nvPr>
        </p:nvSpPr>
        <p:spPr/>
        <p:txBody>
          <a:bodyPr/>
          <a:lstStyle/>
          <a:p>
            <a:pPr eaLnBrk="1" hangingPunct="1"/>
            <a:r>
              <a:rPr lang="en-GB" altLang="en-US" dirty="0" smtClean="0"/>
              <a:t>Thank you for your attention</a:t>
            </a:r>
            <a:endParaRPr lang="en-US" altLang="en-US" dirty="0" smtClean="0"/>
          </a:p>
        </p:txBody>
      </p:sp>
      <p:sp>
        <p:nvSpPr>
          <p:cNvPr id="25603" name="Rectangle 3"/>
          <p:cNvSpPr>
            <a:spLocks noGrp="1" noChangeArrowheads="1"/>
          </p:cNvSpPr>
          <p:nvPr>
            <p:ph type="body" idx="4294967295"/>
          </p:nvPr>
        </p:nvSpPr>
        <p:spPr bwMode="auto">
          <a:xfrm>
            <a:off x="179388" y="4365625"/>
            <a:ext cx="8785225" cy="172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Tx/>
              <a:buNone/>
            </a:pPr>
            <a:r>
              <a:rPr lang="fr-CH" altLang="en-US" sz="3600" dirty="0" smtClean="0">
                <a:hlinkClick r:id="rId2"/>
              </a:rPr>
              <a:t>www.wmo.int/wigos</a:t>
            </a:r>
            <a:endParaRPr lang="fr-CH" altLang="en-US" sz="3600" dirty="0" smtClean="0"/>
          </a:p>
          <a:p>
            <a:pPr eaLnBrk="1" hangingPunct="1">
              <a:buFontTx/>
              <a:buNone/>
            </a:pPr>
            <a:endParaRPr lang="en-US" altLang="en-US"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ody slide">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Closing slide">
  <a:themeElements>
    <a:clrScheme name="1_Closing sli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losing slide">
      <a:majorFont>
        <a:latin typeface="Arial Narrow"/>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Closing sli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losing slid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losing slid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losing slid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losing slid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losing slid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losing slid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losing slid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losing slid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losing slid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losing slid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losing slid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WMO_Powerpoint_template_en</Template>
  <TotalTime>8397</TotalTime>
  <Words>1446</Words>
  <Application>Microsoft Office PowerPoint</Application>
  <PresentationFormat>On-screen Show (4:3)</PresentationFormat>
  <Paragraphs>175</Paragraphs>
  <Slides>25</Slides>
  <Notes>23</Notes>
  <HiddenSlides>0</HiddenSlides>
  <MMClips>0</MMClips>
  <ScaleCrop>false</ScaleCrop>
  <HeadingPairs>
    <vt:vector size="4" baseType="variant">
      <vt:variant>
        <vt:lpstr>Theme</vt:lpstr>
      </vt:variant>
      <vt:variant>
        <vt:i4>3</vt:i4>
      </vt:variant>
      <vt:variant>
        <vt:lpstr>Slide Titles</vt:lpstr>
      </vt:variant>
      <vt:variant>
        <vt:i4>25</vt:i4>
      </vt:variant>
    </vt:vector>
  </HeadingPairs>
  <TitlesOfParts>
    <vt:vector size="28" baseType="lpstr">
      <vt:lpstr>Body slide</vt:lpstr>
      <vt:lpstr>Closing slide</vt:lpstr>
      <vt:lpstr>1_Closing slide</vt:lpstr>
      <vt:lpstr>WIGOS Data Quality  Monitoring System (WDQMS)</vt:lpstr>
      <vt:lpstr>WDQMS – Contents</vt:lpstr>
      <vt:lpstr>WIGOS 1a – Plans for 2016 to 2019</vt:lpstr>
      <vt:lpstr>WIGOS 1b – Plans for 2016 to 2019</vt:lpstr>
      <vt:lpstr>WIGOS 1c – Plans for 2016 to 2019</vt:lpstr>
      <vt:lpstr>WIGOS 1d – Plans for 2016 to 2019</vt:lpstr>
      <vt:lpstr>WIGOS – inter-dependency</vt:lpstr>
      <vt:lpstr>PowerPoint Presentation</vt:lpstr>
      <vt:lpstr>WDQMS 2a – Context</vt:lpstr>
      <vt:lpstr>WDQMS 2b – Existing GOS Monitoring</vt:lpstr>
      <vt:lpstr>WDQMS 2c – the purpose and scope </vt:lpstr>
      <vt:lpstr>WDQMS 2d – expected results</vt:lpstr>
      <vt:lpstr>WDQMS – Progress to date</vt:lpstr>
      <vt:lpstr>WDQMS – Progress to date</vt:lpstr>
      <vt:lpstr>WDQMS – A schematic of the structure</vt:lpstr>
      <vt:lpstr>WDQMS – A different view</vt:lpstr>
      <vt:lpstr>WDQMS – Global Aspects</vt:lpstr>
      <vt:lpstr>WDQMS – Regional Aspects</vt:lpstr>
      <vt:lpstr>WDQMS – National Aspects</vt:lpstr>
      <vt:lpstr>WDQMS - Milestones</vt:lpstr>
      <vt:lpstr>WDQMS - Incident Management Pilot</vt:lpstr>
      <vt:lpstr>WDQMS – ECMWF Images - snapshot</vt:lpstr>
      <vt:lpstr>WDQMS – Summary</vt:lpstr>
      <vt:lpstr>WDQMS – Contacts</vt:lpstr>
      <vt:lpstr>Thank you for your attention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WIGOS Data Quality Monitoring System</dc:title>
  <dc:subject>WIGOS - DQMS</dc:subject>
  <dc:creator>Stuart Goldstraw</dc:creator>
  <cp:lastModifiedBy>Stuart</cp:lastModifiedBy>
  <cp:revision>54</cp:revision>
  <cp:lastPrinted>2015-05-21T05:16:48Z</cp:lastPrinted>
  <dcterms:created xsi:type="dcterms:W3CDTF">2013-01-10T13:51:34Z</dcterms:created>
  <dcterms:modified xsi:type="dcterms:W3CDTF">2015-11-24T12:29:45Z</dcterms:modified>
</cp:coreProperties>
</file>