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22"/>
  </p:notesMasterIdLst>
  <p:handoutMasterIdLst>
    <p:handoutMasterId r:id="rId23"/>
  </p:handoutMasterIdLst>
  <p:sldIdLst>
    <p:sldId id="286" r:id="rId3"/>
    <p:sldId id="263" r:id="rId4"/>
    <p:sldId id="285" r:id="rId5"/>
    <p:sldId id="282" r:id="rId6"/>
    <p:sldId id="270" r:id="rId7"/>
    <p:sldId id="267" r:id="rId8"/>
    <p:sldId id="271" r:id="rId9"/>
    <p:sldId id="272" r:id="rId10"/>
    <p:sldId id="273" r:id="rId11"/>
    <p:sldId id="268" r:id="rId12"/>
    <p:sldId id="274" r:id="rId13"/>
    <p:sldId id="275" r:id="rId14"/>
    <p:sldId id="278" r:id="rId15"/>
    <p:sldId id="276" r:id="rId16"/>
    <p:sldId id="281" r:id="rId17"/>
    <p:sldId id="277" r:id="rId18"/>
    <p:sldId id="283" r:id="rId19"/>
    <p:sldId id="284" r:id="rId20"/>
    <p:sldId id="262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8575" autoAdjust="0"/>
  </p:normalViewPr>
  <p:slideViewPr>
    <p:cSldViewPr>
      <p:cViewPr varScale="1">
        <p:scale>
          <a:sx n="68" d="100"/>
          <a:sy n="68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6"/>
          <c:cat>
            <c:strRef>
              <c:f>Sheet1!$A$2:$A$4</c:f>
              <c:strCache>
                <c:ptCount val="3"/>
                <c:pt idx="0">
                  <c:v>requirements</c:v>
                </c:pt>
                <c:pt idx="1">
                  <c:v>space</c:v>
                </c:pt>
                <c:pt idx="2">
                  <c:v>surface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</c:v>
                </c:pt>
                <c:pt idx="1">
                  <c:v>10</c:v>
                </c:pt>
                <c:pt idx="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30250536864709"/>
          <c:y val="0.69258887159652993"/>
          <c:w val="0.33485373419231684"/>
          <c:h val="0.30741112840347012"/>
        </c:manualLayout>
      </c:layout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/>
              <a:t>WIR consists of three components.</a:t>
            </a:r>
            <a:r>
              <a:rPr lang="en-US" altLang="en-US" baseline="0" dirty="0" smtClean="0"/>
              <a:t> These components require very different amount of time/effort to implement</a:t>
            </a:r>
            <a:endParaRPr lang="en-US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OSCAR </a:t>
            </a:r>
            <a:r>
              <a:rPr lang="fr-CH" dirty="0" err="1" smtClean="0"/>
              <a:t>will</a:t>
            </a:r>
            <a:r>
              <a:rPr lang="fr-CH" dirty="0" smtClean="0"/>
              <a:t> </a:t>
            </a:r>
            <a:r>
              <a:rPr lang="fr-CH" dirty="0" err="1" smtClean="0"/>
              <a:t>contribute</a:t>
            </a:r>
            <a:r>
              <a:rPr lang="fr-CH" dirty="0" smtClean="0"/>
              <a:t> to </a:t>
            </a:r>
            <a:r>
              <a:rPr lang="fr-CH" dirty="0" err="1" smtClean="0"/>
              <a:t>three</a:t>
            </a:r>
            <a:r>
              <a:rPr lang="fr-CH" dirty="0" smtClean="0"/>
              <a:t> </a:t>
            </a:r>
            <a:r>
              <a:rPr lang="fr-CH" dirty="0" err="1" smtClean="0"/>
              <a:t>larger</a:t>
            </a:r>
            <a:r>
              <a:rPr lang="fr-CH" dirty="0" smtClean="0"/>
              <a:t> WMO </a:t>
            </a:r>
            <a:r>
              <a:rPr lang="fr-CH" dirty="0" err="1" smtClean="0"/>
              <a:t>side</a:t>
            </a:r>
            <a:r>
              <a:rPr lang="fr-CH" dirty="0" smtClean="0"/>
              <a:t> trends.</a:t>
            </a:r>
          </a:p>
          <a:p>
            <a:endParaRPr lang="fr-CH" dirty="0" smtClean="0"/>
          </a:p>
          <a:p>
            <a:r>
              <a:rPr lang="fr-CH" dirty="0" err="1" smtClean="0"/>
              <a:t>Inscreased</a:t>
            </a:r>
            <a:r>
              <a:rPr lang="fr-CH" dirty="0" smtClean="0"/>
              <a:t> </a:t>
            </a:r>
            <a:r>
              <a:rPr lang="fr-CH" dirty="0" err="1" smtClean="0"/>
              <a:t>ability</a:t>
            </a:r>
            <a:r>
              <a:rPr lang="fr-CH" dirty="0" smtClean="0"/>
              <a:t> for </a:t>
            </a:r>
            <a:r>
              <a:rPr lang="fr-CH" dirty="0" err="1" smtClean="0"/>
              <a:t>Members</a:t>
            </a:r>
            <a:r>
              <a:rPr lang="fr-CH" dirty="0" smtClean="0"/>
              <a:t> to self-manage information, </a:t>
            </a:r>
            <a:r>
              <a:rPr lang="fr-CH" dirty="0" err="1" smtClean="0"/>
              <a:t>through</a:t>
            </a:r>
            <a:r>
              <a:rPr lang="fr-CH" dirty="0" smtClean="0"/>
              <a:t> a </a:t>
            </a:r>
            <a:r>
              <a:rPr lang="fr-CH" dirty="0" err="1" smtClean="0"/>
              <a:t>common</a:t>
            </a:r>
            <a:r>
              <a:rPr lang="fr-CH" dirty="0" smtClean="0"/>
              <a:t> portal</a:t>
            </a:r>
            <a:r>
              <a:rPr lang="fr-CH" baseline="0" dirty="0" smtClean="0"/>
              <a:t> </a:t>
            </a:r>
          </a:p>
          <a:p>
            <a:r>
              <a:rPr lang="fr-CH" baseline="0" dirty="0" smtClean="0"/>
              <a:t>Usage of data for monitoring and </a:t>
            </a:r>
            <a:r>
              <a:rPr lang="fr-CH" baseline="0" dirty="0" err="1" smtClean="0"/>
              <a:t>decision</a:t>
            </a:r>
            <a:r>
              <a:rPr lang="fr-CH" baseline="0" dirty="0" smtClean="0"/>
              <a:t> </a:t>
            </a:r>
            <a:r>
              <a:rPr lang="fr-CH" baseline="0" dirty="0" err="1" smtClean="0"/>
              <a:t>making</a:t>
            </a:r>
            <a:r>
              <a:rPr lang="fr-CH" baseline="0" dirty="0" smtClean="0"/>
              <a:t> </a:t>
            </a:r>
          </a:p>
          <a:p>
            <a:r>
              <a:rPr lang="fr-CH" baseline="0" dirty="0" err="1" smtClean="0"/>
              <a:t>Publishing</a:t>
            </a:r>
            <a:r>
              <a:rPr lang="fr-CH" baseline="0" dirty="0" smtClean="0"/>
              <a:t> of WMO information </a:t>
            </a:r>
            <a:r>
              <a:rPr lang="fr-CH" baseline="0" dirty="0" err="1" smtClean="0"/>
              <a:t>using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Geographic</a:t>
            </a:r>
            <a:r>
              <a:rPr lang="fr-CH" baseline="0" smtClean="0"/>
              <a:t> Standards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73FAA-1FB3-4805-BB5F-655D3827DBAA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7638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73FAA-1FB3-4805-BB5F-655D3827DBAA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7638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84B1A90-27CE-4A65-90C6-1DE1E7B69B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page=WIGOS-RA-VI-2015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err="1" smtClean="0"/>
              <a:t>Download</a:t>
            </a:r>
            <a:r>
              <a:rPr lang="fr-CH" dirty="0" smtClean="0"/>
              <a:t> </a:t>
            </a:r>
            <a:r>
              <a:rPr lang="fr-CH" dirty="0" err="1" smtClean="0"/>
              <a:t>presentations</a:t>
            </a:r>
            <a:r>
              <a:rPr lang="fr-CH" dirty="0" smtClean="0"/>
              <a:t> </a:t>
            </a:r>
            <a:r>
              <a:rPr lang="fr-CH" dirty="0" err="1" smtClean="0"/>
              <a:t>here</a:t>
            </a:r>
            <a:r>
              <a:rPr lang="fr-CH" dirty="0" smtClean="0"/>
              <a:t>!!</a:t>
            </a:r>
            <a:br>
              <a:rPr lang="fr-CH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>
              <a:hlinkClick r:id="rId2"/>
            </a:endParaRPr>
          </a:p>
          <a:p>
            <a:pPr marL="0" indent="0">
              <a:buNone/>
            </a:pPr>
            <a:endParaRPr lang="en-US" dirty="0">
              <a:hlinkClick r:id="rId2"/>
            </a:endParaRPr>
          </a:p>
          <a:p>
            <a:pPr marL="0" indent="0">
              <a:buNone/>
            </a:pPr>
            <a:endParaRPr lang="en-US" dirty="0" smtClean="0">
              <a:hlinkClick r:id="rId2"/>
            </a:endParaRPr>
          </a:p>
          <a:p>
            <a:pPr marL="0" indent="0" algn="ctr">
              <a:buNone/>
            </a:pPr>
            <a:r>
              <a:rPr lang="en-US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://wis.wmo.int/page=WIGOS-RA-VI-2015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0692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A vision for the WIGOS Information Resource (WIR)</a:t>
            </a:r>
            <a:endParaRPr lang="en-US" altLang="en-US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H" altLang="en-US" dirty="0" smtClean="0"/>
              <a:t>Timo </a:t>
            </a:r>
            <a:r>
              <a:rPr lang="fr-CH" altLang="en-US" dirty="0" err="1" smtClean="0"/>
              <a:t>Pröscholdt</a:t>
            </a:r>
            <a:r>
              <a:rPr lang="fr-CH" altLang="en-US" dirty="0" smtClean="0"/>
              <a:t> / WIGOS Project Office 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2050" name="Picture 2" descr="https://images.duckduckgo.com/iu/?u=http%3A%2F%2Ftse4.mm.bing.net%2Fth%3Fid%3DOIP.M66b6e238d0b67555061363840f6bdba2H0%26pid%3D15.1&amp;f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652"/>
            <a:ext cx="4572000" cy="368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43200" y="4343400"/>
            <a:ext cx="1828800" cy="9144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3600" dirty="0" smtClean="0">
                <a:solidFill>
                  <a:schemeClr val="tx1"/>
                </a:solidFill>
              </a:rPr>
              <a:t>Portal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20184783">
            <a:off x="3706500" y="1489420"/>
            <a:ext cx="2514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4400" b="1" dirty="0" smtClean="0">
                <a:solidFill>
                  <a:schemeClr val="accent3">
                    <a:lumMod val="50000"/>
                  </a:schemeClr>
                </a:solidFill>
              </a:rPr>
              <a:t>WIR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52600" y="152400"/>
            <a:ext cx="525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4400" b="1" dirty="0" smtClean="0"/>
              <a:t>The WIR </a:t>
            </a:r>
            <a:r>
              <a:rPr lang="fr-CH" sz="4400" b="1" dirty="0" err="1" smtClean="0"/>
              <a:t>umbrella</a:t>
            </a:r>
            <a:endParaRPr lang="en-US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5715000" y="3868615"/>
            <a:ext cx="182880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3600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45966" y="49530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3600" dirty="0" smtClean="0">
                <a:solidFill>
                  <a:schemeClr val="tx1"/>
                </a:solidFill>
              </a:rPr>
              <a:t>SORT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553851" y="3564022"/>
            <a:ext cx="1828800" cy="60918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3600" dirty="0">
                <a:solidFill>
                  <a:schemeClr val="tx1"/>
                </a:solidFill>
              </a:rPr>
              <a:t>D</a:t>
            </a:r>
            <a:r>
              <a:rPr lang="fr-CH" sz="3600" dirty="0" smtClean="0">
                <a:solidFill>
                  <a:schemeClr val="tx1"/>
                </a:solidFill>
              </a:rPr>
              <a:t>QMS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667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H" dirty="0" smtClean="0"/>
              <a:t>WIR?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WIGOS Operational Information Resource </a:t>
            </a:r>
            <a:r>
              <a:rPr lang="en-US" dirty="0" smtClean="0"/>
              <a:t>is a </a:t>
            </a:r>
            <a:r>
              <a:rPr lang="en-US" dirty="0"/>
              <a:t>network platform and tool designed to provide WIGOS stakeholders with all relevant information on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operational status and evolution of WIGOS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operational requirements of </a:t>
            </a:r>
            <a:r>
              <a:rPr lang="en-US" dirty="0" smtClean="0"/>
              <a:t>WIGOS </a:t>
            </a:r>
          </a:p>
          <a:p>
            <a:r>
              <a:rPr lang="en-US" dirty="0" smtClean="0"/>
              <a:t>standard </a:t>
            </a:r>
            <a:r>
              <a:rPr lang="en-US" dirty="0"/>
              <a:t>and recommended practices and procedures used in the WIGOS </a:t>
            </a:r>
            <a:r>
              <a:rPr lang="en-US" dirty="0" smtClean="0"/>
              <a:t>framework</a:t>
            </a:r>
          </a:p>
          <a:p>
            <a:r>
              <a:rPr lang="en-US" dirty="0" smtClean="0"/>
              <a:t>their </a:t>
            </a:r>
            <a:r>
              <a:rPr lang="en-US" dirty="0"/>
              <a:t>capabilities to meet observational user </a:t>
            </a:r>
            <a:r>
              <a:rPr lang="en-US" dirty="0" smtClean="0"/>
              <a:t>requirements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18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Oval 5"/>
          <p:cNvSpPr>
            <a:spLocks noChangeArrowheads="1"/>
          </p:cNvSpPr>
          <p:nvPr/>
        </p:nvSpPr>
        <p:spPr bwMode="auto">
          <a:xfrm>
            <a:off x="5457826" y="730250"/>
            <a:ext cx="647700" cy="647700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9334" name="Oval 6"/>
          <p:cNvSpPr>
            <a:spLocks noChangeArrowheads="1"/>
          </p:cNvSpPr>
          <p:nvPr/>
        </p:nvSpPr>
        <p:spPr bwMode="auto">
          <a:xfrm>
            <a:off x="1619250" y="4294188"/>
            <a:ext cx="1511300" cy="15113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6804025" y="990600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dirty="0"/>
              <a:t>OSCAR</a:t>
            </a: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3368675" y="152400"/>
            <a:ext cx="28797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200" dirty="0"/>
              <a:t>Web </a:t>
            </a:r>
            <a:r>
              <a:rPr lang="en-US" altLang="en-US" sz="3200" dirty="0" smtClean="0"/>
              <a:t>Portal</a:t>
            </a:r>
            <a:endParaRPr lang="en-US" altLang="en-US" sz="3200" dirty="0"/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611187" y="3675063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3600" dirty="0"/>
              <a:t>SORT</a:t>
            </a:r>
          </a:p>
        </p:txBody>
      </p:sp>
      <p:sp>
        <p:nvSpPr>
          <p:cNvPr id="99340" name="Oval 12"/>
          <p:cNvSpPr>
            <a:spLocks noChangeArrowheads="1"/>
          </p:cNvSpPr>
          <p:nvPr/>
        </p:nvSpPr>
        <p:spPr bwMode="auto">
          <a:xfrm>
            <a:off x="4038601" y="1701800"/>
            <a:ext cx="4205288" cy="4256087"/>
          </a:xfrm>
          <a:prstGeom prst="ellipse">
            <a:avLst/>
          </a:prstGeom>
          <a:solidFill>
            <a:srgbClr val="668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endParaRPr lang="en-US"/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026278181"/>
              </p:ext>
            </p:extLst>
          </p:nvPr>
        </p:nvGraphicFramePr>
        <p:xfrm>
          <a:off x="4191000" y="2286000"/>
          <a:ext cx="4191000" cy="3244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304800" y="796498"/>
            <a:ext cx="2667000" cy="2632501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endParaRPr lang="en-US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296594" y="152400"/>
            <a:ext cx="25193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CH" altLang="en-US" dirty="0" err="1" smtClean="0"/>
              <a:t>Quality</a:t>
            </a:r>
            <a:r>
              <a:rPr lang="fr-CH" altLang="en-US" dirty="0" smtClean="0"/>
              <a:t> Monitoring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796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Web portal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smtClean="0"/>
              <a:t>Entry point for information on WIGOS</a:t>
            </a:r>
          </a:p>
          <a:p>
            <a:r>
              <a:rPr lang="fr-CH" dirty="0" smtClean="0"/>
              <a:t>Links to </a:t>
            </a:r>
            <a:r>
              <a:rPr lang="fr-CH" dirty="0" err="1" smtClean="0"/>
              <a:t>other</a:t>
            </a:r>
            <a:r>
              <a:rPr lang="fr-CH" dirty="0" smtClean="0"/>
              <a:t> WIGOS </a:t>
            </a:r>
            <a:r>
              <a:rPr lang="fr-CH" dirty="0" err="1" smtClean="0"/>
              <a:t>portals</a:t>
            </a:r>
            <a:r>
              <a:rPr lang="fr-CH" dirty="0" smtClean="0"/>
              <a:t> (SORT, OSCAR, WIGOS Monitoring)</a:t>
            </a:r>
          </a:p>
          <a:p>
            <a:r>
              <a:rPr lang="fr-CH" dirty="0" err="1" smtClean="0"/>
              <a:t>Textual</a:t>
            </a:r>
            <a:r>
              <a:rPr lang="fr-CH" dirty="0" smtClean="0"/>
              <a:t> description of WIGOS </a:t>
            </a:r>
            <a:r>
              <a:rPr lang="fr-CH" dirty="0" err="1" smtClean="0"/>
              <a:t>implementation</a:t>
            </a:r>
            <a:r>
              <a:rPr lang="fr-CH" dirty="0" smtClean="0"/>
              <a:t> </a:t>
            </a:r>
            <a:r>
              <a:rPr lang="fr-CH" dirty="0" err="1" smtClean="0"/>
              <a:t>status</a:t>
            </a:r>
            <a:r>
              <a:rPr lang="fr-CH" dirty="0" smtClean="0"/>
              <a:t> as </a:t>
            </a:r>
            <a:r>
              <a:rPr lang="fr-CH" dirty="0" err="1" smtClean="0"/>
              <a:t>well</a:t>
            </a:r>
            <a:r>
              <a:rPr lang="fr-CH" dirty="0" smtClean="0"/>
              <a:t> as info on </a:t>
            </a:r>
            <a:r>
              <a:rPr lang="fr-CH" dirty="0" err="1" smtClean="0"/>
              <a:t>operational</a:t>
            </a:r>
            <a:r>
              <a:rPr lang="fr-CH" dirty="0" smtClean="0"/>
              <a:t> </a:t>
            </a:r>
            <a:r>
              <a:rPr lang="fr-CH" dirty="0" err="1" smtClean="0"/>
              <a:t>status</a:t>
            </a:r>
            <a:r>
              <a:rPr lang="fr-CH" dirty="0" smtClean="0"/>
              <a:t> </a:t>
            </a:r>
          </a:p>
          <a:p>
            <a:endParaRPr lang="fr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685800" y="4648200"/>
            <a:ext cx="4572000" cy="6096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257800" y="4648200"/>
            <a:ext cx="2819400" cy="609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4991100" y="3992880"/>
            <a:ext cx="533400" cy="381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94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Web portal – </a:t>
            </a:r>
            <a:r>
              <a:rPr lang="fr-CH" dirty="0" err="1" smtClean="0"/>
              <a:t>current</a:t>
            </a:r>
            <a:r>
              <a:rPr lang="fr-CH" dirty="0" smtClean="0"/>
              <a:t> </a:t>
            </a:r>
            <a:r>
              <a:rPr lang="fr-CH" dirty="0" err="1" smtClean="0"/>
              <a:t>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H" dirty="0" smtClean="0"/>
          </a:p>
          <a:p>
            <a:r>
              <a:rPr lang="fr-CH" dirty="0" smtClean="0"/>
              <a:t>http://www.wmo.int/wigos</a:t>
            </a:r>
          </a:p>
          <a:p>
            <a:endParaRPr lang="fr-CH" dirty="0" smtClean="0"/>
          </a:p>
          <a:p>
            <a:r>
              <a:rPr lang="fr-CH" dirty="0" smtClean="0"/>
              <a:t>Initial content </a:t>
            </a:r>
            <a:r>
              <a:rPr lang="fr-CH" dirty="0" err="1" smtClean="0"/>
              <a:t>created</a:t>
            </a:r>
            <a:r>
              <a:rPr lang="fr-CH" dirty="0" smtClean="0"/>
              <a:t> in 2014</a:t>
            </a:r>
          </a:p>
          <a:p>
            <a:endParaRPr lang="fr-CH" dirty="0" smtClean="0"/>
          </a:p>
          <a:p>
            <a:r>
              <a:rPr lang="fr-CH" dirty="0" err="1" smtClean="0"/>
              <a:t>Based</a:t>
            </a:r>
            <a:r>
              <a:rPr lang="fr-CH" dirty="0" smtClean="0"/>
              <a:t> on </a:t>
            </a:r>
            <a:r>
              <a:rPr lang="fr-CH" dirty="0" err="1" smtClean="0"/>
              <a:t>current</a:t>
            </a:r>
            <a:r>
              <a:rPr lang="fr-CH" dirty="0" smtClean="0"/>
              <a:t> (</a:t>
            </a:r>
            <a:r>
              <a:rPr lang="fr-CH" dirty="0" err="1" smtClean="0"/>
              <a:t>completely</a:t>
            </a:r>
            <a:r>
              <a:rPr lang="fr-CH" dirty="0" smtClean="0"/>
              <a:t> </a:t>
            </a:r>
            <a:r>
              <a:rPr lang="fr-CH" dirty="0" err="1" smtClean="0"/>
              <a:t>outdated</a:t>
            </a:r>
            <a:r>
              <a:rPr lang="fr-CH" dirty="0" smtClean="0"/>
              <a:t>) WMO web infrastructure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696" y="228600"/>
            <a:ext cx="3381375" cy="24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099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Web portal - vision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CH" dirty="0" smtClean="0"/>
          </a:p>
          <a:p>
            <a:pPr marL="0" indent="0">
              <a:buNone/>
            </a:pPr>
            <a:r>
              <a:rPr lang="fr-CH" dirty="0" err="1" smtClean="0"/>
              <a:t>Integrate</a:t>
            </a:r>
            <a:r>
              <a:rPr lang="fr-CH" dirty="0" smtClean="0"/>
              <a:t> WIGOS portal </a:t>
            </a:r>
            <a:r>
              <a:rPr lang="fr-CH" dirty="0" err="1" smtClean="0"/>
              <a:t>into</a:t>
            </a:r>
            <a:r>
              <a:rPr lang="fr-CH" dirty="0" smtClean="0"/>
              <a:t> new WMO </a:t>
            </a:r>
            <a:r>
              <a:rPr lang="fr-CH" dirty="0" err="1" smtClean="0"/>
              <a:t>website</a:t>
            </a:r>
            <a:r>
              <a:rPr lang="fr-CH" dirty="0" smtClean="0"/>
              <a:t> </a:t>
            </a:r>
          </a:p>
          <a:p>
            <a:endParaRPr lang="fr-CH" dirty="0"/>
          </a:p>
          <a:p>
            <a:r>
              <a:rPr lang="fr-CH" dirty="0" smtClean="0"/>
              <a:t>New </a:t>
            </a:r>
            <a:r>
              <a:rPr lang="fr-CH" dirty="0" err="1" smtClean="0"/>
              <a:t>website</a:t>
            </a:r>
            <a:r>
              <a:rPr lang="fr-CH" dirty="0" smtClean="0"/>
              <a:t> </a:t>
            </a:r>
            <a:r>
              <a:rPr lang="fr-CH" dirty="0" err="1" smtClean="0"/>
              <a:t>will</a:t>
            </a:r>
            <a:r>
              <a:rPr lang="fr-CH" dirty="0" smtClean="0"/>
              <a:t>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designed</a:t>
            </a:r>
            <a:r>
              <a:rPr lang="fr-CH" dirty="0" smtClean="0"/>
              <a:t> </a:t>
            </a:r>
            <a:r>
              <a:rPr lang="fr-CH" dirty="0" err="1" smtClean="0"/>
              <a:t>around</a:t>
            </a:r>
            <a:r>
              <a:rPr lang="fr-CH" dirty="0" smtClean="0"/>
              <a:t> programmes and </a:t>
            </a:r>
            <a:r>
              <a:rPr lang="fr-CH" dirty="0" err="1" smtClean="0"/>
              <a:t>projects</a:t>
            </a:r>
            <a:r>
              <a:rPr lang="fr-CH" dirty="0" smtClean="0"/>
              <a:t> and impact on </a:t>
            </a:r>
            <a:r>
              <a:rPr lang="fr-CH" dirty="0" err="1" smtClean="0"/>
              <a:t>general</a:t>
            </a:r>
            <a:r>
              <a:rPr lang="fr-CH" dirty="0" smtClean="0"/>
              <a:t> public </a:t>
            </a:r>
          </a:p>
          <a:p>
            <a:r>
              <a:rPr lang="fr-CH" dirty="0" err="1" smtClean="0"/>
              <a:t>Matters</a:t>
            </a:r>
            <a:r>
              <a:rPr lang="fr-CH" dirty="0" smtClean="0"/>
              <a:t> of </a:t>
            </a:r>
            <a:r>
              <a:rPr lang="fr-CH" dirty="0" err="1" smtClean="0"/>
              <a:t>concern</a:t>
            </a:r>
            <a:r>
              <a:rPr lang="fr-CH" dirty="0" smtClean="0"/>
              <a:t> for </a:t>
            </a:r>
            <a:r>
              <a:rPr lang="fr-CH" dirty="0" err="1" smtClean="0"/>
              <a:t>Members</a:t>
            </a:r>
            <a:r>
              <a:rPr lang="fr-CH" dirty="0" smtClean="0"/>
              <a:t> (</a:t>
            </a:r>
            <a:r>
              <a:rPr lang="fr-CH" dirty="0" err="1" smtClean="0"/>
              <a:t>operational</a:t>
            </a:r>
            <a:r>
              <a:rPr lang="fr-CH" dirty="0" smtClean="0"/>
              <a:t>) and public (</a:t>
            </a:r>
            <a:r>
              <a:rPr lang="fr-CH" dirty="0" err="1" smtClean="0"/>
              <a:t>thematic</a:t>
            </a:r>
            <a:r>
              <a:rPr lang="fr-CH" dirty="0" smtClean="0"/>
              <a:t>) </a:t>
            </a:r>
            <a:r>
              <a:rPr lang="fr-CH" dirty="0" err="1" smtClean="0"/>
              <a:t>may</a:t>
            </a:r>
            <a:r>
              <a:rPr lang="fr-CH" dirty="0" smtClean="0"/>
              <a:t> have to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separated</a:t>
            </a:r>
            <a:r>
              <a:rPr lang="fr-CH" dirty="0" smtClean="0"/>
              <a:t> </a:t>
            </a:r>
          </a:p>
          <a:p>
            <a:r>
              <a:rPr lang="fr-CH" dirty="0" smtClean="0"/>
              <a:t>New </a:t>
            </a:r>
            <a:r>
              <a:rPr lang="fr-CH" dirty="0" err="1" smtClean="0"/>
              <a:t>technology</a:t>
            </a:r>
            <a:r>
              <a:rPr lang="fr-CH" dirty="0" smtClean="0"/>
              <a:t> </a:t>
            </a:r>
            <a:r>
              <a:rPr lang="fr-CH" dirty="0" err="1" smtClean="0"/>
              <a:t>will</a:t>
            </a:r>
            <a:r>
              <a:rPr lang="fr-CH" dirty="0" smtClean="0"/>
              <a:t> </a:t>
            </a:r>
            <a:r>
              <a:rPr lang="fr-CH" dirty="0" err="1" smtClean="0"/>
              <a:t>allow</a:t>
            </a:r>
            <a:r>
              <a:rPr lang="fr-CH" dirty="0" smtClean="0"/>
              <a:t> for </a:t>
            </a:r>
            <a:r>
              <a:rPr lang="fr-CH" dirty="0" err="1" smtClean="0"/>
              <a:t>better</a:t>
            </a:r>
            <a:r>
              <a:rPr lang="fr-CH" dirty="0" smtClean="0"/>
              <a:t> design and more </a:t>
            </a:r>
            <a:r>
              <a:rPr lang="fr-CH" dirty="0" err="1" smtClean="0"/>
              <a:t>features</a:t>
            </a:r>
            <a:r>
              <a:rPr lang="fr-CH" dirty="0" smtClean="0"/>
              <a:t> (news, blog, </a:t>
            </a:r>
            <a:r>
              <a:rPr lang="fr-CH" dirty="0" err="1" smtClean="0"/>
              <a:t>events</a:t>
            </a:r>
            <a:r>
              <a:rPr lang="fr-CH" dirty="0" smtClean="0"/>
              <a:t>)</a:t>
            </a:r>
            <a:endParaRPr lang="fr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85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SORT </a:t>
            </a:r>
            <a:r>
              <a:rPr lang="fr-CH" sz="2400" dirty="0" smtClean="0"/>
              <a:t>(</a:t>
            </a:r>
            <a:r>
              <a:rPr lang="en-US" sz="2400" dirty="0"/>
              <a:t>Standardization of Observations Reference </a:t>
            </a:r>
            <a:r>
              <a:rPr lang="en-US" sz="2400" dirty="0" smtClean="0"/>
              <a:t>Tool)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err="1" smtClean="0"/>
              <a:t>Integrate</a:t>
            </a:r>
            <a:r>
              <a:rPr lang="fr-CH" dirty="0" smtClean="0"/>
              <a:t> WIGOS </a:t>
            </a:r>
            <a:r>
              <a:rPr lang="fr-CH" dirty="0" err="1" smtClean="0"/>
              <a:t>materials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Facilitate</a:t>
            </a:r>
            <a:r>
              <a:rPr lang="fr-CH" dirty="0" smtClean="0"/>
              <a:t> </a:t>
            </a:r>
            <a:r>
              <a:rPr lang="fr-CH" dirty="0" err="1" smtClean="0"/>
              <a:t>discovery</a:t>
            </a:r>
            <a:r>
              <a:rPr lang="fr-CH" dirty="0" smtClean="0"/>
              <a:t> of relevant </a:t>
            </a:r>
            <a:r>
              <a:rPr lang="fr-CH" dirty="0" err="1" smtClean="0"/>
              <a:t>material</a:t>
            </a:r>
            <a:endParaRPr lang="fr-CH" dirty="0" smtClean="0"/>
          </a:p>
          <a:p>
            <a:r>
              <a:rPr lang="fr-CH" dirty="0" smtClean="0"/>
              <a:t>Online </a:t>
            </a:r>
            <a:r>
              <a:rPr lang="fr-CH" dirty="0" err="1" smtClean="0"/>
              <a:t>Search</a:t>
            </a:r>
            <a:r>
              <a:rPr lang="fr-CH" dirty="0" smtClean="0"/>
              <a:t> </a:t>
            </a:r>
            <a:r>
              <a:rPr lang="fr-CH" dirty="0" err="1" smtClean="0"/>
              <a:t>tool</a:t>
            </a:r>
            <a:r>
              <a:rPr lang="fr-CH" dirty="0" smtClean="0"/>
              <a:t> </a:t>
            </a:r>
            <a:endParaRPr lang="fr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685800" y="4648200"/>
            <a:ext cx="762000" cy="6096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47800" y="4648200"/>
            <a:ext cx="6629400" cy="609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1181100" y="4038600"/>
            <a:ext cx="533400" cy="381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5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SORT – </a:t>
            </a:r>
            <a:r>
              <a:rPr lang="fr-CH" dirty="0" err="1" smtClean="0"/>
              <a:t>current</a:t>
            </a:r>
            <a:r>
              <a:rPr lang="fr-CH" dirty="0" smtClean="0"/>
              <a:t> </a:t>
            </a:r>
            <a:r>
              <a:rPr lang="fr-CH" dirty="0" err="1" smtClean="0"/>
              <a:t>status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4" y="1054127"/>
            <a:ext cx="8731195" cy="4905375"/>
          </a:xfrm>
        </p:spPr>
        <p:txBody>
          <a:bodyPr/>
          <a:lstStyle/>
          <a:p>
            <a:r>
              <a:rPr lang="fr-CH" dirty="0" err="1" smtClean="0"/>
              <a:t>Requirements</a:t>
            </a:r>
            <a:r>
              <a:rPr lang="fr-CH" dirty="0" smtClean="0"/>
              <a:t> </a:t>
            </a:r>
            <a:r>
              <a:rPr lang="fr-CH" dirty="0" err="1" smtClean="0"/>
              <a:t>analysed</a:t>
            </a:r>
            <a:endParaRPr lang="fr-CH" dirty="0" smtClean="0"/>
          </a:p>
          <a:p>
            <a:r>
              <a:rPr lang="fr-CH" dirty="0" err="1" smtClean="0"/>
              <a:t>Two</a:t>
            </a:r>
            <a:r>
              <a:rPr lang="fr-CH" dirty="0" smtClean="0"/>
              <a:t> </a:t>
            </a:r>
            <a:r>
              <a:rPr lang="fr-CH" dirty="0" err="1" smtClean="0"/>
              <a:t>implementation</a:t>
            </a:r>
            <a:r>
              <a:rPr lang="fr-CH" dirty="0" smtClean="0"/>
              <a:t> options </a:t>
            </a:r>
            <a:r>
              <a:rPr lang="fr-CH" dirty="0" err="1" smtClean="0"/>
              <a:t>considered</a:t>
            </a:r>
            <a:r>
              <a:rPr lang="fr-CH" dirty="0" smtClean="0"/>
              <a:t> </a:t>
            </a:r>
            <a:endParaRPr lang="fr-CH" dirty="0"/>
          </a:p>
          <a:p>
            <a:endParaRPr lang="fr-CH" dirty="0" smtClean="0"/>
          </a:p>
          <a:p>
            <a:endParaRPr lang="fr-CH" dirty="0" smtClean="0"/>
          </a:p>
          <a:p>
            <a:r>
              <a:rPr lang="fr-CH" dirty="0" smtClean="0"/>
              <a:t>But ..</a:t>
            </a:r>
          </a:p>
          <a:p>
            <a:endParaRPr lang="fr-CH" dirty="0" smtClean="0"/>
          </a:p>
          <a:p>
            <a:r>
              <a:rPr lang="fr-CH" dirty="0" smtClean="0"/>
              <a:t>Exact </a:t>
            </a:r>
            <a:r>
              <a:rPr lang="fr-CH" dirty="0" err="1" smtClean="0"/>
              <a:t>requirements</a:t>
            </a:r>
            <a:r>
              <a:rPr lang="fr-CH" dirty="0" smtClean="0"/>
              <a:t> </a:t>
            </a:r>
            <a:r>
              <a:rPr lang="fr-CH" dirty="0" err="1" smtClean="0"/>
              <a:t>unclear</a:t>
            </a:r>
            <a:endParaRPr lang="fr-CH" dirty="0" smtClean="0"/>
          </a:p>
          <a:p>
            <a:r>
              <a:rPr lang="fr-CH" dirty="0" smtClean="0"/>
              <a:t>No </a:t>
            </a:r>
            <a:r>
              <a:rPr lang="fr-CH" dirty="0" err="1" smtClean="0"/>
              <a:t>clear</a:t>
            </a:r>
            <a:r>
              <a:rPr lang="fr-CH" dirty="0" smtClean="0"/>
              <a:t> </a:t>
            </a:r>
            <a:r>
              <a:rPr lang="fr-CH" dirty="0" err="1" smtClean="0"/>
              <a:t>project</a:t>
            </a:r>
            <a:r>
              <a:rPr lang="fr-CH" dirty="0" smtClean="0"/>
              <a:t> sponsor </a:t>
            </a:r>
            <a:r>
              <a:rPr lang="fr-CH" dirty="0" err="1" smtClean="0"/>
              <a:t>from</a:t>
            </a:r>
            <a:r>
              <a:rPr lang="fr-CH" dirty="0" smtClean="0"/>
              <a:t> </a:t>
            </a:r>
            <a:r>
              <a:rPr lang="fr-CH" dirty="0" err="1" smtClean="0"/>
              <a:t>Member</a:t>
            </a:r>
            <a:r>
              <a:rPr lang="fr-CH" dirty="0" smtClean="0"/>
              <a:t> </a:t>
            </a:r>
            <a:r>
              <a:rPr lang="fr-CH" dirty="0" err="1" smtClean="0"/>
              <a:t>side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Considerable</a:t>
            </a:r>
            <a:r>
              <a:rPr lang="fr-CH" dirty="0" smtClean="0"/>
              <a:t> </a:t>
            </a:r>
            <a:r>
              <a:rPr lang="fr-CH" dirty="0" err="1" smtClean="0"/>
              <a:t>overlap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</a:t>
            </a:r>
            <a:r>
              <a:rPr lang="fr-CH" dirty="0" err="1" smtClean="0"/>
              <a:t>organization-wide</a:t>
            </a:r>
            <a:r>
              <a:rPr lang="fr-CH" dirty="0" smtClean="0"/>
              <a:t> </a:t>
            </a:r>
            <a:r>
              <a:rPr lang="fr-CH" dirty="0" err="1" smtClean="0"/>
              <a:t>needs</a:t>
            </a:r>
            <a:endParaRPr lang="fr-CH" dirty="0"/>
          </a:p>
          <a:p>
            <a:endParaRPr lang="en-US" dirty="0"/>
          </a:p>
        </p:txBody>
      </p:sp>
      <p:pic>
        <p:nvPicPr>
          <p:cNvPr id="2050" name="Picture 2" descr="http://images.clipartpanda.com/infighting-clipart-MB9000787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334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76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SORT – vision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4" y="1054127"/>
            <a:ext cx="8731195" cy="4905375"/>
          </a:xfrm>
        </p:spPr>
        <p:txBody>
          <a:bodyPr/>
          <a:lstStyle/>
          <a:p>
            <a:endParaRPr lang="fr-CH" dirty="0" smtClean="0"/>
          </a:p>
          <a:p>
            <a:r>
              <a:rPr lang="fr-CH" dirty="0" smtClean="0"/>
              <a:t>WMO </a:t>
            </a:r>
            <a:r>
              <a:rPr lang="fr-CH" dirty="0" err="1" smtClean="0"/>
              <a:t>will</a:t>
            </a:r>
            <a:r>
              <a:rPr lang="fr-CH" dirty="0" smtClean="0"/>
              <a:t> </a:t>
            </a:r>
            <a:r>
              <a:rPr lang="fr-CH" dirty="0" err="1" smtClean="0"/>
              <a:t>implement</a:t>
            </a:r>
            <a:r>
              <a:rPr lang="fr-CH" dirty="0" smtClean="0"/>
              <a:t> an </a:t>
            </a:r>
            <a:r>
              <a:rPr lang="fr-CH" dirty="0" err="1" smtClean="0"/>
              <a:t>electronic</a:t>
            </a:r>
            <a:r>
              <a:rPr lang="fr-CH" dirty="0" smtClean="0"/>
              <a:t> document management system in 2016</a:t>
            </a:r>
          </a:p>
          <a:p>
            <a:r>
              <a:rPr lang="fr-CH" dirty="0" smtClean="0"/>
              <a:t>SORT </a:t>
            </a:r>
            <a:r>
              <a:rPr lang="fr-CH" dirty="0" err="1" smtClean="0"/>
              <a:t>requirements</a:t>
            </a:r>
            <a:r>
              <a:rPr lang="fr-CH" dirty="0" smtClean="0"/>
              <a:t> </a:t>
            </a:r>
            <a:r>
              <a:rPr lang="fr-CH" dirty="0" err="1" smtClean="0"/>
              <a:t>can</a:t>
            </a:r>
            <a:r>
              <a:rPr lang="fr-CH" dirty="0" smtClean="0"/>
              <a:t>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included</a:t>
            </a:r>
            <a:r>
              <a:rPr lang="fr-CH" dirty="0" smtClean="0"/>
              <a:t> </a:t>
            </a:r>
            <a:r>
              <a:rPr lang="fr-CH" dirty="0" err="1" smtClean="0"/>
              <a:t>into</a:t>
            </a:r>
            <a:r>
              <a:rPr lang="fr-CH" dirty="0" smtClean="0"/>
              <a:t> </a:t>
            </a:r>
            <a:r>
              <a:rPr lang="fr-CH" dirty="0" err="1" smtClean="0"/>
              <a:t>this</a:t>
            </a:r>
            <a:r>
              <a:rPr lang="fr-CH" dirty="0" smtClean="0"/>
              <a:t> </a:t>
            </a:r>
            <a:r>
              <a:rPr lang="fr-CH" dirty="0" err="1" smtClean="0"/>
              <a:t>project</a:t>
            </a:r>
            <a:r>
              <a:rPr lang="fr-CH" dirty="0" smtClean="0"/>
              <a:t> </a:t>
            </a:r>
          </a:p>
          <a:p>
            <a:endParaRPr lang="fr-CH" dirty="0" smtClean="0"/>
          </a:p>
          <a:p>
            <a:endParaRPr lang="fr-CH" dirty="0"/>
          </a:p>
          <a:p>
            <a:r>
              <a:rPr lang="fr-CH" dirty="0" smtClean="0"/>
              <a:t>The </a:t>
            </a:r>
            <a:r>
              <a:rPr lang="fr-CH" dirty="0" err="1" smtClean="0"/>
              <a:t>need</a:t>
            </a:r>
            <a:r>
              <a:rPr lang="fr-CH" dirty="0" smtClean="0"/>
              <a:t> to </a:t>
            </a:r>
            <a:r>
              <a:rPr lang="fr-CH" dirty="0" err="1" smtClean="0"/>
              <a:t>consolidate</a:t>
            </a:r>
            <a:r>
              <a:rPr lang="fr-CH" dirty="0" smtClean="0"/>
              <a:t> </a:t>
            </a:r>
            <a:r>
              <a:rPr lang="fr-CH" dirty="0" err="1" smtClean="0"/>
              <a:t>regulatory</a:t>
            </a:r>
            <a:r>
              <a:rPr lang="fr-CH" dirty="0" smtClean="0"/>
              <a:t> (and </a:t>
            </a:r>
            <a:r>
              <a:rPr lang="fr-CH" dirty="0" err="1" smtClean="0"/>
              <a:t>other</a:t>
            </a:r>
            <a:r>
              <a:rPr lang="fr-CH" dirty="0" smtClean="0"/>
              <a:t>) </a:t>
            </a:r>
            <a:r>
              <a:rPr lang="fr-CH" dirty="0" err="1" smtClean="0"/>
              <a:t>material</a:t>
            </a:r>
            <a:r>
              <a:rPr lang="fr-CH" dirty="0" smtClean="0"/>
              <a:t> and </a:t>
            </a:r>
            <a:r>
              <a:rPr lang="fr-CH" dirty="0" err="1" smtClean="0"/>
              <a:t>make</a:t>
            </a:r>
            <a:r>
              <a:rPr lang="fr-CH" dirty="0" smtClean="0"/>
              <a:t> </a:t>
            </a:r>
            <a:r>
              <a:rPr lang="fr-CH" dirty="0" err="1" smtClean="0"/>
              <a:t>it</a:t>
            </a:r>
            <a:r>
              <a:rPr lang="fr-CH" dirty="0" smtClean="0"/>
              <a:t> more accessible </a:t>
            </a:r>
            <a:r>
              <a:rPr lang="fr-CH" dirty="0" err="1" smtClean="0"/>
              <a:t>is</a:t>
            </a:r>
            <a:r>
              <a:rPr lang="fr-CH" dirty="0" smtClean="0"/>
              <a:t> </a:t>
            </a:r>
            <a:r>
              <a:rPr lang="fr-CH" dirty="0" err="1" smtClean="0"/>
              <a:t>organizational</a:t>
            </a:r>
            <a:r>
              <a:rPr lang="fr-CH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35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OSCAR </a:t>
            </a:r>
            <a:r>
              <a:rPr lang="fr-CH" sz="2400" dirty="0" smtClean="0"/>
              <a:t>(</a:t>
            </a:r>
            <a:r>
              <a:rPr lang="en-US" sz="2000" dirty="0" smtClean="0"/>
              <a:t>Observing Systems Capability Analysis and Review Tool</a:t>
            </a:r>
            <a:r>
              <a:rPr lang="en-US" sz="2400" dirty="0" smtClean="0"/>
              <a:t>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smtClean="0"/>
              <a:t>OSCAR/</a:t>
            </a:r>
            <a:r>
              <a:rPr lang="fr-CH" dirty="0" err="1" smtClean="0"/>
              <a:t>Space</a:t>
            </a:r>
            <a:endParaRPr lang="fr-CH" dirty="0" smtClean="0"/>
          </a:p>
          <a:p>
            <a:pPr lvl="1"/>
            <a:r>
              <a:rPr lang="fr-CH" sz="2000" dirty="0" smtClean="0"/>
              <a:t>v1.0 </a:t>
            </a:r>
            <a:r>
              <a:rPr lang="fr-CH" sz="2000" dirty="0" err="1" smtClean="0"/>
              <a:t>completed</a:t>
            </a:r>
            <a:endParaRPr lang="fr-CH" sz="2000" dirty="0" smtClean="0"/>
          </a:p>
          <a:p>
            <a:pPr lvl="1"/>
            <a:r>
              <a:rPr lang="fr-CH" sz="2000" dirty="0" err="1" smtClean="0"/>
              <a:t>ongoing</a:t>
            </a:r>
            <a:r>
              <a:rPr lang="fr-CH" sz="2000" dirty="0" smtClean="0"/>
              <a:t> </a:t>
            </a:r>
            <a:r>
              <a:rPr lang="fr-CH" sz="2000" dirty="0" err="1" smtClean="0"/>
              <a:t>development</a:t>
            </a:r>
            <a:r>
              <a:rPr lang="fr-CH" sz="2000" dirty="0" smtClean="0"/>
              <a:t> </a:t>
            </a:r>
            <a:r>
              <a:rPr lang="fr-CH" sz="2000" dirty="0" err="1" smtClean="0"/>
              <a:t>towards</a:t>
            </a:r>
            <a:r>
              <a:rPr lang="fr-CH" sz="2000" dirty="0" smtClean="0"/>
              <a:t> v2.0</a:t>
            </a:r>
          </a:p>
          <a:p>
            <a:pPr lvl="1"/>
            <a:r>
              <a:rPr lang="fr-CH" sz="2000" dirty="0" smtClean="0"/>
              <a:t>Will continue </a:t>
            </a:r>
            <a:r>
              <a:rPr lang="fr-CH" sz="2000" dirty="0" err="1" smtClean="0"/>
              <a:t>being</a:t>
            </a:r>
            <a:r>
              <a:rPr lang="fr-CH" sz="2000" dirty="0" smtClean="0"/>
              <a:t> </a:t>
            </a:r>
            <a:r>
              <a:rPr lang="fr-CH" sz="2000" dirty="0" err="1" smtClean="0"/>
              <a:t>operated</a:t>
            </a:r>
            <a:r>
              <a:rPr lang="fr-CH" sz="2000" dirty="0" smtClean="0"/>
              <a:t> </a:t>
            </a:r>
            <a:r>
              <a:rPr lang="fr-CH" sz="2000" dirty="0" err="1" smtClean="0"/>
              <a:t>at</a:t>
            </a:r>
            <a:r>
              <a:rPr lang="fr-CH" sz="2000" dirty="0" smtClean="0"/>
              <a:t> WMO </a:t>
            </a:r>
            <a:r>
              <a:rPr lang="fr-CH" sz="2000" dirty="0" err="1" smtClean="0"/>
              <a:t>Secretariat</a:t>
            </a:r>
            <a:endParaRPr lang="fr-CH" sz="2000" dirty="0" smtClean="0"/>
          </a:p>
          <a:p>
            <a:pPr lvl="1"/>
            <a:r>
              <a:rPr lang="fr-CH" sz="2000" dirty="0" smtClean="0"/>
              <a:t>Long </a:t>
            </a:r>
            <a:r>
              <a:rPr lang="fr-CH" sz="2000" dirty="0" err="1" smtClean="0"/>
              <a:t>term</a:t>
            </a:r>
            <a:r>
              <a:rPr lang="fr-CH" sz="2000" dirty="0" smtClean="0"/>
              <a:t> support </a:t>
            </a:r>
            <a:r>
              <a:rPr lang="fr-CH" sz="2000" dirty="0" err="1" smtClean="0"/>
              <a:t>is</a:t>
            </a:r>
            <a:r>
              <a:rPr lang="fr-CH" sz="2000" dirty="0" smtClean="0"/>
              <a:t> an open question</a:t>
            </a:r>
          </a:p>
          <a:p>
            <a:r>
              <a:rPr lang="fr-CH" dirty="0" smtClean="0"/>
              <a:t>OSCAR/</a:t>
            </a:r>
            <a:r>
              <a:rPr lang="fr-CH" dirty="0" err="1" smtClean="0"/>
              <a:t>Requirements</a:t>
            </a:r>
            <a:endParaRPr lang="fr-CH" dirty="0" smtClean="0"/>
          </a:p>
          <a:p>
            <a:pPr lvl="1"/>
            <a:r>
              <a:rPr lang="fr-CH" sz="2000" dirty="0" err="1" smtClean="0"/>
              <a:t>Development</a:t>
            </a:r>
            <a:r>
              <a:rPr lang="fr-CH" sz="2000" dirty="0" smtClean="0"/>
              <a:t> </a:t>
            </a:r>
            <a:r>
              <a:rPr lang="fr-CH" sz="2000" dirty="0" err="1" smtClean="0"/>
              <a:t>completed</a:t>
            </a:r>
            <a:r>
              <a:rPr lang="fr-CH" sz="2000" dirty="0" smtClean="0"/>
              <a:t> </a:t>
            </a:r>
          </a:p>
          <a:p>
            <a:pPr lvl="1"/>
            <a:r>
              <a:rPr lang="fr-CH" sz="2000" dirty="0" err="1" smtClean="0"/>
              <a:t>Requirements</a:t>
            </a:r>
            <a:r>
              <a:rPr lang="fr-CH" sz="2000" dirty="0" smtClean="0"/>
              <a:t> </a:t>
            </a:r>
            <a:r>
              <a:rPr lang="fr-CH" sz="2000" dirty="0" err="1" smtClean="0"/>
              <a:t>organization</a:t>
            </a:r>
            <a:r>
              <a:rPr lang="fr-CH" sz="2000" dirty="0" smtClean="0"/>
              <a:t> </a:t>
            </a:r>
            <a:r>
              <a:rPr lang="fr-CH" sz="2000" dirty="0" err="1" smtClean="0"/>
              <a:t>bound</a:t>
            </a:r>
            <a:r>
              <a:rPr lang="fr-CH" sz="2000" dirty="0" smtClean="0"/>
              <a:t> to change in 2016</a:t>
            </a:r>
          </a:p>
          <a:p>
            <a:pPr lvl="1"/>
            <a:r>
              <a:rPr lang="fr-CH" sz="2000" dirty="0" err="1" smtClean="0"/>
              <a:t>Re-implementation</a:t>
            </a:r>
            <a:r>
              <a:rPr lang="fr-CH" sz="2000" dirty="0" smtClean="0"/>
              <a:t> @</a:t>
            </a:r>
            <a:r>
              <a:rPr lang="fr-CH" sz="2000" dirty="0" err="1" smtClean="0"/>
              <a:t>Meteo</a:t>
            </a:r>
            <a:r>
              <a:rPr lang="fr-CH" sz="2000" dirty="0" smtClean="0"/>
              <a:t> Suisse (no PHP)</a:t>
            </a:r>
          </a:p>
          <a:p>
            <a:pPr lvl="1"/>
            <a:r>
              <a:rPr lang="fr-CH" sz="2000" dirty="0" err="1" smtClean="0"/>
              <a:t>Minor</a:t>
            </a:r>
            <a:r>
              <a:rPr lang="fr-CH" sz="2000" dirty="0" smtClean="0"/>
              <a:t> effort</a:t>
            </a:r>
          </a:p>
          <a:p>
            <a:r>
              <a:rPr lang="fr-CH" dirty="0" smtClean="0"/>
              <a:t>OSCAR/Surface</a:t>
            </a:r>
          </a:p>
          <a:p>
            <a:pPr lvl="1"/>
            <a:r>
              <a:rPr lang="fr-CH" dirty="0" smtClean="0"/>
              <a:t>..</a:t>
            </a:r>
            <a:endParaRPr lang="fr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9" name="Rectangle 8"/>
          <p:cNvSpPr/>
          <p:nvPr/>
        </p:nvSpPr>
        <p:spPr>
          <a:xfrm>
            <a:off x="4305300" y="1219200"/>
            <a:ext cx="1720596" cy="2438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400" b="1" dirty="0" smtClean="0">
                <a:solidFill>
                  <a:schemeClr val="tx1"/>
                </a:solidFill>
              </a:rPr>
              <a:t>v1.0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38850" y="1219200"/>
            <a:ext cx="937260" cy="2438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400" dirty="0" smtClean="0">
                <a:solidFill>
                  <a:schemeClr val="tx1"/>
                </a:solidFill>
              </a:rPr>
              <a:t>v2.0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6248400" y="855345"/>
            <a:ext cx="289560" cy="23241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976110" y="1219200"/>
            <a:ext cx="937260" cy="2438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 dirty="0" smtClean="0">
                <a:solidFill>
                  <a:schemeClr val="tx1"/>
                </a:solidFill>
              </a:rPr>
              <a:t>migration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105400" y="3413760"/>
            <a:ext cx="1541526" cy="2438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400" b="1" dirty="0" smtClean="0">
                <a:solidFill>
                  <a:schemeClr val="tx1"/>
                </a:solidFill>
              </a:rPr>
              <a:t>v1.0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>
            <a:off x="6629400" y="3049905"/>
            <a:ext cx="289560" cy="23241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646926" y="3413760"/>
            <a:ext cx="1354074" cy="24384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400" dirty="0" smtClean="0">
                <a:solidFill>
                  <a:schemeClr val="tx1"/>
                </a:solidFill>
              </a:rPr>
              <a:t>v2.0 &amp; migration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51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OSCAR/Surface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smtClean="0"/>
              <a:t>Part I: Interactive online </a:t>
            </a:r>
            <a:r>
              <a:rPr lang="fr-CH" dirty="0" err="1" smtClean="0"/>
              <a:t>tool</a:t>
            </a:r>
            <a:r>
              <a:rPr lang="fr-CH" dirty="0" smtClean="0"/>
              <a:t> for management of station </a:t>
            </a:r>
            <a:r>
              <a:rPr lang="fr-CH" dirty="0" err="1" smtClean="0"/>
              <a:t>metadata</a:t>
            </a:r>
            <a:r>
              <a:rPr lang="fr-CH" dirty="0" smtClean="0"/>
              <a:t> </a:t>
            </a:r>
          </a:p>
          <a:p>
            <a:r>
              <a:rPr lang="fr-CH" dirty="0" smtClean="0"/>
              <a:t>Part II: Gap </a:t>
            </a:r>
            <a:r>
              <a:rPr lang="fr-CH" dirty="0" err="1" smtClean="0"/>
              <a:t>analysis</a:t>
            </a:r>
            <a:r>
              <a:rPr lang="fr-CH" dirty="0" smtClean="0"/>
              <a:t> </a:t>
            </a:r>
          </a:p>
          <a:p>
            <a:endParaRPr lang="fr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685800" y="4648200"/>
            <a:ext cx="2667000" cy="6096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352800" y="4648200"/>
            <a:ext cx="4724400" cy="609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3124200" y="4038600"/>
            <a:ext cx="533400" cy="381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4191000" y="4038600"/>
            <a:ext cx="533400" cy="3810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62400" y="3505200"/>
            <a:ext cx="8382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v1.0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7772400" y="4038600"/>
            <a:ext cx="533400" cy="381000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543800" y="3505200"/>
            <a:ext cx="8382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v2.0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30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OSCAR/surface -</a:t>
            </a:r>
            <a:br>
              <a:rPr lang="fr-CH" dirty="0" smtClean="0"/>
            </a:br>
            <a:r>
              <a:rPr lang="fr-CH" sz="2800" dirty="0" err="1" smtClean="0"/>
              <a:t>current</a:t>
            </a:r>
            <a:r>
              <a:rPr lang="fr-CH" sz="2800" dirty="0" smtClean="0"/>
              <a:t> </a:t>
            </a:r>
            <a:r>
              <a:rPr lang="fr-CH" sz="2800" dirty="0" err="1" smtClean="0"/>
              <a:t>status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4" y="1054127"/>
            <a:ext cx="8731195" cy="4905375"/>
          </a:xfrm>
        </p:spPr>
        <p:txBody>
          <a:bodyPr/>
          <a:lstStyle/>
          <a:p>
            <a:endParaRPr lang="fr-CH" dirty="0" smtClean="0"/>
          </a:p>
          <a:p>
            <a:r>
              <a:rPr lang="fr-CH" dirty="0" err="1" smtClean="0"/>
              <a:t>Development</a:t>
            </a:r>
            <a:r>
              <a:rPr lang="fr-CH" dirty="0" smtClean="0"/>
              <a:t> </a:t>
            </a:r>
            <a:r>
              <a:rPr lang="fr-CH" dirty="0" err="1" smtClean="0"/>
              <a:t>ongoing</a:t>
            </a:r>
            <a:endParaRPr lang="fr-CH" dirty="0" smtClean="0"/>
          </a:p>
          <a:p>
            <a:pPr lvl="1"/>
            <a:r>
              <a:rPr lang="fr-CH" dirty="0" err="1" smtClean="0"/>
              <a:t>Partnership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</a:t>
            </a:r>
            <a:br>
              <a:rPr lang="fr-CH" dirty="0" smtClean="0"/>
            </a:br>
            <a:r>
              <a:rPr lang="fr-CH" dirty="0" err="1" smtClean="0"/>
              <a:t>Meteo</a:t>
            </a:r>
            <a:r>
              <a:rPr lang="fr-CH" dirty="0" smtClean="0"/>
              <a:t> Suisse</a:t>
            </a:r>
          </a:p>
          <a:p>
            <a:pPr lvl="1"/>
            <a:r>
              <a:rPr lang="fr-CH" dirty="0" smtClean="0"/>
              <a:t>Version 1 to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launched</a:t>
            </a:r>
            <a:r>
              <a:rPr lang="fr-CH" dirty="0" smtClean="0"/>
              <a:t> in March 2016</a:t>
            </a:r>
          </a:p>
          <a:p>
            <a:pPr lvl="1"/>
            <a:r>
              <a:rPr lang="fr-CH" dirty="0" err="1" smtClean="0"/>
              <a:t>only</a:t>
            </a:r>
            <a:r>
              <a:rPr lang="fr-CH" dirty="0" smtClean="0"/>
              <a:t> part I</a:t>
            </a:r>
          </a:p>
          <a:p>
            <a:pPr lvl="1"/>
            <a:endParaRPr lang="fr-CH" dirty="0" smtClean="0"/>
          </a:p>
          <a:p>
            <a:r>
              <a:rPr lang="fr-CH" dirty="0" err="1" smtClean="0"/>
              <a:t>Piggy</a:t>
            </a:r>
            <a:r>
              <a:rPr lang="fr-CH" dirty="0" smtClean="0"/>
              <a:t>-back WIGOS </a:t>
            </a:r>
            <a:r>
              <a:rPr lang="fr-CH" dirty="0" err="1" smtClean="0"/>
              <a:t>metadata</a:t>
            </a:r>
            <a:r>
              <a:rPr lang="fr-CH" dirty="0" smtClean="0"/>
              <a:t> standard </a:t>
            </a:r>
            <a:r>
              <a:rPr lang="fr-CH" dirty="0" err="1" smtClean="0"/>
              <a:t>development</a:t>
            </a:r>
            <a:endParaRPr lang="fr-CH" dirty="0" smtClean="0"/>
          </a:p>
          <a:p>
            <a:r>
              <a:rPr lang="fr-CH" dirty="0" smtClean="0"/>
              <a:t>Management of WMO </a:t>
            </a:r>
            <a:r>
              <a:rPr lang="fr-CH" dirty="0" err="1" smtClean="0"/>
              <a:t>requirements</a:t>
            </a:r>
            <a:r>
              <a:rPr lang="fr-CH" dirty="0" smtClean="0"/>
              <a:t> </a:t>
            </a:r>
          </a:p>
          <a:p>
            <a:r>
              <a:rPr lang="fr-CH" dirty="0" err="1" smtClean="0"/>
              <a:t>Integration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(</a:t>
            </a:r>
            <a:r>
              <a:rPr lang="fr-CH" dirty="0" err="1" smtClean="0"/>
              <a:t>near</a:t>
            </a:r>
            <a:r>
              <a:rPr lang="fr-CH" dirty="0" smtClean="0"/>
              <a:t>) real-time WIGOS monitoring</a:t>
            </a:r>
          </a:p>
          <a:p>
            <a:r>
              <a:rPr lang="fr-CH" dirty="0" smtClean="0"/>
              <a:t>More </a:t>
            </a:r>
            <a:r>
              <a:rPr lang="fr-CH" dirty="0" err="1" smtClean="0"/>
              <a:t>later</a:t>
            </a:r>
            <a:r>
              <a:rPr lang="fr-CH" dirty="0" smtClean="0"/>
              <a:t>.. 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831" y="0"/>
            <a:ext cx="4504121" cy="2466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130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OSCAR/surface – Gap </a:t>
            </a:r>
            <a:r>
              <a:rPr lang="fr-CH" dirty="0" err="1" smtClean="0"/>
              <a:t>Analysis</a:t>
            </a:r>
            <a:r>
              <a:rPr lang="fr-CH" dirty="0" smtClean="0"/>
              <a:t> </a:t>
            </a:r>
            <a:r>
              <a:rPr lang="fr-CH" dirty="0" err="1" smtClean="0"/>
              <a:t>Status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4" y="1054127"/>
            <a:ext cx="8731195" cy="4905375"/>
          </a:xfrm>
        </p:spPr>
        <p:txBody>
          <a:bodyPr/>
          <a:lstStyle/>
          <a:p>
            <a:pPr marL="0" indent="0">
              <a:buNone/>
            </a:pPr>
            <a:r>
              <a:rPr lang="fr-CH" dirty="0" smtClean="0"/>
              <a:t>Compare </a:t>
            </a:r>
            <a:r>
              <a:rPr lang="fr-CH" dirty="0" err="1" smtClean="0"/>
              <a:t>requirements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</a:t>
            </a:r>
            <a:r>
              <a:rPr lang="fr-CH" dirty="0" err="1" smtClean="0"/>
              <a:t>capabilities</a:t>
            </a:r>
            <a:r>
              <a:rPr lang="fr-CH" dirty="0" smtClean="0"/>
              <a:t> </a:t>
            </a:r>
          </a:p>
          <a:p>
            <a:pPr marL="0" indent="0">
              <a:buNone/>
            </a:pPr>
            <a:endParaRPr lang="fr-CH" dirty="0"/>
          </a:p>
          <a:p>
            <a:pPr marL="0" indent="0">
              <a:buNone/>
            </a:pPr>
            <a:r>
              <a:rPr lang="fr-CH" dirty="0" smtClean="0"/>
              <a:t>But </a:t>
            </a:r>
            <a:r>
              <a:rPr lang="fr-CH" dirty="0" err="1" smtClean="0"/>
              <a:t>devil</a:t>
            </a:r>
            <a:r>
              <a:rPr lang="fr-CH" dirty="0" smtClean="0"/>
              <a:t> </a:t>
            </a:r>
            <a:r>
              <a:rPr lang="fr-CH" dirty="0" err="1" smtClean="0"/>
              <a:t>is</a:t>
            </a:r>
            <a:r>
              <a:rPr lang="fr-CH" dirty="0" smtClean="0"/>
              <a:t> in the </a:t>
            </a:r>
            <a:r>
              <a:rPr lang="fr-CH" dirty="0" err="1" smtClean="0"/>
              <a:t>detail</a:t>
            </a:r>
            <a:endParaRPr lang="fr-CH" dirty="0" smtClean="0"/>
          </a:p>
          <a:p>
            <a:r>
              <a:rPr lang="fr-CH" dirty="0" smtClean="0"/>
              <a:t>Engineering </a:t>
            </a:r>
          </a:p>
          <a:p>
            <a:pPr lvl="1"/>
            <a:r>
              <a:rPr lang="fr-CH" dirty="0" smtClean="0"/>
              <a:t>A lot of data </a:t>
            </a:r>
          </a:p>
          <a:p>
            <a:r>
              <a:rPr lang="fr-CH" dirty="0" err="1" smtClean="0"/>
              <a:t>Scientific</a:t>
            </a:r>
            <a:r>
              <a:rPr lang="fr-CH" dirty="0" smtClean="0"/>
              <a:t> </a:t>
            </a:r>
          </a:p>
          <a:p>
            <a:pPr lvl="1"/>
            <a:r>
              <a:rPr lang="fr-CH" dirty="0" smtClean="0"/>
              <a:t>How to </a:t>
            </a:r>
            <a:r>
              <a:rPr lang="fr-CH" dirty="0" err="1" smtClean="0"/>
              <a:t>map</a:t>
            </a:r>
            <a:r>
              <a:rPr lang="fr-CH" dirty="0" smtClean="0"/>
              <a:t> </a:t>
            </a:r>
            <a:r>
              <a:rPr lang="fr-CH" dirty="0" err="1" smtClean="0"/>
              <a:t>various</a:t>
            </a:r>
            <a:r>
              <a:rPr lang="fr-CH" dirty="0" smtClean="0"/>
              <a:t> </a:t>
            </a:r>
            <a:r>
              <a:rPr lang="fr-CH" dirty="0" err="1" smtClean="0"/>
              <a:t>systems</a:t>
            </a:r>
            <a:r>
              <a:rPr lang="fr-CH" dirty="0" smtClean="0"/>
              <a:t> to </a:t>
            </a:r>
            <a:r>
              <a:rPr lang="fr-CH" dirty="0" err="1" smtClean="0"/>
              <a:t>common</a:t>
            </a:r>
            <a:r>
              <a:rPr lang="fr-CH" dirty="0" smtClean="0"/>
              <a:t> </a:t>
            </a:r>
            <a:r>
              <a:rPr lang="fr-CH" dirty="0" err="1" smtClean="0"/>
              <a:t>measure</a:t>
            </a:r>
            <a:endParaRPr lang="fr-CH" dirty="0" smtClean="0"/>
          </a:p>
          <a:p>
            <a:pPr lvl="1"/>
            <a:endParaRPr lang="fr-CH" dirty="0"/>
          </a:p>
          <a:p>
            <a:pPr marL="0" indent="0">
              <a:buNone/>
            </a:pPr>
            <a:r>
              <a:rPr lang="fr-CH" dirty="0" err="1" smtClean="0"/>
              <a:t>Parameters</a:t>
            </a:r>
            <a:r>
              <a:rPr lang="fr-CH" dirty="0" smtClean="0"/>
              <a:t> </a:t>
            </a:r>
            <a:r>
              <a:rPr lang="fr-CH" dirty="0" err="1" smtClean="0"/>
              <a:t>that</a:t>
            </a:r>
            <a:r>
              <a:rPr lang="fr-CH" dirty="0" smtClean="0"/>
              <a:t> are </a:t>
            </a:r>
            <a:r>
              <a:rPr lang="fr-CH" dirty="0" err="1" smtClean="0"/>
              <a:t>influenced</a:t>
            </a:r>
            <a:endParaRPr lang="fr-CH" dirty="0" smtClean="0"/>
          </a:p>
          <a:p>
            <a:r>
              <a:rPr lang="fr-CH" dirty="0" err="1" smtClean="0"/>
              <a:t>Interactivity</a:t>
            </a:r>
            <a:r>
              <a:rPr lang="fr-CH" dirty="0" smtClean="0"/>
              <a:t> of RRR</a:t>
            </a:r>
          </a:p>
          <a:p>
            <a:r>
              <a:rPr lang="fr-CH" dirty="0" err="1" smtClean="0"/>
              <a:t>Reliability</a:t>
            </a:r>
            <a:r>
              <a:rPr lang="fr-CH" dirty="0" smtClean="0"/>
              <a:t> of </a:t>
            </a:r>
            <a:r>
              <a:rPr lang="fr-CH" dirty="0" err="1" smtClean="0"/>
              <a:t>what</a:t>
            </a:r>
            <a:r>
              <a:rPr lang="fr-CH" dirty="0" smtClean="0"/>
              <a:t> </a:t>
            </a:r>
            <a:r>
              <a:rPr lang="fr-CH" dirty="0" err="1" smtClean="0"/>
              <a:t>is</a:t>
            </a:r>
            <a:r>
              <a:rPr lang="fr-CH" dirty="0" smtClean="0"/>
              <a:t> </a:t>
            </a:r>
            <a:r>
              <a:rPr lang="fr-CH" smtClean="0"/>
              <a:t>shown</a:t>
            </a:r>
          </a:p>
        </p:txBody>
      </p:sp>
    </p:spTree>
    <p:extLst>
      <p:ext uri="{BB962C8B-B14F-4D97-AF65-F5344CB8AC3E}">
        <p14:creationId xmlns:p14="http://schemas.microsoft.com/office/powerpoint/2010/main" val="41170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OSCAR/surface – vision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4" y="1054127"/>
            <a:ext cx="8731195" cy="4905375"/>
          </a:xfrm>
        </p:spPr>
        <p:txBody>
          <a:bodyPr/>
          <a:lstStyle/>
          <a:p>
            <a:endParaRPr lang="fr-CH" dirty="0" smtClean="0"/>
          </a:p>
          <a:p>
            <a:r>
              <a:rPr lang="fr-CH" dirty="0" smtClean="0"/>
              <a:t>WMO </a:t>
            </a:r>
            <a:r>
              <a:rPr lang="fr-CH" dirty="0" err="1" smtClean="0"/>
              <a:t>community</a:t>
            </a:r>
            <a:r>
              <a:rPr lang="fr-CH" dirty="0" smtClean="0"/>
              <a:t> portal </a:t>
            </a:r>
          </a:p>
          <a:p>
            <a:endParaRPr lang="fr-CH" dirty="0"/>
          </a:p>
          <a:p>
            <a:endParaRPr lang="fr-CH" dirty="0" smtClean="0"/>
          </a:p>
          <a:p>
            <a:r>
              <a:rPr lang="fr-CH" dirty="0" smtClean="0"/>
              <a:t>WMO monitoring </a:t>
            </a:r>
          </a:p>
          <a:p>
            <a:endParaRPr lang="fr-CH" dirty="0"/>
          </a:p>
          <a:p>
            <a:r>
              <a:rPr lang="fr-CH" dirty="0" err="1" smtClean="0"/>
              <a:t>Integration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WIS</a:t>
            </a:r>
          </a:p>
          <a:p>
            <a:pPr marL="0" indent="0">
              <a:buNone/>
            </a:pPr>
            <a:r>
              <a:rPr lang="fr-CH" dirty="0" smtClean="0"/>
              <a:t>	(INSPIRE)</a:t>
            </a:r>
          </a:p>
          <a:p>
            <a:endParaRPr lang="fr-CH" dirty="0"/>
          </a:p>
          <a:p>
            <a:r>
              <a:rPr lang="fr-CH" dirty="0" err="1" smtClean="0"/>
              <a:t>Geographic</a:t>
            </a:r>
            <a:r>
              <a:rPr lang="fr-CH" dirty="0" smtClean="0"/>
              <a:t> Information </a:t>
            </a:r>
            <a:br>
              <a:rPr lang="fr-CH" dirty="0" smtClean="0"/>
            </a:br>
            <a:r>
              <a:rPr lang="fr-CH" dirty="0" err="1" smtClean="0"/>
              <a:t>Systems</a:t>
            </a:r>
            <a:endParaRPr lang="fr-CH" dirty="0" smtClean="0"/>
          </a:p>
          <a:p>
            <a:endParaRPr lang="fr-CH" dirty="0"/>
          </a:p>
          <a:p>
            <a:endParaRPr 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928544"/>
            <a:ext cx="3810000" cy="231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832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DQMS </a:t>
            </a:r>
            <a:r>
              <a:rPr lang="fr-CH" sz="2400" dirty="0" smtClean="0"/>
              <a:t>(</a:t>
            </a:r>
            <a:r>
              <a:rPr lang="en-US" sz="2400" dirty="0" smtClean="0"/>
              <a:t>WIGOS Data Quality Monitoring System)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err="1" smtClean="0"/>
              <a:t>Specification</a:t>
            </a:r>
            <a:r>
              <a:rPr lang="fr-CH" dirty="0" smtClean="0"/>
              <a:t> phase</a:t>
            </a:r>
          </a:p>
          <a:p>
            <a:r>
              <a:rPr lang="fr-CH" dirty="0" smtClean="0"/>
              <a:t>Pilot Project on the </a:t>
            </a:r>
            <a:r>
              <a:rPr lang="fr-CH" dirty="0" err="1" smtClean="0"/>
              <a:t>way</a:t>
            </a:r>
            <a:r>
              <a:rPr lang="fr-CH" dirty="0" smtClean="0"/>
              <a:t> </a:t>
            </a:r>
          </a:p>
          <a:p>
            <a:endParaRPr lang="fr-CH" dirty="0" smtClean="0"/>
          </a:p>
          <a:p>
            <a:r>
              <a:rPr lang="fr-CH" dirty="0" smtClean="0"/>
              <a:t>More </a:t>
            </a:r>
            <a:r>
              <a:rPr lang="fr-CH" dirty="0" err="1" smtClean="0"/>
              <a:t>later</a:t>
            </a:r>
            <a:r>
              <a:rPr lang="fr-CH" dirty="0" smtClean="0"/>
              <a:t> </a:t>
            </a:r>
            <a:r>
              <a:rPr lang="fr-CH" dirty="0" err="1" smtClean="0"/>
              <a:t>from</a:t>
            </a:r>
            <a:r>
              <a:rPr lang="fr-CH" dirty="0" smtClean="0"/>
              <a:t> Stuart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685800" y="4648200"/>
            <a:ext cx="762000" cy="6096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47800" y="4648200"/>
            <a:ext cx="6629400" cy="609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1181100" y="4038600"/>
            <a:ext cx="533400" cy="381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/>
              <a:t>WIGOS DQMS – vision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3930596" cy="4905375"/>
          </a:xfrm>
        </p:spPr>
        <p:txBody>
          <a:bodyPr/>
          <a:lstStyle/>
          <a:p>
            <a:r>
              <a:rPr lang="fr-CH" dirty="0" err="1" smtClean="0"/>
              <a:t>Integration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OSCAR</a:t>
            </a:r>
          </a:p>
          <a:p>
            <a:endParaRPr lang="fr-CH" dirty="0"/>
          </a:p>
          <a:p>
            <a:r>
              <a:rPr lang="fr-CH" dirty="0" err="1" smtClean="0"/>
              <a:t>Integration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WMO Monitoring and Evaluation (</a:t>
            </a:r>
            <a:r>
              <a:rPr lang="fr-CH" dirty="0" err="1" smtClean="0"/>
              <a:t>KPIs</a:t>
            </a:r>
            <a:r>
              <a:rPr lang="fr-CH" dirty="0" smtClean="0"/>
              <a:t>)</a:t>
            </a:r>
          </a:p>
          <a:p>
            <a:endParaRPr lang="fr-CH" dirty="0"/>
          </a:p>
          <a:p>
            <a:r>
              <a:rPr lang="fr-CH" dirty="0" smtClean="0"/>
              <a:t>Key for national WIGOS </a:t>
            </a:r>
            <a:r>
              <a:rPr lang="fr-CH" dirty="0" err="1" smtClean="0"/>
              <a:t>implementation</a:t>
            </a:r>
            <a:endParaRPr lang="fr-CH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066800"/>
            <a:ext cx="4865112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55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This space can be used for</a:t>
            </a:r>
          </a:p>
          <a:p>
            <a:r>
              <a:rPr lang="en-GB" altLang="en-US" smtClean="0"/>
              <a:t>contact information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1464</TotalTime>
  <Words>547</Words>
  <Application>Microsoft Office PowerPoint</Application>
  <PresentationFormat>On-screen Show (4:3)</PresentationFormat>
  <Paragraphs>145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WMO_Powerpoint_template_en</vt:lpstr>
      <vt:lpstr>Closing slide</vt:lpstr>
      <vt:lpstr>Download presentations here!! </vt:lpstr>
      <vt:lpstr>A vision for the WIGOS Information Resource (WIR)</vt:lpstr>
      <vt:lpstr>PowerPoint Presentation</vt:lpstr>
      <vt:lpstr>WIR?</vt:lpstr>
      <vt:lpstr>PowerPoint Presentation</vt:lpstr>
      <vt:lpstr>Web portal</vt:lpstr>
      <vt:lpstr>Web portal – current status</vt:lpstr>
      <vt:lpstr>Web portal - vision</vt:lpstr>
      <vt:lpstr>SORT (Standardization of Observations Reference Tool) </vt:lpstr>
      <vt:lpstr>SORT – current status</vt:lpstr>
      <vt:lpstr>SORT – vision</vt:lpstr>
      <vt:lpstr>OSCAR (Observing Systems Capability Analysis and Review Tool) </vt:lpstr>
      <vt:lpstr>OSCAR/Surface</vt:lpstr>
      <vt:lpstr>OSCAR/surface - current status</vt:lpstr>
      <vt:lpstr>OSCAR/surface – Gap Analysis Status</vt:lpstr>
      <vt:lpstr>OSCAR/surface – vision</vt:lpstr>
      <vt:lpstr>DQMS (WIGOS Data Quality Monitoring System) </vt:lpstr>
      <vt:lpstr>WIGOS DQMS – vision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vision for the WIGOS Information Resource (WIR)</dc:title>
  <dc:creator>Timo Pröscholdt</dc:creator>
  <cp:lastModifiedBy>WMO</cp:lastModifiedBy>
  <cp:revision>16</cp:revision>
  <dcterms:created xsi:type="dcterms:W3CDTF">2015-02-13T09:38:50Z</dcterms:created>
  <dcterms:modified xsi:type="dcterms:W3CDTF">2015-11-24T13:26:55Z</dcterms:modified>
</cp:coreProperties>
</file>