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256" r:id="rId2"/>
    <p:sldId id="406" r:id="rId3"/>
    <p:sldId id="434" r:id="rId4"/>
    <p:sldId id="435" r:id="rId5"/>
    <p:sldId id="407" r:id="rId6"/>
    <p:sldId id="449" r:id="rId7"/>
    <p:sldId id="450" r:id="rId8"/>
    <p:sldId id="451" r:id="rId9"/>
    <p:sldId id="461" r:id="rId10"/>
    <p:sldId id="452" r:id="rId11"/>
    <p:sldId id="462" r:id="rId12"/>
    <p:sldId id="463" r:id="rId13"/>
    <p:sldId id="465" r:id="rId14"/>
    <p:sldId id="453" r:id="rId15"/>
    <p:sldId id="466" r:id="rId16"/>
    <p:sldId id="467" r:id="rId17"/>
    <p:sldId id="454" r:id="rId18"/>
    <p:sldId id="470" r:id="rId19"/>
    <p:sldId id="455" r:id="rId20"/>
    <p:sldId id="473" r:id="rId21"/>
    <p:sldId id="472" r:id="rId22"/>
    <p:sldId id="456" r:id="rId23"/>
    <p:sldId id="474" r:id="rId24"/>
    <p:sldId id="479" r:id="rId25"/>
    <p:sldId id="475" r:id="rId26"/>
    <p:sldId id="457" r:id="rId27"/>
    <p:sldId id="458" r:id="rId28"/>
    <p:sldId id="476" r:id="rId29"/>
    <p:sldId id="459" r:id="rId30"/>
    <p:sldId id="460" r:id="rId31"/>
    <p:sldId id="433" r:id="rId32"/>
    <p:sldId id="477" r:id="rId33"/>
    <p:sldId id="478" r:id="rId34"/>
  </p:sldIdLst>
  <p:sldSz cx="9144000" cy="6858000" type="screen4x3"/>
  <p:notesSz cx="6794500" cy="9906000"/>
  <p:defaultTextStyle>
    <a:defPPr>
      <a:defRPr lang="de-CH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rüter Estelle" initials="gre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81E"/>
    <a:srgbClr val="99CDE7"/>
    <a:srgbClr val="E6E6E6"/>
    <a:srgbClr val="FF6600"/>
    <a:srgbClr val="F0F5FD"/>
    <a:srgbClr val="E8F0F8"/>
    <a:srgbClr val="8FC8E5"/>
    <a:srgbClr val="A1D1E9"/>
    <a:srgbClr val="C1E1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59" autoAdjust="0"/>
    <p:restoredTop sz="88689" autoAdjust="0"/>
  </p:normalViewPr>
  <p:slideViewPr>
    <p:cSldViewPr>
      <p:cViewPr>
        <p:scale>
          <a:sx n="78" d="100"/>
          <a:sy n="78" d="100"/>
        </p:scale>
        <p:origin x="-996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3006" y="-102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745E50-6C79-42D8-8D5A-286840AC0D0F}" type="doc">
      <dgm:prSet loTypeId="urn:microsoft.com/office/officeart/2005/8/layout/hProcess9" loCatId="process" qsTypeId="urn:microsoft.com/office/officeart/2005/8/quickstyle/simple1" qsCatId="simple" csTypeId="urn:microsoft.com/office/officeart/2005/8/colors/accent6_5" csCatId="accent6" phldr="1"/>
      <dgm:spPr/>
    </dgm:pt>
    <dgm:pt modelId="{AA831BB9-8639-44ED-967D-8AF109D2ABB5}">
      <dgm:prSet phldrT="[Text]" custT="1"/>
      <dgm:spPr/>
      <dgm:t>
        <a:bodyPr/>
        <a:lstStyle/>
        <a:p>
          <a:pPr algn="ctr"/>
          <a:r>
            <a:rPr lang="en-US" sz="2000" dirty="0" smtClean="0"/>
            <a:t>Analysis</a:t>
          </a:r>
        </a:p>
        <a:p>
          <a:pPr algn="l"/>
          <a:r>
            <a:rPr lang="en-US" sz="1200" dirty="0" smtClean="0"/>
            <a:t>- Do we need the station?</a:t>
          </a:r>
        </a:p>
        <a:p>
          <a:pPr algn="l">
            <a:tabLst>
              <a:tab pos="85725" algn="l"/>
            </a:tabLst>
          </a:pPr>
          <a:r>
            <a:rPr lang="en-US" sz="1200" dirty="0" smtClean="0"/>
            <a:t>- Basic requirements</a:t>
          </a:r>
          <a:br>
            <a:rPr lang="en-US" sz="1200" dirty="0" smtClean="0"/>
          </a:br>
          <a:r>
            <a:rPr lang="en-US" sz="1200" dirty="0" smtClean="0"/>
            <a:t>	fulfilled?</a:t>
          </a:r>
          <a:endParaRPr lang="en-US" sz="1200" dirty="0"/>
        </a:p>
      </dgm:t>
    </dgm:pt>
    <dgm:pt modelId="{B3056200-FDFF-4E32-8C04-AD1CD4756246}" type="parTrans" cxnId="{422186E1-83F8-412C-B936-2D2E2E42D906}">
      <dgm:prSet/>
      <dgm:spPr/>
      <dgm:t>
        <a:bodyPr/>
        <a:lstStyle/>
        <a:p>
          <a:endParaRPr lang="en-US"/>
        </a:p>
      </dgm:t>
    </dgm:pt>
    <dgm:pt modelId="{D228919B-60D7-4F60-B1D7-B647A2EDD733}" type="sibTrans" cxnId="{422186E1-83F8-412C-B936-2D2E2E42D906}">
      <dgm:prSet/>
      <dgm:spPr/>
      <dgm:t>
        <a:bodyPr/>
        <a:lstStyle/>
        <a:p>
          <a:endParaRPr lang="en-US"/>
        </a:p>
      </dgm:t>
    </dgm:pt>
    <dgm:pt modelId="{47DAAAA7-D52B-4278-BDDE-DA67EB77FEF5}">
      <dgm:prSet phldrT="[Text]" custT="1"/>
      <dgm:spPr/>
      <dgm:t>
        <a:bodyPr/>
        <a:lstStyle/>
        <a:p>
          <a:pPr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dirty="0" smtClean="0"/>
            <a:t>Station visit</a:t>
          </a:r>
        </a:p>
        <a:p>
          <a:pPr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dirty="0" smtClean="0"/>
            <a:t>- </a:t>
          </a:r>
          <a:r>
            <a:rPr lang="en-GB" sz="1200" noProof="0" dirty="0" smtClean="0"/>
            <a:t>Installed Sensors?</a:t>
          </a:r>
        </a:p>
        <a:p>
          <a:pPr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tabLst>
              <a:tab pos="85725" algn="l"/>
            </a:tabLst>
          </a:pPr>
          <a:r>
            <a:rPr lang="en-GB" sz="1200" noProof="0" dirty="0" smtClean="0"/>
            <a:t>- Installation? Mainte-	nance?</a:t>
          </a: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200" dirty="0" smtClean="0"/>
            <a:t>- Site evaluation</a:t>
          </a:r>
        </a:p>
      </dgm:t>
    </dgm:pt>
    <dgm:pt modelId="{5F412271-4546-4227-BC43-2D5E0BB70867}" type="parTrans" cxnId="{32EA012F-4AB1-468A-94AA-6E098BA8A52C}">
      <dgm:prSet/>
      <dgm:spPr/>
      <dgm:t>
        <a:bodyPr/>
        <a:lstStyle/>
        <a:p>
          <a:endParaRPr lang="en-US"/>
        </a:p>
      </dgm:t>
    </dgm:pt>
    <dgm:pt modelId="{6FC8A932-2671-4EF4-B76F-1660A42044D6}" type="sibTrans" cxnId="{32EA012F-4AB1-468A-94AA-6E098BA8A52C}">
      <dgm:prSet/>
      <dgm:spPr/>
      <dgm:t>
        <a:bodyPr/>
        <a:lstStyle/>
        <a:p>
          <a:endParaRPr lang="en-US"/>
        </a:p>
      </dgm:t>
    </dgm:pt>
    <dgm:pt modelId="{E7886808-DB7B-41BA-88A8-5EF4F95145F8}">
      <dgm:prSet phldrT="[Text]" custT="1"/>
      <dgm:spPr/>
      <dgm:t>
        <a:bodyPr/>
        <a:lstStyle/>
        <a:p>
          <a:pPr algn="ctr"/>
          <a:r>
            <a:rPr lang="en-US" sz="2000" dirty="0" smtClean="0"/>
            <a:t>Data analysis</a:t>
          </a:r>
        </a:p>
        <a:p>
          <a:pPr algn="l"/>
          <a:r>
            <a:rPr lang="en-US" sz="1200" dirty="0" smtClean="0"/>
            <a:t>- Transmission?</a:t>
          </a:r>
        </a:p>
        <a:p>
          <a:pPr algn="l"/>
          <a:r>
            <a:rPr lang="en-US" sz="1200" dirty="0" smtClean="0"/>
            <a:t>- Availability?</a:t>
          </a:r>
        </a:p>
        <a:p>
          <a:pPr algn="l"/>
          <a:r>
            <a:rPr lang="en-US" sz="1200" dirty="0" smtClean="0"/>
            <a:t>- Failures?</a:t>
          </a:r>
          <a:endParaRPr lang="en-US" sz="1200" dirty="0"/>
        </a:p>
      </dgm:t>
    </dgm:pt>
    <dgm:pt modelId="{1016B82A-0CBB-4EC1-BA15-DD80E91B024F}" type="parTrans" cxnId="{D4D69F75-1A93-41D8-8B16-0D58E9639B08}">
      <dgm:prSet/>
      <dgm:spPr/>
      <dgm:t>
        <a:bodyPr/>
        <a:lstStyle/>
        <a:p>
          <a:endParaRPr lang="en-US"/>
        </a:p>
      </dgm:t>
    </dgm:pt>
    <dgm:pt modelId="{E878BE83-6493-4B98-AEF9-EF32C3BD30C9}" type="sibTrans" cxnId="{D4D69F75-1A93-41D8-8B16-0D58E9639B08}">
      <dgm:prSet/>
      <dgm:spPr/>
      <dgm:t>
        <a:bodyPr/>
        <a:lstStyle/>
        <a:p>
          <a:endParaRPr lang="en-US"/>
        </a:p>
      </dgm:t>
    </dgm:pt>
    <dgm:pt modelId="{E55D287C-295C-410D-980E-0DDD2F53590B}" type="pres">
      <dgm:prSet presAssocID="{F7745E50-6C79-42D8-8D5A-286840AC0D0F}" presName="CompostProcess" presStyleCnt="0">
        <dgm:presLayoutVars>
          <dgm:dir/>
          <dgm:resizeHandles val="exact"/>
        </dgm:presLayoutVars>
      </dgm:prSet>
      <dgm:spPr/>
    </dgm:pt>
    <dgm:pt modelId="{74BC4C54-8E13-459E-8E94-0954702AF47E}" type="pres">
      <dgm:prSet presAssocID="{F7745E50-6C79-42D8-8D5A-286840AC0D0F}" presName="arrow" presStyleLbl="bgShp" presStyleIdx="0" presStyleCnt="1"/>
      <dgm:spPr/>
    </dgm:pt>
    <dgm:pt modelId="{4FB7F4DC-6D08-42CF-B08A-A3DFB9BDCFBB}" type="pres">
      <dgm:prSet presAssocID="{F7745E50-6C79-42D8-8D5A-286840AC0D0F}" presName="linearProcess" presStyleCnt="0"/>
      <dgm:spPr/>
    </dgm:pt>
    <dgm:pt modelId="{A9ED51F6-F040-4BC3-AD48-8665BA5B9E4B}" type="pres">
      <dgm:prSet presAssocID="{AA831BB9-8639-44ED-967D-8AF109D2ABB5}" presName="textNode" presStyleLbl="node1" presStyleIdx="0" presStyleCnt="3" custScaleX="1168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905B2B-6415-4D0F-8CFA-A34855FF3C90}" type="pres">
      <dgm:prSet presAssocID="{D228919B-60D7-4F60-B1D7-B647A2EDD733}" presName="sibTrans" presStyleCnt="0"/>
      <dgm:spPr/>
    </dgm:pt>
    <dgm:pt modelId="{3348ECF7-E206-4F8B-BEB3-D44EBCC14DA9}" type="pres">
      <dgm:prSet presAssocID="{47DAAAA7-D52B-4278-BDDE-DA67EB77FEF5}" presName="textNode" presStyleLbl="node1" presStyleIdx="1" presStyleCnt="3" custScaleX="11306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C8A17B0-624A-4C70-8EC3-9B5FAA41614A}" type="pres">
      <dgm:prSet presAssocID="{6FC8A932-2671-4EF4-B76F-1660A42044D6}" presName="sibTrans" presStyleCnt="0"/>
      <dgm:spPr/>
    </dgm:pt>
    <dgm:pt modelId="{E13E7BF2-334C-4422-8410-3E7F096D4F5B}" type="pres">
      <dgm:prSet presAssocID="{E7886808-DB7B-41BA-88A8-5EF4F95145F8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4D69F75-1A93-41D8-8B16-0D58E9639B08}" srcId="{F7745E50-6C79-42D8-8D5A-286840AC0D0F}" destId="{E7886808-DB7B-41BA-88A8-5EF4F95145F8}" srcOrd="2" destOrd="0" parTransId="{1016B82A-0CBB-4EC1-BA15-DD80E91B024F}" sibTransId="{E878BE83-6493-4B98-AEF9-EF32C3BD30C9}"/>
    <dgm:cxn modelId="{AF51A57C-9C57-449C-93BA-DB9DB08D72D7}" type="presOf" srcId="{47DAAAA7-D52B-4278-BDDE-DA67EB77FEF5}" destId="{3348ECF7-E206-4F8B-BEB3-D44EBCC14DA9}" srcOrd="0" destOrd="0" presId="urn:microsoft.com/office/officeart/2005/8/layout/hProcess9"/>
    <dgm:cxn modelId="{712CD8E3-1F5D-4097-BEBE-8F9A70E13332}" type="presOf" srcId="{E7886808-DB7B-41BA-88A8-5EF4F95145F8}" destId="{E13E7BF2-334C-4422-8410-3E7F096D4F5B}" srcOrd="0" destOrd="0" presId="urn:microsoft.com/office/officeart/2005/8/layout/hProcess9"/>
    <dgm:cxn modelId="{422186E1-83F8-412C-B936-2D2E2E42D906}" srcId="{F7745E50-6C79-42D8-8D5A-286840AC0D0F}" destId="{AA831BB9-8639-44ED-967D-8AF109D2ABB5}" srcOrd="0" destOrd="0" parTransId="{B3056200-FDFF-4E32-8C04-AD1CD4756246}" sibTransId="{D228919B-60D7-4F60-B1D7-B647A2EDD733}"/>
    <dgm:cxn modelId="{32EA012F-4AB1-468A-94AA-6E098BA8A52C}" srcId="{F7745E50-6C79-42D8-8D5A-286840AC0D0F}" destId="{47DAAAA7-D52B-4278-BDDE-DA67EB77FEF5}" srcOrd="1" destOrd="0" parTransId="{5F412271-4546-4227-BC43-2D5E0BB70867}" sibTransId="{6FC8A932-2671-4EF4-B76F-1660A42044D6}"/>
    <dgm:cxn modelId="{A5C399B8-58C6-4F38-BDE0-473F24718595}" type="presOf" srcId="{AA831BB9-8639-44ED-967D-8AF109D2ABB5}" destId="{A9ED51F6-F040-4BC3-AD48-8665BA5B9E4B}" srcOrd="0" destOrd="0" presId="urn:microsoft.com/office/officeart/2005/8/layout/hProcess9"/>
    <dgm:cxn modelId="{DC630362-AC1F-4AE0-BEC4-20B740F80DD1}" type="presOf" srcId="{F7745E50-6C79-42D8-8D5A-286840AC0D0F}" destId="{E55D287C-295C-410D-980E-0DDD2F53590B}" srcOrd="0" destOrd="0" presId="urn:microsoft.com/office/officeart/2005/8/layout/hProcess9"/>
    <dgm:cxn modelId="{E42A3DDE-D1FA-4774-8CCC-CFAB61B46B7A}" type="presParOf" srcId="{E55D287C-295C-410D-980E-0DDD2F53590B}" destId="{74BC4C54-8E13-459E-8E94-0954702AF47E}" srcOrd="0" destOrd="0" presId="urn:microsoft.com/office/officeart/2005/8/layout/hProcess9"/>
    <dgm:cxn modelId="{93F44FAC-9B7E-4F26-8932-B7B6A5114DF0}" type="presParOf" srcId="{E55D287C-295C-410D-980E-0DDD2F53590B}" destId="{4FB7F4DC-6D08-42CF-B08A-A3DFB9BDCFBB}" srcOrd="1" destOrd="0" presId="urn:microsoft.com/office/officeart/2005/8/layout/hProcess9"/>
    <dgm:cxn modelId="{15C2C3A7-975A-4E0B-9285-CC357B1B22B1}" type="presParOf" srcId="{4FB7F4DC-6D08-42CF-B08A-A3DFB9BDCFBB}" destId="{A9ED51F6-F040-4BC3-AD48-8665BA5B9E4B}" srcOrd="0" destOrd="0" presId="urn:microsoft.com/office/officeart/2005/8/layout/hProcess9"/>
    <dgm:cxn modelId="{CEB16198-814C-4677-9961-7F6B34E36B69}" type="presParOf" srcId="{4FB7F4DC-6D08-42CF-B08A-A3DFB9BDCFBB}" destId="{DA905B2B-6415-4D0F-8CFA-A34855FF3C90}" srcOrd="1" destOrd="0" presId="urn:microsoft.com/office/officeart/2005/8/layout/hProcess9"/>
    <dgm:cxn modelId="{EBAAC4AA-F1B1-438D-B774-13523DA35B2A}" type="presParOf" srcId="{4FB7F4DC-6D08-42CF-B08A-A3DFB9BDCFBB}" destId="{3348ECF7-E206-4F8B-BEB3-D44EBCC14DA9}" srcOrd="2" destOrd="0" presId="urn:microsoft.com/office/officeart/2005/8/layout/hProcess9"/>
    <dgm:cxn modelId="{818576E3-40DC-4A94-88AE-ACDB527FFA41}" type="presParOf" srcId="{4FB7F4DC-6D08-42CF-B08A-A3DFB9BDCFBB}" destId="{7C8A17B0-624A-4C70-8EC3-9B5FAA41614A}" srcOrd="3" destOrd="0" presId="urn:microsoft.com/office/officeart/2005/8/layout/hProcess9"/>
    <dgm:cxn modelId="{3ABF0D46-821F-4477-9FD3-96C020A4306D}" type="presParOf" srcId="{4FB7F4DC-6D08-42CF-B08A-A3DFB9BDCFBB}" destId="{E13E7BF2-334C-4422-8410-3E7F096D4F5B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BC4C54-8E13-459E-8E94-0954702AF47E}">
      <dsp:nvSpPr>
        <dsp:cNvPr id="0" name=""/>
        <dsp:cNvSpPr/>
      </dsp:nvSpPr>
      <dsp:spPr>
        <a:xfrm>
          <a:off x="486053" y="0"/>
          <a:ext cx="5508612" cy="2880320"/>
        </a:xfrm>
        <a:prstGeom prst="rightArrow">
          <a:avLst/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ED51F6-F040-4BC3-AD48-8665BA5B9E4B}">
      <dsp:nvSpPr>
        <dsp:cNvPr id="0" name=""/>
        <dsp:cNvSpPr/>
      </dsp:nvSpPr>
      <dsp:spPr>
        <a:xfrm>
          <a:off x="1493" y="864096"/>
          <a:ext cx="2135242" cy="1152128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Analysis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- Do we need the station?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tabLst>
              <a:tab pos="85725" algn="l"/>
            </a:tabLst>
          </a:pPr>
          <a:r>
            <a:rPr lang="en-US" sz="1200" kern="1200" dirty="0" smtClean="0"/>
            <a:t>- Basic requirements</a:t>
          </a:r>
          <a:br>
            <a:rPr lang="en-US" sz="1200" kern="1200" dirty="0" smtClean="0"/>
          </a:br>
          <a:r>
            <a:rPr lang="en-US" sz="1200" kern="1200" dirty="0" smtClean="0"/>
            <a:t>	fulfilled?</a:t>
          </a:r>
          <a:endParaRPr lang="en-US" sz="1200" kern="1200" dirty="0"/>
        </a:p>
      </dsp:txBody>
      <dsp:txXfrm>
        <a:off x="57735" y="920338"/>
        <a:ext cx="2022758" cy="1039644"/>
      </dsp:txXfrm>
    </dsp:sp>
    <dsp:sp modelId="{3348ECF7-E206-4F8B-BEB3-D44EBCC14DA9}">
      <dsp:nvSpPr>
        <dsp:cNvPr id="0" name=""/>
        <dsp:cNvSpPr/>
      </dsp:nvSpPr>
      <dsp:spPr>
        <a:xfrm>
          <a:off x="2361409" y="864096"/>
          <a:ext cx="2065917" cy="1152128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2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Station visit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- </a:t>
          </a:r>
          <a:r>
            <a:rPr lang="en-GB" sz="1200" kern="1200" noProof="0" dirty="0" smtClean="0"/>
            <a:t>Installed Sensors?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tabLst>
              <a:tab pos="85725" algn="l"/>
            </a:tabLst>
          </a:pPr>
          <a:r>
            <a:rPr lang="en-GB" sz="1200" kern="1200" noProof="0" dirty="0" smtClean="0"/>
            <a:t>- Installation? Mainte-	nance?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200" kern="1200" dirty="0" smtClean="0"/>
            <a:t>- Site evaluation</a:t>
          </a:r>
        </a:p>
      </dsp:txBody>
      <dsp:txXfrm>
        <a:off x="2417651" y="920338"/>
        <a:ext cx="1953433" cy="1039644"/>
      </dsp:txXfrm>
    </dsp:sp>
    <dsp:sp modelId="{E13E7BF2-334C-4422-8410-3E7F096D4F5B}">
      <dsp:nvSpPr>
        <dsp:cNvPr id="0" name=""/>
        <dsp:cNvSpPr/>
      </dsp:nvSpPr>
      <dsp:spPr>
        <a:xfrm>
          <a:off x="4651999" y="864096"/>
          <a:ext cx="1827226" cy="1152128"/>
        </a:xfrm>
        <a:prstGeom prst="roundRect">
          <a:avLst/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Data analysis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- Transmission?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- Availability?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- Failures?</a:t>
          </a:r>
          <a:endParaRPr lang="en-US" sz="1200" kern="1200" dirty="0"/>
        </a:p>
      </dsp:txBody>
      <dsp:txXfrm>
        <a:off x="4708241" y="920338"/>
        <a:ext cx="1714742" cy="10396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481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 dirty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1"/>
            <a:ext cx="294481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 dirty="0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10701"/>
            <a:ext cx="294481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 dirty="0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10701"/>
            <a:ext cx="294481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589ACFB-9831-4E3F-A59A-B6D900179CB7}" type="slidenum">
              <a:rPr lang="en-GB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7804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294481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CH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1"/>
            <a:ext cx="294481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de-CH" dirty="0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2950"/>
            <a:ext cx="4953000" cy="3714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4" y="4705350"/>
            <a:ext cx="4981575" cy="445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Mastertextformat bearbeiten</a:t>
            </a:r>
          </a:p>
          <a:p>
            <a:pPr lvl="1"/>
            <a:r>
              <a:rPr lang="de-CH" smtClean="0"/>
              <a:t>Zweite Ebene</a:t>
            </a:r>
          </a:p>
          <a:p>
            <a:pPr lvl="2"/>
            <a:r>
              <a:rPr lang="de-CH" smtClean="0"/>
              <a:t>Dritte Ebene</a:t>
            </a:r>
          </a:p>
          <a:p>
            <a:pPr lvl="3"/>
            <a:r>
              <a:rPr lang="de-CH" smtClean="0"/>
              <a:t>Vierte Ebene</a:t>
            </a:r>
          </a:p>
          <a:p>
            <a:pPr lvl="4"/>
            <a:r>
              <a:rPr lang="de-CH" smtClean="0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10701"/>
            <a:ext cx="294481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CH" dirty="0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10701"/>
            <a:ext cx="2944812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C3AA90F-A909-4C99-A9EB-9B2DD3D599ED}" type="slidenum">
              <a:rPr lang="de-CH"/>
              <a:pPr/>
              <a:t>‹#›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012008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AA90F-A909-4C99-A9EB-9B2DD3D599ED}" type="slidenum">
              <a:rPr lang="de-CH" smtClean="0"/>
              <a:pPr/>
              <a:t>1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6773707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noProof="0" dirty="0" smtClean="0"/>
              <a:t>The</a:t>
            </a:r>
            <a:r>
              <a:rPr lang="en-GB" baseline="0" noProof="0" dirty="0" smtClean="0"/>
              <a:t> self assessment checklist was used as mean to associate possible actions ( -&gt; practical examples)  to the different key activities of WIGOS</a:t>
            </a:r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AA90F-A909-4C99-A9EB-9B2DD3D599ED}" type="slidenum">
              <a:rPr lang="de-CH" smtClean="0"/>
              <a:pPr/>
              <a:t>2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0637564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noProof="0" dirty="0" smtClean="0"/>
              <a:t>After different presentations</a:t>
            </a:r>
            <a:r>
              <a:rPr lang="en-GB" baseline="0" noProof="0" dirty="0" smtClean="0"/>
              <a:t> about WIGOS in general as well as WIGOS on a global and regional level we’ll focus in this presentation on the national level and what can be done there. </a:t>
            </a:r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AA90F-A909-4C99-A9EB-9B2DD3D599ED}" type="slidenum">
              <a:rPr lang="de-CH" smtClean="0"/>
              <a:pPr/>
              <a:t>3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0484097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AA90F-A909-4C99-A9EB-9B2DD3D599ED}" type="slidenum">
              <a:rPr lang="de-CH" smtClean="0"/>
              <a:pPr/>
              <a:t>4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357272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noProof="0" dirty="0" smtClean="0"/>
              <a:t>Short explanation of the Self assessment checklist and link to where it can be</a:t>
            </a:r>
            <a:r>
              <a:rPr lang="en-GB" baseline="0" noProof="0" dirty="0" smtClean="0"/>
              <a:t> found on the WMO website</a:t>
            </a:r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AA90F-A909-4C99-A9EB-9B2DD3D599ED}" type="slidenum">
              <a:rPr lang="de-CH" smtClean="0"/>
              <a:pPr/>
              <a:t>5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7314960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noProof="0" dirty="0" smtClean="0"/>
              <a:t>Designation</a:t>
            </a:r>
            <a:r>
              <a:rPr lang="en-GB" baseline="0" noProof="0" dirty="0" smtClean="0"/>
              <a:t> of a n</a:t>
            </a:r>
            <a:r>
              <a:rPr lang="en-GB" noProof="0" dirty="0" smtClean="0"/>
              <a:t>ational WIGOS</a:t>
            </a:r>
            <a:r>
              <a:rPr lang="en-GB" baseline="0" noProof="0" dirty="0" smtClean="0"/>
              <a:t> Focal point is of crucial importance. </a:t>
            </a:r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AA90F-A909-4C99-A9EB-9B2DD3D599ED}" type="slidenum">
              <a:rPr lang="de-CH" smtClean="0"/>
              <a:pPr/>
              <a:t>7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764131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gif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96" name="Picture 44" descr="Alpensee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2525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84" name="Text Box 32"/>
          <p:cNvSpPr txBox="1">
            <a:spLocks noChangeArrowheads="1"/>
          </p:cNvSpPr>
          <p:nvPr/>
        </p:nvSpPr>
        <p:spPr bwMode="auto">
          <a:xfrm>
            <a:off x="4572000" y="387350"/>
            <a:ext cx="3581400" cy="25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05000"/>
              </a:lnSpc>
              <a:spcBef>
                <a:spcPct val="50000"/>
              </a:spcBef>
            </a:pPr>
            <a:r>
              <a:rPr lang="de-CH" sz="800" dirty="0">
                <a:latin typeface="Arial" pitchFamily="34" charset="0"/>
              </a:rPr>
              <a:t>Eidgenössisches Departement des Innern EDI</a:t>
            </a:r>
            <a:br>
              <a:rPr lang="de-CH" sz="800" dirty="0">
                <a:latin typeface="Arial" pitchFamily="34" charset="0"/>
              </a:rPr>
            </a:br>
            <a:r>
              <a:rPr lang="de-CH" sz="800" b="1" dirty="0">
                <a:latin typeface="Arial" pitchFamily="34" charset="0"/>
              </a:rPr>
              <a:t>Bundesamt für Meteorologie und Klimatologie MeteoSchweiz</a:t>
            </a:r>
            <a:endParaRPr lang="de-CH" sz="800" dirty="0">
              <a:latin typeface="Arial" pitchFamily="34" charset="0"/>
            </a:endParaRPr>
          </a:p>
        </p:txBody>
      </p:sp>
      <p:pic>
        <p:nvPicPr>
          <p:cNvPr id="23589" name="Picture 37" descr="Logo_CMYK_pos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988" y="387350"/>
            <a:ext cx="199707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384" y="198437"/>
            <a:ext cx="876300" cy="8858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35516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640" y="1600200"/>
            <a:ext cx="735516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de-CH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2400" y="260649"/>
            <a:ext cx="588268" cy="594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40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de-C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46030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5193100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de-C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759326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384307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906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C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00657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de-C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302627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5132242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7667071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6754178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C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2280547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raktanden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026"/>
          <p:cNvSpPr>
            <a:spLocks noGrp="1" noChangeArrowheads="1"/>
          </p:cNvSpPr>
          <p:nvPr>
            <p:ph type="title" hasCustomPrompt="1"/>
          </p:nvPr>
        </p:nvSpPr>
        <p:spPr>
          <a:xfrm>
            <a:off x="1287214" y="387000"/>
            <a:ext cx="7461250" cy="989013"/>
          </a:xfrm>
          <a:prstGeom prst="rect">
            <a:avLst/>
          </a:prstGeom>
          <a:noFill/>
        </p:spPr>
        <p:txBody>
          <a:bodyPr/>
          <a:lstStyle>
            <a:lvl1pPr>
              <a:defRPr/>
            </a:lvl1pPr>
          </a:lstStyle>
          <a:p>
            <a:r>
              <a:rPr lang="de-CH" dirty="0" smtClean="0"/>
              <a:t>Traktanden</a:t>
            </a:r>
            <a:endParaRPr lang="de-CH" dirty="0"/>
          </a:p>
        </p:txBody>
      </p:sp>
      <p:sp>
        <p:nvSpPr>
          <p:cNvPr id="13" name="Rectangle 1029"/>
          <p:cNvSpPr>
            <a:spLocks noGrp="1" noChangeArrowheads="1"/>
          </p:cNvSpPr>
          <p:nvPr>
            <p:ph type="body" idx="1"/>
          </p:nvPr>
        </p:nvSpPr>
        <p:spPr>
          <a:xfrm>
            <a:off x="1285875" y="1628775"/>
            <a:ext cx="7472363" cy="3502025"/>
          </a:xfrm>
          <a:prstGeom prst="rect">
            <a:avLst/>
          </a:prstGeom>
          <a:noFill/>
          <a:ln/>
        </p:spPr>
        <p:txBody>
          <a:bodyPr/>
          <a:lstStyle/>
          <a:p>
            <a:r>
              <a:rPr lang="de-CH" dirty="0"/>
              <a:t>Beispieltraktandum</a:t>
            </a:r>
          </a:p>
          <a:p>
            <a:r>
              <a:rPr lang="de-CH" dirty="0"/>
              <a:t>Ein weiteres Thema</a:t>
            </a:r>
          </a:p>
          <a:p>
            <a:r>
              <a:rPr lang="de-CH" dirty="0"/>
              <a:t>Zu behandelnde Anträge</a:t>
            </a:r>
          </a:p>
          <a:p>
            <a:pPr lvl="1"/>
            <a:r>
              <a:rPr lang="de-CH" dirty="0"/>
              <a:t>Eingabe 1</a:t>
            </a:r>
          </a:p>
          <a:p>
            <a:pPr lvl="1"/>
            <a:r>
              <a:rPr lang="de-CH" dirty="0"/>
              <a:t>Eingabe 2</a:t>
            </a:r>
          </a:p>
          <a:p>
            <a:r>
              <a:rPr lang="de-CH" dirty="0"/>
              <a:t>Zu verabschiedende Anträge</a:t>
            </a:r>
          </a:p>
          <a:p>
            <a:r>
              <a:rPr lang="de-CH" dirty="0"/>
              <a:t>Pause</a:t>
            </a:r>
          </a:p>
          <a:p>
            <a:r>
              <a:rPr lang="de-CH" dirty="0"/>
              <a:t>Varia (nur wenn noch genügend Zeit)</a:t>
            </a:r>
          </a:p>
        </p:txBody>
      </p:sp>
    </p:spTree>
    <p:extLst>
      <p:ext uri="{BB962C8B-B14F-4D97-AF65-F5344CB8AC3E}">
        <p14:creationId xmlns:p14="http://schemas.microsoft.com/office/powerpoint/2010/main" val="14417100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7" name="Text Box 33"/>
          <p:cNvSpPr txBox="1">
            <a:spLocks noChangeArrowheads="1"/>
          </p:cNvSpPr>
          <p:nvPr/>
        </p:nvSpPr>
        <p:spPr bwMode="auto">
          <a:xfrm>
            <a:off x="6448425" y="6205538"/>
            <a:ext cx="2266950" cy="14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r">
              <a:lnSpc>
                <a:spcPct val="105000"/>
              </a:lnSpc>
              <a:spcBef>
                <a:spcPct val="50000"/>
              </a:spcBef>
            </a:pPr>
            <a:fld id="{2D8AF184-93A6-4FC0-ADD1-C04CAC3B467D}" type="slidenum">
              <a:rPr lang="de-CH" sz="900">
                <a:latin typeface="Arial" pitchFamily="34" charset="0"/>
              </a:rPr>
              <a:pPr algn="r">
                <a:lnSpc>
                  <a:spcPct val="105000"/>
                </a:lnSpc>
                <a:spcBef>
                  <a:spcPct val="50000"/>
                </a:spcBef>
              </a:pPr>
              <a:t>‹#›</a:t>
            </a:fld>
            <a:r>
              <a:rPr lang="de-CH" sz="900" dirty="0">
                <a:latin typeface="Arial" pitchFamily="34" charset="0"/>
              </a:rPr>
              <a:t> </a:t>
            </a:r>
          </a:p>
        </p:txBody>
      </p:sp>
      <p:sp>
        <p:nvSpPr>
          <p:cNvPr id="1058" name="AutoShape 34"/>
          <p:cNvSpPr>
            <a:spLocks noChangeArrowheads="1"/>
          </p:cNvSpPr>
          <p:nvPr userDrawn="1"/>
        </p:nvSpPr>
        <p:spPr bwMode="auto">
          <a:xfrm>
            <a:off x="1254125" y="6143625"/>
            <a:ext cx="7232650" cy="492121"/>
          </a:xfrm>
          <a:prstGeom prst="octagon">
            <a:avLst>
              <a:gd name="adj" fmla="val 2928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05000"/>
              </a:lnSpc>
              <a:spcBef>
                <a:spcPct val="50000"/>
              </a:spcBef>
            </a:pPr>
            <a:r>
              <a:rPr lang="en-US" sz="9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rPr>
              <a:t>Federal Office of Meteorology and Climatology </a:t>
            </a:r>
            <a:r>
              <a:rPr lang="en-US" sz="900" b="1" kern="1200" dirty="0" smtClean="0">
                <a:solidFill>
                  <a:srgbClr val="ED181E"/>
                </a:solidFill>
                <a:latin typeface="Arial" pitchFamily="34" charset="0"/>
                <a:ea typeface="+mn-ea"/>
                <a:cs typeface="+mn-cs"/>
              </a:rPr>
              <a:t>MeteoSwiss</a:t>
            </a:r>
          </a:p>
          <a:p>
            <a:pPr>
              <a:lnSpc>
                <a:spcPct val="105000"/>
              </a:lnSpc>
              <a:spcBef>
                <a:spcPct val="50000"/>
              </a:spcBef>
            </a:pPr>
            <a:r>
              <a:rPr lang="de-CH" sz="900" b="0" dirty="0" smtClean="0">
                <a:solidFill>
                  <a:schemeClr val="tx1"/>
                </a:solidFill>
                <a:latin typeface="Arial" pitchFamily="34" charset="0"/>
              </a:rPr>
              <a:t>Estelle</a:t>
            </a:r>
            <a:r>
              <a:rPr lang="de-CH" sz="900" b="0" baseline="0" dirty="0" smtClean="0">
                <a:solidFill>
                  <a:schemeClr val="tx1"/>
                </a:solidFill>
                <a:latin typeface="Arial" pitchFamily="34" charset="0"/>
              </a:rPr>
              <a:t> Grueter</a:t>
            </a:r>
            <a:endParaRPr lang="de-CH" sz="900" b="1" dirty="0">
              <a:latin typeface="Arial" pitchFamily="34" charset="0"/>
            </a:endParaRPr>
          </a:p>
        </p:txBody>
      </p:sp>
      <p:sp>
        <p:nvSpPr>
          <p:cNvPr id="1064" name="Line 40"/>
          <p:cNvSpPr>
            <a:spLocks noChangeShapeType="1"/>
          </p:cNvSpPr>
          <p:nvPr/>
        </p:nvSpPr>
        <p:spPr bwMode="auto">
          <a:xfrm flipH="1">
            <a:off x="1295400" y="6162675"/>
            <a:ext cx="74961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CH" dirty="0"/>
          </a:p>
        </p:txBody>
      </p:sp>
      <p:pic>
        <p:nvPicPr>
          <p:cNvPr id="1068" name="Picture 44" descr="Wappen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387350"/>
            <a:ext cx="2921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bg2"/>
        </a:buClr>
        <a:buChar char="•"/>
        <a:defRPr sz="21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B2B2B2"/>
        </a:buClr>
        <a:buChar char="•"/>
        <a:defRPr sz="21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C0C0C0"/>
        </a:buClr>
        <a:buChar char="•"/>
        <a:defRPr sz="21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hyperlink" Target="http://www.google.ch/url?sa=i&amp;rct=j&amp;q=&amp;esrc=s&amp;frm=1&amp;source=images&amp;cd=&amp;cad=rja&amp;docid=Azm6zPbBbwYhMM&amp;tbnid=Lm9SCY7KCo35IM:&amp;ved=0CAUQjRw&amp;url=http://www.simoseastafrica.com/gap-analysis.html&amp;ei=J6FfUounLsjEtQbbm4GYAQ&amp;bvm=bv.54176721,d.bGE&amp;psig=AFQjCNFPSE-tpNsRcWnLVvneBwd25ybtDA&amp;ust=1382085266035307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wmo.int/pages/prog/www/wigos/tools.html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gi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4.jpeg"/><Relationship Id="rId7" Type="http://schemas.microsoft.com/office/2007/relationships/hdphoto" Target="../media/hdphoto2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wm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1252538" y="1628775"/>
            <a:ext cx="7461250" cy="3240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eaLnBrk="1" hangingPunct="1"/>
            <a:r>
              <a:rPr lang="de-CH" sz="5900" b="1" dirty="0">
                <a:latin typeface="Arial" pitchFamily="34" charset="0"/>
              </a:rPr>
              <a:t/>
            </a:r>
            <a:br>
              <a:rPr lang="de-CH" sz="5900" b="1" dirty="0">
                <a:latin typeface="Arial" pitchFamily="34" charset="0"/>
              </a:rPr>
            </a:br>
            <a:r>
              <a:rPr lang="de-CH" sz="5900" b="1" dirty="0">
                <a:latin typeface="Arial" pitchFamily="34" charset="0"/>
              </a:rPr>
              <a:t/>
            </a:r>
            <a:br>
              <a:rPr lang="de-CH" sz="5900" b="1" dirty="0">
                <a:latin typeface="Arial" pitchFamily="34" charset="0"/>
              </a:rPr>
            </a:br>
            <a:r>
              <a:rPr lang="de-CH" sz="1400" b="1" dirty="0">
                <a:latin typeface="Arial" pitchFamily="34" charset="0"/>
              </a:rPr>
              <a:t/>
            </a:r>
            <a:br>
              <a:rPr lang="de-CH" sz="1400" b="1" dirty="0">
                <a:latin typeface="Arial" pitchFamily="34" charset="0"/>
              </a:rPr>
            </a:br>
            <a:r>
              <a:rPr lang="de-CH" sz="8000" b="1" dirty="0">
                <a:solidFill>
                  <a:srgbClr val="ED181E"/>
                </a:solidFill>
                <a:latin typeface="Arial" pitchFamily="34" charset="0"/>
              </a:rPr>
              <a:t/>
            </a:r>
            <a:br>
              <a:rPr lang="de-CH" sz="8000" b="1" dirty="0">
                <a:solidFill>
                  <a:srgbClr val="ED181E"/>
                </a:solidFill>
                <a:latin typeface="Arial" pitchFamily="34" charset="0"/>
              </a:rPr>
            </a:br>
            <a:endParaRPr lang="en-US" sz="3600" b="1" dirty="0">
              <a:solidFill>
                <a:srgbClr val="ED181E"/>
              </a:solidFill>
              <a:latin typeface="Arial" pitchFamily="34" charset="0"/>
            </a:endParaRPr>
          </a:p>
        </p:txBody>
      </p:sp>
      <p:sp>
        <p:nvSpPr>
          <p:cNvPr id="51300" name="Text Box 100"/>
          <p:cNvSpPr txBox="1">
            <a:spLocks noChangeArrowheads="1"/>
          </p:cNvSpPr>
          <p:nvPr/>
        </p:nvSpPr>
        <p:spPr bwMode="auto">
          <a:xfrm>
            <a:off x="1130300" y="1700808"/>
            <a:ext cx="7993063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4800" b="1" dirty="0" smtClean="0">
                <a:solidFill>
                  <a:srgbClr val="ED181E"/>
                </a:solidFill>
                <a:latin typeface="Arial" pitchFamily="34" charset="0"/>
              </a:rPr>
              <a:t>Role of NMHSs in the WIGOS Implementation</a:t>
            </a:r>
            <a:endParaRPr lang="en-GB" sz="4800" b="1" dirty="0">
              <a:solidFill>
                <a:srgbClr val="ED181E"/>
              </a:solidFill>
              <a:latin typeface="Arial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30300" y="5550331"/>
            <a:ext cx="758348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 smtClean="0">
                <a:latin typeface="+mj-lt"/>
              </a:rPr>
              <a:t>Estelle Grueter, </a:t>
            </a:r>
            <a:r>
              <a:rPr lang="de-CH" sz="2000" dirty="0" smtClean="0">
                <a:latin typeface="+mj-lt"/>
              </a:rPr>
              <a:t>MeteoSwiss (estelle</a:t>
            </a:r>
            <a:r>
              <a:rPr lang="de-CH" sz="2000" dirty="0" smtClean="0">
                <a:latin typeface="+mj-lt"/>
              </a:rPr>
              <a:t>.grueter@meteoswiss.ch)</a:t>
            </a:r>
            <a:endParaRPr lang="de-CH" sz="2000" dirty="0" smtClean="0">
              <a:latin typeface="+mj-lt"/>
            </a:endParaRPr>
          </a:p>
          <a:p>
            <a:pPr>
              <a:lnSpc>
                <a:spcPct val="150000"/>
              </a:lnSpc>
            </a:pPr>
            <a:r>
              <a:rPr lang="en-GB" sz="2000" dirty="0" smtClean="0">
                <a:latin typeface="+mj-lt"/>
              </a:rPr>
              <a:t>Belgrade, </a:t>
            </a:r>
            <a:r>
              <a:rPr lang="de-CH" sz="2000" dirty="0" smtClean="0">
                <a:latin typeface="+mj-lt"/>
              </a:rPr>
              <a:t>24 </a:t>
            </a:r>
            <a:r>
              <a:rPr lang="de-CH" sz="2000" dirty="0" smtClean="0">
                <a:latin typeface="+mj-lt"/>
              </a:rPr>
              <a:t>– 27 November 2015</a:t>
            </a:r>
            <a:endParaRPr lang="de-CH" sz="2000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30300" y="4433278"/>
            <a:ext cx="7583488" cy="453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5000"/>
              </a:lnSpc>
            </a:pPr>
            <a:r>
              <a:rPr lang="de-CH" b="1" dirty="0" smtClean="0">
                <a:latin typeface="+mj-lt"/>
              </a:rPr>
              <a:t>WMO RA VI </a:t>
            </a:r>
            <a:r>
              <a:rPr lang="de-CH" b="1" dirty="0">
                <a:latin typeface="+mj-lt"/>
              </a:rPr>
              <a:t>WIGOS Workshop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Outline </a:t>
            </a:r>
            <a:r>
              <a:rPr lang="en-GB" dirty="0" smtClean="0"/>
              <a:t>of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640" y="1340768"/>
            <a:ext cx="7355160" cy="4785395"/>
          </a:xfrm>
        </p:spPr>
        <p:txBody>
          <a:bodyPr/>
          <a:lstStyle/>
          <a:p>
            <a:r>
              <a:rPr lang="en-GB" sz="1800" b="1" dirty="0" smtClean="0"/>
              <a:t>Introduction</a:t>
            </a:r>
          </a:p>
          <a:p>
            <a:r>
              <a:rPr lang="en-GB" sz="1800" b="1" dirty="0" smtClean="0"/>
              <a:t>WIGOS at the national level</a:t>
            </a:r>
          </a:p>
          <a:p>
            <a:r>
              <a:rPr lang="en-GB" sz="1800" b="1" dirty="0" smtClean="0"/>
              <a:t>WIGOS Self assessment checklist</a:t>
            </a:r>
          </a:p>
          <a:p>
            <a:pPr lvl="1">
              <a:buClrTx/>
              <a:buSzPct val="75000"/>
              <a:buFont typeface="Courier New" pitchFamily="49" charset="0"/>
              <a:buChar char="o"/>
            </a:pPr>
            <a:r>
              <a:rPr lang="en-GB" sz="1600" dirty="0" smtClean="0"/>
              <a:t>Management of WIGOS Implementation at MeteoSwiss</a:t>
            </a:r>
          </a:p>
          <a:p>
            <a:pPr lvl="1">
              <a:buClrTx/>
              <a:buSzPct val="75000"/>
              <a:buFont typeface="Courier New" pitchFamily="49" charset="0"/>
              <a:buChar char="o"/>
            </a:pPr>
            <a:r>
              <a:rPr lang="en-GB" sz="1600" dirty="0" smtClean="0"/>
              <a:t>Collaboration with WMO and co-sponsored observing systems</a:t>
            </a:r>
          </a:p>
          <a:p>
            <a:pPr lvl="2">
              <a:buClrTx/>
              <a:buFont typeface="Symbol" pitchFamily="18" charset="2"/>
              <a:buChar char="-"/>
            </a:pPr>
            <a:r>
              <a:rPr lang="en-GB" sz="1600" dirty="0" smtClean="0"/>
              <a:t>Integration of partner stations</a:t>
            </a:r>
          </a:p>
          <a:p>
            <a:pPr lvl="1">
              <a:buClrTx/>
              <a:buSzPct val="75000"/>
              <a:buFont typeface="Courier New" pitchFamily="49" charset="0"/>
              <a:buChar char="o"/>
            </a:pPr>
            <a:r>
              <a:rPr lang="en-GB" sz="1600" dirty="0" smtClean="0">
                <a:sym typeface="Wingdings" pitchFamily="2" charset="2"/>
              </a:rPr>
              <a:t>Design, planning and optimized evolution</a:t>
            </a:r>
          </a:p>
          <a:p>
            <a:pPr lvl="2">
              <a:buClrTx/>
              <a:buFont typeface="Symbol" pitchFamily="18" charset="2"/>
              <a:buChar char="-"/>
            </a:pPr>
            <a:r>
              <a:rPr lang="en-GB" sz="1600" dirty="0" smtClean="0">
                <a:sym typeface="Wingdings" pitchFamily="2" charset="2"/>
              </a:rPr>
              <a:t>RRR at MeteoSwiss</a:t>
            </a:r>
          </a:p>
          <a:p>
            <a:pPr lvl="2">
              <a:buClrTx/>
              <a:buFont typeface="Symbol" pitchFamily="18" charset="2"/>
              <a:buChar char="-"/>
            </a:pPr>
            <a:r>
              <a:rPr lang="en-GB" sz="1600" dirty="0" smtClean="0">
                <a:sym typeface="Wingdings" pitchFamily="2" charset="2"/>
              </a:rPr>
              <a:t>Example of a composite of observation systems</a:t>
            </a:r>
          </a:p>
          <a:p>
            <a:pPr lvl="1">
              <a:buClrTx/>
              <a:buSzPct val="75000"/>
              <a:buFont typeface="Courier New" pitchFamily="49" charset="0"/>
              <a:buChar char="o"/>
            </a:pPr>
            <a:r>
              <a:rPr lang="en-GB" sz="1600" dirty="0" smtClean="0">
                <a:sym typeface="Wingdings" pitchFamily="2" charset="2"/>
              </a:rPr>
              <a:t>Integrated Observing System operation and maintenance</a:t>
            </a:r>
          </a:p>
          <a:p>
            <a:pPr lvl="2">
              <a:buClrTx/>
              <a:buFont typeface="Symbol" pitchFamily="18" charset="2"/>
              <a:buChar char="-"/>
            </a:pPr>
            <a:r>
              <a:rPr lang="en-GB" sz="1600" dirty="0" smtClean="0"/>
              <a:t>Quality assurance</a:t>
            </a:r>
          </a:p>
          <a:p>
            <a:pPr lvl="1">
              <a:buClrTx/>
              <a:buSzPct val="75000"/>
              <a:buFont typeface="Courier New" pitchFamily="49" charset="0"/>
              <a:buChar char="o"/>
            </a:pPr>
            <a:r>
              <a:rPr lang="en-GB" sz="1600" dirty="0" smtClean="0">
                <a:sym typeface="Wingdings" pitchFamily="2" charset="2"/>
              </a:rPr>
              <a:t>Integrated Quality Management</a:t>
            </a:r>
          </a:p>
          <a:p>
            <a:pPr lvl="1">
              <a:buClrTx/>
              <a:buSzPct val="75000"/>
              <a:buFont typeface="Courier New" pitchFamily="49" charset="0"/>
              <a:buChar char="o"/>
            </a:pPr>
            <a:r>
              <a:rPr lang="en-GB" sz="1600" dirty="0" smtClean="0">
                <a:sym typeface="Wingdings" pitchFamily="2" charset="2"/>
              </a:rPr>
              <a:t>Standardization, system interoperability and data compatibility</a:t>
            </a:r>
          </a:p>
          <a:p>
            <a:pPr lvl="1">
              <a:buClrTx/>
              <a:buSzPct val="75000"/>
              <a:buFont typeface="Courier New" pitchFamily="49" charset="0"/>
              <a:buChar char="o"/>
            </a:pPr>
            <a:r>
              <a:rPr lang="en-GB" sz="1600" dirty="0" smtClean="0">
                <a:sym typeface="Wingdings" pitchFamily="2" charset="2"/>
              </a:rPr>
              <a:t>Data and metadata management, delivery and archival</a:t>
            </a:r>
          </a:p>
          <a:p>
            <a:pPr>
              <a:buSzPct val="75000"/>
              <a:buFont typeface="Courier New" pitchFamily="49" charset="0"/>
              <a:buChar char="o"/>
            </a:pPr>
            <a:r>
              <a:rPr lang="en-GB" sz="1800" b="1" dirty="0" smtClean="0">
                <a:sym typeface="Wingdings" pitchFamily="2" charset="2"/>
              </a:rPr>
              <a:t>Conclusions</a:t>
            </a:r>
            <a:endParaRPr lang="en-GB" sz="1800" b="1" dirty="0" smtClean="0"/>
          </a:p>
          <a:p>
            <a:pPr lvl="1"/>
            <a:endParaRPr lang="de-CH" dirty="0" smtClean="0">
              <a:sym typeface="Wingdings" pitchFamily="2" charset="2"/>
            </a:endParaRPr>
          </a:p>
          <a:p>
            <a:endParaRPr lang="de-CH" dirty="0" smtClean="0"/>
          </a:p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414309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Levels of WIGOS Implementation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28600" y="5157192"/>
            <a:ext cx="8807896" cy="1015661"/>
          </a:xfrm>
          <a:prstGeom prst="rect">
            <a:avLst/>
          </a:prstGeom>
          <a:solidFill>
            <a:srgbClr val="FF9966"/>
          </a:solidFill>
          <a:ln w="6350" cap="flat">
            <a:solidFill>
              <a:srgbClr val="FF0000"/>
            </a:solidFill>
            <a:prstDash val="solid"/>
            <a:bevel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CH" sz="2000" b="0" i="0" u="none" strike="noStrike" cap="none" spc="0" normalizeH="0" baseline="0" dirty="0" smtClean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Arial Bold"/>
              <a:cs typeface="Arial Bold"/>
              <a:sym typeface="Arial Bold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de-CH" sz="2000" dirty="0">
              <a:solidFill>
                <a:srgbClr val="000000"/>
              </a:solidFill>
              <a:latin typeface="+mj-lt"/>
              <a:ea typeface="Arial Bold"/>
              <a:cs typeface="Arial Bold"/>
              <a:sym typeface="Arial Bold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CH" sz="2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Arial Bold"/>
              <a:cs typeface="Arial Bold"/>
              <a:sym typeface="Arial Bold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83768" y="3789040"/>
            <a:ext cx="4824536" cy="1015661"/>
          </a:xfrm>
          <a:prstGeom prst="rect">
            <a:avLst/>
          </a:prstGeom>
          <a:solidFill>
            <a:srgbClr val="99FF99"/>
          </a:solidFill>
          <a:ln w="38100" cap="flat">
            <a:solidFill>
              <a:srgbClr val="99FF99"/>
            </a:solidFill>
            <a:prstDash val="solid"/>
            <a:bevel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CH" sz="2000" b="0" i="0" u="none" strike="noStrike" cap="none" spc="0" normalizeH="0" baseline="0" dirty="0" smtClean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Arial Bold"/>
              <a:cs typeface="Arial Bold"/>
              <a:sym typeface="Arial Bold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de-CH" sz="2000" dirty="0">
              <a:solidFill>
                <a:srgbClr val="000000"/>
              </a:solidFill>
              <a:latin typeface="+mj-lt"/>
              <a:ea typeface="Arial Bold"/>
              <a:cs typeface="Arial Bold"/>
              <a:sym typeface="Arial Bold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CH" sz="2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Arial Bold"/>
              <a:cs typeface="Arial Bold"/>
              <a:sym typeface="Arial Bold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8600" y="836712"/>
            <a:ext cx="8807896" cy="255454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 cap="flat">
            <a:solidFill>
              <a:srgbClr val="99CDE7"/>
            </a:solidFill>
            <a:prstDash val="solid"/>
            <a:bevel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CH" sz="2000" b="0" i="0" u="none" strike="noStrike" cap="none" spc="0" normalizeH="0" baseline="0" dirty="0" smtClean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Arial Bold"/>
              <a:cs typeface="Arial Bold"/>
              <a:sym typeface="Arial Bold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de-CH" sz="2000" dirty="0">
              <a:solidFill>
                <a:srgbClr val="000000"/>
              </a:solidFill>
              <a:latin typeface="+mj-lt"/>
              <a:ea typeface="Arial Bold"/>
              <a:cs typeface="Arial Bold"/>
              <a:sym typeface="Arial Bold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CH" sz="2000" b="0" i="0" u="none" strike="noStrike" cap="none" spc="0" normalizeH="0" baseline="0" dirty="0" smtClean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Arial Bold"/>
              <a:cs typeface="Arial Bold"/>
              <a:sym typeface="Arial Bold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de-CH" sz="2000" dirty="0">
              <a:solidFill>
                <a:srgbClr val="000000"/>
              </a:solidFill>
              <a:latin typeface="+mj-lt"/>
              <a:ea typeface="Arial Bold"/>
              <a:cs typeface="Arial Bold"/>
              <a:sym typeface="Arial Bold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CH" sz="2000" b="0" i="0" u="none" strike="noStrike" cap="none" spc="0" normalizeH="0" baseline="0" dirty="0" smtClean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Arial Bold"/>
              <a:cs typeface="Arial Bold"/>
              <a:sym typeface="Arial Bold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lang="de-CH" sz="2000" dirty="0">
              <a:solidFill>
                <a:srgbClr val="000000"/>
              </a:solidFill>
              <a:latin typeface="+mj-lt"/>
              <a:ea typeface="Arial Bold"/>
              <a:cs typeface="Arial Bold"/>
              <a:sym typeface="Arial Bold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CH" sz="2000" b="0" i="0" u="none" strike="noStrike" cap="none" spc="0" normalizeH="0" baseline="0" dirty="0" smtClean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Arial Bold"/>
              <a:cs typeface="Arial Bold"/>
              <a:sym typeface="Arial Bold"/>
            </a:endParaRPr>
          </a:p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CH" sz="2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Arial Bold"/>
              <a:cs typeface="Arial Bold"/>
              <a:sym typeface="Arial Bold"/>
            </a:endParaRPr>
          </a:p>
        </p:txBody>
      </p:sp>
      <p:sp>
        <p:nvSpPr>
          <p:cNvPr id="7" name="Shape 31"/>
          <p:cNvSpPr/>
          <p:nvPr/>
        </p:nvSpPr>
        <p:spPr>
          <a:xfrm rot="10800000" flipV="1">
            <a:off x="228600" y="1385500"/>
            <a:ext cx="1524000" cy="2769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sz="1800" b="1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lvl="0">
              <a:defRPr b="0">
                <a:solidFill>
                  <a:srgbClr val="000000"/>
                </a:solidFill>
              </a:defRPr>
            </a:pPr>
            <a:r>
              <a:rPr b="1">
                <a:solidFill>
                  <a:srgbClr val="FFFFFF"/>
                </a:solidFill>
                <a:latin typeface="+mj-lt"/>
              </a:rPr>
              <a:t>WMO</a:t>
            </a:r>
          </a:p>
        </p:txBody>
      </p:sp>
      <p:sp>
        <p:nvSpPr>
          <p:cNvPr id="8" name="Rectangle 7"/>
          <p:cNvSpPr/>
          <p:nvPr/>
        </p:nvSpPr>
        <p:spPr>
          <a:xfrm rot="10800000" flipV="1">
            <a:off x="471662" y="5430419"/>
            <a:ext cx="8352927" cy="461661"/>
          </a:xfrm>
          <a:prstGeom prst="rect">
            <a:avLst/>
          </a:prstGeom>
          <a:solidFill>
            <a:srgbClr val="FFFFFF"/>
          </a:solidFill>
          <a:ln w="25400" cap="flat">
            <a:solidFill>
              <a:srgbClr val="BBE0E3"/>
            </a:solidFill>
            <a:prstDash val="solid"/>
            <a:bevel/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381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algn="ctr" latinLnBrk="1" hangingPunct="0"/>
            <a:r>
              <a:rPr lang="en-AU" sz="2400" b="1" dirty="0">
                <a:solidFill>
                  <a:srgbClr val="C00000"/>
                </a:solidFill>
                <a:latin typeface="+mj-lt"/>
                <a:sym typeface="Helvetica"/>
              </a:rPr>
              <a:t>National WIGOS Implementation</a:t>
            </a:r>
          </a:p>
        </p:txBody>
      </p:sp>
      <p:sp>
        <p:nvSpPr>
          <p:cNvPr id="9" name="Rectangle 8"/>
          <p:cNvSpPr/>
          <p:nvPr/>
        </p:nvSpPr>
        <p:spPr>
          <a:xfrm rot="10800000" flipV="1">
            <a:off x="3253646" y="3967935"/>
            <a:ext cx="3687049" cy="587441"/>
          </a:xfrm>
          <a:prstGeom prst="rect">
            <a:avLst/>
          </a:prstGeom>
          <a:solidFill>
            <a:srgbClr val="FFFFFF"/>
          </a:solidFill>
          <a:ln w="25400" cap="flat">
            <a:solidFill>
              <a:srgbClr val="BBE0E3"/>
            </a:solidFill>
            <a:prstDash val="solid"/>
            <a:bevel/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381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108000" rIns="45718" bIns="108000" numCol="1" spcCol="38100" rtlCol="0" anchor="ctr">
            <a:spAutoFit/>
          </a:bodyPr>
          <a:lstStyle/>
          <a:p>
            <a:pPr algn="ctr" latinLnBrk="1" hangingPunct="0"/>
            <a:r>
              <a:rPr lang="en-AU" sz="2400" dirty="0">
                <a:solidFill>
                  <a:srgbClr val="000000"/>
                </a:solidFill>
                <a:latin typeface="+mj-lt"/>
                <a:sym typeface="Helvetica"/>
              </a:rPr>
              <a:t>Regional WIGOS </a:t>
            </a:r>
            <a:r>
              <a:rPr lang="en-AU" sz="2400" dirty="0" smtClean="0">
                <a:solidFill>
                  <a:srgbClr val="000000"/>
                </a:solidFill>
                <a:latin typeface="+mj-lt"/>
                <a:sym typeface="Helvetica"/>
              </a:rPr>
              <a:t>Centres</a:t>
            </a:r>
            <a:endParaRPr lang="en-AU" sz="2400" dirty="0">
              <a:solidFill>
                <a:srgbClr val="000000"/>
              </a:solidFill>
              <a:latin typeface="+mj-lt"/>
              <a:sym typeface="Helvetica"/>
            </a:endParaRPr>
          </a:p>
        </p:txBody>
      </p:sp>
      <p:sp>
        <p:nvSpPr>
          <p:cNvPr id="10" name="Rectangle 9"/>
          <p:cNvSpPr/>
          <p:nvPr/>
        </p:nvSpPr>
        <p:spPr>
          <a:xfrm rot="10800000" flipV="1">
            <a:off x="467542" y="2553526"/>
            <a:ext cx="4428492" cy="587441"/>
          </a:xfrm>
          <a:prstGeom prst="rect">
            <a:avLst/>
          </a:prstGeom>
          <a:solidFill>
            <a:srgbClr val="FFFFFF"/>
          </a:solidFill>
          <a:ln w="25400" cap="flat">
            <a:solidFill>
              <a:srgbClr val="BBE0E3"/>
            </a:solidFill>
            <a:prstDash val="solid"/>
            <a:bevel/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381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108000" rIns="45718" bIns="108000" numCol="1" spcCol="38100" rtlCol="0" anchor="ctr">
            <a:spAutoFit/>
          </a:bodyPr>
          <a:lstStyle/>
          <a:p>
            <a:pPr algn="ctr" latinLnBrk="1" hangingPunct="0"/>
            <a:r>
              <a:rPr lang="en-AU" sz="2400" dirty="0" smtClean="0">
                <a:solidFill>
                  <a:srgbClr val="000000"/>
                </a:solidFill>
                <a:latin typeface="+mj-lt"/>
                <a:sym typeface="Helvetica"/>
              </a:rPr>
              <a:t>WIR (OSCAR/Surface &amp; SORT)</a:t>
            </a:r>
            <a:endParaRPr lang="en-AU" sz="2400" dirty="0">
              <a:solidFill>
                <a:srgbClr val="000000"/>
              </a:solidFill>
              <a:latin typeface="+mj-lt"/>
              <a:sym typeface="Helvetica"/>
            </a:endParaRPr>
          </a:p>
        </p:txBody>
      </p:sp>
      <p:sp>
        <p:nvSpPr>
          <p:cNvPr id="11" name="Rectangle 10"/>
          <p:cNvSpPr/>
          <p:nvPr/>
        </p:nvSpPr>
        <p:spPr>
          <a:xfrm rot="10800000" flipV="1">
            <a:off x="5940152" y="2484956"/>
            <a:ext cx="2232248" cy="587441"/>
          </a:xfrm>
          <a:prstGeom prst="rect">
            <a:avLst/>
          </a:prstGeom>
          <a:solidFill>
            <a:srgbClr val="FFFFFF"/>
          </a:solidFill>
          <a:ln w="25400" cap="flat">
            <a:solidFill>
              <a:srgbClr val="BBE0E3"/>
            </a:solidFill>
            <a:prstDash val="solid"/>
            <a:bevel/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381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108000" rIns="45718" bIns="108000" numCol="1" spcCol="38100" rtlCol="0" anchor="ctr">
            <a:spAutoFit/>
          </a:bodyPr>
          <a:lstStyle/>
          <a:p>
            <a:pPr algn="ctr" latinLnBrk="1" hangingPunct="0"/>
            <a:r>
              <a:rPr lang="en-AU" sz="2400" dirty="0" smtClean="0">
                <a:solidFill>
                  <a:srgbClr val="000000"/>
                </a:solidFill>
                <a:latin typeface="+mj-lt"/>
                <a:sym typeface="Helvetica"/>
              </a:rPr>
              <a:t>WDQMS</a:t>
            </a:r>
            <a:endParaRPr lang="en-AU" sz="2400" dirty="0">
              <a:solidFill>
                <a:srgbClr val="000000"/>
              </a:solidFill>
              <a:latin typeface="+mj-lt"/>
              <a:sym typeface="Helvetica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8460432" y="1844824"/>
            <a:ext cx="0" cy="3522705"/>
          </a:xfrm>
          <a:prstGeom prst="straightConnector1">
            <a:avLst/>
          </a:prstGeom>
          <a:noFill/>
          <a:ln w="57150" cap="flat">
            <a:solidFill>
              <a:schemeClr val="accent4">
                <a:lumMod val="60000"/>
                <a:lumOff val="40000"/>
              </a:schemeClr>
            </a:solidFill>
            <a:prstDash val="solid"/>
            <a:bevel/>
            <a:headEnd type="none" w="med" len="med"/>
            <a:tailEnd type="arrow" w="med" len="med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3" name="Straight Arrow Connector 12"/>
          <p:cNvCxnSpPr/>
          <p:nvPr/>
        </p:nvCxnSpPr>
        <p:spPr>
          <a:xfrm>
            <a:off x="7452321" y="1916832"/>
            <a:ext cx="0" cy="568124"/>
          </a:xfrm>
          <a:prstGeom prst="straightConnector1">
            <a:avLst/>
          </a:prstGeom>
          <a:noFill/>
          <a:ln w="57150" cap="flat">
            <a:solidFill>
              <a:schemeClr val="accent4">
                <a:lumMod val="60000"/>
                <a:lumOff val="40000"/>
              </a:schemeClr>
            </a:solidFill>
            <a:prstDash val="solid"/>
            <a:bevel/>
            <a:headEnd type="none" w="med" len="med"/>
            <a:tailEnd type="arrow" w="med" len="med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4" name="Straight Arrow Connector 13"/>
          <p:cNvCxnSpPr/>
          <p:nvPr/>
        </p:nvCxnSpPr>
        <p:spPr>
          <a:xfrm>
            <a:off x="1979713" y="1916832"/>
            <a:ext cx="0" cy="636694"/>
          </a:xfrm>
          <a:prstGeom prst="straightConnector1">
            <a:avLst/>
          </a:prstGeom>
          <a:noFill/>
          <a:ln w="57150" cap="flat">
            <a:solidFill>
              <a:schemeClr val="accent4">
                <a:lumMod val="60000"/>
                <a:lumOff val="40000"/>
              </a:schemeClr>
            </a:solidFill>
            <a:prstDash val="solid"/>
            <a:bevel/>
            <a:headEnd type="none" w="med" len="med"/>
            <a:tailEnd type="arrow" w="med" len="med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5" name="Straight Arrow Connector 14"/>
          <p:cNvCxnSpPr/>
          <p:nvPr/>
        </p:nvCxnSpPr>
        <p:spPr>
          <a:xfrm>
            <a:off x="6300192" y="3140968"/>
            <a:ext cx="0" cy="826967"/>
          </a:xfrm>
          <a:prstGeom prst="straightConnector1">
            <a:avLst/>
          </a:prstGeom>
          <a:noFill/>
          <a:ln w="57150" cap="flat">
            <a:solidFill>
              <a:schemeClr val="accent4">
                <a:lumMod val="60000"/>
                <a:lumOff val="40000"/>
              </a:schemeClr>
            </a:solidFill>
            <a:prstDash val="solid"/>
            <a:bevel/>
            <a:headEnd type="none" w="med" len="med"/>
            <a:tailEnd type="arrow" w="med" len="med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6" name="Straight Arrow Connector 15"/>
          <p:cNvCxnSpPr/>
          <p:nvPr/>
        </p:nvCxnSpPr>
        <p:spPr>
          <a:xfrm>
            <a:off x="3815916" y="3212976"/>
            <a:ext cx="0" cy="754959"/>
          </a:xfrm>
          <a:prstGeom prst="straightConnector1">
            <a:avLst/>
          </a:prstGeom>
          <a:noFill/>
          <a:ln w="57150" cap="flat">
            <a:solidFill>
              <a:schemeClr val="accent4">
                <a:lumMod val="60000"/>
                <a:lumOff val="40000"/>
              </a:schemeClr>
            </a:solidFill>
            <a:prstDash val="solid"/>
            <a:bevel/>
            <a:headEnd type="none" w="med" len="med"/>
            <a:tailEnd type="arrow" w="med" len="med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7" name="Straight Arrow Connector 16"/>
          <p:cNvCxnSpPr/>
          <p:nvPr/>
        </p:nvCxnSpPr>
        <p:spPr>
          <a:xfrm flipH="1" flipV="1">
            <a:off x="1547881" y="3212976"/>
            <a:ext cx="2" cy="2097360"/>
          </a:xfrm>
          <a:prstGeom prst="straightConnector1">
            <a:avLst/>
          </a:prstGeom>
          <a:noFill/>
          <a:ln w="57150" cap="flat">
            <a:solidFill>
              <a:schemeClr val="accent4">
                <a:lumMod val="60000"/>
                <a:lumOff val="40000"/>
              </a:schemeClr>
            </a:solidFill>
            <a:prstDash val="solid"/>
            <a:bevel/>
            <a:headEnd type="arrow" w="med" len="med"/>
            <a:tailEnd type="arrow" w="med" len="med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8" name="Straight Arrow Connector 17"/>
          <p:cNvCxnSpPr/>
          <p:nvPr/>
        </p:nvCxnSpPr>
        <p:spPr>
          <a:xfrm flipV="1">
            <a:off x="7452320" y="3097840"/>
            <a:ext cx="0" cy="2269689"/>
          </a:xfrm>
          <a:prstGeom prst="straightConnector1">
            <a:avLst/>
          </a:prstGeom>
          <a:noFill/>
          <a:ln w="57150" cap="flat">
            <a:solidFill>
              <a:schemeClr val="accent4">
                <a:lumMod val="60000"/>
                <a:lumOff val="40000"/>
              </a:schemeClr>
            </a:solidFill>
            <a:prstDash val="solid"/>
            <a:bevel/>
            <a:headEnd type="arrow" w="med" len="med"/>
            <a:tailEnd type="arrow" w="med" len="med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19" name="Straight Arrow Connector 18"/>
          <p:cNvCxnSpPr/>
          <p:nvPr/>
        </p:nvCxnSpPr>
        <p:spPr>
          <a:xfrm flipH="1" flipV="1">
            <a:off x="4680010" y="4555377"/>
            <a:ext cx="12742" cy="812152"/>
          </a:xfrm>
          <a:prstGeom prst="straightConnector1">
            <a:avLst/>
          </a:prstGeom>
          <a:noFill/>
          <a:ln w="57150" cap="flat">
            <a:solidFill>
              <a:schemeClr val="accent4">
                <a:lumMod val="60000"/>
                <a:lumOff val="40000"/>
              </a:schemeClr>
            </a:solidFill>
            <a:prstDash val="solid"/>
            <a:bevel/>
            <a:headEnd type="arrow" w="med" len="med"/>
            <a:tailEnd type="arrow" w="med" len="med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cxnSp>
        <p:nvCxnSpPr>
          <p:cNvPr id="20" name="Straight Arrow Connector 19"/>
          <p:cNvCxnSpPr/>
          <p:nvPr/>
        </p:nvCxnSpPr>
        <p:spPr>
          <a:xfrm flipV="1">
            <a:off x="5292081" y="1916833"/>
            <a:ext cx="0" cy="2051102"/>
          </a:xfrm>
          <a:prstGeom prst="straightConnector1">
            <a:avLst/>
          </a:prstGeom>
          <a:noFill/>
          <a:ln w="57150" cap="flat">
            <a:solidFill>
              <a:schemeClr val="accent4">
                <a:lumMod val="60000"/>
                <a:lumOff val="40000"/>
              </a:schemeClr>
            </a:solidFill>
            <a:prstDash val="solid"/>
            <a:bevel/>
            <a:headEnd type="arrow" w="med" len="med"/>
            <a:tailEnd type="none" w="med" len="med"/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  <p:sp>
        <p:nvSpPr>
          <p:cNvPr id="21" name="Rectangle 20"/>
          <p:cNvSpPr/>
          <p:nvPr/>
        </p:nvSpPr>
        <p:spPr>
          <a:xfrm rot="10800000" flipV="1">
            <a:off x="503547" y="1085838"/>
            <a:ext cx="8352927" cy="830993"/>
          </a:xfrm>
          <a:prstGeom prst="rect">
            <a:avLst/>
          </a:prstGeom>
          <a:solidFill>
            <a:srgbClr val="FFFFFF"/>
          </a:solidFill>
          <a:ln w="25400" cap="flat">
            <a:solidFill>
              <a:srgbClr val="BBE0E3"/>
            </a:solidFill>
            <a:prstDash val="solid"/>
            <a:bevel/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381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algn="ctr" latinLnBrk="1" hangingPunct="0"/>
            <a:r>
              <a:rPr lang="en-AU" sz="2400" b="1" dirty="0" smtClean="0">
                <a:solidFill>
                  <a:srgbClr val="C00000"/>
                </a:solidFill>
                <a:latin typeface="+mj-lt"/>
                <a:sym typeface="Helvetica"/>
              </a:rPr>
              <a:t>WIGOS Technical Regulations (Vol. I, Part I &amp; Manual)</a:t>
            </a:r>
            <a:r>
              <a:rPr lang="en-AU" sz="2400" dirty="0" smtClean="0">
                <a:solidFill>
                  <a:srgbClr val="000000"/>
                </a:solidFill>
                <a:latin typeface="+mj-lt"/>
                <a:sym typeface="Helvetica"/>
              </a:rPr>
              <a:t>  </a:t>
            </a:r>
          </a:p>
          <a:p>
            <a:pPr algn="ctr" latinLnBrk="1" hangingPunct="0"/>
            <a:r>
              <a:rPr lang="en-AU" sz="2400" dirty="0" smtClean="0">
                <a:solidFill>
                  <a:srgbClr val="000000"/>
                </a:solidFill>
                <a:latin typeface="+mj-lt"/>
                <a:sym typeface="Helvetica"/>
              </a:rPr>
              <a:t>supported by </a:t>
            </a:r>
            <a:r>
              <a:rPr lang="en-AU" sz="2400" b="1" i="1" dirty="0">
                <a:solidFill>
                  <a:srgbClr val="006600"/>
                </a:solidFill>
                <a:latin typeface="+mj-lt"/>
                <a:sym typeface="Helvetica"/>
              </a:rPr>
              <a:t>WIGOS guidance </a:t>
            </a:r>
            <a:r>
              <a:rPr lang="en-AU" sz="2400" b="1" i="1" dirty="0" smtClean="0">
                <a:solidFill>
                  <a:srgbClr val="006600"/>
                </a:solidFill>
                <a:latin typeface="+mj-lt"/>
                <a:sym typeface="Helvetica"/>
              </a:rPr>
              <a:t>material</a:t>
            </a:r>
            <a:endParaRPr lang="en-AU" sz="2400" b="1" i="1" dirty="0">
              <a:solidFill>
                <a:srgbClr val="006600"/>
              </a:solidFill>
              <a:latin typeface="+mj-lt"/>
              <a:sym typeface="Helvetica"/>
            </a:endParaRPr>
          </a:p>
        </p:txBody>
      </p:sp>
      <p:sp>
        <p:nvSpPr>
          <p:cNvPr id="22" name="Right Arrow 21"/>
          <p:cNvSpPr/>
          <p:nvPr/>
        </p:nvSpPr>
        <p:spPr>
          <a:xfrm rot="3900000">
            <a:off x="12110" y="4360442"/>
            <a:ext cx="1146264" cy="794798"/>
          </a:xfrm>
          <a:prstGeom prst="rightArrow">
            <a:avLst/>
          </a:prstGeom>
          <a:solidFill>
            <a:srgbClr val="FF0000"/>
          </a:solidFill>
          <a:ln w="25400" cap="flat">
            <a:solidFill>
              <a:srgbClr val="BBE0E3"/>
            </a:solidFill>
            <a:prstDash val="solid"/>
            <a:bevel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de-CH" sz="2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j-lt"/>
              <a:ea typeface="Arial Bold"/>
              <a:cs typeface="Arial Bold"/>
              <a:sym typeface="Arial Bold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7504" y="3212976"/>
            <a:ext cx="1175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Global</a:t>
            </a:r>
            <a:endParaRPr lang="de-CH" sz="2000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6592" y="5981218"/>
            <a:ext cx="1175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 smtClean="0">
                <a:solidFill>
                  <a:srgbClr val="ED181E"/>
                </a:solidFill>
                <a:latin typeface="+mn-lt"/>
              </a:rPr>
              <a:t>National</a:t>
            </a:r>
            <a:endParaRPr lang="de-CH" sz="2000" dirty="0">
              <a:solidFill>
                <a:srgbClr val="ED181E"/>
              </a:solidFill>
              <a:latin typeface="+mn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75756" y="4604646"/>
            <a:ext cx="1332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dirty="0" smtClean="0">
                <a:solidFill>
                  <a:srgbClr val="00B050"/>
                </a:solidFill>
                <a:latin typeface="+mn-lt"/>
              </a:rPr>
              <a:t>Regional</a:t>
            </a:r>
            <a:endParaRPr lang="de-CH" sz="2000" dirty="0">
              <a:solidFill>
                <a:srgbClr val="00B05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9287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WIGOS tasks at a national level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8826" y="1600200"/>
            <a:ext cx="6327973" cy="4525963"/>
          </a:xfrm>
        </p:spPr>
        <p:txBody>
          <a:bodyPr/>
          <a:lstStyle/>
          <a:p>
            <a:pPr>
              <a:buFont typeface="+mj-lt"/>
              <a:buAutoNum type="arabicPeriod"/>
            </a:pPr>
            <a:r>
              <a:rPr lang="en-US" sz="1800" dirty="0"/>
              <a:t>Understand national needs and priorities </a:t>
            </a:r>
            <a:endParaRPr lang="en-US" sz="1800" dirty="0" smtClean="0"/>
          </a:p>
          <a:p>
            <a:pPr>
              <a:buFont typeface="+mj-lt"/>
              <a:buAutoNum type="arabicPeriod"/>
            </a:pPr>
            <a:endParaRPr lang="en-US" sz="1800" dirty="0" smtClean="0"/>
          </a:p>
          <a:p>
            <a:pPr>
              <a:buFont typeface="+mj-lt"/>
              <a:buAutoNum type="arabicPeriod"/>
            </a:pPr>
            <a:endParaRPr lang="en-US" sz="1800" dirty="0"/>
          </a:p>
          <a:p>
            <a:pPr>
              <a:buFont typeface="+mj-lt"/>
              <a:buAutoNum type="arabicPeriod"/>
            </a:pPr>
            <a:r>
              <a:rPr lang="en-US" sz="1800" dirty="0"/>
              <a:t>Understand WIGOS relevant WMO Tech </a:t>
            </a:r>
            <a:r>
              <a:rPr lang="en-US" sz="1800" dirty="0" smtClean="0"/>
              <a:t>Regulations</a:t>
            </a:r>
          </a:p>
          <a:p>
            <a:pPr>
              <a:buFont typeface="+mj-lt"/>
              <a:buAutoNum type="arabicPeriod"/>
            </a:pPr>
            <a:endParaRPr lang="en-US" sz="1800" dirty="0"/>
          </a:p>
          <a:p>
            <a:pPr>
              <a:buFont typeface="+mj-lt"/>
              <a:buAutoNum type="arabicPeriod"/>
            </a:pPr>
            <a:r>
              <a:rPr lang="en-US" sz="1800" dirty="0"/>
              <a:t>Perform critical analysis of capabilities and gaps (systems, processes, people, networks, governance, issues of compliance</a:t>
            </a:r>
            <a:r>
              <a:rPr lang="en-US" sz="1800" dirty="0" smtClean="0"/>
              <a:t>)</a:t>
            </a:r>
          </a:p>
          <a:p>
            <a:pPr>
              <a:buFont typeface="+mj-lt"/>
              <a:buAutoNum type="arabicPeriod"/>
            </a:pPr>
            <a:endParaRPr lang="en-US" sz="1800" dirty="0"/>
          </a:p>
          <a:p>
            <a:pPr>
              <a:buFont typeface="+mj-lt"/>
              <a:buAutoNum type="arabicPeriod"/>
            </a:pPr>
            <a:r>
              <a:rPr lang="en-US" sz="1800" dirty="0"/>
              <a:t>Define expected outcomes and milestones for national implementation, define key performance </a:t>
            </a:r>
            <a:r>
              <a:rPr lang="en-US" sz="1800" dirty="0" smtClean="0"/>
              <a:t>indicators</a:t>
            </a:r>
          </a:p>
          <a:p>
            <a:pPr>
              <a:buFont typeface="+mj-lt"/>
              <a:buAutoNum type="arabicPeriod"/>
            </a:pPr>
            <a:endParaRPr lang="en-US" sz="1800" dirty="0"/>
          </a:p>
          <a:p>
            <a:pPr>
              <a:buFont typeface="+mj-lt"/>
              <a:buAutoNum type="arabicPeriod"/>
            </a:pPr>
            <a:r>
              <a:rPr lang="en-US" sz="1800" dirty="0"/>
              <a:t>Establish governance and key </a:t>
            </a:r>
            <a:r>
              <a:rPr lang="en-US" sz="1800" dirty="0" smtClean="0"/>
              <a:t>relationships</a:t>
            </a:r>
          </a:p>
          <a:p>
            <a:pPr>
              <a:buFont typeface="+mj-lt"/>
              <a:buAutoNum type="arabicPeriod"/>
            </a:pPr>
            <a:endParaRPr lang="en-US" sz="1800" dirty="0"/>
          </a:p>
          <a:p>
            <a:pPr>
              <a:buFont typeface="+mj-lt"/>
              <a:buAutoNum type="arabicPeriod"/>
            </a:pPr>
            <a:endParaRPr lang="en-US" sz="1800" dirty="0"/>
          </a:p>
          <a:p>
            <a:pPr lvl="1"/>
            <a:endParaRPr lang="de-CH" dirty="0" smtClean="0">
              <a:sym typeface="Wingdings" pitchFamily="2" charset="2"/>
            </a:endParaRPr>
          </a:p>
          <a:p>
            <a:endParaRPr lang="de-CH" dirty="0" smtClean="0"/>
          </a:p>
          <a:p>
            <a:endParaRPr lang="de-C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029" y="1124745"/>
            <a:ext cx="1215782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 descr="http://2.imimg.com/data2/FS/UF/MY-252130/gap-analysis-250x250.png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40" b="16222"/>
          <a:stretch/>
        </p:blipFill>
        <p:spPr bwMode="auto">
          <a:xfrm>
            <a:off x="117475" y="4485318"/>
            <a:ext cx="1819275" cy="1175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3" name="Picture 49" descr="Bildergebnis für book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4361" y="2420889"/>
            <a:ext cx="736303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7" name="Picture 5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45" y="5301208"/>
            <a:ext cx="1538150" cy="1152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9" name="Picture 55" descr="Bildergebnis für analysi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45" y="3356992"/>
            <a:ext cx="1442015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7963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Self-assessment checklist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640" y="1268760"/>
            <a:ext cx="7355160" cy="4741987"/>
          </a:xfrm>
        </p:spPr>
        <p:txBody>
          <a:bodyPr/>
          <a:lstStyle/>
          <a:p>
            <a:pPr>
              <a:spcBef>
                <a:spcPts val="1800"/>
              </a:spcBef>
              <a:buFont typeface="Arial" pitchFamily="34" charset="0"/>
              <a:buChar char="•"/>
            </a:pPr>
            <a:endParaRPr lang="en-GB" sz="1600" b="1" dirty="0" smtClean="0">
              <a:sym typeface="Wingdings" pitchFamily="2" charset="2"/>
            </a:endParaRPr>
          </a:p>
          <a:p>
            <a:pPr>
              <a:spcBef>
                <a:spcPts val="1800"/>
              </a:spcBef>
              <a:buFont typeface="Arial" pitchFamily="34" charset="0"/>
              <a:buChar char="•"/>
            </a:pPr>
            <a:endParaRPr lang="en-GB" sz="1600" b="1" dirty="0">
              <a:sym typeface="Wingdings" pitchFamily="2" charset="2"/>
            </a:endParaRPr>
          </a:p>
          <a:p>
            <a:pPr>
              <a:spcBef>
                <a:spcPts val="1800"/>
              </a:spcBef>
              <a:buFont typeface="Arial" pitchFamily="34" charset="0"/>
              <a:buChar char="•"/>
            </a:pPr>
            <a:endParaRPr lang="en-GB" sz="1600" b="1" dirty="0" smtClean="0">
              <a:sym typeface="Wingdings" pitchFamily="2" charset="2"/>
            </a:endParaRPr>
          </a:p>
          <a:p>
            <a:pPr>
              <a:spcBef>
                <a:spcPts val="1800"/>
              </a:spcBef>
              <a:buFont typeface="Arial" pitchFamily="34" charset="0"/>
              <a:buChar char="•"/>
            </a:pPr>
            <a:r>
              <a:rPr lang="en-GB" sz="1600" b="1" dirty="0" smtClean="0">
                <a:sym typeface="Wingdings" pitchFamily="2" charset="2"/>
              </a:rPr>
              <a:t>Integration </a:t>
            </a:r>
            <a:r>
              <a:rPr lang="en-GB" sz="1600" b="1" dirty="0">
                <a:sym typeface="Wingdings" pitchFamily="2" charset="2"/>
              </a:rPr>
              <a:t>and optimized evolution of WMO observing systems </a:t>
            </a:r>
          </a:p>
          <a:p>
            <a:pPr lvl="1">
              <a:buFont typeface="Wingdings" pitchFamily="2" charset="2"/>
              <a:buChar char="Ø"/>
            </a:pPr>
            <a:r>
              <a:rPr lang="en-GB" sz="1600" dirty="0" smtClean="0">
                <a:sym typeface="Wingdings" pitchFamily="2" charset="2"/>
              </a:rPr>
              <a:t>Development of products integrating data of different observation systems (e.g. rain gauges and radar)</a:t>
            </a:r>
            <a:endParaRPr lang="en-GB" sz="1600" dirty="0">
              <a:sym typeface="Wingdings" pitchFamily="2" charset="2"/>
            </a:endParaRPr>
          </a:p>
        </p:txBody>
      </p:sp>
      <p:sp>
        <p:nvSpPr>
          <p:cNvPr id="4" name="Shape 33"/>
          <p:cNvSpPr txBox="1">
            <a:spLocks/>
          </p:cNvSpPr>
          <p:nvPr/>
        </p:nvSpPr>
        <p:spPr>
          <a:xfrm>
            <a:off x="251520" y="1196752"/>
            <a:ext cx="8496944" cy="518477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9pPr>
          </a:lstStyle>
          <a:p>
            <a:pPr marL="990600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endParaRPr lang="en-GB" sz="1800" kern="0" dirty="0" smtClean="0"/>
          </a:p>
          <a:p>
            <a:pPr marL="990600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endParaRPr lang="en-GB" sz="1800" kern="0" dirty="0" smtClean="0"/>
          </a:p>
          <a:p>
            <a:pPr marL="990600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endParaRPr lang="en-GB" sz="1800" kern="0" dirty="0" smtClean="0"/>
          </a:p>
          <a:p>
            <a:pPr marL="990600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endParaRPr lang="en-GB" sz="1800" kern="0" dirty="0" smtClean="0"/>
          </a:p>
          <a:p>
            <a:pPr marL="990600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endParaRPr lang="en-GB" sz="1800" kern="0" dirty="0" smtClean="0"/>
          </a:p>
          <a:p>
            <a:pPr marL="990600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endParaRPr lang="en-GB" sz="1800" kern="0" dirty="0" smtClean="0"/>
          </a:p>
          <a:p>
            <a:pPr marL="371475" lvl="1" indent="0" eaLnBrk="1" hangingPunct="1">
              <a:spcBef>
                <a:spcPts val="0"/>
              </a:spcBef>
              <a:spcAft>
                <a:spcPts val="1200"/>
              </a:spcAft>
              <a:buNone/>
              <a:defRPr sz="1800"/>
            </a:pPr>
            <a:r>
              <a:rPr lang="en-GB" sz="2000" kern="0" dirty="0" smtClean="0"/>
              <a:t>Is used</a:t>
            </a:r>
          </a:p>
          <a:p>
            <a:pPr marL="904875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r>
              <a:rPr lang="en-GB" sz="2000" kern="0" dirty="0" smtClean="0"/>
              <a:t>to assist the members in understanding the WIGOS Framework to be implemented in their country, </a:t>
            </a:r>
          </a:p>
          <a:p>
            <a:pPr marL="904875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r>
              <a:rPr lang="en-GB" sz="2000" kern="0" dirty="0" smtClean="0"/>
              <a:t>and in assessing their readiness for the implementation. </a:t>
            </a:r>
          </a:p>
          <a:p>
            <a:pPr marL="904875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r>
              <a:rPr lang="en-GB" sz="2000" kern="0" dirty="0" smtClean="0"/>
              <a:t>It provides a reference point for the development of the National WIGOS Implementation Plan (N-WIP). </a:t>
            </a:r>
            <a:endParaRPr lang="en-GB" sz="2000" kern="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569" y="1052736"/>
            <a:ext cx="7564205" cy="2578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411760" y="3068960"/>
            <a:ext cx="62646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2000" u="sng" dirty="0" smtClean="0">
                <a:latin typeface="+mj-lt"/>
                <a:hlinkClick r:id="rId4"/>
              </a:rPr>
              <a:t>http://www.wmo.int/pages/prog/www/wigos/tools.html</a:t>
            </a:r>
            <a:endParaRPr lang="de-CH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75902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General structure of Checklist</a:t>
            </a:r>
            <a:endParaRPr lang="en-GB" dirty="0"/>
          </a:p>
        </p:txBody>
      </p:sp>
      <p:sp>
        <p:nvSpPr>
          <p:cNvPr id="4" name="Shape 33"/>
          <p:cNvSpPr txBox="1">
            <a:spLocks/>
          </p:cNvSpPr>
          <p:nvPr/>
        </p:nvSpPr>
        <p:spPr>
          <a:xfrm>
            <a:off x="251520" y="1196752"/>
            <a:ext cx="8496944" cy="518477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9pPr>
          </a:lstStyle>
          <a:p>
            <a:pPr marL="990600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endParaRPr lang="en-GB" sz="1800" kern="0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331640" y="1196752"/>
            <a:ext cx="7355160" cy="4929411"/>
          </a:xfrm>
        </p:spPr>
        <p:txBody>
          <a:bodyPr/>
          <a:lstStyle/>
          <a:p>
            <a:pPr marL="0" indent="0">
              <a:spcAft>
                <a:spcPts val="1200"/>
              </a:spcAft>
              <a:buNone/>
            </a:pPr>
            <a:r>
              <a:rPr lang="en-GB" sz="2000" dirty="0" smtClean="0"/>
              <a:t>Structured</a:t>
            </a:r>
            <a:r>
              <a:rPr lang="de-CH" sz="2000" dirty="0" smtClean="0"/>
              <a:t> </a:t>
            </a:r>
            <a:r>
              <a:rPr lang="en-GB" sz="2000" dirty="0"/>
              <a:t>according to 10 key activity areas of WIGOS IP: </a:t>
            </a:r>
          </a:p>
          <a:p>
            <a:pPr marL="627063" lvl="0" indent="-514350">
              <a:spcBef>
                <a:spcPts val="300"/>
              </a:spcBef>
              <a:spcAft>
                <a:spcPts val="300"/>
              </a:spcAft>
              <a:buFont typeface="+mj-lt"/>
              <a:buAutoNum type="arabicParenR"/>
            </a:pPr>
            <a:r>
              <a:rPr lang="en-GB" sz="1800" b="1" dirty="0" smtClean="0"/>
              <a:t>Management </a:t>
            </a:r>
            <a:r>
              <a:rPr lang="en-GB" sz="1800" dirty="0" smtClean="0"/>
              <a:t>of WIGOS Implementation</a:t>
            </a:r>
          </a:p>
          <a:p>
            <a:pPr marL="627063" lvl="0" indent="-514350">
              <a:spcBef>
                <a:spcPts val="300"/>
              </a:spcBef>
              <a:spcAft>
                <a:spcPts val="300"/>
              </a:spcAft>
              <a:buFont typeface="+mj-lt"/>
              <a:buAutoNum type="arabicParenR"/>
            </a:pPr>
            <a:r>
              <a:rPr lang="en-GB" sz="1800" b="1" dirty="0" smtClean="0"/>
              <a:t>Collaboration</a:t>
            </a:r>
            <a:r>
              <a:rPr lang="en-GB" sz="1800" dirty="0" smtClean="0"/>
              <a:t> with the WMO co-sponsored observing systems and international partner organizations and programmes</a:t>
            </a:r>
          </a:p>
          <a:p>
            <a:pPr marL="627063" lvl="0" indent="-514350">
              <a:spcBef>
                <a:spcPts val="300"/>
              </a:spcBef>
              <a:spcAft>
                <a:spcPts val="300"/>
              </a:spcAft>
              <a:buFont typeface="+mj-lt"/>
              <a:buAutoNum type="arabicParenR"/>
            </a:pPr>
            <a:r>
              <a:rPr lang="en-GB" sz="1800" b="1" dirty="0" smtClean="0"/>
              <a:t>Design, planning </a:t>
            </a:r>
            <a:r>
              <a:rPr lang="en-GB" sz="1800" dirty="0" smtClean="0"/>
              <a:t>and optimized </a:t>
            </a:r>
            <a:r>
              <a:rPr lang="en-GB" sz="1800" b="1" dirty="0" smtClean="0"/>
              <a:t>evolution</a:t>
            </a:r>
            <a:r>
              <a:rPr lang="en-GB" sz="1800" dirty="0" smtClean="0"/>
              <a:t> of WIGOS component observing systems</a:t>
            </a:r>
          </a:p>
          <a:p>
            <a:pPr marL="627063" lvl="0" indent="-514350">
              <a:spcBef>
                <a:spcPts val="300"/>
              </a:spcBef>
              <a:spcAft>
                <a:spcPts val="300"/>
              </a:spcAft>
              <a:buFont typeface="+mj-lt"/>
              <a:buAutoNum type="arabicParenR"/>
            </a:pPr>
            <a:r>
              <a:rPr lang="en-GB" sz="1800" dirty="0" smtClean="0"/>
              <a:t>Observing System </a:t>
            </a:r>
            <a:r>
              <a:rPr lang="en-GB" sz="1800" b="1" dirty="0" smtClean="0"/>
              <a:t>Operation and Maintenance</a:t>
            </a:r>
          </a:p>
          <a:p>
            <a:pPr marL="627063" lvl="0" indent="-514350">
              <a:spcBef>
                <a:spcPts val="300"/>
              </a:spcBef>
              <a:spcAft>
                <a:spcPts val="300"/>
              </a:spcAft>
              <a:buFont typeface="+mj-lt"/>
              <a:buAutoNum type="arabicParenR"/>
            </a:pPr>
            <a:r>
              <a:rPr lang="en-GB" sz="1800" b="1" dirty="0" smtClean="0"/>
              <a:t>Quality Management</a:t>
            </a:r>
          </a:p>
          <a:p>
            <a:pPr marL="627063" lvl="0" indent="-514350">
              <a:spcBef>
                <a:spcPts val="300"/>
              </a:spcBef>
              <a:spcAft>
                <a:spcPts val="300"/>
              </a:spcAft>
              <a:buFont typeface="+mj-lt"/>
              <a:buAutoNum type="arabicParenR"/>
            </a:pPr>
            <a:r>
              <a:rPr lang="en-GB" sz="1800" dirty="0" smtClean="0"/>
              <a:t>Standardization, System </a:t>
            </a:r>
            <a:r>
              <a:rPr lang="en-GB" sz="1800" b="1" dirty="0" smtClean="0"/>
              <a:t>Interoperability</a:t>
            </a:r>
            <a:r>
              <a:rPr lang="en-GB" sz="1800" dirty="0" smtClean="0"/>
              <a:t> and Data </a:t>
            </a:r>
            <a:r>
              <a:rPr lang="en-GB" sz="1800" b="1" dirty="0" smtClean="0"/>
              <a:t>Compatibility </a:t>
            </a:r>
          </a:p>
          <a:p>
            <a:pPr marL="627063" lvl="0" indent="-514350">
              <a:spcBef>
                <a:spcPts val="300"/>
              </a:spcBef>
              <a:spcAft>
                <a:spcPts val="300"/>
              </a:spcAft>
              <a:buFont typeface="+mj-lt"/>
              <a:buAutoNum type="arabicParenR"/>
            </a:pPr>
            <a:r>
              <a:rPr lang="en-GB" sz="1800" dirty="0" smtClean="0"/>
              <a:t>The WIGOS Operational </a:t>
            </a:r>
            <a:r>
              <a:rPr lang="en-GB" sz="1800" b="1" dirty="0" smtClean="0"/>
              <a:t>Information</a:t>
            </a:r>
            <a:r>
              <a:rPr lang="en-GB" sz="1800" dirty="0" smtClean="0"/>
              <a:t> Resource (WIR)</a:t>
            </a:r>
          </a:p>
          <a:p>
            <a:pPr marL="627063" lvl="0" indent="-514350">
              <a:spcBef>
                <a:spcPts val="300"/>
              </a:spcBef>
              <a:spcAft>
                <a:spcPts val="300"/>
              </a:spcAft>
              <a:buFont typeface="+mj-lt"/>
              <a:buAutoNum type="arabicParenR"/>
            </a:pPr>
            <a:r>
              <a:rPr lang="en-GB" sz="1800" dirty="0" smtClean="0"/>
              <a:t>Data Discovery, </a:t>
            </a:r>
            <a:r>
              <a:rPr lang="en-GB" sz="1800" b="1" dirty="0" smtClean="0"/>
              <a:t>Access</a:t>
            </a:r>
            <a:r>
              <a:rPr lang="en-GB" sz="1800" dirty="0" smtClean="0"/>
              <a:t> and Retrieval</a:t>
            </a:r>
          </a:p>
          <a:p>
            <a:pPr marL="627063" lvl="0" indent="-514350">
              <a:spcBef>
                <a:spcPts val="300"/>
              </a:spcBef>
              <a:spcAft>
                <a:spcPts val="300"/>
              </a:spcAft>
              <a:buFont typeface="+mj-lt"/>
              <a:buAutoNum type="arabicParenR"/>
            </a:pPr>
            <a:r>
              <a:rPr lang="en-GB" sz="1800" b="1" dirty="0" smtClean="0"/>
              <a:t>Capacity</a:t>
            </a:r>
            <a:r>
              <a:rPr lang="en-GB" sz="1800" dirty="0" smtClean="0"/>
              <a:t> Development </a:t>
            </a:r>
          </a:p>
          <a:p>
            <a:pPr marL="627063" lvl="0" indent="-514350">
              <a:spcBef>
                <a:spcPts val="300"/>
              </a:spcBef>
              <a:spcAft>
                <a:spcPts val="300"/>
              </a:spcAft>
              <a:buFont typeface="+mj-lt"/>
              <a:buAutoNum type="arabicParenR"/>
            </a:pPr>
            <a:r>
              <a:rPr lang="en-GB" sz="1800" b="1" dirty="0" smtClean="0"/>
              <a:t>Communications</a:t>
            </a:r>
            <a:r>
              <a:rPr lang="en-GB" sz="1800" dirty="0" smtClean="0"/>
              <a:t> and Outreach</a:t>
            </a:r>
            <a:endParaRPr lang="de-CH" sz="1800" dirty="0" smtClean="0"/>
          </a:p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594723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General structure of Checklist</a:t>
            </a:r>
            <a:endParaRPr lang="en-GB" dirty="0"/>
          </a:p>
        </p:txBody>
      </p:sp>
      <p:sp>
        <p:nvSpPr>
          <p:cNvPr id="4" name="Shape 33"/>
          <p:cNvSpPr txBox="1">
            <a:spLocks/>
          </p:cNvSpPr>
          <p:nvPr/>
        </p:nvSpPr>
        <p:spPr>
          <a:xfrm>
            <a:off x="251520" y="1196752"/>
            <a:ext cx="8496944" cy="518477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9pPr>
          </a:lstStyle>
          <a:p>
            <a:pPr marL="990600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endParaRPr lang="en-GB" sz="1800" kern="0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331640" y="1196752"/>
            <a:ext cx="7355160" cy="4929411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GB" sz="2000" dirty="0"/>
              <a:t>General Information:</a:t>
            </a:r>
          </a:p>
          <a:p>
            <a:pPr lvl="1">
              <a:spcBef>
                <a:spcPts val="0"/>
              </a:spcBef>
            </a:pPr>
            <a:r>
              <a:rPr lang="en-GB" sz="2000" dirty="0"/>
              <a:t>WMO Region, Country</a:t>
            </a:r>
          </a:p>
          <a:p>
            <a:pPr lvl="1"/>
            <a:r>
              <a:rPr lang="en-GB" sz="2000" dirty="0"/>
              <a:t>Contact Details of the National WIGOS Focal Point </a:t>
            </a:r>
          </a:p>
          <a:p>
            <a:pPr lvl="1"/>
            <a:r>
              <a:rPr lang="en-GB" sz="2000" dirty="0"/>
              <a:t>Date of issue</a:t>
            </a:r>
            <a:endParaRPr lang="de-CH" sz="2000" dirty="0"/>
          </a:p>
          <a:p>
            <a:pPr lvl="1"/>
            <a:r>
              <a:rPr lang="en-GB" sz="2000" dirty="0"/>
              <a:t>General remarks with regards to WIGOS</a:t>
            </a:r>
          </a:p>
          <a:p>
            <a:pPr lvl="1"/>
            <a:r>
              <a:rPr lang="en-GB" sz="2000" dirty="0"/>
              <a:t>Questions/Requests to the WIGOS Project Office</a:t>
            </a:r>
          </a:p>
          <a:p>
            <a:r>
              <a:rPr lang="en-GB" sz="2000" dirty="0"/>
              <a:t>Specific comments / remarks on WIGOS</a:t>
            </a:r>
          </a:p>
          <a:p>
            <a:r>
              <a:rPr lang="en-GB" sz="2000" dirty="0"/>
              <a:t>List of Acronyms</a:t>
            </a:r>
            <a:endParaRPr lang="de-CH" sz="2000" dirty="0"/>
          </a:p>
          <a:p>
            <a:pPr>
              <a:lnSpc>
                <a:spcPts val="1500"/>
              </a:lnSpc>
            </a:pPr>
            <a:endParaRPr lang="de-CH" sz="2000" dirty="0"/>
          </a:p>
          <a:p>
            <a:r>
              <a:rPr lang="de-CH" sz="2000" dirty="0"/>
              <a:t>Key </a:t>
            </a:r>
            <a:r>
              <a:rPr lang="en-GB" sz="2000" dirty="0"/>
              <a:t>role of Focal Point in its role as point of contact for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000" dirty="0"/>
              <a:t>WIGOS Project office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000" dirty="0"/>
              <a:t>Managers and Staff of NMHS</a:t>
            </a:r>
          </a:p>
          <a:p>
            <a:endParaRPr lang="de-CH" sz="2000" dirty="0"/>
          </a:p>
        </p:txBody>
      </p:sp>
      <p:sp>
        <p:nvSpPr>
          <p:cNvPr id="3" name="Rectangle 2"/>
          <p:cNvSpPr/>
          <p:nvPr/>
        </p:nvSpPr>
        <p:spPr bwMode="auto">
          <a:xfrm>
            <a:off x="1187624" y="4365104"/>
            <a:ext cx="6912768" cy="1224136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238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204864"/>
            <a:ext cx="6922046" cy="4536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hape 33"/>
          <p:cNvSpPr txBox="1">
            <a:spLocks/>
          </p:cNvSpPr>
          <p:nvPr/>
        </p:nvSpPr>
        <p:spPr>
          <a:xfrm>
            <a:off x="251520" y="1196752"/>
            <a:ext cx="8496944" cy="518477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9pPr>
          </a:lstStyle>
          <a:p>
            <a:pPr marL="990600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endParaRPr lang="en-GB" sz="1800" kern="0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619672" y="1412776"/>
            <a:ext cx="7067128" cy="4713387"/>
          </a:xfrm>
        </p:spPr>
        <p:txBody>
          <a:bodyPr/>
          <a:lstStyle/>
          <a:p>
            <a:pPr>
              <a:spcAft>
                <a:spcPts val="1200"/>
              </a:spcAft>
            </a:pPr>
            <a:r>
              <a:rPr lang="en-GB" sz="2000" dirty="0"/>
              <a:t>Involvement </a:t>
            </a:r>
            <a:r>
              <a:rPr lang="en-GB" sz="2000" dirty="0" smtClean="0"/>
              <a:t>in </a:t>
            </a:r>
            <a:r>
              <a:rPr lang="en-GB" sz="2000" b="1" dirty="0"/>
              <a:t>global </a:t>
            </a:r>
            <a:r>
              <a:rPr lang="en-GB" sz="2000" dirty="0"/>
              <a:t>and</a:t>
            </a:r>
            <a:r>
              <a:rPr lang="en-GB" sz="2000" b="1" dirty="0"/>
              <a:t> regional development </a:t>
            </a:r>
            <a:r>
              <a:rPr lang="en-GB" sz="2000" dirty="0"/>
              <a:t>of the WIGOS concept and implementation </a:t>
            </a:r>
            <a:r>
              <a:rPr lang="en-GB" sz="2000" dirty="0" smtClean="0"/>
              <a:t>plan </a:t>
            </a:r>
            <a:endParaRPr lang="en-GB" sz="2000" dirty="0"/>
          </a:p>
          <a:p>
            <a:pPr>
              <a:spcAft>
                <a:spcPts val="1200"/>
              </a:spcAft>
            </a:pPr>
            <a:r>
              <a:rPr lang="en-GB" sz="2000" b="1" dirty="0"/>
              <a:t>V</a:t>
            </a:r>
            <a:r>
              <a:rPr lang="en-GB" sz="2000" b="1" dirty="0" smtClean="0"/>
              <a:t>ision </a:t>
            </a:r>
            <a:r>
              <a:rPr lang="en-GB" sz="2000" b="1" dirty="0"/>
              <a:t>and/or strategic </a:t>
            </a:r>
            <a:r>
              <a:rPr lang="en-GB" sz="2000" dirty="0"/>
              <a:t>plan </a:t>
            </a:r>
            <a:r>
              <a:rPr lang="en-GB" sz="2000" dirty="0" smtClean="0"/>
              <a:t>on </a:t>
            </a:r>
            <a:r>
              <a:rPr lang="en-GB" sz="2000" dirty="0"/>
              <a:t>how to implement WIGOS at a national </a:t>
            </a:r>
            <a:r>
              <a:rPr lang="en-GB" sz="2000" dirty="0" smtClean="0"/>
              <a:t>level</a:t>
            </a:r>
            <a:endParaRPr lang="en-GB" sz="2000" dirty="0"/>
          </a:p>
          <a:p>
            <a:pPr>
              <a:spcAft>
                <a:spcPts val="1200"/>
              </a:spcAft>
            </a:pPr>
            <a:r>
              <a:rPr lang="en-GB" sz="2000" dirty="0"/>
              <a:t>M</a:t>
            </a:r>
            <a:r>
              <a:rPr lang="en-GB" sz="2000" b="1" dirty="0" smtClean="0"/>
              <a:t>anagement </a:t>
            </a:r>
            <a:r>
              <a:rPr lang="en-GB" sz="2000" b="1" dirty="0"/>
              <a:t>mechanism</a:t>
            </a:r>
            <a:r>
              <a:rPr lang="en-GB" sz="2000" dirty="0"/>
              <a:t> for </a:t>
            </a:r>
            <a:r>
              <a:rPr lang="en-GB" sz="2000" b="1" dirty="0"/>
              <a:t>planning</a:t>
            </a:r>
            <a:r>
              <a:rPr lang="en-GB" sz="2000" dirty="0"/>
              <a:t> and </a:t>
            </a:r>
            <a:r>
              <a:rPr lang="en-GB" sz="2000" b="1" dirty="0"/>
              <a:t>coordination</a:t>
            </a:r>
            <a:r>
              <a:rPr lang="en-GB" sz="2000" dirty="0"/>
              <a:t> of their national meteorological and related observing systems in </a:t>
            </a:r>
            <a:r>
              <a:rPr lang="en-GB" sz="2000" dirty="0" smtClean="0"/>
              <a:t>place</a:t>
            </a:r>
            <a:endParaRPr lang="en-GB" sz="2000" dirty="0"/>
          </a:p>
          <a:p>
            <a:pPr>
              <a:spcAft>
                <a:spcPts val="1200"/>
              </a:spcAft>
            </a:pPr>
            <a:r>
              <a:rPr lang="en-GB" sz="2000" b="1" dirty="0"/>
              <a:t>C</a:t>
            </a:r>
            <a:r>
              <a:rPr lang="en-GB" sz="2000" b="1" dirty="0" smtClean="0"/>
              <a:t>ooperation</a:t>
            </a:r>
            <a:r>
              <a:rPr lang="en-GB" sz="2000" dirty="0" smtClean="0"/>
              <a:t> </a:t>
            </a:r>
            <a:r>
              <a:rPr lang="en-GB" sz="2000" dirty="0"/>
              <a:t>amongst meteorological, hydrological, marine/oceanographic and academic/ research institutions/services </a:t>
            </a:r>
            <a:r>
              <a:rPr lang="en-GB" sz="2000" dirty="0" smtClean="0"/>
              <a:t>if separated</a:t>
            </a:r>
            <a:endParaRPr lang="de-CH" sz="2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114300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de-CH" sz="2800" dirty="0"/>
              <a:t>Management </a:t>
            </a:r>
            <a:r>
              <a:rPr lang="en-GB" sz="2800" dirty="0"/>
              <a:t>of </a:t>
            </a:r>
            <a:r>
              <a:rPr lang="de-CH" sz="2800" dirty="0" smtClean="0"/>
              <a:t>WIGOS Implementation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7316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7427168" cy="1143000"/>
          </a:xfrm>
        </p:spPr>
        <p:txBody>
          <a:bodyPr/>
          <a:lstStyle/>
          <a:p>
            <a:r>
              <a:rPr lang="en-GB" dirty="0" smtClean="0"/>
              <a:t>Management of WIGOS </a:t>
            </a:r>
            <a:r>
              <a:rPr lang="en-GB" dirty="0" smtClean="0"/>
              <a:t>Implementation </a:t>
            </a:r>
            <a:r>
              <a:rPr lang="en-GB" dirty="0" smtClean="0"/>
              <a:t>at MeteoSwiss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632" y="1700808"/>
            <a:ext cx="7560840" cy="432048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endParaRPr lang="en-GB" sz="1800" dirty="0" smtClean="0">
              <a:latin typeface="+mj-lt"/>
              <a:sym typeface="Wingdings" pitchFamily="2" charset="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 smtClean="0">
                <a:latin typeface="+mj-lt"/>
                <a:sym typeface="Wingdings" pitchFamily="2" charset="2"/>
              </a:rPr>
              <a:t>Reorganisation of MeteoSwiss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 smtClean="0">
                <a:latin typeface="+mj-lt"/>
                <a:sym typeface="Wingdings" pitchFamily="2" charset="2"/>
              </a:rPr>
              <a:t>included creation of a department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 smtClean="0">
                <a:latin typeface="+mj-lt"/>
                <a:sym typeface="Wingdings" pitchFamily="2" charset="2"/>
              </a:rPr>
              <a:t>‘Measurement and Data’ whose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 smtClean="0">
                <a:latin typeface="+mj-lt"/>
                <a:sym typeface="Wingdings" pitchFamily="2" charset="2"/>
              </a:rPr>
              <a:t>strategy is based on the principles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800" dirty="0" smtClean="0">
                <a:latin typeface="+mj-lt"/>
                <a:sym typeface="Wingdings" pitchFamily="2" charset="2"/>
              </a:rPr>
              <a:t>of WIGOS.</a:t>
            </a:r>
          </a:p>
          <a:p>
            <a:pPr marL="0" indent="0">
              <a:spcBef>
                <a:spcPts val="0"/>
              </a:spcBef>
              <a:buNone/>
            </a:pPr>
            <a:endParaRPr lang="en-GB" sz="1800" dirty="0" smtClean="0">
              <a:latin typeface="+mj-lt"/>
              <a:sym typeface="Wingdings" pitchFamily="2" charset="2"/>
            </a:endParaRPr>
          </a:p>
          <a:p>
            <a:pPr marL="266700" indent="-266700">
              <a:spcBef>
                <a:spcPts val="1200"/>
              </a:spcBef>
            </a:pPr>
            <a:r>
              <a:rPr lang="en-GB" sz="1600" dirty="0" smtClean="0">
                <a:latin typeface="+mj-lt"/>
              </a:rPr>
              <a:t>Government </a:t>
            </a:r>
            <a:r>
              <a:rPr lang="en-GB" sz="1600" dirty="0">
                <a:latin typeface="+mj-lt"/>
              </a:rPr>
              <a:t>of the evolution of observing systems by using the </a:t>
            </a:r>
            <a:r>
              <a:rPr lang="en-GB" sz="1600" b="1" dirty="0">
                <a:latin typeface="+mj-lt"/>
              </a:rPr>
              <a:t>RRR</a:t>
            </a:r>
            <a:r>
              <a:rPr lang="en-GB" sz="1600" dirty="0">
                <a:latin typeface="+mj-lt"/>
              </a:rPr>
              <a:t> approach</a:t>
            </a:r>
          </a:p>
          <a:p>
            <a:pPr marL="266700" indent="-266700">
              <a:spcBef>
                <a:spcPts val="1200"/>
              </a:spcBef>
              <a:tabLst>
                <a:tab pos="901700" algn="l"/>
              </a:tabLst>
            </a:pPr>
            <a:r>
              <a:rPr lang="en-GB" sz="1600" dirty="0">
                <a:latin typeface="+mj-lt"/>
              </a:rPr>
              <a:t>Enhancement </a:t>
            </a:r>
            <a:r>
              <a:rPr lang="en-GB" sz="1600" dirty="0" smtClean="0">
                <a:latin typeface="+mj-lt"/>
              </a:rPr>
              <a:t>of the value of observations through </a:t>
            </a:r>
            <a:r>
              <a:rPr lang="en-GB" sz="1600" b="1" dirty="0" smtClean="0">
                <a:latin typeface="+mj-lt"/>
              </a:rPr>
              <a:t>integration</a:t>
            </a:r>
            <a:r>
              <a:rPr lang="en-GB" sz="1600" dirty="0" smtClean="0">
                <a:latin typeface="+mj-lt"/>
              </a:rPr>
              <a:t> of </a:t>
            </a:r>
            <a:r>
              <a:rPr lang="en-GB" sz="1600" dirty="0"/>
              <a:t>3</a:t>
            </a:r>
            <a:r>
              <a:rPr lang="en-GB" sz="1600" baseline="30000" dirty="0"/>
              <a:t>rd</a:t>
            </a:r>
            <a:r>
              <a:rPr lang="en-GB" sz="1600" dirty="0"/>
              <a:t> party </a:t>
            </a:r>
            <a:r>
              <a:rPr lang="en-GB" sz="1600" dirty="0" smtClean="0">
                <a:latin typeface="+mj-lt"/>
              </a:rPr>
              <a:t>observations and in </a:t>
            </a:r>
            <a:r>
              <a:rPr lang="en-GB" sz="1600" b="1" dirty="0" smtClean="0">
                <a:latin typeface="+mj-lt"/>
              </a:rPr>
              <a:t>collaborating</a:t>
            </a:r>
            <a:r>
              <a:rPr lang="en-GB" sz="1600" dirty="0" smtClean="0">
                <a:latin typeface="+mj-lt"/>
              </a:rPr>
              <a:t> on the national and international scene</a:t>
            </a:r>
          </a:p>
          <a:p>
            <a:pPr marL="266700" indent="-266700">
              <a:spcBef>
                <a:spcPts val="1200"/>
              </a:spcBef>
              <a:tabLst>
                <a:tab pos="901700" algn="l"/>
              </a:tabLst>
            </a:pPr>
            <a:r>
              <a:rPr lang="en-GB" sz="1600" dirty="0" smtClean="0">
                <a:latin typeface="+mj-lt"/>
              </a:rPr>
              <a:t>Seizing of </a:t>
            </a:r>
            <a:r>
              <a:rPr lang="en-GB" sz="1600" b="1" dirty="0" smtClean="0">
                <a:latin typeface="+mj-lt"/>
              </a:rPr>
              <a:t>high and known quality of observations </a:t>
            </a:r>
            <a:r>
              <a:rPr lang="en-GB" sz="1600" dirty="0" smtClean="0">
                <a:latin typeface="+mj-lt"/>
              </a:rPr>
              <a:t>and data through continuous effort to improve all quality assurance / quality control procedures</a:t>
            </a:r>
          </a:p>
          <a:p>
            <a:pPr marL="266700" indent="-266700">
              <a:spcBef>
                <a:spcPts val="1200"/>
              </a:spcBef>
              <a:tabLst>
                <a:tab pos="901700" algn="l"/>
              </a:tabLst>
            </a:pPr>
            <a:r>
              <a:rPr lang="en-GB" sz="1600" dirty="0" smtClean="0">
                <a:latin typeface="+mj-lt"/>
              </a:rPr>
              <a:t>Optimization of all data chains from the sensor up to the data delivery to support </a:t>
            </a:r>
            <a:r>
              <a:rPr lang="en-GB" sz="1600" b="1" dirty="0" smtClean="0">
                <a:latin typeface="+mj-lt"/>
              </a:rPr>
              <a:t>end-to-end</a:t>
            </a:r>
            <a:r>
              <a:rPr lang="en-GB" sz="1600" dirty="0" smtClean="0">
                <a:latin typeface="+mj-lt"/>
              </a:rPr>
              <a:t> processes.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84784"/>
            <a:ext cx="3491824" cy="2142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1266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193163"/>
            <a:ext cx="4752528" cy="3514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992888" cy="1143000"/>
          </a:xfrm>
        </p:spPr>
        <p:txBody>
          <a:bodyPr/>
          <a:lstStyle/>
          <a:p>
            <a:pPr marL="450850" indent="-450850"/>
            <a:r>
              <a:rPr lang="en-GB" sz="2800" dirty="0" smtClean="0"/>
              <a:t>2. Collaboration </a:t>
            </a:r>
            <a:r>
              <a:rPr lang="en-GB" sz="2800" dirty="0"/>
              <a:t>with the WMO </a:t>
            </a:r>
            <a:r>
              <a:rPr lang="en-GB" sz="2800" dirty="0" smtClean="0"/>
              <a:t>co-</a:t>
            </a:r>
            <a:r>
              <a:rPr lang="en-GB" sz="2800" dirty="0" err="1" smtClean="0"/>
              <a:t>spon</a:t>
            </a:r>
            <a:r>
              <a:rPr lang="en-GB" sz="2800" dirty="0" smtClean="0"/>
              <a:t>-</a:t>
            </a:r>
            <a:br>
              <a:rPr lang="en-GB" sz="2800" dirty="0" smtClean="0"/>
            </a:br>
            <a:r>
              <a:rPr lang="en-GB" sz="2800" dirty="0" smtClean="0"/>
              <a:t>sored </a:t>
            </a:r>
            <a:r>
              <a:rPr lang="en-GB" sz="2800" dirty="0"/>
              <a:t>observing systems and </a:t>
            </a:r>
            <a:r>
              <a:rPr lang="en-GB" sz="2800" dirty="0" smtClean="0"/>
              <a:t>international </a:t>
            </a:r>
            <a:r>
              <a:rPr lang="en-GB" sz="2800" dirty="0"/>
              <a:t>partner organizations and programmes</a:t>
            </a:r>
          </a:p>
        </p:txBody>
      </p:sp>
      <p:sp>
        <p:nvSpPr>
          <p:cNvPr id="4" name="Shape 33"/>
          <p:cNvSpPr txBox="1">
            <a:spLocks/>
          </p:cNvSpPr>
          <p:nvPr/>
        </p:nvSpPr>
        <p:spPr>
          <a:xfrm>
            <a:off x="251520" y="1196752"/>
            <a:ext cx="8496944" cy="518477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9pPr>
          </a:lstStyle>
          <a:p>
            <a:pPr marL="990600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endParaRPr lang="en-GB" sz="1800" kern="0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331640" y="1772816"/>
            <a:ext cx="7355160" cy="4353347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E</a:t>
            </a:r>
            <a:r>
              <a:rPr lang="en-GB" sz="2000" b="1" dirty="0"/>
              <a:t>xtent</a:t>
            </a:r>
            <a:r>
              <a:rPr lang="en-GB" sz="2000" dirty="0"/>
              <a:t> </a:t>
            </a:r>
            <a:r>
              <a:rPr lang="en-GB" sz="2000" dirty="0" smtClean="0"/>
              <a:t>of WIGOS-relevant meteorological </a:t>
            </a:r>
            <a:r>
              <a:rPr lang="en-GB" sz="2000" dirty="0"/>
              <a:t>and related observing networks (surface- &amp; space-based</a:t>
            </a:r>
            <a:r>
              <a:rPr lang="en-GB" sz="2000" dirty="0" smtClean="0"/>
              <a:t>)</a:t>
            </a:r>
            <a:endParaRPr lang="en-GB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Arrangements in place to allow WIGOS-relevant </a:t>
            </a:r>
            <a:r>
              <a:rPr lang="en-GB" sz="2000" b="1" dirty="0"/>
              <a:t>observations</a:t>
            </a:r>
            <a:r>
              <a:rPr lang="en-GB" sz="2000" dirty="0"/>
              <a:t> operated </a:t>
            </a:r>
            <a:r>
              <a:rPr lang="en-GB" sz="2000" b="1" dirty="0"/>
              <a:t>by other parties </a:t>
            </a:r>
            <a:r>
              <a:rPr lang="en-GB" sz="2000" dirty="0"/>
              <a:t>to be exchanged and accessed?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Collaboration with partners to support and/or supplement the </a:t>
            </a:r>
            <a:r>
              <a:rPr lang="en-GB" sz="2000" b="1" dirty="0"/>
              <a:t>operation </a:t>
            </a:r>
            <a:r>
              <a:rPr lang="en-GB" sz="2000" dirty="0"/>
              <a:t>of core national observing networks </a:t>
            </a:r>
            <a:endParaRPr lang="en-GB" sz="2000" dirty="0" smtClean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 smtClean="0"/>
              <a:t>Collaboration </a:t>
            </a:r>
            <a:r>
              <a:rPr lang="en-GB" sz="2000" dirty="0"/>
              <a:t>with partners to support, operate and/or evolve </a:t>
            </a:r>
            <a:r>
              <a:rPr lang="en-GB" sz="2000" b="1" dirty="0"/>
              <a:t>related observing systems </a:t>
            </a:r>
            <a:r>
              <a:rPr lang="en-GB" sz="2000" dirty="0"/>
              <a:t>(i.e. other than WMO and co-sponsored observing systems</a:t>
            </a:r>
            <a:r>
              <a:rPr lang="en-GB" sz="2000" dirty="0" smtClean="0"/>
              <a:t>)</a:t>
            </a:r>
            <a:endParaRPr lang="en-GB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Possible </a:t>
            </a:r>
            <a:r>
              <a:rPr lang="en-GB" sz="2000" b="1" dirty="0"/>
              <a:t>barriers</a:t>
            </a:r>
            <a:r>
              <a:rPr lang="en-GB" sz="2000" dirty="0"/>
              <a:t> to at a national level for national and/or international organisations to participate in </a:t>
            </a:r>
            <a:r>
              <a:rPr lang="en-GB" sz="2000" dirty="0" smtClean="0"/>
              <a:t>WIGOS</a:t>
            </a:r>
            <a:r>
              <a:rPr lang="de-CH" sz="2000" dirty="0" smtClean="0"/>
              <a:t> </a:t>
            </a:r>
            <a:r>
              <a:rPr lang="en-GB" sz="2000" b="1" dirty="0"/>
              <a:t> </a:t>
            </a:r>
            <a:endParaRPr lang="de-CH" sz="2000" dirty="0"/>
          </a:p>
          <a:p>
            <a:endParaRPr lang="de-CH" sz="2000" dirty="0"/>
          </a:p>
        </p:txBody>
      </p:sp>
      <p:sp>
        <p:nvSpPr>
          <p:cNvPr id="3" name="AutoShape 2" descr="Bildergebnis für collaboration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89973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ym typeface="Wingdings" pitchFamily="2" charset="2"/>
              </a:rPr>
              <a:t>Collaboration with WMO and co-sponsored observing systems</a:t>
            </a:r>
            <a:endParaRPr lang="en-GB" dirty="0">
              <a:sym typeface="Wingdings" pitchFamily="2" charset="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800" dirty="0" smtClean="0">
                <a:sym typeface="Wingdings" pitchFamily="2" charset="2"/>
              </a:rPr>
              <a:t>It’s part of MeteoSwiss’ strategy to provide </a:t>
            </a:r>
            <a:r>
              <a:rPr lang="en-GB" sz="1800" dirty="0" smtClean="0"/>
              <a:t>flexible, cost-effective and certified solutions for the optimal temporal and spatial coverage of atmospheric observations in Switzerland, using MeteoSwiss and 3rd party networks, in cooperation with internal and external partners.</a:t>
            </a:r>
          </a:p>
          <a:p>
            <a:pPr marL="0" indent="0">
              <a:buNone/>
            </a:pPr>
            <a:endParaRPr lang="en-GB" sz="1800" dirty="0" smtClean="0"/>
          </a:p>
          <a:p>
            <a:pPr marL="0" indent="0">
              <a:buNone/>
            </a:pPr>
            <a:endParaRPr lang="en-GB" sz="1800" dirty="0" smtClean="0"/>
          </a:p>
          <a:p>
            <a:pPr marL="0" indent="0">
              <a:buNone/>
            </a:pPr>
            <a:endParaRPr lang="en-GB" sz="1800" dirty="0" smtClean="0"/>
          </a:p>
          <a:p>
            <a:pPr marL="0" indent="0">
              <a:buNone/>
            </a:pPr>
            <a:endParaRPr lang="en-GB" sz="1800" dirty="0" smtClean="0"/>
          </a:p>
          <a:p>
            <a:pPr marL="0" indent="0">
              <a:buNone/>
            </a:pPr>
            <a:endParaRPr lang="en-GB" sz="1800" dirty="0" smtClean="0"/>
          </a:p>
          <a:p>
            <a:pPr marL="354013" indent="-354013">
              <a:spcBef>
                <a:spcPts val="1200"/>
              </a:spcBef>
              <a:buNone/>
              <a:tabLst>
                <a:tab pos="354013" algn="l"/>
                <a:tab pos="901700" algn="l"/>
              </a:tabLst>
            </a:pPr>
            <a:endParaRPr lang="en-GB" sz="1600" dirty="0" smtClean="0">
              <a:latin typeface="+mj-lt"/>
              <a:sym typeface="Wingdings" pitchFamily="2" charset="2"/>
            </a:endParaRPr>
          </a:p>
          <a:p>
            <a:pPr marL="0" indent="0">
              <a:buNone/>
            </a:pPr>
            <a:endParaRPr lang="en-US" sz="1800" b="1" dirty="0"/>
          </a:p>
          <a:p>
            <a:pPr>
              <a:buFont typeface="+mj-lt"/>
              <a:buAutoNum type="alphaLcParenR" startAt="2"/>
            </a:pPr>
            <a:endParaRPr lang="de-CH" sz="1400" dirty="0">
              <a:sym typeface="Wingdings" pitchFamily="2" charset="2"/>
            </a:endParaRPr>
          </a:p>
          <a:p>
            <a:pPr marL="0" indent="0">
              <a:buNone/>
            </a:pPr>
            <a:endParaRPr lang="en-US" sz="1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180" y="2996952"/>
            <a:ext cx="7547484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298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355160" cy="994122"/>
          </a:xfrm>
        </p:spPr>
        <p:txBody>
          <a:bodyPr/>
          <a:lstStyle/>
          <a:p>
            <a:r>
              <a:rPr lang="en-GB" dirty="0" smtClean="0">
                <a:sym typeface="Wingdings" pitchFamily="2" charset="2"/>
              </a:rPr>
              <a:t>Integration of partner stations </a:t>
            </a:r>
            <a:r>
              <a:rPr lang="de-CH" dirty="0" smtClean="0">
                <a:sym typeface="Wingdings" pitchFamily="2" charset="2"/>
              </a:rPr>
              <a:t> </a:t>
            </a:r>
            <a:endParaRPr lang="de-CH" dirty="0">
              <a:sym typeface="Wingdings" pitchFamily="2" charset="2"/>
            </a:endParaRPr>
          </a:p>
        </p:txBody>
      </p:sp>
      <p:pic>
        <p:nvPicPr>
          <p:cNvPr id="5" name="Picture 3" descr="J:\zue\smn3\3_Realisierung\Qualitätssicherung\Abbildungen\partnerstationen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616"/>
          <a:stretch/>
        </p:blipFill>
        <p:spPr bwMode="auto">
          <a:xfrm>
            <a:off x="4788024" y="3501009"/>
            <a:ext cx="4193286" cy="2650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J:\zue\smn3\3_Realisierung\Qualitätssicherung\Abbildungen\smn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456"/>
          <a:stretch/>
        </p:blipFill>
        <p:spPr bwMode="auto">
          <a:xfrm>
            <a:off x="-26736" y="3645025"/>
            <a:ext cx="3958734" cy="2506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ight Arrow 3"/>
          <p:cNvSpPr/>
          <p:nvPr/>
        </p:nvSpPr>
        <p:spPr bwMode="auto">
          <a:xfrm>
            <a:off x="4283968" y="4509120"/>
            <a:ext cx="648072" cy="389270"/>
          </a:xfrm>
          <a:prstGeom prst="rightArrow">
            <a:avLst/>
          </a:prstGeom>
          <a:solidFill>
            <a:srgbClr val="ED181E"/>
          </a:solidFill>
          <a:ln w="9525" cap="flat" cmpd="sng" algn="ctr">
            <a:solidFill>
              <a:srgbClr val="FF66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640" y="1412776"/>
            <a:ext cx="7355160" cy="4713387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1800" dirty="0" smtClean="0">
                <a:sym typeface="Wingdings" pitchFamily="2" charset="2"/>
              </a:rPr>
              <a:t>In 2005  Integration of 3rd Partner stations into MeteoSwiss Data Warehouse starts   since 2012 in a systematic approach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1800" dirty="0" smtClean="0">
                <a:sym typeface="Wingdings" pitchFamily="2" charset="2"/>
              </a:rPr>
              <a:t>Includes stations from other federal (research)  institutes, cantons, private partners as well as from other countries </a:t>
            </a:r>
          </a:p>
          <a:p>
            <a:pPr>
              <a:spcBef>
                <a:spcPts val="0"/>
              </a:spcBef>
              <a:spcAft>
                <a:spcPts val="1200"/>
              </a:spcAft>
              <a:tabLst>
                <a:tab pos="1073150" algn="l"/>
                <a:tab pos="1341438" algn="l"/>
              </a:tabLst>
            </a:pPr>
            <a:r>
              <a:rPr lang="en-GB" sz="1800" dirty="0" smtClean="0">
                <a:sym typeface="Wingdings" pitchFamily="2" charset="2"/>
              </a:rPr>
              <a:t>Goals: 	- 	Increase of density in a cost-effective manner</a:t>
            </a:r>
            <a:br>
              <a:rPr lang="en-GB" sz="1800" dirty="0" smtClean="0">
                <a:sym typeface="Wingdings" pitchFamily="2" charset="2"/>
              </a:rPr>
            </a:br>
            <a:r>
              <a:rPr lang="en-GB" sz="1800" dirty="0" smtClean="0">
                <a:sym typeface="Wingdings" pitchFamily="2" charset="2"/>
              </a:rPr>
              <a:t>	-	Get representative measurements in all warning regions 		(  gap filling)</a:t>
            </a:r>
            <a:br>
              <a:rPr lang="en-GB" sz="1800" dirty="0" smtClean="0">
                <a:sym typeface="Wingdings" pitchFamily="2" charset="2"/>
              </a:rPr>
            </a:br>
            <a:endParaRPr lang="en-GB" sz="1800" dirty="0" smtClean="0">
              <a:sym typeface="Wingdings" pitchFamily="2" charset="2"/>
            </a:endParaRPr>
          </a:p>
          <a:p>
            <a:pPr lvl="1"/>
            <a:endParaRPr lang="de-CH" sz="1400" dirty="0" smtClean="0">
              <a:sym typeface="Wingdings" pitchFamily="2" charset="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99792" y="5733256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latin typeface="+mj-lt"/>
              </a:rPr>
              <a:t>only MeteoSwiss stations</a:t>
            </a:r>
            <a:endParaRPr lang="en-GB" sz="1200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89128" y="5733256"/>
            <a:ext cx="1062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CH" sz="1200" dirty="0" smtClean="0">
                <a:latin typeface="+mj-lt"/>
              </a:rPr>
              <a:t>+ </a:t>
            </a:r>
            <a:r>
              <a:rPr lang="en-GB" sz="1200" dirty="0" smtClean="0">
                <a:latin typeface="+mj-lt"/>
              </a:rPr>
              <a:t>3rd partner stations</a:t>
            </a:r>
            <a:endParaRPr lang="en-GB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4845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355160" cy="994122"/>
          </a:xfrm>
        </p:spPr>
        <p:txBody>
          <a:bodyPr/>
          <a:lstStyle/>
          <a:p>
            <a:r>
              <a:rPr lang="en-GB" dirty="0" smtClean="0">
                <a:sym typeface="Wingdings" pitchFamily="2" charset="2"/>
              </a:rPr>
              <a:t>Integration of partner stations /2 </a:t>
            </a:r>
            <a:endParaRPr lang="en-GB" dirty="0">
              <a:sym typeface="Wingdings" pitchFamily="2" charset="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640" y="1412776"/>
            <a:ext cx="7355160" cy="4713387"/>
          </a:xfrm>
        </p:spPr>
        <p:txBody>
          <a:bodyPr/>
          <a:lstStyle/>
          <a:p>
            <a:pPr marL="0" indent="0">
              <a:spcAft>
                <a:spcPts val="1800"/>
              </a:spcAft>
              <a:buNone/>
            </a:pPr>
            <a:r>
              <a:rPr lang="en-GB" sz="2400" dirty="0" smtClean="0">
                <a:sym typeface="Wingdings" pitchFamily="2" charset="2"/>
              </a:rPr>
              <a:t>Forms of </a:t>
            </a:r>
            <a:r>
              <a:rPr lang="en-GB" sz="2400" dirty="0" smtClean="0">
                <a:sym typeface="Wingdings" pitchFamily="2" charset="2"/>
              </a:rPr>
              <a:t>partnerships:</a:t>
            </a:r>
            <a:endParaRPr lang="en-GB" sz="2400" dirty="0" smtClean="0">
              <a:sym typeface="Wingdings" pitchFamily="2" charset="2"/>
            </a:endParaRPr>
          </a:p>
          <a:p>
            <a:pPr marL="857250" lvl="1" indent="-400050">
              <a:spcBef>
                <a:spcPts val="0"/>
              </a:spcBef>
              <a:spcAft>
                <a:spcPts val="1200"/>
              </a:spcAft>
              <a:buClrTx/>
              <a:buFont typeface="+mj-lt"/>
              <a:buAutoNum type="romanUcPeriod"/>
            </a:pPr>
            <a:r>
              <a:rPr lang="en-GB" sz="1800" dirty="0" smtClean="0">
                <a:sym typeface="Wingdings" pitchFamily="2" charset="2"/>
              </a:rPr>
              <a:t>MeteoSwiss as partner station provider and maintainer: </a:t>
            </a:r>
            <a:r>
              <a:rPr lang="en-GB" sz="1600" dirty="0" smtClean="0">
                <a:sym typeface="Wingdings" pitchFamily="2" charset="2"/>
              </a:rPr>
              <a:t>Construction, management and maintenance of partner stations  the partner only wants the data but no </a:t>
            </a:r>
            <a:r>
              <a:rPr lang="en-GB" sz="1600" dirty="0" smtClean="0">
                <a:sym typeface="Wingdings" pitchFamily="2" charset="2"/>
              </a:rPr>
              <a:t>responsibility </a:t>
            </a:r>
            <a:r>
              <a:rPr lang="en-GB" sz="1600" dirty="0" smtClean="0">
                <a:sym typeface="Wingdings" pitchFamily="2" charset="2"/>
              </a:rPr>
              <a:t>for maintaining the network</a:t>
            </a:r>
          </a:p>
          <a:p>
            <a:pPr marL="1257300" lvl="2" indent="-400050">
              <a:spcBef>
                <a:spcPts val="0"/>
              </a:spcBef>
              <a:spcAft>
                <a:spcPts val="600"/>
              </a:spcAft>
              <a:buClrTx/>
              <a:buFont typeface="ZapfDingbats" pitchFamily="82" charset="2"/>
              <a:buChar char="è"/>
            </a:pPr>
            <a:r>
              <a:rPr lang="en-GB" sz="1400" dirty="0" smtClean="0">
                <a:sym typeface="Wingdings" pitchFamily="2" charset="2"/>
              </a:rPr>
              <a:t>Sites are chosen and realized following WMO Guidelines and manuals</a:t>
            </a:r>
          </a:p>
          <a:p>
            <a:pPr marL="1257300" lvl="2" indent="-400050">
              <a:spcBef>
                <a:spcPts val="0"/>
              </a:spcBef>
              <a:spcAft>
                <a:spcPts val="1200"/>
              </a:spcAft>
              <a:buClrTx/>
              <a:buFont typeface="ZapfDingbats" pitchFamily="82" charset="2"/>
              <a:buChar char="è"/>
            </a:pPr>
            <a:r>
              <a:rPr lang="en-GB" sz="1400" dirty="0" smtClean="0">
                <a:sym typeface="Wingdings" pitchFamily="2" charset="2"/>
              </a:rPr>
              <a:t>quality control mechanisms are based on WMO guidelines</a:t>
            </a:r>
          </a:p>
          <a:p>
            <a:pPr marL="857250" lvl="1" indent="-400050">
              <a:spcBef>
                <a:spcPts val="0"/>
              </a:spcBef>
              <a:spcAft>
                <a:spcPts val="1200"/>
              </a:spcAft>
              <a:buClrTx/>
              <a:buFont typeface="+mj-lt"/>
              <a:buAutoNum type="romanUcPeriod"/>
            </a:pPr>
            <a:r>
              <a:rPr lang="en-GB" sz="1800" dirty="0" smtClean="0">
                <a:sym typeface="Wingdings" pitchFamily="2" charset="2"/>
              </a:rPr>
              <a:t>MeteoSwiss as data host</a:t>
            </a:r>
            <a:br>
              <a:rPr lang="en-GB" sz="1800" dirty="0" smtClean="0">
                <a:sym typeface="Wingdings" pitchFamily="2" charset="2"/>
              </a:rPr>
            </a:br>
            <a:r>
              <a:rPr lang="en-GB" sz="1600" dirty="0" smtClean="0">
                <a:sym typeface="Wingdings" pitchFamily="2" charset="2"/>
              </a:rPr>
              <a:t>Integration and hosting of partner data inclusive QC</a:t>
            </a:r>
          </a:p>
          <a:p>
            <a:pPr marL="1257300" lvl="2" indent="-400050">
              <a:spcBef>
                <a:spcPts val="0"/>
              </a:spcBef>
              <a:spcAft>
                <a:spcPts val="1200"/>
              </a:spcAft>
              <a:buClrTx/>
              <a:buFont typeface="ZapfDingbats" pitchFamily="82" charset="2"/>
              <a:buChar char="è"/>
            </a:pPr>
            <a:r>
              <a:rPr lang="en-GB" sz="1400" dirty="0" smtClean="0">
                <a:sym typeface="Wingdings" pitchFamily="2" charset="2"/>
              </a:rPr>
              <a:t>quality control mechanisms based on WMO guidelines and regulations.</a:t>
            </a:r>
          </a:p>
          <a:p>
            <a:pPr marL="857250" lvl="1" indent="-400050">
              <a:spcBef>
                <a:spcPts val="0"/>
              </a:spcBef>
              <a:spcAft>
                <a:spcPts val="1200"/>
              </a:spcAft>
              <a:buClrTx/>
              <a:buFont typeface="+mj-lt"/>
              <a:buAutoNum type="romanUcPeriod"/>
            </a:pPr>
            <a:r>
              <a:rPr lang="en-GB" sz="1800" dirty="0" smtClean="0">
                <a:sym typeface="Wingdings" pitchFamily="2" charset="2"/>
              </a:rPr>
              <a:t>MeteoSwiss as data deliverer and data user</a:t>
            </a:r>
            <a:br>
              <a:rPr lang="en-GB" sz="1800" dirty="0" smtClean="0">
                <a:sym typeface="Wingdings" pitchFamily="2" charset="2"/>
              </a:rPr>
            </a:br>
            <a:r>
              <a:rPr lang="en-GB" sz="1600" dirty="0" smtClean="0">
                <a:sym typeface="Wingdings" pitchFamily="2" charset="2"/>
              </a:rPr>
              <a:t>Integration for delivery to the Swiss common platform for natural hazards and/or to ameliorate our products.</a:t>
            </a:r>
          </a:p>
          <a:p>
            <a:pPr marL="1257300" lvl="2" indent="-400050">
              <a:spcBef>
                <a:spcPts val="0"/>
              </a:spcBef>
              <a:spcAft>
                <a:spcPts val="600"/>
              </a:spcAft>
              <a:buClrTx/>
              <a:buFont typeface="ZapfDingbats" pitchFamily="82" charset="2"/>
              <a:buChar char="è"/>
            </a:pPr>
            <a:r>
              <a:rPr lang="en-GB" sz="1400" dirty="0" smtClean="0">
                <a:sym typeface="Wingdings" pitchFamily="2" charset="2"/>
              </a:rPr>
              <a:t>Only data integration =&gt; Problem  unknown data quality!</a:t>
            </a:r>
          </a:p>
          <a:p>
            <a:pPr marL="857250" lvl="1" indent="-400050">
              <a:buClrTx/>
              <a:buFont typeface="+mj-lt"/>
              <a:buAutoNum type="romanUcPeriod"/>
            </a:pPr>
            <a:endParaRPr lang="de-CH" sz="1800" dirty="0" smtClean="0">
              <a:sym typeface="Wingdings" pitchFamily="2" charset="2"/>
            </a:endParaRPr>
          </a:p>
          <a:p>
            <a:pPr lvl="1"/>
            <a:endParaRPr lang="de-CH" sz="1400" dirty="0" smtClean="0"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20237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980" y="3491294"/>
            <a:ext cx="3827048" cy="2537499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1143000"/>
          </a:xfrm>
        </p:spPr>
        <p:txBody>
          <a:bodyPr/>
          <a:lstStyle/>
          <a:p>
            <a:pPr marL="354013" indent="-354013"/>
            <a:r>
              <a:rPr lang="en-GB" sz="2800" dirty="0"/>
              <a:t>3</a:t>
            </a:r>
            <a:r>
              <a:rPr lang="en-GB" sz="2800" dirty="0" smtClean="0"/>
              <a:t>. </a:t>
            </a:r>
            <a:r>
              <a:rPr lang="de-CH" sz="2800" dirty="0" smtClean="0"/>
              <a:t>Design</a:t>
            </a:r>
            <a:r>
              <a:rPr lang="de-CH" sz="2800" dirty="0"/>
              <a:t>, </a:t>
            </a:r>
            <a:r>
              <a:rPr lang="en-GB" sz="2800" dirty="0"/>
              <a:t>planning and optimized evolution of WIGOS component observing systems </a:t>
            </a:r>
          </a:p>
        </p:txBody>
      </p:sp>
      <p:sp>
        <p:nvSpPr>
          <p:cNvPr id="4" name="Shape 33"/>
          <p:cNvSpPr txBox="1">
            <a:spLocks/>
          </p:cNvSpPr>
          <p:nvPr/>
        </p:nvSpPr>
        <p:spPr>
          <a:xfrm>
            <a:off x="251520" y="1196752"/>
            <a:ext cx="8496944" cy="518477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9pPr>
          </a:lstStyle>
          <a:p>
            <a:pPr marL="990600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endParaRPr lang="en-GB" sz="1800" kern="0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331640" y="1628800"/>
            <a:ext cx="7355160" cy="4497363"/>
          </a:xfrm>
          <a:effectLst>
            <a:softEdge rad="31750"/>
          </a:effectLst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b="1" dirty="0"/>
              <a:t>Process</a:t>
            </a:r>
            <a:r>
              <a:rPr lang="en-GB" sz="2000" dirty="0"/>
              <a:t> to determine/interpret national requirements for observations - </a:t>
            </a:r>
            <a:r>
              <a:rPr lang="en-GB" sz="2000" u="sng" dirty="0"/>
              <a:t>internal</a:t>
            </a:r>
            <a:r>
              <a:rPr lang="en-GB" sz="2000" dirty="0"/>
              <a:t> or </a:t>
            </a:r>
            <a:r>
              <a:rPr lang="en-GB" sz="2000" u="sng" dirty="0"/>
              <a:t>external</a:t>
            </a:r>
            <a:r>
              <a:rPr lang="en-GB" sz="2000" dirty="0"/>
              <a:t> to the </a:t>
            </a:r>
            <a:r>
              <a:rPr lang="en-GB" sz="2000" dirty="0" smtClean="0"/>
              <a:t>NMHS</a:t>
            </a:r>
            <a:r>
              <a:rPr lang="de-CH" sz="2000" dirty="0" smtClean="0"/>
              <a:t> </a:t>
            </a:r>
            <a:endParaRPr lang="de-CH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Application of </a:t>
            </a:r>
            <a:r>
              <a:rPr lang="en-GB" sz="2000" b="1" dirty="0"/>
              <a:t>objective techniques </a:t>
            </a:r>
            <a:r>
              <a:rPr lang="en-GB" sz="2000" dirty="0"/>
              <a:t>for the design, planning and evolution of observing systems at the national and/or regional </a:t>
            </a:r>
            <a:r>
              <a:rPr lang="en-GB" sz="2000" dirty="0" smtClean="0"/>
              <a:t>level </a:t>
            </a:r>
            <a:endParaRPr lang="en-GB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Consideration of contributions to </a:t>
            </a:r>
            <a:r>
              <a:rPr lang="en-GB" sz="2000" b="1" dirty="0"/>
              <a:t>EGOS-IP</a:t>
            </a:r>
            <a:r>
              <a:rPr lang="en-GB" sz="2000" dirty="0"/>
              <a:t> while planning national observing </a:t>
            </a:r>
            <a:r>
              <a:rPr lang="en-GB" sz="2000" dirty="0" smtClean="0"/>
              <a:t>systems</a:t>
            </a:r>
            <a:endParaRPr lang="en-GB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Participation in cross-border/sub-regional/regional </a:t>
            </a:r>
            <a:r>
              <a:rPr lang="en-GB" sz="2000" b="1" dirty="0" err="1"/>
              <a:t>collabo</a:t>
            </a:r>
            <a:r>
              <a:rPr lang="en-GB" sz="2000" b="1" dirty="0"/>
              <a:t>-ration</a:t>
            </a:r>
            <a:r>
              <a:rPr lang="en-GB" sz="2000" dirty="0"/>
              <a:t> in the design, implementation and/or operation of observing system </a:t>
            </a:r>
            <a:r>
              <a:rPr lang="en-GB" sz="2000" dirty="0" smtClean="0"/>
              <a:t>components</a:t>
            </a:r>
            <a:endParaRPr lang="en-GB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Application of an ‘</a:t>
            </a:r>
            <a:r>
              <a:rPr lang="en-GB" sz="2000" b="1" dirty="0"/>
              <a:t>integrated’ approach </a:t>
            </a:r>
            <a:r>
              <a:rPr lang="en-GB" sz="2000" dirty="0"/>
              <a:t>to the acquisition and utilization of GOS and other WIGOS-relevant observing systems (surface-based and space-based</a:t>
            </a:r>
            <a:r>
              <a:rPr lang="en-GB" sz="2000" dirty="0" smtClean="0"/>
              <a:t>)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637987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ym typeface="Wingdings" pitchFamily="2" charset="2"/>
              </a:rPr>
              <a:t>Design, planning and optimized evolution  RRR at MeteoSwiss</a:t>
            </a:r>
            <a:endParaRPr lang="en-GB" dirty="0">
              <a:sym typeface="Wingdings" pitchFamily="2" charset="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GB" sz="1700" dirty="0" smtClean="0">
                <a:latin typeface="+mj-lt"/>
              </a:rPr>
              <a:t>In order to govern the evolution of observing systems and to contribute to assess regional data requirements MeteoSwiss is on its way to implement a </a:t>
            </a:r>
            <a:r>
              <a:rPr lang="en-GB" sz="1700" b="1" dirty="0" smtClean="0">
                <a:solidFill>
                  <a:schemeClr val="accent2"/>
                </a:solidFill>
                <a:latin typeface="+mj-lt"/>
              </a:rPr>
              <a:t>network design process based on RRR.</a:t>
            </a:r>
            <a:endParaRPr lang="en-GB" sz="1700" dirty="0" smtClean="0">
              <a:latin typeface="+mj-lt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GB" sz="1700" dirty="0" smtClean="0">
                <a:latin typeface="+mj-lt"/>
              </a:rPr>
              <a:t>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9832" y="2564904"/>
            <a:ext cx="3461408" cy="211472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970" y="4412386"/>
            <a:ext cx="3520736" cy="215096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244" y="2636913"/>
            <a:ext cx="3535916" cy="216024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01244" y="2564904"/>
            <a:ext cx="1710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 smtClean="0">
                <a:latin typeface="+mj-lt"/>
              </a:rPr>
              <a:t>Requirements</a:t>
            </a:r>
            <a:endParaRPr lang="en-GB" sz="1800" dirty="0">
              <a:latin typeface="+mj-lt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390806" y="2555612"/>
            <a:ext cx="1413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 smtClean="0">
                <a:latin typeface="+mj-lt"/>
              </a:rPr>
              <a:t>Capabilities</a:t>
            </a:r>
            <a:endParaRPr lang="en-GB" sz="1800" dirty="0">
              <a:latin typeface="+mj-lt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835696" y="5303203"/>
            <a:ext cx="1710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1800" dirty="0" smtClean="0">
                <a:latin typeface="+mj-lt"/>
              </a:rPr>
              <a:t>Gap Analysis</a:t>
            </a:r>
            <a:endParaRPr lang="de-CH" sz="1800" dirty="0">
              <a:latin typeface="+mj-lt"/>
            </a:endParaRPr>
          </a:p>
        </p:txBody>
      </p:sp>
      <p:sp>
        <p:nvSpPr>
          <p:cNvPr id="21" name="Down Arrow Callout 20"/>
          <p:cNvSpPr/>
          <p:nvPr/>
        </p:nvSpPr>
        <p:spPr bwMode="auto">
          <a:xfrm>
            <a:off x="4067944" y="3429000"/>
            <a:ext cx="1584176" cy="864096"/>
          </a:xfrm>
          <a:prstGeom prst="downArrowCallou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995936" y="350100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1800" dirty="0" smtClean="0">
                <a:latin typeface="+mj-lt"/>
              </a:rPr>
              <a:t>Critical Review</a:t>
            </a:r>
            <a:endParaRPr lang="de-CH" sz="1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9546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ym typeface="Wingdings" pitchFamily="2" charset="2"/>
              </a:rPr>
              <a:t>RRR process at MeteoSwiss</a:t>
            </a:r>
            <a:endParaRPr lang="en-GB" dirty="0">
              <a:sym typeface="Wingdings" pitchFamily="2" charset="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spcBef>
                <a:spcPct val="50000"/>
              </a:spcBef>
              <a:buNone/>
            </a:pPr>
            <a:r>
              <a:rPr lang="en-US" sz="2000" dirty="0" smtClean="0">
                <a:latin typeface="+mj-lt"/>
              </a:rPr>
              <a:t>First experiences with the strategic tools were made so far with following results</a:t>
            </a:r>
          </a:p>
          <a:p>
            <a:pPr lvl="1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1800" dirty="0" smtClean="0">
                <a:latin typeface="Arial" pitchFamily="34" charset="0"/>
              </a:rPr>
              <a:t>Judging and prioritization by a board representing all relevant departments is needed </a:t>
            </a:r>
            <a:r>
              <a:rPr lang="en-US" sz="1800" dirty="0" smtClean="0">
                <a:latin typeface="Arial" pitchFamily="34" charset="0"/>
                <a:sym typeface="Wingdings" pitchFamily="2" charset="2"/>
              </a:rPr>
              <a:t> established</a:t>
            </a:r>
            <a:endParaRPr lang="en-US" sz="1800" dirty="0" smtClean="0">
              <a:latin typeface="Arial" pitchFamily="34" charset="0"/>
            </a:endParaRPr>
          </a:p>
          <a:p>
            <a:pPr lvl="1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1800" dirty="0" smtClean="0">
                <a:latin typeface="Arial" pitchFamily="34" charset="0"/>
              </a:rPr>
              <a:t>Very fruitful and innovative discussions within the expert-roundtable discussing the different requirements </a:t>
            </a:r>
          </a:p>
          <a:p>
            <a:pPr lvl="1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1800" dirty="0" smtClean="0">
                <a:latin typeface="Arial" pitchFamily="34" charset="0"/>
              </a:rPr>
              <a:t>Certain amendments had to be made to the RRR-DB based on OSCAR to be able to integrate valuable information caused by the complex alpine topography or other </a:t>
            </a:r>
            <a:r>
              <a:rPr lang="en-US" sz="1800" dirty="0">
                <a:latin typeface="Arial" pitchFamily="34" charset="0"/>
              </a:rPr>
              <a:t>specific </a:t>
            </a:r>
            <a:r>
              <a:rPr lang="en-US" sz="1800" dirty="0" smtClean="0">
                <a:latin typeface="Arial" pitchFamily="34" charset="0"/>
              </a:rPr>
              <a:t>conditions</a:t>
            </a:r>
            <a:r>
              <a:rPr lang="en-US" sz="1800" dirty="0">
                <a:latin typeface="Arial" pitchFamily="34" charset="0"/>
              </a:rPr>
              <a:t> </a:t>
            </a:r>
            <a:r>
              <a:rPr lang="en-US" sz="1800" dirty="0" smtClean="0">
                <a:latin typeface="Arial" pitchFamily="34" charset="0"/>
              </a:rPr>
              <a:t>for Switzerland. </a:t>
            </a:r>
          </a:p>
          <a:p>
            <a:pPr lvl="1">
              <a:spcBef>
                <a:spcPct val="50000"/>
              </a:spcBef>
              <a:buFont typeface="Arial" pitchFamily="34" charset="0"/>
              <a:buChar char="•"/>
            </a:pPr>
            <a:r>
              <a:rPr lang="en-US" sz="1800" dirty="0" smtClean="0">
                <a:latin typeface="Arial" pitchFamily="34" charset="0"/>
              </a:rPr>
              <a:t>MeteoSwiss has been missing a systematic requirement analysis which would help the executive board to take decisions. RRR etc. is envisaged to fill this gap. </a:t>
            </a:r>
            <a:endParaRPr lang="de-CH" sz="1800" dirty="0" smtClean="0"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191740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254" y="3284984"/>
            <a:ext cx="4627226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1143000"/>
          </a:xfrm>
        </p:spPr>
        <p:txBody>
          <a:bodyPr/>
          <a:lstStyle/>
          <a:p>
            <a:pPr marL="354013" indent="-354013"/>
            <a:r>
              <a:rPr lang="en-GB" sz="2800" dirty="0" smtClean="0"/>
              <a:t>4. </a:t>
            </a:r>
            <a:r>
              <a:rPr lang="en-GB" sz="2800" dirty="0"/>
              <a:t>Observing System Operation and Maintenance</a:t>
            </a:r>
          </a:p>
        </p:txBody>
      </p:sp>
      <p:sp>
        <p:nvSpPr>
          <p:cNvPr id="4" name="Shape 33"/>
          <p:cNvSpPr txBox="1">
            <a:spLocks/>
          </p:cNvSpPr>
          <p:nvPr/>
        </p:nvSpPr>
        <p:spPr>
          <a:xfrm>
            <a:off x="251520" y="1196752"/>
            <a:ext cx="8496944" cy="518477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9pPr>
          </a:lstStyle>
          <a:p>
            <a:pPr marL="990600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endParaRPr lang="en-GB" sz="1800" kern="0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331640" y="1628800"/>
            <a:ext cx="7355160" cy="4497363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b="1" dirty="0"/>
              <a:t>Consistency</a:t>
            </a:r>
            <a:r>
              <a:rPr lang="en-GB" sz="2000" dirty="0"/>
              <a:t> of operation and maintenance of national observing systems with WMO Technical Regulations (WMO-No. 49) and relevant Manuals and </a:t>
            </a:r>
            <a:r>
              <a:rPr lang="en-GB" sz="2000" dirty="0" smtClean="0"/>
              <a:t>Guides</a:t>
            </a:r>
            <a:endParaRPr lang="de-CH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Processes for </a:t>
            </a:r>
            <a:r>
              <a:rPr lang="en-GB" sz="2000" b="1" dirty="0"/>
              <a:t>sharing</a:t>
            </a:r>
            <a:r>
              <a:rPr lang="en-GB" sz="2000" dirty="0"/>
              <a:t> operational experiences and expertise between the NMHS and other observing system operators</a:t>
            </a:r>
            <a:r>
              <a:rPr lang="de-CH" sz="2000" dirty="0"/>
              <a:t> </a:t>
            </a:r>
            <a:r>
              <a:rPr lang="en-GB" sz="2000" dirty="0" smtClean="0"/>
              <a:t>existing</a:t>
            </a:r>
            <a:endParaRPr lang="de-CH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Consideration given to the relative </a:t>
            </a:r>
            <a:r>
              <a:rPr lang="en-GB" sz="2000" b="1" dirty="0"/>
              <a:t>priorities</a:t>
            </a:r>
            <a:r>
              <a:rPr lang="en-GB" sz="2000" dirty="0"/>
              <a:t> in developing the NMHS’s network operating and maintenance </a:t>
            </a:r>
            <a:r>
              <a:rPr lang="en-GB" sz="2000" dirty="0" smtClean="0"/>
              <a:t>strategies</a:t>
            </a:r>
            <a:endParaRPr lang="en-GB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Capability of responding to </a:t>
            </a:r>
            <a:r>
              <a:rPr lang="en-GB" sz="2000" b="1" dirty="0"/>
              <a:t>urgent </a:t>
            </a:r>
            <a:r>
              <a:rPr lang="en-GB" sz="2000" b="1" dirty="0" smtClean="0"/>
              <a:t>requirements</a:t>
            </a:r>
            <a:endParaRPr lang="en-GB" sz="2000" b="1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Collaboration with national spectrum management authority, to be able to influence and/or defend the allocation of </a:t>
            </a:r>
            <a:r>
              <a:rPr lang="en-GB" sz="2000" b="1" dirty="0"/>
              <a:t>radiofrequencies</a:t>
            </a:r>
            <a:r>
              <a:rPr lang="en-GB" sz="2000" dirty="0"/>
              <a:t> required for meteorological </a:t>
            </a:r>
            <a:r>
              <a:rPr lang="en-GB" sz="2000" dirty="0" smtClean="0"/>
              <a:t>purposes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266470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ym typeface="Wingdings" pitchFamily="2" charset="2"/>
              </a:rPr>
              <a:t>Integrated Observing System operation and maintenance</a:t>
            </a:r>
            <a:endParaRPr lang="en-GB" dirty="0">
              <a:sym typeface="Wingdings" pitchFamily="2" charset="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</a:rPr>
              <a:t>Risk while integrating data from partner stations </a:t>
            </a:r>
            <a:r>
              <a:rPr lang="en-US" sz="2000" dirty="0" smtClean="0">
                <a:latin typeface="Arial" pitchFamily="34" charset="0"/>
                <a:sym typeface="Wingdings" pitchFamily="2" charset="2"/>
              </a:rPr>
              <a:t> unknown data quality</a:t>
            </a: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sym typeface="Wingdings" pitchFamily="2" charset="2"/>
              </a:rPr>
              <a:t>To make sure that </a:t>
            </a:r>
            <a:r>
              <a:rPr lang="en-US" sz="2000" dirty="0">
                <a:latin typeface="Arial" pitchFamily="34" charset="0"/>
                <a:sym typeface="Wingdings" pitchFamily="2" charset="2"/>
              </a:rPr>
              <a:t>o</a:t>
            </a:r>
            <a:r>
              <a:rPr lang="en-US" sz="2000" dirty="0" smtClean="0">
                <a:latin typeface="Arial" pitchFamily="34" charset="0"/>
              </a:rPr>
              <a:t>bserving </a:t>
            </a:r>
            <a:r>
              <a:rPr lang="en-US" sz="2000" dirty="0">
                <a:latin typeface="Arial" pitchFamily="34" charset="0"/>
              </a:rPr>
              <a:t>system owners are </a:t>
            </a:r>
            <a:r>
              <a:rPr lang="en-US" sz="2000" dirty="0" smtClean="0">
                <a:latin typeface="Arial" pitchFamily="34" charset="0"/>
              </a:rPr>
              <a:t>operating </a:t>
            </a:r>
            <a:r>
              <a:rPr lang="en-US" sz="2000" dirty="0">
                <a:latin typeface="Arial" pitchFamily="34" charset="0"/>
              </a:rPr>
              <a:t>and maintaining their systems in complying to regulations of </a:t>
            </a:r>
            <a:r>
              <a:rPr lang="en-US" sz="2000" dirty="0" smtClean="0">
                <a:latin typeface="Arial" pitchFamily="34" charset="0"/>
              </a:rPr>
              <a:t>WMO </a:t>
            </a:r>
            <a:r>
              <a:rPr lang="en-US" sz="2000" dirty="0" smtClean="0">
                <a:latin typeface="Arial" pitchFamily="34" charset="0"/>
                <a:sym typeface="Wingdings" pitchFamily="2" charset="2"/>
              </a:rPr>
              <a:t> elaboration of a </a:t>
            </a:r>
            <a:r>
              <a:rPr lang="en-US" sz="2000" dirty="0" smtClean="0">
                <a:latin typeface="Arial" pitchFamily="34" charset="0"/>
              </a:rPr>
              <a:t>certification procedure</a:t>
            </a:r>
          </a:p>
        </p:txBody>
      </p:sp>
      <p:graphicFrame>
        <p:nvGraphicFramePr>
          <p:cNvPr id="4" name="Diagramm 3"/>
          <p:cNvGraphicFramePr/>
          <p:nvPr>
            <p:extLst>
              <p:ext uri="{D42A27DB-BD31-4B8C-83A1-F6EECF244321}">
                <p14:modId xmlns:p14="http://schemas.microsoft.com/office/powerpoint/2010/main" val="6155497"/>
              </p:ext>
            </p:extLst>
          </p:nvPr>
        </p:nvGraphicFramePr>
        <p:xfrm>
          <a:off x="1547664" y="3356992"/>
          <a:ext cx="6480720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59182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1143000"/>
          </a:xfrm>
        </p:spPr>
        <p:txBody>
          <a:bodyPr/>
          <a:lstStyle/>
          <a:p>
            <a:pPr marL="354013" indent="-354013"/>
            <a:r>
              <a:rPr lang="en-GB" sz="2800" dirty="0"/>
              <a:t>5</a:t>
            </a:r>
            <a:r>
              <a:rPr lang="en-GB" sz="2800" dirty="0" smtClean="0"/>
              <a:t>. </a:t>
            </a:r>
            <a:r>
              <a:rPr lang="de-CH" sz="2800" dirty="0"/>
              <a:t>Quality Management</a:t>
            </a:r>
            <a:endParaRPr lang="en-GB" sz="2800" dirty="0"/>
          </a:p>
        </p:txBody>
      </p:sp>
      <p:sp>
        <p:nvSpPr>
          <p:cNvPr id="4" name="Shape 33"/>
          <p:cNvSpPr txBox="1">
            <a:spLocks/>
          </p:cNvSpPr>
          <p:nvPr/>
        </p:nvSpPr>
        <p:spPr>
          <a:xfrm>
            <a:off x="251520" y="1196752"/>
            <a:ext cx="8496944" cy="518477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9pPr>
          </a:lstStyle>
          <a:p>
            <a:pPr marL="990600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endParaRPr lang="en-GB" sz="1800" kern="0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331640" y="1628800"/>
            <a:ext cx="7355160" cy="4497363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 smtClean="0"/>
              <a:t>Putting an operational </a:t>
            </a:r>
            <a:r>
              <a:rPr lang="en-GB" sz="2000" dirty="0"/>
              <a:t>Quality Management System in place (for the national observing system overall and/or specific component observing systems</a:t>
            </a:r>
            <a:r>
              <a:rPr lang="en-GB" sz="2000" dirty="0" smtClean="0"/>
              <a:t>)</a:t>
            </a:r>
            <a:r>
              <a:rPr lang="de-CH" sz="2000" dirty="0" smtClean="0"/>
              <a:t> </a:t>
            </a:r>
            <a:endParaRPr lang="en-GB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Documentation, application and monitoring of operational and/or maintenance </a:t>
            </a:r>
            <a:r>
              <a:rPr lang="en-GB" sz="2000" dirty="0" smtClean="0"/>
              <a:t>processes</a:t>
            </a:r>
            <a:endParaRPr lang="de-CH" sz="2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9726" y="3776171"/>
            <a:ext cx="4920687" cy="2088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931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Form for certification and impres-sions of station visits</a:t>
            </a:r>
            <a:endParaRPr lang="en-GB" dirty="0"/>
          </a:p>
        </p:txBody>
      </p:sp>
      <p:pic>
        <p:nvPicPr>
          <p:cNvPr id="4" name="Picture 2" descr="J:\zue\smn3\3_Realisierung\Qualitätssicherung\Abbildungen\app-screensho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05259"/>
            <a:ext cx="3186613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J:\zue\smn3\3_Realisierung\Qualitätssicherung\METAS_Zusammenarbeit\Fotos\Moutier\IMG_042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346" t="25318" r="16356" b="7384"/>
          <a:stretch/>
        </p:blipFill>
        <p:spPr bwMode="auto">
          <a:xfrm>
            <a:off x="6396630" y="2904514"/>
            <a:ext cx="2304256" cy="172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J:\zue\smn3\3_Realisierung\Qualitätssicherung\METAS_Zusammenarbeit\Fotos\Le Noirmont\IMG_044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662" y="4743765"/>
            <a:ext cx="1993056" cy="1328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J:\zue\smn3\3_Realisierung\Qualitätssicherung\METAS_Zusammenarbeit\Fotos\Le Noirmont\IMG_0434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739" t="58493" r="57906" b="70"/>
          <a:stretch/>
        </p:blipFill>
        <p:spPr bwMode="auto">
          <a:xfrm>
            <a:off x="4812454" y="2909285"/>
            <a:ext cx="1342262" cy="1712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J:\zue\smn3\3_Realisierung\Qualitätssicherung\Standorte\SMN\Bern\Fotos\IMG_5674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6215" r="38246" b="32065"/>
          <a:stretch/>
        </p:blipFill>
        <p:spPr bwMode="auto">
          <a:xfrm>
            <a:off x="4812454" y="4743766"/>
            <a:ext cx="1772594" cy="1328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4812455" y="1513185"/>
            <a:ext cx="40800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>
                <a:latin typeface="+mj-lt"/>
              </a:rPr>
              <a:t>Evaluation of sites are carried out by Swiss Institute of Metrology ( </a:t>
            </a:r>
            <a:r>
              <a:rPr lang="en-US" sz="2200" dirty="0" smtClean="0">
                <a:latin typeface="+mj-lt"/>
                <a:sym typeface="Wingdings" pitchFamily="2" charset="2"/>
              </a:rPr>
              <a:t> external partner)</a:t>
            </a:r>
            <a:endParaRPr lang="en-US" sz="2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7160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>
                <a:sym typeface="Wingdings" pitchFamily="2" charset="2"/>
              </a:rPr>
              <a:t>Integrated Quality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6056" y="1843798"/>
            <a:ext cx="3610744" cy="3617774"/>
          </a:xfrm>
        </p:spPr>
        <p:txBody>
          <a:bodyPr/>
          <a:lstStyle/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US" sz="1600" dirty="0" smtClean="0">
                <a:latin typeface="Arial" pitchFamily="34" charset="0"/>
              </a:rPr>
              <a:t>Same generic process chain is applied as far as possible to all different observing systems </a:t>
            </a:r>
            <a:r>
              <a:rPr lang="en-US" sz="1600" dirty="0" smtClean="0">
                <a:latin typeface="Arial" pitchFamily="34" charset="0"/>
                <a:sym typeface="Wingdings" pitchFamily="2" charset="2"/>
              </a:rPr>
              <a:t> passing various levels of quality</a:t>
            </a:r>
          </a:p>
          <a:p>
            <a:pPr marL="342900" lvl="1" indent="-342900"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en-US" sz="1600" dirty="0">
                <a:latin typeface="Arial" pitchFamily="34" charset="0"/>
                <a:ea typeface="+mn-ea"/>
                <a:cs typeface="+mn-cs"/>
                <a:sym typeface="Wingdings" pitchFamily="2" charset="2"/>
              </a:rPr>
              <a:t>Aim to </a:t>
            </a:r>
            <a:r>
              <a:rPr lang="en-US" sz="1600" dirty="0">
                <a:latin typeface="Arial" pitchFamily="34" charset="0"/>
                <a:ea typeface="+mn-ea"/>
                <a:cs typeface="+mn-cs"/>
              </a:rPr>
              <a:t>automate QA/QC processes where possible</a:t>
            </a:r>
          </a:p>
          <a:p>
            <a:pPr marL="342900" lvl="1" indent="-342900">
              <a:spcBef>
                <a:spcPct val="50000"/>
              </a:spcBef>
              <a:buClrTx/>
              <a:buFont typeface="Arial" pitchFamily="34" charset="0"/>
              <a:buChar char="•"/>
            </a:pPr>
            <a:r>
              <a:rPr lang="en-US" sz="1600" dirty="0">
                <a:latin typeface="Arial" pitchFamily="34" charset="0"/>
                <a:ea typeface="+mn-ea"/>
                <a:cs typeface="+mn-cs"/>
              </a:rPr>
              <a:t>T</a:t>
            </a:r>
            <a:r>
              <a:rPr lang="en-US" sz="1600" dirty="0" smtClean="0">
                <a:latin typeface="Arial" pitchFamily="34" charset="0"/>
                <a:ea typeface="+mn-ea"/>
                <a:cs typeface="+mn-cs"/>
              </a:rPr>
              <a:t>raceability </a:t>
            </a:r>
            <a:r>
              <a:rPr lang="en-US" sz="1600" dirty="0">
                <a:latin typeface="Arial" pitchFamily="34" charset="0"/>
                <a:ea typeface="+mn-ea"/>
                <a:cs typeface="+mn-cs"/>
              </a:rPr>
              <a:t>to international </a:t>
            </a:r>
            <a:r>
              <a:rPr lang="en-US" sz="1600" dirty="0" smtClean="0">
                <a:latin typeface="Arial" pitchFamily="34" charset="0"/>
                <a:ea typeface="+mn-ea"/>
                <a:cs typeface="+mn-cs"/>
              </a:rPr>
              <a:t>standards has to be assured</a:t>
            </a:r>
            <a:endParaRPr lang="en-US" sz="1600" dirty="0">
              <a:latin typeface="Arial" pitchFamily="34" charset="0"/>
              <a:ea typeface="+mn-ea"/>
              <a:cs typeface="+mn-cs"/>
            </a:endParaRPr>
          </a:p>
          <a:p>
            <a:pPr marL="342900" lvl="1" indent="-342900">
              <a:spcBef>
                <a:spcPct val="50000"/>
              </a:spcBef>
              <a:buSzPct val="100000"/>
              <a:buFont typeface="Arial" pitchFamily="34" charset="0"/>
              <a:buChar char="•"/>
            </a:pPr>
            <a:r>
              <a:rPr lang="en-US" sz="1600" dirty="0">
                <a:latin typeface="Arial" pitchFamily="34" charset="0"/>
                <a:ea typeface="+mn-ea"/>
                <a:cs typeface="+mn-cs"/>
              </a:rPr>
              <a:t>different methods of observation for improved QA/QC have continuously to be compared and </a:t>
            </a:r>
            <a:r>
              <a:rPr lang="en-US" sz="1600" dirty="0" smtClean="0">
                <a:latin typeface="Arial" pitchFamily="34" charset="0"/>
                <a:ea typeface="+mn-ea"/>
                <a:cs typeface="+mn-cs"/>
              </a:rPr>
              <a:t>assessed</a:t>
            </a:r>
          </a:p>
          <a:p>
            <a:pPr marL="342900" lvl="1" indent="-342900">
              <a:spcBef>
                <a:spcPct val="50000"/>
              </a:spcBef>
              <a:buSzPct val="100000"/>
              <a:buFont typeface="Arial" pitchFamily="34" charset="0"/>
              <a:buChar char="•"/>
            </a:pPr>
            <a:endParaRPr lang="en-US" sz="1600" dirty="0">
              <a:latin typeface="Arial" pitchFamily="34" charset="0"/>
              <a:ea typeface="+mn-ea"/>
              <a:cs typeface="+mn-cs"/>
            </a:endParaRPr>
          </a:p>
          <a:p>
            <a:pPr marL="0" indent="0">
              <a:buNone/>
            </a:pPr>
            <a:endParaRPr lang="de-CH" sz="1600" dirty="0" smtClean="0">
              <a:sym typeface="Wingdings" pitchFamily="2" charset="2"/>
            </a:endParaRPr>
          </a:p>
          <a:p>
            <a:pPr marL="0" indent="0">
              <a:buNone/>
            </a:pPr>
            <a:endParaRPr lang="de-CH" sz="1600" dirty="0" smtClean="0">
              <a:sym typeface="Wingdings" pitchFamily="2" charset="2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07970" y="1772816"/>
            <a:ext cx="4750423" cy="3778384"/>
            <a:chOff x="428314" y="2420888"/>
            <a:chExt cx="4200077" cy="3600400"/>
          </a:xfrm>
        </p:grpSpPr>
        <p:sp>
          <p:nvSpPr>
            <p:cNvPr id="5" name="Rectangle 4"/>
            <p:cNvSpPr/>
            <p:nvPr/>
          </p:nvSpPr>
          <p:spPr>
            <a:xfrm>
              <a:off x="428314" y="2420888"/>
              <a:ext cx="4174758" cy="291190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>
                    <a:lumMod val="40000"/>
                    <a:lumOff val="60000"/>
                  </a:schemeClr>
                </a:gs>
              </a:gsLst>
              <a:lin ang="0" scaled="1"/>
              <a:tileRect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dirty="0"/>
            </a:p>
          </p:txBody>
        </p:sp>
        <p:sp>
          <p:nvSpPr>
            <p:cNvPr id="6" name="Rechteck 8"/>
            <p:cNvSpPr/>
            <p:nvPr/>
          </p:nvSpPr>
          <p:spPr>
            <a:xfrm>
              <a:off x="428314" y="5332791"/>
              <a:ext cx="4174758" cy="68849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dirty="0"/>
            </a:p>
          </p:txBody>
        </p:sp>
        <p:sp>
          <p:nvSpPr>
            <p:cNvPr id="7" name="Pentagon 6"/>
            <p:cNvSpPr/>
            <p:nvPr/>
          </p:nvSpPr>
          <p:spPr>
            <a:xfrm>
              <a:off x="484264" y="3173582"/>
              <a:ext cx="638994" cy="1834764"/>
            </a:xfrm>
            <a:prstGeom prst="homePlate">
              <a:avLst>
                <a:gd name="adj" fmla="val 24890"/>
              </a:avLst>
            </a:prstGeom>
            <a:solidFill>
              <a:schemeClr val="bg1">
                <a:lumMod val="95000"/>
              </a:schemeClr>
            </a:solidFill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36000" rtlCol="0" anchor="ctr"/>
            <a:lstStyle/>
            <a:p>
              <a:pPr algn="ctr"/>
              <a:endParaRPr lang="en-GB" sz="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Chevron 7"/>
            <p:cNvSpPr/>
            <p:nvPr/>
          </p:nvSpPr>
          <p:spPr>
            <a:xfrm>
              <a:off x="1083322" y="3173582"/>
              <a:ext cx="655200" cy="1834764"/>
            </a:xfrm>
            <a:prstGeom prst="chevron">
              <a:avLst>
                <a:gd name="adj" fmla="val 19524"/>
              </a:avLst>
            </a:prstGeom>
            <a:solidFill>
              <a:schemeClr val="bg1">
                <a:lumMod val="85000"/>
              </a:schemeClr>
            </a:solidFill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t" anchorCtr="0"/>
            <a:lstStyle/>
            <a:p>
              <a:pPr algn="ctr"/>
              <a:endParaRPr lang="en-GB" sz="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" name="Chevron 8"/>
            <p:cNvSpPr/>
            <p:nvPr/>
          </p:nvSpPr>
          <p:spPr>
            <a:xfrm>
              <a:off x="1773382" y="3177877"/>
              <a:ext cx="655200" cy="1826175"/>
            </a:xfrm>
            <a:prstGeom prst="chevron">
              <a:avLst>
                <a:gd name="adj" fmla="val 19524"/>
              </a:avLst>
            </a:prstGeom>
            <a:solidFill>
              <a:schemeClr val="bg1">
                <a:lumMod val="75000"/>
              </a:schemeClr>
            </a:solidFill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t" anchorCtr="0"/>
            <a:lstStyle/>
            <a:p>
              <a:pPr algn="ctr"/>
              <a:endParaRPr lang="en-GB" sz="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Chevron 9"/>
            <p:cNvSpPr/>
            <p:nvPr/>
          </p:nvSpPr>
          <p:spPr>
            <a:xfrm>
              <a:off x="2463442" y="3177877"/>
              <a:ext cx="655200" cy="1826175"/>
            </a:xfrm>
            <a:prstGeom prst="chevron">
              <a:avLst>
                <a:gd name="adj" fmla="val 19524"/>
              </a:avLst>
            </a:prstGeom>
            <a:solidFill>
              <a:schemeClr val="tx2">
                <a:lumMod val="20000"/>
                <a:lumOff val="80000"/>
              </a:schemeClr>
            </a:solidFill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t" anchorCtr="0"/>
            <a:lstStyle/>
            <a:p>
              <a:pPr algn="ctr"/>
              <a:endParaRPr lang="en-GB" sz="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Chevron 10"/>
            <p:cNvSpPr/>
            <p:nvPr/>
          </p:nvSpPr>
          <p:spPr>
            <a:xfrm>
              <a:off x="3153502" y="3177877"/>
              <a:ext cx="655200" cy="1826175"/>
            </a:xfrm>
            <a:prstGeom prst="chevron">
              <a:avLst>
                <a:gd name="adj" fmla="val 19524"/>
              </a:avLst>
            </a:prstGeom>
            <a:solidFill>
              <a:schemeClr val="tx2">
                <a:lumMod val="40000"/>
                <a:lumOff val="60000"/>
              </a:schemeClr>
            </a:solidFill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t" anchorCtr="0"/>
            <a:lstStyle/>
            <a:p>
              <a:pPr algn="ctr"/>
              <a:endParaRPr lang="en-GB" sz="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Chevron 11"/>
            <p:cNvSpPr/>
            <p:nvPr/>
          </p:nvSpPr>
          <p:spPr>
            <a:xfrm>
              <a:off x="3843562" y="3177877"/>
              <a:ext cx="655200" cy="1826175"/>
            </a:xfrm>
            <a:prstGeom prst="chevron">
              <a:avLst>
                <a:gd name="adj" fmla="val 19524"/>
              </a:avLst>
            </a:prstGeom>
            <a:solidFill>
              <a:schemeClr val="tx2"/>
            </a:solidFill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t" anchorCtr="0"/>
            <a:lstStyle/>
            <a:p>
              <a:pPr algn="ctr"/>
              <a:endParaRPr lang="en-GB" sz="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Textfeld 123"/>
            <p:cNvSpPr txBox="1"/>
            <p:nvPr/>
          </p:nvSpPr>
          <p:spPr>
            <a:xfrm>
              <a:off x="1071581" y="5749934"/>
              <a:ext cx="3324085" cy="1872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none" rtlCol="0" anchor="ctr">
              <a:noAutofit/>
            </a:bodyPr>
            <a:lstStyle/>
            <a:p>
              <a:pPr algn="ctr"/>
              <a:r>
                <a:rPr lang="en-GB" sz="8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Internal and external clients</a:t>
              </a:r>
              <a:endParaRPr lang="en-GB" sz="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Rechteck 134"/>
            <p:cNvSpPr/>
            <p:nvPr/>
          </p:nvSpPr>
          <p:spPr>
            <a:xfrm>
              <a:off x="1110025" y="3360803"/>
              <a:ext cx="2619129" cy="13104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rgbClr val="385D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bIns="36000" rtlCol="0" anchor="ctr"/>
            <a:lstStyle/>
            <a:p>
              <a:pPr algn="ctr"/>
              <a:r>
                <a:rPr lang="en-GB" sz="700" b="1" dirty="0" smtClean="0"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radar</a:t>
              </a:r>
              <a:endParaRPr lang="en-GB" sz="700" b="1" dirty="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89411" y="2426799"/>
              <a:ext cx="353189" cy="2346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00" b="1" dirty="0" smtClean="0">
                  <a:solidFill>
                    <a:schemeClr val="bg1"/>
                  </a:solidFill>
                </a:rPr>
                <a:t>MD</a:t>
              </a:r>
              <a:endParaRPr lang="en-GB" sz="1000" b="1" dirty="0">
                <a:solidFill>
                  <a:schemeClr val="bg1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313468" y="2420888"/>
              <a:ext cx="314923" cy="2346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00" b="1" dirty="0" smtClean="0">
                  <a:solidFill>
                    <a:schemeClr val="bg1"/>
                  </a:solidFill>
                </a:rPr>
                <a:t>AP</a:t>
              </a:r>
              <a:endParaRPr lang="en-GB" sz="1000" b="1" dirty="0">
                <a:solidFill>
                  <a:schemeClr val="bg1"/>
                </a:solidFill>
              </a:endParaRPr>
            </a:p>
          </p:txBody>
        </p:sp>
        <p:sp>
          <p:nvSpPr>
            <p:cNvPr id="17" name="Isosceles Triangle 16"/>
            <p:cNvSpPr/>
            <p:nvPr/>
          </p:nvSpPr>
          <p:spPr>
            <a:xfrm rot="10800000">
              <a:off x="2457828" y="5038495"/>
              <a:ext cx="505440" cy="120865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dirty="0"/>
            </a:p>
          </p:txBody>
        </p:sp>
        <p:sp>
          <p:nvSpPr>
            <p:cNvPr id="18" name="Isosceles Triangle 17"/>
            <p:cNvSpPr/>
            <p:nvPr/>
          </p:nvSpPr>
          <p:spPr>
            <a:xfrm rot="10800000">
              <a:off x="3151147" y="5038495"/>
              <a:ext cx="505440" cy="120865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dirty="0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3855903" y="5038495"/>
              <a:ext cx="505440" cy="120865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dirty="0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488804" y="3730865"/>
              <a:ext cx="562949" cy="9091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" b="1" dirty="0" smtClean="0">
                  <a:latin typeface="Arial" pitchFamily="34" charset="0"/>
                  <a:cs typeface="Arial" pitchFamily="34" charset="0"/>
                </a:rPr>
                <a:t>Measure-</a:t>
              </a:r>
            </a:p>
            <a:p>
              <a:r>
                <a:rPr lang="en-GB" sz="800" b="1" dirty="0" smtClean="0">
                  <a:latin typeface="Arial" pitchFamily="34" charset="0"/>
                  <a:cs typeface="Arial" pitchFamily="34" charset="0"/>
                </a:rPr>
                <a:t>ment</a:t>
              </a:r>
            </a:p>
            <a:p>
              <a:endParaRPr lang="en-GB" sz="800" b="1" dirty="0" smtClean="0">
                <a:latin typeface="Arial" pitchFamily="34" charset="0"/>
                <a:cs typeface="Arial" pitchFamily="34" charset="0"/>
              </a:endParaRPr>
            </a:p>
            <a:p>
              <a:r>
                <a:rPr lang="en-GB" sz="800" b="1" dirty="0" smtClean="0">
                  <a:latin typeface="Arial" pitchFamily="34" charset="0"/>
                  <a:cs typeface="Arial" pitchFamily="34" charset="0"/>
                </a:rPr>
                <a:t>&amp;</a:t>
              </a:r>
            </a:p>
            <a:p>
              <a:endParaRPr lang="en-GB" sz="800" b="1" dirty="0" smtClean="0">
                <a:latin typeface="Arial" pitchFamily="34" charset="0"/>
                <a:cs typeface="Arial" pitchFamily="34" charset="0"/>
              </a:endParaRPr>
            </a:p>
            <a:p>
              <a:r>
                <a:rPr lang="en-GB" sz="800" b="1" dirty="0" smtClean="0">
                  <a:latin typeface="Arial" pitchFamily="34" charset="0"/>
                  <a:cs typeface="Arial" pitchFamily="34" charset="0"/>
                </a:rPr>
                <a:t>Model</a:t>
              </a:r>
              <a:br>
                <a:rPr lang="en-GB" sz="800" b="1" dirty="0" smtClean="0">
                  <a:latin typeface="Arial" pitchFamily="34" charset="0"/>
                  <a:cs typeface="Arial" pitchFamily="34" charset="0"/>
                </a:rPr>
              </a:br>
              <a:r>
                <a:rPr lang="en-GB" sz="800" b="1" dirty="0" smtClean="0">
                  <a:latin typeface="Arial" pitchFamily="34" charset="0"/>
                  <a:cs typeface="Arial" pitchFamily="34" charset="0"/>
                </a:rPr>
                <a:t>Output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158984" y="3173582"/>
              <a:ext cx="473659" cy="2052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Level 1</a:t>
              </a:r>
              <a:endParaRPr lang="en-GB" sz="800" dirty="0">
                <a:solidFill>
                  <a:schemeClr val="bg1"/>
                </a:solidFill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1832979" y="3170196"/>
              <a:ext cx="473659" cy="2052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Level 2</a:t>
              </a:r>
              <a:endParaRPr lang="en-GB" sz="800" dirty="0">
                <a:solidFill>
                  <a:schemeClr val="bg1"/>
                </a:solidFill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544417" y="3173582"/>
              <a:ext cx="473659" cy="2052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Level 3</a:t>
              </a:r>
              <a:endParaRPr lang="en-GB" sz="800" dirty="0">
                <a:solidFill>
                  <a:schemeClr val="bg1"/>
                </a:solidFill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3218412" y="3173582"/>
              <a:ext cx="473659" cy="2052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Level 4</a:t>
              </a:r>
              <a:endParaRPr lang="en-GB" sz="800" dirty="0">
                <a:solidFill>
                  <a:schemeClr val="bg1"/>
                </a:solidFill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3892407" y="3165982"/>
              <a:ext cx="473659" cy="2052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800" b="1" dirty="0" smtClean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Level 5</a:t>
              </a:r>
              <a:endParaRPr lang="en-GB" sz="800" dirty="0">
                <a:solidFill>
                  <a:schemeClr val="bg1"/>
                </a:solidFill>
              </a:endParaRPr>
            </a:p>
          </p:txBody>
        </p:sp>
        <p:sp>
          <p:nvSpPr>
            <p:cNvPr id="26" name="Pentagon 25"/>
            <p:cNvSpPr/>
            <p:nvPr/>
          </p:nvSpPr>
          <p:spPr>
            <a:xfrm rot="5400000">
              <a:off x="2528962" y="2634116"/>
              <a:ext cx="430560" cy="561600"/>
            </a:xfrm>
            <a:prstGeom prst="homePlate">
              <a:avLst>
                <a:gd name="adj" fmla="val 17931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0" tIns="36000" rIns="36000" bIns="36000" rtlCol="0" anchor="t"/>
            <a:lstStyle/>
            <a:p>
              <a:pPr algn="ctr">
                <a:defRPr/>
              </a:pPr>
              <a:r>
                <a:rPr lang="en-GB" sz="600" kern="0" dirty="0" smtClean="0">
                  <a:solidFill>
                    <a:sysClr val="windowText" lastClr="000000"/>
                  </a:solidFill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Basic data calculation &amp; correction </a:t>
              </a:r>
              <a:endParaRPr lang="en-GB" sz="600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  <a:p>
              <a:pPr algn="ctr"/>
              <a:endParaRPr lang="en-GB" sz="9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7" name="Pentagon 26"/>
            <p:cNvSpPr/>
            <p:nvPr/>
          </p:nvSpPr>
          <p:spPr>
            <a:xfrm rot="5400000">
              <a:off x="1838902" y="2633065"/>
              <a:ext cx="430560" cy="561600"/>
            </a:xfrm>
            <a:prstGeom prst="homePlate">
              <a:avLst>
                <a:gd name="adj" fmla="val 17931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0" tIns="36000" rIns="36000" bIns="36000" rtlCol="0" anchor="t"/>
            <a:lstStyle/>
            <a:p>
              <a:pPr algn="ctr">
                <a:defRPr/>
              </a:pPr>
              <a:r>
                <a:rPr lang="en-GB" sz="60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Derivation of physical data &amp; gross error elimination</a:t>
              </a:r>
              <a:endParaRPr lang="en-GB" sz="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" name="Pentagon 27"/>
            <p:cNvSpPr/>
            <p:nvPr/>
          </p:nvSpPr>
          <p:spPr>
            <a:xfrm rot="5400000">
              <a:off x="1148842" y="2633059"/>
              <a:ext cx="430560" cy="561600"/>
            </a:xfrm>
            <a:prstGeom prst="homePlate">
              <a:avLst>
                <a:gd name="adj" fmla="val 17931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0" tIns="36000" rIns="36000" bIns="36000" rtlCol="0" anchor="t"/>
            <a:lstStyle/>
            <a:p>
              <a:pPr algn="ctr">
                <a:defRPr/>
              </a:pPr>
              <a:r>
                <a:rPr lang="en-GB" sz="600" kern="0" dirty="0" smtClean="0">
                  <a:solidFill>
                    <a:sysClr val="windowText" lastClr="000000"/>
                  </a:solidFill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Raw data collection</a:t>
              </a:r>
            </a:p>
            <a:p>
              <a:pPr algn="ctr"/>
              <a:endParaRPr lang="en-GB" sz="9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" name="Pentagon 28"/>
            <p:cNvSpPr/>
            <p:nvPr/>
          </p:nvSpPr>
          <p:spPr>
            <a:xfrm rot="5400000">
              <a:off x="3219022" y="2634116"/>
              <a:ext cx="430560" cy="561600"/>
            </a:xfrm>
            <a:prstGeom prst="homePlate">
              <a:avLst>
                <a:gd name="adj" fmla="val 17931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0" tIns="36000" rIns="36000" bIns="36000" rtlCol="0" anchor="t"/>
            <a:lstStyle/>
            <a:p>
              <a:pPr algn="ctr">
                <a:defRPr/>
              </a:pPr>
              <a:r>
                <a:rPr lang="en-GB" sz="600" kern="0" dirty="0" smtClean="0">
                  <a:solidFill>
                    <a:sysClr val="windowText" lastClr="000000"/>
                  </a:solidFill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Enhanced data calculation &amp; correction </a:t>
              </a:r>
              <a:endParaRPr lang="en-GB" sz="600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0" name="Pentagon 29"/>
            <p:cNvSpPr/>
            <p:nvPr/>
          </p:nvSpPr>
          <p:spPr>
            <a:xfrm rot="5400000">
              <a:off x="3909082" y="2634117"/>
              <a:ext cx="430560" cy="561600"/>
            </a:xfrm>
            <a:prstGeom prst="homePlate">
              <a:avLst>
                <a:gd name="adj" fmla="val 17931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0" tIns="36000" rIns="36000" bIns="36000" rtlCol="0" anchor="t"/>
            <a:lstStyle/>
            <a:p>
              <a:pPr lvl="0" algn="ctr">
                <a:defRPr/>
              </a:pPr>
              <a:r>
                <a:rPr lang="en-GB" sz="600" kern="0" dirty="0" smtClean="0">
                  <a:solidFill>
                    <a:sysClr val="windowText" lastClr="000000"/>
                  </a:solidFill>
                  <a:latin typeface="Arial" pitchFamily="34" charset="0"/>
                  <a:cs typeface="Arial" pitchFamily="34" charset="0"/>
                </a:rPr>
                <a:t>Treatment of long time series </a:t>
              </a:r>
              <a:endParaRPr lang="en-GB" sz="600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1" name="Isosceles Triangle 39"/>
            <p:cNvSpPr/>
            <p:nvPr/>
          </p:nvSpPr>
          <p:spPr>
            <a:xfrm rot="10800000">
              <a:off x="1790844" y="5038495"/>
              <a:ext cx="505440" cy="120865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dirty="0"/>
            </a:p>
          </p:txBody>
        </p:sp>
        <p:sp>
          <p:nvSpPr>
            <p:cNvPr id="32" name="Pentagon 62"/>
            <p:cNvSpPr/>
            <p:nvPr/>
          </p:nvSpPr>
          <p:spPr>
            <a:xfrm rot="5400000">
              <a:off x="2393721" y="5019825"/>
              <a:ext cx="187200" cy="1123200"/>
            </a:xfrm>
            <a:prstGeom prst="homePlate">
              <a:avLst>
                <a:gd name="adj" fmla="val 35093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3175"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0" tIns="36000" rIns="36000" bIns="36000" rtlCol="0" anchor="t"/>
            <a:lstStyle/>
            <a:p>
              <a:pPr algn="ctr">
                <a:defRPr/>
              </a:pPr>
              <a:r>
                <a:rPr lang="en-GB" sz="800" b="1" kern="0" dirty="0" smtClean="0">
                  <a:solidFill>
                    <a:sysClr val="windowText" lastClr="000000"/>
                  </a:solidFill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Basic products</a:t>
              </a:r>
            </a:p>
            <a:p>
              <a:pPr algn="ctr"/>
              <a:endParaRPr lang="en-GB" sz="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" name="TextBox 6"/>
            <p:cNvSpPr txBox="1"/>
            <p:nvPr/>
          </p:nvSpPr>
          <p:spPr>
            <a:xfrm>
              <a:off x="488804" y="5749934"/>
              <a:ext cx="340434" cy="2346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00" b="1" dirty="0" smtClean="0"/>
                <a:t>PM</a:t>
              </a:r>
              <a:endParaRPr lang="en-GB" sz="1000" b="1" dirty="0"/>
            </a:p>
          </p:txBody>
        </p:sp>
        <p:sp>
          <p:nvSpPr>
            <p:cNvPr id="34" name="Rechteck 134"/>
            <p:cNvSpPr/>
            <p:nvPr/>
          </p:nvSpPr>
          <p:spPr>
            <a:xfrm>
              <a:off x="1142792" y="3590492"/>
              <a:ext cx="3310504" cy="13104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rgbClr val="385D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bIns="36000" rtlCol="0" anchor="ctr"/>
            <a:lstStyle/>
            <a:p>
              <a:pPr algn="ctr"/>
              <a:r>
                <a:rPr lang="en-GB" sz="700" b="1" dirty="0" smtClean="0"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surface</a:t>
              </a:r>
              <a:endParaRPr lang="en-GB" sz="700" b="1" dirty="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endParaRPr>
            </a:p>
          </p:txBody>
        </p:sp>
        <p:sp>
          <p:nvSpPr>
            <p:cNvPr id="35" name="Rechteck 134"/>
            <p:cNvSpPr/>
            <p:nvPr/>
          </p:nvSpPr>
          <p:spPr>
            <a:xfrm>
              <a:off x="2847453" y="3820182"/>
              <a:ext cx="1622034" cy="13104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rgbClr val="385D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bIns="36000" rtlCol="0" anchor="ctr"/>
            <a:lstStyle/>
            <a:p>
              <a:pPr algn="ctr"/>
              <a:r>
                <a:rPr lang="en-GB" sz="700" b="1" dirty="0" smtClean="0"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satellite</a:t>
              </a:r>
              <a:endParaRPr lang="en-GB" sz="700" b="1" dirty="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endParaRPr>
            </a:p>
          </p:txBody>
        </p:sp>
        <p:sp>
          <p:nvSpPr>
            <p:cNvPr id="36" name="Rechteck 134"/>
            <p:cNvSpPr/>
            <p:nvPr/>
          </p:nvSpPr>
          <p:spPr>
            <a:xfrm>
              <a:off x="1201492" y="4049872"/>
              <a:ext cx="3297267" cy="13104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rgbClr val="385D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bIns="36000" rtlCol="0" anchor="ctr"/>
            <a:lstStyle/>
            <a:p>
              <a:pPr algn="ctr"/>
              <a:r>
                <a:rPr lang="en-GB" sz="700" b="1" dirty="0" smtClean="0"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sounding</a:t>
              </a:r>
              <a:endParaRPr lang="en-GB" sz="700" b="1" dirty="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endParaRPr>
            </a:p>
          </p:txBody>
        </p:sp>
        <p:sp>
          <p:nvSpPr>
            <p:cNvPr id="37" name="Rechteck 134"/>
            <p:cNvSpPr/>
            <p:nvPr/>
          </p:nvSpPr>
          <p:spPr>
            <a:xfrm>
              <a:off x="1162375" y="4279562"/>
              <a:ext cx="1937212" cy="13104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rgbClr val="385D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bIns="36000" rtlCol="0" anchor="ctr"/>
            <a:lstStyle/>
            <a:p>
              <a:pPr algn="ctr"/>
              <a:r>
                <a:rPr lang="en-GB" sz="700" b="1" dirty="0" smtClean="0"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profiler</a:t>
              </a:r>
              <a:endParaRPr lang="en-GB" sz="700" b="1" dirty="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endParaRPr>
            </a:p>
          </p:txBody>
        </p:sp>
        <p:sp>
          <p:nvSpPr>
            <p:cNvPr id="38" name="Rechteck 134"/>
            <p:cNvSpPr/>
            <p:nvPr/>
          </p:nvSpPr>
          <p:spPr>
            <a:xfrm>
              <a:off x="1128999" y="4509251"/>
              <a:ext cx="3324297" cy="13104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rgbClr val="385D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bIns="36000" rtlCol="0" anchor="ctr"/>
            <a:lstStyle/>
            <a:p>
              <a:pPr algn="ctr"/>
              <a:r>
                <a:rPr lang="en-GB" sz="700" b="1" dirty="0" smtClean="0"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ozone</a:t>
              </a:r>
              <a:endParaRPr lang="en-GB" sz="700" b="1" dirty="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endParaRPr>
            </a:p>
          </p:txBody>
        </p:sp>
        <p:sp>
          <p:nvSpPr>
            <p:cNvPr id="39" name="Rechteck 134"/>
            <p:cNvSpPr/>
            <p:nvPr/>
          </p:nvSpPr>
          <p:spPr>
            <a:xfrm>
              <a:off x="1778503" y="4738942"/>
              <a:ext cx="2617163" cy="13104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rgbClr val="385D8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36000" bIns="36000" rtlCol="0" anchor="ctr"/>
            <a:lstStyle/>
            <a:p>
              <a:pPr algn="ctr"/>
              <a:r>
                <a:rPr lang="en-GB" sz="700" b="1" dirty="0" smtClean="0"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Forecast &amp; Model output statistics</a:t>
              </a:r>
              <a:endParaRPr lang="en-GB" sz="700" b="1" dirty="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endParaRPr>
            </a:p>
          </p:txBody>
        </p:sp>
        <p:sp>
          <p:nvSpPr>
            <p:cNvPr id="40" name="Textfeld 54"/>
            <p:cNvSpPr txBox="1"/>
            <p:nvPr/>
          </p:nvSpPr>
          <p:spPr>
            <a:xfrm>
              <a:off x="1738522" y="5225716"/>
              <a:ext cx="2657143" cy="1872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100000">
                  <a:schemeClr val="tx2">
                    <a:lumMod val="75000"/>
                  </a:schemeClr>
                </a:gs>
              </a:gsLst>
              <a:lin ang="18900000" scaled="1"/>
              <a:tileRect/>
            </a:gradFill>
            <a:effectLst/>
          </p:spPr>
          <p:txBody>
            <a:bodyPr wrap="none" rtlCol="0" anchor="ctr">
              <a:noAutofit/>
            </a:bodyPr>
            <a:lstStyle/>
            <a:p>
              <a:pPr algn="ctr"/>
              <a:r>
                <a:rPr lang="en-GB" sz="800" b="1" dirty="0" smtClean="0">
                  <a:latin typeface="Arial" pitchFamily="34" charset="0"/>
                  <a:cs typeface="Arial" pitchFamily="34" charset="0"/>
                </a:rPr>
                <a:t>Production</a:t>
              </a:r>
              <a:endParaRPr lang="en-GB" sz="8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1" name="Rechteck 55"/>
            <p:cNvSpPr/>
            <p:nvPr/>
          </p:nvSpPr>
          <p:spPr>
            <a:xfrm>
              <a:off x="1738522" y="5284888"/>
              <a:ext cx="474732" cy="157262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>
              <a:spAutoFit/>
            </a:bodyPr>
            <a:lstStyle/>
            <a:p>
              <a:r>
                <a:rPr lang="en-GB" sz="600" b="1" dirty="0" smtClean="0">
                  <a:solidFill>
                    <a:schemeClr val="bg1"/>
                  </a:solidFill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Real-time</a:t>
              </a:r>
              <a:endParaRPr lang="en-GB" sz="600" b="1" dirty="0"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endParaRPr>
            </a:p>
          </p:txBody>
        </p:sp>
        <p:sp>
          <p:nvSpPr>
            <p:cNvPr id="42" name="Rechteck 56"/>
            <p:cNvSpPr/>
            <p:nvPr/>
          </p:nvSpPr>
          <p:spPr>
            <a:xfrm>
              <a:off x="3666692" y="5204945"/>
              <a:ext cx="724141" cy="157262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>
              <a:spAutoFit/>
            </a:bodyPr>
            <a:lstStyle/>
            <a:p>
              <a:pPr algn="r"/>
              <a:r>
                <a:rPr lang="en-GB" sz="600" b="1" dirty="0" smtClean="0">
                  <a:solidFill>
                    <a:schemeClr val="bg1"/>
                  </a:solidFill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Delayed mode</a:t>
              </a:r>
              <a:endParaRPr lang="en-GB" sz="600" b="1" dirty="0">
                <a:solidFill>
                  <a:schemeClr val="bg1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endParaRPr>
            </a:p>
          </p:txBody>
        </p:sp>
        <p:sp>
          <p:nvSpPr>
            <p:cNvPr id="43" name="Pentagon 62"/>
            <p:cNvSpPr/>
            <p:nvPr/>
          </p:nvSpPr>
          <p:spPr>
            <a:xfrm rot="5400000">
              <a:off x="3599264" y="5019825"/>
              <a:ext cx="187200" cy="1123200"/>
            </a:xfrm>
            <a:prstGeom prst="homePlate">
              <a:avLst>
                <a:gd name="adj" fmla="val 35093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3175"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0" tIns="36000" rIns="36000" bIns="36000" rtlCol="0" anchor="t"/>
            <a:lstStyle/>
            <a:p>
              <a:pPr algn="ctr">
                <a:defRPr/>
              </a:pPr>
              <a:r>
                <a:rPr lang="en-GB" sz="800" b="1" kern="0" dirty="0" smtClean="0">
                  <a:solidFill>
                    <a:sysClr val="windowText" lastClr="000000"/>
                  </a:solidFill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Enhanced products</a:t>
              </a:r>
            </a:p>
            <a:p>
              <a:pPr algn="ctr"/>
              <a:endParaRPr lang="en-GB" sz="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4" name="Isosceles Triangle 39"/>
            <p:cNvSpPr/>
            <p:nvPr/>
          </p:nvSpPr>
          <p:spPr>
            <a:xfrm rot="10800000">
              <a:off x="1106443" y="5038495"/>
              <a:ext cx="482931" cy="374421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000" dirty="0"/>
            </a:p>
          </p:txBody>
        </p:sp>
        <p:sp>
          <p:nvSpPr>
            <p:cNvPr id="45" name="Rechteck 55"/>
            <p:cNvSpPr/>
            <p:nvPr/>
          </p:nvSpPr>
          <p:spPr>
            <a:xfrm>
              <a:off x="1158211" y="5046726"/>
              <a:ext cx="474732" cy="157262"/>
            </a:xfrm>
            <a:prstGeom prst="rect">
              <a:avLst/>
            </a:prstGeom>
            <a:no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>
              <a:spAutoFit/>
            </a:bodyPr>
            <a:lstStyle/>
            <a:p>
              <a:r>
                <a:rPr lang="en-GB" sz="600" b="1" dirty="0" smtClean="0">
                  <a:solidFill>
                    <a:schemeClr val="tx1"/>
                  </a:solidFill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Real-time</a:t>
              </a:r>
              <a:endParaRPr lang="en-GB" sz="600" b="1" dirty="0"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" pitchFamily="34" charset="0"/>
              </a:endParaRPr>
            </a:p>
          </p:txBody>
        </p:sp>
        <p:sp>
          <p:nvSpPr>
            <p:cNvPr id="46" name="Pentagon 62"/>
            <p:cNvSpPr/>
            <p:nvPr/>
          </p:nvSpPr>
          <p:spPr>
            <a:xfrm rot="5400000">
              <a:off x="1258781" y="5302639"/>
              <a:ext cx="187200" cy="561600"/>
            </a:xfrm>
            <a:prstGeom prst="homePlate">
              <a:avLst>
                <a:gd name="adj" fmla="val 35093"/>
              </a:avLst>
            </a:prstGeom>
            <a:solidFill>
              <a:schemeClr val="accent1">
                <a:lumMod val="60000"/>
                <a:lumOff val="40000"/>
              </a:schemeClr>
            </a:solidFill>
            <a:ln w="3175"/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lIns="36000" tIns="36000" rIns="36000" bIns="36000" rtlCol="0" anchor="t"/>
            <a:lstStyle/>
            <a:p>
              <a:pPr algn="ctr">
                <a:defRPr/>
              </a:pPr>
              <a:r>
                <a:rPr lang="en-GB" sz="800" b="1" kern="0" dirty="0" smtClean="0">
                  <a:solidFill>
                    <a:sysClr val="windowText" lastClr="000000"/>
                  </a:solidFill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Raw data</a:t>
              </a:r>
            </a:p>
            <a:p>
              <a:pPr algn="ctr"/>
              <a:endParaRPr lang="en-GB" sz="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914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584625"/>
            <a:ext cx="4955557" cy="3156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1143000"/>
          </a:xfrm>
        </p:spPr>
        <p:txBody>
          <a:bodyPr/>
          <a:lstStyle/>
          <a:p>
            <a:pPr marL="354013" indent="-354013"/>
            <a:r>
              <a:rPr lang="en-GB" sz="2800" dirty="0" smtClean="0"/>
              <a:t>6. </a:t>
            </a:r>
            <a:r>
              <a:rPr lang="en-GB" sz="2800" dirty="0"/>
              <a:t>Standardization, System Interoperability and Data Compatibility</a:t>
            </a:r>
          </a:p>
        </p:txBody>
      </p:sp>
      <p:sp>
        <p:nvSpPr>
          <p:cNvPr id="4" name="Shape 33"/>
          <p:cNvSpPr txBox="1">
            <a:spLocks/>
          </p:cNvSpPr>
          <p:nvPr/>
        </p:nvSpPr>
        <p:spPr>
          <a:xfrm>
            <a:off x="251520" y="1196752"/>
            <a:ext cx="8496944" cy="518477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9pPr>
          </a:lstStyle>
          <a:p>
            <a:pPr marL="990600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endParaRPr lang="en-GB" sz="1800" kern="0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331640" y="1628800"/>
            <a:ext cx="7355160" cy="4497363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b="1" dirty="0"/>
              <a:t>Compliance</a:t>
            </a:r>
            <a:r>
              <a:rPr lang="en-GB" sz="2000" dirty="0"/>
              <a:t> of national observing systems and the measurement and reporting of observations with existing WMO Technical </a:t>
            </a:r>
            <a:r>
              <a:rPr lang="en-GB" sz="2000" dirty="0" smtClean="0"/>
              <a:t>Regulations</a:t>
            </a:r>
            <a:endParaRPr lang="en-GB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b="1" dirty="0"/>
              <a:t>Knowledge</a:t>
            </a:r>
            <a:r>
              <a:rPr lang="en-GB" sz="2000" dirty="0"/>
              <a:t> of observing system managers about WMO Technical Regulations and their ability to access and apply </a:t>
            </a:r>
            <a:r>
              <a:rPr lang="en-GB" sz="2000" dirty="0" smtClean="0"/>
              <a:t>them</a:t>
            </a:r>
            <a:endParaRPr lang="de-CH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b="1" dirty="0"/>
              <a:t>Traceability </a:t>
            </a:r>
            <a:r>
              <a:rPr lang="en-GB" sz="2000" dirty="0"/>
              <a:t>of observations to approved standards and </a:t>
            </a:r>
            <a:r>
              <a:rPr lang="en-GB" sz="2000" dirty="0" smtClean="0"/>
              <a:t>references</a:t>
            </a:r>
            <a:endParaRPr lang="de-CH" sz="2000" dirty="0"/>
          </a:p>
        </p:txBody>
      </p:sp>
    </p:spTree>
    <p:extLst>
      <p:ext uri="{BB962C8B-B14F-4D97-AF65-F5344CB8AC3E}">
        <p14:creationId xmlns:p14="http://schemas.microsoft.com/office/powerpoint/2010/main" val="280586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ym typeface="Wingdings" pitchFamily="2" charset="2"/>
              </a:rPr>
              <a:t>Standardization, system inter-</a:t>
            </a:r>
            <a:br>
              <a:rPr lang="en-GB" dirty="0" smtClean="0">
                <a:sym typeface="Wingdings" pitchFamily="2" charset="2"/>
              </a:rPr>
            </a:br>
            <a:r>
              <a:rPr lang="en-GB" dirty="0" smtClean="0">
                <a:sym typeface="Wingdings" pitchFamily="2" charset="2"/>
              </a:rPr>
              <a:t>operability and data compatibility</a:t>
            </a:r>
            <a:endParaRPr lang="en-GB" dirty="0">
              <a:sym typeface="Wingdings" pitchFamily="2" charset="2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 smtClean="0"/>
              <a:t>The </a:t>
            </a:r>
            <a:r>
              <a:rPr lang="en-US" sz="1800" dirty="0" smtClean="0">
                <a:sym typeface="Wingdings" pitchFamily="2" charset="2"/>
              </a:rPr>
              <a:t>“</a:t>
            </a:r>
            <a:r>
              <a:rPr lang="en-US" sz="1800" dirty="0" smtClean="0"/>
              <a:t>MeteoSwiss Data Warehouse”</a:t>
            </a:r>
            <a:endParaRPr lang="en-US" sz="2000" dirty="0" smtClean="0"/>
          </a:p>
          <a:p>
            <a:pPr marL="533400" indent="-533400"/>
            <a:r>
              <a:rPr lang="en-US" sz="1700" dirty="0" smtClean="0"/>
              <a:t>measurement data</a:t>
            </a:r>
          </a:p>
          <a:p>
            <a:pPr marL="533400" indent="-533400"/>
            <a:r>
              <a:rPr lang="en-US" sz="1700" dirty="0" smtClean="0"/>
              <a:t>metadata </a:t>
            </a:r>
          </a:p>
          <a:p>
            <a:pPr marL="533400" indent="-533400"/>
            <a:r>
              <a:rPr lang="en-US" sz="1700" dirty="0" smtClean="0"/>
              <a:t>control data</a:t>
            </a:r>
          </a:p>
          <a:p>
            <a:pPr marL="533400" indent="-533400"/>
            <a:r>
              <a:rPr lang="en-US" sz="1700" dirty="0" smtClean="0"/>
              <a:t>quality tests</a:t>
            </a:r>
          </a:p>
          <a:p>
            <a:pPr marL="533400" indent="-533400">
              <a:spcBef>
                <a:spcPts val="1200"/>
              </a:spcBef>
              <a:buFontTx/>
              <a:buNone/>
            </a:pPr>
            <a:endParaRPr lang="de-CH" sz="1900" dirty="0">
              <a:latin typeface="+mj-lt"/>
              <a:sym typeface="Wingdings" pitchFamily="2" charset="2"/>
            </a:endParaRPr>
          </a:p>
        </p:txBody>
      </p:sp>
      <p:sp>
        <p:nvSpPr>
          <p:cNvPr id="15364" name="AutoShape 5"/>
          <p:cNvSpPr>
            <a:spLocks/>
          </p:cNvSpPr>
          <p:nvPr/>
        </p:nvSpPr>
        <p:spPr bwMode="auto">
          <a:xfrm>
            <a:off x="4282504" y="2104036"/>
            <a:ext cx="217488" cy="1108940"/>
          </a:xfrm>
          <a:prstGeom prst="rightBrace">
            <a:avLst>
              <a:gd name="adj1" fmla="val 49635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 dirty="0"/>
          </a:p>
        </p:txBody>
      </p:sp>
      <p:sp>
        <p:nvSpPr>
          <p:cNvPr id="15365" name="Text Box 6"/>
          <p:cNvSpPr txBox="1">
            <a:spLocks noChangeArrowheads="1"/>
          </p:cNvSpPr>
          <p:nvPr/>
        </p:nvSpPr>
        <p:spPr bwMode="auto">
          <a:xfrm>
            <a:off x="4631506" y="2276872"/>
            <a:ext cx="404495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700" dirty="0"/>
              <a:t>specified in a uniform way, centrally administrated and configurable</a:t>
            </a:r>
          </a:p>
        </p:txBody>
      </p:sp>
      <p:pic>
        <p:nvPicPr>
          <p:cNvPr id="16" name="Inhaltsplatzhalter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729801"/>
            <a:ext cx="1628078" cy="1142196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4204145" y="3414328"/>
            <a:ext cx="135567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sz="1300" b="1" dirty="0" smtClean="0">
                <a:solidFill>
                  <a:schemeClr val="tx1"/>
                </a:solidFill>
                <a:latin typeface="+mj-lt"/>
              </a:rPr>
              <a:t>DWH System</a:t>
            </a:r>
            <a:endParaRPr lang="de-CH" sz="1300" b="1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1403648" y="3265199"/>
            <a:ext cx="2240619" cy="1680317"/>
            <a:chOff x="838200" y="2514600"/>
            <a:chExt cx="2481264" cy="1931802"/>
          </a:xfrm>
        </p:grpSpPr>
        <p:sp>
          <p:nvSpPr>
            <p:cNvPr id="37" name="Rectangle 36"/>
            <p:cNvSpPr/>
            <p:nvPr/>
          </p:nvSpPr>
          <p:spPr bwMode="auto">
            <a:xfrm>
              <a:off x="876300" y="2514600"/>
              <a:ext cx="2352675" cy="1882623"/>
            </a:xfrm>
            <a:prstGeom prst="rect">
              <a:avLst/>
            </a:prstGeom>
            <a:ln>
              <a:headEnd type="none" w="med" len="med"/>
              <a:tailEnd type="none" w="med" len="med"/>
            </a:ln>
            <a:scene3d>
              <a:camera prst="perspectiveAbove"/>
              <a:lightRig rig="threePt" dir="t">
                <a:rot lat="0" lon="0" rev="1200000"/>
              </a:lightRig>
            </a:scene3d>
            <a:sp3d>
              <a:bevelT w="63500" h="25400"/>
            </a:sp3d>
            <a:extLst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7620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838200" y="2686048"/>
              <a:ext cx="2481264" cy="17603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spcAft>
                  <a:spcPts val="300"/>
                </a:spcAft>
              </a:pPr>
              <a:r>
                <a:rPr lang="de-CH" sz="1200" b="1" dirty="0" smtClean="0">
                  <a:solidFill>
                    <a:schemeClr val="tx1"/>
                  </a:solidFill>
                  <a:latin typeface="+mn-lt"/>
                </a:rPr>
                <a:t>Nat. </a:t>
              </a:r>
              <a:r>
                <a:rPr lang="en-GB" sz="1200" b="1" dirty="0" smtClean="0">
                  <a:solidFill>
                    <a:schemeClr val="tx1"/>
                  </a:solidFill>
                  <a:latin typeface="+mn-lt"/>
                </a:rPr>
                <a:t>&amp; internat. Surface Data</a:t>
              </a:r>
            </a:p>
            <a:p>
              <a:pPr marL="285750" indent="-285750" algn="l">
                <a:buFontTx/>
                <a:buChar char="-"/>
              </a:pPr>
              <a:r>
                <a:rPr lang="en-GB" sz="1100" dirty="0" smtClean="0">
                  <a:solidFill>
                    <a:schemeClr val="tx1"/>
                  </a:solidFill>
                  <a:latin typeface="+mn-lt"/>
                </a:rPr>
                <a:t>AWS data for Switzerland (MCH &amp; </a:t>
              </a:r>
              <a:r>
                <a:rPr lang="en-GB" sz="1100" b="1" dirty="0" smtClean="0">
                  <a:solidFill>
                    <a:schemeClr val="tx1"/>
                  </a:solidFill>
                  <a:latin typeface="+mn-lt"/>
                </a:rPr>
                <a:t>partners</a:t>
              </a:r>
              <a:r>
                <a:rPr lang="en-GB" sz="1100" dirty="0" smtClean="0">
                  <a:solidFill>
                    <a:schemeClr val="tx1"/>
                  </a:solidFill>
                  <a:latin typeface="+mn-lt"/>
                </a:rPr>
                <a:t>)</a:t>
              </a:r>
            </a:p>
            <a:p>
              <a:pPr marL="285750" indent="-285750" algn="l">
                <a:buFontTx/>
                <a:buChar char="-"/>
              </a:pPr>
              <a:r>
                <a:rPr lang="en-GB" sz="1100" dirty="0" smtClean="0">
                  <a:solidFill>
                    <a:schemeClr val="tx1"/>
                  </a:solidFill>
                  <a:latin typeface="+mn-lt"/>
                </a:rPr>
                <a:t>Observations </a:t>
              </a:r>
            </a:p>
            <a:p>
              <a:pPr marL="285750" indent="-285750" algn="l">
                <a:buFontTx/>
                <a:buChar char="-"/>
              </a:pPr>
              <a:r>
                <a:rPr lang="en-GB" sz="1100" dirty="0" smtClean="0">
                  <a:solidFill>
                    <a:schemeClr val="tx1"/>
                  </a:solidFill>
                  <a:latin typeface="+mn-lt"/>
                </a:rPr>
                <a:t>Rain gauge measurements</a:t>
              </a:r>
            </a:p>
            <a:p>
              <a:pPr marL="285750" indent="-285750" algn="l">
                <a:buFontTx/>
                <a:buChar char="-"/>
              </a:pPr>
              <a:r>
                <a:rPr lang="en-GB" sz="1100" dirty="0" smtClean="0">
                  <a:solidFill>
                    <a:schemeClr val="tx1"/>
                  </a:solidFill>
                  <a:latin typeface="+mn-lt"/>
                </a:rPr>
                <a:t>Pollen /Phenology</a:t>
              </a:r>
            </a:p>
            <a:p>
              <a:pPr marL="285750" indent="-285750" algn="l">
                <a:buFontTx/>
                <a:buChar char="-"/>
              </a:pPr>
              <a:r>
                <a:rPr lang="en-GB" sz="1100" dirty="0" smtClean="0">
                  <a:solidFill>
                    <a:schemeClr val="tx1"/>
                  </a:solidFill>
                  <a:latin typeface="+mn-lt"/>
                </a:rPr>
                <a:t>Data from GTS (SYNOP, </a:t>
              </a:r>
              <a:r>
                <a:rPr lang="en-GB" sz="1200" dirty="0" smtClean="0">
                  <a:solidFill>
                    <a:schemeClr val="tx1"/>
                  </a:solidFill>
                  <a:latin typeface="+mn-lt"/>
                </a:rPr>
                <a:t>..)</a:t>
              </a:r>
            </a:p>
            <a:p>
              <a:pPr marL="285750" indent="-285750" algn="l">
                <a:buFontTx/>
                <a:buChar char="-"/>
              </a:pPr>
              <a:r>
                <a:rPr lang="en-GB" sz="1200" dirty="0" smtClean="0">
                  <a:solidFill>
                    <a:schemeClr val="tx1"/>
                  </a:solidFill>
                  <a:latin typeface="+mn-lt"/>
                </a:rPr>
                <a:t>..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6160122" y="3265199"/>
            <a:ext cx="1849262" cy="2019463"/>
            <a:chOff x="6105525" y="2514600"/>
            <a:chExt cx="2047875" cy="2321706"/>
          </a:xfrm>
        </p:grpSpPr>
        <p:sp>
          <p:nvSpPr>
            <p:cNvPr id="35" name="Rectangle 34"/>
            <p:cNvSpPr/>
            <p:nvPr/>
          </p:nvSpPr>
          <p:spPr bwMode="auto">
            <a:xfrm>
              <a:off x="6105525" y="2514600"/>
              <a:ext cx="2047875" cy="1882623"/>
            </a:xfrm>
            <a:prstGeom prst="rect">
              <a:avLst/>
            </a:prstGeom>
            <a:ln>
              <a:headEnd type="none" w="med" len="med"/>
              <a:tailEnd type="none" w="med" len="med"/>
            </a:ln>
            <a:scene3d>
              <a:camera prst="perspectiveAbove"/>
              <a:lightRig rig="threePt" dir="t">
                <a:rot lat="0" lon="0" rev="1200000"/>
              </a:lightRig>
            </a:scene3d>
            <a:sp3d>
              <a:bevelT w="63500" h="25400"/>
            </a:sp3d>
            <a:extLst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762000"/>
              <a:endParaRPr lang="de-CH" dirty="0">
                <a:solidFill>
                  <a:schemeClr val="bg2"/>
                </a:solidFill>
                <a:latin typeface="Times New Roman" pitchFamily="18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267450" y="2695575"/>
              <a:ext cx="1885950" cy="2140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de-CH" sz="1200" b="1" dirty="0" smtClean="0">
                  <a:solidFill>
                    <a:schemeClr val="tx1"/>
                  </a:solidFill>
                  <a:latin typeface="+mj-lt"/>
                </a:rPr>
                <a:t>Nat. </a:t>
              </a:r>
              <a:r>
                <a:rPr lang="en-GB" sz="1200" b="1" dirty="0" smtClean="0">
                  <a:solidFill>
                    <a:schemeClr val="tx1"/>
                  </a:solidFill>
                  <a:latin typeface="+mj-lt"/>
                </a:rPr>
                <a:t>&amp; international Upper Air Data</a:t>
              </a:r>
            </a:p>
            <a:p>
              <a:pPr marL="285750" indent="-285750" algn="l">
                <a:buFontTx/>
                <a:buChar char="-"/>
              </a:pPr>
              <a:r>
                <a:rPr lang="en-GB" sz="1100" dirty="0" smtClean="0">
                  <a:solidFill>
                    <a:schemeClr val="tx1"/>
                  </a:solidFill>
                  <a:latin typeface="+mj-lt"/>
                </a:rPr>
                <a:t>Soundings</a:t>
              </a:r>
            </a:p>
            <a:p>
              <a:pPr marL="285750" indent="-285750" algn="l">
                <a:buFontTx/>
                <a:buChar char="-"/>
              </a:pPr>
              <a:r>
                <a:rPr lang="en-GB" sz="1100" dirty="0" smtClean="0">
                  <a:solidFill>
                    <a:schemeClr val="tx1"/>
                  </a:solidFill>
                  <a:latin typeface="+mj-lt"/>
                </a:rPr>
                <a:t>Profiles (wind profiler, radiometers, etc.)</a:t>
              </a:r>
            </a:p>
            <a:p>
              <a:pPr marL="285750" indent="-285750" algn="l">
                <a:buFontTx/>
                <a:buChar char="-"/>
              </a:pPr>
              <a:r>
                <a:rPr lang="en-GB" sz="1100" dirty="0" smtClean="0">
                  <a:solidFill>
                    <a:schemeClr val="tx1"/>
                  </a:solidFill>
                  <a:latin typeface="+mj-lt"/>
                </a:rPr>
                <a:t>AMDAR</a:t>
              </a:r>
            </a:p>
            <a:p>
              <a:pPr marL="285750" indent="-285750" algn="l">
                <a:buFontTx/>
                <a:buChar char="-"/>
              </a:pPr>
              <a:r>
                <a:rPr lang="en-GB" sz="1100" dirty="0" smtClean="0">
                  <a:solidFill>
                    <a:schemeClr val="tx1"/>
                  </a:solidFill>
                  <a:latin typeface="+mj-lt"/>
                </a:rPr>
                <a:t>Lightning data</a:t>
              </a:r>
            </a:p>
            <a:p>
              <a:pPr marL="285750" indent="-285750" algn="l">
                <a:buFontTx/>
                <a:buChar char="-"/>
              </a:pPr>
              <a:r>
                <a:rPr lang="de-CH" sz="1100" dirty="0" smtClean="0">
                  <a:solidFill>
                    <a:schemeClr val="tx1"/>
                  </a:solidFill>
                  <a:latin typeface="+mj-lt"/>
                </a:rPr>
                <a:t>…</a:t>
              </a:r>
            </a:p>
            <a:p>
              <a:pPr marL="285750" indent="-285750">
                <a:buFontTx/>
                <a:buChar char="-"/>
              </a:pPr>
              <a:endParaRPr lang="de-CH" sz="1400" dirty="0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160122" y="5278459"/>
            <a:ext cx="1849262" cy="1221623"/>
            <a:chOff x="6105525" y="4829175"/>
            <a:chExt cx="2047875" cy="1404457"/>
          </a:xfrm>
        </p:grpSpPr>
        <p:sp>
          <p:nvSpPr>
            <p:cNvPr id="33" name="Rectangle 32"/>
            <p:cNvSpPr/>
            <p:nvPr/>
          </p:nvSpPr>
          <p:spPr bwMode="auto">
            <a:xfrm>
              <a:off x="6105525" y="4829175"/>
              <a:ext cx="2047875" cy="1390650"/>
            </a:xfrm>
            <a:prstGeom prst="rect">
              <a:avLst/>
            </a:prstGeom>
            <a:ln>
              <a:headEnd type="none" w="med" len="med"/>
              <a:tailEnd type="none" w="med" len="med"/>
            </a:ln>
            <a:scene3d>
              <a:camera prst="perspectiveAbove"/>
              <a:lightRig rig="threePt" dir="t">
                <a:rot lat="0" lon="0" rev="1200000"/>
              </a:lightRig>
            </a:scene3d>
            <a:sp3d>
              <a:bevelT w="63500" h="25400"/>
            </a:sp3d>
            <a:extLst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762000"/>
              <a:endParaRPr lang="de-CH" dirty="0">
                <a:solidFill>
                  <a:schemeClr val="bg2"/>
                </a:solidFill>
                <a:latin typeface="Times New Roman" pitchFamily="18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267450" y="4924425"/>
              <a:ext cx="1747507" cy="13092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200" b="1" dirty="0" smtClean="0">
                  <a:solidFill>
                    <a:schemeClr val="tx1"/>
                  </a:solidFill>
                  <a:latin typeface="+mj-lt"/>
                </a:rPr>
                <a:t>Gridded data</a:t>
              </a:r>
            </a:p>
            <a:p>
              <a:pPr marL="342900" indent="-342900" algn="l">
                <a:buFontTx/>
                <a:buChar char="-"/>
              </a:pPr>
              <a:r>
                <a:rPr lang="en-GB" sz="1100" dirty="0" err="1" smtClean="0">
                  <a:solidFill>
                    <a:schemeClr val="tx1"/>
                  </a:solidFill>
                  <a:latin typeface="+mj-lt"/>
                </a:rPr>
                <a:t>Climat</a:t>
              </a:r>
              <a:r>
                <a:rPr lang="en-GB" sz="1100" dirty="0" smtClean="0">
                  <a:solidFill>
                    <a:schemeClr val="tx1"/>
                  </a:solidFill>
                  <a:latin typeface="+mj-lt"/>
                </a:rPr>
                <a:t>. Analysis</a:t>
              </a:r>
            </a:p>
            <a:p>
              <a:pPr marL="342900" indent="-342900" algn="l">
                <a:buFontTx/>
                <a:buChar char="-"/>
              </a:pPr>
              <a:r>
                <a:rPr lang="en-GB" sz="1100" dirty="0" smtClean="0">
                  <a:solidFill>
                    <a:schemeClr val="tx1"/>
                  </a:solidFill>
                  <a:latin typeface="+mj-lt"/>
                </a:rPr>
                <a:t>Radar products</a:t>
              </a:r>
            </a:p>
            <a:p>
              <a:pPr marL="342900" indent="-342900" algn="l">
                <a:buFontTx/>
                <a:buChar char="-"/>
              </a:pPr>
              <a:r>
                <a:rPr lang="en-GB" sz="1100" dirty="0" smtClean="0">
                  <a:solidFill>
                    <a:schemeClr val="tx1"/>
                  </a:solidFill>
                  <a:latin typeface="+mj-lt"/>
                </a:rPr>
                <a:t>VERA</a:t>
              </a:r>
            </a:p>
            <a:p>
              <a:pPr marL="342900" indent="-342900" algn="l">
                <a:buFontTx/>
                <a:buChar char="-"/>
              </a:pPr>
              <a:r>
                <a:rPr lang="en-GB" sz="1100" dirty="0" smtClean="0">
                  <a:solidFill>
                    <a:schemeClr val="tx1"/>
                  </a:solidFill>
                  <a:latin typeface="+mj-lt"/>
                </a:rPr>
                <a:t>Spatial data</a:t>
              </a:r>
            </a:p>
            <a:p>
              <a:pPr marL="342900" indent="-342900" algn="l">
                <a:buFontTx/>
                <a:buChar char="-"/>
              </a:pPr>
              <a:r>
                <a:rPr lang="de-CH" sz="1200" dirty="0" smtClean="0">
                  <a:solidFill>
                    <a:schemeClr val="tx1"/>
                  </a:solidFill>
                  <a:latin typeface="+mj-lt"/>
                </a:rPr>
                <a:t>…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420850" y="5361309"/>
            <a:ext cx="2141703" cy="866499"/>
            <a:chOff x="857250" y="4924425"/>
            <a:chExt cx="2371725" cy="996184"/>
          </a:xfrm>
        </p:grpSpPr>
        <p:sp>
          <p:nvSpPr>
            <p:cNvPr id="31" name="Rectangle 30"/>
            <p:cNvSpPr/>
            <p:nvPr/>
          </p:nvSpPr>
          <p:spPr bwMode="auto">
            <a:xfrm>
              <a:off x="857250" y="4924425"/>
              <a:ext cx="2371725" cy="914400"/>
            </a:xfrm>
            <a:prstGeom prst="rect">
              <a:avLst/>
            </a:prstGeom>
            <a:ln>
              <a:headEnd type="none" w="med" len="med"/>
              <a:tailEnd type="none" w="med" len="med"/>
            </a:ln>
            <a:scene3d>
              <a:camera prst="perspectiveAbove"/>
              <a:lightRig rig="threePt" dir="t">
                <a:rot lat="0" lon="0" rev="1200000"/>
              </a:lightRig>
            </a:scene3d>
            <a:sp3d>
              <a:bevelT w="63500" h="25400"/>
            </a:sp3d>
            <a:extLst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762000"/>
              <a:endParaRPr lang="de-CH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047750" y="5000625"/>
              <a:ext cx="1895475" cy="9199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b="1" dirty="0" smtClean="0">
                  <a:solidFill>
                    <a:schemeClr val="tx1"/>
                  </a:solidFill>
                  <a:latin typeface="+mn-lt"/>
                </a:rPr>
                <a:t>Aviation messages</a:t>
              </a:r>
            </a:p>
            <a:p>
              <a:r>
                <a:rPr lang="en-GB" sz="1200" dirty="0" smtClean="0">
                  <a:solidFill>
                    <a:schemeClr val="tx1"/>
                  </a:solidFill>
                  <a:latin typeface="+mn-lt"/>
                </a:rPr>
                <a:t>- </a:t>
              </a:r>
              <a:r>
                <a:rPr lang="en-GB" sz="1100" dirty="0" smtClean="0">
                  <a:solidFill>
                    <a:schemeClr val="tx1"/>
                  </a:solidFill>
                  <a:latin typeface="+mn-lt"/>
                </a:rPr>
                <a:t>National &amp; international aviation products</a:t>
              </a:r>
              <a:endParaRPr lang="en-GB" sz="1100" dirty="0">
                <a:solidFill>
                  <a:schemeClr val="tx1"/>
                </a:solidFill>
                <a:latin typeface="+mn-lt"/>
              </a:endParaRPr>
            </a:p>
          </p:txBody>
        </p:sp>
      </p:grpSp>
      <p:cxnSp>
        <p:nvCxnSpPr>
          <p:cNvPr id="23" name="Straight Arrow Connector 22"/>
          <p:cNvCxnSpPr/>
          <p:nvPr/>
        </p:nvCxnSpPr>
        <p:spPr bwMode="auto">
          <a:xfrm flipV="1">
            <a:off x="3644267" y="5162469"/>
            <a:ext cx="718200" cy="596522"/>
          </a:xfrm>
          <a:prstGeom prst="straightConnector1">
            <a:avLst/>
          </a:prstGeom>
          <a:solidFill>
            <a:schemeClr val="accent1"/>
          </a:solidFill>
          <a:ln w="120650" cap="sq" cmpd="sng" algn="ctr">
            <a:solidFill>
              <a:srgbClr val="FF0000"/>
            </a:solidFill>
            <a:prstDash val="solid"/>
            <a:bevel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" name="Straight Arrow Connector 23"/>
          <p:cNvCxnSpPr/>
          <p:nvPr/>
        </p:nvCxnSpPr>
        <p:spPr bwMode="auto">
          <a:xfrm flipH="1" flipV="1">
            <a:off x="5377412" y="5162469"/>
            <a:ext cx="645091" cy="596522"/>
          </a:xfrm>
          <a:prstGeom prst="straightConnector1">
            <a:avLst/>
          </a:prstGeom>
          <a:solidFill>
            <a:schemeClr val="accent1"/>
          </a:solidFill>
          <a:ln w="120650" cap="sq" cmpd="sng" algn="ctr">
            <a:solidFill>
              <a:srgbClr val="FF0000"/>
            </a:solidFill>
            <a:prstDash val="solid"/>
            <a:bevel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7" name="Straight Arrow Connector 26"/>
          <p:cNvCxnSpPr/>
          <p:nvPr/>
        </p:nvCxnSpPr>
        <p:spPr bwMode="auto">
          <a:xfrm>
            <a:off x="4791805" y="5162469"/>
            <a:ext cx="0" cy="849779"/>
          </a:xfrm>
          <a:prstGeom prst="straightConnector1">
            <a:avLst/>
          </a:prstGeom>
          <a:solidFill>
            <a:schemeClr val="accent1"/>
          </a:solidFill>
          <a:ln w="120650" cap="sq" cmpd="sng" algn="ctr">
            <a:solidFill>
              <a:srgbClr val="FF0000"/>
            </a:solidFill>
            <a:prstDash val="solid"/>
            <a:bevel/>
            <a:headEnd type="triangle" w="med" len="med"/>
            <a:tailEnd type="triangl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28" name="Group 27"/>
          <p:cNvGrpSpPr/>
          <p:nvPr/>
        </p:nvGrpSpPr>
        <p:grpSpPr>
          <a:xfrm>
            <a:off x="3904879" y="6016551"/>
            <a:ext cx="1849262" cy="418213"/>
            <a:chOff x="3608066" y="5677733"/>
            <a:chExt cx="2047875" cy="480805"/>
          </a:xfrm>
        </p:grpSpPr>
        <p:sp>
          <p:nvSpPr>
            <p:cNvPr id="29" name="Rectangle 28"/>
            <p:cNvSpPr/>
            <p:nvPr/>
          </p:nvSpPr>
          <p:spPr bwMode="auto">
            <a:xfrm>
              <a:off x="3608066" y="5677733"/>
              <a:ext cx="2047875" cy="480805"/>
            </a:xfrm>
            <a:prstGeom prst="rect">
              <a:avLst/>
            </a:prstGeom>
            <a:ln>
              <a:headEnd type="none" w="med" len="med"/>
              <a:tailEnd type="none" w="med" len="med"/>
            </a:ln>
            <a:scene3d>
              <a:camera prst="perspectiveAbove"/>
              <a:lightRig rig="threePt" dir="t">
                <a:rot lat="0" lon="0" rev="1200000"/>
              </a:lightRig>
            </a:scene3d>
            <a:sp3d>
              <a:bevelT w="63500" h="25400"/>
            </a:sp3d>
            <a:extLst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762000"/>
              <a:endParaRPr lang="de-CH" dirty="0">
                <a:solidFill>
                  <a:schemeClr val="bg2"/>
                </a:solidFill>
                <a:latin typeface="Times New Roman" pitchFamily="18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684266" y="5776961"/>
              <a:ext cx="164782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de-CH" sz="1200" b="1" dirty="0" smtClean="0">
                  <a:solidFill>
                    <a:schemeClr val="tx1"/>
                  </a:solidFill>
                  <a:latin typeface="+mj-lt"/>
                </a:rPr>
                <a:t>NWP Data </a:t>
              </a:r>
              <a:endParaRPr lang="de-CH" sz="1200" dirty="0" smtClean="0">
                <a:solidFill>
                  <a:schemeClr val="tx1"/>
                </a:solidFill>
                <a:latin typeface="+mj-lt"/>
              </a:endParaRPr>
            </a:p>
          </p:txBody>
        </p:sp>
      </p:grpSp>
      <p:cxnSp>
        <p:nvCxnSpPr>
          <p:cNvPr id="4" name="Straight Arrow Connector 3"/>
          <p:cNvCxnSpPr>
            <a:endCxn id="16" idx="1"/>
          </p:cNvCxnSpPr>
          <p:nvPr/>
        </p:nvCxnSpPr>
        <p:spPr bwMode="auto">
          <a:xfrm>
            <a:off x="3644267" y="4300899"/>
            <a:ext cx="423677" cy="0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ED181E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3" name="Straight Arrow Connector 42"/>
          <p:cNvCxnSpPr/>
          <p:nvPr/>
        </p:nvCxnSpPr>
        <p:spPr bwMode="auto">
          <a:xfrm flipH="1">
            <a:off x="5754141" y="4291926"/>
            <a:ext cx="355661" cy="0"/>
          </a:xfrm>
          <a:prstGeom prst="straightConnector1">
            <a:avLst/>
          </a:prstGeom>
          <a:solidFill>
            <a:schemeClr val="accent1"/>
          </a:solidFill>
          <a:ln w="76200" cap="flat" cmpd="sng" algn="ctr">
            <a:solidFill>
              <a:srgbClr val="ED181E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64394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4"/>
          <p:cNvSpPr>
            <a:spLocks noChangeArrowheads="1"/>
          </p:cNvSpPr>
          <p:nvPr/>
        </p:nvSpPr>
        <p:spPr bwMode="auto">
          <a:xfrm>
            <a:off x="827088" y="1295400"/>
            <a:ext cx="284162" cy="4725988"/>
          </a:xfrm>
          <a:prstGeom prst="downArrow">
            <a:avLst>
              <a:gd name="adj1" fmla="val 50000"/>
              <a:gd name="adj2" fmla="val 378516"/>
            </a:avLst>
          </a:prstGeom>
          <a:solidFill>
            <a:srgbClr val="DDDDDD"/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955675" y="1196975"/>
            <a:ext cx="803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de-CH" sz="1400">
                <a:solidFill>
                  <a:schemeClr val="bg2"/>
                </a:solidFill>
              </a:rPr>
              <a:t>2000</a:t>
            </a:r>
            <a:endParaRPr lang="en-US" sz="1400">
              <a:solidFill>
                <a:schemeClr val="bg2"/>
              </a:solidFill>
            </a:endParaRPr>
          </a:p>
        </p:txBody>
      </p:sp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955675" y="1601788"/>
            <a:ext cx="803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de-CH" sz="1400">
                <a:solidFill>
                  <a:schemeClr val="bg2"/>
                </a:solidFill>
              </a:rPr>
              <a:t>2001</a:t>
            </a:r>
            <a:endParaRPr lang="en-US" sz="1400">
              <a:solidFill>
                <a:schemeClr val="bg2"/>
              </a:solidFill>
            </a:endParaRPr>
          </a:p>
        </p:txBody>
      </p:sp>
      <p:sp>
        <p:nvSpPr>
          <p:cNvPr id="7173" name="Rectangle 7"/>
          <p:cNvSpPr>
            <a:spLocks noChangeArrowheads="1"/>
          </p:cNvSpPr>
          <p:nvPr/>
        </p:nvSpPr>
        <p:spPr bwMode="auto">
          <a:xfrm>
            <a:off x="1771650" y="2398713"/>
            <a:ext cx="6796088" cy="425450"/>
          </a:xfrm>
          <a:prstGeom prst="rect">
            <a:avLst/>
          </a:prstGeom>
          <a:solidFill>
            <a:srgbClr val="FFFF99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7174" name="Text Box 8"/>
          <p:cNvSpPr txBox="1">
            <a:spLocks noChangeArrowheads="1"/>
          </p:cNvSpPr>
          <p:nvPr/>
        </p:nvSpPr>
        <p:spPr bwMode="auto">
          <a:xfrm>
            <a:off x="955675" y="2414588"/>
            <a:ext cx="8064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de-CH" sz="1400">
                <a:solidFill>
                  <a:schemeClr val="bg2"/>
                </a:solidFill>
              </a:rPr>
              <a:t>2003</a:t>
            </a:r>
            <a:endParaRPr lang="en-US" sz="1400">
              <a:solidFill>
                <a:schemeClr val="bg2"/>
              </a:solidFill>
            </a:endParaRPr>
          </a:p>
        </p:txBody>
      </p:sp>
      <p:sp>
        <p:nvSpPr>
          <p:cNvPr id="7175" name="Text Box 9"/>
          <p:cNvSpPr txBox="1">
            <a:spLocks noChangeArrowheads="1"/>
          </p:cNvSpPr>
          <p:nvPr/>
        </p:nvSpPr>
        <p:spPr bwMode="auto">
          <a:xfrm>
            <a:off x="1776413" y="2430463"/>
            <a:ext cx="25781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de-CH" sz="1400">
                <a:solidFill>
                  <a:schemeClr val="tx2"/>
                </a:solidFill>
              </a:rPr>
              <a:t>Phenology &amp; Pollen</a:t>
            </a:r>
            <a:endParaRPr lang="en-US" sz="1400">
              <a:solidFill>
                <a:schemeClr val="tx2"/>
              </a:solidFill>
            </a:endParaRPr>
          </a:p>
        </p:txBody>
      </p:sp>
      <p:sp>
        <p:nvSpPr>
          <p:cNvPr id="7176" name="Text Box 10"/>
          <p:cNvSpPr txBox="1">
            <a:spLocks noChangeArrowheads="1"/>
          </p:cNvSpPr>
          <p:nvPr/>
        </p:nvSpPr>
        <p:spPr bwMode="auto">
          <a:xfrm>
            <a:off x="955675" y="2009775"/>
            <a:ext cx="8064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de-CH" sz="1400">
                <a:solidFill>
                  <a:schemeClr val="bg2"/>
                </a:solidFill>
              </a:rPr>
              <a:t>2002</a:t>
            </a:r>
            <a:endParaRPr lang="en-US" sz="1400">
              <a:solidFill>
                <a:schemeClr val="bg2"/>
              </a:solidFill>
            </a:endParaRPr>
          </a:p>
        </p:txBody>
      </p:sp>
      <p:sp>
        <p:nvSpPr>
          <p:cNvPr id="7177" name="Rectangle 11"/>
          <p:cNvSpPr>
            <a:spLocks noChangeArrowheads="1"/>
          </p:cNvSpPr>
          <p:nvPr/>
        </p:nvSpPr>
        <p:spPr bwMode="auto">
          <a:xfrm>
            <a:off x="1747838" y="2009775"/>
            <a:ext cx="6834187" cy="425450"/>
          </a:xfrm>
          <a:prstGeom prst="rect">
            <a:avLst/>
          </a:prstGeom>
          <a:solidFill>
            <a:srgbClr val="FFFF99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7178" name="Text Box 12"/>
          <p:cNvSpPr txBox="1">
            <a:spLocks noChangeArrowheads="1"/>
          </p:cNvSpPr>
          <p:nvPr/>
        </p:nvSpPr>
        <p:spPr bwMode="auto">
          <a:xfrm>
            <a:off x="1776413" y="2003425"/>
            <a:ext cx="6899275" cy="314325"/>
          </a:xfrm>
          <a:prstGeom prst="rect">
            <a:avLst/>
          </a:prstGeom>
          <a:noFill/>
          <a:ln w="9525">
            <a:solidFill>
              <a:srgbClr val="FFFF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de-CH" sz="1400">
                <a:solidFill>
                  <a:schemeClr val="tx2"/>
                </a:solidFill>
              </a:rPr>
              <a:t>Surface data (rain gauge measurements, AWS data, observations)</a:t>
            </a:r>
            <a:endParaRPr lang="en-US" sz="1400">
              <a:solidFill>
                <a:schemeClr val="tx2"/>
              </a:solidFill>
            </a:endParaRPr>
          </a:p>
        </p:txBody>
      </p:sp>
      <p:sp>
        <p:nvSpPr>
          <p:cNvPr id="7179" name="Rectangle 13"/>
          <p:cNvSpPr>
            <a:spLocks noChangeArrowheads="1"/>
          </p:cNvSpPr>
          <p:nvPr/>
        </p:nvSpPr>
        <p:spPr bwMode="auto">
          <a:xfrm>
            <a:off x="1771650" y="2773363"/>
            <a:ext cx="6832600" cy="427037"/>
          </a:xfrm>
          <a:prstGeom prst="rect">
            <a:avLst/>
          </a:prstGeom>
          <a:solidFill>
            <a:srgbClr val="FFFF99"/>
          </a:solidFill>
          <a:ln w="9525">
            <a:solidFill>
              <a:srgbClr val="FF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7180" name="Text Box 14"/>
          <p:cNvSpPr txBox="1">
            <a:spLocks noChangeArrowheads="1"/>
          </p:cNvSpPr>
          <p:nvPr/>
        </p:nvSpPr>
        <p:spPr bwMode="auto">
          <a:xfrm>
            <a:off x="955675" y="2819400"/>
            <a:ext cx="806450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de-CH" sz="1400">
                <a:solidFill>
                  <a:schemeClr val="bg2"/>
                </a:solidFill>
              </a:rPr>
              <a:t>2004</a:t>
            </a:r>
            <a:endParaRPr lang="en-US" sz="1400">
              <a:solidFill>
                <a:schemeClr val="bg2"/>
              </a:solidFill>
            </a:endParaRPr>
          </a:p>
        </p:txBody>
      </p:sp>
      <p:sp>
        <p:nvSpPr>
          <p:cNvPr id="7181" name="Text Box 15"/>
          <p:cNvSpPr txBox="1">
            <a:spLocks noChangeArrowheads="1"/>
          </p:cNvSpPr>
          <p:nvPr/>
        </p:nvSpPr>
        <p:spPr bwMode="auto">
          <a:xfrm>
            <a:off x="1776413" y="2832100"/>
            <a:ext cx="20034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de-CH" sz="1400">
                <a:solidFill>
                  <a:schemeClr val="tx2"/>
                </a:solidFill>
              </a:rPr>
              <a:t>Aviation messages</a:t>
            </a:r>
            <a:endParaRPr lang="en-US" sz="1400">
              <a:solidFill>
                <a:schemeClr val="tx2"/>
              </a:solidFill>
            </a:endParaRPr>
          </a:p>
        </p:txBody>
      </p:sp>
      <p:sp>
        <p:nvSpPr>
          <p:cNvPr id="7182" name="Text Box 16"/>
          <p:cNvSpPr txBox="1">
            <a:spLocks noChangeArrowheads="1"/>
          </p:cNvSpPr>
          <p:nvPr/>
        </p:nvSpPr>
        <p:spPr bwMode="auto">
          <a:xfrm>
            <a:off x="955675" y="3227388"/>
            <a:ext cx="8064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de-CH" sz="1400">
                <a:solidFill>
                  <a:schemeClr val="bg2"/>
                </a:solidFill>
              </a:rPr>
              <a:t>2005</a:t>
            </a:r>
            <a:endParaRPr lang="en-US" sz="1400">
              <a:solidFill>
                <a:schemeClr val="bg2"/>
              </a:solidFill>
            </a:endParaRPr>
          </a:p>
        </p:txBody>
      </p:sp>
      <p:sp>
        <p:nvSpPr>
          <p:cNvPr id="7183" name="Rectangle 17"/>
          <p:cNvSpPr>
            <a:spLocks noChangeArrowheads="1"/>
          </p:cNvSpPr>
          <p:nvPr/>
        </p:nvSpPr>
        <p:spPr bwMode="auto">
          <a:xfrm>
            <a:off x="1771650" y="3259138"/>
            <a:ext cx="6804025" cy="357187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7184" name="Text Box 18"/>
          <p:cNvSpPr txBox="1">
            <a:spLocks noChangeArrowheads="1"/>
          </p:cNvSpPr>
          <p:nvPr/>
        </p:nvSpPr>
        <p:spPr bwMode="auto">
          <a:xfrm>
            <a:off x="1776413" y="3268663"/>
            <a:ext cx="1787525" cy="30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de-CH" sz="1400">
                <a:solidFill>
                  <a:schemeClr val="tx2"/>
                </a:solidFill>
              </a:rPr>
              <a:t>Lightning data</a:t>
            </a:r>
            <a:endParaRPr lang="en-US" sz="1400">
              <a:solidFill>
                <a:schemeClr val="tx2"/>
              </a:solidFill>
            </a:endParaRPr>
          </a:p>
        </p:txBody>
      </p:sp>
      <p:sp>
        <p:nvSpPr>
          <p:cNvPr id="7185" name="Text Box 19"/>
          <p:cNvSpPr txBox="1">
            <a:spLocks noChangeArrowheads="1"/>
          </p:cNvSpPr>
          <p:nvPr/>
        </p:nvSpPr>
        <p:spPr bwMode="auto">
          <a:xfrm>
            <a:off x="955675" y="3636963"/>
            <a:ext cx="8064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de-CH" sz="1400">
                <a:solidFill>
                  <a:schemeClr val="bg2"/>
                </a:solidFill>
              </a:rPr>
              <a:t>2006</a:t>
            </a:r>
            <a:endParaRPr lang="en-US" sz="1400">
              <a:solidFill>
                <a:schemeClr val="bg2"/>
              </a:solidFill>
            </a:endParaRPr>
          </a:p>
        </p:txBody>
      </p:sp>
      <p:sp>
        <p:nvSpPr>
          <p:cNvPr id="7186" name="Rectangle 20"/>
          <p:cNvSpPr>
            <a:spLocks noChangeArrowheads="1"/>
          </p:cNvSpPr>
          <p:nvPr/>
        </p:nvSpPr>
        <p:spPr bwMode="auto">
          <a:xfrm>
            <a:off x="1771650" y="3668713"/>
            <a:ext cx="6804025" cy="357187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7187" name="Text Box 21"/>
          <p:cNvSpPr txBox="1">
            <a:spLocks noChangeArrowheads="1"/>
          </p:cNvSpPr>
          <p:nvPr/>
        </p:nvSpPr>
        <p:spPr bwMode="auto">
          <a:xfrm>
            <a:off x="1776413" y="3663950"/>
            <a:ext cx="377348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de-CH" sz="1400" dirty="0">
                <a:solidFill>
                  <a:schemeClr val="tx2"/>
                </a:solidFill>
              </a:rPr>
              <a:t>International </a:t>
            </a:r>
            <a:r>
              <a:rPr lang="de-CH" sz="1400" dirty="0" err="1">
                <a:solidFill>
                  <a:schemeClr val="tx2"/>
                </a:solidFill>
              </a:rPr>
              <a:t>surface</a:t>
            </a:r>
            <a:r>
              <a:rPr lang="de-CH" sz="1400" dirty="0">
                <a:solidFill>
                  <a:schemeClr val="tx2"/>
                </a:solidFill>
              </a:rPr>
              <a:t> </a:t>
            </a:r>
            <a:r>
              <a:rPr lang="de-CH" sz="1400" dirty="0" err="1">
                <a:solidFill>
                  <a:schemeClr val="tx2"/>
                </a:solidFill>
              </a:rPr>
              <a:t>data</a:t>
            </a:r>
            <a:r>
              <a:rPr lang="de-CH" sz="1400" dirty="0">
                <a:solidFill>
                  <a:schemeClr val="tx2"/>
                </a:solidFill>
              </a:rPr>
              <a:t> (SYNOP)</a:t>
            </a:r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7188" name="Text Box 22"/>
          <p:cNvSpPr txBox="1">
            <a:spLocks noChangeArrowheads="1"/>
          </p:cNvSpPr>
          <p:nvPr/>
        </p:nvSpPr>
        <p:spPr bwMode="auto">
          <a:xfrm>
            <a:off x="955675" y="4041775"/>
            <a:ext cx="8064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de-CH" sz="1400">
                <a:solidFill>
                  <a:schemeClr val="bg2"/>
                </a:solidFill>
              </a:rPr>
              <a:t>2007</a:t>
            </a:r>
            <a:endParaRPr lang="en-US" sz="1400">
              <a:solidFill>
                <a:schemeClr val="bg2"/>
              </a:solidFill>
            </a:endParaRPr>
          </a:p>
        </p:txBody>
      </p:sp>
      <p:sp>
        <p:nvSpPr>
          <p:cNvPr id="7189" name="Rectangle 23"/>
          <p:cNvSpPr>
            <a:spLocks noChangeArrowheads="1"/>
          </p:cNvSpPr>
          <p:nvPr/>
        </p:nvSpPr>
        <p:spPr bwMode="auto">
          <a:xfrm>
            <a:off x="1771650" y="4073525"/>
            <a:ext cx="6804025" cy="360363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7190" name="Text Box 24"/>
          <p:cNvSpPr txBox="1">
            <a:spLocks noChangeArrowheads="1"/>
          </p:cNvSpPr>
          <p:nvPr/>
        </p:nvSpPr>
        <p:spPr bwMode="auto">
          <a:xfrm>
            <a:off x="1776413" y="4056063"/>
            <a:ext cx="30829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de-CH" sz="1400">
                <a:solidFill>
                  <a:schemeClr val="tx2"/>
                </a:solidFill>
              </a:rPr>
              <a:t>National sounding measurements</a:t>
            </a:r>
            <a:endParaRPr lang="en-US" sz="1400">
              <a:solidFill>
                <a:schemeClr val="tx2"/>
              </a:solidFill>
            </a:endParaRPr>
          </a:p>
        </p:txBody>
      </p:sp>
      <p:sp>
        <p:nvSpPr>
          <p:cNvPr id="7191" name="Text Box 25"/>
          <p:cNvSpPr txBox="1">
            <a:spLocks noChangeArrowheads="1"/>
          </p:cNvSpPr>
          <p:nvPr/>
        </p:nvSpPr>
        <p:spPr bwMode="auto">
          <a:xfrm>
            <a:off x="955675" y="4446588"/>
            <a:ext cx="8064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de-CH" sz="1400">
                <a:solidFill>
                  <a:schemeClr val="bg2"/>
                </a:solidFill>
              </a:rPr>
              <a:t>2008</a:t>
            </a:r>
            <a:endParaRPr lang="en-US" sz="1400">
              <a:solidFill>
                <a:schemeClr val="bg2"/>
              </a:solidFill>
            </a:endParaRPr>
          </a:p>
        </p:txBody>
      </p:sp>
      <p:sp>
        <p:nvSpPr>
          <p:cNvPr id="7192" name="Rectangle 26"/>
          <p:cNvSpPr>
            <a:spLocks noChangeArrowheads="1"/>
          </p:cNvSpPr>
          <p:nvPr/>
        </p:nvSpPr>
        <p:spPr bwMode="auto">
          <a:xfrm>
            <a:off x="1771650" y="4484688"/>
            <a:ext cx="6804025" cy="357187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7193" name="Text Box 27"/>
          <p:cNvSpPr txBox="1">
            <a:spLocks noChangeArrowheads="1"/>
          </p:cNvSpPr>
          <p:nvPr/>
        </p:nvSpPr>
        <p:spPr bwMode="auto">
          <a:xfrm>
            <a:off x="1776413" y="4451350"/>
            <a:ext cx="21050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de-CH" sz="1400">
                <a:solidFill>
                  <a:schemeClr val="tx2"/>
                </a:solidFill>
              </a:rPr>
              <a:t>Homogenized Data</a:t>
            </a:r>
            <a:endParaRPr lang="en-US" sz="1400">
              <a:solidFill>
                <a:schemeClr val="tx2"/>
              </a:solidFill>
            </a:endParaRPr>
          </a:p>
        </p:txBody>
      </p:sp>
      <p:sp>
        <p:nvSpPr>
          <p:cNvPr id="7194" name="Text Box 28"/>
          <p:cNvSpPr txBox="1">
            <a:spLocks noChangeArrowheads="1"/>
          </p:cNvSpPr>
          <p:nvPr/>
        </p:nvSpPr>
        <p:spPr bwMode="auto">
          <a:xfrm>
            <a:off x="955675" y="4854575"/>
            <a:ext cx="8064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de-CH" sz="1400">
                <a:solidFill>
                  <a:schemeClr val="bg2"/>
                </a:solidFill>
              </a:rPr>
              <a:t>2009</a:t>
            </a:r>
            <a:endParaRPr lang="en-US" sz="1400">
              <a:solidFill>
                <a:schemeClr val="bg2"/>
              </a:solidFill>
            </a:endParaRPr>
          </a:p>
        </p:txBody>
      </p:sp>
      <p:sp>
        <p:nvSpPr>
          <p:cNvPr id="7195" name="Rectangle 29"/>
          <p:cNvSpPr>
            <a:spLocks noChangeArrowheads="1"/>
          </p:cNvSpPr>
          <p:nvPr/>
        </p:nvSpPr>
        <p:spPr bwMode="auto">
          <a:xfrm>
            <a:off x="1771650" y="4891088"/>
            <a:ext cx="6804025" cy="358775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7196" name="Text Box 30"/>
          <p:cNvSpPr txBox="1">
            <a:spLocks noChangeArrowheads="1"/>
          </p:cNvSpPr>
          <p:nvPr/>
        </p:nvSpPr>
        <p:spPr bwMode="auto">
          <a:xfrm>
            <a:off x="1776413" y="4903788"/>
            <a:ext cx="3978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de-CH" sz="1400">
                <a:solidFill>
                  <a:schemeClr val="tx2"/>
                </a:solidFill>
              </a:rPr>
              <a:t>National &amp; International Upper Air Data </a:t>
            </a:r>
            <a:endParaRPr lang="en-US" sz="1400">
              <a:solidFill>
                <a:schemeClr val="tx2"/>
              </a:solidFill>
            </a:endParaRPr>
          </a:p>
        </p:txBody>
      </p:sp>
      <p:sp>
        <p:nvSpPr>
          <p:cNvPr id="7197" name="Text Box 31"/>
          <p:cNvSpPr txBox="1">
            <a:spLocks noChangeArrowheads="1"/>
          </p:cNvSpPr>
          <p:nvPr/>
        </p:nvSpPr>
        <p:spPr bwMode="auto">
          <a:xfrm>
            <a:off x="955675" y="5259388"/>
            <a:ext cx="8064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de-CH" sz="1400">
                <a:solidFill>
                  <a:schemeClr val="bg2"/>
                </a:solidFill>
              </a:rPr>
              <a:t>2010</a:t>
            </a:r>
            <a:endParaRPr lang="en-US" sz="1400">
              <a:solidFill>
                <a:schemeClr val="bg2"/>
              </a:solidFill>
            </a:endParaRPr>
          </a:p>
        </p:txBody>
      </p:sp>
      <p:sp>
        <p:nvSpPr>
          <p:cNvPr id="7198" name="Rectangle 32"/>
          <p:cNvSpPr>
            <a:spLocks noChangeArrowheads="1"/>
          </p:cNvSpPr>
          <p:nvPr/>
        </p:nvSpPr>
        <p:spPr bwMode="auto">
          <a:xfrm>
            <a:off x="1771650" y="5300663"/>
            <a:ext cx="6804025" cy="360362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7199" name="Text Box 33"/>
          <p:cNvSpPr txBox="1">
            <a:spLocks noChangeArrowheads="1"/>
          </p:cNvSpPr>
          <p:nvPr/>
        </p:nvSpPr>
        <p:spPr bwMode="auto">
          <a:xfrm>
            <a:off x="1776413" y="5300663"/>
            <a:ext cx="20748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de-CH" sz="1400">
                <a:solidFill>
                  <a:schemeClr val="tx2"/>
                </a:solidFill>
              </a:rPr>
              <a:t>Gridded Datasets</a:t>
            </a:r>
            <a:endParaRPr lang="en-US" sz="1400">
              <a:solidFill>
                <a:schemeClr val="tx2"/>
              </a:solidFill>
            </a:endParaRPr>
          </a:p>
        </p:txBody>
      </p:sp>
      <p:sp>
        <p:nvSpPr>
          <p:cNvPr id="7200" name="Text Box 34"/>
          <p:cNvSpPr txBox="1">
            <a:spLocks noChangeArrowheads="1"/>
          </p:cNvSpPr>
          <p:nvPr/>
        </p:nvSpPr>
        <p:spPr bwMode="auto">
          <a:xfrm>
            <a:off x="1776413" y="1412875"/>
            <a:ext cx="4090987" cy="306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de-CH" sz="1400">
                <a:solidFill>
                  <a:schemeClr val="tx2"/>
                </a:solidFill>
              </a:rPr>
              <a:t>Start of the MeteoSwiss Data Warehouse Project </a:t>
            </a:r>
            <a:endParaRPr lang="en-US" sz="1400">
              <a:solidFill>
                <a:schemeClr val="tx2"/>
              </a:solidFill>
            </a:endParaRPr>
          </a:p>
        </p:txBody>
      </p:sp>
      <p:sp>
        <p:nvSpPr>
          <p:cNvPr id="7201" name="Rectangle 35"/>
          <p:cNvSpPr>
            <a:spLocks noChangeArrowheads="1"/>
          </p:cNvSpPr>
          <p:nvPr/>
        </p:nvSpPr>
        <p:spPr bwMode="auto">
          <a:xfrm>
            <a:off x="1776413" y="1987550"/>
            <a:ext cx="6805612" cy="11922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762000"/>
            <a:endParaRPr lang="en-US" sz="240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7202" name="Rectangle 32"/>
          <p:cNvSpPr>
            <a:spLocks noChangeArrowheads="1"/>
          </p:cNvSpPr>
          <p:nvPr/>
        </p:nvSpPr>
        <p:spPr bwMode="auto">
          <a:xfrm>
            <a:off x="1763713" y="5732463"/>
            <a:ext cx="6804025" cy="360362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de-CH" sz="1400" dirty="0">
                <a:latin typeface="+mj-lt"/>
              </a:rPr>
              <a:t>Model Data</a:t>
            </a:r>
          </a:p>
        </p:txBody>
      </p:sp>
      <p:sp>
        <p:nvSpPr>
          <p:cNvPr id="7203" name="Text Box 31"/>
          <p:cNvSpPr txBox="1">
            <a:spLocks noChangeArrowheads="1"/>
          </p:cNvSpPr>
          <p:nvPr/>
        </p:nvSpPr>
        <p:spPr bwMode="auto">
          <a:xfrm>
            <a:off x="957263" y="5716588"/>
            <a:ext cx="8064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762000"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76200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7620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7620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de-CH" sz="1400">
                <a:solidFill>
                  <a:schemeClr val="bg2"/>
                </a:solidFill>
              </a:rPr>
              <a:t>2011</a:t>
            </a:r>
            <a:endParaRPr lang="en-US" sz="1400">
              <a:solidFill>
                <a:schemeClr val="bg2"/>
              </a:solidFill>
            </a:endParaRPr>
          </a:p>
        </p:txBody>
      </p:sp>
      <p:sp>
        <p:nvSpPr>
          <p:cNvPr id="7207" name="Rectangle 17"/>
          <p:cNvSpPr>
            <a:spLocks noChangeArrowheads="1"/>
          </p:cNvSpPr>
          <p:nvPr/>
        </p:nvSpPr>
        <p:spPr bwMode="auto">
          <a:xfrm rot="5400000">
            <a:off x="5885657" y="3501231"/>
            <a:ext cx="4176712" cy="1044575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de-DE" dirty="0" err="1">
                <a:latin typeface="+mj-lt"/>
              </a:rPr>
              <a:t>Metadata</a:t>
            </a:r>
            <a:endParaRPr lang="de-DE" dirty="0">
              <a:latin typeface="+mj-lt"/>
            </a:endParaRPr>
          </a:p>
        </p:txBody>
      </p:sp>
      <p:sp>
        <p:nvSpPr>
          <p:cNvPr id="37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274638"/>
            <a:ext cx="7859712" cy="1143000"/>
          </a:xfrm>
        </p:spPr>
        <p:txBody>
          <a:bodyPr/>
          <a:lstStyle/>
          <a:p>
            <a:r>
              <a:rPr lang="de-CH" dirty="0" smtClean="0"/>
              <a:t>Integrated </a:t>
            </a:r>
            <a:r>
              <a:rPr lang="de-CH" dirty="0" err="1" smtClean="0"/>
              <a:t>data</a:t>
            </a:r>
            <a:r>
              <a:rPr lang="de-CH" dirty="0" smtClean="0"/>
              <a:t> </a:t>
            </a:r>
            <a:r>
              <a:rPr lang="de-CH" dirty="0" err="1" smtClean="0"/>
              <a:t>sources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4608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0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ym typeface="Wingdings" pitchFamily="2" charset="2"/>
              </a:rPr>
              <a:t>Standardization, system inter-</a:t>
            </a:r>
            <a:br>
              <a:rPr lang="en-GB" dirty="0" smtClean="0">
                <a:sym typeface="Wingdings" pitchFamily="2" charset="2"/>
              </a:rPr>
            </a:br>
            <a:r>
              <a:rPr lang="en-GB" dirty="0" smtClean="0">
                <a:sym typeface="Wingdings" pitchFamily="2" charset="2"/>
              </a:rPr>
              <a:t>operability and data compatibility</a:t>
            </a:r>
            <a:endParaRPr lang="en-GB" dirty="0">
              <a:sym typeface="Wingdings" pitchFamily="2" charset="2"/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700" dirty="0" smtClean="0"/>
              <a:t>Benefits of this integrated, standardized data platform:</a:t>
            </a:r>
          </a:p>
          <a:p>
            <a:pPr marL="533400" indent="-533400">
              <a:spcBef>
                <a:spcPts val="1200"/>
              </a:spcBef>
              <a:buFontTx/>
              <a:buNone/>
            </a:pPr>
            <a:r>
              <a:rPr lang="en-GB" dirty="0" smtClean="0">
                <a:sym typeface="Wingdings" pitchFamily="2" charset="2"/>
              </a:rPr>
              <a:t> </a:t>
            </a:r>
            <a:r>
              <a:rPr lang="en-GB" sz="1800" dirty="0" smtClean="0">
                <a:sym typeface="Wingdings" pitchFamily="2" charset="2"/>
              </a:rPr>
              <a:t>Allows an efficient and economic maintenance</a:t>
            </a:r>
          </a:p>
          <a:p>
            <a:pPr>
              <a:buFont typeface="Wingdings"/>
              <a:buChar char="à"/>
              <a:tabLst>
                <a:tab pos="1077913" algn="l"/>
              </a:tabLst>
            </a:pPr>
            <a:r>
              <a:rPr lang="en-GB" sz="1800" dirty="0" smtClean="0">
                <a:sym typeface="Wingdings" pitchFamily="2" charset="2"/>
              </a:rPr>
              <a:t>company-wide data integration platform for the long term also used for the integration of 3</a:t>
            </a:r>
            <a:r>
              <a:rPr lang="en-GB" sz="1800" baseline="30000" dirty="0" smtClean="0">
                <a:sym typeface="Wingdings" pitchFamily="2" charset="2"/>
              </a:rPr>
              <a:t>rd</a:t>
            </a:r>
            <a:r>
              <a:rPr lang="en-GB" sz="1800" dirty="0" smtClean="0">
                <a:sym typeface="Wingdings" pitchFamily="2" charset="2"/>
              </a:rPr>
              <a:t> party stations.</a:t>
            </a:r>
          </a:p>
          <a:p>
            <a:pPr>
              <a:buFont typeface="Wingdings"/>
              <a:buChar char="à"/>
              <a:tabLst>
                <a:tab pos="1077913" algn="l"/>
              </a:tabLst>
            </a:pPr>
            <a:r>
              <a:rPr lang="en-GB" sz="1800" dirty="0" smtClean="0">
                <a:sym typeface="Wingdings" pitchFamily="2" charset="2"/>
              </a:rPr>
              <a:t>independent from technical realisation </a:t>
            </a:r>
          </a:p>
          <a:p>
            <a:pPr>
              <a:buFont typeface="Wingdings"/>
              <a:buChar char="à"/>
              <a:tabLst>
                <a:tab pos="1077913" algn="l"/>
              </a:tabLst>
            </a:pPr>
            <a:r>
              <a:rPr lang="en-GB" sz="1800" dirty="0" smtClean="0">
                <a:sym typeface="Wingdings" pitchFamily="2" charset="2"/>
              </a:rPr>
              <a:t>Central meta data repository for all data types</a:t>
            </a:r>
          </a:p>
          <a:p>
            <a:pPr marL="0" indent="0">
              <a:buNone/>
              <a:tabLst>
                <a:tab pos="1077913" algn="l"/>
              </a:tabLst>
            </a:pPr>
            <a:endParaRPr lang="en-GB" sz="1800" dirty="0" smtClean="0">
              <a:sym typeface="Wingdings" pitchFamily="2" charset="2"/>
            </a:endParaRPr>
          </a:p>
          <a:p>
            <a:pPr marL="0" lvl="1" indent="0">
              <a:lnSpc>
                <a:spcPct val="110000"/>
              </a:lnSpc>
              <a:spcBef>
                <a:spcPts val="300"/>
              </a:spcBef>
              <a:spcAft>
                <a:spcPts val="300"/>
              </a:spcAft>
              <a:buClrTx/>
              <a:buNone/>
              <a:tabLst>
                <a:tab pos="1077913" algn="l"/>
              </a:tabLst>
            </a:pPr>
            <a:r>
              <a:rPr lang="en-GB" sz="1800" dirty="0" smtClean="0">
                <a:latin typeface="+mj-lt"/>
                <a:ea typeface="+mn-ea"/>
                <a:cs typeface="+mn-cs"/>
              </a:rPr>
              <a:t>Elaboration of Data architecture documents - reviewed and approved through board representing all relevant MeteoSwiss departments  – to ensure, that things are done the same way all over the organisation </a:t>
            </a:r>
            <a:r>
              <a:rPr lang="en-GB" sz="1800" dirty="0" smtClean="0">
                <a:latin typeface="+mj-lt"/>
                <a:ea typeface="+mn-ea"/>
                <a:cs typeface="+mn-cs"/>
                <a:sym typeface="Wingdings" pitchFamily="2" charset="2"/>
              </a:rPr>
              <a:t> </a:t>
            </a:r>
            <a:r>
              <a:rPr lang="en-GB" sz="1800" b="1" dirty="0" smtClean="0">
                <a:latin typeface="+mj-lt"/>
                <a:ea typeface="+mn-ea"/>
                <a:cs typeface="+mn-cs"/>
                <a:sym typeface="Wingdings" pitchFamily="2" charset="2"/>
              </a:rPr>
              <a:t>data governance</a:t>
            </a:r>
            <a:endParaRPr lang="en-GB" sz="1800" b="1" dirty="0" smtClean="0">
              <a:latin typeface="+mj-lt"/>
              <a:ea typeface="+mn-ea"/>
              <a:cs typeface="+mn-cs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  <a:tabLst>
                <a:tab pos="1077913" algn="l"/>
              </a:tabLst>
            </a:pPr>
            <a:endParaRPr lang="de-CH" sz="1900" dirty="0">
              <a:latin typeface="+mj-lt"/>
              <a:sym typeface="Wingdings" pitchFamily="2" charset="2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788024" y="5085184"/>
            <a:ext cx="3180122" cy="1576905"/>
            <a:chOff x="1436688" y="2565400"/>
            <a:chExt cx="6288087" cy="2592388"/>
          </a:xfrm>
        </p:grpSpPr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36688" y="2565400"/>
              <a:ext cx="1790700" cy="2303463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03575" y="2924175"/>
              <a:ext cx="2808288" cy="17970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07063" y="2565400"/>
              <a:ext cx="2017712" cy="2592388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9120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1143000"/>
          </a:xfrm>
        </p:spPr>
        <p:txBody>
          <a:bodyPr/>
          <a:lstStyle/>
          <a:p>
            <a:pPr marL="354013" indent="-354013"/>
            <a:r>
              <a:rPr lang="en-GB" sz="2800" dirty="0"/>
              <a:t>7</a:t>
            </a:r>
            <a:r>
              <a:rPr lang="en-GB" sz="2800" dirty="0" smtClean="0"/>
              <a:t>. </a:t>
            </a:r>
            <a:r>
              <a:rPr lang="en-GB" sz="2800" dirty="0"/>
              <a:t>The WIGOS Operational Information </a:t>
            </a:r>
            <a:r>
              <a:rPr lang="en-GB" sz="2800" dirty="0" smtClean="0"/>
              <a:t>Resource (WIR)</a:t>
            </a:r>
            <a:endParaRPr lang="en-GB" sz="2800" dirty="0"/>
          </a:p>
        </p:txBody>
      </p:sp>
      <p:sp>
        <p:nvSpPr>
          <p:cNvPr id="4" name="Shape 33"/>
          <p:cNvSpPr txBox="1">
            <a:spLocks/>
          </p:cNvSpPr>
          <p:nvPr/>
        </p:nvSpPr>
        <p:spPr>
          <a:xfrm>
            <a:off x="251520" y="1196752"/>
            <a:ext cx="8496944" cy="518477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9pPr>
          </a:lstStyle>
          <a:p>
            <a:pPr marL="990600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endParaRPr lang="en-GB" sz="1800" kern="0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331640" y="1628800"/>
            <a:ext cx="7355160" cy="4497363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Availability and Accessibility of station/instrument </a:t>
            </a:r>
            <a:r>
              <a:rPr lang="en-GB" sz="2000" b="1" dirty="0"/>
              <a:t>metadata</a:t>
            </a:r>
            <a:r>
              <a:rPr lang="en-GB" sz="2000" dirty="0"/>
              <a:t> and operational </a:t>
            </a:r>
            <a:r>
              <a:rPr lang="en-GB" sz="2000" dirty="0" smtClean="0"/>
              <a:t>information</a:t>
            </a:r>
            <a:endParaRPr lang="de-CH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 smtClean="0"/>
              <a:t>Availability of a </a:t>
            </a:r>
            <a:r>
              <a:rPr lang="en-GB" sz="2000" b="1" dirty="0" smtClean="0"/>
              <a:t>centralized </a:t>
            </a:r>
            <a:r>
              <a:rPr lang="en-GB" sz="2000" b="1" dirty="0"/>
              <a:t>operational information system </a:t>
            </a:r>
            <a:r>
              <a:rPr lang="en-GB" sz="2000" dirty="0"/>
              <a:t>to support the operation of its national observing </a:t>
            </a:r>
            <a:r>
              <a:rPr lang="en-GB" sz="2000" dirty="0" smtClean="0"/>
              <a:t>system</a:t>
            </a:r>
            <a:endParaRPr lang="de-CH" sz="20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077072"/>
            <a:ext cx="6818060" cy="1636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9170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1143000"/>
          </a:xfrm>
        </p:spPr>
        <p:txBody>
          <a:bodyPr/>
          <a:lstStyle/>
          <a:p>
            <a:pPr marL="354013" indent="-354013"/>
            <a:r>
              <a:rPr lang="en-GB" sz="2800" dirty="0" smtClean="0"/>
              <a:t>8. </a:t>
            </a:r>
            <a:r>
              <a:rPr lang="de-CH" sz="2800" dirty="0"/>
              <a:t>Data </a:t>
            </a:r>
            <a:r>
              <a:rPr lang="en-GB" sz="2800" dirty="0"/>
              <a:t>Discovery, Access and Retrieval</a:t>
            </a:r>
          </a:p>
        </p:txBody>
      </p:sp>
      <p:sp>
        <p:nvSpPr>
          <p:cNvPr id="4" name="Shape 33"/>
          <p:cNvSpPr txBox="1">
            <a:spLocks/>
          </p:cNvSpPr>
          <p:nvPr/>
        </p:nvSpPr>
        <p:spPr>
          <a:xfrm>
            <a:off x="251520" y="1196752"/>
            <a:ext cx="8496944" cy="518477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9pPr>
          </a:lstStyle>
          <a:p>
            <a:pPr marL="990600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endParaRPr lang="en-GB" sz="1800" kern="0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331640" y="1628800"/>
            <a:ext cx="7355160" cy="4497363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Status of planning and preparation for adopting </a:t>
            </a:r>
            <a:r>
              <a:rPr lang="en-GB" sz="2000" b="1" dirty="0"/>
              <a:t>WIS</a:t>
            </a:r>
            <a:r>
              <a:rPr lang="en-GB" sz="2000" dirty="0"/>
              <a:t> standards and for implementation of relevant WIS </a:t>
            </a:r>
            <a:r>
              <a:rPr lang="en-GB" sz="2000" dirty="0" smtClean="0"/>
              <a:t>centres</a:t>
            </a:r>
            <a:endParaRPr lang="de-CH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Activities to make more observational data, including that collected and contributed by </a:t>
            </a:r>
            <a:r>
              <a:rPr lang="en-GB" sz="2000" b="1" dirty="0"/>
              <a:t>non-NMHS organisations</a:t>
            </a:r>
            <a:r>
              <a:rPr lang="en-GB" sz="2000" dirty="0"/>
              <a:t>, discoverable and accessible through </a:t>
            </a:r>
            <a:r>
              <a:rPr lang="en-GB" sz="2000" dirty="0" smtClean="0"/>
              <a:t>WIS</a:t>
            </a:r>
            <a:endParaRPr lang="de-CH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b="1" dirty="0"/>
              <a:t>B</a:t>
            </a:r>
            <a:r>
              <a:rPr lang="en-GB" sz="2000" b="1" dirty="0" smtClean="0"/>
              <a:t>arriers</a:t>
            </a:r>
            <a:r>
              <a:rPr lang="en-GB" sz="2000" dirty="0" smtClean="0"/>
              <a:t> </a:t>
            </a:r>
            <a:r>
              <a:rPr lang="en-GB" sz="2000" dirty="0"/>
              <a:t>to other national and/or international organization contributing and/or accessing observations via GTS and/or </a:t>
            </a:r>
            <a:r>
              <a:rPr lang="en-GB" sz="2000" dirty="0" smtClean="0"/>
              <a:t>WIS </a:t>
            </a:r>
            <a:endParaRPr lang="de-CH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endParaRPr lang="de-CH" sz="20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293295"/>
            <a:ext cx="3872721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0988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ym typeface="Wingdings" pitchFamily="2" charset="2"/>
              </a:rPr>
              <a:t>Data and metadata management, delivery and archival</a:t>
            </a:r>
            <a:endParaRPr lang="en-GB" dirty="0">
              <a:sym typeface="Wingdings" pitchFamily="2" charset="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GB" sz="1800" dirty="0" smtClean="0">
                <a:latin typeface="Arial" pitchFamily="34" charset="0"/>
              </a:rPr>
              <a:t>Because of central meta data repository  at MeteoSwiss </a:t>
            </a:r>
            <a:r>
              <a:rPr lang="en-GB" sz="1800" dirty="0" smtClean="0">
                <a:latin typeface="Arial" pitchFamily="34" charset="0"/>
                <a:sym typeface="Wingdings" pitchFamily="2" charset="2"/>
              </a:rPr>
              <a:t> easy implementation of data provision to OSCAR and WIS </a:t>
            </a:r>
            <a:endParaRPr lang="en-GB" sz="1800" dirty="0" smtClean="0">
              <a:latin typeface="Arial" pitchFamily="34" charset="0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endParaRPr lang="en-GB" sz="1600" dirty="0" smtClean="0">
              <a:latin typeface="Arial" pitchFamily="34" charset="0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endParaRPr lang="en-GB" sz="1600" dirty="0" smtClean="0">
              <a:latin typeface="Arial" pitchFamily="34" charset="0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endParaRPr lang="en-GB" sz="1600" dirty="0" smtClean="0">
              <a:latin typeface="Arial" pitchFamily="34" charset="0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endParaRPr lang="en-GB" sz="1600" dirty="0" smtClean="0">
              <a:latin typeface="Arial" pitchFamily="34" charset="0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endParaRPr lang="en-GB" sz="1600" dirty="0" smtClean="0">
              <a:latin typeface="Arial" pitchFamily="34" charset="0"/>
            </a:endParaRP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endParaRPr lang="en-GB" sz="1600" dirty="0" smtClean="0">
              <a:latin typeface="Arial" pitchFamily="34" charset="0"/>
            </a:endParaRPr>
          </a:p>
          <a:p>
            <a:pPr>
              <a:spcBef>
                <a:spcPct val="50000"/>
              </a:spcBef>
              <a:buFont typeface="Arial" panose="020B0604020202020204" pitchFamily="34" charset="0"/>
              <a:buChar char="•"/>
              <a:tabLst>
                <a:tab pos="354013" algn="l"/>
              </a:tabLst>
            </a:pPr>
            <a:r>
              <a:rPr lang="en-GB" sz="1800" dirty="0" smtClean="0">
                <a:latin typeface="Arial" pitchFamily="34" charset="0"/>
              </a:rPr>
              <a:t>MeteoSwiss has become an operational NC within WIS in 2012 and is developing OSCAR on behalf of WMO</a:t>
            </a: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GB" sz="1800" dirty="0" smtClean="0">
                <a:latin typeface="Arial" pitchFamily="34" charset="0"/>
              </a:rPr>
              <a:t>Other activities:</a:t>
            </a:r>
          </a:p>
          <a:p>
            <a:pPr lvl="1"/>
            <a:r>
              <a:rPr lang="en-GB" sz="1800" dirty="0" smtClean="0">
                <a:sym typeface="Wingdings" pitchFamily="2" charset="2"/>
              </a:rPr>
              <a:t>Completion of Migration to TDCF (BUFR)</a:t>
            </a:r>
          </a:p>
          <a:p>
            <a:pPr lvl="1"/>
            <a:r>
              <a:rPr lang="en-GB" sz="1800" dirty="0" smtClean="0">
                <a:sym typeface="Wingdings" pitchFamily="2" charset="2"/>
              </a:rPr>
              <a:t>Implementation of different format standards within MeteoSwiss based on international standards (i.e. NetCDF ) </a:t>
            </a:r>
          </a:p>
          <a:p>
            <a:pPr>
              <a:spcBef>
                <a:spcPct val="50000"/>
              </a:spcBef>
              <a:buFont typeface="Arial" pitchFamily="34" charset="0"/>
              <a:buChar char="•"/>
            </a:pPr>
            <a:r>
              <a:rPr lang="en-GB" sz="1800" dirty="0" smtClean="0">
                <a:latin typeface="Arial" pitchFamily="34" charset="0"/>
              </a:rPr>
              <a:t> </a:t>
            </a:r>
            <a:endParaRPr lang="en-GB" sz="1600" dirty="0" smtClean="0">
              <a:sym typeface="Wingdings" pitchFamily="2" charset="2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355530" y="2355350"/>
            <a:ext cx="6840761" cy="2055375"/>
            <a:chOff x="395535" y="2525753"/>
            <a:chExt cx="7704857" cy="2631439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55976" y="2525753"/>
              <a:ext cx="3744416" cy="2631439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4211960" y="3101817"/>
              <a:ext cx="792088" cy="1512168"/>
            </a:xfrm>
            <a:prstGeom prst="rect">
              <a:avLst/>
            </a:prstGeom>
            <a:noFill/>
            <a:ln w="76200" cap="flat" cmpd="sng" algn="ctr">
              <a:solidFill>
                <a:srgbClr val="ED181E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 pitchFamily="18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 rot="16200000">
              <a:off x="2795876" y="3616872"/>
              <a:ext cx="2120803" cy="6586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CH" sz="1600" b="1" dirty="0" smtClean="0">
                  <a:solidFill>
                    <a:srgbClr val="ED181E"/>
                  </a:solidFill>
                  <a:latin typeface="+mj-lt"/>
                </a:rPr>
                <a:t>Central </a:t>
              </a:r>
              <a:r>
                <a:rPr lang="en-GB" sz="1600" b="1" dirty="0" smtClean="0">
                  <a:solidFill>
                    <a:srgbClr val="ED181E"/>
                  </a:solidFill>
                  <a:latin typeface="+mj-lt"/>
                </a:rPr>
                <a:t>meta data rep</a:t>
              </a:r>
              <a:r>
                <a:rPr lang="de-CH" sz="1600" b="1" dirty="0" smtClean="0">
                  <a:solidFill>
                    <a:srgbClr val="ED181E"/>
                  </a:solidFill>
                  <a:latin typeface="+mj-lt"/>
                </a:rPr>
                <a:t>ository</a:t>
              </a:r>
              <a:endParaRPr lang="de-CH" sz="1600" b="1" dirty="0">
                <a:solidFill>
                  <a:srgbClr val="ED181E"/>
                </a:solidFill>
                <a:latin typeface="+mj-lt"/>
              </a:endParaRPr>
            </a:p>
          </p:txBody>
        </p:sp>
        <p:sp>
          <p:nvSpPr>
            <p:cNvPr id="7" name="Right Arrow 6"/>
            <p:cNvSpPr/>
            <p:nvPr/>
          </p:nvSpPr>
          <p:spPr bwMode="auto">
            <a:xfrm flipH="1">
              <a:off x="2436928" y="3589444"/>
              <a:ext cx="982944" cy="504056"/>
            </a:xfrm>
            <a:prstGeom prst="rightArrow">
              <a:avLst/>
            </a:prstGeom>
            <a:solidFill>
              <a:srgbClr val="ED181E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 pitchFamily="18" charset="0"/>
              </a:endParaRPr>
            </a:p>
          </p:txBody>
        </p:sp>
        <p:sp>
          <p:nvSpPr>
            <p:cNvPr id="8" name="Oval 7"/>
            <p:cNvSpPr/>
            <p:nvPr/>
          </p:nvSpPr>
          <p:spPr bwMode="auto">
            <a:xfrm>
              <a:off x="395536" y="2885793"/>
              <a:ext cx="1872208" cy="1872208"/>
            </a:xfrm>
            <a:prstGeom prst="ellips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CH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" pitchFamily="18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95535" y="3347178"/>
              <a:ext cx="1872208" cy="1063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de-CH" dirty="0" smtClean="0">
                  <a:solidFill>
                    <a:srgbClr val="002060"/>
                  </a:solidFill>
                  <a:latin typeface="+mj-lt"/>
                </a:rPr>
                <a:t>OSCAR/</a:t>
              </a:r>
            </a:p>
            <a:p>
              <a:pPr algn="ctr"/>
              <a:r>
                <a:rPr lang="de-CH" dirty="0" smtClean="0">
                  <a:solidFill>
                    <a:srgbClr val="002060"/>
                  </a:solidFill>
                  <a:latin typeface="+mj-lt"/>
                </a:rPr>
                <a:t>WIS</a:t>
              </a:r>
              <a:endParaRPr lang="de-CH" dirty="0">
                <a:solidFill>
                  <a:srgbClr val="002060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0278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823015"/>
            <a:ext cx="4148938" cy="255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1143000"/>
          </a:xfrm>
        </p:spPr>
        <p:txBody>
          <a:bodyPr/>
          <a:lstStyle/>
          <a:p>
            <a:pPr marL="354013" indent="-354013"/>
            <a:r>
              <a:rPr lang="en-GB" sz="2800" dirty="0"/>
              <a:t>9</a:t>
            </a:r>
            <a:r>
              <a:rPr lang="en-GB" sz="2800" dirty="0" smtClean="0"/>
              <a:t>. </a:t>
            </a:r>
            <a:r>
              <a:rPr lang="en-GB" sz="2800" dirty="0"/>
              <a:t>Capacity Development</a:t>
            </a:r>
          </a:p>
        </p:txBody>
      </p:sp>
      <p:sp>
        <p:nvSpPr>
          <p:cNvPr id="4" name="Shape 33"/>
          <p:cNvSpPr txBox="1">
            <a:spLocks/>
          </p:cNvSpPr>
          <p:nvPr/>
        </p:nvSpPr>
        <p:spPr>
          <a:xfrm>
            <a:off x="251520" y="1196752"/>
            <a:ext cx="8496944" cy="518477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9pPr>
          </a:lstStyle>
          <a:p>
            <a:pPr marL="990600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endParaRPr lang="en-GB" sz="1800" kern="0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331640" y="1628800"/>
            <a:ext cx="7355160" cy="4497363"/>
          </a:xfrm>
          <a:effectLst>
            <a:softEdge rad="63500"/>
          </a:effectLst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Availability of </a:t>
            </a:r>
            <a:r>
              <a:rPr lang="en-GB" sz="2000" b="1" dirty="0"/>
              <a:t>skills</a:t>
            </a:r>
            <a:r>
              <a:rPr lang="en-GB" sz="2000" dirty="0"/>
              <a:t> for implementing the WIGOS framework </a:t>
            </a:r>
            <a:r>
              <a:rPr lang="en-GB" sz="2000" dirty="0" smtClean="0"/>
              <a:t>nationally</a:t>
            </a:r>
            <a:endParaRPr lang="de-CH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Identification and prioritization of </a:t>
            </a:r>
            <a:r>
              <a:rPr lang="en-GB" sz="2000" b="1" dirty="0"/>
              <a:t>capacity development needs</a:t>
            </a:r>
            <a:r>
              <a:rPr lang="en-GB" sz="2000" dirty="0"/>
              <a:t> to support WIGOS </a:t>
            </a:r>
            <a:r>
              <a:rPr lang="en-GB" sz="2000" dirty="0" smtClean="0"/>
              <a:t>implementation</a:t>
            </a:r>
            <a:endParaRPr lang="en-GB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b="1" dirty="0"/>
              <a:t>Association</a:t>
            </a:r>
            <a:r>
              <a:rPr lang="en-GB" sz="2000" dirty="0"/>
              <a:t> of capacity development regarding WIGOS implementation with the one implementing other WMO priorities, such as </a:t>
            </a:r>
            <a:r>
              <a:rPr lang="en-GB" sz="2000" dirty="0" smtClean="0"/>
              <a:t>GFCS</a:t>
            </a:r>
            <a:endParaRPr lang="en-GB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Measures or plans of members in order to </a:t>
            </a:r>
            <a:r>
              <a:rPr lang="en-GB" sz="2000" b="1" dirty="0"/>
              <a:t>assist other countries </a:t>
            </a:r>
            <a:r>
              <a:rPr lang="en-GB" sz="2000" dirty="0"/>
              <a:t>to implement the WIGOS framework, through bi-lateral, multi-lateral, or WMO coordinated </a:t>
            </a:r>
            <a:r>
              <a:rPr lang="en-GB" sz="2000" dirty="0" smtClean="0"/>
              <a:t>initiatives</a:t>
            </a:r>
            <a:endParaRPr lang="de-CH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endParaRPr lang="de-CH" sz="2000" dirty="0"/>
          </a:p>
        </p:txBody>
      </p:sp>
    </p:spTree>
    <p:extLst>
      <p:ext uri="{BB962C8B-B14F-4D97-AF65-F5344CB8AC3E}">
        <p14:creationId xmlns:p14="http://schemas.microsoft.com/office/powerpoint/2010/main" val="398291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1" y="4221088"/>
            <a:ext cx="4897603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1143000"/>
          </a:xfrm>
        </p:spPr>
        <p:txBody>
          <a:bodyPr/>
          <a:lstStyle/>
          <a:p>
            <a:pPr marL="354013" indent="-354013"/>
            <a:r>
              <a:rPr lang="en-GB" sz="2800" dirty="0" smtClean="0"/>
              <a:t>10. </a:t>
            </a:r>
            <a:r>
              <a:rPr lang="en-GB" sz="2800" dirty="0"/>
              <a:t>Communications and Outreach</a:t>
            </a:r>
          </a:p>
        </p:txBody>
      </p:sp>
      <p:sp>
        <p:nvSpPr>
          <p:cNvPr id="4" name="Shape 33"/>
          <p:cNvSpPr txBox="1">
            <a:spLocks/>
          </p:cNvSpPr>
          <p:nvPr/>
        </p:nvSpPr>
        <p:spPr>
          <a:xfrm>
            <a:off x="251520" y="1196752"/>
            <a:ext cx="8496944" cy="5184775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1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9pPr>
          </a:lstStyle>
          <a:p>
            <a:pPr marL="990600" lvl="1" indent="-533400" eaLnBrk="1" hangingPunct="1">
              <a:spcBef>
                <a:spcPts val="0"/>
              </a:spcBef>
              <a:spcAft>
                <a:spcPts val="1200"/>
              </a:spcAft>
              <a:defRPr sz="1800"/>
            </a:pPr>
            <a:endParaRPr lang="en-GB" sz="1800" kern="0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331640" y="1628800"/>
            <a:ext cx="7355160" cy="4497363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Extent of existing </a:t>
            </a:r>
            <a:r>
              <a:rPr lang="en-GB" sz="2000" b="1" dirty="0"/>
              <a:t>national Communications and Outreach activities</a:t>
            </a:r>
            <a:r>
              <a:rPr lang="en-GB" sz="2000" dirty="0"/>
              <a:t> in relation to meteorological and related </a:t>
            </a:r>
            <a:r>
              <a:rPr lang="en-GB" sz="2000" dirty="0" smtClean="0"/>
              <a:t>observations </a:t>
            </a:r>
            <a:endParaRPr lang="en-GB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Definition of the </a:t>
            </a:r>
            <a:r>
              <a:rPr lang="en-GB" sz="2000" b="1" dirty="0"/>
              <a:t>key target audiences </a:t>
            </a:r>
            <a:r>
              <a:rPr lang="en-GB" sz="2000" dirty="0"/>
              <a:t>with respect to a future national WIGOS communications and outreach </a:t>
            </a:r>
            <a:r>
              <a:rPr lang="en-GB" sz="2000" dirty="0" smtClean="0"/>
              <a:t>strategy </a:t>
            </a:r>
            <a:endParaRPr lang="en-GB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2000" dirty="0"/>
              <a:t>Knowledge of the NMHS to </a:t>
            </a:r>
            <a:r>
              <a:rPr lang="en-GB" sz="2000" b="1" dirty="0"/>
              <a:t>understand</a:t>
            </a:r>
            <a:r>
              <a:rPr lang="en-GB" sz="2000" dirty="0"/>
              <a:t> the communications and outreach needs of key target </a:t>
            </a:r>
            <a:r>
              <a:rPr lang="en-GB" sz="2000" dirty="0" smtClean="0"/>
              <a:t>audiences </a:t>
            </a:r>
            <a:endParaRPr lang="de-CH" sz="2000" dirty="0"/>
          </a:p>
          <a:p>
            <a:pPr>
              <a:spcBef>
                <a:spcPts val="0"/>
              </a:spcBef>
              <a:spcAft>
                <a:spcPts val="1200"/>
              </a:spcAft>
            </a:pPr>
            <a:endParaRPr lang="de-CH" sz="2000" dirty="0"/>
          </a:p>
        </p:txBody>
      </p:sp>
    </p:spTree>
    <p:extLst>
      <p:ext uri="{BB962C8B-B14F-4D97-AF65-F5344CB8AC3E}">
        <p14:creationId xmlns:p14="http://schemas.microsoft.com/office/powerpoint/2010/main" val="2958737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Conclusions of self-assessment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1800" dirty="0"/>
              <a:t>Good instrument to better understand the 10 key activity areas of WIGOS and to illustrate them e.g. to  observing system managers at the NMHS.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1800" dirty="0"/>
              <a:t>Involvement of an extended number of relevant persons in integrating them in the process of completion of the checklist </a:t>
            </a:r>
            <a:r>
              <a:rPr lang="en-GB" sz="1800" dirty="0">
                <a:sym typeface="Wingdings" panose="05000000000000000000" pitchFamily="2" charset="2"/>
              </a:rPr>
              <a:t> important role of the focal point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1800" dirty="0">
                <a:sym typeface="Wingdings" panose="05000000000000000000" pitchFamily="2" charset="2"/>
              </a:rPr>
              <a:t>Offers a good overview where already a lot has been done and where there are some gaps to be considered in the planning of future activities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GB" sz="1800" dirty="0">
                <a:sym typeface="Wingdings" panose="05000000000000000000" pitchFamily="2" charset="2"/>
              </a:rPr>
              <a:t>Provided examples and existing templates offer a good support in giving examples for answers to the different questions</a:t>
            </a:r>
            <a:r>
              <a:rPr lang="en-GB" sz="1800" dirty="0" smtClean="0">
                <a:sym typeface="Wingdings" panose="05000000000000000000" pitchFamily="2" charset="2"/>
              </a:rPr>
              <a:t>.</a:t>
            </a:r>
            <a:endParaRPr lang="en-GB" sz="1800" dirty="0"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37508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Conclusions of the Swiss example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 smtClean="0"/>
              <a:t>In a time with increasing requirements and decreasing resources it becomes of crucial importance to invest the available money where it creates most benefit </a:t>
            </a:r>
            <a:r>
              <a:rPr lang="en-GB" sz="1800" dirty="0" smtClean="0">
                <a:sym typeface="Wingdings" pitchFamily="2" charset="2"/>
              </a:rPr>
              <a:t> RRR helps to evaluate where this is the case  important basis for decision makers</a:t>
            </a:r>
            <a:br>
              <a:rPr lang="en-GB" sz="1800" dirty="0" smtClean="0">
                <a:sym typeface="Wingdings" pitchFamily="2" charset="2"/>
              </a:rPr>
            </a:br>
            <a:endParaRPr lang="en-GB" sz="1800" dirty="0" smtClean="0">
              <a:sym typeface="Wingdings" pitchFamily="2" charset="2"/>
            </a:endParaRPr>
          </a:p>
          <a:p>
            <a:r>
              <a:rPr lang="en-GB" sz="1800" dirty="0" smtClean="0">
                <a:sym typeface="Wingdings" pitchFamily="2" charset="2"/>
              </a:rPr>
              <a:t>In Switzerland a lot of data is gathered by different authorities, institutions as well as private companies big potential in the integration of data from internal as well as external partners in a composite to increase temporal and spatial resolution in a cost-effective way.</a:t>
            </a:r>
            <a:br>
              <a:rPr lang="en-GB" sz="1800" dirty="0" smtClean="0">
                <a:sym typeface="Wingdings" pitchFamily="2" charset="2"/>
              </a:rPr>
            </a:br>
            <a:endParaRPr lang="en-GB" sz="1800" dirty="0" smtClean="0">
              <a:sym typeface="Wingdings" pitchFamily="2" charset="2"/>
            </a:endParaRPr>
          </a:p>
          <a:p>
            <a:r>
              <a:rPr lang="en-GB" sz="1800" dirty="0" smtClean="0">
                <a:sym typeface="Wingdings" pitchFamily="2" charset="2"/>
              </a:rPr>
              <a:t>As well shown in the example “</a:t>
            </a:r>
            <a:r>
              <a:rPr lang="en-GB" sz="1800" dirty="0" err="1" smtClean="0">
                <a:sym typeface="Wingdings" pitchFamily="2" charset="2"/>
              </a:rPr>
              <a:t>CombiPrecip</a:t>
            </a:r>
            <a:r>
              <a:rPr lang="en-GB" sz="1800" dirty="0" smtClean="0">
                <a:sym typeface="Wingdings" pitchFamily="2" charset="2"/>
              </a:rPr>
              <a:t>”  there’s a big potential to trespass each observation systems specific limitation by combining them  this requires open minds by all system experts to find together new solutions.</a:t>
            </a:r>
            <a:r>
              <a:rPr lang="en-GB" dirty="0" smtClean="0">
                <a:sym typeface="Wingdings" pitchFamily="2" charset="2"/>
              </a:rPr>
              <a:t/>
            </a:r>
            <a:br>
              <a:rPr lang="en-GB" dirty="0" smtClean="0">
                <a:sym typeface="Wingdings" pitchFamily="2" charset="2"/>
              </a:rPr>
            </a:br>
            <a:endParaRPr lang="en-GB" dirty="0" smtClean="0">
              <a:sym typeface="Wingdings" pitchFamily="2" charset="2"/>
            </a:endParaRPr>
          </a:p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05208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sz="2400" dirty="0"/>
          </a:p>
          <a:p>
            <a:endParaRPr lang="de-CH" dirty="0" smtClean="0"/>
          </a:p>
          <a:p>
            <a:endParaRPr lang="de-CH" dirty="0"/>
          </a:p>
          <a:p>
            <a:endParaRPr lang="de-CH" dirty="0" smtClean="0"/>
          </a:p>
          <a:p>
            <a:endParaRPr lang="de-CH" dirty="0"/>
          </a:p>
          <a:p>
            <a:endParaRPr lang="de-CH" dirty="0" smtClean="0"/>
          </a:p>
          <a:p>
            <a:endParaRPr lang="de-CH" dirty="0"/>
          </a:p>
          <a:p>
            <a:endParaRPr lang="de-CH" dirty="0" smtClean="0"/>
          </a:p>
          <a:p>
            <a:endParaRPr lang="de-CH" dirty="0"/>
          </a:p>
          <a:p>
            <a:endParaRPr lang="de-CH" dirty="0" smtClean="0"/>
          </a:p>
          <a:p>
            <a:pPr marL="0" indent="0" algn="ctr">
              <a:buNone/>
            </a:pPr>
            <a:r>
              <a:rPr lang="en-GB" sz="2400" b="1" dirty="0"/>
              <a:t>Thank you very much for your attention!</a:t>
            </a:r>
          </a:p>
          <a:p>
            <a:endParaRPr lang="de-CH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132856"/>
            <a:ext cx="3511104" cy="2306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8449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SEDI">
  <a:themeElements>
    <a:clrScheme name="GSEDI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SED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GSEDI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Settings\All Users\IDZEDI\OFFICE_SETTINGS\TEMPLATES\SHARED\GSEDI.pot</Template>
  <TotalTime>0</TotalTime>
  <Words>2200</Words>
  <Application>Microsoft Office PowerPoint</Application>
  <PresentationFormat>On-screen Show (4:3)</PresentationFormat>
  <Paragraphs>358</Paragraphs>
  <Slides>33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GSEDI</vt:lpstr>
      <vt:lpstr>PowerPoint Presentation</vt:lpstr>
      <vt:lpstr>Outline of presentation</vt:lpstr>
      <vt:lpstr>Levels of WIGOS Implementation</vt:lpstr>
      <vt:lpstr>WIGOS tasks at a national level</vt:lpstr>
      <vt:lpstr>Self-assessment checklist</vt:lpstr>
      <vt:lpstr>General structure of Checklist</vt:lpstr>
      <vt:lpstr>General structure of Checklist</vt:lpstr>
      <vt:lpstr>Management of WIGOS Implementation</vt:lpstr>
      <vt:lpstr>Management of WIGOS Implementation at MeteoSwiss </vt:lpstr>
      <vt:lpstr>2. Collaboration with the WMO co-spon- sored observing systems and international partner organizations and programmes</vt:lpstr>
      <vt:lpstr>Collaboration with WMO and co-sponsored observing systems</vt:lpstr>
      <vt:lpstr>Integration of partner stations  </vt:lpstr>
      <vt:lpstr>Integration of partner stations /2 </vt:lpstr>
      <vt:lpstr>3. Design, planning and optimized evolution of WIGOS component observing systems </vt:lpstr>
      <vt:lpstr>Design, planning and optimized evolution  RRR at MeteoSwiss</vt:lpstr>
      <vt:lpstr>RRR process at MeteoSwiss</vt:lpstr>
      <vt:lpstr>4. Observing System Operation and Maintenance</vt:lpstr>
      <vt:lpstr>Integrated Observing System operation and maintenance</vt:lpstr>
      <vt:lpstr>5. Quality Management</vt:lpstr>
      <vt:lpstr>Form for certification and impres-sions of station visits</vt:lpstr>
      <vt:lpstr>Integrated Quality Management</vt:lpstr>
      <vt:lpstr>6. Standardization, System Interoperability and Data Compatibility</vt:lpstr>
      <vt:lpstr>Standardization, system inter- operability and data compatibility</vt:lpstr>
      <vt:lpstr>Integrated data sources</vt:lpstr>
      <vt:lpstr>Standardization, system inter- operability and data compatibility</vt:lpstr>
      <vt:lpstr>7. The WIGOS Operational Information Resource (WIR)</vt:lpstr>
      <vt:lpstr>8. Data Discovery, Access and Retrieval</vt:lpstr>
      <vt:lpstr>Data and metadata management, delivery and archival</vt:lpstr>
      <vt:lpstr>9. Capacity Development</vt:lpstr>
      <vt:lpstr>10. Communications and Outreach</vt:lpstr>
      <vt:lpstr>Conclusions of self-assessment</vt:lpstr>
      <vt:lpstr>Conclusions of the Swiss example </vt:lpstr>
      <vt:lpstr>Questions?</vt:lpstr>
    </vt:vector>
  </TitlesOfParts>
  <Company>IDZ-EDI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Titel der Präsentation</dc:title>
  <dc:creator>Holderegger Christian</dc:creator>
  <cp:lastModifiedBy>Grüter Estelle</cp:lastModifiedBy>
  <cp:revision>706</cp:revision>
  <cp:lastPrinted>2003-11-14T16:51:38Z</cp:lastPrinted>
  <dcterms:created xsi:type="dcterms:W3CDTF">2006-03-16T08:40:30Z</dcterms:created>
  <dcterms:modified xsi:type="dcterms:W3CDTF">2015-11-27T13:21:15Z</dcterms:modified>
</cp:coreProperties>
</file>