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</p:sldMasterIdLst>
  <p:notesMasterIdLst>
    <p:notesMasterId r:id="rId15"/>
  </p:notesMasterIdLst>
  <p:handoutMasterIdLst>
    <p:handoutMasterId r:id="rId16"/>
  </p:handoutMasterIdLst>
  <p:sldIdLst>
    <p:sldId id="263" r:id="rId3"/>
    <p:sldId id="267" r:id="rId4"/>
    <p:sldId id="270" r:id="rId5"/>
    <p:sldId id="271" r:id="rId6"/>
    <p:sldId id="272" r:id="rId7"/>
    <p:sldId id="275" r:id="rId8"/>
    <p:sldId id="273" r:id="rId9"/>
    <p:sldId id="274" r:id="rId10"/>
    <p:sldId id="276" r:id="rId11"/>
    <p:sldId id="277" r:id="rId12"/>
    <p:sldId id="278" r:id="rId13"/>
    <p:sldId id="262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7" autoAdjust="0"/>
    <p:restoredTop sz="94617" autoAdjust="0"/>
  </p:normalViewPr>
  <p:slideViewPr>
    <p:cSldViewPr>
      <p:cViewPr varScale="1">
        <p:scale>
          <a:sx n="43" d="100"/>
          <a:sy n="43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5ACEB0CC-4F54-4232-9D51-C1E45C8A93F2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1813"/>
            <a:ext cx="5486400" cy="41163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fld id="{384B1A90-27CE-4A65-90C6-1DE1E7B69B8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hyperlink" Target="http://www.wmo.int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0"/>
            <a:r>
              <a:rPr lang="en-US" altLang="en-US" smtClean="0"/>
              <a:t>First level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GB" altLang="en-US" smtClean="0"/>
              <a:t>WIS in support of WIGOS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4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WIS in Region VI</a:t>
            </a:r>
            <a:endParaRPr lang="en-US" altLang="en-US" dirty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Steve Foreman, C/DRMM, WIS Team</a:t>
            </a:r>
            <a:endParaRPr lang="en-US" alt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17475" y="6453188"/>
            <a:ext cx="2438400" cy="2889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latin typeface="Arial"/>
                <a:ea typeface="+mj-ea"/>
                <a:cs typeface="Arial"/>
              </a:rPr>
              <a:t>WMO; </a:t>
            </a:r>
            <a:r>
              <a:rPr lang="en-US" sz="1200" dirty="0" smtClean="0">
                <a:latin typeface="Arial"/>
                <a:ea typeface="+mj-ea"/>
                <a:cs typeface="Arial"/>
              </a:rPr>
              <a:t>OBS/WIS</a:t>
            </a:r>
            <a:endParaRPr lang="en-US" sz="1200" dirty="0"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Structure of WIS</a:t>
            </a:r>
          </a:p>
          <a:p>
            <a:r>
              <a:rPr lang="en-US" dirty="0" smtClean="0"/>
              <a:t>WIS supporting WIGOS in RA VI</a:t>
            </a:r>
          </a:p>
          <a:p>
            <a:r>
              <a:rPr lang="en-US" dirty="0" smtClean="0"/>
              <a:t>Information requirements of WIGOS in RA VI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14949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Structure of WIS</a:t>
            </a:r>
            <a:endParaRPr lang="en-GB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41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WMO Information System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79512" y="620688"/>
            <a:ext cx="8688800" cy="5500826"/>
            <a:chOff x="179512" y="620688"/>
            <a:chExt cx="8688800" cy="5500826"/>
          </a:xfrm>
        </p:grpSpPr>
        <p:grpSp>
          <p:nvGrpSpPr>
            <p:cNvPr id="4" name="Group 3"/>
            <p:cNvGrpSpPr/>
            <p:nvPr/>
          </p:nvGrpSpPr>
          <p:grpSpPr>
            <a:xfrm>
              <a:off x="755650" y="1196752"/>
              <a:ext cx="7294602" cy="4924762"/>
              <a:chOff x="755650" y="1196752"/>
              <a:chExt cx="7294602" cy="4924762"/>
            </a:xfrm>
          </p:grpSpPr>
          <p:sp>
            <p:nvSpPr>
              <p:cNvPr id="11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1403648" y="1196752"/>
                <a:ext cx="6646604" cy="4924762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D9E6FF"/>
              </a:solidFill>
              <a:ln w="9525">
                <a:solidFill>
                  <a:srgbClr val="6D9EFF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Oval 57"/>
              <p:cNvSpPr>
                <a:spLocks noChangeArrowheads="1"/>
              </p:cNvSpPr>
              <p:nvPr/>
            </p:nvSpPr>
            <p:spPr bwMode="auto">
              <a:xfrm>
                <a:off x="2714625" y="1911350"/>
                <a:ext cx="4191000" cy="3314700"/>
              </a:xfrm>
              <a:prstGeom prst="ellipse">
                <a:avLst/>
              </a:prstGeom>
              <a:solidFill>
                <a:schemeClr val="bg1"/>
              </a:solidFill>
              <a:ln w="1270" algn="ctr">
                <a:solidFill>
                  <a:srgbClr val="008000"/>
                </a:solidFill>
                <a:prstDash val="dash"/>
                <a:round/>
                <a:headEnd/>
                <a:tailEnd/>
              </a:ln>
              <a:effectLst>
                <a:outerShdw blurRad="50800" dist="38100" dir="2700000" sx="102000" sy="102000" algn="ctr" rotWithShape="0">
                  <a:schemeClr val="bg2">
                    <a:alpha val="40000"/>
                  </a:schemeClr>
                </a:outerShdw>
              </a:effectLst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3" name="Cloud"/>
              <p:cNvSpPr>
                <a:spLocks noChangeAspect="1" noEditPoints="1" noChangeArrowheads="1"/>
              </p:cNvSpPr>
              <p:nvPr/>
            </p:nvSpPr>
            <p:spPr bwMode="auto">
              <a:xfrm>
                <a:off x="3790950" y="2778125"/>
                <a:ext cx="2135904" cy="1676399"/>
              </a:xfrm>
              <a:custGeom>
                <a:avLst/>
                <a:gdLst>
                  <a:gd name="T0" fmla="*/ 67 w 21600"/>
                  <a:gd name="T1" fmla="*/ 10800 h 21600"/>
                  <a:gd name="T2" fmla="*/ 10800 w 21600"/>
                  <a:gd name="T3" fmla="*/ 21577 h 21600"/>
                  <a:gd name="T4" fmla="*/ 21582 w 21600"/>
                  <a:gd name="T5" fmla="*/ 10800 h 21600"/>
                  <a:gd name="T6" fmla="*/ 10800 w 21600"/>
                  <a:gd name="T7" fmla="*/ 1235 h 21600"/>
                  <a:gd name="T8" fmla="*/ 2977 w 21600"/>
                  <a:gd name="T9" fmla="*/ 3262 h 21600"/>
                  <a:gd name="T10" fmla="*/ 17087 w 21600"/>
                  <a:gd name="T11" fmla="*/ 17337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 extrusionOk="0">
                    <a:moveTo>
                      <a:pt x="1949" y="7180"/>
                    </a:moveTo>
                    <a:cubicBezTo>
                      <a:pt x="841" y="7336"/>
                      <a:pt x="0" y="8613"/>
                      <a:pt x="0" y="10137"/>
                    </a:cubicBezTo>
                    <a:cubicBezTo>
                      <a:pt x="0" y="11192"/>
                      <a:pt x="409" y="12169"/>
                      <a:pt x="1074" y="12702"/>
                    </a:cubicBezTo>
                    <a:lnTo>
                      <a:pt x="1063" y="12668"/>
                    </a:lnTo>
                    <a:cubicBezTo>
                      <a:pt x="685" y="13217"/>
                      <a:pt x="475" y="13940"/>
                      <a:pt x="475" y="14690"/>
                    </a:cubicBezTo>
                    <a:cubicBezTo>
                      <a:pt x="475" y="16325"/>
                      <a:pt x="1451" y="17650"/>
                      <a:pt x="2655" y="17650"/>
                    </a:cubicBezTo>
                    <a:cubicBezTo>
                      <a:pt x="2739" y="17649"/>
                      <a:pt x="2824" y="17643"/>
                      <a:pt x="2909" y="17629"/>
                    </a:cubicBezTo>
                    <a:lnTo>
                      <a:pt x="2897" y="17649"/>
                    </a:lnTo>
                    <a:cubicBezTo>
                      <a:pt x="3585" y="19288"/>
                      <a:pt x="4863" y="20299"/>
                      <a:pt x="6247" y="20299"/>
                    </a:cubicBezTo>
                    <a:cubicBezTo>
                      <a:pt x="6947" y="20299"/>
                      <a:pt x="7635" y="20039"/>
                      <a:pt x="8235" y="19546"/>
                    </a:cubicBezTo>
                    <a:lnTo>
                      <a:pt x="8229" y="19550"/>
                    </a:lnTo>
                    <a:cubicBezTo>
                      <a:pt x="8855" y="20829"/>
                      <a:pt x="9908" y="21596"/>
                      <a:pt x="11036" y="21596"/>
                    </a:cubicBezTo>
                    <a:cubicBezTo>
                      <a:pt x="12523" y="21596"/>
                      <a:pt x="13836" y="20267"/>
                      <a:pt x="14267" y="18324"/>
                    </a:cubicBezTo>
                    <a:lnTo>
                      <a:pt x="14270" y="18350"/>
                    </a:lnTo>
                    <a:cubicBezTo>
                      <a:pt x="14730" y="18740"/>
                      <a:pt x="15260" y="18946"/>
                      <a:pt x="15802" y="18946"/>
                    </a:cubicBezTo>
                    <a:cubicBezTo>
                      <a:pt x="17390" y="18946"/>
                      <a:pt x="18682" y="17205"/>
                      <a:pt x="18694" y="15045"/>
                    </a:cubicBezTo>
                    <a:lnTo>
                      <a:pt x="18689" y="15035"/>
                    </a:lnTo>
                    <a:cubicBezTo>
                      <a:pt x="20357" y="14710"/>
                      <a:pt x="21597" y="12765"/>
                      <a:pt x="21597" y="10472"/>
                    </a:cubicBezTo>
                    <a:cubicBezTo>
                      <a:pt x="21597" y="9456"/>
                      <a:pt x="21350" y="8469"/>
                      <a:pt x="20896" y="7663"/>
                    </a:cubicBezTo>
                    <a:lnTo>
                      <a:pt x="20889" y="7661"/>
                    </a:lnTo>
                    <a:cubicBezTo>
                      <a:pt x="21031" y="7208"/>
                      <a:pt x="21105" y="6721"/>
                      <a:pt x="21105" y="6228"/>
                    </a:cubicBezTo>
                    <a:cubicBezTo>
                      <a:pt x="21105" y="4588"/>
                      <a:pt x="20299" y="3150"/>
                      <a:pt x="19139" y="2719"/>
                    </a:cubicBezTo>
                    <a:lnTo>
                      <a:pt x="19148" y="2712"/>
                    </a:lnTo>
                    <a:cubicBezTo>
                      <a:pt x="18940" y="1142"/>
                      <a:pt x="17933" y="0"/>
                      <a:pt x="16758" y="0"/>
                    </a:cubicBezTo>
                    <a:cubicBezTo>
                      <a:pt x="16044" y="0"/>
                      <a:pt x="15367" y="426"/>
                      <a:pt x="14905" y="1165"/>
                    </a:cubicBezTo>
                    <a:lnTo>
                      <a:pt x="14909" y="1170"/>
                    </a:lnTo>
                    <a:cubicBezTo>
                      <a:pt x="14497" y="432"/>
                      <a:pt x="13855" y="0"/>
                      <a:pt x="13174" y="0"/>
                    </a:cubicBezTo>
                    <a:cubicBezTo>
                      <a:pt x="12347" y="0"/>
                      <a:pt x="11590" y="637"/>
                      <a:pt x="11221" y="1645"/>
                    </a:cubicBezTo>
                    <a:lnTo>
                      <a:pt x="11229" y="1694"/>
                    </a:lnTo>
                    <a:cubicBezTo>
                      <a:pt x="10730" y="1024"/>
                      <a:pt x="10058" y="650"/>
                      <a:pt x="9358" y="650"/>
                    </a:cubicBezTo>
                    <a:cubicBezTo>
                      <a:pt x="8372" y="650"/>
                      <a:pt x="7466" y="1391"/>
                      <a:pt x="7003" y="2578"/>
                    </a:cubicBezTo>
                    <a:lnTo>
                      <a:pt x="6995" y="2602"/>
                    </a:lnTo>
                    <a:cubicBezTo>
                      <a:pt x="6477" y="2189"/>
                      <a:pt x="5888" y="1972"/>
                      <a:pt x="5288" y="1972"/>
                    </a:cubicBezTo>
                    <a:cubicBezTo>
                      <a:pt x="3423" y="1972"/>
                      <a:pt x="1912" y="4029"/>
                      <a:pt x="1912" y="6567"/>
                    </a:cubicBezTo>
                    <a:cubicBezTo>
                      <a:pt x="1912" y="6774"/>
                      <a:pt x="1922" y="6981"/>
                      <a:pt x="1942" y="7186"/>
                    </a:cubicBezTo>
                    <a:close/>
                  </a:path>
                  <a:path w="21600" h="21600" fill="none" extrusionOk="0">
                    <a:moveTo>
                      <a:pt x="1074" y="12702"/>
                    </a:moveTo>
                    <a:cubicBezTo>
                      <a:pt x="1407" y="12969"/>
                      <a:pt x="1786" y="13109"/>
                      <a:pt x="2172" y="13109"/>
                    </a:cubicBezTo>
                    <a:cubicBezTo>
                      <a:pt x="2228" y="13109"/>
                      <a:pt x="2285" y="13107"/>
                      <a:pt x="2341" y="13101"/>
                    </a:cubicBezTo>
                  </a:path>
                  <a:path w="21600" h="21600" fill="none" extrusionOk="0">
                    <a:moveTo>
                      <a:pt x="2909" y="17629"/>
                    </a:moveTo>
                    <a:cubicBezTo>
                      <a:pt x="3099" y="17599"/>
                      <a:pt x="3285" y="17535"/>
                      <a:pt x="3463" y="17439"/>
                    </a:cubicBezTo>
                  </a:path>
                  <a:path w="21600" h="21600" fill="none" extrusionOk="0">
                    <a:moveTo>
                      <a:pt x="7895" y="18680"/>
                    </a:moveTo>
                    <a:cubicBezTo>
                      <a:pt x="7983" y="18985"/>
                      <a:pt x="8095" y="19277"/>
                      <a:pt x="8229" y="19550"/>
                    </a:cubicBezTo>
                  </a:path>
                  <a:path w="21600" h="21600" fill="none" extrusionOk="0">
                    <a:moveTo>
                      <a:pt x="14267" y="18324"/>
                    </a:moveTo>
                    <a:cubicBezTo>
                      <a:pt x="14336" y="18013"/>
                      <a:pt x="14380" y="17693"/>
                      <a:pt x="14400" y="17370"/>
                    </a:cubicBezTo>
                  </a:path>
                  <a:path w="21600" h="21600" fill="none" extrusionOk="0">
                    <a:moveTo>
                      <a:pt x="18694" y="15045"/>
                    </a:moveTo>
                    <a:cubicBezTo>
                      <a:pt x="18694" y="15034"/>
                      <a:pt x="18695" y="15024"/>
                      <a:pt x="18695" y="15013"/>
                    </a:cubicBezTo>
                    <a:cubicBezTo>
                      <a:pt x="18695" y="13508"/>
                      <a:pt x="18063" y="12136"/>
                      <a:pt x="17069" y="11477"/>
                    </a:cubicBezTo>
                  </a:path>
                  <a:path w="21600" h="21600" fill="none" extrusionOk="0">
                    <a:moveTo>
                      <a:pt x="20165" y="8999"/>
                    </a:moveTo>
                    <a:cubicBezTo>
                      <a:pt x="20479" y="8635"/>
                      <a:pt x="20726" y="8177"/>
                      <a:pt x="20889" y="7661"/>
                    </a:cubicBezTo>
                  </a:path>
                  <a:path w="21600" h="21600" fill="none" extrusionOk="0">
                    <a:moveTo>
                      <a:pt x="19186" y="3344"/>
                    </a:moveTo>
                    <a:cubicBezTo>
                      <a:pt x="19186" y="3328"/>
                      <a:pt x="19187" y="3313"/>
                      <a:pt x="19187" y="3297"/>
                    </a:cubicBezTo>
                    <a:cubicBezTo>
                      <a:pt x="19187" y="3101"/>
                      <a:pt x="19174" y="2905"/>
                      <a:pt x="19148" y="2712"/>
                    </a:cubicBezTo>
                  </a:path>
                  <a:path w="21600" h="21600" fill="none" extrusionOk="0">
                    <a:moveTo>
                      <a:pt x="14905" y="1165"/>
                    </a:moveTo>
                    <a:cubicBezTo>
                      <a:pt x="14754" y="1408"/>
                      <a:pt x="14629" y="1679"/>
                      <a:pt x="14535" y="1971"/>
                    </a:cubicBezTo>
                  </a:path>
                  <a:path w="21600" h="21600" fill="none" extrusionOk="0">
                    <a:moveTo>
                      <a:pt x="11221" y="1645"/>
                    </a:moveTo>
                    <a:cubicBezTo>
                      <a:pt x="11140" y="1866"/>
                      <a:pt x="11080" y="2099"/>
                      <a:pt x="11041" y="2340"/>
                    </a:cubicBezTo>
                  </a:path>
                  <a:path w="21600" h="21600" fill="none" extrusionOk="0">
                    <a:moveTo>
                      <a:pt x="7645" y="3276"/>
                    </a:moveTo>
                    <a:cubicBezTo>
                      <a:pt x="7449" y="3016"/>
                      <a:pt x="7231" y="2790"/>
                      <a:pt x="6995" y="2602"/>
                    </a:cubicBezTo>
                  </a:path>
                  <a:path w="21600" h="21600" fill="none" extrusionOk="0">
                    <a:moveTo>
                      <a:pt x="1942" y="7186"/>
                    </a:moveTo>
                    <a:cubicBezTo>
                      <a:pt x="1966" y="7426"/>
                      <a:pt x="2004" y="7663"/>
                      <a:pt x="2056" y="7895"/>
                    </a:cubicBezTo>
                  </a:path>
                </a:pathLst>
              </a:custGeom>
              <a:solidFill>
                <a:srgbClr val="FFE5E5"/>
              </a:solidFill>
              <a:ln w="9525">
                <a:solidFill>
                  <a:srgbClr val="FFE5E5"/>
                </a:solidFill>
                <a:miter lim="800000"/>
                <a:headEnd/>
                <a:tailEnd/>
              </a:ln>
              <a:effectLst>
                <a:outerShdw blurRad="50800" dist="38100" dir="2700000" sx="102000" sy="102000" algn="tl" rotWithShape="0">
                  <a:prstClr val="black">
                    <a:alpha val="40000"/>
                  </a:prstClr>
                </a:outerShdw>
              </a:effec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Oval 9"/>
              <p:cNvSpPr>
                <a:spLocks noChangeArrowheads="1"/>
              </p:cNvSpPr>
              <p:nvPr/>
            </p:nvSpPr>
            <p:spPr bwMode="auto">
              <a:xfrm>
                <a:off x="43053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5" name="Oval 11"/>
              <p:cNvSpPr>
                <a:spLocks noChangeArrowheads="1"/>
              </p:cNvSpPr>
              <p:nvPr/>
            </p:nvSpPr>
            <p:spPr bwMode="auto">
              <a:xfrm>
                <a:off x="4991100" y="381635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6" name="Oval 12"/>
              <p:cNvSpPr>
                <a:spLocks noChangeArrowheads="1"/>
              </p:cNvSpPr>
              <p:nvPr/>
            </p:nvSpPr>
            <p:spPr bwMode="auto">
              <a:xfrm>
                <a:off x="3971925" y="329247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7" name="Oval 14"/>
              <p:cNvSpPr>
                <a:spLocks noChangeArrowheads="1"/>
              </p:cNvSpPr>
              <p:nvPr/>
            </p:nvSpPr>
            <p:spPr bwMode="auto">
              <a:xfrm>
                <a:off x="5229225" y="3273425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18" name="Oval 15"/>
              <p:cNvSpPr>
                <a:spLocks noChangeArrowheads="1"/>
              </p:cNvSpPr>
              <p:nvPr/>
            </p:nvSpPr>
            <p:spPr bwMode="auto">
              <a:xfrm>
                <a:off x="4619625" y="2921000"/>
                <a:ext cx="428625" cy="390525"/>
              </a:xfrm>
              <a:prstGeom prst="ellipse">
                <a:avLst/>
              </a:prstGeom>
              <a:solidFill>
                <a:srgbClr val="F3E7FF"/>
              </a:solidFill>
              <a:ln w="1270" algn="ctr">
                <a:solidFill>
                  <a:srgbClr val="CC99FF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GISC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19" name="AutoShape 18"/>
              <p:cNvCxnSpPr>
                <a:cxnSpLocks noChangeShapeType="1"/>
                <a:stCxn id="16" idx="0"/>
                <a:endCxn id="18" idx="2"/>
              </p:cNvCxnSpPr>
              <p:nvPr/>
            </p:nvCxnSpPr>
            <p:spPr bwMode="auto">
              <a:xfrm flipV="1">
                <a:off x="4186238" y="3116263"/>
                <a:ext cx="433387" cy="17621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0" name="AutoShape 19"/>
              <p:cNvCxnSpPr>
                <a:cxnSpLocks noChangeShapeType="1"/>
                <a:stCxn id="18" idx="6"/>
                <a:endCxn id="17" idx="0"/>
              </p:cNvCxnSpPr>
              <p:nvPr/>
            </p:nvCxnSpPr>
            <p:spPr bwMode="auto">
              <a:xfrm>
                <a:off x="5048250" y="3116263"/>
                <a:ext cx="395288" cy="157162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1" name="AutoShape 20"/>
              <p:cNvCxnSpPr>
                <a:cxnSpLocks noChangeShapeType="1"/>
                <a:stCxn id="16" idx="4"/>
                <a:endCxn id="14" idx="1"/>
              </p:cNvCxnSpPr>
              <p:nvPr/>
            </p:nvCxnSpPr>
            <p:spPr bwMode="auto">
              <a:xfrm>
                <a:off x="4186238" y="3683000"/>
                <a:ext cx="182562" cy="19050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2" name="AutoShape 21"/>
              <p:cNvCxnSpPr>
                <a:cxnSpLocks noChangeShapeType="1"/>
                <a:stCxn id="14" idx="6"/>
                <a:endCxn id="15" idx="2"/>
              </p:cNvCxnSpPr>
              <p:nvPr/>
            </p:nvCxnSpPr>
            <p:spPr bwMode="auto">
              <a:xfrm>
                <a:off x="4733925" y="4011613"/>
                <a:ext cx="257175" cy="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23" name="AutoShape 22"/>
              <p:cNvCxnSpPr>
                <a:cxnSpLocks noChangeShapeType="1"/>
                <a:stCxn id="15" idx="7"/>
                <a:endCxn id="17" idx="4"/>
              </p:cNvCxnSpPr>
              <p:nvPr/>
            </p:nvCxnSpPr>
            <p:spPr bwMode="auto">
              <a:xfrm flipV="1">
                <a:off x="5356225" y="3663950"/>
                <a:ext cx="87313" cy="209550"/>
              </a:xfrm>
              <a:prstGeom prst="straightConnector1">
                <a:avLst/>
              </a:prstGeom>
              <a:noFill/>
              <a:ln w="19050">
                <a:solidFill>
                  <a:srgbClr val="993366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24" name="Oval 23"/>
              <p:cNvSpPr>
                <a:spLocks noChangeArrowheads="1"/>
              </p:cNvSpPr>
              <p:nvPr/>
            </p:nvSpPr>
            <p:spPr bwMode="auto">
              <a:xfrm>
                <a:off x="2476500" y="31686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pic>
            <p:nvPicPr>
              <p:cNvPr id="25" name="Picture 24" descr="Satellite-left"/>
              <p:cNvPicPr>
                <a:picLocks noChangeAspect="1" noChangeArrowheads="1"/>
              </p:cNvPicPr>
              <p:nvPr/>
            </p:nvPicPr>
            <p:blipFill>
              <a:blip r:embed="rId2" cstate="print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79912" y="4320332"/>
                <a:ext cx="477837" cy="404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8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6" name="Picture 25" descr="Satellite-left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18298" y="4320331"/>
                <a:ext cx="477838" cy="404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7" name="Oval 26"/>
              <p:cNvSpPr>
                <a:spLocks noChangeArrowheads="1"/>
              </p:cNvSpPr>
              <p:nvPr/>
            </p:nvSpPr>
            <p:spPr bwMode="auto">
              <a:xfrm>
                <a:off x="2486025" y="36639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 dirty="0">
                    <a:latin typeface="Verdana" pitchFamily="34" charset="0"/>
                  </a:rPr>
                  <a:t>NC</a:t>
                </a:r>
                <a:endParaRPr lang="en-US" altLang="en-US" sz="800" b="1" dirty="0">
                  <a:latin typeface="Verdana" pitchFamily="34" charset="0"/>
                </a:endParaRPr>
              </a:p>
            </p:txBody>
          </p:sp>
          <p:sp>
            <p:nvSpPr>
              <p:cNvPr id="28" name="Oval 27"/>
              <p:cNvSpPr>
                <a:spLocks noChangeArrowheads="1"/>
              </p:cNvSpPr>
              <p:nvPr/>
            </p:nvSpPr>
            <p:spPr bwMode="auto">
              <a:xfrm>
                <a:off x="3362325" y="47212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29" name="Oval 28"/>
              <p:cNvSpPr>
                <a:spLocks noChangeArrowheads="1"/>
              </p:cNvSpPr>
              <p:nvPr/>
            </p:nvSpPr>
            <p:spPr bwMode="auto">
              <a:xfrm>
                <a:off x="4048125" y="50355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0" name="Oval 29"/>
              <p:cNvSpPr>
                <a:spLocks noChangeArrowheads="1"/>
              </p:cNvSpPr>
              <p:nvPr/>
            </p:nvSpPr>
            <p:spPr bwMode="auto">
              <a:xfrm>
                <a:off x="5543550" y="49403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1" name="Oval 30"/>
              <p:cNvSpPr>
                <a:spLocks noChangeArrowheads="1"/>
              </p:cNvSpPr>
              <p:nvPr/>
            </p:nvSpPr>
            <p:spPr bwMode="auto">
              <a:xfrm>
                <a:off x="4953000" y="50831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2" name="Oval 32"/>
              <p:cNvSpPr>
                <a:spLocks noChangeArrowheads="1"/>
              </p:cNvSpPr>
              <p:nvPr/>
            </p:nvSpPr>
            <p:spPr bwMode="auto">
              <a:xfrm>
                <a:off x="5410200" y="19018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3" name="Oval 33"/>
              <p:cNvSpPr>
                <a:spLocks noChangeArrowheads="1"/>
              </p:cNvSpPr>
              <p:nvPr/>
            </p:nvSpPr>
            <p:spPr bwMode="auto">
              <a:xfrm>
                <a:off x="6610350" y="293052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4" name="Oval 34"/>
              <p:cNvSpPr>
                <a:spLocks noChangeArrowheads="1"/>
              </p:cNvSpPr>
              <p:nvPr/>
            </p:nvSpPr>
            <p:spPr bwMode="auto">
              <a:xfrm>
                <a:off x="6686550" y="34734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5" name="Oval 35"/>
              <p:cNvSpPr>
                <a:spLocks noChangeArrowheads="1"/>
              </p:cNvSpPr>
              <p:nvPr/>
            </p:nvSpPr>
            <p:spPr bwMode="auto">
              <a:xfrm>
                <a:off x="3257550" y="40163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6" name="Oval 36"/>
              <p:cNvSpPr>
                <a:spLocks noChangeArrowheads="1"/>
              </p:cNvSpPr>
              <p:nvPr/>
            </p:nvSpPr>
            <p:spPr bwMode="auto">
              <a:xfrm>
                <a:off x="2676525" y="2682875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7" name="Oval 37"/>
              <p:cNvSpPr>
                <a:spLocks noChangeArrowheads="1"/>
              </p:cNvSpPr>
              <p:nvPr/>
            </p:nvSpPr>
            <p:spPr bwMode="auto">
              <a:xfrm>
                <a:off x="6391275" y="238760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NC/</a:t>
                </a:r>
              </a:p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8" name="Oval 38"/>
              <p:cNvSpPr>
                <a:spLocks noChangeArrowheads="1"/>
              </p:cNvSpPr>
              <p:nvPr/>
            </p:nvSpPr>
            <p:spPr bwMode="auto">
              <a:xfrm>
                <a:off x="6096000" y="3778250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39" name="Oval 39"/>
              <p:cNvSpPr>
                <a:spLocks noChangeArrowheads="1"/>
              </p:cNvSpPr>
              <p:nvPr/>
            </p:nvSpPr>
            <p:spPr bwMode="auto">
              <a:xfrm>
                <a:off x="4543425" y="1692275"/>
                <a:ext cx="428625" cy="381000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DCPC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cxnSp>
            <p:nvCxnSpPr>
              <p:cNvPr id="40" name="AutoShape 40"/>
              <p:cNvCxnSpPr>
                <a:cxnSpLocks noChangeShapeType="1"/>
                <a:stCxn id="60" idx="5"/>
                <a:endCxn id="18" idx="1"/>
              </p:cNvCxnSpPr>
              <p:nvPr/>
            </p:nvCxnSpPr>
            <p:spPr bwMode="auto">
              <a:xfrm>
                <a:off x="3717925" y="2397125"/>
                <a:ext cx="965200" cy="581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1" name="AutoShape 41"/>
              <p:cNvCxnSpPr>
                <a:cxnSpLocks noChangeShapeType="1"/>
                <a:stCxn id="39" idx="4"/>
                <a:endCxn id="18" idx="0"/>
              </p:cNvCxnSpPr>
              <p:nvPr/>
            </p:nvCxnSpPr>
            <p:spPr bwMode="auto">
              <a:xfrm>
                <a:off x="4757738" y="2073275"/>
                <a:ext cx="76200" cy="8477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2" name="AutoShape 42"/>
              <p:cNvCxnSpPr>
                <a:cxnSpLocks noChangeShapeType="1"/>
                <a:stCxn id="32" idx="3"/>
                <a:endCxn id="18" idx="7"/>
              </p:cNvCxnSpPr>
              <p:nvPr/>
            </p:nvCxnSpPr>
            <p:spPr bwMode="auto">
              <a:xfrm flipH="1">
                <a:off x="4984750" y="2235200"/>
                <a:ext cx="488950" cy="74295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3" name="AutoShape 43"/>
              <p:cNvCxnSpPr>
                <a:cxnSpLocks noChangeShapeType="1"/>
                <a:stCxn id="36" idx="5"/>
                <a:endCxn id="16" idx="2"/>
              </p:cNvCxnSpPr>
              <p:nvPr/>
            </p:nvCxnSpPr>
            <p:spPr bwMode="auto">
              <a:xfrm>
                <a:off x="3041650" y="3016250"/>
                <a:ext cx="930275" cy="471488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4" name="AutoShape 44"/>
              <p:cNvCxnSpPr>
                <a:cxnSpLocks noChangeShapeType="1"/>
                <a:stCxn id="24" idx="6"/>
                <a:endCxn id="16" idx="2"/>
              </p:cNvCxnSpPr>
              <p:nvPr/>
            </p:nvCxnSpPr>
            <p:spPr bwMode="auto">
              <a:xfrm>
                <a:off x="2905125" y="3363913"/>
                <a:ext cx="1066800" cy="1238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5" name="AutoShape 45"/>
              <p:cNvCxnSpPr>
                <a:cxnSpLocks noChangeShapeType="1"/>
                <a:stCxn id="27" idx="6"/>
                <a:endCxn id="16" idx="2"/>
              </p:cNvCxnSpPr>
              <p:nvPr/>
            </p:nvCxnSpPr>
            <p:spPr bwMode="auto">
              <a:xfrm flipV="1">
                <a:off x="2914650" y="3487738"/>
                <a:ext cx="1057275" cy="37147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6" name="AutoShape 46"/>
              <p:cNvCxnSpPr>
                <a:cxnSpLocks noChangeShapeType="1"/>
                <a:stCxn id="35" idx="7"/>
                <a:endCxn id="16" idx="2"/>
              </p:cNvCxnSpPr>
              <p:nvPr/>
            </p:nvCxnSpPr>
            <p:spPr bwMode="auto">
              <a:xfrm flipV="1">
                <a:off x="3622675" y="3487738"/>
                <a:ext cx="349250" cy="5842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7" name="AutoShape 47"/>
              <p:cNvCxnSpPr>
                <a:cxnSpLocks noChangeShapeType="1"/>
                <a:stCxn id="17" idx="6"/>
                <a:endCxn id="37" idx="3"/>
              </p:cNvCxnSpPr>
              <p:nvPr/>
            </p:nvCxnSpPr>
            <p:spPr bwMode="auto">
              <a:xfrm flipV="1">
                <a:off x="5657850" y="2720975"/>
                <a:ext cx="796925" cy="747713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8" name="AutoShape 48"/>
              <p:cNvCxnSpPr>
                <a:cxnSpLocks noChangeShapeType="1"/>
                <a:stCxn id="17" idx="6"/>
                <a:endCxn id="33" idx="2"/>
              </p:cNvCxnSpPr>
              <p:nvPr/>
            </p:nvCxnSpPr>
            <p:spPr bwMode="auto">
              <a:xfrm flipV="1">
                <a:off x="5657850" y="3125788"/>
                <a:ext cx="952500" cy="342900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49" name="AutoShape 49"/>
              <p:cNvCxnSpPr>
                <a:cxnSpLocks noChangeShapeType="1"/>
                <a:stCxn id="17" idx="6"/>
                <a:endCxn id="34" idx="2"/>
              </p:cNvCxnSpPr>
              <p:nvPr/>
            </p:nvCxnSpPr>
            <p:spPr bwMode="auto">
              <a:xfrm>
                <a:off x="5657850" y="3468688"/>
                <a:ext cx="1028700" cy="200025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0" name="AutoShape 50"/>
              <p:cNvCxnSpPr>
                <a:cxnSpLocks noChangeShapeType="1"/>
                <a:stCxn id="17" idx="6"/>
                <a:endCxn id="38" idx="0"/>
              </p:cNvCxnSpPr>
              <p:nvPr/>
            </p:nvCxnSpPr>
            <p:spPr bwMode="auto">
              <a:xfrm>
                <a:off x="5657850" y="3468688"/>
                <a:ext cx="652463" cy="30956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1" name="AutoShape 51"/>
              <p:cNvCxnSpPr>
                <a:cxnSpLocks noChangeShapeType="1"/>
                <a:stCxn id="28" idx="7"/>
                <a:endCxn id="25" idx="2"/>
              </p:cNvCxnSpPr>
              <p:nvPr/>
            </p:nvCxnSpPr>
            <p:spPr bwMode="auto">
              <a:xfrm flipV="1">
                <a:off x="3728179" y="4725144"/>
                <a:ext cx="290652" cy="53272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2" name="AutoShape 52"/>
              <p:cNvCxnSpPr>
                <a:cxnSpLocks noChangeShapeType="1"/>
                <a:stCxn id="25" idx="2"/>
                <a:endCxn id="29" idx="0"/>
              </p:cNvCxnSpPr>
              <p:nvPr/>
            </p:nvCxnSpPr>
            <p:spPr bwMode="auto">
              <a:xfrm>
                <a:off x="4018831" y="4725144"/>
                <a:ext cx="243607" cy="310406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3" name="AutoShape 53"/>
              <p:cNvCxnSpPr>
                <a:cxnSpLocks noChangeShapeType="1"/>
                <a:stCxn id="35" idx="5"/>
                <a:endCxn id="25" idx="1"/>
              </p:cNvCxnSpPr>
              <p:nvPr/>
            </p:nvCxnSpPr>
            <p:spPr bwMode="auto">
              <a:xfrm>
                <a:off x="3623404" y="4341579"/>
                <a:ext cx="156508" cy="181159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4" name="AutoShape 54"/>
              <p:cNvCxnSpPr>
                <a:cxnSpLocks noChangeShapeType="1"/>
                <a:stCxn id="26" idx="2"/>
                <a:endCxn id="31" idx="0"/>
              </p:cNvCxnSpPr>
              <p:nvPr/>
            </p:nvCxnSpPr>
            <p:spPr bwMode="auto">
              <a:xfrm flipH="1">
                <a:off x="5167313" y="4725144"/>
                <a:ext cx="389904" cy="358031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5" name="AutoShape 55"/>
              <p:cNvCxnSpPr>
                <a:cxnSpLocks noChangeShapeType="1"/>
                <a:stCxn id="26" idx="2"/>
                <a:endCxn id="30" idx="1"/>
              </p:cNvCxnSpPr>
              <p:nvPr/>
            </p:nvCxnSpPr>
            <p:spPr bwMode="auto">
              <a:xfrm>
                <a:off x="5557217" y="4725144"/>
                <a:ext cx="49104" cy="272347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cxnSp>
            <p:nvCxnSpPr>
              <p:cNvPr id="56" name="AutoShape 56"/>
              <p:cNvCxnSpPr>
                <a:cxnSpLocks noChangeShapeType="1"/>
                <a:stCxn id="26" idx="3"/>
                <a:endCxn id="38" idx="3"/>
              </p:cNvCxnSpPr>
              <p:nvPr/>
            </p:nvCxnSpPr>
            <p:spPr bwMode="auto">
              <a:xfrm flipV="1">
                <a:off x="5796136" y="4103454"/>
                <a:ext cx="362635" cy="419284"/>
              </a:xfrm>
              <a:prstGeom prst="straightConnector1">
                <a:avLst/>
              </a:prstGeom>
              <a:noFill/>
              <a:ln w="19050">
                <a:solidFill>
                  <a:srgbClr val="80008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  <p:sp>
            <p:nvSpPr>
              <p:cNvPr id="57" name="Text Box 117"/>
              <p:cNvSpPr txBox="1">
                <a:spLocks noChangeArrowheads="1"/>
              </p:cNvSpPr>
              <p:nvPr/>
            </p:nvSpPr>
            <p:spPr bwMode="auto">
              <a:xfrm>
                <a:off x="4337791" y="3403600"/>
                <a:ext cx="965311" cy="4000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/>
                <a:r>
                  <a:rPr lang="en-US" altLang="en-US" sz="800" b="1" dirty="0">
                    <a:latin typeface="Verdana" pitchFamily="34" charset="0"/>
                  </a:rPr>
                  <a:t>WIS</a:t>
                </a:r>
              </a:p>
              <a:p>
                <a:pPr algn="ctr"/>
                <a:r>
                  <a:rPr lang="en-GB" altLang="en-US" sz="800" b="1" dirty="0" smtClean="0">
                    <a:latin typeface="Verdana" pitchFamily="34" charset="0"/>
                  </a:rPr>
                  <a:t>Core</a:t>
                </a:r>
                <a:r>
                  <a:rPr lang="fr-CH" altLang="en-US" sz="800" b="1" dirty="0" smtClean="0">
                    <a:latin typeface="Verdana" pitchFamily="34" charset="0"/>
                  </a:rPr>
                  <a:t> network</a:t>
                </a:r>
                <a:endParaRPr lang="en-US" altLang="en-US" sz="800" b="1" dirty="0">
                  <a:latin typeface="Verdana" pitchFamily="34" charset="0"/>
                </a:endParaRPr>
              </a:p>
            </p:txBody>
          </p:sp>
          <p:sp>
            <p:nvSpPr>
              <p:cNvPr id="58" name="Text Box 129"/>
              <p:cNvSpPr txBox="1">
                <a:spLocks noChangeArrowheads="1"/>
              </p:cNvSpPr>
              <p:nvPr/>
            </p:nvSpPr>
            <p:spPr bwMode="auto">
              <a:xfrm>
                <a:off x="2466975" y="2135907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fr-CH" altLang="en-US" sz="1000" b="1" dirty="0" smtClean="0">
                    <a:solidFill>
                      <a:srgbClr val="0066FF"/>
                    </a:solidFill>
                    <a:latin typeface="Verdana" pitchFamily="34" charset="0"/>
                  </a:rPr>
                  <a:t>Internet</a:t>
                </a:r>
                <a:endParaRPr lang="en-US" altLang="en-US" sz="800" b="1" dirty="0">
                  <a:solidFill>
                    <a:srgbClr val="0066FF"/>
                  </a:solidFill>
                  <a:latin typeface="Verdana" pitchFamily="34" charset="0"/>
                </a:endParaRPr>
              </a:p>
            </p:txBody>
          </p:sp>
          <p:grpSp>
            <p:nvGrpSpPr>
              <p:cNvPr id="59" name="Group 113"/>
              <p:cNvGrpSpPr>
                <a:grpSpLocks/>
              </p:cNvGrpSpPr>
              <p:nvPr/>
            </p:nvGrpSpPr>
            <p:grpSpPr bwMode="auto">
              <a:xfrm>
                <a:off x="755650" y="4781550"/>
                <a:ext cx="1935163" cy="1320800"/>
                <a:chOff x="116" y="3104"/>
                <a:chExt cx="1219" cy="832"/>
              </a:xfr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71" name="Rectangle 106"/>
                <p:cNvSpPr>
                  <a:spLocks noChangeArrowheads="1"/>
                </p:cNvSpPr>
                <p:nvPr/>
              </p:nvSpPr>
              <p:spPr bwMode="auto">
                <a:xfrm>
                  <a:off x="116" y="3104"/>
                  <a:ext cx="1218" cy="832"/>
                </a:xfrm>
                <a:prstGeom prst="rect">
                  <a:avLst/>
                </a:prstGeom>
                <a:solidFill>
                  <a:schemeClr val="bg1"/>
                </a:solidFill>
                <a:ln w="6350" algn="ctr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GB"/>
                </a:p>
              </p:txBody>
            </p:sp>
            <p:grpSp>
              <p:nvGrpSpPr>
                <p:cNvPr id="72" name="Group 112"/>
                <p:cNvGrpSpPr>
                  <a:grpSpLocks/>
                </p:cNvGrpSpPr>
                <p:nvPr/>
              </p:nvGrpSpPr>
              <p:grpSpPr bwMode="auto">
                <a:xfrm>
                  <a:off x="162" y="3703"/>
                  <a:ext cx="1032" cy="136"/>
                  <a:chOff x="174" y="3523"/>
                  <a:chExt cx="1032" cy="136"/>
                </a:xfrm>
              </p:grpSpPr>
              <p:sp>
                <p:nvSpPr>
                  <p:cNvPr id="75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5" y="3523"/>
                    <a:ext cx="761" cy="136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6350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r>
                      <a:rPr lang="en-GB" altLang="en-US" sz="800" dirty="0" smtClean="0">
                        <a:latin typeface="Verdana" pitchFamily="34" charset="0"/>
                      </a:rPr>
                      <a:t>Network connection</a:t>
                    </a:r>
                    <a:endParaRPr lang="en-US" altLang="en-US" sz="800" dirty="0">
                      <a:latin typeface="Verdana" pitchFamily="34" charset="0"/>
                    </a:endParaRPr>
                  </a:p>
                </p:txBody>
              </p:sp>
              <p:sp>
                <p:nvSpPr>
                  <p:cNvPr id="76" name="Line 110"/>
                  <p:cNvSpPr>
                    <a:spLocks noChangeShapeType="1"/>
                  </p:cNvSpPr>
                  <p:nvPr/>
                </p:nvSpPr>
                <p:spPr bwMode="auto">
                  <a:xfrm flipH="1" flipV="1">
                    <a:off x="174" y="3600"/>
                    <a:ext cx="210" cy="0"/>
                  </a:xfrm>
                  <a:prstGeom prst="line">
                    <a:avLst/>
                  </a:prstGeom>
                  <a:noFill/>
                  <a:ln w="19050">
                    <a:solidFill>
                      <a:srgbClr val="800080"/>
                    </a:solidFill>
                    <a:round/>
                    <a:headEnd type="triangle" w="med" len="med"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n-GB"/>
                  </a:p>
                </p:txBody>
              </p:sp>
            </p:grpSp>
            <p:sp>
              <p:nvSpPr>
                <p:cNvPr id="73" name="Rectangle 105"/>
                <p:cNvSpPr>
                  <a:spLocks noChangeArrowheads="1"/>
                </p:cNvSpPr>
                <p:nvPr/>
              </p:nvSpPr>
              <p:spPr bwMode="auto">
                <a:xfrm>
                  <a:off x="143" y="3232"/>
                  <a:ext cx="1171" cy="4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/>
                <a:lstStyle>
                  <a:lvl1pPr marL="381000" indent="-38100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1pPr>
                  <a:lvl2pPr marL="57150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2pPr>
                  <a:lvl3pPr marL="1143000" indent="-22860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3pPr>
                  <a:lvl4pPr marL="1598613" indent="-22860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4pPr>
                  <a:lvl5pPr marL="2057400" indent="-22860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5pPr>
                  <a:lvl6pPr marL="25146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6pPr>
                  <a:lvl7pPr marL="29718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7pPr>
                  <a:lvl8pPr marL="34290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8pPr>
                  <a:lvl9pPr marL="3886200" indent="-228600" fontAlgn="base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  <a:cs typeface="Arial" charset="0"/>
                    </a:defRPr>
                  </a:lvl9pPr>
                </a:lstStyle>
                <a:p>
                  <a:pPr algn="l">
                    <a:buFontTx/>
                    <a:buNone/>
                  </a:pPr>
                  <a:r>
                    <a:rPr lang="en-GB" altLang="en-US" sz="800" dirty="0">
                      <a:latin typeface="Verdana" pitchFamily="34" charset="0"/>
                    </a:rPr>
                    <a:t>NC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	=  </a:t>
                  </a:r>
                  <a:r>
                    <a:rPr lang="en-GB" altLang="en-US" sz="800" dirty="0">
                      <a:latin typeface="Verdana" pitchFamily="34" charset="0"/>
                    </a:rPr>
                    <a:t>National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 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 algn="l">
                    <a:buFontTx/>
                    <a:buNone/>
                  </a:pPr>
                  <a:r>
                    <a:rPr lang="en-GB" altLang="en-US" sz="800" dirty="0" smtClean="0">
                      <a:latin typeface="Verdana" pitchFamily="34" charset="0"/>
                    </a:rPr>
                    <a:t>DCPC	= </a:t>
                  </a:r>
                  <a:r>
                    <a:rPr lang="en-GB" altLang="en-US" sz="800" dirty="0">
                      <a:latin typeface="Verdana" pitchFamily="34" charset="0"/>
                    </a:rPr>
                    <a:t>Data Collection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and</a:t>
                  </a:r>
                  <a:br>
                    <a:rPr lang="en-GB" altLang="en-US" sz="800" dirty="0" smtClean="0">
                      <a:latin typeface="Verdana" pitchFamily="34" charset="0"/>
                    </a:rPr>
                  </a:br>
                  <a:r>
                    <a:rPr lang="en-GB" altLang="en-US" sz="800" dirty="0" smtClean="0">
                      <a:latin typeface="Verdana" pitchFamily="34" charset="0"/>
                    </a:rPr>
                    <a:t>       Production Centre</a:t>
                  </a:r>
                </a:p>
                <a:p>
                  <a:pPr algn="l">
                    <a:buNone/>
                  </a:pPr>
                  <a:r>
                    <a:rPr lang="en-GB" altLang="en-US" sz="800" dirty="0">
                      <a:latin typeface="Verdana" pitchFamily="34" charset="0"/>
                    </a:rPr>
                    <a:t>GISC	=  Global Information</a:t>
                  </a:r>
                  <a:br>
                    <a:rPr lang="en-GB" altLang="en-US" sz="800" dirty="0">
                      <a:latin typeface="Verdana" pitchFamily="34" charset="0"/>
                    </a:rPr>
                  </a:br>
                  <a:r>
                    <a:rPr lang="en-GB" altLang="en-US" sz="800" dirty="0">
                      <a:latin typeface="Verdana" pitchFamily="34" charset="0"/>
                    </a:rPr>
                    <a:t>       System </a:t>
                  </a:r>
                  <a:r>
                    <a:rPr lang="en-GB" altLang="en-US" sz="800" dirty="0" smtClean="0">
                      <a:latin typeface="Verdana" pitchFamily="34" charset="0"/>
                    </a:rPr>
                    <a:t>Centre</a:t>
                  </a:r>
                  <a:endParaRPr lang="en-GB" altLang="en-US" sz="800" dirty="0">
                    <a:latin typeface="Verdana" pitchFamily="34" charset="0"/>
                  </a:endParaRPr>
                </a:p>
                <a:p>
                  <a:pPr algn="l">
                    <a:buFontTx/>
                    <a:buNone/>
                  </a:pPr>
                  <a:r>
                    <a:rPr lang="en-GB" altLang="en-US" sz="800" dirty="0" smtClean="0">
                      <a:latin typeface="Verdana" pitchFamily="34" charset="0"/>
                    </a:rPr>
                    <a:t> </a:t>
                  </a:r>
                  <a:endParaRPr lang="en-GB" altLang="en-US" sz="800" dirty="0">
                    <a:latin typeface="Verdana" pitchFamily="34" charset="0"/>
                  </a:endParaRPr>
                </a:p>
              </p:txBody>
            </p:sp>
            <p:sp>
              <p:nvSpPr>
                <p:cNvPr id="74" name="Rectangle 107"/>
                <p:cNvSpPr>
                  <a:spLocks noChangeArrowheads="1"/>
                </p:cNvSpPr>
                <p:nvPr/>
              </p:nvSpPr>
              <p:spPr bwMode="auto">
                <a:xfrm>
                  <a:off x="118" y="3108"/>
                  <a:ext cx="1217" cy="79"/>
                </a:xfrm>
                <a:prstGeom prst="rect">
                  <a:avLst/>
                </a:prstGeom>
                <a:solidFill>
                  <a:schemeClr val="tx1"/>
                </a:solidFill>
                <a:ln w="3175" algn="ctr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pPr>
                    <a:spcBef>
                      <a:spcPct val="20000"/>
                    </a:spcBef>
                  </a:pPr>
                  <a:r>
                    <a:rPr lang="en-GB" altLang="en-US" sz="800" dirty="0" smtClean="0">
                      <a:solidFill>
                        <a:schemeClr val="bg1"/>
                      </a:solidFill>
                      <a:latin typeface="Verdana" pitchFamily="34" charset="0"/>
                    </a:rPr>
                    <a:t>KEY</a:t>
                  </a:r>
                  <a:endParaRPr lang="en-GB" altLang="en-US" sz="800" dirty="0">
                    <a:solidFill>
                      <a:schemeClr val="bg1"/>
                    </a:solidFill>
                    <a:latin typeface="Verdana" pitchFamily="34" charset="0"/>
                  </a:endParaRPr>
                </a:p>
              </p:txBody>
            </p:sp>
          </p:grpSp>
          <p:sp>
            <p:nvSpPr>
              <p:cNvPr id="60" name="Oval 31"/>
              <p:cNvSpPr>
                <a:spLocks noChangeArrowheads="1"/>
              </p:cNvSpPr>
              <p:nvPr/>
            </p:nvSpPr>
            <p:spPr bwMode="auto">
              <a:xfrm>
                <a:off x="3352800" y="2063750"/>
                <a:ext cx="428625" cy="390525"/>
              </a:xfrm>
              <a:prstGeom prst="ellipse">
                <a:avLst/>
              </a:prstGeom>
              <a:solidFill>
                <a:srgbClr val="D7F0BE"/>
              </a:solidFill>
              <a:ln w="1270" algn="ctr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fr-CH" altLang="en-US" sz="800" b="1">
                    <a:latin typeface="Verdana" pitchFamily="34" charset="0"/>
                  </a:rPr>
                  <a:t>NC</a:t>
                </a:r>
                <a:endParaRPr lang="en-US" altLang="en-US" sz="800" b="1">
                  <a:latin typeface="Verdana" pitchFamily="34" charset="0"/>
                </a:endParaRPr>
              </a:p>
            </p:txBody>
          </p:sp>
          <p:sp>
            <p:nvSpPr>
              <p:cNvPr id="61" name="Text Box 129"/>
              <p:cNvSpPr txBox="1">
                <a:spLocks noChangeArrowheads="1"/>
              </p:cNvSpPr>
              <p:nvPr/>
            </p:nvSpPr>
            <p:spPr bwMode="auto">
              <a:xfrm>
                <a:off x="2030676" y="4218473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fr-CH" altLang="en-US" sz="1000" b="1" dirty="0" smtClean="0">
                    <a:solidFill>
                      <a:srgbClr val="0066FF"/>
                    </a:solidFill>
                    <a:latin typeface="Verdana" pitchFamily="34" charset="0"/>
                  </a:rPr>
                  <a:t>Internet</a:t>
                </a:r>
                <a:endParaRPr lang="en-US" altLang="en-US" sz="800" b="1" dirty="0">
                  <a:solidFill>
                    <a:srgbClr val="0066FF"/>
                  </a:solidFill>
                  <a:latin typeface="Verdana" pitchFamily="34" charset="0"/>
                </a:endParaRPr>
              </a:p>
            </p:txBody>
          </p:sp>
          <p:sp>
            <p:nvSpPr>
              <p:cNvPr id="62" name="Text Box 129"/>
              <p:cNvSpPr txBox="1">
                <a:spLocks noChangeArrowheads="1"/>
              </p:cNvSpPr>
              <p:nvPr/>
            </p:nvSpPr>
            <p:spPr bwMode="auto">
              <a:xfrm>
                <a:off x="5984081" y="1692275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fr-CH" altLang="en-US" sz="1000" b="1" dirty="0" smtClean="0">
                    <a:solidFill>
                      <a:srgbClr val="0066FF"/>
                    </a:solidFill>
                    <a:latin typeface="Verdana" pitchFamily="34" charset="0"/>
                  </a:rPr>
                  <a:t>Internet</a:t>
                </a:r>
                <a:endParaRPr lang="en-US" altLang="en-US" sz="800" b="1" dirty="0">
                  <a:solidFill>
                    <a:srgbClr val="0066FF"/>
                  </a:solidFill>
                  <a:latin typeface="Verdana" pitchFamily="34" charset="0"/>
                </a:endParaRPr>
              </a:p>
            </p:txBody>
          </p:sp>
          <p:sp>
            <p:nvSpPr>
              <p:cNvPr id="63" name="Text Box 129"/>
              <p:cNvSpPr txBox="1">
                <a:spLocks noChangeArrowheads="1"/>
              </p:cNvSpPr>
              <p:nvPr/>
            </p:nvSpPr>
            <p:spPr bwMode="auto">
              <a:xfrm>
                <a:off x="7159626" y="3616324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fr-CH" altLang="en-US" sz="1000" b="1" dirty="0" smtClean="0">
                    <a:solidFill>
                      <a:srgbClr val="0066FF"/>
                    </a:solidFill>
                    <a:latin typeface="Verdana" pitchFamily="34" charset="0"/>
                  </a:rPr>
                  <a:t>Internet</a:t>
                </a:r>
                <a:endParaRPr lang="en-US" altLang="en-US" sz="800" b="1" dirty="0">
                  <a:solidFill>
                    <a:srgbClr val="0066FF"/>
                  </a:solidFill>
                  <a:latin typeface="Verdana" pitchFamily="34" charset="0"/>
                </a:endParaRPr>
              </a:p>
            </p:txBody>
          </p:sp>
          <p:sp>
            <p:nvSpPr>
              <p:cNvPr id="64" name="Text Box 129"/>
              <p:cNvSpPr txBox="1">
                <a:spLocks noChangeArrowheads="1"/>
              </p:cNvSpPr>
              <p:nvPr/>
            </p:nvSpPr>
            <p:spPr bwMode="auto">
              <a:xfrm>
                <a:off x="6088062" y="5026091"/>
                <a:ext cx="787399" cy="24621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r>
                  <a:rPr lang="fr-CH" altLang="en-US" sz="1000" b="1" dirty="0" smtClean="0">
                    <a:solidFill>
                      <a:srgbClr val="0066FF"/>
                    </a:solidFill>
                    <a:latin typeface="Verdana" pitchFamily="34" charset="0"/>
                  </a:rPr>
                  <a:t>Internet</a:t>
                </a:r>
                <a:endParaRPr lang="en-US" altLang="en-US" sz="800" b="1" dirty="0">
                  <a:solidFill>
                    <a:srgbClr val="0066FF"/>
                  </a:solidFill>
                  <a:latin typeface="Verdana" pitchFamily="34" charset="0"/>
                </a:endParaRPr>
              </a:p>
            </p:txBody>
          </p:sp>
          <p:sp>
            <p:nvSpPr>
              <p:cNvPr id="65" name="Rounded Rectangle 64"/>
              <p:cNvSpPr/>
              <p:nvPr/>
            </p:nvSpPr>
            <p:spPr>
              <a:xfrm>
                <a:off x="4305300" y="4451350"/>
                <a:ext cx="553602" cy="533400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Text Box 72"/>
              <p:cNvSpPr txBox="1">
                <a:spLocks noChangeArrowheads="1"/>
              </p:cNvSpPr>
              <p:nvPr/>
            </p:nvSpPr>
            <p:spPr bwMode="auto">
              <a:xfrm>
                <a:off x="4278313" y="4509120"/>
                <a:ext cx="541337" cy="41549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0" tIns="0" rIns="0" bIns="0">
                <a:spAutoFit/>
              </a:bodyPr>
              <a:lstStyle>
                <a:lvl1pPr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27146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53816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81121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1079500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15367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19939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24511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29083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en-GB" altLang="ja-JP" sz="9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Satellite</a:t>
                </a:r>
                <a:br>
                  <a:rPr lang="en-GB" altLang="ja-JP" sz="9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</a:br>
                <a:r>
                  <a:rPr lang="en-GB" altLang="ja-JP" sz="9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Two-Way System</a:t>
                </a:r>
              </a:p>
            </p:txBody>
          </p:sp>
          <p:sp>
            <p:nvSpPr>
              <p:cNvPr id="67" name="Rounded Rectangle 66"/>
              <p:cNvSpPr/>
              <p:nvPr/>
            </p:nvSpPr>
            <p:spPr>
              <a:xfrm>
                <a:off x="5722466" y="4432158"/>
                <a:ext cx="759295" cy="533400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Text Box 73"/>
              <p:cNvSpPr txBox="1">
                <a:spLocks noChangeArrowheads="1"/>
              </p:cNvSpPr>
              <p:nvPr/>
            </p:nvSpPr>
            <p:spPr bwMode="auto">
              <a:xfrm>
                <a:off x="5722466" y="4451350"/>
                <a:ext cx="793750" cy="49244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0" tIns="0" rIns="0" bIns="0">
                <a:spAutoFit/>
              </a:bodyPr>
              <a:lstStyle>
                <a:lvl1pPr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27146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53816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811213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1079500" defTabSz="53816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15367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19939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24511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2908300" defTabSz="538163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GB" altLang="ja-JP" sz="8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Satellite Dissemination</a:t>
                </a:r>
                <a:br>
                  <a:rPr lang="en-GB" altLang="ja-JP" sz="8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</a:br>
                <a:r>
                  <a:rPr lang="en-GB" altLang="ja-JP" sz="8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IGDDS, </a:t>
                </a:r>
                <a:r>
                  <a:rPr lang="en-GB" altLang="ja-JP" sz="800" dirty="0" smtClean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EUMETSAT, </a:t>
                </a:r>
                <a:r>
                  <a:rPr lang="en-GB" altLang="ja-JP" sz="800" dirty="0">
                    <a:latin typeface="Arial" panose="020B0604020202020204" pitchFamily="34" charset="0"/>
                    <a:ea typeface="MS PGothic" pitchFamily="34" charset="-128"/>
                    <a:cs typeface="Arial" panose="020B0604020202020204" pitchFamily="34" charset="0"/>
                  </a:rPr>
                  <a:t>etc.</a:t>
                </a:r>
              </a:p>
            </p:txBody>
          </p:sp>
          <p:sp>
            <p:nvSpPr>
              <p:cNvPr id="69" name="Rounded Rectangle 68"/>
              <p:cNvSpPr/>
              <p:nvPr/>
            </p:nvSpPr>
            <p:spPr>
              <a:xfrm>
                <a:off x="3797300" y="2382118"/>
                <a:ext cx="2174875" cy="338857"/>
              </a:xfrm>
              <a:prstGeom prst="roundRect">
                <a:avLst/>
              </a:prstGeom>
              <a:solidFill>
                <a:schemeClr val="bg1">
                  <a:alpha val="60000"/>
                </a:schemeClr>
              </a:solidFill>
              <a:ln>
                <a:solidFill>
                  <a:schemeClr val="bg1">
                    <a:alpha val="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Text Box 122"/>
              <p:cNvSpPr txBox="1">
                <a:spLocks noChangeArrowheads="1"/>
              </p:cNvSpPr>
              <p:nvPr/>
            </p:nvSpPr>
            <p:spPr bwMode="auto">
              <a:xfrm>
                <a:off x="3744378" y="2348880"/>
                <a:ext cx="2286000" cy="336550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none" lIns="91431" tIns="45715" rIns="91431" bIns="45715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370013"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 algn="ctr"/>
                <a:r>
                  <a:rPr lang="en-US" altLang="en-US" sz="800" b="1" dirty="0">
                    <a:latin typeface="Verdana" pitchFamily="34" charset="0"/>
                  </a:rPr>
                  <a:t>Area Meteorological Data</a:t>
                </a:r>
              </a:p>
              <a:p>
                <a:pPr algn="ctr"/>
                <a:r>
                  <a:rPr lang="fr-CH" altLang="en-US" sz="800" b="1" dirty="0">
                    <a:latin typeface="Verdana" pitchFamily="34" charset="0"/>
                  </a:rPr>
                  <a:t>Communication Networks (</a:t>
                </a:r>
                <a:r>
                  <a:rPr lang="fr-CH" altLang="en-US" sz="800" b="1" dirty="0" err="1">
                    <a:latin typeface="Verdana" pitchFamily="34" charset="0"/>
                  </a:rPr>
                  <a:t>AMDCNs</a:t>
                </a:r>
                <a:r>
                  <a:rPr lang="fr-CH" altLang="en-US" sz="800" b="1" dirty="0">
                    <a:latin typeface="Verdana" pitchFamily="34" charset="0"/>
                  </a:rPr>
                  <a:t>)</a:t>
                </a:r>
                <a:endParaRPr lang="en-US" altLang="en-US" sz="800" b="1" dirty="0">
                  <a:latin typeface="Verdana" pitchFamily="34" charset="0"/>
                </a:endParaRPr>
              </a:p>
            </p:txBody>
          </p:sp>
        </p:grpSp>
        <p:sp>
          <p:nvSpPr>
            <p:cNvPr id="5" name="Cloud Callout 4"/>
            <p:cNvSpPr/>
            <p:nvPr/>
          </p:nvSpPr>
          <p:spPr>
            <a:xfrm>
              <a:off x="7115175" y="4071938"/>
              <a:ext cx="1663700" cy="990951"/>
            </a:xfrm>
            <a:prstGeom prst="cloudCallout">
              <a:avLst>
                <a:gd name="adj1" fmla="val -86971"/>
                <a:gd name="adj2" fmla="val -53855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World </a:t>
              </a: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Data</a:t>
              </a:r>
              <a:b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</a:b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Centres</a:t>
              </a:r>
            </a:p>
            <a:p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International </a:t>
              </a: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projects (</a:t>
              </a:r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e.g. RA VI Copernicus)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  <p:sp>
          <p:nvSpPr>
            <p:cNvPr id="6" name="Cloud Callout 5"/>
            <p:cNvSpPr/>
            <p:nvPr/>
          </p:nvSpPr>
          <p:spPr>
            <a:xfrm>
              <a:off x="7452320" y="2782464"/>
              <a:ext cx="1376363" cy="719455"/>
            </a:xfrm>
            <a:prstGeom prst="cloudCallout">
              <a:avLst>
                <a:gd name="adj1" fmla="val -82643"/>
                <a:gd name="adj2" fmla="val 766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Commercial service providers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  <p:sp>
          <p:nvSpPr>
            <p:cNvPr id="7" name="Cloud Callout 6"/>
            <p:cNvSpPr/>
            <p:nvPr/>
          </p:nvSpPr>
          <p:spPr>
            <a:xfrm>
              <a:off x="6842662" y="836712"/>
              <a:ext cx="2025650" cy="1422301"/>
            </a:xfrm>
            <a:prstGeom prst="cloudCallout">
              <a:avLst>
                <a:gd name="adj1" fmla="val -53243"/>
                <a:gd name="adj2" fmla="val 6604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GAW World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GCOS Data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Centres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Global Run-off Data Centre</a:t>
              </a:r>
            </a:p>
            <a:p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Global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Precip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 </a:t>
              </a:r>
              <a:r>
                <a:rPr lang="fr-CH" altLang="ja-JP" sz="800" dirty="0" err="1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Climatology</a:t>
              </a:r>
              <a:r>
                <a:rPr lang="fr-CH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 Centre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  <p:sp>
          <p:nvSpPr>
            <p:cNvPr id="8" name="Cloud Callout 7"/>
            <p:cNvSpPr/>
            <p:nvPr/>
          </p:nvSpPr>
          <p:spPr>
            <a:xfrm>
              <a:off x="4879711" y="620688"/>
              <a:ext cx="1376363" cy="852513"/>
            </a:xfrm>
            <a:prstGeom prst="cloudCallout">
              <a:avLst>
                <a:gd name="adj1" fmla="val -51271"/>
                <a:gd name="adj2" fmla="val 8272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International Organizations</a:t>
              </a:r>
              <a:b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</a:br>
              <a:r>
                <a:rPr lang="en-US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(</a:t>
              </a: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IAEA, CTBTO, UNEP, FAO.. )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  <p:sp>
          <p:nvSpPr>
            <p:cNvPr id="9" name="Cloud Callout 8"/>
            <p:cNvSpPr/>
            <p:nvPr/>
          </p:nvSpPr>
          <p:spPr>
            <a:xfrm>
              <a:off x="1342495" y="1365640"/>
              <a:ext cx="1376363" cy="1072369"/>
            </a:xfrm>
            <a:prstGeom prst="cloudCallout">
              <a:avLst>
                <a:gd name="adj1" fmla="val 47768"/>
                <a:gd name="adj2" fmla="val 79330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ja-JP" sz="800" dirty="0" smtClean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  <a:p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World </a:t>
              </a:r>
              <a:r>
                <a:rPr lang="en-GB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Radiation </a:t>
              </a:r>
              <a:r>
                <a:rPr lang="en-GB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Centre</a:t>
              </a:r>
            </a:p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Regional Climate </a:t>
              </a:r>
              <a:r>
                <a:rPr lang="en-US" altLang="ja-JP" sz="800" dirty="0" err="1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Centres</a:t>
              </a:r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  <a:p>
              <a:endParaRPr lang="en-GB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  <p:sp>
          <p:nvSpPr>
            <p:cNvPr id="10" name="Cloud Callout 9"/>
            <p:cNvSpPr/>
            <p:nvPr/>
          </p:nvSpPr>
          <p:spPr>
            <a:xfrm>
              <a:off x="179512" y="2878136"/>
              <a:ext cx="1944216" cy="925563"/>
            </a:xfrm>
            <a:prstGeom prst="cloudCallout">
              <a:avLst>
                <a:gd name="adj1" fmla="val 69136"/>
                <a:gd name="adj2" fmla="val 1573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IRI and other climate </a:t>
              </a:r>
              <a:r>
                <a:rPr lang="en-US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research </a:t>
              </a:r>
              <a:r>
                <a:rPr lang="en-US" altLang="ja-JP" sz="800" dirty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institutes </a:t>
              </a:r>
            </a:p>
            <a:p>
              <a:r>
                <a:rPr lang="en-US" altLang="ja-JP" sz="800" dirty="0" smtClean="0">
                  <a:solidFill>
                    <a:srgbClr val="000000"/>
                  </a:solidFill>
                  <a:latin typeface="Verdana" pitchFamily="34" charset="0"/>
                  <a:ea typeface="MS PGothic" pitchFamily="34" charset="-128"/>
                  <a:cs typeface="Times New Roman" pitchFamily="18" charset="0"/>
                </a:rPr>
                <a:t>Universities</a:t>
              </a:r>
              <a:endParaRPr lang="en-US" altLang="ja-JP" sz="800" dirty="0">
                <a:solidFill>
                  <a:srgbClr val="000000"/>
                </a:solidFill>
                <a:latin typeface="Verdana" pitchFamily="34" charset="0"/>
                <a:ea typeface="MS PGothic" pitchFamily="34" charset="-128"/>
                <a:cs typeface="Times New Roman" pitchFamily="18" charset="0"/>
              </a:endParaRPr>
            </a:p>
          </p:txBody>
        </p:sp>
      </p:grpSp>
      <p:sp>
        <p:nvSpPr>
          <p:cNvPr id="77" name="Footer Placeholder 76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78" name="Slide Number Placeholder 7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3180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090128"/>
            <a:ext cx="7361148" cy="48073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smtClean="0"/>
              <a:t>WIS structure</a:t>
            </a:r>
          </a:p>
        </p:txBody>
      </p:sp>
      <p:sp>
        <p:nvSpPr>
          <p:cNvPr id="6147" name="Slide Number Placeholder 2"/>
          <p:cNvSpPr txBox="1">
            <a:spLocks noGrp="1"/>
          </p:cNvSpPr>
          <p:nvPr/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4AD29D79-851D-4ACD-A44E-519B41EA180D}" type="slidenum">
              <a:rPr lang="en-GB" altLang="en-US" sz="1200"/>
              <a:pPr algn="r" eaLnBrk="1" hangingPunct="1"/>
              <a:t>5</a:t>
            </a:fld>
            <a:endParaRPr lang="en-GB" altLang="en-US" sz="1200"/>
          </a:p>
        </p:txBody>
      </p:sp>
      <p:sp>
        <p:nvSpPr>
          <p:cNvPr id="10" name="Oval 9"/>
          <p:cNvSpPr/>
          <p:nvPr/>
        </p:nvSpPr>
        <p:spPr>
          <a:xfrm>
            <a:off x="7596337" y="1424003"/>
            <a:ext cx="1440160" cy="1440160"/>
          </a:xfrm>
          <a:prstGeom prst="ellipse">
            <a:avLst/>
          </a:prstGeom>
          <a:solidFill>
            <a:srgbClr val="EBD3B3"/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sz="1400" b="1" dirty="0">
                <a:solidFill>
                  <a:srgbClr val="C00000"/>
                </a:solidFill>
              </a:rPr>
              <a:t>National Centre</a:t>
            </a:r>
          </a:p>
        </p:txBody>
      </p:sp>
      <p:sp>
        <p:nvSpPr>
          <p:cNvPr id="11" name="Oval 10"/>
          <p:cNvSpPr/>
          <p:nvPr/>
        </p:nvSpPr>
        <p:spPr>
          <a:xfrm>
            <a:off x="7596337" y="3131153"/>
            <a:ext cx="1440160" cy="1440160"/>
          </a:xfrm>
          <a:prstGeom prst="ellipse">
            <a:avLst/>
          </a:prstGeom>
          <a:solidFill>
            <a:srgbClr val="EBD3B3"/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sz="1400" b="1" dirty="0">
                <a:solidFill>
                  <a:srgbClr val="C00000"/>
                </a:solidFill>
              </a:rPr>
              <a:t>Data Collection or Production Centre</a:t>
            </a:r>
          </a:p>
        </p:txBody>
      </p:sp>
      <p:sp>
        <p:nvSpPr>
          <p:cNvPr id="12" name="Oval 11"/>
          <p:cNvSpPr/>
          <p:nvPr/>
        </p:nvSpPr>
        <p:spPr>
          <a:xfrm>
            <a:off x="7596337" y="4838302"/>
            <a:ext cx="1440160" cy="1440160"/>
          </a:xfrm>
          <a:prstGeom prst="ellipse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en-GB" sz="1400" b="1" dirty="0">
                <a:solidFill>
                  <a:srgbClr val="C00000"/>
                </a:solidFill>
              </a:rPr>
              <a:t>Global Information System Centre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3530" y="1424003"/>
            <a:ext cx="7128791" cy="144016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rgbClr val="FFC000"/>
                </a:solidFill>
              </a:rPr>
              <a:t>National Centre: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C</a:t>
            </a:r>
            <a:r>
              <a:rPr lang="en-GB" dirty="0" smtClean="0"/>
              <a:t>ontributes </a:t>
            </a:r>
            <a:r>
              <a:rPr lang="en-GB" dirty="0"/>
              <a:t>information to WIS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D</a:t>
            </a:r>
            <a:r>
              <a:rPr lang="en-GB" dirty="0" smtClean="0"/>
              <a:t>istributes </a:t>
            </a:r>
            <a:r>
              <a:rPr lang="en-GB" dirty="0"/>
              <a:t>WIS information to national users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23528" y="3146581"/>
            <a:ext cx="7128791" cy="144016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rgbClr val="FFC000"/>
                </a:solidFill>
              </a:rPr>
              <a:t>Data Collection or Production Centre: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Collects, prepares or analyses information, </a:t>
            </a:r>
            <a:r>
              <a:rPr lang="en-GB" i="1" dirty="0">
                <a:solidFill>
                  <a:schemeClr val="bg1">
                    <a:lumMod val="65000"/>
                  </a:schemeClr>
                </a:solidFill>
              </a:rPr>
              <a:t>or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Manages sub-regional exchange of information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23529" y="4869160"/>
            <a:ext cx="7128791" cy="1440160"/>
          </a:xfrm>
          <a:prstGeom prst="rect">
            <a:avLst/>
          </a:prstGeom>
          <a:solidFill>
            <a:schemeClr val="accent2"/>
          </a:solidFill>
          <a:scene3d>
            <a:camera prst="orthographicFront"/>
            <a:lightRig rig="threePt" dir="t"/>
          </a:scene3d>
          <a:sp3d>
            <a:bevelT w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GB" dirty="0">
                <a:solidFill>
                  <a:srgbClr val="FFC000"/>
                </a:solidFill>
              </a:rPr>
              <a:t>Global Information System Centre: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Holds catalogue of all information available through WIS</a:t>
            </a:r>
          </a:p>
          <a:p>
            <a:pPr marL="342900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/>
              <a:t>Manages global exchange of information</a:t>
            </a:r>
          </a:p>
        </p:txBody>
      </p:sp>
      <p:sp>
        <p:nvSpPr>
          <p:cNvPr id="6168" name="Footer Placeholder 1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mtClean="0"/>
              <a:t>WIS in support of WIGOS</a:t>
            </a:r>
            <a:endParaRPr lang="en-GB" altLang="en-US"/>
          </a:p>
        </p:txBody>
      </p:sp>
      <p:sp>
        <p:nvSpPr>
          <p:cNvPr id="6169" name="Slide Number Placeholder 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fld id="{13B7432B-0C74-4455-AD8A-26F47E96A236}" type="slidenum">
              <a:rPr lang="en-GB" altLang="en-US"/>
              <a:pPr/>
              <a:t>5</a:t>
            </a:fld>
            <a:endParaRPr lang="en-GB" altLang="en-US"/>
          </a:p>
        </p:txBody>
      </p:sp>
      <p:pic>
        <p:nvPicPr>
          <p:cNvPr id="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315598"/>
            <a:ext cx="1300013" cy="84899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</p:spTree>
    <p:extLst>
      <p:ext uri="{BB962C8B-B14F-4D97-AF65-F5344CB8AC3E}">
        <p14:creationId xmlns:p14="http://schemas.microsoft.com/office/powerpoint/2010/main" val="15452009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2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GB" smtClean="0"/>
              <a:t>WIS in support of WIGOS</a:t>
            </a:r>
            <a:endParaRPr lang="en-US" smtClean="0"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0EE469C9-C412-4E0E-B812-7ABBB4FC0ED9}" type="slidenum">
              <a:rPr lang="en-US"/>
              <a:pPr/>
              <a:t>6</a:t>
            </a:fld>
            <a:endParaRPr lang="en-US"/>
          </a:p>
        </p:txBody>
      </p:sp>
      <p:grpSp>
        <p:nvGrpSpPr>
          <p:cNvPr id="102402" name="Group 2"/>
          <p:cNvGrpSpPr>
            <a:grpSpLocks/>
          </p:cNvGrpSpPr>
          <p:nvPr/>
        </p:nvGrpSpPr>
        <p:grpSpPr bwMode="auto">
          <a:xfrm>
            <a:off x="1403350" y="1628775"/>
            <a:ext cx="1871663" cy="1543050"/>
            <a:chOff x="884" y="1026"/>
            <a:chExt cx="1179" cy="972"/>
          </a:xfrm>
        </p:grpSpPr>
        <p:pic>
          <p:nvPicPr>
            <p:cNvPr id="16412" name="Picture 3" descr="MP900405236[1]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4" y="1026"/>
              <a:ext cx="1179" cy="9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413" name="Picture 4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8" y="1162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638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Agree delivery methods</a:t>
            </a:r>
            <a:endParaRPr lang="en-US" smtClean="0"/>
          </a:p>
        </p:txBody>
      </p:sp>
      <p:sp>
        <p:nvSpPr>
          <p:cNvPr id="102406" name="AutoShape 6"/>
          <p:cNvSpPr>
            <a:spLocks noChangeArrowheads="1"/>
          </p:cNvSpPr>
          <p:nvPr/>
        </p:nvSpPr>
        <p:spPr bwMode="auto">
          <a:xfrm>
            <a:off x="250825" y="1412875"/>
            <a:ext cx="3384550" cy="180022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r>
              <a:rPr lang="en-GB" sz="2400" b="1">
                <a:latin typeface="Times" charset="0"/>
              </a:rPr>
              <a:t>WMO Pizza Programme</a:t>
            </a:r>
            <a:endParaRPr lang="en-US" sz="2400" b="1">
              <a:latin typeface="Times" charset="0"/>
            </a:endParaRPr>
          </a:p>
        </p:txBody>
      </p:sp>
      <p:sp>
        <p:nvSpPr>
          <p:cNvPr id="16391" name="AutoShape 7"/>
          <p:cNvSpPr>
            <a:spLocks noChangeArrowheads="1"/>
          </p:cNvSpPr>
          <p:nvPr/>
        </p:nvSpPr>
        <p:spPr bwMode="auto">
          <a:xfrm>
            <a:off x="6372225" y="1916113"/>
            <a:ext cx="2232025" cy="403383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765E47"/>
              </a:gs>
              <a:gs pos="50000">
                <a:srgbClr val="FFCC99"/>
              </a:gs>
              <a:gs pos="100000">
                <a:srgbClr val="765E47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400" b="1">
                <a:latin typeface="Times" charset="0"/>
              </a:rPr>
              <a:t>DCPC</a:t>
            </a:r>
          </a:p>
          <a:p>
            <a:endParaRPr lang="en-GB" sz="2400" b="1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GB" sz="2400">
              <a:latin typeface="Times" charset="0"/>
            </a:endParaRPr>
          </a:p>
          <a:p>
            <a:endParaRPr lang="en-US" sz="2400">
              <a:latin typeface="Times" charset="0"/>
            </a:endParaRPr>
          </a:p>
        </p:txBody>
      </p:sp>
      <p:pic>
        <p:nvPicPr>
          <p:cNvPr id="16392" name="Picture 8" descr="MC900432626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213100"/>
            <a:ext cx="1724025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09" name="Picture 9" descr="MC900433960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284538"/>
            <a:ext cx="1674812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10" name="AutoShape 10"/>
          <p:cNvSpPr>
            <a:spLocks noChangeArrowheads="1"/>
          </p:cNvSpPr>
          <p:nvPr/>
        </p:nvSpPr>
        <p:spPr bwMode="auto">
          <a:xfrm>
            <a:off x="6011863" y="2636838"/>
            <a:ext cx="1008062" cy="647700"/>
          </a:xfrm>
          <a:prstGeom prst="wedgeEllipseCallout">
            <a:avLst>
              <a:gd name="adj1" fmla="val -43750"/>
              <a:gd name="adj2" fmla="val 7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GB" sz="2400" b="1">
                <a:latin typeface="Times" charset="0"/>
              </a:rPr>
              <a:t>?</a:t>
            </a:r>
            <a:endParaRPr lang="en-US" sz="2400" b="1">
              <a:latin typeface="Times" charset="0"/>
            </a:endParaRPr>
          </a:p>
        </p:txBody>
      </p:sp>
      <p:grpSp>
        <p:nvGrpSpPr>
          <p:cNvPr id="102411" name="Group 11"/>
          <p:cNvGrpSpPr>
            <a:grpSpLocks/>
          </p:cNvGrpSpPr>
          <p:nvPr/>
        </p:nvGrpSpPr>
        <p:grpSpPr bwMode="auto">
          <a:xfrm>
            <a:off x="4211638" y="1484313"/>
            <a:ext cx="2881312" cy="1800225"/>
            <a:chOff x="2653" y="935"/>
            <a:chExt cx="1815" cy="1134"/>
          </a:xfrm>
        </p:grpSpPr>
        <p:grpSp>
          <p:nvGrpSpPr>
            <p:cNvPr id="16401" name="Group 12"/>
            <p:cNvGrpSpPr>
              <a:grpSpLocks/>
            </p:cNvGrpSpPr>
            <p:nvPr/>
          </p:nvGrpSpPr>
          <p:grpSpPr bwMode="auto">
            <a:xfrm>
              <a:off x="2653" y="935"/>
              <a:ext cx="1815" cy="1134"/>
              <a:chOff x="2699" y="1979"/>
              <a:chExt cx="1815" cy="1134"/>
            </a:xfrm>
          </p:grpSpPr>
          <p:sp>
            <p:nvSpPr>
              <p:cNvPr id="16406" name="AutoShape 13"/>
              <p:cNvSpPr>
                <a:spLocks noChangeArrowheads="1"/>
              </p:cNvSpPr>
              <p:nvPr/>
            </p:nvSpPr>
            <p:spPr bwMode="auto">
              <a:xfrm flipH="1">
                <a:off x="2699" y="1979"/>
                <a:ext cx="1815" cy="1134"/>
              </a:xfrm>
              <a:prstGeom prst="wedgeEllipseCallout">
                <a:avLst>
                  <a:gd name="adj1" fmla="val -54852"/>
                  <a:gd name="adj2" fmla="val 70014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grpSp>
            <p:nvGrpSpPr>
              <p:cNvPr id="16407" name="Group 14"/>
              <p:cNvGrpSpPr>
                <a:grpSpLocks/>
              </p:cNvGrpSpPr>
              <p:nvPr/>
            </p:nvGrpSpPr>
            <p:grpSpPr bwMode="auto">
              <a:xfrm>
                <a:off x="3061" y="2024"/>
                <a:ext cx="969" cy="849"/>
                <a:chOff x="3016" y="1117"/>
                <a:chExt cx="969" cy="849"/>
              </a:xfrm>
            </p:grpSpPr>
            <p:pic>
              <p:nvPicPr>
                <p:cNvPr id="16408" name="Picture 15" descr="MP900405236[1]"/>
                <p:cNvPicPr>
                  <a:picLocks noChangeAspect="1"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16" y="1480"/>
                  <a:ext cx="680" cy="48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09" name="Picture 16" descr="MC900433889[1]"/>
                <p:cNvPicPr>
                  <a:picLocks noChangeAspect="1"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117"/>
                  <a:ext cx="433" cy="43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10" name="Picture 17" descr="MC900241133[1]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107" y="1253"/>
                  <a:ext cx="318" cy="1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6411" name="Picture 18" descr="MC900437841[1]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515" y="1480"/>
                  <a:ext cx="470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grpSp>
          <p:nvGrpSpPr>
            <p:cNvPr id="16402" name="Group 19"/>
            <p:cNvGrpSpPr>
              <a:grpSpLocks/>
            </p:cNvGrpSpPr>
            <p:nvPr/>
          </p:nvGrpSpPr>
          <p:grpSpPr bwMode="auto">
            <a:xfrm>
              <a:off x="3379" y="1706"/>
              <a:ext cx="318" cy="249"/>
              <a:chOff x="2789" y="2931"/>
              <a:chExt cx="870" cy="521"/>
            </a:xfrm>
          </p:grpSpPr>
          <p:pic>
            <p:nvPicPr>
              <p:cNvPr id="16403" name="Picture 20" descr="MP900438662[1]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25" y="3203"/>
                <a:ext cx="374" cy="24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4" name="Picture 21" descr="MC900391806[1]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288" y="3067"/>
                <a:ext cx="371" cy="3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405" name="Picture 22" descr="MP900406652[1]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89" y="2931"/>
                <a:ext cx="377" cy="2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2423" name="Group 23"/>
          <p:cNvGrpSpPr>
            <a:grpSpLocks/>
          </p:cNvGrpSpPr>
          <p:nvPr/>
        </p:nvGrpSpPr>
        <p:grpSpPr bwMode="auto">
          <a:xfrm>
            <a:off x="6084888" y="2565400"/>
            <a:ext cx="1295400" cy="863600"/>
            <a:chOff x="3833" y="1616"/>
            <a:chExt cx="816" cy="544"/>
          </a:xfrm>
        </p:grpSpPr>
        <p:grpSp>
          <p:nvGrpSpPr>
            <p:cNvPr id="16397" name="Group 24"/>
            <p:cNvGrpSpPr>
              <a:grpSpLocks/>
            </p:cNvGrpSpPr>
            <p:nvPr/>
          </p:nvGrpSpPr>
          <p:grpSpPr bwMode="auto">
            <a:xfrm>
              <a:off x="3833" y="1616"/>
              <a:ext cx="816" cy="544"/>
              <a:chOff x="3833" y="1616"/>
              <a:chExt cx="816" cy="544"/>
            </a:xfrm>
          </p:grpSpPr>
          <p:sp>
            <p:nvSpPr>
              <p:cNvPr id="16399" name="AutoShape 25"/>
              <p:cNvSpPr>
                <a:spLocks noChangeArrowheads="1"/>
              </p:cNvSpPr>
              <p:nvPr/>
            </p:nvSpPr>
            <p:spPr bwMode="auto">
              <a:xfrm>
                <a:off x="3833" y="1616"/>
                <a:ext cx="816" cy="544"/>
              </a:xfrm>
              <a:prstGeom prst="wedgeEllipseCallout">
                <a:avLst>
                  <a:gd name="adj1" fmla="val -43750"/>
                  <a:gd name="adj2" fmla="val 70000"/>
                </a:avLst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 sz="2400">
                  <a:latin typeface="Times" charset="0"/>
                </a:endParaRPr>
              </a:p>
            </p:txBody>
          </p:sp>
          <p:pic>
            <p:nvPicPr>
              <p:cNvPr id="16400" name="Picture 26" descr="MP900405236[1]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23" y="1706"/>
                <a:ext cx="529" cy="3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6398" name="Picture 27" descr="MC900391806[1]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32" y="1888"/>
              <a:ext cx="136" cy="1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3705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656 0.00115 L 0.47048 4.814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8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47048 4.81481E-6 L 0.02656 0.00115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024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20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07407E-6 L 0.54913 0.4069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48" y="2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0" grpId="0" animBg="1"/>
      <p:bldP spid="102410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WIS supporting WIGOS in RA VI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57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WIS Centres in RA VI</a:t>
            </a:r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8</a:t>
            </a:fld>
            <a:endParaRPr lang="en-US" altLang="en-US"/>
          </a:p>
        </p:txBody>
      </p:sp>
      <p:pic>
        <p:nvPicPr>
          <p:cNvPr id="5" name="Picture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62"/>
          <a:stretch/>
        </p:blipFill>
        <p:spPr bwMode="auto">
          <a:xfrm>
            <a:off x="-36512" y="1052737"/>
            <a:ext cx="9177693" cy="41758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40469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Information requirements of WIGOS in RA VI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193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Information Requirements: 1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2498935"/>
              </p:ext>
            </p:extLst>
          </p:nvPr>
        </p:nvGraphicFramePr>
        <p:xfrm>
          <a:off x="250825" y="1052513"/>
          <a:ext cx="871378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751"/>
                <a:gridCol w="5832648"/>
                <a:gridCol w="237638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No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Need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Centre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02699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Information Requirements: 2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1170607"/>
              </p:ext>
            </p:extLst>
          </p:nvPr>
        </p:nvGraphicFramePr>
        <p:xfrm>
          <a:off x="250825" y="1052513"/>
          <a:ext cx="871378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751"/>
                <a:gridCol w="5832648"/>
                <a:gridCol w="237638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No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Need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Centre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12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13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17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18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19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42140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Thank you for your attention</a:t>
            </a:r>
            <a:endParaRPr lang="en-US" alt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w</a:t>
            </a:r>
            <a:r>
              <a:rPr lang="en-GB" altLang="en-US" dirty="0" smtClean="0"/>
              <a:t>is-</a:t>
            </a:r>
            <a:r>
              <a:rPr lang="en-GB" altLang="en-US" dirty="0" smtClean="0"/>
              <a:t>help@wmo.int</a:t>
            </a:r>
            <a:endParaRPr lang="en-US" alt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altLang="en-US" smtClean="0"/>
              <a:t>WIS in support of WIGOS</a:t>
            </a:r>
            <a:endParaRPr lang="en-US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E30F560-48CB-4FFF-8A94-C4B0D66B2707}" type="slidenum">
              <a:rPr lang="en-US" altLang="en-US" smtClean="0"/>
              <a:pPr/>
              <a:t>12</a:t>
            </a:fld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16</TotalTime>
  <Words>297</Words>
  <Application>Microsoft Office PowerPoint</Application>
  <PresentationFormat>On-screen Show (4:3)</PresentationFormat>
  <Paragraphs>134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WMO_Powerpoint_template_en</vt:lpstr>
      <vt:lpstr>Closing slide</vt:lpstr>
      <vt:lpstr>WIS in Region VI</vt:lpstr>
      <vt:lpstr>Contents</vt:lpstr>
      <vt:lpstr>Structure of WIS</vt:lpstr>
      <vt:lpstr>WMO Information System</vt:lpstr>
      <vt:lpstr>WIS structure</vt:lpstr>
      <vt:lpstr>Agree delivery methods</vt:lpstr>
      <vt:lpstr>WIS supporting WIGOS in RA VI </vt:lpstr>
      <vt:lpstr>WIS Centres in RA VI</vt:lpstr>
      <vt:lpstr>Information requirements of WIGOS in RA VI</vt:lpstr>
      <vt:lpstr>Information Requirements: 1</vt:lpstr>
      <vt:lpstr>Information Requirements: 2</vt:lpstr>
      <vt:lpstr>Thank you for your attention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Steve Foreman</dc:creator>
  <cp:lastModifiedBy>Steve Foreman</cp:lastModifiedBy>
  <cp:revision>4</cp:revision>
  <dcterms:created xsi:type="dcterms:W3CDTF">2015-11-20T21:07:46Z</dcterms:created>
  <dcterms:modified xsi:type="dcterms:W3CDTF">2015-11-20T21:24:11Z</dcterms:modified>
</cp:coreProperties>
</file>