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50" r:id="rId2"/>
    <p:sldMasterId id="2147483655" r:id="rId3"/>
  </p:sldMasterIdLst>
  <p:notesMasterIdLst>
    <p:notesMasterId r:id="rId31"/>
  </p:notesMasterIdLst>
  <p:handoutMasterIdLst>
    <p:handoutMasterId r:id="rId32"/>
  </p:handoutMasterIdLst>
  <p:sldIdLst>
    <p:sldId id="456" r:id="rId4"/>
    <p:sldId id="440" r:id="rId5"/>
    <p:sldId id="468" r:id="rId6"/>
    <p:sldId id="474" r:id="rId7"/>
    <p:sldId id="470" r:id="rId8"/>
    <p:sldId id="487" r:id="rId9"/>
    <p:sldId id="488" r:id="rId10"/>
    <p:sldId id="469" r:id="rId11"/>
    <p:sldId id="447" r:id="rId12"/>
    <p:sldId id="490" r:id="rId13"/>
    <p:sldId id="491" r:id="rId14"/>
    <p:sldId id="461" r:id="rId15"/>
    <p:sldId id="464" r:id="rId16"/>
    <p:sldId id="489" r:id="rId17"/>
    <p:sldId id="466" r:id="rId18"/>
    <p:sldId id="481" r:id="rId19"/>
    <p:sldId id="482" r:id="rId20"/>
    <p:sldId id="483" r:id="rId21"/>
    <p:sldId id="484" r:id="rId22"/>
    <p:sldId id="459" r:id="rId23"/>
    <p:sldId id="458" r:id="rId24"/>
    <p:sldId id="462" r:id="rId25"/>
    <p:sldId id="471" r:id="rId26"/>
    <p:sldId id="472" r:id="rId27"/>
    <p:sldId id="485" r:id="rId28"/>
    <p:sldId id="475" r:id="rId29"/>
    <p:sldId id="395" r:id="rId30"/>
  </p:sldIdLst>
  <p:sldSz cx="9144000" cy="6858000" type="screen4x3"/>
  <p:notesSz cx="6797675" cy="9926638"/>
  <p:defaultTextStyle>
    <a:defPPr>
      <a:defRPr lang="en-US"/>
    </a:defPPr>
    <a:lvl1pPr algn="ctr" rtl="0" fontAlgn="base">
      <a:spcBef>
        <a:spcPct val="0"/>
      </a:spcBef>
      <a:spcAft>
        <a:spcPct val="0"/>
      </a:spcAft>
      <a:defRPr sz="1600" b="1" kern="1200">
        <a:solidFill>
          <a:srgbClr val="FFFFFF"/>
        </a:solidFill>
        <a:latin typeface="Arial Narrow" pitchFamily="34" charset="0"/>
        <a:ea typeface="+mn-ea"/>
        <a:cs typeface="Arial" pitchFamily="34" charset="0"/>
      </a:defRPr>
    </a:lvl1pPr>
    <a:lvl2pPr marL="457200" algn="ctr" rtl="0" fontAlgn="base">
      <a:spcBef>
        <a:spcPct val="0"/>
      </a:spcBef>
      <a:spcAft>
        <a:spcPct val="0"/>
      </a:spcAft>
      <a:defRPr sz="1600" b="1" kern="1200">
        <a:solidFill>
          <a:srgbClr val="FFFFFF"/>
        </a:solidFill>
        <a:latin typeface="Arial Narrow" pitchFamily="34" charset="0"/>
        <a:ea typeface="+mn-ea"/>
        <a:cs typeface="Arial" pitchFamily="34" charset="0"/>
      </a:defRPr>
    </a:lvl2pPr>
    <a:lvl3pPr marL="914400" algn="ctr" rtl="0" fontAlgn="base">
      <a:spcBef>
        <a:spcPct val="0"/>
      </a:spcBef>
      <a:spcAft>
        <a:spcPct val="0"/>
      </a:spcAft>
      <a:defRPr sz="1600" b="1" kern="1200">
        <a:solidFill>
          <a:srgbClr val="FFFFFF"/>
        </a:solidFill>
        <a:latin typeface="Arial Narrow" pitchFamily="34" charset="0"/>
        <a:ea typeface="+mn-ea"/>
        <a:cs typeface="Arial" pitchFamily="34" charset="0"/>
      </a:defRPr>
    </a:lvl3pPr>
    <a:lvl4pPr marL="1371600" algn="ctr" rtl="0" fontAlgn="base">
      <a:spcBef>
        <a:spcPct val="0"/>
      </a:spcBef>
      <a:spcAft>
        <a:spcPct val="0"/>
      </a:spcAft>
      <a:defRPr sz="1600" b="1" kern="1200">
        <a:solidFill>
          <a:srgbClr val="FFFFFF"/>
        </a:solidFill>
        <a:latin typeface="Arial Narrow" pitchFamily="34" charset="0"/>
        <a:ea typeface="+mn-ea"/>
        <a:cs typeface="Arial" pitchFamily="34" charset="0"/>
      </a:defRPr>
    </a:lvl4pPr>
    <a:lvl5pPr marL="1828800" algn="ctr" rtl="0" fontAlgn="base">
      <a:spcBef>
        <a:spcPct val="0"/>
      </a:spcBef>
      <a:spcAft>
        <a:spcPct val="0"/>
      </a:spcAft>
      <a:defRPr sz="1600" b="1" kern="1200">
        <a:solidFill>
          <a:srgbClr val="FFFFFF"/>
        </a:solidFill>
        <a:latin typeface="Arial Narrow" pitchFamily="34" charset="0"/>
        <a:ea typeface="+mn-ea"/>
        <a:cs typeface="Arial" pitchFamily="34" charset="0"/>
      </a:defRPr>
    </a:lvl5pPr>
    <a:lvl6pPr marL="2286000" algn="l" defTabSz="914400" rtl="0" eaLnBrk="1" latinLnBrk="0" hangingPunct="1">
      <a:defRPr sz="1600" b="1" kern="1200">
        <a:solidFill>
          <a:srgbClr val="FFFFFF"/>
        </a:solidFill>
        <a:latin typeface="Arial Narrow" pitchFamily="34" charset="0"/>
        <a:ea typeface="+mn-ea"/>
        <a:cs typeface="Arial" pitchFamily="34" charset="0"/>
      </a:defRPr>
    </a:lvl6pPr>
    <a:lvl7pPr marL="2743200" algn="l" defTabSz="914400" rtl="0" eaLnBrk="1" latinLnBrk="0" hangingPunct="1">
      <a:defRPr sz="1600" b="1" kern="1200">
        <a:solidFill>
          <a:srgbClr val="FFFFFF"/>
        </a:solidFill>
        <a:latin typeface="Arial Narrow" pitchFamily="34" charset="0"/>
        <a:ea typeface="+mn-ea"/>
        <a:cs typeface="Arial" pitchFamily="34" charset="0"/>
      </a:defRPr>
    </a:lvl7pPr>
    <a:lvl8pPr marL="3200400" algn="l" defTabSz="914400" rtl="0" eaLnBrk="1" latinLnBrk="0" hangingPunct="1">
      <a:defRPr sz="1600" b="1" kern="1200">
        <a:solidFill>
          <a:srgbClr val="FFFFFF"/>
        </a:solidFill>
        <a:latin typeface="Arial Narrow" pitchFamily="34" charset="0"/>
        <a:ea typeface="+mn-ea"/>
        <a:cs typeface="Arial" pitchFamily="34" charset="0"/>
      </a:defRPr>
    </a:lvl8pPr>
    <a:lvl9pPr marL="3657600" algn="l" defTabSz="914400" rtl="0" eaLnBrk="1" latinLnBrk="0" hangingPunct="1">
      <a:defRPr sz="1600" b="1" kern="1200">
        <a:solidFill>
          <a:srgbClr val="FFFFFF"/>
        </a:solidFill>
        <a:latin typeface="Arial Narrow"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99"/>
    <a:srgbClr val="006600"/>
    <a:srgbClr val="CC0000"/>
    <a:srgbClr val="FF9900"/>
    <a:srgbClr val="FFFF99"/>
    <a:srgbClr val="FFFFCC"/>
    <a:srgbClr val="FFCC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2226" autoAdjust="0"/>
    <p:restoredTop sz="85935" autoAdjust="0"/>
  </p:normalViewPr>
  <p:slideViewPr>
    <p:cSldViewPr>
      <p:cViewPr>
        <p:scale>
          <a:sx n="90" d="100"/>
          <a:sy n="90" d="100"/>
        </p:scale>
        <p:origin x="-1524" y="-24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3891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a:defRPr>
            </a:lvl1pPr>
          </a:lstStyle>
          <a:p>
            <a:pPr>
              <a:defRPr/>
            </a:pPr>
            <a:endParaRPr lang="en-US" altLang="en-US"/>
          </a:p>
        </p:txBody>
      </p:sp>
      <p:sp>
        <p:nvSpPr>
          <p:cNvPr id="38916"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38917"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a:defRPr>
            </a:lvl1pPr>
          </a:lstStyle>
          <a:p>
            <a:pPr>
              <a:defRPr/>
            </a:pPr>
            <a:fld id="{B1E0E893-6CE5-41E4-8B26-6D36D4139657}" type="slidenum">
              <a:rPr lang="en-US" altLang="en-US"/>
              <a:pPr>
                <a:defRPr/>
              </a:pPr>
              <a:t>‹Nr.›</a:t>
            </a:fld>
            <a:endParaRPr lang="en-US" altLang="en-US"/>
          </a:p>
        </p:txBody>
      </p:sp>
    </p:spTree>
    <p:extLst>
      <p:ext uri="{BB962C8B-B14F-4D97-AF65-F5344CB8AC3E}">
        <p14:creationId xmlns:p14="http://schemas.microsoft.com/office/powerpoint/2010/main" val="24951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6147"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a:defRPr>
            </a:lvl1pPr>
          </a:lstStyle>
          <a:p>
            <a:pPr>
              <a:defRPr/>
            </a:pPr>
            <a:endParaRPr lang="en-US" altLang="en-US"/>
          </a:p>
        </p:txBody>
      </p:sp>
      <p:sp>
        <p:nvSpPr>
          <p:cNvPr id="26628" name="Rectangle 4"/>
          <p:cNvSpPr>
            <a:spLocks noGrp="1" noRot="1" noChangeAspect="1" noChangeArrowheads="1" noTextEdit="1"/>
          </p:cNvSpPr>
          <p:nvPr>
            <p:ph type="sldImg" idx="2"/>
          </p:nvPr>
        </p:nvSpPr>
        <p:spPr bwMode="auto">
          <a:xfrm>
            <a:off x="915988" y="744538"/>
            <a:ext cx="4964112"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a:p>
        </p:txBody>
      </p:sp>
      <p:sp>
        <p:nvSpPr>
          <p:cNvPr id="6151"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a:defRPr>
            </a:lvl1pPr>
          </a:lstStyle>
          <a:p>
            <a:pPr>
              <a:defRPr/>
            </a:pPr>
            <a:fld id="{AE30C455-AC67-47CF-8F99-C056979F76BA}" type="slidenum">
              <a:rPr lang="en-US" altLang="en-US"/>
              <a:pPr>
                <a:defRPr/>
              </a:pPr>
              <a:t>‹Nr.›</a:t>
            </a:fld>
            <a:endParaRPr lang="en-US" altLang="en-US"/>
          </a:p>
        </p:txBody>
      </p:sp>
    </p:spTree>
    <p:extLst>
      <p:ext uri="{BB962C8B-B14F-4D97-AF65-F5344CB8AC3E}">
        <p14:creationId xmlns:p14="http://schemas.microsoft.com/office/powerpoint/2010/main" val="23234596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917575" y="744538"/>
            <a:ext cx="4962525" cy="3722687"/>
          </a:xfrm>
          <a:ln/>
        </p:spPr>
      </p:sp>
      <p:sp>
        <p:nvSpPr>
          <p:cNvPr id="23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5836F897-0B18-4590-AB83-1E50C2E409AB}" type="slidenum">
              <a:rPr lang="en-US" altLang="en-US" b="0"/>
              <a:pPr algn="r">
                <a:spcBef>
                  <a:spcPct val="0"/>
                </a:spcBef>
              </a:pPr>
              <a:t>2</a:t>
            </a:fld>
            <a:endParaRPr lang="en-US" altLang="en-US" b="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Time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Times"/>
              </a:rPr>
              <a:t>Observations are the basis of the work of NMHSs to</a:t>
            </a:r>
            <a:r>
              <a:rPr lang="en-GB" altLang="en-US" baseline="0" dirty="0" smtClean="0">
                <a:latin typeface="Times"/>
              </a:rPr>
              <a:t> fulfil customer needs. National needs for weather, climate, water and environmental information requires cooperation with partners outside the national weather service. WIGOS delivers the framework to set up the process for designing an integrated observing network.</a:t>
            </a:r>
            <a:endParaRPr lang="en-GB" altLang="en-US" dirty="0" smtClean="0">
              <a:latin typeface="Times"/>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3</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smtClean="0">
              <a:latin typeface="Times"/>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4</a:t>
            </a:fld>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Times"/>
              </a:rPr>
              <a:t>Development of a National Observing Strategy will enable to better meet the user needs and to ensure that </a:t>
            </a:r>
            <a:r>
              <a:rPr lang="en-GB" altLang="en-US" dirty="0" err="1" smtClean="0">
                <a:latin typeface="Times"/>
              </a:rPr>
              <a:t>NMHS</a:t>
            </a:r>
            <a:r>
              <a:rPr lang="en-GB" altLang="en-US" dirty="0" smtClean="0">
                <a:latin typeface="Times"/>
              </a:rPr>
              <a:t> has the best basis for planning of its investment in systems, science and people. It will also permit the </a:t>
            </a:r>
            <a:r>
              <a:rPr lang="en-GB" altLang="en-US" dirty="0" err="1" smtClean="0">
                <a:latin typeface="Times"/>
              </a:rPr>
              <a:t>NMHS</a:t>
            </a:r>
            <a:r>
              <a:rPr lang="en-GB" altLang="en-US" dirty="0" smtClean="0">
                <a:latin typeface="Times"/>
              </a:rPr>
              <a:t> to make informed decisions based on user requirements for future planning purposes. Four key principles that guide the Strategy are as follows: (1) demand- and user-driven products and services; (2) a phased approach to implementation; (3) effective partnerships; and (4) building on core strengths.</a:t>
            </a:r>
          </a:p>
          <a:p>
            <a:r>
              <a:rPr lang="en-GB" altLang="en-US" dirty="0" smtClean="0">
                <a:latin typeface="Times"/>
              </a:rPr>
              <a:t>N-WIP should build on the National Observing Strategy</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5</a:t>
            </a:fld>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latin typeface="Times"/>
              </a:rPr>
              <a:t>Development of a National Observing Strategy will enable to better meet the user needs and to ensure that </a:t>
            </a:r>
            <a:r>
              <a:rPr lang="en-GB" altLang="en-US" dirty="0" err="1" smtClean="0">
                <a:latin typeface="Times"/>
              </a:rPr>
              <a:t>NMHS</a:t>
            </a:r>
            <a:r>
              <a:rPr lang="en-GB" altLang="en-US" dirty="0" smtClean="0">
                <a:latin typeface="Times"/>
              </a:rPr>
              <a:t> has the best basis for planning of its investment in systems, science and people. It will also permit the </a:t>
            </a:r>
            <a:r>
              <a:rPr lang="en-GB" altLang="en-US" dirty="0" err="1" smtClean="0">
                <a:latin typeface="Times"/>
              </a:rPr>
              <a:t>NMHS</a:t>
            </a:r>
            <a:r>
              <a:rPr lang="en-GB" altLang="en-US" dirty="0" smtClean="0">
                <a:latin typeface="Times"/>
              </a:rPr>
              <a:t> to make informed decisions based on user requirements for future planning purposes. Four key principles that guide the Strategy are as follows: (1) demand- and user-driven products and services; (2) a phased approach to implementation; (3) effective partnerships; and (4) building on core strengths.</a:t>
            </a:r>
          </a:p>
          <a:p>
            <a:r>
              <a:rPr lang="en-GB" altLang="en-US" dirty="0" smtClean="0">
                <a:latin typeface="Times"/>
              </a:rPr>
              <a:t>N-WIP should build on the National Observing Strategy</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6</a:t>
            </a:fld>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latin typeface="Times"/>
              </a:rPr>
              <a:t>WMO Members will need to plan locally while thinking regionally and globally to realize the full benefit from the global observing systems. </a:t>
            </a:r>
          </a:p>
          <a:p>
            <a:r>
              <a:rPr lang="en-US" altLang="en-US" dirty="0" smtClean="0">
                <a:latin typeface="Times"/>
              </a:rPr>
              <a:t>The full needs of any individual Member cannot be met solely through its own observing system; observations from others are essential, and interdependence on global observations increases more and more as time horizons (from short to longer term weather predictions, and from local to large scale climate prediction) increase.</a:t>
            </a:r>
            <a:endParaRPr lang="en-GB" altLang="en-US" dirty="0" smtClean="0">
              <a:latin typeface="Times"/>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6D4D7A44-BB16-4C50-81CE-98CD25F49B75}" type="slidenum">
              <a:rPr lang="en-US" altLang="en-US" smtClean="0"/>
              <a:pPr algn="r">
                <a:spcBef>
                  <a:spcPct val="0"/>
                </a:spcBef>
              </a:pPr>
              <a:t>7</a:t>
            </a:fld>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latin typeface="Times"/>
              </a:rPr>
              <a:t>Soon a request by </a:t>
            </a:r>
            <a:r>
              <a:rPr lang="en-GB" altLang="en-US" dirty="0" err="1" smtClean="0">
                <a:latin typeface="Times"/>
              </a:rPr>
              <a:t>SG</a:t>
            </a:r>
            <a:r>
              <a:rPr lang="en-GB" altLang="en-US" dirty="0" smtClean="0">
                <a:latin typeface="Times"/>
              </a:rPr>
              <a:t> regarding OSCAR/Surface operational (more by Lars Peter in his </a:t>
            </a:r>
            <a:r>
              <a:rPr lang="en-GB" altLang="en-US" dirty="0" err="1" smtClean="0">
                <a:latin typeface="Times"/>
              </a:rPr>
              <a:t>ppt</a:t>
            </a:r>
            <a:r>
              <a:rPr lang="en-GB" altLang="en-US" dirty="0" smtClean="0">
                <a:latin typeface="Times"/>
              </a:rPr>
              <a:t>): </a:t>
            </a:r>
            <a:r>
              <a:rPr lang="en-GB" altLang="en-US" sz="1200" dirty="0" smtClean="0">
                <a:latin typeface="Arial" pitchFamily="34" charset="0"/>
              </a:rPr>
              <a:t>Nominate national OSCAR focal points</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8</a:t>
            </a:fld>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eaLnBrk="1" hangingPunct="1">
              <a:buFont typeface="Wingdings" pitchFamily="2" charset="2"/>
              <a:buNone/>
            </a:pPr>
            <a:r>
              <a:rPr lang="en-US" altLang="en-US" sz="1600" smtClean="0">
                <a:solidFill>
                  <a:schemeClr val="accent2"/>
                </a:solidFill>
                <a:latin typeface="Verdana" pitchFamily="34" charset="0"/>
                <a:cs typeface="Arial" pitchFamily="34" charset="0"/>
              </a:rPr>
              <a:t>Framework</a:t>
            </a:r>
            <a:r>
              <a:rPr lang="en-US" altLang="en-US" sz="1600" smtClean="0">
                <a:solidFill>
                  <a:srgbClr val="080808"/>
                </a:solidFill>
                <a:latin typeface="Verdana" pitchFamily="34" charset="0"/>
                <a:cs typeface="Arial" pitchFamily="34" charset="0"/>
              </a:rPr>
              <a:t> that describes </a:t>
            </a:r>
            <a:r>
              <a:rPr lang="en-US" altLang="en-US" sz="1600" smtClean="0">
                <a:solidFill>
                  <a:srgbClr val="CC3300"/>
                </a:solidFill>
                <a:latin typeface="Verdana" pitchFamily="34" charset="0"/>
                <a:cs typeface="Arial" pitchFamily="34" charset="0"/>
              </a:rPr>
              <a:t>processes, principles, procedures and practices</a:t>
            </a:r>
            <a:r>
              <a:rPr lang="en-US" altLang="en-US" sz="1600" smtClean="0">
                <a:solidFill>
                  <a:srgbClr val="080808"/>
                </a:solidFill>
                <a:latin typeface="Verdana" pitchFamily="34" charset="0"/>
                <a:cs typeface="Arial" pitchFamily="34" charset="0"/>
              </a:rPr>
              <a:t> to be included in the WMO Technical Regulations (WMO-No. 49). Vol. I., incl. Manual on WIGOS and other relevant documentation, such as the Guide on WIGOS</a:t>
            </a:r>
          </a:p>
          <a:p>
            <a:pPr lvl="1" eaLnBrk="1" hangingPunct="1">
              <a:buFont typeface="Wingdings" pitchFamily="2" charset="2"/>
              <a:buNone/>
            </a:pPr>
            <a:endParaRPr lang="en-US" altLang="en-US" sz="1600" smtClean="0">
              <a:solidFill>
                <a:srgbClr val="080808"/>
              </a:solidFill>
              <a:latin typeface="Verdana" pitchFamily="34" charset="0"/>
              <a:cs typeface="Arial" pitchFamily="34" charset="0"/>
            </a:endParaRPr>
          </a:p>
          <a:p>
            <a:pPr lvl="1" eaLnBrk="1" hangingPunct="1">
              <a:buFont typeface="Wingdings" pitchFamily="2" charset="2"/>
              <a:buNone/>
            </a:pPr>
            <a:r>
              <a:rPr lang="en-US" altLang="en-US" sz="1600" smtClean="0">
                <a:latin typeface="Arial" pitchFamily="34" charset="0"/>
              </a:rPr>
              <a:t>OSCAR: </a:t>
            </a:r>
            <a:r>
              <a:rPr lang="en-US" altLang="en-US" smtClean="0">
                <a:latin typeface="Times"/>
              </a:rPr>
              <a:t>Observing Systems Capability Analysis and Review Tool</a:t>
            </a:r>
            <a:endParaRPr lang="en-US" altLang="en-US" sz="1600" smtClean="0">
              <a:latin typeface="Arial" pitchFamily="34" charset="0"/>
            </a:endParaRPr>
          </a:p>
          <a:p>
            <a:pPr lvl="1" eaLnBrk="1" hangingPunct="1">
              <a:buFont typeface="Wingdings" pitchFamily="2" charset="2"/>
              <a:buNone/>
            </a:pPr>
            <a:r>
              <a:rPr lang="en-US" altLang="en-US" sz="1600" smtClean="0">
                <a:latin typeface="Arial" pitchFamily="34" charset="0"/>
              </a:rPr>
              <a:t>SORT: "Standardization of Observations" Reference Tool</a:t>
            </a:r>
            <a:endParaRPr lang="en-US" altLang="en-US" sz="1600" smtClean="0">
              <a:solidFill>
                <a:srgbClr val="080808"/>
              </a:solidFill>
              <a:latin typeface="Verdana"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xfrm>
            <a:off x="917575" y="744538"/>
            <a:ext cx="4962525" cy="3722687"/>
          </a:xfrm>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AU" altLang="en-US" smtClean="0">
              <a:latin typeface="Times"/>
            </a:endParaRPr>
          </a:p>
        </p:txBody>
      </p:sp>
      <p:sp>
        <p:nvSpPr>
          <p:cNvPr id="57348"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885A8E42-412F-400D-8387-449E0666DA5F}" type="slidenum">
              <a:rPr lang="en-US" altLang="en-US"/>
              <a:pPr algn="r">
                <a:spcBef>
                  <a:spcPct val="0"/>
                </a:spcBef>
              </a:pPr>
              <a:t>11</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smtClean="0">
                <a:latin typeface="Times"/>
              </a:rPr>
              <a:t>Proactive engagement with all relevant users and partners/stakeholders communicating and demonstrating the value of WIGOS through both formal and informal, </a:t>
            </a:r>
            <a:r>
              <a:rPr lang="en-US" sz="1200" dirty="0" smtClean="0"/>
              <a:t>regular and ad-hoc, productive two-way </a:t>
            </a:r>
            <a:r>
              <a:rPr lang="en-GB" altLang="en-US" dirty="0" smtClean="0">
                <a:latin typeface="Times"/>
              </a:rPr>
              <a:t>communications </a:t>
            </a:r>
            <a:r>
              <a:rPr lang="en-US" sz="1200" dirty="0" smtClean="0"/>
              <a:t>with all stakeholders </a:t>
            </a:r>
            <a:r>
              <a:rPr lang="en-GB" altLang="en-US" dirty="0" smtClean="0">
                <a:latin typeface="Times"/>
              </a:rPr>
              <a:t>is highly needed. All of them should be engage in the design of the observing network/system. It will enable to align observations with their needs.</a:t>
            </a: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3AB25DC9-84C5-48F9-88A0-3CBBFE75EC39}" type="slidenum">
              <a:rPr lang="en-US" altLang="en-US" smtClean="0"/>
              <a:pPr algn="r">
                <a:spcBef>
                  <a:spcPct val="0"/>
                </a:spcBef>
              </a:pPr>
              <a:t>14</a:t>
            </a:fld>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0" kern="0" dirty="0" smtClean="0">
                <a:latin typeface="Arial" pitchFamily="34" charset="0"/>
              </a:rPr>
              <a:t>What are future national strategic requirements, </a:t>
            </a:r>
            <a:r>
              <a:rPr lang="en-GB" sz="1200" kern="1200" dirty="0" smtClean="0">
                <a:solidFill>
                  <a:schemeClr val="tx1"/>
                </a:solidFill>
                <a:effectLst/>
                <a:latin typeface="Times" charset="0"/>
                <a:ea typeface="+mn-ea"/>
                <a:cs typeface="+mn-cs"/>
              </a:rPr>
              <a:t>priorities and biggest gaps in observations, systems, processes, capabilities, etc.</a:t>
            </a:r>
            <a:endParaRPr lang="en-GB" altLang="en-US" dirty="0" smtClean="0">
              <a:latin typeface="Times"/>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16</a:t>
            </a:fld>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kern="1200" dirty="0" smtClean="0">
                <a:solidFill>
                  <a:schemeClr val="tx1"/>
                </a:solidFill>
                <a:effectLst/>
                <a:latin typeface="Times" charset="0"/>
                <a:ea typeface="+mn-ea"/>
                <a:cs typeface="+mn-cs"/>
              </a:rPr>
              <a:t>In developing their national WIGOS implementation plans, Members will be guided by the key activity areas (</a:t>
            </a:r>
            <a:r>
              <a:rPr lang="en-GB" sz="1200" kern="1200" dirty="0" err="1" smtClean="0">
                <a:solidFill>
                  <a:schemeClr val="tx1"/>
                </a:solidFill>
                <a:effectLst/>
                <a:latin typeface="Times" charset="0"/>
                <a:ea typeface="+mn-ea"/>
                <a:cs typeface="+mn-cs"/>
              </a:rPr>
              <a:t>KAA's</a:t>
            </a:r>
            <a:r>
              <a:rPr lang="en-GB" sz="1200" kern="1200" dirty="0" smtClean="0">
                <a:solidFill>
                  <a:schemeClr val="tx1"/>
                </a:solidFill>
                <a:effectLst/>
                <a:latin typeface="Times" charset="0"/>
                <a:ea typeface="+mn-ea"/>
                <a:cs typeface="+mn-cs"/>
              </a:rPr>
              <a:t>) that comprise the building blocks of the WIGOS framework. The 10 </a:t>
            </a:r>
            <a:r>
              <a:rPr lang="en-GB" sz="1200" kern="1200" dirty="0" err="1" smtClean="0">
                <a:solidFill>
                  <a:schemeClr val="tx1"/>
                </a:solidFill>
                <a:effectLst/>
                <a:latin typeface="Times" charset="0"/>
                <a:ea typeface="+mn-ea"/>
                <a:cs typeface="+mn-cs"/>
              </a:rPr>
              <a:t>KAA's</a:t>
            </a:r>
            <a:r>
              <a:rPr lang="en-GB" sz="1200" kern="1200" dirty="0" smtClean="0">
                <a:solidFill>
                  <a:schemeClr val="tx1"/>
                </a:solidFill>
                <a:effectLst/>
                <a:latin typeface="Times" charset="0"/>
                <a:ea typeface="+mn-ea"/>
                <a:cs typeface="+mn-cs"/>
              </a:rPr>
              <a:t> provide a comprehensive foundation for WIGOS.</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17</a:t>
            </a:fld>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b="0" kern="0" dirty="0" smtClean="0">
                <a:latin typeface="Arial" pitchFamily="34" charset="0"/>
              </a:rPr>
              <a:t>Some issues were perhaps not well articulated in the early definition of the </a:t>
            </a:r>
            <a:r>
              <a:rPr lang="en-US" altLang="en-US" b="0" kern="0" dirty="0" err="1" smtClean="0">
                <a:latin typeface="Arial" pitchFamily="34" charset="0"/>
              </a:rPr>
              <a:t>KAA's</a:t>
            </a:r>
            <a:r>
              <a:rPr lang="en-US" altLang="en-US" b="0" kern="0" dirty="0" smtClean="0">
                <a:latin typeface="Arial" pitchFamily="34" charset="0"/>
              </a:rPr>
              <a:t> but are proving important to implementation of WIGOS:</a:t>
            </a:r>
          </a:p>
          <a:p>
            <a:pPr marL="171450" lvl="0" indent="-171450">
              <a:buFont typeface="Arial" panose="020B0604020202020204" pitchFamily="34" charset="0"/>
              <a:buChar char="•"/>
            </a:pPr>
            <a:r>
              <a:rPr lang="en-GB" b="0" dirty="0" smtClean="0"/>
              <a:t>data lifecycle management, to support extraction of highest value from observations at lowest cost;</a:t>
            </a:r>
          </a:p>
          <a:p>
            <a:pPr marL="171450" lvl="0" indent="-171450">
              <a:buFont typeface="Arial" panose="020B0604020202020204" pitchFamily="34" charset="0"/>
              <a:buChar char="•"/>
            </a:pPr>
            <a:r>
              <a:rPr lang="en-GB" b="0" dirty="0" smtClean="0"/>
              <a:t>access to and integration of non-NMHS observations (</a:t>
            </a:r>
            <a:r>
              <a:rPr lang="en-GB" b="0" dirty="0" err="1" smtClean="0"/>
              <a:t>eg</a:t>
            </a:r>
            <a:r>
              <a:rPr lang="en-GB" b="0" dirty="0" smtClean="0"/>
              <a:t> </a:t>
            </a:r>
            <a:r>
              <a:rPr lang="en-GB" b="0" dirty="0" err="1" smtClean="0"/>
              <a:t>GAW</a:t>
            </a:r>
            <a:r>
              <a:rPr lang="en-GB" b="0" dirty="0" smtClean="0"/>
              <a:t>, </a:t>
            </a:r>
            <a:r>
              <a:rPr lang="en-GB" b="0" dirty="0" err="1" smtClean="0"/>
              <a:t>GCW</a:t>
            </a:r>
            <a:r>
              <a:rPr lang="en-GB" b="0" dirty="0" smtClean="0"/>
              <a:t> and ocean observations, which are frequently provided by other institutions), including guidance on development of partnership agreements and on engaging with commercial providers; and</a:t>
            </a:r>
          </a:p>
          <a:p>
            <a:pPr marL="171450" indent="-171450">
              <a:buFont typeface="Arial" panose="020B0604020202020204" pitchFamily="34" charset="0"/>
              <a:buChar char="•"/>
            </a:pPr>
            <a:r>
              <a:rPr lang="en-GB" b="0" dirty="0" smtClean="0"/>
              <a:t>workforce and capability planning, to reflect among other things the impact of automation and economic pressures on the traditional roles and competencies of our observing and supporting technical workforces</a:t>
            </a:r>
            <a:endParaRPr lang="en-US" altLang="en-US" b="0" kern="0" dirty="0" smtClean="0">
              <a:latin typeface="Arial" pitchFamily="34" charset="0"/>
            </a:endParaRPr>
          </a:p>
          <a:p>
            <a:endParaRPr lang="en-GB" altLang="en-US" dirty="0" smtClean="0">
              <a:latin typeface="Times"/>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18</a:t>
            </a:fld>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smtClean="0">
              <a:latin typeface="Times"/>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19</a:t>
            </a:fld>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smtClean="0">
              <a:latin typeface="Times"/>
            </a:endParaRP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sz="1200">
                <a:solidFill>
                  <a:schemeClr val="tx1"/>
                </a:solidFill>
                <a:latin typeface="Times"/>
              </a:defRPr>
            </a:lvl1pPr>
            <a:lvl2pPr marL="742950" indent="-285750" algn="l" eaLnBrk="0" hangingPunct="0">
              <a:spcBef>
                <a:spcPct val="30000"/>
              </a:spcBef>
              <a:defRPr sz="1200">
                <a:solidFill>
                  <a:schemeClr val="tx1"/>
                </a:solidFill>
                <a:latin typeface="Times"/>
              </a:defRPr>
            </a:lvl2pPr>
            <a:lvl3pPr marL="1143000" indent="-228600" algn="l" eaLnBrk="0" hangingPunct="0">
              <a:spcBef>
                <a:spcPct val="30000"/>
              </a:spcBef>
              <a:defRPr sz="1200">
                <a:solidFill>
                  <a:schemeClr val="tx1"/>
                </a:solidFill>
                <a:latin typeface="Times"/>
              </a:defRPr>
            </a:lvl3pPr>
            <a:lvl4pPr marL="1600200" indent="-228600" algn="l" eaLnBrk="0" hangingPunct="0">
              <a:spcBef>
                <a:spcPct val="30000"/>
              </a:spcBef>
              <a:defRPr sz="1200">
                <a:solidFill>
                  <a:schemeClr val="tx1"/>
                </a:solidFill>
                <a:latin typeface="Times"/>
              </a:defRPr>
            </a:lvl4pPr>
            <a:lvl5pPr marL="2057400" indent="-228600" algn="l" eaLnBrk="0" hangingPunct="0">
              <a:spcBef>
                <a:spcPct val="30000"/>
              </a:spcBef>
              <a:defRPr sz="1200">
                <a:solidFill>
                  <a:schemeClr val="tx1"/>
                </a:solidFill>
                <a:latin typeface="Times"/>
              </a:defRPr>
            </a:lvl5pPr>
            <a:lvl6pPr marL="2514600" indent="-228600" eaLnBrk="0" fontAlgn="base" hangingPunct="0">
              <a:spcBef>
                <a:spcPct val="30000"/>
              </a:spcBef>
              <a:spcAft>
                <a:spcPct val="0"/>
              </a:spcAft>
              <a:defRPr sz="1200">
                <a:solidFill>
                  <a:schemeClr val="tx1"/>
                </a:solidFill>
                <a:latin typeface="Times"/>
              </a:defRPr>
            </a:lvl6pPr>
            <a:lvl7pPr marL="2971800" indent="-228600" eaLnBrk="0" fontAlgn="base" hangingPunct="0">
              <a:spcBef>
                <a:spcPct val="30000"/>
              </a:spcBef>
              <a:spcAft>
                <a:spcPct val="0"/>
              </a:spcAft>
              <a:defRPr sz="1200">
                <a:solidFill>
                  <a:schemeClr val="tx1"/>
                </a:solidFill>
                <a:latin typeface="Times"/>
              </a:defRPr>
            </a:lvl7pPr>
            <a:lvl8pPr marL="3429000" indent="-228600" eaLnBrk="0" fontAlgn="base" hangingPunct="0">
              <a:spcBef>
                <a:spcPct val="30000"/>
              </a:spcBef>
              <a:spcAft>
                <a:spcPct val="0"/>
              </a:spcAft>
              <a:defRPr sz="1200">
                <a:solidFill>
                  <a:schemeClr val="tx1"/>
                </a:solidFill>
                <a:latin typeface="Times"/>
              </a:defRPr>
            </a:lvl8pPr>
            <a:lvl9pPr marL="3886200" indent="-228600" eaLnBrk="0" fontAlgn="base" hangingPunct="0">
              <a:spcBef>
                <a:spcPct val="30000"/>
              </a:spcBef>
              <a:spcAft>
                <a:spcPct val="0"/>
              </a:spcAft>
              <a:defRPr sz="1200">
                <a:solidFill>
                  <a:schemeClr val="tx1"/>
                </a:solidFill>
                <a:latin typeface="Times"/>
              </a:defRPr>
            </a:lvl9pPr>
          </a:lstStyle>
          <a:p>
            <a:pPr algn="r">
              <a:spcBef>
                <a:spcPct val="0"/>
              </a:spcBef>
            </a:pPr>
            <a:fld id="{CDF24812-1426-4140-8FB4-45AEE6981FC9}" type="slidenum">
              <a:rPr lang="en-US" altLang="en-US" smtClean="0"/>
              <a:pPr algn="r">
                <a:spcBef>
                  <a:spcPct val="0"/>
                </a:spcBef>
              </a:pPr>
              <a:t>25</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eaLnBrk="0" hangingPunct="0">
              <a:spcBef>
                <a:spcPct val="50000"/>
              </a:spcBef>
              <a:defRPr/>
            </a:pPr>
            <a:r>
              <a:rPr lang="en-US" sz="1800" b="0" smtClean="0">
                <a:solidFill>
                  <a:schemeClr val="bg1"/>
                </a:solidFill>
                <a:latin typeface="Arial Black" pitchFamily="34" charset="0"/>
                <a:cs typeface="+mn-cs"/>
              </a:rPr>
              <a:t>WMO</a:t>
            </a:r>
          </a:p>
        </p:txBody>
      </p:sp>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noProof="0"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613472586"/>
      </p:ext>
    </p:extLst>
  </p:cSld>
  <p:clrMapOvr>
    <a:masterClrMapping/>
  </p:clrMapOvr>
  <p:transition spd="slow"/>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eaLnBrk="0" hangingPunct="0">
              <a:spcBef>
                <a:spcPct val="50000"/>
              </a:spcBef>
              <a:defRPr/>
            </a:pPr>
            <a:r>
              <a:rPr lang="en-US" sz="1800" b="0" smtClean="0">
                <a:solidFill>
                  <a:schemeClr val="bg1"/>
                </a:solidFill>
                <a:latin typeface="Arial Black" pitchFamily="34" charset="0"/>
                <a:cs typeface="+mn-cs"/>
              </a:rPr>
              <a:t>WMO</a:t>
            </a:r>
          </a:p>
        </p:txBody>
      </p:sp>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Tree>
    <p:extLst>
      <p:ext uri="{BB962C8B-B14F-4D97-AF65-F5344CB8AC3E}">
        <p14:creationId xmlns:p14="http://schemas.microsoft.com/office/powerpoint/2010/main" val="1882774493"/>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919817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472773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90520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276906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2686822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1151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29477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54524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47469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550829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a:t>Click to edit Master title style</a:t>
            </a:r>
          </a:p>
        </p:txBody>
      </p:sp>
      <p:sp>
        <p:nvSpPr>
          <p:cNvPr id="3" name="Table Placeholder 2"/>
          <p:cNvSpPr>
            <a:spLocks noGrp="1"/>
          </p:cNvSpPr>
          <p:nvPr>
            <p:ph type="tbl" idx="1"/>
          </p:nvPr>
        </p:nvSpPr>
        <p:spPr>
          <a:xfrm>
            <a:off x="250825" y="1052513"/>
            <a:ext cx="8713788" cy="4897437"/>
          </a:xfrm>
        </p:spPr>
        <p:txBody>
          <a:bodyPr/>
          <a:lstStyle/>
          <a:p>
            <a:pPr lvl="0"/>
            <a:endParaRPr lang="en-US" noProof="0"/>
          </a:p>
        </p:txBody>
      </p:sp>
    </p:spTree>
    <p:extLst>
      <p:ext uri="{BB962C8B-B14F-4D97-AF65-F5344CB8AC3E}">
        <p14:creationId xmlns:p14="http://schemas.microsoft.com/office/powerpoint/2010/main" val="182846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23633946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bwMode="auto">
          <a:xfrm>
            <a:off x="2484438" y="6462713"/>
            <a:ext cx="2447925"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Arial" charset="0"/>
                <a:cs typeface="Arial" charset="0"/>
              </a:defRPr>
            </a:lvl1pPr>
          </a:lstStyle>
          <a:p>
            <a:pPr>
              <a:defRPr/>
            </a:pPr>
            <a:r>
              <a:rPr lang="en-US"/>
              <a:t>World Met Day Forum 2013</a:t>
            </a:r>
          </a:p>
        </p:txBody>
      </p:sp>
      <p:sp>
        <p:nvSpPr>
          <p:cNvPr id="5" name="Rectangle 11"/>
          <p:cNvSpPr>
            <a:spLocks noGrp="1" noChangeArrowheads="1"/>
          </p:cNvSpPr>
          <p:nvPr>
            <p:ph type="sldNum" sz="quarter" idx="11"/>
          </p:nvPr>
        </p:nvSpPr>
        <p:spPr bwMode="auto">
          <a:xfrm>
            <a:off x="5148263" y="6462713"/>
            <a:ext cx="1905000"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Arial" charset="0"/>
                <a:cs typeface="Arial" charset="0"/>
              </a:defRPr>
            </a:lvl1pPr>
          </a:lstStyle>
          <a:p>
            <a:pPr>
              <a:defRPr/>
            </a:pPr>
            <a:fld id="{FC01EF60-DCB1-43A7-8894-8349AB3B41B9}" type="slidenum">
              <a:rPr lang="en-US"/>
              <a:pPr>
                <a:defRPr/>
              </a:pPr>
              <a:t>‹Nr.›</a:t>
            </a:fld>
            <a:r>
              <a:rPr lang="en-US"/>
              <a:t>WIGOS </a:t>
            </a:r>
          </a:p>
        </p:txBody>
      </p:sp>
    </p:spTree>
    <p:extLst>
      <p:ext uri="{BB962C8B-B14F-4D97-AF65-F5344CB8AC3E}">
        <p14:creationId xmlns:p14="http://schemas.microsoft.com/office/powerpoint/2010/main" val="3285882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1822286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387494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2328072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805252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46219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37146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67824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006165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5011373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CDA95277-66A5-429B-B375-3C27E35C01DA}" type="slidenum">
              <a:rPr lang="en-US"/>
              <a:pPr>
                <a:defRPr/>
              </a:pPr>
              <a:t>‹Nr.›</a:t>
            </a:fld>
            <a:r>
              <a:rPr lang="en-US"/>
              <a:t>WIGOS </a:t>
            </a:r>
          </a:p>
        </p:txBody>
      </p:sp>
    </p:spTree>
    <p:extLst>
      <p:ext uri="{BB962C8B-B14F-4D97-AF65-F5344CB8AC3E}">
        <p14:creationId xmlns:p14="http://schemas.microsoft.com/office/powerpoint/2010/main" val="31811216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6889FADD-0EBE-450B-B591-EE0276E530F0}" type="slidenum">
              <a:rPr lang="en-US"/>
              <a:pPr>
                <a:defRPr/>
              </a:pPr>
              <a:t>‹Nr.›</a:t>
            </a:fld>
            <a:r>
              <a:rPr lang="en-US"/>
              <a:t>WIGOS </a:t>
            </a:r>
          </a:p>
        </p:txBody>
      </p:sp>
    </p:spTree>
    <p:extLst>
      <p:ext uri="{BB962C8B-B14F-4D97-AF65-F5344CB8AC3E}">
        <p14:creationId xmlns:p14="http://schemas.microsoft.com/office/powerpoint/2010/main" val="25050251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C1F13DF7-DEE2-49B0-B236-4071E8C73857}" type="slidenum">
              <a:rPr lang="en-US"/>
              <a:pPr>
                <a:defRPr/>
              </a:pPr>
              <a:t>‹Nr.›</a:t>
            </a:fld>
            <a:r>
              <a:rPr lang="en-US"/>
              <a:t>WIGOS </a:t>
            </a:r>
          </a:p>
        </p:txBody>
      </p:sp>
    </p:spTree>
    <p:extLst>
      <p:ext uri="{BB962C8B-B14F-4D97-AF65-F5344CB8AC3E}">
        <p14:creationId xmlns:p14="http://schemas.microsoft.com/office/powerpoint/2010/main" val="39276839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5AD49DC3-87D3-4FAC-B8CF-542A589D9C69}" type="slidenum">
              <a:rPr lang="en-US"/>
              <a:pPr>
                <a:defRPr/>
              </a:pPr>
              <a:t>‹Nr.›</a:t>
            </a:fld>
            <a:r>
              <a:rPr lang="en-US"/>
              <a:t>WIGOS </a:t>
            </a:r>
          </a:p>
        </p:txBody>
      </p:sp>
    </p:spTree>
    <p:extLst>
      <p:ext uri="{BB962C8B-B14F-4D97-AF65-F5344CB8AC3E}">
        <p14:creationId xmlns:p14="http://schemas.microsoft.com/office/powerpoint/2010/main" val="16104444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8" name="Rectangle 11"/>
          <p:cNvSpPr>
            <a:spLocks noGrp="1" noChangeArrowheads="1"/>
          </p:cNvSpPr>
          <p:nvPr>
            <p:ph type="sldNum" sz="quarter" idx="11"/>
          </p:nvPr>
        </p:nvSpPr>
        <p:spPr>
          <a:ln/>
        </p:spPr>
        <p:txBody>
          <a:bodyPr/>
          <a:lstStyle>
            <a:lvl1pPr>
              <a:defRPr/>
            </a:lvl1pPr>
          </a:lstStyle>
          <a:p>
            <a:pPr>
              <a:defRPr/>
            </a:pPr>
            <a:fld id="{4AF19D7A-1C74-4931-BA1A-22E3779CAFEB}" type="slidenum">
              <a:rPr lang="en-US"/>
              <a:pPr>
                <a:defRPr/>
              </a:pPr>
              <a:t>‹Nr.›</a:t>
            </a:fld>
            <a:r>
              <a:rPr lang="en-US"/>
              <a:t>WIGOS </a:t>
            </a:r>
          </a:p>
        </p:txBody>
      </p:sp>
    </p:spTree>
    <p:extLst>
      <p:ext uri="{BB962C8B-B14F-4D97-AF65-F5344CB8AC3E}">
        <p14:creationId xmlns:p14="http://schemas.microsoft.com/office/powerpoint/2010/main" val="40690008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4" name="Rectangle 11"/>
          <p:cNvSpPr>
            <a:spLocks noGrp="1" noChangeArrowheads="1"/>
          </p:cNvSpPr>
          <p:nvPr>
            <p:ph type="sldNum" sz="quarter" idx="11"/>
          </p:nvPr>
        </p:nvSpPr>
        <p:spPr>
          <a:ln/>
        </p:spPr>
        <p:txBody>
          <a:bodyPr/>
          <a:lstStyle>
            <a:lvl1pPr>
              <a:defRPr/>
            </a:lvl1pPr>
          </a:lstStyle>
          <a:p>
            <a:pPr>
              <a:defRPr/>
            </a:pPr>
            <a:fld id="{70125DEC-BEFF-4101-833A-037CAF58F894}" type="slidenum">
              <a:rPr lang="en-US"/>
              <a:pPr>
                <a:defRPr/>
              </a:pPr>
              <a:t>‹Nr.›</a:t>
            </a:fld>
            <a:r>
              <a:rPr lang="en-US"/>
              <a:t>WIGOS </a:t>
            </a:r>
          </a:p>
        </p:txBody>
      </p:sp>
    </p:spTree>
    <p:extLst>
      <p:ext uri="{BB962C8B-B14F-4D97-AF65-F5344CB8AC3E}">
        <p14:creationId xmlns:p14="http://schemas.microsoft.com/office/powerpoint/2010/main" val="5884221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3" name="Rectangle 11"/>
          <p:cNvSpPr>
            <a:spLocks noGrp="1" noChangeArrowheads="1"/>
          </p:cNvSpPr>
          <p:nvPr>
            <p:ph type="sldNum" sz="quarter" idx="11"/>
          </p:nvPr>
        </p:nvSpPr>
        <p:spPr>
          <a:ln/>
        </p:spPr>
        <p:txBody>
          <a:bodyPr/>
          <a:lstStyle>
            <a:lvl1pPr>
              <a:defRPr/>
            </a:lvl1pPr>
          </a:lstStyle>
          <a:p>
            <a:pPr>
              <a:defRPr/>
            </a:pPr>
            <a:fld id="{4E541CA2-6D19-44DB-AB6B-B84A8A048665}" type="slidenum">
              <a:rPr lang="en-US"/>
              <a:pPr>
                <a:defRPr/>
              </a:pPr>
              <a:t>‹Nr.›</a:t>
            </a:fld>
            <a:r>
              <a:rPr lang="en-US"/>
              <a:t>WIGOS </a:t>
            </a:r>
          </a:p>
        </p:txBody>
      </p:sp>
    </p:spTree>
    <p:extLst>
      <p:ext uri="{BB962C8B-B14F-4D97-AF65-F5344CB8AC3E}">
        <p14:creationId xmlns:p14="http://schemas.microsoft.com/office/powerpoint/2010/main" val="30580383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AE82EB44-A20D-4EA1-8EA4-821A5F8F3D4D}" type="slidenum">
              <a:rPr lang="en-US"/>
              <a:pPr>
                <a:defRPr/>
              </a:pPr>
              <a:t>‹Nr.›</a:t>
            </a:fld>
            <a:r>
              <a:rPr lang="en-US"/>
              <a:t>WIGOS </a:t>
            </a:r>
          </a:p>
        </p:txBody>
      </p:sp>
    </p:spTree>
    <p:extLst>
      <p:ext uri="{BB962C8B-B14F-4D97-AF65-F5344CB8AC3E}">
        <p14:creationId xmlns:p14="http://schemas.microsoft.com/office/powerpoint/2010/main" val="6646965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A029AAAC-85C8-456B-9DF1-151E54E819EF}" type="slidenum">
              <a:rPr lang="en-US"/>
              <a:pPr>
                <a:defRPr/>
              </a:pPr>
              <a:t>‹Nr.›</a:t>
            </a:fld>
            <a:r>
              <a:rPr lang="en-US"/>
              <a:t>WIGOS </a:t>
            </a:r>
          </a:p>
        </p:txBody>
      </p:sp>
    </p:spTree>
    <p:extLst>
      <p:ext uri="{BB962C8B-B14F-4D97-AF65-F5344CB8AC3E}">
        <p14:creationId xmlns:p14="http://schemas.microsoft.com/office/powerpoint/2010/main" val="24776959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F0E485F7-7D1C-4748-A509-B76057AE3650}" type="slidenum">
              <a:rPr lang="en-US"/>
              <a:pPr>
                <a:defRPr/>
              </a:pPr>
              <a:t>‹Nr.›</a:t>
            </a:fld>
            <a:r>
              <a:rPr lang="en-US"/>
              <a:t>WIGOS </a:t>
            </a:r>
          </a:p>
        </p:txBody>
      </p:sp>
    </p:spTree>
    <p:extLst>
      <p:ext uri="{BB962C8B-B14F-4D97-AF65-F5344CB8AC3E}">
        <p14:creationId xmlns:p14="http://schemas.microsoft.com/office/powerpoint/2010/main" val="16694042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6563" y="1600200"/>
            <a:ext cx="2178050" cy="4525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0825" y="1600200"/>
            <a:ext cx="6383338"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E9365792-8408-41C8-8221-A8B437D578F0}" type="slidenum">
              <a:rPr lang="en-US"/>
              <a:pPr>
                <a:defRPr/>
              </a:pPr>
              <a:t>‹Nr.›</a:t>
            </a:fld>
            <a:r>
              <a:rPr lang="en-US"/>
              <a:t>WIGOS </a:t>
            </a:r>
          </a:p>
        </p:txBody>
      </p:sp>
    </p:spTree>
    <p:extLst>
      <p:ext uri="{BB962C8B-B14F-4D97-AF65-F5344CB8AC3E}">
        <p14:creationId xmlns:p14="http://schemas.microsoft.com/office/powerpoint/2010/main" val="3804949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532" r:id="rId1"/>
    <p:sldLayoutId id="2147484533" r:id="rId2"/>
    <p:sldLayoutId id="2147484500" r:id="rId3"/>
    <p:sldLayoutId id="2147484501" r:id="rId4"/>
    <p:sldLayoutId id="2147484502" r:id="rId5"/>
    <p:sldLayoutId id="2147484503" r:id="rId6"/>
    <p:sldLayoutId id="2147484504" r:id="rId7"/>
    <p:sldLayoutId id="2147484505" r:id="rId8"/>
    <p:sldLayoutId id="2147484506" r:id="rId9"/>
    <p:sldLayoutId id="2147484507" r:id="rId10"/>
    <p:sldLayoutId id="2147484508" r:id="rId11"/>
    <p:sldLayoutId id="2147484509" r:id="rId12"/>
    <p:sldLayoutId id="2147484510" r:id="rId13"/>
  </p:sldLayoutIdLst>
  <p:hf hdr="0" dt="0"/>
  <p:txStyles>
    <p:titleStyle>
      <a:lvl1pPr algn="l" rtl="0" eaLnBrk="0" fontAlgn="base" hangingPunct="0">
        <a:spcBef>
          <a:spcPct val="0"/>
        </a:spcBef>
        <a:spcAft>
          <a:spcPct val="0"/>
        </a:spcAft>
        <a:defRPr sz="3000">
          <a:solidFill>
            <a:schemeClr val="tx2"/>
          </a:solidFill>
          <a:latin typeface="Arial" charset="0"/>
          <a:ea typeface="+mj-ea"/>
          <a:cs typeface="+mj-cs"/>
        </a:defRPr>
      </a:lvl1pPr>
      <a:lvl2pPr algn="l" rtl="0" eaLnBrk="0" fontAlgn="base" hangingPunct="0">
        <a:spcBef>
          <a:spcPct val="0"/>
        </a:spcBef>
        <a:spcAft>
          <a:spcPct val="0"/>
        </a:spcAft>
        <a:defRPr sz="3000">
          <a:solidFill>
            <a:schemeClr val="tx2"/>
          </a:solidFill>
          <a:latin typeface="Arial" charset="0"/>
        </a:defRPr>
      </a:lvl2pPr>
      <a:lvl3pPr algn="l" rtl="0" eaLnBrk="0" fontAlgn="base" hangingPunct="0">
        <a:spcBef>
          <a:spcPct val="0"/>
        </a:spcBef>
        <a:spcAft>
          <a:spcPct val="0"/>
        </a:spcAft>
        <a:defRPr sz="3000">
          <a:solidFill>
            <a:schemeClr val="tx2"/>
          </a:solidFill>
          <a:latin typeface="Arial" charset="0"/>
        </a:defRPr>
      </a:lvl3pPr>
      <a:lvl4pPr algn="l" rtl="0" eaLnBrk="0" fontAlgn="base" hangingPunct="0">
        <a:spcBef>
          <a:spcPct val="0"/>
        </a:spcBef>
        <a:spcAft>
          <a:spcPct val="0"/>
        </a:spcAft>
        <a:defRPr sz="3000">
          <a:solidFill>
            <a:schemeClr val="tx2"/>
          </a:solidFill>
          <a:latin typeface="Arial" charset="0"/>
        </a:defRPr>
      </a:lvl4pPr>
      <a:lvl5pPr algn="l" rtl="0" eaLnBrk="0" fontAlgn="base" hangingPunct="0">
        <a:spcBef>
          <a:spcPct val="0"/>
        </a:spcBef>
        <a:spcAft>
          <a:spcPct val="0"/>
        </a:spcAft>
        <a:defRPr sz="3000">
          <a:solidFill>
            <a:schemeClr val="tx2"/>
          </a:solidFill>
          <a:latin typeface="Arial"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3079" name="Title 9"/>
          <p:cNvSpPr txBox="1">
            <a:spLocks/>
          </p:cNvSpPr>
          <p:nvPr/>
        </p:nvSpPr>
        <p:spPr bwMode="auto">
          <a:xfrm>
            <a:off x="117475" y="6380163"/>
            <a:ext cx="1141413"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defRPr/>
            </a:pPr>
            <a:r>
              <a:rPr lang="en-US" sz="1200" b="0" smtClean="0">
                <a:cs typeface="Arial" charset="0"/>
              </a:rPr>
              <a:t>www.wmo.int</a:t>
            </a:r>
          </a:p>
        </p:txBody>
      </p:sp>
    </p:spTree>
  </p:cSld>
  <p:clrMap bg1="lt1" tx1="dk1" bg2="lt2" tx2="dk2" accent1="accent1" accent2="accent2" accent3="accent3" accent4="accent4" accent5="accent5" accent6="accent6" hlink="hlink" folHlink="folHlink"/>
  <p:sldLayoutIdLst>
    <p:sldLayoutId id="2147484511" r:id="rId1"/>
    <p:sldLayoutId id="2147484534" r:id="rId2"/>
    <p:sldLayoutId id="2147484512" r:id="rId3"/>
    <p:sldLayoutId id="2147484513" r:id="rId4"/>
    <p:sldLayoutId id="2147484514" r:id="rId5"/>
    <p:sldLayoutId id="2147484515" r:id="rId6"/>
    <p:sldLayoutId id="2147484516" r:id="rId7"/>
    <p:sldLayoutId id="2147484517" r:id="rId8"/>
    <p:sldLayoutId id="2147484518" r:id="rId9"/>
    <p:sldLayoutId id="2147484519" r:id="rId10"/>
    <p:sldLayoutId id="2147484520"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buChar char="•"/>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 name="Title 9"/>
          <p:cNvSpPr txBox="1">
            <a:spLocks/>
          </p:cNvSpPr>
          <p:nvPr/>
        </p:nvSpPr>
        <p:spPr bwMode="auto">
          <a:xfrm>
            <a:off x="117475" y="6380163"/>
            <a:ext cx="1141413"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defRPr/>
            </a:pPr>
            <a:r>
              <a:rPr lang="en-US" sz="1200" b="0" smtClean="0">
                <a:cs typeface="Arial" charset="0"/>
              </a:rPr>
              <a:t>www.wmo.int</a:t>
            </a:r>
          </a:p>
        </p:txBody>
      </p:sp>
      <p:sp>
        <p:nvSpPr>
          <p:cNvPr id="3076"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5" name="Rectangle 10"/>
          <p:cNvSpPr>
            <a:spLocks noGrp="1" noChangeArrowheads="1"/>
          </p:cNvSpPr>
          <p:nvPr>
            <p:ph type="ftr" sz="quarter" idx="3"/>
          </p:nvPr>
        </p:nvSpPr>
        <p:spPr bwMode="auto">
          <a:xfrm>
            <a:off x="2484438" y="6462713"/>
            <a:ext cx="2447925"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Arial" charset="0"/>
                <a:cs typeface="Arial" charset="0"/>
              </a:defRPr>
            </a:lvl1pPr>
          </a:lstStyle>
          <a:p>
            <a:pPr>
              <a:defRPr/>
            </a:pPr>
            <a:r>
              <a:rPr lang="en-US"/>
              <a:t>World Met Day Forum 2013</a:t>
            </a:r>
          </a:p>
        </p:txBody>
      </p:sp>
      <p:sp>
        <p:nvSpPr>
          <p:cNvPr id="6" name="Rectangle 11"/>
          <p:cNvSpPr>
            <a:spLocks noGrp="1" noChangeArrowheads="1"/>
          </p:cNvSpPr>
          <p:nvPr>
            <p:ph type="sldNum" sz="quarter" idx="4"/>
          </p:nvPr>
        </p:nvSpPr>
        <p:spPr bwMode="auto">
          <a:xfrm>
            <a:off x="5148263" y="6462713"/>
            <a:ext cx="1905000"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Arial" charset="0"/>
                <a:cs typeface="Arial" charset="0"/>
              </a:defRPr>
            </a:lvl1pPr>
          </a:lstStyle>
          <a:p>
            <a:pPr>
              <a:defRPr/>
            </a:pPr>
            <a:fld id="{7D7AF32C-15AE-44BC-94FE-437764B115E8}" type="slidenum">
              <a:rPr lang="en-US"/>
              <a:pPr>
                <a:defRPr/>
              </a:pPr>
              <a:t>‹Nr.›</a:t>
            </a:fld>
            <a:r>
              <a:rPr lang="en-US"/>
              <a:t>WIGOS </a:t>
            </a:r>
          </a:p>
        </p:txBody>
      </p:sp>
    </p:spTree>
  </p:cSld>
  <p:clrMap bg1="lt1" tx1="dk1" bg2="lt2" tx2="dk2" accent1="accent1" accent2="accent2" accent3="accent3" accent4="accent4" accent5="accent5" accent6="accent6" hlink="hlink" folHlink="folHlink"/>
  <p:sldLayoutIdLst>
    <p:sldLayoutId id="2147484521" r:id="rId1"/>
    <p:sldLayoutId id="2147484522" r:id="rId2"/>
    <p:sldLayoutId id="2147484523" r:id="rId3"/>
    <p:sldLayoutId id="2147484524" r:id="rId4"/>
    <p:sldLayoutId id="2147484525" r:id="rId5"/>
    <p:sldLayoutId id="2147484526" r:id="rId6"/>
    <p:sldLayoutId id="2147484527" r:id="rId7"/>
    <p:sldLayoutId id="2147484528" r:id="rId8"/>
    <p:sldLayoutId id="2147484529" r:id="rId9"/>
    <p:sldLayoutId id="2147484530" r:id="rId10"/>
    <p:sldLayoutId id="2147484531"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cs typeface="Arial" charset="0"/>
        </a:defRPr>
      </a:lvl2pPr>
      <a:lvl3pPr algn="ctr" rtl="0" eaLnBrk="0" fontAlgn="base" hangingPunct="0">
        <a:spcBef>
          <a:spcPct val="0"/>
        </a:spcBef>
        <a:spcAft>
          <a:spcPct val="0"/>
        </a:spcAft>
        <a:defRPr sz="4000">
          <a:solidFill>
            <a:schemeClr val="bg1"/>
          </a:solidFill>
          <a:latin typeface="Arial Narrow" pitchFamily="34" charset="0"/>
          <a:cs typeface="Arial" charset="0"/>
        </a:defRPr>
      </a:lvl3pPr>
      <a:lvl4pPr algn="ctr" rtl="0" eaLnBrk="0" fontAlgn="base" hangingPunct="0">
        <a:spcBef>
          <a:spcPct val="0"/>
        </a:spcBef>
        <a:spcAft>
          <a:spcPct val="0"/>
        </a:spcAft>
        <a:defRPr sz="4000">
          <a:solidFill>
            <a:schemeClr val="bg1"/>
          </a:solidFill>
          <a:latin typeface="Arial Narrow" pitchFamily="34" charset="0"/>
          <a:cs typeface="Arial" charset="0"/>
        </a:defRPr>
      </a:lvl4pPr>
      <a:lvl5pPr algn="ctr" rtl="0" eaLnBrk="0" fontAlgn="base" hangingPunct="0">
        <a:spcBef>
          <a:spcPct val="0"/>
        </a:spcBef>
        <a:spcAft>
          <a:spcPct val="0"/>
        </a:spcAft>
        <a:defRPr sz="4000">
          <a:solidFill>
            <a:schemeClr val="bg1"/>
          </a:solidFill>
          <a:latin typeface="Arial Narrow" pitchFamily="34" charset="0"/>
          <a:cs typeface="Arial" charset="0"/>
        </a:defRPr>
      </a:lvl5pPr>
      <a:lvl6pPr marL="457200" algn="ctr" rtl="0" fontAlgn="base">
        <a:spcBef>
          <a:spcPct val="0"/>
        </a:spcBef>
        <a:spcAft>
          <a:spcPct val="0"/>
        </a:spcAft>
        <a:defRPr sz="4000">
          <a:solidFill>
            <a:schemeClr val="bg1"/>
          </a:solidFill>
          <a:latin typeface="Arial Narrow" pitchFamily="34" charset="0"/>
          <a:cs typeface="Arial" charset="0"/>
        </a:defRPr>
      </a:lvl6pPr>
      <a:lvl7pPr marL="914400" algn="ctr" rtl="0" fontAlgn="base">
        <a:spcBef>
          <a:spcPct val="0"/>
        </a:spcBef>
        <a:spcAft>
          <a:spcPct val="0"/>
        </a:spcAft>
        <a:defRPr sz="4000">
          <a:solidFill>
            <a:schemeClr val="bg1"/>
          </a:solidFill>
          <a:latin typeface="Arial Narrow" pitchFamily="34" charset="0"/>
          <a:cs typeface="Arial" charset="0"/>
        </a:defRPr>
      </a:lvl7pPr>
      <a:lvl8pPr marL="1371600" algn="ctr" rtl="0" fontAlgn="base">
        <a:spcBef>
          <a:spcPct val="0"/>
        </a:spcBef>
        <a:spcAft>
          <a:spcPct val="0"/>
        </a:spcAft>
        <a:defRPr sz="4000">
          <a:solidFill>
            <a:schemeClr val="bg1"/>
          </a:solidFill>
          <a:latin typeface="Arial Narrow" pitchFamily="34" charset="0"/>
          <a:cs typeface="Arial" charset="0"/>
        </a:defRPr>
      </a:lvl8pPr>
      <a:lvl9pPr marL="1828800" algn="ctr" rtl="0" fontAlgn="base">
        <a:spcBef>
          <a:spcPct val="0"/>
        </a:spcBef>
        <a:spcAft>
          <a:spcPct val="0"/>
        </a:spcAft>
        <a:defRPr sz="4000">
          <a:solidFill>
            <a:schemeClr val="bg1"/>
          </a:solidFill>
          <a:latin typeface="Arial Narrow" pitchFamily="34" charset="0"/>
          <a:cs typeface="Arial" charset="0"/>
        </a:defRPr>
      </a:lvl9pPr>
    </p:titleStyle>
    <p:bodyStyle>
      <a:lvl1pPr marL="342900" indent="-342900" algn="ctr" rtl="0" eaLnBrk="0" fontAlgn="base" hangingPunct="0">
        <a:spcBef>
          <a:spcPct val="20000"/>
        </a:spcBef>
        <a:spcAft>
          <a:spcPct val="0"/>
        </a:spcAft>
        <a:buChar char="•"/>
        <a:defRPr sz="2000">
          <a:solidFill>
            <a:schemeClr val="bg1"/>
          </a:solidFill>
          <a:latin typeface="+mn-lt"/>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mn-lt"/>
          <a:cs typeface="+mn-cs"/>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mn-lt"/>
          <a:cs typeface="+mn-cs"/>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mn-lt"/>
          <a:cs typeface="+mn-cs"/>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mn-lt"/>
          <a:cs typeface="+mn-cs"/>
        </a:defRPr>
      </a:lvl5pPr>
      <a:lvl6pPr marL="25146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6pPr>
      <a:lvl7pPr marL="29718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7pPr>
      <a:lvl8pPr marL="34290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8pPr>
      <a:lvl9pPr marL="38862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www.wmo.int/pages/prog/www/wigos/documents/Principal_Docs/OSS_eBook.pdf"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www.wmo.int/pages/prog/www/wigos/documents/Principal_Docs/OSS_eBook.pdf"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6.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hyperlink" Target="http://www.wmo.int/pages/prog/www/wigos/documents/Principal_Docs/Data-and-Information-Framework_CBS-Ext2014-TECO.pptm"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www.wmo.int/wigos" TargetMode="Externa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323853" y="2132856"/>
            <a:ext cx="8496300" cy="2592288"/>
          </a:xfrm>
        </p:spPr>
        <p:txBody>
          <a:bodyPr/>
          <a:lstStyle/>
          <a:p>
            <a:r>
              <a:rPr lang="en-US" sz="4800" dirty="0"/>
              <a:t>Moving from the WIGOS Framework towards the Pre-operational Phase</a:t>
            </a:r>
            <a:endParaRPr lang="en-US" sz="4400" dirty="0">
              <a:solidFill>
                <a:srgbClr val="0033CC"/>
              </a:solidFill>
            </a:endParaRPr>
          </a:p>
        </p:txBody>
      </p:sp>
      <p:sp>
        <p:nvSpPr>
          <p:cNvPr id="6147" name="Rectangle 6"/>
          <p:cNvSpPr>
            <a:spLocks noGrp="1" noChangeArrowheads="1"/>
          </p:cNvSpPr>
          <p:nvPr>
            <p:ph type="subTitle" idx="1"/>
          </p:nvPr>
        </p:nvSpPr>
        <p:spPr>
          <a:xfrm>
            <a:off x="468064" y="5229200"/>
            <a:ext cx="8280400" cy="1224136"/>
          </a:xfrm>
        </p:spPr>
        <p:txBody>
          <a:bodyPr/>
          <a:lstStyle/>
          <a:p>
            <a:pPr>
              <a:lnSpc>
                <a:spcPct val="80000"/>
              </a:lnSpc>
            </a:pPr>
            <a:r>
              <a:rPr lang="en-GB" sz="3200" i="1" dirty="0" smtClean="0"/>
              <a:t>Dr J. Dibbern </a:t>
            </a:r>
          </a:p>
          <a:p>
            <a:pPr>
              <a:lnSpc>
                <a:spcPct val="80000"/>
              </a:lnSpc>
            </a:pPr>
            <a:r>
              <a:rPr lang="en-GB" sz="3200" i="1" dirty="0" smtClean="0"/>
              <a:t>Co-Chair CBS-OPAG-IOS</a:t>
            </a:r>
            <a:endParaRPr lang="en-US" sz="3200" i="1" dirty="0"/>
          </a:p>
        </p:txBody>
      </p:sp>
    </p:spTree>
    <p:extLst>
      <p:ext uri="{BB962C8B-B14F-4D97-AF65-F5344CB8AC3E}">
        <p14:creationId xmlns:p14="http://schemas.microsoft.com/office/powerpoint/2010/main" val="2325344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eaLnBrk="0" hangingPunct="0">
              <a:spcBef>
                <a:spcPct val="20000"/>
              </a:spcBef>
              <a:buClr>
                <a:srgbClr val="FF9900"/>
              </a:buClr>
              <a:buFont typeface="Wingdings" pitchFamily="2" charset="2"/>
              <a:buChar char="§"/>
              <a:defRPr sz="2800">
                <a:solidFill>
                  <a:schemeClr val="tx1"/>
                </a:solidFill>
                <a:latin typeface="Arial" pitchFamily="34" charset="0"/>
              </a:defRPr>
            </a:lvl1pPr>
            <a:lvl2pPr marL="742950" indent="-285750" algn="l" eaLnBrk="0" hangingPunct="0">
              <a:spcBef>
                <a:spcPct val="20000"/>
              </a:spcBef>
              <a:buClr>
                <a:srgbClr val="FF9900"/>
              </a:buClr>
              <a:buFont typeface="Wingdings" pitchFamily="2" charset="2"/>
              <a:buChar char="§"/>
              <a:defRPr sz="2800">
                <a:solidFill>
                  <a:schemeClr val="tx1"/>
                </a:solidFill>
                <a:latin typeface="Arial" pitchFamily="34" charset="0"/>
              </a:defRPr>
            </a:lvl2pPr>
            <a:lvl3pPr marL="1143000" indent="-228600" algn="l" eaLnBrk="0" hangingPunct="0">
              <a:spcBef>
                <a:spcPct val="20000"/>
              </a:spcBef>
              <a:buClr>
                <a:srgbClr val="FF9900"/>
              </a:buClr>
              <a:buFont typeface="Wingdings" pitchFamily="2" charset="2"/>
              <a:buChar char="§"/>
              <a:defRPr sz="2400">
                <a:solidFill>
                  <a:schemeClr val="tx1"/>
                </a:solidFill>
                <a:latin typeface="Arial" pitchFamily="34" charset="0"/>
              </a:defRPr>
            </a:lvl3pPr>
            <a:lvl4pPr marL="1600200" indent="-228600" algn="l" eaLnBrk="0" hangingPunct="0">
              <a:spcBef>
                <a:spcPct val="20000"/>
              </a:spcBef>
              <a:buClr>
                <a:srgbClr val="FF9900"/>
              </a:buClr>
              <a:buFont typeface="Wingdings" pitchFamily="2" charset="2"/>
              <a:buChar char="§"/>
              <a:defRPr sz="2000">
                <a:solidFill>
                  <a:schemeClr val="tx1"/>
                </a:solidFill>
                <a:latin typeface="Arial" pitchFamily="34" charset="0"/>
              </a:defRPr>
            </a:lvl4pPr>
            <a:lvl5pPr marL="2057400" indent="-228600" algn="l" eaLnBrk="0" hangingPunct="0">
              <a:spcBef>
                <a:spcPct val="20000"/>
              </a:spcBef>
              <a:buClr>
                <a:srgbClr val="FF9900"/>
              </a:buClr>
              <a:buFont typeface="Wingdings" pitchFamily="2" charset="2"/>
              <a:buChar char="§"/>
              <a:defRPr sz="2000">
                <a:solidFill>
                  <a:schemeClr val="tx1"/>
                </a:solidFill>
                <a:latin typeface="Arial" pitchFamily="34" charset="0"/>
              </a:defRPr>
            </a:lvl5pPr>
            <a:lvl6pPr marL="25146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29718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4290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38862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algn="ctr">
              <a:spcBef>
                <a:spcPct val="0"/>
              </a:spcBef>
              <a:buClrTx/>
              <a:buFontTx/>
              <a:buNone/>
            </a:pPr>
            <a:r>
              <a:rPr lang="en-US" altLang="en-US" sz="1800" b="0">
                <a:solidFill>
                  <a:schemeClr val="bg1"/>
                </a:solidFill>
                <a:latin typeface="Arial Black" pitchFamily="34" charset="0"/>
              </a:rPr>
              <a:t>WMO</a:t>
            </a:r>
            <a:endParaRPr lang="en-US" altLang="en-US" sz="1400" b="0">
              <a:solidFill>
                <a:schemeClr val="bg1"/>
              </a:solidFill>
              <a:latin typeface="Arial Black" pitchFamily="34" charset="0"/>
            </a:endParaRPr>
          </a:p>
        </p:txBody>
      </p:sp>
      <p:sp>
        <p:nvSpPr>
          <p:cNvPr id="8195" name="Rectangle 9"/>
          <p:cNvSpPr>
            <a:spLocks noGrp="1" noChangeArrowheads="1"/>
          </p:cNvSpPr>
          <p:nvPr>
            <p:ph type="title" idx="4294967295"/>
          </p:nvPr>
        </p:nvSpPr>
        <p:spPr/>
        <p:txBody>
          <a:bodyPr/>
          <a:lstStyle/>
          <a:p>
            <a:pPr algn="ctr"/>
            <a:r>
              <a:rPr lang="en-GB" altLang="en-US" sz="3400" b="1" dirty="0" smtClean="0">
                <a:solidFill>
                  <a:schemeClr val="accent2"/>
                </a:solidFill>
                <a:latin typeface="Arial" pitchFamily="34" charset="0"/>
              </a:rPr>
              <a:t>Outline</a:t>
            </a:r>
            <a:endParaRPr lang="en-US" altLang="en-US" sz="3400" b="1" dirty="0" smtClean="0">
              <a:solidFill>
                <a:schemeClr val="accent2"/>
              </a:solidFill>
              <a:latin typeface="Arial" pitchFamily="34" charset="0"/>
            </a:endParaRPr>
          </a:p>
        </p:txBody>
      </p:sp>
      <p:sp>
        <p:nvSpPr>
          <p:cNvPr id="8196" name="Rectangle 10"/>
          <p:cNvSpPr>
            <a:spLocks noGrp="1" noChangeArrowheads="1"/>
          </p:cNvSpPr>
          <p:nvPr>
            <p:ph type="body" idx="4294967295"/>
          </p:nvPr>
        </p:nvSpPr>
        <p:spPr>
          <a:xfrm>
            <a:off x="250825" y="981075"/>
            <a:ext cx="8713788" cy="5472261"/>
          </a:xfrm>
        </p:spPr>
        <p:txBody>
          <a:bodyPr/>
          <a:lstStyle/>
          <a:p>
            <a:pPr lvl="1"/>
            <a:r>
              <a:rPr lang="en-US" altLang="en-US" dirty="0">
                <a:latin typeface="Arial" pitchFamily="34" charset="0"/>
              </a:rPr>
              <a:t>Challenges and </a:t>
            </a:r>
            <a:r>
              <a:rPr lang="en-US" altLang="en-US" dirty="0" smtClean="0">
                <a:latin typeface="Arial" pitchFamily="34" charset="0"/>
              </a:rPr>
              <a:t>Needs</a:t>
            </a:r>
          </a:p>
          <a:p>
            <a:pPr lvl="1"/>
            <a:r>
              <a:rPr lang="en-US" altLang="en-US" dirty="0" smtClean="0">
                <a:latin typeface="Arial" pitchFamily="34" charset="0"/>
              </a:rPr>
              <a:t>Decisions </a:t>
            </a:r>
            <a:r>
              <a:rPr lang="en-US" altLang="en-US" dirty="0">
                <a:latin typeface="Arial" pitchFamily="34" charset="0"/>
              </a:rPr>
              <a:t>by </a:t>
            </a:r>
            <a:r>
              <a:rPr lang="en-US" altLang="en-US" dirty="0" smtClean="0">
                <a:latin typeface="Arial" pitchFamily="34" charset="0"/>
              </a:rPr>
              <a:t>Cg-17 </a:t>
            </a:r>
          </a:p>
          <a:p>
            <a:pPr lvl="1"/>
            <a:r>
              <a:rPr lang="en-US" altLang="en-US" dirty="0">
                <a:latin typeface="Arial" pitchFamily="34" charset="0"/>
              </a:rPr>
              <a:t>WIGOS elements of particular </a:t>
            </a:r>
            <a:r>
              <a:rPr lang="en-US" altLang="en-US" dirty="0" smtClean="0">
                <a:latin typeface="Arial" pitchFamily="34" charset="0"/>
              </a:rPr>
              <a:t>relevance</a:t>
            </a:r>
          </a:p>
          <a:p>
            <a:pPr lvl="2"/>
            <a:r>
              <a:rPr lang="en-US" altLang="en-US" dirty="0">
                <a:latin typeface="Arial" pitchFamily="34" charset="0"/>
              </a:rPr>
              <a:t>WIGOS </a:t>
            </a:r>
            <a:r>
              <a:rPr lang="en-US" altLang="en-US" dirty="0" smtClean="0">
                <a:latin typeface="Arial" pitchFamily="34" charset="0"/>
              </a:rPr>
              <a:t>Partnerships</a:t>
            </a:r>
          </a:p>
          <a:p>
            <a:pPr lvl="2"/>
            <a:r>
              <a:rPr lang="en-US" altLang="en-US" dirty="0">
                <a:latin typeface="Arial" pitchFamily="34" charset="0"/>
              </a:rPr>
              <a:t>National </a:t>
            </a:r>
            <a:r>
              <a:rPr lang="en-US" altLang="en-US" dirty="0" smtClean="0">
                <a:latin typeface="Arial" pitchFamily="34" charset="0"/>
              </a:rPr>
              <a:t>Cooperation</a:t>
            </a:r>
          </a:p>
          <a:p>
            <a:pPr lvl="2"/>
            <a:r>
              <a:rPr lang="en-US" altLang="en-US" dirty="0" smtClean="0">
                <a:latin typeface="Arial" pitchFamily="34" charset="0"/>
              </a:rPr>
              <a:t>National Planning</a:t>
            </a:r>
          </a:p>
          <a:p>
            <a:pPr lvl="2"/>
            <a:r>
              <a:rPr lang="en-US" altLang="en-US" dirty="0" smtClean="0">
                <a:latin typeface="Arial" pitchFamily="34" charset="0"/>
              </a:rPr>
              <a:t>National Focal Points</a:t>
            </a:r>
          </a:p>
          <a:p>
            <a:pPr lvl="2"/>
            <a:r>
              <a:rPr lang="en-US" altLang="en-US" dirty="0" smtClean="0">
                <a:latin typeface="Arial" pitchFamily="34" charset="0"/>
              </a:rPr>
              <a:t>Registration </a:t>
            </a:r>
            <a:r>
              <a:rPr lang="en-US" altLang="en-US" dirty="0">
                <a:latin typeface="Arial" pitchFamily="34" charset="0"/>
              </a:rPr>
              <a:t>of observing </a:t>
            </a:r>
            <a:r>
              <a:rPr lang="en-US" altLang="en-US" dirty="0" smtClean="0">
                <a:latin typeface="Arial" pitchFamily="34" charset="0"/>
              </a:rPr>
              <a:t>stations</a:t>
            </a:r>
          </a:p>
          <a:p>
            <a:pPr lvl="1"/>
            <a:endParaRPr lang="en-US" altLang="en-US" dirty="0" smtClean="0">
              <a:latin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Challenges and Needs</a:t>
            </a:r>
            <a:endParaRPr lang="en-AU" altLang="en-US" sz="3200" b="1" dirty="0" smtClean="0">
              <a:solidFill>
                <a:schemeClr val="accent2"/>
              </a:solidFill>
              <a:latin typeface="Arial" pitchFamily="34" charset="0"/>
            </a:endParaRPr>
          </a:p>
        </p:txBody>
      </p:sp>
      <p:sp>
        <p:nvSpPr>
          <p:cNvPr id="19459" name="Rectangle 3"/>
          <p:cNvSpPr>
            <a:spLocks noGrp="1"/>
          </p:cNvSpPr>
          <p:nvPr>
            <p:ph type="body" idx="4294967295"/>
          </p:nvPr>
        </p:nvSpPr>
        <p:spPr>
          <a:xfrm>
            <a:off x="107950" y="908720"/>
            <a:ext cx="8928546" cy="5328592"/>
          </a:xfrm>
        </p:spPr>
        <p:txBody>
          <a:bodyPr/>
          <a:lstStyle/>
          <a:p>
            <a:pPr>
              <a:defRPr/>
            </a:pPr>
            <a:r>
              <a:rPr lang="en-US" altLang="en-US" sz="3000" dirty="0" smtClean="0">
                <a:latin typeface="Arial" pitchFamily="34" charset="0"/>
              </a:rPr>
              <a:t>Observations </a:t>
            </a:r>
            <a:r>
              <a:rPr lang="en-US" altLang="en-US" sz="3000" dirty="0">
                <a:latin typeface="Arial" pitchFamily="34" charset="0"/>
              </a:rPr>
              <a:t>are fundamental to the work of the National Meteorological Service; they are the foundation for decision-making process on the safety, sustainability, well-being and prosperity of the citizens</a:t>
            </a:r>
            <a:r>
              <a:rPr lang="en-US" altLang="en-US" sz="3000" dirty="0" smtClean="0">
                <a:latin typeface="Arial" pitchFamily="34" charset="0"/>
              </a:rPr>
              <a:t>.</a:t>
            </a:r>
          </a:p>
          <a:p>
            <a:pPr>
              <a:defRPr/>
            </a:pPr>
            <a:r>
              <a:rPr lang="en-US" altLang="en-US" sz="3000" dirty="0">
                <a:latin typeface="Arial" pitchFamily="34" charset="0"/>
              </a:rPr>
              <a:t>To meet challenges of the future, the change is required: </a:t>
            </a:r>
          </a:p>
          <a:p>
            <a:pPr lvl="1">
              <a:buFont typeface="Wingdings" panose="05000000000000000000" pitchFamily="2" charset="2"/>
              <a:buChar char="Ø"/>
              <a:defRPr/>
            </a:pPr>
            <a:r>
              <a:rPr lang="en-US" altLang="en-US" sz="3000" dirty="0">
                <a:latin typeface="Arial" pitchFamily="34" charset="0"/>
              </a:rPr>
              <a:t>to create a modern and efficient national observing network/system that meets national needs for weather, climate, water and environmental information.</a:t>
            </a:r>
          </a:p>
          <a:p>
            <a:pPr>
              <a:defRPr/>
            </a:pPr>
            <a:endParaRPr lang="en-US" altLang="en-US" sz="3000" dirty="0">
              <a:latin typeface="Arial" pitchFamily="34" charset="0"/>
            </a:endParaRPr>
          </a:p>
        </p:txBody>
      </p:sp>
    </p:spTree>
    <p:extLst>
      <p:ext uri="{BB962C8B-B14F-4D97-AF65-F5344CB8AC3E}">
        <p14:creationId xmlns:p14="http://schemas.microsoft.com/office/powerpoint/2010/main" val="393211622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Change</a:t>
            </a:r>
            <a:endParaRPr lang="en-AU" altLang="en-US" sz="3200" b="1" dirty="0" smtClean="0">
              <a:solidFill>
                <a:schemeClr val="accent2"/>
              </a:solidFill>
              <a:latin typeface="Arial" pitchFamily="34" charset="0"/>
            </a:endParaRPr>
          </a:p>
        </p:txBody>
      </p:sp>
      <p:sp>
        <p:nvSpPr>
          <p:cNvPr id="19459" name="Rectangle 3"/>
          <p:cNvSpPr>
            <a:spLocks noGrp="1"/>
          </p:cNvSpPr>
          <p:nvPr>
            <p:ph type="body" idx="4294967295"/>
          </p:nvPr>
        </p:nvSpPr>
        <p:spPr>
          <a:xfrm>
            <a:off x="107950" y="908720"/>
            <a:ext cx="8928546" cy="5328592"/>
          </a:xfrm>
        </p:spPr>
        <p:txBody>
          <a:bodyPr/>
          <a:lstStyle/>
          <a:p>
            <a:pPr>
              <a:defRPr/>
            </a:pPr>
            <a:r>
              <a:rPr lang="en-US" altLang="en-US" sz="3000" dirty="0" smtClean="0">
                <a:latin typeface="Arial" pitchFamily="34" charset="0"/>
              </a:rPr>
              <a:t>National WIGOS Implementation </a:t>
            </a:r>
            <a:r>
              <a:rPr lang="en-US" altLang="en-US" sz="3000" smtClean="0">
                <a:latin typeface="Arial" pitchFamily="34" charset="0"/>
              </a:rPr>
              <a:t>requires </a:t>
            </a:r>
            <a:r>
              <a:rPr lang="en-US" altLang="en-US" sz="3000" smtClean="0">
                <a:latin typeface="Arial" pitchFamily="34" charset="0"/>
              </a:rPr>
              <a:t>well-targeted </a:t>
            </a:r>
            <a:r>
              <a:rPr lang="en-US" altLang="en-US" sz="3000" dirty="0" smtClean="0">
                <a:latin typeface="Arial" pitchFamily="34" charset="0"/>
              </a:rPr>
              <a:t>communications with national agencies and partners to convince them to build an integrated observing system.</a:t>
            </a:r>
          </a:p>
          <a:p>
            <a:pPr>
              <a:defRPr/>
            </a:pPr>
            <a:r>
              <a:rPr lang="en-US" altLang="en-US" sz="3000" dirty="0" smtClean="0">
                <a:latin typeface="Arial" pitchFamily="34" charset="0"/>
              </a:rPr>
              <a:t>Partnering with other national non NMHS organizations allows for more efficient expenditure of national resources, but requires to overcome a number of reluctances.</a:t>
            </a:r>
            <a:endParaRPr lang="en-US" altLang="en-US" sz="3000" dirty="0">
              <a:latin typeface="Arial" pitchFamily="34" charset="0"/>
            </a:endParaRPr>
          </a:p>
        </p:txBody>
      </p:sp>
    </p:spTree>
    <p:extLst>
      <p:ext uri="{BB962C8B-B14F-4D97-AF65-F5344CB8AC3E}">
        <p14:creationId xmlns:p14="http://schemas.microsoft.com/office/powerpoint/2010/main" val="1091582487"/>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a:solidFill>
                  <a:schemeClr val="accent2"/>
                </a:solidFill>
                <a:latin typeface="Arial" pitchFamily="34" charset="0"/>
              </a:rPr>
              <a:t>Decisions by Cg-17</a:t>
            </a:r>
            <a:endParaRPr lang="en-AU" altLang="en-US" sz="3200" b="1" dirty="0" smtClean="0">
              <a:solidFill>
                <a:schemeClr val="accent2"/>
              </a:solidFill>
              <a:latin typeface="Arial" pitchFamily="34" charset="0"/>
            </a:endParaRPr>
          </a:p>
        </p:txBody>
      </p:sp>
      <p:pic>
        <p:nvPicPr>
          <p:cNvPr id="20484" name="Picture 2">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41371" y="836712"/>
            <a:ext cx="4553344" cy="2984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txBox="1">
            <a:spLocks/>
          </p:cNvSpPr>
          <p:nvPr/>
        </p:nvSpPr>
        <p:spPr bwMode="auto">
          <a:xfrm>
            <a:off x="467544" y="1052736"/>
            <a:ext cx="4363753"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buFont typeface="Wingdings" panose="05000000000000000000" pitchFamily="2" charset="2"/>
              <a:buChar char="Ø"/>
              <a:defRPr/>
            </a:pPr>
            <a:r>
              <a:rPr lang="en-US" altLang="en-US" sz="3200" i="1" kern="0" dirty="0" smtClean="0">
                <a:solidFill>
                  <a:srgbClr val="C00000"/>
                </a:solidFill>
                <a:latin typeface="Arial" pitchFamily="34" charset="0"/>
              </a:rPr>
              <a:t>National </a:t>
            </a:r>
          </a:p>
          <a:p>
            <a:pPr marL="0" indent="0">
              <a:buNone/>
              <a:defRPr/>
            </a:pPr>
            <a:r>
              <a:rPr lang="en-US" altLang="en-US" sz="3200" i="1" kern="0" dirty="0" smtClean="0">
                <a:solidFill>
                  <a:srgbClr val="C00000"/>
                </a:solidFill>
                <a:latin typeface="Arial" pitchFamily="34" charset="0"/>
              </a:rPr>
              <a:t>     Observing </a:t>
            </a:r>
          </a:p>
          <a:p>
            <a:pPr marL="0" indent="0">
              <a:buNone/>
              <a:defRPr/>
            </a:pPr>
            <a:r>
              <a:rPr lang="en-US" altLang="en-US" sz="3200" i="1" kern="0" dirty="0" smtClean="0">
                <a:solidFill>
                  <a:srgbClr val="C00000"/>
                </a:solidFill>
                <a:latin typeface="Arial" pitchFamily="34" charset="0"/>
              </a:rPr>
              <a:t>     Strategy</a:t>
            </a:r>
            <a:r>
              <a:rPr lang="en-US" altLang="en-US" sz="3000" b="0" kern="0" dirty="0" smtClean="0">
                <a:latin typeface="Arial" pitchFamily="34" charset="0"/>
              </a:rPr>
              <a:t> </a:t>
            </a:r>
          </a:p>
          <a:p>
            <a:pPr marL="0" indent="0">
              <a:buNone/>
              <a:defRPr/>
            </a:pPr>
            <a:r>
              <a:rPr lang="en-US" altLang="en-US" sz="3000" b="0" kern="0" dirty="0" smtClean="0">
                <a:latin typeface="Arial" pitchFamily="34" charset="0"/>
              </a:rPr>
              <a:t>     to </a:t>
            </a:r>
            <a:r>
              <a:rPr lang="en-US" altLang="en-US" sz="3000" b="0" kern="0" dirty="0">
                <a:latin typeface="Arial" pitchFamily="34" charset="0"/>
              </a:rPr>
              <a:t>be developed</a:t>
            </a:r>
            <a:r>
              <a:rPr lang="en-US" altLang="en-US" sz="3000" b="0" kern="0" dirty="0" smtClean="0">
                <a:latin typeface="Arial" pitchFamily="34" charset="0"/>
              </a:rPr>
              <a:t>.</a:t>
            </a:r>
            <a:endParaRPr lang="en-US" altLang="en-US" sz="3000" b="0" kern="0" dirty="0">
              <a:latin typeface="Arial" pitchFamily="34" charset="0"/>
            </a:endParaRPr>
          </a:p>
        </p:txBody>
      </p:sp>
      <p:sp>
        <p:nvSpPr>
          <p:cNvPr id="7" name="Rectangle 3"/>
          <p:cNvSpPr txBox="1">
            <a:spLocks/>
          </p:cNvSpPr>
          <p:nvPr/>
        </p:nvSpPr>
        <p:spPr bwMode="auto">
          <a:xfrm>
            <a:off x="179512" y="3861048"/>
            <a:ext cx="8856984" cy="244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buFont typeface="Wingdings" panose="05000000000000000000" pitchFamily="2" charset="2"/>
              <a:buChar char="Ø"/>
              <a:defRPr/>
            </a:pPr>
            <a:r>
              <a:rPr lang="en-US" altLang="en-US" sz="3000" b="0" kern="0" dirty="0" smtClean="0">
                <a:latin typeface="Arial" pitchFamily="34" charset="0"/>
              </a:rPr>
              <a:t>Building </a:t>
            </a:r>
            <a:r>
              <a:rPr lang="en-US" altLang="en-US" sz="3000" b="0" kern="0" dirty="0">
                <a:latin typeface="Arial" pitchFamily="34" charset="0"/>
              </a:rPr>
              <a:t>on the </a:t>
            </a:r>
            <a:r>
              <a:rPr lang="en-GB" altLang="en-US" sz="3000" b="0" dirty="0" smtClean="0">
                <a:latin typeface="Arial" pitchFamily="34" charset="0"/>
              </a:rPr>
              <a:t>National Observing Strategy</a:t>
            </a:r>
            <a:r>
              <a:rPr lang="en-US" altLang="en-US" sz="3000" b="0" kern="0" dirty="0" smtClean="0">
                <a:latin typeface="Arial" pitchFamily="34" charset="0"/>
              </a:rPr>
              <a:t>: </a:t>
            </a:r>
            <a:r>
              <a:rPr lang="en-US" altLang="en-US" sz="3000" i="1" kern="0" dirty="0" smtClean="0">
                <a:solidFill>
                  <a:srgbClr val="000099"/>
                </a:solidFill>
                <a:latin typeface="Arial" pitchFamily="34" charset="0"/>
              </a:rPr>
              <a:t>National WIGOS Implementation Plan</a:t>
            </a:r>
            <a:r>
              <a:rPr lang="en-US" altLang="en-US" sz="3000" b="0" kern="0" dirty="0" smtClean="0">
                <a:latin typeface="Arial" pitchFamily="34" charset="0"/>
              </a:rPr>
              <a:t> to be developed;</a:t>
            </a:r>
          </a:p>
        </p:txBody>
      </p:sp>
    </p:spTree>
    <p:extLst>
      <p:ext uri="{BB962C8B-B14F-4D97-AF65-F5344CB8AC3E}">
        <p14:creationId xmlns:p14="http://schemas.microsoft.com/office/powerpoint/2010/main" val="112556698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National Observing Strategy</a:t>
            </a:r>
            <a:endParaRPr lang="en-AU" altLang="en-US" sz="3200" b="1" dirty="0" smtClean="0">
              <a:solidFill>
                <a:schemeClr val="accent2"/>
              </a:solidFill>
              <a:latin typeface="Arial" pitchFamily="34" charset="0"/>
            </a:endParaRPr>
          </a:p>
        </p:txBody>
      </p:sp>
      <p:pic>
        <p:nvPicPr>
          <p:cNvPr id="20484" name="Picture 2">
            <a:hlinkClick r:id="rId3"/>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288" y="40097"/>
            <a:ext cx="1930426" cy="1265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txBox="1">
            <a:spLocks/>
          </p:cNvSpPr>
          <p:nvPr/>
        </p:nvSpPr>
        <p:spPr bwMode="auto">
          <a:xfrm>
            <a:off x="107504" y="1268760"/>
            <a:ext cx="8856984" cy="496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US" altLang="en-US" b="0" kern="0" dirty="0">
                <a:latin typeface="Arial" pitchFamily="34" charset="0"/>
              </a:rPr>
              <a:t>The </a:t>
            </a:r>
            <a:r>
              <a:rPr lang="en-US" altLang="en-US" i="1" kern="0" dirty="0">
                <a:solidFill>
                  <a:srgbClr val="C00000"/>
                </a:solidFill>
                <a:latin typeface="Arial" pitchFamily="34" charset="0"/>
              </a:rPr>
              <a:t>purpose</a:t>
            </a:r>
            <a:r>
              <a:rPr lang="en-US" altLang="en-US" b="0" kern="0" dirty="0">
                <a:solidFill>
                  <a:srgbClr val="C00000"/>
                </a:solidFill>
                <a:latin typeface="Arial" pitchFamily="34" charset="0"/>
              </a:rPr>
              <a:t> </a:t>
            </a:r>
            <a:r>
              <a:rPr lang="en-US" altLang="en-US" b="0" kern="0" dirty="0">
                <a:latin typeface="Arial" pitchFamily="34" charset="0"/>
              </a:rPr>
              <a:t>of the </a:t>
            </a:r>
            <a:r>
              <a:rPr lang="en-US" altLang="en-US" b="0" kern="0" dirty="0" smtClean="0">
                <a:latin typeface="Arial" pitchFamily="34" charset="0"/>
              </a:rPr>
              <a:t>Nat. Obs. Strategy </a:t>
            </a:r>
            <a:r>
              <a:rPr lang="en-US" altLang="en-US" b="0" kern="0" dirty="0">
                <a:latin typeface="Arial" pitchFamily="34" charset="0"/>
              </a:rPr>
              <a:t>is to guide activities of the </a:t>
            </a:r>
            <a:r>
              <a:rPr lang="en-US" altLang="en-US" b="0" kern="0" dirty="0" smtClean="0">
                <a:latin typeface="Arial" pitchFamily="34" charset="0"/>
              </a:rPr>
              <a:t>NMHS </a:t>
            </a:r>
            <a:r>
              <a:rPr lang="en-US" altLang="en-US" b="0" kern="0" dirty="0">
                <a:latin typeface="Arial" pitchFamily="34" charset="0"/>
              </a:rPr>
              <a:t>over the next period </a:t>
            </a:r>
            <a:r>
              <a:rPr lang="en-US" altLang="en-US" b="0" kern="0" dirty="0" smtClean="0">
                <a:latin typeface="Arial" pitchFamily="34" charset="0"/>
              </a:rPr>
              <a:t>to: </a:t>
            </a:r>
          </a:p>
          <a:p>
            <a:pPr lvl="1">
              <a:buFont typeface="Wingdings" panose="05000000000000000000" pitchFamily="2" charset="2"/>
              <a:buChar char="Ø"/>
              <a:defRPr/>
            </a:pPr>
            <a:r>
              <a:rPr lang="en-US" altLang="en-US" i="1" kern="0" dirty="0" smtClean="0">
                <a:solidFill>
                  <a:srgbClr val="000099"/>
                </a:solidFill>
                <a:latin typeface="Arial" pitchFamily="34" charset="0"/>
              </a:rPr>
              <a:t>enable</a:t>
            </a:r>
            <a:r>
              <a:rPr lang="en-US" altLang="en-US" b="0" kern="0" dirty="0" smtClean="0">
                <a:solidFill>
                  <a:srgbClr val="000099"/>
                </a:solidFill>
                <a:latin typeface="Arial" pitchFamily="34" charset="0"/>
              </a:rPr>
              <a:t> </a:t>
            </a:r>
            <a:r>
              <a:rPr lang="en-US" altLang="en-US" b="0" kern="0" dirty="0" smtClean="0">
                <a:latin typeface="Arial" pitchFamily="34" charset="0"/>
              </a:rPr>
              <a:t>NMHS to </a:t>
            </a:r>
            <a:r>
              <a:rPr lang="en-US" altLang="en-US" b="0" kern="0" dirty="0">
                <a:latin typeface="Arial" pitchFamily="34" charset="0"/>
              </a:rPr>
              <a:t>deliver </a:t>
            </a:r>
            <a:r>
              <a:rPr lang="en-US" altLang="en-US" b="0" kern="0" dirty="0" smtClean="0">
                <a:latin typeface="Arial" pitchFamily="34" charset="0"/>
              </a:rPr>
              <a:t>on its </a:t>
            </a:r>
            <a:r>
              <a:rPr lang="en-US" altLang="en-US" b="0" kern="0" dirty="0">
                <a:latin typeface="Arial" pitchFamily="34" charset="0"/>
              </a:rPr>
              <a:t>mission in a responsive, effective and efficient manner</a:t>
            </a:r>
            <a:r>
              <a:rPr lang="en-US" altLang="en-US" b="0" kern="0" dirty="0" smtClean="0">
                <a:latin typeface="Arial" pitchFamily="34" charset="0"/>
              </a:rPr>
              <a:t>.</a:t>
            </a:r>
          </a:p>
          <a:p>
            <a:pPr lvl="1">
              <a:buFont typeface="Wingdings" panose="05000000000000000000" pitchFamily="2" charset="2"/>
              <a:buChar char="Ø"/>
              <a:defRPr/>
            </a:pPr>
            <a:r>
              <a:rPr lang="en-GB" i="1" dirty="0">
                <a:solidFill>
                  <a:srgbClr val="000099"/>
                </a:solidFill>
              </a:rPr>
              <a:t>recognize</a:t>
            </a:r>
            <a:r>
              <a:rPr lang="en-GB" b="0" dirty="0">
                <a:solidFill>
                  <a:srgbClr val="000099"/>
                </a:solidFill>
              </a:rPr>
              <a:t> </a:t>
            </a:r>
            <a:r>
              <a:rPr lang="en-GB" b="0" dirty="0" smtClean="0"/>
              <a:t>NMHS </a:t>
            </a:r>
            <a:r>
              <a:rPr lang="en-GB" b="0" dirty="0"/>
              <a:t>as a strategic national asset that contributes to national security, principal of which are transport, food, water, energy and </a:t>
            </a:r>
            <a:r>
              <a:rPr lang="en-GB" b="0" dirty="0" smtClean="0"/>
              <a:t>health </a:t>
            </a:r>
            <a:r>
              <a:rPr lang="en-GB" b="0" dirty="0"/>
              <a:t>in addition to being vital to sustainable development, in  particular for climate change mitigation and adaptation, and disaster risk reduction</a:t>
            </a:r>
            <a:endParaRPr lang="en-US" altLang="en-US" b="0" kern="0" dirty="0">
              <a:latin typeface="Arial" pitchFamily="34" charset="0"/>
            </a:endParaRPr>
          </a:p>
        </p:txBody>
      </p:sp>
    </p:spTree>
    <p:extLst>
      <p:ext uri="{BB962C8B-B14F-4D97-AF65-F5344CB8AC3E}">
        <p14:creationId xmlns:p14="http://schemas.microsoft.com/office/powerpoint/2010/main" val="563949965"/>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p:cNvSpPr>
          <p:nvPr>
            <p:ph type="title" idx="4294967295"/>
          </p:nvPr>
        </p:nvSpPr>
        <p:spPr>
          <a:xfrm>
            <a:off x="178692" y="115540"/>
            <a:ext cx="8713788" cy="865188"/>
          </a:xfrm>
        </p:spPr>
        <p:txBody>
          <a:bodyPr/>
          <a:lstStyle/>
          <a:p>
            <a:pPr eaLnBrk="1" hangingPunct="1"/>
            <a:r>
              <a:rPr lang="en-US" altLang="en-US" sz="3200" b="1" dirty="0" smtClean="0">
                <a:solidFill>
                  <a:schemeClr val="accent2"/>
                </a:solidFill>
                <a:latin typeface="Arial" pitchFamily="34" charset="0"/>
              </a:rPr>
              <a:t>Role of NMHS in National Observing Strategy</a:t>
            </a:r>
            <a:endParaRPr lang="en-AU" altLang="en-US" sz="3200" b="1" dirty="0" smtClean="0">
              <a:solidFill>
                <a:schemeClr val="accent2"/>
              </a:solidFill>
              <a:latin typeface="Arial" pitchFamily="34" charset="0"/>
            </a:endParaRPr>
          </a:p>
        </p:txBody>
      </p:sp>
      <p:sp>
        <p:nvSpPr>
          <p:cNvPr id="7" name="Rectangle 3"/>
          <p:cNvSpPr txBox="1">
            <a:spLocks/>
          </p:cNvSpPr>
          <p:nvPr/>
        </p:nvSpPr>
        <p:spPr bwMode="auto">
          <a:xfrm>
            <a:off x="65088" y="1124744"/>
            <a:ext cx="8970962" cy="5328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eaLnBrk="1" hangingPunct="1">
              <a:lnSpc>
                <a:spcPct val="90000"/>
              </a:lnSpc>
              <a:defRPr/>
            </a:pPr>
            <a:r>
              <a:rPr lang="en-GB" altLang="en-US" sz="3000" i="1" dirty="0">
                <a:solidFill>
                  <a:srgbClr val="C00000"/>
                </a:solidFill>
                <a:latin typeface="Arial" pitchFamily="34" charset="0"/>
              </a:rPr>
              <a:t>Leading role</a:t>
            </a:r>
            <a:r>
              <a:rPr lang="en-GB" altLang="en-US" sz="3000" b="0" dirty="0">
                <a:latin typeface="Arial" pitchFamily="34" charset="0"/>
              </a:rPr>
              <a:t> of NMHS in developing the National Observing Strategy:</a:t>
            </a:r>
            <a:r>
              <a:rPr lang="en-GB" altLang="en-US" sz="3000" dirty="0">
                <a:latin typeface="Arial" pitchFamily="34" charset="0"/>
              </a:rPr>
              <a:t> </a:t>
            </a:r>
            <a:endParaRPr lang="en-GB" altLang="en-US" sz="3000" dirty="0" smtClean="0">
              <a:latin typeface="Arial" pitchFamily="34" charset="0"/>
            </a:endParaRPr>
          </a:p>
          <a:p>
            <a:pPr lvl="1" eaLnBrk="1" hangingPunct="1">
              <a:lnSpc>
                <a:spcPct val="90000"/>
              </a:lnSpc>
              <a:defRPr/>
            </a:pPr>
            <a:r>
              <a:rPr lang="en-US" altLang="en-US" sz="3000" b="0" dirty="0" smtClean="0">
                <a:latin typeface="Arial" pitchFamily="34" charset="0"/>
              </a:rPr>
              <a:t>To </a:t>
            </a:r>
            <a:r>
              <a:rPr lang="en-US" altLang="en-US" sz="3000" b="0" dirty="0">
                <a:latin typeface="Arial" pitchFamily="34" charset="0"/>
              </a:rPr>
              <a:t>enable to better meet the user needs and demands, and</a:t>
            </a:r>
          </a:p>
          <a:p>
            <a:pPr lvl="1" eaLnBrk="1" hangingPunct="1">
              <a:lnSpc>
                <a:spcPct val="90000"/>
              </a:lnSpc>
              <a:defRPr/>
            </a:pPr>
            <a:r>
              <a:rPr lang="en-GB" altLang="en-US" sz="3000" b="0" dirty="0" smtClean="0">
                <a:latin typeface="Arial" pitchFamily="34" charset="0"/>
              </a:rPr>
              <a:t>To ensure that NMHS has the best basis for planning of its investment in systems, science and people. </a:t>
            </a:r>
          </a:p>
          <a:p>
            <a:pPr eaLnBrk="1" hangingPunct="1">
              <a:lnSpc>
                <a:spcPct val="90000"/>
              </a:lnSpc>
              <a:defRPr/>
            </a:pPr>
            <a:r>
              <a:rPr lang="en-GB" altLang="en-US" sz="3000" b="0" kern="0" dirty="0" smtClean="0">
                <a:latin typeface="Arial" pitchFamily="34" charset="0"/>
              </a:rPr>
              <a:t>It will also permit the NMHS to make informed </a:t>
            </a:r>
            <a:r>
              <a:rPr lang="en-GB" altLang="en-US" sz="3000" b="0" kern="0" dirty="0" smtClean="0">
                <a:solidFill>
                  <a:srgbClr val="006600"/>
                </a:solidFill>
                <a:latin typeface="Arial" pitchFamily="34" charset="0"/>
              </a:rPr>
              <a:t>decisions</a:t>
            </a:r>
            <a:r>
              <a:rPr lang="en-GB" altLang="en-US" sz="3000" b="0" kern="0" dirty="0" smtClean="0">
                <a:latin typeface="Arial" pitchFamily="34" charset="0"/>
              </a:rPr>
              <a:t> based on user requirements for future planning purposes, incl. a                            </a:t>
            </a:r>
            <a:r>
              <a:rPr lang="en-GB" altLang="en-US" sz="3000" i="1" kern="0" dirty="0" smtClean="0">
                <a:solidFill>
                  <a:srgbClr val="CC0000"/>
                </a:solidFill>
                <a:latin typeface="Arial" pitchFamily="34" charset="0"/>
              </a:rPr>
              <a:t>service/demand-driven</a:t>
            </a:r>
            <a:r>
              <a:rPr lang="en-GB" altLang="en-US" sz="3000" b="0" kern="0" dirty="0" smtClean="0">
                <a:latin typeface="Arial" pitchFamily="34" charset="0"/>
              </a:rPr>
              <a:t> observing network.</a:t>
            </a:r>
            <a:endParaRPr lang="en-US" altLang="en-US" sz="3000" kern="0" dirty="0" smtClean="0">
              <a:solidFill>
                <a:srgbClr val="F52913"/>
              </a:solidFill>
              <a:latin typeface="Arial" pitchFamily="34" charset="0"/>
            </a:endParaRPr>
          </a:p>
        </p:txBody>
      </p:sp>
    </p:spTree>
    <p:extLst>
      <p:ext uri="{BB962C8B-B14F-4D97-AF65-F5344CB8AC3E}">
        <p14:creationId xmlns:p14="http://schemas.microsoft.com/office/powerpoint/2010/main" val="3328089466"/>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a:solidFill>
                  <a:schemeClr val="accent2"/>
                </a:solidFill>
                <a:latin typeface="Arial" pitchFamily="34" charset="0"/>
              </a:rPr>
              <a:t>Decisions by Cg-17</a:t>
            </a:r>
            <a:endParaRPr lang="en-AU" altLang="en-US" sz="3200" b="1" dirty="0" smtClean="0">
              <a:solidFill>
                <a:schemeClr val="accent2"/>
              </a:solidFill>
              <a:latin typeface="Arial" pitchFamily="34" charset="0"/>
            </a:endParaRPr>
          </a:p>
        </p:txBody>
      </p:sp>
      <p:sp>
        <p:nvSpPr>
          <p:cNvPr id="19459" name="Rectangle 3"/>
          <p:cNvSpPr>
            <a:spLocks noGrp="1"/>
          </p:cNvSpPr>
          <p:nvPr>
            <p:ph type="body" idx="4294967295"/>
          </p:nvPr>
        </p:nvSpPr>
        <p:spPr>
          <a:xfrm>
            <a:off x="107950" y="936005"/>
            <a:ext cx="8785225" cy="6021387"/>
          </a:xfrm>
        </p:spPr>
        <p:txBody>
          <a:bodyPr/>
          <a:lstStyle/>
          <a:p>
            <a:pPr>
              <a:defRPr/>
            </a:pPr>
            <a:r>
              <a:rPr lang="en-GB" altLang="en-US" sz="3000" dirty="0" smtClean="0">
                <a:latin typeface="Arial" pitchFamily="34" charset="0"/>
              </a:rPr>
              <a:t>Establish national WIGOS governance, coordination and implementation mechanisms, </a:t>
            </a:r>
          </a:p>
          <a:p>
            <a:pPr>
              <a:defRPr/>
            </a:pPr>
            <a:r>
              <a:rPr lang="en-GB" altLang="en-US" sz="3000" dirty="0" smtClean="0">
                <a:latin typeface="Arial" pitchFamily="34" charset="0"/>
              </a:rPr>
              <a:t>Nominate national WIGOS focal points;</a:t>
            </a:r>
          </a:p>
          <a:p>
            <a:pPr>
              <a:defRPr/>
            </a:pPr>
            <a:r>
              <a:rPr lang="en-GB" altLang="en-US" sz="3000" dirty="0" smtClean="0">
                <a:latin typeface="Arial" pitchFamily="34" charset="0"/>
              </a:rPr>
              <a:t>Coordinate their WIGOS implementation with the implementation of WIS and other WMO key priorities;</a:t>
            </a:r>
          </a:p>
        </p:txBody>
      </p:sp>
    </p:spTree>
    <p:extLst>
      <p:ext uri="{BB962C8B-B14F-4D97-AF65-F5344CB8AC3E}">
        <p14:creationId xmlns:p14="http://schemas.microsoft.com/office/powerpoint/2010/main" val="941365703"/>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a:solidFill>
                  <a:schemeClr val="accent2"/>
                </a:solidFill>
                <a:latin typeface="Arial" pitchFamily="34" charset="0"/>
              </a:rPr>
              <a:t>Decisions by Cg-17</a:t>
            </a: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764704"/>
            <a:ext cx="8785225" cy="1584325"/>
          </a:xfrm>
        </p:spPr>
        <p:txBody>
          <a:bodyPr/>
          <a:lstStyle/>
          <a:p>
            <a:r>
              <a:rPr lang="en-GB" altLang="en-US" sz="3200" dirty="0" smtClean="0">
                <a:latin typeface="Arial" pitchFamily="34" charset="0"/>
              </a:rPr>
              <a:t>Provide experts to participate in the WIGOS-related work of the Region and relevant technical commissions;</a:t>
            </a:r>
          </a:p>
        </p:txBody>
      </p:sp>
      <p:pic>
        <p:nvPicPr>
          <p:cNvPr id="21508"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782698"/>
            <a:ext cx="1728192" cy="2476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4149080"/>
            <a:ext cx="1872208" cy="2645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txBox="1">
            <a:spLocks/>
          </p:cNvSpPr>
          <p:nvPr/>
        </p:nvSpPr>
        <p:spPr bwMode="auto">
          <a:xfrm>
            <a:off x="107950" y="2276872"/>
            <a:ext cx="6624638" cy="403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GB" altLang="en-US" sz="3200" b="0" kern="0" dirty="0" smtClean="0">
                <a:latin typeface="Arial" pitchFamily="34" charset="0"/>
              </a:rPr>
              <a:t>Implement and operate their observing networks and systems, incl. real-time quality monitoring, in accordance with the WMO </a:t>
            </a:r>
            <a:r>
              <a:rPr lang="en-GB" altLang="en-US" sz="3200" b="0" i="1" kern="0" dirty="0" smtClean="0">
                <a:latin typeface="Arial" pitchFamily="34" charset="0"/>
              </a:rPr>
              <a:t>Technical Regulations</a:t>
            </a:r>
            <a:r>
              <a:rPr lang="en-GB" altLang="en-US" sz="3200" b="0" kern="0" dirty="0" smtClean="0">
                <a:latin typeface="Arial" pitchFamily="34" charset="0"/>
              </a:rPr>
              <a:t> (WMO-No. 49);</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07504" y="44624"/>
            <a:ext cx="9036496" cy="935037"/>
          </a:xfrm>
        </p:spPr>
        <p:txBody>
          <a:bodyPr/>
          <a:lstStyle/>
          <a:p>
            <a:r>
              <a:rPr lang="en-US" altLang="en-US" sz="3200" b="1" dirty="0" smtClean="0">
                <a:solidFill>
                  <a:schemeClr val="accent2"/>
                </a:solidFill>
                <a:latin typeface="Arial" pitchFamily="34" charset="0"/>
              </a:rPr>
              <a:t>WIGOS elements of particular relevance to us</a:t>
            </a:r>
            <a:endParaRPr lang="en-AU" altLang="en-US" sz="3200" b="1" dirty="0" smtClean="0">
              <a:solidFill>
                <a:schemeClr val="accent2"/>
              </a:solidFill>
              <a:latin typeface="Arial" pitchFamily="34" charset="0"/>
            </a:endParaRPr>
          </a:p>
        </p:txBody>
      </p:sp>
      <p:sp>
        <p:nvSpPr>
          <p:cNvPr id="9219" name="Content Placeholder 2"/>
          <p:cNvSpPr>
            <a:spLocks noGrp="1"/>
          </p:cNvSpPr>
          <p:nvPr>
            <p:ph idx="1"/>
          </p:nvPr>
        </p:nvSpPr>
        <p:spPr>
          <a:xfrm>
            <a:off x="107504" y="908721"/>
            <a:ext cx="8893175" cy="5256583"/>
          </a:xfrm>
        </p:spPr>
        <p:txBody>
          <a:bodyPr/>
          <a:lstStyle/>
          <a:p>
            <a:r>
              <a:rPr lang="en-US" altLang="en-US" b="1" i="1" dirty="0" smtClean="0">
                <a:latin typeface="Arial" pitchFamily="34" charset="0"/>
              </a:rPr>
              <a:t>WIGOS Regulatory Material:</a:t>
            </a:r>
            <a:endParaRPr lang="en-US" altLang="en-US" dirty="0" smtClean="0">
              <a:latin typeface="Arial" pitchFamily="34" charset="0"/>
            </a:endParaRPr>
          </a:p>
          <a:p>
            <a:pPr lvl="1"/>
            <a:r>
              <a:rPr lang="en-US" altLang="en-US" dirty="0" smtClean="0">
                <a:latin typeface="Arial" pitchFamily="34" charset="0"/>
              </a:rPr>
              <a:t>Metadata Standard</a:t>
            </a:r>
          </a:p>
          <a:p>
            <a:pPr lvl="1"/>
            <a:r>
              <a:rPr lang="en-US" altLang="en-US" dirty="0" smtClean="0">
                <a:latin typeface="Arial" pitchFamily="34" charset="0"/>
              </a:rPr>
              <a:t>Station Identifiers</a:t>
            </a:r>
          </a:p>
          <a:p>
            <a:r>
              <a:rPr lang="en-US" altLang="en-US" b="1" i="1" dirty="0" smtClean="0">
                <a:latin typeface="Arial" pitchFamily="34" charset="0"/>
              </a:rPr>
              <a:t>WIGOS Information Resource (</a:t>
            </a:r>
            <a:r>
              <a:rPr lang="en-US" altLang="en-US" b="1" i="1" dirty="0" err="1" smtClean="0">
                <a:latin typeface="Arial" pitchFamily="34" charset="0"/>
              </a:rPr>
              <a:t>WIR</a:t>
            </a:r>
            <a:r>
              <a:rPr lang="en-US" altLang="en-US" b="1" i="1" dirty="0" smtClean="0">
                <a:latin typeface="Arial" pitchFamily="34" charset="0"/>
              </a:rPr>
              <a:t>):</a:t>
            </a:r>
            <a:endParaRPr lang="en-US" altLang="en-US" dirty="0" smtClean="0">
              <a:latin typeface="Arial" pitchFamily="34" charset="0"/>
            </a:endParaRPr>
          </a:p>
          <a:p>
            <a:pPr lvl="1"/>
            <a:r>
              <a:rPr lang="en-US" altLang="en-US" dirty="0" smtClean="0">
                <a:latin typeface="Arial" pitchFamily="34" charset="0"/>
              </a:rPr>
              <a:t>OSCAR (OSCAR/Surface)</a:t>
            </a:r>
          </a:p>
          <a:p>
            <a:pPr lvl="1"/>
            <a:r>
              <a:rPr lang="en-US" altLang="en-US" dirty="0" smtClean="0">
                <a:latin typeface="Arial" pitchFamily="34" charset="0"/>
              </a:rPr>
              <a:t>SORT</a:t>
            </a:r>
          </a:p>
          <a:p>
            <a:r>
              <a:rPr lang="en-US" altLang="en-US" b="1" i="1" dirty="0" smtClean="0">
                <a:latin typeface="Arial" pitchFamily="34" charset="0"/>
              </a:rPr>
              <a:t>Routine (24/7) monitoring</a:t>
            </a:r>
            <a:r>
              <a:rPr lang="en-US" altLang="en-US" dirty="0" smtClean="0">
                <a:latin typeface="Arial" pitchFamily="34" charset="0"/>
              </a:rPr>
              <a:t> of all WIGOS components: </a:t>
            </a:r>
          </a:p>
          <a:p>
            <a:pPr lvl="1"/>
            <a:r>
              <a:rPr lang="en-US" altLang="en-US" dirty="0" smtClean="0">
                <a:latin typeface="Arial" pitchFamily="34" charset="0"/>
              </a:rPr>
              <a:t>Functionality &amp; Performance</a:t>
            </a:r>
          </a:p>
          <a:p>
            <a:pPr lvl="1"/>
            <a:r>
              <a:rPr lang="en-US" altLang="en-US" dirty="0" smtClean="0">
                <a:latin typeface="Arial" pitchFamily="34" charset="0"/>
              </a:rPr>
              <a:t>Data availability &amp; Quality, Incident Management</a:t>
            </a:r>
          </a:p>
        </p:txBody>
      </p:sp>
      <p:pic>
        <p:nvPicPr>
          <p:cNvPr id="922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92279" y="2564903"/>
            <a:ext cx="1656433" cy="1426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80594" y="1052736"/>
            <a:ext cx="968119" cy="1368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69875" y="1052736"/>
            <a:ext cx="954876" cy="1368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236296" y="4365104"/>
            <a:ext cx="1536774" cy="115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39483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idx="4294967295"/>
          </p:nvPr>
        </p:nvSpPr>
        <p:spPr>
          <a:xfrm>
            <a:off x="108521" y="116632"/>
            <a:ext cx="9071991" cy="792162"/>
          </a:xfrm>
        </p:spPr>
        <p:txBody>
          <a:bodyPr/>
          <a:lstStyle/>
          <a:p>
            <a:pPr eaLnBrk="1" hangingPunct="1"/>
            <a:r>
              <a:rPr lang="en-GB" altLang="en-US" sz="3200" b="1" i="1" dirty="0" smtClean="0">
                <a:solidFill>
                  <a:srgbClr val="FF0000"/>
                </a:solidFill>
                <a:latin typeface="Arial" pitchFamily="34" charset="0"/>
              </a:rPr>
              <a:t>Trusted, authoritative &amp; reliable</a:t>
            </a:r>
            <a:r>
              <a:rPr lang="en-GB" altLang="en-US" sz="3200" dirty="0" smtClean="0">
                <a:latin typeface="Arial" pitchFamily="34" charset="0"/>
              </a:rPr>
              <a:t> </a:t>
            </a:r>
            <a:r>
              <a:rPr lang="en-AU" altLang="en-US" sz="3200" b="1" dirty="0" smtClean="0">
                <a:solidFill>
                  <a:schemeClr val="accent2"/>
                </a:solidFill>
                <a:latin typeface="Arial" pitchFamily="34" charset="0"/>
              </a:rPr>
              <a:t>Observations</a:t>
            </a:r>
            <a:endParaRPr lang="en-AU" altLang="en-US" b="1" dirty="0" smtClean="0">
              <a:solidFill>
                <a:schemeClr val="accent2"/>
              </a:solidFill>
              <a:latin typeface="Arial" pitchFamily="34" charset="0"/>
            </a:endParaRPr>
          </a:p>
        </p:txBody>
      </p:sp>
      <p:sp>
        <p:nvSpPr>
          <p:cNvPr id="57346" name="Content Placeholder 2"/>
          <p:cNvSpPr>
            <a:spLocks noGrp="1"/>
          </p:cNvSpPr>
          <p:nvPr>
            <p:ph idx="4294967295"/>
          </p:nvPr>
        </p:nvSpPr>
        <p:spPr>
          <a:xfrm>
            <a:off x="250825" y="1052513"/>
            <a:ext cx="8713788" cy="3096567"/>
          </a:xfrm>
        </p:spPr>
        <p:txBody>
          <a:bodyPr/>
          <a:lstStyle/>
          <a:p>
            <a:pPr eaLnBrk="1" hangingPunct="1">
              <a:defRPr/>
            </a:pPr>
            <a:r>
              <a:rPr lang="en-GB" altLang="en-US" dirty="0" smtClean="0"/>
              <a:t>Quality assured, </a:t>
            </a:r>
          </a:p>
          <a:p>
            <a:pPr eaLnBrk="1" hangingPunct="1">
              <a:defRPr/>
            </a:pPr>
            <a:r>
              <a:rPr lang="en-GB" altLang="en-US" dirty="0" smtClean="0"/>
              <a:t>Quality controlled, </a:t>
            </a:r>
          </a:p>
          <a:p>
            <a:pPr eaLnBrk="1" hangingPunct="1">
              <a:defRPr/>
            </a:pPr>
            <a:r>
              <a:rPr lang="en-GB" altLang="en-US" dirty="0" smtClean="0"/>
              <a:t>Well documented</a:t>
            </a:r>
            <a:r>
              <a:rPr lang="en-GB" altLang="en-US" dirty="0"/>
              <a:t> </a:t>
            </a:r>
            <a:r>
              <a:rPr lang="en-GB" altLang="en-US" sz="2600" dirty="0" smtClean="0"/>
              <a:t>(i.e. WIGOS Metadata available)</a:t>
            </a:r>
            <a:r>
              <a:rPr lang="en-GB" altLang="en-US" dirty="0" smtClean="0"/>
              <a:t>,</a:t>
            </a:r>
          </a:p>
          <a:p>
            <a:pPr eaLnBrk="1" hangingPunct="1">
              <a:defRPr/>
            </a:pPr>
            <a:r>
              <a:rPr lang="en-GB" altLang="en-US" dirty="0" smtClean="0"/>
              <a:t>Compatible,</a:t>
            </a:r>
          </a:p>
          <a:p>
            <a:pPr eaLnBrk="1" hangingPunct="1">
              <a:defRPr/>
            </a:pPr>
            <a:r>
              <a:rPr lang="en-GB" altLang="en-US" dirty="0" smtClean="0"/>
              <a:t>Timely delivered,</a:t>
            </a:r>
          </a:p>
          <a:p>
            <a:pPr eaLnBrk="1" hangingPunct="1">
              <a:defRPr/>
            </a:pPr>
            <a:r>
              <a:rPr lang="en-GB" altLang="en-US" dirty="0" smtClean="0"/>
              <a:t>Discoverable, accessible and usable,</a:t>
            </a:r>
          </a:p>
          <a:p>
            <a:pPr marL="0" indent="0" eaLnBrk="1" hangingPunct="1">
              <a:buFont typeface="Wingdings" pitchFamily="2" charset="2"/>
              <a:buNone/>
              <a:defRPr/>
            </a:pPr>
            <a:endParaRPr lang="en-GB" altLang="en-US" dirty="0"/>
          </a:p>
        </p:txBody>
      </p:sp>
      <p:pic>
        <p:nvPicPr>
          <p:cNvPr id="3" name="Picture 2">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0112" y="4149080"/>
            <a:ext cx="3491880" cy="2639347"/>
          </a:xfrm>
          <a:prstGeom prst="rect">
            <a:avLst/>
          </a:prstGeom>
        </p:spPr>
      </p:pic>
      <p:sp>
        <p:nvSpPr>
          <p:cNvPr id="6" name="Content Placeholder 2"/>
          <p:cNvSpPr txBox="1">
            <a:spLocks/>
          </p:cNvSpPr>
          <p:nvPr/>
        </p:nvSpPr>
        <p:spPr bwMode="auto">
          <a:xfrm>
            <a:off x="250700" y="4220865"/>
            <a:ext cx="5401420" cy="2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eaLnBrk="1" hangingPunct="1">
              <a:defRPr/>
            </a:pPr>
            <a:r>
              <a:rPr lang="en-GB" altLang="en-US" b="0" kern="0" dirty="0" smtClean="0"/>
              <a:t>Delivering value, i.e. meeting the needs of government, the community, industry and stakeholders </a:t>
            </a:r>
          </a:p>
          <a:p>
            <a:pPr marL="0" indent="0" eaLnBrk="1" hangingPunct="1">
              <a:buFont typeface="Wingdings" pitchFamily="2" charset="2"/>
              <a:buNone/>
              <a:defRPr/>
            </a:pPr>
            <a:endParaRPr lang="en-GB" altLang="en-US" b="0" kern="0" dirty="0"/>
          </a:p>
        </p:txBody>
      </p:sp>
    </p:spTree>
    <p:extLst>
      <p:ext uri="{BB962C8B-B14F-4D97-AF65-F5344CB8AC3E}">
        <p14:creationId xmlns:p14="http://schemas.microsoft.com/office/powerpoint/2010/main" val="3577127040"/>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a:solidFill>
                  <a:schemeClr val="accent2"/>
                </a:solidFill>
                <a:latin typeface="Arial" pitchFamily="34" charset="0"/>
              </a:rPr>
              <a:t>WIGOS </a:t>
            </a:r>
            <a:r>
              <a:rPr lang="en-US" altLang="en-US" sz="3200" b="1" dirty="0" smtClean="0">
                <a:solidFill>
                  <a:schemeClr val="accent2"/>
                </a:solidFill>
                <a:latin typeface="Arial" pitchFamily="34" charset="0"/>
              </a:rPr>
              <a:t>Partnerships</a:t>
            </a: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836613"/>
            <a:ext cx="8856538" cy="5472707"/>
          </a:xfrm>
        </p:spPr>
        <p:txBody>
          <a:bodyPr/>
          <a:lstStyle/>
          <a:p>
            <a:r>
              <a:rPr lang="en-US" dirty="0" smtClean="0"/>
              <a:t>External </a:t>
            </a:r>
            <a:r>
              <a:rPr lang="en-US" dirty="0"/>
              <a:t>(non-NMHS) </a:t>
            </a:r>
            <a:r>
              <a:rPr lang="en-US" dirty="0" smtClean="0"/>
              <a:t>observations have the </a:t>
            </a:r>
            <a:r>
              <a:rPr lang="en-US" b="1" i="1" dirty="0">
                <a:solidFill>
                  <a:srgbClr val="C00000"/>
                </a:solidFill>
              </a:rPr>
              <a:t>essential role</a:t>
            </a:r>
            <a:r>
              <a:rPr lang="en-US" dirty="0"/>
              <a:t> </a:t>
            </a:r>
            <a:r>
              <a:rPr lang="en-US" dirty="0" smtClean="0"/>
              <a:t>in </a:t>
            </a:r>
            <a:r>
              <a:rPr lang="en-US" dirty="0"/>
              <a:t>supporting WMO Programmes and the associated application </a:t>
            </a:r>
            <a:r>
              <a:rPr lang="en-US" dirty="0" smtClean="0"/>
              <a:t>areas;</a:t>
            </a:r>
          </a:p>
          <a:p>
            <a:pPr lvl="1">
              <a:buFont typeface="Wingdings" panose="05000000000000000000" pitchFamily="2" charset="2"/>
              <a:buChar char="Ø"/>
            </a:pPr>
            <a:r>
              <a:rPr lang="en-US" dirty="0" smtClean="0"/>
              <a:t>A </a:t>
            </a:r>
            <a:r>
              <a:rPr lang="en-US" dirty="0"/>
              <a:t>key principle of WIGOS is an </a:t>
            </a:r>
            <a:r>
              <a:rPr lang="en-US" b="1" i="1" dirty="0">
                <a:solidFill>
                  <a:srgbClr val="000099"/>
                </a:solidFill>
              </a:rPr>
              <a:t>inclusive approach to </a:t>
            </a:r>
            <a:r>
              <a:rPr lang="en-US" b="1" i="1" dirty="0" smtClean="0">
                <a:solidFill>
                  <a:srgbClr val="000099"/>
                </a:solidFill>
              </a:rPr>
              <a:t>the integration</a:t>
            </a:r>
            <a:r>
              <a:rPr lang="en-US" dirty="0" smtClean="0"/>
              <a:t> </a:t>
            </a:r>
            <a:r>
              <a:rPr lang="en-US" dirty="0"/>
              <a:t>of observations from a diverse range of observing systems, both NMHS and </a:t>
            </a:r>
            <a:r>
              <a:rPr lang="en-US" dirty="0" smtClean="0"/>
              <a:t>non-NMHS owned</a:t>
            </a:r>
            <a:r>
              <a:rPr lang="en-US" dirty="0"/>
              <a:t>, into a composite set of observations to help Members improve their services across </a:t>
            </a:r>
            <a:r>
              <a:rPr lang="en-US" dirty="0" smtClean="0"/>
              <a:t>all WMO </a:t>
            </a:r>
            <a:r>
              <a:rPr lang="en-US" dirty="0"/>
              <a:t>application areas</a:t>
            </a:r>
            <a:r>
              <a:rPr lang="en-US" dirty="0" smtClean="0"/>
              <a:t>.</a:t>
            </a:r>
          </a:p>
          <a:p>
            <a:pPr lvl="2">
              <a:buFont typeface="Wingdings" panose="05000000000000000000" pitchFamily="2" charset="2"/>
              <a:buChar char="Ø"/>
            </a:pPr>
            <a:r>
              <a:rPr lang="en-US" sz="2800" b="1" i="1" dirty="0" smtClean="0">
                <a:solidFill>
                  <a:srgbClr val="006600"/>
                </a:solidFill>
              </a:rPr>
              <a:t>Partnerships</a:t>
            </a:r>
            <a:r>
              <a:rPr lang="en-US" sz="2800" dirty="0" smtClean="0">
                <a:solidFill>
                  <a:srgbClr val="006600"/>
                </a:solidFill>
              </a:rPr>
              <a:t> </a:t>
            </a:r>
            <a:r>
              <a:rPr lang="en-US" sz="2800" dirty="0" smtClean="0"/>
              <a:t>with </a:t>
            </a:r>
            <a:r>
              <a:rPr lang="en-US" sz="2800" dirty="0"/>
              <a:t>non-NMHS entities to be </a:t>
            </a:r>
            <a:r>
              <a:rPr lang="en-US" sz="2800" dirty="0" smtClean="0"/>
              <a:t>established to </a:t>
            </a:r>
            <a:r>
              <a:rPr lang="en-US" sz="2800" dirty="0"/>
              <a:t>increase the overall volume of </a:t>
            </a:r>
            <a:r>
              <a:rPr lang="en-US" sz="2800" dirty="0" smtClean="0"/>
              <a:t>observational data </a:t>
            </a:r>
            <a:r>
              <a:rPr lang="en-US" sz="2800" dirty="0"/>
              <a:t>available in WIGOS.</a:t>
            </a:r>
            <a:endParaRPr lang="en-GB" altLang="en-US" sz="2800" dirty="0" smtClean="0">
              <a:latin typeface="Arial" pitchFamily="34" charset="0"/>
            </a:endParaRPr>
          </a:p>
        </p:txBody>
      </p:sp>
    </p:spTree>
    <p:extLst>
      <p:ext uri="{BB962C8B-B14F-4D97-AF65-F5344CB8AC3E}">
        <p14:creationId xmlns:p14="http://schemas.microsoft.com/office/powerpoint/2010/main" val="3195451400"/>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
            </a:r>
            <a:br>
              <a:rPr lang="en-US" altLang="en-US" sz="3200" b="1" dirty="0" smtClean="0">
                <a:solidFill>
                  <a:schemeClr val="accent2"/>
                </a:solidFill>
                <a:latin typeface="Arial" pitchFamily="34" charset="0"/>
              </a:rPr>
            </a:br>
            <a:r>
              <a:rPr lang="en-US" altLang="en-US" sz="3200" b="1" dirty="0" smtClean="0">
                <a:solidFill>
                  <a:schemeClr val="accent2"/>
                </a:solidFill>
                <a:latin typeface="Arial" pitchFamily="34" charset="0"/>
              </a:rPr>
              <a:t>National Cooperation &amp; Collaboration,  </a:t>
            </a:r>
            <a:br>
              <a:rPr lang="en-US" altLang="en-US" sz="3200" b="1" dirty="0" smtClean="0">
                <a:solidFill>
                  <a:schemeClr val="accent2"/>
                </a:solidFill>
                <a:latin typeface="Arial" pitchFamily="34" charset="0"/>
              </a:rPr>
            </a:b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836613"/>
            <a:ext cx="8856538" cy="5472707"/>
          </a:xfrm>
        </p:spPr>
        <p:txBody>
          <a:bodyPr/>
          <a:lstStyle/>
          <a:p>
            <a:r>
              <a:rPr lang="en-US" altLang="en-US" sz="3000" dirty="0" smtClean="0">
                <a:latin typeface="Arial" pitchFamily="34" charset="0"/>
              </a:rPr>
              <a:t>The need to enhance cooperation and collaboration among </a:t>
            </a:r>
            <a:r>
              <a:rPr lang="en-US" altLang="en-US" sz="3000" dirty="0">
                <a:latin typeface="Arial" pitchFamily="34" charset="0"/>
              </a:rPr>
              <a:t>meteorological, hydrological, marine/oceanographic and environmental institutions/services where those are separated at the national and regional </a:t>
            </a:r>
            <a:r>
              <a:rPr lang="en-US" altLang="en-US" sz="3000" dirty="0" smtClean="0">
                <a:latin typeface="Arial" pitchFamily="34" charset="0"/>
              </a:rPr>
              <a:t>levels</a:t>
            </a:r>
            <a:endParaRPr lang="en-US" altLang="en-US" sz="3000" dirty="0">
              <a:latin typeface="Arial" pitchFamily="34" charset="0"/>
            </a:endParaRPr>
          </a:p>
        </p:txBody>
      </p:sp>
    </p:spTree>
    <p:extLst>
      <p:ext uri="{BB962C8B-B14F-4D97-AF65-F5344CB8AC3E}">
        <p14:creationId xmlns:p14="http://schemas.microsoft.com/office/powerpoint/2010/main" val="392802679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Our Key Role</a:t>
            </a:r>
            <a:endParaRPr lang="en-AU" altLang="en-US" sz="3200" b="1" dirty="0" smtClean="0">
              <a:solidFill>
                <a:schemeClr val="accent2"/>
              </a:solidFill>
              <a:latin typeface="Arial" pitchFamily="34" charset="0"/>
            </a:endParaRPr>
          </a:p>
        </p:txBody>
      </p:sp>
      <p:sp>
        <p:nvSpPr>
          <p:cNvPr id="23555" name="Rectangle 3"/>
          <p:cNvSpPr>
            <a:spLocks noGrp="1"/>
          </p:cNvSpPr>
          <p:nvPr>
            <p:ph type="body" idx="4294967295"/>
          </p:nvPr>
        </p:nvSpPr>
        <p:spPr>
          <a:xfrm>
            <a:off x="-34925" y="765175"/>
            <a:ext cx="9070975" cy="6021388"/>
          </a:xfrm>
        </p:spPr>
        <p:txBody>
          <a:bodyPr/>
          <a:lstStyle/>
          <a:p>
            <a:pPr eaLnBrk="1" hangingPunct="1">
              <a:lnSpc>
                <a:spcPct val="90000"/>
              </a:lnSpc>
              <a:defRPr/>
            </a:pPr>
            <a:r>
              <a:rPr lang="en-GB" altLang="en-US" sz="3000" dirty="0" smtClean="0">
                <a:latin typeface="Arial" pitchFamily="34" charset="0"/>
              </a:rPr>
              <a:t>Key </a:t>
            </a:r>
            <a:r>
              <a:rPr lang="en-GB" altLang="en-US" sz="3000" b="1" i="1" dirty="0" smtClean="0">
                <a:solidFill>
                  <a:srgbClr val="CC0000"/>
                </a:solidFill>
                <a:latin typeface="Arial" pitchFamily="34" charset="0"/>
              </a:rPr>
              <a:t>integrating</a:t>
            </a:r>
            <a:r>
              <a:rPr lang="en-GB" altLang="en-US" sz="3000" dirty="0" smtClean="0">
                <a:latin typeface="Arial" pitchFamily="34" charset="0"/>
              </a:rPr>
              <a:t> role </a:t>
            </a:r>
          </a:p>
          <a:p>
            <a:pPr marL="0" indent="0" eaLnBrk="1" hangingPunct="1">
              <a:lnSpc>
                <a:spcPct val="90000"/>
              </a:lnSpc>
              <a:buFont typeface="Wingdings" pitchFamily="2" charset="2"/>
              <a:buNone/>
              <a:defRPr/>
            </a:pPr>
            <a:r>
              <a:rPr lang="en-GB" altLang="en-US" sz="3000" dirty="0" smtClean="0">
                <a:latin typeface="Arial" pitchFamily="34" charset="0"/>
              </a:rPr>
              <a:t>     at the national level in the </a:t>
            </a:r>
          </a:p>
          <a:p>
            <a:pPr marL="0" indent="0" eaLnBrk="1" hangingPunct="1">
              <a:lnSpc>
                <a:spcPct val="90000"/>
              </a:lnSpc>
              <a:buFont typeface="Wingdings" pitchFamily="2" charset="2"/>
              <a:buNone/>
              <a:defRPr/>
            </a:pPr>
            <a:r>
              <a:rPr lang="en-GB" altLang="en-US" sz="3000" dirty="0">
                <a:latin typeface="Arial" pitchFamily="34" charset="0"/>
              </a:rPr>
              <a:t> </a:t>
            </a:r>
            <a:r>
              <a:rPr lang="en-GB" altLang="en-US" sz="3000" dirty="0" smtClean="0">
                <a:latin typeface="Arial" pitchFamily="34" charset="0"/>
              </a:rPr>
              <a:t>    WIGOS implementation for:</a:t>
            </a:r>
          </a:p>
          <a:p>
            <a:pPr lvl="1" eaLnBrk="1" hangingPunct="1">
              <a:lnSpc>
                <a:spcPct val="90000"/>
              </a:lnSpc>
              <a:defRPr/>
            </a:pPr>
            <a:r>
              <a:rPr lang="en-GB" altLang="en-US" sz="3000" dirty="0" smtClean="0">
                <a:latin typeface="Arial" pitchFamily="34" charset="0"/>
              </a:rPr>
              <a:t>strengthening and integrating </a:t>
            </a:r>
          </a:p>
          <a:p>
            <a:pPr marL="457200" lvl="1" indent="0" eaLnBrk="1" hangingPunct="1">
              <a:lnSpc>
                <a:spcPct val="90000"/>
              </a:lnSpc>
              <a:buFont typeface="Wingdings" pitchFamily="2" charset="2"/>
              <a:buNone/>
              <a:defRPr/>
            </a:pPr>
            <a:r>
              <a:rPr lang="en-GB" altLang="en-US" sz="3000" dirty="0">
                <a:latin typeface="Arial" pitchFamily="34" charset="0"/>
              </a:rPr>
              <a:t>	</a:t>
            </a:r>
            <a:r>
              <a:rPr lang="en-GB" altLang="en-US" sz="3000" dirty="0" smtClean="0">
                <a:latin typeface="Arial" pitchFamily="34" charset="0"/>
              </a:rPr>
              <a:t>our national observing systems</a:t>
            </a:r>
          </a:p>
          <a:p>
            <a:pPr lvl="1" eaLnBrk="1" hangingPunct="1">
              <a:lnSpc>
                <a:spcPct val="90000"/>
              </a:lnSpc>
              <a:defRPr/>
            </a:pPr>
            <a:r>
              <a:rPr lang="en-GB" altLang="en-US" sz="3000" dirty="0" smtClean="0">
                <a:latin typeface="Arial" pitchFamily="34" charset="0"/>
              </a:rPr>
              <a:t>building national </a:t>
            </a:r>
            <a:r>
              <a:rPr lang="en-GB" altLang="en-US" sz="3000" b="1" i="1" dirty="0" smtClean="0">
                <a:solidFill>
                  <a:srgbClr val="CC0000"/>
                </a:solidFill>
                <a:latin typeface="Arial" pitchFamily="34" charset="0"/>
              </a:rPr>
              <a:t>partnerships</a:t>
            </a:r>
            <a:r>
              <a:rPr lang="en-GB" altLang="en-US" sz="3000" dirty="0" smtClean="0">
                <a:latin typeface="Arial" pitchFamily="34" charset="0"/>
              </a:rPr>
              <a:t>,  </a:t>
            </a:r>
          </a:p>
          <a:p>
            <a:pPr lvl="1" eaLnBrk="1" hangingPunct="1">
              <a:lnSpc>
                <a:spcPct val="90000"/>
              </a:lnSpc>
              <a:defRPr/>
            </a:pPr>
            <a:r>
              <a:rPr lang="en-GB" altLang="en-US" sz="3000" dirty="0" smtClean="0">
                <a:latin typeface="Arial" pitchFamily="34" charset="0"/>
              </a:rPr>
              <a:t>providing national </a:t>
            </a:r>
            <a:r>
              <a:rPr lang="en-GB" altLang="en-US" sz="3000" b="1" i="1" dirty="0" smtClean="0">
                <a:solidFill>
                  <a:srgbClr val="CC0000"/>
                </a:solidFill>
                <a:latin typeface="Arial" pitchFamily="34" charset="0"/>
              </a:rPr>
              <a:t>leadership</a:t>
            </a:r>
            <a:r>
              <a:rPr lang="en-GB" altLang="en-US" sz="3000" dirty="0" smtClean="0">
                <a:latin typeface="Arial" pitchFamily="34" charset="0"/>
              </a:rPr>
              <a:t> on the implementation of GFCS and other WMO key priorities, and</a:t>
            </a:r>
          </a:p>
          <a:p>
            <a:pPr lvl="1" eaLnBrk="1" hangingPunct="1">
              <a:lnSpc>
                <a:spcPct val="90000"/>
              </a:lnSpc>
              <a:defRPr/>
            </a:pPr>
            <a:r>
              <a:rPr lang="en-GB" altLang="en-US" sz="3000" dirty="0" smtClean="0">
                <a:latin typeface="Arial" pitchFamily="34" charset="0"/>
              </a:rPr>
              <a:t>ensuring the ongoing delivery of the fit-for-purpose </a:t>
            </a:r>
            <a:r>
              <a:rPr lang="en-GB" altLang="en-US" sz="3000" b="1" i="1" dirty="0" smtClean="0">
                <a:solidFill>
                  <a:srgbClr val="C00000"/>
                </a:solidFill>
                <a:latin typeface="Arial" pitchFamily="34" charset="0"/>
              </a:rPr>
              <a:t>reliable</a:t>
            </a:r>
            <a:r>
              <a:rPr lang="en-GB" altLang="en-US" sz="3000" dirty="0" smtClean="0">
                <a:latin typeface="Arial" pitchFamily="34" charset="0"/>
              </a:rPr>
              <a:t> &amp; </a:t>
            </a:r>
            <a:r>
              <a:rPr lang="en-GB" altLang="en-US" sz="3000" b="1" i="1" dirty="0" smtClean="0">
                <a:solidFill>
                  <a:srgbClr val="C00000"/>
                </a:solidFill>
                <a:latin typeface="Arial" pitchFamily="34" charset="0"/>
              </a:rPr>
              <a:t>trusted </a:t>
            </a:r>
            <a:r>
              <a:rPr lang="en-GB" altLang="en-US" sz="3000" dirty="0" smtClean="0">
                <a:latin typeface="Arial" pitchFamily="34" charset="0"/>
              </a:rPr>
              <a:t>observations.</a:t>
            </a:r>
            <a:r>
              <a:rPr lang="en-GB" altLang="en-US" sz="3200" dirty="0" smtClean="0">
                <a:latin typeface="Arial" pitchFamily="34" charset="0"/>
              </a:rPr>
              <a:t> </a:t>
            </a:r>
            <a:endParaRPr lang="en-US" altLang="en-US" sz="3200" b="1" dirty="0" smtClean="0">
              <a:solidFill>
                <a:srgbClr val="F52913"/>
              </a:solidFill>
              <a:latin typeface="Arial" pitchFamily="34" charset="0"/>
            </a:endParaRPr>
          </a:p>
        </p:txBody>
      </p:sp>
      <p:pic>
        <p:nvPicPr>
          <p:cNvPr id="23556" name="Picture 8" descr="C:\Users\WMOuser\Downloads\intre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44450"/>
            <a:ext cx="3708400" cy="166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5" descr="C:\Users\WMOuser\Downloads\partnership.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9563" y="1557338"/>
            <a:ext cx="2881312"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683991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530" name="Rectangle 2"/>
          <p:cNvSpPr>
            <a:spLocks noGrp="1"/>
          </p:cNvSpPr>
          <p:nvPr>
            <p:ph type="title" idx="4294967295"/>
          </p:nvPr>
        </p:nvSpPr>
        <p:spPr>
          <a:xfrm>
            <a:off x="106684" y="116632"/>
            <a:ext cx="8713788" cy="576064"/>
          </a:xfrm>
        </p:spPr>
        <p:txBody>
          <a:bodyPr/>
          <a:lstStyle/>
          <a:p>
            <a:pPr eaLnBrk="1" hangingPunct="1"/>
            <a:r>
              <a:rPr lang="en-GB" altLang="en-US" sz="3200" b="1" dirty="0" smtClean="0">
                <a:solidFill>
                  <a:srgbClr val="000099"/>
                </a:solidFill>
                <a:latin typeface="Arial" pitchFamily="34" charset="0"/>
              </a:rPr>
              <a:t/>
            </a:r>
            <a:br>
              <a:rPr lang="en-GB" altLang="en-US" sz="3200" b="1" dirty="0" smtClean="0">
                <a:solidFill>
                  <a:srgbClr val="000099"/>
                </a:solidFill>
                <a:latin typeface="Arial" pitchFamily="34" charset="0"/>
              </a:rPr>
            </a:br>
            <a:r>
              <a:rPr lang="en-GB" altLang="en-US" sz="3200" b="1" dirty="0" smtClean="0">
                <a:solidFill>
                  <a:srgbClr val="000099"/>
                </a:solidFill>
                <a:latin typeface="Arial" pitchFamily="34" charset="0"/>
              </a:rPr>
              <a:t>National Planning</a:t>
            </a:r>
            <a:r>
              <a:rPr lang="en-US" altLang="en-US" sz="3200" b="1" dirty="0" smtClean="0">
                <a:solidFill>
                  <a:schemeClr val="accent2"/>
                </a:solidFill>
                <a:latin typeface="Arial" pitchFamily="34" charset="0"/>
              </a:rPr>
              <a:t/>
            </a:r>
            <a:br>
              <a:rPr lang="en-US" altLang="en-US" sz="3200" b="1" dirty="0" smtClean="0">
                <a:solidFill>
                  <a:schemeClr val="accent2"/>
                </a:solidFill>
                <a:latin typeface="Arial" pitchFamily="34" charset="0"/>
              </a:rPr>
            </a:br>
            <a:endParaRPr lang="en-AU" altLang="en-US" sz="3200" b="1" dirty="0" smtClean="0">
              <a:solidFill>
                <a:schemeClr val="accent2"/>
              </a:solidFill>
              <a:latin typeface="Arial" pitchFamily="34" charset="0"/>
            </a:endParaRPr>
          </a:p>
        </p:txBody>
      </p:sp>
      <p:sp>
        <p:nvSpPr>
          <p:cNvPr id="23555" name="Rectangle 3"/>
          <p:cNvSpPr>
            <a:spLocks noGrp="1"/>
          </p:cNvSpPr>
          <p:nvPr>
            <p:ph type="body" idx="4294967295"/>
          </p:nvPr>
        </p:nvSpPr>
        <p:spPr>
          <a:xfrm>
            <a:off x="107950" y="692696"/>
            <a:ext cx="9036050" cy="6224042"/>
          </a:xfrm>
        </p:spPr>
        <p:txBody>
          <a:bodyPr/>
          <a:lstStyle/>
          <a:p>
            <a:pPr eaLnBrk="1" hangingPunct="1">
              <a:lnSpc>
                <a:spcPct val="90000"/>
              </a:lnSpc>
              <a:defRPr/>
            </a:pPr>
            <a:r>
              <a:rPr lang="en-GB" sz="3000" dirty="0" smtClean="0"/>
              <a:t>It reflects </a:t>
            </a:r>
            <a:r>
              <a:rPr lang="en-GB" sz="3000" dirty="0"/>
              <a:t>a national situation, requirements of user </a:t>
            </a:r>
            <a:r>
              <a:rPr lang="en-GB" sz="3000" dirty="0" smtClean="0"/>
              <a:t>community with a goal to meet national </a:t>
            </a:r>
            <a:r>
              <a:rPr lang="en-GB" sz="3000" b="1" i="1" dirty="0" smtClean="0"/>
              <a:t>service</a:t>
            </a:r>
            <a:r>
              <a:rPr lang="en-GB" sz="3000" dirty="0" smtClean="0"/>
              <a:t> needs,</a:t>
            </a:r>
          </a:p>
          <a:p>
            <a:pPr eaLnBrk="1" hangingPunct="1">
              <a:lnSpc>
                <a:spcPct val="90000"/>
              </a:lnSpc>
              <a:defRPr/>
            </a:pPr>
            <a:r>
              <a:rPr lang="en-GB" sz="3000" dirty="0" smtClean="0"/>
              <a:t>It links </a:t>
            </a:r>
            <a:r>
              <a:rPr lang="en-GB" sz="3000" dirty="0"/>
              <a:t>NMHS with their national partners for increased integration and open </a:t>
            </a:r>
            <a:r>
              <a:rPr lang="en-GB" sz="3000" dirty="0" smtClean="0"/>
              <a:t>sharing </a:t>
            </a:r>
            <a:r>
              <a:rPr lang="en-GB" sz="3000" dirty="0"/>
              <a:t>of </a:t>
            </a:r>
            <a:r>
              <a:rPr lang="en-GB" sz="3000" dirty="0" smtClean="0"/>
              <a:t>observations, </a:t>
            </a:r>
            <a:r>
              <a:rPr lang="en-GB" sz="3000" b="1" i="1" dirty="0" smtClean="0">
                <a:solidFill>
                  <a:srgbClr val="CC0000"/>
                </a:solidFill>
              </a:rPr>
              <a:t>incl. those from </a:t>
            </a:r>
            <a:r>
              <a:rPr lang="en-GB" sz="3000" b="1" i="1" dirty="0">
                <a:solidFill>
                  <a:srgbClr val="CC0000"/>
                </a:solidFill>
              </a:rPr>
              <a:t>non-WMO </a:t>
            </a:r>
            <a:r>
              <a:rPr lang="en-GB" sz="3000" b="1" i="1" dirty="0" smtClean="0">
                <a:solidFill>
                  <a:srgbClr val="CC0000"/>
                </a:solidFill>
              </a:rPr>
              <a:t>sources</a:t>
            </a:r>
            <a:endParaRPr lang="en-GB" sz="3000" dirty="0" smtClean="0"/>
          </a:p>
        </p:txBody>
      </p:sp>
      <p:pic>
        <p:nvPicPr>
          <p:cNvPr id="22532" name="Picture 4" descr="C:\Users\WMOuser\Downloads\ap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6304" y="3421836"/>
            <a:ext cx="6444208" cy="346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433320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648816"/>
          </a:xfrm>
        </p:spPr>
        <p:txBody>
          <a:bodyPr/>
          <a:lstStyle/>
          <a:p>
            <a:pPr eaLnBrk="1" hangingPunct="1"/>
            <a:r>
              <a:rPr lang="en-US" altLang="en-US" sz="3200" b="1" dirty="0" smtClean="0">
                <a:solidFill>
                  <a:schemeClr val="accent2"/>
                </a:solidFill>
                <a:latin typeface="Arial" pitchFamily="34" charset="0"/>
              </a:rPr>
              <a:t>First </a:t>
            </a:r>
            <a:r>
              <a:rPr lang="en-US" altLang="en-US" sz="3200" b="1" dirty="0">
                <a:solidFill>
                  <a:schemeClr val="accent2"/>
                </a:solidFill>
                <a:latin typeface="Arial" pitchFamily="34" charset="0"/>
              </a:rPr>
              <a:t>step of the WIGOS </a:t>
            </a:r>
            <a:r>
              <a:rPr lang="en-US" altLang="en-US" sz="3200" b="1" dirty="0" smtClean="0">
                <a:solidFill>
                  <a:schemeClr val="accent2"/>
                </a:solidFill>
                <a:latin typeface="Arial" pitchFamily="34" charset="0"/>
              </a:rPr>
              <a:t>Planning</a:t>
            </a:r>
            <a:endParaRPr lang="en-AU" altLang="en-US" sz="3200" b="1" dirty="0" smtClean="0">
              <a:solidFill>
                <a:schemeClr val="accent2"/>
              </a:solidFill>
              <a:latin typeface="Arial" pitchFamily="34" charset="0"/>
            </a:endParaRPr>
          </a:p>
        </p:txBody>
      </p:sp>
      <p:sp>
        <p:nvSpPr>
          <p:cNvPr id="6" name="Rectangle 3"/>
          <p:cNvSpPr txBox="1">
            <a:spLocks/>
          </p:cNvSpPr>
          <p:nvPr/>
        </p:nvSpPr>
        <p:spPr bwMode="auto">
          <a:xfrm>
            <a:off x="35496" y="764704"/>
            <a:ext cx="9001000" cy="5544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US" altLang="en-US" i="1" kern="0" dirty="0">
                <a:solidFill>
                  <a:srgbClr val="C00000"/>
                </a:solidFill>
                <a:latin typeface="Arial" pitchFamily="34" charset="0"/>
              </a:rPr>
              <a:t>T</a:t>
            </a:r>
            <a:r>
              <a:rPr lang="en-US" altLang="en-US" i="1" kern="0" dirty="0" smtClean="0">
                <a:solidFill>
                  <a:srgbClr val="C00000"/>
                </a:solidFill>
                <a:latin typeface="Arial" pitchFamily="34" charset="0"/>
              </a:rPr>
              <a:t>o understand why </a:t>
            </a:r>
            <a:r>
              <a:rPr lang="en-US" altLang="en-US" i="1" kern="0" dirty="0">
                <a:solidFill>
                  <a:srgbClr val="C00000"/>
                </a:solidFill>
                <a:latin typeface="Arial" pitchFamily="34" charset="0"/>
              </a:rPr>
              <a:t>WIGOS </a:t>
            </a:r>
            <a:r>
              <a:rPr lang="en-US" altLang="en-US" i="1" kern="0" dirty="0" smtClean="0">
                <a:solidFill>
                  <a:srgbClr val="C00000"/>
                </a:solidFill>
                <a:latin typeface="Arial" pitchFamily="34" charset="0"/>
              </a:rPr>
              <a:t>is important </a:t>
            </a:r>
            <a:r>
              <a:rPr lang="en-US" altLang="en-US" i="1" kern="0" dirty="0">
                <a:solidFill>
                  <a:srgbClr val="C00000"/>
                </a:solidFill>
                <a:latin typeface="Arial" pitchFamily="34" charset="0"/>
              </a:rPr>
              <a:t>for </a:t>
            </a:r>
            <a:r>
              <a:rPr lang="en-US" altLang="en-US" i="1" kern="0" dirty="0" smtClean="0">
                <a:solidFill>
                  <a:srgbClr val="C00000"/>
                </a:solidFill>
                <a:latin typeface="Arial" pitchFamily="34" charset="0"/>
              </a:rPr>
              <a:t>us:</a:t>
            </a:r>
          </a:p>
          <a:p>
            <a:pPr lvl="1">
              <a:buFont typeface="Wingdings" panose="05000000000000000000" pitchFamily="2" charset="2"/>
              <a:buChar char="ü"/>
              <a:defRPr/>
            </a:pPr>
            <a:r>
              <a:rPr lang="en-US" altLang="en-US" sz="2500" i="1" kern="0" dirty="0">
                <a:latin typeface="Arial" pitchFamily="34" charset="0"/>
              </a:rPr>
              <a:t>How</a:t>
            </a:r>
            <a:r>
              <a:rPr lang="en-US" altLang="en-US" sz="2500" b="0" kern="0" dirty="0">
                <a:latin typeface="Arial" pitchFamily="34" charset="0"/>
              </a:rPr>
              <a:t> is WIGOS </a:t>
            </a:r>
            <a:r>
              <a:rPr lang="en-US" altLang="en-US" sz="2500" i="1" kern="0" dirty="0">
                <a:solidFill>
                  <a:srgbClr val="FF0000"/>
                </a:solidFill>
                <a:latin typeface="Arial" pitchFamily="34" charset="0"/>
              </a:rPr>
              <a:t>relevant</a:t>
            </a:r>
            <a:r>
              <a:rPr lang="en-US" altLang="en-US" sz="2500" b="0" kern="0" dirty="0">
                <a:latin typeface="Arial" pitchFamily="34" charset="0"/>
              </a:rPr>
              <a:t> to our vision, mission and policies? </a:t>
            </a:r>
            <a:endParaRPr lang="en-US" altLang="en-US" sz="2500" b="0" kern="0" dirty="0" smtClean="0">
              <a:latin typeface="Arial" pitchFamily="34" charset="0"/>
            </a:endParaRPr>
          </a:p>
          <a:p>
            <a:pPr lvl="1">
              <a:buFont typeface="Wingdings" panose="05000000000000000000" pitchFamily="2" charset="2"/>
              <a:buChar char="ü"/>
              <a:defRPr/>
            </a:pPr>
            <a:r>
              <a:rPr lang="en-US" altLang="en-US" sz="2500" b="0" kern="0" dirty="0" smtClean="0">
                <a:latin typeface="Arial" pitchFamily="34" charset="0"/>
              </a:rPr>
              <a:t>What </a:t>
            </a:r>
            <a:r>
              <a:rPr lang="en-US" altLang="en-US" sz="2500" b="0" kern="0" dirty="0">
                <a:latin typeface="Arial" pitchFamily="34" charset="0"/>
              </a:rPr>
              <a:t>are </a:t>
            </a:r>
            <a:r>
              <a:rPr lang="en-US" altLang="en-US" sz="2500" i="1" kern="0" dirty="0">
                <a:solidFill>
                  <a:srgbClr val="000099"/>
                </a:solidFill>
                <a:latin typeface="Arial" pitchFamily="34" charset="0"/>
              </a:rPr>
              <a:t>current</a:t>
            </a:r>
            <a:r>
              <a:rPr lang="en-US" altLang="en-US" sz="2500" b="0" kern="0" dirty="0">
                <a:latin typeface="Arial" pitchFamily="34" charset="0"/>
              </a:rPr>
              <a:t> &amp; </a:t>
            </a:r>
            <a:r>
              <a:rPr lang="en-US" altLang="en-US" sz="2500" i="1" kern="0" dirty="0">
                <a:solidFill>
                  <a:srgbClr val="000099"/>
                </a:solidFill>
                <a:latin typeface="Arial" pitchFamily="34" charset="0"/>
              </a:rPr>
              <a:t>future strategic</a:t>
            </a:r>
            <a:r>
              <a:rPr lang="en-US" altLang="en-US" sz="2500" b="0" kern="0" dirty="0">
                <a:latin typeface="Arial" pitchFamily="34" charset="0"/>
              </a:rPr>
              <a:t> requirements, needs and priorities in front of us? </a:t>
            </a:r>
          </a:p>
          <a:p>
            <a:pPr lvl="1">
              <a:buFont typeface="Wingdings" panose="05000000000000000000" pitchFamily="2" charset="2"/>
              <a:buChar char="ü"/>
              <a:defRPr/>
            </a:pPr>
            <a:r>
              <a:rPr lang="en-US" altLang="en-US" sz="2500" i="1" kern="0" dirty="0" smtClean="0">
                <a:latin typeface="Arial" pitchFamily="34" charset="0"/>
              </a:rPr>
              <a:t>How</a:t>
            </a:r>
            <a:r>
              <a:rPr lang="en-US" altLang="en-US" sz="2500" b="0" kern="0" dirty="0" smtClean="0">
                <a:latin typeface="Arial" pitchFamily="34" charset="0"/>
              </a:rPr>
              <a:t> is WIGOS </a:t>
            </a:r>
            <a:r>
              <a:rPr lang="en-US" altLang="en-US" sz="2500" i="1" kern="0" dirty="0" smtClean="0">
                <a:solidFill>
                  <a:srgbClr val="FF0000"/>
                </a:solidFill>
                <a:latin typeface="Arial" pitchFamily="34" charset="0"/>
              </a:rPr>
              <a:t>relevant</a:t>
            </a:r>
            <a:r>
              <a:rPr lang="en-US" altLang="en-US" sz="2500" b="0" kern="0" dirty="0" smtClean="0">
                <a:latin typeface="Arial" pitchFamily="34" charset="0"/>
              </a:rPr>
              <a:t> to them?</a:t>
            </a:r>
          </a:p>
          <a:p>
            <a:pPr lvl="1">
              <a:buFont typeface="Wingdings" panose="05000000000000000000" pitchFamily="2" charset="2"/>
              <a:buChar char="ü"/>
              <a:defRPr/>
            </a:pPr>
            <a:r>
              <a:rPr lang="en-US" altLang="en-US" sz="2500" i="1" kern="0" dirty="0" smtClean="0">
                <a:latin typeface="Arial" pitchFamily="34" charset="0"/>
              </a:rPr>
              <a:t>What</a:t>
            </a:r>
            <a:r>
              <a:rPr lang="en-US" altLang="en-US" sz="2500" b="0" kern="0" dirty="0" smtClean="0">
                <a:latin typeface="Arial" pitchFamily="34" charset="0"/>
              </a:rPr>
              <a:t> does it mean to implement </a:t>
            </a:r>
            <a:r>
              <a:rPr lang="en-US" altLang="en-US" sz="2500" i="1" kern="0" dirty="0" smtClean="0">
                <a:solidFill>
                  <a:srgbClr val="000099"/>
                </a:solidFill>
                <a:latin typeface="Arial" pitchFamily="34" charset="0"/>
              </a:rPr>
              <a:t>a WIGOS concept of</a:t>
            </a:r>
            <a:r>
              <a:rPr lang="en-US" altLang="en-US" sz="2500" b="0" kern="0" dirty="0" smtClean="0">
                <a:latin typeface="Arial" pitchFamily="34" charset="0"/>
              </a:rPr>
              <a:t> integration, partnership, data sharing, culture of compliance, etc. in our national approach to observations? </a:t>
            </a:r>
          </a:p>
          <a:p>
            <a:pPr lvl="1">
              <a:buFont typeface="Wingdings" panose="05000000000000000000" pitchFamily="2" charset="2"/>
              <a:buChar char="ü"/>
              <a:defRPr/>
            </a:pPr>
            <a:r>
              <a:rPr lang="en-US" altLang="en-US" sz="2500" b="0" kern="0" dirty="0" smtClean="0">
                <a:latin typeface="Arial" pitchFamily="34" charset="0"/>
              </a:rPr>
              <a:t>What are the steps to put the </a:t>
            </a:r>
            <a:r>
              <a:rPr lang="en-US" altLang="en-US" sz="2500" i="1" kern="0" dirty="0" smtClean="0">
                <a:solidFill>
                  <a:srgbClr val="000099"/>
                </a:solidFill>
                <a:latin typeface="Arial" pitchFamily="34" charset="0"/>
              </a:rPr>
              <a:t>national WIGOS Framework</a:t>
            </a:r>
            <a:r>
              <a:rPr lang="en-US" altLang="en-US" sz="2500" b="0" kern="0" dirty="0" smtClean="0">
                <a:latin typeface="Arial" pitchFamily="34" charset="0"/>
              </a:rPr>
              <a:t> in place?</a:t>
            </a:r>
          </a:p>
          <a:p>
            <a:pPr lvl="1">
              <a:buFont typeface="Wingdings" panose="05000000000000000000" pitchFamily="2" charset="2"/>
              <a:buChar char="ü"/>
              <a:defRPr/>
            </a:pPr>
            <a:r>
              <a:rPr lang="en-US" altLang="en-US" sz="2500" b="0" kern="0" dirty="0" smtClean="0">
                <a:latin typeface="Arial" pitchFamily="34" charset="0"/>
              </a:rPr>
              <a:t>What is the </a:t>
            </a:r>
            <a:r>
              <a:rPr lang="en-US" altLang="en-US" sz="2500" i="1" kern="0" dirty="0" smtClean="0">
                <a:solidFill>
                  <a:srgbClr val="000099"/>
                </a:solidFill>
                <a:latin typeface="Arial" pitchFamily="34" charset="0"/>
              </a:rPr>
              <a:t>purpose</a:t>
            </a:r>
            <a:r>
              <a:rPr lang="en-US" altLang="en-US" sz="2500" b="0" kern="0" dirty="0" smtClean="0">
                <a:latin typeface="Arial" pitchFamily="34" charset="0"/>
              </a:rPr>
              <a:t> of N-WIP?</a:t>
            </a:r>
          </a:p>
        </p:txBody>
      </p:sp>
    </p:spTree>
    <p:extLst>
      <p:ext uri="{BB962C8B-B14F-4D97-AF65-F5344CB8AC3E}">
        <p14:creationId xmlns:p14="http://schemas.microsoft.com/office/powerpoint/2010/main" val="23520397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WIGOS Planning</a:t>
            </a:r>
            <a:endParaRPr lang="en-AU" altLang="en-US" sz="3200" b="1" dirty="0" smtClean="0">
              <a:solidFill>
                <a:schemeClr val="accent2"/>
              </a:solidFill>
              <a:latin typeface="Arial" pitchFamily="34" charset="0"/>
            </a:endParaRPr>
          </a:p>
        </p:txBody>
      </p:sp>
      <p:sp>
        <p:nvSpPr>
          <p:cNvPr id="6" name="Rectangle 3"/>
          <p:cNvSpPr txBox="1">
            <a:spLocks/>
          </p:cNvSpPr>
          <p:nvPr/>
        </p:nvSpPr>
        <p:spPr bwMode="auto">
          <a:xfrm>
            <a:off x="107504" y="980728"/>
            <a:ext cx="8856984"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US" altLang="en-US" i="1" kern="0" dirty="0">
                <a:solidFill>
                  <a:srgbClr val="000099"/>
                </a:solidFill>
                <a:latin typeface="Arial" pitchFamily="34" charset="0"/>
              </a:rPr>
              <a:t>Sell-assessment checklist</a:t>
            </a:r>
            <a:r>
              <a:rPr lang="en-US" altLang="en-US" b="0" kern="0" dirty="0">
                <a:latin typeface="Arial" pitchFamily="34" charset="0"/>
              </a:rPr>
              <a:t> (built on the ten </a:t>
            </a:r>
            <a:r>
              <a:rPr lang="en-US" altLang="en-US" i="1" kern="0" dirty="0">
                <a:solidFill>
                  <a:srgbClr val="000099"/>
                </a:solidFill>
                <a:latin typeface="Arial" pitchFamily="34" charset="0"/>
              </a:rPr>
              <a:t>key activity areas</a:t>
            </a:r>
            <a:r>
              <a:rPr lang="en-US" altLang="en-US" b="0" kern="0" dirty="0" smtClean="0">
                <a:latin typeface="Arial" pitchFamily="34" charset="0"/>
              </a:rPr>
              <a:t>) as </a:t>
            </a:r>
            <a:r>
              <a:rPr lang="en-US" altLang="en-US" b="0" kern="0" dirty="0">
                <a:latin typeface="Arial" pitchFamily="34" charset="0"/>
              </a:rPr>
              <a:t>a tool for better </a:t>
            </a:r>
            <a:r>
              <a:rPr lang="en-US" altLang="en-US" b="0" kern="0" dirty="0" smtClean="0">
                <a:latin typeface="Arial" pitchFamily="34" charset="0"/>
              </a:rPr>
              <a:t>understanding, </a:t>
            </a:r>
            <a:endParaRPr lang="en-US" altLang="en-US" b="0" kern="0" dirty="0">
              <a:latin typeface="Arial" pitchFamily="34" charset="0"/>
            </a:endParaRPr>
          </a:p>
          <a:p>
            <a:pPr>
              <a:defRPr/>
            </a:pPr>
            <a:r>
              <a:rPr lang="en-US" altLang="en-US" b="0" kern="0" dirty="0" smtClean="0">
                <a:latin typeface="Arial" pitchFamily="34" charset="0"/>
              </a:rPr>
              <a:t>N-WIP is a plan to put the national WIGOS framework in place.</a:t>
            </a:r>
          </a:p>
          <a:p>
            <a:pPr>
              <a:defRPr/>
            </a:pPr>
            <a:r>
              <a:rPr lang="en-US" altLang="en-US" b="0" kern="0" dirty="0" smtClean="0">
                <a:latin typeface="Arial" pitchFamily="34" charset="0"/>
              </a:rPr>
              <a:t>N-WIP is a tool for us to start planning of observation related improvements for our better service delivery.</a:t>
            </a:r>
          </a:p>
          <a:p>
            <a:pPr>
              <a:defRPr/>
            </a:pPr>
            <a:r>
              <a:rPr lang="en-US" altLang="en-US" b="0" kern="0" dirty="0" smtClean="0">
                <a:latin typeface="Arial" pitchFamily="34" charset="0"/>
              </a:rPr>
              <a:t>N-WIP should be achievable/doable and time bound </a:t>
            </a:r>
          </a:p>
          <a:p>
            <a:pPr>
              <a:defRPr/>
            </a:pPr>
            <a:endParaRPr lang="en-US" altLang="en-US" b="0" kern="0" dirty="0" smtClean="0">
              <a:latin typeface="Arial" pitchFamily="34" charset="0"/>
            </a:endParaRPr>
          </a:p>
          <a:p>
            <a:pPr>
              <a:defRPr/>
            </a:pPr>
            <a:endParaRPr lang="en-US" altLang="en-US" b="0" kern="0" dirty="0">
              <a:latin typeface="Arial" pitchFamily="34" charset="0"/>
            </a:endParaRPr>
          </a:p>
        </p:txBody>
      </p:sp>
    </p:spTree>
    <p:extLst>
      <p:ext uri="{BB962C8B-B14F-4D97-AF65-F5344CB8AC3E}">
        <p14:creationId xmlns:p14="http://schemas.microsoft.com/office/powerpoint/2010/main" val="3753464381"/>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WIGOS Planning</a:t>
            </a:r>
            <a:endParaRPr lang="en-AU" altLang="en-US" sz="3200" b="1" dirty="0" smtClean="0">
              <a:solidFill>
                <a:schemeClr val="accent2"/>
              </a:solidFill>
              <a:latin typeface="Arial" pitchFamily="34" charset="0"/>
            </a:endParaRPr>
          </a:p>
        </p:txBody>
      </p:sp>
      <p:sp>
        <p:nvSpPr>
          <p:cNvPr id="6" name="Rectangle 3"/>
          <p:cNvSpPr txBox="1">
            <a:spLocks/>
          </p:cNvSpPr>
          <p:nvPr/>
        </p:nvSpPr>
        <p:spPr bwMode="auto">
          <a:xfrm>
            <a:off x="107504" y="980728"/>
            <a:ext cx="8856984" cy="52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US" altLang="en-US" b="0" kern="0" dirty="0">
                <a:latin typeface="Arial" pitchFamily="34" charset="0"/>
              </a:rPr>
              <a:t>Some issues </a:t>
            </a:r>
            <a:r>
              <a:rPr lang="en-US" altLang="en-US" b="0" kern="0" dirty="0" smtClean="0">
                <a:latin typeface="Arial" pitchFamily="34" charset="0"/>
              </a:rPr>
              <a:t>perhaps </a:t>
            </a:r>
            <a:r>
              <a:rPr lang="en-US" altLang="en-US" b="0" kern="0" dirty="0">
                <a:latin typeface="Arial" pitchFamily="34" charset="0"/>
              </a:rPr>
              <a:t>not well articulated in the early </a:t>
            </a:r>
            <a:r>
              <a:rPr lang="en-US" altLang="en-US" b="0" kern="0" dirty="0" smtClean="0">
                <a:latin typeface="Arial" pitchFamily="34" charset="0"/>
              </a:rPr>
              <a:t>definition </a:t>
            </a:r>
            <a:r>
              <a:rPr lang="en-US" altLang="en-US" b="0" kern="0" dirty="0">
                <a:latin typeface="Arial" pitchFamily="34" charset="0"/>
              </a:rPr>
              <a:t>of the </a:t>
            </a:r>
            <a:r>
              <a:rPr lang="en-US" altLang="en-US" b="0" kern="0" dirty="0" err="1">
                <a:latin typeface="Arial" pitchFamily="34" charset="0"/>
              </a:rPr>
              <a:t>KAA's</a:t>
            </a:r>
            <a:r>
              <a:rPr lang="en-US" altLang="en-US" b="0" kern="0" dirty="0">
                <a:latin typeface="Arial" pitchFamily="34" charset="0"/>
              </a:rPr>
              <a:t> but </a:t>
            </a:r>
            <a:r>
              <a:rPr lang="en-US" altLang="en-US" b="0" kern="0" dirty="0" smtClean="0">
                <a:latin typeface="Arial" pitchFamily="34" charset="0"/>
              </a:rPr>
              <a:t>are proving important </a:t>
            </a:r>
            <a:r>
              <a:rPr lang="en-US" altLang="en-US" b="0" kern="0" dirty="0">
                <a:latin typeface="Arial" pitchFamily="34" charset="0"/>
              </a:rPr>
              <a:t>to </a:t>
            </a:r>
            <a:r>
              <a:rPr lang="en-US" altLang="en-US" b="0" kern="0" dirty="0" smtClean="0">
                <a:latin typeface="Arial" pitchFamily="34" charset="0"/>
              </a:rPr>
              <a:t>the implementation </a:t>
            </a:r>
            <a:r>
              <a:rPr lang="en-US" altLang="en-US" b="0" kern="0" dirty="0">
                <a:latin typeface="Arial" pitchFamily="34" charset="0"/>
              </a:rPr>
              <a:t>of </a:t>
            </a:r>
            <a:r>
              <a:rPr lang="en-US" altLang="en-US" b="0" kern="0" dirty="0" smtClean="0">
                <a:latin typeface="Arial" pitchFamily="34" charset="0"/>
              </a:rPr>
              <a:t>WIGOS:</a:t>
            </a:r>
          </a:p>
          <a:p>
            <a:pPr lvl="1"/>
            <a:r>
              <a:rPr lang="en-GB" b="0" dirty="0"/>
              <a:t>data lifecycle </a:t>
            </a:r>
            <a:r>
              <a:rPr lang="en-GB" b="0" dirty="0" smtClean="0"/>
              <a:t>management;</a:t>
            </a:r>
          </a:p>
          <a:p>
            <a:pPr lvl="1"/>
            <a:r>
              <a:rPr lang="en-GB" b="0" dirty="0" smtClean="0"/>
              <a:t>access </a:t>
            </a:r>
            <a:r>
              <a:rPr lang="en-GB" b="0" dirty="0"/>
              <a:t>to and integration of non-NMHS </a:t>
            </a:r>
            <a:r>
              <a:rPr lang="en-GB" b="0" dirty="0" smtClean="0"/>
              <a:t>observations; and</a:t>
            </a:r>
          </a:p>
          <a:p>
            <a:pPr lvl="1"/>
            <a:r>
              <a:rPr lang="en-GB" b="0" dirty="0" smtClean="0"/>
              <a:t>workforce </a:t>
            </a:r>
            <a:r>
              <a:rPr lang="en-GB" b="0" dirty="0"/>
              <a:t>and capability </a:t>
            </a:r>
            <a:r>
              <a:rPr lang="en-GB" b="0" dirty="0" smtClean="0"/>
              <a:t>planning</a:t>
            </a:r>
            <a:endParaRPr lang="en-US" altLang="en-US" b="0" kern="0" dirty="0">
              <a:latin typeface="Arial" pitchFamily="34" charset="0"/>
            </a:endParaRPr>
          </a:p>
        </p:txBody>
      </p:sp>
    </p:spTree>
    <p:extLst>
      <p:ext uri="{BB962C8B-B14F-4D97-AF65-F5344CB8AC3E}">
        <p14:creationId xmlns:p14="http://schemas.microsoft.com/office/powerpoint/2010/main" val="926430913"/>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WIGOS Planning</a:t>
            </a:r>
            <a:endParaRPr lang="en-AU" altLang="en-US" sz="3200" b="1" dirty="0" smtClean="0">
              <a:solidFill>
                <a:schemeClr val="accent2"/>
              </a:solidFill>
              <a:latin typeface="Arial" pitchFamily="34" charset="0"/>
            </a:endParaRPr>
          </a:p>
        </p:txBody>
      </p:sp>
      <p:sp>
        <p:nvSpPr>
          <p:cNvPr id="6" name="Rectangle 3"/>
          <p:cNvSpPr txBox="1">
            <a:spLocks/>
          </p:cNvSpPr>
          <p:nvPr/>
        </p:nvSpPr>
        <p:spPr bwMode="auto">
          <a:xfrm>
            <a:off x="107504" y="980728"/>
            <a:ext cx="8856984" cy="52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US" altLang="en-US" b="0" kern="0" dirty="0" smtClean="0">
                <a:latin typeface="Arial" pitchFamily="34" charset="0"/>
              </a:rPr>
              <a:t>Alignment </a:t>
            </a:r>
            <a:r>
              <a:rPr lang="en-US" altLang="en-US" b="0" kern="0" dirty="0">
                <a:latin typeface="Arial" pitchFamily="34" charset="0"/>
              </a:rPr>
              <a:t>of WIGOS </a:t>
            </a:r>
            <a:r>
              <a:rPr lang="en-US" altLang="en-US" b="0" kern="0" dirty="0" smtClean="0">
                <a:latin typeface="Arial" pitchFamily="34" charset="0"/>
              </a:rPr>
              <a:t>Plan </a:t>
            </a:r>
            <a:r>
              <a:rPr lang="en-US" altLang="en-US" b="0" kern="0" dirty="0">
                <a:latin typeface="Arial" pitchFamily="34" charset="0"/>
              </a:rPr>
              <a:t>with national planning for </a:t>
            </a:r>
            <a:r>
              <a:rPr lang="en-US" altLang="en-US" b="0" kern="0" dirty="0" err="1">
                <a:latin typeface="Arial" pitchFamily="34" charset="0"/>
              </a:rPr>
              <a:t>GFCS</a:t>
            </a:r>
            <a:r>
              <a:rPr lang="en-US" altLang="en-US" b="0" kern="0" dirty="0">
                <a:latin typeface="Arial" pitchFamily="34" charset="0"/>
              </a:rPr>
              <a:t>, </a:t>
            </a:r>
            <a:r>
              <a:rPr lang="en-US" altLang="en-US" b="0" kern="0" dirty="0" err="1">
                <a:latin typeface="Arial" pitchFamily="34" charset="0"/>
              </a:rPr>
              <a:t>DRR</a:t>
            </a:r>
            <a:r>
              <a:rPr lang="en-US" altLang="en-US" b="0" kern="0" dirty="0">
                <a:latin typeface="Arial" pitchFamily="34" charset="0"/>
              </a:rPr>
              <a:t>, </a:t>
            </a:r>
            <a:r>
              <a:rPr lang="en-US" altLang="en-US" b="0" kern="0" dirty="0" err="1">
                <a:latin typeface="Arial" pitchFamily="34" charset="0"/>
              </a:rPr>
              <a:t>WIS</a:t>
            </a:r>
            <a:r>
              <a:rPr lang="en-US" altLang="en-US" b="0" kern="0" dirty="0">
                <a:latin typeface="Arial" pitchFamily="34" charset="0"/>
              </a:rPr>
              <a:t> </a:t>
            </a:r>
            <a:r>
              <a:rPr lang="en-US" altLang="en-US" b="0" kern="0" dirty="0" smtClean="0">
                <a:latin typeface="Arial" pitchFamily="34" charset="0"/>
              </a:rPr>
              <a:t>is </a:t>
            </a:r>
            <a:r>
              <a:rPr lang="en-US" altLang="en-US" b="0" kern="0" dirty="0">
                <a:latin typeface="Arial" pitchFamily="34" charset="0"/>
              </a:rPr>
              <a:t>an important </a:t>
            </a:r>
            <a:r>
              <a:rPr lang="en-US" altLang="en-US" b="0" kern="0" dirty="0" smtClean="0">
                <a:latin typeface="Arial" pitchFamily="34" charset="0"/>
              </a:rPr>
              <a:t>opportunity to:</a:t>
            </a:r>
            <a:endParaRPr lang="en-US" altLang="en-US" b="0" kern="0" dirty="0">
              <a:latin typeface="Arial" pitchFamily="34" charset="0"/>
            </a:endParaRPr>
          </a:p>
          <a:p>
            <a:pPr lvl="1">
              <a:defRPr/>
            </a:pPr>
            <a:r>
              <a:rPr lang="en-US" altLang="en-US" i="1" kern="0" dirty="0" smtClean="0">
                <a:solidFill>
                  <a:srgbClr val="000099"/>
                </a:solidFill>
                <a:latin typeface="Arial" pitchFamily="34" charset="0"/>
              </a:rPr>
              <a:t>ensure</a:t>
            </a:r>
            <a:r>
              <a:rPr lang="en-US" altLang="en-US" b="0" kern="0" dirty="0" smtClean="0">
                <a:solidFill>
                  <a:srgbClr val="000099"/>
                </a:solidFill>
                <a:latin typeface="Arial" pitchFamily="34" charset="0"/>
              </a:rPr>
              <a:t> </a:t>
            </a:r>
            <a:r>
              <a:rPr lang="en-US" altLang="en-US" b="0" kern="0" dirty="0">
                <a:latin typeface="Arial" pitchFamily="34" charset="0"/>
              </a:rPr>
              <a:t>that their specific observations requirements are factored in as effectively as possible;</a:t>
            </a:r>
          </a:p>
          <a:p>
            <a:pPr lvl="1">
              <a:defRPr/>
            </a:pPr>
            <a:r>
              <a:rPr lang="en-US" altLang="en-US" i="1" kern="0" dirty="0" smtClean="0">
                <a:solidFill>
                  <a:srgbClr val="000099"/>
                </a:solidFill>
                <a:latin typeface="Arial" pitchFamily="34" charset="0"/>
              </a:rPr>
              <a:t>capture</a:t>
            </a:r>
            <a:r>
              <a:rPr lang="en-US" altLang="en-US" b="0" kern="0" dirty="0" smtClean="0">
                <a:solidFill>
                  <a:srgbClr val="000099"/>
                </a:solidFill>
                <a:latin typeface="Arial" pitchFamily="34" charset="0"/>
              </a:rPr>
              <a:t> </a:t>
            </a:r>
            <a:r>
              <a:rPr lang="en-US" altLang="en-US" b="0" kern="0" dirty="0">
                <a:latin typeface="Arial" pitchFamily="34" charset="0"/>
              </a:rPr>
              <a:t>efficiencies and synergies and avoid duplication of effort and potential conflict; </a:t>
            </a:r>
          </a:p>
          <a:p>
            <a:pPr lvl="1">
              <a:defRPr/>
            </a:pPr>
            <a:r>
              <a:rPr lang="en-US" altLang="en-US" i="1" kern="0" dirty="0" smtClean="0">
                <a:solidFill>
                  <a:srgbClr val="000099"/>
                </a:solidFill>
                <a:latin typeface="Arial" pitchFamily="34" charset="0"/>
              </a:rPr>
              <a:t>optimize</a:t>
            </a:r>
            <a:r>
              <a:rPr lang="en-US" altLang="en-US" b="0" kern="0" dirty="0" smtClean="0">
                <a:solidFill>
                  <a:srgbClr val="000099"/>
                </a:solidFill>
                <a:latin typeface="Arial" pitchFamily="34" charset="0"/>
              </a:rPr>
              <a:t> </a:t>
            </a:r>
            <a:r>
              <a:rPr lang="en-US" altLang="en-US" b="0" kern="0" dirty="0">
                <a:latin typeface="Arial" pitchFamily="34" charset="0"/>
              </a:rPr>
              <a:t>and align capacity </a:t>
            </a:r>
            <a:r>
              <a:rPr lang="en-US" altLang="en-US" b="0" kern="0" dirty="0" smtClean="0">
                <a:latin typeface="Arial" pitchFamily="34" charset="0"/>
              </a:rPr>
              <a:t>development; </a:t>
            </a:r>
            <a:r>
              <a:rPr lang="en-US" altLang="en-US" b="0" kern="0" dirty="0">
                <a:latin typeface="Arial" pitchFamily="34" charset="0"/>
              </a:rPr>
              <a:t>and</a:t>
            </a:r>
          </a:p>
          <a:p>
            <a:pPr lvl="1">
              <a:defRPr/>
            </a:pPr>
            <a:r>
              <a:rPr lang="en-US" altLang="en-US" i="1" kern="0" dirty="0" smtClean="0">
                <a:solidFill>
                  <a:srgbClr val="000099"/>
                </a:solidFill>
                <a:latin typeface="Arial" pitchFamily="34" charset="0"/>
              </a:rPr>
              <a:t>demonstrate</a:t>
            </a:r>
            <a:r>
              <a:rPr lang="en-US" altLang="en-US" b="0" kern="0" dirty="0" smtClean="0">
                <a:solidFill>
                  <a:srgbClr val="000099"/>
                </a:solidFill>
                <a:latin typeface="Arial" pitchFamily="34" charset="0"/>
              </a:rPr>
              <a:t> </a:t>
            </a:r>
            <a:r>
              <a:rPr lang="en-US" altLang="en-US" b="0" kern="0" dirty="0">
                <a:latin typeface="Arial" pitchFamily="34" charset="0"/>
              </a:rPr>
              <a:t>to stakeholders and donors the professionalism and joined-up approach of the NMHS.</a:t>
            </a:r>
          </a:p>
        </p:txBody>
      </p:sp>
    </p:spTree>
    <p:extLst>
      <p:ext uri="{BB962C8B-B14F-4D97-AF65-F5344CB8AC3E}">
        <p14:creationId xmlns:p14="http://schemas.microsoft.com/office/powerpoint/2010/main" val="2739413443"/>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44624"/>
            <a:ext cx="8713788" cy="792162"/>
          </a:xfrm>
        </p:spPr>
        <p:txBody>
          <a:bodyPr/>
          <a:lstStyle/>
          <a:p>
            <a:pPr eaLnBrk="1" hangingPunct="1"/>
            <a:r>
              <a:rPr lang="en-US" altLang="en-US" sz="3200" b="1" dirty="0" smtClean="0">
                <a:solidFill>
                  <a:schemeClr val="accent2"/>
                </a:solidFill>
                <a:latin typeface="Arial" pitchFamily="34" charset="0"/>
              </a:rPr>
              <a:t/>
            </a:r>
            <a:br>
              <a:rPr lang="en-US" altLang="en-US" sz="3200" b="1" dirty="0" smtClean="0">
                <a:solidFill>
                  <a:schemeClr val="accent2"/>
                </a:solidFill>
                <a:latin typeface="Arial" pitchFamily="34" charset="0"/>
              </a:rPr>
            </a:br>
            <a:r>
              <a:rPr lang="en-US" altLang="en-US" sz="3200" b="1" dirty="0" smtClean="0">
                <a:solidFill>
                  <a:schemeClr val="accent2"/>
                </a:solidFill>
                <a:latin typeface="Arial" pitchFamily="34" charset="0"/>
              </a:rPr>
              <a:t>National WIGOS Focal Points</a:t>
            </a:r>
            <a:br>
              <a:rPr lang="en-US" altLang="en-US" sz="3200" b="1" dirty="0" smtClean="0">
                <a:solidFill>
                  <a:schemeClr val="accent2"/>
                </a:solidFill>
                <a:latin typeface="Arial" pitchFamily="34" charset="0"/>
              </a:rPr>
            </a:b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692696"/>
            <a:ext cx="9036050" cy="5688632"/>
          </a:xfrm>
        </p:spPr>
        <p:txBody>
          <a:bodyPr/>
          <a:lstStyle/>
          <a:p>
            <a:r>
              <a:rPr lang="en-US" sz="2300" b="1" i="1" dirty="0" smtClean="0">
                <a:solidFill>
                  <a:srgbClr val="000099"/>
                </a:solidFill>
              </a:rPr>
              <a:t>Take</a:t>
            </a:r>
            <a:r>
              <a:rPr lang="en-US" sz="2300" dirty="0"/>
              <a:t>, on behalf of their respective Permanent Representative, </a:t>
            </a:r>
            <a:r>
              <a:rPr lang="en-US" sz="2300" b="1" i="1" dirty="0">
                <a:solidFill>
                  <a:srgbClr val="000099"/>
                </a:solidFill>
              </a:rPr>
              <a:t>the lead</a:t>
            </a:r>
            <a:r>
              <a:rPr lang="en-US" sz="2300" dirty="0"/>
              <a:t> in </a:t>
            </a:r>
            <a:r>
              <a:rPr lang="en-US" sz="2300" dirty="0" smtClean="0"/>
              <a:t>communications on </a:t>
            </a:r>
            <a:r>
              <a:rPr lang="en-US" sz="2300" dirty="0"/>
              <a:t>WIGOS with the WMO Secretariat (WIGOS Project Office and WMO Regional Office</a:t>
            </a:r>
            <a:r>
              <a:rPr lang="en-US" sz="2300" dirty="0" smtClean="0"/>
              <a:t>) and </a:t>
            </a:r>
            <a:r>
              <a:rPr lang="en-US" sz="2300" dirty="0"/>
              <a:t>the WIGOS related constituent bodies of the respective Region;</a:t>
            </a:r>
          </a:p>
          <a:p>
            <a:r>
              <a:rPr lang="en-US" sz="2300" b="1" i="1" dirty="0" smtClean="0">
                <a:solidFill>
                  <a:srgbClr val="000099"/>
                </a:solidFill>
              </a:rPr>
              <a:t>Monitor </a:t>
            </a:r>
            <a:r>
              <a:rPr lang="en-US" sz="2300" b="1" i="1" dirty="0">
                <a:solidFill>
                  <a:srgbClr val="000099"/>
                </a:solidFill>
              </a:rPr>
              <a:t>and report</a:t>
            </a:r>
            <a:r>
              <a:rPr lang="en-US" sz="2300" dirty="0"/>
              <a:t> on the status of the national WIGOS implementation, taking into </a:t>
            </a:r>
            <a:r>
              <a:rPr lang="en-US" sz="2300" dirty="0" smtClean="0"/>
              <a:t>account guidance </a:t>
            </a:r>
            <a:r>
              <a:rPr lang="en-US" sz="2300" dirty="0"/>
              <a:t>from </a:t>
            </a:r>
            <a:r>
              <a:rPr lang="en-US" sz="2300" dirty="0" err="1"/>
              <a:t>ICG</a:t>
            </a:r>
            <a:r>
              <a:rPr lang="en-US" sz="2300" dirty="0"/>
              <a:t>-WIGOS and the </a:t>
            </a:r>
            <a:r>
              <a:rPr lang="en-US" sz="2300" dirty="0" smtClean="0"/>
              <a:t>WIGOS-PO;</a:t>
            </a:r>
            <a:endParaRPr lang="en-US" sz="2300" dirty="0"/>
          </a:p>
          <a:p>
            <a:r>
              <a:rPr lang="en-US" sz="2300" b="1" i="1" dirty="0" smtClean="0">
                <a:solidFill>
                  <a:srgbClr val="000099"/>
                </a:solidFill>
              </a:rPr>
              <a:t>Report</a:t>
            </a:r>
            <a:r>
              <a:rPr lang="en-US" sz="2300" dirty="0" smtClean="0">
                <a:solidFill>
                  <a:srgbClr val="000099"/>
                </a:solidFill>
              </a:rPr>
              <a:t> </a:t>
            </a:r>
            <a:r>
              <a:rPr lang="en-US" sz="2300" dirty="0"/>
              <a:t>to the </a:t>
            </a:r>
            <a:r>
              <a:rPr lang="en-US" sz="2300" dirty="0" smtClean="0"/>
              <a:t>WIGOS-PO </a:t>
            </a:r>
            <a:r>
              <a:rPr lang="en-US" sz="2300" dirty="0"/>
              <a:t>on issues and challenges that might impact </a:t>
            </a:r>
            <a:r>
              <a:rPr lang="en-US" sz="2300" dirty="0" smtClean="0"/>
              <a:t>the implementation </a:t>
            </a:r>
            <a:r>
              <a:rPr lang="en-US" sz="2300" dirty="0"/>
              <a:t>of WIGOS in the country and seek its advice;</a:t>
            </a:r>
          </a:p>
          <a:p>
            <a:r>
              <a:rPr lang="en-US" sz="2300" b="1" i="1" dirty="0" smtClean="0">
                <a:solidFill>
                  <a:srgbClr val="000099"/>
                </a:solidFill>
              </a:rPr>
              <a:t>Identify</a:t>
            </a:r>
            <a:r>
              <a:rPr lang="en-US" sz="2300" dirty="0" smtClean="0">
                <a:solidFill>
                  <a:srgbClr val="000099"/>
                </a:solidFill>
              </a:rPr>
              <a:t> </a:t>
            </a:r>
            <a:r>
              <a:rPr lang="en-US" sz="2300" dirty="0"/>
              <a:t>and follow-up on WIGOS-related training and capacity development needs;</a:t>
            </a:r>
          </a:p>
          <a:p>
            <a:r>
              <a:rPr lang="en-US" sz="2300" b="1" i="1" dirty="0" smtClean="0">
                <a:solidFill>
                  <a:srgbClr val="000099"/>
                </a:solidFill>
              </a:rPr>
              <a:t>Participate</a:t>
            </a:r>
            <a:r>
              <a:rPr lang="en-US" sz="2300" dirty="0" smtClean="0">
                <a:solidFill>
                  <a:srgbClr val="000099"/>
                </a:solidFill>
              </a:rPr>
              <a:t> </a:t>
            </a:r>
            <a:r>
              <a:rPr lang="en-US" sz="2300" dirty="0"/>
              <a:t>in relevant WMO meetings in the capacity of a national “Rapporteur”, </a:t>
            </a:r>
            <a:r>
              <a:rPr lang="en-US" sz="2300" dirty="0" smtClean="0"/>
              <a:t>as required</a:t>
            </a:r>
            <a:r>
              <a:rPr lang="en-US" sz="2300" dirty="0"/>
              <a:t>.</a:t>
            </a:r>
            <a:endParaRPr lang="en-GB" altLang="en-US" sz="2300" dirty="0" smtClean="0">
              <a:latin typeface="Arial" pitchFamily="34" charset="0"/>
            </a:endParaRPr>
          </a:p>
        </p:txBody>
      </p:sp>
    </p:spTree>
    <p:extLst>
      <p:ext uri="{BB962C8B-B14F-4D97-AF65-F5344CB8AC3E}">
        <p14:creationId xmlns:p14="http://schemas.microsoft.com/office/powerpoint/2010/main" val="253642761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
            </a:r>
            <a:br>
              <a:rPr lang="en-US" altLang="en-US" sz="3200" b="1" dirty="0" smtClean="0">
                <a:solidFill>
                  <a:schemeClr val="accent2"/>
                </a:solidFill>
                <a:latin typeface="Arial" pitchFamily="34" charset="0"/>
              </a:rPr>
            </a:br>
            <a:r>
              <a:rPr lang="en-US" altLang="en-US" sz="3200" b="1" dirty="0" smtClean="0">
                <a:solidFill>
                  <a:schemeClr val="accent2"/>
                </a:solidFill>
                <a:latin typeface="Arial" pitchFamily="34" charset="0"/>
              </a:rPr>
              <a:t>National OSCAR Focal Points</a:t>
            </a:r>
            <a:br>
              <a:rPr lang="en-US" altLang="en-US" sz="3200" b="1" dirty="0" smtClean="0">
                <a:solidFill>
                  <a:schemeClr val="accent2"/>
                </a:solidFill>
                <a:latin typeface="Arial" pitchFamily="34" charset="0"/>
              </a:rPr>
            </a:b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836613"/>
            <a:ext cx="8856538" cy="5472707"/>
          </a:xfrm>
        </p:spPr>
        <p:txBody>
          <a:bodyPr/>
          <a:lstStyle/>
          <a:p>
            <a:r>
              <a:rPr lang="en-GB" sz="2600" b="1" i="1" dirty="0" smtClean="0">
                <a:solidFill>
                  <a:srgbClr val="000099"/>
                </a:solidFill>
              </a:rPr>
              <a:t>Provide</a:t>
            </a:r>
            <a:r>
              <a:rPr lang="en-GB" sz="2600" dirty="0" smtClean="0"/>
              <a:t> </a:t>
            </a:r>
            <a:r>
              <a:rPr lang="en-GB" sz="2600" dirty="0"/>
              <a:t>linkages between the Member country/territory and the WMO Secretariat to ensure that all WIGOS metadata required for the </a:t>
            </a:r>
            <a:r>
              <a:rPr lang="en-GB" sz="2600" dirty="0" smtClean="0"/>
              <a:t>OSCAR/Surface </a:t>
            </a:r>
            <a:r>
              <a:rPr lang="en-GB" sz="2600" dirty="0"/>
              <a:t>database regarding the observing systems operated and maintained by the country/territory are recorded, entered into </a:t>
            </a:r>
            <a:r>
              <a:rPr lang="en-GB" sz="2600" dirty="0" smtClean="0"/>
              <a:t>OSCAR/Surface </a:t>
            </a:r>
            <a:r>
              <a:rPr lang="en-GB" sz="2600" dirty="0"/>
              <a:t>and updated as </a:t>
            </a:r>
            <a:r>
              <a:rPr lang="en-GB" sz="2600" dirty="0" smtClean="0"/>
              <a:t>needed;</a:t>
            </a:r>
            <a:endParaRPr lang="en-GB" altLang="en-US" sz="2600" dirty="0" smtClean="0">
              <a:latin typeface="Arial" pitchFamily="34" charset="0"/>
            </a:endParaRPr>
          </a:p>
          <a:p>
            <a:pPr lvl="0"/>
            <a:r>
              <a:rPr lang="en-GB" sz="2600" b="1" i="1" dirty="0" smtClean="0">
                <a:solidFill>
                  <a:srgbClr val="000099"/>
                </a:solidFill>
              </a:rPr>
              <a:t>Liaise</a:t>
            </a:r>
            <a:r>
              <a:rPr lang="en-GB" sz="2600" dirty="0" smtClean="0"/>
              <a:t> </a:t>
            </a:r>
            <a:r>
              <a:rPr lang="en-GB" sz="2600" dirty="0"/>
              <a:t>with the National WIGOS </a:t>
            </a:r>
            <a:r>
              <a:rPr lang="en-GB" sz="2600" dirty="0" smtClean="0"/>
              <a:t>FP to </a:t>
            </a:r>
            <a:r>
              <a:rPr lang="en-GB" sz="2600" dirty="0"/>
              <a:t>ensure that all the operators of the relevant observing systems in the country/territory are aware of </a:t>
            </a:r>
            <a:r>
              <a:rPr lang="en-GB" sz="2600" dirty="0" smtClean="0"/>
              <a:t>OSCAR/Surface </a:t>
            </a:r>
            <a:r>
              <a:rPr lang="en-GB" sz="2600" dirty="0"/>
              <a:t>and ready to make the required metadata routinely available to </a:t>
            </a:r>
            <a:r>
              <a:rPr lang="en-GB" sz="2600" dirty="0" smtClean="0"/>
              <a:t>OSCAR;</a:t>
            </a:r>
            <a:endParaRPr lang="en-GB" sz="2600" dirty="0"/>
          </a:p>
          <a:p>
            <a:r>
              <a:rPr lang="en-GB" sz="2600" b="1" i="1" dirty="0" smtClean="0">
                <a:solidFill>
                  <a:srgbClr val="000099"/>
                </a:solidFill>
              </a:rPr>
              <a:t>Work</a:t>
            </a:r>
            <a:r>
              <a:rPr lang="en-GB" sz="2600" dirty="0" smtClean="0"/>
              <a:t> </a:t>
            </a:r>
            <a:r>
              <a:rPr lang="en-GB" sz="2600" dirty="0"/>
              <a:t>closely with the established Regional WIGOS Centre (</a:t>
            </a:r>
            <a:r>
              <a:rPr lang="en-GB" sz="2600" dirty="0" err="1"/>
              <a:t>RWC</a:t>
            </a:r>
            <a:r>
              <a:rPr lang="en-GB" sz="2600" dirty="0"/>
              <a:t>) of the </a:t>
            </a:r>
            <a:r>
              <a:rPr lang="en-GB" sz="2600" dirty="0" smtClean="0"/>
              <a:t>Region/sub-region</a:t>
            </a:r>
            <a:endParaRPr lang="en-GB" altLang="en-US" sz="2600" dirty="0" smtClean="0">
              <a:latin typeface="Arial" pitchFamily="34" charset="0"/>
            </a:endParaRPr>
          </a:p>
        </p:txBody>
      </p:sp>
    </p:spTree>
    <p:extLst>
      <p:ext uri="{BB962C8B-B14F-4D97-AF65-F5344CB8AC3E}">
        <p14:creationId xmlns:p14="http://schemas.microsoft.com/office/powerpoint/2010/main" val="304771733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Registration of observing stations</a:t>
            </a: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836613"/>
            <a:ext cx="8856538" cy="5472707"/>
          </a:xfrm>
        </p:spPr>
        <p:txBody>
          <a:bodyPr/>
          <a:lstStyle/>
          <a:p>
            <a:r>
              <a:rPr lang="en-US" dirty="0"/>
              <a:t>WMO observing stations and platforms shall be uniquely identified by a </a:t>
            </a:r>
            <a:r>
              <a:rPr lang="en-US" b="1" i="1" dirty="0">
                <a:solidFill>
                  <a:srgbClr val="000099"/>
                </a:solidFill>
              </a:rPr>
              <a:t>WIGOS station identifier</a:t>
            </a:r>
            <a:r>
              <a:rPr lang="en-US" dirty="0"/>
              <a:t>.</a:t>
            </a:r>
          </a:p>
          <a:p>
            <a:r>
              <a:rPr lang="en-US" dirty="0" smtClean="0"/>
              <a:t>Members </a:t>
            </a:r>
            <a:r>
              <a:rPr lang="en-US" b="1" i="1" dirty="0" smtClean="0">
                <a:solidFill>
                  <a:srgbClr val="C00000"/>
                </a:solidFill>
              </a:rPr>
              <a:t>shall </a:t>
            </a:r>
            <a:r>
              <a:rPr lang="en-US" b="1" i="1" dirty="0">
                <a:solidFill>
                  <a:srgbClr val="C00000"/>
                </a:solidFill>
              </a:rPr>
              <a:t>register</a:t>
            </a:r>
            <a:r>
              <a:rPr lang="en-US" dirty="0"/>
              <a:t> all observing stations </a:t>
            </a:r>
            <a:r>
              <a:rPr lang="en-US" dirty="0" smtClean="0"/>
              <a:t>across all </a:t>
            </a:r>
            <a:r>
              <a:rPr lang="en-US" dirty="0"/>
              <a:t>WIGOS component observing systems operating to WMO standards within their </a:t>
            </a:r>
            <a:r>
              <a:rPr lang="en-US" dirty="0" smtClean="0"/>
              <a:t>territories, providing </a:t>
            </a:r>
            <a:r>
              <a:rPr lang="en-US" dirty="0"/>
              <a:t>the correct and complete coordinates of their observing stations, and to make </a:t>
            </a:r>
            <a:r>
              <a:rPr lang="en-US" dirty="0" smtClean="0"/>
              <a:t>their observations </a:t>
            </a:r>
            <a:r>
              <a:rPr lang="en-US" dirty="0"/>
              <a:t>available in real-time. </a:t>
            </a:r>
            <a:endParaRPr lang="en-US" dirty="0" smtClean="0"/>
          </a:p>
          <a:p>
            <a:r>
              <a:rPr lang="en-US" dirty="0" smtClean="0"/>
              <a:t>Congress </a:t>
            </a:r>
            <a:r>
              <a:rPr lang="en-US" dirty="0"/>
              <a:t>also encouraged Members to </a:t>
            </a:r>
            <a:r>
              <a:rPr lang="en-US" b="1" i="1" dirty="0">
                <a:solidFill>
                  <a:srgbClr val="C00000"/>
                </a:solidFill>
              </a:rPr>
              <a:t>make</a:t>
            </a:r>
            <a:r>
              <a:rPr lang="en-US" dirty="0"/>
              <a:t> station </a:t>
            </a:r>
            <a:r>
              <a:rPr lang="en-US" dirty="0" smtClean="0"/>
              <a:t>identifiers </a:t>
            </a:r>
            <a:r>
              <a:rPr lang="en-US" b="1" i="1" dirty="0" smtClean="0">
                <a:solidFill>
                  <a:srgbClr val="C00000"/>
                </a:solidFill>
              </a:rPr>
              <a:t>available</a:t>
            </a:r>
            <a:r>
              <a:rPr lang="en-US" dirty="0" smtClean="0"/>
              <a:t> </a:t>
            </a:r>
            <a:r>
              <a:rPr lang="en-US" dirty="0"/>
              <a:t>to </a:t>
            </a:r>
            <a:r>
              <a:rPr lang="en-US" dirty="0" smtClean="0"/>
              <a:t>potential non-NMHS </a:t>
            </a:r>
            <a:r>
              <a:rPr lang="en-US" dirty="0"/>
              <a:t>contributors to WIGOS and to assist them operate their </a:t>
            </a:r>
            <a:r>
              <a:rPr lang="en-US" dirty="0" smtClean="0"/>
              <a:t>stations to </a:t>
            </a:r>
            <a:r>
              <a:rPr lang="en-US" dirty="0"/>
              <a:t>WMO standards where </a:t>
            </a:r>
            <a:r>
              <a:rPr lang="en-US" dirty="0" smtClean="0"/>
              <a:t>possible.</a:t>
            </a:r>
          </a:p>
        </p:txBody>
      </p:sp>
    </p:spTree>
    <p:extLst>
      <p:ext uri="{BB962C8B-B14F-4D97-AF65-F5344CB8AC3E}">
        <p14:creationId xmlns:p14="http://schemas.microsoft.com/office/powerpoint/2010/main" val="2999773987"/>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
            </a:r>
            <a:br>
              <a:rPr lang="en-US" altLang="en-US" sz="3200" b="1" dirty="0" smtClean="0">
                <a:solidFill>
                  <a:schemeClr val="accent2"/>
                </a:solidFill>
                <a:latin typeface="Arial" pitchFamily="34" charset="0"/>
              </a:rPr>
            </a:br>
            <a:r>
              <a:rPr lang="en-US" altLang="en-US" sz="3200" b="1" dirty="0" smtClean="0">
                <a:solidFill>
                  <a:schemeClr val="accent2"/>
                </a:solidFill>
                <a:latin typeface="Arial" pitchFamily="34" charset="0"/>
              </a:rPr>
              <a:t>Benefits of implementing WIGOS</a:t>
            </a:r>
            <a:br>
              <a:rPr lang="en-US" altLang="en-US" sz="3200" b="1" dirty="0" smtClean="0">
                <a:solidFill>
                  <a:schemeClr val="accent2"/>
                </a:solidFill>
                <a:latin typeface="Arial" pitchFamily="34" charset="0"/>
              </a:rPr>
            </a:b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836613"/>
            <a:ext cx="9036050" cy="5472707"/>
          </a:xfrm>
        </p:spPr>
        <p:txBody>
          <a:bodyPr/>
          <a:lstStyle/>
          <a:p>
            <a:r>
              <a:rPr lang="en-GB" altLang="en-US" sz="3000" dirty="0" smtClean="0">
                <a:latin typeface="Arial" pitchFamily="34" charset="0"/>
              </a:rPr>
              <a:t>We will obtain </a:t>
            </a:r>
            <a:r>
              <a:rPr lang="en-GB" altLang="en-US" sz="3000" b="1" i="1" dirty="0" smtClean="0">
                <a:solidFill>
                  <a:srgbClr val="000099"/>
                </a:solidFill>
                <a:latin typeface="Arial" pitchFamily="34" charset="0"/>
              </a:rPr>
              <a:t>critical knowledge</a:t>
            </a:r>
            <a:r>
              <a:rPr lang="en-GB" altLang="en-US" sz="3000" dirty="0" smtClean="0">
                <a:latin typeface="Arial" pitchFamily="34" charset="0"/>
              </a:rPr>
              <a:t> to underpin our planning and decision-making process, and </a:t>
            </a:r>
            <a:r>
              <a:rPr lang="en-US" altLang="en-US" sz="3000" b="1" i="1" dirty="0">
                <a:solidFill>
                  <a:srgbClr val="000099"/>
                </a:solidFill>
                <a:latin typeface="Arial" pitchFamily="34" charset="0"/>
              </a:rPr>
              <a:t>to make informed decisions</a:t>
            </a:r>
            <a:r>
              <a:rPr lang="en-US" altLang="en-US" sz="3000" dirty="0">
                <a:latin typeface="Arial" pitchFamily="34" charset="0"/>
              </a:rPr>
              <a:t> based on user requirements for future planning </a:t>
            </a:r>
            <a:r>
              <a:rPr lang="en-US" altLang="en-US" sz="3000" dirty="0" smtClean="0">
                <a:latin typeface="Arial" pitchFamily="34" charset="0"/>
              </a:rPr>
              <a:t>purposes,</a:t>
            </a:r>
            <a:endParaRPr lang="en-GB" altLang="en-US" sz="3000" dirty="0">
              <a:latin typeface="Arial" pitchFamily="34" charset="0"/>
            </a:endParaRPr>
          </a:p>
          <a:p>
            <a:r>
              <a:rPr lang="en-GB" altLang="en-US" sz="3000" dirty="0" smtClean="0">
                <a:latin typeface="Arial" pitchFamily="34" charset="0"/>
              </a:rPr>
              <a:t>We will have </a:t>
            </a:r>
            <a:r>
              <a:rPr lang="en-GB" altLang="en-US" sz="3000" b="1" i="1" dirty="0">
                <a:solidFill>
                  <a:srgbClr val="000099"/>
                </a:solidFill>
                <a:latin typeface="Arial" pitchFamily="34" charset="0"/>
              </a:rPr>
              <a:t>the best basis for planning</a:t>
            </a:r>
            <a:r>
              <a:rPr lang="en-GB" altLang="en-US" sz="3000" dirty="0">
                <a:latin typeface="Arial" pitchFamily="34" charset="0"/>
              </a:rPr>
              <a:t> of </a:t>
            </a:r>
            <a:r>
              <a:rPr lang="en-GB" altLang="en-US" sz="3000" dirty="0" smtClean="0">
                <a:latin typeface="Arial" pitchFamily="34" charset="0"/>
              </a:rPr>
              <a:t>investment </a:t>
            </a:r>
            <a:r>
              <a:rPr lang="en-GB" altLang="en-US" sz="3000" dirty="0">
                <a:latin typeface="Arial" pitchFamily="34" charset="0"/>
              </a:rPr>
              <a:t>in systems, science and </a:t>
            </a:r>
            <a:r>
              <a:rPr lang="en-GB" altLang="en-US" sz="3000" dirty="0" smtClean="0">
                <a:latin typeface="Arial" pitchFamily="34" charset="0"/>
              </a:rPr>
              <a:t>people</a:t>
            </a:r>
            <a:r>
              <a:rPr lang="en-GB" altLang="en-US" sz="3000" dirty="0">
                <a:latin typeface="Arial" pitchFamily="34" charset="0"/>
              </a:rPr>
              <a:t>,</a:t>
            </a:r>
          </a:p>
          <a:p>
            <a:r>
              <a:rPr lang="en-GB" altLang="en-US" sz="3000" dirty="0">
                <a:latin typeface="Arial" pitchFamily="34" charset="0"/>
              </a:rPr>
              <a:t>We will be able </a:t>
            </a:r>
            <a:r>
              <a:rPr lang="en-GB" altLang="en-US" sz="3000" b="1" i="1" dirty="0">
                <a:solidFill>
                  <a:srgbClr val="000099"/>
                </a:solidFill>
                <a:latin typeface="Arial" pitchFamily="34" charset="0"/>
              </a:rPr>
              <a:t>to</a:t>
            </a:r>
            <a:r>
              <a:rPr lang="en-GB" altLang="en-US" sz="3000" dirty="0">
                <a:latin typeface="Arial" pitchFamily="34" charset="0"/>
              </a:rPr>
              <a:t> </a:t>
            </a:r>
            <a:r>
              <a:rPr lang="en-GB" altLang="en-US" sz="3000" b="1" i="1" dirty="0">
                <a:solidFill>
                  <a:srgbClr val="000099"/>
                </a:solidFill>
                <a:latin typeface="Arial" pitchFamily="34" charset="0"/>
              </a:rPr>
              <a:t>better meet the user needs and </a:t>
            </a:r>
            <a:r>
              <a:rPr lang="en-GB" altLang="en-US" sz="3000" b="1" i="1" dirty="0" smtClean="0">
                <a:solidFill>
                  <a:srgbClr val="000099"/>
                </a:solidFill>
                <a:latin typeface="Arial" pitchFamily="34" charset="0"/>
              </a:rPr>
              <a:t>demands</a:t>
            </a:r>
            <a:r>
              <a:rPr lang="en-GB" altLang="en-US" sz="3000" dirty="0" smtClean="0">
                <a:latin typeface="Arial" pitchFamily="34" charset="0"/>
              </a:rPr>
              <a:t> in more effective and sustainable way,</a:t>
            </a:r>
            <a:endParaRPr lang="en-GB" altLang="en-US" sz="3000" dirty="0">
              <a:latin typeface="Arial" pitchFamily="34" charset="0"/>
            </a:endParaRPr>
          </a:p>
        </p:txBody>
      </p:sp>
    </p:spTree>
    <p:extLst>
      <p:ext uri="{BB962C8B-B14F-4D97-AF65-F5344CB8AC3E}">
        <p14:creationId xmlns:p14="http://schemas.microsoft.com/office/powerpoint/2010/main" val="4208713431"/>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
            </a:r>
            <a:br>
              <a:rPr lang="en-US" altLang="en-US" sz="3200" b="1" dirty="0" smtClean="0">
                <a:solidFill>
                  <a:schemeClr val="accent2"/>
                </a:solidFill>
                <a:latin typeface="Arial" pitchFamily="34" charset="0"/>
              </a:rPr>
            </a:br>
            <a:r>
              <a:rPr lang="en-US" altLang="en-US" sz="3200" b="1" dirty="0" smtClean="0">
                <a:solidFill>
                  <a:schemeClr val="accent2"/>
                </a:solidFill>
                <a:latin typeface="Arial" pitchFamily="34" charset="0"/>
              </a:rPr>
              <a:t>Benefits of implementing WIGOS</a:t>
            </a:r>
            <a:br>
              <a:rPr lang="en-US" altLang="en-US" sz="3200" b="1" dirty="0" smtClean="0">
                <a:solidFill>
                  <a:schemeClr val="accent2"/>
                </a:solidFill>
                <a:latin typeface="Arial" pitchFamily="34" charset="0"/>
              </a:rPr>
            </a:br>
            <a:endParaRPr lang="en-AU" altLang="en-US" sz="3200" b="1" dirty="0" smtClean="0">
              <a:solidFill>
                <a:schemeClr val="accent2"/>
              </a:solidFill>
              <a:latin typeface="Arial" pitchFamily="34" charset="0"/>
            </a:endParaRPr>
          </a:p>
        </p:txBody>
      </p:sp>
      <p:sp>
        <p:nvSpPr>
          <p:cNvPr id="21507" name="Rectangle 3"/>
          <p:cNvSpPr>
            <a:spLocks noGrp="1"/>
          </p:cNvSpPr>
          <p:nvPr>
            <p:ph type="body" idx="4294967295"/>
          </p:nvPr>
        </p:nvSpPr>
        <p:spPr>
          <a:xfrm>
            <a:off x="107950" y="836613"/>
            <a:ext cx="9036050" cy="5472707"/>
          </a:xfrm>
        </p:spPr>
        <p:txBody>
          <a:bodyPr/>
          <a:lstStyle/>
          <a:p>
            <a:r>
              <a:rPr lang="en-US" altLang="en-US" sz="3000" dirty="0">
                <a:latin typeface="Arial" pitchFamily="34" charset="0"/>
              </a:rPr>
              <a:t>We will be better able </a:t>
            </a:r>
            <a:r>
              <a:rPr lang="en-US" altLang="en-US" sz="3000" b="1" i="1" dirty="0">
                <a:solidFill>
                  <a:srgbClr val="000099"/>
                </a:solidFill>
                <a:latin typeface="Arial" pitchFamily="34" charset="0"/>
              </a:rPr>
              <a:t>to mitigate</a:t>
            </a:r>
            <a:r>
              <a:rPr lang="en-US" altLang="en-US" sz="3000" dirty="0">
                <a:solidFill>
                  <a:srgbClr val="000099"/>
                </a:solidFill>
                <a:latin typeface="Arial" pitchFamily="34" charset="0"/>
              </a:rPr>
              <a:t> </a:t>
            </a:r>
            <a:r>
              <a:rPr lang="en-US" altLang="en-US" sz="3000" dirty="0">
                <a:latin typeface="Arial" pitchFamily="34" charset="0"/>
              </a:rPr>
              <a:t>against and/or adapt to the consequences of climate change,</a:t>
            </a:r>
          </a:p>
          <a:p>
            <a:r>
              <a:rPr lang="en-GB" altLang="en-US" sz="3000" dirty="0" smtClean="0">
                <a:latin typeface="Arial" pitchFamily="34" charset="0"/>
              </a:rPr>
              <a:t>We will be better able </a:t>
            </a:r>
            <a:r>
              <a:rPr lang="en-GB" altLang="en-US" sz="3000" b="1" i="1" dirty="0" smtClean="0">
                <a:solidFill>
                  <a:srgbClr val="000099"/>
                </a:solidFill>
                <a:latin typeface="Arial" pitchFamily="34" charset="0"/>
              </a:rPr>
              <a:t>to report the value and benefits</a:t>
            </a:r>
            <a:r>
              <a:rPr lang="en-GB" altLang="en-US" sz="3000" dirty="0" smtClean="0">
                <a:latin typeface="Arial" pitchFamily="34" charset="0"/>
              </a:rPr>
              <a:t> of our work to our government, community and stakeholders,</a:t>
            </a:r>
          </a:p>
          <a:p>
            <a:r>
              <a:rPr lang="en-GB" altLang="en-US" sz="3000" dirty="0" smtClean="0">
                <a:latin typeface="Arial" pitchFamily="34" charset="0"/>
              </a:rPr>
              <a:t>We will increase </a:t>
            </a:r>
            <a:r>
              <a:rPr lang="en-GB" altLang="en-US" sz="3000" b="1" i="1" dirty="0" smtClean="0">
                <a:solidFill>
                  <a:srgbClr val="000099"/>
                </a:solidFill>
                <a:latin typeface="Arial" pitchFamily="34" charset="0"/>
              </a:rPr>
              <a:t>reliability of service delivery</a:t>
            </a:r>
            <a:r>
              <a:rPr lang="en-GB" altLang="en-US" sz="3000" dirty="0" smtClean="0">
                <a:latin typeface="Arial" pitchFamily="34" charset="0"/>
              </a:rPr>
              <a:t> by reducing the risk of systems failures and outages,</a:t>
            </a:r>
          </a:p>
          <a:p>
            <a:r>
              <a:rPr lang="en-GB" altLang="en-US" sz="3000" dirty="0" smtClean="0">
                <a:latin typeface="Arial" pitchFamily="34" charset="0"/>
              </a:rPr>
              <a:t>We can be more relevant to national policies, needs, priorities rather than being more visible.</a:t>
            </a:r>
          </a:p>
          <a:p>
            <a:r>
              <a:rPr lang="en-GB" altLang="en-US" sz="3000" dirty="0" smtClean="0">
                <a:latin typeface="Arial" pitchFamily="34" charset="0"/>
              </a:rPr>
              <a:t>…</a:t>
            </a:r>
          </a:p>
        </p:txBody>
      </p:sp>
    </p:spTree>
    <p:extLst>
      <p:ext uri="{BB962C8B-B14F-4D97-AF65-F5344CB8AC3E}">
        <p14:creationId xmlns:p14="http://schemas.microsoft.com/office/powerpoint/2010/main" val="133079656"/>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250825" y="115888"/>
            <a:ext cx="8713788" cy="792162"/>
          </a:xfrm>
        </p:spPr>
        <p:txBody>
          <a:bodyPr/>
          <a:lstStyle/>
          <a:p>
            <a:pPr eaLnBrk="1" hangingPunct="1"/>
            <a:r>
              <a:rPr lang="en-US" altLang="en-US" sz="3200" b="1" dirty="0" smtClean="0">
                <a:solidFill>
                  <a:schemeClr val="accent2"/>
                </a:solidFill>
                <a:latin typeface="Arial" pitchFamily="34" charset="0"/>
              </a:rPr>
              <a:t>Specific issues and challenges</a:t>
            </a:r>
            <a:endParaRPr lang="en-AU" altLang="en-US" sz="3200" b="1" dirty="0" smtClean="0">
              <a:solidFill>
                <a:schemeClr val="accent2"/>
              </a:solidFill>
              <a:latin typeface="Arial" pitchFamily="34" charset="0"/>
            </a:endParaRPr>
          </a:p>
        </p:txBody>
      </p:sp>
      <p:sp>
        <p:nvSpPr>
          <p:cNvPr id="6" name="Rectangle 3"/>
          <p:cNvSpPr txBox="1">
            <a:spLocks/>
          </p:cNvSpPr>
          <p:nvPr/>
        </p:nvSpPr>
        <p:spPr bwMode="auto">
          <a:xfrm>
            <a:off x="107504" y="980728"/>
            <a:ext cx="8856984" cy="52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a:lstStyle>
          <a:p>
            <a:pPr>
              <a:defRPr/>
            </a:pPr>
            <a:r>
              <a:rPr lang="en-US" altLang="en-US" b="0" kern="0" dirty="0" smtClean="0">
                <a:latin typeface="Arial" pitchFamily="34" charset="0"/>
              </a:rPr>
              <a:t>to </a:t>
            </a:r>
            <a:r>
              <a:rPr lang="en-US" altLang="en-US" i="1" kern="0" dirty="0">
                <a:solidFill>
                  <a:srgbClr val="000099"/>
                </a:solidFill>
                <a:latin typeface="Arial" pitchFamily="34" charset="0"/>
              </a:rPr>
              <a:t>establish</a:t>
            </a:r>
            <a:r>
              <a:rPr lang="en-US" altLang="en-US" b="0" kern="0" dirty="0">
                <a:solidFill>
                  <a:srgbClr val="000099"/>
                </a:solidFill>
                <a:latin typeface="Arial" pitchFamily="34" charset="0"/>
              </a:rPr>
              <a:t> </a:t>
            </a:r>
            <a:r>
              <a:rPr lang="en-US" altLang="en-US" b="0" kern="0" dirty="0">
                <a:latin typeface="Arial" pitchFamily="34" charset="0"/>
              </a:rPr>
              <a:t>appropriate governance and coordination </a:t>
            </a:r>
            <a:r>
              <a:rPr lang="en-US" altLang="en-US" b="0" kern="0" dirty="0" smtClean="0">
                <a:latin typeface="Arial" pitchFamily="34" charset="0"/>
              </a:rPr>
              <a:t>mechanisms, </a:t>
            </a:r>
            <a:endParaRPr lang="en-US" altLang="en-US" b="0" kern="0" dirty="0">
              <a:latin typeface="Arial" pitchFamily="34" charset="0"/>
            </a:endParaRPr>
          </a:p>
          <a:p>
            <a:pPr>
              <a:defRPr/>
            </a:pPr>
            <a:r>
              <a:rPr lang="en-US" altLang="en-US" b="0" kern="0" dirty="0" smtClean="0">
                <a:latin typeface="Arial" pitchFamily="34" charset="0"/>
              </a:rPr>
              <a:t>to </a:t>
            </a:r>
            <a:r>
              <a:rPr lang="en-US" altLang="en-US" i="1" kern="0" dirty="0">
                <a:solidFill>
                  <a:srgbClr val="000099"/>
                </a:solidFill>
                <a:latin typeface="Arial" pitchFamily="34" charset="0"/>
              </a:rPr>
              <a:t>build</a:t>
            </a:r>
            <a:r>
              <a:rPr lang="en-US" altLang="en-US" b="0" kern="0" dirty="0">
                <a:latin typeface="Arial" pitchFamily="34" charset="0"/>
              </a:rPr>
              <a:t> the relationships and </a:t>
            </a:r>
            <a:r>
              <a:rPr lang="en-US" altLang="en-US" b="0" kern="0" dirty="0" smtClean="0">
                <a:latin typeface="Arial" pitchFamily="34" charset="0"/>
              </a:rPr>
              <a:t>partnerships, </a:t>
            </a:r>
            <a:endParaRPr lang="en-US" altLang="en-US" b="0" kern="0" dirty="0">
              <a:latin typeface="Arial" pitchFamily="34" charset="0"/>
            </a:endParaRPr>
          </a:p>
          <a:p>
            <a:pPr>
              <a:defRPr/>
            </a:pPr>
            <a:r>
              <a:rPr lang="en-US" altLang="en-US" b="0" kern="0" dirty="0" smtClean="0">
                <a:latin typeface="Arial" pitchFamily="34" charset="0"/>
              </a:rPr>
              <a:t>to </a:t>
            </a:r>
            <a:r>
              <a:rPr lang="en-US" altLang="en-US" i="1" kern="0" dirty="0">
                <a:solidFill>
                  <a:srgbClr val="000099"/>
                </a:solidFill>
                <a:latin typeface="Arial" pitchFamily="34" charset="0"/>
              </a:rPr>
              <a:t>implement</a:t>
            </a:r>
            <a:r>
              <a:rPr lang="en-US" altLang="en-US" b="0" kern="0" dirty="0">
                <a:latin typeface="Arial" pitchFamily="34" charset="0"/>
              </a:rPr>
              <a:t> quality monitoring systems that enable </a:t>
            </a:r>
            <a:r>
              <a:rPr lang="en-US" altLang="en-US" b="0" kern="0" dirty="0" smtClean="0">
                <a:latin typeface="Arial" pitchFamily="34" charset="0"/>
              </a:rPr>
              <a:t>NMHS </a:t>
            </a:r>
            <a:r>
              <a:rPr lang="en-US" altLang="en-US" b="0" kern="0" dirty="0">
                <a:latin typeface="Arial" pitchFamily="34" charset="0"/>
              </a:rPr>
              <a:t>to respond promptly and effectively to feedback on data availability and quality; and</a:t>
            </a:r>
          </a:p>
          <a:p>
            <a:pPr>
              <a:defRPr/>
            </a:pPr>
            <a:r>
              <a:rPr lang="en-US" altLang="en-US" b="0" kern="0" dirty="0" smtClean="0">
                <a:latin typeface="Arial" pitchFamily="34" charset="0"/>
              </a:rPr>
              <a:t>to </a:t>
            </a:r>
            <a:r>
              <a:rPr lang="en-US" altLang="en-US" i="1" kern="0" dirty="0">
                <a:solidFill>
                  <a:srgbClr val="000099"/>
                </a:solidFill>
                <a:latin typeface="Arial" pitchFamily="34" charset="0"/>
              </a:rPr>
              <a:t>implement</a:t>
            </a:r>
            <a:r>
              <a:rPr lang="en-US" altLang="en-US" b="0" kern="0" dirty="0">
                <a:latin typeface="Arial" pitchFamily="34" charset="0"/>
              </a:rPr>
              <a:t> modern data management </a:t>
            </a:r>
            <a:r>
              <a:rPr lang="en-US" altLang="en-US" b="0" kern="0" dirty="0" smtClean="0">
                <a:latin typeface="Arial" pitchFamily="34" charset="0"/>
              </a:rPr>
              <a:t>practices and procedures </a:t>
            </a:r>
            <a:r>
              <a:rPr lang="en-US" altLang="en-US" b="0" kern="0" dirty="0">
                <a:latin typeface="Arial" pitchFamily="34" charset="0"/>
              </a:rPr>
              <a:t>to ensure </a:t>
            </a:r>
            <a:r>
              <a:rPr lang="en-US" altLang="en-US" b="0" kern="0" dirty="0" smtClean="0">
                <a:latin typeface="Arial" pitchFamily="34" charset="0"/>
              </a:rPr>
              <a:t>that NMHS can </a:t>
            </a:r>
            <a:r>
              <a:rPr lang="en-US" altLang="en-US" b="0" kern="0" dirty="0">
                <a:latin typeface="Arial" pitchFamily="34" charset="0"/>
              </a:rPr>
              <a:t>extract full value from their national observing </a:t>
            </a:r>
            <a:r>
              <a:rPr lang="en-US" altLang="en-US" b="0" kern="0" dirty="0" smtClean="0">
                <a:latin typeface="Arial" pitchFamily="34" charset="0"/>
              </a:rPr>
              <a:t>systems,</a:t>
            </a:r>
          </a:p>
          <a:p>
            <a:pPr>
              <a:defRPr/>
            </a:pPr>
            <a:endParaRPr lang="en-US" altLang="en-US" b="0" kern="0" dirty="0">
              <a:latin typeface="Arial" pitchFamily="34" charset="0"/>
            </a:endParaRPr>
          </a:p>
        </p:txBody>
      </p:sp>
    </p:spTree>
    <p:extLst>
      <p:ext uri="{BB962C8B-B14F-4D97-AF65-F5344CB8AC3E}">
        <p14:creationId xmlns:p14="http://schemas.microsoft.com/office/powerpoint/2010/main" val="597037340"/>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AU" sz="2800" dirty="0">
                <a:solidFill>
                  <a:srgbClr val="333399"/>
                </a:solidFill>
                <a:latin typeface="Arial Bold"/>
                <a:ea typeface="Arial Bold"/>
                <a:cs typeface="Arial Bold"/>
              </a:rPr>
              <a:t>WIGOS: Integral part of NMHS and key enabler of their value </a:t>
            </a:r>
            <a:r>
              <a:rPr lang="en-AU" sz="2800" dirty="0" smtClean="0">
                <a:solidFill>
                  <a:srgbClr val="333399"/>
                </a:solidFill>
                <a:latin typeface="Arial Bold"/>
                <a:ea typeface="Arial Bold"/>
                <a:cs typeface="Arial Bold"/>
              </a:rPr>
              <a:t>proposition </a:t>
            </a:r>
            <a:endParaRPr lang="en-AU" sz="2800" dirty="0">
              <a:solidFill>
                <a:srgbClr val="333399"/>
              </a:solidFill>
              <a:latin typeface="Arial Bold"/>
              <a:ea typeface="Arial Bold"/>
              <a:cs typeface="Arial Bold"/>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210782"/>
            <a:ext cx="7920880" cy="5087794"/>
          </a:xfrm>
          <a:prstGeom prst="rect">
            <a:avLst/>
          </a:prstGeom>
          <a:noFill/>
          <a:ln>
            <a:noFill/>
          </a:ln>
        </p:spPr>
      </p:pic>
      <p:sp>
        <p:nvSpPr>
          <p:cNvPr id="6" name="TextBox 5"/>
          <p:cNvSpPr txBox="1"/>
          <p:nvPr/>
        </p:nvSpPr>
        <p:spPr>
          <a:xfrm>
            <a:off x="899592" y="4221088"/>
            <a:ext cx="1008112" cy="1077216"/>
          </a:xfrm>
          <a:prstGeom prst="rect">
            <a:avLst/>
          </a:prstGeom>
          <a:solidFill>
            <a:schemeClr val="bg1"/>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1" hangingPunct="0">
              <a:lnSpc>
                <a:spcPct val="100000"/>
              </a:lnSpc>
              <a:spcBef>
                <a:spcPts val="0"/>
              </a:spcBef>
              <a:spcAft>
                <a:spcPts val="0"/>
              </a:spcAft>
              <a:buClrTx/>
              <a:buSzTx/>
              <a:buFontTx/>
              <a:buNone/>
              <a:tabLst/>
            </a:pPr>
            <a:r>
              <a:rPr kumimoji="0" lang="en-AU" sz="1600" b="0" i="0" u="none" strike="noStrike" cap="none" spc="0" normalizeH="0" baseline="0" dirty="0" smtClean="0">
                <a:ln>
                  <a:noFill/>
                </a:ln>
                <a:solidFill>
                  <a:srgbClr val="000000"/>
                </a:solidFill>
                <a:effectLst/>
                <a:uFillTx/>
                <a:latin typeface="Arial Bold" panose="020B0704020202020204" pitchFamily="34" charset="0"/>
                <a:ea typeface="Arial Narrow"/>
                <a:cs typeface="Arial Bold" panose="020B0704020202020204" pitchFamily="34" charset="0"/>
                <a:sym typeface="Arial Narrow"/>
              </a:rPr>
              <a:t>+</a:t>
            </a:r>
          </a:p>
          <a:p>
            <a:pPr marL="0" marR="0" indent="0" algn="ctr" defTabSz="914400" rtl="0" fontAlgn="auto" latinLnBrk="1" hangingPunct="0">
              <a:lnSpc>
                <a:spcPct val="100000"/>
              </a:lnSpc>
              <a:spcBef>
                <a:spcPts val="0"/>
              </a:spcBef>
              <a:spcAft>
                <a:spcPts val="0"/>
              </a:spcAft>
              <a:buClrTx/>
              <a:buSzTx/>
              <a:buFontTx/>
              <a:buNone/>
              <a:tabLst/>
            </a:pPr>
            <a:r>
              <a:rPr kumimoji="0" lang="en-AU" sz="1600" b="0" i="0" u="none" strike="noStrike" cap="none" spc="0" normalizeH="0" baseline="0" dirty="0" smtClean="0">
                <a:ln>
                  <a:noFill/>
                </a:ln>
                <a:solidFill>
                  <a:srgbClr val="000000"/>
                </a:solidFill>
                <a:effectLst/>
                <a:uFillTx/>
                <a:latin typeface="Arial Bold" panose="020B0704020202020204" pitchFamily="34" charset="0"/>
                <a:ea typeface="Arial Narrow"/>
                <a:cs typeface="Arial Bold" panose="020B0704020202020204" pitchFamily="34" charset="0"/>
                <a:sym typeface="Arial Narrow"/>
              </a:rPr>
              <a:t>National</a:t>
            </a:r>
          </a:p>
          <a:p>
            <a:pPr marL="0" marR="0" indent="0" algn="ctr" defTabSz="914400" rtl="0" fontAlgn="auto" latinLnBrk="1" hangingPunct="0">
              <a:lnSpc>
                <a:spcPct val="100000"/>
              </a:lnSpc>
              <a:spcBef>
                <a:spcPts val="0"/>
              </a:spcBef>
              <a:spcAft>
                <a:spcPts val="0"/>
              </a:spcAft>
              <a:buClrTx/>
              <a:buSzTx/>
              <a:buFontTx/>
              <a:buNone/>
              <a:tabLst/>
            </a:pPr>
            <a:r>
              <a:rPr lang="en-AU" sz="1600" dirty="0">
                <a:solidFill>
                  <a:srgbClr val="000000"/>
                </a:solidFill>
                <a:latin typeface="Arial Bold" panose="020B0704020202020204" pitchFamily="34" charset="0"/>
                <a:cs typeface="Arial Bold" panose="020B0704020202020204" pitchFamily="34" charset="0"/>
              </a:rPr>
              <a:t>s</a:t>
            </a:r>
            <a:r>
              <a:rPr lang="en-AU" sz="1600" dirty="0" smtClean="0">
                <a:solidFill>
                  <a:srgbClr val="000000"/>
                </a:solidFill>
                <a:latin typeface="Arial Bold" panose="020B0704020202020204" pitchFamily="34" charset="0"/>
                <a:cs typeface="Arial Bold" panose="020B0704020202020204" pitchFamily="34" charset="0"/>
              </a:rPr>
              <a:t>ocietal</a:t>
            </a:r>
          </a:p>
          <a:p>
            <a:pPr marL="0" marR="0" indent="0" algn="ctr" defTabSz="914400" rtl="0" fontAlgn="auto" latinLnBrk="1" hangingPunct="0">
              <a:lnSpc>
                <a:spcPct val="100000"/>
              </a:lnSpc>
              <a:spcBef>
                <a:spcPts val="0"/>
              </a:spcBef>
              <a:spcAft>
                <a:spcPts val="0"/>
              </a:spcAft>
              <a:buClrTx/>
              <a:buSzTx/>
              <a:buFontTx/>
              <a:buNone/>
              <a:tabLst/>
            </a:pPr>
            <a:r>
              <a:rPr kumimoji="0" lang="en-AU" sz="1600" b="0" i="0" u="none" strike="noStrike" cap="none" spc="0" normalizeH="0" baseline="0" dirty="0" smtClean="0">
                <a:ln>
                  <a:noFill/>
                </a:ln>
                <a:solidFill>
                  <a:srgbClr val="000000"/>
                </a:solidFill>
                <a:effectLst/>
                <a:uFillTx/>
                <a:latin typeface="Arial Bold" panose="020B0704020202020204" pitchFamily="34" charset="0"/>
                <a:ea typeface="Arial Narrow"/>
                <a:cs typeface="Arial Bold" panose="020B0704020202020204" pitchFamily="34" charset="0"/>
                <a:sym typeface="Arial Narrow"/>
              </a:rPr>
              <a:t>needs</a:t>
            </a:r>
            <a:endParaRPr kumimoji="0" lang="en-AU" sz="1600" b="0" i="0" u="none" strike="noStrike" cap="none" spc="0" normalizeH="0" baseline="0" dirty="0">
              <a:ln>
                <a:noFill/>
              </a:ln>
              <a:solidFill>
                <a:srgbClr val="000000"/>
              </a:solidFill>
              <a:effectLst/>
              <a:uFillTx/>
              <a:latin typeface="Arial Bold" panose="020B0704020202020204" pitchFamily="34" charset="0"/>
              <a:ea typeface="Arial Narrow"/>
              <a:cs typeface="Arial Bold" panose="020B0704020202020204" pitchFamily="34" charset="0"/>
              <a:sym typeface="Arial Narrow"/>
            </a:endParaRPr>
          </a:p>
        </p:txBody>
      </p:sp>
      <p:sp>
        <p:nvSpPr>
          <p:cNvPr id="7" name="TextBox 6"/>
          <p:cNvSpPr txBox="1"/>
          <p:nvPr/>
        </p:nvSpPr>
        <p:spPr>
          <a:xfrm>
            <a:off x="2915816" y="3933056"/>
            <a:ext cx="864096" cy="338552"/>
          </a:xfrm>
          <a:prstGeom prst="rect">
            <a:avLst/>
          </a:prstGeom>
          <a:solidFill>
            <a:schemeClr val="bg1"/>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1" hangingPunct="0">
              <a:lnSpc>
                <a:spcPct val="100000"/>
              </a:lnSpc>
              <a:spcBef>
                <a:spcPts val="0"/>
              </a:spcBef>
              <a:spcAft>
                <a:spcPts val="0"/>
              </a:spcAft>
              <a:buClrTx/>
              <a:buSzTx/>
              <a:buFontTx/>
              <a:buNone/>
              <a:tabLst/>
            </a:pPr>
            <a:r>
              <a:rPr kumimoji="0" lang="en-AU" sz="1600" b="0" i="0" u="none" strike="noStrike" cap="none" spc="0" normalizeH="0" baseline="0" dirty="0" smtClean="0">
                <a:ln>
                  <a:noFill/>
                </a:ln>
                <a:solidFill>
                  <a:srgbClr val="000000"/>
                </a:solidFill>
                <a:effectLst/>
                <a:uFillTx/>
                <a:latin typeface="Arial Bold" panose="020B0704020202020204" pitchFamily="34" charset="0"/>
                <a:ea typeface="Arial Narrow"/>
                <a:cs typeface="Arial Bold" panose="020B0704020202020204" pitchFamily="34" charset="0"/>
                <a:sym typeface="Arial Narrow"/>
              </a:rPr>
              <a:t>WIGOS</a:t>
            </a:r>
            <a:endParaRPr kumimoji="0" lang="en-AU" sz="1600" b="0" i="0" u="none" strike="noStrike" cap="none" spc="0" normalizeH="0" baseline="0" dirty="0">
              <a:ln>
                <a:noFill/>
              </a:ln>
              <a:solidFill>
                <a:srgbClr val="000000"/>
              </a:solidFill>
              <a:effectLst/>
              <a:uFillTx/>
              <a:latin typeface="Arial Bold" panose="020B0704020202020204" pitchFamily="34" charset="0"/>
              <a:ea typeface="Arial Narrow"/>
              <a:cs typeface="Arial Bold" panose="020B0704020202020204" pitchFamily="34" charset="0"/>
              <a:sym typeface="Arial Narrow"/>
            </a:endParaRPr>
          </a:p>
        </p:txBody>
      </p:sp>
      <p:cxnSp>
        <p:nvCxnSpPr>
          <p:cNvPr id="3" name="Straight Arrow Connector 2"/>
          <p:cNvCxnSpPr/>
          <p:nvPr/>
        </p:nvCxnSpPr>
        <p:spPr>
          <a:xfrm flipV="1">
            <a:off x="1907704" y="4102332"/>
            <a:ext cx="1008112" cy="334780"/>
          </a:xfrm>
          <a:prstGeom prst="straightConnector1">
            <a:avLst/>
          </a:prstGeom>
          <a:noFill/>
          <a:ln w="76200" cap="flat">
            <a:solidFill>
              <a:schemeClr val="bg1"/>
            </a:solidFill>
            <a:prstDash val="sysDash"/>
            <a:bevel/>
            <a:headEnd type="triangle" w="med" len="med"/>
            <a:tailEnd type="triangle"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2698470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p:txBody>
          <a:bodyPr/>
          <a:lstStyle/>
          <a:p>
            <a:pPr eaLnBrk="1" hangingPunct="1"/>
            <a:r>
              <a:rPr lang="en-GB" altLang="en-US" smtClean="0"/>
              <a:t>Thank you for your attention</a:t>
            </a:r>
            <a:endParaRPr lang="en-US" altLang="en-US" smtClean="0"/>
          </a:p>
        </p:txBody>
      </p:sp>
      <p:sp>
        <p:nvSpPr>
          <p:cNvPr id="25603" name="Rectangle 3"/>
          <p:cNvSpPr>
            <a:spLocks noGrp="1" noChangeArrowheads="1"/>
          </p:cNvSpPr>
          <p:nvPr>
            <p:ph type="body" idx="4294967295"/>
          </p:nvPr>
        </p:nvSpPr>
        <p:spPr bwMode="auto">
          <a:xfrm>
            <a:off x="179388" y="4365625"/>
            <a:ext cx="8785225" cy="172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None/>
            </a:pPr>
            <a:r>
              <a:rPr lang="fr-CH" altLang="en-US" sz="3600" smtClean="0">
                <a:hlinkClick r:id="rId2"/>
              </a:rPr>
              <a:t>www.wmo.int/wigos</a:t>
            </a:r>
            <a:endParaRPr lang="fr-CH" altLang="en-US" sz="3600" smtClean="0"/>
          </a:p>
          <a:p>
            <a:pPr eaLnBrk="1" hangingPunct="1">
              <a:buFontTx/>
              <a:buNone/>
            </a:pPr>
            <a:endParaRPr lang="en-US" altLang="en-US"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losing slide">
  <a:themeElements>
    <a:clrScheme name="1_Closing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losing slide">
      <a:majorFont>
        <a:latin typeface="Arial Narrow"/>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losing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losing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losing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losing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losing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losing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losing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losing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losing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losing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losing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losing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0</TotalTime>
  <Words>2156</Words>
  <Application>Microsoft Office PowerPoint</Application>
  <PresentationFormat>Bildschirmpräsentation (4:3)</PresentationFormat>
  <Paragraphs>172</Paragraphs>
  <Slides>27</Slides>
  <Notes>16</Notes>
  <HiddenSlides>7</HiddenSlides>
  <MMClips>0</MMClips>
  <ScaleCrop>false</ScaleCrop>
  <HeadingPairs>
    <vt:vector size="4" baseType="variant">
      <vt:variant>
        <vt:lpstr>Design</vt:lpstr>
      </vt:variant>
      <vt:variant>
        <vt:i4>3</vt:i4>
      </vt:variant>
      <vt:variant>
        <vt:lpstr>Folientitel</vt:lpstr>
      </vt:variant>
      <vt:variant>
        <vt:i4>27</vt:i4>
      </vt:variant>
    </vt:vector>
  </HeadingPairs>
  <TitlesOfParts>
    <vt:vector size="30" baseType="lpstr">
      <vt:lpstr>Body slide</vt:lpstr>
      <vt:lpstr>Closing slide</vt:lpstr>
      <vt:lpstr>1_Closing slide</vt:lpstr>
      <vt:lpstr>Moving from the WIGOS Framework towards the Pre-operational Phase</vt:lpstr>
      <vt:lpstr>Outline</vt:lpstr>
      <vt:lpstr>Challenges and Needs</vt:lpstr>
      <vt:lpstr>Change</vt:lpstr>
      <vt:lpstr>Decisions by Cg-17</vt:lpstr>
      <vt:lpstr>National Observing Strategy</vt:lpstr>
      <vt:lpstr>Role of NMHS in National Observing Strategy</vt:lpstr>
      <vt:lpstr>Decisions by Cg-17</vt:lpstr>
      <vt:lpstr>Decisions by Cg-17</vt:lpstr>
      <vt:lpstr>WIGOS elements of particular relevance to us</vt:lpstr>
      <vt:lpstr>Trusted, authoritative &amp; reliable Observations</vt:lpstr>
      <vt:lpstr>WIGOS Partnerships</vt:lpstr>
      <vt:lpstr> National Cooperation &amp; Collaboration,   </vt:lpstr>
      <vt:lpstr>Our Key Role</vt:lpstr>
      <vt:lpstr> National Planning </vt:lpstr>
      <vt:lpstr>First step of the WIGOS Planning</vt:lpstr>
      <vt:lpstr>WIGOS Planning</vt:lpstr>
      <vt:lpstr>WIGOS Planning</vt:lpstr>
      <vt:lpstr>WIGOS Planning</vt:lpstr>
      <vt:lpstr> National WIGOS Focal Points </vt:lpstr>
      <vt:lpstr> National OSCAR Focal Points </vt:lpstr>
      <vt:lpstr>Registration of observing stations</vt:lpstr>
      <vt:lpstr> Benefits of implementing WIGOS </vt:lpstr>
      <vt:lpstr> Benefits of implementing WIGOS </vt:lpstr>
      <vt:lpstr>Specific issues and challenges</vt:lpstr>
      <vt:lpstr>WIGOS: Integral part of NMHS and key enabler of their value proposition </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WIGOS Implementation</dc:title>
  <dc:subject>WIGOS - DRR FP</dc:subject>
  <dc:creator>IZahumensky</dc:creator>
  <cp:lastModifiedBy>Dibbern Jochen</cp:lastModifiedBy>
  <cp:revision>278</cp:revision>
  <cp:lastPrinted>2015-05-21T05:16:48Z</cp:lastPrinted>
  <dcterms:created xsi:type="dcterms:W3CDTF">2013-01-10T13:51:34Z</dcterms:created>
  <dcterms:modified xsi:type="dcterms:W3CDTF">2015-11-23T13:08:39Z</dcterms:modified>
</cp:coreProperties>
</file>