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3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3" r:id="rId2"/>
    <p:sldMasterId id="2147483798" r:id="rId3"/>
    <p:sldMasterId id="2147483810" r:id="rId4"/>
  </p:sldMasterIdLst>
  <p:notesMasterIdLst>
    <p:notesMasterId r:id="rId28"/>
  </p:notesMasterIdLst>
  <p:sldIdLst>
    <p:sldId id="281" r:id="rId5"/>
    <p:sldId id="391" r:id="rId6"/>
    <p:sldId id="375" r:id="rId7"/>
    <p:sldId id="385" r:id="rId8"/>
    <p:sldId id="320" r:id="rId9"/>
    <p:sldId id="388" r:id="rId10"/>
    <p:sldId id="383" r:id="rId11"/>
    <p:sldId id="336" r:id="rId12"/>
    <p:sldId id="381" r:id="rId13"/>
    <p:sldId id="338" r:id="rId14"/>
    <p:sldId id="339" r:id="rId15"/>
    <p:sldId id="340" r:id="rId16"/>
    <p:sldId id="341" r:id="rId17"/>
    <p:sldId id="387" r:id="rId18"/>
    <p:sldId id="399" r:id="rId19"/>
    <p:sldId id="342" r:id="rId20"/>
    <p:sldId id="345" r:id="rId21"/>
    <p:sldId id="346" r:id="rId22"/>
    <p:sldId id="389" r:id="rId23"/>
    <p:sldId id="392" r:id="rId24"/>
    <p:sldId id="393" r:id="rId25"/>
    <p:sldId id="394" r:id="rId26"/>
    <p:sldId id="373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006600"/>
    <a:srgbClr val="333399"/>
    <a:srgbClr val="000099"/>
    <a:srgbClr val="000066"/>
    <a:srgbClr val="0000CC"/>
    <a:srgbClr val="008000"/>
    <a:srgbClr val="800000"/>
    <a:srgbClr val="0033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14485" autoAdjust="0"/>
    <p:restoredTop sz="80989" autoAdjust="0"/>
  </p:normalViewPr>
  <p:slideViewPr>
    <p:cSldViewPr>
      <p:cViewPr>
        <p:scale>
          <a:sx n="57" d="100"/>
          <a:sy n="57" d="100"/>
        </p:scale>
        <p:origin x="-1512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662DA-7C76-44A8-80F2-3B8FB8DEE591}" type="datetimeFigureOut">
              <a:rPr lang="en-AU" smtClean="0"/>
              <a:t>24/11/2015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5507E-7320-4498-80EB-82154FEF8354}" type="slidenum">
              <a:rPr lang="en-AU" smtClean="0"/>
              <a:t>‹N°›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31629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altLang="en-US" sz="1800" smtClean="0">
              <a:latin typeface="Verdana" pitchFamily="34" charset="0"/>
            </a:endParaRPr>
          </a:p>
        </p:txBody>
      </p:sp>
      <p:sp>
        <p:nvSpPr>
          <p:cNvPr id="45060" name="Slide Number Placeholder 3"/>
          <p:cNvSpPr txBox="1">
            <a:spLocks noGrp="1"/>
          </p:cNvSpPr>
          <p:nvPr/>
        </p:nvSpPr>
        <p:spPr bwMode="auto">
          <a:xfrm>
            <a:off x="3882249" y="8684826"/>
            <a:ext cx="2974150" cy="45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E72A355-3752-4252-8D5C-13F89E123904}" type="slidenum">
              <a:rPr lang="en-US" altLang="en-US"/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323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 txBox="1">
            <a:spLocks noGrp="1" noChangeArrowheads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3918D5B3-0EDE-4F97-8C1F-1AA79FBB523B}" type="slidenum">
              <a:rPr lang="en-GB" altLang="en-US" b="0"/>
              <a:pPr algn="r">
                <a:spcBef>
                  <a:spcPct val="0"/>
                </a:spcBef>
              </a:pPr>
              <a:t>5</a:t>
            </a:fld>
            <a:endParaRPr lang="en-GB" altLang="en-US" b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en-US" altLang="en-US" sz="1600" dirty="0" smtClean="0">
                <a:latin typeface="Arial Unicode MS" pitchFamily="34" charset="-128"/>
              </a:rPr>
              <a:t>So, we started with the WIGOS Framework – built around 10 Key Activity</a:t>
            </a:r>
            <a:r>
              <a:rPr lang="en-US" altLang="en-US" sz="1600" baseline="0" dirty="0" smtClean="0">
                <a:latin typeface="Arial Unicode MS" pitchFamily="34" charset="-128"/>
              </a:rPr>
              <a:t> A</a:t>
            </a:r>
            <a:r>
              <a:rPr lang="en-US" altLang="en-US" sz="1600" dirty="0" smtClean="0">
                <a:latin typeface="Arial Unicode MS" pitchFamily="34" charset="-128"/>
              </a:rPr>
              <a:t>reas (KAA) – or building blocks. </a:t>
            </a:r>
          </a:p>
          <a:p>
            <a:pPr>
              <a:defRPr/>
            </a:pPr>
            <a:r>
              <a:rPr lang="en-US" altLang="en-US" sz="1600" dirty="0" smtClean="0">
                <a:latin typeface="Arial Unicode MS" pitchFamily="34" charset="-128"/>
              </a:rPr>
              <a:t>Significant progress achieved at: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sz="1600" dirty="0" smtClean="0">
                <a:latin typeface="Arial Unicode MS" pitchFamily="34" charset="-128"/>
              </a:rPr>
              <a:t>WIGOS Regulatory Material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sz="1600" dirty="0" smtClean="0">
                <a:latin typeface="Arial Unicode MS" pitchFamily="34" charset="-128"/>
              </a:rPr>
              <a:t>WIGOS Metadata Standard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sz="1600" dirty="0" smtClean="0">
                <a:latin typeface="Arial Unicode MS" pitchFamily="34" charset="-128"/>
              </a:rPr>
              <a:t>WIR (mainly OSCAR)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sz="1600" dirty="0" smtClean="0">
                <a:latin typeface="Arial Unicode MS" pitchFamily="34" charset="-128"/>
              </a:rPr>
              <a:t>R-WIPs, supported by a range of regional/subregional projects and CD activities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sz="1600" dirty="0" smtClean="0">
                <a:latin typeface="Arial Unicode MS" pitchFamily="34" charset="-128"/>
              </a:rPr>
              <a:t>Observing Network Design Principles specified in the Manual on WIGOS (</a:t>
            </a:r>
            <a:r>
              <a:rPr lang="en-US" altLang="en-US" sz="1600" dirty="0" smtClean="0">
                <a:solidFill>
                  <a:srgbClr val="080808"/>
                </a:solidFill>
                <a:latin typeface="Verdana" pitchFamily="34" charset="0"/>
                <a:cs typeface="Arial" pitchFamily="34" charset="0"/>
              </a:rPr>
              <a:t>search http://library.wmo.int/ for WMO-No. 1157 (Eng. version: http://library.wmo.int/pmb_ged/wmo_1157_en.pdf; Resolutions 25 and 26 respectively)</a:t>
            </a:r>
            <a:r>
              <a:rPr lang="en-US" altLang="en-US" sz="1600" dirty="0" smtClean="0">
                <a:latin typeface="Arial Unicode MS" pitchFamily="34" charset="-128"/>
              </a:rPr>
              <a:t>)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altLang="en-US" sz="1000" smtClean="0">
              <a:latin typeface="Calibri" pitchFamily="34" charset="0"/>
              <a:ea typeface="Times"/>
              <a:cs typeface="Times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8A8117CF-DEDC-41B0-9F5C-914FE83BD37E}" type="slidenum">
              <a:rPr lang="en-AU" altLang="en-US" smtClean="0"/>
              <a:pPr algn="r">
                <a:spcBef>
                  <a:spcPct val="0"/>
                </a:spcBef>
              </a:pPr>
              <a:t>6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altLang="en-US" dirty="0" smtClean="0">
              <a:latin typeface="Times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78B723A7-D18F-4892-85B6-FF14CEB4D89D}" type="slidenum">
              <a:rPr lang="en-AU" altLang="en-US" smtClean="0"/>
              <a:pPr algn="r">
                <a:spcBef>
                  <a:spcPct val="0"/>
                </a:spcBef>
              </a:pPr>
              <a:t>7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More details will be discussed under SESSION 1 - Role of Members and NMHSs at the national WIGOS implementation, specifically in “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Moving from the WIGOS Framework towards the Pre-operational Phase” 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 J.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Dibbern</a:t>
            </a:r>
            <a:endParaRPr lang="en-US" altLang="en-US" b="0" dirty="0" smtClean="0">
              <a:latin typeface="Times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E732388D-A4AD-4CC4-8424-D77C17EEAB62}" type="slidenum">
              <a:rPr lang="en-AU" altLang="en-US" smtClean="0"/>
              <a:pPr algn="r">
                <a:spcBef>
                  <a:spcPct val="0"/>
                </a:spcBef>
              </a:pPr>
              <a:t>8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More details will be discussed under SESSION 1 - Role of Members and NMHSs at the national WIGOS implementation, specifically in “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Moving from the WIGOS Framework towards the Pre-operational Phase” 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 J.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Dibbern</a:t>
            </a:r>
            <a:endParaRPr lang="en-US" altLang="en-US" b="0" dirty="0" smtClean="0">
              <a:latin typeface="Times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E732388D-A4AD-4CC4-8424-D77C17EEAB62}" type="slidenum">
              <a:rPr lang="en-AU" altLang="en-US" smtClean="0"/>
              <a:pPr algn="r">
                <a:spcBef>
                  <a:spcPct val="0"/>
                </a:spcBef>
              </a:pPr>
              <a:t>9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CH" altLang="en-US" dirty="0" smtClean="0">
                <a:solidFill>
                  <a:srgbClr val="080808"/>
                </a:solidFill>
                <a:latin typeface="Verdana" pitchFamily="34" charset="0"/>
                <a:cs typeface="Arial" pitchFamily="34" charset="0"/>
              </a:rPr>
              <a:t>More </a:t>
            </a:r>
            <a:r>
              <a:rPr lang="fr-CH" altLang="en-US" dirty="0" err="1" smtClean="0">
                <a:solidFill>
                  <a:srgbClr val="080808"/>
                </a:solidFill>
                <a:latin typeface="Verdana" pitchFamily="34" charset="0"/>
                <a:cs typeface="Arial" pitchFamily="34" charset="0"/>
              </a:rPr>
              <a:t>details</a:t>
            </a:r>
            <a:r>
              <a:rPr lang="fr-CH" altLang="en-US" dirty="0" smtClean="0">
                <a:solidFill>
                  <a:srgbClr val="080808"/>
                </a:solidFill>
                <a:latin typeface="Verdana" pitchFamily="34" charset="0"/>
                <a:cs typeface="Arial" pitchFamily="34" charset="0"/>
              </a:rPr>
              <a:t> in the </a:t>
            </a:r>
            <a:r>
              <a:rPr lang="fr-CH" altLang="en-US" dirty="0" err="1" smtClean="0">
                <a:solidFill>
                  <a:srgbClr val="080808"/>
                </a:solidFill>
                <a:latin typeface="Verdana" pitchFamily="34" charset="0"/>
                <a:cs typeface="Arial" pitchFamily="34" charset="0"/>
              </a:rPr>
              <a:t>presentation</a:t>
            </a:r>
            <a:r>
              <a:rPr lang="fr-CH" altLang="en-US" dirty="0" smtClean="0">
                <a:solidFill>
                  <a:srgbClr val="080808"/>
                </a:solidFill>
                <a:latin typeface="Verdana" pitchFamily="34" charset="0"/>
                <a:cs typeface="Arial" pitchFamily="34" charset="0"/>
              </a:rPr>
              <a:t> by I. </a:t>
            </a:r>
            <a:r>
              <a:rPr lang="fr-CH" altLang="en-US" dirty="0" err="1" smtClean="0">
                <a:solidFill>
                  <a:srgbClr val="080808"/>
                </a:solidFill>
                <a:latin typeface="Verdana" pitchFamily="34" charset="0"/>
                <a:cs typeface="Arial" pitchFamily="34" charset="0"/>
              </a:rPr>
              <a:t>Zahumensky</a:t>
            </a:r>
            <a:endParaRPr lang="fr-CH" altLang="en-US" dirty="0" smtClean="0">
              <a:solidFill>
                <a:srgbClr val="080808"/>
              </a:solidFill>
              <a:latin typeface="Verdana" pitchFamily="34" charset="0"/>
              <a:cs typeface="Arial" pitchFamily="34" charset="0"/>
            </a:endParaRPr>
          </a:p>
          <a:p>
            <a:endParaRPr lang="en-AU" altLang="en-US" dirty="0" smtClean="0">
              <a:latin typeface="Times"/>
            </a:endParaRP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BFCB093B-E8AA-435C-968A-5345F34F5748}" type="slidenum">
              <a:rPr lang="en-AU" altLang="en-US" smtClean="0"/>
              <a:pPr algn="r">
                <a:spcBef>
                  <a:spcPct val="0"/>
                </a:spcBef>
              </a:pPr>
              <a:t>10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 smtClean="0">
                <a:latin typeface="Times"/>
              </a:rPr>
              <a:t>Just to mention some of them as examples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solidFill>
                  <a:srgbClr val="080808"/>
                </a:solidFill>
                <a:latin typeface="Verdana" pitchFamily="34" charset="0"/>
                <a:cs typeface="Arial" pitchFamily="34" charset="0"/>
              </a:rPr>
              <a:t>See WIGOS Technical Regulations in: WMO-No. 1157 (Eng. version: http://library.wmo.int/pmb_ged/wmo_1157_en.pdf; Resolutions 25 and 26 respectively)</a:t>
            </a:r>
            <a:endParaRPr lang="en-US" altLang="en-US" dirty="0" smtClean="0">
              <a:latin typeface="Times"/>
            </a:endParaRPr>
          </a:p>
          <a:p>
            <a:endParaRPr lang="en-US" altLang="en-US" dirty="0" smtClean="0">
              <a:latin typeface="Times"/>
            </a:endParaRP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2F0E7533-C1F6-4B4A-8020-D50A97FCEB50}" type="slidenum">
              <a:rPr lang="en-US" altLang="en-US" smtClean="0"/>
              <a:pPr algn="r">
                <a:spcBef>
                  <a:spcPct val="0"/>
                </a:spcBef>
              </a:pPr>
              <a:t>11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B59EA914-1053-4013-ACB7-5848A4FF90DA}" type="slidenum">
              <a:rPr lang="en-US" altLang="en-US" smtClean="0"/>
              <a:pPr algn="r">
                <a:spcBef>
                  <a:spcPct val="0"/>
                </a:spcBef>
              </a:pPr>
              <a:t>12</a:t>
            </a:fld>
            <a:endParaRPr lang="en-US" alt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>
                <a:latin typeface="+mn-lt"/>
              </a:rPr>
              <a:t>Request for sharing by Members those best practices, procedures to be used by others at the Regional / Global levels </a:t>
            </a:r>
          </a:p>
          <a:p>
            <a:pPr eaLnBrk="1" hangingPunct="1">
              <a:defRPr/>
            </a:pPr>
            <a:endParaRPr lang="fr-CH" altLang="en-US" dirty="0" smtClean="0">
              <a:latin typeface="+mn-lt"/>
            </a:endParaRPr>
          </a:p>
          <a:p>
            <a:pPr eaLnBrk="1" hangingPunct="1">
              <a:defRPr/>
            </a:pPr>
            <a:r>
              <a:rPr lang="en-GB" dirty="0" smtClean="0">
                <a:latin typeface="+mn-lt"/>
              </a:rPr>
              <a:t>The Guide should provide more detailed information, best practices and procedures, explanation and examples on how to implement standard and recommended practices and procedures specified in the Volume I, Part I – WIGOS of the </a:t>
            </a:r>
            <a:r>
              <a:rPr lang="en-GB" i="1" dirty="0" smtClean="0">
                <a:latin typeface="+mn-lt"/>
              </a:rPr>
              <a:t>WMO Technical Regulations</a:t>
            </a:r>
            <a:r>
              <a:rPr lang="en-GB" dirty="0" smtClean="0">
                <a:latin typeface="+mn-lt"/>
              </a:rPr>
              <a:t> (WMO-No. 49) and </a:t>
            </a:r>
            <a:r>
              <a:rPr lang="en-GB" i="1" dirty="0" smtClean="0">
                <a:latin typeface="+mn-lt"/>
              </a:rPr>
              <a:t>Manual on WIGOS</a:t>
            </a:r>
            <a:r>
              <a:rPr lang="en-GB" dirty="0" smtClean="0">
                <a:latin typeface="+mn-lt"/>
              </a:rPr>
              <a:t> into day-to-day operations.</a:t>
            </a:r>
          </a:p>
          <a:p>
            <a:pPr eaLnBrk="1" hangingPunct="1">
              <a:defRPr/>
            </a:pPr>
            <a:endParaRPr lang="en-GB" altLang="en-US" dirty="0" smtClean="0">
              <a:latin typeface="+mn-lt"/>
            </a:endParaRPr>
          </a:p>
          <a:p>
            <a:pPr eaLnBrk="1" hangingPunct="1">
              <a:defRPr/>
            </a:pPr>
            <a:r>
              <a:rPr lang="en-GB" dirty="0" smtClean="0">
                <a:latin typeface="+mn-lt"/>
              </a:rPr>
              <a:t>The Guide is intended to be used by managers/supervisors and other technical staff of NMHSs responsible for planning, implementation, performance and operation of national observing systems/networks. These individuals are the target audience. </a:t>
            </a:r>
            <a:endParaRPr lang="en-US" altLang="en-US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AU" altLang="en-US" dirty="0" smtClean="0">
                <a:latin typeface="Times"/>
              </a:rPr>
              <a:t>A specific presentation on WIR (Introduction) by</a:t>
            </a:r>
            <a:r>
              <a:rPr lang="en-AU" altLang="en-US" baseline="0" dirty="0" smtClean="0">
                <a:latin typeface="Time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T.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Pröscholdt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later on today; 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Further,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more details  will come under 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SESSION 4: Adoption of the Observing Systems Capability Analysis and Review Tool – OSCAR/Surface.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 the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top of that,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there will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OSCAR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booth “operated” by two colleagues from the Secretariat during a whole workshop</a:t>
            </a:r>
            <a:endParaRPr lang="en-AU" altLang="en-US" dirty="0" smtClean="0">
              <a:latin typeface="Times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78B723A7-D18F-4892-85B6-FF14CEB4D89D}" type="slidenum">
              <a:rPr lang="en-AU" altLang="en-US" smtClean="0"/>
              <a:pPr algn="r">
                <a:spcBef>
                  <a:spcPct val="0"/>
                </a:spcBef>
              </a:pPr>
              <a:t>13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More details will be discussed under SESSION 1 - Role of Members and NMHSs at the national WIGOS implementation, specifically in “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Moving from the WIGOS Framework towards the Pre-operational Phase” 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 J.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Dibbern</a:t>
            </a:r>
            <a:endParaRPr lang="en-US" altLang="en-US" b="0" dirty="0" smtClean="0">
              <a:latin typeface="Times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E732388D-A4AD-4CC4-8424-D77C17EEAB62}" type="slidenum">
              <a:rPr lang="en-AU" altLang="en-US" smtClean="0"/>
              <a:pPr algn="r">
                <a:spcBef>
                  <a:spcPct val="0"/>
                </a:spcBef>
              </a:pPr>
              <a:t>15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AU" altLang="en-US" dirty="0" smtClean="0">
                <a:latin typeface="Times"/>
              </a:rPr>
              <a:t>A specific presentation by S.</a:t>
            </a:r>
            <a:r>
              <a:rPr lang="en-AU" altLang="en-US" baseline="0" dirty="0" smtClean="0">
                <a:latin typeface="Times"/>
              </a:rPr>
              <a:t> Goldstraw </a:t>
            </a:r>
            <a:endParaRPr lang="en-AU" altLang="en-US" dirty="0" smtClean="0">
              <a:latin typeface="Times"/>
            </a:endParaRPr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B6DBA286-719D-495D-A204-CCCB476A5B09}" type="slidenum">
              <a:rPr lang="en-AU" altLang="en-US" smtClean="0"/>
              <a:pPr algn="r">
                <a:spcBef>
                  <a:spcPct val="0"/>
                </a:spcBef>
              </a:pPr>
              <a:t>16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AU" altLang="en-US" dirty="0" smtClean="0">
                <a:latin typeface="Times"/>
              </a:rPr>
              <a:t>A specific presentation by D/OBS</a:t>
            </a:r>
            <a:r>
              <a:rPr lang="en-AU" altLang="en-US" baseline="0" dirty="0" smtClean="0">
                <a:latin typeface="Times"/>
              </a:rPr>
              <a:t> or PM/WIGOS</a:t>
            </a:r>
            <a:endParaRPr lang="en-AU" altLang="en-US" dirty="0" smtClean="0">
              <a:latin typeface="Times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15F9B883-F0EB-4FE1-B4E2-0A2C0F63682A}" type="slidenum">
              <a:rPr lang="en-AU" altLang="en-US" smtClean="0"/>
              <a:pPr algn="r">
                <a:spcBef>
                  <a:spcPct val="0"/>
                </a:spcBef>
              </a:pPr>
              <a:t>17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baseline="0" dirty="0" smtClean="0"/>
              <a:t>Implementation will, like GOS, be an ongoing thing but the foundation that we build now:</a:t>
            </a:r>
          </a:p>
          <a:p>
            <a:pPr marL="171450" indent="-171450">
              <a:buFontTx/>
              <a:buChar char="-"/>
            </a:pPr>
            <a:r>
              <a:rPr lang="en-AU" baseline="0" dirty="0" smtClean="0"/>
              <a:t>will position WMO well to assist and guide members, in the context of all of the WMO priorities (including GFCS, DRR </a:t>
            </a:r>
            <a:r>
              <a:rPr lang="en-AU" baseline="0" dirty="0" err="1" smtClean="0"/>
              <a:t>etc</a:t>
            </a:r>
            <a:r>
              <a:rPr lang="en-AU" baseline="0" dirty="0" smtClean="0"/>
              <a:t>) and</a:t>
            </a:r>
          </a:p>
          <a:p>
            <a:pPr marL="171450" indent="-171450">
              <a:buFontTx/>
              <a:buChar char="-"/>
            </a:pPr>
            <a:r>
              <a:rPr lang="en-AU" baseline="0" dirty="0" smtClean="0"/>
              <a:t>will equip regional associations to assist and evolve observing and service capacities within their region;</a:t>
            </a:r>
          </a:p>
          <a:p>
            <a:pPr marL="171450" indent="-171450">
              <a:buFontTx/>
              <a:buChar char="-"/>
            </a:pPr>
            <a:r>
              <a:rPr lang="en-AU" baseline="0" dirty="0" smtClean="0"/>
              <a:t>Will empower Members to design, evolve and sustain the observing systems that best meet national needs, and provide national leadership on integrated observations with the global brand recognition of WMO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5507E-7320-4498-80EB-82154FEF8354}" type="slidenum">
              <a:rPr lang="en-AU" smtClean="0"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0431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baseline="0" dirty="0" smtClean="0"/>
              <a:t>Implementation will, like GOS, be an ongoing thing but the foundation that we build now:</a:t>
            </a:r>
          </a:p>
          <a:p>
            <a:pPr marL="171450" indent="-171450">
              <a:buFontTx/>
              <a:buChar char="-"/>
            </a:pPr>
            <a:r>
              <a:rPr lang="en-AU" baseline="0" dirty="0" smtClean="0"/>
              <a:t>will position WMO well to assist and guide members, in the context of all of the WMO priorities (including GFCS, DRR </a:t>
            </a:r>
            <a:r>
              <a:rPr lang="en-AU" baseline="0" dirty="0" err="1" smtClean="0"/>
              <a:t>etc</a:t>
            </a:r>
            <a:r>
              <a:rPr lang="en-AU" baseline="0" dirty="0" smtClean="0"/>
              <a:t>) and</a:t>
            </a:r>
          </a:p>
          <a:p>
            <a:pPr marL="171450" indent="-171450">
              <a:buFontTx/>
              <a:buChar char="-"/>
            </a:pPr>
            <a:r>
              <a:rPr lang="en-AU" baseline="0" dirty="0" smtClean="0"/>
              <a:t>will equip regional associations to assist and evolve observing and service capacities within their region;</a:t>
            </a:r>
          </a:p>
          <a:p>
            <a:pPr marL="171450" indent="-171450">
              <a:buFontTx/>
              <a:buChar char="-"/>
            </a:pPr>
            <a:r>
              <a:rPr lang="en-AU" baseline="0" dirty="0" smtClean="0"/>
              <a:t>Will empower Members to design, evolve and sustain the observing systems that best meet national needs, and provide national leadership on integrated observations with the global brand recognition of WMO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5507E-7320-4498-80EB-82154FEF8354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0431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435824-F435-405F-82FC-C5B86CD5CBFE}" type="slidenum">
              <a:rPr lang="de-CH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de-C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062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5507E-7320-4498-80EB-82154FEF8354}" type="slidenum">
              <a:rPr lang="en-AU" smtClean="0"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3605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8.emf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ln w="12700">
            <a:miter lim="400000"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3200" b="1">
                <a:solidFill>
                  <a:srgbClr val="333399"/>
                </a:solidFill>
                <a:latin typeface="Arial" pitchFamily="34" charset="0"/>
              </a:defRPr>
            </a:lvl1pPr>
          </a:lstStyle>
          <a:p>
            <a:pPr lvl="0"/>
            <a:r>
              <a:rPr sz="3000" dirty="0"/>
              <a:t>Click to edit Master title style</a:t>
            </a:r>
          </a:p>
        </p:txBody>
      </p:sp>
      <p:sp>
        <p:nvSpPr>
          <p:cNvPr id="8" name="Shape 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9" name="Shape 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68198472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/>
            </a:pPr>
            <a:r>
              <a:rPr sz="4000" cap="all"/>
              <a:t>Click to edit Master title style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</a:lstStyle>
          <a:p>
            <a:pPr lvl="0">
              <a:defRPr sz="1800"/>
            </a:pPr>
            <a:r>
              <a:rPr sz="2000"/>
              <a:t>Click to edit Master text styles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06388425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1403350" y="1412875"/>
            <a:ext cx="3703638" cy="5445125"/>
          </a:xfrm>
          <a:prstGeom prst="rect">
            <a:avLst/>
          </a:prstGeom>
        </p:spPr>
        <p:txBody>
          <a:bodyPr/>
          <a:lstStyle>
            <a:lvl2pPr marL="1079500" indent="-622300"/>
            <a:lvl3pPr marL="1554478" indent="-640078"/>
            <a:lvl4pPr marL="1964265" indent="-592665"/>
            <a:lvl5pPr marL="2421465" indent="-592665"/>
          </a:lstStyle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7" name="Shape 1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2138460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>
            <a:spLocks noGrp="1"/>
          </p:cNvSpPr>
          <p:nvPr>
            <p:ph type="title"/>
          </p:nvPr>
        </p:nvSpPr>
        <p:spPr>
          <a:xfrm>
            <a:off x="1331640" y="159491"/>
            <a:ext cx="7355162" cy="113841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20" name="Shape 20"/>
          <p:cNvSpPr>
            <a:spLocks noGrp="1"/>
          </p:cNvSpPr>
          <p:nvPr>
            <p:ph type="body" idx="1"/>
          </p:nvPr>
        </p:nvSpPr>
        <p:spPr>
          <a:xfrm>
            <a:off x="457200" y="1297907"/>
            <a:ext cx="4040188" cy="87696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ClrTx/>
              <a:buSzTx/>
              <a:buFontTx/>
              <a:buNone/>
              <a:defRPr sz="24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400"/>
              <a:t>Click to edit Master text styles</a:t>
            </a:r>
          </a:p>
        </p:txBody>
      </p:sp>
      <p:sp>
        <p:nvSpPr>
          <p:cNvPr id="21" name="Shape 2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00770792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67119215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anchor="b"/>
          <a:lstStyle>
            <a:lvl1pPr>
              <a:defRPr sz="20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000"/>
              <a:t>Click to edit Master title style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</a:lstStyle>
          <a:p>
            <a:pPr lvl="0">
              <a:defRPr sz="1800"/>
            </a:pPr>
            <a:r>
              <a:rPr sz="1400"/>
              <a:t>Click to edit Master text styles</a:t>
            </a:r>
          </a:p>
        </p:txBody>
      </p:sp>
      <p:sp>
        <p:nvSpPr>
          <p:cNvPr id="34" name="Shape 3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7112917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38" name="Shape 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7967698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/>
          </p:cNvSpPr>
          <p:nvPr>
            <p:ph type="title"/>
          </p:nvPr>
        </p:nvSpPr>
        <p:spPr>
          <a:xfrm>
            <a:off x="7075488" y="0"/>
            <a:ext cx="1889127" cy="628491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41" name="Shape 41"/>
          <p:cNvSpPr>
            <a:spLocks noGrp="1"/>
          </p:cNvSpPr>
          <p:nvPr>
            <p:ph type="body" idx="1"/>
          </p:nvPr>
        </p:nvSpPr>
        <p:spPr>
          <a:xfrm>
            <a:off x="1403350" y="188912"/>
            <a:ext cx="5519738" cy="666909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42" name="Shape 4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944841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Shape 45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46" name="Shape 46"/>
          <p:cNvSpPr>
            <a:spLocks noGrp="1"/>
          </p:cNvSpPr>
          <p:nvPr>
            <p:ph type="title"/>
          </p:nvPr>
        </p:nvSpPr>
        <p:spPr>
          <a:xfrm>
            <a:off x="685800" y="1844675"/>
            <a:ext cx="7772400" cy="2041525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47" name="Shape 47"/>
          <p:cNvSpPr>
            <a:spLocks noGrp="1"/>
          </p:cNvSpPr>
          <p:nvPr>
            <p:ph type="body" idx="1"/>
          </p:nvPr>
        </p:nvSpPr>
        <p:spPr>
          <a:xfrm>
            <a:off x="1371600" y="3886200"/>
            <a:ext cx="6400800" cy="297180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subtitle style</a:t>
            </a:r>
          </a:p>
        </p:txBody>
      </p:sp>
      <p:sp>
        <p:nvSpPr>
          <p:cNvPr id="48" name="Shape 48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55906161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1" name="Shape 51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250825" y="3500437"/>
            <a:ext cx="8713790" cy="86518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53" name="Shape 53"/>
          <p:cNvSpPr>
            <a:spLocks noGrp="1"/>
          </p:cNvSpPr>
          <p:nvPr>
            <p:ph type="body" idx="1"/>
          </p:nvPr>
        </p:nvSpPr>
        <p:spPr>
          <a:xfrm>
            <a:off x="179387" y="4365625"/>
            <a:ext cx="8785226" cy="2492375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54" name="Shape 54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8787589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7" name="Shape 57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58" name="Shape 58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4000" cap="all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59" name="Shape 59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60" name="Shape 60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49671655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Shape 63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xfrm>
            <a:off x="250825" y="3573462"/>
            <a:ext cx="8713790" cy="71913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65" name="Shape 65"/>
          <p:cNvSpPr>
            <a:spLocks noGrp="1"/>
          </p:cNvSpPr>
          <p:nvPr>
            <p:ph type="body" idx="1"/>
          </p:nvPr>
        </p:nvSpPr>
        <p:spPr>
          <a:xfrm>
            <a:off x="179387" y="981075"/>
            <a:ext cx="4316415" cy="5472113"/>
          </a:xfrm>
          <a:prstGeom prst="rect">
            <a:avLst/>
          </a:prstGeom>
        </p:spPr>
        <p:txBody>
          <a:bodyPr/>
          <a:lstStyle>
            <a:lvl1pPr marL="342900" indent="-342900" algn="ctr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790575" indent="-333375" algn="ctr">
              <a:buClrTx/>
              <a:buFontTx/>
              <a:defRPr>
                <a:solidFill>
                  <a:srgbClr val="FFFFFF"/>
                </a:solidFill>
              </a:defRPr>
            </a:lvl2pPr>
            <a:lvl3pPr marL="1234438" indent="-320038" algn="ctr">
              <a:buClrTx/>
              <a:buFontTx/>
              <a:defRPr>
                <a:solidFill>
                  <a:srgbClr val="FFFFFF"/>
                </a:solidFill>
              </a:defRPr>
            </a:lvl3pPr>
            <a:lvl4pPr marL="1727200" indent="-355600" algn="ctr">
              <a:buClrTx/>
              <a:buFontTx/>
              <a:defRPr>
                <a:solidFill>
                  <a:srgbClr val="FFFFFF"/>
                </a:solidFill>
              </a:defRPr>
            </a:lvl4pPr>
            <a:lvl5pPr marL="2184400" indent="-355600" algn="ctr"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66" name="Shape 66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946216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xfrm>
            <a:off x="457200" y="256810"/>
            <a:ext cx="8229600" cy="1178656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71" name="Shape 71"/>
          <p:cNvSpPr>
            <a:spLocks noGrp="1"/>
          </p:cNvSpPr>
          <p:nvPr>
            <p:ph type="body" idx="1"/>
          </p:nvPr>
        </p:nvSpPr>
        <p:spPr>
          <a:xfrm>
            <a:off x="457200" y="1435464"/>
            <a:ext cx="4040188" cy="739411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500"/>
              </a:spcBef>
              <a:buClrTx/>
              <a:buSzTx/>
              <a:buFontTx/>
              <a:buNone/>
              <a:defRPr sz="240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72" name="Shape 72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11838379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Shape 80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81" name="Shape 81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81324894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84" name="Shape 84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xfrm>
            <a:off x="457200" y="0"/>
            <a:ext cx="3008315" cy="1435100"/>
          </a:xfrm>
          <a:prstGeom prst="rect">
            <a:avLst/>
          </a:prstGeom>
        </p:spPr>
        <p:txBody>
          <a:bodyPr anchor="b"/>
          <a:lstStyle>
            <a:lvl1pPr>
              <a:defRPr sz="2000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6584950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700"/>
              </a:spcBef>
              <a:buClrTx/>
              <a:buSzTx/>
              <a:buFontTx/>
              <a:buNone/>
              <a:defRPr sz="3200">
                <a:solidFill>
                  <a:srgbClr val="FFFFFF"/>
                </a:solidFill>
              </a:defRPr>
            </a:lvl1pPr>
            <a:lvl2pPr marL="783771" indent="-326571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2pPr>
            <a:lvl3pPr marL="1219200" indent="-30480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3pPr>
            <a:lvl4pPr marL="1737360" indent="-36576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4pPr>
            <a:lvl5pPr marL="2194560" indent="-36576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87" name="Shape 87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0040092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0" name="Shape 90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91" name="Shape 9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anchor="b"/>
          <a:lstStyle>
            <a:lvl1pPr>
              <a:defRPr sz="2000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92" name="Shape 92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300"/>
              </a:spcBef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93" name="Shape 93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9632080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6" name="Shape 96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97" name="Shape 97"/>
          <p:cNvSpPr>
            <a:spLocks noGrp="1"/>
          </p:cNvSpPr>
          <p:nvPr>
            <p:ph type="title"/>
          </p:nvPr>
        </p:nvSpPr>
        <p:spPr>
          <a:xfrm>
            <a:off x="250825" y="3500437"/>
            <a:ext cx="8713790" cy="86518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1"/>
          </p:nvPr>
        </p:nvSpPr>
        <p:spPr>
          <a:xfrm>
            <a:off x="179387" y="4365625"/>
            <a:ext cx="8785226" cy="2492375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99" name="Shape 99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94056558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02" name="Shape 102"/>
          <p:cNvSpPr/>
          <p:nvPr/>
        </p:nvSpPr>
        <p:spPr>
          <a:xfrm>
            <a:off x="117475" y="6532674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/>
            </a:pPr>
            <a:r>
              <a:rPr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103" name="Shape 103"/>
          <p:cNvSpPr>
            <a:spLocks noGrp="1"/>
          </p:cNvSpPr>
          <p:nvPr>
            <p:ph type="title"/>
          </p:nvPr>
        </p:nvSpPr>
        <p:spPr>
          <a:xfrm>
            <a:off x="6769100" y="0"/>
            <a:ext cx="2195515" cy="6642101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04" name="Shape 104"/>
          <p:cNvSpPr>
            <a:spLocks noGrp="1"/>
          </p:cNvSpPr>
          <p:nvPr>
            <p:ph type="body" idx="1"/>
          </p:nvPr>
        </p:nvSpPr>
        <p:spPr>
          <a:xfrm>
            <a:off x="179387" y="188912"/>
            <a:ext cx="6437315" cy="6669090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105" name="Shape 105"/>
          <p:cNvSpPr>
            <a:spLocks noGrp="1"/>
          </p:cNvSpPr>
          <p:nvPr>
            <p:ph type="sldNum" sz="quarter" idx="2"/>
          </p:nvPr>
        </p:nvSpPr>
        <p:spPr>
          <a:xfrm>
            <a:off x="5148262" y="6462712"/>
            <a:ext cx="1905002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6591262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image3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Shape 114"/>
          <p:cNvSpPr/>
          <p:nvPr/>
        </p:nvSpPr>
        <p:spPr>
          <a:xfrm>
            <a:off x="468312" y="1341437"/>
            <a:ext cx="1079502" cy="421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spcBef>
                <a:spcPts val="1000"/>
              </a:spcBef>
              <a:defRPr sz="1800" b="1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>
              <a:defRPr b="0">
                <a:solidFill>
                  <a:srgbClr val="000000"/>
                </a:solidFill>
              </a:defRPr>
            </a:pPr>
            <a:r>
              <a:rPr kern="0"/>
              <a:t>WMO</a:t>
            </a:r>
          </a:p>
        </p:txBody>
      </p:sp>
      <p:sp>
        <p:nvSpPr>
          <p:cNvPr id="115" name="Shape 115"/>
          <p:cNvSpPr>
            <a:spLocks noGrp="1"/>
          </p:cNvSpPr>
          <p:nvPr>
            <p:ph type="title"/>
          </p:nvPr>
        </p:nvSpPr>
        <p:spPr>
          <a:xfrm>
            <a:off x="1908175" y="0"/>
            <a:ext cx="6985000" cy="1990725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16" name="Shape 116"/>
          <p:cNvSpPr>
            <a:spLocks noGrp="1"/>
          </p:cNvSpPr>
          <p:nvPr>
            <p:ph type="body" idx="1"/>
          </p:nvPr>
        </p:nvSpPr>
        <p:spPr>
          <a:xfrm>
            <a:off x="1908175" y="3405187"/>
            <a:ext cx="6985000" cy="3452813"/>
          </a:xfrm>
          <a:prstGeom prst="rect">
            <a:avLst/>
          </a:prstGeom>
        </p:spPr>
        <p:txBody>
          <a:bodyPr/>
          <a:lstStyle>
            <a:lvl1pPr marL="0" indent="0">
              <a:defRPr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Click to edit Master subtitle style</a:t>
            </a:r>
          </a:p>
        </p:txBody>
      </p:sp>
      <p:sp>
        <p:nvSpPr>
          <p:cNvPr id="117" name="Shape 117"/>
          <p:cNvSpPr>
            <a:spLocks noGrp="1"/>
          </p:cNvSpPr>
          <p:nvPr>
            <p:ph type="sldNum" sz="quarter" idx="2"/>
          </p:nvPr>
        </p:nvSpPr>
        <p:spPr>
          <a:xfrm>
            <a:off x="5795962" y="6467475"/>
            <a:ext cx="1152527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789798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/>
            </a:pPr>
            <a:r>
              <a:rPr sz="4000" cap="all"/>
              <a:t>Click to edit Master title style</a:t>
            </a:r>
          </a:p>
        </p:txBody>
      </p:sp>
      <p:sp>
        <p:nvSpPr>
          <p:cNvPr id="120" name="Shape 120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</a:lstStyle>
          <a:p>
            <a:pPr lvl="0">
              <a:defRPr sz="1800"/>
            </a:pPr>
            <a:r>
              <a:rPr sz="2000"/>
              <a:t>Click to edit Master text styles</a:t>
            </a:r>
          </a:p>
        </p:txBody>
      </p:sp>
      <p:sp>
        <p:nvSpPr>
          <p:cNvPr id="121" name="Shape 12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216173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24" name="Shape 124"/>
          <p:cNvSpPr>
            <a:spLocks noGrp="1"/>
          </p:cNvSpPr>
          <p:nvPr>
            <p:ph type="body" idx="1"/>
          </p:nvPr>
        </p:nvSpPr>
        <p:spPr>
          <a:xfrm>
            <a:off x="1403350" y="1412875"/>
            <a:ext cx="3703638" cy="5445125"/>
          </a:xfrm>
          <a:prstGeom prst="rect">
            <a:avLst/>
          </a:prstGeom>
        </p:spPr>
        <p:txBody>
          <a:bodyPr/>
          <a:lstStyle>
            <a:lvl2pPr marL="1079500" indent="-622300"/>
            <a:lvl3pPr marL="1554478" indent="-640078"/>
            <a:lvl4pPr marL="1964265" indent="-592665"/>
            <a:lvl5pPr marL="2421465" indent="-592665"/>
          </a:lstStyle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25" name="Shape 12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1615155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/>
          </p:cNvSpPr>
          <p:nvPr>
            <p:ph type="title"/>
          </p:nvPr>
        </p:nvSpPr>
        <p:spPr>
          <a:xfrm>
            <a:off x="1331640" y="159491"/>
            <a:ext cx="7355162" cy="113841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28" name="Shape 128"/>
          <p:cNvSpPr>
            <a:spLocks noGrp="1"/>
          </p:cNvSpPr>
          <p:nvPr>
            <p:ph type="body" idx="1"/>
          </p:nvPr>
        </p:nvSpPr>
        <p:spPr>
          <a:xfrm>
            <a:off x="457200" y="1297907"/>
            <a:ext cx="4040188" cy="87696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ClrTx/>
              <a:buSzTx/>
              <a:buFontTx/>
              <a:buNone/>
              <a:defRPr sz="24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400"/>
              <a:t>Click to edit Master text styles</a:t>
            </a:r>
          </a:p>
        </p:txBody>
      </p:sp>
      <p:sp>
        <p:nvSpPr>
          <p:cNvPr id="129" name="Shape 1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6586077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32" name="Shape 13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9450030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89472346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/>
          </p:cNvSpPr>
          <p:nvPr>
            <p:ph type="title"/>
          </p:nvPr>
        </p:nvSpPr>
        <p:spPr>
          <a:xfrm>
            <a:off x="1331640" y="0"/>
            <a:ext cx="7344817" cy="138539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pPr lvl="0">
              <a:defRPr sz="1800"/>
            </a:pPr>
            <a:r>
              <a:rPr sz="3200"/>
              <a:t>Click to edit Master title style</a:t>
            </a:r>
          </a:p>
        </p:txBody>
      </p:sp>
      <p:sp>
        <p:nvSpPr>
          <p:cNvPr id="137" name="Shape 137"/>
          <p:cNvSpPr>
            <a:spLocks noGrp="1"/>
          </p:cNvSpPr>
          <p:nvPr>
            <p:ph type="body" idx="1"/>
          </p:nvPr>
        </p:nvSpPr>
        <p:spPr>
          <a:xfrm>
            <a:off x="3575050" y="1412775"/>
            <a:ext cx="5111750" cy="5445225"/>
          </a:xfrm>
          <a:prstGeom prst="rect">
            <a:avLst/>
          </a:prstGeom>
        </p:spPr>
        <p:txBody>
          <a:bodyPr/>
          <a:lstStyle>
            <a:lvl1pPr>
              <a:spcBef>
                <a:spcPts val="700"/>
              </a:spcBef>
              <a:defRPr sz="3200"/>
            </a:lvl1pPr>
            <a:lvl2pPr marL="1066800" indent="-609600">
              <a:spcBef>
                <a:spcPts val="700"/>
              </a:spcBef>
              <a:defRPr sz="3200"/>
            </a:lvl2pPr>
            <a:lvl3pPr marL="1524000" indent="-609600">
              <a:spcBef>
                <a:spcPts val="700"/>
              </a:spcBef>
              <a:defRPr sz="3200"/>
            </a:lvl3pPr>
            <a:lvl4pPr marL="1981200" indent="-609600">
              <a:spcBef>
                <a:spcPts val="700"/>
              </a:spcBef>
              <a:defRPr sz="3200"/>
            </a:lvl4pPr>
            <a:lvl5pPr marL="2438400" indent="-609600">
              <a:spcBef>
                <a:spcPts val="700"/>
              </a:spcBef>
              <a:defRPr sz="3200"/>
            </a:lvl5pPr>
          </a:lstStyle>
          <a:p>
            <a:pPr lvl="0">
              <a:defRPr sz="1800"/>
            </a:pPr>
            <a:r>
              <a:rPr sz="3200"/>
              <a:t>Click to edit Master text styles</a:t>
            </a:r>
          </a:p>
          <a:p>
            <a:pPr lvl="1">
              <a:defRPr sz="1800"/>
            </a:pPr>
            <a:r>
              <a:rPr sz="3200"/>
              <a:t>Second level</a:t>
            </a:r>
          </a:p>
          <a:p>
            <a:pPr lvl="2">
              <a:defRPr sz="1800"/>
            </a:pPr>
            <a:r>
              <a:rPr sz="3200"/>
              <a:t>Third level</a:t>
            </a:r>
          </a:p>
          <a:p>
            <a:pPr lvl="3">
              <a:defRPr sz="1800"/>
            </a:pPr>
            <a:r>
              <a:rPr sz="3200"/>
              <a:t>Fourth level</a:t>
            </a:r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138" name="Shape 1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2773381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anchor="b"/>
          <a:lstStyle>
            <a:lvl1pPr>
              <a:defRPr sz="20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000"/>
              <a:t>Click to edit Master title style</a:t>
            </a:r>
          </a:p>
        </p:txBody>
      </p:sp>
      <p:sp>
        <p:nvSpPr>
          <p:cNvPr id="141" name="Shape 141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</a:lstStyle>
          <a:p>
            <a:pPr lvl="0">
              <a:defRPr sz="1800"/>
            </a:pPr>
            <a:r>
              <a:rPr sz="1400"/>
              <a:t>Click to edit Master text styles</a:t>
            </a:r>
          </a:p>
        </p:txBody>
      </p:sp>
      <p:sp>
        <p:nvSpPr>
          <p:cNvPr id="142" name="Shape 14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8639776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45" name="Shape 14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46" name="Shape 14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3363444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/>
          </p:cNvSpPr>
          <p:nvPr>
            <p:ph type="title"/>
          </p:nvPr>
        </p:nvSpPr>
        <p:spPr>
          <a:xfrm>
            <a:off x="7075488" y="0"/>
            <a:ext cx="1889127" cy="628491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49" name="Shape 149"/>
          <p:cNvSpPr>
            <a:spLocks noGrp="1"/>
          </p:cNvSpPr>
          <p:nvPr>
            <p:ph type="body" idx="1"/>
          </p:nvPr>
        </p:nvSpPr>
        <p:spPr>
          <a:xfrm>
            <a:off x="1403350" y="188912"/>
            <a:ext cx="5519738" cy="666909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50" name="Shape 1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02332751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914650"/>
            <a:ext cx="9144000" cy="144463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Shape 153"/>
          <p:cNvSpPr>
            <a:spLocks noGrp="1"/>
          </p:cNvSpPr>
          <p:nvPr>
            <p:ph type="title"/>
          </p:nvPr>
        </p:nvSpPr>
        <p:spPr>
          <a:xfrm>
            <a:off x="614362" y="1485899"/>
            <a:ext cx="7916864" cy="827091"/>
          </a:xfrm>
          <a:prstGeom prst="rect">
            <a:avLst/>
          </a:prstGeom>
        </p:spPr>
        <p:txBody>
          <a:bodyPr/>
          <a:lstStyle>
            <a:lvl1pPr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54" name="Shape 154"/>
          <p:cNvSpPr>
            <a:spLocks noGrp="1"/>
          </p:cNvSpPr>
          <p:nvPr>
            <p:ph type="body" idx="1"/>
          </p:nvPr>
        </p:nvSpPr>
        <p:spPr>
          <a:xfrm>
            <a:off x="614362" y="2312988"/>
            <a:ext cx="7916864" cy="2433639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800">
                <a:solidFill>
                  <a:srgbClr val="666666"/>
                </a:solidFill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666666"/>
                </a:solidFill>
              </a:rPr>
              <a:t>Click to edit Master subtitle style</a:t>
            </a:r>
          </a:p>
        </p:txBody>
      </p:sp>
      <p:pic>
        <p:nvPicPr>
          <p:cNvPr id="155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212935930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Shape 159"/>
          <p:cNvSpPr>
            <a:spLocks noGrp="1"/>
          </p:cNvSpPr>
          <p:nvPr>
            <p:ph type="title"/>
          </p:nvPr>
        </p:nvSpPr>
        <p:spPr>
          <a:xfrm>
            <a:off x="2155910" y="0"/>
            <a:ext cx="6530890" cy="1692277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>
              <a:defRPr sz="28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60" name="Shape 160"/>
          <p:cNvSpPr>
            <a:spLocks noGrp="1"/>
          </p:cNvSpPr>
          <p:nvPr>
            <p:ph type="body" idx="1"/>
          </p:nvPr>
        </p:nvSpPr>
        <p:spPr>
          <a:xfrm>
            <a:off x="254000" y="1968500"/>
            <a:ext cx="8637590" cy="4889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800"/>
              </a:spcBef>
              <a:buClrTx/>
              <a:buSzTx/>
              <a:buFontTx/>
              <a:buNone/>
              <a:defRPr sz="2400">
                <a:solidFill>
                  <a:srgbClr val="666666"/>
                </a:solidFill>
              </a:defRPr>
            </a:lvl1pPr>
            <a:lvl2pPr marL="742950" indent="-28575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2pPr>
            <a:lvl3pPr marL="1143000" indent="-228600">
              <a:spcBef>
                <a:spcPts val="800"/>
              </a:spcBef>
              <a:buClrTx/>
              <a:buFontTx/>
              <a:buChar char="−"/>
              <a:defRPr sz="2400">
                <a:solidFill>
                  <a:srgbClr val="666666"/>
                </a:solidFill>
              </a:defRPr>
            </a:lvl3pPr>
            <a:lvl4pPr marL="1600200" indent="-22860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34211662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64" name="Shape 164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defTabSz="457200">
              <a:defRPr sz="2800" cap="all">
                <a:solidFill>
                  <a:srgbClr val="0E5F7E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2800" cap="all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65" name="Shape 165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9E9E9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9E9E9E"/>
                </a:solidFill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4960076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Shape 169"/>
          <p:cNvSpPr>
            <a:spLocks noGrp="1"/>
          </p:cNvSpPr>
          <p:nvPr>
            <p:ph type="title"/>
          </p:nvPr>
        </p:nvSpPr>
        <p:spPr>
          <a:xfrm>
            <a:off x="1920875" y="0"/>
            <a:ext cx="699452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70" name="Shape 170"/>
          <p:cNvSpPr>
            <a:spLocks noGrp="1"/>
          </p:cNvSpPr>
          <p:nvPr>
            <p:ph type="body" idx="1"/>
          </p:nvPr>
        </p:nvSpPr>
        <p:spPr>
          <a:xfrm>
            <a:off x="457200" y="1975667"/>
            <a:ext cx="4038600" cy="4882333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1pPr>
            <a:lvl2pPr marL="774700" indent="-31750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2pPr>
            <a:lvl3pPr marL="1200150" indent="-28575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3pPr>
            <a:lvl4pPr marL="1698170" indent="-32657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059434487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3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74" name="Shape 174"/>
          <p:cNvSpPr>
            <a:spLocks noGrp="1"/>
          </p:cNvSpPr>
          <p:nvPr>
            <p:ph type="title"/>
          </p:nvPr>
        </p:nvSpPr>
        <p:spPr>
          <a:xfrm>
            <a:off x="1920875" y="197591"/>
            <a:ext cx="6994525" cy="1297094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75" name="Shape 175"/>
          <p:cNvSpPr>
            <a:spLocks noGrp="1"/>
          </p:cNvSpPr>
          <p:nvPr>
            <p:ph type="body" idx="1"/>
          </p:nvPr>
        </p:nvSpPr>
        <p:spPr>
          <a:xfrm>
            <a:off x="457200" y="1494683"/>
            <a:ext cx="4040188" cy="80242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0E5F7E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0E5F7E"/>
                </a:solidFill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4620773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79" name="Shape 179"/>
          <p:cNvSpPr>
            <a:spLocks noGrp="1"/>
          </p:cNvSpPr>
          <p:nvPr>
            <p:ph type="title"/>
          </p:nvPr>
        </p:nvSpPr>
        <p:spPr>
          <a:xfrm>
            <a:off x="1920875" y="0"/>
            <a:ext cx="699452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84772999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293465517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Shape 186"/>
          <p:cNvSpPr>
            <a:spLocks noGrp="1"/>
          </p:cNvSpPr>
          <p:nvPr>
            <p:ph type="body" idx="1"/>
          </p:nvPr>
        </p:nvSpPr>
        <p:spPr>
          <a:xfrm>
            <a:off x="3575050" y="1896878"/>
            <a:ext cx="5111750" cy="4961122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1pPr>
            <a:lvl2pPr marL="774700" indent="-31750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2pPr>
            <a:lvl3pPr marL="1200150" indent="-28575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3pPr>
            <a:lvl4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666666"/>
                </a:solidFill>
              </a:defRPr>
            </a:lvl4pPr>
            <a:lvl5pPr marL="2209800" indent="-381000">
              <a:spcBef>
                <a:spcPts val="700"/>
              </a:spcBef>
              <a:buClrTx/>
              <a:buFontTx/>
              <a:buChar char="»"/>
              <a:defRPr sz="2000">
                <a:solidFill>
                  <a:srgbClr val="666666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Fifth level</a:t>
            </a:r>
          </a:p>
        </p:txBody>
      </p:sp>
      <p:sp>
        <p:nvSpPr>
          <p:cNvPr id="187" name="Shape 187"/>
          <p:cNvSpPr>
            <a:spLocks noGrp="1"/>
          </p:cNvSpPr>
          <p:nvPr>
            <p:ph type="title"/>
          </p:nvPr>
        </p:nvSpPr>
        <p:spPr>
          <a:xfrm>
            <a:off x="2155825" y="0"/>
            <a:ext cx="653097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1101090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Shape 191"/>
          <p:cNvSpPr>
            <a:spLocks noGrp="1"/>
          </p:cNvSpPr>
          <p:nvPr>
            <p:ph type="body" idx="1"/>
          </p:nvPr>
        </p:nvSpPr>
        <p:spPr>
          <a:xfrm>
            <a:off x="1792288" y="5497707"/>
            <a:ext cx="5486402" cy="136029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66666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</p:txBody>
      </p:sp>
      <p:sp>
        <p:nvSpPr>
          <p:cNvPr id="192" name="Shape 192"/>
          <p:cNvSpPr>
            <a:spLocks noGrp="1"/>
          </p:cNvSpPr>
          <p:nvPr>
            <p:ph type="title"/>
          </p:nvPr>
        </p:nvSpPr>
        <p:spPr>
          <a:xfrm>
            <a:off x="2155825" y="0"/>
            <a:ext cx="653097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69317255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0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7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Shape 201"/>
          <p:cNvSpPr>
            <a:spLocks noGrp="1"/>
          </p:cNvSpPr>
          <p:nvPr>
            <p:ph type="title"/>
          </p:nvPr>
        </p:nvSpPr>
        <p:spPr>
          <a:xfrm>
            <a:off x="6629400" y="1243830"/>
            <a:ext cx="2057400" cy="5614170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202" name="Shape 202"/>
          <p:cNvSpPr>
            <a:spLocks noGrp="1"/>
          </p:cNvSpPr>
          <p:nvPr>
            <p:ph type="body" idx="1"/>
          </p:nvPr>
        </p:nvSpPr>
        <p:spPr>
          <a:xfrm>
            <a:off x="457200" y="1975667"/>
            <a:ext cx="6019800" cy="4882333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1pPr>
            <a:lvl2pPr marL="742950" indent="-28575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2pPr>
            <a:lvl3pPr marL="1143000" indent="-22860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3pPr>
            <a:lvl4pPr marL="1600200" indent="-22860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161475894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/>
          </p:cNvSpPr>
          <p:nvPr>
            <p:ph type="sldNum" sz="quarter" idx="2"/>
          </p:nvPr>
        </p:nvSpPr>
        <p:spPr>
          <a:xfrm>
            <a:off x="5867400" y="6478587"/>
            <a:ext cx="1152525" cy="345629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/>
            </a:lvl1pPr>
          </a:lstStyle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  <p:sp>
        <p:nvSpPr>
          <p:cNvPr id="206" name="Shape 206"/>
          <p:cNvSpPr>
            <a:spLocks noGrp="1"/>
          </p:cNvSpPr>
          <p:nvPr>
            <p:ph type="title"/>
          </p:nvPr>
        </p:nvSpPr>
        <p:spPr>
          <a:xfrm>
            <a:off x="457200" y="274636"/>
            <a:ext cx="8229600" cy="1325564"/>
          </a:xfrm>
          <a:prstGeom prst="rect">
            <a:avLst/>
          </a:prstGeom>
        </p:spPr>
        <p:txBody>
          <a:bodyPr lIns="0" tIns="0" rIns="0" bIns="0" anchor="t"/>
          <a:lstStyle>
            <a:lvl1pPr defTabSz="457200">
              <a:defRPr sz="1200"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lvl="0">
              <a:defRPr sz="1800"/>
            </a:pPr>
            <a:r>
              <a:rPr sz="1200"/>
              <a:t>Title Text</a:t>
            </a:r>
          </a:p>
        </p:txBody>
      </p:sp>
      <p:sp>
        <p:nvSpPr>
          <p:cNvPr id="207" name="Shape 20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</p:spPr>
        <p:txBody>
          <a:bodyPr lIns="0" tIns="0" rIns="0" bIns="0"/>
          <a:lstStyle>
            <a:lvl1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1pPr>
            <a:lvl2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2pPr>
            <a:lvl3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3pPr>
            <a:lvl4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4pPr>
            <a:lvl5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5pPr>
          </a:lstStyle>
          <a:p>
            <a:pPr lvl="0">
              <a:defRPr sz="1800"/>
            </a:pPr>
            <a:r>
              <a:rPr sz="1200"/>
              <a:t>Body Level One</a:t>
            </a:r>
          </a:p>
          <a:p>
            <a:pPr lvl="1">
              <a:defRPr sz="1800"/>
            </a:pPr>
            <a:r>
              <a:rPr sz="1200"/>
              <a:t>Body Level Two</a:t>
            </a:r>
          </a:p>
          <a:p>
            <a:pPr lvl="2">
              <a:defRPr sz="1800"/>
            </a:pPr>
            <a:r>
              <a:rPr sz="1200"/>
              <a:t>Body Level Three</a:t>
            </a:r>
          </a:p>
          <a:p>
            <a:pPr lvl="3">
              <a:defRPr sz="1800"/>
            </a:pPr>
            <a:r>
              <a:rPr sz="1200"/>
              <a:t>Body Level Four</a:t>
            </a:r>
          </a:p>
          <a:p>
            <a:pPr lvl="4">
              <a:defRPr sz="1800"/>
            </a:pPr>
            <a:r>
              <a:rPr sz="120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813959857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9"/>
            <a:ext cx="1079500" cy="369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9" tIns="45715" rIns="91429" bIns="45715"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800" smtClean="0">
                <a:solidFill>
                  <a:srgbClr val="FFFFFF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5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5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5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CE371-A013-426A-9734-7B607ADD054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213743"/>
      </p:ext>
    </p:extLst>
  </p:cSld>
  <p:clrMapOvr>
    <a:masterClrMapping/>
  </p:clrMapOvr>
  <p:transition spd="slow"/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9"/>
            <a:ext cx="1079500" cy="369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9" tIns="45715" rIns="91429" bIns="45715"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800" smtClean="0">
                <a:solidFill>
                  <a:srgbClr val="FFFFFF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7" y="260354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7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5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5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1E84A-E7DF-45E6-8184-3ACF034D289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238145"/>
      </p:ext>
    </p:extLst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7E662-81A5-404F-9471-3DD9619C7C9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7837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48" indent="0">
              <a:buNone/>
              <a:defRPr sz="1800"/>
            </a:lvl2pPr>
            <a:lvl3pPr marL="914296" indent="0">
              <a:buNone/>
              <a:defRPr sz="1600"/>
            </a:lvl3pPr>
            <a:lvl4pPr marL="1371445" indent="0">
              <a:buNone/>
              <a:defRPr sz="1400"/>
            </a:lvl4pPr>
            <a:lvl5pPr marL="1828592" indent="0">
              <a:buNone/>
              <a:defRPr sz="1400"/>
            </a:lvl5pPr>
            <a:lvl6pPr marL="2285740" indent="0">
              <a:buNone/>
              <a:defRPr sz="1400"/>
            </a:lvl6pPr>
            <a:lvl7pPr marL="2742888" indent="0">
              <a:buNone/>
              <a:defRPr sz="1400"/>
            </a:lvl7pPr>
            <a:lvl8pPr marL="3200036" indent="0">
              <a:buNone/>
              <a:defRPr sz="1400"/>
            </a:lvl8pPr>
            <a:lvl9pPr marL="3657184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C5614-CFD8-4824-A7D8-0424E97BD96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7744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2" y="1412877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90" y="1412877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82FED-BD87-4874-ABAB-9D7FF36DA3D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7200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7A9EF-2C2F-42BC-8D3B-16DBEB39B23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06999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799FA-6132-42C4-8B82-B3E957E085C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7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91614-4D03-4056-BF2F-79FDE1B330C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627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412778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DB122-2F32-4BEA-968D-B88AE3AFF28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53513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48" indent="0">
              <a:buNone/>
              <a:defRPr sz="2800"/>
            </a:lvl2pPr>
            <a:lvl3pPr marL="914296" indent="0">
              <a:buNone/>
              <a:defRPr sz="2300"/>
            </a:lvl3pPr>
            <a:lvl4pPr marL="1371445" indent="0">
              <a:buNone/>
              <a:defRPr sz="2000"/>
            </a:lvl4pPr>
            <a:lvl5pPr marL="1828592" indent="0">
              <a:buNone/>
              <a:defRPr sz="2000"/>
            </a:lvl5pPr>
            <a:lvl6pPr marL="2285740" indent="0">
              <a:buNone/>
              <a:defRPr sz="2000"/>
            </a:lvl6pPr>
            <a:lvl7pPr marL="2742888" indent="0">
              <a:buNone/>
              <a:defRPr sz="2000"/>
            </a:lvl7pPr>
            <a:lvl8pPr marL="3200036" indent="0">
              <a:buNone/>
              <a:defRPr sz="2000"/>
            </a:lvl8pPr>
            <a:lvl9pPr marL="3657184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A94B5-9A45-4E52-8DE8-7CB707F2C5D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97549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2635F-BBB7-46DB-863E-C84C40E9554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057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90" y="188916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6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33D4F-50CF-4F62-A92F-B6A83C08D7B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7906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95277-66A5-429B-B375-3C27E35C01DA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381091499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9FADD-0EBE-450B-B591-EE0276E530F0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29007356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13DF7-DEE2-49B0-B236-4071E8C73857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280217904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49DC3-87D3-4FAC-B8CF-542A589D9C69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283943011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19D7A-1C74-4931-BA1A-22E3779CAFEB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188399827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25DEC-BEFF-4101-833A-037CAF58F8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407174809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41CA2-6D19-44DB-AB6B-B84A8A0486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257574147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2EB44-A20D-4EA1-8EA4-821A5F8F3D4D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346265779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9AAAC-85C8-456B-9DF1-151E54E819EF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380331793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485F7-7D1C-4748-A509-B76057AE3650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101726055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600200"/>
            <a:ext cx="2178050" cy="4525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6383338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65792-8408-41C8-8221-A8B437D578F0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54611694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CH" dirty="0" smtClean="0"/>
              <a:t>Folientitel</a:t>
            </a:r>
            <a:endParaRPr lang="de-CH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331640" y="1988840"/>
            <a:ext cx="7488832" cy="3528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de-CH" dirty="0" smtClean="0"/>
              <a:t>Text: Zitat oder ähnliches (z.B. Unsere Mission), Arial 21pt</a:t>
            </a:r>
          </a:p>
          <a:p>
            <a:pPr lvl="0"/>
            <a:endParaRPr lang="de-CH" dirty="0" smtClean="0"/>
          </a:p>
          <a:p>
            <a:pPr lvl="0"/>
            <a:r>
              <a:rPr lang="de-CH" dirty="0" smtClean="0"/>
              <a:t>Voranstellen Anführungszeichen vorne und hinten: </a:t>
            </a:r>
          </a:p>
          <a:p>
            <a:pPr lvl="0"/>
            <a:r>
              <a:rPr lang="de-CH" dirty="0" smtClean="0"/>
              <a:t>Bild einfügen/ Insert Picture… </a:t>
            </a:r>
          </a:p>
          <a:p>
            <a:pPr lvl="0"/>
            <a:endParaRPr lang="de-CH" dirty="0"/>
          </a:p>
        </p:txBody>
      </p:sp>
      <p:pic>
        <p:nvPicPr>
          <p:cNvPr id="7" name="Bild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24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CH" dirty="0" smtClean="0"/>
              <a:t>Folientitel</a:t>
            </a:r>
            <a:endParaRPr lang="de-CH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553138"/>
            <a:ext cx="9144000" cy="4468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de-CH" dirty="0" smtClean="0"/>
              <a:t>Fläche: Rechteck, Farb-Füllung grau , ohne Rand</a:t>
            </a:r>
            <a:endParaRPr lang="de-C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280897" y="980406"/>
            <a:ext cx="7345363" cy="360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en-US" dirty="0" smtClean="0"/>
              <a:t>Text: </a:t>
            </a:r>
            <a:r>
              <a:rPr lang="en-US" dirty="0" err="1" smtClean="0"/>
              <a:t>Untertitel</a:t>
            </a:r>
            <a:r>
              <a:rPr lang="en-US" dirty="0" smtClean="0"/>
              <a:t>, Arial 12pt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788043" y="2103566"/>
            <a:ext cx="3783957" cy="647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de-CH" dirty="0" smtClean="0"/>
              <a:t>Text 1: Arial 21pt, Fett</a:t>
            </a:r>
            <a:endParaRPr lang="de-CH" dirty="0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868363" y="2633663"/>
            <a:ext cx="3662362" cy="295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de-CH" dirty="0" smtClean="0"/>
              <a:t>Bilder/ Grafiken </a:t>
            </a:r>
            <a:br>
              <a:rPr lang="de-CH" dirty="0" smtClean="0"/>
            </a:br>
            <a:endParaRPr lang="de-CH" dirty="0"/>
          </a:p>
        </p:txBody>
      </p:sp>
      <p:sp>
        <p:nvSpPr>
          <p:cNvPr id="19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768164" y="2107111"/>
            <a:ext cx="3783957" cy="647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de-CH" dirty="0" smtClean="0"/>
              <a:t>Text 2: Arial 21pt, Fett</a:t>
            </a:r>
            <a:endParaRPr lang="de-CH" dirty="0"/>
          </a:p>
        </p:txBody>
      </p:sp>
      <p:sp>
        <p:nvSpPr>
          <p:cNvPr id="20" name="Picture Placeholder 17"/>
          <p:cNvSpPr>
            <a:spLocks noGrp="1"/>
          </p:cNvSpPr>
          <p:nvPr>
            <p:ph type="pic" sz="quarter" idx="15" hasCustomPrompt="1"/>
          </p:nvPr>
        </p:nvSpPr>
        <p:spPr>
          <a:xfrm>
            <a:off x="4848484" y="2637208"/>
            <a:ext cx="3662362" cy="295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de-CH" dirty="0" smtClean="0"/>
              <a:t>Bilder/ Grafiken</a:t>
            </a:r>
            <a:br>
              <a:rPr lang="de-CH" dirty="0" smtClean="0"/>
            </a:br>
            <a:endParaRPr lang="de-CH" dirty="0"/>
          </a:p>
        </p:txBody>
      </p:sp>
      <p:pic>
        <p:nvPicPr>
          <p:cNvPr id="14" name="Bild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870"/>
          </a:xfrm>
          <a:prstGeom prst="rect">
            <a:avLst/>
          </a:prstGeom>
        </p:spPr>
      </p:pic>
      <p:pic>
        <p:nvPicPr>
          <p:cNvPr id="56" name="Bild 55"/>
          <p:cNvPicPr>
            <a:picLocks noChangeAspect="1"/>
          </p:cNvPicPr>
          <p:nvPr userDrawn="1"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88534" y="5870500"/>
            <a:ext cx="8995386" cy="917896"/>
          </a:xfrm>
          <a:prstGeom prst="rect">
            <a:avLst/>
          </a:prstGeom>
        </p:spPr>
      </p:pic>
      <p:sp>
        <p:nvSpPr>
          <p:cNvPr id="57" name="Rechteck 56"/>
          <p:cNvSpPr/>
          <p:nvPr userDrawn="1"/>
        </p:nvSpPr>
        <p:spPr bwMode="auto">
          <a:xfrm flipH="1">
            <a:off x="8220074" y="6429375"/>
            <a:ext cx="479426" cy="8255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58" name="Rechteck 57"/>
          <p:cNvSpPr/>
          <p:nvPr userDrawn="1"/>
        </p:nvSpPr>
        <p:spPr bwMode="auto">
          <a:xfrm flipH="1">
            <a:off x="8274049" y="6309320"/>
            <a:ext cx="377825" cy="13593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59" name="Rechteck 58"/>
          <p:cNvSpPr/>
          <p:nvPr userDrawn="1"/>
        </p:nvSpPr>
        <p:spPr>
          <a:xfrm>
            <a:off x="7659141" y="6327820"/>
            <a:ext cx="107503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fld id="{1EE35605-8AB3-442C-A293-9F31FDF185BC}" type="slidenum">
              <a:rPr lang="de-CH" sz="1100" smtClean="0">
                <a:solidFill>
                  <a:srgbClr val="000000"/>
                </a:solidFill>
                <a:latin typeface="Roboto Light"/>
                <a:cs typeface="Roboto Light"/>
              </a:rPr>
              <a:pPr algn="r" eaLnBrk="0" fontAlgn="base" hangingPunct="0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de-DE" sz="1100" dirty="0">
              <a:solidFill>
                <a:srgbClr val="000000"/>
              </a:solidFill>
              <a:latin typeface="Roboto Light"/>
              <a:cs typeface="Roboto Light"/>
            </a:endParaRPr>
          </a:p>
        </p:txBody>
      </p:sp>
      <p:sp>
        <p:nvSpPr>
          <p:cNvPr id="60" name="Rechteck 59"/>
          <p:cNvSpPr/>
          <p:nvPr userDrawn="1"/>
        </p:nvSpPr>
        <p:spPr bwMode="auto">
          <a:xfrm>
            <a:off x="1194593" y="6340903"/>
            <a:ext cx="1309688" cy="27609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61" name="Rechteck 60"/>
          <p:cNvSpPr/>
          <p:nvPr userDrawn="1"/>
        </p:nvSpPr>
        <p:spPr bwMode="auto">
          <a:xfrm>
            <a:off x="2442940" y="6435724"/>
            <a:ext cx="103410" cy="920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63" name="Rechteck 62"/>
          <p:cNvSpPr/>
          <p:nvPr userDrawn="1"/>
        </p:nvSpPr>
        <p:spPr bwMode="auto">
          <a:xfrm>
            <a:off x="1288372" y="6237312"/>
            <a:ext cx="1265367" cy="897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64" name="Rechteck 63"/>
          <p:cNvSpPr/>
          <p:nvPr userDrawn="1"/>
        </p:nvSpPr>
        <p:spPr bwMode="auto">
          <a:xfrm>
            <a:off x="1081312" y="6323124"/>
            <a:ext cx="1265367" cy="897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pic>
        <p:nvPicPr>
          <p:cNvPr id="65" name="Bild 6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59632" y="6365453"/>
            <a:ext cx="1156246" cy="144016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1175543" y="6244898"/>
            <a:ext cx="134203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sz="1600" b="1" dirty="0" err="1" smtClean="0">
                <a:solidFill>
                  <a:srgbClr val="000000"/>
                </a:solidFill>
                <a:latin typeface="Arial Narrow" panose="020B0606020202030204" pitchFamily="34" charset="0"/>
              </a:rPr>
              <a:t>MeteoSvizzera</a:t>
            </a:r>
            <a:endParaRPr lang="de-CH" sz="16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971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ktanden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CH" dirty="0" smtClean="0"/>
              <a:t>Folientitel</a:t>
            </a:r>
            <a:endParaRPr lang="de-CH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565226" y="2121233"/>
            <a:ext cx="2376314" cy="4436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baseline="0"/>
            </a:lvl1pPr>
          </a:lstStyle>
          <a:p>
            <a:pPr lvl="0"/>
            <a:r>
              <a:rPr lang="de-CH" dirty="0" smtClean="0"/>
              <a:t>Text 1: Arial 21pt</a:t>
            </a:r>
            <a:br>
              <a:rPr lang="de-CH" dirty="0" smtClean="0"/>
            </a:br>
            <a:r>
              <a:rPr lang="de-CH" dirty="0" smtClean="0"/>
              <a:t/>
            </a:r>
            <a:br>
              <a:rPr lang="de-CH" dirty="0" smtClean="0"/>
            </a:br>
            <a:endParaRPr lang="de-CH" dirty="0"/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3502512" y="3499634"/>
            <a:ext cx="2392327" cy="20388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CH" dirty="0" smtClean="0"/>
              <a:t>Bild/ Grafik</a:t>
            </a:r>
            <a:endParaRPr lang="de-CH" dirty="0"/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6" hasCustomPrompt="1"/>
          </p:nvPr>
        </p:nvSpPr>
        <p:spPr>
          <a:xfrm>
            <a:off x="6303191" y="3490376"/>
            <a:ext cx="2367383" cy="20278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CH" dirty="0" smtClean="0"/>
              <a:t>Bild/ Grafik</a:t>
            </a:r>
            <a:endParaRPr lang="de-CH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608731" y="2431521"/>
            <a:ext cx="2410991" cy="135751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dirty="0" smtClean="0"/>
              <a:t>Text 1/ Detail: Arial 12pt</a:t>
            </a: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3450795" y="2121233"/>
            <a:ext cx="2376314" cy="4436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baseline="0"/>
            </a:lvl1pPr>
          </a:lstStyle>
          <a:p>
            <a:pPr lvl="0"/>
            <a:r>
              <a:rPr lang="de-CH" dirty="0" smtClean="0"/>
              <a:t>Text 2: Arial 21pt</a:t>
            </a:r>
            <a:br>
              <a:rPr lang="de-CH" dirty="0" smtClean="0"/>
            </a:br>
            <a:r>
              <a:rPr lang="de-CH" dirty="0" smtClean="0"/>
              <a:t/>
            </a:r>
            <a:br>
              <a:rPr lang="de-CH" dirty="0" smtClean="0"/>
            </a:br>
            <a:endParaRPr lang="de-CH" dirty="0"/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9" hasCustomPrompt="1"/>
          </p:nvPr>
        </p:nvSpPr>
        <p:spPr>
          <a:xfrm>
            <a:off x="3494300" y="2431521"/>
            <a:ext cx="2410991" cy="135751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dirty="0" smtClean="0"/>
              <a:t>Text 2/ Detail: Arial 12pt</a:t>
            </a:r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6256687" y="2121232"/>
            <a:ext cx="2376314" cy="4436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baseline="0"/>
            </a:lvl1pPr>
          </a:lstStyle>
          <a:p>
            <a:pPr lvl="0"/>
            <a:r>
              <a:rPr lang="de-CH" dirty="0" smtClean="0"/>
              <a:t>Text 3: Arial 21pt</a:t>
            </a:r>
            <a:br>
              <a:rPr lang="de-CH" dirty="0" smtClean="0"/>
            </a:br>
            <a:r>
              <a:rPr lang="de-CH" dirty="0" smtClean="0"/>
              <a:t/>
            </a:r>
            <a:br>
              <a:rPr lang="de-CH" dirty="0" smtClean="0"/>
            </a:br>
            <a:endParaRPr lang="de-CH" dirty="0"/>
          </a:p>
        </p:txBody>
      </p:sp>
      <p:sp>
        <p:nvSpPr>
          <p:cNvPr id="30" name="Text Placeholder 18"/>
          <p:cNvSpPr>
            <a:spLocks noGrp="1"/>
          </p:cNvSpPr>
          <p:nvPr>
            <p:ph type="body" sz="quarter" idx="21" hasCustomPrompt="1"/>
          </p:nvPr>
        </p:nvSpPr>
        <p:spPr>
          <a:xfrm>
            <a:off x="6300192" y="2431520"/>
            <a:ext cx="2410991" cy="1357519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dirty="0" smtClean="0"/>
              <a:t>Text 3/ Detail: Arial 12pt</a:t>
            </a:r>
          </a:p>
        </p:txBody>
      </p:sp>
      <p:sp>
        <p:nvSpPr>
          <p:cNvPr id="32" name="Picture Placeholder 8"/>
          <p:cNvSpPr>
            <a:spLocks noGrp="1"/>
          </p:cNvSpPr>
          <p:nvPr>
            <p:ph type="pic" sz="quarter" idx="22" hasCustomPrompt="1"/>
          </p:nvPr>
        </p:nvSpPr>
        <p:spPr>
          <a:xfrm>
            <a:off x="608663" y="3479743"/>
            <a:ext cx="2392327" cy="20388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CH" dirty="0" smtClean="0"/>
              <a:t>Bild/ Grafik</a:t>
            </a:r>
            <a:endParaRPr lang="de-CH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553138"/>
            <a:ext cx="9144000" cy="4468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de-CH" dirty="0" smtClean="0"/>
              <a:t>Fläche: Rechteck, Farb-Füllung grau , ohne Rand</a:t>
            </a:r>
            <a:endParaRPr lang="de-CH" dirty="0"/>
          </a:p>
        </p:txBody>
      </p:sp>
      <p:pic>
        <p:nvPicPr>
          <p:cNvPr id="18" name="Bild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8720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r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/>
          <p:cNvSpPr>
            <a:spLocks noGrp="1"/>
          </p:cNvSpPr>
          <p:nvPr>
            <p:ph type="body" sz="quarter" idx="10" hasCustomPrompt="1"/>
          </p:nvPr>
        </p:nvSpPr>
        <p:spPr>
          <a:xfrm>
            <a:off x="1252810" y="1634728"/>
            <a:ext cx="6991598" cy="2946400"/>
          </a:xfrm>
          <a:prstGeom prst="rect">
            <a:avLst/>
          </a:prstGeo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en-US" dirty="0" err="1" smtClean="0"/>
              <a:t>Aufzählungen</a:t>
            </a:r>
            <a:r>
              <a:rPr lang="en-US" dirty="0" smtClean="0"/>
              <a:t>…………………………………….</a:t>
            </a:r>
            <a:br>
              <a:rPr lang="en-US" dirty="0" smtClean="0"/>
            </a:br>
            <a:r>
              <a:rPr lang="en-US" dirty="0" smtClean="0"/>
              <a:t>Arial 21pt……………………………</a:t>
            </a:r>
          </a:p>
          <a:p>
            <a:pPr lvl="0"/>
            <a:r>
              <a:rPr lang="en-US" dirty="0" smtClean="0"/>
              <a:t>Text………………..</a:t>
            </a:r>
          </a:p>
          <a:p>
            <a:pPr lvl="0"/>
            <a:r>
              <a:rPr lang="en-US" dirty="0" smtClean="0"/>
              <a:t>Text…………</a:t>
            </a:r>
          </a:p>
          <a:p>
            <a:pPr lvl="0"/>
            <a:r>
              <a:rPr lang="en-US" dirty="0" smtClean="0"/>
              <a:t>Text…</a:t>
            </a:r>
          </a:p>
        </p:txBody>
      </p:sp>
      <p:sp>
        <p:nvSpPr>
          <p:cNvPr id="29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CH" dirty="0" smtClean="0"/>
              <a:t>Folientitel</a:t>
            </a:r>
            <a:endParaRPr lang="de-CH" dirty="0"/>
          </a:p>
        </p:txBody>
      </p:sp>
      <p:pic>
        <p:nvPicPr>
          <p:cNvPr id="7" name="Bild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10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90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552575"/>
            <a:ext cx="9144000" cy="44688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endParaRPr lang="de-CH" dirty="0" smtClean="0"/>
          </a:p>
          <a:p>
            <a:endParaRPr lang="de-CH" dirty="0" smtClean="0"/>
          </a:p>
          <a:p>
            <a:r>
              <a:rPr lang="de-CH" dirty="0" smtClean="0"/>
              <a:t>Fläche: Rechteck, Farb-Füllung grau , gemäss CD</a:t>
            </a:r>
            <a:endParaRPr lang="de-CH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1331913" y="1556792"/>
            <a:ext cx="1727200" cy="44645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de-CH" dirty="0" smtClean="0"/>
              <a:t>Bild 1</a:t>
            </a:r>
            <a:endParaRPr lang="de-CH" dirty="0"/>
          </a:p>
        </p:txBody>
      </p:sp>
      <p:sp>
        <p:nvSpPr>
          <p:cNvPr id="8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CH" dirty="0" smtClean="0"/>
              <a:t>Folientitel</a:t>
            </a:r>
            <a:endParaRPr lang="de-CH" dirty="0"/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3203848" y="1556792"/>
            <a:ext cx="1727200" cy="44645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de-CH" dirty="0" smtClean="0"/>
              <a:t>Bild 2</a:t>
            </a:r>
            <a:endParaRPr lang="de-CH" dirty="0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5076056" y="1556792"/>
            <a:ext cx="3664024" cy="21602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de-CH" dirty="0" smtClean="0"/>
              <a:t>Bild 3</a:t>
            </a:r>
            <a:endParaRPr lang="de-CH" dirty="0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5076056" y="3861048"/>
            <a:ext cx="3664024" cy="21602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de-CH" dirty="0" smtClean="0"/>
              <a:t>Bild 4</a:t>
            </a:r>
            <a:endParaRPr lang="de-CH" dirty="0"/>
          </a:p>
        </p:txBody>
      </p:sp>
      <p:pic>
        <p:nvPicPr>
          <p:cNvPr id="13" name="Bild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692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7"/>
          <p:cNvSpPr>
            <a:spLocks noGrp="1"/>
          </p:cNvSpPr>
          <p:nvPr>
            <p:ph type="body" sz="quarter" idx="10" hasCustomPrompt="1"/>
          </p:nvPr>
        </p:nvSpPr>
        <p:spPr>
          <a:xfrm>
            <a:off x="1252810" y="1634728"/>
            <a:ext cx="4297321" cy="440551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aseline="0"/>
            </a:lvl1pPr>
          </a:lstStyle>
          <a:p>
            <a:pPr lvl="0"/>
            <a:r>
              <a:rPr lang="en-US" dirty="0" smtClean="0"/>
              <a:t>Text Arial 21pt</a:t>
            </a:r>
          </a:p>
          <a:p>
            <a:pPr lvl="0"/>
            <a:endParaRPr lang="en-US" dirty="0" smtClean="0"/>
          </a:p>
        </p:txBody>
      </p:sp>
      <p:sp>
        <p:nvSpPr>
          <p:cNvPr id="15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CH" dirty="0" smtClean="0"/>
              <a:t>Folientitel</a:t>
            </a:r>
            <a:endParaRPr lang="de-CH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508104" y="1412875"/>
            <a:ext cx="3240087" cy="46778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de-CH" dirty="0" err="1" smtClean="0"/>
              <a:t>Placeholder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</a:t>
            </a:r>
            <a:r>
              <a:rPr lang="de-CH" dirty="0" err="1" smtClean="0"/>
              <a:t>Rectangle</a:t>
            </a:r>
            <a:endParaRPr lang="de-CH" dirty="0" smtClean="0"/>
          </a:p>
          <a:p>
            <a:pPr lvl="0"/>
            <a:r>
              <a:rPr lang="de-CH" dirty="0" err="1" smtClean="0"/>
              <a:t>Farbe&amp;Form</a:t>
            </a:r>
            <a:r>
              <a:rPr lang="de-CH" dirty="0" smtClean="0"/>
              <a:t> gemäss CD </a:t>
            </a:r>
            <a:endParaRPr lang="de-CH" dirty="0"/>
          </a:p>
        </p:txBody>
      </p:sp>
      <p:pic>
        <p:nvPicPr>
          <p:cNvPr id="8" name="Bild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459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zwei Inhalte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641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96988" y="323850"/>
            <a:ext cx="7461250" cy="98901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de-CH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295400" y="1330325"/>
            <a:ext cx="7472363" cy="4762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51787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0018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image" Target="../media/image6.emf"/><Relationship Id="rId5" Type="http://schemas.openxmlformats.org/officeDocument/2006/relationships/slideLayout" Target="../slideLayouts/slideLayout67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.jpeg" descr="wmo_ppt_2012.jpg"/>
          <p:cNvPicPr/>
          <p:nvPr/>
        </p:nvPicPr>
        <p:blipFill>
          <a:blip r:embed="rId41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250825" y="117475"/>
            <a:ext cx="8713790" cy="935038"/>
          </a:xfrm>
          <a:prstGeom prst="rect">
            <a:avLst/>
          </a:prstGeom>
          <a:ln w="12700">
            <a:miter lim="400000"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/>
          <a:p>
            <a:pPr lvl="0"/>
            <a:r>
              <a:rPr sz="3000"/>
              <a:t>Click to edit Master title style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250825" y="1052512"/>
            <a:ext cx="8713790" cy="58054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5867400" y="6478587"/>
            <a:ext cx="1152525" cy="264253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algn="r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kern="0">
                <a:solidFill>
                  <a:sysClr val="windowText" lastClr="000000"/>
                </a:solidFill>
              </a:rPr>
              <a:pPr/>
              <a:t>‹N°›</a:t>
            </a:fld>
            <a:endParaRPr ker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194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6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7" r:id="rId14"/>
    <p:sldLayoutId id="2147483678" r:id="rId15"/>
    <p:sldLayoutId id="2147483679" r:id="rId16"/>
    <p:sldLayoutId id="2147483680" r:id="rId17"/>
    <p:sldLayoutId id="2147483681" r:id="rId18"/>
    <p:sldLayoutId id="2147483682" r:id="rId19"/>
    <p:sldLayoutId id="2147483683" r:id="rId20"/>
    <p:sldLayoutId id="2147483684" r:id="rId21"/>
    <p:sldLayoutId id="2147483685" r:id="rId22"/>
    <p:sldLayoutId id="2147483686" r:id="rId23"/>
    <p:sldLayoutId id="2147483687" r:id="rId24"/>
    <p:sldLayoutId id="2147483688" r:id="rId25"/>
    <p:sldLayoutId id="2147483689" r:id="rId26"/>
    <p:sldLayoutId id="2147483690" r:id="rId27"/>
    <p:sldLayoutId id="2147483691" r:id="rId28"/>
    <p:sldLayoutId id="2147483692" r:id="rId29"/>
    <p:sldLayoutId id="2147483693" r:id="rId30"/>
    <p:sldLayoutId id="2147483694" r:id="rId31"/>
    <p:sldLayoutId id="2147483695" r:id="rId32"/>
    <p:sldLayoutId id="2147483696" r:id="rId33"/>
    <p:sldLayoutId id="2147483697" r:id="rId34"/>
    <p:sldLayoutId id="2147483698" r:id="rId35"/>
    <p:sldLayoutId id="2147483699" r:id="rId36"/>
    <p:sldLayoutId id="2147483700" r:id="rId37"/>
    <p:sldLayoutId id="2147483701" r:id="rId38"/>
    <p:sldLayoutId id="2147483702" r:id="rId39"/>
  </p:sldLayoutIdLst>
  <p:transition spd="med"/>
  <p:txStyles>
    <p:titleStyle>
      <a:lvl1pPr>
        <a:defRPr sz="3000" b="1">
          <a:solidFill>
            <a:srgbClr val="333399"/>
          </a:solidFill>
          <a:latin typeface="Arial" pitchFamily="34" charset="0"/>
          <a:ea typeface="Arial"/>
          <a:cs typeface="Arial"/>
          <a:sym typeface="Arial"/>
        </a:defRPr>
      </a:lvl1pPr>
      <a:lvl2pPr>
        <a:defRPr sz="3000">
          <a:latin typeface="Arial"/>
          <a:ea typeface="Arial"/>
          <a:cs typeface="Arial"/>
          <a:sym typeface="Arial"/>
        </a:defRPr>
      </a:lvl2pPr>
      <a:lvl3pPr>
        <a:defRPr sz="3000">
          <a:latin typeface="Arial"/>
          <a:ea typeface="Arial"/>
          <a:cs typeface="Arial"/>
          <a:sym typeface="Arial"/>
        </a:defRPr>
      </a:lvl3pPr>
      <a:lvl4pPr>
        <a:defRPr sz="3000">
          <a:latin typeface="Arial"/>
          <a:ea typeface="Arial"/>
          <a:cs typeface="Arial"/>
          <a:sym typeface="Arial"/>
        </a:defRPr>
      </a:lvl4pPr>
      <a:lvl5pPr>
        <a:defRPr sz="3000">
          <a:latin typeface="Arial"/>
          <a:ea typeface="Arial"/>
          <a:cs typeface="Arial"/>
          <a:sym typeface="Arial"/>
        </a:defRPr>
      </a:lvl5pPr>
      <a:lvl6pPr>
        <a:defRPr sz="3000">
          <a:latin typeface="Arial"/>
          <a:ea typeface="Arial"/>
          <a:cs typeface="Arial"/>
          <a:sym typeface="Arial"/>
        </a:defRPr>
      </a:lvl6pPr>
      <a:lvl7pPr>
        <a:defRPr sz="3000">
          <a:latin typeface="Arial"/>
          <a:ea typeface="Arial"/>
          <a:cs typeface="Arial"/>
          <a:sym typeface="Arial"/>
        </a:defRPr>
      </a:lvl7pPr>
      <a:lvl8pPr>
        <a:defRPr sz="3000">
          <a:latin typeface="Arial"/>
          <a:ea typeface="Arial"/>
          <a:cs typeface="Arial"/>
          <a:sym typeface="Arial"/>
        </a:defRPr>
      </a:lvl8pPr>
      <a:lvl9pPr>
        <a:defRPr sz="3000">
          <a:latin typeface="Arial"/>
          <a:ea typeface="Arial"/>
          <a:cs typeface="Arial"/>
          <a:sym typeface="Arial"/>
        </a:defRPr>
      </a:lvl9pPr>
    </p:titleStyle>
    <p:bodyStyle>
      <a:lvl1pPr marL="5334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1pPr>
      <a:lvl2pPr marL="9906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2pPr>
      <a:lvl3pPr marL="14478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3pPr>
      <a:lvl4pPr marL="19050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4pPr>
      <a:lvl5pPr marL="23622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5pPr>
      <a:lvl6pPr marL="28194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6pPr>
      <a:lvl7pPr marL="32766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7pPr>
      <a:lvl8pPr marL="37338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8pPr>
      <a:lvl9pPr marL="41910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wmo_ppt_2012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4"/>
            <a:ext cx="8713788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6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0"/>
            <a:r>
              <a:rPr lang="en-US" smtClean="0"/>
              <a:t>First level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90" y="6453191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2" y="6478591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 eaLnBrk="0" fontAlgn="base" hangingPunct="0">
              <a:spcAft>
                <a:spcPct val="0"/>
              </a:spcAft>
              <a:defRPr/>
            </a:pPr>
            <a:fld id="{099AED99-1D12-406A-806A-00B33C0BA7D7}" type="slidenum">
              <a:rPr lang="en-US"/>
              <a:pPr eaLnBrk="0" fontAlgn="base" hangingPunct="0">
                <a:spcAft>
                  <a:spcPct val="0"/>
                </a:spcAft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561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5pPr>
      <a:lvl6pPr marL="457148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296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445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592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339" indent="-533339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487" indent="-533339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445" indent="-457148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300">
          <a:solidFill>
            <a:schemeClr val="tx1"/>
          </a:solidFill>
          <a:latin typeface="Arial" charset="0"/>
        </a:defRPr>
      </a:lvl3pPr>
      <a:lvl4pPr marL="1752401" indent="-380956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549" indent="-380956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6696" indent="-380956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3844" indent="-380956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0993" indent="-380956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141" indent="-380956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5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smtClean="0">
                <a:solidFill>
                  <a:srgbClr val="000000"/>
                </a:solidFill>
              </a:rPr>
              <a:t>www.wmo.int</a:t>
            </a:r>
          </a:p>
        </p:txBody>
      </p:sp>
      <p:sp>
        <p:nvSpPr>
          <p:cNvPr id="3076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Thank you for your attention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World Met Day Forum 2013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7AF32C-15AE-44BC-94FE-437764B115E8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r>
              <a:rPr lang="en-US">
                <a:solidFill>
                  <a:srgbClr val="000000"/>
                </a:solidFill>
              </a:rPr>
              <a:t>WIGOS </a:t>
            </a:r>
          </a:p>
        </p:txBody>
      </p:sp>
    </p:spTree>
    <p:extLst>
      <p:ext uri="{BB962C8B-B14F-4D97-AF65-F5344CB8AC3E}">
        <p14:creationId xmlns:p14="http://schemas.microsoft.com/office/powerpoint/2010/main" val="318327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  <a:cs typeface="Arial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+mn-lt"/>
          <a:cs typeface="+mn-cs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+mn-lt"/>
          <a:cs typeface="+mn-cs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+mn-lt"/>
          <a:cs typeface="+mn-cs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+mn-lt"/>
          <a:cs typeface="+mn-cs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+mn-lt"/>
          <a:cs typeface="+mn-cs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+mn-lt"/>
          <a:cs typeface="+mn-cs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+mn-lt"/>
          <a:cs typeface="+mn-cs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>
          <a:blip r:embed="rId11">
            <a:alphaModFix amt="70000"/>
          </a:blip>
          <a:stretch>
            <a:fillRect/>
          </a:stretch>
        </p:blipFill>
        <p:spPr>
          <a:xfrm>
            <a:off x="88534" y="5870500"/>
            <a:ext cx="8995386" cy="917896"/>
          </a:xfrm>
          <a:prstGeom prst="rect">
            <a:avLst/>
          </a:prstGeom>
        </p:spPr>
      </p:pic>
      <p:sp>
        <p:nvSpPr>
          <p:cNvPr id="11" name="Rechteck 10"/>
          <p:cNvSpPr/>
          <p:nvPr/>
        </p:nvSpPr>
        <p:spPr bwMode="auto">
          <a:xfrm flipH="1">
            <a:off x="8220074" y="6429375"/>
            <a:ext cx="479426" cy="8255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12" name="Rechteck 11"/>
          <p:cNvSpPr/>
          <p:nvPr/>
        </p:nvSpPr>
        <p:spPr bwMode="auto">
          <a:xfrm flipH="1">
            <a:off x="8274049" y="6309320"/>
            <a:ext cx="377825" cy="13593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7659141" y="6327820"/>
            <a:ext cx="107503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fld id="{1EE35605-8AB3-442C-A293-9F31FDF185BC}" type="slidenum">
              <a:rPr lang="de-CH" sz="1100" smtClean="0">
                <a:solidFill>
                  <a:srgbClr val="000000"/>
                </a:solidFill>
                <a:latin typeface="Roboto Light"/>
                <a:cs typeface="Roboto Light"/>
              </a:rPr>
              <a:pPr algn="r" eaLnBrk="0" fontAlgn="base" hangingPunct="0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de-DE" sz="1100" dirty="0">
              <a:solidFill>
                <a:srgbClr val="000000"/>
              </a:solidFill>
              <a:latin typeface="Roboto Light"/>
              <a:cs typeface="Roboto Light"/>
            </a:endParaRPr>
          </a:p>
        </p:txBody>
      </p:sp>
      <p:sp>
        <p:nvSpPr>
          <p:cNvPr id="4" name="Rechteck 3"/>
          <p:cNvSpPr/>
          <p:nvPr/>
        </p:nvSpPr>
        <p:spPr bwMode="auto">
          <a:xfrm>
            <a:off x="1194593" y="6340903"/>
            <a:ext cx="1309688" cy="27609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10" name="Rechteck 9"/>
          <p:cNvSpPr/>
          <p:nvPr/>
        </p:nvSpPr>
        <p:spPr bwMode="auto">
          <a:xfrm>
            <a:off x="2442940" y="6435724"/>
            <a:ext cx="103410" cy="920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15" name="Rechteck 14"/>
          <p:cNvSpPr/>
          <p:nvPr/>
        </p:nvSpPr>
        <p:spPr bwMode="auto">
          <a:xfrm>
            <a:off x="1288372" y="6237312"/>
            <a:ext cx="1265367" cy="897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16" name="Rechteck 15"/>
          <p:cNvSpPr/>
          <p:nvPr/>
        </p:nvSpPr>
        <p:spPr bwMode="auto">
          <a:xfrm>
            <a:off x="1081312" y="6323124"/>
            <a:ext cx="1265367" cy="897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2100" smtClean="0">
              <a:solidFill>
                <a:srgbClr val="FFFF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75543" y="6244898"/>
            <a:ext cx="134203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sz="1600" b="1" dirty="0" err="1" smtClean="0">
                <a:solidFill>
                  <a:srgbClr val="000000"/>
                </a:solidFill>
                <a:latin typeface="Arial Narrow" panose="020B0606020202030204" pitchFamily="34" charset="0"/>
              </a:rPr>
              <a:t>MeteoSvizzera</a:t>
            </a:r>
            <a:endParaRPr lang="de-CH" sz="16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187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1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2B2B2"/>
        </a:buClr>
        <a:buChar char="•"/>
        <a:defRPr sz="21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0C0C0"/>
        </a:buClr>
        <a:buChar char="•"/>
        <a:defRPr sz="21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h/url?sa=i&amp;rct=j&amp;q=&amp;esrc=s&amp;frm=1&amp;source=images&amp;cd=&amp;cad=rja&amp;uact=8&amp;ved=0CAcQjRw&amp;url=http://www.mydestination.com/blog/review-the-best-exotic-marigold-hotel/&amp;ei=_RtCVeLdJo-raaCkgfAG&amp;bvm=bv.92189499,d.d24&amp;psig=AFQjCNF_0gtMS0R0TZi-YFPdXZdz98N42w&amp;ust=1430482207588194" TargetMode="Externa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Datei:Da_Vinci_Vitruve_Luc_Viatour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mo.int/pages/prog/www/wigos/wir/qm.html" TargetMode="External"/><Relationship Id="rId13" Type="http://schemas.openxmlformats.org/officeDocument/2006/relationships/hyperlink" Target="http://www.wmo.int/pages/prog/www/wigos/wir/discovery.html" TargetMode="External"/><Relationship Id="rId3" Type="http://schemas.openxmlformats.org/officeDocument/2006/relationships/hyperlink" Target="http://www.wmo.int/pages/prog/www/wigos/index_en.html" TargetMode="External"/><Relationship Id="rId7" Type="http://schemas.openxmlformats.org/officeDocument/2006/relationships/hyperlink" Target="http://www.wmo.int/pages/prog/www/wigos/wir/outreach.html" TargetMode="External"/><Relationship Id="rId12" Type="http://schemas.openxmlformats.org/officeDocument/2006/relationships/hyperlink" Target="http://www.wmo.int/pages/prog/www/wigos/wir/osde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wmo.int/pages/prog/www/wigos/wir/co-sponsored.html" TargetMode="External"/><Relationship Id="rId11" Type="http://schemas.openxmlformats.org/officeDocument/2006/relationships/hyperlink" Target="http://www.wmo.int/pages/prog/www/wigos/wir/cb.html" TargetMode="External"/><Relationship Id="rId5" Type="http://schemas.openxmlformats.org/officeDocument/2006/relationships/hyperlink" Target="http://www.wmo.int/pages/prog/www/wigos/wir/manage.html" TargetMode="External"/><Relationship Id="rId15" Type="http://schemas.openxmlformats.org/officeDocument/2006/relationships/image" Target="../media/image17.png"/><Relationship Id="rId10" Type="http://schemas.openxmlformats.org/officeDocument/2006/relationships/hyperlink" Target="http://www.wmo.int/pages/prog/www/wigos/wir/index_en.html" TargetMode="External"/><Relationship Id="rId4" Type="http://schemas.openxmlformats.org/officeDocument/2006/relationships/image" Target="../media/image16.jpeg"/><Relationship Id="rId9" Type="http://schemas.openxmlformats.org/officeDocument/2006/relationships/hyperlink" Target="http://www.wmo.int/pages/prog/www/wigos/wir/standards.html" TargetMode="External"/><Relationship Id="rId14" Type="http://schemas.openxmlformats.org/officeDocument/2006/relationships/hyperlink" Target="http://www.wmo.int/pages/prog/www/wigos/wir/operations.html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library.wmo.int/pmb_ged/wmo_1157_en.pdf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mo.int/pages/prog/www/wigos/WGM.html" TargetMode="External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19.jpeg"/><Relationship Id="rId5" Type="http://schemas.openxmlformats.org/officeDocument/2006/relationships/hyperlink" Target="http://library.wmo.int/pmb_ged/wmo_1157_en.pdf" TargetMode="Externa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1.xml"/><Relationship Id="rId5" Type="http://schemas.openxmlformats.org/officeDocument/2006/relationships/image" Target="../media/image26.jpeg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mo.int/wigos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3" y="2060848"/>
            <a:ext cx="8496300" cy="2376264"/>
          </a:xfrm>
        </p:spPr>
        <p:txBody>
          <a:bodyPr/>
          <a:lstStyle/>
          <a:p>
            <a:r>
              <a:rPr lang="en-US" sz="4800" b="1" dirty="0">
                <a:solidFill>
                  <a:srgbClr val="000099"/>
                </a:solidFill>
              </a:rPr>
              <a:t>Next Phase of WIGOS </a:t>
            </a:r>
            <a:r>
              <a:rPr lang="en-US" sz="4800" b="1" dirty="0" smtClean="0">
                <a:solidFill>
                  <a:srgbClr val="000099"/>
                </a:solidFill>
              </a:rPr>
              <a:t>Implementation</a:t>
            </a:r>
            <a:r>
              <a:rPr lang="en-US" sz="4800" b="1" dirty="0" smtClean="0">
                <a:solidFill>
                  <a:srgbClr val="000066"/>
                </a:solidFill>
              </a:rPr>
              <a:t/>
            </a:r>
            <a:br>
              <a:rPr lang="en-US" sz="4800" b="1" dirty="0" smtClean="0">
                <a:solidFill>
                  <a:srgbClr val="000066"/>
                </a:solidFill>
              </a:rPr>
            </a:br>
            <a:r>
              <a:rPr lang="en-US" sz="1200" b="1" dirty="0">
                <a:solidFill>
                  <a:srgbClr val="000066"/>
                </a:solidFill>
              </a:rPr>
              <a:t/>
            </a:r>
            <a:br>
              <a:rPr lang="en-US" sz="1200" b="1" dirty="0">
                <a:solidFill>
                  <a:srgbClr val="000066"/>
                </a:solidFill>
              </a:rPr>
            </a:br>
            <a:r>
              <a:rPr lang="en-US" b="1" i="1" dirty="0" smtClean="0">
                <a:solidFill>
                  <a:srgbClr val="0000CC"/>
                </a:solidFill>
              </a:rPr>
              <a:t>Guidance </a:t>
            </a:r>
            <a:r>
              <a:rPr lang="en-US" b="1" i="1" dirty="0">
                <a:solidFill>
                  <a:srgbClr val="0000CC"/>
                </a:solidFill>
              </a:rPr>
              <a:t>from ICG-WIGOS</a:t>
            </a:r>
            <a:endParaRPr lang="en-US" sz="4200" b="1" i="1" dirty="0">
              <a:solidFill>
                <a:srgbClr val="0000CC"/>
              </a:solidFill>
            </a:endParaRPr>
          </a:p>
        </p:txBody>
      </p:sp>
      <p:sp>
        <p:nvSpPr>
          <p:cNvPr id="614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9512" y="4581128"/>
            <a:ext cx="8712968" cy="1800200"/>
          </a:xfrm>
        </p:spPr>
        <p:txBody>
          <a:bodyPr/>
          <a:lstStyle/>
          <a:p>
            <a:r>
              <a:rPr lang="en-US" i="1" dirty="0" smtClean="0"/>
              <a:t>Bertrand Calpini, </a:t>
            </a:r>
          </a:p>
          <a:p>
            <a:r>
              <a:rPr lang="en-US" i="1" dirty="0"/>
              <a:t>Deputy Director, </a:t>
            </a:r>
            <a:r>
              <a:rPr lang="en-US" i="1" dirty="0" err="1"/>
              <a:t>MeteoSwiss</a:t>
            </a:r>
            <a:endParaRPr lang="en-US" i="1" dirty="0" smtClean="0"/>
          </a:p>
          <a:p>
            <a:r>
              <a:rPr lang="en-US" i="1" dirty="0" smtClean="0"/>
              <a:t>CIMO President &amp; Co-Chair, ICG-WIGOS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1909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b="1" dirty="0" smtClean="0">
                <a:solidFill>
                  <a:schemeClr val="accent1">
                    <a:lumMod val="50000"/>
                  </a:schemeClr>
                </a:solidFill>
              </a:rPr>
              <a:t>«CIMO </a:t>
            </a:r>
            <a:r>
              <a:rPr lang="fr-CH" b="1" dirty="0" err="1" smtClean="0">
                <a:solidFill>
                  <a:schemeClr val="accent1">
                    <a:lumMod val="50000"/>
                  </a:schemeClr>
                </a:solidFill>
              </a:rPr>
              <a:t>embracing</a:t>
            </a:r>
            <a:r>
              <a:rPr lang="fr-CH" b="1" dirty="0" smtClean="0">
                <a:solidFill>
                  <a:schemeClr val="accent1">
                    <a:lumMod val="50000"/>
                  </a:schemeClr>
                </a:solidFill>
              </a:rPr>
              <a:t> WIGOS …</a:t>
            </a:r>
            <a:endParaRPr lang="de-CH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7600"/>
            <a:ext cx="9144000" cy="462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191940"/>
            <a:ext cx="3200400" cy="2472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7" y="1117600"/>
            <a:ext cx="2511425" cy="446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0562" y="5720925"/>
            <a:ext cx="2411238" cy="461665"/>
          </a:xfrm>
          <a:prstGeom prst="rect">
            <a:avLst/>
          </a:prstGeom>
          <a:solidFill>
            <a:srgbClr val="FF9900"/>
          </a:solidFill>
        </p:spPr>
        <p:txBody>
          <a:bodyPr wrap="none" rtlCol="0">
            <a:spAutoFit/>
          </a:bodyPr>
          <a:lstStyle/>
          <a:p>
            <a:r>
              <a:rPr lang="fr-CH" dirty="0" err="1" smtClean="0"/>
              <a:t>Remote</a:t>
            </a:r>
            <a:r>
              <a:rPr lang="fr-CH" dirty="0" smtClean="0"/>
              <a:t> </a:t>
            </a:r>
            <a:r>
              <a:rPr lang="fr-CH" dirty="0" err="1" smtClean="0"/>
              <a:t>sensing</a:t>
            </a:r>
            <a:endParaRPr lang="fr-CH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3366381" y="5720926"/>
            <a:ext cx="2683748" cy="461665"/>
          </a:xfrm>
          <a:prstGeom prst="rect">
            <a:avLst/>
          </a:prstGeom>
          <a:solidFill>
            <a:srgbClr val="FF9900"/>
          </a:solidFill>
        </p:spPr>
        <p:txBody>
          <a:bodyPr wrap="none" rtlCol="0">
            <a:spAutoFit/>
          </a:bodyPr>
          <a:lstStyle/>
          <a:p>
            <a:r>
              <a:rPr lang="fr-CH" dirty="0" smtClean="0"/>
              <a:t>In situ observation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37452" y="5738813"/>
            <a:ext cx="2172390" cy="461665"/>
          </a:xfrm>
          <a:prstGeom prst="rect">
            <a:avLst/>
          </a:prstGeom>
          <a:solidFill>
            <a:srgbClr val="FF9900"/>
          </a:solidFill>
        </p:spPr>
        <p:txBody>
          <a:bodyPr wrap="none" rtlCol="0">
            <a:spAutoFit/>
          </a:bodyPr>
          <a:lstStyle/>
          <a:p>
            <a:r>
              <a:rPr lang="fr-CH" dirty="0" err="1" smtClean="0"/>
              <a:t>crowdsourcing</a:t>
            </a:r>
            <a:endParaRPr lang="fr-CH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971800" y="5610061"/>
            <a:ext cx="4844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4000" b="1" dirty="0" smtClean="0"/>
              <a:t>+</a:t>
            </a:r>
            <a:endParaRPr lang="de-CH" sz="4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127224" y="5616714"/>
            <a:ext cx="4844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4000" b="1" dirty="0" smtClean="0"/>
              <a:t>+</a:t>
            </a:r>
            <a:endParaRPr lang="de-CH" sz="4000" b="1" dirty="0"/>
          </a:p>
        </p:txBody>
      </p:sp>
      <p:sp>
        <p:nvSpPr>
          <p:cNvPr id="16" name="Footer Placeholder 3"/>
          <p:cNvSpPr txBox="1">
            <a:spLocks/>
          </p:cNvSpPr>
          <p:nvPr/>
        </p:nvSpPr>
        <p:spPr bwMode="auto">
          <a:xfrm>
            <a:off x="1195388" y="6477000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fr-CH" altLang="en-US" smtClean="0"/>
              <a:t>Cg-17, Agenda Item 2.5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892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3200" b="1" dirty="0">
                <a:solidFill>
                  <a:srgbClr val="333399"/>
                </a:solidFill>
                <a:latin typeface="Arial" pitchFamily="34" charset="0"/>
                <a:ea typeface="Arial"/>
                <a:cs typeface="Arial"/>
                <a:sym typeface="Arial"/>
              </a:rPr>
              <a:t>WIGOS</a:t>
            </a:r>
            <a:r>
              <a:rPr lang="de-CH" b="1" dirty="0" smtClean="0">
                <a:solidFill>
                  <a:srgbClr val="0070C0"/>
                </a:solidFill>
              </a:rPr>
              <a:t> </a:t>
            </a:r>
            <a:r>
              <a:rPr lang="de-CH" sz="3200" b="1" dirty="0">
                <a:solidFill>
                  <a:srgbClr val="333399"/>
                </a:solidFill>
                <a:latin typeface="Arial" pitchFamily="34" charset="0"/>
                <a:ea typeface="Arial"/>
                <a:cs typeface="Arial"/>
                <a:sym typeface="Arial"/>
              </a:rPr>
              <a:t>Vision</a:t>
            </a:r>
            <a:endParaRPr lang="en-US" sz="3200" b="1" dirty="0">
              <a:solidFill>
                <a:srgbClr val="333399"/>
              </a:solidFill>
              <a:latin typeface="Arial" pitchFamily="34" charset="0"/>
              <a:ea typeface="Arial"/>
              <a:cs typeface="Arial"/>
              <a:sym typeface="Arial"/>
            </a:endParaRPr>
          </a:p>
        </p:txBody>
      </p:sp>
      <p:sp>
        <p:nvSpPr>
          <p:cNvPr id="41" name="Freeform 40"/>
          <p:cNvSpPr/>
          <p:nvPr/>
        </p:nvSpPr>
        <p:spPr>
          <a:xfrm rot="3153693">
            <a:off x="11935577" y="2808632"/>
            <a:ext cx="440015" cy="415661"/>
          </a:xfrm>
          <a:custGeom>
            <a:avLst/>
            <a:gdLst>
              <a:gd name="connsiteX0" fmla="*/ 0 w 529437"/>
              <a:gd name="connsiteY0" fmla="*/ 100027 h 500135"/>
              <a:gd name="connsiteX1" fmla="*/ 279370 w 529437"/>
              <a:gd name="connsiteY1" fmla="*/ 100027 h 500135"/>
              <a:gd name="connsiteX2" fmla="*/ 279370 w 529437"/>
              <a:gd name="connsiteY2" fmla="*/ 0 h 500135"/>
              <a:gd name="connsiteX3" fmla="*/ 529437 w 529437"/>
              <a:gd name="connsiteY3" fmla="*/ 250068 h 500135"/>
              <a:gd name="connsiteX4" fmla="*/ 279370 w 529437"/>
              <a:gd name="connsiteY4" fmla="*/ 500135 h 500135"/>
              <a:gd name="connsiteX5" fmla="*/ 279370 w 529437"/>
              <a:gd name="connsiteY5" fmla="*/ 400108 h 500135"/>
              <a:gd name="connsiteX6" fmla="*/ 0 w 529437"/>
              <a:gd name="connsiteY6" fmla="*/ 400108 h 500135"/>
              <a:gd name="connsiteX7" fmla="*/ 0 w 529437"/>
              <a:gd name="connsiteY7" fmla="*/ 100027 h 500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9437" h="500135">
                <a:moveTo>
                  <a:pt x="0" y="100027"/>
                </a:moveTo>
                <a:lnTo>
                  <a:pt x="279370" y="100027"/>
                </a:lnTo>
                <a:lnTo>
                  <a:pt x="279370" y="0"/>
                </a:lnTo>
                <a:lnTo>
                  <a:pt x="529437" y="250068"/>
                </a:lnTo>
                <a:lnTo>
                  <a:pt x="279370" y="500135"/>
                </a:lnTo>
                <a:lnTo>
                  <a:pt x="279370" y="400108"/>
                </a:lnTo>
                <a:lnTo>
                  <a:pt x="0" y="400108"/>
                </a:lnTo>
                <a:lnTo>
                  <a:pt x="0" y="100027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tint val="60000"/>
                  <a:hueOff val="0"/>
                  <a:satOff val="0"/>
                  <a:lumOff val="0"/>
                  <a:alphaOff val="0"/>
                  <a:tint val="50000"/>
                  <a:satMod val="300000"/>
                </a:srgbClr>
              </a:gs>
              <a:gs pos="35000">
                <a:srgbClr val="4F81BD">
                  <a:tint val="60000"/>
                  <a:hueOff val="0"/>
                  <a:satOff val="0"/>
                  <a:lumOff val="0"/>
                  <a:alphaOff val="0"/>
                  <a:tint val="37000"/>
                  <a:satMod val="300000"/>
                </a:srgbClr>
              </a:gs>
              <a:gs pos="100000">
                <a:srgbClr val="4F81BD">
                  <a:tint val="60000"/>
                  <a:hueOff val="0"/>
                  <a:satOff val="0"/>
                  <a:lumOff val="0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spcFirstLastPara="0" vert="horz" wrap="square" lIns="0" tIns="100026" rIns="150039" bIns="100027" numCol="1" spcCol="1270" anchor="ctr" anchorCtr="0">
            <a:noAutofit/>
          </a:bodyPr>
          <a:lstStyle/>
          <a:p>
            <a:pPr algn="ctr" defTabSz="4445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de-CH" sz="10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11965897" y="3347585"/>
            <a:ext cx="1363078" cy="450861"/>
          </a:xfrm>
          <a:custGeom>
            <a:avLst/>
            <a:gdLst>
              <a:gd name="connsiteX0" fmla="*/ 0 w 1481884"/>
              <a:gd name="connsiteY0" fmla="*/ 271244 h 542488"/>
              <a:gd name="connsiteX1" fmla="*/ 740942 w 1481884"/>
              <a:gd name="connsiteY1" fmla="*/ 0 h 542488"/>
              <a:gd name="connsiteX2" fmla="*/ 1481884 w 1481884"/>
              <a:gd name="connsiteY2" fmla="*/ 271244 h 542488"/>
              <a:gd name="connsiteX3" fmla="*/ 740942 w 1481884"/>
              <a:gd name="connsiteY3" fmla="*/ 542488 h 542488"/>
              <a:gd name="connsiteX4" fmla="*/ 0 w 1481884"/>
              <a:gd name="connsiteY4" fmla="*/ 271244 h 54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1884" h="542488">
                <a:moveTo>
                  <a:pt x="0" y="271244"/>
                </a:moveTo>
                <a:cubicBezTo>
                  <a:pt x="0" y="121440"/>
                  <a:pt x="331731" y="0"/>
                  <a:pt x="740942" y="0"/>
                </a:cubicBezTo>
                <a:cubicBezTo>
                  <a:pt x="1150153" y="0"/>
                  <a:pt x="1481884" y="121440"/>
                  <a:pt x="1481884" y="271244"/>
                </a:cubicBezTo>
                <a:cubicBezTo>
                  <a:pt x="1481884" y="421048"/>
                  <a:pt x="1150153" y="542488"/>
                  <a:pt x="740942" y="542488"/>
                </a:cubicBezTo>
                <a:cubicBezTo>
                  <a:pt x="331731" y="542488"/>
                  <a:pt x="0" y="421048"/>
                  <a:pt x="0" y="271244"/>
                </a:cubicBezTo>
                <a:close/>
              </a:path>
            </a:pathLst>
          </a:custGeom>
          <a:solidFill>
            <a:srgbClr val="1F497D">
              <a:lumMod val="40000"/>
              <a:lumOff val="60000"/>
            </a:srgbClr>
          </a:soli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txBody>
          <a:bodyPr spcFirstLastPara="0" vert="horz" wrap="square" lIns="232257" tIns="94686" rIns="232257" bIns="94686" numCol="1" spcCol="1270" anchor="ctr" anchorCtr="0">
            <a:noAutofit/>
          </a:bodyPr>
          <a:lstStyle/>
          <a:p>
            <a:pPr algn="ctr" defTabSz="5334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de-CH" sz="1200" b="1" kern="0" dirty="0">
                <a:solidFill>
                  <a:prstClr val="white"/>
                </a:solidFill>
                <a:latin typeface="Calibri"/>
              </a:rPr>
              <a:t>Requirements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983196" y="2001559"/>
            <a:ext cx="1231590" cy="727513"/>
          </a:xfrm>
          <a:custGeom>
            <a:avLst/>
            <a:gdLst>
              <a:gd name="connsiteX0" fmla="*/ 0 w 1481884"/>
              <a:gd name="connsiteY0" fmla="*/ 437682 h 875363"/>
              <a:gd name="connsiteX1" fmla="*/ 740942 w 1481884"/>
              <a:gd name="connsiteY1" fmla="*/ 0 h 875363"/>
              <a:gd name="connsiteX2" fmla="*/ 1481884 w 1481884"/>
              <a:gd name="connsiteY2" fmla="*/ 437682 h 875363"/>
              <a:gd name="connsiteX3" fmla="*/ 740942 w 1481884"/>
              <a:gd name="connsiteY3" fmla="*/ 875364 h 875363"/>
              <a:gd name="connsiteX4" fmla="*/ 0 w 1481884"/>
              <a:gd name="connsiteY4" fmla="*/ 437682 h 875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1884" h="875363">
                <a:moveTo>
                  <a:pt x="0" y="437682"/>
                </a:moveTo>
                <a:cubicBezTo>
                  <a:pt x="0" y="195957"/>
                  <a:pt x="331731" y="0"/>
                  <a:pt x="740942" y="0"/>
                </a:cubicBezTo>
                <a:cubicBezTo>
                  <a:pt x="1150153" y="0"/>
                  <a:pt x="1481884" y="195957"/>
                  <a:pt x="1481884" y="437682"/>
                </a:cubicBezTo>
                <a:cubicBezTo>
                  <a:pt x="1481884" y="679407"/>
                  <a:pt x="1150153" y="875364"/>
                  <a:pt x="740942" y="875364"/>
                </a:cubicBezTo>
                <a:cubicBezTo>
                  <a:pt x="331731" y="875364"/>
                  <a:pt x="0" y="679407"/>
                  <a:pt x="0" y="437682"/>
                </a:cubicBezTo>
                <a:close/>
              </a:path>
            </a:pathLst>
          </a:custGeom>
          <a:solidFill>
            <a:srgbClr val="4F81BD">
              <a:lumMod val="75000"/>
            </a:srgbClr>
          </a:soli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txBody>
          <a:bodyPr spcFirstLastPara="0" vert="horz" wrap="square" lIns="232257" tIns="143434" rIns="232257" bIns="143434" numCol="1" spcCol="1270" anchor="ctr" anchorCtr="0">
            <a:noAutofit/>
          </a:bodyPr>
          <a:lstStyle/>
          <a:p>
            <a:pPr algn="ctr" defTabSz="5334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de-CH" sz="1200" b="1" kern="0" dirty="0" smtClean="0">
                <a:solidFill>
                  <a:prstClr val="white"/>
                </a:solidFill>
                <a:latin typeface="Calibri"/>
              </a:rPr>
              <a:t>Analysis</a:t>
            </a:r>
            <a:endParaRPr lang="de-CH" sz="1200" b="1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4" name="Freeform 43"/>
          <p:cNvSpPr/>
          <p:nvPr/>
        </p:nvSpPr>
        <p:spPr>
          <a:xfrm rot="18446307">
            <a:off x="10923369" y="2828409"/>
            <a:ext cx="440015" cy="415661"/>
          </a:xfrm>
          <a:custGeom>
            <a:avLst/>
            <a:gdLst>
              <a:gd name="connsiteX0" fmla="*/ 0 w 529437"/>
              <a:gd name="connsiteY0" fmla="*/ 100027 h 500135"/>
              <a:gd name="connsiteX1" fmla="*/ 279370 w 529437"/>
              <a:gd name="connsiteY1" fmla="*/ 100027 h 500135"/>
              <a:gd name="connsiteX2" fmla="*/ 279370 w 529437"/>
              <a:gd name="connsiteY2" fmla="*/ 0 h 500135"/>
              <a:gd name="connsiteX3" fmla="*/ 529437 w 529437"/>
              <a:gd name="connsiteY3" fmla="*/ 250068 h 500135"/>
              <a:gd name="connsiteX4" fmla="*/ 279370 w 529437"/>
              <a:gd name="connsiteY4" fmla="*/ 500135 h 500135"/>
              <a:gd name="connsiteX5" fmla="*/ 279370 w 529437"/>
              <a:gd name="connsiteY5" fmla="*/ 400108 h 500135"/>
              <a:gd name="connsiteX6" fmla="*/ 0 w 529437"/>
              <a:gd name="connsiteY6" fmla="*/ 400108 h 500135"/>
              <a:gd name="connsiteX7" fmla="*/ 0 w 529437"/>
              <a:gd name="connsiteY7" fmla="*/ 100027 h 500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9437" h="500135">
                <a:moveTo>
                  <a:pt x="0" y="100027"/>
                </a:moveTo>
                <a:lnTo>
                  <a:pt x="279370" y="100027"/>
                </a:lnTo>
                <a:lnTo>
                  <a:pt x="279370" y="0"/>
                </a:lnTo>
                <a:lnTo>
                  <a:pt x="529437" y="250068"/>
                </a:lnTo>
                <a:lnTo>
                  <a:pt x="279370" y="500135"/>
                </a:lnTo>
                <a:lnTo>
                  <a:pt x="279370" y="400108"/>
                </a:lnTo>
                <a:lnTo>
                  <a:pt x="0" y="400108"/>
                </a:lnTo>
                <a:lnTo>
                  <a:pt x="0" y="100027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tint val="60000"/>
                  <a:hueOff val="0"/>
                  <a:satOff val="0"/>
                  <a:lumOff val="0"/>
                  <a:alphaOff val="0"/>
                  <a:tint val="50000"/>
                  <a:satMod val="300000"/>
                </a:srgbClr>
              </a:gs>
              <a:gs pos="35000">
                <a:srgbClr val="4F81BD">
                  <a:tint val="60000"/>
                  <a:hueOff val="0"/>
                  <a:satOff val="0"/>
                  <a:lumOff val="0"/>
                  <a:alphaOff val="0"/>
                  <a:tint val="37000"/>
                  <a:satMod val="300000"/>
                </a:srgbClr>
              </a:gs>
              <a:gs pos="100000">
                <a:srgbClr val="4F81BD">
                  <a:tint val="60000"/>
                  <a:hueOff val="0"/>
                  <a:satOff val="0"/>
                  <a:lumOff val="0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spcFirstLastPara="0" vert="horz" wrap="square" lIns="-1" tIns="100027" rIns="150040" bIns="100026" numCol="1" spcCol="1270" anchor="ctr" anchorCtr="0">
            <a:noAutofit/>
          </a:bodyPr>
          <a:lstStyle/>
          <a:p>
            <a:pPr algn="ctr" defTabSz="4445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de-CH" sz="1000" kern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5" name="Picture 4" descr="http://cdnstatic-2.mydestination.com/blog/wp-content/uploads/2012/03/smiling-face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65169" y="272703"/>
            <a:ext cx="1358732" cy="101766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Rounded Rectangle 45"/>
          <p:cNvSpPr/>
          <p:nvPr/>
        </p:nvSpPr>
        <p:spPr bwMode="auto">
          <a:xfrm>
            <a:off x="12347491" y="859902"/>
            <a:ext cx="995043" cy="715089"/>
          </a:xfrm>
          <a:prstGeom prst="roundRect">
            <a:avLst/>
          </a:prstGeom>
          <a:solidFill>
            <a:srgbClr val="4F81BD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defTabSz="117267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kern="0" dirty="0">
                <a:solidFill>
                  <a:srgbClr val="EEECE1"/>
                </a:solidFill>
                <a:latin typeface="Calibri"/>
              </a:rPr>
              <a:t>Improved services for society</a:t>
            </a:r>
            <a:endParaRPr lang="en-US" sz="1200" b="1" kern="0" dirty="0">
              <a:solidFill>
                <a:srgbClr val="EEECE1"/>
              </a:solidFill>
              <a:latin typeface="Calibri"/>
            </a:endParaRPr>
          </a:p>
        </p:txBody>
      </p:sp>
      <p:cxnSp>
        <p:nvCxnSpPr>
          <p:cNvPr id="47" name="Straight Arrow Connector 46"/>
          <p:cNvCxnSpPr/>
          <p:nvPr/>
        </p:nvCxnSpPr>
        <p:spPr bwMode="auto">
          <a:xfrm>
            <a:off x="12064618" y="1217446"/>
            <a:ext cx="243128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8" name="Rounded Rectangle 47"/>
          <p:cNvSpPr/>
          <p:nvPr/>
        </p:nvSpPr>
        <p:spPr bwMode="auto">
          <a:xfrm>
            <a:off x="11171465" y="962057"/>
            <a:ext cx="855052" cy="510778"/>
          </a:xfrm>
          <a:prstGeom prst="roundRect">
            <a:avLst/>
          </a:prstGeom>
          <a:solidFill>
            <a:srgbClr val="4F81BD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EEECE1"/>
            </a:outerShdw>
            <a:softEdge rad="63500"/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defTabSz="117267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kern="0" dirty="0">
                <a:solidFill>
                  <a:srgbClr val="EEECE1"/>
                </a:solidFill>
                <a:latin typeface="Calibri"/>
              </a:rPr>
              <a:t>Guidance for Action</a:t>
            </a:r>
            <a:endParaRPr lang="en-US" sz="1200" b="1" kern="0" dirty="0">
              <a:solidFill>
                <a:srgbClr val="EEECE1"/>
              </a:solidFill>
              <a:latin typeface="Calibri"/>
            </a:endParaRPr>
          </a:p>
        </p:txBody>
      </p:sp>
      <p:cxnSp>
        <p:nvCxnSpPr>
          <p:cNvPr id="49" name="Straight Arrow Connector 48"/>
          <p:cNvCxnSpPr/>
          <p:nvPr/>
        </p:nvCxnSpPr>
        <p:spPr bwMode="auto">
          <a:xfrm rot="16200000">
            <a:off x="11478917" y="1699224"/>
            <a:ext cx="299735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0" name="Freeform 49"/>
          <p:cNvSpPr/>
          <p:nvPr/>
        </p:nvSpPr>
        <p:spPr>
          <a:xfrm>
            <a:off x="11502628" y="3365183"/>
            <a:ext cx="327376" cy="415662"/>
          </a:xfrm>
          <a:custGeom>
            <a:avLst/>
            <a:gdLst>
              <a:gd name="connsiteX0" fmla="*/ 0 w 393908"/>
              <a:gd name="connsiteY0" fmla="*/ 100027 h 500135"/>
              <a:gd name="connsiteX1" fmla="*/ 196954 w 393908"/>
              <a:gd name="connsiteY1" fmla="*/ 100027 h 500135"/>
              <a:gd name="connsiteX2" fmla="*/ 196954 w 393908"/>
              <a:gd name="connsiteY2" fmla="*/ 0 h 500135"/>
              <a:gd name="connsiteX3" fmla="*/ 393908 w 393908"/>
              <a:gd name="connsiteY3" fmla="*/ 250068 h 500135"/>
              <a:gd name="connsiteX4" fmla="*/ 196954 w 393908"/>
              <a:gd name="connsiteY4" fmla="*/ 500135 h 500135"/>
              <a:gd name="connsiteX5" fmla="*/ 196954 w 393908"/>
              <a:gd name="connsiteY5" fmla="*/ 400108 h 500135"/>
              <a:gd name="connsiteX6" fmla="*/ 0 w 393908"/>
              <a:gd name="connsiteY6" fmla="*/ 400108 h 500135"/>
              <a:gd name="connsiteX7" fmla="*/ 0 w 393908"/>
              <a:gd name="connsiteY7" fmla="*/ 100027 h 500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3908" h="500135">
                <a:moveTo>
                  <a:pt x="393908" y="400108"/>
                </a:moveTo>
                <a:lnTo>
                  <a:pt x="196954" y="400108"/>
                </a:lnTo>
                <a:lnTo>
                  <a:pt x="196954" y="500135"/>
                </a:lnTo>
                <a:lnTo>
                  <a:pt x="0" y="250067"/>
                </a:lnTo>
                <a:lnTo>
                  <a:pt x="196954" y="0"/>
                </a:lnTo>
                <a:lnTo>
                  <a:pt x="196954" y="100027"/>
                </a:lnTo>
                <a:lnTo>
                  <a:pt x="393908" y="100027"/>
                </a:lnTo>
                <a:lnTo>
                  <a:pt x="393908" y="400108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tint val="60000"/>
                  <a:hueOff val="0"/>
                  <a:satOff val="0"/>
                  <a:lumOff val="0"/>
                  <a:alphaOff val="0"/>
                  <a:tint val="50000"/>
                  <a:satMod val="300000"/>
                </a:srgbClr>
              </a:gs>
              <a:gs pos="35000">
                <a:srgbClr val="4F81BD">
                  <a:tint val="60000"/>
                  <a:hueOff val="0"/>
                  <a:satOff val="0"/>
                  <a:lumOff val="0"/>
                  <a:alphaOff val="0"/>
                  <a:tint val="37000"/>
                  <a:satMod val="300000"/>
                </a:srgbClr>
              </a:gs>
              <a:gs pos="100000">
                <a:srgbClr val="4F81BD">
                  <a:tint val="60000"/>
                  <a:hueOff val="0"/>
                  <a:satOff val="0"/>
                  <a:lumOff val="0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spcFirstLastPara="0" vert="horz" wrap="square" lIns="118171" tIns="100028" rIns="0" bIns="100027" numCol="1" spcCol="1270" anchor="ctr" anchorCtr="0">
            <a:noAutofit/>
          </a:bodyPr>
          <a:lstStyle/>
          <a:p>
            <a:pPr algn="ctr" defTabSz="4445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de-CH" sz="10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1" name="Freeform 50"/>
          <p:cNvSpPr/>
          <p:nvPr/>
        </p:nvSpPr>
        <p:spPr>
          <a:xfrm>
            <a:off x="10116616" y="3347585"/>
            <a:ext cx="1231590" cy="450861"/>
          </a:xfrm>
          <a:custGeom>
            <a:avLst/>
            <a:gdLst>
              <a:gd name="connsiteX0" fmla="*/ 0 w 1481884"/>
              <a:gd name="connsiteY0" fmla="*/ 271244 h 542488"/>
              <a:gd name="connsiteX1" fmla="*/ 740942 w 1481884"/>
              <a:gd name="connsiteY1" fmla="*/ 0 h 542488"/>
              <a:gd name="connsiteX2" fmla="*/ 1481884 w 1481884"/>
              <a:gd name="connsiteY2" fmla="*/ 271244 h 542488"/>
              <a:gd name="connsiteX3" fmla="*/ 740942 w 1481884"/>
              <a:gd name="connsiteY3" fmla="*/ 542488 h 542488"/>
              <a:gd name="connsiteX4" fmla="*/ 0 w 1481884"/>
              <a:gd name="connsiteY4" fmla="*/ 271244 h 54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1884" h="542488">
                <a:moveTo>
                  <a:pt x="0" y="271244"/>
                </a:moveTo>
                <a:cubicBezTo>
                  <a:pt x="0" y="121440"/>
                  <a:pt x="331731" y="0"/>
                  <a:pt x="740942" y="0"/>
                </a:cubicBezTo>
                <a:cubicBezTo>
                  <a:pt x="1150153" y="0"/>
                  <a:pt x="1481884" y="121440"/>
                  <a:pt x="1481884" y="271244"/>
                </a:cubicBezTo>
                <a:cubicBezTo>
                  <a:pt x="1481884" y="421048"/>
                  <a:pt x="1150153" y="542488"/>
                  <a:pt x="740942" y="542488"/>
                </a:cubicBezTo>
                <a:cubicBezTo>
                  <a:pt x="331731" y="542488"/>
                  <a:pt x="0" y="421048"/>
                  <a:pt x="0" y="271244"/>
                </a:cubicBezTo>
                <a:close/>
              </a:path>
            </a:pathLst>
          </a:custGeom>
          <a:solidFill>
            <a:srgbClr val="1F497D">
              <a:lumMod val="60000"/>
              <a:lumOff val="40000"/>
            </a:srgbClr>
          </a:soli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txBody>
          <a:bodyPr spcFirstLastPara="0" vert="horz" wrap="square" lIns="232257" tIns="94686" rIns="232257" bIns="94686" numCol="1" spcCol="1270" anchor="ctr" anchorCtr="0">
            <a:noAutofit/>
          </a:bodyPr>
          <a:lstStyle/>
          <a:p>
            <a:pPr algn="ctr" defTabSz="5334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de-CH" sz="1200" b="1" kern="0" dirty="0">
                <a:solidFill>
                  <a:prstClr val="white"/>
                </a:solidFill>
                <a:latin typeface="Calibri"/>
              </a:rPr>
              <a:t>Capabilities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1431438" y="3010856"/>
            <a:ext cx="521177" cy="2813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sz="1600" b="1" dirty="0">
                <a:solidFill>
                  <a:srgbClr val="0070C0"/>
                </a:solidFill>
              </a:rPr>
              <a:t>RRR</a:t>
            </a:r>
            <a:endParaRPr lang="en-US" sz="1600" b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6192688" cy="5923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1344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z="3200" b="1" dirty="0" smtClean="0">
                <a:solidFill>
                  <a:schemeClr val="accent2"/>
                </a:solidFill>
                <a:latin typeface="Arial" pitchFamily="34" charset="0"/>
              </a:rPr>
              <a:t>WIGOS shall enhance:</a:t>
            </a:r>
            <a:endParaRPr lang="en-AU" altLang="en-US" b="1" dirty="0" smtClean="0">
              <a:solidFill>
                <a:schemeClr val="accent2"/>
              </a:solidFill>
              <a:latin typeface="Arial" pitchFamily="34" charset="0"/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4294967295"/>
          </p:nvPr>
        </p:nvSpPr>
        <p:spPr>
          <a:xfrm>
            <a:off x="250825" y="1556792"/>
            <a:ext cx="8713788" cy="424847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 sz="3200" b="1" i="1" dirty="0" smtClean="0">
                <a:solidFill>
                  <a:srgbClr val="000099"/>
                </a:solidFill>
                <a:latin typeface="Arial" pitchFamily="34" charset="0"/>
              </a:rPr>
              <a:t>Compliance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3200" b="1" i="1" dirty="0" smtClean="0">
                <a:solidFill>
                  <a:srgbClr val="000099"/>
                </a:solidFill>
                <a:latin typeface="Arial" pitchFamily="34" charset="0"/>
              </a:rPr>
              <a:t>Collaboration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3200" b="1" i="1" dirty="0" smtClean="0">
                <a:solidFill>
                  <a:srgbClr val="000099"/>
                </a:solidFill>
                <a:latin typeface="Arial" pitchFamily="34" charset="0"/>
              </a:rPr>
              <a:t>Coordination</a:t>
            </a:r>
            <a:r>
              <a:rPr lang="en-GB" altLang="en-US" sz="3200" dirty="0" smtClean="0">
                <a:latin typeface="Arial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3200" b="1" i="1" dirty="0" smtClean="0">
                <a:solidFill>
                  <a:srgbClr val="000099"/>
                </a:solidFill>
                <a:latin typeface="Arial" pitchFamily="34" charset="0"/>
              </a:rPr>
              <a:t>Communication</a:t>
            </a:r>
            <a:r>
              <a:rPr lang="en-GB" altLang="en-US" sz="3200" dirty="0" smtClean="0">
                <a:solidFill>
                  <a:srgbClr val="000099"/>
                </a:solidFill>
                <a:latin typeface="Arial" pitchFamily="34" charset="0"/>
              </a:rPr>
              <a:t> </a:t>
            </a:r>
          </a:p>
          <a:p>
            <a:pPr marL="0" indent="0">
              <a:buNone/>
            </a:pPr>
            <a:endParaRPr lang="en-GB" altLang="en-US" sz="3200" dirty="0" smtClean="0">
              <a:latin typeface="Arial" pitchFamily="34" charset="0"/>
            </a:endParaRPr>
          </a:p>
          <a:p>
            <a:pPr marL="0" indent="0">
              <a:buNone/>
            </a:pPr>
            <a:r>
              <a:rPr lang="en-GB" altLang="en-US" sz="3200" dirty="0" smtClean="0">
                <a:latin typeface="Arial" pitchFamily="34" charset="0"/>
              </a:rPr>
              <a:t>at global, regional and national levels for the mutual benefit of all stakeholders &amp; society. </a:t>
            </a:r>
            <a:endParaRPr lang="en-AU" altLang="en-US" sz="3200" dirty="0" smtClean="0">
              <a:latin typeface="Arial" pitchFamily="34" charset="0"/>
            </a:endParaRPr>
          </a:p>
        </p:txBody>
      </p:sp>
      <p:pic>
        <p:nvPicPr>
          <p:cNvPr id="1026" name="Picture 2" descr="https://upload.wikimedia.org/wikipedia/commons/thumb/2/22/Da_Vinci_Vitruve_Luc_Viatour.jpg/330px-Da_Vinci_Vitruve_Luc_Viatour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8" t="5775" r="3058" b="24796"/>
          <a:stretch/>
        </p:blipFill>
        <p:spPr bwMode="auto">
          <a:xfrm>
            <a:off x="6591299" y="1700808"/>
            <a:ext cx="2000251" cy="201622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8287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Key Comp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0" t="26199" r="24561" b="18594"/>
          <a:stretch>
            <a:fillRect/>
          </a:stretch>
        </p:blipFill>
        <p:spPr bwMode="auto">
          <a:xfrm>
            <a:off x="3021013" y="2133600"/>
            <a:ext cx="3124200" cy="269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2484438" y="1700213"/>
            <a:ext cx="426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 b="0" i="1">
                <a:latin typeface="Arial Narrow" pitchFamily="34" charset="0"/>
              </a:rPr>
              <a:t>To oversee, guide and coordinate WIGOS </a:t>
            </a:r>
          </a:p>
        </p:txBody>
      </p:sp>
      <p:sp>
        <p:nvSpPr>
          <p:cNvPr id="11268" name="TextBox 9"/>
          <p:cNvSpPr txBox="1">
            <a:spLocks noChangeArrowheads="1"/>
          </p:cNvSpPr>
          <p:nvPr/>
        </p:nvSpPr>
        <p:spPr bwMode="auto">
          <a:xfrm>
            <a:off x="2051050" y="4868863"/>
            <a:ext cx="49101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 b="0" i="1">
                <a:latin typeface="Arial Narrow" pitchFamily="34" charset="0"/>
              </a:rPr>
              <a:t>To facilitate and support the operation of WIGOS </a:t>
            </a:r>
          </a:p>
        </p:txBody>
      </p:sp>
      <p:sp>
        <p:nvSpPr>
          <p:cNvPr id="11269" name="TextBox 10"/>
          <p:cNvSpPr txBox="1">
            <a:spLocks noChangeArrowheads="1"/>
          </p:cNvSpPr>
          <p:nvPr/>
        </p:nvSpPr>
        <p:spPr bwMode="auto">
          <a:xfrm rot="5400000">
            <a:off x="4860926" y="3140075"/>
            <a:ext cx="34607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 b="0" i="1">
                <a:latin typeface="Arial Narrow" pitchFamily="34" charset="0"/>
              </a:rPr>
              <a:t>To plan, implement and evolve WIGOS component systems  </a:t>
            </a:r>
          </a:p>
        </p:txBody>
      </p:sp>
      <p:sp>
        <p:nvSpPr>
          <p:cNvPr id="11270" name="TextBox 11"/>
          <p:cNvSpPr txBox="1">
            <a:spLocks noChangeArrowheads="1"/>
          </p:cNvSpPr>
          <p:nvPr/>
        </p:nvSpPr>
        <p:spPr bwMode="auto">
          <a:xfrm rot="-5400000">
            <a:off x="563563" y="3040062"/>
            <a:ext cx="3835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 b="0" i="1">
                <a:latin typeface="Arial Narrow" pitchFamily="34" charset="0"/>
              </a:rPr>
              <a:t>To ensure supply of and access to WIGOS  observations</a:t>
            </a:r>
          </a:p>
        </p:txBody>
      </p:sp>
      <p:sp>
        <p:nvSpPr>
          <p:cNvPr id="11271" name="Rectangle 6"/>
          <p:cNvSpPr>
            <a:spLocks noChangeArrowheads="1"/>
          </p:cNvSpPr>
          <p:nvPr/>
        </p:nvSpPr>
        <p:spPr bwMode="auto">
          <a:xfrm>
            <a:off x="1835150" y="836613"/>
            <a:ext cx="2665413" cy="825500"/>
          </a:xfrm>
          <a:prstGeom prst="rect">
            <a:avLst/>
          </a:prstGeom>
          <a:solidFill>
            <a:srgbClr val="38F47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2000">
                <a:latin typeface="Arial Narrow" pitchFamily="34" charset="0"/>
                <a:hlinkClick r:id="rId5"/>
              </a:rPr>
              <a:t>Management of WIGOS Implementation</a:t>
            </a:r>
            <a:endParaRPr lang="en-AU" altLang="en-US" sz="2000">
              <a:latin typeface="Arial Narrow" pitchFamily="34" charset="0"/>
            </a:endParaRPr>
          </a:p>
        </p:txBody>
      </p:sp>
      <p:sp>
        <p:nvSpPr>
          <p:cNvPr id="11272" name="Rectangle 13"/>
          <p:cNvSpPr>
            <a:spLocks noChangeArrowheads="1"/>
          </p:cNvSpPr>
          <p:nvPr/>
        </p:nvSpPr>
        <p:spPr bwMode="auto">
          <a:xfrm>
            <a:off x="4773613" y="836613"/>
            <a:ext cx="2390775" cy="8255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 b="0">
                <a:latin typeface="Arial Narrow" pitchFamily="34" charset="0"/>
                <a:hlinkClick r:id="rId6"/>
              </a:rPr>
              <a:t>Collaboration with WMO co-sponsored OSs and intl. partners &amp; Progrs</a:t>
            </a:r>
            <a:endParaRPr lang="en-AU" altLang="en-US" sz="1600" b="0">
              <a:latin typeface="Arial Narrow" pitchFamily="34" charset="0"/>
            </a:endParaRPr>
          </a:p>
        </p:txBody>
      </p:sp>
      <p:sp>
        <p:nvSpPr>
          <p:cNvPr id="11273" name="Rectangle 14"/>
          <p:cNvSpPr>
            <a:spLocks noChangeArrowheads="1"/>
          </p:cNvSpPr>
          <p:nvPr/>
        </p:nvSpPr>
        <p:spPr bwMode="auto">
          <a:xfrm>
            <a:off x="107950" y="5230813"/>
            <a:ext cx="2160588" cy="719137"/>
          </a:xfrm>
          <a:prstGeom prst="rect">
            <a:avLst/>
          </a:prstGeom>
          <a:solidFill>
            <a:srgbClr val="60FC85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>
                <a:solidFill>
                  <a:srgbClr val="FFFFFF"/>
                </a:solidFill>
                <a:latin typeface="Arial Narrow" pitchFamily="34" charset="0"/>
                <a:hlinkClick r:id="rId7"/>
              </a:rPr>
              <a:t>Communications and Outreach</a:t>
            </a:r>
            <a:endParaRPr lang="en-AU" altLang="en-US" sz="16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1274" name="Rectangle 15"/>
          <p:cNvSpPr>
            <a:spLocks noChangeArrowheads="1"/>
          </p:cNvSpPr>
          <p:nvPr/>
        </p:nvSpPr>
        <p:spPr bwMode="auto">
          <a:xfrm>
            <a:off x="7169150" y="3827463"/>
            <a:ext cx="1435100" cy="6096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 b="0">
                <a:latin typeface="Arial Narrow" pitchFamily="34" charset="0"/>
                <a:hlinkClick r:id="rId8"/>
              </a:rPr>
              <a:t>Quality Management</a:t>
            </a:r>
            <a:endParaRPr lang="en-AU" altLang="en-US" sz="1600" b="0">
              <a:latin typeface="Arial Narrow" pitchFamily="34" charset="0"/>
            </a:endParaRPr>
          </a:p>
        </p:txBody>
      </p:sp>
      <p:sp>
        <p:nvSpPr>
          <p:cNvPr id="11275" name="Rectangle 16"/>
          <p:cNvSpPr>
            <a:spLocks noChangeArrowheads="1"/>
          </p:cNvSpPr>
          <p:nvPr/>
        </p:nvSpPr>
        <p:spPr bwMode="auto">
          <a:xfrm>
            <a:off x="4675188" y="5300663"/>
            <a:ext cx="1722437" cy="91916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en-AU" altLang="en-US" sz="100" b="0">
              <a:latin typeface="Arial Narrow" pitchFamily="34" charset="0"/>
              <a:hlinkClick r:id="rId9"/>
            </a:endParaRP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 b="0">
                <a:latin typeface="Arial Narrow" pitchFamily="34" charset="0"/>
                <a:hlinkClick r:id="rId9"/>
              </a:rPr>
              <a:t>Standardization and interoperability</a:t>
            </a:r>
            <a:endParaRPr lang="en-AU" altLang="en-US" sz="1600" b="0">
              <a:latin typeface="Arial Narrow" pitchFamily="34" charset="0"/>
            </a:endParaRPr>
          </a:p>
        </p:txBody>
      </p:sp>
      <p:sp>
        <p:nvSpPr>
          <p:cNvPr id="11276" name="Rectangle 17"/>
          <p:cNvSpPr>
            <a:spLocks noChangeArrowheads="1"/>
          </p:cNvSpPr>
          <p:nvPr/>
        </p:nvSpPr>
        <p:spPr bwMode="auto">
          <a:xfrm>
            <a:off x="2817813" y="5300663"/>
            <a:ext cx="1600200" cy="919162"/>
          </a:xfrm>
          <a:prstGeom prst="rect">
            <a:avLst/>
          </a:prstGeom>
          <a:solidFill>
            <a:srgbClr val="60FC85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800">
                <a:latin typeface="Arial Narrow" pitchFamily="34" charset="0"/>
                <a:hlinkClick r:id="rId10"/>
              </a:rPr>
              <a:t>WIGOS Information Resource</a:t>
            </a:r>
            <a:endParaRPr lang="en-AU" altLang="en-US" sz="1800">
              <a:latin typeface="Arial Narrow" pitchFamily="34" charset="0"/>
            </a:endParaRPr>
          </a:p>
        </p:txBody>
      </p:sp>
      <p:sp>
        <p:nvSpPr>
          <p:cNvPr id="11277" name="Rectangle 18"/>
          <p:cNvSpPr>
            <a:spLocks noChangeArrowheads="1"/>
          </p:cNvSpPr>
          <p:nvPr/>
        </p:nvSpPr>
        <p:spPr bwMode="auto">
          <a:xfrm>
            <a:off x="7092950" y="5157788"/>
            <a:ext cx="1655763" cy="79216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>
                <a:solidFill>
                  <a:srgbClr val="FFFFFF"/>
                </a:solidFill>
                <a:latin typeface="Arial Narrow" pitchFamily="34" charset="0"/>
                <a:hlinkClick r:id="rId11"/>
              </a:rPr>
              <a:t>Capacity Development</a:t>
            </a:r>
            <a:endParaRPr lang="en-AU" altLang="en-US" sz="16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1278" name="Rectangle 19"/>
          <p:cNvSpPr>
            <a:spLocks noChangeArrowheads="1"/>
          </p:cNvSpPr>
          <p:nvPr/>
        </p:nvSpPr>
        <p:spPr bwMode="auto">
          <a:xfrm>
            <a:off x="7164388" y="2093913"/>
            <a:ext cx="1439862" cy="1236662"/>
          </a:xfrm>
          <a:prstGeom prst="rect">
            <a:avLst/>
          </a:prstGeom>
          <a:solidFill>
            <a:srgbClr val="60FC85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800" b="0">
                <a:latin typeface="Arial Narrow" pitchFamily="34" charset="0"/>
                <a:hlinkClick r:id="rId12"/>
              </a:rPr>
              <a:t>Design, planning and optimised evolution</a:t>
            </a:r>
            <a:endParaRPr lang="en-AU" altLang="en-US" sz="1800" b="0">
              <a:latin typeface="Arial Narrow" pitchFamily="34" charset="0"/>
            </a:endParaRPr>
          </a:p>
        </p:txBody>
      </p:sp>
      <p:sp>
        <p:nvSpPr>
          <p:cNvPr id="11279" name="Rectangle 21"/>
          <p:cNvSpPr>
            <a:spLocks noChangeArrowheads="1"/>
          </p:cNvSpPr>
          <p:nvPr/>
        </p:nvSpPr>
        <p:spPr bwMode="auto">
          <a:xfrm>
            <a:off x="395288" y="1844675"/>
            <a:ext cx="1584325" cy="1368425"/>
          </a:xfrm>
          <a:prstGeom prst="rect">
            <a:avLst/>
          </a:prstGeom>
          <a:solidFill>
            <a:srgbClr val="60FC85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en-AU" altLang="en-US" sz="100" b="0">
              <a:latin typeface="Arial Narrow" pitchFamily="34" charset="0"/>
              <a:hlinkClick r:id="rId13"/>
            </a:endParaRP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2000" b="0">
                <a:latin typeface="Arial Narrow" pitchFamily="34" charset="0"/>
                <a:hlinkClick r:id="rId13"/>
              </a:rPr>
              <a:t>Data Discovery and Availability</a:t>
            </a:r>
            <a:endParaRPr lang="en-AU" altLang="en-US" sz="2000" b="0">
              <a:latin typeface="Arial Narrow" pitchFamily="34" charset="0"/>
            </a:endParaRPr>
          </a:p>
        </p:txBody>
      </p:sp>
      <p:sp>
        <p:nvSpPr>
          <p:cNvPr id="11280" name="Rectangle 22"/>
          <p:cNvSpPr>
            <a:spLocks noChangeArrowheads="1"/>
          </p:cNvSpPr>
          <p:nvPr/>
        </p:nvSpPr>
        <p:spPr bwMode="auto">
          <a:xfrm>
            <a:off x="590550" y="3573463"/>
            <a:ext cx="1389063" cy="115887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AU" altLang="en-US" sz="1600" b="0">
                <a:latin typeface="Arial Narrow" pitchFamily="34" charset="0"/>
                <a:hlinkClick r:id="rId14"/>
              </a:rPr>
              <a:t>Observing System Operation &amp; Maintenance</a:t>
            </a:r>
            <a:endParaRPr lang="en-AU" altLang="en-US" sz="1600" b="0">
              <a:latin typeface="Arial Narrow" pitchFamily="34" charset="0"/>
            </a:endParaRPr>
          </a:p>
        </p:txBody>
      </p:sp>
      <p:sp>
        <p:nvSpPr>
          <p:cNvPr id="11281" name="TextBox 7"/>
          <p:cNvSpPr txBox="1">
            <a:spLocks noChangeArrowheads="1"/>
          </p:cNvSpPr>
          <p:nvPr/>
        </p:nvSpPr>
        <p:spPr bwMode="auto">
          <a:xfrm>
            <a:off x="107950" y="115888"/>
            <a:ext cx="88566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US" altLang="en-US" sz="3200" b="1" dirty="0">
                <a:solidFill>
                  <a:srgbClr val="333399"/>
                </a:solidFill>
                <a:ea typeface="Arial"/>
                <a:cs typeface="Arial"/>
                <a:sym typeface="Arial Bold" pitchFamily="34" charset="0"/>
              </a:rPr>
              <a:t>WIGOS</a:t>
            </a:r>
            <a:r>
              <a:rPr lang="en-US" altLang="en-US" sz="3200" b="1" dirty="0">
                <a:solidFill>
                  <a:srgbClr val="333399"/>
                </a:solidFill>
                <a:latin typeface="Arial Bold" pitchFamily="34" charset="0"/>
                <a:cs typeface="Arial Bold" pitchFamily="34" charset="0"/>
                <a:sym typeface="Arial Bold" pitchFamily="34" charset="0"/>
              </a:rPr>
              <a:t> Framework:  </a:t>
            </a:r>
            <a:r>
              <a:rPr lang="en-AU" altLang="en-US" sz="3200" b="1" dirty="0">
                <a:solidFill>
                  <a:srgbClr val="333399"/>
                </a:solidFill>
                <a:latin typeface="Arial Bold" pitchFamily="34" charset="0"/>
                <a:cs typeface="Arial Bold" pitchFamily="34" charset="0"/>
                <a:sym typeface="Arial Bold" pitchFamily="34" charset="0"/>
              </a:rPr>
              <a:t>Key </a:t>
            </a:r>
            <a:r>
              <a:rPr lang="en-AU" altLang="en-US" sz="3200" b="1" dirty="0" smtClean="0">
                <a:solidFill>
                  <a:srgbClr val="333399"/>
                </a:solidFill>
                <a:latin typeface="Arial Bold" pitchFamily="34" charset="0"/>
                <a:cs typeface="Arial Bold" pitchFamily="34" charset="0"/>
                <a:sym typeface="Arial Bold" pitchFamily="34" charset="0"/>
              </a:rPr>
              <a:t>Activity Areas </a:t>
            </a:r>
            <a:endParaRPr lang="en-AU" altLang="en-US" sz="3200" b="1" dirty="0">
              <a:solidFill>
                <a:srgbClr val="333399"/>
              </a:solidFill>
              <a:latin typeface="Arial Bold" pitchFamily="34" charset="0"/>
              <a:cs typeface="Arial Bold" pitchFamily="34" charset="0"/>
              <a:sym typeface="Arial Bold" pitchFamily="34" charset="0"/>
            </a:endParaRPr>
          </a:p>
        </p:txBody>
      </p:sp>
      <p:pic>
        <p:nvPicPr>
          <p:cNvPr id="11282" name="Picture 5" descr="WIGOS_Logo-V5">
            <a:hlinkClick r:id="rId3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313" y="3306763"/>
            <a:ext cx="22336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30320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292611"/>
            <a:ext cx="8713788" cy="584765"/>
          </a:xfrm>
        </p:spPr>
        <p:txBody>
          <a:bodyPr lIns="91429" tIns="45715" rIns="91429" bIns="45715">
            <a:spAutoFit/>
          </a:bodyPr>
          <a:lstStyle/>
          <a:p>
            <a:pPr eaLnBrk="1" hangingPunct="1">
              <a:defRPr/>
            </a:pPr>
            <a:r>
              <a:rPr lang="en-AU" dirty="0"/>
              <a:t>WIGOS Pre-operational </a:t>
            </a:r>
            <a:r>
              <a:rPr lang="en-AU" dirty="0" smtClean="0"/>
              <a:t>Phase (WPP)</a:t>
            </a:r>
            <a:endParaRPr lang="en-AU" dirty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idx="1"/>
          </p:nvPr>
        </p:nvSpPr>
        <p:spPr>
          <a:xfrm>
            <a:off x="250825" y="1052513"/>
            <a:ext cx="8785225" cy="525621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AU" b="1" i="1" dirty="0">
                <a:solidFill>
                  <a:srgbClr val="C00000"/>
                </a:solidFill>
              </a:rPr>
              <a:t>Objective of the WIGOS Pre-operational Phase</a:t>
            </a:r>
            <a:r>
              <a:rPr lang="en-AU" dirty="0"/>
              <a:t> </a:t>
            </a:r>
          </a:p>
          <a:p>
            <a:pPr lvl="1">
              <a:buFont typeface="+mj-lt"/>
              <a:buAutoNum type="arabicPeriod"/>
            </a:pPr>
            <a:r>
              <a:rPr lang="en-AU" sz="2600" dirty="0">
                <a:sym typeface="Wingdings" panose="05000000000000000000" pitchFamily="2" charset="2"/>
              </a:rPr>
              <a:t>To build on and strengthen the WIGOS framework to deliver a </a:t>
            </a:r>
            <a:r>
              <a:rPr lang="en-AU" sz="2600" dirty="0"/>
              <a:t>fully operational WIGOS in </a:t>
            </a:r>
            <a:r>
              <a:rPr lang="en-AU" sz="2600" dirty="0" smtClean="0"/>
              <a:t>2020</a:t>
            </a:r>
            <a:endParaRPr lang="en-AU" sz="2600" dirty="0"/>
          </a:p>
          <a:p>
            <a:pPr lvl="1">
              <a:buFont typeface="+mj-lt"/>
              <a:buAutoNum type="arabicPeriod"/>
            </a:pPr>
            <a:r>
              <a:rPr lang="en-AU" sz="2600" dirty="0"/>
              <a:t>To place increased emphasis on regional and national activities</a:t>
            </a:r>
            <a:r>
              <a:rPr lang="en-AU" sz="2600" dirty="0" smtClean="0"/>
              <a:t>.</a:t>
            </a:r>
            <a:endParaRPr lang="en-AU" altLang="en-US" sz="2600" b="1" i="1" dirty="0" smtClean="0">
              <a:solidFill>
                <a:srgbClr val="C00000"/>
              </a:solidFill>
              <a:latin typeface="Arial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AU" altLang="en-US" b="1" i="1" dirty="0" smtClean="0">
                <a:solidFill>
                  <a:srgbClr val="C00000"/>
                </a:solidFill>
                <a:latin typeface="Arial" pitchFamily="34" charset="0"/>
              </a:rPr>
              <a:t>Five priority areas</a:t>
            </a:r>
            <a:endParaRPr lang="en-AU" altLang="en-US" dirty="0" smtClean="0">
              <a:latin typeface="Arial" pitchFamily="34" charset="0"/>
            </a:endParaRPr>
          </a:p>
          <a:p>
            <a:pPr lvl="1">
              <a:buFont typeface="Arial Narrow" pitchFamily="34" charset="0"/>
              <a:buAutoNum type="arabicPeriod"/>
            </a:pPr>
            <a:r>
              <a:rPr lang="en-AU" altLang="en-US" sz="2600" dirty="0" smtClean="0">
                <a:latin typeface="Arial" pitchFamily="34" charset="0"/>
              </a:rPr>
              <a:t>National WIGOS implementation</a:t>
            </a:r>
          </a:p>
          <a:p>
            <a:pPr lvl="1">
              <a:buFont typeface="Arial Narrow" pitchFamily="34" charset="0"/>
              <a:buAutoNum type="arabicPeriod"/>
            </a:pPr>
            <a:r>
              <a:rPr lang="en-AU" altLang="en-US" sz="2600" dirty="0" smtClean="0">
                <a:latin typeface="Arial" pitchFamily="34" charset="0"/>
              </a:rPr>
              <a:t>WIGOS Regulatory and Guidance Material</a:t>
            </a:r>
          </a:p>
          <a:p>
            <a:pPr lvl="1">
              <a:buFont typeface="Arial Narrow" pitchFamily="34" charset="0"/>
              <a:buAutoNum type="arabicPeriod"/>
            </a:pPr>
            <a:r>
              <a:rPr lang="en-AU" altLang="en-US" sz="2600" dirty="0" smtClean="0">
                <a:latin typeface="Arial" pitchFamily="34" charset="0"/>
              </a:rPr>
              <a:t>WIGOS Information Resource</a:t>
            </a:r>
          </a:p>
          <a:p>
            <a:pPr lvl="1">
              <a:buFont typeface="Arial Narrow" pitchFamily="34" charset="0"/>
              <a:buAutoNum type="arabicPeriod"/>
            </a:pPr>
            <a:r>
              <a:rPr lang="en-AU" altLang="en-US" sz="2600" dirty="0" smtClean="0">
                <a:latin typeface="Arial" pitchFamily="34" charset="0"/>
              </a:rPr>
              <a:t>WIGOS Data Quality Monitoring System</a:t>
            </a:r>
          </a:p>
          <a:p>
            <a:pPr lvl="1">
              <a:buFont typeface="Arial Narrow" pitchFamily="34" charset="0"/>
              <a:buAutoNum type="arabicPeriod"/>
            </a:pPr>
            <a:r>
              <a:rPr lang="en-AU" altLang="en-US" sz="2600" dirty="0" smtClean="0">
                <a:latin typeface="Arial" pitchFamily="34" charset="0"/>
              </a:rPr>
              <a:t>Regional WIGOS Centres</a:t>
            </a:r>
          </a:p>
        </p:txBody>
      </p:sp>
    </p:spTree>
    <p:extLst>
      <p:ext uri="{BB962C8B-B14F-4D97-AF65-F5344CB8AC3E}">
        <p14:creationId xmlns:p14="http://schemas.microsoft.com/office/powerpoint/2010/main" val="318762559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307975"/>
            <a:ext cx="8713788" cy="554038"/>
          </a:xfrm>
          <a:extLst/>
        </p:spPr>
        <p:txBody>
          <a:bodyPr lIns="91429" tIns="45715" rIns="91429" bIns="45715">
            <a:spAutoFit/>
          </a:bodyPr>
          <a:lstStyle/>
          <a:p>
            <a:pPr eaLnBrk="1" hangingPunct="1">
              <a:defRPr/>
            </a:pPr>
            <a:endParaRPr lang="en-AU" b="1" kern="12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07950" y="1052513"/>
            <a:ext cx="8928100" cy="518477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  <a:defRPr/>
            </a:pPr>
            <a:r>
              <a:rPr lang="en-US" sz="3600" b="1" dirty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1. National Implementation </a:t>
            </a:r>
            <a:endParaRPr lang="en-AU" altLang="en-US" sz="3600" dirty="0" smtClean="0">
              <a:latin typeface="Arial" pitchFamily="34" charset="0"/>
            </a:endParaRPr>
          </a:p>
        </p:txBody>
      </p:sp>
      <p:sp>
        <p:nvSpPr>
          <p:cNvPr id="25604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fld id="{807830D8-EA12-456B-AA89-3FB62104404A}" type="slidenum">
              <a:rPr lang="en-US" altLang="en-US" sz="1600">
                <a:solidFill>
                  <a:srgbClr val="FFFFFF"/>
                </a:solidFill>
                <a:latin typeface="Arial Narrow" pitchFamily="34" charset="0"/>
              </a:rPr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US" altLang="en-US" sz="16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9752" y="5130770"/>
            <a:ext cx="6293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</a:t>
            </a:r>
            <a:r>
              <a:rPr lang="en-US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Session 1: W. Zhang, J. </a:t>
            </a:r>
            <a:r>
              <a:rPr lang="en-US" sz="28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Dibbern</a:t>
            </a:r>
            <a:r>
              <a:rPr lang="en-US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, E. Grüter</a:t>
            </a:r>
            <a:endParaRPr lang="en-US" sz="2800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4451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333399"/>
                </a:solidFill>
                <a:latin typeface="Arial" pitchFamily="34" charset="0"/>
                <a:ea typeface="Arial"/>
                <a:cs typeface="Arial"/>
              </a:rPr>
              <a:t>Develop a national implementation plan</a:t>
            </a: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fld id="{1CC53895-DBF6-4BCB-A1FC-E21C1847F311}" type="slidenum">
              <a:rPr lang="en-US" altLang="en-US" sz="1600">
                <a:solidFill>
                  <a:srgbClr val="FFFFFF"/>
                </a:solidFill>
                <a:latin typeface="Arial Narrow" pitchFamily="34" charset="0"/>
              </a:rPr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en-US" altLang="en-US" sz="16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0825" y="1340768"/>
            <a:ext cx="8713788" cy="4537177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en-US" dirty="0" smtClean="0"/>
              <a:t>Understand </a:t>
            </a:r>
            <a:r>
              <a:rPr lang="en-US" dirty="0"/>
              <a:t>national needs and priorities 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Understand WIGOS relevant WMO Tech </a:t>
            </a:r>
            <a:r>
              <a:rPr lang="en-US" dirty="0" err="1" smtClean="0"/>
              <a:t>Regs</a:t>
            </a:r>
            <a:endParaRPr lang="en-US" dirty="0" smtClean="0"/>
          </a:p>
          <a:p>
            <a:pPr>
              <a:buFont typeface="+mj-lt"/>
              <a:buAutoNum type="arabicPeriod"/>
            </a:pPr>
            <a:r>
              <a:rPr lang="en-US" dirty="0" smtClean="0"/>
              <a:t>Perform </a:t>
            </a:r>
            <a:r>
              <a:rPr lang="en-US" dirty="0"/>
              <a:t>critical analysis of capabilities and gaps (systems, processes, people, networks, </a:t>
            </a:r>
            <a:r>
              <a:rPr lang="en-US" dirty="0" smtClean="0"/>
              <a:t>governance, issues </a:t>
            </a:r>
            <a:r>
              <a:rPr lang="en-US" dirty="0"/>
              <a:t>of </a:t>
            </a:r>
            <a:r>
              <a:rPr lang="en-US" dirty="0" smtClean="0"/>
              <a:t>compliance)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smtClean="0"/>
              <a:t>Define expected outcomes and milestones </a:t>
            </a:r>
            <a:r>
              <a:rPr lang="en-US" dirty="0"/>
              <a:t>for </a:t>
            </a:r>
            <a:r>
              <a:rPr lang="en-US" dirty="0" smtClean="0"/>
              <a:t>national implementation, define key performance indicators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/>
              <a:t>Establish governance and </a:t>
            </a:r>
            <a:r>
              <a:rPr lang="en-US" dirty="0" smtClean="0"/>
              <a:t>key relationships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1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333399"/>
                </a:solidFill>
                <a:latin typeface="Arial" pitchFamily="34" charset="0"/>
                <a:ea typeface="Arial"/>
                <a:cs typeface="Arial"/>
              </a:rPr>
              <a:t>Establish partnerships </a:t>
            </a:r>
            <a:r>
              <a:rPr lang="en-US" sz="3200" b="1" dirty="0" smtClean="0">
                <a:solidFill>
                  <a:srgbClr val="333399"/>
                </a:solidFill>
                <a:latin typeface="Arial" pitchFamily="34" charset="0"/>
                <a:ea typeface="Arial"/>
                <a:cs typeface="Arial"/>
              </a:rPr>
              <a:t>outside your NMHS</a:t>
            </a:r>
            <a:endParaRPr lang="en-US" sz="3200" b="1" dirty="0">
              <a:solidFill>
                <a:srgbClr val="333399"/>
              </a:solidFill>
              <a:latin typeface="Arial" pitchFamily="34" charset="0"/>
              <a:ea typeface="Arial"/>
              <a:cs typeface="Arial"/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fld id="{1CC53895-DBF6-4BCB-A1FC-E21C1847F311}" type="slidenum">
              <a:rPr lang="en-US" altLang="en-US" sz="1600">
                <a:solidFill>
                  <a:srgbClr val="FFFFFF"/>
                </a:solidFill>
                <a:latin typeface="Arial Narrow" pitchFamily="34" charset="0"/>
              </a:rPr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t>9</a:t>
            </a:fld>
            <a:endParaRPr lang="en-US" altLang="en-US" sz="16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pic>
        <p:nvPicPr>
          <p:cNvPr id="2" name="Espace réservé du contenu 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58818"/>
            <a:ext cx="7272808" cy="5134478"/>
          </a:xfrm>
        </p:spPr>
      </p:pic>
    </p:spTree>
    <p:extLst>
      <p:ext uri="{BB962C8B-B14F-4D97-AF65-F5344CB8AC3E}">
        <p14:creationId xmlns:p14="http://schemas.microsoft.com/office/powerpoint/2010/main" val="94166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300305"/>
            <a:ext cx="8713788" cy="569377"/>
          </a:xfrm>
          <a:extLst/>
        </p:spPr>
        <p:txBody>
          <a:bodyPr lIns="91429" tIns="45715" rIns="91429" bIns="45715">
            <a:spAutoFit/>
          </a:bodyPr>
          <a:lstStyle/>
          <a:p>
            <a:pPr eaLnBrk="1" hangingPunct="1">
              <a:defRPr/>
            </a:pPr>
            <a:endParaRPr lang="en-AU" b="1" kern="12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07950" y="1052513"/>
            <a:ext cx="8928100" cy="518477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fld id="{855739AB-CE1B-4A68-AA36-702B74DCF298}" type="slidenum">
              <a:rPr lang="en-US" altLang="en-US" sz="1600">
                <a:solidFill>
                  <a:srgbClr val="FFFFFF"/>
                </a:solidFill>
                <a:latin typeface="Arial Narrow" pitchFamily="34" charset="0"/>
              </a:rPr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n-US" altLang="en-US" sz="16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60350" y="1204913"/>
            <a:ext cx="89281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>
            <a:lvl1pPr marL="533339" indent="-533339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487" indent="-533339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445" indent="-45714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charset="0"/>
              </a:defRPr>
            </a:lvl3pPr>
            <a:lvl4pPr marL="1752401" indent="-38095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549" indent="-38095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6696" indent="-38095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3844" indent="-38095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0993" indent="-38095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141" indent="-38095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3600" b="1" kern="0" dirty="0" smtClean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2. WIGOS Regulatory and Guidance Material </a:t>
            </a:r>
            <a:endParaRPr lang="en-AU" altLang="en-US" sz="3600" kern="0" dirty="0" smtClean="0">
              <a:latin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23928" y="5392380"/>
            <a:ext cx="40046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</a:t>
            </a:r>
            <a:r>
              <a:rPr lang="en-US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Session 1: I</a:t>
            </a:r>
            <a:r>
              <a:rPr lang="en-US" sz="2800" dirty="0">
                <a:solidFill>
                  <a:srgbClr val="FF0000"/>
                </a:solidFill>
                <a:sym typeface="Wingdings" panose="05000000000000000000" pitchFamily="2" charset="2"/>
              </a:rPr>
              <a:t>. </a:t>
            </a:r>
            <a:r>
              <a:rPr lang="en-US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Zahumensky</a:t>
            </a:r>
            <a:endParaRPr lang="en-US" sz="2800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42466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>
          <a:xfrm>
            <a:off x="250825" y="44450"/>
            <a:ext cx="8713788" cy="792163"/>
          </a:xfrm>
        </p:spPr>
        <p:txBody>
          <a:bodyPr/>
          <a:lstStyle/>
          <a:p>
            <a:pPr algn="r" eaLnBrk="1" hangingPunct="1"/>
            <a:r>
              <a:rPr lang="en-US" altLang="en-US" sz="3200" b="1" dirty="0" smtClean="0">
                <a:solidFill>
                  <a:srgbClr val="000099"/>
                </a:solidFill>
                <a:latin typeface="Arial" pitchFamily="34" charset="0"/>
              </a:rPr>
              <a:t>New WIGOS </a:t>
            </a:r>
            <a:r>
              <a:rPr lang="en-US" altLang="en-US" sz="3200" b="1" dirty="0" smtClean="0">
                <a:solidFill>
                  <a:srgbClr val="CC0000"/>
                </a:solidFill>
                <a:latin typeface="Arial" pitchFamily="34" charset="0"/>
              </a:rPr>
              <a:t>Regulatory Material</a:t>
            </a:r>
            <a:endParaRPr lang="en-AU" altLang="en-US" sz="3200" b="1" dirty="0" smtClean="0">
              <a:solidFill>
                <a:srgbClr val="CC0000"/>
              </a:solidFill>
              <a:latin typeface="Arial" pitchFamily="34" charset="0"/>
            </a:endParaRPr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>
          <a:xfrm>
            <a:off x="2305174" y="836613"/>
            <a:ext cx="6731322" cy="5472707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GB" altLang="en-US" sz="2400" dirty="0" smtClean="0">
                <a:latin typeface="Arial" pitchFamily="34" charset="0"/>
              </a:rPr>
              <a:t>Members </a:t>
            </a:r>
            <a:r>
              <a:rPr lang="en-GB" altLang="en-US" sz="2400" b="1" dirty="0" smtClean="0">
                <a:solidFill>
                  <a:srgbClr val="C00000"/>
                </a:solidFill>
                <a:latin typeface="Arial" pitchFamily="34" charset="0"/>
              </a:rPr>
              <a:t>shall</a:t>
            </a:r>
            <a:r>
              <a:rPr lang="en-GB" altLang="en-US" sz="2400" dirty="0" smtClean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en-GB" altLang="en-US" sz="2400" dirty="0" smtClean="0">
                <a:latin typeface="Arial" pitchFamily="34" charset="0"/>
              </a:rPr>
              <a:t>implement and manage their national observing systems in accordance with the provisions of the </a:t>
            </a:r>
            <a:r>
              <a:rPr lang="en-GB" altLang="en-US" sz="2400" i="1" dirty="0" smtClean="0">
                <a:latin typeface="Arial" pitchFamily="34" charset="0"/>
              </a:rPr>
              <a:t>Technical Regulations</a:t>
            </a:r>
            <a:r>
              <a:rPr lang="en-GB" altLang="en-US" sz="2400" dirty="0" smtClean="0">
                <a:latin typeface="Arial" pitchFamily="34" charset="0"/>
              </a:rPr>
              <a:t>, Volume I, Part I, and the </a:t>
            </a:r>
            <a:r>
              <a:rPr lang="en-GB" altLang="en-US" sz="2400" i="1" dirty="0" smtClean="0">
                <a:latin typeface="Arial" pitchFamily="34" charset="0"/>
              </a:rPr>
              <a:t>Manual on WIGOS</a:t>
            </a:r>
          </a:p>
          <a:p>
            <a:pPr>
              <a:buFont typeface="Wingdings" pitchFamily="2" charset="2"/>
              <a:buChar char="v"/>
            </a:pPr>
            <a:r>
              <a:rPr lang="en-GB" altLang="en-US" sz="2400" dirty="0" smtClean="0">
                <a:latin typeface="Arial" pitchFamily="34" charset="0"/>
              </a:rPr>
              <a:t>Members </a:t>
            </a:r>
            <a:r>
              <a:rPr lang="en-GB" altLang="en-US" sz="2400" b="1" dirty="0" smtClean="0">
                <a:solidFill>
                  <a:srgbClr val="C00000"/>
                </a:solidFill>
                <a:latin typeface="Arial" pitchFamily="34" charset="0"/>
              </a:rPr>
              <a:t>shall</a:t>
            </a:r>
            <a:r>
              <a:rPr lang="en-GB" altLang="en-US" sz="2400" dirty="0" smtClean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en-GB" altLang="en-US" sz="2400" dirty="0" smtClean="0">
                <a:latin typeface="Arial" pitchFamily="34" charset="0"/>
              </a:rPr>
              <a:t>continuously monitor the performance of their observing systems. </a:t>
            </a:r>
          </a:p>
          <a:p>
            <a:pPr>
              <a:buFont typeface="Wingdings" pitchFamily="2" charset="2"/>
              <a:buChar char="v"/>
            </a:pPr>
            <a:r>
              <a:rPr lang="en-GB" altLang="en-US" sz="2400" dirty="0" smtClean="0">
                <a:latin typeface="Arial" pitchFamily="34" charset="0"/>
              </a:rPr>
              <a:t>Members </a:t>
            </a:r>
            <a:r>
              <a:rPr lang="en-GB" altLang="en-US" sz="2400" b="1" dirty="0" smtClean="0">
                <a:solidFill>
                  <a:srgbClr val="C00000"/>
                </a:solidFill>
                <a:latin typeface="Arial" pitchFamily="34" charset="0"/>
              </a:rPr>
              <a:t>shall</a:t>
            </a:r>
            <a:r>
              <a:rPr lang="en-GB" altLang="en-US" sz="2400" dirty="0" smtClean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en-GB" altLang="en-US" sz="2400" dirty="0" smtClean="0">
                <a:latin typeface="Arial" pitchFamily="34" charset="0"/>
              </a:rPr>
              <a:t>implement quality control for all observations for which they are responsible.</a:t>
            </a:r>
          </a:p>
          <a:p>
            <a:pPr>
              <a:buFont typeface="Wingdings" pitchFamily="2" charset="2"/>
              <a:buChar char="v"/>
            </a:pPr>
            <a:r>
              <a:rPr lang="en-GB" altLang="en-US" sz="2400" dirty="0" smtClean="0">
                <a:latin typeface="Arial" pitchFamily="34" charset="0"/>
              </a:rPr>
              <a:t>Members </a:t>
            </a:r>
            <a:r>
              <a:rPr lang="en-GB" altLang="en-US" sz="2400" b="1" dirty="0" smtClean="0">
                <a:solidFill>
                  <a:srgbClr val="C00000"/>
                </a:solidFill>
                <a:latin typeface="Arial" pitchFamily="34" charset="0"/>
              </a:rPr>
              <a:t>shall</a:t>
            </a:r>
            <a:r>
              <a:rPr lang="en-GB" altLang="en-US" sz="2400" dirty="0" smtClean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en-GB" altLang="en-US" sz="2400" dirty="0" smtClean="0">
                <a:latin typeface="Arial" pitchFamily="34" charset="0"/>
              </a:rPr>
              <a:t>record, retain and make available internationally the observational metadata as specified in the </a:t>
            </a:r>
            <a:r>
              <a:rPr lang="en-GB" altLang="en-US" sz="2400" i="1" dirty="0" smtClean="0">
                <a:latin typeface="Arial" pitchFamily="34" charset="0"/>
              </a:rPr>
              <a:t>Manual on WIGOS</a:t>
            </a:r>
            <a:r>
              <a:rPr lang="en-GB" altLang="en-US" sz="2400" dirty="0" smtClean="0">
                <a:latin typeface="Arial" pitchFamily="34" charset="0"/>
              </a:rPr>
              <a:t>, section 2.5.</a:t>
            </a:r>
          </a:p>
        </p:txBody>
      </p:sp>
      <p:pic>
        <p:nvPicPr>
          <p:cNvPr id="23556" name="Picture 1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9168"/>
            <a:ext cx="2071688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4" y="3284562"/>
            <a:ext cx="20891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31083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alt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4579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115888"/>
            <a:ext cx="8713788" cy="649287"/>
          </a:xfrm>
        </p:spPr>
        <p:txBody>
          <a:bodyPr/>
          <a:lstStyle/>
          <a:p>
            <a:pPr marL="342900" indent="-342900"/>
            <a:r>
              <a:rPr lang="en-US" altLang="en-US" sz="3200" b="1" dirty="0" smtClean="0">
                <a:solidFill>
                  <a:srgbClr val="000099"/>
                </a:solidFill>
                <a:latin typeface="Arial" pitchFamily="34" charset="0"/>
              </a:rPr>
              <a:t>New WIGOS </a:t>
            </a:r>
            <a:r>
              <a:rPr lang="en-US" altLang="en-US" sz="3200" b="1" i="1" dirty="0" smtClean="0">
                <a:solidFill>
                  <a:srgbClr val="006600"/>
                </a:solidFill>
                <a:latin typeface="Arial" pitchFamily="34" charset="0"/>
              </a:rPr>
              <a:t>Guidance</a:t>
            </a:r>
            <a:r>
              <a:rPr lang="en-US" altLang="en-US" sz="3200" b="1" i="1" dirty="0" smtClean="0">
                <a:latin typeface="Arial" pitchFamily="34" charset="0"/>
              </a:rPr>
              <a:t> </a:t>
            </a:r>
            <a:r>
              <a:rPr lang="en-US" altLang="en-US" sz="3200" b="1" dirty="0" smtClean="0">
                <a:solidFill>
                  <a:srgbClr val="006600"/>
                </a:solidFill>
                <a:latin typeface="Arial" pitchFamily="34" charset="0"/>
              </a:rPr>
              <a:t>Material</a:t>
            </a:r>
            <a:endParaRPr lang="en-US" altLang="en-US" sz="3200" b="1" i="1" dirty="0" smtClean="0">
              <a:solidFill>
                <a:srgbClr val="006600"/>
              </a:solidFill>
              <a:latin typeface="Arial" pitchFamily="34" charset="0"/>
            </a:endParaRPr>
          </a:p>
        </p:txBody>
      </p:sp>
      <p:sp>
        <p:nvSpPr>
          <p:cNvPr id="24580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5364163" y="1124744"/>
            <a:ext cx="3779837" cy="5183981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en-US" sz="3200" dirty="0" smtClean="0">
                <a:latin typeface="Arial" pitchFamily="34" charset="0"/>
              </a:rPr>
              <a:t>more detailed information, best practices and procedures, explanation and examples on how to implement national observing systems …</a:t>
            </a:r>
            <a:endParaRPr lang="en-US" altLang="en-US" dirty="0" smtClean="0">
              <a:latin typeface="Arial" pitchFamily="34" charset="0"/>
            </a:endParaRPr>
          </a:p>
        </p:txBody>
      </p:sp>
      <p:pic>
        <p:nvPicPr>
          <p:cNvPr id="24581" name="Picture 1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63" y="1558925"/>
            <a:ext cx="24892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879475"/>
            <a:ext cx="1828800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Elbow Connector 17"/>
          <p:cNvCxnSpPr/>
          <p:nvPr/>
        </p:nvCxnSpPr>
        <p:spPr>
          <a:xfrm>
            <a:off x="1868488" y="2492375"/>
            <a:ext cx="831850" cy="712788"/>
          </a:xfrm>
          <a:prstGeom prst="bentConnector3">
            <a:avLst>
              <a:gd name="adj1" fmla="val 50000"/>
            </a:avLst>
          </a:prstGeom>
          <a:ln w="38100">
            <a:solidFill>
              <a:srgbClr val="00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/>
          <p:nvPr/>
        </p:nvCxnSpPr>
        <p:spPr>
          <a:xfrm flipV="1">
            <a:off x="1820863" y="3500438"/>
            <a:ext cx="879475" cy="847725"/>
          </a:xfrm>
          <a:prstGeom prst="bentConnector3">
            <a:avLst>
              <a:gd name="adj1" fmla="val 50000"/>
            </a:avLst>
          </a:prstGeom>
          <a:ln w="38100">
            <a:solidFill>
              <a:srgbClr val="00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85" name="Picture 7">
            <a:hlinkClick r:id="rId5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30613"/>
            <a:ext cx="1844675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912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307975"/>
            <a:ext cx="8713788" cy="554038"/>
          </a:xfrm>
          <a:extLst/>
        </p:spPr>
        <p:txBody>
          <a:bodyPr lIns="91429" tIns="45715" rIns="91429" bIns="45715">
            <a:spAutoFit/>
          </a:bodyPr>
          <a:lstStyle/>
          <a:p>
            <a:pPr eaLnBrk="1" hangingPunct="1">
              <a:defRPr/>
            </a:pPr>
            <a:endParaRPr lang="en-AU" b="1" kern="12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07950" y="1052513"/>
            <a:ext cx="8928100" cy="518477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3600" b="1" dirty="0" smtClean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3. WIGOS Information Resource</a:t>
            </a:r>
            <a:r>
              <a:rPr lang="en-AU" sz="3600" b="1" dirty="0" smtClean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 </a:t>
            </a:r>
            <a:endParaRPr lang="en-AU" altLang="en-US" sz="3600" dirty="0" smtClean="0">
              <a:latin typeface="Arial" pitchFamily="34" charset="0"/>
            </a:endParaRPr>
          </a:p>
        </p:txBody>
      </p:sp>
      <p:sp>
        <p:nvSpPr>
          <p:cNvPr id="25604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fld id="{807830D8-EA12-456B-AA89-3FB62104404A}" type="slidenum">
              <a:rPr lang="en-US" altLang="en-US" sz="1600">
                <a:solidFill>
                  <a:srgbClr val="FFFFFF"/>
                </a:solidFill>
                <a:latin typeface="Arial Narrow" pitchFamily="34" charset="0"/>
              </a:rPr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t>13</a:t>
            </a:fld>
            <a:endParaRPr lang="en-US" altLang="en-US" sz="16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5976" y="4437112"/>
            <a:ext cx="38002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/>
              <a:buChar char="à"/>
            </a:pPr>
            <a:r>
              <a:rPr lang="en-US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Session 1: T</a:t>
            </a:r>
            <a:r>
              <a:rPr lang="en-US" sz="2800" dirty="0">
                <a:solidFill>
                  <a:srgbClr val="FF0000"/>
                </a:solidFill>
                <a:sym typeface="Wingdings" panose="05000000000000000000" pitchFamily="2" charset="2"/>
              </a:rPr>
              <a:t>. </a:t>
            </a:r>
            <a:r>
              <a:rPr lang="en-US" sz="28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Pröscholdt</a:t>
            </a:r>
            <a:endParaRPr lang="en-US" sz="2800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457200" indent="-457200">
              <a:buFont typeface="Wingdings"/>
              <a:buChar char="à"/>
            </a:pPr>
            <a:r>
              <a:rPr lang="de-CH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Session 4 on OSCAR</a:t>
            </a:r>
          </a:p>
          <a:p>
            <a:pPr marL="457200" indent="-457200">
              <a:buFont typeface="Wingdings"/>
              <a:buChar char="à"/>
            </a:pPr>
            <a:r>
              <a:rPr lang="de-CH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OSCAR </a:t>
            </a:r>
            <a:r>
              <a:rPr lang="de-CH" sz="28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booth</a:t>
            </a:r>
            <a:endParaRPr lang="en-US" sz="2800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2932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400" smtClean="0"/>
              <a:t>WIR Components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752"/>
            <a:ext cx="6407943" cy="4467225"/>
          </a:xfrm>
        </p:spPr>
        <p:txBody>
          <a:bodyPr/>
          <a:lstStyle/>
          <a:p>
            <a:pPr marL="342900" indent="-342900">
              <a:lnSpc>
                <a:spcPct val="90000"/>
              </a:lnSpc>
              <a:tabLst>
                <a:tab pos="3657600" algn="l"/>
              </a:tabLst>
            </a:pPr>
            <a:r>
              <a:rPr lang="en-US" altLang="en-US" sz="2400" b="1" dirty="0" smtClean="0">
                <a:solidFill>
                  <a:srgbClr val="FF0000"/>
                </a:solidFill>
              </a:rPr>
              <a:t>Portal</a:t>
            </a:r>
            <a:r>
              <a:rPr lang="en-US" altLang="en-US" sz="2400" dirty="0" smtClean="0"/>
              <a:t> </a:t>
            </a:r>
          </a:p>
          <a:p>
            <a:pPr marL="800048" lvl="1" indent="-342900">
              <a:lnSpc>
                <a:spcPct val="90000"/>
              </a:lnSpc>
              <a:tabLst>
                <a:tab pos="3657600" algn="l"/>
              </a:tabLst>
            </a:pPr>
            <a:r>
              <a:rPr lang="en-US" altLang="en-US" sz="2400" dirty="0" smtClean="0"/>
              <a:t>General WIGOS information</a:t>
            </a:r>
          </a:p>
          <a:p>
            <a:pPr marL="800048" lvl="1" indent="-342900">
              <a:lnSpc>
                <a:spcPct val="90000"/>
              </a:lnSpc>
              <a:tabLst>
                <a:tab pos="3657600" algn="l"/>
              </a:tabLst>
            </a:pPr>
            <a:r>
              <a:rPr lang="en-US" altLang="en-US" sz="2400" dirty="0" smtClean="0"/>
              <a:t>Basic documents</a:t>
            </a:r>
          </a:p>
          <a:p>
            <a:pPr marL="342900" indent="-342900">
              <a:lnSpc>
                <a:spcPct val="90000"/>
              </a:lnSpc>
              <a:tabLst>
                <a:tab pos="3657600" algn="l"/>
              </a:tabLst>
            </a:pPr>
            <a:r>
              <a:rPr lang="en-US" altLang="en-US" sz="2400" b="1" dirty="0" smtClean="0">
                <a:solidFill>
                  <a:srgbClr val="FF0000"/>
                </a:solidFill>
              </a:rPr>
              <a:t>SORT</a:t>
            </a:r>
          </a:p>
          <a:p>
            <a:pPr marL="800048" lvl="1" indent="-342900">
              <a:lnSpc>
                <a:spcPct val="90000"/>
              </a:lnSpc>
              <a:tabLst>
                <a:tab pos="3657600" algn="l"/>
              </a:tabLst>
            </a:pPr>
            <a:r>
              <a:rPr lang="en-US" altLang="en-US" sz="2400" dirty="0" smtClean="0"/>
              <a:t>WIGOS relevant Standards </a:t>
            </a:r>
            <a:br>
              <a:rPr lang="en-US" altLang="en-US" sz="2400" dirty="0" smtClean="0"/>
            </a:br>
            <a:r>
              <a:rPr lang="en-US" altLang="en-US" sz="2400" dirty="0" smtClean="0"/>
              <a:t>and best practices</a:t>
            </a:r>
          </a:p>
          <a:p>
            <a:pPr marL="342900" indent="-342900">
              <a:lnSpc>
                <a:spcPct val="90000"/>
              </a:lnSpc>
              <a:tabLst>
                <a:tab pos="3657600" algn="l"/>
              </a:tabLst>
            </a:pPr>
            <a:r>
              <a:rPr lang="en-US" altLang="en-US" sz="2400" b="1" dirty="0" smtClean="0">
                <a:solidFill>
                  <a:srgbClr val="FF0000"/>
                </a:solidFill>
              </a:rPr>
              <a:t>OSCAR</a:t>
            </a:r>
          </a:p>
          <a:p>
            <a:pPr marL="800048" lvl="1" indent="-342900">
              <a:lnSpc>
                <a:spcPct val="90000"/>
              </a:lnSpc>
              <a:tabLst>
                <a:tab pos="3657600" algn="l"/>
              </a:tabLst>
            </a:pPr>
            <a:r>
              <a:rPr lang="de-CH" altLang="en-US" sz="2400" dirty="0" err="1" smtClean="0"/>
              <a:t>Archival</a:t>
            </a:r>
            <a:r>
              <a:rPr lang="de-CH" altLang="en-US" sz="2400" dirty="0" smtClean="0"/>
              <a:t> and </a:t>
            </a:r>
            <a:r>
              <a:rPr lang="de-CH" altLang="en-US" sz="2400" dirty="0" err="1" smtClean="0"/>
              <a:t>exchange</a:t>
            </a:r>
            <a:r>
              <a:rPr lang="de-CH" altLang="en-US" sz="2400" dirty="0" smtClean="0"/>
              <a:t> </a:t>
            </a:r>
            <a:br>
              <a:rPr lang="de-CH" altLang="en-US" sz="2400" dirty="0" smtClean="0"/>
            </a:br>
            <a:r>
              <a:rPr lang="de-CH" altLang="en-US" sz="2400" dirty="0" smtClean="0"/>
              <a:t>of «</a:t>
            </a:r>
            <a:r>
              <a:rPr lang="de-CH" altLang="en-US" sz="2400" dirty="0" err="1" smtClean="0"/>
              <a:t>observation</a:t>
            </a:r>
            <a:r>
              <a:rPr lang="de-CH" altLang="en-US" sz="2400" dirty="0" smtClean="0"/>
              <a:t> </a:t>
            </a:r>
            <a:r>
              <a:rPr lang="de-CH" altLang="en-US" sz="2400" dirty="0" err="1" smtClean="0"/>
              <a:t>metadata</a:t>
            </a:r>
            <a:r>
              <a:rPr lang="de-CH" altLang="en-US" sz="2400" dirty="0" smtClean="0"/>
              <a:t>»</a:t>
            </a:r>
            <a:endParaRPr lang="en-US" altLang="en-US" sz="2400" dirty="0"/>
          </a:p>
          <a:p>
            <a:pPr marL="800048" lvl="1" indent="-342900">
              <a:lnSpc>
                <a:spcPct val="90000"/>
              </a:lnSpc>
              <a:tabLst>
                <a:tab pos="3657600" algn="l"/>
              </a:tabLst>
            </a:pPr>
            <a:r>
              <a:rPr lang="en-US" altLang="en-US" sz="2400" dirty="0" smtClean="0"/>
              <a:t>Network design and planning</a:t>
            </a:r>
          </a:p>
          <a:p>
            <a:pPr marL="800048" lvl="1" indent="-342900">
              <a:lnSpc>
                <a:spcPct val="90000"/>
              </a:lnSpc>
              <a:tabLst>
                <a:tab pos="3657600" algn="l"/>
              </a:tabLst>
            </a:pPr>
            <a:r>
              <a:rPr lang="en-US" altLang="en-US" sz="2400" dirty="0" smtClean="0"/>
              <a:t>Support for Rolling Requirements Review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01" y="44624"/>
            <a:ext cx="9020603" cy="624679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579483"/>
            <a:ext cx="9180512" cy="5354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764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solidFill>
                  <a:srgbClr val="333399"/>
                </a:solidFill>
                <a:latin typeface="Arial" pitchFamily="34" charset="0"/>
                <a:ea typeface="Arial"/>
                <a:cs typeface="Arial"/>
              </a:rPr>
              <a:t>Homework … from President RA VI</a:t>
            </a:r>
            <a:endParaRPr lang="en-US" sz="3200" b="1" dirty="0">
              <a:solidFill>
                <a:srgbClr val="333399"/>
              </a:solidFill>
              <a:latin typeface="Arial" pitchFamily="34" charset="0"/>
              <a:ea typeface="Arial"/>
              <a:cs typeface="Arial"/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fld id="{1CC53895-DBF6-4BCB-A1FC-E21C1847F311}" type="slidenum">
              <a:rPr lang="en-US" altLang="en-US" sz="1600">
                <a:solidFill>
                  <a:srgbClr val="FFFFFF"/>
                </a:solidFill>
                <a:latin typeface="Arial Narrow" pitchFamily="34" charset="0"/>
              </a:rPr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t>15</a:t>
            </a:fld>
            <a:endParaRPr lang="en-US" altLang="en-US" sz="16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0825" y="1340768"/>
            <a:ext cx="8713788" cy="453717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For your NMH what are the practical advantages when supporting OSCAR/surface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?</a:t>
            </a:r>
          </a:p>
          <a:p>
            <a:pPr lvl="1">
              <a:buFont typeface="+mj-lt"/>
              <a:buAutoNum type="arabicPeriod"/>
            </a:pPr>
            <a:r>
              <a:rPr lang="en-US" dirty="0" smtClean="0"/>
              <a:t>the ONLY complete description of a station/platform (much more than </a:t>
            </a:r>
            <a:r>
              <a:rPr lang="en-US" dirty="0" err="1" smtClean="0"/>
              <a:t>VolA</a:t>
            </a:r>
            <a:r>
              <a:rPr lang="en-US" dirty="0" smtClean="0"/>
              <a:t>), </a:t>
            </a:r>
          </a:p>
          <a:p>
            <a:pPr lvl="1">
              <a:buFont typeface="+mj-lt"/>
              <a:buAutoNum type="arabicPeriod"/>
            </a:pPr>
            <a:r>
              <a:rPr lang="en-US" dirty="0" smtClean="0"/>
              <a:t>visible from all users, national and international</a:t>
            </a:r>
          </a:p>
          <a:p>
            <a:pPr lvl="1">
              <a:buFont typeface="+mj-lt"/>
              <a:buAutoNum type="arabicPeriod"/>
            </a:pPr>
            <a:r>
              <a:rPr lang="en-US" dirty="0" smtClean="0"/>
              <a:t>Allow to identify synergies nationally and across border</a:t>
            </a:r>
          </a:p>
          <a:p>
            <a:pPr lvl="1">
              <a:buFont typeface="+mj-lt"/>
              <a:buAutoNum type="arabicPeriod"/>
            </a:pPr>
            <a:r>
              <a:rPr lang="en-US" dirty="0" smtClean="0"/>
              <a:t>And support the RRR process.</a:t>
            </a:r>
          </a:p>
        </p:txBody>
      </p:sp>
    </p:spTree>
    <p:extLst>
      <p:ext uri="{BB962C8B-B14F-4D97-AF65-F5344CB8AC3E}">
        <p14:creationId xmlns:p14="http://schemas.microsoft.com/office/powerpoint/2010/main" val="188662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307975"/>
            <a:ext cx="8713788" cy="554038"/>
          </a:xfrm>
          <a:extLst/>
        </p:spPr>
        <p:txBody>
          <a:bodyPr lIns="91429" tIns="45715" rIns="91429" bIns="45715">
            <a:spAutoFit/>
          </a:bodyPr>
          <a:lstStyle/>
          <a:p>
            <a:pPr eaLnBrk="1" hangingPunct="1">
              <a:defRPr/>
            </a:pPr>
            <a:endParaRPr lang="en-AU" b="1" kern="12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07950" y="1052513"/>
            <a:ext cx="8928100" cy="518477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3600" b="1" dirty="0" smtClean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4. WIGOS Data Quality Monitoring </a:t>
            </a:r>
            <a:r>
              <a:rPr lang="en-AU" sz="3600" b="1" dirty="0" smtClean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System </a:t>
            </a:r>
            <a:r>
              <a:rPr lang="en-AU" sz="3600" b="1" dirty="0" smtClean="0">
                <a:solidFill>
                  <a:srgbClr val="3333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(WDQMS</a:t>
            </a:r>
            <a:r>
              <a:rPr lang="en-AU" altLang="en-US" sz="36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  <a:sym typeface="Arial Bold"/>
              </a:rPr>
              <a:t>)</a:t>
            </a:r>
            <a:endParaRPr lang="en-AU" altLang="en-US" sz="3600" dirty="0" smtClean="0">
              <a:latin typeface="Arial" pitchFamily="34" charset="0"/>
            </a:endParaRPr>
          </a:p>
        </p:txBody>
      </p:sp>
      <p:sp>
        <p:nvSpPr>
          <p:cNvPr id="27652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fld id="{F159C4FD-AC34-4848-9C11-73BC2FBCA395}" type="slidenum">
              <a:rPr lang="en-US" altLang="en-US" sz="1600">
                <a:solidFill>
                  <a:srgbClr val="FFFFFF"/>
                </a:solidFill>
                <a:latin typeface="Arial Narrow" pitchFamily="34" charset="0"/>
              </a:rPr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n-US" altLang="en-US" sz="16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5976" y="4915326"/>
            <a:ext cx="3800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/>
              <a:buChar char="à"/>
            </a:pPr>
            <a:r>
              <a:rPr lang="en-US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Session 1: T</a:t>
            </a:r>
            <a:r>
              <a:rPr lang="en-US" sz="2800" dirty="0">
                <a:solidFill>
                  <a:srgbClr val="FF0000"/>
                </a:solidFill>
                <a:sym typeface="Wingdings" panose="05000000000000000000" pitchFamily="2" charset="2"/>
              </a:rPr>
              <a:t>. </a:t>
            </a:r>
            <a:r>
              <a:rPr lang="en-US" sz="28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Pröscholdt</a:t>
            </a:r>
            <a:endParaRPr lang="en-US" sz="2800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457200" indent="-457200">
              <a:buFont typeface="Wingdings"/>
              <a:buChar char="à"/>
            </a:pPr>
            <a:r>
              <a:rPr lang="de-CH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Session 4 on OSCAR</a:t>
            </a:r>
            <a:endParaRPr lang="en-US" sz="2800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5113"/>
            <a:ext cx="9144000" cy="632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8306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307975"/>
            <a:ext cx="8713788" cy="554038"/>
          </a:xfrm>
          <a:extLst/>
        </p:spPr>
        <p:txBody>
          <a:bodyPr lIns="91429" tIns="45715" rIns="91429" bIns="45715">
            <a:spAutoFit/>
          </a:bodyPr>
          <a:lstStyle/>
          <a:p>
            <a:pPr eaLnBrk="1" hangingPunct="1">
              <a:defRPr/>
            </a:pPr>
            <a:endParaRPr lang="en-AU" b="1" kern="12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07950" y="1052513"/>
            <a:ext cx="8928100" cy="518477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endParaRPr lang="en-AU" sz="3200" b="1" kern="1200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3600" b="1" dirty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5</a:t>
            </a:r>
            <a:r>
              <a:rPr lang="en-US" sz="3600" b="1" dirty="0" smtClean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. Regional WIGOS </a:t>
            </a:r>
            <a:r>
              <a:rPr lang="fr-CH" sz="3600" b="1" dirty="0" smtClean="0">
                <a:solidFill>
                  <a:srgbClr val="000099"/>
                </a:solidFill>
                <a:latin typeface="Arial" panose="020B0604020202020204" pitchFamily="34" charset="0"/>
                <a:ea typeface="Arial Bold"/>
                <a:cs typeface="Arial" panose="020B0604020202020204" pitchFamily="34" charset="0"/>
                <a:sym typeface="Arial Bold"/>
              </a:rPr>
              <a:t>Centres</a:t>
            </a:r>
            <a:endParaRPr lang="en-AU" altLang="en-US" sz="3600" dirty="0" smtClean="0">
              <a:latin typeface="Arial" pitchFamily="34" charset="0"/>
            </a:endParaRPr>
          </a:p>
        </p:txBody>
      </p:sp>
      <p:sp>
        <p:nvSpPr>
          <p:cNvPr id="30724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fld id="{940CA5DE-EE27-4380-8C56-AA7C48A36F44}" type="slidenum">
              <a:rPr lang="en-US" altLang="en-US" sz="1600">
                <a:solidFill>
                  <a:srgbClr val="FFFFFF"/>
                </a:solidFill>
                <a:latin typeface="Arial Narrow" pitchFamily="34" charset="0"/>
              </a:rPr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t>17</a:t>
            </a:fld>
            <a:endParaRPr lang="en-US" altLang="en-US" sz="16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7704" y="5204952"/>
            <a:ext cx="6782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/>
              <a:buChar char="à"/>
            </a:pPr>
            <a:r>
              <a:rPr lang="en-US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Session 5 on Regional WIGOS Implementation</a:t>
            </a:r>
            <a:endParaRPr lang="en-US" sz="2800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925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250825" y="292611"/>
            <a:ext cx="8713790" cy="584765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AU" sz="3200" b="1" kern="1200" dirty="0" smtClean="0">
                <a:solidFill>
                  <a:schemeClr val="accent2"/>
                </a:solidFill>
                <a:latin typeface="Helvetica" panose="020B0604020202020204" pitchFamily="34" charset="0"/>
                <a:ea typeface="+mj-ea"/>
                <a:cs typeface="Helvetica" panose="020B0604020202020204" pitchFamily="34" charset="0"/>
              </a:rPr>
              <a:t>Conclusions (I)</a:t>
            </a:r>
            <a:endParaRPr lang="en-AU" sz="3100" b="1" kern="1200" dirty="0">
              <a:solidFill>
                <a:schemeClr val="accent2"/>
              </a:solidFill>
              <a:latin typeface="Helvetica" panose="020B0604020202020204" pitchFamily="34" charset="0"/>
              <a:ea typeface="+mj-ea"/>
              <a:cs typeface="Helvetica" panose="020B0604020202020204" pitchFamily="34" charset="0"/>
            </a:endParaRPr>
          </a:p>
        </p:txBody>
      </p:sp>
      <p:sp>
        <p:nvSpPr>
          <p:cNvPr id="23" name="Text Placeholder 19"/>
          <p:cNvSpPr>
            <a:spLocks noGrp="1"/>
          </p:cNvSpPr>
          <p:nvPr>
            <p:ph type="body" idx="1"/>
          </p:nvPr>
        </p:nvSpPr>
        <p:spPr>
          <a:xfrm>
            <a:off x="179512" y="1196752"/>
            <a:ext cx="8785103" cy="4824536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AU" sz="2400" dirty="0" smtClean="0">
                <a:solidFill>
                  <a:schemeClr val="tx1"/>
                </a:solidFill>
              </a:rPr>
              <a:t>WIGOS has a strong and evolving foundation to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AU" sz="2400" b="1" i="1" dirty="0" smtClean="0">
                <a:solidFill>
                  <a:srgbClr val="0000FF"/>
                </a:solidFill>
              </a:rPr>
              <a:t>Empower Members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AU" sz="2400" dirty="0" smtClean="0"/>
              <a:t>reinforce their national mandate </a:t>
            </a:r>
            <a:br>
              <a:rPr lang="en-AU" sz="2400" dirty="0" smtClean="0"/>
            </a:br>
            <a:r>
              <a:rPr lang="en-AU" sz="2400" dirty="0" smtClean="0"/>
              <a:t>and leadership in providing services to society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AU" sz="2400" dirty="0" smtClean="0"/>
              <a:t>design, evolve and sustain integrated observing systems that meet national needs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AU" sz="2400" b="1" i="1" dirty="0" smtClean="0">
                <a:solidFill>
                  <a:srgbClr val="0000FF"/>
                </a:solidFill>
              </a:rPr>
              <a:t>Enable RAs</a:t>
            </a:r>
            <a:r>
              <a:rPr lang="en-AU" sz="2400" dirty="0" smtClean="0"/>
              <a:t>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AU" sz="2400" dirty="0" smtClean="0"/>
              <a:t>support and evolve observing and service capacities with their Region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AU" sz="2400" b="1" i="1" dirty="0" smtClean="0">
                <a:solidFill>
                  <a:srgbClr val="0000FF"/>
                </a:solidFill>
              </a:rPr>
              <a:t>Enable WMO</a:t>
            </a:r>
            <a:r>
              <a:rPr lang="en-AU" sz="2400" dirty="0" smtClean="0"/>
              <a:t> to assist and guide Members, in context of all WMO priorities (DRR, GFCS, etc.)</a:t>
            </a:r>
            <a:endParaRPr lang="en-AU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261871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250825" y="292611"/>
            <a:ext cx="8713790" cy="584765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AU" sz="3200" b="1" kern="1200" dirty="0" smtClean="0">
                <a:solidFill>
                  <a:schemeClr val="accent2"/>
                </a:solidFill>
                <a:latin typeface="Helvetica" panose="020B0604020202020204" pitchFamily="34" charset="0"/>
                <a:ea typeface="+mj-ea"/>
                <a:cs typeface="Helvetica" panose="020B0604020202020204" pitchFamily="34" charset="0"/>
              </a:rPr>
              <a:t>Conclusions (II)</a:t>
            </a:r>
            <a:endParaRPr lang="en-AU" sz="3100" b="1" kern="1200" dirty="0">
              <a:solidFill>
                <a:schemeClr val="accent2"/>
              </a:solidFill>
              <a:latin typeface="Helvetica" panose="020B0604020202020204" pitchFamily="34" charset="0"/>
              <a:ea typeface="+mj-ea"/>
              <a:cs typeface="Helvetica" panose="020B0604020202020204" pitchFamily="34" charset="0"/>
            </a:endParaRPr>
          </a:p>
        </p:txBody>
      </p:sp>
      <p:sp>
        <p:nvSpPr>
          <p:cNvPr id="23" name="Text Placeholder 19"/>
          <p:cNvSpPr>
            <a:spLocks noGrp="1"/>
          </p:cNvSpPr>
          <p:nvPr>
            <p:ph type="body" idx="1"/>
          </p:nvPr>
        </p:nvSpPr>
        <p:spPr>
          <a:xfrm>
            <a:off x="179512" y="1196752"/>
            <a:ext cx="8785103" cy="4824536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AU" sz="2400" dirty="0" smtClean="0"/>
              <a:t>The WIGOS framework has been fully endorsed by Cg-17 to be implemented by Cg-18, but </a:t>
            </a:r>
            <a:r>
              <a:rPr lang="en-AU" sz="2400" dirty="0"/>
              <a:t>is an ongoing </a:t>
            </a:r>
            <a:r>
              <a:rPr lang="en-AU" sz="2400" dirty="0" smtClean="0"/>
              <a:t>process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AU" sz="2400" dirty="0" smtClean="0"/>
              <a:t>WIGOS implementation takes place on all scales Compliance, Collaboration, Coordination, Communication are key to success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AU" sz="2400" dirty="0" smtClean="0"/>
              <a:t>WMO and fellow-NMHSs provide support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AU" sz="2400" dirty="0" smtClean="0"/>
              <a:t>Technical Regulations and Guides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AU" sz="2400" dirty="0" smtClean="0"/>
              <a:t>WIGOS Information Resource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AU" sz="2400" dirty="0" smtClean="0"/>
              <a:t>OSCAR</a:t>
            </a:r>
            <a:endParaRPr lang="en-AU" sz="24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en-AU" sz="2400" dirty="0" smtClean="0"/>
              <a:t>SORT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AU" sz="2400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565610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702" y="530013"/>
            <a:ext cx="4288790" cy="58674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531881" y="1926771"/>
            <a:ext cx="7461250" cy="3374437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CH" sz="5200" b="1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3200" err="1" smtClean="0">
                <a:solidFill>
                  <a:srgbClr val="000000"/>
                </a:solidFill>
              </a:rPr>
              <a:t>Hail</a:t>
            </a:r>
            <a:r>
              <a:rPr lang="de-DE" sz="3200" smtClean="0">
                <a:solidFill>
                  <a:srgbClr val="000000"/>
                </a:solidFill>
              </a:rPr>
              <a:t> </a:t>
            </a:r>
            <a:r>
              <a:rPr lang="de-DE" sz="3200" err="1" smtClean="0">
                <a:solidFill>
                  <a:srgbClr val="000000"/>
                </a:solidFill>
              </a:rPr>
              <a:t>reports</a:t>
            </a:r>
            <a:r>
              <a:rPr lang="de-DE" sz="3200" smtClean="0">
                <a:solidFill>
                  <a:srgbClr val="000000"/>
                </a:solidFill>
              </a:rPr>
              <a:t> </a:t>
            </a:r>
            <a:r>
              <a:rPr lang="de-DE" sz="3200" err="1" smtClean="0">
                <a:solidFill>
                  <a:srgbClr val="000000"/>
                </a:solidFill>
              </a:rPr>
              <a:t>from</a:t>
            </a:r>
            <a:r>
              <a:rPr lang="de-DE" sz="3200" smtClean="0">
                <a:solidFill>
                  <a:srgbClr val="000000"/>
                </a:solidFill>
              </a:rPr>
              <a:t> MeteoSwiss App – </a:t>
            </a:r>
            <a:br>
              <a:rPr lang="de-DE" sz="3200" smtClean="0">
                <a:solidFill>
                  <a:srgbClr val="000000"/>
                </a:solidFill>
              </a:rPr>
            </a:br>
            <a:r>
              <a:rPr lang="de-DE" sz="3200" b="0" smtClean="0">
                <a:solidFill>
                  <a:srgbClr val="000000"/>
                </a:solidFill>
              </a:rPr>
              <a:t>1st </a:t>
            </a:r>
            <a:r>
              <a:rPr lang="de-DE" sz="3200" b="0" err="1" smtClean="0">
                <a:solidFill>
                  <a:srgbClr val="000000"/>
                </a:solidFill>
              </a:rPr>
              <a:t>results</a:t>
            </a:r>
            <a:endParaRPr lang="de-DE" sz="3200" b="0" smtClean="0">
              <a:solidFill>
                <a:srgbClr val="000000"/>
              </a:solidFill>
            </a:endParaRPr>
          </a:p>
          <a:p>
            <a:r>
              <a:rPr lang="de-DE" sz="4400" b="0" smtClean="0">
                <a:solidFill>
                  <a:srgbClr val="000000"/>
                </a:solidFill>
              </a:rPr>
              <a:t> </a:t>
            </a:r>
            <a:endParaRPr lang="de-DE" sz="4400" b="0">
              <a:solidFill>
                <a:srgbClr val="000000"/>
              </a:solidFill>
            </a:endParaRPr>
          </a:p>
          <a:p>
            <a:r>
              <a:rPr lang="de-DE" sz="2400" b="0" kern="0" smtClean="0">
                <a:solidFill>
                  <a:srgbClr val="000000"/>
                </a:solidFill>
                <a:cs typeface="Roboto Light"/>
              </a:rPr>
              <a:t>Radar, </a:t>
            </a:r>
            <a:r>
              <a:rPr lang="de-DE" sz="2400" b="0" kern="0" err="1" smtClean="0">
                <a:solidFill>
                  <a:srgbClr val="000000"/>
                </a:solidFill>
                <a:cs typeface="Roboto Light"/>
              </a:rPr>
              <a:t>Satellites</a:t>
            </a:r>
            <a:r>
              <a:rPr lang="de-DE" sz="2400" b="0" kern="0" smtClean="0">
                <a:solidFill>
                  <a:srgbClr val="000000"/>
                </a:solidFill>
                <a:cs typeface="Roboto Light"/>
              </a:rPr>
              <a:t> </a:t>
            </a:r>
            <a:r>
              <a:rPr lang="de-DE" sz="2400" b="0" kern="0" err="1" smtClean="0">
                <a:solidFill>
                  <a:srgbClr val="000000"/>
                </a:solidFill>
                <a:cs typeface="Roboto Light"/>
              </a:rPr>
              <a:t>and</a:t>
            </a:r>
            <a:r>
              <a:rPr lang="de-DE" sz="2400" b="0" kern="0" smtClean="0">
                <a:solidFill>
                  <a:srgbClr val="000000"/>
                </a:solidFill>
                <a:cs typeface="Roboto Light"/>
              </a:rPr>
              <a:t> Nowcasting (MDR)</a:t>
            </a:r>
            <a:endParaRPr lang="de-DE" sz="2400" b="0" smtClean="0">
              <a:solidFill>
                <a:srgbClr val="000000"/>
              </a:solidFill>
            </a:endParaRPr>
          </a:p>
        </p:txBody>
      </p:sp>
      <p:pic>
        <p:nvPicPr>
          <p:cNvPr id="5" name="Bild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28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702" y="530013"/>
            <a:ext cx="4114666" cy="48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12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0"/>
            <a:ext cx="790575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0"/>
            <a:ext cx="393409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sz="2400" dirty="0" smtClean="0">
                <a:solidFill>
                  <a:srgbClr val="000000"/>
                </a:solidFill>
              </a:rPr>
              <a:t>Maximum </a:t>
            </a:r>
            <a:r>
              <a:rPr lang="de-CH" sz="2400" dirty="0" err="1" smtClean="0">
                <a:solidFill>
                  <a:srgbClr val="000000"/>
                </a:solidFill>
              </a:rPr>
              <a:t>hail</a:t>
            </a:r>
            <a:r>
              <a:rPr lang="de-CH" sz="2400" dirty="0" smtClean="0">
                <a:solidFill>
                  <a:srgbClr val="000000"/>
                </a:solidFill>
              </a:rPr>
              <a:t> </a:t>
            </a:r>
            <a:r>
              <a:rPr lang="de-CH" sz="2400" dirty="0" err="1" smtClean="0">
                <a:solidFill>
                  <a:srgbClr val="000000"/>
                </a:solidFill>
              </a:rPr>
              <a:t>size</a:t>
            </a:r>
            <a:r>
              <a:rPr lang="de-CH" sz="2400" dirty="0" smtClean="0">
                <a:solidFill>
                  <a:srgbClr val="000000"/>
                </a:solidFill>
              </a:rPr>
              <a:t> - Radar</a:t>
            </a:r>
            <a:endParaRPr lang="de-CH" sz="2400" dirty="0">
              <a:solidFill>
                <a:srgbClr val="000000"/>
              </a:solidFill>
            </a:endParaRPr>
          </a:p>
        </p:txBody>
      </p:sp>
      <p:sp>
        <p:nvSpPr>
          <p:cNvPr id="10" name="Textfeld 6"/>
          <p:cNvSpPr txBox="1"/>
          <p:nvPr/>
        </p:nvSpPr>
        <p:spPr>
          <a:xfrm>
            <a:off x="4572000" y="-432"/>
            <a:ext cx="1510746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dirty="0" smtClean="0">
                <a:solidFill>
                  <a:srgbClr val="000000"/>
                </a:solidFill>
              </a:rPr>
              <a:t>6 June 2015</a:t>
            </a:r>
            <a:endParaRPr lang="de-CH" dirty="0">
              <a:solidFill>
                <a:srgbClr val="000000"/>
              </a:solidFill>
            </a:endParaRPr>
          </a:p>
        </p:txBody>
      </p:sp>
      <p:sp>
        <p:nvSpPr>
          <p:cNvPr id="12" name="Textfeld 6"/>
          <p:cNvSpPr txBox="1"/>
          <p:nvPr/>
        </p:nvSpPr>
        <p:spPr>
          <a:xfrm>
            <a:off x="-1" y="6528424"/>
            <a:ext cx="2173357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sz="1600" i="1" dirty="0" smtClean="0">
                <a:solidFill>
                  <a:srgbClr val="000000"/>
                </a:solidFill>
              </a:rPr>
              <a:t>A Hering et al.</a:t>
            </a:r>
            <a:endParaRPr lang="de-CH" sz="16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1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0"/>
            <a:ext cx="790575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0"/>
            <a:ext cx="441242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sz="2400" dirty="0" err="1" smtClean="0">
                <a:solidFill>
                  <a:srgbClr val="000000"/>
                </a:solidFill>
              </a:rPr>
              <a:t>Hail</a:t>
            </a:r>
            <a:r>
              <a:rPr lang="de-CH" sz="2400" dirty="0" smtClean="0">
                <a:solidFill>
                  <a:srgbClr val="000000"/>
                </a:solidFill>
              </a:rPr>
              <a:t> </a:t>
            </a:r>
            <a:r>
              <a:rPr lang="de-CH" sz="2400" dirty="0" err="1" smtClean="0">
                <a:solidFill>
                  <a:srgbClr val="000000"/>
                </a:solidFill>
              </a:rPr>
              <a:t>reports</a:t>
            </a:r>
            <a:r>
              <a:rPr lang="de-CH" sz="2400" dirty="0" smtClean="0">
                <a:solidFill>
                  <a:srgbClr val="000000"/>
                </a:solidFill>
              </a:rPr>
              <a:t> - MeteoSwiss App</a:t>
            </a:r>
            <a:endParaRPr lang="de-CH" sz="2400" dirty="0">
              <a:solidFill>
                <a:srgbClr val="000000"/>
              </a:solidFill>
            </a:endParaRPr>
          </a:p>
        </p:txBody>
      </p:sp>
      <p:sp>
        <p:nvSpPr>
          <p:cNvPr id="9" name="Textfeld 6"/>
          <p:cNvSpPr txBox="1"/>
          <p:nvPr/>
        </p:nvSpPr>
        <p:spPr>
          <a:xfrm>
            <a:off x="4572000" y="-432"/>
            <a:ext cx="1510746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dirty="0" smtClean="0">
                <a:solidFill>
                  <a:srgbClr val="000000"/>
                </a:solidFill>
              </a:rPr>
              <a:t>6 June 2015</a:t>
            </a:r>
            <a:endParaRPr lang="de-CH" dirty="0">
              <a:solidFill>
                <a:srgbClr val="000000"/>
              </a:solidFill>
            </a:endParaRPr>
          </a:p>
        </p:txBody>
      </p:sp>
      <p:sp>
        <p:nvSpPr>
          <p:cNvPr id="11" name="Textfeld 6"/>
          <p:cNvSpPr txBox="1"/>
          <p:nvPr/>
        </p:nvSpPr>
        <p:spPr>
          <a:xfrm>
            <a:off x="-1" y="6528424"/>
            <a:ext cx="2173357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sz="1600" i="1" dirty="0" smtClean="0">
                <a:solidFill>
                  <a:srgbClr val="000000"/>
                </a:solidFill>
              </a:rPr>
              <a:t>A Hering et al.</a:t>
            </a:r>
            <a:endParaRPr lang="de-CH" sz="1600" i="1" dirty="0">
              <a:solidFill>
                <a:srgbClr val="000000"/>
              </a:solidFill>
            </a:endParaRPr>
          </a:p>
        </p:txBody>
      </p:sp>
      <p:sp>
        <p:nvSpPr>
          <p:cNvPr id="12" name="Textfeld 6"/>
          <p:cNvSpPr txBox="1"/>
          <p:nvPr/>
        </p:nvSpPr>
        <p:spPr>
          <a:xfrm>
            <a:off x="6970643" y="4706251"/>
            <a:ext cx="2173357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CH" sz="1600" i="1" dirty="0" smtClean="0">
                <a:solidFill>
                  <a:srgbClr val="000000"/>
                </a:solidFill>
              </a:rPr>
              <a:t>Note: </a:t>
            </a:r>
            <a:r>
              <a:rPr lang="de-CH" sz="1600" i="1" dirty="0" err="1" smtClean="0">
                <a:solidFill>
                  <a:srgbClr val="000000"/>
                </a:solidFill>
              </a:rPr>
              <a:t>over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lakes</a:t>
            </a:r>
            <a:r>
              <a:rPr lang="de-CH" sz="1600" i="1" dirty="0" smtClean="0">
                <a:solidFill>
                  <a:srgbClr val="000000"/>
                </a:solidFill>
              </a:rPr>
              <a:t>, </a:t>
            </a:r>
            <a:r>
              <a:rPr lang="de-CH" sz="1600" i="1" dirty="0" err="1" smtClean="0">
                <a:solidFill>
                  <a:srgbClr val="000000"/>
                </a:solidFill>
              </a:rPr>
              <a:t>mountains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and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abroad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the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chances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to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get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reports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are</a:t>
            </a:r>
            <a:r>
              <a:rPr lang="de-CH" sz="1600" i="1" dirty="0" smtClean="0">
                <a:solidFill>
                  <a:srgbClr val="000000"/>
                </a:solidFill>
              </a:rPr>
              <a:t> </a:t>
            </a:r>
            <a:r>
              <a:rPr lang="de-CH" sz="1600" i="1" dirty="0" err="1" smtClean="0">
                <a:solidFill>
                  <a:srgbClr val="000000"/>
                </a:solidFill>
              </a:rPr>
              <a:t>low</a:t>
            </a:r>
            <a:r>
              <a:rPr lang="de-CH" sz="1600" i="1" dirty="0" smtClean="0">
                <a:solidFill>
                  <a:srgbClr val="000000"/>
                </a:solidFill>
              </a:rPr>
              <a:t>.</a:t>
            </a:r>
            <a:endParaRPr lang="de-CH" sz="1600" i="1" dirty="0">
              <a:solidFill>
                <a:srgbClr val="000000"/>
              </a:solidFill>
            </a:endParaRPr>
          </a:p>
        </p:txBody>
      </p:sp>
      <p:grpSp>
        <p:nvGrpSpPr>
          <p:cNvPr id="10" name="Groupe 9"/>
          <p:cNvGrpSpPr/>
          <p:nvPr/>
        </p:nvGrpSpPr>
        <p:grpSpPr>
          <a:xfrm>
            <a:off x="3923928" y="1628800"/>
            <a:ext cx="5220072" cy="2416236"/>
            <a:chOff x="3923928" y="1628800"/>
            <a:chExt cx="5220072" cy="2416236"/>
          </a:xfrm>
        </p:grpSpPr>
        <p:pic>
          <p:nvPicPr>
            <p:cNvPr id="7" name="Grafik 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085" t="29013" r="33982" b="52296"/>
            <a:stretch/>
          </p:blipFill>
          <p:spPr>
            <a:xfrm>
              <a:off x="5726396" y="1628800"/>
              <a:ext cx="3417604" cy="2416236"/>
            </a:xfrm>
            <a:prstGeom prst="rect">
              <a:avLst/>
            </a:prstGeom>
            <a:ln w="25400">
              <a:solidFill>
                <a:schemeClr val="accent1">
                  <a:alpha val="39000"/>
                </a:schemeClr>
              </a:solidFill>
            </a:ln>
          </p:spPr>
        </p:pic>
        <p:sp>
          <p:nvSpPr>
            <p:cNvPr id="2" name="Rectangle 1"/>
            <p:cNvSpPr/>
            <p:nvPr/>
          </p:nvSpPr>
          <p:spPr bwMode="auto">
            <a:xfrm>
              <a:off x="3923928" y="2132856"/>
              <a:ext cx="1656184" cy="1152128"/>
            </a:xfrm>
            <a:prstGeom prst="rect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5" name="Connecteur droit 4"/>
            <p:cNvCxnSpPr/>
            <p:nvPr/>
          </p:nvCxnSpPr>
          <p:spPr bwMode="auto">
            <a:xfrm flipV="1">
              <a:off x="3923928" y="1628800"/>
              <a:ext cx="1802468" cy="504056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Connecteur droit 12"/>
            <p:cNvCxnSpPr/>
            <p:nvPr/>
          </p:nvCxnSpPr>
          <p:spPr bwMode="auto">
            <a:xfrm>
              <a:off x="3923928" y="3284984"/>
              <a:ext cx="1795885" cy="760052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991184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None/>
            </a:pPr>
            <a:r>
              <a:rPr lang="fr-CH" altLang="en-US" sz="3600" smtClean="0">
                <a:hlinkClick r:id="rId3"/>
              </a:rPr>
              <a:t>www.wmo.int/wigos</a:t>
            </a:r>
            <a:endParaRPr lang="fr-CH" altLang="en-US" sz="3600" smtClean="0"/>
          </a:p>
          <a:p>
            <a:pPr eaLnBrk="1" hangingPunct="1">
              <a:buFontTx/>
              <a:buNone/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264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losing slide">
  <a:themeElements>
    <a:clrScheme name="1_Closing slid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losing slide">
      <a:majorFont>
        <a:latin typeface="Arial Narrow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losing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losing sli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losing sli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losing sli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losing sli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losing sli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losing sli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losing sli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losing sli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losing sli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losing sli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losing sli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D MeteoSchweiz Variante 1">
  <a:themeElements>
    <a:clrScheme name="Benutzerdefiniert 1">
      <a:dk1>
        <a:srgbClr val="000000"/>
      </a:dk1>
      <a:lt1>
        <a:srgbClr val="FFFFFF"/>
      </a:lt1>
      <a:dk2>
        <a:srgbClr val="000000"/>
      </a:dk2>
      <a:lt2>
        <a:srgbClr val="7D6E5F"/>
      </a:lt2>
      <a:accent1>
        <a:srgbClr val="FF0000"/>
      </a:accent1>
      <a:accent2>
        <a:srgbClr val="7D6E5F"/>
      </a:accent2>
      <a:accent3>
        <a:srgbClr val="5A735F"/>
      </a:accent3>
      <a:accent4>
        <a:srgbClr val="000000"/>
      </a:accent4>
      <a:accent5>
        <a:srgbClr val="DAEDEF"/>
      </a:accent5>
      <a:accent6>
        <a:srgbClr val="FAB45F"/>
      </a:accent6>
      <a:hlink>
        <a:srgbClr val="000000"/>
      </a:hlink>
      <a:folHlink>
        <a:srgbClr val="000000"/>
      </a:folHlink>
    </a:clrScheme>
    <a:fontScheme name="GSED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SED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1297</Words>
  <Application>Microsoft Office PowerPoint</Application>
  <PresentationFormat>Affichage à l'écran (4:3)</PresentationFormat>
  <Paragraphs>191</Paragraphs>
  <Slides>23</Slides>
  <Notes>18</Notes>
  <HiddenSlides>0</HiddenSlides>
  <MMClips>0</MMClips>
  <ScaleCrop>false</ScaleCrop>
  <HeadingPairs>
    <vt:vector size="4" baseType="variant">
      <vt:variant>
        <vt:lpstr>Thème</vt:lpstr>
      </vt:variant>
      <vt:variant>
        <vt:i4>4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Default</vt:lpstr>
      <vt:lpstr>1_Body slide</vt:lpstr>
      <vt:lpstr>1_Closing slide</vt:lpstr>
      <vt:lpstr>1_CD MeteoSchweiz Variante 1</vt:lpstr>
      <vt:lpstr>Next Phase of WIGOS Implementation  Guidance from ICG-WIGOS</vt:lpstr>
      <vt:lpstr>«CIMO embracing WIGOS …</vt:lpstr>
      <vt:lpstr>WIGOS Vision</vt:lpstr>
      <vt:lpstr>WIGOS shall enhance:</vt:lpstr>
      <vt:lpstr>Présentation PowerPoint</vt:lpstr>
      <vt:lpstr>WIGOS Pre-operational Phase (WPP)</vt:lpstr>
      <vt:lpstr>Présentation PowerPoint</vt:lpstr>
      <vt:lpstr>Develop a national implementation plan</vt:lpstr>
      <vt:lpstr>Establish partnerships outside your NMHS</vt:lpstr>
      <vt:lpstr>Présentation PowerPoint</vt:lpstr>
      <vt:lpstr>New WIGOS Regulatory Material</vt:lpstr>
      <vt:lpstr>New WIGOS Guidance Material</vt:lpstr>
      <vt:lpstr>Présentation PowerPoint</vt:lpstr>
      <vt:lpstr>WIR Components</vt:lpstr>
      <vt:lpstr>Homework … from President RA VI</vt:lpstr>
      <vt:lpstr>Présentation PowerPoint</vt:lpstr>
      <vt:lpstr>Présentation PowerPoint</vt:lpstr>
      <vt:lpstr>Conclusions (I)</vt:lpstr>
      <vt:lpstr>Conclusions (II)</vt:lpstr>
      <vt:lpstr>Présentation PowerPoint</vt:lpstr>
      <vt:lpstr>Présentation PowerPoint</vt:lpstr>
      <vt:lpstr>Présentation PowerPoint</vt:lpstr>
      <vt:lpstr>Thank you for your attention</vt:lpstr>
    </vt:vector>
  </TitlesOfParts>
  <Company>Bureau of Meteorology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IZahumensky@wmo.int;J. Dibbern</dc:creator>
  <cp:lastModifiedBy>Calpini Bertrand</cp:lastModifiedBy>
  <cp:revision>153</cp:revision>
  <dcterms:created xsi:type="dcterms:W3CDTF">2015-05-16T11:25:56Z</dcterms:created>
  <dcterms:modified xsi:type="dcterms:W3CDTF">2015-11-24T06:54:25Z</dcterms:modified>
</cp:coreProperties>
</file>