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4" r:id="rId2"/>
  </p:sldMasterIdLst>
  <p:notesMasterIdLst>
    <p:notesMasterId r:id="rId10"/>
  </p:notesMasterIdLst>
  <p:sldIdLst>
    <p:sldId id="256" r:id="rId3"/>
    <p:sldId id="275" r:id="rId4"/>
    <p:sldId id="280" r:id="rId5"/>
    <p:sldId id="276" r:id="rId6"/>
    <p:sldId id="277" r:id="rId7"/>
    <p:sldId id="281" r:id="rId8"/>
    <p:sldId id="278" r:id="rId9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0" d="100"/>
          <a:sy n="40" d="100"/>
        </p:scale>
        <p:origin x="-1368" y="-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endParaRPr lang="en-GB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fld id="{205C4440-FB33-4353-8190-02AD904C8165}" type="datetimeFigureOut">
              <a:rPr lang="en-GB" altLang="en-US"/>
              <a:pPr/>
              <a:t>06/11/2015</a:t>
            </a:fld>
            <a:endParaRPr lang="en-GB" alt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GB" alt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endParaRPr lang="en-GB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fld id="{1B09B4CD-1A64-4190-8927-8993F2571E2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5235943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These principles were presented to</a:t>
            </a:r>
            <a:r>
              <a:rPr lang="en-US" baseline="0" dirty="0" smtClean="0"/>
              <a:t> and accepted by ICG-WIGOS-1 and were re-visited over and over again by TT-WMD in developing the standard.</a:t>
            </a:r>
            <a:endParaRPr lang="de-C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5EBFF6-54FA-4BDE-91E1-7EC71EF27F4B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57883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These principles were presented to</a:t>
            </a:r>
            <a:r>
              <a:rPr lang="en-US" baseline="0" dirty="0" smtClean="0"/>
              <a:t> and accepted by ICG-WIGOS-1 and were re-visited over and over again by TT-WMD in developing the standard.</a:t>
            </a:r>
            <a:endParaRPr lang="de-C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5EBFF6-54FA-4BDE-91E1-7EC71EF27F4B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57883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1" descr="wmo_ppt_2012.psd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6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11188" y="3211513"/>
            <a:ext cx="7921625" cy="1730375"/>
          </a:xfrm>
        </p:spPr>
        <p:txBody>
          <a:bodyPr/>
          <a:lstStyle>
            <a:lvl1pPr algn="ctr">
              <a:defRPr sz="4000" b="0" smtClean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title style</a:t>
            </a:r>
            <a:endParaRPr lang="en-GB" noProof="0" smtClean="0"/>
          </a:p>
        </p:txBody>
      </p:sp>
      <p:sp>
        <p:nvSpPr>
          <p:cNvPr id="38917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611188" y="5106988"/>
            <a:ext cx="7921625" cy="9144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mtClean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  <a:endParaRPr lang="en-GB" noProof="0" smtClean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xfrm>
            <a:off x="2843213" y="6467475"/>
            <a:ext cx="2520950" cy="331788"/>
          </a:xfrm>
        </p:spPr>
        <p:txBody>
          <a:bodyPr/>
          <a:lstStyle>
            <a:lvl1pPr>
              <a:defRPr/>
            </a:lvl1pPr>
          </a:lstStyle>
          <a:p>
            <a:r>
              <a:rPr lang="en-GB" altLang="en-US" smtClean="0"/>
              <a:t>WIS Training Workshop</a:t>
            </a:r>
            <a:endParaRPr lang="en-GB" alt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5795963" y="6467475"/>
            <a:ext cx="1152525" cy="331788"/>
          </a:xfrm>
        </p:spPr>
        <p:txBody>
          <a:bodyPr/>
          <a:lstStyle>
            <a:lvl1pPr>
              <a:defRPr/>
            </a:lvl1pPr>
          </a:lstStyle>
          <a:p>
            <a:fld id="{C14703EB-C347-4B4F-868C-73870E61D63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60381650"/>
      </p:ext>
    </p:extLst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1" descr="wmo_ppt_2012.psd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0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908175" y="260350"/>
            <a:ext cx="6985000" cy="1470025"/>
          </a:xfrm>
        </p:spPr>
        <p:txBody>
          <a:bodyPr/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title style</a:t>
            </a:r>
            <a:endParaRPr lang="en-GB" noProof="0" smtClean="0"/>
          </a:p>
        </p:txBody>
      </p:sp>
      <p:sp>
        <p:nvSpPr>
          <p:cNvPr id="5120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908175" y="3405188"/>
            <a:ext cx="6985000" cy="1752600"/>
          </a:xfrm>
        </p:spPr>
        <p:txBody>
          <a:bodyPr/>
          <a:lstStyle>
            <a:lvl1pPr marL="0" indent="0"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  <a:endParaRPr lang="en-GB" noProof="0" smtClean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xfrm>
            <a:off x="2843213" y="6467475"/>
            <a:ext cx="2520950" cy="331788"/>
          </a:xfrm>
        </p:spPr>
        <p:txBody>
          <a:bodyPr/>
          <a:lstStyle>
            <a:lvl1pPr>
              <a:defRPr/>
            </a:lvl1pPr>
          </a:lstStyle>
          <a:p>
            <a:r>
              <a:rPr lang="en-GB" altLang="en-US" smtClean="0"/>
              <a:t>WIS Training Workshop</a:t>
            </a:r>
            <a:endParaRPr lang="en-GB" alt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5795963" y="6467475"/>
            <a:ext cx="1152525" cy="331788"/>
          </a:xfrm>
        </p:spPr>
        <p:txBody>
          <a:bodyPr/>
          <a:lstStyle>
            <a:lvl1pPr>
              <a:defRPr/>
            </a:lvl1pPr>
          </a:lstStyle>
          <a:p>
            <a:fld id="{35FEDF32-9AFC-4140-BD08-DF461CA4EA5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479644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GB" altLang="en-US" smtClean="0"/>
              <a:t>WIS Training Workshop</a:t>
            </a:r>
            <a:endParaRPr lang="en-GB" alt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C3E10CC-5DAB-4AD5-B9E8-2A11B7EC86B9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023929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GB" altLang="en-US" smtClean="0"/>
              <a:t>WIS Training Workshop</a:t>
            </a:r>
            <a:endParaRPr lang="en-GB" alt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CFB5586-69F6-41DE-9F54-3F282CD4230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211137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03350" y="1412875"/>
            <a:ext cx="3703638" cy="4683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59388" y="1412875"/>
            <a:ext cx="3705225" cy="4683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GB" altLang="en-US" smtClean="0"/>
              <a:t>WIS Training Workshop</a:t>
            </a:r>
            <a:endParaRPr lang="en-GB" alt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7D3C314-57BF-4292-831A-208849AD0EAB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952334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188640"/>
            <a:ext cx="7355160" cy="108012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GB" altLang="en-US" smtClean="0"/>
              <a:t>WIS Training Workshop</a:t>
            </a:r>
            <a:endParaRPr lang="en-GB" altLang="en-US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0071D23-6A15-4541-9665-E5BFAFC7EBC5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926096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GB" altLang="en-US" smtClean="0"/>
              <a:t>WIS Training Workshop</a:t>
            </a:r>
            <a:endParaRPr lang="en-GB" alt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8BFA08F-2AD8-4B8B-82F4-AB1F0AD6DA4D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496385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GB" altLang="en-US" smtClean="0"/>
              <a:t>WIS Training Workshop</a:t>
            </a:r>
            <a:endParaRPr lang="en-GB" altLang="en-US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9416A8D-5E2F-4A0C-B02C-91DA0C21DC19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608366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188640"/>
            <a:ext cx="7344816" cy="1008112"/>
          </a:xfrm>
        </p:spPr>
        <p:txBody>
          <a:bodyPr/>
          <a:lstStyle>
            <a:lvl1pPr algn="l">
              <a:defRPr sz="3200" b="0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412776"/>
            <a:ext cx="5111750" cy="47133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GB" altLang="en-US" smtClean="0"/>
              <a:t>WIS Training Workshop</a:t>
            </a:r>
            <a:endParaRPr lang="en-GB" alt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E48313-2342-40D8-8B8C-AB853549084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293480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GB" altLang="en-US" smtClean="0"/>
              <a:t>WIS Training Workshop</a:t>
            </a:r>
            <a:endParaRPr lang="en-GB" alt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D8A6CBF-3454-48F4-8A12-B0DAFCE3F8E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1999374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GB" altLang="en-US" smtClean="0"/>
              <a:t>WIS Training Workshop</a:t>
            </a:r>
            <a:endParaRPr lang="en-GB" alt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83BC325-C3EF-4A89-B4B5-C8B421D8F865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201073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75488" y="188913"/>
            <a:ext cx="1889125" cy="59070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03350" y="188913"/>
            <a:ext cx="5519738" cy="590708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GB" altLang="en-US" smtClean="0"/>
              <a:t>WIS Training Workshop</a:t>
            </a:r>
            <a:endParaRPr lang="en-GB" alt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A5FD470-24FC-4737-8917-50275978707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0880522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825" y="188913"/>
            <a:ext cx="8713788" cy="7921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250825" y="1052513"/>
            <a:ext cx="4279900" cy="48974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83125" y="1052513"/>
            <a:ext cx="4281488" cy="48974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GB" altLang="en-US" smtClean="0"/>
              <a:t>WIS Training Workshop</a:t>
            </a:r>
            <a:endParaRPr lang="en-GB" alt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D14E5D4-7916-4410-A7AC-713787502436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7431631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WIS Training Workshop</a:t>
            </a:r>
            <a:endParaRPr lang="en-GB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272D628-206F-4520-BE50-FCF2D05D6075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6311798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WIS Training Workshop</a:t>
            </a:r>
            <a:endParaRPr lang="en-GB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73F68C9-70A9-416A-8D1F-1F43D31D387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336128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WIS Training Workshop</a:t>
            </a:r>
            <a:endParaRPr lang="en-GB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E3F91CC-75CD-46E8-8939-C6185BB78E0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9572457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9388" y="981075"/>
            <a:ext cx="4316412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81075"/>
            <a:ext cx="4316413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WIS Training Workshop</a:t>
            </a:r>
            <a:endParaRPr lang="en-GB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C496424-67E0-4475-9475-C8B60EB9958B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4809599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WIS Training Workshop</a:t>
            </a:r>
            <a:endParaRPr lang="en-GB"/>
          </a:p>
        </p:txBody>
      </p:sp>
      <p:sp>
        <p:nvSpPr>
          <p:cNvPr id="8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A125C97-82AF-411A-B5B6-CF561803170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3077708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WIS Training Workshop</a:t>
            </a:r>
            <a:endParaRPr lang="en-GB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38A6CF6-729E-4370-B936-6C18C16A140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3100833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WIS Training Workshop</a:t>
            </a:r>
            <a:endParaRPr lang="en-GB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32D9D94-A79E-4FEF-9A6F-0BA4412444C4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19907151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WIS Training Workshop</a:t>
            </a:r>
            <a:endParaRPr lang="en-GB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F68493C-5E40-485A-B6BC-B456FB61CF1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332689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WIS Training Workshop</a:t>
            </a:r>
            <a:endParaRPr lang="en-GB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515305A-DC25-41CB-A0CF-C06EEBC9B03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4142917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WIS Training Workshop</a:t>
            </a:r>
            <a:endParaRPr lang="en-GB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371E208-F215-4646-B0D6-CCD3F26A63A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7977252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9100" y="188913"/>
            <a:ext cx="2195513" cy="62642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9388" y="188913"/>
            <a:ext cx="6437312" cy="62642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WIS Training Workshop</a:t>
            </a:r>
            <a:endParaRPr lang="en-GB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60CD76A-DC63-4337-A90B-66E9DB370FD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954000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3" descr="wmo_ppt_2012.jpg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188913"/>
            <a:ext cx="8713788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250825" y="1052513"/>
            <a:ext cx="8713788" cy="4897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0"/>
            <a:r>
              <a:rPr lang="en-GB" altLang="en-US" smtClean="0"/>
              <a:t>First level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2458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042988" y="6453188"/>
            <a:ext cx="4465637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r>
              <a:rPr lang="en-GB" altLang="en-US" smtClean="0"/>
              <a:t>WIS Training Workshop</a:t>
            </a:r>
            <a:endParaRPr lang="en-GB" altLang="en-US"/>
          </a:p>
        </p:txBody>
      </p:sp>
      <p:sp>
        <p:nvSpPr>
          <p:cNvPr id="2458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867400" y="6478588"/>
            <a:ext cx="1152525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fld id="{986D4A26-F460-4E1D-A8C1-BCE212D5847E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6" r:id="rId1"/>
    <p:sldLayoutId id="2147483737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  <p:sldLayoutId id="2147483723" r:id="rId12"/>
    <p:sldLayoutId id="2147483724" r:id="rId13"/>
  </p:sldLayoutIdLst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533400" indent="-533400" algn="l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800">
          <a:solidFill>
            <a:schemeClr val="tx1"/>
          </a:solidFill>
          <a:latin typeface="Arial" charset="0"/>
          <a:ea typeface="+mn-ea"/>
          <a:cs typeface="+mn-cs"/>
        </a:defRPr>
      </a:lvl1pPr>
      <a:lvl2pPr marL="990600" indent="-533400" algn="l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800">
          <a:solidFill>
            <a:schemeClr val="tx1"/>
          </a:solidFill>
          <a:latin typeface="Arial" charset="0"/>
        </a:defRPr>
      </a:lvl2pPr>
      <a:lvl3pPr marL="1371600" indent="-457200" algn="l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400">
          <a:solidFill>
            <a:schemeClr val="tx1"/>
          </a:solidFill>
          <a:latin typeface="Arial" charset="0"/>
        </a:defRPr>
      </a:lvl3pPr>
      <a:lvl4pPr marL="1752600" indent="-381000" algn="l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Arial" charset="0"/>
        </a:defRPr>
      </a:lvl4pPr>
      <a:lvl5pPr marL="2209800" indent="-381000" algn="l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Arial" charset="0"/>
        </a:defRPr>
      </a:lvl5pPr>
      <a:lvl6pPr marL="26670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31242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5814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40386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 descr="wmo_ppt_2012_last.jpg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9388" y="4365625"/>
            <a:ext cx="8785225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This space can be used for contact information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9226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484438" y="6462713"/>
            <a:ext cx="2447925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0" hangingPunct="0">
              <a:spcBef>
                <a:spcPct val="0"/>
              </a:spcBef>
              <a:buClrTx/>
              <a:buFontTx/>
              <a:buNone/>
              <a:defRPr sz="1200">
                <a:cs typeface="+mn-cs"/>
              </a:defRPr>
            </a:lvl1pPr>
          </a:lstStyle>
          <a:p>
            <a:pPr>
              <a:defRPr/>
            </a:pPr>
            <a:r>
              <a:rPr lang="en-GB" smtClean="0"/>
              <a:t>WIS Training Workshop</a:t>
            </a:r>
            <a:endParaRPr lang="en-GB"/>
          </a:p>
        </p:txBody>
      </p:sp>
      <p:sp>
        <p:nvSpPr>
          <p:cNvPr id="9227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148263" y="6462713"/>
            <a:ext cx="19050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fld id="{53C9870F-0CBA-4EE9-9F2A-05C12797C684}" type="slidenum">
              <a:rPr lang="en-GB" altLang="en-US"/>
              <a:pPr/>
              <a:t>‹#›</a:t>
            </a:fld>
            <a:endParaRPr lang="en-GB" altLang="en-US"/>
          </a:p>
        </p:txBody>
      </p:sp>
      <p:sp>
        <p:nvSpPr>
          <p:cNvPr id="2054" name="Rectangle 13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3573463"/>
            <a:ext cx="8713788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Thank you for your attention</a:t>
            </a:r>
          </a:p>
        </p:txBody>
      </p:sp>
      <p:sp>
        <p:nvSpPr>
          <p:cNvPr id="2055" name="Title 9"/>
          <p:cNvSpPr txBox="1">
            <a:spLocks/>
          </p:cNvSpPr>
          <p:nvPr/>
        </p:nvSpPr>
        <p:spPr bwMode="auto">
          <a:xfrm>
            <a:off x="117475" y="6380163"/>
            <a:ext cx="1141413" cy="477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defTabSz="45720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defTabSz="4572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defTabSz="4572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defTabSz="4572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defTabSz="4572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en-US" altLang="en-US" sz="1200" smtClean="0"/>
              <a:t>www.wmo.int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  <p:sldLayoutId id="2147483726" r:id="rId2"/>
    <p:sldLayoutId id="2147483727" r:id="rId3"/>
    <p:sldLayoutId id="2147483728" r:id="rId4"/>
    <p:sldLayoutId id="2147483729" r:id="rId5"/>
    <p:sldLayoutId id="2147483730" r:id="rId6"/>
    <p:sldLayoutId id="2147483731" r:id="rId7"/>
    <p:sldLayoutId id="2147483732" r:id="rId8"/>
    <p:sldLayoutId id="2147483733" r:id="rId9"/>
    <p:sldLayoutId id="2147483734" r:id="rId10"/>
    <p:sldLayoutId id="2147483735" r:id="rId11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342900" indent="-342900" algn="ctr" rtl="0" eaLnBrk="0" fontAlgn="base" hangingPunct="0">
        <a:spcBef>
          <a:spcPct val="20000"/>
        </a:spcBef>
        <a:spcAft>
          <a:spcPct val="0"/>
        </a:spcAft>
        <a:defRPr sz="2000">
          <a:solidFill>
            <a:schemeClr val="bg1"/>
          </a:solidFill>
          <a:latin typeface="Arial" charset="0"/>
          <a:ea typeface="+mn-ea"/>
          <a:cs typeface="+mn-cs"/>
        </a:defRPr>
      </a:lvl1pPr>
      <a:lvl2pPr marL="742950" indent="-28575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800">
          <a:solidFill>
            <a:schemeClr val="bg1"/>
          </a:solidFill>
          <a:latin typeface="Arial" charset="0"/>
        </a:defRPr>
      </a:lvl2pPr>
      <a:lvl3pPr marL="11430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400">
          <a:solidFill>
            <a:schemeClr val="bg1"/>
          </a:solidFill>
          <a:latin typeface="Arial" charset="0"/>
        </a:defRPr>
      </a:lvl3pPr>
      <a:lvl4pPr marL="16002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4pPr>
      <a:lvl5pPr marL="20574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GB" altLang="en-US" dirty="0"/>
              <a:t>WIS </a:t>
            </a:r>
            <a:r>
              <a:rPr lang="en-GB" altLang="en-US" dirty="0" smtClean="0"/>
              <a:t>and WIGOS metadata</a:t>
            </a:r>
            <a:endParaRPr lang="en-GB" altLang="en-US" dirty="0"/>
          </a:p>
        </p:txBody>
      </p:sp>
      <p:sp>
        <p:nvSpPr>
          <p:cNvPr id="5123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n-GB" altLang="en-US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 altLang="en-US" smtClean="0"/>
              <a:t>WIS Training Workshop</a:t>
            </a:r>
            <a:endParaRPr lang="en-GB" alt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14703EB-C347-4B4F-868C-73870E61D637}" type="slidenum">
              <a:rPr lang="en-GB" altLang="en-US" smtClean="0"/>
              <a:pPr/>
              <a:t>1</a:t>
            </a:fld>
            <a:endParaRPr lang="en-GB" altLang="en-US"/>
          </a:p>
        </p:txBody>
      </p:sp>
    </p:spTree>
  </p:cSld>
  <p:clrMapOvr>
    <a:masterClrMapping/>
  </p:clrMapOvr>
  <p:transition spd="slow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 smtClean="0"/>
              <a:t>WIS Discovery Metadata records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65C18CE-7C5B-40BD-95AB-BA4C0DE9A2F6}" type="slidenum">
              <a:rPr lang="en-GB" altLang="en-US" smtClean="0"/>
              <a:pPr/>
              <a:t>2</a:t>
            </a:fld>
            <a:endParaRPr lang="en-GB" altLang="en-US"/>
          </a:p>
        </p:txBody>
      </p:sp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124744"/>
            <a:ext cx="3222104" cy="2416578"/>
          </a:xfrm>
          <a:prstGeom prst="rect">
            <a:avLst/>
          </a:prstGeom>
          <a:noFill/>
          <a:ln w="9525" cap="flat" cmpd="sng" algn="ctr">
            <a:solidFill>
              <a:schemeClr val="tx1"/>
            </a:solidFill>
            <a:prstDash val="solid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899" descr="LOT 200 Vintage Library Card Catalog Dewey Decimal System Index Cards Inserts"/>
          <p:cNvPicPr>
            <a:picLocks noChangeAspect="1" noChangeArrowheads="1"/>
          </p:cNvPicPr>
          <p:nvPr/>
        </p:nvPicPr>
        <p:blipFill>
          <a:blip r:embed="rId3">
            <a:lum brigh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645024"/>
            <a:ext cx="3398912" cy="2545851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Line Callout 1 3"/>
          <p:cNvSpPr/>
          <p:nvPr/>
        </p:nvSpPr>
        <p:spPr>
          <a:xfrm>
            <a:off x="5868144" y="1224987"/>
            <a:ext cx="2664296" cy="1656184"/>
          </a:xfrm>
          <a:prstGeom prst="borderCallout1">
            <a:avLst>
              <a:gd name="adj1" fmla="val 48594"/>
              <a:gd name="adj2" fmla="val -603"/>
              <a:gd name="adj3" fmla="val 49330"/>
              <a:gd name="adj4" fmla="val -59667"/>
            </a:avLst>
          </a:prstGeom>
          <a:solidFill>
            <a:schemeClr val="bg1"/>
          </a:solidFill>
          <a:ln>
            <a:solidFill>
              <a:schemeClr val="tx1"/>
            </a:solidFill>
            <a:headEnd type="none"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To do this…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0" name="Line Callout 1 9"/>
          <p:cNvSpPr/>
          <p:nvPr/>
        </p:nvSpPr>
        <p:spPr>
          <a:xfrm>
            <a:off x="683568" y="3933056"/>
            <a:ext cx="2664296" cy="1656184"/>
          </a:xfrm>
          <a:prstGeom prst="borderCallout1">
            <a:avLst>
              <a:gd name="adj1" fmla="val 51578"/>
              <a:gd name="adj2" fmla="val 100194"/>
              <a:gd name="adj3" fmla="val 69723"/>
              <a:gd name="adj4" fmla="val 156459"/>
            </a:avLst>
          </a:prstGeom>
          <a:solidFill>
            <a:schemeClr val="bg1"/>
          </a:solidFill>
          <a:ln>
            <a:solidFill>
              <a:schemeClr val="tx1"/>
            </a:solidFill>
            <a:headEnd type="none"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… we need to know about the data sets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WIS Training Workshop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8050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en-GB" altLang="en-US" smtClean="0"/>
              <a:t>WIS Training Workshop</a:t>
            </a:r>
            <a:endParaRPr lang="en-US" altLang="en-US"/>
          </a:p>
        </p:txBody>
      </p:sp>
      <p:pic>
        <p:nvPicPr>
          <p:cNvPr id="92035" name="Picture 899" descr="LOT 200 Vintage Library Card Catalog Dewey Decimal System Index Cards Inserts"/>
          <p:cNvPicPr>
            <a:picLocks noChangeAspect="1" noChangeArrowheads="1"/>
          </p:cNvPicPr>
          <p:nvPr/>
        </p:nvPicPr>
        <p:blipFill>
          <a:blip r:embed="rId2">
            <a:lum brigh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1400175"/>
            <a:ext cx="7286625" cy="5457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11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/>
              <a:t>WIS Discovery Metadata</a:t>
            </a:r>
            <a:endParaRPr lang="en-US" altLang="en-US" smtClean="0"/>
          </a:p>
        </p:txBody>
      </p:sp>
      <p:sp>
        <p:nvSpPr>
          <p:cNvPr id="92030" name="Rectangle 894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n-US" altLang="en-US" sz="1800" b="1" smtClean="0"/>
              <a:t>Dataset title</a:t>
            </a:r>
          </a:p>
          <a:p>
            <a:pPr>
              <a:lnSpc>
                <a:spcPct val="80000"/>
              </a:lnSpc>
            </a:pPr>
            <a:r>
              <a:rPr lang="en-US" altLang="en-US" sz="1800" b="1" smtClean="0"/>
              <a:t>Dataset reference date</a:t>
            </a:r>
          </a:p>
          <a:p>
            <a:pPr>
              <a:lnSpc>
                <a:spcPct val="80000"/>
              </a:lnSpc>
            </a:pPr>
            <a:r>
              <a:rPr lang="en-US" altLang="en-US" sz="1800" smtClean="0"/>
              <a:t>Dataset responsible party</a:t>
            </a:r>
          </a:p>
          <a:p>
            <a:pPr>
              <a:lnSpc>
                <a:spcPct val="80000"/>
              </a:lnSpc>
            </a:pPr>
            <a:r>
              <a:rPr lang="en-US" altLang="en-US" sz="1800" b="1" i="1" smtClean="0"/>
              <a:t>Geographic location of the dataset</a:t>
            </a:r>
          </a:p>
          <a:p>
            <a:pPr>
              <a:lnSpc>
                <a:spcPct val="80000"/>
              </a:lnSpc>
            </a:pPr>
            <a:r>
              <a:rPr lang="en-US" altLang="en-US" sz="1800" b="1" smtClean="0"/>
              <a:t>Dataset topic category</a:t>
            </a:r>
          </a:p>
          <a:p>
            <a:pPr>
              <a:lnSpc>
                <a:spcPct val="80000"/>
              </a:lnSpc>
            </a:pPr>
            <a:r>
              <a:rPr lang="en-US" altLang="en-US" sz="1800" b="1" smtClean="0"/>
              <a:t>Dataset descriptive keywords</a:t>
            </a:r>
          </a:p>
          <a:p>
            <a:pPr>
              <a:lnSpc>
                <a:spcPct val="80000"/>
              </a:lnSpc>
            </a:pPr>
            <a:r>
              <a:rPr lang="en-US" altLang="en-US" sz="1800" b="1" smtClean="0"/>
              <a:t>Abstract describing the dataset</a:t>
            </a:r>
          </a:p>
          <a:p>
            <a:pPr>
              <a:lnSpc>
                <a:spcPct val="80000"/>
              </a:lnSpc>
            </a:pPr>
            <a:endParaRPr lang="en-US" altLang="en-US" sz="1800" smtClean="0"/>
          </a:p>
          <a:p>
            <a:pPr>
              <a:lnSpc>
                <a:spcPct val="80000"/>
              </a:lnSpc>
            </a:pPr>
            <a:r>
              <a:rPr lang="en-US" altLang="en-US" sz="1800" smtClean="0"/>
              <a:t>Distribution format</a:t>
            </a:r>
          </a:p>
          <a:p>
            <a:pPr>
              <a:lnSpc>
                <a:spcPct val="80000"/>
              </a:lnSpc>
            </a:pPr>
            <a:r>
              <a:rPr lang="en-US" altLang="en-US" sz="1800" smtClean="0"/>
              <a:t>Online resource</a:t>
            </a:r>
          </a:p>
          <a:p>
            <a:pPr>
              <a:lnSpc>
                <a:spcPct val="80000"/>
              </a:lnSpc>
            </a:pPr>
            <a:endParaRPr lang="en-US" altLang="en-US" sz="1800" smtClean="0"/>
          </a:p>
          <a:p>
            <a:pPr>
              <a:lnSpc>
                <a:spcPct val="80000"/>
              </a:lnSpc>
            </a:pPr>
            <a:r>
              <a:rPr lang="en-US" altLang="en-US" sz="1800" b="1" smtClean="0"/>
              <a:t>Dataset language</a:t>
            </a:r>
          </a:p>
          <a:p>
            <a:pPr>
              <a:lnSpc>
                <a:spcPct val="80000"/>
              </a:lnSpc>
            </a:pPr>
            <a:r>
              <a:rPr lang="en-US" altLang="en-US" sz="1800" smtClean="0"/>
              <a:t>Dataset character set</a:t>
            </a:r>
          </a:p>
          <a:p>
            <a:pPr>
              <a:lnSpc>
                <a:spcPct val="80000"/>
              </a:lnSpc>
            </a:pPr>
            <a:endParaRPr lang="en-US" altLang="en-US" sz="1800" smtClean="0"/>
          </a:p>
          <a:p>
            <a:pPr>
              <a:lnSpc>
                <a:spcPct val="80000"/>
              </a:lnSpc>
            </a:pPr>
            <a:endParaRPr lang="en-US" altLang="en-US" sz="1800" smtClean="0"/>
          </a:p>
          <a:p>
            <a:pPr>
              <a:lnSpc>
                <a:spcPct val="80000"/>
              </a:lnSpc>
            </a:pPr>
            <a:endParaRPr lang="en-US" altLang="en-US" sz="1800" smtClean="0"/>
          </a:p>
        </p:txBody>
      </p:sp>
      <p:sp>
        <p:nvSpPr>
          <p:cNvPr id="92031" name="Rectangle 895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n-US" altLang="en-US" sz="1800" smtClean="0"/>
              <a:t>Spatial resolution of the dataset</a:t>
            </a:r>
          </a:p>
          <a:p>
            <a:pPr>
              <a:lnSpc>
                <a:spcPct val="80000"/>
              </a:lnSpc>
            </a:pPr>
            <a:r>
              <a:rPr lang="en-US" altLang="en-US" sz="1800" smtClean="0"/>
              <a:t>Additional extent information for the dataset (vertical and temporal)</a:t>
            </a:r>
          </a:p>
          <a:p>
            <a:pPr>
              <a:lnSpc>
                <a:spcPct val="80000"/>
              </a:lnSpc>
            </a:pPr>
            <a:r>
              <a:rPr lang="en-US" altLang="en-US" sz="1800" smtClean="0"/>
              <a:t>Spatial representation type</a:t>
            </a:r>
          </a:p>
          <a:p>
            <a:pPr>
              <a:lnSpc>
                <a:spcPct val="80000"/>
              </a:lnSpc>
            </a:pPr>
            <a:r>
              <a:rPr lang="en-US" altLang="en-US" sz="1800" smtClean="0"/>
              <a:t>Reference system</a:t>
            </a:r>
          </a:p>
          <a:p>
            <a:pPr>
              <a:lnSpc>
                <a:spcPct val="80000"/>
              </a:lnSpc>
            </a:pPr>
            <a:r>
              <a:rPr lang="en-US" altLang="en-US" sz="1800" smtClean="0"/>
              <a:t>Lineage</a:t>
            </a:r>
          </a:p>
          <a:p>
            <a:pPr>
              <a:lnSpc>
                <a:spcPct val="80000"/>
              </a:lnSpc>
            </a:pPr>
            <a:endParaRPr lang="en-US" altLang="en-US" sz="1800" smtClean="0"/>
          </a:p>
          <a:p>
            <a:pPr>
              <a:lnSpc>
                <a:spcPct val="80000"/>
              </a:lnSpc>
            </a:pPr>
            <a:r>
              <a:rPr lang="en-GB" altLang="en-US" sz="1800" b="1" i="1" smtClean="0"/>
              <a:t>“Other” constraints</a:t>
            </a:r>
            <a:endParaRPr lang="en-US" altLang="en-US" sz="1800" b="1" i="1" smtClean="0"/>
          </a:p>
          <a:p>
            <a:pPr>
              <a:lnSpc>
                <a:spcPct val="80000"/>
              </a:lnSpc>
            </a:pPr>
            <a:endParaRPr lang="en-US" altLang="en-US" sz="1800" smtClean="0"/>
          </a:p>
          <a:p>
            <a:pPr>
              <a:lnSpc>
                <a:spcPct val="80000"/>
              </a:lnSpc>
            </a:pPr>
            <a:r>
              <a:rPr lang="en-US" altLang="en-US" sz="1800" b="1" smtClean="0"/>
              <a:t>Metadata file identifier</a:t>
            </a:r>
          </a:p>
          <a:p>
            <a:pPr>
              <a:lnSpc>
                <a:spcPct val="80000"/>
              </a:lnSpc>
            </a:pPr>
            <a:r>
              <a:rPr lang="en-US" altLang="en-US" sz="1800" smtClean="0"/>
              <a:t>Metadata standard name</a:t>
            </a:r>
          </a:p>
          <a:p>
            <a:pPr>
              <a:lnSpc>
                <a:spcPct val="80000"/>
              </a:lnSpc>
            </a:pPr>
            <a:r>
              <a:rPr lang="en-US" altLang="en-US" sz="1800" smtClean="0"/>
              <a:t>Metadata standard version</a:t>
            </a:r>
          </a:p>
          <a:p>
            <a:pPr>
              <a:lnSpc>
                <a:spcPct val="80000"/>
              </a:lnSpc>
            </a:pPr>
            <a:r>
              <a:rPr lang="en-US" altLang="en-US" sz="1800" smtClean="0"/>
              <a:t>Metadata language</a:t>
            </a:r>
          </a:p>
          <a:p>
            <a:pPr>
              <a:lnSpc>
                <a:spcPct val="80000"/>
              </a:lnSpc>
            </a:pPr>
            <a:r>
              <a:rPr lang="en-US" altLang="en-US" sz="1800" smtClean="0"/>
              <a:t>Metadata character set</a:t>
            </a:r>
          </a:p>
          <a:p>
            <a:pPr>
              <a:lnSpc>
                <a:spcPct val="80000"/>
              </a:lnSpc>
            </a:pPr>
            <a:r>
              <a:rPr lang="en-US" altLang="en-US" sz="1800" b="1" smtClean="0"/>
              <a:t>Metadata point of contact</a:t>
            </a:r>
          </a:p>
          <a:p>
            <a:pPr>
              <a:lnSpc>
                <a:spcPct val="80000"/>
              </a:lnSpc>
            </a:pPr>
            <a:r>
              <a:rPr lang="en-US" altLang="en-US" sz="1800" b="1" smtClean="0"/>
              <a:t>Metadata date stamp</a:t>
            </a:r>
          </a:p>
          <a:p>
            <a:pPr>
              <a:lnSpc>
                <a:spcPct val="80000"/>
              </a:lnSpc>
            </a:pPr>
            <a:endParaRPr lang="en-US" altLang="en-US" sz="1800" smtClean="0"/>
          </a:p>
          <a:p>
            <a:pPr>
              <a:lnSpc>
                <a:spcPct val="80000"/>
              </a:lnSpc>
            </a:pPr>
            <a:endParaRPr lang="en-US" altLang="en-US" sz="1800" smtClean="0"/>
          </a:p>
        </p:txBody>
      </p:sp>
      <p:sp>
        <p:nvSpPr>
          <p:cNvPr id="92033" name="Text Box 897"/>
          <p:cNvSpPr txBox="1">
            <a:spLocks noChangeArrowheads="1"/>
          </p:cNvSpPr>
          <p:nvPr/>
        </p:nvSpPr>
        <p:spPr bwMode="auto">
          <a:xfrm>
            <a:off x="1619250" y="5013325"/>
            <a:ext cx="2808288" cy="1262063"/>
          </a:xfrm>
          <a:prstGeom prst="rect">
            <a:avLst/>
          </a:prstGeom>
          <a:solidFill>
            <a:srgbClr val="FFCC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1400" b="1"/>
              <a:t>ICAO: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GB" altLang="en-US" sz="1400"/>
              <a:t> </a:t>
            </a:r>
            <a:r>
              <a:rPr lang="en-GB" altLang="en-US" sz="1400" b="1"/>
              <a:t>Accuracy of numerical data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GB" altLang="en-US" sz="1400" b="1"/>
              <a:t> Cyclic Redundancy Check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GB" altLang="en-US" sz="1400" b="1"/>
              <a:t> Temporal Reference System</a:t>
            </a:r>
            <a:endParaRPr lang="en-US" altLang="en-US" sz="1400" b="1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7D3C314-57BF-4292-831A-208849AD0EAB}" type="slidenum">
              <a:rPr lang="en-GB" altLang="en-US" smtClean="0"/>
              <a:pPr/>
              <a:t>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77944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03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Do not confuse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WIS Training Workshop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FC5B4E0-B61B-4259-A3AF-243E0AE58827}" type="slidenum">
              <a:rPr lang="en-GB" altLang="en-US" smtClean="0"/>
              <a:pPr/>
              <a:t>4</a:t>
            </a:fld>
            <a:endParaRPr lang="en-GB" altLang="en-US"/>
          </a:p>
        </p:txBody>
      </p:sp>
      <p:pic>
        <p:nvPicPr>
          <p:cNvPr id="7" name="Picture 899" descr="LOT 200 Vintage Library Card Catalog Dewey Decimal System Index Cards Inserts"/>
          <p:cNvPicPr>
            <a:picLocks noChangeAspect="1" noChangeArrowheads="1"/>
          </p:cNvPicPr>
          <p:nvPr/>
        </p:nvPicPr>
        <p:blipFill>
          <a:blip r:embed="rId2">
            <a:lum brigh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132856"/>
            <a:ext cx="3398912" cy="2545851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M:\My Documents\ClipArt\USweatherStationOnRoof.jpg"/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2976" r="7543"/>
          <a:stretch/>
        </p:blipFill>
        <p:spPr bwMode="auto">
          <a:xfrm>
            <a:off x="5364088" y="2132856"/>
            <a:ext cx="3001915" cy="3153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611560" y="1556792"/>
            <a:ext cx="33989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WIS metadata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5364088" y="1556792"/>
            <a:ext cx="30019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WIGOS metadata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62873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Principles for WIGOS Metadata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Include the </a:t>
            </a:r>
            <a:r>
              <a:rPr lang="en-US" dirty="0"/>
              <a:t>information that enables users to make adequate use of observational data </a:t>
            </a:r>
            <a:r>
              <a:rPr lang="en-US" i="1" dirty="0" smtClean="0"/>
              <a:t>[also for </a:t>
            </a:r>
            <a:r>
              <a:rPr lang="en-US" i="1" dirty="0"/>
              <a:t>climate applications</a:t>
            </a:r>
            <a:r>
              <a:rPr lang="en-US" i="1" dirty="0" smtClean="0"/>
              <a:t>]</a:t>
            </a:r>
          </a:p>
          <a:p>
            <a:r>
              <a:rPr lang="en-US" dirty="0" smtClean="0"/>
              <a:t>Every piece of metadata </a:t>
            </a:r>
            <a:r>
              <a:rPr lang="en-US" i="1" dirty="0" smtClean="0"/>
              <a:t>shall</a:t>
            </a:r>
            <a:r>
              <a:rPr lang="en-US" dirty="0" smtClean="0"/>
              <a:t> have date/time information associated with it </a:t>
            </a:r>
          </a:p>
          <a:p>
            <a:r>
              <a:rPr lang="en-US" dirty="0" smtClean="0"/>
              <a:t>All metadata associated with internationally exchanged data </a:t>
            </a:r>
            <a:r>
              <a:rPr lang="en-US" i="1" dirty="0" smtClean="0"/>
              <a:t>shall</a:t>
            </a:r>
            <a:r>
              <a:rPr lang="en-US" dirty="0" smtClean="0"/>
              <a:t> be made available</a:t>
            </a:r>
          </a:p>
          <a:p>
            <a:r>
              <a:rPr lang="en-US" dirty="0" smtClean="0"/>
              <a:t>Metadata </a:t>
            </a:r>
            <a:r>
              <a:rPr lang="en-US" i="1" dirty="0" smtClean="0"/>
              <a:t>shall</a:t>
            </a:r>
            <a:r>
              <a:rPr lang="en-US" dirty="0" smtClean="0"/>
              <a:t> be updated in a timely manner to support adequate interpretation of data</a:t>
            </a:r>
          </a:p>
          <a:p>
            <a:r>
              <a:rPr lang="en-US" dirty="0" smtClean="0"/>
              <a:t>Standard </a:t>
            </a:r>
            <a:r>
              <a:rPr lang="en-US" i="1" dirty="0" smtClean="0"/>
              <a:t>should</a:t>
            </a:r>
            <a:r>
              <a:rPr lang="en-US" dirty="0" smtClean="0"/>
              <a:t> be applicable to all disciplines</a:t>
            </a:r>
          </a:p>
          <a:p>
            <a:r>
              <a:rPr lang="en-US" dirty="0" smtClean="0"/>
              <a:t>Standard </a:t>
            </a:r>
            <a:r>
              <a:rPr lang="en-US" i="1" dirty="0" smtClean="0"/>
              <a:t>should</a:t>
            </a:r>
            <a:r>
              <a:rPr lang="en-US" dirty="0" smtClean="0"/>
              <a:t> be forward-looking but also respect legacy (e.g., Vol. A)</a:t>
            </a:r>
          </a:p>
          <a:p>
            <a:r>
              <a:rPr lang="en-US" dirty="0" smtClean="0"/>
              <a:t>Standard </a:t>
            </a:r>
            <a:r>
              <a:rPr lang="en-US" i="1" dirty="0" smtClean="0"/>
              <a:t>should</a:t>
            </a:r>
            <a:r>
              <a:rPr lang="en-US" dirty="0" smtClean="0"/>
              <a:t> be </a:t>
            </a:r>
            <a:r>
              <a:rPr lang="en-US" dirty="0"/>
              <a:t>acceptable to all Members</a:t>
            </a:r>
          </a:p>
          <a:p>
            <a:r>
              <a:rPr lang="en-US" dirty="0"/>
              <a:t>Standard </a:t>
            </a:r>
            <a:r>
              <a:rPr lang="en-US" i="1" dirty="0" smtClean="0"/>
              <a:t>should</a:t>
            </a:r>
            <a:r>
              <a:rPr lang="en-US" dirty="0" smtClean="0"/>
              <a:t> be </a:t>
            </a:r>
            <a:r>
              <a:rPr lang="en-US" dirty="0"/>
              <a:t>applicable for all Members</a:t>
            </a:r>
          </a:p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 smtClean="0">
                <a:solidFill>
                  <a:srgbClr val="000000"/>
                </a:solidFill>
              </a:rPr>
              <a:t>WIS Training Workshop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FC5B4E0-B61B-4259-A3AF-243E0AE58827}" type="slidenum">
              <a:rPr lang="en-GB" altLang="en-US" smtClean="0"/>
              <a:pPr/>
              <a:t>5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08805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Principles for WIGOS Metadata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Include the </a:t>
            </a:r>
            <a:r>
              <a:rPr lang="en-US" dirty="0"/>
              <a:t>information that enables users to make adequate use of observational data </a:t>
            </a:r>
            <a:r>
              <a:rPr lang="en-US" i="1" dirty="0" smtClean="0"/>
              <a:t>[also for </a:t>
            </a:r>
            <a:r>
              <a:rPr lang="en-US" i="1" dirty="0"/>
              <a:t>climate applications</a:t>
            </a:r>
            <a:r>
              <a:rPr lang="en-US" i="1" dirty="0" smtClean="0"/>
              <a:t>]</a:t>
            </a:r>
          </a:p>
          <a:p>
            <a:r>
              <a:rPr lang="en-US" dirty="0" smtClean="0"/>
              <a:t>Every piece of metadata </a:t>
            </a:r>
            <a:r>
              <a:rPr lang="en-US" i="1" dirty="0" smtClean="0"/>
              <a:t>shall</a:t>
            </a:r>
            <a:r>
              <a:rPr lang="en-US" dirty="0" smtClean="0"/>
              <a:t> have date/time information associated with it </a:t>
            </a:r>
          </a:p>
          <a:p>
            <a:r>
              <a:rPr lang="en-US" dirty="0" smtClean="0"/>
              <a:t>All metadata associated with internationally exchanged data </a:t>
            </a:r>
            <a:r>
              <a:rPr lang="en-US" i="1" dirty="0" smtClean="0"/>
              <a:t>shall</a:t>
            </a:r>
            <a:r>
              <a:rPr lang="en-US" dirty="0" smtClean="0"/>
              <a:t> be made available</a:t>
            </a:r>
          </a:p>
          <a:p>
            <a:r>
              <a:rPr lang="en-US" dirty="0" smtClean="0"/>
              <a:t>Metadata </a:t>
            </a:r>
            <a:r>
              <a:rPr lang="en-US" i="1" dirty="0" smtClean="0"/>
              <a:t>shall</a:t>
            </a:r>
            <a:r>
              <a:rPr lang="en-US" dirty="0" smtClean="0"/>
              <a:t> be updated in a timely manner to support adequate interpretation of data</a:t>
            </a:r>
          </a:p>
          <a:p>
            <a:r>
              <a:rPr lang="en-US" dirty="0" smtClean="0"/>
              <a:t>Standard </a:t>
            </a:r>
            <a:r>
              <a:rPr lang="en-US" i="1" dirty="0" smtClean="0"/>
              <a:t>should</a:t>
            </a:r>
            <a:r>
              <a:rPr lang="en-US" dirty="0" smtClean="0"/>
              <a:t> be applicable to all disciplines</a:t>
            </a:r>
          </a:p>
          <a:p>
            <a:r>
              <a:rPr lang="en-US" dirty="0" smtClean="0"/>
              <a:t>Standard </a:t>
            </a:r>
            <a:r>
              <a:rPr lang="en-US" i="1" dirty="0" smtClean="0"/>
              <a:t>should</a:t>
            </a:r>
            <a:r>
              <a:rPr lang="en-US" dirty="0" smtClean="0"/>
              <a:t> be forward-looking but also respect legacy (e.g., Vol. A)</a:t>
            </a:r>
          </a:p>
          <a:p>
            <a:r>
              <a:rPr lang="en-US" dirty="0" smtClean="0"/>
              <a:t>Standard </a:t>
            </a:r>
            <a:r>
              <a:rPr lang="en-US" i="1" dirty="0" smtClean="0"/>
              <a:t>should</a:t>
            </a:r>
            <a:r>
              <a:rPr lang="en-US" dirty="0" smtClean="0"/>
              <a:t> be </a:t>
            </a:r>
            <a:r>
              <a:rPr lang="en-US" dirty="0"/>
              <a:t>acceptable to all Members</a:t>
            </a:r>
          </a:p>
          <a:p>
            <a:r>
              <a:rPr lang="en-US" dirty="0"/>
              <a:t>Standard </a:t>
            </a:r>
            <a:r>
              <a:rPr lang="en-US" i="1" dirty="0" smtClean="0"/>
              <a:t>should</a:t>
            </a:r>
            <a:r>
              <a:rPr lang="en-US" dirty="0" smtClean="0"/>
              <a:t> be </a:t>
            </a:r>
            <a:r>
              <a:rPr lang="en-US" dirty="0"/>
              <a:t>applicable for all Members</a:t>
            </a:r>
          </a:p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 smtClean="0">
                <a:solidFill>
                  <a:srgbClr val="000000"/>
                </a:solidFill>
              </a:rPr>
              <a:t>WIS Training Workshop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059832" y="1095127"/>
            <a:ext cx="5904656" cy="784830"/>
          </a:xfrm>
          <a:prstGeom prst="rect">
            <a:avLst/>
          </a:prstGeom>
          <a:solidFill>
            <a:schemeClr val="accent3">
              <a:lumMod val="9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en-GB" dirty="0" smtClean="0"/>
              <a:t>Explain observations</a:t>
            </a:r>
          </a:p>
          <a:p>
            <a:endParaRPr lang="en-GB" sz="1400" dirty="0"/>
          </a:p>
        </p:txBody>
      </p:sp>
      <p:sp>
        <p:nvSpPr>
          <p:cNvPr id="7" name="TextBox 6"/>
          <p:cNvSpPr txBox="1"/>
          <p:nvPr/>
        </p:nvSpPr>
        <p:spPr>
          <a:xfrm>
            <a:off x="3059832" y="1967065"/>
            <a:ext cx="5904656" cy="669414"/>
          </a:xfrm>
          <a:prstGeom prst="rect">
            <a:avLst/>
          </a:prstGeom>
          <a:solidFill>
            <a:schemeClr val="accent3">
              <a:lumMod val="9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en-GB" dirty="0" smtClean="0"/>
              <a:t>Over time</a:t>
            </a:r>
          </a:p>
          <a:p>
            <a:endParaRPr lang="en-GB" sz="900" dirty="0"/>
          </a:p>
        </p:txBody>
      </p:sp>
      <p:sp>
        <p:nvSpPr>
          <p:cNvPr id="8" name="TextBox 7"/>
          <p:cNvSpPr txBox="1"/>
          <p:nvPr/>
        </p:nvSpPr>
        <p:spPr>
          <a:xfrm>
            <a:off x="3059832" y="2679303"/>
            <a:ext cx="5904656" cy="646331"/>
          </a:xfrm>
          <a:prstGeom prst="rect">
            <a:avLst/>
          </a:prstGeom>
          <a:solidFill>
            <a:schemeClr val="accent3">
              <a:lumMod val="9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en-GB" dirty="0" smtClean="0"/>
              <a:t>For all exchanged observations</a:t>
            </a:r>
          </a:p>
          <a:p>
            <a:endParaRPr lang="en-GB" sz="800" dirty="0"/>
          </a:p>
        </p:txBody>
      </p:sp>
      <p:sp>
        <p:nvSpPr>
          <p:cNvPr id="9" name="TextBox 8"/>
          <p:cNvSpPr txBox="1"/>
          <p:nvPr/>
        </p:nvSpPr>
        <p:spPr>
          <a:xfrm>
            <a:off x="3059832" y="3327375"/>
            <a:ext cx="5904656" cy="600164"/>
          </a:xfrm>
          <a:prstGeom prst="rect">
            <a:avLst/>
          </a:prstGeom>
          <a:solidFill>
            <a:schemeClr val="accent3">
              <a:lumMod val="9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en-GB" dirty="0" smtClean="0"/>
              <a:t>In time to be useful</a:t>
            </a:r>
          </a:p>
          <a:p>
            <a:endParaRPr lang="en-GB" sz="600" dirty="0"/>
          </a:p>
        </p:txBody>
      </p:sp>
      <p:sp>
        <p:nvSpPr>
          <p:cNvPr id="10" name="TextBox 9"/>
          <p:cNvSpPr txBox="1"/>
          <p:nvPr/>
        </p:nvSpPr>
        <p:spPr>
          <a:xfrm>
            <a:off x="3059832" y="3945830"/>
            <a:ext cx="5904656" cy="461665"/>
          </a:xfrm>
          <a:prstGeom prst="rect">
            <a:avLst/>
          </a:prstGeom>
          <a:solidFill>
            <a:schemeClr val="accent3">
              <a:lumMod val="9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en-GB" dirty="0" smtClean="0"/>
              <a:t>For all types of observation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3059832" y="4434401"/>
            <a:ext cx="5904656" cy="461665"/>
          </a:xfrm>
          <a:prstGeom prst="rect">
            <a:avLst/>
          </a:prstGeom>
          <a:solidFill>
            <a:schemeClr val="accent3">
              <a:lumMod val="9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en-GB" dirty="0" smtClean="0"/>
              <a:t>Expand what we record</a:t>
            </a:r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3059832" y="4896066"/>
            <a:ext cx="5904656" cy="461665"/>
          </a:xfrm>
          <a:prstGeom prst="rect">
            <a:avLst/>
          </a:prstGeom>
          <a:solidFill>
            <a:schemeClr val="accent3">
              <a:lumMod val="9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en-GB" dirty="0" smtClean="0"/>
              <a:t>Achievable</a:t>
            </a:r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3059832" y="5343599"/>
            <a:ext cx="5904656" cy="461665"/>
          </a:xfrm>
          <a:prstGeom prst="rect">
            <a:avLst/>
          </a:prstGeom>
          <a:solidFill>
            <a:schemeClr val="accent3">
              <a:lumMod val="9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en-GB" dirty="0" smtClean="0"/>
              <a:t>Relevant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FC5B4E0-B61B-4259-A3AF-243E0AE58827}" type="slidenum">
              <a:rPr lang="en-GB" altLang="en-US" smtClean="0"/>
              <a:pPr/>
              <a:t>6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01301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half" idx="4294967295"/>
          </p:nvPr>
        </p:nvSpPr>
        <p:spPr>
          <a:xfrm>
            <a:off x="0" y="908050"/>
            <a:ext cx="4968875" cy="5187950"/>
          </a:xfrm>
        </p:spPr>
        <p:txBody>
          <a:bodyPr>
            <a:normAutofit lnSpcReduction="10000"/>
          </a:bodyPr>
          <a:lstStyle/>
          <a:p>
            <a:pPr marL="0" indent="-360000" defTabSz="360000">
              <a:buNone/>
            </a:pPr>
            <a:r>
              <a:rPr lang="en-US" dirty="0" smtClean="0"/>
              <a:t>1.	Observed </a:t>
            </a:r>
            <a:r>
              <a:rPr lang="en-US" dirty="0"/>
              <a:t>Quantity</a:t>
            </a:r>
          </a:p>
          <a:p>
            <a:pPr marL="0" indent="-360000" defTabSz="360000">
              <a:buNone/>
            </a:pPr>
            <a:r>
              <a:rPr lang="en-US" dirty="0" smtClean="0"/>
              <a:t>2.	Purpose </a:t>
            </a:r>
            <a:r>
              <a:rPr lang="en-US" dirty="0"/>
              <a:t>of Observation</a:t>
            </a:r>
          </a:p>
          <a:p>
            <a:pPr marL="0" indent="-360000" defTabSz="360000">
              <a:buNone/>
            </a:pPr>
            <a:r>
              <a:rPr lang="en-US" dirty="0" smtClean="0"/>
              <a:t>3.	Data </a:t>
            </a:r>
            <a:r>
              <a:rPr lang="en-US" dirty="0"/>
              <a:t>Quality</a:t>
            </a:r>
          </a:p>
          <a:p>
            <a:pPr marL="0" indent="-360000" defTabSz="360000">
              <a:buNone/>
            </a:pPr>
            <a:r>
              <a:rPr lang="en-US" dirty="0" smtClean="0"/>
              <a:t>4.	Environment</a:t>
            </a:r>
            <a:endParaRPr lang="en-US" dirty="0"/>
          </a:p>
          <a:p>
            <a:pPr marL="0" indent="-360000" defTabSz="360000">
              <a:buNone/>
            </a:pPr>
            <a:r>
              <a:rPr lang="en-US" dirty="0" smtClean="0"/>
              <a:t>5.	Data </a:t>
            </a:r>
            <a:r>
              <a:rPr lang="en-US" dirty="0"/>
              <a:t>Processing </a:t>
            </a:r>
            <a:r>
              <a:rPr lang="en-US" dirty="0" smtClean="0"/>
              <a:t>and 	Reporting</a:t>
            </a:r>
            <a:endParaRPr lang="en-US" dirty="0"/>
          </a:p>
          <a:p>
            <a:pPr marL="0" indent="-360000" defTabSz="360000">
              <a:buNone/>
            </a:pPr>
            <a:r>
              <a:rPr lang="en-US" dirty="0" smtClean="0"/>
              <a:t>6.	Sampling </a:t>
            </a:r>
            <a:r>
              <a:rPr lang="en-US" dirty="0"/>
              <a:t>and Analysis</a:t>
            </a:r>
          </a:p>
          <a:p>
            <a:pPr marL="0" indent="-360000" defTabSz="360000">
              <a:buNone/>
            </a:pPr>
            <a:r>
              <a:rPr lang="en-US" dirty="0" smtClean="0"/>
              <a:t>7.	Station/Platform</a:t>
            </a:r>
            <a:endParaRPr lang="en-US" dirty="0"/>
          </a:p>
          <a:p>
            <a:pPr marL="0" indent="-360000" defTabSz="360000">
              <a:buNone/>
            </a:pPr>
            <a:r>
              <a:rPr lang="en-US" dirty="0" smtClean="0"/>
              <a:t>8.	Method </a:t>
            </a:r>
            <a:r>
              <a:rPr lang="en-US" dirty="0"/>
              <a:t>of Observation</a:t>
            </a:r>
          </a:p>
          <a:p>
            <a:pPr marL="0" indent="-360000" defTabSz="360000">
              <a:buNone/>
            </a:pPr>
            <a:r>
              <a:rPr lang="en-US" dirty="0" smtClean="0"/>
              <a:t>9.	Ownership </a:t>
            </a:r>
            <a:r>
              <a:rPr lang="en-US" dirty="0"/>
              <a:t>and Data Policy</a:t>
            </a:r>
          </a:p>
          <a:p>
            <a:pPr marL="0" indent="-360000" defTabSz="360000">
              <a:buNone/>
            </a:pPr>
            <a:r>
              <a:rPr lang="en-US" dirty="0" smtClean="0"/>
              <a:t>10.	Contact</a:t>
            </a:r>
            <a:endParaRPr lang="en-US" dirty="0"/>
          </a:p>
          <a:p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High level content</a:t>
            </a:r>
            <a:endParaRPr lang="en-GB" dirty="0"/>
          </a:p>
        </p:txBody>
      </p:sp>
      <p:pic>
        <p:nvPicPr>
          <p:cNvPr id="1026" name="Picture 2" descr="M:\My Documents\ClipArt\USweatherStationOnRoof.jpg"/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2976" r="7543"/>
          <a:stretch/>
        </p:blipFill>
        <p:spPr bwMode="auto">
          <a:xfrm>
            <a:off x="4878250" y="1309479"/>
            <a:ext cx="4135825" cy="4344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WIS Training Workshop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39C8C6E-DC4D-4ADB-B1A3-71E1766CCA84}" type="slidenum">
              <a:rPr lang="en-GB" altLang="en-US" smtClean="0"/>
              <a:pPr/>
              <a:t>7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77942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ody slide">
  <a:themeElements>
    <a:clrScheme name="WMO-Title-SF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WMO-Title-SF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WMO-Title-SF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Closing slide">
  <a:themeElements>
    <a:clrScheme name="1_SmallLog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SmallLogo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lnDef>
  </a:objectDefaults>
  <a:extraClrSchemeLst>
    <a:extraClrScheme>
      <a:clrScheme name="1_SmallLog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WMO_Powerpoint_template_en</Template>
  <TotalTime>481</TotalTime>
  <Words>420</Words>
  <Application>Microsoft Office PowerPoint</Application>
  <PresentationFormat>On-screen Show (4:3)</PresentationFormat>
  <Paragraphs>96</Paragraphs>
  <Slides>7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7</vt:i4>
      </vt:variant>
    </vt:vector>
  </HeadingPairs>
  <TitlesOfParts>
    <vt:vector size="9" baseType="lpstr">
      <vt:lpstr>Body slide</vt:lpstr>
      <vt:lpstr>Closing slide</vt:lpstr>
      <vt:lpstr>WIS and WIGOS metadata</vt:lpstr>
      <vt:lpstr>WIS Discovery Metadata records</vt:lpstr>
      <vt:lpstr>WIS Discovery Metadata</vt:lpstr>
      <vt:lpstr>Do not confuse</vt:lpstr>
      <vt:lpstr>Principles for WIGOS Metadata</vt:lpstr>
      <vt:lpstr>Principles for WIGOS Metadata</vt:lpstr>
      <vt:lpstr>High level content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Autologon</dc:creator>
  <cp:lastModifiedBy>Steve Foreman</cp:lastModifiedBy>
  <cp:revision>20</cp:revision>
  <cp:lastPrinted>2015-05-05T12:54:48Z</cp:lastPrinted>
  <dcterms:created xsi:type="dcterms:W3CDTF">2014-05-16T07:19:03Z</dcterms:created>
  <dcterms:modified xsi:type="dcterms:W3CDTF">2015-11-06T16:23:34Z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