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450" r:id="rId2"/>
    <p:sldId id="379" r:id="rId3"/>
    <p:sldId id="260" r:id="rId4"/>
    <p:sldId id="453" r:id="rId5"/>
    <p:sldId id="452" r:id="rId6"/>
    <p:sldId id="454" r:id="rId7"/>
    <p:sldId id="455" r:id="rId8"/>
    <p:sldId id="456" r:id="rId9"/>
    <p:sldId id="457" r:id="rId10"/>
    <p:sldId id="458" r:id="rId11"/>
    <p:sldId id="459" r:id="rId12"/>
    <p:sldId id="460" r:id="rId13"/>
    <p:sldId id="461" r:id="rId14"/>
    <p:sldId id="462" r:id="rId15"/>
    <p:sldId id="463" r:id="rId16"/>
    <p:sldId id="464" r:id="rId17"/>
    <p:sldId id="465" r:id="rId18"/>
    <p:sldId id="467" r:id="rId19"/>
    <p:sldId id="478" r:id="rId20"/>
    <p:sldId id="466" r:id="rId21"/>
    <p:sldId id="468" r:id="rId22"/>
    <p:sldId id="469" r:id="rId23"/>
    <p:sldId id="470" r:id="rId24"/>
    <p:sldId id="471" r:id="rId25"/>
    <p:sldId id="472" r:id="rId26"/>
    <p:sldId id="473" r:id="rId27"/>
    <p:sldId id="474" r:id="rId28"/>
    <p:sldId id="475" r:id="rId29"/>
    <p:sldId id="476" r:id="rId30"/>
    <p:sldId id="477" r:id="rId31"/>
    <p:sldId id="479" r:id="rId32"/>
    <p:sldId id="285" r:id="rId3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FF99"/>
    <a:srgbClr val="FFFF99"/>
    <a:srgbClr val="99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8" autoAdjust="0"/>
    <p:restoredTop sz="75969" autoAdjust="0"/>
  </p:normalViewPr>
  <p:slideViewPr>
    <p:cSldViewPr snapToGrid="0">
      <p:cViewPr>
        <p:scale>
          <a:sx n="69" d="100"/>
          <a:sy n="69" d="100"/>
        </p:scale>
        <p:origin x="-2124" y="-10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1BB9AB3-0C71-4A1F-B999-19855FACD06C}" type="datetimeFigureOut">
              <a:rPr lang="fr-FR"/>
              <a:pPr>
                <a:defRPr/>
              </a:pPr>
              <a:t>29/10/2015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FR" noProof="0"/>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542A076C-382F-4EF9-AA99-3803C74C4169}"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50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dirty="0" smtClean="0"/>
          </a:p>
        </p:txBody>
      </p:sp>
      <p:sp>
        <p:nvSpPr>
          <p:cNvPr id="4" name="Espace réservé du numéro de diapositive 3"/>
          <p:cNvSpPr>
            <a:spLocks noGrp="1"/>
          </p:cNvSpPr>
          <p:nvPr>
            <p:ph type="sldNum" sz="quarter" idx="5"/>
          </p:nvPr>
        </p:nvSpPr>
        <p:spPr/>
        <p:txBody>
          <a:bodyPr/>
          <a:lstStyle/>
          <a:p>
            <a:pPr>
              <a:defRPr/>
            </a:pPr>
            <a:fld id="{0444A196-0382-42F3-9DCE-DA168ED54BF9}" type="slidenum">
              <a:rPr lang="fr-FR" smtClean="0"/>
              <a:pPr>
                <a:defRPr/>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50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r>
              <a:rPr lang="fr-FR" smtClean="0"/>
              <a:t>Après avoir introduit le sujet de la thèse en présentant ses motivations et ses objectifs, on allons étudier la sensibilité des modèles d’aérosols  aux paramètres météorologiques et maritimes . Ensuite sera présentée la climatologie de la zone maritime marocaine ainsi que la structure des nuages convectifs telles que observés au Maroc et dans d’autres pays africains, seront présentés également les modèles développés afin d’estimer le potentiel de production des aérosols marins le long des côtes marocaines. Avant d’étudier l’impact d’une telle production sur le comportement des nuages convectifs</a:t>
            </a:r>
          </a:p>
        </p:txBody>
      </p:sp>
      <p:sp>
        <p:nvSpPr>
          <p:cNvPr id="4" name="Espace réservé du numéro de diapositive 3"/>
          <p:cNvSpPr>
            <a:spLocks noGrp="1"/>
          </p:cNvSpPr>
          <p:nvPr>
            <p:ph type="sldNum" sz="quarter" idx="5"/>
          </p:nvPr>
        </p:nvSpPr>
        <p:spPr/>
        <p:txBody>
          <a:bodyPr/>
          <a:lstStyle/>
          <a:p>
            <a:pPr>
              <a:defRPr/>
            </a:pPr>
            <a:fld id="{0444A196-0382-42F3-9DCE-DA168ED54BF9}" type="slidenum">
              <a:rPr lang="fr-FR" smtClean="0"/>
              <a:pPr>
                <a:defRPr/>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608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fr-FR" smtClean="0"/>
              <a:t>Les aérosols atmosphériques sont des </a:t>
            </a:r>
            <a:r>
              <a:rPr lang="fr-FR" sz="1000" smtClean="0"/>
              <a:t>Particules en suspension dans l’atmosphère d’origines naturelles ou anthropiques</a:t>
            </a:r>
          </a:p>
          <a:p>
            <a:pPr eaLnBrk="1" hangingPunct="1">
              <a:spcBef>
                <a:spcPct val="0"/>
              </a:spcBef>
            </a:pPr>
            <a:r>
              <a:rPr lang="fr-FR" sz="1000" smtClean="0"/>
              <a:t>La mer de part sa grande superficie (70%) de la surface du globe</a:t>
            </a: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22C637C-C70D-4554-8CEB-799BABC3EB3E}" type="slidenum">
              <a:rPr lang="fr-FR" smtClean="0"/>
              <a:pPr fontAlgn="base">
                <a:spcBef>
                  <a:spcPct val="0"/>
                </a:spcBef>
                <a:spcAft>
                  <a:spcPct val="0"/>
                </a:spcAft>
                <a:defRPr/>
              </a:pPr>
              <a:t>3</a:t>
            </a:fld>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50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r>
              <a:rPr lang="fr-FR" smtClean="0"/>
              <a:t>Après avoir introduit le sujet de la thèse en présentant ses motivations et ses objectifs, on allons étudier la sensibilité des modèles d’aérosols  aux paramètres météorologiques et maritimes . Ensuite sera présentée la climatologie de la zone maritime marocaine ainsi que la structure des nuages convectifs telles que observés au Maroc et dans d’autres pays africains, seront présentés également les modèles développés afin d’estimer le potentiel de production des aérosols marins le long des côtes marocaines. Avant d’étudier l’impact d’une telle production sur le comportement des nuages convectifs</a:t>
            </a:r>
          </a:p>
        </p:txBody>
      </p:sp>
      <p:sp>
        <p:nvSpPr>
          <p:cNvPr id="4" name="Espace réservé du numéro de diapositive 3"/>
          <p:cNvSpPr>
            <a:spLocks noGrp="1"/>
          </p:cNvSpPr>
          <p:nvPr>
            <p:ph type="sldNum" sz="quarter" idx="5"/>
          </p:nvPr>
        </p:nvSpPr>
        <p:spPr/>
        <p:txBody>
          <a:bodyPr/>
          <a:lstStyle/>
          <a:p>
            <a:pPr>
              <a:defRPr/>
            </a:pPr>
            <a:fld id="{0444A196-0382-42F3-9DCE-DA168ED54BF9}" type="slidenum">
              <a:rPr lang="fr-FR" smtClean="0"/>
              <a:pPr>
                <a:defRPr/>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5</a:t>
            </a:fld>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6</a:t>
            </a:fld>
            <a:endParaRPr lang="fr-F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7</a:t>
            </a:fld>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8</a:t>
            </a:fld>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9</a:t>
            </a:fld>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10</a:t>
            </a:fld>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11</a:t>
            </a:fld>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12</a:t>
            </a:fld>
            <a:endParaRPr 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13</a:t>
            </a:fld>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14</a:t>
            </a:fld>
            <a:endParaRPr 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15</a:t>
            </a:fld>
            <a:endParaRPr 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50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r>
              <a:rPr lang="fr-FR" smtClean="0"/>
              <a:t>Après avoir introduit le sujet de la thèse en présentant ses motivations et ses objectifs, on allons étudier la sensibilité des modèles d’aérosols  aux paramètres météorologiques et maritimes . Ensuite sera présentée la climatologie de la zone maritime marocaine ainsi que la structure des nuages convectifs telles que observés au Maroc et dans d’autres pays africains, seront présentés également les modèles développés afin d’estimer le potentiel de production des aérosols marins le long des côtes marocaines. Avant d’étudier l’impact d’une telle production sur le comportement des nuages convectifs</a:t>
            </a:r>
          </a:p>
        </p:txBody>
      </p:sp>
      <p:sp>
        <p:nvSpPr>
          <p:cNvPr id="4" name="Espace réservé du numéro de diapositive 3"/>
          <p:cNvSpPr>
            <a:spLocks noGrp="1"/>
          </p:cNvSpPr>
          <p:nvPr>
            <p:ph type="sldNum" sz="quarter" idx="5"/>
          </p:nvPr>
        </p:nvSpPr>
        <p:spPr/>
        <p:txBody>
          <a:bodyPr/>
          <a:lstStyle/>
          <a:p>
            <a:pPr>
              <a:defRPr/>
            </a:pPr>
            <a:fld id="{0444A196-0382-42F3-9DCE-DA168ED54BF9}" type="slidenum">
              <a:rPr lang="fr-FR" smtClean="0"/>
              <a:pPr>
                <a:defRPr/>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17</a:t>
            </a:fld>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18</a:t>
            </a:fld>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19</a:t>
            </a:fld>
            <a:endParaRPr 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50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r>
              <a:rPr lang="fr-FR" smtClean="0"/>
              <a:t>Après avoir introduit le sujet de la thèse en présentant ses motivations et ses objectifs, on allons étudier la sensibilité des modèles d’aérosols  aux paramètres météorologiques et maritimes . Ensuite sera présentée la climatologie de la zone maritime marocaine ainsi que la structure des nuages convectifs telles que observés au Maroc et dans d’autres pays africains, seront présentés également les modèles développés afin d’estimer le potentiel de production des aérosols marins le long des côtes marocaines. Avant d’étudier l’impact d’une telle production sur le comportement des nuages convectifs</a:t>
            </a:r>
          </a:p>
        </p:txBody>
      </p:sp>
      <p:sp>
        <p:nvSpPr>
          <p:cNvPr id="4" name="Espace réservé du numéro de diapositive 3"/>
          <p:cNvSpPr>
            <a:spLocks noGrp="1"/>
          </p:cNvSpPr>
          <p:nvPr>
            <p:ph type="sldNum" sz="quarter" idx="5"/>
          </p:nvPr>
        </p:nvSpPr>
        <p:spPr/>
        <p:txBody>
          <a:bodyPr/>
          <a:lstStyle/>
          <a:p>
            <a:pPr>
              <a:defRPr/>
            </a:pPr>
            <a:fld id="{0444A196-0382-42F3-9DCE-DA168ED54BF9}" type="slidenum">
              <a:rPr lang="fr-FR" smtClean="0"/>
              <a:pPr>
                <a:defRPr/>
              </a:pPr>
              <a:t>20</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21</a:t>
            </a:fld>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22</a:t>
            </a:fld>
            <a:endParaRPr lang="fr-F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23</a:t>
            </a:fld>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24</a:t>
            </a:fld>
            <a:endParaRPr lang="fr-F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25</a:t>
            </a:fld>
            <a:endParaRPr lang="fr-F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26</a:t>
            </a:fld>
            <a:endParaRPr lang="fr-F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50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r>
              <a:rPr lang="fr-FR" smtClean="0"/>
              <a:t>Après avoir introduit le sujet de la thèse en présentant ses motivations et ses objectifs, on allons étudier la sensibilité des modèles d’aérosols  aux paramètres météorologiques et maritimes . Ensuite sera présentée la climatologie de la zone maritime marocaine ainsi que la structure des nuages convectifs telles que observés au Maroc et dans d’autres pays africains, seront présentés également les modèles développés afin d’estimer le potentiel de production des aérosols marins le long des côtes marocaines. Avant d’étudier l’impact d’une telle production sur le comportement des nuages convectifs</a:t>
            </a:r>
          </a:p>
        </p:txBody>
      </p:sp>
      <p:sp>
        <p:nvSpPr>
          <p:cNvPr id="4" name="Espace réservé du numéro de diapositive 3"/>
          <p:cNvSpPr>
            <a:spLocks noGrp="1"/>
          </p:cNvSpPr>
          <p:nvPr>
            <p:ph type="sldNum" sz="quarter" idx="5"/>
          </p:nvPr>
        </p:nvSpPr>
        <p:spPr/>
        <p:txBody>
          <a:bodyPr/>
          <a:lstStyle/>
          <a:p>
            <a:pPr>
              <a:defRPr/>
            </a:pPr>
            <a:fld id="{0444A196-0382-42F3-9DCE-DA168ED54BF9}" type="slidenum">
              <a:rPr lang="fr-FR" smtClean="0"/>
              <a:pPr>
                <a:defRPr/>
              </a:pPr>
              <a:t>27</a:t>
            </a:fld>
            <a:endParaRPr lang="fr-F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28</a:t>
            </a:fld>
            <a:endParaRPr lang="fr-F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29</a:t>
            </a:fld>
            <a:endParaRPr lang="fr-F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501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8"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A5752A-926C-4F12-B1BC-561CA65CD9C0}" type="slidenum">
              <a:rPr lang="fr-FR" smtClean="0"/>
              <a:pPr fontAlgn="base">
                <a:spcBef>
                  <a:spcPct val="0"/>
                </a:spcBef>
                <a:spcAft>
                  <a:spcPct val="0"/>
                </a:spcAft>
                <a:defRPr/>
              </a:pPr>
              <a:t>30</a:t>
            </a:fld>
            <a:endParaRPr lang="fr-F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829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61444"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5487335-3445-41A0-AE98-39F8D16FAF9E}" type="slidenum">
              <a:rPr lang="fr-FR" smtClean="0"/>
              <a:pPr fontAlgn="base">
                <a:spcBef>
                  <a:spcPct val="0"/>
                </a:spcBef>
                <a:spcAft>
                  <a:spcPct val="0"/>
                </a:spcAft>
                <a:defRPr/>
              </a:pPr>
              <a:t>31</a:t>
            </a:fld>
            <a:endParaRPr lang="fr-F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829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61444"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5487335-3445-41A0-AE98-39F8D16FAF9E}" type="slidenum">
              <a:rPr lang="fr-FR" smtClean="0"/>
              <a:pPr fontAlgn="base">
                <a:spcBef>
                  <a:spcPct val="0"/>
                </a:spcBef>
                <a:spcAft>
                  <a:spcPct val="0"/>
                </a:spcAft>
                <a:defRPr/>
              </a:pPr>
              <a:t>32</a:t>
            </a:fld>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fr-FR" smtClean="0"/>
              <a:t>Cliquez pour modifier le style du titre</a:t>
            </a:r>
            <a:endParaRPr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fr-FR" smtClean="0"/>
              <a:t>Cliquez pour modifier le style des sous-titres du masque</a:t>
            </a:r>
            <a:endParaRPr lang="en-US"/>
          </a:p>
        </p:txBody>
      </p:sp>
      <p:sp>
        <p:nvSpPr>
          <p:cNvPr id="4" name="Espace réservé de la date 9"/>
          <p:cNvSpPr>
            <a:spLocks noGrp="1"/>
          </p:cNvSpPr>
          <p:nvPr>
            <p:ph type="dt" sz="half" idx="10"/>
          </p:nvPr>
        </p:nvSpPr>
        <p:spPr/>
        <p:txBody>
          <a:bodyPr/>
          <a:lstStyle>
            <a:lvl1pPr>
              <a:defRPr/>
            </a:lvl1pPr>
          </a:lstStyle>
          <a:p>
            <a:pPr>
              <a:defRPr/>
            </a:pPr>
            <a:fld id="{CEE6F361-2E22-4552-A698-288F670ECDAA}" type="datetime1">
              <a:rPr lang="fr-FR"/>
              <a:pPr>
                <a:defRPr/>
              </a:pPr>
              <a:t>29/10/2015</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6" name="Espace réservé du numéro de diapositive 17"/>
          <p:cNvSpPr>
            <a:spLocks noGrp="1"/>
          </p:cNvSpPr>
          <p:nvPr>
            <p:ph type="sldNum" sz="quarter" idx="12"/>
          </p:nvPr>
        </p:nvSpPr>
        <p:spPr/>
        <p:txBody>
          <a:bodyPr/>
          <a:lstStyle>
            <a:lvl1pPr>
              <a:defRPr/>
            </a:lvl1pPr>
          </a:lstStyle>
          <a:p>
            <a:pPr>
              <a:defRPr/>
            </a:pPr>
            <a:fld id="{25AC53B6-B000-4C8A-8706-3B30A8CA23B7}"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452DBDA8-8244-4B8F-9C1D-8F965D6EB9AC}" type="datetime1">
              <a:rPr lang="fr-FR"/>
              <a:pPr>
                <a:defRPr/>
              </a:pPr>
              <a:t>29/10/2015</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6" name="Espace réservé du numéro de diapositive 17"/>
          <p:cNvSpPr>
            <a:spLocks noGrp="1"/>
          </p:cNvSpPr>
          <p:nvPr>
            <p:ph type="sldNum" sz="quarter" idx="12"/>
          </p:nvPr>
        </p:nvSpPr>
        <p:spPr/>
        <p:txBody>
          <a:bodyPr/>
          <a:lstStyle>
            <a:lvl1pPr>
              <a:defRPr/>
            </a:lvl1pPr>
          </a:lstStyle>
          <a:p>
            <a:pPr>
              <a:defRPr/>
            </a:pPr>
            <a:fld id="{01ACB31D-DA8D-4B07-972A-96AA14172F42}"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fr-FR" smtClean="0"/>
              <a:t>Cliquez pour modifier le style du titre</a:t>
            </a:r>
            <a:endParaRPr lang="en-US"/>
          </a:p>
        </p:txBody>
      </p:sp>
      <p:sp>
        <p:nvSpPr>
          <p:cNvPr id="3" name="Espace réservé du texte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fr-FR" smtClean="0"/>
              <a:t>Cliquez pour modifier les styles du texte du masque</a:t>
            </a:r>
          </a:p>
        </p:txBody>
      </p:sp>
      <p:sp>
        <p:nvSpPr>
          <p:cNvPr id="4" name="Espace réservé de la date 9"/>
          <p:cNvSpPr>
            <a:spLocks noGrp="1"/>
          </p:cNvSpPr>
          <p:nvPr>
            <p:ph type="dt" sz="half" idx="10"/>
          </p:nvPr>
        </p:nvSpPr>
        <p:spPr/>
        <p:txBody>
          <a:bodyPr/>
          <a:lstStyle>
            <a:lvl1pPr>
              <a:defRPr/>
            </a:lvl1pPr>
          </a:lstStyle>
          <a:p>
            <a:pPr>
              <a:defRPr/>
            </a:pPr>
            <a:fld id="{95EF3414-5003-45C8-B8AF-00942695E8B3}" type="datetime1">
              <a:rPr lang="fr-FR"/>
              <a:pPr>
                <a:defRPr/>
              </a:pPr>
              <a:t>29/10/2015</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6" name="Espace réservé du numéro de diapositive 17"/>
          <p:cNvSpPr>
            <a:spLocks noGrp="1"/>
          </p:cNvSpPr>
          <p:nvPr>
            <p:ph type="sldNum" sz="quarter" idx="12"/>
          </p:nvPr>
        </p:nvSpPr>
        <p:spPr/>
        <p:txBody>
          <a:bodyPr/>
          <a:lstStyle>
            <a:lvl1pPr>
              <a:defRPr/>
            </a:lvl1pPr>
          </a:lstStyle>
          <a:p>
            <a:pPr>
              <a:defRPr/>
            </a:pPr>
            <a:fld id="{E4B2571A-E6D8-45C6-8684-DA2868D8606D}"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lang="fr-FR" smtClean="0"/>
              <a:t>Cliquez pour modifier le style du titre</a:t>
            </a:r>
            <a:endParaRPr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9"/>
          <p:cNvSpPr>
            <a:spLocks noGrp="1"/>
          </p:cNvSpPr>
          <p:nvPr>
            <p:ph type="dt" sz="half" idx="10"/>
          </p:nvPr>
        </p:nvSpPr>
        <p:spPr/>
        <p:txBody>
          <a:bodyPr/>
          <a:lstStyle>
            <a:lvl1pPr>
              <a:defRPr/>
            </a:lvl1pPr>
          </a:lstStyle>
          <a:p>
            <a:pPr>
              <a:defRPr/>
            </a:pPr>
            <a:fld id="{15823C63-A1CC-4B94-BEE2-4AE836D148F6}" type="datetime1">
              <a:rPr lang="fr-FR"/>
              <a:pPr>
                <a:defRPr/>
              </a:pPr>
              <a:t>29/10/2015</a:t>
            </a:fld>
            <a:endParaRPr lang="fr-FR"/>
          </a:p>
        </p:txBody>
      </p:sp>
      <p:sp>
        <p:nvSpPr>
          <p:cNvPr id="6"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7" name="Espace réservé du numéro de diapositive 17"/>
          <p:cNvSpPr>
            <a:spLocks noGrp="1"/>
          </p:cNvSpPr>
          <p:nvPr>
            <p:ph type="sldNum" sz="quarter" idx="12"/>
          </p:nvPr>
        </p:nvSpPr>
        <p:spPr/>
        <p:txBody>
          <a:bodyPr/>
          <a:lstStyle>
            <a:lvl1pPr>
              <a:defRPr/>
            </a:lvl1pPr>
          </a:lstStyle>
          <a:p>
            <a:pPr>
              <a:defRPr/>
            </a:pPr>
            <a:fld id="{186FF243-A12C-4CE3-BAB1-D17EA12B7BCD}"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lvl1pPr>
              <a:defRPr/>
            </a:lvl1pPr>
          </a:lstStyle>
          <a:p>
            <a:r>
              <a:rPr lang="fr-FR" smtClean="0"/>
              <a:t>Cliquez pour modifier le style du titre</a:t>
            </a:r>
            <a:endParaRPr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Espace réservé de la date 9"/>
          <p:cNvSpPr>
            <a:spLocks noGrp="1"/>
          </p:cNvSpPr>
          <p:nvPr>
            <p:ph type="dt" sz="half" idx="10"/>
          </p:nvPr>
        </p:nvSpPr>
        <p:spPr/>
        <p:txBody>
          <a:bodyPr/>
          <a:lstStyle>
            <a:lvl1pPr>
              <a:defRPr/>
            </a:lvl1pPr>
          </a:lstStyle>
          <a:p>
            <a:pPr>
              <a:defRPr/>
            </a:pPr>
            <a:fld id="{2F2744E9-2D1C-4DBE-B44D-5A6BA7175ABC}" type="datetime1">
              <a:rPr lang="fr-FR"/>
              <a:pPr>
                <a:defRPr/>
              </a:pPr>
              <a:t>29/10/2015</a:t>
            </a:fld>
            <a:endParaRPr lang="fr-FR"/>
          </a:p>
        </p:txBody>
      </p:sp>
      <p:sp>
        <p:nvSpPr>
          <p:cNvPr id="8"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9" name="Espace réservé du numéro de diapositive 17"/>
          <p:cNvSpPr>
            <a:spLocks noGrp="1"/>
          </p:cNvSpPr>
          <p:nvPr>
            <p:ph type="sldNum" sz="quarter" idx="12"/>
          </p:nvPr>
        </p:nvSpPr>
        <p:spPr/>
        <p:txBody>
          <a:bodyPr/>
          <a:lstStyle>
            <a:lvl1pPr>
              <a:defRPr/>
            </a:lvl1pPr>
          </a:lstStyle>
          <a:p>
            <a:pPr>
              <a:defRPr/>
            </a:pPr>
            <a:fld id="{86412026-8907-4516-A44D-D3A74E612F41}"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fr-FR" smtClean="0"/>
              <a:t>Cliquez pour modifier le style du titre</a:t>
            </a:r>
            <a:endParaRPr lang="en-US"/>
          </a:p>
        </p:txBody>
      </p:sp>
      <p:sp>
        <p:nvSpPr>
          <p:cNvPr id="3" name="Espace réservé de la date 9"/>
          <p:cNvSpPr>
            <a:spLocks noGrp="1"/>
          </p:cNvSpPr>
          <p:nvPr>
            <p:ph type="dt" sz="half" idx="10"/>
          </p:nvPr>
        </p:nvSpPr>
        <p:spPr/>
        <p:txBody>
          <a:bodyPr/>
          <a:lstStyle>
            <a:lvl1pPr>
              <a:defRPr/>
            </a:lvl1pPr>
          </a:lstStyle>
          <a:p>
            <a:pPr>
              <a:defRPr/>
            </a:pPr>
            <a:fld id="{059DDDFB-A5B4-468A-913C-6EBAFDA54A8D}" type="datetime1">
              <a:rPr lang="fr-FR"/>
              <a:pPr>
                <a:defRPr/>
              </a:pPr>
              <a:t>29/10/2015</a:t>
            </a:fld>
            <a:endParaRPr lang="fr-FR"/>
          </a:p>
        </p:txBody>
      </p:sp>
      <p:sp>
        <p:nvSpPr>
          <p:cNvPr id="4"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5" name="Espace réservé du numéro de diapositive 17"/>
          <p:cNvSpPr>
            <a:spLocks noGrp="1"/>
          </p:cNvSpPr>
          <p:nvPr>
            <p:ph type="sldNum" sz="quarter" idx="12"/>
          </p:nvPr>
        </p:nvSpPr>
        <p:spPr/>
        <p:txBody>
          <a:bodyPr/>
          <a:lstStyle>
            <a:lvl1pPr>
              <a:defRPr/>
            </a:lvl1pPr>
          </a:lstStyle>
          <a:p>
            <a:pPr>
              <a:defRPr/>
            </a:pPr>
            <a:fld id="{4BF1E9DE-F0A8-41C0-819A-D4C997C96C4C}"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9"/>
          <p:cNvSpPr>
            <a:spLocks noGrp="1"/>
          </p:cNvSpPr>
          <p:nvPr>
            <p:ph type="dt" sz="half" idx="10"/>
          </p:nvPr>
        </p:nvSpPr>
        <p:spPr/>
        <p:txBody>
          <a:bodyPr/>
          <a:lstStyle>
            <a:lvl1pPr>
              <a:defRPr/>
            </a:lvl1pPr>
          </a:lstStyle>
          <a:p>
            <a:pPr>
              <a:defRPr/>
            </a:pPr>
            <a:fld id="{5368E68B-C5E9-43AE-A048-C7269572E21B}" type="datetime1">
              <a:rPr lang="fr-FR"/>
              <a:pPr>
                <a:defRPr/>
              </a:pPr>
              <a:t>29/10/2015</a:t>
            </a:fld>
            <a:endParaRPr lang="fr-FR"/>
          </a:p>
        </p:txBody>
      </p:sp>
      <p:sp>
        <p:nvSpPr>
          <p:cNvPr id="3"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4" name="Espace réservé du numéro de diapositive 17"/>
          <p:cNvSpPr>
            <a:spLocks noGrp="1"/>
          </p:cNvSpPr>
          <p:nvPr>
            <p:ph type="sldNum" sz="quarter" idx="12"/>
          </p:nvPr>
        </p:nvSpPr>
        <p:spPr/>
        <p:txBody>
          <a:bodyPr/>
          <a:lstStyle>
            <a:lvl1pPr>
              <a:defRPr/>
            </a:lvl1pPr>
          </a:lstStyle>
          <a:p>
            <a:pPr>
              <a:defRPr/>
            </a:pPr>
            <a:fld id="{74343581-BF70-418C-8280-33A5D8385B07}"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fr-FR" smtClean="0"/>
              <a:t>Cliquez pour modifier le style du titre</a:t>
            </a:r>
            <a:endParaRPr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9"/>
          <p:cNvSpPr>
            <a:spLocks noGrp="1"/>
          </p:cNvSpPr>
          <p:nvPr>
            <p:ph type="dt" sz="half" idx="10"/>
          </p:nvPr>
        </p:nvSpPr>
        <p:spPr/>
        <p:txBody>
          <a:bodyPr/>
          <a:lstStyle>
            <a:lvl1pPr>
              <a:defRPr/>
            </a:lvl1pPr>
          </a:lstStyle>
          <a:p>
            <a:pPr>
              <a:defRPr/>
            </a:pPr>
            <a:fld id="{D8CDB549-BF81-43BD-91D2-A29CB22EB7C7}" type="datetime1">
              <a:rPr lang="fr-FR"/>
              <a:pPr>
                <a:defRPr/>
              </a:pPr>
              <a:t>29/10/2015</a:t>
            </a:fld>
            <a:endParaRPr lang="fr-FR"/>
          </a:p>
        </p:txBody>
      </p:sp>
      <p:sp>
        <p:nvSpPr>
          <p:cNvPr id="6"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7" name="Espace réservé du numéro de diapositive 17"/>
          <p:cNvSpPr>
            <a:spLocks noGrp="1"/>
          </p:cNvSpPr>
          <p:nvPr>
            <p:ph type="sldNum" sz="quarter" idx="12"/>
          </p:nvPr>
        </p:nvSpPr>
        <p:spPr/>
        <p:txBody>
          <a:bodyPr/>
          <a:lstStyle>
            <a:lvl1pPr>
              <a:defRPr/>
            </a:lvl1pPr>
          </a:lstStyle>
          <a:p>
            <a:pPr>
              <a:defRPr/>
            </a:pPr>
            <a:fld id="{EEDA791F-2D52-4381-86EE-A7C2F1BA517A}"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5" name="Rogner et arrondir un rectangle à un seul coin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Triangle rect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Forme libre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Forme libre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2" name="Titr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fr-FR" smtClean="0"/>
              <a:t>Cliquez pour modifier le style du titre</a:t>
            </a:r>
            <a:endParaRPr lang="en-US"/>
          </a:p>
        </p:txBody>
      </p:sp>
      <p:sp>
        <p:nvSpPr>
          <p:cNvPr id="4" name="Espace réservé du texte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fr-FR" smtClean="0"/>
              <a:t>Cliquez pour modifier les styles du texte du masque</a:t>
            </a: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fr-FR" noProof="0" smtClean="0"/>
              <a:t>Cliquez sur l'icône pour ajouter une image</a:t>
            </a:r>
            <a:endParaRPr lang="en-US" noProof="0" dirty="0"/>
          </a:p>
        </p:txBody>
      </p:sp>
      <p:sp>
        <p:nvSpPr>
          <p:cNvPr id="9" name="Espace réservé de la date 4"/>
          <p:cNvSpPr>
            <a:spLocks noGrp="1"/>
          </p:cNvSpPr>
          <p:nvPr>
            <p:ph type="dt" sz="half" idx="10"/>
          </p:nvPr>
        </p:nvSpPr>
        <p:spPr/>
        <p:txBody>
          <a:bodyPr/>
          <a:lstStyle>
            <a:lvl1pPr>
              <a:defRPr/>
            </a:lvl1pPr>
          </a:lstStyle>
          <a:p>
            <a:pPr>
              <a:defRPr/>
            </a:pPr>
            <a:fld id="{DA40C59A-01FE-41AD-B6D1-79A7F7AE5633}" type="datetime1">
              <a:rPr lang="fr-FR"/>
              <a:pPr>
                <a:defRPr/>
              </a:pPr>
              <a:t>29/10/2015</a:t>
            </a:fld>
            <a:endParaRPr lang="fr-FR"/>
          </a:p>
        </p:txBody>
      </p:sp>
      <p:sp>
        <p:nvSpPr>
          <p:cNvPr id="10" name="Espace réservé du pied de page 5"/>
          <p:cNvSpPr>
            <a:spLocks noGrp="1"/>
          </p:cNvSpPr>
          <p:nvPr>
            <p:ph type="ftr" sz="quarter" idx="11"/>
          </p:nvPr>
        </p:nvSpPr>
        <p:spPr/>
        <p:txBody>
          <a:bodyPr/>
          <a:lstStyle>
            <a:lvl1pPr>
              <a:defRPr/>
            </a:lvl1pPr>
          </a:lstStyle>
          <a:p>
            <a:pPr>
              <a:defRPr/>
            </a:pPr>
            <a:r>
              <a:rPr lang="fr-FR"/>
              <a:t>TECO WIGOS - Dubrovnik</a:t>
            </a:r>
          </a:p>
        </p:txBody>
      </p:sp>
      <p:sp>
        <p:nvSpPr>
          <p:cNvPr id="11" name="Espace réservé du numéro de diapositive 6"/>
          <p:cNvSpPr>
            <a:spLocks noGrp="1"/>
          </p:cNvSpPr>
          <p:nvPr>
            <p:ph type="sldNum" sz="quarter" idx="12"/>
          </p:nvPr>
        </p:nvSpPr>
        <p:spPr>
          <a:xfrm>
            <a:off x="8077200" y="6356350"/>
            <a:ext cx="609600" cy="365125"/>
          </a:xfrm>
        </p:spPr>
        <p:txBody>
          <a:bodyPr/>
          <a:lstStyle>
            <a:lvl1pPr>
              <a:defRPr/>
            </a:lvl1pPr>
          </a:lstStyle>
          <a:p>
            <a:pPr>
              <a:defRPr/>
            </a:pPr>
            <a:fld id="{CC5C550A-98E7-47A7-B78E-F6649A69CC0F}"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F5DCDC1F-C432-4B31-968A-B3533D521FE1}" type="datetime1">
              <a:rPr lang="fr-FR"/>
              <a:pPr>
                <a:defRPr/>
              </a:pPr>
              <a:t>29/10/2015</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6" name="Espace réservé du numéro de diapositive 17"/>
          <p:cNvSpPr>
            <a:spLocks noGrp="1"/>
          </p:cNvSpPr>
          <p:nvPr>
            <p:ph type="sldNum" sz="quarter" idx="12"/>
          </p:nvPr>
        </p:nvSpPr>
        <p:spPr/>
        <p:txBody>
          <a:bodyPr/>
          <a:lstStyle>
            <a:lvl1pPr>
              <a:defRPr/>
            </a:lvl1pPr>
          </a:lstStyle>
          <a:p>
            <a:pPr>
              <a:defRPr/>
            </a:pPr>
            <a:fld id="{70A498C8-BFE5-40B7-83C8-2EFF547E798F}"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555E3D22-93ED-4A0A-8298-89451A1F62B4}" type="datetime1">
              <a:rPr lang="fr-FR"/>
              <a:pPr>
                <a:defRPr/>
              </a:pPr>
              <a:t>29/10/2015</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TECO WIGOS - Dubrovnik</a:t>
            </a:r>
          </a:p>
        </p:txBody>
      </p:sp>
      <p:sp>
        <p:nvSpPr>
          <p:cNvPr id="6" name="Espace réservé du numéro de diapositive 17"/>
          <p:cNvSpPr>
            <a:spLocks noGrp="1"/>
          </p:cNvSpPr>
          <p:nvPr>
            <p:ph type="sldNum" sz="quarter" idx="12"/>
          </p:nvPr>
        </p:nvSpPr>
        <p:spPr/>
        <p:txBody>
          <a:bodyPr/>
          <a:lstStyle>
            <a:lvl1pPr>
              <a:defRPr/>
            </a:lvl1pPr>
          </a:lstStyle>
          <a:p>
            <a:pPr>
              <a:defRPr/>
            </a:pPr>
            <a:fld id="{E94646E2-80F3-4F7D-9E1D-A1221248E074}"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orme libre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Forme libre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1028" name="Espace réservé du titre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fr-FR" smtClean="0"/>
              <a:t>Cliquez pour modifier le style du titre</a:t>
            </a:r>
            <a:endParaRPr lang="en-US" smtClean="0"/>
          </a:p>
        </p:txBody>
      </p:sp>
      <p:sp>
        <p:nvSpPr>
          <p:cNvPr id="1029" name="Espace réservé du texte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pitchFamily="34" charset="0"/>
                <a:cs typeface="+mn-cs"/>
              </a:defRPr>
            </a:lvl1pPr>
          </a:lstStyle>
          <a:p>
            <a:pPr>
              <a:defRPr/>
            </a:pPr>
            <a:fld id="{B36B054F-8213-42BC-BC11-1559C3168D0F}" type="datetime1">
              <a:rPr lang="fr-FR"/>
              <a:pPr>
                <a:defRPr/>
              </a:pPr>
              <a:t>29/10/2015</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pitchFamily="34" charset="0"/>
                <a:cs typeface="+mn-cs"/>
              </a:defRPr>
            </a:lvl1pPr>
          </a:lstStyle>
          <a:p>
            <a:pPr>
              <a:defRPr/>
            </a:pPr>
            <a:r>
              <a:rPr lang="fr-FR"/>
              <a:t>TECO WIGOS - Dubrovnik</a:t>
            </a: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latin typeface="Arial" pitchFamily="34" charset="0"/>
                <a:cs typeface="+mn-cs"/>
              </a:defRPr>
            </a:lvl1pPr>
          </a:lstStyle>
          <a:p>
            <a:pPr>
              <a:defRPr/>
            </a:pPr>
            <a:fld id="{945B0D85-136A-470D-BB26-C9FB26E6E51C}" type="slidenum">
              <a:rPr lang="fr-FR"/>
              <a:pPr>
                <a:defRPr/>
              </a:pPr>
              <a:t>‹N°›</a:t>
            </a:fld>
            <a:endParaRPr lang="fr-FR"/>
          </a:p>
        </p:txBody>
      </p:sp>
      <p:grpSp>
        <p:nvGrpSpPr>
          <p:cNvPr id="1033" name="Groupe 1"/>
          <p:cNvGrpSpPr>
            <a:grpSpLocks/>
          </p:cNvGrpSpPr>
          <p:nvPr/>
        </p:nvGrpSpPr>
        <p:grpSpPr bwMode="auto">
          <a:xfrm>
            <a:off x="-19050" y="203200"/>
            <a:ext cx="9180513" cy="647700"/>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Arial" pitchFamily="34" charset="0"/>
                <a:cs typeface="+mn-cs"/>
              </a:endParaRPr>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Arial" pitchFamily="34" charset="0"/>
                <a:cs typeface="+mn-cs"/>
              </a:endParaRPr>
            </a:p>
          </p:txBody>
        </p:sp>
      </p:grpSp>
    </p:spTree>
  </p:cSld>
  <p:clrMap bg1="lt1" tx1="dk1" bg2="lt2" tx2="dk2" accent1="accent1" accent2="accent2" accent3="accent3" accent4="accent4" accent5="accent5" accent6="accent6" hlink="hlink" folHlink="folHlink"/>
  <p:sldLayoutIdLst>
    <p:sldLayoutId id="2147483965" r:id="rId1"/>
    <p:sldLayoutId id="2147483966" r:id="rId2"/>
    <p:sldLayoutId id="2147483967" r:id="rId3"/>
    <p:sldLayoutId id="2147483968" r:id="rId4"/>
    <p:sldLayoutId id="2147483969" r:id="rId5"/>
    <p:sldLayoutId id="2147483970" r:id="rId6"/>
    <p:sldLayoutId id="2147483971" r:id="rId7"/>
    <p:sldLayoutId id="2147483972" r:id="rId8"/>
    <p:sldLayoutId id="2147483975" r:id="rId9"/>
    <p:sldLayoutId id="2147483973" r:id="rId10"/>
    <p:sldLayoutId id="2147483974" r:id="rId11"/>
  </p:sldLayoutIdLst>
  <p:hf hdr="0" ftr="0" dt="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ous-titre 2"/>
          <p:cNvSpPr txBox="1">
            <a:spLocks/>
          </p:cNvSpPr>
          <p:nvPr/>
        </p:nvSpPr>
        <p:spPr bwMode="auto">
          <a:xfrm>
            <a:off x="0" y="2759198"/>
            <a:ext cx="9144000" cy="1152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73050" marR="0" lvl="0" indent="-273050" algn="ctr" defTabSz="914400" rtl="0" eaLnBrk="0" fontAlgn="base" latinLnBrk="0" hangingPunct="0">
              <a:lnSpc>
                <a:spcPct val="100000"/>
              </a:lnSpc>
              <a:spcBef>
                <a:spcPct val="20000"/>
              </a:spcBef>
              <a:spcAft>
                <a:spcPct val="0"/>
              </a:spcAft>
              <a:buClr>
                <a:srgbClr val="0BD0D9"/>
              </a:buClr>
              <a:buSzPct val="95000"/>
              <a:tabLst/>
              <a:defRPr/>
            </a:pPr>
            <a:r>
              <a:rPr kumimoji="0" lang="fr-FR" sz="4000" b="1" i="1" u="none" strike="noStrike" kern="1200" cap="none" spc="0" normalizeH="0" baseline="0" noProof="0" dirty="0" smtClean="0">
                <a:ln>
                  <a:noFill/>
                </a:ln>
                <a:solidFill>
                  <a:srgbClr val="0000FF"/>
                </a:solidFill>
                <a:effectLst/>
                <a:uLnTx/>
                <a:uFillTx/>
                <a:latin typeface="+mn-lt"/>
                <a:ea typeface="+mn-ea"/>
                <a:cs typeface="+mn-cs"/>
              </a:rPr>
              <a:t>GISC CASABLANCA</a:t>
            </a:r>
          </a:p>
          <a:p>
            <a:pPr marL="273050" marR="0" lvl="0" indent="-273050" algn="ctr" defTabSz="914400" rtl="0" eaLnBrk="0" fontAlgn="base" latinLnBrk="0" hangingPunct="0">
              <a:lnSpc>
                <a:spcPct val="100000"/>
              </a:lnSpc>
              <a:spcBef>
                <a:spcPct val="20000"/>
              </a:spcBef>
              <a:spcAft>
                <a:spcPct val="0"/>
              </a:spcAft>
              <a:buClr>
                <a:srgbClr val="0BD0D9"/>
              </a:buClr>
              <a:buSzPct val="95000"/>
              <a:tabLst/>
              <a:defRPr/>
            </a:pPr>
            <a:r>
              <a:rPr lang="fr-FR" sz="2800" b="1" i="1" dirty="0" smtClean="0">
                <a:solidFill>
                  <a:srgbClr val="0000FF"/>
                </a:solidFill>
                <a:latin typeface="+mn-lt"/>
                <a:cs typeface="+mn-cs"/>
              </a:rPr>
              <a:t>HUMAN AND MATERIAL CAPABILITIES</a:t>
            </a:r>
            <a:endParaRPr kumimoji="0" lang="fr-FR" sz="2800" b="0" i="0" u="none" strike="noStrike" kern="1200" cap="none" spc="0" normalizeH="0" baseline="0" noProof="0" dirty="0" smtClean="0">
              <a:ln>
                <a:noFill/>
              </a:ln>
              <a:solidFill>
                <a:srgbClr val="0000FF"/>
              </a:solidFill>
              <a:effectLst/>
              <a:uLnTx/>
              <a:uFillTx/>
              <a:latin typeface="Arial Rounded MT Bold" pitchFamily="34" charset="0"/>
              <a:ea typeface="+mn-ea"/>
              <a:cs typeface="+mn-cs"/>
            </a:endParaRPr>
          </a:p>
        </p:txBody>
      </p:sp>
      <p:pic>
        <p:nvPicPr>
          <p:cNvPr id="18" name="Picture 9" descr="MAROCMETEO"/>
          <p:cNvPicPr preferRelativeResize="0">
            <a:picLocks noChangeArrowheads="1"/>
          </p:cNvPicPr>
          <p:nvPr/>
        </p:nvPicPr>
        <p:blipFill>
          <a:blip r:embed="rId3" cstate="print"/>
          <a:srcRect/>
          <a:stretch>
            <a:fillRect/>
          </a:stretch>
        </p:blipFill>
        <p:spPr bwMode="auto">
          <a:xfrm>
            <a:off x="7274047" y="934497"/>
            <a:ext cx="887412" cy="1050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6258" name="AutoShape 2" descr="Résultat de recherche d'images pour &quot;WMO images&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96260" name="Picture 4" descr="http://www.google.fr/url?source=imglanding&amp;ct=img&amp;q=http://severe.worldweather.wmo.int/graphics/wmo_title.png&amp;sa=X&amp;ei=80hFVbXSMa3Y7Aawx4HYDQ&amp;ved=0CAkQ8wc&amp;usg=AFQjCNGnDoTh2ShuwVW1qBl7iUp6EUqOqA"/>
          <p:cNvPicPr>
            <a:picLocks noChangeAspect="1" noChangeArrowheads="1"/>
          </p:cNvPicPr>
          <p:nvPr/>
        </p:nvPicPr>
        <p:blipFill>
          <a:blip r:embed="rId4" cstate="print"/>
          <a:srcRect/>
          <a:stretch>
            <a:fillRect/>
          </a:stretch>
        </p:blipFill>
        <p:spPr bwMode="auto">
          <a:xfrm>
            <a:off x="678089" y="959618"/>
            <a:ext cx="2114550" cy="9525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46"/>
          <p:cNvSpPr>
            <a:spLocks noChangeArrowheads="1"/>
          </p:cNvSpPr>
          <p:nvPr/>
        </p:nvSpPr>
        <p:spPr bwMode="ltGray">
          <a:xfrm rot="5400000">
            <a:off x="-2939257" y="1356519"/>
            <a:ext cx="5857875" cy="477043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chemeClr val="bg2"/>
          </a:solidFill>
          <a:ln w="9525" algn="ctr">
            <a:solidFill>
              <a:schemeClr val="tx2"/>
            </a:solidFill>
            <a:miter lim="800000"/>
            <a:headEnd/>
            <a:tailEnd/>
          </a:ln>
        </p:spPr>
        <p:txBody>
          <a:bodyPr wrap="none" anchor="ctr"/>
          <a:lstStyle/>
          <a:p>
            <a:endParaRPr lang="en-US"/>
          </a:p>
        </p:txBody>
      </p:sp>
      <p:sp>
        <p:nvSpPr>
          <p:cNvPr id="20" name="Rectangle à coins arrondis 19"/>
          <p:cNvSpPr/>
          <p:nvPr/>
        </p:nvSpPr>
        <p:spPr>
          <a:xfrm>
            <a:off x="1500205" y="382528"/>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solidFill>
                  <a:schemeClr val="tx1"/>
                </a:solidFill>
              </a:rPr>
              <a:t>Management Committement</a:t>
            </a:r>
            <a:endParaRPr lang="en-US" sz="2000" b="1">
              <a:solidFill>
                <a:schemeClr val="tx1"/>
              </a:solidFill>
            </a:endParaRPr>
          </a:p>
        </p:txBody>
      </p:sp>
      <p:sp>
        <p:nvSpPr>
          <p:cNvPr id="25" name="Ellipse 24"/>
          <p:cNvSpPr/>
          <p:nvPr/>
        </p:nvSpPr>
        <p:spPr>
          <a:xfrm>
            <a:off x="467821" y="654499"/>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1" name="AutoShape 47"/>
          <p:cNvSpPr>
            <a:spLocks noChangeArrowheads="1"/>
          </p:cNvSpPr>
          <p:nvPr/>
        </p:nvSpPr>
        <p:spPr bwMode="ltGray">
          <a:xfrm rot="5400000" flipH="1">
            <a:off x="-2431235" y="1684700"/>
            <a:ext cx="4786347" cy="4143404"/>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ln>
            <a:headEnd/>
            <a:tailEnd/>
          </a:ln>
          <a:effectLst>
            <a:glow rad="228600">
              <a:schemeClr val="accent1">
                <a:satMod val="175000"/>
                <a:alpha val="40000"/>
              </a:schemeClr>
            </a:glow>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none" anchor="ctr"/>
          <a:lstStyle/>
          <a:p>
            <a:pPr fontAlgn="auto">
              <a:spcBef>
                <a:spcPts val="0"/>
              </a:spcBef>
              <a:spcAft>
                <a:spcPts val="0"/>
              </a:spcAft>
              <a:defRPr/>
            </a:pPr>
            <a:endParaRPr lang="en-US">
              <a:latin typeface="Times New Roman" charset="0"/>
            </a:endParaRPr>
          </a:p>
        </p:txBody>
      </p:sp>
      <p:sp>
        <p:nvSpPr>
          <p:cNvPr id="32" name="TextBox 68"/>
          <p:cNvSpPr txBox="1"/>
          <p:nvPr/>
        </p:nvSpPr>
        <p:spPr>
          <a:xfrm>
            <a:off x="-161718" y="3456982"/>
            <a:ext cx="2357454" cy="646331"/>
          </a:xfrm>
          <a:prstGeom prst="rect">
            <a:avLst/>
          </a:prstGeom>
          <a:noFill/>
          <a:ln>
            <a:noFill/>
          </a:ln>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3600" b="1" cap="all"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rPr>
              <a:t>PLAN</a:t>
            </a:r>
            <a:endParaRPr lang="en-US" sz="3600" b="1" cap="all">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endParaRPr>
          </a:p>
        </p:txBody>
      </p:sp>
      <p:sp>
        <p:nvSpPr>
          <p:cNvPr id="34" name="Ellipse 33"/>
          <p:cNvSpPr/>
          <p:nvPr/>
        </p:nvSpPr>
        <p:spPr>
          <a:xfrm>
            <a:off x="1499018" y="1797429"/>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5" name="Ellipse 34"/>
          <p:cNvSpPr/>
          <p:nvPr/>
        </p:nvSpPr>
        <p:spPr>
          <a:xfrm>
            <a:off x="1993823" y="3201036"/>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6" name="Ellipse 35"/>
          <p:cNvSpPr/>
          <p:nvPr/>
        </p:nvSpPr>
        <p:spPr>
          <a:xfrm>
            <a:off x="1785383" y="4565811"/>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8" name="Rectangle à coins arrondis 37"/>
          <p:cNvSpPr/>
          <p:nvPr/>
        </p:nvSpPr>
        <p:spPr>
          <a:xfrm>
            <a:off x="2545011" y="1689551"/>
            <a:ext cx="533289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solidFill>
                  <a:schemeClr val="tx1"/>
                </a:solidFill>
              </a:rPr>
              <a:t>Infrastructure and Materiel Capabilities </a:t>
            </a:r>
            <a:endParaRPr lang="en-US" sz="2000" b="1">
              <a:solidFill>
                <a:schemeClr val="tx1"/>
              </a:solidFill>
            </a:endParaRPr>
          </a:p>
        </p:txBody>
      </p:sp>
      <p:sp>
        <p:nvSpPr>
          <p:cNvPr id="39" name="Rectangle à coins arrondis 38"/>
          <p:cNvSpPr/>
          <p:nvPr/>
        </p:nvSpPr>
        <p:spPr>
          <a:xfrm>
            <a:off x="3109163" y="3108930"/>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cs typeface="Times New Roman" pitchFamily="18" charset="0"/>
              </a:rPr>
              <a:t>Human Resources</a:t>
            </a:r>
            <a:endParaRPr lang="en-US" sz="2000" b="1" dirty="0">
              <a:cs typeface="Times New Roman" pitchFamily="18" charset="0"/>
            </a:endParaRPr>
          </a:p>
        </p:txBody>
      </p:sp>
      <p:sp>
        <p:nvSpPr>
          <p:cNvPr id="41" name="Rectangle à coins arrondis 40"/>
          <p:cNvSpPr/>
          <p:nvPr/>
        </p:nvSpPr>
        <p:spPr>
          <a:xfrm>
            <a:off x="2955613" y="4573786"/>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5" name="Ellipse 14"/>
          <p:cNvSpPr/>
          <p:nvPr/>
        </p:nvSpPr>
        <p:spPr>
          <a:xfrm>
            <a:off x="793208" y="5877707"/>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7" name="Rectangle à coins arrondis 16"/>
          <p:cNvSpPr/>
          <p:nvPr/>
        </p:nvSpPr>
        <p:spPr>
          <a:xfrm>
            <a:off x="2052936" y="5962133"/>
            <a:ext cx="5282361"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Contribution to WIS &amp; Capacity Building</a:t>
            </a:r>
            <a:endParaRPr lang="en-US" sz="2000" b="1"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2"/>
          <p:cNvSpPr txBox="1">
            <a:spLocks/>
          </p:cNvSpPr>
          <p:nvPr/>
        </p:nvSpPr>
        <p:spPr bwMode="auto">
          <a:xfrm>
            <a:off x="537780" y="1805528"/>
            <a:ext cx="8123899" cy="4233531"/>
          </a:xfrm>
          <a:prstGeom prst="rect">
            <a:avLst/>
          </a:prstGeom>
          <a:solidFill>
            <a:schemeClr val="accent5">
              <a:lumMod val="20000"/>
              <a:lumOff val="80000"/>
            </a:schemeClr>
          </a:solidFill>
          <a:ln w="9525">
            <a:noFill/>
            <a:miter lim="800000"/>
            <a:headEnd/>
            <a:tailEnd/>
          </a:ln>
        </p:spPr>
        <p:txBody>
          <a:bodyPr/>
          <a:lstStyle/>
          <a:p>
            <a:pPr algn="just">
              <a:buClr>
                <a:srgbClr val="0000FF"/>
              </a:buClr>
              <a:defRPr/>
            </a:pPr>
            <a:endParaRPr lang="en-US" dirty="0" smtClean="0">
              <a:latin typeface="+mj-lt"/>
              <a:cs typeface="+mn-cs"/>
            </a:endParaRPr>
          </a:p>
          <a:p>
            <a:pPr algn="just">
              <a:buClr>
                <a:srgbClr val="0000FF"/>
              </a:buClr>
              <a:buFont typeface="Wingdings" pitchFamily="2" charset="2"/>
              <a:buChar char="§"/>
              <a:defRPr/>
            </a:pPr>
            <a:r>
              <a:rPr lang="en-US" dirty="0" smtClean="0">
                <a:latin typeface="+mj-lt"/>
                <a:cs typeface="+mn-cs"/>
              </a:rPr>
              <a:t> Official letter send to WMO secretariat  indicating clear engagement of the NMS and its will to candidate for GISC,  </a:t>
            </a:r>
          </a:p>
          <a:p>
            <a:pPr algn="just">
              <a:buClr>
                <a:srgbClr val="0000FF"/>
              </a:buClr>
              <a:buFont typeface="Wingdings" pitchFamily="2" charset="2"/>
              <a:buChar char="§"/>
              <a:defRPr/>
            </a:pPr>
            <a:endParaRPr lang="en-US" dirty="0" smtClean="0">
              <a:latin typeface="+mj-lt"/>
              <a:cs typeface="+mn-cs"/>
            </a:endParaRPr>
          </a:p>
          <a:p>
            <a:pPr algn="just">
              <a:buClr>
                <a:srgbClr val="0000FF"/>
              </a:buClr>
              <a:buFont typeface="Wingdings" pitchFamily="2" charset="2"/>
              <a:buChar char="§"/>
              <a:defRPr/>
            </a:pPr>
            <a:r>
              <a:rPr lang="en-US" dirty="0" smtClean="0">
                <a:latin typeface="+mj-lt"/>
                <a:cs typeface="+mn-cs"/>
              </a:rPr>
              <a:t> To allocate special Budget for the acquirement and implementation hard and soft GISC solution for the years 2013 and 2014</a:t>
            </a:r>
            <a:r>
              <a:rPr lang="en-US" sz="1600" dirty="0" smtClean="0">
                <a:solidFill>
                  <a:srgbClr val="00B050"/>
                </a:solidFill>
                <a:latin typeface="+mj-lt"/>
                <a:cs typeface="+mn-cs"/>
              </a:rPr>
              <a:t>, </a:t>
            </a:r>
          </a:p>
          <a:p>
            <a:pPr algn="just">
              <a:buClr>
                <a:srgbClr val="0000FF"/>
              </a:buClr>
              <a:buFont typeface="Wingdings" pitchFamily="2" charset="2"/>
              <a:buChar char="§"/>
              <a:defRPr/>
            </a:pPr>
            <a:endParaRPr lang="en-US" dirty="0" smtClean="0">
              <a:latin typeface="+mj-lt"/>
              <a:cs typeface="+mn-cs"/>
            </a:endParaRPr>
          </a:p>
          <a:p>
            <a:pPr algn="just">
              <a:buClr>
                <a:srgbClr val="0000FF"/>
              </a:buClr>
              <a:buFont typeface="Wingdings" pitchFamily="2" charset="2"/>
              <a:buChar char="§"/>
              <a:defRPr/>
            </a:pPr>
            <a:r>
              <a:rPr lang="en-US" dirty="0" smtClean="0">
                <a:latin typeface="+mj-lt"/>
                <a:cs typeface="+mn-cs"/>
              </a:rPr>
              <a:t>  To nominate members for WIS Expert teams (ET-WISC, TT-GISC and TT-OM),</a:t>
            </a:r>
          </a:p>
          <a:p>
            <a:pPr algn="just">
              <a:buClr>
                <a:srgbClr val="0000FF"/>
              </a:buClr>
              <a:buFont typeface="Wingdings" pitchFamily="2" charset="2"/>
              <a:buChar char="§"/>
              <a:defRPr/>
            </a:pPr>
            <a:endParaRPr lang="en-US" dirty="0" smtClean="0">
              <a:latin typeface="+mj-lt"/>
              <a:cs typeface="+mn-cs"/>
            </a:endParaRPr>
          </a:p>
          <a:p>
            <a:pPr algn="just">
              <a:buClr>
                <a:srgbClr val="0000FF"/>
              </a:buClr>
              <a:buFont typeface="Wingdings" pitchFamily="2" charset="2"/>
              <a:buChar char="§"/>
              <a:defRPr/>
            </a:pPr>
            <a:r>
              <a:rPr lang="en-US" sz="1600" i="1" dirty="0">
                <a:solidFill>
                  <a:schemeClr val="accent1">
                    <a:lumMod val="75000"/>
                  </a:schemeClr>
                </a:solidFill>
                <a:latin typeface="+mj-lt"/>
                <a:cs typeface="+mn-cs"/>
              </a:rPr>
              <a:t> </a:t>
            </a:r>
            <a:r>
              <a:rPr lang="en-US" dirty="0">
                <a:latin typeface="+mj-lt"/>
                <a:cs typeface="+mn-cs"/>
              </a:rPr>
              <a:t>To support the participation of the designated members to Expert Teams </a:t>
            </a:r>
            <a:r>
              <a:rPr lang="en-US" dirty="0" smtClean="0">
                <a:latin typeface="+mj-lt"/>
                <a:cs typeface="+mn-cs"/>
              </a:rPr>
              <a:t>meetings,</a:t>
            </a:r>
          </a:p>
          <a:p>
            <a:pPr algn="just">
              <a:buClr>
                <a:srgbClr val="0000FF"/>
              </a:buClr>
              <a:buFont typeface="Wingdings" pitchFamily="2" charset="2"/>
              <a:buChar char="§"/>
              <a:defRPr/>
            </a:pPr>
            <a:endParaRPr lang="en-US" dirty="0" smtClean="0">
              <a:latin typeface="+mj-lt"/>
              <a:cs typeface="+mn-cs"/>
            </a:endParaRPr>
          </a:p>
          <a:p>
            <a:pPr algn="just">
              <a:buClr>
                <a:srgbClr val="0000FF"/>
              </a:buClr>
              <a:buFont typeface="Wingdings" pitchFamily="2" charset="2"/>
              <a:buChar char="§"/>
              <a:defRPr/>
            </a:pPr>
            <a:r>
              <a:rPr lang="en-US" dirty="0">
                <a:latin typeface="+mj-lt"/>
                <a:cs typeface="+mn-cs"/>
              </a:rPr>
              <a:t> </a:t>
            </a:r>
            <a:r>
              <a:rPr lang="en-US" dirty="0" smtClean="0">
                <a:latin typeface="+mj-lt"/>
                <a:cs typeface="+mn-cs"/>
              </a:rPr>
              <a:t>To provide and allocate necessary resources to insure the success of the implementation and the operational functioning of the GISC CASABLANCA,</a:t>
            </a:r>
          </a:p>
          <a:p>
            <a:pPr algn="just">
              <a:buClr>
                <a:srgbClr val="0000FF"/>
              </a:buClr>
              <a:buFont typeface="Wingdings" pitchFamily="2" charset="2"/>
              <a:buChar char="§"/>
              <a:defRPr/>
            </a:pPr>
            <a:endParaRPr lang="en-US" dirty="0" smtClean="0">
              <a:latin typeface="+mj-lt"/>
              <a:cs typeface="+mn-cs"/>
            </a:endParaRPr>
          </a:p>
          <a:p>
            <a:pPr algn="just">
              <a:buClr>
                <a:srgbClr val="0000FF"/>
              </a:buClr>
              <a:buFont typeface="Wingdings" pitchFamily="2" charset="2"/>
              <a:buChar char="§"/>
              <a:defRPr/>
            </a:pPr>
            <a:r>
              <a:rPr lang="en-US" dirty="0">
                <a:latin typeface="+mj-lt"/>
                <a:cs typeface="+mn-cs"/>
              </a:rPr>
              <a:t> </a:t>
            </a:r>
            <a:r>
              <a:rPr lang="en-US" dirty="0" smtClean="0">
                <a:latin typeface="+mj-lt"/>
                <a:cs typeface="+mn-cs"/>
              </a:rPr>
              <a:t>To plan the renewing of the Datacenter infrastructure by 2016.</a:t>
            </a:r>
            <a:endParaRPr lang="en-US" dirty="0">
              <a:latin typeface="+mj-lt"/>
              <a:cs typeface="+mn-cs"/>
            </a:endParaRPr>
          </a:p>
          <a:p>
            <a:pPr algn="just">
              <a:buClr>
                <a:srgbClr val="0000FF"/>
              </a:buClr>
              <a:buFont typeface="Wingdings" pitchFamily="2" charset="2"/>
              <a:buChar char="§"/>
              <a:defRPr/>
            </a:pPr>
            <a:endParaRPr lang="en-US" i="1" dirty="0" smtClean="0">
              <a:solidFill>
                <a:srgbClr val="FFFF00"/>
              </a:solidFill>
              <a:latin typeface="+mj-lt"/>
              <a:cs typeface="+mn-cs"/>
            </a:endParaRPr>
          </a:p>
          <a:p>
            <a:pPr algn="just">
              <a:buClr>
                <a:srgbClr val="0000FF"/>
              </a:buClr>
              <a:defRPr/>
            </a:pPr>
            <a:endParaRPr lang="en-US" dirty="0" smtClean="0">
              <a:latin typeface="+mj-lt"/>
              <a:cs typeface="+mn-cs"/>
            </a:endParaRPr>
          </a:p>
          <a:p>
            <a:pPr algn="just">
              <a:buClr>
                <a:srgbClr val="0000FF"/>
              </a:buClr>
              <a:defRPr/>
            </a:pPr>
            <a:endParaRPr lang="en-US" dirty="0">
              <a:latin typeface="+mj-lt"/>
              <a:cs typeface="+mn-cs"/>
            </a:endParaRPr>
          </a:p>
        </p:txBody>
      </p:sp>
      <p:sp>
        <p:nvSpPr>
          <p:cNvPr id="8" name="Espace réservé du numéro de diapositive 7"/>
          <p:cNvSpPr>
            <a:spLocks noGrp="1"/>
          </p:cNvSpPr>
          <p:nvPr>
            <p:ph type="sldNum" sz="quarter" idx="12"/>
          </p:nvPr>
        </p:nvSpPr>
        <p:spPr/>
        <p:txBody>
          <a:bodyPr/>
          <a:lstStyle/>
          <a:p>
            <a:pPr>
              <a:defRPr/>
            </a:pPr>
            <a:fld id="{D2FF8208-0051-40DF-A6BC-A0A12172550C}" type="slidenum">
              <a:rPr lang="en-US" smtClean="0"/>
              <a:pPr>
                <a:defRPr/>
              </a:pPr>
              <a:t>3</a:t>
            </a:fld>
            <a:endParaRPr lang="en-US"/>
          </a:p>
        </p:txBody>
      </p:sp>
      <p:grpSp>
        <p:nvGrpSpPr>
          <p:cNvPr id="5124" name="Groupe 4"/>
          <p:cNvGrpSpPr>
            <a:grpSpLocks/>
          </p:cNvGrpSpPr>
          <p:nvPr/>
        </p:nvGrpSpPr>
        <p:grpSpPr bwMode="auto">
          <a:xfrm>
            <a:off x="0" y="-68263"/>
            <a:ext cx="9134475" cy="1519238"/>
            <a:chOff x="6070" y="-64831"/>
            <a:chExt cx="9134915" cy="1520624"/>
          </a:xfrm>
        </p:grpSpPr>
        <p:grpSp>
          <p:nvGrpSpPr>
            <p:cNvPr id="5139" name="Groupe 14"/>
            <p:cNvGrpSpPr>
              <a:grpSpLocks/>
            </p:cNvGrpSpPr>
            <p:nvPr/>
          </p:nvGrpSpPr>
          <p:grpSpPr bwMode="auto">
            <a:xfrm>
              <a:off x="6070" y="-64831"/>
              <a:ext cx="9134915" cy="1520624"/>
              <a:chOff x="6070" y="-64831"/>
              <a:chExt cx="9134915" cy="1520624"/>
            </a:xfrm>
          </p:grpSpPr>
          <p:grpSp>
            <p:nvGrpSpPr>
              <p:cNvPr id="5141"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smtClean="0"/>
                    <a:t>Management Committement</a:t>
                  </a:r>
                  <a:endParaRPr lang="en-US" sz="2000" b="1"/>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266504" y="470679"/>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800" b="1" smtClean="0">
                <a:solidFill>
                  <a:schemeClr val="tx1"/>
                </a:solidFill>
              </a:rPr>
              <a:t>MANAGEMENT</a:t>
            </a:r>
            <a:endParaRPr lang="en-US" sz="2800" b="1">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46"/>
          <p:cNvSpPr>
            <a:spLocks noChangeArrowheads="1"/>
          </p:cNvSpPr>
          <p:nvPr/>
        </p:nvSpPr>
        <p:spPr bwMode="ltGray">
          <a:xfrm rot="5400000">
            <a:off x="-2939257" y="1356519"/>
            <a:ext cx="5857875" cy="477043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chemeClr val="bg2"/>
          </a:solidFill>
          <a:ln w="9525" algn="ctr">
            <a:solidFill>
              <a:schemeClr val="tx2"/>
            </a:solidFill>
            <a:miter lim="800000"/>
            <a:headEnd/>
            <a:tailEnd/>
          </a:ln>
        </p:spPr>
        <p:txBody>
          <a:bodyPr wrap="none" anchor="ctr"/>
          <a:lstStyle/>
          <a:p>
            <a:endParaRPr lang="en-US"/>
          </a:p>
        </p:txBody>
      </p:sp>
      <p:sp>
        <p:nvSpPr>
          <p:cNvPr id="20" name="Rectangle à coins arrondis 19"/>
          <p:cNvSpPr/>
          <p:nvPr/>
        </p:nvSpPr>
        <p:spPr>
          <a:xfrm>
            <a:off x="1500205" y="382528"/>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solidFill>
                  <a:schemeClr val="tx1"/>
                </a:solidFill>
              </a:rPr>
              <a:t>Management Committement</a:t>
            </a:r>
            <a:endParaRPr lang="en-US" sz="2000" b="1">
              <a:solidFill>
                <a:schemeClr val="tx1"/>
              </a:solidFill>
            </a:endParaRPr>
          </a:p>
        </p:txBody>
      </p:sp>
      <p:sp>
        <p:nvSpPr>
          <p:cNvPr id="25" name="Ellipse 24"/>
          <p:cNvSpPr/>
          <p:nvPr/>
        </p:nvSpPr>
        <p:spPr>
          <a:xfrm>
            <a:off x="467821" y="654499"/>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1" name="AutoShape 47"/>
          <p:cNvSpPr>
            <a:spLocks noChangeArrowheads="1"/>
          </p:cNvSpPr>
          <p:nvPr/>
        </p:nvSpPr>
        <p:spPr bwMode="ltGray">
          <a:xfrm rot="5400000" flipH="1">
            <a:off x="-2431235" y="1684700"/>
            <a:ext cx="4786347" cy="4143404"/>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ln>
            <a:headEnd/>
            <a:tailEnd/>
          </a:ln>
          <a:effectLst>
            <a:glow rad="228600">
              <a:schemeClr val="accent1">
                <a:satMod val="175000"/>
                <a:alpha val="40000"/>
              </a:schemeClr>
            </a:glow>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none" anchor="ctr"/>
          <a:lstStyle/>
          <a:p>
            <a:pPr fontAlgn="auto">
              <a:spcBef>
                <a:spcPts val="0"/>
              </a:spcBef>
              <a:spcAft>
                <a:spcPts val="0"/>
              </a:spcAft>
              <a:defRPr/>
            </a:pPr>
            <a:endParaRPr lang="en-US">
              <a:latin typeface="Times New Roman" charset="0"/>
            </a:endParaRPr>
          </a:p>
        </p:txBody>
      </p:sp>
      <p:sp>
        <p:nvSpPr>
          <p:cNvPr id="32" name="TextBox 68"/>
          <p:cNvSpPr txBox="1"/>
          <p:nvPr/>
        </p:nvSpPr>
        <p:spPr>
          <a:xfrm>
            <a:off x="-161718" y="3456982"/>
            <a:ext cx="2357454" cy="646331"/>
          </a:xfrm>
          <a:prstGeom prst="rect">
            <a:avLst/>
          </a:prstGeom>
          <a:noFill/>
          <a:ln>
            <a:noFill/>
          </a:ln>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3600" b="1" cap="all"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rPr>
              <a:t>PLAN</a:t>
            </a:r>
            <a:endParaRPr lang="en-US" sz="3600" b="1" cap="all">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endParaRPr>
          </a:p>
        </p:txBody>
      </p:sp>
      <p:sp>
        <p:nvSpPr>
          <p:cNvPr id="34" name="Ellipse 33"/>
          <p:cNvSpPr/>
          <p:nvPr/>
        </p:nvSpPr>
        <p:spPr>
          <a:xfrm>
            <a:off x="1499018" y="1797429"/>
            <a:ext cx="657054" cy="669741"/>
          </a:xfrm>
          <a:prstGeom prst="ellipse">
            <a:avLst/>
          </a:prstGeom>
          <a:solidFill>
            <a:srgbClr val="FFC000"/>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5" name="Ellipse 34"/>
          <p:cNvSpPr/>
          <p:nvPr/>
        </p:nvSpPr>
        <p:spPr>
          <a:xfrm>
            <a:off x="1993823" y="3201036"/>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6" name="Ellipse 35"/>
          <p:cNvSpPr/>
          <p:nvPr/>
        </p:nvSpPr>
        <p:spPr>
          <a:xfrm>
            <a:off x="1785383" y="4565811"/>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8" name="Rectangle à coins arrondis 37"/>
          <p:cNvSpPr/>
          <p:nvPr/>
        </p:nvSpPr>
        <p:spPr>
          <a:xfrm>
            <a:off x="2565108" y="1689551"/>
            <a:ext cx="5332897" cy="732977"/>
          </a:xfrm>
          <a:prstGeom prst="roundRect">
            <a:avLst>
              <a:gd name="adj" fmla="val 36949"/>
            </a:avLst>
          </a:prstGeom>
          <a:solidFill>
            <a:srgbClr val="FFC000"/>
          </a:solidFill>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Infrastructure and Materiel Capabilities </a:t>
            </a:r>
            <a:endParaRPr lang="en-US" sz="2000" b="1" dirty="0">
              <a:solidFill>
                <a:schemeClr val="tx1"/>
              </a:solidFill>
            </a:endParaRPr>
          </a:p>
        </p:txBody>
      </p:sp>
      <p:sp>
        <p:nvSpPr>
          <p:cNvPr id="39" name="Rectangle à coins arrondis 38"/>
          <p:cNvSpPr/>
          <p:nvPr/>
        </p:nvSpPr>
        <p:spPr>
          <a:xfrm>
            <a:off x="3109163" y="3108930"/>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cs typeface="Times New Roman" pitchFamily="18" charset="0"/>
              </a:rPr>
              <a:t>Human Resources</a:t>
            </a:r>
            <a:endParaRPr lang="en-US" sz="2000" b="1" dirty="0">
              <a:cs typeface="Times New Roman" pitchFamily="18" charset="0"/>
            </a:endParaRPr>
          </a:p>
        </p:txBody>
      </p:sp>
      <p:sp>
        <p:nvSpPr>
          <p:cNvPr id="41" name="Rectangle à coins arrondis 40"/>
          <p:cNvSpPr/>
          <p:nvPr/>
        </p:nvSpPr>
        <p:spPr>
          <a:xfrm>
            <a:off x="2955613" y="4573786"/>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5" name="Ellipse 14"/>
          <p:cNvSpPr/>
          <p:nvPr/>
        </p:nvSpPr>
        <p:spPr>
          <a:xfrm>
            <a:off x="793208" y="5877707"/>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7" name="Rectangle à coins arrondis 16"/>
          <p:cNvSpPr/>
          <p:nvPr/>
        </p:nvSpPr>
        <p:spPr>
          <a:xfrm>
            <a:off x="2052936" y="5962133"/>
            <a:ext cx="5282361"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Contribution to WIS &amp; Capacity Building</a:t>
            </a:r>
            <a:endParaRPr lang="en-US" sz="2000" b="1"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b="1" smtClean="0"/>
                    <a:t>Infrastructure</a:t>
                  </a:r>
                  <a:endParaRPr lang="en-US" sz="2400" b="1"/>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20" name="Organigramme : Alternative 19"/>
          <p:cNvSpPr/>
          <p:nvPr/>
        </p:nvSpPr>
        <p:spPr>
          <a:xfrm>
            <a:off x="0" y="5137227"/>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smtClean="0">
                <a:solidFill>
                  <a:schemeClr val="tx1"/>
                </a:solidFill>
              </a:rPr>
              <a:t>Technical Environement</a:t>
            </a:r>
            <a:endParaRPr lang="en-US" sz="1600">
              <a:solidFill>
                <a:schemeClr val="tx1"/>
              </a:solidFill>
            </a:endParaRPr>
          </a:p>
        </p:txBody>
      </p:sp>
      <p:sp>
        <p:nvSpPr>
          <p:cNvPr id="22" name="Organigramme : Alternative 21"/>
          <p:cNvSpPr/>
          <p:nvPr/>
        </p:nvSpPr>
        <p:spPr>
          <a:xfrm>
            <a:off x="0" y="3415682"/>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dirty="0" smtClean="0">
                <a:solidFill>
                  <a:schemeClr val="tx1"/>
                </a:solidFill>
              </a:rPr>
              <a:t>Air Conditioning</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5</a:t>
            </a:fld>
            <a:endParaRPr lang="en-US"/>
          </a:p>
        </p:txBody>
      </p:sp>
      <p:pic>
        <p:nvPicPr>
          <p:cNvPr id="108546" name="Picture 2"/>
          <p:cNvPicPr>
            <a:picLocks noChangeAspect="1" noChangeArrowheads="1"/>
          </p:cNvPicPr>
          <p:nvPr/>
        </p:nvPicPr>
        <p:blipFill>
          <a:blip r:embed="rId3" cstate="print"/>
          <a:srcRect/>
          <a:stretch>
            <a:fillRect/>
          </a:stretch>
        </p:blipFill>
        <p:spPr bwMode="auto">
          <a:xfrm>
            <a:off x="2591379" y="1588370"/>
            <a:ext cx="6552621" cy="4510979"/>
          </a:xfrm>
          <a:prstGeom prst="rect">
            <a:avLst/>
          </a:prstGeom>
          <a:noFill/>
          <a:ln w="9525">
            <a:noFill/>
            <a:miter lim="800000"/>
            <a:headEnd/>
            <a:tailEnd/>
          </a:ln>
        </p:spPr>
      </p:pic>
      <p:sp>
        <p:nvSpPr>
          <p:cNvPr id="25" name="ZoneTexte 24"/>
          <p:cNvSpPr txBox="1"/>
          <p:nvPr/>
        </p:nvSpPr>
        <p:spPr>
          <a:xfrm>
            <a:off x="3145134" y="6360607"/>
            <a:ext cx="4994031" cy="369332"/>
          </a:xfrm>
          <a:prstGeom prst="rect">
            <a:avLst/>
          </a:prstGeom>
          <a:noFill/>
        </p:spPr>
        <p:txBody>
          <a:bodyPr wrap="square" rtlCol="0">
            <a:spAutoFit/>
          </a:bodyPr>
          <a:lstStyle/>
          <a:p>
            <a:pPr algn="ctr"/>
            <a:r>
              <a:rPr lang="en-US" dirty="0" smtClean="0"/>
              <a:t>Existing and operational solution</a:t>
            </a:r>
            <a:endParaRPr lang="en-US" dirty="0"/>
          </a:p>
        </p:txBody>
      </p:sp>
      <p:sp>
        <p:nvSpPr>
          <p:cNvPr id="28" name="Organigramme : Alternative 27"/>
          <p:cNvSpPr/>
          <p:nvPr/>
        </p:nvSpPr>
        <p:spPr>
          <a:xfrm>
            <a:off x="6070" y="1954804"/>
            <a:ext cx="1615696" cy="727018"/>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600" dirty="0" smtClean="0">
                <a:solidFill>
                  <a:schemeClr val="tx1"/>
                </a:solidFill>
              </a:rPr>
              <a:t>Electric Power provision</a:t>
            </a:r>
            <a:endParaRPr lang="en-US" sz="1600" dirty="0">
              <a:solidFill>
                <a:schemeClr val="tx1"/>
              </a:solidFill>
            </a:endParaRPr>
          </a:p>
        </p:txBody>
      </p:sp>
      <p:sp>
        <p:nvSpPr>
          <p:cNvPr id="29" name="ZoneTexte 28"/>
          <p:cNvSpPr txBox="1"/>
          <p:nvPr/>
        </p:nvSpPr>
        <p:spPr>
          <a:xfrm>
            <a:off x="1818750" y="1668026"/>
            <a:ext cx="3868617" cy="1077218"/>
          </a:xfrm>
          <a:prstGeom prst="rect">
            <a:avLst/>
          </a:prstGeom>
          <a:solidFill>
            <a:schemeClr val="tx2">
              <a:lumMod val="20000"/>
              <a:lumOff val="80000"/>
            </a:schemeClr>
          </a:solidFill>
        </p:spPr>
        <p:txBody>
          <a:bodyPr wrap="square" rtlCol="0">
            <a:spAutoFit/>
          </a:bodyPr>
          <a:lstStyle/>
          <a:p>
            <a:pPr>
              <a:buFont typeface="Arial" pitchFamily="34" charset="0"/>
              <a:buChar char="•"/>
            </a:pPr>
            <a:r>
              <a:rPr lang="en-US" sz="1600" i="1" smtClean="0">
                <a:latin typeface="+mj-lt"/>
              </a:rPr>
              <a:t>Electric power generator: 800 kVA</a:t>
            </a:r>
          </a:p>
          <a:p>
            <a:pPr>
              <a:buFont typeface="Arial" pitchFamily="34" charset="0"/>
              <a:buChar char="•"/>
            </a:pPr>
            <a:r>
              <a:rPr lang="en-US" sz="1600" i="1" smtClean="0">
                <a:latin typeface="+mj-lt"/>
              </a:rPr>
              <a:t>Redundant UPS system: 160 kVA*2</a:t>
            </a:r>
          </a:p>
          <a:p>
            <a:pPr>
              <a:buFont typeface="Arial" pitchFamily="34" charset="0"/>
              <a:buChar char="•"/>
            </a:pPr>
            <a:r>
              <a:rPr lang="en-US" sz="1600" i="1" smtClean="0">
                <a:latin typeface="+mj-lt"/>
              </a:rPr>
              <a:t>Dedicated UPS for the Datacenter: 80 kVA</a:t>
            </a:r>
          </a:p>
          <a:p>
            <a:pPr>
              <a:buFont typeface="Arial" pitchFamily="34" charset="0"/>
              <a:buChar char="•"/>
            </a:pPr>
            <a:r>
              <a:rPr lang="en-US" sz="1600" i="1" smtClean="0">
                <a:latin typeface="+mj-lt"/>
              </a:rPr>
              <a:t>Diezel generator: 570 kVA</a:t>
            </a:r>
            <a:endParaRPr lang="en-US" sz="1600" i="1">
              <a:latin typeface="+mj-l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b="1" smtClean="0"/>
                    <a:t>Infrastructure</a:t>
                  </a:r>
                  <a:endParaRPr lang="en-US" sz="2400" b="1"/>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600" dirty="0" smtClean="0">
                <a:solidFill>
                  <a:schemeClr val="tx1"/>
                </a:solidFill>
              </a:rPr>
              <a:t>Electric Power provision</a:t>
            </a:r>
            <a:endParaRPr lang="en-US" sz="1600" dirty="0">
              <a:solidFill>
                <a:schemeClr val="tx1"/>
              </a:solidFill>
            </a:endParaRPr>
          </a:p>
        </p:txBody>
      </p:sp>
      <p:sp>
        <p:nvSpPr>
          <p:cNvPr id="20" name="Organigramme : Alternative 19"/>
          <p:cNvSpPr/>
          <p:nvPr/>
        </p:nvSpPr>
        <p:spPr>
          <a:xfrm>
            <a:off x="0" y="4443891"/>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smtClean="0">
                <a:solidFill>
                  <a:schemeClr val="tx1"/>
                </a:solidFill>
              </a:rPr>
              <a:t>Technical Environement</a:t>
            </a:r>
            <a:endParaRPr lang="en-US" sz="160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dirty="0" smtClean="0">
                <a:solidFill>
                  <a:schemeClr val="tx1"/>
                </a:solidFill>
              </a:rPr>
              <a:t>Air Conditioning</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6</a:t>
            </a:fld>
            <a:endParaRPr lang="en-US" dirty="0"/>
          </a:p>
        </p:txBody>
      </p:sp>
      <p:sp>
        <p:nvSpPr>
          <p:cNvPr id="21" name="ZoneTexte 20"/>
          <p:cNvSpPr txBox="1"/>
          <p:nvPr/>
        </p:nvSpPr>
        <p:spPr>
          <a:xfrm>
            <a:off x="2863781" y="6488668"/>
            <a:ext cx="5697415" cy="369332"/>
          </a:xfrm>
          <a:prstGeom prst="rect">
            <a:avLst/>
          </a:prstGeom>
          <a:noFill/>
        </p:spPr>
        <p:txBody>
          <a:bodyPr wrap="square" rtlCol="0">
            <a:spAutoFit/>
          </a:bodyPr>
          <a:lstStyle/>
          <a:p>
            <a:pPr algn="ctr"/>
            <a:r>
              <a:rPr lang="en-US" smtClean="0">
                <a:latin typeface="+mj-lt"/>
              </a:rPr>
              <a:t>Separate supply circuits (Electric cabling pathways)</a:t>
            </a:r>
            <a:endParaRPr lang="en-US">
              <a:latin typeface="+mj-lt"/>
            </a:endParaRPr>
          </a:p>
        </p:txBody>
      </p:sp>
      <p:sp>
        <p:nvSpPr>
          <p:cNvPr id="24" name="ZoneTexte 23"/>
          <p:cNvSpPr txBox="1"/>
          <p:nvPr/>
        </p:nvSpPr>
        <p:spPr>
          <a:xfrm>
            <a:off x="2091733" y="1729991"/>
            <a:ext cx="6730720" cy="923330"/>
          </a:xfrm>
          <a:prstGeom prst="rect">
            <a:avLst/>
          </a:prstGeom>
          <a:noFill/>
        </p:spPr>
        <p:txBody>
          <a:bodyPr wrap="square" rtlCol="0">
            <a:spAutoFit/>
          </a:bodyPr>
          <a:lstStyle/>
          <a:p>
            <a:pPr algn="just">
              <a:buFont typeface="Arial" pitchFamily="34" charset="0"/>
              <a:buChar char="•"/>
            </a:pPr>
            <a:r>
              <a:rPr lang="en-US" dirty="0" smtClean="0">
                <a:latin typeface="+mj-lt"/>
              </a:rPr>
              <a:t> A study (private consultancy) is ongoing to provide technical specification of the new solution fully compliant to the TIA 42 standard.  </a:t>
            </a:r>
            <a:endParaRPr lang="en-US" dirty="0">
              <a:latin typeface="+mj-lt"/>
            </a:endParaRPr>
          </a:p>
        </p:txBody>
      </p:sp>
      <p:sp>
        <p:nvSpPr>
          <p:cNvPr id="25" name="Organigramme : Alternative 24"/>
          <p:cNvSpPr/>
          <p:nvPr/>
        </p:nvSpPr>
        <p:spPr>
          <a:xfrm>
            <a:off x="0" y="5671465"/>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dirty="0" smtClean="0">
                <a:solidFill>
                  <a:schemeClr val="tx1"/>
                </a:solidFill>
              </a:rPr>
              <a:t>Renewing Plan</a:t>
            </a:r>
            <a:endParaRPr lang="en-US" sz="1600" dirty="0">
              <a:solidFill>
                <a:schemeClr val="tx1"/>
              </a:solidFill>
            </a:endParaRPr>
          </a:p>
        </p:txBody>
      </p:sp>
      <p:pic>
        <p:nvPicPr>
          <p:cNvPr id="109570" name="Picture 2"/>
          <p:cNvPicPr>
            <a:picLocks noChangeAspect="1" noChangeArrowheads="1"/>
          </p:cNvPicPr>
          <p:nvPr/>
        </p:nvPicPr>
        <p:blipFill>
          <a:blip r:embed="rId3" cstate="print"/>
          <a:srcRect/>
          <a:stretch>
            <a:fillRect/>
          </a:stretch>
        </p:blipFill>
        <p:spPr bwMode="auto">
          <a:xfrm>
            <a:off x="2014315" y="2835230"/>
            <a:ext cx="6828233" cy="34979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b="1" smtClean="0"/>
                    <a:t>Infrastructure</a:t>
                  </a:r>
                  <a:endParaRPr lang="en-US" sz="2400" b="1"/>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600" dirty="0" smtClean="0">
                <a:solidFill>
                  <a:schemeClr val="tx1"/>
                </a:solidFill>
              </a:rPr>
              <a:t>Electric Power provision</a:t>
            </a:r>
            <a:endParaRPr lang="en-US" sz="1600" dirty="0">
              <a:solidFill>
                <a:schemeClr val="tx1"/>
              </a:solidFill>
            </a:endParaRPr>
          </a:p>
        </p:txBody>
      </p:sp>
      <p:sp>
        <p:nvSpPr>
          <p:cNvPr id="20" name="Organigramme : Alternative 19"/>
          <p:cNvSpPr/>
          <p:nvPr/>
        </p:nvSpPr>
        <p:spPr>
          <a:xfrm>
            <a:off x="0" y="4443891"/>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smtClean="0">
                <a:solidFill>
                  <a:schemeClr val="tx1"/>
                </a:solidFill>
              </a:rPr>
              <a:t>Technical Environement</a:t>
            </a:r>
            <a:endParaRPr lang="en-US" sz="160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dirty="0" smtClean="0">
                <a:solidFill>
                  <a:schemeClr val="tx1"/>
                </a:solidFill>
              </a:rPr>
              <a:t>Air Conditioning</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7</a:t>
            </a:fld>
            <a:endParaRPr lang="en-US" dirty="0"/>
          </a:p>
        </p:txBody>
      </p:sp>
      <p:sp>
        <p:nvSpPr>
          <p:cNvPr id="21" name="ZoneTexte 20"/>
          <p:cNvSpPr txBox="1"/>
          <p:nvPr/>
        </p:nvSpPr>
        <p:spPr>
          <a:xfrm>
            <a:off x="2863781" y="6488668"/>
            <a:ext cx="5225142" cy="369332"/>
          </a:xfrm>
          <a:prstGeom prst="rect">
            <a:avLst/>
          </a:prstGeom>
          <a:noFill/>
        </p:spPr>
        <p:txBody>
          <a:bodyPr wrap="square" rtlCol="0">
            <a:spAutoFit/>
          </a:bodyPr>
          <a:lstStyle/>
          <a:p>
            <a:pPr algn="ctr"/>
            <a:r>
              <a:rPr lang="en-US" i="1" dirty="0" smtClean="0">
                <a:latin typeface="+mj-lt"/>
              </a:rPr>
              <a:t>Redundant Electric Equipments with separate circuits</a:t>
            </a:r>
            <a:endParaRPr lang="en-US" i="1" dirty="0">
              <a:latin typeface="+mj-lt"/>
            </a:endParaRPr>
          </a:p>
        </p:txBody>
      </p:sp>
      <p:sp>
        <p:nvSpPr>
          <p:cNvPr id="25" name="Organigramme : Alternative 24"/>
          <p:cNvSpPr/>
          <p:nvPr/>
        </p:nvSpPr>
        <p:spPr>
          <a:xfrm>
            <a:off x="0" y="5671465"/>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dirty="0" smtClean="0">
                <a:solidFill>
                  <a:schemeClr val="tx1"/>
                </a:solidFill>
              </a:rPr>
              <a:t>Renewing Plan</a:t>
            </a:r>
            <a:endParaRPr lang="en-US" sz="1600" dirty="0">
              <a:solidFill>
                <a:schemeClr val="tx1"/>
              </a:solidFill>
            </a:endParaRPr>
          </a:p>
        </p:txBody>
      </p:sp>
      <p:pic>
        <p:nvPicPr>
          <p:cNvPr id="110595" name="Picture 3"/>
          <p:cNvPicPr>
            <a:picLocks noChangeAspect="1" noChangeArrowheads="1"/>
          </p:cNvPicPr>
          <p:nvPr/>
        </p:nvPicPr>
        <p:blipFill>
          <a:blip r:embed="rId3" cstate="print"/>
          <a:srcRect/>
          <a:stretch>
            <a:fillRect/>
          </a:stretch>
        </p:blipFill>
        <p:spPr bwMode="auto">
          <a:xfrm>
            <a:off x="2471894" y="1953686"/>
            <a:ext cx="6511333" cy="448255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b="1" smtClean="0"/>
                    <a:t>Infrastructure</a:t>
                  </a:r>
                  <a:endParaRPr lang="en-US" sz="2400" b="1"/>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Electric Power provision</a:t>
            </a:r>
            <a:endParaRPr lang="en-US" sz="1600" dirty="0">
              <a:solidFill>
                <a:schemeClr val="tx1"/>
              </a:solidFill>
            </a:endParaRPr>
          </a:p>
        </p:txBody>
      </p:sp>
      <p:sp>
        <p:nvSpPr>
          <p:cNvPr id="20" name="Organigramme : Alternative 19"/>
          <p:cNvSpPr/>
          <p:nvPr/>
        </p:nvSpPr>
        <p:spPr>
          <a:xfrm>
            <a:off x="0" y="4443891"/>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smtClean="0">
                <a:solidFill>
                  <a:schemeClr val="tx1"/>
                </a:solidFill>
              </a:rPr>
              <a:t>Technical Environement</a:t>
            </a:r>
            <a:endParaRPr lang="en-US" sz="160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1600" dirty="0" smtClean="0">
                <a:solidFill>
                  <a:schemeClr val="tx1"/>
                </a:solidFill>
              </a:rPr>
              <a:t>Air Conditioning</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8</a:t>
            </a:fld>
            <a:endParaRPr lang="en-US" dirty="0"/>
          </a:p>
        </p:txBody>
      </p:sp>
      <p:sp>
        <p:nvSpPr>
          <p:cNvPr id="25" name="Organigramme : Alternative 24"/>
          <p:cNvSpPr/>
          <p:nvPr/>
        </p:nvSpPr>
        <p:spPr>
          <a:xfrm>
            <a:off x="0" y="5671465"/>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dirty="0" smtClean="0">
                <a:solidFill>
                  <a:schemeClr val="tx1"/>
                </a:solidFill>
              </a:rPr>
              <a:t>Renewing Plan</a:t>
            </a:r>
            <a:endParaRPr lang="en-US" sz="1600" dirty="0">
              <a:solidFill>
                <a:schemeClr val="tx1"/>
              </a:solidFill>
            </a:endParaRPr>
          </a:p>
        </p:txBody>
      </p:sp>
      <p:sp>
        <p:nvSpPr>
          <p:cNvPr id="24" name="ZoneTexte 23"/>
          <p:cNvSpPr txBox="1"/>
          <p:nvPr/>
        </p:nvSpPr>
        <p:spPr>
          <a:xfrm>
            <a:off x="2038866" y="1841156"/>
            <a:ext cx="6635578" cy="4801314"/>
          </a:xfrm>
          <a:prstGeom prst="rect">
            <a:avLst/>
          </a:prstGeom>
          <a:noFill/>
        </p:spPr>
        <p:txBody>
          <a:bodyPr wrap="square" rtlCol="0">
            <a:spAutoFit/>
          </a:bodyPr>
          <a:lstStyle/>
          <a:p>
            <a:pPr>
              <a:buFont typeface="Arial" pitchFamily="34" charset="0"/>
              <a:buChar char="•"/>
            </a:pPr>
            <a:r>
              <a:rPr lang="en-US" dirty="0" smtClean="0">
                <a:latin typeface="+mj-lt"/>
              </a:rPr>
              <a:t> Redundant  cooling system for the Data Center</a:t>
            </a: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endParaRPr lang="en-US" dirty="0" smtClean="0">
              <a:latin typeface="+mj-lt"/>
            </a:endParaRPr>
          </a:p>
          <a:p>
            <a:pPr>
              <a:buFont typeface="Arial" pitchFamily="34" charset="0"/>
              <a:buChar char="•"/>
            </a:pPr>
            <a:r>
              <a:rPr lang="en-US" dirty="0" smtClean="0">
                <a:latin typeface="+mj-lt"/>
              </a:rPr>
              <a:t> The centralized high precision cooling solution will be renewed in order to allow the use of:</a:t>
            </a:r>
          </a:p>
          <a:p>
            <a:pPr lvl="1">
              <a:buClr>
                <a:srgbClr val="C00000"/>
              </a:buClr>
              <a:buFont typeface="Arial" pitchFamily="34" charset="0"/>
              <a:buChar char="•"/>
            </a:pPr>
            <a:r>
              <a:rPr lang="en-US" dirty="0" smtClean="0">
                <a:latin typeface="+mj-lt"/>
              </a:rPr>
              <a:t> free cooling technologies,</a:t>
            </a:r>
          </a:p>
          <a:p>
            <a:pPr lvl="1">
              <a:buClr>
                <a:srgbClr val="C00000"/>
              </a:buClr>
              <a:buFont typeface="Arial" pitchFamily="34" charset="0"/>
              <a:buChar char="•"/>
            </a:pPr>
            <a:r>
              <a:rPr lang="en-US" dirty="0" smtClean="0">
                <a:latin typeface="+mj-lt"/>
              </a:rPr>
              <a:t>Low consumption equipments and friendly gazes to the environment,</a:t>
            </a:r>
          </a:p>
          <a:p>
            <a:pPr lvl="1">
              <a:buClr>
                <a:srgbClr val="C00000"/>
              </a:buClr>
              <a:buFont typeface="Arial" pitchFamily="34" charset="0"/>
              <a:buChar char="•"/>
            </a:pPr>
            <a:r>
              <a:rPr lang="en-US" dirty="0" smtClean="0">
                <a:latin typeface="+mj-lt"/>
              </a:rPr>
              <a:t>New standards in matter of datacenter.</a:t>
            </a:r>
            <a:endParaRPr lang="en-US" dirty="0">
              <a:latin typeface="+mj-lt"/>
            </a:endParaRPr>
          </a:p>
        </p:txBody>
      </p:sp>
      <p:pic>
        <p:nvPicPr>
          <p:cNvPr id="2050" name="Image 211" descr="Description : SAM_3831.JPG"/>
          <p:cNvPicPr>
            <a:picLocks noChangeAspect="1" noChangeArrowheads="1"/>
          </p:cNvPicPr>
          <p:nvPr/>
        </p:nvPicPr>
        <p:blipFill>
          <a:blip r:embed="rId3" cstate="print"/>
          <a:srcRect/>
          <a:stretch>
            <a:fillRect/>
          </a:stretch>
        </p:blipFill>
        <p:spPr bwMode="auto">
          <a:xfrm>
            <a:off x="3484606" y="2323072"/>
            <a:ext cx="2607275" cy="2280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b="1" smtClean="0"/>
                    <a:t>Infrastructure</a:t>
                  </a:r>
                  <a:endParaRPr lang="en-US" sz="2400" b="1"/>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Electric Power provision</a:t>
            </a:r>
            <a:endParaRPr lang="en-US" sz="1600" dirty="0">
              <a:solidFill>
                <a:schemeClr val="tx1"/>
              </a:solidFill>
            </a:endParaRPr>
          </a:p>
        </p:txBody>
      </p:sp>
      <p:sp>
        <p:nvSpPr>
          <p:cNvPr id="20" name="Organigramme : Alternative 19"/>
          <p:cNvSpPr/>
          <p:nvPr/>
        </p:nvSpPr>
        <p:spPr>
          <a:xfrm>
            <a:off x="0" y="4443891"/>
            <a:ext cx="1615696" cy="727018"/>
          </a:xfrm>
          <a:prstGeom prst="flowChartAlternateProcess">
            <a:avLst/>
          </a:prstGeom>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sz="1600" smtClean="0">
                <a:solidFill>
                  <a:schemeClr val="tx1"/>
                </a:solidFill>
              </a:rPr>
              <a:t>Technical Environement</a:t>
            </a:r>
            <a:endParaRPr lang="en-US" sz="160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Air Conditioning</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9</a:t>
            </a:fld>
            <a:endParaRPr lang="en-US" dirty="0"/>
          </a:p>
        </p:txBody>
      </p:sp>
      <p:sp>
        <p:nvSpPr>
          <p:cNvPr id="25" name="Organigramme : Alternative 24"/>
          <p:cNvSpPr/>
          <p:nvPr/>
        </p:nvSpPr>
        <p:spPr>
          <a:xfrm>
            <a:off x="0" y="5671465"/>
            <a:ext cx="1615696" cy="727018"/>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1600" dirty="0" smtClean="0">
                <a:solidFill>
                  <a:schemeClr val="tx1"/>
                </a:solidFill>
              </a:rPr>
              <a:t>Renewing Plan</a:t>
            </a:r>
            <a:endParaRPr lang="en-US" sz="1600" dirty="0">
              <a:solidFill>
                <a:schemeClr val="tx1"/>
              </a:solidFill>
            </a:endParaRPr>
          </a:p>
        </p:txBody>
      </p:sp>
      <p:sp>
        <p:nvSpPr>
          <p:cNvPr id="24" name="ZoneTexte 23"/>
          <p:cNvSpPr txBox="1"/>
          <p:nvPr/>
        </p:nvSpPr>
        <p:spPr>
          <a:xfrm>
            <a:off x="2038866" y="1841156"/>
            <a:ext cx="6882712" cy="4524315"/>
          </a:xfrm>
          <a:prstGeom prst="rect">
            <a:avLst/>
          </a:prstGeom>
          <a:noFill/>
        </p:spPr>
        <p:txBody>
          <a:bodyPr wrap="square" rtlCol="0">
            <a:spAutoFit/>
          </a:bodyPr>
          <a:lstStyle/>
          <a:p>
            <a:pPr>
              <a:lnSpc>
                <a:spcPct val="200000"/>
              </a:lnSpc>
              <a:buFont typeface="Arial" pitchFamily="34" charset="0"/>
              <a:buChar char="•"/>
            </a:pPr>
            <a:r>
              <a:rPr lang="en-US" sz="2400" b="1" dirty="0" smtClean="0">
                <a:latin typeface="+mj-lt"/>
              </a:rPr>
              <a:t> </a:t>
            </a:r>
            <a:r>
              <a:rPr lang="en-US" sz="2400" b="1" i="1" dirty="0" smtClean="0">
                <a:latin typeface="+mj-lt"/>
              </a:rPr>
              <a:t>Central solution for Fire detection and protections (will be renewed)</a:t>
            </a:r>
          </a:p>
          <a:p>
            <a:pPr>
              <a:lnSpc>
                <a:spcPct val="200000"/>
              </a:lnSpc>
              <a:buFont typeface="Arial" pitchFamily="34" charset="0"/>
              <a:buChar char="•"/>
            </a:pPr>
            <a:r>
              <a:rPr lang="en-US" sz="2400" b="1" i="1" dirty="0" smtClean="0">
                <a:latin typeface="+mj-lt"/>
              </a:rPr>
              <a:t>fire extinguishers</a:t>
            </a:r>
          </a:p>
          <a:p>
            <a:pPr>
              <a:lnSpc>
                <a:spcPct val="200000"/>
              </a:lnSpc>
              <a:buFont typeface="Arial" pitchFamily="34" charset="0"/>
              <a:buChar char="•"/>
            </a:pPr>
            <a:r>
              <a:rPr lang="en-US" sz="2400" b="1" dirty="0" smtClean="0">
                <a:latin typeface="+mj-lt"/>
              </a:rPr>
              <a:t>Access control (will be renewed)</a:t>
            </a:r>
          </a:p>
          <a:p>
            <a:pPr>
              <a:lnSpc>
                <a:spcPct val="200000"/>
              </a:lnSpc>
              <a:buFont typeface="Arial" pitchFamily="34" charset="0"/>
              <a:buChar char="•"/>
            </a:pPr>
            <a:r>
              <a:rPr lang="en-US" sz="2400" b="1" dirty="0" smtClean="0">
                <a:latin typeface="+mj-lt"/>
              </a:rPr>
              <a:t>Security and surveillance camera systems </a:t>
            </a:r>
          </a:p>
          <a:p>
            <a:pPr>
              <a:lnSpc>
                <a:spcPct val="200000"/>
              </a:lnSpc>
              <a:buFont typeface="Arial" pitchFamily="34" charset="0"/>
              <a:buChar char="•"/>
            </a:pPr>
            <a:endParaRPr lang="en-US" sz="2400" b="1" dirty="0" smtClean="0">
              <a:latin typeface="+mj-l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b="1" smtClean="0"/>
                    <a:t>Infrastructure</a:t>
                  </a:r>
                  <a:endParaRPr lang="en-US" sz="2400" b="1"/>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Electric Power provision</a:t>
            </a:r>
            <a:endParaRPr lang="en-US" sz="1600" dirty="0">
              <a:solidFill>
                <a:schemeClr val="tx1"/>
              </a:solidFill>
            </a:endParaRPr>
          </a:p>
        </p:txBody>
      </p:sp>
      <p:sp>
        <p:nvSpPr>
          <p:cNvPr id="20" name="Organigramme : Alternative 19"/>
          <p:cNvSpPr/>
          <p:nvPr/>
        </p:nvSpPr>
        <p:spPr>
          <a:xfrm>
            <a:off x="0" y="4443891"/>
            <a:ext cx="1615696"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smtClean="0">
                <a:solidFill>
                  <a:schemeClr val="tx1"/>
                </a:solidFill>
              </a:rPr>
              <a:t>Technical Environement</a:t>
            </a:r>
            <a:endParaRPr lang="en-US" sz="160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Air Conditioning</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10</a:t>
            </a:fld>
            <a:endParaRPr lang="en-US" dirty="0"/>
          </a:p>
        </p:txBody>
      </p:sp>
      <p:sp>
        <p:nvSpPr>
          <p:cNvPr id="25" name="Organigramme : Alternative 24"/>
          <p:cNvSpPr/>
          <p:nvPr/>
        </p:nvSpPr>
        <p:spPr>
          <a:xfrm>
            <a:off x="0" y="5671465"/>
            <a:ext cx="1615696" cy="727018"/>
          </a:xfrm>
          <a:prstGeom prst="flowChartAlternateProcess">
            <a:avLst/>
          </a:prstGeom>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sz="1600" dirty="0" smtClean="0">
                <a:solidFill>
                  <a:schemeClr val="tx1"/>
                </a:solidFill>
              </a:rPr>
              <a:t>Renewing Plan</a:t>
            </a:r>
            <a:endParaRPr lang="en-US" sz="1600" dirty="0">
              <a:solidFill>
                <a:schemeClr val="tx1"/>
              </a:solidFill>
            </a:endParaRPr>
          </a:p>
        </p:txBody>
      </p:sp>
      <p:pic>
        <p:nvPicPr>
          <p:cNvPr id="3076" name="Picture 4"/>
          <p:cNvPicPr>
            <a:picLocks noChangeAspect="1" noChangeArrowheads="1"/>
          </p:cNvPicPr>
          <p:nvPr/>
        </p:nvPicPr>
        <p:blipFill>
          <a:blip r:embed="rId3" cstate="print"/>
          <a:srcRect/>
          <a:stretch>
            <a:fillRect/>
          </a:stretch>
        </p:blipFill>
        <p:spPr bwMode="auto">
          <a:xfrm>
            <a:off x="1740457" y="2360142"/>
            <a:ext cx="7403543" cy="25299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b="1" smtClean="0"/>
                    <a:t>Infrastructure</a:t>
                  </a:r>
                  <a:endParaRPr lang="en-US" sz="2400" b="1"/>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Electric Power provision</a:t>
            </a:r>
            <a:endParaRPr lang="en-US" sz="1600" dirty="0">
              <a:solidFill>
                <a:schemeClr val="tx1"/>
              </a:solidFill>
            </a:endParaRPr>
          </a:p>
        </p:txBody>
      </p:sp>
      <p:sp>
        <p:nvSpPr>
          <p:cNvPr id="20" name="Organigramme : Alternative 19"/>
          <p:cNvSpPr/>
          <p:nvPr/>
        </p:nvSpPr>
        <p:spPr>
          <a:xfrm>
            <a:off x="0" y="4443891"/>
            <a:ext cx="1615696"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smtClean="0">
                <a:solidFill>
                  <a:schemeClr val="tx1"/>
                </a:solidFill>
              </a:rPr>
              <a:t>Technical Environement</a:t>
            </a:r>
            <a:endParaRPr lang="en-US" sz="160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Air Conditioning</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11</a:t>
            </a:fld>
            <a:endParaRPr lang="en-US" dirty="0"/>
          </a:p>
        </p:txBody>
      </p:sp>
      <p:sp>
        <p:nvSpPr>
          <p:cNvPr id="25" name="Organigramme : Alternative 24"/>
          <p:cNvSpPr/>
          <p:nvPr/>
        </p:nvSpPr>
        <p:spPr>
          <a:xfrm>
            <a:off x="0" y="5671465"/>
            <a:ext cx="1615696" cy="727018"/>
          </a:xfrm>
          <a:prstGeom prst="flowChartAlternateProcess">
            <a:avLst/>
          </a:prstGeom>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sz="1600" dirty="0" smtClean="0">
                <a:solidFill>
                  <a:schemeClr val="tx1"/>
                </a:solidFill>
              </a:rPr>
              <a:t>Renewing Plan</a:t>
            </a:r>
            <a:endParaRPr lang="en-US" sz="1600" dirty="0">
              <a:solidFill>
                <a:schemeClr val="tx1"/>
              </a:solidFill>
            </a:endParaRPr>
          </a:p>
        </p:txBody>
      </p:sp>
      <p:pic>
        <p:nvPicPr>
          <p:cNvPr id="3076" name="Picture 4"/>
          <p:cNvPicPr>
            <a:picLocks noChangeAspect="1" noChangeArrowheads="1"/>
          </p:cNvPicPr>
          <p:nvPr/>
        </p:nvPicPr>
        <p:blipFill>
          <a:blip r:embed="rId3" cstate="print"/>
          <a:srcRect/>
          <a:stretch>
            <a:fillRect/>
          </a:stretch>
        </p:blipFill>
        <p:spPr bwMode="auto">
          <a:xfrm>
            <a:off x="1740457" y="2360142"/>
            <a:ext cx="7403543" cy="25299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GISC material Capabilities</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sz="1600" dirty="0" smtClean="0">
                <a:solidFill>
                  <a:schemeClr val="tx1"/>
                </a:solidFill>
              </a:rPr>
              <a:t>Pre-operational solution</a:t>
            </a:r>
            <a:endParaRPr lang="en-US" sz="1600" dirty="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Final solution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12</a:t>
            </a:fld>
            <a:endParaRPr lang="en-US" dirty="0"/>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37894" name="Picture 6"/>
          <p:cNvPicPr>
            <a:picLocks noChangeAspect="1" noChangeArrowheads="1"/>
          </p:cNvPicPr>
          <p:nvPr/>
        </p:nvPicPr>
        <p:blipFill>
          <a:blip r:embed="rId3" cstate="print"/>
          <a:srcRect/>
          <a:stretch>
            <a:fillRect/>
          </a:stretch>
        </p:blipFill>
        <p:spPr bwMode="auto">
          <a:xfrm>
            <a:off x="2051689" y="1742302"/>
            <a:ext cx="7030525" cy="4874613"/>
          </a:xfrm>
          <a:prstGeom prst="rect">
            <a:avLst/>
          </a:prstGeom>
          <a:noFill/>
          <a:ln w="9525">
            <a:noFill/>
            <a:miter lim="800000"/>
            <a:headEnd/>
            <a:tailEnd/>
          </a:ln>
        </p:spPr>
      </p:pic>
      <p:pic>
        <p:nvPicPr>
          <p:cNvPr id="28" name="Image 27"/>
          <p:cNvPicPr/>
          <p:nvPr/>
        </p:nvPicPr>
        <p:blipFill>
          <a:blip r:embed="rId4" cstate="print"/>
          <a:srcRect/>
          <a:stretch>
            <a:fillRect/>
          </a:stretch>
        </p:blipFill>
        <p:spPr bwMode="auto">
          <a:xfrm>
            <a:off x="5054600" y="1350697"/>
            <a:ext cx="4089400" cy="1194795"/>
          </a:xfrm>
          <a:prstGeom prst="rect">
            <a:avLst/>
          </a:prstGeom>
          <a:noFill/>
          <a:ln w="9525">
            <a:noFill/>
            <a:miter lim="800000"/>
            <a:headEnd/>
            <a:tailEnd/>
          </a:ln>
        </p:spPr>
      </p:pic>
      <p:sp>
        <p:nvSpPr>
          <p:cNvPr id="29" name="ZoneTexte 28"/>
          <p:cNvSpPr txBox="1"/>
          <p:nvPr/>
        </p:nvSpPr>
        <p:spPr>
          <a:xfrm>
            <a:off x="7326217" y="2588964"/>
            <a:ext cx="1443210" cy="2246769"/>
          </a:xfrm>
          <a:prstGeom prst="rect">
            <a:avLst/>
          </a:prstGeom>
          <a:solidFill>
            <a:schemeClr val="accent5">
              <a:lumMod val="20000"/>
              <a:lumOff val="80000"/>
            </a:schemeClr>
          </a:solidFill>
        </p:spPr>
        <p:txBody>
          <a:bodyPr wrap="square" rtlCol="0">
            <a:spAutoFit/>
          </a:bodyPr>
          <a:lstStyle/>
          <a:p>
            <a:pPr>
              <a:buFont typeface="Arial" pitchFamily="34" charset="0"/>
              <a:buChar char="•"/>
            </a:pPr>
            <a:r>
              <a:rPr lang="fr-FR" sz="1400" dirty="0" smtClean="0">
                <a:latin typeface="+mj-lt"/>
              </a:rPr>
              <a:t>DL360p serveur HP </a:t>
            </a:r>
            <a:r>
              <a:rPr lang="fr-FR" sz="1400" dirty="0" err="1" smtClean="0">
                <a:latin typeface="+mj-lt"/>
              </a:rPr>
              <a:t>ProLiant</a:t>
            </a:r>
            <a:r>
              <a:rPr lang="fr-FR" sz="1400" dirty="0" smtClean="0">
                <a:latin typeface="+mj-lt"/>
              </a:rPr>
              <a:t> Gen8</a:t>
            </a:r>
          </a:p>
          <a:p>
            <a:pPr>
              <a:buFont typeface="Arial" pitchFamily="34" charset="0"/>
              <a:buChar char="•"/>
            </a:pPr>
            <a:r>
              <a:rPr lang="en-US" sz="1400" dirty="0" smtClean="0">
                <a:latin typeface="+mj-lt"/>
              </a:rPr>
              <a:t>Intel® Xeon® E5-</a:t>
            </a:r>
            <a:r>
              <a:rPr lang="en-US" sz="1400" b="1" dirty="0" smtClean="0">
                <a:latin typeface="+mj-lt"/>
              </a:rPr>
              <a:t>2630</a:t>
            </a:r>
            <a:r>
              <a:rPr lang="en-US" sz="1400" dirty="0" smtClean="0">
                <a:latin typeface="+mj-lt"/>
              </a:rPr>
              <a:t> v2 </a:t>
            </a:r>
          </a:p>
          <a:p>
            <a:pPr>
              <a:buFont typeface="Arial" pitchFamily="34" charset="0"/>
              <a:buChar char="•"/>
            </a:pPr>
            <a:r>
              <a:rPr lang="en-US" sz="1400" dirty="0" smtClean="0">
                <a:latin typeface="+mj-lt"/>
              </a:rPr>
              <a:t>6 core, </a:t>
            </a:r>
          </a:p>
          <a:p>
            <a:pPr lvl="0">
              <a:buFont typeface="Arial" pitchFamily="34" charset="0"/>
              <a:buChar char="•"/>
            </a:pPr>
            <a:r>
              <a:rPr lang="en-GB" sz="1400" dirty="0" smtClean="0">
                <a:latin typeface="+mj-lt"/>
              </a:rPr>
              <a:t>RAM: 16 GB </a:t>
            </a:r>
            <a:endParaRPr lang="fr-FR" sz="1400" dirty="0" smtClean="0">
              <a:latin typeface="+mj-lt"/>
            </a:endParaRPr>
          </a:p>
          <a:p>
            <a:pPr marL="0" lvl="3">
              <a:buFont typeface="Arial" pitchFamily="34" charset="0"/>
              <a:buChar char="•"/>
            </a:pPr>
            <a:r>
              <a:rPr lang="fr-FR" sz="1400" dirty="0" smtClean="0">
                <a:latin typeface="+mj-lt"/>
              </a:rPr>
              <a:t>5 hard </a:t>
            </a:r>
            <a:r>
              <a:rPr lang="fr-FR" sz="1400" dirty="0" err="1" smtClean="0">
                <a:latin typeface="+mj-lt"/>
              </a:rPr>
              <a:t>discks</a:t>
            </a:r>
            <a:r>
              <a:rPr lang="fr-FR" sz="1400" dirty="0" smtClean="0">
                <a:latin typeface="+mj-lt"/>
              </a:rPr>
              <a:t> </a:t>
            </a:r>
            <a:r>
              <a:rPr lang="fr-FR" sz="1400" dirty="0" err="1" smtClean="0">
                <a:latin typeface="+mj-lt"/>
              </a:rPr>
              <a:t>with</a:t>
            </a:r>
            <a:r>
              <a:rPr lang="fr-FR" sz="1400" dirty="0" smtClean="0">
                <a:latin typeface="+mj-lt"/>
              </a:rPr>
              <a:t> 2,32T</a:t>
            </a:r>
          </a:p>
          <a:p>
            <a:endParaRPr lang="fr-FR" sz="1400" dirty="0" smtClean="0">
              <a:latin typeface="+mj-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GISC material Capabilities</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sz="1600" dirty="0" smtClean="0">
                <a:solidFill>
                  <a:schemeClr val="tx1"/>
                </a:solidFill>
              </a:rPr>
              <a:t>Pre-operational solution</a:t>
            </a:r>
            <a:endParaRPr lang="en-US" sz="1600" dirty="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Final solution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13</a:t>
            </a:fld>
            <a:endParaRPr lang="en-US" dirty="0"/>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41987" name="Picture 3"/>
          <p:cNvPicPr>
            <a:picLocks noChangeAspect="1" noChangeArrowheads="1"/>
          </p:cNvPicPr>
          <p:nvPr/>
        </p:nvPicPr>
        <p:blipFill>
          <a:blip r:embed="rId3" cstate="print"/>
          <a:srcRect/>
          <a:stretch>
            <a:fillRect/>
          </a:stretch>
        </p:blipFill>
        <p:spPr bwMode="auto">
          <a:xfrm>
            <a:off x="2273944" y="1439562"/>
            <a:ext cx="6721475" cy="541843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GISC material Capabilities</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sz="1600" dirty="0" smtClean="0">
                <a:solidFill>
                  <a:schemeClr val="tx1"/>
                </a:solidFill>
              </a:rPr>
              <a:t>Pre-operational solution</a:t>
            </a:r>
            <a:endParaRPr lang="en-US" sz="1600" dirty="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Final solution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14</a:t>
            </a:fld>
            <a:endParaRPr lang="en-US" dirty="0"/>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41987" name="Picture 3"/>
          <p:cNvPicPr>
            <a:picLocks noChangeAspect="1" noChangeArrowheads="1"/>
          </p:cNvPicPr>
          <p:nvPr/>
        </p:nvPicPr>
        <p:blipFill>
          <a:blip r:embed="rId3" cstate="print"/>
          <a:srcRect/>
          <a:stretch>
            <a:fillRect/>
          </a:stretch>
        </p:blipFill>
        <p:spPr bwMode="auto">
          <a:xfrm>
            <a:off x="2273944" y="1439562"/>
            <a:ext cx="6721475" cy="541843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GISC material Capabilities</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a:solidFill>
                  <a:schemeClr val="tx1"/>
                </a:solidFill>
              </a:rPr>
              <a:t>Infrastructure and Materiel Capabilities </a:t>
            </a:r>
          </a:p>
        </p:txBody>
      </p:sp>
      <p:sp>
        <p:nvSpPr>
          <p:cNvPr id="19" name="Organigramme : Alternative 18"/>
          <p:cNvSpPr/>
          <p:nvPr/>
        </p:nvSpPr>
        <p:spPr>
          <a:xfrm>
            <a:off x="6070" y="1954804"/>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Pre-operational solution</a:t>
            </a:r>
            <a:endParaRPr lang="en-US" sz="1600" dirty="0">
              <a:solidFill>
                <a:schemeClr val="tx1"/>
              </a:solidFill>
            </a:endParaRPr>
          </a:p>
        </p:txBody>
      </p:sp>
      <p:sp>
        <p:nvSpPr>
          <p:cNvPr id="22" name="Organigramme : Alternative 21"/>
          <p:cNvSpPr/>
          <p:nvPr/>
        </p:nvSpPr>
        <p:spPr>
          <a:xfrm>
            <a:off x="0" y="3204667"/>
            <a:ext cx="1615696" cy="727018"/>
          </a:xfrm>
          <a:prstGeom prst="flowChartAlternateProcess">
            <a:avLst/>
          </a:prstGeom>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US" sz="1600" dirty="0" smtClean="0">
                <a:solidFill>
                  <a:schemeClr val="tx1"/>
                </a:solidFill>
              </a:rPr>
              <a:t>Final solution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15</a:t>
            </a:fld>
            <a:endParaRPr lang="en-US" dirty="0"/>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25" name="ZoneTexte 24"/>
          <p:cNvSpPr txBox="1"/>
          <p:nvPr/>
        </p:nvSpPr>
        <p:spPr>
          <a:xfrm>
            <a:off x="1994797" y="1700022"/>
            <a:ext cx="5609967" cy="1754326"/>
          </a:xfrm>
          <a:prstGeom prst="rect">
            <a:avLst/>
          </a:prstGeom>
          <a:noFill/>
        </p:spPr>
        <p:txBody>
          <a:bodyPr wrap="square" rtlCol="0">
            <a:spAutoFit/>
          </a:bodyPr>
          <a:lstStyle/>
          <a:p>
            <a:pPr>
              <a:buFont typeface="Arial" pitchFamily="34" charset="0"/>
              <a:buChar char="•"/>
            </a:pPr>
            <a:r>
              <a:rPr lang="en-US" b="1" dirty="0" smtClean="0">
                <a:latin typeface="+mj-lt"/>
              </a:rPr>
              <a:t>Redundant servers for the front and back services </a:t>
            </a:r>
            <a:r>
              <a:rPr lang="en-US" dirty="0" smtClean="0">
                <a:latin typeface="+mj-lt"/>
              </a:rPr>
              <a:t>(04 servers for the </a:t>
            </a:r>
            <a:r>
              <a:rPr lang="en-US" dirty="0" err="1" smtClean="0">
                <a:latin typeface="+mj-lt"/>
              </a:rPr>
              <a:t>openwis</a:t>
            </a:r>
            <a:r>
              <a:rPr lang="en-US" dirty="0" smtClean="0">
                <a:latin typeface="+mj-lt"/>
              </a:rPr>
              <a:t> solution)</a:t>
            </a:r>
          </a:p>
          <a:p>
            <a:pPr>
              <a:buFont typeface="Arial" pitchFamily="34" charset="0"/>
              <a:buChar char="•"/>
            </a:pPr>
            <a:endParaRPr lang="en-US" b="1" dirty="0" smtClean="0">
              <a:latin typeface="+mj-lt"/>
            </a:endParaRPr>
          </a:p>
          <a:p>
            <a:pPr>
              <a:buFont typeface="Arial" pitchFamily="34" charset="0"/>
              <a:buChar char="•"/>
            </a:pPr>
            <a:r>
              <a:rPr lang="en-US" b="1" dirty="0" smtClean="0">
                <a:latin typeface="+mj-lt"/>
              </a:rPr>
              <a:t>New and redundant servers for the AMSS</a:t>
            </a:r>
          </a:p>
          <a:p>
            <a:pPr>
              <a:buFont typeface="Arial" pitchFamily="34" charset="0"/>
              <a:buChar char="•"/>
            </a:pPr>
            <a:endParaRPr lang="en-US" b="1" dirty="0" smtClean="0">
              <a:latin typeface="+mj-lt"/>
            </a:endParaRPr>
          </a:p>
          <a:p>
            <a:pPr>
              <a:buFont typeface="Arial" pitchFamily="34" charset="0"/>
              <a:buChar char="•"/>
            </a:pPr>
            <a:r>
              <a:rPr lang="en-US" b="1" dirty="0" smtClean="0">
                <a:latin typeface="+mj-lt"/>
              </a:rPr>
              <a:t> </a:t>
            </a:r>
            <a:r>
              <a:rPr lang="en-US" b="1" dirty="0" err="1" smtClean="0">
                <a:latin typeface="+mj-lt"/>
              </a:rPr>
              <a:t>Diffmet</a:t>
            </a:r>
            <a:r>
              <a:rPr lang="en-US" b="1" dirty="0" smtClean="0">
                <a:latin typeface="+mj-lt"/>
              </a:rPr>
              <a:t> solution </a:t>
            </a:r>
            <a:endParaRPr lang="en-US" b="1" dirty="0">
              <a:latin typeface="+mj-lt"/>
            </a:endParaRPr>
          </a:p>
        </p:txBody>
      </p:sp>
      <p:pic>
        <p:nvPicPr>
          <p:cNvPr id="43010" name="Picture 2"/>
          <p:cNvPicPr>
            <a:picLocks noChangeAspect="1" noChangeArrowheads="1"/>
          </p:cNvPicPr>
          <p:nvPr/>
        </p:nvPicPr>
        <p:blipFill>
          <a:blip r:embed="rId3" cstate="print"/>
          <a:srcRect/>
          <a:stretch>
            <a:fillRect/>
          </a:stretch>
        </p:blipFill>
        <p:spPr bwMode="auto">
          <a:xfrm>
            <a:off x="4021155" y="2909973"/>
            <a:ext cx="4770533" cy="394802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46"/>
          <p:cNvSpPr>
            <a:spLocks noChangeArrowheads="1"/>
          </p:cNvSpPr>
          <p:nvPr/>
        </p:nvSpPr>
        <p:spPr bwMode="ltGray">
          <a:xfrm rot="5400000">
            <a:off x="-2939257" y="1356519"/>
            <a:ext cx="5857875" cy="477043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chemeClr val="bg2"/>
          </a:solidFill>
          <a:ln w="9525" algn="ctr">
            <a:solidFill>
              <a:schemeClr val="tx2"/>
            </a:solidFill>
            <a:miter lim="800000"/>
            <a:headEnd/>
            <a:tailEnd/>
          </a:ln>
        </p:spPr>
        <p:txBody>
          <a:bodyPr wrap="none" anchor="ctr"/>
          <a:lstStyle/>
          <a:p>
            <a:endParaRPr lang="en-US"/>
          </a:p>
        </p:txBody>
      </p:sp>
      <p:sp>
        <p:nvSpPr>
          <p:cNvPr id="20" name="Rectangle à coins arrondis 19"/>
          <p:cNvSpPr/>
          <p:nvPr/>
        </p:nvSpPr>
        <p:spPr>
          <a:xfrm>
            <a:off x="1500205" y="382528"/>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solidFill>
                  <a:schemeClr val="tx1"/>
                </a:solidFill>
              </a:rPr>
              <a:t>Management Committement</a:t>
            </a:r>
            <a:endParaRPr lang="en-US" sz="2000" b="1">
              <a:solidFill>
                <a:schemeClr val="tx1"/>
              </a:solidFill>
            </a:endParaRPr>
          </a:p>
        </p:txBody>
      </p:sp>
      <p:sp>
        <p:nvSpPr>
          <p:cNvPr id="25" name="Ellipse 24"/>
          <p:cNvSpPr/>
          <p:nvPr/>
        </p:nvSpPr>
        <p:spPr>
          <a:xfrm>
            <a:off x="467821" y="654499"/>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1" name="AutoShape 47"/>
          <p:cNvSpPr>
            <a:spLocks noChangeArrowheads="1"/>
          </p:cNvSpPr>
          <p:nvPr/>
        </p:nvSpPr>
        <p:spPr bwMode="ltGray">
          <a:xfrm rot="5400000" flipH="1">
            <a:off x="-2431235" y="1684700"/>
            <a:ext cx="4786347" cy="4143404"/>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ln>
            <a:headEnd/>
            <a:tailEnd/>
          </a:ln>
          <a:effectLst>
            <a:glow rad="228600">
              <a:schemeClr val="accent1">
                <a:satMod val="175000"/>
                <a:alpha val="40000"/>
              </a:schemeClr>
            </a:glow>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none" anchor="ctr"/>
          <a:lstStyle/>
          <a:p>
            <a:pPr fontAlgn="auto">
              <a:spcBef>
                <a:spcPts val="0"/>
              </a:spcBef>
              <a:spcAft>
                <a:spcPts val="0"/>
              </a:spcAft>
              <a:defRPr/>
            </a:pPr>
            <a:endParaRPr lang="en-US">
              <a:latin typeface="Times New Roman" charset="0"/>
            </a:endParaRPr>
          </a:p>
        </p:txBody>
      </p:sp>
      <p:sp>
        <p:nvSpPr>
          <p:cNvPr id="32" name="TextBox 68"/>
          <p:cNvSpPr txBox="1"/>
          <p:nvPr/>
        </p:nvSpPr>
        <p:spPr>
          <a:xfrm>
            <a:off x="-161718" y="3456982"/>
            <a:ext cx="2357454" cy="646331"/>
          </a:xfrm>
          <a:prstGeom prst="rect">
            <a:avLst/>
          </a:prstGeom>
          <a:noFill/>
          <a:ln>
            <a:noFill/>
          </a:ln>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3600" b="1" cap="all"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rPr>
              <a:t>PLAN</a:t>
            </a:r>
            <a:endParaRPr lang="en-US" sz="3600" b="1" cap="all">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endParaRPr>
          </a:p>
        </p:txBody>
      </p:sp>
      <p:sp>
        <p:nvSpPr>
          <p:cNvPr id="34" name="Ellipse 33"/>
          <p:cNvSpPr/>
          <p:nvPr/>
        </p:nvSpPr>
        <p:spPr>
          <a:xfrm>
            <a:off x="1499018" y="1797429"/>
            <a:ext cx="657054" cy="669741"/>
          </a:xfrm>
          <a:prstGeom prst="ellipse">
            <a:avLst/>
          </a:prstGeom>
          <a:solidFill>
            <a:schemeClr val="accent3">
              <a:lumMod val="20000"/>
              <a:lumOff val="80000"/>
            </a:schemeClr>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5" name="Ellipse 34"/>
          <p:cNvSpPr/>
          <p:nvPr/>
        </p:nvSpPr>
        <p:spPr>
          <a:xfrm>
            <a:off x="1993823" y="3201036"/>
            <a:ext cx="657054" cy="669741"/>
          </a:xfrm>
          <a:prstGeom prst="ellipse">
            <a:avLst/>
          </a:prstGeom>
          <a:solidFill>
            <a:srgbClr val="FFC000"/>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6" name="Ellipse 35"/>
          <p:cNvSpPr/>
          <p:nvPr/>
        </p:nvSpPr>
        <p:spPr>
          <a:xfrm>
            <a:off x="1785383" y="4565811"/>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8" name="Rectangle à coins arrondis 37"/>
          <p:cNvSpPr/>
          <p:nvPr/>
        </p:nvSpPr>
        <p:spPr>
          <a:xfrm>
            <a:off x="2565108" y="1689551"/>
            <a:ext cx="533289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Infrastructure and Materiel Capabilities </a:t>
            </a:r>
            <a:endParaRPr lang="en-US" sz="2000" b="1" dirty="0">
              <a:solidFill>
                <a:schemeClr val="tx1"/>
              </a:solidFill>
            </a:endParaRPr>
          </a:p>
        </p:txBody>
      </p:sp>
      <p:sp>
        <p:nvSpPr>
          <p:cNvPr id="39" name="Rectangle à coins arrondis 38"/>
          <p:cNvSpPr/>
          <p:nvPr/>
        </p:nvSpPr>
        <p:spPr>
          <a:xfrm>
            <a:off x="3109163" y="3108930"/>
            <a:ext cx="4796257" cy="732977"/>
          </a:xfrm>
          <a:prstGeom prst="roundRect">
            <a:avLst>
              <a:gd name="adj" fmla="val 36949"/>
            </a:avLst>
          </a:prstGeom>
          <a:solidFill>
            <a:srgbClr val="FFC000"/>
          </a:solidFill>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cs typeface="Times New Roman" pitchFamily="18" charset="0"/>
              </a:rPr>
              <a:t>Human Resources</a:t>
            </a:r>
            <a:endParaRPr lang="en-US" sz="2000" b="1" dirty="0">
              <a:cs typeface="Times New Roman" pitchFamily="18" charset="0"/>
            </a:endParaRPr>
          </a:p>
        </p:txBody>
      </p:sp>
      <p:sp>
        <p:nvSpPr>
          <p:cNvPr id="41" name="Rectangle à coins arrondis 40"/>
          <p:cNvSpPr/>
          <p:nvPr/>
        </p:nvSpPr>
        <p:spPr>
          <a:xfrm>
            <a:off x="2955613" y="4573786"/>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5" name="Ellipse 14"/>
          <p:cNvSpPr/>
          <p:nvPr/>
        </p:nvSpPr>
        <p:spPr>
          <a:xfrm>
            <a:off x="793208" y="5877707"/>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7" name="Rectangle à coins arrondis 16"/>
          <p:cNvSpPr/>
          <p:nvPr/>
        </p:nvSpPr>
        <p:spPr>
          <a:xfrm>
            <a:off x="2052936" y="5962133"/>
            <a:ext cx="5282361"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Contribution to WIS &amp; Capacity Building</a:t>
            </a:r>
            <a:endParaRPr lang="en-US" sz="2000" b="1" dirty="0">
              <a:solidFill>
                <a:schemeClr val="tx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Human resources</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Human Resources</a:t>
            </a:r>
            <a:endParaRPr lang="en-US" sz="2000" b="1" dirty="0">
              <a:solidFill>
                <a:schemeClr val="tx1"/>
              </a:solidFill>
            </a:endParaRPr>
          </a:p>
        </p:txBody>
      </p:sp>
      <p:sp>
        <p:nvSpPr>
          <p:cNvPr id="19" name="Organigramme : Alternative 18"/>
          <p:cNvSpPr/>
          <p:nvPr/>
        </p:nvSpPr>
        <p:spPr>
          <a:xfrm>
            <a:off x="6070" y="1954804"/>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Service STTD</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17</a:t>
            </a:fld>
            <a:endParaRPr lang="en-US" dirty="0"/>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44034" name="Object 2"/>
          <p:cNvGraphicFramePr>
            <a:graphicFrameLocks noChangeAspect="1"/>
          </p:cNvGraphicFramePr>
          <p:nvPr/>
        </p:nvGraphicFramePr>
        <p:xfrm>
          <a:off x="1757363" y="1648665"/>
          <a:ext cx="7386637" cy="4427538"/>
        </p:xfrm>
        <a:graphic>
          <a:graphicData uri="http://schemas.openxmlformats.org/presentationml/2006/ole">
            <p:oleObj spid="_x0000_s44034" name="Visio" r:id="rId4" imgW="7397115" imgH="4433697" progId="">
              <p:embed/>
            </p:oleObj>
          </a:graphicData>
        </a:graphic>
      </p:graphicFrame>
      <p:sp>
        <p:nvSpPr>
          <p:cNvPr id="24" name="ZoneTexte 23"/>
          <p:cNvSpPr txBox="1"/>
          <p:nvPr/>
        </p:nvSpPr>
        <p:spPr>
          <a:xfrm>
            <a:off x="1740666" y="5354197"/>
            <a:ext cx="1586429" cy="830997"/>
          </a:xfrm>
          <a:prstGeom prst="rect">
            <a:avLst/>
          </a:prstGeom>
          <a:noFill/>
        </p:spPr>
        <p:txBody>
          <a:bodyPr wrap="square" rtlCol="0">
            <a:spAutoFit/>
          </a:bodyPr>
          <a:lstStyle/>
          <a:p>
            <a:r>
              <a:rPr lang="fr-FR" sz="1600" i="1" dirty="0" smtClean="0">
                <a:latin typeface="+mj-lt"/>
              </a:rPr>
              <a:t>08 </a:t>
            </a:r>
            <a:r>
              <a:rPr lang="fr-FR" sz="1600" i="1" dirty="0" err="1" smtClean="0">
                <a:latin typeface="+mj-lt"/>
              </a:rPr>
              <a:t>technicians</a:t>
            </a:r>
            <a:r>
              <a:rPr lang="fr-FR" sz="1600" i="1" dirty="0" smtClean="0">
                <a:latin typeface="+mj-lt"/>
              </a:rPr>
              <a:t>, 24 H, 3 shifts of 08 </a:t>
            </a:r>
            <a:r>
              <a:rPr lang="fr-FR" sz="1600" i="1" dirty="0" err="1" smtClean="0">
                <a:latin typeface="+mj-lt"/>
              </a:rPr>
              <a:t>hours</a:t>
            </a:r>
            <a:endParaRPr lang="fr-FR" sz="1600" i="1" dirty="0">
              <a:latin typeface="+mj-lt"/>
            </a:endParaRPr>
          </a:p>
        </p:txBody>
      </p:sp>
      <p:sp>
        <p:nvSpPr>
          <p:cNvPr id="26" name="ZoneTexte 25"/>
          <p:cNvSpPr txBox="1"/>
          <p:nvPr/>
        </p:nvSpPr>
        <p:spPr>
          <a:xfrm>
            <a:off x="3249976" y="5363379"/>
            <a:ext cx="2401677" cy="1323439"/>
          </a:xfrm>
          <a:prstGeom prst="rect">
            <a:avLst/>
          </a:prstGeom>
          <a:noFill/>
        </p:spPr>
        <p:txBody>
          <a:bodyPr wrap="square" rtlCol="0">
            <a:spAutoFit/>
          </a:bodyPr>
          <a:lstStyle/>
          <a:p>
            <a:r>
              <a:rPr lang="en-US" sz="1600" i="1" dirty="0" smtClean="0">
                <a:latin typeface="+mj-lt"/>
              </a:rPr>
              <a:t>02 Engineers 01 technician</a:t>
            </a:r>
          </a:p>
          <a:p>
            <a:r>
              <a:rPr lang="en-US" sz="1600" i="1" dirty="0" smtClean="0">
                <a:latin typeface="+mj-lt"/>
              </a:rPr>
              <a:t>(IT, I Security and Telecommunication means, RMDCN, internet Access</a:t>
            </a:r>
            <a:endParaRPr lang="en-US" sz="1600" i="1" dirty="0">
              <a:latin typeface="+mj-lt"/>
            </a:endParaRPr>
          </a:p>
        </p:txBody>
      </p:sp>
      <p:sp>
        <p:nvSpPr>
          <p:cNvPr id="28" name="ZoneTexte 27"/>
          <p:cNvSpPr txBox="1"/>
          <p:nvPr/>
        </p:nvSpPr>
        <p:spPr>
          <a:xfrm>
            <a:off x="5715918" y="6099671"/>
            <a:ext cx="1389961" cy="584775"/>
          </a:xfrm>
          <a:prstGeom prst="rect">
            <a:avLst/>
          </a:prstGeom>
          <a:noFill/>
        </p:spPr>
        <p:txBody>
          <a:bodyPr wrap="square" rtlCol="0">
            <a:spAutoFit/>
          </a:bodyPr>
          <a:lstStyle/>
          <a:p>
            <a:r>
              <a:rPr lang="en-US" sz="1600" i="1" dirty="0" smtClean="0">
                <a:latin typeface="+mj-lt"/>
              </a:rPr>
              <a:t>02 Engineers 01 technician</a:t>
            </a:r>
          </a:p>
        </p:txBody>
      </p:sp>
      <p:sp>
        <p:nvSpPr>
          <p:cNvPr id="30" name="ZoneTexte 29"/>
          <p:cNvSpPr txBox="1"/>
          <p:nvPr/>
        </p:nvSpPr>
        <p:spPr>
          <a:xfrm>
            <a:off x="7754039" y="5743459"/>
            <a:ext cx="1389961" cy="338554"/>
          </a:xfrm>
          <a:prstGeom prst="rect">
            <a:avLst/>
          </a:prstGeom>
          <a:noFill/>
        </p:spPr>
        <p:txBody>
          <a:bodyPr wrap="square" rtlCol="0">
            <a:spAutoFit/>
          </a:bodyPr>
          <a:lstStyle/>
          <a:p>
            <a:r>
              <a:rPr lang="en-US" sz="1600" i="1" dirty="0" smtClean="0">
                <a:latin typeface="+mj-lt"/>
              </a:rPr>
              <a:t>03 Engineers</a:t>
            </a:r>
          </a:p>
        </p:txBody>
      </p:sp>
      <p:sp>
        <p:nvSpPr>
          <p:cNvPr id="31" name="ZoneTexte 30"/>
          <p:cNvSpPr txBox="1"/>
          <p:nvPr/>
        </p:nvSpPr>
        <p:spPr>
          <a:xfrm>
            <a:off x="4660135" y="1641512"/>
            <a:ext cx="1553378" cy="83099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1600" dirty="0" err="1" smtClean="0">
                <a:latin typeface="+mj-lt"/>
              </a:rPr>
              <a:t>Sttd</a:t>
            </a:r>
            <a:r>
              <a:rPr lang="en-US" sz="1600" dirty="0" smtClean="0">
                <a:latin typeface="+mj-lt"/>
              </a:rPr>
              <a:t>: 17 technicians and engineers</a:t>
            </a:r>
            <a:endParaRPr lang="en-US" sz="1600" dirty="0">
              <a:latin typeface="+mj-lt"/>
            </a:endParaRPr>
          </a:p>
        </p:txBody>
      </p:sp>
      <p:sp>
        <p:nvSpPr>
          <p:cNvPr id="33" name="ZoneTexte 32"/>
          <p:cNvSpPr txBox="1"/>
          <p:nvPr/>
        </p:nvSpPr>
        <p:spPr>
          <a:xfrm>
            <a:off x="0" y="6211669"/>
            <a:ext cx="2236424"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fr-FR" dirty="0" smtClean="0"/>
              <a:t>Call desk:</a:t>
            </a:r>
          </a:p>
          <a:p>
            <a:pPr algn="ctr"/>
            <a:r>
              <a:rPr lang="fr-FR" dirty="0" smtClean="0"/>
              <a:t>+212522654888/89</a:t>
            </a:r>
            <a:endParaRPr lang="fr-F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Human resources</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Human Resources</a:t>
            </a:r>
            <a:endParaRPr lang="en-US" sz="2000" b="1" dirty="0">
              <a:solidFill>
                <a:schemeClr val="tx1"/>
              </a:solidFill>
            </a:endParaRPr>
          </a:p>
        </p:txBody>
      </p:sp>
      <p:sp>
        <p:nvSpPr>
          <p:cNvPr id="19" name="Organigramme : Alternative 18"/>
          <p:cNvSpPr/>
          <p:nvPr/>
        </p:nvSpPr>
        <p:spPr>
          <a:xfrm>
            <a:off x="6070" y="1954804"/>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Service STTD</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18</a:t>
            </a:fld>
            <a:endParaRPr lang="en-US" dirty="0"/>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45060" name="AutoShape 4" descr="Affichage de tableau_service_semaine 04 mai 2015.png en cour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45061" name="Picture 5" descr="C:\Users\merrouchi\Downloads\tableau_service_semaine 04 mai 2015.png"/>
          <p:cNvPicPr>
            <a:picLocks noChangeAspect="1" noChangeArrowheads="1"/>
          </p:cNvPicPr>
          <p:nvPr/>
        </p:nvPicPr>
        <p:blipFill>
          <a:blip r:embed="rId3" cstate="print"/>
          <a:srcRect/>
          <a:stretch>
            <a:fillRect/>
          </a:stretch>
        </p:blipFill>
        <p:spPr bwMode="auto">
          <a:xfrm>
            <a:off x="523926" y="2939497"/>
            <a:ext cx="8316486" cy="3248479"/>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Human resources</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Human Resources</a:t>
            </a:r>
            <a:endParaRPr lang="en-US" sz="2000" b="1" dirty="0">
              <a:solidFill>
                <a:schemeClr val="tx1"/>
              </a:solidFill>
            </a:endParaRPr>
          </a:p>
        </p:txBody>
      </p:sp>
      <p:sp>
        <p:nvSpPr>
          <p:cNvPr id="19" name="Organigramme : Alternative 18"/>
          <p:cNvSpPr/>
          <p:nvPr/>
        </p:nvSpPr>
        <p:spPr>
          <a:xfrm>
            <a:off x="6070" y="1954804"/>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Service STTD</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19</a:t>
            </a:fld>
            <a:endParaRPr lang="en-US" dirty="0"/>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45060" name="AutoShape 4" descr="Affichage de tableau_service_semaine 04 mai 2015.png en cour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21" name="ZoneTexte 20"/>
          <p:cNvSpPr txBox="1"/>
          <p:nvPr/>
        </p:nvSpPr>
        <p:spPr>
          <a:xfrm>
            <a:off x="1839816" y="1905918"/>
            <a:ext cx="6896560" cy="5493812"/>
          </a:xfrm>
          <a:prstGeom prst="rect">
            <a:avLst/>
          </a:prstGeom>
          <a:noFill/>
        </p:spPr>
        <p:txBody>
          <a:bodyPr wrap="square" rtlCol="0">
            <a:spAutoFit/>
          </a:bodyPr>
          <a:lstStyle/>
          <a:p>
            <a:pPr>
              <a:lnSpc>
                <a:spcPct val="150000"/>
              </a:lnSpc>
              <a:buFont typeface="Arial" pitchFamily="34" charset="0"/>
              <a:buChar char="•"/>
            </a:pPr>
            <a:r>
              <a:rPr lang="en-US" dirty="0" smtClean="0">
                <a:solidFill>
                  <a:srgbClr val="C00000"/>
                </a:solidFill>
              </a:rPr>
              <a:t>20-25 April 2015</a:t>
            </a:r>
            <a:r>
              <a:rPr lang="en-US" dirty="0" smtClean="0"/>
              <a:t>: WIS training of the first group (helpdesk)</a:t>
            </a:r>
          </a:p>
          <a:p>
            <a:pPr>
              <a:lnSpc>
                <a:spcPct val="150000"/>
              </a:lnSpc>
              <a:buFont typeface="Arial" pitchFamily="34" charset="0"/>
              <a:buChar char="•"/>
            </a:pPr>
            <a:r>
              <a:rPr lang="en-US" dirty="0" smtClean="0">
                <a:solidFill>
                  <a:srgbClr val="C00000"/>
                </a:solidFill>
              </a:rPr>
              <a:t>19 – 24 May 2015</a:t>
            </a:r>
            <a:r>
              <a:rPr lang="en-US" dirty="0" smtClean="0"/>
              <a:t>: WIS training of the second group (help desk)</a:t>
            </a:r>
          </a:p>
          <a:p>
            <a:pPr>
              <a:lnSpc>
                <a:spcPct val="150000"/>
              </a:lnSpc>
              <a:buFont typeface="Arial" pitchFamily="34" charset="0"/>
              <a:buChar char="•"/>
            </a:pPr>
            <a:r>
              <a:rPr lang="en-US" dirty="0" smtClean="0">
                <a:solidFill>
                  <a:srgbClr val="C00000"/>
                </a:solidFill>
              </a:rPr>
              <a:t>20-31 July 2015</a:t>
            </a:r>
            <a:r>
              <a:rPr lang="en-US" dirty="0" smtClean="0"/>
              <a:t>: Training of administrators and visit of the GISC of Toulouse</a:t>
            </a:r>
          </a:p>
          <a:p>
            <a:pPr>
              <a:lnSpc>
                <a:spcPct val="150000"/>
              </a:lnSpc>
              <a:buFont typeface="Arial" pitchFamily="34" charset="0"/>
              <a:buChar char="•"/>
            </a:pPr>
            <a:r>
              <a:rPr lang="en-US" dirty="0" smtClean="0">
                <a:solidFill>
                  <a:srgbClr val="C00000"/>
                </a:solidFill>
              </a:rPr>
              <a:t>September 2015</a:t>
            </a:r>
            <a:r>
              <a:rPr lang="en-US" dirty="0" smtClean="0"/>
              <a:t>: transfer of competencies during the implementation of the final solution</a:t>
            </a:r>
          </a:p>
          <a:p>
            <a:pPr>
              <a:lnSpc>
                <a:spcPct val="150000"/>
              </a:lnSpc>
              <a:buFont typeface="Arial" pitchFamily="34" charset="0"/>
              <a:buChar char="•"/>
            </a:pPr>
            <a:r>
              <a:rPr lang="en-US" dirty="0" smtClean="0"/>
              <a:t> the WIS transfer of competencies is included as matter of bilateral collaboration between </a:t>
            </a:r>
            <a:r>
              <a:rPr lang="en-US" dirty="0" err="1" smtClean="0"/>
              <a:t>Météo</a:t>
            </a:r>
            <a:r>
              <a:rPr lang="en-US" dirty="0" smtClean="0"/>
              <a:t> France and the NMS of Morocco</a:t>
            </a:r>
          </a:p>
          <a:p>
            <a:pPr>
              <a:lnSpc>
                <a:spcPct val="150000"/>
              </a:lnSpc>
              <a:buFont typeface="Arial" pitchFamily="34" charset="0"/>
              <a:buChar char="•"/>
            </a:pPr>
            <a:r>
              <a:rPr lang="en-US" dirty="0" smtClean="0"/>
              <a:t> Possibility of collaboration with DWD (GISC of Offenbach): non official meeting was held in Offenbach in December 2014) </a:t>
            </a:r>
          </a:p>
          <a:p>
            <a:pPr>
              <a:lnSpc>
                <a:spcPct val="150000"/>
              </a:lnSpc>
              <a:buFont typeface="Arial" pitchFamily="34" charset="0"/>
              <a:buChar char="•"/>
            </a:pPr>
            <a:endParaRPr lang="en-US" dirty="0" smtClean="0"/>
          </a:p>
          <a:p>
            <a:pPr>
              <a:lnSpc>
                <a:spcPct val="150000"/>
              </a:lnSpc>
              <a:buFont typeface="Arial" pitchFamily="34" charset="0"/>
              <a:buChar char="•"/>
            </a:pP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46"/>
          <p:cNvSpPr>
            <a:spLocks noChangeArrowheads="1"/>
          </p:cNvSpPr>
          <p:nvPr/>
        </p:nvSpPr>
        <p:spPr bwMode="ltGray">
          <a:xfrm rot="5400000">
            <a:off x="-2939257" y="1356519"/>
            <a:ext cx="5857875" cy="477043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chemeClr val="bg2"/>
          </a:solidFill>
          <a:ln w="9525" algn="ctr">
            <a:solidFill>
              <a:schemeClr val="tx2"/>
            </a:solidFill>
            <a:miter lim="800000"/>
            <a:headEnd/>
            <a:tailEnd/>
          </a:ln>
        </p:spPr>
        <p:txBody>
          <a:bodyPr wrap="none" anchor="ctr"/>
          <a:lstStyle/>
          <a:p>
            <a:endParaRPr lang="en-US"/>
          </a:p>
        </p:txBody>
      </p:sp>
      <p:sp>
        <p:nvSpPr>
          <p:cNvPr id="20" name="Rectangle à coins arrondis 19"/>
          <p:cNvSpPr/>
          <p:nvPr/>
        </p:nvSpPr>
        <p:spPr>
          <a:xfrm>
            <a:off x="1500205" y="382528"/>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solidFill>
                  <a:schemeClr val="tx1"/>
                </a:solidFill>
              </a:rPr>
              <a:t>Management Committement</a:t>
            </a:r>
            <a:endParaRPr lang="en-US" sz="2000" b="1">
              <a:solidFill>
                <a:schemeClr val="tx1"/>
              </a:solidFill>
            </a:endParaRPr>
          </a:p>
        </p:txBody>
      </p:sp>
      <p:sp>
        <p:nvSpPr>
          <p:cNvPr id="25" name="Ellipse 24"/>
          <p:cNvSpPr/>
          <p:nvPr/>
        </p:nvSpPr>
        <p:spPr>
          <a:xfrm>
            <a:off x="467821" y="654499"/>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1" name="AutoShape 47"/>
          <p:cNvSpPr>
            <a:spLocks noChangeArrowheads="1"/>
          </p:cNvSpPr>
          <p:nvPr/>
        </p:nvSpPr>
        <p:spPr bwMode="ltGray">
          <a:xfrm rot="5400000" flipH="1">
            <a:off x="-2431235" y="1684700"/>
            <a:ext cx="4786347" cy="4143404"/>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ln>
            <a:headEnd/>
            <a:tailEnd/>
          </a:ln>
          <a:effectLst>
            <a:glow rad="228600">
              <a:schemeClr val="accent1">
                <a:satMod val="175000"/>
                <a:alpha val="40000"/>
              </a:schemeClr>
            </a:glow>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none" anchor="ctr"/>
          <a:lstStyle/>
          <a:p>
            <a:pPr fontAlgn="auto">
              <a:spcBef>
                <a:spcPts val="0"/>
              </a:spcBef>
              <a:spcAft>
                <a:spcPts val="0"/>
              </a:spcAft>
              <a:defRPr/>
            </a:pPr>
            <a:endParaRPr lang="en-US">
              <a:latin typeface="Times New Roman" charset="0"/>
            </a:endParaRPr>
          </a:p>
        </p:txBody>
      </p:sp>
      <p:sp>
        <p:nvSpPr>
          <p:cNvPr id="32" name="TextBox 68"/>
          <p:cNvSpPr txBox="1"/>
          <p:nvPr/>
        </p:nvSpPr>
        <p:spPr>
          <a:xfrm>
            <a:off x="-161718" y="3456982"/>
            <a:ext cx="2357454" cy="646331"/>
          </a:xfrm>
          <a:prstGeom prst="rect">
            <a:avLst/>
          </a:prstGeom>
          <a:noFill/>
          <a:ln>
            <a:noFill/>
          </a:ln>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3600" b="1" cap="all"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rPr>
              <a:t>PLAN</a:t>
            </a:r>
            <a:endParaRPr lang="en-US" sz="3600" b="1" cap="all">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endParaRPr>
          </a:p>
        </p:txBody>
      </p:sp>
      <p:sp>
        <p:nvSpPr>
          <p:cNvPr id="34" name="Ellipse 33"/>
          <p:cNvSpPr/>
          <p:nvPr/>
        </p:nvSpPr>
        <p:spPr>
          <a:xfrm>
            <a:off x="1499018" y="1797429"/>
            <a:ext cx="657054" cy="669741"/>
          </a:xfrm>
          <a:prstGeom prst="ellipse">
            <a:avLst/>
          </a:prstGeom>
          <a:solidFill>
            <a:schemeClr val="accent3">
              <a:lumMod val="20000"/>
              <a:lumOff val="80000"/>
            </a:schemeClr>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5" name="Ellipse 34"/>
          <p:cNvSpPr/>
          <p:nvPr/>
        </p:nvSpPr>
        <p:spPr>
          <a:xfrm>
            <a:off x="1993823" y="3201036"/>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6" name="Ellipse 35"/>
          <p:cNvSpPr/>
          <p:nvPr/>
        </p:nvSpPr>
        <p:spPr>
          <a:xfrm>
            <a:off x="1785383" y="4565811"/>
            <a:ext cx="657054" cy="669741"/>
          </a:xfrm>
          <a:prstGeom prst="ellipse">
            <a:avLst/>
          </a:prstGeom>
          <a:solidFill>
            <a:srgbClr val="FFC000"/>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8" name="Rectangle à coins arrondis 37"/>
          <p:cNvSpPr/>
          <p:nvPr/>
        </p:nvSpPr>
        <p:spPr>
          <a:xfrm>
            <a:off x="2565108" y="1689551"/>
            <a:ext cx="533289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Infrastructure and Materiel Capabilities </a:t>
            </a:r>
            <a:endParaRPr lang="en-US" sz="2000" b="1" dirty="0">
              <a:solidFill>
                <a:schemeClr val="tx1"/>
              </a:solidFill>
            </a:endParaRPr>
          </a:p>
        </p:txBody>
      </p:sp>
      <p:sp>
        <p:nvSpPr>
          <p:cNvPr id="39" name="Rectangle à coins arrondis 38"/>
          <p:cNvSpPr/>
          <p:nvPr/>
        </p:nvSpPr>
        <p:spPr>
          <a:xfrm>
            <a:off x="3109163" y="3108930"/>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cs typeface="Times New Roman" pitchFamily="18" charset="0"/>
              </a:rPr>
              <a:t>Human Resources</a:t>
            </a:r>
            <a:endParaRPr lang="en-US" sz="2000" b="1" dirty="0">
              <a:cs typeface="Times New Roman" pitchFamily="18" charset="0"/>
            </a:endParaRPr>
          </a:p>
        </p:txBody>
      </p:sp>
      <p:sp>
        <p:nvSpPr>
          <p:cNvPr id="41" name="Rectangle à coins arrondis 40"/>
          <p:cNvSpPr/>
          <p:nvPr/>
        </p:nvSpPr>
        <p:spPr>
          <a:xfrm>
            <a:off x="2955613" y="4573786"/>
            <a:ext cx="4796257" cy="732977"/>
          </a:xfrm>
          <a:prstGeom prst="roundRect">
            <a:avLst>
              <a:gd name="adj" fmla="val 36949"/>
            </a:avLst>
          </a:prstGeom>
          <a:solidFill>
            <a:srgbClr val="FFC000"/>
          </a:solidFill>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5" name="Ellipse 14"/>
          <p:cNvSpPr/>
          <p:nvPr/>
        </p:nvSpPr>
        <p:spPr>
          <a:xfrm>
            <a:off x="793208" y="5877707"/>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7" name="Rectangle à coins arrondis 16"/>
          <p:cNvSpPr/>
          <p:nvPr/>
        </p:nvSpPr>
        <p:spPr>
          <a:xfrm>
            <a:off x="2052936" y="5962133"/>
            <a:ext cx="5282361"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Contribution to WIS &amp; Capacity Building</a:t>
            </a:r>
            <a:endParaRPr lang="en-US" sz="2000" b="1" dirty="0">
              <a:solidFill>
                <a:schemeClr val="tx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IT, Operation and Monitoring</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9" name="Organigramme : Alternative 18"/>
          <p:cNvSpPr/>
          <p:nvPr/>
        </p:nvSpPr>
        <p:spPr>
          <a:xfrm>
            <a:off x="0" y="1943787"/>
            <a:ext cx="1615696"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b="1" dirty="0" smtClean="0">
                <a:solidFill>
                  <a:schemeClr val="tx1"/>
                </a:solidFill>
              </a:rPr>
              <a:t>IT</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Monitoring</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Documentation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21</a:t>
            </a:fld>
            <a:endParaRPr lang="en-US" dirty="0"/>
          </a:p>
        </p:txBody>
      </p:sp>
      <p:sp>
        <p:nvSpPr>
          <p:cNvPr id="21" name="ZoneTexte 20"/>
          <p:cNvSpPr txBox="1"/>
          <p:nvPr/>
        </p:nvSpPr>
        <p:spPr>
          <a:xfrm>
            <a:off x="2170322" y="1994053"/>
            <a:ext cx="6676223" cy="3785652"/>
          </a:xfrm>
          <a:prstGeom prst="rect">
            <a:avLst/>
          </a:prstGeom>
          <a:noFill/>
        </p:spPr>
        <p:txBody>
          <a:bodyPr wrap="square" rtlCol="0">
            <a:spAutoFit/>
          </a:bodyPr>
          <a:lstStyle/>
          <a:p>
            <a:pPr>
              <a:buFont typeface="Arial" pitchFamily="34" charset="0"/>
              <a:buChar char="•"/>
            </a:pPr>
            <a:r>
              <a:rPr lang="en-US" sz="2400" smtClean="0">
                <a:latin typeface="+mj-lt"/>
              </a:rPr>
              <a:t>Administration of Firewall,</a:t>
            </a:r>
          </a:p>
          <a:p>
            <a:pPr>
              <a:buFont typeface="Arial" pitchFamily="34" charset="0"/>
              <a:buChar char="•"/>
            </a:pPr>
            <a:endParaRPr lang="en-US" sz="2400" smtClean="0">
              <a:latin typeface="+mj-lt"/>
            </a:endParaRPr>
          </a:p>
          <a:p>
            <a:pPr>
              <a:buFont typeface="Arial" pitchFamily="34" charset="0"/>
              <a:buChar char="•"/>
            </a:pPr>
            <a:r>
              <a:rPr lang="en-US" sz="2400" smtClean="0">
                <a:latin typeface="+mj-lt"/>
              </a:rPr>
              <a:t>Security of operational systems</a:t>
            </a:r>
          </a:p>
          <a:p>
            <a:pPr>
              <a:buFont typeface="Arial" pitchFamily="34" charset="0"/>
              <a:buChar char="•"/>
            </a:pPr>
            <a:endParaRPr lang="en-US" sz="2400" smtClean="0">
              <a:latin typeface="+mj-lt"/>
            </a:endParaRPr>
          </a:p>
          <a:p>
            <a:pPr>
              <a:buFont typeface="Arial" pitchFamily="34" charset="0"/>
              <a:buChar char="•"/>
            </a:pPr>
            <a:r>
              <a:rPr lang="en-US" sz="2400" smtClean="0">
                <a:latin typeface="+mj-lt"/>
              </a:rPr>
              <a:t>Supervision of the RMDCN and Internet connexions</a:t>
            </a:r>
          </a:p>
          <a:p>
            <a:pPr>
              <a:buFont typeface="Arial" pitchFamily="34" charset="0"/>
              <a:buChar char="•"/>
            </a:pPr>
            <a:endParaRPr lang="en-US" sz="2400" smtClean="0">
              <a:latin typeface="+mj-lt"/>
            </a:endParaRPr>
          </a:p>
          <a:p>
            <a:pPr>
              <a:buFont typeface="Arial" pitchFamily="34" charset="0"/>
              <a:buChar char="•"/>
            </a:pPr>
            <a:r>
              <a:rPr lang="en-US" sz="2400" smtClean="0">
                <a:latin typeface="+mj-lt"/>
              </a:rPr>
              <a:t>Supervision of all servers and network devices (HP Openview)</a:t>
            </a:r>
          </a:p>
          <a:p>
            <a:endParaRPr lang="en-US" sz="2400" smtClean="0">
              <a:latin typeface="+mj-lt"/>
            </a:endParaRPr>
          </a:p>
          <a:p>
            <a:pPr>
              <a:buFont typeface="Arial" pitchFamily="34" charset="0"/>
              <a:buChar char="•"/>
            </a:pPr>
            <a:r>
              <a:rPr lang="en-US" sz="2400" smtClean="0">
                <a:latin typeface="+mj-lt"/>
              </a:rPr>
              <a:t> Ticketing system</a:t>
            </a:r>
            <a:endParaRPr lang="en-US" sz="2400">
              <a:latin typeface="+mj-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IT, Operation and Monitoring</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9" name="Organigramme : Alternative 18"/>
          <p:cNvSpPr/>
          <p:nvPr/>
        </p:nvSpPr>
        <p:spPr>
          <a:xfrm>
            <a:off x="0" y="1943787"/>
            <a:ext cx="1615696"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b="1" dirty="0" smtClean="0">
                <a:solidFill>
                  <a:schemeClr val="tx1"/>
                </a:solidFill>
              </a:rPr>
              <a:t>IT</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Monitoring</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Documentation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22</a:t>
            </a:fld>
            <a:endParaRPr lang="en-US" dirty="0"/>
          </a:p>
        </p:txBody>
      </p:sp>
      <p:pic>
        <p:nvPicPr>
          <p:cNvPr id="55298" name="Picture 2" descr="D:\GISC CASA_najlaa\nnm01.png"/>
          <p:cNvPicPr>
            <a:picLocks noChangeAspect="1" noChangeArrowheads="1"/>
          </p:cNvPicPr>
          <p:nvPr/>
        </p:nvPicPr>
        <p:blipFill>
          <a:blip r:embed="rId3" cstate="print"/>
          <a:srcRect/>
          <a:stretch>
            <a:fillRect/>
          </a:stretch>
        </p:blipFill>
        <p:spPr bwMode="auto">
          <a:xfrm>
            <a:off x="1850834" y="1633250"/>
            <a:ext cx="7039778" cy="5031955"/>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IT, Operation and Monitoring</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9" name="Organigramme : Alternative 18"/>
          <p:cNvSpPr/>
          <p:nvPr/>
        </p:nvSpPr>
        <p:spPr>
          <a:xfrm>
            <a:off x="0" y="1943787"/>
            <a:ext cx="1615696"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b="1" dirty="0" smtClean="0">
                <a:solidFill>
                  <a:schemeClr val="tx1"/>
                </a:solidFill>
              </a:rPr>
              <a:t>IT</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Monitoring</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Documentation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23</a:t>
            </a:fld>
            <a:endParaRPr lang="en-US" dirty="0"/>
          </a:p>
        </p:txBody>
      </p:sp>
      <p:pic>
        <p:nvPicPr>
          <p:cNvPr id="56322" name="Picture 2" descr="D:\GISC CASA_najlaa\nnm02.png"/>
          <p:cNvPicPr>
            <a:picLocks noChangeAspect="1" noChangeArrowheads="1"/>
          </p:cNvPicPr>
          <p:nvPr/>
        </p:nvPicPr>
        <p:blipFill>
          <a:blip r:embed="rId3" cstate="print"/>
          <a:srcRect/>
          <a:stretch>
            <a:fillRect/>
          </a:stretch>
        </p:blipFill>
        <p:spPr bwMode="auto">
          <a:xfrm>
            <a:off x="1817782" y="1707614"/>
            <a:ext cx="7326218" cy="515038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IT, Operation and Monitoring</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9" name="Organigramme : Alternative 18"/>
          <p:cNvSpPr/>
          <p:nvPr/>
        </p:nvSpPr>
        <p:spPr>
          <a:xfrm>
            <a:off x="0" y="1943787"/>
            <a:ext cx="1615696"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b="1" dirty="0" smtClean="0">
                <a:solidFill>
                  <a:schemeClr val="tx1"/>
                </a:solidFill>
              </a:rPr>
              <a:t>IT</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Monitoring</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Documentation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24</a:t>
            </a:fld>
            <a:endParaRPr lang="en-US" dirty="0"/>
          </a:p>
        </p:txBody>
      </p:sp>
      <p:pic>
        <p:nvPicPr>
          <p:cNvPr id="57346" name="Picture 2" descr="D:\GISC CASA_najlaa\helpdesk_DMN.png"/>
          <p:cNvPicPr>
            <a:picLocks noChangeAspect="1" noChangeArrowheads="1"/>
          </p:cNvPicPr>
          <p:nvPr/>
        </p:nvPicPr>
        <p:blipFill>
          <a:blip r:embed="rId3" cstate="print"/>
          <a:srcRect/>
          <a:stretch>
            <a:fillRect/>
          </a:stretch>
        </p:blipFill>
        <p:spPr bwMode="auto">
          <a:xfrm>
            <a:off x="1908121" y="1718632"/>
            <a:ext cx="7037575" cy="4398484"/>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IT, Operation and Monitoring</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9" name="Organigramme : Alternative 18"/>
          <p:cNvSpPr/>
          <p:nvPr/>
        </p:nvSpPr>
        <p:spPr>
          <a:xfrm>
            <a:off x="0" y="1943787"/>
            <a:ext cx="1615696"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b="1" dirty="0" smtClean="0">
                <a:solidFill>
                  <a:schemeClr val="tx1"/>
                </a:solidFill>
              </a:rPr>
              <a:t>IT</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Monitoring</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dirty="0" smtClean="0">
                <a:solidFill>
                  <a:schemeClr val="tx1"/>
                </a:solidFill>
              </a:rPr>
              <a:t>Documentation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25</a:t>
            </a:fld>
            <a:endParaRPr lang="en-US" dirty="0"/>
          </a:p>
        </p:txBody>
      </p:sp>
      <p:pic>
        <p:nvPicPr>
          <p:cNvPr id="58370" name="Picture 2"/>
          <p:cNvPicPr>
            <a:picLocks noChangeAspect="1" noChangeArrowheads="1"/>
          </p:cNvPicPr>
          <p:nvPr/>
        </p:nvPicPr>
        <p:blipFill>
          <a:blip r:embed="rId3" cstate="print"/>
          <a:srcRect/>
          <a:stretch>
            <a:fillRect/>
          </a:stretch>
        </p:blipFill>
        <p:spPr bwMode="auto">
          <a:xfrm>
            <a:off x="2016082" y="1805847"/>
            <a:ext cx="7010344" cy="433054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000" b="1" dirty="0" smtClean="0"/>
                    <a:t>IT, Operation and Monitoring</a:t>
                  </a:r>
                  <a:endParaRPr lang="en-US" sz="2000" b="1" dirty="0"/>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9" name="Organigramme : Alternative 18"/>
          <p:cNvSpPr/>
          <p:nvPr/>
        </p:nvSpPr>
        <p:spPr>
          <a:xfrm>
            <a:off x="0" y="1943787"/>
            <a:ext cx="1674564"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b="1" dirty="0" smtClean="0">
                <a:solidFill>
                  <a:schemeClr val="tx1"/>
                </a:solidFill>
              </a:rPr>
              <a:t>IT</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dirty="0" smtClean="0">
                <a:solidFill>
                  <a:schemeClr val="tx1"/>
                </a:solidFill>
              </a:rPr>
              <a:t>Monitoring</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Documentation</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26</a:t>
            </a:fld>
            <a:endParaRPr lang="en-US" dirty="0"/>
          </a:p>
        </p:txBody>
      </p:sp>
      <p:pic>
        <p:nvPicPr>
          <p:cNvPr id="59394" name="Picture 2"/>
          <p:cNvPicPr>
            <a:picLocks noChangeAspect="1" noChangeArrowheads="1"/>
          </p:cNvPicPr>
          <p:nvPr/>
        </p:nvPicPr>
        <p:blipFill>
          <a:blip r:embed="rId3" cstate="print"/>
          <a:srcRect/>
          <a:stretch>
            <a:fillRect/>
          </a:stretch>
        </p:blipFill>
        <p:spPr bwMode="auto">
          <a:xfrm>
            <a:off x="1996004" y="1578393"/>
            <a:ext cx="6960709" cy="485545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46"/>
          <p:cNvSpPr>
            <a:spLocks noChangeArrowheads="1"/>
          </p:cNvSpPr>
          <p:nvPr/>
        </p:nvSpPr>
        <p:spPr bwMode="ltGray">
          <a:xfrm rot="5400000">
            <a:off x="-2939257" y="1356519"/>
            <a:ext cx="5857875" cy="477043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chemeClr val="bg2"/>
          </a:solidFill>
          <a:ln w="9525" algn="ctr">
            <a:solidFill>
              <a:schemeClr val="tx2"/>
            </a:solidFill>
            <a:miter lim="800000"/>
            <a:headEnd/>
            <a:tailEnd/>
          </a:ln>
        </p:spPr>
        <p:txBody>
          <a:bodyPr wrap="none" anchor="ctr"/>
          <a:lstStyle/>
          <a:p>
            <a:endParaRPr lang="en-US"/>
          </a:p>
        </p:txBody>
      </p:sp>
      <p:sp>
        <p:nvSpPr>
          <p:cNvPr id="20" name="Rectangle à coins arrondis 19"/>
          <p:cNvSpPr/>
          <p:nvPr/>
        </p:nvSpPr>
        <p:spPr>
          <a:xfrm>
            <a:off x="1500205" y="382528"/>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solidFill>
                  <a:schemeClr val="tx1"/>
                </a:solidFill>
              </a:rPr>
              <a:t>Management Committement</a:t>
            </a:r>
            <a:endParaRPr lang="en-US" sz="2000" b="1">
              <a:solidFill>
                <a:schemeClr val="tx1"/>
              </a:solidFill>
            </a:endParaRPr>
          </a:p>
        </p:txBody>
      </p:sp>
      <p:sp>
        <p:nvSpPr>
          <p:cNvPr id="25" name="Ellipse 24"/>
          <p:cNvSpPr/>
          <p:nvPr/>
        </p:nvSpPr>
        <p:spPr>
          <a:xfrm>
            <a:off x="467821" y="654499"/>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1" name="AutoShape 47"/>
          <p:cNvSpPr>
            <a:spLocks noChangeArrowheads="1"/>
          </p:cNvSpPr>
          <p:nvPr/>
        </p:nvSpPr>
        <p:spPr bwMode="ltGray">
          <a:xfrm rot="5400000" flipH="1">
            <a:off x="-2431235" y="1684700"/>
            <a:ext cx="4786347" cy="4143404"/>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ln>
            <a:headEnd/>
            <a:tailEnd/>
          </a:ln>
          <a:effectLst>
            <a:glow rad="228600">
              <a:schemeClr val="accent1">
                <a:satMod val="175000"/>
                <a:alpha val="40000"/>
              </a:schemeClr>
            </a:glow>
            <a:innerShdw blurRad="114300">
              <a:prstClr val="black"/>
            </a:innerShdw>
          </a:effectLst>
        </p:spPr>
        <p:style>
          <a:lnRef idx="1">
            <a:schemeClr val="accent1"/>
          </a:lnRef>
          <a:fillRef idx="2">
            <a:schemeClr val="accent1"/>
          </a:fillRef>
          <a:effectRef idx="1">
            <a:schemeClr val="accent1"/>
          </a:effectRef>
          <a:fontRef idx="minor">
            <a:schemeClr val="dk1"/>
          </a:fontRef>
        </p:style>
        <p:txBody>
          <a:bodyPr wrap="none" anchor="ctr"/>
          <a:lstStyle/>
          <a:p>
            <a:pPr fontAlgn="auto">
              <a:spcBef>
                <a:spcPts val="0"/>
              </a:spcBef>
              <a:spcAft>
                <a:spcPts val="0"/>
              </a:spcAft>
              <a:defRPr/>
            </a:pPr>
            <a:endParaRPr lang="en-US">
              <a:latin typeface="Times New Roman" charset="0"/>
            </a:endParaRPr>
          </a:p>
        </p:txBody>
      </p:sp>
      <p:sp>
        <p:nvSpPr>
          <p:cNvPr id="32" name="TextBox 68"/>
          <p:cNvSpPr txBox="1"/>
          <p:nvPr/>
        </p:nvSpPr>
        <p:spPr>
          <a:xfrm>
            <a:off x="-161718" y="3456982"/>
            <a:ext cx="2357454" cy="646331"/>
          </a:xfrm>
          <a:prstGeom prst="rect">
            <a:avLst/>
          </a:prstGeom>
          <a:noFill/>
          <a:ln>
            <a:noFill/>
          </a:ln>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3600" b="1" cap="all"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rPr>
              <a:t>PLAN</a:t>
            </a:r>
            <a:endParaRPr lang="en-US" sz="3600" b="1" cap="all">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ooper Black" pitchFamily="18" charset="0"/>
              <a:cs typeface="+mn-cs"/>
            </a:endParaRPr>
          </a:p>
        </p:txBody>
      </p:sp>
      <p:sp>
        <p:nvSpPr>
          <p:cNvPr id="34" name="Ellipse 33"/>
          <p:cNvSpPr/>
          <p:nvPr/>
        </p:nvSpPr>
        <p:spPr>
          <a:xfrm>
            <a:off x="1499018" y="1797429"/>
            <a:ext cx="657054" cy="669741"/>
          </a:xfrm>
          <a:prstGeom prst="ellipse">
            <a:avLst/>
          </a:prstGeom>
          <a:solidFill>
            <a:schemeClr val="accent3">
              <a:lumMod val="20000"/>
              <a:lumOff val="80000"/>
            </a:schemeClr>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endParaRPr lang="en-US" sz="4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5" name="Ellipse 34"/>
          <p:cNvSpPr/>
          <p:nvPr/>
        </p:nvSpPr>
        <p:spPr>
          <a:xfrm>
            <a:off x="1993823" y="3201036"/>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6" name="Ellipse 35"/>
          <p:cNvSpPr/>
          <p:nvPr/>
        </p:nvSpPr>
        <p:spPr>
          <a:xfrm>
            <a:off x="1785383" y="4565811"/>
            <a:ext cx="657054" cy="6697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8" name="Rectangle à coins arrondis 37"/>
          <p:cNvSpPr/>
          <p:nvPr/>
        </p:nvSpPr>
        <p:spPr>
          <a:xfrm>
            <a:off x="2565108" y="1689551"/>
            <a:ext cx="533289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Infrastructure and Materiel Capabilities </a:t>
            </a:r>
            <a:endParaRPr lang="en-US" sz="2000" b="1" dirty="0">
              <a:solidFill>
                <a:schemeClr val="tx1"/>
              </a:solidFill>
            </a:endParaRPr>
          </a:p>
        </p:txBody>
      </p:sp>
      <p:sp>
        <p:nvSpPr>
          <p:cNvPr id="39" name="Rectangle à coins arrondis 38"/>
          <p:cNvSpPr/>
          <p:nvPr/>
        </p:nvSpPr>
        <p:spPr>
          <a:xfrm>
            <a:off x="3109163" y="3108930"/>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cs typeface="Times New Roman" pitchFamily="18" charset="0"/>
              </a:rPr>
              <a:t>Human Resources</a:t>
            </a:r>
            <a:endParaRPr lang="en-US" sz="2000" b="1" dirty="0">
              <a:cs typeface="Times New Roman" pitchFamily="18" charset="0"/>
            </a:endParaRPr>
          </a:p>
        </p:txBody>
      </p:sp>
      <p:sp>
        <p:nvSpPr>
          <p:cNvPr id="41" name="Rectangle à coins arrondis 40"/>
          <p:cNvSpPr/>
          <p:nvPr/>
        </p:nvSpPr>
        <p:spPr>
          <a:xfrm>
            <a:off x="2955613" y="4573786"/>
            <a:ext cx="4796257" cy="732977"/>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IT, Operation and Monitoring</a:t>
            </a:r>
            <a:endParaRPr lang="en-US" sz="2000" b="1" dirty="0">
              <a:solidFill>
                <a:schemeClr val="tx1"/>
              </a:solidFill>
            </a:endParaRPr>
          </a:p>
        </p:txBody>
      </p:sp>
      <p:sp>
        <p:nvSpPr>
          <p:cNvPr id="15" name="Ellipse 14"/>
          <p:cNvSpPr/>
          <p:nvPr/>
        </p:nvSpPr>
        <p:spPr>
          <a:xfrm>
            <a:off x="793208" y="5877707"/>
            <a:ext cx="657054" cy="669741"/>
          </a:xfrm>
          <a:prstGeom prst="ellipse">
            <a:avLst/>
          </a:prstGeom>
          <a:solidFill>
            <a:srgbClr val="FFC000"/>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2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32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7" name="Rectangle à coins arrondis 16"/>
          <p:cNvSpPr/>
          <p:nvPr/>
        </p:nvSpPr>
        <p:spPr>
          <a:xfrm>
            <a:off x="2052936" y="5962133"/>
            <a:ext cx="5282361" cy="732977"/>
          </a:xfrm>
          <a:prstGeom prst="roundRect">
            <a:avLst>
              <a:gd name="adj" fmla="val 36949"/>
            </a:avLst>
          </a:prstGeom>
          <a:solidFill>
            <a:srgbClr val="FFC000"/>
          </a:solidFill>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Contribution to WIS &amp; Capacity Building</a:t>
            </a:r>
            <a:endParaRPr lang="en-US" sz="2000" b="1" dirty="0">
              <a:solidFill>
                <a:schemeClr val="tx1"/>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b="1" dirty="0" smtClean="0">
                      <a:solidFill>
                        <a:schemeClr val="tx1"/>
                      </a:solidFill>
                    </a:rPr>
                    <a:t>Contribution to WIS and Capacity building</a:t>
                  </a:r>
                  <a:endParaRPr lang="en-US" b="1" dirty="0">
                    <a:solidFill>
                      <a:schemeClr val="tx1"/>
                    </a:solidFill>
                  </a:endParaRPr>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Contribution to WIS and Capacity building</a:t>
            </a:r>
            <a:endParaRPr lang="en-US" sz="2000" b="1" dirty="0">
              <a:solidFill>
                <a:schemeClr val="tx1"/>
              </a:solidFill>
            </a:endParaRPr>
          </a:p>
        </p:txBody>
      </p:sp>
      <p:sp>
        <p:nvSpPr>
          <p:cNvPr id="19" name="Organigramme : Alternative 18"/>
          <p:cNvSpPr/>
          <p:nvPr/>
        </p:nvSpPr>
        <p:spPr>
          <a:xfrm>
            <a:off x="0" y="1910737"/>
            <a:ext cx="1674564"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b="1" dirty="0" smtClean="0">
                <a:solidFill>
                  <a:schemeClr val="tx1"/>
                </a:solidFill>
              </a:rPr>
              <a:t>WIS Meetings</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VPN Internet</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GISC CASA members</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28</a:t>
            </a:fld>
            <a:endParaRPr lang="en-US" dirty="0"/>
          </a:p>
        </p:txBody>
      </p:sp>
      <p:sp>
        <p:nvSpPr>
          <p:cNvPr id="21" name="ZoneTexte 20"/>
          <p:cNvSpPr txBox="1"/>
          <p:nvPr/>
        </p:nvSpPr>
        <p:spPr>
          <a:xfrm>
            <a:off x="3327094" y="2533880"/>
            <a:ext cx="4715219" cy="369332"/>
          </a:xfrm>
          <a:prstGeom prst="rect">
            <a:avLst/>
          </a:prstGeom>
          <a:noFill/>
        </p:spPr>
        <p:txBody>
          <a:bodyPr wrap="square" rtlCol="0">
            <a:spAutoFit/>
          </a:bodyPr>
          <a:lstStyle/>
          <a:p>
            <a:endParaRPr lang="fr-FR" dirty="0"/>
          </a:p>
        </p:txBody>
      </p:sp>
      <p:graphicFrame>
        <p:nvGraphicFramePr>
          <p:cNvPr id="24" name="Tableau 23"/>
          <p:cNvGraphicFramePr>
            <a:graphicFrameLocks noGrp="1"/>
          </p:cNvGraphicFramePr>
          <p:nvPr/>
        </p:nvGraphicFramePr>
        <p:xfrm>
          <a:off x="2092037" y="1773382"/>
          <a:ext cx="7051963" cy="4634344"/>
        </p:xfrm>
        <a:graphic>
          <a:graphicData uri="http://schemas.openxmlformats.org/drawingml/2006/table">
            <a:tbl>
              <a:tblPr/>
              <a:tblGrid>
                <a:gridCol w="7051963"/>
              </a:tblGrid>
              <a:tr h="857776">
                <a:tc>
                  <a:txBody>
                    <a:bodyPr/>
                    <a:lstStyle/>
                    <a:p>
                      <a:pPr marL="0" marR="0" indent="0" algn="l" defTabSz="914400" rtl="0" eaLnBrk="1" fontAlgn="b" latinLnBrk="0" hangingPunct="1">
                        <a:lnSpc>
                          <a:spcPct val="150000"/>
                        </a:lnSpc>
                        <a:spcBef>
                          <a:spcPts val="0"/>
                        </a:spcBef>
                        <a:spcAft>
                          <a:spcPts val="0"/>
                        </a:spcAft>
                        <a:buClrTx/>
                        <a:buSzTx/>
                        <a:buFont typeface="Arial" pitchFamily="34" charset="0"/>
                        <a:buChar char="•"/>
                        <a:tabLst/>
                        <a:defRPr/>
                      </a:pPr>
                      <a:r>
                        <a:rPr kumimoji="0" lang="fr-FR" sz="1800" b="0" i="0" u="none" strike="noStrike" kern="1200" dirty="0" smtClean="0">
                          <a:solidFill>
                            <a:schemeClr val="tx1"/>
                          </a:solidFill>
                          <a:latin typeface="+mn-lt"/>
                          <a:ea typeface="+mn-ea"/>
                          <a:cs typeface="+mn-cs"/>
                        </a:rPr>
                        <a:t> </a:t>
                      </a:r>
                      <a:r>
                        <a:rPr kumimoji="0" lang="fr-FR" sz="1800" b="0" i="0" u="none" strike="noStrike" kern="1200" dirty="0" err="1" smtClean="0">
                          <a:solidFill>
                            <a:schemeClr val="tx1"/>
                          </a:solidFill>
                          <a:latin typeface="+mn-lt"/>
                          <a:ea typeface="+mn-ea"/>
                          <a:cs typeface="+mn-cs"/>
                        </a:rPr>
                        <a:t>October</a:t>
                      </a:r>
                      <a:r>
                        <a:rPr kumimoji="0" lang="fr-FR" sz="1800" b="0" i="0" u="none" strike="noStrike" kern="1200" dirty="0" smtClean="0">
                          <a:solidFill>
                            <a:schemeClr val="tx1"/>
                          </a:solidFill>
                          <a:latin typeface="+mn-lt"/>
                          <a:ea typeface="+mn-ea"/>
                          <a:cs typeface="+mn-cs"/>
                        </a:rPr>
                        <a:t> 2015: </a:t>
                      </a:r>
                      <a:r>
                        <a:rPr kumimoji="0" lang="fr-FR" sz="1800" b="0" i="0" u="none" strike="noStrike" kern="1200" baseline="0" dirty="0" smtClean="0">
                          <a:solidFill>
                            <a:schemeClr val="tx1"/>
                          </a:solidFill>
                          <a:latin typeface="+mn-lt"/>
                          <a:ea typeface="+mn-ea"/>
                          <a:cs typeface="+mn-cs"/>
                        </a:rPr>
                        <a:t> WIS training and </a:t>
                      </a:r>
                      <a:r>
                        <a:rPr kumimoji="0" lang="fr-FR" sz="1800" b="0" i="0" u="none" strike="noStrike" kern="1200" baseline="0" dirty="0" err="1" smtClean="0">
                          <a:solidFill>
                            <a:schemeClr val="tx1"/>
                          </a:solidFill>
                          <a:latin typeface="+mn-lt"/>
                          <a:ea typeface="+mn-ea"/>
                          <a:cs typeface="+mn-cs"/>
                        </a:rPr>
                        <a:t>implementation</a:t>
                      </a:r>
                      <a:r>
                        <a:rPr kumimoji="0" lang="fr-FR" sz="1800" b="0" i="0" u="none" strike="noStrike" kern="1200" baseline="0" dirty="0" smtClean="0">
                          <a:solidFill>
                            <a:schemeClr val="tx1"/>
                          </a:solidFill>
                          <a:latin typeface="+mn-lt"/>
                          <a:ea typeface="+mn-ea"/>
                          <a:cs typeface="+mn-cs"/>
                        </a:rPr>
                        <a:t> workshop for  RTH of ARI (Casablanca)</a:t>
                      </a:r>
                      <a:endParaRPr lang="en-US" sz="1800" b="0" i="0" u="none" strike="noStrike" dirty="0">
                        <a:solidFill>
                          <a:schemeClr val="tx1"/>
                        </a:solidFill>
                        <a:latin typeface="+mj-lt"/>
                      </a:endParaRPr>
                    </a:p>
                  </a:txBody>
                  <a:tcPr marL="7620" marR="7620" marT="7620" marB="0" anchor="b">
                    <a:lnL>
                      <a:noFill/>
                    </a:lnL>
                    <a:lnR>
                      <a:noFill/>
                    </a:lnR>
                    <a:lnT>
                      <a:noFill/>
                    </a:lnT>
                    <a:lnB>
                      <a:noFill/>
                    </a:lnB>
                  </a:tcPr>
                </a:tc>
              </a:tr>
              <a:tr h="474226">
                <a:tc>
                  <a:txBody>
                    <a:bodyPr/>
                    <a:lstStyle/>
                    <a:p>
                      <a:pPr algn="l" fontAlgn="b">
                        <a:lnSpc>
                          <a:spcPct val="150000"/>
                        </a:lnSpc>
                        <a:buFont typeface="Arial" pitchFamily="34" charset="0"/>
                        <a:buChar char="•"/>
                      </a:pPr>
                      <a:r>
                        <a:rPr lang="fr-FR" sz="1800" b="0" i="0" u="none" strike="noStrike" dirty="0" smtClean="0">
                          <a:solidFill>
                            <a:schemeClr val="tx1"/>
                          </a:solidFill>
                          <a:latin typeface="+mj-lt"/>
                        </a:rPr>
                        <a:t> </a:t>
                      </a:r>
                      <a:r>
                        <a:rPr lang="fr-FR" sz="1800" b="0" i="0" u="none" strike="noStrike" dirty="0" err="1" smtClean="0">
                          <a:solidFill>
                            <a:schemeClr val="tx1"/>
                          </a:solidFill>
                          <a:latin typeface="+mj-lt"/>
                        </a:rPr>
                        <a:t>October</a:t>
                      </a:r>
                      <a:r>
                        <a:rPr lang="fr-FR" sz="1800" b="0" i="0" u="none" strike="noStrike" dirty="0" smtClean="0">
                          <a:solidFill>
                            <a:schemeClr val="tx1"/>
                          </a:solidFill>
                          <a:latin typeface="+mj-lt"/>
                        </a:rPr>
                        <a:t> 2015: TT-GISC meeting in Brasilia</a:t>
                      </a:r>
                      <a:endParaRPr lang="fr-FR" sz="1800" b="0" i="0" u="none" strike="noStrike" dirty="0">
                        <a:solidFill>
                          <a:schemeClr val="tx1"/>
                        </a:solidFill>
                        <a:latin typeface="+mj-lt"/>
                      </a:endParaRPr>
                    </a:p>
                  </a:txBody>
                  <a:tcPr marL="7620" marR="7620" marT="7620" marB="0" anchor="b">
                    <a:lnL>
                      <a:noFill/>
                    </a:lnL>
                    <a:lnR>
                      <a:noFill/>
                    </a:lnR>
                    <a:lnT>
                      <a:noFill/>
                    </a:lnT>
                    <a:lnB>
                      <a:noFill/>
                    </a:lnB>
                  </a:tcPr>
                </a:tc>
              </a:tr>
              <a:tr h="939832">
                <a:tc>
                  <a:txBody>
                    <a:bodyPr/>
                    <a:lstStyle/>
                    <a:p>
                      <a:pPr algn="l" fontAlgn="b">
                        <a:lnSpc>
                          <a:spcPct val="150000"/>
                        </a:lnSpc>
                        <a:buFont typeface="Arial" pitchFamily="34" charset="0"/>
                        <a:buChar char="•"/>
                      </a:pPr>
                      <a:r>
                        <a:rPr lang="en-US" sz="1800" b="0" i="0" u="none" strike="noStrike" dirty="0" smtClean="0">
                          <a:solidFill>
                            <a:schemeClr val="tx1"/>
                          </a:solidFill>
                          <a:latin typeface="+mj-lt"/>
                        </a:rPr>
                        <a:t> June 2015: </a:t>
                      </a:r>
                      <a:r>
                        <a:rPr lang="en-US" sz="1800" b="0" i="0" u="none" strike="noStrike" dirty="0" err="1" smtClean="0">
                          <a:solidFill>
                            <a:schemeClr val="tx1"/>
                          </a:solidFill>
                          <a:latin typeface="+mj-lt"/>
                        </a:rPr>
                        <a:t>Gisc</a:t>
                      </a:r>
                      <a:r>
                        <a:rPr lang="en-US" sz="1800" b="0" i="0" u="none" strike="noStrike" baseline="0" dirty="0" smtClean="0">
                          <a:solidFill>
                            <a:schemeClr val="tx1"/>
                          </a:solidFill>
                          <a:latin typeface="+mj-lt"/>
                        </a:rPr>
                        <a:t> Casablanca demonstration- WMO congress</a:t>
                      </a:r>
                      <a:endParaRPr lang="en-US" sz="1800" b="0" i="0" u="none" strike="noStrike" dirty="0" smtClean="0">
                        <a:solidFill>
                          <a:schemeClr val="tx1"/>
                        </a:solidFill>
                        <a:latin typeface="+mj-lt"/>
                      </a:endParaRPr>
                    </a:p>
                    <a:p>
                      <a:pPr algn="l" fontAlgn="b">
                        <a:lnSpc>
                          <a:spcPct val="150000"/>
                        </a:lnSpc>
                        <a:buFont typeface="Arial" pitchFamily="34" charset="0"/>
                        <a:buChar char="•"/>
                      </a:pPr>
                      <a:r>
                        <a:rPr lang="en-US" sz="1800" b="0" i="0" u="none" strike="noStrike" dirty="0" smtClean="0">
                          <a:solidFill>
                            <a:schemeClr val="tx1"/>
                          </a:solidFill>
                          <a:latin typeface="+mj-lt"/>
                        </a:rPr>
                        <a:t>28 </a:t>
                      </a:r>
                      <a:r>
                        <a:rPr lang="en-US" sz="1800" b="0" i="0" u="none" strike="noStrike" dirty="0">
                          <a:solidFill>
                            <a:schemeClr val="tx1"/>
                          </a:solidFill>
                          <a:latin typeface="+mj-lt"/>
                        </a:rPr>
                        <a:t>January 2015 - </a:t>
                      </a:r>
                      <a:r>
                        <a:rPr lang="en-US" sz="1800" b="0" i="0" u="none" strike="noStrike" dirty="0" err="1">
                          <a:solidFill>
                            <a:schemeClr val="tx1"/>
                          </a:solidFill>
                          <a:latin typeface="+mj-lt"/>
                        </a:rPr>
                        <a:t>Webex</a:t>
                      </a:r>
                      <a:r>
                        <a:rPr lang="en-US" sz="1800" b="0" i="0" u="none" strike="noStrike" dirty="0">
                          <a:solidFill>
                            <a:schemeClr val="tx1"/>
                          </a:solidFill>
                          <a:latin typeface="+mj-lt"/>
                        </a:rPr>
                        <a:t> 03</a:t>
                      </a:r>
                    </a:p>
                  </a:txBody>
                  <a:tcPr marL="7620" marR="7620" marT="7620" marB="0" anchor="b">
                    <a:lnL>
                      <a:noFill/>
                    </a:lnL>
                    <a:lnR>
                      <a:noFill/>
                    </a:lnR>
                    <a:lnT>
                      <a:noFill/>
                    </a:lnT>
                    <a:lnB>
                      <a:noFill/>
                    </a:lnB>
                  </a:tcPr>
                </a:tc>
              </a:tr>
              <a:tr h="939832">
                <a:tc>
                  <a:txBody>
                    <a:bodyPr/>
                    <a:lstStyle/>
                    <a:p>
                      <a:pPr algn="l" fontAlgn="b">
                        <a:lnSpc>
                          <a:spcPct val="150000"/>
                        </a:lnSpc>
                        <a:buFont typeface="Arial" pitchFamily="34" charset="0"/>
                        <a:buChar char="•"/>
                      </a:pPr>
                      <a:r>
                        <a:rPr lang="fr-FR" sz="1800" b="0" i="0" u="none" strike="noStrike" dirty="0">
                          <a:solidFill>
                            <a:schemeClr val="tx1"/>
                          </a:solidFill>
                          <a:latin typeface="+mj-lt"/>
                        </a:rPr>
                        <a:t>05 November 2014 - </a:t>
                      </a:r>
                      <a:r>
                        <a:rPr lang="fr-FR" sz="1800" b="0" i="0" u="none" strike="noStrike" dirty="0" err="1">
                          <a:solidFill>
                            <a:schemeClr val="tx1"/>
                          </a:solidFill>
                          <a:latin typeface="+mj-lt"/>
                        </a:rPr>
                        <a:t>Webex</a:t>
                      </a:r>
                      <a:r>
                        <a:rPr lang="fr-FR" sz="1800" b="0" i="0" u="none" strike="noStrike" dirty="0">
                          <a:solidFill>
                            <a:schemeClr val="tx1"/>
                          </a:solidFill>
                          <a:latin typeface="+mj-lt"/>
                        </a:rPr>
                        <a:t> </a:t>
                      </a:r>
                      <a:r>
                        <a:rPr lang="fr-FR" sz="1800" b="0" i="0" u="none" strike="noStrike" dirty="0" smtClean="0">
                          <a:solidFill>
                            <a:schemeClr val="tx1"/>
                          </a:solidFill>
                          <a:latin typeface="+mj-lt"/>
                        </a:rPr>
                        <a:t>02</a:t>
                      </a:r>
                    </a:p>
                    <a:p>
                      <a:pPr marL="0" marR="0" indent="0" algn="l" defTabSz="914400" rtl="0" eaLnBrk="1" fontAlgn="b"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dirty="0" smtClean="0">
                          <a:solidFill>
                            <a:schemeClr val="tx1"/>
                          </a:solidFill>
                          <a:latin typeface="+mn-lt"/>
                          <a:ea typeface="+mn-ea"/>
                          <a:cs typeface="+mn-cs"/>
                        </a:rPr>
                        <a:t>Ad hoc meeting 22 to 26 September 2014, Pretoria. South Africa</a:t>
                      </a:r>
                    </a:p>
                  </a:txBody>
                  <a:tcPr marL="7620" marR="7620" marT="7620" marB="0" anchor="b">
                    <a:lnL>
                      <a:noFill/>
                    </a:lnL>
                    <a:lnR>
                      <a:noFill/>
                    </a:lnR>
                    <a:lnT>
                      <a:noFill/>
                    </a:lnT>
                    <a:lnB>
                      <a:noFill/>
                    </a:lnB>
                  </a:tcPr>
                </a:tc>
              </a:tr>
              <a:tr h="474226">
                <a:tc>
                  <a:txBody>
                    <a:bodyPr/>
                    <a:lstStyle/>
                    <a:p>
                      <a:pPr algn="l" fontAlgn="b">
                        <a:lnSpc>
                          <a:spcPct val="150000"/>
                        </a:lnSpc>
                        <a:buFont typeface="Arial" pitchFamily="34" charset="0"/>
                        <a:buChar char="•"/>
                      </a:pPr>
                      <a:r>
                        <a:rPr lang="fr-FR" sz="1800" b="0" i="0" u="none" strike="noStrike" dirty="0">
                          <a:solidFill>
                            <a:schemeClr val="tx1"/>
                          </a:solidFill>
                          <a:latin typeface="+mj-lt"/>
                        </a:rPr>
                        <a:t>12-14 </a:t>
                      </a:r>
                      <a:r>
                        <a:rPr lang="fr-FR" sz="1800" b="0" i="0" u="none" strike="noStrike" dirty="0" err="1">
                          <a:solidFill>
                            <a:schemeClr val="tx1"/>
                          </a:solidFill>
                          <a:latin typeface="+mj-lt"/>
                        </a:rPr>
                        <a:t>February</a:t>
                      </a:r>
                      <a:r>
                        <a:rPr lang="fr-FR" sz="1800" b="0" i="0" u="none" strike="noStrike" dirty="0">
                          <a:solidFill>
                            <a:schemeClr val="tx1"/>
                          </a:solidFill>
                          <a:latin typeface="+mj-lt"/>
                        </a:rPr>
                        <a:t> 2014 Toulouse, France</a:t>
                      </a:r>
                    </a:p>
                  </a:txBody>
                  <a:tcPr marL="7620" marR="7620" marT="7620" marB="0" anchor="b">
                    <a:lnL>
                      <a:noFill/>
                    </a:lnL>
                    <a:lnR>
                      <a:noFill/>
                    </a:lnR>
                    <a:lnT>
                      <a:noFill/>
                    </a:lnT>
                    <a:lnB>
                      <a:noFill/>
                    </a:lnB>
                  </a:tcPr>
                </a:tc>
              </a:tr>
              <a:tr h="474226">
                <a:tc>
                  <a:txBody>
                    <a:bodyPr/>
                    <a:lstStyle/>
                    <a:p>
                      <a:pPr algn="l" fontAlgn="b">
                        <a:lnSpc>
                          <a:spcPct val="150000"/>
                        </a:lnSpc>
                        <a:buFont typeface="Arial" pitchFamily="34" charset="0"/>
                        <a:buChar char="•"/>
                      </a:pPr>
                      <a:r>
                        <a:rPr lang="fr-FR" sz="1800" b="0" i="0" u="none" strike="noStrike" dirty="0">
                          <a:solidFill>
                            <a:schemeClr val="tx1"/>
                          </a:solidFill>
                          <a:latin typeface="+mj-lt"/>
                        </a:rPr>
                        <a:t>25 November 2013 - </a:t>
                      </a:r>
                      <a:r>
                        <a:rPr lang="fr-FR" sz="1800" b="0" i="0" u="none" strike="noStrike" dirty="0" err="1">
                          <a:solidFill>
                            <a:schemeClr val="tx1"/>
                          </a:solidFill>
                          <a:latin typeface="+mj-lt"/>
                        </a:rPr>
                        <a:t>Webex</a:t>
                      </a:r>
                      <a:r>
                        <a:rPr lang="fr-FR" sz="1800" b="0" i="0" u="none" strike="noStrike" dirty="0">
                          <a:solidFill>
                            <a:schemeClr val="tx1"/>
                          </a:solidFill>
                          <a:latin typeface="+mj-lt"/>
                        </a:rPr>
                        <a:t> 01</a:t>
                      </a:r>
                    </a:p>
                  </a:txBody>
                  <a:tcPr marL="7620" marR="7620" marT="7620" marB="0" anchor="b">
                    <a:lnL>
                      <a:noFill/>
                    </a:lnL>
                    <a:lnR>
                      <a:noFill/>
                    </a:lnR>
                    <a:lnT>
                      <a:noFill/>
                    </a:lnT>
                    <a:lnB>
                      <a:noFill/>
                    </a:lnB>
                  </a:tcPr>
                </a:tc>
              </a:tr>
              <a:tr h="474226">
                <a:tc>
                  <a:txBody>
                    <a:bodyPr/>
                    <a:lstStyle/>
                    <a:p>
                      <a:pPr algn="l" fontAlgn="b">
                        <a:lnSpc>
                          <a:spcPct val="150000"/>
                        </a:lnSpc>
                        <a:buFont typeface="Arial" pitchFamily="34" charset="0"/>
                        <a:buChar char="•"/>
                      </a:pPr>
                      <a:r>
                        <a:rPr lang="en-US" sz="1800" b="0" i="0" u="none" strike="noStrike" dirty="0">
                          <a:solidFill>
                            <a:schemeClr val="tx1"/>
                          </a:solidFill>
                          <a:latin typeface="+mj-lt"/>
                        </a:rPr>
                        <a:t>July 2013 - Beijing ET-WISC side meeting</a:t>
                      </a:r>
                    </a:p>
                  </a:txBody>
                  <a:tcPr marL="7620" marR="7620" marT="7620" marB="0" anchor="b">
                    <a:lnL>
                      <a:noFill/>
                    </a:lnL>
                    <a:lnR>
                      <a:noFill/>
                    </a:lnR>
                    <a:lnT>
                      <a:noFill/>
                    </a:lnT>
                    <a:lnB>
                      <a:noFill/>
                    </a:lnB>
                  </a:tcPr>
                </a:tc>
              </a:tr>
            </a:tbl>
          </a:graphicData>
        </a:graphic>
      </p:graphicFrame>
      <p:sp>
        <p:nvSpPr>
          <p:cNvPr id="25" name="ZoneTexte 24"/>
          <p:cNvSpPr txBox="1"/>
          <p:nvPr/>
        </p:nvSpPr>
        <p:spPr>
          <a:xfrm>
            <a:off x="1993822" y="6488668"/>
            <a:ext cx="6583534" cy="369332"/>
          </a:xfrm>
          <a:prstGeom prst="rect">
            <a:avLst/>
          </a:prstGeom>
          <a:noFill/>
        </p:spPr>
        <p:txBody>
          <a:bodyPr wrap="none" rtlCol="0">
            <a:spAutoFit/>
          </a:bodyPr>
          <a:lstStyle/>
          <a:p>
            <a:pPr>
              <a:buFont typeface="Arial" pitchFamily="34" charset="0"/>
              <a:buChar char="•"/>
            </a:pPr>
            <a:r>
              <a:rPr lang="fr-FR" dirty="0" smtClean="0">
                <a:latin typeface="+mj-lt"/>
              </a:rPr>
              <a:t>NMS of </a:t>
            </a:r>
            <a:r>
              <a:rPr lang="fr-FR" dirty="0" err="1" smtClean="0">
                <a:latin typeface="+mj-lt"/>
              </a:rPr>
              <a:t>Morocco</a:t>
            </a:r>
            <a:r>
              <a:rPr lang="fr-FR" dirty="0" smtClean="0">
                <a:latin typeface="+mj-lt"/>
              </a:rPr>
              <a:t> </a:t>
            </a:r>
            <a:r>
              <a:rPr lang="fr-FR" dirty="0" err="1" smtClean="0">
                <a:latin typeface="+mj-lt"/>
              </a:rPr>
              <a:t>hold</a:t>
            </a:r>
            <a:r>
              <a:rPr lang="fr-FR" dirty="0" smtClean="0">
                <a:latin typeface="+mj-lt"/>
              </a:rPr>
              <a:t> the WIGOS-WIS workshop in November 2013</a:t>
            </a:r>
            <a:endParaRPr lang="fr-FR" dirty="0">
              <a:latin typeface="+mj-l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b="1" dirty="0" smtClean="0">
                      <a:solidFill>
                        <a:schemeClr val="tx1"/>
                      </a:solidFill>
                    </a:rPr>
                    <a:t>Contribution to WIS and Capacity building</a:t>
                  </a:r>
                  <a:endParaRPr lang="en-US" b="1" dirty="0">
                    <a:solidFill>
                      <a:schemeClr val="tx1"/>
                    </a:solidFill>
                  </a:endParaRPr>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Contribution to WIS and Capacity building</a:t>
            </a:r>
            <a:endParaRPr lang="en-US" sz="2000" b="1" dirty="0">
              <a:solidFill>
                <a:schemeClr val="tx1"/>
              </a:solidFill>
            </a:endParaRPr>
          </a:p>
        </p:txBody>
      </p:sp>
      <p:sp>
        <p:nvSpPr>
          <p:cNvPr id="19" name="Organigramme : Alternative 18"/>
          <p:cNvSpPr/>
          <p:nvPr/>
        </p:nvSpPr>
        <p:spPr>
          <a:xfrm>
            <a:off x="0" y="1910737"/>
            <a:ext cx="1674564"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b="1" dirty="0" smtClean="0">
                <a:solidFill>
                  <a:schemeClr val="tx1"/>
                </a:solidFill>
              </a:rPr>
              <a:t>WIS Meetings</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sz="1600" dirty="0" smtClean="0">
                <a:solidFill>
                  <a:schemeClr val="tx1"/>
                </a:solidFill>
              </a:rPr>
              <a:t>VPN Internet</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dirty="0" smtClean="0">
                <a:solidFill>
                  <a:schemeClr val="tx1"/>
                </a:solidFill>
              </a:rPr>
              <a:t>GISC CASA members</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29</a:t>
            </a:fld>
            <a:endParaRPr lang="en-US" dirty="0"/>
          </a:p>
        </p:txBody>
      </p:sp>
      <p:sp>
        <p:nvSpPr>
          <p:cNvPr id="21" name="ZoneTexte 20"/>
          <p:cNvSpPr txBox="1"/>
          <p:nvPr/>
        </p:nvSpPr>
        <p:spPr>
          <a:xfrm>
            <a:off x="3327094" y="2533880"/>
            <a:ext cx="4715219" cy="369332"/>
          </a:xfrm>
          <a:prstGeom prst="rect">
            <a:avLst/>
          </a:prstGeom>
          <a:noFill/>
        </p:spPr>
        <p:txBody>
          <a:bodyPr wrap="square" rtlCol="0">
            <a:spAutoFit/>
          </a:bodyPr>
          <a:lstStyle/>
          <a:p>
            <a:endParaRPr lang="fr-FR" dirty="0"/>
          </a:p>
        </p:txBody>
      </p:sp>
      <p:pic>
        <p:nvPicPr>
          <p:cNvPr id="71683" name="Picture 3"/>
          <p:cNvPicPr>
            <a:picLocks noChangeAspect="1" noChangeArrowheads="1"/>
          </p:cNvPicPr>
          <p:nvPr/>
        </p:nvPicPr>
        <p:blipFill>
          <a:blip r:embed="rId3" cstate="print"/>
          <a:srcRect/>
          <a:stretch>
            <a:fillRect/>
          </a:stretch>
        </p:blipFill>
        <p:spPr bwMode="auto">
          <a:xfrm>
            <a:off x="2841033" y="1819389"/>
            <a:ext cx="4694237" cy="3924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4"/>
          <p:cNvGrpSpPr>
            <a:grpSpLocks/>
          </p:cNvGrpSpPr>
          <p:nvPr/>
        </p:nvGrpSpPr>
        <p:grpSpPr bwMode="auto">
          <a:xfrm>
            <a:off x="0" y="-68263"/>
            <a:ext cx="9134475" cy="1519238"/>
            <a:chOff x="6070" y="-64831"/>
            <a:chExt cx="9134915" cy="1520624"/>
          </a:xfrm>
        </p:grpSpPr>
        <p:grpSp>
          <p:nvGrpSpPr>
            <p:cNvPr id="3" name="Groupe 14"/>
            <p:cNvGrpSpPr>
              <a:grpSpLocks/>
            </p:cNvGrpSpPr>
            <p:nvPr/>
          </p:nvGrpSpPr>
          <p:grpSpPr bwMode="auto">
            <a:xfrm>
              <a:off x="6070" y="-64831"/>
              <a:ext cx="9134915" cy="1520624"/>
              <a:chOff x="6070" y="-64831"/>
              <a:chExt cx="9134915" cy="1520624"/>
            </a:xfrm>
          </p:grpSpPr>
          <p:grpSp>
            <p:nvGrpSpPr>
              <p:cNvPr id="4" name="Groupe 19"/>
              <p:cNvGrpSpPr>
                <a:grpSpLocks/>
              </p:cNvGrpSpPr>
              <p:nvPr/>
            </p:nvGrpSpPr>
            <p:grpSpPr bwMode="auto">
              <a:xfrm>
                <a:off x="6070" y="879729"/>
                <a:ext cx="9134915" cy="576064"/>
                <a:chOff x="6070" y="879729"/>
                <a:chExt cx="9134915" cy="576064"/>
              </a:xfrm>
            </p:grpSpPr>
            <p:sp>
              <p:nvSpPr>
                <p:cNvPr id="15" name="Rectangle 14"/>
                <p:cNvSpPr/>
                <p:nvPr/>
              </p:nvSpPr>
              <p:spPr>
                <a:xfrm>
                  <a:off x="3589398" y="1059749"/>
                  <a:ext cx="5551587"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6" name="Rectangle 15"/>
                <p:cNvSpPr/>
                <p:nvPr/>
              </p:nvSpPr>
              <p:spPr>
                <a:xfrm>
                  <a:off x="6070" y="1068411"/>
                  <a:ext cx="1181553" cy="22468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Organigramme : Alternative 13"/>
                <p:cNvSpPr/>
                <p:nvPr/>
              </p:nvSpPr>
              <p:spPr>
                <a:xfrm>
                  <a:off x="972228" y="879729"/>
                  <a:ext cx="3416061" cy="576064"/>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b="1" dirty="0" smtClean="0">
                      <a:solidFill>
                        <a:schemeClr val="tx1"/>
                      </a:solidFill>
                    </a:rPr>
                    <a:t>Contribution to WIS and Capacity building</a:t>
                  </a:r>
                  <a:endParaRPr lang="en-US" b="1" dirty="0">
                    <a:solidFill>
                      <a:schemeClr val="tx1"/>
                    </a:solidFill>
                  </a:endParaRPr>
                </a:p>
              </p:txBody>
            </p:sp>
          </p:grpSp>
          <p:sp>
            <p:nvSpPr>
              <p:cNvPr id="11" name="Ellipse 10"/>
              <p:cNvSpPr/>
              <p:nvPr/>
            </p:nvSpPr>
            <p:spPr>
              <a:xfrm>
                <a:off x="1654891" y="418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2" name="Ellipse 11"/>
              <p:cNvSpPr/>
              <p:nvPr/>
            </p:nvSpPr>
            <p:spPr>
              <a:xfrm>
                <a:off x="925511" y="155317"/>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3" name="Ellipse 12"/>
              <p:cNvSpPr/>
              <p:nvPr/>
            </p:nvSpPr>
            <p:spPr>
              <a:xfrm>
                <a:off x="2408988" y="-648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5</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7" name="Ellipse 6"/>
            <p:cNvSpPr/>
            <p:nvPr/>
          </p:nvSpPr>
          <p:spPr>
            <a:xfrm>
              <a:off x="3929998" y="263367"/>
              <a:ext cx="802817" cy="721541"/>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4</a:t>
              </a:r>
              <a:endPar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pSp>
      <p:sp>
        <p:nvSpPr>
          <p:cNvPr id="17" name="Ellipse 16"/>
          <p:cNvSpPr/>
          <p:nvPr/>
        </p:nvSpPr>
        <p:spPr>
          <a:xfrm>
            <a:off x="0" y="487931"/>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endParaRPr 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8" name="Rectangle à coins arrondis 17"/>
          <p:cNvSpPr/>
          <p:nvPr/>
        </p:nvSpPr>
        <p:spPr>
          <a:xfrm>
            <a:off x="4860032" y="285199"/>
            <a:ext cx="4186113" cy="695529"/>
          </a:xfrm>
          <a:prstGeom prst="roundRect">
            <a:avLst>
              <a:gd name="adj" fmla="val 36949"/>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smtClean="0">
                <a:solidFill>
                  <a:schemeClr val="tx1"/>
                </a:solidFill>
              </a:rPr>
              <a:t>Contribution to WIS and Capacity building</a:t>
            </a:r>
            <a:endParaRPr lang="en-US" sz="2000" b="1" dirty="0">
              <a:solidFill>
                <a:schemeClr val="tx1"/>
              </a:solidFill>
            </a:endParaRPr>
          </a:p>
        </p:txBody>
      </p:sp>
      <p:sp>
        <p:nvSpPr>
          <p:cNvPr id="19" name="Organigramme : Alternative 18"/>
          <p:cNvSpPr/>
          <p:nvPr/>
        </p:nvSpPr>
        <p:spPr>
          <a:xfrm>
            <a:off x="0" y="1910737"/>
            <a:ext cx="1674564"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b="1" dirty="0" smtClean="0">
                <a:solidFill>
                  <a:schemeClr val="tx1"/>
                </a:solidFill>
              </a:rPr>
              <a:t>WIS Meetings</a:t>
            </a:r>
            <a:endParaRPr lang="en-US" sz="1600" b="1" dirty="0">
              <a:solidFill>
                <a:schemeClr val="tx1"/>
              </a:solidFill>
            </a:endParaRPr>
          </a:p>
        </p:txBody>
      </p:sp>
      <p:sp>
        <p:nvSpPr>
          <p:cNvPr id="20" name="Organigramme : Alternative 19"/>
          <p:cNvSpPr/>
          <p:nvPr/>
        </p:nvSpPr>
        <p:spPr>
          <a:xfrm>
            <a:off x="0" y="4443891"/>
            <a:ext cx="1696598" cy="727018"/>
          </a:xfrm>
          <a:prstGeom prst="flowChartAlternateProcess">
            <a:avLst/>
          </a:prstGeom>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1600" dirty="0" smtClean="0">
                <a:solidFill>
                  <a:schemeClr val="tx1"/>
                </a:solidFill>
              </a:rPr>
              <a:t>VPN Internet</a:t>
            </a:r>
            <a:endParaRPr lang="en-US" sz="1600" dirty="0">
              <a:solidFill>
                <a:schemeClr val="tx1"/>
              </a:solidFill>
            </a:endParaRPr>
          </a:p>
        </p:txBody>
      </p:sp>
      <p:sp>
        <p:nvSpPr>
          <p:cNvPr id="22" name="Organigramme : Alternative 21"/>
          <p:cNvSpPr/>
          <p:nvPr/>
        </p:nvSpPr>
        <p:spPr>
          <a:xfrm>
            <a:off x="0" y="3204667"/>
            <a:ext cx="1696598" cy="727018"/>
          </a:xfrm>
          <a:prstGeom prst="flowChartAlternateProcess">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1600" dirty="0" smtClean="0">
                <a:solidFill>
                  <a:schemeClr val="tx1"/>
                </a:solidFill>
              </a:rPr>
              <a:t>GISC CASA members</a:t>
            </a:r>
            <a:endParaRPr lang="en-US" sz="1600" dirty="0">
              <a:solidFill>
                <a:schemeClr val="tx1"/>
              </a:solidFill>
            </a:endParaRPr>
          </a:p>
        </p:txBody>
      </p:sp>
      <p:sp>
        <p:nvSpPr>
          <p:cNvPr id="23" name="Ellipse 22"/>
          <p:cNvSpPr/>
          <p:nvPr/>
        </p:nvSpPr>
        <p:spPr>
          <a:xfrm>
            <a:off x="3107411" y="0"/>
            <a:ext cx="593812" cy="518375"/>
          </a:xfrm>
          <a:prstGeom prst="ellipse">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a:t>
            </a:r>
            <a:endParaRPr lang="en-US" sz="20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Espace réservé du numéro de diapositive 11"/>
          <p:cNvSpPr>
            <a:spLocks noGrp="1"/>
          </p:cNvSpPr>
          <p:nvPr>
            <p:ph type="sldNum" sz="quarter" idx="12"/>
          </p:nvPr>
        </p:nvSpPr>
        <p:spPr>
          <a:xfrm>
            <a:off x="8343900" y="6465888"/>
            <a:ext cx="714375" cy="323850"/>
          </a:xfrm>
        </p:spPr>
        <p:txBody>
          <a:bodyPr/>
          <a:lstStyle/>
          <a:p>
            <a:pPr>
              <a:defRPr/>
            </a:pPr>
            <a:fld id="{38A0909A-7F1D-457A-BAAA-5B9F198B7659}" type="slidenum">
              <a:rPr lang="en-US" smtClean="0"/>
              <a:pPr>
                <a:defRPr/>
              </a:pPr>
              <a:t>30</a:t>
            </a:fld>
            <a:endParaRPr lang="en-US" dirty="0"/>
          </a:p>
        </p:txBody>
      </p:sp>
      <p:pic>
        <p:nvPicPr>
          <p:cNvPr id="72706" name="Picture 2"/>
          <p:cNvPicPr>
            <a:picLocks noChangeAspect="1" noChangeArrowheads="1"/>
          </p:cNvPicPr>
          <p:nvPr/>
        </p:nvPicPr>
        <p:blipFill>
          <a:blip r:embed="rId3" cstate="print"/>
          <a:srcRect/>
          <a:stretch>
            <a:fillRect/>
          </a:stretch>
        </p:blipFill>
        <p:spPr bwMode="auto">
          <a:xfrm>
            <a:off x="2462088" y="1806766"/>
            <a:ext cx="5936207" cy="3974890"/>
          </a:xfrm>
          <a:prstGeom prst="rect">
            <a:avLst/>
          </a:prstGeom>
          <a:noFill/>
          <a:ln w="9525">
            <a:noFill/>
            <a:miter lim="800000"/>
            <a:headEnd/>
            <a:tailEnd/>
          </a:ln>
        </p:spPr>
      </p:pic>
      <p:sp>
        <p:nvSpPr>
          <p:cNvPr id="24" name="ZoneTexte 23"/>
          <p:cNvSpPr txBox="1"/>
          <p:nvPr/>
        </p:nvSpPr>
        <p:spPr>
          <a:xfrm>
            <a:off x="2820318" y="6070294"/>
            <a:ext cx="6070294" cy="646331"/>
          </a:xfrm>
          <a:prstGeom prst="rect">
            <a:avLst/>
          </a:prstGeom>
          <a:noFill/>
        </p:spPr>
        <p:txBody>
          <a:bodyPr wrap="square" rtlCol="0">
            <a:spAutoFit/>
          </a:bodyPr>
          <a:lstStyle/>
          <a:p>
            <a:r>
              <a:rPr lang="fr-FR" dirty="0" err="1" smtClean="0">
                <a:latin typeface="+mj-lt"/>
              </a:rPr>
              <a:t>Same</a:t>
            </a:r>
            <a:r>
              <a:rPr lang="fr-FR" dirty="0" smtClean="0">
                <a:latin typeface="+mj-lt"/>
              </a:rPr>
              <a:t> </a:t>
            </a:r>
            <a:r>
              <a:rPr lang="fr-FR" dirty="0" err="1" smtClean="0">
                <a:latin typeface="+mj-lt"/>
              </a:rPr>
              <a:t>principle</a:t>
            </a:r>
            <a:r>
              <a:rPr lang="fr-FR" dirty="0" smtClean="0">
                <a:latin typeface="+mj-lt"/>
              </a:rPr>
              <a:t> </a:t>
            </a:r>
            <a:r>
              <a:rPr lang="fr-FR" dirty="0" err="1" smtClean="0">
                <a:latin typeface="+mj-lt"/>
              </a:rPr>
              <a:t>could</a:t>
            </a:r>
            <a:r>
              <a:rPr lang="fr-FR" dirty="0" smtClean="0">
                <a:latin typeface="+mj-lt"/>
              </a:rPr>
              <a:t> </a:t>
            </a:r>
            <a:r>
              <a:rPr lang="fr-FR" dirty="0" err="1" smtClean="0">
                <a:latin typeface="+mj-lt"/>
              </a:rPr>
              <a:t>be</a:t>
            </a:r>
            <a:r>
              <a:rPr lang="fr-FR" dirty="0" smtClean="0">
                <a:latin typeface="+mj-lt"/>
              </a:rPr>
              <a:t> </a:t>
            </a:r>
            <a:r>
              <a:rPr lang="fr-FR" dirty="0" err="1" smtClean="0">
                <a:latin typeface="+mj-lt"/>
              </a:rPr>
              <a:t>easily</a:t>
            </a:r>
            <a:r>
              <a:rPr lang="fr-FR" dirty="0" smtClean="0">
                <a:latin typeface="+mj-lt"/>
              </a:rPr>
              <a:t> </a:t>
            </a:r>
            <a:r>
              <a:rPr lang="fr-FR" dirty="0" err="1" smtClean="0">
                <a:latin typeface="+mj-lt"/>
              </a:rPr>
              <a:t>implemented</a:t>
            </a:r>
            <a:r>
              <a:rPr lang="fr-FR" dirty="0" smtClean="0">
                <a:latin typeface="+mj-lt"/>
              </a:rPr>
              <a:t> for </a:t>
            </a:r>
            <a:r>
              <a:rPr lang="fr-FR" dirty="0" err="1" smtClean="0">
                <a:latin typeface="+mj-lt"/>
              </a:rPr>
              <a:t>Senegal</a:t>
            </a:r>
            <a:r>
              <a:rPr lang="fr-FR" dirty="0" smtClean="0">
                <a:latin typeface="+mj-lt"/>
              </a:rPr>
              <a:t>, ACMAD, </a:t>
            </a:r>
            <a:r>
              <a:rPr lang="fr-FR" dirty="0" err="1" smtClean="0">
                <a:latin typeface="+mj-lt"/>
              </a:rPr>
              <a:t>Tunisia</a:t>
            </a:r>
            <a:r>
              <a:rPr lang="fr-FR" dirty="0" smtClean="0">
                <a:latin typeface="+mj-lt"/>
              </a:rPr>
              <a:t>…</a:t>
            </a:r>
            <a:endParaRPr lang="fr-FR" dirty="0">
              <a:latin typeface="+mj-lt"/>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numéro de diapositive 7"/>
          <p:cNvSpPr>
            <a:spLocks noGrp="1"/>
          </p:cNvSpPr>
          <p:nvPr>
            <p:ph type="sldNum" sz="quarter" idx="12"/>
          </p:nvPr>
        </p:nvSpPr>
        <p:spPr/>
        <p:txBody>
          <a:bodyPr/>
          <a:lstStyle/>
          <a:p>
            <a:pPr>
              <a:defRPr/>
            </a:pPr>
            <a:fld id="{408FB419-BFCA-45EE-95BE-66C0617F1A64}" type="slidenum">
              <a:rPr lang="fr-FR"/>
              <a:pPr>
                <a:defRPr/>
              </a:pPr>
              <a:t>31</a:t>
            </a:fld>
            <a:endParaRPr lang="fr-FR"/>
          </a:p>
        </p:txBody>
      </p:sp>
      <p:sp>
        <p:nvSpPr>
          <p:cNvPr id="5" name="ZoneTexte 4"/>
          <p:cNvSpPr txBox="1"/>
          <p:nvPr/>
        </p:nvSpPr>
        <p:spPr>
          <a:xfrm>
            <a:off x="237761" y="1414182"/>
            <a:ext cx="8643938" cy="5524589"/>
          </a:xfrm>
          <a:prstGeom prst="rect">
            <a:avLst/>
          </a:prstGeom>
          <a:noFill/>
        </p:spPr>
        <p:txBody>
          <a:bodyPr>
            <a:spAutoFit/>
          </a:bodyPr>
          <a:lstStyle/>
          <a:p>
            <a:pPr>
              <a:lnSpc>
                <a:spcPct val="150000"/>
              </a:lnSpc>
              <a:buClr>
                <a:srgbClr val="C00000"/>
              </a:buClr>
              <a:buSzPct val="85000"/>
              <a:buFont typeface="Wingdings" pitchFamily="2" charset="2"/>
              <a:buChar char="q"/>
              <a:defRPr/>
            </a:pPr>
            <a:r>
              <a:rPr lang="en-US" sz="2000" dirty="0" smtClean="0"/>
              <a:t> </a:t>
            </a:r>
            <a:r>
              <a:rPr lang="en-US" sz="2400" dirty="0"/>
              <a:t>Redundant high speed internet connection</a:t>
            </a:r>
          </a:p>
          <a:p>
            <a:pPr marL="723900" lvl="1" indent="-266700">
              <a:buFont typeface="Wingdings" pitchFamily="2" charset="2"/>
              <a:buChar char="§"/>
              <a:defRPr/>
            </a:pPr>
            <a:r>
              <a:rPr lang="en-US" sz="2200" dirty="0"/>
              <a:t>First High Speed Internet connection (FO): </a:t>
            </a:r>
            <a:r>
              <a:rPr lang="en-US" sz="2200" b="1" dirty="0">
                <a:solidFill>
                  <a:srgbClr val="C00000"/>
                </a:solidFill>
              </a:rPr>
              <a:t>4Mbps</a:t>
            </a:r>
            <a:r>
              <a:rPr lang="en-US" sz="2200" dirty="0"/>
              <a:t> with the telecom operator: </a:t>
            </a:r>
            <a:r>
              <a:rPr lang="en-US" sz="2200" dirty="0" err="1"/>
              <a:t>Maroc</a:t>
            </a:r>
            <a:r>
              <a:rPr lang="en-US" sz="2200" dirty="0"/>
              <a:t> </a:t>
            </a:r>
            <a:r>
              <a:rPr lang="en-US" sz="2200" dirty="0" smtClean="0"/>
              <a:t>Telecom</a:t>
            </a:r>
          </a:p>
          <a:p>
            <a:pPr marL="723900" lvl="1" indent="-266700">
              <a:defRPr/>
            </a:pPr>
            <a:r>
              <a:rPr lang="en-US" sz="2200" dirty="0"/>
              <a:t> </a:t>
            </a:r>
            <a:r>
              <a:rPr lang="en-US" sz="2200" dirty="0" smtClean="0"/>
              <a:t>    </a:t>
            </a:r>
            <a:r>
              <a:rPr lang="en-US" sz="2200" dirty="0" smtClean="0">
                <a:solidFill>
                  <a:srgbClr val="0000FF"/>
                </a:solidFill>
              </a:rPr>
              <a:t>upgrade in 2014 to reach a flow rate of 8Mbps</a:t>
            </a:r>
            <a:endParaRPr lang="fr-FR" sz="2200" dirty="0">
              <a:solidFill>
                <a:srgbClr val="0000FF"/>
              </a:solidFill>
            </a:endParaRPr>
          </a:p>
          <a:p>
            <a:pPr marL="723900" lvl="1" indent="-266700">
              <a:buFont typeface="Wingdings" pitchFamily="2" charset="2"/>
              <a:buChar char="§"/>
              <a:defRPr/>
            </a:pPr>
            <a:endParaRPr lang="en-US" sz="2200" dirty="0" smtClean="0"/>
          </a:p>
          <a:p>
            <a:pPr marL="723900" lvl="1" indent="-266700">
              <a:buFont typeface="Wingdings" pitchFamily="2" charset="2"/>
              <a:buChar char="§"/>
              <a:defRPr/>
            </a:pPr>
            <a:r>
              <a:rPr lang="en-US" sz="2200" dirty="0" smtClean="0"/>
              <a:t>Redundant </a:t>
            </a:r>
            <a:r>
              <a:rPr lang="en-US" sz="2200" dirty="0"/>
              <a:t>High Speed Internet connection (FO): </a:t>
            </a:r>
            <a:r>
              <a:rPr lang="en-US" sz="2200" b="1" dirty="0">
                <a:solidFill>
                  <a:srgbClr val="C00000"/>
                </a:solidFill>
              </a:rPr>
              <a:t>4Mbps</a:t>
            </a:r>
            <a:r>
              <a:rPr lang="en-US" sz="2200" dirty="0"/>
              <a:t> with the telecom operator: INWI</a:t>
            </a:r>
            <a:endParaRPr lang="fr-FR" sz="2200" dirty="0"/>
          </a:p>
          <a:p>
            <a:pPr marL="723900" lvl="1" indent="-266700">
              <a:buFont typeface="Wingdings" pitchFamily="2" charset="2"/>
              <a:buChar char="§"/>
              <a:defRPr/>
            </a:pPr>
            <a:endParaRPr lang="en-US" sz="2200" dirty="0" smtClean="0"/>
          </a:p>
          <a:p>
            <a:pPr marL="723900" lvl="1" indent="-266700">
              <a:buFont typeface="Wingdings" pitchFamily="2" charset="2"/>
              <a:buChar char="§"/>
              <a:defRPr/>
            </a:pPr>
            <a:r>
              <a:rPr lang="en-US" sz="2200" dirty="0" smtClean="0"/>
              <a:t>Additional ADSL </a:t>
            </a:r>
            <a:r>
              <a:rPr lang="en-US" sz="2200" dirty="0"/>
              <a:t>internet Access: </a:t>
            </a:r>
            <a:r>
              <a:rPr lang="en-US" sz="2200" b="1" dirty="0">
                <a:solidFill>
                  <a:srgbClr val="C00000"/>
                </a:solidFill>
              </a:rPr>
              <a:t>20 Mbps</a:t>
            </a:r>
            <a:endParaRPr lang="fr-FR" sz="2200" b="1" dirty="0">
              <a:solidFill>
                <a:srgbClr val="C00000"/>
              </a:solidFill>
            </a:endParaRPr>
          </a:p>
          <a:p>
            <a:pPr>
              <a:lnSpc>
                <a:spcPct val="150000"/>
              </a:lnSpc>
              <a:buClr>
                <a:srgbClr val="C00000"/>
              </a:buClr>
              <a:buSzPct val="85000"/>
              <a:buFont typeface="Wingdings" pitchFamily="2" charset="2"/>
              <a:buChar char="q"/>
              <a:defRPr/>
            </a:pPr>
            <a:r>
              <a:rPr lang="en-US" sz="2400" dirty="0" smtClean="0"/>
              <a:t> </a:t>
            </a:r>
            <a:r>
              <a:rPr lang="en-US" sz="2400" dirty="0"/>
              <a:t>RMDCN connection (new generation with </a:t>
            </a:r>
            <a:r>
              <a:rPr lang="en-US" sz="2400" b="1" dirty="0">
                <a:solidFill>
                  <a:srgbClr val="0000FF"/>
                </a:solidFill>
              </a:rPr>
              <a:t>2Mbps</a:t>
            </a:r>
            <a:r>
              <a:rPr lang="en-US" sz="2400" dirty="0" smtClean="0"/>
              <a:t>)</a:t>
            </a:r>
          </a:p>
          <a:p>
            <a:pPr lvl="0">
              <a:lnSpc>
                <a:spcPct val="150000"/>
              </a:lnSpc>
              <a:buClr>
                <a:srgbClr val="C00000"/>
              </a:buClr>
              <a:buSzPct val="85000"/>
              <a:buFont typeface="Wingdings" pitchFamily="2" charset="2"/>
              <a:buChar char="q"/>
              <a:defRPr/>
            </a:pPr>
            <a:r>
              <a:rPr lang="en-US" sz="2400" dirty="0" smtClean="0"/>
              <a:t> The traditional and telegraphic connection with RTH Algiers was replaced by an Internet VPN connection. </a:t>
            </a:r>
            <a:r>
              <a:rPr lang="en-US" sz="2200" i="1" dirty="0" smtClean="0">
                <a:solidFill>
                  <a:srgbClr val="0000FF"/>
                </a:solidFill>
              </a:rPr>
              <a:t>The test was also successfully made in January 2014. </a:t>
            </a:r>
            <a:endParaRPr lang="en-US" sz="2400" dirty="0"/>
          </a:p>
        </p:txBody>
      </p:sp>
      <p:sp>
        <p:nvSpPr>
          <p:cNvPr id="6" name="ZoneTexte 5"/>
          <p:cNvSpPr txBox="1"/>
          <p:nvPr/>
        </p:nvSpPr>
        <p:spPr>
          <a:xfrm>
            <a:off x="2607728" y="795864"/>
            <a:ext cx="3911600" cy="800219"/>
          </a:xfrm>
          <a:prstGeom prst="rect">
            <a:avLst/>
          </a:prstGeom>
          <a:noFill/>
        </p:spPr>
        <p:txBody>
          <a:bodyPr wrap="square" rtlCol="0">
            <a:spAutoFit/>
          </a:bodyPr>
          <a:lstStyle/>
          <a:p>
            <a:r>
              <a:rPr lang="en-US" sz="2800" i="1" dirty="0" smtClean="0">
                <a:solidFill>
                  <a:srgbClr val="0000FF"/>
                </a:solidFill>
                <a:latin typeface="Cooper Black" pitchFamily="18" charset="0"/>
              </a:rPr>
              <a:t>Telecommunication</a:t>
            </a:r>
          </a:p>
          <a:p>
            <a:endParaRPr lang="fr-F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43"/>
          <p:cNvSpPr txBox="1">
            <a:spLocks noChangeArrowheads="1"/>
          </p:cNvSpPr>
          <p:nvPr/>
        </p:nvSpPr>
        <p:spPr bwMode="auto">
          <a:xfrm>
            <a:off x="0" y="1735712"/>
            <a:ext cx="9144000" cy="584775"/>
          </a:xfrm>
          <a:prstGeom prst="rect">
            <a:avLst/>
          </a:prstGeom>
          <a:noFill/>
          <a:ln w="9525">
            <a:noFill/>
            <a:miter lim="800000"/>
            <a:headEnd/>
            <a:tailEnd/>
          </a:ln>
        </p:spPr>
        <p:txBody>
          <a:bodyPr>
            <a:spAutoFit/>
          </a:bodyPr>
          <a:lstStyle/>
          <a:p>
            <a:pPr algn="ctr">
              <a:spcBef>
                <a:spcPct val="50000"/>
              </a:spcBef>
            </a:pPr>
            <a:r>
              <a:rPr lang="en-US" sz="3200" b="1" dirty="0" smtClean="0">
                <a:latin typeface="Calibri" pitchFamily="34" charset="0"/>
              </a:rPr>
              <a:t>Many thanks for your attention</a:t>
            </a:r>
            <a:endParaRPr lang="en-US" sz="3200" b="1" dirty="0">
              <a:latin typeface="Calibri" pitchFamily="34" charset="0"/>
            </a:endParaRPr>
          </a:p>
        </p:txBody>
      </p:sp>
      <p:sp>
        <p:nvSpPr>
          <p:cNvPr id="8" name="Espace réservé du numéro de diapositive 7"/>
          <p:cNvSpPr>
            <a:spLocks noGrp="1"/>
          </p:cNvSpPr>
          <p:nvPr>
            <p:ph type="sldNum" sz="quarter" idx="12"/>
          </p:nvPr>
        </p:nvSpPr>
        <p:spPr/>
        <p:txBody>
          <a:bodyPr/>
          <a:lstStyle/>
          <a:p>
            <a:pPr>
              <a:defRPr/>
            </a:pPr>
            <a:fld id="{408FB419-BFCA-45EE-95BE-66C0617F1A64}" type="slidenum">
              <a:rPr lang="fr-FR"/>
              <a:pPr>
                <a:defRPr/>
              </a:pPr>
              <a:t>32</a:t>
            </a:fld>
            <a:endParaRPr lang="fr-FR"/>
          </a:p>
        </p:txBody>
      </p:sp>
      <p:pic>
        <p:nvPicPr>
          <p:cNvPr id="41988" name="Picture 17" descr="http://www.obs-vlfr.fr/Enseignement/enseignants/copin/Aivazovsky%20Orage.jpg"/>
          <p:cNvPicPr>
            <a:picLocks noChangeAspect="1" noChangeArrowheads="1"/>
          </p:cNvPicPr>
          <p:nvPr/>
        </p:nvPicPr>
        <p:blipFill>
          <a:blip r:embed="rId3" cstate="print"/>
          <a:srcRect/>
          <a:stretch>
            <a:fillRect/>
          </a:stretch>
        </p:blipFill>
        <p:spPr bwMode="auto">
          <a:xfrm>
            <a:off x="2109788" y="2716213"/>
            <a:ext cx="5083175" cy="3130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4986</TotalTime>
  <Words>1760</Words>
  <Application>Microsoft Office PowerPoint</Application>
  <PresentationFormat>Affichage à l'écran (4:3)</PresentationFormat>
  <Paragraphs>474</Paragraphs>
  <Slides>32</Slides>
  <Notes>32</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32</vt:i4>
      </vt:variant>
    </vt:vector>
  </HeadingPairs>
  <TitlesOfParts>
    <vt:vector size="34" baseType="lpstr">
      <vt:lpstr>Débit</vt:lpstr>
      <vt:lpstr>Visio</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bureau</dc:creator>
  <cp:lastModifiedBy>Meteo</cp:lastModifiedBy>
  <cp:revision>296</cp:revision>
  <dcterms:created xsi:type="dcterms:W3CDTF">2009-03-23T11:50:21Z</dcterms:created>
  <dcterms:modified xsi:type="dcterms:W3CDTF">2015-10-29T19:44:16Z</dcterms:modified>
</cp:coreProperties>
</file>