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904DD9-F700-41B7-8583-4DDA1A1D9888}" type="doc">
      <dgm:prSet loTypeId="urn:microsoft.com/office/officeart/2005/8/layout/vList2" loCatId="list" qsTypeId="urn:microsoft.com/office/officeart/2005/8/quickstyle/simple3" qsCatId="simple" csTypeId="urn:microsoft.com/office/officeart/2005/8/colors/accent4_4" csCatId="accent4" phldr="1"/>
      <dgm:spPr/>
      <dgm:t>
        <a:bodyPr/>
        <a:lstStyle/>
        <a:p>
          <a:endParaRPr lang="en-AU"/>
        </a:p>
      </dgm:t>
    </dgm:pt>
    <dgm:pt modelId="{1DAD9015-07DD-48AE-B884-899F678CC7C4}">
      <dgm:prSet phldrT="[Text]" custT="1"/>
      <dgm:spPr/>
      <dgm:t>
        <a:bodyPr/>
        <a:lstStyle/>
        <a:p>
          <a:r>
            <a:rPr lang="en-US" sz="3200" dirty="0" smtClean="0"/>
            <a:t>Staging Post</a:t>
          </a:r>
          <a:endParaRPr lang="en-AU" sz="3200" dirty="0"/>
        </a:p>
      </dgm:t>
    </dgm:pt>
    <dgm:pt modelId="{1CB5CF31-88F3-4523-AA0B-653A941DF46A}" type="parTrans" cxnId="{097C6201-F3EE-411D-B4F6-DD7621EBB990}">
      <dgm:prSet/>
      <dgm:spPr/>
      <dgm:t>
        <a:bodyPr/>
        <a:lstStyle/>
        <a:p>
          <a:endParaRPr lang="en-AU"/>
        </a:p>
      </dgm:t>
    </dgm:pt>
    <dgm:pt modelId="{9E1DC1AF-9053-4C7E-979B-4BFE455F8CC3}" type="sibTrans" cxnId="{097C6201-F3EE-411D-B4F6-DD7621EBB990}">
      <dgm:prSet/>
      <dgm:spPr/>
      <dgm:t>
        <a:bodyPr/>
        <a:lstStyle/>
        <a:p>
          <a:endParaRPr lang="en-AU"/>
        </a:p>
      </dgm:t>
    </dgm:pt>
    <dgm:pt modelId="{CA17632F-CD63-429E-B683-24ED5C8C6E9E}">
      <dgm:prSet phldrT="[Text]" custT="1"/>
      <dgm:spPr/>
      <dgm:t>
        <a:bodyPr/>
        <a:lstStyle/>
        <a:p>
          <a:r>
            <a:rPr lang="en-US" sz="3200" dirty="0" smtClean="0"/>
            <a:t>Email</a:t>
          </a:r>
          <a:endParaRPr lang="en-AU" sz="3200" dirty="0"/>
        </a:p>
      </dgm:t>
    </dgm:pt>
    <dgm:pt modelId="{D234C04E-8DEB-4467-A185-C89F3AE5E776}" type="parTrans" cxnId="{3AC8BF1C-C56D-4870-8B93-BA5ACE7AD4B7}">
      <dgm:prSet/>
      <dgm:spPr/>
      <dgm:t>
        <a:bodyPr/>
        <a:lstStyle/>
        <a:p>
          <a:endParaRPr lang="en-AU"/>
        </a:p>
      </dgm:t>
    </dgm:pt>
    <dgm:pt modelId="{430E5F70-F32B-47ED-85E0-10660310F174}" type="sibTrans" cxnId="{3AC8BF1C-C56D-4870-8B93-BA5ACE7AD4B7}">
      <dgm:prSet/>
      <dgm:spPr/>
      <dgm:t>
        <a:bodyPr/>
        <a:lstStyle/>
        <a:p>
          <a:endParaRPr lang="en-AU"/>
        </a:p>
      </dgm:t>
    </dgm:pt>
    <dgm:pt modelId="{A1DC5852-AFC0-487D-A58B-C73A6D30DCAD}">
      <dgm:prSet phldrT="[Text]" custT="1"/>
      <dgm:spPr/>
      <dgm:t>
        <a:bodyPr/>
        <a:lstStyle/>
        <a:p>
          <a:r>
            <a:rPr lang="en-US" sz="3200" dirty="0" smtClean="0"/>
            <a:t>FTP</a:t>
          </a:r>
          <a:endParaRPr lang="en-AU" sz="3200" dirty="0"/>
        </a:p>
      </dgm:t>
    </dgm:pt>
    <dgm:pt modelId="{BA5D04CE-BF78-417F-8580-DD04081D2DD3}" type="parTrans" cxnId="{872F746B-9709-4306-B08B-C66CA7B3F828}">
      <dgm:prSet/>
      <dgm:spPr/>
      <dgm:t>
        <a:bodyPr/>
        <a:lstStyle/>
        <a:p>
          <a:endParaRPr lang="en-AU"/>
        </a:p>
      </dgm:t>
    </dgm:pt>
    <dgm:pt modelId="{D98AC263-6860-4A62-BEF2-C5B4297FFDC3}" type="sibTrans" cxnId="{872F746B-9709-4306-B08B-C66CA7B3F828}">
      <dgm:prSet/>
      <dgm:spPr/>
      <dgm:t>
        <a:bodyPr/>
        <a:lstStyle/>
        <a:p>
          <a:endParaRPr lang="en-AU"/>
        </a:p>
      </dgm:t>
    </dgm:pt>
    <dgm:pt modelId="{FAA41D9D-A384-49C3-A37D-7C1EF5FFB0ED}">
      <dgm:prSet phldrT="[Text]" custT="1"/>
      <dgm:spPr/>
      <dgm:t>
        <a:bodyPr tIns="144000"/>
        <a:lstStyle/>
        <a:p>
          <a:r>
            <a:rPr lang="en-US" sz="2000" dirty="0" smtClean="0"/>
            <a:t>Product can be access through the browser.</a:t>
          </a:r>
          <a:endParaRPr lang="en-AU" sz="2000" dirty="0"/>
        </a:p>
      </dgm:t>
    </dgm:pt>
    <dgm:pt modelId="{38574F90-C151-43B4-962A-930CF46057E5}" type="parTrans" cxnId="{2FAE8332-A959-4301-90E2-8F1BF2C54C5F}">
      <dgm:prSet/>
      <dgm:spPr/>
      <dgm:t>
        <a:bodyPr/>
        <a:lstStyle/>
        <a:p>
          <a:endParaRPr lang="en-AU"/>
        </a:p>
      </dgm:t>
    </dgm:pt>
    <dgm:pt modelId="{B62BA3D0-A48A-47F6-92F0-72D0F1913991}" type="sibTrans" cxnId="{2FAE8332-A959-4301-90E2-8F1BF2C54C5F}">
      <dgm:prSet/>
      <dgm:spPr/>
      <dgm:t>
        <a:bodyPr/>
        <a:lstStyle/>
        <a:p>
          <a:endParaRPr lang="en-AU"/>
        </a:p>
      </dgm:t>
    </dgm:pt>
    <dgm:pt modelId="{A2C39BC7-FB74-4310-9894-404A6A0E9423}">
      <dgm:prSet phldrT="[Text]" custT="1"/>
      <dgm:spPr/>
      <dgm:t>
        <a:bodyPr tIns="144000"/>
        <a:lstStyle/>
        <a:p>
          <a:r>
            <a:rPr lang="en-US" sz="2000" dirty="0" smtClean="0"/>
            <a:t>Product is sent as an attachment in an email.</a:t>
          </a:r>
          <a:endParaRPr lang="en-AU" sz="2000" dirty="0"/>
        </a:p>
      </dgm:t>
    </dgm:pt>
    <dgm:pt modelId="{B6304F89-F939-4E79-A0BE-3A5ABEB0EB86}" type="parTrans" cxnId="{BE639CC3-2A5E-48A5-8618-93B8972BB939}">
      <dgm:prSet/>
      <dgm:spPr/>
      <dgm:t>
        <a:bodyPr/>
        <a:lstStyle/>
        <a:p>
          <a:endParaRPr lang="en-AU"/>
        </a:p>
      </dgm:t>
    </dgm:pt>
    <dgm:pt modelId="{561732ED-8283-4832-81AE-7DF4975C69D8}" type="sibTrans" cxnId="{BE639CC3-2A5E-48A5-8618-93B8972BB939}">
      <dgm:prSet/>
      <dgm:spPr/>
      <dgm:t>
        <a:bodyPr/>
        <a:lstStyle/>
        <a:p>
          <a:endParaRPr lang="en-AU"/>
        </a:p>
      </dgm:t>
    </dgm:pt>
    <dgm:pt modelId="{47756C8D-3254-49C6-A096-E5AAEA2E9B83}">
      <dgm:prSet phldrT="[Text]" custT="1"/>
      <dgm:spPr/>
      <dgm:t>
        <a:bodyPr tIns="144000"/>
        <a:lstStyle/>
        <a:p>
          <a:r>
            <a:rPr lang="en-US" sz="2000" dirty="0" smtClean="0"/>
            <a:t>Product is transferred to a remote host via FTP.</a:t>
          </a:r>
          <a:endParaRPr lang="en-AU" sz="2000" dirty="0"/>
        </a:p>
      </dgm:t>
    </dgm:pt>
    <dgm:pt modelId="{A68067D5-E490-4D09-BEE0-77BE14E4526D}" type="parTrans" cxnId="{59A3C930-0C4F-4738-BA65-5DA81CD16387}">
      <dgm:prSet/>
      <dgm:spPr/>
      <dgm:t>
        <a:bodyPr/>
        <a:lstStyle/>
        <a:p>
          <a:endParaRPr lang="en-AU"/>
        </a:p>
      </dgm:t>
    </dgm:pt>
    <dgm:pt modelId="{C0742E43-AEED-442C-8501-5C5490D8A889}" type="sibTrans" cxnId="{59A3C930-0C4F-4738-BA65-5DA81CD16387}">
      <dgm:prSet/>
      <dgm:spPr/>
      <dgm:t>
        <a:bodyPr/>
        <a:lstStyle/>
        <a:p>
          <a:endParaRPr lang="en-AU"/>
        </a:p>
      </dgm:t>
    </dgm:pt>
    <dgm:pt modelId="{8292BDCD-2485-4010-8989-69D3D6860782}">
      <dgm:prSet phldrT="[Text]" custT="1"/>
      <dgm:spPr/>
      <dgm:t>
        <a:bodyPr tIns="144000"/>
        <a:lstStyle/>
        <a:p>
          <a:r>
            <a:rPr lang="en-US" sz="3200" dirty="0" smtClean="0"/>
            <a:t>Potentially more to come…</a:t>
          </a:r>
          <a:endParaRPr lang="en-AU" sz="3200" dirty="0"/>
        </a:p>
      </dgm:t>
    </dgm:pt>
    <dgm:pt modelId="{22DDF325-A97F-47FF-9E59-9DE4B676C699}" type="parTrans" cxnId="{2C1030F1-52B4-48C3-8B35-9F94E068EA5C}">
      <dgm:prSet/>
      <dgm:spPr/>
      <dgm:t>
        <a:bodyPr/>
        <a:lstStyle/>
        <a:p>
          <a:endParaRPr lang="en-AU"/>
        </a:p>
      </dgm:t>
    </dgm:pt>
    <dgm:pt modelId="{3B209B07-6424-4357-849D-A0FDC87A7650}" type="sibTrans" cxnId="{2C1030F1-52B4-48C3-8B35-9F94E068EA5C}">
      <dgm:prSet/>
      <dgm:spPr/>
      <dgm:t>
        <a:bodyPr/>
        <a:lstStyle/>
        <a:p>
          <a:endParaRPr lang="en-AU"/>
        </a:p>
      </dgm:t>
    </dgm:pt>
    <dgm:pt modelId="{453BAAD5-6984-4AFC-8D66-E859E5E52587}">
      <dgm:prSet phldrT="[Text]" custT="1"/>
      <dgm:spPr/>
      <dgm:t>
        <a:bodyPr tIns="144000"/>
        <a:lstStyle/>
        <a:p>
          <a:r>
            <a:rPr lang="en-US" sz="2000" dirty="0" smtClean="0"/>
            <a:t>HTTP, WebDAV, SFTP, direct socket connection…</a:t>
          </a:r>
          <a:endParaRPr lang="en-AU" sz="2000" dirty="0"/>
        </a:p>
      </dgm:t>
    </dgm:pt>
    <dgm:pt modelId="{1B058CB9-E005-47DE-937B-9C61FD7DBC8F}" type="parTrans" cxnId="{7D3F25AF-70BE-4123-BCD4-A4A2A75A4B72}">
      <dgm:prSet/>
      <dgm:spPr/>
      <dgm:t>
        <a:bodyPr/>
        <a:lstStyle/>
        <a:p>
          <a:endParaRPr lang="en-AU"/>
        </a:p>
      </dgm:t>
    </dgm:pt>
    <dgm:pt modelId="{57E678BA-FEA3-4EBC-A7D6-9A8F6121A5BC}" type="sibTrans" cxnId="{7D3F25AF-70BE-4123-BCD4-A4A2A75A4B72}">
      <dgm:prSet/>
      <dgm:spPr/>
      <dgm:t>
        <a:bodyPr/>
        <a:lstStyle/>
        <a:p>
          <a:endParaRPr lang="en-AU"/>
        </a:p>
      </dgm:t>
    </dgm:pt>
    <dgm:pt modelId="{82D697D0-88F9-45B2-9D37-8FD95E069566}" type="pres">
      <dgm:prSet presAssocID="{33904DD9-F700-41B7-8583-4DDA1A1D98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09118283-B37A-44D2-85EF-ECAC3661111A}" type="pres">
      <dgm:prSet presAssocID="{1DAD9015-07DD-48AE-B884-899F678CC7C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E65E2F5-D279-4DDA-9275-E46E6F3D193A}" type="pres">
      <dgm:prSet presAssocID="{1DAD9015-07DD-48AE-B884-899F678CC7C4}" presName="childText" presStyleLbl="revTx" presStyleIdx="0" presStyleCnt="4" custScaleY="13493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4F10559-29A2-4190-B829-A6F31EA6731F}" type="pres">
      <dgm:prSet presAssocID="{CA17632F-CD63-429E-B683-24ED5C8C6E9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6E83093-AD76-4A46-A620-85140F10F6E0}" type="pres">
      <dgm:prSet presAssocID="{CA17632F-CD63-429E-B683-24ED5C8C6E9E}" presName="childText" presStyleLbl="revTx" presStyleIdx="1" presStyleCnt="4" custScaleY="14492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4D7E32F-DFBA-41C9-85EC-838EB49BA4DA}" type="pres">
      <dgm:prSet presAssocID="{A1DC5852-AFC0-487D-A58B-C73A6D30DCA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EDBCEA6-B136-4C81-91AA-C0810FC372CD}" type="pres">
      <dgm:prSet presAssocID="{A1DC5852-AFC0-487D-A58B-C73A6D30DCAD}" presName="childText" presStyleLbl="revTx" presStyleIdx="2" presStyleCnt="4" custScaleY="15652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3C714C9-EBAA-49AE-9844-FE04C0807381}" type="pres">
      <dgm:prSet presAssocID="{8292BDCD-2485-4010-8989-69D3D686078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A56F9680-556B-4347-B7DD-1E0D9C49E0B3}" type="pres">
      <dgm:prSet presAssocID="{8292BDCD-2485-4010-8989-69D3D6860782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8C48CB8A-F450-44CB-8B05-8525DA640EE5}" type="presOf" srcId="{A1DC5852-AFC0-487D-A58B-C73A6D30DCAD}" destId="{F4D7E32F-DFBA-41C9-85EC-838EB49BA4DA}" srcOrd="0" destOrd="0" presId="urn:microsoft.com/office/officeart/2005/8/layout/vList2"/>
    <dgm:cxn modelId="{74E62F64-997B-425C-81B6-0056684C467B}" type="presOf" srcId="{FAA41D9D-A384-49C3-A37D-7C1EF5FFB0ED}" destId="{8E65E2F5-D279-4DDA-9275-E46E6F3D193A}" srcOrd="0" destOrd="0" presId="urn:microsoft.com/office/officeart/2005/8/layout/vList2"/>
    <dgm:cxn modelId="{872F746B-9709-4306-B08B-C66CA7B3F828}" srcId="{33904DD9-F700-41B7-8583-4DDA1A1D9888}" destId="{A1DC5852-AFC0-487D-A58B-C73A6D30DCAD}" srcOrd="2" destOrd="0" parTransId="{BA5D04CE-BF78-417F-8580-DD04081D2DD3}" sibTransId="{D98AC263-6860-4A62-BEF2-C5B4297FFDC3}"/>
    <dgm:cxn modelId="{2C8D0DF6-1209-4EC3-93F9-03F638204005}" type="presOf" srcId="{1DAD9015-07DD-48AE-B884-899F678CC7C4}" destId="{09118283-B37A-44D2-85EF-ECAC3661111A}" srcOrd="0" destOrd="0" presId="urn:microsoft.com/office/officeart/2005/8/layout/vList2"/>
    <dgm:cxn modelId="{74408DE2-675C-49DA-899F-5EE1A19D726D}" type="presOf" srcId="{453BAAD5-6984-4AFC-8D66-E859E5E52587}" destId="{A56F9680-556B-4347-B7DD-1E0D9C49E0B3}" srcOrd="0" destOrd="0" presId="urn:microsoft.com/office/officeart/2005/8/layout/vList2"/>
    <dgm:cxn modelId="{6E4BC139-9393-4BE0-9A0A-A11AA2B76981}" type="presOf" srcId="{A2C39BC7-FB74-4310-9894-404A6A0E9423}" destId="{C6E83093-AD76-4A46-A620-85140F10F6E0}" srcOrd="0" destOrd="0" presId="urn:microsoft.com/office/officeart/2005/8/layout/vList2"/>
    <dgm:cxn modelId="{3B50C64F-170C-40A6-9670-1876D099E929}" type="presOf" srcId="{8292BDCD-2485-4010-8989-69D3D6860782}" destId="{C3C714C9-EBAA-49AE-9844-FE04C0807381}" srcOrd="0" destOrd="0" presId="urn:microsoft.com/office/officeart/2005/8/layout/vList2"/>
    <dgm:cxn modelId="{BE639CC3-2A5E-48A5-8618-93B8972BB939}" srcId="{CA17632F-CD63-429E-B683-24ED5C8C6E9E}" destId="{A2C39BC7-FB74-4310-9894-404A6A0E9423}" srcOrd="0" destOrd="0" parTransId="{B6304F89-F939-4E79-A0BE-3A5ABEB0EB86}" sibTransId="{561732ED-8283-4832-81AE-7DF4975C69D8}"/>
    <dgm:cxn modelId="{3BD44591-8B6F-4D5C-B586-7F401CA6E45B}" type="presOf" srcId="{47756C8D-3254-49C6-A096-E5AAEA2E9B83}" destId="{5EDBCEA6-B136-4C81-91AA-C0810FC372CD}" srcOrd="0" destOrd="0" presId="urn:microsoft.com/office/officeart/2005/8/layout/vList2"/>
    <dgm:cxn modelId="{2F64FA33-8B86-4585-A51F-86DCB56994AE}" type="presOf" srcId="{33904DD9-F700-41B7-8583-4DDA1A1D9888}" destId="{82D697D0-88F9-45B2-9D37-8FD95E069566}" srcOrd="0" destOrd="0" presId="urn:microsoft.com/office/officeart/2005/8/layout/vList2"/>
    <dgm:cxn modelId="{59A3C930-0C4F-4738-BA65-5DA81CD16387}" srcId="{A1DC5852-AFC0-487D-A58B-C73A6D30DCAD}" destId="{47756C8D-3254-49C6-A096-E5AAEA2E9B83}" srcOrd="0" destOrd="0" parTransId="{A68067D5-E490-4D09-BEE0-77BE14E4526D}" sibTransId="{C0742E43-AEED-442C-8501-5C5490D8A889}"/>
    <dgm:cxn modelId="{302693AF-C4B5-4CB7-B0BD-6874100DCBA1}" type="presOf" srcId="{CA17632F-CD63-429E-B683-24ED5C8C6E9E}" destId="{E4F10559-29A2-4190-B829-A6F31EA6731F}" srcOrd="0" destOrd="0" presId="urn:microsoft.com/office/officeart/2005/8/layout/vList2"/>
    <dgm:cxn modelId="{3AC8BF1C-C56D-4870-8B93-BA5ACE7AD4B7}" srcId="{33904DD9-F700-41B7-8583-4DDA1A1D9888}" destId="{CA17632F-CD63-429E-B683-24ED5C8C6E9E}" srcOrd="1" destOrd="0" parTransId="{D234C04E-8DEB-4467-A185-C89F3AE5E776}" sibTransId="{430E5F70-F32B-47ED-85E0-10660310F174}"/>
    <dgm:cxn modelId="{7D3F25AF-70BE-4123-BCD4-A4A2A75A4B72}" srcId="{8292BDCD-2485-4010-8989-69D3D6860782}" destId="{453BAAD5-6984-4AFC-8D66-E859E5E52587}" srcOrd="0" destOrd="0" parTransId="{1B058CB9-E005-47DE-937B-9C61FD7DBC8F}" sibTransId="{57E678BA-FEA3-4EBC-A7D6-9A8F6121A5BC}"/>
    <dgm:cxn modelId="{2C1030F1-52B4-48C3-8B35-9F94E068EA5C}" srcId="{33904DD9-F700-41B7-8583-4DDA1A1D9888}" destId="{8292BDCD-2485-4010-8989-69D3D6860782}" srcOrd="3" destOrd="0" parTransId="{22DDF325-A97F-47FF-9E59-9DE4B676C699}" sibTransId="{3B209B07-6424-4357-849D-A0FDC87A7650}"/>
    <dgm:cxn modelId="{097C6201-F3EE-411D-B4F6-DD7621EBB990}" srcId="{33904DD9-F700-41B7-8583-4DDA1A1D9888}" destId="{1DAD9015-07DD-48AE-B884-899F678CC7C4}" srcOrd="0" destOrd="0" parTransId="{1CB5CF31-88F3-4523-AA0B-653A941DF46A}" sibTransId="{9E1DC1AF-9053-4C7E-979B-4BFE455F8CC3}"/>
    <dgm:cxn modelId="{2FAE8332-A959-4301-90E2-8F1BF2C54C5F}" srcId="{1DAD9015-07DD-48AE-B884-899F678CC7C4}" destId="{FAA41D9D-A384-49C3-A37D-7C1EF5FFB0ED}" srcOrd="0" destOrd="0" parTransId="{38574F90-C151-43B4-962A-930CF46057E5}" sibTransId="{B62BA3D0-A48A-47F6-92F0-72D0F1913991}"/>
    <dgm:cxn modelId="{7899B6C9-16EC-49B3-9EA2-29D6B7951A63}" type="presParOf" srcId="{82D697D0-88F9-45B2-9D37-8FD95E069566}" destId="{09118283-B37A-44D2-85EF-ECAC3661111A}" srcOrd="0" destOrd="0" presId="urn:microsoft.com/office/officeart/2005/8/layout/vList2"/>
    <dgm:cxn modelId="{3D52FCAC-48E1-4A69-A2C4-E04769791B25}" type="presParOf" srcId="{82D697D0-88F9-45B2-9D37-8FD95E069566}" destId="{8E65E2F5-D279-4DDA-9275-E46E6F3D193A}" srcOrd="1" destOrd="0" presId="urn:microsoft.com/office/officeart/2005/8/layout/vList2"/>
    <dgm:cxn modelId="{FFA9C346-DEB5-4FF4-95B4-C33C0F14A31E}" type="presParOf" srcId="{82D697D0-88F9-45B2-9D37-8FD95E069566}" destId="{E4F10559-29A2-4190-B829-A6F31EA6731F}" srcOrd="2" destOrd="0" presId="urn:microsoft.com/office/officeart/2005/8/layout/vList2"/>
    <dgm:cxn modelId="{FFA77938-E197-4D18-AAC0-722C228A4123}" type="presParOf" srcId="{82D697D0-88F9-45B2-9D37-8FD95E069566}" destId="{C6E83093-AD76-4A46-A620-85140F10F6E0}" srcOrd="3" destOrd="0" presId="urn:microsoft.com/office/officeart/2005/8/layout/vList2"/>
    <dgm:cxn modelId="{436CF651-74B5-47CB-B8C5-235DB157B668}" type="presParOf" srcId="{82D697D0-88F9-45B2-9D37-8FD95E069566}" destId="{F4D7E32F-DFBA-41C9-85EC-838EB49BA4DA}" srcOrd="4" destOrd="0" presId="urn:microsoft.com/office/officeart/2005/8/layout/vList2"/>
    <dgm:cxn modelId="{411C8486-1451-41DA-8194-DFF803439316}" type="presParOf" srcId="{82D697D0-88F9-45B2-9D37-8FD95E069566}" destId="{5EDBCEA6-B136-4C81-91AA-C0810FC372CD}" srcOrd="5" destOrd="0" presId="urn:microsoft.com/office/officeart/2005/8/layout/vList2"/>
    <dgm:cxn modelId="{31B5D6FE-5A58-40A6-B0A1-D5E78A3E5162}" type="presParOf" srcId="{82D697D0-88F9-45B2-9D37-8FD95E069566}" destId="{C3C714C9-EBAA-49AE-9844-FE04C0807381}" srcOrd="6" destOrd="0" presId="urn:microsoft.com/office/officeart/2005/8/layout/vList2"/>
    <dgm:cxn modelId="{76637A05-BD75-4C9D-BB70-DBA99F4C377C}" type="presParOf" srcId="{82D697D0-88F9-45B2-9D37-8FD95E069566}" destId="{A56F9680-556B-4347-B7DD-1E0D9C49E0B3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33910-70CC-4A25-8E25-BCB9859BC16D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B7D30F-82EB-435C-823A-1A90D635F3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97DC7C-EF75-49B1-A605-C2F1CEDDBC21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669602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779768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969912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969912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6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1173195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7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117319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947447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9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4153954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10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166288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323631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9821093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531623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14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982109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982109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16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9821093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17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098954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20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4859337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494820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2536732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26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8167055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27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8481085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1463029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5719" y="685838"/>
            <a:ext cx="5006564" cy="342918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7840720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9856873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97DC7C-EF75-49B1-A605-C2F1CEDDBC21}" type="slidenum">
              <a:rPr lang="fr-FR" smtClean="0"/>
              <a:pPr/>
              <a:t>45</a:t>
            </a:fld>
            <a:endParaRPr lang="fr-FR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719" y="685838"/>
            <a:ext cx="5006564" cy="3429182"/>
          </a:xfrm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187625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space réservé du conten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ce réservé du conten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6" name="Espace réservé du conten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Titr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cteur droit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7D43BF4-0D27-40AF-9FC2-85A49DAEAD3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B91257-85D2-4BE1-8646-30C418BE59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68438" y="3203575"/>
            <a:ext cx="6631954" cy="11557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400" dirty="0" err="1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OpenWIS</a:t>
            </a:r>
            <a:r>
              <a:rPr lang="en-US" sz="3400" dirty="0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: </a:t>
            </a:r>
            <a:r>
              <a:rPr lang="en-US" sz="3400" dirty="0" err="1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AcCESSING</a:t>
            </a:r>
            <a:r>
              <a:rPr lang="en-US" sz="3400" dirty="0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 PRODUCTS</a:t>
            </a:r>
          </a:p>
        </p:txBody>
      </p:sp>
      <p:sp>
        <p:nvSpPr>
          <p:cNvPr id="3" name="Sous-titre 2"/>
          <p:cNvSpPr txBox="1">
            <a:spLocks/>
          </p:cNvSpPr>
          <p:nvPr/>
        </p:nvSpPr>
        <p:spPr bwMode="auto">
          <a:xfrm>
            <a:off x="1259632" y="144016"/>
            <a:ext cx="7056784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fr-FR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GISC CASABLANCA</a:t>
            </a:r>
          </a:p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lang="fr-FR" sz="2400" b="1" i="1" dirty="0" smtClean="0">
                <a:solidFill>
                  <a:srgbClr val="0000FF"/>
                </a:solidFill>
                <a:latin typeface="+mn-lt"/>
                <a:cs typeface="+mn-cs"/>
              </a:rPr>
              <a:t>OPENWIS </a:t>
            </a:r>
            <a:r>
              <a:rPr lang="fr-FR" sz="2400" b="1" i="1" dirty="0">
                <a:solidFill>
                  <a:srgbClr val="0000FF"/>
                </a:solidFill>
              </a:rPr>
              <a:t>TRANING MATERIAL</a:t>
            </a:r>
          </a:p>
        </p:txBody>
      </p:sp>
      <p:pic>
        <p:nvPicPr>
          <p:cNvPr id="4" name="Picture 9" descr="MAROCMETEO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188640"/>
            <a:ext cx="887412" cy="1050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AutoShape 2" descr="Résultat de recherche d'images pour &quot;WMO imag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" name="Picture 4" descr="http://www.google.fr/url?source=imglanding&amp;ct=img&amp;q=http://severe.worldweather.wmo.int/graphics/wmo_title.png&amp;sa=X&amp;ei=80hFVbXSMa3Y7Aawx4HYDQ&amp;ved=0CAkQ8wc&amp;usg=AFQjCNGnDoTh2ShuwVW1qBl7iUp6EUqOq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1872208" cy="932085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467544" y="5085184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AKNOWLEDGMENT: </a:t>
            </a:r>
            <a:r>
              <a:rPr lang="fr-FR" dirty="0" smtClean="0"/>
              <a:t>For the </a:t>
            </a:r>
            <a:r>
              <a:rPr lang="fr-FR" dirty="0" err="1" smtClean="0"/>
              <a:t>purpose</a:t>
            </a:r>
            <a:r>
              <a:rPr lang="fr-FR" dirty="0" smtClean="0"/>
              <a:t> of </a:t>
            </a:r>
            <a:r>
              <a:rPr lang="fr-FR" dirty="0" err="1" smtClean="0"/>
              <a:t>this</a:t>
            </a:r>
            <a:r>
              <a:rPr lang="fr-FR" dirty="0" smtClean="0"/>
              <a:t> training session,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choose</a:t>
            </a:r>
            <a:r>
              <a:rPr lang="fr-FR" dirty="0" smtClean="0"/>
              <a:t> to use  </a:t>
            </a:r>
            <a:r>
              <a:rPr lang="fr-FR" dirty="0" err="1" smtClean="0"/>
              <a:t>available</a:t>
            </a:r>
            <a:r>
              <a:rPr lang="fr-FR" dirty="0" smtClean="0"/>
              <a:t> OPENWIS training </a:t>
            </a:r>
            <a:r>
              <a:rPr lang="fr-FR" dirty="0" err="1" smtClean="0"/>
              <a:t>material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a part </a:t>
            </a:r>
            <a:r>
              <a:rPr lang="fr-FR" dirty="0" err="1" smtClean="0"/>
              <a:t>from</a:t>
            </a:r>
            <a:r>
              <a:rPr lang="fr-FR" dirty="0" smtClean="0"/>
              <a:t> the OPENWIS user </a:t>
            </a:r>
            <a:r>
              <a:rPr lang="fr-FR" dirty="0" err="1" smtClean="0"/>
              <a:t>manual</a:t>
            </a:r>
            <a:r>
              <a:rPr lang="fr-FR" dirty="0" smtClean="0"/>
              <a:t>. </a:t>
            </a:r>
            <a:r>
              <a:rPr lang="fr-FR" dirty="0" err="1" smtClean="0"/>
              <a:t>Many</a:t>
            </a:r>
            <a:r>
              <a:rPr lang="fr-FR" dirty="0" smtClean="0"/>
              <a:t> </a:t>
            </a:r>
            <a:r>
              <a:rPr lang="fr-FR" dirty="0" err="1" smtClean="0"/>
              <a:t>thanks</a:t>
            </a:r>
            <a:r>
              <a:rPr lang="fr-FR" dirty="0" smtClean="0"/>
              <a:t> to Rémy </a:t>
            </a:r>
            <a:r>
              <a:rPr lang="fr-FR" dirty="0" err="1" smtClean="0"/>
              <a:t>Gibaut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MFI and </a:t>
            </a:r>
            <a:r>
              <a:rPr lang="en-US" dirty="0" smtClean="0"/>
              <a:t>Leon Mika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the ABOM  </a:t>
            </a:r>
            <a:endParaRPr lang="fr-FR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Timeline</a:t>
            </a:r>
            <a:endParaRPr lang="en-AU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 err="1" smtClean="0">
                <a:solidFill>
                  <a:schemeClr val="tx1"/>
                </a:solidFill>
              </a:rPr>
              <a:t>OpenWIS</a:t>
            </a:r>
            <a:r>
              <a:rPr lang="en-US" dirty="0" smtClean="0">
                <a:solidFill>
                  <a:schemeClr val="tx1"/>
                </a:solidFill>
              </a:rPr>
              <a:t> Catalogue</a:t>
            </a:r>
          </a:p>
          <a:p>
            <a:pPr lvl="1"/>
            <a:r>
              <a:rPr lang="en-US" dirty="0" smtClean="0"/>
              <a:t>Searching and viewing metadata.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57150" indent="0"/>
            <a:r>
              <a:rPr lang="en-US" dirty="0" smtClean="0">
                <a:solidFill>
                  <a:srgbClr val="C00000"/>
                </a:solidFill>
              </a:rPr>
              <a:t>Accessing Products From </a:t>
            </a:r>
            <a:r>
              <a:rPr lang="en-US" dirty="0" err="1" smtClean="0">
                <a:solidFill>
                  <a:srgbClr val="C00000"/>
                </a:solidFill>
              </a:rPr>
              <a:t>OpenWIS</a:t>
            </a:r>
            <a:endParaRPr lang="en-US" dirty="0" smtClean="0">
              <a:solidFill>
                <a:srgbClr val="C00000"/>
              </a:solidFill>
            </a:endParaRPr>
          </a:p>
          <a:p>
            <a:pPr lvl="1"/>
            <a:r>
              <a:rPr lang="en-US" dirty="0" smtClean="0"/>
              <a:t>Requesting and subscribing to products in OpenWIS.</a:t>
            </a:r>
          </a:p>
          <a:p>
            <a:pPr marL="800100" lvl="1">
              <a:buFont typeface="Arial" pitchFamily="34" charset="0"/>
              <a:buChar char="•"/>
            </a:pPr>
            <a:endParaRPr lang="en-US" dirty="0" smtClean="0"/>
          </a:p>
          <a:p>
            <a:pPr marL="114300" indent="0"/>
            <a:r>
              <a:rPr lang="en-US" dirty="0" smtClean="0">
                <a:solidFill>
                  <a:schemeClr val="tx1"/>
                </a:solidFill>
              </a:rPr>
              <a:t>Creating Metadata Within </a:t>
            </a:r>
            <a:r>
              <a:rPr lang="en-US" dirty="0" err="1" smtClean="0">
                <a:solidFill>
                  <a:schemeClr val="tx1"/>
                </a:solidFill>
              </a:rPr>
              <a:t>OpenWIS</a:t>
            </a:r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/>
              <a:t>Creating and uploading metadata in OpenWIS.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524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24"/>
          <p:cNvSpPr>
            <a:spLocks noGrp="1"/>
          </p:cNvSpPr>
          <p:nvPr>
            <p:ph type="title"/>
          </p:nvPr>
        </p:nvSpPr>
        <p:spPr>
          <a:xfrm>
            <a:off x="558551" y="260648"/>
            <a:ext cx="8189913" cy="693837"/>
          </a:xfrm>
        </p:spPr>
        <p:txBody>
          <a:bodyPr/>
          <a:lstStyle/>
          <a:p>
            <a:r>
              <a:rPr lang="en-US" sz="3200" dirty="0" smtClean="0">
                <a:latin typeface="Arial" charset="0"/>
              </a:rPr>
              <a:t>Accessing Products From OpenWIS</a:t>
            </a:r>
          </a:p>
        </p:txBody>
      </p:sp>
      <p:sp>
        <p:nvSpPr>
          <p:cNvPr id="15363" name="Content Placeholder 93"/>
          <p:cNvSpPr>
            <a:spLocks noGrp="1"/>
          </p:cNvSpPr>
          <p:nvPr>
            <p:ph idx="1"/>
          </p:nvPr>
        </p:nvSpPr>
        <p:spPr>
          <a:xfrm>
            <a:off x="341313" y="1247776"/>
            <a:ext cx="8458200" cy="48783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Overview of Product Delivery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Requesting A Product</a:t>
            </a:r>
          </a:p>
          <a:p>
            <a:pPr lvl="1" indent="-342900"/>
            <a:r>
              <a:rPr lang="en-US" sz="2000" dirty="0" smtClean="0">
                <a:latin typeface="Arial" charset="0"/>
              </a:rPr>
              <a:t>Requesting A Product</a:t>
            </a:r>
          </a:p>
          <a:p>
            <a:pPr lvl="1" indent="-342900"/>
            <a:r>
              <a:rPr lang="en-US" sz="2000" dirty="0" smtClean="0">
                <a:latin typeface="Arial" charset="0"/>
              </a:rPr>
              <a:t>Specifying A Dissemination Method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Creating A Subscription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Managing Request And Subscriptions</a:t>
            </a:r>
          </a:p>
          <a:p>
            <a:pPr lvl="1" indent="-342900"/>
            <a:r>
              <a:rPr lang="en-US" sz="2000" dirty="0" smtClean="0">
                <a:latin typeface="Arial" charset="0"/>
              </a:rPr>
              <a:t>Viewing Previous Requests</a:t>
            </a:r>
          </a:p>
          <a:p>
            <a:pPr lvl="1" indent="-342900"/>
            <a:r>
              <a:rPr lang="en-US" sz="2000" dirty="0" smtClean="0">
                <a:latin typeface="Arial" charset="0"/>
              </a:rPr>
              <a:t>Managing Subscriptions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Managing Favorites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Questions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Overview Of Product </a:t>
            </a:r>
            <a:r>
              <a:rPr lang="en-US" dirty="0" smtClean="0"/>
              <a:t>Delivery (1/2)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dirty="0" smtClean="0"/>
              <a:t>GISC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2"/>
            <a:ext cx="8458200" cy="48402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Along with the metadata of GTS bulletins, OpenWIS provides access to the GTS data itself.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catalogue search is used to find the type of data you are looking for.</a:t>
            </a:r>
          </a:p>
          <a:p>
            <a:pPr lvl="1"/>
            <a:r>
              <a:rPr lang="en-US" dirty="0" smtClean="0"/>
              <a:t>Search for the metadata item you are interested in.</a:t>
            </a:r>
          </a:p>
          <a:p>
            <a:pPr lvl="1"/>
            <a:r>
              <a:rPr lang="en-US" dirty="0" smtClean="0"/>
              <a:t>Access the products of interest from the search results.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Access to products of the global dataset  (24h cache of data).</a:t>
            </a:r>
          </a:p>
        </p:txBody>
      </p:sp>
    </p:spTree>
    <p:extLst>
      <p:ext uri="{BB962C8B-B14F-4D97-AF65-F5344CB8AC3E}">
        <p14:creationId xmlns:p14="http://schemas.microsoft.com/office/powerpoint/2010/main" xmlns="" val="15635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Overview Of Product Delivery (2/2)</a:t>
            </a:r>
            <a:br>
              <a:rPr lang="en-US" sz="3200" dirty="0" smtClean="0"/>
            </a:br>
            <a:r>
              <a:rPr lang="en-US" dirty="0" smtClean="0"/>
              <a:t>DCPC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85875"/>
            <a:ext cx="8458200" cy="4840288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OpenWIS</a:t>
            </a:r>
            <a:r>
              <a:rPr lang="en-US" dirty="0" smtClean="0">
                <a:solidFill>
                  <a:schemeClr val="tx1"/>
                </a:solidFill>
              </a:rPr>
              <a:t> provides access to the data stored/ archived in the underlying data centers.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catalogue search is used to find the type of data you are looking for.</a:t>
            </a:r>
          </a:p>
          <a:p>
            <a:pPr lvl="1"/>
            <a:r>
              <a:rPr lang="en-US" dirty="0" smtClean="0"/>
              <a:t>Search for the metadata item you are interested in.</a:t>
            </a:r>
          </a:p>
          <a:p>
            <a:pPr lvl="1"/>
            <a:r>
              <a:rPr lang="en-US" dirty="0" smtClean="0"/>
              <a:t>Access the products of interest from the search results.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Access to products of the local dataset through dedicated interfaces (called ‘harnesses’).</a:t>
            </a:r>
          </a:p>
        </p:txBody>
      </p:sp>
    </p:spTree>
    <p:extLst>
      <p:ext uri="{BB962C8B-B14F-4D97-AF65-F5344CB8AC3E}">
        <p14:creationId xmlns:p14="http://schemas.microsoft.com/office/powerpoint/2010/main" xmlns="" val="15635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4624"/>
            <a:ext cx="7972425" cy="1162050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What Type Of Products Can Be Retrieved (1/2)?</a:t>
            </a:r>
            <a:br>
              <a:rPr lang="en-US" sz="3200" dirty="0" smtClean="0"/>
            </a:br>
            <a:r>
              <a:rPr lang="en-US" dirty="0" smtClean="0"/>
              <a:t>GISC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458200" cy="48307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Products that are part of the WMO Essential or Additional dataset.</a:t>
            </a:r>
          </a:p>
          <a:p>
            <a:pPr lvl="1"/>
            <a:r>
              <a:rPr lang="en-US" dirty="0" smtClean="0"/>
              <a:t>Products from other datasets will be available soon as part of the setup of DCPCs.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Products that are associated to a metadata item within the catalogue; either a proper metadata item, or a Draft metadata item.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Products belonging to metadata items with a data policy of public or additional-default.</a:t>
            </a:r>
          </a:p>
        </p:txBody>
      </p:sp>
    </p:spTree>
    <p:extLst>
      <p:ext uri="{BB962C8B-B14F-4D97-AF65-F5344CB8AC3E}">
        <p14:creationId xmlns:p14="http://schemas.microsoft.com/office/powerpoint/2010/main" xmlns="" val="202508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20472" cy="116205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Type Of Products Can Be Retrieved (2/2)?</a:t>
            </a:r>
            <a:br>
              <a:rPr lang="en-US" sz="3200" dirty="0" smtClean="0"/>
            </a:br>
            <a:r>
              <a:rPr lang="en-US" dirty="0" smtClean="0"/>
              <a:t>DCPC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95400"/>
            <a:ext cx="8458200" cy="48307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Products that are locally stored.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Products that are associated to a metadata item within the catalogue.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Products belonging to metadata items with a locally  defined data policy.</a:t>
            </a:r>
          </a:p>
        </p:txBody>
      </p:sp>
    </p:spTree>
    <p:extLst>
      <p:ext uri="{BB962C8B-B14F-4D97-AF65-F5344CB8AC3E}">
        <p14:creationId xmlns:p14="http://schemas.microsoft.com/office/powerpoint/2010/main" xmlns="" val="202508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When Can A User Retrieve Products?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458200" cy="497363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When the user has an account and is currently logged in.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When the user has not </a:t>
            </a:r>
            <a:r>
              <a:rPr lang="en-US" dirty="0">
                <a:solidFill>
                  <a:schemeClr val="tx1"/>
                </a:solidFill>
              </a:rPr>
              <a:t>exceeded the daily delivery quota of 100,000 products or 100 Mbytes in total.</a:t>
            </a:r>
          </a:p>
          <a:p>
            <a:pPr lvl="1"/>
            <a:r>
              <a:rPr lang="en-US" dirty="0" smtClean="0"/>
              <a:t>Product delivery will be disabled for that user when this quota has been exceeded.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warning will be sent </a:t>
            </a:r>
            <a:r>
              <a:rPr lang="en-US" dirty="0" smtClean="0"/>
              <a:t>when </a:t>
            </a:r>
            <a:r>
              <a:rPr lang="en-US" dirty="0"/>
              <a:t>90,000 products or 50 Mbytes in </a:t>
            </a:r>
            <a:r>
              <a:rPr lang="en-US" dirty="0" smtClean="0"/>
              <a:t>total</a:t>
            </a:r>
            <a:r>
              <a:rPr lang="en-US" dirty="0"/>
              <a:t> </a:t>
            </a:r>
            <a:r>
              <a:rPr lang="en-US" dirty="0" smtClean="0"/>
              <a:t>have been sent to that user.</a:t>
            </a:r>
          </a:p>
          <a:p>
            <a:pPr lvl="1"/>
            <a:r>
              <a:rPr lang="en-US" dirty="0" smtClean="0"/>
              <a:t>If this has happened, please contact us.</a:t>
            </a:r>
          </a:p>
          <a:p>
            <a:pPr lvl="1">
              <a:buFont typeface="Arial" pitchFamily="34" charset="0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58071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Accessing Products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Request</a:t>
            </a:r>
          </a:p>
          <a:p>
            <a:pPr lvl="1"/>
            <a:r>
              <a:rPr lang="en-US" dirty="0" smtClean="0"/>
              <a:t>Access any number of products for a particular metadata item currently available in OpenWIS.</a:t>
            </a:r>
          </a:p>
          <a:p>
            <a:pPr lvl="1"/>
            <a:r>
              <a:rPr lang="en-US" dirty="0" smtClean="0"/>
              <a:t>Immediate retrieval of products.</a:t>
            </a:r>
          </a:p>
          <a:p>
            <a:pPr lvl="1"/>
            <a:r>
              <a:rPr lang="en-US" dirty="0" smtClean="0"/>
              <a:t>One time delivery of products.</a:t>
            </a:r>
          </a:p>
          <a:p>
            <a:pPr lvl="1"/>
            <a:r>
              <a:rPr lang="en-US" dirty="0" smtClean="0"/>
              <a:t>Also called </a:t>
            </a:r>
            <a:r>
              <a:rPr lang="en-US" i="1" dirty="0" smtClean="0"/>
              <a:t>Ad Hock</a:t>
            </a:r>
            <a:r>
              <a:rPr lang="en-US" dirty="0" smtClean="0"/>
              <a:t> requests.</a:t>
            </a:r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427400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Accessing Products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Subscription</a:t>
            </a:r>
          </a:p>
          <a:p>
            <a:pPr lvl="1"/>
            <a:r>
              <a:rPr lang="en-US" dirty="0" smtClean="0"/>
              <a:t>Regular delivery of products of a specific metadata item.</a:t>
            </a:r>
          </a:p>
          <a:p>
            <a:pPr lvl="1"/>
            <a:r>
              <a:rPr lang="en-US" dirty="0" smtClean="0"/>
              <a:t>Products can be sent as soon as they become available, OR can be queued to be delivered at a regular time interval.</a:t>
            </a:r>
          </a:p>
          <a:p>
            <a:pPr lvl="1"/>
            <a:r>
              <a:rPr lang="en-US" dirty="0" smtClean="0"/>
              <a:t>Subscriptions are active until they are paused or removed.</a:t>
            </a:r>
          </a:p>
        </p:txBody>
      </p:sp>
    </p:spTree>
    <p:extLst>
      <p:ext uri="{BB962C8B-B14F-4D97-AF65-F5344CB8AC3E}">
        <p14:creationId xmlns:p14="http://schemas.microsoft.com/office/powerpoint/2010/main" xmlns="" val="256240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Product Delivery Methods</a:t>
            </a:r>
            <a:endParaRPr lang="en-AU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5344926"/>
              </p:ext>
            </p:extLst>
          </p:nvPr>
        </p:nvGraphicFramePr>
        <p:xfrm>
          <a:off x="755576" y="1700808"/>
          <a:ext cx="7696200" cy="4152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27217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Product </a:t>
            </a:r>
            <a:r>
              <a:rPr lang="en-US" sz="3200" dirty="0" smtClean="0"/>
              <a:t>Delivery Methods</a:t>
            </a:r>
            <a:endParaRPr lang="en-AU" sz="3200" dirty="0"/>
          </a:p>
        </p:txBody>
      </p:sp>
      <p:pic>
        <p:nvPicPr>
          <p:cNvPr id="1026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64" y="1559447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7739" y="2940831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OpenWIS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5637" y="1916769"/>
            <a:ext cx="1329601" cy="1208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474079" y="1551041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Staging Post</a:t>
            </a:r>
            <a:endParaRPr lang="en-AU" dirty="0"/>
          </a:p>
        </p:txBody>
      </p:sp>
      <p:pic>
        <p:nvPicPr>
          <p:cNvPr id="11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5638" y="3955620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555946" y="5490163"/>
            <a:ext cx="163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Dissemination</a:t>
            </a:r>
            <a:br>
              <a:rPr lang="en-US" dirty="0" smtClean="0"/>
            </a:br>
            <a:r>
              <a:rPr lang="en-US" dirty="0" smtClean="0"/>
              <a:t>Harness</a:t>
            </a:r>
            <a:endParaRPr lang="en-AU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7741" y="1586248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2670" y="4616914"/>
            <a:ext cx="1136310" cy="113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52670" y="3371086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38" name="Straight Connector 1037"/>
          <p:cNvCxnSpPr>
            <a:stCxn id="1026" idx="3"/>
            <a:endCxn id="8" idx="1"/>
          </p:cNvCxnSpPr>
          <p:nvPr/>
        </p:nvCxnSpPr>
        <p:spPr>
          <a:xfrm>
            <a:off x="1664854" y="2234092"/>
            <a:ext cx="1890783" cy="287041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0" name="Straight Connector 1039"/>
          <p:cNvCxnSpPr>
            <a:stCxn id="8" idx="2"/>
            <a:endCxn id="11" idx="0"/>
          </p:cNvCxnSpPr>
          <p:nvPr/>
        </p:nvCxnSpPr>
        <p:spPr>
          <a:xfrm>
            <a:off x="4220438" y="3125497"/>
            <a:ext cx="9845" cy="830123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/>
          <p:cNvCxnSpPr>
            <a:stCxn id="8" idx="3"/>
            <a:endCxn id="13" idx="1"/>
          </p:cNvCxnSpPr>
          <p:nvPr/>
        </p:nvCxnSpPr>
        <p:spPr>
          <a:xfrm flipV="1">
            <a:off x="4885238" y="2157431"/>
            <a:ext cx="2402503" cy="363702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4" name="Straight Connector 1043"/>
          <p:cNvCxnSpPr>
            <a:stCxn id="11" idx="3"/>
            <a:endCxn id="21" idx="1"/>
          </p:cNvCxnSpPr>
          <p:nvPr/>
        </p:nvCxnSpPr>
        <p:spPr>
          <a:xfrm flipV="1">
            <a:off x="4904928" y="3942269"/>
            <a:ext cx="2447742" cy="687996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6" name="Straight Connector 1045"/>
          <p:cNvCxnSpPr>
            <a:stCxn id="11" idx="3"/>
            <a:endCxn id="20" idx="1"/>
          </p:cNvCxnSpPr>
          <p:nvPr/>
        </p:nvCxnSpPr>
        <p:spPr>
          <a:xfrm>
            <a:off x="4904928" y="4630265"/>
            <a:ext cx="2447742" cy="554804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90" name="TextBox 1089"/>
          <p:cNvSpPr txBox="1"/>
          <p:nvPr/>
        </p:nvSpPr>
        <p:spPr>
          <a:xfrm>
            <a:off x="5679777" y="3921135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email</a:t>
            </a:r>
            <a:endParaRPr lang="en-AU" sz="1600" dirty="0"/>
          </a:p>
        </p:txBody>
      </p:sp>
      <p:sp>
        <p:nvSpPr>
          <p:cNvPr id="99" name="TextBox 98"/>
          <p:cNvSpPr txBox="1"/>
          <p:nvPr/>
        </p:nvSpPr>
        <p:spPr>
          <a:xfrm>
            <a:off x="6128799" y="4599640"/>
            <a:ext cx="413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ftp</a:t>
            </a:r>
            <a:endParaRPr lang="en-AU" sz="1600" dirty="0"/>
          </a:p>
        </p:txBody>
      </p:sp>
      <p:sp>
        <p:nvSpPr>
          <p:cNvPr id="114" name="TextBox 113"/>
          <p:cNvSpPr txBox="1"/>
          <p:nvPr/>
        </p:nvSpPr>
        <p:spPr>
          <a:xfrm>
            <a:off x="5598846" y="1895538"/>
            <a:ext cx="1059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download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xmlns="" val="197525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0" grpId="0"/>
      <p:bldP spid="99" grpId="0"/>
      <p:bldP spid="1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Product Delivery Failure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Each delivery mechanism has a different level of assurance in whether or not your product has been delivered without error.</a:t>
            </a:r>
          </a:p>
          <a:p>
            <a:pPr lvl="1"/>
            <a:r>
              <a:rPr lang="en-US" dirty="0" smtClean="0"/>
              <a:t>Products sent via the Staging Post</a:t>
            </a:r>
            <a:r>
              <a:rPr lang="en-US" dirty="0"/>
              <a:t> </a:t>
            </a:r>
            <a:r>
              <a:rPr lang="en-US" dirty="0" smtClean="0"/>
              <a:t>or Email have no assurance of successful delivery from OpenWIS.</a:t>
            </a:r>
          </a:p>
          <a:p>
            <a:pPr lvl="1"/>
            <a:r>
              <a:rPr lang="en-US" dirty="0" smtClean="0"/>
              <a:t>Products sent via FTP have full assurance of successful delivery.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When the application has detected that a product was not received successfully, it will perform a product redelivery operation (shown in next slide).</a:t>
            </a:r>
          </a:p>
        </p:txBody>
      </p:sp>
    </p:spTree>
    <p:extLst>
      <p:ext uri="{BB962C8B-B14F-4D97-AF65-F5344CB8AC3E}">
        <p14:creationId xmlns:p14="http://schemas.microsoft.com/office/powerpoint/2010/main" xmlns="" val="13951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Product </a:t>
            </a:r>
            <a:r>
              <a:rPr lang="en-US" sz="3200" dirty="0" smtClean="0"/>
              <a:t>Delivery Failure</a:t>
            </a:r>
            <a:endParaRPr lang="en-AU" sz="3200" dirty="0"/>
          </a:p>
        </p:txBody>
      </p:sp>
      <p:pic>
        <p:nvPicPr>
          <p:cNvPr id="1026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14" y="1426097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4889" y="2807481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OpenWIS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2787" y="1783419"/>
            <a:ext cx="1329601" cy="1208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531229" y="1417691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Staging Post</a:t>
            </a:r>
            <a:endParaRPr lang="en-AU" dirty="0"/>
          </a:p>
        </p:txBody>
      </p:sp>
      <p:pic>
        <p:nvPicPr>
          <p:cNvPr id="11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2788" y="3822270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60696" y="5071063"/>
            <a:ext cx="163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Dissemination</a:t>
            </a:r>
            <a:br>
              <a:rPr lang="en-US" dirty="0" smtClean="0"/>
            </a:br>
            <a:r>
              <a:rPr lang="en-US" dirty="0" smtClean="0"/>
              <a:t>Harness</a:t>
            </a:r>
            <a:endParaRPr lang="en-AU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4891" y="1452898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9820" y="4483564"/>
            <a:ext cx="1136310" cy="113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9820" y="3237736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38" name="Straight Connector 1037"/>
          <p:cNvCxnSpPr>
            <a:stCxn id="1026" idx="3"/>
            <a:endCxn id="8" idx="1"/>
          </p:cNvCxnSpPr>
          <p:nvPr/>
        </p:nvCxnSpPr>
        <p:spPr>
          <a:xfrm>
            <a:off x="1722004" y="2100742"/>
            <a:ext cx="1890783" cy="287041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0" name="Straight Connector 1039"/>
          <p:cNvCxnSpPr>
            <a:stCxn id="8" idx="2"/>
            <a:endCxn id="11" idx="0"/>
          </p:cNvCxnSpPr>
          <p:nvPr/>
        </p:nvCxnSpPr>
        <p:spPr>
          <a:xfrm>
            <a:off x="4277588" y="2992147"/>
            <a:ext cx="9845" cy="830123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6" name="Straight Connector 1045"/>
          <p:cNvCxnSpPr>
            <a:stCxn id="11" idx="3"/>
            <a:endCxn id="20" idx="1"/>
          </p:cNvCxnSpPr>
          <p:nvPr/>
        </p:nvCxnSpPr>
        <p:spPr>
          <a:xfrm>
            <a:off x="4962078" y="4496915"/>
            <a:ext cx="2447742" cy="554804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6185949" y="4466290"/>
            <a:ext cx="413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ftp</a:t>
            </a:r>
            <a:endParaRPr lang="en-AU" sz="1600" dirty="0"/>
          </a:p>
        </p:txBody>
      </p:sp>
      <p:sp>
        <p:nvSpPr>
          <p:cNvPr id="4" name="Multiply 3"/>
          <p:cNvSpPr/>
          <p:nvPr/>
        </p:nvSpPr>
        <p:spPr>
          <a:xfrm>
            <a:off x="7023100" y="4380101"/>
            <a:ext cx="1392845" cy="1392845"/>
          </a:xfrm>
          <a:prstGeom prst="mathMultiply">
            <a:avLst>
              <a:gd name="adj1" fmla="val 12578"/>
            </a:avLst>
          </a:prstGeom>
          <a:gradFill>
            <a:gsLst>
              <a:gs pos="0">
                <a:srgbClr val="C00000"/>
              </a:gs>
              <a:gs pos="100000">
                <a:srgbClr val="FF0000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113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Product Delivery Failure</a:t>
            </a:r>
            <a:endParaRPr lang="en-AU" sz="3200" dirty="0"/>
          </a:p>
        </p:txBody>
      </p:sp>
      <p:pic>
        <p:nvPicPr>
          <p:cNvPr id="1026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14" y="1549922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4889" y="2931306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OpenWIS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2787" y="1907244"/>
            <a:ext cx="1329601" cy="1208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531229" y="154151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Staging Post</a:t>
            </a:r>
            <a:endParaRPr lang="en-AU" dirty="0"/>
          </a:p>
        </p:txBody>
      </p:sp>
      <p:pic>
        <p:nvPicPr>
          <p:cNvPr id="11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2788" y="3946095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60696" y="5194888"/>
            <a:ext cx="163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Dissemination</a:t>
            </a:r>
            <a:br>
              <a:rPr lang="en-US" dirty="0" smtClean="0"/>
            </a:br>
            <a:r>
              <a:rPr lang="en-US" dirty="0" smtClean="0"/>
              <a:t>Harness</a:t>
            </a:r>
            <a:endParaRPr lang="en-AU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4891" y="1576723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9820" y="4607389"/>
            <a:ext cx="1136310" cy="113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9820" y="3361561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38" name="Straight Connector 1037"/>
          <p:cNvCxnSpPr>
            <a:stCxn id="1026" idx="3"/>
            <a:endCxn id="8" idx="1"/>
          </p:cNvCxnSpPr>
          <p:nvPr/>
        </p:nvCxnSpPr>
        <p:spPr>
          <a:xfrm>
            <a:off x="1722004" y="2224567"/>
            <a:ext cx="1890783" cy="287041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/>
          <p:cNvCxnSpPr>
            <a:stCxn id="8" idx="3"/>
            <a:endCxn id="13" idx="1"/>
          </p:cNvCxnSpPr>
          <p:nvPr/>
        </p:nvCxnSpPr>
        <p:spPr>
          <a:xfrm flipV="1">
            <a:off x="4942388" y="2147906"/>
            <a:ext cx="2402503" cy="363702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5655996" y="1886013"/>
            <a:ext cx="1059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download</a:t>
            </a:r>
            <a:endParaRPr lang="en-AU" sz="1600" dirty="0"/>
          </a:p>
        </p:txBody>
      </p:sp>
      <p:sp>
        <p:nvSpPr>
          <p:cNvPr id="22" name="Multiply 21"/>
          <p:cNvSpPr/>
          <p:nvPr/>
        </p:nvSpPr>
        <p:spPr>
          <a:xfrm>
            <a:off x="7023100" y="4503926"/>
            <a:ext cx="1392845" cy="1392845"/>
          </a:xfrm>
          <a:prstGeom prst="mathMultiply">
            <a:avLst>
              <a:gd name="adj1" fmla="val 12578"/>
            </a:avLst>
          </a:prstGeom>
          <a:gradFill>
            <a:gsLst>
              <a:gs pos="0">
                <a:srgbClr val="C00000"/>
              </a:gs>
              <a:gs pos="100000">
                <a:srgbClr val="FF0000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rgbClr val="FF0000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965200" y="3289300"/>
            <a:ext cx="2603500" cy="1331440"/>
          </a:xfrm>
          <a:custGeom>
            <a:avLst/>
            <a:gdLst>
              <a:gd name="connsiteX0" fmla="*/ 2578100 w 2578100"/>
              <a:gd name="connsiteY0" fmla="*/ 1371600 h 1371600"/>
              <a:gd name="connsiteX1" fmla="*/ 698500 w 2578100"/>
              <a:gd name="connsiteY1" fmla="*/ 1066800 h 1371600"/>
              <a:gd name="connsiteX2" fmla="*/ 0 w 2578100"/>
              <a:gd name="connsiteY2" fmla="*/ 0 h 1371600"/>
              <a:gd name="connsiteX0" fmla="*/ 2578100 w 2578100"/>
              <a:gd name="connsiteY0" fmla="*/ 1371600 h 1371600"/>
              <a:gd name="connsiteX1" fmla="*/ 1041400 w 2578100"/>
              <a:gd name="connsiteY1" fmla="*/ 990600 h 1371600"/>
              <a:gd name="connsiteX2" fmla="*/ 0 w 2578100"/>
              <a:gd name="connsiteY2" fmla="*/ 0 h 1371600"/>
              <a:gd name="connsiteX0" fmla="*/ 2603500 w 2603500"/>
              <a:gd name="connsiteY0" fmla="*/ 1549400 h 1549400"/>
              <a:gd name="connsiteX1" fmla="*/ 1066800 w 2603500"/>
              <a:gd name="connsiteY1" fmla="*/ 1168400 h 1549400"/>
              <a:gd name="connsiteX2" fmla="*/ 0 w 2603500"/>
              <a:gd name="connsiteY2" fmla="*/ 0 h 1549400"/>
              <a:gd name="connsiteX0" fmla="*/ 2603500 w 2603500"/>
              <a:gd name="connsiteY0" fmla="*/ 1549400 h 1549400"/>
              <a:gd name="connsiteX1" fmla="*/ 939800 w 2603500"/>
              <a:gd name="connsiteY1" fmla="*/ 1066800 h 1549400"/>
              <a:gd name="connsiteX2" fmla="*/ 0 w 2603500"/>
              <a:gd name="connsiteY2" fmla="*/ 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03500" h="1549400">
                <a:moveTo>
                  <a:pt x="2603500" y="1549400"/>
                </a:moveTo>
                <a:cubicBezTo>
                  <a:pt x="1878541" y="1511300"/>
                  <a:pt x="1373717" y="1325033"/>
                  <a:pt x="939800" y="1066800"/>
                </a:cubicBezTo>
                <a:cubicBezTo>
                  <a:pt x="505883" y="808567"/>
                  <a:pt x="134408" y="419100"/>
                  <a:pt x="0" y="0"/>
                </a:cubicBezTo>
              </a:path>
            </a:pathLst>
          </a:custGeom>
          <a:ln>
            <a:prstDash val="sysDash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4" name="TextBox 23"/>
          <p:cNvSpPr txBox="1"/>
          <p:nvPr/>
        </p:nvSpPr>
        <p:spPr>
          <a:xfrm>
            <a:off x="1693514" y="3662632"/>
            <a:ext cx="11641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notification</a:t>
            </a:r>
            <a:br>
              <a:rPr lang="en-US" sz="1600" dirty="0" smtClean="0"/>
            </a:br>
            <a:r>
              <a:rPr lang="en-US" sz="1600" dirty="0" smtClean="0"/>
              <a:t>of error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xmlns="" val="3802017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Product </a:t>
            </a:r>
            <a:r>
              <a:rPr lang="en-US" sz="3200" dirty="0" smtClean="0"/>
              <a:t>Delivery Failure</a:t>
            </a:r>
            <a:endParaRPr lang="en-AU" sz="3200" dirty="0"/>
          </a:p>
        </p:txBody>
      </p:sp>
      <p:pic>
        <p:nvPicPr>
          <p:cNvPr id="1026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14" y="1502297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4889" y="2883681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OpenWIS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2787" y="1859619"/>
            <a:ext cx="1329601" cy="1208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531229" y="1493891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Staging Post</a:t>
            </a:r>
            <a:endParaRPr lang="en-AU" dirty="0"/>
          </a:p>
        </p:txBody>
      </p:sp>
      <p:pic>
        <p:nvPicPr>
          <p:cNvPr id="11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2788" y="3898470"/>
            <a:ext cx="1349290" cy="134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60696" y="5147263"/>
            <a:ext cx="1633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Dissemination</a:t>
            </a:r>
            <a:br>
              <a:rPr lang="en-US" dirty="0" smtClean="0"/>
            </a:br>
            <a:r>
              <a:rPr lang="en-US" dirty="0" smtClean="0"/>
              <a:t>Harness</a:t>
            </a:r>
            <a:endParaRPr lang="en-AU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4891" y="1529098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2" descr="C:\Users\lmika\AppData\Local\Microsoft\Windows\Temporary Internet Files\Content.IE5\FFQYV4WE\MC90043484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9820" y="4559764"/>
            <a:ext cx="1136310" cy="113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9820" y="3313936"/>
            <a:ext cx="1266168" cy="11423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38" name="Straight Connector 1037"/>
          <p:cNvCxnSpPr>
            <a:stCxn id="1026" idx="3"/>
            <a:endCxn id="8" idx="1"/>
          </p:cNvCxnSpPr>
          <p:nvPr/>
        </p:nvCxnSpPr>
        <p:spPr>
          <a:xfrm>
            <a:off x="1722004" y="2176942"/>
            <a:ext cx="1890783" cy="287041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6" name="Straight Connector 1045"/>
          <p:cNvCxnSpPr>
            <a:stCxn id="11" idx="3"/>
            <a:endCxn id="20" idx="1"/>
          </p:cNvCxnSpPr>
          <p:nvPr/>
        </p:nvCxnSpPr>
        <p:spPr>
          <a:xfrm>
            <a:off x="4962078" y="4573115"/>
            <a:ext cx="2447742" cy="554804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6185949" y="4542490"/>
            <a:ext cx="413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ftp</a:t>
            </a:r>
            <a:endParaRPr lang="en-AU" sz="1600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4942388" y="2100281"/>
            <a:ext cx="2402503" cy="363702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655996" y="1838388"/>
            <a:ext cx="1059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download</a:t>
            </a:r>
            <a:endParaRPr lang="en-A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454889" y="4989166"/>
            <a:ext cx="16098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 smtClean="0">
                <a:solidFill>
                  <a:schemeClr val="accent1"/>
                </a:solidFill>
              </a:rPr>
              <a:t>One Minute Later…</a:t>
            </a:r>
            <a:endParaRPr lang="en-AU" sz="2000" b="1" i="1" dirty="0">
              <a:solidFill>
                <a:schemeClr val="accent1"/>
              </a:solidFill>
            </a:endParaRPr>
          </a:p>
        </p:txBody>
      </p:sp>
      <p:sp>
        <p:nvSpPr>
          <p:cNvPr id="7" name="Arc 6"/>
          <p:cNvSpPr/>
          <p:nvPr/>
        </p:nvSpPr>
        <p:spPr>
          <a:xfrm>
            <a:off x="3122784" y="4092892"/>
            <a:ext cx="585616" cy="669387"/>
          </a:xfrm>
          <a:prstGeom prst="arc">
            <a:avLst>
              <a:gd name="adj1" fmla="val 2664181"/>
              <a:gd name="adj2" fmla="val 19234496"/>
            </a:avLst>
          </a:prstGeom>
          <a:ln>
            <a:prstDash val="sysDash"/>
            <a:headEnd type="non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3" name="TextBox 22"/>
          <p:cNvSpPr txBox="1"/>
          <p:nvPr/>
        </p:nvSpPr>
        <p:spPr>
          <a:xfrm>
            <a:off x="1722361" y="4135197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Resend failed</a:t>
            </a:r>
            <a:br>
              <a:rPr lang="en-US" sz="1600" dirty="0" smtClean="0"/>
            </a:br>
            <a:r>
              <a:rPr lang="en-US" sz="1600" dirty="0" smtClean="0"/>
              <a:t>messages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xmlns="" val="749075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7" grpId="0" animBg="1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Delivery Method Summary</a:t>
            </a:r>
            <a:endParaRPr lang="en-AU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74109455"/>
              </p:ext>
            </p:extLst>
          </p:nvPr>
        </p:nvGraphicFramePr>
        <p:xfrm>
          <a:off x="254000" y="1377950"/>
          <a:ext cx="8637588" cy="428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120900"/>
                <a:gridCol w="2082800"/>
                <a:gridCol w="2376488"/>
              </a:tblGrid>
              <a:tr h="370840"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Staging Post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Email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FTP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Setup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Easy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Moderate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Moderate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Product</a:t>
                      </a:r>
                      <a:r>
                        <a:rPr lang="en-US" sz="1600" baseline="0" dirty="0" smtClean="0"/>
                        <a:t> sent via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Download</a:t>
                      </a:r>
                      <a:r>
                        <a:rPr lang="en-US" sz="1600" baseline="0" dirty="0" smtClean="0"/>
                        <a:t> using web browser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Attachment in email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File transfer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Consumable by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Humans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Humans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Automated systems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Suitable for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Small</a:t>
                      </a:r>
                      <a:r>
                        <a:rPr lang="en-US" sz="1600" baseline="0" dirty="0" smtClean="0"/>
                        <a:t> products consumed occasionally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Moderately sized products consumed</a:t>
                      </a:r>
                      <a:r>
                        <a:rPr lang="en-US" sz="1600" baseline="0" dirty="0" smtClean="0"/>
                        <a:t> regularly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Large products consumed frequently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Successful product</a:t>
                      </a:r>
                      <a:r>
                        <a:rPr lang="en-US" sz="1600" baseline="0" dirty="0" smtClean="0"/>
                        <a:t> delivery assurance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None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None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Ensures each file has been transmitted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Product delivery validation assurance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None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None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Ensures file </a:t>
                      </a:r>
                      <a:r>
                        <a:rPr lang="en-US" sz="1600" baseline="0" dirty="0" smtClean="0"/>
                        <a:t>sizes of source and transferred files are equal</a:t>
                      </a:r>
                      <a:endParaRPr lang="en-A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Retry</a:t>
                      </a:r>
                      <a:r>
                        <a:rPr lang="en-US" sz="1600" baseline="0" dirty="0" smtClean="0"/>
                        <a:t> on failure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No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Up to 3 times</a:t>
                      </a:r>
                      <a:endParaRPr lang="en-A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814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277224" y="6594475"/>
            <a:ext cx="866775" cy="2635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ctr"/>
            <a:fld id="{7944F9FB-4CD3-47AE-A594-CB38035E7FEA}" type="slidenum">
              <a:rPr lang="fr-FR" smtClean="0"/>
              <a:pPr algn="ctr"/>
              <a:t>18</a:t>
            </a:fld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825" y="895350"/>
            <a:ext cx="5709285" cy="4737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972425" cy="7715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Requesting A Product</a:t>
            </a:r>
            <a:endParaRPr lang="en-AU" sz="3200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1247775" y="2486025"/>
            <a:ext cx="2771775" cy="9525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200025" y="2181225"/>
            <a:ext cx="1400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Request</a:t>
            </a:r>
            <a:r>
              <a:rPr lang="fr-FR" dirty="0" smtClean="0">
                <a:solidFill>
                  <a:srgbClr val="FF0000"/>
                </a:solidFill>
              </a:rPr>
              <a:t> Product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277224" y="6594475"/>
            <a:ext cx="866775" cy="2635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ctr"/>
            <a:fld id="{7944F9FB-4CD3-47AE-A594-CB38035E7FEA}" type="slidenum">
              <a:rPr lang="fr-FR" smtClean="0"/>
              <a:pPr algn="ctr"/>
              <a:t>19</a:t>
            </a:fld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719138"/>
            <a:ext cx="587692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14300" y="0"/>
            <a:ext cx="79724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232D7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Requesting A Product</a:t>
            </a:r>
            <a:endParaRPr kumimoji="0" lang="en-AU" sz="3200" b="1" i="0" u="none" strike="noStrike" kern="0" cap="none" spc="0" normalizeH="0" baseline="0" noProof="0" dirty="0">
              <a:ln>
                <a:noFill/>
              </a:ln>
              <a:solidFill>
                <a:srgbClr val="232D7D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95875" y="6296025"/>
            <a:ext cx="762000" cy="2571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2714625" y="6296025"/>
            <a:ext cx="2362200" cy="0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1847850" y="5648325"/>
            <a:ext cx="981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Go to </a:t>
            </a:r>
            <a:r>
              <a:rPr lang="fr-FR" dirty="0" err="1" smtClean="0">
                <a:solidFill>
                  <a:srgbClr val="FF0000"/>
                </a:solidFill>
              </a:rPr>
              <a:t>next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screen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6400" y="1200150"/>
            <a:ext cx="4267200" cy="2133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257925" y="1800225"/>
            <a:ext cx="981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Refine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your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search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4" name="Connecteur droit 13"/>
          <p:cNvCxnSpPr>
            <a:stCxn id="13" idx="1"/>
            <a:endCxn id="12" idx="3"/>
          </p:cNvCxnSpPr>
          <p:nvPr/>
        </p:nvCxnSpPr>
        <p:spPr>
          <a:xfrm flipH="1">
            <a:off x="5943600" y="2261890"/>
            <a:ext cx="314325" cy="5060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10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Configuring Product Delivery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3206" y="1154906"/>
            <a:ext cx="8410575" cy="4610100"/>
          </a:xfrm>
        </p:spPr>
      </p:pic>
    </p:spTree>
    <p:extLst>
      <p:ext uri="{BB962C8B-B14F-4D97-AF65-F5344CB8AC3E}">
        <p14:creationId xmlns:p14="http://schemas.microsoft.com/office/powerpoint/2010/main" xmlns="" val="313891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Configuring Product Delivery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556" y="1021556"/>
            <a:ext cx="8410575" cy="4610100"/>
          </a:xfrm>
        </p:spPr>
      </p:pic>
    </p:spTree>
    <p:extLst>
      <p:ext uri="{BB962C8B-B14F-4D97-AF65-F5344CB8AC3E}">
        <p14:creationId xmlns:p14="http://schemas.microsoft.com/office/powerpoint/2010/main" xmlns="" val="206026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Configuring Product Delivery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506" y="1212056"/>
            <a:ext cx="8410575" cy="4610100"/>
          </a:xfrm>
        </p:spPr>
      </p:pic>
    </p:spTree>
    <p:extLst>
      <p:ext uri="{BB962C8B-B14F-4D97-AF65-F5344CB8AC3E}">
        <p14:creationId xmlns:p14="http://schemas.microsoft.com/office/powerpoint/2010/main" xmlns="" val="59730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Configuring Product Delivery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506" y="1069181"/>
            <a:ext cx="8410575" cy="4610100"/>
          </a:xfrm>
        </p:spPr>
      </p:pic>
    </p:spTree>
    <p:extLst>
      <p:ext uri="{BB962C8B-B14F-4D97-AF65-F5344CB8AC3E}">
        <p14:creationId xmlns:p14="http://schemas.microsoft.com/office/powerpoint/2010/main" xmlns="" val="294444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Dissemination Summary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931" y="897731"/>
            <a:ext cx="8410575" cy="4610100"/>
          </a:xfrm>
        </p:spPr>
      </p:pic>
    </p:spTree>
    <p:extLst>
      <p:ext uri="{BB962C8B-B14F-4D97-AF65-F5344CB8AC3E}">
        <p14:creationId xmlns:p14="http://schemas.microsoft.com/office/powerpoint/2010/main" xmlns="" val="15500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Requesting A Product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05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FTP Options</a:t>
            </a:r>
            <a:endParaRPr lang="en-AU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63171037"/>
              </p:ext>
            </p:extLst>
          </p:nvPr>
        </p:nvGraphicFramePr>
        <p:xfrm>
          <a:off x="254000" y="1377950"/>
          <a:ext cx="8637588" cy="425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300"/>
                <a:gridCol w="3612092"/>
                <a:gridCol w="28791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Field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Default Value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Host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host</a:t>
                      </a:r>
                      <a:r>
                        <a:rPr lang="en-US" baseline="0" dirty="0" smtClean="0"/>
                        <a:t> to transfer the files to.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(required)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Path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target directory on</a:t>
                      </a:r>
                      <a:r>
                        <a:rPr lang="en-US" baseline="0" dirty="0" smtClean="0"/>
                        <a:t> the host.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(required)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User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FTP username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(required)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Password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FTP password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(required)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Port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FTP</a:t>
                      </a:r>
                      <a:r>
                        <a:rPr lang="en-US" baseline="0" dirty="0" smtClean="0"/>
                        <a:t> port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Passive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Enable FTP passive mode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 (recommended if clients are behind</a:t>
                      </a:r>
                      <a:r>
                        <a:rPr lang="en-US" baseline="0" dirty="0" smtClean="0"/>
                        <a:t> firewalls)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Check File Size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Check file</a:t>
                      </a:r>
                      <a:r>
                        <a:rPr lang="en-US" baseline="0" dirty="0" smtClean="0"/>
                        <a:t> size after transfer.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Encrypted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Encryption through SSL</a:t>
                      </a:r>
                      <a:endParaRPr lang="en-A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File Name </a:t>
                      </a:r>
                      <a:r>
                        <a:rPr lang="en-US" b="0" dirty="0" smtClean="0">
                          <a:solidFill>
                            <a:schemeClr val="accent6"/>
                          </a:solidFill>
                          <a:effectLst/>
                          <a:sym typeface="Webdings"/>
                        </a:rPr>
                        <a:t>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Target file</a:t>
                      </a:r>
                      <a:r>
                        <a:rPr lang="en-US" baseline="0" dirty="0" smtClean="0"/>
                        <a:t> name of the (first) file.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(use product</a:t>
                      </a:r>
                      <a:r>
                        <a:rPr lang="en-US" i="1" baseline="0" dirty="0" smtClean="0"/>
                        <a:t> filename)</a:t>
                      </a:r>
                      <a:endParaRPr lang="en-AU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9740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Email Options</a:t>
            </a:r>
            <a:endParaRPr lang="en-AU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16928776"/>
              </p:ext>
            </p:extLst>
          </p:nvPr>
        </p:nvGraphicFramePr>
        <p:xfrm>
          <a:off x="263525" y="1330325"/>
          <a:ext cx="8637588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300"/>
                <a:gridCol w="3612092"/>
                <a:gridCol w="28791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Field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Default Value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Email Address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address to send the email</a:t>
                      </a:r>
                      <a:r>
                        <a:rPr lang="en-US" baseline="0" dirty="0" smtClean="0"/>
                        <a:t> to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(required)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Header Line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</a:t>
                      </a:r>
                      <a:r>
                        <a:rPr lang="en-US" baseline="0" dirty="0" smtClean="0"/>
                        <a:t>ets an email header (must be in the form "</a:t>
                      </a:r>
                      <a:r>
                        <a:rPr lang="en-US" baseline="0" dirty="0" smtClean="0">
                          <a:latin typeface="Courier New" pitchFamily="49" charset="0"/>
                          <a:cs typeface="Courier New" pitchFamily="49" charset="0"/>
                        </a:rPr>
                        <a:t>Name: Value</a:t>
                      </a:r>
                      <a:r>
                        <a:rPr lang="en-US" baseline="0" dirty="0" smtClean="0"/>
                        <a:t>")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(none)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Email TO/CC…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Which address to use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Subject </a:t>
                      </a:r>
                      <a:r>
                        <a:rPr lang="en-US" b="0" dirty="0" smtClean="0">
                          <a:solidFill>
                            <a:schemeClr val="accent6"/>
                          </a:solidFill>
                          <a:effectLst/>
                          <a:sym typeface="Webdings"/>
                        </a:rPr>
                        <a:t>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email subject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(none)</a:t>
                      </a:r>
                      <a:endParaRPr lang="en-AU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Attachment Mode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</a:t>
                      </a:r>
                      <a:r>
                        <a:rPr lang="en-US" baseline="0" dirty="0" smtClean="0"/>
                        <a:t> attachment disposition of the products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Attachment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File Name </a:t>
                      </a:r>
                      <a:r>
                        <a:rPr lang="en-US" b="0" dirty="0" smtClean="0">
                          <a:solidFill>
                            <a:schemeClr val="accent6"/>
                          </a:solidFill>
                          <a:effectLst/>
                          <a:sym typeface="Webdings"/>
                        </a:rPr>
                        <a:t></a:t>
                      </a:r>
                      <a:endParaRPr lang="en-AU" b="0" dirty="0">
                        <a:solidFill>
                          <a:schemeClr val="accent6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filename of each</a:t>
                      </a:r>
                      <a:r>
                        <a:rPr lang="en-US" baseline="0" dirty="0" smtClean="0"/>
                        <a:t> of the attachments.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(use product</a:t>
                      </a:r>
                      <a:r>
                        <a:rPr lang="en-US" i="1" baseline="0" dirty="0" smtClean="0"/>
                        <a:t> filename)</a:t>
                      </a:r>
                      <a:endParaRPr lang="en-AU" i="1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4000" y="5000625"/>
            <a:ext cx="86375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Notes: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Subject lines will have "</a:t>
            </a:r>
            <a:r>
              <a:rPr lang="en-US" sz="1600" dirty="0"/>
              <a:t>[SEC=UNCLASSIFIED</a:t>
            </a:r>
            <a:r>
              <a:rPr lang="en-US" sz="1600" dirty="0" smtClean="0"/>
              <a:t>]" appended to it.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"Inline" attachment mode is actually a MIME attachment with the content disposition set to "inline".  Single text products will appear within the emails body.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xmlns="" val="399800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Field Date Expansion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8458200" cy="4897438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Some dissemination fields </a:t>
            </a:r>
            <a:r>
              <a:rPr lang="en-US" dirty="0" smtClean="0">
                <a:solidFill>
                  <a:schemeClr val="tx1"/>
                </a:solidFill>
                <a:sym typeface="Webdings"/>
              </a:rPr>
              <a:t>support date expansion.</a:t>
            </a:r>
          </a:p>
          <a:p>
            <a:pPr lvl="1"/>
            <a:r>
              <a:rPr lang="en-US" dirty="0" smtClean="0">
                <a:sym typeface="Webdings"/>
              </a:rPr>
              <a:t>Fields in the previous two slides marked with a  symbol.</a:t>
            </a:r>
          </a:p>
          <a:p>
            <a:pPr lvl="1"/>
            <a:r>
              <a:rPr lang="en-US" dirty="0" smtClean="0">
                <a:sym typeface="Webdings"/>
              </a:rPr>
              <a:t>Any text surrounded by "#" will be interpreted as a date pattern. 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>
                <a:sym typeface="Webdings"/>
              </a:rPr>
              <a:t>Example:  Date is #</a:t>
            </a:r>
            <a:r>
              <a:rPr lang="en-US" dirty="0" err="1" smtClean="0">
                <a:sym typeface="Webdings"/>
              </a:rPr>
              <a:t>yyyy</a:t>
            </a:r>
            <a:r>
              <a:rPr lang="en-US" dirty="0" smtClean="0">
                <a:sym typeface="Webdings"/>
              </a:rPr>
              <a:t>-MM-</a:t>
            </a:r>
            <a:r>
              <a:rPr lang="en-US" dirty="0" err="1" smtClean="0">
                <a:sym typeface="Webdings"/>
              </a:rPr>
              <a:t>dd</a:t>
            </a:r>
            <a:r>
              <a:rPr lang="en-US" dirty="0" smtClean="0">
                <a:sym typeface="Webdings"/>
              </a:rPr>
              <a:t>#</a:t>
            </a:r>
          </a:p>
          <a:p>
            <a:r>
              <a:rPr lang="en-US" dirty="0" smtClean="0">
                <a:solidFill>
                  <a:schemeClr val="tx1"/>
                </a:solidFill>
                <a:sym typeface="Webdings"/>
              </a:rPr>
              <a:t>When the product is delivered, the date pattern will be replaced with the date. </a:t>
            </a:r>
          </a:p>
          <a:p>
            <a:pPr lvl="1"/>
            <a:r>
              <a:rPr lang="en-US" dirty="0" smtClean="0">
                <a:sym typeface="Webdings"/>
              </a:rPr>
              <a:t>Example:  Date is 2013-04-14</a:t>
            </a:r>
          </a:p>
          <a:p>
            <a:pPr marL="342900" lvl="1" indent="-342900">
              <a:spcBef>
                <a:spcPct val="50000"/>
              </a:spcBef>
              <a:buBlip>
                <a:blip r:embed="rId3"/>
              </a:buBlip>
            </a:pPr>
            <a:r>
              <a:rPr lang="en-US" sz="2800" b="1" dirty="0" smtClean="0">
                <a:solidFill>
                  <a:schemeClr val="tx1"/>
                </a:solidFill>
                <a:ea typeface="+mn-ea"/>
                <a:cs typeface="+mn-cs"/>
                <a:sym typeface="Webdings"/>
              </a:rPr>
              <a:t>More </a:t>
            </a:r>
            <a:r>
              <a:rPr lang="en-US" sz="2800" b="1" dirty="0">
                <a:solidFill>
                  <a:schemeClr val="tx1"/>
                </a:solidFill>
                <a:ea typeface="+mn-ea"/>
                <a:cs typeface="+mn-cs"/>
                <a:sym typeface="Webdings"/>
              </a:rPr>
              <a:t>information: Date Expansion </a:t>
            </a:r>
            <a:r>
              <a:rPr lang="en-US" sz="2800" b="1" dirty="0" smtClean="0">
                <a:solidFill>
                  <a:schemeClr val="tx1"/>
                </a:solidFill>
                <a:ea typeface="+mn-ea"/>
                <a:cs typeface="+mn-cs"/>
                <a:sym typeface="Webdings"/>
              </a:rPr>
              <a:t>Supplement</a:t>
            </a:r>
          </a:p>
          <a:p>
            <a:pPr marL="457200" lvl="1" indent="0">
              <a:buNone/>
            </a:pPr>
            <a:endParaRPr lang="en-US" dirty="0" smtClean="0">
              <a:solidFill>
                <a:schemeClr val="tx1"/>
              </a:solidFill>
              <a:sym typeface="Webdings"/>
            </a:endParaRPr>
          </a:p>
          <a:p>
            <a:r>
              <a:rPr lang="en-US" dirty="0">
                <a:solidFill>
                  <a:schemeClr val="tx1"/>
                </a:solidFill>
                <a:sym typeface="Webdings"/>
              </a:rPr>
              <a:t>	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17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1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84784"/>
            <a:ext cx="8458200" cy="493553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Request a product from the catalogue via the Staging Post. Some metadata items you can try:</a:t>
            </a:r>
          </a:p>
          <a:p>
            <a:pPr lvl="1"/>
            <a:r>
              <a:rPr lang="en-AU" dirty="0" smtClean="0">
                <a:sym typeface="Webdings"/>
              </a:rPr>
              <a:t>Buoy reports </a:t>
            </a:r>
            <a:r>
              <a:rPr lang="en-AU" dirty="0">
                <a:sym typeface="Webdings"/>
              </a:rPr>
              <a:t>available from LFVW (</a:t>
            </a:r>
            <a:r>
              <a:rPr lang="en-AU" dirty="0" smtClean="0">
                <a:sym typeface="Webdings"/>
              </a:rPr>
              <a:t>SSVX13LFVW)</a:t>
            </a:r>
          </a:p>
          <a:p>
            <a:pPr lvl="1"/>
            <a:r>
              <a:rPr lang="en-AU" dirty="0" err="1" smtClean="0">
                <a:sym typeface="Webdings"/>
              </a:rPr>
              <a:t>Synop</a:t>
            </a:r>
            <a:r>
              <a:rPr lang="en-AU" dirty="0" smtClean="0">
                <a:sym typeface="Webdings"/>
              </a:rPr>
              <a:t> </a:t>
            </a:r>
            <a:r>
              <a:rPr lang="en-AU" dirty="0">
                <a:sym typeface="Webdings"/>
              </a:rPr>
              <a:t>reports available from YRBK (</a:t>
            </a:r>
            <a:r>
              <a:rPr lang="en-AU" dirty="0" smtClean="0">
                <a:sym typeface="Webdings"/>
              </a:rPr>
              <a:t>SMRO01YRBK)</a:t>
            </a:r>
          </a:p>
          <a:p>
            <a:pPr lvl="1"/>
            <a:r>
              <a:rPr lang="en-US" dirty="0" err="1" smtClean="0">
                <a:sym typeface="Webdings"/>
              </a:rPr>
              <a:t>Synop</a:t>
            </a:r>
            <a:r>
              <a:rPr lang="en-US" dirty="0" smtClean="0">
                <a:sym typeface="Webdings"/>
              </a:rPr>
              <a:t> </a:t>
            </a:r>
            <a:r>
              <a:rPr lang="en-US" dirty="0">
                <a:sym typeface="Webdings"/>
              </a:rPr>
              <a:t>reports available from LTAA (</a:t>
            </a:r>
            <a:r>
              <a:rPr lang="en-US" dirty="0" smtClean="0">
                <a:sym typeface="Webdings"/>
              </a:rPr>
              <a:t>SNRH81LDZM)</a:t>
            </a:r>
          </a:p>
          <a:p>
            <a:pPr lvl="1"/>
            <a:r>
              <a:rPr lang="en-US" dirty="0" smtClean="0">
                <a:sym typeface="Webdings"/>
              </a:rPr>
              <a:t>Temp reports </a:t>
            </a:r>
            <a:r>
              <a:rPr lang="en-US" dirty="0">
                <a:sym typeface="Webdings"/>
              </a:rPr>
              <a:t>available from LTAA (</a:t>
            </a:r>
            <a:r>
              <a:rPr lang="en-US" dirty="0" smtClean="0">
                <a:sym typeface="Webdings"/>
              </a:rPr>
              <a:t>SNRO41YRBK)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Request a collection of products as a zip file from a metadata item via Email.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(If possible) Request a collection of metadata products via FTP.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111263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Creating A Subscription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458200" cy="49545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Period Selection: Which products are of interest.</a:t>
            </a:r>
          </a:p>
          <a:p>
            <a:pPr lvl="1"/>
            <a:r>
              <a:rPr lang="en-US" dirty="0" smtClean="0">
                <a:sym typeface="Webdings"/>
              </a:rPr>
              <a:t>Specifies the time of day products associated with that metadata item should be collected for dissemination.</a:t>
            </a:r>
          </a:p>
          <a:p>
            <a:pPr lvl="1"/>
            <a:r>
              <a:rPr lang="en-US" dirty="0" smtClean="0">
                <a:sym typeface="Webdings"/>
              </a:rPr>
              <a:t>Can choose individual hours or a continuous time range.</a:t>
            </a:r>
          </a:p>
          <a:p>
            <a:pPr marL="57150" indent="0"/>
            <a:r>
              <a:rPr lang="en-US" b="1" dirty="0" smtClean="0"/>
              <a:t>Schedule:</a:t>
            </a:r>
            <a:r>
              <a:rPr lang="en-US" dirty="0" smtClean="0"/>
              <a:t> When should the products be delivered.</a:t>
            </a:r>
          </a:p>
          <a:p>
            <a:pPr lvl="1"/>
            <a:r>
              <a:rPr lang="en-US" dirty="0" smtClean="0">
                <a:sym typeface="Webdings"/>
              </a:rPr>
              <a:t>Specifies when OpenWIS should deliver products once they have been collected.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>
                <a:sym typeface="Webdings"/>
              </a:rPr>
              <a:t>Deliver products as soon as they are ingested.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>
                <a:sym typeface="Webdings"/>
              </a:rPr>
              <a:t>Collect products in the staging post and deliver them in batches.</a:t>
            </a:r>
          </a:p>
          <a:p>
            <a:pPr marL="57150" indent="0"/>
            <a:r>
              <a:rPr lang="en-US" dirty="0" smtClean="0"/>
              <a:t>Dissemination Parameters identical to Requests</a:t>
            </a:r>
          </a:p>
          <a:p>
            <a:pPr marL="971550" lvl="2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06288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Subscriptions</a:t>
            </a:r>
            <a:endParaRPr lang="en-A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4064" y="962024"/>
            <a:ext cx="5638384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076450" y="1447800"/>
            <a:ext cx="3867150" cy="1885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67450" y="2066925"/>
            <a:ext cx="1571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Refine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your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subscription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1" name="Connecteur droit 10"/>
          <p:cNvCxnSpPr>
            <a:stCxn id="10" idx="1"/>
            <a:endCxn id="9" idx="3"/>
          </p:cNvCxnSpPr>
          <p:nvPr/>
        </p:nvCxnSpPr>
        <p:spPr>
          <a:xfrm flipH="1">
            <a:off x="5943600" y="2390091"/>
            <a:ext cx="323850" cy="684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520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Subscriptions</a:t>
            </a:r>
            <a:endParaRPr lang="en-A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4064" y="933449"/>
            <a:ext cx="5638384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695575" y="3657600"/>
            <a:ext cx="3867150" cy="160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705100" y="5591175"/>
            <a:ext cx="3990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Collect</a:t>
            </a:r>
            <a:r>
              <a:rPr lang="fr-FR" dirty="0" smtClean="0">
                <a:solidFill>
                  <a:srgbClr val="FF0000"/>
                </a:solidFill>
              </a:rPr>
              <a:t> the </a:t>
            </a:r>
            <a:r>
              <a:rPr lang="fr-FR" dirty="0" err="1" smtClean="0">
                <a:solidFill>
                  <a:srgbClr val="FF0000"/>
                </a:solidFill>
              </a:rPr>
              <a:t>products</a:t>
            </a:r>
            <a:r>
              <a:rPr lang="fr-FR" dirty="0" smtClean="0">
                <a:solidFill>
                  <a:srgbClr val="FF0000"/>
                </a:solidFill>
              </a:rPr>
              <a:t> and </a:t>
            </a:r>
            <a:r>
              <a:rPr lang="fr-FR" dirty="0" err="1" smtClean="0">
                <a:solidFill>
                  <a:srgbClr val="FF0000"/>
                </a:solidFill>
              </a:rPr>
              <a:t>send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them</a:t>
            </a:r>
            <a:r>
              <a:rPr lang="fr-FR" dirty="0" smtClean="0">
                <a:solidFill>
                  <a:srgbClr val="FF0000"/>
                </a:solidFill>
              </a:rPr>
              <a:t> as routine </a:t>
            </a:r>
            <a:r>
              <a:rPr lang="fr-FR" dirty="0" err="1" smtClean="0">
                <a:solidFill>
                  <a:srgbClr val="FF0000"/>
                </a:solidFill>
              </a:rPr>
              <a:t>batches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1" name="Connecteur droit 10"/>
          <p:cNvCxnSpPr/>
          <p:nvPr/>
        </p:nvCxnSpPr>
        <p:spPr>
          <a:xfrm flipV="1">
            <a:off x="4105275" y="5286376"/>
            <a:ext cx="104775" cy="323849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5848350" y="2914650"/>
            <a:ext cx="258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Send</a:t>
            </a:r>
            <a:r>
              <a:rPr lang="fr-FR" dirty="0" smtClean="0">
                <a:solidFill>
                  <a:srgbClr val="FF0000"/>
                </a:solidFill>
              </a:rPr>
              <a:t> the </a:t>
            </a:r>
            <a:r>
              <a:rPr lang="fr-FR" dirty="0" err="1" smtClean="0">
                <a:solidFill>
                  <a:srgbClr val="FF0000"/>
                </a:solidFill>
              </a:rPr>
              <a:t>product</a:t>
            </a:r>
            <a:r>
              <a:rPr lang="fr-FR" dirty="0" smtClean="0">
                <a:solidFill>
                  <a:srgbClr val="FF0000"/>
                </a:solidFill>
              </a:rPr>
              <a:t> as </a:t>
            </a:r>
            <a:r>
              <a:rPr lang="fr-FR" dirty="0" err="1" smtClean="0">
                <a:solidFill>
                  <a:srgbClr val="FF0000"/>
                </a:solidFill>
              </a:rPr>
              <a:t>soon</a:t>
            </a:r>
            <a:r>
              <a:rPr lang="fr-FR" dirty="0" smtClean="0">
                <a:solidFill>
                  <a:srgbClr val="FF0000"/>
                </a:solidFill>
              </a:rPr>
              <a:t> as </a:t>
            </a:r>
            <a:r>
              <a:rPr lang="fr-FR" dirty="0" err="1" smtClean="0">
                <a:solidFill>
                  <a:srgbClr val="FF0000"/>
                </a:solidFill>
              </a:rPr>
              <a:t>it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is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available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6" name="Connecteur droit 15"/>
          <p:cNvCxnSpPr/>
          <p:nvPr/>
        </p:nvCxnSpPr>
        <p:spPr>
          <a:xfrm flipH="1">
            <a:off x="4267201" y="3514725"/>
            <a:ext cx="1590674" cy="0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520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Subscribing To A Product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650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2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58200" cy="518318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Create the following subscriptions for products from a metadata item.  Use any delivery mechanism you like. Some metadata items you can try:</a:t>
            </a:r>
          </a:p>
          <a:p>
            <a:pPr lvl="1"/>
            <a:r>
              <a:rPr lang="en-AU" dirty="0" smtClean="0">
                <a:sym typeface="Webdings"/>
              </a:rPr>
              <a:t>Buoy reports </a:t>
            </a:r>
            <a:r>
              <a:rPr lang="en-AU" dirty="0">
                <a:sym typeface="Webdings"/>
              </a:rPr>
              <a:t>available from LFVW (</a:t>
            </a:r>
            <a:r>
              <a:rPr lang="en-AU" dirty="0" smtClean="0">
                <a:sym typeface="Webdings"/>
              </a:rPr>
              <a:t>SSVX13LFVW)</a:t>
            </a:r>
          </a:p>
          <a:p>
            <a:pPr lvl="1"/>
            <a:r>
              <a:rPr lang="en-AU" dirty="0" err="1" smtClean="0">
                <a:sym typeface="Webdings"/>
              </a:rPr>
              <a:t>Synop</a:t>
            </a:r>
            <a:r>
              <a:rPr lang="en-AU" dirty="0" smtClean="0">
                <a:sym typeface="Webdings"/>
              </a:rPr>
              <a:t> </a:t>
            </a:r>
            <a:r>
              <a:rPr lang="en-AU" dirty="0">
                <a:sym typeface="Webdings"/>
              </a:rPr>
              <a:t>reports available from YRBK (</a:t>
            </a:r>
            <a:r>
              <a:rPr lang="en-AU" dirty="0" smtClean="0">
                <a:sym typeface="Webdings"/>
              </a:rPr>
              <a:t>SMRO01YRBK)</a:t>
            </a:r>
          </a:p>
          <a:p>
            <a:pPr lvl="1"/>
            <a:r>
              <a:rPr lang="en-US" dirty="0" err="1" smtClean="0">
                <a:sym typeface="Webdings"/>
              </a:rPr>
              <a:t>Synop</a:t>
            </a:r>
            <a:r>
              <a:rPr lang="en-US" dirty="0" smtClean="0">
                <a:sym typeface="Webdings"/>
              </a:rPr>
              <a:t> </a:t>
            </a:r>
            <a:r>
              <a:rPr lang="en-US" dirty="0">
                <a:sym typeface="Webdings"/>
              </a:rPr>
              <a:t>reports available from LTAA (</a:t>
            </a:r>
            <a:r>
              <a:rPr lang="en-US" dirty="0" smtClean="0">
                <a:sym typeface="Webdings"/>
              </a:rPr>
              <a:t>SNRH81LDZM)</a:t>
            </a:r>
          </a:p>
          <a:p>
            <a:pPr marL="1314450" lvl="2" indent="-457200">
              <a:buFont typeface="+mj-lt"/>
              <a:buAutoNum type="alphaLcParenR"/>
            </a:pPr>
            <a:r>
              <a:rPr lang="en-US" dirty="0" smtClean="0">
                <a:sym typeface="Webdings"/>
              </a:rPr>
              <a:t>Temp reports </a:t>
            </a:r>
            <a:r>
              <a:rPr lang="en-US" dirty="0">
                <a:sym typeface="Webdings"/>
              </a:rPr>
              <a:t>available from LTAA (</a:t>
            </a:r>
            <a:r>
              <a:rPr lang="en-US" dirty="0" smtClean="0">
                <a:sym typeface="Webdings"/>
              </a:rPr>
              <a:t>SNRO41YRBK)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dirty="0" smtClean="0"/>
              <a:t>Select products in the morning GMT (from 00:00 to 12:00) and have them delivered when they are ingested.</a:t>
            </a:r>
          </a:p>
          <a:p>
            <a:pPr marL="1314450" lvl="2" indent="-457200">
              <a:buFont typeface="+mj-lt"/>
              <a:buAutoNum type="alphaLcParenR"/>
            </a:pPr>
            <a:r>
              <a:rPr lang="en-US" dirty="0" smtClean="0">
                <a:sym typeface="Webdings"/>
              </a:rPr>
              <a:t>Select products in the afternoon GMT (from 12:00 to 24:00) and have them delivered every hour from today.</a:t>
            </a:r>
          </a:p>
          <a:p>
            <a:pPr marL="1314450" lvl="2" indent="-457200">
              <a:buFont typeface="+mj-lt"/>
              <a:buAutoNum type="alphaLcParenR"/>
            </a:pPr>
            <a:r>
              <a:rPr lang="en-US" dirty="0" smtClean="0">
                <a:sym typeface="Webdings"/>
              </a:rPr>
              <a:t>Select products 09:30 GMT to 16:30 GMT and have them delivered daily at 02:00 GMT.</a:t>
            </a:r>
          </a:p>
        </p:txBody>
      </p:sp>
    </p:spTree>
    <p:extLst>
      <p:ext uri="{BB962C8B-B14F-4D97-AF65-F5344CB8AC3E}">
        <p14:creationId xmlns:p14="http://schemas.microsoft.com/office/powerpoint/2010/main" xmlns="" val="305988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Viewing Previous Requests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Can be found at:</a:t>
            </a:r>
          </a:p>
          <a:p>
            <a:pPr lvl="1"/>
            <a:r>
              <a:rPr lang="en-US" dirty="0" smtClean="0">
                <a:sym typeface="Webdings"/>
              </a:rPr>
              <a:t>My Account </a:t>
            </a:r>
            <a:r>
              <a:rPr lang="en-US" dirty="0" smtClean="0">
                <a:sym typeface="Wingdings" pitchFamily="2" charset="2"/>
              </a:rPr>
              <a:t> Track my requests  Requests</a:t>
            </a:r>
          </a:p>
          <a:p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Shows a history of the most recent requests made.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This will include deliveries made as part of subscriptions.</a:t>
            </a:r>
          </a:p>
          <a:p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From here, it is possible to: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View the summary of the request.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View the metadata item associated with the request.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Download the requested product from the staging post.</a:t>
            </a:r>
          </a:p>
        </p:txBody>
      </p:sp>
    </p:spTree>
    <p:extLst>
      <p:ext uri="{BB962C8B-B14F-4D97-AF65-F5344CB8AC3E}">
        <p14:creationId xmlns:p14="http://schemas.microsoft.com/office/powerpoint/2010/main" xmlns="" val="213293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Managing Subscriptions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Can be found at:</a:t>
            </a:r>
          </a:p>
          <a:p>
            <a:pPr lvl="1"/>
            <a:r>
              <a:rPr lang="en-US" dirty="0">
                <a:sym typeface="Webdings"/>
              </a:rPr>
              <a:t>My Account </a:t>
            </a:r>
            <a:r>
              <a:rPr lang="en-US" dirty="0">
                <a:sym typeface="Wingdings" pitchFamily="2" charset="2"/>
              </a:rPr>
              <a:t> Track my requests  </a:t>
            </a:r>
            <a:r>
              <a:rPr lang="en-US" dirty="0" smtClean="0">
                <a:sym typeface="Wingdings" pitchFamily="2" charset="2"/>
              </a:rPr>
              <a:t>Subscriptions</a:t>
            </a:r>
          </a:p>
          <a:p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Shows the list of current subscriptions.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From here it is possible to: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Suspend (or resume) subscriptions.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Modify the subscription parameters.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View the metadata item the subscription was made against.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Remove (unsubscribe from) the subscription.</a:t>
            </a:r>
            <a:endParaRPr lang="en-AU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95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Viewing Previous Requests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1150" y="1231329"/>
            <a:ext cx="8637588" cy="4114354"/>
          </a:xfrm>
        </p:spPr>
      </p:pic>
    </p:spTree>
    <p:extLst>
      <p:ext uri="{BB962C8B-B14F-4D97-AF65-F5344CB8AC3E}">
        <p14:creationId xmlns:p14="http://schemas.microsoft.com/office/powerpoint/2010/main" xmlns="" val="218273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Managing Subscriptions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625" y="1336104"/>
            <a:ext cx="8637588" cy="4114354"/>
          </a:xfrm>
        </p:spPr>
      </p:pic>
    </p:spTree>
    <p:extLst>
      <p:ext uri="{BB962C8B-B14F-4D97-AF65-F5344CB8AC3E}">
        <p14:creationId xmlns:p14="http://schemas.microsoft.com/office/powerpoint/2010/main" xmlns="" val="12107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smtClean="0"/>
              <a:t>Managing Favorites</a:t>
            </a:r>
            <a:endParaRPr lang="en-AU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84784"/>
            <a:ext cx="8458200" cy="49831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Can be found at: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My Account  Personal Information </a:t>
            </a:r>
            <a:br>
              <a:rPr lang="en-US" dirty="0" smtClean="0">
                <a:sym typeface="Wingdings" pitchFamily="2" charset="2"/>
              </a:rPr>
            </a:br>
            <a:r>
              <a:rPr lang="en-US" dirty="0" smtClean="0">
                <a:sym typeface="Wingdings" pitchFamily="2" charset="2"/>
              </a:rPr>
              <a:t>User information  Favorites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Allows for adding, modifying and removing commonly used dissemination parameters.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Favorites can be created for either a collection of FTP or Email dissemination values.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Favorites can be added here, or while filling in the dissemination parameters for a delivery (by clicking the top "Save" button).</a:t>
            </a:r>
          </a:p>
        </p:txBody>
      </p:sp>
    </p:spTree>
    <p:extLst>
      <p:ext uri="{BB962C8B-B14F-4D97-AF65-F5344CB8AC3E}">
        <p14:creationId xmlns:p14="http://schemas.microsoft.com/office/powerpoint/2010/main" xmlns="" val="249179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Recalling Favorites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66825"/>
            <a:ext cx="8458200" cy="485933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Favorites can be recalled while filling in the dissemination options for a request or subscription.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 favorite is recalled by either: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ym typeface="Wingdings" pitchFamily="2" charset="2"/>
              </a:rPr>
              <a:t>Selecting the </a:t>
            </a:r>
            <a:r>
              <a:rPr lang="en-US" dirty="0">
                <a:sym typeface="Wingdings" pitchFamily="2" charset="2"/>
              </a:rPr>
              <a:t>email address for Email </a:t>
            </a:r>
            <a:r>
              <a:rPr lang="en-US" dirty="0" smtClean="0">
                <a:sym typeface="Wingdings" pitchFamily="2" charset="2"/>
              </a:rPr>
              <a:t>dissemination options.</a:t>
            </a:r>
            <a:endParaRPr lang="en-US" dirty="0">
              <a:sym typeface="Wingdings" pitchFamily="2" charset="2"/>
            </a:endParaRPr>
          </a:p>
          <a:p>
            <a:pPr lvl="1"/>
            <a:r>
              <a:rPr lang="en-US" dirty="0" smtClean="0">
                <a:sym typeface="Wingdings" pitchFamily="2" charset="2"/>
              </a:rPr>
              <a:t>Selecting the </a:t>
            </a:r>
            <a:r>
              <a:rPr lang="en-US" dirty="0">
                <a:sym typeface="Wingdings" pitchFamily="2" charset="2"/>
              </a:rPr>
              <a:t>hostname for FTP </a:t>
            </a:r>
            <a:r>
              <a:rPr lang="en-US" dirty="0" smtClean="0">
                <a:sym typeface="Wingdings" pitchFamily="2" charset="2"/>
              </a:rPr>
              <a:t>dissemination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options.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When recalled, a favorite will automatically fill out the remaining dissemination options using the saved set of values (including advanced options).</a:t>
            </a:r>
            <a:endParaRPr lang="en-A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5004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Managing Favorites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850" y="1273213"/>
            <a:ext cx="8637588" cy="4163936"/>
          </a:xfrm>
        </p:spPr>
      </p:pic>
    </p:spTree>
    <p:extLst>
      <p:ext uri="{BB962C8B-B14F-4D97-AF65-F5344CB8AC3E}">
        <p14:creationId xmlns:p14="http://schemas.microsoft.com/office/powerpoint/2010/main" xmlns="" val="293867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Viewing Previous Requests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Managing Subscriptions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Managing Favorites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740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3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17662"/>
            <a:ext cx="8458200" cy="524033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Review the status of the request made in Exercise 1.  Download the requested product from the staging post.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Check the status of the subscription made in Exercise 2.  Attempt to suspend and resume the subscription and also try to change the dissemination options.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Create a new Email favorite while requesting a product (i.e. from within the dissemination options window).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Create a new FTP favorite from the </a:t>
            </a:r>
            <a:r>
              <a:rPr lang="en-US" i="1" dirty="0" smtClean="0"/>
              <a:t>Favorites</a:t>
            </a:r>
            <a:r>
              <a:rPr lang="en-US" dirty="0" smtClean="0"/>
              <a:t> page.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52979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Summary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1313" y="962025"/>
            <a:ext cx="8458200" cy="516413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Products from metadata items can either be requested on demand, or by subscribing to receive them periodically.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Products can be delivered via the Staging Post, or by being disseminated via Email or FTP.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status of recent requests and subscription deliveries can be checked in the My Account 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 Track My Requests</a:t>
            </a:r>
            <a:r>
              <a:rPr lang="en-US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section.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Favorites can be created while setting dissemination options for a delivery and can be managed with the My Account section.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286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68438" y="3203575"/>
            <a:ext cx="5732462" cy="11557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/>
          </a:bodyPr>
          <a:lstStyle/>
          <a:p>
            <a:pPr algn="ctr" eaLnBrk="1" hangingPunct="1">
              <a:spcBef>
                <a:spcPct val="0"/>
              </a:spcBef>
              <a:defRPr/>
            </a:pPr>
            <a:r>
              <a:rPr lang="en-US" sz="3400" dirty="0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Accessing products from  </a:t>
            </a:r>
            <a:r>
              <a:rPr lang="en-US" sz="3400" dirty="0" err="1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OpenWIS</a:t>
            </a:r>
            <a:endParaRPr lang="en-US" sz="3400" dirty="0" smtClean="0">
              <a:solidFill>
                <a:srgbClr val="CE4F0D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Questions?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9577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</TotalTime>
  <Words>1783</Words>
  <Application>Microsoft Office PowerPoint</Application>
  <PresentationFormat>Affichage à l'écran (4:3)</PresentationFormat>
  <Paragraphs>323</Paragraphs>
  <Slides>46</Slides>
  <Notes>27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7" baseType="lpstr">
      <vt:lpstr>Civil</vt:lpstr>
      <vt:lpstr>Diapositive 1</vt:lpstr>
      <vt:lpstr>Timeline</vt:lpstr>
      <vt:lpstr>Accessing Products From OpenWIS</vt:lpstr>
      <vt:lpstr>Overview Of Product Delivery (1/2)  GISC</vt:lpstr>
      <vt:lpstr>Overview Of Product Delivery (2/2) DCPC</vt:lpstr>
      <vt:lpstr>What Type Of Products Can Be Retrieved (1/2)? GISC</vt:lpstr>
      <vt:lpstr>What Type Of Products Can Be Retrieved (2/2)? DCPC</vt:lpstr>
      <vt:lpstr>When Can A User Retrieve Products?</vt:lpstr>
      <vt:lpstr>Accessing Products</vt:lpstr>
      <vt:lpstr>Accessing Products</vt:lpstr>
      <vt:lpstr>Product Delivery Methods</vt:lpstr>
      <vt:lpstr>Product Delivery Methods</vt:lpstr>
      <vt:lpstr>Product Delivery Failure</vt:lpstr>
      <vt:lpstr>Product Delivery Failure</vt:lpstr>
      <vt:lpstr>Product Delivery Failure</vt:lpstr>
      <vt:lpstr>Product Delivery Failure</vt:lpstr>
      <vt:lpstr>Delivery Method Summary</vt:lpstr>
      <vt:lpstr>Requesting A Product</vt:lpstr>
      <vt:lpstr>Diapositive 19</vt:lpstr>
      <vt:lpstr>Configuring Product Delivery</vt:lpstr>
      <vt:lpstr>Configuring Product Delivery</vt:lpstr>
      <vt:lpstr>Configuring Product Delivery</vt:lpstr>
      <vt:lpstr>Configuring Product Delivery</vt:lpstr>
      <vt:lpstr>Dissemination Summary</vt:lpstr>
      <vt:lpstr>Live Demo</vt:lpstr>
      <vt:lpstr>FTP Options</vt:lpstr>
      <vt:lpstr>Email Options</vt:lpstr>
      <vt:lpstr>Field Date Expansion</vt:lpstr>
      <vt:lpstr>Exercise 1</vt:lpstr>
      <vt:lpstr>Creating A Subscription</vt:lpstr>
      <vt:lpstr>Subscriptions</vt:lpstr>
      <vt:lpstr>Subscriptions</vt:lpstr>
      <vt:lpstr>Live Demo</vt:lpstr>
      <vt:lpstr>Exercise 2</vt:lpstr>
      <vt:lpstr>Viewing Previous Requests</vt:lpstr>
      <vt:lpstr>Managing Subscriptions</vt:lpstr>
      <vt:lpstr>Viewing Previous Requests</vt:lpstr>
      <vt:lpstr>Managing Subscriptions</vt:lpstr>
      <vt:lpstr>Managing Favorites</vt:lpstr>
      <vt:lpstr>Recalling Favorites</vt:lpstr>
      <vt:lpstr>Managing Favorites</vt:lpstr>
      <vt:lpstr>Live Demo</vt:lpstr>
      <vt:lpstr>Exercise 3</vt:lpstr>
      <vt:lpstr>Summary</vt:lpstr>
      <vt:lpstr>Diapositive 45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merrouchi</dc:creator>
  <cp:lastModifiedBy>Meteo</cp:lastModifiedBy>
  <cp:revision>3</cp:revision>
  <dcterms:created xsi:type="dcterms:W3CDTF">2015-10-26T07:11:14Z</dcterms:created>
  <dcterms:modified xsi:type="dcterms:W3CDTF">2015-10-29T19:27:17Z</dcterms:modified>
</cp:coreProperties>
</file>