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9"/>
  </p:notesMasterIdLst>
  <p:sldIdLst>
    <p:sldId id="260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7" r:id="rId39"/>
    <p:sldId id="298" r:id="rId40"/>
    <p:sldId id="299" r:id="rId41"/>
    <p:sldId id="300" r:id="rId42"/>
    <p:sldId id="301" r:id="rId43"/>
    <p:sldId id="302" r:id="rId44"/>
    <p:sldId id="304" r:id="rId45"/>
    <p:sldId id="305" r:id="rId46"/>
    <p:sldId id="306" r:id="rId47"/>
    <p:sldId id="307" r:id="rId4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07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F6505-0F0F-4DAD-88CF-4BDDDFD348D6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C87CA-9F20-4D91-8A58-3A108F5755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97DC7C-EF75-49B1-A605-C2F1CEDDBC21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669602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828259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099545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563738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1053139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1265131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2023575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723896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0011168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4236311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6117261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001116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6117261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3034205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6780758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40580667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4620177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9182290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362421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7780935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82138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3680030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40258007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5836779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4032112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95220199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888711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29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888711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888711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888711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888711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888711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28220883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5056000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86150004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23802847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A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30340662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39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04251689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10114564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19659443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63299223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77836737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05245481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19196879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05656467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47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682316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space réservé du contenu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contenu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fr-FR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Espace réservé du contenu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6" name="Espace réservé du contenu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l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3" name="Titr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Espace réservé du contenu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l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necteur droit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D2844DE-91D9-4989-9D5D-845E63C9514E}" type="datetimeFigureOut">
              <a:rPr lang="fr-FR" smtClean="0"/>
              <a:pPr/>
              <a:t>29/10/2015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4E9071-7E20-4932-8678-8B7B1FE86B3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NUL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is.mfi.fr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is.mfi.fr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68438" y="3203575"/>
            <a:ext cx="6631954" cy="11557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sz="3400" dirty="0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The </a:t>
            </a:r>
            <a:r>
              <a:rPr lang="en-US" sz="3400" dirty="0" err="1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OpenWIS</a:t>
            </a:r>
            <a:r>
              <a:rPr lang="en-US" sz="3400" dirty="0" smtClean="0">
                <a:solidFill>
                  <a:srgbClr val="CE4F0D"/>
                </a:solidFill>
                <a:latin typeface="+mj-lt"/>
                <a:ea typeface="+mj-ea"/>
                <a:cs typeface="+mj-cs"/>
              </a:rPr>
              <a:t> Catalogue</a:t>
            </a:r>
          </a:p>
        </p:txBody>
      </p:sp>
      <p:sp>
        <p:nvSpPr>
          <p:cNvPr id="3" name="Sous-titre 2"/>
          <p:cNvSpPr txBox="1">
            <a:spLocks/>
          </p:cNvSpPr>
          <p:nvPr/>
        </p:nvSpPr>
        <p:spPr bwMode="auto">
          <a:xfrm>
            <a:off x="1259632" y="144016"/>
            <a:ext cx="7056784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tabLst/>
              <a:defRPr/>
            </a:pPr>
            <a:r>
              <a:rPr kumimoji="0" lang="fr-FR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GISC CASABLANCA</a:t>
            </a:r>
          </a:p>
          <a:p>
            <a:pPr marL="273050" marR="0" lvl="0" indent="-2730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tabLst/>
              <a:defRPr/>
            </a:pPr>
            <a:r>
              <a:rPr lang="fr-FR" sz="2400" b="1" i="1" dirty="0" smtClean="0">
                <a:solidFill>
                  <a:srgbClr val="0000FF"/>
                </a:solidFill>
                <a:latin typeface="+mn-lt"/>
                <a:cs typeface="+mn-cs"/>
              </a:rPr>
              <a:t>OPENWIS </a:t>
            </a:r>
            <a:r>
              <a:rPr lang="fr-FR" sz="2400" b="1" i="1" dirty="0">
                <a:solidFill>
                  <a:srgbClr val="0000FF"/>
                </a:solidFill>
              </a:rPr>
              <a:t>TRANING MATERIAL</a:t>
            </a:r>
          </a:p>
        </p:txBody>
      </p:sp>
      <p:pic>
        <p:nvPicPr>
          <p:cNvPr id="4" name="Picture 9" descr="MAROCMETEO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188640"/>
            <a:ext cx="887412" cy="1050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AutoShape 2" descr="Résultat de recherche d'images pour &quot;WMO image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6" name="Picture 4" descr="http://www.google.fr/url?source=imglanding&amp;ct=img&amp;q=http://severe.worldweather.wmo.int/graphics/wmo_title.png&amp;sa=X&amp;ei=80hFVbXSMa3Y7Aawx4HYDQ&amp;ved=0CAkQ8wc&amp;usg=AFQjCNGnDoTh2ShuwVW1qBl7iUp6EUqOq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1872208" cy="932085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467544" y="5085184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AKNOWLEDGMENT: </a:t>
            </a:r>
            <a:r>
              <a:rPr lang="fr-FR" dirty="0" smtClean="0"/>
              <a:t>For the </a:t>
            </a:r>
            <a:r>
              <a:rPr lang="fr-FR" dirty="0" err="1" smtClean="0"/>
              <a:t>purpose</a:t>
            </a:r>
            <a:r>
              <a:rPr lang="fr-FR" dirty="0" smtClean="0"/>
              <a:t> of </a:t>
            </a:r>
            <a:r>
              <a:rPr lang="fr-FR" dirty="0" err="1" smtClean="0"/>
              <a:t>this</a:t>
            </a:r>
            <a:r>
              <a:rPr lang="fr-FR" dirty="0" smtClean="0"/>
              <a:t> training session,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choose</a:t>
            </a:r>
            <a:r>
              <a:rPr lang="fr-FR" dirty="0" smtClean="0"/>
              <a:t> to use  </a:t>
            </a:r>
            <a:r>
              <a:rPr lang="fr-FR" dirty="0" err="1" smtClean="0"/>
              <a:t>available</a:t>
            </a:r>
            <a:r>
              <a:rPr lang="fr-FR" dirty="0" smtClean="0"/>
              <a:t> OPENWIS training </a:t>
            </a:r>
            <a:r>
              <a:rPr lang="fr-FR" dirty="0" err="1" smtClean="0"/>
              <a:t>material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a part </a:t>
            </a:r>
            <a:r>
              <a:rPr lang="fr-FR" dirty="0" err="1" smtClean="0"/>
              <a:t>from</a:t>
            </a:r>
            <a:r>
              <a:rPr lang="fr-FR" dirty="0" smtClean="0"/>
              <a:t> the OPENWIS user </a:t>
            </a:r>
            <a:r>
              <a:rPr lang="fr-FR" dirty="0" err="1" smtClean="0"/>
              <a:t>manual</a:t>
            </a:r>
            <a:r>
              <a:rPr lang="fr-FR" dirty="0" smtClean="0"/>
              <a:t>. </a:t>
            </a:r>
            <a:r>
              <a:rPr lang="fr-FR" dirty="0" err="1" smtClean="0"/>
              <a:t>Many</a:t>
            </a:r>
            <a:r>
              <a:rPr lang="fr-FR" dirty="0" smtClean="0"/>
              <a:t> </a:t>
            </a:r>
            <a:r>
              <a:rPr lang="fr-FR" dirty="0" err="1" smtClean="0"/>
              <a:t>thanks</a:t>
            </a:r>
            <a:r>
              <a:rPr lang="fr-FR" dirty="0" smtClean="0"/>
              <a:t> to Rémy </a:t>
            </a:r>
            <a:r>
              <a:rPr lang="fr-FR" dirty="0" err="1" smtClean="0"/>
              <a:t>Gibaut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MFI and </a:t>
            </a:r>
            <a:r>
              <a:rPr lang="en-US" dirty="0" smtClean="0"/>
              <a:t>Leon Mika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the ABOM  </a:t>
            </a:r>
            <a:endParaRPr lang="fr-FR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23528" y="1916832"/>
            <a:ext cx="8503920" cy="45720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The </a:t>
            </a:r>
            <a:r>
              <a:rPr lang="en-US" b="1" dirty="0" err="1" smtClean="0">
                <a:solidFill>
                  <a:schemeClr val="tx1"/>
                </a:solidFill>
              </a:rPr>
              <a:t>OpenWIS</a:t>
            </a:r>
            <a:r>
              <a:rPr lang="en-US" b="1" dirty="0" smtClean="0">
                <a:solidFill>
                  <a:schemeClr val="tx1"/>
                </a:solidFill>
              </a:rPr>
              <a:t> Catalogue</a:t>
            </a:r>
          </a:p>
          <a:p>
            <a:pPr lvl="1"/>
            <a:r>
              <a:rPr lang="en-US" dirty="0" smtClean="0"/>
              <a:t>Searching and viewing metadata.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57150" indent="0"/>
            <a:r>
              <a:rPr lang="en-US" b="1" dirty="0" smtClean="0"/>
              <a:t>Accessing Products From </a:t>
            </a:r>
            <a:r>
              <a:rPr lang="en-US" b="1" dirty="0" err="1" smtClean="0"/>
              <a:t>OpenWIS</a:t>
            </a:r>
            <a:endParaRPr lang="en-US" dirty="0" smtClean="0"/>
          </a:p>
          <a:p>
            <a:pPr lvl="1"/>
            <a:r>
              <a:rPr lang="en-US" dirty="0" smtClean="0"/>
              <a:t>Requesting and subscribing to products in OpenWIS.</a:t>
            </a:r>
          </a:p>
          <a:p>
            <a:pPr marL="800100" lvl="1">
              <a:buFont typeface="Arial" pitchFamily="34" charset="0"/>
              <a:buChar char="•"/>
            </a:pPr>
            <a:endParaRPr lang="en-US" dirty="0" smtClean="0"/>
          </a:p>
          <a:p>
            <a:pPr marL="114300" indent="0"/>
            <a:r>
              <a:rPr lang="en-US" b="1" dirty="0" smtClean="0"/>
              <a:t>Creating Metadata Within </a:t>
            </a:r>
            <a:r>
              <a:rPr lang="en-US" b="1" dirty="0" err="1" smtClean="0"/>
              <a:t>OpenWIS</a:t>
            </a:r>
            <a:endParaRPr lang="en-US" dirty="0" smtClean="0"/>
          </a:p>
          <a:p>
            <a:pPr lvl="1"/>
            <a:r>
              <a:rPr lang="en-US" dirty="0" smtClean="0"/>
              <a:t>Creating and uploading metadata in OpenWIS.</a:t>
            </a:r>
            <a:endParaRPr lang="en-US" dirty="0"/>
          </a:p>
        </p:txBody>
      </p:sp>
      <p:sp>
        <p:nvSpPr>
          <p:cNvPr id="10" name="Sous-titre 2"/>
          <p:cNvSpPr txBox="1">
            <a:spLocks/>
          </p:cNvSpPr>
          <p:nvPr/>
        </p:nvSpPr>
        <p:spPr bwMode="auto">
          <a:xfrm>
            <a:off x="1259632" y="144016"/>
            <a:ext cx="7056784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tabLst/>
              <a:defRPr/>
            </a:pPr>
            <a:r>
              <a:rPr kumimoji="0" lang="fr-FR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GISC CASABLANCA</a:t>
            </a:r>
          </a:p>
          <a:p>
            <a:pPr marL="273050" marR="0" lvl="0" indent="-2730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tabLst/>
              <a:defRPr/>
            </a:pPr>
            <a:r>
              <a:rPr lang="fr-FR" sz="2400" b="1" i="1" dirty="0" smtClean="0">
                <a:solidFill>
                  <a:srgbClr val="0000FF"/>
                </a:solidFill>
                <a:latin typeface="+mn-lt"/>
                <a:cs typeface="+mn-cs"/>
              </a:rPr>
              <a:t>OPENWIS </a:t>
            </a:r>
            <a:r>
              <a:rPr lang="fr-FR" sz="2400" b="1" i="1" dirty="0">
                <a:solidFill>
                  <a:srgbClr val="0000FF"/>
                </a:solidFill>
              </a:rPr>
              <a:t>TRANING MATERIAL</a:t>
            </a:r>
          </a:p>
        </p:txBody>
      </p:sp>
      <p:pic>
        <p:nvPicPr>
          <p:cNvPr id="11" name="Picture 9" descr="MAROCMETEO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188640"/>
            <a:ext cx="887412" cy="1050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AutoShape 2" descr="Résultat de recherche d'images pour &quot;WMO image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3" name="Picture 4" descr="http://www.google.fr/url?source=imglanding&amp;ct=img&amp;q=http://severe.worldweather.wmo.int/graphics/wmo_title.png&amp;sa=X&amp;ei=80hFVbXSMa3Y7Aawx4HYDQ&amp;ved=0CAkQ8wc&amp;usg=AFQjCNGnDoTh2ShuwVW1qBl7iUp6EUqOq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1872208" cy="9320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5244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AFD7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AFD7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AFD7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AFD7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The OpenWIS Catalogue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72816"/>
            <a:ext cx="8458200" cy="4811713"/>
          </a:xfrm>
        </p:spPr>
        <p:txBody>
          <a:bodyPr/>
          <a:lstStyle/>
          <a:p>
            <a:r>
              <a:rPr lang="en-US" dirty="0" smtClean="0"/>
              <a:t>Accessing OpenWIS</a:t>
            </a:r>
          </a:p>
          <a:p>
            <a:pPr lvl="1"/>
            <a:r>
              <a:rPr lang="en-US" dirty="0" smtClean="0"/>
              <a:t>Creating Accounts and Logging In</a:t>
            </a:r>
          </a:p>
          <a:p>
            <a:r>
              <a:rPr lang="en-US" dirty="0" smtClean="0"/>
              <a:t>Searching The Catalogue</a:t>
            </a:r>
          </a:p>
          <a:p>
            <a:pPr lvl="1"/>
            <a:r>
              <a:rPr lang="en-US" dirty="0" smtClean="0"/>
              <a:t>Normal Search</a:t>
            </a:r>
          </a:p>
          <a:p>
            <a:pPr lvl="1"/>
            <a:r>
              <a:rPr lang="en-US" dirty="0" smtClean="0"/>
              <a:t>Advanced Search</a:t>
            </a:r>
          </a:p>
          <a:p>
            <a:r>
              <a:rPr lang="en-US" dirty="0" smtClean="0"/>
              <a:t>Viewing Metadata</a:t>
            </a:r>
          </a:p>
          <a:p>
            <a:r>
              <a:rPr lang="en-US" dirty="0" smtClean="0"/>
              <a:t>My Account</a:t>
            </a:r>
          </a:p>
          <a:p>
            <a:pPr lvl="1"/>
            <a:r>
              <a:rPr lang="en-US" dirty="0" smtClean="0"/>
              <a:t>Updating Personal Information</a:t>
            </a:r>
          </a:p>
          <a:p>
            <a:pPr lvl="1"/>
            <a:r>
              <a:rPr lang="en-US" dirty="0" smtClean="0"/>
              <a:t>Changing Your Password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61088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Is OpenWIS?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72816"/>
            <a:ext cx="8503920" cy="4572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Implementation of the WIS specification as defined by the WMO.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Web-portal developed by AKKA on behalf of the OpenWIS Association (UKMO, MF, BoM, KMA and MFI).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Adopted from GeoNetwork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and using technologies such as Java, Apache Solr, HTML + JavaScript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+ CSS.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But for the user…</a:t>
            </a:r>
          </a:p>
          <a:p>
            <a:pPr>
              <a:buFont typeface="Arial" pitchFamily="34" charset="0"/>
              <a:buChar char="•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3125743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Is OpenWIS?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00808"/>
            <a:ext cx="8458200" cy="484028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A product metadata catalogue</a:t>
            </a:r>
          </a:p>
          <a:p>
            <a:pPr lvl="1"/>
            <a:r>
              <a:rPr lang="en-US" dirty="0" smtClean="0"/>
              <a:t>Complete repository of metadata for products of the global dataset (which will grow to include other datasets like the national products).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 product delivery and subscription gateway</a:t>
            </a:r>
          </a:p>
          <a:p>
            <a:pPr lvl="1"/>
            <a:r>
              <a:rPr lang="en-US" dirty="0" smtClean="0"/>
              <a:t>Provides access to the products themselves either on demand, or through a subscription.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Metadata authoring and management workspace</a:t>
            </a:r>
          </a:p>
          <a:p>
            <a:pPr lvl="1"/>
            <a:r>
              <a:rPr lang="en-US" dirty="0" smtClean="0"/>
              <a:t>Provides the tools to create, upload and manage metadata items.</a:t>
            </a:r>
          </a:p>
          <a:p>
            <a:pPr lvl="1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207614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972425" cy="77152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Three Façades Of OpenWIS</a:t>
            </a:r>
            <a:endParaRPr lang="en-AU" sz="32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3612" y="1410881"/>
            <a:ext cx="4678363" cy="4678363"/>
          </a:xfrm>
        </p:spPr>
      </p:pic>
      <p:sp>
        <p:nvSpPr>
          <p:cNvPr id="8" name="TextBox 7"/>
          <p:cNvSpPr txBox="1"/>
          <p:nvPr/>
        </p:nvSpPr>
        <p:spPr>
          <a:xfrm>
            <a:off x="6662057" y="4515231"/>
            <a:ext cx="2037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Metadata search and viewing.</a:t>
            </a:r>
            <a:endParaRPr lang="en-AU" dirty="0"/>
          </a:p>
        </p:txBody>
      </p:sp>
      <p:sp>
        <p:nvSpPr>
          <p:cNvPr id="9" name="TextBox 8"/>
          <p:cNvSpPr txBox="1"/>
          <p:nvPr/>
        </p:nvSpPr>
        <p:spPr>
          <a:xfrm>
            <a:off x="470802" y="4099733"/>
            <a:ext cx="20378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Embedded metadata authoring tools &amp; management screens.</a:t>
            </a:r>
            <a:endParaRPr lang="en-AU" dirty="0"/>
          </a:p>
        </p:txBody>
      </p:sp>
      <p:sp>
        <p:nvSpPr>
          <p:cNvPr id="10" name="TextBox 9"/>
          <p:cNvSpPr txBox="1"/>
          <p:nvPr/>
        </p:nvSpPr>
        <p:spPr>
          <a:xfrm>
            <a:off x="5403667" y="1218343"/>
            <a:ext cx="22772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Retrieving and subscribing to products.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266518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Accessing OpenWIS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Public website:</a:t>
            </a:r>
          </a:p>
          <a:p>
            <a:pPr lvl="1"/>
            <a:r>
              <a:rPr lang="en-US" dirty="0" smtClean="0">
                <a:hlinkClick r:id="rId3" invalidUrl="http:///"/>
              </a:rPr>
              <a:t>http://gisc.marocmeteo.ma</a:t>
            </a:r>
            <a:endParaRPr lang="en-US" dirty="0" smtClean="0">
              <a:hlinkClick r:id="rId4"/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All major desktop browsers supported.</a:t>
            </a:r>
          </a:p>
          <a:p>
            <a:pPr lvl="1"/>
            <a:r>
              <a:rPr lang="en-US" dirty="0" smtClean="0"/>
              <a:t>Standard compliant HTML + JavaScript + CSS.</a:t>
            </a:r>
          </a:p>
          <a:p>
            <a:pPr lvl="1"/>
            <a:r>
              <a:rPr lang="en-US" dirty="0" smtClean="0"/>
              <a:t>No HTTPS.</a:t>
            </a:r>
          </a:p>
        </p:txBody>
      </p:sp>
    </p:spTree>
    <p:extLst>
      <p:ext uri="{BB962C8B-B14F-4D97-AF65-F5344CB8AC3E}">
        <p14:creationId xmlns:p14="http://schemas.microsoft.com/office/powerpoint/2010/main" xmlns="" val="385629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OpenWIS Access Control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16832"/>
            <a:ext cx="8503920" cy="4572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Anonymous access to the catalogue search.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Accounts are required to access products or to create/upload metadata.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Accounts are created upon request.</a:t>
            </a:r>
          </a:p>
          <a:p>
            <a:pPr lvl="1"/>
            <a:r>
              <a:rPr lang="en-US" dirty="0" smtClean="0"/>
              <a:t>Done so by filling out the </a:t>
            </a:r>
            <a:r>
              <a:rPr lang="en-US" b="1" dirty="0" smtClean="0"/>
              <a:t>Account Request </a:t>
            </a:r>
            <a:r>
              <a:rPr lang="en-US" dirty="0" smtClean="0"/>
              <a:t>form.</a:t>
            </a:r>
          </a:p>
          <a:p>
            <a:pPr lvl="1"/>
            <a:r>
              <a:rPr lang="en-US" dirty="0" smtClean="0"/>
              <a:t>Email will be sent with username and password.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Lost accounts can be recovered by filling out the Account Recovery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form.</a:t>
            </a:r>
          </a:p>
        </p:txBody>
      </p:sp>
    </p:spTree>
    <p:extLst>
      <p:ext uri="{BB962C8B-B14F-4D97-AF65-F5344CB8AC3E}">
        <p14:creationId xmlns:p14="http://schemas.microsoft.com/office/powerpoint/2010/main" xmlns="" val="59365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A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23528" y="1700808"/>
            <a:ext cx="8503920" cy="4572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Requesting An Account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Recovering An Account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Logging In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1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OpenWIS Home Page</a:t>
            </a:r>
            <a:endParaRPr lang="en-AU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962025"/>
            <a:ext cx="5697855" cy="516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3143250" y="1514475"/>
            <a:ext cx="2057400" cy="2000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5" name="Connecteur droit 14"/>
          <p:cNvCxnSpPr/>
          <p:nvPr/>
        </p:nvCxnSpPr>
        <p:spPr>
          <a:xfrm flipH="1">
            <a:off x="2800350" y="1038225"/>
            <a:ext cx="107632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1762125" y="828675"/>
            <a:ext cx="1238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Sections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18" name="Connecteur droit 17"/>
          <p:cNvCxnSpPr/>
          <p:nvPr/>
        </p:nvCxnSpPr>
        <p:spPr>
          <a:xfrm flipH="1">
            <a:off x="3857626" y="1038225"/>
            <a:ext cx="9524" cy="476250"/>
          </a:xfrm>
          <a:prstGeom prst="line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5543550" y="1504950"/>
            <a:ext cx="1190625" cy="209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5" name="Connecteur droit 24"/>
          <p:cNvCxnSpPr/>
          <p:nvPr/>
        </p:nvCxnSpPr>
        <p:spPr>
          <a:xfrm flipH="1">
            <a:off x="5943601" y="1028700"/>
            <a:ext cx="9524" cy="476250"/>
          </a:xfrm>
          <a:prstGeom prst="line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 flipH="1">
            <a:off x="5953125" y="1038225"/>
            <a:ext cx="107632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7058025" y="800100"/>
            <a:ext cx="1238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Username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28" name="Connecteur droit 27"/>
          <p:cNvCxnSpPr>
            <a:stCxn id="30" idx="1"/>
          </p:cNvCxnSpPr>
          <p:nvPr/>
        </p:nvCxnSpPr>
        <p:spPr>
          <a:xfrm flipH="1" flipV="1">
            <a:off x="7038976" y="1695451"/>
            <a:ext cx="104774" cy="323165"/>
          </a:xfrm>
          <a:prstGeom prst="line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/>
          <p:cNvSpPr txBox="1"/>
          <p:nvPr/>
        </p:nvSpPr>
        <p:spPr>
          <a:xfrm>
            <a:off x="7143750" y="1695450"/>
            <a:ext cx="1238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Logout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button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47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Sections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2776"/>
            <a:ext cx="8688387" cy="522128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Home: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Access to the metadata catalogue search facilities.  Also access point for retrieving and subscribing to products.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My Account: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Management tools for past product requests, subscriptions and authored metadata.  Also management of user details.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About: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Page describing a bit of history of OpenWIS and the WIS project.  Also, displays the current OpenWIS version.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Help: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Reference guide for common operations in the OpenWIS portal.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33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The Home Screen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00808"/>
            <a:ext cx="8503920" cy="4572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The Catalogue Search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Search criteria and list of matching metadata items.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What's New List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Displays the latest metadata items that have been added to the catalogue.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The Last Products List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Displays the most recently delivered product made for the logged in user (more on product delivery in the next presentation).</a:t>
            </a:r>
          </a:p>
        </p:txBody>
      </p:sp>
    </p:spTree>
    <p:extLst>
      <p:ext uri="{BB962C8B-B14F-4D97-AF65-F5344CB8AC3E}">
        <p14:creationId xmlns:p14="http://schemas.microsoft.com/office/powerpoint/2010/main" xmlns="" val="14818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/>
              <a:t>OpenWIS</a:t>
            </a:r>
            <a:r>
              <a:rPr lang="en-US" sz="3200" dirty="0" smtClean="0"/>
              <a:t> Search Page</a:t>
            </a:r>
            <a:endParaRPr lang="en-AU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962025"/>
            <a:ext cx="5697855" cy="516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ZoneTexte 16"/>
          <p:cNvSpPr txBox="1"/>
          <p:nvPr/>
        </p:nvSpPr>
        <p:spPr>
          <a:xfrm>
            <a:off x="0" y="2686050"/>
            <a:ext cx="1238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Search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criteria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14" name="Connecteur droit 13"/>
          <p:cNvCxnSpPr/>
          <p:nvPr/>
        </p:nvCxnSpPr>
        <p:spPr>
          <a:xfrm>
            <a:off x="1323975" y="1838325"/>
            <a:ext cx="9525" cy="231457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/>
          <p:cNvCxnSpPr/>
          <p:nvPr/>
        </p:nvCxnSpPr>
        <p:spPr>
          <a:xfrm flipH="1">
            <a:off x="1314450" y="1828800"/>
            <a:ext cx="23812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/>
          <p:cNvCxnSpPr/>
          <p:nvPr/>
        </p:nvCxnSpPr>
        <p:spPr>
          <a:xfrm flipH="1">
            <a:off x="1323975" y="4152900"/>
            <a:ext cx="23812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/>
          <p:cNvCxnSpPr/>
          <p:nvPr/>
        </p:nvCxnSpPr>
        <p:spPr>
          <a:xfrm>
            <a:off x="7143750" y="2238375"/>
            <a:ext cx="9525" cy="386715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/>
          <p:nvPr/>
        </p:nvCxnSpPr>
        <p:spPr>
          <a:xfrm flipH="1">
            <a:off x="1095375" y="2943225"/>
            <a:ext cx="23812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/>
          <p:cNvCxnSpPr/>
          <p:nvPr/>
        </p:nvCxnSpPr>
        <p:spPr>
          <a:xfrm flipH="1">
            <a:off x="7143750" y="4124325"/>
            <a:ext cx="23812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33"/>
          <p:cNvCxnSpPr/>
          <p:nvPr/>
        </p:nvCxnSpPr>
        <p:spPr>
          <a:xfrm flipH="1">
            <a:off x="6896100" y="2247900"/>
            <a:ext cx="23812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/>
          <p:cNvCxnSpPr/>
          <p:nvPr/>
        </p:nvCxnSpPr>
        <p:spPr>
          <a:xfrm flipH="1">
            <a:off x="6924675" y="6096000"/>
            <a:ext cx="23812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/>
          <p:cNvSpPr txBox="1"/>
          <p:nvPr/>
        </p:nvSpPr>
        <p:spPr>
          <a:xfrm>
            <a:off x="7429500" y="3762375"/>
            <a:ext cx="1238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Search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results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47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Searching The Catalogue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60562"/>
            <a:ext cx="8458200" cy="489743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Primary method of accessing metadata in the catalogue.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Two search modes:</a:t>
            </a:r>
          </a:p>
          <a:p>
            <a:pPr lvl="1"/>
            <a:r>
              <a:rPr lang="en-US" b="1" dirty="0" smtClean="0">
                <a:solidFill>
                  <a:schemeClr val="accent4">
                    <a:lumMod val="65000"/>
                    <a:lumOff val="35000"/>
                  </a:schemeClr>
                </a:solidFill>
              </a:rPr>
              <a:t>Normal Search</a:t>
            </a:r>
            <a:r>
              <a:rPr lang="en-US" dirty="0" smtClean="0">
                <a:solidFill>
                  <a:schemeClr val="tx1"/>
                </a:solidFill>
              </a:rPr>
              <a:t>: Provides a simple text based and geographic based search for metadata items.</a:t>
            </a:r>
          </a:p>
          <a:p>
            <a:pPr lvl="1"/>
            <a:r>
              <a:rPr lang="en-US" b="1" dirty="0" smtClean="0">
                <a:solidFill>
                  <a:schemeClr val="accent4">
                    <a:lumMod val="65000"/>
                    <a:lumOff val="35000"/>
                  </a:schemeClr>
                </a:solidFill>
              </a:rPr>
              <a:t>Advanced Search</a:t>
            </a:r>
            <a:r>
              <a:rPr lang="en-US" dirty="0" smtClean="0">
                <a:solidFill>
                  <a:schemeClr val="tx1"/>
                </a:solidFill>
              </a:rPr>
              <a:t>: Provides the complete set of search criteria that can be performed on the metadata.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 metadata item must satisfy all non-empty search fields to be included in the list of results.</a:t>
            </a:r>
          </a:p>
        </p:txBody>
      </p:sp>
    </p:spTree>
    <p:extLst>
      <p:ext uri="{BB962C8B-B14F-4D97-AF65-F5344CB8AC3E}">
        <p14:creationId xmlns:p14="http://schemas.microsoft.com/office/powerpoint/2010/main" xmlns="" val="242007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Text Based Search (What?)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458200" cy="510698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Performs a text search over all the elements of a metadata item: title, abstract, URN, publisher name, addresses, etc.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Search is conducted by splitting the field value into terms.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Words separated by whitespace</a:t>
            </a:r>
          </a:p>
          <a:p>
            <a:pPr lvl="2">
              <a:buFont typeface="Arial" pitchFamily="34" charset="0"/>
              <a:buChar char="•"/>
            </a:pPr>
            <a:r>
              <a:rPr lang="en-US" dirty="0" smtClean="0"/>
              <a:t>Example: "Weather Forecast" is split up into the terms "Weather" and "Forecast".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Regardless of where the term is found, a metadata item containing every term entered will be returned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Terms can be in any order.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No support for phrases.</a:t>
            </a:r>
          </a:p>
        </p:txBody>
      </p:sp>
    </p:spTree>
    <p:extLst>
      <p:ext uri="{BB962C8B-B14F-4D97-AF65-F5344CB8AC3E}">
        <p14:creationId xmlns:p14="http://schemas.microsoft.com/office/powerpoint/2010/main" xmlns="" val="311927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Geographic Based Search (Where?)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8800"/>
            <a:ext cx="8503920" cy="4572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Allows searching for metadata by selecting a geographic region of interest (the search extent).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All metadata items with a geographic extent overlapping the search extent will be returned.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search extent is shown on the map as a yellow rectangle.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Can either be drawn manually, or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Selected from a predetermine set of regions.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987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Geographic Based Search (Where?)</a:t>
            </a:r>
            <a:endParaRPr lang="en-AU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51" y="1006475"/>
            <a:ext cx="7928686" cy="4678363"/>
          </a:xfrm>
        </p:spPr>
      </p:pic>
    </p:spTree>
    <p:extLst>
      <p:ext uri="{BB962C8B-B14F-4D97-AF65-F5344CB8AC3E}">
        <p14:creationId xmlns:p14="http://schemas.microsoft.com/office/powerpoint/2010/main" xmlns="" val="135766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Search Options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84784"/>
            <a:ext cx="8458200" cy="4964113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Used to adjust how the search results will be displayed.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Sort By: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Adjusts the ordering of the results: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Change date: Sort by modification date.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Popularity: Sort by how often the metadata has been search or modified.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Relevance: Sort by how close the metadata aligns with the search query.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Title: Sorts alphabetically by the title.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Hits Per Page: Number of results returned per page.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565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i="1" dirty="0" smtClean="0"/>
              <a:t>Searching For Metadata using Normal Search</a:t>
            </a:r>
          </a:p>
        </p:txBody>
      </p:sp>
    </p:spTree>
    <p:extLst>
      <p:ext uri="{BB962C8B-B14F-4D97-AF65-F5344CB8AC3E}">
        <p14:creationId xmlns:p14="http://schemas.microsoft.com/office/powerpoint/2010/main" xmlns="" val="379579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1</a:t>
            </a:r>
            <a:endParaRPr lang="en-A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Log into the OpenWIS portal:  </a:t>
            </a:r>
            <a:r>
              <a:rPr lang="en-US" dirty="0" smtClean="0">
                <a:hlinkClick r:id="rId3"/>
              </a:rPr>
              <a:t>http://gisc.marocmeteo.ma</a:t>
            </a:r>
            <a:endParaRPr lang="en-US" dirty="0">
              <a:hlinkClick r:id="rId3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Try performing these searches using the Normal Search: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Metadata items for “PILOT".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Metadata items for </a:t>
            </a:r>
            <a:r>
              <a:rPr lang="en-US" dirty="0" smtClean="0"/>
              <a:t>“SYNOP" </a:t>
            </a:r>
            <a:r>
              <a:rPr lang="en-US" sz="2000" dirty="0" smtClean="0"/>
              <a:t>from Morocco.</a:t>
            </a:r>
            <a:endParaRPr lang="en-US" sz="2000" dirty="0"/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Metadata items for “TEMP”</a:t>
            </a:r>
          </a:p>
          <a:p>
            <a:pPr marL="0" indent="0"/>
            <a:endParaRPr lang="en-US" b="1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01978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Common Terms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13" y="1285875"/>
            <a:ext cx="8458200" cy="484028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Searches containing common words may produce no results.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This is because common words (or stop words) are not included in the search index.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list of stop words in the OpenWIS index: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  <a:p>
            <a:pPr marL="0" indent="0"/>
            <a:endParaRPr lang="en-AU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35460564"/>
              </p:ext>
            </p:extLst>
          </p:nvPr>
        </p:nvGraphicFramePr>
        <p:xfrm>
          <a:off x="583476" y="4492170"/>
          <a:ext cx="8103326" cy="18288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57618"/>
                <a:gridCol w="1157618"/>
                <a:gridCol w="1157618"/>
                <a:gridCol w="1157618"/>
                <a:gridCol w="1157618"/>
                <a:gridCol w="1157618"/>
                <a:gridCol w="1157618"/>
              </a:tblGrid>
              <a:tr h="348343"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and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be</a:t>
                      </a:r>
                      <a:endParaRPr lang="en-AU" dirty="0" smtClean="0"/>
                    </a:p>
                  </a:txBody>
                  <a:tcPr/>
                </a:tc>
              </a:tr>
              <a:tr h="348343">
                <a:tc>
                  <a:txBody>
                    <a:bodyPr/>
                    <a:lstStyle/>
                    <a:p>
                      <a:r>
                        <a:rPr lang="en-US" dirty="0" smtClean="0"/>
                        <a:t>but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by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if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into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is</a:t>
                      </a:r>
                      <a:endParaRPr lang="en-AU" dirty="0"/>
                    </a:p>
                  </a:txBody>
                  <a:tcPr/>
                </a:tc>
              </a:tr>
              <a:tr h="348343">
                <a:tc>
                  <a:txBody>
                    <a:bodyPr/>
                    <a:lstStyle/>
                    <a:p>
                      <a:r>
                        <a:rPr lang="en-US" dirty="0" smtClean="0"/>
                        <a:t>it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or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such</a:t>
                      </a:r>
                      <a:endParaRPr lang="en-AU" dirty="0"/>
                    </a:p>
                  </a:txBody>
                  <a:tcPr/>
                </a:tc>
              </a:tr>
              <a:tr h="348343">
                <a:tc>
                  <a:txBody>
                    <a:bodyPr/>
                    <a:lstStyle/>
                    <a:p>
                      <a:r>
                        <a:rPr lang="en-US" dirty="0" smtClean="0"/>
                        <a:t>that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their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there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these</a:t>
                      </a:r>
                      <a:endParaRPr lang="en-A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they</a:t>
                      </a:r>
                      <a:endParaRPr lang="en-AU" dirty="0" smtClean="0"/>
                    </a:p>
                  </a:txBody>
                  <a:tcPr/>
                </a:tc>
              </a:tr>
              <a:tr h="34834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this</a:t>
                      </a:r>
                      <a:endParaRPr lang="en-A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to</a:t>
                      </a:r>
                      <a:endParaRPr lang="en-A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was</a:t>
                      </a:r>
                      <a:endParaRPr lang="en-A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will</a:t>
                      </a:r>
                      <a:endParaRPr lang="en-A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with</a:t>
                      </a:r>
                      <a:endParaRPr lang="en-A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AU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5473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Advanced Search</a:t>
            </a:r>
            <a:endParaRPr lang="en-AU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395536" y="1389931"/>
            <a:ext cx="5048250" cy="5468069"/>
          </a:xfrm>
        </p:spPr>
        <p:txBody>
          <a:bodyPr/>
          <a:lstStyle/>
          <a:p>
            <a:r>
              <a:rPr lang="en-US" sz="2800" dirty="0" smtClean="0">
                <a:solidFill>
                  <a:schemeClr val="tx1"/>
                </a:solidFill>
              </a:rPr>
              <a:t>Provides complete set of searchable fields.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Fields can be loosely broken up into 4 main areas: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Content text-based search fields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Geographic search fields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Temporal search fields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Miscellaneous search fields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A metadata item must satisfy all non-empty search fields to appear in the results.</a:t>
            </a:r>
            <a:endParaRPr lang="en-AU" sz="2800" dirty="0">
              <a:solidFill>
                <a:schemeClr val="tx1"/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1412776"/>
            <a:ext cx="2520280" cy="5139953"/>
          </a:xfrm>
        </p:spPr>
      </p:pic>
    </p:spTree>
    <p:extLst>
      <p:ext uri="{BB962C8B-B14F-4D97-AF65-F5344CB8AC3E}">
        <p14:creationId xmlns:p14="http://schemas.microsoft.com/office/powerpoint/2010/main" xmlns="" val="19866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Content Text </a:t>
            </a:r>
            <a:r>
              <a:rPr lang="en-US" sz="3200" dirty="0"/>
              <a:t>Search </a:t>
            </a:r>
            <a:r>
              <a:rPr lang="en-US" sz="3200" dirty="0" smtClean="0"/>
              <a:t>Fields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Advanced Text Search Options: Text based search fields which operate over the entire metadata item.</a:t>
            </a:r>
          </a:p>
          <a:p>
            <a:pPr lvl="1"/>
            <a:r>
              <a:rPr lang="en-US" i="1" dirty="0" smtClean="0">
                <a:solidFill>
                  <a:schemeClr val="tx1"/>
                </a:solidFill>
              </a:rPr>
              <a:t>Either of the words</a:t>
            </a:r>
            <a:r>
              <a:rPr lang="en-US" dirty="0" smtClean="0">
                <a:solidFill>
                  <a:schemeClr val="tx1"/>
                </a:solidFill>
              </a:rPr>
              <a:t>: Search for metadata items which contain any of the terms entered.</a:t>
            </a:r>
          </a:p>
          <a:p>
            <a:pPr lvl="1"/>
            <a:r>
              <a:rPr lang="en-US" i="1" dirty="0" smtClean="0">
                <a:solidFill>
                  <a:schemeClr val="tx1"/>
                </a:solidFill>
              </a:rPr>
              <a:t>Exact phrase</a:t>
            </a:r>
            <a:r>
              <a:rPr lang="en-US" dirty="0" smtClean="0">
                <a:solidFill>
                  <a:schemeClr val="tx1"/>
                </a:solidFill>
              </a:rPr>
              <a:t>: Search for metadata items which contain the exact value of the field as entered.</a:t>
            </a:r>
          </a:p>
          <a:p>
            <a:pPr lvl="1"/>
            <a:r>
              <a:rPr lang="en-US" i="1" dirty="0" smtClean="0">
                <a:solidFill>
                  <a:schemeClr val="tx1"/>
                </a:solidFill>
              </a:rPr>
              <a:t>What</a:t>
            </a:r>
            <a:r>
              <a:rPr lang="en-US" dirty="0" smtClean="0">
                <a:solidFill>
                  <a:schemeClr val="tx1"/>
                </a:solidFill>
              </a:rPr>
              <a:t>: Search for metadata items which contain all the terms entered (identical to the What field in Normal Search).</a:t>
            </a:r>
          </a:p>
          <a:p>
            <a:pPr lvl="1"/>
            <a:r>
              <a:rPr lang="en-US" i="1" dirty="0" smtClean="0">
                <a:solidFill>
                  <a:schemeClr val="tx1"/>
                </a:solidFill>
              </a:rPr>
              <a:t>Without the words</a:t>
            </a:r>
            <a:r>
              <a:rPr lang="en-US" dirty="0" smtClean="0">
                <a:solidFill>
                  <a:schemeClr val="tx1"/>
                </a:solidFill>
              </a:rPr>
              <a:t>: Search for metadata items which do not contain the terms entered.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572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Content Text Search Fields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2776"/>
            <a:ext cx="8458200" cy="4983163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Title: Searches for metadata items containing all the entered terms in the title.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Abstract: </a:t>
            </a:r>
            <a:r>
              <a:rPr lang="en-US" dirty="0">
                <a:solidFill>
                  <a:schemeClr val="tx1"/>
                </a:solidFill>
              </a:rPr>
              <a:t>Searches for metadata items containing all the entered terms in the </a:t>
            </a:r>
            <a:r>
              <a:rPr lang="en-US" dirty="0" smtClean="0">
                <a:solidFill>
                  <a:schemeClr val="tx1"/>
                </a:solidFill>
              </a:rPr>
              <a:t>abstract.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Keywords: Searches for specific keywords in the metadata item.</a:t>
            </a:r>
          </a:p>
          <a:p>
            <a:pPr lvl="1"/>
            <a:r>
              <a:rPr lang="en-US" i="1" dirty="0">
                <a:solidFill>
                  <a:schemeClr val="tx1"/>
                </a:solidFill>
              </a:rPr>
              <a:t>Searches for metadata items which contain any of the keywords entered</a:t>
            </a:r>
            <a:r>
              <a:rPr lang="en-US" i="1" dirty="0" smtClean="0">
                <a:solidFill>
                  <a:schemeClr val="tx1"/>
                </a:solidFill>
              </a:rPr>
              <a:t>.</a:t>
            </a:r>
          </a:p>
          <a:p>
            <a:pPr lvl="1"/>
            <a:r>
              <a:rPr lang="en-US" i="1" dirty="0" smtClean="0">
                <a:solidFill>
                  <a:schemeClr val="tx1"/>
                </a:solidFill>
              </a:rPr>
              <a:t>Enter keywords manually, separating them with the "|" character; or select keywords using a dialog.</a:t>
            </a:r>
          </a:p>
        </p:txBody>
      </p:sp>
    </p:spTree>
    <p:extLst>
      <p:ext uri="{BB962C8B-B14F-4D97-AF65-F5344CB8AC3E}">
        <p14:creationId xmlns:p14="http://schemas.microsoft.com/office/powerpoint/2010/main" xmlns="" val="184559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Keyword Selection Dialog</a:t>
            </a:r>
            <a:endParaRPr lang="en-AU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4950" y="1158018"/>
            <a:ext cx="8637588" cy="4184777"/>
          </a:xfrm>
        </p:spPr>
      </p:pic>
    </p:spTree>
    <p:extLst>
      <p:ext uri="{BB962C8B-B14F-4D97-AF65-F5344CB8AC3E}">
        <p14:creationId xmlns:p14="http://schemas.microsoft.com/office/powerpoint/2010/main" xmlns="" val="310767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Advanced Geographic Search Options</a:t>
            </a:r>
            <a:endParaRPr lang="en-AU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0" y="1340768"/>
            <a:ext cx="5686425" cy="5211763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Allows for advance geometric tests between the search extent and the geographic extent.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The search extent and geographic extent are treated as rectangles.</a:t>
            </a:r>
          </a:p>
          <a:p>
            <a:pPr lvl="1"/>
            <a:endParaRPr lang="en-US" sz="2400" dirty="0" smtClean="0">
              <a:solidFill>
                <a:schemeClr val="tx1"/>
              </a:solidFill>
            </a:endParaRP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A relationship between the geographic extent and search              extent is selected.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If a metadata item with a geographic extent has the selected relationship with the search extent, the metadata item will be returned.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6722998" y="2015485"/>
            <a:ext cx="1872254" cy="1902465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5827575" y="1033650"/>
            <a:ext cx="1790846" cy="174438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TextBox 9"/>
          <p:cNvSpPr txBox="1"/>
          <p:nvPr/>
        </p:nvSpPr>
        <p:spPr>
          <a:xfrm>
            <a:off x="7830909" y="1033649"/>
            <a:ext cx="127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Search</a:t>
            </a:r>
            <a:br>
              <a:rPr lang="en-US" dirty="0" smtClean="0"/>
            </a:br>
            <a:r>
              <a:rPr lang="en-US" dirty="0" smtClean="0"/>
              <a:t>Extent (S)</a:t>
            </a:r>
            <a:endParaRPr lang="en-AU" dirty="0"/>
          </a:p>
        </p:txBody>
      </p:sp>
      <p:sp>
        <p:nvSpPr>
          <p:cNvPr id="11" name="TextBox 10"/>
          <p:cNvSpPr txBox="1"/>
          <p:nvPr/>
        </p:nvSpPr>
        <p:spPr>
          <a:xfrm>
            <a:off x="5165106" y="3877368"/>
            <a:ext cx="1395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Geographic Extent (G)</a:t>
            </a:r>
            <a:endParaRPr lang="en-AU" dirty="0"/>
          </a:p>
        </p:txBody>
      </p:sp>
      <p:cxnSp>
        <p:nvCxnSpPr>
          <p:cNvPr id="13" name="Straight Arrow Connector 12"/>
          <p:cNvCxnSpPr>
            <a:stCxn id="10" idx="1"/>
          </p:cNvCxnSpPr>
          <p:nvPr/>
        </p:nvCxnSpPr>
        <p:spPr>
          <a:xfrm flipH="1">
            <a:off x="7025369" y="1356815"/>
            <a:ext cx="805540" cy="32316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1" idx="0"/>
          </p:cNvCxnSpPr>
          <p:nvPr/>
        </p:nvCxnSpPr>
        <p:spPr>
          <a:xfrm flipV="1">
            <a:off x="5863007" y="3279322"/>
            <a:ext cx="1377642" cy="5980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810250" y="4809449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buFont typeface="Wingdings"/>
              <a:buChar char="ü"/>
            </a:pPr>
            <a:r>
              <a:rPr lang="en-AU" sz="2400" dirty="0" smtClean="0">
                <a:sym typeface="Wingdings"/>
              </a:rPr>
              <a:t> 	Overlaps</a:t>
            </a:r>
          </a:p>
          <a:p>
            <a:pPr algn="r"/>
            <a:r>
              <a:rPr lang="en-AU" sz="2400" dirty="0" smtClean="0">
                <a:sym typeface="Wingdings"/>
              </a:rPr>
              <a:t>	Encloses</a:t>
            </a:r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xmlns="" val="331547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Geographic Search Relationships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13" y="1333500"/>
            <a:ext cx="8458200" cy="4792663"/>
          </a:xfrm>
        </p:spPr>
        <p:txBody>
          <a:bodyPr/>
          <a:lstStyle/>
          <a:p>
            <a:r>
              <a:rPr lang="en-US" b="1" dirty="0" smtClean="0"/>
              <a:t>Intersects: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Both the geographic extent and the search extent have at least one point in common.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This includes points on the boundary of the geographic extent.</a:t>
            </a:r>
          </a:p>
          <a:p>
            <a:pPr>
              <a:buFont typeface="Arial" pitchFamily="34" charset="0"/>
              <a:buChar char="•"/>
            </a:pPr>
            <a:endParaRPr lang="en-AU" b="1" dirty="0"/>
          </a:p>
        </p:txBody>
      </p:sp>
      <p:sp>
        <p:nvSpPr>
          <p:cNvPr id="4" name="Rectangle 3"/>
          <p:cNvSpPr/>
          <p:nvPr/>
        </p:nvSpPr>
        <p:spPr>
          <a:xfrm>
            <a:off x="1524089" y="45387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1066436" y="4099878"/>
            <a:ext cx="958894" cy="965114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4390660" y="45387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3446388" y="4099878"/>
            <a:ext cx="958894" cy="965114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235457" y="45387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2161728" y="5129616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28299" y="5129616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73095" y="5129616"/>
            <a:ext cx="729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445745" y="4684939"/>
            <a:ext cx="624198" cy="626796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ectangle 17"/>
          <p:cNvSpPr/>
          <p:nvPr/>
        </p:nvSpPr>
        <p:spPr>
          <a:xfrm>
            <a:off x="367936" y="5268097"/>
            <a:ext cx="288000" cy="28800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7936" y="5708497"/>
            <a:ext cx="288000" cy="28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502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Geographic Search Relationships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Overlaps: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Both the</a:t>
            </a:r>
            <a:r>
              <a:rPr lang="en-US" dirty="0">
                <a:solidFill>
                  <a:schemeClr val="tx1"/>
                </a:solidFill>
              </a:rPr>
              <a:t> geographic </a:t>
            </a:r>
            <a:r>
              <a:rPr lang="en-US" dirty="0" smtClean="0">
                <a:solidFill>
                  <a:schemeClr val="tx1"/>
                </a:solidFill>
              </a:rPr>
              <a:t>extent and search extent have some points in common, but not all points in common.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search extent must be crossing the boundary of the geographic extent.</a:t>
            </a:r>
          </a:p>
          <a:p>
            <a:pPr>
              <a:buFont typeface="Arial" pitchFamily="34" charset="0"/>
              <a:buChar char="•"/>
            </a:pPr>
            <a:endParaRPr lang="en-AU" b="1" dirty="0"/>
          </a:p>
        </p:txBody>
      </p:sp>
      <p:sp>
        <p:nvSpPr>
          <p:cNvPr id="4" name="Rectangle 3"/>
          <p:cNvSpPr/>
          <p:nvPr/>
        </p:nvSpPr>
        <p:spPr>
          <a:xfrm>
            <a:off x="1647914" y="45387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1190261" y="4099878"/>
            <a:ext cx="958894" cy="965114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4514485" y="45387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3570213" y="4099878"/>
            <a:ext cx="958894" cy="965114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359282" y="45387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7569570" y="4684939"/>
            <a:ext cx="624198" cy="626796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2285553" y="5129616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204221" y="5129616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049018" y="5129616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91761" y="5268097"/>
            <a:ext cx="288000" cy="28800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91761" y="5708497"/>
            <a:ext cx="288000" cy="28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921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Geographic Search Relationships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Encloses: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geographic extent completely encloses the search extent.</a:t>
            </a:r>
          </a:p>
          <a:p>
            <a:pPr>
              <a:buFont typeface="Arial" pitchFamily="34" charset="0"/>
              <a:buChar char="•"/>
            </a:pPr>
            <a:endParaRPr lang="en-AU" b="1" dirty="0"/>
          </a:p>
        </p:txBody>
      </p:sp>
      <p:sp>
        <p:nvSpPr>
          <p:cNvPr id="4" name="Rectangle 3"/>
          <p:cNvSpPr/>
          <p:nvPr/>
        </p:nvSpPr>
        <p:spPr>
          <a:xfrm>
            <a:off x="1552664" y="38433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1712236" y="3989614"/>
            <a:ext cx="631954" cy="64131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4419235" y="38433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4419235" y="3843379"/>
            <a:ext cx="827422" cy="94219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264032" y="38433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6922861" y="3438071"/>
            <a:ext cx="1175657" cy="1178339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2190303" y="4434291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56873" y="4434291"/>
            <a:ext cx="729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953768" y="4434291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96511" y="4572772"/>
            <a:ext cx="288000" cy="28800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6511" y="5013172"/>
            <a:ext cx="288000" cy="28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875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Geographic Search Relationships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13" y="1247775"/>
            <a:ext cx="8458200" cy="4878388"/>
          </a:xfrm>
        </p:spPr>
        <p:txBody>
          <a:bodyPr/>
          <a:lstStyle/>
          <a:p>
            <a:r>
              <a:rPr lang="en-US" b="1" dirty="0" smtClean="0"/>
              <a:t>Is Fully Outside Of: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</a:t>
            </a:r>
            <a:r>
              <a:rPr lang="en-US" dirty="0">
                <a:solidFill>
                  <a:schemeClr val="tx1"/>
                </a:solidFill>
              </a:rPr>
              <a:t>geographic extent </a:t>
            </a:r>
            <a:r>
              <a:rPr lang="en-US" dirty="0" smtClean="0">
                <a:solidFill>
                  <a:schemeClr val="tx1"/>
                </a:solidFill>
              </a:rPr>
              <a:t>and search extent and have no points in common.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opposite of intersect.</a:t>
            </a:r>
          </a:p>
          <a:p>
            <a:pPr>
              <a:buFont typeface="Arial" pitchFamily="34" charset="0"/>
              <a:buChar char="•"/>
            </a:pPr>
            <a:endParaRPr lang="en-AU" b="1" dirty="0"/>
          </a:p>
        </p:txBody>
      </p:sp>
      <p:sp>
        <p:nvSpPr>
          <p:cNvPr id="4" name="Rectangle 3"/>
          <p:cNvSpPr/>
          <p:nvPr/>
        </p:nvSpPr>
        <p:spPr>
          <a:xfrm>
            <a:off x="1609814" y="436725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866335" y="3725943"/>
            <a:ext cx="631954" cy="64131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4476385" y="436725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4672243" y="4513488"/>
            <a:ext cx="631564" cy="795955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321182" y="436725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6980011" y="3961946"/>
            <a:ext cx="1175657" cy="1178339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2161728" y="5539191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80396" y="5539191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925193" y="5539191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3661" y="5096647"/>
            <a:ext cx="288000" cy="28800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53661" y="5537047"/>
            <a:ext cx="288000" cy="28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684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Geographic Search Relationships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13" y="1238250"/>
            <a:ext cx="8458200" cy="4887913"/>
          </a:xfrm>
        </p:spPr>
        <p:txBody>
          <a:bodyPr/>
          <a:lstStyle/>
          <a:p>
            <a:r>
              <a:rPr lang="en-US" b="1" dirty="0" smtClean="0"/>
              <a:t>Touches: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boundary of the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geographic extent touches, but does not cross, the boundary of the search </a:t>
            </a:r>
            <a:r>
              <a:rPr lang="en-US" dirty="0">
                <a:solidFill>
                  <a:schemeClr val="tx1"/>
                </a:solidFill>
              </a:rPr>
              <a:t>extent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This includes search extents touching a corner of the geographic extent.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89" y="45672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780609" y="3925967"/>
            <a:ext cx="743479" cy="1048803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4390660" y="45672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3759096" y="3925967"/>
            <a:ext cx="631564" cy="633981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235457" y="45672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6894286" y="4161971"/>
            <a:ext cx="1175657" cy="1178339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2161728" y="5158191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28298" y="5158191"/>
            <a:ext cx="729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925193" y="5158191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67936" y="5296672"/>
            <a:ext cx="288000" cy="28800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67936" y="5737072"/>
            <a:ext cx="288000" cy="28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677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Geographic Search Relationships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Within: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geographic extent is completely contained within the  search extent.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90764" y="38052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1372960" y="3603171"/>
            <a:ext cx="1465943" cy="1465943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4457335" y="38052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4290332" y="3603171"/>
            <a:ext cx="1169485" cy="1254685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302132" y="3805278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6960961" y="3399971"/>
            <a:ext cx="1175657" cy="1178339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2228403" y="4396191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94973" y="4396191"/>
            <a:ext cx="729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991868" y="4396191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34611" y="4534672"/>
            <a:ext cx="288000" cy="28800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34611" y="4975072"/>
            <a:ext cx="288000" cy="28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878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Geographic Search Relationships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458200" cy="4916488"/>
          </a:xfrm>
        </p:spPr>
        <p:txBody>
          <a:bodyPr/>
          <a:lstStyle/>
          <a:p>
            <a:r>
              <a:rPr lang="en-US" b="1" dirty="0" smtClean="0"/>
              <a:t>Equals: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geographic extent is equal to the  search extent.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Crosses: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Not relevant in the WIS context (inherited from </a:t>
            </a:r>
            <a:r>
              <a:rPr lang="en-US" dirty="0" err="1" smtClean="0">
                <a:solidFill>
                  <a:schemeClr val="tx1"/>
                </a:solidFill>
              </a:rPr>
              <a:t>GeoNetwork</a:t>
            </a:r>
            <a:r>
              <a:rPr lang="en-US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1590764" y="27099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1581150" y="2714625"/>
            <a:ext cx="1000125" cy="1038226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/>
          <p:cNvSpPr/>
          <p:nvPr/>
        </p:nvSpPr>
        <p:spPr>
          <a:xfrm>
            <a:off x="4457335" y="27099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4290332" y="2507796"/>
            <a:ext cx="1169485" cy="1254685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302132" y="2709903"/>
            <a:ext cx="1002483" cy="1052578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6960961" y="2304596"/>
            <a:ext cx="1175657" cy="1178339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2228403" y="3300816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991868" y="3300816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34611" y="3439297"/>
            <a:ext cx="288000" cy="28800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34611" y="3879697"/>
            <a:ext cx="288000" cy="288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3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endParaRPr lang="en-A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05793" y="3348441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878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Metadata Change Date</a:t>
            </a:r>
            <a:endParaRPr lang="en-AU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528" y="1412776"/>
            <a:ext cx="8458200" cy="4859338"/>
          </a:xfrm>
        </p:spPr>
        <p:txBody>
          <a:bodyPr/>
          <a:lstStyle/>
          <a:p>
            <a:r>
              <a:rPr lang="en-US" dirty="0" smtClean="0"/>
              <a:t>Performs a time based search using the date the metadata item was last changed.</a:t>
            </a:r>
          </a:p>
          <a:p>
            <a:r>
              <a:rPr lang="en-US" dirty="0" smtClean="0"/>
              <a:t>Both the From and To dates are required.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If the date the metadata item was last changed falls within the From and To dates, it will be returned.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045560" y="5184564"/>
            <a:ext cx="312057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408417" y="4995879"/>
            <a:ext cx="0" cy="3483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600074" y="4995879"/>
            <a:ext cx="0" cy="3483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045560" y="5344222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</a:t>
            </a:r>
            <a:endParaRPr lang="en-AU" dirty="0"/>
          </a:p>
        </p:txBody>
      </p:sp>
      <p:sp>
        <p:nvSpPr>
          <p:cNvPr id="12" name="TextBox 11"/>
          <p:cNvSpPr txBox="1"/>
          <p:nvPr/>
        </p:nvSpPr>
        <p:spPr>
          <a:xfrm>
            <a:off x="3215445" y="5342625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To</a:t>
            </a:r>
            <a:endParaRPr lang="en-AU" dirty="0"/>
          </a:p>
        </p:txBody>
      </p:sp>
      <p:sp>
        <p:nvSpPr>
          <p:cNvPr id="13" name="TextBox 12"/>
          <p:cNvSpPr txBox="1"/>
          <p:nvPr/>
        </p:nvSpPr>
        <p:spPr>
          <a:xfrm>
            <a:off x="2112893" y="4955545"/>
            <a:ext cx="769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X</a:t>
            </a:r>
            <a:endParaRPr lang="en-AU" sz="2400" b="1" dirty="0">
              <a:solidFill>
                <a:schemeClr val="tx2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080531" y="5184564"/>
            <a:ext cx="312057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635045" y="4995879"/>
            <a:ext cx="0" cy="3483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250416" y="5342625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To</a:t>
            </a:r>
            <a:endParaRPr lang="en-AU" dirty="0"/>
          </a:p>
        </p:txBody>
      </p:sp>
      <p:sp>
        <p:nvSpPr>
          <p:cNvPr id="19" name="TextBox 18"/>
          <p:cNvSpPr txBox="1"/>
          <p:nvPr/>
        </p:nvSpPr>
        <p:spPr>
          <a:xfrm>
            <a:off x="5683416" y="4955545"/>
            <a:ext cx="769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/>
                </a:solidFill>
              </a:rPr>
              <a:t>X</a:t>
            </a:r>
            <a:endParaRPr lang="en-AU" sz="2400" b="1" dirty="0">
              <a:solidFill>
                <a:schemeClr val="tx2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6837289" y="4995879"/>
            <a:ext cx="0" cy="3483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474432" y="5344222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</a:t>
            </a:r>
            <a:endParaRPr lang="en-AU" dirty="0"/>
          </a:p>
        </p:txBody>
      </p:sp>
      <p:sp>
        <p:nvSpPr>
          <p:cNvPr id="24" name="Rectangle 23"/>
          <p:cNvSpPr/>
          <p:nvPr/>
        </p:nvSpPr>
        <p:spPr>
          <a:xfrm>
            <a:off x="3808800" y="5067223"/>
            <a:ext cx="72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925193" y="5053416"/>
            <a:ext cx="625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873673" y="3971271"/>
            <a:ext cx="1247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Change Date</a:t>
            </a:r>
            <a:endParaRPr lang="en-AU" dirty="0"/>
          </a:p>
        </p:txBody>
      </p:sp>
      <p:cxnSp>
        <p:nvCxnSpPr>
          <p:cNvPr id="28" name="Straight Arrow Connector 27"/>
          <p:cNvCxnSpPr>
            <a:stCxn id="26" idx="2"/>
            <a:endCxn id="13" idx="0"/>
          </p:cNvCxnSpPr>
          <p:nvPr/>
        </p:nvCxnSpPr>
        <p:spPr>
          <a:xfrm>
            <a:off x="2497521" y="4617602"/>
            <a:ext cx="1" cy="33794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47700" y="4980945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/>
              <a:t>t</a:t>
            </a:r>
            <a:endParaRPr lang="en-AU" i="1" dirty="0"/>
          </a:p>
        </p:txBody>
      </p:sp>
      <p:sp>
        <p:nvSpPr>
          <p:cNvPr id="30" name="TextBox 29"/>
          <p:cNvSpPr txBox="1"/>
          <p:nvPr/>
        </p:nvSpPr>
        <p:spPr>
          <a:xfrm>
            <a:off x="4674131" y="4980945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/>
              <a:t>t</a:t>
            </a:r>
            <a:endParaRPr lang="en-AU" i="1" dirty="0"/>
          </a:p>
        </p:txBody>
      </p:sp>
    </p:spTree>
    <p:extLst>
      <p:ext uri="{BB962C8B-B14F-4D97-AF65-F5344CB8AC3E}">
        <p14:creationId xmlns:p14="http://schemas.microsoft.com/office/powerpoint/2010/main" xmlns="" val="271036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5753840" y="5600699"/>
            <a:ext cx="1441184" cy="14605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Temporal Extent Date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4"/>
            <a:ext cx="8458200" cy="4964113"/>
          </a:xfrm>
        </p:spPr>
        <p:txBody>
          <a:bodyPr/>
          <a:lstStyle/>
          <a:p>
            <a:r>
              <a:rPr lang="en-US" dirty="0" smtClean="0"/>
              <a:t>Performs a time based search using the temporal extent of the dataset described by the metadata item.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Represented as a time period with a start and end date.</a:t>
            </a:r>
          </a:p>
          <a:p>
            <a:r>
              <a:rPr lang="en-US" dirty="0" smtClean="0"/>
              <a:t>Both the From and To dates are required: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If the temporal extent of the </a:t>
            </a:r>
            <a:r>
              <a:rPr lang="en-US" dirty="0">
                <a:solidFill>
                  <a:schemeClr val="tx1"/>
                </a:solidFill>
              </a:rPr>
              <a:t>metadata</a:t>
            </a:r>
            <a:r>
              <a:rPr lang="en-US" dirty="0" smtClean="0">
                <a:solidFill>
                  <a:schemeClr val="tx1"/>
                </a:solidFill>
              </a:rPr>
              <a:t> overlaps the period between the From and To date, it will be returned.</a:t>
            </a:r>
          </a:p>
          <a:p>
            <a:pPr>
              <a:buFont typeface="Arial" pitchFamily="34" charset="0"/>
              <a:buChar char="•"/>
            </a:pPr>
            <a:endParaRPr lang="en-AU" dirty="0"/>
          </a:p>
        </p:txBody>
      </p:sp>
      <p:sp>
        <p:nvSpPr>
          <p:cNvPr id="19" name="Rectangle 18"/>
          <p:cNvSpPr/>
          <p:nvPr/>
        </p:nvSpPr>
        <p:spPr>
          <a:xfrm>
            <a:off x="1629574" y="5600699"/>
            <a:ext cx="1441184" cy="14605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045639" y="5670339"/>
            <a:ext cx="312057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00153" y="5481654"/>
            <a:ext cx="0" cy="3483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215524" y="5828400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To</a:t>
            </a:r>
            <a:endParaRPr lang="en-AU" dirty="0"/>
          </a:p>
        </p:txBody>
      </p:sp>
      <p:sp>
        <p:nvSpPr>
          <p:cNvPr id="17" name="Rectangle 16"/>
          <p:cNvSpPr/>
          <p:nvPr/>
        </p:nvSpPr>
        <p:spPr>
          <a:xfrm>
            <a:off x="3809175" y="5553705"/>
            <a:ext cx="729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51502" y="4922934"/>
            <a:ext cx="1965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Temporal Extent</a:t>
            </a:r>
            <a:endParaRPr lang="en-AU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334312" y="5292266"/>
            <a:ext cx="0" cy="2469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408417" y="5481654"/>
            <a:ext cx="0" cy="3483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045560" y="5829997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</a:t>
            </a:r>
            <a:endParaRPr lang="en-AU" dirty="0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5080531" y="5670339"/>
            <a:ext cx="312057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635045" y="5481654"/>
            <a:ext cx="0" cy="3483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250416" y="5828400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To</a:t>
            </a:r>
            <a:endParaRPr lang="en-AU" dirty="0"/>
          </a:p>
        </p:txBody>
      </p:sp>
      <p:cxnSp>
        <p:nvCxnSpPr>
          <p:cNvPr id="37" name="Straight Connector 36"/>
          <p:cNvCxnSpPr/>
          <p:nvPr/>
        </p:nvCxnSpPr>
        <p:spPr>
          <a:xfrm>
            <a:off x="6837289" y="5481654"/>
            <a:ext cx="0" cy="3483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474432" y="5829997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</a:t>
            </a:r>
            <a:endParaRPr lang="en-AU" dirty="0"/>
          </a:p>
        </p:txBody>
      </p:sp>
      <p:sp>
        <p:nvSpPr>
          <p:cNvPr id="39" name="Rectangle 38"/>
          <p:cNvSpPr/>
          <p:nvPr/>
        </p:nvSpPr>
        <p:spPr>
          <a:xfrm>
            <a:off x="7873095" y="5539191"/>
            <a:ext cx="729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sym typeface="Wingdings"/>
              </a:rPr>
              <a:t>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47700" y="5466720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/>
              <a:t>t</a:t>
            </a:r>
            <a:endParaRPr lang="en-AU" i="1" dirty="0"/>
          </a:p>
        </p:txBody>
      </p:sp>
      <p:sp>
        <p:nvSpPr>
          <p:cNvPr id="43" name="TextBox 42"/>
          <p:cNvSpPr txBox="1"/>
          <p:nvPr/>
        </p:nvSpPr>
        <p:spPr>
          <a:xfrm>
            <a:off x="4674131" y="5466720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/>
              <a:t>t</a:t>
            </a:r>
            <a:endParaRPr lang="en-AU" i="1" dirty="0"/>
          </a:p>
        </p:txBody>
      </p:sp>
    </p:spTree>
    <p:extLst>
      <p:ext uri="{BB962C8B-B14F-4D97-AF65-F5344CB8AC3E}">
        <p14:creationId xmlns:p14="http://schemas.microsoft.com/office/powerpoint/2010/main" xmlns="" val="214940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Other Advanced Search Fields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8602662" cy="4849813"/>
          </a:xfrm>
        </p:spPr>
        <p:txBody>
          <a:bodyPr>
            <a:normAutofit lnSpcReduction="10000"/>
          </a:bodyPr>
          <a:lstStyle/>
          <a:p>
            <a:r>
              <a:rPr lang="en-US" i="1" dirty="0" smtClean="0"/>
              <a:t>Geographic Search Extent Coordinates</a:t>
            </a:r>
            <a:r>
              <a:rPr lang="en-US" dirty="0" smtClean="0"/>
              <a:t>: The minimum and maximum latitude and longitude boundaries of the search extent can be entered into text boxes.</a:t>
            </a:r>
          </a:p>
          <a:p>
            <a:r>
              <a:rPr lang="en-US" i="1" dirty="0" smtClean="0"/>
              <a:t>Map Type</a:t>
            </a:r>
            <a:r>
              <a:rPr lang="en-US" dirty="0" smtClean="0"/>
              <a:t>: Select metadata items based on the type of associated media.</a:t>
            </a:r>
          </a:p>
          <a:p>
            <a:r>
              <a:rPr lang="en-US" i="1" dirty="0" smtClean="0"/>
              <a:t>Restrict To Category</a:t>
            </a:r>
            <a:r>
              <a:rPr lang="en-US" dirty="0" smtClean="0"/>
              <a:t>: Select metadata based on the internal category.</a:t>
            </a:r>
          </a:p>
          <a:p>
            <a:r>
              <a:rPr lang="en-US" i="1" dirty="0" smtClean="0"/>
              <a:t>Restrict To Kind</a:t>
            </a:r>
            <a:r>
              <a:rPr lang="en-US" dirty="0" smtClean="0"/>
              <a:t>: Select either published metadata items, or templates used as a basis of new metadata items.</a:t>
            </a:r>
          </a:p>
        </p:txBody>
      </p:sp>
    </p:spTree>
    <p:extLst>
      <p:ext uri="{BB962C8B-B14F-4D97-AF65-F5344CB8AC3E}">
        <p14:creationId xmlns:p14="http://schemas.microsoft.com/office/powerpoint/2010/main" xmlns="" val="397975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Other Advanced Search Options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Search Accuracy</a:t>
            </a:r>
            <a:r>
              <a:rPr lang="en-US" dirty="0"/>
              <a:t>: Adjust the accuracy of a search.  A less accurate search allows for more error in the matching of terms (e.g. miss-spelt terms</a:t>
            </a:r>
            <a:r>
              <a:rPr lang="en-US" dirty="0" smtClean="0"/>
              <a:t>).</a:t>
            </a:r>
            <a:endParaRPr lang="en-US" dirty="0"/>
          </a:p>
          <a:p>
            <a:r>
              <a:rPr lang="en-US" i="1" dirty="0"/>
              <a:t>Inspire</a:t>
            </a:r>
            <a:r>
              <a:rPr lang="en-US" dirty="0"/>
              <a:t>: Search options for Inspire metadata items.</a:t>
            </a:r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379711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2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8458200" cy="4964113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Try performing these searches using the </a:t>
            </a:r>
            <a:r>
              <a:rPr lang="en-US" dirty="0" smtClean="0"/>
              <a:t>Advanced Search:</a:t>
            </a:r>
            <a:endParaRPr lang="en-US" dirty="0"/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Metadata items for either "Surface", "Ship" or "Buoy" observations with the word "Bulletin" in the title and overlapping Indonesia.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Metadata items containing the phrase “</a:t>
            </a:r>
            <a:r>
              <a:rPr lang="fr-FR" dirty="0" smtClean="0"/>
              <a:t>SIGNIFICANT WEATHER CHART </a:t>
            </a:r>
            <a:r>
              <a:rPr lang="en-US" sz="2000" dirty="0" smtClean="0"/>
              <a:t>" with the word </a:t>
            </a:r>
            <a:r>
              <a:rPr lang="en-US" dirty="0" smtClean="0"/>
              <a:t>"</a:t>
            </a:r>
            <a:r>
              <a:rPr lang="en-US" dirty="0" err="1" smtClean="0"/>
              <a:t>america</a:t>
            </a:r>
            <a:r>
              <a:rPr lang="en-US" dirty="0" smtClean="0"/>
              <a:t>" </a:t>
            </a:r>
            <a:r>
              <a:rPr lang="en-US" sz="2000" dirty="0" smtClean="0"/>
              <a:t>in the abstract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Any metadata items that have been updated in the past month sorted by the change date.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182505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Metadata Results</a:t>
            </a:r>
            <a:endParaRPr lang="en-AU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1520" y="1484784"/>
            <a:ext cx="8458200" cy="4935538"/>
          </a:xfrm>
        </p:spPr>
        <p:txBody>
          <a:bodyPr/>
          <a:lstStyle/>
          <a:p>
            <a:r>
              <a:rPr lang="en-US" dirty="0" smtClean="0"/>
              <a:t>The title, keywords and an extract of the abstract of each metadata item matching the search criteria will be returned.</a:t>
            </a:r>
            <a:endParaRPr lang="en-AU" dirty="0" smtClean="0"/>
          </a:p>
          <a:p>
            <a:r>
              <a:rPr lang="en-US" dirty="0" smtClean="0"/>
              <a:t>The metadata can be viewed in the Metadata Viewer.  The XML source of the metadata item can also be retrieved from the results window.</a:t>
            </a:r>
          </a:p>
          <a:p>
            <a:r>
              <a:rPr lang="en-US" dirty="0" smtClean="0"/>
              <a:t>Each metadata item may also support the following actions: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Dissemination: Will be discussed in the next presentation.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More Actions: Permits access to sites and resources relevant to this metadata.</a:t>
            </a:r>
          </a:p>
        </p:txBody>
      </p:sp>
    </p:spTree>
    <p:extLst>
      <p:ext uri="{BB962C8B-B14F-4D97-AF65-F5344CB8AC3E}">
        <p14:creationId xmlns:p14="http://schemas.microsoft.com/office/powerpoint/2010/main" xmlns="" val="237324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Metadata Results</a:t>
            </a:r>
            <a:endParaRPr lang="en-AU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0200" y="1284321"/>
            <a:ext cx="8637588" cy="4332220"/>
          </a:xfrm>
        </p:spPr>
      </p:pic>
    </p:spTree>
    <p:extLst>
      <p:ext uri="{BB962C8B-B14F-4D97-AF65-F5344CB8AC3E}">
        <p14:creationId xmlns:p14="http://schemas.microsoft.com/office/powerpoint/2010/main" xmlns="" val="48791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Draft Metadata Items </a:t>
            </a:r>
            <a:br>
              <a:rPr lang="en-US" sz="3200" dirty="0" smtClean="0"/>
            </a:br>
            <a:r>
              <a:rPr lang="en-US" dirty="0" smtClean="0"/>
              <a:t>(GISC only)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458200" cy="4945063"/>
          </a:xfrm>
        </p:spPr>
        <p:txBody>
          <a:bodyPr/>
          <a:lstStyle/>
          <a:p>
            <a:r>
              <a:rPr lang="en-US" dirty="0" smtClean="0"/>
              <a:t>If a product without a metadata item has been ingested into </a:t>
            </a:r>
            <a:r>
              <a:rPr lang="en-US" dirty="0" err="1" smtClean="0"/>
              <a:t>OpenWIS</a:t>
            </a:r>
            <a:r>
              <a:rPr lang="en-US" dirty="0" smtClean="0"/>
              <a:t>, a draft metadata item will be created and inserted into the catalogue.</a:t>
            </a:r>
          </a:p>
          <a:p>
            <a:pPr marL="342900" lvl="1" indent="-342900">
              <a:spcBef>
                <a:spcPct val="50000"/>
              </a:spcBef>
              <a:buBlip>
                <a:blip r:embed="rId3"/>
              </a:buBlip>
            </a:pPr>
            <a:r>
              <a:rPr lang="en-US" sz="2800" b="1" dirty="0">
                <a:solidFill>
                  <a:schemeClr val="accent2"/>
                </a:solidFill>
                <a:ea typeface="+mn-ea"/>
                <a:cs typeface="+mn-cs"/>
              </a:rPr>
              <a:t>Acts as a placeholder for missing or incomplete metadata</a:t>
            </a:r>
            <a:r>
              <a:rPr lang="en-US" sz="2800" b="1" dirty="0" smtClean="0">
                <a:solidFill>
                  <a:schemeClr val="accent2"/>
                </a:solidFill>
                <a:ea typeface="+mn-ea"/>
                <a:cs typeface="+mn-cs"/>
              </a:rPr>
              <a:t>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Uses information from the product header.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Uses generic information for remaining metadata elements.</a:t>
            </a:r>
          </a:p>
          <a:p>
            <a:r>
              <a:rPr lang="en-US" dirty="0" smtClean="0"/>
              <a:t>Draft metadata items will be replaced with correct metadata as soon as it has been inserted into the catalogue.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211366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Viewing Metadata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metadata can be viewed by clicking on the Viewer icon (    ).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Opens a dialog containing a subset of the metadata elements displayed in a human readable format.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The set of visible metadata elements can be changed by selecting a different group from the dropdown menu.</a:t>
            </a:r>
          </a:p>
          <a:p>
            <a:r>
              <a:rPr lang="en-US" dirty="0" smtClean="0"/>
              <a:t>The raw metadata XML can be viewed or downloaded by clicking on the XML icon (    ).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22971" y="2130425"/>
            <a:ext cx="342356" cy="3423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85849" y="4788897"/>
            <a:ext cx="321673" cy="32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641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Metadata Viewer</a:t>
            </a:r>
            <a:endParaRPr lang="en-AU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4950" y="1282661"/>
            <a:ext cx="8637588" cy="3706890"/>
          </a:xfrm>
        </p:spPr>
      </p:pic>
    </p:spTree>
    <p:extLst>
      <p:ext uri="{BB962C8B-B14F-4D97-AF65-F5344CB8AC3E}">
        <p14:creationId xmlns:p14="http://schemas.microsoft.com/office/powerpoint/2010/main" xmlns="" val="2167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3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8458200" cy="5135563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Perform a search and perform the following steps for a metadata item:</a:t>
            </a:r>
            <a:endParaRPr lang="en-US" dirty="0"/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Open the metadata viewer for a metadata item in the results.  Adjust the viewer to show the following:</a:t>
            </a:r>
            <a:endParaRPr lang="en-US" dirty="0" smtClean="0"/>
          </a:p>
          <a:p>
            <a:pPr marL="2162175" lvl="4" indent="-447675">
              <a:buFont typeface="+mj-lt"/>
              <a:buAutoNum type="romanLcPeriod"/>
              <a:tabLst>
                <a:tab pos="1800225" algn="l"/>
              </a:tabLst>
            </a:pPr>
            <a:r>
              <a:rPr lang="en-US" sz="2000" dirty="0" smtClean="0"/>
              <a:t>The ISO Minimum set</a:t>
            </a:r>
          </a:p>
          <a:p>
            <a:pPr marL="2171700" lvl="4" indent="-457200">
              <a:buFont typeface="+mj-lt"/>
              <a:buAutoNum type="romanLcPeriod"/>
            </a:pPr>
            <a:r>
              <a:rPr lang="en-US" sz="2000" dirty="0" smtClean="0"/>
              <a:t>The Identification information</a:t>
            </a:r>
          </a:p>
          <a:p>
            <a:pPr marL="2171700" lvl="4" indent="-457200">
              <a:buFont typeface="+mj-lt"/>
              <a:buAutoNum type="romanLcPeriod"/>
            </a:pPr>
            <a:r>
              <a:rPr lang="en-US" sz="2000" dirty="0" smtClean="0"/>
              <a:t>The Distribution information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Browse some of the “Related links“ supplied by that metadata item.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Download the XML of that metadata item.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Repeat step 1 for a "Draft" metadata item.  Note the value of elements within the viewer and the "Other Actions" list.</a:t>
            </a:r>
          </a:p>
          <a:p>
            <a:pPr marL="0" indent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749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My Account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70062"/>
            <a:ext cx="8458200" cy="5087938"/>
          </a:xfrm>
        </p:spPr>
        <p:txBody>
          <a:bodyPr/>
          <a:lstStyle/>
          <a:p>
            <a:r>
              <a:rPr lang="en-US" dirty="0" smtClean="0"/>
              <a:t>The My Account section is used for managing your personal information.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Updating </a:t>
            </a:r>
            <a:r>
              <a:rPr lang="en-US" u="sng" dirty="0" smtClean="0">
                <a:solidFill>
                  <a:schemeClr val="tx1"/>
                </a:solidFill>
              </a:rPr>
              <a:t>personal information </a:t>
            </a:r>
            <a:r>
              <a:rPr lang="en-US" dirty="0" smtClean="0">
                <a:solidFill>
                  <a:schemeClr val="tx1"/>
                </a:solidFill>
              </a:rPr>
              <a:t>(Name, Address, Email).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Updating </a:t>
            </a:r>
            <a:r>
              <a:rPr lang="en-US" u="sng" dirty="0" smtClean="0">
                <a:solidFill>
                  <a:schemeClr val="tx1"/>
                </a:solidFill>
              </a:rPr>
              <a:t>password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dirty="0" smtClean="0"/>
              <a:t>It is also the gateway to data associated with your account.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latest dissemination status.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metadata items which are owned by you.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These sections will be covered in detail in the next two presentations.</a:t>
            </a:r>
          </a:p>
          <a:p>
            <a:pPr>
              <a:buFont typeface="Arial" pitchFamily="34" charset="0"/>
              <a:buChar char="•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xmlns="" val="204218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Managing Your Account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change your personal information: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Go to the User Information section.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Make any amendments and click Save.</a:t>
            </a:r>
          </a:p>
          <a:p>
            <a:r>
              <a:rPr lang="en-US" dirty="0" smtClean="0"/>
              <a:t>To change your password: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Go to the Change my password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section.</a:t>
            </a:r>
            <a:endParaRPr lang="en-AU" dirty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Enter your new password and click Save.</a:t>
            </a:r>
          </a:p>
          <a:p>
            <a:r>
              <a:rPr lang="en-US" dirty="0" smtClean="0"/>
              <a:t>Changes to your personal information and your password will be performed immediately.</a:t>
            </a:r>
          </a:p>
        </p:txBody>
      </p:sp>
    </p:spTree>
    <p:extLst>
      <p:ext uri="{BB962C8B-B14F-4D97-AF65-F5344CB8AC3E}">
        <p14:creationId xmlns:p14="http://schemas.microsoft.com/office/powerpoint/2010/main" xmlns="" val="377015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4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Go into </a:t>
            </a:r>
            <a:r>
              <a:rPr lang="en-US" b="1" dirty="0" smtClean="0"/>
              <a:t>My Account</a:t>
            </a:r>
            <a:r>
              <a:rPr lang="en-US" dirty="0" smtClean="0"/>
              <a:t> and change your password to something a bit more memorable.  Some hints on a good password: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Choose a password with a length of at least 8 characters.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Use a mixture of letters, numbers and symbols.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Avoid using common words.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Avoid passwords you use for other services.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Review and (optionally) update your personal information in the </a:t>
            </a:r>
            <a:r>
              <a:rPr lang="en-US" b="1" dirty="0" smtClean="0"/>
              <a:t>User Information</a:t>
            </a:r>
            <a:r>
              <a:rPr lang="en-US" dirty="0" smtClean="0"/>
              <a:t> section.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80775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28</TotalTime>
  <Words>2356</Words>
  <Application>Microsoft Office PowerPoint</Application>
  <PresentationFormat>Affichage à l'écran (4:3)</PresentationFormat>
  <Paragraphs>392</Paragraphs>
  <Slides>47</Slides>
  <Notes>47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48" baseType="lpstr">
      <vt:lpstr>Civil</vt:lpstr>
      <vt:lpstr>Diapositive 1</vt:lpstr>
      <vt:lpstr>Diapositive 2</vt:lpstr>
      <vt:lpstr>The OpenWIS Catalogue</vt:lpstr>
      <vt:lpstr>What Is OpenWIS?</vt:lpstr>
      <vt:lpstr>What Is OpenWIS?</vt:lpstr>
      <vt:lpstr>The Three Façades Of OpenWIS</vt:lpstr>
      <vt:lpstr>Accessing OpenWIS</vt:lpstr>
      <vt:lpstr>OpenWIS Access Control</vt:lpstr>
      <vt:lpstr>Live Demo</vt:lpstr>
      <vt:lpstr>OpenWIS Home Page</vt:lpstr>
      <vt:lpstr>Sections </vt:lpstr>
      <vt:lpstr>The Home Screen</vt:lpstr>
      <vt:lpstr>OpenWIS Search Page</vt:lpstr>
      <vt:lpstr>Searching The Catalogue</vt:lpstr>
      <vt:lpstr>Text Based Search (What?)</vt:lpstr>
      <vt:lpstr>Geographic Based Search (Where?)</vt:lpstr>
      <vt:lpstr>Geographic Based Search (Where?)</vt:lpstr>
      <vt:lpstr>Search Options</vt:lpstr>
      <vt:lpstr>Live Demo</vt:lpstr>
      <vt:lpstr>Exercise 1</vt:lpstr>
      <vt:lpstr>Common Terms</vt:lpstr>
      <vt:lpstr>Advanced Search</vt:lpstr>
      <vt:lpstr>Content Text Search Fields</vt:lpstr>
      <vt:lpstr>Content Text Search Fields</vt:lpstr>
      <vt:lpstr>Keyword Selection Dialog</vt:lpstr>
      <vt:lpstr>Advanced Geographic Search Options</vt:lpstr>
      <vt:lpstr>Geographic Search Relationships</vt:lpstr>
      <vt:lpstr>Geographic Search Relationships</vt:lpstr>
      <vt:lpstr>Geographic Search Relationships</vt:lpstr>
      <vt:lpstr>Geographic Search Relationships</vt:lpstr>
      <vt:lpstr>Geographic Search Relationships</vt:lpstr>
      <vt:lpstr>Geographic Search Relationships</vt:lpstr>
      <vt:lpstr>Geographic Search Relationships</vt:lpstr>
      <vt:lpstr>Metadata Change Date</vt:lpstr>
      <vt:lpstr>Temporal Extent Date</vt:lpstr>
      <vt:lpstr>Other Advanced Search Fields</vt:lpstr>
      <vt:lpstr>Other Advanced Search Options</vt:lpstr>
      <vt:lpstr>Exercise 2</vt:lpstr>
      <vt:lpstr>Metadata Results</vt:lpstr>
      <vt:lpstr>Metadata Results</vt:lpstr>
      <vt:lpstr>Draft Metadata Items  (GISC only) </vt:lpstr>
      <vt:lpstr>Viewing Metadata</vt:lpstr>
      <vt:lpstr>Metadata Viewer</vt:lpstr>
      <vt:lpstr>Exercise 3</vt:lpstr>
      <vt:lpstr>My Account</vt:lpstr>
      <vt:lpstr>Managing Your Account</vt:lpstr>
      <vt:lpstr>Exercise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merrouchi</dc:creator>
  <cp:lastModifiedBy>Meteo</cp:lastModifiedBy>
  <cp:revision>6</cp:revision>
  <dcterms:created xsi:type="dcterms:W3CDTF">2015-10-26T06:54:59Z</dcterms:created>
  <dcterms:modified xsi:type="dcterms:W3CDTF">2015-10-29T19:27:00Z</dcterms:modified>
</cp:coreProperties>
</file>