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57" r:id="rId2"/>
    <p:sldId id="259" r:id="rId3"/>
    <p:sldId id="260" r:id="rId4"/>
    <p:sldId id="261"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2" r:id="rId24"/>
    <p:sldId id="283" r:id="rId25"/>
    <p:sldId id="284" r:id="rId26"/>
    <p:sldId id="285" r:id="rId27"/>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7" d="100"/>
          <a:sy n="107" d="100"/>
        </p:scale>
        <p:origin x="-1014"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927EC00-0EE1-41DB-83B2-4B13549811A0}" type="datetimeFigureOut">
              <a:rPr lang="fr-FR" smtClean="0"/>
              <a:pPr/>
              <a:t>29/10/2015</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2BE8B8D-6E38-428C-9338-50A89C578C88}"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9797DC7C-EF75-49B1-A605-C2F1CEDDBC21}" type="slidenum">
              <a:rPr lang="fr-FR" smtClean="0"/>
              <a:pPr/>
              <a:t>1</a:t>
            </a:fld>
            <a:endParaRPr lang="fr-FR" smtClean="0"/>
          </a:p>
        </p:txBody>
      </p:sp>
      <p:sp>
        <p:nvSpPr>
          <p:cNvPr id="56323" name="Rectangle 2"/>
          <p:cNvSpPr>
            <a:spLocks noGrp="1" noRot="1" noChangeAspect="1" noChangeArrowheads="1" noTextEdit="1"/>
          </p:cNvSpPr>
          <p:nvPr>
            <p:ph type="sldImg"/>
          </p:nvPr>
        </p:nvSpPr>
        <p:spPr>
          <a:xfrm>
            <a:off x="1143000" y="685800"/>
            <a:ext cx="4572000" cy="3429000"/>
          </a:xfrm>
          <a:ln/>
        </p:spPr>
      </p:sp>
      <p:sp>
        <p:nvSpPr>
          <p:cNvPr id="56324"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25719" y="685838"/>
            <a:ext cx="5006564" cy="3429182"/>
          </a:xfrm>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75A5B392-B27E-4836-9EEE-90696DB8F8BF}" type="slidenum">
              <a:rPr lang="en-AU" smtClean="0"/>
              <a:pPr/>
              <a:t>2</a:t>
            </a:fld>
            <a:endParaRPr lang="en-AU"/>
          </a:p>
        </p:txBody>
      </p:sp>
    </p:spTree>
    <p:extLst>
      <p:ext uri="{BB962C8B-B14F-4D97-AF65-F5344CB8AC3E}">
        <p14:creationId xmlns="" xmlns:p14="http://schemas.microsoft.com/office/powerpoint/2010/main" val="36696021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75A5B392-B27E-4836-9EEE-90696DB8F8BF}" type="slidenum">
              <a:rPr lang="en-AU" smtClean="0"/>
              <a:pPr/>
              <a:t>6</a:t>
            </a:fld>
            <a:endParaRPr lang="en-AU"/>
          </a:p>
        </p:txBody>
      </p:sp>
    </p:spTree>
    <p:extLst>
      <p:ext uri="{BB962C8B-B14F-4D97-AF65-F5344CB8AC3E}">
        <p14:creationId xmlns="" xmlns:p14="http://schemas.microsoft.com/office/powerpoint/2010/main" val="24728788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75A5B392-B27E-4836-9EEE-90696DB8F8BF}" type="slidenum">
              <a:rPr lang="en-AU" smtClean="0"/>
              <a:pPr/>
              <a:t>8</a:t>
            </a:fld>
            <a:endParaRPr lang="en-AU"/>
          </a:p>
        </p:txBody>
      </p:sp>
    </p:spTree>
    <p:extLst>
      <p:ext uri="{BB962C8B-B14F-4D97-AF65-F5344CB8AC3E}">
        <p14:creationId xmlns="" xmlns:p14="http://schemas.microsoft.com/office/powerpoint/2010/main" val="30814280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25719" y="685838"/>
            <a:ext cx="5006564" cy="3429182"/>
          </a:xfrm>
        </p:spPr>
      </p:sp>
      <p:sp>
        <p:nvSpPr>
          <p:cNvPr id="3" name="Notes Placeholder 2"/>
          <p:cNvSpPr>
            <a:spLocks noGrp="1"/>
          </p:cNvSpPr>
          <p:nvPr>
            <p:ph type="body" idx="1"/>
          </p:nvPr>
        </p:nvSpPr>
        <p:spPr/>
        <p:txBody>
          <a:bodyPr/>
          <a:lstStyle/>
          <a:p>
            <a:pPr marL="0" indent="0">
              <a:buFontTx/>
              <a:buNone/>
            </a:pPr>
            <a:endParaRPr lang="en-AU" dirty="0"/>
          </a:p>
        </p:txBody>
      </p:sp>
      <p:sp>
        <p:nvSpPr>
          <p:cNvPr id="4" name="Slide Number Placeholder 3"/>
          <p:cNvSpPr>
            <a:spLocks noGrp="1"/>
          </p:cNvSpPr>
          <p:nvPr>
            <p:ph type="sldNum" sz="quarter" idx="10"/>
          </p:nvPr>
        </p:nvSpPr>
        <p:spPr/>
        <p:txBody>
          <a:bodyPr/>
          <a:lstStyle/>
          <a:p>
            <a:fld id="{75A5B392-B27E-4836-9EEE-90696DB8F8BF}" type="slidenum">
              <a:rPr lang="en-AU" smtClean="0"/>
              <a:pPr/>
              <a:t>9</a:t>
            </a:fld>
            <a:endParaRPr lang="en-AU"/>
          </a:p>
        </p:txBody>
      </p:sp>
    </p:spTree>
    <p:extLst>
      <p:ext uri="{BB962C8B-B14F-4D97-AF65-F5344CB8AC3E}">
        <p14:creationId xmlns="" xmlns:p14="http://schemas.microsoft.com/office/powerpoint/2010/main" val="941776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indent="0">
              <a:buFontTx/>
              <a:buNone/>
            </a:pPr>
            <a:endParaRPr lang="en-US" baseline="0" dirty="0" smtClean="0"/>
          </a:p>
        </p:txBody>
      </p:sp>
      <p:sp>
        <p:nvSpPr>
          <p:cNvPr id="4" name="Slide Number Placeholder 3"/>
          <p:cNvSpPr>
            <a:spLocks noGrp="1"/>
          </p:cNvSpPr>
          <p:nvPr>
            <p:ph type="sldNum" sz="quarter" idx="10"/>
          </p:nvPr>
        </p:nvSpPr>
        <p:spPr/>
        <p:txBody>
          <a:bodyPr/>
          <a:lstStyle/>
          <a:p>
            <a:fld id="{75A5B392-B27E-4836-9EEE-90696DB8F8BF}" type="slidenum">
              <a:rPr lang="en-AU" smtClean="0"/>
              <a:pPr/>
              <a:t>15</a:t>
            </a:fld>
            <a:endParaRPr lang="en-AU"/>
          </a:p>
        </p:txBody>
      </p:sp>
    </p:spTree>
    <p:extLst>
      <p:ext uri="{BB962C8B-B14F-4D97-AF65-F5344CB8AC3E}">
        <p14:creationId xmlns="" xmlns:p14="http://schemas.microsoft.com/office/powerpoint/2010/main" val="41057862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75A5B392-B27E-4836-9EEE-90696DB8F8BF}" type="slidenum">
              <a:rPr lang="en-AU" smtClean="0"/>
              <a:pPr/>
              <a:t>16</a:t>
            </a:fld>
            <a:endParaRPr lang="en-AU"/>
          </a:p>
        </p:txBody>
      </p:sp>
    </p:spTree>
    <p:extLst>
      <p:ext uri="{BB962C8B-B14F-4D97-AF65-F5344CB8AC3E}">
        <p14:creationId xmlns="" xmlns:p14="http://schemas.microsoft.com/office/powerpoint/2010/main" val="30982219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indent="0">
              <a:buFontTx/>
              <a:buNone/>
            </a:pPr>
            <a:endParaRPr lang="en-AU" dirty="0"/>
          </a:p>
        </p:txBody>
      </p:sp>
      <p:sp>
        <p:nvSpPr>
          <p:cNvPr id="4" name="Slide Number Placeholder 3"/>
          <p:cNvSpPr>
            <a:spLocks noGrp="1"/>
          </p:cNvSpPr>
          <p:nvPr>
            <p:ph type="sldNum" sz="quarter" idx="10"/>
          </p:nvPr>
        </p:nvSpPr>
        <p:spPr/>
        <p:txBody>
          <a:bodyPr/>
          <a:lstStyle/>
          <a:p>
            <a:fld id="{75A5B392-B27E-4836-9EEE-90696DB8F8BF}" type="slidenum">
              <a:rPr lang="en-AU" smtClean="0"/>
              <a:pPr/>
              <a:t>20</a:t>
            </a:fld>
            <a:endParaRPr lang="en-AU"/>
          </a:p>
        </p:txBody>
      </p:sp>
    </p:spTree>
    <p:extLst>
      <p:ext uri="{BB962C8B-B14F-4D97-AF65-F5344CB8AC3E}">
        <p14:creationId xmlns="" xmlns:p14="http://schemas.microsoft.com/office/powerpoint/2010/main" val="23660243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indent="0">
              <a:buFontTx/>
              <a:buNone/>
            </a:pPr>
            <a:endParaRPr lang="en-AU" dirty="0"/>
          </a:p>
        </p:txBody>
      </p:sp>
      <p:sp>
        <p:nvSpPr>
          <p:cNvPr id="4" name="Slide Number Placeholder 3"/>
          <p:cNvSpPr>
            <a:spLocks noGrp="1"/>
          </p:cNvSpPr>
          <p:nvPr>
            <p:ph type="sldNum" sz="quarter" idx="10"/>
          </p:nvPr>
        </p:nvSpPr>
        <p:spPr/>
        <p:txBody>
          <a:bodyPr/>
          <a:lstStyle/>
          <a:p>
            <a:fld id="{75A5B392-B27E-4836-9EEE-90696DB8F8BF}" type="slidenum">
              <a:rPr lang="en-AU" smtClean="0"/>
              <a:pPr/>
              <a:t>21</a:t>
            </a:fld>
            <a:endParaRPr lang="en-AU"/>
          </a:p>
        </p:txBody>
      </p:sp>
    </p:spTree>
    <p:extLst>
      <p:ext uri="{BB962C8B-B14F-4D97-AF65-F5344CB8AC3E}">
        <p14:creationId xmlns="" xmlns:p14="http://schemas.microsoft.com/office/powerpoint/2010/main" val="16492066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25719" y="685838"/>
            <a:ext cx="5006564" cy="3429182"/>
          </a:xfrm>
        </p:spPr>
      </p:sp>
      <p:sp>
        <p:nvSpPr>
          <p:cNvPr id="3" name="Notes Placeholder 2"/>
          <p:cNvSpPr>
            <a:spLocks noGrp="1"/>
          </p:cNvSpPr>
          <p:nvPr>
            <p:ph type="body" idx="1"/>
          </p:nvPr>
        </p:nvSpPr>
        <p:spPr/>
        <p:txBody>
          <a:bodyPr/>
          <a:lstStyle/>
          <a:p>
            <a:pPr marL="0" indent="0">
              <a:buFontTx/>
              <a:buNone/>
            </a:pPr>
            <a:endParaRPr lang="en-AU" dirty="0"/>
          </a:p>
        </p:txBody>
      </p:sp>
      <p:sp>
        <p:nvSpPr>
          <p:cNvPr id="4" name="Slide Number Placeholder 3"/>
          <p:cNvSpPr>
            <a:spLocks noGrp="1"/>
          </p:cNvSpPr>
          <p:nvPr>
            <p:ph type="sldNum" sz="quarter" idx="10"/>
          </p:nvPr>
        </p:nvSpPr>
        <p:spPr/>
        <p:txBody>
          <a:bodyPr/>
          <a:lstStyle/>
          <a:p>
            <a:fld id="{75A5B392-B27E-4836-9EEE-90696DB8F8BF}" type="slidenum">
              <a:rPr lang="en-AU" smtClean="0"/>
              <a:pPr/>
              <a:t>25</a:t>
            </a:fld>
            <a:endParaRPr lang="en-AU"/>
          </a:p>
        </p:txBody>
      </p:sp>
    </p:spTree>
    <p:extLst>
      <p:ext uri="{BB962C8B-B14F-4D97-AF65-F5344CB8AC3E}">
        <p14:creationId xmlns="" xmlns:p14="http://schemas.microsoft.com/office/powerpoint/2010/main" val="10600765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75A5B392-B27E-4836-9EEE-90696DB8F8BF}" type="slidenum">
              <a:rPr lang="en-AU" smtClean="0"/>
              <a:pPr/>
              <a:t>26</a:t>
            </a:fld>
            <a:endParaRPr lang="en-AU"/>
          </a:p>
        </p:txBody>
      </p:sp>
    </p:spTree>
    <p:extLst>
      <p:ext uri="{BB962C8B-B14F-4D97-AF65-F5344CB8AC3E}">
        <p14:creationId xmlns="" xmlns:p14="http://schemas.microsoft.com/office/powerpoint/2010/main" val="1039460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ous-titr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Cliquez pour modifier le style des sous-titres du masque</a:t>
            </a:r>
            <a:endParaRPr kumimoji="0" lang="en-US"/>
          </a:p>
        </p:txBody>
      </p:sp>
      <p:sp>
        <p:nvSpPr>
          <p:cNvPr id="28" name="Espace réservé de la date 27"/>
          <p:cNvSpPr>
            <a:spLocks noGrp="1"/>
          </p:cNvSpPr>
          <p:nvPr>
            <p:ph type="dt" sz="half" idx="10"/>
          </p:nvPr>
        </p:nvSpPr>
        <p:spPr/>
        <p:txBody>
          <a:bodyPr/>
          <a:lstStyle/>
          <a:p>
            <a:fld id="{DE985073-E7AE-4E88-A62E-3F22B5D32C06}" type="datetimeFigureOut">
              <a:rPr lang="fr-FR" smtClean="0"/>
              <a:pPr/>
              <a:t>29/10/2015</a:t>
            </a:fld>
            <a:endParaRPr lang="fr-FR"/>
          </a:p>
        </p:txBody>
      </p:sp>
      <p:sp>
        <p:nvSpPr>
          <p:cNvPr id="17" name="Espace réservé du pied de page 16"/>
          <p:cNvSpPr>
            <a:spLocks noGrp="1"/>
          </p:cNvSpPr>
          <p:nvPr>
            <p:ph type="ftr" sz="quarter" idx="11"/>
          </p:nvPr>
        </p:nvSpPr>
        <p:spPr/>
        <p:txBody>
          <a:bodyPr/>
          <a:lstStyle/>
          <a:p>
            <a:endParaRPr lang="fr-FR"/>
          </a:p>
        </p:txBody>
      </p:sp>
      <p:sp>
        <p:nvSpPr>
          <p:cNvPr id="7" name="Connecteur droit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Ellipse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Ellipse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Espace réservé du numéro de diapositive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B823A55C-3CA1-4C01-AAF1-8286EDCBCB5F}" type="slidenum">
              <a:rPr lang="fr-FR" smtClean="0"/>
              <a:pPr/>
              <a:t>‹N°›</a:t>
            </a:fld>
            <a:endParaRPr lang="fr-FR"/>
          </a:p>
        </p:txBody>
      </p:sp>
      <p:sp>
        <p:nvSpPr>
          <p:cNvPr id="8" name="Titr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fr-FR" smtClean="0"/>
              <a:t>Cliquez pour modifier le style du titre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bg>
      <p:bgRef idx="1001">
        <a:schemeClr val="bg2"/>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solidFill>
                  <a:schemeClr val="accent3">
                    <a:shade val="75000"/>
                  </a:schemeClr>
                </a:solidFill>
              </a:defRPr>
            </a:lvl1pPr>
          </a:lstStyle>
          <a:p>
            <a:r>
              <a:rPr kumimoji="0" lang="fr-FR" smtClean="0"/>
              <a:t>Cliquez pour modifier le style du titre</a:t>
            </a:r>
            <a:endParaRPr kumimoji="0" lang="en-US"/>
          </a:p>
        </p:txBody>
      </p:sp>
      <p:sp>
        <p:nvSpPr>
          <p:cNvPr id="4" name="Espace réservé de la date 3"/>
          <p:cNvSpPr>
            <a:spLocks noGrp="1"/>
          </p:cNvSpPr>
          <p:nvPr>
            <p:ph type="dt" sz="half" idx="10"/>
          </p:nvPr>
        </p:nvSpPr>
        <p:spPr/>
        <p:txBody>
          <a:bodyPr/>
          <a:lstStyle/>
          <a:p>
            <a:fld id="{DE985073-E7AE-4E88-A62E-3F22B5D32C06}" type="datetimeFigureOut">
              <a:rPr lang="fr-FR" smtClean="0"/>
              <a:pPr/>
              <a:t>29/10/2015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a:xfrm>
            <a:off x="4361688" y="1026372"/>
            <a:ext cx="457200" cy="441325"/>
          </a:xfrm>
        </p:spPr>
        <p:txBody>
          <a:bodyPr/>
          <a:lstStyle/>
          <a:p>
            <a:fld id="{B823A55C-3CA1-4C01-AAF1-8286EDCBCB5F}" type="slidenum">
              <a:rPr lang="fr-FR" smtClean="0"/>
              <a:pPr/>
              <a:t>‹N°›</a:t>
            </a:fld>
            <a:endParaRPr lang="fr-FR"/>
          </a:p>
        </p:txBody>
      </p:sp>
      <p:sp>
        <p:nvSpPr>
          <p:cNvPr id="8" name="Espace réservé du contenu 7"/>
          <p:cNvSpPr>
            <a:spLocks noGrp="1"/>
          </p:cNvSpPr>
          <p:nvPr>
            <p:ph sz="quarter" idx="1"/>
          </p:nvPr>
        </p:nvSpPr>
        <p:spPr>
          <a:xfrm>
            <a:off x="301752" y="1527048"/>
            <a:ext cx="8503920" cy="4572000"/>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Espace réservé du texte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Cliquez pour modifier les styles du texte du masque</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Espace réservé du pied de page 4"/>
          <p:cNvSpPr>
            <a:spLocks noGrp="1"/>
          </p:cNvSpPr>
          <p:nvPr>
            <p:ph type="ftr" sz="quarter" idx="11"/>
          </p:nvPr>
        </p:nvSpPr>
        <p:spPr/>
        <p:txBody>
          <a:bodyPr/>
          <a:lstStyle/>
          <a:p>
            <a:endParaRPr lang="fr-FR"/>
          </a:p>
        </p:txBody>
      </p:sp>
      <p:sp>
        <p:nvSpPr>
          <p:cNvPr id="4" name="Espace réservé de la date 3"/>
          <p:cNvSpPr>
            <a:spLocks noGrp="1"/>
          </p:cNvSpPr>
          <p:nvPr>
            <p:ph type="dt" sz="half" idx="10"/>
          </p:nvPr>
        </p:nvSpPr>
        <p:spPr/>
        <p:txBody>
          <a:bodyPr/>
          <a:lstStyle/>
          <a:p>
            <a:fld id="{DE985073-E7AE-4E88-A62E-3F22B5D32C06}" type="datetimeFigureOut">
              <a:rPr lang="fr-FR" smtClean="0"/>
              <a:pPr/>
              <a:t>29/10/2015</a:t>
            </a:fld>
            <a:endParaRPr lang="fr-FR"/>
          </a:p>
        </p:txBody>
      </p:sp>
      <p:sp>
        <p:nvSpPr>
          <p:cNvPr id="8" name="Connecteur droit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Ellipse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Ellipse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Espace réservé du numéro de diapositive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B823A55C-3CA1-4C01-AAF1-8286EDCBCB5F}" type="slidenum">
              <a:rPr lang="fr-FR" smtClean="0"/>
              <a:pPr/>
              <a:t>‹N°›</a:t>
            </a:fld>
            <a:endParaRPr lang="fr-FR"/>
          </a:p>
        </p:txBody>
      </p:sp>
      <p:sp>
        <p:nvSpPr>
          <p:cNvPr id="2" name="Titr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fr-FR" smtClean="0"/>
              <a:t>Cliquez pour modifier le style du titre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bg>
      <p:bgRef idx="1001">
        <a:schemeClr val="bg2"/>
      </p:bgRef>
    </p:bg>
    <p:spTree>
      <p:nvGrpSpPr>
        <p:cNvPr id="1" name=""/>
        <p:cNvGrpSpPr/>
        <p:nvPr/>
      </p:nvGrpSpPr>
      <p:grpSpPr>
        <a:xfrm>
          <a:off x="0" y="0"/>
          <a:ext cx="0" cy="0"/>
          <a:chOff x="0" y="0"/>
          <a:chExt cx="0" cy="0"/>
        </a:xfrm>
      </p:grpSpPr>
      <p:sp>
        <p:nvSpPr>
          <p:cNvPr id="2" name="Titre 1"/>
          <p:cNvSpPr>
            <a:spLocks noGrp="1"/>
          </p:cNvSpPr>
          <p:nvPr>
            <p:ph type="title"/>
          </p:nvPr>
        </p:nvSpPr>
        <p:spPr>
          <a:xfrm>
            <a:off x="301752" y="228600"/>
            <a:ext cx="8534400" cy="758952"/>
          </a:xfrm>
        </p:spPr>
        <p:txBody>
          <a:bodyPr/>
          <a:lstStyle/>
          <a:p>
            <a:r>
              <a:rPr kumimoji="0" lang="fr-FR" smtClean="0"/>
              <a:t>Cliquez pour modifier le style du titre</a:t>
            </a:r>
            <a:endParaRPr kumimoji="0" lang="en-US"/>
          </a:p>
        </p:txBody>
      </p:sp>
      <p:sp>
        <p:nvSpPr>
          <p:cNvPr id="5" name="Espace réservé de la date 4"/>
          <p:cNvSpPr>
            <a:spLocks noGrp="1"/>
          </p:cNvSpPr>
          <p:nvPr>
            <p:ph type="dt" sz="half" idx="10"/>
          </p:nvPr>
        </p:nvSpPr>
        <p:spPr>
          <a:xfrm>
            <a:off x="5791200" y="6409944"/>
            <a:ext cx="3044952" cy="365760"/>
          </a:xfrm>
        </p:spPr>
        <p:txBody>
          <a:bodyPr/>
          <a:lstStyle/>
          <a:p>
            <a:fld id="{DE985073-E7AE-4E88-A62E-3F22B5D32C06}" type="datetimeFigureOut">
              <a:rPr lang="fr-FR" smtClean="0"/>
              <a:pPr/>
              <a:t>29/10/2015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823A55C-3CA1-4C01-AAF1-8286EDCBCB5F}" type="slidenum">
              <a:rPr lang="fr-FR" smtClean="0"/>
              <a:pPr/>
              <a:t>‹N°›</a:t>
            </a:fld>
            <a:endParaRPr lang="fr-FR"/>
          </a:p>
        </p:txBody>
      </p:sp>
      <p:sp>
        <p:nvSpPr>
          <p:cNvPr id="8" name="Connecteur droit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Espace réservé du contenu 9"/>
          <p:cNvSpPr>
            <a:spLocks noGrp="1"/>
          </p:cNvSpPr>
          <p:nvPr>
            <p:ph sz="half" idx="1"/>
          </p:nvPr>
        </p:nvSpPr>
        <p:spPr>
          <a:xfrm>
            <a:off x="301752" y="1371600"/>
            <a:ext cx="4038600" cy="4681728"/>
          </a:xfrm>
        </p:spPr>
        <p:txBody>
          <a:bodyPr/>
          <a:lstStyle>
            <a:lvl1pPr>
              <a:defRPr sz="2500"/>
            </a:lvl1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12" name="Espace réservé du contenu 11"/>
          <p:cNvSpPr>
            <a:spLocks noGrp="1"/>
          </p:cNvSpPr>
          <p:nvPr>
            <p:ph sz="half" idx="2"/>
          </p:nvPr>
        </p:nvSpPr>
        <p:spPr>
          <a:xfrm>
            <a:off x="4800600" y="1371600"/>
            <a:ext cx="4038600" cy="4681728"/>
          </a:xfrm>
        </p:spPr>
        <p:txBody>
          <a:bodyPr/>
          <a:lstStyle>
            <a:lvl1pPr>
              <a:defRPr sz="2500"/>
            </a:lvl1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bg>
      <p:bgRef idx="1001">
        <a:schemeClr val="bg2"/>
      </p:bgRef>
    </p:bg>
    <p:spTree>
      <p:nvGrpSpPr>
        <p:cNvPr id="1" name=""/>
        <p:cNvGrpSpPr/>
        <p:nvPr/>
      </p:nvGrpSpPr>
      <p:grpSpPr>
        <a:xfrm>
          <a:off x="0" y="0"/>
          <a:ext cx="0" cy="0"/>
          <a:chOff x="0" y="0"/>
          <a:chExt cx="0" cy="0"/>
        </a:xfrm>
      </p:grpSpPr>
      <p:sp>
        <p:nvSpPr>
          <p:cNvPr id="10" name="Connecteur droit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Espace réservé du texte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4" name="Espace réservé du texte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7" name="Espace réservé de la date 6"/>
          <p:cNvSpPr>
            <a:spLocks noGrp="1"/>
          </p:cNvSpPr>
          <p:nvPr>
            <p:ph type="dt" sz="half" idx="10"/>
          </p:nvPr>
        </p:nvSpPr>
        <p:spPr/>
        <p:txBody>
          <a:bodyPr/>
          <a:lstStyle/>
          <a:p>
            <a:fld id="{DE985073-E7AE-4E88-A62E-3F22B5D32C06}" type="datetimeFigureOut">
              <a:rPr lang="fr-FR" smtClean="0"/>
              <a:pPr/>
              <a:t>29/10/2015</a:t>
            </a:fld>
            <a:endParaRPr lang="fr-FR"/>
          </a:p>
        </p:txBody>
      </p:sp>
      <p:sp>
        <p:nvSpPr>
          <p:cNvPr id="8" name="Espace réservé du pied de page 7"/>
          <p:cNvSpPr>
            <a:spLocks noGrp="1"/>
          </p:cNvSpPr>
          <p:nvPr>
            <p:ph type="ftr" sz="quarter" idx="11"/>
          </p:nvPr>
        </p:nvSpPr>
        <p:spPr>
          <a:xfrm>
            <a:off x="304800" y="6409944"/>
            <a:ext cx="3581400" cy="365760"/>
          </a:xfrm>
        </p:spPr>
        <p:txBody>
          <a:bodyPr/>
          <a:lstStyle/>
          <a:p>
            <a:endParaRPr lang="fr-FR"/>
          </a:p>
        </p:txBody>
      </p:sp>
      <p:sp>
        <p:nvSpPr>
          <p:cNvPr id="15" name="Connecteur droit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Espace réservé du contenu 23"/>
          <p:cNvSpPr>
            <a:spLocks noGrp="1"/>
          </p:cNvSpPr>
          <p:nvPr>
            <p:ph sz="quarter" idx="2"/>
          </p:nvPr>
        </p:nvSpPr>
        <p:spPr>
          <a:xfrm>
            <a:off x="301752" y="2471383"/>
            <a:ext cx="4041648" cy="3818404"/>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26" name="Espace réservé du contenu 25"/>
          <p:cNvSpPr>
            <a:spLocks noGrp="1"/>
          </p:cNvSpPr>
          <p:nvPr>
            <p:ph sz="quarter" idx="4"/>
          </p:nvPr>
        </p:nvSpPr>
        <p:spPr>
          <a:xfrm>
            <a:off x="4800600" y="2471383"/>
            <a:ext cx="4038600" cy="3822192"/>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25" name="Ellipse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Ellipse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Espace réservé du numéro de diapositive 8"/>
          <p:cNvSpPr>
            <a:spLocks noGrp="1"/>
          </p:cNvSpPr>
          <p:nvPr>
            <p:ph type="sldNum" sz="quarter" idx="12"/>
          </p:nvPr>
        </p:nvSpPr>
        <p:spPr>
          <a:xfrm>
            <a:off x="4343400" y="1042416"/>
            <a:ext cx="457200" cy="441325"/>
          </a:xfrm>
        </p:spPr>
        <p:txBody>
          <a:bodyPr/>
          <a:lstStyle>
            <a:lvl1pPr algn="ctr">
              <a:defRPr/>
            </a:lvl1pPr>
          </a:lstStyle>
          <a:p>
            <a:fld id="{B823A55C-3CA1-4C01-AAF1-8286EDCBCB5F}" type="slidenum">
              <a:rPr lang="fr-FR" smtClean="0"/>
              <a:pPr/>
              <a:t>‹N°›</a:t>
            </a:fld>
            <a:endParaRPr lang="fr-FR"/>
          </a:p>
        </p:txBody>
      </p:sp>
      <p:sp>
        <p:nvSpPr>
          <p:cNvPr id="23" name="Titre 22"/>
          <p:cNvSpPr>
            <a:spLocks noGrp="1"/>
          </p:cNvSpPr>
          <p:nvPr>
            <p:ph type="title"/>
          </p:nvPr>
        </p:nvSpPr>
        <p:spPr/>
        <p:txBody>
          <a:bodyPr rtlCol="0" anchor="b" anchorCtr="0"/>
          <a:lstStyle/>
          <a:p>
            <a:r>
              <a:rPr kumimoji="0" lang="fr-FR" smtClean="0"/>
              <a:t>Cliquez pour modifier le style du titre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e la date 2"/>
          <p:cNvSpPr>
            <a:spLocks noGrp="1"/>
          </p:cNvSpPr>
          <p:nvPr>
            <p:ph type="dt" sz="half" idx="10"/>
          </p:nvPr>
        </p:nvSpPr>
        <p:spPr/>
        <p:txBody>
          <a:bodyPr/>
          <a:lstStyle/>
          <a:p>
            <a:fld id="{DE985073-E7AE-4E88-A62E-3F22B5D32C06}" type="datetimeFigureOut">
              <a:rPr lang="fr-FR" smtClean="0"/>
              <a:pPr/>
              <a:t>29/10/2015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a:xfrm>
            <a:off x="4343400" y="1036020"/>
            <a:ext cx="457200" cy="441325"/>
          </a:xfrm>
        </p:spPr>
        <p:txBody>
          <a:bodyPr/>
          <a:lstStyle/>
          <a:p>
            <a:fld id="{B823A55C-3CA1-4C01-AAF1-8286EDCBCB5F}"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Espace réservé de la date 1"/>
          <p:cNvSpPr>
            <a:spLocks noGrp="1"/>
          </p:cNvSpPr>
          <p:nvPr>
            <p:ph type="dt" sz="half" idx="10"/>
          </p:nvPr>
        </p:nvSpPr>
        <p:spPr/>
        <p:txBody>
          <a:bodyPr/>
          <a:lstStyle/>
          <a:p>
            <a:fld id="{DE985073-E7AE-4E88-A62E-3F22B5D32C06}" type="datetimeFigureOut">
              <a:rPr lang="fr-FR" smtClean="0"/>
              <a:pPr/>
              <a:t>29/10/2015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a:xfrm>
            <a:off x="4267200" y="6324600"/>
            <a:ext cx="609600" cy="441324"/>
          </a:xfrm>
        </p:spPr>
        <p:txBody>
          <a:bodyPr/>
          <a:lstStyle>
            <a:lvl1pPr>
              <a:defRPr>
                <a:solidFill>
                  <a:srgbClr val="FFFFFF"/>
                </a:solidFill>
              </a:defRPr>
            </a:lvl1pPr>
          </a:lstStyle>
          <a:p>
            <a:fld id="{B823A55C-3CA1-4C01-AAF1-8286EDCBCB5F}"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r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fr-FR" smtClean="0"/>
              <a:t>Cliquez pour modifier le style du titre</a:t>
            </a:r>
            <a:endParaRPr kumimoji="0" lang="en-US"/>
          </a:p>
        </p:txBody>
      </p:sp>
      <p:sp>
        <p:nvSpPr>
          <p:cNvPr id="3" name="Espace réservé du texte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fr-FR" smtClean="0"/>
              <a:t>Cliquez pour modifier les styles du texte du masque</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Connecteur droit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Espace réservé du contenu 19"/>
          <p:cNvSpPr>
            <a:spLocks noGrp="1"/>
          </p:cNvSpPr>
          <p:nvPr>
            <p:ph sz="quarter" idx="1"/>
          </p:nvPr>
        </p:nvSpPr>
        <p:spPr>
          <a:xfrm>
            <a:off x="3124200" y="685800"/>
            <a:ext cx="5638800" cy="5410200"/>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10" name="Ellipse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Ellipse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Espace réservé du numéro de diapositive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B823A55C-3CA1-4C01-AAF1-8286EDCBCB5F}" type="slidenum">
              <a:rPr lang="fr-FR" smtClean="0"/>
              <a:pPr/>
              <a:t>‹N°›</a:t>
            </a:fld>
            <a:endParaRPr lang="fr-F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Espace réservé de la date 4"/>
          <p:cNvSpPr>
            <a:spLocks noGrp="1"/>
          </p:cNvSpPr>
          <p:nvPr>
            <p:ph type="dt" sz="half" idx="10"/>
          </p:nvPr>
        </p:nvSpPr>
        <p:spPr/>
        <p:txBody>
          <a:bodyPr/>
          <a:lstStyle/>
          <a:p>
            <a:fld id="{DE985073-E7AE-4E88-A62E-3F22B5D32C06}" type="datetimeFigureOut">
              <a:rPr lang="fr-FR" smtClean="0"/>
              <a:pPr/>
              <a:t>29/10/2015</a:t>
            </a:fld>
            <a:endParaRPr lang="fr-FR"/>
          </a:p>
        </p:txBody>
      </p:sp>
      <p:sp>
        <p:nvSpPr>
          <p:cNvPr id="6" name="Espace réservé du pied de page 5"/>
          <p:cNvSpPr>
            <a:spLocks noGrp="1"/>
          </p:cNvSpPr>
          <p:nvPr>
            <p:ph type="ftr" sz="quarter" idx="11"/>
          </p:nvPr>
        </p:nvSpPr>
        <p:spPr>
          <a:xfrm>
            <a:off x="301752" y="6410848"/>
            <a:ext cx="3383280" cy="365760"/>
          </a:xfrm>
        </p:spPr>
        <p:txBody>
          <a:bodyPr/>
          <a:lstStyle/>
          <a:p>
            <a:endParaRPr lang="fr-F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1" name="Connecteur droit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Ellipse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Ellipse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Espace réservé du numéro de diapositive 6"/>
          <p:cNvSpPr>
            <a:spLocks noGrp="1"/>
          </p:cNvSpPr>
          <p:nvPr>
            <p:ph type="sldNum" sz="quarter" idx="12"/>
          </p:nvPr>
        </p:nvSpPr>
        <p:spPr>
          <a:xfrm>
            <a:off x="1371600" y="312738"/>
            <a:ext cx="457200" cy="441325"/>
          </a:xfrm>
        </p:spPr>
        <p:txBody>
          <a:bodyPr/>
          <a:lstStyle/>
          <a:p>
            <a:fld id="{B823A55C-3CA1-4C01-AAF1-8286EDCBCB5F}" type="slidenum">
              <a:rPr lang="fr-FR" smtClean="0"/>
              <a:pPr/>
              <a:t>‹N°›</a:t>
            </a:fld>
            <a:endParaRPr lang="fr-FR"/>
          </a:p>
        </p:txBody>
      </p:sp>
      <p:sp>
        <p:nvSpPr>
          <p:cNvPr id="2" name="Titr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fr-FR" smtClean="0"/>
              <a:t>Cliquez pour modifier le style du titre</a:t>
            </a:r>
            <a:endParaRPr kumimoji="0" lang="en-US"/>
          </a:p>
        </p:txBody>
      </p:sp>
      <p:sp>
        <p:nvSpPr>
          <p:cNvPr id="3" name="Espace réservé pour une image  2"/>
          <p:cNvSpPr>
            <a:spLocks noGrp="1"/>
          </p:cNvSpPr>
          <p:nvPr>
            <p:ph type="pic" idx="1"/>
          </p:nvPr>
        </p:nvSpPr>
        <p:spPr>
          <a:xfrm>
            <a:off x="3000375" y="609600"/>
            <a:ext cx="5867400" cy="4267200"/>
          </a:xfrm>
        </p:spPr>
        <p:txBody>
          <a:bodyPr/>
          <a:lstStyle>
            <a:lvl1pPr marL="0" indent="0">
              <a:buNone/>
              <a:defRPr sz="3200"/>
            </a:lvl1pPr>
          </a:lstStyle>
          <a:p>
            <a:r>
              <a:rPr kumimoji="0" lang="fr-FR" smtClean="0"/>
              <a:t>Cliquez sur l'icône pour ajouter une image</a:t>
            </a:r>
            <a:endParaRPr kumimoji="0" lang="en-US" dirty="0"/>
          </a:p>
        </p:txBody>
      </p:sp>
      <p:sp>
        <p:nvSpPr>
          <p:cNvPr id="4" name="Espace réservé du texte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fr-FR" smtClean="0"/>
              <a:t>Cliquez pour modifier les styles du texte du masque</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Espace réservé de la date 4"/>
          <p:cNvSpPr>
            <a:spLocks noGrp="1"/>
          </p:cNvSpPr>
          <p:nvPr>
            <p:ph type="dt" sz="half" idx="10"/>
          </p:nvPr>
        </p:nvSpPr>
        <p:spPr>
          <a:xfrm>
            <a:off x="5788152" y="6404984"/>
            <a:ext cx="3044952" cy="365760"/>
          </a:xfrm>
        </p:spPr>
        <p:txBody>
          <a:bodyPr/>
          <a:lstStyle/>
          <a:p>
            <a:fld id="{DE985073-E7AE-4E88-A62E-3F22B5D32C06}" type="datetimeFigureOut">
              <a:rPr lang="fr-FR" smtClean="0"/>
              <a:pPr/>
              <a:t>29/10/2015</a:t>
            </a:fld>
            <a:endParaRPr lang="fr-FR"/>
          </a:p>
        </p:txBody>
      </p:sp>
      <p:sp>
        <p:nvSpPr>
          <p:cNvPr id="6" name="Espace réservé du pied de page 5"/>
          <p:cNvSpPr>
            <a:spLocks noGrp="1"/>
          </p:cNvSpPr>
          <p:nvPr>
            <p:ph type="ftr" sz="quarter" idx="11"/>
          </p:nvPr>
        </p:nvSpPr>
        <p:spPr>
          <a:xfrm>
            <a:off x="301752" y="6410848"/>
            <a:ext cx="3584448" cy="365760"/>
          </a:xfrm>
        </p:spPr>
        <p:txBody>
          <a:bodyPr/>
          <a:lstStyle/>
          <a:p>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bg>
      <p:bgRef idx="1001">
        <a:schemeClr val="bg2"/>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DE985073-E7AE-4E88-A62E-3F22B5D32C06}" type="datetimeFigureOut">
              <a:rPr lang="fr-FR" smtClean="0"/>
              <a:pPr/>
              <a:t>29/10/2015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823A55C-3CA1-4C01-AAF1-8286EDCBCB5F}" type="slidenum">
              <a:rPr lang="fr-FR" smtClean="0"/>
              <a:pPr/>
              <a:t>‹N°›</a:t>
            </a:fld>
            <a:endParaRPr lang="fr-FR"/>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Connecteur droit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Ellipse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Ellipse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Espace réservé du numéro de diapositive 5"/>
          <p:cNvSpPr>
            <a:spLocks noGrp="1"/>
          </p:cNvSpPr>
          <p:nvPr>
            <p:ph type="sldNum" sz="quarter" idx="12"/>
          </p:nvPr>
        </p:nvSpPr>
        <p:spPr>
          <a:xfrm>
            <a:off x="6915912" y="3009901"/>
            <a:ext cx="457200" cy="441325"/>
          </a:xfrm>
        </p:spPr>
        <p:txBody>
          <a:bodyPr/>
          <a:lstStyle/>
          <a:p>
            <a:fld id="{B823A55C-3CA1-4C01-AAF1-8286EDCBCB5F}" type="slidenum">
              <a:rPr lang="fr-FR" smtClean="0"/>
              <a:pPr/>
              <a:t>‹N°›</a:t>
            </a:fld>
            <a:endParaRPr lang="fr-FR"/>
          </a:p>
        </p:txBody>
      </p:sp>
      <p:sp>
        <p:nvSpPr>
          <p:cNvPr id="3" name="Espace réservé du texte vertical 2"/>
          <p:cNvSpPr>
            <a:spLocks noGrp="1"/>
          </p:cNvSpPr>
          <p:nvPr>
            <p:ph type="body" orient="vert" idx="1"/>
          </p:nvPr>
        </p:nvSpPr>
        <p:spPr>
          <a:xfrm>
            <a:off x="304800" y="304800"/>
            <a:ext cx="6553200" cy="5821366"/>
          </a:xfrm>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DE985073-E7AE-4E88-A62E-3F22B5D32C06}" type="datetimeFigureOut">
              <a:rPr lang="fr-FR" smtClean="0"/>
              <a:pPr/>
              <a:t>29/10/2015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2" name="Titre vertical 1"/>
          <p:cNvSpPr>
            <a:spLocks noGrp="1"/>
          </p:cNvSpPr>
          <p:nvPr>
            <p:ph type="title" orient="vert"/>
          </p:nvPr>
        </p:nvSpPr>
        <p:spPr>
          <a:xfrm>
            <a:off x="7391400" y="304801"/>
            <a:ext cx="1447800" cy="5851525"/>
          </a:xfrm>
        </p:spPr>
        <p:txBody>
          <a:bodyPr vert="eaVert"/>
          <a:lstStyle/>
          <a:p>
            <a:r>
              <a:rPr kumimoji="0" lang="fr-FR" smtClean="0"/>
              <a:t>Cliquez pour modifier le style du titre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Espace réservé de la date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DE985073-E7AE-4E88-A62E-3F22B5D32C06}" type="datetimeFigureOut">
              <a:rPr lang="fr-FR" smtClean="0"/>
              <a:pPr/>
              <a:t>29/10/2015</a:t>
            </a:fld>
            <a:endParaRPr lang="fr-FR"/>
          </a:p>
        </p:txBody>
      </p:sp>
      <p:sp>
        <p:nvSpPr>
          <p:cNvPr id="3" name="Espace réservé du pied de page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fr-FR"/>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Connecteur droit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Ellipse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Ellipse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Espace réservé du numéro de diapositive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B823A55C-3CA1-4C01-AAF1-8286EDCBCB5F}" type="slidenum">
              <a:rPr lang="fr-FR" smtClean="0"/>
              <a:pPr/>
              <a:t>‹N°›</a:t>
            </a:fld>
            <a:endParaRPr lang="fr-FR"/>
          </a:p>
        </p:txBody>
      </p:sp>
      <p:sp>
        <p:nvSpPr>
          <p:cNvPr id="22" name="Espace réservé du titre 21"/>
          <p:cNvSpPr>
            <a:spLocks noGrp="1"/>
          </p:cNvSpPr>
          <p:nvPr>
            <p:ph type="title"/>
          </p:nvPr>
        </p:nvSpPr>
        <p:spPr>
          <a:xfrm>
            <a:off x="301752" y="228600"/>
            <a:ext cx="8534400" cy="758952"/>
          </a:xfrm>
          <a:prstGeom prst="rect">
            <a:avLst/>
          </a:prstGeom>
        </p:spPr>
        <p:txBody>
          <a:bodyPr vert="horz" anchor="b">
            <a:normAutofit/>
          </a:bodyPr>
          <a:lstStyle/>
          <a:p>
            <a:r>
              <a:rPr kumimoji="0" lang="fr-FR" smtClean="0"/>
              <a:t>Cliquez pour modifier le style du titre</a:t>
            </a:r>
            <a:endParaRPr kumimoji="0" lang="en-US"/>
          </a:p>
        </p:txBody>
      </p:sp>
      <p:sp>
        <p:nvSpPr>
          <p:cNvPr id="13" name="Espace réservé du texte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is/"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0887" name="Rectangle 7"/>
          <p:cNvSpPr>
            <a:spLocks noGrp="1" noChangeArrowheads="1"/>
          </p:cNvSpPr>
          <p:nvPr>
            <p:ph type="subTitle" idx="1"/>
          </p:nvPr>
        </p:nvSpPr>
        <p:spPr>
          <a:xfrm>
            <a:off x="1468438" y="3203575"/>
            <a:ext cx="6631954" cy="1155700"/>
          </a:xfrm>
          <a:noFill/>
          <a:ln w="9525">
            <a:noFill/>
            <a:miter lim="800000"/>
            <a:headEnd/>
            <a:tailEnd/>
          </a:ln>
          <a:effectLst/>
        </p:spPr>
        <p:txBody>
          <a:bodyPr vert="horz" wrap="square" lIns="91440" tIns="45720" rIns="91440" bIns="45720" numCol="1" anchor="ctr" anchorCtr="0" compatLnSpc="1">
            <a:prstTxWarp prst="textNoShape">
              <a:avLst/>
            </a:prstTxWarp>
            <a:normAutofit/>
          </a:bodyPr>
          <a:lstStyle/>
          <a:p>
            <a:pPr eaLnBrk="1" hangingPunct="1">
              <a:spcBef>
                <a:spcPct val="0"/>
              </a:spcBef>
              <a:defRPr/>
            </a:pPr>
            <a:r>
              <a:rPr lang="en-US" sz="3400" dirty="0" err="1" smtClean="0">
                <a:solidFill>
                  <a:srgbClr val="CE4F0D"/>
                </a:solidFill>
                <a:latin typeface="+mj-lt"/>
                <a:ea typeface="+mj-ea"/>
                <a:cs typeface="+mj-cs"/>
              </a:rPr>
              <a:t>OpenWIS</a:t>
            </a:r>
            <a:r>
              <a:rPr lang="en-US" sz="3400" dirty="0" smtClean="0">
                <a:solidFill>
                  <a:srgbClr val="CE4F0D"/>
                </a:solidFill>
                <a:latin typeface="+mj-lt"/>
                <a:ea typeface="+mj-ea"/>
                <a:cs typeface="+mj-cs"/>
              </a:rPr>
              <a:t>: METADATA MANAGEMENT</a:t>
            </a:r>
          </a:p>
        </p:txBody>
      </p:sp>
      <p:sp>
        <p:nvSpPr>
          <p:cNvPr id="3" name="Sous-titre 2"/>
          <p:cNvSpPr txBox="1">
            <a:spLocks/>
          </p:cNvSpPr>
          <p:nvPr/>
        </p:nvSpPr>
        <p:spPr bwMode="auto">
          <a:xfrm>
            <a:off x="1259632" y="144016"/>
            <a:ext cx="7056784" cy="105273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273050" marR="0" lvl="0" indent="-273050" algn="ctr" defTabSz="914400" rtl="0" eaLnBrk="0" fontAlgn="base" latinLnBrk="0" hangingPunct="0">
              <a:lnSpc>
                <a:spcPct val="100000"/>
              </a:lnSpc>
              <a:spcBef>
                <a:spcPct val="20000"/>
              </a:spcBef>
              <a:spcAft>
                <a:spcPct val="0"/>
              </a:spcAft>
              <a:buClr>
                <a:srgbClr val="0BD0D9"/>
              </a:buClr>
              <a:buSzPct val="95000"/>
              <a:tabLst/>
              <a:defRPr/>
            </a:pPr>
            <a:r>
              <a:rPr kumimoji="0" lang="fr-FR" sz="2400" b="1" i="1" u="none" strike="noStrike" kern="1200" cap="none" spc="0" normalizeH="0" baseline="0" noProof="0" dirty="0" smtClean="0">
                <a:ln>
                  <a:noFill/>
                </a:ln>
                <a:solidFill>
                  <a:srgbClr val="0000FF"/>
                </a:solidFill>
                <a:effectLst/>
                <a:uLnTx/>
                <a:uFillTx/>
                <a:latin typeface="+mn-lt"/>
                <a:ea typeface="+mn-ea"/>
                <a:cs typeface="+mn-cs"/>
              </a:rPr>
              <a:t>GISC CASABLANCA</a:t>
            </a:r>
          </a:p>
          <a:p>
            <a:pPr marL="273050" marR="0" lvl="0" indent="-273050" algn="ctr" defTabSz="914400" rtl="0" eaLnBrk="0" fontAlgn="base" latinLnBrk="0" hangingPunct="0">
              <a:lnSpc>
                <a:spcPct val="100000"/>
              </a:lnSpc>
              <a:spcBef>
                <a:spcPct val="20000"/>
              </a:spcBef>
              <a:spcAft>
                <a:spcPct val="0"/>
              </a:spcAft>
              <a:buClr>
                <a:srgbClr val="0BD0D9"/>
              </a:buClr>
              <a:buSzPct val="95000"/>
              <a:tabLst/>
              <a:defRPr/>
            </a:pPr>
            <a:r>
              <a:rPr lang="fr-FR" sz="2400" b="1" i="1" dirty="0" smtClean="0">
                <a:solidFill>
                  <a:srgbClr val="0000FF"/>
                </a:solidFill>
                <a:latin typeface="+mn-lt"/>
                <a:cs typeface="+mn-cs"/>
              </a:rPr>
              <a:t>OPENWIS </a:t>
            </a:r>
            <a:r>
              <a:rPr lang="fr-FR" sz="2400" b="1" i="1" dirty="0">
                <a:solidFill>
                  <a:srgbClr val="0000FF"/>
                </a:solidFill>
              </a:rPr>
              <a:t>TRANING MATERIAL</a:t>
            </a:r>
          </a:p>
        </p:txBody>
      </p:sp>
      <p:pic>
        <p:nvPicPr>
          <p:cNvPr id="4" name="Picture 9" descr="MAROCMETEO"/>
          <p:cNvPicPr preferRelativeResize="0">
            <a:picLocks noChangeArrowheads="1"/>
          </p:cNvPicPr>
          <p:nvPr/>
        </p:nvPicPr>
        <p:blipFill>
          <a:blip r:embed="rId3" cstate="print"/>
          <a:srcRect/>
          <a:stretch>
            <a:fillRect/>
          </a:stretch>
        </p:blipFill>
        <p:spPr bwMode="auto">
          <a:xfrm>
            <a:off x="7956376" y="188640"/>
            <a:ext cx="887412" cy="10509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AutoShape 2" descr="Résultat de recherche d'images pour &quot;WMO images&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pic>
        <p:nvPicPr>
          <p:cNvPr id="6" name="Picture 4" descr="http://www.google.fr/url?source=imglanding&amp;ct=img&amp;q=http://severe.worldweather.wmo.int/graphics/wmo_title.png&amp;sa=X&amp;ei=80hFVbXSMa3Y7Aawx4HYDQ&amp;ved=0CAkQ8wc&amp;usg=AFQjCNGnDoTh2ShuwVW1qBl7iUp6EUqOqA"/>
          <p:cNvPicPr>
            <a:picLocks noChangeAspect="1" noChangeArrowheads="1"/>
          </p:cNvPicPr>
          <p:nvPr/>
        </p:nvPicPr>
        <p:blipFill>
          <a:blip r:embed="rId4" cstate="print"/>
          <a:srcRect/>
          <a:stretch>
            <a:fillRect/>
          </a:stretch>
        </p:blipFill>
        <p:spPr bwMode="auto">
          <a:xfrm>
            <a:off x="251520" y="260648"/>
            <a:ext cx="1872208" cy="932085"/>
          </a:xfrm>
          <a:prstGeom prst="rect">
            <a:avLst/>
          </a:prstGeom>
          <a:noFill/>
        </p:spPr>
      </p:pic>
      <p:sp>
        <p:nvSpPr>
          <p:cNvPr id="7" name="ZoneTexte 6"/>
          <p:cNvSpPr txBox="1"/>
          <p:nvPr/>
        </p:nvSpPr>
        <p:spPr>
          <a:xfrm>
            <a:off x="467544" y="5085184"/>
            <a:ext cx="8352928" cy="923330"/>
          </a:xfrm>
          <a:prstGeom prst="rect">
            <a:avLst/>
          </a:prstGeom>
          <a:noFill/>
        </p:spPr>
        <p:txBody>
          <a:bodyPr wrap="square" rtlCol="0">
            <a:spAutoFit/>
          </a:bodyPr>
          <a:lstStyle/>
          <a:p>
            <a:r>
              <a:rPr lang="fr-FR" b="1" dirty="0" smtClean="0"/>
              <a:t>AKNOWLEDGMENT: </a:t>
            </a:r>
            <a:r>
              <a:rPr lang="fr-FR" dirty="0" smtClean="0"/>
              <a:t>For the </a:t>
            </a:r>
            <a:r>
              <a:rPr lang="fr-FR" dirty="0" err="1" smtClean="0"/>
              <a:t>purpose</a:t>
            </a:r>
            <a:r>
              <a:rPr lang="fr-FR" dirty="0" smtClean="0"/>
              <a:t> of </a:t>
            </a:r>
            <a:r>
              <a:rPr lang="fr-FR" dirty="0" err="1" smtClean="0"/>
              <a:t>this</a:t>
            </a:r>
            <a:r>
              <a:rPr lang="fr-FR" dirty="0" smtClean="0"/>
              <a:t> training session, </a:t>
            </a:r>
            <a:r>
              <a:rPr lang="fr-FR" dirty="0" err="1" smtClean="0"/>
              <a:t>we</a:t>
            </a:r>
            <a:r>
              <a:rPr lang="fr-FR" dirty="0" smtClean="0"/>
              <a:t> </a:t>
            </a:r>
            <a:r>
              <a:rPr lang="fr-FR" dirty="0" err="1" smtClean="0"/>
              <a:t>choose</a:t>
            </a:r>
            <a:r>
              <a:rPr lang="fr-FR" dirty="0" smtClean="0"/>
              <a:t> to use  </a:t>
            </a:r>
            <a:r>
              <a:rPr lang="fr-FR" dirty="0" err="1" smtClean="0"/>
              <a:t>available</a:t>
            </a:r>
            <a:r>
              <a:rPr lang="fr-FR" dirty="0" smtClean="0"/>
              <a:t> OPENWIS training </a:t>
            </a:r>
            <a:r>
              <a:rPr lang="fr-FR" dirty="0" err="1" smtClean="0"/>
              <a:t>material</a:t>
            </a:r>
            <a:r>
              <a:rPr lang="fr-FR" dirty="0" smtClean="0"/>
              <a:t> </a:t>
            </a:r>
            <a:r>
              <a:rPr lang="fr-FR" dirty="0" err="1" smtClean="0"/>
              <a:t>that</a:t>
            </a:r>
            <a:r>
              <a:rPr lang="fr-FR" dirty="0" smtClean="0"/>
              <a:t> </a:t>
            </a:r>
            <a:r>
              <a:rPr lang="fr-FR" dirty="0" err="1" smtClean="0"/>
              <a:t>is</a:t>
            </a:r>
            <a:r>
              <a:rPr lang="fr-FR" dirty="0" smtClean="0"/>
              <a:t> a part </a:t>
            </a:r>
            <a:r>
              <a:rPr lang="fr-FR" dirty="0" err="1" smtClean="0"/>
              <a:t>from</a:t>
            </a:r>
            <a:r>
              <a:rPr lang="fr-FR" dirty="0" smtClean="0"/>
              <a:t> the OPENWIS user </a:t>
            </a:r>
            <a:r>
              <a:rPr lang="fr-FR" dirty="0" err="1" smtClean="0"/>
              <a:t>manual</a:t>
            </a:r>
            <a:r>
              <a:rPr lang="fr-FR" dirty="0" smtClean="0"/>
              <a:t>. </a:t>
            </a:r>
            <a:r>
              <a:rPr lang="fr-FR" dirty="0" err="1" smtClean="0"/>
              <a:t>Many</a:t>
            </a:r>
            <a:r>
              <a:rPr lang="fr-FR" dirty="0" smtClean="0"/>
              <a:t> </a:t>
            </a:r>
            <a:r>
              <a:rPr lang="fr-FR" dirty="0" err="1" smtClean="0"/>
              <a:t>thanks</a:t>
            </a:r>
            <a:r>
              <a:rPr lang="fr-FR" dirty="0" smtClean="0"/>
              <a:t> to Rémy </a:t>
            </a:r>
            <a:r>
              <a:rPr lang="fr-FR" dirty="0" err="1" smtClean="0"/>
              <a:t>Gibaut</a:t>
            </a:r>
            <a:r>
              <a:rPr lang="fr-FR" dirty="0" smtClean="0"/>
              <a:t> </a:t>
            </a:r>
            <a:r>
              <a:rPr lang="fr-FR" dirty="0" err="1" smtClean="0"/>
              <a:t>from</a:t>
            </a:r>
            <a:r>
              <a:rPr lang="fr-FR" dirty="0" smtClean="0"/>
              <a:t> MFI and </a:t>
            </a:r>
            <a:r>
              <a:rPr lang="en-US" dirty="0" smtClean="0"/>
              <a:t>Leon Mika</a:t>
            </a:r>
            <a:r>
              <a:rPr lang="fr-FR" dirty="0" smtClean="0"/>
              <a:t> </a:t>
            </a:r>
            <a:r>
              <a:rPr lang="fr-FR" dirty="0" err="1" smtClean="0"/>
              <a:t>from</a:t>
            </a:r>
            <a:r>
              <a:rPr lang="fr-FR" dirty="0" smtClean="0"/>
              <a:t> the ABOM  </a:t>
            </a:r>
            <a:endParaRPr lang="fr-FR" dirty="0"/>
          </a:p>
        </p:txBody>
      </p:sp>
    </p:spTree>
  </p:cSld>
  <p:clrMapOvr>
    <a:masterClrMapping/>
  </p:clrMapOvr>
  <p:transition advTm="1000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Timeline</a:t>
            </a:r>
            <a:endParaRPr lang="en-AU" sz="3200" dirty="0"/>
          </a:p>
        </p:txBody>
      </p:sp>
      <p:sp>
        <p:nvSpPr>
          <p:cNvPr id="5" name="Content Placeholder 4"/>
          <p:cNvSpPr>
            <a:spLocks noGrp="1"/>
          </p:cNvSpPr>
          <p:nvPr>
            <p:ph idx="1"/>
          </p:nvPr>
        </p:nvSpPr>
        <p:spPr/>
        <p:txBody>
          <a:bodyPr/>
          <a:lstStyle/>
          <a:p>
            <a:r>
              <a:rPr lang="en-US" dirty="0" smtClean="0">
                <a:solidFill>
                  <a:schemeClr val="tx1"/>
                </a:solidFill>
              </a:rPr>
              <a:t>The </a:t>
            </a:r>
            <a:r>
              <a:rPr lang="en-US" dirty="0" err="1" smtClean="0">
                <a:solidFill>
                  <a:schemeClr val="tx1"/>
                </a:solidFill>
              </a:rPr>
              <a:t>OpenWIS</a:t>
            </a:r>
            <a:r>
              <a:rPr lang="en-US" dirty="0" smtClean="0">
                <a:solidFill>
                  <a:schemeClr val="tx1"/>
                </a:solidFill>
              </a:rPr>
              <a:t> Catalogue</a:t>
            </a:r>
          </a:p>
          <a:p>
            <a:pPr lvl="1"/>
            <a:r>
              <a:rPr lang="en-US" dirty="0" smtClean="0"/>
              <a:t>Searching and viewing metadata.</a:t>
            </a:r>
          </a:p>
          <a:p>
            <a:pPr marL="457200" lvl="1" indent="0">
              <a:buNone/>
            </a:pPr>
            <a:endParaRPr lang="en-US" dirty="0" smtClean="0"/>
          </a:p>
          <a:p>
            <a:r>
              <a:rPr lang="en-US" dirty="0" smtClean="0">
                <a:solidFill>
                  <a:schemeClr val="tx1"/>
                </a:solidFill>
              </a:rPr>
              <a:t>Accessing Products From </a:t>
            </a:r>
            <a:r>
              <a:rPr lang="en-US" dirty="0" err="1" smtClean="0">
                <a:solidFill>
                  <a:schemeClr val="tx1"/>
                </a:solidFill>
              </a:rPr>
              <a:t>OpenWIS</a:t>
            </a:r>
            <a:endParaRPr lang="en-US" dirty="0" smtClean="0">
              <a:solidFill>
                <a:schemeClr val="tx1"/>
              </a:solidFill>
            </a:endParaRPr>
          </a:p>
          <a:p>
            <a:pPr lvl="1"/>
            <a:r>
              <a:rPr lang="en-US" dirty="0" smtClean="0"/>
              <a:t>Requesting and subscribing to products in OpenWIS.</a:t>
            </a:r>
          </a:p>
          <a:p>
            <a:pPr marL="800100" lvl="1">
              <a:buFont typeface="Arial" pitchFamily="34" charset="0"/>
              <a:buChar char="•"/>
            </a:pPr>
            <a:endParaRPr lang="en-US" dirty="0" smtClean="0"/>
          </a:p>
          <a:p>
            <a:pPr marL="57150" indent="0"/>
            <a:r>
              <a:rPr lang="en-US" dirty="0" smtClean="0">
                <a:solidFill>
                  <a:srgbClr val="C00000"/>
                </a:solidFill>
              </a:rPr>
              <a:t>Creating Metadata Within </a:t>
            </a:r>
            <a:r>
              <a:rPr lang="en-US" dirty="0" err="1" smtClean="0">
                <a:solidFill>
                  <a:srgbClr val="C00000"/>
                </a:solidFill>
              </a:rPr>
              <a:t>OpenWIS</a:t>
            </a:r>
            <a:endParaRPr lang="en-US" dirty="0" smtClean="0">
              <a:solidFill>
                <a:srgbClr val="C00000"/>
              </a:solidFill>
            </a:endParaRPr>
          </a:p>
          <a:p>
            <a:pPr lvl="1"/>
            <a:r>
              <a:rPr lang="en-US" dirty="0" smtClean="0"/>
              <a:t>Creating and uploading metadata in OpenWIS.</a:t>
            </a:r>
            <a:endParaRPr lang="en-US" dirty="0"/>
          </a:p>
        </p:txBody>
      </p:sp>
    </p:spTree>
    <p:extLst>
      <p:ext uri="{BB962C8B-B14F-4D97-AF65-F5344CB8AC3E}">
        <p14:creationId xmlns="" xmlns:p14="http://schemas.microsoft.com/office/powerpoint/2010/main" val="3052443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dir="cw">
                                      <p:cBhvr override="childStyle">
                                        <p:cTn id="6" dur="500" fill="hold"/>
                                        <p:tgtEl>
                                          <p:spTgt spid="5">
                                            <p:txEl>
                                              <p:pRg st="0" end="0"/>
                                            </p:txEl>
                                          </p:spTgt>
                                        </p:tgtEl>
                                        <p:attrNameLst>
                                          <p:attrName>style.color</p:attrName>
                                        </p:attrNameLst>
                                      </p:cBhvr>
                                      <p:to>
                                        <a:srgbClr val="00AFD7"/>
                                      </p:to>
                                    </p:animClr>
                                    <p:animClr clrSpc="rgb" dir="cw">
                                      <p:cBhvr>
                                        <p:cTn id="7" dur="500" fill="hold"/>
                                        <p:tgtEl>
                                          <p:spTgt spid="5">
                                            <p:txEl>
                                              <p:pRg st="0" end="0"/>
                                            </p:txEl>
                                          </p:spTgt>
                                        </p:tgtEl>
                                        <p:attrNameLst>
                                          <p:attrName>fillcolor</p:attrName>
                                        </p:attrNameLst>
                                      </p:cBhvr>
                                      <p:to>
                                        <a:srgbClr val="00AFD7"/>
                                      </p:to>
                                    </p:animClr>
                                    <p:set>
                                      <p:cBhvr>
                                        <p:cTn id="8" dur="500" fill="hold"/>
                                        <p:tgtEl>
                                          <p:spTgt spid="5">
                                            <p:txEl>
                                              <p:pRg st="0" end="0"/>
                                            </p:txEl>
                                          </p:spTgt>
                                        </p:tgtEl>
                                        <p:attrNameLst>
                                          <p:attrName>fill.type</p:attrName>
                                        </p:attrNameLst>
                                      </p:cBhvr>
                                      <p:to>
                                        <p:strVal val="solid"/>
                                      </p:to>
                                    </p:set>
                                    <p:set>
                                      <p:cBhvr>
                                        <p:cTn id="9" dur="500" fill="hold"/>
                                        <p:tgtEl>
                                          <p:spTgt spid="5">
                                            <p:txEl>
                                              <p:pRg st="0" end="0"/>
                                            </p:txEl>
                                          </p:spTgt>
                                        </p:tgtEl>
                                        <p:attrNameLst>
                                          <p:attrName>fill.on</p:attrName>
                                        </p:attrNameLst>
                                      </p:cBhvr>
                                      <p:to>
                                        <p:strVal val="true"/>
                                      </p:to>
                                    </p:set>
                                  </p:childTnLst>
                                </p:cTn>
                              </p:par>
                              <p:par>
                                <p:cTn id="10" presetID="19" presetClass="emph" presetSubtype="0" fill="hold" nodeType="withEffect">
                                  <p:stCondLst>
                                    <p:cond delay="0"/>
                                  </p:stCondLst>
                                  <p:childTnLst>
                                    <p:animClr clrSpc="rgb" dir="cw">
                                      <p:cBhvr override="childStyle">
                                        <p:cTn id="11" dur="500" fill="hold"/>
                                        <p:tgtEl>
                                          <p:spTgt spid="5">
                                            <p:txEl>
                                              <p:pRg st="1" end="1"/>
                                            </p:txEl>
                                          </p:spTgt>
                                        </p:tgtEl>
                                        <p:attrNameLst>
                                          <p:attrName>style.color</p:attrName>
                                        </p:attrNameLst>
                                      </p:cBhvr>
                                      <p:to>
                                        <a:srgbClr val="00AFD7"/>
                                      </p:to>
                                    </p:animClr>
                                    <p:animClr clrSpc="rgb" dir="cw">
                                      <p:cBhvr>
                                        <p:cTn id="12" dur="500" fill="hold"/>
                                        <p:tgtEl>
                                          <p:spTgt spid="5">
                                            <p:txEl>
                                              <p:pRg st="1" end="1"/>
                                            </p:txEl>
                                          </p:spTgt>
                                        </p:tgtEl>
                                        <p:attrNameLst>
                                          <p:attrName>fillcolor</p:attrName>
                                        </p:attrNameLst>
                                      </p:cBhvr>
                                      <p:to>
                                        <a:srgbClr val="00AFD7"/>
                                      </p:to>
                                    </p:animClr>
                                    <p:set>
                                      <p:cBhvr>
                                        <p:cTn id="13" dur="500" fill="hold"/>
                                        <p:tgtEl>
                                          <p:spTgt spid="5">
                                            <p:txEl>
                                              <p:pRg st="1" end="1"/>
                                            </p:txEl>
                                          </p:spTgt>
                                        </p:tgtEl>
                                        <p:attrNameLst>
                                          <p:attrName>fill.type</p:attrName>
                                        </p:attrNameLst>
                                      </p:cBhvr>
                                      <p:to>
                                        <p:strVal val="solid"/>
                                      </p:to>
                                    </p:set>
                                    <p:set>
                                      <p:cBhvr>
                                        <p:cTn id="14" dur="500" fill="hold"/>
                                        <p:tgtEl>
                                          <p:spTgt spid="5">
                                            <p:txEl>
                                              <p:pRg st="1" end="1"/>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24"/>
          <p:cNvSpPr>
            <a:spLocks noGrp="1"/>
          </p:cNvSpPr>
          <p:nvPr>
            <p:ph type="title"/>
          </p:nvPr>
        </p:nvSpPr>
        <p:spPr>
          <a:xfrm>
            <a:off x="1331640" y="0"/>
            <a:ext cx="6996113" cy="1143000"/>
          </a:xfrm>
        </p:spPr>
        <p:txBody>
          <a:bodyPr/>
          <a:lstStyle/>
          <a:p>
            <a:r>
              <a:rPr lang="en-US" dirty="0" smtClean="0"/>
              <a:t>Creating Metadata Within OpenWIS</a:t>
            </a:r>
          </a:p>
        </p:txBody>
      </p:sp>
      <p:sp>
        <p:nvSpPr>
          <p:cNvPr id="15363" name="Content Placeholder 93"/>
          <p:cNvSpPr>
            <a:spLocks noGrp="1"/>
          </p:cNvSpPr>
          <p:nvPr>
            <p:ph idx="1"/>
          </p:nvPr>
        </p:nvSpPr>
        <p:spPr>
          <a:xfrm>
            <a:off x="323528" y="1700808"/>
            <a:ext cx="8503920" cy="4572000"/>
          </a:xfrm>
        </p:spPr>
        <p:txBody>
          <a:bodyPr/>
          <a:lstStyle/>
          <a:p>
            <a:r>
              <a:rPr lang="en-US" dirty="0" smtClean="0">
                <a:solidFill>
                  <a:schemeClr val="tx1"/>
                </a:solidFill>
              </a:rPr>
              <a:t>The Basics Of Authoring Metadata</a:t>
            </a:r>
          </a:p>
          <a:p>
            <a:pPr lvl="1" indent="-342900"/>
            <a:r>
              <a:rPr lang="en-US" sz="2000" dirty="0" smtClean="0">
                <a:latin typeface="Arial" charset="0"/>
              </a:rPr>
              <a:t>Accessing The Authoring Services</a:t>
            </a:r>
          </a:p>
          <a:p>
            <a:pPr lvl="1" indent="-342900"/>
            <a:r>
              <a:rPr lang="en-US" sz="2000" dirty="0" smtClean="0">
                <a:latin typeface="Arial" charset="0"/>
              </a:rPr>
              <a:t>The Metadata </a:t>
            </a:r>
            <a:r>
              <a:rPr lang="en-US" sz="2000" dirty="0">
                <a:latin typeface="Arial" charset="0"/>
              </a:rPr>
              <a:t>URN and </a:t>
            </a:r>
            <a:r>
              <a:rPr lang="en-US" sz="2000" dirty="0" smtClean="0">
                <a:latin typeface="Arial" charset="0"/>
              </a:rPr>
              <a:t>Category</a:t>
            </a:r>
          </a:p>
          <a:p>
            <a:r>
              <a:rPr lang="en-US" dirty="0" smtClean="0">
                <a:solidFill>
                  <a:schemeClr val="tx1"/>
                </a:solidFill>
              </a:rPr>
              <a:t>Creating and Inserting Metadata</a:t>
            </a:r>
          </a:p>
          <a:p>
            <a:pPr lvl="1" indent="-342900"/>
            <a:r>
              <a:rPr lang="en-US" sz="2000" dirty="0" smtClean="0">
                <a:latin typeface="Arial" charset="0"/>
              </a:rPr>
              <a:t>Using The Built-in Editor</a:t>
            </a:r>
          </a:p>
          <a:p>
            <a:pPr lvl="1" indent="-342900"/>
            <a:r>
              <a:rPr lang="en-US" sz="2000" dirty="0" smtClean="0">
                <a:latin typeface="Arial" charset="0"/>
              </a:rPr>
              <a:t>Uploading Metadata</a:t>
            </a:r>
          </a:p>
          <a:p>
            <a:r>
              <a:rPr lang="en-US" dirty="0" smtClean="0">
                <a:solidFill>
                  <a:schemeClr val="tx1"/>
                </a:solidFill>
              </a:rPr>
              <a:t>Managing Metadata</a:t>
            </a:r>
          </a:p>
          <a:p>
            <a:r>
              <a:rPr lang="en-US" dirty="0" smtClean="0">
                <a:solidFill>
                  <a:schemeClr val="tx1"/>
                </a:solidFill>
              </a:rPr>
              <a:t>Questions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Metadata Authoring Services</a:t>
            </a:r>
            <a:endParaRPr lang="en-AU" sz="3200" dirty="0"/>
          </a:p>
        </p:txBody>
      </p:sp>
      <p:sp>
        <p:nvSpPr>
          <p:cNvPr id="3" name="Content Placeholder 2"/>
          <p:cNvSpPr>
            <a:spLocks noGrp="1"/>
          </p:cNvSpPr>
          <p:nvPr>
            <p:ph idx="1"/>
          </p:nvPr>
        </p:nvSpPr>
        <p:spPr>
          <a:xfrm>
            <a:off x="323528" y="1484784"/>
            <a:ext cx="8458200" cy="5011738"/>
          </a:xfrm>
        </p:spPr>
        <p:txBody>
          <a:bodyPr/>
          <a:lstStyle/>
          <a:p>
            <a:r>
              <a:rPr lang="en-US" dirty="0" smtClean="0">
                <a:solidFill>
                  <a:schemeClr val="tx1"/>
                </a:solidFill>
              </a:rPr>
              <a:t>New metadata items can be created and modified from within OpenWIS.</a:t>
            </a:r>
          </a:p>
          <a:p>
            <a:r>
              <a:rPr lang="en-US" dirty="0" smtClean="0">
                <a:solidFill>
                  <a:schemeClr val="tx1"/>
                </a:solidFill>
              </a:rPr>
              <a:t>The metadata services are available to users designated as editors.</a:t>
            </a:r>
          </a:p>
          <a:p>
            <a:pPr lvl="1"/>
            <a:r>
              <a:rPr lang="en-US" dirty="0" smtClean="0"/>
              <a:t>These editors can create or upload new metadata items into the catalogue.</a:t>
            </a:r>
          </a:p>
          <a:p>
            <a:pPr lvl="1"/>
            <a:r>
              <a:rPr lang="en-US" dirty="0" smtClean="0"/>
              <a:t>They can also modify metadata items that they own.</a:t>
            </a:r>
          </a:p>
          <a:p>
            <a:r>
              <a:rPr lang="en-US" dirty="0" smtClean="0">
                <a:solidFill>
                  <a:schemeClr val="tx1"/>
                </a:solidFill>
              </a:rPr>
              <a:t>The metadata services are accessible from the My Account section.</a:t>
            </a:r>
          </a:p>
          <a:p>
            <a:pPr>
              <a:buFont typeface="Arial" pitchFamily="34" charset="0"/>
              <a:buChar char="•"/>
            </a:pPr>
            <a:endParaRPr lang="en-US" dirty="0" smtClean="0"/>
          </a:p>
        </p:txBody>
      </p:sp>
    </p:spTree>
    <p:extLst>
      <p:ext uri="{BB962C8B-B14F-4D97-AF65-F5344CB8AC3E}">
        <p14:creationId xmlns="" xmlns:p14="http://schemas.microsoft.com/office/powerpoint/2010/main" val="22215427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Metadata Authoring Services</a:t>
            </a:r>
            <a:endParaRPr lang="en-AU" sz="3200" dirty="0"/>
          </a:p>
        </p:txBody>
      </p:sp>
      <p:sp>
        <p:nvSpPr>
          <p:cNvPr id="3" name="Content Placeholder 2"/>
          <p:cNvSpPr>
            <a:spLocks noGrp="1"/>
          </p:cNvSpPr>
          <p:nvPr>
            <p:ph idx="1"/>
          </p:nvPr>
        </p:nvSpPr>
        <p:spPr/>
        <p:txBody>
          <a:bodyPr/>
          <a:lstStyle/>
          <a:p>
            <a:r>
              <a:rPr lang="en-US" dirty="0" smtClean="0">
                <a:solidFill>
                  <a:srgbClr val="C00000"/>
                </a:solidFill>
              </a:rPr>
              <a:t>Create Metadata</a:t>
            </a:r>
            <a:r>
              <a:rPr lang="en-US" dirty="0" smtClean="0">
                <a:solidFill>
                  <a:schemeClr val="tx1"/>
                </a:solidFill>
              </a:rPr>
              <a:t>: Create new metadata items using the built-in metadata editor.</a:t>
            </a:r>
          </a:p>
          <a:p>
            <a:r>
              <a:rPr lang="en-US" dirty="0" smtClean="0">
                <a:solidFill>
                  <a:srgbClr val="C00000"/>
                </a:solidFill>
              </a:rPr>
              <a:t>Insert Metadata</a:t>
            </a:r>
            <a:r>
              <a:rPr lang="en-US" dirty="0" smtClean="0">
                <a:solidFill>
                  <a:schemeClr val="tx1"/>
                </a:solidFill>
              </a:rPr>
              <a:t>: Insert metadata XML documents into the catalogue.</a:t>
            </a:r>
          </a:p>
          <a:p>
            <a:r>
              <a:rPr lang="en-US" dirty="0" smtClean="0">
                <a:solidFill>
                  <a:srgbClr val="C00000"/>
                </a:solidFill>
              </a:rPr>
              <a:t>Browse My Metadata</a:t>
            </a:r>
            <a:r>
              <a:rPr lang="en-US" dirty="0" smtClean="0">
                <a:solidFill>
                  <a:schemeClr val="tx1"/>
                </a:solidFill>
              </a:rPr>
              <a:t>: View, edit, remove and export metadata items owned by the current user.</a:t>
            </a:r>
            <a:endParaRPr lang="en-AU" dirty="0">
              <a:solidFill>
                <a:schemeClr val="tx1"/>
              </a:solidFill>
            </a:endParaRPr>
          </a:p>
        </p:txBody>
      </p:sp>
    </p:spTree>
    <p:extLst>
      <p:ext uri="{BB962C8B-B14F-4D97-AF65-F5344CB8AC3E}">
        <p14:creationId xmlns="" xmlns:p14="http://schemas.microsoft.com/office/powerpoint/2010/main" val="20499222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Metadata URNs</a:t>
            </a:r>
            <a:endParaRPr lang="en-AU" sz="3200" dirty="0"/>
          </a:p>
        </p:txBody>
      </p:sp>
      <p:sp>
        <p:nvSpPr>
          <p:cNvPr id="3" name="Content Placeholder 2"/>
          <p:cNvSpPr>
            <a:spLocks noGrp="1"/>
          </p:cNvSpPr>
          <p:nvPr>
            <p:ph idx="1"/>
          </p:nvPr>
        </p:nvSpPr>
        <p:spPr>
          <a:xfrm>
            <a:off x="323528" y="1700808"/>
            <a:ext cx="8458200" cy="4811713"/>
          </a:xfrm>
        </p:spPr>
        <p:txBody>
          <a:bodyPr/>
          <a:lstStyle/>
          <a:p>
            <a:r>
              <a:rPr lang="en-US" dirty="0" smtClean="0">
                <a:solidFill>
                  <a:schemeClr val="tx1"/>
                </a:solidFill>
              </a:rPr>
              <a:t>Each metadata item within OpenWIS requires a Unique Resource Name or (URN).</a:t>
            </a:r>
          </a:p>
          <a:p>
            <a:r>
              <a:rPr lang="en-US" dirty="0" smtClean="0">
                <a:solidFill>
                  <a:schemeClr val="tx1"/>
                </a:solidFill>
              </a:rPr>
              <a:t>This is a globally unique identifier of the form:</a:t>
            </a:r>
          </a:p>
          <a:p>
            <a:pPr lvl="1"/>
            <a:r>
              <a:rPr lang="en-US" dirty="0" err="1" smtClean="0">
                <a:solidFill>
                  <a:srgbClr val="FF0000"/>
                </a:solidFill>
              </a:rPr>
              <a:t>urn:x-wmo:md</a:t>
            </a:r>
            <a:r>
              <a:rPr lang="en-US" dirty="0" smtClean="0"/>
              <a:t>: authority :: </a:t>
            </a:r>
            <a:r>
              <a:rPr lang="en-US" dirty="0" smtClean="0">
                <a:solidFill>
                  <a:srgbClr val="00B050"/>
                </a:solidFill>
              </a:rPr>
              <a:t>unique identifier</a:t>
            </a:r>
          </a:p>
          <a:p>
            <a:r>
              <a:rPr lang="en-US" dirty="0" smtClean="0">
                <a:solidFill>
                  <a:schemeClr val="tx1"/>
                </a:solidFill>
              </a:rPr>
              <a:t>The authority</a:t>
            </a:r>
            <a:r>
              <a:rPr lang="en-US" dirty="0">
                <a:solidFill>
                  <a:schemeClr val="tx1"/>
                </a:solidFill>
              </a:rPr>
              <a:t> </a:t>
            </a:r>
            <a:r>
              <a:rPr lang="en-US" dirty="0" smtClean="0">
                <a:solidFill>
                  <a:schemeClr val="tx1"/>
                </a:solidFill>
              </a:rPr>
              <a:t>and unique identifier of a URN depends on what the metadata item describes:</a:t>
            </a:r>
          </a:p>
          <a:p>
            <a:pPr lvl="1"/>
            <a:r>
              <a:rPr lang="en-US" dirty="0"/>
              <a:t>For datasets intended for global exchange, the authority will be "</a:t>
            </a:r>
            <a:r>
              <a:rPr lang="en-US" dirty="0" err="1"/>
              <a:t>int.wmo.wis</a:t>
            </a:r>
            <a:r>
              <a:rPr lang="en-US" dirty="0"/>
              <a:t>" and the identifier will be the GTS «</a:t>
            </a:r>
            <a:r>
              <a:rPr lang="en-US" dirty="0" err="1"/>
              <a:t>TTAAii</a:t>
            </a:r>
            <a:r>
              <a:rPr lang="en-US" dirty="0"/>
              <a:t>» and «CCCC</a:t>
            </a:r>
            <a:r>
              <a:rPr lang="en-US" dirty="0" smtClean="0"/>
              <a:t>».</a:t>
            </a:r>
          </a:p>
          <a:p>
            <a:pPr lvl="1">
              <a:buFont typeface="Arial" pitchFamily="34" charset="0"/>
              <a:buChar char="•"/>
            </a:pPr>
            <a:endParaRPr lang="en-US" dirty="0"/>
          </a:p>
          <a:p>
            <a:pPr lvl="1">
              <a:buFont typeface="Arial" pitchFamily="34" charset="0"/>
              <a:buChar char="•"/>
            </a:pPr>
            <a:endParaRPr lang="en-AU" dirty="0"/>
          </a:p>
        </p:txBody>
      </p:sp>
    </p:spTree>
    <p:extLst>
      <p:ext uri="{BB962C8B-B14F-4D97-AF65-F5344CB8AC3E}">
        <p14:creationId xmlns="" xmlns:p14="http://schemas.microsoft.com/office/powerpoint/2010/main" val="10313335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Metadata URNs</a:t>
            </a:r>
            <a:endParaRPr lang="en-AU" sz="3200" dirty="0"/>
          </a:p>
        </p:txBody>
      </p:sp>
      <p:sp>
        <p:nvSpPr>
          <p:cNvPr id="3" name="Content Placeholder 2"/>
          <p:cNvSpPr>
            <a:spLocks noGrp="1"/>
          </p:cNvSpPr>
          <p:nvPr>
            <p:ph idx="1"/>
          </p:nvPr>
        </p:nvSpPr>
        <p:spPr/>
        <p:txBody>
          <a:bodyPr/>
          <a:lstStyle/>
          <a:p>
            <a:pPr marL="342900" lvl="1" indent="-342900">
              <a:spcBef>
                <a:spcPct val="50000"/>
              </a:spcBef>
              <a:buBlip>
                <a:blip r:embed="rId2"/>
              </a:buBlip>
            </a:pPr>
            <a:r>
              <a:rPr lang="en-US" sz="2800" b="1" dirty="0">
                <a:solidFill>
                  <a:schemeClr val="tx1"/>
                </a:solidFill>
                <a:ea typeface="+mn-ea"/>
                <a:cs typeface="+mn-cs"/>
              </a:rPr>
              <a:t>For other datasets, the authority will be the reverse-DNS name of the dataset provider and the identifier will be a locally-unique identifier.</a:t>
            </a:r>
          </a:p>
          <a:p>
            <a:pPr marL="342900" lvl="1" indent="-342900">
              <a:spcBef>
                <a:spcPct val="50000"/>
              </a:spcBef>
              <a:buBlip>
                <a:blip r:embed="rId2"/>
              </a:buBlip>
            </a:pPr>
            <a:r>
              <a:rPr lang="en-US" sz="2800" b="1" dirty="0" smtClean="0">
                <a:solidFill>
                  <a:schemeClr val="tx1"/>
                </a:solidFill>
                <a:ea typeface="+mn-ea"/>
                <a:cs typeface="+mn-cs"/>
              </a:rPr>
              <a:t>The full specification of URNs is described in WMO </a:t>
            </a:r>
            <a:r>
              <a:rPr lang="en-US" sz="2800" b="1" dirty="0">
                <a:solidFill>
                  <a:schemeClr val="tx1"/>
                </a:solidFill>
                <a:ea typeface="+mn-ea"/>
                <a:cs typeface="+mn-cs"/>
              </a:rPr>
              <a:t>Core Metadata Profile v1-2 Guidance Document v0.1</a:t>
            </a:r>
            <a:r>
              <a:rPr lang="en-US" sz="2800" b="1" dirty="0" smtClean="0">
                <a:solidFill>
                  <a:schemeClr val="tx1"/>
                </a:solidFill>
                <a:ea typeface="+mn-ea"/>
                <a:cs typeface="+mn-cs"/>
              </a:rPr>
              <a:t>. (section A.1.2, page 40)</a:t>
            </a:r>
            <a:endParaRPr lang="en-US" sz="2800" b="1" dirty="0">
              <a:solidFill>
                <a:schemeClr val="tx1"/>
              </a:solidFill>
              <a:ea typeface="+mn-ea"/>
              <a:cs typeface="+mn-cs"/>
            </a:endParaRPr>
          </a:p>
          <a:p>
            <a:pPr>
              <a:buFont typeface="Arial" pitchFamily="34" charset="0"/>
              <a:buChar char="•"/>
            </a:pPr>
            <a:endParaRPr lang="en-AU" dirty="0"/>
          </a:p>
        </p:txBody>
      </p:sp>
    </p:spTree>
    <p:extLst>
      <p:ext uri="{BB962C8B-B14F-4D97-AF65-F5344CB8AC3E}">
        <p14:creationId xmlns="" xmlns:p14="http://schemas.microsoft.com/office/powerpoint/2010/main" val="3956089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Metadata Categories</a:t>
            </a:r>
            <a:endParaRPr lang="en-AU" sz="3200" dirty="0"/>
          </a:p>
        </p:txBody>
      </p:sp>
      <p:sp>
        <p:nvSpPr>
          <p:cNvPr id="3" name="Content Placeholder 2"/>
          <p:cNvSpPr>
            <a:spLocks noGrp="1"/>
          </p:cNvSpPr>
          <p:nvPr>
            <p:ph idx="1"/>
          </p:nvPr>
        </p:nvSpPr>
        <p:spPr>
          <a:xfrm>
            <a:off x="323528" y="1628800"/>
            <a:ext cx="8458200" cy="4945063"/>
          </a:xfrm>
        </p:spPr>
        <p:txBody>
          <a:bodyPr>
            <a:normAutofit lnSpcReduction="10000"/>
          </a:bodyPr>
          <a:lstStyle/>
          <a:p>
            <a:pPr marL="342900" lvl="1" indent="-342900">
              <a:spcBef>
                <a:spcPct val="50000"/>
              </a:spcBef>
              <a:buBlip>
                <a:blip r:embed="rId3"/>
              </a:buBlip>
            </a:pPr>
            <a:r>
              <a:rPr lang="en-US" sz="2800" b="1" dirty="0" smtClean="0">
                <a:solidFill>
                  <a:schemeClr val="tx1"/>
                </a:solidFill>
                <a:ea typeface="+mn-ea"/>
                <a:cs typeface="+mn-cs"/>
              </a:rPr>
              <a:t>Along with a URN, each metadata item is associated with a category.</a:t>
            </a:r>
          </a:p>
          <a:p>
            <a:pPr marL="342900" lvl="1" indent="-342900">
              <a:spcBef>
                <a:spcPct val="50000"/>
              </a:spcBef>
              <a:buBlip>
                <a:blip r:embed="rId3"/>
              </a:buBlip>
            </a:pPr>
            <a:r>
              <a:rPr lang="en-US" sz="2800" b="1" dirty="0" smtClean="0">
                <a:solidFill>
                  <a:schemeClr val="tx1"/>
                </a:solidFill>
                <a:ea typeface="+mn-ea"/>
                <a:cs typeface="+mn-cs"/>
              </a:rPr>
              <a:t>Categories partition the metadata within the catalogue.</a:t>
            </a:r>
          </a:p>
          <a:p>
            <a:pPr marL="342900" lvl="1" indent="-342900">
              <a:spcBef>
                <a:spcPct val="50000"/>
              </a:spcBef>
              <a:buBlip>
                <a:blip r:embed="rId3"/>
              </a:buBlip>
            </a:pPr>
            <a:r>
              <a:rPr lang="en-US" sz="2800" b="1" dirty="0" smtClean="0">
                <a:solidFill>
                  <a:schemeClr val="tx1"/>
                </a:solidFill>
                <a:ea typeface="+mn-ea"/>
                <a:cs typeface="+mn-cs"/>
              </a:rPr>
              <a:t>All metadata items intended to be harvested by Primary GISC should be added to WIS-DCPC in KMS catalogue.</a:t>
            </a:r>
          </a:p>
          <a:p>
            <a:pPr marL="342900" lvl="1" indent="-342900">
              <a:spcBef>
                <a:spcPct val="50000"/>
              </a:spcBef>
              <a:buBlip>
                <a:blip r:embed="rId3"/>
              </a:buBlip>
            </a:pPr>
            <a:r>
              <a:rPr lang="en-US" sz="2800" b="1" dirty="0" smtClean="0">
                <a:solidFill>
                  <a:schemeClr val="tx1"/>
                </a:solidFill>
                <a:ea typeface="+mn-ea"/>
                <a:cs typeface="+mn-cs"/>
              </a:rPr>
              <a:t>At this point in time, it is not possible to change the category of a metadata item once it has been saved.</a:t>
            </a:r>
          </a:p>
          <a:p>
            <a:pPr>
              <a:buFont typeface="Arial" pitchFamily="34" charset="0"/>
              <a:buChar char="•"/>
            </a:pPr>
            <a:endParaRPr lang="en-AU" dirty="0"/>
          </a:p>
        </p:txBody>
      </p:sp>
    </p:spTree>
    <p:extLst>
      <p:ext uri="{BB962C8B-B14F-4D97-AF65-F5344CB8AC3E}">
        <p14:creationId xmlns="" xmlns:p14="http://schemas.microsoft.com/office/powerpoint/2010/main" val="17888234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Creating Metadata</a:t>
            </a:r>
            <a:endParaRPr lang="en-AU" sz="3200" dirty="0"/>
          </a:p>
        </p:txBody>
      </p:sp>
      <p:sp>
        <p:nvSpPr>
          <p:cNvPr id="3" name="Content Placeholder 2"/>
          <p:cNvSpPr>
            <a:spLocks noGrp="1"/>
          </p:cNvSpPr>
          <p:nvPr>
            <p:ph idx="1"/>
          </p:nvPr>
        </p:nvSpPr>
        <p:spPr/>
        <p:txBody>
          <a:bodyPr/>
          <a:lstStyle/>
          <a:p>
            <a:pPr marL="342900" lvl="1" indent="-342900">
              <a:spcBef>
                <a:spcPct val="50000"/>
              </a:spcBef>
              <a:buBlip>
                <a:blip r:embed="rId3"/>
              </a:buBlip>
            </a:pPr>
            <a:r>
              <a:rPr lang="en-US" sz="2800" b="1" dirty="0" smtClean="0">
                <a:solidFill>
                  <a:schemeClr val="tx1"/>
                </a:solidFill>
                <a:ea typeface="+mn-ea"/>
                <a:cs typeface="+mn-cs"/>
              </a:rPr>
              <a:t>New metadata items can be created from the Create Metadata screen.</a:t>
            </a:r>
          </a:p>
          <a:p>
            <a:pPr marL="342900" lvl="1" indent="-342900">
              <a:spcBef>
                <a:spcPct val="50000"/>
              </a:spcBef>
              <a:buBlip>
                <a:blip r:embed="rId3"/>
              </a:buBlip>
            </a:pPr>
            <a:r>
              <a:rPr lang="en-US" sz="2800" b="1" dirty="0" smtClean="0">
                <a:solidFill>
                  <a:schemeClr val="tx1"/>
                </a:solidFill>
                <a:ea typeface="+mn-ea"/>
                <a:cs typeface="+mn-cs"/>
              </a:rPr>
              <a:t>For a new metadata item:</a:t>
            </a:r>
          </a:p>
          <a:p>
            <a:pPr lvl="1"/>
            <a:r>
              <a:rPr lang="en-US" dirty="0" smtClean="0"/>
              <a:t>Specify the authority and locally unique identifier.</a:t>
            </a:r>
          </a:p>
          <a:p>
            <a:pPr lvl="1"/>
            <a:r>
              <a:rPr lang="en-US" dirty="0" smtClean="0"/>
              <a:t>Specify the category.</a:t>
            </a:r>
          </a:p>
          <a:p>
            <a:pPr lvl="1"/>
            <a:r>
              <a:rPr lang="en-US" dirty="0" smtClean="0"/>
              <a:t>Select a template to use.  A template is a specially built metadata item designed to be used as a starting point for new metadata items.</a:t>
            </a:r>
          </a:p>
          <a:p>
            <a:pPr marL="342900" lvl="1" indent="-342900">
              <a:spcBef>
                <a:spcPct val="50000"/>
              </a:spcBef>
              <a:buBlip>
                <a:blip r:embed="rId3"/>
              </a:buBlip>
            </a:pPr>
            <a:r>
              <a:rPr lang="en-US" sz="2800" b="1" dirty="0" smtClean="0">
                <a:solidFill>
                  <a:schemeClr val="tx1"/>
                </a:solidFill>
                <a:ea typeface="+mn-ea"/>
                <a:cs typeface="+mn-cs"/>
              </a:rPr>
              <a:t>Clicking Create will launch the editor.</a:t>
            </a:r>
          </a:p>
        </p:txBody>
      </p:sp>
    </p:spTree>
    <p:extLst>
      <p:ext uri="{BB962C8B-B14F-4D97-AF65-F5344CB8AC3E}">
        <p14:creationId xmlns="" xmlns:p14="http://schemas.microsoft.com/office/powerpoint/2010/main" val="36849858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Metadata Editor</a:t>
            </a:r>
            <a:endParaRPr lang="en-AU" sz="3200" dirty="0"/>
          </a:p>
        </p:txBody>
      </p:sp>
      <p:pic>
        <p:nvPicPr>
          <p:cNvPr id="4" name="Content Placeholder 3"/>
          <p:cNvPicPr>
            <a:picLocks noGrp="1" noChangeAspect="1"/>
          </p:cNvPicPr>
          <p:nvPr>
            <p:ph idx="1"/>
          </p:nvPr>
        </p:nvPicPr>
        <p:blipFill>
          <a:blip r:embed="rId2" cstate="print">
            <a:extLst>
              <a:ext uri="{28A0092B-C50C-407E-A947-70E740481C1C}">
                <a14:useLocalDpi xmlns="" xmlns:a14="http://schemas.microsoft.com/office/drawing/2010/main" val="0"/>
              </a:ext>
            </a:extLst>
          </a:blip>
          <a:stretch>
            <a:fillRect/>
          </a:stretch>
        </p:blipFill>
        <p:spPr>
          <a:xfrm>
            <a:off x="263525" y="1626425"/>
            <a:ext cx="8637588" cy="3305112"/>
          </a:xfrm>
        </p:spPr>
      </p:pic>
    </p:spTree>
    <p:extLst>
      <p:ext uri="{BB962C8B-B14F-4D97-AF65-F5344CB8AC3E}">
        <p14:creationId xmlns="" xmlns:p14="http://schemas.microsoft.com/office/powerpoint/2010/main" val="6135985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Using The Editor</a:t>
            </a:r>
            <a:endParaRPr lang="en-AU" sz="3200" dirty="0"/>
          </a:p>
        </p:txBody>
      </p:sp>
      <p:sp>
        <p:nvSpPr>
          <p:cNvPr id="3" name="Content Placeholder 2"/>
          <p:cNvSpPr>
            <a:spLocks noGrp="1"/>
          </p:cNvSpPr>
          <p:nvPr>
            <p:ph idx="1"/>
          </p:nvPr>
        </p:nvSpPr>
        <p:spPr/>
        <p:txBody>
          <a:bodyPr/>
          <a:lstStyle/>
          <a:p>
            <a:pPr marL="342900" lvl="1" indent="-342900">
              <a:spcBef>
                <a:spcPct val="50000"/>
              </a:spcBef>
              <a:buBlip>
                <a:blip r:embed="rId2"/>
              </a:buBlip>
            </a:pPr>
            <a:r>
              <a:rPr lang="en-US" sz="2800" b="1" dirty="0" smtClean="0">
                <a:solidFill>
                  <a:schemeClr val="tx1"/>
                </a:solidFill>
                <a:ea typeface="+mn-ea"/>
                <a:cs typeface="+mn-cs"/>
              </a:rPr>
              <a:t>The metadata item will be created from the template selected.</a:t>
            </a:r>
          </a:p>
          <a:p>
            <a:pPr marL="342900" lvl="1" indent="-342900">
              <a:spcBef>
                <a:spcPct val="50000"/>
              </a:spcBef>
              <a:buBlip>
                <a:blip r:embed="rId2"/>
              </a:buBlip>
            </a:pPr>
            <a:r>
              <a:rPr lang="en-US" sz="2800" b="1" dirty="0" smtClean="0">
                <a:solidFill>
                  <a:schemeClr val="tx1"/>
                </a:solidFill>
                <a:ea typeface="+mn-ea"/>
                <a:cs typeface="+mn-cs"/>
              </a:rPr>
              <a:t>A subset of the elements will be displayed for editing.</a:t>
            </a:r>
          </a:p>
          <a:p>
            <a:pPr lvl="1"/>
            <a:r>
              <a:rPr lang="en-US" dirty="0" smtClean="0"/>
              <a:t>Clicking the field label shows a brief description of the element.</a:t>
            </a:r>
          </a:p>
          <a:p>
            <a:pPr lvl="1"/>
            <a:r>
              <a:rPr lang="en-US" dirty="0" smtClean="0"/>
              <a:t>Fields marked with a red asterisk (*) must have a value.</a:t>
            </a:r>
          </a:p>
          <a:p>
            <a:pPr lvl="1"/>
            <a:r>
              <a:rPr lang="en-US" dirty="0" smtClean="0"/>
              <a:t>The set of metadata items displayed can be adjusted by selecting a different configuration from the View menu to the right of the dialog.</a:t>
            </a:r>
          </a:p>
        </p:txBody>
      </p:sp>
    </p:spTree>
    <p:extLst>
      <p:ext uri="{BB962C8B-B14F-4D97-AF65-F5344CB8AC3E}">
        <p14:creationId xmlns="" xmlns:p14="http://schemas.microsoft.com/office/powerpoint/2010/main" val="218322913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Using The Editor</a:t>
            </a:r>
            <a:endParaRPr lang="en-AU" sz="3200" dirty="0"/>
          </a:p>
        </p:txBody>
      </p:sp>
      <p:sp>
        <p:nvSpPr>
          <p:cNvPr id="3" name="Content Placeholder 2"/>
          <p:cNvSpPr>
            <a:spLocks noGrp="1"/>
          </p:cNvSpPr>
          <p:nvPr>
            <p:ph idx="1"/>
          </p:nvPr>
        </p:nvSpPr>
        <p:spPr/>
        <p:txBody>
          <a:bodyPr/>
          <a:lstStyle/>
          <a:p>
            <a:pPr marL="342900" lvl="1" indent="-342900">
              <a:spcBef>
                <a:spcPct val="50000"/>
              </a:spcBef>
              <a:buBlip>
                <a:blip r:embed="rId2"/>
              </a:buBlip>
            </a:pPr>
            <a:r>
              <a:rPr lang="en-US" sz="2800" b="1" dirty="0">
                <a:solidFill>
                  <a:schemeClr val="tx1"/>
                </a:solidFill>
                <a:ea typeface="+mn-ea"/>
                <a:cs typeface="+mn-cs"/>
              </a:rPr>
              <a:t>Changes are saved by clicking the </a:t>
            </a:r>
            <a:r>
              <a:rPr lang="en-US" sz="2800" b="1" dirty="0" smtClean="0">
                <a:solidFill>
                  <a:schemeClr val="tx1"/>
                </a:solidFill>
                <a:ea typeface="+mn-ea"/>
                <a:cs typeface="+mn-cs"/>
              </a:rPr>
              <a:t>Save </a:t>
            </a:r>
            <a:r>
              <a:rPr lang="en-US" sz="2800" b="1" dirty="0">
                <a:solidFill>
                  <a:schemeClr val="tx1"/>
                </a:solidFill>
                <a:ea typeface="+mn-ea"/>
                <a:cs typeface="+mn-cs"/>
              </a:rPr>
              <a:t>button.</a:t>
            </a:r>
          </a:p>
          <a:p>
            <a:pPr lvl="1"/>
            <a:r>
              <a:rPr lang="en-US" dirty="0"/>
              <a:t>This will </a:t>
            </a:r>
            <a:r>
              <a:rPr lang="en-US" dirty="0" smtClean="0"/>
              <a:t>publish </a:t>
            </a:r>
            <a:r>
              <a:rPr lang="en-US" dirty="0"/>
              <a:t>the metadata item immediately.</a:t>
            </a:r>
          </a:p>
          <a:p>
            <a:pPr marL="342900" lvl="1" indent="-342900">
              <a:spcBef>
                <a:spcPct val="50000"/>
              </a:spcBef>
              <a:buBlip>
                <a:blip r:embed="rId2"/>
              </a:buBlip>
            </a:pPr>
            <a:r>
              <a:rPr lang="en-US" sz="2800" b="1" dirty="0">
                <a:solidFill>
                  <a:schemeClr val="tx1"/>
                </a:solidFill>
                <a:ea typeface="+mn-ea"/>
                <a:cs typeface="+mn-cs"/>
              </a:rPr>
              <a:t>To rollback to the last saved changes, click the </a:t>
            </a:r>
            <a:r>
              <a:rPr lang="en-US" sz="2800" b="1" dirty="0" smtClean="0">
                <a:solidFill>
                  <a:schemeClr val="tx1"/>
                </a:solidFill>
                <a:ea typeface="+mn-ea"/>
                <a:cs typeface="+mn-cs"/>
              </a:rPr>
              <a:t>Revert button.</a:t>
            </a:r>
          </a:p>
          <a:p>
            <a:pPr lvl="1"/>
            <a:r>
              <a:rPr lang="en-US" dirty="0" smtClean="0"/>
              <a:t>All unsaved changes will be lost.</a:t>
            </a:r>
          </a:p>
          <a:p>
            <a:pPr marL="342900" lvl="1" indent="-342900">
              <a:spcBef>
                <a:spcPct val="50000"/>
              </a:spcBef>
              <a:buBlip>
                <a:blip r:embed="rId2"/>
              </a:buBlip>
            </a:pPr>
            <a:r>
              <a:rPr lang="en-US" sz="2800" b="1" dirty="0" smtClean="0">
                <a:solidFill>
                  <a:schemeClr val="tx1"/>
                </a:solidFill>
                <a:ea typeface="+mn-ea"/>
                <a:cs typeface="+mn-cs"/>
              </a:rPr>
              <a:t>To preview the metadata item, click the View… button to the left of the dialog.</a:t>
            </a:r>
            <a:endParaRPr lang="en-US" sz="2800" b="1" dirty="0">
              <a:solidFill>
                <a:schemeClr val="tx1"/>
              </a:solidFill>
              <a:ea typeface="+mn-ea"/>
              <a:cs typeface="+mn-cs"/>
            </a:endParaRPr>
          </a:p>
        </p:txBody>
      </p:sp>
    </p:spTree>
    <p:extLst>
      <p:ext uri="{BB962C8B-B14F-4D97-AF65-F5344CB8AC3E}">
        <p14:creationId xmlns="" xmlns:p14="http://schemas.microsoft.com/office/powerpoint/2010/main" val="149621144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Repeatable Elements</a:t>
            </a:r>
            <a:endParaRPr lang="en-AU" sz="3200" dirty="0"/>
          </a:p>
        </p:txBody>
      </p:sp>
      <p:sp>
        <p:nvSpPr>
          <p:cNvPr id="3" name="Content Placeholder 2"/>
          <p:cNvSpPr>
            <a:spLocks noGrp="1"/>
          </p:cNvSpPr>
          <p:nvPr>
            <p:ph idx="1"/>
          </p:nvPr>
        </p:nvSpPr>
        <p:spPr/>
        <p:txBody>
          <a:bodyPr>
            <a:normAutofit lnSpcReduction="10000"/>
          </a:bodyPr>
          <a:lstStyle/>
          <a:p>
            <a:pPr marL="342900" lvl="1" indent="-342900">
              <a:spcBef>
                <a:spcPct val="50000"/>
              </a:spcBef>
              <a:buBlip>
                <a:blip r:embed="rId2"/>
              </a:buBlip>
            </a:pPr>
            <a:r>
              <a:rPr lang="en-US" sz="2800" b="1" dirty="0" smtClean="0">
                <a:solidFill>
                  <a:schemeClr val="tx1"/>
                </a:solidFill>
                <a:ea typeface="+mn-ea"/>
                <a:cs typeface="+mn-cs"/>
              </a:rPr>
              <a:t>Various metadata elements can appear multiple times in a single metadata item.</a:t>
            </a:r>
          </a:p>
          <a:p>
            <a:pPr lvl="1"/>
            <a:r>
              <a:rPr lang="en-US" dirty="0" smtClean="0"/>
              <a:t>Example: A point of contact entry for the data author, data custodian, data publisher…</a:t>
            </a:r>
          </a:p>
          <a:p>
            <a:pPr marL="342900" lvl="1" indent="-342900">
              <a:spcBef>
                <a:spcPct val="50000"/>
              </a:spcBef>
              <a:buBlip>
                <a:blip r:embed="rId2"/>
              </a:buBlip>
            </a:pPr>
            <a:r>
              <a:rPr lang="en-US" sz="2800" b="1" dirty="0" smtClean="0">
                <a:solidFill>
                  <a:schemeClr val="tx1"/>
                </a:solidFill>
                <a:ea typeface="+mn-ea"/>
                <a:cs typeface="+mn-cs"/>
              </a:rPr>
              <a:t>The elements which can appear multiple times have an Add repeat icon next to the label (</a:t>
            </a:r>
            <a:r>
              <a:rPr lang="en-US" sz="2000" dirty="0" smtClean="0">
                <a:solidFill>
                  <a:schemeClr val="accent6">
                    <a:lumMod val="50000"/>
                  </a:schemeClr>
                </a:solidFill>
                <a:sym typeface="Wingdings 2"/>
              </a:rPr>
              <a:t></a:t>
            </a:r>
            <a:r>
              <a:rPr lang="en-US" sz="2800" b="1" dirty="0" smtClean="0">
                <a:solidFill>
                  <a:schemeClr val="tx1"/>
                </a:solidFill>
                <a:ea typeface="+mn-ea"/>
                <a:cs typeface="+mn-cs"/>
              </a:rPr>
              <a:t> ).</a:t>
            </a:r>
          </a:p>
          <a:p>
            <a:pPr lvl="1"/>
            <a:r>
              <a:rPr lang="en-US" dirty="0" smtClean="0"/>
              <a:t>When clicked, a copy of the element appears at the end of the collection.</a:t>
            </a:r>
          </a:p>
          <a:p>
            <a:pPr lvl="1"/>
            <a:r>
              <a:rPr lang="en-US" dirty="0" smtClean="0"/>
              <a:t>It is possible to reorder the repeatable elements by using the Reorder icons beside the labels: </a:t>
            </a:r>
            <a:endParaRPr lang="en-AU" dirty="0"/>
          </a:p>
        </p:txBody>
      </p:sp>
      <p:sp>
        <p:nvSpPr>
          <p:cNvPr id="5" name="TextBox 4"/>
          <p:cNvSpPr txBox="1"/>
          <p:nvPr/>
        </p:nvSpPr>
        <p:spPr>
          <a:xfrm>
            <a:off x="5682120" y="5634355"/>
            <a:ext cx="277888" cy="246221"/>
          </a:xfrm>
          <a:prstGeom prst="rect">
            <a:avLst/>
          </a:prstGeom>
          <a:noFill/>
          <a:ln>
            <a:solidFill>
              <a:schemeClr val="accent6">
                <a:lumMod val="50000"/>
              </a:schemeClr>
            </a:solidFill>
          </a:ln>
        </p:spPr>
        <p:txBody>
          <a:bodyPr wrap="square" lIns="36000" tIns="0" rIns="36000" bIns="0" rtlCol="0">
            <a:spAutoFit/>
          </a:bodyPr>
          <a:lstStyle/>
          <a:p>
            <a:r>
              <a:rPr lang="en-US" sz="1600" dirty="0">
                <a:solidFill>
                  <a:schemeClr val="accent6">
                    <a:lumMod val="50000"/>
                  </a:schemeClr>
                </a:solidFill>
                <a:sym typeface="Webdings"/>
              </a:rPr>
              <a:t></a:t>
            </a:r>
            <a:endParaRPr lang="en-AU" sz="2000" dirty="0">
              <a:solidFill>
                <a:schemeClr val="accent6">
                  <a:lumMod val="50000"/>
                </a:schemeClr>
              </a:solidFill>
            </a:endParaRPr>
          </a:p>
        </p:txBody>
      </p:sp>
      <p:sp>
        <p:nvSpPr>
          <p:cNvPr id="6" name="TextBox 5"/>
          <p:cNvSpPr txBox="1"/>
          <p:nvPr/>
        </p:nvSpPr>
        <p:spPr>
          <a:xfrm>
            <a:off x="6062897" y="5634354"/>
            <a:ext cx="277888" cy="246221"/>
          </a:xfrm>
          <a:prstGeom prst="rect">
            <a:avLst/>
          </a:prstGeom>
          <a:noFill/>
          <a:ln>
            <a:solidFill>
              <a:schemeClr val="accent6">
                <a:lumMod val="50000"/>
              </a:schemeClr>
            </a:solidFill>
          </a:ln>
        </p:spPr>
        <p:txBody>
          <a:bodyPr wrap="square" lIns="36000" tIns="0" rIns="36000" bIns="0" rtlCol="0">
            <a:spAutoFit/>
          </a:bodyPr>
          <a:lstStyle/>
          <a:p>
            <a:r>
              <a:rPr lang="en-US" sz="1600" dirty="0" smtClean="0">
                <a:solidFill>
                  <a:schemeClr val="accent6">
                    <a:lumMod val="50000"/>
                  </a:schemeClr>
                </a:solidFill>
                <a:sym typeface="Webdings"/>
              </a:rPr>
              <a:t></a:t>
            </a:r>
            <a:endParaRPr lang="en-AU" sz="2000" dirty="0">
              <a:solidFill>
                <a:schemeClr val="accent6">
                  <a:lumMod val="50000"/>
                </a:schemeClr>
              </a:solidFill>
            </a:endParaRPr>
          </a:p>
        </p:txBody>
      </p:sp>
    </p:spTree>
    <p:extLst>
      <p:ext uri="{BB962C8B-B14F-4D97-AF65-F5344CB8AC3E}">
        <p14:creationId xmlns="" xmlns:p14="http://schemas.microsoft.com/office/powerpoint/2010/main" val="9265654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Removable Elements</a:t>
            </a:r>
            <a:endParaRPr lang="en-AU" sz="3200" dirty="0"/>
          </a:p>
        </p:txBody>
      </p:sp>
      <p:sp>
        <p:nvSpPr>
          <p:cNvPr id="3" name="Content Placeholder 2"/>
          <p:cNvSpPr>
            <a:spLocks noGrp="1"/>
          </p:cNvSpPr>
          <p:nvPr>
            <p:ph idx="1"/>
          </p:nvPr>
        </p:nvSpPr>
        <p:spPr/>
        <p:txBody>
          <a:bodyPr/>
          <a:lstStyle/>
          <a:p>
            <a:pPr marL="342900" lvl="1" indent="-342900">
              <a:spcBef>
                <a:spcPct val="50000"/>
              </a:spcBef>
              <a:buBlip>
                <a:blip r:embed="rId2"/>
              </a:buBlip>
            </a:pPr>
            <a:r>
              <a:rPr lang="en-US" sz="2800" b="1" dirty="0" smtClean="0">
                <a:solidFill>
                  <a:schemeClr val="tx1"/>
                </a:solidFill>
                <a:ea typeface="+mn-ea"/>
                <a:cs typeface="+mn-cs"/>
              </a:rPr>
              <a:t>Elements that are conditional can be removed from the metadata item.</a:t>
            </a:r>
          </a:p>
          <a:p>
            <a:pPr lvl="1"/>
            <a:r>
              <a:rPr lang="en-US" dirty="0" smtClean="0"/>
              <a:t>Properties of the metadata which are irrelevant or unknown.</a:t>
            </a:r>
          </a:p>
          <a:p>
            <a:pPr lvl="1"/>
            <a:r>
              <a:rPr lang="en-US" dirty="0" smtClean="0"/>
              <a:t>Repeatable fields which are no longer necessary.</a:t>
            </a:r>
          </a:p>
          <a:p>
            <a:pPr marL="342900" lvl="1" indent="-342900">
              <a:spcBef>
                <a:spcPct val="50000"/>
              </a:spcBef>
              <a:buBlip>
                <a:blip r:embed="rId2"/>
              </a:buBlip>
            </a:pPr>
            <a:r>
              <a:rPr lang="en-US" sz="2800" b="1" dirty="0" smtClean="0">
                <a:solidFill>
                  <a:schemeClr val="tx1"/>
                </a:solidFill>
                <a:ea typeface="+mn-ea"/>
                <a:cs typeface="+mn-cs"/>
              </a:rPr>
              <a:t>These elements can be removed by clicking the Remove icon next to the element label (</a:t>
            </a:r>
            <a:r>
              <a:rPr lang="en-US" sz="2000" dirty="0" smtClean="0">
                <a:solidFill>
                  <a:schemeClr val="accent6">
                    <a:lumMod val="50000"/>
                  </a:schemeClr>
                </a:solidFill>
                <a:sym typeface="Wingdings 2"/>
              </a:rPr>
              <a:t></a:t>
            </a:r>
            <a:r>
              <a:rPr lang="en-US" sz="2800" b="1" dirty="0" smtClean="0">
                <a:solidFill>
                  <a:schemeClr val="tx1"/>
                </a:solidFill>
                <a:ea typeface="+mn-ea"/>
                <a:cs typeface="+mn-cs"/>
              </a:rPr>
              <a:t>).</a:t>
            </a:r>
          </a:p>
          <a:p>
            <a:pPr>
              <a:buFont typeface="Arial" pitchFamily="34" charset="0"/>
              <a:buChar char="•"/>
            </a:pPr>
            <a:endParaRPr lang="en-AU" dirty="0"/>
          </a:p>
        </p:txBody>
      </p:sp>
      <p:sp>
        <p:nvSpPr>
          <p:cNvPr id="4" name="TextBox 3"/>
          <p:cNvSpPr txBox="1"/>
          <p:nvPr/>
        </p:nvSpPr>
        <p:spPr>
          <a:xfrm>
            <a:off x="4878845" y="4724400"/>
            <a:ext cx="72768" cy="307777"/>
          </a:xfrm>
          <a:prstGeom prst="rect">
            <a:avLst/>
          </a:prstGeom>
          <a:noFill/>
          <a:ln>
            <a:solidFill>
              <a:schemeClr val="accent6">
                <a:lumMod val="50000"/>
              </a:schemeClr>
            </a:solidFill>
          </a:ln>
        </p:spPr>
        <p:txBody>
          <a:bodyPr wrap="none" lIns="36000" tIns="0" rIns="36000" bIns="0" rtlCol="0">
            <a:spAutoFit/>
          </a:bodyPr>
          <a:lstStyle/>
          <a:p>
            <a:endParaRPr lang="en-AU" sz="2000" dirty="0">
              <a:solidFill>
                <a:schemeClr val="accent6">
                  <a:lumMod val="50000"/>
                </a:schemeClr>
              </a:solidFill>
            </a:endParaRPr>
          </a:p>
        </p:txBody>
      </p:sp>
    </p:spTree>
    <p:extLst>
      <p:ext uri="{BB962C8B-B14F-4D97-AF65-F5344CB8AC3E}">
        <p14:creationId xmlns="" xmlns:p14="http://schemas.microsoft.com/office/powerpoint/2010/main" val="17862598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Live Demo</a:t>
            </a:r>
            <a:endParaRPr lang="en-AU" sz="3200" dirty="0"/>
          </a:p>
        </p:txBody>
      </p:sp>
      <p:sp>
        <p:nvSpPr>
          <p:cNvPr id="4" name="Content Placeholder 3"/>
          <p:cNvSpPr>
            <a:spLocks noGrp="1"/>
          </p:cNvSpPr>
          <p:nvPr>
            <p:ph idx="1"/>
          </p:nvPr>
        </p:nvSpPr>
        <p:spPr>
          <a:xfrm>
            <a:off x="395536" y="1484784"/>
            <a:ext cx="8458200" cy="5097463"/>
          </a:xfrm>
        </p:spPr>
        <p:txBody>
          <a:bodyPr/>
          <a:lstStyle/>
          <a:p>
            <a:pPr marL="342900" lvl="1" indent="-342900">
              <a:spcBef>
                <a:spcPct val="50000"/>
              </a:spcBef>
              <a:buBlip>
                <a:blip r:embed="rId3"/>
              </a:buBlip>
            </a:pPr>
            <a:r>
              <a:rPr lang="en-US" sz="2800" b="1" dirty="0" smtClean="0">
                <a:solidFill>
                  <a:schemeClr val="tx1"/>
                </a:solidFill>
                <a:ea typeface="+mn-ea"/>
                <a:cs typeface="+mn-cs"/>
              </a:rPr>
              <a:t>Creation of Metadata using the editor</a:t>
            </a:r>
          </a:p>
          <a:p>
            <a:pPr lvl="1"/>
            <a:r>
              <a:rPr lang="en-US" b="1" dirty="0" smtClean="0">
                <a:solidFill>
                  <a:srgbClr val="C00000"/>
                </a:solidFill>
              </a:rPr>
              <a:t>Authority</a:t>
            </a:r>
            <a:r>
              <a:rPr lang="en-US" dirty="0" smtClean="0">
                <a:solidFill>
                  <a:srgbClr val="C00000"/>
                </a:solidFill>
              </a:rPr>
              <a:t>: </a:t>
            </a:r>
            <a:r>
              <a:rPr lang="en-US" dirty="0" err="1" smtClean="0">
                <a:solidFill>
                  <a:srgbClr val="C00000"/>
                </a:solidFill>
                <a:latin typeface="Courier New" pitchFamily="49" charset="0"/>
                <a:cs typeface="Courier New" pitchFamily="49" charset="0"/>
              </a:rPr>
              <a:t>ma.marocmeteo</a:t>
            </a:r>
            <a:endParaRPr lang="en-US" dirty="0" smtClean="0">
              <a:solidFill>
                <a:srgbClr val="C00000"/>
              </a:solidFill>
            </a:endParaRPr>
          </a:p>
          <a:p>
            <a:pPr lvl="1"/>
            <a:r>
              <a:rPr lang="en-US" b="1" dirty="0" smtClean="0">
                <a:solidFill>
                  <a:srgbClr val="C00000"/>
                </a:solidFill>
              </a:rPr>
              <a:t>Identifier</a:t>
            </a:r>
            <a:r>
              <a:rPr lang="en-US" dirty="0" smtClean="0">
                <a:solidFill>
                  <a:srgbClr val="C00000"/>
                </a:solidFill>
              </a:rPr>
              <a:t>: TEST01GMMC</a:t>
            </a:r>
          </a:p>
          <a:p>
            <a:pPr lvl="1"/>
            <a:r>
              <a:rPr lang="en-US" b="1" dirty="0" smtClean="0">
                <a:solidFill>
                  <a:srgbClr val="C00000"/>
                </a:solidFill>
              </a:rPr>
              <a:t>Name</a:t>
            </a:r>
            <a:r>
              <a:rPr lang="en-US" dirty="0" smtClean="0">
                <a:solidFill>
                  <a:srgbClr val="C00000"/>
                </a:solidFill>
              </a:rPr>
              <a:t>: TEST Weather forecast bulletin for Casablanca.</a:t>
            </a:r>
          </a:p>
          <a:p>
            <a:pPr lvl="1"/>
            <a:r>
              <a:rPr lang="en-US" b="1" dirty="0" smtClean="0">
                <a:solidFill>
                  <a:srgbClr val="C00000"/>
                </a:solidFill>
              </a:rPr>
              <a:t>Abstract</a:t>
            </a:r>
            <a:r>
              <a:rPr lang="en-US" dirty="0" smtClean="0">
                <a:solidFill>
                  <a:srgbClr val="C00000"/>
                </a:solidFill>
              </a:rPr>
              <a:t>:</a:t>
            </a:r>
            <a:r>
              <a:rPr lang="en-US" dirty="0">
                <a:solidFill>
                  <a:srgbClr val="C00000"/>
                </a:solidFill>
              </a:rPr>
              <a:t> </a:t>
            </a:r>
            <a:r>
              <a:rPr lang="en-US" dirty="0" smtClean="0">
                <a:solidFill>
                  <a:srgbClr val="C00000"/>
                </a:solidFill>
              </a:rPr>
              <a:t>Example metadata item using the editor.</a:t>
            </a:r>
          </a:p>
          <a:p>
            <a:pPr lvl="1"/>
            <a:r>
              <a:rPr lang="en-US" b="1" dirty="0" smtClean="0">
                <a:solidFill>
                  <a:srgbClr val="C00000"/>
                </a:solidFill>
              </a:rPr>
              <a:t>Keywords</a:t>
            </a:r>
            <a:r>
              <a:rPr lang="en-US" dirty="0" smtClean="0">
                <a:solidFill>
                  <a:srgbClr val="C00000"/>
                </a:solidFill>
              </a:rPr>
              <a:t>: weather (theme), Casablanca(place)</a:t>
            </a:r>
          </a:p>
          <a:p>
            <a:pPr lvl="1"/>
            <a:r>
              <a:rPr lang="en-US" b="1" dirty="0" smtClean="0">
                <a:solidFill>
                  <a:srgbClr val="C00000"/>
                </a:solidFill>
              </a:rPr>
              <a:t>Date Published</a:t>
            </a:r>
            <a:r>
              <a:rPr lang="en-US" dirty="0" smtClean="0">
                <a:solidFill>
                  <a:srgbClr val="C00000"/>
                </a:solidFill>
              </a:rPr>
              <a:t>: Published on 2015-10-28 at 10:00</a:t>
            </a:r>
          </a:p>
          <a:p>
            <a:pPr lvl="1"/>
            <a:r>
              <a:rPr lang="en-AU" b="1" dirty="0" smtClean="0">
                <a:solidFill>
                  <a:srgbClr val="C00000"/>
                </a:solidFill>
              </a:rPr>
              <a:t>Data Custodian</a:t>
            </a:r>
            <a:r>
              <a:rPr lang="en-AU" dirty="0" smtClean="0">
                <a:solidFill>
                  <a:srgbClr val="C00000"/>
                </a:solidFill>
              </a:rPr>
              <a:t>: </a:t>
            </a:r>
            <a:r>
              <a:rPr lang="en-AU" dirty="0" err="1" smtClean="0">
                <a:solidFill>
                  <a:srgbClr val="C00000"/>
                </a:solidFill>
              </a:rPr>
              <a:t>your_name</a:t>
            </a:r>
            <a:endParaRPr lang="en-AU" dirty="0" smtClean="0">
              <a:solidFill>
                <a:srgbClr val="C00000"/>
              </a:solidFill>
            </a:endParaRPr>
          </a:p>
          <a:p>
            <a:pPr lvl="1"/>
            <a:r>
              <a:rPr lang="en-US" b="1" dirty="0" smtClean="0">
                <a:solidFill>
                  <a:srgbClr val="C00000"/>
                </a:solidFill>
              </a:rPr>
              <a:t>Geographic Extent</a:t>
            </a:r>
            <a:r>
              <a:rPr lang="en-US" dirty="0" smtClean="0">
                <a:solidFill>
                  <a:srgbClr val="C00000"/>
                </a:solidFill>
              </a:rPr>
              <a:t>: Morocco</a:t>
            </a:r>
            <a:endParaRPr lang="en-AU" dirty="0" smtClean="0">
              <a:solidFill>
                <a:srgbClr val="C00000"/>
              </a:solidFill>
            </a:endParaRPr>
          </a:p>
          <a:p>
            <a:pPr lvl="1"/>
            <a:r>
              <a:rPr lang="en-AU" b="1" dirty="0" smtClean="0">
                <a:solidFill>
                  <a:srgbClr val="C00000"/>
                </a:solidFill>
              </a:rPr>
              <a:t>Format</a:t>
            </a:r>
            <a:r>
              <a:rPr lang="en-AU" dirty="0" smtClean="0">
                <a:solidFill>
                  <a:srgbClr val="C00000"/>
                </a:solidFill>
              </a:rPr>
              <a:t>: HTML</a:t>
            </a:r>
          </a:p>
          <a:p>
            <a:pPr lvl="1"/>
            <a:r>
              <a:rPr lang="en-US" b="1" dirty="0" smtClean="0">
                <a:solidFill>
                  <a:srgbClr val="C00000"/>
                </a:solidFill>
              </a:rPr>
              <a:t>Email</a:t>
            </a:r>
            <a:r>
              <a:rPr lang="en-US" dirty="0" smtClean="0">
                <a:solidFill>
                  <a:srgbClr val="C00000"/>
                </a:solidFill>
              </a:rPr>
              <a:t>: </a:t>
            </a:r>
            <a:r>
              <a:rPr lang="en-US" dirty="0" err="1" smtClean="0">
                <a:solidFill>
                  <a:srgbClr val="C00000"/>
                </a:solidFill>
              </a:rPr>
              <a:t>email_contact_gisc_casablanca</a:t>
            </a:r>
            <a:endParaRPr lang="en-US" dirty="0" smtClean="0">
              <a:solidFill>
                <a:srgbClr val="C00000"/>
              </a:solidFill>
            </a:endParaRPr>
          </a:p>
        </p:txBody>
      </p:sp>
    </p:spTree>
    <p:extLst>
      <p:ext uri="{BB962C8B-B14F-4D97-AF65-F5344CB8AC3E}">
        <p14:creationId xmlns="" xmlns:p14="http://schemas.microsoft.com/office/powerpoint/2010/main" val="25668932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Editor Tips</a:t>
            </a:r>
            <a:endParaRPr lang="en-AU" sz="3200" dirty="0"/>
          </a:p>
        </p:txBody>
      </p:sp>
      <p:sp>
        <p:nvSpPr>
          <p:cNvPr id="3" name="Content Placeholder 2"/>
          <p:cNvSpPr>
            <a:spLocks noGrp="1"/>
          </p:cNvSpPr>
          <p:nvPr>
            <p:ph idx="1"/>
          </p:nvPr>
        </p:nvSpPr>
        <p:spPr>
          <a:xfrm>
            <a:off x="395536" y="1340768"/>
            <a:ext cx="8458200" cy="5154613"/>
          </a:xfrm>
        </p:spPr>
        <p:txBody>
          <a:bodyPr>
            <a:normAutofit fontScale="92500" lnSpcReduction="10000"/>
          </a:bodyPr>
          <a:lstStyle/>
          <a:p>
            <a:pPr marL="342900" lvl="1" indent="-342900">
              <a:spcBef>
                <a:spcPct val="50000"/>
              </a:spcBef>
              <a:buBlip>
                <a:blip r:embed="rId3"/>
              </a:buBlip>
            </a:pPr>
            <a:r>
              <a:rPr lang="en-US" sz="2800" b="1" dirty="0" smtClean="0">
                <a:solidFill>
                  <a:schemeClr val="tx1"/>
                </a:solidFill>
                <a:ea typeface="+mn-ea"/>
                <a:cs typeface="+mn-cs"/>
              </a:rPr>
              <a:t>The default element value can give an indication as to what the expected element value is, including any references to code-sets, links, etc.</a:t>
            </a:r>
          </a:p>
          <a:p>
            <a:pPr lvl="1"/>
            <a:r>
              <a:rPr lang="en-US" dirty="0" smtClean="0"/>
              <a:t>You may need to scroll to the end of the field value for the full description.</a:t>
            </a:r>
          </a:p>
          <a:p>
            <a:pPr marL="342900" lvl="1" indent="-342900">
              <a:spcBef>
                <a:spcPct val="50000"/>
              </a:spcBef>
              <a:buBlip>
                <a:blip r:embed="rId3"/>
              </a:buBlip>
            </a:pPr>
            <a:r>
              <a:rPr lang="en-US" sz="2800" b="1" dirty="0" smtClean="0">
                <a:solidFill>
                  <a:schemeClr val="tx1"/>
                </a:solidFill>
                <a:ea typeface="+mn-ea"/>
                <a:cs typeface="+mn-cs"/>
              </a:rPr>
              <a:t>Fill in all element values, or remove them if they are unnecessary.</a:t>
            </a:r>
          </a:p>
          <a:p>
            <a:pPr marL="342900" lvl="1" indent="-342900">
              <a:spcBef>
                <a:spcPct val="50000"/>
              </a:spcBef>
              <a:buBlip>
                <a:blip r:embed="rId3"/>
              </a:buBlip>
            </a:pPr>
            <a:r>
              <a:rPr lang="en-US" sz="2800" b="1" dirty="0" smtClean="0">
                <a:solidFill>
                  <a:schemeClr val="tx1"/>
                </a:solidFill>
                <a:ea typeface="+mn-ea"/>
                <a:cs typeface="+mn-cs"/>
              </a:rPr>
              <a:t>Consider using element values which work internationally.</a:t>
            </a:r>
          </a:p>
          <a:p>
            <a:pPr lvl="1"/>
            <a:r>
              <a:rPr lang="en-US" dirty="0" smtClean="0"/>
              <a:t>Example: phone numbers with country codes, etc.</a:t>
            </a:r>
          </a:p>
          <a:p>
            <a:pPr marL="342900" lvl="1" indent="-342900">
              <a:spcBef>
                <a:spcPct val="50000"/>
              </a:spcBef>
              <a:buBlip>
                <a:blip r:embed="rId3"/>
              </a:buBlip>
            </a:pPr>
            <a:r>
              <a:rPr lang="en-US" sz="2800" b="1" dirty="0" smtClean="0">
                <a:solidFill>
                  <a:schemeClr val="tx1"/>
                </a:solidFill>
                <a:ea typeface="+mn-ea"/>
                <a:cs typeface="+mn-cs"/>
              </a:rPr>
              <a:t>Save changes frequently.</a:t>
            </a:r>
          </a:p>
        </p:txBody>
      </p:sp>
    </p:spTree>
    <p:extLst>
      <p:ext uri="{BB962C8B-B14F-4D97-AF65-F5344CB8AC3E}">
        <p14:creationId xmlns="" xmlns:p14="http://schemas.microsoft.com/office/powerpoint/2010/main" val="41383990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Exercise 1</a:t>
            </a:r>
            <a:endParaRPr lang="en-AU" dirty="0"/>
          </a:p>
        </p:txBody>
      </p:sp>
      <p:sp>
        <p:nvSpPr>
          <p:cNvPr id="3" name="Content Placeholder 2"/>
          <p:cNvSpPr>
            <a:spLocks noGrp="1"/>
          </p:cNvSpPr>
          <p:nvPr>
            <p:ph idx="1"/>
          </p:nvPr>
        </p:nvSpPr>
        <p:spPr>
          <a:xfrm>
            <a:off x="395536" y="1628800"/>
            <a:ext cx="8458200" cy="4906963"/>
          </a:xfrm>
        </p:spPr>
        <p:txBody>
          <a:bodyPr/>
          <a:lstStyle/>
          <a:p>
            <a:pPr marL="342900" lvl="1" indent="-342900">
              <a:spcBef>
                <a:spcPct val="50000"/>
              </a:spcBef>
              <a:buBlip>
                <a:blip r:embed="rId2"/>
              </a:buBlip>
            </a:pPr>
            <a:r>
              <a:rPr lang="en-US" sz="2800" b="1" dirty="0" smtClean="0">
                <a:solidFill>
                  <a:schemeClr val="tx1"/>
                </a:solidFill>
                <a:ea typeface="+mn-ea"/>
                <a:cs typeface="+mn-cs"/>
              </a:rPr>
              <a:t>We will be conducting this exercise on the </a:t>
            </a:r>
            <a:r>
              <a:rPr lang="en-US" sz="2800" b="1" dirty="0" err="1" smtClean="0">
                <a:solidFill>
                  <a:schemeClr val="tx1"/>
                </a:solidFill>
                <a:ea typeface="+mn-ea"/>
                <a:cs typeface="+mn-cs"/>
              </a:rPr>
              <a:t>OpenWIS</a:t>
            </a:r>
            <a:r>
              <a:rPr lang="en-US" sz="2800" b="1" dirty="0" smtClean="0">
                <a:solidFill>
                  <a:schemeClr val="tx1"/>
                </a:solidFill>
                <a:ea typeface="+mn-ea"/>
                <a:cs typeface="+mn-cs"/>
              </a:rPr>
              <a:t> server :</a:t>
            </a:r>
          </a:p>
          <a:p>
            <a:pPr algn="ctr"/>
            <a:r>
              <a:rPr lang="en-US" dirty="0" smtClean="0">
                <a:hlinkClick r:id="rId3"/>
              </a:rPr>
              <a:t>http://gisc.marocmeteo.ma/openwis-user-portal</a:t>
            </a:r>
          </a:p>
          <a:p>
            <a:pPr marL="342900" lvl="1" indent="-342900">
              <a:spcBef>
                <a:spcPct val="50000"/>
              </a:spcBef>
              <a:buBlip>
                <a:blip r:embed="rId2"/>
              </a:buBlip>
            </a:pPr>
            <a:r>
              <a:rPr lang="en-US" sz="2800" b="1" dirty="0" smtClean="0">
                <a:solidFill>
                  <a:schemeClr val="tx1"/>
                </a:solidFill>
                <a:ea typeface="+mn-ea"/>
                <a:cs typeface="+mn-cs"/>
              </a:rPr>
              <a:t>You should all have accounts with "editor" privileges.</a:t>
            </a:r>
          </a:p>
          <a:p>
            <a:pPr marL="457200" indent="-457200">
              <a:buFont typeface="+mj-lt"/>
              <a:buAutoNum type="arabicPeriod"/>
            </a:pPr>
            <a:r>
              <a:rPr lang="en-US" dirty="0" smtClean="0"/>
              <a:t>Log into the development server.</a:t>
            </a:r>
          </a:p>
          <a:p>
            <a:pPr marL="457200" indent="-457200">
              <a:buFont typeface="+mj-lt"/>
              <a:buAutoNum type="arabicPeriod"/>
            </a:pPr>
            <a:r>
              <a:rPr lang="en-US" dirty="0" smtClean="0"/>
              <a:t>Access the metadata services.</a:t>
            </a:r>
            <a:endParaRPr lang="en-AU" dirty="0"/>
          </a:p>
        </p:txBody>
      </p:sp>
    </p:spTree>
    <p:extLst>
      <p:ext uri="{BB962C8B-B14F-4D97-AF65-F5344CB8AC3E}">
        <p14:creationId xmlns="" xmlns:p14="http://schemas.microsoft.com/office/powerpoint/2010/main" val="155838848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Exercise 1</a:t>
            </a:r>
            <a:endParaRPr lang="en-AU" dirty="0"/>
          </a:p>
        </p:txBody>
      </p:sp>
      <p:sp>
        <p:nvSpPr>
          <p:cNvPr id="5" name="Content Placeholder 4"/>
          <p:cNvSpPr>
            <a:spLocks noGrp="1"/>
          </p:cNvSpPr>
          <p:nvPr>
            <p:ph idx="1"/>
          </p:nvPr>
        </p:nvSpPr>
        <p:spPr/>
        <p:txBody>
          <a:bodyPr>
            <a:normAutofit fontScale="92500" lnSpcReduction="10000"/>
          </a:bodyPr>
          <a:lstStyle/>
          <a:p>
            <a:pPr marL="457200" indent="-457200">
              <a:buFont typeface="+mj-lt"/>
              <a:buAutoNum type="arabicPeriod" startAt="3"/>
            </a:pPr>
            <a:r>
              <a:rPr lang="en-US" dirty="0" smtClean="0"/>
              <a:t>Create the following metadata item using the editor:</a:t>
            </a:r>
            <a:endParaRPr lang="en-US" sz="2000" dirty="0"/>
          </a:p>
          <a:p>
            <a:pPr lvl="1">
              <a:buFont typeface="Arial" pitchFamily="34" charset="0"/>
              <a:buChar char="•"/>
            </a:pPr>
            <a:r>
              <a:rPr lang="en-US" sz="2000" b="1" dirty="0" smtClean="0"/>
              <a:t>Authority:</a:t>
            </a:r>
            <a:r>
              <a:rPr lang="en-US" sz="2000" dirty="0" smtClean="0"/>
              <a:t> </a:t>
            </a:r>
            <a:r>
              <a:rPr lang="en-US" sz="2000" dirty="0" err="1" smtClean="0"/>
              <a:t>com.example.</a:t>
            </a:r>
            <a:r>
              <a:rPr lang="en-US" sz="2000" i="1" dirty="0" err="1" smtClean="0"/>
              <a:t>your</a:t>
            </a:r>
            <a:r>
              <a:rPr lang="en-US" sz="2000" i="1" dirty="0" smtClean="0"/>
              <a:t>-user-name</a:t>
            </a:r>
            <a:endParaRPr lang="en-US" sz="2000" dirty="0" smtClean="0"/>
          </a:p>
          <a:p>
            <a:pPr lvl="1">
              <a:buFont typeface="Arial" pitchFamily="34" charset="0"/>
              <a:buChar char="•"/>
            </a:pPr>
            <a:r>
              <a:rPr lang="en-US" sz="2000" b="1" dirty="0" smtClean="0"/>
              <a:t>Identifier:</a:t>
            </a:r>
            <a:r>
              <a:rPr lang="en-US" sz="2000" dirty="0" smtClean="0"/>
              <a:t> exercise1</a:t>
            </a:r>
          </a:p>
          <a:p>
            <a:pPr lvl="1">
              <a:buFont typeface="Arial" pitchFamily="34" charset="0"/>
              <a:buChar char="•"/>
            </a:pPr>
            <a:r>
              <a:rPr lang="en-US" sz="2000" b="1" dirty="0" smtClean="0"/>
              <a:t>Categories:</a:t>
            </a:r>
            <a:r>
              <a:rPr lang="en-US" sz="2000" dirty="0" smtClean="0"/>
              <a:t> WIS_GISC_CASABLANCA</a:t>
            </a:r>
            <a:endParaRPr lang="en-US" sz="2000" b="1" dirty="0" smtClean="0"/>
          </a:p>
          <a:p>
            <a:pPr lvl="1">
              <a:buFont typeface="Arial" pitchFamily="34" charset="0"/>
              <a:buChar char="•"/>
            </a:pPr>
            <a:r>
              <a:rPr lang="en-US" sz="2000" b="1" dirty="0" smtClean="0"/>
              <a:t>Name:</a:t>
            </a:r>
            <a:r>
              <a:rPr lang="en-US" sz="2000" dirty="0" smtClean="0"/>
              <a:t> Example weather forecast for </a:t>
            </a:r>
            <a:r>
              <a:rPr lang="en-US" sz="2000" i="1" dirty="0"/>
              <a:t>your home city.</a:t>
            </a:r>
            <a:endParaRPr lang="en-US" sz="2000" i="1" dirty="0" smtClean="0"/>
          </a:p>
          <a:p>
            <a:pPr lvl="1">
              <a:buFont typeface="Arial" pitchFamily="34" charset="0"/>
              <a:buChar char="•"/>
            </a:pPr>
            <a:r>
              <a:rPr lang="en-US" sz="2000" b="1" dirty="0" smtClean="0"/>
              <a:t>Abstract:</a:t>
            </a:r>
            <a:r>
              <a:rPr lang="en-US" sz="2000" dirty="0" smtClean="0"/>
              <a:t> This is an example metadata item referring to the weather forecast for </a:t>
            </a:r>
            <a:r>
              <a:rPr lang="en-US" sz="2000" i="1" dirty="0" smtClean="0"/>
              <a:t>your home city</a:t>
            </a:r>
            <a:r>
              <a:rPr lang="en-US" sz="2000" dirty="0" smtClean="0"/>
              <a:t>.</a:t>
            </a:r>
          </a:p>
          <a:p>
            <a:pPr lvl="1">
              <a:buFont typeface="Arial" pitchFamily="34" charset="0"/>
              <a:buChar char="•"/>
            </a:pPr>
            <a:r>
              <a:rPr lang="en-US" sz="2000" b="1" dirty="0"/>
              <a:t>Keywords:</a:t>
            </a:r>
            <a:r>
              <a:rPr lang="en-US" sz="2000" dirty="0"/>
              <a:t> weather (theme), </a:t>
            </a:r>
            <a:r>
              <a:rPr lang="en-US" sz="2000" i="1" dirty="0" smtClean="0"/>
              <a:t>Your home </a:t>
            </a:r>
            <a:r>
              <a:rPr lang="en-US" sz="2000" i="1" dirty="0"/>
              <a:t>c</a:t>
            </a:r>
            <a:r>
              <a:rPr lang="en-US" sz="2000" i="1" dirty="0" smtClean="0"/>
              <a:t>ountry</a:t>
            </a:r>
            <a:r>
              <a:rPr lang="en-US" sz="2000" dirty="0" smtClean="0"/>
              <a:t> </a:t>
            </a:r>
            <a:r>
              <a:rPr lang="en-US" sz="2000" dirty="0"/>
              <a:t>(place</a:t>
            </a:r>
            <a:r>
              <a:rPr lang="en-US" sz="2000" dirty="0" smtClean="0"/>
              <a:t>)</a:t>
            </a:r>
          </a:p>
          <a:p>
            <a:pPr lvl="1">
              <a:buFont typeface="Arial" pitchFamily="34" charset="0"/>
              <a:buChar char="•"/>
            </a:pPr>
            <a:r>
              <a:rPr lang="en-US" sz="2000" b="1" dirty="0" smtClean="0"/>
              <a:t>Date Published:</a:t>
            </a:r>
            <a:r>
              <a:rPr lang="en-US" sz="2000" dirty="0" smtClean="0"/>
              <a:t> </a:t>
            </a:r>
            <a:r>
              <a:rPr lang="en-US" sz="2000" i="1" dirty="0" smtClean="0"/>
              <a:t>Todays date</a:t>
            </a:r>
          </a:p>
          <a:p>
            <a:pPr lvl="1">
              <a:buFont typeface="Arial" pitchFamily="34" charset="0"/>
              <a:buChar char="•"/>
            </a:pPr>
            <a:r>
              <a:rPr lang="en-US" sz="2000" b="1" dirty="0" smtClean="0"/>
              <a:t>Data Custodian:</a:t>
            </a:r>
            <a:r>
              <a:rPr lang="en-US" sz="2000" dirty="0" smtClean="0"/>
              <a:t> </a:t>
            </a:r>
            <a:r>
              <a:rPr lang="en-US" sz="2000" i="1" dirty="0" smtClean="0"/>
              <a:t>Your name and </a:t>
            </a:r>
            <a:r>
              <a:rPr lang="en-US" sz="2000" i="1" dirty="0" err="1" smtClean="0"/>
              <a:t>organisation</a:t>
            </a:r>
            <a:endParaRPr lang="en-US" sz="2000" dirty="0" smtClean="0"/>
          </a:p>
          <a:p>
            <a:pPr lvl="1">
              <a:buFont typeface="Arial" pitchFamily="34" charset="0"/>
              <a:buChar char="•"/>
            </a:pPr>
            <a:r>
              <a:rPr lang="en-US" sz="2000" b="1" dirty="0" smtClean="0"/>
              <a:t>Geographic Region:</a:t>
            </a:r>
            <a:r>
              <a:rPr lang="en-US" sz="2000" b="1" i="1" dirty="0" smtClean="0"/>
              <a:t> </a:t>
            </a:r>
            <a:r>
              <a:rPr lang="en-US" sz="2000" i="1" dirty="0" smtClean="0"/>
              <a:t>Your home country</a:t>
            </a:r>
            <a:endParaRPr lang="en-US" sz="2000" dirty="0" smtClean="0"/>
          </a:p>
          <a:p>
            <a:pPr lvl="1">
              <a:buFont typeface="Arial" pitchFamily="34" charset="0"/>
              <a:buChar char="•"/>
            </a:pPr>
            <a:r>
              <a:rPr lang="en-US" sz="2000" b="1" dirty="0" smtClean="0"/>
              <a:t>Format:</a:t>
            </a:r>
            <a:r>
              <a:rPr lang="en-US" sz="2000" dirty="0" smtClean="0"/>
              <a:t> XML</a:t>
            </a:r>
          </a:p>
          <a:p>
            <a:pPr lvl="1">
              <a:buFont typeface="Arial" pitchFamily="34" charset="0"/>
              <a:buChar char="•"/>
            </a:pPr>
            <a:r>
              <a:rPr lang="en-US" sz="2000" b="1" dirty="0" smtClean="0"/>
              <a:t>Email:</a:t>
            </a:r>
            <a:r>
              <a:rPr lang="en-US" sz="2000" dirty="0" smtClean="0"/>
              <a:t> </a:t>
            </a:r>
            <a:r>
              <a:rPr lang="en-US" sz="2000" i="1" dirty="0" smtClean="0"/>
              <a:t>Your email address</a:t>
            </a:r>
            <a:endParaRPr lang="en-AU" sz="2000" b="1" dirty="0"/>
          </a:p>
        </p:txBody>
      </p:sp>
    </p:spTree>
    <p:extLst>
      <p:ext uri="{BB962C8B-B14F-4D97-AF65-F5344CB8AC3E}">
        <p14:creationId xmlns="" xmlns:p14="http://schemas.microsoft.com/office/powerpoint/2010/main" val="279098744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Exercise 1</a:t>
            </a:r>
            <a:endParaRPr lang="en-AU" dirty="0"/>
          </a:p>
        </p:txBody>
      </p:sp>
      <p:sp>
        <p:nvSpPr>
          <p:cNvPr id="3" name="Content Placeholder 2"/>
          <p:cNvSpPr>
            <a:spLocks noGrp="1"/>
          </p:cNvSpPr>
          <p:nvPr>
            <p:ph idx="1"/>
          </p:nvPr>
        </p:nvSpPr>
        <p:spPr/>
        <p:txBody>
          <a:bodyPr/>
          <a:lstStyle/>
          <a:p>
            <a:pPr marL="457200" indent="-457200">
              <a:buFont typeface="+mj-lt"/>
              <a:buAutoNum type="arabicPeriod" startAt="4"/>
            </a:pPr>
            <a:r>
              <a:rPr lang="en-US" dirty="0" smtClean="0"/>
              <a:t>Once you have saved your metadata item, go to the Normal Search and search for "exercise1 </a:t>
            </a:r>
            <a:r>
              <a:rPr lang="en-US" i="1" dirty="0" smtClean="0"/>
              <a:t>your-user-name</a:t>
            </a:r>
            <a:r>
              <a:rPr lang="en-US" dirty="0" smtClean="0"/>
              <a:t>".</a:t>
            </a:r>
          </a:p>
          <a:p>
            <a:pPr marL="457200" indent="-457200">
              <a:buFont typeface="+mj-lt"/>
              <a:buAutoNum type="arabicPeriod" startAt="4"/>
            </a:pPr>
            <a:endParaRPr lang="en-US" dirty="0"/>
          </a:p>
          <a:p>
            <a:pPr marL="457200" indent="-457200">
              <a:buFont typeface="+mj-lt"/>
              <a:buAutoNum type="arabicPeriod" startAt="4"/>
            </a:pPr>
            <a:r>
              <a:rPr lang="en-US" dirty="0" smtClean="0"/>
              <a:t>When you have found it, open the metadata item up in the viewer.</a:t>
            </a:r>
            <a:endParaRPr lang="en-AU" dirty="0"/>
          </a:p>
        </p:txBody>
      </p:sp>
    </p:spTree>
    <p:extLst>
      <p:ext uri="{BB962C8B-B14F-4D97-AF65-F5344CB8AC3E}">
        <p14:creationId xmlns="" xmlns:p14="http://schemas.microsoft.com/office/powerpoint/2010/main" val="135413736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Uploading Metadata</a:t>
            </a:r>
            <a:endParaRPr lang="en-AU" sz="3200" dirty="0"/>
          </a:p>
        </p:txBody>
      </p:sp>
      <p:sp>
        <p:nvSpPr>
          <p:cNvPr id="3" name="Content Placeholder 2"/>
          <p:cNvSpPr>
            <a:spLocks noGrp="1"/>
          </p:cNvSpPr>
          <p:nvPr>
            <p:ph idx="1"/>
          </p:nvPr>
        </p:nvSpPr>
        <p:spPr>
          <a:xfrm>
            <a:off x="395536" y="1556792"/>
            <a:ext cx="8458200" cy="5021263"/>
          </a:xfrm>
        </p:spPr>
        <p:txBody>
          <a:bodyPr/>
          <a:lstStyle/>
          <a:p>
            <a:pPr marL="342900" lvl="1" indent="-342900">
              <a:spcBef>
                <a:spcPct val="50000"/>
              </a:spcBef>
              <a:buBlip>
                <a:blip r:embed="rId3"/>
              </a:buBlip>
            </a:pPr>
            <a:r>
              <a:rPr lang="en-US" sz="2800" b="1" dirty="0" smtClean="0">
                <a:solidFill>
                  <a:schemeClr val="tx1"/>
                </a:solidFill>
                <a:ea typeface="+mn-ea"/>
                <a:cs typeface="+mn-cs"/>
              </a:rPr>
              <a:t>Existing XML metadata can be uploaded within the Upload section.</a:t>
            </a:r>
          </a:p>
          <a:p>
            <a:pPr lvl="1"/>
            <a:r>
              <a:rPr lang="en-US" dirty="0" smtClean="0"/>
              <a:t>Support for single XML files, or XML files bundled within a MEF file.</a:t>
            </a:r>
          </a:p>
          <a:p>
            <a:pPr lvl="1"/>
            <a:r>
              <a:rPr lang="en-US" dirty="0" smtClean="0"/>
              <a:t>Multiple files can be uploaded simultaneously by clicking the Add… button.</a:t>
            </a:r>
          </a:p>
          <a:p>
            <a:pPr marL="342900" lvl="1" indent="-342900">
              <a:spcBef>
                <a:spcPct val="50000"/>
              </a:spcBef>
              <a:buBlip>
                <a:blip r:embed="rId3"/>
              </a:buBlip>
            </a:pPr>
            <a:r>
              <a:rPr lang="en-US" sz="2800" b="1" dirty="0" smtClean="0">
                <a:solidFill>
                  <a:schemeClr val="tx1"/>
                </a:solidFill>
                <a:ea typeface="+mn-ea"/>
                <a:cs typeface="+mn-cs"/>
              </a:rPr>
              <a:t>Basic XML services can be applied to each XML file:</a:t>
            </a:r>
          </a:p>
          <a:p>
            <a:pPr lvl="1"/>
            <a:r>
              <a:rPr lang="en-US" dirty="0" smtClean="0"/>
              <a:t>A stylesheet can be applied to transform the XML file.</a:t>
            </a:r>
          </a:p>
          <a:p>
            <a:pPr lvl="1"/>
            <a:r>
              <a:rPr lang="en-US" dirty="0" smtClean="0"/>
              <a:t>The XML file can be validated using either XSD or Schematron validation (recommended).</a:t>
            </a:r>
          </a:p>
          <a:p>
            <a:pPr>
              <a:buFont typeface="Arial" pitchFamily="34" charset="0"/>
              <a:buChar char="•"/>
            </a:pPr>
            <a:endParaRPr lang="en-AU" dirty="0"/>
          </a:p>
        </p:txBody>
      </p:sp>
    </p:spTree>
    <p:extLst>
      <p:ext uri="{BB962C8B-B14F-4D97-AF65-F5344CB8AC3E}">
        <p14:creationId xmlns="" xmlns:p14="http://schemas.microsoft.com/office/powerpoint/2010/main" val="138990549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Managing Metadata</a:t>
            </a:r>
            <a:endParaRPr lang="en-AU" sz="3200" dirty="0"/>
          </a:p>
        </p:txBody>
      </p:sp>
      <p:sp>
        <p:nvSpPr>
          <p:cNvPr id="3" name="Content Placeholder 2"/>
          <p:cNvSpPr>
            <a:spLocks noGrp="1"/>
          </p:cNvSpPr>
          <p:nvPr>
            <p:ph idx="1"/>
          </p:nvPr>
        </p:nvSpPr>
        <p:spPr>
          <a:xfrm>
            <a:off x="395536" y="1484784"/>
            <a:ext cx="8458200" cy="5126038"/>
          </a:xfrm>
        </p:spPr>
        <p:txBody>
          <a:bodyPr/>
          <a:lstStyle/>
          <a:p>
            <a:pPr marL="342900" lvl="1" indent="-342900">
              <a:spcBef>
                <a:spcPct val="50000"/>
              </a:spcBef>
              <a:buBlip>
                <a:blip r:embed="rId3"/>
              </a:buBlip>
            </a:pPr>
            <a:r>
              <a:rPr lang="en-US" sz="2800" b="1" dirty="0" smtClean="0">
                <a:solidFill>
                  <a:schemeClr val="tx1"/>
                </a:solidFill>
                <a:ea typeface="+mn-ea"/>
                <a:cs typeface="+mn-cs"/>
              </a:rPr>
              <a:t>The Browse My Metadata section displays the metadata items owned by the user.</a:t>
            </a:r>
          </a:p>
          <a:p>
            <a:pPr marL="342900" lvl="1" indent="-342900">
              <a:spcBef>
                <a:spcPct val="50000"/>
              </a:spcBef>
              <a:buBlip>
                <a:blip r:embed="rId3"/>
              </a:buBlip>
            </a:pPr>
            <a:r>
              <a:rPr lang="en-US" sz="2800" b="1" dirty="0" smtClean="0">
                <a:solidFill>
                  <a:schemeClr val="tx1"/>
                </a:solidFill>
                <a:ea typeface="+mn-ea"/>
                <a:cs typeface="+mn-cs"/>
              </a:rPr>
              <a:t>Operations that can be performed on the selected metadata items include:</a:t>
            </a:r>
          </a:p>
          <a:p>
            <a:pPr lvl="1"/>
            <a:r>
              <a:rPr lang="en-US" b="1" dirty="0" smtClean="0"/>
              <a:t>Duplicate</a:t>
            </a:r>
            <a:r>
              <a:rPr lang="en-US" dirty="0" smtClean="0"/>
              <a:t>: creates a complete copy of a metadata item (requires a new URN).</a:t>
            </a:r>
          </a:p>
          <a:p>
            <a:pPr lvl="1"/>
            <a:r>
              <a:rPr lang="en-US" b="1" dirty="0" smtClean="0"/>
              <a:t>View</a:t>
            </a:r>
            <a:r>
              <a:rPr lang="en-US" dirty="0" smtClean="0"/>
              <a:t>: displays the metadata in the viewer.</a:t>
            </a:r>
          </a:p>
          <a:p>
            <a:pPr lvl="1"/>
            <a:r>
              <a:rPr lang="en-US" b="1" dirty="0" smtClean="0"/>
              <a:t>Edit</a:t>
            </a:r>
            <a:r>
              <a:rPr lang="en-US" dirty="0" smtClean="0"/>
              <a:t>: opens the metadata in the editor for editing.</a:t>
            </a:r>
          </a:p>
          <a:p>
            <a:pPr lvl="1"/>
            <a:r>
              <a:rPr lang="en-US" b="1" dirty="0" smtClean="0"/>
              <a:t>Remove</a:t>
            </a:r>
            <a:r>
              <a:rPr lang="en-US" dirty="0" smtClean="0"/>
              <a:t>: removes the metadata item from the catalogue.</a:t>
            </a:r>
          </a:p>
          <a:p>
            <a:pPr lvl="1"/>
            <a:r>
              <a:rPr lang="en-US" b="1" dirty="0" smtClean="0"/>
              <a:t>Export</a:t>
            </a:r>
            <a:r>
              <a:rPr lang="en-US" dirty="0" smtClean="0"/>
              <a:t>: exports the metadata item (as XML or MEF)</a:t>
            </a:r>
            <a:endParaRPr lang="en-AU" dirty="0"/>
          </a:p>
        </p:txBody>
      </p:sp>
    </p:spTree>
    <p:extLst>
      <p:ext uri="{BB962C8B-B14F-4D97-AF65-F5344CB8AC3E}">
        <p14:creationId xmlns="" xmlns:p14="http://schemas.microsoft.com/office/powerpoint/2010/main" val="112420788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0" dirty="0" err="1" smtClean="0"/>
              <a:t>Metadata</a:t>
            </a:r>
            <a:r>
              <a:rPr lang="fr-FR" b="0" dirty="0" smtClean="0"/>
              <a:t> Exchange Format</a:t>
            </a:r>
            <a:endParaRPr lang="fr-FR" dirty="0"/>
          </a:p>
        </p:txBody>
      </p:sp>
      <p:sp>
        <p:nvSpPr>
          <p:cNvPr id="3" name="Espace réservé du contenu 2"/>
          <p:cNvSpPr>
            <a:spLocks noGrp="1"/>
          </p:cNvSpPr>
          <p:nvPr>
            <p:ph idx="1"/>
          </p:nvPr>
        </p:nvSpPr>
        <p:spPr>
          <a:xfrm>
            <a:off x="395536" y="1556792"/>
            <a:ext cx="8458200" cy="4935538"/>
          </a:xfrm>
        </p:spPr>
        <p:txBody>
          <a:bodyPr/>
          <a:lstStyle/>
          <a:p>
            <a:r>
              <a:rPr lang="en-US" b="0" dirty="0" smtClean="0"/>
              <a:t>The metadata exchange format (MEF in short) is a specially designed file format for the purpose of metadata exchange between different platforms</a:t>
            </a:r>
          </a:p>
          <a:p>
            <a:r>
              <a:rPr lang="en-US" b="0" dirty="0" smtClean="0"/>
              <a:t>This format has been designed with the following needs in mind:</a:t>
            </a:r>
          </a:p>
          <a:p>
            <a:pPr lvl="1"/>
            <a:r>
              <a:rPr lang="en-US" b="0" dirty="0" smtClean="0"/>
              <a:t>Export a metadata record for backup purposes</a:t>
            </a:r>
          </a:p>
          <a:p>
            <a:pPr lvl="1"/>
            <a:r>
              <a:rPr lang="en-US" b="0" dirty="0" smtClean="0"/>
              <a:t>Import a metadata record from a previous backup</a:t>
            </a:r>
          </a:p>
          <a:p>
            <a:pPr lvl="1"/>
            <a:r>
              <a:rPr lang="en-US" b="0" dirty="0" smtClean="0"/>
              <a:t>Import a metadata record from a different </a:t>
            </a:r>
            <a:r>
              <a:rPr lang="en-US" b="0" dirty="0" err="1" smtClean="0"/>
              <a:t>OpenWIS</a:t>
            </a:r>
            <a:r>
              <a:rPr lang="en-US" b="0" dirty="0" smtClean="0"/>
              <a:t> version to allow a smooth migration from one version to another.</a:t>
            </a:r>
          </a:p>
          <a:p>
            <a:pPr lvl="1"/>
            <a:r>
              <a:rPr lang="en-US" b="0" dirty="0" smtClean="0"/>
              <a:t>Capture metadata plus thumbnails and any data uploaded with the metadata record.</a:t>
            </a:r>
          </a:p>
          <a:p>
            <a:endParaRPr lang="fr-FR" b="0" dirty="0" smtClean="0"/>
          </a:p>
          <a:p>
            <a:endParaRPr lang="fr-FR" b="0" dirty="0" smtClean="0"/>
          </a:p>
          <a:p>
            <a:endParaRPr lang="fr-FR" dirty="0"/>
          </a:p>
        </p:txBody>
      </p:sp>
      <p:sp>
        <p:nvSpPr>
          <p:cNvPr id="4" name="Espace réservé du numéro de diapositive 3"/>
          <p:cNvSpPr>
            <a:spLocks noGrp="1"/>
          </p:cNvSpPr>
          <p:nvPr>
            <p:ph type="sldNum" sz="quarter" idx="4294967295"/>
          </p:nvPr>
        </p:nvSpPr>
        <p:spPr>
          <a:xfrm>
            <a:off x="8277224" y="6594475"/>
            <a:ext cx="866775" cy="263525"/>
          </a:xfrm>
          <a:prstGeom prst="rect">
            <a:avLst/>
          </a:prstGeom>
        </p:spPr>
        <p:txBody>
          <a:bodyPr>
            <a:normAutofit fontScale="85000" lnSpcReduction="20000"/>
          </a:bodyPr>
          <a:lstStyle/>
          <a:p>
            <a:pPr algn="ctr"/>
            <a:fld id="{7944F9FB-4CD3-47AE-A594-CB38035E7FEA}" type="slidenum">
              <a:rPr lang="fr-FR" smtClean="0"/>
              <a:pPr algn="ctr"/>
              <a:t>22</a:t>
            </a:fld>
            <a:endParaRPr lang="fr-FR" dirty="0"/>
          </a:p>
        </p:txBody>
      </p:sp>
    </p:spTree>
  </p:cSld>
  <p:clrMapOvr>
    <a:masterClrMapping/>
  </p:clrMapOvr>
  <p:transition advTm="10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0" dirty="0" err="1" smtClean="0"/>
              <a:t>Metadata</a:t>
            </a:r>
            <a:r>
              <a:rPr lang="fr-FR" b="0" dirty="0" smtClean="0"/>
              <a:t> Exchange Format</a:t>
            </a:r>
            <a:endParaRPr lang="fr-FR" dirty="0"/>
          </a:p>
        </p:txBody>
      </p:sp>
      <p:sp>
        <p:nvSpPr>
          <p:cNvPr id="3" name="Espace réservé du contenu 2"/>
          <p:cNvSpPr>
            <a:spLocks noGrp="1"/>
          </p:cNvSpPr>
          <p:nvPr>
            <p:ph idx="1"/>
          </p:nvPr>
        </p:nvSpPr>
        <p:spPr>
          <a:xfrm>
            <a:off x="323528" y="1484784"/>
            <a:ext cx="8458200" cy="4935538"/>
          </a:xfrm>
        </p:spPr>
        <p:txBody>
          <a:bodyPr/>
          <a:lstStyle/>
          <a:p>
            <a:r>
              <a:rPr lang="en-US" b="0" i="1" dirty="0" smtClean="0"/>
              <a:t>public</a:t>
            </a:r>
            <a:r>
              <a:rPr lang="en-US" b="0" dirty="0" smtClean="0"/>
              <a:t>: this is a directory used to store the metadata thumbnails and other public files. There are no restrictions on the image format but it is strongly recommended to use the portable network graphics (PNG), JPEG or GIF format.</a:t>
            </a:r>
          </a:p>
          <a:p>
            <a:r>
              <a:rPr lang="en-US" b="0" i="1" dirty="0" smtClean="0"/>
              <a:t>private</a:t>
            </a:r>
            <a:r>
              <a:rPr lang="en-US" b="0" dirty="0" smtClean="0"/>
              <a:t>: this is a directory used to store all data (maps, shape files etc...) uploaded with the metadata in the </a:t>
            </a:r>
            <a:r>
              <a:rPr lang="en-US" b="0" dirty="0" err="1" smtClean="0"/>
              <a:t>GeoNetwork</a:t>
            </a:r>
            <a:r>
              <a:rPr lang="en-US" b="0" dirty="0" smtClean="0"/>
              <a:t> editor. Files in this directory are </a:t>
            </a:r>
            <a:r>
              <a:rPr lang="en-US" b="0" i="1" dirty="0" smtClean="0"/>
              <a:t>private</a:t>
            </a:r>
            <a:r>
              <a:rPr lang="en-US" b="0" dirty="0" smtClean="0"/>
              <a:t> in the sense that </a:t>
            </a:r>
            <a:r>
              <a:rPr lang="en-US" b="0" dirty="0" err="1" smtClean="0"/>
              <a:t>authorisation</a:t>
            </a:r>
            <a:r>
              <a:rPr lang="en-US" b="0" dirty="0" smtClean="0"/>
              <a:t> is required to access them. There are no restrictions on the file types that can be stored into this directory.</a:t>
            </a:r>
          </a:p>
          <a:p>
            <a:endParaRPr lang="fr-FR" dirty="0"/>
          </a:p>
        </p:txBody>
      </p:sp>
      <p:sp>
        <p:nvSpPr>
          <p:cNvPr id="4" name="Espace réservé du numéro de diapositive 3"/>
          <p:cNvSpPr>
            <a:spLocks noGrp="1"/>
          </p:cNvSpPr>
          <p:nvPr>
            <p:ph type="sldNum" sz="quarter" idx="4294967295"/>
          </p:nvPr>
        </p:nvSpPr>
        <p:spPr>
          <a:xfrm>
            <a:off x="8277224" y="6594475"/>
            <a:ext cx="866775" cy="263525"/>
          </a:xfrm>
          <a:prstGeom prst="rect">
            <a:avLst/>
          </a:prstGeom>
        </p:spPr>
        <p:txBody>
          <a:bodyPr>
            <a:normAutofit fontScale="85000" lnSpcReduction="20000"/>
          </a:bodyPr>
          <a:lstStyle/>
          <a:p>
            <a:pPr algn="ctr"/>
            <a:fld id="{7944F9FB-4CD3-47AE-A594-CB38035E7FEA}" type="slidenum">
              <a:rPr lang="fr-FR" smtClean="0"/>
              <a:pPr algn="ctr"/>
              <a:t>23</a:t>
            </a:fld>
            <a:endParaRPr lang="fr-FR" dirty="0"/>
          </a:p>
        </p:txBody>
      </p:sp>
    </p:spTree>
  </p:cSld>
  <p:clrMapOvr>
    <a:masterClrMapping/>
  </p:clrMapOvr>
  <p:transition advTm="10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Managing Metadata</a:t>
            </a:r>
            <a:endParaRPr lang="en-AU" sz="3200" dirty="0"/>
          </a:p>
        </p:txBody>
      </p:sp>
      <p:pic>
        <p:nvPicPr>
          <p:cNvPr id="4" name="Content Placeholder 3"/>
          <p:cNvPicPr>
            <a:picLocks noGrp="1" noChangeAspect="1"/>
          </p:cNvPicPr>
          <p:nvPr>
            <p:ph idx="1"/>
          </p:nvPr>
        </p:nvPicPr>
        <p:blipFill>
          <a:blip r:embed="rId2" cstate="print">
            <a:extLst>
              <a:ext uri="{28A0092B-C50C-407E-A947-70E740481C1C}">
                <a14:useLocalDpi xmlns="" xmlns:a14="http://schemas.microsoft.com/office/drawing/2010/main" val="0"/>
              </a:ext>
            </a:extLst>
          </a:blip>
          <a:stretch>
            <a:fillRect/>
          </a:stretch>
        </p:blipFill>
        <p:spPr>
          <a:xfrm>
            <a:off x="225425" y="1347566"/>
            <a:ext cx="8637588" cy="3824730"/>
          </a:xfrm>
        </p:spPr>
      </p:pic>
    </p:spTree>
    <p:extLst>
      <p:ext uri="{BB962C8B-B14F-4D97-AF65-F5344CB8AC3E}">
        <p14:creationId xmlns="" xmlns:p14="http://schemas.microsoft.com/office/powerpoint/2010/main" val="343824792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Live Demo</a:t>
            </a:r>
            <a:endParaRPr lang="en-AU" dirty="0"/>
          </a:p>
        </p:txBody>
      </p:sp>
      <p:sp>
        <p:nvSpPr>
          <p:cNvPr id="3" name="Content Placeholder 2"/>
          <p:cNvSpPr>
            <a:spLocks noGrp="1"/>
          </p:cNvSpPr>
          <p:nvPr>
            <p:ph idx="1"/>
          </p:nvPr>
        </p:nvSpPr>
        <p:spPr/>
        <p:txBody>
          <a:bodyPr/>
          <a:lstStyle/>
          <a:p>
            <a:pPr marL="342900" lvl="1" indent="-342900">
              <a:spcBef>
                <a:spcPct val="50000"/>
              </a:spcBef>
              <a:buBlip>
                <a:blip r:embed="rId3"/>
              </a:buBlip>
            </a:pPr>
            <a:r>
              <a:rPr lang="en-US" sz="2800" b="1" dirty="0" smtClean="0">
                <a:solidFill>
                  <a:schemeClr val="tx1"/>
                </a:solidFill>
                <a:ea typeface="+mn-ea"/>
                <a:cs typeface="+mn-cs"/>
              </a:rPr>
              <a:t>Uploading Metadata</a:t>
            </a:r>
          </a:p>
          <a:p>
            <a:pPr marL="342900" lvl="1" indent="-342900">
              <a:spcBef>
                <a:spcPct val="50000"/>
              </a:spcBef>
              <a:buBlip>
                <a:blip r:embed="rId3"/>
              </a:buBlip>
            </a:pPr>
            <a:r>
              <a:rPr lang="en-US" sz="2800" b="1" dirty="0" smtClean="0">
                <a:solidFill>
                  <a:schemeClr val="tx1"/>
                </a:solidFill>
                <a:ea typeface="+mn-ea"/>
                <a:cs typeface="+mn-cs"/>
              </a:rPr>
              <a:t>Managing Metadata</a:t>
            </a:r>
            <a:endParaRPr lang="en-AU" sz="2800" b="1" dirty="0">
              <a:solidFill>
                <a:schemeClr val="tx1"/>
              </a:solidFill>
              <a:ea typeface="+mn-ea"/>
              <a:cs typeface="+mn-cs"/>
            </a:endParaRPr>
          </a:p>
        </p:txBody>
      </p:sp>
    </p:spTree>
    <p:extLst>
      <p:ext uri="{BB962C8B-B14F-4D97-AF65-F5344CB8AC3E}">
        <p14:creationId xmlns="" xmlns:p14="http://schemas.microsoft.com/office/powerpoint/2010/main" val="415073289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Exercise 2</a:t>
            </a:r>
            <a:endParaRPr lang="en-AU" dirty="0"/>
          </a:p>
        </p:txBody>
      </p:sp>
      <p:sp>
        <p:nvSpPr>
          <p:cNvPr id="5" name="Content Placeholder 4"/>
          <p:cNvSpPr>
            <a:spLocks noGrp="1"/>
          </p:cNvSpPr>
          <p:nvPr>
            <p:ph idx="1"/>
          </p:nvPr>
        </p:nvSpPr>
        <p:spPr>
          <a:xfrm>
            <a:off x="395536" y="1412776"/>
            <a:ext cx="8458200" cy="5002213"/>
          </a:xfrm>
        </p:spPr>
        <p:txBody>
          <a:bodyPr/>
          <a:lstStyle/>
          <a:p>
            <a:pPr marL="457200" lvl="1" indent="-457200">
              <a:buFont typeface="+mj-lt"/>
              <a:buAutoNum type="arabicPeriod"/>
            </a:pPr>
            <a:r>
              <a:rPr lang="en-US" dirty="0" smtClean="0"/>
              <a:t>Go to the </a:t>
            </a:r>
            <a:r>
              <a:rPr lang="en-US" b="1" dirty="0" smtClean="0"/>
              <a:t>Browse My Metadata</a:t>
            </a:r>
            <a:r>
              <a:rPr lang="en-US" dirty="0" smtClean="0"/>
              <a:t> section and duplicate the metadata item created in Exercise 1.  Give it the URN:</a:t>
            </a:r>
          </a:p>
          <a:p>
            <a:pPr marL="0" lvl="1" indent="0" algn="ctr">
              <a:spcBef>
                <a:spcPts val="1000"/>
              </a:spcBef>
              <a:spcAft>
                <a:spcPts val="1000"/>
              </a:spcAft>
              <a:buNone/>
            </a:pPr>
            <a:r>
              <a:rPr lang="en-US" sz="2000" dirty="0" err="1" smtClean="0">
                <a:latin typeface="Courier New" pitchFamily="49" charset="0"/>
                <a:cs typeface="Courier New" pitchFamily="49" charset="0"/>
              </a:rPr>
              <a:t>urn:x-wmo:md:ma.marocmeteo</a:t>
            </a:r>
            <a:r>
              <a:rPr lang="en-US" sz="2000" dirty="0" smtClean="0">
                <a:latin typeface="Courier New" pitchFamily="49" charset="0"/>
                <a:cs typeface="Courier New" pitchFamily="49" charset="0"/>
              </a:rPr>
              <a:t>::</a:t>
            </a:r>
            <a:r>
              <a:rPr lang="en-US" sz="2000" b="1" dirty="0" smtClean="0">
                <a:latin typeface="Courier New" pitchFamily="49" charset="0"/>
                <a:cs typeface="Courier New" pitchFamily="49" charset="0"/>
              </a:rPr>
              <a:t>your-user-name</a:t>
            </a:r>
            <a:r>
              <a:rPr lang="en-US" sz="2000" dirty="0" smtClean="0">
                <a:latin typeface="Courier New" pitchFamily="49" charset="0"/>
                <a:cs typeface="Courier New" pitchFamily="49" charset="0"/>
              </a:rPr>
              <a:t>.exercise2</a:t>
            </a:r>
            <a:endParaRPr lang="en-US" dirty="0" smtClean="0">
              <a:cs typeface="Courier New" pitchFamily="49" charset="0"/>
            </a:endParaRPr>
          </a:p>
          <a:p>
            <a:pPr marL="457200" lvl="1" indent="-457200">
              <a:buFont typeface="+mj-lt"/>
              <a:buAutoNum type="arabicPeriod" startAt="2"/>
            </a:pPr>
            <a:r>
              <a:rPr lang="en-US" dirty="0" smtClean="0">
                <a:cs typeface="Courier New" pitchFamily="49" charset="0"/>
              </a:rPr>
              <a:t>Export "exercise2" as an XML file onto the desktop.</a:t>
            </a:r>
            <a:endParaRPr lang="en-US" dirty="0">
              <a:cs typeface="Courier New" pitchFamily="49" charset="0"/>
            </a:endParaRPr>
          </a:p>
          <a:p>
            <a:pPr marL="457200" lvl="1" indent="-457200">
              <a:buFont typeface="+mj-lt"/>
              <a:buAutoNum type="arabicPeriod" startAt="2"/>
            </a:pPr>
            <a:r>
              <a:rPr lang="en-US" dirty="0" smtClean="0">
                <a:cs typeface="Courier New" pitchFamily="49" charset="0"/>
              </a:rPr>
              <a:t>Remove the "exercise2" metadata item from the list.</a:t>
            </a:r>
          </a:p>
          <a:p>
            <a:pPr marL="457200" lvl="1" indent="-457200">
              <a:buFont typeface="+mj-lt"/>
              <a:buAutoNum type="arabicPeriod" startAt="4"/>
            </a:pPr>
            <a:r>
              <a:rPr lang="en-US" dirty="0" smtClean="0">
                <a:cs typeface="Courier New" pitchFamily="49" charset="0"/>
              </a:rPr>
              <a:t>Go to </a:t>
            </a:r>
            <a:r>
              <a:rPr lang="en-US" b="1" dirty="0" smtClean="0">
                <a:cs typeface="Courier New" pitchFamily="49" charset="0"/>
              </a:rPr>
              <a:t>Insert Metadata</a:t>
            </a:r>
            <a:r>
              <a:rPr lang="en-US" dirty="0" smtClean="0">
                <a:cs typeface="Courier New" pitchFamily="49" charset="0"/>
              </a:rPr>
              <a:t> and select the exported XML file.  Select </a:t>
            </a:r>
            <a:r>
              <a:rPr lang="en-US" i="1" dirty="0" smtClean="0">
                <a:cs typeface="Courier New" pitchFamily="49" charset="0"/>
              </a:rPr>
              <a:t>XSD and </a:t>
            </a:r>
            <a:r>
              <a:rPr lang="en-US" i="1" dirty="0" err="1" smtClean="0">
                <a:cs typeface="Courier New" pitchFamily="49" charset="0"/>
              </a:rPr>
              <a:t>schematrons</a:t>
            </a:r>
            <a:r>
              <a:rPr lang="en-US" dirty="0">
                <a:cs typeface="Courier New" pitchFamily="49" charset="0"/>
              </a:rPr>
              <a:t> </a:t>
            </a:r>
            <a:r>
              <a:rPr lang="en-US" dirty="0" smtClean="0">
                <a:cs typeface="Courier New" pitchFamily="49" charset="0"/>
              </a:rPr>
              <a:t>validation and the </a:t>
            </a:r>
            <a:r>
              <a:rPr lang="en-US" i="1" dirty="0" smtClean="0">
                <a:cs typeface="Courier New" pitchFamily="49" charset="0"/>
              </a:rPr>
              <a:t>WIS-NC-CONGO </a:t>
            </a:r>
            <a:r>
              <a:rPr lang="en-US" dirty="0" smtClean="0">
                <a:cs typeface="Courier New" pitchFamily="49" charset="0"/>
              </a:rPr>
              <a:t>category.  Insert the metadata item.</a:t>
            </a:r>
          </a:p>
          <a:p>
            <a:pPr marL="457200" lvl="1" indent="-457200">
              <a:buFont typeface="+mj-lt"/>
              <a:buAutoNum type="arabicPeriod" startAt="4"/>
            </a:pPr>
            <a:r>
              <a:rPr lang="en-US" dirty="0" smtClean="0">
                <a:cs typeface="Courier New" pitchFamily="49" charset="0"/>
              </a:rPr>
              <a:t>Go to </a:t>
            </a:r>
            <a:r>
              <a:rPr lang="en-US" b="1" dirty="0" smtClean="0">
                <a:cs typeface="Courier New" pitchFamily="49" charset="0"/>
              </a:rPr>
              <a:t>Browse My Metadata</a:t>
            </a:r>
            <a:r>
              <a:rPr lang="en-US" dirty="0" smtClean="0">
                <a:cs typeface="Courier New" pitchFamily="49" charset="0"/>
              </a:rPr>
              <a:t> and opening it up for viewing.</a:t>
            </a:r>
          </a:p>
          <a:p>
            <a:pPr marL="457200" lvl="1" indent="-457200">
              <a:buFont typeface="+mj-lt"/>
              <a:buAutoNum type="arabicPeriod" startAt="4"/>
            </a:pPr>
            <a:r>
              <a:rPr lang="en-US" dirty="0" smtClean="0">
                <a:cs typeface="Courier New" pitchFamily="49" charset="0"/>
              </a:rPr>
              <a:t>From the metadata viewer, open the metadata item up for editing.</a:t>
            </a:r>
          </a:p>
          <a:p>
            <a:pPr marL="0" lvl="1" indent="0">
              <a:buNone/>
            </a:pPr>
            <a:endParaRPr lang="en-US" dirty="0">
              <a:cs typeface="Courier New" pitchFamily="49" charset="0"/>
            </a:endParaRPr>
          </a:p>
        </p:txBody>
      </p:sp>
    </p:spTree>
    <p:extLst>
      <p:ext uri="{BB962C8B-B14F-4D97-AF65-F5344CB8AC3E}">
        <p14:creationId xmlns="" xmlns:p14="http://schemas.microsoft.com/office/powerpoint/2010/main" val="156747154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l">
  <a:themeElements>
    <a:clrScheme name="Civil">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l">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l">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85</TotalTime>
  <Words>1506</Words>
  <Application>Microsoft Office PowerPoint</Application>
  <PresentationFormat>Affichage à l'écran (4:3)</PresentationFormat>
  <Paragraphs>172</Paragraphs>
  <Slides>26</Slides>
  <Notes>11</Notes>
  <HiddenSlides>0</HiddenSlides>
  <MMClips>0</MMClips>
  <ScaleCrop>false</ScaleCrop>
  <HeadingPairs>
    <vt:vector size="4" baseType="variant">
      <vt:variant>
        <vt:lpstr>Thème</vt:lpstr>
      </vt:variant>
      <vt:variant>
        <vt:i4>1</vt:i4>
      </vt:variant>
      <vt:variant>
        <vt:lpstr>Titres des diapositives</vt:lpstr>
      </vt:variant>
      <vt:variant>
        <vt:i4>26</vt:i4>
      </vt:variant>
    </vt:vector>
  </HeadingPairs>
  <TitlesOfParts>
    <vt:vector size="27" baseType="lpstr">
      <vt:lpstr>Civil</vt:lpstr>
      <vt:lpstr>Diapositive 1</vt:lpstr>
      <vt:lpstr>Timeline</vt:lpstr>
      <vt:lpstr>Creating Metadata Within OpenWIS</vt:lpstr>
      <vt:lpstr>Metadata Authoring Services</vt:lpstr>
      <vt:lpstr>Metadata Authoring Services</vt:lpstr>
      <vt:lpstr>Metadata URNs</vt:lpstr>
      <vt:lpstr>Metadata URNs</vt:lpstr>
      <vt:lpstr>Metadata Categories</vt:lpstr>
      <vt:lpstr>Creating Metadata</vt:lpstr>
      <vt:lpstr>Metadata Editor</vt:lpstr>
      <vt:lpstr>Using The Editor</vt:lpstr>
      <vt:lpstr>Using The Editor</vt:lpstr>
      <vt:lpstr>Repeatable Elements</vt:lpstr>
      <vt:lpstr>Removable Elements</vt:lpstr>
      <vt:lpstr>Live Demo</vt:lpstr>
      <vt:lpstr>Editor Tips</vt:lpstr>
      <vt:lpstr>Exercise 1</vt:lpstr>
      <vt:lpstr>Exercise 1</vt:lpstr>
      <vt:lpstr>Exercise 1</vt:lpstr>
      <vt:lpstr>Uploading Metadata</vt:lpstr>
      <vt:lpstr>Managing Metadata</vt:lpstr>
      <vt:lpstr>Metadata Exchange Format</vt:lpstr>
      <vt:lpstr>Metadata Exchange Format</vt:lpstr>
      <vt:lpstr>Managing Metadata</vt:lpstr>
      <vt:lpstr>Live Demo</vt:lpstr>
      <vt:lpstr>Exercise 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merrouchi</dc:creator>
  <cp:lastModifiedBy>Meteo</cp:lastModifiedBy>
  <cp:revision>7</cp:revision>
  <dcterms:created xsi:type="dcterms:W3CDTF">2015-10-26T07:28:51Z</dcterms:created>
  <dcterms:modified xsi:type="dcterms:W3CDTF">2015-10-29T19:27:27Z</dcterms:modified>
</cp:coreProperties>
</file>