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453" r:id="rId2"/>
    <p:sldId id="460" r:id="rId3"/>
    <p:sldId id="461" r:id="rId4"/>
    <p:sldId id="473" r:id="rId5"/>
    <p:sldId id="432" r:id="rId6"/>
    <p:sldId id="463" r:id="rId7"/>
    <p:sldId id="458" r:id="rId8"/>
    <p:sldId id="465" r:id="rId9"/>
    <p:sldId id="459" r:id="rId10"/>
    <p:sldId id="466" r:id="rId11"/>
    <p:sldId id="437" r:id="rId12"/>
    <p:sldId id="406" r:id="rId13"/>
    <p:sldId id="467" r:id="rId14"/>
    <p:sldId id="468" r:id="rId15"/>
  </p:sldIdLst>
  <p:sldSz cx="9144000" cy="6858000" type="screen4x3"/>
  <p:notesSz cx="9180513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324" autoAdjust="0"/>
    <p:restoredTop sz="94660"/>
  </p:normalViewPr>
  <p:slideViewPr>
    <p:cSldViewPr>
      <p:cViewPr varScale="1">
        <p:scale>
          <a:sx n="48" d="100"/>
          <a:sy n="48" d="100"/>
        </p:scale>
        <p:origin x="-100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78222" cy="34272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00166" y="0"/>
            <a:ext cx="3978222" cy="34272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914D97-E827-4D5F-960F-4F3A18CB869A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4092"/>
            <a:ext cx="3978222" cy="34272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00166" y="6514092"/>
            <a:ext cx="3978222" cy="34272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B93EEF-42B3-45D3-9E93-871492370FE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7822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00166" y="0"/>
            <a:ext cx="397822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097EE5-9BC1-4C5C-B963-89B1D45D18E3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74963" y="514350"/>
            <a:ext cx="3430587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8052" y="3257551"/>
            <a:ext cx="734441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7822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00166" y="6513910"/>
            <a:ext cx="397822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4C1731-8C5D-40B2-A6DC-6A53E313FEF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4C1731-8C5D-40B2-A6DC-6A53E313FEFA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C39733-9D8D-4633-AC78-DFA9C8B6BB73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2C765DD-8471-4166-BAB7-5FA4D6D8B2D2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12613A-8B64-4F2A-AC8B-C386E438ED87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4C1731-8C5D-40B2-A6DC-6A53E313FEFA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58EFB-4843-47E9-AAD1-62AE143C4B76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58EFB-4843-47E9-AAD1-62AE143C4B76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2811E87-BF76-4C72-A2A6-0023628C261B}" type="slidenum">
              <a:rPr lang="en-US"/>
              <a:pPr/>
              <a:t>8</a:t>
            </a:fld>
            <a:endParaRPr lang="en-US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24069" y="3257550"/>
            <a:ext cx="6732376" cy="3086100"/>
          </a:xfrm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8F43E-A021-4050-A99B-1F851806FC37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4C1731-8C5D-40B2-A6DC-6A53E313FEFA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4C1731-8C5D-40B2-A6DC-6A53E313FEFA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58EFB-4843-47E9-AAD1-62AE143C4B76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4C1731-8C5D-40B2-A6DC-6A53E313FEFA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4C1731-8C5D-40B2-A6DC-6A53E313FEFA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114EB-1A65-42FD-8428-CD193884E63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EE3DC-3C31-4E9F-94E2-E0BF160E4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114EB-1A65-42FD-8428-CD193884E63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EE3DC-3C31-4E9F-94E2-E0BF160E4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114EB-1A65-42FD-8428-CD193884E63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EE3DC-3C31-4E9F-94E2-E0BF160E4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114EB-1A65-42FD-8428-CD193884E63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EE3DC-3C31-4E9F-94E2-E0BF160E4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114EB-1A65-42FD-8428-CD193884E63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EE3DC-3C31-4E9F-94E2-E0BF160E4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114EB-1A65-42FD-8428-CD193884E63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EE3DC-3C31-4E9F-94E2-E0BF160E4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114EB-1A65-42FD-8428-CD193884E63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EE3DC-3C31-4E9F-94E2-E0BF160E4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114EB-1A65-42FD-8428-CD193884E63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EE3DC-3C31-4E9F-94E2-E0BF160E4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114EB-1A65-42FD-8428-CD193884E63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EE3DC-3C31-4E9F-94E2-E0BF160E4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114EB-1A65-42FD-8428-CD193884E63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EE3DC-3C31-4E9F-94E2-E0BF160E4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9114EB-1A65-42FD-8428-CD193884E63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AEE3DC-3C31-4E9F-94E2-E0BF160E4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9114EB-1A65-42FD-8428-CD193884E63F}" type="datetimeFigureOut">
              <a:rPr lang="en-US" smtClean="0"/>
              <a:pPr/>
              <a:t>11/4/2015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AEE3DC-3C31-4E9F-94E2-E0BF160E411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mailto:Mss.operator@dwd.de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ogimet.com/" TargetMode="External"/><Relationship Id="rId5" Type="http://schemas.openxmlformats.org/officeDocument/2006/relationships/hyperlink" Target="mailto:Transmet-alpha-reunion@meteo.fr" TargetMode="External"/><Relationship Id="rId4" Type="http://schemas.openxmlformats.org/officeDocument/2006/relationships/hyperlink" Target="mailto:transmet@meteo.go.ke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Mss.operator@dwd.de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Transmet-alpha-reunion@meteo.fr" TargetMode="External"/><Relationship Id="rId4" Type="http://schemas.openxmlformats.org/officeDocument/2006/relationships/hyperlink" Target="mailto:transmet@meteo.go.ke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762000" y="1295400"/>
            <a:ext cx="80772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4400" dirty="0" smtClean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  <a:p>
            <a:pPr marL="0" marR="0" lvl="0" indent="0" algn="ctr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5600" dirty="0" smtClean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Ethiopian WIS-GTS Status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685800" y="4648200"/>
            <a:ext cx="7848600" cy="11430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Kinfe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Hailemariam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(kinfe_hm@yahoo.com)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Meteorological Electronic Stations and ICT Director,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National Meteorological Agency of Ethiopia</a:t>
            </a:r>
          </a:p>
        </p:txBody>
      </p:sp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533400" y="2667000"/>
            <a:ext cx="8077200" cy="7620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ts val="1200"/>
              </a:spcBef>
              <a:spcAft>
                <a:spcPts val="300"/>
              </a:spcAft>
            </a:pPr>
            <a:r>
              <a:rPr lang="en-GB" sz="2800" b="1" dirty="0" smtClean="0">
                <a:solidFill>
                  <a:srgbClr val="000000"/>
                </a:solidFill>
                <a:latin typeface="Arial" pitchFamily="34" charset="0"/>
              </a:rPr>
              <a:t>WIS Training and Planning Workshop for RAI</a:t>
            </a:r>
            <a:endParaRPr lang="en-US" sz="2800" b="1" dirty="0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580" y="0"/>
            <a:ext cx="821436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914400" y="3657600"/>
            <a:ext cx="762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 smtClean="0"/>
              <a:t>INSTITUTE FOR METEOROLOGICAL TRAINING AND RESEARCH (IMTR)/ WMO RTC</a:t>
            </a:r>
            <a:endParaRPr lang="en-US" dirty="0" smtClean="0"/>
          </a:p>
          <a:p>
            <a:pPr algn="ctr"/>
            <a:r>
              <a:rPr lang="en-GB" dirty="0" smtClean="0"/>
              <a:t>NAIROBI, KENYA, 2</a:t>
            </a:r>
            <a:r>
              <a:rPr lang="en-GB" baseline="30000" dirty="0" smtClean="0"/>
              <a:t>ND</a:t>
            </a:r>
            <a:r>
              <a:rPr lang="en-GB" dirty="0" smtClean="0"/>
              <a:t> – 6</a:t>
            </a:r>
            <a:r>
              <a:rPr lang="en-GB" baseline="30000" dirty="0" smtClean="0"/>
              <a:t>TH</a:t>
            </a:r>
            <a:r>
              <a:rPr lang="en-GB" dirty="0" smtClean="0"/>
              <a:t> NOVEMBER, 2015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914400"/>
            <a:ext cx="8305800" cy="5562600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en-US" b="1" dirty="0" smtClean="0">
                <a:solidFill>
                  <a:schemeClr val="tx1"/>
                </a:solidFill>
              </a:rPr>
              <a:t>Mission</a:t>
            </a:r>
            <a:r>
              <a:rPr lang="en-US" dirty="0" smtClean="0">
                <a:solidFill>
                  <a:schemeClr val="tx1"/>
                </a:solidFill>
              </a:rPr>
              <a:t/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By collecting analyzing and studying data of atmospheric air, We provide weather forecast and early warnings on the adverse effects of weather and climate of Ethiopia.</a:t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/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b="1" dirty="0" smtClean="0">
                <a:solidFill>
                  <a:schemeClr val="tx1"/>
                </a:solidFill>
              </a:rPr>
              <a:t>Vision </a:t>
            </a:r>
            <a:r>
              <a:rPr lang="en-US" dirty="0" smtClean="0">
                <a:solidFill>
                  <a:schemeClr val="tx1"/>
                </a:solidFill>
              </a:rPr>
              <a:t/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World-class  meteorological services in Ethiopia by 2025.</a:t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/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b="1" dirty="0" smtClean="0">
                <a:solidFill>
                  <a:schemeClr val="tx1"/>
                </a:solidFill>
              </a:rPr>
              <a:t>Values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Timely and reliable meteorological services are our mark.</a:t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Teamwork and ethical to the profession is our motto.</a:t>
            </a:r>
            <a:br>
              <a:rPr lang="en-US" dirty="0" smtClean="0">
                <a:solidFill>
                  <a:schemeClr val="tx1"/>
                </a:solidFill>
              </a:rPr>
            </a:br>
            <a:r>
              <a:rPr lang="en-US" dirty="0" smtClean="0">
                <a:solidFill>
                  <a:schemeClr val="tx1"/>
                </a:solidFill>
              </a:rPr>
              <a:t>Forecasting the possible adverse effects of weather and climate is the measuring tool for our success.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381000" y="304800"/>
            <a:ext cx="8229600" cy="838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Introduction</a:t>
            </a:r>
            <a:endParaRPr kumimoji="0" lang="en-US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0"/>
            <a:ext cx="8839200" cy="6858000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Met Service started in 1951 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Current autonomous structure since 1980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About 1203 conventional surface stations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50 - 110 years of data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About 150 radio based station for near real time data collection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1- upper air stations, 1- in Nov 2015, Another in 2017 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14- satellite receiving station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1- SADIS station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107 Automatic Weather Stations, 250 in 2015, 700 in 2020 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11 Regional Branch Offices 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smtClean="0"/>
              <a:t>More than 887 permanent employees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Mandated as exclusive meteorological services  provider in the country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2"/>
          <p:cNvGrpSpPr>
            <a:grpSpLocks/>
          </p:cNvGrpSpPr>
          <p:nvPr/>
        </p:nvGrpSpPr>
        <p:grpSpPr bwMode="auto">
          <a:xfrm>
            <a:off x="187325" y="533400"/>
            <a:ext cx="8880475" cy="5260975"/>
            <a:chOff x="176" y="1403"/>
            <a:chExt cx="15401" cy="8284"/>
          </a:xfrm>
        </p:grpSpPr>
        <p:cxnSp>
          <p:nvCxnSpPr>
            <p:cNvPr id="1087" name="AutoShape 63"/>
            <p:cNvCxnSpPr>
              <a:cxnSpLocks noChangeShapeType="1"/>
            </p:cNvCxnSpPr>
            <p:nvPr/>
          </p:nvCxnSpPr>
          <p:spPr bwMode="auto">
            <a:xfrm>
              <a:off x="176" y="3542"/>
              <a:ext cx="15354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088" name="AutoShape 64"/>
            <p:cNvCxnSpPr>
              <a:cxnSpLocks noChangeShapeType="1"/>
            </p:cNvCxnSpPr>
            <p:nvPr/>
          </p:nvCxnSpPr>
          <p:spPr bwMode="auto">
            <a:xfrm>
              <a:off x="176" y="3542"/>
              <a:ext cx="0" cy="1937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089" name="AutoShape 65"/>
            <p:cNvCxnSpPr>
              <a:cxnSpLocks noChangeShapeType="1"/>
            </p:cNvCxnSpPr>
            <p:nvPr/>
          </p:nvCxnSpPr>
          <p:spPr bwMode="auto">
            <a:xfrm>
              <a:off x="176" y="5479"/>
              <a:ext cx="5995" cy="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grpSp>
          <p:nvGrpSpPr>
            <p:cNvPr id="3" name="Group 66"/>
            <p:cNvGrpSpPr>
              <a:grpSpLocks/>
            </p:cNvGrpSpPr>
            <p:nvPr/>
          </p:nvGrpSpPr>
          <p:grpSpPr bwMode="auto">
            <a:xfrm>
              <a:off x="242" y="1403"/>
              <a:ext cx="15335" cy="8284"/>
              <a:chOff x="242" y="1403"/>
              <a:chExt cx="15335" cy="8284"/>
            </a:xfrm>
          </p:grpSpPr>
          <p:sp>
            <p:nvSpPr>
              <p:cNvPr id="1091" name="AutoShape 67"/>
              <p:cNvSpPr>
                <a:spLocks noChangeArrowheads="1"/>
              </p:cNvSpPr>
              <p:nvPr/>
            </p:nvSpPr>
            <p:spPr bwMode="auto">
              <a:xfrm>
                <a:off x="5087" y="1403"/>
                <a:ext cx="5383" cy="636"/>
              </a:xfrm>
              <a:prstGeom prst="flowChartAlternateProcess">
                <a:avLst/>
              </a:prstGeom>
              <a:gradFill rotWithShape="0">
                <a:gsLst>
                  <a:gs pos="0">
                    <a:srgbClr val="4BACC6"/>
                  </a:gs>
                  <a:gs pos="100000">
                    <a:srgbClr val="308298"/>
                  </a:gs>
                </a:gsLst>
                <a:path path="shape">
                  <a:fillToRect l="50000" t="50000" r="50000" b="50000"/>
                </a:path>
              </a:gradFill>
              <a:ln w="0">
                <a:noFill/>
                <a:miter lim="800000"/>
                <a:headEnd/>
                <a:tailEnd/>
              </a:ln>
              <a:effectLst>
                <a:outerShdw dist="28398" dir="3806097" algn="ctr" rotWithShape="0">
                  <a:srgbClr val="205867"/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6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National Meteorological Agency</a:t>
                </a:r>
                <a:endParaRPr kumimoji="0" lang="en-US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092" name="AutoShape 68"/>
              <p:cNvSpPr>
                <a:spLocks noChangeArrowheads="1"/>
              </p:cNvSpPr>
              <p:nvPr/>
            </p:nvSpPr>
            <p:spPr bwMode="auto">
              <a:xfrm>
                <a:off x="318" y="3946"/>
                <a:ext cx="2131" cy="954"/>
              </a:xfrm>
              <a:prstGeom prst="flowChartAlternateProcess">
                <a:avLst/>
              </a:prstGeom>
              <a:solidFill>
                <a:srgbClr val="9BBB59"/>
              </a:solidFill>
              <a:ln w="38100">
                <a:solidFill>
                  <a:srgbClr val="F2F2F2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4E6128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Meteorological Data and Climatology Directorate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093" name="AutoShape 69"/>
              <p:cNvSpPr>
                <a:spLocks noChangeArrowheads="1"/>
              </p:cNvSpPr>
              <p:nvPr/>
            </p:nvSpPr>
            <p:spPr bwMode="auto">
              <a:xfrm>
                <a:off x="2581" y="3946"/>
                <a:ext cx="2131" cy="954"/>
              </a:xfrm>
              <a:prstGeom prst="flowChartAlternateProcess">
                <a:avLst/>
              </a:prstGeom>
              <a:solidFill>
                <a:srgbClr val="9BBB59"/>
              </a:solidFill>
              <a:ln w="38100">
                <a:solidFill>
                  <a:srgbClr val="F2F2F2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4E6128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Meteorological Forecast </a:t>
                </a:r>
                <a:r>
                  <a:rPr kumimoji="0" lang="en-US" sz="11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&amp; Early Warning </a:t>
                </a:r>
                <a:r>
                  <a:rPr kumimoji="0" lang="en-US" sz="10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Decorate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094" name="AutoShape 70"/>
              <p:cNvSpPr>
                <a:spLocks noChangeArrowheads="1"/>
              </p:cNvSpPr>
              <p:nvPr/>
            </p:nvSpPr>
            <p:spPr bwMode="auto">
              <a:xfrm>
                <a:off x="4824" y="3965"/>
                <a:ext cx="2131" cy="935"/>
              </a:xfrm>
              <a:prstGeom prst="flowChartAlternateProcess">
                <a:avLst/>
              </a:prstGeom>
              <a:solidFill>
                <a:srgbClr val="9BBB59"/>
              </a:solidFill>
              <a:ln w="38100">
                <a:solidFill>
                  <a:srgbClr val="F2F2F2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4E6128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Aviation Meteorology Service Directorate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095" name="AutoShape 71"/>
              <p:cNvSpPr>
                <a:spLocks noChangeArrowheads="1"/>
              </p:cNvSpPr>
              <p:nvPr/>
            </p:nvSpPr>
            <p:spPr bwMode="auto">
              <a:xfrm>
                <a:off x="8782" y="3946"/>
                <a:ext cx="2131" cy="954"/>
              </a:xfrm>
              <a:prstGeom prst="flowChartAlternateProcess">
                <a:avLst/>
              </a:prstGeom>
              <a:solidFill>
                <a:srgbClr val="9BBB59"/>
              </a:solidFill>
              <a:ln w="38100">
                <a:solidFill>
                  <a:srgbClr val="F2F2F2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4E6128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Development </a:t>
                </a:r>
                <a:r>
                  <a:rPr kumimoji="0" lang="en-US" sz="11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Meteorological Service Directorate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096" name="AutoShape 72"/>
              <p:cNvSpPr>
                <a:spLocks noChangeArrowheads="1"/>
              </p:cNvSpPr>
              <p:nvPr/>
            </p:nvSpPr>
            <p:spPr bwMode="auto">
              <a:xfrm>
                <a:off x="11021" y="3946"/>
                <a:ext cx="2131" cy="954"/>
              </a:xfrm>
              <a:prstGeom prst="flowChartAlternateProcess">
                <a:avLst/>
              </a:prstGeom>
              <a:solidFill>
                <a:srgbClr val="9BBB59"/>
              </a:solidFill>
              <a:ln w="38100">
                <a:solidFill>
                  <a:srgbClr val="F2F2F2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4E6128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Meteorological Research and Studies Directorate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097" name="AutoShape 73"/>
              <p:cNvSpPr>
                <a:spLocks noChangeArrowheads="1"/>
              </p:cNvSpPr>
              <p:nvPr/>
            </p:nvSpPr>
            <p:spPr bwMode="auto">
              <a:xfrm>
                <a:off x="13282" y="3946"/>
                <a:ext cx="2131" cy="954"/>
              </a:xfrm>
              <a:prstGeom prst="flowChartAlternateProcess">
                <a:avLst/>
              </a:prstGeom>
              <a:solidFill>
                <a:srgbClr val="9BBB59"/>
              </a:solidFill>
              <a:ln w="38100">
                <a:solidFill>
                  <a:srgbClr val="F2F2F2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4E6128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Meteorological </a:t>
                </a:r>
                <a:r>
                  <a:rPr kumimoji="0" lang="en-US" sz="11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Electronic Stations and ICT Directorate</a:t>
                </a:r>
                <a:endParaRPr kumimoji="0" lang="en-US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098" name="AutoShape 74"/>
              <p:cNvSpPr>
                <a:spLocks noChangeArrowheads="1"/>
              </p:cNvSpPr>
              <p:nvPr/>
            </p:nvSpPr>
            <p:spPr bwMode="auto">
              <a:xfrm>
                <a:off x="450" y="5816"/>
                <a:ext cx="1514" cy="1010"/>
              </a:xfrm>
              <a:prstGeom prst="flowChartAlternateProcess">
                <a:avLst/>
              </a:prstGeom>
              <a:solidFill>
                <a:srgbClr val="4F81BD"/>
              </a:solidFill>
              <a:ln w="38100">
                <a:solidFill>
                  <a:srgbClr val="F2F2F2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243F60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Public Relation &amp; Communication Directorate </a:t>
                </a:r>
                <a:endParaRPr kumimoji="0" lang="en-US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099" name="AutoShape 75"/>
              <p:cNvSpPr>
                <a:spLocks noChangeArrowheads="1"/>
              </p:cNvSpPr>
              <p:nvPr/>
            </p:nvSpPr>
            <p:spPr bwMode="auto">
              <a:xfrm>
                <a:off x="2114" y="5816"/>
                <a:ext cx="1514" cy="1010"/>
              </a:xfrm>
              <a:prstGeom prst="flowChartAlternateProcess">
                <a:avLst/>
              </a:prstGeom>
              <a:solidFill>
                <a:srgbClr val="4F81BD"/>
              </a:solidFill>
              <a:ln w="38100">
                <a:solidFill>
                  <a:srgbClr val="F2F2F2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243F60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Change Management Directorate 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100" name="AutoShape 76"/>
              <p:cNvSpPr>
                <a:spLocks noChangeArrowheads="1"/>
              </p:cNvSpPr>
              <p:nvPr/>
            </p:nvSpPr>
            <p:spPr bwMode="auto">
              <a:xfrm>
                <a:off x="3797" y="5816"/>
                <a:ext cx="1514" cy="1010"/>
              </a:xfrm>
              <a:prstGeom prst="flowChartAlternateProcess">
                <a:avLst/>
              </a:prstGeom>
              <a:solidFill>
                <a:srgbClr val="4F81BD"/>
              </a:solidFill>
              <a:ln w="38100">
                <a:solidFill>
                  <a:srgbClr val="F2F2F2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243F60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Audit Service Directorate 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101" name="AutoShape 77"/>
              <p:cNvSpPr>
                <a:spLocks noChangeArrowheads="1"/>
              </p:cNvSpPr>
              <p:nvPr/>
            </p:nvSpPr>
            <p:spPr bwMode="auto">
              <a:xfrm>
                <a:off x="5441" y="5816"/>
                <a:ext cx="1514" cy="1010"/>
              </a:xfrm>
              <a:prstGeom prst="flowChartAlternateProcess">
                <a:avLst/>
              </a:prstGeom>
              <a:solidFill>
                <a:srgbClr val="4F81BD"/>
              </a:solidFill>
              <a:ln w="38100">
                <a:solidFill>
                  <a:srgbClr val="F2F2F2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243F60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2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Women Affairs Directorate 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102" name="AutoShape 78"/>
              <p:cNvSpPr>
                <a:spLocks noChangeArrowheads="1"/>
              </p:cNvSpPr>
              <p:nvPr/>
            </p:nvSpPr>
            <p:spPr bwMode="auto">
              <a:xfrm>
                <a:off x="8304" y="5816"/>
                <a:ext cx="1514" cy="1122"/>
              </a:xfrm>
              <a:prstGeom prst="flowChartAlternateProcess">
                <a:avLst/>
              </a:prstGeom>
              <a:solidFill>
                <a:srgbClr val="4F81BD"/>
              </a:solidFill>
              <a:ln w="38100">
                <a:solidFill>
                  <a:srgbClr val="F2F2F2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243F60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0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Meteorological Education and Training Directorate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103" name="AutoShape 79"/>
              <p:cNvSpPr>
                <a:spLocks noChangeArrowheads="1"/>
              </p:cNvSpPr>
              <p:nvPr/>
            </p:nvSpPr>
            <p:spPr bwMode="auto">
              <a:xfrm>
                <a:off x="9987" y="5816"/>
                <a:ext cx="1651" cy="1122"/>
              </a:xfrm>
              <a:prstGeom prst="flowChartAlternateProcess">
                <a:avLst/>
              </a:prstGeom>
              <a:solidFill>
                <a:srgbClr val="4F81BD"/>
              </a:solidFill>
              <a:ln w="38100">
                <a:solidFill>
                  <a:srgbClr val="F2F2F2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243F60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0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Human Resource and General Service Directorate 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104" name="AutoShape 80"/>
              <p:cNvSpPr>
                <a:spLocks noChangeArrowheads="1"/>
              </p:cNvSpPr>
              <p:nvPr/>
            </p:nvSpPr>
            <p:spPr bwMode="auto">
              <a:xfrm>
                <a:off x="11695" y="5816"/>
                <a:ext cx="1514" cy="1122"/>
              </a:xfrm>
              <a:prstGeom prst="flowChartAlternateProcess">
                <a:avLst/>
              </a:prstGeom>
              <a:solidFill>
                <a:srgbClr val="4F81BD"/>
              </a:solidFill>
              <a:ln w="38100">
                <a:solidFill>
                  <a:srgbClr val="F2F2F2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243F60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9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Procurement, Finance &amp; Property Administration Directorate </a:t>
                </a:r>
                <a:endParaRPr kumimoji="0" lang="en-US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105" name="AutoShape 81"/>
              <p:cNvSpPr>
                <a:spLocks noChangeArrowheads="1"/>
              </p:cNvSpPr>
              <p:nvPr/>
            </p:nvSpPr>
            <p:spPr bwMode="auto">
              <a:xfrm>
                <a:off x="13282" y="5817"/>
                <a:ext cx="1628" cy="1122"/>
              </a:xfrm>
              <a:prstGeom prst="flowChartAlternateProcess">
                <a:avLst/>
              </a:prstGeom>
              <a:solidFill>
                <a:srgbClr val="4F81BD"/>
              </a:solidFill>
              <a:ln w="38100">
                <a:solidFill>
                  <a:srgbClr val="F2F2F2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243F60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9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Planning and Budget Preparation, Monitoring and Evaluation Directorate </a:t>
                </a:r>
                <a:endParaRPr kumimoji="0" lang="en-US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106" name="AutoShape 82"/>
              <p:cNvSpPr>
                <a:spLocks noChangeArrowheads="1"/>
              </p:cNvSpPr>
              <p:nvPr/>
            </p:nvSpPr>
            <p:spPr bwMode="auto">
              <a:xfrm>
                <a:off x="242" y="8341"/>
                <a:ext cx="1216" cy="1346"/>
              </a:xfrm>
              <a:prstGeom prst="flowChartAlternateProcess">
                <a:avLst/>
              </a:prstGeom>
              <a:gradFill rotWithShape="0">
                <a:gsLst>
                  <a:gs pos="0">
                    <a:srgbClr val="92CDDC"/>
                  </a:gs>
                  <a:gs pos="50000">
                    <a:srgbClr val="DAEEF3"/>
                  </a:gs>
                  <a:gs pos="100000">
                    <a:srgbClr val="92CDDC"/>
                  </a:gs>
                </a:gsLst>
                <a:lin ang="18900000" scaled="1"/>
              </a:gradFill>
              <a:ln w="12700">
                <a:solidFill>
                  <a:srgbClr val="92CDDC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205867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05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Meteorological </a:t>
                </a:r>
                <a:r>
                  <a:rPr kumimoji="0" lang="en-US" sz="11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Instruments and Building Directorate </a:t>
                </a:r>
                <a:endParaRPr kumimoji="0" lang="en-US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107" name="AutoShape 83"/>
              <p:cNvSpPr>
                <a:spLocks noChangeArrowheads="1"/>
              </p:cNvSpPr>
              <p:nvPr/>
            </p:nvSpPr>
            <p:spPr bwMode="auto">
              <a:xfrm>
                <a:off x="1531" y="8341"/>
                <a:ext cx="1216" cy="1346"/>
              </a:xfrm>
              <a:prstGeom prst="flowChartAlternateProcess">
                <a:avLst/>
              </a:prstGeom>
              <a:gradFill rotWithShape="0">
                <a:gsLst>
                  <a:gs pos="0">
                    <a:srgbClr val="92CDDC"/>
                  </a:gs>
                  <a:gs pos="50000">
                    <a:srgbClr val="DAEEF3"/>
                  </a:gs>
                  <a:gs pos="100000">
                    <a:srgbClr val="92CDDC"/>
                  </a:gs>
                </a:gsLst>
                <a:lin ang="18900000" scaled="1"/>
              </a:gradFill>
              <a:ln w="12700">
                <a:solidFill>
                  <a:srgbClr val="92CDDC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205867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Adama Meteorological </a:t>
                </a:r>
                <a:r>
                  <a:rPr kumimoji="0" lang="en-US" sz="12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Branch Directorate  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108" name="AutoShape 84"/>
              <p:cNvSpPr>
                <a:spLocks noChangeArrowheads="1"/>
              </p:cNvSpPr>
              <p:nvPr/>
            </p:nvSpPr>
            <p:spPr bwMode="auto">
              <a:xfrm>
                <a:off x="2822" y="8341"/>
                <a:ext cx="1216" cy="1346"/>
              </a:xfrm>
              <a:prstGeom prst="flowChartAlternateProcess">
                <a:avLst/>
              </a:prstGeom>
              <a:gradFill rotWithShape="0">
                <a:gsLst>
                  <a:gs pos="0">
                    <a:srgbClr val="92CDDC"/>
                  </a:gs>
                  <a:gs pos="50000">
                    <a:srgbClr val="DAEEF3"/>
                  </a:gs>
                  <a:gs pos="100000">
                    <a:srgbClr val="92CDDC"/>
                  </a:gs>
                </a:gsLst>
                <a:lin ang="18900000" scaled="1"/>
              </a:gradFill>
              <a:ln w="12700">
                <a:solidFill>
                  <a:srgbClr val="92CDDC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205867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Mekelle Meteorological </a:t>
                </a:r>
                <a:r>
                  <a:rPr kumimoji="0" lang="en-US" sz="12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Branch Directorate  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109" name="AutoShape 85"/>
              <p:cNvSpPr>
                <a:spLocks noChangeArrowheads="1"/>
              </p:cNvSpPr>
              <p:nvPr/>
            </p:nvSpPr>
            <p:spPr bwMode="auto">
              <a:xfrm>
                <a:off x="4110" y="8341"/>
                <a:ext cx="1216" cy="1346"/>
              </a:xfrm>
              <a:prstGeom prst="flowChartAlternateProcess">
                <a:avLst/>
              </a:prstGeom>
              <a:gradFill rotWithShape="0">
                <a:gsLst>
                  <a:gs pos="0">
                    <a:srgbClr val="92CDDC"/>
                  </a:gs>
                  <a:gs pos="50000">
                    <a:srgbClr val="DAEEF3"/>
                  </a:gs>
                  <a:gs pos="100000">
                    <a:srgbClr val="92CDDC"/>
                  </a:gs>
                </a:gsLst>
                <a:lin ang="18900000" scaled="1"/>
              </a:gradFill>
              <a:ln w="12700">
                <a:solidFill>
                  <a:srgbClr val="92CDDC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205867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Bahirdar Meteorological </a:t>
                </a:r>
                <a:r>
                  <a:rPr kumimoji="0" lang="en-US" sz="12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Branch Directorate  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110" name="AutoShape 86"/>
              <p:cNvSpPr>
                <a:spLocks noChangeArrowheads="1"/>
              </p:cNvSpPr>
              <p:nvPr/>
            </p:nvSpPr>
            <p:spPr bwMode="auto">
              <a:xfrm>
                <a:off x="5397" y="8341"/>
                <a:ext cx="1216" cy="1346"/>
              </a:xfrm>
              <a:prstGeom prst="flowChartAlternateProcess">
                <a:avLst/>
              </a:prstGeom>
              <a:gradFill rotWithShape="0">
                <a:gsLst>
                  <a:gs pos="0">
                    <a:srgbClr val="92CDDC"/>
                  </a:gs>
                  <a:gs pos="50000">
                    <a:srgbClr val="DAEEF3"/>
                  </a:gs>
                  <a:gs pos="100000">
                    <a:srgbClr val="92CDDC"/>
                  </a:gs>
                </a:gsLst>
                <a:lin ang="18900000" scaled="1"/>
              </a:gradFill>
              <a:ln w="12700">
                <a:solidFill>
                  <a:srgbClr val="92CDDC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205867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Kombolcha Meteorological </a:t>
                </a:r>
                <a:r>
                  <a:rPr kumimoji="0" lang="en-US" sz="12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Branch Directorate  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111" name="AutoShape 87"/>
              <p:cNvSpPr>
                <a:spLocks noChangeArrowheads="1"/>
              </p:cNvSpPr>
              <p:nvPr/>
            </p:nvSpPr>
            <p:spPr bwMode="auto">
              <a:xfrm>
                <a:off x="6670" y="8341"/>
                <a:ext cx="1216" cy="1346"/>
              </a:xfrm>
              <a:prstGeom prst="flowChartAlternateProcess">
                <a:avLst/>
              </a:prstGeom>
              <a:gradFill rotWithShape="0">
                <a:gsLst>
                  <a:gs pos="0">
                    <a:srgbClr val="92CDDC"/>
                  </a:gs>
                  <a:gs pos="50000">
                    <a:srgbClr val="DAEEF3"/>
                  </a:gs>
                  <a:gs pos="100000">
                    <a:srgbClr val="92CDDC"/>
                  </a:gs>
                </a:gsLst>
                <a:lin ang="18900000" scaled="1"/>
              </a:gradFill>
              <a:ln w="12700">
                <a:solidFill>
                  <a:srgbClr val="92CDDC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205867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Jigjiga Meteorological </a:t>
                </a:r>
                <a:r>
                  <a:rPr kumimoji="0" lang="en-US" sz="12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Branch Directorate  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112" name="AutoShape 88"/>
              <p:cNvSpPr>
                <a:spLocks noChangeArrowheads="1"/>
              </p:cNvSpPr>
              <p:nvPr/>
            </p:nvSpPr>
            <p:spPr bwMode="auto">
              <a:xfrm>
                <a:off x="7959" y="8341"/>
                <a:ext cx="1216" cy="1346"/>
              </a:xfrm>
              <a:prstGeom prst="flowChartAlternateProcess">
                <a:avLst/>
              </a:prstGeom>
              <a:gradFill rotWithShape="0">
                <a:gsLst>
                  <a:gs pos="0">
                    <a:srgbClr val="92CDDC"/>
                  </a:gs>
                  <a:gs pos="50000">
                    <a:srgbClr val="DAEEF3"/>
                  </a:gs>
                  <a:gs pos="100000">
                    <a:srgbClr val="92CDDC"/>
                  </a:gs>
                </a:gsLst>
                <a:lin ang="18900000" scaled="1"/>
              </a:gradFill>
              <a:ln w="12700">
                <a:solidFill>
                  <a:srgbClr val="92CDDC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205867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Balerobe Meteorological </a:t>
                </a:r>
                <a:r>
                  <a:rPr kumimoji="0" lang="en-US" sz="12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Branch Directorate  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113" name="AutoShape 89"/>
              <p:cNvSpPr>
                <a:spLocks noChangeArrowheads="1"/>
              </p:cNvSpPr>
              <p:nvPr/>
            </p:nvSpPr>
            <p:spPr bwMode="auto">
              <a:xfrm>
                <a:off x="9235" y="8341"/>
                <a:ext cx="1216" cy="1346"/>
              </a:xfrm>
              <a:prstGeom prst="flowChartAlternateProcess">
                <a:avLst/>
              </a:prstGeom>
              <a:gradFill rotWithShape="0">
                <a:gsLst>
                  <a:gs pos="0">
                    <a:srgbClr val="92CDDC"/>
                  </a:gs>
                  <a:gs pos="50000">
                    <a:srgbClr val="DAEEF3"/>
                  </a:gs>
                  <a:gs pos="100000">
                    <a:srgbClr val="92CDDC"/>
                  </a:gs>
                </a:gsLst>
                <a:lin ang="18900000" scaled="1"/>
              </a:gradFill>
              <a:ln w="12700">
                <a:solidFill>
                  <a:srgbClr val="92CDDC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205867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Assosa Meteorological </a:t>
                </a:r>
                <a:r>
                  <a:rPr kumimoji="0" lang="en-US" sz="12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Branch Directorate  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114" name="AutoShape 90"/>
              <p:cNvSpPr>
                <a:spLocks noChangeArrowheads="1"/>
              </p:cNvSpPr>
              <p:nvPr/>
            </p:nvSpPr>
            <p:spPr bwMode="auto">
              <a:xfrm>
                <a:off x="10527" y="8341"/>
                <a:ext cx="1216" cy="1346"/>
              </a:xfrm>
              <a:prstGeom prst="flowChartAlternateProcess">
                <a:avLst/>
              </a:prstGeom>
              <a:gradFill rotWithShape="0">
                <a:gsLst>
                  <a:gs pos="0">
                    <a:srgbClr val="92CDDC"/>
                  </a:gs>
                  <a:gs pos="50000">
                    <a:srgbClr val="DAEEF3"/>
                  </a:gs>
                  <a:gs pos="100000">
                    <a:srgbClr val="92CDDC"/>
                  </a:gs>
                </a:gsLst>
                <a:lin ang="18900000" scaled="1"/>
              </a:gradFill>
              <a:ln w="12700">
                <a:solidFill>
                  <a:srgbClr val="92CDDC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205867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Gambella Meteorological </a:t>
                </a:r>
                <a:r>
                  <a:rPr kumimoji="0" lang="en-US" sz="12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Branch Directorate  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115" name="AutoShape 91"/>
              <p:cNvSpPr>
                <a:spLocks noChangeArrowheads="1"/>
              </p:cNvSpPr>
              <p:nvPr/>
            </p:nvSpPr>
            <p:spPr bwMode="auto">
              <a:xfrm>
                <a:off x="11817" y="8341"/>
                <a:ext cx="1216" cy="1346"/>
              </a:xfrm>
              <a:prstGeom prst="flowChartAlternateProcess">
                <a:avLst/>
              </a:prstGeom>
              <a:gradFill rotWithShape="0">
                <a:gsLst>
                  <a:gs pos="0">
                    <a:srgbClr val="92CDDC"/>
                  </a:gs>
                  <a:gs pos="50000">
                    <a:srgbClr val="DAEEF3"/>
                  </a:gs>
                  <a:gs pos="100000">
                    <a:srgbClr val="92CDDC"/>
                  </a:gs>
                </a:gsLst>
                <a:lin ang="18900000" scaled="1"/>
              </a:gradFill>
              <a:ln w="12700">
                <a:solidFill>
                  <a:srgbClr val="92CDDC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205867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Semera Meteorological </a:t>
                </a:r>
                <a:r>
                  <a:rPr kumimoji="0" lang="en-US" sz="12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Branch Directorate  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116" name="AutoShape 92"/>
              <p:cNvSpPr>
                <a:spLocks noChangeArrowheads="1"/>
              </p:cNvSpPr>
              <p:nvPr/>
            </p:nvSpPr>
            <p:spPr bwMode="auto">
              <a:xfrm>
                <a:off x="13088" y="8341"/>
                <a:ext cx="1216" cy="1346"/>
              </a:xfrm>
              <a:prstGeom prst="flowChartAlternateProcess">
                <a:avLst/>
              </a:prstGeom>
              <a:gradFill rotWithShape="0">
                <a:gsLst>
                  <a:gs pos="0">
                    <a:srgbClr val="92CDDC"/>
                  </a:gs>
                  <a:gs pos="50000">
                    <a:srgbClr val="DAEEF3"/>
                  </a:gs>
                  <a:gs pos="100000">
                    <a:srgbClr val="92CDDC"/>
                  </a:gs>
                </a:gsLst>
                <a:lin ang="18900000" scaled="1"/>
              </a:gradFill>
              <a:ln w="12700">
                <a:solidFill>
                  <a:srgbClr val="92CDDC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205867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Hawassa Meteorological </a:t>
                </a:r>
                <a:r>
                  <a:rPr kumimoji="0" lang="en-US" sz="12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Branch Directorate  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117" name="AutoShape 93"/>
              <p:cNvSpPr>
                <a:spLocks noChangeArrowheads="1"/>
              </p:cNvSpPr>
              <p:nvPr/>
            </p:nvSpPr>
            <p:spPr bwMode="auto">
              <a:xfrm>
                <a:off x="14361" y="8341"/>
                <a:ext cx="1216" cy="1346"/>
              </a:xfrm>
              <a:prstGeom prst="flowChartAlternateProcess">
                <a:avLst/>
              </a:prstGeom>
              <a:gradFill rotWithShape="0">
                <a:gsLst>
                  <a:gs pos="0">
                    <a:srgbClr val="92CDDC"/>
                  </a:gs>
                  <a:gs pos="50000">
                    <a:srgbClr val="DAEEF3"/>
                  </a:gs>
                  <a:gs pos="100000">
                    <a:srgbClr val="92CDDC"/>
                  </a:gs>
                </a:gsLst>
                <a:lin ang="18900000" scaled="1"/>
              </a:gradFill>
              <a:ln w="12700">
                <a:solidFill>
                  <a:srgbClr val="92CDDC"/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rgbClr val="205867">
                    <a:alpha val="50000"/>
                  </a:srgbClr>
                </a:outerShdw>
              </a:effec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Jimma Meteorological </a:t>
                </a:r>
                <a:r>
                  <a:rPr kumimoji="0" lang="en-US" sz="12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Branch Directorate  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cxnSp>
            <p:nvCxnSpPr>
              <p:cNvPr id="1118" name="AutoShape 94"/>
              <p:cNvCxnSpPr>
                <a:cxnSpLocks noChangeShapeType="1"/>
              </p:cNvCxnSpPr>
              <p:nvPr/>
            </p:nvCxnSpPr>
            <p:spPr bwMode="auto">
              <a:xfrm>
                <a:off x="7782" y="2020"/>
                <a:ext cx="19" cy="5651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1119" name="AutoShape 95"/>
              <p:cNvSpPr>
                <a:spLocks noChangeArrowheads="1"/>
              </p:cNvSpPr>
              <p:nvPr/>
            </p:nvSpPr>
            <p:spPr bwMode="auto">
              <a:xfrm>
                <a:off x="7086" y="4264"/>
                <a:ext cx="1440" cy="636"/>
              </a:xfrm>
              <a:prstGeom prst="flowChartAlternateProcess">
                <a:avLst/>
              </a:prstGeom>
              <a:gradFill rotWithShape="0">
                <a:gsLst>
                  <a:gs pos="0">
                    <a:srgbClr val="4BACC6"/>
                  </a:gs>
                  <a:gs pos="100000">
                    <a:srgbClr val="308298"/>
                  </a:gs>
                </a:gsLst>
                <a:path path="shape">
                  <a:fillToRect l="50000" t="50000" r="50000" b="50000"/>
                </a:path>
              </a:gradFill>
              <a:ln w="0">
                <a:noFill/>
                <a:miter lim="800000"/>
                <a:headEnd/>
                <a:tailEnd/>
              </a:ln>
              <a:effectLst>
                <a:outerShdw dist="28398" dir="3806097" algn="ctr" rotWithShape="0">
                  <a:srgbClr val="205867"/>
                </a:outerShdw>
              </a:effec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1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Deputy Director General </a:t>
                </a:r>
                <a:endParaRPr kumimoji="0" lang="en-US" sz="16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cxnSp>
            <p:nvCxnSpPr>
              <p:cNvPr id="1120" name="AutoShape 96"/>
              <p:cNvCxnSpPr>
                <a:cxnSpLocks noChangeShapeType="1"/>
              </p:cNvCxnSpPr>
              <p:nvPr/>
            </p:nvCxnSpPr>
            <p:spPr bwMode="auto">
              <a:xfrm>
                <a:off x="842" y="7671"/>
                <a:ext cx="14068" cy="1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21" name="AutoShape 97"/>
              <p:cNvCxnSpPr>
                <a:cxnSpLocks noChangeShapeType="1"/>
              </p:cNvCxnSpPr>
              <p:nvPr/>
            </p:nvCxnSpPr>
            <p:spPr bwMode="auto">
              <a:xfrm>
                <a:off x="15530" y="3542"/>
                <a:ext cx="0" cy="1937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22" name="AutoShape 98"/>
              <p:cNvCxnSpPr>
                <a:cxnSpLocks noChangeShapeType="1"/>
              </p:cNvCxnSpPr>
              <p:nvPr/>
            </p:nvCxnSpPr>
            <p:spPr bwMode="auto">
              <a:xfrm>
                <a:off x="9072" y="5479"/>
                <a:ext cx="6458" cy="1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23" name="AutoShape 99"/>
              <p:cNvCxnSpPr>
                <a:cxnSpLocks noChangeShapeType="1"/>
              </p:cNvCxnSpPr>
              <p:nvPr/>
            </p:nvCxnSpPr>
            <p:spPr bwMode="auto">
              <a:xfrm>
                <a:off x="1366" y="3542"/>
                <a:ext cx="0" cy="404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24" name="AutoShape 100"/>
              <p:cNvCxnSpPr>
                <a:cxnSpLocks noChangeShapeType="1"/>
              </p:cNvCxnSpPr>
              <p:nvPr/>
            </p:nvCxnSpPr>
            <p:spPr bwMode="auto">
              <a:xfrm>
                <a:off x="3628" y="3561"/>
                <a:ext cx="0" cy="404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25" name="AutoShape 101"/>
              <p:cNvCxnSpPr>
                <a:cxnSpLocks noChangeShapeType="1"/>
              </p:cNvCxnSpPr>
              <p:nvPr/>
            </p:nvCxnSpPr>
            <p:spPr bwMode="auto">
              <a:xfrm>
                <a:off x="5872" y="3561"/>
                <a:ext cx="0" cy="404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26" name="AutoShape 102"/>
              <p:cNvCxnSpPr>
                <a:cxnSpLocks noChangeShapeType="1"/>
              </p:cNvCxnSpPr>
              <p:nvPr/>
            </p:nvCxnSpPr>
            <p:spPr bwMode="auto">
              <a:xfrm>
                <a:off x="9818" y="3542"/>
                <a:ext cx="0" cy="404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27" name="AutoShape 103"/>
              <p:cNvCxnSpPr>
                <a:cxnSpLocks noChangeShapeType="1"/>
              </p:cNvCxnSpPr>
              <p:nvPr/>
            </p:nvCxnSpPr>
            <p:spPr bwMode="auto">
              <a:xfrm>
                <a:off x="12062" y="3561"/>
                <a:ext cx="0" cy="404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28" name="AutoShape 104"/>
              <p:cNvCxnSpPr>
                <a:cxnSpLocks noChangeShapeType="1"/>
              </p:cNvCxnSpPr>
              <p:nvPr/>
            </p:nvCxnSpPr>
            <p:spPr bwMode="auto">
              <a:xfrm>
                <a:off x="14304" y="3561"/>
                <a:ext cx="0" cy="404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29" name="AutoShape 105"/>
              <p:cNvCxnSpPr>
                <a:cxnSpLocks noChangeShapeType="1"/>
              </p:cNvCxnSpPr>
              <p:nvPr/>
            </p:nvCxnSpPr>
            <p:spPr bwMode="auto">
              <a:xfrm>
                <a:off x="1215" y="5479"/>
                <a:ext cx="1" cy="337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30" name="AutoShape 106"/>
              <p:cNvCxnSpPr>
                <a:cxnSpLocks noChangeShapeType="1"/>
              </p:cNvCxnSpPr>
              <p:nvPr/>
            </p:nvCxnSpPr>
            <p:spPr bwMode="auto">
              <a:xfrm>
                <a:off x="2935" y="5479"/>
                <a:ext cx="1" cy="337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31" name="AutoShape 107"/>
              <p:cNvCxnSpPr>
                <a:cxnSpLocks noChangeShapeType="1"/>
              </p:cNvCxnSpPr>
              <p:nvPr/>
            </p:nvCxnSpPr>
            <p:spPr bwMode="auto">
              <a:xfrm>
                <a:off x="4543" y="5479"/>
                <a:ext cx="1" cy="337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32" name="AutoShape 108"/>
              <p:cNvCxnSpPr>
                <a:cxnSpLocks noChangeShapeType="1"/>
              </p:cNvCxnSpPr>
              <p:nvPr/>
            </p:nvCxnSpPr>
            <p:spPr bwMode="auto">
              <a:xfrm>
                <a:off x="6171" y="5480"/>
                <a:ext cx="1" cy="337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33" name="AutoShape 109"/>
              <p:cNvCxnSpPr>
                <a:cxnSpLocks noChangeShapeType="1"/>
              </p:cNvCxnSpPr>
              <p:nvPr/>
            </p:nvCxnSpPr>
            <p:spPr bwMode="auto">
              <a:xfrm>
                <a:off x="9072" y="5480"/>
                <a:ext cx="1" cy="337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34" name="AutoShape 110"/>
              <p:cNvCxnSpPr>
                <a:cxnSpLocks noChangeShapeType="1"/>
              </p:cNvCxnSpPr>
              <p:nvPr/>
            </p:nvCxnSpPr>
            <p:spPr bwMode="auto">
              <a:xfrm>
                <a:off x="10772" y="5479"/>
                <a:ext cx="1" cy="337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35" name="AutoShape 111"/>
              <p:cNvCxnSpPr>
                <a:cxnSpLocks noChangeShapeType="1"/>
              </p:cNvCxnSpPr>
              <p:nvPr/>
            </p:nvCxnSpPr>
            <p:spPr bwMode="auto">
              <a:xfrm>
                <a:off x="12343" y="5479"/>
                <a:ext cx="1" cy="337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36" name="AutoShape 112"/>
              <p:cNvCxnSpPr>
                <a:cxnSpLocks noChangeShapeType="1"/>
              </p:cNvCxnSpPr>
              <p:nvPr/>
            </p:nvCxnSpPr>
            <p:spPr bwMode="auto">
              <a:xfrm>
                <a:off x="14063" y="5479"/>
                <a:ext cx="1" cy="337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37" name="AutoShape 113"/>
              <p:cNvCxnSpPr>
                <a:cxnSpLocks noChangeShapeType="1"/>
              </p:cNvCxnSpPr>
              <p:nvPr/>
            </p:nvCxnSpPr>
            <p:spPr bwMode="auto">
              <a:xfrm>
                <a:off x="842" y="7672"/>
                <a:ext cx="0" cy="66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38" name="AutoShape 114"/>
              <p:cNvCxnSpPr>
                <a:cxnSpLocks noChangeShapeType="1"/>
              </p:cNvCxnSpPr>
              <p:nvPr/>
            </p:nvCxnSpPr>
            <p:spPr bwMode="auto">
              <a:xfrm>
                <a:off x="2114" y="7672"/>
                <a:ext cx="0" cy="66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39" name="AutoShape 115"/>
              <p:cNvCxnSpPr>
                <a:cxnSpLocks noChangeShapeType="1"/>
              </p:cNvCxnSpPr>
              <p:nvPr/>
            </p:nvCxnSpPr>
            <p:spPr bwMode="auto">
              <a:xfrm>
                <a:off x="3404" y="7672"/>
                <a:ext cx="0" cy="66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40" name="AutoShape 116"/>
              <p:cNvCxnSpPr>
                <a:cxnSpLocks noChangeShapeType="1"/>
              </p:cNvCxnSpPr>
              <p:nvPr/>
            </p:nvCxnSpPr>
            <p:spPr bwMode="auto">
              <a:xfrm>
                <a:off x="4712" y="7672"/>
                <a:ext cx="0" cy="66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41" name="AutoShape 117"/>
              <p:cNvCxnSpPr>
                <a:cxnSpLocks noChangeShapeType="1"/>
              </p:cNvCxnSpPr>
              <p:nvPr/>
            </p:nvCxnSpPr>
            <p:spPr bwMode="auto">
              <a:xfrm>
                <a:off x="5966" y="7672"/>
                <a:ext cx="0" cy="66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42" name="AutoShape 118"/>
              <p:cNvCxnSpPr>
                <a:cxnSpLocks noChangeShapeType="1"/>
              </p:cNvCxnSpPr>
              <p:nvPr/>
            </p:nvCxnSpPr>
            <p:spPr bwMode="auto">
              <a:xfrm>
                <a:off x="7219" y="7672"/>
                <a:ext cx="0" cy="66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43" name="AutoShape 119"/>
              <p:cNvCxnSpPr>
                <a:cxnSpLocks noChangeShapeType="1"/>
              </p:cNvCxnSpPr>
              <p:nvPr/>
            </p:nvCxnSpPr>
            <p:spPr bwMode="auto">
              <a:xfrm>
                <a:off x="8526" y="7672"/>
                <a:ext cx="0" cy="66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44" name="AutoShape 120"/>
              <p:cNvCxnSpPr>
                <a:cxnSpLocks noChangeShapeType="1"/>
              </p:cNvCxnSpPr>
              <p:nvPr/>
            </p:nvCxnSpPr>
            <p:spPr bwMode="auto">
              <a:xfrm>
                <a:off x="9818" y="7672"/>
                <a:ext cx="0" cy="66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45" name="AutoShape 121"/>
              <p:cNvCxnSpPr>
                <a:cxnSpLocks noChangeShapeType="1"/>
              </p:cNvCxnSpPr>
              <p:nvPr/>
            </p:nvCxnSpPr>
            <p:spPr bwMode="auto">
              <a:xfrm>
                <a:off x="11165" y="7671"/>
                <a:ext cx="0" cy="66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46" name="AutoShape 122"/>
              <p:cNvCxnSpPr>
                <a:cxnSpLocks noChangeShapeType="1"/>
              </p:cNvCxnSpPr>
              <p:nvPr/>
            </p:nvCxnSpPr>
            <p:spPr bwMode="auto">
              <a:xfrm>
                <a:off x="12420" y="7672"/>
                <a:ext cx="0" cy="66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47" name="AutoShape 123"/>
              <p:cNvCxnSpPr>
                <a:cxnSpLocks noChangeShapeType="1"/>
              </p:cNvCxnSpPr>
              <p:nvPr/>
            </p:nvCxnSpPr>
            <p:spPr bwMode="auto">
              <a:xfrm>
                <a:off x="13689" y="7672"/>
                <a:ext cx="0" cy="66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148" name="AutoShape 124"/>
              <p:cNvCxnSpPr>
                <a:cxnSpLocks noChangeShapeType="1"/>
              </p:cNvCxnSpPr>
              <p:nvPr/>
            </p:nvCxnSpPr>
            <p:spPr bwMode="auto">
              <a:xfrm>
                <a:off x="14910" y="7672"/>
                <a:ext cx="0" cy="669"/>
              </a:xfrm>
              <a:prstGeom prst="straightConnector1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</p:spPr>
          </p:cxnSp>
          <p:sp>
            <p:nvSpPr>
              <p:cNvPr id="1149" name="AutoShape 125"/>
              <p:cNvSpPr>
                <a:spLocks noChangeArrowheads="1"/>
              </p:cNvSpPr>
              <p:nvPr/>
            </p:nvSpPr>
            <p:spPr bwMode="auto">
              <a:xfrm>
                <a:off x="7010" y="2483"/>
                <a:ext cx="1535" cy="863"/>
              </a:xfrm>
              <a:prstGeom prst="flowChartAlternateProcess">
                <a:avLst/>
              </a:prstGeom>
              <a:solidFill>
                <a:srgbClr val="F79646"/>
              </a:solidFill>
              <a:ln w="127000" cmpd="dbl">
                <a:solidFill>
                  <a:srgbClr val="F79646"/>
                </a:solidFill>
                <a:miter lim="800000"/>
                <a:headEnd/>
                <a:tailEnd/>
              </a:ln>
              <a:effectLst/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gency FB" pitchFamily="34" charset="0"/>
                  </a:rPr>
                  <a:t>Director General </a:t>
                </a:r>
                <a:endParaRPr kumimoji="0" lang="en-US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</p:grpSp>
      </p:grpSp>
      <p:sp>
        <p:nvSpPr>
          <p:cNvPr id="67" name="Oval 66"/>
          <p:cNvSpPr/>
          <p:nvPr/>
        </p:nvSpPr>
        <p:spPr>
          <a:xfrm>
            <a:off x="7772400" y="1752600"/>
            <a:ext cx="1143000" cy="1219200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Oval 67"/>
          <p:cNvSpPr/>
          <p:nvPr/>
        </p:nvSpPr>
        <p:spPr>
          <a:xfrm>
            <a:off x="304800" y="1676400"/>
            <a:ext cx="1143000" cy="1219200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30162"/>
            <a:ext cx="8229600" cy="792162"/>
          </a:xfrm>
        </p:spPr>
        <p:txBody>
          <a:bodyPr/>
          <a:lstStyle/>
          <a:p>
            <a:r>
              <a:rPr lang="en-US" dirty="0" smtClean="0"/>
              <a:t>ICT Organizational Structure</a:t>
            </a:r>
            <a:endParaRPr lang="en-US" dirty="0"/>
          </a:p>
        </p:txBody>
      </p:sp>
      <p:grpSp>
        <p:nvGrpSpPr>
          <p:cNvPr id="48" name="Group 47"/>
          <p:cNvGrpSpPr/>
          <p:nvPr/>
        </p:nvGrpSpPr>
        <p:grpSpPr>
          <a:xfrm>
            <a:off x="609600" y="685800"/>
            <a:ext cx="7848600" cy="4384596"/>
            <a:chOff x="609600" y="1290935"/>
            <a:chExt cx="7848600" cy="4384596"/>
          </a:xfrm>
        </p:grpSpPr>
        <p:sp>
          <p:nvSpPr>
            <p:cNvPr id="3" name="TextBox 2"/>
            <p:cNvSpPr txBox="1"/>
            <p:nvPr/>
          </p:nvSpPr>
          <p:spPr>
            <a:xfrm>
              <a:off x="3124200" y="1290935"/>
              <a:ext cx="2362200" cy="461665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en-US" sz="2400" dirty="0" smtClean="0"/>
                <a:t>Director General</a:t>
              </a:r>
              <a:endParaRPr lang="en-US" sz="2400" dirty="0"/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685800" y="2209800"/>
              <a:ext cx="2971800" cy="646331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Meteorological Data and Climatology Directorate </a:t>
              </a:r>
              <a:endParaRPr lang="en-US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105400" y="2209800"/>
              <a:ext cx="3276600" cy="646331"/>
            </a:xfrm>
            <a:prstGeom prst="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Meteorological Electronic and Stations and ICT Directorate</a:t>
              </a:r>
              <a:endParaRPr lang="en-US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609600" y="3200400"/>
              <a:ext cx="2895600" cy="646331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Meteorological Communication Case Team</a:t>
              </a:r>
              <a:endParaRPr lang="en-US" dirty="0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838200" y="4114800"/>
              <a:ext cx="2667000" cy="646331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Meteorological Data Management Case Team </a:t>
              </a:r>
              <a:endParaRPr lang="en-US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447800" y="5029200"/>
              <a:ext cx="1752600" cy="646331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Climatology Case Team </a:t>
              </a:r>
              <a:endParaRPr lang="en-US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257800" y="3505200"/>
              <a:ext cx="3200400" cy="646331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Meteorological Electronics Station Case Team </a:t>
              </a:r>
              <a:endParaRPr lang="en-US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5791200" y="4535269"/>
              <a:ext cx="2514600" cy="646331"/>
            </a:xfrm>
            <a:prstGeom prst="rect">
              <a:avLst/>
            </a:prstGeom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US" dirty="0" smtClean="0"/>
                <a:t>ICT and GIS Services Case Team </a:t>
              </a:r>
              <a:endParaRPr lang="en-US" dirty="0"/>
            </a:p>
          </p:txBody>
        </p:sp>
        <p:cxnSp>
          <p:nvCxnSpPr>
            <p:cNvPr id="13" name="Elbow Connector 12"/>
            <p:cNvCxnSpPr>
              <a:stCxn id="3" idx="2"/>
              <a:endCxn id="4" idx="0"/>
            </p:cNvCxnSpPr>
            <p:nvPr/>
          </p:nvCxnSpPr>
          <p:spPr>
            <a:xfrm rot="5400000">
              <a:off x="3009900" y="914400"/>
              <a:ext cx="457200" cy="2133600"/>
            </a:xfrm>
            <a:prstGeom prst="bentConnector3">
              <a:avLst>
                <a:gd name="adj1" fmla="val 5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Elbow Connector 14"/>
            <p:cNvCxnSpPr>
              <a:stCxn id="3" idx="2"/>
              <a:endCxn id="5" idx="0"/>
            </p:cNvCxnSpPr>
            <p:nvPr/>
          </p:nvCxnSpPr>
          <p:spPr>
            <a:xfrm rot="16200000" flipH="1">
              <a:off x="5295900" y="762000"/>
              <a:ext cx="457200" cy="2438400"/>
            </a:xfrm>
            <a:prstGeom prst="bentConnector3">
              <a:avLst>
                <a:gd name="adj1" fmla="val 5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hape 16"/>
            <p:cNvCxnSpPr>
              <a:stCxn id="4" idx="2"/>
              <a:endCxn id="6" idx="3"/>
            </p:cNvCxnSpPr>
            <p:nvPr/>
          </p:nvCxnSpPr>
          <p:spPr>
            <a:xfrm rot="16200000" flipH="1">
              <a:off x="2504733" y="2523098"/>
              <a:ext cx="667435" cy="1333500"/>
            </a:xfrm>
            <a:prstGeom prst="bentConnector4">
              <a:avLst>
                <a:gd name="adj1" fmla="val 25790"/>
                <a:gd name="adj2" fmla="val 141039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hape 20"/>
            <p:cNvCxnSpPr>
              <a:stCxn id="4" idx="2"/>
              <a:endCxn id="7" idx="3"/>
            </p:cNvCxnSpPr>
            <p:nvPr/>
          </p:nvCxnSpPr>
          <p:spPr>
            <a:xfrm rot="16200000" flipH="1">
              <a:off x="2047533" y="2980298"/>
              <a:ext cx="1581835" cy="1333500"/>
            </a:xfrm>
            <a:prstGeom prst="bentConnector4">
              <a:avLst>
                <a:gd name="adj1" fmla="val 10882"/>
                <a:gd name="adj2" fmla="val 141039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Elbow Connector 23"/>
            <p:cNvCxnSpPr>
              <a:stCxn id="4" idx="2"/>
              <a:endCxn id="8" idx="3"/>
            </p:cNvCxnSpPr>
            <p:nvPr/>
          </p:nvCxnSpPr>
          <p:spPr>
            <a:xfrm rot="16200000" flipH="1">
              <a:off x="1437933" y="3589898"/>
              <a:ext cx="2496235" cy="1028700"/>
            </a:xfrm>
            <a:prstGeom prst="bentConnector4">
              <a:avLst>
                <a:gd name="adj1" fmla="val 6341"/>
                <a:gd name="adj2" fmla="val 182829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hape 35"/>
            <p:cNvCxnSpPr>
              <a:stCxn id="5" idx="2"/>
              <a:endCxn id="9" idx="1"/>
            </p:cNvCxnSpPr>
            <p:nvPr/>
          </p:nvCxnSpPr>
          <p:spPr>
            <a:xfrm rot="5400000">
              <a:off x="5514633" y="2599298"/>
              <a:ext cx="972235" cy="1485900"/>
            </a:xfrm>
            <a:prstGeom prst="bentConnector4">
              <a:avLst>
                <a:gd name="adj1" fmla="val 33380"/>
                <a:gd name="adj2" fmla="val 115385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hape 37"/>
            <p:cNvCxnSpPr>
              <a:stCxn id="5" idx="2"/>
              <a:endCxn id="11" idx="1"/>
            </p:cNvCxnSpPr>
            <p:nvPr/>
          </p:nvCxnSpPr>
          <p:spPr>
            <a:xfrm rot="5400000">
              <a:off x="5266298" y="3381033"/>
              <a:ext cx="2002304" cy="952500"/>
            </a:xfrm>
            <a:prstGeom prst="bentConnector4">
              <a:avLst>
                <a:gd name="adj1" fmla="val 15637"/>
                <a:gd name="adj2" fmla="val 179273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" name="TextBox 46"/>
          <p:cNvSpPr txBox="1"/>
          <p:nvPr/>
        </p:nvSpPr>
        <p:spPr>
          <a:xfrm>
            <a:off x="762000" y="5105400"/>
            <a:ext cx="3048000" cy="175432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SSB data collection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GTS data transmission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Database management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Geo-spatial data analysis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Metadata 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Clidata</a:t>
            </a:r>
            <a:r>
              <a:rPr lang="en-US" dirty="0" smtClean="0"/>
              <a:t> is used</a:t>
            </a:r>
            <a:endParaRPr lang="en-US" dirty="0"/>
          </a:p>
        </p:txBody>
      </p:sp>
      <p:sp>
        <p:nvSpPr>
          <p:cNvPr id="49" name="TextBox 48"/>
          <p:cNvSpPr txBox="1"/>
          <p:nvPr/>
        </p:nvSpPr>
        <p:spPr>
          <a:xfrm>
            <a:off x="4495800" y="5029200"/>
            <a:ext cx="4419600" cy="1754326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Network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Website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E. Stations (AWS, Sat, </a:t>
            </a:r>
            <a:r>
              <a:rPr lang="en-US" dirty="0" err="1" smtClean="0"/>
              <a:t>Upp</a:t>
            </a:r>
            <a:r>
              <a:rPr lang="en-US" dirty="0" smtClean="0"/>
              <a:t>, </a:t>
            </a:r>
            <a:r>
              <a:rPr lang="en-US" dirty="0" err="1" smtClean="0"/>
              <a:t>Airpol</a:t>
            </a:r>
            <a:r>
              <a:rPr lang="en-US" dirty="0" smtClean="0"/>
              <a:t>, Radar, etc  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Software/hardware support 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Programming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GIS support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6200"/>
            <a:ext cx="8382000" cy="1112838"/>
          </a:xfrm>
        </p:spPr>
        <p:txBody>
          <a:bodyPr>
            <a:normAutofit/>
          </a:bodyPr>
          <a:lstStyle/>
          <a:p>
            <a:r>
              <a:rPr lang="en-US" dirty="0" smtClean="0"/>
              <a:t>Data transmission and exchange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9144000" cy="579120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Real time transmission</a:t>
            </a:r>
          </a:p>
          <a:p>
            <a:pPr lvl="1"/>
            <a:r>
              <a:rPr lang="en-US" dirty="0" smtClean="0"/>
              <a:t>For air navigation use</a:t>
            </a:r>
          </a:p>
          <a:p>
            <a:pPr lvl="1"/>
            <a:r>
              <a:rPr lang="en-US" dirty="0" smtClean="0"/>
              <a:t>Instantaneous (e.g., AWOS, DWS)</a:t>
            </a:r>
          </a:p>
          <a:p>
            <a:pPr lvl="1"/>
            <a:r>
              <a:rPr lang="en-US" dirty="0" smtClean="0"/>
              <a:t>Wireless based </a:t>
            </a:r>
          </a:p>
          <a:p>
            <a:r>
              <a:rPr lang="en-US" dirty="0" smtClean="0"/>
              <a:t>Near Real time transmission</a:t>
            </a:r>
          </a:p>
          <a:p>
            <a:pPr lvl="1"/>
            <a:r>
              <a:rPr lang="en-US" dirty="0" smtClean="0"/>
              <a:t>For Weather forecast and early warning use</a:t>
            </a:r>
          </a:p>
          <a:p>
            <a:pPr lvl="1"/>
            <a:r>
              <a:rPr lang="en-US" dirty="0" smtClean="0"/>
              <a:t>SSB Radio (&gt; 150 stations)</a:t>
            </a:r>
          </a:p>
          <a:p>
            <a:pPr lvl="1"/>
            <a:r>
              <a:rPr lang="en-US" dirty="0" smtClean="0"/>
              <a:t>GPRS based SMS (107 to grow to 700 stations by 2020)</a:t>
            </a:r>
          </a:p>
          <a:p>
            <a:pPr lvl="1"/>
            <a:r>
              <a:rPr lang="en-US" dirty="0" smtClean="0"/>
              <a:t>Satellite images (13 stations)</a:t>
            </a:r>
          </a:p>
          <a:p>
            <a:pPr lvl="1"/>
            <a:r>
              <a:rPr lang="en-US" dirty="0" smtClean="0"/>
              <a:t>SADIS (1-Vsat stations at Bole International Airport)</a:t>
            </a:r>
          </a:p>
          <a:p>
            <a:r>
              <a:rPr lang="en-US" dirty="0" smtClean="0"/>
              <a:t>Delayed transmission </a:t>
            </a:r>
          </a:p>
          <a:p>
            <a:pPr lvl="1"/>
            <a:r>
              <a:rPr lang="en-US" dirty="0" smtClean="0"/>
              <a:t>From over 1200 conventional stations </a:t>
            </a:r>
          </a:p>
          <a:p>
            <a:pPr lvl="1"/>
            <a:r>
              <a:rPr lang="en-US" dirty="0" smtClean="0"/>
              <a:t>For climatology and research use</a:t>
            </a:r>
          </a:p>
          <a:p>
            <a:pPr lvl="1"/>
            <a:r>
              <a:rPr lang="en-US" dirty="0" smtClean="0"/>
              <a:t>Postal transmission </a:t>
            </a:r>
          </a:p>
          <a:p>
            <a:pPr lvl="1"/>
            <a:r>
              <a:rPr lang="en-US" dirty="0" smtClean="0"/>
              <a:t>Station inspection time collection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7584" y="762000"/>
            <a:ext cx="8351154" cy="5297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85800" y="460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Network and data exchange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57200" y="838200"/>
            <a:ext cx="3429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WAN/LAN  at HQ, 11-BO, 4-Airpot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107AWS </a:t>
            </a:r>
            <a:r>
              <a:rPr lang="en-US" dirty="0" smtClean="0">
                <a:sym typeface="Wingdings" pitchFamily="2" charset="2"/>
              </a:rPr>
              <a:t>GPRS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sym typeface="Wingdings" pitchFamily="2" charset="2"/>
              </a:rPr>
              <a:t>150 SSB radio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57200" y="6019800"/>
            <a:ext cx="8001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z="2000" b="1" dirty="0" smtClean="0"/>
              <a:t> GTS uses Leased line to Nairobi-HUB until 2000 </a:t>
            </a:r>
          </a:p>
          <a:p>
            <a:pPr>
              <a:buFont typeface="Arial" pitchFamily="34" charset="0"/>
              <a:buChar char="•"/>
            </a:pPr>
            <a:r>
              <a:rPr lang="en-US" sz="2000" b="1" dirty="0" smtClean="0"/>
              <a:t> Since 2000 GTS data sent by email (via </a:t>
            </a:r>
            <a:r>
              <a:rPr lang="en-US" sz="2000" b="1" dirty="0" err="1" smtClean="0"/>
              <a:t>Meteo</a:t>
            </a:r>
            <a:r>
              <a:rPr lang="en-US" sz="2000" b="1" dirty="0" smtClean="0"/>
              <a:t>-France )</a:t>
            </a:r>
            <a:endParaRPr lang="en-US" sz="20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5791200" y="4371201"/>
            <a:ext cx="2667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LAN,WAN, </a:t>
            </a:r>
            <a:r>
              <a:rPr lang="en-US" sz="1200" dirty="0" err="1" smtClean="0"/>
              <a:t>Maproom</a:t>
            </a:r>
            <a:r>
              <a:rPr lang="en-US" sz="1200" dirty="0" smtClean="0"/>
              <a:t>, AWS, DMS, DHCP, 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76200" y="0"/>
            <a:ext cx="8763000" cy="914400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Distribution of Synoptic Stations</a:t>
            </a:r>
          </a:p>
        </p:txBody>
      </p:sp>
      <p:pic>
        <p:nvPicPr>
          <p:cNvPr id="1638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1222375"/>
            <a:ext cx="6934200" cy="540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val 5"/>
          <p:cNvSpPr/>
          <p:nvPr/>
        </p:nvSpPr>
        <p:spPr>
          <a:xfrm>
            <a:off x="3352800" y="2209800"/>
            <a:ext cx="228600" cy="228600"/>
          </a:xfrm>
          <a:prstGeom prst="ellipse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191000" y="1828800"/>
            <a:ext cx="228600" cy="228600"/>
          </a:xfrm>
          <a:prstGeom prst="ellipse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3429000" y="3200400"/>
            <a:ext cx="228600" cy="228600"/>
          </a:xfrm>
          <a:prstGeom prst="ellipse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3276600" y="2667000"/>
            <a:ext cx="228600" cy="228600"/>
          </a:xfrm>
          <a:prstGeom prst="ellipse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4343400" y="2895600"/>
            <a:ext cx="228600" cy="228600"/>
          </a:xfrm>
          <a:prstGeom prst="ellipse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019800" y="5181600"/>
            <a:ext cx="228600" cy="228600"/>
          </a:xfrm>
          <a:prstGeom prst="ellipse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3048000" y="4419600"/>
            <a:ext cx="228600" cy="228600"/>
          </a:xfrm>
          <a:prstGeom prst="ellipse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2895600" y="3810000"/>
            <a:ext cx="228600" cy="228600"/>
          </a:xfrm>
          <a:prstGeom prst="ellipse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2514600" y="4191000"/>
            <a:ext cx="228600" cy="228600"/>
          </a:xfrm>
          <a:prstGeom prst="ellipse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4495800" y="4648200"/>
            <a:ext cx="228600" cy="228600"/>
          </a:xfrm>
          <a:prstGeom prst="ellipse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5257800" y="3581400"/>
            <a:ext cx="228600" cy="228600"/>
          </a:xfrm>
          <a:prstGeom prst="ellipse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4267200" y="5410200"/>
            <a:ext cx="228600" cy="228600"/>
          </a:xfrm>
          <a:prstGeom prst="ellipse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3962400" y="3962400"/>
            <a:ext cx="228600" cy="228600"/>
          </a:xfrm>
          <a:prstGeom prst="ellipse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3810000" y="4648200"/>
            <a:ext cx="228600" cy="228600"/>
          </a:xfrm>
          <a:prstGeom prst="ellipse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3429000" y="5105400"/>
            <a:ext cx="228600" cy="228600"/>
          </a:xfrm>
          <a:prstGeom prst="ellipse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4267200" y="3886200"/>
            <a:ext cx="228600" cy="228600"/>
          </a:xfrm>
          <a:prstGeom prst="ellipse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3810000" y="3733800"/>
            <a:ext cx="228600" cy="228600"/>
          </a:xfrm>
          <a:prstGeom prst="ellipse">
            <a:avLst/>
          </a:prstGeom>
          <a:gradFill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334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GTS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38200"/>
            <a:ext cx="8458200" cy="5562600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 smtClean="0"/>
              <a:t>Until 2000 : Leased line to Nairobi-HUB</a:t>
            </a:r>
          </a:p>
          <a:p>
            <a:r>
              <a:rPr lang="en-US" sz="2400" dirty="0" smtClean="0"/>
              <a:t>Initially, in 2000, the line from Ethiopia side changed to digital and became incompatible to the Nairobi side.</a:t>
            </a:r>
          </a:p>
          <a:p>
            <a:r>
              <a:rPr lang="en-US" sz="2400" dirty="0" smtClean="0"/>
              <a:t>MESSIR -COMM was used but server crushed </a:t>
            </a:r>
          </a:p>
          <a:p>
            <a:r>
              <a:rPr lang="en-US" sz="2400" dirty="0" smtClean="0"/>
              <a:t>We use to get GTS data through PUMA</a:t>
            </a:r>
          </a:p>
          <a:p>
            <a:pPr>
              <a:buNone/>
            </a:pPr>
            <a:endParaRPr lang="en-US" sz="1800" dirty="0" smtClean="0"/>
          </a:p>
          <a:p>
            <a:r>
              <a:rPr lang="en-US" sz="2400" dirty="0" smtClean="0"/>
              <a:t>Currently GTS data sent by email to the following address: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n-US" sz="2400" dirty="0" err="1" smtClean="0"/>
              <a:t>Climat</a:t>
            </a:r>
            <a:r>
              <a:rPr lang="en-US" sz="2400" dirty="0" smtClean="0"/>
              <a:t> (Monthly)</a:t>
            </a:r>
          </a:p>
          <a:p>
            <a:pPr lvl="2"/>
            <a:r>
              <a:rPr lang="en-US" dirty="0" smtClean="0">
                <a:hlinkClick r:id="rId3"/>
              </a:rPr>
              <a:t>Mss.operator@dwd.de</a:t>
            </a:r>
            <a:endParaRPr lang="en-US" dirty="0" smtClean="0"/>
          </a:p>
          <a:p>
            <a:pPr lvl="1">
              <a:buFont typeface="Arial" pitchFamily="34" charset="0"/>
              <a:buChar char="•"/>
            </a:pPr>
            <a:r>
              <a:rPr lang="en-US" sz="2400" dirty="0" err="1" smtClean="0"/>
              <a:t>Synop</a:t>
            </a:r>
            <a:r>
              <a:rPr lang="en-US" sz="2400" dirty="0" smtClean="0"/>
              <a:t> (every 3hrs) / Upper air-Addis Ababa (Every day)</a:t>
            </a:r>
          </a:p>
          <a:p>
            <a:pPr lvl="2"/>
            <a:r>
              <a:rPr lang="en-US" dirty="0" smtClean="0">
                <a:hlinkClick r:id="rId4"/>
              </a:rPr>
              <a:t>transmet@meteo.go.ke</a:t>
            </a:r>
            <a:r>
              <a:rPr lang="en-US" dirty="0" smtClean="0"/>
              <a:t> (Nairobi)</a:t>
            </a:r>
          </a:p>
          <a:p>
            <a:pPr lvl="2"/>
            <a:r>
              <a:rPr lang="en-US" dirty="0" smtClean="0">
                <a:hlinkClick r:id="rId5"/>
              </a:rPr>
              <a:t>Transmet-alpha-reunion@meteo.fr</a:t>
            </a:r>
            <a:r>
              <a:rPr lang="en-US" dirty="0" smtClean="0"/>
              <a:t> (France)</a:t>
            </a:r>
          </a:p>
          <a:p>
            <a:r>
              <a:rPr lang="en-US" dirty="0" smtClean="0"/>
              <a:t>We check the data on </a:t>
            </a:r>
          </a:p>
          <a:p>
            <a:pPr lvl="1"/>
            <a:r>
              <a:rPr lang="en-US" dirty="0" smtClean="0">
                <a:hlinkClick r:id="rId6"/>
              </a:rPr>
              <a:t>http://www.ogimet.com/</a:t>
            </a:r>
            <a:endParaRPr lang="en-US" dirty="0" smtClean="0"/>
          </a:p>
          <a:p>
            <a:pPr lvl="1"/>
            <a:endParaRPr lang="en-US" dirty="0" smtClean="0"/>
          </a:p>
          <a:p>
            <a:pPr lvl="2"/>
            <a:endParaRPr lang="en-US" dirty="0" smtClean="0"/>
          </a:p>
          <a:p>
            <a:pPr>
              <a:buNone/>
            </a:pPr>
            <a:endParaRPr lang="en-US" sz="1800" dirty="0" smtClean="0"/>
          </a:p>
          <a:p>
            <a:endParaRPr lang="en-US" sz="1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0600" y="228600"/>
            <a:ext cx="792480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We send  three data to the following address: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n-US" sz="2400" dirty="0" err="1" smtClean="0"/>
              <a:t>Climat</a:t>
            </a:r>
            <a:r>
              <a:rPr lang="en-US" sz="2400" dirty="0" smtClean="0"/>
              <a:t> (Monthly)</a:t>
            </a:r>
          </a:p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hlinkClick r:id="rId3"/>
              </a:rPr>
              <a:t>Mss.operator@dwd.de</a:t>
            </a:r>
            <a:endParaRPr lang="en-US" sz="2400" dirty="0" smtClean="0"/>
          </a:p>
          <a:p>
            <a:pPr lvl="2">
              <a:buFont typeface="Arial" pitchFamily="34" charset="0"/>
              <a:buChar char="•"/>
            </a:pPr>
            <a:endParaRPr lang="en-US" sz="2400" dirty="0" smtClean="0"/>
          </a:p>
          <a:p>
            <a:pPr lvl="1">
              <a:buFont typeface="Arial" pitchFamily="34" charset="0"/>
              <a:buChar char="•"/>
            </a:pPr>
            <a:r>
              <a:rPr lang="en-US" sz="2400" dirty="0" err="1" smtClean="0"/>
              <a:t>Synop</a:t>
            </a:r>
            <a:r>
              <a:rPr lang="en-US" sz="2400" dirty="0" smtClean="0"/>
              <a:t> (every 3hrs)</a:t>
            </a:r>
          </a:p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hlinkClick r:id="rId4"/>
              </a:rPr>
              <a:t>transmet@meteo.go.ke</a:t>
            </a:r>
            <a:r>
              <a:rPr lang="en-US" sz="2400" dirty="0" smtClean="0"/>
              <a:t> (Nairobi)</a:t>
            </a:r>
          </a:p>
          <a:p>
            <a:pPr lvl="2">
              <a:buFont typeface="Arial" pitchFamily="34" charset="0"/>
              <a:buChar char="•"/>
            </a:pPr>
            <a:r>
              <a:rPr lang="en-US" sz="2400" dirty="0" smtClean="0">
                <a:hlinkClick r:id="rId5"/>
              </a:rPr>
              <a:t>Transmet-alpha-reunion@meteo.fr</a:t>
            </a:r>
            <a:r>
              <a:rPr lang="en-US" sz="2400" dirty="0" smtClean="0"/>
              <a:t> (France)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/>
              <a:t>Upper air-Addis Ababa (Every day)</a:t>
            </a:r>
          </a:p>
          <a:p>
            <a:pPr lvl="2">
              <a:buFont typeface="Arial" pitchFamily="34" charset="0"/>
              <a:buChar char="•"/>
            </a:pPr>
            <a:endParaRPr lang="en-US" dirty="0" smtClean="0"/>
          </a:p>
          <a:p>
            <a:pPr lvl="1"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33400" y="3429000"/>
            <a:ext cx="8305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Station that observe hourly and send data to GTS every three hours are  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Addis Ababa Bole and 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Dire </a:t>
            </a:r>
            <a:r>
              <a:rPr lang="en-US" dirty="0" err="1" smtClean="0"/>
              <a:t>Dawa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4343400"/>
            <a:ext cx="73152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Station that observe from 03GMT to 18GMT are </a:t>
            </a:r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Kombolcha</a:t>
            </a:r>
            <a:endParaRPr lang="en-US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Nekemt</a:t>
            </a:r>
            <a:endParaRPr lang="en-US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Awassa</a:t>
            </a:r>
            <a:endParaRPr lang="en-US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Robe</a:t>
            </a:r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Jimma</a:t>
            </a:r>
            <a:r>
              <a:rPr lang="en-US" dirty="0" smtClean="0"/>
              <a:t> 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 Other ten GTS stations observe from 03 GMT to 15 GMT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229600" cy="868362"/>
          </a:xfrm>
        </p:spPr>
        <p:txBody>
          <a:bodyPr>
            <a:normAutofit/>
          </a:bodyPr>
          <a:lstStyle/>
          <a:p>
            <a:r>
              <a:rPr lang="en-US" dirty="0" smtClean="0"/>
              <a:t>Area of priority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914400"/>
            <a:ext cx="8610600" cy="5791200"/>
          </a:xfrm>
        </p:spPr>
        <p:txBody>
          <a:bodyPr>
            <a:normAutofit/>
          </a:bodyPr>
          <a:lstStyle/>
          <a:p>
            <a:pPr lvl="0"/>
            <a:r>
              <a:rPr lang="en-GB" sz="2800" b="1" dirty="0" smtClean="0"/>
              <a:t>GTS facility for international data exchanges</a:t>
            </a:r>
          </a:p>
          <a:p>
            <a:pPr lvl="1"/>
            <a:r>
              <a:rPr lang="en-GB" sz="2400" b="1" dirty="0" smtClean="0"/>
              <a:t>Knowledge gap on the required software and hardware</a:t>
            </a:r>
          </a:p>
          <a:p>
            <a:pPr lvl="1"/>
            <a:r>
              <a:rPr lang="en-GB" sz="2400" b="1" dirty="0" smtClean="0"/>
              <a:t>Who give proper technical support </a:t>
            </a:r>
          </a:p>
          <a:p>
            <a:r>
              <a:rPr lang="en-US" sz="2800" b="1" dirty="0" smtClean="0"/>
              <a:t>Lack of capacity to apply Table Driven Code, training on TDC is needed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590800"/>
            <a:ext cx="8229600" cy="1600200"/>
          </a:xfrm>
        </p:spPr>
        <p:txBody>
          <a:bodyPr>
            <a:normAutofit/>
          </a:bodyPr>
          <a:lstStyle/>
          <a:p>
            <a:r>
              <a:rPr lang="en-US" sz="5400" dirty="0" smtClean="0"/>
              <a:t>Thanks you for listening </a:t>
            </a:r>
            <a:endParaRPr lang="en-US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609600"/>
            <a:ext cx="86868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Sample SYNOP Report</a:t>
            </a:r>
          </a:p>
          <a:p>
            <a:endParaRPr lang="en-US" b="1" dirty="0" smtClean="0"/>
          </a:p>
          <a:p>
            <a:r>
              <a:rPr lang="en-US" b="1" dirty="0" smtClean="0"/>
              <a:t>SMET01 HAAB 281800</a:t>
            </a:r>
          </a:p>
          <a:p>
            <a:r>
              <a:rPr lang="en-US" dirty="0" smtClean="0"/>
              <a:t>AAXX 28181</a:t>
            </a:r>
          </a:p>
          <a:p>
            <a:r>
              <a:rPr lang="en-US" dirty="0" smtClean="0"/>
              <a:t>63</a:t>
            </a:r>
            <a:r>
              <a:rPr lang="en-US" b="1" dirty="0" smtClean="0"/>
              <a:t>333</a:t>
            </a:r>
            <a:r>
              <a:rPr lang="en-US" dirty="0" smtClean="0"/>
              <a:t> 42580 30000 10190 20126 38161 40172 81530 333 10284 59014 81626 82358=</a:t>
            </a:r>
          </a:p>
          <a:p>
            <a:r>
              <a:rPr lang="en-US" dirty="0" smtClean="0"/>
              <a:t>63</a:t>
            </a:r>
            <a:r>
              <a:rPr lang="en-US" b="1" dirty="0" smtClean="0"/>
              <a:t>340</a:t>
            </a:r>
            <a:r>
              <a:rPr lang="en-US" dirty="0" smtClean="0"/>
              <a:t> 42580 63602 10156 20153 37941 40162 84530 333 10252 59012 84623 85358=</a:t>
            </a:r>
          </a:p>
          <a:p>
            <a:r>
              <a:rPr lang="en-US" dirty="0" smtClean="0"/>
              <a:t>63</a:t>
            </a:r>
            <a:r>
              <a:rPr lang="en-US" b="1" dirty="0" smtClean="0"/>
              <a:t>402</a:t>
            </a:r>
            <a:r>
              <a:rPr lang="en-US" dirty="0" smtClean="0"/>
              <a:t> 42580 50000 10182 20164 38348 40020 82101 333 10290 59013 82826 84070=</a:t>
            </a:r>
          </a:p>
          <a:p>
            <a:r>
              <a:rPr lang="en-US" dirty="0" smtClean="0"/>
              <a:t>63</a:t>
            </a:r>
            <a:r>
              <a:rPr lang="en-US" b="1" dirty="0" smtClean="0"/>
              <a:t>450</a:t>
            </a:r>
            <a:r>
              <a:rPr lang="en-US" dirty="0" smtClean="0"/>
              <a:t> 42580 50704 10188 20107 37730 40086 85500 333 10248 59015 85624=</a:t>
            </a:r>
          </a:p>
          <a:p>
            <a:r>
              <a:rPr lang="en-US" dirty="0" smtClean="0"/>
              <a:t>63</a:t>
            </a:r>
            <a:r>
              <a:rPr lang="en-US" b="1" dirty="0" smtClean="0"/>
              <a:t>460</a:t>
            </a:r>
            <a:r>
              <a:rPr lang="en-US" dirty="0" smtClean="0"/>
              <a:t> 42580 61802 10222 20160 86800 333 10302 82824 84625=</a:t>
            </a:r>
          </a:p>
          <a:p>
            <a:r>
              <a:rPr lang="en-US" dirty="0" smtClean="0"/>
              <a:t>63</a:t>
            </a:r>
            <a:r>
              <a:rPr lang="en-US" b="1" dirty="0" smtClean="0"/>
              <a:t>471</a:t>
            </a:r>
            <a:r>
              <a:rPr lang="en-US" dirty="0" smtClean="0"/>
              <a:t> 41960 20802 10264 20135 38846 40089 70500 80001 333 10350 58006 82070=</a:t>
            </a:r>
          </a:p>
          <a:p>
            <a:r>
              <a:rPr lang="en-US" dirty="0" smtClean="0"/>
              <a:t>63</a:t>
            </a:r>
            <a:r>
              <a:rPr lang="en-US" b="1" dirty="0" smtClean="0"/>
              <a:t>474</a:t>
            </a:r>
            <a:r>
              <a:rPr lang="en-US" dirty="0" smtClean="0"/>
              <a:t> 42580 50000 10128 20117 85800 333 10218 84821 81623=</a:t>
            </a:r>
          </a:p>
          <a:p>
            <a:r>
              <a:rPr lang="en-US" dirty="0" smtClean="0"/>
              <a:t>NNNN</a:t>
            </a:r>
          </a:p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33400" y="3962400"/>
            <a:ext cx="800100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Challenges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TDC implementation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GTS communication HW/SW and training both for the national and international communication</a:t>
            </a: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400" y="0"/>
            <a:ext cx="883920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Sample Upper Air Report</a:t>
            </a:r>
          </a:p>
          <a:p>
            <a:r>
              <a:rPr lang="en-US" dirty="0" smtClean="0"/>
              <a:t>TTAA 79121 63</a:t>
            </a:r>
            <a:r>
              <a:rPr lang="en-US" b="1" dirty="0" smtClean="0"/>
              <a:t>450</a:t>
            </a:r>
            <a:r>
              <a:rPr lang="en-US" dirty="0" smtClean="0"/>
              <a:t> 99772 23666 15014 00000 ///// ///// 92717 ///// </a:t>
            </a:r>
          </a:p>
          <a:p>
            <a:r>
              <a:rPr lang="en-US" dirty="0" smtClean="0"/>
              <a:t>           ///// 85477 ///// ///// 70156 13459 09505 50588 06579 07516 </a:t>
            </a:r>
          </a:p>
          <a:p>
            <a:r>
              <a:rPr lang="en-US" dirty="0" smtClean="0"/>
              <a:t>          40761 13396 09512 30973 29957 03502 25100 40757 33003 20248 </a:t>
            </a:r>
          </a:p>
          <a:p>
            <a:r>
              <a:rPr lang="en-US" dirty="0" smtClean="0"/>
              <a:t>         52567 30511 15428 67766 27521 10661 81557 07014 88115 80958 </a:t>
            </a:r>
          </a:p>
          <a:p>
            <a:r>
              <a:rPr lang="en-US" dirty="0" smtClean="0"/>
              <a:t>        25501 77999 31313 48008 81137=</a:t>
            </a:r>
          </a:p>
          <a:p>
            <a:r>
              <a:rPr lang="en-US" sz="1100" dirty="0" smtClean="0"/>
              <a:t>UKET01 HAAB 291200</a:t>
            </a:r>
          </a:p>
          <a:p>
            <a:r>
              <a:rPr lang="en-US" sz="1100" dirty="0" smtClean="0"/>
              <a:t>TTBB 79128 63450 00772 23666 11768 21066 22624 04417 33586 02257 </a:t>
            </a:r>
          </a:p>
          <a:p>
            <a:r>
              <a:rPr lang="en-US" sz="1100" dirty="0" smtClean="0"/>
              <a:t>44562 01085 55500 06579 66493 05199 77421 10797 88315 27171</a:t>
            </a:r>
          </a:p>
          <a:p>
            <a:r>
              <a:rPr lang="en-US" sz="1100" dirty="0" smtClean="0"/>
              <a:t> 99288 32548 11260 38750 22225 46164 33168 61769 44163 63768 </a:t>
            </a:r>
          </a:p>
          <a:p>
            <a:r>
              <a:rPr lang="en-US" sz="1100" dirty="0" smtClean="0"/>
              <a:t>55115 80958 66100 81557 21212 00772 15014 11771 09503 22738 </a:t>
            </a:r>
          </a:p>
          <a:p>
            <a:r>
              <a:rPr lang="en-US" sz="1100" dirty="0" smtClean="0"/>
              <a:t>14010 33720 11011 44659 09510 55621 03510 66603 02014 77562</a:t>
            </a:r>
          </a:p>
          <a:p>
            <a:r>
              <a:rPr lang="en-US" sz="1100" dirty="0" smtClean="0"/>
              <a:t> 08013 88546 07015 99519 08521 11497 07014 22483 36006 3347</a:t>
            </a:r>
          </a:p>
          <a:p>
            <a:r>
              <a:rPr lang="en-US" sz="1100" dirty="0" smtClean="0"/>
              <a:t>1 01010 44436 04010 55408 09513 66384 08012 77365 11015</a:t>
            </a:r>
          </a:p>
          <a:p>
            <a:r>
              <a:rPr lang="en-US" sz="1100" dirty="0" smtClean="0"/>
              <a:t> 88317 00000 99207 31012 11195 30514 22188 28510 33161 30018 </a:t>
            </a:r>
          </a:p>
          <a:p>
            <a:r>
              <a:rPr lang="en-US" sz="1100" dirty="0" smtClean="0"/>
              <a:t>44147 27524 55137 29513 66125 29510 77114 00000 88109 03510 </a:t>
            </a:r>
          </a:p>
          <a:p>
            <a:r>
              <a:rPr lang="en-US" sz="1100" dirty="0" smtClean="0"/>
              <a:t>99100 07014 31313 48008 81137 41414 58530 51515 77294 23666 </a:t>
            </a:r>
          </a:p>
          <a:p>
            <a:r>
              <a:rPr lang="en-US" sz="1100" dirty="0" smtClean="0"/>
              <a:t>14011 60430 03256 02515=</a:t>
            </a:r>
          </a:p>
          <a:p>
            <a:r>
              <a:rPr lang="en-US" sz="1100" dirty="0" smtClean="0"/>
              <a:t>ULET01 HAAB 291200 </a:t>
            </a:r>
          </a:p>
          <a:p>
            <a:r>
              <a:rPr lang="en-US" sz="1050" dirty="0" smtClean="0"/>
              <a:t>TTCC 79122 63450 70866 71368 25012 50068 63980 29041 30386 56382 </a:t>
            </a:r>
          </a:p>
          <a:p>
            <a:r>
              <a:rPr lang="en-US" sz="1050" dirty="0" smtClean="0"/>
              <a:t>          22027 20648 51383 28032 10107 ///// 88999 77999 31313 48008 </a:t>
            </a:r>
          </a:p>
          <a:p>
            <a:r>
              <a:rPr lang="en-US" sz="1050" dirty="0" smtClean="0"/>
              <a:t>          81137=</a:t>
            </a:r>
          </a:p>
          <a:p>
            <a:r>
              <a:rPr lang="en-US" sz="1050" dirty="0" smtClean="0"/>
              <a:t>UEET01 HAAB 291200 TTDD 7912/ 63450</a:t>
            </a:r>
          </a:p>
          <a:p>
            <a:r>
              <a:rPr lang="en-US" sz="1050" dirty="0" smtClean="0"/>
              <a:t>11869 82757 22739 70164 33658 73569 44601 64979 55502</a:t>
            </a:r>
          </a:p>
          <a:p>
            <a:r>
              <a:rPr lang="en-US" sz="1050" dirty="0" smtClean="0"/>
              <a:t>63780 66450 66379 77407 60381 88366 59181 99318 54782</a:t>
            </a:r>
          </a:p>
          <a:p>
            <a:r>
              <a:rPr lang="en-US" sz="1050" dirty="0" smtClean="0"/>
              <a:t>11287 56382 22256 50984 33225 50984 44220 51583 55195</a:t>
            </a:r>
          </a:p>
          <a:p>
            <a:r>
              <a:rPr lang="en-US" sz="1050" dirty="0" smtClean="0"/>
              <a:t>51184 66174 44186 77136 48184 88133 45585 99118 47385</a:t>
            </a:r>
          </a:p>
          <a:p>
            <a:r>
              <a:rPr lang="en-US" sz="1050" dirty="0" smtClean="0"/>
              <a:t>21212 11964 04512 22887 04020 33851 03017 44840 04015</a:t>
            </a:r>
          </a:p>
          <a:p>
            <a:r>
              <a:rPr lang="en-US" sz="1050" dirty="0" smtClean="0"/>
              <a:t>55798 13014 66778 14010 77748 16004 88716 24510 99672</a:t>
            </a:r>
          </a:p>
          <a:p>
            <a:r>
              <a:rPr lang="en-US" sz="1050" dirty="0" smtClean="0"/>
              <a:t>26513 11649 25012 22632 29014 33620 29014 44614 28014</a:t>
            </a:r>
          </a:p>
          <a:p>
            <a:r>
              <a:rPr lang="en-US" sz="1050" dirty="0" smtClean="0"/>
              <a:t>55599 26022 66568 25534 77528 28041 88513 28540 99424</a:t>
            </a:r>
          </a:p>
          <a:p>
            <a:r>
              <a:rPr lang="en-US" sz="1050" dirty="0" smtClean="0"/>
              <a:t>30529 11390 36016 22373 35510 33351 00000 44345 16511</a:t>
            </a:r>
          </a:p>
          <a:p>
            <a:r>
              <a:rPr lang="en-US" sz="1050" dirty="0" smtClean="0"/>
              <a:t>55322 18529 66298 22526 77276 23533 88256 22039 99240</a:t>
            </a:r>
          </a:p>
          <a:p>
            <a:r>
              <a:rPr lang="en-US" sz="1050" dirty="0" smtClean="0"/>
              <a:t>25531 11227 25031 22187 29027 33176 28021 44162 27042</a:t>
            </a:r>
          </a:p>
          <a:p>
            <a:r>
              <a:rPr lang="en-US" sz="1050" dirty="0" smtClean="0"/>
              <a:t>55143 27048 66122 32527 77118 31529</a:t>
            </a:r>
          </a:p>
          <a:p>
            <a:r>
              <a:rPr lang="en-US" sz="1050" dirty="0" smtClean="0"/>
              <a:t>31313 48008 81137=</a:t>
            </a:r>
          </a:p>
          <a:p>
            <a:r>
              <a:rPr lang="en-US" sz="1050" dirty="0" smtClean="0"/>
              <a:t>NNNN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1028</TotalTime>
  <Words>827</Words>
  <Application>Microsoft Office PowerPoint</Application>
  <PresentationFormat>On-screen Show (4:3)</PresentationFormat>
  <Paragraphs>202</Paragraphs>
  <Slides>14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Slide 1</vt:lpstr>
      <vt:lpstr>Slide 2</vt:lpstr>
      <vt:lpstr>Slide 3</vt:lpstr>
      <vt:lpstr>Slide 4</vt:lpstr>
      <vt:lpstr>ICT Organizational Structure</vt:lpstr>
      <vt:lpstr>Data transmission and exchange </vt:lpstr>
      <vt:lpstr>Network and data exchange</vt:lpstr>
      <vt:lpstr>Distribution of Synoptic Stations</vt:lpstr>
      <vt:lpstr>GTS</vt:lpstr>
      <vt:lpstr>Slide 10</vt:lpstr>
      <vt:lpstr>Area of priority</vt:lpstr>
      <vt:lpstr>Thanks you for listening </vt:lpstr>
      <vt:lpstr>Slide 13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NMA</cp:lastModifiedBy>
  <cp:revision>280</cp:revision>
  <dcterms:created xsi:type="dcterms:W3CDTF">2013-03-28T22:19:27Z</dcterms:created>
  <dcterms:modified xsi:type="dcterms:W3CDTF">2015-11-04T11:21:38Z</dcterms:modified>
</cp:coreProperties>
</file>