
<file path=[Content_Types].xml><?xml version="1.0" encoding="utf-8"?>
<Types xmlns="http://schemas.openxmlformats.org/package/2006/content-types">
  <Default Extension="xml" ContentType="application/xml"/>
  <Default Extension="wmf" ContentType="image/x-wmf"/>
  <Default Extension="jpeg" ContentType="image/jpeg"/>
  <Default Extension="rels" ContentType="application/vnd.openxmlformats-package.relationships+xml"/>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embeddings/oleObject1.bin" ContentType="application/vnd.openxmlformats-officedocument.oleObject"/>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4082" r:id="rId2"/>
  </p:sldMasterIdLst>
  <p:notesMasterIdLst>
    <p:notesMasterId r:id="rId22"/>
  </p:notesMasterIdLst>
  <p:handoutMasterIdLst>
    <p:handoutMasterId r:id="rId23"/>
  </p:handoutMasterIdLst>
  <p:sldIdLst>
    <p:sldId id="588" r:id="rId3"/>
    <p:sldId id="596" r:id="rId4"/>
    <p:sldId id="598" r:id="rId5"/>
    <p:sldId id="599" r:id="rId6"/>
    <p:sldId id="619" r:id="rId7"/>
    <p:sldId id="600" r:id="rId8"/>
    <p:sldId id="613" r:id="rId9"/>
    <p:sldId id="608" r:id="rId10"/>
    <p:sldId id="609" r:id="rId11"/>
    <p:sldId id="611" r:id="rId12"/>
    <p:sldId id="601" r:id="rId13"/>
    <p:sldId id="614" r:id="rId14"/>
    <p:sldId id="615" r:id="rId15"/>
    <p:sldId id="603" r:id="rId16"/>
    <p:sldId id="604" r:id="rId17"/>
    <p:sldId id="616" r:id="rId18"/>
    <p:sldId id="618" r:id="rId19"/>
    <p:sldId id="617" r:id="rId20"/>
    <p:sldId id="585" r:id="rId21"/>
  </p:sldIdLst>
  <p:sldSz cx="9144000" cy="6858000" type="screen4x3"/>
  <p:notesSz cx="6797675" cy="9926638"/>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99"/>
    <a:srgbClr val="1A0873"/>
    <a:srgbClr val="CE4F0D"/>
    <a:srgbClr val="FFFFCC"/>
    <a:srgbClr val="E78E0B"/>
    <a:srgbClr val="F3960D"/>
    <a:srgbClr val="F4A329"/>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957" autoAdjust="0"/>
    <p:restoredTop sz="87239" autoAdjust="0"/>
  </p:normalViewPr>
  <p:slideViewPr>
    <p:cSldViewPr snapToGrid="0">
      <p:cViewPr>
        <p:scale>
          <a:sx n="100" d="100"/>
          <a:sy n="100" d="100"/>
        </p:scale>
        <p:origin x="-1272" y="-176"/>
      </p:cViewPr>
      <p:guideLst>
        <p:guide orient="horz" pos="3003"/>
        <p:guide pos="4629"/>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93" d="100"/>
          <a:sy n="93" d="100"/>
        </p:scale>
        <p:origin x="-2730" y="-120"/>
      </p:cViewPr>
      <p:guideLst>
        <p:guide orient="horz" pos="3127"/>
        <p:guide pos="2141"/>
      </p:guideLst>
    </p:cSldViewPr>
  </p:notesViewPr>
  <p:gridSpacing cx="72010" cy="7201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notesMaster" Target="notesMasters/notesMaster1.xml"/><Relationship Id="rId23" Type="http://schemas.openxmlformats.org/officeDocument/2006/relationships/handoutMaster" Target="handoutMasters/handoutMaster1.xml"/><Relationship Id="rId24" Type="http://schemas.openxmlformats.org/officeDocument/2006/relationships/printerSettings" Target="printerSettings/printerSettings1.bin"/><Relationship Id="rId25" Type="http://schemas.openxmlformats.org/officeDocument/2006/relationships/presProps" Target="presProps.xml"/><Relationship Id="rId26" Type="http://schemas.openxmlformats.org/officeDocument/2006/relationships/viewProps" Target="viewProps.xml"/><Relationship Id="rId27" Type="http://schemas.openxmlformats.org/officeDocument/2006/relationships/theme" Target="theme/theme1.xml"/><Relationship Id="rId28" Type="http://schemas.openxmlformats.org/officeDocument/2006/relationships/tableStyles" Target="tableStyles.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s>
</file>

<file path=ppt/_rels/viewProps.xml.rels><?xml version="1.0" encoding="UTF-8" standalone="yes"?>
<Relationships xmlns="http://schemas.openxmlformats.org/package/2006/relationships"><Relationship Id="rId1" Type="http://schemas.openxmlformats.org/officeDocument/2006/relationships/slide" Target="slides/slide16.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2.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44813" cy="496888"/>
          </a:xfrm>
          <a:prstGeom prst="rect">
            <a:avLst/>
          </a:prstGeom>
          <a:noFill/>
          <a:ln w="9525">
            <a:noFill/>
            <a:miter lim="800000"/>
            <a:headEnd/>
            <a:tailEnd/>
          </a:ln>
          <a:effectLst/>
        </p:spPr>
        <p:txBody>
          <a:bodyPr vert="horz" wrap="square" lIns="91266" tIns="45633" rIns="91266" bIns="45633" numCol="1" anchor="t" anchorCtr="0" compatLnSpc="1">
            <a:prstTxWarp prst="textNoShape">
              <a:avLst/>
            </a:prstTxWarp>
          </a:bodyPr>
          <a:lstStyle>
            <a:lvl1pPr defTabSz="912813">
              <a:defRPr sz="1200">
                <a:latin typeface="Arial" charset="0"/>
                <a:cs typeface="+mn-cs"/>
              </a:defRPr>
            </a:lvl1pPr>
          </a:lstStyle>
          <a:p>
            <a:pPr>
              <a:defRPr/>
            </a:pPr>
            <a:endParaRPr lang="fr-FR"/>
          </a:p>
        </p:txBody>
      </p:sp>
      <p:sp>
        <p:nvSpPr>
          <p:cNvPr id="6147" name="Rectangle 3"/>
          <p:cNvSpPr>
            <a:spLocks noGrp="1" noChangeArrowheads="1"/>
          </p:cNvSpPr>
          <p:nvPr>
            <p:ph type="dt" sz="quarter" idx="1"/>
          </p:nvPr>
        </p:nvSpPr>
        <p:spPr bwMode="auto">
          <a:xfrm>
            <a:off x="3851275" y="0"/>
            <a:ext cx="2944813" cy="496888"/>
          </a:xfrm>
          <a:prstGeom prst="rect">
            <a:avLst/>
          </a:prstGeom>
          <a:noFill/>
          <a:ln w="9525">
            <a:noFill/>
            <a:miter lim="800000"/>
            <a:headEnd/>
            <a:tailEnd/>
          </a:ln>
          <a:effectLst/>
        </p:spPr>
        <p:txBody>
          <a:bodyPr vert="horz" wrap="square" lIns="91266" tIns="45633" rIns="91266" bIns="45633" numCol="1" anchor="t" anchorCtr="0" compatLnSpc="1">
            <a:prstTxWarp prst="textNoShape">
              <a:avLst/>
            </a:prstTxWarp>
          </a:bodyPr>
          <a:lstStyle>
            <a:lvl1pPr algn="r" defTabSz="912813">
              <a:defRPr sz="1200">
                <a:latin typeface="Arial" charset="0"/>
                <a:cs typeface="+mn-cs"/>
              </a:defRPr>
            </a:lvl1pPr>
          </a:lstStyle>
          <a:p>
            <a:pPr>
              <a:defRPr/>
            </a:pPr>
            <a:endParaRPr lang="fr-FR"/>
          </a:p>
        </p:txBody>
      </p:sp>
      <p:sp>
        <p:nvSpPr>
          <p:cNvPr id="6148" name="Rectangle 4"/>
          <p:cNvSpPr>
            <a:spLocks noGrp="1" noChangeArrowheads="1"/>
          </p:cNvSpPr>
          <p:nvPr>
            <p:ph type="ftr" sz="quarter" idx="2"/>
          </p:nvPr>
        </p:nvSpPr>
        <p:spPr bwMode="auto">
          <a:xfrm>
            <a:off x="0" y="9429750"/>
            <a:ext cx="2944813" cy="495300"/>
          </a:xfrm>
          <a:prstGeom prst="rect">
            <a:avLst/>
          </a:prstGeom>
          <a:noFill/>
          <a:ln w="9525">
            <a:noFill/>
            <a:miter lim="800000"/>
            <a:headEnd/>
            <a:tailEnd/>
          </a:ln>
          <a:effectLst/>
        </p:spPr>
        <p:txBody>
          <a:bodyPr vert="horz" wrap="square" lIns="91266" tIns="45633" rIns="91266" bIns="45633" numCol="1" anchor="b" anchorCtr="0" compatLnSpc="1">
            <a:prstTxWarp prst="textNoShape">
              <a:avLst/>
            </a:prstTxWarp>
          </a:bodyPr>
          <a:lstStyle>
            <a:lvl1pPr defTabSz="912813">
              <a:defRPr sz="1200">
                <a:latin typeface="Arial" charset="0"/>
                <a:cs typeface="+mn-cs"/>
              </a:defRPr>
            </a:lvl1pPr>
          </a:lstStyle>
          <a:p>
            <a:pPr>
              <a:defRPr/>
            </a:pPr>
            <a:endParaRPr lang="fr-FR"/>
          </a:p>
        </p:txBody>
      </p:sp>
      <p:sp>
        <p:nvSpPr>
          <p:cNvPr id="6149" name="Rectangle 5"/>
          <p:cNvSpPr>
            <a:spLocks noGrp="1" noChangeArrowheads="1"/>
          </p:cNvSpPr>
          <p:nvPr>
            <p:ph type="sldNum" sz="quarter" idx="3"/>
          </p:nvPr>
        </p:nvSpPr>
        <p:spPr bwMode="auto">
          <a:xfrm>
            <a:off x="3851275" y="9429750"/>
            <a:ext cx="2944813" cy="495300"/>
          </a:xfrm>
          <a:prstGeom prst="rect">
            <a:avLst/>
          </a:prstGeom>
          <a:noFill/>
          <a:ln w="9525">
            <a:noFill/>
            <a:miter lim="800000"/>
            <a:headEnd/>
            <a:tailEnd/>
          </a:ln>
          <a:effectLst/>
        </p:spPr>
        <p:txBody>
          <a:bodyPr vert="horz" wrap="square" lIns="91266" tIns="45633" rIns="91266" bIns="45633" numCol="1" anchor="b" anchorCtr="0" compatLnSpc="1">
            <a:prstTxWarp prst="textNoShape">
              <a:avLst/>
            </a:prstTxWarp>
          </a:bodyPr>
          <a:lstStyle>
            <a:lvl1pPr algn="r" defTabSz="912813">
              <a:defRPr sz="1200">
                <a:latin typeface="Arial" charset="0"/>
                <a:cs typeface="+mn-cs"/>
              </a:defRPr>
            </a:lvl1pPr>
          </a:lstStyle>
          <a:p>
            <a:pPr>
              <a:defRPr/>
            </a:pPr>
            <a:fld id="{98598953-411D-4214-93E9-4F2D13E4B0CE}" type="slidenum">
              <a:rPr lang="fr-FR"/>
              <a:pPr>
                <a:defRPr/>
              </a:pPr>
              <a:t>‹#›</a:t>
            </a:fld>
            <a:endParaRPr lang="fr-FR" dirty="0"/>
          </a:p>
        </p:txBody>
      </p:sp>
    </p:spTree>
    <p:extLst>
      <p:ext uri="{BB962C8B-B14F-4D97-AF65-F5344CB8AC3E}">
        <p14:creationId xmlns:p14="http://schemas.microsoft.com/office/powerpoint/2010/main" val="36874715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5634" name="Rectangle 2"/>
          <p:cNvSpPr>
            <a:spLocks noGrp="1" noChangeArrowheads="1"/>
          </p:cNvSpPr>
          <p:nvPr>
            <p:ph type="hdr" sz="quarter"/>
          </p:nvPr>
        </p:nvSpPr>
        <p:spPr bwMode="auto">
          <a:xfrm>
            <a:off x="0" y="0"/>
            <a:ext cx="2944813" cy="496888"/>
          </a:xfrm>
          <a:prstGeom prst="rect">
            <a:avLst/>
          </a:prstGeom>
          <a:noFill/>
          <a:ln w="9525">
            <a:noFill/>
            <a:miter lim="800000"/>
            <a:headEnd/>
            <a:tailEnd/>
          </a:ln>
          <a:effectLst/>
        </p:spPr>
        <p:txBody>
          <a:bodyPr vert="horz" wrap="square" lIns="91266" tIns="45633" rIns="91266" bIns="45633" numCol="1" anchor="t" anchorCtr="0" compatLnSpc="1">
            <a:prstTxWarp prst="textNoShape">
              <a:avLst/>
            </a:prstTxWarp>
          </a:bodyPr>
          <a:lstStyle>
            <a:lvl1pPr defTabSz="912813">
              <a:defRPr sz="1200">
                <a:latin typeface="Arial" charset="0"/>
                <a:cs typeface="+mn-cs"/>
              </a:defRPr>
            </a:lvl1pPr>
          </a:lstStyle>
          <a:p>
            <a:pPr>
              <a:defRPr/>
            </a:pPr>
            <a:endParaRPr lang="fr-FR"/>
          </a:p>
        </p:txBody>
      </p:sp>
      <p:sp>
        <p:nvSpPr>
          <p:cNvPr id="325635" name="Rectangle 3"/>
          <p:cNvSpPr>
            <a:spLocks noGrp="1" noChangeArrowheads="1"/>
          </p:cNvSpPr>
          <p:nvPr>
            <p:ph type="dt" idx="1"/>
          </p:nvPr>
        </p:nvSpPr>
        <p:spPr bwMode="auto">
          <a:xfrm>
            <a:off x="3851275" y="0"/>
            <a:ext cx="2944813" cy="496888"/>
          </a:xfrm>
          <a:prstGeom prst="rect">
            <a:avLst/>
          </a:prstGeom>
          <a:noFill/>
          <a:ln w="9525">
            <a:noFill/>
            <a:miter lim="800000"/>
            <a:headEnd/>
            <a:tailEnd/>
          </a:ln>
          <a:effectLst/>
        </p:spPr>
        <p:txBody>
          <a:bodyPr vert="horz" wrap="square" lIns="91266" tIns="45633" rIns="91266" bIns="45633" numCol="1" anchor="t" anchorCtr="0" compatLnSpc="1">
            <a:prstTxWarp prst="textNoShape">
              <a:avLst/>
            </a:prstTxWarp>
          </a:bodyPr>
          <a:lstStyle>
            <a:lvl1pPr algn="r" defTabSz="912813">
              <a:defRPr sz="1200">
                <a:latin typeface="Arial" charset="0"/>
                <a:cs typeface="+mn-cs"/>
              </a:defRPr>
            </a:lvl1pPr>
          </a:lstStyle>
          <a:p>
            <a:pPr>
              <a:defRPr/>
            </a:pPr>
            <a:endParaRPr lang="fr-FR"/>
          </a:p>
        </p:txBody>
      </p:sp>
      <p:sp>
        <p:nvSpPr>
          <p:cNvPr id="12292" name="Rectangle 4"/>
          <p:cNvSpPr>
            <a:spLocks noGrp="1" noRot="1" noChangeAspect="1" noChangeArrowheads="1" noTextEdit="1"/>
          </p:cNvSpPr>
          <p:nvPr>
            <p:ph type="sldImg" idx="2"/>
          </p:nvPr>
        </p:nvSpPr>
        <p:spPr bwMode="auto">
          <a:xfrm>
            <a:off x="915988" y="744538"/>
            <a:ext cx="4965700" cy="3722687"/>
          </a:xfrm>
          <a:prstGeom prst="rect">
            <a:avLst/>
          </a:prstGeom>
          <a:noFill/>
          <a:ln w="9525">
            <a:solidFill>
              <a:srgbClr val="000000"/>
            </a:solidFill>
            <a:miter lim="800000"/>
            <a:headEnd/>
            <a:tailEnd/>
          </a:ln>
        </p:spPr>
      </p:sp>
      <p:sp>
        <p:nvSpPr>
          <p:cNvPr id="325637" name="Rectangle 5"/>
          <p:cNvSpPr>
            <a:spLocks noGrp="1" noChangeArrowheads="1"/>
          </p:cNvSpPr>
          <p:nvPr>
            <p:ph type="body" sz="quarter" idx="3"/>
          </p:nvPr>
        </p:nvSpPr>
        <p:spPr bwMode="auto">
          <a:xfrm>
            <a:off x="679450" y="4714875"/>
            <a:ext cx="5438775" cy="4467225"/>
          </a:xfrm>
          <a:prstGeom prst="rect">
            <a:avLst/>
          </a:prstGeom>
          <a:noFill/>
          <a:ln w="9525">
            <a:noFill/>
            <a:miter lim="800000"/>
            <a:headEnd/>
            <a:tailEnd/>
          </a:ln>
          <a:effectLst/>
        </p:spPr>
        <p:txBody>
          <a:bodyPr vert="horz" wrap="square" lIns="91266" tIns="45633" rIns="91266" bIns="45633" numCol="1" anchor="t" anchorCtr="0" compatLnSpc="1">
            <a:prstTxWarp prst="textNoShape">
              <a:avLst/>
            </a:prstTxWarp>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325638" name="Rectangle 6"/>
          <p:cNvSpPr>
            <a:spLocks noGrp="1" noChangeArrowheads="1"/>
          </p:cNvSpPr>
          <p:nvPr>
            <p:ph type="ftr" sz="quarter" idx="4"/>
          </p:nvPr>
        </p:nvSpPr>
        <p:spPr bwMode="auto">
          <a:xfrm>
            <a:off x="0" y="9429750"/>
            <a:ext cx="2944813" cy="495300"/>
          </a:xfrm>
          <a:prstGeom prst="rect">
            <a:avLst/>
          </a:prstGeom>
          <a:noFill/>
          <a:ln w="9525">
            <a:noFill/>
            <a:miter lim="800000"/>
            <a:headEnd/>
            <a:tailEnd/>
          </a:ln>
          <a:effectLst/>
        </p:spPr>
        <p:txBody>
          <a:bodyPr vert="horz" wrap="square" lIns="91266" tIns="45633" rIns="91266" bIns="45633" numCol="1" anchor="b" anchorCtr="0" compatLnSpc="1">
            <a:prstTxWarp prst="textNoShape">
              <a:avLst/>
            </a:prstTxWarp>
          </a:bodyPr>
          <a:lstStyle>
            <a:lvl1pPr defTabSz="912813">
              <a:defRPr sz="1200">
                <a:latin typeface="Arial" charset="0"/>
                <a:cs typeface="+mn-cs"/>
              </a:defRPr>
            </a:lvl1pPr>
          </a:lstStyle>
          <a:p>
            <a:pPr>
              <a:defRPr/>
            </a:pPr>
            <a:endParaRPr lang="fr-FR"/>
          </a:p>
        </p:txBody>
      </p:sp>
      <p:sp>
        <p:nvSpPr>
          <p:cNvPr id="325639" name="Rectangle 7"/>
          <p:cNvSpPr>
            <a:spLocks noGrp="1" noChangeArrowheads="1"/>
          </p:cNvSpPr>
          <p:nvPr>
            <p:ph type="sldNum" sz="quarter" idx="5"/>
          </p:nvPr>
        </p:nvSpPr>
        <p:spPr bwMode="auto">
          <a:xfrm>
            <a:off x="3851275" y="9429750"/>
            <a:ext cx="2944813" cy="495300"/>
          </a:xfrm>
          <a:prstGeom prst="rect">
            <a:avLst/>
          </a:prstGeom>
          <a:noFill/>
          <a:ln w="9525">
            <a:noFill/>
            <a:miter lim="800000"/>
            <a:headEnd/>
            <a:tailEnd/>
          </a:ln>
          <a:effectLst/>
        </p:spPr>
        <p:txBody>
          <a:bodyPr vert="horz" wrap="square" lIns="91266" tIns="45633" rIns="91266" bIns="45633" numCol="1" anchor="b" anchorCtr="0" compatLnSpc="1">
            <a:prstTxWarp prst="textNoShape">
              <a:avLst/>
            </a:prstTxWarp>
          </a:bodyPr>
          <a:lstStyle>
            <a:lvl1pPr algn="r" defTabSz="912813">
              <a:defRPr sz="1200">
                <a:latin typeface="Arial" charset="0"/>
                <a:cs typeface="+mn-cs"/>
              </a:defRPr>
            </a:lvl1pPr>
          </a:lstStyle>
          <a:p>
            <a:pPr>
              <a:defRPr/>
            </a:pPr>
            <a:fld id="{6A58ABF0-E8D0-4B25-900A-013787367340}" type="slidenum">
              <a:rPr lang="fr-FR"/>
              <a:pPr>
                <a:defRPr/>
              </a:pPr>
              <a:t>‹#›</a:t>
            </a:fld>
            <a:endParaRPr lang="fr-FR" dirty="0"/>
          </a:p>
        </p:txBody>
      </p:sp>
    </p:spTree>
    <p:extLst>
      <p:ext uri="{BB962C8B-B14F-4D97-AF65-F5344CB8AC3E}">
        <p14:creationId xmlns:p14="http://schemas.microsoft.com/office/powerpoint/2010/main" val="92729991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p:txBody>
          <a:bodyPr/>
          <a:lstStyle/>
          <a:p>
            <a:pPr>
              <a:defRPr/>
            </a:pPr>
            <a:fld id="{633DAC54-A6B3-4264-98B7-F742A849F7EA}" type="slidenum">
              <a:rPr lang="fr-FR" smtClean="0"/>
              <a:pPr>
                <a:defRPr/>
              </a:pPr>
              <a:t>1</a:t>
            </a:fld>
            <a:endParaRPr lang="fr-FR" smtClean="0"/>
          </a:p>
        </p:txBody>
      </p:sp>
      <p:sp>
        <p:nvSpPr>
          <p:cNvPr id="13315" name="Rectangle 2"/>
          <p:cNvSpPr>
            <a:spLocks noGrp="1" noRot="1" noChangeAspect="1" noChangeArrowheads="1" noTextEdit="1"/>
          </p:cNvSpPr>
          <p:nvPr>
            <p:ph type="sldImg"/>
          </p:nvPr>
        </p:nvSpPr>
        <p:spPr>
          <a:xfrm>
            <a:off x="917575" y="744538"/>
            <a:ext cx="4962525" cy="3722687"/>
          </a:xfrm>
          <a:ln/>
        </p:spPr>
      </p:sp>
      <p:sp>
        <p:nvSpPr>
          <p:cNvPr id="13316"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p:cNvSpPr>
            <a:spLocks noGrp="1" noRot="1" noChangeAspect="1" noTextEdit="1"/>
          </p:cNvSpPr>
          <p:nvPr>
            <p:ph type="sldImg"/>
          </p:nvPr>
        </p:nvSpPr>
        <p:spPr>
          <a:xfrm>
            <a:off x="917575" y="744538"/>
            <a:ext cx="4962525" cy="3722687"/>
          </a:xfrm>
          <a:ln/>
        </p:spPr>
      </p:sp>
      <p:sp>
        <p:nvSpPr>
          <p:cNvPr id="28674"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n-US">
              <a:latin typeface="Times New Roman" charset="0"/>
            </a:endParaRPr>
          </a:p>
        </p:txBody>
      </p:sp>
      <p:sp>
        <p:nvSpPr>
          <p:cNvPr id="28675"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Times New Roman" charset="0"/>
                <a:ea typeface="ＭＳ Ｐゴシック" charset="0"/>
                <a:cs typeface="ＭＳ Ｐゴシック" charset="0"/>
              </a:defRPr>
            </a:lvl1pPr>
            <a:lvl2pPr marL="742950" indent="-285750" eaLnBrk="0" hangingPunct="0">
              <a:defRPr sz="1600">
                <a:solidFill>
                  <a:schemeClr val="tx1"/>
                </a:solidFill>
                <a:latin typeface="Times New Roman" charset="0"/>
                <a:ea typeface="ＭＳ Ｐゴシック" charset="0"/>
              </a:defRPr>
            </a:lvl2pPr>
            <a:lvl3pPr marL="1143000" indent="-228600" eaLnBrk="0" hangingPunct="0">
              <a:defRPr sz="1600">
                <a:solidFill>
                  <a:schemeClr val="tx1"/>
                </a:solidFill>
                <a:latin typeface="Times New Roman" charset="0"/>
                <a:ea typeface="ＭＳ Ｐゴシック" charset="0"/>
              </a:defRPr>
            </a:lvl3pPr>
            <a:lvl4pPr marL="1600200" indent="-228600" eaLnBrk="0" hangingPunct="0">
              <a:defRPr sz="1600">
                <a:solidFill>
                  <a:schemeClr val="tx1"/>
                </a:solidFill>
                <a:latin typeface="Times New Roman" charset="0"/>
                <a:ea typeface="ＭＳ Ｐゴシック" charset="0"/>
              </a:defRPr>
            </a:lvl4pPr>
            <a:lvl5pPr marL="2057400" indent="-228600" eaLnBrk="0" hangingPunct="0">
              <a:defRPr sz="16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16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16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16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1600">
                <a:solidFill>
                  <a:schemeClr val="tx1"/>
                </a:solidFill>
                <a:latin typeface="Times New Roman" charset="0"/>
                <a:ea typeface="ＭＳ Ｐゴシック" charset="0"/>
              </a:defRPr>
            </a:lvl9pPr>
          </a:lstStyle>
          <a:p>
            <a:pPr eaLnBrk="1" hangingPunct="1"/>
            <a:fld id="{360B3A3B-56AB-9C41-BD50-45A811D7E55D}" type="slidenum">
              <a:rPr lang="en-US" sz="1300"/>
              <a:pPr eaLnBrk="1" hangingPunct="1"/>
              <a:t>5</a:t>
            </a:fld>
            <a:endParaRPr lang="en-US" sz="13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Times New Roman" charset="0"/>
                <a:ea typeface="ＭＳ Ｐゴシック" charset="0"/>
                <a:cs typeface="ＭＳ Ｐゴシック" charset="0"/>
              </a:defRPr>
            </a:lvl1pPr>
            <a:lvl2pPr marL="742950" indent="-285750" eaLnBrk="0" hangingPunct="0">
              <a:defRPr sz="1600">
                <a:solidFill>
                  <a:schemeClr val="tx1"/>
                </a:solidFill>
                <a:latin typeface="Times New Roman" charset="0"/>
                <a:ea typeface="ＭＳ Ｐゴシック" charset="0"/>
              </a:defRPr>
            </a:lvl2pPr>
            <a:lvl3pPr marL="1143000" indent="-228600" eaLnBrk="0" hangingPunct="0">
              <a:defRPr sz="1600">
                <a:solidFill>
                  <a:schemeClr val="tx1"/>
                </a:solidFill>
                <a:latin typeface="Times New Roman" charset="0"/>
                <a:ea typeface="ＭＳ Ｐゴシック" charset="0"/>
              </a:defRPr>
            </a:lvl3pPr>
            <a:lvl4pPr marL="1600200" indent="-228600" eaLnBrk="0" hangingPunct="0">
              <a:defRPr sz="1600">
                <a:solidFill>
                  <a:schemeClr val="tx1"/>
                </a:solidFill>
                <a:latin typeface="Times New Roman" charset="0"/>
                <a:ea typeface="ＭＳ Ｐゴシック" charset="0"/>
              </a:defRPr>
            </a:lvl4pPr>
            <a:lvl5pPr marL="2057400" indent="-228600" eaLnBrk="0" hangingPunct="0">
              <a:defRPr sz="16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16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16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16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1600">
                <a:solidFill>
                  <a:schemeClr val="tx1"/>
                </a:solidFill>
                <a:latin typeface="Times New Roman" charset="0"/>
                <a:ea typeface="ＭＳ Ｐゴシック" charset="0"/>
              </a:defRPr>
            </a:lvl9pPr>
          </a:lstStyle>
          <a:p>
            <a:pPr eaLnBrk="1" hangingPunct="1"/>
            <a:fld id="{D57120BE-3928-734A-A5D4-632D96CA5A9C}" type="slidenum">
              <a:rPr lang="en-US" sz="1300"/>
              <a:pPr eaLnBrk="1" hangingPunct="1"/>
              <a:t>7</a:t>
            </a:fld>
            <a:endParaRPr lang="en-US" sz="1300"/>
          </a:p>
        </p:txBody>
      </p:sp>
      <p:sp>
        <p:nvSpPr>
          <p:cNvPr id="36866" name="Rectangle 2"/>
          <p:cNvSpPr>
            <a:spLocks noGrp="1" noRot="1" noChangeAspect="1" noChangeArrowheads="1" noTextEdit="1"/>
          </p:cNvSpPr>
          <p:nvPr>
            <p:ph type="sldImg"/>
          </p:nvPr>
        </p:nvSpPr>
        <p:spPr>
          <a:xfrm>
            <a:off x="917575" y="744538"/>
            <a:ext cx="4962525" cy="3722687"/>
          </a:xfrm>
          <a:ln/>
        </p:spPr>
      </p:sp>
      <p:sp>
        <p:nvSpPr>
          <p:cNvPr id="368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GB">
              <a:latin typeface="Times New Roman"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Times New Roman" charset="0"/>
                <a:ea typeface="ＭＳ Ｐゴシック" charset="0"/>
                <a:cs typeface="ＭＳ Ｐゴシック" charset="0"/>
              </a:defRPr>
            </a:lvl1pPr>
            <a:lvl2pPr marL="742950" indent="-285750" eaLnBrk="0" hangingPunct="0">
              <a:defRPr sz="1600">
                <a:solidFill>
                  <a:schemeClr val="tx1"/>
                </a:solidFill>
                <a:latin typeface="Times New Roman" charset="0"/>
                <a:ea typeface="ＭＳ Ｐゴシック" charset="0"/>
              </a:defRPr>
            </a:lvl2pPr>
            <a:lvl3pPr marL="1143000" indent="-228600" eaLnBrk="0" hangingPunct="0">
              <a:defRPr sz="1600">
                <a:solidFill>
                  <a:schemeClr val="tx1"/>
                </a:solidFill>
                <a:latin typeface="Times New Roman" charset="0"/>
                <a:ea typeface="ＭＳ Ｐゴシック" charset="0"/>
              </a:defRPr>
            </a:lvl3pPr>
            <a:lvl4pPr marL="1600200" indent="-228600" eaLnBrk="0" hangingPunct="0">
              <a:defRPr sz="1600">
                <a:solidFill>
                  <a:schemeClr val="tx1"/>
                </a:solidFill>
                <a:latin typeface="Times New Roman" charset="0"/>
                <a:ea typeface="ＭＳ Ｐゴシック" charset="0"/>
              </a:defRPr>
            </a:lvl4pPr>
            <a:lvl5pPr marL="2057400" indent="-228600" eaLnBrk="0" hangingPunct="0">
              <a:defRPr sz="16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16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16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16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1600">
                <a:solidFill>
                  <a:schemeClr val="tx1"/>
                </a:solidFill>
                <a:latin typeface="Times New Roman" charset="0"/>
                <a:ea typeface="ＭＳ Ｐゴシック" charset="0"/>
              </a:defRPr>
            </a:lvl9pPr>
          </a:lstStyle>
          <a:p>
            <a:pPr eaLnBrk="1" hangingPunct="1"/>
            <a:fld id="{D7CB29B2-1451-BE43-B62B-A504BA11D9C0}" type="slidenum">
              <a:rPr lang="en-US" sz="1300"/>
              <a:pPr eaLnBrk="1" hangingPunct="1"/>
              <a:t>8</a:t>
            </a:fld>
            <a:endParaRPr lang="en-US" sz="1300"/>
          </a:p>
        </p:txBody>
      </p:sp>
      <p:sp>
        <p:nvSpPr>
          <p:cNvPr id="38914" name="Rectangle 2"/>
          <p:cNvSpPr>
            <a:spLocks noGrp="1" noRot="1" noChangeAspect="1" noChangeArrowheads="1" noTextEdit="1"/>
          </p:cNvSpPr>
          <p:nvPr>
            <p:ph type="sldImg"/>
          </p:nvPr>
        </p:nvSpPr>
        <p:spPr>
          <a:xfrm>
            <a:off x="917575" y="744538"/>
            <a:ext cx="4962525" cy="3722687"/>
          </a:xfrm>
          <a:ln/>
        </p:spPr>
      </p:sp>
      <p:sp>
        <p:nvSpPr>
          <p:cNvPr id="3891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GB">
              <a:latin typeface="Times New Roman"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p:cNvSpPr>
            <a:spLocks noGrp="1" noRot="1" noChangeAspect="1" noChangeArrowheads="1" noTextEdit="1"/>
          </p:cNvSpPr>
          <p:nvPr>
            <p:ph type="sldImg"/>
          </p:nvPr>
        </p:nvSpPr>
        <p:spPr>
          <a:xfrm>
            <a:off x="917575" y="744538"/>
            <a:ext cx="4962525" cy="3722687"/>
          </a:xfrm>
          <a:ln/>
        </p:spPr>
      </p:sp>
      <p:sp>
        <p:nvSpPr>
          <p:cNvPr id="4096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n-US">
              <a:latin typeface="Times New Roman"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eaLnBrk="1" hangingPunct="1"/>
            <a:fld id="{22424F28-1C87-2F40-AB5B-2595A3071F5C}" type="slidenum">
              <a:rPr lang="en-US" sz="1200">
                <a:latin typeface="Arial" charset="0"/>
                <a:cs typeface="Arial" charset="0"/>
              </a:rPr>
              <a:pPr eaLnBrk="1" hangingPunct="1"/>
              <a:t>11</a:t>
            </a:fld>
            <a:endParaRPr lang="en-US" sz="1200">
              <a:latin typeface="Arial" charset="0"/>
              <a:cs typeface="Arial" charset="0"/>
            </a:endParaRPr>
          </a:p>
        </p:txBody>
      </p:sp>
      <p:sp>
        <p:nvSpPr>
          <p:cNvPr id="54274" name="Rectangle 2"/>
          <p:cNvSpPr>
            <a:spLocks noGrp="1" noRot="1" noChangeAspect="1" noChangeArrowheads="1" noTextEdit="1"/>
          </p:cNvSpPr>
          <p:nvPr>
            <p:ph type="sldImg"/>
          </p:nvPr>
        </p:nvSpPr>
        <p:spPr bwMode="auto">
          <a:xfrm>
            <a:off x="917575" y="744538"/>
            <a:ext cx="4962525"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427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atin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eaLnBrk="1" hangingPunct="1"/>
            <a:fld id="{DDC002FC-E6D8-2A45-8B6B-792D35E6F144}" type="slidenum">
              <a:rPr lang="en-US" sz="1200">
                <a:latin typeface="Arial" charset="0"/>
                <a:cs typeface="Arial" charset="0"/>
              </a:rPr>
              <a:pPr eaLnBrk="1" hangingPunct="1"/>
              <a:t>12</a:t>
            </a:fld>
            <a:endParaRPr lang="en-US" sz="1200">
              <a:latin typeface="Arial" charset="0"/>
              <a:cs typeface="Arial" charset="0"/>
            </a:endParaRPr>
          </a:p>
        </p:txBody>
      </p:sp>
      <p:sp>
        <p:nvSpPr>
          <p:cNvPr id="61442" name="Rectangle 2"/>
          <p:cNvSpPr>
            <a:spLocks noGrp="1" noRot="1" noChangeAspect="1" noChangeArrowheads="1" noTextEdit="1"/>
          </p:cNvSpPr>
          <p:nvPr>
            <p:ph type="sldImg"/>
          </p:nvPr>
        </p:nvSpPr>
        <p:spPr bwMode="auto">
          <a:xfrm>
            <a:off x="917575" y="744538"/>
            <a:ext cx="4962525"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6144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lang="en-US">
              <a:latin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2"/>
          <p:cNvSpPr>
            <a:spLocks noGrp="1" noRot="1" noChangeAspect="1" noChangeArrowheads="1" noTextEdit="1"/>
          </p:cNvSpPr>
          <p:nvPr>
            <p:ph type="sldImg"/>
          </p:nvPr>
        </p:nvSpPr>
        <p:spPr>
          <a:xfrm>
            <a:off x="917575" y="744538"/>
            <a:ext cx="4962525" cy="3722687"/>
          </a:xfrm>
          <a:ln/>
        </p:spPr>
      </p:sp>
      <p:sp>
        <p:nvSpPr>
          <p:cNvPr id="6349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n-US">
              <a:latin typeface="Times New Roman"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noTextEdit="1"/>
          </p:cNvSpPr>
          <p:nvPr>
            <p:ph type="sldImg"/>
          </p:nvPr>
        </p:nvSpPr>
        <p:spPr bwMode="auto">
          <a:xfrm>
            <a:off x="917575" y="744538"/>
            <a:ext cx="4962525"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59394"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n-GB">
              <a:latin typeface="Calibri" charset="0"/>
            </a:endParaRPr>
          </a:p>
        </p:txBody>
      </p:sp>
      <p:sp>
        <p:nvSpPr>
          <p:cNvPr id="59395"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eaLnBrk="1" hangingPunct="1"/>
            <a:fld id="{5262BBBB-0DE0-C040-95D0-ACB27DB8728B}" type="slidenum">
              <a:rPr lang="fr-CH" sz="1200">
                <a:latin typeface="Calibri" charset="0"/>
                <a:cs typeface="Arial" charset="0"/>
              </a:rPr>
              <a:pPr eaLnBrk="1" hangingPunct="1"/>
              <a:t>15</a:t>
            </a:fld>
            <a:endParaRPr lang="fr-CH" sz="1200">
              <a:latin typeface="Calibri" charset="0"/>
              <a:cs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Slide Image Placeholder 1"/>
          <p:cNvSpPr>
            <a:spLocks noGrp="1" noRot="1" noChangeAspect="1" noTextEdit="1"/>
          </p:cNvSpPr>
          <p:nvPr>
            <p:ph type="sldImg"/>
          </p:nvPr>
        </p:nvSpPr>
        <p:spPr>
          <a:xfrm>
            <a:off x="917575" y="744538"/>
            <a:ext cx="4962525" cy="3722687"/>
          </a:xfrm>
          <a:ln/>
        </p:spPr>
      </p:sp>
      <p:sp>
        <p:nvSpPr>
          <p:cNvPr id="78850"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lang="en-US">
              <a:latin typeface="Times New Roman" charset="0"/>
            </a:endParaRPr>
          </a:p>
        </p:txBody>
      </p:sp>
      <p:sp>
        <p:nvSpPr>
          <p:cNvPr id="78851"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Times New Roman" charset="0"/>
                <a:ea typeface="ＭＳ Ｐゴシック" charset="0"/>
                <a:cs typeface="ＭＳ Ｐゴシック" charset="0"/>
              </a:defRPr>
            </a:lvl1pPr>
            <a:lvl2pPr marL="742950" indent="-285750" eaLnBrk="0" hangingPunct="0">
              <a:defRPr sz="1600">
                <a:solidFill>
                  <a:schemeClr val="tx1"/>
                </a:solidFill>
                <a:latin typeface="Times New Roman" charset="0"/>
                <a:ea typeface="ＭＳ Ｐゴシック" charset="0"/>
              </a:defRPr>
            </a:lvl2pPr>
            <a:lvl3pPr marL="1143000" indent="-228600" eaLnBrk="0" hangingPunct="0">
              <a:defRPr sz="1600">
                <a:solidFill>
                  <a:schemeClr val="tx1"/>
                </a:solidFill>
                <a:latin typeface="Times New Roman" charset="0"/>
                <a:ea typeface="ＭＳ Ｐゴシック" charset="0"/>
              </a:defRPr>
            </a:lvl3pPr>
            <a:lvl4pPr marL="1600200" indent="-228600" eaLnBrk="0" hangingPunct="0">
              <a:defRPr sz="1600">
                <a:solidFill>
                  <a:schemeClr val="tx1"/>
                </a:solidFill>
                <a:latin typeface="Times New Roman" charset="0"/>
                <a:ea typeface="ＭＳ Ｐゴシック" charset="0"/>
              </a:defRPr>
            </a:lvl4pPr>
            <a:lvl5pPr marL="2057400" indent="-228600" eaLnBrk="0" hangingPunct="0">
              <a:defRPr sz="16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16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16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16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1600">
                <a:solidFill>
                  <a:schemeClr val="tx1"/>
                </a:solidFill>
                <a:latin typeface="Times New Roman" charset="0"/>
                <a:ea typeface="ＭＳ Ｐゴシック" charset="0"/>
              </a:defRPr>
            </a:lvl9pPr>
          </a:lstStyle>
          <a:p>
            <a:pPr eaLnBrk="1" hangingPunct="1"/>
            <a:fld id="{92C3B360-4D26-DC42-ACF2-0D67257DA019}" type="slidenum">
              <a:rPr lang="en-US" sz="1300"/>
              <a:pPr eaLnBrk="1" hangingPunct="1"/>
              <a:t>16</a:t>
            </a:fld>
            <a:endParaRPr lang="en-US" sz="13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p:txBody>
          <a:bodyPr/>
          <a:lstStyle/>
          <a:p>
            <a:pPr>
              <a:defRPr/>
            </a:pPr>
            <a:fld id="{B0ACA5CE-F5D3-46CC-8741-C1AB02E001CC}" type="slidenum">
              <a:rPr lang="fr-FR" smtClean="0"/>
              <a:pPr>
                <a:defRPr/>
              </a:pPr>
              <a:t>19</a:t>
            </a:fld>
            <a:endParaRPr lang="fr-FR" smtClean="0"/>
          </a:p>
        </p:txBody>
      </p:sp>
      <p:sp>
        <p:nvSpPr>
          <p:cNvPr id="15363" name="Rectangle 2"/>
          <p:cNvSpPr>
            <a:spLocks noGrp="1" noRot="1" noChangeAspect="1" noChangeArrowheads="1" noTextEdit="1"/>
          </p:cNvSpPr>
          <p:nvPr>
            <p:ph type="sldImg"/>
          </p:nvPr>
        </p:nvSpPr>
        <p:spPr>
          <a:xfrm>
            <a:off x="917575" y="744538"/>
            <a:ext cx="4962525" cy="3722687"/>
          </a:xfrm>
          <a:ln/>
        </p:spPr>
      </p:sp>
      <p:sp>
        <p:nvSpPr>
          <p:cNvPr id="15364" name="Rectangle 3"/>
          <p:cNvSpPr>
            <a:spLocks noGrp="1" noChangeArrowheads="1"/>
          </p:cNvSpPr>
          <p:nvPr>
            <p:ph type="body" idx="1"/>
          </p:nvPr>
        </p:nvSpPr>
        <p:spPr>
          <a:noFill/>
          <a:ln/>
        </p:spPr>
        <p:txBody>
          <a:bodyPr/>
          <a:lstStyle/>
          <a:p>
            <a:pPr eaLnBrk="1" hangingPunct="1"/>
            <a:endParaRPr lang="fr-FR" smtClean="0"/>
          </a:p>
        </p:txBody>
      </p:sp>
      <p:sp>
        <p:nvSpPr>
          <p:cNvPr id="15365" name="Espace réservé du pied de page 4"/>
          <p:cNvSpPr>
            <a:spLocks noGrp="1"/>
          </p:cNvSpPr>
          <p:nvPr>
            <p:ph type="ftr" sz="quarter" idx="4"/>
          </p:nvPr>
        </p:nvSpPr>
        <p:spPr/>
        <p:txBody>
          <a:bodyPr/>
          <a:lstStyle/>
          <a:p>
            <a:pPr>
              <a:defRPr/>
            </a:pPr>
            <a:endParaRPr lang="fr-FR"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Diapositive de titr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12994" name="Rectangle 2"/>
          <p:cNvSpPr>
            <a:spLocks noGrp="1" noChangeArrowheads="1"/>
          </p:cNvSpPr>
          <p:nvPr>
            <p:ph type="ctrTitle"/>
          </p:nvPr>
        </p:nvSpPr>
        <p:spPr>
          <a:xfrm>
            <a:off x="2381250" y="2578100"/>
            <a:ext cx="4865688" cy="1744663"/>
          </a:xfrm>
          <a:noFill/>
          <a:ln w="9525">
            <a:noFill/>
            <a:miter lim="800000"/>
            <a:headEnd/>
            <a:tailEnd/>
          </a:ln>
          <a:effectLst/>
        </p:spPr>
        <p:txBody>
          <a:bodyPr/>
          <a:lstStyle>
            <a:lvl1pPr algn="r" rtl="0" eaLnBrk="1" fontAlgn="base" hangingPunct="1">
              <a:spcBef>
                <a:spcPct val="0"/>
              </a:spcBef>
              <a:spcAft>
                <a:spcPct val="0"/>
              </a:spcAft>
              <a:defRPr lang="fr-FR" sz="3400" b="1" dirty="0">
                <a:solidFill>
                  <a:srgbClr val="CE4F0D"/>
                </a:solidFill>
                <a:effectLst>
                  <a:outerShdw blurRad="38100" dist="38100" dir="2700000" algn="tl">
                    <a:srgbClr val="C0C0C0"/>
                  </a:outerShdw>
                </a:effectLst>
                <a:latin typeface="+mj-lt"/>
                <a:ea typeface="+mj-ea"/>
                <a:cs typeface="+mj-cs"/>
              </a:defRPr>
            </a:lvl1pPr>
          </a:lstStyle>
          <a:p>
            <a:r>
              <a:rPr lang="en-US" noProof="0" smtClean="0"/>
              <a:t>Cliquez pour modifier le style du titre</a:t>
            </a:r>
            <a:endParaRPr lang="en-US" noProof="0"/>
          </a:p>
        </p:txBody>
      </p:sp>
      <p:sp>
        <p:nvSpPr>
          <p:cNvPr id="212995" name="Rectangle 3"/>
          <p:cNvSpPr>
            <a:spLocks noGrp="1" noChangeArrowheads="1"/>
          </p:cNvSpPr>
          <p:nvPr>
            <p:ph type="subTitle" idx="1"/>
          </p:nvPr>
        </p:nvSpPr>
        <p:spPr>
          <a:xfrm>
            <a:off x="1524000" y="4711700"/>
            <a:ext cx="5732463" cy="1155700"/>
          </a:xfrm>
        </p:spPr>
        <p:txBody>
          <a:bodyPr/>
          <a:lstStyle>
            <a:lvl1pPr marL="0" indent="0" algn="r">
              <a:buFontTx/>
              <a:buNone/>
              <a:defRPr sz="2000">
                <a:solidFill>
                  <a:srgbClr val="1A0873"/>
                </a:solidFill>
                <a:effectLst>
                  <a:outerShdw blurRad="38100" dist="38100" dir="2700000" algn="tl">
                    <a:srgbClr val="C0C0C0"/>
                  </a:outerShdw>
                </a:effectLst>
              </a:defRPr>
            </a:lvl1pPr>
          </a:lstStyle>
          <a:p>
            <a:r>
              <a:rPr lang="en-US" noProof="0" smtClean="0"/>
              <a:t>Cliquez pour modifier le style des sous-titres du masque</a:t>
            </a:r>
            <a:endParaRPr lang="en-US" noProof="0"/>
          </a:p>
        </p:txBody>
      </p:sp>
    </p:spTree>
  </p:cSld>
  <p:clrMapOvr>
    <a:masterClrMapping/>
  </p:clrMapOvr>
  <p:transition xmlns:p14="http://schemas.microsoft.com/office/powerpoint/2010/main"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7972425" cy="771525"/>
          </a:xfrm>
        </p:spPr>
        <p:txBody>
          <a:bodyPr tIns="0"/>
          <a:lstStyle>
            <a:lvl1pPr>
              <a:defRPr sz="3200" b="1" baseline="0">
                <a:solidFill>
                  <a:srgbClr val="232D7D"/>
                </a:solidFill>
              </a:defRPr>
            </a:lvl1pPr>
          </a:lstStyle>
          <a:p>
            <a:r>
              <a:rPr lang="en-US" smtClean="0"/>
              <a:t>Cliquez pour modifier le style du titre</a:t>
            </a:r>
            <a:endParaRPr lang="en-US" dirty="0"/>
          </a:p>
        </p:txBody>
      </p:sp>
      <p:sp>
        <p:nvSpPr>
          <p:cNvPr id="3" name="Espace réservé du contenu 2"/>
          <p:cNvSpPr>
            <a:spLocks noGrp="1"/>
          </p:cNvSpPr>
          <p:nvPr>
            <p:ph idx="1"/>
          </p:nvPr>
        </p:nvSpPr>
        <p:spPr/>
        <p:txBody>
          <a:bodyPr>
            <a:normAutofit/>
          </a:bodyPr>
          <a:lstStyle/>
          <a:p>
            <a:pPr lvl="0"/>
            <a:r>
              <a:rPr lang="en-US" dirty="0" err="1" smtClean="0"/>
              <a:t>Cliquez</a:t>
            </a:r>
            <a:r>
              <a:rPr lang="en-US" dirty="0" smtClean="0"/>
              <a:t> pour modifier les styles du </a:t>
            </a:r>
            <a:r>
              <a:rPr lang="en-US" dirty="0" err="1" smtClean="0"/>
              <a:t>texte</a:t>
            </a:r>
            <a:r>
              <a:rPr lang="en-US" dirty="0" smtClean="0"/>
              <a:t> du masque</a:t>
            </a:r>
          </a:p>
          <a:p>
            <a:pPr lvl="1"/>
            <a:r>
              <a:rPr lang="en-US" noProof="0" dirty="0" err="1" smtClean="0"/>
              <a:t>Deuxième</a:t>
            </a:r>
            <a:r>
              <a:rPr lang="en-US" dirty="0" smtClean="0"/>
              <a:t> </a:t>
            </a:r>
            <a:r>
              <a:rPr lang="en-US" dirty="0" err="1" smtClean="0"/>
              <a:t>niveau</a:t>
            </a:r>
            <a:endParaRPr lang="en-US" dirty="0" smtClean="0"/>
          </a:p>
          <a:p>
            <a:pPr lvl="2"/>
            <a:r>
              <a:rPr lang="en-US" dirty="0" err="1" smtClean="0"/>
              <a:t>Troisième</a:t>
            </a:r>
            <a:r>
              <a:rPr lang="en-US" dirty="0" smtClean="0"/>
              <a:t> </a:t>
            </a:r>
            <a:r>
              <a:rPr lang="en-US" dirty="0" err="1" smtClean="0"/>
              <a:t>niveau</a:t>
            </a:r>
            <a:endParaRPr lang="en-US" dirty="0" smtClean="0"/>
          </a:p>
          <a:p>
            <a:pPr lvl="3"/>
            <a:r>
              <a:rPr lang="en-US" dirty="0" err="1" smtClean="0"/>
              <a:t>Quatrième</a:t>
            </a:r>
            <a:r>
              <a:rPr lang="en-US" dirty="0" smtClean="0"/>
              <a:t> </a:t>
            </a:r>
            <a:r>
              <a:rPr lang="en-US" dirty="0" err="1" smtClean="0"/>
              <a:t>niveau</a:t>
            </a:r>
            <a:endParaRPr lang="en-US" dirty="0" smtClean="0"/>
          </a:p>
          <a:p>
            <a:pPr lvl="4"/>
            <a:r>
              <a:rPr lang="en-US" dirty="0" err="1" smtClean="0"/>
              <a:t>Cinquième</a:t>
            </a:r>
            <a:r>
              <a:rPr lang="en-US" dirty="0" smtClean="0"/>
              <a:t> </a:t>
            </a:r>
            <a:r>
              <a:rPr lang="en-US" dirty="0" err="1" smtClean="0"/>
              <a:t>niveau</a:t>
            </a:r>
            <a:endParaRPr lang="en-US" dirty="0"/>
          </a:p>
        </p:txBody>
      </p:sp>
      <p:sp>
        <p:nvSpPr>
          <p:cNvPr id="4" name="Espace réservé du numéro de diapositive 3"/>
          <p:cNvSpPr>
            <a:spLocks noGrp="1"/>
          </p:cNvSpPr>
          <p:nvPr>
            <p:ph type="sldNum" sz="quarter" idx="10"/>
          </p:nvPr>
        </p:nvSpPr>
        <p:spPr>
          <a:xfrm>
            <a:off x="8277225" y="6594475"/>
            <a:ext cx="866775" cy="263525"/>
          </a:xfrm>
          <a:prstGeom prst="rect">
            <a:avLst/>
          </a:prstGeom>
        </p:spPr>
        <p:txBody>
          <a:bodyPr vert="horz" lIns="91440" tIns="45720" rIns="91440" bIns="45720" rtlCol="0" anchor="ctr"/>
          <a:lstStyle>
            <a:lvl1pPr algn="ctr">
              <a:defRPr sz="1200" b="1">
                <a:solidFill>
                  <a:srgbClr val="FFFF00"/>
                </a:solidFill>
                <a:cs typeface="+mn-cs"/>
              </a:defRPr>
            </a:lvl1pPr>
          </a:lstStyle>
          <a:p>
            <a:pPr>
              <a:defRPr/>
            </a:pPr>
            <a:fld id="{09C7FE50-2706-4AF6-BBBF-76588D5778AE}" type="slidenum">
              <a:rPr lang="fr-FR"/>
              <a:pPr>
                <a:defRPr/>
              </a:pPr>
              <a:t>‹#›</a:t>
            </a:fld>
            <a:endParaRPr lang="fr-FR" dirty="0"/>
          </a:p>
        </p:txBody>
      </p:sp>
    </p:spTree>
  </p:cSld>
  <p:clrMapOvr>
    <a:masterClrMapping/>
  </p:clrMapOvr>
  <p:transition xmlns:p14="http://schemas.microsoft.com/office/powerpoint/2010/main"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3" name="Espace réservé du numéro de diapositive 3"/>
          <p:cNvSpPr txBox="1">
            <a:spLocks/>
          </p:cNvSpPr>
          <p:nvPr userDrawn="1"/>
        </p:nvSpPr>
        <p:spPr>
          <a:xfrm>
            <a:off x="8277225" y="6594475"/>
            <a:ext cx="866775" cy="263525"/>
          </a:xfrm>
          <a:prstGeom prst="rect">
            <a:avLst/>
          </a:prstGeom>
        </p:spPr>
        <p:txBody>
          <a:bodyPr anchor="ctr"/>
          <a:lstStyle>
            <a:lvl1pPr algn="r">
              <a:defRPr sz="1200" b="1">
                <a:solidFill>
                  <a:schemeClr val="accent3"/>
                </a:solidFill>
              </a:defRPr>
            </a:lvl1pPr>
          </a:lstStyle>
          <a:p>
            <a:pPr algn="ctr">
              <a:defRPr/>
            </a:pPr>
            <a:fld id="{2DBC6423-5E1F-4A78-A787-F4C25D45199D}" type="slidenum">
              <a:rPr lang="fr-FR" smtClean="0">
                <a:solidFill>
                  <a:srgbClr val="FFFF00"/>
                </a:solidFill>
                <a:cs typeface="+mn-cs"/>
              </a:rPr>
              <a:pPr algn="ctr">
                <a:defRPr/>
              </a:pPr>
              <a:t>‹#›</a:t>
            </a:fld>
            <a:endParaRPr lang="fr-FR" dirty="0">
              <a:solidFill>
                <a:srgbClr val="FFFF00"/>
              </a:solidFill>
              <a:cs typeface="+mn-cs"/>
            </a:endParaRPr>
          </a:p>
        </p:txBody>
      </p:sp>
      <p:sp>
        <p:nvSpPr>
          <p:cNvPr id="5" name="Titre 4"/>
          <p:cNvSpPr>
            <a:spLocks noGrp="1"/>
          </p:cNvSpPr>
          <p:nvPr>
            <p:ph type="title"/>
          </p:nvPr>
        </p:nvSpPr>
        <p:spPr/>
        <p:txBody>
          <a:bodyPr/>
          <a:lstStyle/>
          <a:p>
            <a:r>
              <a:rPr lang="fr-FR" smtClean="0"/>
              <a:t>Cliquez pour modifier le style du titre</a:t>
            </a:r>
            <a:endParaRPr lang="fr-FR"/>
          </a:p>
        </p:txBody>
      </p:sp>
    </p:spTree>
  </p:cSld>
  <p:clrMapOvr>
    <a:masterClrMapping/>
  </p:clrMapOvr>
  <p:transition xmlns:p14="http://schemas.microsoft.com/office/powerpoint/2010/main"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xOverObj" preserve="1">
  <p:cSld name="Titre et texte sur contenu">
    <p:spTree>
      <p:nvGrpSpPr>
        <p:cNvPr id="1" name=""/>
        <p:cNvGrpSpPr/>
        <p:nvPr/>
      </p:nvGrpSpPr>
      <p:grpSpPr>
        <a:xfrm>
          <a:off x="0" y="0"/>
          <a:ext cx="0" cy="0"/>
          <a:chOff x="0" y="0"/>
          <a:chExt cx="0" cy="0"/>
        </a:xfrm>
      </p:grpSpPr>
      <p:sp>
        <p:nvSpPr>
          <p:cNvPr id="5" name="Espace réservé du numéro de diapositive 3"/>
          <p:cNvSpPr txBox="1">
            <a:spLocks/>
          </p:cNvSpPr>
          <p:nvPr userDrawn="1"/>
        </p:nvSpPr>
        <p:spPr>
          <a:xfrm>
            <a:off x="8277225" y="6594475"/>
            <a:ext cx="866775" cy="263525"/>
          </a:xfrm>
          <a:prstGeom prst="rect">
            <a:avLst/>
          </a:prstGeom>
        </p:spPr>
        <p:txBody>
          <a:bodyPr anchor="ctr"/>
          <a:lstStyle>
            <a:lvl1pPr algn="r">
              <a:defRPr sz="1200" b="1">
                <a:solidFill>
                  <a:schemeClr val="accent3"/>
                </a:solidFill>
              </a:defRPr>
            </a:lvl1pPr>
          </a:lstStyle>
          <a:p>
            <a:pPr algn="ctr">
              <a:defRPr/>
            </a:pPr>
            <a:fld id="{73AB8E52-9755-4F2F-87AE-D8A36C06AFE0}" type="slidenum">
              <a:rPr lang="fr-FR" smtClean="0">
                <a:solidFill>
                  <a:srgbClr val="FFFF00"/>
                </a:solidFill>
                <a:cs typeface="+mn-cs"/>
              </a:rPr>
              <a:pPr algn="ctr">
                <a:defRPr/>
              </a:pPr>
              <a:t>‹#›</a:t>
            </a:fld>
            <a:endParaRPr lang="fr-FR" dirty="0">
              <a:solidFill>
                <a:srgbClr val="FFFF00"/>
              </a:solidFill>
              <a:cs typeface="+mn-cs"/>
            </a:endParaRPr>
          </a:p>
        </p:txBody>
      </p:sp>
      <p:sp>
        <p:nvSpPr>
          <p:cNvPr id="2" name="Titre 1"/>
          <p:cNvSpPr>
            <a:spLocks noGrp="1"/>
          </p:cNvSpPr>
          <p:nvPr>
            <p:ph type="title"/>
          </p:nvPr>
        </p:nvSpPr>
        <p:spPr>
          <a:xfrm>
            <a:off x="0" y="1"/>
            <a:ext cx="7972425" cy="781049"/>
          </a:xfrm>
        </p:spPr>
        <p:txBody>
          <a:bodyPr/>
          <a:lstStyle>
            <a:lvl1pPr algn="ctr" rtl="0" eaLnBrk="0" fontAlgn="base" hangingPunct="0">
              <a:spcBef>
                <a:spcPct val="0"/>
              </a:spcBef>
              <a:spcAft>
                <a:spcPct val="0"/>
              </a:spcAft>
              <a:defRPr lang="fr-FR" sz="3200" b="1" baseline="0" dirty="0">
                <a:solidFill>
                  <a:srgbClr val="232D7D"/>
                </a:solidFill>
                <a:effectLst>
                  <a:outerShdw blurRad="38100" dist="38100" dir="2700000" algn="tl">
                    <a:srgbClr val="C0C0C0"/>
                  </a:outerShdw>
                </a:effectLst>
                <a:latin typeface="+mj-lt"/>
                <a:ea typeface="+mj-ea"/>
                <a:cs typeface="+mj-cs"/>
              </a:defRPr>
            </a:lvl1pPr>
          </a:lstStyle>
          <a:p>
            <a:r>
              <a:rPr lang="en-US" noProof="0" dirty="0" err="1" smtClean="0"/>
              <a:t>Cliquez</a:t>
            </a:r>
            <a:r>
              <a:rPr lang="en-US" noProof="0" dirty="0" smtClean="0"/>
              <a:t> pour modifier le style du </a:t>
            </a:r>
            <a:r>
              <a:rPr lang="en-US" noProof="0" dirty="0" err="1" smtClean="0"/>
              <a:t>titre</a:t>
            </a:r>
            <a:endParaRPr lang="en-US" noProof="0" dirty="0"/>
          </a:p>
        </p:txBody>
      </p:sp>
      <p:sp>
        <p:nvSpPr>
          <p:cNvPr id="3" name="Espace réservé du texte 2"/>
          <p:cNvSpPr>
            <a:spLocks noGrp="1"/>
          </p:cNvSpPr>
          <p:nvPr>
            <p:ph type="body" sz="half" idx="1"/>
          </p:nvPr>
        </p:nvSpPr>
        <p:spPr>
          <a:xfrm>
            <a:off x="341313" y="1554163"/>
            <a:ext cx="8458200" cy="2209800"/>
          </a:xfrm>
        </p:spPr>
        <p:txBody>
          <a:bodyPr/>
          <a:lstStyle/>
          <a:p>
            <a:pPr lvl="0"/>
            <a:r>
              <a:rPr lang="en-US" noProof="0" smtClean="0"/>
              <a:t>Cliquez pour modifier les styles du texte du masque</a:t>
            </a:r>
          </a:p>
          <a:p>
            <a:pPr lvl="1"/>
            <a:r>
              <a:rPr lang="en-US" noProof="0" smtClean="0"/>
              <a:t>Deuxième niveau</a:t>
            </a:r>
          </a:p>
          <a:p>
            <a:pPr lvl="2"/>
            <a:r>
              <a:rPr lang="en-US" noProof="0" smtClean="0"/>
              <a:t>Troisième niveau</a:t>
            </a:r>
          </a:p>
          <a:p>
            <a:pPr lvl="3"/>
            <a:r>
              <a:rPr lang="en-US" noProof="0" smtClean="0"/>
              <a:t>Quatrième niveau</a:t>
            </a:r>
          </a:p>
          <a:p>
            <a:pPr lvl="4"/>
            <a:r>
              <a:rPr lang="en-US" noProof="0" smtClean="0"/>
              <a:t>Cinquième niveau</a:t>
            </a:r>
            <a:endParaRPr lang="en-US" noProof="0"/>
          </a:p>
        </p:txBody>
      </p:sp>
      <p:sp>
        <p:nvSpPr>
          <p:cNvPr id="4" name="Espace réservé du contenu 3"/>
          <p:cNvSpPr>
            <a:spLocks noGrp="1"/>
          </p:cNvSpPr>
          <p:nvPr>
            <p:ph sz="half" idx="2"/>
          </p:nvPr>
        </p:nvSpPr>
        <p:spPr>
          <a:xfrm>
            <a:off x="341313" y="3916363"/>
            <a:ext cx="8458200" cy="2209800"/>
          </a:xfrm>
        </p:spPr>
        <p:txBody>
          <a:bodyPr/>
          <a:lstStyle/>
          <a:p>
            <a:pPr lvl="0"/>
            <a:r>
              <a:rPr lang="en-US" noProof="0" smtClean="0"/>
              <a:t>Cliquez pour modifier les styles du texte du masque</a:t>
            </a:r>
          </a:p>
          <a:p>
            <a:pPr lvl="1"/>
            <a:r>
              <a:rPr lang="en-US" noProof="0" smtClean="0"/>
              <a:t>Deuxième niveau</a:t>
            </a:r>
          </a:p>
          <a:p>
            <a:pPr lvl="2"/>
            <a:r>
              <a:rPr lang="en-US" noProof="0" smtClean="0"/>
              <a:t>Troisième niveau</a:t>
            </a:r>
          </a:p>
          <a:p>
            <a:pPr lvl="3"/>
            <a:r>
              <a:rPr lang="en-US" noProof="0" smtClean="0"/>
              <a:t>Quatrième niveau</a:t>
            </a:r>
          </a:p>
          <a:p>
            <a:pPr lvl="4"/>
            <a:r>
              <a:rPr lang="en-US" noProof="0" smtClean="0"/>
              <a:t>Cinquième niveau</a:t>
            </a:r>
            <a:endParaRPr lang="en-US" noProof="0"/>
          </a:p>
        </p:txBody>
      </p:sp>
    </p:spTree>
  </p:cSld>
  <p:clrMapOvr>
    <a:masterClrMapping/>
  </p:clrMapOvr>
  <p:transition xmlns:p14="http://schemas.microsoft.com/office/powerpoint/2010/main"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9C0723B-8558-244F-BFDB-004A40B31870}" type="datetimeFigureOut">
              <a:rPr lang="en-US" smtClean="0"/>
              <a:t>03/11/15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2DCDA9-1680-9149-975C-AB02BF6E9F90}" type="slidenum">
              <a:rPr lang="en-US" smtClean="0"/>
              <a:t>‹#›</a:t>
            </a:fld>
            <a:endParaRPr lang="en-US"/>
          </a:p>
        </p:txBody>
      </p:sp>
    </p:spTree>
    <p:extLst>
      <p:ext uri="{BB962C8B-B14F-4D97-AF65-F5344CB8AC3E}">
        <p14:creationId xmlns:p14="http://schemas.microsoft.com/office/powerpoint/2010/main" val="2716493587"/>
      </p:ext>
    </p:extLst>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9C0723B-8558-244F-BFDB-004A40B31870}" type="datetimeFigureOut">
              <a:rPr lang="en-US" smtClean="0"/>
              <a:t>03/11/15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2DCDA9-1680-9149-975C-AB02BF6E9F90}" type="slidenum">
              <a:rPr lang="en-US" smtClean="0"/>
              <a:t>‹#›</a:t>
            </a:fld>
            <a:endParaRPr lang="en-US"/>
          </a:p>
        </p:txBody>
      </p:sp>
    </p:spTree>
    <p:extLst>
      <p:ext uri="{BB962C8B-B14F-4D97-AF65-F5344CB8AC3E}">
        <p14:creationId xmlns:p14="http://schemas.microsoft.com/office/powerpoint/2010/main" val="1603568711"/>
      </p:ext>
    </p:extLst>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9C0723B-8558-244F-BFDB-004A40B31870}" type="datetimeFigureOut">
              <a:rPr lang="en-US" smtClean="0"/>
              <a:t>03/11/15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2DCDA9-1680-9149-975C-AB02BF6E9F90}" type="slidenum">
              <a:rPr lang="en-US" smtClean="0"/>
              <a:t>‹#›</a:t>
            </a:fld>
            <a:endParaRPr lang="en-US"/>
          </a:p>
        </p:txBody>
      </p:sp>
    </p:spTree>
    <p:extLst>
      <p:ext uri="{BB962C8B-B14F-4D97-AF65-F5344CB8AC3E}">
        <p14:creationId xmlns:p14="http://schemas.microsoft.com/office/powerpoint/2010/main" val="3251900497"/>
      </p:ext>
    </p:extLst>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9C0723B-8558-244F-BFDB-004A40B31870}" type="datetimeFigureOut">
              <a:rPr lang="en-US" smtClean="0"/>
              <a:t>03/11/15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2DCDA9-1680-9149-975C-AB02BF6E9F90}" type="slidenum">
              <a:rPr lang="en-US" smtClean="0"/>
              <a:t>‹#›</a:t>
            </a:fld>
            <a:endParaRPr lang="en-US"/>
          </a:p>
        </p:txBody>
      </p:sp>
    </p:spTree>
    <p:extLst>
      <p:ext uri="{BB962C8B-B14F-4D97-AF65-F5344CB8AC3E}">
        <p14:creationId xmlns:p14="http://schemas.microsoft.com/office/powerpoint/2010/main" val="2285117438"/>
      </p:ext>
    </p:extLst>
  </p:cSld>
  <p:clrMapOvr>
    <a:masterClrMapping/>
  </p:clrMapOvr>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9C0723B-8558-244F-BFDB-004A40B31870}" type="datetimeFigureOut">
              <a:rPr lang="en-US" smtClean="0"/>
              <a:t>03/11/15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22DCDA9-1680-9149-975C-AB02BF6E9F90}" type="slidenum">
              <a:rPr lang="en-US" smtClean="0"/>
              <a:t>‹#›</a:t>
            </a:fld>
            <a:endParaRPr lang="en-US"/>
          </a:p>
        </p:txBody>
      </p:sp>
    </p:spTree>
    <p:extLst>
      <p:ext uri="{BB962C8B-B14F-4D97-AF65-F5344CB8AC3E}">
        <p14:creationId xmlns:p14="http://schemas.microsoft.com/office/powerpoint/2010/main" val="718000322"/>
      </p:ext>
    </p:extLst>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9C0723B-8558-244F-BFDB-004A40B31870}" type="datetimeFigureOut">
              <a:rPr lang="en-US" smtClean="0"/>
              <a:t>03/11/15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22DCDA9-1680-9149-975C-AB02BF6E9F90}" type="slidenum">
              <a:rPr lang="en-US" smtClean="0"/>
              <a:t>‹#›</a:t>
            </a:fld>
            <a:endParaRPr lang="en-US"/>
          </a:p>
        </p:txBody>
      </p:sp>
    </p:spTree>
    <p:extLst>
      <p:ext uri="{BB962C8B-B14F-4D97-AF65-F5344CB8AC3E}">
        <p14:creationId xmlns:p14="http://schemas.microsoft.com/office/powerpoint/2010/main" val="425061172"/>
      </p:ext>
    </p:extLst>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C0723B-8558-244F-BFDB-004A40B31870}" type="datetimeFigureOut">
              <a:rPr lang="en-US" smtClean="0"/>
              <a:t>03/11/15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22DCDA9-1680-9149-975C-AB02BF6E9F90}" type="slidenum">
              <a:rPr lang="en-US" smtClean="0"/>
              <a:t>‹#›</a:t>
            </a:fld>
            <a:endParaRPr lang="en-US"/>
          </a:p>
        </p:txBody>
      </p:sp>
    </p:spTree>
    <p:extLst>
      <p:ext uri="{BB962C8B-B14F-4D97-AF65-F5344CB8AC3E}">
        <p14:creationId xmlns:p14="http://schemas.microsoft.com/office/powerpoint/2010/main" val="419874105"/>
      </p:ext>
    </p:extLst>
  </p:cSld>
  <p:clrMapOvr>
    <a:masterClrMapping/>
  </p:clrMapOvr>
  <p:hf hd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9C0723B-8558-244F-BFDB-004A40B31870}" type="datetimeFigureOut">
              <a:rPr lang="en-US" smtClean="0"/>
              <a:t>03/11/15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2DCDA9-1680-9149-975C-AB02BF6E9F90}" type="slidenum">
              <a:rPr lang="en-US" smtClean="0"/>
              <a:t>‹#›</a:t>
            </a:fld>
            <a:endParaRPr lang="en-US"/>
          </a:p>
        </p:txBody>
      </p:sp>
    </p:spTree>
    <p:extLst>
      <p:ext uri="{BB962C8B-B14F-4D97-AF65-F5344CB8AC3E}">
        <p14:creationId xmlns:p14="http://schemas.microsoft.com/office/powerpoint/2010/main" val="3102615872"/>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9C0723B-8558-244F-BFDB-004A40B31870}" type="datetimeFigureOut">
              <a:rPr lang="en-US" smtClean="0"/>
              <a:t>03/11/15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2DCDA9-1680-9149-975C-AB02BF6E9F90}" type="slidenum">
              <a:rPr lang="en-US" smtClean="0"/>
              <a:t>‹#›</a:t>
            </a:fld>
            <a:endParaRPr lang="en-US"/>
          </a:p>
        </p:txBody>
      </p:sp>
    </p:spTree>
    <p:extLst>
      <p:ext uri="{BB962C8B-B14F-4D97-AF65-F5344CB8AC3E}">
        <p14:creationId xmlns:p14="http://schemas.microsoft.com/office/powerpoint/2010/main" val="1918366664"/>
      </p:ext>
    </p:extLst>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9C0723B-8558-244F-BFDB-004A40B31870}" type="datetimeFigureOut">
              <a:rPr lang="en-US" smtClean="0"/>
              <a:t>03/11/15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2DCDA9-1680-9149-975C-AB02BF6E9F90}" type="slidenum">
              <a:rPr lang="en-US" smtClean="0"/>
              <a:t>‹#›</a:t>
            </a:fld>
            <a:endParaRPr lang="en-US"/>
          </a:p>
        </p:txBody>
      </p:sp>
    </p:spTree>
    <p:extLst>
      <p:ext uri="{BB962C8B-B14F-4D97-AF65-F5344CB8AC3E}">
        <p14:creationId xmlns:p14="http://schemas.microsoft.com/office/powerpoint/2010/main" val="739035501"/>
      </p:ext>
    </p:extLst>
  </p:cSld>
  <p:clrMapOvr>
    <a:masterClrMapping/>
  </p:clrMapOvr>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9C0723B-8558-244F-BFDB-004A40B31870}" type="datetimeFigureOut">
              <a:rPr lang="en-US" smtClean="0"/>
              <a:t>03/11/15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2DCDA9-1680-9149-975C-AB02BF6E9F90}" type="slidenum">
              <a:rPr lang="en-US" smtClean="0"/>
              <a:t>‹#›</a:t>
            </a:fld>
            <a:endParaRPr lang="en-US"/>
          </a:p>
        </p:txBody>
      </p:sp>
    </p:spTree>
    <p:extLst>
      <p:ext uri="{BB962C8B-B14F-4D97-AF65-F5344CB8AC3E}">
        <p14:creationId xmlns:p14="http://schemas.microsoft.com/office/powerpoint/2010/main" val="2368530491"/>
      </p:ext>
    </p:extLst>
  </p:cSld>
  <p:clrMapOvr>
    <a:masterClrMapping/>
  </p:clrMapOvr>
  <p:hf hdr="0" dt="0"/>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theme" Target="../theme/theme1.xml"/><Relationship Id="rId6" Type="http://schemas.openxmlformats.org/officeDocument/2006/relationships/image" Target="../media/image1.jpeg"/><Relationship Id="rId7"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15.xml"/><Relationship Id="rId12" Type="http://schemas.openxmlformats.org/officeDocument/2006/relationships/theme" Target="../theme/theme2.xml"/><Relationship Id="rId1" Type="http://schemas.openxmlformats.org/officeDocument/2006/relationships/slideLayout" Target="../slideLayouts/slideLayout5.xml"/><Relationship Id="rId2" Type="http://schemas.openxmlformats.org/officeDocument/2006/relationships/slideLayout" Target="../slideLayouts/slideLayout6.xml"/><Relationship Id="rId3" Type="http://schemas.openxmlformats.org/officeDocument/2006/relationships/slideLayout" Target="../slideLayouts/slideLayout7.xml"/><Relationship Id="rId4" Type="http://schemas.openxmlformats.org/officeDocument/2006/relationships/slideLayout" Target="../slideLayouts/slideLayout8.xml"/><Relationship Id="rId5" Type="http://schemas.openxmlformats.org/officeDocument/2006/relationships/slideLayout" Target="../slideLayouts/slideLayout9.xml"/><Relationship Id="rId6" Type="http://schemas.openxmlformats.org/officeDocument/2006/relationships/slideLayout" Target="../slideLayouts/slideLayout10.xml"/><Relationship Id="rId7" Type="http://schemas.openxmlformats.org/officeDocument/2006/relationships/slideLayout" Target="../slideLayouts/slideLayout11.xml"/><Relationship Id="rId8" Type="http://schemas.openxmlformats.org/officeDocument/2006/relationships/slideLayout" Target="../slideLayouts/slideLayout12.xml"/><Relationship Id="rId9" Type="http://schemas.openxmlformats.org/officeDocument/2006/relationships/slideLayout" Target="../slideLayouts/slideLayout13.xml"/><Relationship Id="rId10"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6" cstate="print"/>
          <a:srcRect/>
          <a:stretch>
            <a:fillRect/>
          </a:stretch>
        </a:blipFill>
        <a:effectLst/>
      </p:bgPr>
    </p:bg>
    <p:spTree>
      <p:nvGrpSpPr>
        <p:cNvPr id="1" name=""/>
        <p:cNvGrpSpPr/>
        <p:nvPr/>
      </p:nvGrpSpPr>
      <p:grpSpPr>
        <a:xfrm>
          <a:off x="0" y="0"/>
          <a:ext cx="0" cy="0"/>
          <a:chOff x="0" y="0"/>
          <a:chExt cx="0" cy="0"/>
        </a:xfrm>
      </p:grpSpPr>
      <p:sp>
        <p:nvSpPr>
          <p:cNvPr id="1037" name="Rectangle 13"/>
          <p:cNvSpPr>
            <a:spLocks noGrp="1" noChangeArrowheads="1"/>
          </p:cNvSpPr>
          <p:nvPr>
            <p:ph type="title"/>
          </p:nvPr>
        </p:nvSpPr>
        <p:spPr bwMode="auto">
          <a:xfrm>
            <a:off x="0" y="0"/>
            <a:ext cx="7962900" cy="7810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noProof="0" smtClean="0"/>
              <a:t>Cliquez pour modifier le style du titre</a:t>
            </a:r>
          </a:p>
        </p:txBody>
      </p:sp>
      <p:sp>
        <p:nvSpPr>
          <p:cNvPr id="3075" name="Rectangle 14"/>
          <p:cNvSpPr>
            <a:spLocks noGrp="1" noChangeArrowheads="1"/>
          </p:cNvSpPr>
          <p:nvPr>
            <p:ph type="body" idx="1"/>
          </p:nvPr>
        </p:nvSpPr>
        <p:spPr bwMode="auto">
          <a:xfrm>
            <a:off x="341313" y="1554163"/>
            <a:ext cx="84582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Cliquez pour modifier les styles du texte du masque</a:t>
            </a:r>
          </a:p>
          <a:p>
            <a:pPr lvl="1"/>
            <a:r>
              <a:rPr lang="en-US" smtClean="0"/>
              <a:t>Deuxième niveau</a:t>
            </a:r>
          </a:p>
          <a:p>
            <a:pPr lvl="2"/>
            <a:r>
              <a:rPr lang="en-US" smtClean="0"/>
              <a:t>Troisième niveau</a:t>
            </a:r>
          </a:p>
          <a:p>
            <a:pPr lvl="3"/>
            <a:r>
              <a:rPr lang="en-US" smtClean="0"/>
              <a:t>Quatrième niveau</a:t>
            </a:r>
          </a:p>
          <a:p>
            <a:pPr lvl="4"/>
            <a:r>
              <a:rPr lang="en-US" smtClean="0"/>
              <a:t>Cinquième niveau</a:t>
            </a:r>
          </a:p>
        </p:txBody>
      </p:sp>
      <p:sp>
        <p:nvSpPr>
          <p:cNvPr id="5" name="Espace réservé du numéro de diapositive 3"/>
          <p:cNvSpPr txBox="1">
            <a:spLocks/>
          </p:cNvSpPr>
          <p:nvPr userDrawn="1"/>
        </p:nvSpPr>
        <p:spPr>
          <a:xfrm>
            <a:off x="8277225" y="6594475"/>
            <a:ext cx="866775" cy="263525"/>
          </a:xfrm>
          <a:prstGeom prst="rect">
            <a:avLst/>
          </a:prstGeom>
        </p:spPr>
        <p:txBody>
          <a:bodyPr anchor="ctr"/>
          <a:lstStyle>
            <a:lvl1pPr algn="r">
              <a:defRPr sz="1200" b="1">
                <a:solidFill>
                  <a:schemeClr val="accent3"/>
                </a:solidFill>
              </a:defRPr>
            </a:lvl1pPr>
          </a:lstStyle>
          <a:p>
            <a:pPr algn="ctr">
              <a:defRPr/>
            </a:pPr>
            <a:fld id="{ACFCD410-3E58-4360-8016-D303D541B8B5}" type="slidenum">
              <a:rPr lang="fr-FR" smtClean="0">
                <a:solidFill>
                  <a:srgbClr val="FFFF00"/>
                </a:solidFill>
                <a:cs typeface="+mn-cs"/>
              </a:rPr>
              <a:pPr algn="ctr">
                <a:defRPr/>
              </a:pPr>
              <a:t>‹#›</a:t>
            </a:fld>
            <a:endParaRPr lang="fr-FR" dirty="0">
              <a:solidFill>
                <a:srgbClr val="FFFF00"/>
              </a:solidFill>
              <a:cs typeface="+mn-cs"/>
            </a:endParaRPr>
          </a:p>
        </p:txBody>
      </p:sp>
    </p:spTree>
  </p:cSld>
  <p:clrMap bg1="lt1" tx1="dk1" bg2="lt2" tx2="dk2" accent1="accent1" accent2="accent2" accent3="accent3" accent4="accent4" accent5="accent5" accent6="accent6" hlink="hlink" folHlink="folHlink"/>
  <p:sldLayoutIdLst>
    <p:sldLayoutId id="2147484078" r:id="rId1"/>
    <p:sldLayoutId id="2147484079" r:id="rId2"/>
    <p:sldLayoutId id="2147484080" r:id="rId3"/>
    <p:sldLayoutId id="2147484081" r:id="rId4"/>
  </p:sldLayoutIdLst>
  <p:transition xmlns:p14="http://schemas.microsoft.com/office/powerpoint/2010/main" advTm="10000"/>
  <p:timing>
    <p:tnLst>
      <p:par>
        <p:cTn xmlns:p14="http://schemas.microsoft.com/office/powerpoint/2010/main" id="1" dur="indefinite" restart="never" nodeType="tmRoot"/>
      </p:par>
    </p:tnLst>
  </p:timing>
  <p:hf hdr="0" dt="0"/>
  <p:txStyles>
    <p:titleStyle>
      <a:lvl1pPr algn="ctr" rtl="0" eaLnBrk="0" fontAlgn="base" hangingPunct="0">
        <a:spcBef>
          <a:spcPct val="0"/>
        </a:spcBef>
        <a:spcAft>
          <a:spcPct val="0"/>
        </a:spcAft>
        <a:defRPr lang="en-GB" sz="3200" b="1" dirty="0">
          <a:solidFill>
            <a:srgbClr val="232D7D"/>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200" b="1">
          <a:solidFill>
            <a:srgbClr val="232D7D"/>
          </a:solidFill>
          <a:effectLst>
            <a:outerShdw blurRad="38100" dist="38100" dir="2700000" algn="tl">
              <a:srgbClr val="C0C0C0"/>
            </a:outerShdw>
          </a:effectLst>
          <a:latin typeface="Calibri" pitchFamily="34" charset="0"/>
        </a:defRPr>
      </a:lvl2pPr>
      <a:lvl3pPr algn="ctr" rtl="0" eaLnBrk="0" fontAlgn="base" hangingPunct="0">
        <a:spcBef>
          <a:spcPct val="0"/>
        </a:spcBef>
        <a:spcAft>
          <a:spcPct val="0"/>
        </a:spcAft>
        <a:defRPr sz="3200" b="1">
          <a:solidFill>
            <a:srgbClr val="232D7D"/>
          </a:solidFill>
          <a:effectLst>
            <a:outerShdw blurRad="38100" dist="38100" dir="2700000" algn="tl">
              <a:srgbClr val="C0C0C0"/>
            </a:outerShdw>
          </a:effectLst>
          <a:latin typeface="Calibri" pitchFamily="34" charset="0"/>
        </a:defRPr>
      </a:lvl3pPr>
      <a:lvl4pPr algn="ctr" rtl="0" eaLnBrk="0" fontAlgn="base" hangingPunct="0">
        <a:spcBef>
          <a:spcPct val="0"/>
        </a:spcBef>
        <a:spcAft>
          <a:spcPct val="0"/>
        </a:spcAft>
        <a:defRPr sz="3200" b="1">
          <a:solidFill>
            <a:srgbClr val="232D7D"/>
          </a:solidFill>
          <a:effectLst>
            <a:outerShdw blurRad="38100" dist="38100" dir="2700000" algn="tl">
              <a:srgbClr val="C0C0C0"/>
            </a:outerShdw>
          </a:effectLst>
          <a:latin typeface="Calibri" pitchFamily="34" charset="0"/>
        </a:defRPr>
      </a:lvl4pPr>
      <a:lvl5pPr algn="ctr" rtl="0" eaLnBrk="0" fontAlgn="base" hangingPunct="0">
        <a:spcBef>
          <a:spcPct val="0"/>
        </a:spcBef>
        <a:spcAft>
          <a:spcPct val="0"/>
        </a:spcAft>
        <a:defRPr sz="3200" b="1">
          <a:solidFill>
            <a:srgbClr val="232D7D"/>
          </a:solidFill>
          <a:effectLst>
            <a:outerShdw blurRad="38100" dist="38100" dir="2700000" algn="tl">
              <a:srgbClr val="C0C0C0"/>
            </a:outerShdw>
          </a:effectLst>
          <a:latin typeface="Calibri" pitchFamily="34" charset="0"/>
        </a:defRPr>
      </a:lvl5pPr>
      <a:lvl6pPr marL="457200" algn="ctr" rtl="0" fontAlgn="base">
        <a:spcBef>
          <a:spcPct val="0"/>
        </a:spcBef>
        <a:spcAft>
          <a:spcPct val="0"/>
        </a:spcAft>
        <a:defRPr sz="3400">
          <a:solidFill>
            <a:srgbClr val="292929"/>
          </a:solidFill>
          <a:effectLst>
            <a:outerShdw blurRad="38100" dist="38100" dir="2700000" algn="tl">
              <a:srgbClr val="C0C0C0"/>
            </a:outerShdw>
          </a:effectLst>
          <a:latin typeface="DIN-Bold" pitchFamily="34" charset="0"/>
        </a:defRPr>
      </a:lvl6pPr>
      <a:lvl7pPr marL="914400" algn="ctr" rtl="0" fontAlgn="base">
        <a:spcBef>
          <a:spcPct val="0"/>
        </a:spcBef>
        <a:spcAft>
          <a:spcPct val="0"/>
        </a:spcAft>
        <a:defRPr sz="3400">
          <a:solidFill>
            <a:srgbClr val="292929"/>
          </a:solidFill>
          <a:effectLst>
            <a:outerShdw blurRad="38100" dist="38100" dir="2700000" algn="tl">
              <a:srgbClr val="C0C0C0"/>
            </a:outerShdw>
          </a:effectLst>
          <a:latin typeface="DIN-Bold" pitchFamily="34" charset="0"/>
        </a:defRPr>
      </a:lvl7pPr>
      <a:lvl8pPr marL="1371600" algn="ctr" rtl="0" fontAlgn="base">
        <a:spcBef>
          <a:spcPct val="0"/>
        </a:spcBef>
        <a:spcAft>
          <a:spcPct val="0"/>
        </a:spcAft>
        <a:defRPr sz="3400">
          <a:solidFill>
            <a:srgbClr val="292929"/>
          </a:solidFill>
          <a:effectLst>
            <a:outerShdw blurRad="38100" dist="38100" dir="2700000" algn="tl">
              <a:srgbClr val="C0C0C0"/>
            </a:outerShdw>
          </a:effectLst>
          <a:latin typeface="DIN-Bold" pitchFamily="34" charset="0"/>
        </a:defRPr>
      </a:lvl8pPr>
      <a:lvl9pPr marL="1828800" algn="ctr" rtl="0" fontAlgn="base">
        <a:spcBef>
          <a:spcPct val="0"/>
        </a:spcBef>
        <a:spcAft>
          <a:spcPct val="0"/>
        </a:spcAft>
        <a:defRPr sz="3400">
          <a:solidFill>
            <a:srgbClr val="292929"/>
          </a:solidFill>
          <a:effectLst>
            <a:outerShdw blurRad="38100" dist="38100" dir="2700000" algn="tl">
              <a:srgbClr val="C0C0C0"/>
            </a:outerShdw>
          </a:effectLst>
          <a:latin typeface="DIN-Bold" pitchFamily="34" charset="0"/>
        </a:defRPr>
      </a:lvl9pPr>
    </p:titleStyle>
    <p:bodyStyle>
      <a:lvl1pPr marL="342900" indent="-342900" algn="l" rtl="0" eaLnBrk="0" fontAlgn="base" hangingPunct="0">
        <a:spcBef>
          <a:spcPct val="50000"/>
        </a:spcBef>
        <a:spcAft>
          <a:spcPct val="0"/>
        </a:spcAft>
        <a:buBlip>
          <a:blip r:embed="rId7"/>
        </a:buBlip>
        <a:defRPr sz="2800" b="1">
          <a:solidFill>
            <a:schemeClr val="accent2"/>
          </a:solidFill>
          <a:latin typeface="+mn-lt"/>
          <a:ea typeface="+mn-ea"/>
          <a:cs typeface="+mn-cs"/>
        </a:defRPr>
      </a:lvl1pPr>
      <a:lvl2pPr marL="742950" indent="-285750" algn="l" rtl="0" eaLnBrk="0" fontAlgn="base" hangingPunct="0">
        <a:spcBef>
          <a:spcPct val="20000"/>
        </a:spcBef>
        <a:spcAft>
          <a:spcPct val="0"/>
        </a:spcAft>
        <a:buClr>
          <a:srgbClr val="E16717"/>
        </a:buClr>
        <a:buFont typeface="Wingdings" pitchFamily="2" charset="2"/>
        <a:buChar char="v"/>
        <a:defRPr sz="2400">
          <a:solidFill>
            <a:srgbClr val="4D4D4D"/>
          </a:solidFill>
          <a:latin typeface="+mn-lt"/>
        </a:defRPr>
      </a:lvl2pPr>
      <a:lvl3pPr marL="1143000" indent="-228600" algn="l" rtl="0" eaLnBrk="0" fontAlgn="base" hangingPunct="0">
        <a:spcBef>
          <a:spcPct val="20000"/>
        </a:spcBef>
        <a:spcAft>
          <a:spcPct val="0"/>
        </a:spcAft>
        <a:buChar char="•"/>
        <a:defRPr sz="2000">
          <a:solidFill>
            <a:srgbClr val="4D4D4D"/>
          </a:solidFill>
          <a:latin typeface="+mn-lt"/>
        </a:defRPr>
      </a:lvl3pPr>
      <a:lvl4pPr marL="1600200" indent="-228600" algn="l" rtl="0" eaLnBrk="0" fontAlgn="base" hangingPunct="0">
        <a:spcBef>
          <a:spcPct val="20000"/>
        </a:spcBef>
        <a:spcAft>
          <a:spcPct val="0"/>
        </a:spcAft>
        <a:buChar char="–"/>
        <a:defRPr sz="2000">
          <a:solidFill>
            <a:srgbClr val="4D4D4D"/>
          </a:solidFill>
          <a:latin typeface="+mn-lt"/>
        </a:defRPr>
      </a:lvl4pPr>
      <a:lvl5pPr marL="2057400" indent="-228600" algn="l" rtl="0" eaLnBrk="0" fontAlgn="base" hangingPunct="0">
        <a:spcBef>
          <a:spcPct val="20000"/>
        </a:spcBef>
        <a:spcAft>
          <a:spcPct val="0"/>
        </a:spcAft>
        <a:buChar char="»"/>
        <a:defRPr sz="2000">
          <a:solidFill>
            <a:srgbClr val="4D4D4D"/>
          </a:solidFill>
          <a:latin typeface="+mn-lt"/>
        </a:defRPr>
      </a:lvl5pPr>
      <a:lvl6pPr marL="2514600" indent="-228600" algn="l" rtl="0" fontAlgn="base">
        <a:spcBef>
          <a:spcPct val="20000"/>
        </a:spcBef>
        <a:spcAft>
          <a:spcPct val="0"/>
        </a:spcAft>
        <a:buChar char="»"/>
        <a:defRPr>
          <a:solidFill>
            <a:srgbClr val="4D4D4D"/>
          </a:solidFill>
          <a:latin typeface="+mn-lt"/>
        </a:defRPr>
      </a:lvl6pPr>
      <a:lvl7pPr marL="2971800" indent="-228600" algn="l" rtl="0" fontAlgn="base">
        <a:spcBef>
          <a:spcPct val="20000"/>
        </a:spcBef>
        <a:spcAft>
          <a:spcPct val="0"/>
        </a:spcAft>
        <a:buChar char="»"/>
        <a:defRPr>
          <a:solidFill>
            <a:srgbClr val="4D4D4D"/>
          </a:solidFill>
          <a:latin typeface="+mn-lt"/>
        </a:defRPr>
      </a:lvl7pPr>
      <a:lvl8pPr marL="3429000" indent="-228600" algn="l" rtl="0" fontAlgn="base">
        <a:spcBef>
          <a:spcPct val="20000"/>
        </a:spcBef>
        <a:spcAft>
          <a:spcPct val="0"/>
        </a:spcAft>
        <a:buChar char="»"/>
        <a:defRPr>
          <a:solidFill>
            <a:srgbClr val="4D4D4D"/>
          </a:solidFill>
          <a:latin typeface="+mn-lt"/>
        </a:defRPr>
      </a:lvl8pPr>
      <a:lvl9pPr marL="3886200" indent="-228600" algn="l" rtl="0" fontAlgn="base">
        <a:spcBef>
          <a:spcPct val="20000"/>
        </a:spcBef>
        <a:spcAft>
          <a:spcPct val="0"/>
        </a:spcAft>
        <a:buChar char="»"/>
        <a:defRPr>
          <a:solidFill>
            <a:srgbClr val="4D4D4D"/>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C0723B-8558-244F-BFDB-004A40B31870}" type="datetimeFigureOut">
              <a:rPr lang="en-US" smtClean="0"/>
              <a:t>03/11/15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2DCDA9-1680-9149-975C-AB02BF6E9F90}" type="slidenum">
              <a:rPr lang="en-US" smtClean="0"/>
              <a:t>‹#›</a:t>
            </a:fld>
            <a:endParaRPr lang="en-US"/>
          </a:p>
        </p:txBody>
      </p:sp>
      <p:sp>
        <p:nvSpPr>
          <p:cNvPr id="7" name="Espace réservé du numéro de diapositive 3"/>
          <p:cNvSpPr txBox="1">
            <a:spLocks/>
          </p:cNvSpPr>
          <p:nvPr userDrawn="1"/>
        </p:nvSpPr>
        <p:spPr>
          <a:xfrm>
            <a:off x="8277225" y="6594475"/>
            <a:ext cx="866775" cy="263525"/>
          </a:xfrm>
          <a:prstGeom prst="rect">
            <a:avLst/>
          </a:prstGeom>
        </p:spPr>
        <p:txBody>
          <a:bodyPr anchor="ctr"/>
          <a:lstStyle>
            <a:lvl1pPr algn="r">
              <a:defRPr sz="1200" b="1">
                <a:solidFill>
                  <a:schemeClr val="accent3"/>
                </a:solidFill>
              </a:defRPr>
            </a:lvl1pPr>
          </a:lstStyle>
          <a:p>
            <a:pPr algn="ctr">
              <a:defRPr/>
            </a:pPr>
            <a:fld id="{ACFCD410-3E58-4360-8016-D303D541B8B5}" type="slidenum">
              <a:rPr lang="fr-FR" smtClean="0">
                <a:solidFill>
                  <a:srgbClr val="FFFF00"/>
                </a:solidFill>
                <a:cs typeface="+mn-cs"/>
              </a:rPr>
              <a:pPr algn="ctr">
                <a:defRPr/>
              </a:pPr>
              <a:t>‹#›</a:t>
            </a:fld>
            <a:endParaRPr lang="fr-FR" dirty="0">
              <a:solidFill>
                <a:srgbClr val="FFFF00"/>
              </a:solidFill>
              <a:cs typeface="+mn-cs"/>
            </a:endParaRPr>
          </a:p>
        </p:txBody>
      </p:sp>
    </p:spTree>
    <p:extLst>
      <p:ext uri="{BB962C8B-B14F-4D97-AF65-F5344CB8AC3E}">
        <p14:creationId xmlns:p14="http://schemas.microsoft.com/office/powerpoint/2010/main" val="3219599314"/>
      </p:ext>
    </p:extLst>
  </p:cSld>
  <p:clrMap bg1="lt1" tx1="dk1" bg2="lt2" tx2="dk2" accent1="accent1" accent2="accent2" accent3="accent3" accent4="accent4" accent5="accent5" accent6="accent6" hlink="hlink" folHlink="folHlink"/>
  <p:sldLayoutIdLst>
    <p:sldLayoutId id="2147484083" r:id="rId1"/>
    <p:sldLayoutId id="2147484084" r:id="rId2"/>
    <p:sldLayoutId id="2147484085" r:id="rId3"/>
    <p:sldLayoutId id="2147484086" r:id="rId4"/>
    <p:sldLayoutId id="2147484087" r:id="rId5"/>
    <p:sldLayoutId id="2147484088" r:id="rId6"/>
    <p:sldLayoutId id="2147484089" r:id="rId7"/>
    <p:sldLayoutId id="2147484090" r:id="rId8"/>
    <p:sldLayoutId id="2147484091" r:id="rId9"/>
    <p:sldLayoutId id="2147484092" r:id="rId10"/>
    <p:sldLayoutId id="2147484093" r:id="rId11"/>
  </p:sldLayoutIdLst>
  <p:hf hd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jpeg"/><Relationship Id="rId1" Type="http://schemas.openxmlformats.org/officeDocument/2006/relationships/slideLayout" Target="../slideLayouts/slideLayout11.xml"/><Relationship Id="rId2"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4" Type="http://schemas.openxmlformats.org/officeDocument/2006/relationships/image" Target="../media/image7.jpeg"/><Relationship Id="rId5" Type="http://schemas.openxmlformats.org/officeDocument/2006/relationships/image" Target="../media/image8.wmf"/><Relationship Id="rId6" Type="http://schemas.openxmlformats.org/officeDocument/2006/relationships/image" Target="../media/image9.jpeg"/><Relationship Id="rId7" Type="http://schemas.openxmlformats.org/officeDocument/2006/relationships/image" Target="../media/image10.jpeg"/><Relationship Id="rId8" Type="http://schemas.openxmlformats.org/officeDocument/2006/relationships/image" Target="../media/image11.jpeg"/><Relationship Id="rId9" Type="http://schemas.openxmlformats.org/officeDocument/2006/relationships/image" Target="../media/image12.jpeg"/><Relationship Id="rId10" Type="http://schemas.openxmlformats.org/officeDocument/2006/relationships/image" Target="../media/image13.jpeg"/><Relationship Id="rId11" Type="http://schemas.openxmlformats.org/officeDocument/2006/relationships/image" Target="../media/image14.jpeg"/><Relationship Id="rId1" Type="http://schemas.openxmlformats.org/officeDocument/2006/relationships/slideLayout" Target="../slideLayouts/slideLayout6.xml"/><Relationship Id="rId2" Type="http://schemas.openxmlformats.org/officeDocument/2006/relationships/notesSlide" Target="../notesSlides/notesSlide3.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4" Type="http://schemas.openxmlformats.org/officeDocument/2006/relationships/image" Target="../media/image16.jpeg"/><Relationship Id="rId5" Type="http://schemas.openxmlformats.org/officeDocument/2006/relationships/image" Target="../media/image17.jpeg"/><Relationship Id="rId6" Type="http://schemas.openxmlformats.org/officeDocument/2006/relationships/image" Target="../media/image18.png"/><Relationship Id="rId7" Type="http://schemas.openxmlformats.org/officeDocument/2006/relationships/image" Target="../media/image19.jpeg"/><Relationship Id="rId8" Type="http://schemas.openxmlformats.org/officeDocument/2006/relationships/image" Target="../media/image20.jpeg"/><Relationship Id="rId9" Type="http://schemas.openxmlformats.org/officeDocument/2006/relationships/image" Target="../media/image21.jpeg"/><Relationship Id="rId1" Type="http://schemas.openxmlformats.org/officeDocument/2006/relationships/slideLayout" Target="../slideLayouts/slideLayout6.xml"/><Relationship Id="rId2" Type="http://schemas.openxmlformats.org/officeDocument/2006/relationships/notesSlide" Target="../notesSlides/notesSlide4.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5.xml"/><Relationship Id="rId4" Type="http://schemas.openxmlformats.org/officeDocument/2006/relationships/oleObject" Target="../embeddings/oleObject1.bin"/><Relationship Id="rId5" Type="http://schemas.openxmlformats.org/officeDocument/2006/relationships/image" Target="../media/image22.png"/><Relationship Id="rId1" Type="http://schemas.openxmlformats.org/officeDocument/2006/relationships/vmlDrawing" Target="../drawings/vmlDrawing1.vml"/><Relationship Id="rId2"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image" Target="../media/image23.jpeg"/></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4" Type="http://schemas.openxmlformats.org/officeDocument/2006/relationships/image" Target="../media/image25.png"/><Relationship Id="rId5" Type="http://schemas.openxmlformats.org/officeDocument/2006/relationships/image" Target="../media/image26.png"/><Relationship Id="rId6" Type="http://schemas.openxmlformats.org/officeDocument/2006/relationships/image" Target="../media/image27.png"/><Relationship Id="rId7" Type="http://schemas.openxmlformats.org/officeDocument/2006/relationships/image" Target="../media/image28.png"/><Relationship Id="rId8" Type="http://schemas.openxmlformats.org/officeDocument/2006/relationships/image" Target="../media/image29.jpeg"/><Relationship Id="rId1" Type="http://schemas.openxmlformats.org/officeDocument/2006/relationships/slideLayout" Target="../slideLayouts/slideLayout8.xml"/><Relationship Id="rId2" Type="http://schemas.openxmlformats.org/officeDocument/2006/relationships/notesSlide" Target="../notesSlides/notesSlide6.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4" Type="http://schemas.openxmlformats.org/officeDocument/2006/relationships/image" Target="../media/image24.png"/><Relationship Id="rId5" Type="http://schemas.openxmlformats.org/officeDocument/2006/relationships/image" Target="../media/image30.jpeg"/><Relationship Id="rId6" Type="http://schemas.openxmlformats.org/officeDocument/2006/relationships/image" Target="../media/image26.png"/><Relationship Id="rId1" Type="http://schemas.openxmlformats.org/officeDocument/2006/relationships/slideLayout" Target="../slideLayouts/slideLayout8.xml"/><Relationship Id="rId2" Type="http://schemas.openxmlformats.org/officeDocument/2006/relationships/notesSlide" Target="../notesSlides/notesSlide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0" y="2662238"/>
            <a:ext cx="9144000" cy="1354137"/>
          </a:xfrm>
          <a:prstGeom prst="rect">
            <a:avLst/>
          </a:prstGeom>
          <a:noFill/>
          <a:ln w="9525">
            <a:noFill/>
            <a:miter lim="800000"/>
            <a:headEnd/>
            <a:tailEnd/>
          </a:ln>
          <a:effectLst/>
        </p:spPr>
        <p:txBody>
          <a:bodyPr anchor="ctr"/>
          <a:lstStyle/>
          <a:p>
            <a:pPr algn="ctr">
              <a:defRPr/>
            </a:pPr>
            <a:r>
              <a:rPr lang="fr-FR" sz="3600" b="1" kern="0" dirty="0">
                <a:solidFill>
                  <a:srgbClr val="990033"/>
                </a:solidFill>
                <a:effectLst>
                  <a:outerShdw blurRad="38100" dist="38100" dir="2700000" algn="tl">
                    <a:srgbClr val="C0C0C0"/>
                  </a:outerShdw>
                </a:effectLst>
                <a:latin typeface="+mj-lt"/>
                <a:ea typeface="+mj-ea"/>
                <a:cs typeface="+mj-cs"/>
              </a:rPr>
              <a:t/>
            </a:r>
            <a:br>
              <a:rPr lang="fr-FR" sz="3600" b="1" kern="0" dirty="0">
                <a:solidFill>
                  <a:srgbClr val="990033"/>
                </a:solidFill>
                <a:effectLst>
                  <a:outerShdw blurRad="38100" dist="38100" dir="2700000" algn="tl">
                    <a:srgbClr val="C0C0C0"/>
                  </a:outerShdw>
                </a:effectLst>
                <a:latin typeface="+mj-lt"/>
                <a:ea typeface="+mj-ea"/>
                <a:cs typeface="+mj-cs"/>
              </a:rPr>
            </a:br>
            <a:r>
              <a:rPr lang="fr-FR" sz="4000" b="1" kern="0" dirty="0" smtClean="0">
                <a:solidFill>
                  <a:srgbClr val="990033"/>
                </a:solidFill>
                <a:effectLst>
                  <a:outerShdw blurRad="38100" dist="38100" dir="2700000" algn="tl">
                    <a:srgbClr val="C0C0C0"/>
                  </a:outerShdw>
                </a:effectLst>
                <a:latin typeface="Calibri"/>
                <a:ea typeface="+mj-ea"/>
                <a:cs typeface="+mj-cs"/>
              </a:rPr>
              <a:t>Kenya WIS Status</a:t>
            </a:r>
            <a:endParaRPr lang="fr-FR" sz="4000" b="1" kern="0" dirty="0">
              <a:solidFill>
                <a:srgbClr val="990033"/>
              </a:solidFill>
              <a:effectLst>
                <a:outerShdw blurRad="38100" dist="38100" dir="2700000" algn="tl">
                  <a:srgbClr val="C0C0C0"/>
                </a:outerShdw>
              </a:effectLst>
              <a:latin typeface="Calibri"/>
              <a:ea typeface="+mj-ea"/>
              <a:cs typeface="+mj-cs"/>
            </a:endParaRPr>
          </a:p>
          <a:p>
            <a:pPr algn="ctr">
              <a:defRPr/>
            </a:pPr>
            <a:r>
              <a:rPr lang="fr-FR" sz="3400" b="1" kern="0" dirty="0" smtClean="0">
                <a:solidFill>
                  <a:srgbClr val="990033"/>
                </a:solidFill>
                <a:effectLst>
                  <a:outerShdw blurRad="38100" dist="38100" dir="2700000" algn="tl">
                    <a:srgbClr val="C0C0C0"/>
                  </a:outerShdw>
                </a:effectLst>
                <a:latin typeface="+mj-lt"/>
                <a:ea typeface="+mj-ea"/>
                <a:cs typeface="+mj-cs"/>
              </a:rPr>
              <a:t>WIS RA1- Training and Planning Workshop </a:t>
            </a:r>
          </a:p>
          <a:p>
            <a:pPr algn="ctr">
              <a:defRPr/>
            </a:pPr>
            <a:r>
              <a:rPr lang="fr-FR" sz="3400" b="1" kern="0" dirty="0" smtClean="0">
                <a:solidFill>
                  <a:srgbClr val="990033"/>
                </a:solidFill>
                <a:effectLst>
                  <a:outerShdw blurRad="38100" dist="38100" dir="2700000" algn="tl">
                    <a:srgbClr val="C0C0C0"/>
                  </a:outerShdw>
                </a:effectLst>
                <a:latin typeface="+mj-lt"/>
                <a:ea typeface="+mj-ea"/>
                <a:cs typeface="+mj-cs"/>
              </a:rPr>
              <a:t>2-6Nov 2015</a:t>
            </a:r>
          </a:p>
          <a:p>
            <a:pPr algn="ctr">
              <a:defRPr/>
            </a:pPr>
            <a:r>
              <a:rPr lang="fr-FR" sz="3400" b="1" kern="0" dirty="0" smtClean="0">
                <a:solidFill>
                  <a:srgbClr val="990033"/>
                </a:solidFill>
                <a:effectLst>
                  <a:outerShdw blurRad="38100" dist="38100" dir="2700000" algn="tl">
                    <a:srgbClr val="C0C0C0"/>
                  </a:outerShdw>
                </a:effectLst>
                <a:latin typeface="+mj-lt"/>
                <a:ea typeface="+mj-ea"/>
                <a:cs typeface="+mj-cs"/>
              </a:rPr>
              <a:t>Nairobi,</a:t>
            </a:r>
            <a:r>
              <a:rPr lang="fr-FR" sz="3400" b="1" kern="0" dirty="0">
                <a:solidFill>
                  <a:srgbClr val="990033"/>
                </a:solidFill>
                <a:effectLst>
                  <a:outerShdw blurRad="38100" dist="38100" dir="2700000" algn="tl">
                    <a:srgbClr val="C0C0C0"/>
                  </a:outerShdw>
                </a:effectLst>
                <a:latin typeface="+mj-lt"/>
                <a:ea typeface="+mj-ea"/>
                <a:cs typeface="+mj-cs"/>
              </a:rPr>
              <a:t/>
            </a:r>
            <a:br>
              <a:rPr lang="fr-FR" sz="3400" b="1" kern="0" dirty="0">
                <a:solidFill>
                  <a:srgbClr val="990033"/>
                </a:solidFill>
                <a:effectLst>
                  <a:outerShdw blurRad="38100" dist="38100" dir="2700000" algn="tl">
                    <a:srgbClr val="C0C0C0"/>
                  </a:outerShdw>
                </a:effectLst>
                <a:latin typeface="+mj-lt"/>
                <a:ea typeface="+mj-ea"/>
                <a:cs typeface="+mj-cs"/>
              </a:rPr>
            </a:br>
            <a:r>
              <a:rPr lang="fr-FR" sz="3400" b="1" kern="0" dirty="0">
                <a:solidFill>
                  <a:srgbClr val="990033"/>
                </a:solidFill>
                <a:effectLst>
                  <a:outerShdw blurRad="38100" dist="38100" dir="2700000" algn="tl">
                    <a:srgbClr val="C0C0C0"/>
                  </a:outerShdw>
                </a:effectLst>
                <a:latin typeface="+mj-lt"/>
                <a:ea typeface="+mj-ea"/>
                <a:cs typeface="+mj-cs"/>
              </a:rPr>
              <a:t> </a:t>
            </a:r>
            <a:endParaRPr lang="fr-FR" sz="2400" b="1" kern="0" dirty="0">
              <a:solidFill>
                <a:srgbClr val="990033"/>
              </a:solidFill>
              <a:effectLst>
                <a:outerShdw blurRad="38100" dist="38100" dir="2700000" algn="tl">
                  <a:srgbClr val="C0C0C0"/>
                </a:outerShdw>
              </a:effectLst>
              <a:latin typeface="+mj-lt"/>
              <a:ea typeface="+mj-ea"/>
              <a:cs typeface="+mj-cs"/>
            </a:endParaRPr>
          </a:p>
        </p:txBody>
      </p:sp>
      <p:sp>
        <p:nvSpPr>
          <p:cNvPr id="6" name="Rectangle 3"/>
          <p:cNvSpPr txBox="1">
            <a:spLocks noChangeArrowheads="1"/>
          </p:cNvSpPr>
          <p:nvPr/>
        </p:nvSpPr>
        <p:spPr bwMode="auto">
          <a:xfrm>
            <a:off x="0" y="4552950"/>
            <a:ext cx="9144000" cy="1155700"/>
          </a:xfrm>
          <a:prstGeom prst="rect">
            <a:avLst/>
          </a:prstGeom>
          <a:noFill/>
          <a:ln w="9525">
            <a:noFill/>
            <a:miter lim="800000"/>
            <a:headEnd/>
            <a:tailEnd/>
          </a:ln>
        </p:spPr>
        <p:txBody>
          <a:bodyPr/>
          <a:lstStyle/>
          <a:p>
            <a:pPr algn="ctr">
              <a:lnSpc>
                <a:spcPct val="80000"/>
              </a:lnSpc>
              <a:spcBef>
                <a:spcPct val="50000"/>
              </a:spcBef>
              <a:defRPr/>
            </a:pPr>
            <a:r>
              <a:rPr lang="fr-FR" sz="2000" b="1" kern="0" dirty="0" smtClean="0">
                <a:solidFill>
                  <a:srgbClr val="2D2D8A"/>
                </a:solidFill>
                <a:effectLst>
                  <a:outerShdw blurRad="38100" dist="38100" dir="2700000" algn="tl">
                    <a:srgbClr val="C0C0C0"/>
                  </a:outerShdw>
                </a:effectLst>
                <a:latin typeface="Calibri"/>
                <a:cs typeface="+mn-cs"/>
              </a:rPr>
              <a:t>Peter </a:t>
            </a:r>
            <a:r>
              <a:rPr lang="fr-FR" sz="2000" b="1" kern="0" dirty="0" smtClean="0">
                <a:solidFill>
                  <a:srgbClr val="2D2D8A"/>
                </a:solidFill>
                <a:effectLst>
                  <a:outerShdw blurRad="38100" dist="38100" dir="2700000" algn="tl">
                    <a:srgbClr val="C0C0C0"/>
                  </a:outerShdw>
                </a:effectLst>
                <a:latin typeface="Calibri"/>
                <a:cs typeface="+mn-cs"/>
              </a:rPr>
              <a:t>Mutai</a:t>
            </a:r>
          </a:p>
          <a:p>
            <a:pPr algn="ctr">
              <a:lnSpc>
                <a:spcPct val="80000"/>
              </a:lnSpc>
              <a:spcBef>
                <a:spcPct val="50000"/>
              </a:spcBef>
              <a:defRPr/>
            </a:pPr>
            <a:r>
              <a:rPr lang="fr-FR" sz="2000" b="1" kern="0" dirty="0" smtClean="0">
                <a:solidFill>
                  <a:srgbClr val="2D2D8A"/>
                </a:solidFill>
                <a:effectLst>
                  <a:outerShdw blurRad="38100" dist="38100" dir="2700000" algn="tl">
                    <a:srgbClr val="C0C0C0"/>
                  </a:outerShdw>
                </a:effectLst>
                <a:latin typeface="Calibri"/>
                <a:cs typeface="+mn-cs"/>
              </a:rPr>
              <a:t>WIS Focal Point</a:t>
            </a:r>
            <a:endParaRPr lang="fr-FR" sz="2000" b="1" kern="0" dirty="0" smtClean="0">
              <a:solidFill>
                <a:srgbClr val="2D2D8A"/>
              </a:solidFill>
              <a:effectLst>
                <a:outerShdw blurRad="38100" dist="38100" dir="2700000" algn="tl">
                  <a:srgbClr val="C0C0C0"/>
                </a:outerShdw>
              </a:effectLst>
              <a:latin typeface="Calibri"/>
              <a:cs typeface="+mn-cs"/>
            </a:endParaRPr>
          </a:p>
          <a:p>
            <a:pPr algn="ctr">
              <a:lnSpc>
                <a:spcPct val="80000"/>
              </a:lnSpc>
              <a:spcBef>
                <a:spcPct val="50000"/>
              </a:spcBef>
              <a:defRPr/>
            </a:pPr>
            <a:r>
              <a:rPr lang="fr-FR" sz="2000" b="1" kern="0" dirty="0" smtClean="0">
                <a:solidFill>
                  <a:srgbClr val="2D2D8A"/>
                </a:solidFill>
                <a:effectLst>
                  <a:outerShdw blurRad="38100" dist="38100" dir="2700000" algn="tl">
                    <a:srgbClr val="C0C0C0"/>
                  </a:outerShdw>
                </a:effectLst>
                <a:latin typeface="Calibri"/>
                <a:cs typeface="+mn-cs"/>
              </a:rPr>
              <a:t>Kenya </a:t>
            </a:r>
            <a:r>
              <a:rPr lang="fr-FR" sz="2000" b="1" kern="0" dirty="0" smtClean="0">
                <a:solidFill>
                  <a:srgbClr val="2D2D8A"/>
                </a:solidFill>
                <a:effectLst>
                  <a:outerShdw blurRad="38100" dist="38100" dir="2700000" algn="tl">
                    <a:srgbClr val="C0C0C0"/>
                  </a:outerShdw>
                </a:effectLst>
                <a:latin typeface="Calibri"/>
                <a:cs typeface="+mn-cs"/>
              </a:rPr>
              <a:t>Meteorological Department</a:t>
            </a:r>
          </a:p>
          <a:p>
            <a:pPr algn="ctr">
              <a:lnSpc>
                <a:spcPct val="80000"/>
              </a:lnSpc>
              <a:spcBef>
                <a:spcPct val="50000"/>
              </a:spcBef>
              <a:defRPr/>
            </a:pPr>
            <a:r>
              <a:rPr lang="fr-FR" sz="2000" b="1" kern="0" dirty="0" smtClean="0">
                <a:solidFill>
                  <a:srgbClr val="2D2D8A"/>
                </a:solidFill>
                <a:effectLst>
                  <a:outerShdw blurRad="38100" dist="38100" dir="2700000" algn="tl">
                    <a:srgbClr val="C0C0C0"/>
                  </a:outerShdw>
                </a:effectLst>
                <a:latin typeface="Calibri"/>
                <a:cs typeface="+mn-cs"/>
              </a:rPr>
              <a:t/>
            </a:r>
            <a:endParaRPr lang="en-US" sz="1600" kern="0" dirty="0">
              <a:solidFill>
                <a:srgbClr val="2D2D8A"/>
              </a:solidFill>
              <a:effectLst>
                <a:outerShdw blurRad="38100" dist="38100" dir="2700000" algn="tl">
                  <a:srgbClr val="C0C0C0"/>
                </a:outerShdw>
              </a:effectLst>
              <a:latin typeface="Calibri"/>
              <a:cs typeface="+mn-cs"/>
            </a:endParaRPr>
          </a:p>
        </p:txBody>
      </p:sp>
    </p:spTree>
  </p:cSld>
  <p:clrMapOvr>
    <a:masterClrMapping/>
  </p:clrMapOvr>
  <p:transition xmlns:p14="http://schemas.microsoft.com/office/powerpoint/2010/main" advTm="14960"/>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09563" y="0"/>
            <a:ext cx="6719887" cy="927100"/>
          </a:xfrm>
        </p:spPr>
        <p:txBody>
          <a:bodyPr/>
          <a:lstStyle/>
          <a:p>
            <a:pPr eaLnBrk="1" hangingPunct="1">
              <a:defRPr/>
            </a:pPr>
            <a:r>
              <a:rPr lang="en-US" dirty="0" smtClean="0">
                <a:solidFill>
                  <a:srgbClr val="C00000"/>
                </a:solidFill>
              </a:rPr>
              <a:t>Introduction</a:t>
            </a:r>
            <a:endParaRPr lang="en-US" dirty="0">
              <a:solidFill>
                <a:srgbClr val="C00000"/>
              </a:solidFill>
            </a:endParaRPr>
          </a:p>
        </p:txBody>
      </p:sp>
      <p:sp>
        <p:nvSpPr>
          <p:cNvPr id="10" name="Rectangle 22"/>
          <p:cNvSpPr txBox="1">
            <a:spLocks noChangeArrowheads="1"/>
          </p:cNvSpPr>
          <p:nvPr/>
        </p:nvSpPr>
        <p:spPr bwMode="auto">
          <a:xfrm>
            <a:off x="169863" y="957263"/>
            <a:ext cx="8764961" cy="5435980"/>
          </a:xfrm>
          <a:prstGeom prst="rect">
            <a:avLst/>
          </a:prstGeom>
          <a:noFill/>
          <a:ln w="9525">
            <a:noFill/>
            <a:miter lim="800000"/>
            <a:headEnd/>
            <a:tailEnd/>
          </a:ln>
        </p:spPr>
        <p:txBody>
          <a:bodyPr/>
          <a:lstStyle/>
          <a:p>
            <a:pPr marL="342900" lvl="1" indent="-342900" eaLnBrk="0" hangingPunct="0">
              <a:spcBef>
                <a:spcPct val="50000"/>
              </a:spcBef>
              <a:buClr>
                <a:srgbClr val="E16717"/>
              </a:buClr>
              <a:buFont typeface="Arial"/>
              <a:buChar char="•"/>
              <a:defRPr/>
            </a:pPr>
            <a:endParaRPr lang="fr-FR" b="1" dirty="0" smtClean="0">
              <a:solidFill>
                <a:schemeClr val="accent2"/>
              </a:solidFill>
              <a:latin typeface="+mn-lt"/>
              <a:cs typeface="+mn-cs"/>
            </a:endParaRPr>
          </a:p>
          <a:p>
            <a:pPr marL="342900" lvl="1" indent="-342900" eaLnBrk="0" hangingPunct="0">
              <a:spcBef>
                <a:spcPct val="50000"/>
              </a:spcBef>
              <a:buClr>
                <a:srgbClr val="E16717"/>
              </a:buClr>
              <a:buFont typeface="Arial"/>
              <a:buChar char="•"/>
              <a:defRPr/>
            </a:pPr>
            <a:endParaRPr lang="fr-FR" b="1" dirty="0">
              <a:solidFill>
                <a:schemeClr val="accent2"/>
              </a:solidFill>
              <a:latin typeface="+mn-lt"/>
              <a:cs typeface="+mn-cs"/>
            </a:endParaRPr>
          </a:p>
          <a:p>
            <a:pPr marL="457200" indent="-457200" algn="just" eaLnBrk="1" hangingPunct="1">
              <a:buFont typeface="Arial"/>
              <a:buChar char="•"/>
            </a:pPr>
            <a:r>
              <a:rPr lang="en-US" altLang="ja-JP" sz="2800" dirty="0">
                <a:solidFill>
                  <a:srgbClr val="000000"/>
                </a:solidFill>
                <a:latin typeface="Times New Roman" charset="0"/>
              </a:rPr>
              <a:t>Provision of meteorological </a:t>
            </a:r>
            <a:r>
              <a:rPr lang="en-US" altLang="ja-JP" sz="2800" dirty="0" smtClean="0">
                <a:solidFill>
                  <a:srgbClr val="000000"/>
                </a:solidFill>
                <a:latin typeface="Times New Roman" charset="0"/>
              </a:rPr>
              <a:t>services </a:t>
            </a:r>
            <a:r>
              <a:rPr lang="en-US" altLang="ja-JP" sz="2800" dirty="0">
                <a:solidFill>
                  <a:srgbClr val="000000"/>
                </a:solidFill>
                <a:latin typeface="Times New Roman" charset="0"/>
              </a:rPr>
              <a:t>in Kenya started in 1929, following the establishment of the British East African Meteorological Service (BEAMS</a:t>
            </a:r>
            <a:r>
              <a:rPr lang="en-US" altLang="ja-JP" sz="2800" dirty="0" smtClean="0">
                <a:solidFill>
                  <a:srgbClr val="000000"/>
                </a:solidFill>
                <a:latin typeface="Times New Roman" charset="0"/>
              </a:rPr>
              <a:t>)</a:t>
            </a:r>
          </a:p>
          <a:p>
            <a:pPr algn="just" eaLnBrk="1" hangingPunct="1"/>
            <a:endParaRPr lang="en-US" altLang="ja-JP" sz="2800" dirty="0">
              <a:solidFill>
                <a:srgbClr val="000000"/>
              </a:solidFill>
              <a:latin typeface="Times New Roman" charset="0"/>
            </a:endParaRPr>
          </a:p>
          <a:p>
            <a:pPr marL="457200" indent="-457200" algn="just" eaLnBrk="1" hangingPunct="1">
              <a:buFont typeface="Arial"/>
              <a:buChar char="•"/>
            </a:pPr>
            <a:r>
              <a:rPr lang="en-US" altLang="ja-JP" sz="2800" dirty="0" smtClean="0">
                <a:solidFill>
                  <a:srgbClr val="000000"/>
                </a:solidFill>
                <a:latin typeface="Times New Roman" charset="0"/>
              </a:rPr>
              <a:t>KMD </a:t>
            </a:r>
            <a:r>
              <a:rPr lang="en-US" altLang="ja-JP" sz="2800" dirty="0">
                <a:solidFill>
                  <a:srgbClr val="000000"/>
                </a:solidFill>
                <a:latin typeface="Times New Roman" charset="0"/>
              </a:rPr>
              <a:t>became a Department of the Government of Kenya in 1977 from the previous East African Meteorological Department (EAMD) after the collapse of the East African Community (EAC)</a:t>
            </a:r>
            <a:r>
              <a:rPr lang="en-US" altLang="ja-JP" sz="2800" dirty="0" smtClean="0">
                <a:solidFill>
                  <a:srgbClr val="000000"/>
                </a:solidFill>
                <a:latin typeface="Times New Roman" charset="0"/>
              </a:rPr>
              <a:t>.</a:t>
            </a:r>
          </a:p>
          <a:p>
            <a:pPr marL="457200" indent="-457200" algn="just" eaLnBrk="1" hangingPunct="1">
              <a:buFont typeface="Arial"/>
              <a:buChar char="•"/>
            </a:pPr>
            <a:r>
              <a:rPr lang="en-US" altLang="ja-JP" sz="2800" dirty="0" smtClean="0">
                <a:solidFill>
                  <a:srgbClr val="000000"/>
                </a:solidFill>
                <a:latin typeface="Times New Roman" charset="0"/>
              </a:rPr>
              <a:t>KMD under Government Ministry of Environment, Natural Resources and Regional Development</a:t>
            </a:r>
            <a:endParaRPr lang="en-US" altLang="ja-JP" sz="2800" dirty="0">
              <a:solidFill>
                <a:srgbClr val="000000"/>
              </a:solidFill>
              <a:latin typeface="Times New Roman" charset="0"/>
            </a:endParaRPr>
          </a:p>
          <a:p>
            <a:pPr marL="342900" lvl="1" indent="-342900" eaLnBrk="0" hangingPunct="0">
              <a:spcBef>
                <a:spcPct val="50000"/>
              </a:spcBef>
              <a:buClr>
                <a:srgbClr val="E16717"/>
              </a:buClr>
              <a:buFont typeface="Arial"/>
              <a:buChar char="•"/>
              <a:defRPr/>
            </a:pPr>
            <a:endParaRPr lang="fr-FR" b="1" dirty="0" smtClean="0">
              <a:solidFill>
                <a:schemeClr val="accent2"/>
              </a:solidFill>
              <a:latin typeface="+mn-lt"/>
              <a:cs typeface="+mn-cs"/>
            </a:endParaRPr>
          </a:p>
          <a:p>
            <a:pPr marL="342900" lvl="1" indent="-342900" eaLnBrk="0" hangingPunct="0">
              <a:spcBef>
                <a:spcPct val="50000"/>
              </a:spcBef>
              <a:buClr>
                <a:srgbClr val="E16717"/>
              </a:buClr>
              <a:buFont typeface="Arial"/>
              <a:buChar char="•"/>
              <a:defRPr/>
            </a:pPr>
            <a:endParaRPr lang="fr-FR" b="1" dirty="0">
              <a:solidFill>
                <a:schemeClr val="accent2"/>
              </a:solidFill>
              <a:latin typeface="+mn-lt"/>
              <a:cs typeface="+mn-cs"/>
            </a:endParaRPr>
          </a:p>
          <a:p>
            <a:pPr marL="342900" lvl="1" indent="-342900" eaLnBrk="0" hangingPunct="0">
              <a:spcBef>
                <a:spcPct val="50000"/>
              </a:spcBef>
              <a:buClr>
                <a:srgbClr val="E16717"/>
              </a:buClr>
              <a:buFont typeface="Arial"/>
              <a:buChar char="•"/>
              <a:defRPr/>
            </a:pPr>
            <a:endParaRPr lang="fr-FR" b="1" dirty="0" smtClean="0">
              <a:solidFill>
                <a:schemeClr val="accent2"/>
              </a:solidFill>
              <a:latin typeface="+mn-lt"/>
              <a:cs typeface="+mn-cs"/>
            </a:endParaRPr>
          </a:p>
          <a:p>
            <a:pPr marL="342900" lvl="1" indent="-342900" eaLnBrk="0" hangingPunct="0">
              <a:spcBef>
                <a:spcPct val="50000"/>
              </a:spcBef>
              <a:buClr>
                <a:srgbClr val="E16717"/>
              </a:buClr>
              <a:buFont typeface="Arial"/>
              <a:buChar char="•"/>
              <a:defRPr/>
            </a:pPr>
            <a:endParaRPr lang="fr-FR" b="1" dirty="0">
              <a:solidFill>
                <a:schemeClr val="accent2"/>
              </a:solidFill>
              <a:latin typeface="+mn-lt"/>
              <a:cs typeface="+mn-cs"/>
            </a:endParaRPr>
          </a:p>
          <a:p>
            <a:pPr marL="342900" lvl="1" indent="-342900" eaLnBrk="0" hangingPunct="0">
              <a:spcBef>
                <a:spcPct val="50000"/>
              </a:spcBef>
              <a:buClr>
                <a:srgbClr val="E16717"/>
              </a:buClr>
              <a:buFont typeface="Arial"/>
              <a:buChar char="•"/>
              <a:defRPr/>
            </a:pPr>
            <a:endParaRPr lang="fr-FR" b="1" dirty="0" smtClean="0">
              <a:solidFill>
                <a:schemeClr val="accent2"/>
              </a:solidFill>
              <a:latin typeface="+mn-lt"/>
              <a:cs typeface="+mn-cs"/>
            </a:endParaRPr>
          </a:p>
        </p:txBody>
      </p:sp>
      <p:sp>
        <p:nvSpPr>
          <p:cNvPr id="1036" name="AutoShape 9" descr="Baie_CIPS&amp;CLIM_2.jpg"/>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fr-FR"/>
          </a:p>
        </p:txBody>
      </p:sp>
    </p:spTree>
    <p:extLst>
      <p:ext uri="{BB962C8B-B14F-4D97-AF65-F5344CB8AC3E}">
        <p14:creationId xmlns:p14="http://schemas.microsoft.com/office/powerpoint/2010/main" val="17705031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09563" y="0"/>
            <a:ext cx="6719887" cy="927100"/>
          </a:xfrm>
        </p:spPr>
        <p:txBody>
          <a:bodyPr/>
          <a:lstStyle/>
          <a:p>
            <a:pPr eaLnBrk="1" hangingPunct="1">
              <a:defRPr/>
            </a:pPr>
            <a:r>
              <a:rPr lang="en-US" dirty="0" smtClean="0">
                <a:solidFill>
                  <a:srgbClr val="C00000"/>
                </a:solidFill>
              </a:rPr>
              <a:t>Vision &amp; Mission</a:t>
            </a:r>
            <a:endParaRPr lang="en-US" dirty="0">
              <a:solidFill>
                <a:srgbClr val="C00000"/>
              </a:solidFill>
            </a:endParaRPr>
          </a:p>
        </p:txBody>
      </p:sp>
      <p:sp>
        <p:nvSpPr>
          <p:cNvPr id="10" name="Rectangle 22"/>
          <p:cNvSpPr txBox="1">
            <a:spLocks noChangeArrowheads="1"/>
          </p:cNvSpPr>
          <p:nvPr/>
        </p:nvSpPr>
        <p:spPr bwMode="auto">
          <a:xfrm>
            <a:off x="169863" y="957263"/>
            <a:ext cx="8764961" cy="5435980"/>
          </a:xfrm>
          <a:prstGeom prst="rect">
            <a:avLst/>
          </a:prstGeom>
          <a:noFill/>
          <a:ln w="9525">
            <a:noFill/>
            <a:miter lim="800000"/>
            <a:headEnd/>
            <a:tailEnd/>
          </a:ln>
        </p:spPr>
        <p:txBody>
          <a:bodyPr/>
          <a:lstStyle/>
          <a:p>
            <a:pPr marL="342900" lvl="1" indent="-342900" eaLnBrk="0" hangingPunct="0">
              <a:spcBef>
                <a:spcPct val="50000"/>
              </a:spcBef>
              <a:buClr>
                <a:srgbClr val="E16717"/>
              </a:buClr>
              <a:buFont typeface="Arial"/>
              <a:buChar char="•"/>
              <a:defRPr/>
            </a:pPr>
            <a:endParaRPr lang="fr-FR" b="1" dirty="0" smtClean="0">
              <a:solidFill>
                <a:schemeClr val="accent2"/>
              </a:solidFill>
              <a:latin typeface="+mn-lt"/>
              <a:cs typeface="+mn-cs"/>
            </a:endParaRPr>
          </a:p>
          <a:p>
            <a:pPr marL="342900" lvl="1" indent="-342900" eaLnBrk="0" hangingPunct="0">
              <a:spcBef>
                <a:spcPct val="50000"/>
              </a:spcBef>
              <a:buClr>
                <a:srgbClr val="E16717"/>
              </a:buClr>
              <a:buFont typeface="Arial"/>
              <a:buChar char="•"/>
              <a:defRPr/>
            </a:pPr>
            <a:endParaRPr lang="fr-FR" b="1" dirty="0">
              <a:solidFill>
                <a:schemeClr val="accent2"/>
              </a:solidFill>
              <a:latin typeface="+mn-lt"/>
              <a:cs typeface="+mn-cs"/>
            </a:endParaRPr>
          </a:p>
          <a:p>
            <a:pPr eaLnBrk="1" hangingPunct="1">
              <a:buFontTx/>
              <a:buNone/>
            </a:pPr>
            <a:r>
              <a:rPr lang="en-US" altLang="ja-JP" sz="2800" b="1" dirty="0">
                <a:solidFill>
                  <a:srgbClr val="009973"/>
                </a:solidFill>
                <a:latin typeface="Times New Roman" charset="0"/>
              </a:rPr>
              <a:t>Vision:</a:t>
            </a:r>
            <a:r>
              <a:rPr lang="en-US" altLang="ja-JP" sz="2800" b="1" i="1" dirty="0">
                <a:solidFill>
                  <a:srgbClr val="009973"/>
                </a:solidFill>
                <a:latin typeface="Times New Roman" charset="0"/>
              </a:rPr>
              <a:t> </a:t>
            </a:r>
          </a:p>
          <a:p>
            <a:r>
              <a:rPr lang="en-US" sz="2800" dirty="0">
                <a:latin typeface="Times New Roman" charset="0"/>
              </a:rPr>
              <a:t>A leading world-class Operational Forecasting Centre and Scientific Institution contributing to high quality of life. </a:t>
            </a:r>
            <a:endParaRPr lang="en-GB" sz="2800" dirty="0">
              <a:latin typeface="Times New Roman" charset="0"/>
            </a:endParaRPr>
          </a:p>
          <a:p>
            <a:pPr>
              <a:buFontTx/>
              <a:buNone/>
            </a:pPr>
            <a:endParaRPr lang="en-US" sz="2800" dirty="0">
              <a:latin typeface="Times New Roman" charset="0"/>
            </a:endParaRPr>
          </a:p>
          <a:p>
            <a:pPr>
              <a:buFontTx/>
              <a:buNone/>
            </a:pPr>
            <a:r>
              <a:rPr lang="en-US" sz="2800" b="1" dirty="0">
                <a:solidFill>
                  <a:srgbClr val="009973"/>
                </a:solidFill>
                <a:latin typeface="Times New Roman" charset="0"/>
              </a:rPr>
              <a:t>Mission</a:t>
            </a:r>
            <a:endParaRPr lang="en-GB" sz="2800" dirty="0">
              <a:solidFill>
                <a:srgbClr val="009973"/>
              </a:solidFill>
              <a:latin typeface="Times New Roman" charset="0"/>
            </a:endParaRPr>
          </a:p>
          <a:p>
            <a:r>
              <a:rPr lang="en-US" sz="2800" dirty="0">
                <a:latin typeface="Times New Roman" charset="0"/>
              </a:rPr>
              <a:t>To facilitate access of quality meteorological information and services and infusion of scientific knowledge to spur socio-economic growth and development for quality life. </a:t>
            </a:r>
            <a:endParaRPr lang="fr-FR" b="1" dirty="0">
              <a:solidFill>
                <a:schemeClr val="accent2"/>
              </a:solidFill>
              <a:latin typeface="+mn-lt"/>
              <a:cs typeface="+mn-cs"/>
            </a:endParaRPr>
          </a:p>
          <a:p>
            <a:pPr marL="342900" lvl="1" indent="-342900" eaLnBrk="0" hangingPunct="0">
              <a:spcBef>
                <a:spcPct val="50000"/>
              </a:spcBef>
              <a:buClr>
                <a:srgbClr val="E16717"/>
              </a:buClr>
              <a:buFont typeface="Arial"/>
              <a:buChar char="•"/>
              <a:defRPr/>
            </a:pPr>
            <a:endParaRPr lang="fr-FR" b="1" dirty="0" smtClean="0">
              <a:solidFill>
                <a:schemeClr val="accent2"/>
              </a:solidFill>
              <a:latin typeface="+mn-lt"/>
              <a:cs typeface="+mn-cs"/>
            </a:endParaRPr>
          </a:p>
          <a:p>
            <a:pPr marL="342900" lvl="1" indent="-342900" eaLnBrk="0" hangingPunct="0">
              <a:spcBef>
                <a:spcPct val="50000"/>
              </a:spcBef>
              <a:buClr>
                <a:srgbClr val="E16717"/>
              </a:buClr>
              <a:buFont typeface="Arial"/>
              <a:buChar char="•"/>
              <a:defRPr/>
            </a:pPr>
            <a:endParaRPr lang="fr-FR" b="1" dirty="0">
              <a:solidFill>
                <a:schemeClr val="accent2"/>
              </a:solidFill>
              <a:latin typeface="+mn-lt"/>
              <a:cs typeface="+mn-cs"/>
            </a:endParaRPr>
          </a:p>
          <a:p>
            <a:pPr marL="342900" lvl="1" indent="-342900" eaLnBrk="0" hangingPunct="0">
              <a:spcBef>
                <a:spcPct val="50000"/>
              </a:spcBef>
              <a:buClr>
                <a:srgbClr val="E16717"/>
              </a:buClr>
              <a:buFont typeface="Arial"/>
              <a:buChar char="•"/>
              <a:defRPr/>
            </a:pPr>
            <a:endParaRPr lang="fr-FR" b="1" dirty="0" smtClean="0">
              <a:solidFill>
                <a:schemeClr val="accent2"/>
              </a:solidFill>
              <a:latin typeface="+mn-lt"/>
              <a:cs typeface="+mn-cs"/>
            </a:endParaRPr>
          </a:p>
          <a:p>
            <a:pPr marL="342900" lvl="1" indent="-342900" eaLnBrk="0" hangingPunct="0">
              <a:spcBef>
                <a:spcPct val="50000"/>
              </a:spcBef>
              <a:buClr>
                <a:srgbClr val="E16717"/>
              </a:buClr>
              <a:buFont typeface="Arial"/>
              <a:buChar char="•"/>
              <a:defRPr/>
            </a:pPr>
            <a:endParaRPr lang="en-GB" dirty="0"/>
          </a:p>
          <a:p>
            <a:pPr marL="342900" lvl="1" indent="-342900" eaLnBrk="0" hangingPunct="0">
              <a:spcBef>
                <a:spcPct val="50000"/>
              </a:spcBef>
              <a:buClr>
                <a:srgbClr val="E16717"/>
              </a:buClr>
              <a:buFont typeface="Arial"/>
              <a:buChar char="•"/>
              <a:defRPr/>
            </a:pPr>
            <a:endParaRPr lang="fr-FR" b="1" dirty="0">
              <a:solidFill>
                <a:schemeClr val="accent2"/>
              </a:solidFill>
              <a:latin typeface="+mn-lt"/>
              <a:cs typeface="+mn-cs"/>
            </a:endParaRPr>
          </a:p>
        </p:txBody>
      </p:sp>
      <p:sp>
        <p:nvSpPr>
          <p:cNvPr id="1036" name="AutoShape 9" descr="Baie_CIPS&amp;CLIM_2.jpg"/>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fr-FR"/>
          </a:p>
        </p:txBody>
      </p:sp>
    </p:spTree>
    <p:extLst>
      <p:ext uri="{BB962C8B-B14F-4D97-AF65-F5344CB8AC3E}">
        <p14:creationId xmlns:p14="http://schemas.microsoft.com/office/powerpoint/2010/main" val="13491921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09563" y="0"/>
            <a:ext cx="6719887" cy="927100"/>
          </a:xfrm>
        </p:spPr>
        <p:txBody>
          <a:bodyPr/>
          <a:lstStyle/>
          <a:p>
            <a:pPr eaLnBrk="1" hangingPunct="1">
              <a:defRPr/>
            </a:pPr>
            <a:r>
              <a:rPr lang="en-US" dirty="0" smtClean="0">
                <a:solidFill>
                  <a:srgbClr val="C00000"/>
                </a:solidFill>
              </a:rPr>
              <a:t>Mandate of KMD</a:t>
            </a:r>
            <a:endParaRPr lang="en-US" dirty="0">
              <a:solidFill>
                <a:srgbClr val="C00000"/>
              </a:solidFill>
            </a:endParaRPr>
          </a:p>
        </p:txBody>
      </p:sp>
      <p:sp>
        <p:nvSpPr>
          <p:cNvPr id="10" name="Rectangle 22"/>
          <p:cNvSpPr txBox="1">
            <a:spLocks noChangeArrowheads="1"/>
          </p:cNvSpPr>
          <p:nvPr/>
        </p:nvSpPr>
        <p:spPr bwMode="auto">
          <a:xfrm>
            <a:off x="169863" y="957263"/>
            <a:ext cx="8764961" cy="5435980"/>
          </a:xfrm>
          <a:prstGeom prst="rect">
            <a:avLst/>
          </a:prstGeom>
          <a:noFill/>
          <a:ln w="9525">
            <a:noFill/>
            <a:miter lim="800000"/>
            <a:headEnd/>
            <a:tailEnd/>
          </a:ln>
        </p:spPr>
        <p:txBody>
          <a:bodyPr/>
          <a:lstStyle/>
          <a:p>
            <a:pPr marL="0" lvl="1" eaLnBrk="0" hangingPunct="0">
              <a:spcBef>
                <a:spcPct val="50000"/>
              </a:spcBef>
              <a:buClr>
                <a:srgbClr val="E16717"/>
              </a:buClr>
              <a:defRPr/>
            </a:pPr>
            <a:endParaRPr lang="fr-FR" b="1" dirty="0">
              <a:solidFill>
                <a:schemeClr val="accent2"/>
              </a:solidFill>
              <a:latin typeface="+mn-lt"/>
              <a:cs typeface="+mn-cs"/>
            </a:endParaRPr>
          </a:p>
          <a:p>
            <a:pPr algn="just">
              <a:lnSpc>
                <a:spcPct val="90000"/>
              </a:lnSpc>
            </a:pPr>
            <a:r>
              <a:rPr lang="en-US" altLang="ja-JP" sz="2800" dirty="0">
                <a:latin typeface="Times New Roman"/>
                <a:cs typeface="Times New Roman"/>
              </a:rPr>
              <a:t>As stated in the </a:t>
            </a:r>
            <a:r>
              <a:rPr lang="en-US" altLang="ja-JP" sz="2800" dirty="0">
                <a:solidFill>
                  <a:srgbClr val="CC3300"/>
                </a:solidFill>
                <a:latin typeface="Times New Roman"/>
                <a:cs typeface="Times New Roman"/>
              </a:rPr>
              <a:t>WMO Convention</a:t>
            </a:r>
            <a:r>
              <a:rPr lang="en-US" altLang="ja-JP" sz="2800" dirty="0">
                <a:latin typeface="Times New Roman"/>
                <a:cs typeface="Times New Roman"/>
              </a:rPr>
              <a:t>, the purpose of a National Meteorological &amp; Hydrological Service, like KMD, is in observing and understanding weather and climate and in providing meteorological, hydrological and related services in support of relevant national needs, which include the following areas</a:t>
            </a:r>
            <a:r>
              <a:rPr lang="en-US" altLang="ja-JP" sz="2800" dirty="0" smtClean="0">
                <a:latin typeface="Times New Roman"/>
                <a:cs typeface="Times New Roman"/>
              </a:rPr>
              <a:t>:</a:t>
            </a:r>
            <a:endParaRPr lang="en-US" altLang="ja-JP" sz="2800" dirty="0">
              <a:latin typeface="Times New Roman"/>
              <a:cs typeface="Times New Roman"/>
            </a:endParaRPr>
          </a:p>
          <a:p>
            <a:pPr>
              <a:lnSpc>
                <a:spcPct val="90000"/>
              </a:lnSpc>
              <a:buFontTx/>
              <a:buAutoNum type="alphaLcParenR"/>
            </a:pPr>
            <a:r>
              <a:rPr lang="en-US" altLang="ja-JP" sz="2400" i="1" dirty="0">
                <a:solidFill>
                  <a:srgbClr val="000000"/>
                </a:solidFill>
                <a:latin typeface="Times New Roman"/>
                <a:cs typeface="Times New Roman"/>
              </a:rPr>
              <a:t>Safety of life and protection of property;</a:t>
            </a:r>
          </a:p>
          <a:p>
            <a:pPr>
              <a:lnSpc>
                <a:spcPct val="90000"/>
              </a:lnSpc>
              <a:buFontTx/>
              <a:buAutoNum type="alphaLcParenR"/>
            </a:pPr>
            <a:r>
              <a:rPr lang="en-US" altLang="ja-JP" sz="2400" i="1" dirty="0">
                <a:solidFill>
                  <a:srgbClr val="000000"/>
                </a:solidFill>
                <a:latin typeface="Times New Roman"/>
                <a:cs typeface="Times New Roman"/>
              </a:rPr>
              <a:t>Safeguarding the environment;</a:t>
            </a:r>
          </a:p>
          <a:p>
            <a:pPr>
              <a:lnSpc>
                <a:spcPct val="90000"/>
              </a:lnSpc>
              <a:buFontTx/>
              <a:buAutoNum type="alphaLcParenR"/>
            </a:pPr>
            <a:r>
              <a:rPr lang="en-US" altLang="ja-JP" sz="2400" i="1" dirty="0">
                <a:solidFill>
                  <a:srgbClr val="000000"/>
                </a:solidFill>
                <a:latin typeface="Times New Roman"/>
                <a:cs typeface="Times New Roman"/>
              </a:rPr>
              <a:t>Contributing to sustainable development;</a:t>
            </a:r>
          </a:p>
          <a:p>
            <a:pPr>
              <a:lnSpc>
                <a:spcPct val="90000"/>
              </a:lnSpc>
              <a:buFontTx/>
              <a:buAutoNum type="alphaLcParenR"/>
            </a:pPr>
            <a:r>
              <a:rPr lang="en-US" altLang="ja-JP" sz="2400" i="1" dirty="0">
                <a:solidFill>
                  <a:srgbClr val="000000"/>
                </a:solidFill>
                <a:latin typeface="Times New Roman"/>
                <a:cs typeface="Times New Roman"/>
              </a:rPr>
              <a:t>Promoting long-term observation and collection of meteorological, hydrological and climatological data, including related environmental data;</a:t>
            </a:r>
          </a:p>
          <a:p>
            <a:pPr>
              <a:lnSpc>
                <a:spcPct val="90000"/>
              </a:lnSpc>
              <a:buFontTx/>
              <a:buAutoNum type="alphaLcParenR"/>
            </a:pPr>
            <a:r>
              <a:rPr lang="en-US" altLang="ja-JP" sz="2400" i="1" dirty="0">
                <a:solidFill>
                  <a:srgbClr val="000000"/>
                </a:solidFill>
                <a:latin typeface="Times New Roman"/>
                <a:cs typeface="Times New Roman"/>
              </a:rPr>
              <a:t>Meeting international commitments;,</a:t>
            </a:r>
          </a:p>
          <a:p>
            <a:pPr>
              <a:lnSpc>
                <a:spcPct val="90000"/>
              </a:lnSpc>
              <a:buFontTx/>
              <a:buAutoNum type="alphaLcParenR"/>
            </a:pPr>
            <a:r>
              <a:rPr lang="en-US" altLang="ja-JP" sz="2400" i="1" dirty="0">
                <a:solidFill>
                  <a:srgbClr val="000000"/>
                </a:solidFill>
                <a:latin typeface="Times New Roman"/>
                <a:cs typeface="Times New Roman"/>
              </a:rPr>
              <a:t>Contributing to international cooperation</a:t>
            </a:r>
            <a:r>
              <a:rPr lang="en-US" altLang="ja-JP" sz="2400" dirty="0">
                <a:solidFill>
                  <a:srgbClr val="000000"/>
                </a:solidFill>
                <a:latin typeface="Times New Roman"/>
                <a:cs typeface="Times New Roman"/>
              </a:rPr>
              <a:t>.</a:t>
            </a:r>
          </a:p>
          <a:p>
            <a:pPr marL="342900" lvl="1" indent="-342900" eaLnBrk="0" hangingPunct="0">
              <a:spcBef>
                <a:spcPct val="50000"/>
              </a:spcBef>
              <a:buClr>
                <a:srgbClr val="E16717"/>
              </a:buClr>
              <a:buFont typeface="Arial"/>
              <a:buChar char="•"/>
              <a:defRPr/>
            </a:pPr>
            <a:endParaRPr lang="fr-FR" b="1" dirty="0" smtClean="0">
              <a:solidFill>
                <a:schemeClr val="accent2"/>
              </a:solidFill>
              <a:latin typeface="+mn-lt"/>
              <a:cs typeface="+mn-cs"/>
            </a:endParaRPr>
          </a:p>
          <a:p>
            <a:pPr marL="342900" lvl="1" indent="-342900" eaLnBrk="0" hangingPunct="0">
              <a:spcBef>
                <a:spcPct val="50000"/>
              </a:spcBef>
              <a:buClr>
                <a:srgbClr val="E16717"/>
              </a:buClr>
              <a:buFont typeface="Arial"/>
              <a:buChar char="•"/>
              <a:defRPr/>
            </a:pPr>
            <a:endParaRPr lang="fr-FR" b="1" dirty="0">
              <a:solidFill>
                <a:schemeClr val="accent2"/>
              </a:solidFill>
              <a:latin typeface="+mn-lt"/>
              <a:cs typeface="+mn-cs"/>
            </a:endParaRPr>
          </a:p>
          <a:p>
            <a:pPr marL="342900" lvl="1" indent="-342900" eaLnBrk="0" hangingPunct="0">
              <a:spcBef>
                <a:spcPct val="50000"/>
              </a:spcBef>
              <a:buClr>
                <a:srgbClr val="E16717"/>
              </a:buClr>
              <a:buFont typeface="Arial"/>
              <a:buChar char="•"/>
              <a:defRPr/>
            </a:pPr>
            <a:endParaRPr lang="fr-FR" b="1" dirty="0" smtClean="0">
              <a:solidFill>
                <a:schemeClr val="accent2"/>
              </a:solidFill>
              <a:latin typeface="+mn-lt"/>
              <a:cs typeface="+mn-cs"/>
            </a:endParaRPr>
          </a:p>
          <a:p>
            <a:pPr marL="342900" lvl="1" indent="-342900" eaLnBrk="0" hangingPunct="0">
              <a:spcBef>
                <a:spcPct val="50000"/>
              </a:spcBef>
              <a:buClr>
                <a:srgbClr val="E16717"/>
              </a:buClr>
              <a:buFont typeface="Arial"/>
              <a:buChar char="•"/>
              <a:defRPr/>
            </a:pPr>
            <a:endParaRPr lang="fr-FR" b="1" dirty="0">
              <a:solidFill>
                <a:schemeClr val="accent2"/>
              </a:solidFill>
              <a:latin typeface="+mn-lt"/>
              <a:cs typeface="+mn-cs"/>
            </a:endParaRPr>
          </a:p>
          <a:p>
            <a:pPr marL="342900" lvl="1" indent="-342900" eaLnBrk="0" hangingPunct="0">
              <a:spcBef>
                <a:spcPct val="50000"/>
              </a:spcBef>
              <a:buClr>
                <a:srgbClr val="E16717"/>
              </a:buClr>
              <a:buFont typeface="Arial"/>
              <a:buChar char="•"/>
              <a:defRPr/>
            </a:pPr>
            <a:endParaRPr lang="fr-FR" b="1" dirty="0" smtClean="0">
              <a:solidFill>
                <a:schemeClr val="accent2"/>
              </a:solidFill>
              <a:latin typeface="+mn-lt"/>
              <a:cs typeface="+mn-cs"/>
            </a:endParaRPr>
          </a:p>
        </p:txBody>
      </p:sp>
      <p:sp>
        <p:nvSpPr>
          <p:cNvPr id="1036" name="AutoShape 9" descr="Baie_CIPS&amp;CLIM_2.jpg"/>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fr-FR"/>
          </a:p>
        </p:txBody>
      </p:sp>
    </p:spTree>
    <p:extLst>
      <p:ext uri="{BB962C8B-B14F-4D97-AF65-F5344CB8AC3E}">
        <p14:creationId xmlns:p14="http://schemas.microsoft.com/office/powerpoint/2010/main" val="13491921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6"/>
          <p:cNvSpPr>
            <a:spLocks noGrp="1" noChangeArrowheads="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Times New Roman" charset="0"/>
                <a:ea typeface="ＭＳ Ｐゴシック" charset="0"/>
                <a:cs typeface="ＭＳ Ｐゴシック" charset="0"/>
              </a:defRPr>
            </a:lvl1pPr>
            <a:lvl2pPr marL="742950" indent="-285750" eaLnBrk="0" hangingPunct="0">
              <a:defRPr sz="1600">
                <a:solidFill>
                  <a:schemeClr val="tx1"/>
                </a:solidFill>
                <a:latin typeface="Times New Roman" charset="0"/>
                <a:ea typeface="ＭＳ Ｐゴシック" charset="0"/>
              </a:defRPr>
            </a:lvl2pPr>
            <a:lvl3pPr marL="1143000" indent="-228600" eaLnBrk="0" hangingPunct="0">
              <a:defRPr sz="1600">
                <a:solidFill>
                  <a:schemeClr val="tx1"/>
                </a:solidFill>
                <a:latin typeface="Times New Roman" charset="0"/>
                <a:ea typeface="ＭＳ Ｐゴシック" charset="0"/>
              </a:defRPr>
            </a:lvl3pPr>
            <a:lvl4pPr marL="1600200" indent="-228600" eaLnBrk="0" hangingPunct="0">
              <a:defRPr sz="1600">
                <a:solidFill>
                  <a:schemeClr val="tx1"/>
                </a:solidFill>
                <a:latin typeface="Times New Roman" charset="0"/>
                <a:ea typeface="ＭＳ Ｐゴシック" charset="0"/>
              </a:defRPr>
            </a:lvl4pPr>
            <a:lvl5pPr marL="2057400" indent="-228600" eaLnBrk="0" hangingPunct="0">
              <a:defRPr sz="16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16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16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16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1600">
                <a:solidFill>
                  <a:schemeClr val="tx1"/>
                </a:solidFill>
                <a:latin typeface="Times New Roman" charset="0"/>
                <a:ea typeface="ＭＳ Ｐゴシック" charset="0"/>
              </a:defRPr>
            </a:lvl9pPr>
          </a:lstStyle>
          <a:p>
            <a:pPr eaLnBrk="1" hangingPunct="1"/>
            <a:fld id="{35358E67-94D6-434B-ADD5-86A70B1E2C0D}" type="slidenum">
              <a:rPr lang="en-US" sz="1400"/>
              <a:pPr eaLnBrk="1" hangingPunct="1"/>
              <a:t>5</a:t>
            </a:fld>
            <a:endParaRPr lang="en-US" sz="1400"/>
          </a:p>
        </p:txBody>
      </p:sp>
      <p:sp>
        <p:nvSpPr>
          <p:cNvPr id="27650" name="Slide Number Placeholder 1"/>
          <p:cNvSpPr txBox="1">
            <a:spLocks noGrp="1"/>
          </p:cNvSpPr>
          <p:nvPr/>
        </p:nvSpPr>
        <p:spPr bwMode="auto">
          <a:xfrm>
            <a:off x="6553200" y="6248400"/>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Times New Roman" charset="0"/>
                <a:ea typeface="ＭＳ Ｐゴシック" charset="0"/>
                <a:cs typeface="ＭＳ Ｐゴシック" charset="0"/>
              </a:defRPr>
            </a:lvl1pPr>
            <a:lvl2pPr marL="742950" indent="-285750" eaLnBrk="0" hangingPunct="0">
              <a:defRPr sz="1600">
                <a:solidFill>
                  <a:schemeClr val="tx1"/>
                </a:solidFill>
                <a:latin typeface="Times New Roman" charset="0"/>
                <a:ea typeface="ＭＳ Ｐゴシック" charset="0"/>
              </a:defRPr>
            </a:lvl2pPr>
            <a:lvl3pPr marL="1143000" indent="-228600" eaLnBrk="0" hangingPunct="0">
              <a:defRPr sz="1600">
                <a:solidFill>
                  <a:schemeClr val="tx1"/>
                </a:solidFill>
                <a:latin typeface="Times New Roman" charset="0"/>
                <a:ea typeface="ＭＳ Ｐゴシック" charset="0"/>
              </a:defRPr>
            </a:lvl3pPr>
            <a:lvl4pPr marL="1600200" indent="-228600" eaLnBrk="0" hangingPunct="0">
              <a:defRPr sz="1600">
                <a:solidFill>
                  <a:schemeClr val="tx1"/>
                </a:solidFill>
                <a:latin typeface="Times New Roman" charset="0"/>
                <a:ea typeface="ＭＳ Ｐゴシック" charset="0"/>
              </a:defRPr>
            </a:lvl4pPr>
            <a:lvl5pPr marL="2057400" indent="-228600" eaLnBrk="0" hangingPunct="0">
              <a:defRPr sz="16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16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16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16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1600">
                <a:solidFill>
                  <a:schemeClr val="tx1"/>
                </a:solidFill>
                <a:latin typeface="Times New Roman" charset="0"/>
                <a:ea typeface="ＭＳ Ｐゴシック" charset="0"/>
              </a:defRPr>
            </a:lvl9pPr>
          </a:lstStyle>
          <a:p>
            <a:pPr algn="r" eaLnBrk="1" hangingPunct="1"/>
            <a:fld id="{2AACA318-85E2-7145-A09B-BE397FD41498}" type="slidenum">
              <a:rPr lang="en-US" sz="1400"/>
              <a:pPr algn="r" eaLnBrk="1" hangingPunct="1"/>
              <a:t>5</a:t>
            </a:fld>
            <a:endParaRPr lang="en-US" sz="1400"/>
          </a:p>
        </p:txBody>
      </p:sp>
      <p:grpSp>
        <p:nvGrpSpPr>
          <p:cNvPr id="2" name="Group 26"/>
          <p:cNvGrpSpPr>
            <a:grpSpLocks/>
          </p:cNvGrpSpPr>
          <p:nvPr/>
        </p:nvGrpSpPr>
        <p:grpSpPr bwMode="auto">
          <a:xfrm>
            <a:off x="104775" y="838200"/>
            <a:ext cx="8886825" cy="2362200"/>
            <a:chOff x="96" y="864"/>
            <a:chExt cx="5598" cy="1056"/>
          </a:xfrm>
          <a:solidFill>
            <a:schemeClr val="accent1">
              <a:lumMod val="60000"/>
              <a:lumOff val="40000"/>
            </a:schemeClr>
          </a:solidFill>
        </p:grpSpPr>
        <p:sp>
          <p:nvSpPr>
            <p:cNvPr id="14346" name="Text Box 5"/>
            <p:cNvSpPr txBox="1">
              <a:spLocks noChangeArrowheads="1"/>
            </p:cNvSpPr>
            <p:nvPr/>
          </p:nvSpPr>
          <p:spPr bwMode="auto">
            <a:xfrm>
              <a:off x="2273" y="864"/>
              <a:ext cx="1327" cy="288"/>
            </a:xfrm>
            <a:prstGeom prst="rect">
              <a:avLst/>
            </a:prstGeom>
            <a:grpFill/>
            <a:ln w="25400">
              <a:solidFill>
                <a:srgbClr val="000000"/>
              </a:solidFill>
              <a:miter lim="800000"/>
              <a:headEnd/>
              <a:tailEnd/>
            </a:ln>
          </p:spPr>
          <p:txBody>
            <a:bodyPr/>
            <a:lstStyle/>
            <a:p>
              <a:pPr algn="ctr">
                <a:spcAft>
                  <a:spcPts val="1000"/>
                </a:spcAft>
                <a:defRPr/>
              </a:pPr>
              <a:r>
                <a:rPr lang="en-US" sz="2800" b="1" dirty="0">
                  <a:solidFill>
                    <a:srgbClr val="FF0000"/>
                  </a:solidFill>
                  <a:latin typeface="Calibri" pitchFamily="34" charset="0"/>
                  <a:ea typeface="+mn-ea"/>
                  <a:cs typeface="Arial" pitchFamily="34" charset="0"/>
                </a:rPr>
                <a:t>DIRECTOR</a:t>
              </a:r>
              <a:endParaRPr lang="en-US" dirty="0">
                <a:solidFill>
                  <a:srgbClr val="FF0000"/>
                </a:solidFill>
                <a:latin typeface="Times New Roman" pitchFamily="18" charset="0"/>
                <a:ea typeface="+mn-ea"/>
                <a:cs typeface="Arial" pitchFamily="34" charset="0"/>
              </a:endParaRPr>
            </a:p>
          </p:txBody>
        </p:sp>
        <p:cxnSp>
          <p:nvCxnSpPr>
            <p:cNvPr id="14347" name="AutoShape 7"/>
            <p:cNvCxnSpPr>
              <a:cxnSpLocks noChangeShapeType="1"/>
            </p:cNvCxnSpPr>
            <p:nvPr/>
          </p:nvCxnSpPr>
          <p:spPr bwMode="auto">
            <a:xfrm>
              <a:off x="612" y="1308"/>
              <a:ext cx="4356" cy="0"/>
            </a:xfrm>
            <a:prstGeom prst="straightConnector1">
              <a:avLst/>
            </a:prstGeom>
            <a:grpFill/>
            <a:ln w="28575">
              <a:solidFill>
                <a:srgbClr val="000000"/>
              </a:solidFill>
              <a:round/>
              <a:headEnd/>
              <a:tailEnd/>
            </a:ln>
          </p:spPr>
        </p:cxnSp>
        <p:cxnSp>
          <p:nvCxnSpPr>
            <p:cNvPr id="14348" name="AutoShape 8"/>
            <p:cNvCxnSpPr>
              <a:cxnSpLocks noChangeShapeType="1"/>
            </p:cNvCxnSpPr>
            <p:nvPr/>
          </p:nvCxnSpPr>
          <p:spPr bwMode="auto">
            <a:xfrm>
              <a:off x="612" y="1308"/>
              <a:ext cx="0" cy="156"/>
            </a:xfrm>
            <a:prstGeom prst="straightConnector1">
              <a:avLst/>
            </a:prstGeom>
            <a:grpFill/>
            <a:ln w="28575">
              <a:solidFill>
                <a:srgbClr val="000000"/>
              </a:solidFill>
              <a:round/>
              <a:headEnd/>
              <a:tailEnd/>
            </a:ln>
          </p:spPr>
        </p:cxnSp>
        <p:cxnSp>
          <p:nvCxnSpPr>
            <p:cNvPr id="14349" name="AutoShape 9"/>
            <p:cNvCxnSpPr>
              <a:cxnSpLocks noChangeShapeType="1"/>
            </p:cNvCxnSpPr>
            <p:nvPr/>
          </p:nvCxnSpPr>
          <p:spPr bwMode="auto">
            <a:xfrm>
              <a:off x="1842" y="1308"/>
              <a:ext cx="0" cy="156"/>
            </a:xfrm>
            <a:prstGeom prst="straightConnector1">
              <a:avLst/>
            </a:prstGeom>
            <a:grpFill/>
            <a:ln w="28575">
              <a:solidFill>
                <a:srgbClr val="000000"/>
              </a:solidFill>
              <a:round/>
              <a:headEnd/>
              <a:tailEnd/>
            </a:ln>
          </p:spPr>
        </p:cxnSp>
        <p:cxnSp>
          <p:nvCxnSpPr>
            <p:cNvPr id="14350" name="AutoShape 10"/>
            <p:cNvCxnSpPr>
              <a:cxnSpLocks noChangeShapeType="1"/>
            </p:cNvCxnSpPr>
            <p:nvPr/>
          </p:nvCxnSpPr>
          <p:spPr bwMode="auto">
            <a:xfrm>
              <a:off x="2928" y="1152"/>
              <a:ext cx="0" cy="156"/>
            </a:xfrm>
            <a:prstGeom prst="straightConnector1">
              <a:avLst/>
            </a:prstGeom>
            <a:grpFill/>
            <a:ln w="28575">
              <a:solidFill>
                <a:srgbClr val="000000"/>
              </a:solidFill>
              <a:round/>
              <a:headEnd/>
              <a:tailEnd/>
            </a:ln>
          </p:spPr>
        </p:cxnSp>
        <p:cxnSp>
          <p:nvCxnSpPr>
            <p:cNvPr id="14351" name="AutoShape 11"/>
            <p:cNvCxnSpPr>
              <a:cxnSpLocks noChangeShapeType="1"/>
            </p:cNvCxnSpPr>
            <p:nvPr/>
          </p:nvCxnSpPr>
          <p:spPr bwMode="auto">
            <a:xfrm>
              <a:off x="3648" y="1308"/>
              <a:ext cx="0" cy="156"/>
            </a:xfrm>
            <a:prstGeom prst="straightConnector1">
              <a:avLst/>
            </a:prstGeom>
            <a:grpFill/>
            <a:ln w="28575">
              <a:solidFill>
                <a:srgbClr val="000000"/>
              </a:solidFill>
              <a:round/>
              <a:headEnd/>
              <a:tailEnd/>
            </a:ln>
          </p:spPr>
        </p:cxnSp>
        <p:cxnSp>
          <p:nvCxnSpPr>
            <p:cNvPr id="14352" name="AutoShape 12"/>
            <p:cNvCxnSpPr>
              <a:cxnSpLocks noChangeShapeType="1"/>
            </p:cNvCxnSpPr>
            <p:nvPr/>
          </p:nvCxnSpPr>
          <p:spPr bwMode="auto">
            <a:xfrm>
              <a:off x="4968" y="1308"/>
              <a:ext cx="0" cy="156"/>
            </a:xfrm>
            <a:prstGeom prst="straightConnector1">
              <a:avLst/>
            </a:prstGeom>
            <a:grpFill/>
            <a:ln w="28575">
              <a:solidFill>
                <a:srgbClr val="000000"/>
              </a:solidFill>
              <a:round/>
              <a:headEnd/>
              <a:tailEnd/>
            </a:ln>
          </p:spPr>
        </p:cxnSp>
        <p:sp>
          <p:nvSpPr>
            <p:cNvPr id="14353" name="Text Box 13"/>
            <p:cNvSpPr txBox="1">
              <a:spLocks noChangeArrowheads="1"/>
            </p:cNvSpPr>
            <p:nvPr/>
          </p:nvSpPr>
          <p:spPr bwMode="auto">
            <a:xfrm>
              <a:off x="96" y="1443"/>
              <a:ext cx="1296" cy="477"/>
            </a:xfrm>
            <a:prstGeom prst="rect">
              <a:avLst/>
            </a:prstGeom>
            <a:grpFill/>
            <a:ln w="19050">
              <a:solidFill>
                <a:srgbClr val="0000FF"/>
              </a:solidFill>
              <a:miter lim="800000"/>
              <a:headEnd/>
              <a:tailEnd/>
            </a:ln>
          </p:spPr>
          <p:txBody>
            <a:bodyPr/>
            <a:lstStyle/>
            <a:p>
              <a:pPr>
                <a:spcAft>
                  <a:spcPts val="1000"/>
                </a:spcAft>
                <a:defRPr/>
              </a:pPr>
              <a:r>
                <a:rPr lang="en-US" b="1" dirty="0">
                  <a:latin typeface="Calibri" pitchFamily="34" charset="0"/>
                  <a:ea typeface="+mn-ea"/>
                  <a:cs typeface="Arial" pitchFamily="34" charset="0"/>
                </a:rPr>
                <a:t>DEPUTY DIRECTOR </a:t>
              </a:r>
              <a:r>
                <a:rPr lang="en-US" b="1" dirty="0">
                  <a:solidFill>
                    <a:srgbClr val="0000FF"/>
                  </a:solidFill>
                  <a:latin typeface="Calibri" pitchFamily="34" charset="0"/>
                  <a:ea typeface="+mn-ea"/>
                  <a:cs typeface="Arial" pitchFamily="34" charset="0"/>
                </a:rPr>
                <a:t>TECHNICAL &amp; SUPPORT SERVICES</a:t>
              </a:r>
              <a:endParaRPr lang="en-US" dirty="0">
                <a:solidFill>
                  <a:srgbClr val="0000FF"/>
                </a:solidFill>
                <a:latin typeface="Times New Roman" pitchFamily="18" charset="0"/>
                <a:ea typeface="+mn-ea"/>
                <a:cs typeface="Arial" pitchFamily="34" charset="0"/>
              </a:endParaRPr>
            </a:p>
          </p:txBody>
        </p:sp>
        <p:sp>
          <p:nvSpPr>
            <p:cNvPr id="14354" name="Text Box 14"/>
            <p:cNvSpPr txBox="1">
              <a:spLocks noChangeArrowheads="1"/>
            </p:cNvSpPr>
            <p:nvPr/>
          </p:nvSpPr>
          <p:spPr bwMode="auto">
            <a:xfrm>
              <a:off x="1440" y="1440"/>
              <a:ext cx="1584" cy="480"/>
            </a:xfrm>
            <a:prstGeom prst="rect">
              <a:avLst/>
            </a:prstGeom>
            <a:grpFill/>
            <a:ln w="19050">
              <a:solidFill>
                <a:srgbClr val="0000FF"/>
              </a:solidFill>
              <a:miter lim="800000"/>
              <a:headEnd/>
              <a:tailEnd/>
            </a:ln>
          </p:spPr>
          <p:txBody>
            <a:bodyPr/>
            <a:lstStyle/>
            <a:p>
              <a:pPr>
                <a:spcAft>
                  <a:spcPts val="1000"/>
                </a:spcAft>
                <a:defRPr/>
              </a:pPr>
              <a:r>
                <a:rPr lang="en-US" b="1" dirty="0">
                  <a:latin typeface="Calibri" pitchFamily="34" charset="0"/>
                  <a:ea typeface="+mn-ea"/>
                  <a:cs typeface="Arial" pitchFamily="34" charset="0"/>
                </a:rPr>
                <a:t>DEPUTY DIRECTOR </a:t>
              </a:r>
              <a:r>
                <a:rPr lang="en-US" b="1" dirty="0">
                  <a:solidFill>
                    <a:srgbClr val="0000FF"/>
                  </a:solidFill>
                  <a:latin typeface="Calibri" pitchFamily="34" charset="0"/>
                  <a:ea typeface="+mn-ea"/>
                  <a:cs typeface="Arial" pitchFamily="34" charset="0"/>
                </a:rPr>
                <a:t>FORECASTING &amp; COUNTY METEOROLOGICAL SERVICES</a:t>
              </a:r>
              <a:endParaRPr lang="en-US" dirty="0">
                <a:solidFill>
                  <a:srgbClr val="0000FF"/>
                </a:solidFill>
                <a:latin typeface="Times New Roman" pitchFamily="18" charset="0"/>
                <a:ea typeface="+mn-ea"/>
                <a:cs typeface="Arial" pitchFamily="34" charset="0"/>
              </a:endParaRPr>
            </a:p>
          </p:txBody>
        </p:sp>
        <p:sp>
          <p:nvSpPr>
            <p:cNvPr id="14355" name="Text Box 16"/>
            <p:cNvSpPr txBox="1">
              <a:spLocks noChangeArrowheads="1"/>
            </p:cNvSpPr>
            <p:nvPr/>
          </p:nvSpPr>
          <p:spPr bwMode="auto">
            <a:xfrm>
              <a:off x="3102" y="1440"/>
              <a:ext cx="1152" cy="480"/>
            </a:xfrm>
            <a:prstGeom prst="rect">
              <a:avLst/>
            </a:prstGeom>
            <a:grpFill/>
            <a:ln w="19050">
              <a:solidFill>
                <a:srgbClr val="0000FF"/>
              </a:solidFill>
              <a:miter lim="800000"/>
              <a:headEnd/>
              <a:tailEnd/>
            </a:ln>
          </p:spPr>
          <p:txBody>
            <a:bodyPr/>
            <a:lstStyle/>
            <a:p>
              <a:pPr>
                <a:spcAft>
                  <a:spcPts val="1000"/>
                </a:spcAft>
                <a:defRPr/>
              </a:pPr>
              <a:r>
                <a:rPr lang="en-US" sz="1500" b="1" dirty="0">
                  <a:latin typeface="Calibri" pitchFamily="34" charset="0"/>
                  <a:ea typeface="+mn-ea"/>
                  <a:cs typeface="Arial" pitchFamily="34" charset="0"/>
                </a:rPr>
                <a:t>DEPUTY DIRECTOR </a:t>
              </a:r>
              <a:r>
                <a:rPr lang="en-US" sz="1500" b="1" dirty="0">
                  <a:solidFill>
                    <a:srgbClr val="0000FF"/>
                  </a:solidFill>
                  <a:latin typeface="Calibri" pitchFamily="34" charset="0"/>
                  <a:ea typeface="+mn-ea"/>
                  <a:cs typeface="Arial" pitchFamily="34" charset="0"/>
                </a:rPr>
                <a:t>METEOROLOGICAL  APPLICATIONS  AND SERVICES</a:t>
              </a:r>
              <a:endParaRPr lang="en-US" sz="1500" dirty="0">
                <a:solidFill>
                  <a:srgbClr val="0000FF"/>
                </a:solidFill>
                <a:latin typeface="Times New Roman" pitchFamily="18" charset="0"/>
                <a:ea typeface="+mn-ea"/>
                <a:cs typeface="Arial" pitchFamily="34" charset="0"/>
              </a:endParaRPr>
            </a:p>
          </p:txBody>
        </p:sp>
        <p:sp>
          <p:nvSpPr>
            <p:cNvPr id="14356" name="Text Box 17"/>
            <p:cNvSpPr txBox="1">
              <a:spLocks noChangeArrowheads="1"/>
            </p:cNvSpPr>
            <p:nvPr/>
          </p:nvSpPr>
          <p:spPr bwMode="auto">
            <a:xfrm>
              <a:off x="4308" y="1464"/>
              <a:ext cx="1386" cy="456"/>
            </a:xfrm>
            <a:prstGeom prst="rect">
              <a:avLst/>
            </a:prstGeom>
            <a:grpFill/>
            <a:ln w="19050">
              <a:solidFill>
                <a:srgbClr val="0000FF"/>
              </a:solidFill>
              <a:miter lim="800000"/>
              <a:headEnd/>
              <a:tailEnd/>
            </a:ln>
          </p:spPr>
          <p:txBody>
            <a:bodyPr/>
            <a:lstStyle/>
            <a:p>
              <a:pPr>
                <a:spcAft>
                  <a:spcPts val="1000"/>
                </a:spcAft>
                <a:defRPr/>
              </a:pPr>
              <a:r>
                <a:rPr lang="en-US" b="1" dirty="0">
                  <a:latin typeface="Calibri" pitchFamily="34" charset="0"/>
                  <a:ea typeface="+mn-ea"/>
                  <a:cs typeface="Arial" pitchFamily="34" charset="0"/>
                </a:rPr>
                <a:t>DEPUTY DIRECTOR </a:t>
              </a:r>
              <a:r>
                <a:rPr lang="en-US" b="1" dirty="0">
                  <a:solidFill>
                    <a:srgbClr val="0000FF"/>
                  </a:solidFill>
                  <a:latin typeface="Calibri" pitchFamily="34" charset="0"/>
                  <a:ea typeface="+mn-ea"/>
                  <a:cs typeface="Arial" pitchFamily="34" charset="0"/>
                </a:rPr>
                <a:t>/PRINCIPAL EDUCATION, TRAINING &amp; RESEARCH</a:t>
              </a:r>
              <a:endParaRPr lang="en-US" dirty="0">
                <a:solidFill>
                  <a:srgbClr val="0000FF"/>
                </a:solidFill>
                <a:latin typeface="Times New Roman" pitchFamily="18" charset="0"/>
                <a:ea typeface="+mn-ea"/>
                <a:cs typeface="Arial" pitchFamily="34" charset="0"/>
              </a:endParaRPr>
            </a:p>
          </p:txBody>
        </p:sp>
      </p:grpSp>
      <p:sp>
        <p:nvSpPr>
          <p:cNvPr id="18438" name="TextBox 50"/>
          <p:cNvSpPr txBox="1">
            <a:spLocks noChangeArrowheads="1"/>
          </p:cNvSpPr>
          <p:nvPr/>
        </p:nvSpPr>
        <p:spPr bwMode="auto">
          <a:xfrm>
            <a:off x="838200" y="0"/>
            <a:ext cx="8001000" cy="523875"/>
          </a:xfrm>
          <a:prstGeom prst="rect">
            <a:avLst/>
          </a:prstGeom>
          <a:solidFill>
            <a:schemeClr val="bg2">
              <a:lumMod val="20000"/>
              <a:lumOff val="80000"/>
            </a:schemeClr>
          </a:solidFill>
          <a:ln w="9525">
            <a:solidFill>
              <a:srgbClr val="FFFF00"/>
            </a:solidFill>
            <a:miter lim="800000"/>
            <a:headEnd/>
            <a:tailEnd/>
          </a:ln>
        </p:spPr>
        <p:txBody>
          <a:bodyPr>
            <a:spAutoFit/>
          </a:bodyPr>
          <a:lstStyle/>
          <a:p>
            <a:pPr algn="ctr">
              <a:defRPr/>
            </a:pPr>
            <a:r>
              <a:rPr lang="en-US" sz="2800" b="1" dirty="0">
                <a:solidFill>
                  <a:srgbClr val="FF0000"/>
                </a:solidFill>
                <a:latin typeface="Times New Roman" pitchFamily="18" charset="0"/>
                <a:ea typeface="+mn-ea"/>
                <a:cs typeface="Arial" pitchFamily="34" charset="0"/>
              </a:rPr>
              <a:t>KMD ORGANIZATIONAL STRUCTURE</a:t>
            </a:r>
          </a:p>
        </p:txBody>
      </p:sp>
      <p:pic>
        <p:nvPicPr>
          <p:cNvPr id="27653" name="Picture 4" descr="Im000008.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8600" y="3276600"/>
            <a:ext cx="4343400" cy="2811463"/>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7654" name="Picture 6" descr="Copy of ImtrHQ.jpg"/>
          <p:cNvPicPr>
            <a:picLocks noChangeAspect="1"/>
          </p:cNvPicPr>
          <p:nvPr/>
        </p:nvPicPr>
        <p:blipFill>
          <a:blip r:embed="rId4">
            <a:lum bright="10000"/>
            <a:extLst>
              <a:ext uri="{28A0092B-C50C-407E-A947-70E740481C1C}">
                <a14:useLocalDpi xmlns:a14="http://schemas.microsoft.com/office/drawing/2010/main" val="0"/>
              </a:ext>
            </a:extLst>
          </a:blip>
          <a:srcRect/>
          <a:stretch>
            <a:fillRect/>
          </a:stretch>
        </p:blipFill>
        <p:spPr bwMode="auto">
          <a:xfrm>
            <a:off x="4724400" y="3352800"/>
            <a:ext cx="4419600" cy="2743200"/>
          </a:xfrm>
          <a:prstGeom prst="rect">
            <a:avLst/>
          </a:prstGeom>
          <a:noFill/>
          <a:ln w="28575">
            <a:solidFill>
              <a:srgbClr val="008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3184847"/>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09563" y="0"/>
            <a:ext cx="8311496" cy="927100"/>
          </a:xfrm>
        </p:spPr>
        <p:txBody>
          <a:bodyPr>
            <a:normAutofit fontScale="90000"/>
          </a:bodyPr>
          <a:lstStyle/>
          <a:p>
            <a:pPr eaLnBrk="1" hangingPunct="1">
              <a:defRPr/>
            </a:pPr>
            <a:r>
              <a:rPr lang="en-US" dirty="0" smtClean="0">
                <a:solidFill>
                  <a:srgbClr val="C00000"/>
                </a:solidFill>
              </a:rPr>
              <a:t>Meteorological Infrastructure &amp; Services</a:t>
            </a:r>
            <a:endParaRPr lang="en-US" dirty="0">
              <a:solidFill>
                <a:srgbClr val="C00000"/>
              </a:solidFill>
            </a:endParaRPr>
          </a:p>
        </p:txBody>
      </p:sp>
      <p:sp>
        <p:nvSpPr>
          <p:cNvPr id="10" name="Rectangle 22"/>
          <p:cNvSpPr txBox="1">
            <a:spLocks noChangeArrowheads="1"/>
          </p:cNvSpPr>
          <p:nvPr/>
        </p:nvSpPr>
        <p:spPr bwMode="auto">
          <a:xfrm>
            <a:off x="169863" y="957263"/>
            <a:ext cx="8764961" cy="5435980"/>
          </a:xfrm>
          <a:prstGeom prst="rect">
            <a:avLst/>
          </a:prstGeom>
          <a:noFill/>
          <a:ln w="9525">
            <a:noFill/>
            <a:miter lim="800000"/>
            <a:headEnd/>
            <a:tailEnd/>
          </a:ln>
        </p:spPr>
        <p:txBody>
          <a:bodyPr/>
          <a:lstStyle/>
          <a:p>
            <a:pPr marL="0" lvl="1" eaLnBrk="0" hangingPunct="0">
              <a:spcBef>
                <a:spcPct val="50000"/>
              </a:spcBef>
              <a:buClr>
                <a:srgbClr val="E16717"/>
              </a:buClr>
              <a:defRPr/>
            </a:pPr>
            <a:endParaRPr lang="fr-FR" b="1" dirty="0">
              <a:solidFill>
                <a:schemeClr val="accent2"/>
              </a:solidFill>
              <a:latin typeface="+mn-lt"/>
              <a:cs typeface="+mn-cs"/>
            </a:endParaRPr>
          </a:p>
          <a:p>
            <a:pPr algn="just" eaLnBrk="1" hangingPunct="1">
              <a:lnSpc>
                <a:spcPct val="130000"/>
              </a:lnSpc>
              <a:defRPr/>
            </a:pPr>
            <a:r>
              <a:rPr lang="en-US" sz="2800" dirty="0">
                <a:solidFill>
                  <a:srgbClr val="000000"/>
                </a:solidFill>
                <a:latin typeface="Times New Roman"/>
                <a:cs typeface="Times New Roman"/>
              </a:rPr>
              <a:t>The infrastructure that is necessary for KMD to achieve its mandate includes:</a:t>
            </a:r>
          </a:p>
          <a:p>
            <a:pPr marL="914400" lvl="1" indent="-457200" algn="just">
              <a:lnSpc>
                <a:spcPct val="130000"/>
              </a:lnSpc>
              <a:buFont typeface="Arial"/>
              <a:buChar char="•"/>
              <a:defRPr/>
            </a:pPr>
            <a:r>
              <a:rPr lang="en-GB" sz="2800" dirty="0">
                <a:solidFill>
                  <a:srgbClr val="000000"/>
                </a:solidFill>
                <a:latin typeface="Times New Roman"/>
                <a:cs typeface="Times New Roman"/>
              </a:rPr>
              <a:t>Observational Systems and Networks; </a:t>
            </a:r>
            <a:endParaRPr lang="en-US" sz="2800" dirty="0">
              <a:solidFill>
                <a:srgbClr val="000000"/>
              </a:solidFill>
              <a:latin typeface="Times New Roman"/>
              <a:cs typeface="Times New Roman"/>
            </a:endParaRPr>
          </a:p>
          <a:p>
            <a:pPr marL="914400" lvl="1" indent="-457200" algn="just">
              <a:lnSpc>
                <a:spcPct val="130000"/>
              </a:lnSpc>
              <a:buFont typeface="Arial"/>
              <a:buChar char="•"/>
              <a:defRPr/>
            </a:pPr>
            <a:r>
              <a:rPr lang="en-GB" sz="2800" dirty="0">
                <a:solidFill>
                  <a:srgbClr val="000000"/>
                </a:solidFill>
                <a:latin typeface="Times New Roman"/>
                <a:cs typeface="Times New Roman"/>
              </a:rPr>
              <a:t>Telecommunication Systems and Networks; </a:t>
            </a:r>
            <a:endParaRPr lang="en-US" sz="2800" dirty="0">
              <a:solidFill>
                <a:srgbClr val="000000"/>
              </a:solidFill>
              <a:latin typeface="Times New Roman"/>
              <a:cs typeface="Times New Roman"/>
            </a:endParaRPr>
          </a:p>
          <a:p>
            <a:pPr marL="914400" lvl="1" indent="-457200" algn="just">
              <a:lnSpc>
                <a:spcPct val="130000"/>
              </a:lnSpc>
              <a:buFont typeface="Arial"/>
              <a:buChar char="•"/>
              <a:defRPr/>
            </a:pPr>
            <a:r>
              <a:rPr lang="en-GB" sz="2800" dirty="0">
                <a:solidFill>
                  <a:srgbClr val="000000"/>
                </a:solidFill>
                <a:latin typeface="Times New Roman"/>
                <a:cs typeface="Times New Roman"/>
              </a:rPr>
              <a:t>Data Processing, Analysis and Forecasting System;</a:t>
            </a:r>
            <a:endParaRPr lang="en-US" sz="2800" dirty="0">
              <a:solidFill>
                <a:srgbClr val="000000"/>
              </a:solidFill>
              <a:latin typeface="Times New Roman"/>
              <a:cs typeface="Times New Roman"/>
            </a:endParaRPr>
          </a:p>
          <a:p>
            <a:pPr marL="914400" lvl="1" indent="-457200" algn="just">
              <a:lnSpc>
                <a:spcPct val="130000"/>
              </a:lnSpc>
              <a:buFont typeface="Arial"/>
              <a:buChar char="•"/>
              <a:defRPr/>
            </a:pPr>
            <a:r>
              <a:rPr lang="en-GB" sz="2800" dirty="0">
                <a:solidFill>
                  <a:srgbClr val="000000"/>
                </a:solidFill>
                <a:latin typeface="Times New Roman"/>
                <a:cs typeface="Times New Roman"/>
              </a:rPr>
              <a:t>Data-base Management System and Archiving; </a:t>
            </a:r>
            <a:endParaRPr lang="en-US" sz="2800" dirty="0">
              <a:solidFill>
                <a:srgbClr val="000000"/>
              </a:solidFill>
              <a:latin typeface="Times New Roman"/>
              <a:cs typeface="Times New Roman"/>
            </a:endParaRPr>
          </a:p>
          <a:p>
            <a:pPr marL="914400" lvl="1" indent="-457200" algn="just">
              <a:lnSpc>
                <a:spcPct val="130000"/>
              </a:lnSpc>
              <a:buFont typeface="Arial"/>
              <a:buChar char="•"/>
              <a:defRPr/>
            </a:pPr>
            <a:r>
              <a:rPr lang="en-GB" sz="2800" dirty="0">
                <a:solidFill>
                  <a:srgbClr val="000000"/>
                </a:solidFill>
                <a:latin typeface="Times New Roman"/>
                <a:cs typeface="Times New Roman"/>
              </a:rPr>
              <a:t>Product and Information Dissemination System; and</a:t>
            </a:r>
            <a:endParaRPr lang="en-US" sz="2800" dirty="0">
              <a:solidFill>
                <a:srgbClr val="000000"/>
              </a:solidFill>
              <a:latin typeface="Times New Roman"/>
              <a:cs typeface="Times New Roman"/>
            </a:endParaRPr>
          </a:p>
          <a:p>
            <a:pPr marL="914400" lvl="1" indent="-457200" algn="just">
              <a:lnSpc>
                <a:spcPct val="130000"/>
              </a:lnSpc>
              <a:buFont typeface="Arial"/>
              <a:buChar char="•"/>
              <a:defRPr/>
            </a:pPr>
            <a:r>
              <a:rPr lang="en-GB" sz="2800" dirty="0">
                <a:solidFill>
                  <a:srgbClr val="000000"/>
                </a:solidFill>
                <a:latin typeface="Times New Roman"/>
                <a:cs typeface="Times New Roman"/>
              </a:rPr>
              <a:t> Human Capital. </a:t>
            </a:r>
            <a:endParaRPr lang="en-US" sz="2800" dirty="0">
              <a:solidFill>
                <a:srgbClr val="000000"/>
              </a:solidFill>
              <a:latin typeface="Times New Roman"/>
              <a:cs typeface="Times New Roman"/>
            </a:endParaRPr>
          </a:p>
          <a:p>
            <a:pPr marL="342900" lvl="1" indent="-342900" eaLnBrk="0" hangingPunct="0">
              <a:spcBef>
                <a:spcPct val="50000"/>
              </a:spcBef>
              <a:buClr>
                <a:srgbClr val="E16717"/>
              </a:buClr>
              <a:buFont typeface="Arial"/>
              <a:buChar char="•"/>
              <a:defRPr/>
            </a:pPr>
            <a:endParaRPr lang="fr-FR" b="1" dirty="0" smtClean="0">
              <a:solidFill>
                <a:schemeClr val="accent2"/>
              </a:solidFill>
              <a:latin typeface="+mn-lt"/>
              <a:cs typeface="+mn-cs"/>
            </a:endParaRPr>
          </a:p>
          <a:p>
            <a:pPr marL="342900" lvl="1" indent="-342900" eaLnBrk="0" hangingPunct="0">
              <a:spcBef>
                <a:spcPct val="50000"/>
              </a:spcBef>
              <a:buClr>
                <a:srgbClr val="E16717"/>
              </a:buClr>
              <a:buFont typeface="Arial"/>
              <a:buChar char="•"/>
              <a:defRPr/>
            </a:pPr>
            <a:endParaRPr lang="fr-FR" b="1" dirty="0">
              <a:solidFill>
                <a:schemeClr val="accent2"/>
              </a:solidFill>
              <a:latin typeface="+mn-lt"/>
              <a:cs typeface="+mn-cs"/>
            </a:endParaRPr>
          </a:p>
          <a:p>
            <a:pPr marL="342900" lvl="1" indent="-342900" eaLnBrk="0" hangingPunct="0">
              <a:spcBef>
                <a:spcPct val="50000"/>
              </a:spcBef>
              <a:buClr>
                <a:srgbClr val="E16717"/>
              </a:buClr>
              <a:buFont typeface="Arial"/>
              <a:buChar char="•"/>
              <a:defRPr/>
            </a:pPr>
            <a:endParaRPr lang="fr-FR" b="1" dirty="0" smtClean="0">
              <a:solidFill>
                <a:schemeClr val="accent2"/>
              </a:solidFill>
              <a:latin typeface="+mn-lt"/>
              <a:cs typeface="+mn-cs"/>
            </a:endParaRPr>
          </a:p>
          <a:p>
            <a:pPr marL="342900" lvl="1" indent="-342900" eaLnBrk="0" hangingPunct="0">
              <a:spcBef>
                <a:spcPct val="50000"/>
              </a:spcBef>
              <a:buClr>
                <a:srgbClr val="E16717"/>
              </a:buClr>
              <a:buFont typeface="Arial"/>
              <a:buChar char="•"/>
              <a:defRPr/>
            </a:pPr>
            <a:endParaRPr lang="fr-FR" b="1" dirty="0">
              <a:solidFill>
                <a:schemeClr val="accent2"/>
              </a:solidFill>
              <a:latin typeface="+mn-lt"/>
              <a:cs typeface="+mn-cs"/>
            </a:endParaRPr>
          </a:p>
          <a:p>
            <a:pPr marL="342900" lvl="1" indent="-342900" eaLnBrk="0" hangingPunct="0">
              <a:spcBef>
                <a:spcPct val="50000"/>
              </a:spcBef>
              <a:buClr>
                <a:srgbClr val="E16717"/>
              </a:buClr>
              <a:buFont typeface="Arial"/>
              <a:buChar char="•"/>
              <a:defRPr/>
            </a:pPr>
            <a:endParaRPr lang="fr-FR" b="1" dirty="0" smtClean="0">
              <a:solidFill>
                <a:schemeClr val="accent2"/>
              </a:solidFill>
              <a:latin typeface="+mn-lt"/>
              <a:cs typeface="+mn-cs"/>
            </a:endParaRPr>
          </a:p>
        </p:txBody>
      </p:sp>
      <p:sp>
        <p:nvSpPr>
          <p:cNvPr id="1036" name="AutoShape 9" descr="Baie_CIPS&amp;CLIM_2.jpg"/>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fr-FR"/>
          </a:p>
        </p:txBody>
      </p:sp>
    </p:spTree>
    <p:extLst>
      <p:ext uri="{BB962C8B-B14F-4D97-AF65-F5344CB8AC3E}">
        <p14:creationId xmlns:p14="http://schemas.microsoft.com/office/powerpoint/2010/main" val="38861734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ChangeArrowheads="1"/>
          </p:cNvSpPr>
          <p:nvPr>
            <p:ph type="title"/>
          </p:nvPr>
        </p:nvSpPr>
        <p:spPr>
          <a:xfrm>
            <a:off x="457200" y="124235"/>
            <a:ext cx="8229600" cy="1143000"/>
          </a:xfrm>
          <a:solidFill>
            <a:srgbClr val="FFFFFF"/>
          </a:solidFill>
        </p:spPr>
        <p:txBody>
          <a:bodyPr/>
          <a:lstStyle/>
          <a:p>
            <a:pPr eaLnBrk="1" hangingPunct="1"/>
            <a:r>
              <a:rPr lang="en-US" sz="1600" b="1" dirty="0">
                <a:solidFill>
                  <a:srgbClr val="FFFF00"/>
                </a:solidFill>
                <a:latin typeface="Times New Roman"/>
                <a:cs typeface="Times New Roman"/>
              </a:rPr>
              <a:t> </a:t>
            </a:r>
            <a:r>
              <a:rPr lang="en-US" sz="1600" b="1" dirty="0">
                <a:solidFill>
                  <a:srgbClr val="FF0000"/>
                </a:solidFill>
                <a:latin typeface="Times New Roman"/>
                <a:cs typeface="Times New Roman"/>
              </a:rPr>
              <a:t>CURRENT OBSERVATIONAL NETWORK</a:t>
            </a:r>
            <a:endParaRPr lang="en-GB" sz="1600" b="1" dirty="0">
              <a:solidFill>
                <a:srgbClr val="FF0000"/>
              </a:solidFill>
              <a:latin typeface="Times New Roman"/>
              <a:cs typeface="Times New Roman"/>
            </a:endParaRPr>
          </a:p>
        </p:txBody>
      </p:sp>
      <p:grpSp>
        <p:nvGrpSpPr>
          <p:cNvPr id="35842" name="Group 121"/>
          <p:cNvGrpSpPr>
            <a:grpSpLocks/>
          </p:cNvGrpSpPr>
          <p:nvPr/>
        </p:nvGrpSpPr>
        <p:grpSpPr bwMode="auto">
          <a:xfrm>
            <a:off x="0" y="990600"/>
            <a:ext cx="2209800" cy="2736511"/>
            <a:chOff x="0" y="990600"/>
            <a:chExt cx="2209800" cy="2735774"/>
          </a:xfrm>
        </p:grpSpPr>
        <p:pic>
          <p:nvPicPr>
            <p:cNvPr id="35866" name="Picture 23" descr="C:\imtr_grraphic\CROPPED\1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90600"/>
              <a:ext cx="217805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67" name="Rectangle 120"/>
            <p:cNvSpPr>
              <a:spLocks noChangeArrowheads="1"/>
            </p:cNvSpPr>
            <p:nvPr/>
          </p:nvSpPr>
          <p:spPr bwMode="auto">
            <a:xfrm>
              <a:off x="0" y="2895601"/>
              <a:ext cx="2209800" cy="830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1600" b="1">
                  <a:solidFill>
                    <a:srgbClr val="0033CC"/>
                  </a:solidFill>
                  <a:latin typeface="Times New Roman"/>
                  <a:cs typeface="Times New Roman"/>
                </a:rPr>
                <a:t>39</a:t>
              </a:r>
              <a:r>
                <a:rPr lang="en-US" sz="1600" b="1">
                  <a:latin typeface="Times New Roman"/>
                  <a:cs typeface="Times New Roman"/>
                </a:rPr>
                <a:t> manned 24-hr</a:t>
              </a:r>
            </a:p>
            <a:p>
              <a:r>
                <a:rPr lang="en-US" sz="1600" b="1">
                  <a:latin typeface="Times New Roman"/>
                  <a:cs typeface="Times New Roman"/>
                </a:rPr>
                <a:t> Synoptic &amp; </a:t>
              </a:r>
              <a:r>
                <a:rPr lang="en-GB" sz="1600" b="1">
                  <a:solidFill>
                    <a:srgbClr val="0033CC"/>
                  </a:solidFill>
                  <a:latin typeface="Times New Roman"/>
                  <a:cs typeface="Times New Roman"/>
                </a:rPr>
                <a:t>14</a:t>
              </a:r>
              <a:r>
                <a:rPr lang="en-GB" sz="1600" b="1">
                  <a:latin typeface="Times New Roman"/>
                  <a:cs typeface="Times New Roman"/>
                </a:rPr>
                <a:t> Agro Met  Stations</a:t>
              </a:r>
            </a:p>
          </p:txBody>
        </p:sp>
      </p:grpSp>
      <p:grpSp>
        <p:nvGrpSpPr>
          <p:cNvPr id="35843" name="Group 139"/>
          <p:cNvGrpSpPr>
            <a:grpSpLocks/>
          </p:cNvGrpSpPr>
          <p:nvPr/>
        </p:nvGrpSpPr>
        <p:grpSpPr bwMode="auto">
          <a:xfrm>
            <a:off x="4495801" y="3810000"/>
            <a:ext cx="2040776" cy="2728877"/>
            <a:chOff x="7010400" y="1074003"/>
            <a:chExt cx="2040943" cy="2728758"/>
          </a:xfrm>
        </p:grpSpPr>
        <p:grpSp>
          <p:nvGrpSpPr>
            <p:cNvPr id="35862" name="Group 4"/>
            <p:cNvGrpSpPr>
              <a:grpSpLocks noChangeAspect="1"/>
            </p:cNvGrpSpPr>
            <p:nvPr/>
          </p:nvGrpSpPr>
          <p:grpSpPr bwMode="auto">
            <a:xfrm>
              <a:off x="7274282" y="1074003"/>
              <a:ext cx="1752600" cy="1958356"/>
              <a:chOff x="3552" y="1104"/>
              <a:chExt cx="1968" cy="2662"/>
            </a:xfrm>
          </p:grpSpPr>
          <p:sp>
            <p:nvSpPr>
              <p:cNvPr id="35864" name="AutoShape 3"/>
              <p:cNvSpPr>
                <a:spLocks noChangeAspect="1" noChangeArrowheads="1" noTextEdit="1"/>
              </p:cNvSpPr>
              <p:nvPr/>
            </p:nvSpPr>
            <p:spPr bwMode="auto">
              <a:xfrm>
                <a:off x="3552" y="1104"/>
                <a:ext cx="1968" cy="26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sz="1600">
                  <a:latin typeface="Times New Roman"/>
                  <a:cs typeface="Times New Roman"/>
                </a:endParaRPr>
              </a:p>
            </p:txBody>
          </p:sp>
          <p:pic>
            <p:nvPicPr>
              <p:cNvPr id="35865"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2" y="1104"/>
                <a:ext cx="1967" cy="2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5863" name="Rectangle 138"/>
            <p:cNvSpPr>
              <a:spLocks noChangeArrowheads="1"/>
            </p:cNvSpPr>
            <p:nvPr/>
          </p:nvSpPr>
          <p:spPr bwMode="auto">
            <a:xfrm>
              <a:off x="7010400" y="2971800"/>
              <a:ext cx="2040943" cy="830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GB" sz="1600" b="1">
                  <a:latin typeface="Times New Roman"/>
                  <a:cs typeface="Times New Roman"/>
                </a:rPr>
                <a:t>4 tidal gauge stations</a:t>
              </a:r>
            </a:p>
            <a:p>
              <a:r>
                <a:rPr lang="en-GB" sz="1600" b="1">
                  <a:latin typeface="Times New Roman"/>
                  <a:cs typeface="Times New Roman"/>
                </a:rPr>
                <a:t> at </a:t>
              </a:r>
              <a:r>
                <a:rPr lang="en-GB" sz="1600" b="1" i="1">
                  <a:solidFill>
                    <a:srgbClr val="C00000"/>
                  </a:solidFill>
                  <a:latin typeface="Times New Roman"/>
                  <a:cs typeface="Times New Roman"/>
                </a:rPr>
                <a:t>Lamu,  Mailindi,</a:t>
              </a:r>
            </a:p>
            <a:p>
              <a:r>
                <a:rPr lang="en-GB" sz="1600" b="1" i="1">
                  <a:solidFill>
                    <a:srgbClr val="C00000"/>
                  </a:solidFill>
                  <a:latin typeface="Times New Roman"/>
                  <a:cs typeface="Times New Roman"/>
                </a:rPr>
                <a:t> Kilifi and Shimoni</a:t>
              </a:r>
              <a:endParaRPr lang="en-GB" sz="1600" b="1">
                <a:solidFill>
                  <a:srgbClr val="C00000"/>
                </a:solidFill>
                <a:latin typeface="Times New Roman"/>
                <a:cs typeface="Times New Roman"/>
              </a:endParaRPr>
            </a:p>
          </p:txBody>
        </p:sp>
      </p:grpSp>
      <p:grpSp>
        <p:nvGrpSpPr>
          <p:cNvPr id="35844" name="Group 35"/>
          <p:cNvGrpSpPr>
            <a:grpSpLocks/>
          </p:cNvGrpSpPr>
          <p:nvPr/>
        </p:nvGrpSpPr>
        <p:grpSpPr bwMode="auto">
          <a:xfrm>
            <a:off x="7010400" y="914400"/>
            <a:ext cx="2362200" cy="2921146"/>
            <a:chOff x="7010400" y="913977"/>
            <a:chExt cx="2362200" cy="2921566"/>
          </a:xfrm>
        </p:grpSpPr>
        <p:pic>
          <p:nvPicPr>
            <p:cNvPr id="35860" name="Picture 1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10400" y="913977"/>
              <a:ext cx="2109000" cy="1981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61" name="Rectangle 141"/>
            <p:cNvSpPr>
              <a:spLocks noChangeArrowheads="1"/>
            </p:cNvSpPr>
            <p:nvPr/>
          </p:nvSpPr>
          <p:spPr bwMode="auto">
            <a:xfrm>
              <a:off x="7086600" y="2852569"/>
              <a:ext cx="2286000" cy="982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90000"/>
                </a:lnSpc>
              </a:pPr>
              <a:r>
                <a:rPr lang="en-US" sz="1600" b="1" dirty="0">
                  <a:solidFill>
                    <a:srgbClr val="0033CC"/>
                  </a:solidFill>
                  <a:latin typeface="Times New Roman"/>
                  <a:cs typeface="Times New Roman"/>
                </a:rPr>
                <a:t>3</a:t>
              </a:r>
              <a:r>
                <a:rPr lang="en-US" sz="1600" b="1" dirty="0">
                  <a:latin typeface="Times New Roman"/>
                  <a:cs typeface="Times New Roman"/>
                </a:rPr>
                <a:t> Airport Weather Observation Systems (AWOSs) at </a:t>
              </a:r>
              <a:r>
                <a:rPr lang="en-US" sz="1600" b="1" dirty="0">
                  <a:solidFill>
                    <a:srgbClr val="C00000"/>
                  </a:solidFill>
                  <a:latin typeface="Times New Roman"/>
                  <a:cs typeface="Times New Roman"/>
                </a:rPr>
                <a:t>JKIA, Wilson &amp; MIA</a:t>
              </a:r>
            </a:p>
          </p:txBody>
        </p:sp>
      </p:grpSp>
      <p:grpSp>
        <p:nvGrpSpPr>
          <p:cNvPr id="35845" name="Group 29"/>
          <p:cNvGrpSpPr>
            <a:grpSpLocks/>
          </p:cNvGrpSpPr>
          <p:nvPr/>
        </p:nvGrpSpPr>
        <p:grpSpPr bwMode="auto">
          <a:xfrm>
            <a:off x="6705600" y="3806825"/>
            <a:ext cx="2379663" cy="3055113"/>
            <a:chOff x="4630738" y="3733800"/>
            <a:chExt cx="2379662" cy="3054444"/>
          </a:xfrm>
        </p:grpSpPr>
        <p:pic>
          <p:nvPicPr>
            <p:cNvPr id="35857" name="Picture 3" descr="C:\ambenje\Tsunami Meeting NRB\AMBEJE-Lodwar\1201200836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48327" y="3733800"/>
              <a:ext cx="1455023" cy="1381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58" name="Rectangle 136"/>
            <p:cNvSpPr>
              <a:spLocks noChangeArrowheads="1"/>
            </p:cNvSpPr>
            <p:nvPr/>
          </p:nvSpPr>
          <p:spPr bwMode="auto">
            <a:xfrm>
              <a:off x="4630738" y="6027177"/>
              <a:ext cx="2379662" cy="761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90000"/>
                </a:lnSpc>
              </a:pPr>
              <a:r>
                <a:rPr lang="en-GB" sz="1600" b="1">
                  <a:solidFill>
                    <a:srgbClr val="0033CC"/>
                  </a:solidFill>
                  <a:latin typeface="Times New Roman"/>
                  <a:cs typeface="Times New Roman"/>
                </a:rPr>
                <a:t>4</a:t>
              </a:r>
              <a:r>
                <a:rPr lang="en-GB" sz="1600" b="1">
                  <a:latin typeface="Times New Roman"/>
                  <a:cs typeface="Times New Roman"/>
                </a:rPr>
                <a:t> Seismic Stations</a:t>
              </a:r>
            </a:p>
            <a:p>
              <a:pPr>
                <a:lnSpc>
                  <a:spcPct val="90000"/>
                </a:lnSpc>
              </a:pPr>
              <a:r>
                <a:rPr lang="en-GB" sz="1600" b="1">
                  <a:latin typeface="Times New Roman"/>
                  <a:cs typeface="Times New Roman"/>
                </a:rPr>
                <a:t> in </a:t>
              </a:r>
              <a:r>
                <a:rPr lang="en-GB" sz="1600" b="1">
                  <a:solidFill>
                    <a:srgbClr val="C00000"/>
                  </a:solidFill>
                  <a:latin typeface="Times New Roman"/>
                  <a:cs typeface="Times New Roman"/>
                </a:rPr>
                <a:t>Lodwar, Voi, Mombasa and Kibwezi</a:t>
              </a:r>
            </a:p>
          </p:txBody>
        </p:sp>
        <p:pic>
          <p:nvPicPr>
            <p:cNvPr id="35859" name="Picture 3" descr="D:\ambeje\ambenje\Tsunami Meeting NRB\AMBEJE-Lodwar\12012008360.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57800" y="4762500"/>
              <a:ext cx="1676400"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5846" name="Group 28"/>
          <p:cNvGrpSpPr>
            <a:grpSpLocks/>
          </p:cNvGrpSpPr>
          <p:nvPr/>
        </p:nvGrpSpPr>
        <p:grpSpPr bwMode="auto">
          <a:xfrm>
            <a:off x="2133600" y="3733800"/>
            <a:ext cx="2106613" cy="2825635"/>
            <a:chOff x="2133600" y="3733800"/>
            <a:chExt cx="2106727" cy="2825635"/>
          </a:xfrm>
        </p:grpSpPr>
        <p:sp>
          <p:nvSpPr>
            <p:cNvPr id="35855" name="Rectangle 28"/>
            <p:cNvSpPr>
              <a:spLocks noChangeArrowheads="1"/>
            </p:cNvSpPr>
            <p:nvPr/>
          </p:nvSpPr>
          <p:spPr bwMode="auto">
            <a:xfrm>
              <a:off x="2133600" y="6019800"/>
              <a:ext cx="1905000" cy="539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90000"/>
                </a:lnSpc>
              </a:pPr>
              <a:r>
                <a:rPr lang="en-US" sz="1600" b="1" dirty="0">
                  <a:latin typeface="Times New Roman"/>
                  <a:cs typeface="Times New Roman"/>
                </a:rPr>
                <a:t>Over </a:t>
              </a:r>
              <a:r>
                <a:rPr lang="en-US" sz="1600" b="1" dirty="0" smtClean="0">
                  <a:solidFill>
                    <a:srgbClr val="0033CC"/>
                  </a:solidFill>
                  <a:latin typeface="Times New Roman"/>
                  <a:cs typeface="Times New Roman"/>
                </a:rPr>
                <a:t>1500</a:t>
              </a:r>
              <a:r>
                <a:rPr lang="en-US" sz="1600" b="1" dirty="0" smtClean="0">
                  <a:latin typeface="Times New Roman"/>
                  <a:cs typeface="Times New Roman"/>
                </a:rPr>
                <a:t> </a:t>
              </a:r>
              <a:r>
                <a:rPr lang="en-US" sz="1600" b="1" dirty="0">
                  <a:latin typeface="Times New Roman"/>
                  <a:cs typeface="Times New Roman"/>
                </a:rPr>
                <a:t>rainfall stations</a:t>
              </a:r>
            </a:p>
          </p:txBody>
        </p:sp>
        <p:pic>
          <p:nvPicPr>
            <p:cNvPr id="35856" name="Picture 29" descr="http://upload.wikimedia.org/wikipedia/commons/e/e5/Rain-gauge,amedas-katori-chiba,japan.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286000" y="3733800"/>
              <a:ext cx="1954327" cy="2276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5847" name="Rectangle 122"/>
          <p:cNvSpPr>
            <a:spLocks noChangeArrowheads="1"/>
          </p:cNvSpPr>
          <p:nvPr/>
        </p:nvSpPr>
        <p:spPr bwMode="auto">
          <a:xfrm>
            <a:off x="2362200" y="2895600"/>
            <a:ext cx="2133600" cy="584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1600" b="1" dirty="0" smtClean="0">
                <a:solidFill>
                  <a:srgbClr val="0033CC"/>
                </a:solidFill>
                <a:latin typeface="Times New Roman"/>
                <a:cs typeface="Times New Roman"/>
              </a:rPr>
              <a:t>92</a:t>
            </a:r>
            <a:r>
              <a:rPr lang="en-US" sz="1600" b="1" dirty="0" smtClean="0">
                <a:latin typeface="Times New Roman"/>
                <a:cs typeface="Times New Roman"/>
              </a:rPr>
              <a:t> </a:t>
            </a:r>
            <a:r>
              <a:rPr lang="en-US" sz="1600" b="1" dirty="0">
                <a:latin typeface="Times New Roman"/>
                <a:cs typeface="Times New Roman"/>
              </a:rPr>
              <a:t>Automatic Weather Stations</a:t>
            </a:r>
            <a:r>
              <a:rPr lang="en-GB" sz="1600" b="1" dirty="0">
                <a:latin typeface="Times New Roman"/>
                <a:cs typeface="Times New Roman"/>
              </a:rPr>
              <a:t> </a:t>
            </a:r>
          </a:p>
        </p:txBody>
      </p:sp>
      <p:pic>
        <p:nvPicPr>
          <p:cNvPr id="35848" name="Picture 31" descr="Standard - Automatic Weather Station (AWS)"/>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38400" y="914400"/>
            <a:ext cx="2000250"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5849" name="Group 36"/>
          <p:cNvGrpSpPr>
            <a:grpSpLocks/>
          </p:cNvGrpSpPr>
          <p:nvPr/>
        </p:nvGrpSpPr>
        <p:grpSpPr bwMode="auto">
          <a:xfrm>
            <a:off x="4495800" y="914400"/>
            <a:ext cx="2397125" cy="2490010"/>
            <a:chOff x="4495800" y="914400"/>
            <a:chExt cx="2397125" cy="2489704"/>
          </a:xfrm>
        </p:grpSpPr>
        <p:sp>
          <p:nvSpPr>
            <p:cNvPr id="35853" name="Rectangle 122"/>
            <p:cNvSpPr>
              <a:spLocks noChangeArrowheads="1"/>
            </p:cNvSpPr>
            <p:nvPr/>
          </p:nvSpPr>
          <p:spPr bwMode="auto">
            <a:xfrm>
              <a:off x="4495800" y="2819400"/>
              <a:ext cx="2286000" cy="584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sz="1600" b="1">
                  <a:solidFill>
                    <a:srgbClr val="0033CC"/>
                  </a:solidFill>
                  <a:latin typeface="Times New Roman"/>
                  <a:cs typeface="Times New Roman"/>
                </a:rPr>
                <a:t>17</a:t>
              </a:r>
              <a:r>
                <a:rPr lang="en-GB" sz="1600" b="1">
                  <a:latin typeface="Times New Roman"/>
                  <a:cs typeface="Times New Roman"/>
                </a:rPr>
                <a:t> Hydromet </a:t>
              </a:r>
              <a:r>
                <a:rPr lang="en-US" sz="1600" b="1">
                  <a:latin typeface="Times New Roman"/>
                  <a:cs typeface="Times New Roman"/>
                </a:rPr>
                <a:t>Automatic Weather Stations</a:t>
              </a:r>
              <a:endParaRPr lang="en-GB" sz="1600" b="1">
                <a:latin typeface="Times New Roman"/>
                <a:cs typeface="Times New Roman"/>
              </a:endParaRPr>
            </a:p>
          </p:txBody>
        </p:sp>
        <p:pic>
          <p:nvPicPr>
            <p:cNvPr id="35854" name="Picture 33" descr="http://www.komoline.com/memberfiles/Product/aws_hydro_meteorology_station_model_no__kws101_product_115.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22800" y="914400"/>
              <a:ext cx="2270125" cy="1854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5850" name="Group 38"/>
          <p:cNvGrpSpPr>
            <a:grpSpLocks/>
          </p:cNvGrpSpPr>
          <p:nvPr/>
        </p:nvGrpSpPr>
        <p:grpSpPr bwMode="auto">
          <a:xfrm>
            <a:off x="0" y="3810000"/>
            <a:ext cx="2057400" cy="2794576"/>
            <a:chOff x="-1" y="3810000"/>
            <a:chExt cx="2057401" cy="2794576"/>
          </a:xfrm>
        </p:grpSpPr>
        <p:sp>
          <p:nvSpPr>
            <p:cNvPr id="35851" name="Rectangle 10"/>
            <p:cNvSpPr>
              <a:spLocks noChangeArrowheads="1"/>
            </p:cNvSpPr>
            <p:nvPr/>
          </p:nvSpPr>
          <p:spPr bwMode="auto">
            <a:xfrm>
              <a:off x="-1" y="6019800"/>
              <a:ext cx="2057401" cy="584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57150" lvl="1" indent="-114300"/>
              <a:r>
                <a:rPr lang="en-GB" sz="1600" b="1">
                  <a:solidFill>
                    <a:srgbClr val="0033CC"/>
                  </a:solidFill>
                  <a:latin typeface="Times New Roman"/>
                  <a:cs typeface="Times New Roman"/>
                </a:rPr>
                <a:t>2 </a:t>
              </a:r>
              <a:r>
                <a:rPr lang="en-GB" sz="1600" b="1">
                  <a:latin typeface="Times New Roman"/>
                  <a:cs typeface="Times New Roman"/>
                </a:rPr>
                <a:t>fixed</a:t>
              </a:r>
              <a:r>
                <a:rPr lang="en-GB" sz="1600" b="1">
                  <a:solidFill>
                    <a:srgbClr val="0033CC"/>
                  </a:solidFill>
                  <a:latin typeface="Times New Roman"/>
                  <a:cs typeface="Times New Roman"/>
                </a:rPr>
                <a:t>  </a:t>
              </a:r>
              <a:r>
                <a:rPr lang="en-GB" sz="1600" b="1">
                  <a:solidFill>
                    <a:schemeClr val="tx2"/>
                  </a:solidFill>
                  <a:latin typeface="Times New Roman"/>
                  <a:cs typeface="Times New Roman"/>
                </a:rPr>
                <a:t>buoys </a:t>
              </a:r>
              <a:r>
                <a:rPr lang="en-GB" sz="1600" b="1">
                  <a:solidFill>
                    <a:srgbClr val="C00000"/>
                  </a:solidFill>
                  <a:latin typeface="Times New Roman"/>
                  <a:cs typeface="Times New Roman"/>
                </a:rPr>
                <a:t>at Lake Victoria</a:t>
              </a:r>
            </a:p>
          </p:txBody>
        </p:sp>
        <p:pic>
          <p:nvPicPr>
            <p:cNvPr id="35852" name="Picture 35" descr="Station 4500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52400" y="3810000"/>
              <a:ext cx="1752600" cy="2190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722671531"/>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ChangeArrowheads="1"/>
          </p:cNvSpPr>
          <p:nvPr>
            <p:ph type="title"/>
          </p:nvPr>
        </p:nvSpPr>
        <p:spPr>
          <a:xfrm>
            <a:off x="457200" y="0"/>
            <a:ext cx="8229600" cy="1143000"/>
          </a:xfrm>
          <a:noFill/>
        </p:spPr>
        <p:txBody>
          <a:bodyPr/>
          <a:lstStyle/>
          <a:p>
            <a:pPr eaLnBrk="1" hangingPunct="1"/>
            <a:r>
              <a:rPr lang="en-US" sz="1600" b="1" dirty="0">
                <a:solidFill>
                  <a:srgbClr val="FFFF00"/>
                </a:solidFill>
                <a:latin typeface="Times New Roman"/>
                <a:cs typeface="Times New Roman"/>
              </a:rPr>
              <a:t> </a:t>
            </a:r>
            <a:r>
              <a:rPr lang="en-US" sz="1600" b="1" dirty="0">
                <a:solidFill>
                  <a:srgbClr val="FF0000"/>
                </a:solidFill>
                <a:latin typeface="Times New Roman"/>
                <a:cs typeface="Times New Roman"/>
              </a:rPr>
              <a:t>CURRENT OBSERVATIONAL NETWORK II</a:t>
            </a:r>
            <a:endParaRPr lang="en-GB" sz="1600" b="1" dirty="0">
              <a:solidFill>
                <a:srgbClr val="FF0000"/>
              </a:solidFill>
              <a:latin typeface="Times New Roman"/>
              <a:cs typeface="Times New Roman"/>
            </a:endParaRPr>
          </a:p>
        </p:txBody>
      </p:sp>
      <p:grpSp>
        <p:nvGrpSpPr>
          <p:cNvPr id="37890" name="Group 128"/>
          <p:cNvGrpSpPr>
            <a:grpSpLocks/>
          </p:cNvGrpSpPr>
          <p:nvPr/>
        </p:nvGrpSpPr>
        <p:grpSpPr bwMode="auto">
          <a:xfrm>
            <a:off x="79865" y="914400"/>
            <a:ext cx="2156936" cy="2489613"/>
            <a:chOff x="4929228" y="990600"/>
            <a:chExt cx="2157372" cy="2489826"/>
          </a:xfrm>
        </p:grpSpPr>
        <p:pic>
          <p:nvPicPr>
            <p:cNvPr id="37907" name="Picture 7" descr="msg"/>
            <p:cNvPicPr>
              <a:picLocks noChangeAspect="1" noChangeArrowheads="1"/>
            </p:cNvPicPr>
            <p:nvPr/>
          </p:nvPicPr>
          <p:blipFill>
            <a:blip r:embed="rId3">
              <a:extLst>
                <a:ext uri="{28A0092B-C50C-407E-A947-70E740481C1C}">
                  <a14:useLocalDpi xmlns:a14="http://schemas.microsoft.com/office/drawing/2010/main" val="0"/>
                </a:ext>
              </a:extLst>
            </a:blip>
            <a:srcRect l="33333"/>
            <a:stretch>
              <a:fillRect/>
            </a:stretch>
          </p:blipFill>
          <p:spPr bwMode="auto">
            <a:xfrm>
              <a:off x="4953000" y="990600"/>
              <a:ext cx="2133600" cy="195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908" name="Rectangle 124"/>
            <p:cNvSpPr>
              <a:spLocks noChangeArrowheads="1"/>
            </p:cNvSpPr>
            <p:nvPr/>
          </p:nvSpPr>
          <p:spPr bwMode="auto">
            <a:xfrm>
              <a:off x="4929228" y="2895600"/>
              <a:ext cx="2153690" cy="584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1600" b="1" dirty="0" smtClean="0">
                  <a:latin typeface="Times New Roman"/>
                  <a:cs typeface="Times New Roman"/>
                </a:rPr>
                <a:t>4 EUMETCAST MSG</a:t>
              </a:r>
              <a:endParaRPr lang="en-US" sz="1600" b="1" dirty="0">
                <a:latin typeface="Times New Roman"/>
                <a:cs typeface="Times New Roman"/>
              </a:endParaRPr>
            </a:p>
            <a:p>
              <a:pPr algn="ctr"/>
              <a:r>
                <a:rPr lang="en-US" sz="1600" b="1" dirty="0">
                  <a:latin typeface="Times New Roman"/>
                  <a:cs typeface="Times New Roman"/>
                </a:rPr>
                <a:t> Receiving Stations</a:t>
              </a:r>
              <a:endParaRPr lang="en-GB" sz="1600" b="1" dirty="0">
                <a:latin typeface="Times New Roman"/>
                <a:cs typeface="Times New Roman"/>
              </a:endParaRPr>
            </a:p>
          </p:txBody>
        </p:sp>
      </p:grpSp>
      <p:grpSp>
        <p:nvGrpSpPr>
          <p:cNvPr id="37891" name="Group 20"/>
          <p:cNvGrpSpPr>
            <a:grpSpLocks/>
          </p:cNvGrpSpPr>
          <p:nvPr/>
        </p:nvGrpSpPr>
        <p:grpSpPr bwMode="auto">
          <a:xfrm>
            <a:off x="183799" y="3514550"/>
            <a:ext cx="2286000" cy="3343450"/>
            <a:chOff x="0" y="3679692"/>
            <a:chExt cx="2286000" cy="3343722"/>
          </a:xfrm>
        </p:grpSpPr>
        <p:sp>
          <p:nvSpPr>
            <p:cNvPr id="37905" name="Rectangle 29"/>
            <p:cNvSpPr>
              <a:spLocks noChangeArrowheads="1"/>
            </p:cNvSpPr>
            <p:nvPr/>
          </p:nvSpPr>
          <p:spPr bwMode="auto">
            <a:xfrm>
              <a:off x="0" y="5818884"/>
              <a:ext cx="2286000" cy="1204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90000"/>
                </a:lnSpc>
              </a:pPr>
              <a:r>
                <a:rPr lang="en-GB" sz="1600" b="1" dirty="0">
                  <a:solidFill>
                    <a:srgbClr val="0033CC"/>
                  </a:solidFill>
                  <a:latin typeface="Times New Roman"/>
                  <a:cs typeface="Times New Roman"/>
                </a:rPr>
                <a:t>1</a:t>
              </a:r>
              <a:r>
                <a:rPr lang="en-GB" sz="1600" b="1" dirty="0">
                  <a:latin typeface="Times New Roman"/>
                  <a:cs typeface="Times New Roman"/>
                </a:rPr>
                <a:t> Upper Air Station at </a:t>
              </a:r>
              <a:r>
                <a:rPr lang="en-GB" sz="1600" b="1" dirty="0" err="1">
                  <a:solidFill>
                    <a:srgbClr val="C00000"/>
                  </a:solidFill>
                  <a:latin typeface="Times New Roman"/>
                  <a:cs typeface="Times New Roman"/>
                </a:rPr>
                <a:t>Dagoretti</a:t>
              </a:r>
              <a:r>
                <a:rPr lang="en-GB" sz="1600" b="1" dirty="0">
                  <a:solidFill>
                    <a:srgbClr val="C00000"/>
                  </a:solidFill>
                  <a:latin typeface="Times New Roman"/>
                  <a:cs typeface="Times New Roman"/>
                </a:rPr>
                <a:t>, </a:t>
              </a:r>
              <a:r>
                <a:rPr lang="en-GB" sz="1600" b="1" dirty="0">
                  <a:solidFill>
                    <a:srgbClr val="0033CC"/>
                  </a:solidFill>
                  <a:latin typeface="Times New Roman"/>
                  <a:cs typeface="Times New Roman"/>
                </a:rPr>
                <a:t>Two</a:t>
              </a:r>
              <a:r>
                <a:rPr lang="en-GB" sz="1600" b="1" dirty="0">
                  <a:solidFill>
                    <a:srgbClr val="C00000"/>
                  </a:solidFill>
                  <a:latin typeface="Times New Roman"/>
                  <a:cs typeface="Times New Roman"/>
                </a:rPr>
                <a:t> </a:t>
              </a:r>
              <a:r>
                <a:rPr lang="en-GB" sz="1600" b="1" dirty="0">
                  <a:latin typeface="Times New Roman"/>
                  <a:cs typeface="Times New Roman"/>
                </a:rPr>
                <a:t>have been  installed at </a:t>
              </a:r>
              <a:r>
                <a:rPr lang="en-GB" sz="1600" b="1" dirty="0">
                  <a:solidFill>
                    <a:srgbClr val="C00000"/>
                  </a:solidFill>
                  <a:latin typeface="Times New Roman"/>
                  <a:cs typeface="Times New Roman"/>
                </a:rPr>
                <a:t>Mombasa &amp; Kisumu Airports</a:t>
              </a:r>
            </a:p>
          </p:txBody>
        </p:sp>
        <p:pic>
          <p:nvPicPr>
            <p:cNvPr id="37906" name="Picture 12" descr="L波段探空仪放球"/>
            <p:cNvPicPr>
              <a:picLocks noChangeAspect="1" noChangeArrowheads="1"/>
            </p:cNvPicPr>
            <p:nvPr/>
          </p:nvPicPr>
          <p:blipFill>
            <a:blip r:embed="rId4">
              <a:lum contrast="6000"/>
              <a:extLst>
                <a:ext uri="{28A0092B-C50C-407E-A947-70E740481C1C}">
                  <a14:useLocalDpi xmlns:a14="http://schemas.microsoft.com/office/drawing/2010/main" val="0"/>
                </a:ext>
              </a:extLst>
            </a:blip>
            <a:srcRect/>
            <a:stretch>
              <a:fillRect/>
            </a:stretch>
          </p:blipFill>
          <p:spPr bwMode="auto">
            <a:xfrm>
              <a:off x="135691" y="3679692"/>
              <a:ext cx="2057400" cy="2143125"/>
            </a:xfrm>
            <a:prstGeom prst="rect">
              <a:avLst/>
            </a:prstGeom>
            <a:noFill/>
            <a:ln>
              <a:noFill/>
            </a:ln>
            <a:effectLst>
              <a:outerShdw dist="139700" dir="2700000" algn="tl" rotWithShape="0">
                <a:srgbClr val="333333">
                  <a:alpha val="64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7892" name="Group 19"/>
          <p:cNvGrpSpPr>
            <a:grpSpLocks/>
          </p:cNvGrpSpPr>
          <p:nvPr/>
        </p:nvGrpSpPr>
        <p:grpSpPr bwMode="auto">
          <a:xfrm>
            <a:off x="2667000" y="3683000"/>
            <a:ext cx="2971800" cy="2794576"/>
            <a:chOff x="2514600" y="3505200"/>
            <a:chExt cx="2971800" cy="2794576"/>
          </a:xfrm>
        </p:grpSpPr>
        <p:pic>
          <p:nvPicPr>
            <p:cNvPr id="37903"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4600" y="3505200"/>
              <a:ext cx="29464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904" name="Rectangle 28"/>
            <p:cNvSpPr>
              <a:spLocks noChangeArrowheads="1"/>
            </p:cNvSpPr>
            <p:nvPr/>
          </p:nvSpPr>
          <p:spPr bwMode="auto">
            <a:xfrm>
              <a:off x="2514600" y="5715000"/>
              <a:ext cx="2971800" cy="584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sz="1600" b="1">
                  <a:solidFill>
                    <a:srgbClr val="0033CC"/>
                  </a:solidFill>
                  <a:latin typeface="Times New Roman"/>
                  <a:cs typeface="Times New Roman"/>
                </a:rPr>
                <a:t>One</a:t>
              </a:r>
              <a:r>
                <a:rPr lang="en-GB" sz="1600" b="1">
                  <a:latin typeface="Times New Roman"/>
                  <a:cs typeface="Times New Roman"/>
                </a:rPr>
                <a:t> Mobile Air Pollution Monitoring Laboratory</a:t>
              </a:r>
            </a:p>
          </p:txBody>
        </p:sp>
      </p:grpSp>
      <p:grpSp>
        <p:nvGrpSpPr>
          <p:cNvPr id="37893" name="Group 133"/>
          <p:cNvGrpSpPr>
            <a:grpSpLocks/>
          </p:cNvGrpSpPr>
          <p:nvPr/>
        </p:nvGrpSpPr>
        <p:grpSpPr bwMode="auto">
          <a:xfrm>
            <a:off x="5562600" y="990600"/>
            <a:ext cx="2743200" cy="2601909"/>
            <a:chOff x="0" y="3697552"/>
            <a:chExt cx="2133600" cy="2602316"/>
          </a:xfrm>
        </p:grpSpPr>
        <p:pic>
          <p:nvPicPr>
            <p:cNvPr id="37901" name="Picture 9" descr="http://www.meteo.go.ke/cmp/pics/gaw.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200" y="3697552"/>
              <a:ext cx="1905000" cy="2017448"/>
            </a:xfrm>
            <a:prstGeom prst="rect">
              <a:avLst/>
            </a:prstGeom>
            <a:noFill/>
            <a:ln w="28575">
              <a:solidFill>
                <a:srgbClr val="006666"/>
              </a:solidFill>
              <a:miter lim="800000"/>
              <a:headEnd/>
              <a:tailEnd/>
            </a:ln>
            <a:extLst>
              <a:ext uri="{909E8E84-426E-40dd-AFC4-6F175D3DCCD1}">
                <a14:hiddenFill xmlns:a14="http://schemas.microsoft.com/office/drawing/2010/main">
                  <a:solidFill>
                    <a:srgbClr val="FFFFFF"/>
                  </a:solidFill>
                </a14:hiddenFill>
              </a:ext>
            </a:extLst>
          </p:spPr>
        </p:pic>
        <p:sp>
          <p:nvSpPr>
            <p:cNvPr id="37902" name="Rectangle 132"/>
            <p:cNvSpPr>
              <a:spLocks noChangeArrowheads="1"/>
            </p:cNvSpPr>
            <p:nvPr/>
          </p:nvSpPr>
          <p:spPr bwMode="auto">
            <a:xfrm>
              <a:off x="0" y="5715000"/>
              <a:ext cx="2133600" cy="584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1600" b="1">
                  <a:solidFill>
                    <a:srgbClr val="0033CC"/>
                  </a:solidFill>
                  <a:latin typeface="Times New Roman"/>
                  <a:cs typeface="Times New Roman"/>
                </a:rPr>
                <a:t>1</a:t>
              </a:r>
              <a:r>
                <a:rPr lang="en-US" sz="1600" b="1">
                  <a:latin typeface="Times New Roman"/>
                  <a:cs typeface="Times New Roman"/>
                </a:rPr>
                <a:t> Global Atmospheric Watch at </a:t>
              </a:r>
              <a:r>
                <a:rPr lang="en-US" sz="1600" b="1">
                  <a:solidFill>
                    <a:srgbClr val="C00000"/>
                  </a:solidFill>
                  <a:latin typeface="Times New Roman"/>
                  <a:cs typeface="Times New Roman"/>
                </a:rPr>
                <a:t>Mt Kenya</a:t>
              </a:r>
              <a:endParaRPr lang="en-GB" sz="1600" b="1">
                <a:solidFill>
                  <a:srgbClr val="C00000"/>
                </a:solidFill>
                <a:latin typeface="Times New Roman"/>
                <a:cs typeface="Times New Roman"/>
              </a:endParaRPr>
            </a:p>
          </p:txBody>
        </p:sp>
      </p:grpSp>
      <p:grpSp>
        <p:nvGrpSpPr>
          <p:cNvPr id="37894" name="Group 21"/>
          <p:cNvGrpSpPr>
            <a:grpSpLocks/>
          </p:cNvGrpSpPr>
          <p:nvPr/>
        </p:nvGrpSpPr>
        <p:grpSpPr bwMode="auto">
          <a:xfrm>
            <a:off x="2438400" y="990600"/>
            <a:ext cx="2895600" cy="2489190"/>
            <a:chOff x="2438400" y="990600"/>
            <a:chExt cx="2895600" cy="2489956"/>
          </a:xfrm>
        </p:grpSpPr>
        <p:sp>
          <p:nvSpPr>
            <p:cNvPr id="37899" name="Rectangle 28"/>
            <p:cNvSpPr>
              <a:spLocks noChangeArrowheads="1"/>
            </p:cNvSpPr>
            <p:nvPr/>
          </p:nvSpPr>
          <p:spPr bwMode="auto">
            <a:xfrm>
              <a:off x="2438400" y="2895600"/>
              <a:ext cx="2895600" cy="584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sz="1600" b="1">
                  <a:solidFill>
                    <a:srgbClr val="0033CC"/>
                  </a:solidFill>
                  <a:latin typeface="Times New Roman"/>
                  <a:cs typeface="Times New Roman"/>
                </a:rPr>
                <a:t>1</a:t>
              </a:r>
              <a:r>
                <a:rPr lang="en-GB" sz="1600" b="1">
                  <a:latin typeface="Times New Roman"/>
                  <a:cs typeface="Times New Roman"/>
                </a:rPr>
                <a:t> Ozone Profile measuring system  in </a:t>
              </a:r>
              <a:r>
                <a:rPr lang="en-GB" sz="1600" b="1">
                  <a:solidFill>
                    <a:srgbClr val="C00000"/>
                  </a:solidFill>
                  <a:latin typeface="Times New Roman"/>
                  <a:cs typeface="Times New Roman"/>
                </a:rPr>
                <a:t>Nairobi </a:t>
              </a:r>
            </a:p>
          </p:txBody>
        </p:sp>
        <p:pic>
          <p:nvPicPr>
            <p:cNvPr id="37900" name="Picture 1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38400" y="990600"/>
              <a:ext cx="2895600" cy="194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7895" name="Group 135"/>
          <p:cNvGrpSpPr>
            <a:grpSpLocks/>
          </p:cNvGrpSpPr>
          <p:nvPr/>
        </p:nvGrpSpPr>
        <p:grpSpPr bwMode="auto">
          <a:xfrm>
            <a:off x="6019800" y="3698875"/>
            <a:ext cx="2743200" cy="2553823"/>
            <a:chOff x="3200400" y="3700586"/>
            <a:chExt cx="2209800" cy="2554109"/>
          </a:xfrm>
        </p:grpSpPr>
        <p:pic>
          <p:nvPicPr>
            <p:cNvPr id="37897" name="Picture 6" descr="C:\aGAW JULY 2010\DATA\JKIA_9-7-2012\pics reports\JKIA AND NORWAY 147.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00400" y="3700586"/>
              <a:ext cx="2133600" cy="2014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8" name="Rectangle 134"/>
            <p:cNvSpPr>
              <a:spLocks noChangeArrowheads="1"/>
            </p:cNvSpPr>
            <p:nvPr/>
          </p:nvSpPr>
          <p:spPr bwMode="auto">
            <a:xfrm>
              <a:off x="3200400" y="5715000"/>
              <a:ext cx="2209800" cy="539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90000"/>
                </a:lnSpc>
              </a:pPr>
              <a:r>
                <a:rPr lang="en-GB" sz="1600" b="1">
                  <a:solidFill>
                    <a:srgbClr val="0033CC"/>
                  </a:solidFill>
                  <a:latin typeface="Times New Roman"/>
                  <a:cs typeface="Times New Roman"/>
                </a:rPr>
                <a:t>2</a:t>
              </a:r>
              <a:r>
                <a:rPr lang="en-GB" sz="1600" b="1">
                  <a:latin typeface="Times New Roman"/>
                  <a:cs typeface="Times New Roman"/>
                </a:rPr>
                <a:t> urban pollution stations at </a:t>
              </a:r>
              <a:r>
                <a:rPr lang="en-GB" sz="1600" b="1">
                  <a:solidFill>
                    <a:srgbClr val="C00000"/>
                  </a:solidFill>
                  <a:latin typeface="Times New Roman"/>
                  <a:cs typeface="Times New Roman"/>
                </a:rPr>
                <a:t>Chiromo and JKIA</a:t>
              </a:r>
            </a:p>
          </p:txBody>
        </p:sp>
      </p:grpSp>
      <p:pic>
        <p:nvPicPr>
          <p:cNvPr id="37896" name="Picture 2" descr="Mt. Kenya"/>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194550" y="762000"/>
            <a:ext cx="194945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17277866"/>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a:xfrm>
            <a:off x="6477000" y="0"/>
            <a:ext cx="2667000" cy="3048000"/>
          </a:xfrm>
          <a:solidFill>
            <a:srgbClr val="FFFF00"/>
          </a:solidFill>
        </p:spPr>
        <p:txBody>
          <a:bodyPr>
            <a:normAutofit fontScale="90000"/>
          </a:bodyPr>
          <a:lstStyle/>
          <a:p>
            <a:pPr algn="l">
              <a:defRPr/>
            </a:pPr>
            <a:r>
              <a:rPr lang="en-GB" sz="3300" b="1" dirty="0" smtClean="0">
                <a:solidFill>
                  <a:srgbClr val="006666"/>
                </a:solidFill>
                <a:ea typeface="+mj-ea"/>
                <a:cs typeface="+mj-cs"/>
              </a:rPr>
              <a:t>Network of </a:t>
            </a:r>
            <a:r>
              <a:rPr lang="en-GB" sz="3300" b="1" dirty="0" smtClean="0">
                <a:solidFill>
                  <a:srgbClr val="FF0066"/>
                </a:solidFill>
                <a:ea typeface="+mj-ea"/>
                <a:cs typeface="+mj-cs"/>
              </a:rPr>
              <a:t>Existing</a:t>
            </a:r>
            <a:r>
              <a:rPr lang="en-GB" sz="3300" b="1" dirty="0" smtClean="0">
                <a:solidFill>
                  <a:srgbClr val="006666"/>
                </a:solidFill>
                <a:ea typeface="+mj-ea"/>
                <a:cs typeface="+mj-cs"/>
              </a:rPr>
              <a:t> and </a:t>
            </a:r>
            <a:r>
              <a:rPr lang="en-GB" sz="3300" b="1" dirty="0" smtClean="0">
                <a:solidFill>
                  <a:srgbClr val="0000FF"/>
                </a:solidFill>
                <a:ea typeface="+mj-ea"/>
                <a:cs typeface="+mj-cs"/>
              </a:rPr>
              <a:t>Planned </a:t>
            </a:r>
            <a:r>
              <a:rPr lang="en-GB" sz="3300" b="1" dirty="0" smtClean="0">
                <a:solidFill>
                  <a:srgbClr val="006666"/>
                </a:solidFill>
                <a:ea typeface="+mj-ea"/>
                <a:cs typeface="+mj-cs"/>
              </a:rPr>
              <a:t>manned Synoptic Observation Stations</a:t>
            </a:r>
            <a:endParaRPr lang="en-US" sz="3300" b="1" dirty="0" smtClean="0">
              <a:solidFill>
                <a:srgbClr val="006666"/>
              </a:solidFill>
              <a:ea typeface="+mj-ea"/>
              <a:cs typeface="+mj-cs"/>
            </a:endParaRPr>
          </a:p>
        </p:txBody>
      </p:sp>
      <p:sp>
        <p:nvSpPr>
          <p:cNvPr id="39938" name="Slide Number Placeholder 62"/>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Times New Roman" charset="0"/>
                <a:ea typeface="ＭＳ Ｐゴシック" charset="0"/>
                <a:cs typeface="ＭＳ Ｐゴシック" charset="0"/>
              </a:defRPr>
            </a:lvl1pPr>
            <a:lvl2pPr marL="742950" indent="-285750" eaLnBrk="0" hangingPunct="0">
              <a:defRPr sz="1600">
                <a:solidFill>
                  <a:schemeClr val="tx1"/>
                </a:solidFill>
                <a:latin typeface="Times New Roman" charset="0"/>
                <a:ea typeface="ＭＳ Ｐゴシック" charset="0"/>
              </a:defRPr>
            </a:lvl2pPr>
            <a:lvl3pPr marL="1143000" indent="-228600" eaLnBrk="0" hangingPunct="0">
              <a:defRPr sz="1600">
                <a:solidFill>
                  <a:schemeClr val="tx1"/>
                </a:solidFill>
                <a:latin typeface="Times New Roman" charset="0"/>
                <a:ea typeface="ＭＳ Ｐゴシック" charset="0"/>
              </a:defRPr>
            </a:lvl3pPr>
            <a:lvl4pPr marL="1600200" indent="-228600" eaLnBrk="0" hangingPunct="0">
              <a:defRPr sz="1600">
                <a:solidFill>
                  <a:schemeClr val="tx1"/>
                </a:solidFill>
                <a:latin typeface="Times New Roman" charset="0"/>
                <a:ea typeface="ＭＳ Ｐゴシック" charset="0"/>
              </a:defRPr>
            </a:lvl4pPr>
            <a:lvl5pPr marL="2057400" indent="-228600" eaLnBrk="0" hangingPunct="0">
              <a:defRPr sz="16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16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16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16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1600">
                <a:solidFill>
                  <a:schemeClr val="tx1"/>
                </a:solidFill>
                <a:latin typeface="Times New Roman" charset="0"/>
                <a:ea typeface="ＭＳ Ｐゴシック" charset="0"/>
              </a:defRPr>
            </a:lvl9pPr>
          </a:lstStyle>
          <a:p>
            <a:pPr eaLnBrk="1" hangingPunct="1"/>
            <a:fld id="{29BE728E-59CD-D14C-9E5E-0D059796DC39}" type="slidenum">
              <a:rPr lang="en-US" sz="1400"/>
              <a:pPr eaLnBrk="1" hangingPunct="1"/>
              <a:t>9</a:t>
            </a:fld>
            <a:endParaRPr lang="en-US" sz="1400"/>
          </a:p>
        </p:txBody>
      </p:sp>
      <p:sp>
        <p:nvSpPr>
          <p:cNvPr id="39939" name="Rectangle 4"/>
          <p:cNvSpPr>
            <a:spLocks noChangeArrowheads="1"/>
          </p:cNvSpPr>
          <p:nvPr/>
        </p:nvSpPr>
        <p:spPr bwMode="auto">
          <a:xfrm>
            <a:off x="0" y="0"/>
            <a:ext cx="91440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0" hangingPunct="0"/>
            <a:endParaRPr lang="en-US" sz="4000">
              <a:solidFill>
                <a:srgbClr val="FF3300"/>
              </a:solidFill>
            </a:endParaRPr>
          </a:p>
        </p:txBody>
      </p:sp>
      <p:sp>
        <p:nvSpPr>
          <p:cNvPr id="39940" name="TextBox 55"/>
          <p:cNvSpPr txBox="1">
            <a:spLocks noChangeArrowheads="1"/>
          </p:cNvSpPr>
          <p:nvPr/>
        </p:nvSpPr>
        <p:spPr bwMode="auto">
          <a:xfrm>
            <a:off x="914400" y="4876800"/>
            <a:ext cx="12192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Times New Roman" charset="0"/>
                <a:ea typeface="ＭＳ Ｐゴシック" charset="0"/>
                <a:cs typeface="ＭＳ Ｐゴシック" charset="0"/>
              </a:defRPr>
            </a:lvl1pPr>
            <a:lvl2pPr marL="742950" indent="-285750" eaLnBrk="0" hangingPunct="0">
              <a:defRPr sz="1600">
                <a:solidFill>
                  <a:schemeClr val="tx1"/>
                </a:solidFill>
                <a:latin typeface="Times New Roman" charset="0"/>
                <a:ea typeface="ＭＳ Ｐゴシック" charset="0"/>
              </a:defRPr>
            </a:lvl2pPr>
            <a:lvl3pPr marL="1143000" indent="-228600" eaLnBrk="0" hangingPunct="0">
              <a:defRPr sz="1600">
                <a:solidFill>
                  <a:schemeClr val="tx1"/>
                </a:solidFill>
                <a:latin typeface="Times New Roman" charset="0"/>
                <a:ea typeface="ＭＳ Ｐゴシック" charset="0"/>
              </a:defRPr>
            </a:lvl3pPr>
            <a:lvl4pPr marL="1600200" indent="-228600" eaLnBrk="0" hangingPunct="0">
              <a:defRPr sz="1600">
                <a:solidFill>
                  <a:schemeClr val="tx1"/>
                </a:solidFill>
                <a:latin typeface="Times New Roman" charset="0"/>
                <a:ea typeface="ＭＳ Ｐゴシック" charset="0"/>
              </a:defRPr>
            </a:lvl4pPr>
            <a:lvl5pPr marL="2057400" indent="-228600" eaLnBrk="0" hangingPunct="0">
              <a:defRPr sz="16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16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16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16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1600">
                <a:solidFill>
                  <a:schemeClr val="tx1"/>
                </a:solidFill>
                <a:latin typeface="Times New Roman" charset="0"/>
                <a:ea typeface="ＭＳ Ｐゴシック" charset="0"/>
              </a:defRPr>
            </a:lvl9pPr>
          </a:lstStyle>
          <a:p>
            <a:pPr eaLnBrk="1" hangingPunct="1"/>
            <a:endParaRPr lang="en-US"/>
          </a:p>
        </p:txBody>
      </p:sp>
      <p:sp>
        <p:nvSpPr>
          <p:cNvPr id="39941" name="TextBox 122"/>
          <p:cNvSpPr txBox="1">
            <a:spLocks noChangeArrowheads="1"/>
          </p:cNvSpPr>
          <p:nvPr/>
        </p:nvSpPr>
        <p:spPr bwMode="auto">
          <a:xfrm>
            <a:off x="6553200" y="3124200"/>
            <a:ext cx="2438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Times New Roman" charset="0"/>
                <a:ea typeface="ＭＳ Ｐゴシック" charset="0"/>
                <a:cs typeface="ＭＳ Ｐゴシック" charset="0"/>
              </a:defRPr>
            </a:lvl1pPr>
            <a:lvl2pPr marL="742950" indent="-285750" eaLnBrk="0" hangingPunct="0">
              <a:defRPr sz="1600">
                <a:solidFill>
                  <a:schemeClr val="tx1"/>
                </a:solidFill>
                <a:latin typeface="Times New Roman" charset="0"/>
                <a:ea typeface="ＭＳ Ｐゴシック" charset="0"/>
              </a:defRPr>
            </a:lvl2pPr>
            <a:lvl3pPr marL="1143000" indent="-228600" eaLnBrk="0" hangingPunct="0">
              <a:defRPr sz="1600">
                <a:solidFill>
                  <a:schemeClr val="tx1"/>
                </a:solidFill>
                <a:latin typeface="Times New Roman" charset="0"/>
                <a:ea typeface="ＭＳ Ｐゴシック" charset="0"/>
              </a:defRPr>
            </a:lvl3pPr>
            <a:lvl4pPr marL="1600200" indent="-228600" eaLnBrk="0" hangingPunct="0">
              <a:defRPr sz="1600">
                <a:solidFill>
                  <a:schemeClr val="tx1"/>
                </a:solidFill>
                <a:latin typeface="Times New Roman" charset="0"/>
                <a:ea typeface="ＭＳ Ｐゴシック" charset="0"/>
              </a:defRPr>
            </a:lvl4pPr>
            <a:lvl5pPr marL="2057400" indent="-228600" eaLnBrk="0" hangingPunct="0">
              <a:defRPr sz="16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16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16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16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1600">
                <a:solidFill>
                  <a:schemeClr val="tx1"/>
                </a:solidFill>
                <a:latin typeface="Times New Roman" charset="0"/>
                <a:ea typeface="ＭＳ Ｐゴシック" charset="0"/>
              </a:defRPr>
            </a:lvl9pPr>
          </a:lstStyle>
          <a:p>
            <a:pPr eaLnBrk="1" hangingPunct="1"/>
            <a:r>
              <a:rPr lang="en-US" sz="2400" b="1">
                <a:solidFill>
                  <a:srgbClr val="FF0000"/>
                </a:solidFill>
              </a:rPr>
              <a:t>Existing Stations</a:t>
            </a:r>
          </a:p>
        </p:txBody>
      </p:sp>
      <p:grpSp>
        <p:nvGrpSpPr>
          <p:cNvPr id="39942" name="Group 152"/>
          <p:cNvGrpSpPr>
            <a:grpSpLocks/>
          </p:cNvGrpSpPr>
          <p:nvPr/>
        </p:nvGrpSpPr>
        <p:grpSpPr bwMode="auto">
          <a:xfrm>
            <a:off x="0" y="0"/>
            <a:ext cx="6477000" cy="6858000"/>
            <a:chOff x="0" y="0"/>
            <a:chExt cx="5943600" cy="6858000"/>
          </a:xfrm>
        </p:grpSpPr>
        <p:grpSp>
          <p:nvGrpSpPr>
            <p:cNvPr id="39947" name="Group 120"/>
            <p:cNvGrpSpPr>
              <a:grpSpLocks/>
            </p:cNvGrpSpPr>
            <p:nvPr/>
          </p:nvGrpSpPr>
          <p:grpSpPr bwMode="auto">
            <a:xfrm>
              <a:off x="0" y="0"/>
              <a:ext cx="5943600" cy="6858000"/>
              <a:chOff x="0" y="0"/>
              <a:chExt cx="5525042" cy="6858000"/>
            </a:xfrm>
          </p:grpSpPr>
          <p:graphicFrame>
            <p:nvGraphicFramePr>
              <p:cNvPr id="39972" name="Object 7"/>
              <p:cNvGraphicFramePr>
                <a:graphicFrameLocks noChangeAspect="1"/>
              </p:cNvGraphicFramePr>
              <p:nvPr/>
            </p:nvGraphicFramePr>
            <p:xfrm>
              <a:off x="0" y="0"/>
              <a:ext cx="5525042" cy="6858000"/>
            </p:xfrm>
            <a:graphic>
              <a:graphicData uri="http://schemas.openxmlformats.org/presentationml/2006/ole">
                <mc:AlternateContent xmlns:mc="http://schemas.openxmlformats.org/markup-compatibility/2006">
                  <mc:Choice xmlns:v="urn:schemas-microsoft-com:vml" Requires="v">
                    <p:oleObj spid="_x0000_s63500" r:id="rId4" imgW="10438095" imgH="7078063" progId="">
                      <p:embed/>
                    </p:oleObj>
                  </mc:Choice>
                  <mc:Fallback>
                    <p:oleObj r:id="rId4" imgW="10438095" imgH="7078063" progId="">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l="21199" t="517" r="24266"/>
                          <a:stretch>
                            <a:fillRect/>
                          </a:stretch>
                        </p:blipFill>
                        <p:spPr bwMode="auto">
                          <a:xfrm>
                            <a:off x="0" y="0"/>
                            <a:ext cx="5525042" cy="685800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00CC99"/>
                                </a:solidFill>
                              </a14:hiddenFill>
                            </a:ext>
                          </a:extLst>
                        </p:spPr>
                      </p:pic>
                    </p:oleObj>
                  </mc:Fallback>
                </mc:AlternateContent>
              </a:graphicData>
            </a:graphic>
          </p:graphicFrame>
          <p:sp>
            <p:nvSpPr>
              <p:cNvPr id="95" name="Rounded Rectangle 94"/>
              <p:cNvSpPr/>
              <p:nvPr/>
            </p:nvSpPr>
            <p:spPr>
              <a:xfrm>
                <a:off x="3277108" y="1295400"/>
                <a:ext cx="151668"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6" name="Rounded Rectangle 95"/>
              <p:cNvSpPr/>
              <p:nvPr/>
            </p:nvSpPr>
            <p:spPr>
              <a:xfrm>
                <a:off x="5105247" y="990600"/>
                <a:ext cx="153022"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7" name="Rounded Rectangle 96"/>
              <p:cNvSpPr/>
              <p:nvPr/>
            </p:nvSpPr>
            <p:spPr>
              <a:xfrm>
                <a:off x="989904" y="1524000"/>
                <a:ext cx="153022"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8" name="Rounded Rectangle 97"/>
              <p:cNvSpPr/>
              <p:nvPr/>
            </p:nvSpPr>
            <p:spPr>
              <a:xfrm>
                <a:off x="533546" y="2895600"/>
                <a:ext cx="151668"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9" name="Rounded Rectangle 98"/>
              <p:cNvSpPr/>
              <p:nvPr/>
            </p:nvSpPr>
            <p:spPr>
              <a:xfrm>
                <a:off x="761047" y="3200400"/>
                <a:ext cx="153022"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0" name="Rounded Rectangle 99"/>
              <p:cNvSpPr/>
              <p:nvPr/>
            </p:nvSpPr>
            <p:spPr>
              <a:xfrm>
                <a:off x="456358" y="3352800"/>
                <a:ext cx="153022"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1" name="Rounded Rectangle 100"/>
              <p:cNvSpPr/>
              <p:nvPr/>
            </p:nvSpPr>
            <p:spPr>
              <a:xfrm>
                <a:off x="2514707" y="2057400"/>
                <a:ext cx="151668"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2" name="Rounded Rectangle 101"/>
              <p:cNvSpPr/>
              <p:nvPr/>
            </p:nvSpPr>
            <p:spPr>
              <a:xfrm>
                <a:off x="3886488" y="2438400"/>
                <a:ext cx="153022"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3" name="Rounded Rectangle 102"/>
              <p:cNvSpPr/>
              <p:nvPr/>
            </p:nvSpPr>
            <p:spPr>
              <a:xfrm>
                <a:off x="2361685" y="3505200"/>
                <a:ext cx="153022"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4" name="Rounded Rectangle 103"/>
              <p:cNvSpPr/>
              <p:nvPr/>
            </p:nvSpPr>
            <p:spPr>
              <a:xfrm>
                <a:off x="1447616" y="3505200"/>
                <a:ext cx="153022"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5" name="Rounded Rectangle 104"/>
              <p:cNvSpPr/>
              <p:nvPr/>
            </p:nvSpPr>
            <p:spPr>
              <a:xfrm>
                <a:off x="1294593" y="3810000"/>
                <a:ext cx="153022"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6" name="Rounded Rectangle 105"/>
              <p:cNvSpPr/>
              <p:nvPr/>
            </p:nvSpPr>
            <p:spPr>
              <a:xfrm>
                <a:off x="380524" y="3657600"/>
                <a:ext cx="153022"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7" name="Rounded Rectangle 106"/>
              <p:cNvSpPr/>
              <p:nvPr/>
            </p:nvSpPr>
            <p:spPr>
              <a:xfrm>
                <a:off x="761047" y="3810000"/>
                <a:ext cx="153022"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8" name="Rounded Rectangle 107"/>
              <p:cNvSpPr/>
              <p:nvPr/>
            </p:nvSpPr>
            <p:spPr>
              <a:xfrm>
                <a:off x="456358" y="4038600"/>
                <a:ext cx="153022"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9" name="Rounded Rectangle 108"/>
              <p:cNvSpPr/>
              <p:nvPr/>
            </p:nvSpPr>
            <p:spPr>
              <a:xfrm>
                <a:off x="1142925" y="4267200"/>
                <a:ext cx="151668"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0" name="Rounded Rectangle 109"/>
              <p:cNvSpPr/>
              <p:nvPr/>
            </p:nvSpPr>
            <p:spPr>
              <a:xfrm>
                <a:off x="1828139" y="3810000"/>
                <a:ext cx="153022"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1" name="Rounded Rectangle 110"/>
              <p:cNvSpPr/>
              <p:nvPr/>
            </p:nvSpPr>
            <p:spPr>
              <a:xfrm>
                <a:off x="2210017" y="3886200"/>
                <a:ext cx="151668"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2" name="Rounded Rectangle 111"/>
              <p:cNvSpPr/>
              <p:nvPr/>
            </p:nvSpPr>
            <p:spPr>
              <a:xfrm>
                <a:off x="1981161" y="4267200"/>
                <a:ext cx="151668"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3" name="Rounded Rectangle 112"/>
              <p:cNvSpPr/>
              <p:nvPr/>
            </p:nvSpPr>
            <p:spPr>
              <a:xfrm>
                <a:off x="1752305" y="4419600"/>
                <a:ext cx="153022"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4" name="Rounded Rectangle 113"/>
              <p:cNvSpPr/>
              <p:nvPr/>
            </p:nvSpPr>
            <p:spPr>
              <a:xfrm>
                <a:off x="2056995" y="4572000"/>
                <a:ext cx="153022"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5" name="Rounded Rectangle 114"/>
              <p:cNvSpPr/>
              <p:nvPr/>
            </p:nvSpPr>
            <p:spPr>
              <a:xfrm>
                <a:off x="2438873" y="5105400"/>
                <a:ext cx="151668"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6" name="Rounded Rectangle 115"/>
              <p:cNvSpPr/>
              <p:nvPr/>
            </p:nvSpPr>
            <p:spPr>
              <a:xfrm>
                <a:off x="2972419" y="5791200"/>
                <a:ext cx="151668"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7" name="Rounded Rectangle 116"/>
              <p:cNvSpPr/>
              <p:nvPr/>
            </p:nvSpPr>
            <p:spPr>
              <a:xfrm>
                <a:off x="3657632" y="3886200"/>
                <a:ext cx="153022"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8" name="Rounded Rectangle 117"/>
              <p:cNvSpPr/>
              <p:nvPr/>
            </p:nvSpPr>
            <p:spPr>
              <a:xfrm>
                <a:off x="4495868" y="5105400"/>
                <a:ext cx="153022"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9" name="Rounded Rectangle 118"/>
              <p:cNvSpPr/>
              <p:nvPr/>
            </p:nvSpPr>
            <p:spPr>
              <a:xfrm>
                <a:off x="3962322" y="5715000"/>
                <a:ext cx="153022"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0" name="Rounded Rectangle 119"/>
              <p:cNvSpPr/>
              <p:nvPr/>
            </p:nvSpPr>
            <p:spPr>
              <a:xfrm>
                <a:off x="3657632" y="6248400"/>
                <a:ext cx="153022" cy="1524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124" name="Oval 123"/>
            <p:cNvSpPr>
              <a:spLocks noChangeAspect="1"/>
            </p:cNvSpPr>
            <p:nvPr/>
          </p:nvSpPr>
          <p:spPr>
            <a:xfrm>
              <a:off x="1143561" y="722313"/>
              <a:ext cx="190836" cy="192087"/>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5" name="Oval 124"/>
            <p:cNvSpPr>
              <a:spLocks noChangeAspect="1"/>
            </p:cNvSpPr>
            <p:nvPr/>
          </p:nvSpPr>
          <p:spPr>
            <a:xfrm>
              <a:off x="36420" y="762000"/>
              <a:ext cx="192293" cy="192088"/>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6" name="Oval 125"/>
            <p:cNvSpPr>
              <a:spLocks noChangeAspect="1"/>
            </p:cNvSpPr>
            <p:nvPr/>
          </p:nvSpPr>
          <p:spPr>
            <a:xfrm>
              <a:off x="2056952" y="1371600"/>
              <a:ext cx="192293" cy="192088"/>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7" name="Oval 126"/>
            <p:cNvSpPr>
              <a:spLocks noChangeAspect="1"/>
            </p:cNvSpPr>
            <p:nvPr/>
          </p:nvSpPr>
          <p:spPr>
            <a:xfrm>
              <a:off x="1828240" y="1752600"/>
              <a:ext cx="192293" cy="192088"/>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8" name="Oval 127"/>
            <p:cNvSpPr>
              <a:spLocks noChangeAspect="1"/>
            </p:cNvSpPr>
            <p:nvPr/>
          </p:nvSpPr>
          <p:spPr>
            <a:xfrm>
              <a:off x="1066352" y="1981200"/>
              <a:ext cx="192293" cy="192088"/>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9" name="Oval 128"/>
            <p:cNvSpPr>
              <a:spLocks noChangeAspect="1"/>
            </p:cNvSpPr>
            <p:nvPr/>
          </p:nvSpPr>
          <p:spPr>
            <a:xfrm>
              <a:off x="1864659" y="2170113"/>
              <a:ext cx="192293" cy="192087"/>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0" name="Oval 129"/>
            <p:cNvSpPr>
              <a:spLocks noChangeAspect="1"/>
            </p:cNvSpPr>
            <p:nvPr/>
          </p:nvSpPr>
          <p:spPr>
            <a:xfrm>
              <a:off x="1752488" y="2855913"/>
              <a:ext cx="192293" cy="192087"/>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1" name="Oval 130"/>
            <p:cNvSpPr>
              <a:spLocks noChangeAspect="1"/>
            </p:cNvSpPr>
            <p:nvPr/>
          </p:nvSpPr>
          <p:spPr>
            <a:xfrm>
              <a:off x="1372272" y="3124200"/>
              <a:ext cx="190837" cy="192088"/>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2" name="Oval 131"/>
            <p:cNvSpPr>
              <a:spLocks noChangeAspect="1"/>
            </p:cNvSpPr>
            <p:nvPr/>
          </p:nvSpPr>
          <p:spPr>
            <a:xfrm>
              <a:off x="4800040" y="1712913"/>
              <a:ext cx="192293" cy="192087"/>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3" name="Oval 132"/>
            <p:cNvSpPr>
              <a:spLocks noChangeAspect="1"/>
            </p:cNvSpPr>
            <p:nvPr/>
          </p:nvSpPr>
          <p:spPr>
            <a:xfrm>
              <a:off x="2438624" y="3124200"/>
              <a:ext cx="192293" cy="192088"/>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4" name="Oval 133"/>
            <p:cNvSpPr>
              <a:spLocks noChangeAspect="1"/>
            </p:cNvSpPr>
            <p:nvPr/>
          </p:nvSpPr>
          <p:spPr>
            <a:xfrm>
              <a:off x="4800040" y="3389313"/>
              <a:ext cx="192293" cy="192087"/>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5" name="Oval 134"/>
            <p:cNvSpPr>
              <a:spLocks noChangeAspect="1"/>
            </p:cNvSpPr>
            <p:nvPr/>
          </p:nvSpPr>
          <p:spPr>
            <a:xfrm>
              <a:off x="4495576" y="3389313"/>
              <a:ext cx="192293" cy="192087"/>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6" name="Oval 135"/>
            <p:cNvSpPr>
              <a:spLocks noChangeAspect="1"/>
            </p:cNvSpPr>
            <p:nvPr/>
          </p:nvSpPr>
          <p:spPr>
            <a:xfrm>
              <a:off x="2779507" y="4114800"/>
              <a:ext cx="192293" cy="192088"/>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7" name="Oval 136"/>
            <p:cNvSpPr>
              <a:spLocks noChangeAspect="1"/>
            </p:cNvSpPr>
            <p:nvPr/>
          </p:nvSpPr>
          <p:spPr>
            <a:xfrm>
              <a:off x="2896048" y="4495800"/>
              <a:ext cx="192293" cy="192088"/>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8" name="Oval 137"/>
            <p:cNvSpPr>
              <a:spLocks noChangeAspect="1"/>
            </p:cNvSpPr>
            <p:nvPr/>
          </p:nvSpPr>
          <p:spPr>
            <a:xfrm>
              <a:off x="761888" y="4648200"/>
              <a:ext cx="192293" cy="192088"/>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9" name="Oval 138"/>
            <p:cNvSpPr>
              <a:spLocks noChangeAspect="1"/>
            </p:cNvSpPr>
            <p:nvPr/>
          </p:nvSpPr>
          <p:spPr>
            <a:xfrm>
              <a:off x="1523776" y="4800600"/>
              <a:ext cx="192293" cy="192088"/>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0" name="Oval 139"/>
            <p:cNvSpPr>
              <a:spLocks noChangeAspect="1"/>
            </p:cNvSpPr>
            <p:nvPr/>
          </p:nvSpPr>
          <p:spPr>
            <a:xfrm>
              <a:off x="1828240" y="5218113"/>
              <a:ext cx="192293" cy="192087"/>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1" name="Oval 140"/>
            <p:cNvSpPr>
              <a:spLocks noChangeAspect="1"/>
            </p:cNvSpPr>
            <p:nvPr/>
          </p:nvSpPr>
          <p:spPr>
            <a:xfrm>
              <a:off x="4151779" y="4572000"/>
              <a:ext cx="192293" cy="192088"/>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2" name="Oval 141"/>
            <p:cNvSpPr>
              <a:spLocks noChangeAspect="1"/>
            </p:cNvSpPr>
            <p:nvPr/>
          </p:nvSpPr>
          <p:spPr>
            <a:xfrm>
              <a:off x="4227531" y="5065713"/>
              <a:ext cx="192293" cy="192087"/>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3" name="Oval 142"/>
            <p:cNvSpPr>
              <a:spLocks noChangeAspect="1"/>
            </p:cNvSpPr>
            <p:nvPr/>
          </p:nvSpPr>
          <p:spPr>
            <a:xfrm>
              <a:off x="3541395" y="3048000"/>
              <a:ext cx="192293" cy="192088"/>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4" name="Oval 143"/>
            <p:cNvSpPr>
              <a:spLocks noChangeAspect="1"/>
            </p:cNvSpPr>
            <p:nvPr/>
          </p:nvSpPr>
          <p:spPr>
            <a:xfrm>
              <a:off x="2514376" y="5791200"/>
              <a:ext cx="192293" cy="192088"/>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5" name="Oval 144"/>
            <p:cNvSpPr>
              <a:spLocks noChangeAspect="1"/>
            </p:cNvSpPr>
            <p:nvPr/>
          </p:nvSpPr>
          <p:spPr>
            <a:xfrm>
              <a:off x="3694355" y="6553200"/>
              <a:ext cx="192293" cy="192088"/>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6" name="Oval 145"/>
            <p:cNvSpPr>
              <a:spLocks noChangeAspect="1"/>
            </p:cNvSpPr>
            <p:nvPr/>
          </p:nvSpPr>
          <p:spPr>
            <a:xfrm>
              <a:off x="228713" y="3352800"/>
              <a:ext cx="192293" cy="192088"/>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7" name="Oval 146"/>
            <p:cNvSpPr>
              <a:spLocks noChangeAspect="1"/>
            </p:cNvSpPr>
            <p:nvPr/>
          </p:nvSpPr>
          <p:spPr>
            <a:xfrm>
              <a:off x="0" y="3276600"/>
              <a:ext cx="192293" cy="192088"/>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149" name="Oval 148"/>
          <p:cNvSpPr>
            <a:spLocks noChangeAspect="1"/>
          </p:cNvSpPr>
          <p:nvPr/>
        </p:nvSpPr>
        <p:spPr>
          <a:xfrm>
            <a:off x="6172200" y="3733800"/>
            <a:ext cx="239713" cy="239713"/>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944" name="TextBox 149"/>
          <p:cNvSpPr txBox="1">
            <a:spLocks noChangeArrowheads="1"/>
          </p:cNvSpPr>
          <p:nvPr/>
        </p:nvSpPr>
        <p:spPr bwMode="auto">
          <a:xfrm>
            <a:off x="6553200" y="3581400"/>
            <a:ext cx="2438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Times New Roman" charset="0"/>
                <a:ea typeface="ＭＳ Ｐゴシック" charset="0"/>
                <a:cs typeface="ＭＳ Ｐゴシック" charset="0"/>
              </a:defRPr>
            </a:lvl1pPr>
            <a:lvl2pPr marL="742950" indent="-285750" eaLnBrk="0" hangingPunct="0">
              <a:defRPr sz="1600">
                <a:solidFill>
                  <a:schemeClr val="tx1"/>
                </a:solidFill>
                <a:latin typeface="Times New Roman" charset="0"/>
                <a:ea typeface="ＭＳ Ｐゴシック" charset="0"/>
              </a:defRPr>
            </a:lvl2pPr>
            <a:lvl3pPr marL="1143000" indent="-228600" eaLnBrk="0" hangingPunct="0">
              <a:defRPr sz="1600">
                <a:solidFill>
                  <a:schemeClr val="tx1"/>
                </a:solidFill>
                <a:latin typeface="Times New Roman" charset="0"/>
                <a:ea typeface="ＭＳ Ｐゴシック" charset="0"/>
              </a:defRPr>
            </a:lvl3pPr>
            <a:lvl4pPr marL="1600200" indent="-228600" eaLnBrk="0" hangingPunct="0">
              <a:defRPr sz="1600">
                <a:solidFill>
                  <a:schemeClr val="tx1"/>
                </a:solidFill>
                <a:latin typeface="Times New Roman" charset="0"/>
                <a:ea typeface="ＭＳ Ｐゴシック" charset="0"/>
              </a:defRPr>
            </a:lvl4pPr>
            <a:lvl5pPr marL="2057400" indent="-228600" eaLnBrk="0" hangingPunct="0">
              <a:defRPr sz="16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16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16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16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1600">
                <a:solidFill>
                  <a:schemeClr val="tx1"/>
                </a:solidFill>
                <a:latin typeface="Times New Roman" charset="0"/>
                <a:ea typeface="ＭＳ Ｐゴシック" charset="0"/>
              </a:defRPr>
            </a:lvl9pPr>
          </a:lstStyle>
          <a:p>
            <a:pPr eaLnBrk="1" hangingPunct="1"/>
            <a:r>
              <a:rPr lang="en-US" sz="2400" b="1">
                <a:solidFill>
                  <a:srgbClr val="0000FF"/>
                </a:solidFill>
              </a:rPr>
              <a:t>Planned Stations</a:t>
            </a:r>
          </a:p>
        </p:txBody>
      </p:sp>
      <p:sp>
        <p:nvSpPr>
          <p:cNvPr id="152" name="Oval 151"/>
          <p:cNvSpPr>
            <a:spLocks noChangeAspect="1"/>
          </p:cNvSpPr>
          <p:nvPr/>
        </p:nvSpPr>
        <p:spPr>
          <a:xfrm>
            <a:off x="228600" y="3886200"/>
            <a:ext cx="192088" cy="192088"/>
          </a:xfrm>
          <a:prstGeom prst="ellips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2" name="Rounded Rectangle 121"/>
          <p:cNvSpPr/>
          <p:nvPr/>
        </p:nvSpPr>
        <p:spPr>
          <a:xfrm>
            <a:off x="6172200" y="3276600"/>
            <a:ext cx="228600" cy="228600"/>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extLst>
      <p:ext uri="{BB962C8B-B14F-4D97-AF65-F5344CB8AC3E}">
        <p14:creationId xmlns:p14="http://schemas.microsoft.com/office/powerpoint/2010/main" val="1946083331"/>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lide Number Placeholder 1"/>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Times New Roman" charset="0"/>
                <a:ea typeface="ＭＳ Ｐゴシック" charset="0"/>
                <a:cs typeface="ＭＳ Ｐゴシック" charset="0"/>
              </a:defRPr>
            </a:lvl1pPr>
            <a:lvl2pPr marL="742950" indent="-285750" eaLnBrk="0" hangingPunct="0">
              <a:defRPr sz="1600">
                <a:solidFill>
                  <a:schemeClr val="tx1"/>
                </a:solidFill>
                <a:latin typeface="Times New Roman" charset="0"/>
                <a:ea typeface="ＭＳ Ｐゴシック" charset="0"/>
              </a:defRPr>
            </a:lvl2pPr>
            <a:lvl3pPr marL="1143000" indent="-228600" eaLnBrk="0" hangingPunct="0">
              <a:defRPr sz="1600">
                <a:solidFill>
                  <a:schemeClr val="tx1"/>
                </a:solidFill>
                <a:latin typeface="Times New Roman" charset="0"/>
                <a:ea typeface="ＭＳ Ｐゴシック" charset="0"/>
              </a:defRPr>
            </a:lvl3pPr>
            <a:lvl4pPr marL="1600200" indent="-228600" eaLnBrk="0" hangingPunct="0">
              <a:defRPr sz="1600">
                <a:solidFill>
                  <a:schemeClr val="tx1"/>
                </a:solidFill>
                <a:latin typeface="Times New Roman" charset="0"/>
                <a:ea typeface="ＭＳ Ｐゴシック" charset="0"/>
              </a:defRPr>
            </a:lvl4pPr>
            <a:lvl5pPr marL="2057400" indent="-228600" eaLnBrk="0" hangingPunct="0">
              <a:defRPr sz="16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16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16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16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1600">
                <a:solidFill>
                  <a:schemeClr val="tx1"/>
                </a:solidFill>
                <a:latin typeface="Times New Roman" charset="0"/>
                <a:ea typeface="ＭＳ Ｐゴシック" charset="0"/>
              </a:defRPr>
            </a:lvl9pPr>
          </a:lstStyle>
          <a:p>
            <a:pPr eaLnBrk="1" hangingPunct="1"/>
            <a:fld id="{B8CBC5B0-9565-8D44-8D11-457E0CEC3A2F}" type="slidenum">
              <a:rPr lang="en-US" sz="1400"/>
              <a:pPr eaLnBrk="1" hangingPunct="1"/>
              <a:t>10</a:t>
            </a:fld>
            <a:endParaRPr lang="en-US" sz="1400"/>
          </a:p>
        </p:txBody>
      </p:sp>
      <p:pic>
        <p:nvPicPr>
          <p:cNvPr id="440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01600"/>
            <a:ext cx="7772400" cy="695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0015020"/>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eaLnBrk="1" hangingPunct="1"/>
            <a:fld id="{50AACBCD-2F5E-B148-BA94-C6B806B649DB}" type="slidenum">
              <a:rPr lang="en-US" sz="1200">
                <a:solidFill>
                  <a:srgbClr val="898989"/>
                </a:solidFill>
                <a:latin typeface="Arial" charset="0"/>
                <a:cs typeface="Arial" charset="0"/>
              </a:rPr>
              <a:pPr eaLnBrk="1" hangingPunct="1"/>
              <a:t>11</a:t>
            </a:fld>
            <a:endParaRPr lang="en-US" sz="1200">
              <a:solidFill>
                <a:srgbClr val="898989"/>
              </a:solidFill>
              <a:latin typeface="Arial" charset="0"/>
              <a:cs typeface="Arial" charset="0"/>
            </a:endParaRPr>
          </a:p>
        </p:txBody>
      </p:sp>
      <p:sp>
        <p:nvSpPr>
          <p:cNvPr id="34821" name="Rectangle 5"/>
          <p:cNvSpPr>
            <a:spLocks noChangeArrowheads="1"/>
          </p:cNvSpPr>
          <p:nvPr/>
        </p:nvSpPr>
        <p:spPr bwMode="auto">
          <a:xfrm>
            <a:off x="1042988" y="0"/>
            <a:ext cx="8101012" cy="457200"/>
          </a:xfrm>
          <a:prstGeom prst="rect">
            <a:avLst/>
          </a:prstGeom>
          <a:noFill/>
          <a:ln w="9525">
            <a:noFill/>
            <a:miter lim="800000"/>
            <a:headEnd/>
            <a:tailEnd/>
          </a:ln>
          <a:effectLst/>
        </p:spPr>
        <p:txBody>
          <a:bodyPr>
            <a:spAutoFit/>
          </a:bodyPr>
          <a:lstStyle/>
          <a:p>
            <a:pPr algn="ctr" eaLnBrk="0" hangingPunct="0">
              <a:spcBef>
                <a:spcPct val="20000"/>
              </a:spcBef>
              <a:defRPr/>
            </a:pPr>
            <a:r>
              <a:rPr lang="en-GB" dirty="0">
                <a:solidFill>
                  <a:schemeClr val="accent2"/>
                </a:solidFill>
                <a:effectLst>
                  <a:outerShdw blurRad="38100" dist="38100" dir="2700000" algn="tl">
                    <a:srgbClr val="C0C0C0"/>
                  </a:outerShdw>
                </a:effectLst>
                <a:latin typeface="Arial Black" pitchFamily="34" charset="0"/>
                <a:ea typeface="+mn-ea"/>
                <a:cs typeface="Times New Roman" pitchFamily="18" charset="0"/>
              </a:rPr>
              <a:t>National Data Transmission Techniques</a:t>
            </a:r>
            <a:endParaRPr lang="en-US" dirty="0">
              <a:solidFill>
                <a:schemeClr val="accent2"/>
              </a:solidFill>
              <a:effectLst>
                <a:outerShdw blurRad="38100" dist="38100" dir="2700000" algn="tl">
                  <a:srgbClr val="C0C0C0"/>
                </a:outerShdw>
              </a:effectLst>
              <a:latin typeface="Arial Black" pitchFamily="34" charset="0"/>
              <a:ea typeface="+mn-ea"/>
              <a:cs typeface="Times New Roman" pitchFamily="18" charset="0"/>
            </a:endParaRPr>
          </a:p>
        </p:txBody>
      </p:sp>
      <p:sp>
        <p:nvSpPr>
          <p:cNvPr id="53251" name="Text Box 9"/>
          <p:cNvSpPr txBox="1">
            <a:spLocks noChangeArrowheads="1"/>
          </p:cNvSpPr>
          <p:nvPr/>
        </p:nvSpPr>
        <p:spPr bwMode="auto">
          <a:xfrm>
            <a:off x="250825" y="1844675"/>
            <a:ext cx="1368425" cy="846138"/>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US" sz="1400" b="1">
                <a:solidFill>
                  <a:srgbClr val="000099"/>
                </a:solidFill>
              </a:rPr>
              <a:t>Manual Observations</a:t>
            </a:r>
          </a:p>
          <a:p>
            <a:pPr>
              <a:spcBef>
                <a:spcPct val="50000"/>
              </a:spcBef>
            </a:pPr>
            <a:r>
              <a:rPr lang="en-US" sz="1400" b="1">
                <a:solidFill>
                  <a:srgbClr val="000099"/>
                </a:solidFill>
              </a:rPr>
              <a:t>+ Key Entry</a:t>
            </a:r>
            <a:endParaRPr lang="en-US" sz="1400"/>
          </a:p>
        </p:txBody>
      </p:sp>
      <p:sp>
        <p:nvSpPr>
          <p:cNvPr id="53252" name="Text Box 16"/>
          <p:cNvSpPr txBox="1">
            <a:spLocks noChangeArrowheads="1"/>
          </p:cNvSpPr>
          <p:nvPr/>
        </p:nvSpPr>
        <p:spPr bwMode="auto">
          <a:xfrm>
            <a:off x="3278188" y="1701800"/>
            <a:ext cx="9366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a:spcBef>
                <a:spcPct val="50000"/>
              </a:spcBef>
            </a:pPr>
            <a:r>
              <a:rPr lang="en-US" sz="1600" b="1">
                <a:solidFill>
                  <a:srgbClr val="000099"/>
                </a:solidFill>
              </a:rPr>
              <a:t>AMSS</a:t>
            </a:r>
            <a:endParaRPr lang="en-US" sz="1000" b="1"/>
          </a:p>
        </p:txBody>
      </p:sp>
      <p:pic>
        <p:nvPicPr>
          <p:cNvPr id="53253" name="Picture 17" descr="serv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2650" y="1125538"/>
            <a:ext cx="719138"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4" name="Text Box 18"/>
          <p:cNvSpPr txBox="1">
            <a:spLocks noChangeArrowheads="1"/>
          </p:cNvSpPr>
          <p:nvPr/>
        </p:nvSpPr>
        <p:spPr bwMode="auto">
          <a:xfrm>
            <a:off x="5438775" y="1052513"/>
            <a:ext cx="1365250" cy="400050"/>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US" sz="2000" b="1">
                <a:solidFill>
                  <a:srgbClr val="000099"/>
                </a:solidFill>
              </a:rPr>
              <a:t>GTS/WIS</a:t>
            </a:r>
            <a:endParaRPr lang="en-US" sz="2000"/>
          </a:p>
        </p:txBody>
      </p:sp>
      <p:pic>
        <p:nvPicPr>
          <p:cNvPr id="53255" name="Picture 20" descr="comput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62288" y="2709863"/>
            <a:ext cx="94932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6" name="Text Box 24"/>
          <p:cNvSpPr txBox="1">
            <a:spLocks noChangeArrowheads="1"/>
          </p:cNvSpPr>
          <p:nvPr/>
        </p:nvSpPr>
        <p:spPr bwMode="auto">
          <a:xfrm>
            <a:off x="2990850" y="3357563"/>
            <a:ext cx="15843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a:spcBef>
                <a:spcPct val="50000"/>
              </a:spcBef>
            </a:pPr>
            <a:r>
              <a:rPr lang="en-US" sz="1400" b="1">
                <a:solidFill>
                  <a:srgbClr val="000099"/>
                </a:solidFill>
              </a:rPr>
              <a:t>Internet Mail Server</a:t>
            </a:r>
            <a:endParaRPr lang="en-US" sz="1400"/>
          </a:p>
        </p:txBody>
      </p:sp>
      <p:sp>
        <p:nvSpPr>
          <p:cNvPr id="53257" name="Text Box 28"/>
          <p:cNvSpPr txBox="1">
            <a:spLocks noChangeArrowheads="1"/>
          </p:cNvSpPr>
          <p:nvPr/>
        </p:nvSpPr>
        <p:spPr bwMode="auto">
          <a:xfrm>
            <a:off x="5654675" y="3213100"/>
            <a:ext cx="12604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a:spcBef>
                <a:spcPct val="50000"/>
              </a:spcBef>
            </a:pPr>
            <a:r>
              <a:rPr lang="en-US" sz="1400" b="1">
                <a:solidFill>
                  <a:srgbClr val="000099"/>
                </a:solidFill>
              </a:rPr>
              <a:t>Base Station</a:t>
            </a:r>
            <a:endParaRPr lang="en-US" sz="1400"/>
          </a:p>
        </p:txBody>
      </p:sp>
      <p:sp>
        <p:nvSpPr>
          <p:cNvPr id="53258" name="Text Box 29"/>
          <p:cNvSpPr txBox="1">
            <a:spLocks noChangeArrowheads="1"/>
          </p:cNvSpPr>
          <p:nvPr/>
        </p:nvSpPr>
        <p:spPr bwMode="auto">
          <a:xfrm>
            <a:off x="5510213" y="3860800"/>
            <a:ext cx="1368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a:spcBef>
                <a:spcPct val="50000"/>
              </a:spcBef>
            </a:pPr>
            <a:r>
              <a:rPr lang="en-US" sz="1400" b="1">
                <a:solidFill>
                  <a:srgbClr val="000099"/>
                </a:solidFill>
              </a:rPr>
              <a:t>Climate Database</a:t>
            </a:r>
            <a:endParaRPr lang="en-US" sz="1400"/>
          </a:p>
        </p:txBody>
      </p:sp>
      <p:sp>
        <p:nvSpPr>
          <p:cNvPr id="53259" name="Text Box 30"/>
          <p:cNvSpPr txBox="1">
            <a:spLocks noChangeArrowheads="1"/>
          </p:cNvSpPr>
          <p:nvPr/>
        </p:nvSpPr>
        <p:spPr bwMode="auto">
          <a:xfrm>
            <a:off x="7526338" y="1773238"/>
            <a:ext cx="9366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a:spcBef>
                <a:spcPct val="50000"/>
              </a:spcBef>
            </a:pPr>
            <a:r>
              <a:rPr lang="en-US" sz="1400" b="1">
                <a:solidFill>
                  <a:srgbClr val="000099"/>
                </a:solidFill>
              </a:rPr>
              <a:t>AWS</a:t>
            </a:r>
            <a:endParaRPr lang="en-US" sz="1400"/>
          </a:p>
        </p:txBody>
      </p:sp>
      <p:sp>
        <p:nvSpPr>
          <p:cNvPr id="53260" name="Text Box 32"/>
          <p:cNvSpPr txBox="1">
            <a:spLocks noChangeArrowheads="1"/>
          </p:cNvSpPr>
          <p:nvPr/>
        </p:nvSpPr>
        <p:spPr bwMode="auto">
          <a:xfrm>
            <a:off x="4932363" y="5084763"/>
            <a:ext cx="1368425"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a:spcBef>
                <a:spcPct val="50000"/>
              </a:spcBef>
            </a:pPr>
            <a:r>
              <a:rPr lang="en-US" sz="1400" b="1">
                <a:solidFill>
                  <a:srgbClr val="000099"/>
                </a:solidFill>
              </a:rPr>
              <a:t>Quality Control Checks</a:t>
            </a:r>
            <a:endParaRPr lang="en-US" sz="1400"/>
          </a:p>
        </p:txBody>
      </p:sp>
      <p:sp>
        <p:nvSpPr>
          <p:cNvPr id="53261" name="Line 40"/>
          <p:cNvSpPr>
            <a:spLocks noChangeShapeType="1"/>
          </p:cNvSpPr>
          <p:nvPr/>
        </p:nvSpPr>
        <p:spPr bwMode="auto">
          <a:xfrm>
            <a:off x="2125663" y="2205038"/>
            <a:ext cx="1081087" cy="865187"/>
          </a:xfrm>
          <a:prstGeom prst="line">
            <a:avLst/>
          </a:prstGeom>
          <a:noFill/>
          <a:ln w="2857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3262" name="Line 41"/>
          <p:cNvSpPr>
            <a:spLocks noChangeShapeType="1"/>
          </p:cNvSpPr>
          <p:nvPr/>
        </p:nvSpPr>
        <p:spPr bwMode="auto">
          <a:xfrm flipV="1">
            <a:off x="3567113" y="1630363"/>
            <a:ext cx="142875" cy="1150937"/>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3263" name="Line 43"/>
          <p:cNvSpPr>
            <a:spLocks noChangeShapeType="1"/>
          </p:cNvSpPr>
          <p:nvPr/>
        </p:nvSpPr>
        <p:spPr bwMode="auto">
          <a:xfrm>
            <a:off x="3709988" y="3284538"/>
            <a:ext cx="2087562" cy="720725"/>
          </a:xfrm>
          <a:prstGeom prst="line">
            <a:avLst/>
          </a:prstGeom>
          <a:noFill/>
          <a:ln w="28575">
            <a:solidFill>
              <a:srgbClr val="0000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3264" name="Line 44"/>
          <p:cNvSpPr>
            <a:spLocks noChangeShapeType="1"/>
          </p:cNvSpPr>
          <p:nvPr/>
        </p:nvSpPr>
        <p:spPr bwMode="auto">
          <a:xfrm flipV="1">
            <a:off x="5651500" y="4581525"/>
            <a:ext cx="577850" cy="503238"/>
          </a:xfrm>
          <a:prstGeom prst="line">
            <a:avLst/>
          </a:prstGeom>
          <a:noFill/>
          <a:ln w="38100">
            <a:solidFill>
              <a:srgbClr val="0000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3265" name="Line 45"/>
          <p:cNvSpPr>
            <a:spLocks noChangeShapeType="1"/>
          </p:cNvSpPr>
          <p:nvPr/>
        </p:nvSpPr>
        <p:spPr bwMode="auto">
          <a:xfrm flipV="1">
            <a:off x="4141788" y="1268413"/>
            <a:ext cx="1368425" cy="217487"/>
          </a:xfrm>
          <a:prstGeom prst="line">
            <a:avLst/>
          </a:prstGeom>
          <a:noFill/>
          <a:ln w="38100">
            <a:solidFill>
              <a:srgbClr val="002060"/>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3266" name="Line 49"/>
          <p:cNvSpPr>
            <a:spLocks noChangeShapeType="1"/>
          </p:cNvSpPr>
          <p:nvPr/>
        </p:nvSpPr>
        <p:spPr bwMode="auto">
          <a:xfrm flipH="1">
            <a:off x="6302375" y="2060575"/>
            <a:ext cx="719138" cy="720725"/>
          </a:xfrm>
          <a:prstGeom prst="line">
            <a:avLst/>
          </a:prstGeom>
          <a:noFill/>
          <a:ln w="38100">
            <a:solidFill>
              <a:srgbClr val="0000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pic>
        <p:nvPicPr>
          <p:cNvPr id="53267" name="Picture 52" descr="gs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33638" y="2433638"/>
            <a:ext cx="400050"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68" name="Picture 53" descr="comput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76388" y="1933575"/>
            <a:ext cx="714375" cy="595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69" name="Picture 58" descr="gs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50075" y="1557338"/>
            <a:ext cx="400050"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70" name="Picture 60" descr="form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01925" y="4902200"/>
            <a:ext cx="576263"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71" name="Picture 61" descr="qc"/>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13000" y="4244975"/>
            <a:ext cx="865188"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72" name="Line 64"/>
          <p:cNvSpPr>
            <a:spLocks noChangeShapeType="1"/>
          </p:cNvSpPr>
          <p:nvPr/>
        </p:nvSpPr>
        <p:spPr bwMode="auto">
          <a:xfrm>
            <a:off x="3133725" y="5189538"/>
            <a:ext cx="1798638" cy="255587"/>
          </a:xfrm>
          <a:prstGeom prst="line">
            <a:avLst/>
          </a:prstGeom>
          <a:noFill/>
          <a:ln w="38100">
            <a:solidFill>
              <a:srgbClr val="0000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pic>
        <p:nvPicPr>
          <p:cNvPr id="53273" name="Picture 66" descr="qc"/>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5288" y="1125538"/>
            <a:ext cx="890587"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83" name="Text Box 67"/>
          <p:cNvSpPr txBox="1">
            <a:spLocks noChangeArrowheads="1"/>
          </p:cNvSpPr>
          <p:nvPr/>
        </p:nvSpPr>
        <p:spPr bwMode="auto">
          <a:xfrm>
            <a:off x="2341563" y="5516563"/>
            <a:ext cx="1439862" cy="276225"/>
          </a:xfrm>
          <a:prstGeom prst="rect">
            <a:avLst/>
          </a:prstGeom>
          <a:noFill/>
          <a:ln w="9525">
            <a:noFill/>
            <a:miter lim="800000"/>
            <a:headEnd/>
            <a:tailEnd/>
          </a:ln>
          <a:effectLst/>
        </p:spPr>
        <p:txBody>
          <a:bodyPr>
            <a:spAutoFit/>
          </a:bodyPr>
          <a:lstStyle>
            <a:lvl1pPr eaLnBrk="0" hangingPunct="0">
              <a:defRPr sz="2400">
                <a:solidFill>
                  <a:schemeClr val="tx1"/>
                </a:solidFill>
                <a:latin typeface="Times" charset="0"/>
                <a:ea typeface="ＭＳ Ｐゴシック" charset="0"/>
                <a:cs typeface="Times New Roman" charset="0"/>
              </a:defRPr>
            </a:lvl1pPr>
            <a:lvl2pPr marL="742950" indent="-285750" eaLnBrk="0" hangingPunct="0">
              <a:defRPr sz="2400">
                <a:solidFill>
                  <a:schemeClr val="tx1"/>
                </a:solidFill>
                <a:latin typeface="Times" charset="0"/>
                <a:ea typeface="Times New Roman" charset="0"/>
                <a:cs typeface="Times New Roman" charset="0"/>
              </a:defRPr>
            </a:lvl2pPr>
            <a:lvl3pPr marL="1143000" indent="-228600" eaLnBrk="0" hangingPunct="0">
              <a:defRPr sz="2400">
                <a:solidFill>
                  <a:schemeClr val="tx1"/>
                </a:solidFill>
                <a:latin typeface="Times" charset="0"/>
                <a:ea typeface="Times New Roman" charset="0"/>
                <a:cs typeface="Times New Roman" charset="0"/>
              </a:defRPr>
            </a:lvl3pPr>
            <a:lvl4pPr marL="1600200" indent="-228600" eaLnBrk="0" hangingPunct="0">
              <a:defRPr sz="2400">
                <a:solidFill>
                  <a:schemeClr val="tx1"/>
                </a:solidFill>
                <a:latin typeface="Times" charset="0"/>
                <a:ea typeface="Times New Roman" charset="0"/>
                <a:cs typeface="Times New Roman" charset="0"/>
              </a:defRPr>
            </a:lvl4pPr>
            <a:lvl5pPr marL="2057400" indent="-228600" eaLnBrk="0" hangingPunct="0">
              <a:defRPr sz="2400">
                <a:solidFill>
                  <a:schemeClr val="tx1"/>
                </a:solidFill>
                <a:latin typeface="Times" charset="0"/>
                <a:ea typeface="Times New Roman" charset="0"/>
                <a:cs typeface="Times New Roman" charset="0"/>
              </a:defRPr>
            </a:lvl5pPr>
            <a:lvl6pPr marL="25146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6pPr>
            <a:lvl7pPr marL="29718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7pPr>
            <a:lvl8pPr marL="34290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8pPr>
            <a:lvl9pPr marL="38862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9pPr>
          </a:lstStyle>
          <a:p>
            <a:pPr>
              <a:spcBef>
                <a:spcPct val="50000"/>
              </a:spcBef>
              <a:defRPr/>
            </a:pPr>
            <a:r>
              <a:rPr lang="en-US" sz="1200" b="1" smtClean="0">
                <a:effectLst>
                  <a:outerShdw blurRad="38100" dist="38100" dir="2700000" algn="tl">
                    <a:srgbClr val="DDDDDD"/>
                  </a:outerShdw>
                </a:effectLst>
                <a:latin typeface="Arial" charset="0"/>
              </a:rPr>
              <a:t>Rainfall Records</a:t>
            </a:r>
          </a:p>
        </p:txBody>
      </p:sp>
      <p:sp>
        <p:nvSpPr>
          <p:cNvPr id="34884" name="Text Box 68"/>
          <p:cNvSpPr txBox="1">
            <a:spLocks noChangeArrowheads="1"/>
          </p:cNvSpPr>
          <p:nvPr/>
        </p:nvSpPr>
        <p:spPr bwMode="auto">
          <a:xfrm rot="456047">
            <a:off x="3506788" y="5018088"/>
            <a:ext cx="1223962" cy="274637"/>
          </a:xfrm>
          <a:prstGeom prst="rect">
            <a:avLst/>
          </a:prstGeom>
          <a:noFill/>
          <a:ln w="9525">
            <a:noFill/>
            <a:miter lim="800000"/>
            <a:headEnd/>
            <a:tailEnd/>
          </a:ln>
          <a:effectLst/>
        </p:spPr>
        <p:txBody>
          <a:bodyPr>
            <a:spAutoFit/>
          </a:bodyPr>
          <a:lstStyle>
            <a:lvl1pPr eaLnBrk="0" hangingPunct="0">
              <a:defRPr sz="2400">
                <a:solidFill>
                  <a:schemeClr val="tx1"/>
                </a:solidFill>
                <a:latin typeface="Times" charset="0"/>
                <a:ea typeface="ＭＳ Ｐゴシック" charset="0"/>
                <a:cs typeface="Times New Roman" charset="0"/>
              </a:defRPr>
            </a:lvl1pPr>
            <a:lvl2pPr marL="742950" indent="-285750" eaLnBrk="0" hangingPunct="0">
              <a:defRPr sz="2400">
                <a:solidFill>
                  <a:schemeClr val="tx1"/>
                </a:solidFill>
                <a:latin typeface="Times" charset="0"/>
                <a:ea typeface="Times New Roman" charset="0"/>
                <a:cs typeface="Times New Roman" charset="0"/>
              </a:defRPr>
            </a:lvl2pPr>
            <a:lvl3pPr marL="1143000" indent="-228600" eaLnBrk="0" hangingPunct="0">
              <a:defRPr sz="2400">
                <a:solidFill>
                  <a:schemeClr val="tx1"/>
                </a:solidFill>
                <a:latin typeface="Times" charset="0"/>
                <a:ea typeface="Times New Roman" charset="0"/>
                <a:cs typeface="Times New Roman" charset="0"/>
              </a:defRPr>
            </a:lvl3pPr>
            <a:lvl4pPr marL="1600200" indent="-228600" eaLnBrk="0" hangingPunct="0">
              <a:defRPr sz="2400">
                <a:solidFill>
                  <a:schemeClr val="tx1"/>
                </a:solidFill>
                <a:latin typeface="Times" charset="0"/>
                <a:ea typeface="Times New Roman" charset="0"/>
                <a:cs typeface="Times New Roman" charset="0"/>
              </a:defRPr>
            </a:lvl4pPr>
            <a:lvl5pPr marL="2057400" indent="-228600" eaLnBrk="0" hangingPunct="0">
              <a:defRPr sz="2400">
                <a:solidFill>
                  <a:schemeClr val="tx1"/>
                </a:solidFill>
                <a:latin typeface="Times" charset="0"/>
                <a:ea typeface="Times New Roman" charset="0"/>
                <a:cs typeface="Times New Roman" charset="0"/>
              </a:defRPr>
            </a:lvl5pPr>
            <a:lvl6pPr marL="25146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6pPr>
            <a:lvl7pPr marL="29718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7pPr>
            <a:lvl8pPr marL="34290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8pPr>
            <a:lvl9pPr marL="38862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9pPr>
          </a:lstStyle>
          <a:p>
            <a:pPr algn="ctr">
              <a:spcBef>
                <a:spcPct val="50000"/>
              </a:spcBef>
              <a:defRPr/>
            </a:pPr>
            <a:r>
              <a:rPr lang="en-US" sz="1200" b="1" smtClean="0">
                <a:solidFill>
                  <a:srgbClr val="FF6600"/>
                </a:solidFill>
                <a:effectLst>
                  <a:outerShdw blurRad="38100" dist="38100" dir="2700000" algn="tl">
                    <a:srgbClr val="DDDDDD"/>
                  </a:outerShdw>
                </a:effectLst>
                <a:latin typeface="Arial" charset="0"/>
              </a:rPr>
              <a:t>Postal Mail</a:t>
            </a:r>
          </a:p>
        </p:txBody>
      </p:sp>
      <p:pic>
        <p:nvPicPr>
          <p:cNvPr id="53276" name="Picture 73" descr="datalogge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86700" y="1052513"/>
            <a:ext cx="646113"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77" name="Text Box 78"/>
          <p:cNvSpPr txBox="1">
            <a:spLocks noChangeArrowheads="1"/>
          </p:cNvSpPr>
          <p:nvPr/>
        </p:nvSpPr>
        <p:spPr bwMode="auto">
          <a:xfrm>
            <a:off x="2362200" y="3076575"/>
            <a:ext cx="500063"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US" sz="1000" b="1"/>
              <a:t>GSM</a:t>
            </a:r>
          </a:p>
        </p:txBody>
      </p:sp>
      <p:sp>
        <p:nvSpPr>
          <p:cNvPr id="53278" name="Text Box 78"/>
          <p:cNvSpPr txBox="1">
            <a:spLocks noChangeArrowheads="1"/>
          </p:cNvSpPr>
          <p:nvPr/>
        </p:nvSpPr>
        <p:spPr bwMode="auto">
          <a:xfrm>
            <a:off x="6950075" y="2205038"/>
            <a:ext cx="50006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US" sz="1000" b="1"/>
              <a:t>GSM</a:t>
            </a:r>
          </a:p>
        </p:txBody>
      </p:sp>
      <p:pic>
        <p:nvPicPr>
          <p:cNvPr id="53279" name="Picture 20" descr="comput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4675" y="2492375"/>
            <a:ext cx="94932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80" name="Line 41"/>
          <p:cNvSpPr>
            <a:spLocks noChangeShapeType="1"/>
          </p:cNvSpPr>
          <p:nvPr/>
        </p:nvSpPr>
        <p:spPr bwMode="auto">
          <a:xfrm flipV="1">
            <a:off x="3565525" y="1628775"/>
            <a:ext cx="142875" cy="1150938"/>
          </a:xfrm>
          <a:prstGeom prst="line">
            <a:avLst/>
          </a:prstGeom>
          <a:noFill/>
          <a:ln w="28575">
            <a:solidFill>
              <a:schemeClr val="accent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3281" name="Line 49"/>
          <p:cNvSpPr>
            <a:spLocks noChangeShapeType="1"/>
          </p:cNvSpPr>
          <p:nvPr/>
        </p:nvSpPr>
        <p:spPr bwMode="auto">
          <a:xfrm flipH="1" flipV="1">
            <a:off x="4070350" y="1628775"/>
            <a:ext cx="1727200" cy="1079500"/>
          </a:xfrm>
          <a:prstGeom prst="line">
            <a:avLst/>
          </a:prstGeom>
          <a:noFill/>
          <a:ln w="38100">
            <a:solidFill>
              <a:srgbClr val="0000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3282" name="Line 49"/>
          <p:cNvSpPr>
            <a:spLocks noChangeShapeType="1"/>
          </p:cNvSpPr>
          <p:nvPr/>
        </p:nvSpPr>
        <p:spPr bwMode="auto">
          <a:xfrm flipH="1">
            <a:off x="7165975" y="1268413"/>
            <a:ext cx="720725" cy="720725"/>
          </a:xfrm>
          <a:prstGeom prst="line">
            <a:avLst/>
          </a:prstGeom>
          <a:noFill/>
          <a:ln w="38100">
            <a:solidFill>
              <a:srgbClr val="0000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3283" name="Line 49"/>
          <p:cNvSpPr>
            <a:spLocks noChangeShapeType="1"/>
          </p:cNvSpPr>
          <p:nvPr/>
        </p:nvSpPr>
        <p:spPr bwMode="auto">
          <a:xfrm>
            <a:off x="6086475" y="3141663"/>
            <a:ext cx="71438" cy="719137"/>
          </a:xfrm>
          <a:prstGeom prst="line">
            <a:avLst/>
          </a:prstGeom>
          <a:noFill/>
          <a:ln w="38100">
            <a:solidFill>
              <a:srgbClr val="0000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4" name="Can 43"/>
          <p:cNvSpPr/>
          <p:nvPr/>
        </p:nvSpPr>
        <p:spPr>
          <a:xfrm>
            <a:off x="5797550" y="3716338"/>
            <a:ext cx="936625" cy="865187"/>
          </a:xfrm>
          <a:prstGeom prst="can">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GB"/>
          </a:p>
        </p:txBody>
      </p:sp>
      <p:sp>
        <p:nvSpPr>
          <p:cNvPr id="45" name="Flowchart: Punched Tape 44"/>
          <p:cNvSpPr/>
          <p:nvPr/>
        </p:nvSpPr>
        <p:spPr>
          <a:xfrm>
            <a:off x="4932363" y="5013325"/>
            <a:ext cx="1368425" cy="936625"/>
          </a:xfrm>
          <a:prstGeom prst="flowChartPunchedTap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GB"/>
          </a:p>
        </p:txBody>
      </p:sp>
      <p:sp>
        <p:nvSpPr>
          <p:cNvPr id="53286" name="Text Box 78"/>
          <p:cNvSpPr txBox="1">
            <a:spLocks noChangeArrowheads="1"/>
          </p:cNvSpPr>
          <p:nvPr/>
        </p:nvSpPr>
        <p:spPr bwMode="auto">
          <a:xfrm>
            <a:off x="4935538" y="1989138"/>
            <a:ext cx="500062"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US" sz="1000" b="1"/>
              <a:t>FTP</a:t>
            </a:r>
          </a:p>
        </p:txBody>
      </p:sp>
      <p:sp>
        <p:nvSpPr>
          <p:cNvPr id="47" name="Oval 46"/>
          <p:cNvSpPr/>
          <p:nvPr/>
        </p:nvSpPr>
        <p:spPr>
          <a:xfrm>
            <a:off x="4859338" y="3644900"/>
            <a:ext cx="2376487" cy="2376488"/>
          </a:xfrm>
          <a:prstGeom prst="ellipse">
            <a:avLst/>
          </a:prstGeom>
          <a:noFill/>
          <a:ln w="1016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GB"/>
          </a:p>
        </p:txBody>
      </p:sp>
      <p:sp>
        <p:nvSpPr>
          <p:cNvPr id="53288" name="Text Box 18"/>
          <p:cNvSpPr txBox="1">
            <a:spLocks noChangeArrowheads="1"/>
          </p:cNvSpPr>
          <p:nvPr/>
        </p:nvSpPr>
        <p:spPr bwMode="auto">
          <a:xfrm>
            <a:off x="6588125" y="4679950"/>
            <a:ext cx="1296988" cy="338138"/>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US" sz="1600" b="1">
                <a:solidFill>
                  <a:srgbClr val="0070C0"/>
                </a:solidFill>
              </a:rPr>
              <a:t>CLIMSOFT</a:t>
            </a:r>
            <a:endParaRPr lang="en-US" sz="1600">
              <a:solidFill>
                <a:srgbClr val="0070C0"/>
              </a:solidFill>
            </a:endParaRPr>
          </a:p>
        </p:txBody>
      </p:sp>
      <p:sp>
        <p:nvSpPr>
          <p:cNvPr id="53289" name="Text Box 78"/>
          <p:cNvSpPr txBox="1">
            <a:spLocks noChangeArrowheads="1"/>
          </p:cNvSpPr>
          <p:nvPr/>
        </p:nvSpPr>
        <p:spPr bwMode="auto">
          <a:xfrm rot="-570573">
            <a:off x="4419600" y="1063625"/>
            <a:ext cx="8763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US" sz="1000" b="1"/>
              <a:t>INTERNET</a:t>
            </a:r>
          </a:p>
        </p:txBody>
      </p:sp>
      <p:sp>
        <p:nvSpPr>
          <p:cNvPr id="53290" name="Text Box 78"/>
          <p:cNvSpPr txBox="1">
            <a:spLocks noChangeArrowheads="1"/>
          </p:cNvSpPr>
          <p:nvPr/>
        </p:nvSpPr>
        <p:spPr bwMode="auto">
          <a:xfrm rot="-714032">
            <a:off x="4716463" y="1412875"/>
            <a:ext cx="50006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US" sz="1000" b="1"/>
              <a:t>VPN</a:t>
            </a:r>
          </a:p>
        </p:txBody>
      </p:sp>
    </p:spTree>
    <p:extLst>
      <p:ext uri="{BB962C8B-B14F-4D97-AF65-F5344CB8AC3E}">
        <p14:creationId xmlns:p14="http://schemas.microsoft.com/office/powerpoint/2010/main" val="2840096580"/>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Slide Number Placeholder 6"/>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fld id="{0DADA879-1176-0A4F-B7A7-7053D634F935}" type="slidenum">
              <a:rPr lang="en-US" sz="1400">
                <a:latin typeface="Arial" charset="0"/>
              </a:rPr>
              <a:pPr/>
              <a:t>12</a:t>
            </a:fld>
            <a:endParaRPr lang="en-US" sz="1400">
              <a:latin typeface="Arial" charset="0"/>
            </a:endParaRPr>
          </a:p>
        </p:txBody>
      </p:sp>
      <p:sp>
        <p:nvSpPr>
          <p:cNvPr id="38917" name="Rectangle 5"/>
          <p:cNvSpPr>
            <a:spLocks noChangeArrowheads="1"/>
          </p:cNvSpPr>
          <p:nvPr/>
        </p:nvSpPr>
        <p:spPr bwMode="auto">
          <a:xfrm>
            <a:off x="539750" y="115888"/>
            <a:ext cx="8101013" cy="457200"/>
          </a:xfrm>
          <a:prstGeom prst="rect">
            <a:avLst/>
          </a:prstGeom>
          <a:noFill/>
          <a:ln w="9525">
            <a:noFill/>
            <a:miter lim="800000"/>
            <a:headEnd/>
            <a:tailEnd/>
          </a:ln>
          <a:effectLst/>
        </p:spPr>
        <p:txBody>
          <a:bodyPr>
            <a:spAutoFit/>
          </a:bodyPr>
          <a:lstStyle/>
          <a:p>
            <a:pPr algn="ctr" eaLnBrk="0" hangingPunct="0">
              <a:spcBef>
                <a:spcPct val="20000"/>
              </a:spcBef>
              <a:defRPr/>
            </a:pPr>
            <a:r>
              <a:rPr lang="en-GB" dirty="0">
                <a:solidFill>
                  <a:schemeClr val="accent2"/>
                </a:solidFill>
                <a:effectLst>
                  <a:outerShdw blurRad="38100" dist="38100" dir="2700000" algn="tl">
                    <a:srgbClr val="C0C0C0"/>
                  </a:outerShdw>
                </a:effectLst>
                <a:latin typeface="Arial Black" pitchFamily="34" charset="0"/>
                <a:ea typeface="+mn-ea"/>
                <a:cs typeface="Times New Roman" pitchFamily="18" charset="0"/>
              </a:rPr>
              <a:t>Data Transmission, Archival and Applications</a:t>
            </a:r>
            <a:endParaRPr lang="en-US" dirty="0">
              <a:solidFill>
                <a:schemeClr val="accent2"/>
              </a:solidFill>
              <a:effectLst>
                <a:outerShdw blurRad="38100" dist="38100" dir="2700000" algn="tl">
                  <a:srgbClr val="C0C0C0"/>
                </a:outerShdw>
              </a:effectLst>
              <a:latin typeface="Arial Black" pitchFamily="34" charset="0"/>
              <a:ea typeface="+mn-ea"/>
              <a:cs typeface="Times New Roman" pitchFamily="18" charset="0"/>
            </a:endParaRPr>
          </a:p>
        </p:txBody>
      </p:sp>
      <p:sp>
        <p:nvSpPr>
          <p:cNvPr id="38965" name="Rectangle 53"/>
          <p:cNvSpPr>
            <a:spLocks noChangeArrowheads="1"/>
          </p:cNvSpPr>
          <p:nvPr/>
        </p:nvSpPr>
        <p:spPr bwMode="auto">
          <a:xfrm>
            <a:off x="468313" y="908050"/>
            <a:ext cx="2736850" cy="1295400"/>
          </a:xfrm>
          <a:prstGeom prst="rect">
            <a:avLst/>
          </a:prstGeom>
          <a:gradFill rotWithShape="1">
            <a:gsLst>
              <a:gs pos="0">
                <a:srgbClr val="F0B4FF">
                  <a:gamma/>
                  <a:shade val="46275"/>
                  <a:invGamma/>
                  <a:alpha val="87000"/>
                </a:srgbClr>
              </a:gs>
              <a:gs pos="100000">
                <a:srgbClr val="F0B4FF">
                  <a:alpha val="25000"/>
                </a:srgbClr>
              </a:gs>
            </a:gsLst>
            <a:lin ang="0" scaled="1"/>
          </a:gradFill>
          <a:ln w="9525">
            <a:noFill/>
            <a:miter lim="800000"/>
            <a:headEnd/>
            <a:tailEnd/>
          </a:ln>
          <a:effectLst/>
        </p:spPr>
        <p:txBody>
          <a:bodyPr/>
          <a:lstStyle/>
          <a:p>
            <a:pPr marL="342900" indent="-342900" algn="ctr" eaLnBrk="0" hangingPunct="0">
              <a:spcBef>
                <a:spcPct val="20000"/>
              </a:spcBef>
              <a:defRPr/>
            </a:pPr>
            <a:endParaRPr lang="en-US" sz="2000">
              <a:solidFill>
                <a:srgbClr val="FF0000"/>
              </a:solidFill>
              <a:effectLst>
                <a:outerShdw blurRad="38100" dist="38100" dir="2700000" algn="tl">
                  <a:srgbClr val="000000"/>
                </a:outerShdw>
              </a:effectLst>
              <a:latin typeface="Arial" charset="0"/>
              <a:ea typeface="+mn-ea"/>
              <a:cs typeface="Times New Roman" pitchFamily="18" charset="0"/>
            </a:endParaRPr>
          </a:p>
        </p:txBody>
      </p:sp>
      <p:sp>
        <p:nvSpPr>
          <p:cNvPr id="38967" name="Text Box 55"/>
          <p:cNvSpPr txBox="1">
            <a:spLocks noChangeArrowheads="1"/>
          </p:cNvSpPr>
          <p:nvPr/>
        </p:nvSpPr>
        <p:spPr bwMode="auto">
          <a:xfrm>
            <a:off x="468313" y="1339850"/>
            <a:ext cx="2519362" cy="400050"/>
          </a:xfrm>
          <a:prstGeom prst="rect">
            <a:avLst/>
          </a:prstGeom>
          <a:noFill/>
          <a:ln w="9525">
            <a:noFill/>
            <a:miter lim="800000"/>
            <a:headEnd/>
            <a:tailEnd/>
          </a:ln>
          <a:effectLst/>
        </p:spPr>
        <p:txBody>
          <a:bodyPr>
            <a:spAutoFit/>
          </a:bodyPr>
          <a:lstStyle>
            <a:lvl1pPr eaLnBrk="0" hangingPunct="0">
              <a:defRPr sz="2400">
                <a:solidFill>
                  <a:schemeClr val="tx1"/>
                </a:solidFill>
                <a:latin typeface="Times" charset="0"/>
                <a:ea typeface="ＭＳ Ｐゴシック" charset="0"/>
                <a:cs typeface="Times New Roman" charset="0"/>
              </a:defRPr>
            </a:lvl1pPr>
            <a:lvl2pPr marL="742950" indent="-285750" eaLnBrk="0" hangingPunct="0">
              <a:defRPr sz="2400">
                <a:solidFill>
                  <a:schemeClr val="tx1"/>
                </a:solidFill>
                <a:latin typeface="Times" charset="0"/>
                <a:ea typeface="Times New Roman" charset="0"/>
                <a:cs typeface="Times New Roman" charset="0"/>
              </a:defRPr>
            </a:lvl2pPr>
            <a:lvl3pPr marL="1143000" indent="-228600" eaLnBrk="0" hangingPunct="0">
              <a:defRPr sz="2400">
                <a:solidFill>
                  <a:schemeClr val="tx1"/>
                </a:solidFill>
                <a:latin typeface="Times" charset="0"/>
                <a:ea typeface="Times New Roman" charset="0"/>
                <a:cs typeface="Times New Roman" charset="0"/>
              </a:defRPr>
            </a:lvl3pPr>
            <a:lvl4pPr marL="1600200" indent="-228600" eaLnBrk="0" hangingPunct="0">
              <a:defRPr sz="2400">
                <a:solidFill>
                  <a:schemeClr val="tx1"/>
                </a:solidFill>
                <a:latin typeface="Times" charset="0"/>
                <a:ea typeface="Times New Roman" charset="0"/>
                <a:cs typeface="Times New Roman" charset="0"/>
              </a:defRPr>
            </a:lvl4pPr>
            <a:lvl5pPr marL="2057400" indent="-228600" eaLnBrk="0" hangingPunct="0">
              <a:defRPr sz="2400">
                <a:solidFill>
                  <a:schemeClr val="tx1"/>
                </a:solidFill>
                <a:latin typeface="Times" charset="0"/>
                <a:ea typeface="Times New Roman" charset="0"/>
                <a:cs typeface="Times New Roman" charset="0"/>
              </a:defRPr>
            </a:lvl5pPr>
            <a:lvl6pPr marL="25146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6pPr>
            <a:lvl7pPr marL="29718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7pPr>
            <a:lvl8pPr marL="34290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8pPr>
            <a:lvl9pPr marL="38862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9pPr>
          </a:lstStyle>
          <a:p>
            <a:pPr algn="ctr">
              <a:spcBef>
                <a:spcPct val="50000"/>
              </a:spcBef>
              <a:defRPr/>
            </a:pPr>
            <a:r>
              <a:rPr lang="en-US" sz="2000" b="1" smtClean="0">
                <a:solidFill>
                  <a:srgbClr val="000099"/>
                </a:solidFill>
                <a:effectLst>
                  <a:outerShdw blurRad="38100" dist="38100" dir="2700000" algn="tl">
                    <a:srgbClr val="DDDDDD"/>
                  </a:outerShdw>
                </a:effectLst>
                <a:latin typeface="Arial" charset="0"/>
              </a:rPr>
              <a:t>Observations</a:t>
            </a:r>
          </a:p>
        </p:txBody>
      </p:sp>
      <p:sp>
        <p:nvSpPr>
          <p:cNvPr id="38971" name="Rectangle 59"/>
          <p:cNvSpPr>
            <a:spLocks noChangeArrowheads="1"/>
          </p:cNvSpPr>
          <p:nvPr/>
        </p:nvSpPr>
        <p:spPr bwMode="auto">
          <a:xfrm>
            <a:off x="755650" y="2852738"/>
            <a:ext cx="1584325" cy="1728787"/>
          </a:xfrm>
          <a:prstGeom prst="rect">
            <a:avLst/>
          </a:prstGeom>
          <a:gradFill rotWithShape="1">
            <a:gsLst>
              <a:gs pos="0">
                <a:srgbClr val="F0B4FF">
                  <a:gamma/>
                  <a:shade val="46275"/>
                  <a:invGamma/>
                  <a:alpha val="87000"/>
                </a:srgbClr>
              </a:gs>
              <a:gs pos="100000">
                <a:srgbClr val="F0B4FF">
                  <a:alpha val="25000"/>
                </a:srgbClr>
              </a:gs>
            </a:gsLst>
            <a:lin ang="0" scaled="1"/>
          </a:gradFill>
          <a:ln w="9525">
            <a:noFill/>
            <a:miter lim="800000"/>
            <a:headEnd/>
            <a:tailEnd/>
          </a:ln>
          <a:effectLst/>
        </p:spPr>
        <p:txBody>
          <a:bodyPr/>
          <a:lstStyle/>
          <a:p>
            <a:pPr marL="342900" indent="-342900" algn="ctr" eaLnBrk="0" hangingPunct="0">
              <a:spcBef>
                <a:spcPct val="20000"/>
              </a:spcBef>
              <a:defRPr/>
            </a:pPr>
            <a:endParaRPr lang="en-US" sz="2000">
              <a:solidFill>
                <a:srgbClr val="FF0000"/>
              </a:solidFill>
              <a:effectLst>
                <a:outerShdw blurRad="38100" dist="38100" dir="2700000" algn="tl">
                  <a:srgbClr val="000000"/>
                </a:outerShdw>
              </a:effectLst>
              <a:latin typeface="Arial" charset="0"/>
              <a:ea typeface="+mn-ea"/>
              <a:cs typeface="Times New Roman" pitchFamily="18" charset="0"/>
            </a:endParaRPr>
          </a:p>
        </p:txBody>
      </p:sp>
      <p:sp>
        <p:nvSpPr>
          <p:cNvPr id="60422" name="Text Box 60"/>
          <p:cNvSpPr txBox="1">
            <a:spLocks noChangeArrowheads="1"/>
          </p:cNvSpPr>
          <p:nvPr/>
        </p:nvSpPr>
        <p:spPr bwMode="auto">
          <a:xfrm>
            <a:off x="755650" y="2203450"/>
            <a:ext cx="151288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a:spcBef>
                <a:spcPct val="50000"/>
              </a:spcBef>
            </a:pPr>
            <a:r>
              <a:rPr lang="en-US" sz="1800" b="1">
                <a:solidFill>
                  <a:srgbClr val="000099"/>
                </a:solidFill>
              </a:rPr>
              <a:t>TDCF Encoding</a:t>
            </a:r>
          </a:p>
        </p:txBody>
      </p:sp>
      <p:sp>
        <p:nvSpPr>
          <p:cNvPr id="38973" name="Rectangle 61"/>
          <p:cNvSpPr>
            <a:spLocks noChangeArrowheads="1"/>
          </p:cNvSpPr>
          <p:nvPr/>
        </p:nvSpPr>
        <p:spPr bwMode="auto">
          <a:xfrm>
            <a:off x="755650" y="3500438"/>
            <a:ext cx="1512888" cy="396875"/>
          </a:xfrm>
          <a:prstGeom prst="rect">
            <a:avLst/>
          </a:prstGeom>
          <a:noFill/>
          <a:ln w="9525">
            <a:noFill/>
            <a:miter lim="800000"/>
            <a:headEnd/>
            <a:tailEnd/>
          </a:ln>
          <a:effectLst/>
        </p:spPr>
        <p:txBody>
          <a:bodyPr>
            <a:spAutoFit/>
          </a:bodyPr>
          <a:lstStyle/>
          <a:p>
            <a:pPr eaLnBrk="0" hangingPunct="0">
              <a:spcBef>
                <a:spcPct val="50000"/>
              </a:spcBef>
              <a:defRPr/>
            </a:pPr>
            <a:r>
              <a:rPr lang="en-US" sz="2000" b="1">
                <a:solidFill>
                  <a:srgbClr val="000099"/>
                </a:solidFill>
                <a:effectLst>
                  <a:outerShdw blurRad="38100" dist="38100" dir="2700000" algn="tl">
                    <a:srgbClr val="DDDDDD"/>
                  </a:outerShdw>
                </a:effectLst>
                <a:latin typeface="Arial" charset="0"/>
                <a:cs typeface="Times New Roman" charset="0"/>
              </a:rPr>
              <a:t>CLIMSOFT</a:t>
            </a:r>
          </a:p>
        </p:txBody>
      </p:sp>
      <p:sp>
        <p:nvSpPr>
          <p:cNvPr id="60424" name="Line 62"/>
          <p:cNvSpPr>
            <a:spLocks noChangeShapeType="1"/>
          </p:cNvSpPr>
          <p:nvPr/>
        </p:nvSpPr>
        <p:spPr bwMode="auto">
          <a:xfrm>
            <a:off x="2857500" y="2216150"/>
            <a:ext cx="1714500" cy="923925"/>
          </a:xfrm>
          <a:prstGeom prst="line">
            <a:avLst/>
          </a:prstGeom>
          <a:noFill/>
          <a:ln w="28575">
            <a:solidFill>
              <a:srgbClr val="0000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pic>
        <p:nvPicPr>
          <p:cNvPr id="60425" name="Picture 63" descr="comput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538" y="2563813"/>
            <a:ext cx="94932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26" name="Text Box 64"/>
          <p:cNvSpPr txBox="1">
            <a:spLocks noChangeArrowheads="1"/>
          </p:cNvSpPr>
          <p:nvPr/>
        </p:nvSpPr>
        <p:spPr bwMode="auto">
          <a:xfrm>
            <a:off x="5003800" y="2492375"/>
            <a:ext cx="12239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a:spcBef>
                <a:spcPct val="50000"/>
              </a:spcBef>
            </a:pPr>
            <a:r>
              <a:rPr lang="en-US" sz="1400" b="1">
                <a:solidFill>
                  <a:srgbClr val="000099"/>
                </a:solidFill>
              </a:rPr>
              <a:t>Internet Mail Server</a:t>
            </a:r>
            <a:endParaRPr lang="en-US" sz="1400"/>
          </a:p>
        </p:txBody>
      </p:sp>
      <p:sp>
        <p:nvSpPr>
          <p:cNvPr id="60427" name="Text Box 65"/>
          <p:cNvSpPr txBox="1">
            <a:spLocks noChangeArrowheads="1"/>
          </p:cNvSpPr>
          <p:nvPr/>
        </p:nvSpPr>
        <p:spPr bwMode="auto">
          <a:xfrm>
            <a:off x="6300788" y="3138488"/>
            <a:ext cx="79216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US" sz="1600" b="1">
                <a:solidFill>
                  <a:srgbClr val="000099"/>
                </a:solidFill>
              </a:rPr>
              <a:t>AMSS</a:t>
            </a:r>
            <a:endParaRPr lang="en-US" sz="1000" b="1"/>
          </a:p>
        </p:txBody>
      </p:sp>
      <p:pic>
        <p:nvPicPr>
          <p:cNvPr id="60428" name="Picture 66" descr="serv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0638" y="3354388"/>
            <a:ext cx="719137"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29" name="Line 67"/>
          <p:cNvSpPr>
            <a:spLocks noChangeShapeType="1"/>
          </p:cNvSpPr>
          <p:nvPr/>
        </p:nvSpPr>
        <p:spPr bwMode="auto">
          <a:xfrm>
            <a:off x="5148263" y="3140075"/>
            <a:ext cx="1295400" cy="504825"/>
          </a:xfrm>
          <a:prstGeom prst="line">
            <a:avLst/>
          </a:prstGeom>
          <a:noFill/>
          <a:ln w="28575">
            <a:solidFill>
              <a:srgbClr val="0000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0430" name="Text Box 68"/>
          <p:cNvSpPr txBox="1">
            <a:spLocks noChangeArrowheads="1"/>
          </p:cNvSpPr>
          <p:nvPr/>
        </p:nvSpPr>
        <p:spPr bwMode="auto">
          <a:xfrm>
            <a:off x="7715250" y="1787525"/>
            <a:ext cx="863600" cy="549275"/>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US" b="1">
                <a:solidFill>
                  <a:srgbClr val="000099"/>
                </a:solidFill>
              </a:rPr>
              <a:t>GTS </a:t>
            </a:r>
            <a:r>
              <a:rPr lang="en-US" sz="1200" b="1"/>
              <a:t>Circuit</a:t>
            </a:r>
            <a:endParaRPr lang="en-US" sz="1200"/>
          </a:p>
        </p:txBody>
      </p:sp>
      <p:sp>
        <p:nvSpPr>
          <p:cNvPr id="60431" name="Line 69"/>
          <p:cNvSpPr>
            <a:spLocks noChangeShapeType="1"/>
          </p:cNvSpPr>
          <p:nvPr/>
        </p:nvSpPr>
        <p:spPr bwMode="auto">
          <a:xfrm flipV="1">
            <a:off x="7091363" y="2359025"/>
            <a:ext cx="766762" cy="1284288"/>
          </a:xfrm>
          <a:prstGeom prst="line">
            <a:avLst/>
          </a:prstGeom>
          <a:noFill/>
          <a:ln w="38100">
            <a:solidFill>
              <a:srgbClr val="000099"/>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0432" name="Text Box 70"/>
          <p:cNvSpPr txBox="1">
            <a:spLocks noChangeArrowheads="1"/>
          </p:cNvSpPr>
          <p:nvPr/>
        </p:nvSpPr>
        <p:spPr bwMode="auto">
          <a:xfrm>
            <a:off x="6227763" y="4398963"/>
            <a:ext cx="2643187" cy="1046162"/>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a:spcBef>
                <a:spcPct val="50000"/>
              </a:spcBef>
            </a:pPr>
            <a:r>
              <a:rPr lang="en-US" sz="1800" b="1"/>
              <a:t>Decoding-Visualization</a:t>
            </a:r>
          </a:p>
          <a:p>
            <a:pPr>
              <a:spcBef>
                <a:spcPct val="50000"/>
              </a:spcBef>
            </a:pPr>
            <a:r>
              <a:rPr lang="en-US" sz="1400" b="1">
                <a:solidFill>
                  <a:srgbClr val="000099"/>
                </a:solidFill>
              </a:rPr>
              <a:t>	Synergie</a:t>
            </a:r>
          </a:p>
          <a:p>
            <a:pPr>
              <a:spcBef>
                <a:spcPct val="50000"/>
              </a:spcBef>
            </a:pPr>
            <a:r>
              <a:rPr lang="en-US" sz="1400" b="1">
                <a:solidFill>
                  <a:srgbClr val="000099"/>
                </a:solidFill>
              </a:rPr>
              <a:t>	Messir Vision</a:t>
            </a:r>
          </a:p>
        </p:txBody>
      </p:sp>
      <p:sp>
        <p:nvSpPr>
          <p:cNvPr id="60433" name="Line 71"/>
          <p:cNvSpPr>
            <a:spLocks noChangeShapeType="1"/>
          </p:cNvSpPr>
          <p:nvPr/>
        </p:nvSpPr>
        <p:spPr bwMode="auto">
          <a:xfrm>
            <a:off x="6877050" y="3859213"/>
            <a:ext cx="647700" cy="577850"/>
          </a:xfrm>
          <a:prstGeom prst="line">
            <a:avLst/>
          </a:prstGeom>
          <a:noFill/>
          <a:ln w="28575">
            <a:solidFill>
              <a:srgbClr val="0000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0434" name="Line 72"/>
          <p:cNvSpPr>
            <a:spLocks noChangeShapeType="1"/>
          </p:cNvSpPr>
          <p:nvPr/>
        </p:nvSpPr>
        <p:spPr bwMode="auto">
          <a:xfrm flipV="1">
            <a:off x="2268538" y="3860800"/>
            <a:ext cx="4175125" cy="71438"/>
          </a:xfrm>
          <a:prstGeom prst="line">
            <a:avLst/>
          </a:prstGeom>
          <a:noFill/>
          <a:ln w="28575">
            <a:solidFill>
              <a:srgbClr val="000099"/>
            </a:solidFill>
            <a:prstDash val="dash"/>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8986" name="Text Box 74"/>
          <p:cNvSpPr txBox="1">
            <a:spLocks noChangeArrowheads="1"/>
          </p:cNvSpPr>
          <p:nvPr/>
        </p:nvSpPr>
        <p:spPr bwMode="auto">
          <a:xfrm rot="1626683">
            <a:off x="2773363" y="2308225"/>
            <a:ext cx="1584325" cy="738188"/>
          </a:xfrm>
          <a:prstGeom prst="rect">
            <a:avLst/>
          </a:prstGeom>
          <a:noFill/>
          <a:ln w="9525">
            <a:noFill/>
            <a:miter lim="800000"/>
            <a:headEnd/>
            <a:tailEnd/>
          </a:ln>
          <a:effectLst/>
        </p:spPr>
        <p:txBody>
          <a:bodyPr>
            <a:spAutoFit/>
          </a:bodyPr>
          <a:lstStyle>
            <a:lvl1pPr eaLnBrk="0" hangingPunct="0">
              <a:defRPr sz="2400">
                <a:solidFill>
                  <a:schemeClr val="tx1"/>
                </a:solidFill>
                <a:latin typeface="Times" charset="0"/>
                <a:ea typeface="ＭＳ Ｐゴシック" charset="0"/>
                <a:cs typeface="Times New Roman" charset="0"/>
              </a:defRPr>
            </a:lvl1pPr>
            <a:lvl2pPr marL="742950" indent="-285750" eaLnBrk="0" hangingPunct="0">
              <a:defRPr sz="2400">
                <a:solidFill>
                  <a:schemeClr val="tx1"/>
                </a:solidFill>
                <a:latin typeface="Times" charset="0"/>
                <a:ea typeface="Times New Roman" charset="0"/>
                <a:cs typeface="Times New Roman" charset="0"/>
              </a:defRPr>
            </a:lvl2pPr>
            <a:lvl3pPr marL="1143000" indent="-228600" eaLnBrk="0" hangingPunct="0">
              <a:defRPr sz="2400">
                <a:solidFill>
                  <a:schemeClr val="tx1"/>
                </a:solidFill>
                <a:latin typeface="Times" charset="0"/>
                <a:ea typeface="Times New Roman" charset="0"/>
                <a:cs typeface="Times New Roman" charset="0"/>
              </a:defRPr>
            </a:lvl3pPr>
            <a:lvl4pPr marL="1600200" indent="-228600" eaLnBrk="0" hangingPunct="0">
              <a:defRPr sz="2400">
                <a:solidFill>
                  <a:schemeClr val="tx1"/>
                </a:solidFill>
                <a:latin typeface="Times" charset="0"/>
                <a:ea typeface="Times New Roman" charset="0"/>
                <a:cs typeface="Times New Roman" charset="0"/>
              </a:defRPr>
            </a:lvl4pPr>
            <a:lvl5pPr marL="2057400" indent="-228600" eaLnBrk="0" hangingPunct="0">
              <a:defRPr sz="2400">
                <a:solidFill>
                  <a:schemeClr val="tx1"/>
                </a:solidFill>
                <a:latin typeface="Times" charset="0"/>
                <a:ea typeface="Times New Roman" charset="0"/>
                <a:cs typeface="Times New Roman" charset="0"/>
              </a:defRPr>
            </a:lvl5pPr>
            <a:lvl6pPr marL="25146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6pPr>
            <a:lvl7pPr marL="29718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7pPr>
            <a:lvl8pPr marL="34290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8pPr>
            <a:lvl9pPr marL="38862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9pPr>
          </a:lstStyle>
          <a:p>
            <a:pPr algn="ctr">
              <a:spcBef>
                <a:spcPct val="50000"/>
              </a:spcBef>
              <a:defRPr/>
            </a:pPr>
            <a:r>
              <a:rPr lang="en-US" sz="1200" b="1" smtClean="0">
                <a:effectLst>
                  <a:outerShdw blurRad="38100" dist="38100" dir="2700000" algn="tl">
                    <a:srgbClr val="DDDDDD"/>
                  </a:outerShdw>
                </a:effectLst>
                <a:latin typeface="Arial" charset="0"/>
              </a:rPr>
              <a:t>TAC</a:t>
            </a:r>
          </a:p>
          <a:p>
            <a:pPr algn="ctr">
              <a:spcBef>
                <a:spcPct val="50000"/>
              </a:spcBef>
              <a:defRPr/>
            </a:pPr>
            <a:r>
              <a:rPr lang="en-US" sz="1200" b="1" smtClean="0">
                <a:effectLst>
                  <a:outerShdw blurRad="38100" dist="38100" dir="2700000" algn="tl">
                    <a:srgbClr val="DDDDDD"/>
                  </a:outerShdw>
                </a:effectLst>
                <a:latin typeface="Arial" charset="0"/>
              </a:rPr>
              <a:t>Alphanumeric data (SMTP- email)</a:t>
            </a:r>
          </a:p>
        </p:txBody>
      </p:sp>
      <p:sp>
        <p:nvSpPr>
          <p:cNvPr id="38987" name="Text Box 75"/>
          <p:cNvSpPr txBox="1">
            <a:spLocks noChangeArrowheads="1"/>
          </p:cNvSpPr>
          <p:nvPr/>
        </p:nvSpPr>
        <p:spPr bwMode="auto">
          <a:xfrm>
            <a:off x="3059113" y="3932238"/>
            <a:ext cx="1366837" cy="457200"/>
          </a:xfrm>
          <a:prstGeom prst="rect">
            <a:avLst/>
          </a:prstGeom>
          <a:noFill/>
          <a:ln w="9525">
            <a:noFill/>
            <a:miter lim="800000"/>
            <a:headEnd/>
            <a:tailEnd/>
          </a:ln>
          <a:effectLst/>
        </p:spPr>
        <p:txBody>
          <a:bodyPr>
            <a:spAutoFit/>
          </a:bodyPr>
          <a:lstStyle>
            <a:lvl1pPr eaLnBrk="0" hangingPunct="0">
              <a:defRPr sz="2400">
                <a:solidFill>
                  <a:schemeClr val="tx1"/>
                </a:solidFill>
                <a:latin typeface="Times" charset="0"/>
                <a:ea typeface="ＭＳ Ｐゴシック" charset="0"/>
                <a:cs typeface="Times New Roman" charset="0"/>
              </a:defRPr>
            </a:lvl1pPr>
            <a:lvl2pPr marL="742950" indent="-285750" eaLnBrk="0" hangingPunct="0">
              <a:defRPr sz="2400">
                <a:solidFill>
                  <a:schemeClr val="tx1"/>
                </a:solidFill>
                <a:latin typeface="Times" charset="0"/>
                <a:ea typeface="Times New Roman" charset="0"/>
                <a:cs typeface="Times New Roman" charset="0"/>
              </a:defRPr>
            </a:lvl2pPr>
            <a:lvl3pPr marL="1143000" indent="-228600" eaLnBrk="0" hangingPunct="0">
              <a:defRPr sz="2400">
                <a:solidFill>
                  <a:schemeClr val="tx1"/>
                </a:solidFill>
                <a:latin typeface="Times" charset="0"/>
                <a:ea typeface="Times New Roman" charset="0"/>
                <a:cs typeface="Times New Roman" charset="0"/>
              </a:defRPr>
            </a:lvl3pPr>
            <a:lvl4pPr marL="1600200" indent="-228600" eaLnBrk="0" hangingPunct="0">
              <a:defRPr sz="2400">
                <a:solidFill>
                  <a:schemeClr val="tx1"/>
                </a:solidFill>
                <a:latin typeface="Times" charset="0"/>
                <a:ea typeface="Times New Roman" charset="0"/>
                <a:cs typeface="Times New Roman" charset="0"/>
              </a:defRPr>
            </a:lvl4pPr>
            <a:lvl5pPr marL="2057400" indent="-228600" eaLnBrk="0" hangingPunct="0">
              <a:defRPr sz="2400">
                <a:solidFill>
                  <a:schemeClr val="tx1"/>
                </a:solidFill>
                <a:latin typeface="Times" charset="0"/>
                <a:ea typeface="Times New Roman" charset="0"/>
                <a:cs typeface="Times New Roman" charset="0"/>
              </a:defRPr>
            </a:lvl5pPr>
            <a:lvl6pPr marL="25146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6pPr>
            <a:lvl7pPr marL="29718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7pPr>
            <a:lvl8pPr marL="34290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8pPr>
            <a:lvl9pPr marL="38862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9pPr>
          </a:lstStyle>
          <a:p>
            <a:pPr algn="ctr">
              <a:spcBef>
                <a:spcPct val="50000"/>
              </a:spcBef>
              <a:defRPr/>
            </a:pPr>
            <a:r>
              <a:rPr lang="en-US" sz="1200" b="1" smtClean="0">
                <a:effectLst>
                  <a:outerShdw blurRad="38100" dist="38100" dir="2700000" algn="tl">
                    <a:srgbClr val="DDDDDD"/>
                  </a:outerShdw>
                </a:effectLst>
                <a:latin typeface="Arial" charset="0"/>
              </a:rPr>
              <a:t>Binary data (FTP)</a:t>
            </a:r>
          </a:p>
        </p:txBody>
      </p:sp>
      <p:sp>
        <p:nvSpPr>
          <p:cNvPr id="60437" name="Line 76"/>
          <p:cNvSpPr>
            <a:spLocks noChangeShapeType="1"/>
          </p:cNvSpPr>
          <p:nvPr/>
        </p:nvSpPr>
        <p:spPr bwMode="auto">
          <a:xfrm>
            <a:off x="7740650" y="5445125"/>
            <a:ext cx="0" cy="287338"/>
          </a:xfrm>
          <a:prstGeom prst="line">
            <a:avLst/>
          </a:prstGeom>
          <a:noFill/>
          <a:ln w="28575">
            <a:solidFill>
              <a:srgbClr val="0000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pic>
        <p:nvPicPr>
          <p:cNvPr id="60438" name="Picture 77" descr="user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35825" y="5732463"/>
            <a:ext cx="1230313"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92" name="Text Box 80"/>
          <p:cNvSpPr txBox="1">
            <a:spLocks noChangeArrowheads="1"/>
          </p:cNvSpPr>
          <p:nvPr/>
        </p:nvSpPr>
        <p:spPr bwMode="auto">
          <a:xfrm>
            <a:off x="6000750" y="6002338"/>
            <a:ext cx="1177925" cy="276225"/>
          </a:xfrm>
          <a:prstGeom prst="rect">
            <a:avLst/>
          </a:prstGeom>
          <a:noFill/>
          <a:ln w="9525">
            <a:noFill/>
            <a:miter lim="800000"/>
            <a:headEnd/>
            <a:tailEnd/>
          </a:ln>
          <a:effectLst/>
        </p:spPr>
        <p:txBody>
          <a:bodyPr>
            <a:spAutoFit/>
          </a:bodyPr>
          <a:lstStyle>
            <a:lvl1pPr eaLnBrk="0" hangingPunct="0">
              <a:defRPr sz="2400">
                <a:solidFill>
                  <a:schemeClr val="tx1"/>
                </a:solidFill>
                <a:latin typeface="Times" charset="0"/>
                <a:ea typeface="ＭＳ Ｐゴシック" charset="0"/>
                <a:cs typeface="Times New Roman" charset="0"/>
              </a:defRPr>
            </a:lvl1pPr>
            <a:lvl2pPr marL="742950" indent="-285750" eaLnBrk="0" hangingPunct="0">
              <a:defRPr sz="2400">
                <a:solidFill>
                  <a:schemeClr val="tx1"/>
                </a:solidFill>
                <a:latin typeface="Times" charset="0"/>
                <a:ea typeface="Times New Roman" charset="0"/>
                <a:cs typeface="Times New Roman" charset="0"/>
              </a:defRPr>
            </a:lvl2pPr>
            <a:lvl3pPr marL="1143000" indent="-228600" eaLnBrk="0" hangingPunct="0">
              <a:defRPr sz="2400">
                <a:solidFill>
                  <a:schemeClr val="tx1"/>
                </a:solidFill>
                <a:latin typeface="Times" charset="0"/>
                <a:ea typeface="Times New Roman" charset="0"/>
                <a:cs typeface="Times New Roman" charset="0"/>
              </a:defRPr>
            </a:lvl3pPr>
            <a:lvl4pPr marL="1600200" indent="-228600" eaLnBrk="0" hangingPunct="0">
              <a:defRPr sz="2400">
                <a:solidFill>
                  <a:schemeClr val="tx1"/>
                </a:solidFill>
                <a:latin typeface="Times" charset="0"/>
                <a:ea typeface="Times New Roman" charset="0"/>
                <a:cs typeface="Times New Roman" charset="0"/>
              </a:defRPr>
            </a:lvl4pPr>
            <a:lvl5pPr marL="2057400" indent="-228600" eaLnBrk="0" hangingPunct="0">
              <a:defRPr sz="2400">
                <a:solidFill>
                  <a:schemeClr val="tx1"/>
                </a:solidFill>
                <a:latin typeface="Times" charset="0"/>
                <a:ea typeface="Times New Roman" charset="0"/>
                <a:cs typeface="Times New Roman" charset="0"/>
              </a:defRPr>
            </a:lvl5pPr>
            <a:lvl6pPr marL="25146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6pPr>
            <a:lvl7pPr marL="29718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7pPr>
            <a:lvl8pPr marL="34290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8pPr>
            <a:lvl9pPr marL="3886200" indent="-228600" eaLnBrk="0" fontAlgn="base" hangingPunct="0">
              <a:spcBef>
                <a:spcPct val="0"/>
              </a:spcBef>
              <a:spcAft>
                <a:spcPct val="0"/>
              </a:spcAft>
              <a:defRPr sz="2400">
                <a:solidFill>
                  <a:schemeClr val="tx1"/>
                </a:solidFill>
                <a:latin typeface="Times" charset="0"/>
                <a:ea typeface="Times New Roman" charset="0"/>
                <a:cs typeface="Times New Roman" charset="0"/>
              </a:defRPr>
            </a:lvl9pPr>
          </a:lstStyle>
          <a:p>
            <a:pPr>
              <a:spcBef>
                <a:spcPct val="50000"/>
              </a:spcBef>
              <a:defRPr/>
            </a:pPr>
            <a:r>
              <a:rPr lang="en-US" sz="1200" b="1" smtClean="0">
                <a:effectLst>
                  <a:outerShdw blurRad="38100" dist="38100" dir="2700000" algn="tl">
                    <a:srgbClr val="DDDDDD"/>
                  </a:outerShdw>
                </a:effectLst>
                <a:latin typeface="Arial" charset="0"/>
              </a:rPr>
              <a:t>Applications</a:t>
            </a:r>
          </a:p>
        </p:txBody>
      </p:sp>
      <p:sp>
        <p:nvSpPr>
          <p:cNvPr id="60440" name="Rectangle 33"/>
          <p:cNvSpPr>
            <a:spLocks noChangeArrowheads="1"/>
          </p:cNvSpPr>
          <p:nvPr/>
        </p:nvSpPr>
        <p:spPr bwMode="auto">
          <a:xfrm>
            <a:off x="3276600" y="3624263"/>
            <a:ext cx="673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0" hangingPunct="0">
              <a:spcBef>
                <a:spcPct val="50000"/>
              </a:spcBef>
            </a:pPr>
            <a:r>
              <a:rPr lang="en-US" sz="1400"/>
              <a:t>BUFR</a:t>
            </a:r>
          </a:p>
        </p:txBody>
      </p:sp>
      <p:pic>
        <p:nvPicPr>
          <p:cNvPr id="60441" name="Picture 52" descr="gsm"/>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67113" y="1484313"/>
            <a:ext cx="400050"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42" name="Text Box 78"/>
          <p:cNvSpPr txBox="1">
            <a:spLocks noChangeArrowheads="1"/>
          </p:cNvSpPr>
          <p:nvPr/>
        </p:nvSpPr>
        <p:spPr bwMode="auto">
          <a:xfrm>
            <a:off x="3495675" y="2127250"/>
            <a:ext cx="500063"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US" sz="1000" b="1"/>
              <a:t>GSM</a:t>
            </a:r>
          </a:p>
        </p:txBody>
      </p:sp>
      <p:pic>
        <p:nvPicPr>
          <p:cNvPr id="60443" name="Picture 52" descr="gsm"/>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59275" y="3619500"/>
            <a:ext cx="400050"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44" name="Text Box 78"/>
          <p:cNvSpPr txBox="1">
            <a:spLocks noChangeArrowheads="1"/>
          </p:cNvSpPr>
          <p:nvPr/>
        </p:nvSpPr>
        <p:spPr bwMode="auto">
          <a:xfrm>
            <a:off x="4287838" y="4262438"/>
            <a:ext cx="500062"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spcBef>
                <a:spcPct val="50000"/>
              </a:spcBef>
            </a:pPr>
            <a:r>
              <a:rPr lang="en-US" sz="1000" b="1"/>
              <a:t>GSM</a:t>
            </a:r>
          </a:p>
        </p:txBody>
      </p:sp>
      <p:sp>
        <p:nvSpPr>
          <p:cNvPr id="60445" name="Text Box 64"/>
          <p:cNvSpPr txBox="1">
            <a:spLocks noChangeArrowheads="1"/>
          </p:cNvSpPr>
          <p:nvPr/>
        </p:nvSpPr>
        <p:spPr bwMode="auto">
          <a:xfrm>
            <a:off x="7524750" y="2708275"/>
            <a:ext cx="1008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buFont typeface="Arial" charset="0"/>
              <a:buChar char="•"/>
            </a:pPr>
            <a:r>
              <a:rPr lang="en-US" sz="1400" b="1">
                <a:solidFill>
                  <a:srgbClr val="000099"/>
                </a:solidFill>
              </a:rPr>
              <a:t>Internet</a:t>
            </a:r>
          </a:p>
          <a:p>
            <a:pPr>
              <a:buFont typeface="Arial" charset="0"/>
              <a:buChar char="•"/>
            </a:pPr>
            <a:r>
              <a:rPr lang="en-US" sz="1400" b="1">
                <a:solidFill>
                  <a:srgbClr val="000099"/>
                </a:solidFill>
              </a:rPr>
              <a:t>VPN</a:t>
            </a:r>
            <a:endParaRPr lang="en-US" sz="1400"/>
          </a:p>
        </p:txBody>
      </p:sp>
    </p:spTree>
    <p:extLst>
      <p:ext uri="{BB962C8B-B14F-4D97-AF65-F5344CB8AC3E}">
        <p14:creationId xmlns:p14="http://schemas.microsoft.com/office/powerpoint/2010/main" val="3143677974"/>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6"/>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Times New Roman" charset="0"/>
                <a:ea typeface="ＭＳ Ｐゴシック" charset="0"/>
                <a:cs typeface="ＭＳ Ｐゴシック" charset="0"/>
              </a:defRPr>
            </a:lvl1pPr>
            <a:lvl2pPr marL="742950" indent="-285750" eaLnBrk="0" hangingPunct="0">
              <a:defRPr sz="1600">
                <a:solidFill>
                  <a:schemeClr val="tx1"/>
                </a:solidFill>
                <a:latin typeface="Times New Roman" charset="0"/>
                <a:ea typeface="ＭＳ Ｐゴシック" charset="0"/>
              </a:defRPr>
            </a:lvl2pPr>
            <a:lvl3pPr marL="1143000" indent="-228600" eaLnBrk="0" hangingPunct="0">
              <a:defRPr sz="1600">
                <a:solidFill>
                  <a:schemeClr val="tx1"/>
                </a:solidFill>
                <a:latin typeface="Times New Roman" charset="0"/>
                <a:ea typeface="ＭＳ Ｐゴシック" charset="0"/>
              </a:defRPr>
            </a:lvl3pPr>
            <a:lvl4pPr marL="1600200" indent="-228600" eaLnBrk="0" hangingPunct="0">
              <a:defRPr sz="1600">
                <a:solidFill>
                  <a:schemeClr val="tx1"/>
                </a:solidFill>
                <a:latin typeface="Times New Roman" charset="0"/>
                <a:ea typeface="ＭＳ Ｐゴシック" charset="0"/>
              </a:defRPr>
            </a:lvl4pPr>
            <a:lvl5pPr marL="2057400" indent="-228600" eaLnBrk="0" hangingPunct="0">
              <a:defRPr sz="16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16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16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16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1600">
                <a:solidFill>
                  <a:schemeClr val="tx1"/>
                </a:solidFill>
                <a:latin typeface="Times New Roman" charset="0"/>
                <a:ea typeface="ＭＳ Ｐゴシック" charset="0"/>
              </a:defRPr>
            </a:lvl9pPr>
          </a:lstStyle>
          <a:p>
            <a:pPr eaLnBrk="1" hangingPunct="1"/>
            <a:fld id="{3860F180-AF7E-CA4C-8A65-B7FDFE959D76}" type="slidenum">
              <a:rPr lang="en-US" sz="1400"/>
              <a:pPr eaLnBrk="1" hangingPunct="1"/>
              <a:t>13</a:t>
            </a:fld>
            <a:endParaRPr lang="en-US" sz="1400"/>
          </a:p>
        </p:txBody>
      </p:sp>
      <p:sp>
        <p:nvSpPr>
          <p:cNvPr id="12291" name="Rectangle 2"/>
          <p:cNvSpPr>
            <a:spLocks noGrp="1" noChangeArrowheads="1"/>
          </p:cNvSpPr>
          <p:nvPr>
            <p:ph type="title"/>
          </p:nvPr>
        </p:nvSpPr>
        <p:spPr>
          <a:xfrm>
            <a:off x="0" y="0"/>
            <a:ext cx="9144000" cy="457200"/>
          </a:xfrm>
          <a:solidFill>
            <a:srgbClr val="FFFFFF"/>
          </a:solidFill>
          <a:ln>
            <a:solidFill>
              <a:srgbClr val="FFFF00"/>
            </a:solidFill>
          </a:ln>
        </p:spPr>
        <p:txBody>
          <a:bodyPr>
            <a:normAutofit fontScale="90000"/>
          </a:bodyPr>
          <a:lstStyle/>
          <a:p>
            <a:pPr>
              <a:defRPr/>
            </a:pPr>
            <a:r>
              <a:rPr lang="en-GB" sz="3200" dirty="0" smtClean="0">
                <a:solidFill>
                  <a:srgbClr val="FF0000"/>
                </a:solidFill>
                <a:ea typeface="+mj-ea"/>
                <a:cs typeface="+mj-cs"/>
              </a:rPr>
              <a:t>Regional Responsibilities</a:t>
            </a:r>
            <a:endParaRPr lang="en-US" sz="3200" dirty="0" smtClean="0">
              <a:solidFill>
                <a:srgbClr val="FF0000"/>
              </a:solidFill>
              <a:ea typeface="+mj-ea"/>
              <a:cs typeface="+mj-cs"/>
            </a:endParaRPr>
          </a:p>
        </p:txBody>
      </p:sp>
      <p:sp>
        <p:nvSpPr>
          <p:cNvPr id="14340" name="Rectangle 3"/>
          <p:cNvSpPr>
            <a:spLocks noGrp="1" noChangeArrowheads="1"/>
          </p:cNvSpPr>
          <p:nvPr>
            <p:ph type="body" idx="1"/>
          </p:nvPr>
        </p:nvSpPr>
        <p:spPr>
          <a:xfrm>
            <a:off x="152400" y="533400"/>
            <a:ext cx="8382000" cy="3581400"/>
          </a:xfrm>
          <a:solidFill>
            <a:srgbClr val="FFFFFF"/>
          </a:solidFill>
        </p:spPr>
        <p:txBody>
          <a:bodyPr>
            <a:normAutofit lnSpcReduction="10000"/>
          </a:bodyPr>
          <a:lstStyle/>
          <a:p>
            <a:pPr marL="60325" lvl="1" indent="0">
              <a:lnSpc>
                <a:spcPct val="110000"/>
              </a:lnSpc>
              <a:buFontTx/>
              <a:buNone/>
              <a:defRPr/>
            </a:pPr>
            <a:r>
              <a:rPr lang="en-GB" dirty="0" smtClean="0"/>
              <a:t>The World Meteorological Organization (WMO) has designated regional responsibilities to KMD.</a:t>
            </a:r>
          </a:p>
          <a:p>
            <a:pPr lvl="1" indent="-392113">
              <a:lnSpc>
                <a:spcPct val="110000"/>
              </a:lnSpc>
              <a:buFont typeface="Wingdings" pitchFamily="2" charset="2"/>
              <a:buChar char="Ø"/>
              <a:defRPr/>
            </a:pPr>
            <a:r>
              <a:rPr lang="en-GB" dirty="0" smtClean="0"/>
              <a:t>WMO Regional Training Centre (WMO-RTC) for English Speaking </a:t>
            </a:r>
            <a:r>
              <a:rPr lang="en-GB" dirty="0" smtClean="0"/>
              <a:t>Africa;</a:t>
            </a:r>
          </a:p>
          <a:p>
            <a:pPr lvl="1" indent="-392113">
              <a:lnSpc>
                <a:spcPct val="110000"/>
              </a:lnSpc>
              <a:buFont typeface="Wingdings" pitchFamily="2" charset="2"/>
              <a:buChar char="Ø"/>
              <a:defRPr/>
            </a:pPr>
            <a:r>
              <a:rPr lang="en-GB" dirty="0" smtClean="0"/>
              <a:t>RTH</a:t>
            </a:r>
          </a:p>
          <a:p>
            <a:pPr lvl="1" indent="-392113">
              <a:lnSpc>
                <a:spcPct val="110000"/>
              </a:lnSpc>
              <a:buFont typeface="Wingdings" pitchFamily="2" charset="2"/>
              <a:buChar char="Ø"/>
              <a:defRPr/>
            </a:pPr>
            <a:r>
              <a:rPr lang="en-GB" dirty="0" smtClean="0"/>
              <a:t>RSMC – SWFDP</a:t>
            </a:r>
          </a:p>
          <a:p>
            <a:pPr lvl="1" indent="-392113">
              <a:lnSpc>
                <a:spcPct val="110000"/>
              </a:lnSpc>
              <a:buFont typeface="Wingdings" pitchFamily="2" charset="2"/>
              <a:buChar char="Ø"/>
              <a:defRPr/>
            </a:pPr>
            <a:r>
              <a:rPr lang="en-GB" dirty="0" smtClean="0"/>
              <a:t>RIC</a:t>
            </a:r>
            <a:endParaRPr lang="en-GB" dirty="0" smtClean="0"/>
          </a:p>
        </p:txBody>
      </p:sp>
    </p:spTree>
    <p:extLst>
      <p:ext uri="{BB962C8B-B14F-4D97-AF65-F5344CB8AC3E}">
        <p14:creationId xmlns:p14="http://schemas.microsoft.com/office/powerpoint/2010/main" val="3550414764"/>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Line 313"/>
          <p:cNvSpPr>
            <a:spLocks noChangeShapeType="1"/>
          </p:cNvSpPr>
          <p:nvPr/>
        </p:nvSpPr>
        <p:spPr bwMode="auto">
          <a:xfrm>
            <a:off x="3868738" y="3563938"/>
            <a:ext cx="211137"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7346" name="Arc 2"/>
          <p:cNvSpPr>
            <a:spLocks/>
          </p:cNvSpPr>
          <p:nvPr/>
        </p:nvSpPr>
        <p:spPr bwMode="auto">
          <a:xfrm>
            <a:off x="5064125" y="2955925"/>
            <a:ext cx="65088" cy="1517650"/>
          </a:xfrm>
          <a:custGeom>
            <a:avLst/>
            <a:gdLst>
              <a:gd name="T0" fmla="*/ 2147483647 w 21600"/>
              <a:gd name="T1" fmla="*/ 0 h 21621"/>
              <a:gd name="T2" fmla="*/ 0 w 21600"/>
              <a:gd name="T3" fmla="*/ 2147483647 h 21621"/>
              <a:gd name="T4" fmla="*/ 0 w 21600"/>
              <a:gd name="T5" fmla="*/ 2147483647 h 21621"/>
              <a:gd name="T6" fmla="*/ 0 60000 65536"/>
              <a:gd name="T7" fmla="*/ 0 60000 65536"/>
              <a:gd name="T8" fmla="*/ 0 60000 65536"/>
              <a:gd name="T9" fmla="*/ 0 w 21600"/>
              <a:gd name="T10" fmla="*/ 0 h 21621"/>
              <a:gd name="T11" fmla="*/ 21600 w 21600"/>
              <a:gd name="T12" fmla="*/ 21621 h 21621"/>
            </a:gdLst>
            <a:ahLst/>
            <a:cxnLst>
              <a:cxn ang="T6">
                <a:pos x="T0" y="T1"/>
              </a:cxn>
              <a:cxn ang="T7">
                <a:pos x="T2" y="T3"/>
              </a:cxn>
              <a:cxn ang="T8">
                <a:pos x="T4" y="T5"/>
              </a:cxn>
            </a:cxnLst>
            <a:rect l="T9" t="T10" r="T11" b="T12"/>
            <a:pathLst>
              <a:path w="21600" h="21621" fill="none" extrusionOk="0">
                <a:moveTo>
                  <a:pt x="21599" y="0"/>
                </a:moveTo>
                <a:cubicBezTo>
                  <a:pt x="21599" y="7"/>
                  <a:pt x="21600" y="14"/>
                  <a:pt x="21600" y="21"/>
                </a:cubicBezTo>
                <a:cubicBezTo>
                  <a:pt x="21600" y="11950"/>
                  <a:pt x="11929" y="21620"/>
                  <a:pt x="0" y="21621"/>
                </a:cubicBezTo>
              </a:path>
              <a:path w="21600" h="21621" stroke="0" extrusionOk="0">
                <a:moveTo>
                  <a:pt x="21599" y="0"/>
                </a:moveTo>
                <a:cubicBezTo>
                  <a:pt x="21599" y="7"/>
                  <a:pt x="21600" y="14"/>
                  <a:pt x="21600" y="21"/>
                </a:cubicBezTo>
                <a:cubicBezTo>
                  <a:pt x="21600" y="11950"/>
                  <a:pt x="11929" y="21620"/>
                  <a:pt x="0" y="21621"/>
                </a:cubicBezTo>
                <a:lnTo>
                  <a:pt x="0" y="21"/>
                </a:lnTo>
                <a:lnTo>
                  <a:pt x="21599"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47" name="Arc 3"/>
          <p:cNvSpPr>
            <a:spLocks/>
          </p:cNvSpPr>
          <p:nvPr/>
        </p:nvSpPr>
        <p:spPr bwMode="auto">
          <a:xfrm rot="240000">
            <a:off x="611188" y="455613"/>
            <a:ext cx="1920875" cy="114300"/>
          </a:xfrm>
          <a:custGeom>
            <a:avLst/>
            <a:gdLst>
              <a:gd name="T0" fmla="*/ 0 w 21596"/>
              <a:gd name="T1" fmla="*/ 2147483647 h 21600"/>
              <a:gd name="T2" fmla="*/ 2147483647 w 21596"/>
              <a:gd name="T3" fmla="*/ 0 h 21600"/>
              <a:gd name="T4" fmla="*/ 2147483647 w 21596"/>
              <a:gd name="T5" fmla="*/ 2147483647 h 21600"/>
              <a:gd name="T6" fmla="*/ 0 60000 65536"/>
              <a:gd name="T7" fmla="*/ 0 60000 65536"/>
              <a:gd name="T8" fmla="*/ 0 60000 65536"/>
              <a:gd name="T9" fmla="*/ 0 w 21596"/>
              <a:gd name="T10" fmla="*/ 0 h 21600"/>
              <a:gd name="T11" fmla="*/ 21596 w 21596"/>
              <a:gd name="T12" fmla="*/ 21600 h 21600"/>
            </a:gdLst>
            <a:ahLst/>
            <a:cxnLst>
              <a:cxn ang="T6">
                <a:pos x="T0" y="T1"/>
              </a:cxn>
              <a:cxn ang="T7">
                <a:pos x="T2" y="T3"/>
              </a:cxn>
              <a:cxn ang="T8">
                <a:pos x="T4" y="T5"/>
              </a:cxn>
            </a:cxnLst>
            <a:rect l="T9" t="T10" r="T11" b="T12"/>
            <a:pathLst>
              <a:path w="21596" h="21600" fill="none" extrusionOk="0">
                <a:moveTo>
                  <a:pt x="0" y="21181"/>
                </a:moveTo>
                <a:cubicBezTo>
                  <a:pt x="228" y="9423"/>
                  <a:pt x="9819" y="9"/>
                  <a:pt x="21579" y="0"/>
                </a:cubicBezTo>
              </a:path>
              <a:path w="21596" h="21600" stroke="0" extrusionOk="0">
                <a:moveTo>
                  <a:pt x="0" y="21181"/>
                </a:moveTo>
                <a:cubicBezTo>
                  <a:pt x="228" y="9423"/>
                  <a:pt x="9819" y="9"/>
                  <a:pt x="21579" y="0"/>
                </a:cubicBezTo>
                <a:lnTo>
                  <a:pt x="21596" y="21600"/>
                </a:lnTo>
                <a:lnTo>
                  <a:pt x="0" y="21181"/>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48" name="Arc 4"/>
          <p:cNvSpPr>
            <a:spLocks/>
          </p:cNvSpPr>
          <p:nvPr/>
        </p:nvSpPr>
        <p:spPr bwMode="auto">
          <a:xfrm>
            <a:off x="7526338" y="2268538"/>
            <a:ext cx="703262" cy="1289050"/>
          </a:xfrm>
          <a:custGeom>
            <a:avLst/>
            <a:gdLst>
              <a:gd name="T0" fmla="*/ 0 w 21600"/>
              <a:gd name="T1" fmla="*/ 2147483647 h 21600"/>
              <a:gd name="T2" fmla="*/ 2147483647 w 21600"/>
              <a:gd name="T3" fmla="*/ 0 h 21600"/>
              <a:gd name="T4" fmla="*/ 2147483647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573"/>
                </a:moveTo>
                <a:cubicBezTo>
                  <a:pt x="14" y="9694"/>
                  <a:pt x="9619" y="56"/>
                  <a:pt x="21498" y="0"/>
                </a:cubicBezTo>
              </a:path>
              <a:path w="21600" h="21600" stroke="0" extrusionOk="0">
                <a:moveTo>
                  <a:pt x="0" y="21573"/>
                </a:moveTo>
                <a:cubicBezTo>
                  <a:pt x="14" y="9694"/>
                  <a:pt x="9619" y="56"/>
                  <a:pt x="21498" y="0"/>
                </a:cubicBezTo>
                <a:lnTo>
                  <a:pt x="21600" y="21600"/>
                </a:lnTo>
                <a:lnTo>
                  <a:pt x="0" y="21573"/>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49" name="Arc 6"/>
          <p:cNvSpPr>
            <a:spLocks/>
          </p:cNvSpPr>
          <p:nvPr/>
        </p:nvSpPr>
        <p:spPr bwMode="auto">
          <a:xfrm>
            <a:off x="3049588" y="446088"/>
            <a:ext cx="2016125" cy="147637"/>
          </a:xfrm>
          <a:custGeom>
            <a:avLst/>
            <a:gdLst>
              <a:gd name="T0" fmla="*/ 0 w 21599"/>
              <a:gd name="T1" fmla="*/ 2147483647 h 21600"/>
              <a:gd name="T2" fmla="*/ 2147483647 w 21599"/>
              <a:gd name="T3" fmla="*/ 0 h 21600"/>
              <a:gd name="T4" fmla="*/ 2147483647 w 21599"/>
              <a:gd name="T5" fmla="*/ 2147483647 h 21600"/>
              <a:gd name="T6" fmla="*/ 0 60000 65536"/>
              <a:gd name="T7" fmla="*/ 0 60000 65536"/>
              <a:gd name="T8" fmla="*/ 0 60000 65536"/>
              <a:gd name="T9" fmla="*/ 0 w 21599"/>
              <a:gd name="T10" fmla="*/ 0 h 21600"/>
              <a:gd name="T11" fmla="*/ 21599 w 21599"/>
              <a:gd name="T12" fmla="*/ 21600 h 21600"/>
            </a:gdLst>
            <a:ahLst/>
            <a:cxnLst>
              <a:cxn ang="T6">
                <a:pos x="T0" y="T1"/>
              </a:cxn>
              <a:cxn ang="T7">
                <a:pos x="T2" y="T3"/>
              </a:cxn>
              <a:cxn ang="T8">
                <a:pos x="T4" y="T5"/>
              </a:cxn>
            </a:cxnLst>
            <a:rect l="T9" t="T10" r="T11" b="T12"/>
            <a:pathLst>
              <a:path w="21599" h="21600" fill="none" extrusionOk="0">
                <a:moveTo>
                  <a:pt x="0" y="21378"/>
                </a:moveTo>
                <a:cubicBezTo>
                  <a:pt x="121" y="9541"/>
                  <a:pt x="9747" y="8"/>
                  <a:pt x="21584" y="0"/>
                </a:cubicBezTo>
              </a:path>
              <a:path w="21599" h="21600" stroke="0" extrusionOk="0">
                <a:moveTo>
                  <a:pt x="0" y="21378"/>
                </a:moveTo>
                <a:cubicBezTo>
                  <a:pt x="121" y="9541"/>
                  <a:pt x="9747" y="8"/>
                  <a:pt x="21584" y="0"/>
                </a:cubicBezTo>
                <a:lnTo>
                  <a:pt x="21599" y="21600"/>
                </a:lnTo>
                <a:lnTo>
                  <a:pt x="0" y="21378"/>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50" name="Arc 7"/>
          <p:cNvSpPr>
            <a:spLocks/>
          </p:cNvSpPr>
          <p:nvPr/>
        </p:nvSpPr>
        <p:spPr bwMode="auto">
          <a:xfrm>
            <a:off x="1144588" y="820738"/>
            <a:ext cx="374650" cy="71437"/>
          </a:xfrm>
          <a:custGeom>
            <a:avLst/>
            <a:gdLst>
              <a:gd name="T0" fmla="*/ 2147483647 w 21600"/>
              <a:gd name="T1" fmla="*/ 2147483647 h 22064"/>
              <a:gd name="T2" fmla="*/ 2147483647 w 21600"/>
              <a:gd name="T3" fmla="*/ 0 h 22064"/>
              <a:gd name="T4" fmla="*/ 2147483647 w 21600"/>
              <a:gd name="T5" fmla="*/ 1993114171 h 22064"/>
              <a:gd name="T6" fmla="*/ 0 60000 65536"/>
              <a:gd name="T7" fmla="*/ 0 60000 65536"/>
              <a:gd name="T8" fmla="*/ 0 60000 65536"/>
              <a:gd name="T9" fmla="*/ 0 w 21600"/>
              <a:gd name="T10" fmla="*/ 0 h 22064"/>
              <a:gd name="T11" fmla="*/ 21600 w 21600"/>
              <a:gd name="T12" fmla="*/ 22064 h 22064"/>
            </a:gdLst>
            <a:ahLst/>
            <a:cxnLst>
              <a:cxn ang="T6">
                <a:pos x="T0" y="T1"/>
              </a:cxn>
              <a:cxn ang="T7">
                <a:pos x="T2" y="T3"/>
              </a:cxn>
              <a:cxn ang="T8">
                <a:pos x="T4" y="T5"/>
              </a:cxn>
            </a:cxnLst>
            <a:rect l="T9" t="T10" r="T11" b="T12"/>
            <a:pathLst>
              <a:path w="21600" h="22064" fill="none" extrusionOk="0">
                <a:moveTo>
                  <a:pt x="21600" y="22064"/>
                </a:moveTo>
                <a:cubicBezTo>
                  <a:pt x="9670" y="22064"/>
                  <a:pt x="0" y="12393"/>
                  <a:pt x="0" y="464"/>
                </a:cubicBezTo>
                <a:cubicBezTo>
                  <a:pt x="-1" y="309"/>
                  <a:pt x="1" y="154"/>
                  <a:pt x="4" y="-1"/>
                </a:cubicBezTo>
              </a:path>
              <a:path w="21600" h="22064" stroke="0" extrusionOk="0">
                <a:moveTo>
                  <a:pt x="21600" y="22064"/>
                </a:moveTo>
                <a:cubicBezTo>
                  <a:pt x="9670" y="22064"/>
                  <a:pt x="0" y="12393"/>
                  <a:pt x="0" y="464"/>
                </a:cubicBezTo>
                <a:cubicBezTo>
                  <a:pt x="-1" y="309"/>
                  <a:pt x="1" y="154"/>
                  <a:pt x="4" y="-1"/>
                </a:cubicBezTo>
                <a:lnTo>
                  <a:pt x="21600" y="464"/>
                </a:lnTo>
                <a:lnTo>
                  <a:pt x="21600" y="22064"/>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51" name="Arc 8"/>
          <p:cNvSpPr>
            <a:spLocks/>
          </p:cNvSpPr>
          <p:nvPr/>
        </p:nvSpPr>
        <p:spPr bwMode="auto">
          <a:xfrm>
            <a:off x="382588" y="590550"/>
            <a:ext cx="1136650" cy="377825"/>
          </a:xfrm>
          <a:custGeom>
            <a:avLst/>
            <a:gdLst>
              <a:gd name="T0" fmla="*/ 2147483647 w 21600"/>
              <a:gd name="T1" fmla="*/ 2147483647 h 21687"/>
              <a:gd name="T2" fmla="*/ 0 w 21600"/>
              <a:gd name="T3" fmla="*/ 0 h 21687"/>
              <a:gd name="T4" fmla="*/ 2147483647 w 21600"/>
              <a:gd name="T5" fmla="*/ 2147483647 h 21687"/>
              <a:gd name="T6" fmla="*/ 0 60000 65536"/>
              <a:gd name="T7" fmla="*/ 0 60000 65536"/>
              <a:gd name="T8" fmla="*/ 0 60000 65536"/>
              <a:gd name="T9" fmla="*/ 0 w 21600"/>
              <a:gd name="T10" fmla="*/ 0 h 21687"/>
              <a:gd name="T11" fmla="*/ 21600 w 21600"/>
              <a:gd name="T12" fmla="*/ 21687 h 21687"/>
            </a:gdLst>
            <a:ahLst/>
            <a:cxnLst>
              <a:cxn ang="T6">
                <a:pos x="T0" y="T1"/>
              </a:cxn>
              <a:cxn ang="T7">
                <a:pos x="T2" y="T3"/>
              </a:cxn>
              <a:cxn ang="T8">
                <a:pos x="T4" y="T5"/>
              </a:cxn>
            </a:cxnLst>
            <a:rect l="T9" t="T10" r="T11" b="T12"/>
            <a:pathLst>
              <a:path w="21600" h="21687" fill="none" extrusionOk="0">
                <a:moveTo>
                  <a:pt x="21600" y="21687"/>
                </a:moveTo>
                <a:cubicBezTo>
                  <a:pt x="9670" y="21687"/>
                  <a:pt x="0" y="12016"/>
                  <a:pt x="0" y="87"/>
                </a:cubicBezTo>
                <a:cubicBezTo>
                  <a:pt x="-1" y="58"/>
                  <a:pt x="0" y="29"/>
                  <a:pt x="0" y="0"/>
                </a:cubicBezTo>
              </a:path>
              <a:path w="21600" h="21687" stroke="0" extrusionOk="0">
                <a:moveTo>
                  <a:pt x="21600" y="21687"/>
                </a:moveTo>
                <a:cubicBezTo>
                  <a:pt x="9670" y="21687"/>
                  <a:pt x="0" y="12016"/>
                  <a:pt x="0" y="87"/>
                </a:cubicBezTo>
                <a:cubicBezTo>
                  <a:pt x="-1" y="58"/>
                  <a:pt x="0" y="29"/>
                  <a:pt x="0" y="0"/>
                </a:cubicBezTo>
                <a:lnTo>
                  <a:pt x="21600" y="87"/>
                </a:lnTo>
                <a:lnTo>
                  <a:pt x="21600" y="21687"/>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52" name="Arc 9"/>
          <p:cNvSpPr>
            <a:spLocks/>
          </p:cNvSpPr>
          <p:nvPr/>
        </p:nvSpPr>
        <p:spPr bwMode="auto">
          <a:xfrm>
            <a:off x="2973388" y="744538"/>
            <a:ext cx="603250" cy="300037"/>
          </a:xfrm>
          <a:custGeom>
            <a:avLst/>
            <a:gdLst>
              <a:gd name="T0" fmla="*/ 2147483647 w 21600"/>
              <a:gd name="T1" fmla="*/ 2147483647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53" name="Arc 10"/>
          <p:cNvSpPr>
            <a:spLocks/>
          </p:cNvSpPr>
          <p:nvPr/>
        </p:nvSpPr>
        <p:spPr bwMode="auto">
          <a:xfrm>
            <a:off x="2965450" y="752475"/>
            <a:ext cx="1671638" cy="376238"/>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895" y="0"/>
                  <a:pt x="21551" y="9617"/>
                  <a:pt x="21599" y="21513"/>
                </a:cubicBezTo>
              </a:path>
              <a:path w="21600" h="21600" stroke="0" extrusionOk="0">
                <a:moveTo>
                  <a:pt x="-1" y="0"/>
                </a:moveTo>
                <a:cubicBezTo>
                  <a:pt x="11895" y="0"/>
                  <a:pt x="21551" y="9617"/>
                  <a:pt x="21599" y="21513"/>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54" name="Arc 11"/>
          <p:cNvSpPr>
            <a:spLocks/>
          </p:cNvSpPr>
          <p:nvPr/>
        </p:nvSpPr>
        <p:spPr bwMode="auto">
          <a:xfrm>
            <a:off x="428625" y="1354138"/>
            <a:ext cx="100013" cy="528637"/>
          </a:xfrm>
          <a:custGeom>
            <a:avLst/>
            <a:gdLst>
              <a:gd name="T0" fmla="*/ 2147483647 w 21600"/>
              <a:gd name="T1" fmla="*/ 2147483647 h 21662"/>
              <a:gd name="T2" fmla="*/ 0 w 21600"/>
              <a:gd name="T3" fmla="*/ 0 h 21662"/>
              <a:gd name="T4" fmla="*/ 2147483647 w 21600"/>
              <a:gd name="T5" fmla="*/ 2147483647 h 21662"/>
              <a:gd name="T6" fmla="*/ 0 60000 65536"/>
              <a:gd name="T7" fmla="*/ 0 60000 65536"/>
              <a:gd name="T8" fmla="*/ 0 60000 65536"/>
              <a:gd name="T9" fmla="*/ 0 w 21600"/>
              <a:gd name="T10" fmla="*/ 0 h 21662"/>
              <a:gd name="T11" fmla="*/ 21600 w 21600"/>
              <a:gd name="T12" fmla="*/ 21662 h 21662"/>
            </a:gdLst>
            <a:ahLst/>
            <a:cxnLst>
              <a:cxn ang="T6">
                <a:pos x="T0" y="T1"/>
              </a:cxn>
              <a:cxn ang="T7">
                <a:pos x="T2" y="T3"/>
              </a:cxn>
              <a:cxn ang="T8">
                <a:pos x="T4" y="T5"/>
              </a:cxn>
            </a:cxnLst>
            <a:rect l="T9" t="T10" r="T11" b="T12"/>
            <a:pathLst>
              <a:path w="21600" h="21662" fill="none" extrusionOk="0">
                <a:moveTo>
                  <a:pt x="21600" y="21662"/>
                </a:moveTo>
                <a:cubicBezTo>
                  <a:pt x="9670" y="21662"/>
                  <a:pt x="0" y="11991"/>
                  <a:pt x="0" y="62"/>
                </a:cubicBezTo>
                <a:cubicBezTo>
                  <a:pt x="-1" y="41"/>
                  <a:pt x="0" y="20"/>
                  <a:pt x="0" y="0"/>
                </a:cubicBezTo>
              </a:path>
              <a:path w="21600" h="21662" stroke="0" extrusionOk="0">
                <a:moveTo>
                  <a:pt x="21600" y="21662"/>
                </a:moveTo>
                <a:cubicBezTo>
                  <a:pt x="9670" y="21662"/>
                  <a:pt x="0" y="11991"/>
                  <a:pt x="0" y="62"/>
                </a:cubicBezTo>
                <a:cubicBezTo>
                  <a:pt x="-1" y="41"/>
                  <a:pt x="0" y="20"/>
                  <a:pt x="0" y="0"/>
                </a:cubicBezTo>
                <a:lnTo>
                  <a:pt x="21600" y="62"/>
                </a:lnTo>
                <a:lnTo>
                  <a:pt x="21600" y="21662"/>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55" name="Arc 12"/>
          <p:cNvSpPr>
            <a:spLocks/>
          </p:cNvSpPr>
          <p:nvPr/>
        </p:nvSpPr>
        <p:spPr bwMode="auto">
          <a:xfrm>
            <a:off x="2803525" y="592138"/>
            <a:ext cx="292100" cy="1371600"/>
          </a:xfrm>
          <a:custGeom>
            <a:avLst/>
            <a:gdLst>
              <a:gd name="T0" fmla="*/ 2147483647 w 21600"/>
              <a:gd name="T1" fmla="*/ 2147483647 h 21625"/>
              <a:gd name="T2" fmla="*/ 0 w 21600"/>
              <a:gd name="T3" fmla="*/ 0 h 21625"/>
              <a:gd name="T4" fmla="*/ 2147483647 w 21600"/>
              <a:gd name="T5" fmla="*/ 2147483647 h 21625"/>
              <a:gd name="T6" fmla="*/ 0 60000 65536"/>
              <a:gd name="T7" fmla="*/ 0 60000 65536"/>
              <a:gd name="T8" fmla="*/ 0 60000 65536"/>
              <a:gd name="T9" fmla="*/ 0 w 21600"/>
              <a:gd name="T10" fmla="*/ 0 h 21625"/>
              <a:gd name="T11" fmla="*/ 21600 w 21600"/>
              <a:gd name="T12" fmla="*/ 21625 h 21625"/>
            </a:gdLst>
            <a:ahLst/>
            <a:cxnLst>
              <a:cxn ang="T6">
                <a:pos x="T0" y="T1"/>
              </a:cxn>
              <a:cxn ang="T7">
                <a:pos x="T2" y="T3"/>
              </a:cxn>
              <a:cxn ang="T8">
                <a:pos x="T4" y="T5"/>
              </a:cxn>
            </a:cxnLst>
            <a:rect l="T9" t="T10" r="T11" b="T12"/>
            <a:pathLst>
              <a:path w="21600" h="21625" fill="none" extrusionOk="0">
                <a:moveTo>
                  <a:pt x="21600" y="21625"/>
                </a:moveTo>
                <a:cubicBezTo>
                  <a:pt x="9670" y="21625"/>
                  <a:pt x="0" y="11954"/>
                  <a:pt x="0" y="25"/>
                </a:cubicBezTo>
                <a:cubicBezTo>
                  <a:pt x="-1" y="16"/>
                  <a:pt x="0" y="8"/>
                  <a:pt x="0" y="0"/>
                </a:cubicBezTo>
              </a:path>
              <a:path w="21600" h="21625" stroke="0" extrusionOk="0">
                <a:moveTo>
                  <a:pt x="21600" y="21625"/>
                </a:moveTo>
                <a:cubicBezTo>
                  <a:pt x="9670" y="21625"/>
                  <a:pt x="0" y="11954"/>
                  <a:pt x="0" y="25"/>
                </a:cubicBezTo>
                <a:cubicBezTo>
                  <a:pt x="-1" y="16"/>
                  <a:pt x="0" y="8"/>
                  <a:pt x="0" y="0"/>
                </a:cubicBezTo>
                <a:lnTo>
                  <a:pt x="21600" y="25"/>
                </a:lnTo>
                <a:lnTo>
                  <a:pt x="21600" y="21625"/>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56" name="Arc 14"/>
          <p:cNvSpPr>
            <a:spLocks/>
          </p:cNvSpPr>
          <p:nvPr/>
        </p:nvSpPr>
        <p:spPr bwMode="auto">
          <a:xfrm>
            <a:off x="908050" y="898525"/>
            <a:ext cx="1062038" cy="984250"/>
          </a:xfrm>
          <a:custGeom>
            <a:avLst/>
            <a:gdLst>
              <a:gd name="T0" fmla="*/ 2147483647 w 21600"/>
              <a:gd name="T1" fmla="*/ 0 h 21633"/>
              <a:gd name="T2" fmla="*/ 0 w 21600"/>
              <a:gd name="T3" fmla="*/ 2147483647 h 21633"/>
              <a:gd name="T4" fmla="*/ 0 w 21600"/>
              <a:gd name="T5" fmla="*/ 2147483647 h 21633"/>
              <a:gd name="T6" fmla="*/ 0 60000 65536"/>
              <a:gd name="T7" fmla="*/ 0 60000 65536"/>
              <a:gd name="T8" fmla="*/ 0 60000 65536"/>
              <a:gd name="T9" fmla="*/ 0 w 21600"/>
              <a:gd name="T10" fmla="*/ 0 h 21633"/>
              <a:gd name="T11" fmla="*/ 21600 w 21600"/>
              <a:gd name="T12" fmla="*/ 21633 h 21633"/>
            </a:gdLst>
            <a:ahLst/>
            <a:cxnLst>
              <a:cxn ang="T6">
                <a:pos x="T0" y="T1"/>
              </a:cxn>
              <a:cxn ang="T7">
                <a:pos x="T2" y="T3"/>
              </a:cxn>
              <a:cxn ang="T8">
                <a:pos x="T4" y="T5"/>
              </a:cxn>
            </a:cxnLst>
            <a:rect l="T9" t="T10" r="T11" b="T12"/>
            <a:pathLst>
              <a:path w="21600" h="21633" fill="none" extrusionOk="0">
                <a:moveTo>
                  <a:pt x="21599" y="0"/>
                </a:moveTo>
                <a:cubicBezTo>
                  <a:pt x="21599" y="11"/>
                  <a:pt x="21600" y="22"/>
                  <a:pt x="21600" y="33"/>
                </a:cubicBezTo>
                <a:cubicBezTo>
                  <a:pt x="21600" y="11962"/>
                  <a:pt x="11929" y="21632"/>
                  <a:pt x="0" y="21633"/>
                </a:cubicBezTo>
              </a:path>
              <a:path w="21600" h="21633" stroke="0" extrusionOk="0">
                <a:moveTo>
                  <a:pt x="21599" y="0"/>
                </a:moveTo>
                <a:cubicBezTo>
                  <a:pt x="21599" y="11"/>
                  <a:pt x="21600" y="22"/>
                  <a:pt x="21600" y="33"/>
                </a:cubicBezTo>
                <a:cubicBezTo>
                  <a:pt x="21600" y="11962"/>
                  <a:pt x="11929" y="21632"/>
                  <a:pt x="0" y="21633"/>
                </a:cubicBezTo>
                <a:lnTo>
                  <a:pt x="0" y="33"/>
                </a:lnTo>
                <a:lnTo>
                  <a:pt x="21599"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57" name="Arc 17"/>
          <p:cNvSpPr>
            <a:spLocks/>
          </p:cNvSpPr>
          <p:nvPr/>
        </p:nvSpPr>
        <p:spPr bwMode="auto">
          <a:xfrm flipH="1">
            <a:off x="2884488" y="2116138"/>
            <a:ext cx="139700" cy="1212850"/>
          </a:xfrm>
          <a:custGeom>
            <a:avLst/>
            <a:gdLst>
              <a:gd name="T0" fmla="*/ 0 w 21600"/>
              <a:gd name="T1" fmla="*/ 2147483647 h 21600"/>
              <a:gd name="T2" fmla="*/ 2147483647 w 21600"/>
              <a:gd name="T3" fmla="*/ 0 h 21600"/>
              <a:gd name="T4" fmla="*/ 2147483647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573"/>
                </a:moveTo>
                <a:cubicBezTo>
                  <a:pt x="14" y="9707"/>
                  <a:pt x="9597" y="75"/>
                  <a:pt x="21463" y="0"/>
                </a:cubicBezTo>
              </a:path>
              <a:path w="21600" h="21600" stroke="0" extrusionOk="0">
                <a:moveTo>
                  <a:pt x="0" y="21573"/>
                </a:moveTo>
                <a:cubicBezTo>
                  <a:pt x="14" y="9707"/>
                  <a:pt x="9597" y="75"/>
                  <a:pt x="21463" y="0"/>
                </a:cubicBezTo>
                <a:lnTo>
                  <a:pt x="21600" y="21600"/>
                </a:lnTo>
                <a:lnTo>
                  <a:pt x="0" y="21573"/>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58" name="Arc 18"/>
          <p:cNvSpPr>
            <a:spLocks/>
          </p:cNvSpPr>
          <p:nvPr/>
        </p:nvSpPr>
        <p:spPr bwMode="auto">
          <a:xfrm>
            <a:off x="3165475" y="2116138"/>
            <a:ext cx="374650" cy="121285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8" y="0"/>
                  <a:pt x="21585" y="9654"/>
                  <a:pt x="21599" y="21573"/>
                </a:cubicBezTo>
              </a:path>
              <a:path w="21600" h="21600" stroke="0" extrusionOk="0">
                <a:moveTo>
                  <a:pt x="-1" y="0"/>
                </a:moveTo>
                <a:cubicBezTo>
                  <a:pt x="11918" y="0"/>
                  <a:pt x="21585" y="9654"/>
                  <a:pt x="21599" y="21573"/>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59" name="Arc 20"/>
          <p:cNvSpPr>
            <a:spLocks/>
          </p:cNvSpPr>
          <p:nvPr/>
        </p:nvSpPr>
        <p:spPr bwMode="auto">
          <a:xfrm flipH="1" flipV="1">
            <a:off x="8229600" y="5621338"/>
            <a:ext cx="198438" cy="296862"/>
          </a:xfrm>
          <a:custGeom>
            <a:avLst/>
            <a:gdLst>
              <a:gd name="T0" fmla="*/ 0 w 21600"/>
              <a:gd name="T1" fmla="*/ 2147483647 h 21600"/>
              <a:gd name="T2" fmla="*/ 2147483647 w 21600"/>
              <a:gd name="T3" fmla="*/ 0 h 21600"/>
              <a:gd name="T4" fmla="*/ 2147483647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710"/>
                  <a:pt x="9608" y="56"/>
                  <a:pt x="21498" y="0"/>
                </a:cubicBezTo>
              </a:path>
              <a:path w="21600" h="21600" stroke="0" extrusionOk="0">
                <a:moveTo>
                  <a:pt x="0" y="21600"/>
                </a:moveTo>
                <a:cubicBezTo>
                  <a:pt x="0" y="9710"/>
                  <a:pt x="9608" y="56"/>
                  <a:pt x="21498" y="0"/>
                </a:cubicBezTo>
                <a:lnTo>
                  <a:pt x="21600" y="21600"/>
                </a:ln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60" name="Line 22"/>
          <p:cNvSpPr>
            <a:spLocks noChangeShapeType="1"/>
          </p:cNvSpPr>
          <p:nvPr/>
        </p:nvSpPr>
        <p:spPr bwMode="auto">
          <a:xfrm>
            <a:off x="352425" y="6764338"/>
            <a:ext cx="292100" cy="0"/>
          </a:xfrm>
          <a:prstGeom prst="line">
            <a:avLst/>
          </a:prstGeom>
          <a:noFill/>
          <a:ln w="12700">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7361" name="Rectangle 23"/>
          <p:cNvSpPr>
            <a:spLocks noChangeArrowheads="1"/>
          </p:cNvSpPr>
          <p:nvPr/>
        </p:nvSpPr>
        <p:spPr bwMode="auto">
          <a:xfrm>
            <a:off x="317500" y="5160963"/>
            <a:ext cx="255588" cy="246062"/>
          </a:xfrm>
          <a:prstGeom prst="rect">
            <a:avLst/>
          </a:prstGeom>
          <a:noFill/>
          <a:ln w="38100" cmpd="dbl">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91107" tIns="45553" rIns="91107" bIns="45553">
            <a:spAutoFit/>
          </a:bodyPr>
          <a:lstStyle/>
          <a:p>
            <a:pPr defTabSz="757238" eaLnBrk="0" hangingPunct="0"/>
            <a:r>
              <a:rPr lang="en-GB" sz="1000"/>
              <a:t>  </a:t>
            </a:r>
          </a:p>
        </p:txBody>
      </p:sp>
      <p:sp>
        <p:nvSpPr>
          <p:cNvPr id="57362" name="Rectangle 24"/>
          <p:cNvSpPr>
            <a:spLocks noChangeArrowheads="1"/>
          </p:cNvSpPr>
          <p:nvPr/>
        </p:nvSpPr>
        <p:spPr bwMode="auto">
          <a:xfrm>
            <a:off x="328613" y="5476875"/>
            <a:ext cx="233362" cy="246063"/>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91107" tIns="45553" rIns="91107" bIns="45553">
            <a:spAutoFit/>
          </a:bodyPr>
          <a:lstStyle/>
          <a:p>
            <a:pPr defTabSz="757238" eaLnBrk="0" hangingPunct="0"/>
            <a:r>
              <a:rPr lang="en-GB" sz="1000"/>
              <a:t>  </a:t>
            </a:r>
          </a:p>
        </p:txBody>
      </p:sp>
      <p:sp>
        <p:nvSpPr>
          <p:cNvPr id="57363" name="Rectangle 25"/>
          <p:cNvSpPr>
            <a:spLocks noChangeArrowheads="1"/>
          </p:cNvSpPr>
          <p:nvPr/>
        </p:nvSpPr>
        <p:spPr bwMode="auto">
          <a:xfrm>
            <a:off x="323850" y="5784850"/>
            <a:ext cx="241300" cy="220663"/>
          </a:xfrm>
          <a:prstGeom prst="rect">
            <a:avLst/>
          </a:prstGeom>
          <a:noFill/>
          <a:ln w="12700">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eaLnBrk="0" hangingPunct="0"/>
            <a:endParaRPr lang="en-US" sz="1000"/>
          </a:p>
        </p:txBody>
      </p:sp>
      <p:sp>
        <p:nvSpPr>
          <p:cNvPr id="57364" name="Line 26"/>
          <p:cNvSpPr>
            <a:spLocks noChangeShapeType="1"/>
          </p:cNvSpPr>
          <p:nvPr/>
        </p:nvSpPr>
        <p:spPr bwMode="auto">
          <a:xfrm>
            <a:off x="376238" y="6230938"/>
            <a:ext cx="161925" cy="0"/>
          </a:xfrm>
          <a:prstGeom prst="line">
            <a:avLst/>
          </a:prstGeom>
          <a:noFill/>
          <a:ln w="76200" cmpd="tri">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7365" name="Line 27"/>
          <p:cNvSpPr>
            <a:spLocks noChangeShapeType="1"/>
          </p:cNvSpPr>
          <p:nvPr/>
        </p:nvSpPr>
        <p:spPr bwMode="auto">
          <a:xfrm>
            <a:off x="352425" y="6459538"/>
            <a:ext cx="20955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7366" name="Rectangle 28"/>
          <p:cNvSpPr>
            <a:spLocks noChangeArrowheads="1"/>
          </p:cNvSpPr>
          <p:nvPr/>
        </p:nvSpPr>
        <p:spPr bwMode="auto">
          <a:xfrm>
            <a:off x="561975" y="5184775"/>
            <a:ext cx="4413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107" tIns="45553" rIns="91107" bIns="45553">
            <a:spAutoFit/>
          </a:bodyPr>
          <a:lstStyle/>
          <a:p>
            <a:pPr defTabSz="757238" eaLnBrk="0" hangingPunct="0"/>
            <a:r>
              <a:rPr lang="en-GB" sz="1000"/>
              <a:t>RTH</a:t>
            </a:r>
          </a:p>
        </p:txBody>
      </p:sp>
      <p:sp>
        <p:nvSpPr>
          <p:cNvPr id="57367" name="Rectangle 29"/>
          <p:cNvSpPr>
            <a:spLocks noChangeArrowheads="1"/>
          </p:cNvSpPr>
          <p:nvPr/>
        </p:nvSpPr>
        <p:spPr bwMode="auto">
          <a:xfrm>
            <a:off x="561975" y="5489575"/>
            <a:ext cx="476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107" tIns="45553" rIns="91107" bIns="45553">
            <a:spAutoFit/>
          </a:bodyPr>
          <a:lstStyle/>
          <a:p>
            <a:pPr defTabSz="757238" eaLnBrk="0" hangingPunct="0"/>
            <a:r>
              <a:rPr lang="en-GB" sz="1000"/>
              <a:t>NMC</a:t>
            </a:r>
          </a:p>
        </p:txBody>
      </p:sp>
      <p:sp>
        <p:nvSpPr>
          <p:cNvPr id="57368" name="Rectangle 30"/>
          <p:cNvSpPr>
            <a:spLocks noChangeArrowheads="1"/>
          </p:cNvSpPr>
          <p:nvPr/>
        </p:nvSpPr>
        <p:spPr bwMode="auto">
          <a:xfrm>
            <a:off x="561975" y="5773738"/>
            <a:ext cx="1347788"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107" tIns="45553" rIns="91107" bIns="45553">
            <a:spAutoFit/>
          </a:bodyPr>
          <a:lstStyle/>
          <a:p>
            <a:pPr defTabSz="757238" eaLnBrk="0" hangingPunct="0"/>
            <a:r>
              <a:rPr lang="en-GB" sz="1000"/>
              <a:t>Centre in other  region</a:t>
            </a:r>
          </a:p>
        </p:txBody>
      </p:sp>
      <p:sp>
        <p:nvSpPr>
          <p:cNvPr id="57369" name="Rectangle 31"/>
          <p:cNvSpPr>
            <a:spLocks noChangeArrowheads="1"/>
          </p:cNvSpPr>
          <p:nvPr/>
        </p:nvSpPr>
        <p:spPr bwMode="auto">
          <a:xfrm>
            <a:off x="638175" y="6099175"/>
            <a:ext cx="830263"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107" tIns="45553" rIns="91107" bIns="45553">
            <a:spAutoFit/>
          </a:bodyPr>
          <a:lstStyle/>
          <a:p>
            <a:pPr defTabSz="757238" eaLnBrk="0" hangingPunct="0"/>
            <a:r>
              <a:rPr lang="en-GB" sz="1000"/>
              <a:t>MTN circuit</a:t>
            </a:r>
          </a:p>
        </p:txBody>
      </p:sp>
      <p:sp>
        <p:nvSpPr>
          <p:cNvPr id="57370" name="Rectangle 32"/>
          <p:cNvSpPr>
            <a:spLocks noChangeArrowheads="1"/>
          </p:cNvSpPr>
          <p:nvPr/>
        </p:nvSpPr>
        <p:spPr bwMode="auto">
          <a:xfrm>
            <a:off x="684213" y="6308725"/>
            <a:ext cx="100806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1107" tIns="45553" rIns="91107" bIns="45553">
            <a:spAutoFit/>
          </a:bodyPr>
          <a:lstStyle/>
          <a:p>
            <a:pPr defTabSz="757238" eaLnBrk="0" hangingPunct="0"/>
            <a:r>
              <a:rPr lang="en-GB" sz="1000"/>
              <a:t>Regional circuit</a:t>
            </a:r>
          </a:p>
        </p:txBody>
      </p:sp>
      <p:sp>
        <p:nvSpPr>
          <p:cNvPr id="57371" name="Rectangle 33"/>
          <p:cNvSpPr>
            <a:spLocks noChangeArrowheads="1"/>
          </p:cNvSpPr>
          <p:nvPr/>
        </p:nvSpPr>
        <p:spPr bwMode="auto">
          <a:xfrm>
            <a:off x="755650" y="6611938"/>
            <a:ext cx="120967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107" tIns="45553" rIns="91107" bIns="45553">
            <a:spAutoFit/>
          </a:bodyPr>
          <a:lstStyle/>
          <a:p>
            <a:pPr defTabSz="757238" eaLnBrk="0" hangingPunct="0"/>
            <a:r>
              <a:rPr lang="en-GB" sz="1000"/>
              <a:t>Interregional circuit</a:t>
            </a:r>
          </a:p>
        </p:txBody>
      </p:sp>
      <p:sp>
        <p:nvSpPr>
          <p:cNvPr id="57372" name="Rectangle 35"/>
          <p:cNvSpPr>
            <a:spLocks noChangeArrowheads="1"/>
          </p:cNvSpPr>
          <p:nvPr/>
        </p:nvSpPr>
        <p:spPr bwMode="auto">
          <a:xfrm>
            <a:off x="8159750" y="2192338"/>
            <a:ext cx="609600"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Djibouti</a:t>
            </a:r>
          </a:p>
        </p:txBody>
      </p:sp>
      <p:sp>
        <p:nvSpPr>
          <p:cNvPr id="57373" name="Rectangle 38"/>
          <p:cNvSpPr>
            <a:spLocks noChangeArrowheads="1"/>
          </p:cNvSpPr>
          <p:nvPr/>
        </p:nvSpPr>
        <p:spPr bwMode="auto">
          <a:xfrm>
            <a:off x="3305175" y="3335338"/>
            <a:ext cx="625475"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Cotonou</a:t>
            </a:r>
          </a:p>
        </p:txBody>
      </p:sp>
      <p:sp>
        <p:nvSpPr>
          <p:cNvPr id="57374" name="Arc 40"/>
          <p:cNvSpPr>
            <a:spLocks/>
          </p:cNvSpPr>
          <p:nvPr/>
        </p:nvSpPr>
        <p:spPr bwMode="auto">
          <a:xfrm>
            <a:off x="180975" y="1201738"/>
            <a:ext cx="271463" cy="801687"/>
          </a:xfrm>
          <a:custGeom>
            <a:avLst/>
            <a:gdLst>
              <a:gd name="T0" fmla="*/ 2147483647 w 21600"/>
              <a:gd name="T1" fmla="*/ 2147483647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lnTo>
                  <a:pt x="21600" y="21600"/>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75" name="Arc 42"/>
          <p:cNvSpPr>
            <a:spLocks/>
          </p:cNvSpPr>
          <p:nvPr/>
        </p:nvSpPr>
        <p:spPr bwMode="auto">
          <a:xfrm>
            <a:off x="908050" y="592138"/>
            <a:ext cx="1693863" cy="1360487"/>
          </a:xfrm>
          <a:custGeom>
            <a:avLst/>
            <a:gdLst>
              <a:gd name="T0" fmla="*/ 2147483647 w 21600"/>
              <a:gd name="T1" fmla="*/ 0 h 21600"/>
              <a:gd name="T2" fmla="*/ 0 w 21600"/>
              <a:gd name="T3" fmla="*/ 2147483647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lnTo>
                  <a:pt x="2160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76" name="Arc 43"/>
          <p:cNvSpPr>
            <a:spLocks/>
          </p:cNvSpPr>
          <p:nvPr/>
        </p:nvSpPr>
        <p:spPr bwMode="auto">
          <a:xfrm>
            <a:off x="3041650" y="681038"/>
            <a:ext cx="3341688" cy="446087"/>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77" name="Arc 45"/>
          <p:cNvSpPr>
            <a:spLocks/>
          </p:cNvSpPr>
          <p:nvPr/>
        </p:nvSpPr>
        <p:spPr bwMode="auto">
          <a:xfrm>
            <a:off x="6681788" y="1316038"/>
            <a:ext cx="633412" cy="2249487"/>
          </a:xfrm>
          <a:custGeom>
            <a:avLst/>
            <a:gdLst>
              <a:gd name="T0" fmla="*/ 0 w 21637"/>
              <a:gd name="T1" fmla="*/ 0 h 21600"/>
              <a:gd name="T2" fmla="*/ 2147483647 w 21637"/>
              <a:gd name="T3" fmla="*/ 2147483647 h 21600"/>
              <a:gd name="T4" fmla="*/ 2147483647 w 21637"/>
              <a:gd name="T5" fmla="*/ 2147483647 h 21600"/>
              <a:gd name="T6" fmla="*/ 0 60000 65536"/>
              <a:gd name="T7" fmla="*/ 0 60000 65536"/>
              <a:gd name="T8" fmla="*/ 0 60000 65536"/>
              <a:gd name="T9" fmla="*/ 0 w 21637"/>
              <a:gd name="T10" fmla="*/ 0 h 21600"/>
              <a:gd name="T11" fmla="*/ 21637 w 21637"/>
              <a:gd name="T12" fmla="*/ 21600 h 21600"/>
            </a:gdLst>
            <a:ahLst/>
            <a:cxnLst>
              <a:cxn ang="T6">
                <a:pos x="T0" y="T1"/>
              </a:cxn>
              <a:cxn ang="T7">
                <a:pos x="T2" y="T3"/>
              </a:cxn>
              <a:cxn ang="T8">
                <a:pos x="T4" y="T5"/>
              </a:cxn>
            </a:cxnLst>
            <a:rect l="T9" t="T10" r="T11" b="T12"/>
            <a:pathLst>
              <a:path w="21637" h="21600" fill="none" extrusionOk="0">
                <a:moveTo>
                  <a:pt x="0" y="0"/>
                </a:moveTo>
                <a:cubicBezTo>
                  <a:pt x="12" y="0"/>
                  <a:pt x="24" y="-1"/>
                  <a:pt x="37" y="0"/>
                </a:cubicBezTo>
                <a:cubicBezTo>
                  <a:pt x="11966" y="0"/>
                  <a:pt x="21637" y="9670"/>
                  <a:pt x="21637" y="21600"/>
                </a:cubicBezTo>
              </a:path>
              <a:path w="21637" h="21600" stroke="0" extrusionOk="0">
                <a:moveTo>
                  <a:pt x="0" y="0"/>
                </a:moveTo>
                <a:cubicBezTo>
                  <a:pt x="12" y="0"/>
                  <a:pt x="24" y="-1"/>
                  <a:pt x="37" y="0"/>
                </a:cubicBezTo>
                <a:cubicBezTo>
                  <a:pt x="11966" y="0"/>
                  <a:pt x="21637" y="9670"/>
                  <a:pt x="21637" y="21600"/>
                </a:cubicBezTo>
                <a:lnTo>
                  <a:pt x="37" y="21600"/>
                </a:lnTo>
                <a:lnTo>
                  <a:pt x="0" y="0"/>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78" name="Arc 46"/>
          <p:cNvSpPr>
            <a:spLocks/>
          </p:cNvSpPr>
          <p:nvPr/>
        </p:nvSpPr>
        <p:spPr bwMode="auto">
          <a:xfrm>
            <a:off x="6734175" y="858838"/>
            <a:ext cx="1074738" cy="269875"/>
          </a:xfrm>
          <a:custGeom>
            <a:avLst/>
            <a:gdLst>
              <a:gd name="T0" fmla="*/ 0 w 21600"/>
              <a:gd name="T1" fmla="*/ 2147483647 h 21600"/>
              <a:gd name="T2" fmla="*/ 2147483647 w 21600"/>
              <a:gd name="T3" fmla="*/ 0 h 21600"/>
              <a:gd name="T4" fmla="*/ 2147483647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479"/>
                </a:moveTo>
                <a:cubicBezTo>
                  <a:pt x="66" y="9607"/>
                  <a:pt x="9700" y="15"/>
                  <a:pt x="21572" y="0"/>
                </a:cubicBezTo>
              </a:path>
              <a:path w="21600" h="21600" stroke="0" extrusionOk="0">
                <a:moveTo>
                  <a:pt x="0" y="21479"/>
                </a:moveTo>
                <a:cubicBezTo>
                  <a:pt x="66" y="9607"/>
                  <a:pt x="9700" y="15"/>
                  <a:pt x="21572" y="0"/>
                </a:cubicBezTo>
                <a:lnTo>
                  <a:pt x="21600" y="21600"/>
                </a:lnTo>
                <a:lnTo>
                  <a:pt x="0" y="21479"/>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79" name="Arc 47"/>
          <p:cNvSpPr>
            <a:spLocks/>
          </p:cNvSpPr>
          <p:nvPr/>
        </p:nvSpPr>
        <p:spPr bwMode="auto">
          <a:xfrm>
            <a:off x="6581775" y="649288"/>
            <a:ext cx="365125" cy="479425"/>
          </a:xfrm>
          <a:custGeom>
            <a:avLst/>
            <a:gdLst>
              <a:gd name="T0" fmla="*/ 0 w 21600"/>
              <a:gd name="T1" fmla="*/ 2147483647 h 21600"/>
              <a:gd name="T2" fmla="*/ 2147483647 w 21600"/>
              <a:gd name="T3" fmla="*/ 0 h 21600"/>
              <a:gd name="T4" fmla="*/ 2147483647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532"/>
                </a:moveTo>
                <a:cubicBezTo>
                  <a:pt x="37" y="9662"/>
                  <a:pt x="9646" y="46"/>
                  <a:pt x="21516" y="0"/>
                </a:cubicBezTo>
              </a:path>
              <a:path w="21600" h="21600" stroke="0" extrusionOk="0">
                <a:moveTo>
                  <a:pt x="0" y="21532"/>
                </a:moveTo>
                <a:cubicBezTo>
                  <a:pt x="37" y="9662"/>
                  <a:pt x="9646" y="46"/>
                  <a:pt x="21516" y="0"/>
                </a:cubicBezTo>
                <a:lnTo>
                  <a:pt x="21600" y="21600"/>
                </a:lnTo>
                <a:lnTo>
                  <a:pt x="0" y="21532"/>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80" name="Rectangle 48"/>
          <p:cNvSpPr>
            <a:spLocks noChangeArrowheads="1"/>
          </p:cNvSpPr>
          <p:nvPr/>
        </p:nvSpPr>
        <p:spPr bwMode="auto">
          <a:xfrm>
            <a:off x="6962775" y="428625"/>
            <a:ext cx="519113" cy="230188"/>
          </a:xfrm>
          <a:prstGeom prst="rect">
            <a:avLst/>
          </a:prstGeom>
          <a:noFill/>
          <a:ln w="38100" cmpd="dbl">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lIns="37962" tIns="37962" rIns="37962" bIns="37962">
            <a:spAutoFit/>
          </a:bodyPr>
          <a:lstStyle/>
          <a:p>
            <a:pPr defTabSz="757238" eaLnBrk="0" hangingPunct="0"/>
            <a:r>
              <a:rPr lang="en-GB" sz="1000"/>
              <a:t>Moscow</a:t>
            </a:r>
          </a:p>
        </p:txBody>
      </p:sp>
      <p:sp>
        <p:nvSpPr>
          <p:cNvPr id="57381" name="Rectangle 49"/>
          <p:cNvSpPr>
            <a:spLocks noChangeArrowheads="1"/>
          </p:cNvSpPr>
          <p:nvPr/>
        </p:nvSpPr>
        <p:spPr bwMode="auto">
          <a:xfrm>
            <a:off x="7807325" y="731838"/>
            <a:ext cx="638175" cy="230187"/>
          </a:xfrm>
          <a:prstGeom prst="rect">
            <a:avLst/>
          </a:prstGeom>
          <a:noFill/>
          <a:ln w="38100" cmpd="dbl">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lIns="37962" tIns="37962" rIns="37962" bIns="37962">
            <a:spAutoFit/>
          </a:bodyPr>
          <a:lstStyle/>
          <a:p>
            <a:pPr defTabSz="757238" eaLnBrk="0" hangingPunct="0"/>
            <a:r>
              <a:rPr lang="en-GB" sz="1000"/>
              <a:t>New Delhi</a:t>
            </a:r>
          </a:p>
        </p:txBody>
      </p:sp>
      <p:sp>
        <p:nvSpPr>
          <p:cNvPr id="57382" name="Arc 50"/>
          <p:cNvSpPr>
            <a:spLocks/>
          </p:cNvSpPr>
          <p:nvPr/>
        </p:nvSpPr>
        <p:spPr bwMode="auto">
          <a:xfrm>
            <a:off x="6681788" y="1201738"/>
            <a:ext cx="1758950" cy="76200"/>
          </a:xfrm>
          <a:custGeom>
            <a:avLst/>
            <a:gdLst>
              <a:gd name="T0" fmla="*/ 0 w 21600"/>
              <a:gd name="T1" fmla="*/ 2147483647 h 21600"/>
              <a:gd name="T2" fmla="*/ 2147483647 w 21600"/>
              <a:gd name="T3" fmla="*/ 0 h 21600"/>
              <a:gd name="T4" fmla="*/ 2147483647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77"/>
                  <a:pt x="9659" y="9"/>
                  <a:pt x="21582" y="0"/>
                </a:cubicBezTo>
              </a:path>
              <a:path w="21600" h="21600" stroke="0" extrusionOk="0">
                <a:moveTo>
                  <a:pt x="0" y="21600"/>
                </a:moveTo>
                <a:cubicBezTo>
                  <a:pt x="0" y="9677"/>
                  <a:pt x="9659" y="9"/>
                  <a:pt x="21582" y="0"/>
                </a:cubicBezTo>
                <a:lnTo>
                  <a:pt x="21600" y="21600"/>
                </a:lnTo>
                <a:lnTo>
                  <a:pt x="0" y="21600"/>
                </a:lnTo>
                <a:close/>
              </a:path>
            </a:pathLst>
          </a:custGeom>
          <a:noFill/>
          <a:ln w="12700">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83" name="Rectangle 51"/>
          <p:cNvSpPr>
            <a:spLocks noChangeArrowheads="1"/>
          </p:cNvSpPr>
          <p:nvPr/>
        </p:nvSpPr>
        <p:spPr bwMode="auto">
          <a:xfrm>
            <a:off x="8429625" y="1114425"/>
            <a:ext cx="434975" cy="230188"/>
          </a:xfrm>
          <a:prstGeom prst="rect">
            <a:avLst/>
          </a:prstGeom>
          <a:noFill/>
          <a:ln w="38100" cmpd="dbl">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lIns="37962" tIns="37962" rIns="37962" bIns="37962">
            <a:spAutoFit/>
          </a:bodyPr>
          <a:lstStyle/>
          <a:p>
            <a:pPr defTabSz="757238" eaLnBrk="0" hangingPunct="0"/>
            <a:r>
              <a:rPr lang="en-GB" sz="1000"/>
              <a:t>Jeddah</a:t>
            </a:r>
          </a:p>
        </p:txBody>
      </p:sp>
      <p:sp>
        <p:nvSpPr>
          <p:cNvPr id="57384" name="Arc 54"/>
          <p:cNvSpPr>
            <a:spLocks/>
          </p:cNvSpPr>
          <p:nvPr/>
        </p:nvSpPr>
        <p:spPr bwMode="auto">
          <a:xfrm>
            <a:off x="6453188" y="1362075"/>
            <a:ext cx="90487" cy="374650"/>
          </a:xfrm>
          <a:custGeom>
            <a:avLst/>
            <a:gdLst>
              <a:gd name="T0" fmla="*/ 0 w 21600"/>
              <a:gd name="T1" fmla="*/ 2147483647 h 21597"/>
              <a:gd name="T2" fmla="*/ 2147483647 w 21600"/>
              <a:gd name="T3" fmla="*/ 0 h 21597"/>
              <a:gd name="T4" fmla="*/ 2147483647 w 21600"/>
              <a:gd name="T5" fmla="*/ 2147483647 h 21597"/>
              <a:gd name="T6" fmla="*/ 0 60000 65536"/>
              <a:gd name="T7" fmla="*/ 0 60000 65536"/>
              <a:gd name="T8" fmla="*/ 0 60000 65536"/>
              <a:gd name="T9" fmla="*/ 0 w 21600"/>
              <a:gd name="T10" fmla="*/ 0 h 21597"/>
              <a:gd name="T11" fmla="*/ 21600 w 21600"/>
              <a:gd name="T12" fmla="*/ 21597 h 21597"/>
            </a:gdLst>
            <a:ahLst/>
            <a:cxnLst>
              <a:cxn ang="T6">
                <a:pos x="T0" y="T1"/>
              </a:cxn>
              <a:cxn ang="T7">
                <a:pos x="T2" y="T3"/>
              </a:cxn>
              <a:cxn ang="T8">
                <a:pos x="T4" y="T5"/>
              </a:cxn>
            </a:cxnLst>
            <a:rect l="T9" t="T10" r="T11" b="T12"/>
            <a:pathLst>
              <a:path w="21600" h="21597" fill="none" extrusionOk="0">
                <a:moveTo>
                  <a:pt x="0" y="21511"/>
                </a:moveTo>
                <a:cubicBezTo>
                  <a:pt x="46" y="9749"/>
                  <a:pt x="9495" y="187"/>
                  <a:pt x="21254" y="-1"/>
                </a:cubicBezTo>
              </a:path>
              <a:path w="21600" h="21597" stroke="0" extrusionOk="0">
                <a:moveTo>
                  <a:pt x="0" y="21511"/>
                </a:moveTo>
                <a:cubicBezTo>
                  <a:pt x="46" y="9749"/>
                  <a:pt x="9495" y="187"/>
                  <a:pt x="21254" y="-1"/>
                </a:cubicBezTo>
                <a:lnTo>
                  <a:pt x="21600" y="21597"/>
                </a:lnTo>
                <a:lnTo>
                  <a:pt x="0" y="21511"/>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85" name="Arc 55"/>
          <p:cNvSpPr>
            <a:spLocks/>
          </p:cNvSpPr>
          <p:nvPr/>
        </p:nvSpPr>
        <p:spPr bwMode="auto">
          <a:xfrm>
            <a:off x="4010025" y="1057275"/>
            <a:ext cx="415925" cy="22225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86" name="Arc 56"/>
          <p:cNvSpPr>
            <a:spLocks/>
          </p:cNvSpPr>
          <p:nvPr/>
        </p:nvSpPr>
        <p:spPr bwMode="auto">
          <a:xfrm>
            <a:off x="4862513" y="1209675"/>
            <a:ext cx="1471612" cy="69850"/>
          </a:xfrm>
          <a:custGeom>
            <a:avLst/>
            <a:gdLst>
              <a:gd name="T0" fmla="*/ 0 w 21595"/>
              <a:gd name="T1" fmla="*/ 2147483647 h 21600"/>
              <a:gd name="T2" fmla="*/ 2147483647 w 21595"/>
              <a:gd name="T3" fmla="*/ 0 h 21600"/>
              <a:gd name="T4" fmla="*/ 2147483647 w 21595"/>
              <a:gd name="T5" fmla="*/ 2147483647 h 21600"/>
              <a:gd name="T6" fmla="*/ 0 60000 65536"/>
              <a:gd name="T7" fmla="*/ 0 60000 65536"/>
              <a:gd name="T8" fmla="*/ 0 60000 65536"/>
              <a:gd name="T9" fmla="*/ 0 w 21595"/>
              <a:gd name="T10" fmla="*/ 0 h 21600"/>
              <a:gd name="T11" fmla="*/ 21595 w 21595"/>
              <a:gd name="T12" fmla="*/ 21600 h 21600"/>
            </a:gdLst>
            <a:ahLst/>
            <a:cxnLst>
              <a:cxn ang="T6">
                <a:pos x="T0" y="T1"/>
              </a:cxn>
              <a:cxn ang="T7">
                <a:pos x="T2" y="T3"/>
              </a:cxn>
              <a:cxn ang="T8">
                <a:pos x="T4" y="T5"/>
              </a:cxn>
            </a:cxnLst>
            <a:rect l="T9" t="T10" r="T11" b="T12"/>
            <a:pathLst>
              <a:path w="21595" h="21600" fill="none" extrusionOk="0">
                <a:moveTo>
                  <a:pt x="-1" y="21135"/>
                </a:moveTo>
                <a:cubicBezTo>
                  <a:pt x="252" y="9398"/>
                  <a:pt x="9833" y="11"/>
                  <a:pt x="21574" y="0"/>
                </a:cubicBezTo>
              </a:path>
              <a:path w="21595" h="21600" stroke="0" extrusionOk="0">
                <a:moveTo>
                  <a:pt x="-1" y="21135"/>
                </a:moveTo>
                <a:cubicBezTo>
                  <a:pt x="252" y="9398"/>
                  <a:pt x="9833" y="11"/>
                  <a:pt x="21574" y="0"/>
                </a:cubicBezTo>
                <a:lnTo>
                  <a:pt x="21595" y="21600"/>
                </a:lnTo>
                <a:lnTo>
                  <a:pt x="-1" y="21135"/>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87" name="Arc 57"/>
          <p:cNvSpPr>
            <a:spLocks/>
          </p:cNvSpPr>
          <p:nvPr/>
        </p:nvSpPr>
        <p:spPr bwMode="auto">
          <a:xfrm>
            <a:off x="7689850" y="3333750"/>
            <a:ext cx="452438" cy="301625"/>
          </a:xfrm>
          <a:custGeom>
            <a:avLst/>
            <a:gdLst>
              <a:gd name="T0" fmla="*/ 2147483647 w 21600"/>
              <a:gd name="T1" fmla="*/ 0 h 21709"/>
              <a:gd name="T2" fmla="*/ 0 w 21600"/>
              <a:gd name="T3" fmla="*/ 2147483647 h 21709"/>
              <a:gd name="T4" fmla="*/ 0 w 21600"/>
              <a:gd name="T5" fmla="*/ 2147483647 h 21709"/>
              <a:gd name="T6" fmla="*/ 0 60000 65536"/>
              <a:gd name="T7" fmla="*/ 0 60000 65536"/>
              <a:gd name="T8" fmla="*/ 0 60000 65536"/>
              <a:gd name="T9" fmla="*/ 0 w 21600"/>
              <a:gd name="T10" fmla="*/ 0 h 21709"/>
              <a:gd name="T11" fmla="*/ 21600 w 21600"/>
              <a:gd name="T12" fmla="*/ 21709 h 21709"/>
            </a:gdLst>
            <a:ahLst/>
            <a:cxnLst>
              <a:cxn ang="T6">
                <a:pos x="T0" y="T1"/>
              </a:cxn>
              <a:cxn ang="T7">
                <a:pos x="T2" y="T3"/>
              </a:cxn>
              <a:cxn ang="T8">
                <a:pos x="T4" y="T5"/>
              </a:cxn>
            </a:cxnLst>
            <a:rect l="T9" t="T10" r="T11" b="T12"/>
            <a:pathLst>
              <a:path w="21600" h="21709" fill="none" extrusionOk="0">
                <a:moveTo>
                  <a:pt x="21599" y="0"/>
                </a:moveTo>
                <a:cubicBezTo>
                  <a:pt x="21599" y="36"/>
                  <a:pt x="21600" y="72"/>
                  <a:pt x="21600" y="109"/>
                </a:cubicBezTo>
                <a:cubicBezTo>
                  <a:pt x="21600" y="12038"/>
                  <a:pt x="11929" y="21708"/>
                  <a:pt x="0" y="21709"/>
                </a:cubicBezTo>
              </a:path>
              <a:path w="21600" h="21709" stroke="0" extrusionOk="0">
                <a:moveTo>
                  <a:pt x="21599" y="0"/>
                </a:moveTo>
                <a:cubicBezTo>
                  <a:pt x="21599" y="36"/>
                  <a:pt x="21600" y="72"/>
                  <a:pt x="21600" y="109"/>
                </a:cubicBezTo>
                <a:cubicBezTo>
                  <a:pt x="21600" y="12038"/>
                  <a:pt x="11929" y="21708"/>
                  <a:pt x="0" y="21709"/>
                </a:cubicBezTo>
                <a:lnTo>
                  <a:pt x="0" y="109"/>
                </a:lnTo>
                <a:lnTo>
                  <a:pt x="21599"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88" name="Arc 58"/>
          <p:cNvSpPr>
            <a:spLocks/>
          </p:cNvSpPr>
          <p:nvPr/>
        </p:nvSpPr>
        <p:spPr bwMode="auto">
          <a:xfrm flipH="1">
            <a:off x="7596188" y="2878138"/>
            <a:ext cx="574675" cy="83820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4" y="0"/>
                  <a:pt x="21578" y="9646"/>
                  <a:pt x="21599" y="21561"/>
                </a:cubicBezTo>
              </a:path>
              <a:path w="21600" h="21600" stroke="0" extrusionOk="0">
                <a:moveTo>
                  <a:pt x="-1" y="0"/>
                </a:moveTo>
                <a:cubicBezTo>
                  <a:pt x="11914" y="0"/>
                  <a:pt x="21578" y="9646"/>
                  <a:pt x="21599" y="21561"/>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89" name="Arc 59"/>
          <p:cNvSpPr>
            <a:spLocks/>
          </p:cNvSpPr>
          <p:nvPr/>
        </p:nvSpPr>
        <p:spPr bwMode="auto">
          <a:xfrm>
            <a:off x="6699250" y="3640138"/>
            <a:ext cx="474663" cy="155575"/>
          </a:xfrm>
          <a:custGeom>
            <a:avLst/>
            <a:gdLst>
              <a:gd name="T0" fmla="*/ 0 w 19159"/>
              <a:gd name="T1" fmla="*/ 0 h 21600"/>
              <a:gd name="T2" fmla="*/ 2147483647 w 19159"/>
              <a:gd name="T3" fmla="*/ 2147483647 h 21600"/>
              <a:gd name="T4" fmla="*/ 0 w 19159"/>
              <a:gd name="T5" fmla="*/ 2147483647 h 21600"/>
              <a:gd name="T6" fmla="*/ 0 60000 65536"/>
              <a:gd name="T7" fmla="*/ 0 60000 65536"/>
              <a:gd name="T8" fmla="*/ 0 60000 65536"/>
              <a:gd name="T9" fmla="*/ 0 w 19159"/>
              <a:gd name="T10" fmla="*/ 0 h 21600"/>
              <a:gd name="T11" fmla="*/ 19159 w 19159"/>
              <a:gd name="T12" fmla="*/ 21600 h 21600"/>
            </a:gdLst>
            <a:ahLst/>
            <a:cxnLst>
              <a:cxn ang="T6">
                <a:pos x="T0" y="T1"/>
              </a:cxn>
              <a:cxn ang="T7">
                <a:pos x="T2" y="T3"/>
              </a:cxn>
              <a:cxn ang="T8">
                <a:pos x="T4" y="T5"/>
              </a:cxn>
            </a:cxnLst>
            <a:rect l="T9" t="T10" r="T11" b="T12"/>
            <a:pathLst>
              <a:path w="19159" h="21600" fill="none" extrusionOk="0">
                <a:moveTo>
                  <a:pt x="-1" y="0"/>
                </a:moveTo>
                <a:cubicBezTo>
                  <a:pt x="8054" y="0"/>
                  <a:pt x="15439" y="4481"/>
                  <a:pt x="19159" y="11625"/>
                </a:cubicBezTo>
              </a:path>
              <a:path w="19159" h="21600" stroke="0" extrusionOk="0">
                <a:moveTo>
                  <a:pt x="-1" y="0"/>
                </a:moveTo>
                <a:cubicBezTo>
                  <a:pt x="8054" y="0"/>
                  <a:pt x="15439" y="4481"/>
                  <a:pt x="19159" y="11625"/>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90" name="Arc 60"/>
          <p:cNvSpPr>
            <a:spLocks/>
          </p:cNvSpPr>
          <p:nvPr/>
        </p:nvSpPr>
        <p:spPr bwMode="auto">
          <a:xfrm>
            <a:off x="7315200" y="3792538"/>
            <a:ext cx="228600" cy="60325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91" name="Arc 61"/>
          <p:cNvSpPr>
            <a:spLocks/>
          </p:cNvSpPr>
          <p:nvPr/>
        </p:nvSpPr>
        <p:spPr bwMode="auto">
          <a:xfrm>
            <a:off x="6681788" y="3335338"/>
            <a:ext cx="492125" cy="306387"/>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895" y="0"/>
                  <a:pt x="21551" y="9617"/>
                  <a:pt x="21599" y="21513"/>
                </a:cubicBezTo>
              </a:path>
              <a:path w="21600" h="21600" stroke="0" extrusionOk="0">
                <a:moveTo>
                  <a:pt x="-1" y="0"/>
                </a:moveTo>
                <a:cubicBezTo>
                  <a:pt x="11895" y="0"/>
                  <a:pt x="21551" y="9617"/>
                  <a:pt x="21599" y="21513"/>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92" name="Arc 62"/>
          <p:cNvSpPr>
            <a:spLocks/>
          </p:cNvSpPr>
          <p:nvPr/>
        </p:nvSpPr>
        <p:spPr bwMode="auto">
          <a:xfrm flipH="1">
            <a:off x="7385050" y="1506538"/>
            <a:ext cx="201613" cy="2062162"/>
          </a:xfrm>
          <a:custGeom>
            <a:avLst/>
            <a:gdLst>
              <a:gd name="T0" fmla="*/ 0 w 24171"/>
              <a:gd name="T1" fmla="*/ 2147483647 h 21600"/>
              <a:gd name="T2" fmla="*/ 2147483647 w 24171"/>
              <a:gd name="T3" fmla="*/ 2147483647 h 21600"/>
              <a:gd name="T4" fmla="*/ 2147483647 w 24171"/>
              <a:gd name="T5" fmla="*/ 2147483647 h 21600"/>
              <a:gd name="T6" fmla="*/ 0 60000 65536"/>
              <a:gd name="T7" fmla="*/ 0 60000 65536"/>
              <a:gd name="T8" fmla="*/ 0 60000 65536"/>
              <a:gd name="T9" fmla="*/ 0 w 24171"/>
              <a:gd name="T10" fmla="*/ 0 h 21600"/>
              <a:gd name="T11" fmla="*/ 24171 w 24171"/>
              <a:gd name="T12" fmla="*/ 21600 h 21600"/>
            </a:gdLst>
            <a:ahLst/>
            <a:cxnLst>
              <a:cxn ang="T6">
                <a:pos x="T0" y="T1"/>
              </a:cxn>
              <a:cxn ang="T7">
                <a:pos x="T2" y="T3"/>
              </a:cxn>
              <a:cxn ang="T8">
                <a:pos x="T4" y="T5"/>
              </a:cxn>
            </a:cxnLst>
            <a:rect l="T9" t="T10" r="T11" b="T12"/>
            <a:pathLst>
              <a:path w="24171" h="21600" fill="none" extrusionOk="0">
                <a:moveTo>
                  <a:pt x="-1" y="153"/>
                </a:moveTo>
                <a:cubicBezTo>
                  <a:pt x="853" y="51"/>
                  <a:pt x="1711" y="-1"/>
                  <a:pt x="2571" y="0"/>
                </a:cubicBezTo>
                <a:cubicBezTo>
                  <a:pt x="14500" y="0"/>
                  <a:pt x="24171" y="9670"/>
                  <a:pt x="24171" y="21600"/>
                </a:cubicBezTo>
              </a:path>
              <a:path w="24171" h="21600" stroke="0" extrusionOk="0">
                <a:moveTo>
                  <a:pt x="-1" y="153"/>
                </a:moveTo>
                <a:cubicBezTo>
                  <a:pt x="853" y="51"/>
                  <a:pt x="1711" y="-1"/>
                  <a:pt x="2571" y="0"/>
                </a:cubicBezTo>
                <a:cubicBezTo>
                  <a:pt x="14500" y="0"/>
                  <a:pt x="24171" y="9670"/>
                  <a:pt x="24171" y="21600"/>
                </a:cubicBezTo>
                <a:lnTo>
                  <a:pt x="2571" y="21600"/>
                </a:lnTo>
                <a:lnTo>
                  <a:pt x="-1" y="153"/>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93" name="Arc 64"/>
          <p:cNvSpPr>
            <a:spLocks/>
          </p:cNvSpPr>
          <p:nvPr/>
        </p:nvSpPr>
        <p:spPr bwMode="auto">
          <a:xfrm>
            <a:off x="7315200" y="3748088"/>
            <a:ext cx="1125538" cy="1725612"/>
          </a:xfrm>
          <a:custGeom>
            <a:avLst/>
            <a:gdLst>
              <a:gd name="T0" fmla="*/ 2147483647 w 21600"/>
              <a:gd name="T1" fmla="*/ 0 h 21236"/>
              <a:gd name="T2" fmla="*/ 2147483647 w 21600"/>
              <a:gd name="T3" fmla="*/ 2147483647 h 21236"/>
              <a:gd name="T4" fmla="*/ 0 w 21600"/>
              <a:gd name="T5" fmla="*/ 2147483647 h 21236"/>
              <a:gd name="T6" fmla="*/ 0 60000 65536"/>
              <a:gd name="T7" fmla="*/ 0 60000 65536"/>
              <a:gd name="T8" fmla="*/ 0 60000 65536"/>
              <a:gd name="T9" fmla="*/ 0 w 21600"/>
              <a:gd name="T10" fmla="*/ 0 h 21236"/>
              <a:gd name="T11" fmla="*/ 21600 w 21600"/>
              <a:gd name="T12" fmla="*/ 21236 h 21236"/>
            </a:gdLst>
            <a:ahLst/>
            <a:cxnLst>
              <a:cxn ang="T6">
                <a:pos x="T0" y="T1"/>
              </a:cxn>
              <a:cxn ang="T7">
                <a:pos x="T2" y="T3"/>
              </a:cxn>
              <a:cxn ang="T8">
                <a:pos x="T4" y="T5"/>
              </a:cxn>
            </a:cxnLst>
            <a:rect l="T9" t="T10" r="T11" b="T12"/>
            <a:pathLst>
              <a:path w="21600" h="21236" fill="none" extrusionOk="0">
                <a:moveTo>
                  <a:pt x="3946" y="-1"/>
                </a:moveTo>
                <a:cubicBezTo>
                  <a:pt x="14171" y="1899"/>
                  <a:pt x="21590" y="10816"/>
                  <a:pt x="21599" y="21217"/>
                </a:cubicBezTo>
              </a:path>
              <a:path w="21600" h="21236" stroke="0" extrusionOk="0">
                <a:moveTo>
                  <a:pt x="3946" y="-1"/>
                </a:moveTo>
                <a:cubicBezTo>
                  <a:pt x="14171" y="1899"/>
                  <a:pt x="21590" y="10816"/>
                  <a:pt x="21599" y="21217"/>
                </a:cubicBezTo>
                <a:lnTo>
                  <a:pt x="0" y="21236"/>
                </a:lnTo>
                <a:lnTo>
                  <a:pt x="3946" y="-1"/>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94" name="Arc 65"/>
          <p:cNvSpPr>
            <a:spLocks/>
          </p:cNvSpPr>
          <p:nvPr/>
        </p:nvSpPr>
        <p:spPr bwMode="auto">
          <a:xfrm>
            <a:off x="7877175" y="5629275"/>
            <a:ext cx="188913" cy="296863"/>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95" name="Arc 66"/>
          <p:cNvSpPr>
            <a:spLocks/>
          </p:cNvSpPr>
          <p:nvPr/>
        </p:nvSpPr>
        <p:spPr bwMode="auto">
          <a:xfrm>
            <a:off x="8688388" y="5097463"/>
            <a:ext cx="146050" cy="296862"/>
          </a:xfrm>
          <a:custGeom>
            <a:avLst/>
            <a:gdLst>
              <a:gd name="T0" fmla="*/ 0 w 21600"/>
              <a:gd name="T1" fmla="*/ 2147483647 h 21599"/>
              <a:gd name="T2" fmla="*/ 2147483647 w 21600"/>
              <a:gd name="T3" fmla="*/ 0 h 21599"/>
              <a:gd name="T4" fmla="*/ 2147483647 w 21600"/>
              <a:gd name="T5" fmla="*/ 2147483647 h 21599"/>
              <a:gd name="T6" fmla="*/ 0 60000 65536"/>
              <a:gd name="T7" fmla="*/ 0 60000 65536"/>
              <a:gd name="T8" fmla="*/ 0 60000 65536"/>
              <a:gd name="T9" fmla="*/ 0 w 21600"/>
              <a:gd name="T10" fmla="*/ 0 h 21599"/>
              <a:gd name="T11" fmla="*/ 21600 w 21600"/>
              <a:gd name="T12" fmla="*/ 21599 h 21599"/>
            </a:gdLst>
            <a:ahLst/>
            <a:cxnLst>
              <a:cxn ang="T6">
                <a:pos x="T0" y="T1"/>
              </a:cxn>
              <a:cxn ang="T7">
                <a:pos x="T2" y="T3"/>
              </a:cxn>
              <a:cxn ang="T8">
                <a:pos x="T4" y="T5"/>
              </a:cxn>
            </a:cxnLst>
            <a:rect l="T9" t="T10" r="T11" b="T12"/>
            <a:pathLst>
              <a:path w="21600" h="21599" fill="none" extrusionOk="0">
                <a:moveTo>
                  <a:pt x="0" y="21490"/>
                </a:moveTo>
                <a:cubicBezTo>
                  <a:pt x="59" y="9684"/>
                  <a:pt x="9587" y="113"/>
                  <a:pt x="21392" y="-1"/>
                </a:cubicBezTo>
              </a:path>
              <a:path w="21600" h="21599" stroke="0" extrusionOk="0">
                <a:moveTo>
                  <a:pt x="0" y="21490"/>
                </a:moveTo>
                <a:cubicBezTo>
                  <a:pt x="59" y="9684"/>
                  <a:pt x="9587" y="113"/>
                  <a:pt x="21392" y="-1"/>
                </a:cubicBezTo>
                <a:lnTo>
                  <a:pt x="21600" y="21599"/>
                </a:lnTo>
                <a:lnTo>
                  <a:pt x="0" y="2149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96" name="Arc 67"/>
          <p:cNvSpPr>
            <a:spLocks/>
          </p:cNvSpPr>
          <p:nvPr/>
        </p:nvSpPr>
        <p:spPr bwMode="auto">
          <a:xfrm>
            <a:off x="8764588" y="4257675"/>
            <a:ext cx="146050" cy="603250"/>
          </a:xfrm>
          <a:custGeom>
            <a:avLst/>
            <a:gdLst>
              <a:gd name="T0" fmla="*/ 0 w 21600"/>
              <a:gd name="T1" fmla="*/ 2147483647 h 21599"/>
              <a:gd name="T2" fmla="*/ 2147483647 w 21600"/>
              <a:gd name="T3" fmla="*/ 0 h 21599"/>
              <a:gd name="T4" fmla="*/ 2147483647 w 21600"/>
              <a:gd name="T5" fmla="*/ 2147483647 h 21599"/>
              <a:gd name="T6" fmla="*/ 0 60000 65536"/>
              <a:gd name="T7" fmla="*/ 0 60000 65536"/>
              <a:gd name="T8" fmla="*/ 0 60000 65536"/>
              <a:gd name="T9" fmla="*/ 0 w 21600"/>
              <a:gd name="T10" fmla="*/ 0 h 21599"/>
              <a:gd name="T11" fmla="*/ 21600 w 21600"/>
              <a:gd name="T12" fmla="*/ 21599 h 21599"/>
            </a:gdLst>
            <a:ahLst/>
            <a:cxnLst>
              <a:cxn ang="T6">
                <a:pos x="T0" y="T1"/>
              </a:cxn>
              <a:cxn ang="T7">
                <a:pos x="T2" y="T3"/>
              </a:cxn>
              <a:cxn ang="T8">
                <a:pos x="T4" y="T5"/>
              </a:cxn>
            </a:cxnLst>
            <a:rect l="T9" t="T10" r="T11" b="T12"/>
            <a:pathLst>
              <a:path w="21600" h="21599" fill="none" extrusionOk="0">
                <a:moveTo>
                  <a:pt x="0" y="21599"/>
                </a:moveTo>
                <a:cubicBezTo>
                  <a:pt x="0" y="9750"/>
                  <a:pt x="9544" y="114"/>
                  <a:pt x="21392" y="0"/>
                </a:cubicBezTo>
              </a:path>
              <a:path w="21600" h="21599" stroke="0" extrusionOk="0">
                <a:moveTo>
                  <a:pt x="0" y="21599"/>
                </a:moveTo>
                <a:cubicBezTo>
                  <a:pt x="0" y="9750"/>
                  <a:pt x="9544" y="114"/>
                  <a:pt x="21392" y="0"/>
                </a:cubicBezTo>
                <a:lnTo>
                  <a:pt x="21600" y="21599"/>
                </a:lnTo>
                <a:lnTo>
                  <a:pt x="0" y="21599"/>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97" name="Arc 68"/>
          <p:cNvSpPr>
            <a:spLocks/>
          </p:cNvSpPr>
          <p:nvPr/>
        </p:nvSpPr>
        <p:spPr bwMode="auto">
          <a:xfrm>
            <a:off x="8604250" y="5629275"/>
            <a:ext cx="311150" cy="752475"/>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98" name="Arc 69"/>
          <p:cNvSpPr>
            <a:spLocks/>
          </p:cNvSpPr>
          <p:nvPr/>
        </p:nvSpPr>
        <p:spPr bwMode="auto">
          <a:xfrm flipV="1">
            <a:off x="7885113" y="5013325"/>
            <a:ext cx="911225" cy="1441450"/>
          </a:xfrm>
          <a:custGeom>
            <a:avLst/>
            <a:gdLst>
              <a:gd name="T0" fmla="*/ 2147483647 w 19373"/>
              <a:gd name="T1" fmla="*/ 0 h 21587"/>
              <a:gd name="T2" fmla="*/ 2147483647 w 19373"/>
              <a:gd name="T3" fmla="*/ 2147483647 h 21587"/>
              <a:gd name="T4" fmla="*/ 0 w 19373"/>
              <a:gd name="T5" fmla="*/ 2147483647 h 21587"/>
              <a:gd name="T6" fmla="*/ 0 60000 65536"/>
              <a:gd name="T7" fmla="*/ 0 60000 65536"/>
              <a:gd name="T8" fmla="*/ 0 60000 65536"/>
              <a:gd name="T9" fmla="*/ 0 w 19373"/>
              <a:gd name="T10" fmla="*/ 0 h 21587"/>
              <a:gd name="T11" fmla="*/ 19373 w 19373"/>
              <a:gd name="T12" fmla="*/ 21587 h 21587"/>
            </a:gdLst>
            <a:ahLst/>
            <a:cxnLst>
              <a:cxn ang="T6">
                <a:pos x="T0" y="T1"/>
              </a:cxn>
              <a:cxn ang="T7">
                <a:pos x="T2" y="T3"/>
              </a:cxn>
              <a:cxn ang="T8">
                <a:pos x="T4" y="T5"/>
              </a:cxn>
            </a:cxnLst>
            <a:rect l="T9" t="T10" r="T11" b="T12"/>
            <a:pathLst>
              <a:path w="19373" h="21587" fill="none" extrusionOk="0">
                <a:moveTo>
                  <a:pt x="756" y="0"/>
                </a:moveTo>
                <a:cubicBezTo>
                  <a:pt x="8704" y="278"/>
                  <a:pt x="15856" y="4902"/>
                  <a:pt x="19373" y="12034"/>
                </a:cubicBezTo>
              </a:path>
              <a:path w="19373" h="21587" stroke="0" extrusionOk="0">
                <a:moveTo>
                  <a:pt x="756" y="0"/>
                </a:moveTo>
                <a:cubicBezTo>
                  <a:pt x="8704" y="278"/>
                  <a:pt x="15856" y="4902"/>
                  <a:pt x="19373" y="12034"/>
                </a:cubicBezTo>
                <a:lnTo>
                  <a:pt x="0" y="21587"/>
                </a:lnTo>
                <a:lnTo>
                  <a:pt x="756"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399" name="Arc 71"/>
          <p:cNvSpPr>
            <a:spLocks/>
          </p:cNvSpPr>
          <p:nvPr/>
        </p:nvSpPr>
        <p:spPr bwMode="auto">
          <a:xfrm>
            <a:off x="6851650" y="4935538"/>
            <a:ext cx="223838" cy="71437"/>
          </a:xfrm>
          <a:custGeom>
            <a:avLst/>
            <a:gdLst>
              <a:gd name="T0" fmla="*/ 2147483647 w 21600"/>
              <a:gd name="T1" fmla="*/ 0 h 22064"/>
              <a:gd name="T2" fmla="*/ 0 w 21600"/>
              <a:gd name="T3" fmla="*/ 2147483647 h 22064"/>
              <a:gd name="T4" fmla="*/ 0 w 21600"/>
              <a:gd name="T5" fmla="*/ 1993114171 h 22064"/>
              <a:gd name="T6" fmla="*/ 0 60000 65536"/>
              <a:gd name="T7" fmla="*/ 0 60000 65536"/>
              <a:gd name="T8" fmla="*/ 0 60000 65536"/>
              <a:gd name="T9" fmla="*/ 0 w 21600"/>
              <a:gd name="T10" fmla="*/ 0 h 22064"/>
              <a:gd name="T11" fmla="*/ 21600 w 21600"/>
              <a:gd name="T12" fmla="*/ 22064 h 22064"/>
            </a:gdLst>
            <a:ahLst/>
            <a:cxnLst>
              <a:cxn ang="T6">
                <a:pos x="T0" y="T1"/>
              </a:cxn>
              <a:cxn ang="T7">
                <a:pos x="T2" y="T3"/>
              </a:cxn>
              <a:cxn ang="T8">
                <a:pos x="T4" y="T5"/>
              </a:cxn>
            </a:cxnLst>
            <a:rect l="T9" t="T10" r="T11" b="T12"/>
            <a:pathLst>
              <a:path w="21600" h="22064" fill="none" extrusionOk="0">
                <a:moveTo>
                  <a:pt x="21595" y="-1"/>
                </a:moveTo>
                <a:cubicBezTo>
                  <a:pt x="21598" y="154"/>
                  <a:pt x="21600" y="309"/>
                  <a:pt x="21600" y="464"/>
                </a:cubicBezTo>
                <a:cubicBezTo>
                  <a:pt x="21600" y="12393"/>
                  <a:pt x="11929" y="22063"/>
                  <a:pt x="0" y="22064"/>
                </a:cubicBezTo>
              </a:path>
              <a:path w="21600" h="22064" stroke="0" extrusionOk="0">
                <a:moveTo>
                  <a:pt x="21595" y="-1"/>
                </a:moveTo>
                <a:cubicBezTo>
                  <a:pt x="21598" y="154"/>
                  <a:pt x="21600" y="309"/>
                  <a:pt x="21600" y="464"/>
                </a:cubicBezTo>
                <a:cubicBezTo>
                  <a:pt x="21600" y="12393"/>
                  <a:pt x="11929" y="22063"/>
                  <a:pt x="0" y="22064"/>
                </a:cubicBezTo>
                <a:lnTo>
                  <a:pt x="0" y="464"/>
                </a:lnTo>
                <a:lnTo>
                  <a:pt x="21595" y="-1"/>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00" name="Arc 72"/>
          <p:cNvSpPr>
            <a:spLocks/>
          </p:cNvSpPr>
          <p:nvPr/>
        </p:nvSpPr>
        <p:spPr bwMode="auto">
          <a:xfrm>
            <a:off x="6546850" y="5095875"/>
            <a:ext cx="223838" cy="22225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01" name="Arc 73"/>
          <p:cNvSpPr>
            <a:spLocks/>
          </p:cNvSpPr>
          <p:nvPr/>
        </p:nvSpPr>
        <p:spPr bwMode="auto">
          <a:xfrm>
            <a:off x="6173788" y="5095875"/>
            <a:ext cx="298450" cy="833438"/>
          </a:xfrm>
          <a:custGeom>
            <a:avLst/>
            <a:gdLst>
              <a:gd name="T0" fmla="*/ 0 w 21600"/>
              <a:gd name="T1" fmla="*/ 2147483647 h 21600"/>
              <a:gd name="T2" fmla="*/ 2147483647 w 21600"/>
              <a:gd name="T3" fmla="*/ 0 h 21600"/>
              <a:gd name="T4" fmla="*/ 2147483647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561"/>
                </a:moveTo>
                <a:cubicBezTo>
                  <a:pt x="21" y="9686"/>
                  <a:pt x="9623" y="56"/>
                  <a:pt x="21498" y="0"/>
                </a:cubicBezTo>
              </a:path>
              <a:path w="21600" h="21600" stroke="0" extrusionOk="0">
                <a:moveTo>
                  <a:pt x="0" y="21561"/>
                </a:moveTo>
                <a:cubicBezTo>
                  <a:pt x="21" y="9686"/>
                  <a:pt x="9623" y="56"/>
                  <a:pt x="21498" y="0"/>
                </a:cubicBezTo>
                <a:lnTo>
                  <a:pt x="21600" y="21600"/>
                </a:lnTo>
                <a:lnTo>
                  <a:pt x="0" y="21561"/>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02" name="Arc 74"/>
          <p:cNvSpPr>
            <a:spLocks/>
          </p:cNvSpPr>
          <p:nvPr/>
        </p:nvSpPr>
        <p:spPr bwMode="auto">
          <a:xfrm>
            <a:off x="5133975" y="4638675"/>
            <a:ext cx="341313" cy="22225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03" name="Arc 75"/>
          <p:cNvSpPr>
            <a:spLocks/>
          </p:cNvSpPr>
          <p:nvPr/>
        </p:nvSpPr>
        <p:spPr bwMode="auto">
          <a:xfrm>
            <a:off x="4219575" y="4402138"/>
            <a:ext cx="247650" cy="11430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04" name="Arc 76"/>
          <p:cNvSpPr>
            <a:spLocks/>
          </p:cNvSpPr>
          <p:nvPr/>
        </p:nvSpPr>
        <p:spPr bwMode="auto">
          <a:xfrm>
            <a:off x="4641850" y="3875088"/>
            <a:ext cx="234950" cy="681037"/>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05" name="Arc 77"/>
          <p:cNvSpPr>
            <a:spLocks/>
          </p:cNvSpPr>
          <p:nvPr/>
        </p:nvSpPr>
        <p:spPr bwMode="auto">
          <a:xfrm>
            <a:off x="4202113" y="3868738"/>
            <a:ext cx="293687" cy="222250"/>
          </a:xfrm>
          <a:custGeom>
            <a:avLst/>
            <a:gdLst>
              <a:gd name="T0" fmla="*/ 2147483647 w 21600"/>
              <a:gd name="T1" fmla="*/ 0 h 21600"/>
              <a:gd name="T2" fmla="*/ 0 w 21600"/>
              <a:gd name="T3" fmla="*/ 2147483647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lnTo>
                  <a:pt x="2160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06" name="Arc 78"/>
          <p:cNvSpPr>
            <a:spLocks/>
          </p:cNvSpPr>
          <p:nvPr/>
        </p:nvSpPr>
        <p:spPr bwMode="auto">
          <a:xfrm>
            <a:off x="219075" y="2046288"/>
            <a:ext cx="233363" cy="985837"/>
          </a:xfrm>
          <a:custGeom>
            <a:avLst/>
            <a:gdLst>
              <a:gd name="T0" fmla="*/ 0 w 21600"/>
              <a:gd name="T1" fmla="*/ 2147483647 h 21600"/>
              <a:gd name="T2" fmla="*/ 2147483647 w 21600"/>
              <a:gd name="T3" fmla="*/ 0 h 21600"/>
              <a:gd name="T4" fmla="*/ 2147483647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721"/>
                  <a:pt x="9591" y="71"/>
                  <a:pt x="21470" y="0"/>
                </a:cubicBezTo>
              </a:path>
              <a:path w="21600" h="21600" stroke="0" extrusionOk="0">
                <a:moveTo>
                  <a:pt x="0" y="21600"/>
                </a:moveTo>
                <a:cubicBezTo>
                  <a:pt x="0" y="9721"/>
                  <a:pt x="9591" y="71"/>
                  <a:pt x="21470" y="0"/>
                </a:cubicBezTo>
                <a:lnTo>
                  <a:pt x="21600" y="21600"/>
                </a:ln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07" name="Arc 79"/>
          <p:cNvSpPr>
            <a:spLocks/>
          </p:cNvSpPr>
          <p:nvPr/>
        </p:nvSpPr>
        <p:spPr bwMode="auto">
          <a:xfrm>
            <a:off x="561975" y="2116138"/>
            <a:ext cx="2100263" cy="2586037"/>
          </a:xfrm>
          <a:custGeom>
            <a:avLst/>
            <a:gdLst>
              <a:gd name="T0" fmla="*/ 2147483647 w 21600"/>
              <a:gd name="T1" fmla="*/ 2147483647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08" name="Arc 80"/>
          <p:cNvSpPr>
            <a:spLocks/>
          </p:cNvSpPr>
          <p:nvPr/>
        </p:nvSpPr>
        <p:spPr bwMode="auto">
          <a:xfrm>
            <a:off x="2673350" y="4554538"/>
            <a:ext cx="2044700" cy="147637"/>
          </a:xfrm>
          <a:custGeom>
            <a:avLst/>
            <a:gdLst>
              <a:gd name="T0" fmla="*/ 2147483647 w 21600"/>
              <a:gd name="T1" fmla="*/ 0 h 21822"/>
              <a:gd name="T2" fmla="*/ 0 w 21600"/>
              <a:gd name="T3" fmla="*/ 2147483647 h 21822"/>
              <a:gd name="T4" fmla="*/ 0 w 21600"/>
              <a:gd name="T5" fmla="*/ 2147483647 h 21822"/>
              <a:gd name="T6" fmla="*/ 0 60000 65536"/>
              <a:gd name="T7" fmla="*/ 0 60000 65536"/>
              <a:gd name="T8" fmla="*/ 0 60000 65536"/>
              <a:gd name="T9" fmla="*/ 0 w 21600"/>
              <a:gd name="T10" fmla="*/ 0 h 21822"/>
              <a:gd name="T11" fmla="*/ 21600 w 21600"/>
              <a:gd name="T12" fmla="*/ 21822 h 21822"/>
            </a:gdLst>
            <a:ahLst/>
            <a:cxnLst>
              <a:cxn ang="T6">
                <a:pos x="T0" y="T1"/>
              </a:cxn>
              <a:cxn ang="T7">
                <a:pos x="T2" y="T3"/>
              </a:cxn>
              <a:cxn ang="T8">
                <a:pos x="T4" y="T5"/>
              </a:cxn>
            </a:cxnLst>
            <a:rect l="T9" t="T10" r="T11" b="T12"/>
            <a:pathLst>
              <a:path w="21600" h="21822" fill="none" extrusionOk="0">
                <a:moveTo>
                  <a:pt x="21598" y="0"/>
                </a:moveTo>
                <a:cubicBezTo>
                  <a:pt x="21599" y="73"/>
                  <a:pt x="21600" y="147"/>
                  <a:pt x="21600" y="222"/>
                </a:cubicBezTo>
                <a:cubicBezTo>
                  <a:pt x="21600" y="12151"/>
                  <a:pt x="11929" y="21821"/>
                  <a:pt x="0" y="21822"/>
                </a:cubicBezTo>
              </a:path>
              <a:path w="21600" h="21822" stroke="0" extrusionOk="0">
                <a:moveTo>
                  <a:pt x="21598" y="0"/>
                </a:moveTo>
                <a:cubicBezTo>
                  <a:pt x="21599" y="73"/>
                  <a:pt x="21600" y="147"/>
                  <a:pt x="21600" y="222"/>
                </a:cubicBezTo>
                <a:cubicBezTo>
                  <a:pt x="21600" y="12151"/>
                  <a:pt x="11929" y="21821"/>
                  <a:pt x="0" y="21822"/>
                </a:cubicBezTo>
                <a:lnTo>
                  <a:pt x="0" y="222"/>
                </a:lnTo>
                <a:lnTo>
                  <a:pt x="21598"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09" name="Arc 81"/>
          <p:cNvSpPr>
            <a:spLocks/>
          </p:cNvSpPr>
          <p:nvPr/>
        </p:nvSpPr>
        <p:spPr bwMode="auto">
          <a:xfrm>
            <a:off x="908050" y="2046288"/>
            <a:ext cx="71438" cy="157162"/>
          </a:xfrm>
          <a:custGeom>
            <a:avLst/>
            <a:gdLst>
              <a:gd name="T0" fmla="*/ 0 w 21599"/>
              <a:gd name="T1" fmla="*/ 0 h 21600"/>
              <a:gd name="T2" fmla="*/ 2147483647 w 21599"/>
              <a:gd name="T3" fmla="*/ 2147483647 h 21600"/>
              <a:gd name="T4" fmla="*/ 0 w 21599"/>
              <a:gd name="T5" fmla="*/ 2147483647 h 21600"/>
              <a:gd name="T6" fmla="*/ 0 60000 65536"/>
              <a:gd name="T7" fmla="*/ 0 60000 65536"/>
              <a:gd name="T8" fmla="*/ 0 60000 65536"/>
              <a:gd name="T9" fmla="*/ 0 w 21599"/>
              <a:gd name="T10" fmla="*/ 0 h 21600"/>
              <a:gd name="T11" fmla="*/ 21599 w 21599"/>
              <a:gd name="T12" fmla="*/ 21600 h 21600"/>
            </a:gdLst>
            <a:ahLst/>
            <a:cxnLst>
              <a:cxn ang="T6">
                <a:pos x="T0" y="T1"/>
              </a:cxn>
              <a:cxn ang="T7">
                <a:pos x="T2" y="T3"/>
              </a:cxn>
              <a:cxn ang="T8">
                <a:pos x="T4" y="T5"/>
              </a:cxn>
            </a:cxnLst>
            <a:rect l="T9" t="T10" r="T11" b="T12"/>
            <a:pathLst>
              <a:path w="21599" h="21600" fill="none" extrusionOk="0">
                <a:moveTo>
                  <a:pt x="-1" y="0"/>
                </a:moveTo>
                <a:cubicBezTo>
                  <a:pt x="11847" y="0"/>
                  <a:pt x="21484" y="9543"/>
                  <a:pt x="21598" y="21391"/>
                </a:cubicBezTo>
              </a:path>
              <a:path w="21599" h="21600" stroke="0" extrusionOk="0">
                <a:moveTo>
                  <a:pt x="-1" y="0"/>
                </a:moveTo>
                <a:cubicBezTo>
                  <a:pt x="11847" y="0"/>
                  <a:pt x="21484" y="9543"/>
                  <a:pt x="21598" y="21391"/>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10" name="Arc 82"/>
          <p:cNvSpPr>
            <a:spLocks/>
          </p:cNvSpPr>
          <p:nvPr/>
        </p:nvSpPr>
        <p:spPr bwMode="auto">
          <a:xfrm>
            <a:off x="908050" y="2046288"/>
            <a:ext cx="376238" cy="452437"/>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11" name="Arc 83"/>
          <p:cNvSpPr>
            <a:spLocks/>
          </p:cNvSpPr>
          <p:nvPr/>
        </p:nvSpPr>
        <p:spPr bwMode="auto">
          <a:xfrm>
            <a:off x="908050" y="2046288"/>
            <a:ext cx="528638" cy="757237"/>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12" name="Arc 84"/>
          <p:cNvSpPr>
            <a:spLocks/>
          </p:cNvSpPr>
          <p:nvPr/>
        </p:nvSpPr>
        <p:spPr bwMode="auto">
          <a:xfrm>
            <a:off x="908050" y="2046288"/>
            <a:ext cx="757238" cy="1062037"/>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7" y="0"/>
                  <a:pt x="21582" y="9651"/>
                  <a:pt x="21599" y="21569"/>
                </a:cubicBezTo>
              </a:path>
              <a:path w="21600" h="21600" stroke="0" extrusionOk="0">
                <a:moveTo>
                  <a:pt x="-1" y="0"/>
                </a:moveTo>
                <a:cubicBezTo>
                  <a:pt x="11917" y="0"/>
                  <a:pt x="21582" y="9651"/>
                  <a:pt x="21599" y="21569"/>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13" name="Arc 85"/>
          <p:cNvSpPr>
            <a:spLocks/>
          </p:cNvSpPr>
          <p:nvPr/>
        </p:nvSpPr>
        <p:spPr bwMode="auto">
          <a:xfrm>
            <a:off x="908050" y="2046288"/>
            <a:ext cx="985838" cy="1443037"/>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14" name="Arc 86"/>
          <p:cNvSpPr>
            <a:spLocks/>
          </p:cNvSpPr>
          <p:nvPr/>
        </p:nvSpPr>
        <p:spPr bwMode="auto">
          <a:xfrm>
            <a:off x="908050" y="2046288"/>
            <a:ext cx="1290638" cy="1595437"/>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15" name="Arc 87"/>
          <p:cNvSpPr>
            <a:spLocks/>
          </p:cNvSpPr>
          <p:nvPr/>
        </p:nvSpPr>
        <p:spPr bwMode="auto">
          <a:xfrm>
            <a:off x="763588" y="1666875"/>
            <a:ext cx="146050" cy="222250"/>
          </a:xfrm>
          <a:custGeom>
            <a:avLst/>
            <a:gdLst>
              <a:gd name="T0" fmla="*/ 0 w 21600"/>
              <a:gd name="T1" fmla="*/ 2147483647 h 21599"/>
              <a:gd name="T2" fmla="*/ 2147483647 w 21600"/>
              <a:gd name="T3" fmla="*/ 0 h 21599"/>
              <a:gd name="T4" fmla="*/ 2147483647 w 21600"/>
              <a:gd name="T5" fmla="*/ 2147483647 h 21599"/>
              <a:gd name="T6" fmla="*/ 0 60000 65536"/>
              <a:gd name="T7" fmla="*/ 0 60000 65536"/>
              <a:gd name="T8" fmla="*/ 0 60000 65536"/>
              <a:gd name="T9" fmla="*/ 0 w 21600"/>
              <a:gd name="T10" fmla="*/ 0 h 21599"/>
              <a:gd name="T11" fmla="*/ 21600 w 21600"/>
              <a:gd name="T12" fmla="*/ 21599 h 21599"/>
            </a:gdLst>
            <a:ahLst/>
            <a:cxnLst>
              <a:cxn ang="T6">
                <a:pos x="T0" y="T1"/>
              </a:cxn>
              <a:cxn ang="T7">
                <a:pos x="T2" y="T3"/>
              </a:cxn>
              <a:cxn ang="T8">
                <a:pos x="T4" y="T5"/>
              </a:cxn>
            </a:cxnLst>
            <a:rect l="T9" t="T10" r="T11" b="T12"/>
            <a:pathLst>
              <a:path w="21600" h="21599" fill="none" extrusionOk="0">
                <a:moveTo>
                  <a:pt x="0" y="21599"/>
                </a:moveTo>
                <a:cubicBezTo>
                  <a:pt x="0" y="9750"/>
                  <a:pt x="9544" y="114"/>
                  <a:pt x="21392" y="0"/>
                </a:cubicBezTo>
              </a:path>
              <a:path w="21600" h="21599" stroke="0" extrusionOk="0">
                <a:moveTo>
                  <a:pt x="0" y="21599"/>
                </a:moveTo>
                <a:cubicBezTo>
                  <a:pt x="0" y="9750"/>
                  <a:pt x="9544" y="114"/>
                  <a:pt x="21392" y="0"/>
                </a:cubicBezTo>
                <a:lnTo>
                  <a:pt x="21600" y="21599"/>
                </a:lnTo>
                <a:lnTo>
                  <a:pt x="0" y="21599"/>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16" name="Arc 88"/>
          <p:cNvSpPr>
            <a:spLocks/>
          </p:cNvSpPr>
          <p:nvPr/>
        </p:nvSpPr>
        <p:spPr bwMode="auto">
          <a:xfrm>
            <a:off x="908050" y="1430338"/>
            <a:ext cx="563563" cy="450850"/>
          </a:xfrm>
          <a:custGeom>
            <a:avLst/>
            <a:gdLst>
              <a:gd name="T0" fmla="*/ 2147483647 w 21600"/>
              <a:gd name="T1" fmla="*/ 0 h 21600"/>
              <a:gd name="T2" fmla="*/ 0 w 21600"/>
              <a:gd name="T3" fmla="*/ 2147483647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lnTo>
                  <a:pt x="2160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17" name="Arc 89"/>
          <p:cNvSpPr>
            <a:spLocks/>
          </p:cNvSpPr>
          <p:nvPr/>
        </p:nvSpPr>
        <p:spPr bwMode="auto">
          <a:xfrm>
            <a:off x="908050" y="2046288"/>
            <a:ext cx="909638" cy="223837"/>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18" name="Arc 90"/>
          <p:cNvSpPr>
            <a:spLocks/>
          </p:cNvSpPr>
          <p:nvPr/>
        </p:nvSpPr>
        <p:spPr bwMode="auto">
          <a:xfrm>
            <a:off x="2592388" y="2046288"/>
            <a:ext cx="298450" cy="452437"/>
          </a:xfrm>
          <a:custGeom>
            <a:avLst/>
            <a:gdLst>
              <a:gd name="T0" fmla="*/ 0 w 21600"/>
              <a:gd name="T1" fmla="*/ 2147483647 h 21600"/>
              <a:gd name="T2" fmla="*/ 2147483647 w 21600"/>
              <a:gd name="T3" fmla="*/ 0 h 21600"/>
              <a:gd name="T4" fmla="*/ 2147483647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710"/>
                  <a:pt x="9608" y="56"/>
                  <a:pt x="21498" y="0"/>
                </a:cubicBezTo>
              </a:path>
              <a:path w="21600" h="21600" stroke="0" extrusionOk="0">
                <a:moveTo>
                  <a:pt x="0" y="21600"/>
                </a:moveTo>
                <a:cubicBezTo>
                  <a:pt x="0" y="9710"/>
                  <a:pt x="9608" y="56"/>
                  <a:pt x="21498" y="0"/>
                </a:cubicBezTo>
                <a:lnTo>
                  <a:pt x="21600" y="21600"/>
                </a:ln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19" name="Arc 93"/>
          <p:cNvSpPr>
            <a:spLocks/>
          </p:cNvSpPr>
          <p:nvPr/>
        </p:nvSpPr>
        <p:spPr bwMode="auto">
          <a:xfrm>
            <a:off x="6030913" y="4560888"/>
            <a:ext cx="441325" cy="1366837"/>
          </a:xfrm>
          <a:custGeom>
            <a:avLst/>
            <a:gdLst>
              <a:gd name="T0" fmla="*/ 0 w 21600"/>
              <a:gd name="T1" fmla="*/ 2147483647 h 21600"/>
              <a:gd name="T2" fmla="*/ 2147483647 w 21600"/>
              <a:gd name="T3" fmla="*/ 0 h 21600"/>
              <a:gd name="T4" fmla="*/ 2147483647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6"/>
                  <a:pt x="9629" y="37"/>
                  <a:pt x="21533" y="0"/>
                </a:cubicBezTo>
              </a:path>
              <a:path w="21600" h="21600" stroke="0" extrusionOk="0">
                <a:moveTo>
                  <a:pt x="0" y="21600"/>
                </a:moveTo>
                <a:cubicBezTo>
                  <a:pt x="0" y="9696"/>
                  <a:pt x="9629" y="37"/>
                  <a:pt x="21533" y="0"/>
                </a:cubicBezTo>
                <a:lnTo>
                  <a:pt x="21600" y="21600"/>
                </a:ln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20" name="Arc 94"/>
          <p:cNvSpPr>
            <a:spLocks/>
          </p:cNvSpPr>
          <p:nvPr/>
        </p:nvSpPr>
        <p:spPr bwMode="auto">
          <a:xfrm>
            <a:off x="6470650" y="3790950"/>
            <a:ext cx="757238" cy="758825"/>
          </a:xfrm>
          <a:custGeom>
            <a:avLst/>
            <a:gdLst>
              <a:gd name="T0" fmla="*/ 2147483647 w 21600"/>
              <a:gd name="T1" fmla="*/ 0 h 21643"/>
              <a:gd name="T2" fmla="*/ 0 w 21600"/>
              <a:gd name="T3" fmla="*/ 2147483647 h 21643"/>
              <a:gd name="T4" fmla="*/ 0 w 21600"/>
              <a:gd name="T5" fmla="*/ 2147483647 h 21643"/>
              <a:gd name="T6" fmla="*/ 0 60000 65536"/>
              <a:gd name="T7" fmla="*/ 0 60000 65536"/>
              <a:gd name="T8" fmla="*/ 0 60000 65536"/>
              <a:gd name="T9" fmla="*/ 0 w 21600"/>
              <a:gd name="T10" fmla="*/ 0 h 21643"/>
              <a:gd name="T11" fmla="*/ 21600 w 21600"/>
              <a:gd name="T12" fmla="*/ 21643 h 21643"/>
            </a:gdLst>
            <a:ahLst/>
            <a:cxnLst>
              <a:cxn ang="T6">
                <a:pos x="T0" y="T1"/>
              </a:cxn>
              <a:cxn ang="T7">
                <a:pos x="T2" y="T3"/>
              </a:cxn>
              <a:cxn ang="T8">
                <a:pos x="T4" y="T5"/>
              </a:cxn>
            </a:cxnLst>
            <a:rect l="T9" t="T10" r="T11" b="T12"/>
            <a:pathLst>
              <a:path w="21600" h="21643" fill="none" extrusionOk="0">
                <a:moveTo>
                  <a:pt x="21599" y="0"/>
                </a:moveTo>
                <a:cubicBezTo>
                  <a:pt x="21599" y="14"/>
                  <a:pt x="21600" y="28"/>
                  <a:pt x="21600" y="43"/>
                </a:cubicBezTo>
                <a:cubicBezTo>
                  <a:pt x="21600" y="11972"/>
                  <a:pt x="11929" y="21642"/>
                  <a:pt x="0" y="21643"/>
                </a:cubicBezTo>
              </a:path>
              <a:path w="21600" h="21643" stroke="0" extrusionOk="0">
                <a:moveTo>
                  <a:pt x="21599" y="0"/>
                </a:moveTo>
                <a:cubicBezTo>
                  <a:pt x="21599" y="14"/>
                  <a:pt x="21600" y="28"/>
                  <a:pt x="21600" y="43"/>
                </a:cubicBezTo>
                <a:cubicBezTo>
                  <a:pt x="21600" y="11972"/>
                  <a:pt x="11929" y="21642"/>
                  <a:pt x="0" y="21643"/>
                </a:cubicBezTo>
                <a:lnTo>
                  <a:pt x="0" y="43"/>
                </a:lnTo>
                <a:lnTo>
                  <a:pt x="21599"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21" name="Arc 95"/>
          <p:cNvSpPr>
            <a:spLocks/>
          </p:cNvSpPr>
          <p:nvPr/>
        </p:nvSpPr>
        <p:spPr bwMode="auto">
          <a:xfrm>
            <a:off x="6249988" y="5553075"/>
            <a:ext cx="374650" cy="376238"/>
          </a:xfrm>
          <a:custGeom>
            <a:avLst/>
            <a:gdLst>
              <a:gd name="T0" fmla="*/ 0 w 21600"/>
              <a:gd name="T1" fmla="*/ 2147483647 h 21600"/>
              <a:gd name="T2" fmla="*/ 2147483647 w 21600"/>
              <a:gd name="T3" fmla="*/ 0 h 21600"/>
              <a:gd name="T4" fmla="*/ 2147483647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513"/>
                </a:moveTo>
                <a:cubicBezTo>
                  <a:pt x="47" y="9649"/>
                  <a:pt x="9655" y="44"/>
                  <a:pt x="21519" y="0"/>
                </a:cubicBezTo>
              </a:path>
              <a:path w="21600" h="21600" stroke="0" extrusionOk="0">
                <a:moveTo>
                  <a:pt x="0" y="21513"/>
                </a:moveTo>
                <a:cubicBezTo>
                  <a:pt x="47" y="9649"/>
                  <a:pt x="9655" y="44"/>
                  <a:pt x="21519" y="0"/>
                </a:cubicBezTo>
                <a:lnTo>
                  <a:pt x="21600" y="21600"/>
                </a:lnTo>
                <a:lnTo>
                  <a:pt x="0" y="21513"/>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22" name="Arc 96"/>
          <p:cNvSpPr>
            <a:spLocks/>
          </p:cNvSpPr>
          <p:nvPr/>
        </p:nvSpPr>
        <p:spPr bwMode="auto">
          <a:xfrm>
            <a:off x="6470650" y="5926138"/>
            <a:ext cx="376238" cy="71437"/>
          </a:xfrm>
          <a:custGeom>
            <a:avLst/>
            <a:gdLst>
              <a:gd name="T0" fmla="*/ 0 w 21600"/>
              <a:gd name="T1" fmla="*/ 2147483647 h 21600"/>
              <a:gd name="T2" fmla="*/ 2147483647 w 21600"/>
              <a:gd name="T3" fmla="*/ 0 h 21600"/>
              <a:gd name="T4" fmla="*/ 2147483647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702"/>
                  <a:pt x="9621" y="44"/>
                  <a:pt x="21519" y="0"/>
                </a:cubicBezTo>
              </a:path>
              <a:path w="21600" h="21600" stroke="0" extrusionOk="0">
                <a:moveTo>
                  <a:pt x="0" y="21600"/>
                </a:moveTo>
                <a:cubicBezTo>
                  <a:pt x="0" y="9702"/>
                  <a:pt x="9621" y="44"/>
                  <a:pt x="21519" y="0"/>
                </a:cubicBezTo>
                <a:lnTo>
                  <a:pt x="21600" y="21600"/>
                </a:ln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23" name="Arc 97"/>
          <p:cNvSpPr>
            <a:spLocks/>
          </p:cNvSpPr>
          <p:nvPr/>
        </p:nvSpPr>
        <p:spPr bwMode="auto">
          <a:xfrm>
            <a:off x="4565650" y="5087938"/>
            <a:ext cx="1412875" cy="841375"/>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2" y="0"/>
                  <a:pt x="21576" y="9644"/>
                  <a:pt x="21599" y="21557"/>
                </a:cubicBezTo>
              </a:path>
              <a:path w="21600" h="21600" stroke="0" extrusionOk="0">
                <a:moveTo>
                  <a:pt x="-1" y="0"/>
                </a:moveTo>
                <a:cubicBezTo>
                  <a:pt x="11912" y="0"/>
                  <a:pt x="21576" y="9644"/>
                  <a:pt x="21599" y="21557"/>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24" name="Arc 99"/>
          <p:cNvSpPr>
            <a:spLocks/>
          </p:cNvSpPr>
          <p:nvPr/>
        </p:nvSpPr>
        <p:spPr bwMode="auto">
          <a:xfrm>
            <a:off x="4497388" y="5697538"/>
            <a:ext cx="1441450" cy="304800"/>
          </a:xfrm>
          <a:custGeom>
            <a:avLst/>
            <a:gdLst>
              <a:gd name="T0" fmla="*/ 2147483647 w 21600"/>
              <a:gd name="T1" fmla="*/ 2147483647 h 21687"/>
              <a:gd name="T2" fmla="*/ 0 w 21600"/>
              <a:gd name="T3" fmla="*/ 0 h 21687"/>
              <a:gd name="T4" fmla="*/ 2147483647 w 21600"/>
              <a:gd name="T5" fmla="*/ 2147483647 h 21687"/>
              <a:gd name="T6" fmla="*/ 0 60000 65536"/>
              <a:gd name="T7" fmla="*/ 0 60000 65536"/>
              <a:gd name="T8" fmla="*/ 0 60000 65536"/>
              <a:gd name="T9" fmla="*/ 0 w 21600"/>
              <a:gd name="T10" fmla="*/ 0 h 21687"/>
              <a:gd name="T11" fmla="*/ 21600 w 21600"/>
              <a:gd name="T12" fmla="*/ 21687 h 21687"/>
            </a:gdLst>
            <a:ahLst/>
            <a:cxnLst>
              <a:cxn ang="T6">
                <a:pos x="T0" y="T1"/>
              </a:cxn>
              <a:cxn ang="T7">
                <a:pos x="T2" y="T3"/>
              </a:cxn>
              <a:cxn ang="T8">
                <a:pos x="T4" y="T5"/>
              </a:cxn>
            </a:cxnLst>
            <a:rect l="T9" t="T10" r="T11" b="T12"/>
            <a:pathLst>
              <a:path w="21600" h="21687" fill="none" extrusionOk="0">
                <a:moveTo>
                  <a:pt x="21600" y="21687"/>
                </a:moveTo>
                <a:cubicBezTo>
                  <a:pt x="9670" y="21687"/>
                  <a:pt x="0" y="12016"/>
                  <a:pt x="0" y="87"/>
                </a:cubicBezTo>
                <a:cubicBezTo>
                  <a:pt x="-1" y="58"/>
                  <a:pt x="0" y="29"/>
                  <a:pt x="0" y="0"/>
                </a:cubicBezTo>
              </a:path>
              <a:path w="21600" h="21687" stroke="0" extrusionOk="0">
                <a:moveTo>
                  <a:pt x="21600" y="21687"/>
                </a:moveTo>
                <a:cubicBezTo>
                  <a:pt x="9670" y="21687"/>
                  <a:pt x="0" y="12016"/>
                  <a:pt x="0" y="87"/>
                </a:cubicBezTo>
                <a:cubicBezTo>
                  <a:pt x="-1" y="58"/>
                  <a:pt x="0" y="29"/>
                  <a:pt x="0" y="0"/>
                </a:cubicBezTo>
                <a:lnTo>
                  <a:pt x="21600" y="87"/>
                </a:lnTo>
                <a:lnTo>
                  <a:pt x="21600" y="21687"/>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25" name="Arc 100"/>
          <p:cNvSpPr>
            <a:spLocks/>
          </p:cNvSpPr>
          <p:nvPr/>
        </p:nvSpPr>
        <p:spPr bwMode="auto">
          <a:xfrm flipH="1" flipV="1">
            <a:off x="5624513" y="6207125"/>
            <a:ext cx="423862" cy="100013"/>
          </a:xfrm>
          <a:custGeom>
            <a:avLst/>
            <a:gdLst>
              <a:gd name="T0" fmla="*/ 0 w 21599"/>
              <a:gd name="T1" fmla="*/ 2147483647 h 21600"/>
              <a:gd name="T2" fmla="*/ 2147483647 w 21599"/>
              <a:gd name="T3" fmla="*/ 0 h 21600"/>
              <a:gd name="T4" fmla="*/ 2147483647 w 21599"/>
              <a:gd name="T5" fmla="*/ 2147483647 h 21600"/>
              <a:gd name="T6" fmla="*/ 0 60000 65536"/>
              <a:gd name="T7" fmla="*/ 0 60000 65536"/>
              <a:gd name="T8" fmla="*/ 0 60000 65536"/>
              <a:gd name="T9" fmla="*/ 0 w 21599"/>
              <a:gd name="T10" fmla="*/ 0 h 21600"/>
              <a:gd name="T11" fmla="*/ 21599 w 21599"/>
              <a:gd name="T12" fmla="*/ 21600 h 21600"/>
            </a:gdLst>
            <a:ahLst/>
            <a:cxnLst>
              <a:cxn ang="T6">
                <a:pos x="T0" y="T1"/>
              </a:cxn>
              <a:cxn ang="T7">
                <a:pos x="T2" y="T3"/>
              </a:cxn>
              <a:cxn ang="T8">
                <a:pos x="T4" y="T5"/>
              </a:cxn>
            </a:cxnLst>
            <a:rect l="T9" t="T10" r="T11" b="T12"/>
            <a:pathLst>
              <a:path w="21599" h="21600" fill="none" extrusionOk="0">
                <a:moveTo>
                  <a:pt x="0" y="21378"/>
                </a:moveTo>
                <a:cubicBezTo>
                  <a:pt x="121" y="9558"/>
                  <a:pt x="9721" y="31"/>
                  <a:pt x="21542" y="0"/>
                </a:cubicBezTo>
              </a:path>
              <a:path w="21599" h="21600" stroke="0" extrusionOk="0">
                <a:moveTo>
                  <a:pt x="0" y="21378"/>
                </a:moveTo>
                <a:cubicBezTo>
                  <a:pt x="121" y="9558"/>
                  <a:pt x="9721" y="31"/>
                  <a:pt x="21542" y="0"/>
                </a:cubicBezTo>
                <a:lnTo>
                  <a:pt x="21599" y="21600"/>
                </a:lnTo>
                <a:lnTo>
                  <a:pt x="0" y="21378"/>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26" name="Arc 101"/>
          <p:cNvSpPr>
            <a:spLocks/>
          </p:cNvSpPr>
          <p:nvPr/>
        </p:nvSpPr>
        <p:spPr bwMode="auto">
          <a:xfrm flipH="1" flipV="1">
            <a:off x="6330950" y="6086475"/>
            <a:ext cx="350838" cy="22225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27" name="Arc 102"/>
          <p:cNvSpPr>
            <a:spLocks/>
          </p:cNvSpPr>
          <p:nvPr/>
        </p:nvSpPr>
        <p:spPr bwMode="auto">
          <a:xfrm>
            <a:off x="6927850" y="5087938"/>
            <a:ext cx="317500" cy="528637"/>
          </a:xfrm>
          <a:custGeom>
            <a:avLst/>
            <a:gdLst>
              <a:gd name="T0" fmla="*/ 2147483647 w 21600"/>
              <a:gd name="T1" fmla="*/ 0 h 21600"/>
              <a:gd name="T2" fmla="*/ 0 w 21600"/>
              <a:gd name="T3" fmla="*/ 2147483647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lnTo>
                  <a:pt x="2160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28" name="Arc 103"/>
          <p:cNvSpPr>
            <a:spLocks/>
          </p:cNvSpPr>
          <p:nvPr/>
        </p:nvSpPr>
        <p:spPr bwMode="auto">
          <a:xfrm>
            <a:off x="6326188" y="5629275"/>
            <a:ext cx="603250" cy="300038"/>
          </a:xfrm>
          <a:custGeom>
            <a:avLst/>
            <a:gdLst>
              <a:gd name="T0" fmla="*/ 0 w 21600"/>
              <a:gd name="T1" fmla="*/ 2147483647 h 21600"/>
              <a:gd name="T2" fmla="*/ 2147483647 w 21600"/>
              <a:gd name="T3" fmla="*/ 0 h 21600"/>
              <a:gd name="T4" fmla="*/ 2147483647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491"/>
                </a:moveTo>
                <a:cubicBezTo>
                  <a:pt x="60" y="9623"/>
                  <a:pt x="9682" y="27"/>
                  <a:pt x="21550" y="0"/>
                </a:cubicBezTo>
              </a:path>
              <a:path w="21600" h="21600" stroke="0" extrusionOk="0">
                <a:moveTo>
                  <a:pt x="0" y="21491"/>
                </a:moveTo>
                <a:cubicBezTo>
                  <a:pt x="60" y="9623"/>
                  <a:pt x="9682" y="27"/>
                  <a:pt x="21550" y="0"/>
                </a:cubicBezTo>
                <a:lnTo>
                  <a:pt x="21600" y="21600"/>
                </a:lnTo>
                <a:lnTo>
                  <a:pt x="0" y="21491"/>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29" name="Arc 104"/>
          <p:cNvSpPr>
            <a:spLocks/>
          </p:cNvSpPr>
          <p:nvPr/>
        </p:nvSpPr>
        <p:spPr bwMode="auto">
          <a:xfrm>
            <a:off x="492125" y="2116138"/>
            <a:ext cx="1636713" cy="3346450"/>
          </a:xfrm>
          <a:custGeom>
            <a:avLst/>
            <a:gdLst>
              <a:gd name="T0" fmla="*/ 2147483647 w 21600"/>
              <a:gd name="T1" fmla="*/ 2147483647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30" name="Arc 105"/>
          <p:cNvSpPr>
            <a:spLocks/>
          </p:cNvSpPr>
          <p:nvPr/>
        </p:nvSpPr>
        <p:spPr bwMode="auto">
          <a:xfrm>
            <a:off x="492125" y="2116138"/>
            <a:ext cx="1941513" cy="3803650"/>
          </a:xfrm>
          <a:custGeom>
            <a:avLst/>
            <a:gdLst>
              <a:gd name="T0" fmla="*/ 2147483647 w 21600"/>
              <a:gd name="T1" fmla="*/ 2147483647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31" name="Arc 106"/>
          <p:cNvSpPr>
            <a:spLocks/>
          </p:cNvSpPr>
          <p:nvPr/>
        </p:nvSpPr>
        <p:spPr bwMode="auto">
          <a:xfrm>
            <a:off x="3346450" y="2124075"/>
            <a:ext cx="757238" cy="121285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8" y="0"/>
                  <a:pt x="21585" y="9654"/>
                  <a:pt x="21599" y="21573"/>
                </a:cubicBezTo>
              </a:path>
              <a:path w="21600" h="21600" stroke="0" extrusionOk="0">
                <a:moveTo>
                  <a:pt x="-1" y="0"/>
                </a:moveTo>
                <a:cubicBezTo>
                  <a:pt x="11918" y="0"/>
                  <a:pt x="21585" y="9654"/>
                  <a:pt x="21599" y="21573"/>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32" name="Arc 107"/>
          <p:cNvSpPr>
            <a:spLocks/>
          </p:cNvSpPr>
          <p:nvPr/>
        </p:nvSpPr>
        <p:spPr bwMode="auto">
          <a:xfrm>
            <a:off x="3868738" y="3563938"/>
            <a:ext cx="298450" cy="377825"/>
          </a:xfrm>
          <a:custGeom>
            <a:avLst/>
            <a:gdLst>
              <a:gd name="T0" fmla="*/ 2147483647 w 21600"/>
              <a:gd name="T1" fmla="*/ 0 h 21687"/>
              <a:gd name="T2" fmla="*/ 0 w 21600"/>
              <a:gd name="T3" fmla="*/ 2147483647 h 21687"/>
              <a:gd name="T4" fmla="*/ 0 w 21600"/>
              <a:gd name="T5" fmla="*/ 2147483647 h 21687"/>
              <a:gd name="T6" fmla="*/ 0 60000 65536"/>
              <a:gd name="T7" fmla="*/ 0 60000 65536"/>
              <a:gd name="T8" fmla="*/ 0 60000 65536"/>
              <a:gd name="T9" fmla="*/ 0 w 21600"/>
              <a:gd name="T10" fmla="*/ 0 h 21687"/>
              <a:gd name="T11" fmla="*/ 21600 w 21600"/>
              <a:gd name="T12" fmla="*/ 21687 h 21687"/>
            </a:gdLst>
            <a:ahLst/>
            <a:cxnLst>
              <a:cxn ang="T6">
                <a:pos x="T0" y="T1"/>
              </a:cxn>
              <a:cxn ang="T7">
                <a:pos x="T2" y="T3"/>
              </a:cxn>
              <a:cxn ang="T8">
                <a:pos x="T4" y="T5"/>
              </a:cxn>
            </a:cxnLst>
            <a:rect l="T9" t="T10" r="T11" b="T12"/>
            <a:pathLst>
              <a:path w="21600" h="21687" fill="none" extrusionOk="0">
                <a:moveTo>
                  <a:pt x="21599" y="0"/>
                </a:moveTo>
                <a:cubicBezTo>
                  <a:pt x="21599" y="29"/>
                  <a:pt x="21600" y="58"/>
                  <a:pt x="21600" y="87"/>
                </a:cubicBezTo>
                <a:cubicBezTo>
                  <a:pt x="21600" y="12016"/>
                  <a:pt x="11929" y="21686"/>
                  <a:pt x="0" y="21687"/>
                </a:cubicBezTo>
              </a:path>
              <a:path w="21600" h="21687" stroke="0" extrusionOk="0">
                <a:moveTo>
                  <a:pt x="21599" y="0"/>
                </a:moveTo>
                <a:cubicBezTo>
                  <a:pt x="21599" y="29"/>
                  <a:pt x="21600" y="58"/>
                  <a:pt x="21600" y="87"/>
                </a:cubicBezTo>
                <a:cubicBezTo>
                  <a:pt x="21600" y="12016"/>
                  <a:pt x="11929" y="21686"/>
                  <a:pt x="0" y="21687"/>
                </a:cubicBezTo>
                <a:lnTo>
                  <a:pt x="0" y="87"/>
                </a:lnTo>
                <a:lnTo>
                  <a:pt x="21599"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33" name="Arc 108"/>
          <p:cNvSpPr>
            <a:spLocks/>
          </p:cNvSpPr>
          <p:nvPr/>
        </p:nvSpPr>
        <p:spPr bwMode="auto">
          <a:xfrm>
            <a:off x="633413" y="2116138"/>
            <a:ext cx="1497012" cy="1900237"/>
          </a:xfrm>
          <a:custGeom>
            <a:avLst/>
            <a:gdLst>
              <a:gd name="T0" fmla="*/ 2147483647 w 21600"/>
              <a:gd name="T1" fmla="*/ 2147483647 h 21600"/>
              <a:gd name="T2" fmla="*/ 0 w 21600"/>
              <a:gd name="T3" fmla="*/ 2147483647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712" y="21600"/>
                  <a:pt x="59" y="11994"/>
                  <a:pt x="0" y="106"/>
                </a:cubicBezTo>
              </a:path>
              <a:path w="21600" h="21600" stroke="0" extrusionOk="0">
                <a:moveTo>
                  <a:pt x="21600" y="21600"/>
                </a:moveTo>
                <a:cubicBezTo>
                  <a:pt x="9712" y="21600"/>
                  <a:pt x="59" y="11994"/>
                  <a:pt x="0" y="106"/>
                </a:cubicBezTo>
                <a:lnTo>
                  <a:pt x="21600" y="0"/>
                </a:ln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34" name="Line 109"/>
          <p:cNvSpPr>
            <a:spLocks noChangeShapeType="1"/>
          </p:cNvSpPr>
          <p:nvPr/>
        </p:nvSpPr>
        <p:spPr bwMode="auto">
          <a:xfrm flipV="1">
            <a:off x="2109788" y="3938588"/>
            <a:ext cx="1765300" cy="8255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7435" name="Arc 111"/>
          <p:cNvSpPr>
            <a:spLocks/>
          </p:cNvSpPr>
          <p:nvPr/>
        </p:nvSpPr>
        <p:spPr bwMode="auto">
          <a:xfrm>
            <a:off x="3346450" y="2046288"/>
            <a:ext cx="1079500" cy="452437"/>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36" name="Arc 112"/>
          <p:cNvSpPr>
            <a:spLocks/>
          </p:cNvSpPr>
          <p:nvPr/>
        </p:nvSpPr>
        <p:spPr bwMode="auto">
          <a:xfrm>
            <a:off x="4359275" y="2732088"/>
            <a:ext cx="630238" cy="1747837"/>
          </a:xfrm>
          <a:custGeom>
            <a:avLst/>
            <a:gdLst>
              <a:gd name="T0" fmla="*/ 0 w 21649"/>
              <a:gd name="T1" fmla="*/ 0 h 21600"/>
              <a:gd name="T2" fmla="*/ 2147483647 w 21649"/>
              <a:gd name="T3" fmla="*/ 2147483647 h 21600"/>
              <a:gd name="T4" fmla="*/ 2147483647 w 21649"/>
              <a:gd name="T5" fmla="*/ 2147483647 h 21600"/>
              <a:gd name="T6" fmla="*/ 0 60000 65536"/>
              <a:gd name="T7" fmla="*/ 0 60000 65536"/>
              <a:gd name="T8" fmla="*/ 0 60000 65536"/>
              <a:gd name="T9" fmla="*/ 0 w 21649"/>
              <a:gd name="T10" fmla="*/ 0 h 21600"/>
              <a:gd name="T11" fmla="*/ 21649 w 21649"/>
              <a:gd name="T12" fmla="*/ 21600 h 21600"/>
            </a:gdLst>
            <a:ahLst/>
            <a:cxnLst>
              <a:cxn ang="T6">
                <a:pos x="T0" y="T1"/>
              </a:cxn>
              <a:cxn ang="T7">
                <a:pos x="T2" y="T3"/>
              </a:cxn>
              <a:cxn ang="T8">
                <a:pos x="T4" y="T5"/>
              </a:cxn>
            </a:cxnLst>
            <a:rect l="T9" t="T10" r="T11" b="T12"/>
            <a:pathLst>
              <a:path w="21649" h="21600" fill="none" extrusionOk="0">
                <a:moveTo>
                  <a:pt x="0" y="0"/>
                </a:moveTo>
                <a:cubicBezTo>
                  <a:pt x="16" y="0"/>
                  <a:pt x="32" y="-1"/>
                  <a:pt x="49" y="0"/>
                </a:cubicBezTo>
                <a:cubicBezTo>
                  <a:pt x="11970" y="0"/>
                  <a:pt x="21638" y="9659"/>
                  <a:pt x="21648" y="21581"/>
                </a:cubicBezTo>
              </a:path>
              <a:path w="21649" h="21600" stroke="0" extrusionOk="0">
                <a:moveTo>
                  <a:pt x="0" y="0"/>
                </a:moveTo>
                <a:cubicBezTo>
                  <a:pt x="16" y="0"/>
                  <a:pt x="32" y="-1"/>
                  <a:pt x="49" y="0"/>
                </a:cubicBezTo>
                <a:cubicBezTo>
                  <a:pt x="11970" y="0"/>
                  <a:pt x="21638" y="9659"/>
                  <a:pt x="21648" y="21581"/>
                </a:cubicBezTo>
                <a:lnTo>
                  <a:pt x="49" y="21600"/>
                </a:lnTo>
                <a:lnTo>
                  <a:pt x="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37" name="Arc 113"/>
          <p:cNvSpPr>
            <a:spLocks/>
          </p:cNvSpPr>
          <p:nvPr/>
        </p:nvSpPr>
        <p:spPr bwMode="auto">
          <a:xfrm>
            <a:off x="3270250" y="1971675"/>
            <a:ext cx="1858963" cy="985838"/>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6" y="0"/>
                  <a:pt x="21581" y="9650"/>
                  <a:pt x="21599" y="21567"/>
                </a:cubicBezTo>
              </a:path>
              <a:path w="21600" h="21600" stroke="0" extrusionOk="0">
                <a:moveTo>
                  <a:pt x="-1" y="0"/>
                </a:moveTo>
                <a:cubicBezTo>
                  <a:pt x="11916" y="0"/>
                  <a:pt x="21581" y="9650"/>
                  <a:pt x="21599" y="21567"/>
                </a:cubicBezTo>
                <a:lnTo>
                  <a:pt x="0" y="21600"/>
                </a:lnTo>
                <a:lnTo>
                  <a:pt x="-1"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38" name="Arc 114"/>
          <p:cNvSpPr>
            <a:spLocks/>
          </p:cNvSpPr>
          <p:nvPr/>
        </p:nvSpPr>
        <p:spPr bwMode="auto">
          <a:xfrm>
            <a:off x="5081588" y="3182938"/>
            <a:ext cx="469900" cy="1365250"/>
          </a:xfrm>
          <a:custGeom>
            <a:avLst/>
            <a:gdLst>
              <a:gd name="T0" fmla="*/ 2147483647 w 25250"/>
              <a:gd name="T1" fmla="*/ 0 h 21600"/>
              <a:gd name="T2" fmla="*/ 0 w 25250"/>
              <a:gd name="T3" fmla="*/ 2147483647 h 21600"/>
              <a:gd name="T4" fmla="*/ 2147483647 w 25250"/>
              <a:gd name="T5" fmla="*/ 0 h 21600"/>
              <a:gd name="T6" fmla="*/ 0 60000 65536"/>
              <a:gd name="T7" fmla="*/ 0 60000 65536"/>
              <a:gd name="T8" fmla="*/ 0 60000 65536"/>
              <a:gd name="T9" fmla="*/ 0 w 25250"/>
              <a:gd name="T10" fmla="*/ 0 h 21600"/>
              <a:gd name="T11" fmla="*/ 25250 w 25250"/>
              <a:gd name="T12" fmla="*/ 21600 h 21600"/>
            </a:gdLst>
            <a:ahLst/>
            <a:cxnLst>
              <a:cxn ang="T6">
                <a:pos x="T0" y="T1"/>
              </a:cxn>
              <a:cxn ang="T7">
                <a:pos x="T2" y="T3"/>
              </a:cxn>
              <a:cxn ang="T8">
                <a:pos x="T4" y="T5"/>
              </a:cxn>
            </a:cxnLst>
            <a:rect l="T9" t="T10" r="T11" b="T12"/>
            <a:pathLst>
              <a:path w="25250" h="21600" fill="none" extrusionOk="0">
                <a:moveTo>
                  <a:pt x="25250" y="0"/>
                </a:moveTo>
                <a:cubicBezTo>
                  <a:pt x="25250" y="11929"/>
                  <a:pt x="15579" y="21600"/>
                  <a:pt x="3650" y="21600"/>
                </a:cubicBezTo>
                <a:cubicBezTo>
                  <a:pt x="2426" y="21600"/>
                  <a:pt x="1205" y="21496"/>
                  <a:pt x="-1" y="21289"/>
                </a:cubicBezTo>
              </a:path>
              <a:path w="25250" h="21600" stroke="0" extrusionOk="0">
                <a:moveTo>
                  <a:pt x="25250" y="0"/>
                </a:moveTo>
                <a:cubicBezTo>
                  <a:pt x="25250" y="11929"/>
                  <a:pt x="15579" y="21600"/>
                  <a:pt x="3650" y="21600"/>
                </a:cubicBezTo>
                <a:cubicBezTo>
                  <a:pt x="2426" y="21600"/>
                  <a:pt x="1205" y="21496"/>
                  <a:pt x="-1" y="21289"/>
                </a:cubicBezTo>
                <a:lnTo>
                  <a:pt x="3650" y="0"/>
                </a:lnTo>
                <a:lnTo>
                  <a:pt x="2525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39" name="Rectangle 116"/>
          <p:cNvSpPr>
            <a:spLocks noChangeArrowheads="1"/>
          </p:cNvSpPr>
          <p:nvPr/>
        </p:nvSpPr>
        <p:spPr bwMode="auto">
          <a:xfrm>
            <a:off x="6294438" y="4840288"/>
            <a:ext cx="555625" cy="246062"/>
          </a:xfrm>
          <a:prstGeom prst="rect">
            <a:avLst/>
          </a:prstGeom>
          <a:solidFill>
            <a:schemeClr val="bg1"/>
          </a:solidFill>
          <a:ln w="38100" cmpd="dbl">
            <a:solidFill>
              <a:schemeClr val="tx1"/>
            </a:solidFill>
            <a:miter lim="800000"/>
            <a:headEnd/>
            <a:tailEnd/>
          </a:ln>
        </p:spPr>
        <p:txBody>
          <a:bodyPr wrap="none" lIns="91107" tIns="45553" rIns="91107" bIns="45553">
            <a:spAutoFit/>
          </a:bodyPr>
          <a:lstStyle/>
          <a:p>
            <a:pPr defTabSz="757238" eaLnBrk="0" hangingPunct="0"/>
            <a:r>
              <a:rPr lang="en-GB" sz="1000"/>
              <a:t>Lusaka</a:t>
            </a:r>
          </a:p>
        </p:txBody>
      </p:sp>
      <p:sp>
        <p:nvSpPr>
          <p:cNvPr id="57440" name="Rectangle 117"/>
          <p:cNvSpPr>
            <a:spLocks noChangeArrowheads="1"/>
          </p:cNvSpPr>
          <p:nvPr/>
        </p:nvSpPr>
        <p:spPr bwMode="auto">
          <a:xfrm>
            <a:off x="5205413" y="6154738"/>
            <a:ext cx="569912"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Maseru</a:t>
            </a:r>
          </a:p>
        </p:txBody>
      </p:sp>
      <p:sp>
        <p:nvSpPr>
          <p:cNvPr id="57441" name="Rectangle 118"/>
          <p:cNvSpPr>
            <a:spLocks noChangeArrowheads="1"/>
          </p:cNvSpPr>
          <p:nvPr/>
        </p:nvSpPr>
        <p:spPr bwMode="auto">
          <a:xfrm>
            <a:off x="6823075" y="5773738"/>
            <a:ext cx="576263" cy="400050"/>
          </a:xfrm>
          <a:prstGeom prst="rect">
            <a:avLst/>
          </a:prstGeom>
          <a:solidFill>
            <a:schemeClr val="bg1"/>
          </a:solidFill>
          <a:ln w="12700">
            <a:solidFill>
              <a:schemeClr val="tx1"/>
            </a:solidFill>
            <a:miter lim="800000"/>
            <a:headEnd/>
            <a:tailEnd/>
          </a:ln>
        </p:spPr>
        <p:txBody>
          <a:bodyPr lIns="91107" tIns="45553" rIns="91107" bIns="45553">
            <a:spAutoFit/>
          </a:bodyPr>
          <a:lstStyle/>
          <a:p>
            <a:pPr defTabSz="757238" eaLnBrk="0" hangingPunct="0"/>
            <a:r>
              <a:rPr lang="en-GB" sz="1000"/>
              <a:t>Maputo</a:t>
            </a:r>
          </a:p>
        </p:txBody>
      </p:sp>
      <p:sp>
        <p:nvSpPr>
          <p:cNvPr id="57442" name="Rectangle 119"/>
          <p:cNvSpPr>
            <a:spLocks noChangeArrowheads="1"/>
          </p:cNvSpPr>
          <p:nvPr/>
        </p:nvSpPr>
        <p:spPr bwMode="auto">
          <a:xfrm>
            <a:off x="6456363" y="5308600"/>
            <a:ext cx="536575" cy="246063"/>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Harare</a:t>
            </a:r>
          </a:p>
        </p:txBody>
      </p:sp>
      <p:sp>
        <p:nvSpPr>
          <p:cNvPr id="57443" name="Rectangle 120"/>
          <p:cNvSpPr>
            <a:spLocks noChangeArrowheads="1"/>
          </p:cNvSpPr>
          <p:nvPr/>
        </p:nvSpPr>
        <p:spPr bwMode="auto">
          <a:xfrm>
            <a:off x="8101013" y="6381750"/>
            <a:ext cx="971550" cy="230188"/>
          </a:xfrm>
          <a:prstGeom prst="rect">
            <a:avLst/>
          </a:prstGeom>
          <a:solidFill>
            <a:schemeClr val="bg1"/>
          </a:solidFill>
          <a:ln w="12700">
            <a:solidFill>
              <a:schemeClr val="tx1"/>
            </a:solidFill>
            <a:miter lim="800000"/>
            <a:headEnd/>
            <a:tailEnd/>
          </a:ln>
        </p:spPr>
        <p:txBody>
          <a:bodyPr lIns="37962" tIns="37962" rIns="37962" bIns="37962">
            <a:spAutoFit/>
          </a:bodyPr>
          <a:lstStyle/>
          <a:p>
            <a:pPr defTabSz="757238" eaLnBrk="0" hangingPunct="0"/>
            <a:r>
              <a:rPr lang="en-GB" sz="1000"/>
              <a:t>New Amsterdam</a:t>
            </a:r>
          </a:p>
        </p:txBody>
      </p:sp>
      <p:sp>
        <p:nvSpPr>
          <p:cNvPr id="57444" name="Rectangle 122"/>
          <p:cNvSpPr>
            <a:spLocks noChangeArrowheads="1"/>
          </p:cNvSpPr>
          <p:nvPr/>
        </p:nvSpPr>
        <p:spPr bwMode="auto">
          <a:xfrm>
            <a:off x="6681788" y="6078538"/>
            <a:ext cx="612775"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Manzini</a:t>
            </a:r>
          </a:p>
        </p:txBody>
      </p:sp>
      <p:sp>
        <p:nvSpPr>
          <p:cNvPr id="57445" name="Rectangle 123"/>
          <p:cNvSpPr>
            <a:spLocks noChangeArrowheads="1"/>
          </p:cNvSpPr>
          <p:nvPr/>
        </p:nvSpPr>
        <p:spPr bwMode="auto">
          <a:xfrm>
            <a:off x="7456488" y="5392738"/>
            <a:ext cx="565150" cy="246062"/>
          </a:xfrm>
          <a:prstGeom prst="rect">
            <a:avLst/>
          </a:prstGeom>
          <a:solidFill>
            <a:schemeClr val="bg1"/>
          </a:solidFill>
          <a:ln w="12700">
            <a:solidFill>
              <a:schemeClr val="tx1"/>
            </a:solidFill>
            <a:miter lim="800000"/>
            <a:headEnd/>
            <a:tailEnd/>
          </a:ln>
        </p:spPr>
        <p:txBody>
          <a:bodyPr lIns="91107" tIns="45553" rIns="91107" bIns="45553">
            <a:spAutoFit/>
          </a:bodyPr>
          <a:lstStyle/>
          <a:p>
            <a:pPr defTabSz="757238" eaLnBrk="0" hangingPunct="0"/>
            <a:r>
              <a:rPr lang="en-GB" sz="1000"/>
              <a:t>Moroni</a:t>
            </a:r>
          </a:p>
        </p:txBody>
      </p:sp>
      <p:sp>
        <p:nvSpPr>
          <p:cNvPr id="57446" name="Rectangle 124"/>
          <p:cNvSpPr>
            <a:spLocks noChangeArrowheads="1"/>
          </p:cNvSpPr>
          <p:nvPr/>
        </p:nvSpPr>
        <p:spPr bwMode="auto">
          <a:xfrm>
            <a:off x="6084888" y="3627438"/>
            <a:ext cx="641350" cy="246062"/>
          </a:xfrm>
          <a:prstGeom prst="rect">
            <a:avLst/>
          </a:prstGeom>
          <a:solidFill>
            <a:schemeClr val="bg1"/>
          </a:solidFill>
          <a:ln w="12700">
            <a:solidFill>
              <a:schemeClr val="tx1"/>
            </a:solidFill>
            <a:miter lim="800000"/>
            <a:headEnd/>
            <a:tailEnd/>
          </a:ln>
        </p:spPr>
        <p:txBody>
          <a:bodyPr lIns="91107" tIns="45553" rIns="91107" bIns="45553">
            <a:spAutoFit/>
          </a:bodyPr>
          <a:lstStyle/>
          <a:p>
            <a:pPr defTabSz="757238" eaLnBrk="0" hangingPunct="0"/>
            <a:r>
              <a:rPr lang="en-GB" sz="1000"/>
              <a:t>Kigali</a:t>
            </a:r>
          </a:p>
        </p:txBody>
      </p:sp>
      <p:sp>
        <p:nvSpPr>
          <p:cNvPr id="57447" name="Rectangle 125"/>
          <p:cNvSpPr>
            <a:spLocks noChangeArrowheads="1"/>
          </p:cNvSpPr>
          <p:nvPr/>
        </p:nvSpPr>
        <p:spPr bwMode="auto">
          <a:xfrm>
            <a:off x="7104063" y="4402138"/>
            <a:ext cx="949325"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Dar Es Salaam</a:t>
            </a:r>
          </a:p>
        </p:txBody>
      </p:sp>
      <p:sp>
        <p:nvSpPr>
          <p:cNvPr id="57448" name="Rectangle 126"/>
          <p:cNvSpPr>
            <a:spLocks noChangeArrowheads="1"/>
          </p:cNvSpPr>
          <p:nvPr/>
        </p:nvSpPr>
        <p:spPr bwMode="auto">
          <a:xfrm>
            <a:off x="5133975" y="4859338"/>
            <a:ext cx="655638"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Kinshasa</a:t>
            </a:r>
          </a:p>
        </p:txBody>
      </p:sp>
      <p:sp>
        <p:nvSpPr>
          <p:cNvPr id="57449" name="Rectangle 127"/>
          <p:cNvSpPr>
            <a:spLocks noChangeArrowheads="1"/>
          </p:cNvSpPr>
          <p:nvPr/>
        </p:nvSpPr>
        <p:spPr bwMode="auto">
          <a:xfrm>
            <a:off x="4017963" y="5005388"/>
            <a:ext cx="569912"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Luanda</a:t>
            </a:r>
          </a:p>
        </p:txBody>
      </p:sp>
      <p:sp>
        <p:nvSpPr>
          <p:cNvPr id="57450" name="Rectangle 129"/>
          <p:cNvSpPr>
            <a:spLocks noChangeArrowheads="1"/>
          </p:cNvSpPr>
          <p:nvPr/>
        </p:nvSpPr>
        <p:spPr bwMode="auto">
          <a:xfrm>
            <a:off x="4246563" y="5462588"/>
            <a:ext cx="719137"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Windhoek</a:t>
            </a:r>
          </a:p>
        </p:txBody>
      </p:sp>
      <p:sp>
        <p:nvSpPr>
          <p:cNvPr id="57451" name="Rectangle 130"/>
          <p:cNvSpPr>
            <a:spLocks noChangeArrowheads="1"/>
          </p:cNvSpPr>
          <p:nvPr/>
        </p:nvSpPr>
        <p:spPr bwMode="auto">
          <a:xfrm>
            <a:off x="7065963" y="4851400"/>
            <a:ext cx="676275" cy="246063"/>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Lilongwe</a:t>
            </a:r>
          </a:p>
        </p:txBody>
      </p:sp>
      <p:sp>
        <p:nvSpPr>
          <p:cNvPr id="57452" name="Rectangle 131"/>
          <p:cNvSpPr>
            <a:spLocks noChangeArrowheads="1"/>
          </p:cNvSpPr>
          <p:nvPr/>
        </p:nvSpPr>
        <p:spPr bwMode="auto">
          <a:xfrm>
            <a:off x="8459788" y="4859338"/>
            <a:ext cx="684212" cy="246062"/>
          </a:xfrm>
          <a:prstGeom prst="rect">
            <a:avLst/>
          </a:prstGeom>
          <a:solidFill>
            <a:schemeClr val="bg1"/>
          </a:solidFill>
          <a:ln w="12700">
            <a:solidFill>
              <a:schemeClr val="tx1"/>
            </a:solidFill>
            <a:miter lim="800000"/>
            <a:headEnd/>
            <a:tailEnd/>
          </a:ln>
        </p:spPr>
        <p:txBody>
          <a:bodyPr lIns="18000" tIns="45553" rIns="18000" bIns="45553">
            <a:spAutoFit/>
          </a:bodyPr>
          <a:lstStyle/>
          <a:p>
            <a:pPr defTabSz="757238" eaLnBrk="0" hangingPunct="0"/>
            <a:r>
              <a:rPr lang="en-GB" sz="1000"/>
              <a:t>Mauritius</a:t>
            </a:r>
          </a:p>
        </p:txBody>
      </p:sp>
      <p:sp>
        <p:nvSpPr>
          <p:cNvPr id="57453" name="Rectangle 134"/>
          <p:cNvSpPr>
            <a:spLocks noChangeArrowheads="1"/>
          </p:cNvSpPr>
          <p:nvPr/>
        </p:nvSpPr>
        <p:spPr bwMode="auto">
          <a:xfrm>
            <a:off x="6119813" y="3259138"/>
            <a:ext cx="604837"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Entebbe</a:t>
            </a:r>
          </a:p>
        </p:txBody>
      </p:sp>
      <p:sp>
        <p:nvSpPr>
          <p:cNvPr id="57454" name="Rectangle 135"/>
          <p:cNvSpPr>
            <a:spLocks noChangeArrowheads="1"/>
          </p:cNvSpPr>
          <p:nvPr/>
        </p:nvSpPr>
        <p:spPr bwMode="auto">
          <a:xfrm>
            <a:off x="4291013" y="3640138"/>
            <a:ext cx="555625"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Douala</a:t>
            </a:r>
          </a:p>
        </p:txBody>
      </p:sp>
      <p:sp>
        <p:nvSpPr>
          <p:cNvPr id="57455" name="Rectangle 136"/>
          <p:cNvSpPr>
            <a:spLocks noChangeArrowheads="1"/>
          </p:cNvSpPr>
          <p:nvPr/>
        </p:nvSpPr>
        <p:spPr bwMode="auto">
          <a:xfrm>
            <a:off x="4079875" y="3335338"/>
            <a:ext cx="498475"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Lagos</a:t>
            </a:r>
          </a:p>
        </p:txBody>
      </p:sp>
      <p:sp>
        <p:nvSpPr>
          <p:cNvPr id="57456" name="Rectangle 137"/>
          <p:cNvSpPr>
            <a:spLocks noChangeArrowheads="1"/>
          </p:cNvSpPr>
          <p:nvPr/>
        </p:nvSpPr>
        <p:spPr bwMode="auto">
          <a:xfrm>
            <a:off x="4094163" y="2490788"/>
            <a:ext cx="735012"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N'djamena</a:t>
            </a:r>
          </a:p>
        </p:txBody>
      </p:sp>
      <p:sp>
        <p:nvSpPr>
          <p:cNvPr id="57457" name="Rectangle 138"/>
          <p:cNvSpPr>
            <a:spLocks noChangeArrowheads="1"/>
          </p:cNvSpPr>
          <p:nvPr/>
        </p:nvSpPr>
        <p:spPr bwMode="auto">
          <a:xfrm>
            <a:off x="6294438" y="1106488"/>
            <a:ext cx="468312" cy="246062"/>
          </a:xfrm>
          <a:prstGeom prst="rect">
            <a:avLst/>
          </a:prstGeom>
          <a:solidFill>
            <a:schemeClr val="bg1"/>
          </a:solidFill>
          <a:ln w="38100" cmpd="dbl">
            <a:solidFill>
              <a:schemeClr val="tx1"/>
            </a:solidFill>
            <a:miter lim="800000"/>
            <a:headEnd/>
            <a:tailEnd/>
          </a:ln>
        </p:spPr>
        <p:txBody>
          <a:bodyPr wrap="none" lIns="91107" tIns="45553" rIns="91107" bIns="45553">
            <a:spAutoFit/>
          </a:bodyPr>
          <a:lstStyle/>
          <a:p>
            <a:pPr defTabSz="757238" eaLnBrk="0" hangingPunct="0"/>
            <a:r>
              <a:rPr lang="en-GB" sz="1000"/>
              <a:t>Cairo</a:t>
            </a:r>
          </a:p>
        </p:txBody>
      </p:sp>
      <p:sp>
        <p:nvSpPr>
          <p:cNvPr id="57458" name="Rectangle 139"/>
          <p:cNvSpPr>
            <a:spLocks noChangeArrowheads="1"/>
          </p:cNvSpPr>
          <p:nvPr/>
        </p:nvSpPr>
        <p:spPr bwMode="auto">
          <a:xfrm>
            <a:off x="4398963" y="1119188"/>
            <a:ext cx="539750"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Tripoli</a:t>
            </a:r>
          </a:p>
        </p:txBody>
      </p:sp>
      <p:sp>
        <p:nvSpPr>
          <p:cNvPr id="57459" name="Rectangle 142"/>
          <p:cNvSpPr>
            <a:spLocks noChangeArrowheads="1"/>
          </p:cNvSpPr>
          <p:nvPr/>
        </p:nvSpPr>
        <p:spPr bwMode="auto">
          <a:xfrm>
            <a:off x="2036763" y="2414588"/>
            <a:ext cx="904875"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Ouagadougou</a:t>
            </a:r>
          </a:p>
        </p:txBody>
      </p:sp>
      <p:sp>
        <p:nvSpPr>
          <p:cNvPr id="57460" name="Rectangle 143"/>
          <p:cNvSpPr>
            <a:spLocks noChangeArrowheads="1"/>
          </p:cNvSpPr>
          <p:nvPr/>
        </p:nvSpPr>
        <p:spPr bwMode="auto">
          <a:xfrm>
            <a:off x="1808163" y="2108200"/>
            <a:ext cx="612775" cy="246063"/>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Bamako</a:t>
            </a:r>
          </a:p>
        </p:txBody>
      </p:sp>
      <p:sp>
        <p:nvSpPr>
          <p:cNvPr id="57461" name="Rectangle 144"/>
          <p:cNvSpPr>
            <a:spLocks noChangeArrowheads="1"/>
          </p:cNvSpPr>
          <p:nvPr/>
        </p:nvSpPr>
        <p:spPr bwMode="auto">
          <a:xfrm>
            <a:off x="2036763" y="3633788"/>
            <a:ext cx="596900"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Abidjan</a:t>
            </a:r>
          </a:p>
        </p:txBody>
      </p:sp>
      <p:sp>
        <p:nvSpPr>
          <p:cNvPr id="57462" name="Rectangle 145"/>
          <p:cNvSpPr>
            <a:spLocks noChangeArrowheads="1"/>
          </p:cNvSpPr>
          <p:nvPr/>
        </p:nvSpPr>
        <p:spPr bwMode="auto">
          <a:xfrm>
            <a:off x="2646363" y="3328988"/>
            <a:ext cx="493712"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Accra</a:t>
            </a:r>
          </a:p>
        </p:txBody>
      </p:sp>
      <p:sp>
        <p:nvSpPr>
          <p:cNvPr id="57463" name="Rectangle 146"/>
          <p:cNvSpPr>
            <a:spLocks noChangeArrowheads="1"/>
          </p:cNvSpPr>
          <p:nvPr/>
        </p:nvSpPr>
        <p:spPr bwMode="auto">
          <a:xfrm>
            <a:off x="561975" y="1506538"/>
            <a:ext cx="676275" cy="230187"/>
          </a:xfrm>
          <a:prstGeom prst="rect">
            <a:avLst/>
          </a:prstGeom>
          <a:solidFill>
            <a:schemeClr val="bg1"/>
          </a:solidFill>
          <a:ln w="12700">
            <a:solidFill>
              <a:schemeClr val="tx1"/>
            </a:solidFill>
            <a:miter lim="800000"/>
            <a:headEnd/>
            <a:tailEnd/>
          </a:ln>
        </p:spPr>
        <p:txBody>
          <a:bodyPr wrap="none" lIns="37962" tIns="37962" rIns="37962" bIns="37962">
            <a:spAutoFit/>
          </a:bodyPr>
          <a:lstStyle/>
          <a:p>
            <a:pPr defTabSz="757238" eaLnBrk="0" hangingPunct="0"/>
            <a:r>
              <a:rPr lang="en-GB" sz="1000"/>
              <a:t>Nouakchott</a:t>
            </a:r>
          </a:p>
        </p:txBody>
      </p:sp>
      <p:sp>
        <p:nvSpPr>
          <p:cNvPr id="57464" name="Rectangle 147"/>
          <p:cNvSpPr>
            <a:spLocks noChangeArrowheads="1"/>
          </p:cNvSpPr>
          <p:nvPr/>
        </p:nvSpPr>
        <p:spPr bwMode="auto">
          <a:xfrm>
            <a:off x="404813" y="1127125"/>
            <a:ext cx="447675" cy="230188"/>
          </a:xfrm>
          <a:prstGeom prst="rect">
            <a:avLst/>
          </a:prstGeom>
          <a:solidFill>
            <a:schemeClr val="bg1"/>
          </a:solidFill>
          <a:ln w="12700">
            <a:solidFill>
              <a:schemeClr val="tx1"/>
            </a:solidFill>
            <a:miter lim="800000"/>
            <a:headEnd/>
            <a:tailEnd/>
          </a:ln>
        </p:spPr>
        <p:txBody>
          <a:bodyPr wrap="none" lIns="37962" tIns="37962" rIns="37962" bIns="37962">
            <a:spAutoFit/>
          </a:bodyPr>
          <a:lstStyle/>
          <a:p>
            <a:pPr defTabSz="757238" eaLnBrk="0" hangingPunct="0"/>
            <a:r>
              <a:rPr lang="en-GB" sz="1000"/>
              <a:t>Canary</a:t>
            </a:r>
          </a:p>
        </p:txBody>
      </p:sp>
      <p:sp>
        <p:nvSpPr>
          <p:cNvPr id="57465" name="Rectangle 148"/>
          <p:cNvSpPr>
            <a:spLocks noChangeArrowheads="1"/>
          </p:cNvSpPr>
          <p:nvPr/>
        </p:nvSpPr>
        <p:spPr bwMode="auto">
          <a:xfrm>
            <a:off x="703263" y="2192338"/>
            <a:ext cx="417512" cy="230187"/>
          </a:xfrm>
          <a:prstGeom prst="rect">
            <a:avLst/>
          </a:prstGeom>
          <a:solidFill>
            <a:schemeClr val="bg1"/>
          </a:solidFill>
          <a:ln w="12700">
            <a:solidFill>
              <a:schemeClr val="tx1"/>
            </a:solidFill>
            <a:miter lim="800000"/>
            <a:headEnd/>
            <a:tailEnd/>
          </a:ln>
        </p:spPr>
        <p:txBody>
          <a:bodyPr wrap="none" lIns="37962" tIns="37962" rIns="37962" bIns="37962">
            <a:spAutoFit/>
          </a:bodyPr>
          <a:lstStyle/>
          <a:p>
            <a:pPr defTabSz="757238" eaLnBrk="0" hangingPunct="0"/>
            <a:r>
              <a:rPr lang="en-GB" sz="1000"/>
              <a:t>Banjul</a:t>
            </a:r>
          </a:p>
        </p:txBody>
      </p:sp>
      <p:sp>
        <p:nvSpPr>
          <p:cNvPr id="57466" name="Rectangle 149"/>
          <p:cNvSpPr>
            <a:spLocks noChangeArrowheads="1"/>
          </p:cNvSpPr>
          <p:nvPr/>
        </p:nvSpPr>
        <p:spPr bwMode="auto">
          <a:xfrm>
            <a:off x="938213" y="2498725"/>
            <a:ext cx="417512" cy="230188"/>
          </a:xfrm>
          <a:prstGeom prst="rect">
            <a:avLst/>
          </a:prstGeom>
          <a:solidFill>
            <a:schemeClr val="bg1"/>
          </a:solidFill>
          <a:ln w="12700">
            <a:solidFill>
              <a:schemeClr val="tx1"/>
            </a:solidFill>
            <a:miter lim="800000"/>
            <a:headEnd/>
            <a:tailEnd/>
          </a:ln>
        </p:spPr>
        <p:txBody>
          <a:bodyPr wrap="none" lIns="37962" tIns="37962" rIns="37962" bIns="37962">
            <a:spAutoFit/>
          </a:bodyPr>
          <a:lstStyle/>
          <a:p>
            <a:pPr defTabSz="757238" eaLnBrk="0" hangingPunct="0"/>
            <a:r>
              <a:rPr lang="en-GB" sz="1000"/>
              <a:t>Bissau</a:t>
            </a:r>
          </a:p>
        </p:txBody>
      </p:sp>
      <p:sp>
        <p:nvSpPr>
          <p:cNvPr id="57467" name="Rectangle 150"/>
          <p:cNvSpPr>
            <a:spLocks noChangeArrowheads="1"/>
          </p:cNvSpPr>
          <p:nvPr/>
        </p:nvSpPr>
        <p:spPr bwMode="auto">
          <a:xfrm>
            <a:off x="1171575" y="3106738"/>
            <a:ext cx="563563" cy="230187"/>
          </a:xfrm>
          <a:prstGeom prst="rect">
            <a:avLst/>
          </a:prstGeom>
          <a:solidFill>
            <a:schemeClr val="bg1"/>
          </a:solidFill>
          <a:ln w="12700">
            <a:solidFill>
              <a:schemeClr val="tx1"/>
            </a:solidFill>
            <a:miter lim="800000"/>
            <a:headEnd/>
            <a:tailEnd/>
          </a:ln>
        </p:spPr>
        <p:txBody>
          <a:bodyPr wrap="none" lIns="37962" tIns="37962" rIns="37962" bIns="37962">
            <a:spAutoFit/>
          </a:bodyPr>
          <a:lstStyle/>
          <a:p>
            <a:pPr defTabSz="757238" eaLnBrk="0" hangingPunct="0"/>
            <a:r>
              <a:rPr lang="en-GB" sz="1000"/>
              <a:t>Freetown</a:t>
            </a:r>
          </a:p>
        </p:txBody>
      </p:sp>
      <p:sp>
        <p:nvSpPr>
          <p:cNvPr id="57468" name="Rectangle 151"/>
          <p:cNvSpPr>
            <a:spLocks noChangeArrowheads="1"/>
          </p:cNvSpPr>
          <p:nvPr/>
        </p:nvSpPr>
        <p:spPr bwMode="auto">
          <a:xfrm>
            <a:off x="1395413" y="3413125"/>
            <a:ext cx="582612" cy="230188"/>
          </a:xfrm>
          <a:prstGeom prst="rect">
            <a:avLst/>
          </a:prstGeom>
          <a:solidFill>
            <a:schemeClr val="bg1"/>
          </a:solidFill>
          <a:ln w="12700">
            <a:solidFill>
              <a:schemeClr val="tx1"/>
            </a:solidFill>
            <a:miter lim="800000"/>
            <a:headEnd/>
            <a:tailEnd/>
          </a:ln>
        </p:spPr>
        <p:txBody>
          <a:bodyPr wrap="none" lIns="37962" tIns="37962" rIns="37962" bIns="37962">
            <a:spAutoFit/>
          </a:bodyPr>
          <a:lstStyle/>
          <a:p>
            <a:pPr defTabSz="757238" eaLnBrk="0" hangingPunct="0"/>
            <a:r>
              <a:rPr lang="en-GB" sz="1000"/>
              <a:t>Monrovia</a:t>
            </a:r>
          </a:p>
        </p:txBody>
      </p:sp>
      <p:sp>
        <p:nvSpPr>
          <p:cNvPr id="57469" name="Rectangle 152"/>
          <p:cNvSpPr>
            <a:spLocks noChangeArrowheads="1"/>
          </p:cNvSpPr>
          <p:nvPr/>
        </p:nvSpPr>
        <p:spPr bwMode="auto">
          <a:xfrm>
            <a:off x="1019175" y="2801938"/>
            <a:ext cx="519113" cy="230187"/>
          </a:xfrm>
          <a:prstGeom prst="rect">
            <a:avLst/>
          </a:prstGeom>
          <a:solidFill>
            <a:schemeClr val="bg1"/>
          </a:solidFill>
          <a:ln w="12700">
            <a:solidFill>
              <a:schemeClr val="tx1"/>
            </a:solidFill>
            <a:miter lim="800000"/>
            <a:headEnd/>
            <a:tailEnd/>
          </a:ln>
        </p:spPr>
        <p:txBody>
          <a:bodyPr wrap="none" lIns="37962" tIns="37962" rIns="37962" bIns="37962">
            <a:spAutoFit/>
          </a:bodyPr>
          <a:lstStyle/>
          <a:p>
            <a:pPr defTabSz="757238" eaLnBrk="0" hangingPunct="0"/>
            <a:r>
              <a:rPr lang="en-GB" sz="1000"/>
              <a:t>Conakry</a:t>
            </a:r>
          </a:p>
        </p:txBody>
      </p:sp>
      <p:sp>
        <p:nvSpPr>
          <p:cNvPr id="57470" name="Rectangle 153"/>
          <p:cNvSpPr>
            <a:spLocks noChangeArrowheads="1"/>
          </p:cNvSpPr>
          <p:nvPr/>
        </p:nvSpPr>
        <p:spPr bwMode="auto">
          <a:xfrm>
            <a:off x="180975" y="3030538"/>
            <a:ext cx="241300" cy="230187"/>
          </a:xfrm>
          <a:prstGeom prst="rect">
            <a:avLst/>
          </a:prstGeom>
          <a:solidFill>
            <a:schemeClr val="bg1"/>
          </a:solidFill>
          <a:ln w="12700">
            <a:solidFill>
              <a:schemeClr val="tx1"/>
            </a:solidFill>
            <a:miter lim="800000"/>
            <a:headEnd/>
            <a:tailEnd/>
          </a:ln>
        </p:spPr>
        <p:txBody>
          <a:bodyPr wrap="none" lIns="37962" tIns="37962" rIns="37962" bIns="37962">
            <a:spAutoFit/>
          </a:bodyPr>
          <a:lstStyle/>
          <a:p>
            <a:pPr defTabSz="757238" eaLnBrk="0" hangingPunct="0"/>
            <a:r>
              <a:rPr lang="en-GB" sz="1000"/>
              <a:t>Sal</a:t>
            </a:r>
          </a:p>
        </p:txBody>
      </p:sp>
      <p:sp>
        <p:nvSpPr>
          <p:cNvPr id="57471" name="Rectangle 155"/>
          <p:cNvSpPr>
            <a:spLocks noChangeArrowheads="1"/>
          </p:cNvSpPr>
          <p:nvPr/>
        </p:nvSpPr>
        <p:spPr bwMode="auto">
          <a:xfrm>
            <a:off x="3713163" y="4014788"/>
            <a:ext cx="576262"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Malabo</a:t>
            </a:r>
          </a:p>
        </p:txBody>
      </p:sp>
      <p:sp>
        <p:nvSpPr>
          <p:cNvPr id="57472" name="Rectangle 158"/>
          <p:cNvSpPr>
            <a:spLocks noChangeArrowheads="1"/>
          </p:cNvSpPr>
          <p:nvPr/>
        </p:nvSpPr>
        <p:spPr bwMode="auto">
          <a:xfrm>
            <a:off x="866775" y="592138"/>
            <a:ext cx="455613" cy="230187"/>
          </a:xfrm>
          <a:prstGeom prst="rect">
            <a:avLst/>
          </a:prstGeom>
          <a:noFill/>
          <a:ln w="12700">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lIns="37962" tIns="37962" rIns="37962" bIns="37962">
            <a:spAutoFit/>
          </a:bodyPr>
          <a:lstStyle/>
          <a:p>
            <a:pPr defTabSz="757238" eaLnBrk="0" hangingPunct="0"/>
            <a:r>
              <a:rPr lang="en-GB" sz="1000"/>
              <a:t>Madrid</a:t>
            </a:r>
          </a:p>
        </p:txBody>
      </p:sp>
      <p:sp>
        <p:nvSpPr>
          <p:cNvPr id="57473" name="Rectangle 159"/>
          <p:cNvSpPr>
            <a:spLocks noChangeArrowheads="1"/>
          </p:cNvSpPr>
          <p:nvPr/>
        </p:nvSpPr>
        <p:spPr bwMode="auto">
          <a:xfrm>
            <a:off x="5078413" y="422275"/>
            <a:ext cx="458787" cy="230188"/>
          </a:xfrm>
          <a:prstGeom prst="rect">
            <a:avLst/>
          </a:prstGeom>
          <a:noFill/>
          <a:ln w="38100" cmpd="dbl">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lIns="37962" tIns="37962" rIns="37962" bIns="37962">
            <a:spAutoFit/>
          </a:bodyPr>
          <a:lstStyle/>
          <a:p>
            <a:pPr defTabSz="757238" eaLnBrk="0" hangingPunct="0"/>
            <a:r>
              <a:rPr lang="en-GB" sz="1000"/>
              <a:t>Rome</a:t>
            </a:r>
          </a:p>
        </p:txBody>
      </p:sp>
      <p:sp>
        <p:nvSpPr>
          <p:cNvPr id="57474" name="Rectangle 160"/>
          <p:cNvSpPr>
            <a:spLocks noChangeArrowheads="1"/>
          </p:cNvSpPr>
          <p:nvPr/>
        </p:nvSpPr>
        <p:spPr bwMode="auto">
          <a:xfrm>
            <a:off x="1095375" y="1049338"/>
            <a:ext cx="506413" cy="384175"/>
          </a:xfrm>
          <a:prstGeom prst="rect">
            <a:avLst/>
          </a:prstGeom>
          <a:solidFill>
            <a:schemeClr val="bg1"/>
          </a:solidFill>
          <a:ln w="12700">
            <a:solidFill>
              <a:schemeClr val="tx1"/>
            </a:solidFill>
            <a:miter lim="800000"/>
            <a:headEnd/>
            <a:tailEnd/>
          </a:ln>
        </p:spPr>
        <p:txBody>
          <a:bodyPr wrap="none" lIns="37962" tIns="37962" rIns="37962" bIns="37962">
            <a:spAutoFit/>
          </a:bodyPr>
          <a:lstStyle/>
          <a:p>
            <a:pPr defTabSz="757238" eaLnBrk="0" hangingPunct="0"/>
            <a:r>
              <a:rPr lang="en-GB" sz="1000"/>
              <a:t>Western</a:t>
            </a:r>
          </a:p>
          <a:p>
            <a:pPr defTabSz="757238" eaLnBrk="0" hangingPunct="0"/>
            <a:r>
              <a:rPr lang="en-GB" sz="1000"/>
              <a:t> Sahara</a:t>
            </a:r>
          </a:p>
        </p:txBody>
      </p:sp>
      <p:sp>
        <p:nvSpPr>
          <p:cNvPr id="57475" name="Arc 162"/>
          <p:cNvSpPr>
            <a:spLocks/>
          </p:cNvSpPr>
          <p:nvPr/>
        </p:nvSpPr>
        <p:spPr bwMode="auto">
          <a:xfrm>
            <a:off x="3811588" y="1201738"/>
            <a:ext cx="1212850" cy="374650"/>
          </a:xfrm>
          <a:custGeom>
            <a:avLst/>
            <a:gdLst>
              <a:gd name="T0" fmla="*/ 2147483647 w 21600"/>
              <a:gd name="T1" fmla="*/ 2147483647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lnTo>
                  <a:pt x="21600" y="21600"/>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76" name="Rectangle 165"/>
          <p:cNvSpPr>
            <a:spLocks noChangeArrowheads="1"/>
          </p:cNvSpPr>
          <p:nvPr/>
        </p:nvSpPr>
        <p:spPr bwMode="auto">
          <a:xfrm>
            <a:off x="6048375" y="1582738"/>
            <a:ext cx="706438"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Khartoum</a:t>
            </a:r>
          </a:p>
        </p:txBody>
      </p:sp>
      <p:sp>
        <p:nvSpPr>
          <p:cNvPr id="57477" name="Arc 166"/>
          <p:cNvSpPr>
            <a:spLocks/>
          </p:cNvSpPr>
          <p:nvPr/>
        </p:nvSpPr>
        <p:spPr bwMode="auto">
          <a:xfrm>
            <a:off x="180975" y="503238"/>
            <a:ext cx="160338" cy="700087"/>
          </a:xfrm>
          <a:custGeom>
            <a:avLst/>
            <a:gdLst>
              <a:gd name="T0" fmla="*/ 0 w 21600"/>
              <a:gd name="T1" fmla="*/ 2147483647 h 21598"/>
              <a:gd name="T2" fmla="*/ 2147483647 w 21600"/>
              <a:gd name="T3" fmla="*/ 0 h 21598"/>
              <a:gd name="T4" fmla="*/ 2147483647 w 21600"/>
              <a:gd name="T5" fmla="*/ 2147483647 h 21598"/>
              <a:gd name="T6" fmla="*/ 0 60000 65536"/>
              <a:gd name="T7" fmla="*/ 0 60000 65536"/>
              <a:gd name="T8" fmla="*/ 0 60000 65536"/>
              <a:gd name="T9" fmla="*/ 0 w 21600"/>
              <a:gd name="T10" fmla="*/ 0 h 21598"/>
              <a:gd name="T11" fmla="*/ 21600 w 21600"/>
              <a:gd name="T12" fmla="*/ 21598 h 21598"/>
            </a:gdLst>
            <a:ahLst/>
            <a:cxnLst>
              <a:cxn ang="T6">
                <a:pos x="T0" y="T1"/>
              </a:cxn>
              <a:cxn ang="T7">
                <a:pos x="T2" y="T3"/>
              </a:cxn>
              <a:cxn ang="T8">
                <a:pos x="T4" y="T5"/>
              </a:cxn>
            </a:cxnLst>
            <a:rect l="T9" t="T10" r="T11" b="T12"/>
            <a:pathLst>
              <a:path w="21600" h="21598" fill="none" extrusionOk="0">
                <a:moveTo>
                  <a:pt x="0" y="21598"/>
                </a:moveTo>
                <a:cubicBezTo>
                  <a:pt x="0" y="9768"/>
                  <a:pt x="9514" y="140"/>
                  <a:pt x="21342" y="-1"/>
                </a:cubicBezTo>
              </a:path>
              <a:path w="21600" h="21598" stroke="0" extrusionOk="0">
                <a:moveTo>
                  <a:pt x="0" y="21598"/>
                </a:moveTo>
                <a:cubicBezTo>
                  <a:pt x="0" y="9768"/>
                  <a:pt x="9514" y="140"/>
                  <a:pt x="21342" y="-1"/>
                </a:cubicBezTo>
                <a:lnTo>
                  <a:pt x="21600" y="21598"/>
                </a:lnTo>
                <a:lnTo>
                  <a:pt x="0" y="21598"/>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78" name="Rectangle 167"/>
          <p:cNvSpPr>
            <a:spLocks noChangeArrowheads="1"/>
          </p:cNvSpPr>
          <p:nvPr/>
        </p:nvSpPr>
        <p:spPr bwMode="auto">
          <a:xfrm>
            <a:off x="3560763" y="965200"/>
            <a:ext cx="476250" cy="246063"/>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Tunis</a:t>
            </a:r>
          </a:p>
        </p:txBody>
      </p:sp>
      <p:sp>
        <p:nvSpPr>
          <p:cNvPr id="57479" name="Arc 168"/>
          <p:cNvSpPr>
            <a:spLocks/>
          </p:cNvSpPr>
          <p:nvPr/>
        </p:nvSpPr>
        <p:spPr bwMode="auto">
          <a:xfrm>
            <a:off x="3876675" y="600075"/>
            <a:ext cx="1189038" cy="374650"/>
          </a:xfrm>
          <a:custGeom>
            <a:avLst/>
            <a:gdLst>
              <a:gd name="T0" fmla="*/ 0 w 21600"/>
              <a:gd name="T1" fmla="*/ 2147483647 h 21600"/>
              <a:gd name="T2" fmla="*/ 2147483647 w 21600"/>
              <a:gd name="T3" fmla="*/ 0 h 21600"/>
              <a:gd name="T4" fmla="*/ 2147483647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80"/>
                  <a:pt x="9654" y="14"/>
                  <a:pt x="21574" y="0"/>
                </a:cubicBezTo>
              </a:path>
              <a:path w="21600" h="21600" stroke="0" extrusionOk="0">
                <a:moveTo>
                  <a:pt x="0" y="21600"/>
                </a:moveTo>
                <a:cubicBezTo>
                  <a:pt x="0" y="9680"/>
                  <a:pt x="9654" y="14"/>
                  <a:pt x="21574" y="0"/>
                </a:cubicBezTo>
                <a:lnTo>
                  <a:pt x="21600" y="21600"/>
                </a:lnTo>
                <a:lnTo>
                  <a:pt x="0" y="21600"/>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80" name="Arc 169"/>
          <p:cNvSpPr>
            <a:spLocks/>
          </p:cNvSpPr>
          <p:nvPr/>
        </p:nvSpPr>
        <p:spPr bwMode="auto">
          <a:xfrm>
            <a:off x="4946650" y="668338"/>
            <a:ext cx="533400" cy="450850"/>
          </a:xfrm>
          <a:custGeom>
            <a:avLst/>
            <a:gdLst>
              <a:gd name="T0" fmla="*/ 2147483647 w 21600"/>
              <a:gd name="T1" fmla="*/ 0 h 21600"/>
              <a:gd name="T2" fmla="*/ 0 w 21600"/>
              <a:gd name="T3" fmla="*/ 2147483647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lnTo>
                  <a:pt x="21600" y="0"/>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81" name="Rectangle 171"/>
          <p:cNvSpPr>
            <a:spLocks noChangeArrowheads="1"/>
          </p:cNvSpPr>
          <p:nvPr/>
        </p:nvSpPr>
        <p:spPr bwMode="auto">
          <a:xfrm>
            <a:off x="1970088" y="5392738"/>
            <a:ext cx="719137"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Ascension</a:t>
            </a:r>
          </a:p>
        </p:txBody>
      </p:sp>
      <p:sp>
        <p:nvSpPr>
          <p:cNvPr id="57482" name="Rectangle 172"/>
          <p:cNvSpPr>
            <a:spLocks noChangeArrowheads="1"/>
          </p:cNvSpPr>
          <p:nvPr/>
        </p:nvSpPr>
        <p:spPr bwMode="auto">
          <a:xfrm>
            <a:off x="2417763" y="5843588"/>
            <a:ext cx="719137"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St. Helena</a:t>
            </a:r>
          </a:p>
        </p:txBody>
      </p:sp>
      <p:sp>
        <p:nvSpPr>
          <p:cNvPr id="57483" name="Rectangle 173"/>
          <p:cNvSpPr>
            <a:spLocks noChangeArrowheads="1"/>
          </p:cNvSpPr>
          <p:nvPr/>
        </p:nvSpPr>
        <p:spPr bwMode="auto">
          <a:xfrm>
            <a:off x="2951163" y="4929188"/>
            <a:ext cx="708025"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Sao Tome</a:t>
            </a:r>
          </a:p>
        </p:txBody>
      </p:sp>
      <p:sp>
        <p:nvSpPr>
          <p:cNvPr id="57484" name="Rectangle 174"/>
          <p:cNvSpPr>
            <a:spLocks noChangeArrowheads="1"/>
          </p:cNvSpPr>
          <p:nvPr/>
        </p:nvSpPr>
        <p:spPr bwMode="auto">
          <a:xfrm>
            <a:off x="7235825" y="6381750"/>
            <a:ext cx="720725" cy="246063"/>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Kerguelen</a:t>
            </a:r>
          </a:p>
        </p:txBody>
      </p:sp>
      <p:sp>
        <p:nvSpPr>
          <p:cNvPr id="57485" name="Rectangle 175"/>
          <p:cNvSpPr>
            <a:spLocks noChangeArrowheads="1"/>
          </p:cNvSpPr>
          <p:nvPr/>
        </p:nvSpPr>
        <p:spPr bwMode="auto">
          <a:xfrm>
            <a:off x="7807325" y="2725738"/>
            <a:ext cx="1012825" cy="246062"/>
          </a:xfrm>
          <a:prstGeom prst="rect">
            <a:avLst/>
          </a:prstGeom>
          <a:solidFill>
            <a:schemeClr val="bg1"/>
          </a:solidFill>
          <a:ln w="12700">
            <a:solidFill>
              <a:schemeClr val="tx1"/>
            </a:solidFill>
            <a:miter lim="800000"/>
            <a:headEnd/>
            <a:tailEnd/>
          </a:ln>
        </p:spPr>
        <p:txBody>
          <a:bodyPr lIns="91107" tIns="45553" rIns="91107" bIns="45553">
            <a:spAutoFit/>
          </a:bodyPr>
          <a:lstStyle/>
          <a:p>
            <a:pPr defTabSz="757238" eaLnBrk="0" hangingPunct="0"/>
            <a:r>
              <a:rPr lang="en-GB" sz="1000"/>
              <a:t>Addis Ababa</a:t>
            </a:r>
          </a:p>
        </p:txBody>
      </p:sp>
      <p:sp>
        <p:nvSpPr>
          <p:cNvPr id="57486" name="Line 177"/>
          <p:cNvSpPr>
            <a:spLocks noChangeShapeType="1"/>
          </p:cNvSpPr>
          <p:nvPr/>
        </p:nvSpPr>
        <p:spPr bwMode="auto">
          <a:xfrm flipV="1">
            <a:off x="1289050" y="587375"/>
            <a:ext cx="1166813" cy="133350"/>
          </a:xfrm>
          <a:prstGeom prst="line">
            <a:avLst/>
          </a:prstGeom>
          <a:noFill/>
          <a:ln w="12700" cap="rnd">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7487" name="Arc 251"/>
          <p:cNvSpPr>
            <a:spLocks/>
          </p:cNvSpPr>
          <p:nvPr/>
        </p:nvSpPr>
        <p:spPr bwMode="auto">
          <a:xfrm>
            <a:off x="8299450" y="1125538"/>
            <a:ext cx="774700" cy="153987"/>
          </a:xfrm>
          <a:custGeom>
            <a:avLst/>
            <a:gdLst>
              <a:gd name="T0" fmla="*/ 2147483647 w 21600"/>
              <a:gd name="T1" fmla="*/ 0 h 21813"/>
              <a:gd name="T2" fmla="*/ 0 w 21600"/>
              <a:gd name="T3" fmla="*/ 2147483647 h 21813"/>
              <a:gd name="T4" fmla="*/ 0 w 21600"/>
              <a:gd name="T5" fmla="*/ 2147483647 h 21813"/>
              <a:gd name="T6" fmla="*/ 0 60000 65536"/>
              <a:gd name="T7" fmla="*/ 0 60000 65536"/>
              <a:gd name="T8" fmla="*/ 0 60000 65536"/>
              <a:gd name="T9" fmla="*/ 0 w 21600"/>
              <a:gd name="T10" fmla="*/ 0 h 21813"/>
              <a:gd name="T11" fmla="*/ 21600 w 21600"/>
              <a:gd name="T12" fmla="*/ 21813 h 21813"/>
            </a:gdLst>
            <a:ahLst/>
            <a:cxnLst>
              <a:cxn ang="T6">
                <a:pos x="T0" y="T1"/>
              </a:cxn>
              <a:cxn ang="T7">
                <a:pos x="T2" y="T3"/>
              </a:cxn>
              <a:cxn ang="T8">
                <a:pos x="T4" y="T5"/>
              </a:cxn>
            </a:cxnLst>
            <a:rect l="T9" t="T10" r="T11" b="T12"/>
            <a:pathLst>
              <a:path w="21600" h="21813" fill="none" extrusionOk="0">
                <a:moveTo>
                  <a:pt x="21598" y="0"/>
                </a:moveTo>
                <a:cubicBezTo>
                  <a:pt x="21599" y="70"/>
                  <a:pt x="21600" y="141"/>
                  <a:pt x="21600" y="213"/>
                </a:cubicBezTo>
                <a:cubicBezTo>
                  <a:pt x="21600" y="12142"/>
                  <a:pt x="11929" y="21812"/>
                  <a:pt x="0" y="21813"/>
                </a:cubicBezTo>
              </a:path>
              <a:path w="21600" h="21813" stroke="0" extrusionOk="0">
                <a:moveTo>
                  <a:pt x="21598" y="0"/>
                </a:moveTo>
                <a:cubicBezTo>
                  <a:pt x="21599" y="70"/>
                  <a:pt x="21600" y="141"/>
                  <a:pt x="21600" y="213"/>
                </a:cubicBezTo>
                <a:cubicBezTo>
                  <a:pt x="21600" y="12142"/>
                  <a:pt x="11929" y="21812"/>
                  <a:pt x="0" y="21813"/>
                </a:cubicBezTo>
                <a:lnTo>
                  <a:pt x="0" y="213"/>
                </a:lnTo>
                <a:lnTo>
                  <a:pt x="21598"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rgbClr val="000000"/>
                </a:solidFill>
                <a:round/>
                <a:headEnd/>
                <a:tailEnd/>
              </a14:hiddenLine>
            </a:ext>
          </a:extLst>
        </p:spPr>
        <p:txBody>
          <a:bodyPr wrap="none" anchor="ctr"/>
          <a:lstStyle/>
          <a:p>
            <a:endParaRPr lang="en-US"/>
          </a:p>
        </p:txBody>
      </p:sp>
      <p:sp>
        <p:nvSpPr>
          <p:cNvPr id="57488" name="Arc 261"/>
          <p:cNvSpPr>
            <a:spLocks/>
          </p:cNvSpPr>
          <p:nvPr/>
        </p:nvSpPr>
        <p:spPr bwMode="auto">
          <a:xfrm>
            <a:off x="2185988" y="674688"/>
            <a:ext cx="277812" cy="223837"/>
          </a:xfrm>
          <a:custGeom>
            <a:avLst/>
            <a:gdLst>
              <a:gd name="T0" fmla="*/ 0 w 21600"/>
              <a:gd name="T1" fmla="*/ 2147483647 h 21600"/>
              <a:gd name="T2" fmla="*/ 2147483647 w 21600"/>
              <a:gd name="T3" fmla="*/ 0 h 21600"/>
              <a:gd name="T4" fmla="*/ 2147483647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713"/>
                  <a:pt x="9603" y="60"/>
                  <a:pt x="21490" y="0"/>
                </a:cubicBezTo>
              </a:path>
              <a:path w="21600" h="21600" stroke="0" extrusionOk="0">
                <a:moveTo>
                  <a:pt x="0" y="21600"/>
                </a:moveTo>
                <a:cubicBezTo>
                  <a:pt x="0" y="9713"/>
                  <a:pt x="9603" y="60"/>
                  <a:pt x="21490" y="0"/>
                </a:cubicBezTo>
                <a:lnTo>
                  <a:pt x="21600" y="21600"/>
                </a:ln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89" name="Rectangle 262"/>
          <p:cNvSpPr>
            <a:spLocks noChangeArrowheads="1"/>
          </p:cNvSpPr>
          <p:nvPr/>
        </p:nvSpPr>
        <p:spPr bwMode="auto">
          <a:xfrm>
            <a:off x="1503363" y="736600"/>
            <a:ext cx="771525" cy="246063"/>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Casablanca</a:t>
            </a:r>
          </a:p>
        </p:txBody>
      </p:sp>
      <p:sp>
        <p:nvSpPr>
          <p:cNvPr id="57490" name="Arc 264"/>
          <p:cNvSpPr>
            <a:spLocks/>
          </p:cNvSpPr>
          <p:nvPr/>
        </p:nvSpPr>
        <p:spPr bwMode="auto">
          <a:xfrm>
            <a:off x="6810375" y="3787775"/>
            <a:ext cx="331788" cy="355600"/>
          </a:xfrm>
          <a:custGeom>
            <a:avLst/>
            <a:gdLst>
              <a:gd name="T0" fmla="*/ 2147483647 w 21600"/>
              <a:gd name="T1" fmla="*/ 0 h 21600"/>
              <a:gd name="T2" fmla="*/ 0 w 21600"/>
              <a:gd name="T3" fmla="*/ 2147483647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lnTo>
                  <a:pt x="2160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91" name="Rectangle 266"/>
          <p:cNvSpPr>
            <a:spLocks noChangeArrowheads="1"/>
          </p:cNvSpPr>
          <p:nvPr/>
        </p:nvSpPr>
        <p:spPr bwMode="auto">
          <a:xfrm>
            <a:off x="6011863" y="4008438"/>
            <a:ext cx="817562" cy="246062"/>
          </a:xfrm>
          <a:prstGeom prst="rect">
            <a:avLst/>
          </a:prstGeom>
          <a:solidFill>
            <a:schemeClr val="bg1"/>
          </a:solidFill>
          <a:ln w="12700">
            <a:solidFill>
              <a:schemeClr val="tx1"/>
            </a:solidFill>
            <a:miter lim="800000"/>
            <a:headEnd/>
            <a:tailEnd/>
          </a:ln>
        </p:spPr>
        <p:txBody>
          <a:bodyPr lIns="91107" tIns="45553" rIns="91107" bIns="45553">
            <a:spAutoFit/>
          </a:bodyPr>
          <a:lstStyle/>
          <a:p>
            <a:pPr defTabSz="757238" eaLnBrk="0" hangingPunct="0"/>
            <a:r>
              <a:rPr lang="en-GB" sz="1000"/>
              <a:t>Bujumbura</a:t>
            </a:r>
          </a:p>
        </p:txBody>
      </p:sp>
      <p:sp>
        <p:nvSpPr>
          <p:cNvPr id="57492" name="Rectangle 275"/>
          <p:cNvSpPr>
            <a:spLocks noChangeArrowheads="1"/>
          </p:cNvSpPr>
          <p:nvPr/>
        </p:nvSpPr>
        <p:spPr bwMode="auto">
          <a:xfrm>
            <a:off x="3636963" y="4319588"/>
            <a:ext cx="690562"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Libreville</a:t>
            </a:r>
          </a:p>
        </p:txBody>
      </p:sp>
      <p:sp>
        <p:nvSpPr>
          <p:cNvPr id="57493" name="Rectangle 63"/>
          <p:cNvSpPr>
            <a:spLocks noChangeArrowheads="1"/>
          </p:cNvSpPr>
          <p:nvPr/>
        </p:nvSpPr>
        <p:spPr bwMode="auto">
          <a:xfrm>
            <a:off x="7385050" y="1354138"/>
            <a:ext cx="622300" cy="230187"/>
          </a:xfrm>
          <a:prstGeom prst="rect">
            <a:avLst/>
          </a:prstGeom>
          <a:solidFill>
            <a:schemeClr val="bg1"/>
          </a:solidFill>
          <a:ln w="38100" cmpd="dbl">
            <a:solidFill>
              <a:schemeClr val="tx1"/>
            </a:solidFill>
            <a:prstDash val="sysDot"/>
            <a:miter lim="800000"/>
            <a:headEnd/>
            <a:tailEnd/>
          </a:ln>
        </p:spPr>
        <p:txBody>
          <a:bodyPr wrap="none" lIns="37962" tIns="37962" rIns="37962" bIns="37962">
            <a:spAutoFit/>
          </a:bodyPr>
          <a:lstStyle/>
          <a:p>
            <a:pPr defTabSz="757238" eaLnBrk="0" hangingPunct="0"/>
            <a:r>
              <a:rPr lang="en-GB" sz="1000"/>
              <a:t>Offenbach</a:t>
            </a:r>
          </a:p>
        </p:txBody>
      </p:sp>
      <p:sp>
        <p:nvSpPr>
          <p:cNvPr id="57494" name="Rectangle 37"/>
          <p:cNvSpPr>
            <a:spLocks noChangeArrowheads="1"/>
          </p:cNvSpPr>
          <p:nvPr/>
        </p:nvSpPr>
        <p:spPr bwMode="auto">
          <a:xfrm>
            <a:off x="5237163" y="2947988"/>
            <a:ext cx="554037"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Bangui</a:t>
            </a:r>
          </a:p>
        </p:txBody>
      </p:sp>
      <p:sp>
        <p:nvSpPr>
          <p:cNvPr id="57495" name="Arc 281"/>
          <p:cNvSpPr>
            <a:spLocks/>
          </p:cNvSpPr>
          <p:nvPr/>
        </p:nvSpPr>
        <p:spPr bwMode="auto">
          <a:xfrm>
            <a:off x="2109788" y="4105275"/>
            <a:ext cx="3808412" cy="1973263"/>
          </a:xfrm>
          <a:custGeom>
            <a:avLst/>
            <a:gdLst>
              <a:gd name="T0" fmla="*/ 2147483647 w 20164"/>
              <a:gd name="T1" fmla="*/ 2147483647 h 21600"/>
              <a:gd name="T2" fmla="*/ 0 w 20164"/>
              <a:gd name="T3" fmla="*/ 2147483647 h 21600"/>
              <a:gd name="T4" fmla="*/ 2147483647 w 20164"/>
              <a:gd name="T5" fmla="*/ 0 h 21600"/>
              <a:gd name="T6" fmla="*/ 0 60000 65536"/>
              <a:gd name="T7" fmla="*/ 0 60000 65536"/>
              <a:gd name="T8" fmla="*/ 0 60000 65536"/>
              <a:gd name="T9" fmla="*/ 0 w 20164"/>
              <a:gd name="T10" fmla="*/ 0 h 21600"/>
              <a:gd name="T11" fmla="*/ 20164 w 20164"/>
              <a:gd name="T12" fmla="*/ 21600 h 21600"/>
            </a:gdLst>
            <a:ahLst/>
            <a:cxnLst>
              <a:cxn ang="T6">
                <a:pos x="T0" y="T1"/>
              </a:cxn>
              <a:cxn ang="T7">
                <a:pos x="T2" y="T3"/>
              </a:cxn>
              <a:cxn ang="T8">
                <a:pos x="T4" y="T5"/>
              </a:cxn>
            </a:cxnLst>
            <a:rect l="T9" t="T10" r="T11" b="T12"/>
            <a:pathLst>
              <a:path w="20164" h="21600" fill="none" extrusionOk="0">
                <a:moveTo>
                  <a:pt x="20059" y="21599"/>
                </a:moveTo>
                <a:cubicBezTo>
                  <a:pt x="11156" y="21556"/>
                  <a:pt x="3192" y="16055"/>
                  <a:pt x="0" y="7744"/>
                </a:cubicBezTo>
              </a:path>
              <a:path w="20164" h="21600" stroke="0" extrusionOk="0">
                <a:moveTo>
                  <a:pt x="20059" y="21599"/>
                </a:moveTo>
                <a:cubicBezTo>
                  <a:pt x="11156" y="21556"/>
                  <a:pt x="3192" y="16055"/>
                  <a:pt x="0" y="7744"/>
                </a:cubicBezTo>
                <a:lnTo>
                  <a:pt x="20164" y="0"/>
                </a:lnTo>
                <a:lnTo>
                  <a:pt x="20059" y="21599"/>
                </a:lnTo>
                <a:close/>
              </a:path>
            </a:pathLst>
          </a:custGeom>
          <a:noFill/>
          <a:ln w="12700">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96" name="Freeform 288"/>
          <p:cNvSpPr>
            <a:spLocks/>
          </p:cNvSpPr>
          <p:nvPr/>
        </p:nvSpPr>
        <p:spPr bwMode="auto">
          <a:xfrm>
            <a:off x="3314700" y="1922463"/>
            <a:ext cx="3930650" cy="1717675"/>
          </a:xfrm>
          <a:custGeom>
            <a:avLst/>
            <a:gdLst>
              <a:gd name="T0" fmla="*/ 0 w 2682"/>
              <a:gd name="T1" fmla="*/ 0 h 1082"/>
              <a:gd name="T2" fmla="*/ 2147483647 w 2682"/>
              <a:gd name="T3" fmla="*/ 2147483647 h 1082"/>
              <a:gd name="T4" fmla="*/ 2147483647 w 2682"/>
              <a:gd name="T5" fmla="*/ 2147483647 h 1082"/>
              <a:gd name="T6" fmla="*/ 2147483647 w 2682"/>
              <a:gd name="T7" fmla="*/ 2147483647 h 1082"/>
              <a:gd name="T8" fmla="*/ 0 60000 65536"/>
              <a:gd name="T9" fmla="*/ 0 60000 65536"/>
              <a:gd name="T10" fmla="*/ 0 60000 65536"/>
              <a:gd name="T11" fmla="*/ 0 60000 65536"/>
              <a:gd name="T12" fmla="*/ 0 w 2682"/>
              <a:gd name="T13" fmla="*/ 0 h 1082"/>
              <a:gd name="T14" fmla="*/ 2682 w 2682"/>
              <a:gd name="T15" fmla="*/ 1082 h 1082"/>
            </a:gdLst>
            <a:ahLst/>
            <a:cxnLst>
              <a:cxn ang="T8">
                <a:pos x="T0" y="T1"/>
              </a:cxn>
              <a:cxn ang="T9">
                <a:pos x="T2" y="T3"/>
              </a:cxn>
              <a:cxn ang="T10">
                <a:pos x="T4" y="T5"/>
              </a:cxn>
              <a:cxn ang="T11">
                <a:pos x="T6" y="T7"/>
              </a:cxn>
            </a:cxnLst>
            <a:rect l="T12" t="T13" r="T14" b="T15"/>
            <a:pathLst>
              <a:path w="2682" h="1082">
                <a:moveTo>
                  <a:pt x="0" y="0"/>
                </a:moveTo>
                <a:cubicBezTo>
                  <a:pt x="157" y="20"/>
                  <a:pt x="557" y="9"/>
                  <a:pt x="948" y="128"/>
                </a:cubicBezTo>
                <a:cubicBezTo>
                  <a:pt x="1339" y="247"/>
                  <a:pt x="2060" y="558"/>
                  <a:pt x="2349" y="717"/>
                </a:cubicBezTo>
                <a:cubicBezTo>
                  <a:pt x="2638" y="876"/>
                  <a:pt x="2613" y="1006"/>
                  <a:pt x="2682" y="1082"/>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97" name="Freeform 289"/>
          <p:cNvSpPr>
            <a:spLocks/>
          </p:cNvSpPr>
          <p:nvPr/>
        </p:nvSpPr>
        <p:spPr bwMode="auto">
          <a:xfrm>
            <a:off x="2884488" y="744538"/>
            <a:ext cx="4416425" cy="2874962"/>
          </a:xfrm>
          <a:custGeom>
            <a:avLst/>
            <a:gdLst>
              <a:gd name="T0" fmla="*/ 0 w 3014"/>
              <a:gd name="T1" fmla="*/ 0 h 1811"/>
              <a:gd name="T2" fmla="*/ 2147483647 w 3014"/>
              <a:gd name="T3" fmla="*/ 2147483647 h 1811"/>
              <a:gd name="T4" fmla="*/ 2147483647 w 3014"/>
              <a:gd name="T5" fmla="*/ 2147483647 h 1811"/>
              <a:gd name="T6" fmla="*/ 2147483647 w 3014"/>
              <a:gd name="T7" fmla="*/ 2147483647 h 1811"/>
              <a:gd name="T8" fmla="*/ 2147483647 w 3014"/>
              <a:gd name="T9" fmla="*/ 2147483647 h 1811"/>
              <a:gd name="T10" fmla="*/ 2147483647 w 3014"/>
              <a:gd name="T11" fmla="*/ 2147483647 h 1811"/>
              <a:gd name="T12" fmla="*/ 0 60000 65536"/>
              <a:gd name="T13" fmla="*/ 0 60000 65536"/>
              <a:gd name="T14" fmla="*/ 0 60000 65536"/>
              <a:gd name="T15" fmla="*/ 0 60000 65536"/>
              <a:gd name="T16" fmla="*/ 0 60000 65536"/>
              <a:gd name="T17" fmla="*/ 0 60000 65536"/>
              <a:gd name="T18" fmla="*/ 0 w 3014"/>
              <a:gd name="T19" fmla="*/ 0 h 1811"/>
              <a:gd name="T20" fmla="*/ 3014 w 3014"/>
              <a:gd name="T21" fmla="*/ 1811 h 1811"/>
            </a:gdLst>
            <a:ahLst/>
            <a:cxnLst>
              <a:cxn ang="T12">
                <a:pos x="T0" y="T1"/>
              </a:cxn>
              <a:cxn ang="T13">
                <a:pos x="T2" y="T3"/>
              </a:cxn>
              <a:cxn ang="T14">
                <a:pos x="T4" y="T5"/>
              </a:cxn>
              <a:cxn ang="T15">
                <a:pos x="T6" y="T7"/>
              </a:cxn>
              <a:cxn ang="T16">
                <a:pos x="T8" y="T9"/>
              </a:cxn>
              <a:cxn ang="T17">
                <a:pos x="T10" y="T11"/>
              </a:cxn>
            </a:cxnLst>
            <a:rect l="T18" t="T19" r="T20" b="T21"/>
            <a:pathLst>
              <a:path w="3014" h="1811">
                <a:moveTo>
                  <a:pt x="0" y="0"/>
                </a:moveTo>
                <a:cubicBezTo>
                  <a:pt x="59" y="91"/>
                  <a:pt x="61" y="405"/>
                  <a:pt x="352" y="551"/>
                </a:cubicBezTo>
                <a:cubicBezTo>
                  <a:pt x="643" y="697"/>
                  <a:pt x="1408" y="782"/>
                  <a:pt x="1747" y="877"/>
                </a:cubicBezTo>
                <a:cubicBezTo>
                  <a:pt x="2086" y="972"/>
                  <a:pt x="2217" y="1026"/>
                  <a:pt x="2387" y="1120"/>
                </a:cubicBezTo>
                <a:cubicBezTo>
                  <a:pt x="2557" y="1214"/>
                  <a:pt x="2660" y="1325"/>
                  <a:pt x="2765" y="1440"/>
                </a:cubicBezTo>
                <a:cubicBezTo>
                  <a:pt x="2870" y="1555"/>
                  <a:pt x="2962" y="1734"/>
                  <a:pt x="3014" y="1811"/>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498" name="Rectangle 280"/>
          <p:cNvSpPr>
            <a:spLocks noChangeArrowheads="1"/>
          </p:cNvSpPr>
          <p:nvPr/>
        </p:nvSpPr>
        <p:spPr bwMode="auto">
          <a:xfrm>
            <a:off x="1476375" y="4706938"/>
            <a:ext cx="698500" cy="230187"/>
          </a:xfrm>
          <a:prstGeom prst="rect">
            <a:avLst/>
          </a:prstGeom>
          <a:solidFill>
            <a:schemeClr val="bg1"/>
          </a:solidFill>
          <a:ln w="38100" cmpd="dbl">
            <a:solidFill>
              <a:schemeClr val="tx1"/>
            </a:solidFill>
            <a:prstDash val="sysDot"/>
            <a:miter lim="800000"/>
            <a:headEnd/>
            <a:tailEnd/>
          </a:ln>
        </p:spPr>
        <p:txBody>
          <a:bodyPr wrap="none" lIns="37962" tIns="37962" rIns="37962" bIns="37962">
            <a:spAutoFit/>
          </a:bodyPr>
          <a:lstStyle/>
          <a:p>
            <a:pPr defTabSz="757238" eaLnBrk="0" hangingPunct="0"/>
            <a:r>
              <a:rPr lang="en-GB" sz="1000"/>
              <a:t>Washington</a:t>
            </a:r>
          </a:p>
        </p:txBody>
      </p:sp>
      <p:sp>
        <p:nvSpPr>
          <p:cNvPr id="57499" name="Rectangle 41"/>
          <p:cNvSpPr>
            <a:spLocks noChangeArrowheads="1"/>
          </p:cNvSpPr>
          <p:nvPr/>
        </p:nvSpPr>
        <p:spPr bwMode="auto">
          <a:xfrm>
            <a:off x="169863" y="352425"/>
            <a:ext cx="554037" cy="230188"/>
          </a:xfrm>
          <a:prstGeom prst="rect">
            <a:avLst/>
          </a:prstGeom>
          <a:solidFill>
            <a:schemeClr val="bg1"/>
          </a:solidFill>
          <a:ln w="38100" cmpd="dbl">
            <a:solidFill>
              <a:schemeClr val="tx1"/>
            </a:solidFill>
            <a:prstDash val="sysDot"/>
            <a:miter lim="800000"/>
            <a:headEnd/>
            <a:tailEnd/>
          </a:ln>
        </p:spPr>
        <p:txBody>
          <a:bodyPr wrap="none" lIns="37962" tIns="37962" rIns="37962" bIns="37962">
            <a:spAutoFit/>
          </a:bodyPr>
          <a:lstStyle/>
          <a:p>
            <a:pPr defTabSz="757238" eaLnBrk="0" hangingPunct="0"/>
            <a:r>
              <a:rPr lang="en-GB" sz="1000"/>
              <a:t>Toulouse</a:t>
            </a:r>
          </a:p>
        </p:txBody>
      </p:sp>
      <p:sp>
        <p:nvSpPr>
          <p:cNvPr id="57500" name="Freeform 294"/>
          <p:cNvSpPr>
            <a:spLocks/>
          </p:cNvSpPr>
          <p:nvPr/>
        </p:nvSpPr>
        <p:spPr bwMode="auto">
          <a:xfrm>
            <a:off x="5627688" y="5697538"/>
            <a:ext cx="315912" cy="228600"/>
          </a:xfrm>
          <a:custGeom>
            <a:avLst/>
            <a:gdLst>
              <a:gd name="T0" fmla="*/ 0 w 162"/>
              <a:gd name="T1" fmla="*/ 0 h 108"/>
              <a:gd name="T2" fmla="*/ 2147483647 w 162"/>
              <a:gd name="T3" fmla="*/ 2147483647 h 108"/>
              <a:gd name="T4" fmla="*/ 2147483647 w 162"/>
              <a:gd name="T5" fmla="*/ 2147483647 h 108"/>
              <a:gd name="T6" fmla="*/ 0 60000 65536"/>
              <a:gd name="T7" fmla="*/ 0 60000 65536"/>
              <a:gd name="T8" fmla="*/ 0 60000 65536"/>
              <a:gd name="T9" fmla="*/ 0 w 162"/>
              <a:gd name="T10" fmla="*/ 0 h 108"/>
              <a:gd name="T11" fmla="*/ 162 w 162"/>
              <a:gd name="T12" fmla="*/ 108 h 108"/>
            </a:gdLst>
            <a:ahLst/>
            <a:cxnLst>
              <a:cxn ang="T6">
                <a:pos x="T0" y="T1"/>
              </a:cxn>
              <a:cxn ang="T7">
                <a:pos x="T2" y="T3"/>
              </a:cxn>
              <a:cxn ang="T8">
                <a:pos x="T4" y="T5"/>
              </a:cxn>
            </a:cxnLst>
            <a:rect l="T9" t="T10" r="T11" b="T12"/>
            <a:pathLst>
              <a:path w="162" h="108">
                <a:moveTo>
                  <a:pt x="0" y="0"/>
                </a:moveTo>
                <a:cubicBezTo>
                  <a:pt x="15" y="4"/>
                  <a:pt x="63" y="6"/>
                  <a:pt x="90" y="24"/>
                </a:cubicBezTo>
                <a:cubicBezTo>
                  <a:pt x="117" y="42"/>
                  <a:pt x="147" y="90"/>
                  <a:pt x="162" y="108"/>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501" name="Rectangle 128"/>
          <p:cNvSpPr>
            <a:spLocks noChangeArrowheads="1"/>
          </p:cNvSpPr>
          <p:nvPr/>
        </p:nvSpPr>
        <p:spPr bwMode="auto">
          <a:xfrm>
            <a:off x="5064125" y="5468938"/>
            <a:ext cx="638175" cy="400050"/>
          </a:xfrm>
          <a:prstGeom prst="rect">
            <a:avLst/>
          </a:prstGeom>
          <a:solidFill>
            <a:schemeClr val="bg1"/>
          </a:solidFill>
          <a:ln w="12700">
            <a:solidFill>
              <a:schemeClr val="tx1"/>
            </a:solidFill>
            <a:miter lim="800000"/>
            <a:headEnd/>
            <a:tailEnd/>
          </a:ln>
        </p:spPr>
        <p:txBody>
          <a:bodyPr lIns="91107" tIns="45553" rIns="91107" bIns="45553">
            <a:spAutoFit/>
          </a:bodyPr>
          <a:lstStyle/>
          <a:p>
            <a:pPr defTabSz="757238" eaLnBrk="0" hangingPunct="0"/>
            <a:r>
              <a:rPr lang="en-GB" sz="1000"/>
              <a:t>Gaberone</a:t>
            </a:r>
          </a:p>
        </p:txBody>
      </p:sp>
      <p:sp>
        <p:nvSpPr>
          <p:cNvPr id="57502" name="Rectangle 176"/>
          <p:cNvSpPr>
            <a:spLocks noChangeArrowheads="1"/>
          </p:cNvSpPr>
          <p:nvPr/>
        </p:nvSpPr>
        <p:spPr bwMode="auto">
          <a:xfrm>
            <a:off x="2484438" y="496888"/>
            <a:ext cx="561975" cy="246062"/>
          </a:xfrm>
          <a:prstGeom prst="rect">
            <a:avLst/>
          </a:prstGeom>
          <a:solidFill>
            <a:schemeClr val="bg1"/>
          </a:solidFill>
          <a:ln w="38100" cmpd="dbl">
            <a:solidFill>
              <a:schemeClr val="tx1"/>
            </a:solidFill>
            <a:miter lim="800000"/>
            <a:headEnd/>
            <a:tailEnd/>
          </a:ln>
        </p:spPr>
        <p:txBody>
          <a:bodyPr wrap="none" lIns="91107" tIns="45553" rIns="91107" bIns="45553">
            <a:spAutoFit/>
          </a:bodyPr>
          <a:lstStyle/>
          <a:p>
            <a:pPr defTabSz="757238" eaLnBrk="0" hangingPunct="0"/>
            <a:r>
              <a:rPr lang="en-GB" sz="1000"/>
              <a:t>Algiers</a:t>
            </a:r>
          </a:p>
        </p:txBody>
      </p:sp>
      <p:sp>
        <p:nvSpPr>
          <p:cNvPr id="57503" name="Arc 297"/>
          <p:cNvSpPr>
            <a:spLocks/>
          </p:cNvSpPr>
          <p:nvPr/>
        </p:nvSpPr>
        <p:spPr bwMode="auto">
          <a:xfrm>
            <a:off x="3376613" y="4706938"/>
            <a:ext cx="1136650" cy="222250"/>
          </a:xfrm>
          <a:custGeom>
            <a:avLst/>
            <a:gdLst>
              <a:gd name="T0" fmla="*/ 0 w 21600"/>
              <a:gd name="T1" fmla="*/ 2147483647 h 21600"/>
              <a:gd name="T2" fmla="*/ 2147483647 w 21600"/>
              <a:gd name="T3" fmla="*/ 0 h 21600"/>
              <a:gd name="T4" fmla="*/ 2147483647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81"/>
                  <a:pt x="9654" y="14"/>
                  <a:pt x="21573" y="0"/>
                </a:cubicBezTo>
              </a:path>
              <a:path w="21600" h="21600" stroke="0" extrusionOk="0">
                <a:moveTo>
                  <a:pt x="0" y="21600"/>
                </a:moveTo>
                <a:cubicBezTo>
                  <a:pt x="0" y="9681"/>
                  <a:pt x="9654" y="14"/>
                  <a:pt x="21573" y="0"/>
                </a:cubicBezTo>
                <a:lnTo>
                  <a:pt x="21600" y="21600"/>
                </a:ln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504" name="Arc 298"/>
          <p:cNvSpPr>
            <a:spLocks/>
          </p:cNvSpPr>
          <p:nvPr/>
        </p:nvSpPr>
        <p:spPr bwMode="auto">
          <a:xfrm rot="16200000" flipH="1">
            <a:off x="6791326" y="2552700"/>
            <a:ext cx="1751012" cy="420687"/>
          </a:xfrm>
          <a:custGeom>
            <a:avLst/>
            <a:gdLst>
              <a:gd name="T0" fmla="*/ 0 w 24874"/>
              <a:gd name="T1" fmla="*/ 2147483647 h 21600"/>
              <a:gd name="T2" fmla="*/ 2147483647 w 24874"/>
              <a:gd name="T3" fmla="*/ 2147483647 h 21600"/>
              <a:gd name="T4" fmla="*/ 2147483647 w 24874"/>
              <a:gd name="T5" fmla="*/ 2147483647 h 21600"/>
              <a:gd name="T6" fmla="*/ 0 60000 65536"/>
              <a:gd name="T7" fmla="*/ 0 60000 65536"/>
              <a:gd name="T8" fmla="*/ 0 60000 65536"/>
              <a:gd name="T9" fmla="*/ 0 w 24874"/>
              <a:gd name="T10" fmla="*/ 0 h 21600"/>
              <a:gd name="T11" fmla="*/ 24874 w 24874"/>
              <a:gd name="T12" fmla="*/ 21600 h 21600"/>
            </a:gdLst>
            <a:ahLst/>
            <a:cxnLst>
              <a:cxn ang="T6">
                <a:pos x="T0" y="T1"/>
              </a:cxn>
              <a:cxn ang="T7">
                <a:pos x="T2" y="T3"/>
              </a:cxn>
              <a:cxn ang="T8">
                <a:pos x="T4" y="T5"/>
              </a:cxn>
            </a:cxnLst>
            <a:rect l="T9" t="T10" r="T11" b="T12"/>
            <a:pathLst>
              <a:path w="24874" h="21600" fill="none" extrusionOk="0">
                <a:moveTo>
                  <a:pt x="0" y="21600"/>
                </a:moveTo>
                <a:cubicBezTo>
                  <a:pt x="0" y="9670"/>
                  <a:pt x="9670" y="0"/>
                  <a:pt x="21600" y="0"/>
                </a:cubicBezTo>
                <a:cubicBezTo>
                  <a:pt x="22696" y="0"/>
                  <a:pt x="23790" y="83"/>
                  <a:pt x="24874" y="249"/>
                </a:cubicBezTo>
              </a:path>
              <a:path w="24874" h="21600" stroke="0" extrusionOk="0">
                <a:moveTo>
                  <a:pt x="0" y="21600"/>
                </a:moveTo>
                <a:cubicBezTo>
                  <a:pt x="0" y="9670"/>
                  <a:pt x="9670" y="0"/>
                  <a:pt x="21600" y="0"/>
                </a:cubicBezTo>
                <a:cubicBezTo>
                  <a:pt x="22696" y="0"/>
                  <a:pt x="23790" y="83"/>
                  <a:pt x="24874" y="249"/>
                </a:cubicBezTo>
                <a:lnTo>
                  <a:pt x="21600" y="21600"/>
                </a:ln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505" name="Rectangle 39"/>
          <p:cNvSpPr>
            <a:spLocks noChangeArrowheads="1"/>
          </p:cNvSpPr>
          <p:nvPr/>
        </p:nvSpPr>
        <p:spPr bwMode="auto">
          <a:xfrm>
            <a:off x="7737475" y="1735138"/>
            <a:ext cx="584200"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Asmara</a:t>
            </a:r>
          </a:p>
        </p:txBody>
      </p:sp>
      <p:sp>
        <p:nvSpPr>
          <p:cNvPr id="57506" name="Arc 299"/>
          <p:cNvSpPr>
            <a:spLocks/>
          </p:cNvSpPr>
          <p:nvPr/>
        </p:nvSpPr>
        <p:spPr bwMode="auto">
          <a:xfrm flipH="1">
            <a:off x="3024188" y="2114550"/>
            <a:ext cx="211137" cy="1601788"/>
          </a:xfrm>
          <a:custGeom>
            <a:avLst/>
            <a:gdLst>
              <a:gd name="T0" fmla="*/ 2147483647 w 21600"/>
              <a:gd name="T1" fmla="*/ 2147483647 h 24758"/>
              <a:gd name="T2" fmla="*/ 2147483647 w 21600"/>
              <a:gd name="T3" fmla="*/ 0 h 24758"/>
              <a:gd name="T4" fmla="*/ 2147483647 w 21600"/>
              <a:gd name="T5" fmla="*/ 2147483647 h 24758"/>
              <a:gd name="T6" fmla="*/ 0 60000 65536"/>
              <a:gd name="T7" fmla="*/ 0 60000 65536"/>
              <a:gd name="T8" fmla="*/ 0 60000 65536"/>
              <a:gd name="T9" fmla="*/ 0 w 21600"/>
              <a:gd name="T10" fmla="*/ 0 h 24758"/>
              <a:gd name="T11" fmla="*/ 21600 w 21600"/>
              <a:gd name="T12" fmla="*/ 24758 h 24758"/>
            </a:gdLst>
            <a:ahLst/>
            <a:cxnLst>
              <a:cxn ang="T6">
                <a:pos x="T0" y="T1"/>
              </a:cxn>
              <a:cxn ang="T7">
                <a:pos x="T2" y="T3"/>
              </a:cxn>
              <a:cxn ang="T8">
                <a:pos x="T4" y="T5"/>
              </a:cxn>
            </a:cxnLst>
            <a:rect l="T9" t="T10" r="T11" b="T12"/>
            <a:pathLst>
              <a:path w="21600" h="24758" fill="none" extrusionOk="0">
                <a:moveTo>
                  <a:pt x="232" y="24757"/>
                </a:moveTo>
                <a:cubicBezTo>
                  <a:pt x="77" y="23712"/>
                  <a:pt x="0" y="22656"/>
                  <a:pt x="0" y="21600"/>
                </a:cubicBezTo>
                <a:cubicBezTo>
                  <a:pt x="-1" y="9724"/>
                  <a:pt x="9587" y="75"/>
                  <a:pt x="21463" y="0"/>
                </a:cubicBezTo>
              </a:path>
              <a:path w="21600" h="24758" stroke="0" extrusionOk="0">
                <a:moveTo>
                  <a:pt x="232" y="24757"/>
                </a:moveTo>
                <a:cubicBezTo>
                  <a:pt x="77" y="23712"/>
                  <a:pt x="0" y="22656"/>
                  <a:pt x="0" y="21600"/>
                </a:cubicBezTo>
                <a:cubicBezTo>
                  <a:pt x="-1" y="9724"/>
                  <a:pt x="9587" y="75"/>
                  <a:pt x="21463" y="0"/>
                </a:cubicBezTo>
                <a:lnTo>
                  <a:pt x="21600" y="21600"/>
                </a:lnTo>
                <a:lnTo>
                  <a:pt x="232" y="24757"/>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507" name="Rectangle 34"/>
          <p:cNvSpPr>
            <a:spLocks noChangeArrowheads="1"/>
          </p:cNvSpPr>
          <p:nvPr/>
        </p:nvSpPr>
        <p:spPr bwMode="auto">
          <a:xfrm>
            <a:off x="2951163" y="3633788"/>
            <a:ext cx="484187"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Lome</a:t>
            </a:r>
          </a:p>
        </p:txBody>
      </p:sp>
      <p:sp>
        <p:nvSpPr>
          <p:cNvPr id="57508" name="Freeform 302"/>
          <p:cNvSpPr>
            <a:spLocks/>
          </p:cNvSpPr>
          <p:nvPr/>
        </p:nvSpPr>
        <p:spPr bwMode="auto">
          <a:xfrm>
            <a:off x="3024188" y="312738"/>
            <a:ext cx="5803900" cy="812800"/>
          </a:xfrm>
          <a:custGeom>
            <a:avLst/>
            <a:gdLst>
              <a:gd name="T0" fmla="*/ 0 w 3960"/>
              <a:gd name="T1" fmla="*/ 2147483647 h 512"/>
              <a:gd name="T2" fmla="*/ 2147483647 w 3960"/>
              <a:gd name="T3" fmla="*/ 2147483647 h 512"/>
              <a:gd name="T4" fmla="*/ 2147483647 w 3960"/>
              <a:gd name="T5" fmla="*/ 2147483647 h 512"/>
              <a:gd name="T6" fmla="*/ 2147483647 w 3960"/>
              <a:gd name="T7" fmla="*/ 2147483647 h 512"/>
              <a:gd name="T8" fmla="*/ 2147483647 w 3960"/>
              <a:gd name="T9" fmla="*/ 2147483647 h 512"/>
              <a:gd name="T10" fmla="*/ 0 60000 65536"/>
              <a:gd name="T11" fmla="*/ 0 60000 65536"/>
              <a:gd name="T12" fmla="*/ 0 60000 65536"/>
              <a:gd name="T13" fmla="*/ 0 60000 65536"/>
              <a:gd name="T14" fmla="*/ 0 60000 65536"/>
              <a:gd name="T15" fmla="*/ 0 w 3960"/>
              <a:gd name="T16" fmla="*/ 0 h 512"/>
              <a:gd name="T17" fmla="*/ 3960 w 3960"/>
              <a:gd name="T18" fmla="*/ 512 h 512"/>
            </a:gdLst>
            <a:ahLst/>
            <a:cxnLst>
              <a:cxn ang="T10">
                <a:pos x="T0" y="T1"/>
              </a:cxn>
              <a:cxn ang="T11">
                <a:pos x="T2" y="T3"/>
              </a:cxn>
              <a:cxn ang="T12">
                <a:pos x="T4" y="T5"/>
              </a:cxn>
              <a:cxn ang="T13">
                <a:pos x="T6" y="T7"/>
              </a:cxn>
              <a:cxn ang="T14">
                <a:pos x="T8" y="T9"/>
              </a:cxn>
            </a:cxnLst>
            <a:rect l="T15" t="T16" r="T17" b="T18"/>
            <a:pathLst>
              <a:path w="3960" h="512">
                <a:moveTo>
                  <a:pt x="0" y="128"/>
                </a:moveTo>
                <a:cubicBezTo>
                  <a:pt x="260" y="88"/>
                  <a:pt x="520" y="48"/>
                  <a:pt x="1008" y="32"/>
                </a:cubicBezTo>
                <a:cubicBezTo>
                  <a:pt x="1496" y="16"/>
                  <a:pt x="2464" y="0"/>
                  <a:pt x="2928" y="32"/>
                </a:cubicBezTo>
                <a:cubicBezTo>
                  <a:pt x="3392" y="64"/>
                  <a:pt x="3624" y="144"/>
                  <a:pt x="3792" y="224"/>
                </a:cubicBezTo>
                <a:cubicBezTo>
                  <a:pt x="3960" y="304"/>
                  <a:pt x="3912" y="464"/>
                  <a:pt x="3936" y="512"/>
                </a:cubicBezTo>
              </a:path>
            </a:pathLst>
          </a:custGeom>
          <a:noFill/>
          <a:ln w="12700">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509" name="Freeform 303"/>
          <p:cNvSpPr>
            <a:spLocks/>
          </p:cNvSpPr>
          <p:nvPr/>
        </p:nvSpPr>
        <p:spPr bwMode="auto">
          <a:xfrm>
            <a:off x="3128963" y="1658938"/>
            <a:ext cx="2005012" cy="244475"/>
          </a:xfrm>
          <a:custGeom>
            <a:avLst/>
            <a:gdLst>
              <a:gd name="T0" fmla="*/ 2147483647 w 1369"/>
              <a:gd name="T1" fmla="*/ 2147483647 h 154"/>
              <a:gd name="T2" fmla="*/ 2147483647 w 1369"/>
              <a:gd name="T3" fmla="*/ 2147483647 h 154"/>
              <a:gd name="T4" fmla="*/ 2147483647 w 1369"/>
              <a:gd name="T5" fmla="*/ 0 h 154"/>
              <a:gd name="T6" fmla="*/ 0 60000 65536"/>
              <a:gd name="T7" fmla="*/ 0 60000 65536"/>
              <a:gd name="T8" fmla="*/ 0 60000 65536"/>
              <a:gd name="T9" fmla="*/ 0 w 1369"/>
              <a:gd name="T10" fmla="*/ 0 h 154"/>
              <a:gd name="T11" fmla="*/ 1369 w 1369"/>
              <a:gd name="T12" fmla="*/ 154 h 154"/>
            </a:gdLst>
            <a:ahLst/>
            <a:cxnLst>
              <a:cxn ang="T6">
                <a:pos x="T0" y="T1"/>
              </a:cxn>
              <a:cxn ang="T7">
                <a:pos x="T2" y="T3"/>
              </a:cxn>
              <a:cxn ang="T8">
                <a:pos x="T4" y="T5"/>
              </a:cxn>
            </a:cxnLst>
            <a:rect l="T9" t="T10" r="T11" b="T12"/>
            <a:pathLst>
              <a:path w="1369" h="154">
                <a:moveTo>
                  <a:pt x="31" y="154"/>
                </a:moveTo>
                <a:cubicBezTo>
                  <a:pt x="63" y="139"/>
                  <a:pt x="0" y="90"/>
                  <a:pt x="223" y="64"/>
                </a:cubicBezTo>
                <a:cubicBezTo>
                  <a:pt x="446" y="38"/>
                  <a:pt x="1130" y="13"/>
                  <a:pt x="1369" y="0"/>
                </a:cubicBezTo>
              </a:path>
            </a:pathLst>
          </a:custGeom>
          <a:noFill/>
          <a:ln w="12700">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510" name="Rectangle 161"/>
          <p:cNvSpPr>
            <a:spLocks noChangeArrowheads="1"/>
          </p:cNvSpPr>
          <p:nvPr/>
        </p:nvSpPr>
        <p:spPr bwMode="auto">
          <a:xfrm>
            <a:off x="4924425" y="1506538"/>
            <a:ext cx="660400" cy="246062"/>
          </a:xfrm>
          <a:prstGeom prst="rect">
            <a:avLst/>
          </a:prstGeom>
          <a:solidFill>
            <a:schemeClr val="bg1"/>
          </a:solidFill>
          <a:ln w="38100" cmpd="dbl">
            <a:solidFill>
              <a:schemeClr val="tx1"/>
            </a:solidFill>
            <a:prstDash val="sysDot"/>
            <a:miter lim="800000"/>
            <a:headEnd/>
            <a:tailEnd/>
          </a:ln>
        </p:spPr>
        <p:txBody>
          <a:bodyPr wrap="none" lIns="91107" tIns="45553" rIns="91107" bIns="45553">
            <a:spAutoFit/>
          </a:bodyPr>
          <a:lstStyle/>
          <a:p>
            <a:pPr defTabSz="757238" eaLnBrk="0" hangingPunct="0"/>
            <a:r>
              <a:rPr lang="en-GB" sz="1000"/>
              <a:t>Toulouse</a:t>
            </a:r>
          </a:p>
        </p:txBody>
      </p:sp>
      <p:sp>
        <p:nvSpPr>
          <p:cNvPr id="57511" name="Rectangle 133"/>
          <p:cNvSpPr>
            <a:spLocks noChangeArrowheads="1"/>
          </p:cNvSpPr>
          <p:nvPr/>
        </p:nvSpPr>
        <p:spPr bwMode="auto">
          <a:xfrm>
            <a:off x="4465638" y="4459288"/>
            <a:ext cx="769937" cy="246062"/>
          </a:xfrm>
          <a:prstGeom prst="rect">
            <a:avLst/>
          </a:prstGeom>
          <a:solidFill>
            <a:schemeClr val="bg1"/>
          </a:solidFill>
          <a:ln w="38100" cmpd="dbl">
            <a:solidFill>
              <a:schemeClr val="tx1"/>
            </a:solidFill>
            <a:miter lim="800000"/>
            <a:headEnd/>
            <a:tailEnd/>
          </a:ln>
        </p:spPr>
        <p:txBody>
          <a:bodyPr wrap="none" lIns="91107" tIns="45553" rIns="91107" bIns="45553">
            <a:spAutoFit/>
          </a:bodyPr>
          <a:lstStyle/>
          <a:p>
            <a:pPr defTabSz="757238" eaLnBrk="0" hangingPunct="0"/>
            <a:r>
              <a:rPr lang="en-GB" sz="1000"/>
              <a:t>Brazzaville</a:t>
            </a:r>
          </a:p>
        </p:txBody>
      </p:sp>
      <p:sp>
        <p:nvSpPr>
          <p:cNvPr id="57512" name="Freeform 304"/>
          <p:cNvSpPr>
            <a:spLocks/>
          </p:cNvSpPr>
          <p:nvPr/>
        </p:nvSpPr>
        <p:spPr bwMode="auto">
          <a:xfrm>
            <a:off x="433388" y="2116138"/>
            <a:ext cx="7315200" cy="4341812"/>
          </a:xfrm>
          <a:custGeom>
            <a:avLst/>
            <a:gdLst>
              <a:gd name="T0" fmla="*/ 2147483647 w 4992"/>
              <a:gd name="T1" fmla="*/ 2147483647 h 2735"/>
              <a:gd name="T2" fmla="*/ 2147483647 w 4992"/>
              <a:gd name="T3" fmla="*/ 2147483647 h 2735"/>
              <a:gd name="T4" fmla="*/ 2147483647 w 4992"/>
              <a:gd name="T5" fmla="*/ 2147483647 h 2735"/>
              <a:gd name="T6" fmla="*/ 2147483647 w 4992"/>
              <a:gd name="T7" fmla="*/ 2147483647 h 2735"/>
              <a:gd name="T8" fmla="*/ 2147483647 w 4992"/>
              <a:gd name="T9" fmla="*/ 2147483647 h 2735"/>
              <a:gd name="T10" fmla="*/ 2147483647 w 4992"/>
              <a:gd name="T11" fmla="*/ 2147483647 h 2735"/>
              <a:gd name="T12" fmla="*/ 2147483647 w 4992"/>
              <a:gd name="T13" fmla="*/ 2147483647 h 2735"/>
              <a:gd name="T14" fmla="*/ 2147483647 w 4992"/>
              <a:gd name="T15" fmla="*/ 0 h 2735"/>
              <a:gd name="T16" fmla="*/ 0 60000 65536"/>
              <a:gd name="T17" fmla="*/ 0 60000 65536"/>
              <a:gd name="T18" fmla="*/ 0 60000 65536"/>
              <a:gd name="T19" fmla="*/ 0 60000 65536"/>
              <a:gd name="T20" fmla="*/ 0 60000 65536"/>
              <a:gd name="T21" fmla="*/ 0 60000 65536"/>
              <a:gd name="T22" fmla="*/ 0 60000 65536"/>
              <a:gd name="T23" fmla="*/ 0 60000 65536"/>
              <a:gd name="T24" fmla="*/ 0 w 4992"/>
              <a:gd name="T25" fmla="*/ 0 h 2735"/>
              <a:gd name="T26" fmla="*/ 4992 w 4992"/>
              <a:gd name="T27" fmla="*/ 2735 h 273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992" h="2735">
                <a:moveTo>
                  <a:pt x="4992" y="2432"/>
                </a:moveTo>
                <a:cubicBezTo>
                  <a:pt x="4951" y="2473"/>
                  <a:pt x="4927" y="2628"/>
                  <a:pt x="4744" y="2676"/>
                </a:cubicBezTo>
                <a:cubicBezTo>
                  <a:pt x="4561" y="2724"/>
                  <a:pt x="4191" y="2713"/>
                  <a:pt x="3892" y="2718"/>
                </a:cubicBezTo>
                <a:cubicBezTo>
                  <a:pt x="3593" y="2723"/>
                  <a:pt x="3376" y="2735"/>
                  <a:pt x="2950" y="2706"/>
                </a:cubicBezTo>
                <a:cubicBezTo>
                  <a:pt x="2524" y="2677"/>
                  <a:pt x="1741" y="2651"/>
                  <a:pt x="1336" y="2544"/>
                </a:cubicBezTo>
                <a:cubicBezTo>
                  <a:pt x="931" y="2437"/>
                  <a:pt x="729" y="2315"/>
                  <a:pt x="520" y="2064"/>
                </a:cubicBezTo>
                <a:cubicBezTo>
                  <a:pt x="311" y="1813"/>
                  <a:pt x="160" y="1384"/>
                  <a:pt x="80" y="1040"/>
                </a:cubicBezTo>
                <a:cubicBezTo>
                  <a:pt x="0" y="696"/>
                  <a:pt x="48" y="217"/>
                  <a:pt x="40" y="0"/>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513" name="Rectangle 178"/>
          <p:cNvSpPr>
            <a:spLocks noChangeArrowheads="1"/>
          </p:cNvSpPr>
          <p:nvPr/>
        </p:nvSpPr>
        <p:spPr bwMode="auto">
          <a:xfrm>
            <a:off x="7526338" y="5926138"/>
            <a:ext cx="884237"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Antananarivo</a:t>
            </a:r>
          </a:p>
        </p:txBody>
      </p:sp>
      <p:sp>
        <p:nvSpPr>
          <p:cNvPr id="57514" name="Freeform 306"/>
          <p:cNvSpPr>
            <a:spLocks/>
          </p:cNvSpPr>
          <p:nvPr/>
        </p:nvSpPr>
        <p:spPr bwMode="auto">
          <a:xfrm>
            <a:off x="6376988" y="5219700"/>
            <a:ext cx="2087562" cy="719138"/>
          </a:xfrm>
          <a:custGeom>
            <a:avLst/>
            <a:gdLst>
              <a:gd name="T0" fmla="*/ 0 w 1424"/>
              <a:gd name="T1" fmla="*/ 2147483647 h 453"/>
              <a:gd name="T2" fmla="*/ 2147483647 w 1424"/>
              <a:gd name="T3" fmla="*/ 2147483647 h 453"/>
              <a:gd name="T4" fmla="*/ 2147483647 w 1424"/>
              <a:gd name="T5" fmla="*/ 2147483647 h 453"/>
              <a:gd name="T6" fmla="*/ 2147483647 w 1424"/>
              <a:gd name="T7" fmla="*/ 2147483647 h 453"/>
              <a:gd name="T8" fmla="*/ 2147483647 w 1424"/>
              <a:gd name="T9" fmla="*/ 2147483647 h 453"/>
              <a:gd name="T10" fmla="*/ 2147483647 w 1424"/>
              <a:gd name="T11" fmla="*/ 2147483647 h 453"/>
              <a:gd name="T12" fmla="*/ 0 60000 65536"/>
              <a:gd name="T13" fmla="*/ 0 60000 65536"/>
              <a:gd name="T14" fmla="*/ 0 60000 65536"/>
              <a:gd name="T15" fmla="*/ 0 60000 65536"/>
              <a:gd name="T16" fmla="*/ 0 60000 65536"/>
              <a:gd name="T17" fmla="*/ 0 60000 65536"/>
              <a:gd name="T18" fmla="*/ 0 w 1424"/>
              <a:gd name="T19" fmla="*/ 0 h 453"/>
              <a:gd name="T20" fmla="*/ 1424 w 1424"/>
              <a:gd name="T21" fmla="*/ 453 h 453"/>
            </a:gdLst>
            <a:ahLst/>
            <a:cxnLst>
              <a:cxn ang="T12">
                <a:pos x="T0" y="T1"/>
              </a:cxn>
              <a:cxn ang="T13">
                <a:pos x="T2" y="T3"/>
              </a:cxn>
              <a:cxn ang="T14">
                <a:pos x="T4" y="T5"/>
              </a:cxn>
              <a:cxn ang="T15">
                <a:pos x="T6" y="T7"/>
              </a:cxn>
              <a:cxn ang="T16">
                <a:pos x="T8" y="T9"/>
              </a:cxn>
              <a:cxn ang="T17">
                <a:pos x="T10" y="T11"/>
              </a:cxn>
            </a:cxnLst>
            <a:rect l="T18" t="T19" r="T20" b="T21"/>
            <a:pathLst>
              <a:path w="1424" h="453">
                <a:moveTo>
                  <a:pt x="0" y="453"/>
                </a:moveTo>
                <a:cubicBezTo>
                  <a:pt x="36" y="433"/>
                  <a:pt x="121" y="364"/>
                  <a:pt x="216" y="333"/>
                </a:cubicBezTo>
                <a:cubicBezTo>
                  <a:pt x="311" y="302"/>
                  <a:pt x="472" y="318"/>
                  <a:pt x="568" y="269"/>
                </a:cubicBezTo>
                <a:cubicBezTo>
                  <a:pt x="664" y="220"/>
                  <a:pt x="676" y="74"/>
                  <a:pt x="792" y="37"/>
                </a:cubicBezTo>
                <a:cubicBezTo>
                  <a:pt x="908" y="0"/>
                  <a:pt x="1159" y="21"/>
                  <a:pt x="1264" y="45"/>
                </a:cubicBezTo>
                <a:cubicBezTo>
                  <a:pt x="1369" y="69"/>
                  <a:pt x="1391" y="154"/>
                  <a:pt x="1424" y="183"/>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57515" name="Rectangle 121"/>
          <p:cNvSpPr>
            <a:spLocks noChangeArrowheads="1"/>
          </p:cNvSpPr>
          <p:nvPr/>
        </p:nvSpPr>
        <p:spPr bwMode="auto">
          <a:xfrm>
            <a:off x="8361363" y="5386388"/>
            <a:ext cx="622300"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St Denis</a:t>
            </a:r>
          </a:p>
        </p:txBody>
      </p:sp>
      <p:sp>
        <p:nvSpPr>
          <p:cNvPr id="57516" name="Rectangle 115"/>
          <p:cNvSpPr>
            <a:spLocks noChangeArrowheads="1"/>
          </p:cNvSpPr>
          <p:nvPr/>
        </p:nvSpPr>
        <p:spPr bwMode="auto">
          <a:xfrm>
            <a:off x="5913438" y="5907088"/>
            <a:ext cx="590550" cy="246062"/>
          </a:xfrm>
          <a:prstGeom prst="rect">
            <a:avLst/>
          </a:prstGeom>
          <a:solidFill>
            <a:schemeClr val="bg1"/>
          </a:solidFill>
          <a:ln w="38100" cmpd="dbl">
            <a:solidFill>
              <a:schemeClr val="tx1"/>
            </a:solidFill>
            <a:miter lim="800000"/>
            <a:headEnd/>
            <a:tailEnd/>
          </a:ln>
        </p:spPr>
        <p:txBody>
          <a:bodyPr wrap="none" lIns="91107" tIns="45553" rIns="91107" bIns="45553">
            <a:spAutoFit/>
          </a:bodyPr>
          <a:lstStyle/>
          <a:p>
            <a:pPr defTabSz="757238" eaLnBrk="0" hangingPunct="0"/>
            <a:r>
              <a:rPr lang="en-GB" sz="1000"/>
              <a:t>Pretoria</a:t>
            </a:r>
          </a:p>
        </p:txBody>
      </p:sp>
      <p:sp>
        <p:nvSpPr>
          <p:cNvPr id="57517" name="Rectangle 36"/>
          <p:cNvSpPr>
            <a:spLocks noChangeArrowheads="1"/>
          </p:cNvSpPr>
          <p:nvPr/>
        </p:nvSpPr>
        <p:spPr bwMode="auto">
          <a:xfrm>
            <a:off x="8018463" y="3259138"/>
            <a:ext cx="790575"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Mogadiscio</a:t>
            </a:r>
          </a:p>
        </p:txBody>
      </p:sp>
      <p:sp>
        <p:nvSpPr>
          <p:cNvPr id="57518" name="Line 309"/>
          <p:cNvSpPr>
            <a:spLocks noChangeShapeType="1"/>
          </p:cNvSpPr>
          <p:nvPr/>
        </p:nvSpPr>
        <p:spPr bwMode="auto">
          <a:xfrm flipV="1">
            <a:off x="914400" y="1963738"/>
            <a:ext cx="189865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7519" name="Rectangle 141"/>
          <p:cNvSpPr>
            <a:spLocks noChangeArrowheads="1"/>
          </p:cNvSpPr>
          <p:nvPr/>
        </p:nvSpPr>
        <p:spPr bwMode="auto">
          <a:xfrm>
            <a:off x="2789238" y="1868488"/>
            <a:ext cx="590550" cy="246062"/>
          </a:xfrm>
          <a:prstGeom prst="rect">
            <a:avLst/>
          </a:prstGeom>
          <a:solidFill>
            <a:schemeClr val="bg1"/>
          </a:solidFill>
          <a:ln w="38100" cmpd="dbl">
            <a:solidFill>
              <a:schemeClr val="tx1"/>
            </a:solidFill>
            <a:miter lim="800000"/>
            <a:headEnd/>
            <a:tailEnd/>
          </a:ln>
        </p:spPr>
        <p:txBody>
          <a:bodyPr wrap="none" lIns="91107" tIns="45553" rIns="91107" bIns="45553">
            <a:spAutoFit/>
          </a:bodyPr>
          <a:lstStyle/>
          <a:p>
            <a:pPr defTabSz="757238" eaLnBrk="0" hangingPunct="0"/>
            <a:r>
              <a:rPr lang="en-GB" sz="1000"/>
              <a:t>Niamey</a:t>
            </a:r>
          </a:p>
        </p:txBody>
      </p:sp>
      <p:sp>
        <p:nvSpPr>
          <p:cNvPr id="57520" name="Rectangle 140"/>
          <p:cNvSpPr>
            <a:spLocks noChangeArrowheads="1"/>
          </p:cNvSpPr>
          <p:nvPr/>
        </p:nvSpPr>
        <p:spPr bwMode="auto">
          <a:xfrm>
            <a:off x="427038" y="1868488"/>
            <a:ext cx="498475" cy="246062"/>
          </a:xfrm>
          <a:prstGeom prst="rect">
            <a:avLst/>
          </a:prstGeom>
          <a:solidFill>
            <a:schemeClr val="bg1"/>
          </a:solidFill>
          <a:ln w="38100" cmpd="dbl">
            <a:solidFill>
              <a:schemeClr val="tx1"/>
            </a:solidFill>
            <a:miter lim="800000"/>
            <a:headEnd/>
            <a:tailEnd/>
          </a:ln>
        </p:spPr>
        <p:txBody>
          <a:bodyPr wrap="none" lIns="91107" tIns="45553" rIns="91107" bIns="45553">
            <a:spAutoFit/>
          </a:bodyPr>
          <a:lstStyle/>
          <a:p>
            <a:pPr defTabSz="757238" eaLnBrk="0" hangingPunct="0"/>
            <a:r>
              <a:rPr lang="en-GB" sz="1000"/>
              <a:t>Dakar</a:t>
            </a:r>
          </a:p>
        </p:txBody>
      </p:sp>
      <p:sp>
        <p:nvSpPr>
          <p:cNvPr id="57521" name="Rectangle 267"/>
          <p:cNvSpPr>
            <a:spLocks noChangeArrowheads="1"/>
          </p:cNvSpPr>
          <p:nvPr/>
        </p:nvSpPr>
        <p:spPr bwMode="auto">
          <a:xfrm>
            <a:off x="7132638" y="3544888"/>
            <a:ext cx="603250" cy="246062"/>
          </a:xfrm>
          <a:prstGeom prst="rect">
            <a:avLst/>
          </a:prstGeom>
          <a:solidFill>
            <a:srgbClr val="FFC000"/>
          </a:solidFill>
          <a:ln w="38100" cmpd="dbl">
            <a:solidFill>
              <a:schemeClr val="tx1"/>
            </a:solidFill>
            <a:miter lim="800000"/>
            <a:headEnd/>
            <a:tailEnd/>
          </a:ln>
        </p:spPr>
        <p:txBody>
          <a:bodyPr wrap="none" lIns="91107" tIns="45553" rIns="91107" bIns="45553">
            <a:spAutoFit/>
          </a:bodyPr>
          <a:lstStyle/>
          <a:p>
            <a:pPr defTabSz="757238" eaLnBrk="0" hangingPunct="0"/>
            <a:r>
              <a:rPr lang="en-GB" sz="1000" b="1"/>
              <a:t>Nairobi</a:t>
            </a:r>
          </a:p>
        </p:txBody>
      </p:sp>
      <p:sp>
        <p:nvSpPr>
          <p:cNvPr id="57522" name="Rectangle 132"/>
          <p:cNvSpPr>
            <a:spLocks noChangeArrowheads="1"/>
          </p:cNvSpPr>
          <p:nvPr/>
        </p:nvSpPr>
        <p:spPr bwMode="auto">
          <a:xfrm>
            <a:off x="8299450" y="4021138"/>
            <a:ext cx="735013" cy="246062"/>
          </a:xfrm>
          <a:prstGeom prst="rect">
            <a:avLst/>
          </a:prstGeom>
          <a:solidFill>
            <a:schemeClr val="bg1"/>
          </a:solidFill>
          <a:ln w="12700">
            <a:solidFill>
              <a:schemeClr val="tx1"/>
            </a:solidFill>
            <a:miter lim="800000"/>
            <a:headEnd/>
            <a:tailEnd/>
          </a:ln>
        </p:spPr>
        <p:txBody>
          <a:bodyPr wrap="none" lIns="91107" tIns="45553" rIns="91107" bIns="45553">
            <a:spAutoFit/>
          </a:bodyPr>
          <a:lstStyle/>
          <a:p>
            <a:pPr defTabSz="757238" eaLnBrk="0" hangingPunct="0"/>
            <a:r>
              <a:rPr lang="en-GB" sz="1000"/>
              <a:t>Seychelles</a:t>
            </a:r>
          </a:p>
        </p:txBody>
      </p:sp>
      <p:sp>
        <p:nvSpPr>
          <p:cNvPr id="181" name="Rectangle 5"/>
          <p:cNvSpPr>
            <a:spLocks noChangeArrowheads="1"/>
          </p:cNvSpPr>
          <p:nvPr/>
        </p:nvSpPr>
        <p:spPr bwMode="auto">
          <a:xfrm>
            <a:off x="539750" y="-26988"/>
            <a:ext cx="8101013" cy="368301"/>
          </a:xfrm>
          <a:prstGeom prst="rect">
            <a:avLst/>
          </a:prstGeom>
          <a:noFill/>
          <a:ln w="9525">
            <a:noFill/>
            <a:miter lim="800000"/>
            <a:headEnd/>
            <a:tailEnd/>
          </a:ln>
          <a:effectLst/>
        </p:spPr>
        <p:txBody>
          <a:bodyPr>
            <a:spAutoFit/>
          </a:bodyPr>
          <a:lstStyle/>
          <a:p>
            <a:pPr algn="ctr" eaLnBrk="0" hangingPunct="0">
              <a:spcBef>
                <a:spcPct val="20000"/>
              </a:spcBef>
              <a:defRPr/>
            </a:pPr>
            <a:r>
              <a:rPr lang="en-GB" sz="1800">
                <a:solidFill>
                  <a:schemeClr val="accent2"/>
                </a:solidFill>
                <a:effectLst>
                  <a:outerShdw blurRad="38100" dist="38100" dir="2700000" algn="tl">
                    <a:srgbClr val="DDDDDD"/>
                  </a:outerShdw>
                </a:effectLst>
                <a:latin typeface="Arial Black" charset="0"/>
                <a:cs typeface="Times New Roman" charset="0"/>
              </a:rPr>
              <a:t>Nairobi – RTH Responsibilities</a:t>
            </a:r>
            <a:endParaRPr lang="en-US" sz="1800">
              <a:solidFill>
                <a:schemeClr val="accent2"/>
              </a:solidFill>
              <a:effectLst>
                <a:outerShdw blurRad="38100" dist="38100" dir="2700000" algn="tl">
                  <a:srgbClr val="DDDDDD"/>
                </a:outerShdw>
              </a:effectLst>
              <a:latin typeface="Arial Black" charset="0"/>
              <a:cs typeface="Times New Roman" charset="0"/>
            </a:endParaRPr>
          </a:p>
        </p:txBody>
      </p:sp>
    </p:spTree>
    <p:extLst>
      <p:ext uri="{BB962C8B-B14F-4D97-AF65-F5344CB8AC3E}">
        <p14:creationId xmlns:p14="http://schemas.microsoft.com/office/powerpoint/2010/main" val="204711249"/>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itle 1"/>
          <p:cNvSpPr txBox="1">
            <a:spLocks/>
          </p:cNvSpPr>
          <p:nvPr/>
        </p:nvSpPr>
        <p:spPr bwMode="auto">
          <a:xfrm>
            <a:off x="539750" y="44450"/>
            <a:ext cx="8135938" cy="8636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Times" charset="0"/>
                <a:ea typeface="ＭＳ Ｐゴシック" charset="0"/>
                <a:cs typeface="ＭＳ Ｐゴシック" charset="0"/>
              </a:defRPr>
            </a:lvl1pPr>
            <a:lvl2pPr marL="742950" indent="-285750" eaLnBrk="0" hangingPunct="0">
              <a:defRPr sz="2400">
                <a:solidFill>
                  <a:schemeClr val="tx1"/>
                </a:solidFill>
                <a:latin typeface="Times" charset="0"/>
                <a:ea typeface="ＭＳ Ｐゴシック" charset="0"/>
              </a:defRPr>
            </a:lvl2pPr>
            <a:lvl3pPr marL="1143000" indent="-228600" eaLnBrk="0" hangingPunct="0">
              <a:defRPr sz="2400">
                <a:solidFill>
                  <a:schemeClr val="tx1"/>
                </a:solidFill>
                <a:latin typeface="Times" charset="0"/>
                <a:ea typeface="ＭＳ Ｐゴシック" charset="0"/>
              </a:defRPr>
            </a:lvl3pPr>
            <a:lvl4pPr marL="1600200" indent="-228600" eaLnBrk="0" hangingPunct="0">
              <a:defRPr sz="2400">
                <a:solidFill>
                  <a:schemeClr val="tx1"/>
                </a:solidFill>
                <a:latin typeface="Times" charset="0"/>
                <a:ea typeface="ＭＳ Ｐゴシック" charset="0"/>
              </a:defRPr>
            </a:lvl4pPr>
            <a:lvl5pPr marL="2057400" indent="-228600" eaLnBrk="0" hangingPunct="0">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ctr"/>
            <a:r>
              <a:rPr lang="en-US" sz="2800" b="1" dirty="0">
                <a:solidFill>
                  <a:schemeClr val="bg1"/>
                </a:solidFill>
                <a:latin typeface="Calibri" charset="0"/>
              </a:rPr>
              <a:t>KMD –WIS </a:t>
            </a:r>
            <a:r>
              <a:rPr lang="en-US" sz="2800" b="1" dirty="0" smtClean="0">
                <a:solidFill>
                  <a:schemeClr val="bg1"/>
                </a:solidFill>
                <a:latin typeface="Calibri" charset="0"/>
              </a:rPr>
              <a:t>Activities</a:t>
            </a:r>
            <a:endParaRPr lang="en-US" sz="2800" b="1" dirty="0">
              <a:solidFill>
                <a:schemeClr val="bg1"/>
              </a:solidFill>
              <a:latin typeface="Calibri" charset="0"/>
            </a:endParaRPr>
          </a:p>
          <a:p>
            <a:pPr algn="ctr"/>
            <a:r>
              <a:rPr lang="en-US" sz="2800" b="1" dirty="0">
                <a:solidFill>
                  <a:schemeClr val="bg1"/>
                </a:solidFill>
                <a:latin typeface="Calibri" charset="0"/>
              </a:rPr>
              <a:t>(2011 – </a:t>
            </a:r>
            <a:r>
              <a:rPr lang="en-US" sz="2800" b="1" dirty="0" smtClean="0">
                <a:solidFill>
                  <a:schemeClr val="bg1"/>
                </a:solidFill>
                <a:latin typeface="Calibri" charset="0"/>
              </a:rPr>
              <a:t>2016)</a:t>
            </a:r>
            <a:endParaRPr lang="en-US" sz="2800" b="1" dirty="0">
              <a:solidFill>
                <a:schemeClr val="bg1"/>
              </a:solidFill>
              <a:latin typeface="Calibri" charset="0"/>
            </a:endParaRPr>
          </a:p>
        </p:txBody>
      </p:sp>
      <p:graphicFrame>
        <p:nvGraphicFramePr>
          <p:cNvPr id="6" name="Table 5"/>
          <p:cNvGraphicFramePr>
            <a:graphicFrameLocks noGrp="1"/>
          </p:cNvGraphicFramePr>
          <p:nvPr>
            <p:extLst>
              <p:ext uri="{D42A27DB-BD31-4B8C-83A1-F6EECF244321}">
                <p14:modId xmlns:p14="http://schemas.microsoft.com/office/powerpoint/2010/main" val="2468299852"/>
              </p:ext>
            </p:extLst>
          </p:nvPr>
        </p:nvGraphicFramePr>
        <p:xfrm>
          <a:off x="501731" y="917225"/>
          <a:ext cx="8208962" cy="6041358"/>
        </p:xfrm>
        <a:graphic>
          <a:graphicData uri="http://schemas.openxmlformats.org/drawingml/2006/table">
            <a:tbl>
              <a:tblPr/>
              <a:tblGrid>
                <a:gridCol w="359844"/>
                <a:gridCol w="5256616"/>
                <a:gridCol w="2592502"/>
              </a:tblGrid>
              <a:tr h="350605">
                <a:tc>
                  <a:txBody>
                    <a:bodyPr/>
                    <a:lstStyle/>
                    <a:p>
                      <a:pPr marL="342900" lvl="0" indent="-342900">
                        <a:lnSpc>
                          <a:spcPct val="115000"/>
                        </a:lnSpc>
                        <a:spcAft>
                          <a:spcPts val="0"/>
                        </a:spcAft>
                        <a:buFont typeface="+mj-lt"/>
                        <a:buNone/>
                        <a:tabLst>
                          <a:tab pos="270510" algn="l"/>
                        </a:tabLst>
                      </a:pPr>
                      <a:r>
                        <a:rPr lang="en-GB" sz="1400" b="1" dirty="0" smtClean="0">
                          <a:solidFill>
                            <a:schemeClr val="tx2">
                              <a:lumMod val="60000"/>
                              <a:lumOff val="40000"/>
                            </a:schemeClr>
                          </a:solidFill>
                          <a:latin typeface="Calibri"/>
                          <a:ea typeface="Calibri"/>
                          <a:cs typeface="Times New Roman"/>
                        </a:rPr>
                        <a:t>No</a:t>
                      </a:r>
                      <a:endParaRPr lang="en-GB" sz="1400" b="1" dirty="0">
                        <a:solidFill>
                          <a:schemeClr val="tx2">
                            <a:lumMod val="60000"/>
                            <a:lumOff val="40000"/>
                          </a:schemeClr>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ECFF"/>
                    </a:solidFill>
                  </a:tcPr>
                </a:tc>
                <a:tc>
                  <a:txBody>
                    <a:bodyPr/>
                    <a:lstStyle/>
                    <a:p>
                      <a:pPr marL="342900" lvl="0" indent="-342900" algn="ctr">
                        <a:lnSpc>
                          <a:spcPct val="115000"/>
                        </a:lnSpc>
                        <a:spcAft>
                          <a:spcPts val="0"/>
                        </a:spcAft>
                        <a:buFont typeface="+mj-lt"/>
                        <a:buNone/>
                        <a:tabLst>
                          <a:tab pos="270510" algn="l"/>
                        </a:tabLst>
                      </a:pPr>
                      <a:r>
                        <a:rPr lang="en-US" sz="2000" b="1" dirty="0" smtClean="0">
                          <a:solidFill>
                            <a:schemeClr val="tx2">
                              <a:lumMod val="60000"/>
                              <a:lumOff val="40000"/>
                            </a:schemeClr>
                          </a:solidFill>
                          <a:latin typeface="Arial"/>
                          <a:ea typeface="Calibri"/>
                          <a:cs typeface="Times New Roman"/>
                        </a:rPr>
                        <a:t>Activity</a:t>
                      </a:r>
                      <a:endParaRPr lang="en-GB" sz="2000" b="1" dirty="0">
                        <a:solidFill>
                          <a:schemeClr val="tx2">
                            <a:lumMod val="60000"/>
                            <a:lumOff val="40000"/>
                          </a:schemeClr>
                        </a:solidFill>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ECFF"/>
                    </a:solidFill>
                  </a:tcPr>
                </a:tc>
                <a:tc>
                  <a:txBody>
                    <a:bodyPr/>
                    <a:lstStyle/>
                    <a:p>
                      <a:pPr marL="342900" lvl="0" indent="-342900" algn="ctr">
                        <a:lnSpc>
                          <a:spcPct val="115000"/>
                        </a:lnSpc>
                        <a:spcAft>
                          <a:spcPts val="0"/>
                        </a:spcAft>
                        <a:buFont typeface="+mj-lt"/>
                        <a:buNone/>
                        <a:tabLst>
                          <a:tab pos="270510" algn="l"/>
                        </a:tabLst>
                      </a:pPr>
                      <a:r>
                        <a:rPr lang="en-GB" sz="2000" b="1" dirty="0" smtClean="0">
                          <a:solidFill>
                            <a:schemeClr val="tx2">
                              <a:lumMod val="60000"/>
                              <a:lumOff val="40000"/>
                            </a:schemeClr>
                          </a:solidFill>
                          <a:latin typeface="Calibri"/>
                          <a:ea typeface="Calibri"/>
                          <a:cs typeface="Times New Roman"/>
                        </a:rPr>
                        <a:t>Status</a:t>
                      </a:r>
                      <a:endParaRPr lang="en-GB" sz="2000" b="1" dirty="0">
                        <a:solidFill>
                          <a:schemeClr val="tx2">
                            <a:lumMod val="60000"/>
                            <a:lumOff val="40000"/>
                          </a:schemeClr>
                        </a:solidFill>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ECFF"/>
                    </a:solidFill>
                  </a:tcPr>
                </a:tc>
              </a:tr>
              <a:tr h="280484">
                <a:tc>
                  <a:txBody>
                    <a:bodyPr/>
                    <a:lstStyle/>
                    <a:p>
                      <a:pPr marL="342900" lvl="0" indent="-342900">
                        <a:lnSpc>
                          <a:spcPct val="115000"/>
                        </a:lnSpc>
                        <a:spcAft>
                          <a:spcPts val="0"/>
                        </a:spcAft>
                        <a:buFont typeface="+mj-lt"/>
                        <a:buNone/>
                        <a:tabLst>
                          <a:tab pos="270510" algn="l"/>
                        </a:tabLst>
                      </a:pPr>
                      <a:r>
                        <a:rPr lang="en-GB" sz="1600" b="0" dirty="0" smtClean="0">
                          <a:latin typeface="Calibri"/>
                          <a:ea typeface="Calibri"/>
                          <a:cs typeface="Times New Roman"/>
                        </a:rPr>
                        <a:t>1</a:t>
                      </a:r>
                      <a:endParaRPr lang="en-GB" sz="1600" b="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marL="0" lvl="0" indent="0">
                        <a:lnSpc>
                          <a:spcPct val="100000"/>
                        </a:lnSpc>
                        <a:spcAft>
                          <a:spcPts val="0"/>
                        </a:spcAft>
                        <a:buFont typeface="+mj-lt"/>
                        <a:buNone/>
                        <a:tabLst>
                          <a:tab pos="270510" algn="l"/>
                        </a:tabLst>
                      </a:pPr>
                      <a:r>
                        <a:rPr lang="en-GB" sz="1600" b="0" dirty="0" smtClean="0">
                          <a:latin typeface="Calibri"/>
                          <a:ea typeface="Calibri"/>
                          <a:cs typeface="Times New Roman"/>
                        </a:rPr>
                        <a:t>PR Notification</a:t>
                      </a:r>
                      <a:r>
                        <a:rPr lang="en-GB" sz="1600" b="0" baseline="0" dirty="0" smtClean="0">
                          <a:latin typeface="Calibri"/>
                          <a:ea typeface="Calibri"/>
                          <a:cs typeface="Times New Roman"/>
                        </a:rPr>
                        <a:t> of </a:t>
                      </a:r>
                      <a:r>
                        <a:rPr lang="en-GB" sz="1600" b="0" dirty="0" smtClean="0">
                          <a:latin typeface="Calibri"/>
                          <a:ea typeface="Calibri"/>
                          <a:cs typeface="Times New Roman"/>
                        </a:rPr>
                        <a:t> WMO secretariat to register</a:t>
                      </a:r>
                      <a:r>
                        <a:rPr lang="en-GB" sz="1600" b="0" baseline="0" dirty="0" smtClean="0">
                          <a:latin typeface="Calibri"/>
                          <a:ea typeface="Calibri"/>
                          <a:cs typeface="Times New Roman"/>
                        </a:rPr>
                        <a:t> RTH as WIS DCPC</a:t>
                      </a:r>
                      <a:endParaRPr lang="en-GB" sz="1600" b="0" dirty="0">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marL="0" lvl="0" indent="0" algn="l">
                        <a:lnSpc>
                          <a:spcPct val="100000"/>
                        </a:lnSpc>
                        <a:spcAft>
                          <a:spcPts val="0"/>
                        </a:spcAft>
                        <a:buFont typeface="+mj-lt"/>
                        <a:buNone/>
                        <a:tabLst>
                          <a:tab pos="270510" algn="l"/>
                        </a:tabLst>
                      </a:pPr>
                      <a:r>
                        <a:rPr lang="en-GB" sz="1600" b="0" dirty="0" smtClean="0">
                          <a:latin typeface="Calibri"/>
                          <a:ea typeface="Calibri"/>
                          <a:cs typeface="Times New Roman"/>
                        </a:rPr>
                        <a:t>Completed</a:t>
                      </a:r>
                      <a:endParaRPr lang="en-GB" sz="1600" b="0" dirty="0">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r>
              <a:tr h="280484">
                <a:tc>
                  <a:txBody>
                    <a:bodyPr/>
                    <a:lstStyle/>
                    <a:p>
                      <a:pPr marL="342900" lvl="0" indent="-342900">
                        <a:lnSpc>
                          <a:spcPct val="115000"/>
                        </a:lnSpc>
                        <a:spcAft>
                          <a:spcPts val="0"/>
                        </a:spcAft>
                        <a:buFont typeface="+mj-lt"/>
                        <a:buNone/>
                        <a:tabLst>
                          <a:tab pos="270510" algn="l"/>
                        </a:tabLst>
                      </a:pPr>
                      <a:r>
                        <a:rPr lang="en-GB" sz="1600" b="0" dirty="0" smtClean="0">
                          <a:latin typeface="Calibri"/>
                          <a:ea typeface="Calibri"/>
                          <a:cs typeface="Times New Roman"/>
                        </a:rPr>
                        <a:t>2</a:t>
                      </a:r>
                      <a:endParaRPr lang="en-GB" sz="1600" b="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marL="0" lvl="0" indent="0">
                        <a:lnSpc>
                          <a:spcPct val="100000"/>
                        </a:lnSpc>
                        <a:spcAft>
                          <a:spcPts val="0"/>
                        </a:spcAft>
                        <a:buFont typeface="+mj-lt"/>
                        <a:buNone/>
                        <a:tabLst>
                          <a:tab pos="270510" algn="l"/>
                        </a:tabLst>
                      </a:pPr>
                      <a:r>
                        <a:rPr lang="en-US" sz="1600" b="0" dirty="0" smtClean="0">
                          <a:solidFill>
                            <a:srgbClr val="000000"/>
                          </a:solidFill>
                          <a:latin typeface="Arial"/>
                          <a:ea typeface="Calibri"/>
                          <a:cs typeface="Times New Roman"/>
                        </a:rPr>
                        <a:t>Identification of Focal Point</a:t>
                      </a:r>
                      <a:endParaRPr lang="en-GB" sz="1600" b="0" dirty="0">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marL="0" lvl="0" indent="0" algn="l">
                        <a:lnSpc>
                          <a:spcPct val="100000"/>
                        </a:lnSpc>
                        <a:spcAft>
                          <a:spcPts val="0"/>
                        </a:spcAft>
                        <a:buFont typeface="+mj-lt"/>
                        <a:buNone/>
                        <a:tabLst>
                          <a:tab pos="270510" algn="l"/>
                        </a:tabLst>
                      </a:pPr>
                      <a:r>
                        <a:rPr lang="en-GB" sz="1600" b="0" dirty="0" smtClean="0">
                          <a:latin typeface="Calibri"/>
                          <a:ea typeface="Calibri"/>
                          <a:cs typeface="Times New Roman"/>
                        </a:rPr>
                        <a:t>Completed</a:t>
                      </a:r>
                      <a:endParaRPr lang="en-GB" sz="1600" b="0" dirty="0">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r>
              <a:tr h="337890">
                <a:tc>
                  <a:txBody>
                    <a:bodyPr/>
                    <a:lstStyle/>
                    <a:p>
                      <a:pPr marL="342900" lvl="0" indent="-342900">
                        <a:lnSpc>
                          <a:spcPct val="115000"/>
                        </a:lnSpc>
                        <a:spcAft>
                          <a:spcPts val="0"/>
                        </a:spcAft>
                        <a:buFont typeface="+mj-lt"/>
                        <a:buNone/>
                        <a:tabLst>
                          <a:tab pos="270510" algn="l"/>
                        </a:tabLst>
                      </a:pPr>
                      <a:r>
                        <a:rPr lang="en-GB" sz="1600" b="0" dirty="0" smtClean="0">
                          <a:latin typeface="Calibri"/>
                          <a:ea typeface="Calibri"/>
                          <a:cs typeface="Times New Roman"/>
                        </a:rPr>
                        <a:t>3</a:t>
                      </a:r>
                      <a:endParaRPr lang="en-GB" sz="1600" b="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marL="0" lvl="0" indent="0">
                        <a:lnSpc>
                          <a:spcPct val="100000"/>
                        </a:lnSpc>
                        <a:spcAft>
                          <a:spcPts val="0"/>
                        </a:spcAft>
                        <a:buFont typeface="+mj-lt"/>
                        <a:buNone/>
                        <a:tabLst>
                          <a:tab pos="270510" algn="l"/>
                        </a:tabLst>
                      </a:pPr>
                      <a:r>
                        <a:rPr lang="en-US" sz="1600" b="0" dirty="0" smtClean="0">
                          <a:solidFill>
                            <a:srgbClr val="000000"/>
                          </a:solidFill>
                          <a:latin typeface="Arial"/>
                          <a:ea typeface="Calibri"/>
                          <a:cs typeface="Times New Roman"/>
                        </a:rPr>
                        <a:t>Modernization of </a:t>
                      </a:r>
                      <a:r>
                        <a:rPr lang="en-US" sz="1600" b="0" dirty="0" smtClean="0">
                          <a:solidFill>
                            <a:srgbClr val="000000"/>
                          </a:solidFill>
                          <a:latin typeface="Arial"/>
                          <a:ea typeface="Calibri"/>
                          <a:cs typeface="Times New Roman"/>
                        </a:rPr>
                        <a:t>infrastructure</a:t>
                      </a:r>
                      <a:endParaRPr lang="en-GB" sz="1600" b="0" dirty="0">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marL="0" lvl="0" indent="0" algn="l">
                        <a:lnSpc>
                          <a:spcPct val="100000"/>
                        </a:lnSpc>
                        <a:spcAft>
                          <a:spcPts val="0"/>
                        </a:spcAft>
                        <a:buFont typeface="+mj-lt"/>
                        <a:buNone/>
                        <a:tabLst>
                          <a:tab pos="270510" algn="l"/>
                        </a:tabLst>
                      </a:pPr>
                      <a:r>
                        <a:rPr lang="en-GB" sz="1600" b="0" dirty="0" smtClean="0">
                          <a:latin typeface="Calibri"/>
                          <a:ea typeface="Calibri"/>
                          <a:cs typeface="Times New Roman"/>
                        </a:rPr>
                        <a:t>On-going</a:t>
                      </a:r>
                      <a:endParaRPr lang="en-GB" sz="1600" b="0" dirty="0">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r>
              <a:tr h="601616">
                <a:tc>
                  <a:txBody>
                    <a:bodyPr/>
                    <a:lstStyle/>
                    <a:p>
                      <a:pPr marL="342900" lvl="0" indent="-342900">
                        <a:lnSpc>
                          <a:spcPct val="115000"/>
                        </a:lnSpc>
                        <a:spcAft>
                          <a:spcPts val="0"/>
                        </a:spcAft>
                        <a:buFont typeface="+mj-lt"/>
                        <a:buNone/>
                        <a:tabLst>
                          <a:tab pos="270510" algn="l"/>
                        </a:tabLst>
                      </a:pPr>
                      <a:r>
                        <a:rPr lang="en-GB" sz="1600" b="0" dirty="0" smtClean="0">
                          <a:latin typeface="Calibri"/>
                          <a:ea typeface="Calibri"/>
                          <a:cs typeface="Times New Roman"/>
                        </a:rPr>
                        <a:t>4</a:t>
                      </a:r>
                      <a:endParaRPr lang="en-GB" sz="1600" b="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marL="0" lvl="0" indent="0">
                        <a:lnSpc>
                          <a:spcPct val="100000"/>
                        </a:lnSpc>
                        <a:spcAft>
                          <a:spcPts val="0"/>
                        </a:spcAft>
                        <a:buFont typeface="+mj-lt"/>
                        <a:buNone/>
                        <a:tabLst>
                          <a:tab pos="270510" algn="l"/>
                        </a:tabLst>
                      </a:pPr>
                      <a:r>
                        <a:rPr lang="en-US" sz="1800" b="0" kern="1200" dirty="0" smtClean="0">
                          <a:solidFill>
                            <a:schemeClr val="tx1"/>
                          </a:solidFill>
                          <a:latin typeface="+mn-lt"/>
                          <a:ea typeface="+mn-ea"/>
                          <a:cs typeface="+mn-cs"/>
                        </a:rPr>
                        <a:t>Implementation of the WMO Table Driven Code Format (TDCF) </a:t>
                      </a:r>
                      <a:r>
                        <a:rPr lang="en-US" sz="1800" b="0" kern="1200" dirty="0" smtClean="0">
                          <a:solidFill>
                            <a:schemeClr val="tx1"/>
                          </a:solidFill>
                          <a:latin typeface="+mn-lt"/>
                          <a:ea typeface="+mn-ea"/>
                          <a:cs typeface="+mn-cs"/>
                        </a:rPr>
                        <a:t> for category 1 data</a:t>
                      </a:r>
                      <a:endParaRPr lang="en-GB" sz="1600" b="0" dirty="0">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marL="0" lvl="0" indent="-342900">
                        <a:lnSpc>
                          <a:spcPct val="115000"/>
                        </a:lnSpc>
                        <a:spcAft>
                          <a:spcPts val="0"/>
                        </a:spcAft>
                        <a:buFont typeface="+mj-lt"/>
                        <a:buNone/>
                        <a:tabLst>
                          <a:tab pos="270510" algn="l"/>
                        </a:tabLst>
                      </a:pPr>
                      <a:r>
                        <a:rPr lang="en-US" sz="1800" b="0" kern="1200" dirty="0" smtClean="0">
                          <a:solidFill>
                            <a:schemeClr val="tx1"/>
                          </a:solidFill>
                          <a:latin typeface="+mn-lt"/>
                          <a:ea typeface="+mn-ea"/>
                          <a:cs typeface="+mn-cs"/>
                        </a:rPr>
                        <a:t>Updating</a:t>
                      </a:r>
                      <a:r>
                        <a:rPr lang="en-US" sz="1800" b="0" kern="1200" baseline="0" dirty="0" smtClean="0">
                          <a:solidFill>
                            <a:schemeClr val="tx1"/>
                          </a:solidFill>
                          <a:latin typeface="+mn-lt"/>
                          <a:ea typeface="+mn-ea"/>
                          <a:cs typeface="+mn-cs"/>
                        </a:rPr>
                        <a:t> </a:t>
                      </a:r>
                      <a:r>
                        <a:rPr lang="en-US" sz="1800" b="0" kern="1200" baseline="0" dirty="0" smtClean="0">
                          <a:solidFill>
                            <a:schemeClr val="tx1"/>
                          </a:solidFill>
                          <a:latin typeface="+mn-lt"/>
                          <a:ea typeface="+mn-ea"/>
                          <a:cs typeface="+mn-cs"/>
                        </a:rPr>
                        <a:t>of WMO Volume </a:t>
                      </a:r>
                      <a:r>
                        <a:rPr lang="en-US" sz="1800" b="0" kern="1200" baseline="0" dirty="0" smtClean="0">
                          <a:solidFill>
                            <a:schemeClr val="tx1"/>
                          </a:solidFill>
                          <a:latin typeface="+mn-lt"/>
                          <a:ea typeface="+mn-ea"/>
                          <a:cs typeface="+mn-cs"/>
                        </a:rPr>
                        <a:t>C1 done</a:t>
                      </a:r>
                      <a:endParaRPr lang="en-GB" sz="1600" b="0" dirty="0">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r>
              <a:tr h="280484">
                <a:tc>
                  <a:txBody>
                    <a:bodyPr/>
                    <a:lstStyle/>
                    <a:p>
                      <a:pPr marL="342900" lvl="0" indent="-342900">
                        <a:lnSpc>
                          <a:spcPct val="115000"/>
                        </a:lnSpc>
                        <a:spcAft>
                          <a:spcPts val="0"/>
                        </a:spcAft>
                        <a:buFont typeface="+mj-lt"/>
                        <a:buNone/>
                        <a:tabLst>
                          <a:tab pos="270510" algn="l"/>
                        </a:tabLst>
                      </a:pPr>
                      <a:r>
                        <a:rPr lang="en-GB" sz="1600" b="0" dirty="0" smtClean="0">
                          <a:latin typeface="Calibri"/>
                          <a:ea typeface="Calibri"/>
                          <a:cs typeface="Times New Roman"/>
                        </a:rPr>
                        <a:t>5</a:t>
                      </a:r>
                      <a:endParaRPr lang="en-GB" sz="1600" b="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marL="0" lvl="0" indent="0">
                        <a:lnSpc>
                          <a:spcPct val="100000"/>
                        </a:lnSpc>
                        <a:spcAft>
                          <a:spcPts val="0"/>
                        </a:spcAft>
                        <a:buFont typeface="+mj-lt"/>
                        <a:buNone/>
                        <a:tabLst>
                          <a:tab pos="270510" algn="l"/>
                        </a:tabLst>
                      </a:pPr>
                      <a:r>
                        <a:rPr lang="en-US" sz="1800" b="0" kern="1200" dirty="0" smtClean="0">
                          <a:solidFill>
                            <a:schemeClr val="tx1"/>
                          </a:solidFill>
                          <a:latin typeface="+mn-lt"/>
                          <a:ea typeface="+mn-ea"/>
                          <a:cs typeface="+mn-cs"/>
                        </a:rPr>
                        <a:t>Development of National Metadata catalogue for </a:t>
                      </a:r>
                      <a:r>
                        <a:rPr lang="en-US" sz="1800" b="0" kern="1200" dirty="0" smtClean="0">
                          <a:solidFill>
                            <a:schemeClr val="tx1"/>
                          </a:solidFill>
                          <a:latin typeface="+mn-lt"/>
                          <a:ea typeface="+mn-ea"/>
                          <a:cs typeface="+mn-cs"/>
                        </a:rPr>
                        <a:t>Meteorological</a:t>
                      </a:r>
                      <a:r>
                        <a:rPr lang="en-US" sz="1800" b="0" kern="1200" baseline="0" dirty="0" smtClean="0">
                          <a:solidFill>
                            <a:schemeClr val="tx1"/>
                          </a:solidFill>
                          <a:latin typeface="+mn-lt"/>
                          <a:ea typeface="+mn-ea"/>
                          <a:cs typeface="+mn-cs"/>
                        </a:rPr>
                        <a:t> data held by KMD</a:t>
                      </a:r>
                      <a:endParaRPr lang="en-GB" sz="1600" b="0" dirty="0">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marL="0" lvl="0" indent="-342900">
                        <a:lnSpc>
                          <a:spcPct val="115000"/>
                        </a:lnSpc>
                        <a:spcAft>
                          <a:spcPts val="0"/>
                        </a:spcAft>
                        <a:buFont typeface="+mj-lt"/>
                        <a:buNone/>
                        <a:tabLst>
                          <a:tab pos="270510" algn="l"/>
                        </a:tabLst>
                      </a:pPr>
                      <a:r>
                        <a:rPr lang="en-GB" sz="1600" b="0" dirty="0" smtClean="0">
                          <a:latin typeface="Calibri"/>
                          <a:ea typeface="Calibri"/>
                          <a:cs typeface="Times New Roman"/>
                        </a:rPr>
                        <a:t>Done for GTS data</a:t>
                      </a:r>
                      <a:endParaRPr lang="en-GB" sz="1600" b="0" dirty="0">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r>
              <a:tr h="319024">
                <a:tc>
                  <a:txBody>
                    <a:bodyPr/>
                    <a:lstStyle/>
                    <a:p>
                      <a:pPr marL="342900" lvl="0" indent="-342900">
                        <a:lnSpc>
                          <a:spcPct val="115000"/>
                        </a:lnSpc>
                        <a:spcAft>
                          <a:spcPts val="0"/>
                        </a:spcAft>
                        <a:buFont typeface="+mj-lt"/>
                        <a:buNone/>
                        <a:tabLst>
                          <a:tab pos="270510" algn="l"/>
                        </a:tabLst>
                      </a:pPr>
                      <a:r>
                        <a:rPr lang="en-GB" sz="1600" b="0" dirty="0" smtClean="0">
                          <a:latin typeface="Calibri"/>
                          <a:ea typeface="Calibri"/>
                          <a:cs typeface="Times New Roman"/>
                        </a:rPr>
                        <a:t>7</a:t>
                      </a:r>
                      <a:endParaRPr lang="en-GB" sz="1600" b="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marL="0" lvl="0" indent="0">
                        <a:lnSpc>
                          <a:spcPct val="100000"/>
                        </a:lnSpc>
                        <a:spcAft>
                          <a:spcPts val="0"/>
                        </a:spcAft>
                        <a:buFont typeface="+mj-lt"/>
                        <a:buNone/>
                        <a:tabLst>
                          <a:tab pos="270510" algn="l"/>
                        </a:tabLst>
                      </a:pPr>
                      <a:r>
                        <a:rPr lang="en-US" sz="1600" b="0" dirty="0" smtClean="0">
                          <a:solidFill>
                            <a:srgbClr val="000000"/>
                          </a:solidFill>
                          <a:latin typeface="Arial"/>
                          <a:ea typeface="Calibri"/>
                          <a:cs typeface="Times New Roman"/>
                        </a:rPr>
                        <a:t>Enhancing telecommunication capacity-</a:t>
                      </a:r>
                      <a:r>
                        <a:rPr lang="en-US" sz="1600" b="0" baseline="0" dirty="0" smtClean="0">
                          <a:solidFill>
                            <a:srgbClr val="000000"/>
                          </a:solidFill>
                          <a:latin typeface="Arial"/>
                          <a:ea typeface="Calibri"/>
                          <a:cs typeface="Times New Roman"/>
                        </a:rPr>
                        <a:t> Upgrade of internet bandwidth and connection to RMCDN</a:t>
                      </a:r>
                      <a:endParaRPr lang="en-GB" sz="1600" b="0" dirty="0">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marL="0" lvl="0" indent="-342900">
                        <a:lnSpc>
                          <a:spcPct val="115000"/>
                        </a:lnSpc>
                        <a:spcAft>
                          <a:spcPts val="0"/>
                        </a:spcAft>
                        <a:buFont typeface="+mj-lt"/>
                        <a:buNone/>
                        <a:tabLst>
                          <a:tab pos="270510" algn="l"/>
                        </a:tabLst>
                      </a:pPr>
                      <a:r>
                        <a:rPr lang="en-GB" sz="1600" b="0" dirty="0" smtClean="0">
                          <a:latin typeface="Calibri"/>
                          <a:ea typeface="Calibri"/>
                          <a:cs typeface="Times New Roman"/>
                        </a:rPr>
                        <a:t>Upgraded to 12/12 </a:t>
                      </a:r>
                      <a:r>
                        <a:rPr lang="en-GB" sz="1600" b="0" dirty="0" err="1" smtClean="0">
                          <a:latin typeface="Calibri"/>
                          <a:ea typeface="Calibri"/>
                          <a:cs typeface="Times New Roman"/>
                        </a:rPr>
                        <a:t>Mpbs</a:t>
                      </a:r>
                      <a:r>
                        <a:rPr lang="en-GB" sz="1600" b="0" dirty="0" smtClean="0">
                          <a:latin typeface="Calibri"/>
                          <a:ea typeface="Calibri"/>
                          <a:cs typeface="Times New Roman"/>
                        </a:rPr>
                        <a:t> </a:t>
                      </a:r>
                      <a:r>
                        <a:rPr lang="en-GB" sz="1600" b="0" dirty="0" smtClean="0">
                          <a:latin typeface="Calibri"/>
                          <a:ea typeface="Calibri"/>
                          <a:cs typeface="Times New Roman"/>
                        </a:rPr>
                        <a:t>done, </a:t>
                      </a:r>
                      <a:r>
                        <a:rPr lang="en-GB" sz="1600" b="0" baseline="0" dirty="0" smtClean="0">
                          <a:latin typeface="Calibri"/>
                          <a:ea typeface="Calibri"/>
                          <a:cs typeface="Times New Roman"/>
                        </a:rPr>
                        <a:t>RMCDN –budget allocation planned for 2016</a:t>
                      </a:r>
                      <a:endParaRPr lang="en-GB" sz="1600" b="0" dirty="0">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r>
              <a:tr h="393700">
                <a:tc>
                  <a:txBody>
                    <a:bodyPr/>
                    <a:lstStyle/>
                    <a:p>
                      <a:pPr marL="342900" lvl="0" indent="-342900">
                        <a:lnSpc>
                          <a:spcPct val="115000"/>
                        </a:lnSpc>
                        <a:spcAft>
                          <a:spcPts val="0"/>
                        </a:spcAft>
                        <a:buFont typeface="+mj-lt"/>
                        <a:buNone/>
                        <a:tabLst>
                          <a:tab pos="270510" algn="l"/>
                        </a:tabLst>
                      </a:pPr>
                      <a:endParaRPr lang="en-GB" sz="1600" b="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marL="0" lvl="0" indent="0">
                        <a:lnSpc>
                          <a:spcPct val="100000"/>
                        </a:lnSpc>
                        <a:spcAft>
                          <a:spcPts val="0"/>
                        </a:spcAft>
                        <a:buFont typeface="+mj-lt"/>
                        <a:buNone/>
                        <a:tabLst>
                          <a:tab pos="270510" algn="l"/>
                        </a:tabLst>
                      </a:pPr>
                      <a:r>
                        <a:rPr lang="en-GB" sz="1600" b="0" dirty="0" smtClean="0">
                          <a:latin typeface="Calibri"/>
                          <a:ea typeface="Calibri"/>
                          <a:cs typeface="Times New Roman"/>
                        </a:rPr>
                        <a:t>Upgrade of AMSS – Data</a:t>
                      </a:r>
                      <a:r>
                        <a:rPr lang="en-GB" sz="1600" b="0" baseline="0" dirty="0" smtClean="0">
                          <a:latin typeface="Calibri"/>
                          <a:ea typeface="Calibri"/>
                          <a:cs typeface="Times New Roman"/>
                        </a:rPr>
                        <a:t> collection Centre</a:t>
                      </a:r>
                      <a:endParaRPr lang="en-GB" sz="1600" b="0" dirty="0">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marL="0" lvl="0" indent="-342900">
                        <a:lnSpc>
                          <a:spcPct val="115000"/>
                        </a:lnSpc>
                        <a:spcAft>
                          <a:spcPts val="0"/>
                        </a:spcAft>
                        <a:buFont typeface="+mj-lt"/>
                        <a:buNone/>
                        <a:tabLst>
                          <a:tab pos="270510" algn="l"/>
                        </a:tabLst>
                      </a:pPr>
                      <a:r>
                        <a:rPr lang="en-GB" sz="1600" b="0" dirty="0" smtClean="0">
                          <a:latin typeface="Calibri"/>
                          <a:ea typeface="Calibri"/>
                          <a:cs typeface="Times New Roman"/>
                        </a:rPr>
                        <a:t>completed</a:t>
                      </a:r>
                      <a:endParaRPr lang="en-GB" sz="1600" b="0" dirty="0">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r>
              <a:tr h="381000">
                <a:tc>
                  <a:txBody>
                    <a:bodyPr/>
                    <a:lstStyle/>
                    <a:p>
                      <a:pPr marL="342900" lvl="0" indent="-342900">
                        <a:lnSpc>
                          <a:spcPct val="115000"/>
                        </a:lnSpc>
                        <a:spcAft>
                          <a:spcPts val="0"/>
                        </a:spcAft>
                        <a:buFont typeface="+mj-lt"/>
                        <a:buNone/>
                        <a:tabLst>
                          <a:tab pos="270510" algn="l"/>
                        </a:tabLst>
                      </a:pPr>
                      <a:endParaRPr lang="en-GB" sz="1600" b="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marL="0" lvl="0" indent="0">
                        <a:lnSpc>
                          <a:spcPct val="100000"/>
                        </a:lnSpc>
                        <a:spcAft>
                          <a:spcPts val="0"/>
                        </a:spcAft>
                        <a:buFont typeface="+mj-lt"/>
                        <a:buNone/>
                        <a:tabLst>
                          <a:tab pos="270510" algn="l"/>
                        </a:tabLst>
                      </a:pPr>
                      <a:r>
                        <a:rPr lang="en-GB" sz="1600" b="0" dirty="0" smtClean="0">
                          <a:latin typeface="Calibri"/>
                          <a:ea typeface="Calibri"/>
                          <a:cs typeface="Times New Roman"/>
                        </a:rPr>
                        <a:t>Implementations of Production Centre</a:t>
                      </a:r>
                      <a:endParaRPr lang="en-GB" sz="1600" b="0" dirty="0">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marL="0" lvl="0" indent="-342900">
                        <a:lnSpc>
                          <a:spcPct val="115000"/>
                        </a:lnSpc>
                        <a:spcAft>
                          <a:spcPts val="0"/>
                        </a:spcAft>
                        <a:buFont typeface="+mj-lt"/>
                        <a:buNone/>
                        <a:tabLst>
                          <a:tab pos="270510" algn="l"/>
                        </a:tabLst>
                      </a:pPr>
                      <a:r>
                        <a:rPr lang="en-GB" sz="1600" b="0" dirty="0" smtClean="0">
                          <a:latin typeface="Calibri"/>
                          <a:ea typeface="Calibri"/>
                          <a:cs typeface="Times New Roman"/>
                        </a:rPr>
                        <a:t>Upgrade in progress-TBC</a:t>
                      </a:r>
                      <a:r>
                        <a:rPr lang="en-GB" sz="1600" b="0" baseline="0" dirty="0" smtClean="0">
                          <a:latin typeface="Calibri"/>
                          <a:ea typeface="Calibri"/>
                          <a:cs typeface="Times New Roman"/>
                        </a:rPr>
                        <a:t> by Mid December 2015</a:t>
                      </a:r>
                      <a:endParaRPr lang="en-GB" sz="1600" b="0" dirty="0">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r>
              <a:tr h="328168">
                <a:tc>
                  <a:txBody>
                    <a:bodyPr/>
                    <a:lstStyle/>
                    <a:p>
                      <a:pPr marL="342900" lvl="0" indent="-342900">
                        <a:lnSpc>
                          <a:spcPct val="115000"/>
                        </a:lnSpc>
                        <a:spcAft>
                          <a:spcPts val="0"/>
                        </a:spcAft>
                        <a:buFont typeface="+mj-lt"/>
                        <a:buNone/>
                        <a:tabLst>
                          <a:tab pos="270510" algn="l"/>
                        </a:tabLst>
                      </a:pPr>
                      <a:endParaRPr lang="en-GB" sz="1600" b="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marL="0" lvl="0" indent="0">
                        <a:lnSpc>
                          <a:spcPct val="100000"/>
                        </a:lnSpc>
                        <a:spcAft>
                          <a:spcPts val="0"/>
                        </a:spcAft>
                        <a:buFont typeface="+mj-lt"/>
                        <a:buNone/>
                        <a:tabLst>
                          <a:tab pos="270510" algn="l"/>
                        </a:tabLst>
                      </a:pPr>
                      <a:r>
                        <a:rPr lang="en-GB" sz="1600" b="0" dirty="0" smtClean="0">
                          <a:latin typeface="Calibri"/>
                          <a:ea typeface="Calibri"/>
                          <a:cs typeface="Times New Roman"/>
                        </a:rPr>
                        <a:t>Installation of WIS DCPC System- Based on </a:t>
                      </a:r>
                      <a:r>
                        <a:rPr lang="en-GB" sz="1600" b="0" dirty="0" err="1" smtClean="0">
                          <a:latin typeface="Calibri"/>
                          <a:ea typeface="Calibri"/>
                          <a:cs typeface="Times New Roman"/>
                        </a:rPr>
                        <a:t>OpenWIS</a:t>
                      </a:r>
                      <a:endParaRPr lang="en-GB" sz="1600" b="0" dirty="0" smtClean="0">
                        <a:latin typeface="Calibri"/>
                        <a:ea typeface="Calibri"/>
                        <a:cs typeface="Times New Roman"/>
                      </a:endParaRPr>
                    </a:p>
                    <a:p>
                      <a:pPr marL="0" lvl="0" indent="0">
                        <a:lnSpc>
                          <a:spcPct val="100000"/>
                        </a:lnSpc>
                        <a:spcAft>
                          <a:spcPts val="0"/>
                        </a:spcAft>
                        <a:buFont typeface="+mj-lt"/>
                        <a:buNone/>
                        <a:tabLst>
                          <a:tab pos="270510" algn="l"/>
                        </a:tabLst>
                      </a:pPr>
                      <a:r>
                        <a:rPr lang="en-GB" sz="1600" b="0" dirty="0" err="1" smtClean="0">
                          <a:latin typeface="Calibri"/>
                          <a:ea typeface="Calibri"/>
                          <a:cs typeface="Times New Roman"/>
                        </a:rPr>
                        <a:t>Webiste</a:t>
                      </a:r>
                      <a:r>
                        <a:rPr lang="en-GB" sz="1600" b="0" dirty="0" smtClean="0">
                          <a:latin typeface="Calibri"/>
                          <a:ea typeface="Calibri"/>
                          <a:cs typeface="Times New Roman"/>
                        </a:rPr>
                        <a:t> : </a:t>
                      </a:r>
                      <a:r>
                        <a:rPr lang="en-GB" sz="1600" b="0" dirty="0" err="1" smtClean="0">
                          <a:latin typeface="Calibri"/>
                          <a:ea typeface="Calibri"/>
                          <a:cs typeface="Times New Roman"/>
                        </a:rPr>
                        <a:t>wis.meteo.go.ke</a:t>
                      </a:r>
                      <a:r>
                        <a:rPr lang="en-GB" sz="1600" b="0" dirty="0" smtClean="0">
                          <a:latin typeface="Calibri"/>
                          <a:ea typeface="Calibri"/>
                          <a:cs typeface="Times New Roman"/>
                        </a:rPr>
                        <a:t> </a:t>
                      </a:r>
                      <a:endParaRPr lang="en-GB" sz="1600" b="0" dirty="0">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marL="0" lvl="0" indent="-342900">
                        <a:lnSpc>
                          <a:spcPct val="115000"/>
                        </a:lnSpc>
                        <a:spcAft>
                          <a:spcPts val="0"/>
                        </a:spcAft>
                        <a:buFont typeface="+mj-lt"/>
                        <a:buNone/>
                        <a:tabLst>
                          <a:tab pos="270510" algn="l"/>
                        </a:tabLst>
                      </a:pPr>
                      <a:r>
                        <a:rPr lang="en-GB" sz="1600" b="0" dirty="0" smtClean="0">
                          <a:latin typeface="Calibri"/>
                          <a:ea typeface="Calibri"/>
                          <a:cs typeface="Times New Roman"/>
                        </a:rPr>
                        <a:t>Completed in July 2015</a:t>
                      </a:r>
                      <a:endParaRPr lang="en-GB" sz="1600" b="0" dirty="0">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r>
              <a:tr h="266700">
                <a:tc>
                  <a:txBody>
                    <a:bodyPr/>
                    <a:lstStyle/>
                    <a:p>
                      <a:pPr marL="342900" lvl="0" indent="-342900">
                        <a:lnSpc>
                          <a:spcPct val="115000"/>
                        </a:lnSpc>
                        <a:spcAft>
                          <a:spcPts val="0"/>
                        </a:spcAft>
                        <a:buFont typeface="+mj-lt"/>
                        <a:buNone/>
                        <a:tabLst>
                          <a:tab pos="270510" algn="l"/>
                        </a:tabLst>
                      </a:pPr>
                      <a:endParaRPr lang="en-GB" sz="1600" b="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marL="0" lvl="0" indent="0">
                        <a:lnSpc>
                          <a:spcPct val="100000"/>
                        </a:lnSpc>
                        <a:spcAft>
                          <a:spcPts val="0"/>
                        </a:spcAft>
                        <a:buFont typeface="+mj-lt"/>
                        <a:buNone/>
                        <a:tabLst>
                          <a:tab pos="270510" algn="l"/>
                        </a:tabLst>
                      </a:pPr>
                      <a:r>
                        <a:rPr lang="en-GB" sz="1600" b="0" dirty="0" smtClean="0">
                          <a:latin typeface="Calibri"/>
                          <a:ea typeface="Calibri"/>
                          <a:cs typeface="Times New Roman"/>
                        </a:rPr>
                        <a:t>Audit of WIS DCPC</a:t>
                      </a:r>
                      <a:endParaRPr lang="en-GB" sz="1600" b="0" dirty="0">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marL="0" lvl="0" indent="-342900">
                        <a:lnSpc>
                          <a:spcPct val="115000"/>
                        </a:lnSpc>
                        <a:spcAft>
                          <a:spcPts val="0"/>
                        </a:spcAft>
                        <a:buFont typeface="+mj-lt"/>
                        <a:buNone/>
                        <a:tabLst>
                          <a:tab pos="270510" algn="l"/>
                        </a:tabLst>
                      </a:pPr>
                      <a:r>
                        <a:rPr lang="en-GB" sz="1600" b="0" dirty="0" smtClean="0">
                          <a:latin typeface="Calibri"/>
                          <a:ea typeface="Calibri"/>
                          <a:cs typeface="Times New Roman"/>
                        </a:rPr>
                        <a:t>Planned for Dec 2015</a:t>
                      </a:r>
                      <a:endParaRPr lang="en-GB" sz="1600" b="0" dirty="0">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r>
              <a:tr h="266700">
                <a:tc>
                  <a:txBody>
                    <a:bodyPr/>
                    <a:lstStyle/>
                    <a:p>
                      <a:pPr marL="342900" lvl="0" indent="-342900">
                        <a:lnSpc>
                          <a:spcPct val="115000"/>
                        </a:lnSpc>
                        <a:spcAft>
                          <a:spcPts val="0"/>
                        </a:spcAft>
                        <a:buFont typeface="+mj-lt"/>
                        <a:buNone/>
                        <a:tabLst>
                          <a:tab pos="270510" algn="l"/>
                        </a:tabLst>
                      </a:pPr>
                      <a:endParaRPr lang="en-GB" sz="1600" b="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marL="0" lvl="0" indent="0">
                        <a:lnSpc>
                          <a:spcPct val="100000"/>
                        </a:lnSpc>
                        <a:spcAft>
                          <a:spcPts val="0"/>
                        </a:spcAft>
                        <a:buFont typeface="+mj-lt"/>
                        <a:buNone/>
                        <a:tabLst>
                          <a:tab pos="270510" algn="l"/>
                        </a:tabLst>
                      </a:pPr>
                      <a:r>
                        <a:rPr lang="en-GB" sz="1600" b="0" dirty="0" smtClean="0">
                          <a:latin typeface="Calibri"/>
                          <a:ea typeface="Calibri"/>
                          <a:cs typeface="Times New Roman"/>
                        </a:rPr>
                        <a:t>Training</a:t>
                      </a:r>
                      <a:endParaRPr lang="en-GB" sz="1600" b="0" dirty="0">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a:lstStyle/>
                    <a:p>
                      <a:pPr marL="0" lvl="0" indent="-342900">
                        <a:lnSpc>
                          <a:spcPct val="115000"/>
                        </a:lnSpc>
                        <a:spcAft>
                          <a:spcPts val="0"/>
                        </a:spcAft>
                        <a:buFont typeface="+mj-lt"/>
                        <a:buNone/>
                        <a:tabLst>
                          <a:tab pos="270510" algn="l"/>
                        </a:tabLst>
                      </a:pPr>
                      <a:r>
                        <a:rPr lang="en-GB" sz="1600" b="0" dirty="0" smtClean="0">
                          <a:latin typeface="Calibri"/>
                          <a:ea typeface="Calibri"/>
                          <a:cs typeface="Times New Roman"/>
                        </a:rPr>
                        <a:t>-Staff</a:t>
                      </a:r>
                      <a:r>
                        <a:rPr lang="en-GB" sz="1600" b="0" baseline="0" dirty="0" smtClean="0">
                          <a:latin typeface="Calibri"/>
                          <a:ea typeface="Calibri"/>
                          <a:cs typeface="Times New Roman"/>
                        </a:rPr>
                        <a:t> – done for Key personnel</a:t>
                      </a:r>
                    </a:p>
                    <a:p>
                      <a:pPr marL="0" lvl="0" indent="-342900">
                        <a:lnSpc>
                          <a:spcPct val="115000"/>
                        </a:lnSpc>
                        <a:spcAft>
                          <a:spcPts val="0"/>
                        </a:spcAft>
                        <a:buFont typeface="+mj-lt"/>
                        <a:buNone/>
                        <a:tabLst>
                          <a:tab pos="270510" algn="l"/>
                        </a:tabLst>
                      </a:pPr>
                      <a:r>
                        <a:rPr lang="en-GB" sz="1600" b="0" baseline="0" dirty="0" smtClean="0">
                          <a:latin typeface="Calibri"/>
                          <a:ea typeface="Calibri"/>
                          <a:cs typeface="Times New Roman"/>
                        </a:rPr>
                        <a:t>-</a:t>
                      </a:r>
                      <a:r>
                        <a:rPr lang="en-GB" sz="1600" b="0" dirty="0" smtClean="0">
                          <a:latin typeface="Calibri"/>
                          <a:ea typeface="Calibri"/>
                          <a:cs typeface="Times New Roman"/>
                        </a:rPr>
                        <a:t> end-users</a:t>
                      </a:r>
                      <a:r>
                        <a:rPr lang="en-GB" sz="1600" b="0" baseline="0" dirty="0" smtClean="0">
                          <a:latin typeface="Calibri"/>
                          <a:ea typeface="Calibri"/>
                          <a:cs typeface="Times New Roman"/>
                        </a:rPr>
                        <a:t> TBD 2016</a:t>
                      </a:r>
                      <a:endParaRPr lang="en-GB" sz="1600" b="0" dirty="0">
                        <a:latin typeface="Calibri"/>
                        <a:ea typeface="Calibri"/>
                        <a:cs typeface="Times New Roman"/>
                      </a:endParaRPr>
                    </a:p>
                  </a:txBody>
                  <a:tcPr marL="68580" marR="68580" marT="0" marB="0">
                    <a:lnL w="12700" cap="flat" cmpd="sng" algn="ctr">
                      <a:no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r>
            </a:tbl>
          </a:graphicData>
        </a:graphic>
      </p:graphicFrame>
    </p:spTree>
    <p:extLst>
      <p:ext uri="{BB962C8B-B14F-4D97-AF65-F5344CB8AC3E}">
        <p14:creationId xmlns:p14="http://schemas.microsoft.com/office/powerpoint/2010/main" val="977772384"/>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Times New Roman" charset="0"/>
                <a:ea typeface="ＭＳ Ｐゴシック" charset="0"/>
                <a:cs typeface="ＭＳ Ｐゴシック" charset="0"/>
              </a:defRPr>
            </a:lvl1pPr>
            <a:lvl2pPr marL="742950" indent="-285750" eaLnBrk="0" hangingPunct="0">
              <a:defRPr sz="1600">
                <a:solidFill>
                  <a:schemeClr val="tx1"/>
                </a:solidFill>
                <a:latin typeface="Times New Roman" charset="0"/>
                <a:ea typeface="ＭＳ Ｐゴシック" charset="0"/>
              </a:defRPr>
            </a:lvl2pPr>
            <a:lvl3pPr marL="1143000" indent="-228600" eaLnBrk="0" hangingPunct="0">
              <a:defRPr sz="1600">
                <a:solidFill>
                  <a:schemeClr val="tx1"/>
                </a:solidFill>
                <a:latin typeface="Times New Roman" charset="0"/>
                <a:ea typeface="ＭＳ Ｐゴシック" charset="0"/>
              </a:defRPr>
            </a:lvl3pPr>
            <a:lvl4pPr marL="1600200" indent="-228600" eaLnBrk="0" hangingPunct="0">
              <a:defRPr sz="1600">
                <a:solidFill>
                  <a:schemeClr val="tx1"/>
                </a:solidFill>
                <a:latin typeface="Times New Roman" charset="0"/>
                <a:ea typeface="ＭＳ Ｐゴシック" charset="0"/>
              </a:defRPr>
            </a:lvl4pPr>
            <a:lvl5pPr marL="2057400" indent="-228600" eaLnBrk="0" hangingPunct="0">
              <a:defRPr sz="16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16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16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16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1600">
                <a:solidFill>
                  <a:schemeClr val="tx1"/>
                </a:solidFill>
                <a:latin typeface="Times New Roman" charset="0"/>
                <a:ea typeface="ＭＳ Ｐゴシック" charset="0"/>
              </a:defRPr>
            </a:lvl9pPr>
          </a:lstStyle>
          <a:p>
            <a:pPr eaLnBrk="1" hangingPunct="1"/>
            <a:fld id="{A063BA0A-D2D1-E845-8BE0-9D0AD8DA6EB3}" type="slidenum">
              <a:rPr lang="en-US" sz="1400">
                <a:latin typeface="Times New Roman"/>
                <a:cs typeface="Times New Roman"/>
              </a:rPr>
              <a:pPr eaLnBrk="1" hangingPunct="1"/>
              <a:t>16</a:t>
            </a:fld>
            <a:endParaRPr lang="en-US" sz="1400">
              <a:latin typeface="Times New Roman"/>
              <a:cs typeface="Times New Roman"/>
            </a:endParaRPr>
          </a:p>
        </p:txBody>
      </p:sp>
      <p:sp>
        <p:nvSpPr>
          <p:cNvPr id="77826" name="Rectangle 2"/>
          <p:cNvSpPr>
            <a:spLocks noChangeArrowheads="1"/>
          </p:cNvSpPr>
          <p:nvPr/>
        </p:nvSpPr>
        <p:spPr bwMode="auto">
          <a:xfrm>
            <a:off x="-123825" y="-1036638"/>
            <a:ext cx="91440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1400">
                <a:latin typeface="Times New Roman"/>
                <a:cs typeface="Times New Roman"/>
              </a:rPr>
              <a:t> </a:t>
            </a:r>
            <a:endParaRPr lang="en-US" sz="1200">
              <a:latin typeface="Times New Roman"/>
              <a:cs typeface="Times New Roman"/>
            </a:endParaRPr>
          </a:p>
          <a:p>
            <a:pPr eaLnBrk="0" hangingPunct="0"/>
            <a:r>
              <a:rPr lang="en-US" sz="1400">
                <a:latin typeface="Times New Roman"/>
                <a:cs typeface="Times New Roman"/>
              </a:rPr>
              <a:t> </a:t>
            </a:r>
            <a:endParaRPr lang="en-US" sz="1200">
              <a:latin typeface="Times New Roman"/>
              <a:cs typeface="Times New Roman"/>
            </a:endParaRPr>
          </a:p>
          <a:p>
            <a:pPr eaLnBrk="0" hangingPunct="0"/>
            <a:endParaRPr lang="en-US" sz="2400">
              <a:latin typeface="Times New Roman"/>
              <a:cs typeface="Times New Roman"/>
            </a:endParaRPr>
          </a:p>
        </p:txBody>
      </p:sp>
      <p:sp>
        <p:nvSpPr>
          <p:cNvPr id="77827" name="Rectangle 60"/>
          <p:cNvSpPr>
            <a:spLocks noChangeArrowheads="1"/>
          </p:cNvSpPr>
          <p:nvPr/>
        </p:nvSpPr>
        <p:spPr bwMode="auto">
          <a:xfrm>
            <a:off x="-123825" y="7226300"/>
            <a:ext cx="9144000" cy="677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1400">
                <a:latin typeface="Times New Roman"/>
                <a:cs typeface="Times New Roman"/>
              </a:rPr>
              <a:t> </a:t>
            </a:r>
            <a:endParaRPr lang="en-US" sz="1200">
              <a:latin typeface="Times New Roman"/>
              <a:cs typeface="Times New Roman"/>
            </a:endParaRPr>
          </a:p>
          <a:p>
            <a:pPr eaLnBrk="0" hangingPunct="0"/>
            <a:endParaRPr lang="en-US" sz="2400">
              <a:latin typeface="Times New Roman"/>
              <a:cs typeface="Times New Roman"/>
            </a:endParaRPr>
          </a:p>
        </p:txBody>
      </p:sp>
      <p:sp>
        <p:nvSpPr>
          <p:cNvPr id="77828" name="Rectangle 61"/>
          <p:cNvSpPr>
            <a:spLocks noChangeArrowheads="1"/>
          </p:cNvSpPr>
          <p:nvPr/>
        </p:nvSpPr>
        <p:spPr bwMode="auto">
          <a:xfrm>
            <a:off x="457200" y="-76200"/>
            <a:ext cx="8229600" cy="533400"/>
          </a:xfrm>
          <a:prstGeom prst="rect">
            <a:avLst/>
          </a:prstGeom>
          <a:solidFill>
            <a:srgbClr val="FFFFFF"/>
          </a:solidFill>
          <a:ln>
            <a:noFill/>
          </a:ln>
        </p:spPr>
        <p:txBody>
          <a:bodyPr anchor="ctr"/>
          <a:lstStyle/>
          <a:p>
            <a:pPr algn="ctr"/>
            <a:r>
              <a:rPr lang="en-GB" sz="4400" dirty="0">
                <a:solidFill>
                  <a:srgbClr val="FFFF00"/>
                </a:solidFill>
                <a:latin typeface="Times New Roman"/>
                <a:cs typeface="Times New Roman"/>
              </a:rPr>
              <a:t> </a:t>
            </a:r>
            <a:r>
              <a:rPr lang="en-GB" sz="2800" b="1" dirty="0">
                <a:solidFill>
                  <a:srgbClr val="FF0000"/>
                </a:solidFill>
                <a:latin typeface="Times New Roman"/>
                <a:cs typeface="Times New Roman"/>
              </a:rPr>
              <a:t>Human Resource at KMD</a:t>
            </a:r>
            <a:endParaRPr lang="en-US" sz="2800" b="1" dirty="0">
              <a:solidFill>
                <a:srgbClr val="FF0000"/>
              </a:solidFill>
              <a:latin typeface="Times New Roman"/>
              <a:cs typeface="Times New Roman"/>
            </a:endParaRPr>
          </a:p>
        </p:txBody>
      </p:sp>
      <p:graphicFrame>
        <p:nvGraphicFramePr>
          <p:cNvPr id="63" name="Table 62"/>
          <p:cNvGraphicFramePr>
            <a:graphicFrameLocks noGrp="1"/>
          </p:cNvGraphicFramePr>
          <p:nvPr>
            <p:extLst>
              <p:ext uri="{D42A27DB-BD31-4B8C-83A1-F6EECF244321}">
                <p14:modId xmlns:p14="http://schemas.microsoft.com/office/powerpoint/2010/main" val="2713599533"/>
              </p:ext>
            </p:extLst>
          </p:nvPr>
        </p:nvGraphicFramePr>
        <p:xfrm>
          <a:off x="507999" y="533400"/>
          <a:ext cx="8255001" cy="6057901"/>
        </p:xfrm>
        <a:graphic>
          <a:graphicData uri="http://schemas.openxmlformats.org/drawingml/2006/table">
            <a:tbl>
              <a:tblPr firstRow="1" bandRow="1">
                <a:tableStyleId>{5C22544A-7EE6-4342-B048-85BDC9FD1C3A}</a:tableStyleId>
              </a:tblPr>
              <a:tblGrid>
                <a:gridCol w="2987524"/>
                <a:gridCol w="772179"/>
                <a:gridCol w="4495298"/>
              </a:tblGrid>
              <a:tr h="421740">
                <a:tc>
                  <a:txBody>
                    <a:bodyPr/>
                    <a:lstStyle/>
                    <a:p>
                      <a:r>
                        <a:rPr lang="en-US" sz="1100" dirty="0" smtClean="0">
                          <a:latin typeface="Times New Roman"/>
                          <a:cs typeface="Times New Roman"/>
                        </a:rPr>
                        <a:t>CADRE</a:t>
                      </a:r>
                      <a:endParaRPr lang="en-US" sz="1100" dirty="0">
                        <a:latin typeface="Times New Roman"/>
                        <a:cs typeface="Times New Roman"/>
                      </a:endParaRPr>
                    </a:p>
                  </a:txBody>
                  <a:tcPr marT="45712" marB="45712"/>
                </a:tc>
                <a:tc>
                  <a:txBody>
                    <a:bodyPr/>
                    <a:lstStyle/>
                    <a:p>
                      <a:r>
                        <a:rPr lang="en-US" sz="1100" dirty="0" smtClean="0">
                          <a:latin typeface="Times New Roman"/>
                          <a:cs typeface="Times New Roman"/>
                        </a:rPr>
                        <a:t>NO.</a:t>
                      </a:r>
                      <a:endParaRPr lang="en-US" sz="1100" dirty="0">
                        <a:latin typeface="Times New Roman"/>
                        <a:cs typeface="Times New Roman"/>
                      </a:endParaRPr>
                    </a:p>
                  </a:txBody>
                  <a:tcPr marT="45712" marB="45712"/>
                </a:tc>
                <a:tc>
                  <a:txBody>
                    <a:bodyPr/>
                    <a:lstStyle/>
                    <a:p>
                      <a:r>
                        <a:rPr lang="en-US" sz="1100" dirty="0" smtClean="0">
                          <a:latin typeface="Times New Roman"/>
                          <a:cs typeface="Times New Roman"/>
                        </a:rPr>
                        <a:t>QUALIFICATIONS</a:t>
                      </a:r>
                      <a:endParaRPr lang="en-US" sz="1100" dirty="0">
                        <a:latin typeface="Times New Roman"/>
                        <a:cs typeface="Times New Roman"/>
                      </a:endParaRPr>
                    </a:p>
                  </a:txBody>
                  <a:tcPr marT="45712" marB="45712"/>
                </a:tc>
              </a:tr>
              <a:tr h="85708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1" dirty="0" smtClean="0">
                          <a:latin typeface="Times New Roman"/>
                          <a:cs typeface="Times New Roman"/>
                        </a:rPr>
                        <a:t>METEOROLOGICAL</a:t>
                      </a:r>
                      <a:r>
                        <a:rPr lang="en-US" sz="1100" b="1" baseline="0" dirty="0" smtClean="0">
                          <a:latin typeface="Times New Roman"/>
                          <a:cs typeface="Times New Roman"/>
                        </a:rPr>
                        <a:t> </a:t>
                      </a:r>
                      <a:r>
                        <a:rPr lang="en-US" sz="1100" b="1" dirty="0" smtClean="0">
                          <a:latin typeface="Times New Roman"/>
                          <a:cs typeface="Times New Roman"/>
                        </a:rPr>
                        <a:t>TECHNICIANS (Weather</a:t>
                      </a:r>
                      <a:r>
                        <a:rPr lang="en-US" sz="1100" b="1" baseline="0" dirty="0" smtClean="0">
                          <a:latin typeface="Times New Roman"/>
                          <a:cs typeface="Times New Roman"/>
                        </a:rPr>
                        <a:t> Observers)</a:t>
                      </a:r>
                      <a:endParaRPr lang="en-US" sz="1100" b="1" dirty="0" smtClean="0">
                        <a:latin typeface="Times New Roman"/>
                        <a:cs typeface="Times New Roman"/>
                      </a:endParaRPr>
                    </a:p>
                  </a:txBody>
                  <a:tcPr marT="45712" marB="45712"/>
                </a:tc>
                <a:tc>
                  <a:txBody>
                    <a:bodyPr/>
                    <a:lstStyle/>
                    <a:p>
                      <a:pPr algn="ctr"/>
                      <a:r>
                        <a:rPr lang="en-US" sz="1100" b="1" dirty="0" smtClean="0">
                          <a:latin typeface="Times New Roman"/>
                          <a:cs typeface="Times New Roman"/>
                        </a:rPr>
                        <a:t>240</a:t>
                      </a:r>
                      <a:endParaRPr lang="en-US" sz="1100" b="1" dirty="0">
                        <a:latin typeface="Times New Roman"/>
                        <a:cs typeface="Times New Roman"/>
                      </a:endParaRPr>
                    </a:p>
                  </a:txBody>
                  <a:tcPr marT="45712" marB="45712"/>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1" dirty="0" smtClean="0">
                          <a:latin typeface="Times New Roman"/>
                          <a:cs typeface="Times New Roman"/>
                        </a:rPr>
                        <a:t>Equivalent of National</a:t>
                      </a:r>
                      <a:r>
                        <a:rPr lang="en-US" sz="1100" b="1" baseline="0" dirty="0" smtClean="0">
                          <a:latin typeface="Times New Roman"/>
                          <a:cs typeface="Times New Roman"/>
                        </a:rPr>
                        <a:t> </a:t>
                      </a:r>
                      <a:r>
                        <a:rPr lang="en-US" sz="1100" b="1" dirty="0" smtClean="0">
                          <a:latin typeface="Times New Roman"/>
                          <a:cs typeface="Times New Roman"/>
                        </a:rPr>
                        <a:t>Diploma and Higher National Diploma</a:t>
                      </a:r>
                    </a:p>
                  </a:txBody>
                  <a:tcPr marT="45712" marB="45712"/>
                </a:tc>
              </a:tr>
              <a:tr h="85708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1" dirty="0" smtClean="0">
                          <a:latin typeface="Times New Roman"/>
                          <a:cs typeface="Times New Roman"/>
                        </a:rPr>
                        <a:t>METEOROLOGICAL TELECOMMUNICATION TECHNICIANS</a:t>
                      </a:r>
                      <a:r>
                        <a:rPr lang="en-US" sz="1100" b="1" baseline="0" dirty="0" smtClean="0">
                          <a:latin typeface="Times New Roman"/>
                          <a:cs typeface="Times New Roman"/>
                        </a:rPr>
                        <a:t> </a:t>
                      </a:r>
                      <a:endParaRPr lang="en-US" sz="1100" b="1" dirty="0">
                        <a:latin typeface="Times New Roman"/>
                        <a:cs typeface="Times New Roman"/>
                      </a:endParaRPr>
                    </a:p>
                  </a:txBody>
                  <a:tcPr marT="45712" marB="45712"/>
                </a:tc>
                <a:tc>
                  <a:txBody>
                    <a:bodyPr/>
                    <a:lstStyle/>
                    <a:p>
                      <a:pPr algn="ctr"/>
                      <a:r>
                        <a:rPr lang="en-US" sz="1100" b="1" dirty="0" smtClean="0">
                          <a:latin typeface="Times New Roman"/>
                          <a:cs typeface="Times New Roman"/>
                        </a:rPr>
                        <a:t>23</a:t>
                      </a:r>
                      <a:endParaRPr lang="en-US" sz="1100" b="1" dirty="0">
                        <a:latin typeface="Times New Roman"/>
                        <a:cs typeface="Times New Roman"/>
                      </a:endParaRPr>
                    </a:p>
                  </a:txBody>
                  <a:tcPr marT="45712" marB="45712"/>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1" dirty="0" smtClean="0">
                          <a:latin typeface="Times New Roman"/>
                          <a:cs typeface="Times New Roman"/>
                        </a:rPr>
                        <a:t>Equivalent of National</a:t>
                      </a:r>
                      <a:r>
                        <a:rPr lang="en-US" sz="1100" b="1" baseline="0" dirty="0" smtClean="0">
                          <a:latin typeface="Times New Roman"/>
                          <a:cs typeface="Times New Roman"/>
                        </a:rPr>
                        <a:t> </a:t>
                      </a:r>
                      <a:r>
                        <a:rPr lang="en-US" sz="1100" b="1" dirty="0" smtClean="0">
                          <a:latin typeface="Times New Roman"/>
                          <a:cs typeface="Times New Roman"/>
                        </a:rPr>
                        <a:t>Diploma and Higher National Diploma</a:t>
                      </a:r>
                      <a:endParaRPr lang="en-US" sz="1100" b="1" dirty="0">
                        <a:latin typeface="Times New Roman"/>
                        <a:cs typeface="Times New Roman"/>
                      </a:endParaRPr>
                    </a:p>
                  </a:txBody>
                  <a:tcPr marT="45712" marB="45712"/>
                </a:tc>
              </a:tr>
              <a:tr h="85708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1" dirty="0" smtClean="0">
                          <a:latin typeface="Times New Roman"/>
                          <a:cs typeface="Times New Roman"/>
                        </a:rPr>
                        <a:t>METEOROLOGICAL COMMUNICATION TECHNICIANS</a:t>
                      </a:r>
                      <a:endParaRPr lang="en-US" sz="1100" b="1" dirty="0">
                        <a:latin typeface="Times New Roman"/>
                        <a:cs typeface="Times New Roman"/>
                      </a:endParaRPr>
                    </a:p>
                  </a:txBody>
                  <a:tcPr marT="45712" marB="45712"/>
                </a:tc>
                <a:tc>
                  <a:txBody>
                    <a:bodyPr/>
                    <a:lstStyle/>
                    <a:p>
                      <a:pPr algn="ctr"/>
                      <a:r>
                        <a:rPr lang="en-US" sz="1100" b="1" dirty="0" smtClean="0">
                          <a:latin typeface="Times New Roman"/>
                          <a:cs typeface="Times New Roman"/>
                        </a:rPr>
                        <a:t>99</a:t>
                      </a:r>
                      <a:endParaRPr lang="en-US" sz="1100" b="1" dirty="0">
                        <a:latin typeface="Times New Roman"/>
                        <a:cs typeface="Times New Roman"/>
                      </a:endParaRPr>
                    </a:p>
                  </a:txBody>
                  <a:tcPr marT="45712" marB="45712"/>
                </a:tc>
                <a:tc>
                  <a:txBody>
                    <a:bodyPr/>
                    <a:lstStyle/>
                    <a:p>
                      <a:r>
                        <a:rPr lang="en-US" sz="1100" b="1" dirty="0" smtClean="0">
                          <a:latin typeface="Times New Roman"/>
                          <a:cs typeface="Times New Roman"/>
                        </a:rPr>
                        <a:t>Equivalent of  National</a:t>
                      </a:r>
                      <a:r>
                        <a:rPr lang="en-US" sz="1100" b="1" baseline="0" dirty="0" smtClean="0">
                          <a:latin typeface="Times New Roman"/>
                          <a:cs typeface="Times New Roman"/>
                        </a:rPr>
                        <a:t> </a:t>
                      </a:r>
                      <a:r>
                        <a:rPr lang="en-US" sz="1100" b="1" dirty="0" smtClean="0">
                          <a:latin typeface="Times New Roman"/>
                          <a:cs typeface="Times New Roman"/>
                        </a:rPr>
                        <a:t>Diploma </a:t>
                      </a:r>
                      <a:endParaRPr lang="en-US" sz="1100" b="1" dirty="0">
                        <a:latin typeface="Times New Roman"/>
                        <a:cs typeface="Times New Roman"/>
                      </a:endParaRPr>
                    </a:p>
                  </a:txBody>
                  <a:tcPr marT="45712" marB="45712"/>
                </a:tc>
              </a:tr>
              <a:tr h="857088">
                <a:tc>
                  <a:txBody>
                    <a:bodyPr/>
                    <a:lstStyle/>
                    <a:p>
                      <a:r>
                        <a:rPr lang="en-US" sz="1100" b="1" dirty="0" smtClean="0">
                          <a:latin typeface="Times New Roman"/>
                          <a:cs typeface="Times New Roman"/>
                        </a:rPr>
                        <a:t>METEOROLOGICAL OFFICERS (Weather</a:t>
                      </a:r>
                      <a:r>
                        <a:rPr lang="en-US" sz="1100" b="1" baseline="0" dirty="0" smtClean="0">
                          <a:latin typeface="Times New Roman"/>
                          <a:cs typeface="Times New Roman"/>
                        </a:rPr>
                        <a:t> Forecasters)</a:t>
                      </a:r>
                      <a:endParaRPr lang="en-US" sz="1100" b="1" dirty="0">
                        <a:latin typeface="Times New Roman"/>
                        <a:cs typeface="Times New Roman"/>
                      </a:endParaRPr>
                    </a:p>
                  </a:txBody>
                  <a:tcPr marT="45712" marB="45712"/>
                </a:tc>
                <a:tc>
                  <a:txBody>
                    <a:bodyPr/>
                    <a:lstStyle/>
                    <a:p>
                      <a:pPr algn="ctr"/>
                      <a:r>
                        <a:rPr lang="en-US" sz="1100" b="1" dirty="0" smtClean="0">
                          <a:latin typeface="Times New Roman"/>
                          <a:cs typeface="Times New Roman"/>
                        </a:rPr>
                        <a:t>19</a:t>
                      </a:r>
                      <a:endParaRPr lang="en-US" sz="1100" b="1" dirty="0">
                        <a:latin typeface="Times New Roman"/>
                        <a:cs typeface="Times New Roman"/>
                      </a:endParaRPr>
                    </a:p>
                  </a:txBody>
                  <a:tcPr marT="45712" marB="45712"/>
                </a:tc>
                <a:tc>
                  <a:txBody>
                    <a:bodyPr/>
                    <a:lstStyle/>
                    <a:p>
                      <a:r>
                        <a:rPr lang="en-US" sz="1100" b="1" dirty="0" err="1" smtClean="0">
                          <a:latin typeface="Times New Roman"/>
                          <a:cs typeface="Times New Roman"/>
                        </a:rPr>
                        <a:t>BSc</a:t>
                      </a:r>
                      <a:r>
                        <a:rPr lang="en-US" sz="1100" b="1" baseline="0" dirty="0" smtClean="0">
                          <a:latin typeface="Times New Roman"/>
                          <a:cs typeface="Times New Roman"/>
                        </a:rPr>
                        <a:t> in Physics of Mathematics and Post Graduate training in Meteorology</a:t>
                      </a:r>
                      <a:endParaRPr lang="en-US" sz="1100" b="1" dirty="0">
                        <a:latin typeface="Times New Roman"/>
                        <a:cs typeface="Times New Roman"/>
                      </a:endParaRPr>
                    </a:p>
                  </a:txBody>
                  <a:tcPr marT="45712" marB="45712"/>
                </a:tc>
              </a:tr>
              <a:tr h="85708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1" dirty="0" smtClean="0">
                          <a:latin typeface="Times New Roman"/>
                          <a:cs typeface="Times New Roman"/>
                        </a:rPr>
                        <a:t>ENGINEERS (Electronics</a:t>
                      </a:r>
                      <a:r>
                        <a:rPr lang="en-US" sz="1100" b="1" baseline="0" dirty="0" smtClean="0">
                          <a:latin typeface="Times New Roman"/>
                          <a:cs typeface="Times New Roman"/>
                        </a:rPr>
                        <a:t> and Mechanical)</a:t>
                      </a:r>
                      <a:endParaRPr lang="en-US" sz="1100" b="1" dirty="0" smtClean="0">
                        <a:latin typeface="Times New Roman"/>
                        <a:cs typeface="Times New Roman"/>
                      </a:endParaRPr>
                    </a:p>
                    <a:p>
                      <a:endParaRPr lang="en-US" sz="1100" b="1" dirty="0">
                        <a:latin typeface="Times New Roman"/>
                        <a:cs typeface="Times New Roman"/>
                      </a:endParaRPr>
                    </a:p>
                  </a:txBody>
                  <a:tcPr marT="45712" marB="45712"/>
                </a:tc>
                <a:tc>
                  <a:txBody>
                    <a:bodyPr/>
                    <a:lstStyle/>
                    <a:p>
                      <a:pPr algn="ctr"/>
                      <a:r>
                        <a:rPr lang="en-US" sz="1100" b="1" dirty="0" smtClean="0">
                          <a:latin typeface="Times New Roman"/>
                          <a:cs typeface="Times New Roman"/>
                        </a:rPr>
                        <a:t>17</a:t>
                      </a:r>
                      <a:endParaRPr lang="en-US" sz="1100" b="1" dirty="0">
                        <a:latin typeface="Times New Roman"/>
                        <a:cs typeface="Times New Roman"/>
                      </a:endParaRPr>
                    </a:p>
                  </a:txBody>
                  <a:tcPr marT="45712" marB="45712"/>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1" dirty="0" err="1" smtClean="0">
                          <a:latin typeface="Times New Roman"/>
                          <a:cs typeface="Times New Roman"/>
                        </a:rPr>
                        <a:t>BSc</a:t>
                      </a:r>
                      <a:r>
                        <a:rPr lang="en-US" sz="1100" b="1" dirty="0" smtClean="0">
                          <a:latin typeface="Times New Roman"/>
                          <a:cs typeface="Times New Roman"/>
                        </a:rPr>
                        <a:t> in Engineering (Some with </a:t>
                      </a:r>
                      <a:r>
                        <a:rPr lang="en-US" sz="1100" b="1" dirty="0" err="1" smtClean="0">
                          <a:latin typeface="Times New Roman"/>
                          <a:cs typeface="Times New Roman"/>
                        </a:rPr>
                        <a:t>MSc</a:t>
                      </a:r>
                      <a:r>
                        <a:rPr lang="en-US" sz="1100" b="1" dirty="0" smtClean="0">
                          <a:latin typeface="Times New Roman"/>
                          <a:cs typeface="Times New Roman"/>
                        </a:rPr>
                        <a:t>)</a:t>
                      </a:r>
                    </a:p>
                    <a:p>
                      <a:endParaRPr lang="en-US" sz="1100" b="1" dirty="0">
                        <a:latin typeface="Times New Roman"/>
                        <a:cs typeface="Times New Roman"/>
                      </a:endParaRPr>
                    </a:p>
                  </a:txBody>
                  <a:tcPr marT="45712" marB="45712"/>
                </a:tc>
              </a:tr>
              <a:tr h="59995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1" dirty="0" smtClean="0">
                          <a:latin typeface="Times New Roman"/>
                          <a:cs typeface="Times New Roman"/>
                        </a:rPr>
                        <a:t>METEOROLOGISTS</a:t>
                      </a:r>
                    </a:p>
                  </a:txBody>
                  <a:tcPr marT="45712" marB="45712"/>
                </a:tc>
                <a:tc>
                  <a:txBody>
                    <a:bodyPr/>
                    <a:lstStyle/>
                    <a:p>
                      <a:pPr algn="ctr"/>
                      <a:r>
                        <a:rPr lang="en-US" sz="1100" b="1" dirty="0" smtClean="0">
                          <a:latin typeface="Times New Roman"/>
                          <a:cs typeface="Times New Roman"/>
                        </a:rPr>
                        <a:t>147</a:t>
                      </a:r>
                      <a:endParaRPr lang="en-US" sz="1100" b="1" dirty="0">
                        <a:latin typeface="Times New Roman"/>
                        <a:cs typeface="Times New Roman"/>
                      </a:endParaRPr>
                    </a:p>
                  </a:txBody>
                  <a:tcPr marT="45712" marB="45712"/>
                </a:tc>
                <a:tc>
                  <a:txBody>
                    <a:bodyPr/>
                    <a:lstStyle/>
                    <a:p>
                      <a:r>
                        <a:rPr lang="en-US" sz="1100" b="1" dirty="0" smtClean="0">
                          <a:latin typeface="Times New Roman"/>
                          <a:cs typeface="Times New Roman"/>
                        </a:rPr>
                        <a:t>87 </a:t>
                      </a:r>
                      <a:r>
                        <a:rPr lang="en-US" sz="1100" b="1" dirty="0" err="1" smtClean="0">
                          <a:latin typeface="Times New Roman"/>
                          <a:cs typeface="Times New Roman"/>
                        </a:rPr>
                        <a:t>BScs</a:t>
                      </a:r>
                      <a:r>
                        <a:rPr lang="en-US" sz="1100" b="1" dirty="0" smtClean="0">
                          <a:latin typeface="Times New Roman"/>
                          <a:cs typeface="Times New Roman"/>
                        </a:rPr>
                        <a:t> in Meteorology, 33 </a:t>
                      </a:r>
                      <a:r>
                        <a:rPr lang="en-US" sz="1100" b="1" dirty="0" err="1" smtClean="0">
                          <a:latin typeface="Times New Roman"/>
                          <a:cs typeface="Times New Roman"/>
                        </a:rPr>
                        <a:t>MScs</a:t>
                      </a:r>
                      <a:r>
                        <a:rPr lang="en-US" sz="1100" b="1" dirty="0" smtClean="0">
                          <a:latin typeface="Times New Roman"/>
                          <a:cs typeface="Times New Roman"/>
                        </a:rPr>
                        <a:t> in Meteorology</a:t>
                      </a:r>
                      <a:r>
                        <a:rPr lang="en-US" sz="1100" b="1" baseline="0" dirty="0" smtClean="0">
                          <a:latin typeface="Times New Roman"/>
                          <a:cs typeface="Times New Roman"/>
                        </a:rPr>
                        <a:t> &amp; 2 PhDs</a:t>
                      </a:r>
                    </a:p>
                  </a:txBody>
                  <a:tcPr marT="45712" marB="45712"/>
                </a:tc>
              </a:tr>
              <a:tr h="7507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1" dirty="0" smtClean="0">
                          <a:latin typeface="Times New Roman"/>
                          <a:cs typeface="Times New Roman"/>
                        </a:rPr>
                        <a:t>VARIOUS SUPPORT</a:t>
                      </a:r>
                      <a:r>
                        <a:rPr lang="en-US" sz="1100" b="1" baseline="0" dirty="0" smtClean="0">
                          <a:latin typeface="Times New Roman"/>
                          <a:cs typeface="Times New Roman"/>
                        </a:rPr>
                        <a:t> STAFF</a:t>
                      </a:r>
                      <a:endParaRPr lang="en-US" sz="1100" b="1" dirty="0" smtClean="0">
                        <a:latin typeface="Times New Roman"/>
                        <a:cs typeface="Times New Roman"/>
                      </a:endParaRPr>
                    </a:p>
                  </a:txBody>
                  <a:tcPr marT="45712" marB="45712"/>
                </a:tc>
                <a:tc>
                  <a:txBody>
                    <a:bodyPr/>
                    <a:lstStyle/>
                    <a:p>
                      <a:pPr algn="ctr"/>
                      <a:r>
                        <a:rPr lang="en-US" sz="1100" b="1" dirty="0" smtClean="0">
                          <a:latin typeface="Times New Roman"/>
                          <a:cs typeface="Times New Roman"/>
                        </a:rPr>
                        <a:t>138</a:t>
                      </a:r>
                      <a:endParaRPr lang="en-US" sz="1100" b="1" dirty="0">
                        <a:latin typeface="Times New Roman"/>
                        <a:cs typeface="Times New Roman"/>
                      </a:endParaRPr>
                    </a:p>
                  </a:txBody>
                  <a:tcPr marT="45712" marB="45712"/>
                </a:tc>
                <a:tc>
                  <a:txBody>
                    <a:bodyPr/>
                    <a:lstStyle/>
                    <a:p>
                      <a:r>
                        <a:rPr lang="en-US" sz="1100" b="1" baseline="0" dirty="0" smtClean="0">
                          <a:latin typeface="Times New Roman"/>
                          <a:cs typeface="Times New Roman"/>
                        </a:rPr>
                        <a:t>Accountants, Procurement officers, Librarian, Printing officers, Hostel and Kitchen officers, etc.</a:t>
                      </a:r>
                    </a:p>
                  </a:txBody>
                  <a:tcPr marT="45712" marB="45712"/>
                </a:tc>
              </a:tr>
            </a:tbl>
          </a:graphicData>
        </a:graphic>
      </p:graphicFrame>
    </p:spTree>
    <p:extLst>
      <p:ext uri="{BB962C8B-B14F-4D97-AF65-F5344CB8AC3E}">
        <p14:creationId xmlns:p14="http://schemas.microsoft.com/office/powerpoint/2010/main" val="1374687287"/>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09563" y="0"/>
            <a:ext cx="8311496" cy="927100"/>
          </a:xfrm>
        </p:spPr>
        <p:txBody>
          <a:bodyPr>
            <a:normAutofit/>
          </a:bodyPr>
          <a:lstStyle/>
          <a:p>
            <a:pPr eaLnBrk="1" hangingPunct="1">
              <a:defRPr/>
            </a:pPr>
            <a:r>
              <a:rPr lang="en-US" dirty="0" smtClean="0">
                <a:solidFill>
                  <a:srgbClr val="C00000"/>
                </a:solidFill>
              </a:rPr>
              <a:t>Challenges &amp; recommendation</a:t>
            </a:r>
            <a:endParaRPr lang="en-US" dirty="0">
              <a:solidFill>
                <a:srgbClr val="C00000"/>
              </a:solidFill>
            </a:endParaRPr>
          </a:p>
        </p:txBody>
      </p:sp>
      <p:sp>
        <p:nvSpPr>
          <p:cNvPr id="10" name="Rectangle 22"/>
          <p:cNvSpPr txBox="1">
            <a:spLocks noChangeArrowheads="1"/>
          </p:cNvSpPr>
          <p:nvPr/>
        </p:nvSpPr>
        <p:spPr bwMode="auto">
          <a:xfrm>
            <a:off x="169863" y="957263"/>
            <a:ext cx="8764961" cy="5435980"/>
          </a:xfrm>
          <a:prstGeom prst="rect">
            <a:avLst/>
          </a:prstGeom>
          <a:noFill/>
          <a:ln w="9525">
            <a:noFill/>
            <a:miter lim="800000"/>
            <a:headEnd/>
            <a:tailEnd/>
          </a:ln>
        </p:spPr>
        <p:txBody>
          <a:bodyPr/>
          <a:lstStyle/>
          <a:p>
            <a:pPr marL="0" lvl="1" eaLnBrk="0" hangingPunct="0">
              <a:spcBef>
                <a:spcPct val="50000"/>
              </a:spcBef>
              <a:buClr>
                <a:srgbClr val="E16717"/>
              </a:buClr>
              <a:defRPr/>
            </a:pPr>
            <a:endParaRPr lang="fr-FR" b="1" dirty="0">
              <a:solidFill>
                <a:schemeClr val="accent2"/>
              </a:solidFill>
              <a:latin typeface="+mn-lt"/>
              <a:cs typeface="+mn-cs"/>
            </a:endParaRPr>
          </a:p>
          <a:p>
            <a:pPr algn="just" eaLnBrk="1" hangingPunct="1">
              <a:lnSpc>
                <a:spcPct val="130000"/>
              </a:lnSpc>
              <a:defRPr/>
            </a:pPr>
            <a:r>
              <a:rPr lang="en-US" sz="2800" dirty="0" smtClean="0">
                <a:solidFill>
                  <a:srgbClr val="000000"/>
                </a:solidFill>
                <a:latin typeface="Times New Roman"/>
                <a:cs typeface="Times New Roman"/>
              </a:rPr>
              <a:t>Though we have made progress in the implementation of WIS DCPC, there few outstanding tasks that must be completed. This include</a:t>
            </a:r>
            <a:endParaRPr lang="en-US" sz="2800" dirty="0">
              <a:solidFill>
                <a:srgbClr val="000000"/>
              </a:solidFill>
              <a:latin typeface="Times New Roman"/>
              <a:cs typeface="Times New Roman"/>
            </a:endParaRPr>
          </a:p>
          <a:p>
            <a:pPr marL="914400" lvl="1" indent="-457200" algn="just">
              <a:buFont typeface="Arial"/>
              <a:buChar char="•"/>
              <a:defRPr/>
            </a:pPr>
            <a:r>
              <a:rPr lang="en-GB" dirty="0" smtClean="0">
                <a:solidFill>
                  <a:srgbClr val="000000"/>
                </a:solidFill>
                <a:latin typeface="Times New Roman"/>
                <a:cs typeface="Times New Roman"/>
              </a:rPr>
              <a:t>Completion of upgrade and integration  of </a:t>
            </a:r>
            <a:r>
              <a:rPr lang="en-GB" dirty="0" smtClean="0">
                <a:solidFill>
                  <a:srgbClr val="000000"/>
                </a:solidFill>
                <a:latin typeface="Times New Roman"/>
                <a:cs typeface="Times New Roman"/>
              </a:rPr>
              <a:t>NWP (</a:t>
            </a:r>
            <a:r>
              <a:rPr lang="en-GB" dirty="0" smtClean="0">
                <a:solidFill>
                  <a:srgbClr val="000000"/>
                </a:solidFill>
                <a:latin typeface="Times New Roman"/>
                <a:cs typeface="Times New Roman"/>
              </a:rPr>
              <a:t>Production Centre) with the </a:t>
            </a:r>
            <a:r>
              <a:rPr lang="en-GB" dirty="0" err="1" smtClean="0">
                <a:solidFill>
                  <a:srgbClr val="000000"/>
                </a:solidFill>
                <a:latin typeface="Times New Roman"/>
                <a:cs typeface="Times New Roman"/>
              </a:rPr>
              <a:t>OpenWIS</a:t>
            </a:r>
            <a:r>
              <a:rPr lang="en-GB" dirty="0" smtClean="0">
                <a:solidFill>
                  <a:srgbClr val="000000"/>
                </a:solidFill>
                <a:latin typeface="Times New Roman"/>
                <a:cs typeface="Times New Roman"/>
              </a:rPr>
              <a:t>; </a:t>
            </a:r>
            <a:endParaRPr lang="en-US" dirty="0">
              <a:solidFill>
                <a:srgbClr val="000000"/>
              </a:solidFill>
              <a:latin typeface="Times New Roman"/>
              <a:cs typeface="Times New Roman"/>
            </a:endParaRPr>
          </a:p>
          <a:p>
            <a:pPr marL="914400" lvl="1" indent="-457200" algn="just">
              <a:buFont typeface="Arial"/>
              <a:buChar char="•"/>
              <a:defRPr/>
            </a:pPr>
            <a:r>
              <a:rPr lang="en-GB" dirty="0" smtClean="0">
                <a:solidFill>
                  <a:srgbClr val="000000"/>
                </a:solidFill>
                <a:latin typeface="Times New Roman"/>
                <a:cs typeface="Times New Roman"/>
              </a:rPr>
              <a:t>Need to upgrade Telecommunication links- Re-establish dedicated links with some of the NMHSs </a:t>
            </a:r>
            <a:r>
              <a:rPr lang="en-GB" dirty="0">
                <a:solidFill>
                  <a:srgbClr val="000000"/>
                </a:solidFill>
                <a:latin typeface="Times New Roman"/>
                <a:cs typeface="Times New Roman"/>
              </a:rPr>
              <a:t>and </a:t>
            </a:r>
            <a:r>
              <a:rPr lang="en-GB" dirty="0" smtClean="0">
                <a:solidFill>
                  <a:srgbClr val="000000"/>
                </a:solidFill>
                <a:latin typeface="Times New Roman"/>
                <a:cs typeface="Times New Roman"/>
              </a:rPr>
              <a:t>Join RMCDN to improve data exchange with GISCs(Primary/Backup, Secondary&amp; Associate </a:t>
            </a:r>
            <a:r>
              <a:rPr lang="en-GB" dirty="0" err="1" smtClean="0">
                <a:solidFill>
                  <a:srgbClr val="000000"/>
                </a:solidFill>
                <a:latin typeface="Times New Roman"/>
                <a:cs typeface="Times New Roman"/>
              </a:rPr>
              <a:t>Gisc</a:t>
            </a:r>
            <a:r>
              <a:rPr lang="en-GB" dirty="0" smtClean="0">
                <a:solidFill>
                  <a:srgbClr val="000000"/>
                </a:solidFill>
                <a:latin typeface="Times New Roman"/>
                <a:cs typeface="Times New Roman"/>
              </a:rPr>
              <a:t>; </a:t>
            </a:r>
            <a:endParaRPr lang="en-US" dirty="0">
              <a:solidFill>
                <a:srgbClr val="000000"/>
              </a:solidFill>
              <a:latin typeface="Times New Roman"/>
              <a:cs typeface="Times New Roman"/>
            </a:endParaRPr>
          </a:p>
          <a:p>
            <a:pPr marL="914400" lvl="1" indent="-457200" algn="just">
              <a:buFont typeface="Arial"/>
              <a:buChar char="•"/>
              <a:defRPr/>
            </a:pPr>
            <a:r>
              <a:rPr lang="en-GB" dirty="0" smtClean="0">
                <a:solidFill>
                  <a:srgbClr val="000000"/>
                </a:solidFill>
                <a:latin typeface="Times New Roman"/>
                <a:cs typeface="Times New Roman"/>
              </a:rPr>
              <a:t>Capacity building to improve competencies in the country and Eastern Africa sub-region;</a:t>
            </a:r>
            <a:endParaRPr lang="en-US" dirty="0">
              <a:solidFill>
                <a:srgbClr val="000000"/>
              </a:solidFill>
              <a:latin typeface="Times New Roman"/>
              <a:cs typeface="Times New Roman"/>
            </a:endParaRPr>
          </a:p>
          <a:p>
            <a:pPr marL="914400" lvl="1" indent="-457200" algn="just">
              <a:lnSpc>
                <a:spcPct val="130000"/>
              </a:lnSpc>
              <a:buFont typeface="Arial"/>
              <a:buChar char="•"/>
              <a:defRPr/>
            </a:pPr>
            <a:r>
              <a:rPr lang="en-GB" dirty="0" smtClean="0">
                <a:solidFill>
                  <a:srgbClr val="000000"/>
                </a:solidFill>
                <a:latin typeface="Times New Roman"/>
                <a:cs typeface="Times New Roman"/>
              </a:rPr>
              <a:t>Inadequate funding from national treasury to support development &amp; recurrent operation budget – request for additional funds have been made to national treasury; </a:t>
            </a:r>
            <a:endParaRPr lang="en-US" dirty="0">
              <a:solidFill>
                <a:srgbClr val="000000"/>
              </a:solidFill>
              <a:latin typeface="Times New Roman"/>
              <a:cs typeface="Times New Roman"/>
            </a:endParaRPr>
          </a:p>
          <a:p>
            <a:pPr marL="914400" lvl="1" indent="-457200" algn="just">
              <a:lnSpc>
                <a:spcPct val="130000"/>
              </a:lnSpc>
              <a:buFont typeface="Arial"/>
              <a:buChar char="•"/>
              <a:defRPr/>
            </a:pPr>
            <a:r>
              <a:rPr lang="en-GB" dirty="0" smtClean="0">
                <a:solidFill>
                  <a:srgbClr val="000000"/>
                </a:solidFill>
                <a:latin typeface="Times New Roman"/>
                <a:cs typeface="Times New Roman"/>
              </a:rPr>
              <a:t>Training users- planned for next year (2016/17);</a:t>
            </a:r>
            <a:endParaRPr lang="en-US" dirty="0">
              <a:solidFill>
                <a:srgbClr val="000000"/>
              </a:solidFill>
              <a:latin typeface="Times New Roman"/>
              <a:cs typeface="Times New Roman"/>
            </a:endParaRPr>
          </a:p>
          <a:p>
            <a:pPr lvl="1" algn="just">
              <a:lnSpc>
                <a:spcPct val="130000"/>
              </a:lnSpc>
              <a:defRPr/>
            </a:pPr>
            <a:endParaRPr lang="fr-FR" b="1" dirty="0" smtClean="0">
              <a:solidFill>
                <a:schemeClr val="accent2"/>
              </a:solidFill>
              <a:latin typeface="+mn-lt"/>
              <a:cs typeface="+mn-cs"/>
            </a:endParaRPr>
          </a:p>
          <a:p>
            <a:pPr marL="342900" lvl="1" indent="-342900" eaLnBrk="0" hangingPunct="0">
              <a:spcBef>
                <a:spcPct val="50000"/>
              </a:spcBef>
              <a:buClr>
                <a:srgbClr val="E16717"/>
              </a:buClr>
              <a:buFont typeface="Arial"/>
              <a:buChar char="•"/>
              <a:defRPr/>
            </a:pPr>
            <a:endParaRPr lang="fr-FR" b="1" dirty="0">
              <a:solidFill>
                <a:schemeClr val="accent2"/>
              </a:solidFill>
              <a:latin typeface="+mn-lt"/>
              <a:cs typeface="+mn-cs"/>
            </a:endParaRPr>
          </a:p>
          <a:p>
            <a:pPr marL="342900" lvl="1" indent="-342900" eaLnBrk="0" hangingPunct="0">
              <a:spcBef>
                <a:spcPct val="50000"/>
              </a:spcBef>
              <a:buClr>
                <a:srgbClr val="E16717"/>
              </a:buClr>
              <a:buFont typeface="Arial"/>
              <a:buChar char="•"/>
              <a:defRPr/>
            </a:pPr>
            <a:endParaRPr lang="fr-FR" b="1" dirty="0" smtClean="0">
              <a:solidFill>
                <a:schemeClr val="accent2"/>
              </a:solidFill>
              <a:latin typeface="+mn-lt"/>
              <a:cs typeface="+mn-cs"/>
            </a:endParaRPr>
          </a:p>
          <a:p>
            <a:pPr marL="342900" lvl="1" indent="-342900" eaLnBrk="0" hangingPunct="0">
              <a:spcBef>
                <a:spcPct val="50000"/>
              </a:spcBef>
              <a:buClr>
                <a:srgbClr val="E16717"/>
              </a:buClr>
              <a:buFont typeface="Arial"/>
              <a:buChar char="•"/>
              <a:defRPr/>
            </a:pPr>
            <a:endParaRPr lang="fr-FR" b="1" dirty="0">
              <a:solidFill>
                <a:schemeClr val="accent2"/>
              </a:solidFill>
              <a:latin typeface="+mn-lt"/>
              <a:cs typeface="+mn-cs"/>
            </a:endParaRPr>
          </a:p>
          <a:p>
            <a:pPr marL="342900" lvl="1" indent="-342900" eaLnBrk="0" hangingPunct="0">
              <a:spcBef>
                <a:spcPct val="50000"/>
              </a:spcBef>
              <a:buClr>
                <a:srgbClr val="E16717"/>
              </a:buClr>
              <a:buFont typeface="Arial"/>
              <a:buChar char="•"/>
              <a:defRPr/>
            </a:pPr>
            <a:endParaRPr lang="fr-FR" b="1" dirty="0" smtClean="0">
              <a:solidFill>
                <a:schemeClr val="accent2"/>
              </a:solidFill>
              <a:latin typeface="+mn-lt"/>
              <a:cs typeface="+mn-cs"/>
            </a:endParaRPr>
          </a:p>
        </p:txBody>
      </p:sp>
      <p:sp>
        <p:nvSpPr>
          <p:cNvPr id="1036" name="AutoShape 9" descr="Baie_CIPS&amp;CLIM_2.jpg"/>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fr-FR"/>
          </a:p>
        </p:txBody>
      </p:sp>
    </p:spTree>
    <p:extLst>
      <p:ext uri="{BB962C8B-B14F-4D97-AF65-F5344CB8AC3E}">
        <p14:creationId xmlns:p14="http://schemas.microsoft.com/office/powerpoint/2010/main" val="4531946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Title 1"/>
          <p:cNvSpPr>
            <a:spLocks noGrp="1"/>
          </p:cNvSpPr>
          <p:nvPr>
            <p:ph type="title"/>
          </p:nvPr>
        </p:nvSpPr>
        <p:spPr/>
        <p:txBody>
          <a:bodyPr>
            <a:normAutofit/>
          </a:bodyPr>
          <a:lstStyle/>
          <a:p>
            <a:r>
              <a:rPr lang="en-US" sz="1800" b="1" dirty="0">
                <a:solidFill>
                  <a:srgbClr val="FF0000"/>
                </a:solidFill>
                <a:latin typeface="Times New Roman" charset="0"/>
              </a:rPr>
              <a:t>THE KMD PROPOSED FIVE-YEAR (2012 – 2017) DEVELOPMENT PLAN</a:t>
            </a:r>
            <a:endParaRPr lang="en-US" sz="1800" dirty="0">
              <a:solidFill>
                <a:srgbClr val="FF0000"/>
              </a:solidFill>
              <a:latin typeface="Times New Roman" charset="0"/>
            </a:endParaRPr>
          </a:p>
        </p:txBody>
      </p:sp>
      <p:sp>
        <p:nvSpPr>
          <p:cNvPr id="82946" name="Content Placeholder 2"/>
          <p:cNvSpPr>
            <a:spLocks noGrp="1"/>
          </p:cNvSpPr>
          <p:nvPr>
            <p:ph idx="1"/>
          </p:nvPr>
        </p:nvSpPr>
        <p:spPr>
          <a:xfrm>
            <a:off x="457200" y="1587500"/>
            <a:ext cx="8229600" cy="4525963"/>
          </a:xfrm>
        </p:spPr>
        <p:txBody>
          <a:bodyPr>
            <a:normAutofit/>
          </a:bodyPr>
          <a:lstStyle/>
          <a:p>
            <a:pPr>
              <a:buFontTx/>
              <a:buNone/>
            </a:pPr>
            <a:r>
              <a:rPr lang="en-US" b="1" dirty="0">
                <a:latin typeface="Times New Roman" charset="0"/>
              </a:rPr>
              <a:t>Priority areas of focus </a:t>
            </a:r>
          </a:p>
          <a:p>
            <a:pPr>
              <a:lnSpc>
                <a:spcPct val="110000"/>
              </a:lnSpc>
            </a:pPr>
            <a:r>
              <a:rPr lang="en-US" sz="2400" dirty="0">
                <a:latin typeface="Times New Roman" charset="0"/>
              </a:rPr>
              <a:t>Global Framework for Climate Services (GFCS);</a:t>
            </a:r>
          </a:p>
          <a:p>
            <a:pPr>
              <a:lnSpc>
                <a:spcPct val="110000"/>
              </a:lnSpc>
            </a:pPr>
            <a:r>
              <a:rPr lang="en-US" sz="2400" dirty="0">
                <a:latin typeface="Times New Roman" charset="0"/>
              </a:rPr>
              <a:t>Implementation of the </a:t>
            </a:r>
            <a:r>
              <a:rPr lang="en-US" sz="2400" dirty="0" smtClean="0">
                <a:latin typeface="Times New Roman" charset="0"/>
              </a:rPr>
              <a:t>WMO Information SYSTEM &amp; WMO </a:t>
            </a:r>
            <a:r>
              <a:rPr lang="en-US" sz="2400" dirty="0">
                <a:latin typeface="Times New Roman" charset="0"/>
              </a:rPr>
              <a:t>Integrated Global Observing System (WIGOS);</a:t>
            </a:r>
          </a:p>
          <a:p>
            <a:pPr>
              <a:lnSpc>
                <a:spcPct val="110000"/>
              </a:lnSpc>
            </a:pPr>
            <a:r>
              <a:rPr lang="en-US" sz="2400" dirty="0">
                <a:latin typeface="Times New Roman" charset="0"/>
              </a:rPr>
              <a:t>Disaster Risk Reduction;</a:t>
            </a:r>
          </a:p>
          <a:p>
            <a:pPr>
              <a:lnSpc>
                <a:spcPct val="110000"/>
              </a:lnSpc>
            </a:pPr>
            <a:r>
              <a:rPr lang="en-US" sz="2400" dirty="0">
                <a:latin typeface="Times New Roman" charset="0"/>
              </a:rPr>
              <a:t>Advancing Seamless Weather, Climate, Water and related Environmental </a:t>
            </a:r>
            <a:r>
              <a:rPr lang="en-US" sz="2400" dirty="0" smtClean="0">
                <a:latin typeface="Times New Roman" charset="0"/>
              </a:rPr>
              <a:t>services; </a:t>
            </a:r>
            <a:endParaRPr lang="en-US" sz="2400" dirty="0">
              <a:latin typeface="Times New Roman" charset="0"/>
            </a:endParaRPr>
          </a:p>
          <a:p>
            <a:pPr>
              <a:lnSpc>
                <a:spcPct val="110000"/>
              </a:lnSpc>
            </a:pPr>
            <a:r>
              <a:rPr lang="en-US" sz="2400" dirty="0">
                <a:latin typeface="Times New Roman" charset="0"/>
              </a:rPr>
              <a:t>Capacity </a:t>
            </a:r>
            <a:r>
              <a:rPr lang="en-US" sz="2400" dirty="0" smtClean="0">
                <a:latin typeface="Times New Roman" charset="0"/>
              </a:rPr>
              <a:t>Development- Modernization of infrastructure and enhancing human resource skills</a:t>
            </a:r>
            <a:endParaRPr lang="en-US" sz="2400" dirty="0">
              <a:latin typeface="Times New Roman" charset="0"/>
            </a:endParaRPr>
          </a:p>
        </p:txBody>
      </p:sp>
      <p:sp>
        <p:nvSpPr>
          <p:cNvPr id="82947"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Times New Roman" charset="0"/>
                <a:ea typeface="ＭＳ Ｐゴシック" charset="0"/>
                <a:cs typeface="ＭＳ Ｐゴシック" charset="0"/>
              </a:defRPr>
            </a:lvl1pPr>
            <a:lvl2pPr marL="742950" indent="-285750" eaLnBrk="0" hangingPunct="0">
              <a:defRPr sz="1600">
                <a:solidFill>
                  <a:schemeClr val="tx1"/>
                </a:solidFill>
                <a:latin typeface="Times New Roman" charset="0"/>
                <a:ea typeface="ＭＳ Ｐゴシック" charset="0"/>
              </a:defRPr>
            </a:lvl2pPr>
            <a:lvl3pPr marL="1143000" indent="-228600" eaLnBrk="0" hangingPunct="0">
              <a:defRPr sz="1600">
                <a:solidFill>
                  <a:schemeClr val="tx1"/>
                </a:solidFill>
                <a:latin typeface="Times New Roman" charset="0"/>
                <a:ea typeface="ＭＳ Ｐゴシック" charset="0"/>
              </a:defRPr>
            </a:lvl3pPr>
            <a:lvl4pPr marL="1600200" indent="-228600" eaLnBrk="0" hangingPunct="0">
              <a:defRPr sz="1600">
                <a:solidFill>
                  <a:schemeClr val="tx1"/>
                </a:solidFill>
                <a:latin typeface="Times New Roman" charset="0"/>
                <a:ea typeface="ＭＳ Ｐゴシック" charset="0"/>
              </a:defRPr>
            </a:lvl4pPr>
            <a:lvl5pPr marL="2057400" indent="-228600" eaLnBrk="0" hangingPunct="0">
              <a:defRPr sz="16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16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16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16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1600">
                <a:solidFill>
                  <a:schemeClr val="tx1"/>
                </a:solidFill>
                <a:latin typeface="Times New Roman" charset="0"/>
                <a:ea typeface="ＭＳ Ｐゴシック" charset="0"/>
              </a:defRPr>
            </a:lvl9pPr>
          </a:lstStyle>
          <a:p>
            <a:pPr eaLnBrk="1" hangingPunct="1"/>
            <a:fld id="{6D8FAE3A-FDD0-414E-A850-638641D5D29C}" type="slidenum">
              <a:rPr lang="en-US" sz="1400"/>
              <a:pPr eaLnBrk="1" hangingPunct="1"/>
              <a:t>18</a:t>
            </a:fld>
            <a:endParaRPr lang="en-US" sz="1400" dirty="0"/>
          </a:p>
        </p:txBody>
      </p:sp>
    </p:spTree>
    <p:extLst>
      <p:ext uri="{BB962C8B-B14F-4D97-AF65-F5344CB8AC3E}">
        <p14:creationId xmlns:p14="http://schemas.microsoft.com/office/powerpoint/2010/main" val="2970924118"/>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60" name="Rectangle 4"/>
          <p:cNvSpPr>
            <a:spLocks noGrp="1" noChangeArrowheads="1"/>
          </p:cNvSpPr>
          <p:nvPr>
            <p:ph type="ctrTitle"/>
          </p:nvPr>
        </p:nvSpPr>
        <p:spPr>
          <a:xfrm>
            <a:off x="996950" y="2755900"/>
            <a:ext cx="6937375" cy="1744663"/>
          </a:xfrm>
        </p:spPr>
        <p:txBody>
          <a:bodyPr/>
          <a:lstStyle/>
          <a:p>
            <a:pPr>
              <a:defRPr/>
            </a:pPr>
            <a:r>
              <a:rPr lang="fr-FR" sz="4000" dirty="0" err="1" smtClean="0">
                <a:solidFill>
                  <a:srgbClr val="990033"/>
                </a:solidFill>
              </a:rPr>
              <a:t>Thank</a:t>
            </a:r>
            <a:r>
              <a:rPr sz="4000" dirty="0" smtClean="0">
                <a:solidFill>
                  <a:srgbClr val="990033"/>
                </a:solidFill>
              </a:rPr>
              <a:t> you</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theme/theme1.xml><?xml version="1.0" encoding="utf-8"?>
<a:theme xmlns:a="http://schemas.openxmlformats.org/drawingml/2006/main" name="Modèle par défaut">
  <a:themeElements>
    <a:clrScheme name="Personnalisé 1">
      <a:dk1>
        <a:srgbClr val="232D7D"/>
      </a:dk1>
      <a:lt1>
        <a:srgbClr val="232D7D"/>
      </a:lt1>
      <a:dk2>
        <a:srgbClr val="232D7D"/>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16405</TotalTime>
  <Words>1155</Words>
  <Application>Microsoft Macintosh PowerPoint</Application>
  <PresentationFormat>On-screen Show (4:3)</PresentationFormat>
  <Paragraphs>305</Paragraphs>
  <Slides>19</Slides>
  <Notes>11</Notes>
  <HiddenSlides>0</HiddenSlides>
  <MMClips>0</MMClips>
  <ScaleCrop>false</ScaleCrop>
  <HeadingPairs>
    <vt:vector size="6" baseType="variant">
      <vt:variant>
        <vt:lpstr>Theme</vt:lpstr>
      </vt:variant>
      <vt:variant>
        <vt:i4>2</vt:i4>
      </vt:variant>
      <vt:variant>
        <vt:lpstr>Embedded OLE Servers</vt:lpstr>
      </vt:variant>
      <vt:variant>
        <vt:i4>0</vt:i4>
      </vt:variant>
      <vt:variant>
        <vt:lpstr>Slide Titles</vt:lpstr>
      </vt:variant>
      <vt:variant>
        <vt:i4>19</vt:i4>
      </vt:variant>
    </vt:vector>
  </HeadingPairs>
  <TitlesOfParts>
    <vt:vector size="21" baseType="lpstr">
      <vt:lpstr>Modèle par défaut</vt:lpstr>
      <vt:lpstr>Office Theme</vt:lpstr>
      <vt:lpstr>PowerPoint Presentation</vt:lpstr>
      <vt:lpstr>Introduction</vt:lpstr>
      <vt:lpstr>Vision &amp; Mission</vt:lpstr>
      <vt:lpstr>Mandate of KMD</vt:lpstr>
      <vt:lpstr>PowerPoint Presentation</vt:lpstr>
      <vt:lpstr>Meteorological Infrastructure &amp; Services</vt:lpstr>
      <vt:lpstr> CURRENT OBSERVATIONAL NETWORK</vt:lpstr>
      <vt:lpstr> CURRENT OBSERVATIONAL NETWORK II</vt:lpstr>
      <vt:lpstr>Network of Existing and Planned manned Synoptic Observation Stations</vt:lpstr>
      <vt:lpstr>PowerPoint Presentation</vt:lpstr>
      <vt:lpstr>PowerPoint Presentation</vt:lpstr>
      <vt:lpstr>PowerPoint Presentation</vt:lpstr>
      <vt:lpstr>Regional Responsibilities</vt:lpstr>
      <vt:lpstr>PowerPoint Presentation</vt:lpstr>
      <vt:lpstr>PowerPoint Presentation</vt:lpstr>
      <vt:lpstr>PowerPoint Presentation</vt:lpstr>
      <vt:lpstr>Challenges &amp; recommendation</vt:lpstr>
      <vt:lpstr>THE KMD PROPOSED FIVE-YEAR (2012 – 2017) DEVELOPMENT PLAN</vt:lpstr>
      <vt:lpstr>Thank you</vt:lpstr>
    </vt:vector>
  </TitlesOfParts>
  <Company>MFI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MP-JSC</dc:creator>
  <cp:lastModifiedBy>Peter Mutai</cp:lastModifiedBy>
  <cp:revision>493</cp:revision>
  <dcterms:created xsi:type="dcterms:W3CDTF">2004-01-14T13:21:20Z</dcterms:created>
  <dcterms:modified xsi:type="dcterms:W3CDTF">2015-11-05T05:30:13Z</dcterms:modified>
</cp:coreProperties>
</file>