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3" r:id="rId8"/>
    <p:sldId id="264" r:id="rId9"/>
    <p:sldId id="265" r:id="rId10"/>
    <p:sldId id="266" r:id="rId1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900"/>
    <a:srgbClr val="FF0000"/>
    <a:srgbClr val="FFFF00"/>
    <a:srgbClr val="33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398" y="4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143000" y="228600"/>
            <a:ext cx="6858000" cy="838200"/>
          </a:xfrm>
        </p:spPr>
        <p:txBody>
          <a:bodyPr/>
          <a:lstStyle>
            <a:lvl1pPr>
              <a:defRPr b="0"/>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1371600" y="914400"/>
            <a:ext cx="6400800" cy="533400"/>
          </a:xfrm>
        </p:spPr>
        <p:txBody>
          <a:bodyPr/>
          <a:lstStyle>
            <a:lvl1pPr marL="0" indent="0" algn="ctr">
              <a:buFontTx/>
              <a:buNone/>
              <a:defRPr>
                <a:solidFill>
                  <a:schemeClr val="tx1"/>
                </a:solidFill>
              </a:defRPr>
            </a:lvl1pPr>
          </a:lstStyle>
          <a:p>
            <a:r>
              <a:rPr lang="en-US" smtClean="0"/>
              <a:t>Click to edit Master subtitle style</a:t>
            </a:r>
            <a:endParaRPr lang="en-US"/>
          </a:p>
        </p:txBody>
      </p:sp>
      <p:sp>
        <p:nvSpPr>
          <p:cNvPr id="3076" name="Rectangle 4"/>
          <p:cNvSpPr>
            <a:spLocks noGrp="1" noChangeArrowheads="1"/>
          </p:cNvSpPr>
          <p:nvPr>
            <p:ph type="dt" sz="half" idx="2"/>
          </p:nvPr>
        </p:nvSpPr>
        <p:spPr>
          <a:xfrm>
            <a:off x="457200" y="6477000"/>
            <a:ext cx="2133600" cy="381000"/>
          </a:xfrm>
        </p:spPr>
        <p:txBody>
          <a:bodyPr/>
          <a:lstStyle>
            <a:lvl1pPr>
              <a:defRPr/>
            </a:lvl1pPr>
          </a:lstStyle>
          <a:p>
            <a:endParaRPr lang="en-US"/>
          </a:p>
        </p:txBody>
      </p:sp>
      <p:sp>
        <p:nvSpPr>
          <p:cNvPr id="3077" name="Rectangle 5"/>
          <p:cNvSpPr>
            <a:spLocks noGrp="1" noChangeArrowheads="1"/>
          </p:cNvSpPr>
          <p:nvPr>
            <p:ph type="ftr" sz="quarter" idx="3"/>
          </p:nvPr>
        </p:nvSpPr>
        <p:spPr>
          <a:xfrm>
            <a:off x="3124200" y="6477000"/>
            <a:ext cx="2895600" cy="381000"/>
          </a:xfrm>
        </p:spPr>
        <p:txBody>
          <a:bodyPr/>
          <a:lstStyle>
            <a:lvl1pPr>
              <a:defRPr/>
            </a:lvl1pPr>
          </a:lstStyle>
          <a:p>
            <a:endParaRPr lang="en-US"/>
          </a:p>
        </p:txBody>
      </p:sp>
      <p:sp>
        <p:nvSpPr>
          <p:cNvPr id="3078" name="Rectangle 6"/>
          <p:cNvSpPr>
            <a:spLocks noGrp="1" noChangeArrowheads="1"/>
          </p:cNvSpPr>
          <p:nvPr>
            <p:ph type="sldNum" sz="quarter" idx="4"/>
          </p:nvPr>
        </p:nvSpPr>
        <p:spPr>
          <a:xfrm>
            <a:off x="6553200" y="6477000"/>
            <a:ext cx="2133600" cy="381000"/>
          </a:xfrm>
        </p:spPr>
        <p:txBody>
          <a:bodyPr/>
          <a:lstStyle>
            <a:lvl1pPr>
              <a:defRPr/>
            </a:lvl1pPr>
          </a:lstStyle>
          <a:p>
            <a:fld id="{5505B8D2-C190-4355-9B9E-0A9F06A578EB}"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34D0486-6D46-4CBC-A709-97948A7C743D}"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938587"/>
            <a:ext cx="7772400" cy="1362075"/>
          </a:xfrm>
        </p:spPr>
        <p:txBody>
          <a:bodyPr anchor="t"/>
          <a:lstStyle>
            <a:lvl1pPr algn="l">
              <a:defRPr sz="4000" b="1" cap="all">
                <a:solidFill>
                  <a:srgbClr val="000000"/>
                </a:solidFill>
              </a:defRPr>
            </a:lvl1pPr>
          </a:lstStyle>
          <a:p>
            <a:r>
              <a:rPr lang="en-US" smtClean="0"/>
              <a:t>Click to edit Master title style</a:t>
            </a:r>
            <a:endParaRPr lang="en-US"/>
          </a:p>
        </p:txBody>
      </p:sp>
      <p:sp>
        <p:nvSpPr>
          <p:cNvPr id="3" name="Text Placeholder 2"/>
          <p:cNvSpPr>
            <a:spLocks noGrp="1"/>
          </p:cNvSpPr>
          <p:nvPr>
            <p:ph type="body" idx="1"/>
          </p:nvPr>
        </p:nvSpPr>
        <p:spPr>
          <a:xfrm>
            <a:off x="722313" y="2438400"/>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EEC5C14D-BC0E-43C7-B388-12FECD5A4553}"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33400" y="1371600"/>
            <a:ext cx="3925888" cy="4953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1688" y="1371600"/>
            <a:ext cx="3927475" cy="4953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9649005-D476-4B3B-925B-53802A405CFA}"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800" y="76200"/>
            <a:ext cx="7239000" cy="106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295400"/>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935162"/>
            <a:ext cx="4040188" cy="43894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295400"/>
            <a:ext cx="39655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1935162"/>
            <a:ext cx="3965575" cy="43894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45D678FC-9086-4E26-AF41-D10598641280}"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BFF8D4A8-10F5-4D67-A07A-F22E0B3ED8B5}"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128CDDB7-DA36-45EA-9D9D-50C39630593C}"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276350"/>
            <a:ext cx="3008313" cy="1162050"/>
          </a:xfrm>
        </p:spPr>
        <p:txBody>
          <a:bodyPr anchor="b"/>
          <a:lstStyle>
            <a:lvl1pPr algn="l">
              <a:defRPr sz="2000" b="1">
                <a:solidFill>
                  <a:srgbClr val="000000"/>
                </a:solidFill>
              </a:defRPr>
            </a:lvl1pPr>
          </a:lstStyle>
          <a:p>
            <a:r>
              <a:rPr lang="en-US" smtClean="0"/>
              <a:t>Click to edit Master title style</a:t>
            </a:r>
            <a:endParaRPr lang="en-US"/>
          </a:p>
        </p:txBody>
      </p:sp>
      <p:sp>
        <p:nvSpPr>
          <p:cNvPr id="3" name="Content Placeholder 2"/>
          <p:cNvSpPr>
            <a:spLocks noGrp="1"/>
          </p:cNvSpPr>
          <p:nvPr>
            <p:ph idx="1"/>
          </p:nvPr>
        </p:nvSpPr>
        <p:spPr>
          <a:xfrm>
            <a:off x="3575050" y="1295400"/>
            <a:ext cx="5111750" cy="50292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438400"/>
            <a:ext cx="3008313" cy="3886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2D22EE9-6106-4CB0-82B5-EC255CA5419A}"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953000"/>
            <a:ext cx="5486400" cy="566738"/>
          </a:xfrm>
        </p:spPr>
        <p:txBody>
          <a:bodyPr anchor="b"/>
          <a:lstStyle>
            <a:lvl1pPr algn="l">
              <a:defRPr sz="2000" b="1">
                <a:solidFill>
                  <a:srgbClr val="000000"/>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792288" y="1295399"/>
            <a:ext cx="5486400" cy="35845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5197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5A33D13-39EA-4F51-B2AA-38BC59BB312E}"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198CDCE-4C58-46A3-A569-7F8B4B91CEE3}"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38913" y="1295400"/>
            <a:ext cx="2000250" cy="5029200"/>
          </a:xfrm>
        </p:spPr>
        <p:txBody>
          <a:bodyPr vert="eaVert"/>
          <a:lstStyle>
            <a:lvl1pPr>
              <a:defRPr>
                <a:solidFill>
                  <a:srgbClr val="000000"/>
                </a:solidFil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533400" y="1295400"/>
            <a:ext cx="5853113" cy="5029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AC74E224-0B57-43D6-9463-C65E3D3565E4}"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371600" y="152400"/>
            <a:ext cx="7162800" cy="914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533400" y="1371600"/>
            <a:ext cx="8005763" cy="4953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477000"/>
            <a:ext cx="19050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endParaRPr lang="en-US"/>
          </a:p>
        </p:txBody>
      </p:sp>
      <p:sp>
        <p:nvSpPr>
          <p:cNvPr id="1029" name="Rectangle 5"/>
          <p:cNvSpPr>
            <a:spLocks noGrp="1" noChangeArrowheads="1"/>
          </p:cNvSpPr>
          <p:nvPr>
            <p:ph type="ftr" sz="quarter" idx="3"/>
          </p:nvPr>
        </p:nvSpPr>
        <p:spPr bwMode="auto">
          <a:xfrm>
            <a:off x="2819400" y="6477000"/>
            <a:ext cx="28956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endParaRPr lang="en-US"/>
          </a:p>
        </p:txBody>
      </p:sp>
      <p:sp>
        <p:nvSpPr>
          <p:cNvPr id="1030" name="Rectangle 6"/>
          <p:cNvSpPr>
            <a:spLocks noGrp="1" noChangeArrowheads="1"/>
          </p:cNvSpPr>
          <p:nvPr>
            <p:ph type="sldNum" sz="quarter" idx="4"/>
          </p:nvPr>
        </p:nvSpPr>
        <p:spPr bwMode="auto">
          <a:xfrm>
            <a:off x="6324600" y="6477000"/>
            <a:ext cx="2209800" cy="38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fld id="{74BB4171-34DC-4BDE-8263-05E7F0623276}"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b="1">
          <a:solidFill>
            <a:schemeClr val="accent1"/>
          </a:solidFill>
          <a:latin typeface="+mj-lt"/>
          <a:ea typeface="+mj-ea"/>
          <a:cs typeface="+mj-cs"/>
        </a:defRPr>
      </a:lvl1pPr>
      <a:lvl2pPr algn="ctr" rtl="0" eaLnBrk="1" fontAlgn="base" hangingPunct="1">
        <a:spcBef>
          <a:spcPct val="0"/>
        </a:spcBef>
        <a:spcAft>
          <a:spcPct val="0"/>
        </a:spcAft>
        <a:defRPr sz="4400" b="1">
          <a:solidFill>
            <a:schemeClr val="accent1"/>
          </a:solidFill>
          <a:latin typeface="Arial" charset="0"/>
        </a:defRPr>
      </a:lvl2pPr>
      <a:lvl3pPr algn="ctr" rtl="0" eaLnBrk="1" fontAlgn="base" hangingPunct="1">
        <a:spcBef>
          <a:spcPct val="0"/>
        </a:spcBef>
        <a:spcAft>
          <a:spcPct val="0"/>
        </a:spcAft>
        <a:defRPr sz="4400" b="1">
          <a:solidFill>
            <a:schemeClr val="accent1"/>
          </a:solidFill>
          <a:latin typeface="Arial" charset="0"/>
        </a:defRPr>
      </a:lvl3pPr>
      <a:lvl4pPr algn="ctr" rtl="0" eaLnBrk="1" fontAlgn="base" hangingPunct="1">
        <a:spcBef>
          <a:spcPct val="0"/>
        </a:spcBef>
        <a:spcAft>
          <a:spcPct val="0"/>
        </a:spcAft>
        <a:defRPr sz="4400" b="1">
          <a:solidFill>
            <a:schemeClr val="accent1"/>
          </a:solidFill>
          <a:latin typeface="Arial" charset="0"/>
        </a:defRPr>
      </a:lvl4pPr>
      <a:lvl5pPr algn="ctr" rtl="0" eaLnBrk="1" fontAlgn="base" hangingPunct="1">
        <a:spcBef>
          <a:spcPct val="0"/>
        </a:spcBef>
        <a:spcAft>
          <a:spcPct val="0"/>
        </a:spcAft>
        <a:defRPr sz="4400" b="1">
          <a:solidFill>
            <a:schemeClr val="accent1"/>
          </a:solidFill>
          <a:latin typeface="Arial" charset="0"/>
        </a:defRPr>
      </a:lvl5pPr>
      <a:lvl6pPr marL="457200" algn="ctr" rtl="0" eaLnBrk="1" fontAlgn="base" hangingPunct="1">
        <a:spcBef>
          <a:spcPct val="0"/>
        </a:spcBef>
        <a:spcAft>
          <a:spcPct val="0"/>
        </a:spcAft>
        <a:defRPr sz="4400" b="1">
          <a:solidFill>
            <a:schemeClr val="accent1"/>
          </a:solidFill>
          <a:latin typeface="Arial" charset="0"/>
        </a:defRPr>
      </a:lvl6pPr>
      <a:lvl7pPr marL="914400" algn="ctr" rtl="0" eaLnBrk="1" fontAlgn="base" hangingPunct="1">
        <a:spcBef>
          <a:spcPct val="0"/>
        </a:spcBef>
        <a:spcAft>
          <a:spcPct val="0"/>
        </a:spcAft>
        <a:defRPr sz="4400" b="1">
          <a:solidFill>
            <a:schemeClr val="accent1"/>
          </a:solidFill>
          <a:latin typeface="Arial" charset="0"/>
        </a:defRPr>
      </a:lvl7pPr>
      <a:lvl8pPr marL="1371600" algn="ctr" rtl="0" eaLnBrk="1" fontAlgn="base" hangingPunct="1">
        <a:spcBef>
          <a:spcPct val="0"/>
        </a:spcBef>
        <a:spcAft>
          <a:spcPct val="0"/>
        </a:spcAft>
        <a:defRPr sz="4400" b="1">
          <a:solidFill>
            <a:schemeClr val="accent1"/>
          </a:solidFill>
          <a:latin typeface="Arial" charset="0"/>
        </a:defRPr>
      </a:lvl8pPr>
      <a:lvl9pPr marL="1828800" algn="ctr" rtl="0" eaLnBrk="1" fontAlgn="base" hangingPunct="1">
        <a:spcBef>
          <a:spcPct val="0"/>
        </a:spcBef>
        <a:spcAft>
          <a:spcPct val="0"/>
        </a:spcAft>
        <a:defRPr sz="4400" b="1">
          <a:solidFill>
            <a:schemeClr val="accent1"/>
          </a:solidFill>
          <a:latin typeface="Arial" charset="0"/>
        </a:defRPr>
      </a:lvl9pPr>
    </p:titleStyle>
    <p:bodyStyle>
      <a:lvl1pPr marL="342900" indent="-342900" algn="l" rtl="0" eaLnBrk="1" fontAlgn="base" hangingPunct="1">
        <a:spcBef>
          <a:spcPct val="20000"/>
        </a:spcBef>
        <a:spcAft>
          <a:spcPct val="0"/>
        </a:spcAft>
        <a:buChar char="•"/>
        <a:defRPr sz="3200">
          <a:solidFill>
            <a:srgbClr val="000000"/>
          </a:solidFill>
          <a:latin typeface="+mn-lt"/>
          <a:ea typeface="+mn-ea"/>
          <a:cs typeface="+mn-cs"/>
        </a:defRPr>
      </a:lvl1pPr>
      <a:lvl2pPr marL="742950" indent="-285750" algn="l" rtl="0" eaLnBrk="1" fontAlgn="base" hangingPunct="1">
        <a:spcBef>
          <a:spcPct val="20000"/>
        </a:spcBef>
        <a:spcAft>
          <a:spcPct val="0"/>
        </a:spcAft>
        <a:buChar char="•"/>
        <a:defRPr sz="2800">
          <a:solidFill>
            <a:srgbClr val="000000"/>
          </a:solidFill>
          <a:latin typeface="+mn-lt"/>
        </a:defRPr>
      </a:lvl2pPr>
      <a:lvl3pPr marL="1143000" indent="-228600" algn="l" rtl="0" eaLnBrk="1" fontAlgn="base" hangingPunct="1">
        <a:spcBef>
          <a:spcPct val="20000"/>
        </a:spcBef>
        <a:spcAft>
          <a:spcPct val="0"/>
        </a:spcAft>
        <a:buChar char="•"/>
        <a:defRPr sz="2400">
          <a:solidFill>
            <a:srgbClr val="000000"/>
          </a:solidFill>
          <a:latin typeface="+mn-lt"/>
        </a:defRPr>
      </a:lvl3pPr>
      <a:lvl4pPr marL="1600200" indent="-228600" algn="l" rtl="0" eaLnBrk="1" fontAlgn="base" hangingPunct="1">
        <a:spcBef>
          <a:spcPct val="20000"/>
        </a:spcBef>
        <a:spcAft>
          <a:spcPct val="0"/>
        </a:spcAft>
        <a:buChar char="•"/>
        <a:defRPr sz="2000">
          <a:solidFill>
            <a:srgbClr val="000000"/>
          </a:solidFill>
          <a:latin typeface="+mn-lt"/>
        </a:defRPr>
      </a:lvl4pPr>
      <a:lvl5pPr marL="2057400" indent="-228600" algn="l" rtl="0" eaLnBrk="1" fontAlgn="base" hangingPunct="1">
        <a:spcBef>
          <a:spcPct val="20000"/>
        </a:spcBef>
        <a:spcAft>
          <a:spcPct val="0"/>
        </a:spcAft>
        <a:buChar char="•"/>
        <a:defRPr sz="2000">
          <a:solidFill>
            <a:srgbClr val="000000"/>
          </a:solidFill>
          <a:latin typeface="+mn-lt"/>
        </a:defRPr>
      </a:lvl5pPr>
      <a:lvl6pPr marL="2514600" indent="-228600" algn="l" rtl="0" eaLnBrk="1" fontAlgn="base" hangingPunct="1">
        <a:spcBef>
          <a:spcPct val="20000"/>
        </a:spcBef>
        <a:spcAft>
          <a:spcPct val="0"/>
        </a:spcAft>
        <a:buChar char="•"/>
        <a:defRPr sz="2000">
          <a:solidFill>
            <a:srgbClr val="000000"/>
          </a:solidFill>
          <a:latin typeface="+mn-lt"/>
        </a:defRPr>
      </a:lvl6pPr>
      <a:lvl7pPr marL="2971800" indent="-228600" algn="l" rtl="0" eaLnBrk="1" fontAlgn="base" hangingPunct="1">
        <a:spcBef>
          <a:spcPct val="20000"/>
        </a:spcBef>
        <a:spcAft>
          <a:spcPct val="0"/>
        </a:spcAft>
        <a:buChar char="•"/>
        <a:defRPr sz="2000">
          <a:solidFill>
            <a:srgbClr val="000000"/>
          </a:solidFill>
          <a:latin typeface="+mn-lt"/>
        </a:defRPr>
      </a:lvl7pPr>
      <a:lvl8pPr marL="3429000" indent="-228600" algn="l" rtl="0" eaLnBrk="1" fontAlgn="base" hangingPunct="1">
        <a:spcBef>
          <a:spcPct val="20000"/>
        </a:spcBef>
        <a:spcAft>
          <a:spcPct val="0"/>
        </a:spcAft>
        <a:buChar char="•"/>
        <a:defRPr sz="2000">
          <a:solidFill>
            <a:srgbClr val="000000"/>
          </a:solidFill>
          <a:latin typeface="+mn-lt"/>
        </a:defRPr>
      </a:lvl8pPr>
      <a:lvl9pPr marL="3886200" indent="-228600" algn="l" rtl="0" eaLnBrk="1" fontAlgn="base" hangingPunct="1">
        <a:spcBef>
          <a:spcPct val="20000"/>
        </a:spcBef>
        <a:spcAft>
          <a:spcPct val="0"/>
        </a:spcAft>
        <a:buChar char="•"/>
        <a:defRPr sz="2000">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mailto:edwardashiek@gmail.com" TargetMode="Externa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52400" y="1784866"/>
            <a:ext cx="8915400" cy="1644134"/>
          </a:xfrm>
        </p:spPr>
        <p:txBody>
          <a:bodyPr/>
          <a:lstStyle/>
          <a:p>
            <a:r>
              <a:rPr lang="en-US" sz="3600" b="1" dirty="0">
                <a:solidFill>
                  <a:schemeClr val="tx1"/>
                </a:solidFill>
              </a:rPr>
              <a:t>Workshop of WIS 2 to 6 November 2015</a:t>
            </a:r>
            <a:br>
              <a:rPr lang="en-US" sz="3600" b="1" dirty="0">
                <a:solidFill>
                  <a:schemeClr val="tx1"/>
                </a:solidFill>
              </a:rPr>
            </a:br>
            <a:r>
              <a:rPr lang="en-US" sz="3600" b="1" dirty="0">
                <a:solidFill>
                  <a:schemeClr val="tx1"/>
                </a:solidFill>
              </a:rPr>
              <a:t>Nairobi Kenya</a:t>
            </a:r>
            <a:endParaRPr lang="en-US" sz="3600" dirty="0">
              <a:solidFill>
                <a:schemeClr val="tx1"/>
              </a:solidFill>
            </a:endParaRPr>
          </a:p>
        </p:txBody>
      </p:sp>
      <p:sp>
        <p:nvSpPr>
          <p:cNvPr id="2051" name="Rectangle 3"/>
          <p:cNvSpPr>
            <a:spLocks noGrp="1" noChangeArrowheads="1"/>
          </p:cNvSpPr>
          <p:nvPr>
            <p:ph type="subTitle" idx="1"/>
          </p:nvPr>
        </p:nvSpPr>
        <p:spPr>
          <a:xfrm>
            <a:off x="1676400" y="4495800"/>
            <a:ext cx="6477000" cy="1981200"/>
          </a:xfrm>
        </p:spPr>
        <p:txBody>
          <a:bodyPr/>
          <a:lstStyle/>
          <a:p>
            <a:r>
              <a:rPr lang="en-US" b="1" dirty="0">
                <a:solidFill>
                  <a:schemeClr val="accent4"/>
                </a:solidFill>
              </a:rPr>
              <a:t>Edward Andrew </a:t>
            </a:r>
            <a:r>
              <a:rPr lang="en-US" b="1" dirty="0" err="1">
                <a:solidFill>
                  <a:schemeClr val="accent4"/>
                </a:solidFill>
              </a:rPr>
              <a:t>AshieK</a:t>
            </a:r>
            <a:endParaRPr lang="en-US" dirty="0">
              <a:solidFill>
                <a:schemeClr val="accent4"/>
              </a:solidFill>
            </a:endParaRPr>
          </a:p>
          <a:p>
            <a:r>
              <a:rPr lang="en-US" dirty="0">
                <a:solidFill>
                  <a:schemeClr val="accent4"/>
                </a:solidFill>
                <a:hlinkClick r:id="rId2"/>
              </a:rPr>
              <a:t>edwardashiek@gmail.com</a:t>
            </a:r>
            <a:endParaRPr lang="en-US" dirty="0">
              <a:solidFill>
                <a:schemeClr val="accent4"/>
              </a:solidFill>
            </a:endParaRPr>
          </a:p>
          <a:p>
            <a:r>
              <a:rPr lang="en-US" dirty="0">
                <a:solidFill>
                  <a:schemeClr val="accent4"/>
                </a:solidFill>
              </a:rPr>
              <a:t>Juba, South Sudan</a:t>
            </a:r>
          </a:p>
          <a:p>
            <a:pPr>
              <a:lnSpc>
                <a:spcPct val="90000"/>
              </a:lnSpc>
            </a:pPr>
            <a:endParaRPr lang="en-US" dirty="0">
              <a:solidFill>
                <a:schemeClr val="accent4"/>
              </a:solidFill>
            </a:endParaRPr>
          </a:p>
        </p:txBody>
      </p:sp>
      <p:pic>
        <p:nvPicPr>
          <p:cNvPr id="2" name="Picture 1"/>
          <p:cNvPicPr>
            <a:picLocks noChangeAspect="1"/>
          </p:cNvPicPr>
          <p:nvPr/>
        </p:nvPicPr>
        <p:blipFill>
          <a:blip r:embed="rId3"/>
          <a:stretch>
            <a:fillRect/>
          </a:stretch>
        </p:blipFill>
        <p:spPr>
          <a:xfrm>
            <a:off x="6400800" y="84003"/>
            <a:ext cx="2511770" cy="1079086"/>
          </a:xfrm>
          <a:prstGeom prst="rect">
            <a:avLst/>
          </a:prstGeom>
        </p:spPr>
      </p:pic>
      <p:sp>
        <p:nvSpPr>
          <p:cNvPr id="3" name="Rectangle 2"/>
          <p:cNvSpPr/>
          <p:nvPr/>
        </p:nvSpPr>
        <p:spPr>
          <a:xfrm>
            <a:off x="1371600" y="1284391"/>
            <a:ext cx="7234673" cy="523220"/>
          </a:xfrm>
          <a:prstGeom prst="rect">
            <a:avLst/>
          </a:prstGeom>
        </p:spPr>
        <p:txBody>
          <a:bodyPr wrap="none">
            <a:spAutoFit/>
          </a:bodyPr>
          <a:lstStyle/>
          <a:p>
            <a:r>
              <a:rPr lang="en-US" sz="2800" b="1" dirty="0" smtClean="0">
                <a:solidFill>
                  <a:schemeClr val="bg1"/>
                </a:solidFill>
              </a:rPr>
              <a:t>South Sudan Meteorological Department </a:t>
            </a:r>
            <a:endParaRPr lang="en-US" sz="2800" b="1" dirty="0">
              <a:solidFill>
                <a:schemeClr val="bg1"/>
              </a:solidFill>
            </a:endParaRPr>
          </a:p>
        </p:txBody>
      </p:sp>
      <p:pic>
        <p:nvPicPr>
          <p:cNvPr id="6" name="Picture 5"/>
          <p:cNvPicPr/>
          <p:nvPr/>
        </p:nvPicPr>
        <p:blipFill>
          <a:blip r:embed="rId4" cstate="print">
            <a:extLst>
              <a:ext uri="{28A0092B-C50C-407E-A947-70E740481C1C}">
                <a14:useLocalDpi xmlns:a14="http://schemas.microsoft.com/office/drawing/2010/main" val="0"/>
              </a:ext>
            </a:extLst>
          </a:blip>
          <a:stretch>
            <a:fillRect/>
          </a:stretch>
        </p:blipFill>
        <p:spPr>
          <a:xfrm>
            <a:off x="533400" y="64372"/>
            <a:ext cx="1800224" cy="1098718"/>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381000" y="1600200"/>
            <a:ext cx="8386763" cy="5029200"/>
          </a:xfrm>
        </p:spPr>
        <p:txBody>
          <a:bodyPr/>
          <a:lstStyle/>
          <a:p>
            <a:pPr marL="0" indent="0">
              <a:buNone/>
            </a:pPr>
            <a:r>
              <a:rPr lang="en-US" dirty="0"/>
              <a:t>South Sudan Meteorological Department, SSMD was formed in July, 2011 as result of the independent of the Republic of South Sudan. The SSMD is governmental Institution which falls under the Ministry of Transport, Road and Bridges as Department in South Sudan Civil Aviation Authority. SSMD is dedicated quality Meteorological Services to the users’ </a:t>
            </a:r>
            <a:r>
              <a:rPr lang="en-US" dirty="0" smtClean="0"/>
              <a:t>community.</a:t>
            </a:r>
            <a:endParaRPr lang="en-US" dirty="0"/>
          </a:p>
          <a:p>
            <a:pPr marL="0" indent="0">
              <a:buNone/>
            </a:pPr>
            <a:endParaRPr lang="en-US" dirty="0"/>
          </a:p>
        </p:txBody>
      </p:sp>
    </p:spTree>
    <p:extLst>
      <p:ext uri="{BB962C8B-B14F-4D97-AF65-F5344CB8AC3E}">
        <p14:creationId xmlns:p14="http://schemas.microsoft.com/office/powerpoint/2010/main" val="16559517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itchFamily="34" charset="0"/>
              </a:rPr>
              <a:t>Functions of SSMD</a:t>
            </a:r>
            <a:endParaRPr lang="en-US" dirty="0"/>
          </a:p>
        </p:txBody>
      </p:sp>
      <p:sp>
        <p:nvSpPr>
          <p:cNvPr id="3" name="Content Placeholder 2"/>
          <p:cNvSpPr>
            <a:spLocks noGrp="1"/>
          </p:cNvSpPr>
          <p:nvPr>
            <p:ph idx="1"/>
          </p:nvPr>
        </p:nvSpPr>
        <p:spPr>
          <a:xfrm>
            <a:off x="152400" y="1371600"/>
            <a:ext cx="8763000" cy="5257800"/>
          </a:xfrm>
        </p:spPr>
        <p:txBody>
          <a:bodyPr/>
          <a:lstStyle/>
          <a:p>
            <a:pPr>
              <a:buFont typeface="Wingdings" pitchFamily="2" charset="2"/>
              <a:buChar char="Ø"/>
            </a:pPr>
            <a:r>
              <a:rPr lang="en-US" altLang="en-US" sz="2800" dirty="0">
                <a:cs typeface="Times New Roman" panose="02020603050405020304" pitchFamily="18" charset="0"/>
              </a:rPr>
              <a:t>To provide meteorological services for international air navigation on behalf of the Republic of South Sudan </a:t>
            </a:r>
            <a:endParaRPr lang="en-US" altLang="en-US" sz="2800" dirty="0">
              <a:latin typeface="Calibri" pitchFamily="34" charset="0"/>
            </a:endParaRPr>
          </a:p>
          <a:p>
            <a:pPr>
              <a:buFont typeface="Wingdings" pitchFamily="2" charset="2"/>
              <a:buChar char="Ø"/>
            </a:pPr>
            <a:r>
              <a:rPr lang="en-US" altLang="en-US" sz="2800" dirty="0">
                <a:cs typeface="Times New Roman" panose="02020603050405020304" pitchFamily="18" charset="0"/>
              </a:rPr>
              <a:t>To observe, collect, archive and disseminate meteorological and related information for the Republic of South Sudan</a:t>
            </a:r>
          </a:p>
          <a:p>
            <a:pPr>
              <a:buFont typeface="Wingdings" pitchFamily="2" charset="2"/>
              <a:buChar char="Ø"/>
            </a:pPr>
            <a:r>
              <a:rPr lang="en-US" altLang="en-US" sz="2800" dirty="0">
                <a:cs typeface="Times New Roman" panose="02020603050405020304" pitchFamily="18" charset="0"/>
              </a:rPr>
              <a:t>To provide weather, climate services and warnings for the safety of life and property to the general public and to various users including aviation, agriculture and food security, water resources, disaster management, health and construction industry;</a:t>
            </a:r>
            <a:endParaRPr lang="en-US" altLang="en-US" sz="2800" dirty="0"/>
          </a:p>
          <a:p>
            <a:endParaRPr lang="en-US" dirty="0"/>
          </a:p>
        </p:txBody>
      </p:sp>
    </p:spTree>
    <p:extLst>
      <p:ext uri="{BB962C8B-B14F-4D97-AF65-F5344CB8AC3E}">
        <p14:creationId xmlns:p14="http://schemas.microsoft.com/office/powerpoint/2010/main" val="172716711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152400"/>
            <a:ext cx="8991600" cy="990600"/>
          </a:xfrm>
        </p:spPr>
        <p:txBody>
          <a:bodyPr/>
          <a:lstStyle/>
          <a:p>
            <a:r>
              <a:rPr lang="en-GB" altLang="en-US" dirty="0">
                <a:latin typeface="Times New Roman" panose="02020603050405020304" pitchFamily="18" charset="0"/>
                <a:cs typeface="Times New Roman" panose="02020603050405020304" pitchFamily="18" charset="0"/>
              </a:rPr>
              <a:t>Field Monitoring Network on Met stations</a:t>
            </a:r>
            <a:endParaRPr lang="en-US" dirty="0"/>
          </a:p>
        </p:txBody>
      </p:sp>
      <p:sp>
        <p:nvSpPr>
          <p:cNvPr id="3" name="Content Placeholder 2"/>
          <p:cNvSpPr>
            <a:spLocks noGrp="1"/>
          </p:cNvSpPr>
          <p:nvPr>
            <p:ph idx="1"/>
          </p:nvPr>
        </p:nvSpPr>
        <p:spPr/>
        <p:txBody>
          <a:bodyPr/>
          <a:lstStyle/>
          <a:p>
            <a:pPr algn="just">
              <a:buFont typeface="Wingdings" panose="05000000000000000000" pitchFamily="2" charset="2"/>
              <a:buChar char="Ø"/>
            </a:pPr>
            <a:r>
              <a:rPr lang="en-US" altLang="en-US" dirty="0"/>
              <a:t>The meteorological observation stations network includes rainfall stations, synoptic stations , </a:t>
            </a:r>
            <a:r>
              <a:rPr lang="en-US" altLang="en-US" dirty="0" err="1"/>
              <a:t>agromet</a:t>
            </a:r>
            <a:r>
              <a:rPr lang="en-US" altLang="en-US" dirty="0"/>
              <a:t> stations.</a:t>
            </a:r>
          </a:p>
          <a:p>
            <a:pPr algn="just">
              <a:buFont typeface="Wingdings" panose="05000000000000000000" pitchFamily="2" charset="2"/>
              <a:buChar char="Ø"/>
            </a:pPr>
            <a:r>
              <a:rPr lang="en-US" altLang="en-US" dirty="0"/>
              <a:t>Currently, there are  14 operating rainfall stations in the country, 5 synoptic stations, 9 AWS for the </a:t>
            </a:r>
            <a:r>
              <a:rPr lang="en-US" altLang="en-US" dirty="0" err="1"/>
              <a:t>agromet</a:t>
            </a:r>
            <a:r>
              <a:rPr lang="en-US" altLang="en-US" dirty="0"/>
              <a:t>.</a:t>
            </a:r>
          </a:p>
          <a:p>
            <a:pPr algn="just">
              <a:buFont typeface="Wingdings" panose="05000000000000000000" pitchFamily="2" charset="2"/>
              <a:buChar char="Ø"/>
            </a:pPr>
            <a:r>
              <a:rPr lang="en-US" altLang="en-US" dirty="0"/>
              <a:t>The current observational station network is not sufficient enough to capture all climatic factors over the all country . </a:t>
            </a:r>
          </a:p>
          <a:p>
            <a:pPr marL="0" indent="0">
              <a:buNone/>
            </a:pPr>
            <a:endParaRPr lang="en-US" dirty="0"/>
          </a:p>
        </p:txBody>
      </p:sp>
    </p:spTree>
    <p:extLst>
      <p:ext uri="{BB962C8B-B14F-4D97-AF65-F5344CB8AC3E}">
        <p14:creationId xmlns:p14="http://schemas.microsoft.com/office/powerpoint/2010/main" val="9395827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839200" cy="1066800"/>
          </a:xfrm>
        </p:spPr>
        <p:txBody>
          <a:bodyPr/>
          <a:lstStyle/>
          <a:p>
            <a:r>
              <a:rPr lang="en-GB" altLang="en-US" sz="4000" dirty="0">
                <a:latin typeface="Times New Roman" panose="02020603050405020304" pitchFamily="18" charset="0"/>
                <a:cs typeface="Times New Roman" panose="02020603050405020304" pitchFamily="18" charset="0"/>
              </a:rPr>
              <a:t>Meteorological Data Transmission system</a:t>
            </a:r>
            <a:endParaRPr lang="en-US" sz="4000" dirty="0"/>
          </a:p>
        </p:txBody>
      </p:sp>
      <p:sp>
        <p:nvSpPr>
          <p:cNvPr id="3" name="Content Placeholder 2"/>
          <p:cNvSpPr>
            <a:spLocks noGrp="1"/>
          </p:cNvSpPr>
          <p:nvPr>
            <p:ph idx="1"/>
          </p:nvPr>
        </p:nvSpPr>
        <p:spPr>
          <a:xfrm>
            <a:off x="152400" y="1371600"/>
            <a:ext cx="8686800" cy="5257800"/>
          </a:xfrm>
        </p:spPr>
        <p:txBody>
          <a:bodyPr/>
          <a:lstStyle/>
          <a:p>
            <a:pPr algn="just">
              <a:buFont typeface="Wingdings" panose="05000000000000000000" pitchFamily="2" charset="2"/>
              <a:buChar char="Ø"/>
            </a:pPr>
            <a:r>
              <a:rPr lang="en-US" altLang="en-US" dirty="0"/>
              <a:t>Data collected from the observation stations are transmitted to the SSMD head office in Juba, where they are further transmitted to the regional center in Nairobi through the email addresses.</a:t>
            </a:r>
          </a:p>
          <a:p>
            <a:pPr algn="just">
              <a:buFont typeface="Wingdings" panose="05000000000000000000" pitchFamily="2" charset="2"/>
              <a:buChar char="Ø"/>
            </a:pPr>
            <a:r>
              <a:rPr lang="en-US" altLang="en-US" dirty="0"/>
              <a:t>The system used for data transmission from observation stations to Juba (SSMD </a:t>
            </a:r>
            <a:r>
              <a:rPr lang="en-US" altLang="en-US" dirty="0" err="1"/>
              <a:t>Hq</a:t>
            </a:r>
            <a:r>
              <a:rPr lang="en-US" altLang="en-US" dirty="0"/>
              <a:t>) is through </a:t>
            </a:r>
            <a:r>
              <a:rPr lang="en-US" altLang="en-US" i="1" dirty="0"/>
              <a:t>telephones</a:t>
            </a:r>
            <a:r>
              <a:rPr lang="en-US" altLang="en-US" dirty="0"/>
              <a:t> and Juba from to Nairobi through email we don’t GTS System in South Sudan. </a:t>
            </a:r>
          </a:p>
          <a:p>
            <a:pPr marL="0" indent="0">
              <a:buNone/>
            </a:pPr>
            <a:endParaRPr lang="en-US" dirty="0"/>
          </a:p>
        </p:txBody>
      </p:sp>
    </p:spTree>
    <p:extLst>
      <p:ext uri="{BB962C8B-B14F-4D97-AF65-F5344CB8AC3E}">
        <p14:creationId xmlns:p14="http://schemas.microsoft.com/office/powerpoint/2010/main" val="34434058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152400"/>
            <a:ext cx="8610600" cy="914400"/>
          </a:xfrm>
        </p:spPr>
        <p:txBody>
          <a:bodyPr/>
          <a:lstStyle/>
          <a:p>
            <a:r>
              <a:rPr lang="en-GB" altLang="en-US" dirty="0">
                <a:latin typeface="Times New Roman" panose="02020603050405020304" pitchFamily="18" charset="0"/>
                <a:cs typeface="Times New Roman" panose="02020603050405020304" pitchFamily="18" charset="0"/>
              </a:rPr>
              <a:t>Meteorological Data repository</a:t>
            </a:r>
            <a:endParaRPr lang="en-US" dirty="0"/>
          </a:p>
        </p:txBody>
      </p:sp>
      <p:sp>
        <p:nvSpPr>
          <p:cNvPr id="3" name="Content Placeholder 2"/>
          <p:cNvSpPr>
            <a:spLocks noGrp="1"/>
          </p:cNvSpPr>
          <p:nvPr>
            <p:ph idx="1"/>
          </p:nvPr>
        </p:nvSpPr>
        <p:spPr>
          <a:xfrm>
            <a:off x="228600" y="1371600"/>
            <a:ext cx="8686800" cy="5334000"/>
          </a:xfrm>
        </p:spPr>
        <p:txBody>
          <a:bodyPr/>
          <a:lstStyle/>
          <a:p>
            <a:pPr algn="just">
              <a:buFont typeface="Wingdings" panose="05000000000000000000" pitchFamily="2" charset="2"/>
              <a:buChar char="Ø"/>
            </a:pPr>
            <a:r>
              <a:rPr lang="en-US" altLang="en-US" sz="2800" dirty="0"/>
              <a:t>Archiving of meteorological data received at the SSMD head office is of one type, namely </a:t>
            </a:r>
            <a:r>
              <a:rPr lang="en-US" altLang="en-US" sz="2800" b="1" i="1" dirty="0"/>
              <a:t>manual</a:t>
            </a:r>
            <a:r>
              <a:rPr lang="en-US" altLang="en-US" sz="2800" dirty="0"/>
              <a:t>. All daily data is stored in files packed in </a:t>
            </a:r>
            <a:r>
              <a:rPr lang="en-US" altLang="en-US" sz="2800" b="1" dirty="0"/>
              <a:t>excel sheet</a:t>
            </a:r>
            <a:r>
              <a:rPr lang="en-US" altLang="en-US" sz="2800" dirty="0"/>
              <a:t>. Data as old as 70 years is available for some stations in South Sudan. </a:t>
            </a:r>
          </a:p>
          <a:p>
            <a:pPr algn="just">
              <a:buFont typeface="Wingdings" panose="05000000000000000000" pitchFamily="2" charset="2"/>
              <a:buChar char="Ø"/>
            </a:pPr>
            <a:r>
              <a:rPr lang="en-US" altLang="en-US" sz="2800" dirty="0"/>
              <a:t>A special data base software package, provided by WMO, called </a:t>
            </a:r>
            <a:r>
              <a:rPr lang="en-US" altLang="en-US" sz="2800" dirty="0" err="1"/>
              <a:t>Climsoft</a:t>
            </a:r>
            <a:r>
              <a:rPr lang="en-US" altLang="en-US" sz="2800" dirty="0"/>
              <a:t> is used since 2013 to capture the data but the computer is not longer working. </a:t>
            </a:r>
          </a:p>
          <a:p>
            <a:pPr algn="just">
              <a:buFont typeface="Wingdings" panose="05000000000000000000" pitchFamily="2" charset="2"/>
              <a:buChar char="Ø"/>
            </a:pPr>
            <a:r>
              <a:rPr lang="en-US" altLang="en-US" sz="2800" dirty="0"/>
              <a:t>The digitized data is available from 1925. </a:t>
            </a:r>
          </a:p>
          <a:p>
            <a:pPr marL="0" indent="0">
              <a:buNone/>
            </a:pPr>
            <a:endParaRPr lang="en-US" dirty="0"/>
          </a:p>
        </p:txBody>
      </p:sp>
    </p:spTree>
    <p:extLst>
      <p:ext uri="{BB962C8B-B14F-4D97-AF65-F5344CB8AC3E}">
        <p14:creationId xmlns:p14="http://schemas.microsoft.com/office/powerpoint/2010/main" val="1648028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latin typeface="Times New Roman" panose="02020603050405020304" pitchFamily="18" charset="0"/>
                <a:cs typeface="Times New Roman" panose="02020603050405020304" pitchFamily="18" charset="0"/>
              </a:rPr>
              <a:t>Data Processing System</a:t>
            </a:r>
            <a:endParaRPr lang="en-US" dirty="0"/>
          </a:p>
        </p:txBody>
      </p:sp>
      <p:sp>
        <p:nvSpPr>
          <p:cNvPr id="3" name="Content Placeholder 2"/>
          <p:cNvSpPr>
            <a:spLocks noGrp="1"/>
          </p:cNvSpPr>
          <p:nvPr>
            <p:ph idx="1"/>
          </p:nvPr>
        </p:nvSpPr>
        <p:spPr/>
        <p:txBody>
          <a:bodyPr/>
          <a:lstStyle/>
          <a:p>
            <a:pPr algn="just">
              <a:buFont typeface="Wingdings" panose="05000000000000000000" pitchFamily="2" charset="2"/>
              <a:buChar char="Ø"/>
            </a:pPr>
            <a:r>
              <a:rPr lang="en-US" altLang="en-US" dirty="0"/>
              <a:t>All climatological data is received at the data Services section (at SSMD head office) in manuscript form. The data is usually captured in a special receipt book and checked for quality control to ensure it meets World Meteorological (WMO) standards before archiving. </a:t>
            </a:r>
          </a:p>
          <a:p>
            <a:pPr algn="just">
              <a:buFont typeface="Wingdings" panose="05000000000000000000" pitchFamily="2" charset="2"/>
              <a:buChar char="Ø"/>
            </a:pPr>
            <a:r>
              <a:rPr lang="en-US" altLang="en-US" dirty="0"/>
              <a:t>Real time data to be used for weather forecasting and warnings. </a:t>
            </a:r>
          </a:p>
          <a:p>
            <a:pPr marL="0" indent="0">
              <a:buNone/>
            </a:pPr>
            <a:endParaRPr lang="en-US" dirty="0"/>
          </a:p>
        </p:txBody>
      </p:sp>
    </p:spTree>
    <p:extLst>
      <p:ext uri="{BB962C8B-B14F-4D97-AF65-F5344CB8AC3E}">
        <p14:creationId xmlns:p14="http://schemas.microsoft.com/office/powerpoint/2010/main" val="22000547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8915400" cy="914400"/>
          </a:xfrm>
        </p:spPr>
        <p:txBody>
          <a:bodyPr/>
          <a:lstStyle/>
          <a:p>
            <a:r>
              <a:rPr lang="en-GB" altLang="en-US" sz="4000" dirty="0">
                <a:latin typeface="Times New Roman" panose="02020603050405020304" pitchFamily="18" charset="0"/>
                <a:cs typeface="Times New Roman" panose="02020603050405020304" pitchFamily="18" charset="0"/>
              </a:rPr>
              <a:t>Dissemination of climate information</a:t>
            </a:r>
            <a:endParaRPr lang="en-US" sz="4000" dirty="0"/>
          </a:p>
        </p:txBody>
      </p:sp>
      <p:sp>
        <p:nvSpPr>
          <p:cNvPr id="3" name="Content Placeholder 2"/>
          <p:cNvSpPr>
            <a:spLocks noGrp="1"/>
          </p:cNvSpPr>
          <p:nvPr>
            <p:ph idx="1"/>
          </p:nvPr>
        </p:nvSpPr>
        <p:spPr/>
        <p:txBody>
          <a:bodyPr/>
          <a:lstStyle/>
          <a:p>
            <a:pPr marL="0" indent="0">
              <a:buNone/>
            </a:pPr>
            <a:r>
              <a:rPr lang="en-US" dirty="0"/>
              <a:t>The climate information disseminate to the general public through:</a:t>
            </a:r>
          </a:p>
          <a:p>
            <a:pPr>
              <a:buFont typeface="Wingdings" panose="05000000000000000000" pitchFamily="2" charset="2"/>
              <a:buChar char="Ø"/>
            </a:pPr>
            <a:r>
              <a:rPr lang="en-US" dirty="0"/>
              <a:t> TV and Radio (SSTV, SS radio and Eye radio).</a:t>
            </a:r>
          </a:p>
          <a:p>
            <a:pPr>
              <a:buFont typeface="Wingdings" panose="05000000000000000000" pitchFamily="2" charset="2"/>
              <a:buChar char="Ø"/>
            </a:pPr>
            <a:r>
              <a:rPr lang="en-US" dirty="0"/>
              <a:t> Daily newspapers.</a:t>
            </a:r>
          </a:p>
          <a:p>
            <a:pPr>
              <a:buFont typeface="Wingdings" panose="05000000000000000000" pitchFamily="2" charset="2"/>
              <a:buChar char="Ø"/>
            </a:pPr>
            <a:r>
              <a:rPr lang="en-US" dirty="0"/>
              <a:t> Website under construction by WMO.</a:t>
            </a:r>
          </a:p>
          <a:p>
            <a:pPr marL="0" indent="0">
              <a:buNone/>
            </a:pPr>
            <a:endParaRPr lang="en-US" dirty="0"/>
          </a:p>
        </p:txBody>
      </p:sp>
    </p:spTree>
    <p:extLst>
      <p:ext uri="{BB962C8B-B14F-4D97-AF65-F5344CB8AC3E}">
        <p14:creationId xmlns:p14="http://schemas.microsoft.com/office/powerpoint/2010/main" val="2283585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Challenges</a:t>
            </a:r>
          </a:p>
        </p:txBody>
      </p:sp>
      <p:sp>
        <p:nvSpPr>
          <p:cNvPr id="3" name="Content Placeholder 2"/>
          <p:cNvSpPr>
            <a:spLocks noGrp="1"/>
          </p:cNvSpPr>
          <p:nvPr>
            <p:ph idx="1"/>
          </p:nvPr>
        </p:nvSpPr>
        <p:spPr>
          <a:xfrm>
            <a:off x="228600" y="1447800"/>
            <a:ext cx="8839200" cy="5181600"/>
          </a:xfrm>
        </p:spPr>
        <p:txBody>
          <a:bodyPr/>
          <a:lstStyle/>
          <a:p>
            <a:pPr>
              <a:buFont typeface="Wingdings" pitchFamily="2" charset="2"/>
              <a:buChar char="Ø"/>
            </a:pPr>
            <a:r>
              <a:rPr lang="en-US" sz="2400" dirty="0"/>
              <a:t>Lack of essential Meteorological communication networks to the regional distribution and international centers.</a:t>
            </a:r>
          </a:p>
          <a:p>
            <a:pPr>
              <a:buFont typeface="Wingdings" pitchFamily="2" charset="2"/>
              <a:buChar char="Ø"/>
            </a:pPr>
            <a:r>
              <a:rPr lang="en-US" sz="2400" dirty="0"/>
              <a:t>Lack of Telecommunication link between weather Forecast Center in Juba and Meteorological Offices in the States.</a:t>
            </a:r>
          </a:p>
          <a:p>
            <a:pPr>
              <a:buFont typeface="Wingdings" pitchFamily="2" charset="2"/>
              <a:buChar char="Ø"/>
            </a:pPr>
            <a:r>
              <a:rPr lang="en-US" sz="2400" dirty="0"/>
              <a:t>Few of Synoptic station over the country. </a:t>
            </a:r>
          </a:p>
          <a:p>
            <a:pPr>
              <a:buFont typeface="Wingdings" pitchFamily="2" charset="2"/>
              <a:buChar char="Ø"/>
            </a:pPr>
            <a:r>
              <a:rPr lang="en-US" sz="2400" dirty="0"/>
              <a:t>Lack of conventional Meteorological Instrument &amp; Equipment's. </a:t>
            </a:r>
          </a:p>
          <a:p>
            <a:pPr>
              <a:buFont typeface="Wingdings" pitchFamily="2" charset="2"/>
              <a:buChar char="Ø"/>
            </a:pPr>
            <a:r>
              <a:rPr lang="en-US" sz="2400" dirty="0"/>
              <a:t>Capacity building in climate data analysis </a:t>
            </a:r>
          </a:p>
          <a:p>
            <a:pPr>
              <a:buFont typeface="Wingdings" pitchFamily="2" charset="2"/>
              <a:buChar char="Ø"/>
            </a:pPr>
            <a:r>
              <a:rPr lang="en-US" sz="2400" dirty="0"/>
              <a:t>Climate data rescue</a:t>
            </a:r>
          </a:p>
          <a:p>
            <a:pPr>
              <a:buFont typeface="Wingdings" pitchFamily="2" charset="2"/>
              <a:buChar char="Ø"/>
            </a:pPr>
            <a:r>
              <a:rPr lang="en-US" sz="2400" dirty="0"/>
              <a:t>Lack of consistent </a:t>
            </a:r>
            <a:r>
              <a:rPr lang="en-US" sz="2400" dirty="0" smtClean="0"/>
              <a:t>metadata</a:t>
            </a:r>
          </a:p>
          <a:p>
            <a:pPr>
              <a:buFont typeface="Wingdings" pitchFamily="2" charset="2"/>
              <a:buChar char="Ø"/>
            </a:pPr>
            <a:r>
              <a:rPr lang="en-US" sz="2400" dirty="0" smtClean="0"/>
              <a:t>Installation of SADIS Station</a:t>
            </a:r>
          </a:p>
          <a:p>
            <a:pPr>
              <a:buFont typeface="Wingdings" pitchFamily="2" charset="2"/>
              <a:buChar char="Ø"/>
            </a:pPr>
            <a:r>
              <a:rPr lang="en-US" sz="2400" dirty="0" smtClean="0"/>
              <a:t>Installation of Satellite receiving station.</a:t>
            </a:r>
          </a:p>
          <a:p>
            <a:pPr>
              <a:buFont typeface="Wingdings" pitchFamily="2" charset="2"/>
              <a:buChar char="Ø"/>
            </a:pPr>
            <a:endParaRPr lang="en-US" sz="2400" dirty="0"/>
          </a:p>
          <a:p>
            <a:pPr marL="0" indent="0">
              <a:buNone/>
            </a:pPr>
            <a:endParaRPr lang="en-US" dirty="0"/>
          </a:p>
        </p:txBody>
      </p:sp>
    </p:spTree>
    <p:extLst>
      <p:ext uri="{BB962C8B-B14F-4D97-AF65-F5344CB8AC3E}">
        <p14:creationId xmlns:p14="http://schemas.microsoft.com/office/powerpoint/2010/main" val="20409126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endParaRPr lang="en-US" b="1" i="1" dirty="0" smtClean="0">
              <a:solidFill>
                <a:srgbClr val="0070C0"/>
              </a:solidFill>
              <a:latin typeface="Algerian" panose="04020705040A02060702" pitchFamily="82" charset="0"/>
            </a:endParaRPr>
          </a:p>
          <a:p>
            <a:pPr marL="0" indent="0">
              <a:buNone/>
            </a:pPr>
            <a:endParaRPr lang="en-US" b="1" i="1" dirty="0">
              <a:solidFill>
                <a:srgbClr val="0070C0"/>
              </a:solidFill>
              <a:latin typeface="Algerian" panose="04020705040A02060702" pitchFamily="82" charset="0"/>
            </a:endParaRPr>
          </a:p>
          <a:p>
            <a:pPr marL="0" indent="0">
              <a:buNone/>
            </a:pPr>
            <a:endParaRPr lang="en-US" b="1" i="1" dirty="0" smtClean="0">
              <a:solidFill>
                <a:srgbClr val="0070C0"/>
              </a:solidFill>
              <a:latin typeface="Algerian" panose="04020705040A02060702" pitchFamily="82" charset="0"/>
            </a:endParaRPr>
          </a:p>
          <a:p>
            <a:pPr marL="0" indent="0">
              <a:buNone/>
            </a:pPr>
            <a:r>
              <a:rPr lang="en-US" b="1" i="1" dirty="0">
                <a:solidFill>
                  <a:srgbClr val="0070C0"/>
                </a:solidFill>
                <a:latin typeface="Algerian" panose="04020705040A02060702" pitchFamily="82" charset="0"/>
              </a:rPr>
              <a:t> </a:t>
            </a:r>
            <a:r>
              <a:rPr lang="en-US" b="1" i="1" dirty="0" smtClean="0">
                <a:solidFill>
                  <a:srgbClr val="0070C0"/>
                </a:solidFill>
                <a:latin typeface="Algerian" panose="04020705040A02060702" pitchFamily="82" charset="0"/>
              </a:rPr>
              <a:t>             THANKS </a:t>
            </a:r>
            <a:r>
              <a:rPr lang="en-US" b="1" i="1" dirty="0">
                <a:solidFill>
                  <a:srgbClr val="0070C0"/>
                </a:solidFill>
                <a:latin typeface="Algerian" panose="04020705040A02060702" pitchFamily="82" charset="0"/>
              </a:rPr>
              <a:t>FOR YOUR ATTENTION </a:t>
            </a:r>
          </a:p>
          <a:p>
            <a:pPr marL="0" indent="0">
              <a:buNone/>
            </a:pPr>
            <a:endParaRPr lang="en-US" dirty="0"/>
          </a:p>
        </p:txBody>
      </p:sp>
      <p:sp>
        <p:nvSpPr>
          <p:cNvPr id="4" name="TextBox 3"/>
          <p:cNvSpPr txBox="1"/>
          <p:nvPr/>
        </p:nvSpPr>
        <p:spPr>
          <a:xfrm>
            <a:off x="152400" y="152400"/>
            <a:ext cx="8763000" cy="1077218"/>
          </a:xfrm>
          <a:prstGeom prst="rect">
            <a:avLst/>
          </a:prstGeom>
          <a:noFill/>
        </p:spPr>
        <p:txBody>
          <a:bodyPr wrap="square" rtlCol="0">
            <a:spAutoFit/>
          </a:bodyPr>
          <a:lstStyle/>
          <a:p>
            <a:pPr algn="ctr"/>
            <a:r>
              <a:rPr lang="en-US" sz="3200" b="1" dirty="0" smtClean="0">
                <a:solidFill>
                  <a:schemeClr val="bg1"/>
                </a:solidFill>
              </a:rPr>
              <a:t>South Sudan Meteorological Department, SSMD</a:t>
            </a:r>
            <a:endParaRPr lang="en-US" sz="3200" b="1" dirty="0">
              <a:solidFill>
                <a:schemeClr val="bg1"/>
              </a:solidFill>
            </a:endParaRPr>
          </a:p>
        </p:txBody>
      </p:sp>
    </p:spTree>
    <p:extLst>
      <p:ext uri="{BB962C8B-B14F-4D97-AF65-F5344CB8AC3E}">
        <p14:creationId xmlns:p14="http://schemas.microsoft.com/office/powerpoint/2010/main" val="3595756042"/>
      </p:ext>
    </p:extLst>
  </p:cSld>
  <p:clrMapOvr>
    <a:masterClrMapping/>
  </p:clrMapOvr>
</p:sld>
</file>

<file path=ppt/theme/theme1.xml><?xml version="1.0" encoding="utf-8"?>
<a:theme xmlns:a="http://schemas.openxmlformats.org/drawingml/2006/main" name="Office Theme">
  <a:themeElements>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growthconcept_0409 print</Template>
  <TotalTime>114</TotalTime>
  <Words>560</Words>
  <Application>Microsoft Office PowerPoint</Application>
  <PresentationFormat>On-screen Show (4:3)</PresentationFormat>
  <Paragraphs>45</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Algerian</vt:lpstr>
      <vt:lpstr>Arial</vt:lpstr>
      <vt:lpstr>Calibri</vt:lpstr>
      <vt:lpstr>Times New Roman</vt:lpstr>
      <vt:lpstr>Wingdings</vt:lpstr>
      <vt:lpstr>Office Theme</vt:lpstr>
      <vt:lpstr>Workshop of WIS 2 to 6 November 2015 Nairobi Kenya</vt:lpstr>
      <vt:lpstr>Introduction</vt:lpstr>
      <vt:lpstr>Functions of SSMD</vt:lpstr>
      <vt:lpstr>Field Monitoring Network on Met stations</vt:lpstr>
      <vt:lpstr>Meteorological Data Transmission system</vt:lpstr>
      <vt:lpstr>Meteorological Data repository</vt:lpstr>
      <vt:lpstr>Data Processing System</vt:lpstr>
      <vt:lpstr>Dissemination of climate information</vt:lpstr>
      <vt:lpstr>Challenges</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Edward Ashiek</dc:creator>
  <cp:lastModifiedBy>Edward Ashiek</cp:lastModifiedBy>
  <cp:revision>10</cp:revision>
  <dcterms:created xsi:type="dcterms:W3CDTF">2015-11-03T07:06:30Z</dcterms:created>
  <dcterms:modified xsi:type="dcterms:W3CDTF">2015-11-04T12:34:11Z</dcterms:modified>
</cp:coreProperties>
</file>