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</p:sldMasterIdLst>
  <p:notesMasterIdLst>
    <p:notesMasterId r:id="rId18"/>
  </p:notesMasterIdLst>
  <p:handoutMasterIdLst>
    <p:handoutMasterId r:id="rId19"/>
  </p:handoutMasterIdLst>
  <p:sldIdLst>
    <p:sldId id="256" r:id="rId4"/>
    <p:sldId id="261" r:id="rId5"/>
    <p:sldId id="263" r:id="rId6"/>
    <p:sldId id="264" r:id="rId7"/>
    <p:sldId id="269" r:id="rId8"/>
    <p:sldId id="270" r:id="rId9"/>
    <p:sldId id="265" r:id="rId10"/>
    <p:sldId id="271" r:id="rId11"/>
    <p:sldId id="266" r:id="rId12"/>
    <p:sldId id="272" r:id="rId13"/>
    <p:sldId id="267" r:id="rId14"/>
    <p:sldId id="268" r:id="rId15"/>
    <p:sldId id="262" r:id="rId16"/>
    <p:sldId id="273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452BD3F-02B7-4244-A895-CC51D75231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334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08987EE-FF91-4FBF-AD3C-CF10F42870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8610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20CD13E-D70B-4A8B-AB53-E6974D6E4314}" type="slidenum">
              <a:rPr lang="en-GB" sz="1200" smtClean="0"/>
              <a:pPr/>
              <a:t>1</a:t>
            </a:fld>
            <a:endParaRPr lang="en-GB" sz="1200" smtClean="0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BEA5512-FFD7-48B4-AE2C-B2D628A2947C}" type="slidenum">
              <a:rPr lang="en-GB" sz="1200" smtClean="0"/>
              <a:pPr/>
              <a:t>2</a:t>
            </a:fld>
            <a:endParaRPr lang="en-GB" sz="1200" smtClean="0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99E54-F69C-4F67-9104-66B6154BB2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653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E66BA-9EDB-4594-A463-2847FCCC5F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41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4DAC7-D793-4234-A4C4-ABEDC2C760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97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10BA3-DDC6-4266-897F-747B8AD3F0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356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AE7E2-D15E-4979-B661-6C866670E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118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FB517-8CD2-43FE-8716-AA780922EA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67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684A5-8C15-436A-849C-45E9BC6BB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830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2755C-F244-4E5E-8D02-3051BFE575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345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827A8-F3C2-4ADA-889C-A6A9D48059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875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ACAC2-63C4-4128-8272-2ED2300E89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452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0962B-6F02-499E-A6F9-572BF77396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83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3253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C8B3F-41EE-4C4F-B8DF-BD76AC53CE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219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3E532-D035-4A52-A3BF-721E3FA49F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657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AB53C-8655-40F8-9DB3-5AB7C16081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7537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281C5-155F-4590-A5A2-4EE9B80F35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370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46199-EB4B-4091-BE2B-D026831192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3451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C9A94-A73D-4082-AF27-EAC4EBA506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3654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A3281-5EC4-4634-8573-EA4777AB76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429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B2E2F-8053-4D67-AC4C-F36970869A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7972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E5D64-88A6-4C17-9336-BCEC0C1BB1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234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40246-6CDD-4EBE-9D72-1FBA075BFC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8387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8E531-8882-427E-BC50-45AF168378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0520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4E834-BF41-449C-ABFF-DD146108BE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2438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1945A-F9BD-4A2D-92E3-05B350F47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6998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58AB6-056C-4879-A633-586AB5EEDE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7202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DDA87-E71E-4621-91B7-6CA18CED25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1010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9F21D-ACE6-4209-9497-E55277BD5E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7833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0FB57-0B52-4C02-9448-DD74B9150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3343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8C8D9-8D76-477B-8FC2-8673E18C1B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8903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84079-9E00-4C4F-8E97-AC06C01AF5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260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12F23-B274-49E3-BED3-FC942F9B79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2518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A6C50-CE8C-4119-9635-5EF09EE0B3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39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93445-E788-4A40-8E99-E9B59537ED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979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0AD80244-1B51-4CD9-B742-475BEB4E18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8B0C2564-B8A2-4F59-B190-179E716A04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WIS4 - Operating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02F03764-2638-4B5B-9EEC-427CA9C313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://wis.wmo.int/page=TrainingAid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-db.wmo.int/WIS/centres/candidates.asp" TargetMode="External"/><Relationship Id="rId2" Type="http://schemas.openxmlformats.org/officeDocument/2006/relationships/hyperlink" Target="http://www.wmo.int/pages/prog/www/WIS/centres/index_en.php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wmo.int/pages/prog/www/WIS/wiswiki/tiki-download_wiki_attachment.php?attId=1761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pages/prog/www/WIS/centres/index_en.php" TargetMode="Externa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1905000" y="381000"/>
            <a:ext cx="7772400" cy="1143000"/>
          </a:xfrm>
          <a:noFill/>
        </p:spPr>
        <p:txBody>
          <a:bodyPr/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</a:rPr>
              <a:t>World Meteorological Organization</a:t>
            </a:r>
            <a:r>
              <a:rPr lang="en-US" sz="2800" smtClean="0">
                <a:solidFill>
                  <a:schemeClr val="bg1"/>
                </a:solidFill>
              </a:rPr>
              <a:t/>
            </a:r>
            <a:br>
              <a:rPr lang="en-US" sz="28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Working together in weather, climate and water</a:t>
            </a:r>
          </a:p>
        </p:txBody>
      </p:sp>
      <p:sp>
        <p:nvSpPr>
          <p:cNvPr id="5124" name="Rectangle 6"/>
          <p:cNvSpPr>
            <a:spLocks noGrp="1" noChangeArrowheads="1"/>
          </p:cNvSpPr>
          <p:nvPr>
            <p:ph type="subTitle" idx="4294967295"/>
          </p:nvPr>
        </p:nvSpPr>
        <p:spPr>
          <a:xfrm>
            <a:off x="250825" y="2333625"/>
            <a:ext cx="8605838" cy="3390900"/>
          </a:xfrm>
          <a:noFill/>
        </p:spPr>
        <p:txBody>
          <a:bodyPr anchor="ctr"/>
          <a:lstStyle/>
          <a:p>
            <a:pPr marL="0" indent="0" algn="ctr" eaLnBrk="1" hangingPunct="1"/>
            <a:r>
              <a:rPr lang="en-GB" sz="5400" b="1" smtClean="0">
                <a:solidFill>
                  <a:schemeClr val="bg1"/>
                </a:solidFill>
              </a:rPr>
              <a:t>Operating a WIS Centre</a:t>
            </a:r>
            <a:endParaRPr lang="en-GB" sz="5400" b="1" i="1" smtClean="0">
              <a:solidFill>
                <a:schemeClr val="bg1"/>
              </a:solidFill>
            </a:endParaRP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 Project Office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WMO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Wis-help@wmo.int</a:t>
            </a:r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2268538" y="6477000"/>
            <a:ext cx="4464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sz="1400">
                <a:latin typeface="Arial" charset="0"/>
              </a:rPr>
              <a:t>WMO – </a:t>
            </a:r>
            <a:r>
              <a:rPr lang="en-US" sz="1400">
                <a:latin typeface="Arial" charset="0"/>
                <a:hlinkClick r:id="rId4"/>
              </a:rPr>
              <a:t>http://wis.wmo.int/page=TrainingAids</a:t>
            </a:r>
            <a:r>
              <a:rPr lang="en-US" sz="1400">
                <a:latin typeface="Arial" charset="0"/>
              </a:rPr>
              <a:t> </a:t>
            </a:r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GB" sz="1400">
                <a:latin typeface="Arial" charset="0"/>
              </a:rPr>
              <a:t>www.wmo.int</a:t>
            </a:r>
          </a:p>
        </p:txBody>
      </p:sp>
      <p:sp>
        <p:nvSpPr>
          <p:cNvPr id="512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128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250825" y="6453188"/>
            <a:ext cx="2017713" cy="3286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5129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04ACF45D-3B71-4F3F-B4E5-C1007E42583B}" type="slidenum">
              <a:rPr lang="en-US" sz="1400" smtClean="0">
                <a:latin typeface="Arial" charset="0"/>
              </a:rPr>
              <a:pPr/>
              <a:t>1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614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E35BC3AB-DEDC-40DB-945D-EA115F856805}" type="slidenum">
              <a:rPr lang="en-US" sz="1400" smtClean="0">
                <a:latin typeface="Arial" charset="0"/>
              </a:rPr>
              <a:pPr/>
              <a:t>2</a:t>
            </a:fld>
            <a:endParaRPr lang="en-US" sz="1400" smtClean="0">
              <a:latin typeface="Arial" charset="0"/>
            </a:endParaRPr>
          </a:p>
        </p:txBody>
      </p:sp>
      <p:sp>
        <p:nvSpPr>
          <p:cNvPr id="6148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2832B2E4-CB12-4079-BB30-81016ED13691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>Operating a WIS Centre</a:t>
            </a:r>
          </a:p>
        </p:txBody>
      </p:sp>
      <p:sp>
        <p:nvSpPr>
          <p:cNvPr id="61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•"/>
            </a:pPr>
            <a:r>
              <a:rPr lang="en-GB" smtClean="0"/>
              <a:t>Registering the Centre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Technical Implementation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Running the Centre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Staff competencies (Guide to WIS)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Registering the Centre</a:t>
            </a:r>
            <a:endParaRPr lang="en-US" smtClean="0"/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Applying to register a centre</a:t>
            </a:r>
          </a:p>
          <a:p>
            <a:r>
              <a:rPr lang="en-GB" smtClean="0"/>
              <a:t>Assessment of capabilities</a:t>
            </a:r>
          </a:p>
          <a:p>
            <a:r>
              <a:rPr lang="en-GB" smtClean="0"/>
              <a:t>Authority to approve a centre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Applying to register a centre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smtClean="0"/>
              <a:t>National Centres</a:t>
            </a:r>
          </a:p>
          <a:p>
            <a:pPr>
              <a:buFontTx/>
              <a:buChar char="•"/>
            </a:pPr>
            <a:r>
              <a:rPr lang="en-GB" smtClean="0"/>
              <a:t>PR notifies the Secretariat</a:t>
            </a:r>
          </a:p>
          <a:p>
            <a:pPr lvl="1"/>
            <a:r>
              <a:rPr lang="en-GB" smtClean="0"/>
              <a:t>contact details for focal point</a:t>
            </a:r>
          </a:p>
          <a:p>
            <a:pPr lvl="1"/>
            <a:r>
              <a:rPr lang="en-GB" smtClean="0"/>
              <a:t>agrees Principal GISC</a:t>
            </a:r>
          </a:p>
          <a:p>
            <a:pPr lvl="1"/>
            <a:r>
              <a:rPr lang="en-GB" smtClean="0"/>
              <a:t>confirms centre will meet functional requirements</a:t>
            </a:r>
          </a:p>
          <a:p>
            <a:r>
              <a:rPr lang="en-GB" b="1" smtClean="0"/>
              <a:t>DCPCs</a:t>
            </a:r>
          </a:p>
          <a:p>
            <a:pPr>
              <a:buFontTx/>
              <a:buChar char="•"/>
            </a:pPr>
            <a:r>
              <a:rPr lang="en-GB" smtClean="0"/>
              <a:t>meet Programme/Regional need</a:t>
            </a:r>
          </a:p>
          <a:p>
            <a:pPr>
              <a:buFontTx/>
              <a:buChar char="•"/>
            </a:pPr>
            <a:r>
              <a:rPr lang="en-GB" smtClean="0"/>
              <a:t>functionality tested by GISC</a:t>
            </a:r>
          </a:p>
          <a:p>
            <a:pPr>
              <a:buFontTx/>
              <a:buChar char="•"/>
            </a:pPr>
            <a:r>
              <a:rPr lang="en-GB" smtClean="0"/>
              <a:t>compliance confirmed by CBS</a:t>
            </a:r>
          </a:p>
          <a:p>
            <a:pPr>
              <a:buFontTx/>
              <a:buChar char="•"/>
            </a:pPr>
            <a:endParaRPr lang="en-US" smtClean="0"/>
          </a:p>
        </p:txBody>
      </p:sp>
      <p:sp>
        <p:nvSpPr>
          <p:cNvPr id="8196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8197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FC4C255-A4FB-427F-ABEE-C1DDB1BBB25B}" type="slidenum">
              <a:rPr lang="en-US" sz="1400" smtClean="0">
                <a:latin typeface="Arial" charset="0"/>
              </a:rPr>
              <a:pPr/>
              <a:t>4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Applying to register a GISC</a:t>
            </a:r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Member proposes</a:t>
            </a:r>
          </a:p>
          <a:p>
            <a:pPr lvl="1"/>
            <a:r>
              <a:rPr lang="en-GB" smtClean="0"/>
              <a:t>Confirms functional compliance</a:t>
            </a:r>
          </a:p>
          <a:p>
            <a:pPr lvl="1"/>
            <a:r>
              <a:rPr lang="en-GB" smtClean="0"/>
              <a:t>Proposed area of responsibility</a:t>
            </a:r>
          </a:p>
          <a:p>
            <a:pPr lvl="1"/>
            <a:r>
              <a:rPr lang="en-GB" smtClean="0"/>
              <a:t>Formal PR commitment that services will be provided</a:t>
            </a:r>
          </a:p>
          <a:p>
            <a:pPr>
              <a:buFontTx/>
              <a:buChar char="•"/>
            </a:pPr>
            <a:r>
              <a:rPr lang="en-GB" smtClean="0"/>
              <a:t>Demonstrate</a:t>
            </a:r>
          </a:p>
          <a:p>
            <a:pPr lvl="1"/>
            <a:r>
              <a:rPr lang="en-GB" smtClean="0"/>
              <a:t>To CBS – using TT-CAC to confirm technical compliance</a:t>
            </a:r>
          </a:p>
          <a:p>
            <a:pPr>
              <a:buFontTx/>
              <a:buChar char="•"/>
            </a:pPr>
            <a:r>
              <a:rPr lang="en-GB" smtClean="0"/>
              <a:t>Designation by Congress or Executive Council</a:t>
            </a:r>
            <a:endParaRPr lang="en-US" smtClean="0"/>
          </a:p>
        </p:txBody>
      </p:sp>
      <p:sp>
        <p:nvSpPr>
          <p:cNvPr id="9220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9221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EE1C61C8-7A02-4B50-ACAB-6D72A7518AE8}" type="slidenum">
              <a:rPr lang="en-US" sz="1400" smtClean="0">
                <a:latin typeface="Arial" charset="0"/>
              </a:rPr>
              <a:pPr/>
              <a:t>5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Assessment of Capabilities</a:t>
            </a:r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6913" y="1341438"/>
            <a:ext cx="8424862" cy="4683125"/>
          </a:xfrm>
        </p:spPr>
        <p:txBody>
          <a:bodyPr/>
          <a:lstStyle/>
          <a:p>
            <a:pPr>
              <a:defRPr/>
            </a:pPr>
            <a:r>
              <a:rPr lang="en-GB" b="1" dirty="0" smtClean="0"/>
              <a:t>DCPC and GISC</a:t>
            </a:r>
            <a:r>
              <a:rPr lang="en-GB" dirty="0" smtClean="0"/>
              <a:t> </a:t>
            </a:r>
            <a:r>
              <a:rPr lang="en-GB" dirty="0" smtClean="0">
                <a:latin typeface="Arial Black" pitchFamily="34" charset="0"/>
              </a:rPr>
              <a:t>–</a:t>
            </a:r>
            <a:r>
              <a:rPr lang="en-GB" dirty="0" smtClean="0"/>
              <a:t> Utilising online form:</a:t>
            </a:r>
          </a:p>
          <a:p>
            <a:pPr>
              <a:buFontTx/>
              <a:buChar char="•"/>
              <a:defRPr/>
            </a:pPr>
            <a:r>
              <a:rPr lang="en-US" dirty="0" smtClean="0"/>
              <a:t>Questions about type of </a:t>
            </a:r>
            <a:r>
              <a:rPr lang="en-US" dirty="0" err="1" smtClean="0"/>
              <a:t>centre</a:t>
            </a:r>
            <a:endParaRPr lang="en-US" dirty="0" smtClean="0"/>
          </a:p>
          <a:p>
            <a:pPr>
              <a:buFontTx/>
              <a:buChar char="•"/>
              <a:defRPr/>
            </a:pPr>
            <a:r>
              <a:rPr lang="en-US" dirty="0" smtClean="0"/>
              <a:t>Identification Information </a:t>
            </a:r>
          </a:p>
          <a:p>
            <a:pPr>
              <a:buFontTx/>
              <a:buChar char="•"/>
              <a:defRPr/>
            </a:pPr>
            <a:r>
              <a:rPr lang="en-US" dirty="0" smtClean="0"/>
              <a:t>General Criteria </a:t>
            </a:r>
          </a:p>
          <a:p>
            <a:pPr>
              <a:buFontTx/>
              <a:buChar char="•"/>
              <a:defRPr/>
            </a:pPr>
            <a:r>
              <a:rPr lang="en-US" dirty="0" smtClean="0"/>
              <a:t>Functional Requirements</a:t>
            </a:r>
          </a:p>
          <a:p>
            <a:pPr>
              <a:buFontTx/>
              <a:buChar char="•"/>
              <a:defRPr/>
            </a:pPr>
            <a:r>
              <a:rPr lang="en-US" dirty="0" smtClean="0"/>
              <a:t>Technical Requirements</a:t>
            </a:r>
          </a:p>
          <a:p>
            <a:pPr>
              <a:buFontTx/>
              <a:buChar char="•"/>
              <a:defRPr/>
            </a:pPr>
            <a:r>
              <a:rPr lang="en-US" dirty="0" smtClean="0"/>
              <a:t>Demonstration Tests</a:t>
            </a:r>
          </a:p>
          <a:p>
            <a:pPr marL="0" indent="0">
              <a:defRPr/>
            </a:pPr>
            <a:r>
              <a:rPr lang="en-US" b="1" dirty="0" smtClean="0"/>
              <a:t>NC</a:t>
            </a:r>
            <a:r>
              <a:rPr lang="en-US" dirty="0" smtClean="0"/>
              <a:t> – Centre works with Principal GISC to demonstrate capabilities</a:t>
            </a:r>
          </a:p>
          <a:p>
            <a:pPr>
              <a:buFontTx/>
              <a:buChar char="•"/>
              <a:defRPr/>
            </a:pPr>
            <a:r>
              <a:rPr lang="en-US" dirty="0" smtClean="0"/>
              <a:t>NC compliance use cases/tests in Regional WIS IP</a:t>
            </a:r>
          </a:p>
        </p:txBody>
      </p:sp>
      <p:sp>
        <p:nvSpPr>
          <p:cNvPr id="10244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10245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64516895-07F8-4F32-A779-0D3C32842AFE}" type="slidenum">
              <a:rPr lang="en-US" sz="1400" smtClean="0">
                <a:latin typeface="Arial" charset="0"/>
              </a:rPr>
              <a:pPr/>
              <a:t>6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Technical implementation</a:t>
            </a:r>
            <a:endParaRPr lang="en-US" smtClean="0"/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Technical Implementation</a:t>
            </a:r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en-GB" b="1" dirty="0" smtClean="0"/>
              <a:t>Metadata</a:t>
            </a:r>
            <a:r>
              <a:rPr lang="en-GB" dirty="0" smtClean="0"/>
              <a:t> (all centres)</a:t>
            </a:r>
            <a:endParaRPr lang="en-GB" dirty="0" smtClean="0">
              <a:latin typeface="Arial Black" pitchFamily="34" charset="0"/>
            </a:endParaRP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NC/DCPCs can use tools from GISC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staff training</a:t>
            </a:r>
            <a:r>
              <a:rPr lang="en-GB" dirty="0"/>
              <a:t>	</a:t>
            </a:r>
            <a:endParaRPr lang="en-GB" dirty="0" smtClean="0"/>
          </a:p>
          <a:p>
            <a:pPr marL="0" indent="0">
              <a:defRPr/>
            </a:pPr>
            <a:endParaRPr lang="en-GB" dirty="0" smtClean="0"/>
          </a:p>
          <a:p>
            <a:pPr marL="0" indent="0">
              <a:defRPr/>
            </a:pPr>
            <a:r>
              <a:rPr lang="en-GB" b="1" dirty="0" smtClean="0"/>
              <a:t>ICT Infrastructure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NC </a:t>
            </a:r>
            <a:r>
              <a:rPr lang="en-GB" dirty="0" smtClean="0">
                <a:latin typeface="Arial Black" pitchFamily="34" charset="0"/>
              </a:rPr>
              <a:t>–</a:t>
            </a:r>
            <a:r>
              <a:rPr lang="en-GB" dirty="0" smtClean="0"/>
              <a:t> </a:t>
            </a:r>
            <a:r>
              <a:rPr lang="en-GB" i="1" dirty="0" smtClean="0"/>
              <a:t>may</a:t>
            </a:r>
            <a:r>
              <a:rPr lang="en-GB" dirty="0" smtClean="0"/>
              <a:t> need some ICT upgrades/development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DCPC </a:t>
            </a:r>
            <a:r>
              <a:rPr lang="en-GB" dirty="0" smtClean="0">
                <a:latin typeface="Arial Black" pitchFamily="34" charset="0"/>
              </a:rPr>
              <a:t>–</a:t>
            </a:r>
            <a:r>
              <a:rPr lang="en-GB" dirty="0" smtClean="0"/>
              <a:t> amount of development depends on new services to be offered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GISC </a:t>
            </a:r>
            <a:r>
              <a:rPr lang="en-GB" dirty="0" smtClean="0">
                <a:latin typeface="Arial Black" pitchFamily="34" charset="0"/>
              </a:rPr>
              <a:t>–</a:t>
            </a:r>
            <a:r>
              <a:rPr lang="en-GB" dirty="0" smtClean="0"/>
              <a:t> substantial development likely to be needed</a:t>
            </a:r>
          </a:p>
          <a:p>
            <a:pPr marL="0" indent="0">
              <a:defRPr/>
            </a:pPr>
            <a:endParaRPr lang="en-US" dirty="0" smtClean="0"/>
          </a:p>
        </p:txBody>
      </p:sp>
      <p:sp>
        <p:nvSpPr>
          <p:cNvPr id="12292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12293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2A970BAD-3881-4EC3-94B6-8FDE453DC45C}" type="slidenum">
              <a:rPr lang="en-US" sz="1400" smtClean="0">
                <a:latin typeface="Arial" charset="0"/>
              </a:rPr>
              <a:pPr/>
              <a:t>8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Running the Centre</a:t>
            </a:r>
            <a:endParaRPr lang="en-US" smtClean="0"/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Running the centre</a:t>
            </a:r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Questionnaire discusses many of the issues. </a:t>
            </a:r>
          </a:p>
          <a:p>
            <a:pPr>
              <a:buFontTx/>
              <a:buChar char="•"/>
            </a:pPr>
            <a:r>
              <a:rPr lang="en-GB" smtClean="0"/>
              <a:t>Availability/resilience and how it is achieved</a:t>
            </a:r>
          </a:p>
          <a:p>
            <a:pPr lvl="1"/>
            <a:r>
              <a:rPr lang="en-GB" smtClean="0"/>
              <a:t>Infrastructure</a:t>
            </a:r>
          </a:p>
          <a:p>
            <a:pPr lvl="1"/>
            <a:r>
              <a:rPr lang="en-GB" smtClean="0"/>
              <a:t>Support &amp; preventative maintenance</a:t>
            </a:r>
          </a:p>
          <a:p>
            <a:pPr lvl="1"/>
            <a:r>
              <a:rPr lang="en-GB" smtClean="0"/>
              <a:t>Staffing</a:t>
            </a:r>
          </a:p>
          <a:p>
            <a:pPr>
              <a:buFontTx/>
              <a:buChar char="•"/>
            </a:pPr>
            <a:r>
              <a:rPr lang="en-GB" smtClean="0"/>
              <a:t>Working with other WIS centres</a:t>
            </a:r>
          </a:p>
          <a:p>
            <a:pPr>
              <a:buFontTx/>
              <a:buChar char="•"/>
            </a:pPr>
            <a:r>
              <a:rPr lang="en-GB" smtClean="0"/>
              <a:t>User interaction (eg helpdesk, capacity development)</a:t>
            </a:r>
          </a:p>
          <a:p>
            <a:pPr>
              <a:buFontTx/>
              <a:buChar char="•"/>
            </a:pPr>
            <a:r>
              <a:rPr lang="en-GB" smtClean="0"/>
              <a:t>Monitoring practices and response</a:t>
            </a:r>
          </a:p>
          <a:p>
            <a:pPr>
              <a:buFontTx/>
              <a:buChar char="•"/>
            </a:pPr>
            <a:endParaRPr lang="en-US" smtClean="0"/>
          </a:p>
        </p:txBody>
      </p:sp>
      <p:sp>
        <p:nvSpPr>
          <p:cNvPr id="14340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14341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C1369989-AA97-4A8D-B4F5-D909B963E1AE}" type="slidenum">
              <a:rPr lang="en-US" sz="1400" smtClean="0">
                <a:latin typeface="Arial" charset="0"/>
              </a:rPr>
              <a:pPr/>
              <a:t>10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Exercise</a:t>
            </a:r>
            <a:endParaRPr lang="en-US" smtClean="0"/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2492375"/>
            <a:ext cx="6985000" cy="28813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400" smtClean="0"/>
              <a:t>Check whether your centre is already registered with WIS.</a:t>
            </a:r>
          </a:p>
          <a:p>
            <a:pPr>
              <a:lnSpc>
                <a:spcPct val="80000"/>
              </a:lnSpc>
            </a:pPr>
            <a:r>
              <a:rPr lang="en-GB" sz="2400" smtClean="0"/>
              <a:t>In the last exercise you identified what you need to do to set up a centre.  Use the nomination form for WIS Centres to help you develop your  plans further.</a:t>
            </a:r>
          </a:p>
          <a:p>
            <a:pPr>
              <a:lnSpc>
                <a:spcPct val="80000"/>
              </a:lnSpc>
            </a:pPr>
            <a:r>
              <a:rPr lang="en-GB" sz="2400" smtClean="0"/>
              <a:t> Pay particular attention to the guidance notes for test cases 1, 3, 5 and 6.</a:t>
            </a:r>
          </a:p>
          <a:p>
            <a:pPr>
              <a:lnSpc>
                <a:spcPct val="80000"/>
              </a:lnSpc>
            </a:pPr>
            <a:endParaRPr lang="en-GB" sz="2400" smtClean="0"/>
          </a:p>
          <a:p>
            <a:pPr>
              <a:lnSpc>
                <a:spcPct val="80000"/>
              </a:lnSpc>
            </a:pPr>
            <a:r>
              <a:rPr lang="en-GB" sz="2400" smtClean="0"/>
              <a:t>DO NOT EDIT AN EXISTING CENTRE IN THE DATABASE</a:t>
            </a:r>
            <a:endParaRPr lang="en-US" sz="240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Links for the exercise</a:t>
            </a:r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WIS Centres database</a:t>
            </a:r>
          </a:p>
          <a:p>
            <a:r>
              <a:rPr lang="en-GB" smtClean="0">
                <a:hlinkClick r:id="rId2"/>
              </a:rPr>
              <a:t>http://www.wmo.int/pages/prog/www/WIS/centres/index_en.php</a:t>
            </a:r>
            <a:endParaRPr lang="en-GB" smtClean="0"/>
          </a:p>
          <a:p>
            <a:r>
              <a:rPr lang="en-GB" smtClean="0"/>
              <a:t>WIS Centre nomination form</a:t>
            </a:r>
          </a:p>
          <a:p>
            <a:r>
              <a:rPr lang="en-GB" smtClean="0">
                <a:hlinkClick r:id="rId3"/>
              </a:rPr>
              <a:t>http://www-db.wmo.int/WIS/centres/candidates.asp</a:t>
            </a:r>
            <a:endParaRPr lang="en-GB" smtClean="0"/>
          </a:p>
          <a:p>
            <a:r>
              <a:rPr lang="en-GB" smtClean="0"/>
              <a:t>Guidance for completing WIS Centre nomination form (annotated for this course)</a:t>
            </a:r>
          </a:p>
          <a:p>
            <a:r>
              <a:rPr lang="en-US" smtClean="0">
                <a:hlinkClick r:id="rId4"/>
              </a:rPr>
              <a:t>http://www.wmo.int/pages/prog/www/WIS/wiswiki/tiki-download_wiki_attachment.php?attId=1761</a:t>
            </a:r>
            <a:endParaRPr lang="en-US" smtClean="0"/>
          </a:p>
        </p:txBody>
      </p:sp>
      <p:sp>
        <p:nvSpPr>
          <p:cNvPr id="16388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16389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C96357B8-E95A-4C95-89C7-86F820A84078}" type="slidenum">
              <a:rPr lang="en-US" sz="1400" smtClean="0">
                <a:latin typeface="Arial" charset="0"/>
              </a:rPr>
              <a:pPr/>
              <a:t>12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List of nominated WIS Centres</a:t>
            </a:r>
          </a:p>
          <a:p>
            <a:r>
              <a:rPr lang="en-US" smtClean="0">
                <a:hlinkClick r:id="rId2"/>
              </a:rPr>
              <a:t>http://www.wmo.int/pages/prog/www/WIS/centres/index_en.php</a:t>
            </a:r>
            <a:r>
              <a:rPr lang="en-US" smtClean="0"/>
              <a:t> </a:t>
            </a:r>
          </a:p>
          <a:p>
            <a:endParaRPr lang="en-GB" smtClean="0"/>
          </a:p>
          <a:p>
            <a:r>
              <a:rPr lang="en-GB" smtClean="0"/>
              <a:t>Manual on WIS</a:t>
            </a:r>
          </a:p>
          <a:p>
            <a:r>
              <a:rPr lang="en-GB" smtClean="0"/>
              <a:t>http://wis.wmo.int/wis-manual</a:t>
            </a:r>
          </a:p>
          <a:p>
            <a:endParaRPr lang="en-GB" smtClean="0"/>
          </a:p>
          <a:p>
            <a:r>
              <a:rPr lang="en-GB" smtClean="0"/>
              <a:t>Guide to WIS</a:t>
            </a:r>
            <a:endParaRPr lang="en-US" smtClean="0"/>
          </a:p>
          <a:p>
            <a:r>
              <a:rPr lang="en-GB" smtClean="0"/>
              <a:t>http://wis.wmo.int/wis-guide</a:t>
            </a:r>
          </a:p>
          <a:p>
            <a:endParaRPr lang="en-US" smtClean="0"/>
          </a:p>
        </p:txBody>
      </p:sp>
      <p:sp>
        <p:nvSpPr>
          <p:cNvPr id="17412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WIS4 - Operating WIS</a:t>
            </a:r>
          </a:p>
        </p:txBody>
      </p:sp>
      <p:sp>
        <p:nvSpPr>
          <p:cNvPr id="17413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66DA941-3D98-43C2-AAE1-E2F19F8414CD}" type="slidenum">
              <a:rPr lang="en-US" sz="1400" smtClean="0">
                <a:latin typeface="Arial" charset="0"/>
              </a:rPr>
              <a:pPr/>
              <a:t>13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</a:p>
        </p:txBody>
      </p:sp>
      <p:sp>
        <p:nvSpPr>
          <p:cNvPr id="1843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Nominating centres</a:t>
            </a:r>
          </a:p>
          <a:p>
            <a:r>
              <a:rPr lang="en-GB" smtClean="0"/>
              <a:t>Nomination form and guidance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543</TotalTime>
  <Words>412</Words>
  <Application>Microsoft Office PowerPoint</Application>
  <PresentationFormat>On-screen Show (4:3)</PresentationFormat>
  <Paragraphs>110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Times</vt:lpstr>
      <vt:lpstr>Arial</vt:lpstr>
      <vt:lpstr>Arial Narrow</vt:lpstr>
      <vt:lpstr>Arial Black</vt:lpstr>
      <vt:lpstr>WMOtemplate</vt:lpstr>
      <vt:lpstr>WMO-Title-SF</vt:lpstr>
      <vt:lpstr>WMO-Template_SF-1_SmallLogo</vt:lpstr>
      <vt:lpstr>World Meteorological Organization Working together in weather, climate and water</vt:lpstr>
      <vt:lpstr>Operating a WIS Centre</vt:lpstr>
      <vt:lpstr>Registering the Centre</vt:lpstr>
      <vt:lpstr>Applying to register a centre</vt:lpstr>
      <vt:lpstr>Applying to register a GISC</vt:lpstr>
      <vt:lpstr>Assessment of Capabilities</vt:lpstr>
      <vt:lpstr>Technical implementation</vt:lpstr>
      <vt:lpstr>Technical Implementation</vt:lpstr>
      <vt:lpstr>Running the Centre</vt:lpstr>
      <vt:lpstr>Running the centre</vt:lpstr>
      <vt:lpstr>Exercise</vt:lpstr>
      <vt:lpstr>Links for the exercise</vt:lpstr>
      <vt:lpstr>PowerPoint Presentation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9</cp:revision>
  <dcterms:created xsi:type="dcterms:W3CDTF">2012-09-24T11:54:53Z</dcterms:created>
  <dcterms:modified xsi:type="dcterms:W3CDTF">2015-10-30T11:12:29Z</dcterms:modified>
</cp:coreProperties>
</file>