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687" r:id="rId4"/>
    <p:sldMasterId id="2147483699" r:id="rId5"/>
    <p:sldMasterId id="2147483711" r:id="rId6"/>
    <p:sldMasterId id="2147483723" r:id="rId7"/>
    <p:sldMasterId id="2147483735" r:id="rId8"/>
    <p:sldMasterId id="2147483747" r:id="rId9"/>
  </p:sldMasterIdLst>
  <p:notesMasterIdLst>
    <p:notesMasterId r:id="rId36"/>
  </p:notesMasterIdLst>
  <p:handoutMasterIdLst>
    <p:handoutMasterId r:id="rId37"/>
  </p:handoutMasterIdLst>
  <p:sldIdLst>
    <p:sldId id="256" r:id="rId10"/>
    <p:sldId id="261" r:id="rId11"/>
    <p:sldId id="263" r:id="rId12"/>
    <p:sldId id="264" r:id="rId13"/>
    <p:sldId id="271" r:id="rId14"/>
    <p:sldId id="286" r:id="rId15"/>
    <p:sldId id="272" r:id="rId16"/>
    <p:sldId id="273" r:id="rId17"/>
    <p:sldId id="275" r:id="rId18"/>
    <p:sldId id="276" r:id="rId19"/>
    <p:sldId id="274" r:id="rId20"/>
    <p:sldId id="280" r:id="rId21"/>
    <p:sldId id="277" r:id="rId22"/>
    <p:sldId id="278" r:id="rId23"/>
    <p:sldId id="279" r:id="rId24"/>
    <p:sldId id="281" r:id="rId25"/>
    <p:sldId id="265" r:id="rId26"/>
    <p:sldId id="266" r:id="rId27"/>
    <p:sldId id="267" r:id="rId28"/>
    <p:sldId id="283" r:id="rId29"/>
    <p:sldId id="282" r:id="rId30"/>
    <p:sldId id="269" r:id="rId31"/>
    <p:sldId id="284" r:id="rId32"/>
    <p:sldId id="285" r:id="rId33"/>
    <p:sldId id="270" r:id="rId34"/>
    <p:sldId id="262" r:id="rId3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CDBBE20-6AD7-4319-8CE9-7A57A146B8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5091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845EB3A-E989-44B6-84A8-39C04FD0DCC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828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9F0082F-2A89-4016-8755-844FAE08D912}" type="slidenum">
              <a:rPr lang="en-GB" sz="1200" smtClean="0"/>
              <a:pPr/>
              <a:t>1</a:t>
            </a:fld>
            <a:endParaRPr lang="en-GB" sz="1200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0F594909-9A5A-453B-9CF5-29819A587BB7}" type="slidenum">
              <a:rPr lang="en-GB" sz="1200" smtClean="0"/>
              <a:pPr/>
              <a:t>2</a:t>
            </a:fld>
            <a:endParaRPr lang="en-GB" sz="1200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81A73-5548-4AC6-81BB-3A5422436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9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6CCF0-DC6A-49F8-A624-06D82B64B6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085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42E29-80EC-4C78-BB23-C533A98927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696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FAACD-0EDE-4747-949C-D686EF1BE2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044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963E7-FBB1-4F9C-BE4F-B8DC7E2680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00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F0C79-3CD2-4086-9687-97CFD08DB3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690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A29C0-3531-44BB-B9BB-F36621C1BA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73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FF61F-3E1F-4C27-93F0-9DF35CBF11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52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23EEB-583F-4871-BB08-C95BB3D55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2ACEDB-F219-4B4D-80E4-959F6567D0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28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29DCB-ADBC-4B92-AE8B-687FAD648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952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734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B4C1B-2728-490C-ADFE-E17BD4E9F2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7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A29DA-6589-47B7-A277-93C8F2903C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14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A7234-3A35-4604-BB42-FD892894A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309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82EAB-2407-40D9-83A3-396C1519E8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512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3F109-A6ED-4E1D-BAA6-4D2569200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14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7A63D-881A-4A98-9BB7-CA15DC7841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87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D690C-2ABD-4BFE-A338-3A57023520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67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2B365-D39F-43BF-BB9B-94BD7F3C25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315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7FC97-F479-4C4E-A603-AD91ED39E6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240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EDF65-CC39-46A3-987A-0FD4E26D60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41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C1E3A-C34C-4D8D-B519-0404427CE4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108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85658-9563-43D4-B4D8-62B31F99C9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136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D154D-0A42-49A1-BB71-FEF02E6FA7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3104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338B3-3849-46AA-92D7-3B2CE7AF7B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9868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D0CF6-DD11-4BFA-83FB-9FF6BDDFBA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0598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F9C09-0C86-4BE8-9137-14F0E2F28F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6415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BAD4F-7ED5-430D-8B7F-CBF53AA225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511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F4B82-A1C1-4BE8-A5AF-BCF119E04A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866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56C55-BAE6-46AD-9A4E-50DC3BCAF5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435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EE91F-22E9-4BAC-AB23-BDFFFA250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686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ACCB2-0890-46AD-BA08-91DF726D7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9701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F0E6C-E589-4E92-9761-6F8B2BA022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2811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BA6DC-E2D4-4069-95E1-ACD394B5C1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3999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76200" y="6477000"/>
            <a:ext cx="70167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ja-JP" sz="1400" i="1">
                <a:latin typeface="Arial" charset="0"/>
                <a:ea typeface="ＭＳ Ｐゴシック" pitchFamily="34" charset="-128"/>
              </a:rPr>
              <a:t>CBS-15, Technical Conference, Jakarta Indonesia 14th</a:t>
            </a:r>
            <a:r>
              <a:rPr lang="ja-JP" altLang="en-US" sz="1400" i="1">
                <a:latin typeface="Arial" charset="0"/>
                <a:ea typeface="ＭＳ Ｐゴシック" pitchFamily="34" charset="-128"/>
              </a:rPr>
              <a:t> </a:t>
            </a:r>
            <a:r>
              <a:rPr lang="en-US" altLang="ja-JP" sz="1400" i="1">
                <a:latin typeface="Arial" charset="0"/>
                <a:ea typeface="ＭＳ Ｐゴシック" pitchFamily="34" charset="-128"/>
              </a:rPr>
              <a:t>September 2012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79388" y="908050"/>
            <a:ext cx="1079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ja-JP" sz="1200">
                <a:solidFill>
                  <a:schemeClr val="bg1"/>
                </a:solidFill>
                <a:latin typeface="Arial Black" pitchFamily="34" charset="0"/>
                <a:ea typeface="ＭＳ Ｐゴシック" pitchFamily="34" charset="-128"/>
              </a:rPr>
              <a:t>WMO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B157D-7FA6-4673-A30E-17A98A10F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1677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05599-6F15-42A2-A0FF-A774CCC778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0988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7E87C-7ED2-4ED4-8B1F-749877EC15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782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B11CD-6492-4F1C-9887-A48F304F9A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09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C8FEF-85A9-458B-9C8A-DE89DCEF4F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0879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D786B-0B60-46CE-A63A-1569171A2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4704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B9EAC-DB72-4CF3-9527-5E502D721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4444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D4609-3D4C-49CB-806B-DC975D8AF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888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91CEC-1F93-473B-9098-A6330B36D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9613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59DB5-AD70-45DA-B4F1-B7E2EB7108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0339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88DF2-CBAC-4AB9-891D-6375A21211A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96729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1016C-45A2-4B95-9A0B-2576676DE74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87481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D8438-37E9-4042-B4C8-986B3E7C40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549978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B423D-23F0-43CD-98BC-E3F3FBE6E52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615313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BE5CB-E119-475D-9628-9581729F966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510067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755D2-8209-44EA-8248-0EFB7BB3D21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272221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F588C-D380-4094-8A60-A37AF93B54D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511019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A5E199-449E-407B-A10C-75A04C249BF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482623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8A1E2-7BE5-45ED-8F9A-58FB20551E3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575718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EFE06-873F-4C0F-93CB-AC1383E3685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9872058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03838-0CC7-4DE1-9277-95DE2741E2F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915669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49F59-FA7B-419E-8795-8E0609C8EE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1513787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E4A57-DD9C-441C-81AD-0093001CB61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20558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7E8A8-CD1F-4A79-992E-64AA5E9D6A5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04259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AE574-0D1A-4E6A-B112-C90482EDEC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1613269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3AA84-4268-4E4A-B9F6-7C3673C88ED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1852625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16933-69A4-40EE-933D-F5091ACA622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434260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B66C7-A912-4FFC-9D96-698F12CF4E8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124203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39AE1-5C5D-4BE9-983A-395E2E1A7BC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3150820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7CB4A-21A0-4EC0-AE07-2DC81AD46C0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644806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7090B-B538-4C81-9AFF-26DC4212500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2493390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68D5F-3071-44F5-8F32-CFBA4995C87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12704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602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602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1DD46-AF45-4C84-B837-C3345F596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8416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C21FD-1DAB-4F1D-B8BC-E71A199522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3490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FD392-959B-4FBF-986F-FB4A376B1D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6309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D0A94-206A-4F9E-9B96-E94A68CBE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8285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07D79-F639-43EB-993C-7C0B462B3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99404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E04FB-16C5-419C-9C3C-7704B362C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9705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77F3C-C269-4041-BDF1-9A4A7B2F17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725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7FBC1-31CF-41F7-A8DC-84384C021D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442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A1883-F02B-4FA4-BD16-1EE39382BE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98096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2B3DD-BB26-4DB2-81F8-4580A4E274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96671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8D462-207E-412A-9299-C13731C976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36316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E8F07-39F5-4E28-9865-39332D41C8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2570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7EEF2-97DB-40B1-9578-317DD68B77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9534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CAC14-812F-4129-9995-B10385BA2F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0376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E0894-0233-4C07-8332-1AA5DEEF19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86184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B9FFA-2B50-4D0C-9885-2937885BE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19422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E85DE-11DE-466F-AB05-82AC77AA6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3600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BEC1C-D7EA-4F4B-8460-9D64155DB7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5897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51B5E-357E-4DCA-B1A0-A3D0F79548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4300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60834-F725-4182-8FEB-6E0B876F6B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95726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13431-8E8F-4423-A886-4542107E36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3227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028F6-3C18-4B1C-866D-F0E793F74B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7079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AA22B-96D1-41A1-A826-E2C650251A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22554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6AED7-984E-4796-BC24-34174FC9F6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8489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D6D8B-B41B-4695-ACEE-3C22FC3A20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24047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C1BCF-1E8D-41BB-AC51-E64244E0E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8249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59619-AA27-4ABF-A62A-6F426530F1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32629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03355-FBB6-456A-888D-43E5E3857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68732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CBC51-CF24-431E-A0DB-CD006C21E0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55081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5EE5A-8650-4973-8C75-B51012B456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84815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DF250-7850-44FC-8A6A-B7BFED4F72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5542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CD3CA-A00F-48A9-98D6-EC9D4CF34B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83005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94522-1100-4663-94C5-D6DEB21C9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663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20922DE-7B7C-4ED2-8F6E-6BC3AE3340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F309D4C-E680-435D-8F4D-987AA5E930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181" r:id="rId2"/>
    <p:sldLayoutId id="2147484182" r:id="rId3"/>
    <p:sldLayoutId id="2147484183" r:id="rId4"/>
    <p:sldLayoutId id="2147484184" r:id="rId5"/>
    <p:sldLayoutId id="2147484185" r:id="rId6"/>
    <p:sldLayoutId id="2147484186" r:id="rId7"/>
    <p:sldLayoutId id="2147484187" r:id="rId8"/>
    <p:sldLayoutId id="2147484188" r:id="rId9"/>
    <p:sldLayoutId id="2147484189" r:id="rId10"/>
    <p:sldLayoutId id="2147484190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545BC03-FCA5-4AA9-94FD-037287E85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9EF2EABE-83A2-404F-B76D-25021087FB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67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47D8929F-8127-4681-9429-F60322CFCE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127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14" r:id="rId3"/>
    <p:sldLayoutId id="2147484215" r:id="rId4"/>
    <p:sldLayoutId id="2147484216" r:id="rId5"/>
    <p:sldLayoutId id="2147484217" r:id="rId6"/>
    <p:sldLayoutId id="2147484218" r:id="rId7"/>
    <p:sldLayoutId id="2147484219" r:id="rId8"/>
    <p:sldLayoutId id="2147484220" r:id="rId9"/>
    <p:sldLayoutId id="2147484221" r:id="rId10"/>
    <p:sldLayoutId id="2147484222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 smtClean="0"/>
              <a:t>WIS5 - Managing WIS</a:t>
            </a:r>
            <a:endParaRPr lang="en-US" altLang="ja-JP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52850F1E-3386-43DE-989B-6C671BDC24B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151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3" r:id="rId1"/>
    <p:sldLayoutId id="2147484224" r:id="rId2"/>
    <p:sldLayoutId id="2147484225" r:id="rId3"/>
    <p:sldLayoutId id="2147484226" r:id="rId4"/>
    <p:sldLayoutId id="2147484227" r:id="rId5"/>
    <p:sldLayoutId id="2147484228" r:id="rId6"/>
    <p:sldLayoutId id="2147484229" r:id="rId7"/>
    <p:sldLayoutId id="2147484230" r:id="rId8"/>
    <p:sldLayoutId id="2147484231" r:id="rId9"/>
    <p:sldLayoutId id="2147484232" r:id="rId10"/>
    <p:sldLayoutId id="214748423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B8ACE58F-2CB9-4E18-BF46-42E1DD0ED7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34" r:id="rId2"/>
    <p:sldLayoutId id="2147484235" r:id="rId3"/>
    <p:sldLayoutId id="2147484236" r:id="rId4"/>
    <p:sldLayoutId id="2147484237" r:id="rId5"/>
    <p:sldLayoutId id="2147484238" r:id="rId6"/>
    <p:sldLayoutId id="2147484239" r:id="rId7"/>
    <p:sldLayoutId id="2147484240" r:id="rId8"/>
    <p:sldLayoutId id="2147484241" r:id="rId9"/>
    <p:sldLayoutId id="2147484242" r:id="rId10"/>
    <p:sldLayoutId id="214748424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A685B06-30E4-4613-A85D-EE87BF2332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19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75B8F3EE-DAC4-4B47-9BEC-61DF5BC32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222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5" r:id="rId1"/>
    <p:sldLayoutId id="2147484256" r:id="rId2"/>
    <p:sldLayoutId id="2147484257" r:id="rId3"/>
    <p:sldLayoutId id="2147484258" r:id="rId4"/>
    <p:sldLayoutId id="2147484259" r:id="rId5"/>
    <p:sldLayoutId id="2147484260" r:id="rId6"/>
    <p:sldLayoutId id="2147484261" r:id="rId7"/>
    <p:sldLayoutId id="2147484262" r:id="rId8"/>
    <p:sldLayoutId id="2147484263" r:id="rId9"/>
    <p:sldLayoutId id="2147484264" r:id="rId10"/>
    <p:sldLayoutId id="214748426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is.wmo.int/TechReg49" TargetMode="External"/><Relationship Id="rId3" Type="http://schemas.openxmlformats.org/officeDocument/2006/relationships/hyperlink" Target="http://wis.wmo.int/wis-manual" TargetMode="External"/><Relationship Id="rId7" Type="http://schemas.openxmlformats.org/officeDocument/2006/relationships/hyperlink" Target="http://wis.wmo.int/GTS-VPN" TargetMode="External"/><Relationship Id="rId2" Type="http://schemas.openxmlformats.org/officeDocument/2006/relationships/hyperlink" Target="http://www.wmo.int/wis" TargetMode="External"/><Relationship Id="rId1" Type="http://schemas.openxmlformats.org/officeDocument/2006/relationships/slideLayout" Target="../slideLayouts/slideLayout68.xml"/><Relationship Id="rId6" Type="http://schemas.openxmlformats.org/officeDocument/2006/relationships/hyperlink" Target="http://wis.wmo.int/" TargetMode="External"/><Relationship Id="rId5" Type="http://schemas.openxmlformats.org/officeDocument/2006/relationships/hyperlink" Target="http://wis.wmo.int/GTS-manual" TargetMode="External"/><Relationship Id="rId4" Type="http://schemas.openxmlformats.org/officeDocument/2006/relationships/hyperlink" Target="http://wis.wmo.int/wis-guid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wis-help@wmo.int" TargetMode="External"/><Relationship Id="rId2" Type="http://schemas.openxmlformats.org/officeDocument/2006/relationships/hyperlink" Target="mailto:wis-jma@met.kishou.go.jp" TargetMode="External"/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guide" TargetMode="External"/><Relationship Id="rId2" Type="http://schemas.openxmlformats.org/officeDocument/2006/relationships/hyperlink" Target="http://wis.wmo.int/wis-manual" TargetMode="External"/><Relationship Id="rId1" Type="http://schemas.openxmlformats.org/officeDocument/2006/relationships/slideLayout" Target="../slideLayouts/slideLayout6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D99E01A-95BF-4C8E-A34A-8549FC8A76DD}" type="slidenum">
              <a:rPr lang="en-US" sz="1400" smtClean="0">
                <a:latin typeface="Arial" charset="0"/>
              </a:rPr>
              <a:pPr/>
              <a:t>1</a:t>
            </a:fld>
            <a:endParaRPr lang="en-US" sz="1400" smtClean="0">
              <a:latin typeface="Arial" charset="0"/>
            </a:endParaRPr>
          </a:p>
        </p:txBody>
      </p:sp>
      <p:sp>
        <p:nvSpPr>
          <p:cNvPr id="13316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1866900" y="381000"/>
            <a:ext cx="7277100" cy="1143000"/>
          </a:xfrm>
          <a:noFill/>
        </p:spPr>
        <p:txBody>
          <a:bodyPr/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</a:rPr>
              <a:t>World Meteorological Organization</a:t>
            </a: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400" smtClean="0">
                <a:solidFill>
                  <a:schemeClr val="bg1"/>
                </a:solidFill>
              </a:rPr>
              <a:t>Working together in weather, climate and water</a:t>
            </a:r>
          </a:p>
        </p:txBody>
      </p:sp>
      <p:sp>
        <p:nvSpPr>
          <p:cNvPr id="13317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333625"/>
            <a:ext cx="8605838" cy="3390900"/>
          </a:xfrm>
          <a:noFill/>
        </p:spPr>
        <p:txBody>
          <a:bodyPr anchor="ctr"/>
          <a:lstStyle/>
          <a:p>
            <a:pPr marL="0" indent="0" algn="ctr" eaLnBrk="1" hangingPunct="1"/>
            <a:r>
              <a:rPr lang="en-GB" sz="5400" b="1" smtClean="0">
                <a:solidFill>
                  <a:schemeClr val="bg1"/>
                </a:solidFill>
              </a:rPr>
              <a:t>Managing WIS</a:t>
            </a:r>
            <a:endParaRPr lang="en-GB" sz="5400" b="1" i="1" smtClean="0">
              <a:solidFill>
                <a:schemeClr val="bg1"/>
              </a:solidFill>
            </a:endParaRP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 Project Office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WMO</a:t>
            </a:r>
          </a:p>
          <a:p>
            <a:pPr marL="0" indent="0" algn="ctr" eaLnBrk="1" hangingPunct="1"/>
            <a:r>
              <a:rPr lang="en-GB" sz="2400" i="1" smtClean="0">
                <a:solidFill>
                  <a:schemeClr val="bg1"/>
                </a:solidFill>
              </a:rPr>
              <a:t>Wis-help@wmo.int</a:t>
            </a:r>
          </a:p>
        </p:txBody>
      </p:sp>
      <p:sp>
        <p:nvSpPr>
          <p:cNvPr id="13318" name="Rectangle 7"/>
          <p:cNvSpPr>
            <a:spLocks noChangeArrowheads="1"/>
          </p:cNvSpPr>
          <p:nvPr/>
        </p:nvSpPr>
        <p:spPr bwMode="auto">
          <a:xfrm>
            <a:off x="762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sz="1400">
                <a:latin typeface="Arial" charset="0"/>
              </a:rPr>
              <a:t>WMO</a:t>
            </a:r>
          </a:p>
        </p:txBody>
      </p:sp>
      <p:sp>
        <p:nvSpPr>
          <p:cNvPr id="13319" name="Rectangle 8"/>
          <p:cNvSpPr>
            <a:spLocks noChangeArrowheads="1"/>
          </p:cNvSpPr>
          <p:nvPr/>
        </p:nvSpPr>
        <p:spPr bwMode="auto">
          <a:xfrm>
            <a:off x="5486400" y="6477000"/>
            <a:ext cx="3262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>
                <a:latin typeface="Arial" charset="0"/>
              </a:rPr>
              <a:t>www.wmo.int</a:t>
            </a:r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Managing WIS (WMO Information System)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Char char="•"/>
            </a:pPr>
            <a:r>
              <a:rPr lang="en-GB" smtClean="0"/>
              <a:t>Manuals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Guidance material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Changing the rules for WIS</a:t>
            </a:r>
          </a:p>
        </p:txBody>
      </p:sp>
      <p:sp>
        <p:nvSpPr>
          <p:cNvPr id="1434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77C5E717-724B-4374-B5FD-64F3C03C7ADB}" type="slidenum">
              <a:rPr lang="en-US" sz="1400" smtClean="0">
                <a:latin typeface="Arial" charset="0"/>
              </a:rPr>
              <a:pPr/>
              <a:t>2</a:t>
            </a:fld>
            <a:endParaRPr lang="en-US" sz="1400" smtClean="0">
              <a:latin typeface="Arial" charset="0"/>
            </a:endParaRPr>
          </a:p>
        </p:txBody>
      </p:sp>
      <p:sp>
        <p:nvSpPr>
          <p:cNvPr id="14342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9F8A5BAE-3DE4-434D-B840-053C6031EAF2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Manuals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Manual on WIS</a:t>
            </a:r>
          </a:p>
          <a:p>
            <a:pPr eaLnBrk="1" hangingPunct="1"/>
            <a:r>
              <a:rPr lang="en-US" smtClean="0"/>
              <a:t>Manual on GTS</a:t>
            </a:r>
          </a:p>
          <a:p>
            <a:pPr eaLnBrk="1" hangingPunct="1"/>
            <a:r>
              <a:rPr lang="en-US" smtClean="0"/>
              <a:t>Manual on Codes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16387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Functions of WIS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Technical Specifications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Discovery Metadata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endParaRPr lang="en-GB" smtClean="0"/>
          </a:p>
        </p:txBody>
      </p:sp>
      <p:sp>
        <p:nvSpPr>
          <p:cNvPr id="1638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2DE0011-19C1-4A48-900F-DDCC3B63011B}" type="slidenum">
              <a:rPr lang="en-US" sz="1400" smtClean="0">
                <a:latin typeface="Arial" charset="0"/>
              </a:rPr>
              <a:pPr/>
              <a:t>4</a:t>
            </a:fld>
            <a:endParaRPr lang="en-US" sz="1400" smtClean="0">
              <a:latin typeface="Arial" charset="0"/>
            </a:endParaRPr>
          </a:p>
        </p:txBody>
      </p:sp>
      <p:pic>
        <p:nvPicPr>
          <p:cNvPr id="1639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412875"/>
            <a:ext cx="3443288" cy="484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17411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Designation procedures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Discovery Metadata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17412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 eaLnBrk="1" hangingPunct="1"/>
            <a:r>
              <a:rPr lang="en-GB" sz="2400" smtClean="0"/>
              <a:t>1.1 GISC, DCPC, NC</a:t>
            </a:r>
          </a:p>
          <a:p>
            <a:pPr marL="0" indent="0" eaLnBrk="1" hangingPunct="1"/>
            <a:r>
              <a:rPr lang="en-GB" sz="2400" smtClean="0"/>
              <a:t>1.2 Comply with requirements</a:t>
            </a:r>
          </a:p>
          <a:p>
            <a:pPr marL="0" indent="0" eaLnBrk="1" hangingPunct="1"/>
            <a:r>
              <a:rPr lang="en-GB" sz="2400" smtClean="0"/>
              <a:t>1.3 WIS Core Network &amp; AMDCNs</a:t>
            </a:r>
          </a:p>
          <a:p>
            <a:pPr marL="0" indent="0" eaLnBrk="1" hangingPunct="1"/>
            <a:r>
              <a:rPr lang="en-GB" sz="2400" smtClean="0"/>
              <a:t>1.4 Part A and Part B</a:t>
            </a:r>
          </a:p>
          <a:p>
            <a:pPr marL="0" indent="0" eaLnBrk="1" hangingPunct="1"/>
            <a:r>
              <a:rPr lang="en-GB" sz="2400" smtClean="0"/>
              <a:t>1.5 Discovery, Access Retrieval</a:t>
            </a:r>
          </a:p>
          <a:p>
            <a:pPr marL="0" indent="0" eaLnBrk="1" hangingPunct="1"/>
            <a:r>
              <a:rPr lang="en-GB" sz="2400" smtClean="0"/>
              <a:t>1.6 Robust and reliable</a:t>
            </a:r>
          </a:p>
          <a:p>
            <a:pPr marL="0" indent="0" eaLnBrk="1" hangingPunct="1"/>
            <a:r>
              <a:rPr lang="en-GB" sz="2400" smtClean="0"/>
              <a:t>1.7 Collect and disseminate</a:t>
            </a:r>
            <a:endParaRPr lang="en-US" sz="2400" smtClean="0"/>
          </a:p>
        </p:txBody>
      </p:sp>
      <p:sp>
        <p:nvSpPr>
          <p:cNvPr id="1741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174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A106ACDA-CAD7-4993-BA61-FF55E8411AB1}" type="slidenum">
              <a:rPr lang="en-US" sz="1400" smtClean="0">
                <a:latin typeface="Arial" charset="0"/>
              </a:rPr>
              <a:pPr/>
              <a:t>5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18435" name="Content Placeholder 5"/>
          <p:cNvSpPr>
            <a:spLocks noGrp="1"/>
          </p:cNvSpPr>
          <p:nvPr>
            <p:ph sz="half" idx="4294967295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2B2B2"/>
                </a:solidFill>
              </a:rPr>
              <a:t>Organization and responsibilities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Discovery Metadata</a:t>
            </a:r>
          </a:p>
          <a:p>
            <a:pPr marL="514350" indent="-514350" eaLnBrk="1" hangingPunct="1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0" indent="0" eaLnBrk="1" hangingPunct="1"/>
            <a:r>
              <a:rPr lang="en-GB" sz="2400" smtClean="0"/>
              <a:t>2.1 General</a:t>
            </a:r>
          </a:p>
          <a:p>
            <a:pPr marL="0" indent="0" eaLnBrk="1" hangingPunct="1"/>
            <a:r>
              <a:rPr lang="en-GB" sz="2400" smtClean="0"/>
              <a:t>2.2 Designating GISC</a:t>
            </a:r>
          </a:p>
          <a:p>
            <a:pPr marL="0" indent="0" eaLnBrk="1" hangingPunct="1"/>
            <a:r>
              <a:rPr lang="en-GB" sz="2400" smtClean="0"/>
              <a:t>2.3 Designating DCPC</a:t>
            </a:r>
          </a:p>
          <a:p>
            <a:pPr marL="0" indent="0" eaLnBrk="1" hangingPunct="1"/>
            <a:r>
              <a:rPr lang="en-GB" sz="2400" smtClean="0"/>
              <a:t>2.4 Designating NC</a:t>
            </a:r>
            <a:endParaRPr lang="en-US" sz="2400" smtClean="0"/>
          </a:p>
        </p:txBody>
      </p:sp>
      <p:sp>
        <p:nvSpPr>
          <p:cNvPr id="18437" name="Footer Placeholder 3"/>
          <p:cNvSpPr txBox="1">
            <a:spLocks noGrp="1"/>
          </p:cNvSpPr>
          <p:nvPr/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>
                <a:latin typeface="Arial" charset="0"/>
              </a:rPr>
              <a:t>WIS3 - Managing WIS</a:t>
            </a:r>
          </a:p>
        </p:txBody>
      </p:sp>
      <p:sp>
        <p:nvSpPr>
          <p:cNvPr id="18438" name="Slide Number Placeholder 4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A94EB993-23F4-460A-97EA-D331F784F753}" type="slidenum">
              <a:rPr lang="en-US" sz="1400">
                <a:latin typeface="Arial" charset="0"/>
              </a:rPr>
              <a:pPr algn="r"/>
              <a:t>6</a:t>
            </a:fld>
            <a:endParaRPr lang="en-US" sz="1400">
              <a:latin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11D0A94-206A-4F9E-9B96-E94A68CBE3C1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19459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 eaLnBrk="1" hangingPunct="1">
              <a:buFont typeface="Arial Narrow" pitchFamily="34" charset="0"/>
              <a:buAutoNum type="arabicPeriod"/>
              <a:defRPr/>
            </a:pPr>
            <a:r>
              <a:rPr lang="en-GB" dirty="0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  <a:defRPr/>
            </a:pPr>
            <a:r>
              <a:rPr lang="en-GB" dirty="0" smtClean="0"/>
              <a:t>Designation procedures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  <a:defRPr/>
            </a:pPr>
            <a:r>
              <a:rPr lang="en-GB" dirty="0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  <a:defRPr/>
            </a:pPr>
            <a:r>
              <a:rPr lang="en-GB" dirty="0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 eaLnBrk="1" hangingPunct="1">
              <a:buFont typeface="Arial Narrow" pitchFamily="34" charset="0"/>
              <a:buAutoNum type="arabicPeriod"/>
              <a:defRPr/>
            </a:pP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Discovery 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Metadata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46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EC6F54CF-CAF3-4582-90C1-48BA53401157}" type="slidenum">
              <a:rPr lang="en-US" sz="1400" smtClean="0">
                <a:latin typeface="Arial" charset="0"/>
              </a:rPr>
              <a:pPr/>
              <a:t>7</a:t>
            </a:fld>
            <a:endParaRPr lang="en-US" sz="1400" smtClean="0">
              <a:latin typeface="Arial" charset="0"/>
            </a:endParaRPr>
          </a:p>
        </p:txBody>
      </p:sp>
      <p:sp>
        <p:nvSpPr>
          <p:cNvPr id="19462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/>
            <a:r>
              <a:rPr lang="en-GB" smtClean="0"/>
              <a:t>3.1 General</a:t>
            </a:r>
          </a:p>
          <a:p>
            <a:pPr marL="0" indent="0" eaLnBrk="1" hangingPunct="1"/>
            <a:r>
              <a:rPr lang="en-GB" smtClean="0"/>
              <a:t>3.2 Procedure for GISC</a:t>
            </a:r>
          </a:p>
          <a:p>
            <a:pPr lvl="1" eaLnBrk="1" hangingPunct="1"/>
            <a:r>
              <a:rPr lang="en-GB" smtClean="0"/>
              <a:t>formal tests</a:t>
            </a:r>
          </a:p>
          <a:p>
            <a:pPr marL="0" indent="0" eaLnBrk="1" hangingPunct="1"/>
            <a:r>
              <a:rPr lang="en-GB" smtClean="0"/>
              <a:t>3.3 Procedure for DCPC</a:t>
            </a:r>
          </a:p>
          <a:p>
            <a:pPr lvl="1" eaLnBrk="1" hangingPunct="1"/>
            <a:r>
              <a:rPr lang="en-GB" smtClean="0"/>
              <a:t>demonstration</a:t>
            </a:r>
          </a:p>
          <a:p>
            <a:pPr marL="0" indent="0" eaLnBrk="1" hangingPunct="1"/>
            <a:r>
              <a:rPr lang="en-GB" smtClean="0"/>
              <a:t>3.4 Procedure for NC</a:t>
            </a:r>
          </a:p>
          <a:p>
            <a:pPr lvl="1" eaLnBrk="1" hangingPunct="1"/>
            <a:r>
              <a:rPr lang="en-GB" smtClean="0"/>
              <a:t>PR notification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Discovery Metadata</a:t>
            </a:r>
          </a:p>
        </p:txBody>
      </p:sp>
      <p:sp>
        <p:nvSpPr>
          <p:cNvPr id="2048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8037617-40C7-416D-9E78-D7457E84DE79}" type="slidenum">
              <a:rPr lang="en-US" sz="1400" smtClean="0">
                <a:latin typeface="Arial" charset="0"/>
              </a:rPr>
              <a:pPr/>
              <a:t>8</a:t>
            </a:fld>
            <a:endParaRPr lang="en-US" sz="1400" smtClean="0">
              <a:latin typeface="Arial" charset="0"/>
            </a:endParaRPr>
          </a:p>
        </p:txBody>
      </p:sp>
      <p:sp>
        <p:nvSpPr>
          <p:cNvPr id="20486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/>
            <a:r>
              <a:rPr lang="en-GB" b="1" smtClean="0"/>
              <a:t>GISC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Receive information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Exchange with GISCs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24h Cache (global)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Metadata catalogue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Networks (AMDCN)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Performance monitoring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21507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/>
            <a:r>
              <a:rPr lang="en-GB" smtClean="0">
                <a:solidFill>
                  <a:srgbClr val="BFBFBF"/>
                </a:solidFill>
              </a:rPr>
              <a:t>Introduction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Designation procedures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/>
              <a:t>Functions of WIS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Discovery Metadata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2150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0BB2F9C-526F-4F2B-BA4B-A6A3E68F7915}" type="slidenum">
              <a:rPr lang="en-US" sz="1400" smtClean="0">
                <a:latin typeface="Arial" charset="0"/>
              </a:rPr>
              <a:pPr/>
              <a:t>9</a:t>
            </a:fld>
            <a:endParaRPr lang="en-US" sz="1400" smtClean="0">
              <a:latin typeface="Arial" charset="0"/>
            </a:endParaRPr>
          </a:p>
        </p:txBody>
      </p:sp>
      <p:sp>
        <p:nvSpPr>
          <p:cNvPr id="21510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/>
            <a:r>
              <a:rPr lang="en-GB" b="1" smtClean="0"/>
              <a:t>DCPC – for Programme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Collect/produce data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Data - global exchange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Disseminate - Prog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Request/reply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Metadata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Performance monitoring</a:t>
            </a:r>
          </a:p>
          <a:p>
            <a:pPr marL="0" indent="0" eaLnBrk="1" hangingPunct="1"/>
            <a:endParaRPr lang="en-GB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22531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/>
            <a:r>
              <a:rPr lang="en-GB" smtClean="0">
                <a:solidFill>
                  <a:srgbClr val="BFBFBF"/>
                </a:solidFill>
              </a:rPr>
              <a:t>Introduction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Designation procedures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/>
              <a:t>Functions of WIS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Discovery Metadata</a:t>
            </a:r>
          </a:p>
          <a:p>
            <a:pPr marL="0" indent="0" eaLnBrk="1" hangingPunct="1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2253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F6A4F7E-6791-4BEB-9A1E-8CEE13D73C04}" type="slidenum">
              <a:rPr lang="en-US" sz="1400" smtClean="0">
                <a:latin typeface="Arial" charset="0"/>
              </a:rPr>
              <a:pPr/>
              <a:t>10</a:t>
            </a:fld>
            <a:endParaRPr lang="en-US" sz="1400" smtClean="0">
              <a:latin typeface="Arial" charset="0"/>
            </a:endParaRPr>
          </a:p>
        </p:txBody>
      </p:sp>
      <p:sp>
        <p:nvSpPr>
          <p:cNvPr id="22534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eaLnBrk="1" hangingPunct="1"/>
            <a:r>
              <a:rPr lang="en-GB" b="1" smtClean="0"/>
              <a:t>NC – Programme role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Collect data, Products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Produce information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Provide data, Products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Create Metadata</a:t>
            </a:r>
          </a:p>
          <a:p>
            <a:pPr marL="0" indent="0" eaLnBrk="1" hangingPunct="1">
              <a:buFontTx/>
              <a:buChar char="•"/>
            </a:pPr>
            <a:r>
              <a:rPr lang="en-GB" smtClean="0"/>
              <a:t>Performance monitoring</a:t>
            </a:r>
          </a:p>
          <a:p>
            <a:pPr marL="0" indent="0" eaLnBrk="1" hangingPunct="1"/>
            <a:endParaRPr lang="en-GB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</p:txBody>
      </p:sp>
      <p:sp>
        <p:nvSpPr>
          <p:cNvPr id="23555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GB" sz="1800" smtClean="0">
                <a:solidFill>
                  <a:srgbClr val="BFBFBF"/>
                </a:solidFill>
              </a:rPr>
              <a:t>Introduction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Designation procedures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Functions of WIS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/>
              <a:t>Technical Specifications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Discovery Metadata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endParaRPr lang="en-GB" sz="1800" smtClean="0"/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u="sng" smtClean="0"/>
              <a:t>_________________________________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endParaRPr lang="en-GB" sz="1800" smtClean="0"/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smtClean="0"/>
              <a:t>e.g. </a:t>
            </a:r>
            <a:r>
              <a:rPr lang="en-US" sz="1800" b="1" smtClean="0"/>
              <a:t>WIS-Tech-Spec-12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endParaRPr lang="en-US" sz="1800" b="1" smtClean="0"/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4.13.1 This specification requires that data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or products downloaded shall be represented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and communicated in a manner appropriate to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the relevant programme.</a:t>
            </a:r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None/>
            </a:pPr>
            <a:endParaRPr lang="en-US" sz="1600" smtClean="0"/>
          </a:p>
          <a:p>
            <a:pPr marL="0" indent="0" eaLnBrk="1" hangingPunct="1">
              <a:lnSpc>
                <a:spcPct val="80000"/>
              </a:lnSpc>
              <a:buFont typeface="Arial Narrow" pitchFamily="34" charset="0"/>
              <a:buAutoNum type="arabicPeriod"/>
            </a:pPr>
            <a:endParaRPr lang="en-GB" sz="1800" smtClean="0"/>
          </a:p>
        </p:txBody>
      </p:sp>
      <p:sp>
        <p:nvSpPr>
          <p:cNvPr id="23556" name="Rectangle 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4.13.2 Data and products should be handled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as specified in the Manual on the Global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Telecommunication System (WMO-No. 386),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Volume I, Part I, 1.3, Design principles of the GTS,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and other WMO manuals, specific to the relevant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programme.</a:t>
            </a:r>
          </a:p>
          <a:p>
            <a:pPr marL="0" indent="0" eaLnBrk="1" hangingPunct="1">
              <a:lnSpc>
                <a:spcPct val="80000"/>
              </a:lnSpc>
            </a:pPr>
            <a:endParaRPr lang="en-US" sz="1600" smtClean="0"/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4.13.3 See also 3.5.4 (Disseminate information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to the GISC area) and 3.6.5 (Provide information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1600" smtClean="0"/>
              <a:t>intended for global exchange).</a:t>
            </a:r>
            <a:r>
              <a:rPr lang="en-GB" sz="1600" smtClean="0"/>
              <a:t> </a:t>
            </a:r>
            <a:endParaRPr lang="en-US" sz="1600" smtClean="0"/>
          </a:p>
        </p:txBody>
      </p:sp>
      <p:sp>
        <p:nvSpPr>
          <p:cNvPr id="23557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355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A5282DC-6197-4387-AE68-566649DEC3DB}" type="slidenum">
              <a:rPr lang="en-US" sz="1400" smtClean="0">
                <a:latin typeface="Arial" charset="0"/>
              </a:rPr>
              <a:pPr/>
              <a:t>11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Manual on WIS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23850" y="1412875"/>
            <a:ext cx="8640763" cy="4683125"/>
          </a:xfrm>
        </p:spPr>
        <p:txBody>
          <a:bodyPr/>
          <a:lstStyle/>
          <a:p>
            <a:pPr eaLnBrk="1" hangingPunct="1"/>
            <a:r>
              <a:rPr lang="en-GB" dirty="0" smtClean="0"/>
              <a:t>CBS Ex(2014) &amp; Cg-17 added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en-GB" dirty="0" smtClean="0"/>
              <a:t>WIS Competencies &amp; Training Guides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en-GB" dirty="0" smtClean="0"/>
              <a:t>Inclusion of WIS Tech Specs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en-GB" dirty="0" smtClean="0"/>
              <a:t>Use cases and demonstration test cases for NCs, DCPCs and GISCs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en-GB" dirty="0" smtClean="0"/>
              <a:t>Guides to what NCs &amp; DCPCs can expect from GISCs services</a:t>
            </a:r>
          </a:p>
          <a:p>
            <a:pPr marL="457200" indent="-457200" eaLnBrk="1" hangingPunct="1">
              <a:buFont typeface="Arial" pitchFamily="34" charset="0"/>
              <a:buChar char="•"/>
            </a:pPr>
            <a:r>
              <a:rPr lang="en-GB" dirty="0" smtClean="0"/>
              <a:t>Rolling review of WIS compliance</a:t>
            </a:r>
          </a:p>
          <a:p>
            <a:pPr marL="0" indent="0" eaLnBrk="1" hangingPunct="1"/>
            <a:r>
              <a:rPr lang="en-GB" dirty="0" smtClean="0"/>
              <a:t>There were also many updates to improve consistency between manuals</a:t>
            </a:r>
          </a:p>
        </p:txBody>
      </p:sp>
      <p:sp>
        <p:nvSpPr>
          <p:cNvPr id="2458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4FB11644-4D12-4C01-8E8D-7537890019F6}" type="slidenum">
              <a:rPr lang="en-US" sz="1400" smtClean="0">
                <a:latin typeface="Arial" charset="0"/>
              </a:rPr>
              <a:pPr/>
              <a:t>12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Codes</a:t>
            </a:r>
          </a:p>
        </p:txBody>
      </p:sp>
      <p:sp>
        <p:nvSpPr>
          <p:cNvPr id="25603" name="Subtit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Defines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Traditional Alphanumeric Codes (discouraged)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Table Driven Code Forms</a:t>
            </a:r>
          </a:p>
          <a:p>
            <a:pPr marL="857250" lvl="1" indent="-457200" eaLnBrk="1" hangingPunct="1"/>
            <a:r>
              <a:rPr lang="en-GB" smtClean="0"/>
              <a:t>GRIB</a:t>
            </a:r>
          </a:p>
          <a:p>
            <a:pPr marL="857250" lvl="1" indent="-457200" eaLnBrk="1" hangingPunct="1"/>
            <a:r>
              <a:rPr lang="en-GB" smtClean="0"/>
              <a:t>BUFR</a:t>
            </a:r>
          </a:p>
          <a:p>
            <a:pPr marL="857250" lvl="1" indent="-457200" eaLnBrk="1" hangingPunct="1"/>
            <a:r>
              <a:rPr lang="en-GB" smtClean="0"/>
              <a:t>CREX</a:t>
            </a:r>
          </a:p>
          <a:p>
            <a:pPr marL="1257300" lvl="2" indent="-457200" eaLnBrk="1" hangingPunct="1"/>
            <a:r>
              <a:rPr lang="en-GB" smtClean="0"/>
              <a:t>Code tables to support these</a:t>
            </a:r>
          </a:p>
          <a:p>
            <a:pPr eaLnBrk="1" hangingPunct="1"/>
            <a:r>
              <a:rPr lang="en-GB" b="1" smtClean="0"/>
              <a:t>In future: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Logical Data Model, XML representations …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WIS5 - Managing WIS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5C21FD-1DAB-4F1D-B8BC-E71A199522A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GTS as Part A of WIS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/>
            <a:r>
              <a:rPr lang="en-GB" altLang="zh-CN" sz="3200" smtClean="0">
                <a:ea typeface="宋体" pitchFamily="2" charset="-122"/>
              </a:rPr>
              <a:t>GTS - continued consolidation and further improvements for </a:t>
            </a:r>
            <a:r>
              <a:rPr lang="en-NZ" sz="3200" smtClean="0"/>
              <a:t>data and products delivery </a:t>
            </a:r>
            <a:endParaRPr lang="en-GB" altLang="zh-CN" sz="3200" smtClean="0">
              <a:ea typeface="宋体" pitchFamily="2" charset="-122"/>
            </a:endParaRPr>
          </a:p>
          <a:p>
            <a:pPr marL="457200" indent="-457200" eaLnBrk="1" hangingPunct="1"/>
            <a:r>
              <a:rPr lang="en-NZ" b="1" smtClean="0"/>
              <a:t>Time-critical and operation-critical delivery</a:t>
            </a:r>
            <a:r>
              <a:rPr lang="en-NZ" smtClean="0"/>
              <a:t> based </a:t>
            </a:r>
            <a:br>
              <a:rPr lang="en-NZ" smtClean="0"/>
            </a:br>
            <a:r>
              <a:rPr lang="en-NZ" smtClean="0"/>
              <a:t>on real-time “push” via dedicated telecommunications</a:t>
            </a:r>
          </a:p>
          <a:p>
            <a:pPr marL="457200" indent="-457200" eaLnBrk="1" hangingPunct="1"/>
            <a:r>
              <a:rPr lang="en-NZ" b="1" smtClean="0"/>
              <a:t>Timely delivery </a:t>
            </a:r>
            <a:r>
              <a:rPr lang="en-NZ" smtClean="0"/>
              <a:t>based on delayed mode “push” </a:t>
            </a:r>
            <a:br>
              <a:rPr lang="en-NZ" smtClean="0"/>
            </a:br>
            <a:r>
              <a:rPr lang="en-NZ" smtClean="0"/>
              <a:t>via combination dedicated + public networks</a:t>
            </a:r>
          </a:p>
        </p:txBody>
      </p:sp>
      <p:sp>
        <p:nvSpPr>
          <p:cNvPr id="2662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751CC48-5CE6-4AD8-9E14-5BFA3810C895}" type="slidenum">
              <a:rPr lang="en-US" sz="1400" smtClean="0">
                <a:latin typeface="Arial" charset="0"/>
              </a:rPr>
              <a:pPr/>
              <a:t>14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Relevance of Manual on WIS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Tx/>
              <a:buChar char="•"/>
            </a:pPr>
            <a:r>
              <a:rPr lang="en-GB" smtClean="0"/>
              <a:t>Rules for operating WIS Part A</a:t>
            </a:r>
          </a:p>
          <a:p>
            <a:pPr marL="457200" indent="-457200" eaLnBrk="1" hangingPunct="1">
              <a:buFontTx/>
              <a:buChar char="•"/>
            </a:pPr>
            <a:endParaRPr lang="en-GB" smtClean="0"/>
          </a:p>
          <a:p>
            <a:pPr marL="457200" indent="-457200" eaLnBrk="1" hangingPunct="1">
              <a:buFontTx/>
              <a:buChar char="•"/>
            </a:pPr>
            <a:r>
              <a:rPr lang="en-GB" smtClean="0"/>
              <a:t>Conventions used in WIS</a:t>
            </a:r>
          </a:p>
          <a:p>
            <a:pPr marL="857250" lvl="1" indent="-457200" eaLnBrk="1" hangingPunct="1"/>
            <a:r>
              <a:rPr lang="en-GB" smtClean="0"/>
              <a:t>File naming</a:t>
            </a:r>
          </a:p>
          <a:p>
            <a:pPr marL="857250" lvl="1" indent="-457200" eaLnBrk="1" hangingPunct="1"/>
            <a:r>
              <a:rPr lang="en-GB" smtClean="0"/>
              <a:t>Abbreviated Header Lines</a:t>
            </a:r>
          </a:p>
          <a:p>
            <a:pPr marL="457200" indent="-457200" eaLnBrk="1" hangingPunct="1">
              <a:buFontTx/>
              <a:buChar char="•"/>
            </a:pPr>
            <a:endParaRPr lang="en-GB" smtClean="0"/>
          </a:p>
          <a:p>
            <a:pPr marL="857250" lvl="1" indent="-457200" eaLnBrk="1" hangingPunct="1"/>
            <a:endParaRPr lang="en-GB" smtClean="0"/>
          </a:p>
        </p:txBody>
      </p:sp>
      <p:sp>
        <p:nvSpPr>
          <p:cNvPr id="2765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7FB91149-7920-4748-8E90-A7F70EAB7FE0}" type="slidenum">
              <a:rPr lang="en-US" sz="1400" smtClean="0">
                <a:latin typeface="Arial" charset="0"/>
              </a:rPr>
              <a:pPr/>
              <a:t>15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Guidance material</a:t>
            </a:r>
          </a:p>
        </p:txBody>
      </p:sp>
      <p:sp>
        <p:nvSpPr>
          <p:cNvPr id="2867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Formal Guides and WIS wiki</a:t>
            </a:r>
          </a:p>
          <a:p>
            <a:pPr eaLnBrk="1" hangingPunct="1"/>
            <a:r>
              <a:rPr lang="en-GB" smtClean="0"/>
              <a:t>WIS help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Guidance material - </a:t>
            </a:r>
            <a:r>
              <a:rPr lang="en-GB" dirty="0" smtClean="0">
                <a:hlinkClick r:id="rId2"/>
              </a:rPr>
              <a:t>http://www.wmo.int/wis</a:t>
            </a:r>
            <a:endParaRPr lang="en-GB" dirty="0" smtClean="0"/>
          </a:p>
        </p:txBody>
      </p:sp>
      <p:sp>
        <p:nvSpPr>
          <p:cNvPr id="29699" name="Subtitle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Tx/>
              <a:buChar char="•"/>
            </a:pPr>
            <a:r>
              <a:rPr lang="en-GB" b="1" dirty="0" smtClean="0"/>
              <a:t>WIS </a:t>
            </a:r>
          </a:p>
          <a:p>
            <a:pPr marL="857250" lvl="1" indent="-457200" eaLnBrk="1" hangingPunct="1"/>
            <a:r>
              <a:rPr lang="en-GB" b="1" dirty="0" smtClean="0">
                <a:hlinkClick r:id="rId3"/>
              </a:rPr>
              <a:t>http://</a:t>
            </a:r>
            <a:r>
              <a:rPr lang="en-GB" b="1" dirty="0" smtClean="0">
                <a:hlinkClick r:id="rId3"/>
              </a:rPr>
              <a:t>wis.wmo.int/</a:t>
            </a:r>
            <a:r>
              <a:rPr lang="en-GB" b="1" dirty="0" smtClean="0">
                <a:solidFill>
                  <a:srgbClr val="FF0000"/>
                </a:solidFill>
                <a:hlinkClick r:id="rId3"/>
              </a:rPr>
              <a:t>wis-manual</a:t>
            </a:r>
            <a:endParaRPr lang="en-GB" b="1" dirty="0" smtClean="0">
              <a:solidFill>
                <a:srgbClr val="FF0000"/>
              </a:solidFill>
            </a:endParaRPr>
          </a:p>
          <a:p>
            <a:pPr marL="857250" lvl="1" indent="-457200" eaLnBrk="1" hangingPunct="1"/>
            <a:r>
              <a:rPr lang="en-GB" b="1" dirty="0" smtClean="0">
                <a:hlinkClick r:id="rId4"/>
              </a:rPr>
              <a:t>http://wis.wmo.int/wis-guide</a:t>
            </a:r>
            <a:r>
              <a:rPr lang="en-GB" b="1" dirty="0" smtClean="0"/>
              <a:t> </a:t>
            </a:r>
          </a:p>
          <a:p>
            <a:pPr marL="457200" indent="-457200" eaLnBrk="1" hangingPunct="1">
              <a:buFontTx/>
              <a:buChar char="•"/>
            </a:pPr>
            <a:r>
              <a:rPr lang="en-GB" b="1" dirty="0" smtClean="0"/>
              <a:t>GTS</a:t>
            </a:r>
          </a:p>
          <a:p>
            <a:pPr marL="857250" lvl="1" indent="-457200" eaLnBrk="1" hangingPunct="1"/>
            <a:r>
              <a:rPr lang="en-GB" b="1" dirty="0" smtClean="0">
                <a:hlinkClick r:id="rId5"/>
              </a:rPr>
              <a:t>http://wis.wmo.int/GTS-manual</a:t>
            </a:r>
            <a:endParaRPr lang="en-GB" dirty="0" smtClean="0"/>
          </a:p>
          <a:p>
            <a:pPr marL="857250" lvl="1" indent="-457200" eaLnBrk="1" hangingPunct="1"/>
            <a:r>
              <a:rPr lang="en-GB" b="1" dirty="0" smtClean="0">
                <a:hlinkClick r:id="rId6"/>
              </a:rPr>
              <a:t>http://wis.wmo.int/GTS-security</a:t>
            </a:r>
            <a:endParaRPr lang="en-GB" dirty="0" smtClean="0"/>
          </a:p>
          <a:p>
            <a:pPr marL="857250" lvl="1" indent="-457200" eaLnBrk="1" hangingPunct="1"/>
            <a:r>
              <a:rPr lang="en-GB" b="1" dirty="0" smtClean="0">
                <a:hlinkClick r:id="rId7"/>
              </a:rPr>
              <a:t>http://wis.wmo.int/GTS-VPN</a:t>
            </a:r>
            <a:endParaRPr lang="en-GB" dirty="0" smtClean="0"/>
          </a:p>
          <a:p>
            <a:pPr marL="457200" indent="-457200" eaLnBrk="1" hangingPunct="1">
              <a:buFontTx/>
              <a:buChar char="•"/>
            </a:pPr>
            <a:r>
              <a:rPr lang="en-GB" b="1" dirty="0" smtClean="0"/>
              <a:t>Tech </a:t>
            </a:r>
            <a:r>
              <a:rPr lang="en-GB" b="1" dirty="0" err="1" smtClean="0"/>
              <a:t>Reg</a:t>
            </a:r>
            <a:r>
              <a:rPr lang="en-GB" b="1" dirty="0" smtClean="0"/>
              <a:t> 49</a:t>
            </a:r>
          </a:p>
          <a:p>
            <a:pPr marL="857250" lvl="1" indent="-457200" eaLnBrk="1" hangingPunct="1"/>
            <a:r>
              <a:rPr lang="en-GB" b="1" dirty="0" smtClean="0">
                <a:hlinkClick r:id="rId8"/>
              </a:rPr>
              <a:t>http://wis.wmo.int/TechReg49</a:t>
            </a:r>
            <a:endParaRPr lang="en-GB" dirty="0" smtClean="0"/>
          </a:p>
          <a:p>
            <a:pPr marL="457200" indent="-457200" eaLnBrk="1" hangingPunct="1"/>
            <a:endParaRPr lang="en-GB" dirty="0" smtClean="0"/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2970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7DD0768A-36FE-4174-8A9D-E3728F2DD094}" type="slidenum">
              <a:rPr lang="en-US" sz="1400" smtClean="0">
                <a:latin typeface="Arial" charset="0"/>
              </a:rPr>
              <a:pPr/>
              <a:t>17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WIS help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900113" y="1412875"/>
            <a:ext cx="8064500" cy="4683125"/>
          </a:xfrm>
        </p:spPr>
        <p:txBody>
          <a:bodyPr/>
          <a:lstStyle/>
          <a:p>
            <a:pPr eaLnBrk="1" hangingPunct="1"/>
            <a:r>
              <a:rPr lang="en-GB" dirty="0" smtClean="0"/>
              <a:t>Each GISC offers a help desk</a:t>
            </a:r>
          </a:p>
          <a:p>
            <a:pPr eaLnBrk="1" hangingPunct="1">
              <a:buFontTx/>
              <a:buChar char="•"/>
            </a:pPr>
            <a:r>
              <a:rPr lang="en-GB" dirty="0" err="1" smtClean="0"/>
              <a:t>OpenWIS</a:t>
            </a:r>
            <a:r>
              <a:rPr lang="en-GB" dirty="0" smtClean="0"/>
              <a:t>: </a:t>
            </a:r>
            <a:r>
              <a:rPr lang="en-GB" dirty="0" smtClean="0"/>
              <a:t>from “help” tab</a:t>
            </a:r>
          </a:p>
          <a:p>
            <a:pPr eaLnBrk="1" hangingPunct="1">
              <a:buFontTx/>
              <a:buChar char="•"/>
            </a:pPr>
            <a:r>
              <a:rPr lang="en-GB" dirty="0" smtClean="0"/>
              <a:t>Offenbach: from “You need help?” at bottom of page</a:t>
            </a:r>
          </a:p>
          <a:p>
            <a:pPr eaLnBrk="1" hangingPunct="1">
              <a:buFontTx/>
              <a:buChar char="•"/>
            </a:pPr>
            <a:r>
              <a:rPr lang="en-GB" dirty="0" smtClean="0"/>
              <a:t>Tokyo: </a:t>
            </a:r>
            <a:r>
              <a:rPr lang="en-US" dirty="0" smtClean="0">
                <a:hlinkClick r:id="rId2"/>
              </a:rPr>
              <a:t>wis-jma@met.kishou.go.jp</a:t>
            </a:r>
            <a:r>
              <a:rPr lang="en-US" dirty="0" smtClean="0"/>
              <a:t> </a:t>
            </a:r>
          </a:p>
          <a:p>
            <a:pPr eaLnBrk="1" hangingPunct="1">
              <a:buFontTx/>
              <a:buChar char="•"/>
            </a:pPr>
            <a:r>
              <a:rPr lang="en-GB" dirty="0" smtClean="0"/>
              <a:t>Beijing: under “user registration”</a:t>
            </a:r>
          </a:p>
          <a:p>
            <a:pPr eaLnBrk="1" hangingPunct="1">
              <a:buFontTx/>
              <a:buChar char="•"/>
            </a:pPr>
            <a:endParaRPr lang="en-GB" dirty="0" smtClean="0"/>
          </a:p>
          <a:p>
            <a:pPr eaLnBrk="1" hangingPunct="1"/>
            <a:r>
              <a:rPr lang="en-GB" dirty="0" smtClean="0"/>
              <a:t>Questions on implementing WIS can be sent to the WMO team using</a:t>
            </a:r>
          </a:p>
          <a:p>
            <a:pPr algn="ctr" eaLnBrk="1" hangingPunct="1"/>
            <a:r>
              <a:rPr lang="en-GB" dirty="0" smtClean="0">
                <a:hlinkClick r:id="rId3"/>
              </a:rPr>
              <a:t>wis-help@wmo.int</a:t>
            </a:r>
            <a:endParaRPr lang="en-GB" dirty="0" smtClean="0"/>
          </a:p>
          <a:p>
            <a:pPr eaLnBrk="1" hangingPunct="1"/>
            <a:endParaRPr lang="en-GB" dirty="0" smtClean="0"/>
          </a:p>
        </p:txBody>
      </p:sp>
      <p:sp>
        <p:nvSpPr>
          <p:cNvPr id="3072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C9694799-F261-4143-B025-F88891DBDD90}" type="slidenum">
              <a:rPr lang="en-US" sz="1400" smtClean="0">
                <a:latin typeface="Arial" charset="0"/>
              </a:rPr>
              <a:pPr/>
              <a:t>18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Changing the rules for WIS</a:t>
            </a:r>
          </a:p>
        </p:txBody>
      </p:sp>
      <p:sp>
        <p:nvSpPr>
          <p:cNvPr id="3174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Operational information</a:t>
            </a:r>
          </a:p>
          <a:p>
            <a:pPr eaLnBrk="1" hangingPunct="1"/>
            <a:r>
              <a:rPr lang="en-GB" smtClean="0"/>
              <a:t>Developing changes to WIS</a:t>
            </a:r>
          </a:p>
          <a:p>
            <a:pPr eaLnBrk="1" hangingPunct="1"/>
            <a:r>
              <a:rPr lang="en-GB" smtClean="0"/>
              <a:t>Approving changes to WIS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Operational Information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Now: WMO No 9, Vol C1 (bulletins)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RTH tells WMO of planned changes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Discovery metadata records must be updated</a:t>
            </a:r>
          </a:p>
          <a:p>
            <a:pPr eaLnBrk="1" hangingPunct="1">
              <a:buFontTx/>
              <a:buChar char="•"/>
            </a:pPr>
            <a:endParaRPr lang="en-GB" smtClean="0"/>
          </a:p>
          <a:p>
            <a:pPr eaLnBrk="1" hangingPunct="1"/>
            <a:r>
              <a:rPr lang="en-GB" smtClean="0"/>
              <a:t>Planned: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Information in Vol C1 extracted from discovery metadata</a:t>
            </a:r>
          </a:p>
          <a:p>
            <a:pPr eaLnBrk="1" hangingPunct="1">
              <a:buFontTx/>
              <a:buChar char="•"/>
            </a:pPr>
            <a:r>
              <a:rPr lang="en-GB" smtClean="0"/>
              <a:t>Responsibility passes to data originators to notify changes by updating discovery metadata</a:t>
            </a:r>
          </a:p>
        </p:txBody>
      </p:sp>
      <p:sp>
        <p:nvSpPr>
          <p:cNvPr id="32772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3277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0888DF2C-7B4E-4DC1-96A6-6FB7805CBA96}" type="slidenum">
              <a:rPr lang="en-US" sz="1400" smtClean="0">
                <a:latin typeface="Arial" charset="0"/>
              </a:rPr>
              <a:pPr/>
              <a:t>20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Developing changes to WIS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Tx/>
              <a:buChar char="•"/>
            </a:pPr>
            <a:r>
              <a:rPr lang="en-GB" dirty="0" smtClean="0"/>
              <a:t>Requirements assessed by OPAG-ISS and its expert teams</a:t>
            </a:r>
          </a:p>
          <a:p>
            <a:pPr marL="857250" lvl="1" indent="-457200" eaLnBrk="1" hangingPunct="1"/>
            <a:r>
              <a:rPr lang="en-GB" dirty="0" smtClean="0"/>
              <a:t>Expert Team develop and test solutions</a:t>
            </a:r>
          </a:p>
          <a:p>
            <a:pPr marL="857250" lvl="1" indent="-457200" eaLnBrk="1" hangingPunct="1"/>
            <a:r>
              <a:rPr lang="en-GB" dirty="0" smtClean="0"/>
              <a:t>Proposals recommended by</a:t>
            </a:r>
          </a:p>
          <a:p>
            <a:pPr marL="1257300" lvl="2" indent="-457200" eaLnBrk="1" hangingPunct="1"/>
            <a:r>
              <a:rPr lang="en-GB" dirty="0" smtClean="0"/>
              <a:t>ICT-ISS</a:t>
            </a:r>
          </a:p>
          <a:p>
            <a:pPr marL="1257300" lvl="2" indent="-457200" eaLnBrk="1" hangingPunct="1"/>
            <a:r>
              <a:rPr lang="en-GB" dirty="0" smtClean="0"/>
              <a:t>CBS-Management Group</a:t>
            </a:r>
          </a:p>
          <a:p>
            <a:pPr marL="1257300" lvl="2" indent="-457200" eaLnBrk="1" hangingPunct="1"/>
            <a:r>
              <a:rPr lang="en-GB" dirty="0" smtClean="0"/>
              <a:t>CBS</a:t>
            </a:r>
          </a:p>
          <a:p>
            <a:pPr marL="857250" lvl="1" indent="-457200" eaLnBrk="1" hangingPunct="1"/>
            <a:r>
              <a:rPr lang="en-GB" dirty="0" smtClean="0"/>
              <a:t>Approved  by EC (for changes to Manuals)</a:t>
            </a:r>
          </a:p>
          <a:p>
            <a:pPr marL="457200" indent="-457200" eaLnBrk="1" hangingPunct="1">
              <a:buFontTx/>
              <a:buChar char="•"/>
            </a:pPr>
            <a:r>
              <a:rPr lang="en-GB" dirty="0" smtClean="0"/>
              <a:t>“Simple procedure” </a:t>
            </a:r>
            <a:r>
              <a:rPr lang="en-GB" dirty="0" smtClean="0"/>
              <a:t>for codes and metadata changes</a:t>
            </a:r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0C52C8F-B5D1-475D-A5F6-B369680570AD}" type="slidenum">
              <a:rPr lang="en-US" sz="1400" smtClean="0">
                <a:latin typeface="Arial" charset="0"/>
              </a:rPr>
              <a:pPr/>
              <a:t>21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Exercise</a:t>
            </a:r>
          </a:p>
        </p:txBody>
      </p:sp>
      <p:sp>
        <p:nvSpPr>
          <p:cNvPr id="34819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You are responsible for implementing a WIS NC at your centre. What do you have to put in place? Consider both equipment and work procedures.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Sources of information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Manual on WIS</a:t>
            </a:r>
          </a:p>
          <a:p>
            <a:pPr eaLnBrk="1" hangingPunct="1"/>
            <a:r>
              <a:rPr lang="en-GB" smtClean="0">
                <a:hlinkClick r:id="rId2"/>
              </a:rPr>
              <a:t>http://wis.wmo.int/wis-manual</a:t>
            </a:r>
            <a:r>
              <a:rPr lang="en-GB" smtClean="0"/>
              <a:t>  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Guide to WIS</a:t>
            </a:r>
          </a:p>
          <a:p>
            <a:pPr eaLnBrk="1" hangingPunct="1"/>
            <a:r>
              <a:rPr lang="en-GB" smtClean="0">
                <a:hlinkClick r:id="rId3"/>
              </a:rPr>
              <a:t>http://wis.wmo.int/wis-guide</a:t>
            </a:r>
            <a:r>
              <a:rPr lang="en-GB" smtClean="0"/>
              <a:t>  </a:t>
            </a:r>
          </a:p>
        </p:txBody>
      </p:sp>
      <p:sp>
        <p:nvSpPr>
          <p:cNvPr id="3584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3584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B4E131E-248F-40CA-A1CA-ED100D3CA98B}" type="slidenum">
              <a:rPr lang="en-US" sz="1400" smtClean="0">
                <a:latin typeface="Arial" charset="0"/>
              </a:rPr>
              <a:pPr/>
              <a:t>23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Topics you may have discussed</a:t>
            </a:r>
          </a:p>
        </p:txBody>
      </p:sp>
      <p:sp>
        <p:nvSpPr>
          <p:cNvPr id="3686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Implementing a National Centre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indent="-457200" eaLnBrk="1" hangingPunct="1">
              <a:buFontTx/>
              <a:buChar char="•"/>
            </a:pPr>
            <a:r>
              <a:rPr lang="en-GB" smtClean="0"/>
              <a:t>Agree DCPC/GISC</a:t>
            </a:r>
          </a:p>
          <a:p>
            <a:pPr marL="457200" indent="-457200" eaLnBrk="1" hangingPunct="1">
              <a:buFontTx/>
              <a:buChar char="•"/>
            </a:pPr>
            <a:r>
              <a:rPr lang="en-GB" smtClean="0"/>
              <a:t>Metadata</a:t>
            </a:r>
          </a:p>
          <a:p>
            <a:pPr marL="857250" lvl="1" indent="-457200" eaLnBrk="1" hangingPunct="1"/>
            <a:r>
              <a:rPr lang="en-GB" smtClean="0"/>
              <a:t>Describe all data to be published</a:t>
            </a:r>
          </a:p>
          <a:p>
            <a:pPr marL="857250" lvl="1" indent="-457200" eaLnBrk="1" hangingPunct="1"/>
            <a:r>
              <a:rPr lang="en-GB" smtClean="0"/>
              <a:t>Procedures, including authorisation, for maintaining metadata</a:t>
            </a:r>
          </a:p>
          <a:p>
            <a:pPr marL="857250" lvl="1" indent="-457200" eaLnBrk="1" hangingPunct="1"/>
            <a:r>
              <a:rPr lang="en-GB" smtClean="0"/>
              <a:t>Metadata editing tool</a:t>
            </a:r>
          </a:p>
        </p:txBody>
      </p:sp>
      <p:sp>
        <p:nvSpPr>
          <p:cNvPr id="37892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457200" indent="-457200" eaLnBrk="1" hangingPunct="1">
              <a:buFontTx/>
              <a:buChar char="•"/>
            </a:pPr>
            <a:r>
              <a:rPr lang="en-GB" smtClean="0"/>
              <a:t>Data</a:t>
            </a:r>
          </a:p>
          <a:p>
            <a:pPr marL="857250" lvl="1" indent="-457200" eaLnBrk="1" hangingPunct="1"/>
            <a:r>
              <a:rPr lang="en-GB" smtClean="0"/>
              <a:t>Production</a:t>
            </a:r>
          </a:p>
          <a:p>
            <a:pPr marL="857250" lvl="1" indent="-457200" eaLnBrk="1" hangingPunct="1"/>
            <a:r>
              <a:rPr lang="en-GB" smtClean="0"/>
              <a:t>Formats</a:t>
            </a:r>
          </a:p>
          <a:p>
            <a:pPr marL="857250" lvl="1" indent="-457200" eaLnBrk="1" hangingPunct="1"/>
            <a:r>
              <a:rPr lang="en-GB" smtClean="0"/>
              <a:t>Delivery</a:t>
            </a:r>
          </a:p>
          <a:p>
            <a:pPr marL="457200" indent="-457200" eaLnBrk="1" hangingPunct="1">
              <a:buFontTx/>
              <a:buChar char="•"/>
            </a:pPr>
            <a:r>
              <a:rPr lang="en-GB" smtClean="0"/>
              <a:t>Training</a:t>
            </a:r>
          </a:p>
          <a:p>
            <a:pPr marL="857250" lvl="1" indent="-457200" eaLnBrk="1" hangingPunct="1"/>
            <a:r>
              <a:rPr lang="en-GB" smtClean="0"/>
              <a:t>Staff</a:t>
            </a:r>
          </a:p>
          <a:p>
            <a:pPr marL="857250" lvl="1" indent="-457200" eaLnBrk="1" hangingPunct="1"/>
            <a:r>
              <a:rPr lang="en-GB" smtClean="0"/>
              <a:t>Users</a:t>
            </a:r>
          </a:p>
          <a:p>
            <a:pPr marL="457200" indent="-457200" eaLnBrk="1" hangingPunct="1">
              <a:buFontTx/>
              <a:buChar char="•"/>
            </a:pPr>
            <a:r>
              <a:rPr lang="en-GB" smtClean="0"/>
              <a:t>Publicity</a:t>
            </a:r>
          </a:p>
          <a:p>
            <a:pPr marL="857250" lvl="1" indent="-457200" eaLnBrk="1" hangingPunct="1"/>
            <a:r>
              <a:rPr lang="en-GB" smtClean="0"/>
              <a:t>Internal</a:t>
            </a:r>
          </a:p>
          <a:p>
            <a:pPr marL="857250" lvl="1" indent="-457200" eaLnBrk="1" hangingPunct="1"/>
            <a:r>
              <a:rPr lang="en-GB" smtClean="0"/>
              <a:t>External.</a:t>
            </a:r>
          </a:p>
        </p:txBody>
      </p:sp>
      <p:sp>
        <p:nvSpPr>
          <p:cNvPr id="3789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r>
              <a:rPr lang="en-US" sz="1400" smtClean="0">
                <a:latin typeface="Arial" charset="0"/>
              </a:rPr>
              <a:t>WIS5 - Managing WIS</a:t>
            </a:r>
            <a:endParaRPr lang="en-US" sz="1400" smtClean="0">
              <a:latin typeface="Arial" charset="0"/>
            </a:endParaRPr>
          </a:p>
        </p:txBody>
      </p:sp>
      <p:sp>
        <p:nvSpPr>
          <p:cNvPr id="3789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821A7F7-9444-44B2-B02F-D7527DF3E830}" type="slidenum">
              <a:rPr lang="en-US" sz="1400" smtClean="0">
                <a:latin typeface="Arial" charset="0"/>
              </a:rPr>
              <a:pPr/>
              <a:t>25</a:t>
            </a:fld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3891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Formal documentation of WIS</a:t>
            </a:r>
          </a:p>
          <a:p>
            <a:r>
              <a:rPr lang="en-GB" smtClean="0"/>
              <a:t>Guidance and support material</a:t>
            </a:r>
          </a:p>
          <a:p>
            <a:r>
              <a:rPr lang="en-GB" smtClean="0"/>
              <a:t>Making changes to WIS standards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standard_2010">
  <a:themeElements>
    <a:clrScheme name="WMO_Standard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_standard_2010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MO_standard_20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WisDiscovery-1">
  <a:themeElements>
    <a:clrScheme name="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WisDiscovery-1">
  <a:themeElements>
    <a:clrScheme name="1_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1_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369</TotalTime>
  <Words>903</Words>
  <Application>Microsoft Office PowerPoint</Application>
  <PresentationFormat>On-screen Show (4:3)</PresentationFormat>
  <Paragraphs>272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26</vt:i4>
      </vt:variant>
    </vt:vector>
  </HeadingPairs>
  <TitlesOfParts>
    <vt:vector size="41" baseType="lpstr">
      <vt:lpstr>Times</vt:lpstr>
      <vt:lpstr>Arial</vt:lpstr>
      <vt:lpstr>Arial Narrow</vt:lpstr>
      <vt:lpstr>Arial Black</vt:lpstr>
      <vt:lpstr>ＭＳ Ｐゴシック</vt:lpstr>
      <vt:lpstr>宋体</vt:lpstr>
      <vt:lpstr>WMOtemplate</vt:lpstr>
      <vt:lpstr>WMO-Title-SF</vt:lpstr>
      <vt:lpstr>WMO-Template_SF-1_SmallLogo</vt:lpstr>
      <vt:lpstr>WMO_standard_2010</vt:lpstr>
      <vt:lpstr>WisDiscovery-1</vt:lpstr>
      <vt:lpstr>1_WisDiscovery-1</vt:lpstr>
      <vt:lpstr>1_WMO-Title-SF</vt:lpstr>
      <vt:lpstr>1_WMOtemplate</vt:lpstr>
      <vt:lpstr>1_WMO-Template_SF-1_SmallLogo</vt:lpstr>
      <vt:lpstr>World Meteorological Organization Working together in weather, climate and water</vt:lpstr>
      <vt:lpstr> Managing WIS (WMO Information System)</vt:lpstr>
      <vt:lpstr>Manuals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Codes</vt:lpstr>
      <vt:lpstr>GTS as Part A of WIS</vt:lpstr>
      <vt:lpstr>Relevance of Manual on WIS</vt:lpstr>
      <vt:lpstr>Guidance material</vt:lpstr>
      <vt:lpstr>Guidance material - http://www.wmo.int/wis</vt:lpstr>
      <vt:lpstr>WIS help</vt:lpstr>
      <vt:lpstr>Changing the rules for WIS</vt:lpstr>
      <vt:lpstr>Operational Information</vt:lpstr>
      <vt:lpstr>Developing changes to WIS</vt:lpstr>
      <vt:lpstr>Exercise</vt:lpstr>
      <vt:lpstr>Sources of information</vt:lpstr>
      <vt:lpstr>Topics you may have discussed</vt:lpstr>
      <vt:lpstr>Implementing a National Centre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14</cp:revision>
  <dcterms:created xsi:type="dcterms:W3CDTF">2012-09-24T11:54:53Z</dcterms:created>
  <dcterms:modified xsi:type="dcterms:W3CDTF">2015-10-30T10:47:28Z</dcterms:modified>
</cp:coreProperties>
</file>