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</p:sldMasterIdLst>
  <p:notesMasterIdLst>
    <p:notesMasterId r:id="rId22"/>
  </p:notesMasterIdLst>
  <p:handoutMasterIdLst>
    <p:handoutMasterId r:id="rId23"/>
  </p:handoutMasterIdLst>
  <p:sldIdLst>
    <p:sldId id="256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8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66"/>
    <a:srgbClr val="D4CDFD"/>
    <a:srgbClr val="0000FF"/>
    <a:srgbClr val="FF33CC"/>
    <a:srgbClr val="FFCCFF"/>
    <a:srgbClr val="00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BAB0BF-F2DF-4823-AEF4-5CAB73E6F5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80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F6BCA47-A6A7-4834-87B3-D384CC9FD4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823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9250215-703D-4F58-A4CF-30D5D9CA94C6}" type="slidenum">
              <a:rPr lang="en-GB" sz="1200" smtClean="0"/>
              <a:pPr/>
              <a:t>1</a:t>
            </a:fld>
            <a:endParaRPr lang="en-GB" sz="1200" smtClean="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399F54D-3E3A-4C9A-A080-23086A97329E}" type="slidenum">
              <a:rPr lang="en-GB" sz="1200" smtClean="0"/>
              <a:pPr/>
              <a:t>2</a:t>
            </a:fld>
            <a:endParaRPr lang="en-GB" sz="1200" smtClean="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448D8-AAD7-4786-8883-6FB35B6DBA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678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0D1D3-C5BD-4CFC-B081-92DFB6623C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970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7B2C9-30C8-4F0E-87E8-99D67BF38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945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9EC25-9EF4-4DF9-862C-B6927252BB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08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DB48-140C-48C2-B610-9191A64AD9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869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99990-A307-4B48-8F83-A5A482F039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79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434CC-F390-44C2-BE3E-1E8BF6F545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248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7258C-B7C7-4216-8AA3-B2AE36EAF2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68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41478-03D1-4C03-A592-A487E75E3D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779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2FF2B-0272-4DD8-BCC1-0F5E65EDEA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942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B5F03-7A60-440F-8C48-4A0F227E72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924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530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WIS7 - WIS Telecommunications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4F98B-7F6C-4412-924E-F27A1EF01E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358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D1BA4-7C6B-48B0-BA17-85E6E74CC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8817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E6F6E-2EDE-4424-A6CC-13B9B3338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990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1D8D5-BBA1-425F-9EDD-FA8E18BF63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35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A711B-271C-4E1C-A151-713512052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8644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001C1-30F5-4A11-96F9-1B5879BDB2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138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A6101-13DC-456F-903A-87F5CACC4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7662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49808-CA4C-460C-9C7D-C997B6113A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2769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98491-CC91-42AE-AEC4-6C9CABB01A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0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B375C-E060-48EF-A151-A3C364F842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227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3DABD-93CE-4C41-819F-ABD7EEDFF4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8929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A8A27-1EAA-41D2-B205-8E8F2BDF94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876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9F86A-A3DA-4AE5-B268-5CCEED2B87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384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B340D-2083-4822-BEC1-785A24706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9504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AE5CE-53B5-4640-B4BC-A1F1C4A10D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402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2314-D189-438D-8B0D-62CAC2A080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859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4FDE1-EB18-4E55-AAEB-08F50E0499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464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176A4-E8FD-4191-9DC2-60816D232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4029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3E193-A431-44EC-BA0D-CC3ECF44EE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3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A5AE5-3772-4EDF-A980-8846D9D810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388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73EB8-1A28-4F79-9AB4-E9CAC4B81F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480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WIS7 -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3361C-AA2F-420B-8CB5-E53D585255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8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WIS7 - WIS Telecommunications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FCFC7B3-F79E-4E1B-A7F6-5CBC2C179F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WIS7 - WIS Telecommunications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7EFF096-94F7-4F2D-B79C-157123138B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WIS7 - WIS Telecommunications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2EC28E9-831E-4242-A9EC-60739DB64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hyperlink" Target="http://www.sans.org/critical-security-controls/winter-2012-poster.pdf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5000" y="381000"/>
            <a:ext cx="7772400" cy="1143000"/>
          </a:xfrm>
          <a:noFill/>
        </p:spPr>
        <p:txBody>
          <a:bodyPr/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</a:rPr>
              <a:t>World Meteorological Organization</a:t>
            </a: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Working together in weather, climate and water</a:t>
            </a:r>
          </a:p>
        </p:txBody>
      </p:sp>
      <p:sp>
        <p:nvSpPr>
          <p:cNvPr id="5124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250825" y="2333625"/>
            <a:ext cx="8605838" cy="3390900"/>
          </a:xfrm>
          <a:noFill/>
        </p:spPr>
        <p:txBody>
          <a:bodyPr anchor="ctr"/>
          <a:lstStyle/>
          <a:p>
            <a:pPr marL="0" indent="0" algn="ctr" eaLnBrk="1" hangingPunct="1"/>
            <a:r>
              <a:rPr lang="en-GB" sz="5400" b="1" smtClean="0">
                <a:solidFill>
                  <a:schemeClr val="bg1"/>
                </a:solidFill>
              </a:rPr>
              <a:t>WIS Telecommunications</a:t>
            </a:r>
            <a:endParaRPr lang="en-GB" sz="5400" b="1" i="1" smtClean="0">
              <a:solidFill>
                <a:schemeClr val="bg1"/>
              </a:solidFill>
            </a:endParaRP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 Project Office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WMO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Wis-help@wmo.int</a:t>
            </a:r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762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sz="1400">
                <a:latin typeface="Arial" charset="0"/>
              </a:rPr>
              <a:t>WMO</a:t>
            </a:r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>
                <a:latin typeface="Arial" charset="0"/>
              </a:rPr>
              <a:t>www.wmo.int</a:t>
            </a:r>
          </a:p>
        </p:txBody>
      </p:sp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128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sp>
        <p:nvSpPr>
          <p:cNvPr id="6147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74C82DD7-61B1-467D-B37E-D162115361F9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WIS Telecommunications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•"/>
            </a:pPr>
            <a:r>
              <a:rPr lang="en-GB" smtClean="0"/>
              <a:t>WIS structure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WIS Networks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Securing operations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structure</a:t>
            </a: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Logical structure</a:t>
            </a:r>
          </a:p>
          <a:p>
            <a:r>
              <a:rPr lang="en-GB" smtClean="0"/>
              <a:t>Component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1196975"/>
            <a:ext cx="7461250" cy="486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50925" y="1196975"/>
            <a:ext cx="7461250" cy="486568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Structure</a:t>
            </a:r>
          </a:p>
        </p:txBody>
      </p:sp>
      <p:sp>
        <p:nvSpPr>
          <p:cNvPr id="8197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sp>
        <p:nvSpPr>
          <p:cNvPr id="8" name="Line Callout 1 (Border and Accent Bar) 7"/>
          <p:cNvSpPr/>
          <p:nvPr/>
        </p:nvSpPr>
        <p:spPr>
          <a:xfrm>
            <a:off x="827088" y="3500438"/>
            <a:ext cx="1223962" cy="792162"/>
          </a:xfrm>
          <a:prstGeom prst="accentBorderCallout1">
            <a:avLst>
              <a:gd name="adj1" fmla="val 11959"/>
              <a:gd name="adj2" fmla="val 113600"/>
              <a:gd name="adj3" fmla="val 53413"/>
              <a:gd name="adj4" fmla="val 310179"/>
            </a:avLst>
          </a:prstGeom>
          <a:solidFill>
            <a:schemeClr val="accent5">
              <a:alpha val="80000"/>
            </a:schemeClr>
          </a:solidFill>
          <a:ln w="38100">
            <a:solidFill>
              <a:srgbClr val="00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WIS Core</a:t>
            </a:r>
          </a:p>
        </p:txBody>
      </p:sp>
      <p:sp>
        <p:nvSpPr>
          <p:cNvPr id="12" name="Line Callout 1 (Border and Accent Bar) 11"/>
          <p:cNvSpPr/>
          <p:nvPr/>
        </p:nvSpPr>
        <p:spPr>
          <a:xfrm>
            <a:off x="827088" y="1844675"/>
            <a:ext cx="1223962" cy="792163"/>
          </a:xfrm>
          <a:prstGeom prst="accentBorderCallout1">
            <a:avLst>
              <a:gd name="adj1" fmla="val 11959"/>
              <a:gd name="adj2" fmla="val 113600"/>
              <a:gd name="adj3" fmla="val 137014"/>
              <a:gd name="adj4" fmla="val 261417"/>
            </a:avLst>
          </a:prstGeom>
          <a:solidFill>
            <a:srgbClr val="FFCCFF">
              <a:alpha val="80000"/>
            </a:srgbClr>
          </a:solidFill>
          <a:ln w="3810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AMDCN</a:t>
            </a:r>
          </a:p>
        </p:txBody>
      </p:sp>
      <p:sp>
        <p:nvSpPr>
          <p:cNvPr id="13" name="Line Callout 1 (Border and Accent Bar) 12"/>
          <p:cNvSpPr/>
          <p:nvPr/>
        </p:nvSpPr>
        <p:spPr>
          <a:xfrm>
            <a:off x="6804025" y="5013325"/>
            <a:ext cx="1223963" cy="792163"/>
          </a:xfrm>
          <a:prstGeom prst="accentBorderCallout1">
            <a:avLst>
              <a:gd name="adj1" fmla="val -1622"/>
              <a:gd name="adj2" fmla="val -17121"/>
              <a:gd name="adj3" fmla="val -49714"/>
              <a:gd name="adj4" fmla="val -87997"/>
            </a:avLst>
          </a:prstGeom>
          <a:solidFill>
            <a:srgbClr val="D4CDFD">
              <a:alpha val="8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IGDDS</a:t>
            </a:r>
          </a:p>
        </p:txBody>
      </p:sp>
      <p:sp>
        <p:nvSpPr>
          <p:cNvPr id="9" name="Oval 8"/>
          <p:cNvSpPr/>
          <p:nvPr/>
        </p:nvSpPr>
        <p:spPr>
          <a:xfrm>
            <a:off x="3995738" y="2349500"/>
            <a:ext cx="1944687" cy="935038"/>
          </a:xfrm>
          <a:prstGeom prst="ellipse">
            <a:avLst/>
          </a:prstGeom>
          <a:solidFill>
            <a:srgbClr val="FFCCFF">
              <a:alpha val="35000"/>
            </a:srgbClr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5" name="Line Callout 1 (Border and Accent Bar) 14"/>
          <p:cNvSpPr/>
          <p:nvPr/>
        </p:nvSpPr>
        <p:spPr>
          <a:xfrm>
            <a:off x="468313" y="5154613"/>
            <a:ext cx="1223962" cy="792162"/>
          </a:xfrm>
          <a:prstGeom prst="accentBorderCallout1">
            <a:avLst>
              <a:gd name="adj1" fmla="val -3320"/>
              <a:gd name="adj2" fmla="val 121289"/>
              <a:gd name="adj3" fmla="val 7853"/>
              <a:gd name="adj4" fmla="val 262469"/>
            </a:avLst>
          </a:prstGeom>
          <a:solidFill>
            <a:srgbClr val="FFCC66">
              <a:alpha val="80000"/>
            </a:srgbClr>
          </a:solidFill>
          <a:ln w="381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Networks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WIS Core network</a:t>
            </a:r>
          </a:p>
          <a:p>
            <a:r>
              <a:rPr lang="en-GB" smtClean="0"/>
              <a:t>Regional networks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Connects GISCs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Carries data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global exchange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between regions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Private network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High service levels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High availability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Limited bandwidth</a:t>
            </a:r>
          </a:p>
        </p:txBody>
      </p:sp>
      <p:sp>
        <p:nvSpPr>
          <p:cNvPr id="1024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- RMDCN</a:t>
            </a:r>
          </a:p>
        </p:txBody>
      </p:sp>
      <p:sp>
        <p:nvSpPr>
          <p:cNvPr id="11267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pic>
        <p:nvPicPr>
          <p:cNvPr id="11268" name="Picture 2" descr="H:\WAN\RMDCN\DIAGRAMS\RMDCN-world-map-05-11+S-Afric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6550" y="1412875"/>
            <a:ext cx="7154863" cy="4683125"/>
          </a:xfrm>
          <a:noFill/>
        </p:spPr>
      </p:pic>
      <p:sp>
        <p:nvSpPr>
          <p:cNvPr id="7" name="TextBox 6"/>
          <p:cNvSpPr txBox="1"/>
          <p:nvPr/>
        </p:nvSpPr>
        <p:spPr>
          <a:xfrm>
            <a:off x="1763713" y="3933825"/>
            <a:ext cx="2879725" cy="1938338"/>
          </a:xfrm>
          <a:prstGeom prst="rect">
            <a:avLst/>
          </a:prstGeom>
          <a:solidFill>
            <a:schemeClr val="bg1">
              <a:alpha val="8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Single supplier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Competitive procurement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Managed by ECMWF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– logical structure</a:t>
            </a:r>
          </a:p>
        </p:txBody>
      </p:sp>
      <p:sp>
        <p:nvSpPr>
          <p:cNvPr id="1229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graphicFrame>
        <p:nvGraphicFramePr>
          <p:cNvPr id="12292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924050" y="1412875"/>
          <a:ext cx="6519863" cy="468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4050" y="1412875"/>
                        <a:ext cx="6519863" cy="468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–structure</a:t>
            </a:r>
          </a:p>
        </p:txBody>
      </p:sp>
      <p:sp>
        <p:nvSpPr>
          <p:cNvPr id="13315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graphicFrame>
        <p:nvGraphicFramePr>
          <p:cNvPr id="13316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908175" y="1412875"/>
          <a:ext cx="6518275" cy="468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1412875"/>
                        <a:ext cx="6518275" cy="468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763713" y="1412875"/>
            <a:ext cx="6985000" cy="4824413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Single logical connection at each centre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High availability sites have two physical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Any centre could talk to any other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Supplier provides logical circuits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Act like dedicated links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Bandwidth guaranteed</a:t>
            </a:r>
          </a:p>
          <a:p>
            <a:pPr marL="1714500" lvl="3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Can “burst” above this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At present uses MPLS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Appears private, but actually over supplier’s shared network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Manual on WIS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Char char="•"/>
            </a:pPr>
            <a:r>
              <a:rPr lang="en-US" smtClean="0"/>
              <a:t>Data, products and metadata shall flow to a GISC from the DCPCs and NCs that are within its area of responsibility.</a:t>
            </a:r>
          </a:p>
          <a:p>
            <a:pPr marL="457200" indent="-457200">
              <a:buFontTx/>
              <a:buChar char="•"/>
            </a:pPr>
            <a:r>
              <a:rPr lang="en-US" smtClean="0"/>
              <a:t>An Area Meteorological Data Communication Network (AMDCN) shall connect each GISC to DCPCs and NCs in the GISC area of responsibility.</a:t>
            </a:r>
          </a:p>
          <a:p>
            <a:pPr marL="457200" indent="-457200">
              <a:buFontTx/>
              <a:buChar char="•"/>
            </a:pPr>
            <a:r>
              <a:rPr lang="en-US" smtClean="0"/>
              <a:t>An AMDCN may span multiple Regional Meteorological Telecommunication Networks (RMTNs) and parts thereof.</a:t>
            </a:r>
            <a:endParaRPr lang="en-GB" smtClean="0"/>
          </a:p>
        </p:txBody>
      </p:sp>
      <p:sp>
        <p:nvSpPr>
          <p:cNvPr id="1434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what it means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4683125"/>
          </a:xfrm>
        </p:spPr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GISCs must work with attached NCs and DCPCs</a:t>
            </a:r>
          </a:p>
          <a:p>
            <a:pPr marL="857250" lvl="1" indent="-457200"/>
            <a:r>
              <a:rPr lang="en-GB" smtClean="0"/>
              <a:t>Ensure that effective telecommunications</a:t>
            </a:r>
          </a:p>
          <a:p>
            <a:pPr marL="857250" lvl="1" indent="-457200"/>
            <a:r>
              <a:rPr lang="en-GB" smtClean="0"/>
              <a:t>RA I</a:t>
            </a:r>
          </a:p>
          <a:p>
            <a:pPr marL="1257300" lvl="2" indent="-457200"/>
            <a:r>
              <a:rPr lang="en-GB" smtClean="0"/>
              <a:t>GISCs Casablanca and Pretoria</a:t>
            </a:r>
          </a:p>
          <a:p>
            <a:pPr marL="1257300" lvl="2" indent="-457200"/>
            <a:r>
              <a:rPr lang="en-GB" smtClean="0"/>
              <a:t>RTH (MTN) Algiers, Cairo, Dakar, Nairobi, </a:t>
            </a:r>
          </a:p>
          <a:p>
            <a:pPr marL="1257300" lvl="2" indent="-457200"/>
            <a:r>
              <a:rPr lang="en-GB" smtClean="0"/>
              <a:t>RA 1 RMTN – see diagram next page</a:t>
            </a:r>
          </a:p>
          <a:p>
            <a:pPr marL="1714500" lvl="3" indent="-457200"/>
            <a:r>
              <a:rPr lang="en-GB" smtClean="0"/>
              <a:t>Some private low speed GTS links, increasing use of VPN over the internet. More centres connecting via RA VI RMDCN</a:t>
            </a:r>
          </a:p>
          <a:p>
            <a:pPr marL="1257300" lvl="2" indent="-457200"/>
            <a:r>
              <a:rPr lang="en-GB" smtClean="0"/>
              <a:t>Casablanca principal connection to Toulouse, Pretoria to Exeter.</a:t>
            </a:r>
          </a:p>
          <a:p>
            <a:pPr marL="1257300" lvl="2" indent="-457200"/>
            <a:r>
              <a:rPr lang="en-GB" smtClean="0"/>
              <a:t>Connection to other GISCs via core network</a:t>
            </a:r>
          </a:p>
        </p:txBody>
      </p:sp>
      <p:sp>
        <p:nvSpPr>
          <p:cNvPr id="1536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1638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113"/>
            <a:ext cx="9772650" cy="658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Regional networks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May be independent of GISC</a:t>
            </a:r>
          </a:p>
          <a:p>
            <a:pPr marL="457200" indent="-457200">
              <a:buFontTx/>
              <a:buChar char="•"/>
            </a:pPr>
            <a:r>
              <a:rPr lang="en-GB" smtClean="0"/>
              <a:t>Can be</a:t>
            </a:r>
          </a:p>
          <a:p>
            <a:pPr marL="857250" lvl="1" indent="-457200"/>
            <a:r>
              <a:rPr lang="en-GB" smtClean="0"/>
              <a:t>Combination of independent links</a:t>
            </a:r>
          </a:p>
          <a:p>
            <a:pPr marL="857250" lvl="1" indent="-457200"/>
            <a:r>
              <a:rPr lang="en-GB" smtClean="0"/>
              <a:t>Mix of private lines and internet</a:t>
            </a:r>
          </a:p>
          <a:p>
            <a:pPr marL="857250" lvl="1" indent="-457200"/>
            <a:r>
              <a:rPr lang="en-GB" smtClean="0"/>
              <a:t>Single supplier</a:t>
            </a:r>
          </a:p>
          <a:p>
            <a:pPr marL="457200" indent="-457200">
              <a:buFontTx/>
              <a:buChar char="•"/>
            </a:pPr>
            <a:r>
              <a:rPr lang="en-GB" smtClean="0"/>
              <a:t>Needs to be reliable and available</a:t>
            </a:r>
          </a:p>
          <a:p>
            <a:pPr marL="857250" lvl="1" indent="-457200"/>
            <a:r>
              <a:rPr lang="en-GB" smtClean="0"/>
              <a:t>Internet makes no service level promises</a:t>
            </a:r>
          </a:p>
          <a:p>
            <a:pPr marL="457200" indent="-457200">
              <a:buFontTx/>
              <a:buChar char="•"/>
            </a:pPr>
            <a:r>
              <a:rPr lang="en-GB" smtClean="0"/>
              <a:t>GTS techniques</a:t>
            </a:r>
          </a:p>
          <a:p>
            <a:pPr marL="857250" lvl="1" indent="-457200"/>
            <a:r>
              <a:rPr lang="en-GB" smtClean="0"/>
              <a:t>RTHs, message and file switches, etc</a:t>
            </a:r>
          </a:p>
        </p:txBody>
      </p:sp>
      <p:sp>
        <p:nvSpPr>
          <p:cNvPr id="1741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Securing operations</a:t>
            </a:r>
          </a:p>
        </p:txBody>
      </p:sp>
      <p:sp>
        <p:nvSpPr>
          <p:cNvPr id="1843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IT Security Guide</a:t>
            </a:r>
          </a:p>
          <a:p>
            <a:r>
              <a:rPr lang="en-GB" smtClean="0"/>
              <a:t>Guide for Virtual Private Networks (VPN) via the Internet between GTS centres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IT Security Guide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Protecting your infrastructure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Risk assessment</a:t>
            </a:r>
          </a:p>
          <a:p>
            <a:pPr marL="857250" lvl="1" indent="-457200">
              <a:buFont typeface="Arial" pitchFamily="34" charset="0"/>
              <a:buChar char="•"/>
              <a:defRPr/>
            </a:pPr>
            <a:r>
              <a:rPr lang="en-GB" dirty="0" smtClean="0"/>
              <a:t>Threats, risks and countermeasures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Network security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Anti-virus and malware protection</a:t>
            </a:r>
          </a:p>
        </p:txBody>
      </p:sp>
      <p:sp>
        <p:nvSpPr>
          <p:cNvPr id="1946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hlinkClick r:id="rId2"/>
              </a:rPr>
              <a:t>www.sans.org/critical-security-controls/winter-2012-poster.pdf</a:t>
            </a:r>
            <a:endParaRPr lang="en-GB" smtClean="0"/>
          </a:p>
        </p:txBody>
      </p:sp>
      <p:sp>
        <p:nvSpPr>
          <p:cNvPr id="2048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WIS7 - WIS Telecommunications</a:t>
            </a:r>
          </a:p>
        </p:txBody>
      </p:sp>
      <p:pic>
        <p:nvPicPr>
          <p:cNvPr id="2048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0388" y="1412875"/>
            <a:ext cx="6707187" cy="4683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632075"/>
            <a:ext cx="4114800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8175" y="1916113"/>
            <a:ext cx="6985000" cy="4321175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Agree appropriate transport mechanisms to use to transfer data for: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Tsunami warnings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THORPEX ensemble global model results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Aviation TAFs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Climate observations from Antarctica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Satellite imagery of hurricane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GB" dirty="0" smtClean="0"/>
              <a:t>19</a:t>
            </a:r>
            <a:r>
              <a:rPr lang="en-GB" baseline="30000" dirty="0" smtClean="0"/>
              <a:t>th</a:t>
            </a:r>
            <a:r>
              <a:rPr lang="en-GB" dirty="0" smtClean="0"/>
              <a:t> century observations from central 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2253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WIS Core network</a:t>
            </a:r>
          </a:p>
          <a:p>
            <a:r>
              <a:rPr lang="en-GB" smtClean="0"/>
              <a:t>Regional networks</a:t>
            </a:r>
          </a:p>
          <a:p>
            <a:r>
              <a:rPr lang="en-GB" smtClean="0"/>
              <a:t>IT Security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95</TotalTime>
  <Words>462</Words>
  <Application>Microsoft Office PowerPoint</Application>
  <PresentationFormat>On-screen Show (4:3)</PresentationFormat>
  <Paragraphs>109</Paragraphs>
  <Slides>18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Times</vt:lpstr>
      <vt:lpstr>Arial</vt:lpstr>
      <vt:lpstr>Arial Narrow</vt:lpstr>
      <vt:lpstr>Arial Black</vt:lpstr>
      <vt:lpstr>WMOtemplate</vt:lpstr>
      <vt:lpstr>WMO-Title-SF</vt:lpstr>
      <vt:lpstr>WMO-Template_SF-1_SmallLogo</vt:lpstr>
      <vt:lpstr>Visio</vt:lpstr>
      <vt:lpstr>World Meteorological Organization Working together in weather, climate and water</vt:lpstr>
      <vt:lpstr>WIS Telecommunications</vt:lpstr>
      <vt:lpstr>WIS structure</vt:lpstr>
      <vt:lpstr>WIS Structure</vt:lpstr>
      <vt:lpstr>WIS Networks</vt:lpstr>
      <vt:lpstr>WIS Core Network</vt:lpstr>
      <vt:lpstr>WIS Core Network - RMDCN</vt:lpstr>
      <vt:lpstr>WIS Core Network – logical structure</vt:lpstr>
      <vt:lpstr>WIS Core Network –structure</vt:lpstr>
      <vt:lpstr>AMDCN – Manual on WIS</vt:lpstr>
      <vt:lpstr>AMDCN – what it means</vt:lpstr>
      <vt:lpstr>PowerPoint Presentation</vt:lpstr>
      <vt:lpstr>Regional networks</vt:lpstr>
      <vt:lpstr>Securing operations</vt:lpstr>
      <vt:lpstr>IT Security Guide</vt:lpstr>
      <vt:lpstr>www.sans.org/critical-security-controls/winter-2012-poster.pdf</vt:lpstr>
      <vt:lpstr>Exercise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14</cp:revision>
  <dcterms:created xsi:type="dcterms:W3CDTF">2012-09-24T11:54:53Z</dcterms:created>
  <dcterms:modified xsi:type="dcterms:W3CDTF">2015-10-30T11:26:35Z</dcterms:modified>
</cp:coreProperties>
</file>