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  <p:sldMasterId id="2147483652" r:id="rId2"/>
    <p:sldMasterId id="2147483654" r:id="rId3"/>
    <p:sldMasterId id="2147483655" r:id="rId4"/>
    <p:sldMasterId id="2147483657" r:id="rId5"/>
  </p:sldMasterIdLst>
  <p:notesMasterIdLst>
    <p:notesMasterId r:id="rId27"/>
  </p:notesMasterIdLst>
  <p:handoutMasterIdLst>
    <p:handoutMasterId r:id="rId28"/>
  </p:handoutMasterIdLst>
  <p:sldIdLst>
    <p:sldId id="256" r:id="rId6"/>
    <p:sldId id="261" r:id="rId7"/>
    <p:sldId id="263" r:id="rId8"/>
    <p:sldId id="264" r:id="rId9"/>
    <p:sldId id="281" r:id="rId10"/>
    <p:sldId id="280" r:id="rId11"/>
    <p:sldId id="265" r:id="rId12"/>
    <p:sldId id="266" r:id="rId13"/>
    <p:sldId id="275" r:id="rId14"/>
    <p:sldId id="276" r:id="rId15"/>
    <p:sldId id="267" r:id="rId16"/>
    <p:sldId id="268" r:id="rId17"/>
    <p:sldId id="277" r:id="rId18"/>
    <p:sldId id="269" r:id="rId19"/>
    <p:sldId id="262" r:id="rId20"/>
    <p:sldId id="278" r:id="rId21"/>
    <p:sldId id="279" r:id="rId22"/>
    <p:sldId id="270" r:id="rId23"/>
    <p:sldId id="271" r:id="rId24"/>
    <p:sldId id="273" r:id="rId25"/>
    <p:sldId id="272" r:id="rId26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FFCC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1" d="100"/>
          <a:sy n="71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19B747E9-6544-461F-A462-296D384C22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091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2AEDCF31-E438-4878-89E6-59AEDECCA9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9416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A13466C-BC52-4BAF-9B06-20EA1638A010}" type="slidenum">
              <a:rPr lang="en-GB">
                <a:latin typeface="Times" charset="0"/>
              </a:rPr>
              <a:pPr/>
              <a:t>1</a:t>
            </a:fld>
            <a:endParaRPr lang="en-GB">
              <a:latin typeface="Times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AEA244B-25C6-4304-AC2B-9217D88475BD}" type="slidenum">
              <a:rPr lang="en-GB">
                <a:latin typeface="Times" charset="0"/>
              </a:rPr>
              <a:pPr/>
              <a:t>2</a:t>
            </a:fld>
            <a:endParaRPr lang="en-GB">
              <a:latin typeface="Times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722DF-AB8A-48BA-AF43-562747E5AB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639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A0C2F-9A9A-4715-B54F-38F827992C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8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5B8C2-DBF6-4A99-91FC-570FB271B0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81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71B86-358C-4773-AB29-36CEAE1B59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75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8CF44-04B0-461E-97FD-0C889E2C07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56471-EF80-401A-8AB0-1EFBA12CDA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779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72C00-0427-4536-A464-E1308511B5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51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1B81B-BF1A-40C5-B4C2-368F09B98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999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52DA7-DE17-4FD1-9F6A-3D0FB2AF1D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E158E-05EF-44EB-9923-86F4192A66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584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2E8A0-90F0-4299-BE2E-F8C3CEC344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98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554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237288"/>
            <a:ext cx="51847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237288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7F751C-DA55-429C-8023-A323249E04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119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90D06-2452-48BB-BD1E-9ABA78CB81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50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5907B-679E-4D03-8C48-DD44121320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5353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0DCB9-D1EC-40F8-A53D-BF1CC0FCC8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84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3326C-E5B6-445C-8DF8-52A6CD05F6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468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03AEE-D6B4-49BA-8668-7886D912B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275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F8042-D937-48C9-AA30-2B44A80062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8632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1DFA1-E1A1-4DC1-9279-5451B9CCA5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5073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76949-91DB-4336-A57A-1808FAC4B7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044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F82FC-3CE3-44A2-B886-71B3E09576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2125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2567B-B3C1-4CCF-953C-F9AA5A3A5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8283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3909B-EAC6-4B9F-A5EE-19FDE94FF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5634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5660B-84F2-4B34-AA52-39ED10007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0930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268CB-905F-4C48-99F9-07AD9ECDD1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181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877B1-0F7D-4A0A-98DC-880C9012B7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799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D31ED-DEA4-484C-9D95-955A8629DC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7539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93D38-6E79-4F59-B9AF-78BA199DC2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201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F6547-4889-4F18-851B-9A8A554994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1914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7E6A2-6E5D-44D5-93C0-265954F41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370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3671B-01BD-42BD-9D5A-51830CC14C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7121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841CB-7C61-4726-8048-4676002BCA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6199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1A1D-AA54-4B07-BED3-05F6EAB3E2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332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76805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6E3BE1-9A07-437D-B672-CC0B44E840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6020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0C78D-5C56-475B-AACC-3D762B4A8E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6585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51D5D-A1D9-4F43-9830-239E4062C2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4970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E06E3-9BEF-435B-A6C0-CC683F30C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3377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BF957-A769-44E9-A178-158EFB888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0628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265C4-75F3-4ACC-8195-7C5B007F99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9157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FE844-DC53-440C-AEC9-ACCEBE932A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6754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ACA97-5ECB-4CB8-BC7B-F1292E35D3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820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579F1-09C3-4B99-8351-1D3C8C7A13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7420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9CAD8-892E-4EDD-B174-AACDC46508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909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ECEAC-80C7-4AB5-9C37-0D7F97ACA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0899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88913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10121-79F3-4CB3-A3DD-24663AA428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9399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9640C-8B57-4BF9-8669-A6C20FD270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1894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CFDCF-280C-4E57-ABEE-C84E9B0D82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799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ED48-3841-48D7-BFD4-1C480068D9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684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FB32A-3EEE-45CE-917D-313A9CDA6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0108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D6D00-DA63-444D-A0CC-8102A80AF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87315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ED046-1E8F-4F6B-9DE0-208F73B1EB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632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9D812-4389-4A7C-84E7-BCF6B7C0CC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77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8C0B5-E91F-4118-90A8-CC494528BA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456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EA8C4-70BD-4F5F-88C8-C6A18BB12F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4576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39115-495B-43BC-AFD7-05ADADA8F2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731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64EDBF-771E-423B-8280-F017442F58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42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E606456-9D10-460F-B57E-FC7996F059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820585E-6107-4E46-BE42-8728A35B39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6D9C261-FEAA-4745-B9B8-BEB2816380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FDFFD5F-5BF0-40EA-8FD2-0EACD03263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F6196DF-6C99-440E-80B3-569ACFC19B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126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www.metoffice.gov.uk/precis/qump" TargetMode="External"/><Relationship Id="rId7" Type="http://schemas.openxmlformats.org/officeDocument/2006/relationships/image" Target="../media/image8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isc.marocmeteo.m/" TargetMode="External"/><Relationship Id="rId2" Type="http://schemas.openxmlformats.org/officeDocument/2006/relationships/hyperlink" Target="http://www.wmo.int/giscs" TargetMode="Externa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25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819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41E6D9D-DEA9-4F0B-9BC8-6BDF20898A06}" type="slidenum">
              <a:rPr lang="en-US"/>
              <a:pPr/>
              <a:t>1</a:t>
            </a:fld>
            <a:endParaRPr lang="en-US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5000" y="381000"/>
            <a:ext cx="7772400" cy="1143000"/>
          </a:xfrm>
          <a:noFill/>
        </p:spPr>
        <p:txBody>
          <a:bodyPr/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</a:rPr>
              <a:t>World Meteorological Organization</a:t>
            </a: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Working together in weather, climate and water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250825" y="2333625"/>
            <a:ext cx="8605838" cy="3390900"/>
          </a:xfrm>
          <a:noFill/>
        </p:spPr>
        <p:txBody>
          <a:bodyPr anchor="ctr"/>
          <a:lstStyle/>
          <a:p>
            <a:pPr marL="0" indent="0" algn="ctr" eaLnBrk="1" hangingPunct="1"/>
            <a:r>
              <a:rPr lang="en-GB" sz="5400" b="1" smtClean="0">
                <a:solidFill>
                  <a:schemeClr val="bg1"/>
                </a:solidFill>
              </a:rPr>
              <a:t>WIS Data Exchange</a:t>
            </a:r>
            <a:endParaRPr lang="en-GB" sz="5400" b="1" i="1" smtClean="0">
              <a:solidFill>
                <a:schemeClr val="bg1"/>
              </a:solidFill>
            </a:endParaRP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 Project Office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WMO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Wis-help@wmo.int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762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en-US" sz="1400"/>
              <a:t>WMO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/>
              <a:t>www.wmo.int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921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74578F6-D0D6-47FC-AFCD-C2F7D1F6C898}" type="slidenum">
              <a:rPr lang="en-US"/>
              <a:pPr/>
              <a:t>2</a:t>
            </a:fld>
            <a:endParaRPr lang="en-US"/>
          </a:p>
        </p:txBody>
      </p:sp>
      <p:sp>
        <p:nvSpPr>
          <p:cNvPr id="9220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3220AC5C-38FE-4A77-9A70-93ABBEC714FA}" type="slidenum">
              <a:rPr lang="en-US" sz="1400"/>
              <a:pPr algn="r"/>
              <a:t>2</a:t>
            </a:fld>
            <a:endParaRPr lang="en-US" sz="1400"/>
          </a:p>
        </p:txBody>
      </p:sp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WIS Data Exchange</a:t>
            </a:r>
          </a:p>
        </p:txBody>
      </p:sp>
      <p:sp>
        <p:nvSpPr>
          <p:cNvPr id="92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•"/>
            </a:pPr>
            <a:r>
              <a:rPr lang="en-GB" smtClean="0"/>
              <a:t>Discovery Metadata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Providing data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Receiving data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Standardizing data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0243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E544702-D1A2-4DF5-8944-8D352E911240}" type="slidenum">
              <a:rPr lang="en-US"/>
              <a:pPr/>
              <a:t>3</a:t>
            </a:fld>
            <a:endParaRPr lang="en-US"/>
          </a:p>
        </p:txBody>
      </p:sp>
      <p:sp>
        <p:nvSpPr>
          <p:cNvPr id="10244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Discovery Metadata</a:t>
            </a:r>
            <a:endParaRPr lang="en-US" smtClean="0"/>
          </a:p>
        </p:txBody>
      </p:sp>
      <p:sp>
        <p:nvSpPr>
          <p:cNvPr id="10245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WIS and discovery metadata</a:t>
            </a:r>
          </a:p>
          <a:p>
            <a:pPr>
              <a:buFontTx/>
              <a:buChar char="•"/>
            </a:pPr>
            <a:r>
              <a:rPr lang="en-GB" smtClean="0"/>
              <a:t>What makes good metadata</a:t>
            </a:r>
          </a:p>
          <a:p>
            <a:pPr>
              <a:buFontTx/>
              <a:buChar char="•"/>
            </a:pPr>
            <a:r>
              <a:rPr lang="en-GB" smtClean="0"/>
              <a:t>Responsibilities for metadata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126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298C5E2-1B6D-423A-9DF6-14A73E2DAF85}" type="slidenum">
              <a:rPr lang="en-US"/>
              <a:pPr/>
              <a:t>4</a:t>
            </a:fld>
            <a:endParaRPr lang="en-US"/>
          </a:p>
        </p:txBody>
      </p:sp>
      <p:sp>
        <p:nvSpPr>
          <p:cNvPr id="11268" name="server"/>
          <p:cNvSpPr>
            <a:spLocks noEditPoints="1" noChangeArrowheads="1"/>
          </p:cNvSpPr>
          <p:nvPr/>
        </p:nvSpPr>
        <p:spPr bwMode="auto">
          <a:xfrm>
            <a:off x="7019925" y="692150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9" name="server"/>
          <p:cNvSpPr>
            <a:spLocks noEditPoints="1" noChangeArrowheads="1"/>
          </p:cNvSpPr>
          <p:nvPr/>
        </p:nvSpPr>
        <p:spPr bwMode="auto">
          <a:xfrm>
            <a:off x="7092950" y="4365625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11270" name="Picture 7" descr="j029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1868487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76" name="Group 8"/>
          <p:cNvGrpSpPr>
            <a:grpSpLocks/>
          </p:cNvGrpSpPr>
          <p:nvPr/>
        </p:nvGrpSpPr>
        <p:grpSpPr bwMode="auto">
          <a:xfrm>
            <a:off x="2411413" y="1989138"/>
            <a:ext cx="4897437" cy="2447925"/>
            <a:chOff x="1519" y="1253"/>
            <a:chExt cx="3085" cy="1542"/>
          </a:xfrm>
        </p:grpSpPr>
        <p:sp>
          <p:nvSpPr>
            <p:cNvPr id="11295" name="Line 9"/>
            <p:cNvSpPr>
              <a:spLocks noChangeShapeType="1"/>
            </p:cNvSpPr>
            <p:nvPr/>
          </p:nvSpPr>
          <p:spPr bwMode="auto">
            <a:xfrm>
              <a:off x="1519" y="1253"/>
              <a:ext cx="3085" cy="154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96" name="Text Box 10"/>
            <p:cNvSpPr txBox="1">
              <a:spLocks noChangeArrowheads="1"/>
            </p:cNvSpPr>
            <p:nvPr/>
          </p:nvSpPr>
          <p:spPr bwMode="auto">
            <a:xfrm>
              <a:off x="2154" y="1434"/>
              <a:ext cx="172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FC0000"/>
                  </a:solidFill>
                  <a:latin typeface="Times New Roman" pitchFamily="18" charset="0"/>
                  <a:cs typeface="Times New Roman" pitchFamily="18" charset="0"/>
                </a:rPr>
                <a:t>Information request to custodian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en-US" sz="1000" b="1">
                  <a:latin typeface="Times" charset="0"/>
                  <a:hlinkClick r:id="rId3"/>
                </a:rPr>
                <a:t>http://www.metoffice.gov.uk/precis/qump</a:t>
              </a:r>
              <a:endParaRPr lang="en-US" sz="1000" b="1">
                <a:latin typeface="Times" charset="0"/>
              </a:endParaRPr>
            </a:p>
          </p:txBody>
        </p:sp>
      </p:grpSp>
      <p:grpSp>
        <p:nvGrpSpPr>
          <p:cNvPr id="83979" name="Group 11"/>
          <p:cNvGrpSpPr>
            <a:grpSpLocks/>
          </p:cNvGrpSpPr>
          <p:nvPr/>
        </p:nvGrpSpPr>
        <p:grpSpPr bwMode="auto">
          <a:xfrm>
            <a:off x="2843213" y="1628775"/>
            <a:ext cx="4105275" cy="376238"/>
            <a:chOff x="1791" y="1026"/>
            <a:chExt cx="2586" cy="237"/>
          </a:xfrm>
        </p:grpSpPr>
        <p:sp>
          <p:nvSpPr>
            <p:cNvPr id="11293" name="Line 12"/>
            <p:cNvSpPr>
              <a:spLocks noChangeShapeType="1"/>
            </p:cNvSpPr>
            <p:nvPr/>
          </p:nvSpPr>
          <p:spPr bwMode="auto">
            <a:xfrm>
              <a:off x="1791" y="1026"/>
              <a:ext cx="2586" cy="0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 type="arrow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94" name="Text Box 13"/>
            <p:cNvSpPr txBox="1">
              <a:spLocks noChangeArrowheads="1"/>
            </p:cNvSpPr>
            <p:nvPr/>
          </p:nvSpPr>
          <p:spPr bwMode="auto">
            <a:xfrm>
              <a:off x="2472" y="1071"/>
              <a:ext cx="10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Search</a:t>
              </a:r>
              <a:r>
                <a:rPr lang="fr-CH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Results</a:t>
              </a:r>
            </a:p>
          </p:txBody>
        </p:sp>
      </p:grpSp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539750" y="2133600"/>
            <a:ext cx="158432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 b="1">
                <a:latin typeface="Times New Roman" pitchFamily="18" charset="0"/>
                <a:cs typeface="Times New Roman" pitchFamily="18" charset="0"/>
              </a:rPr>
              <a:t>User searches for metadata then retrieves information from data custodian</a:t>
            </a:r>
          </a:p>
        </p:txBody>
      </p:sp>
      <p:sp>
        <p:nvSpPr>
          <p:cNvPr id="11274" name="Text Box 15"/>
          <p:cNvSpPr txBox="1">
            <a:spLocks noChangeArrowheads="1"/>
          </p:cNvSpPr>
          <p:nvPr/>
        </p:nvSpPr>
        <p:spPr bwMode="auto">
          <a:xfrm>
            <a:off x="228600" y="5562600"/>
            <a:ext cx="6400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fr-CH" sz="5400">
                <a:latin typeface="Times New Roman" pitchFamily="18" charset="0"/>
                <a:cs typeface="Times New Roman" pitchFamily="18" charset="0"/>
              </a:rPr>
              <a:t>GISC – DAR service</a:t>
            </a:r>
            <a:endParaRPr lang="en-US" sz="5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5" name="Text Box 16"/>
          <p:cNvSpPr txBox="1">
            <a:spLocks noChangeArrowheads="1"/>
          </p:cNvSpPr>
          <p:nvPr/>
        </p:nvSpPr>
        <p:spPr bwMode="auto">
          <a:xfrm>
            <a:off x="7019925" y="6165850"/>
            <a:ext cx="19081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NC/DCPC information access service</a:t>
            </a:r>
          </a:p>
        </p:txBody>
      </p:sp>
      <p:grpSp>
        <p:nvGrpSpPr>
          <p:cNvPr id="83985" name="Group 17"/>
          <p:cNvGrpSpPr>
            <a:grpSpLocks/>
          </p:cNvGrpSpPr>
          <p:nvPr/>
        </p:nvGrpSpPr>
        <p:grpSpPr bwMode="auto">
          <a:xfrm>
            <a:off x="7380288" y="2565400"/>
            <a:ext cx="1439862" cy="1655763"/>
            <a:chOff x="4649" y="1616"/>
            <a:chExt cx="907" cy="1043"/>
          </a:xfrm>
        </p:grpSpPr>
        <p:sp>
          <p:nvSpPr>
            <p:cNvPr id="11291" name="Line 18"/>
            <p:cNvSpPr>
              <a:spLocks noChangeShapeType="1"/>
            </p:cNvSpPr>
            <p:nvPr/>
          </p:nvSpPr>
          <p:spPr bwMode="auto">
            <a:xfrm flipV="1">
              <a:off x="5057" y="1616"/>
              <a:ext cx="0" cy="1043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92" name="Text Box 19"/>
            <p:cNvSpPr txBox="1">
              <a:spLocks noChangeArrowheads="1"/>
            </p:cNvSpPr>
            <p:nvPr/>
          </p:nvSpPr>
          <p:spPr bwMode="auto">
            <a:xfrm>
              <a:off x="4649" y="1979"/>
              <a:ext cx="90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Centre publishes metadata to GISC DAR catalogue</a:t>
              </a:r>
            </a:p>
          </p:txBody>
        </p:sp>
      </p:grpSp>
      <p:grpSp>
        <p:nvGrpSpPr>
          <p:cNvPr id="83988" name="Group 20"/>
          <p:cNvGrpSpPr>
            <a:grpSpLocks/>
          </p:cNvGrpSpPr>
          <p:nvPr/>
        </p:nvGrpSpPr>
        <p:grpSpPr bwMode="auto">
          <a:xfrm>
            <a:off x="1187450" y="981075"/>
            <a:ext cx="7016750" cy="4999038"/>
            <a:chOff x="748" y="663"/>
            <a:chExt cx="4420" cy="3149"/>
          </a:xfrm>
        </p:grpSpPr>
        <p:pic>
          <p:nvPicPr>
            <p:cNvPr id="11287" name="Picture 21" descr="MPj04387920000[1]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663"/>
              <a:ext cx="789" cy="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8" name="Picture 22" descr="MPj04393570000[1]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8" y="2432"/>
              <a:ext cx="1290" cy="1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9" name="Text Box 23"/>
            <p:cNvSpPr txBox="1">
              <a:spLocks noChangeArrowheads="1"/>
            </p:cNvSpPr>
            <p:nvPr/>
          </p:nvSpPr>
          <p:spPr bwMode="auto">
            <a:xfrm>
              <a:off x="748" y="2976"/>
              <a:ext cx="2041" cy="460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  <a:cs typeface="Times New Roman" pitchFamily="18" charset="0"/>
                </a:rPr>
                <a:t>Security/authentication/authorization and even charging is managed by each service provider</a:t>
              </a:r>
            </a:p>
          </p:txBody>
        </p:sp>
        <p:pic>
          <p:nvPicPr>
            <p:cNvPr id="11290" name="Picture 24" descr="j022202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3158"/>
              <a:ext cx="652" cy="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3993" name="Group 25"/>
          <p:cNvGrpSpPr>
            <a:grpSpLocks/>
          </p:cNvGrpSpPr>
          <p:nvPr/>
        </p:nvGrpSpPr>
        <p:grpSpPr bwMode="auto">
          <a:xfrm>
            <a:off x="539750" y="2492375"/>
            <a:ext cx="6119813" cy="2303463"/>
            <a:chOff x="340" y="1570"/>
            <a:chExt cx="3855" cy="1451"/>
          </a:xfrm>
        </p:grpSpPr>
        <p:grpSp>
          <p:nvGrpSpPr>
            <p:cNvPr id="11283" name="Group 26"/>
            <p:cNvGrpSpPr>
              <a:grpSpLocks/>
            </p:cNvGrpSpPr>
            <p:nvPr/>
          </p:nvGrpSpPr>
          <p:grpSpPr bwMode="auto">
            <a:xfrm>
              <a:off x="1292" y="1570"/>
              <a:ext cx="2903" cy="1451"/>
              <a:chOff x="1292" y="1570"/>
              <a:chExt cx="2903" cy="1451"/>
            </a:xfrm>
          </p:grpSpPr>
          <p:sp>
            <p:nvSpPr>
              <p:cNvPr id="11285" name="Line 27"/>
              <p:cNvSpPr>
                <a:spLocks noChangeShapeType="1"/>
              </p:cNvSpPr>
              <p:nvPr/>
            </p:nvSpPr>
            <p:spPr bwMode="auto">
              <a:xfrm>
                <a:off x="1292" y="1570"/>
                <a:ext cx="2903" cy="1451"/>
              </a:xfrm>
              <a:prstGeom prst="line">
                <a:avLst/>
              </a:prstGeom>
              <a:noFill/>
              <a:ln w="76200">
                <a:solidFill>
                  <a:schemeClr val="accent2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86" name="Text Box 28"/>
              <p:cNvSpPr txBox="1">
                <a:spLocks noChangeArrowheads="1"/>
              </p:cNvSpPr>
              <p:nvPr/>
            </p:nvSpPr>
            <p:spPr bwMode="auto">
              <a:xfrm>
                <a:off x="1429" y="2296"/>
                <a:ext cx="127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en-US" sz="1400" b="1">
                    <a:solidFill>
                      <a:srgbClr val="0000FF"/>
                    </a:solidFill>
                    <a:latin typeface="Times New Roman" pitchFamily="18" charset="0"/>
                    <a:cs typeface="Times New Roman" pitchFamily="18" charset="0"/>
                  </a:rPr>
                  <a:t>Retrieve information</a:t>
                </a:r>
              </a:p>
            </p:txBody>
          </p:sp>
        </p:grpSp>
        <p:pic>
          <p:nvPicPr>
            <p:cNvPr id="11284" name="Picture 2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115"/>
              <a:ext cx="1134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3998" name="Picture 30" descr="Climate_Predictions-lb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05263"/>
            <a:ext cx="14890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99" name="Group 31"/>
          <p:cNvGrpSpPr>
            <a:grpSpLocks/>
          </p:cNvGrpSpPr>
          <p:nvPr/>
        </p:nvGrpSpPr>
        <p:grpSpPr bwMode="auto">
          <a:xfrm>
            <a:off x="3132138" y="188913"/>
            <a:ext cx="3241675" cy="1165225"/>
            <a:chOff x="1973" y="119"/>
            <a:chExt cx="2042" cy="734"/>
          </a:xfrm>
        </p:grpSpPr>
        <p:sp>
          <p:nvSpPr>
            <p:cNvPr id="11281" name="Text Box 32" descr="Bouquet"/>
            <p:cNvSpPr txBox="1">
              <a:spLocks noChangeArrowheads="1"/>
            </p:cNvSpPr>
            <p:nvPr/>
          </p:nvSpPr>
          <p:spPr bwMode="auto">
            <a:xfrm>
              <a:off x="1973" y="119"/>
              <a:ext cx="2042" cy="734"/>
            </a:xfrm>
            <a:prstGeom prst="rect">
              <a:avLst/>
            </a:prstGeom>
            <a:blipFill dpi="0" rotWithShape="0">
              <a:blip r:embed="rId9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r>
                <a:rPr lang="en-GB" sz="1400"/>
                <a:t>Search: Climate change for 48</a:t>
              </a:r>
              <a:r>
                <a:rPr lang="en-US" sz="1400"/>
                <a:t>°</a:t>
              </a:r>
              <a:r>
                <a:rPr lang="en-GB" sz="1400"/>
                <a:t>N to 60</a:t>
              </a:r>
              <a:r>
                <a:rPr lang="en-US" sz="1400"/>
                <a:t>°</a:t>
              </a:r>
              <a:r>
                <a:rPr lang="en-GB" sz="1400"/>
                <a:t>N and 10</a:t>
              </a:r>
              <a:r>
                <a:rPr lang="en-US" sz="1400"/>
                <a:t>°</a:t>
              </a:r>
              <a:r>
                <a:rPr lang="en-GB" sz="1400"/>
                <a:t>W to 5</a:t>
              </a:r>
              <a:r>
                <a:rPr lang="en-US" sz="1400"/>
                <a:t>°</a:t>
              </a:r>
              <a:r>
                <a:rPr lang="en-GB" sz="1400"/>
                <a:t>E</a:t>
              </a:r>
              <a:endParaRPr lang="en-US" sz="1400"/>
            </a:p>
          </p:txBody>
        </p:sp>
        <p:pic>
          <p:nvPicPr>
            <p:cNvPr id="11282" name="Picture 33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8" y="164"/>
              <a:ext cx="33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makes good metadata?</a:t>
            </a:r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smtClean="0"/>
              <a:t>Technically compliant</a:t>
            </a:r>
          </a:p>
          <a:p>
            <a:pPr lvl="1">
              <a:lnSpc>
                <a:spcPct val="90000"/>
              </a:lnSpc>
            </a:pPr>
            <a:r>
              <a:rPr lang="en-GB" smtClean="0"/>
              <a:t>Or WIS will not work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mtClean="0"/>
              <a:t>Useful to users</a:t>
            </a:r>
          </a:p>
          <a:p>
            <a:pPr lvl="1">
              <a:lnSpc>
                <a:spcPct val="90000"/>
              </a:lnSpc>
            </a:pPr>
            <a:r>
              <a:rPr lang="en-GB" smtClean="0"/>
              <a:t>Describes data in way users can find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mtClean="0"/>
              <a:t>Kept up to date with data it describes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mtClean="0"/>
              <a:t>Consistent with other information sources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mtClean="0"/>
              <a:t>The “start-up” metadata are technically compliant, but not “good” </a:t>
            </a:r>
          </a:p>
          <a:p>
            <a:pPr lvl="1">
              <a:lnSpc>
                <a:spcPct val="90000"/>
              </a:lnSpc>
            </a:pPr>
            <a:r>
              <a:rPr lang="en-GB" smtClean="0"/>
              <a:t>Search for “Frankfurt temperature” – no data</a:t>
            </a:r>
          </a:p>
          <a:p>
            <a:pPr lvl="1">
              <a:lnSpc>
                <a:spcPct val="90000"/>
              </a:lnSpc>
            </a:pPr>
            <a:r>
              <a:rPr lang="en-GB" smtClean="0"/>
              <a:t>Search for “Frankfurt SYNOP” – several records</a:t>
            </a:r>
          </a:p>
          <a:p>
            <a:pPr lvl="2">
              <a:lnSpc>
                <a:spcPct val="90000"/>
              </a:lnSpc>
            </a:pPr>
            <a:endParaRPr 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630C78D-5C56-475B-AACC-3D762B4A8EFD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restrictions – Resolutions 40, 25 and 60</a:t>
            </a:r>
            <a:endParaRPr lang="en-US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12875"/>
            <a:ext cx="8424863" cy="4683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b="1" dirty="0" smtClean="0"/>
              <a:t>Resolutions 40 </a:t>
            </a:r>
            <a:r>
              <a:rPr lang="en-GB" dirty="0" smtClean="0"/>
              <a:t>(Cg-XII),</a:t>
            </a:r>
            <a:r>
              <a:rPr lang="en-GB" b="1" i="1" dirty="0" smtClean="0"/>
              <a:t> 25</a:t>
            </a:r>
            <a:r>
              <a:rPr lang="en-GB" i="1" dirty="0" smtClean="0"/>
              <a:t> (Cg-XIII) and </a:t>
            </a:r>
            <a:r>
              <a:rPr lang="en-GB" b="1" i="1" dirty="0" smtClean="0"/>
              <a:t>60 </a:t>
            </a:r>
            <a:r>
              <a:rPr lang="en-GB" i="1" dirty="0" smtClean="0"/>
              <a:t>(</a:t>
            </a:r>
            <a:r>
              <a:rPr lang="en-GB" i="1" dirty="0" smtClean="0"/>
              <a:t>Cg-17</a:t>
            </a:r>
            <a:r>
              <a:rPr lang="en-GB" i="1" dirty="0" smtClean="0"/>
              <a:t>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Essential data (“</a:t>
            </a:r>
            <a:r>
              <a:rPr lang="en-GB" i="1" dirty="0" err="1" smtClean="0"/>
              <a:t>WMOEssential</a:t>
            </a:r>
            <a:r>
              <a:rPr lang="en-GB" dirty="0" smtClean="0"/>
              <a:t>”)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“… data and products which are essential to support WMO Programmes … exchange without charge and with no conditions on use….”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Additional data (“</a:t>
            </a:r>
            <a:r>
              <a:rPr lang="en-GB" i="1" dirty="0" err="1" smtClean="0"/>
              <a:t>WMOAdditional</a:t>
            </a:r>
            <a:r>
              <a:rPr lang="en-GB" dirty="0" smtClean="0"/>
              <a:t>”)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Data on which the originator has placed restrictions (on commercial use)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Also have “</a:t>
            </a:r>
            <a:r>
              <a:rPr lang="en-GB" dirty="0" err="1" smtClean="0"/>
              <a:t>NoLimitations</a:t>
            </a:r>
            <a:r>
              <a:rPr lang="en-GB" dirty="0" smtClean="0"/>
              <a:t>” (like Res40 essential)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Data not covered by these (“</a:t>
            </a:r>
            <a:r>
              <a:rPr lang="en-GB" dirty="0" err="1" smtClean="0"/>
              <a:t>WMOOther</a:t>
            </a:r>
            <a:r>
              <a:rPr lang="en-GB" dirty="0" smtClean="0"/>
              <a:t>”)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dirty="0" smtClean="0"/>
              <a:t>PR notifies WMO of “additional data”</a:t>
            </a:r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WIS3 - WIS Data Exchange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630C78D-5C56-475B-AACC-3D762B4A8EFD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4339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C072D5E-0DC5-455A-8A57-98CAF1662FFE}" type="slidenum">
              <a:rPr lang="en-US"/>
              <a:pPr/>
              <a:t>7</a:t>
            </a:fld>
            <a:endParaRPr lang="en-US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Providing data</a:t>
            </a:r>
            <a:endParaRPr lang="en-US" smtClean="0"/>
          </a:p>
        </p:txBody>
      </p:sp>
      <p:sp>
        <p:nvSpPr>
          <p:cNvPr id="14341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Register metadata</a:t>
            </a:r>
          </a:p>
          <a:p>
            <a:pPr>
              <a:buFontTx/>
              <a:buChar char="•"/>
            </a:pPr>
            <a:r>
              <a:rPr lang="en-GB" smtClean="0"/>
              <a:t>Agree delivery methods</a:t>
            </a:r>
          </a:p>
          <a:p>
            <a:pPr>
              <a:buFontTx/>
              <a:buChar char="•"/>
            </a:pPr>
            <a:r>
              <a:rPr lang="en-GB" smtClean="0"/>
              <a:t>Supply data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536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9CB3027-CDED-47B2-BFDD-9F006ECA9CD5}" type="slidenum">
              <a:rPr lang="en-US"/>
              <a:pPr/>
              <a:t>8</a:t>
            </a:fld>
            <a:endParaRPr lang="en-US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Register metadata</a:t>
            </a:r>
            <a:endParaRPr lang="en-US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Decide how data to be grouped</a:t>
            </a:r>
          </a:p>
          <a:p>
            <a:pPr lvl="1"/>
            <a:r>
              <a:rPr lang="en-GB" smtClean="0"/>
              <a:t>GTS bulletin? five day global forecast? 200 year climate simulation?</a:t>
            </a:r>
          </a:p>
          <a:p>
            <a:pPr>
              <a:buFontTx/>
              <a:buChar char="•"/>
            </a:pPr>
            <a:r>
              <a:rPr lang="en-GB" smtClean="0"/>
              <a:t>Describe data </a:t>
            </a:r>
            <a:r>
              <a:rPr lang="en-GB" smtClean="0">
                <a:latin typeface="Arial Black" pitchFamily="34" charset="0"/>
              </a:rPr>
              <a:t>–</a:t>
            </a:r>
            <a:r>
              <a:rPr lang="en-GB" smtClean="0"/>
              <a:t> in way user will understand</a:t>
            </a:r>
          </a:p>
          <a:p>
            <a:pPr>
              <a:buFontTx/>
              <a:buChar char="•"/>
            </a:pPr>
            <a:r>
              <a:rPr lang="en-GB" smtClean="0"/>
              <a:t>Create metadata record</a:t>
            </a:r>
          </a:p>
          <a:p>
            <a:pPr>
              <a:buFontTx/>
              <a:buChar char="•"/>
            </a:pPr>
            <a:r>
              <a:rPr lang="en-GB" smtClean="0"/>
              <a:t>Publish on your principal GISC (or </a:t>
            </a:r>
            <a:r>
              <a:rPr lang="en-GB" i="1" smtClean="0"/>
              <a:t>WIMMS</a:t>
            </a:r>
            <a:r>
              <a:rPr lang="en-GB" smtClean="0"/>
              <a:t>)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2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EE469C9-C412-4E0E-B812-7ABBB4FC0ED9}" type="slidenum">
              <a:rPr lang="en-US"/>
              <a:pPr/>
              <a:t>9</a:t>
            </a:fld>
            <a:endParaRPr lang="en-US"/>
          </a:p>
        </p:txBody>
      </p:sp>
      <p:grpSp>
        <p:nvGrpSpPr>
          <p:cNvPr id="102402" name="Group 2"/>
          <p:cNvGrpSpPr>
            <a:grpSpLocks/>
          </p:cNvGrpSpPr>
          <p:nvPr/>
        </p:nvGrpSpPr>
        <p:grpSpPr bwMode="auto">
          <a:xfrm>
            <a:off x="1403350" y="1628775"/>
            <a:ext cx="1871663" cy="1543050"/>
            <a:chOff x="884" y="1026"/>
            <a:chExt cx="1179" cy="972"/>
          </a:xfrm>
        </p:grpSpPr>
        <p:pic>
          <p:nvPicPr>
            <p:cNvPr id="16412" name="Picture 3" descr="MP900405236[1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1026"/>
              <a:ext cx="1179" cy="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4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1162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Agree delivery methods</a:t>
            </a:r>
            <a:endParaRPr lang="en-US" smtClean="0"/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250825" y="1412875"/>
            <a:ext cx="3384550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n-GB" sz="2400" b="1">
                <a:latin typeface="Times" charset="0"/>
              </a:rPr>
              <a:t>WMO Pizza Programme</a:t>
            </a:r>
            <a:endParaRPr lang="en-US" sz="2400" b="1">
              <a:latin typeface="Times" charset="0"/>
            </a:endParaRP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6372225" y="1916113"/>
            <a:ext cx="2232025" cy="40338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400" b="1">
                <a:latin typeface="Times" charset="0"/>
              </a:rPr>
              <a:t>DCPC</a:t>
            </a:r>
          </a:p>
          <a:p>
            <a:endParaRPr lang="en-GB" sz="2400" b="1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US" sz="2400">
              <a:latin typeface="Times" charset="0"/>
            </a:endParaRPr>
          </a:p>
        </p:txBody>
      </p:sp>
      <p:pic>
        <p:nvPicPr>
          <p:cNvPr id="16392" name="Picture 8" descr="MC900432626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213100"/>
            <a:ext cx="17240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9" name="Picture 9" descr="MC90043396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284538"/>
            <a:ext cx="167481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6011863" y="2636838"/>
            <a:ext cx="1008062" cy="6477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sz="2400" b="1">
                <a:latin typeface="Times" charset="0"/>
              </a:rPr>
              <a:t>?</a:t>
            </a:r>
            <a:endParaRPr lang="en-US" sz="2400" b="1">
              <a:latin typeface="Times" charset="0"/>
            </a:endParaRPr>
          </a:p>
        </p:txBody>
      </p:sp>
      <p:grpSp>
        <p:nvGrpSpPr>
          <p:cNvPr id="102411" name="Group 11"/>
          <p:cNvGrpSpPr>
            <a:grpSpLocks/>
          </p:cNvGrpSpPr>
          <p:nvPr/>
        </p:nvGrpSpPr>
        <p:grpSpPr bwMode="auto">
          <a:xfrm>
            <a:off x="4211638" y="1484313"/>
            <a:ext cx="2881312" cy="1800225"/>
            <a:chOff x="2653" y="935"/>
            <a:chExt cx="1815" cy="1134"/>
          </a:xfrm>
        </p:grpSpPr>
        <p:grpSp>
          <p:nvGrpSpPr>
            <p:cNvPr id="16401" name="Group 12"/>
            <p:cNvGrpSpPr>
              <a:grpSpLocks/>
            </p:cNvGrpSpPr>
            <p:nvPr/>
          </p:nvGrpSpPr>
          <p:grpSpPr bwMode="auto">
            <a:xfrm>
              <a:off x="2653" y="935"/>
              <a:ext cx="1815" cy="1134"/>
              <a:chOff x="2699" y="1979"/>
              <a:chExt cx="1815" cy="1134"/>
            </a:xfrm>
          </p:grpSpPr>
          <p:sp>
            <p:nvSpPr>
              <p:cNvPr id="16406" name="AutoShape 13"/>
              <p:cNvSpPr>
                <a:spLocks noChangeArrowheads="1"/>
              </p:cNvSpPr>
              <p:nvPr/>
            </p:nvSpPr>
            <p:spPr bwMode="auto">
              <a:xfrm flipH="1">
                <a:off x="2699" y="1979"/>
                <a:ext cx="1815" cy="1134"/>
              </a:xfrm>
              <a:prstGeom prst="wedgeEllipseCallout">
                <a:avLst>
                  <a:gd name="adj1" fmla="val -54852"/>
                  <a:gd name="adj2" fmla="val 70014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grpSp>
            <p:nvGrpSpPr>
              <p:cNvPr id="16407" name="Group 14"/>
              <p:cNvGrpSpPr>
                <a:grpSpLocks/>
              </p:cNvGrpSpPr>
              <p:nvPr/>
            </p:nvGrpSpPr>
            <p:grpSpPr bwMode="auto">
              <a:xfrm>
                <a:off x="3061" y="2024"/>
                <a:ext cx="969" cy="849"/>
                <a:chOff x="3016" y="1117"/>
                <a:chExt cx="969" cy="849"/>
              </a:xfrm>
            </p:grpSpPr>
            <p:pic>
              <p:nvPicPr>
                <p:cNvPr id="16408" name="Picture 15" descr="MP900405236[1]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16" y="1480"/>
                  <a:ext cx="680" cy="4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09" name="Picture 16" descr="MC900433889[1]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117"/>
                  <a:ext cx="433" cy="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10" name="Picture 17" descr="MC900241133[1]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07" y="1253"/>
                  <a:ext cx="318" cy="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11" name="Picture 18" descr="MC900437841[1]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480"/>
                  <a:ext cx="470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16402" name="Group 19"/>
            <p:cNvGrpSpPr>
              <a:grpSpLocks/>
            </p:cNvGrpSpPr>
            <p:nvPr/>
          </p:nvGrpSpPr>
          <p:grpSpPr bwMode="auto">
            <a:xfrm>
              <a:off x="3379" y="1706"/>
              <a:ext cx="318" cy="249"/>
              <a:chOff x="2789" y="2931"/>
              <a:chExt cx="870" cy="521"/>
            </a:xfrm>
          </p:grpSpPr>
          <p:pic>
            <p:nvPicPr>
              <p:cNvPr id="16403" name="Picture 20" descr="MP900438662[1]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25" y="3203"/>
                <a:ext cx="374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4" name="Picture 21" descr="MC900391806[1]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88" y="3067"/>
                <a:ext cx="371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5" name="Picture 22" descr="MP900406652[1]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931"/>
                <a:ext cx="377" cy="2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2423" name="Group 23"/>
          <p:cNvGrpSpPr>
            <a:grpSpLocks/>
          </p:cNvGrpSpPr>
          <p:nvPr/>
        </p:nvGrpSpPr>
        <p:grpSpPr bwMode="auto">
          <a:xfrm>
            <a:off x="6084888" y="2565400"/>
            <a:ext cx="1295400" cy="863600"/>
            <a:chOff x="3833" y="1616"/>
            <a:chExt cx="816" cy="544"/>
          </a:xfrm>
        </p:grpSpPr>
        <p:grpSp>
          <p:nvGrpSpPr>
            <p:cNvPr id="16397" name="Group 24"/>
            <p:cNvGrpSpPr>
              <a:grpSpLocks/>
            </p:cNvGrpSpPr>
            <p:nvPr/>
          </p:nvGrpSpPr>
          <p:grpSpPr bwMode="auto">
            <a:xfrm>
              <a:off x="3833" y="1616"/>
              <a:ext cx="816" cy="544"/>
              <a:chOff x="3833" y="1616"/>
              <a:chExt cx="816" cy="544"/>
            </a:xfrm>
          </p:grpSpPr>
          <p:sp>
            <p:nvSpPr>
              <p:cNvPr id="16399" name="AutoShape 25"/>
              <p:cNvSpPr>
                <a:spLocks noChangeArrowheads="1"/>
              </p:cNvSpPr>
              <p:nvPr/>
            </p:nvSpPr>
            <p:spPr bwMode="auto">
              <a:xfrm>
                <a:off x="3833" y="1616"/>
                <a:ext cx="816" cy="544"/>
              </a:xfrm>
              <a:prstGeom prst="wedgeEllipseCallout">
                <a:avLst>
                  <a:gd name="adj1" fmla="val -43750"/>
                  <a:gd name="adj2" fmla="val 70000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pic>
            <p:nvPicPr>
              <p:cNvPr id="16400" name="Picture 26" descr="MP900405236[1]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3" y="1706"/>
                <a:ext cx="529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398" name="Picture 27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" y="1888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56 0.00115 L 0.47048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7048 4.81481E-6 L 0.02656 0.001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54913 0.4069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48" y="2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0" grpId="0" animBg="1"/>
      <p:bldP spid="1024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E0AEB55-A6C0-4AE5-96D2-88878C025275}" type="slidenum">
              <a:rPr lang="en-US"/>
              <a:pPr/>
              <a:t>10</a:t>
            </a:fld>
            <a:endParaRPr lang="en-US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Supply your data to WIS</a:t>
            </a:r>
            <a:endParaRPr lang="en-US" smtClean="0"/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0" indent="0"/>
            <a:r>
              <a:rPr lang="en-GB" sz="2400" smtClean="0"/>
              <a:t>Implement the procedures you agreed with your GISC or DCPC</a:t>
            </a:r>
            <a:endParaRPr lang="en-US" sz="2400" smtClean="0"/>
          </a:p>
          <a:p>
            <a:pPr marL="0" indent="0"/>
            <a:endParaRPr lang="en-US" sz="2400" smtClean="0"/>
          </a:p>
        </p:txBody>
      </p:sp>
      <p:pic>
        <p:nvPicPr>
          <p:cNvPr id="17414" name="Picture 7" descr="PonyExpress-noknowncopyright-USarchiv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9388" y="1419225"/>
            <a:ext cx="3705225" cy="4670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8435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3AB030D-1A0B-4EA2-AD65-355356C0529A}" type="slidenum">
              <a:rPr lang="en-US"/>
              <a:pPr/>
              <a:t>11</a:t>
            </a:fld>
            <a:endParaRPr lang="en-U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Receiving data</a:t>
            </a:r>
            <a:endParaRPr lang="en-US" smtClean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One-off requests</a:t>
            </a:r>
          </a:p>
          <a:p>
            <a:pPr>
              <a:buFontTx/>
              <a:buChar char="•"/>
            </a:pPr>
            <a:r>
              <a:rPr lang="en-GB" smtClean="0"/>
              <a:t>Subscriptions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2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57F14A2-2744-43DF-B5F9-B0BC7ECFDDA1}" type="slidenum">
              <a:rPr lang="en-US"/>
              <a:pPr/>
              <a:t>12</a:t>
            </a:fld>
            <a:endParaRPr lang="en-US"/>
          </a:p>
        </p:txBody>
      </p:sp>
      <p:grpSp>
        <p:nvGrpSpPr>
          <p:cNvPr id="19460" name="Group 19"/>
          <p:cNvGrpSpPr>
            <a:grpSpLocks/>
          </p:cNvGrpSpPr>
          <p:nvPr/>
        </p:nvGrpSpPr>
        <p:grpSpPr bwMode="auto">
          <a:xfrm>
            <a:off x="1979613" y="1412875"/>
            <a:ext cx="6335712" cy="4905375"/>
            <a:chOff x="1247" y="890"/>
            <a:chExt cx="3991" cy="3090"/>
          </a:xfrm>
        </p:grpSpPr>
        <p:grpSp>
          <p:nvGrpSpPr>
            <p:cNvPr id="19472" name="Group 13"/>
            <p:cNvGrpSpPr>
              <a:grpSpLocks/>
            </p:cNvGrpSpPr>
            <p:nvPr/>
          </p:nvGrpSpPr>
          <p:grpSpPr bwMode="auto">
            <a:xfrm>
              <a:off x="1247" y="890"/>
              <a:ext cx="3991" cy="3090"/>
              <a:chOff x="68" y="864"/>
              <a:chExt cx="3991" cy="3090"/>
            </a:xfrm>
          </p:grpSpPr>
          <p:pic>
            <p:nvPicPr>
              <p:cNvPr id="19475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565" t="8090" r="12067"/>
              <a:stretch>
                <a:fillRect/>
              </a:stretch>
            </p:blipFill>
            <p:spPr bwMode="auto">
              <a:xfrm>
                <a:off x="839" y="890"/>
                <a:ext cx="3220" cy="306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9476" name="AutoShape 6"/>
              <p:cNvSpPr>
                <a:spLocks/>
              </p:cNvSpPr>
              <p:nvPr/>
            </p:nvSpPr>
            <p:spPr bwMode="auto">
              <a:xfrm>
                <a:off x="68" y="864"/>
                <a:ext cx="640" cy="576"/>
              </a:xfrm>
              <a:prstGeom prst="borderCallout1">
                <a:avLst>
                  <a:gd name="adj1" fmla="val 108333"/>
                  <a:gd name="adj2" fmla="val 11250"/>
                  <a:gd name="adj3" fmla="val 108333"/>
                  <a:gd name="adj4" fmla="val 143593"/>
                </a:avLst>
              </a:prstGeom>
              <a:solidFill>
                <a:srgbClr val="CCFFCC">
                  <a:alpha val="79999"/>
                </a:srgbClr>
              </a:solidFill>
              <a:ln w="38100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 phrase</a:t>
                </a:r>
                <a:endParaRPr lang="en-US"/>
              </a:p>
            </p:txBody>
          </p:sp>
          <p:sp>
            <p:nvSpPr>
              <p:cNvPr id="19477" name="AutoShape 7"/>
              <p:cNvSpPr>
                <a:spLocks/>
              </p:cNvSpPr>
              <p:nvPr/>
            </p:nvSpPr>
            <p:spPr bwMode="auto">
              <a:xfrm>
                <a:off x="113" y="2571"/>
                <a:ext cx="640" cy="576"/>
              </a:xfrm>
              <a:prstGeom prst="borderCallout1">
                <a:avLst>
                  <a:gd name="adj1" fmla="val -8333"/>
                  <a:gd name="adj2" fmla="val 11250"/>
                  <a:gd name="adj3" fmla="val -8333"/>
                  <a:gd name="adj4" fmla="val 2126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</a:t>
                </a:r>
              </a:p>
              <a:p>
                <a:r>
                  <a:rPr lang="en-GB"/>
                  <a:t>button</a:t>
                </a:r>
                <a:endParaRPr lang="en-US"/>
              </a:p>
            </p:txBody>
          </p:sp>
        </p:grpSp>
        <p:sp>
          <p:nvSpPr>
            <p:cNvPr id="19473" name="AutoShape 17"/>
            <p:cNvSpPr>
              <a:spLocks/>
            </p:cNvSpPr>
            <p:nvPr/>
          </p:nvSpPr>
          <p:spPr bwMode="auto">
            <a:xfrm>
              <a:off x="3691" y="1437"/>
              <a:ext cx="913" cy="576"/>
            </a:xfrm>
            <a:prstGeom prst="borderCallout1">
              <a:avLst>
                <a:gd name="adj1" fmla="val -8333"/>
                <a:gd name="adj2" fmla="val 92116"/>
                <a:gd name="adj3" fmla="val -8333"/>
                <a:gd name="adj4" fmla="val -103722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 metadata fields</a:t>
              </a:r>
              <a:endParaRPr lang="en-US"/>
            </a:p>
          </p:txBody>
        </p:sp>
        <p:sp>
          <p:nvSpPr>
            <p:cNvPr id="19474" name="AutoShape 18"/>
            <p:cNvSpPr>
              <a:spLocks/>
            </p:cNvSpPr>
            <p:nvPr/>
          </p:nvSpPr>
          <p:spPr bwMode="auto">
            <a:xfrm>
              <a:off x="3696" y="2143"/>
              <a:ext cx="913" cy="451"/>
            </a:xfrm>
            <a:prstGeom prst="borderCallout1">
              <a:avLst>
                <a:gd name="adj1" fmla="val -10644"/>
                <a:gd name="adj2" fmla="val 92116"/>
                <a:gd name="adj3" fmla="val -10644"/>
                <a:gd name="adj4" fmla="val -122343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</a:t>
              </a:r>
            </a:p>
            <a:p>
              <a:r>
                <a:rPr lang="en-GB"/>
                <a:t>in area</a:t>
              </a:r>
              <a:endParaRPr lang="en-US"/>
            </a:p>
          </p:txBody>
        </p:sp>
      </p:grpSp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Find information</a:t>
            </a:r>
            <a:endParaRPr lang="en-US" smtClean="0"/>
          </a:p>
        </p:txBody>
      </p:sp>
      <p:grpSp>
        <p:nvGrpSpPr>
          <p:cNvPr id="90133" name="Group 21"/>
          <p:cNvGrpSpPr>
            <a:grpSpLocks/>
          </p:cNvGrpSpPr>
          <p:nvPr/>
        </p:nvGrpSpPr>
        <p:grpSpPr bwMode="auto">
          <a:xfrm>
            <a:off x="250825" y="333375"/>
            <a:ext cx="8569325" cy="5657850"/>
            <a:chOff x="158" y="210"/>
            <a:chExt cx="5398" cy="3564"/>
          </a:xfrm>
        </p:grpSpPr>
        <p:grpSp>
          <p:nvGrpSpPr>
            <p:cNvPr id="19463" name="Group 16"/>
            <p:cNvGrpSpPr>
              <a:grpSpLocks/>
            </p:cNvGrpSpPr>
            <p:nvPr/>
          </p:nvGrpSpPr>
          <p:grpSpPr bwMode="auto">
            <a:xfrm>
              <a:off x="158" y="210"/>
              <a:ext cx="5398" cy="3564"/>
              <a:chOff x="158" y="210"/>
              <a:chExt cx="5398" cy="3564"/>
            </a:xfrm>
          </p:grpSpPr>
          <p:grpSp>
            <p:nvGrpSpPr>
              <p:cNvPr id="19465" name="Group 12"/>
              <p:cNvGrpSpPr>
                <a:grpSpLocks/>
              </p:cNvGrpSpPr>
              <p:nvPr/>
            </p:nvGrpSpPr>
            <p:grpSpPr bwMode="auto">
              <a:xfrm>
                <a:off x="158" y="935"/>
                <a:ext cx="5398" cy="2839"/>
                <a:chOff x="158" y="935"/>
                <a:chExt cx="5398" cy="2839"/>
              </a:xfrm>
            </p:grpSpPr>
            <p:pic>
              <p:nvPicPr>
                <p:cNvPr id="19468" name="Picture 5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565" t="8090" r="11743" b="52950"/>
                <a:stretch>
                  <a:fillRect/>
                </a:stretch>
              </p:blipFill>
              <p:spPr bwMode="auto">
                <a:xfrm>
                  <a:off x="158" y="935"/>
                  <a:ext cx="5398" cy="2165"/>
                </a:xfrm>
                <a:prstGeom prst="rect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9469" name="AutoShape 9"/>
                <p:cNvSpPr>
                  <a:spLocks/>
                </p:cNvSpPr>
                <p:nvPr/>
              </p:nvSpPr>
              <p:spPr bwMode="auto">
                <a:xfrm>
                  <a:off x="948" y="1719"/>
                  <a:ext cx="576" cy="576"/>
                </a:xfrm>
                <a:prstGeom prst="borderCallout1">
                  <a:avLst>
                    <a:gd name="adj1" fmla="val 108333"/>
                    <a:gd name="adj2" fmla="val 12500"/>
                    <a:gd name="adj3" fmla="val 108333"/>
                    <a:gd name="adj4" fmla="val 242014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One-off</a:t>
                  </a:r>
                  <a:endParaRPr lang="en-US"/>
                </a:p>
              </p:txBody>
            </p:sp>
            <p:sp>
              <p:nvSpPr>
                <p:cNvPr id="19470" name="AutoShape 10"/>
                <p:cNvSpPr>
                  <a:spLocks/>
                </p:cNvSpPr>
                <p:nvPr/>
              </p:nvSpPr>
              <p:spPr bwMode="auto">
                <a:xfrm>
                  <a:off x="3155" y="3198"/>
                  <a:ext cx="1131" cy="576"/>
                </a:xfrm>
                <a:prstGeom prst="borderCallout1">
                  <a:avLst>
                    <a:gd name="adj1" fmla="val 87500"/>
                    <a:gd name="adj2" fmla="val -4245"/>
                    <a:gd name="adj3" fmla="val -148787"/>
                    <a:gd name="adj4" fmla="val -4245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Regular delivery</a:t>
                  </a:r>
                  <a:endParaRPr lang="en-US"/>
                </a:p>
              </p:txBody>
            </p:sp>
            <p:sp>
              <p:nvSpPr>
                <p:cNvPr id="19471" name="AutoShape 11"/>
                <p:cNvSpPr>
                  <a:spLocks/>
                </p:cNvSpPr>
                <p:nvPr/>
              </p:nvSpPr>
              <p:spPr bwMode="auto">
                <a:xfrm>
                  <a:off x="3699" y="954"/>
                  <a:ext cx="576" cy="576"/>
                </a:xfrm>
                <a:prstGeom prst="borderCallout1">
                  <a:avLst>
                    <a:gd name="adj1" fmla="val 12500"/>
                    <a:gd name="adj2" fmla="val -8333"/>
                    <a:gd name="adj3" fmla="val 232986"/>
                    <a:gd name="adj4" fmla="val -8333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Links to web sites</a:t>
                  </a:r>
                </a:p>
              </p:txBody>
            </p:sp>
          </p:grpSp>
          <p:sp>
            <p:nvSpPr>
              <p:cNvPr id="19466" name="AutoShape 14"/>
              <p:cNvSpPr>
                <a:spLocks/>
              </p:cNvSpPr>
              <p:nvPr/>
            </p:nvSpPr>
            <p:spPr bwMode="auto">
              <a:xfrm>
                <a:off x="4286" y="210"/>
                <a:ext cx="859" cy="576"/>
              </a:xfrm>
              <a:prstGeom prst="borderCallout1">
                <a:avLst>
                  <a:gd name="adj1" fmla="val 12500"/>
                  <a:gd name="adj2" fmla="val 105588"/>
                  <a:gd name="adj3" fmla="val 322745"/>
                  <a:gd name="adj4" fmla="val 105588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Look at metadata</a:t>
                </a:r>
                <a:endParaRPr lang="en-US"/>
              </a:p>
            </p:txBody>
          </p:sp>
          <p:sp>
            <p:nvSpPr>
              <p:cNvPr id="19467" name="AutoShape 15"/>
              <p:cNvSpPr>
                <a:spLocks/>
              </p:cNvSpPr>
              <p:nvPr/>
            </p:nvSpPr>
            <p:spPr bwMode="auto">
              <a:xfrm>
                <a:off x="4377" y="3153"/>
                <a:ext cx="931" cy="576"/>
              </a:xfrm>
              <a:prstGeom prst="borderCallout1">
                <a:avLst>
                  <a:gd name="adj1" fmla="val 87500"/>
                  <a:gd name="adj2" fmla="val 105157"/>
                  <a:gd name="adj3" fmla="val -179167"/>
                  <a:gd name="adj4" fmla="val 1051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Download</a:t>
                </a:r>
              </a:p>
              <a:p>
                <a:r>
                  <a:rPr lang="en-GB"/>
                  <a:t>metadata</a:t>
                </a:r>
                <a:endParaRPr lang="en-US"/>
              </a:p>
            </p:txBody>
          </p:sp>
        </p:grpSp>
        <p:sp>
          <p:nvSpPr>
            <p:cNvPr id="19464" name="Text Box 20"/>
            <p:cNvSpPr txBox="1">
              <a:spLocks noChangeArrowheads="1"/>
            </p:cNvSpPr>
            <p:nvPr/>
          </p:nvSpPr>
          <p:spPr bwMode="auto">
            <a:xfrm>
              <a:off x="2426" y="300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alpha val="79999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GB" sz="3200">
                  <a:latin typeface="Arial Narrow" pitchFamily="34" charset="0"/>
                </a:rPr>
                <a:t>… and request it</a:t>
              </a:r>
              <a:endParaRPr lang="en-US" sz="3200">
                <a:latin typeface="Arial Narrow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069A7BA-1729-4615-82E1-9FA9D20FB458}" type="slidenum">
              <a:rPr lang="en-US"/>
              <a:pPr/>
              <a:t>13</a:t>
            </a:fld>
            <a:endParaRPr lang="en-U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Delivery methods</a:t>
            </a:r>
            <a:endParaRPr lang="en-US" smtClean="0"/>
          </a:p>
        </p:txBody>
      </p:sp>
      <p:graphicFrame>
        <p:nvGraphicFramePr>
          <p:cNvPr id="112705" name="Group 65"/>
          <p:cNvGraphicFramePr>
            <a:graphicFrameLocks noGrp="1"/>
          </p:cNvGraphicFramePr>
          <p:nvPr>
            <p:ph idx="1"/>
          </p:nvPr>
        </p:nvGraphicFramePr>
        <p:xfrm>
          <a:off x="1403350" y="1995488"/>
          <a:ext cx="7561263" cy="4241802"/>
        </p:xfrm>
        <a:graphic>
          <a:graphicData uri="http://schemas.openxmlformats.org/drawingml/2006/table">
            <a:tbl>
              <a:tblPr/>
              <a:tblGrid>
                <a:gridCol w="2520950"/>
                <a:gridCol w="2519363"/>
                <a:gridCol w="2520950"/>
              </a:tblGrid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Method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Request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Subscribe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Download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Email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FTP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GTS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Not Usually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By arrangement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Post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0515" name="AutoShape 52"/>
          <p:cNvSpPr>
            <a:spLocks/>
          </p:cNvSpPr>
          <p:nvPr/>
        </p:nvSpPr>
        <p:spPr bwMode="auto">
          <a:xfrm>
            <a:off x="6892925" y="873125"/>
            <a:ext cx="1724025" cy="914400"/>
          </a:xfrm>
          <a:prstGeom prst="borderCallout1">
            <a:avLst>
              <a:gd name="adj1" fmla="val 12500"/>
              <a:gd name="adj2" fmla="val 104421"/>
              <a:gd name="adj3" fmla="val 183162"/>
              <a:gd name="adj4" fmla="val 104421"/>
            </a:avLst>
          </a:prstGeom>
          <a:solidFill>
            <a:srgbClr val="CCFFCC">
              <a:alpha val="79999"/>
            </a:srgbClr>
          </a:solidFill>
          <a:ln w="381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/>
              <a:t>Login</a:t>
            </a:r>
          </a:p>
          <a:p>
            <a:r>
              <a:rPr lang="en-GB"/>
              <a:t>needed</a:t>
            </a:r>
            <a:endParaRPr lang="en-US"/>
          </a:p>
        </p:txBody>
      </p:sp>
      <p:sp>
        <p:nvSpPr>
          <p:cNvPr id="20516" name="AutoShape 54"/>
          <p:cNvSpPr>
            <a:spLocks/>
          </p:cNvSpPr>
          <p:nvPr/>
        </p:nvSpPr>
        <p:spPr bwMode="auto">
          <a:xfrm>
            <a:off x="4432300" y="873125"/>
            <a:ext cx="1868488" cy="914400"/>
          </a:xfrm>
          <a:prstGeom prst="borderCallout1">
            <a:avLst>
              <a:gd name="adj1" fmla="val 12500"/>
              <a:gd name="adj2" fmla="val -4079"/>
              <a:gd name="adj3" fmla="val 184722"/>
              <a:gd name="adj4" fmla="val -4079"/>
            </a:avLst>
          </a:prstGeom>
          <a:solidFill>
            <a:srgbClr val="FFCCFF">
              <a:alpha val="79999"/>
            </a:srgbClr>
          </a:solidFill>
          <a:ln w="38100" algn="ctr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/>
              <a:t>Login needed for “additional” data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1507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726731D-1BCB-4E36-8AAC-6A68843DB02D}" type="slidenum">
              <a:rPr lang="en-US"/>
              <a:pPr/>
              <a:t>14</a:t>
            </a:fld>
            <a:endParaRPr lang="en-US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dirty="0" smtClean="0"/>
              <a:t>Why standardize formats</a:t>
            </a:r>
          </a:p>
          <a:p>
            <a:pPr>
              <a:buFontTx/>
              <a:buChar char="•"/>
            </a:pPr>
            <a:r>
              <a:rPr lang="en-GB" dirty="0" smtClean="0"/>
              <a:t>WMO formats</a:t>
            </a:r>
          </a:p>
          <a:p>
            <a:pPr>
              <a:buFontTx/>
              <a:buChar char="•"/>
            </a:pPr>
            <a:r>
              <a:rPr lang="en-GB" dirty="0" smtClean="0"/>
              <a:t>Candidate </a:t>
            </a:r>
            <a:r>
              <a:rPr lang="en-GB" dirty="0" smtClean="0">
                <a:latin typeface="Arial Black" pitchFamily="34" charset="0"/>
              </a:rPr>
              <a:t>“</a:t>
            </a:r>
            <a:r>
              <a:rPr lang="en-GB" dirty="0" smtClean="0"/>
              <a:t>other</a:t>
            </a:r>
            <a:r>
              <a:rPr lang="en-GB" dirty="0" smtClean="0">
                <a:latin typeface="Arial Black" pitchFamily="34" charset="0"/>
              </a:rPr>
              <a:t>”</a:t>
            </a:r>
            <a:r>
              <a:rPr lang="en-GB" dirty="0" smtClean="0"/>
              <a:t> formats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253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21168FB-0241-4BB5-B270-4EEA5D52ED9B}" type="slidenum">
              <a:rPr lang="en-US"/>
              <a:pPr/>
              <a:t>15</a:t>
            </a:fld>
            <a:endParaRPr lang="en-US"/>
          </a:p>
        </p:txBody>
      </p:sp>
      <p:pic>
        <p:nvPicPr>
          <p:cNvPr id="22533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1989138"/>
            <a:ext cx="3825875" cy="2892425"/>
          </a:xfr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71613" y="1412875"/>
            <a:ext cx="360045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GB" sz="2800" b="1"/>
              <a:t>Know</a:t>
            </a:r>
          </a:p>
          <a:p>
            <a:pPr algn="l">
              <a:buFontTx/>
              <a:buChar char="•"/>
            </a:pPr>
            <a:r>
              <a:rPr lang="en-GB" sz="2400"/>
              <a:t>Content</a:t>
            </a:r>
          </a:p>
          <a:p>
            <a:pPr lvl="1" algn="l"/>
            <a:r>
              <a:rPr lang="en-GB" sz="2400"/>
              <a:t>what values to expect</a:t>
            </a:r>
          </a:p>
          <a:p>
            <a:pPr algn="l">
              <a:buFontTx/>
              <a:buChar char="•"/>
            </a:pPr>
            <a:r>
              <a:rPr lang="en-GB" sz="2400"/>
              <a:t>Format</a:t>
            </a:r>
          </a:p>
          <a:p>
            <a:pPr lvl="1" algn="l"/>
            <a:r>
              <a:rPr lang="en-GB" sz="2400"/>
              <a:t>how to read the values</a:t>
            </a:r>
          </a:p>
          <a:p>
            <a:pPr algn="l">
              <a:buFontTx/>
              <a:buChar char="•"/>
            </a:pPr>
            <a:r>
              <a:rPr lang="en-GB" sz="2400"/>
              <a:t>File names / headers</a:t>
            </a:r>
          </a:p>
          <a:p>
            <a:pPr lvl="1" algn="l"/>
            <a:r>
              <a:rPr lang="en-GB" sz="2400"/>
              <a:t>what you are handling</a:t>
            </a:r>
            <a:endParaRPr lang="en-US" sz="2400"/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FEA6276-75D0-4BB3-BA6D-30BEACEAE771}" type="slidenum">
              <a:rPr lang="en-US"/>
              <a:pPr/>
              <a:t>16</a:t>
            </a:fld>
            <a:endParaRPr lang="en-U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WMO Formats</a:t>
            </a:r>
            <a:endParaRPr lang="en-US" smtClean="0"/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smtClean="0"/>
              <a:t>Table Driven Code Forms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Irregular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BUFR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CREX</a:t>
            </a:r>
          </a:p>
          <a:p>
            <a:pPr lvl="2">
              <a:lnSpc>
                <a:spcPct val="90000"/>
              </a:lnSpc>
            </a:pPr>
            <a:r>
              <a:rPr lang="en-GB" sz="2000" smtClean="0"/>
              <a:t>Observations, satellite data, significant weather…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Regular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GRIB</a:t>
            </a:r>
          </a:p>
          <a:p>
            <a:pPr lvl="2">
              <a:lnSpc>
                <a:spcPct val="90000"/>
              </a:lnSpc>
            </a:pPr>
            <a:r>
              <a:rPr lang="en-GB" sz="2000" smtClean="0"/>
              <a:t>Model fields …</a:t>
            </a:r>
          </a:p>
          <a:p>
            <a:pPr>
              <a:lnSpc>
                <a:spcPct val="90000"/>
              </a:lnSpc>
            </a:pPr>
            <a:r>
              <a:rPr lang="en-GB" sz="2400" smtClean="0"/>
              <a:t>Traditional Alphanumeric Codes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Cannot describe modern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Strongly discouraged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990CB56-3289-44A5-B4E6-C1A61947F367}" type="slidenum">
              <a:rPr lang="en-US"/>
              <a:pPr/>
              <a:t>17</a:t>
            </a:fld>
            <a:endParaRPr lang="en-U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Candidate “other” formats</a:t>
            </a:r>
            <a:endParaRPr 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smtClean="0"/>
              <a:t>NetCDF</a:t>
            </a:r>
          </a:p>
          <a:p>
            <a:pPr>
              <a:buFontTx/>
              <a:buChar char="•"/>
            </a:pPr>
            <a:r>
              <a:rPr lang="en-GB" smtClean="0"/>
              <a:t>Widely used in research community</a:t>
            </a:r>
          </a:p>
          <a:p>
            <a:r>
              <a:rPr lang="en-GB" b="1" smtClean="0"/>
              <a:t>XML</a:t>
            </a:r>
          </a:p>
          <a:p>
            <a:pPr>
              <a:buFontTx/>
              <a:buChar char="•"/>
            </a:pPr>
            <a:r>
              <a:rPr lang="en-GB" smtClean="0"/>
              <a:t>Built into many systems</a:t>
            </a:r>
          </a:p>
          <a:p>
            <a:pPr lvl="1"/>
            <a:r>
              <a:rPr lang="en-GB" smtClean="0"/>
              <a:t>OGC Observations and Measurements</a:t>
            </a:r>
          </a:p>
          <a:p>
            <a:pPr lvl="2"/>
            <a:r>
              <a:rPr lang="en-GB" smtClean="0"/>
              <a:t>Water ML 2</a:t>
            </a:r>
          </a:p>
          <a:p>
            <a:pPr lvl="2"/>
            <a:r>
              <a:rPr lang="en-GB" smtClean="0"/>
              <a:t>“Aviation XML”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36D1289-3AA1-441B-989C-212B065190C0}" type="slidenum">
              <a:rPr lang="en-US"/>
              <a:pPr/>
              <a:t>18</a:t>
            </a:fld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  <a:endParaRPr lang="en-US" smtClean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mtClean="0"/>
              <a:t>Visit a GISC and find some data for your country that is in readable form. Download the data to a text file. Try finding the same data at a different GISC.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662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EB87A8E-5F6E-49BB-913F-CE26F4D1A1C2}" type="slidenum">
              <a:rPr lang="en-US"/>
              <a:pPr/>
              <a:t>19</a:t>
            </a:fld>
            <a:endParaRPr lang="en-US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addresses</a:t>
            </a:r>
            <a:endParaRPr lang="en-US" smtClean="0"/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smtClean="0"/>
              <a:t>Full list at</a:t>
            </a:r>
          </a:p>
          <a:p>
            <a:r>
              <a:rPr lang="en-GB" smtClean="0">
                <a:hlinkClick r:id="rId2"/>
              </a:rPr>
              <a:t>www.wmo.int/giscs</a:t>
            </a:r>
            <a:r>
              <a:rPr lang="en-GB" smtClean="0"/>
              <a:t> </a:t>
            </a:r>
          </a:p>
          <a:p>
            <a:endParaRPr lang="en-GB" b="1" smtClean="0"/>
          </a:p>
          <a:p>
            <a:r>
              <a:rPr lang="en-GB" b="1" smtClean="0"/>
              <a:t>Use:</a:t>
            </a:r>
          </a:p>
          <a:p>
            <a:pPr>
              <a:buFontTx/>
              <a:buChar char="•"/>
            </a:pPr>
            <a:r>
              <a:rPr lang="en-GB" smtClean="0"/>
              <a:t>GISC Casablanca – </a:t>
            </a:r>
            <a:r>
              <a:rPr lang="en-GB" smtClean="0">
                <a:hlinkClick r:id="rId3"/>
              </a:rPr>
              <a:t>http://gisc.marocmeteo.m</a:t>
            </a:r>
            <a:r>
              <a:rPr lang="en-GB" smtClean="0"/>
              <a:t> a</a:t>
            </a:r>
          </a:p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2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3CCE1DE5-5445-4A12-BEBB-031AFE8DE7F1}" type="slidenum">
              <a:rPr lang="en-US"/>
              <a:pPr/>
              <a:t>20</a:t>
            </a:fld>
            <a:endParaRPr lang="en-US"/>
          </a:p>
        </p:txBody>
      </p:sp>
      <p:pic>
        <p:nvPicPr>
          <p:cNvPr id="2765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4" b="14120"/>
          <a:stretch>
            <a:fillRect/>
          </a:stretch>
        </p:blipFill>
        <p:spPr bwMode="auto">
          <a:xfrm>
            <a:off x="4716463" y="3789363"/>
            <a:ext cx="3667125" cy="2232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r="13156" b="20923"/>
          <a:stretch>
            <a:fillRect/>
          </a:stretch>
        </p:blipFill>
        <p:spPr bwMode="auto">
          <a:xfrm>
            <a:off x="107950" y="3860800"/>
            <a:ext cx="3743325" cy="2411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3" t="7355" r="12979" b="26549"/>
          <a:stretch>
            <a:fillRect/>
          </a:stretch>
        </p:blipFill>
        <p:spPr bwMode="auto">
          <a:xfrm>
            <a:off x="4211638" y="1341438"/>
            <a:ext cx="2952750" cy="2076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interfaces – www.wmo.int/giscs</a:t>
            </a:r>
            <a:endParaRPr lang="en-US" smtClean="0"/>
          </a:p>
        </p:txBody>
      </p:sp>
      <p:pic>
        <p:nvPicPr>
          <p:cNvPr id="2765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2067"/>
          <a:stretch>
            <a:fillRect/>
          </a:stretch>
        </p:blipFill>
        <p:spPr bwMode="auto">
          <a:xfrm>
            <a:off x="109538" y="1412875"/>
            <a:ext cx="2230437" cy="21224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1743" b="52950"/>
          <a:stretch>
            <a:fillRect/>
          </a:stretch>
        </p:blipFill>
        <p:spPr bwMode="auto">
          <a:xfrm>
            <a:off x="755650" y="2420938"/>
            <a:ext cx="3311525" cy="13287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8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5" t="9203" r="13156" b="55849"/>
          <a:stretch>
            <a:fillRect/>
          </a:stretch>
        </p:blipFill>
        <p:spPr bwMode="auto">
          <a:xfrm>
            <a:off x="5435600" y="2349500"/>
            <a:ext cx="3600450" cy="1368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t="9781" r="13597" b="28865"/>
          <a:stretch>
            <a:fillRect/>
          </a:stretch>
        </p:blipFill>
        <p:spPr bwMode="auto">
          <a:xfrm>
            <a:off x="2195513" y="4437063"/>
            <a:ext cx="2736850" cy="18002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60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1" b="38683"/>
          <a:stretch>
            <a:fillRect/>
          </a:stretch>
        </p:blipFill>
        <p:spPr bwMode="auto">
          <a:xfrm>
            <a:off x="5476875" y="4724400"/>
            <a:ext cx="3667125" cy="15128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/>
              <a:t>WIS3 - WIS Data Exchange</a:t>
            </a: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30296B7D-7712-411C-BF84-746BF676C5C6}" type="slidenum">
              <a:rPr lang="en-US"/>
              <a:pPr/>
              <a:t>21</a:t>
            </a:fld>
            <a:endParaRPr lang="en-US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  <a:endParaRPr lang="en-US" smtClean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Role of discovery metadata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Providing data to WIS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Receiving data from WIS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Standards for data exchange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WMO-Title-SF">
  <a:themeElements>
    <a:clrScheme name="1_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WMO-Template_SF-1_SmallLogo">
  <a:themeElements>
    <a:clrScheme name="1_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2446</TotalTime>
  <Words>696</Words>
  <Application>Microsoft Office PowerPoint</Application>
  <PresentationFormat>On-screen Show (4:3)</PresentationFormat>
  <Paragraphs>200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WMOtemplate</vt:lpstr>
      <vt:lpstr>WMO-Title-SF</vt:lpstr>
      <vt:lpstr>WMO-Template_SF-1_SmallLogo</vt:lpstr>
      <vt:lpstr>1_WMO-Title-SF</vt:lpstr>
      <vt:lpstr>1_WMO-Template_SF-1_SmallLogo</vt:lpstr>
      <vt:lpstr>World Meteorological Organization Working together in weather, climate and water</vt:lpstr>
      <vt:lpstr>WIS Data Exchange</vt:lpstr>
      <vt:lpstr>Discovery Metadata</vt:lpstr>
      <vt:lpstr>PowerPoint Presentation</vt:lpstr>
      <vt:lpstr>What makes good metadata?</vt:lpstr>
      <vt:lpstr>Data restrictions – Resolutions 40, 25 and 60</vt:lpstr>
      <vt:lpstr>Providing data</vt:lpstr>
      <vt:lpstr>Register metadata</vt:lpstr>
      <vt:lpstr>Agree delivery methods</vt:lpstr>
      <vt:lpstr>Supply your data to WIS</vt:lpstr>
      <vt:lpstr>Receiving data</vt:lpstr>
      <vt:lpstr>Find information</vt:lpstr>
      <vt:lpstr>Delivery methods</vt:lpstr>
      <vt:lpstr>Standardizing data</vt:lpstr>
      <vt:lpstr>Standardizing data</vt:lpstr>
      <vt:lpstr>WMO Formats</vt:lpstr>
      <vt:lpstr>Candidate “other” formats</vt:lpstr>
      <vt:lpstr>Exercise</vt:lpstr>
      <vt:lpstr>GISC addresses</vt:lpstr>
      <vt:lpstr>GISC interfaces – www.wmo.int/giscs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17</cp:revision>
  <dcterms:created xsi:type="dcterms:W3CDTF">2012-09-24T11:54:53Z</dcterms:created>
  <dcterms:modified xsi:type="dcterms:W3CDTF">2015-11-02T15:48:43Z</dcterms:modified>
</cp:coreProperties>
</file>