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26"/>
  </p:notesMasterIdLst>
  <p:handoutMasterIdLst>
    <p:handoutMasterId r:id="rId27"/>
  </p:handoutMasterIdLst>
  <p:sldIdLst>
    <p:sldId id="266" r:id="rId3"/>
    <p:sldId id="256" r:id="rId4"/>
    <p:sldId id="268" r:id="rId5"/>
    <p:sldId id="269" r:id="rId6"/>
    <p:sldId id="270" r:id="rId7"/>
    <p:sldId id="284" r:id="rId8"/>
    <p:sldId id="265" r:id="rId9"/>
    <p:sldId id="271" r:id="rId10"/>
    <p:sldId id="273" r:id="rId11"/>
    <p:sldId id="276" r:id="rId12"/>
    <p:sldId id="274" r:id="rId13"/>
    <p:sldId id="277" r:id="rId14"/>
    <p:sldId id="275" r:id="rId15"/>
    <p:sldId id="278" r:id="rId16"/>
    <p:sldId id="279" r:id="rId17"/>
    <p:sldId id="264" r:id="rId18"/>
    <p:sldId id="280" r:id="rId19"/>
    <p:sldId id="281" r:id="rId20"/>
    <p:sldId id="282" r:id="rId21"/>
    <p:sldId id="283" r:id="rId22"/>
    <p:sldId id="267" r:id="rId23"/>
    <p:sldId id="262" r:id="rId24"/>
    <p:sldId id="285" r:id="rId25"/>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64696" autoAdjust="0"/>
  </p:normalViewPr>
  <p:slideViewPr>
    <p:cSldViewPr>
      <p:cViewPr varScale="1">
        <p:scale>
          <a:sx n="47" d="100"/>
          <a:sy n="47" d="100"/>
        </p:scale>
        <p:origin x="-2046" y="-102"/>
      </p:cViewPr>
      <p:guideLst>
        <p:guide orient="horz" pos="2160"/>
        <p:guide pos="2880"/>
      </p:guideLst>
    </p:cSldViewPr>
  </p:slideViewPr>
  <p:notesTextViewPr>
    <p:cViewPr>
      <p:scale>
        <a:sx n="100" d="100"/>
        <a:sy n="100" d="100"/>
      </p:scale>
      <p:origin x="0" y="0"/>
    </p:cViewPr>
  </p:notesTextViewPr>
  <p:notesViewPr>
    <p:cSldViewPr>
      <p:cViewPr varScale="1">
        <p:scale>
          <a:sx n="90" d="100"/>
          <a:sy n="90" d="100"/>
        </p:scale>
        <p:origin x="-382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ata3.xml.rels><?xml version="1.0" encoding="UTF-8" standalone="yes"?>
<Relationships xmlns="http://schemas.openxmlformats.org/package/2006/relationships"><Relationship Id="rId1" Type="http://schemas.openxmlformats.org/officeDocument/2006/relationships/image" Target="../media/image8.png"/></Relationships>
</file>

<file path=ppt/diagrams/_rels/data4.xml.rels><?xml version="1.0" encoding="UTF-8" standalone="yes"?>
<Relationships xmlns="http://schemas.openxmlformats.org/package/2006/relationships"><Relationship Id="rId1" Type="http://schemas.openxmlformats.org/officeDocument/2006/relationships/image" Target="../media/image8.png"/></Relationships>
</file>

<file path=ppt/diagrams/_rels/data5.xml.rels><?xml version="1.0" encoding="UTF-8" standalone="yes"?>
<Relationships xmlns="http://schemas.openxmlformats.org/package/2006/relationships"><Relationship Id="rId1" Type="http://schemas.openxmlformats.org/officeDocument/2006/relationships/image" Target="../media/image9.png"/></Relationships>
</file>

<file path=ppt/diagrams/_rels/data6.xml.rels><?xml version="1.0" encoding="UTF-8" standalone="yes"?>
<Relationships xmlns="http://schemas.openxmlformats.org/package/2006/relationships"><Relationship Id="rId1" Type="http://schemas.openxmlformats.org/officeDocument/2006/relationships/image" Target="../media/image9.png"/></Relationships>
</file>

<file path=ppt/diagrams/_rels/data7.xml.rels><?xml version="1.0" encoding="UTF-8" standalone="yes"?>
<Relationships xmlns="http://schemas.openxmlformats.org/package/2006/relationships"><Relationship Id="rId1" Type="http://schemas.openxmlformats.org/officeDocument/2006/relationships/image" Target="../media/image10.png"/></Relationships>
</file>

<file path=ppt/diagrams/_rels/data8.xml.rels><?xml version="1.0" encoding="UTF-8" standalone="yes"?>
<Relationships xmlns="http://schemas.openxmlformats.org/package/2006/relationships"><Relationship Id="rId1" Type="http://schemas.openxmlformats.org/officeDocument/2006/relationships/image" Target="../media/image10.png"/></Relationships>
</file>

<file path=ppt/diagrams/_rels/data9.xml.rels><?xml version="1.0" encoding="UTF-8" standalone="yes"?>
<Relationships xmlns="http://schemas.openxmlformats.org/package/2006/relationships"><Relationship Id="rId1"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1" Type="http://schemas.openxmlformats.org/officeDocument/2006/relationships/image" Target="../media/image8.png"/></Relationships>
</file>

<file path=ppt/diagrams/_rels/drawing4.xml.rels><?xml version="1.0" encoding="UTF-8" standalone="yes"?>
<Relationships xmlns="http://schemas.openxmlformats.org/package/2006/relationships"><Relationship Id="rId1" Type="http://schemas.openxmlformats.org/officeDocument/2006/relationships/image" Target="../media/image8.png"/></Relationships>
</file>

<file path=ppt/diagrams/_rels/drawing5.xml.rels><?xml version="1.0" encoding="UTF-8" standalone="yes"?>
<Relationships xmlns="http://schemas.openxmlformats.org/package/2006/relationships"><Relationship Id="rId1" Type="http://schemas.openxmlformats.org/officeDocument/2006/relationships/image" Target="../media/image9.png"/></Relationships>
</file>

<file path=ppt/diagrams/_rels/drawing6.xml.rels><?xml version="1.0" encoding="UTF-8" standalone="yes"?>
<Relationships xmlns="http://schemas.openxmlformats.org/package/2006/relationships"><Relationship Id="rId1" Type="http://schemas.openxmlformats.org/officeDocument/2006/relationships/image" Target="../media/image9.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8.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9.xml.rels><?xml version="1.0" encoding="UTF-8" standalone="yes"?>
<Relationships xmlns="http://schemas.openxmlformats.org/package/2006/relationships"><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3D319A-8658-4A75-A766-B777045B0C55}" type="doc">
      <dgm:prSet loTypeId="urn:microsoft.com/office/officeart/2005/8/layout/pyramid1" loCatId="pyramid" qsTypeId="urn:microsoft.com/office/officeart/2005/8/quickstyle/simple1" qsCatId="simple" csTypeId="urn:microsoft.com/office/officeart/2005/8/colors/accent1_2" csCatId="accent1" phldr="1"/>
      <dgm:spPr/>
    </dgm:pt>
    <dgm:pt modelId="{81167981-1687-415B-B771-DCB53D965E4F}">
      <dgm:prSet phldrT="[Text]"/>
      <dgm:spPr>
        <a:solidFill>
          <a:srgbClr val="92D050"/>
        </a:solidFill>
      </dgm:spPr>
      <dgm:t>
        <a:bodyPr/>
        <a:lstStyle/>
        <a:p>
          <a:r>
            <a:rPr lang="en-GB" b="1" baseline="0" dirty="0" smtClean="0"/>
            <a:t>Competence</a:t>
          </a:r>
          <a:endParaRPr lang="en-GB" b="1" baseline="0" dirty="0"/>
        </a:p>
      </dgm:t>
    </dgm:pt>
    <dgm:pt modelId="{942F4BDA-9449-4D90-9A50-17BBFC8542AE}" type="parTrans" cxnId="{AE861461-99C0-4484-969F-67CDE3A7789E}">
      <dgm:prSet/>
      <dgm:spPr/>
      <dgm:t>
        <a:bodyPr/>
        <a:lstStyle/>
        <a:p>
          <a:endParaRPr lang="en-GB"/>
        </a:p>
      </dgm:t>
    </dgm:pt>
    <dgm:pt modelId="{E6CE6E86-1921-4FB5-80A4-0A235D0A34EF}" type="sibTrans" cxnId="{AE861461-99C0-4484-969F-67CDE3A7789E}">
      <dgm:prSet/>
      <dgm:spPr/>
      <dgm:t>
        <a:bodyPr/>
        <a:lstStyle/>
        <a:p>
          <a:endParaRPr lang="en-GB"/>
        </a:p>
      </dgm:t>
    </dgm:pt>
    <dgm:pt modelId="{D4DB2A63-86EC-4DA8-AB5B-A4F8BC3380C8}">
      <dgm:prSet phldrT="[Text]"/>
      <dgm:spPr>
        <a:solidFill>
          <a:srgbClr val="FFCC66"/>
        </a:solidFill>
      </dgm:spPr>
      <dgm:t>
        <a:bodyPr/>
        <a:lstStyle/>
        <a:p>
          <a:r>
            <a:rPr lang="en-GB" dirty="0" smtClean="0"/>
            <a:t>How used in organization</a:t>
          </a:r>
          <a:endParaRPr lang="en-GB" dirty="0"/>
        </a:p>
      </dgm:t>
    </dgm:pt>
    <dgm:pt modelId="{F6D300E9-C4C1-4D18-B4AA-823F4827C7F9}" type="parTrans" cxnId="{5461CB25-6DB0-495F-A2AB-8131DF924EEB}">
      <dgm:prSet/>
      <dgm:spPr/>
      <dgm:t>
        <a:bodyPr/>
        <a:lstStyle/>
        <a:p>
          <a:endParaRPr lang="en-GB"/>
        </a:p>
      </dgm:t>
    </dgm:pt>
    <dgm:pt modelId="{DC5E77A4-3476-424D-8F49-A3FC478591B3}" type="sibTrans" cxnId="{5461CB25-6DB0-495F-A2AB-8131DF924EEB}">
      <dgm:prSet/>
      <dgm:spPr/>
      <dgm:t>
        <a:bodyPr/>
        <a:lstStyle/>
        <a:p>
          <a:endParaRPr lang="en-GB"/>
        </a:p>
      </dgm:t>
    </dgm:pt>
    <dgm:pt modelId="{5CB1256D-07A6-48DB-AF08-98BCE70691CB}">
      <dgm:prSet phldrT="[Text]"/>
      <dgm:spPr>
        <a:solidFill>
          <a:schemeClr val="accent1"/>
        </a:solidFill>
      </dgm:spPr>
      <dgm:t>
        <a:bodyPr/>
        <a:lstStyle/>
        <a:p>
          <a:r>
            <a:rPr lang="en-GB" dirty="0" smtClean="0"/>
            <a:t>Training and development activities</a:t>
          </a:r>
          <a:endParaRPr lang="en-GB" dirty="0"/>
        </a:p>
      </dgm:t>
    </dgm:pt>
    <dgm:pt modelId="{8E645E11-4AA7-4646-B754-8B2E0E2397A0}" type="parTrans" cxnId="{F7B2FFD8-E377-4091-AFF9-BE15544DD794}">
      <dgm:prSet/>
      <dgm:spPr/>
      <dgm:t>
        <a:bodyPr/>
        <a:lstStyle/>
        <a:p>
          <a:endParaRPr lang="en-GB"/>
        </a:p>
      </dgm:t>
    </dgm:pt>
    <dgm:pt modelId="{B07B4643-C1D3-4D36-8736-3FAB172216C5}" type="sibTrans" cxnId="{F7B2FFD8-E377-4091-AFF9-BE15544DD794}">
      <dgm:prSet/>
      <dgm:spPr/>
      <dgm:t>
        <a:bodyPr/>
        <a:lstStyle/>
        <a:p>
          <a:endParaRPr lang="en-GB"/>
        </a:p>
      </dgm:t>
    </dgm:pt>
    <dgm:pt modelId="{53E1E945-DC9A-46CF-A8B3-CE881A9D2464}">
      <dgm:prSet phldrT="[Text]"/>
      <dgm:spPr>
        <a:solidFill>
          <a:srgbClr val="FFCCCC"/>
        </a:solidFill>
      </dgm:spPr>
      <dgm:t>
        <a:bodyPr/>
        <a:lstStyle/>
        <a:p>
          <a:r>
            <a:rPr lang="en-GB" dirty="0" smtClean="0"/>
            <a:t>Tools and activities</a:t>
          </a:r>
          <a:endParaRPr lang="en-GB" dirty="0"/>
        </a:p>
      </dgm:t>
    </dgm:pt>
    <dgm:pt modelId="{5673BAED-788F-498F-BD78-8A626E93EFA1}" type="parTrans" cxnId="{0AA6A7AF-8F03-47CA-B90C-776A603D8748}">
      <dgm:prSet/>
      <dgm:spPr/>
      <dgm:t>
        <a:bodyPr/>
        <a:lstStyle/>
        <a:p>
          <a:endParaRPr lang="en-GB"/>
        </a:p>
      </dgm:t>
    </dgm:pt>
    <dgm:pt modelId="{2420FD57-860F-4579-9FF7-12F333763CA8}" type="sibTrans" cxnId="{0AA6A7AF-8F03-47CA-B90C-776A603D8748}">
      <dgm:prSet/>
      <dgm:spPr/>
      <dgm:t>
        <a:bodyPr/>
        <a:lstStyle/>
        <a:p>
          <a:endParaRPr lang="en-GB"/>
        </a:p>
      </dgm:t>
    </dgm:pt>
    <dgm:pt modelId="{FAF2E66C-E00C-45E3-8065-ED801E45FA70}" type="pres">
      <dgm:prSet presAssocID="{BE3D319A-8658-4A75-A766-B777045B0C55}" presName="Name0" presStyleCnt="0">
        <dgm:presLayoutVars>
          <dgm:dir/>
          <dgm:animLvl val="lvl"/>
          <dgm:resizeHandles val="exact"/>
        </dgm:presLayoutVars>
      </dgm:prSet>
      <dgm:spPr/>
    </dgm:pt>
    <dgm:pt modelId="{394B982B-934B-4ED7-9405-804132E94AD3}" type="pres">
      <dgm:prSet presAssocID="{81167981-1687-415B-B771-DCB53D965E4F}" presName="Name8" presStyleCnt="0"/>
      <dgm:spPr/>
    </dgm:pt>
    <dgm:pt modelId="{2F9AB9BD-978B-4EF2-A35B-B83961C764D8}" type="pres">
      <dgm:prSet presAssocID="{81167981-1687-415B-B771-DCB53D965E4F}" presName="level" presStyleLbl="node1" presStyleIdx="0" presStyleCnt="4">
        <dgm:presLayoutVars>
          <dgm:chMax val="1"/>
          <dgm:bulletEnabled val="1"/>
        </dgm:presLayoutVars>
      </dgm:prSet>
      <dgm:spPr/>
      <dgm:t>
        <a:bodyPr/>
        <a:lstStyle/>
        <a:p>
          <a:endParaRPr lang="en-GB"/>
        </a:p>
      </dgm:t>
    </dgm:pt>
    <dgm:pt modelId="{02E91232-1B1F-4A8A-8099-55A0E163E8AD}" type="pres">
      <dgm:prSet presAssocID="{81167981-1687-415B-B771-DCB53D965E4F}" presName="levelTx" presStyleLbl="revTx" presStyleIdx="0" presStyleCnt="0">
        <dgm:presLayoutVars>
          <dgm:chMax val="1"/>
          <dgm:bulletEnabled val="1"/>
        </dgm:presLayoutVars>
      </dgm:prSet>
      <dgm:spPr/>
      <dgm:t>
        <a:bodyPr/>
        <a:lstStyle/>
        <a:p>
          <a:endParaRPr lang="en-GB"/>
        </a:p>
      </dgm:t>
    </dgm:pt>
    <dgm:pt modelId="{DCC27E40-EB03-4ED9-BFFE-E43998F40927}" type="pres">
      <dgm:prSet presAssocID="{D4DB2A63-86EC-4DA8-AB5B-A4F8BC3380C8}" presName="Name8" presStyleCnt="0"/>
      <dgm:spPr/>
    </dgm:pt>
    <dgm:pt modelId="{71D0F964-DB2E-4C69-9CA3-CC595CDC41A7}" type="pres">
      <dgm:prSet presAssocID="{D4DB2A63-86EC-4DA8-AB5B-A4F8BC3380C8}" presName="level" presStyleLbl="node1" presStyleIdx="1" presStyleCnt="4">
        <dgm:presLayoutVars>
          <dgm:chMax val="1"/>
          <dgm:bulletEnabled val="1"/>
        </dgm:presLayoutVars>
      </dgm:prSet>
      <dgm:spPr/>
      <dgm:t>
        <a:bodyPr/>
        <a:lstStyle/>
        <a:p>
          <a:endParaRPr lang="en-GB"/>
        </a:p>
      </dgm:t>
    </dgm:pt>
    <dgm:pt modelId="{7234D88A-BC47-400B-97F2-4DDFA52C7EE1}" type="pres">
      <dgm:prSet presAssocID="{D4DB2A63-86EC-4DA8-AB5B-A4F8BC3380C8}" presName="levelTx" presStyleLbl="revTx" presStyleIdx="0" presStyleCnt="0">
        <dgm:presLayoutVars>
          <dgm:chMax val="1"/>
          <dgm:bulletEnabled val="1"/>
        </dgm:presLayoutVars>
      </dgm:prSet>
      <dgm:spPr/>
      <dgm:t>
        <a:bodyPr/>
        <a:lstStyle/>
        <a:p>
          <a:endParaRPr lang="en-GB"/>
        </a:p>
      </dgm:t>
    </dgm:pt>
    <dgm:pt modelId="{9AF9D0CC-FD6B-4853-AAF3-36AA85452A19}" type="pres">
      <dgm:prSet presAssocID="{53E1E945-DC9A-46CF-A8B3-CE881A9D2464}" presName="Name8" presStyleCnt="0"/>
      <dgm:spPr/>
    </dgm:pt>
    <dgm:pt modelId="{1CC89695-31D8-43B3-8826-E86C3685E94D}" type="pres">
      <dgm:prSet presAssocID="{53E1E945-DC9A-46CF-A8B3-CE881A9D2464}" presName="level" presStyleLbl="node1" presStyleIdx="2" presStyleCnt="4">
        <dgm:presLayoutVars>
          <dgm:chMax val="1"/>
          <dgm:bulletEnabled val="1"/>
        </dgm:presLayoutVars>
      </dgm:prSet>
      <dgm:spPr/>
      <dgm:t>
        <a:bodyPr/>
        <a:lstStyle/>
        <a:p>
          <a:endParaRPr lang="en-GB"/>
        </a:p>
      </dgm:t>
    </dgm:pt>
    <dgm:pt modelId="{678DF62C-517D-48B8-BFD3-76D153FD3DAE}" type="pres">
      <dgm:prSet presAssocID="{53E1E945-DC9A-46CF-A8B3-CE881A9D2464}" presName="levelTx" presStyleLbl="revTx" presStyleIdx="0" presStyleCnt="0">
        <dgm:presLayoutVars>
          <dgm:chMax val="1"/>
          <dgm:bulletEnabled val="1"/>
        </dgm:presLayoutVars>
      </dgm:prSet>
      <dgm:spPr/>
      <dgm:t>
        <a:bodyPr/>
        <a:lstStyle/>
        <a:p>
          <a:endParaRPr lang="en-GB"/>
        </a:p>
      </dgm:t>
    </dgm:pt>
    <dgm:pt modelId="{FC280E8A-5230-4C14-9033-EFD514E0ACFD}" type="pres">
      <dgm:prSet presAssocID="{5CB1256D-07A6-48DB-AF08-98BCE70691CB}" presName="Name8" presStyleCnt="0"/>
      <dgm:spPr/>
    </dgm:pt>
    <dgm:pt modelId="{6CC29756-5FE0-4084-9FE6-961AFBA12BF9}" type="pres">
      <dgm:prSet presAssocID="{5CB1256D-07A6-48DB-AF08-98BCE70691CB}" presName="level" presStyleLbl="node1" presStyleIdx="3" presStyleCnt="4">
        <dgm:presLayoutVars>
          <dgm:chMax val="1"/>
          <dgm:bulletEnabled val="1"/>
        </dgm:presLayoutVars>
      </dgm:prSet>
      <dgm:spPr/>
      <dgm:t>
        <a:bodyPr/>
        <a:lstStyle/>
        <a:p>
          <a:endParaRPr lang="en-GB"/>
        </a:p>
      </dgm:t>
    </dgm:pt>
    <dgm:pt modelId="{8314660F-2D45-4BFF-9E04-654D0C6C207F}" type="pres">
      <dgm:prSet presAssocID="{5CB1256D-07A6-48DB-AF08-98BCE70691CB}" presName="levelTx" presStyleLbl="revTx" presStyleIdx="0" presStyleCnt="0">
        <dgm:presLayoutVars>
          <dgm:chMax val="1"/>
          <dgm:bulletEnabled val="1"/>
        </dgm:presLayoutVars>
      </dgm:prSet>
      <dgm:spPr/>
      <dgm:t>
        <a:bodyPr/>
        <a:lstStyle/>
        <a:p>
          <a:endParaRPr lang="en-GB"/>
        </a:p>
      </dgm:t>
    </dgm:pt>
  </dgm:ptLst>
  <dgm:cxnLst>
    <dgm:cxn modelId="{B39C8023-E5D2-4A37-8469-55D1B74871A0}" type="presOf" srcId="{53E1E945-DC9A-46CF-A8B3-CE881A9D2464}" destId="{678DF62C-517D-48B8-BFD3-76D153FD3DAE}" srcOrd="1" destOrd="0" presId="urn:microsoft.com/office/officeart/2005/8/layout/pyramid1"/>
    <dgm:cxn modelId="{AFC8AA57-E215-4944-8394-F05FD34B35D9}" type="presOf" srcId="{BE3D319A-8658-4A75-A766-B777045B0C55}" destId="{FAF2E66C-E00C-45E3-8065-ED801E45FA70}" srcOrd="0" destOrd="0" presId="urn:microsoft.com/office/officeart/2005/8/layout/pyramid1"/>
    <dgm:cxn modelId="{EB251DFB-AF8C-4FC5-9DDF-FD57628E4513}" type="presOf" srcId="{5CB1256D-07A6-48DB-AF08-98BCE70691CB}" destId="{8314660F-2D45-4BFF-9E04-654D0C6C207F}" srcOrd="1" destOrd="0" presId="urn:microsoft.com/office/officeart/2005/8/layout/pyramid1"/>
    <dgm:cxn modelId="{40AF1C32-6EB8-4C59-83F1-F49D16BC7D37}" type="presOf" srcId="{D4DB2A63-86EC-4DA8-AB5B-A4F8BC3380C8}" destId="{7234D88A-BC47-400B-97F2-4DDFA52C7EE1}" srcOrd="1" destOrd="0" presId="urn:microsoft.com/office/officeart/2005/8/layout/pyramid1"/>
    <dgm:cxn modelId="{A1924655-91C3-469B-B6F8-BDAD1991E094}" type="presOf" srcId="{5CB1256D-07A6-48DB-AF08-98BCE70691CB}" destId="{6CC29756-5FE0-4084-9FE6-961AFBA12BF9}" srcOrd="0" destOrd="0" presId="urn:microsoft.com/office/officeart/2005/8/layout/pyramid1"/>
    <dgm:cxn modelId="{AE861461-99C0-4484-969F-67CDE3A7789E}" srcId="{BE3D319A-8658-4A75-A766-B777045B0C55}" destId="{81167981-1687-415B-B771-DCB53D965E4F}" srcOrd="0" destOrd="0" parTransId="{942F4BDA-9449-4D90-9A50-17BBFC8542AE}" sibTransId="{E6CE6E86-1921-4FB5-80A4-0A235D0A34EF}"/>
    <dgm:cxn modelId="{84A6B2FD-C93F-4B0F-9ED4-9F61CBD3C57C}" type="presOf" srcId="{D4DB2A63-86EC-4DA8-AB5B-A4F8BC3380C8}" destId="{71D0F964-DB2E-4C69-9CA3-CC595CDC41A7}" srcOrd="0" destOrd="0" presId="urn:microsoft.com/office/officeart/2005/8/layout/pyramid1"/>
    <dgm:cxn modelId="{3ADC7363-10FC-4A09-95E4-42939237715E}" type="presOf" srcId="{81167981-1687-415B-B771-DCB53D965E4F}" destId="{2F9AB9BD-978B-4EF2-A35B-B83961C764D8}" srcOrd="0" destOrd="0" presId="urn:microsoft.com/office/officeart/2005/8/layout/pyramid1"/>
    <dgm:cxn modelId="{F7B2FFD8-E377-4091-AFF9-BE15544DD794}" srcId="{BE3D319A-8658-4A75-A766-B777045B0C55}" destId="{5CB1256D-07A6-48DB-AF08-98BCE70691CB}" srcOrd="3" destOrd="0" parTransId="{8E645E11-4AA7-4646-B754-8B2E0E2397A0}" sibTransId="{B07B4643-C1D3-4D36-8736-3FAB172216C5}"/>
    <dgm:cxn modelId="{6DA21E11-40F3-4A84-A301-18386DF0D4A1}" type="presOf" srcId="{53E1E945-DC9A-46CF-A8B3-CE881A9D2464}" destId="{1CC89695-31D8-43B3-8826-E86C3685E94D}" srcOrd="0" destOrd="0" presId="urn:microsoft.com/office/officeart/2005/8/layout/pyramid1"/>
    <dgm:cxn modelId="{5461CB25-6DB0-495F-A2AB-8131DF924EEB}" srcId="{BE3D319A-8658-4A75-A766-B777045B0C55}" destId="{D4DB2A63-86EC-4DA8-AB5B-A4F8BC3380C8}" srcOrd="1" destOrd="0" parTransId="{F6D300E9-C4C1-4D18-B4AA-823F4827C7F9}" sibTransId="{DC5E77A4-3476-424D-8F49-A3FC478591B3}"/>
    <dgm:cxn modelId="{EC72FF57-A274-40DE-8A2E-5D10A26C58A4}" type="presOf" srcId="{81167981-1687-415B-B771-DCB53D965E4F}" destId="{02E91232-1B1F-4A8A-8099-55A0E163E8AD}" srcOrd="1" destOrd="0" presId="urn:microsoft.com/office/officeart/2005/8/layout/pyramid1"/>
    <dgm:cxn modelId="{0AA6A7AF-8F03-47CA-B90C-776A603D8748}" srcId="{BE3D319A-8658-4A75-A766-B777045B0C55}" destId="{53E1E945-DC9A-46CF-A8B3-CE881A9D2464}" srcOrd="2" destOrd="0" parTransId="{5673BAED-788F-498F-BD78-8A626E93EFA1}" sibTransId="{2420FD57-860F-4579-9FF7-12F333763CA8}"/>
    <dgm:cxn modelId="{A22FF80E-3CE6-4DF2-B862-707917B036F7}" type="presParOf" srcId="{FAF2E66C-E00C-45E3-8065-ED801E45FA70}" destId="{394B982B-934B-4ED7-9405-804132E94AD3}" srcOrd="0" destOrd="0" presId="urn:microsoft.com/office/officeart/2005/8/layout/pyramid1"/>
    <dgm:cxn modelId="{24420BC2-4D95-4E6C-8DB5-13E4E913F7D6}" type="presParOf" srcId="{394B982B-934B-4ED7-9405-804132E94AD3}" destId="{2F9AB9BD-978B-4EF2-A35B-B83961C764D8}" srcOrd="0" destOrd="0" presId="urn:microsoft.com/office/officeart/2005/8/layout/pyramid1"/>
    <dgm:cxn modelId="{24EF4A8E-FE30-4A98-AB5C-18B22798EB56}" type="presParOf" srcId="{394B982B-934B-4ED7-9405-804132E94AD3}" destId="{02E91232-1B1F-4A8A-8099-55A0E163E8AD}" srcOrd="1" destOrd="0" presId="urn:microsoft.com/office/officeart/2005/8/layout/pyramid1"/>
    <dgm:cxn modelId="{45C0C216-12A3-4A3E-B932-C4582BD0CFAB}" type="presParOf" srcId="{FAF2E66C-E00C-45E3-8065-ED801E45FA70}" destId="{DCC27E40-EB03-4ED9-BFFE-E43998F40927}" srcOrd="1" destOrd="0" presId="urn:microsoft.com/office/officeart/2005/8/layout/pyramid1"/>
    <dgm:cxn modelId="{7DEB808F-8BF0-4EE3-A01C-A8831FE6F58C}" type="presParOf" srcId="{DCC27E40-EB03-4ED9-BFFE-E43998F40927}" destId="{71D0F964-DB2E-4C69-9CA3-CC595CDC41A7}" srcOrd="0" destOrd="0" presId="urn:microsoft.com/office/officeart/2005/8/layout/pyramid1"/>
    <dgm:cxn modelId="{AC94D812-74D3-4EF9-8D42-C7D100B67529}" type="presParOf" srcId="{DCC27E40-EB03-4ED9-BFFE-E43998F40927}" destId="{7234D88A-BC47-400B-97F2-4DDFA52C7EE1}" srcOrd="1" destOrd="0" presId="urn:microsoft.com/office/officeart/2005/8/layout/pyramid1"/>
    <dgm:cxn modelId="{29F84623-8995-4F65-9190-090325E75648}" type="presParOf" srcId="{FAF2E66C-E00C-45E3-8065-ED801E45FA70}" destId="{9AF9D0CC-FD6B-4853-AAF3-36AA85452A19}" srcOrd="2" destOrd="0" presId="urn:microsoft.com/office/officeart/2005/8/layout/pyramid1"/>
    <dgm:cxn modelId="{D8DAD651-FAB4-4A51-A423-178EED5EBAB3}" type="presParOf" srcId="{9AF9D0CC-FD6B-4853-AAF3-36AA85452A19}" destId="{1CC89695-31D8-43B3-8826-E86C3685E94D}" srcOrd="0" destOrd="0" presId="urn:microsoft.com/office/officeart/2005/8/layout/pyramid1"/>
    <dgm:cxn modelId="{F550C554-CA46-4AFD-9821-7CE9B8A60DC4}" type="presParOf" srcId="{9AF9D0CC-FD6B-4853-AAF3-36AA85452A19}" destId="{678DF62C-517D-48B8-BFD3-76D153FD3DAE}" srcOrd="1" destOrd="0" presId="urn:microsoft.com/office/officeart/2005/8/layout/pyramid1"/>
    <dgm:cxn modelId="{C59C5043-0FED-44E6-B378-BDA7408BF5EA}" type="presParOf" srcId="{FAF2E66C-E00C-45E3-8065-ED801E45FA70}" destId="{FC280E8A-5230-4C14-9033-EFD514E0ACFD}" srcOrd="3" destOrd="0" presId="urn:microsoft.com/office/officeart/2005/8/layout/pyramid1"/>
    <dgm:cxn modelId="{B32C7097-DC3E-48AE-AFC9-BC87F94E971A}" type="presParOf" srcId="{FC280E8A-5230-4C14-9033-EFD514E0ACFD}" destId="{6CC29756-5FE0-4084-9FE6-961AFBA12BF9}" srcOrd="0" destOrd="0" presId="urn:microsoft.com/office/officeart/2005/8/layout/pyramid1"/>
    <dgm:cxn modelId="{89F7548C-71D1-4EB3-BBB5-932083152DE9}" type="presParOf" srcId="{FC280E8A-5230-4C14-9033-EFD514E0ACFD}" destId="{8314660F-2D45-4BFF-9E04-654D0C6C207F}"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9FE81390-E05F-421D-8104-2FA838B04274}">
      <dgm:prSet custT="1"/>
      <dgm:spPr/>
      <dgm:t>
        <a:bodyPr/>
        <a:lstStyle/>
        <a:p>
          <a:pPr rtl="0"/>
          <a:r>
            <a:rPr kumimoji="1" lang="en-US" sz="2400" b="1" dirty="0" smtClean="0">
              <a:solidFill>
                <a:schemeClr val="tx1"/>
              </a:solidFill>
              <a:latin typeface="Arial" panose="020B0604020202020204" pitchFamily="34" charset="0"/>
              <a:ea typeface="+mj-ea"/>
              <a:cs typeface="Arial" panose="020B0604020202020204" pitchFamily="34" charset="0"/>
            </a:rPr>
            <a:t>Operational service</a:t>
          </a:r>
          <a:endParaRPr lang="ja-JP" sz="2400" b="1" dirty="0">
            <a:solidFill>
              <a:schemeClr val="tx1"/>
            </a:solidFill>
            <a:latin typeface="Arial" panose="020B0604020202020204" pitchFamily="34" charset="0"/>
            <a:ea typeface="+mj-ea"/>
            <a:cs typeface="Arial" panose="020B0604020202020204" pitchFamily="34" charset="0"/>
          </a:endParaRPr>
        </a:p>
      </dgm:t>
    </dgm:pt>
    <dgm:pt modelId="{46A07AAD-3639-4FA9-9306-2D288AFC10D6}" type="parTrans" cxnId="{E74C46ED-4442-4557-9106-386FB5E3DD52}">
      <dgm:prSet/>
      <dgm:spPr/>
      <dgm:t>
        <a:bodyPr/>
        <a:lstStyle/>
        <a:p>
          <a:endParaRPr kumimoji="1" lang="ja-JP" altLang="en-US" sz="2400">
            <a:solidFill>
              <a:schemeClr val="tx1"/>
            </a:solidFill>
            <a:latin typeface="+mj-ea"/>
            <a:ea typeface="+mj-ea"/>
          </a:endParaRPr>
        </a:p>
      </dgm:t>
    </dgm:pt>
    <dgm:pt modelId="{381D446D-3E33-417F-81D3-079957383986}" type="sibTrans" cxnId="{E74C46ED-4442-4557-9106-386FB5E3DD52}">
      <dgm:prSet/>
      <dgm:spPr/>
      <dgm:t>
        <a:bodyPr/>
        <a:lstStyle/>
        <a:p>
          <a:endParaRPr kumimoji="1" lang="ja-JP" altLang="en-US" sz="2400">
            <a:solidFill>
              <a:schemeClr val="tx1"/>
            </a:solidFill>
            <a:latin typeface="+mj-ea"/>
            <a:ea typeface="+mj-ea"/>
          </a:endParaRPr>
        </a:p>
      </dgm:t>
    </dgm:pt>
    <dgm:pt modelId="{8D054B00-4C6C-453A-A445-38FA969352B1}">
      <dgm:prSet custT="1"/>
      <dgm:spPr/>
      <dgm:t>
        <a:bodyPr/>
        <a:lstStyle/>
        <a:p>
          <a:pPr rtl="0"/>
          <a:r>
            <a:rPr lang="en-US" sz="2400" dirty="0" smtClean="0">
              <a:solidFill>
                <a:schemeClr val="tx1"/>
              </a:solidFill>
              <a:latin typeface="+mj-ea"/>
              <a:ea typeface="+mj-ea"/>
            </a:rPr>
            <a:t>4. Manage the data discovery</a:t>
          </a:r>
          <a:endParaRPr lang="ja-JP" sz="2400" dirty="0">
            <a:solidFill>
              <a:schemeClr val="tx1"/>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mj-ea"/>
              <a:ea typeface="+mj-ea"/>
            </a:rPr>
            <a:t>External interactions</a:t>
          </a:r>
          <a:endParaRPr lang="ja-JP" sz="2400" b="1" dirty="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C7D75828-F6F9-4258-A20C-FAA6083D983C}">
      <dgm:prSet custT="1"/>
      <dgm:spPr/>
      <dgm:t>
        <a:bodyPr/>
        <a:lstStyle/>
        <a:p>
          <a:pPr rtl="0"/>
          <a:r>
            <a:rPr lang="en-US" altLang="ja-JP" sz="2400" b="1" dirty="0" smtClean="0">
              <a:solidFill>
                <a:schemeClr val="tx1"/>
              </a:solidFill>
              <a:latin typeface="+mj-ea"/>
              <a:ea typeface="+mj-ea"/>
            </a:rPr>
            <a:t>Infrastructure</a:t>
          </a:r>
          <a:endParaRPr lang="ja-JP" sz="2400" b="1" dirty="0">
            <a:solidFill>
              <a:schemeClr val="tx1"/>
            </a:solidFill>
            <a:latin typeface="+mj-ea"/>
            <a:ea typeface="+mj-ea"/>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tx1"/>
              </a:solidFill>
              <a:latin typeface="+mj-ea"/>
              <a:ea typeface="+mj-ea"/>
            </a:rPr>
            <a:t>2.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operational applications</a:t>
          </a:r>
          <a:endParaRPr lang="ja-JP" sz="2400" dirty="0">
            <a:solidFill>
              <a:schemeClr val="tx1"/>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FF4707B0-C31A-4B58-BF60-BE8A5199A3BC}">
      <dgm:prSet custT="1"/>
      <dgm:spPr/>
      <dgm:t>
        <a:bodyPr/>
        <a:lstStyle/>
        <a:p>
          <a:pPr rtl="0"/>
          <a:r>
            <a:rPr kumimoji="1" lang="en-US" sz="2400" dirty="0" smtClean="0">
              <a:solidFill>
                <a:schemeClr val="tx1"/>
              </a:solidFill>
              <a:latin typeface="Arial" panose="020B0604020202020204" pitchFamily="34" charset="0"/>
              <a:ea typeface="+mj-ea"/>
              <a:cs typeface="Arial" panose="020B0604020202020204" pitchFamily="34" charset="0"/>
            </a:rPr>
            <a:t>7. </a:t>
          </a:r>
          <a:r>
            <a:rPr lang="en-US" sz="2400" dirty="0" smtClean="0">
              <a:solidFill>
                <a:schemeClr val="tx1"/>
              </a:solidFill>
              <a:latin typeface="Arial" panose="020B0604020202020204" pitchFamily="34" charset="0"/>
              <a:ea typeface="+mj-ea"/>
              <a:cs typeface="Arial" panose="020B0604020202020204" pitchFamily="34" charset="0"/>
            </a:rPr>
            <a:t>Manage the </a:t>
          </a:r>
          <a:r>
            <a:rPr lang="en-US" altLang="ja-JP" sz="24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dirty="0" smtClean="0">
              <a:solidFill>
                <a:schemeClr val="tx1"/>
              </a:solidFill>
              <a:latin typeface="Arial" panose="020B0604020202020204" pitchFamily="34" charset="0"/>
              <a:ea typeface="+mj-ea"/>
              <a:cs typeface="Arial" panose="020B0604020202020204" pitchFamily="34" charset="0"/>
            </a:rPr>
            <a:t>operational service</a:t>
          </a:r>
          <a:endParaRPr lang="ja-JP" sz="2400" dirty="0">
            <a:solidFill>
              <a:schemeClr val="tx1"/>
            </a:solidFill>
            <a:latin typeface="Arial" panose="020B0604020202020204" pitchFamily="34" charset="0"/>
            <a:ea typeface="+mj-ea"/>
            <a:cs typeface="Arial" panose="020B0604020202020204" pitchFamily="34" charset="0"/>
          </a:endParaRPr>
        </a:p>
      </dgm:t>
    </dgm:pt>
    <dgm:pt modelId="{E2FE97BE-1A7B-45C7-8614-F823A8F38AA2}" type="parTrans" cxnId="{2D1769B5-4295-41CB-AFDB-065571AAD813}">
      <dgm:prSet/>
      <dgm:spPr/>
      <dgm:t>
        <a:bodyPr/>
        <a:lstStyle/>
        <a:p>
          <a:endParaRPr kumimoji="1" lang="ja-JP" altLang="en-US" sz="2400">
            <a:solidFill>
              <a:schemeClr val="tx1"/>
            </a:solidFill>
            <a:latin typeface="+mj-ea"/>
            <a:ea typeface="+mj-ea"/>
          </a:endParaRPr>
        </a:p>
      </dgm:t>
    </dgm:pt>
    <dgm:pt modelId="{C9BA667F-D2B7-4D48-909B-3EA4ECEC436C}" type="sibTrans" cxnId="{2D1769B5-4295-41CB-AFDB-065571AAD813}">
      <dgm:prSet/>
      <dgm:spPr/>
      <dgm:t>
        <a:bodyPr/>
        <a:lstStyle/>
        <a:p>
          <a:endParaRPr kumimoji="1" lang="ja-JP" altLang="en-US" sz="2400">
            <a:solidFill>
              <a:schemeClr val="tx1"/>
            </a:solidFill>
            <a:latin typeface="+mj-ea"/>
            <a:ea typeface="+mj-ea"/>
          </a:endParaRPr>
        </a:p>
      </dgm:t>
    </dgm:pt>
    <dgm:pt modelId="{C9B98247-214D-4289-90AA-9511FD457857}">
      <dgm:prSet custT="1"/>
      <dgm:spPr/>
      <dgm:t>
        <a:bodyPr/>
        <a:lstStyle/>
        <a:p>
          <a:pPr rtl="0"/>
          <a:r>
            <a:rPr kumimoji="1" lang="en-US" sz="2400" dirty="0" smtClean="0">
              <a:solidFill>
                <a:schemeClr val="tx1"/>
              </a:solidFill>
              <a:latin typeface="+mj-ea"/>
              <a:ea typeface="+mj-ea"/>
            </a:rPr>
            <a:t>6.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user interactions</a:t>
          </a:r>
          <a:endParaRPr lang="ja-JP" sz="2400" dirty="0">
            <a:solidFill>
              <a:schemeClr val="tx1"/>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mj-ea"/>
              <a:ea typeface="+mj-ea"/>
            </a:rPr>
            <a:t>Data</a:t>
          </a:r>
          <a:endParaRPr kumimoji="1" lang="ja-JP" altLang="en-US" sz="2400" b="1" dirty="0">
            <a:solidFill>
              <a:schemeClr val="tx1"/>
            </a:solidFill>
            <a:latin typeface="+mj-ea"/>
            <a:ea typeface="+mj-ea"/>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tx1"/>
              </a:solidFill>
              <a:latin typeface="+mj-ea"/>
              <a:ea typeface="+mj-ea"/>
            </a:rPr>
            <a:t>3. Manage the data flow</a:t>
          </a:r>
          <a:endParaRPr lang="ja-JP" sz="2400" dirty="0">
            <a:solidFill>
              <a:schemeClr val="tx1"/>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tx1"/>
              </a:solidFill>
              <a:latin typeface="+mj-ea"/>
              <a:ea typeface="+mj-ea"/>
            </a:rPr>
            <a:t>1. Manage the physical infrastructure</a:t>
          </a:r>
          <a:endParaRPr lang="ja-JP" sz="2400" dirty="0">
            <a:solidFill>
              <a:schemeClr val="tx1"/>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tx1"/>
              </a:solidFill>
              <a:latin typeface="+mj-ea"/>
              <a:ea typeface="+mj-ea"/>
            </a:rPr>
            <a:t>5. Manage the </a:t>
          </a:r>
          <a:r>
            <a:rPr lang="en-US" sz="2400" dirty="0" err="1" smtClean="0">
              <a:solidFill>
                <a:schemeClr val="tx1"/>
              </a:solidFill>
              <a:latin typeface="+mj-ea"/>
              <a:ea typeface="+mj-ea"/>
            </a:rPr>
            <a:t>centre-centre</a:t>
          </a:r>
          <a:r>
            <a:rPr lang="en-US" sz="2400" dirty="0" smtClean="0">
              <a:solidFill>
                <a:schemeClr val="tx1"/>
              </a:solidFill>
              <a:latin typeface="+mj-ea"/>
              <a:ea typeface="+mj-ea"/>
            </a:rPr>
            <a:t> interactions</a:t>
          </a:r>
          <a:endParaRPr lang="ja-JP" sz="2400" dirty="0">
            <a:solidFill>
              <a:schemeClr val="tx1"/>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4"/>
      <dgm:spPr/>
      <dgm:t>
        <a:bodyPr/>
        <a:lstStyle/>
        <a:p>
          <a:endParaRPr kumimoji="1" lang="ja-JP" altLang="en-US"/>
        </a:p>
      </dgm:t>
    </dgm:pt>
    <dgm:pt modelId="{CD853D1D-62CA-486E-B1FA-943B4F33D74D}" type="pres">
      <dgm:prSet presAssocID="{C7D75828-F6F9-4258-A20C-FAA6083D983C}" presName="img" presStyleLbl="fgImgPlace1" presStyleIdx="0" presStyleCnt="4"/>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4">
        <dgm:presLayoutVars>
          <dgm:bulletEnabled val="1"/>
        </dgm:presLayoutVars>
      </dgm:prSet>
      <dgm:spPr/>
      <dgm:t>
        <a:bodyPr/>
        <a:lstStyle/>
        <a:p>
          <a:endParaRPr kumimoji="1" lang="ja-JP" altLang="en-US"/>
        </a:p>
      </dgm:t>
    </dgm:pt>
    <dgm:pt modelId="{8F843B06-4ED3-4C46-8D31-89B566FA6E7C}" type="pres">
      <dgm:prSet presAssocID="{E14E4B7E-EC4C-4E14-A69A-121EEC4E9D8F}" presName="spacer" presStyleCnt="0"/>
      <dgm:spPr/>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1" presStyleCnt="4"/>
      <dgm:spPr/>
      <dgm:t>
        <a:bodyPr/>
        <a:lstStyle/>
        <a:p>
          <a:endParaRPr kumimoji="1" lang="ja-JP" altLang="en-US"/>
        </a:p>
      </dgm:t>
    </dgm:pt>
    <dgm:pt modelId="{918C0C06-B5A6-47B7-A062-A4CFEC6CA7A8}" type="pres">
      <dgm:prSet presAssocID="{AE3012E6-329A-441D-BD8E-536FADF43CD1}" presName="img" presStyleLbl="fgImgPlace1" presStyleIdx="1" presStyleCnt="4"/>
      <dgm:spPr>
        <a:blipFill rotWithShape="1">
          <a:blip xmlns:r="http://schemas.openxmlformats.org/officeDocument/2006/relationships" r:embed="rId2"/>
          <a:stretch>
            <a:fillRect/>
          </a:stretch>
        </a:blipFill>
      </dgm:spPr>
      <dgm:t>
        <a:bodyPr/>
        <a:lstStyle/>
        <a:p>
          <a:endParaRPr lang="en-GB"/>
        </a:p>
      </dgm:t>
    </dgm:pt>
    <dgm:pt modelId="{E1E89F63-4F14-4542-8A19-ECC78BB2AA6F}" type="pres">
      <dgm:prSet presAssocID="{AE3012E6-329A-441D-BD8E-536FADF43CD1}" presName="text" presStyleLbl="node1" presStyleIdx="1" presStyleCnt="4">
        <dgm:presLayoutVars>
          <dgm:bulletEnabled val="1"/>
        </dgm:presLayoutVars>
      </dgm:prSet>
      <dgm:spPr/>
      <dgm:t>
        <a:bodyPr/>
        <a:lstStyle/>
        <a:p>
          <a:endParaRPr kumimoji="1" lang="ja-JP" altLang="en-US"/>
        </a:p>
      </dgm:t>
    </dgm:pt>
    <dgm:pt modelId="{11CF48A4-C1F0-47C2-B71D-B5DC3309D695}" type="pres">
      <dgm:prSet presAssocID="{4C172567-0E7C-40C1-B396-A7FF5726DEDA}" presName="spacer" presStyleCnt="0"/>
      <dgm:spPr/>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2" presStyleCnt="4"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2" presStyleCnt="4"/>
      <dgm:spPr>
        <a:blipFill rotWithShape="1">
          <a:blip xmlns:r="http://schemas.openxmlformats.org/officeDocument/2006/relationships" r:embed="rId3"/>
          <a:stretch>
            <a:fillRect/>
          </a:stretch>
        </a:blipFill>
      </dgm:spPr>
      <dgm:t>
        <a:bodyPr/>
        <a:lstStyle/>
        <a:p>
          <a:endParaRPr lang="en-GB"/>
        </a:p>
      </dgm:t>
    </dgm:pt>
    <dgm:pt modelId="{E19570F2-5101-4436-A4F4-AEF0CBA8FCAE}" type="pres">
      <dgm:prSet presAssocID="{9250D874-31CB-49BC-8566-34840315C4C5}" presName="text" presStyleLbl="node1" presStyleIdx="2" presStyleCnt="4">
        <dgm:presLayoutVars>
          <dgm:bulletEnabled val="1"/>
        </dgm:presLayoutVars>
      </dgm:prSet>
      <dgm:spPr/>
      <dgm:t>
        <a:bodyPr/>
        <a:lstStyle/>
        <a:p>
          <a:endParaRPr kumimoji="1" lang="ja-JP" altLang="en-US"/>
        </a:p>
      </dgm:t>
    </dgm:pt>
    <dgm:pt modelId="{10C69790-5416-437D-A36C-18D74B3F66CB}" type="pres">
      <dgm:prSet presAssocID="{6C7A47F4-8889-488A-AB18-50B4F48C0D0A}" presName="spacer" presStyleCnt="0"/>
      <dgm:spPr/>
    </dgm:pt>
    <dgm:pt modelId="{587CD73E-BA39-4C1B-BA2E-6114B30935FE}" type="pres">
      <dgm:prSet presAssocID="{9FE81390-E05F-421D-8104-2FA838B04274}" presName="comp" presStyleCnt="0"/>
      <dgm:spPr/>
    </dgm:pt>
    <dgm:pt modelId="{A392C5CB-C457-45D5-BA69-82B019056EE3}" type="pres">
      <dgm:prSet presAssocID="{9FE81390-E05F-421D-8104-2FA838B04274}" presName="box" presStyleLbl="node1" presStyleIdx="3" presStyleCnt="4"/>
      <dgm:spPr/>
      <dgm:t>
        <a:bodyPr/>
        <a:lstStyle/>
        <a:p>
          <a:endParaRPr kumimoji="1" lang="ja-JP" altLang="en-US"/>
        </a:p>
      </dgm:t>
    </dgm:pt>
    <dgm:pt modelId="{F431A0E9-A890-4AD9-97BB-441ED41298B2}" type="pres">
      <dgm:prSet presAssocID="{9FE81390-E05F-421D-8104-2FA838B04274}" presName="img" presStyleLbl="fgImgPlace1" presStyleIdx="3" presStyleCnt="4"/>
      <dgm:spPr>
        <a:blipFill rotWithShape="1">
          <a:blip xmlns:r="http://schemas.openxmlformats.org/officeDocument/2006/relationships" r:embed="rId4"/>
          <a:stretch>
            <a:fillRect/>
          </a:stretch>
        </a:blipFill>
      </dgm:spPr>
      <dgm:t>
        <a:bodyPr/>
        <a:lstStyle/>
        <a:p>
          <a:endParaRPr kumimoji="1" lang="ja-JP" altLang="en-US"/>
        </a:p>
      </dgm:t>
    </dgm:pt>
    <dgm:pt modelId="{6EC0183C-8BC4-4BE0-B218-6A68AC0E8BCF}" type="pres">
      <dgm:prSet presAssocID="{9FE81390-E05F-421D-8104-2FA838B04274}" presName="text" presStyleLbl="node1" presStyleIdx="3" presStyleCnt="4">
        <dgm:presLayoutVars>
          <dgm:bulletEnabled val="1"/>
        </dgm:presLayoutVars>
      </dgm:prSet>
      <dgm:spPr/>
      <dgm:t>
        <a:bodyPr/>
        <a:lstStyle/>
        <a:p>
          <a:endParaRPr kumimoji="1" lang="ja-JP" altLang="en-US"/>
        </a:p>
      </dgm:t>
    </dgm:pt>
  </dgm:ptLst>
  <dgm:cxnLst>
    <dgm:cxn modelId="{9D832E1A-CFC6-4457-9B4F-0F4BEE342CA8}" srcId="{413748E7-41FA-4D7A-8E59-76E0B066E4DB}" destId="{C7D75828-F6F9-4258-A20C-FAA6083D983C}" srcOrd="0" destOrd="0" parTransId="{FB729B0B-64B2-46A8-B83C-25FE1177E3AF}" sibTransId="{E14E4B7E-EC4C-4E14-A69A-121EEC4E9D8F}"/>
    <dgm:cxn modelId="{E448F563-D63C-46BE-A24F-A6F387EFC23A}" type="presOf" srcId="{413748E7-41FA-4D7A-8E59-76E0B066E4DB}" destId="{B3CAC2D0-5368-483B-90AF-C704CC9B98A1}" srcOrd="0" destOrd="0" presId="urn:microsoft.com/office/officeart/2005/8/layout/vList4"/>
    <dgm:cxn modelId="{2FA65DF1-E9E8-4A68-A37F-65BB80737A86}" type="presOf" srcId="{51E5C60B-B38D-4F88-89CD-BAB7CAC48084}" destId="{E3AAE491-2A5F-41BB-A1F6-17EDF14E1EA8}" srcOrd="1" destOrd="2" presId="urn:microsoft.com/office/officeart/2005/8/layout/vList4"/>
    <dgm:cxn modelId="{AB6596A9-A8EE-4D52-AF93-EC73D8FE3879}" srcId="{AE3012E6-329A-441D-BD8E-536FADF43CD1}" destId="{4B4DE77C-789D-4A9C-9665-B203618390DD}" srcOrd="0" destOrd="0" parTransId="{EA62E271-B189-460E-9D29-EDD3200C60C4}" sibTransId="{FBC3BFCE-AADA-4104-A304-0C23D2DB1DF5}"/>
    <dgm:cxn modelId="{A876B989-5689-4EB0-9E99-1FEE9A101F7A}" srcId="{9250D874-31CB-49BC-8566-34840315C4C5}" destId="{C9B98247-214D-4289-90AA-9511FD457857}" srcOrd="1" destOrd="0" parTransId="{DEDAF00B-7C51-499D-9051-1BF81E266DAE}" sibTransId="{49D30064-EA49-4FF8-9517-16775CF29B65}"/>
    <dgm:cxn modelId="{BFE3AD81-369A-44F8-BC79-D73DC7746296}" type="presOf" srcId="{4B4DE77C-789D-4A9C-9665-B203618390DD}" destId="{6C2647F0-B170-48EA-B13C-9AE25BFDCDFE}" srcOrd="0" destOrd="1" presId="urn:microsoft.com/office/officeart/2005/8/layout/vList4"/>
    <dgm:cxn modelId="{AB447E60-21A5-4D8C-88CC-0371EB581CF6}" type="presOf" srcId="{FF4707B0-C31A-4B58-BF60-BE8A5199A3BC}" destId="{A392C5CB-C457-45D5-BA69-82B019056EE3}" srcOrd="0" destOrd="1" presId="urn:microsoft.com/office/officeart/2005/8/layout/vList4"/>
    <dgm:cxn modelId="{34B075F7-9A70-4D17-981B-366FAD818477}" type="presOf" srcId="{C9B98247-214D-4289-90AA-9511FD457857}" destId="{1B6F0968-0160-42CA-AC2F-A26E5CA31A7A}" srcOrd="0" destOrd="2"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ACE211D1-2906-4557-8203-B082A9A572CD}" type="presOf" srcId="{51E5C60B-B38D-4F88-89CD-BAB7CAC48084}" destId="{20DD1F9E-DC75-484F-8822-AEE341A55C6D}" srcOrd="0" destOrd="2" presId="urn:microsoft.com/office/officeart/2005/8/layout/vList4"/>
    <dgm:cxn modelId="{43548215-2E6E-4BA2-9E45-55E051C9A58E}" type="presOf" srcId="{AE3012E6-329A-441D-BD8E-536FADF43CD1}" destId="{6C2647F0-B170-48EA-B13C-9AE25BFDCDFE}" srcOrd="0" destOrd="0" presId="urn:microsoft.com/office/officeart/2005/8/layout/vList4"/>
    <dgm:cxn modelId="{2496A078-6FB6-41D3-A63D-C74674E8F1A3}" type="presOf" srcId="{8D054B00-4C6C-453A-A445-38FA969352B1}" destId="{E1E89F63-4F14-4542-8A19-ECC78BB2AA6F}" srcOrd="1" destOrd="2" presId="urn:microsoft.com/office/officeart/2005/8/layout/vList4"/>
    <dgm:cxn modelId="{928E34FF-C534-4A87-887A-A432635A24CB}" srcId="{413748E7-41FA-4D7A-8E59-76E0B066E4DB}" destId="{AE3012E6-329A-441D-BD8E-536FADF43CD1}" srcOrd="1" destOrd="0" parTransId="{5241C2C5-1730-4F24-97E1-95047F9A01D3}" sibTransId="{4C172567-0E7C-40C1-B396-A7FF5726DEDA}"/>
    <dgm:cxn modelId="{796A1F5C-D3F8-4E36-B846-540D72D9B484}" type="presOf" srcId="{C7D75828-F6F9-4258-A20C-FAA6083D983C}" destId="{E3AAE491-2A5F-41BB-A1F6-17EDF14E1EA8}" srcOrd="1" destOrd="0" presId="urn:microsoft.com/office/officeart/2005/8/layout/vList4"/>
    <dgm:cxn modelId="{3E36BF3A-EA31-4859-9F92-DEC32EA13A6F}" type="presOf" srcId="{C7D75828-F6F9-4258-A20C-FAA6083D983C}" destId="{20DD1F9E-DC75-484F-8822-AEE341A55C6D}" srcOrd="0" destOrd="0" presId="urn:microsoft.com/office/officeart/2005/8/layout/vList4"/>
    <dgm:cxn modelId="{36DABB8B-083B-4BDF-9B18-F1DBB84DA6F3}" type="presOf" srcId="{FF4707B0-C31A-4B58-BF60-BE8A5199A3BC}" destId="{6EC0183C-8BC4-4BE0-B218-6A68AC0E8BCF}" srcOrd="1" destOrd="1" presId="urn:microsoft.com/office/officeart/2005/8/layout/vList4"/>
    <dgm:cxn modelId="{49A8C37B-5DF6-4A24-BF71-410D993006EC}" srcId="{C7D75828-F6F9-4258-A20C-FAA6083D983C}" destId="{51E5C60B-B38D-4F88-89CD-BAB7CAC48084}" srcOrd="1" destOrd="0" parTransId="{EE0D1508-A9EE-4315-A80F-E0B696070CB9}" sibTransId="{FDF13BE3-34D9-40B2-912C-54DD306663E0}"/>
    <dgm:cxn modelId="{A71AD35D-D1E3-4FDE-AC43-9FAD3C06315D}" type="presOf" srcId="{4621FACA-D324-4FD5-8070-8E4065090C7A}" destId="{20DD1F9E-DC75-484F-8822-AEE341A55C6D}" srcOrd="0" destOrd="1" presId="urn:microsoft.com/office/officeart/2005/8/layout/vList4"/>
    <dgm:cxn modelId="{947B7CAD-5FEA-4F5E-AA53-96963384B5B2}" type="presOf" srcId="{AE3012E6-329A-441D-BD8E-536FADF43CD1}" destId="{E1E89F63-4F14-4542-8A19-ECC78BB2AA6F}" srcOrd="1" destOrd="0" presId="urn:microsoft.com/office/officeart/2005/8/layout/vList4"/>
    <dgm:cxn modelId="{0C5A4790-BBB0-4FF1-BCA2-4E779B9445D5}" type="presOf" srcId="{95386A81-4C99-4AE8-9A1A-83F9A2BF0FD2}" destId="{E19570F2-5101-4436-A4F4-AEF0CBA8FCAE}" srcOrd="1" destOrd="1" presId="urn:microsoft.com/office/officeart/2005/8/layout/vList4"/>
    <dgm:cxn modelId="{E74C46ED-4442-4557-9106-386FB5E3DD52}" srcId="{413748E7-41FA-4D7A-8E59-76E0B066E4DB}" destId="{9FE81390-E05F-421D-8104-2FA838B04274}" srcOrd="3" destOrd="0" parTransId="{46A07AAD-3639-4FA9-9306-2D288AFC10D6}" sibTransId="{381D446D-3E33-417F-81D3-079957383986}"/>
    <dgm:cxn modelId="{ACEF70E6-0893-486B-954C-4744F18178E4}" type="presOf" srcId="{9FE81390-E05F-421D-8104-2FA838B04274}" destId="{6EC0183C-8BC4-4BE0-B218-6A68AC0E8BCF}" srcOrd="1" destOrd="0"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63D839E6-AAFF-4B41-A565-E6BF26EAEA25}" type="presOf" srcId="{9250D874-31CB-49BC-8566-34840315C4C5}" destId="{E19570F2-5101-4436-A4F4-AEF0CBA8FCAE}" srcOrd="1" destOrd="0" presId="urn:microsoft.com/office/officeart/2005/8/layout/vList4"/>
    <dgm:cxn modelId="{B7955336-FACD-431B-8AF4-284CC864802E}" type="presOf" srcId="{9FE81390-E05F-421D-8104-2FA838B04274}" destId="{A392C5CB-C457-45D5-BA69-82B019056EE3}" srcOrd="0" destOrd="0" presId="urn:microsoft.com/office/officeart/2005/8/layout/vList4"/>
    <dgm:cxn modelId="{A0F2E78D-E58B-4374-9857-79B462D1D135}" type="presOf" srcId="{8D054B00-4C6C-453A-A445-38FA969352B1}" destId="{6C2647F0-B170-48EA-B13C-9AE25BFDCDFE}" srcOrd="0" destOrd="2" presId="urn:microsoft.com/office/officeart/2005/8/layout/vList4"/>
    <dgm:cxn modelId="{C84859F9-D979-4C2E-97EB-62C831E1A629}" type="presOf" srcId="{95386A81-4C99-4AE8-9A1A-83F9A2BF0FD2}" destId="{1B6F0968-0160-42CA-AC2F-A26E5CA31A7A}" srcOrd="0" destOrd="1"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4A4AC6EE-D93A-454E-9117-FAF29DF03FF6}" type="presOf" srcId="{C9B98247-214D-4289-90AA-9511FD457857}" destId="{E19570F2-5101-4436-A4F4-AEF0CBA8FCAE}" srcOrd="1" destOrd="2" presId="urn:microsoft.com/office/officeart/2005/8/layout/vList4"/>
    <dgm:cxn modelId="{2D1769B5-4295-41CB-AFDB-065571AAD813}" srcId="{9FE81390-E05F-421D-8104-2FA838B04274}" destId="{FF4707B0-C31A-4B58-BF60-BE8A5199A3BC}" srcOrd="0" destOrd="0" parTransId="{E2FE97BE-1A7B-45C7-8614-F823A8F38AA2}" sibTransId="{C9BA667F-D2B7-4D48-909B-3EA4ECEC436C}"/>
    <dgm:cxn modelId="{95C919FB-E9A2-48E6-8F83-302480E8F4CF}" type="presOf" srcId="{4621FACA-D324-4FD5-8070-8E4065090C7A}" destId="{E3AAE491-2A5F-41BB-A1F6-17EDF14E1EA8}" srcOrd="1" destOrd="1" presId="urn:microsoft.com/office/officeart/2005/8/layout/vList4"/>
    <dgm:cxn modelId="{8EE6DDF0-DE01-429B-A810-FEB9E4D6A52D}" type="presOf" srcId="{9250D874-31CB-49BC-8566-34840315C4C5}" destId="{1B6F0968-0160-42CA-AC2F-A26E5CA31A7A}" srcOrd="0" destOrd="0" presId="urn:microsoft.com/office/officeart/2005/8/layout/vList4"/>
    <dgm:cxn modelId="{14622008-F195-43CA-BDDC-E95B5F3DE4DD}" srcId="{413748E7-41FA-4D7A-8E59-76E0B066E4DB}" destId="{9250D874-31CB-49BC-8566-34840315C4C5}" srcOrd="2" destOrd="0" parTransId="{A58271BC-B863-49F4-80C0-24DF875CB84E}" sibTransId="{6C7A47F4-8889-488A-AB18-50B4F48C0D0A}"/>
    <dgm:cxn modelId="{F416AE60-0C26-4D8B-94A9-C263A4BD0FB9}" type="presOf" srcId="{4B4DE77C-789D-4A9C-9665-B203618390DD}" destId="{E1E89F63-4F14-4542-8A19-ECC78BB2AA6F}" srcOrd="1" destOrd="1" presId="urn:microsoft.com/office/officeart/2005/8/layout/vList4"/>
    <dgm:cxn modelId="{3D79F7BC-2831-4E27-B36B-B51D6D130716}" type="presParOf" srcId="{B3CAC2D0-5368-483B-90AF-C704CC9B98A1}" destId="{DA106DEC-85C5-4D76-94D5-E1AE082F3E9E}" srcOrd="0" destOrd="0" presId="urn:microsoft.com/office/officeart/2005/8/layout/vList4"/>
    <dgm:cxn modelId="{4A632088-BB5D-470E-A789-8E570D9984DA}" type="presParOf" srcId="{DA106DEC-85C5-4D76-94D5-E1AE082F3E9E}" destId="{20DD1F9E-DC75-484F-8822-AEE341A55C6D}" srcOrd="0" destOrd="0" presId="urn:microsoft.com/office/officeart/2005/8/layout/vList4"/>
    <dgm:cxn modelId="{8F53FE0C-A66A-4176-84B1-4E168374D15A}" type="presParOf" srcId="{DA106DEC-85C5-4D76-94D5-E1AE082F3E9E}" destId="{CD853D1D-62CA-486E-B1FA-943B4F33D74D}" srcOrd="1" destOrd="0" presId="urn:microsoft.com/office/officeart/2005/8/layout/vList4"/>
    <dgm:cxn modelId="{A5E24A4A-F0C9-4FFA-A3C6-F129B0B0CD27}" type="presParOf" srcId="{DA106DEC-85C5-4D76-94D5-E1AE082F3E9E}" destId="{E3AAE491-2A5F-41BB-A1F6-17EDF14E1EA8}" srcOrd="2" destOrd="0" presId="urn:microsoft.com/office/officeart/2005/8/layout/vList4"/>
    <dgm:cxn modelId="{10256E45-A1EF-4418-B734-4BD39AC1B636}" type="presParOf" srcId="{B3CAC2D0-5368-483B-90AF-C704CC9B98A1}" destId="{8F843B06-4ED3-4C46-8D31-89B566FA6E7C}" srcOrd="1" destOrd="0" presId="urn:microsoft.com/office/officeart/2005/8/layout/vList4"/>
    <dgm:cxn modelId="{CFAABAFD-CEED-4809-89A1-9F4445EBBCE5}" type="presParOf" srcId="{B3CAC2D0-5368-483B-90AF-C704CC9B98A1}" destId="{25F9961C-4B41-4AC0-944F-10A4C0A2CADB}" srcOrd="2" destOrd="0" presId="urn:microsoft.com/office/officeart/2005/8/layout/vList4"/>
    <dgm:cxn modelId="{6718C295-FCAC-403C-8B3B-C65C4B90A98E}" type="presParOf" srcId="{25F9961C-4B41-4AC0-944F-10A4C0A2CADB}" destId="{6C2647F0-B170-48EA-B13C-9AE25BFDCDFE}" srcOrd="0" destOrd="0" presId="urn:microsoft.com/office/officeart/2005/8/layout/vList4"/>
    <dgm:cxn modelId="{D40FF2EE-0013-450E-A81C-8E314BA88991}" type="presParOf" srcId="{25F9961C-4B41-4AC0-944F-10A4C0A2CADB}" destId="{918C0C06-B5A6-47B7-A062-A4CFEC6CA7A8}" srcOrd="1" destOrd="0" presId="urn:microsoft.com/office/officeart/2005/8/layout/vList4"/>
    <dgm:cxn modelId="{C15A24DC-42A5-4342-AACF-E39EA0F1E466}" type="presParOf" srcId="{25F9961C-4B41-4AC0-944F-10A4C0A2CADB}" destId="{E1E89F63-4F14-4542-8A19-ECC78BB2AA6F}" srcOrd="2" destOrd="0" presId="urn:microsoft.com/office/officeart/2005/8/layout/vList4"/>
    <dgm:cxn modelId="{56C94B98-F16C-41E0-906A-30A0DD0F748E}" type="presParOf" srcId="{B3CAC2D0-5368-483B-90AF-C704CC9B98A1}" destId="{11CF48A4-C1F0-47C2-B71D-B5DC3309D695}" srcOrd="3" destOrd="0" presId="urn:microsoft.com/office/officeart/2005/8/layout/vList4"/>
    <dgm:cxn modelId="{77DE7FAB-31FF-44A6-8A23-F4B5099DEC03}" type="presParOf" srcId="{B3CAC2D0-5368-483B-90AF-C704CC9B98A1}" destId="{186113F9-7126-4343-96CF-5E5655B7F40C}" srcOrd="4" destOrd="0" presId="urn:microsoft.com/office/officeart/2005/8/layout/vList4"/>
    <dgm:cxn modelId="{4C3C6858-756A-416D-A5B3-3F8E7F35DBF3}" type="presParOf" srcId="{186113F9-7126-4343-96CF-5E5655B7F40C}" destId="{1B6F0968-0160-42CA-AC2F-A26E5CA31A7A}" srcOrd="0" destOrd="0" presId="urn:microsoft.com/office/officeart/2005/8/layout/vList4"/>
    <dgm:cxn modelId="{7ACBB503-0867-453F-85E1-DA553FB6ABB5}" type="presParOf" srcId="{186113F9-7126-4343-96CF-5E5655B7F40C}" destId="{263AB295-5850-4B18-81FD-3C0262FAFC96}" srcOrd="1" destOrd="0" presId="urn:microsoft.com/office/officeart/2005/8/layout/vList4"/>
    <dgm:cxn modelId="{04D7A63B-DAD3-45FF-9E4A-AB6E176ECA5E}" type="presParOf" srcId="{186113F9-7126-4343-96CF-5E5655B7F40C}" destId="{E19570F2-5101-4436-A4F4-AEF0CBA8FCAE}" srcOrd="2" destOrd="0" presId="urn:microsoft.com/office/officeart/2005/8/layout/vList4"/>
    <dgm:cxn modelId="{52899DFF-ADFF-4DCF-9445-9CC1D586138F}" type="presParOf" srcId="{B3CAC2D0-5368-483B-90AF-C704CC9B98A1}" destId="{10C69790-5416-437D-A36C-18D74B3F66CB}" srcOrd="5" destOrd="0" presId="urn:microsoft.com/office/officeart/2005/8/layout/vList4"/>
    <dgm:cxn modelId="{BF8208FD-A436-4C94-A134-6D053E5E8731}" type="presParOf" srcId="{B3CAC2D0-5368-483B-90AF-C704CC9B98A1}" destId="{587CD73E-BA39-4C1B-BA2E-6114B30935FE}" srcOrd="6" destOrd="0" presId="urn:microsoft.com/office/officeart/2005/8/layout/vList4"/>
    <dgm:cxn modelId="{77C4AFCC-8B59-4E5A-A6C3-9540395D7D99}" type="presParOf" srcId="{587CD73E-BA39-4C1B-BA2E-6114B30935FE}" destId="{A392C5CB-C457-45D5-BA69-82B019056EE3}" srcOrd="0" destOrd="0" presId="urn:microsoft.com/office/officeart/2005/8/layout/vList4"/>
    <dgm:cxn modelId="{AD7B141A-493F-452E-B189-CC371FBDA44B}" type="presParOf" srcId="{587CD73E-BA39-4C1B-BA2E-6114B30935FE}" destId="{F431A0E9-A890-4AD9-97BB-441ED41298B2}" srcOrd="1" destOrd="0" presId="urn:microsoft.com/office/officeart/2005/8/layout/vList4"/>
    <dgm:cxn modelId="{E44EBFA2-B37C-44C0-BE88-7CF2C91DF57D}" type="presParOf" srcId="{587CD73E-BA39-4C1B-BA2E-6114B30935FE}" destId="{6EC0183C-8BC4-4BE0-B218-6A68AC0E8BC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7D75828-F6F9-4258-A20C-FAA6083D983C}">
      <dgm:prSet custT="1"/>
      <dgm:spPr/>
      <dgm:t>
        <a:bodyPr/>
        <a:lstStyle/>
        <a:p>
          <a:pPr rtl="0"/>
          <a:r>
            <a:rPr lang="en-US" altLang="ja-JP" sz="2400" b="1" dirty="0" smtClean="0">
              <a:solidFill>
                <a:schemeClr val="tx1"/>
              </a:solidFill>
              <a:latin typeface="+mj-ea"/>
              <a:ea typeface="+mj-ea"/>
            </a:rPr>
            <a:t>Infrastructure</a:t>
          </a:r>
          <a:endParaRPr lang="ja-JP" sz="2400" b="1" dirty="0">
            <a:solidFill>
              <a:schemeClr val="tx1"/>
            </a:solidFill>
            <a:latin typeface="+mj-ea"/>
            <a:ea typeface="+mj-ea"/>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bg1">
                  <a:lumMod val="50000"/>
                </a:schemeClr>
              </a:solidFill>
              <a:latin typeface="+mj-ea"/>
              <a:ea typeface="+mj-ea"/>
            </a:rPr>
            <a:t>2. </a:t>
          </a:r>
          <a:r>
            <a:rPr lang="en-US" sz="2400" dirty="0" smtClean="0">
              <a:solidFill>
                <a:schemeClr val="bg1">
                  <a:lumMod val="50000"/>
                </a:schemeClr>
              </a:solidFill>
              <a:latin typeface="+mj-ea"/>
              <a:ea typeface="+mj-ea"/>
            </a:rPr>
            <a:t>Manage the </a:t>
          </a:r>
          <a:r>
            <a:rPr kumimoji="1" lang="en-US" sz="2400" dirty="0" smtClean="0">
              <a:solidFill>
                <a:schemeClr val="bg1">
                  <a:lumMod val="50000"/>
                </a:schemeClr>
              </a:solidFill>
              <a:latin typeface="+mj-ea"/>
              <a:ea typeface="+mj-ea"/>
            </a:rPr>
            <a:t>operational application</a:t>
          </a:r>
          <a:endParaRPr lang="ja-JP" sz="2400" dirty="0">
            <a:solidFill>
              <a:schemeClr val="bg1">
                <a:lumMod val="50000"/>
              </a:schemeClr>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tx1"/>
              </a:solidFill>
              <a:latin typeface="+mj-ea"/>
              <a:ea typeface="+mj-ea"/>
            </a:rPr>
            <a:t>1. Manage the physical infrastructure</a:t>
          </a:r>
          <a:endParaRPr lang="ja-JP" sz="2400" dirty="0">
            <a:solidFill>
              <a:schemeClr val="tx1"/>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1"/>
      <dgm:spPr/>
      <dgm:t>
        <a:bodyPr/>
        <a:lstStyle/>
        <a:p>
          <a:endParaRPr kumimoji="1" lang="ja-JP" altLang="en-US"/>
        </a:p>
      </dgm:t>
    </dgm:pt>
    <dgm:pt modelId="{CD853D1D-62CA-486E-B1FA-943B4F33D74D}" type="pres">
      <dgm:prSet presAssocID="{C7D75828-F6F9-4258-A20C-FAA6083D983C}"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1">
        <dgm:presLayoutVars>
          <dgm:bulletEnabled val="1"/>
        </dgm:presLayoutVars>
      </dgm:prSet>
      <dgm:spPr/>
      <dgm:t>
        <a:bodyPr/>
        <a:lstStyle/>
        <a:p>
          <a:endParaRPr kumimoji="1" lang="ja-JP" altLang="en-US"/>
        </a:p>
      </dgm:t>
    </dgm:pt>
  </dgm:ptLst>
  <dgm:cxnLst>
    <dgm:cxn modelId="{F3CAFD1A-B817-43C5-A23D-CD62DBE3212F}" type="presOf" srcId="{4621FACA-D324-4FD5-8070-8E4065090C7A}" destId="{E3AAE491-2A5F-41BB-A1F6-17EDF14E1EA8}" srcOrd="1" destOrd="1" presId="urn:microsoft.com/office/officeart/2005/8/layout/vList4"/>
    <dgm:cxn modelId="{78DDDE3B-85F2-4B49-8A53-EF951FEBFCF7}" type="presOf" srcId="{413748E7-41FA-4D7A-8E59-76E0B066E4DB}" destId="{B3CAC2D0-5368-483B-90AF-C704CC9B98A1}" srcOrd="0" destOrd="0" presId="urn:microsoft.com/office/officeart/2005/8/layout/vList4"/>
    <dgm:cxn modelId="{9D832E1A-CFC6-4457-9B4F-0F4BEE342CA8}" srcId="{413748E7-41FA-4D7A-8E59-76E0B066E4DB}" destId="{C7D75828-F6F9-4258-A20C-FAA6083D983C}" srcOrd="0" destOrd="0" parTransId="{FB729B0B-64B2-46A8-B83C-25FE1177E3AF}" sibTransId="{E14E4B7E-EC4C-4E14-A69A-121EEC4E9D8F}"/>
    <dgm:cxn modelId="{8ACD4EC6-7475-41F6-8A70-A215218EE333}" type="presOf" srcId="{51E5C60B-B38D-4F88-89CD-BAB7CAC48084}" destId="{E3AAE491-2A5F-41BB-A1F6-17EDF14E1EA8}" srcOrd="1" destOrd="2" presId="urn:microsoft.com/office/officeart/2005/8/layout/vList4"/>
    <dgm:cxn modelId="{F3550FB7-700E-4B49-AFBC-B5DDD0BB1F40}" type="presOf" srcId="{C7D75828-F6F9-4258-A20C-FAA6083D983C}" destId="{E3AAE491-2A5F-41BB-A1F6-17EDF14E1EA8}" srcOrd="1" destOrd="0" presId="urn:microsoft.com/office/officeart/2005/8/layout/vList4"/>
    <dgm:cxn modelId="{10AB26A6-2312-4A75-A32D-CA16FAEEF894}" type="presOf" srcId="{C7D75828-F6F9-4258-A20C-FAA6083D983C}" destId="{20DD1F9E-DC75-484F-8822-AEE341A55C6D}" srcOrd="0" destOrd="0" presId="urn:microsoft.com/office/officeart/2005/8/layout/vList4"/>
    <dgm:cxn modelId="{50F0850F-F60D-48AA-8A6D-0E91E14137C9}" type="presOf" srcId="{51E5C60B-B38D-4F88-89CD-BAB7CAC48084}" destId="{20DD1F9E-DC75-484F-8822-AEE341A55C6D}" srcOrd="0" destOrd="2" presId="urn:microsoft.com/office/officeart/2005/8/layout/vList4"/>
    <dgm:cxn modelId="{E19774BA-1F56-4265-BB29-5ED2C24FD952}" type="presOf" srcId="{4621FACA-D324-4FD5-8070-8E4065090C7A}" destId="{20DD1F9E-DC75-484F-8822-AEE341A55C6D}" srcOrd="0" destOrd="1"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49A8C37B-5DF6-4A24-BF71-410D993006EC}" srcId="{C7D75828-F6F9-4258-A20C-FAA6083D983C}" destId="{51E5C60B-B38D-4F88-89CD-BAB7CAC48084}" srcOrd="1" destOrd="0" parTransId="{EE0D1508-A9EE-4315-A80F-E0B696070CB9}" sibTransId="{FDF13BE3-34D9-40B2-912C-54DD306663E0}"/>
    <dgm:cxn modelId="{F957B16C-0926-4EB5-ACA1-B19A005924E3}" type="presParOf" srcId="{B3CAC2D0-5368-483B-90AF-C704CC9B98A1}" destId="{DA106DEC-85C5-4D76-94D5-E1AE082F3E9E}" srcOrd="0" destOrd="0" presId="urn:microsoft.com/office/officeart/2005/8/layout/vList4"/>
    <dgm:cxn modelId="{FB2A82E6-5496-4BBF-9AB3-DE1EA8BAA8C0}" type="presParOf" srcId="{DA106DEC-85C5-4D76-94D5-E1AE082F3E9E}" destId="{20DD1F9E-DC75-484F-8822-AEE341A55C6D}" srcOrd="0" destOrd="0" presId="urn:microsoft.com/office/officeart/2005/8/layout/vList4"/>
    <dgm:cxn modelId="{5442ED98-1818-4DC9-B619-DA8BC978AF76}" type="presParOf" srcId="{DA106DEC-85C5-4D76-94D5-E1AE082F3E9E}" destId="{CD853D1D-62CA-486E-B1FA-943B4F33D74D}" srcOrd="1" destOrd="0" presId="urn:microsoft.com/office/officeart/2005/8/layout/vList4"/>
    <dgm:cxn modelId="{2B6DFA34-24CC-4757-81F3-59722FF3E017}" type="presParOf" srcId="{DA106DEC-85C5-4D76-94D5-E1AE082F3E9E}" destId="{E3AAE491-2A5F-41BB-A1F6-17EDF14E1EA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7D75828-F6F9-4258-A20C-FAA6083D983C}">
      <dgm:prSet custT="1"/>
      <dgm:spPr/>
      <dgm:t>
        <a:bodyPr/>
        <a:lstStyle/>
        <a:p>
          <a:pPr rtl="0"/>
          <a:r>
            <a:rPr lang="en-US" altLang="ja-JP" sz="2400" b="1" dirty="0" smtClean="0">
              <a:solidFill>
                <a:schemeClr val="tx1"/>
              </a:solidFill>
              <a:latin typeface="+mj-ea"/>
              <a:ea typeface="+mj-ea"/>
            </a:rPr>
            <a:t>Infrastructure</a:t>
          </a:r>
          <a:endParaRPr lang="ja-JP" sz="2400" b="1" dirty="0">
            <a:solidFill>
              <a:schemeClr val="tx1"/>
            </a:solidFill>
            <a:latin typeface="+mj-ea"/>
            <a:ea typeface="+mj-ea"/>
          </a:endParaRPr>
        </a:p>
      </dgm:t>
    </dgm:pt>
    <dgm:pt modelId="{FB729B0B-64B2-46A8-B83C-25FE1177E3AF}" type="parTrans" cxnId="{9D832E1A-CFC6-4457-9B4F-0F4BEE342CA8}">
      <dgm:prSet/>
      <dgm:spPr/>
      <dgm:t>
        <a:bodyPr/>
        <a:lstStyle/>
        <a:p>
          <a:endParaRPr kumimoji="1" lang="ja-JP" altLang="en-US" sz="2400">
            <a:solidFill>
              <a:schemeClr val="tx1"/>
            </a:solidFill>
            <a:latin typeface="+mj-ea"/>
            <a:ea typeface="+mj-ea"/>
          </a:endParaRPr>
        </a:p>
      </dgm:t>
    </dgm:pt>
    <dgm:pt modelId="{E14E4B7E-EC4C-4E14-A69A-121EEC4E9D8F}" type="sibTrans" cxnId="{9D832E1A-CFC6-4457-9B4F-0F4BEE342CA8}">
      <dgm:prSet/>
      <dgm:spPr/>
      <dgm:t>
        <a:bodyPr/>
        <a:lstStyle/>
        <a:p>
          <a:endParaRPr kumimoji="1" lang="ja-JP" altLang="en-US" sz="2400">
            <a:solidFill>
              <a:schemeClr val="tx1"/>
            </a:solidFill>
            <a:latin typeface="+mj-ea"/>
            <a:ea typeface="+mj-ea"/>
          </a:endParaRPr>
        </a:p>
      </dgm:t>
    </dgm:pt>
    <dgm:pt modelId="{51E5C60B-B38D-4F88-89CD-BAB7CAC48084}">
      <dgm:prSet custT="1"/>
      <dgm:spPr/>
      <dgm:t>
        <a:bodyPr/>
        <a:lstStyle/>
        <a:p>
          <a:pPr rtl="0"/>
          <a:r>
            <a:rPr kumimoji="1" lang="en-US" sz="2400" dirty="0" smtClean="0">
              <a:solidFill>
                <a:schemeClr val="tx1"/>
              </a:solidFill>
              <a:latin typeface="+mj-ea"/>
              <a:ea typeface="+mj-ea"/>
            </a:rPr>
            <a:t>2.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operational applications</a:t>
          </a:r>
          <a:endParaRPr lang="ja-JP" sz="2400" dirty="0">
            <a:solidFill>
              <a:schemeClr val="tx1"/>
            </a:solidFill>
            <a:latin typeface="+mj-ea"/>
            <a:ea typeface="+mj-ea"/>
          </a:endParaRPr>
        </a:p>
      </dgm:t>
    </dgm:pt>
    <dgm:pt modelId="{EE0D1508-A9EE-4315-A80F-E0B696070CB9}" type="parTrans" cxnId="{49A8C37B-5DF6-4A24-BF71-410D993006EC}">
      <dgm:prSet/>
      <dgm:spPr/>
      <dgm:t>
        <a:bodyPr/>
        <a:lstStyle/>
        <a:p>
          <a:endParaRPr kumimoji="1" lang="ja-JP" altLang="en-US" sz="2400">
            <a:solidFill>
              <a:schemeClr val="tx1"/>
            </a:solidFill>
            <a:latin typeface="+mj-ea"/>
            <a:ea typeface="+mj-ea"/>
          </a:endParaRPr>
        </a:p>
      </dgm:t>
    </dgm:pt>
    <dgm:pt modelId="{FDF13BE3-34D9-40B2-912C-54DD306663E0}" type="sibTrans" cxnId="{49A8C37B-5DF6-4A24-BF71-410D993006EC}">
      <dgm:prSet/>
      <dgm:spPr/>
      <dgm:t>
        <a:bodyPr/>
        <a:lstStyle/>
        <a:p>
          <a:endParaRPr kumimoji="1" lang="ja-JP" altLang="en-US" sz="2400">
            <a:solidFill>
              <a:schemeClr val="tx1"/>
            </a:solidFill>
            <a:latin typeface="+mj-ea"/>
            <a:ea typeface="+mj-ea"/>
          </a:endParaRPr>
        </a:p>
      </dgm:t>
    </dgm:pt>
    <dgm:pt modelId="{4621FACA-D324-4FD5-8070-8E4065090C7A}">
      <dgm:prSet custT="1"/>
      <dgm:spPr/>
      <dgm:t>
        <a:bodyPr/>
        <a:lstStyle/>
        <a:p>
          <a:pPr rtl="0"/>
          <a:r>
            <a:rPr lang="en-US" sz="2400" dirty="0" smtClean="0">
              <a:solidFill>
                <a:schemeClr val="bg1">
                  <a:lumMod val="50000"/>
                </a:schemeClr>
              </a:solidFill>
              <a:latin typeface="+mj-ea"/>
              <a:ea typeface="+mj-ea"/>
            </a:rPr>
            <a:t>1. Manage the physical infrastructure</a:t>
          </a:r>
          <a:endParaRPr lang="ja-JP" sz="2400" dirty="0">
            <a:solidFill>
              <a:schemeClr val="bg1">
                <a:lumMod val="50000"/>
              </a:schemeClr>
            </a:solidFill>
            <a:latin typeface="+mj-ea"/>
            <a:ea typeface="+mj-ea"/>
          </a:endParaRPr>
        </a:p>
      </dgm:t>
    </dgm:pt>
    <dgm:pt modelId="{842132EA-8FE1-4574-AA78-B225AE7F7C33}" type="parTrans" cxnId="{02012CB2-79E4-4713-8174-8C349FAC93AC}">
      <dgm:prSet/>
      <dgm:spPr/>
      <dgm:t>
        <a:bodyPr/>
        <a:lstStyle/>
        <a:p>
          <a:endParaRPr kumimoji="1" lang="ja-JP" altLang="en-US" sz="2400">
            <a:solidFill>
              <a:schemeClr val="tx1"/>
            </a:solidFill>
            <a:latin typeface="+mj-ea"/>
            <a:ea typeface="+mj-ea"/>
          </a:endParaRPr>
        </a:p>
      </dgm:t>
    </dgm:pt>
    <dgm:pt modelId="{ED59E7AB-6A15-4FE1-9186-20994985A749}" type="sibTrans" cxnId="{02012CB2-79E4-4713-8174-8C349FAC93AC}">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DA106DEC-85C5-4D76-94D5-E1AE082F3E9E}" type="pres">
      <dgm:prSet presAssocID="{C7D75828-F6F9-4258-A20C-FAA6083D983C}" presName="comp" presStyleCnt="0"/>
      <dgm:spPr/>
    </dgm:pt>
    <dgm:pt modelId="{20DD1F9E-DC75-484F-8822-AEE341A55C6D}" type="pres">
      <dgm:prSet presAssocID="{C7D75828-F6F9-4258-A20C-FAA6083D983C}" presName="box" presStyleLbl="node1" presStyleIdx="0" presStyleCnt="1"/>
      <dgm:spPr/>
      <dgm:t>
        <a:bodyPr/>
        <a:lstStyle/>
        <a:p>
          <a:endParaRPr kumimoji="1" lang="ja-JP" altLang="en-US"/>
        </a:p>
      </dgm:t>
    </dgm:pt>
    <dgm:pt modelId="{CD853D1D-62CA-486E-B1FA-943B4F33D74D}" type="pres">
      <dgm:prSet presAssocID="{C7D75828-F6F9-4258-A20C-FAA6083D983C}"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3AAE491-2A5F-41BB-A1F6-17EDF14E1EA8}" type="pres">
      <dgm:prSet presAssocID="{C7D75828-F6F9-4258-A20C-FAA6083D983C}" presName="text" presStyleLbl="node1" presStyleIdx="0" presStyleCnt="1">
        <dgm:presLayoutVars>
          <dgm:bulletEnabled val="1"/>
        </dgm:presLayoutVars>
      </dgm:prSet>
      <dgm:spPr/>
      <dgm:t>
        <a:bodyPr/>
        <a:lstStyle/>
        <a:p>
          <a:endParaRPr kumimoji="1" lang="ja-JP" altLang="en-US"/>
        </a:p>
      </dgm:t>
    </dgm:pt>
  </dgm:ptLst>
  <dgm:cxnLst>
    <dgm:cxn modelId="{5697F9D8-98C9-4EDC-B3F3-C5F7F91BD8C0}" type="presOf" srcId="{C7D75828-F6F9-4258-A20C-FAA6083D983C}" destId="{E3AAE491-2A5F-41BB-A1F6-17EDF14E1EA8}" srcOrd="1" destOrd="0" presId="urn:microsoft.com/office/officeart/2005/8/layout/vList4"/>
    <dgm:cxn modelId="{9D832E1A-CFC6-4457-9B4F-0F4BEE342CA8}" srcId="{413748E7-41FA-4D7A-8E59-76E0B066E4DB}" destId="{C7D75828-F6F9-4258-A20C-FAA6083D983C}" srcOrd="0" destOrd="0" parTransId="{FB729B0B-64B2-46A8-B83C-25FE1177E3AF}" sibTransId="{E14E4B7E-EC4C-4E14-A69A-121EEC4E9D8F}"/>
    <dgm:cxn modelId="{B5BE008B-BB3A-42E4-9C0D-F7D03B15A6E1}" type="presOf" srcId="{4621FACA-D324-4FD5-8070-8E4065090C7A}" destId="{20DD1F9E-DC75-484F-8822-AEE341A55C6D}" srcOrd="0" destOrd="1" presId="urn:microsoft.com/office/officeart/2005/8/layout/vList4"/>
    <dgm:cxn modelId="{D776B0FF-FAE9-45EF-8827-CAB5DC0AABF8}" type="presOf" srcId="{4621FACA-D324-4FD5-8070-8E4065090C7A}" destId="{E3AAE491-2A5F-41BB-A1F6-17EDF14E1EA8}" srcOrd="1" destOrd="1" presId="urn:microsoft.com/office/officeart/2005/8/layout/vList4"/>
    <dgm:cxn modelId="{DDA8B8E7-5D34-42E0-8B45-1608A8962CC2}" type="presOf" srcId="{C7D75828-F6F9-4258-A20C-FAA6083D983C}" destId="{20DD1F9E-DC75-484F-8822-AEE341A55C6D}" srcOrd="0" destOrd="0" presId="urn:microsoft.com/office/officeart/2005/8/layout/vList4"/>
    <dgm:cxn modelId="{DC272908-339A-4BCB-8DB4-A954D5FCB83D}" type="presOf" srcId="{413748E7-41FA-4D7A-8E59-76E0B066E4DB}" destId="{B3CAC2D0-5368-483B-90AF-C704CC9B98A1}" srcOrd="0" destOrd="0" presId="urn:microsoft.com/office/officeart/2005/8/layout/vList4"/>
    <dgm:cxn modelId="{E09C4ECF-8FB4-4E7E-B9A6-A953B1E01498}" type="presOf" srcId="{51E5C60B-B38D-4F88-89CD-BAB7CAC48084}" destId="{E3AAE491-2A5F-41BB-A1F6-17EDF14E1EA8}" srcOrd="1" destOrd="2" presId="urn:microsoft.com/office/officeart/2005/8/layout/vList4"/>
    <dgm:cxn modelId="{8FCA96E3-E2FD-4211-BB74-FDCD38392CD3}" type="presOf" srcId="{51E5C60B-B38D-4F88-89CD-BAB7CAC48084}" destId="{20DD1F9E-DC75-484F-8822-AEE341A55C6D}" srcOrd="0" destOrd="2" presId="urn:microsoft.com/office/officeart/2005/8/layout/vList4"/>
    <dgm:cxn modelId="{02012CB2-79E4-4713-8174-8C349FAC93AC}" srcId="{C7D75828-F6F9-4258-A20C-FAA6083D983C}" destId="{4621FACA-D324-4FD5-8070-8E4065090C7A}" srcOrd="0" destOrd="0" parTransId="{842132EA-8FE1-4574-AA78-B225AE7F7C33}" sibTransId="{ED59E7AB-6A15-4FE1-9186-20994985A749}"/>
    <dgm:cxn modelId="{49A8C37B-5DF6-4A24-BF71-410D993006EC}" srcId="{C7D75828-F6F9-4258-A20C-FAA6083D983C}" destId="{51E5C60B-B38D-4F88-89CD-BAB7CAC48084}" srcOrd="1" destOrd="0" parTransId="{EE0D1508-A9EE-4315-A80F-E0B696070CB9}" sibTransId="{FDF13BE3-34D9-40B2-912C-54DD306663E0}"/>
    <dgm:cxn modelId="{F171E9D1-D014-4687-BF11-4EF986172AF7}" type="presParOf" srcId="{B3CAC2D0-5368-483B-90AF-C704CC9B98A1}" destId="{DA106DEC-85C5-4D76-94D5-E1AE082F3E9E}" srcOrd="0" destOrd="0" presId="urn:microsoft.com/office/officeart/2005/8/layout/vList4"/>
    <dgm:cxn modelId="{475380BE-C4DC-4D30-8810-8D13AC4AEDD1}" type="presParOf" srcId="{DA106DEC-85C5-4D76-94D5-E1AE082F3E9E}" destId="{20DD1F9E-DC75-484F-8822-AEE341A55C6D}" srcOrd="0" destOrd="0" presId="urn:microsoft.com/office/officeart/2005/8/layout/vList4"/>
    <dgm:cxn modelId="{320F0DCF-8A14-4C26-A862-54D43E207779}" type="presParOf" srcId="{DA106DEC-85C5-4D76-94D5-E1AE082F3E9E}" destId="{CD853D1D-62CA-486E-B1FA-943B4F33D74D}" srcOrd="1" destOrd="0" presId="urn:microsoft.com/office/officeart/2005/8/layout/vList4"/>
    <dgm:cxn modelId="{5D3A20F6-4488-4AC2-9134-7253D9605724}" type="presParOf" srcId="{DA106DEC-85C5-4D76-94D5-E1AE082F3E9E}" destId="{E3AAE491-2A5F-41BB-A1F6-17EDF14E1EA8}"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8D054B00-4C6C-453A-A445-38FA969352B1}">
      <dgm:prSet custT="1"/>
      <dgm:spPr/>
      <dgm:t>
        <a:bodyPr/>
        <a:lstStyle/>
        <a:p>
          <a:pPr rtl="0"/>
          <a:r>
            <a:rPr lang="en-US" sz="2400" dirty="0" smtClean="0">
              <a:solidFill>
                <a:schemeClr val="bg2"/>
              </a:solidFill>
              <a:latin typeface="+mj-ea"/>
              <a:ea typeface="+mj-ea"/>
            </a:rPr>
            <a:t>4. Manage the data discovery</a:t>
          </a:r>
          <a:endParaRPr lang="ja-JP" sz="2400" dirty="0">
            <a:solidFill>
              <a:schemeClr val="bg2"/>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mj-ea"/>
              <a:ea typeface="+mj-ea"/>
            </a:rPr>
            <a:t>Data</a:t>
          </a:r>
          <a:endParaRPr kumimoji="1" lang="ja-JP" altLang="en-US" sz="2400" b="1" dirty="0">
            <a:solidFill>
              <a:schemeClr val="tx1"/>
            </a:solidFill>
            <a:latin typeface="+mj-ea"/>
            <a:ea typeface="+mj-ea"/>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tx1"/>
              </a:solidFill>
              <a:latin typeface="+mj-ea"/>
              <a:ea typeface="+mj-ea"/>
            </a:rPr>
            <a:t>3. Manage the data flow</a:t>
          </a:r>
          <a:endParaRPr lang="ja-JP" sz="2400" dirty="0">
            <a:solidFill>
              <a:schemeClr val="tx1"/>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0" presStyleCnt="1"/>
      <dgm:spPr/>
      <dgm:t>
        <a:bodyPr/>
        <a:lstStyle/>
        <a:p>
          <a:endParaRPr kumimoji="1" lang="ja-JP" altLang="en-US"/>
        </a:p>
      </dgm:t>
    </dgm:pt>
    <dgm:pt modelId="{918C0C06-B5A6-47B7-A062-A4CFEC6CA7A8}" type="pres">
      <dgm:prSet presAssocID="{AE3012E6-329A-441D-BD8E-536FADF43CD1}"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E89F63-4F14-4542-8A19-ECC78BB2AA6F}" type="pres">
      <dgm:prSet presAssocID="{AE3012E6-329A-441D-BD8E-536FADF43CD1}" presName="text" presStyleLbl="node1" presStyleIdx="0" presStyleCnt="1">
        <dgm:presLayoutVars>
          <dgm:bulletEnabled val="1"/>
        </dgm:presLayoutVars>
      </dgm:prSet>
      <dgm:spPr/>
      <dgm:t>
        <a:bodyPr/>
        <a:lstStyle/>
        <a:p>
          <a:endParaRPr kumimoji="1" lang="ja-JP" altLang="en-US"/>
        </a:p>
      </dgm:t>
    </dgm:pt>
  </dgm:ptLst>
  <dgm:cxnLst>
    <dgm:cxn modelId="{1FB738F9-D7C4-405B-95A7-C75ACF3B947B}" type="presOf" srcId="{4B4DE77C-789D-4A9C-9665-B203618390DD}" destId="{E1E89F63-4F14-4542-8A19-ECC78BB2AA6F}" srcOrd="1" destOrd="1" presId="urn:microsoft.com/office/officeart/2005/8/layout/vList4"/>
    <dgm:cxn modelId="{F89A4A07-255D-4E60-B148-84125960F6B8}" type="presOf" srcId="{4B4DE77C-789D-4A9C-9665-B203618390DD}" destId="{6C2647F0-B170-48EA-B13C-9AE25BFDCDFE}" srcOrd="0" destOrd="1"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6DBA63CD-18C8-437E-A9CF-9F57EF719047}" type="presOf" srcId="{AE3012E6-329A-441D-BD8E-536FADF43CD1}" destId="{6C2647F0-B170-48EA-B13C-9AE25BFDCDFE}" srcOrd="0" destOrd="0" presId="urn:microsoft.com/office/officeart/2005/8/layout/vList4"/>
    <dgm:cxn modelId="{7C839ED9-43B5-40DA-9DC9-75A3D33A14F3}" type="presOf" srcId="{8D054B00-4C6C-453A-A445-38FA969352B1}" destId="{E1E89F63-4F14-4542-8A19-ECC78BB2AA6F}" srcOrd="1" destOrd="2" presId="urn:microsoft.com/office/officeart/2005/8/layout/vList4"/>
    <dgm:cxn modelId="{F3B71020-1666-4BBB-BBDB-3476846D0A73}" type="presOf" srcId="{413748E7-41FA-4D7A-8E59-76E0B066E4DB}" destId="{B3CAC2D0-5368-483B-90AF-C704CC9B98A1}" srcOrd="0" destOrd="0" presId="urn:microsoft.com/office/officeart/2005/8/layout/vList4"/>
    <dgm:cxn modelId="{819D02E1-6003-40B2-B34B-F68FEB888E4A}" type="presOf" srcId="{AE3012E6-329A-441D-BD8E-536FADF43CD1}" destId="{E1E89F63-4F14-4542-8A19-ECC78BB2AA6F}" srcOrd="1" destOrd="0" presId="urn:microsoft.com/office/officeart/2005/8/layout/vList4"/>
    <dgm:cxn modelId="{928E34FF-C534-4A87-887A-A432635A24CB}" srcId="{413748E7-41FA-4D7A-8E59-76E0B066E4DB}" destId="{AE3012E6-329A-441D-BD8E-536FADF43CD1}" srcOrd="0" destOrd="0" parTransId="{5241C2C5-1730-4F24-97E1-95047F9A01D3}" sibTransId="{4C172567-0E7C-40C1-B396-A7FF5726DEDA}"/>
    <dgm:cxn modelId="{AB6596A9-A8EE-4D52-AF93-EC73D8FE3879}" srcId="{AE3012E6-329A-441D-BD8E-536FADF43CD1}" destId="{4B4DE77C-789D-4A9C-9665-B203618390DD}" srcOrd="0" destOrd="0" parTransId="{EA62E271-B189-460E-9D29-EDD3200C60C4}" sibTransId="{FBC3BFCE-AADA-4104-A304-0C23D2DB1DF5}"/>
    <dgm:cxn modelId="{E48F1D9E-419B-48C3-961D-86655B8A44EE}" type="presOf" srcId="{8D054B00-4C6C-453A-A445-38FA969352B1}" destId="{6C2647F0-B170-48EA-B13C-9AE25BFDCDFE}" srcOrd="0" destOrd="2" presId="urn:microsoft.com/office/officeart/2005/8/layout/vList4"/>
    <dgm:cxn modelId="{45C2393E-D95C-46ED-BE1F-12EAF9DB9440}" type="presParOf" srcId="{B3CAC2D0-5368-483B-90AF-C704CC9B98A1}" destId="{25F9961C-4B41-4AC0-944F-10A4C0A2CADB}" srcOrd="0" destOrd="0" presId="urn:microsoft.com/office/officeart/2005/8/layout/vList4"/>
    <dgm:cxn modelId="{A2215696-78D5-42A2-93A2-AE1853A39870}" type="presParOf" srcId="{25F9961C-4B41-4AC0-944F-10A4C0A2CADB}" destId="{6C2647F0-B170-48EA-B13C-9AE25BFDCDFE}" srcOrd="0" destOrd="0" presId="urn:microsoft.com/office/officeart/2005/8/layout/vList4"/>
    <dgm:cxn modelId="{5B863ECA-0581-4A88-B0AA-AE422EC3EEC2}" type="presParOf" srcId="{25F9961C-4B41-4AC0-944F-10A4C0A2CADB}" destId="{918C0C06-B5A6-47B7-A062-A4CFEC6CA7A8}" srcOrd="1" destOrd="0" presId="urn:microsoft.com/office/officeart/2005/8/layout/vList4"/>
    <dgm:cxn modelId="{F0F64D00-F72B-490C-BCF0-D2D3A13A13DE}" type="presParOf" srcId="{25F9961C-4B41-4AC0-944F-10A4C0A2CADB}" destId="{E1E89F63-4F14-4542-8A19-ECC78BB2AA6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8D054B00-4C6C-453A-A445-38FA969352B1}">
      <dgm:prSet custT="1"/>
      <dgm:spPr/>
      <dgm:t>
        <a:bodyPr/>
        <a:lstStyle/>
        <a:p>
          <a:pPr rtl="0"/>
          <a:r>
            <a:rPr lang="en-US" sz="2400" dirty="0" smtClean="0">
              <a:solidFill>
                <a:schemeClr val="tx1"/>
              </a:solidFill>
              <a:latin typeface="+mj-ea"/>
              <a:ea typeface="+mj-ea"/>
            </a:rPr>
            <a:t>4. Manage the data discovery</a:t>
          </a:r>
          <a:endParaRPr lang="ja-JP" sz="2400" dirty="0">
            <a:solidFill>
              <a:schemeClr val="tx1"/>
            </a:solidFill>
            <a:latin typeface="+mj-ea"/>
            <a:ea typeface="+mj-ea"/>
          </a:endParaRPr>
        </a:p>
      </dgm:t>
    </dgm:pt>
    <dgm:pt modelId="{3A69491C-DC7A-4CC6-B362-793AB133592E}" type="parTrans" cxnId="{6C51F3AF-1592-4CB6-AEE9-54BDED967D31}">
      <dgm:prSet/>
      <dgm:spPr/>
      <dgm:t>
        <a:bodyPr/>
        <a:lstStyle/>
        <a:p>
          <a:endParaRPr kumimoji="1" lang="ja-JP" altLang="en-US" sz="2400">
            <a:solidFill>
              <a:schemeClr val="tx1"/>
            </a:solidFill>
            <a:latin typeface="+mj-ea"/>
            <a:ea typeface="+mj-ea"/>
          </a:endParaRPr>
        </a:p>
      </dgm:t>
    </dgm:pt>
    <dgm:pt modelId="{6D7F5106-220E-4189-B991-92B896304B88}" type="sibTrans" cxnId="{6C51F3AF-1592-4CB6-AEE9-54BDED967D31}">
      <dgm:prSet/>
      <dgm:spPr/>
      <dgm:t>
        <a:bodyPr/>
        <a:lstStyle/>
        <a:p>
          <a:endParaRPr kumimoji="1" lang="ja-JP" altLang="en-US" sz="2400">
            <a:solidFill>
              <a:schemeClr val="tx1"/>
            </a:solidFill>
            <a:latin typeface="+mj-ea"/>
            <a:ea typeface="+mj-ea"/>
          </a:endParaRPr>
        </a:p>
      </dgm:t>
    </dgm:pt>
    <dgm:pt modelId="{AE3012E6-329A-441D-BD8E-536FADF43CD1}">
      <dgm:prSet custT="1"/>
      <dgm:spPr/>
      <dgm:t>
        <a:bodyPr/>
        <a:lstStyle/>
        <a:p>
          <a:r>
            <a:rPr lang="en-US" altLang="ja-JP" sz="2400" b="1" dirty="0" smtClean="0">
              <a:solidFill>
                <a:schemeClr val="tx1"/>
              </a:solidFill>
              <a:latin typeface="+mj-ea"/>
              <a:ea typeface="+mj-ea"/>
            </a:rPr>
            <a:t>Data</a:t>
          </a:r>
          <a:endParaRPr kumimoji="1" lang="ja-JP" altLang="en-US" sz="2400" b="1" dirty="0">
            <a:solidFill>
              <a:schemeClr val="tx1"/>
            </a:solidFill>
            <a:latin typeface="+mj-ea"/>
            <a:ea typeface="+mj-ea"/>
          </a:endParaRPr>
        </a:p>
      </dgm:t>
    </dgm:pt>
    <dgm:pt modelId="{5241C2C5-1730-4F24-97E1-95047F9A01D3}" type="parTrans" cxnId="{928E34FF-C534-4A87-887A-A432635A24CB}">
      <dgm:prSet/>
      <dgm:spPr/>
      <dgm:t>
        <a:bodyPr/>
        <a:lstStyle/>
        <a:p>
          <a:endParaRPr kumimoji="1" lang="ja-JP" altLang="en-US" sz="2400">
            <a:solidFill>
              <a:schemeClr val="tx1"/>
            </a:solidFill>
            <a:latin typeface="+mj-ea"/>
            <a:ea typeface="+mj-ea"/>
          </a:endParaRPr>
        </a:p>
      </dgm:t>
    </dgm:pt>
    <dgm:pt modelId="{4C172567-0E7C-40C1-B396-A7FF5726DEDA}" type="sibTrans" cxnId="{928E34FF-C534-4A87-887A-A432635A24CB}">
      <dgm:prSet/>
      <dgm:spPr/>
      <dgm:t>
        <a:bodyPr/>
        <a:lstStyle/>
        <a:p>
          <a:endParaRPr kumimoji="1" lang="ja-JP" altLang="en-US" sz="2400">
            <a:solidFill>
              <a:schemeClr val="tx1"/>
            </a:solidFill>
            <a:latin typeface="+mj-ea"/>
            <a:ea typeface="+mj-ea"/>
          </a:endParaRPr>
        </a:p>
      </dgm:t>
    </dgm:pt>
    <dgm:pt modelId="{4B4DE77C-789D-4A9C-9665-B203618390DD}">
      <dgm:prSet custT="1"/>
      <dgm:spPr/>
      <dgm:t>
        <a:bodyPr/>
        <a:lstStyle/>
        <a:p>
          <a:pPr rtl="0"/>
          <a:r>
            <a:rPr lang="en-US" sz="2400" dirty="0" smtClean="0">
              <a:solidFill>
                <a:schemeClr val="bg2"/>
              </a:solidFill>
              <a:latin typeface="+mj-ea"/>
              <a:ea typeface="+mj-ea"/>
            </a:rPr>
            <a:t>3. Manage the data flow</a:t>
          </a:r>
          <a:endParaRPr lang="ja-JP" sz="2400" dirty="0">
            <a:solidFill>
              <a:schemeClr val="bg2"/>
            </a:solidFill>
            <a:latin typeface="+mj-ea"/>
            <a:ea typeface="+mj-ea"/>
          </a:endParaRPr>
        </a:p>
      </dgm:t>
    </dgm:pt>
    <dgm:pt modelId="{EA62E271-B189-460E-9D29-EDD3200C60C4}" type="parTrans" cxnId="{AB6596A9-A8EE-4D52-AF93-EC73D8FE3879}">
      <dgm:prSet/>
      <dgm:spPr/>
      <dgm:t>
        <a:bodyPr/>
        <a:lstStyle/>
        <a:p>
          <a:endParaRPr kumimoji="1" lang="ja-JP" altLang="en-US" sz="2400">
            <a:solidFill>
              <a:schemeClr val="tx1"/>
            </a:solidFill>
            <a:latin typeface="+mj-ea"/>
            <a:ea typeface="+mj-ea"/>
          </a:endParaRPr>
        </a:p>
      </dgm:t>
    </dgm:pt>
    <dgm:pt modelId="{FBC3BFCE-AADA-4104-A304-0C23D2DB1DF5}" type="sibTrans" cxnId="{AB6596A9-A8EE-4D52-AF93-EC73D8FE3879}">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25F9961C-4B41-4AC0-944F-10A4C0A2CADB}" type="pres">
      <dgm:prSet presAssocID="{AE3012E6-329A-441D-BD8E-536FADF43CD1}" presName="comp" presStyleCnt="0"/>
      <dgm:spPr/>
    </dgm:pt>
    <dgm:pt modelId="{6C2647F0-B170-48EA-B13C-9AE25BFDCDFE}" type="pres">
      <dgm:prSet presAssocID="{AE3012E6-329A-441D-BD8E-536FADF43CD1}" presName="box" presStyleLbl="node1" presStyleIdx="0" presStyleCnt="1"/>
      <dgm:spPr/>
      <dgm:t>
        <a:bodyPr/>
        <a:lstStyle/>
        <a:p>
          <a:endParaRPr kumimoji="1" lang="ja-JP" altLang="en-US"/>
        </a:p>
      </dgm:t>
    </dgm:pt>
    <dgm:pt modelId="{918C0C06-B5A6-47B7-A062-A4CFEC6CA7A8}" type="pres">
      <dgm:prSet presAssocID="{AE3012E6-329A-441D-BD8E-536FADF43CD1}"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E89F63-4F14-4542-8A19-ECC78BB2AA6F}" type="pres">
      <dgm:prSet presAssocID="{AE3012E6-329A-441D-BD8E-536FADF43CD1}" presName="text" presStyleLbl="node1" presStyleIdx="0" presStyleCnt="1">
        <dgm:presLayoutVars>
          <dgm:bulletEnabled val="1"/>
        </dgm:presLayoutVars>
      </dgm:prSet>
      <dgm:spPr/>
      <dgm:t>
        <a:bodyPr/>
        <a:lstStyle/>
        <a:p>
          <a:endParaRPr kumimoji="1" lang="ja-JP" altLang="en-US"/>
        </a:p>
      </dgm:t>
    </dgm:pt>
  </dgm:ptLst>
  <dgm:cxnLst>
    <dgm:cxn modelId="{58EF1A35-3830-460D-A27F-80DFCBF56160}" type="presOf" srcId="{AE3012E6-329A-441D-BD8E-536FADF43CD1}" destId="{E1E89F63-4F14-4542-8A19-ECC78BB2AA6F}" srcOrd="1" destOrd="0" presId="urn:microsoft.com/office/officeart/2005/8/layout/vList4"/>
    <dgm:cxn modelId="{57C610F6-440C-454A-AF6A-3F63488456B1}" type="presOf" srcId="{4B4DE77C-789D-4A9C-9665-B203618390DD}" destId="{6C2647F0-B170-48EA-B13C-9AE25BFDCDFE}" srcOrd="0" destOrd="1" presId="urn:microsoft.com/office/officeart/2005/8/layout/vList4"/>
    <dgm:cxn modelId="{6C51F3AF-1592-4CB6-AEE9-54BDED967D31}" srcId="{AE3012E6-329A-441D-BD8E-536FADF43CD1}" destId="{8D054B00-4C6C-453A-A445-38FA969352B1}" srcOrd="1" destOrd="0" parTransId="{3A69491C-DC7A-4CC6-B362-793AB133592E}" sibTransId="{6D7F5106-220E-4189-B991-92B896304B88}"/>
    <dgm:cxn modelId="{FBA35017-64FC-4E1F-82FB-430794340E46}" type="presOf" srcId="{413748E7-41FA-4D7A-8E59-76E0B066E4DB}" destId="{B3CAC2D0-5368-483B-90AF-C704CC9B98A1}" srcOrd="0" destOrd="0" presId="urn:microsoft.com/office/officeart/2005/8/layout/vList4"/>
    <dgm:cxn modelId="{6F8EC945-3E91-45C3-873B-F549D8765E67}" type="presOf" srcId="{4B4DE77C-789D-4A9C-9665-B203618390DD}" destId="{E1E89F63-4F14-4542-8A19-ECC78BB2AA6F}" srcOrd="1" destOrd="1" presId="urn:microsoft.com/office/officeart/2005/8/layout/vList4"/>
    <dgm:cxn modelId="{87FA9DB5-2F6D-4982-A8D4-6319FE6C4817}" type="presOf" srcId="{8D054B00-4C6C-453A-A445-38FA969352B1}" destId="{6C2647F0-B170-48EA-B13C-9AE25BFDCDFE}" srcOrd="0" destOrd="2" presId="urn:microsoft.com/office/officeart/2005/8/layout/vList4"/>
    <dgm:cxn modelId="{783F964C-F9F0-455E-A29F-380A0EF51171}" type="presOf" srcId="{AE3012E6-329A-441D-BD8E-536FADF43CD1}" destId="{6C2647F0-B170-48EA-B13C-9AE25BFDCDFE}" srcOrd="0" destOrd="0" presId="urn:microsoft.com/office/officeart/2005/8/layout/vList4"/>
    <dgm:cxn modelId="{E644D88D-5C1B-4D7D-8B30-B7EA422C823B}" type="presOf" srcId="{8D054B00-4C6C-453A-A445-38FA969352B1}" destId="{E1E89F63-4F14-4542-8A19-ECC78BB2AA6F}" srcOrd="1" destOrd="2" presId="urn:microsoft.com/office/officeart/2005/8/layout/vList4"/>
    <dgm:cxn modelId="{928E34FF-C534-4A87-887A-A432635A24CB}" srcId="{413748E7-41FA-4D7A-8E59-76E0B066E4DB}" destId="{AE3012E6-329A-441D-BD8E-536FADF43CD1}" srcOrd="0" destOrd="0" parTransId="{5241C2C5-1730-4F24-97E1-95047F9A01D3}" sibTransId="{4C172567-0E7C-40C1-B396-A7FF5726DEDA}"/>
    <dgm:cxn modelId="{AB6596A9-A8EE-4D52-AF93-EC73D8FE3879}" srcId="{AE3012E6-329A-441D-BD8E-536FADF43CD1}" destId="{4B4DE77C-789D-4A9C-9665-B203618390DD}" srcOrd="0" destOrd="0" parTransId="{EA62E271-B189-460E-9D29-EDD3200C60C4}" sibTransId="{FBC3BFCE-AADA-4104-A304-0C23D2DB1DF5}"/>
    <dgm:cxn modelId="{0AAF9BF5-1CFF-45F7-BFD8-8521116F4373}" type="presParOf" srcId="{B3CAC2D0-5368-483B-90AF-C704CC9B98A1}" destId="{25F9961C-4B41-4AC0-944F-10A4C0A2CADB}" srcOrd="0" destOrd="0" presId="urn:microsoft.com/office/officeart/2005/8/layout/vList4"/>
    <dgm:cxn modelId="{F6BDC121-33C6-4AF9-8D6F-307C40CEEB0B}" type="presParOf" srcId="{25F9961C-4B41-4AC0-944F-10A4C0A2CADB}" destId="{6C2647F0-B170-48EA-B13C-9AE25BFDCDFE}" srcOrd="0" destOrd="0" presId="urn:microsoft.com/office/officeart/2005/8/layout/vList4"/>
    <dgm:cxn modelId="{2E4735FE-44A2-4963-B85B-20E5DBB1E32A}" type="presParOf" srcId="{25F9961C-4B41-4AC0-944F-10A4C0A2CADB}" destId="{918C0C06-B5A6-47B7-A062-A4CFEC6CA7A8}" srcOrd="1" destOrd="0" presId="urn:microsoft.com/office/officeart/2005/8/layout/vList4"/>
    <dgm:cxn modelId="{EFE3B72B-BB9F-4282-A0B5-71E70178E838}" type="presParOf" srcId="{25F9961C-4B41-4AC0-944F-10A4C0A2CADB}" destId="{E1E89F63-4F14-4542-8A19-ECC78BB2AA6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9B98247-214D-4289-90AA-9511FD457857}">
      <dgm:prSet custT="1"/>
      <dgm:spPr/>
      <dgm:t>
        <a:bodyPr/>
        <a:lstStyle/>
        <a:p>
          <a:pPr rtl="0"/>
          <a:r>
            <a:rPr kumimoji="1" lang="en-US" sz="2400" dirty="0" smtClean="0">
              <a:solidFill>
                <a:schemeClr val="bg2"/>
              </a:solidFill>
              <a:latin typeface="+mj-ea"/>
              <a:ea typeface="+mj-ea"/>
            </a:rPr>
            <a:t>6. </a:t>
          </a:r>
          <a:r>
            <a:rPr lang="en-US" sz="2400" dirty="0" smtClean="0">
              <a:solidFill>
                <a:schemeClr val="bg2"/>
              </a:solidFill>
              <a:latin typeface="+mj-ea"/>
              <a:ea typeface="+mj-ea"/>
            </a:rPr>
            <a:t>Manage the </a:t>
          </a:r>
          <a:r>
            <a:rPr kumimoji="1" lang="en-US" sz="2400" dirty="0" smtClean="0">
              <a:solidFill>
                <a:schemeClr val="bg2"/>
              </a:solidFill>
              <a:latin typeface="+mj-ea"/>
              <a:ea typeface="+mj-ea"/>
            </a:rPr>
            <a:t>user interactions</a:t>
          </a:r>
          <a:endParaRPr lang="ja-JP" sz="2400" dirty="0">
            <a:solidFill>
              <a:schemeClr val="bg2"/>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tx1"/>
              </a:solidFill>
              <a:latin typeface="+mj-ea"/>
              <a:ea typeface="+mj-ea"/>
            </a:rPr>
            <a:t>5. Manage the </a:t>
          </a:r>
          <a:r>
            <a:rPr lang="en-US" sz="2400" dirty="0" err="1" smtClean="0">
              <a:solidFill>
                <a:schemeClr val="tx1"/>
              </a:solidFill>
              <a:latin typeface="+mj-ea"/>
              <a:ea typeface="+mj-ea"/>
            </a:rPr>
            <a:t>centre-centre</a:t>
          </a:r>
          <a:r>
            <a:rPr lang="en-US" sz="2400" dirty="0" smtClean="0">
              <a:solidFill>
                <a:schemeClr val="tx1"/>
              </a:solidFill>
              <a:latin typeface="+mj-ea"/>
              <a:ea typeface="+mj-ea"/>
            </a:rPr>
            <a:t> interactions</a:t>
          </a:r>
          <a:endParaRPr lang="ja-JP" sz="2400" dirty="0">
            <a:solidFill>
              <a:schemeClr val="tx1"/>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mj-ea"/>
              <a:ea typeface="+mj-ea"/>
            </a:rPr>
            <a:t>External interactions</a:t>
          </a:r>
          <a:endParaRPr lang="ja-JP" sz="2400" b="1" dirty="0">
            <a:solidFill>
              <a:schemeClr val="tx1"/>
            </a:solidFill>
            <a:latin typeface="+mj-ea"/>
            <a:ea typeface="+mj-ea"/>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0" presStyleCnt="1"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9570F2-5101-4436-A4F4-AEF0CBA8FCAE}" type="pres">
      <dgm:prSet presAssocID="{9250D874-31CB-49BC-8566-34840315C4C5}" presName="text" presStyleLbl="node1" presStyleIdx="0" presStyleCnt="1">
        <dgm:presLayoutVars>
          <dgm:bulletEnabled val="1"/>
        </dgm:presLayoutVars>
      </dgm:prSet>
      <dgm:spPr/>
      <dgm:t>
        <a:bodyPr/>
        <a:lstStyle/>
        <a:p>
          <a:endParaRPr kumimoji="1" lang="ja-JP" altLang="en-US"/>
        </a:p>
      </dgm:t>
    </dgm:pt>
  </dgm:ptLst>
  <dgm:cxnLst>
    <dgm:cxn modelId="{BE99D486-86D1-479B-94DE-CBB7110E1EC8}" type="presOf" srcId="{95386A81-4C99-4AE8-9A1A-83F9A2BF0FD2}" destId="{E19570F2-5101-4436-A4F4-AEF0CBA8FCAE}" srcOrd="1" destOrd="1" presId="urn:microsoft.com/office/officeart/2005/8/layout/vList4"/>
    <dgm:cxn modelId="{14622008-F195-43CA-BDDC-E95B5F3DE4DD}" srcId="{413748E7-41FA-4D7A-8E59-76E0B066E4DB}" destId="{9250D874-31CB-49BC-8566-34840315C4C5}" srcOrd="0" destOrd="0" parTransId="{A58271BC-B863-49F4-80C0-24DF875CB84E}" sibTransId="{6C7A47F4-8889-488A-AB18-50B4F48C0D0A}"/>
    <dgm:cxn modelId="{241670C1-C418-4B70-B0B5-EAA9EDD9A026}" type="presOf" srcId="{9250D874-31CB-49BC-8566-34840315C4C5}" destId="{1B6F0968-0160-42CA-AC2F-A26E5CA31A7A}" srcOrd="0" destOrd="0" presId="urn:microsoft.com/office/officeart/2005/8/layout/vList4"/>
    <dgm:cxn modelId="{D06EE992-F5C5-480A-9B3F-6396A726B9AE}" type="presOf" srcId="{9250D874-31CB-49BC-8566-34840315C4C5}" destId="{E19570F2-5101-4436-A4F4-AEF0CBA8FCAE}" srcOrd="1" destOrd="0" presId="urn:microsoft.com/office/officeart/2005/8/layout/vList4"/>
    <dgm:cxn modelId="{7EB5E658-95BA-425F-B551-55AD14D014A8}" type="presOf" srcId="{C9B98247-214D-4289-90AA-9511FD457857}" destId="{E19570F2-5101-4436-A4F4-AEF0CBA8FCAE}" srcOrd="1" destOrd="2" presId="urn:microsoft.com/office/officeart/2005/8/layout/vList4"/>
    <dgm:cxn modelId="{A876B989-5689-4EB0-9E99-1FEE9A101F7A}" srcId="{9250D874-31CB-49BC-8566-34840315C4C5}" destId="{C9B98247-214D-4289-90AA-9511FD457857}" srcOrd="1" destOrd="0" parTransId="{DEDAF00B-7C51-499D-9051-1BF81E266DAE}" sibTransId="{49D30064-EA49-4FF8-9517-16775CF29B65}"/>
    <dgm:cxn modelId="{08122CCC-C994-46CA-8E35-3DC8F0A5225F}" type="presOf" srcId="{95386A81-4C99-4AE8-9A1A-83F9A2BF0FD2}" destId="{1B6F0968-0160-42CA-AC2F-A26E5CA31A7A}" srcOrd="0" destOrd="1" presId="urn:microsoft.com/office/officeart/2005/8/layout/vList4"/>
    <dgm:cxn modelId="{23FDC2E1-5CC6-43D4-9467-CC2284341765}" type="presOf" srcId="{C9B98247-214D-4289-90AA-9511FD457857}" destId="{1B6F0968-0160-42CA-AC2F-A26E5CA31A7A}" srcOrd="0" destOrd="2"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F083E176-B0EF-466B-BA2E-9F656A44671B}" type="presOf" srcId="{413748E7-41FA-4D7A-8E59-76E0B066E4DB}" destId="{B3CAC2D0-5368-483B-90AF-C704CC9B98A1}" srcOrd="0" destOrd="0" presId="urn:microsoft.com/office/officeart/2005/8/layout/vList4"/>
    <dgm:cxn modelId="{8A4504FA-17BC-45B0-96E6-90D2D0844362}" type="presParOf" srcId="{B3CAC2D0-5368-483B-90AF-C704CC9B98A1}" destId="{186113F9-7126-4343-96CF-5E5655B7F40C}" srcOrd="0" destOrd="0" presId="urn:microsoft.com/office/officeart/2005/8/layout/vList4"/>
    <dgm:cxn modelId="{2589A1A8-E394-4B85-BA2E-2CD62DD8CDED}" type="presParOf" srcId="{186113F9-7126-4343-96CF-5E5655B7F40C}" destId="{1B6F0968-0160-42CA-AC2F-A26E5CA31A7A}" srcOrd="0" destOrd="0" presId="urn:microsoft.com/office/officeart/2005/8/layout/vList4"/>
    <dgm:cxn modelId="{467D82D6-EF27-4091-AD71-B9295770E20E}" type="presParOf" srcId="{186113F9-7126-4343-96CF-5E5655B7F40C}" destId="{263AB295-5850-4B18-81FD-3C0262FAFC96}" srcOrd="1" destOrd="0" presId="urn:microsoft.com/office/officeart/2005/8/layout/vList4"/>
    <dgm:cxn modelId="{34A27A0E-F1DD-4DF4-B926-E3E449A6B366}" type="presParOf" srcId="{186113F9-7126-4343-96CF-5E5655B7F40C}" destId="{E19570F2-5101-4436-A4F4-AEF0CBA8FCA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C9B98247-214D-4289-90AA-9511FD457857}">
      <dgm:prSet custT="1"/>
      <dgm:spPr/>
      <dgm:t>
        <a:bodyPr/>
        <a:lstStyle/>
        <a:p>
          <a:pPr rtl="0"/>
          <a:r>
            <a:rPr kumimoji="1" lang="en-US" sz="2400" dirty="0" smtClean="0">
              <a:solidFill>
                <a:schemeClr val="tx1"/>
              </a:solidFill>
              <a:latin typeface="+mj-ea"/>
              <a:ea typeface="+mj-ea"/>
            </a:rPr>
            <a:t>6. </a:t>
          </a:r>
          <a:r>
            <a:rPr lang="en-US" sz="2400" dirty="0" smtClean="0">
              <a:solidFill>
                <a:schemeClr val="tx1"/>
              </a:solidFill>
              <a:latin typeface="+mj-ea"/>
              <a:ea typeface="+mj-ea"/>
            </a:rPr>
            <a:t>Manage the </a:t>
          </a:r>
          <a:r>
            <a:rPr kumimoji="1" lang="en-US" sz="2400" dirty="0" smtClean="0">
              <a:solidFill>
                <a:schemeClr val="tx1"/>
              </a:solidFill>
              <a:latin typeface="+mj-ea"/>
              <a:ea typeface="+mj-ea"/>
            </a:rPr>
            <a:t>user interactions</a:t>
          </a:r>
          <a:endParaRPr lang="ja-JP" sz="2400" dirty="0">
            <a:solidFill>
              <a:schemeClr val="tx1"/>
            </a:solidFill>
            <a:latin typeface="+mj-ea"/>
            <a:ea typeface="+mj-ea"/>
          </a:endParaRPr>
        </a:p>
      </dgm:t>
    </dgm:pt>
    <dgm:pt modelId="{DEDAF00B-7C51-499D-9051-1BF81E266DAE}" type="parTrans" cxnId="{A876B989-5689-4EB0-9E99-1FEE9A101F7A}">
      <dgm:prSet/>
      <dgm:spPr/>
      <dgm:t>
        <a:bodyPr/>
        <a:lstStyle/>
        <a:p>
          <a:endParaRPr kumimoji="1" lang="ja-JP" altLang="en-US" sz="2400">
            <a:solidFill>
              <a:schemeClr val="tx1"/>
            </a:solidFill>
            <a:latin typeface="+mj-ea"/>
            <a:ea typeface="+mj-ea"/>
          </a:endParaRPr>
        </a:p>
      </dgm:t>
    </dgm:pt>
    <dgm:pt modelId="{49D30064-EA49-4FF8-9517-16775CF29B65}" type="sibTrans" cxnId="{A876B989-5689-4EB0-9E99-1FEE9A101F7A}">
      <dgm:prSet/>
      <dgm:spPr/>
      <dgm:t>
        <a:bodyPr/>
        <a:lstStyle/>
        <a:p>
          <a:endParaRPr kumimoji="1" lang="ja-JP" altLang="en-US" sz="2400">
            <a:solidFill>
              <a:schemeClr val="tx1"/>
            </a:solidFill>
            <a:latin typeface="+mj-ea"/>
            <a:ea typeface="+mj-ea"/>
          </a:endParaRPr>
        </a:p>
      </dgm:t>
    </dgm:pt>
    <dgm:pt modelId="{95386A81-4C99-4AE8-9A1A-83F9A2BF0FD2}">
      <dgm:prSet custT="1"/>
      <dgm:spPr/>
      <dgm:t>
        <a:bodyPr/>
        <a:lstStyle/>
        <a:p>
          <a:pPr rtl="0"/>
          <a:r>
            <a:rPr lang="en-US" sz="2400" dirty="0" smtClean="0">
              <a:solidFill>
                <a:schemeClr val="bg2"/>
              </a:solidFill>
              <a:latin typeface="+mj-ea"/>
              <a:ea typeface="+mj-ea"/>
            </a:rPr>
            <a:t>5. Manage the </a:t>
          </a:r>
          <a:r>
            <a:rPr lang="en-US" sz="2400" dirty="0" err="1" smtClean="0">
              <a:solidFill>
                <a:schemeClr val="bg2"/>
              </a:solidFill>
              <a:latin typeface="+mj-ea"/>
              <a:ea typeface="+mj-ea"/>
            </a:rPr>
            <a:t>centre-centre</a:t>
          </a:r>
          <a:r>
            <a:rPr lang="en-US" sz="2400" dirty="0" smtClean="0">
              <a:solidFill>
                <a:schemeClr val="bg2"/>
              </a:solidFill>
              <a:latin typeface="+mj-ea"/>
              <a:ea typeface="+mj-ea"/>
            </a:rPr>
            <a:t> interactions</a:t>
          </a:r>
          <a:endParaRPr lang="ja-JP" sz="2400" dirty="0">
            <a:solidFill>
              <a:schemeClr val="bg2"/>
            </a:solidFill>
            <a:latin typeface="+mj-ea"/>
            <a:ea typeface="+mj-ea"/>
          </a:endParaRPr>
        </a:p>
      </dgm:t>
    </dgm:pt>
    <dgm:pt modelId="{99C41111-94D8-43C4-8B19-34F786B00D10}" type="parTrans" cxnId="{7D77710B-382D-44D7-9A5B-69E1799008AF}">
      <dgm:prSet/>
      <dgm:spPr/>
      <dgm:t>
        <a:bodyPr/>
        <a:lstStyle/>
        <a:p>
          <a:endParaRPr kumimoji="1" lang="ja-JP" altLang="en-US" sz="2400">
            <a:solidFill>
              <a:schemeClr val="tx1"/>
            </a:solidFill>
            <a:latin typeface="+mj-ea"/>
            <a:ea typeface="+mj-ea"/>
          </a:endParaRPr>
        </a:p>
      </dgm:t>
    </dgm:pt>
    <dgm:pt modelId="{FA83F8F7-75E9-42F5-9CC8-1A74F472B437}" type="sibTrans" cxnId="{7D77710B-382D-44D7-9A5B-69E1799008AF}">
      <dgm:prSet/>
      <dgm:spPr/>
      <dgm:t>
        <a:bodyPr/>
        <a:lstStyle/>
        <a:p>
          <a:endParaRPr kumimoji="1" lang="ja-JP" altLang="en-US" sz="2400">
            <a:solidFill>
              <a:schemeClr val="tx1"/>
            </a:solidFill>
            <a:latin typeface="+mj-ea"/>
            <a:ea typeface="+mj-ea"/>
          </a:endParaRPr>
        </a:p>
      </dgm:t>
    </dgm:pt>
    <dgm:pt modelId="{9250D874-31CB-49BC-8566-34840315C4C5}">
      <dgm:prSet custT="1"/>
      <dgm:spPr/>
      <dgm:t>
        <a:bodyPr/>
        <a:lstStyle/>
        <a:p>
          <a:pPr rtl="0"/>
          <a:r>
            <a:rPr lang="en-US" altLang="ja-JP" sz="2400" b="1" dirty="0" smtClean="0">
              <a:solidFill>
                <a:schemeClr val="tx1"/>
              </a:solidFill>
              <a:latin typeface="+mj-ea"/>
              <a:ea typeface="+mj-ea"/>
            </a:rPr>
            <a:t>External interactions</a:t>
          </a:r>
          <a:endParaRPr lang="ja-JP" sz="2400" b="1" dirty="0">
            <a:solidFill>
              <a:schemeClr val="tx1"/>
            </a:solidFill>
            <a:latin typeface="+mj-ea"/>
            <a:ea typeface="+mj-ea"/>
          </a:endParaRPr>
        </a:p>
      </dgm:t>
    </dgm:pt>
    <dgm:pt modelId="{6C7A47F4-8889-488A-AB18-50B4F48C0D0A}" type="sibTrans" cxnId="{14622008-F195-43CA-BDDC-E95B5F3DE4DD}">
      <dgm:prSet/>
      <dgm:spPr/>
      <dgm:t>
        <a:bodyPr/>
        <a:lstStyle/>
        <a:p>
          <a:endParaRPr kumimoji="1" lang="ja-JP" altLang="en-US" sz="2400">
            <a:solidFill>
              <a:schemeClr val="tx1"/>
            </a:solidFill>
            <a:latin typeface="+mj-ea"/>
            <a:ea typeface="+mj-ea"/>
          </a:endParaRPr>
        </a:p>
      </dgm:t>
    </dgm:pt>
    <dgm:pt modelId="{A58271BC-B863-49F4-80C0-24DF875CB84E}" type="parTrans" cxnId="{14622008-F195-43CA-BDDC-E95B5F3DE4DD}">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186113F9-7126-4343-96CF-5E5655B7F40C}" type="pres">
      <dgm:prSet presAssocID="{9250D874-31CB-49BC-8566-34840315C4C5}" presName="comp" presStyleCnt="0"/>
      <dgm:spPr/>
    </dgm:pt>
    <dgm:pt modelId="{1B6F0968-0160-42CA-AC2F-A26E5CA31A7A}" type="pres">
      <dgm:prSet presAssocID="{9250D874-31CB-49BC-8566-34840315C4C5}" presName="box" presStyleLbl="node1" presStyleIdx="0" presStyleCnt="1" custLinFactNeighborX="-29591" custLinFactNeighborY="-927"/>
      <dgm:spPr/>
      <dgm:t>
        <a:bodyPr/>
        <a:lstStyle/>
        <a:p>
          <a:endParaRPr kumimoji="1" lang="ja-JP" altLang="en-US"/>
        </a:p>
      </dgm:t>
    </dgm:pt>
    <dgm:pt modelId="{263AB295-5850-4B18-81FD-3C0262FAFC96}" type="pres">
      <dgm:prSet presAssocID="{9250D874-31CB-49BC-8566-34840315C4C5}" presName="img" presStyleLbl="fgImgPlace1" presStyleIdx="0" presStyleCnt="1"/>
      <dgm:spPr>
        <a:blipFill rotWithShape="1">
          <a:blip xmlns:r="http://schemas.openxmlformats.org/officeDocument/2006/relationships" r:embed="rId1"/>
          <a:stretch>
            <a:fillRect/>
          </a:stretch>
        </a:blipFill>
      </dgm:spPr>
      <dgm:t>
        <a:bodyPr/>
        <a:lstStyle/>
        <a:p>
          <a:endParaRPr lang="en-GB"/>
        </a:p>
      </dgm:t>
    </dgm:pt>
    <dgm:pt modelId="{E19570F2-5101-4436-A4F4-AEF0CBA8FCAE}" type="pres">
      <dgm:prSet presAssocID="{9250D874-31CB-49BC-8566-34840315C4C5}" presName="text" presStyleLbl="node1" presStyleIdx="0" presStyleCnt="1">
        <dgm:presLayoutVars>
          <dgm:bulletEnabled val="1"/>
        </dgm:presLayoutVars>
      </dgm:prSet>
      <dgm:spPr/>
      <dgm:t>
        <a:bodyPr/>
        <a:lstStyle/>
        <a:p>
          <a:endParaRPr kumimoji="1" lang="ja-JP" altLang="en-US"/>
        </a:p>
      </dgm:t>
    </dgm:pt>
  </dgm:ptLst>
  <dgm:cxnLst>
    <dgm:cxn modelId="{14622008-F195-43CA-BDDC-E95B5F3DE4DD}" srcId="{413748E7-41FA-4D7A-8E59-76E0B066E4DB}" destId="{9250D874-31CB-49BC-8566-34840315C4C5}" srcOrd="0" destOrd="0" parTransId="{A58271BC-B863-49F4-80C0-24DF875CB84E}" sibTransId="{6C7A47F4-8889-488A-AB18-50B4F48C0D0A}"/>
    <dgm:cxn modelId="{A30F7AE7-9549-42C2-BE56-41000DCD3F0F}" type="presOf" srcId="{9250D874-31CB-49BC-8566-34840315C4C5}" destId="{1B6F0968-0160-42CA-AC2F-A26E5CA31A7A}" srcOrd="0" destOrd="0" presId="urn:microsoft.com/office/officeart/2005/8/layout/vList4"/>
    <dgm:cxn modelId="{A876B989-5689-4EB0-9E99-1FEE9A101F7A}" srcId="{9250D874-31CB-49BC-8566-34840315C4C5}" destId="{C9B98247-214D-4289-90AA-9511FD457857}" srcOrd="1" destOrd="0" parTransId="{DEDAF00B-7C51-499D-9051-1BF81E266DAE}" sibTransId="{49D30064-EA49-4FF8-9517-16775CF29B65}"/>
    <dgm:cxn modelId="{D9636C40-6AD0-4BFC-AA9B-A59F798B1CA6}" type="presOf" srcId="{9250D874-31CB-49BC-8566-34840315C4C5}" destId="{E19570F2-5101-4436-A4F4-AEF0CBA8FCAE}" srcOrd="1" destOrd="0" presId="urn:microsoft.com/office/officeart/2005/8/layout/vList4"/>
    <dgm:cxn modelId="{C81A6D02-6997-442F-BD43-988134BF583E}" type="presOf" srcId="{C9B98247-214D-4289-90AA-9511FD457857}" destId="{E19570F2-5101-4436-A4F4-AEF0CBA8FCAE}" srcOrd="1" destOrd="2" presId="urn:microsoft.com/office/officeart/2005/8/layout/vList4"/>
    <dgm:cxn modelId="{7D77710B-382D-44D7-9A5B-69E1799008AF}" srcId="{9250D874-31CB-49BC-8566-34840315C4C5}" destId="{95386A81-4C99-4AE8-9A1A-83F9A2BF0FD2}" srcOrd="0" destOrd="0" parTransId="{99C41111-94D8-43C4-8B19-34F786B00D10}" sibTransId="{FA83F8F7-75E9-42F5-9CC8-1A74F472B437}"/>
    <dgm:cxn modelId="{94865E9B-027E-4D6A-8A14-038268F507DF}" type="presOf" srcId="{C9B98247-214D-4289-90AA-9511FD457857}" destId="{1B6F0968-0160-42CA-AC2F-A26E5CA31A7A}" srcOrd="0" destOrd="2" presId="urn:microsoft.com/office/officeart/2005/8/layout/vList4"/>
    <dgm:cxn modelId="{8A9801E3-7ED5-424F-A7D1-B5B90E13B5E5}" type="presOf" srcId="{95386A81-4C99-4AE8-9A1A-83F9A2BF0FD2}" destId="{1B6F0968-0160-42CA-AC2F-A26E5CA31A7A}" srcOrd="0" destOrd="1" presId="urn:microsoft.com/office/officeart/2005/8/layout/vList4"/>
    <dgm:cxn modelId="{693DFDDA-A999-4CE7-985B-08A27313FA47}" type="presOf" srcId="{95386A81-4C99-4AE8-9A1A-83F9A2BF0FD2}" destId="{E19570F2-5101-4436-A4F4-AEF0CBA8FCAE}" srcOrd="1" destOrd="1" presId="urn:microsoft.com/office/officeart/2005/8/layout/vList4"/>
    <dgm:cxn modelId="{D390623F-1327-4F23-8DA2-E913E76A4BAC}" type="presOf" srcId="{413748E7-41FA-4D7A-8E59-76E0B066E4DB}" destId="{B3CAC2D0-5368-483B-90AF-C704CC9B98A1}" srcOrd="0" destOrd="0" presId="urn:microsoft.com/office/officeart/2005/8/layout/vList4"/>
    <dgm:cxn modelId="{3666E1B8-5123-4A53-966B-829DD61CF8E5}" type="presParOf" srcId="{B3CAC2D0-5368-483B-90AF-C704CC9B98A1}" destId="{186113F9-7126-4343-96CF-5E5655B7F40C}" srcOrd="0" destOrd="0" presId="urn:microsoft.com/office/officeart/2005/8/layout/vList4"/>
    <dgm:cxn modelId="{FAD234C5-A03B-474E-97CB-F0111FED2085}" type="presParOf" srcId="{186113F9-7126-4343-96CF-5E5655B7F40C}" destId="{1B6F0968-0160-42CA-AC2F-A26E5CA31A7A}" srcOrd="0" destOrd="0" presId="urn:microsoft.com/office/officeart/2005/8/layout/vList4"/>
    <dgm:cxn modelId="{0F73C73B-8173-4237-80E9-9AD0B3A63F33}" type="presParOf" srcId="{186113F9-7126-4343-96CF-5E5655B7F40C}" destId="{263AB295-5850-4B18-81FD-3C0262FAFC96}" srcOrd="1" destOrd="0" presId="urn:microsoft.com/office/officeart/2005/8/layout/vList4"/>
    <dgm:cxn modelId="{35C8E29B-C28D-45D7-A2FB-4893648CFE70}" type="presParOf" srcId="{186113F9-7126-4343-96CF-5E5655B7F40C}" destId="{E19570F2-5101-4436-A4F4-AEF0CBA8FCA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13748E7-41FA-4D7A-8E59-76E0B066E4DB}" type="doc">
      <dgm:prSet loTypeId="urn:microsoft.com/office/officeart/2005/8/layout/vList4" loCatId="picture" qsTypeId="urn:microsoft.com/office/officeart/2005/8/quickstyle/3d2" qsCatId="3D" csTypeId="urn:microsoft.com/office/officeart/2005/8/colors/accent1_2" csCatId="accent1" phldr="1"/>
      <dgm:spPr/>
      <dgm:t>
        <a:bodyPr/>
        <a:lstStyle/>
        <a:p>
          <a:endParaRPr kumimoji="1" lang="ja-JP" altLang="en-US"/>
        </a:p>
      </dgm:t>
    </dgm:pt>
    <dgm:pt modelId="{9FE81390-E05F-421D-8104-2FA838B04274}">
      <dgm:prSet custT="1"/>
      <dgm:spPr/>
      <dgm:t>
        <a:bodyPr/>
        <a:lstStyle/>
        <a:p>
          <a:pPr rtl="0"/>
          <a:r>
            <a:rPr kumimoji="1" lang="en-US" sz="2400" b="1" dirty="0" smtClean="0">
              <a:solidFill>
                <a:schemeClr val="tx1"/>
              </a:solidFill>
              <a:latin typeface="Arial" panose="020B0604020202020204" pitchFamily="34" charset="0"/>
              <a:ea typeface="+mj-ea"/>
              <a:cs typeface="Arial" panose="020B0604020202020204" pitchFamily="34" charset="0"/>
            </a:rPr>
            <a:t>Operational service</a:t>
          </a:r>
          <a:endParaRPr lang="ja-JP" sz="2400" b="1" dirty="0">
            <a:solidFill>
              <a:schemeClr val="tx1"/>
            </a:solidFill>
            <a:latin typeface="Arial" panose="020B0604020202020204" pitchFamily="34" charset="0"/>
            <a:ea typeface="+mj-ea"/>
            <a:cs typeface="Arial" panose="020B0604020202020204" pitchFamily="34" charset="0"/>
          </a:endParaRPr>
        </a:p>
      </dgm:t>
    </dgm:pt>
    <dgm:pt modelId="{46A07AAD-3639-4FA9-9306-2D288AFC10D6}" type="parTrans" cxnId="{E74C46ED-4442-4557-9106-386FB5E3DD52}">
      <dgm:prSet/>
      <dgm:spPr/>
      <dgm:t>
        <a:bodyPr/>
        <a:lstStyle/>
        <a:p>
          <a:endParaRPr kumimoji="1" lang="ja-JP" altLang="en-US" sz="2400">
            <a:solidFill>
              <a:schemeClr val="tx1"/>
            </a:solidFill>
            <a:latin typeface="+mj-ea"/>
            <a:ea typeface="+mj-ea"/>
          </a:endParaRPr>
        </a:p>
      </dgm:t>
    </dgm:pt>
    <dgm:pt modelId="{381D446D-3E33-417F-81D3-079957383986}" type="sibTrans" cxnId="{E74C46ED-4442-4557-9106-386FB5E3DD52}">
      <dgm:prSet/>
      <dgm:spPr/>
      <dgm:t>
        <a:bodyPr/>
        <a:lstStyle/>
        <a:p>
          <a:endParaRPr kumimoji="1" lang="ja-JP" altLang="en-US" sz="2400">
            <a:solidFill>
              <a:schemeClr val="tx1"/>
            </a:solidFill>
            <a:latin typeface="+mj-ea"/>
            <a:ea typeface="+mj-ea"/>
          </a:endParaRPr>
        </a:p>
      </dgm:t>
    </dgm:pt>
    <dgm:pt modelId="{FF4707B0-C31A-4B58-BF60-BE8A5199A3BC}">
      <dgm:prSet custT="1"/>
      <dgm:spPr/>
      <dgm:t>
        <a:bodyPr/>
        <a:lstStyle/>
        <a:p>
          <a:pPr rtl="0"/>
          <a:r>
            <a:rPr kumimoji="1" lang="en-US" sz="2400" dirty="0" smtClean="0">
              <a:solidFill>
                <a:schemeClr val="tx1"/>
              </a:solidFill>
              <a:latin typeface="Arial" panose="020B0604020202020204" pitchFamily="34" charset="0"/>
              <a:ea typeface="+mj-ea"/>
              <a:cs typeface="Arial" panose="020B0604020202020204" pitchFamily="34" charset="0"/>
            </a:rPr>
            <a:t>7. </a:t>
          </a:r>
          <a:r>
            <a:rPr lang="en-US" sz="2400" dirty="0" smtClean="0">
              <a:solidFill>
                <a:schemeClr val="tx1"/>
              </a:solidFill>
              <a:latin typeface="Arial" panose="020B0604020202020204" pitchFamily="34" charset="0"/>
              <a:ea typeface="+mj-ea"/>
              <a:cs typeface="Arial" panose="020B0604020202020204" pitchFamily="34" charset="0"/>
            </a:rPr>
            <a:t>Manage the </a:t>
          </a:r>
          <a:r>
            <a:rPr lang="en-US" altLang="ja-JP" sz="24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dirty="0" smtClean="0">
              <a:solidFill>
                <a:schemeClr val="tx1"/>
              </a:solidFill>
              <a:latin typeface="Arial" panose="020B0604020202020204" pitchFamily="34" charset="0"/>
              <a:ea typeface="+mj-ea"/>
              <a:cs typeface="Arial" panose="020B0604020202020204" pitchFamily="34" charset="0"/>
            </a:rPr>
            <a:t>operational service</a:t>
          </a:r>
          <a:endParaRPr lang="ja-JP" sz="2400" dirty="0">
            <a:solidFill>
              <a:schemeClr val="tx1"/>
            </a:solidFill>
            <a:latin typeface="Arial" panose="020B0604020202020204" pitchFamily="34" charset="0"/>
            <a:ea typeface="+mj-ea"/>
            <a:cs typeface="Arial" panose="020B0604020202020204" pitchFamily="34" charset="0"/>
          </a:endParaRPr>
        </a:p>
      </dgm:t>
    </dgm:pt>
    <dgm:pt modelId="{E2FE97BE-1A7B-45C7-8614-F823A8F38AA2}" type="parTrans" cxnId="{2D1769B5-4295-41CB-AFDB-065571AAD813}">
      <dgm:prSet/>
      <dgm:spPr/>
      <dgm:t>
        <a:bodyPr/>
        <a:lstStyle/>
        <a:p>
          <a:endParaRPr kumimoji="1" lang="ja-JP" altLang="en-US" sz="2400">
            <a:solidFill>
              <a:schemeClr val="tx1"/>
            </a:solidFill>
            <a:latin typeface="+mj-ea"/>
            <a:ea typeface="+mj-ea"/>
          </a:endParaRPr>
        </a:p>
      </dgm:t>
    </dgm:pt>
    <dgm:pt modelId="{C9BA667F-D2B7-4D48-909B-3EA4ECEC436C}" type="sibTrans" cxnId="{2D1769B5-4295-41CB-AFDB-065571AAD813}">
      <dgm:prSet/>
      <dgm:spPr/>
      <dgm:t>
        <a:bodyPr/>
        <a:lstStyle/>
        <a:p>
          <a:endParaRPr kumimoji="1" lang="ja-JP" altLang="en-US" sz="2400">
            <a:solidFill>
              <a:schemeClr val="tx1"/>
            </a:solidFill>
            <a:latin typeface="+mj-ea"/>
            <a:ea typeface="+mj-ea"/>
          </a:endParaRPr>
        </a:p>
      </dgm:t>
    </dgm:pt>
    <dgm:pt modelId="{B3CAC2D0-5368-483B-90AF-C704CC9B98A1}" type="pres">
      <dgm:prSet presAssocID="{413748E7-41FA-4D7A-8E59-76E0B066E4DB}" presName="linear" presStyleCnt="0">
        <dgm:presLayoutVars>
          <dgm:dir/>
          <dgm:resizeHandles val="exact"/>
        </dgm:presLayoutVars>
      </dgm:prSet>
      <dgm:spPr/>
      <dgm:t>
        <a:bodyPr/>
        <a:lstStyle/>
        <a:p>
          <a:endParaRPr kumimoji="1" lang="ja-JP" altLang="en-US"/>
        </a:p>
      </dgm:t>
    </dgm:pt>
    <dgm:pt modelId="{587CD73E-BA39-4C1B-BA2E-6114B30935FE}" type="pres">
      <dgm:prSet presAssocID="{9FE81390-E05F-421D-8104-2FA838B04274}" presName="comp" presStyleCnt="0"/>
      <dgm:spPr/>
    </dgm:pt>
    <dgm:pt modelId="{A392C5CB-C457-45D5-BA69-82B019056EE3}" type="pres">
      <dgm:prSet presAssocID="{9FE81390-E05F-421D-8104-2FA838B04274}" presName="box" presStyleLbl="node1" presStyleIdx="0" presStyleCnt="1"/>
      <dgm:spPr/>
      <dgm:t>
        <a:bodyPr/>
        <a:lstStyle/>
        <a:p>
          <a:endParaRPr kumimoji="1" lang="ja-JP" altLang="en-US"/>
        </a:p>
      </dgm:t>
    </dgm:pt>
    <dgm:pt modelId="{F431A0E9-A890-4AD9-97BB-441ED41298B2}" type="pres">
      <dgm:prSet presAssocID="{9FE81390-E05F-421D-8104-2FA838B04274}" presName="img" presStyleLbl="fgImgPlace1" presStyleIdx="0" presStyleCnt="1"/>
      <dgm:spPr>
        <a:blipFill rotWithShape="1">
          <a:blip xmlns:r="http://schemas.openxmlformats.org/officeDocument/2006/relationships" r:embed="rId1"/>
          <a:stretch>
            <a:fillRect/>
          </a:stretch>
        </a:blipFill>
      </dgm:spPr>
      <dgm:t>
        <a:bodyPr/>
        <a:lstStyle/>
        <a:p>
          <a:endParaRPr kumimoji="1" lang="ja-JP" altLang="en-US"/>
        </a:p>
      </dgm:t>
    </dgm:pt>
    <dgm:pt modelId="{6EC0183C-8BC4-4BE0-B218-6A68AC0E8BCF}" type="pres">
      <dgm:prSet presAssocID="{9FE81390-E05F-421D-8104-2FA838B04274}" presName="text" presStyleLbl="node1" presStyleIdx="0" presStyleCnt="1">
        <dgm:presLayoutVars>
          <dgm:bulletEnabled val="1"/>
        </dgm:presLayoutVars>
      </dgm:prSet>
      <dgm:spPr/>
      <dgm:t>
        <a:bodyPr/>
        <a:lstStyle/>
        <a:p>
          <a:endParaRPr kumimoji="1" lang="ja-JP" altLang="en-US"/>
        </a:p>
      </dgm:t>
    </dgm:pt>
  </dgm:ptLst>
  <dgm:cxnLst>
    <dgm:cxn modelId="{08182E3E-3486-4DC4-A96D-3A0CDE58859B}" type="presOf" srcId="{9FE81390-E05F-421D-8104-2FA838B04274}" destId="{A392C5CB-C457-45D5-BA69-82B019056EE3}" srcOrd="0" destOrd="0" presId="urn:microsoft.com/office/officeart/2005/8/layout/vList4"/>
    <dgm:cxn modelId="{5DB1A4E5-068E-497C-B426-D162F3105CEE}" type="presOf" srcId="{FF4707B0-C31A-4B58-BF60-BE8A5199A3BC}" destId="{6EC0183C-8BC4-4BE0-B218-6A68AC0E8BCF}" srcOrd="1" destOrd="1" presId="urn:microsoft.com/office/officeart/2005/8/layout/vList4"/>
    <dgm:cxn modelId="{49EE9028-5F00-4448-A774-7C6F811A4701}" type="presOf" srcId="{FF4707B0-C31A-4B58-BF60-BE8A5199A3BC}" destId="{A392C5CB-C457-45D5-BA69-82B019056EE3}" srcOrd="0" destOrd="1" presId="urn:microsoft.com/office/officeart/2005/8/layout/vList4"/>
    <dgm:cxn modelId="{E74C46ED-4442-4557-9106-386FB5E3DD52}" srcId="{413748E7-41FA-4D7A-8E59-76E0B066E4DB}" destId="{9FE81390-E05F-421D-8104-2FA838B04274}" srcOrd="0" destOrd="0" parTransId="{46A07AAD-3639-4FA9-9306-2D288AFC10D6}" sibTransId="{381D446D-3E33-417F-81D3-079957383986}"/>
    <dgm:cxn modelId="{B71F4FE3-1A63-45A2-9830-5861CEBAF47F}" type="presOf" srcId="{9FE81390-E05F-421D-8104-2FA838B04274}" destId="{6EC0183C-8BC4-4BE0-B218-6A68AC0E8BCF}" srcOrd="1" destOrd="0" presId="urn:microsoft.com/office/officeart/2005/8/layout/vList4"/>
    <dgm:cxn modelId="{196691E1-B146-4F76-A1BE-40939B1B1206}" type="presOf" srcId="{413748E7-41FA-4D7A-8E59-76E0B066E4DB}" destId="{B3CAC2D0-5368-483B-90AF-C704CC9B98A1}" srcOrd="0" destOrd="0" presId="urn:microsoft.com/office/officeart/2005/8/layout/vList4"/>
    <dgm:cxn modelId="{2D1769B5-4295-41CB-AFDB-065571AAD813}" srcId="{9FE81390-E05F-421D-8104-2FA838B04274}" destId="{FF4707B0-C31A-4B58-BF60-BE8A5199A3BC}" srcOrd="0" destOrd="0" parTransId="{E2FE97BE-1A7B-45C7-8614-F823A8F38AA2}" sibTransId="{C9BA667F-D2B7-4D48-909B-3EA4ECEC436C}"/>
    <dgm:cxn modelId="{6EB59182-AC92-48FA-AA50-C11392CAD104}" type="presParOf" srcId="{B3CAC2D0-5368-483B-90AF-C704CC9B98A1}" destId="{587CD73E-BA39-4C1B-BA2E-6114B30935FE}" srcOrd="0" destOrd="0" presId="urn:microsoft.com/office/officeart/2005/8/layout/vList4"/>
    <dgm:cxn modelId="{BDF167BC-CAAA-47B1-910B-948223A4AE14}" type="presParOf" srcId="{587CD73E-BA39-4C1B-BA2E-6114B30935FE}" destId="{A392C5CB-C457-45D5-BA69-82B019056EE3}" srcOrd="0" destOrd="0" presId="urn:microsoft.com/office/officeart/2005/8/layout/vList4"/>
    <dgm:cxn modelId="{5E280847-3105-4F2C-A573-CFC15B15E379}" type="presParOf" srcId="{587CD73E-BA39-4C1B-BA2E-6114B30935FE}" destId="{F431A0E9-A890-4AD9-97BB-441ED41298B2}" srcOrd="1" destOrd="0" presId="urn:microsoft.com/office/officeart/2005/8/layout/vList4"/>
    <dgm:cxn modelId="{6725CE51-7298-490A-BECA-0F2C09C0BA0C}" type="presParOf" srcId="{587CD73E-BA39-4C1B-BA2E-6114B30935FE}" destId="{6EC0183C-8BC4-4BE0-B218-6A68AC0E8BCF}"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AB9BD-978B-4EF2-A35B-B83961C764D8}">
      <dsp:nvSpPr>
        <dsp:cNvPr id="0" name=""/>
        <dsp:cNvSpPr/>
      </dsp:nvSpPr>
      <dsp:spPr>
        <a:xfrm>
          <a:off x="2916324" y="0"/>
          <a:ext cx="1944216" cy="1350150"/>
        </a:xfrm>
        <a:prstGeom prst="trapezoid">
          <a:avLst>
            <a:gd name="adj" fmla="val 72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b="1" kern="1200" baseline="0" dirty="0" smtClean="0"/>
            <a:t>Competence</a:t>
          </a:r>
          <a:endParaRPr lang="en-GB" sz="2900" b="1" kern="1200" baseline="0" dirty="0"/>
        </a:p>
      </dsp:txBody>
      <dsp:txXfrm>
        <a:off x="2916324" y="0"/>
        <a:ext cx="1944216" cy="1350150"/>
      </dsp:txXfrm>
    </dsp:sp>
    <dsp:sp modelId="{71D0F964-DB2E-4C69-9CA3-CC595CDC41A7}">
      <dsp:nvSpPr>
        <dsp:cNvPr id="0" name=""/>
        <dsp:cNvSpPr/>
      </dsp:nvSpPr>
      <dsp:spPr>
        <a:xfrm>
          <a:off x="1944216" y="1350150"/>
          <a:ext cx="3888432" cy="1350150"/>
        </a:xfrm>
        <a:prstGeom prst="trapezoid">
          <a:avLst>
            <a:gd name="adj" fmla="val 72000"/>
          </a:avLst>
        </a:prstGeom>
        <a:solidFill>
          <a:srgbClr val="FFCC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kern="1200" dirty="0" smtClean="0"/>
            <a:t>How used in organization</a:t>
          </a:r>
          <a:endParaRPr lang="en-GB" sz="2900" kern="1200" dirty="0"/>
        </a:p>
      </dsp:txBody>
      <dsp:txXfrm>
        <a:off x="2624691" y="1350150"/>
        <a:ext cx="2527480" cy="1350150"/>
      </dsp:txXfrm>
    </dsp:sp>
    <dsp:sp modelId="{1CC89695-31D8-43B3-8826-E86C3685E94D}">
      <dsp:nvSpPr>
        <dsp:cNvPr id="0" name=""/>
        <dsp:cNvSpPr/>
      </dsp:nvSpPr>
      <dsp:spPr>
        <a:xfrm>
          <a:off x="972107" y="2700300"/>
          <a:ext cx="5832648" cy="1350150"/>
        </a:xfrm>
        <a:prstGeom prst="trapezoid">
          <a:avLst>
            <a:gd name="adj" fmla="val 72000"/>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kern="1200" dirty="0" smtClean="0"/>
            <a:t>Tools and activities</a:t>
          </a:r>
          <a:endParaRPr lang="en-GB" sz="2900" kern="1200" dirty="0"/>
        </a:p>
      </dsp:txBody>
      <dsp:txXfrm>
        <a:off x="1992821" y="2700300"/>
        <a:ext cx="3791221" cy="1350150"/>
      </dsp:txXfrm>
    </dsp:sp>
    <dsp:sp modelId="{6CC29756-5FE0-4084-9FE6-961AFBA12BF9}">
      <dsp:nvSpPr>
        <dsp:cNvPr id="0" name=""/>
        <dsp:cNvSpPr/>
      </dsp:nvSpPr>
      <dsp:spPr>
        <a:xfrm>
          <a:off x="0" y="4050450"/>
          <a:ext cx="7776864" cy="1350150"/>
        </a:xfrm>
        <a:prstGeom prst="trapezoid">
          <a:avLst>
            <a:gd name="adj" fmla="val 72000"/>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kern="1200" dirty="0" smtClean="0"/>
            <a:t>Training and development activities</a:t>
          </a:r>
          <a:endParaRPr lang="en-GB" sz="2900" kern="1200" dirty="0"/>
        </a:p>
      </dsp:txBody>
      <dsp:txXfrm>
        <a:off x="1360951" y="4050450"/>
        <a:ext cx="5054961" cy="13501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22174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Infrastructure</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1. Manage the physical infrastructure</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2.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operational applications</a:t>
          </a:r>
          <a:endParaRPr lang="ja-JP" sz="2400" kern="1200" dirty="0">
            <a:solidFill>
              <a:schemeClr val="tx1"/>
            </a:solidFill>
            <a:latin typeface="+mj-ea"/>
            <a:ea typeface="+mj-ea"/>
          </a:endParaRPr>
        </a:p>
      </dsp:txBody>
      <dsp:txXfrm>
        <a:off x="1706350" y="0"/>
        <a:ext cx="6214529" cy="1221745"/>
      </dsp:txXfrm>
    </dsp:sp>
    <dsp:sp modelId="{CD853D1D-62CA-486E-B1FA-943B4F33D74D}">
      <dsp:nvSpPr>
        <dsp:cNvPr id="0" name=""/>
        <dsp:cNvSpPr/>
      </dsp:nvSpPr>
      <dsp:spPr>
        <a:xfrm>
          <a:off x="122174" y="122174"/>
          <a:ext cx="1584176" cy="977396"/>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C2647F0-B170-48EA-B13C-9AE25BFDCDFE}">
      <dsp:nvSpPr>
        <dsp:cNvPr id="0" name=""/>
        <dsp:cNvSpPr/>
      </dsp:nvSpPr>
      <dsp:spPr>
        <a:xfrm>
          <a:off x="0" y="1343919"/>
          <a:ext cx="7920880" cy="122174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mj-ea"/>
              <a:ea typeface="+mj-ea"/>
            </a:rPr>
            <a:t>Data</a:t>
          </a:r>
          <a:endParaRPr kumimoji="1" lang="ja-JP" altLang="en-US"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3. Manage the data flow</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4. Manage the data discovery</a:t>
          </a:r>
          <a:endParaRPr lang="ja-JP" sz="2400" kern="1200" dirty="0">
            <a:solidFill>
              <a:schemeClr val="tx1"/>
            </a:solidFill>
            <a:latin typeface="+mj-ea"/>
            <a:ea typeface="+mj-ea"/>
          </a:endParaRPr>
        </a:p>
      </dsp:txBody>
      <dsp:txXfrm>
        <a:off x="1706350" y="1343919"/>
        <a:ext cx="6214529" cy="1221745"/>
      </dsp:txXfrm>
    </dsp:sp>
    <dsp:sp modelId="{918C0C06-B5A6-47B7-A062-A4CFEC6CA7A8}">
      <dsp:nvSpPr>
        <dsp:cNvPr id="0" name=""/>
        <dsp:cNvSpPr/>
      </dsp:nvSpPr>
      <dsp:spPr>
        <a:xfrm>
          <a:off x="122174" y="1466094"/>
          <a:ext cx="1584176" cy="977396"/>
        </a:xfrm>
        <a:prstGeom prst="roundRect">
          <a:avLst>
            <a:gd name="adj" fmla="val 10000"/>
          </a:avLst>
        </a:prstGeom>
        <a:blipFill rotWithShape="1">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1B6F0968-0160-42CA-AC2F-A26E5CA31A7A}">
      <dsp:nvSpPr>
        <dsp:cNvPr id="0" name=""/>
        <dsp:cNvSpPr/>
      </dsp:nvSpPr>
      <dsp:spPr>
        <a:xfrm>
          <a:off x="0" y="2676513"/>
          <a:ext cx="7920880" cy="122174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External interactions</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5. Manage the </a:t>
          </a:r>
          <a:r>
            <a:rPr lang="en-US" sz="2400" kern="1200" dirty="0" err="1" smtClean="0">
              <a:solidFill>
                <a:schemeClr val="tx1"/>
              </a:solidFill>
              <a:latin typeface="+mj-ea"/>
              <a:ea typeface="+mj-ea"/>
            </a:rPr>
            <a:t>centre-centre</a:t>
          </a:r>
          <a:r>
            <a:rPr lang="en-US" sz="2400" kern="1200" dirty="0" smtClean="0">
              <a:solidFill>
                <a:schemeClr val="tx1"/>
              </a:solidFill>
              <a:latin typeface="+mj-ea"/>
              <a:ea typeface="+mj-ea"/>
            </a:rPr>
            <a:t> interactions</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6.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user interactions</a:t>
          </a:r>
          <a:endParaRPr lang="ja-JP" sz="2400" kern="1200" dirty="0">
            <a:solidFill>
              <a:schemeClr val="tx1"/>
            </a:solidFill>
            <a:latin typeface="+mj-ea"/>
            <a:ea typeface="+mj-ea"/>
          </a:endParaRPr>
        </a:p>
      </dsp:txBody>
      <dsp:txXfrm>
        <a:off x="1706350" y="2676513"/>
        <a:ext cx="6214529" cy="1221745"/>
      </dsp:txXfrm>
    </dsp:sp>
    <dsp:sp modelId="{263AB295-5850-4B18-81FD-3C0262FAFC96}">
      <dsp:nvSpPr>
        <dsp:cNvPr id="0" name=""/>
        <dsp:cNvSpPr/>
      </dsp:nvSpPr>
      <dsp:spPr>
        <a:xfrm>
          <a:off x="122174" y="2810013"/>
          <a:ext cx="1584176" cy="977396"/>
        </a:xfrm>
        <a:prstGeom prst="roundRect">
          <a:avLst>
            <a:gd name="adj" fmla="val 10000"/>
          </a:avLst>
        </a:prstGeom>
        <a:blipFill rotWithShape="1">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392C5CB-C457-45D5-BA69-82B019056EE3}">
      <dsp:nvSpPr>
        <dsp:cNvPr id="0" name=""/>
        <dsp:cNvSpPr/>
      </dsp:nvSpPr>
      <dsp:spPr>
        <a:xfrm>
          <a:off x="0" y="4031758"/>
          <a:ext cx="7920880" cy="1221745"/>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kumimoji="1" lang="en-US" sz="2400" b="1"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b="1" kern="1200" dirty="0">
            <a:solidFill>
              <a:schemeClr val="tx1"/>
            </a:solidFill>
            <a:latin typeface="Arial" panose="020B0604020202020204" pitchFamily="34" charset="0"/>
            <a:ea typeface="+mj-ea"/>
            <a:cs typeface="Arial" panose="020B0604020202020204" pitchFamily="34" charset="0"/>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Arial" panose="020B0604020202020204" pitchFamily="34" charset="0"/>
              <a:ea typeface="+mj-ea"/>
              <a:cs typeface="Arial" panose="020B0604020202020204" pitchFamily="34" charset="0"/>
            </a:rPr>
            <a:t>7. </a:t>
          </a:r>
          <a:r>
            <a:rPr lang="en-US" sz="2400" kern="1200" dirty="0" smtClean="0">
              <a:solidFill>
                <a:schemeClr val="tx1"/>
              </a:solidFill>
              <a:latin typeface="Arial" panose="020B0604020202020204" pitchFamily="34" charset="0"/>
              <a:ea typeface="+mj-ea"/>
              <a:cs typeface="Arial" panose="020B0604020202020204" pitchFamily="34" charset="0"/>
            </a:rPr>
            <a:t>Manage the </a:t>
          </a:r>
          <a:r>
            <a:rPr lang="en-US" altLang="ja-JP" sz="2400" kern="12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kern="1200" dirty="0">
            <a:solidFill>
              <a:schemeClr val="tx1"/>
            </a:solidFill>
            <a:latin typeface="Arial" panose="020B0604020202020204" pitchFamily="34" charset="0"/>
            <a:ea typeface="+mj-ea"/>
            <a:cs typeface="Arial" panose="020B0604020202020204" pitchFamily="34" charset="0"/>
          </a:endParaRPr>
        </a:p>
      </dsp:txBody>
      <dsp:txXfrm>
        <a:off x="1706350" y="4031758"/>
        <a:ext cx="6214529" cy="1221745"/>
      </dsp:txXfrm>
    </dsp:sp>
    <dsp:sp modelId="{F431A0E9-A890-4AD9-97BB-441ED41298B2}">
      <dsp:nvSpPr>
        <dsp:cNvPr id="0" name=""/>
        <dsp:cNvSpPr/>
      </dsp:nvSpPr>
      <dsp:spPr>
        <a:xfrm>
          <a:off x="122174" y="4153933"/>
          <a:ext cx="1584176" cy="977396"/>
        </a:xfrm>
        <a:prstGeom prst="roundRect">
          <a:avLst>
            <a:gd name="adj" fmla="val 10000"/>
          </a:avLst>
        </a:prstGeom>
        <a:blipFill rotWithShape="1">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Infrastructure</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1. Manage the physical infrastructure</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bg1">
                  <a:lumMod val="50000"/>
                </a:schemeClr>
              </a:solidFill>
              <a:latin typeface="+mj-ea"/>
              <a:ea typeface="+mj-ea"/>
            </a:rPr>
            <a:t>2. </a:t>
          </a:r>
          <a:r>
            <a:rPr lang="en-US" sz="2400" kern="1200" dirty="0" smtClean="0">
              <a:solidFill>
                <a:schemeClr val="bg1">
                  <a:lumMod val="50000"/>
                </a:schemeClr>
              </a:solidFill>
              <a:latin typeface="+mj-ea"/>
              <a:ea typeface="+mj-ea"/>
            </a:rPr>
            <a:t>Manage the </a:t>
          </a:r>
          <a:r>
            <a:rPr kumimoji="1" lang="en-US" sz="2400" kern="1200" dirty="0" smtClean="0">
              <a:solidFill>
                <a:schemeClr val="bg1">
                  <a:lumMod val="50000"/>
                </a:schemeClr>
              </a:solidFill>
              <a:latin typeface="+mj-ea"/>
              <a:ea typeface="+mj-ea"/>
            </a:rPr>
            <a:t>operational application</a:t>
          </a:r>
          <a:endParaRPr lang="ja-JP" sz="2400" kern="1200" dirty="0">
            <a:solidFill>
              <a:schemeClr val="bg1">
                <a:lumMod val="50000"/>
              </a:schemeClr>
            </a:solidFill>
            <a:latin typeface="+mj-ea"/>
            <a:ea typeface="+mj-ea"/>
          </a:endParaRPr>
        </a:p>
      </dsp:txBody>
      <dsp:txXfrm>
        <a:off x="1735392" y="0"/>
        <a:ext cx="6185487" cy="1512168"/>
      </dsp:txXfrm>
    </dsp:sp>
    <dsp:sp modelId="{CD853D1D-62CA-486E-B1FA-943B4F33D74D}">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D1F9E-DC75-484F-8822-AEE341A55C6D}">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Infrastructure</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1">
                  <a:lumMod val="50000"/>
                </a:schemeClr>
              </a:solidFill>
              <a:latin typeface="+mj-ea"/>
              <a:ea typeface="+mj-ea"/>
            </a:rPr>
            <a:t>1. Manage the physical infrastructure</a:t>
          </a:r>
          <a:endParaRPr lang="ja-JP" sz="2400" kern="1200" dirty="0">
            <a:solidFill>
              <a:schemeClr val="bg1">
                <a:lumMod val="50000"/>
              </a:schemeClr>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2.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operational applications</a:t>
          </a:r>
          <a:endParaRPr lang="ja-JP" sz="2400" kern="1200" dirty="0">
            <a:solidFill>
              <a:schemeClr val="tx1"/>
            </a:solidFill>
            <a:latin typeface="+mj-ea"/>
            <a:ea typeface="+mj-ea"/>
          </a:endParaRPr>
        </a:p>
      </dsp:txBody>
      <dsp:txXfrm>
        <a:off x="1735392" y="0"/>
        <a:ext cx="6185487" cy="1512168"/>
      </dsp:txXfrm>
    </dsp:sp>
    <dsp:sp modelId="{CD853D1D-62CA-486E-B1FA-943B4F33D74D}">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647F0-B170-48EA-B13C-9AE25BFDCDFE}">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mj-ea"/>
              <a:ea typeface="+mj-ea"/>
            </a:rPr>
            <a:t>Data</a:t>
          </a:r>
          <a:endParaRPr kumimoji="1" lang="ja-JP" altLang="en-US"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3. Manage the data flow</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4. Manage the data discovery</a:t>
          </a:r>
          <a:endParaRPr lang="ja-JP" sz="2400" kern="1200" dirty="0">
            <a:solidFill>
              <a:schemeClr val="bg2"/>
            </a:solidFill>
            <a:latin typeface="+mj-ea"/>
            <a:ea typeface="+mj-ea"/>
          </a:endParaRPr>
        </a:p>
      </dsp:txBody>
      <dsp:txXfrm>
        <a:off x="1735392" y="0"/>
        <a:ext cx="6185487" cy="1512168"/>
      </dsp:txXfrm>
    </dsp:sp>
    <dsp:sp modelId="{918C0C06-B5A6-47B7-A062-A4CFEC6CA7A8}">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647F0-B170-48EA-B13C-9AE25BFDCDFE}">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ja-JP" sz="2400" b="1" kern="1200" dirty="0" smtClean="0">
              <a:solidFill>
                <a:schemeClr val="tx1"/>
              </a:solidFill>
              <a:latin typeface="+mj-ea"/>
              <a:ea typeface="+mj-ea"/>
            </a:rPr>
            <a:t>Data</a:t>
          </a:r>
          <a:endParaRPr kumimoji="1" lang="ja-JP" altLang="en-US"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3. Manage the data flow</a:t>
          </a:r>
          <a:endParaRPr lang="ja-JP" sz="2400" kern="1200" dirty="0">
            <a:solidFill>
              <a:schemeClr val="bg2"/>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4. Manage the data discovery</a:t>
          </a:r>
          <a:endParaRPr lang="ja-JP" sz="2400" kern="1200" dirty="0">
            <a:solidFill>
              <a:schemeClr val="tx1"/>
            </a:solidFill>
            <a:latin typeface="+mj-ea"/>
            <a:ea typeface="+mj-ea"/>
          </a:endParaRPr>
        </a:p>
      </dsp:txBody>
      <dsp:txXfrm>
        <a:off x="1735392" y="0"/>
        <a:ext cx="6185487" cy="1512168"/>
      </dsp:txXfrm>
    </dsp:sp>
    <dsp:sp modelId="{918C0C06-B5A6-47B7-A062-A4CFEC6CA7A8}">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F0968-0160-42CA-AC2F-A26E5CA31A7A}">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External interactions</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tx1"/>
              </a:solidFill>
              <a:latin typeface="+mj-ea"/>
              <a:ea typeface="+mj-ea"/>
            </a:rPr>
            <a:t>5. Manage the </a:t>
          </a:r>
          <a:r>
            <a:rPr lang="en-US" sz="2400" kern="1200" dirty="0" err="1" smtClean="0">
              <a:solidFill>
                <a:schemeClr val="tx1"/>
              </a:solidFill>
              <a:latin typeface="+mj-ea"/>
              <a:ea typeface="+mj-ea"/>
            </a:rPr>
            <a:t>centre-centre</a:t>
          </a:r>
          <a:r>
            <a:rPr lang="en-US" sz="2400" kern="1200" dirty="0" smtClean="0">
              <a:solidFill>
                <a:schemeClr val="tx1"/>
              </a:solidFill>
              <a:latin typeface="+mj-ea"/>
              <a:ea typeface="+mj-ea"/>
            </a:rPr>
            <a:t> interactions</a:t>
          </a:r>
          <a:endParaRPr lang="ja-JP" sz="2400"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bg2"/>
              </a:solidFill>
              <a:latin typeface="+mj-ea"/>
              <a:ea typeface="+mj-ea"/>
            </a:rPr>
            <a:t>6. </a:t>
          </a:r>
          <a:r>
            <a:rPr lang="en-US" sz="2400" kern="1200" dirty="0" smtClean="0">
              <a:solidFill>
                <a:schemeClr val="bg2"/>
              </a:solidFill>
              <a:latin typeface="+mj-ea"/>
              <a:ea typeface="+mj-ea"/>
            </a:rPr>
            <a:t>Manage the </a:t>
          </a:r>
          <a:r>
            <a:rPr kumimoji="1" lang="en-US" sz="2400" kern="1200" dirty="0" smtClean="0">
              <a:solidFill>
                <a:schemeClr val="bg2"/>
              </a:solidFill>
              <a:latin typeface="+mj-ea"/>
              <a:ea typeface="+mj-ea"/>
            </a:rPr>
            <a:t>user interactions</a:t>
          </a:r>
          <a:endParaRPr lang="ja-JP" sz="2400" kern="1200" dirty="0">
            <a:solidFill>
              <a:schemeClr val="bg2"/>
            </a:solidFill>
            <a:latin typeface="+mj-ea"/>
            <a:ea typeface="+mj-ea"/>
          </a:endParaRPr>
        </a:p>
      </dsp:txBody>
      <dsp:txXfrm>
        <a:off x="1735392" y="0"/>
        <a:ext cx="6185487" cy="1512168"/>
      </dsp:txXfrm>
    </dsp:sp>
    <dsp:sp modelId="{263AB295-5850-4B18-81FD-3C0262FAFC96}">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F0968-0160-42CA-AC2F-A26E5CA31A7A}">
      <dsp:nvSpPr>
        <dsp:cNvPr id="0" name=""/>
        <dsp:cNvSpPr/>
      </dsp:nvSpPr>
      <dsp:spPr>
        <a:xfrm>
          <a:off x="0" y="0"/>
          <a:ext cx="7920880" cy="1512168"/>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lang="en-US" altLang="ja-JP" sz="2400" b="1" kern="1200" dirty="0" smtClean="0">
              <a:solidFill>
                <a:schemeClr val="tx1"/>
              </a:solidFill>
              <a:latin typeface="+mj-ea"/>
              <a:ea typeface="+mj-ea"/>
            </a:rPr>
            <a:t>External interactions</a:t>
          </a:r>
          <a:endParaRPr lang="ja-JP" sz="2400" b="1" kern="1200" dirty="0">
            <a:solidFill>
              <a:schemeClr val="tx1"/>
            </a:solidFill>
            <a:latin typeface="+mj-ea"/>
            <a:ea typeface="+mj-ea"/>
          </a:endParaRPr>
        </a:p>
        <a:p>
          <a:pPr marL="228600" lvl="1" indent="-228600" algn="l" defTabSz="1066800" rtl="0">
            <a:lnSpc>
              <a:spcPct val="90000"/>
            </a:lnSpc>
            <a:spcBef>
              <a:spcPct val="0"/>
            </a:spcBef>
            <a:spcAft>
              <a:spcPct val="15000"/>
            </a:spcAft>
            <a:buChar char="••"/>
          </a:pPr>
          <a:r>
            <a:rPr lang="en-US" sz="2400" kern="1200" dirty="0" smtClean="0">
              <a:solidFill>
                <a:schemeClr val="bg2"/>
              </a:solidFill>
              <a:latin typeface="+mj-ea"/>
              <a:ea typeface="+mj-ea"/>
            </a:rPr>
            <a:t>5. Manage the </a:t>
          </a:r>
          <a:r>
            <a:rPr lang="en-US" sz="2400" kern="1200" dirty="0" err="1" smtClean="0">
              <a:solidFill>
                <a:schemeClr val="bg2"/>
              </a:solidFill>
              <a:latin typeface="+mj-ea"/>
              <a:ea typeface="+mj-ea"/>
            </a:rPr>
            <a:t>centre-centre</a:t>
          </a:r>
          <a:r>
            <a:rPr lang="en-US" sz="2400" kern="1200" dirty="0" smtClean="0">
              <a:solidFill>
                <a:schemeClr val="bg2"/>
              </a:solidFill>
              <a:latin typeface="+mj-ea"/>
              <a:ea typeface="+mj-ea"/>
            </a:rPr>
            <a:t> interactions</a:t>
          </a:r>
          <a:endParaRPr lang="ja-JP" sz="2400" kern="1200" dirty="0">
            <a:solidFill>
              <a:schemeClr val="bg2"/>
            </a:solidFill>
            <a:latin typeface="+mj-ea"/>
            <a:ea typeface="+mj-ea"/>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mj-ea"/>
              <a:ea typeface="+mj-ea"/>
            </a:rPr>
            <a:t>6. </a:t>
          </a:r>
          <a:r>
            <a:rPr lang="en-US" sz="2400" kern="1200" dirty="0" smtClean="0">
              <a:solidFill>
                <a:schemeClr val="tx1"/>
              </a:solidFill>
              <a:latin typeface="+mj-ea"/>
              <a:ea typeface="+mj-ea"/>
            </a:rPr>
            <a:t>Manage the </a:t>
          </a:r>
          <a:r>
            <a:rPr kumimoji="1" lang="en-US" sz="2400" kern="1200" dirty="0" smtClean="0">
              <a:solidFill>
                <a:schemeClr val="tx1"/>
              </a:solidFill>
              <a:latin typeface="+mj-ea"/>
              <a:ea typeface="+mj-ea"/>
            </a:rPr>
            <a:t>user interactions</a:t>
          </a:r>
          <a:endParaRPr lang="ja-JP" sz="2400" kern="1200" dirty="0">
            <a:solidFill>
              <a:schemeClr val="tx1"/>
            </a:solidFill>
            <a:latin typeface="+mj-ea"/>
            <a:ea typeface="+mj-ea"/>
          </a:endParaRPr>
        </a:p>
      </dsp:txBody>
      <dsp:txXfrm>
        <a:off x="1735392" y="0"/>
        <a:ext cx="6185487" cy="1512168"/>
      </dsp:txXfrm>
    </dsp:sp>
    <dsp:sp modelId="{263AB295-5850-4B18-81FD-3C0262FAFC96}">
      <dsp:nvSpPr>
        <dsp:cNvPr id="0" name=""/>
        <dsp:cNvSpPr/>
      </dsp:nvSpPr>
      <dsp:spPr>
        <a:xfrm>
          <a:off x="151216" y="151216"/>
          <a:ext cx="1584176" cy="1209734"/>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2C5CB-C457-45D5-BA69-82B019056EE3}">
      <dsp:nvSpPr>
        <dsp:cNvPr id="0" name=""/>
        <dsp:cNvSpPr/>
      </dsp:nvSpPr>
      <dsp:spPr>
        <a:xfrm>
          <a:off x="0" y="0"/>
          <a:ext cx="7920880" cy="1296144"/>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rtl="0">
            <a:lnSpc>
              <a:spcPct val="90000"/>
            </a:lnSpc>
            <a:spcBef>
              <a:spcPct val="0"/>
            </a:spcBef>
            <a:spcAft>
              <a:spcPct val="35000"/>
            </a:spcAft>
          </a:pPr>
          <a:r>
            <a:rPr kumimoji="1" lang="en-US" sz="2400" b="1"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b="1" kern="1200" dirty="0">
            <a:solidFill>
              <a:schemeClr val="tx1"/>
            </a:solidFill>
            <a:latin typeface="Arial" panose="020B0604020202020204" pitchFamily="34" charset="0"/>
            <a:ea typeface="+mj-ea"/>
            <a:cs typeface="Arial" panose="020B0604020202020204" pitchFamily="34" charset="0"/>
          </a:endParaRPr>
        </a:p>
        <a:p>
          <a:pPr marL="228600" lvl="1" indent="-228600" algn="l" defTabSz="1066800" rtl="0">
            <a:lnSpc>
              <a:spcPct val="90000"/>
            </a:lnSpc>
            <a:spcBef>
              <a:spcPct val="0"/>
            </a:spcBef>
            <a:spcAft>
              <a:spcPct val="15000"/>
            </a:spcAft>
            <a:buChar char="••"/>
          </a:pPr>
          <a:r>
            <a:rPr kumimoji="1" lang="en-US" sz="2400" kern="1200" dirty="0" smtClean="0">
              <a:solidFill>
                <a:schemeClr val="tx1"/>
              </a:solidFill>
              <a:latin typeface="Arial" panose="020B0604020202020204" pitchFamily="34" charset="0"/>
              <a:ea typeface="+mj-ea"/>
              <a:cs typeface="Arial" panose="020B0604020202020204" pitchFamily="34" charset="0"/>
            </a:rPr>
            <a:t>7. </a:t>
          </a:r>
          <a:r>
            <a:rPr lang="en-US" sz="2400" kern="1200" dirty="0" smtClean="0">
              <a:solidFill>
                <a:schemeClr val="tx1"/>
              </a:solidFill>
              <a:latin typeface="Arial" panose="020B0604020202020204" pitchFamily="34" charset="0"/>
              <a:ea typeface="+mj-ea"/>
              <a:cs typeface="Arial" panose="020B0604020202020204" pitchFamily="34" charset="0"/>
            </a:rPr>
            <a:t>Manage the </a:t>
          </a:r>
          <a:r>
            <a:rPr lang="en-US" altLang="ja-JP" sz="2400" kern="1200" dirty="0" smtClean="0">
              <a:solidFill>
                <a:schemeClr val="tx1"/>
              </a:solidFill>
              <a:latin typeface="Arial" panose="020B0604020202020204" pitchFamily="34" charset="0"/>
              <a:ea typeface="+mj-ea"/>
              <a:cs typeface="Arial" panose="020B0604020202020204" pitchFamily="34" charset="0"/>
            </a:rPr>
            <a:t>quality, risk and </a:t>
          </a:r>
          <a:r>
            <a:rPr kumimoji="1" lang="en-US" sz="2400" kern="1200" dirty="0" smtClean="0">
              <a:solidFill>
                <a:schemeClr val="tx1"/>
              </a:solidFill>
              <a:latin typeface="Arial" panose="020B0604020202020204" pitchFamily="34" charset="0"/>
              <a:ea typeface="+mj-ea"/>
              <a:cs typeface="Arial" panose="020B0604020202020204" pitchFamily="34" charset="0"/>
            </a:rPr>
            <a:t>operational service</a:t>
          </a:r>
          <a:endParaRPr lang="ja-JP" sz="2400" kern="1200" dirty="0">
            <a:solidFill>
              <a:schemeClr val="tx1"/>
            </a:solidFill>
            <a:latin typeface="Arial" panose="020B0604020202020204" pitchFamily="34" charset="0"/>
            <a:ea typeface="+mj-ea"/>
            <a:cs typeface="Arial" panose="020B0604020202020204" pitchFamily="34" charset="0"/>
          </a:endParaRPr>
        </a:p>
      </dsp:txBody>
      <dsp:txXfrm>
        <a:off x="1713790" y="0"/>
        <a:ext cx="6207089" cy="1296144"/>
      </dsp:txXfrm>
    </dsp:sp>
    <dsp:sp modelId="{F431A0E9-A890-4AD9-97BB-441ED41298B2}">
      <dsp:nvSpPr>
        <dsp:cNvPr id="0" name=""/>
        <dsp:cNvSpPr/>
      </dsp:nvSpPr>
      <dsp:spPr>
        <a:xfrm>
          <a:off x="129614" y="129614"/>
          <a:ext cx="1584176" cy="1036915"/>
        </a:xfrm>
        <a:prstGeom prst="roundRect">
          <a:avLst>
            <a:gd name="adj" fmla="val 10000"/>
          </a:avLst>
        </a:prstGeom>
        <a:blipFill rotWithShape="1">
          <a:blip xmlns:r="http://schemas.openxmlformats.org/officeDocument/2006/relationships" r:embed="rId1"/>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1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Topics</a:t>
            </a:r>
          </a:p>
          <a:p>
            <a:pPr eaLnBrk="1" hangingPunct="1"/>
            <a:endParaRPr lang="en-US" altLang="en-US" dirty="0" smtClean="0"/>
          </a:p>
          <a:p>
            <a:pPr eaLnBrk="1" hangingPunct="1"/>
            <a:r>
              <a:rPr lang="en-US" altLang="en-US" dirty="0" smtClean="0"/>
              <a:t>Thi</a:t>
            </a:r>
            <a:r>
              <a:rPr lang="en-US" altLang="en-US" baseline="0" dirty="0" smtClean="0"/>
              <a:t>s module describes the competencies that are needed to operate and use the WMO Information System (WIS). They are described in a general way and are applicable to all types of WIS </a:t>
            </a:r>
            <a:r>
              <a:rPr lang="en-US" altLang="en-US" baseline="0" dirty="0" err="1" smtClean="0"/>
              <a:t>centre</a:t>
            </a:r>
            <a:r>
              <a:rPr lang="en-US" altLang="en-US" baseline="0" dirty="0" smtClean="0"/>
              <a:t>. However, the level of competence needed will depend on the role of the </a:t>
            </a:r>
            <a:r>
              <a:rPr lang="en-US" altLang="en-US" baseline="0" dirty="0" err="1" smtClean="0"/>
              <a:t>centre</a:t>
            </a:r>
            <a:r>
              <a:rPr lang="en-US" altLang="en-US" baseline="0" dirty="0" smtClean="0"/>
              <a:t>. Some </a:t>
            </a:r>
            <a:r>
              <a:rPr lang="en-US" altLang="en-US" baseline="0" dirty="0" err="1" smtClean="0"/>
              <a:t>centres</a:t>
            </a:r>
            <a:r>
              <a:rPr lang="en-US" altLang="en-US" baseline="0" dirty="0" smtClean="0"/>
              <a:t> may rely on a small number of staff or suppliers to meet their needs, and in this case the individuals are likely to need a broad, but less detailed, competence across a broad range of the WIS competencies. Others, with more complex infrastructure, may need more people to support their operations, often through a combination of internal staff and external suppliers</a:t>
            </a:r>
          </a:p>
          <a:p>
            <a:pPr eaLnBrk="1" hangingPunct="1"/>
            <a:endParaRPr lang="en-US" altLang="en-US" baseline="0" dirty="0" smtClean="0"/>
          </a:p>
          <a:p>
            <a:pPr eaLnBrk="1" hangingPunct="1"/>
            <a:r>
              <a:rPr lang="en-US" altLang="en-US" baseline="0" dirty="0" smtClean="0"/>
              <a:t>It is not necessary that each person has the full set of competencies to support WIS. However, it is expected that any institution providing WIS services will have staff members somewhere within the organization who together demonstrate all the competencies at the institution’s infrastructural capacity level.</a:t>
            </a:r>
          </a:p>
          <a:p>
            <a:pPr eaLnBrk="1" hangingPunct="1"/>
            <a:endParaRPr lang="en-US" altLang="en-US" baseline="0" dirty="0" smtClean="0"/>
          </a:p>
          <a:p>
            <a:pPr eaLnBrk="1" hangingPunct="1"/>
            <a:r>
              <a:rPr lang="en-US" altLang="en-US" baseline="0" dirty="0" smtClean="0"/>
              <a:t>This module is concerned with those competencies that are specific to WIS. As an IT-based system, organizations supporting or using WIS services will also need access to people with appropriate generic IT competencies. The specification and development of these competencies is adequately covered by government and commercial resources, and are therefore not covered in the WIS competencies.</a:t>
            </a:r>
          </a:p>
          <a:p>
            <a:pPr eaLnBrk="1" hangingPunct="1"/>
            <a:endParaRPr lang="en-US" altLang="en-US" baseline="0" dirty="0" smtClean="0"/>
          </a:p>
          <a:p>
            <a:pPr eaLnBrk="1" hangingPunct="1"/>
            <a:r>
              <a:rPr lang="en-US" altLang="en-US" baseline="0" dirty="0" smtClean="0"/>
              <a:t>This module covers:</a:t>
            </a:r>
          </a:p>
          <a:p>
            <a:pPr marL="171450" indent="-171450" eaLnBrk="1" hangingPunct="1">
              <a:buFont typeface="Arial" panose="020B0604020202020204" pitchFamily="34" charset="0"/>
              <a:buChar char="•"/>
            </a:pPr>
            <a:r>
              <a:rPr lang="en-US" altLang="en-US" baseline="0" dirty="0" smtClean="0"/>
              <a:t>A description of what is meant by a </a:t>
            </a:r>
            <a:r>
              <a:rPr lang="en-US" altLang="en-US" baseline="0" dirty="0" smtClean="0"/>
              <a:t>competency</a:t>
            </a:r>
            <a:endParaRPr lang="en-US" altLang="en-US" baseline="0" dirty="0" smtClean="0"/>
          </a:p>
          <a:p>
            <a:pPr marL="171450" indent="-171450" eaLnBrk="1" hangingPunct="1">
              <a:buFont typeface="Arial" panose="020B0604020202020204" pitchFamily="34" charset="0"/>
              <a:buChar char="•"/>
            </a:pPr>
            <a:r>
              <a:rPr lang="en-US" altLang="en-US" baseline="0" dirty="0" smtClean="0"/>
              <a:t>A description of the WIS competencies</a:t>
            </a:r>
          </a:p>
          <a:p>
            <a:pPr marL="171450" indent="-171450" eaLnBrk="1" hangingPunct="1">
              <a:buFont typeface="Arial" panose="020B0604020202020204" pitchFamily="34" charset="0"/>
              <a:buChar char="•"/>
            </a:pPr>
            <a:r>
              <a:rPr lang="en-US" altLang="en-US" baseline="0" dirty="0" smtClean="0"/>
              <a:t>An introduction to the WIS Training and Learning Guide.</a:t>
            </a:r>
          </a:p>
          <a:p>
            <a:pPr marL="171450" indent="-171450" eaLnBrk="1" hangingPunct="1">
              <a:buFont typeface="Arial" panose="020B0604020202020204" pitchFamily="34" charset="0"/>
              <a:buChar char="•"/>
            </a:pPr>
            <a:endParaRPr lang="en-US" altLang="en-US" baseline="0" dirty="0" smtClean="0"/>
          </a:p>
          <a:p>
            <a:pPr marL="171450" indent="-171450" eaLnBrk="1" hangingPunct="1">
              <a:buFont typeface="Arial" panose="020B0604020202020204" pitchFamily="34" charset="0"/>
              <a:buChar char="•"/>
            </a:pPr>
            <a:endParaRPr lang="en-US" altLang="en-US" baseline="0" dirty="0" smtClean="0"/>
          </a:p>
          <a:p>
            <a:pPr eaLnBrk="1" hangingPunct="1"/>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What is a </a:t>
            </a:r>
            <a:r>
              <a:rPr kumimoji="1" lang="en-GB" altLang="ja-JP" b="1" dirty="0" smtClean="0"/>
              <a:t>competency? </a:t>
            </a:r>
            <a:r>
              <a:rPr kumimoji="1" lang="en-GB" altLang="ja-JP" b="1" dirty="0" smtClean="0"/>
              <a:t>An example</a:t>
            </a:r>
          </a:p>
          <a:p>
            <a:endParaRPr kumimoji="1" lang="en-GB" altLang="ja-JP" dirty="0" smtClean="0"/>
          </a:p>
          <a:p>
            <a:r>
              <a:rPr kumimoji="1" lang="en-GB" altLang="ja-JP" dirty="0" smtClean="0"/>
              <a:t>The concept</a:t>
            </a:r>
            <a:r>
              <a:rPr kumimoji="1" lang="en-GB" altLang="ja-JP" baseline="0" dirty="0" smtClean="0"/>
              <a:t> of a </a:t>
            </a:r>
            <a:r>
              <a:rPr kumimoji="1" lang="en-GB" altLang="ja-JP" baseline="0" dirty="0" smtClean="0"/>
              <a:t>competency </a:t>
            </a:r>
            <a:r>
              <a:rPr kumimoji="1" lang="en-GB" altLang="ja-JP" baseline="0" dirty="0" smtClean="0"/>
              <a:t>covers all types of activity, and it is easier to describe in the context of a familiar, more tangible, activity that managing the WIS.</a:t>
            </a:r>
          </a:p>
          <a:p>
            <a:endParaRPr kumimoji="1" lang="en-GB" altLang="ja-JP" baseline="0" dirty="0" smtClean="0"/>
          </a:p>
          <a:p>
            <a:r>
              <a:rPr kumimoji="1" lang="en-GB" altLang="ja-JP" baseline="0" dirty="0" smtClean="0"/>
              <a:t>Consider a small company that runs a shop that sells freshly made fruit juices. Their objective is to provide fresh fruit juice every day (to a consistent standard). Following the example of the WIS competencies, we will not discuss the generic competencies of running a small business – but will concentrate on those specifically needed for a fruit juice business.</a:t>
            </a:r>
          </a:p>
          <a:p>
            <a:endParaRPr kumimoji="1" lang="en-GB" altLang="ja-JP" baseline="0" dirty="0" smtClean="0"/>
          </a:p>
          <a:p>
            <a:r>
              <a:rPr kumimoji="1" lang="en-GB" altLang="ja-JP" baseline="0" dirty="0" smtClean="0"/>
              <a:t>The key activity is to take fresh fruit and blend it to make fruit juice. However, there are several components to doing this:</a:t>
            </a:r>
          </a:p>
          <a:p>
            <a:pPr marL="171450" indent="-171450">
              <a:buFont typeface="Arial" panose="020B0604020202020204" pitchFamily="34" charset="0"/>
              <a:buChar char="•"/>
            </a:pPr>
            <a:r>
              <a:rPr kumimoji="1" lang="en-GB" altLang="ja-JP" baseline="0" dirty="0" smtClean="0"/>
              <a:t>Get the fruit</a:t>
            </a:r>
          </a:p>
          <a:p>
            <a:pPr marL="171450" indent="-171450">
              <a:buFont typeface="Arial" panose="020B0604020202020204" pitchFamily="34" charset="0"/>
              <a:buChar char="•"/>
            </a:pPr>
            <a:r>
              <a:rPr kumimoji="1" lang="en-GB" altLang="ja-JP" baseline="0" dirty="0" smtClean="0"/>
              <a:t>Operate the blender</a:t>
            </a:r>
          </a:p>
          <a:p>
            <a:pPr marL="171450" indent="-171450">
              <a:buFont typeface="Arial" panose="020B0604020202020204" pitchFamily="34" charset="0"/>
              <a:buChar char="•"/>
            </a:pPr>
            <a:r>
              <a:rPr kumimoji="1" lang="en-GB" altLang="ja-JP" baseline="0" dirty="0" smtClean="0"/>
              <a:t>Manage continuity of service</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These can be considered the competencies needed to run a fresh fruit juice business.</a:t>
            </a:r>
          </a:p>
          <a:p>
            <a:pPr marL="0" indent="0">
              <a:buFont typeface="Arial" panose="020B0604020202020204" pitchFamily="34" charset="0"/>
              <a:buNone/>
            </a:pPr>
            <a:endParaRPr kumimoji="1" lang="en-GB" altLang="ja-JP" baseline="0" dirty="0" smtClean="0"/>
          </a:p>
          <a:p>
            <a:pPr marL="171450" indent="-171450">
              <a:buFont typeface="Arial" panose="020B0604020202020204" pitchFamily="34" charset="0"/>
              <a:buChar char="•"/>
            </a:pPr>
            <a:r>
              <a:rPr kumimoji="1" lang="en-GB" altLang="ja-JP" b="1" baseline="0" dirty="0" smtClean="0"/>
              <a:t>KNOW</a:t>
            </a:r>
            <a:r>
              <a:rPr kumimoji="1" lang="en-GB" altLang="ja-JP" baseline="0" dirty="0" smtClean="0"/>
              <a:t> how to assess the quality of fruit – and </a:t>
            </a:r>
            <a:r>
              <a:rPr kumimoji="1" lang="en-GB" altLang="ja-JP" b="1" baseline="0" dirty="0" smtClean="0"/>
              <a:t>BE ABLE </a:t>
            </a:r>
            <a:r>
              <a:rPr kumimoji="1" lang="en-GB" altLang="ja-JP" baseline="0" dirty="0" smtClean="0"/>
              <a:t>to successfully negotiate good fruit at a good price</a:t>
            </a:r>
          </a:p>
          <a:p>
            <a:pPr marL="171450" indent="-171450">
              <a:buFont typeface="Arial" panose="020B0604020202020204" pitchFamily="34" charset="0"/>
              <a:buChar char="•"/>
            </a:pPr>
            <a:r>
              <a:rPr kumimoji="1" lang="en-GB" altLang="ja-JP" b="1" baseline="0" dirty="0" smtClean="0"/>
              <a:t>KNOW</a:t>
            </a:r>
            <a:r>
              <a:rPr kumimoji="1" lang="en-GB" altLang="ja-JP" baseline="0" dirty="0" smtClean="0"/>
              <a:t> about the availability of fruit – and </a:t>
            </a:r>
            <a:r>
              <a:rPr kumimoji="1" lang="en-GB" altLang="ja-JP" b="1" baseline="0" dirty="0" smtClean="0"/>
              <a:t>BE ABLE </a:t>
            </a:r>
            <a:r>
              <a:rPr kumimoji="1" lang="en-GB" altLang="ja-JP" baseline="0" dirty="0" smtClean="0"/>
              <a:t>to plan when and where they will buy the fruit, and modify the menu to take account of seasonal variations</a:t>
            </a:r>
          </a:p>
          <a:p>
            <a:pPr marL="171450" indent="-171450">
              <a:buFont typeface="Arial" panose="020B0604020202020204" pitchFamily="34" charset="0"/>
              <a:buChar char="•"/>
            </a:pPr>
            <a:r>
              <a:rPr kumimoji="1" lang="en-GB" altLang="ja-JP" b="1" baseline="0" dirty="0" smtClean="0"/>
              <a:t>KNOW</a:t>
            </a:r>
            <a:r>
              <a:rPr kumimoji="1" lang="en-GB" altLang="ja-JP" b="0" baseline="0" dirty="0" smtClean="0"/>
              <a:t> the maintenance procedures for the blender – and </a:t>
            </a:r>
            <a:r>
              <a:rPr kumimoji="1" lang="en-GB" altLang="ja-JP" b="1" baseline="0" dirty="0" smtClean="0"/>
              <a:t>BE ABLE </a:t>
            </a:r>
            <a:r>
              <a:rPr kumimoji="1" lang="en-GB" altLang="ja-JP" b="0" baseline="0" dirty="0" smtClean="0"/>
              <a:t>to maintain the blender</a:t>
            </a:r>
          </a:p>
          <a:p>
            <a:pPr marL="171450" indent="-171450">
              <a:buFont typeface="Arial" panose="020B0604020202020204" pitchFamily="34" charset="0"/>
              <a:buChar char="•"/>
            </a:pPr>
            <a:r>
              <a:rPr kumimoji="1" lang="en-GB" altLang="ja-JP" b="1" baseline="0" dirty="0" smtClean="0"/>
              <a:t>KNOW</a:t>
            </a:r>
            <a:r>
              <a:rPr kumimoji="1" lang="en-GB" altLang="ja-JP" b="0" baseline="0" dirty="0" smtClean="0"/>
              <a:t> the warranty arrangements for the blender – and </a:t>
            </a:r>
            <a:r>
              <a:rPr kumimoji="1" lang="en-GB" altLang="ja-JP" b="1" baseline="0" dirty="0" smtClean="0"/>
              <a:t>BE ABLE</a:t>
            </a:r>
            <a:r>
              <a:rPr kumimoji="1" lang="en-GB" altLang="ja-JP" b="0" baseline="0" dirty="0" smtClean="0"/>
              <a:t> to arrange repairs under warranty when possible, and if not arrange for an alternative source for repairs.</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This combination of </a:t>
            </a:r>
            <a:r>
              <a:rPr kumimoji="1" lang="en-GB" altLang="ja-JP" b="1" baseline="0" dirty="0" smtClean="0"/>
              <a:t>KNOWLEDGE</a:t>
            </a:r>
            <a:r>
              <a:rPr kumimoji="1" lang="en-GB" altLang="ja-JP" baseline="0" dirty="0" smtClean="0"/>
              <a:t> (KNOW) and </a:t>
            </a:r>
            <a:r>
              <a:rPr kumimoji="1" lang="en-GB" altLang="ja-JP" b="1" baseline="0" dirty="0" smtClean="0"/>
              <a:t>SKILL</a:t>
            </a:r>
            <a:r>
              <a:rPr kumimoji="1" lang="en-GB" altLang="ja-JP" baseline="0" dirty="0" smtClean="0"/>
              <a:t> (BE ABLE), combined with judgement on when and how to apply them, forms the basis of </a:t>
            </a:r>
            <a:r>
              <a:rPr kumimoji="1" lang="en-GB" altLang="ja-JP" b="1" baseline="0" dirty="0" smtClean="0"/>
              <a:t>COMPETENCE</a:t>
            </a:r>
            <a:r>
              <a:rPr kumimoji="1" lang="en-GB" altLang="ja-JP" baseline="0" dirty="0" smtClean="0"/>
              <a:t>.</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aseline="0" dirty="0" smtClean="0"/>
              <a:t>The WIS competencies define what has to be achieved in order to operate or use the WIS. The competencies are broken down into smaller performance components, and the knowledge and skills needed to deliver these.</a:t>
            </a:r>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4</a:t>
            </a:fld>
            <a:endParaRPr kumimoji="1" lang="ja-JP" altLang="en-US"/>
          </a:p>
        </p:txBody>
      </p:sp>
    </p:spTree>
    <p:extLst>
      <p:ext uri="{BB962C8B-B14F-4D97-AF65-F5344CB8AC3E}">
        <p14:creationId xmlns:p14="http://schemas.microsoft.com/office/powerpoint/2010/main" val="1883792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Training and Learning Guide for a Fruit Juice</a:t>
            </a:r>
            <a:r>
              <a:rPr kumimoji="1" lang="en-GB" altLang="ja-JP" b="1" baseline="0" dirty="0" smtClean="0"/>
              <a:t> business</a:t>
            </a:r>
          </a:p>
          <a:p>
            <a:endParaRPr kumimoji="1" lang="en-GB" altLang="ja-JP"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kumimoji="1" lang="en-GB" altLang="ja-JP" dirty="0" smtClean="0"/>
              <a:t>The WIS Training</a:t>
            </a:r>
            <a:r>
              <a:rPr kumimoji="1" lang="en-GB" altLang="ja-JP" baseline="0" dirty="0" smtClean="0"/>
              <a:t> and Learning Guide provides guidance on how people and organizations can build the competencies needed to operate and use the WIS. It supplements the competencies definitions by providing examples of training activities that could be used to develop the competencies, together with training materials that might be used to support the training activities. Some of the resources will be available from central sources (such as the WMO web site), but others may be obtained locally (such as local operating procedures). The Training and Learning Guide also suggests how it might be possible to determine whether the learning activity has achieved the enhancement of competence that was desired (learning outcomes).</a:t>
            </a:r>
          </a:p>
          <a:p>
            <a:endParaRPr kumimoji="1" lang="en-GB" altLang="ja-JP" baseline="0" dirty="0" smtClean="0"/>
          </a:p>
          <a:p>
            <a:r>
              <a:rPr kumimoji="1" lang="en-GB" altLang="ja-JP" baseline="0" dirty="0" smtClean="0"/>
              <a:t>In the case of the Fresh Fruit Juice shop, a learning and training guide might include:</a:t>
            </a:r>
          </a:p>
          <a:p>
            <a:endParaRPr kumimoji="1" lang="en-GB" altLang="ja-JP" baseline="0" dirty="0" smtClean="0"/>
          </a:p>
          <a:p>
            <a:r>
              <a:rPr kumimoji="1" lang="en-GB" altLang="ja-JP" b="1" baseline="0" dirty="0" smtClean="0"/>
              <a:t>Resources</a:t>
            </a:r>
          </a:p>
          <a:p>
            <a:pPr marL="171450" indent="-171450">
              <a:buFont typeface="Arial" panose="020B0604020202020204" pitchFamily="34" charset="0"/>
              <a:buChar char="•"/>
            </a:pPr>
            <a:r>
              <a:rPr kumimoji="1" lang="en-GB" altLang="ja-JP" baseline="0" dirty="0" smtClean="0"/>
              <a:t>A list of fruit shops – so the individual knows where to go to negotiate for fruit</a:t>
            </a:r>
          </a:p>
          <a:p>
            <a:pPr marL="171450" indent="-171450">
              <a:buFont typeface="Arial" panose="020B0604020202020204" pitchFamily="34" charset="0"/>
              <a:buChar char="•"/>
            </a:pPr>
            <a:r>
              <a:rPr kumimoji="1" lang="en-GB" altLang="ja-JP" baseline="0" dirty="0" smtClean="0"/>
              <a:t>The instruction manual for the blender – to act as a reference</a:t>
            </a:r>
          </a:p>
          <a:p>
            <a:pPr marL="171450" indent="-171450">
              <a:buFont typeface="Arial" panose="020B0604020202020204" pitchFamily="34" charset="0"/>
              <a:buChar char="•"/>
            </a:pPr>
            <a:r>
              <a:rPr kumimoji="1" lang="en-GB" altLang="ja-JP" baseline="0" dirty="0" smtClean="0"/>
              <a:t>The warranty document – so the individual can learn the conditions of the warranty</a:t>
            </a:r>
          </a:p>
          <a:p>
            <a:pPr marL="171450" indent="-171450">
              <a:buFont typeface="Arial" panose="020B0604020202020204" pitchFamily="34" charset="0"/>
              <a:buChar char="•"/>
            </a:pPr>
            <a:endParaRPr kumimoji="1" lang="en-GB" altLang="ja-JP" baseline="0" dirty="0" smtClean="0"/>
          </a:p>
          <a:p>
            <a:pPr marL="0" indent="0">
              <a:buFont typeface="Arial" panose="020B0604020202020204" pitchFamily="34" charset="0"/>
              <a:buNone/>
            </a:pPr>
            <a:r>
              <a:rPr kumimoji="1" lang="en-GB" altLang="ja-JP" b="1" baseline="0" dirty="0" smtClean="0"/>
              <a:t>Learning outcomes</a:t>
            </a:r>
          </a:p>
          <a:p>
            <a:pPr marL="171450" indent="-171450">
              <a:buFont typeface="Arial" panose="020B0604020202020204" pitchFamily="34" charset="0"/>
              <a:buChar char="•"/>
            </a:pPr>
            <a:r>
              <a:rPr kumimoji="1" lang="en-GB" altLang="ja-JP" baseline="0" dirty="0" smtClean="0"/>
              <a:t>The individual reliably gets fresh fruit – if they can’t then additional development activities may need to be carried out</a:t>
            </a:r>
          </a:p>
          <a:p>
            <a:pPr marL="171450" indent="-171450">
              <a:buFont typeface="Arial" panose="020B0604020202020204" pitchFamily="34" charset="0"/>
              <a:buChar char="•"/>
            </a:pPr>
            <a:r>
              <a:rPr kumimoji="1" lang="en-GB" altLang="ja-JP" baseline="0" dirty="0" smtClean="0"/>
              <a:t>The individual operates the blender safely</a:t>
            </a:r>
          </a:p>
          <a:p>
            <a:pPr marL="171450" indent="-171450">
              <a:buFont typeface="Arial" panose="020B0604020202020204" pitchFamily="34" charset="0"/>
              <a:buChar char="•"/>
            </a:pPr>
            <a:r>
              <a:rPr kumimoji="1" lang="en-GB" altLang="ja-JP" baseline="0" dirty="0" smtClean="0"/>
              <a:t>The individual can manage the whole system so that fresh fruit juice is available even though there are difficulties with the suppliers normally used to provide fruit, or there are problems with the blender.</a:t>
            </a:r>
          </a:p>
          <a:p>
            <a:endParaRPr kumimoji="1" lang="ja-JP" altLang="en-US" dirty="0"/>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5</a:t>
            </a:fld>
            <a:endParaRPr kumimoji="1" lang="ja-JP" altLang="en-US"/>
          </a:p>
        </p:txBody>
      </p:sp>
    </p:spTree>
    <p:extLst>
      <p:ext uri="{BB962C8B-B14F-4D97-AF65-F5344CB8AC3E}">
        <p14:creationId xmlns:p14="http://schemas.microsoft.com/office/powerpoint/2010/main" val="1883792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6</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From development activity</a:t>
            </a:r>
            <a:r>
              <a:rPr lang="en-US" altLang="en-US" b="1" baseline="0" dirty="0" smtClean="0"/>
              <a:t> to competence</a:t>
            </a:r>
          </a:p>
          <a:p>
            <a:pPr eaLnBrk="1" hangingPunct="1"/>
            <a:endParaRPr lang="en-US" altLang="en-US" dirty="0" smtClean="0"/>
          </a:p>
          <a:p>
            <a:pPr eaLnBrk="1" hangingPunct="1"/>
            <a:r>
              <a:rPr lang="en-US" altLang="en-US" dirty="0" smtClean="0"/>
              <a:t>Competence</a:t>
            </a:r>
            <a:r>
              <a:rPr lang="en-US" altLang="en-US" baseline="0" dirty="0" smtClean="0"/>
              <a:t> results from a combination of factors:</a:t>
            </a:r>
          </a:p>
          <a:p>
            <a:pPr eaLnBrk="1" hangingPunct="1"/>
            <a:endParaRPr lang="en-US" altLang="en-US" baseline="0" dirty="0" smtClean="0"/>
          </a:p>
          <a:p>
            <a:pPr marL="171450" indent="-171450" eaLnBrk="1" hangingPunct="1">
              <a:buFont typeface="Arial" panose="020B0604020202020204" pitchFamily="34" charset="0"/>
              <a:buChar char="•"/>
            </a:pPr>
            <a:r>
              <a:rPr lang="en-US" altLang="en-US" baseline="0" dirty="0" smtClean="0"/>
              <a:t>Training and development activities - provide the foundation on which competencies are built.</a:t>
            </a:r>
          </a:p>
          <a:p>
            <a:pPr marL="171450" indent="-171450" eaLnBrk="1" hangingPunct="1">
              <a:buFont typeface="Arial" panose="020B0604020202020204" pitchFamily="34" charset="0"/>
              <a:buChar char="•"/>
            </a:pPr>
            <a:r>
              <a:rPr lang="en-US" altLang="en-US" baseline="0" dirty="0" smtClean="0"/>
              <a:t>Tools and activities are the building blocks of achieving outcomes – applying the knowledge and skills  resulting from training and development activities</a:t>
            </a:r>
          </a:p>
          <a:p>
            <a:pPr marL="171450" indent="-171450" eaLnBrk="1" hangingPunct="1">
              <a:buFont typeface="Arial" panose="020B0604020202020204" pitchFamily="34" charset="0"/>
              <a:buChar char="•"/>
            </a:pPr>
            <a:r>
              <a:rPr lang="en-US" altLang="en-US" baseline="0" dirty="0" smtClean="0"/>
              <a:t>How tools and activities are used in an organization – ensures that the organization delivers outcomes</a:t>
            </a:r>
          </a:p>
          <a:p>
            <a:pPr marL="171450" indent="-171450" eaLnBrk="1" hangingPunct="1">
              <a:buFont typeface="Arial" panose="020B0604020202020204" pitchFamily="34" charset="0"/>
              <a:buChar char="•"/>
            </a:pPr>
            <a:r>
              <a:rPr lang="en-US" altLang="en-US" baseline="0" dirty="0" smtClean="0"/>
              <a:t>Competence – applies knowledge and skills acquired through training and development activities to tools and activities in the correct context for the organization to provide the competence to deliver the required outcomes.</a:t>
            </a:r>
          </a:p>
          <a:p>
            <a:pPr marL="171450" indent="-171450" eaLnBrk="1" hangingPunct="1">
              <a:buFont typeface="Arial" panose="020B0604020202020204" pitchFamily="34" charset="0"/>
              <a:buChar char="•"/>
            </a:pPr>
            <a:endParaRPr lang="en-US" altLang="en-US" baseline="0" dirty="0" smtClean="0"/>
          </a:p>
          <a:p>
            <a:pPr marL="0" indent="0" eaLnBrk="1" hangingPunct="1">
              <a:buFont typeface="Arial" panose="020B0604020202020204" pitchFamily="34" charset="0"/>
              <a:buNone/>
            </a:pPr>
            <a:endParaRPr lang="en-US" alt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aseline="0" dirty="0" smtClean="0"/>
              <a:t>WIS competencies</a:t>
            </a:r>
          </a:p>
          <a:p>
            <a:r>
              <a:rPr kumimoji="1" lang="en-US" altLang="ja-JP" baseline="0" dirty="0" smtClean="0"/>
              <a:t/>
            </a:r>
            <a:br>
              <a:rPr kumimoji="1" lang="en-US" altLang="ja-JP" baseline="0" dirty="0" smtClean="0"/>
            </a:br>
            <a:r>
              <a:rPr kumimoji="1" lang="en-US" altLang="ja-JP" baseline="0" dirty="0" smtClean="0"/>
              <a:t>The WIS competencies are grouped into four groups: infrastructure, data, external interactions and operational service.</a:t>
            </a:r>
          </a:p>
          <a:p>
            <a:endParaRPr kumimoji="1" lang="en-US" altLang="ja-JP" baseline="0" dirty="0" smtClean="0"/>
          </a:p>
          <a:p>
            <a:r>
              <a:rPr kumimoji="1" lang="en-US" altLang="ja-JP" baseline="0" dirty="0" smtClean="0"/>
              <a:t>These are subdivided further into:</a:t>
            </a:r>
          </a:p>
          <a:p>
            <a:endParaRPr kumimoji="1" lang="en-US" altLang="ja-JP" baseline="0" dirty="0" smtClean="0"/>
          </a:p>
          <a:p>
            <a:r>
              <a:rPr kumimoji="1" lang="en-US" altLang="ja-JP" b="1" baseline="0" dirty="0" smtClean="0"/>
              <a:t>Infrastructure</a:t>
            </a:r>
            <a:endParaRPr kumimoji="1" lang="en-US" altLang="ja-JP" b="0" baseline="0" dirty="0" smtClean="0"/>
          </a:p>
          <a:p>
            <a:pPr marL="0" indent="0">
              <a:buFont typeface="+mj-lt"/>
              <a:buNone/>
            </a:pPr>
            <a:r>
              <a:rPr kumimoji="1" lang="en-US" altLang="ja-JP" b="0" baseline="0" dirty="0" smtClean="0"/>
              <a:t>1	Manage the physical infrastructure – ensuring that the IT equipment and operating systems work correctly and sustainably, within the correct environment.</a:t>
            </a:r>
          </a:p>
          <a:p>
            <a:pPr marL="0" indent="0">
              <a:buFont typeface="+mj-lt"/>
              <a:buNone/>
            </a:pPr>
            <a:r>
              <a:rPr kumimoji="1" lang="en-US" altLang="ja-JP" b="0" baseline="0" dirty="0" smtClean="0"/>
              <a:t>2	Manage the operational applications – ensuring that the WIS applications operate correctly and sustainably.</a:t>
            </a:r>
          </a:p>
          <a:p>
            <a:pPr marL="228600" indent="-228600">
              <a:buFont typeface="+mj-lt"/>
              <a:buAutoNum type="arabicPeriod"/>
            </a:pPr>
            <a:endParaRPr kumimoji="1" lang="en-US" altLang="ja-JP" b="0" baseline="0" dirty="0" smtClean="0"/>
          </a:p>
          <a:p>
            <a:pPr marL="0" indent="0">
              <a:buFont typeface="+mj-lt"/>
              <a:buNone/>
            </a:pPr>
            <a:r>
              <a:rPr kumimoji="1" lang="en-US" altLang="ja-JP" b="1" baseline="0" dirty="0" smtClean="0"/>
              <a:t>Data</a:t>
            </a:r>
          </a:p>
          <a:p>
            <a:pPr marL="0" indent="0">
              <a:buFont typeface="Arial" panose="020B0604020202020204" pitchFamily="34" charset="0"/>
              <a:buNone/>
            </a:pPr>
            <a:r>
              <a:rPr kumimoji="1" lang="en-US" altLang="ja-JP" b="0" baseline="0" dirty="0" smtClean="0"/>
              <a:t>3	Manage the data flow – ensuring that data move around WIS</a:t>
            </a:r>
          </a:p>
          <a:p>
            <a:pPr marL="0" indent="0">
              <a:buFont typeface="Arial" panose="020B0604020202020204" pitchFamily="34" charset="0"/>
              <a:buNone/>
            </a:pPr>
            <a:r>
              <a:rPr kumimoji="1" lang="en-US" altLang="ja-JP" b="0" baseline="0" dirty="0" smtClean="0"/>
              <a:t>4	Manage the data discovery – ensure that data in WIS can be discovered</a:t>
            </a:r>
          </a:p>
          <a:p>
            <a:pPr marL="0" indent="0">
              <a:buFont typeface="Arial" panose="020B0604020202020204" pitchFamily="34" charset="0"/>
              <a:buNone/>
            </a:pPr>
            <a:endParaRPr kumimoji="1" lang="en-US" altLang="ja-JP" b="0" baseline="0" dirty="0" smtClean="0"/>
          </a:p>
          <a:p>
            <a:pPr marL="0" indent="0">
              <a:buFont typeface="Arial" panose="020B0604020202020204" pitchFamily="34" charset="0"/>
              <a:buNone/>
            </a:pPr>
            <a:r>
              <a:rPr kumimoji="1" lang="en-US" altLang="ja-JP" b="1" baseline="0" dirty="0" smtClean="0"/>
              <a:t>External interactions</a:t>
            </a:r>
          </a:p>
          <a:p>
            <a:pPr marL="0" indent="0">
              <a:buFont typeface="Arial" panose="020B0604020202020204" pitchFamily="34" charset="0"/>
              <a:buNone/>
            </a:pPr>
            <a:r>
              <a:rPr kumimoji="1" lang="en-US" altLang="ja-JP" b="0" baseline="0" dirty="0" smtClean="0"/>
              <a:t>5	Manage the </a:t>
            </a:r>
            <a:r>
              <a:rPr kumimoji="1" lang="en-US" altLang="ja-JP" b="0" baseline="0" dirty="0" err="1" smtClean="0"/>
              <a:t>centre-centre</a:t>
            </a:r>
            <a:r>
              <a:rPr kumimoji="1" lang="en-US" altLang="ja-JP" b="0" baseline="0" dirty="0" smtClean="0"/>
              <a:t> interactions – make sure that WIS </a:t>
            </a:r>
            <a:r>
              <a:rPr kumimoji="1" lang="en-US" altLang="ja-JP" b="0" baseline="0" dirty="0" err="1" smtClean="0"/>
              <a:t>centres</a:t>
            </a:r>
            <a:r>
              <a:rPr kumimoji="1" lang="en-US" altLang="ja-JP" b="0" baseline="0" dirty="0" smtClean="0"/>
              <a:t> are operating effectively together</a:t>
            </a:r>
          </a:p>
          <a:p>
            <a:pPr marL="0" indent="0">
              <a:buFont typeface="Arial" panose="020B0604020202020204" pitchFamily="34" charset="0"/>
              <a:buNone/>
            </a:pPr>
            <a:r>
              <a:rPr kumimoji="1" lang="en-US" altLang="ja-JP" b="0" baseline="0" dirty="0" smtClean="0"/>
              <a:t>6	Manage the user interactions – make sure that the needs of users of WIS are met</a:t>
            </a:r>
          </a:p>
          <a:p>
            <a:pPr marL="0" indent="0">
              <a:buFont typeface="Arial" panose="020B0604020202020204" pitchFamily="34" charset="0"/>
              <a:buNone/>
            </a:pPr>
            <a:endParaRPr kumimoji="1" lang="en-US" altLang="ja-JP" b="0" baseline="0" dirty="0" smtClean="0"/>
          </a:p>
          <a:p>
            <a:pPr marL="0" indent="0">
              <a:buFont typeface="Arial" panose="020B0604020202020204" pitchFamily="34" charset="0"/>
              <a:buNone/>
            </a:pPr>
            <a:r>
              <a:rPr kumimoji="1" lang="en-US" altLang="ja-JP" b="1" baseline="0" dirty="0" smtClean="0"/>
              <a:t>Operational service</a:t>
            </a:r>
          </a:p>
          <a:p>
            <a:pPr marL="0" indent="0">
              <a:buFont typeface="Arial" panose="020B0604020202020204" pitchFamily="34" charset="0"/>
              <a:buNone/>
            </a:pPr>
            <a:r>
              <a:rPr kumimoji="1" lang="en-US" altLang="ja-JP" b="0" baseline="0" dirty="0" smtClean="0"/>
              <a:t>7	Manage the quality, risk and operational service – the overall management task to make sure that the WIS services continue to be delivered, even when there are system failures</a:t>
            </a:r>
          </a:p>
          <a:p>
            <a:pPr marL="0" indent="0">
              <a:buFont typeface="Arial" panose="020B0604020202020204" pitchFamily="34" charset="0"/>
              <a:buNone/>
            </a:pPr>
            <a:endParaRPr kumimoji="1" lang="en-US" altLang="ja-JP" b="0"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8</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altLang="ja-JP" b="1" baseline="0" dirty="0" smtClean="0"/>
              <a:t>WIS competencies – Infrastructure - </a:t>
            </a:r>
            <a:r>
              <a:rPr kumimoji="1" lang="en-US" altLang="ja-JP" b="1" i="0" baseline="0" dirty="0" smtClean="0"/>
              <a:t>Manage the physical infrastructure</a:t>
            </a:r>
          </a:p>
          <a:p>
            <a:endParaRPr kumimoji="1" lang="en-US" altLang="ja-JP" b="1" i="0" baseline="0" dirty="0" smtClean="0"/>
          </a:p>
          <a:p>
            <a:r>
              <a:rPr kumimoji="1" lang="en-US" altLang="ja-JP" baseline="0" dirty="0" smtClean="0"/>
              <a:t>This </a:t>
            </a:r>
            <a:r>
              <a:rPr kumimoji="1" lang="en-US" altLang="ja-JP" baseline="0" dirty="0" smtClean="0"/>
              <a:t>competency </a:t>
            </a:r>
            <a:r>
              <a:rPr kumimoji="1" lang="en-US" altLang="ja-JP" baseline="0" dirty="0" smtClean="0"/>
              <a:t>covers both the operation of the IT systems and the physical environment that supports it.</a:t>
            </a:r>
          </a:p>
          <a:p>
            <a:endParaRPr kumimoji="1" lang="en-US" altLang="ja-JP" baseline="0" dirty="0" smtClean="0"/>
          </a:p>
          <a:p>
            <a:r>
              <a:rPr kumimoji="1" lang="en-US" altLang="ja-JP" b="0" i="1" baseline="0" dirty="0" smtClean="0"/>
              <a:t>IT Operations control</a:t>
            </a:r>
            <a:endParaRPr kumimoji="1" lang="en-US" altLang="ja-JP" b="0" i="0" baseline="0" dirty="0" smtClean="0"/>
          </a:p>
          <a:p>
            <a:pPr marL="171450" indent="-171450">
              <a:buFont typeface="Arial" panose="020B0604020202020204" pitchFamily="34" charset="0"/>
              <a:buChar char="•"/>
            </a:pPr>
            <a:r>
              <a:rPr kumimoji="1" lang="en-US" altLang="ja-JP" b="0" i="0" baseline="0" dirty="0" smtClean="0"/>
              <a:t>Maintain the system in optimal operational condition – this draws heavily on standard IT competencies, and involves not only the routine operational control of how the systems are running, but also planned and reactive maintenance, system patching and upgrades and capacity management.</a:t>
            </a:r>
          </a:p>
          <a:p>
            <a:pPr marL="171450" indent="-171450">
              <a:buFont typeface="Arial" panose="020B0604020202020204" pitchFamily="34" charset="0"/>
              <a:buChar char="•"/>
            </a:pPr>
            <a:r>
              <a:rPr kumimoji="1" lang="en-US" altLang="ja-JP" b="0" i="0" baseline="0" dirty="0" smtClean="0"/>
              <a:t>Contingency planning, operations backup and recovery – acknowledges that nothing is perfect, and involves identifying what might go wrong and how operations could be continued or recovered (contingency planning), and operational backup and recovery (and practices the recovery to make sure that the systems can actually be restored from backups  and that the procedures for recovery actually work).</a:t>
            </a:r>
          </a:p>
          <a:p>
            <a:pPr marL="171450" indent="-171450">
              <a:buFont typeface="Arial" panose="020B0604020202020204" pitchFamily="34" charset="0"/>
              <a:buChar char="•"/>
            </a:pPr>
            <a:endParaRPr kumimoji="1" lang="en-US" altLang="ja-JP" b="0" i="0" baseline="0" dirty="0" smtClean="0"/>
          </a:p>
          <a:p>
            <a:pPr marL="0" indent="0">
              <a:buFont typeface="Arial" panose="020B0604020202020204" pitchFamily="34" charset="0"/>
              <a:buNone/>
            </a:pPr>
            <a:r>
              <a:rPr kumimoji="1" lang="en-US" altLang="ja-JP" b="0" i="1" baseline="0" dirty="0" smtClean="0"/>
              <a:t>Facilities management</a:t>
            </a:r>
          </a:p>
          <a:p>
            <a:pPr marL="171450" indent="-171450">
              <a:buFont typeface="Arial" panose="020B0604020202020204" pitchFamily="34" charset="0"/>
              <a:buChar char="•"/>
            </a:pPr>
            <a:r>
              <a:rPr kumimoji="1" lang="en-US" altLang="ja-JP" b="0" i="0" baseline="0" dirty="0" smtClean="0"/>
              <a:t>Manage the physical site security – although this is often the responsibility of a different department from the one that is responsible for WIS operations, the WIS management team must ensure that there is appropriate physical security of the site that hosts the WIS equipment – and work with the team responsible for the site to make sure that appropriate security measures are in place. Not only are WIS </a:t>
            </a:r>
            <a:r>
              <a:rPr kumimoji="1" lang="en-US" altLang="ja-JP" b="0" i="0" baseline="0" dirty="0" err="1" smtClean="0"/>
              <a:t>centres</a:t>
            </a:r>
            <a:r>
              <a:rPr kumimoji="1" lang="en-US" altLang="ja-JP" b="0" i="0" baseline="0" dirty="0" smtClean="0"/>
              <a:t> vulnerable to theft of equipment, but even major </a:t>
            </a:r>
            <a:r>
              <a:rPr kumimoji="1" lang="en-US" altLang="ja-JP" b="0" i="0" baseline="0" dirty="0" err="1" smtClean="0"/>
              <a:t>centres</a:t>
            </a:r>
            <a:r>
              <a:rPr kumimoji="1" lang="en-US" altLang="ja-JP" b="0" i="0" baseline="0" dirty="0" smtClean="0"/>
              <a:t> have been made unavailable by fire or flood. On one day in 1988 Washington, </a:t>
            </a:r>
            <a:r>
              <a:rPr kumimoji="1" lang="en-US" altLang="ja-JP" b="0" i="0" baseline="0" dirty="0" err="1" smtClean="0"/>
              <a:t>Bracknell</a:t>
            </a:r>
            <a:r>
              <a:rPr kumimoji="1" lang="en-US" altLang="ja-JP" b="0" i="0" baseline="0" dirty="0" smtClean="0"/>
              <a:t> and Offenbach were all offline because of flood – a local storm in Washington, building work gone wrong in </a:t>
            </a:r>
            <a:r>
              <a:rPr kumimoji="1" lang="en-US" altLang="ja-JP" b="0" i="0" baseline="0" dirty="0" err="1" smtClean="0"/>
              <a:t>Bracknell</a:t>
            </a:r>
            <a:r>
              <a:rPr kumimoji="1" lang="en-US" altLang="ja-JP" b="0" i="0" baseline="0" dirty="0" smtClean="0"/>
              <a:t> and the river overflowing its banks in Offenbach. </a:t>
            </a:r>
          </a:p>
          <a:p>
            <a:pPr marL="171450" indent="-171450">
              <a:buFont typeface="Arial" panose="020B0604020202020204" pitchFamily="34" charset="0"/>
              <a:buChar char="•"/>
            </a:pPr>
            <a:r>
              <a:rPr kumimoji="1" lang="en-US" altLang="ja-JP" b="0" i="0" baseline="0" dirty="0" smtClean="0"/>
              <a:t>Manage physical site environmental control – computer equipment is delicate and needs to operate a clean environment that is maintained within temperature and humidity limits.  </a:t>
            </a:r>
          </a:p>
          <a:p>
            <a:pPr marL="171450" indent="-171450">
              <a:buFont typeface="Arial" panose="020B0604020202020204" pitchFamily="34" charset="0"/>
              <a:buChar char="•"/>
            </a:pPr>
            <a:endParaRPr kumimoji="1" lang="en-US" altLang="ja-JP" b="0" i="1"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9</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Infrastructure – Manage the operational applications</a:t>
            </a:r>
          </a:p>
          <a:p>
            <a:endParaRPr kumimoji="1" lang="en-US" altLang="ja-JP" baseline="0" dirty="0" smtClean="0"/>
          </a:p>
          <a:p>
            <a:r>
              <a:rPr kumimoji="1" lang="en-US" altLang="ja-JP" baseline="0" dirty="0" smtClean="0"/>
              <a:t>This </a:t>
            </a:r>
            <a:r>
              <a:rPr kumimoji="1" lang="en-US" altLang="ja-JP" baseline="0" dirty="0" smtClean="0"/>
              <a:t>competency </a:t>
            </a:r>
            <a:r>
              <a:rPr kumimoji="1" lang="en-US" altLang="ja-JP" baseline="0" dirty="0" smtClean="0"/>
              <a:t>is concerned with the applications that are specific to the operation of WIS.</a:t>
            </a:r>
          </a:p>
          <a:p>
            <a:endParaRPr kumimoji="1" lang="en-US" altLang="ja-JP" baseline="0" dirty="0" smtClean="0"/>
          </a:p>
          <a:p>
            <a:pPr marL="171450" indent="-171450">
              <a:buFont typeface="Arial" panose="020B0604020202020204" pitchFamily="34" charset="0"/>
              <a:buChar char="•"/>
            </a:pPr>
            <a:r>
              <a:rPr kumimoji="1" lang="en-US" altLang="ja-JP" baseline="0" dirty="0" smtClean="0"/>
              <a:t>Meet service levels by maintaining applications – this includes ensuring that the appropriate service levels are agreed, that applications are patched in a managed way, that the configuration of applications is applied, and that the data supporting the applications are available.</a:t>
            </a:r>
          </a:p>
          <a:p>
            <a:pPr marL="171450" indent="-171450">
              <a:buFont typeface="Arial" panose="020B0604020202020204" pitchFamily="34" charset="0"/>
              <a:buChar char="•"/>
            </a:pPr>
            <a:r>
              <a:rPr kumimoji="1" lang="en-US" altLang="ja-JP" baseline="0" dirty="0" smtClean="0"/>
              <a:t>Contingency planning and application backup &amp; restore – of key concern here is making sure that procedures and facilities are in place to recover from a failure of the application – either because the application itself has failed or because the equipment the application uses has failed. A particular challenge is making sure that the backups can be restored in a way that preserves the integrity of the application. For example, trying to restore operations from control information and a database that were backed up at different times might result in an application having incompatible sources of information.</a:t>
            </a:r>
          </a:p>
          <a:p>
            <a:pPr marL="171450" indent="-171450">
              <a:buFont typeface="Arial" panose="020B0604020202020204" pitchFamily="34" charset="0"/>
              <a:buChar char="•"/>
            </a:pPr>
            <a:r>
              <a:rPr kumimoji="1" lang="en-US" altLang="ja-JP" baseline="0" dirty="0" smtClean="0"/>
              <a:t>Ensure data integrity and completeness in the event of system failure – systems seldom fail neatly at a convenient gap in the processing. Recovering from a system failure involves many aspects, including ensuring that the data available to the application are consistent, that no data were lost as a result of the outage (and that data have not been duplicated as a result of the recovery procedures), and that the control information for the application is compatible with the data available to the application. </a:t>
            </a:r>
          </a:p>
          <a:p>
            <a:pPr marL="171450" indent="-171450">
              <a:buFont typeface="Arial" panose="020B0604020202020204" pitchFamily="34" charset="0"/>
              <a:buChar char="•"/>
            </a:pPr>
            <a:r>
              <a:rPr kumimoji="1" lang="en-US" altLang="ja-JP" baseline="0" dirty="0" smtClean="0"/>
              <a:t>Ensure system security – physical security can protect servers, but applications need to run in an environment that is secure from an IT perspective – so that no unauthorized changes can be made to data or applications.</a:t>
            </a:r>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10</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Data – Manage the data flow</a:t>
            </a:r>
          </a:p>
          <a:p>
            <a:endParaRPr kumimoji="1" lang="en-US" altLang="ja-JP" b="0" baseline="0" dirty="0" smtClean="0"/>
          </a:p>
          <a:p>
            <a:endParaRPr kumimoji="1" lang="en-US" altLang="ja-JP" b="0" baseline="0" dirty="0" smtClean="0"/>
          </a:p>
          <a:p>
            <a:pPr marL="171450" indent="-171450" algn="l">
              <a:buFont typeface="Arial" panose="020B0604020202020204" pitchFamily="34" charset="0"/>
              <a:buChar char="•"/>
            </a:pPr>
            <a:r>
              <a:rPr lang="en-US" dirty="0" smtClean="0"/>
              <a:t>Collection &amp; distribution of data and products as per data policy – including making sure that data are</a:t>
            </a:r>
            <a:r>
              <a:rPr lang="en-US" baseline="0" dirty="0" smtClean="0"/>
              <a:t> received as expected, are being sent as required, and that the intellectual property constraints (as expressed in the WIS Discovery metadata records) are respected</a:t>
            </a:r>
            <a:endParaRPr lang="en-US" dirty="0" smtClean="0"/>
          </a:p>
          <a:p>
            <a:pPr marL="171450" indent="-171450" algn="l">
              <a:buFont typeface="Arial" panose="020B0604020202020204" pitchFamily="34" charset="0"/>
              <a:buChar char="•"/>
            </a:pPr>
            <a:r>
              <a:rPr lang="en-US" dirty="0" smtClean="0"/>
              <a:t>Publish data and products – making sure that the data and products</a:t>
            </a:r>
            <a:r>
              <a:rPr lang="en-US" baseline="0" dirty="0" smtClean="0"/>
              <a:t> created by the </a:t>
            </a:r>
            <a:r>
              <a:rPr lang="en-US" baseline="0" dirty="0" err="1" smtClean="0"/>
              <a:t>centre</a:t>
            </a:r>
            <a:r>
              <a:rPr lang="en-US" baseline="0" dirty="0" smtClean="0"/>
              <a:t> or received from others are published on the WIS using the correct procedures</a:t>
            </a:r>
            <a:endParaRPr lang="en-US" dirty="0" smtClean="0"/>
          </a:p>
          <a:p>
            <a:pPr marL="171450" indent="-171450" algn="l">
              <a:buFont typeface="Arial" panose="020B0604020202020204" pitchFamily="34" charset="0"/>
              <a:buChar char="•"/>
            </a:pPr>
            <a:r>
              <a:rPr lang="en-US" dirty="0" smtClean="0"/>
              <a:t>Subscribe to data and products –</a:t>
            </a:r>
            <a:r>
              <a:rPr lang="en-US" baseline="0" dirty="0" smtClean="0"/>
              <a:t> requesting routine delivery of data or products from the WIS (as this includes immediate download of </a:t>
            </a:r>
            <a:r>
              <a:rPr lang="en-US" baseline="0" dirty="0" err="1" smtClean="0"/>
              <a:t>infomation</a:t>
            </a:r>
            <a:r>
              <a:rPr lang="en-US" baseline="0" dirty="0" smtClean="0"/>
              <a:t>, this is a </a:t>
            </a:r>
            <a:r>
              <a:rPr lang="en-US" baseline="0" dirty="0" smtClean="0"/>
              <a:t>competency </a:t>
            </a:r>
            <a:r>
              <a:rPr lang="en-US" baseline="0" dirty="0" smtClean="0"/>
              <a:t>required by all users of WIS)</a:t>
            </a:r>
            <a:endParaRPr lang="en-US" dirty="0" smtClean="0"/>
          </a:p>
          <a:p>
            <a:pPr marL="171450" indent="-171450" algn="l">
              <a:buFont typeface="Arial" panose="020B0604020202020204" pitchFamily="34" charset="0"/>
              <a:buChar char="•"/>
            </a:pPr>
            <a:r>
              <a:rPr lang="en-US" dirty="0" smtClean="0"/>
              <a:t>Encode, decode, validate and package data and products – this is what happens</a:t>
            </a:r>
            <a:r>
              <a:rPr lang="en-US" baseline="0" dirty="0" smtClean="0"/>
              <a:t> at the “edge” of WIS – end user applications must create the data (encode) in the formats described in the WIS Discovery metadata record, and extract (decode) that information into end user applications, At both stages, it is wise to validate the data (that is, to make sure that the data have been written or read correctly). Most users will need to either encode or decode information on the WIS (though this is most likely to be done by the end user applications themselves).</a:t>
            </a:r>
            <a:endParaRPr lang="en-US" dirty="0" smtClean="0"/>
          </a:p>
          <a:p>
            <a:pPr marL="171450" indent="-171450" algn="l">
              <a:buFont typeface="Arial" panose="020B0604020202020204" pitchFamily="34" charset="0"/>
              <a:buChar char="•"/>
            </a:pPr>
            <a:r>
              <a:rPr lang="en-US" dirty="0" smtClean="0"/>
              <a:t>Create, update and maintain data flow catalogues – this is largely are requirement for data communications </a:t>
            </a:r>
            <a:r>
              <a:rPr lang="en-US" dirty="0" err="1" smtClean="0"/>
              <a:t>centres</a:t>
            </a:r>
            <a:endParaRPr lang="en-US" dirty="0" smtClean="0"/>
          </a:p>
          <a:p>
            <a:pPr marL="171450" indent="-171450" algn="l">
              <a:buFont typeface="Arial" panose="020B0604020202020204" pitchFamily="34" charset="0"/>
              <a:buChar char="•"/>
            </a:pPr>
            <a:r>
              <a:rPr lang="en-US" dirty="0" smtClean="0"/>
              <a:t>Manage connectivity between </a:t>
            </a:r>
            <a:r>
              <a:rPr lang="en-US" dirty="0" err="1" smtClean="0"/>
              <a:t>centres</a:t>
            </a:r>
            <a:r>
              <a:rPr lang="en-US" dirty="0" smtClean="0"/>
              <a:t> – all </a:t>
            </a:r>
            <a:r>
              <a:rPr lang="en-US" dirty="0" err="1" smtClean="0"/>
              <a:t>centres</a:t>
            </a:r>
            <a:r>
              <a:rPr lang="en-US" dirty="0" smtClean="0"/>
              <a:t> need this </a:t>
            </a:r>
            <a:r>
              <a:rPr lang="en-US" dirty="0" smtClean="0"/>
              <a:t>competency</a:t>
            </a:r>
            <a:r>
              <a:rPr lang="en-US" baseline="0" dirty="0" smtClean="0"/>
              <a:t> </a:t>
            </a:r>
            <a:r>
              <a:rPr lang="en-US" baseline="0" dirty="0" smtClean="0"/>
              <a:t>– even an end user whose connection through the WIS is through a standard broadband connection (in this case, the </a:t>
            </a:r>
            <a:r>
              <a:rPr lang="en-US" baseline="0" dirty="0" smtClean="0"/>
              <a:t>competency </a:t>
            </a:r>
            <a:r>
              <a:rPr lang="en-US" baseline="0" dirty="0" smtClean="0"/>
              <a:t>is likely to extend to rebooting their local router and calling their ISP for assistance if the problem persists).</a:t>
            </a:r>
            <a:endParaRPr lang="en-US" dirty="0" smtClean="0"/>
          </a:p>
          <a:p>
            <a:pPr marL="171450" indent="-171450" algn="l">
              <a:buFont typeface="Arial" panose="020B0604020202020204" pitchFamily="34" charset="0"/>
              <a:buChar char="•"/>
            </a:pPr>
            <a:r>
              <a:rPr lang="en-US" dirty="0" smtClean="0"/>
              <a:t>Control the data flow to meet service levels – for </a:t>
            </a:r>
            <a:r>
              <a:rPr lang="en-US" dirty="0" err="1" smtClean="0"/>
              <a:t>centres</a:t>
            </a:r>
            <a:r>
              <a:rPr lang="en-US" dirty="0" smtClean="0"/>
              <a:t> that handle large, complex, data flows it is probable that the amount of data to</a:t>
            </a:r>
            <a:r>
              <a:rPr lang="en-US" baseline="0" dirty="0" smtClean="0"/>
              <a:t> be exchanged is great enough that new data arrive before transmission of the previous set of data has completed. In this case, the </a:t>
            </a:r>
            <a:r>
              <a:rPr lang="en-US" baseline="0" dirty="0" err="1" smtClean="0"/>
              <a:t>centre</a:t>
            </a:r>
            <a:r>
              <a:rPr lang="en-US" baseline="0" dirty="0" smtClean="0"/>
              <a:t> will need to manage the sequence in which data are transmitted to make sure that the high priority information are delivered ahead of lower priority data.</a:t>
            </a:r>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11</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data – Manage the data discovery</a:t>
            </a:r>
          </a:p>
          <a:p>
            <a:endParaRPr kumimoji="1" lang="en-US" altLang="ja-JP" baseline="0" dirty="0" smtClean="0"/>
          </a:p>
          <a:p>
            <a:pPr marL="171450" indent="-171450" algn="l">
              <a:buFont typeface="Arial" panose="020B0604020202020204" pitchFamily="34" charset="0"/>
              <a:buChar char="•"/>
            </a:pPr>
            <a:r>
              <a:rPr lang="en-US" dirty="0" smtClean="0"/>
              <a:t>Create and maintain discovery metadata records describing products and services – WIS</a:t>
            </a:r>
            <a:r>
              <a:rPr lang="en-US" baseline="0" dirty="0" smtClean="0"/>
              <a:t> Discovery Metadata records underpin the WIS, and anyone who publishes information through the WIS has to be able to create and maintain them.</a:t>
            </a:r>
            <a:r>
              <a:rPr lang="en-US" dirty="0" smtClean="0"/>
              <a:t> </a:t>
            </a:r>
          </a:p>
          <a:p>
            <a:pPr marL="171450" indent="-171450" algn="l">
              <a:buFont typeface="Arial" panose="020B0604020202020204" pitchFamily="34" charset="0"/>
              <a:buChar char="•"/>
            </a:pPr>
            <a:r>
              <a:rPr lang="en-US" dirty="0" smtClean="0"/>
              <a:t>Add, replace or delete metadata records within the catalogue – once</a:t>
            </a:r>
            <a:r>
              <a:rPr lang="en-US" baseline="0" dirty="0" smtClean="0"/>
              <a:t> the WIS Discovery Metadata records have been created (or edited), the </a:t>
            </a:r>
            <a:r>
              <a:rPr lang="en-US" baseline="0" dirty="0" err="1" smtClean="0"/>
              <a:t>centre</a:t>
            </a:r>
            <a:r>
              <a:rPr lang="en-US" baseline="0" dirty="0" smtClean="0"/>
              <a:t> has to make sure they are published through the GISC – and those operating a GISC have to make sure that the internal GISC procedures to publish the WIS Discovery Metadata catalogue are running smoothly</a:t>
            </a:r>
            <a:endParaRPr lang="en-US" dirty="0" smtClean="0"/>
          </a:p>
          <a:p>
            <a:pPr marL="171450" indent="-171450" algn="l">
              <a:buFont typeface="Arial" panose="020B0604020202020204" pitchFamily="34" charset="0"/>
              <a:buChar char="•"/>
            </a:pPr>
            <a:r>
              <a:rPr lang="en-US" dirty="0" smtClean="0"/>
              <a:t>Ensure that all information and service offerings from a WIS </a:t>
            </a:r>
            <a:r>
              <a:rPr lang="en-US" dirty="0" err="1" smtClean="0"/>
              <a:t>centre</a:t>
            </a:r>
            <a:r>
              <a:rPr lang="en-US" dirty="0" smtClean="0"/>
              <a:t> have complete, valid and meaningful discovery metadata records uploaded to the catalogue – so that the WIS</a:t>
            </a:r>
            <a:r>
              <a:rPr lang="en-US" baseline="0" dirty="0" smtClean="0"/>
              <a:t> Discovery Metadata records are complete and meaningful</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12</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External Interactions – Manage </a:t>
            </a:r>
            <a:r>
              <a:rPr kumimoji="1" lang="en-US" altLang="ja-JP" b="1" baseline="0" dirty="0" err="1" smtClean="0"/>
              <a:t>centre-centre</a:t>
            </a:r>
            <a:r>
              <a:rPr kumimoji="1" lang="en-US" altLang="ja-JP" b="1" baseline="0" dirty="0" smtClean="0"/>
              <a:t> interactions</a:t>
            </a:r>
          </a:p>
          <a:p>
            <a:pPr marL="171450" indent="-171450">
              <a:buFont typeface="Arial" panose="020B0604020202020204" pitchFamily="34" charset="0"/>
              <a:buChar char="•"/>
            </a:pPr>
            <a:endParaRPr kumimoji="1" lang="en-US" altLang="ja-JP" baseline="0" dirty="0" smtClean="0"/>
          </a:p>
          <a:p>
            <a:pPr marL="171450" indent="-171450" algn="l">
              <a:buFont typeface="Arial" panose="020B0604020202020204" pitchFamily="34" charset="0"/>
              <a:buChar char="•"/>
            </a:pPr>
            <a:r>
              <a:rPr lang="en-US" dirty="0" smtClean="0"/>
              <a:t>Exchange information with other </a:t>
            </a:r>
            <a:r>
              <a:rPr lang="en-US" dirty="0" err="1" smtClean="0"/>
              <a:t>centres</a:t>
            </a:r>
            <a:r>
              <a:rPr lang="en-US" dirty="0" smtClean="0"/>
              <a:t> on operational matters – the WIS is a collaborative system, relying on independent </a:t>
            </a:r>
            <a:r>
              <a:rPr lang="en-US" dirty="0" err="1" smtClean="0"/>
              <a:t>centres</a:t>
            </a:r>
            <a:r>
              <a:rPr lang="en-US" dirty="0" smtClean="0"/>
              <a:t> to cooperate in order to provide a global</a:t>
            </a:r>
            <a:r>
              <a:rPr lang="en-US" baseline="0" dirty="0" smtClean="0"/>
              <a:t> service; effective (people) communications between </a:t>
            </a:r>
            <a:r>
              <a:rPr lang="en-US" baseline="0" dirty="0" err="1" smtClean="0"/>
              <a:t>centres</a:t>
            </a:r>
            <a:r>
              <a:rPr lang="en-US" baseline="0" dirty="0" smtClean="0"/>
              <a:t> is essential for smooth operation</a:t>
            </a:r>
            <a:endParaRPr lang="en-US" dirty="0" smtClean="0"/>
          </a:p>
          <a:p>
            <a:pPr marL="171450" indent="-171450" algn="l">
              <a:buFont typeface="Arial" panose="020B0604020202020204" pitchFamily="34" charset="0"/>
              <a:buChar char="•"/>
            </a:pPr>
            <a:r>
              <a:rPr lang="en-US" dirty="0" smtClean="0"/>
              <a:t>Facilitate registration of new WIS </a:t>
            </a:r>
            <a:r>
              <a:rPr lang="en-US" dirty="0" err="1" smtClean="0"/>
              <a:t>centres</a:t>
            </a:r>
            <a:r>
              <a:rPr lang="en-US" dirty="0" smtClean="0"/>
              <a:t> –</a:t>
            </a:r>
            <a:r>
              <a:rPr lang="en-US" baseline="0" dirty="0" smtClean="0"/>
              <a:t> implementing a new </a:t>
            </a:r>
            <a:r>
              <a:rPr lang="en-US" baseline="0" dirty="0" err="1" smtClean="0"/>
              <a:t>centre</a:t>
            </a:r>
            <a:r>
              <a:rPr lang="en-US" baseline="0" dirty="0" smtClean="0"/>
              <a:t> can be a daunting task; experienced </a:t>
            </a:r>
            <a:r>
              <a:rPr lang="en-US" baseline="0" dirty="0" err="1" smtClean="0"/>
              <a:t>centres</a:t>
            </a:r>
            <a:r>
              <a:rPr lang="en-US" baseline="0" dirty="0" smtClean="0"/>
              <a:t> should be able to guide and help others through the registration process - particularly applies to GISCs, but also established national </a:t>
            </a:r>
            <a:r>
              <a:rPr lang="en-US" baseline="0" dirty="0" err="1" smtClean="0"/>
              <a:t>centres</a:t>
            </a:r>
            <a:r>
              <a:rPr lang="en-US" baseline="0" dirty="0" smtClean="0"/>
              <a:t> should be able to assist new </a:t>
            </a:r>
            <a:r>
              <a:rPr lang="en-US" baseline="0" dirty="0" err="1" smtClean="0"/>
              <a:t>centres</a:t>
            </a:r>
            <a:r>
              <a:rPr lang="en-US" baseline="0" dirty="0" smtClean="0"/>
              <a:t> in their country</a:t>
            </a:r>
            <a:endParaRPr lang="en-US" dirty="0" smtClean="0"/>
          </a:p>
          <a:p>
            <a:pPr marL="171450" indent="-171450" algn="l">
              <a:buFont typeface="Arial" panose="020B0604020202020204" pitchFamily="34" charset="0"/>
              <a:buChar char="•"/>
            </a:pPr>
            <a:r>
              <a:rPr lang="en-US" dirty="0" smtClean="0"/>
              <a:t>Facilitate registration of new data and products by other WIS </a:t>
            </a:r>
            <a:r>
              <a:rPr lang="en-US" dirty="0" err="1" smtClean="0"/>
              <a:t>centres</a:t>
            </a:r>
            <a:r>
              <a:rPr lang="en-US" dirty="0" smtClean="0"/>
              <a:t> – some </a:t>
            </a:r>
            <a:r>
              <a:rPr lang="en-US" dirty="0" err="1" smtClean="0"/>
              <a:t>centres</a:t>
            </a:r>
            <a:r>
              <a:rPr lang="en-US" dirty="0" smtClean="0"/>
              <a:t> will</a:t>
            </a:r>
            <a:r>
              <a:rPr lang="en-US" baseline="0" dirty="0" smtClean="0"/>
              <a:t> make frequent changes to the data they publish through the WIS, others will make fewer changes; as with all activities, people need help with tasks they do not perform frequently – GISCs have a formal obligation to help other </a:t>
            </a:r>
            <a:r>
              <a:rPr lang="en-US" baseline="0" dirty="0" err="1" smtClean="0"/>
              <a:t>centres</a:t>
            </a:r>
            <a:endParaRPr lang="en-US" dirty="0" smtClean="0"/>
          </a:p>
          <a:p>
            <a:pPr marL="171450" indent="-171450" algn="l">
              <a:buFont typeface="Arial" panose="020B0604020202020204" pitchFamily="34" charset="0"/>
              <a:buChar char="•"/>
            </a:pPr>
            <a:r>
              <a:rPr lang="en-US" dirty="0" smtClean="0"/>
              <a:t>Create and respond to WIS service messages, including GTS – service messages</a:t>
            </a:r>
            <a:r>
              <a:rPr lang="en-US" baseline="0" dirty="0" smtClean="0"/>
              <a:t> are the technical method for announcing changes to the routine operations of the WIS – any WIS </a:t>
            </a:r>
            <a:r>
              <a:rPr lang="en-US" baseline="0" dirty="0" err="1" smtClean="0"/>
              <a:t>centre</a:t>
            </a:r>
            <a:r>
              <a:rPr lang="en-US" baseline="0" dirty="0" smtClean="0"/>
              <a:t> should know how to create messages to reflect changes in its operation, and to be able to act on any relevant service message that it receives.</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13</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External Interactions – Manage the user interactions</a:t>
            </a:r>
          </a:p>
          <a:p>
            <a:endParaRPr kumimoji="1" lang="en-US" altLang="ja-JP" b="1" baseline="0" dirty="0" smtClean="0"/>
          </a:p>
          <a:p>
            <a:pPr marL="171450" indent="-171450">
              <a:buFont typeface="Arial" panose="020B0604020202020204" pitchFamily="34" charset="0"/>
              <a:buChar char="•"/>
            </a:pPr>
            <a:r>
              <a:rPr kumimoji="1" lang="en-US" altLang="ja-JP" b="0" baseline="0" dirty="0" smtClean="0"/>
              <a:t>Register data providers and subscribers and maintain a service agreement – the details of this will vary with the type of </a:t>
            </a:r>
            <a:r>
              <a:rPr kumimoji="1" lang="en-US" altLang="ja-JP" b="0" baseline="0" dirty="0" err="1" smtClean="0"/>
              <a:t>centre</a:t>
            </a:r>
            <a:r>
              <a:rPr kumimoji="1" lang="en-US" altLang="ja-JP" b="0" baseline="0" dirty="0" smtClean="0"/>
              <a:t>; even if a </a:t>
            </a:r>
            <a:r>
              <a:rPr kumimoji="1" lang="en-US" altLang="ja-JP" b="0" baseline="0" dirty="0" err="1" smtClean="0"/>
              <a:t>centre</a:t>
            </a:r>
            <a:r>
              <a:rPr kumimoji="1" lang="en-US" altLang="ja-JP" b="0" baseline="0" dirty="0" smtClean="0"/>
              <a:t> does not require its own users to be registered, </a:t>
            </a:r>
            <a:r>
              <a:rPr kumimoji="1" lang="en-US" altLang="ja-JP" b="0" baseline="0" dirty="0" err="1" smtClean="0"/>
              <a:t>centres</a:t>
            </a:r>
            <a:r>
              <a:rPr kumimoji="1" lang="en-US" altLang="ja-JP" b="0" baseline="0" dirty="0" smtClean="0"/>
              <a:t> are responsible for assisting users they serve in registering with a GISC (users registered at a GISC need to be authorized by their PR, so the local procedures for this need to be taken into account). A service agreement is important, even if the user is not registered (in a IT sense), because it sets the expectations of the </a:t>
            </a:r>
            <a:r>
              <a:rPr kumimoji="1" lang="en-US" altLang="ja-JP" b="0" baseline="0" dirty="0" err="1" smtClean="0"/>
              <a:t>centre</a:t>
            </a:r>
            <a:r>
              <a:rPr kumimoji="1" lang="en-US" altLang="ja-JP" b="0" baseline="0" dirty="0" smtClean="0"/>
              <a:t> and user on what each will provide to the other.</a:t>
            </a:r>
          </a:p>
          <a:p>
            <a:pPr marL="171450" indent="-171450">
              <a:buFont typeface="Arial" panose="020B0604020202020204" pitchFamily="34" charset="0"/>
              <a:buChar char="•"/>
            </a:pPr>
            <a:r>
              <a:rPr kumimoji="1" lang="en-US" altLang="ja-JP" b="0" baseline="0" dirty="0" smtClean="0"/>
              <a:t>Set and register access criteria  - different users will be allowed to do different things (such as downloading </a:t>
            </a:r>
            <a:r>
              <a:rPr kumimoji="1" lang="en-US" altLang="ja-JP" b="0" baseline="0" dirty="0" err="1" smtClean="0"/>
              <a:t>WMOAdditional</a:t>
            </a:r>
            <a:r>
              <a:rPr kumimoji="1" lang="en-US" altLang="ja-JP" b="0" baseline="0" dirty="0" smtClean="0"/>
              <a:t> data) – this component of </a:t>
            </a:r>
            <a:r>
              <a:rPr kumimoji="1" lang="en-US" altLang="ja-JP" b="0" baseline="0" dirty="0" smtClean="0"/>
              <a:t>competency </a:t>
            </a:r>
            <a:r>
              <a:rPr kumimoji="1" lang="en-US" altLang="ja-JP" b="0" baseline="0" dirty="0" smtClean="0"/>
              <a:t>is concerned with making sure that users are associated with the controls on what they can do, and that those controls are implemented and maintained so that only permitted data and actions are available to the user.</a:t>
            </a:r>
          </a:p>
          <a:p>
            <a:pPr marL="171450" indent="-171450">
              <a:buFont typeface="Arial" panose="020B0604020202020204" pitchFamily="34" charset="0"/>
              <a:buChar char="•"/>
            </a:pPr>
            <a:r>
              <a:rPr kumimoji="1" lang="en-US" altLang="ja-JP" b="0" baseline="0" dirty="0" smtClean="0"/>
              <a:t>Provide systems and support for users to publish and access data and products  - this is about providing assistance to end users, and also providing (and supporting) tools that help those end users.</a:t>
            </a:r>
          </a:p>
          <a:p>
            <a:pPr marL="171450" indent="-171450">
              <a:buFont typeface="Arial" panose="020B0604020202020204" pitchFamily="34" charset="0"/>
              <a:buChar char="•"/>
            </a:pPr>
            <a:r>
              <a:rPr kumimoji="1" lang="en-US" altLang="ja-JP" b="0" baseline="0" dirty="0" smtClean="0"/>
              <a:t>Manage user relations to ensure a high satisfaction level – the success of WIS depends on how effective it is in meeting the expectations of its users – this aspect of </a:t>
            </a:r>
            <a:r>
              <a:rPr kumimoji="1" lang="en-US" altLang="ja-JP" b="0" baseline="0" dirty="0" smtClean="0"/>
              <a:t>competence </a:t>
            </a:r>
            <a:r>
              <a:rPr kumimoji="1" lang="en-US" altLang="ja-JP" b="0" baseline="0" dirty="0" smtClean="0"/>
              <a:t>is about how those expectations are understood, managed and listened to.</a:t>
            </a:r>
          </a:p>
          <a:p>
            <a:endParaRPr kumimoji="1" lang="en-US" altLang="ja-JP" b="0"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14</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Competencies – Operational Service</a:t>
            </a:r>
          </a:p>
          <a:p>
            <a:endParaRPr kumimoji="1" lang="en-US" altLang="ja-JP" baseline="0" dirty="0" smtClean="0"/>
          </a:p>
          <a:p>
            <a:pPr marL="171450" indent="-171450" algn="l">
              <a:buFont typeface="Arial" panose="020B0604020202020204" pitchFamily="34" charset="0"/>
              <a:buChar char="•"/>
            </a:pPr>
            <a:r>
              <a:rPr lang="en-US" dirty="0" smtClean="0"/>
              <a:t>Coordinate all WIS functions and activities of the </a:t>
            </a:r>
            <a:r>
              <a:rPr lang="en-US" dirty="0" err="1" smtClean="0"/>
              <a:t>centre</a:t>
            </a:r>
            <a:r>
              <a:rPr lang="en-US" dirty="0" smtClean="0"/>
              <a:t> – the WIS cervices offered (or used) by a </a:t>
            </a:r>
            <a:r>
              <a:rPr lang="en-US" dirty="0" err="1" smtClean="0"/>
              <a:t>centre</a:t>
            </a:r>
            <a:r>
              <a:rPr lang="en-US" dirty="0" smtClean="0"/>
              <a:t> will consist of many components – this </a:t>
            </a:r>
            <a:r>
              <a:rPr lang="en-US" dirty="0" smtClean="0"/>
              <a:t>competency</a:t>
            </a:r>
            <a:r>
              <a:rPr lang="en-US" baseline="0" dirty="0" smtClean="0"/>
              <a:t> </a:t>
            </a:r>
            <a:r>
              <a:rPr lang="en-US" baseline="0" dirty="0" smtClean="0"/>
              <a:t>is about making those components work together to provide a sustainable service – now and into the future</a:t>
            </a:r>
            <a:endParaRPr lang="en-US" dirty="0" smtClean="0"/>
          </a:p>
          <a:p>
            <a:pPr marL="171450" indent="-171450" algn="l">
              <a:buFont typeface="Arial" panose="020B0604020202020204" pitchFamily="34" charset="0"/>
              <a:buChar char="•"/>
            </a:pPr>
            <a:r>
              <a:rPr lang="en-US" dirty="0" smtClean="0"/>
              <a:t>Ensure and demonstrate compliance with regulations and policies – in addition to compliance with the WIS requirements, WIS services also have to operate their</a:t>
            </a:r>
            <a:r>
              <a:rPr lang="en-US" baseline="0" dirty="0" smtClean="0"/>
              <a:t> national and local legal, regulatory and process frameworks. There are many dimensions to this – technical compliance (for example electrical installation requirements), data compliance (particularly for personal information that may be retained to help manage interactions with users), ISO 900 registration and many, many others</a:t>
            </a:r>
            <a:endParaRPr lang="en-US" dirty="0" smtClean="0"/>
          </a:p>
          <a:p>
            <a:pPr marL="171450" indent="-171450" algn="l">
              <a:buFont typeface="Arial" panose="020B0604020202020204" pitchFamily="34" charset="0"/>
              <a:buChar char="•"/>
            </a:pPr>
            <a:r>
              <a:rPr lang="en-US" dirty="0" smtClean="0"/>
              <a:t>Monitor and meet quality and service performance standards – each </a:t>
            </a:r>
            <a:r>
              <a:rPr lang="en-US" dirty="0" err="1" smtClean="0"/>
              <a:t>centre</a:t>
            </a:r>
            <a:r>
              <a:rPr lang="en-US" dirty="0" smtClean="0"/>
              <a:t> should have agreements on the quality and</a:t>
            </a:r>
            <a:r>
              <a:rPr lang="en-US" baseline="0" dirty="0" smtClean="0"/>
              <a:t> performance criteria for the services it offers, and this </a:t>
            </a:r>
            <a:r>
              <a:rPr lang="en-US" baseline="0" dirty="0" smtClean="0"/>
              <a:t>competency </a:t>
            </a:r>
            <a:r>
              <a:rPr lang="en-US" baseline="0" dirty="0" smtClean="0"/>
              <a:t>covers negotiation of these as well and managing the WIS environment to make sure these are met (which, of course, includes monitoring the services to determine whether the service standards are being met)  - users also have to meet the conditions they have agreed to in the service agreements</a:t>
            </a:r>
            <a:endParaRPr lang="en-US" dirty="0" smtClean="0"/>
          </a:p>
          <a:p>
            <a:pPr marL="171450" indent="-171450" algn="l">
              <a:buFont typeface="Arial" panose="020B0604020202020204" pitchFamily="34" charset="0"/>
              <a:buChar char="•"/>
            </a:pPr>
            <a:r>
              <a:rPr lang="en-US" dirty="0" smtClean="0"/>
              <a:t>Ensure service continuity through risk management, planning and implementation of service contingency service backup and service restore, and ensure data continuity in the event of system failure – this complements the similar items in the Infrastructure </a:t>
            </a:r>
            <a:r>
              <a:rPr lang="en-US" dirty="0" smtClean="0"/>
              <a:t>competency</a:t>
            </a:r>
            <a:r>
              <a:rPr lang="en-US" baseline="0" dirty="0" smtClean="0"/>
              <a:t> </a:t>
            </a:r>
            <a:r>
              <a:rPr lang="en-US" baseline="0" dirty="0" smtClean="0"/>
              <a:t>by looking at the WIS services as a whole.</a:t>
            </a:r>
            <a:endParaRPr lang="en-US" dirty="0" smtClean="0"/>
          </a:p>
          <a:p>
            <a:pPr marL="171450" indent="-171450" algn="l">
              <a:buFont typeface="Arial" panose="020B0604020202020204" pitchFamily="34" charset="0"/>
              <a:buChar char="•"/>
            </a:pPr>
            <a:r>
              <a:rPr lang="en-US" dirty="0" smtClean="0"/>
              <a:t>Plan and coordinate the delivery of new functionality – WIS</a:t>
            </a:r>
            <a:r>
              <a:rPr lang="en-US" baseline="0" dirty="0" smtClean="0"/>
              <a:t> exists in a changing IT environment, and the requirements of the WIS itself will evolve, so that the systems in use at a </a:t>
            </a:r>
            <a:r>
              <a:rPr lang="en-US" baseline="0" dirty="0" err="1" smtClean="0"/>
              <a:t>centre</a:t>
            </a:r>
            <a:r>
              <a:rPr lang="en-US" baseline="0" dirty="0" smtClean="0"/>
              <a:t> will need to change to meet these changing needs – planning and coordination of these changes is a key </a:t>
            </a:r>
            <a:r>
              <a:rPr lang="en-US" baseline="0" dirty="0" smtClean="0"/>
              <a:t>competency </a:t>
            </a:r>
            <a:r>
              <a:rPr lang="en-US" baseline="0" dirty="0" smtClean="0"/>
              <a:t>that involves not only the WIS, but also the infrastructure and policies that support its implementation, and also the end user systems that make use of the WIS.</a:t>
            </a:r>
            <a:endParaRPr lang="en-US" dirty="0" smtClean="0"/>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15</a:t>
            </a:fld>
            <a:endParaRPr lang="en-GB" altLang="en-US"/>
          </a:p>
        </p:txBody>
      </p:sp>
    </p:spTree>
    <p:extLst>
      <p:ext uri="{BB962C8B-B14F-4D97-AF65-F5344CB8AC3E}">
        <p14:creationId xmlns:p14="http://schemas.microsoft.com/office/powerpoint/2010/main" val="2016004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b="1" baseline="0" dirty="0" smtClean="0"/>
              <a:t>WIS Training and Learning Guide</a:t>
            </a:r>
          </a:p>
          <a:p>
            <a:endParaRPr kumimoji="1" lang="en-US" altLang="ja-JP" baseline="0" dirty="0" smtClean="0"/>
          </a:p>
          <a:p>
            <a:r>
              <a:rPr kumimoji="1" lang="en-US" altLang="ja-JP" baseline="0" dirty="0" smtClean="0"/>
              <a:t>The WIS competencies tell us what people in an organization collectively have to be able to do. The Training and Learning Guide provides suggestions on how the supporting knowledge and skills can be developed.</a:t>
            </a:r>
          </a:p>
          <a:p>
            <a:endParaRPr kumimoji="1" lang="en-US" altLang="ja-JP" baseline="0" dirty="0" smtClean="0"/>
          </a:p>
          <a:p>
            <a:r>
              <a:rPr kumimoji="1" lang="en-US" altLang="ja-JP" baseline="0" dirty="0" smtClean="0"/>
              <a:t>For each of the WIS competencies, the Training  and Learning Guide provides information on:</a:t>
            </a:r>
          </a:p>
          <a:p>
            <a:endParaRPr kumimoji="1" lang="en-US" altLang="ja-JP" baseline="0" dirty="0" smtClean="0"/>
          </a:p>
          <a:p>
            <a:pPr marL="171450" indent="-171450">
              <a:buFont typeface="Arial" panose="020B0604020202020204" pitchFamily="34" charset="0"/>
              <a:buChar char="•"/>
            </a:pPr>
            <a:r>
              <a:rPr kumimoji="1" lang="en-US" altLang="ja-JP" b="1" baseline="0" dirty="0" smtClean="0"/>
              <a:t>Learning outcomes</a:t>
            </a:r>
          </a:p>
          <a:p>
            <a:pPr marL="628650" lvl="1" indent="-171450">
              <a:buFont typeface="Arial" panose="020B0604020202020204" pitchFamily="34" charset="0"/>
              <a:buChar char="•"/>
            </a:pPr>
            <a:r>
              <a:rPr kumimoji="1" lang="en-US" altLang="ja-JP" baseline="0" dirty="0" smtClean="0"/>
              <a:t>“after completing this learning activity you will be able to ...” – helps explain what the suggested learning activities are intended to achieve</a:t>
            </a:r>
          </a:p>
          <a:p>
            <a:pPr marL="171450" indent="-171450">
              <a:buFont typeface="Arial" panose="020B0604020202020204" pitchFamily="34" charset="0"/>
              <a:buChar char="•"/>
            </a:pPr>
            <a:r>
              <a:rPr kumimoji="1" lang="en-US" altLang="ja-JP" b="1" baseline="0" dirty="0" smtClean="0"/>
              <a:t>Learning activities</a:t>
            </a:r>
          </a:p>
          <a:p>
            <a:pPr marL="628650" lvl="1" indent="-171450">
              <a:buFont typeface="Arial" panose="020B0604020202020204" pitchFamily="34" charset="0"/>
              <a:buChar char="•"/>
            </a:pPr>
            <a:r>
              <a:rPr kumimoji="1" lang="en-US" altLang="ja-JP" baseline="0" dirty="0" smtClean="0"/>
              <a:t>Suggest what type of learning activities can be used to develop knowledge or skills. This is not always a training course – sometimes it might point to manuals, online training snippets, coaching, “on the job training” “</a:t>
            </a:r>
            <a:r>
              <a:rPr kumimoji="1" lang="en-US" altLang="ja-JP" baseline="0" dirty="0" err="1" smtClean="0"/>
              <a:t>wathcing</a:t>
            </a:r>
            <a:r>
              <a:rPr kumimoji="1" lang="en-US" altLang="ja-JP" baseline="0" dirty="0" smtClean="0"/>
              <a:t> someone else” or other activities</a:t>
            </a:r>
          </a:p>
          <a:p>
            <a:pPr marL="171450" lvl="0" indent="-171450">
              <a:buFont typeface="Arial" panose="020B0604020202020204" pitchFamily="34" charset="0"/>
              <a:buChar char="•"/>
            </a:pPr>
            <a:r>
              <a:rPr kumimoji="1" lang="en-US" altLang="ja-JP" b="1" baseline="0" dirty="0" smtClean="0"/>
              <a:t>Assessment </a:t>
            </a:r>
          </a:p>
          <a:p>
            <a:pPr marL="628650" lvl="1" indent="-171450">
              <a:buFont typeface="Arial" panose="020B0604020202020204" pitchFamily="34" charset="0"/>
              <a:buChar char="•"/>
            </a:pPr>
            <a:r>
              <a:rPr kumimoji="1" lang="en-US" altLang="ja-JP" baseline="0" dirty="0" smtClean="0"/>
              <a:t>This section helps you and your manager work out whether the training or development activity has provided you with the knowledge or skill that was intended by describing what you should be able to do after having competed the training/development activity</a:t>
            </a:r>
          </a:p>
          <a:p>
            <a:pPr marL="171450" lvl="0" indent="-171450">
              <a:buFont typeface="Arial" panose="020B0604020202020204" pitchFamily="34" charset="0"/>
              <a:buChar char="•"/>
            </a:pPr>
            <a:r>
              <a:rPr kumimoji="1" lang="en-US" altLang="ja-JP" b="1" baseline="0" dirty="0" smtClean="0"/>
              <a:t>Learning resources</a:t>
            </a:r>
          </a:p>
          <a:p>
            <a:pPr marL="171450" indent="-171450">
              <a:buFont typeface="Arial" panose="020B0604020202020204" pitchFamily="34" charset="0"/>
              <a:buChar char="•"/>
            </a:pPr>
            <a:r>
              <a:rPr kumimoji="1" lang="en-US" altLang="ja-JP" baseline="0" dirty="0" smtClean="0"/>
              <a:t>	This points to learning resources that might be useful. Often this will include WMO manuals, Guides, web links, mentors, or other sources.</a:t>
            </a:r>
          </a:p>
          <a:p>
            <a:endParaRPr kumimoji="1" lang="en-US" altLang="ja-JP" baseline="0" dirty="0" smtClean="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17</a:t>
            </a:fld>
            <a:endParaRPr lang="en-GB" altLang="en-US"/>
          </a:p>
        </p:txBody>
      </p:sp>
    </p:spTree>
    <p:extLst>
      <p:ext uri="{BB962C8B-B14F-4D97-AF65-F5344CB8AC3E}">
        <p14:creationId xmlns:p14="http://schemas.microsoft.com/office/powerpoint/2010/main" val="3692726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Developing competence – example, Manage the Physical</a:t>
            </a:r>
            <a:r>
              <a:rPr kumimoji="1" lang="en-GB" altLang="ja-JP" b="1" baseline="0" dirty="0" smtClean="0"/>
              <a:t> Infrastructure</a:t>
            </a:r>
          </a:p>
          <a:p>
            <a:endParaRPr kumimoji="1" lang="en-GB" altLang="ja-JP" baseline="0" dirty="0" smtClean="0"/>
          </a:p>
          <a:p>
            <a:r>
              <a:rPr kumimoji="1" lang="en-GB" altLang="ja-JP" dirty="0" smtClean="0"/>
              <a:t>The WIS training</a:t>
            </a:r>
            <a:r>
              <a:rPr kumimoji="1" lang="en-GB" altLang="ja-JP" baseline="0" dirty="0" smtClean="0"/>
              <a:t> and learning guide provides details of the </a:t>
            </a:r>
            <a:r>
              <a:rPr kumimoji="1" lang="en-GB" altLang="ja-JP" baseline="0" dirty="0" smtClean="0"/>
              <a:t>competency </a:t>
            </a:r>
            <a:r>
              <a:rPr kumimoji="1" lang="en-GB" altLang="ja-JP" baseline="0" dirty="0" smtClean="0"/>
              <a:t>and suggestions on how the </a:t>
            </a:r>
            <a:r>
              <a:rPr kumimoji="1" lang="en-GB" altLang="ja-JP" baseline="0" dirty="0" smtClean="0"/>
              <a:t>competency </a:t>
            </a:r>
            <a:r>
              <a:rPr kumimoji="1" lang="en-GB" altLang="ja-JP" baseline="0" dirty="0" smtClean="0"/>
              <a:t>can be developed and measured. These development activities fit together to enhance the competence level of the individual.</a:t>
            </a:r>
            <a:endParaRPr kumimoji="1" lang="ja-JP" altLang="en-US" dirty="0"/>
          </a:p>
        </p:txBody>
      </p:sp>
      <p:sp>
        <p:nvSpPr>
          <p:cNvPr id="4" name="スライド番号プレースホルダー 3"/>
          <p:cNvSpPr>
            <a:spLocks noGrp="1"/>
          </p:cNvSpPr>
          <p:nvPr>
            <p:ph type="sldNum" sz="quarter" idx="10"/>
          </p:nvPr>
        </p:nvSpPr>
        <p:spPr/>
        <p:txBody>
          <a:bodyPr/>
          <a:lstStyle/>
          <a:p>
            <a:fld id="{35AA310B-F414-4B87-996C-1C54F688F295}" type="slidenum">
              <a:rPr kumimoji="1" lang="ja-JP" altLang="en-US" smtClean="0"/>
              <a:t>18</a:t>
            </a:fld>
            <a:endParaRPr kumimoji="1" lang="ja-JP" altLang="en-US"/>
          </a:p>
        </p:txBody>
      </p:sp>
    </p:spTree>
    <p:extLst>
      <p:ext uri="{BB962C8B-B14F-4D97-AF65-F5344CB8AC3E}">
        <p14:creationId xmlns:p14="http://schemas.microsoft.com/office/powerpoint/2010/main" val="37783389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WIS </a:t>
            </a:r>
            <a:r>
              <a:rPr kumimoji="1" lang="en-GB" altLang="ja-JP" b="1" dirty="0" smtClean="0"/>
              <a:t>Competency</a:t>
            </a:r>
            <a:r>
              <a:rPr kumimoji="1" lang="en-GB" altLang="ja-JP" b="1" baseline="0" dirty="0" smtClean="0"/>
              <a:t> </a:t>
            </a:r>
            <a:r>
              <a:rPr kumimoji="1" lang="en-GB" altLang="ja-JP" b="1" baseline="0" dirty="0" smtClean="0"/>
              <a:t>– the training curriculum</a:t>
            </a:r>
          </a:p>
          <a:p>
            <a:endParaRPr kumimoji="1" lang="en-GB" altLang="ja-JP" b="1" baseline="0" dirty="0" smtClean="0"/>
          </a:p>
          <a:p>
            <a:r>
              <a:rPr kumimoji="1" lang="en-GB" altLang="ja-JP" b="0" baseline="0" dirty="0" smtClean="0"/>
              <a:t>A centrally produced training and learning guide can only go so far in advising on development activities for the competencies, just as the WIS competencies themselves cannot provide all the details of the competencies required at a particular centre.</a:t>
            </a:r>
          </a:p>
          <a:p>
            <a:endParaRPr kumimoji="1" lang="en-GB" altLang="ja-JP" b="0" baseline="0" dirty="0" smtClean="0"/>
          </a:p>
          <a:p>
            <a:r>
              <a:rPr kumimoji="1" lang="en-GB" altLang="ja-JP" b="0" baseline="0" dirty="0" smtClean="0"/>
              <a:t>Each centre will need to assess its own needs for competencies, and in particular what the WIS competencies mean in terms of that centre’s needs. Centres also use different hardware and software to deliver their WIS services. WIS training therefore needs to be adjusted to meet the actual needs (and existing skills and knowledge) of the centre.</a:t>
            </a:r>
          </a:p>
          <a:p>
            <a:endParaRPr kumimoji="1" lang="en-GB" altLang="ja-JP" b="0" baseline="0" dirty="0" smtClean="0"/>
          </a:p>
          <a:p>
            <a:r>
              <a:rPr kumimoji="1" lang="en-GB" altLang="ja-JP" b="0" baseline="0" dirty="0" smtClean="0"/>
              <a:t>Central guidance can fill much of the development puzzle, but only consideration of the local needs can complete it.</a:t>
            </a:r>
            <a:endParaRPr kumimoji="1" lang="ja-JP" altLang="en-US" b="0" dirty="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19</a:t>
            </a:fld>
            <a:endParaRPr lang="en-GB" altLang="en-US"/>
          </a:p>
        </p:txBody>
      </p:sp>
    </p:spTree>
    <p:extLst>
      <p:ext uri="{BB962C8B-B14F-4D97-AF65-F5344CB8AC3E}">
        <p14:creationId xmlns:p14="http://schemas.microsoft.com/office/powerpoint/2010/main" val="151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GB" altLang="ja-JP" b="1" dirty="0" smtClean="0"/>
              <a:t>WIS Competency</a:t>
            </a:r>
            <a:r>
              <a:rPr kumimoji="1" lang="en-GB" altLang="ja-JP" b="1" baseline="0" dirty="0" smtClean="0"/>
              <a:t> Based Training</a:t>
            </a:r>
          </a:p>
          <a:p>
            <a:endParaRPr kumimoji="1" lang="en-GB" altLang="ja-JP" baseline="0" dirty="0" smtClean="0"/>
          </a:p>
          <a:p>
            <a:r>
              <a:rPr kumimoji="1" lang="en-GB" altLang="ja-JP" dirty="0" smtClean="0"/>
              <a:t>WIS has defined the WIS Competencies and the WIS Training and Learning Guid</a:t>
            </a:r>
            <a:r>
              <a:rPr kumimoji="1" lang="en-GB" altLang="ja-JP" baseline="0" dirty="0" smtClean="0"/>
              <a:t>e to help centres, managers and individuals develop their own tailored WIS training curricula.</a:t>
            </a:r>
          </a:p>
          <a:p>
            <a:r>
              <a:rPr kumimoji="1" lang="en-GB" altLang="ja-JP" baseline="0" dirty="0" smtClean="0"/>
              <a:t/>
            </a:r>
            <a:br>
              <a:rPr kumimoji="1" lang="en-GB" altLang="ja-JP" baseline="0" dirty="0" smtClean="0"/>
            </a:br>
            <a:r>
              <a:rPr kumimoji="1" lang="en-US" altLang="ja-JP" baseline="0" dirty="0" smtClean="0"/>
              <a:t>The resulting WIS training advice provided by a </a:t>
            </a:r>
            <a:r>
              <a:rPr kumimoji="1" lang="en-US" altLang="ja-JP" baseline="0" dirty="0" err="1" smtClean="0"/>
              <a:t>centre</a:t>
            </a:r>
            <a:r>
              <a:rPr kumimoji="1" lang="en-US" altLang="ja-JP" baseline="0" dirty="0" smtClean="0"/>
              <a:t> should:</a:t>
            </a:r>
          </a:p>
          <a:p>
            <a:pPr marL="171450" indent="-171450">
              <a:buFont typeface="Arial" panose="020B0604020202020204" pitchFamily="34" charset="0"/>
              <a:buChar char="•"/>
            </a:pPr>
            <a:r>
              <a:rPr kumimoji="1" lang="en-US" altLang="ja-JP" baseline="0" dirty="0" smtClean="0"/>
              <a:t>Be specific to WIS (generic training should be provided by organization, government or commercial training activities)</a:t>
            </a:r>
          </a:p>
          <a:p>
            <a:pPr marL="171450" indent="-171450">
              <a:buFont typeface="Arial" panose="020B0604020202020204" pitchFamily="34" charset="0"/>
              <a:buChar char="•"/>
            </a:pPr>
            <a:r>
              <a:rPr kumimoji="1" lang="en-US" altLang="ja-JP" baseline="0" dirty="0" smtClean="0"/>
              <a:t>Be for operating and managing WIS </a:t>
            </a:r>
            <a:r>
              <a:rPr kumimoji="1" lang="en-US" altLang="ja-JP" baseline="0" dirty="0" err="1" smtClean="0"/>
              <a:t>centres</a:t>
            </a:r>
            <a:r>
              <a:rPr kumimoji="1" lang="en-US" altLang="ja-JP" baseline="0" dirty="0" smtClean="0"/>
              <a:t> (so there is clarity between what is needed for WIS and what is needed for other activities)</a:t>
            </a:r>
          </a:p>
          <a:p>
            <a:pPr marL="171450" indent="-171450">
              <a:buFont typeface="Arial" panose="020B0604020202020204" pitchFamily="34" charset="0"/>
              <a:buChar char="•"/>
            </a:pPr>
            <a:r>
              <a:rPr kumimoji="1" lang="en-US" altLang="ja-JP" baseline="0" dirty="0" smtClean="0"/>
              <a:t>Be for project managers, engineers, technicians, IT personnel and end users (so that everyone involved with WIS has access to appropriate training and development activities)</a:t>
            </a:r>
          </a:p>
          <a:p>
            <a:pPr marL="171450" indent="-171450">
              <a:buFont typeface="Arial" panose="020B0604020202020204" pitchFamily="34" charset="0"/>
              <a:buChar char="•"/>
            </a:pPr>
            <a:r>
              <a:rPr kumimoji="1" lang="en-US" altLang="ja-JP" baseline="0" dirty="0" smtClean="0"/>
              <a:t>Describe “what people can do rather than what they know” (because it is what people do that makes a difference)</a:t>
            </a:r>
          </a:p>
          <a:p>
            <a:pPr marL="171450" indent="-171450">
              <a:buFont typeface="Arial" panose="020B0604020202020204" pitchFamily="34" charset="0"/>
              <a:buChar char="•"/>
            </a:pPr>
            <a:r>
              <a:rPr kumimoji="1" lang="en-US" altLang="ja-JP" baseline="0" dirty="0" smtClean="0"/>
              <a:t>Ensure that the trainees will be able to perform their job tasks effectively (that is why the individual is employed)</a:t>
            </a:r>
          </a:p>
          <a:p>
            <a:pPr marL="171450" indent="-171450">
              <a:buFont typeface="Arial" panose="020B0604020202020204" pitchFamily="34" charset="0"/>
              <a:buChar char="•"/>
            </a:pPr>
            <a:r>
              <a:rPr kumimoji="1" lang="en-US" altLang="ja-JP" baseline="0" dirty="0" smtClean="0"/>
              <a:t>Be tailored to each individual’s needs (because everyone is different and works in a different context)</a:t>
            </a:r>
          </a:p>
          <a:p>
            <a:pPr marL="171450" indent="-171450">
              <a:buFont typeface="Arial" panose="020B0604020202020204" pitchFamily="34" charset="0"/>
              <a:buChar char="•"/>
            </a:pPr>
            <a:endParaRPr kumimoji="1" lang="en-US" altLang="ja-JP" baseline="0" dirty="0" smtClean="0"/>
          </a:p>
          <a:p>
            <a:pPr marL="0" indent="0">
              <a:buFont typeface="Arial" panose="020B0604020202020204" pitchFamily="34" charset="0"/>
              <a:buNone/>
            </a:pPr>
            <a:endParaRPr kumimoji="1" lang="en-US" altLang="ja-JP" baseline="0" dirty="0" smtClean="0"/>
          </a:p>
          <a:p>
            <a:r>
              <a:rPr kumimoji="1" lang="en-GB" altLang="ja-JP" dirty="0" smtClean="0"/>
              <a:t>Training</a:t>
            </a:r>
            <a:r>
              <a:rPr kumimoji="1" lang="en-GB" altLang="ja-JP" baseline="0" dirty="0" smtClean="0"/>
              <a:t> and development can develop knowledge and skills. Applying the right </a:t>
            </a:r>
            <a:r>
              <a:rPr kumimoji="1" lang="en-GB" altLang="ja-JP" b="1" baseline="0" dirty="0" smtClean="0"/>
              <a:t>knowledge</a:t>
            </a:r>
            <a:r>
              <a:rPr kumimoji="1" lang="en-GB" altLang="ja-JP" baseline="0" dirty="0" smtClean="0"/>
              <a:t> and </a:t>
            </a:r>
            <a:r>
              <a:rPr kumimoji="1" lang="en-GB" altLang="ja-JP" b="1" baseline="0" dirty="0" smtClean="0"/>
              <a:t>skills</a:t>
            </a:r>
            <a:r>
              <a:rPr kumimoji="1" lang="en-GB" altLang="ja-JP" baseline="0" dirty="0" smtClean="0"/>
              <a:t> in an appropriate way to meet organizational needs results in </a:t>
            </a:r>
            <a:r>
              <a:rPr kumimoji="1" lang="en-GB" altLang="ja-JP" b="1" baseline="0" dirty="0" smtClean="0"/>
              <a:t>competence</a:t>
            </a:r>
            <a:r>
              <a:rPr kumimoji="1" lang="en-GB" altLang="ja-JP" baseline="0" dirty="0" smtClean="0"/>
              <a:t>.</a:t>
            </a:r>
            <a:endParaRPr kumimoji="1" lang="ja-JP" altLang="en-US" dirty="0"/>
          </a:p>
        </p:txBody>
      </p:sp>
      <p:sp>
        <p:nvSpPr>
          <p:cNvPr id="4" name="スライド番号プレースホルダー 3"/>
          <p:cNvSpPr>
            <a:spLocks noGrp="1"/>
          </p:cNvSpPr>
          <p:nvPr>
            <p:ph type="sldNum" sz="quarter" idx="10"/>
          </p:nvPr>
        </p:nvSpPr>
        <p:spPr/>
        <p:txBody>
          <a:bodyPr/>
          <a:lstStyle/>
          <a:p>
            <a:fld id="{5B646D5B-D828-4086-93A6-FAB251D3B76D}" type="slidenum">
              <a:rPr lang="en-GB" altLang="en-US" smtClean="0"/>
              <a:pPr/>
              <a:t>20</a:t>
            </a:fld>
            <a:endParaRPr lang="en-GB" altLang="en-US"/>
          </a:p>
        </p:txBody>
      </p:sp>
    </p:spTree>
    <p:extLst>
      <p:ext uri="{BB962C8B-B14F-4D97-AF65-F5344CB8AC3E}">
        <p14:creationId xmlns:p14="http://schemas.microsoft.com/office/powerpoint/2010/main" val="3511755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This module has covered the WIS competencies.</a:t>
            </a:r>
          </a:p>
          <a:p>
            <a:pPr eaLnBrk="1" hangingPunct="1"/>
            <a:endParaRPr lang="en-US" altLang="en-US" dirty="0" smtClean="0"/>
          </a:p>
          <a:p>
            <a:pPr eaLnBrk="1" hangingPunct="1"/>
            <a:r>
              <a:rPr lang="en-US" altLang="en-US" dirty="0" smtClean="0"/>
              <a:t>It</a:t>
            </a:r>
            <a:r>
              <a:rPr lang="en-US" altLang="en-US" baseline="0" dirty="0" smtClean="0"/>
              <a:t> has provided a high level description of what is meant by a </a:t>
            </a:r>
            <a:r>
              <a:rPr lang="en-US" altLang="en-US" baseline="0" dirty="0" smtClean="0"/>
              <a:t>competency, </a:t>
            </a:r>
            <a:r>
              <a:rPr lang="en-US" altLang="en-US" baseline="0" dirty="0" smtClean="0"/>
              <a:t>has described the WIS competencies themselves and has explained how the WIS Training and Learning Guide supports development of competence by individuals and </a:t>
            </a:r>
            <a:r>
              <a:rPr lang="en-US" altLang="en-US" baseline="0" dirty="0" err="1" smtClean="0"/>
              <a:t>centres</a:t>
            </a:r>
            <a:r>
              <a:rPr lang="en-US" altLang="en-US" baseline="0" dirty="0" smtClean="0"/>
              <a:t>.</a:t>
            </a:r>
          </a:p>
          <a:p>
            <a:pPr eaLnBrk="1" hangingPunct="1"/>
            <a:endParaRPr lang="en-US" altLang="en-US" baseline="0" dirty="0" smtClean="0"/>
          </a:p>
          <a:p>
            <a:pPr eaLnBrk="1" hangingPunct="1"/>
            <a:r>
              <a:rPr lang="en-US" altLang="en-US" dirty="0" smtClean="0"/>
              <a:t>You  can start your journey of developing WIS</a:t>
            </a:r>
            <a:r>
              <a:rPr lang="en-US" altLang="en-US" baseline="0" dirty="0" smtClean="0"/>
              <a:t> competence by completing the other WIS-101 modules.</a:t>
            </a:r>
            <a:endParaRPr lang="en-US"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smtClean="0"/>
              <a:t>WIS2 - WIS competencies</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smtClean="0"/>
              <a:t>WIS2 - WIS competencies</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WIS2 - WIS competencies</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WIS2 - WIS competencies</a:t>
            </a:r>
            <a:endParaRPr lang="en-GB" dirty="0"/>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WIS2 - WIS competencies</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is.wmo.int/page=TrainingAid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wmf"/><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wm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WIS competencies</a:t>
            </a:r>
            <a:endParaRPr lang="en-GB" altLang="en-US" dirty="0"/>
          </a:p>
        </p:txBody>
      </p:sp>
      <p:sp>
        <p:nvSpPr>
          <p:cNvPr id="5123" name="Rectangle 6"/>
          <p:cNvSpPr>
            <a:spLocks noGrp="1" noChangeArrowheads="1"/>
          </p:cNvSpPr>
          <p:nvPr>
            <p:ph type="subTitle" idx="1"/>
          </p:nvPr>
        </p:nvSpPr>
        <p:spPr>
          <a:xfrm>
            <a:off x="611560" y="4509120"/>
            <a:ext cx="7921625" cy="1512168"/>
          </a:xfrm>
        </p:spPr>
        <p:txBody>
          <a:bodyPr/>
          <a:lstStyle/>
          <a:p>
            <a:r>
              <a:rPr lang="en-US" altLang="en-US" sz="2400" i="1" dirty="0" smtClean="0"/>
              <a:t>WIS Project Office</a:t>
            </a:r>
          </a:p>
          <a:p>
            <a:r>
              <a:rPr lang="en-US" altLang="en-US" sz="2400" i="1" dirty="0" smtClean="0"/>
              <a:t>WMO</a:t>
            </a:r>
          </a:p>
          <a:p>
            <a:r>
              <a:rPr lang="en-US" altLang="en-US" sz="2400" i="1" dirty="0"/>
              <a:t>w</a:t>
            </a:r>
            <a:r>
              <a:rPr lang="en-US" altLang="en-US" sz="2400" i="1" dirty="0" smtClean="0"/>
              <a:t>is-help@wmo.int</a:t>
            </a:r>
            <a:endParaRPr lang="en-US" altLang="en-US" sz="2400" i="1" dirty="0"/>
          </a:p>
        </p:txBody>
      </p:sp>
      <p:sp>
        <p:nvSpPr>
          <p:cNvPr id="15" name="Title 9"/>
          <p:cNvSpPr txBox="1">
            <a:spLocks/>
          </p:cNvSpPr>
          <p:nvPr/>
        </p:nvSpPr>
        <p:spPr>
          <a:xfrm>
            <a:off x="117475" y="6453188"/>
            <a:ext cx="2438400" cy="288925"/>
          </a:xfrm>
          <a:prstGeom prst="rect">
            <a:avLst/>
          </a:prstGeom>
        </p:spPr>
        <p:txBody>
          <a:bodyPr anchor="ctr">
            <a:normAutofit fontScale="70000" lnSpcReduction="20000"/>
          </a:bodyPr>
          <a:lstStyle/>
          <a:p>
            <a:pPr algn="l" defTabSz="457200" eaLnBrk="1" fontAlgn="auto" hangingPunct="1">
              <a:spcBef>
                <a:spcPct val="0"/>
              </a:spcBef>
              <a:spcAft>
                <a:spcPts val="0"/>
              </a:spcAft>
              <a:buClrTx/>
              <a:defRPr/>
            </a:pPr>
            <a:r>
              <a:rPr lang="en-US" sz="1200" dirty="0" smtClean="0">
                <a:latin typeface="Arial"/>
                <a:ea typeface="+mj-ea"/>
                <a:cs typeface="Arial"/>
              </a:rPr>
              <a:t>WMO - </a:t>
            </a:r>
            <a:r>
              <a:rPr lang="en-US" sz="1200" dirty="0">
                <a:latin typeface="Arial"/>
                <a:cs typeface="Arial"/>
                <a:hlinkClick r:id="rId2"/>
              </a:rPr>
              <a:t>http://wis.wmo.int/page=TrainingAids</a:t>
            </a:r>
            <a:endParaRPr lang="en-US" sz="1200" dirty="0">
              <a:latin typeface="Arial"/>
              <a:cs typeface="Arial"/>
            </a:endParaRPr>
          </a:p>
          <a:p>
            <a:pPr algn="l" defTabSz="457200" eaLnBrk="1" fontAlgn="auto" hangingPunct="1">
              <a:spcBef>
                <a:spcPct val="0"/>
              </a:spcBef>
              <a:spcAft>
                <a:spcPts val="0"/>
              </a:spcAft>
              <a:buClrTx/>
              <a:buFontTx/>
              <a:buNone/>
              <a:defRPr/>
            </a:pPr>
            <a:endParaRPr lang="en-US" sz="1200" dirty="0">
              <a:latin typeface="Arial"/>
              <a:ea typeface="+mj-ea"/>
              <a:cs typeface="Arial"/>
            </a:endParaRPr>
          </a:p>
        </p:txBody>
      </p:sp>
    </p:spTree>
    <p:extLst>
      <p:ext uri="{BB962C8B-B14F-4D97-AF65-F5344CB8AC3E}">
        <p14:creationId xmlns:p14="http://schemas.microsoft.com/office/powerpoint/2010/main" val="8870700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Topics</a:t>
            </a:r>
          </a:p>
        </p:txBody>
      </p:sp>
      <p:sp>
        <p:nvSpPr>
          <p:cNvPr id="6147" name="Rectangle 10"/>
          <p:cNvSpPr>
            <a:spLocks noGrp="1" noChangeArrowheads="1"/>
          </p:cNvSpPr>
          <p:nvPr>
            <p:ph type="body" idx="4294967295"/>
          </p:nvPr>
        </p:nvSpPr>
        <p:spPr/>
        <p:txBody>
          <a:bodyPr/>
          <a:lstStyle/>
          <a:p>
            <a:r>
              <a:rPr lang="en-US" altLang="en-US" dirty="0" smtClean="0"/>
              <a:t>What is a </a:t>
            </a:r>
            <a:r>
              <a:rPr lang="en-US" altLang="en-US" dirty="0" smtClean="0"/>
              <a:t>competency</a:t>
            </a:r>
            <a:endParaRPr lang="en-US" altLang="en-US" dirty="0" smtClean="0"/>
          </a:p>
          <a:p>
            <a:r>
              <a:rPr lang="en-US" altLang="en-US" dirty="0" smtClean="0"/>
              <a:t>WIS competencies</a:t>
            </a:r>
          </a:p>
          <a:p>
            <a:r>
              <a:rPr lang="en-US" altLang="en-US" dirty="0" smtClean="0"/>
              <a:t>WIS Training and Learning Guide</a:t>
            </a:r>
          </a:p>
        </p:txBody>
      </p:sp>
      <p:sp>
        <p:nvSpPr>
          <p:cNvPr id="2" name="Footer Placeholder 1"/>
          <p:cNvSpPr>
            <a:spLocks noGrp="1"/>
          </p:cNvSpPr>
          <p:nvPr>
            <p:ph type="ftr" sz="quarter" idx="10"/>
          </p:nvPr>
        </p:nvSpPr>
        <p:spPr/>
        <p:txBody>
          <a:bodyPr/>
          <a:lstStyle/>
          <a:p>
            <a:pPr>
              <a:defRPr/>
            </a:pPr>
            <a:r>
              <a:rPr lang="en-GB" smtClean="0"/>
              <a:t>WIS2 - WIS competencies</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a:t>
            </a:fld>
            <a:endParaRPr lang="en-GB"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What is a </a:t>
            </a:r>
            <a:r>
              <a:rPr lang="en-GB" dirty="0" smtClean="0"/>
              <a:t>competency?</a:t>
            </a:r>
            <a:endParaRPr lang="en-GB" dirty="0"/>
          </a:p>
        </p:txBody>
      </p:sp>
      <p:sp>
        <p:nvSpPr>
          <p:cNvPr id="4" name="Footer Placeholder 3"/>
          <p:cNvSpPr>
            <a:spLocks noGrp="1"/>
          </p:cNvSpPr>
          <p:nvPr>
            <p:ph type="ftr" sz="quarter" idx="10"/>
          </p:nvPr>
        </p:nvSpPr>
        <p:spPr/>
        <p:txBody>
          <a:bodyPr/>
          <a:lstStyle/>
          <a:p>
            <a:pPr>
              <a:defRPr/>
            </a:pPr>
            <a:r>
              <a:rPr lang="en-GB" smtClean="0"/>
              <a:t>WIS2 - WIS competencies</a:t>
            </a:r>
            <a:endParaRPr lang="en-GB" dirty="0"/>
          </a:p>
        </p:txBody>
      </p:sp>
      <p:sp>
        <p:nvSpPr>
          <p:cNvPr id="5" name="Slide Number Placeholder 4"/>
          <p:cNvSpPr>
            <a:spLocks noGrp="1"/>
          </p:cNvSpPr>
          <p:nvPr>
            <p:ph type="sldNum" sz="quarter" idx="11"/>
          </p:nvPr>
        </p:nvSpPr>
        <p:spPr/>
        <p:txBody>
          <a:bodyPr/>
          <a:lstStyle/>
          <a:p>
            <a:fld id="{8DF94D46-51C4-4A7B-AB0C-7030AC7CFDAF}" type="slidenum">
              <a:rPr lang="en-GB" altLang="en-US" smtClean="0"/>
              <a:pPr/>
              <a:t>3</a:t>
            </a:fld>
            <a:endParaRPr lang="en-GB" altLang="en-US"/>
          </a:p>
        </p:txBody>
      </p:sp>
    </p:spTree>
    <p:extLst>
      <p:ext uri="{BB962C8B-B14F-4D97-AF65-F5344CB8AC3E}">
        <p14:creationId xmlns:p14="http://schemas.microsoft.com/office/powerpoint/2010/main" val="33434991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Example: if you manage </a:t>
            </a:r>
            <a:r>
              <a:rPr lang="en-US" altLang="ja-JP" dirty="0" smtClean="0"/>
              <a:t>Fruit </a:t>
            </a:r>
            <a:r>
              <a:rPr lang="en-US" altLang="ja-JP" dirty="0"/>
              <a:t>J</a:t>
            </a:r>
            <a:r>
              <a:rPr lang="en-US" altLang="ja-JP" dirty="0" smtClean="0"/>
              <a:t>uice System</a:t>
            </a:r>
            <a:endParaRPr kumimoji="1" lang="ja-JP" altLang="en-US" dirty="0"/>
          </a:p>
        </p:txBody>
      </p:sp>
      <p:pic>
        <p:nvPicPr>
          <p:cNvPr id="1026" name="Picture 2" descr="C:\Users\jma1e5b\AppData\Local\Microsoft\Windows\Temporary Internet Files\Content.IE5\S7Q8ORQI\MP9004387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7987" y="1504059"/>
            <a:ext cx="2659638" cy="1780925"/>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C:\Users\jma1e5b\AppData\Local\Microsoft\Windows\Temporary Internet Files\Content.IE5\186GJ9NJ\MP900321068[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245" y="2091210"/>
            <a:ext cx="2034744" cy="2852445"/>
          </a:xfrm>
          <a:prstGeom prst="rect">
            <a:avLst/>
          </a:prstGeom>
          <a:noFill/>
          <a:extLst>
            <a:ext uri="{909E8E84-426E-40DD-AFC4-6F175D3DCCD1}">
              <a14:hiddenFill xmlns:a14="http://schemas.microsoft.com/office/drawing/2010/main">
                <a:solidFill>
                  <a:srgbClr val="FFFFFF"/>
                </a:solidFill>
              </a14:hiddenFill>
            </a:ext>
          </a:extLst>
        </p:spPr>
      </p:pic>
      <p:sp>
        <p:nvSpPr>
          <p:cNvPr id="4" name="テキスト ボックス 3"/>
          <p:cNvSpPr txBox="1"/>
          <p:nvPr/>
        </p:nvSpPr>
        <p:spPr>
          <a:xfrm>
            <a:off x="35495" y="4342049"/>
            <a:ext cx="2979229" cy="1031167"/>
          </a:xfrm>
          <a:prstGeom prst="rect">
            <a:avLst/>
          </a:prstGeom>
          <a:solidFill>
            <a:schemeClr val="bg1"/>
          </a:solidFill>
          <a:ln>
            <a:noFill/>
          </a:ln>
        </p:spPr>
        <p:txBody>
          <a:bodyPr wrap="square" rtlCol="0">
            <a:noAutofit/>
          </a:bodyPr>
          <a:lstStyle/>
          <a:p>
            <a:pPr algn="ctr"/>
            <a:r>
              <a:rPr kumimoji="1" lang="en-US" altLang="ja-JP" sz="2800" dirty="0" smtClean="0"/>
              <a:t>Fresh Fruit Juice </a:t>
            </a:r>
            <a:r>
              <a:rPr lang="en-US" altLang="ja-JP" sz="2800" dirty="0" smtClean="0"/>
              <a:t>every day</a:t>
            </a:r>
            <a:endParaRPr kumimoji="1" lang="ja-JP" altLang="en-US" sz="2800" dirty="0"/>
          </a:p>
        </p:txBody>
      </p:sp>
      <p:pic>
        <p:nvPicPr>
          <p:cNvPr id="2050" name="Picture 2" descr="C:\Users\jma1e5b\AppData\Local\Microsoft\Windows\Temporary Internet Files\Content.IE5\UG11YVQH\MC90041229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14725" y="3912991"/>
            <a:ext cx="1197478" cy="1748257"/>
          </a:xfrm>
          <a:prstGeom prst="rect">
            <a:avLst/>
          </a:prstGeom>
          <a:noFill/>
          <a:extLst>
            <a:ext uri="{909E8E84-426E-40DD-AFC4-6F175D3DCCD1}">
              <a14:hiddenFill xmlns:a14="http://schemas.microsoft.com/office/drawing/2010/main">
                <a:solidFill>
                  <a:srgbClr val="FFFFFF"/>
                </a:solidFill>
              </a14:hiddenFill>
            </a:ext>
          </a:extLst>
        </p:spPr>
      </p:pic>
      <p:sp>
        <p:nvSpPr>
          <p:cNvPr id="5" name="テキスト ボックス 4"/>
          <p:cNvSpPr txBox="1"/>
          <p:nvPr/>
        </p:nvSpPr>
        <p:spPr>
          <a:xfrm>
            <a:off x="2440907" y="5714092"/>
            <a:ext cx="2347117" cy="523220"/>
          </a:xfrm>
          <a:prstGeom prst="rect">
            <a:avLst/>
          </a:prstGeom>
          <a:noFill/>
        </p:spPr>
        <p:txBody>
          <a:bodyPr wrap="none" rtlCol="0">
            <a:spAutoFit/>
          </a:bodyPr>
          <a:lstStyle/>
          <a:p>
            <a:pPr marL="3175" lvl="1"/>
            <a:r>
              <a:rPr lang="en-US" altLang="ja-JP" sz="2800" dirty="0"/>
              <a:t>Make </a:t>
            </a:r>
            <a:r>
              <a:rPr lang="en-US" altLang="ja-JP" sz="2800" dirty="0" smtClean="0"/>
              <a:t>Fruit Juice</a:t>
            </a:r>
            <a:endParaRPr lang="en-US" altLang="ja-JP" sz="2800" dirty="0"/>
          </a:p>
        </p:txBody>
      </p:sp>
      <p:pic>
        <p:nvPicPr>
          <p:cNvPr id="2051" name="Picture 3" descr="C:\Users\jma1e5b\AppData\Local\Microsoft\Windows\Temporary Internet Files\Content.IE5\UG11YVQH\MC900432531[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04091" y="3150239"/>
            <a:ext cx="710809" cy="710809"/>
          </a:xfrm>
          <a:prstGeom prst="rect">
            <a:avLst/>
          </a:prstGeom>
          <a:noFill/>
          <a:extLst>
            <a:ext uri="{909E8E84-426E-40DD-AFC4-6F175D3DCCD1}">
              <a14:hiddenFill xmlns:a14="http://schemas.microsoft.com/office/drawing/2010/main">
                <a:solidFill>
                  <a:srgbClr val="FFFFFF"/>
                </a:solidFill>
              </a14:hiddenFill>
            </a:ext>
          </a:extLst>
        </p:spPr>
      </p:pic>
      <p:sp>
        <p:nvSpPr>
          <p:cNvPr id="10" name="コンテンツ プレースホルダー 2"/>
          <p:cNvSpPr>
            <a:spLocks noGrp="1"/>
          </p:cNvSpPr>
          <p:nvPr>
            <p:ph idx="1"/>
          </p:nvPr>
        </p:nvSpPr>
        <p:spPr>
          <a:xfrm>
            <a:off x="4572000" y="1771923"/>
            <a:ext cx="4680520" cy="4897437"/>
          </a:xfrm>
        </p:spPr>
        <p:txBody>
          <a:bodyPr/>
          <a:lstStyle/>
          <a:p>
            <a:pPr>
              <a:buFont typeface="Wingdings" panose="05000000000000000000" pitchFamily="2" charset="2"/>
              <a:buChar char="n"/>
            </a:pPr>
            <a:r>
              <a:rPr lang="en-US" altLang="ja-JP" sz="2400" b="1" u="sng" dirty="0" smtClean="0">
                <a:latin typeface="+mn-lt"/>
              </a:rPr>
              <a:t>Key components</a:t>
            </a:r>
            <a:endParaRPr lang="en-US" altLang="ja-JP" sz="2400" b="1" u="sng" dirty="0">
              <a:latin typeface="+mn-lt"/>
            </a:endParaRPr>
          </a:p>
          <a:p>
            <a:pPr lvl="1"/>
            <a:r>
              <a:rPr lang="en-US" altLang="ja-JP" sz="2400" dirty="0"/>
              <a:t>Get </a:t>
            </a:r>
            <a:r>
              <a:rPr lang="en-US" altLang="ja-JP" sz="2400" dirty="0" smtClean="0"/>
              <a:t>Fruit </a:t>
            </a:r>
            <a:endParaRPr lang="en-US" altLang="ja-JP" sz="2400" dirty="0"/>
          </a:p>
          <a:p>
            <a:pPr lvl="1"/>
            <a:r>
              <a:rPr lang="en-US" altLang="ja-JP" sz="2400" dirty="0"/>
              <a:t>Operate Blender</a:t>
            </a:r>
          </a:p>
          <a:p>
            <a:pPr lvl="1"/>
            <a:r>
              <a:rPr lang="en-US" altLang="ja-JP" sz="2400" dirty="0" smtClean="0"/>
              <a:t>Manage</a:t>
            </a:r>
            <a:r>
              <a:rPr lang="ja-JP" altLang="en-US" sz="2400" dirty="0"/>
              <a:t> </a:t>
            </a:r>
            <a:r>
              <a:rPr lang="en-US" altLang="ja-JP" sz="2400" dirty="0" smtClean="0"/>
              <a:t>Continuity</a:t>
            </a:r>
          </a:p>
          <a:p>
            <a:pPr lvl="1"/>
            <a:endParaRPr lang="en-US" altLang="ja-JP" sz="2400" dirty="0"/>
          </a:p>
          <a:p>
            <a:pPr>
              <a:buFont typeface="Wingdings" panose="05000000000000000000" pitchFamily="2" charset="2"/>
              <a:buChar char="n"/>
            </a:pPr>
            <a:r>
              <a:rPr lang="en-US" altLang="ja-JP" sz="2400" b="1" u="sng" dirty="0">
                <a:latin typeface="+mj-lt"/>
              </a:rPr>
              <a:t>Knowledge &amp; Skill requirements</a:t>
            </a:r>
          </a:p>
          <a:p>
            <a:pPr lvl="1"/>
            <a:r>
              <a:rPr lang="en-US" altLang="ja-JP" sz="2400" dirty="0"/>
              <a:t>Quality of </a:t>
            </a:r>
            <a:r>
              <a:rPr lang="en-US" altLang="ja-JP" sz="2400" dirty="0" smtClean="0"/>
              <a:t>Fruit</a:t>
            </a:r>
            <a:endParaRPr lang="en-US" altLang="ja-JP" sz="2400" dirty="0"/>
          </a:p>
          <a:p>
            <a:pPr lvl="1"/>
            <a:r>
              <a:rPr lang="en-US" altLang="ja-JP" sz="2400" dirty="0"/>
              <a:t>Availability</a:t>
            </a:r>
          </a:p>
          <a:p>
            <a:pPr lvl="1"/>
            <a:r>
              <a:rPr lang="en-US" altLang="ja-JP" sz="2400" dirty="0"/>
              <a:t>Maintenance procedure</a:t>
            </a:r>
          </a:p>
          <a:p>
            <a:pPr lvl="1"/>
            <a:r>
              <a:rPr lang="en-US" altLang="ja-JP" sz="2400" dirty="0"/>
              <a:t>Warranty</a:t>
            </a:r>
          </a:p>
        </p:txBody>
      </p:sp>
      <p:sp>
        <p:nvSpPr>
          <p:cNvPr id="13" name="テキスト ボックス 12"/>
          <p:cNvSpPr txBox="1"/>
          <p:nvPr/>
        </p:nvSpPr>
        <p:spPr>
          <a:xfrm>
            <a:off x="323528" y="980728"/>
            <a:ext cx="8464368" cy="523220"/>
          </a:xfrm>
          <a:prstGeom prst="rect">
            <a:avLst/>
          </a:prstGeom>
          <a:noFill/>
          <a:ln>
            <a:solidFill>
              <a:srgbClr val="00B0F0"/>
            </a:solidFill>
            <a:prstDash val="dash"/>
          </a:ln>
        </p:spPr>
        <p:txBody>
          <a:bodyPr wrap="none" rtlCol="0">
            <a:spAutoFit/>
          </a:bodyPr>
          <a:lstStyle/>
          <a:p>
            <a:pPr marL="3175" lvl="1" algn="l"/>
            <a:r>
              <a:rPr lang="en-US" altLang="ja-JP" sz="2800" dirty="0" smtClean="0"/>
              <a:t>Requirement    </a:t>
            </a:r>
            <a:r>
              <a:rPr lang="ja-JP" altLang="en-US" sz="2800" dirty="0"/>
              <a:t> </a:t>
            </a:r>
            <a:r>
              <a:rPr lang="en-US" altLang="ja-JP" sz="2800" dirty="0" smtClean="0"/>
              <a:t>Job Task             Competency</a:t>
            </a:r>
            <a:r>
              <a:rPr lang="ja-JP" altLang="en-US" sz="2800" dirty="0"/>
              <a:t> </a:t>
            </a:r>
            <a:r>
              <a:rPr lang="ja-JP" altLang="en-US" sz="2800" dirty="0" smtClean="0"/>
              <a:t>         </a:t>
            </a:r>
            <a:endParaRPr lang="en-US" altLang="ja-JP" sz="2800" dirty="0"/>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6" name="Slide Number Placeholder 5"/>
          <p:cNvSpPr>
            <a:spLocks noGrp="1"/>
          </p:cNvSpPr>
          <p:nvPr>
            <p:ph type="sldNum" sz="quarter" idx="11"/>
          </p:nvPr>
        </p:nvSpPr>
        <p:spPr/>
        <p:txBody>
          <a:bodyPr/>
          <a:lstStyle/>
          <a:p>
            <a:fld id="{4FC5B4E0-B61B-4259-A3AF-243E0AE58827}" type="slidenum">
              <a:rPr lang="en-GB" altLang="en-US" smtClean="0"/>
              <a:pPr/>
              <a:t>4</a:t>
            </a:fld>
            <a:endParaRPr lang="en-GB" altLang="en-US"/>
          </a:p>
        </p:txBody>
      </p:sp>
    </p:spTree>
    <p:extLst>
      <p:ext uri="{BB962C8B-B14F-4D97-AF65-F5344CB8AC3E}">
        <p14:creationId xmlns:p14="http://schemas.microsoft.com/office/powerpoint/2010/main" val="2071043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xEl>
                                              <p:pRg st="8" end="8"/>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build="p"/>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Example: if you manage </a:t>
            </a:r>
            <a:r>
              <a:rPr lang="en-US" altLang="ja-JP" dirty="0" smtClean="0"/>
              <a:t>Fruit </a:t>
            </a:r>
            <a:r>
              <a:rPr lang="en-US" altLang="ja-JP" dirty="0"/>
              <a:t>J</a:t>
            </a:r>
            <a:r>
              <a:rPr lang="en-US" altLang="ja-JP" dirty="0" smtClean="0"/>
              <a:t>uice System</a:t>
            </a:r>
            <a:endParaRPr kumimoji="1" lang="ja-JP" altLang="en-US" dirty="0"/>
          </a:p>
        </p:txBody>
      </p:sp>
      <p:sp>
        <p:nvSpPr>
          <p:cNvPr id="13" name="テキスト ボックス 12"/>
          <p:cNvSpPr txBox="1"/>
          <p:nvPr/>
        </p:nvSpPr>
        <p:spPr>
          <a:xfrm>
            <a:off x="2987824" y="900644"/>
            <a:ext cx="5164619" cy="523220"/>
          </a:xfrm>
          <a:prstGeom prst="rect">
            <a:avLst/>
          </a:prstGeom>
          <a:noFill/>
          <a:ln>
            <a:solidFill>
              <a:srgbClr val="00B0F0"/>
            </a:solidFill>
            <a:prstDash val="dash"/>
          </a:ln>
        </p:spPr>
        <p:txBody>
          <a:bodyPr wrap="none" rtlCol="0">
            <a:spAutoFit/>
          </a:bodyPr>
          <a:lstStyle/>
          <a:p>
            <a:pPr marL="3175" lvl="1" algn="l"/>
            <a:r>
              <a:rPr lang="en-US" altLang="ja-JP" sz="2800" dirty="0" smtClean="0"/>
              <a:t>    Training &amp; Learning Guide    </a:t>
            </a:r>
            <a:endParaRPr lang="en-US" altLang="ja-JP" sz="2800" dirty="0"/>
          </a:p>
        </p:txBody>
      </p:sp>
      <p:pic>
        <p:nvPicPr>
          <p:cNvPr id="14" name="Picture 2" descr="C:\Users\jma1e5b\AppData\Local\Microsoft\Windows\Temporary Internet Files\Content.IE5\S7Q8ORQI\MP9004387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289" y="1556792"/>
            <a:ext cx="2659638" cy="17809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jma1e5b\AppData\Local\Microsoft\Windows\Temporary Internet Files\Content.IE5\UG11YVQH\MC90041229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916" y="3800474"/>
            <a:ext cx="1197478" cy="1748257"/>
          </a:xfrm>
          <a:prstGeom prst="rect">
            <a:avLst/>
          </a:prstGeom>
          <a:noFill/>
          <a:extLst>
            <a:ext uri="{909E8E84-426E-40DD-AFC4-6F175D3DCCD1}">
              <a14:hiddenFill xmlns:a14="http://schemas.microsoft.com/office/drawing/2010/main">
                <a:solidFill>
                  <a:srgbClr val="FFFFFF"/>
                </a:solidFill>
              </a14:hiddenFill>
            </a:ext>
          </a:extLst>
        </p:spPr>
      </p:pic>
      <p:sp>
        <p:nvSpPr>
          <p:cNvPr id="11" name="コンテンツ プレースホルダー 2"/>
          <p:cNvSpPr txBox="1">
            <a:spLocks/>
          </p:cNvSpPr>
          <p:nvPr/>
        </p:nvSpPr>
        <p:spPr bwMode="auto">
          <a:xfrm>
            <a:off x="3059832" y="1628800"/>
            <a:ext cx="583264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buFont typeface="Wingdings" panose="05000000000000000000" pitchFamily="2" charset="2"/>
              <a:buChar char="n"/>
            </a:pPr>
            <a:r>
              <a:rPr lang="en-US" altLang="ja-JP" b="1" u="sng" kern="0" dirty="0"/>
              <a:t>Key </a:t>
            </a:r>
            <a:r>
              <a:rPr lang="en-US" altLang="ja-JP" b="1" u="sng" kern="0" dirty="0" smtClean="0"/>
              <a:t>learning </a:t>
            </a:r>
            <a:r>
              <a:rPr lang="en-US" altLang="ja-JP" b="1" u="sng" kern="0" dirty="0"/>
              <a:t>resources</a:t>
            </a:r>
          </a:p>
          <a:p>
            <a:pPr lvl="1"/>
            <a:r>
              <a:rPr lang="en-US" altLang="ja-JP" kern="0" dirty="0"/>
              <a:t>List of </a:t>
            </a:r>
            <a:r>
              <a:rPr lang="en-US" altLang="ja-JP" kern="0" dirty="0" smtClean="0"/>
              <a:t>fruit </a:t>
            </a:r>
            <a:r>
              <a:rPr lang="en-US" altLang="ja-JP" kern="0" dirty="0"/>
              <a:t>shops</a:t>
            </a:r>
          </a:p>
          <a:p>
            <a:pPr lvl="1"/>
            <a:r>
              <a:rPr lang="en-US" altLang="ja-JP" kern="0" dirty="0"/>
              <a:t>Instruction manual </a:t>
            </a:r>
          </a:p>
          <a:p>
            <a:pPr lvl="1"/>
            <a:r>
              <a:rPr lang="en-US" altLang="ja-JP" kern="0" dirty="0"/>
              <a:t>Warranty</a:t>
            </a:r>
            <a:r>
              <a:rPr lang="ja-JP" altLang="en-US" kern="0" dirty="0"/>
              <a:t> </a:t>
            </a:r>
            <a:r>
              <a:rPr lang="en-US" altLang="ja-JP" kern="0" dirty="0" smtClean="0"/>
              <a:t>document</a:t>
            </a:r>
          </a:p>
          <a:p>
            <a:pPr lvl="1"/>
            <a:endParaRPr lang="en-US" altLang="ja-JP" kern="0" dirty="0"/>
          </a:p>
          <a:p>
            <a:pPr>
              <a:buFont typeface="Wingdings" panose="05000000000000000000" pitchFamily="2" charset="2"/>
              <a:buChar char="n"/>
            </a:pPr>
            <a:r>
              <a:rPr lang="en-US" altLang="ja-JP" b="1" u="sng" kern="0" dirty="0" smtClean="0"/>
              <a:t>You must be able to:</a:t>
            </a:r>
          </a:p>
          <a:p>
            <a:pPr lvl="1"/>
            <a:r>
              <a:rPr lang="en-US" altLang="ja-JP" kern="0" dirty="0" smtClean="0"/>
              <a:t>Get fresh </a:t>
            </a:r>
            <a:r>
              <a:rPr lang="en-US" altLang="ja-JP" kern="0" dirty="0"/>
              <a:t>f</a:t>
            </a:r>
            <a:r>
              <a:rPr lang="en-US" altLang="ja-JP" kern="0" dirty="0" smtClean="0"/>
              <a:t>ruit</a:t>
            </a:r>
            <a:r>
              <a:rPr lang="ja-JP" altLang="en-US" kern="0" dirty="0" smtClean="0"/>
              <a:t> </a:t>
            </a:r>
            <a:r>
              <a:rPr lang="en-US" altLang="ja-JP" kern="0" dirty="0" smtClean="0"/>
              <a:t>reliably</a:t>
            </a:r>
          </a:p>
          <a:p>
            <a:pPr lvl="1"/>
            <a:r>
              <a:rPr lang="en-US" altLang="ja-JP" kern="0" dirty="0" smtClean="0"/>
              <a:t>Operate blender safely</a:t>
            </a:r>
          </a:p>
          <a:p>
            <a:pPr lvl="1"/>
            <a:r>
              <a:rPr lang="en-US" altLang="ja-JP" kern="0" dirty="0" smtClean="0"/>
              <a:t>Manage the system</a:t>
            </a:r>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5</a:t>
            </a:fld>
            <a:endParaRPr lang="en-GB" altLang="en-US"/>
          </a:p>
        </p:txBody>
      </p:sp>
    </p:spTree>
    <p:extLst>
      <p:ext uri="{BB962C8B-B14F-4D97-AF65-F5344CB8AC3E}">
        <p14:creationId xmlns:p14="http://schemas.microsoft.com/office/powerpoint/2010/main" val="1798991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p:nvPr>
        </p:nvSpPr>
        <p:spPr/>
        <p:txBody>
          <a:bodyPr/>
          <a:lstStyle/>
          <a:p>
            <a:r>
              <a:rPr lang="en-GB" altLang="en-US" dirty="0" smtClean="0"/>
              <a:t>From development activity to competence</a:t>
            </a:r>
          </a:p>
        </p:txBody>
      </p:sp>
      <p:graphicFrame>
        <p:nvGraphicFramePr>
          <p:cNvPr id="2" name="Diagram 1"/>
          <p:cNvGraphicFramePr/>
          <p:nvPr>
            <p:extLst>
              <p:ext uri="{D42A27DB-BD31-4B8C-83A1-F6EECF244321}">
                <p14:modId xmlns:p14="http://schemas.microsoft.com/office/powerpoint/2010/main" val="2766210308"/>
              </p:ext>
            </p:extLst>
          </p:nvPr>
        </p:nvGraphicFramePr>
        <p:xfrm>
          <a:off x="1043608" y="836712"/>
          <a:ext cx="7776864"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6</a:t>
            </a:fld>
            <a:endParaRPr lang="en-GB" altLang="en-US"/>
          </a:p>
        </p:txBody>
      </p:sp>
    </p:spTree>
    <p:extLst>
      <p:ext uri="{BB962C8B-B14F-4D97-AF65-F5344CB8AC3E}">
        <p14:creationId xmlns:p14="http://schemas.microsoft.com/office/powerpoint/2010/main" val="756813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WIS competencies</a:t>
            </a:r>
            <a:endParaRPr lang="en-GB" dirty="0"/>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7</a:t>
            </a:fld>
            <a:endParaRPr lang="en-GB"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225439723"/>
              </p:ext>
            </p:extLst>
          </p:nvPr>
        </p:nvGraphicFramePr>
        <p:xfrm>
          <a:off x="899592" y="980728"/>
          <a:ext cx="7920880"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oter Placeholder 1"/>
          <p:cNvSpPr>
            <a:spLocks noGrp="1"/>
          </p:cNvSpPr>
          <p:nvPr>
            <p:ph type="ftr" sz="quarter" idx="10"/>
          </p:nvPr>
        </p:nvSpPr>
        <p:spPr/>
        <p:txBody>
          <a:bodyPr/>
          <a:lstStyle/>
          <a:p>
            <a:pPr>
              <a:defRPr/>
            </a:pPr>
            <a:r>
              <a:rPr lang="en-GB" smtClean="0"/>
              <a:t>WIS2 - 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8</a:t>
            </a:fld>
            <a:endParaRPr lang="en-GB" altLang="en-US"/>
          </a:p>
        </p:txBody>
      </p:sp>
    </p:spTree>
    <p:extLst>
      <p:ext uri="{BB962C8B-B14F-4D97-AF65-F5344CB8AC3E}">
        <p14:creationId xmlns:p14="http://schemas.microsoft.com/office/powerpoint/2010/main" val="36509035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Infrastructure 1</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243814309"/>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GB" dirty="0" smtClean="0"/>
              <a:t>IT Operations control</a:t>
            </a:r>
          </a:p>
          <a:p>
            <a:pPr marL="342900" indent="-342900" algn="l">
              <a:buFont typeface="Arial" panose="020B0604020202020204" pitchFamily="34" charset="0"/>
              <a:buChar char="•"/>
            </a:pPr>
            <a:r>
              <a:rPr lang="en-GB" dirty="0" smtClean="0"/>
              <a:t>Maintain the system in optimal operational condition</a:t>
            </a:r>
          </a:p>
          <a:p>
            <a:pPr marL="342900" indent="-342900" algn="l">
              <a:buFont typeface="Arial" panose="020B0604020202020204" pitchFamily="34" charset="0"/>
              <a:buChar char="•"/>
            </a:pPr>
            <a:r>
              <a:rPr lang="en-GB" dirty="0" smtClean="0"/>
              <a:t>Contingency planning, operations backup &amp; recovery </a:t>
            </a:r>
          </a:p>
          <a:p>
            <a:pPr lvl="0" algn="l"/>
            <a:r>
              <a:rPr lang="en-GB" dirty="0" smtClean="0"/>
              <a:t>Facilities Management</a:t>
            </a:r>
          </a:p>
          <a:p>
            <a:pPr marL="342900" indent="-342900" algn="l">
              <a:buFont typeface="Arial" panose="020B0604020202020204" pitchFamily="34" charset="0"/>
              <a:buChar char="•"/>
            </a:pPr>
            <a:r>
              <a:rPr lang="en-GB" dirty="0" smtClean="0"/>
              <a:t>Manage physical site security</a:t>
            </a:r>
          </a:p>
          <a:p>
            <a:pPr marL="342900" indent="-342900" algn="l">
              <a:buFont typeface="Arial" panose="020B0604020202020204" pitchFamily="34" charset="0"/>
              <a:buChar char="•"/>
            </a:pPr>
            <a:r>
              <a:rPr lang="en-GB" dirty="0" smtClean="0"/>
              <a:t>Manage physical site environmental control</a:t>
            </a:r>
            <a:endParaRPr lang="en-GB" dirty="0"/>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9</a:t>
            </a:fld>
            <a:endParaRPr lang="en-GB" altLang="en-US"/>
          </a:p>
        </p:txBody>
      </p:sp>
    </p:spTree>
    <p:extLst>
      <p:ext uri="{BB962C8B-B14F-4D97-AF65-F5344CB8AC3E}">
        <p14:creationId xmlns:p14="http://schemas.microsoft.com/office/powerpoint/2010/main" val="9915858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Infrastructure 2</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026648443"/>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smtClean="0"/>
              <a:t>Meet </a:t>
            </a:r>
            <a:r>
              <a:rPr lang="en-US" dirty="0"/>
              <a:t>service levels by maintaining </a:t>
            </a:r>
            <a:r>
              <a:rPr lang="en-GB" dirty="0" smtClean="0"/>
              <a:t>applications</a:t>
            </a:r>
          </a:p>
          <a:p>
            <a:pPr algn="l"/>
            <a:r>
              <a:rPr lang="en-US" dirty="0" smtClean="0"/>
              <a:t>Contingency </a:t>
            </a:r>
            <a:r>
              <a:rPr lang="en-US" dirty="0"/>
              <a:t>planning and application backup &amp;</a:t>
            </a:r>
            <a:r>
              <a:rPr lang="en-US" dirty="0" smtClean="0"/>
              <a:t> restore</a:t>
            </a:r>
          </a:p>
          <a:p>
            <a:pPr algn="l"/>
            <a:r>
              <a:rPr lang="en-US" dirty="0" smtClean="0"/>
              <a:t>Ensure </a:t>
            </a:r>
            <a:r>
              <a:rPr lang="en-US" dirty="0"/>
              <a:t>data integrity and completeness in the event of system </a:t>
            </a:r>
            <a:r>
              <a:rPr lang="en-US" dirty="0" smtClean="0"/>
              <a:t>failure</a:t>
            </a:r>
          </a:p>
          <a:p>
            <a:pPr algn="l"/>
            <a:r>
              <a:rPr lang="en-US" dirty="0" smtClean="0"/>
              <a:t>Ensure </a:t>
            </a:r>
            <a:r>
              <a:rPr lang="en-US" dirty="0"/>
              <a:t>system security</a:t>
            </a:r>
            <a:endParaRPr lang="en-GB" dirty="0"/>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10</a:t>
            </a:fld>
            <a:endParaRPr lang="en-GB" altLang="en-US"/>
          </a:p>
        </p:txBody>
      </p:sp>
    </p:spTree>
    <p:extLst>
      <p:ext uri="{BB962C8B-B14F-4D97-AF65-F5344CB8AC3E}">
        <p14:creationId xmlns:p14="http://schemas.microsoft.com/office/powerpoint/2010/main" val="41499487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Data 3</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4216846598"/>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fontScale="92500" lnSpcReduction="20000"/>
          </a:bodyPr>
          <a:lstStyle/>
          <a:p>
            <a:pPr algn="l"/>
            <a:r>
              <a:rPr lang="en-US" dirty="0" smtClean="0"/>
              <a:t>Collection &amp; distribution </a:t>
            </a:r>
            <a:r>
              <a:rPr lang="en-US" dirty="0"/>
              <a:t>of data and products as per data policy</a:t>
            </a:r>
          </a:p>
          <a:p>
            <a:pPr algn="l"/>
            <a:r>
              <a:rPr lang="en-US" dirty="0" smtClean="0"/>
              <a:t>Publish </a:t>
            </a:r>
            <a:r>
              <a:rPr lang="en-US" dirty="0"/>
              <a:t>data and products</a:t>
            </a:r>
          </a:p>
          <a:p>
            <a:pPr algn="l"/>
            <a:r>
              <a:rPr lang="en-US" dirty="0" smtClean="0"/>
              <a:t>Subscribe </a:t>
            </a:r>
            <a:r>
              <a:rPr lang="en-US" dirty="0"/>
              <a:t>to data and products</a:t>
            </a:r>
          </a:p>
          <a:p>
            <a:pPr algn="l"/>
            <a:r>
              <a:rPr lang="en-US" dirty="0" smtClean="0"/>
              <a:t>Encode</a:t>
            </a:r>
            <a:r>
              <a:rPr lang="en-US" dirty="0"/>
              <a:t>, decode, validate and package data and products</a:t>
            </a:r>
          </a:p>
          <a:p>
            <a:pPr algn="l"/>
            <a:r>
              <a:rPr lang="en-US" dirty="0" smtClean="0"/>
              <a:t>Create</a:t>
            </a:r>
            <a:r>
              <a:rPr lang="en-US" dirty="0"/>
              <a:t>, update and maintain data flow catalogues </a:t>
            </a:r>
          </a:p>
          <a:p>
            <a:pPr algn="l"/>
            <a:r>
              <a:rPr lang="en-US" dirty="0" smtClean="0"/>
              <a:t>Manage </a:t>
            </a:r>
            <a:r>
              <a:rPr lang="en-US" dirty="0"/>
              <a:t>connectivity between </a:t>
            </a:r>
            <a:r>
              <a:rPr lang="en-US" dirty="0" err="1"/>
              <a:t>centres</a:t>
            </a:r>
            <a:endParaRPr lang="en-US" dirty="0"/>
          </a:p>
          <a:p>
            <a:pPr algn="l"/>
            <a:r>
              <a:rPr lang="en-US" dirty="0" smtClean="0"/>
              <a:t>Control </a:t>
            </a:r>
            <a:r>
              <a:rPr lang="en-US" dirty="0"/>
              <a:t>the data flow to meet service levels</a:t>
            </a:r>
          </a:p>
        </p:txBody>
      </p:sp>
      <p:sp>
        <p:nvSpPr>
          <p:cNvPr id="2" name="Footer Placeholder 1"/>
          <p:cNvSpPr>
            <a:spLocks noGrp="1"/>
          </p:cNvSpPr>
          <p:nvPr>
            <p:ph type="ftr" sz="quarter" idx="10"/>
          </p:nvPr>
        </p:nvSpPr>
        <p:spPr/>
        <p:txBody>
          <a:bodyPr/>
          <a:lstStyle/>
          <a:p>
            <a:pPr>
              <a:defRPr/>
            </a:pPr>
            <a:r>
              <a:rPr lang="en-GB" smtClean="0"/>
              <a:t>WIS2 - 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11</a:t>
            </a:fld>
            <a:endParaRPr lang="en-GB" altLang="en-US"/>
          </a:p>
        </p:txBody>
      </p:sp>
    </p:spTree>
    <p:extLst>
      <p:ext uri="{BB962C8B-B14F-4D97-AF65-F5344CB8AC3E}">
        <p14:creationId xmlns:p14="http://schemas.microsoft.com/office/powerpoint/2010/main" val="31816864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Data 4</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2177445105"/>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Create and maintain discovery metadata records describing products and services </a:t>
            </a:r>
          </a:p>
          <a:p>
            <a:pPr algn="l"/>
            <a:r>
              <a:rPr lang="en-US" dirty="0" smtClean="0"/>
              <a:t>Add</a:t>
            </a:r>
            <a:r>
              <a:rPr lang="en-US" dirty="0"/>
              <a:t>, replace or delete metadata records within the catalogue</a:t>
            </a:r>
          </a:p>
          <a:p>
            <a:pPr algn="l"/>
            <a:r>
              <a:rPr lang="en-US" dirty="0" smtClean="0"/>
              <a:t>Ensure </a:t>
            </a:r>
            <a:r>
              <a:rPr lang="en-US" dirty="0"/>
              <a:t>that all information and service offerings from a WIS </a:t>
            </a:r>
            <a:r>
              <a:rPr lang="en-US" dirty="0" err="1"/>
              <a:t>centre</a:t>
            </a:r>
            <a:r>
              <a:rPr lang="en-US" dirty="0"/>
              <a:t> have complete, valid and meaningful discovery metadata records uploaded to the catalogue</a:t>
            </a:r>
          </a:p>
          <a:p>
            <a:pPr algn="l"/>
            <a:endParaRPr lang="en-US" dirty="0"/>
          </a:p>
        </p:txBody>
      </p:sp>
      <p:sp>
        <p:nvSpPr>
          <p:cNvPr id="2" name="Footer Placeholder 1"/>
          <p:cNvSpPr>
            <a:spLocks noGrp="1"/>
          </p:cNvSpPr>
          <p:nvPr>
            <p:ph type="ftr" sz="quarter" idx="10"/>
          </p:nvPr>
        </p:nvSpPr>
        <p:spPr/>
        <p:txBody>
          <a:bodyPr/>
          <a:lstStyle/>
          <a:p>
            <a:pPr>
              <a:defRPr/>
            </a:pPr>
            <a:r>
              <a:rPr lang="en-GB" smtClean="0"/>
              <a:t>WIS2 - 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12</a:t>
            </a:fld>
            <a:endParaRPr lang="en-GB" altLang="en-US"/>
          </a:p>
        </p:txBody>
      </p:sp>
    </p:spTree>
    <p:extLst>
      <p:ext uri="{BB962C8B-B14F-4D97-AF65-F5344CB8AC3E}">
        <p14:creationId xmlns:p14="http://schemas.microsoft.com/office/powerpoint/2010/main" val="42092003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External interactions 5</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809693803"/>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Exchange information with other </a:t>
            </a:r>
            <a:r>
              <a:rPr lang="en-US" dirty="0" err="1"/>
              <a:t>centres</a:t>
            </a:r>
            <a:r>
              <a:rPr lang="en-US" dirty="0"/>
              <a:t> on operational matters</a:t>
            </a:r>
          </a:p>
          <a:p>
            <a:pPr algn="l"/>
            <a:r>
              <a:rPr lang="en-US" dirty="0" smtClean="0"/>
              <a:t>Facilitate </a:t>
            </a:r>
            <a:r>
              <a:rPr lang="en-US" dirty="0"/>
              <a:t>registration of new WIS </a:t>
            </a:r>
            <a:r>
              <a:rPr lang="en-US" dirty="0" err="1"/>
              <a:t>centres</a:t>
            </a:r>
            <a:r>
              <a:rPr lang="en-US" dirty="0"/>
              <a:t> </a:t>
            </a:r>
          </a:p>
          <a:p>
            <a:pPr algn="l"/>
            <a:r>
              <a:rPr lang="en-US" dirty="0" smtClean="0"/>
              <a:t>Facilitate </a:t>
            </a:r>
            <a:r>
              <a:rPr lang="en-US" dirty="0"/>
              <a:t>registration of new data and products by other WIS </a:t>
            </a:r>
            <a:r>
              <a:rPr lang="en-US" dirty="0" err="1"/>
              <a:t>centres</a:t>
            </a:r>
            <a:r>
              <a:rPr lang="en-US" dirty="0"/>
              <a:t> </a:t>
            </a:r>
          </a:p>
          <a:p>
            <a:pPr algn="l"/>
            <a:r>
              <a:rPr lang="en-US" dirty="0" smtClean="0"/>
              <a:t>Create </a:t>
            </a:r>
            <a:r>
              <a:rPr lang="en-US" dirty="0"/>
              <a:t>and respond to WIS service messages, including GTS</a:t>
            </a:r>
          </a:p>
          <a:p>
            <a:pPr algn="l"/>
            <a:endParaRPr lang="en-US" dirty="0"/>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6" name="Slide Number Placeholder 5"/>
          <p:cNvSpPr>
            <a:spLocks noGrp="1"/>
          </p:cNvSpPr>
          <p:nvPr>
            <p:ph type="sldNum" sz="quarter" idx="11"/>
          </p:nvPr>
        </p:nvSpPr>
        <p:spPr/>
        <p:txBody>
          <a:bodyPr/>
          <a:lstStyle/>
          <a:p>
            <a:fld id="{4FC5B4E0-B61B-4259-A3AF-243E0AE58827}" type="slidenum">
              <a:rPr lang="en-GB" altLang="en-US" smtClean="0"/>
              <a:pPr/>
              <a:t>13</a:t>
            </a:fld>
            <a:endParaRPr lang="en-GB" altLang="en-US"/>
          </a:p>
        </p:txBody>
      </p:sp>
    </p:spTree>
    <p:extLst>
      <p:ext uri="{BB962C8B-B14F-4D97-AF65-F5344CB8AC3E}">
        <p14:creationId xmlns:p14="http://schemas.microsoft.com/office/powerpoint/2010/main" val="29528344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a:t>
            </a:r>
            <a:r>
              <a:rPr kumimoji="1" lang="en-US" altLang="ja-JP" dirty="0"/>
              <a:t>E</a:t>
            </a:r>
            <a:r>
              <a:rPr kumimoji="1" lang="en-US" altLang="ja-JP" dirty="0" smtClean="0"/>
              <a:t>xternal interactions 6</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431475352"/>
              </p:ext>
            </p:extLst>
          </p:nvPr>
        </p:nvGraphicFramePr>
        <p:xfrm>
          <a:off x="899592" y="980728"/>
          <a:ext cx="7920880" cy="1512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636912"/>
            <a:ext cx="7920880" cy="3456384"/>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a:bodyPr>
          <a:lstStyle/>
          <a:p>
            <a:pPr algn="l"/>
            <a:r>
              <a:rPr lang="en-US" dirty="0"/>
              <a:t>Register data providers and subscribers and maintain a service agreement </a:t>
            </a:r>
          </a:p>
          <a:p>
            <a:pPr algn="l"/>
            <a:r>
              <a:rPr lang="en-US" dirty="0" smtClean="0"/>
              <a:t>Set </a:t>
            </a:r>
            <a:r>
              <a:rPr lang="en-US" dirty="0"/>
              <a:t>and register access criteria </a:t>
            </a:r>
          </a:p>
          <a:p>
            <a:pPr algn="l"/>
            <a:r>
              <a:rPr lang="en-US" dirty="0" smtClean="0"/>
              <a:t>Provide </a:t>
            </a:r>
            <a:r>
              <a:rPr lang="en-US" dirty="0"/>
              <a:t>systems and support for users to publish and access data and products  </a:t>
            </a:r>
          </a:p>
          <a:p>
            <a:pPr algn="l"/>
            <a:r>
              <a:rPr lang="en-US" dirty="0" smtClean="0"/>
              <a:t>Manage </a:t>
            </a:r>
            <a:r>
              <a:rPr lang="en-US" dirty="0"/>
              <a:t>user relations to ensure a high satisfaction level</a:t>
            </a:r>
          </a:p>
          <a:p>
            <a:pPr algn="l"/>
            <a:endParaRPr lang="en-US" dirty="0"/>
          </a:p>
        </p:txBody>
      </p:sp>
      <p:sp>
        <p:nvSpPr>
          <p:cNvPr id="2" name="Footer Placeholder 1"/>
          <p:cNvSpPr>
            <a:spLocks noGrp="1"/>
          </p:cNvSpPr>
          <p:nvPr>
            <p:ph type="ftr" sz="quarter" idx="10"/>
          </p:nvPr>
        </p:nvSpPr>
        <p:spPr/>
        <p:txBody>
          <a:bodyPr/>
          <a:lstStyle/>
          <a:p>
            <a:pPr>
              <a:defRPr/>
            </a:pPr>
            <a:r>
              <a:rPr lang="en-GB" smtClean="0"/>
              <a:t>WIS2 - 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14</a:t>
            </a:fld>
            <a:endParaRPr lang="en-GB" altLang="en-US"/>
          </a:p>
        </p:txBody>
      </p:sp>
    </p:spTree>
    <p:extLst>
      <p:ext uri="{BB962C8B-B14F-4D97-AF65-F5344CB8AC3E}">
        <p14:creationId xmlns:p14="http://schemas.microsoft.com/office/powerpoint/2010/main" val="37601653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WIS competencies – Operational service 7</a:t>
            </a:r>
            <a:endParaRPr kumimoji="1" lang="ja-JP" altLang="en-US" dirty="0"/>
          </a:p>
        </p:txBody>
      </p:sp>
      <p:graphicFrame>
        <p:nvGraphicFramePr>
          <p:cNvPr id="10" name="コンテンツ プレースホルダー 9"/>
          <p:cNvGraphicFramePr>
            <a:graphicFrameLocks noGrp="1"/>
          </p:cNvGraphicFramePr>
          <p:nvPr>
            <p:ph idx="1"/>
            <p:extLst>
              <p:ext uri="{D42A27DB-BD31-4B8C-83A1-F6EECF244321}">
                <p14:modId xmlns:p14="http://schemas.microsoft.com/office/powerpoint/2010/main" val="3649724103"/>
              </p:ext>
            </p:extLst>
          </p:nvPr>
        </p:nvGraphicFramePr>
        <p:xfrm>
          <a:off x="899592" y="980728"/>
          <a:ext cx="7920880" cy="1296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99592" y="2492896"/>
            <a:ext cx="7920880" cy="3600400"/>
          </a:xfrm>
          <a:prstGeom prst="rect">
            <a:avLst/>
          </a:prstGeom>
          <a:gradFill>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scene3d>
            <a:camera prst="orthographicFront"/>
            <a:lightRig rig="threePt" dir="t"/>
          </a:scene3d>
          <a:sp3d>
            <a:bevelT w="127000" h="25400" prst="relaxedInset"/>
          </a:sp3d>
        </p:spPr>
        <p:txBody>
          <a:bodyPr wrap="square" rtlCol="0">
            <a:normAutofit fontScale="92500" lnSpcReduction="10000"/>
          </a:bodyPr>
          <a:lstStyle/>
          <a:p>
            <a:pPr algn="l"/>
            <a:r>
              <a:rPr lang="en-US" dirty="0"/>
              <a:t>Coordinate all WIS functions and activities of the </a:t>
            </a:r>
            <a:r>
              <a:rPr lang="en-US" dirty="0" err="1"/>
              <a:t>centre</a:t>
            </a:r>
            <a:r>
              <a:rPr lang="en-US" dirty="0"/>
              <a:t> </a:t>
            </a:r>
          </a:p>
          <a:p>
            <a:pPr algn="l"/>
            <a:r>
              <a:rPr lang="en-US" dirty="0" smtClean="0"/>
              <a:t>Ensure </a:t>
            </a:r>
            <a:r>
              <a:rPr lang="en-US" dirty="0"/>
              <a:t>and demonstrate compliance with regulations and policies</a:t>
            </a:r>
          </a:p>
          <a:p>
            <a:pPr algn="l"/>
            <a:r>
              <a:rPr lang="en-US" dirty="0" smtClean="0"/>
              <a:t>Monitor </a:t>
            </a:r>
            <a:r>
              <a:rPr lang="en-US" dirty="0"/>
              <a:t>and meet quality and service performance standards </a:t>
            </a:r>
          </a:p>
          <a:p>
            <a:pPr algn="l"/>
            <a:r>
              <a:rPr lang="en-US" dirty="0" smtClean="0"/>
              <a:t>Ensure </a:t>
            </a:r>
            <a:r>
              <a:rPr lang="en-US" dirty="0"/>
              <a:t>service continuity through risk management, planning and implementation of service contingency service backup and service restore, and ensure data continuity in the event of system failure</a:t>
            </a:r>
          </a:p>
          <a:p>
            <a:pPr algn="l"/>
            <a:r>
              <a:rPr lang="en-US" dirty="0" smtClean="0"/>
              <a:t>Plan </a:t>
            </a:r>
            <a:r>
              <a:rPr lang="en-US" dirty="0"/>
              <a:t>and coordinate the delivery of new functionality</a:t>
            </a:r>
          </a:p>
          <a:p>
            <a:pPr algn="l"/>
            <a:endParaRPr lang="en-US" dirty="0"/>
          </a:p>
        </p:txBody>
      </p:sp>
      <p:sp>
        <p:nvSpPr>
          <p:cNvPr id="2" name="Footer Placeholder 1"/>
          <p:cNvSpPr>
            <a:spLocks noGrp="1"/>
          </p:cNvSpPr>
          <p:nvPr>
            <p:ph type="ftr" sz="quarter" idx="10"/>
          </p:nvPr>
        </p:nvSpPr>
        <p:spPr/>
        <p:txBody>
          <a:bodyPr/>
          <a:lstStyle/>
          <a:p>
            <a:pPr>
              <a:defRPr/>
            </a:pPr>
            <a:r>
              <a:rPr lang="en-GB" smtClean="0"/>
              <a:t>WIS2 - WIS competencies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15</a:t>
            </a:fld>
            <a:endParaRPr lang="en-GB" altLang="en-US"/>
          </a:p>
        </p:txBody>
      </p:sp>
    </p:spTree>
    <p:extLst>
      <p:ext uri="{BB962C8B-B14F-4D97-AF65-F5344CB8AC3E}">
        <p14:creationId xmlns:p14="http://schemas.microsoft.com/office/powerpoint/2010/main" val="36703875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WIS Training and Learning Guide</a:t>
            </a:r>
            <a:endParaRPr lang="en-GB" dirty="0"/>
          </a:p>
        </p:txBody>
      </p:sp>
      <p:sp>
        <p:nvSpPr>
          <p:cNvPr id="8195" name="Text Box 6"/>
          <p:cNvSpPr txBox="1">
            <a:spLocks noChangeArrowheads="1"/>
          </p:cNvSpPr>
          <p:nvPr/>
        </p:nvSpPr>
        <p:spPr bwMode="auto">
          <a:xfrm>
            <a:off x="1685997"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16</a:t>
            </a:fld>
            <a:endParaRPr lang="en-GB"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WIS Training and Learning guide</a:t>
            </a:r>
            <a:endParaRPr kumimoji="1" lang="ja-JP" altLang="en-US" dirty="0"/>
          </a:p>
        </p:txBody>
      </p:sp>
      <p:sp>
        <p:nvSpPr>
          <p:cNvPr id="3" name="コンテンツ プレースホルダー 2"/>
          <p:cNvSpPr>
            <a:spLocks noGrp="1"/>
          </p:cNvSpPr>
          <p:nvPr>
            <p:ph idx="1"/>
          </p:nvPr>
        </p:nvSpPr>
        <p:spPr/>
        <p:txBody>
          <a:bodyPr/>
          <a:lstStyle/>
          <a:p>
            <a:pPr marL="0" indent="0">
              <a:buNone/>
              <a:tabLst>
                <a:tab pos="1974850" algn="l"/>
              </a:tabLst>
            </a:pPr>
            <a:r>
              <a:rPr kumimoji="1" lang="en-US" altLang="ja-JP" dirty="0" smtClean="0"/>
              <a:t>For each Competency</a:t>
            </a:r>
          </a:p>
          <a:p>
            <a:r>
              <a:rPr kumimoji="1" lang="en-US" altLang="ja-JP" dirty="0" smtClean="0"/>
              <a:t>Learning outcomes</a:t>
            </a:r>
          </a:p>
          <a:p>
            <a:pPr lvl="2"/>
            <a:r>
              <a:rPr kumimoji="1" lang="en-US" altLang="ja-JP" dirty="0" smtClean="0"/>
              <a:t>You will be able to ...</a:t>
            </a:r>
          </a:p>
          <a:p>
            <a:r>
              <a:rPr kumimoji="1" lang="en-US" altLang="ja-JP" dirty="0" smtClean="0"/>
              <a:t>Learning activities</a:t>
            </a:r>
          </a:p>
          <a:p>
            <a:pPr lvl="1"/>
            <a:r>
              <a:rPr kumimoji="1" lang="en-US" altLang="ja-JP" dirty="0" smtClean="0"/>
              <a:t>learn how to perform the job tasks ...</a:t>
            </a:r>
          </a:p>
          <a:p>
            <a:r>
              <a:rPr kumimoji="1" lang="en-US" altLang="ja-JP" dirty="0" smtClean="0"/>
              <a:t>Assessment </a:t>
            </a:r>
          </a:p>
          <a:p>
            <a:pPr lvl="1"/>
            <a:r>
              <a:rPr kumimoji="1" lang="en-US" altLang="ja-JP" dirty="0" smtClean="0"/>
              <a:t>you must be able to ...</a:t>
            </a:r>
          </a:p>
          <a:p>
            <a:r>
              <a:rPr kumimoji="1" lang="en-US" altLang="ja-JP" dirty="0" smtClean="0"/>
              <a:t>Learning resources</a:t>
            </a:r>
          </a:p>
          <a:p>
            <a:pPr lvl="1"/>
            <a:r>
              <a:rPr kumimoji="1" lang="en-US" altLang="ja-JP" dirty="0" smtClean="0"/>
              <a:t>WMO manuals, Guides etc</a:t>
            </a:r>
            <a:r>
              <a:rPr kumimoji="1" lang="en-US" altLang="ja-JP" dirty="0"/>
              <a:t>.</a:t>
            </a:r>
            <a:endParaRPr kumimoji="1" lang="en-US" altLang="ja-JP" dirty="0" smtClean="0"/>
          </a:p>
          <a:p>
            <a:pPr lvl="1"/>
            <a:r>
              <a:rPr kumimoji="1" lang="en-US" altLang="ja-JP" dirty="0" smtClean="0"/>
              <a:t>Other sources (web, procedures, mentors…)</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GB" smtClean="0"/>
              <a:t>WIS2 - WIS competencies</a:t>
            </a:r>
            <a:endParaRPr lang="en-GB" dirty="0"/>
          </a:p>
        </p:txBody>
      </p:sp>
      <p:sp>
        <p:nvSpPr>
          <p:cNvPr id="5" name="スライド番号プレースホルダー 4"/>
          <p:cNvSpPr>
            <a:spLocks noGrp="1"/>
          </p:cNvSpPr>
          <p:nvPr>
            <p:ph type="sldNum" sz="quarter" idx="11"/>
          </p:nvPr>
        </p:nvSpPr>
        <p:spPr/>
        <p:txBody>
          <a:bodyPr/>
          <a:lstStyle/>
          <a:p>
            <a:fld id="{4FC5B4E0-B61B-4259-A3AF-243E0AE58827}" type="slidenum">
              <a:rPr lang="en-GB" altLang="en-US" smtClean="0"/>
              <a:pPr/>
              <a:t>17</a:t>
            </a:fld>
            <a:endParaRPr lang="en-GB" altLang="en-US"/>
          </a:p>
        </p:txBody>
      </p:sp>
    </p:spTree>
    <p:extLst>
      <p:ext uri="{BB962C8B-B14F-4D97-AF65-F5344CB8AC3E}">
        <p14:creationId xmlns:p14="http://schemas.microsoft.com/office/powerpoint/2010/main" val="17851348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04480" y="174924"/>
            <a:ext cx="8713788" cy="792162"/>
          </a:xfrm>
        </p:spPr>
        <p:txBody>
          <a:bodyPr/>
          <a:lstStyle/>
          <a:p>
            <a:pPr lvl="0"/>
            <a:r>
              <a:rPr kumimoji="1" lang="en-US" altLang="ja-JP" dirty="0" smtClean="0"/>
              <a:t>Developing </a:t>
            </a:r>
            <a:r>
              <a:rPr kumimoji="1" lang="en-US" altLang="ja-JP" dirty="0" err="1" smtClean="0"/>
              <a:t>Competenc:e</a:t>
            </a:r>
            <a:r>
              <a:rPr kumimoji="1" lang="en-US" altLang="ja-JP" dirty="0" smtClean="0"/>
              <a:t> </a:t>
            </a:r>
            <a:r>
              <a:rPr lang="en-US" altLang="ja-JP" sz="3200" dirty="0" smtClean="0">
                <a:solidFill>
                  <a:schemeClr val="tx1"/>
                </a:solidFill>
                <a:latin typeface="+mj-ea"/>
              </a:rPr>
              <a:t>Manage </a:t>
            </a:r>
            <a:r>
              <a:rPr lang="en-US" altLang="ja-JP" sz="3200" dirty="0">
                <a:solidFill>
                  <a:schemeClr val="tx1"/>
                </a:solidFill>
                <a:latin typeface="+mj-ea"/>
              </a:rPr>
              <a:t>the physical </a:t>
            </a:r>
            <a:r>
              <a:rPr lang="en-US" altLang="ja-JP" sz="3200" dirty="0" smtClean="0">
                <a:solidFill>
                  <a:schemeClr val="tx1"/>
                </a:solidFill>
                <a:latin typeface="+mj-ea"/>
              </a:rPr>
              <a:t>infrastructure</a:t>
            </a:r>
            <a:endParaRPr kumimoji="1" lang="ja-JP" altLang="en-US" dirty="0"/>
          </a:p>
        </p:txBody>
      </p:sp>
      <p:sp>
        <p:nvSpPr>
          <p:cNvPr id="31" name="Puzzle2"/>
          <p:cNvSpPr>
            <a:spLocks noEditPoints="1" noChangeArrowheads="1"/>
          </p:cNvSpPr>
          <p:nvPr/>
        </p:nvSpPr>
        <p:spPr bwMode="auto">
          <a:xfrm>
            <a:off x="337525" y="3560503"/>
            <a:ext cx="1238624" cy="959657"/>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2" name="Puzzle4"/>
          <p:cNvSpPr>
            <a:spLocks noEditPoints="1" noChangeArrowheads="1"/>
          </p:cNvSpPr>
          <p:nvPr/>
        </p:nvSpPr>
        <p:spPr bwMode="auto">
          <a:xfrm>
            <a:off x="4242114" y="4535194"/>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3" name="Puzzle1"/>
          <p:cNvSpPr>
            <a:spLocks noEditPoints="1" noChangeArrowheads="1"/>
          </p:cNvSpPr>
          <p:nvPr/>
        </p:nvSpPr>
        <p:spPr bwMode="auto">
          <a:xfrm>
            <a:off x="0" y="2531948"/>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tx1">
              <a:lumMod val="50000"/>
              <a:lumOff val="50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4" name="Puzzle4"/>
          <p:cNvSpPr>
            <a:spLocks noEditPoints="1" noChangeArrowheads="1"/>
          </p:cNvSpPr>
          <p:nvPr/>
        </p:nvSpPr>
        <p:spPr bwMode="auto">
          <a:xfrm>
            <a:off x="5542411" y="1092914"/>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FF6699"/>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5" name="Puzzle1"/>
          <p:cNvSpPr>
            <a:spLocks noEditPoints="1" noChangeArrowheads="1"/>
          </p:cNvSpPr>
          <p:nvPr/>
        </p:nvSpPr>
        <p:spPr bwMode="auto">
          <a:xfrm>
            <a:off x="329862" y="4768155"/>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6" name="Puzzle3"/>
          <p:cNvSpPr>
            <a:spLocks noEditPoints="1" noChangeArrowheads="1"/>
          </p:cNvSpPr>
          <p:nvPr/>
        </p:nvSpPr>
        <p:spPr bwMode="auto">
          <a:xfrm>
            <a:off x="4039956" y="2171250"/>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7" name="Puzzle1"/>
          <p:cNvSpPr>
            <a:spLocks noEditPoints="1" noChangeArrowheads="1"/>
          </p:cNvSpPr>
          <p:nvPr/>
        </p:nvSpPr>
        <p:spPr bwMode="auto">
          <a:xfrm>
            <a:off x="5603715" y="3598101"/>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66FF66"/>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39" name="Puzzle3"/>
          <p:cNvSpPr>
            <a:spLocks noEditPoints="1" noChangeArrowheads="1"/>
          </p:cNvSpPr>
          <p:nvPr/>
        </p:nvSpPr>
        <p:spPr bwMode="auto">
          <a:xfrm>
            <a:off x="1000908" y="1117646"/>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FF00"/>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50" name="テキスト ボックス 49"/>
          <p:cNvSpPr txBox="1"/>
          <p:nvPr/>
        </p:nvSpPr>
        <p:spPr>
          <a:xfrm>
            <a:off x="1118811" y="2814027"/>
            <a:ext cx="3453189" cy="830997"/>
          </a:xfrm>
          <a:prstGeom prst="rect">
            <a:avLst/>
          </a:prstGeom>
          <a:noFill/>
        </p:spPr>
        <p:txBody>
          <a:bodyPr wrap="none" rtlCol="0">
            <a:spAutoFit/>
          </a:bodyPr>
          <a:lstStyle/>
          <a:p>
            <a:pPr algn="l">
              <a:spcBef>
                <a:spcPts val="0"/>
              </a:spcBef>
            </a:pPr>
            <a:r>
              <a:rPr kumimoji="1" lang="en-US" altLang="ja-JP" dirty="0" smtClean="0">
                <a:solidFill>
                  <a:schemeClr val="accent2">
                    <a:lumMod val="60000"/>
                    <a:lumOff val="40000"/>
                  </a:schemeClr>
                </a:solidFill>
              </a:rPr>
              <a:t> Requirement</a:t>
            </a:r>
          </a:p>
          <a:p>
            <a:pPr marL="342900" indent="-342900" algn="l">
              <a:spcBef>
                <a:spcPts val="0"/>
              </a:spcBef>
              <a:buFont typeface="Wingdings" panose="05000000000000000000" pitchFamily="2" charset="2"/>
              <a:buChar char="Ø"/>
            </a:pPr>
            <a:r>
              <a:rPr kumimoji="1" lang="en-US" altLang="ja-JP" dirty="0" smtClean="0"/>
              <a:t>Operate WIS system </a:t>
            </a:r>
            <a:endParaRPr kumimoji="1" lang="ja-JP" altLang="en-US" dirty="0"/>
          </a:p>
        </p:txBody>
      </p:sp>
      <p:sp>
        <p:nvSpPr>
          <p:cNvPr id="51" name="テキスト ボックス 50"/>
          <p:cNvSpPr txBox="1"/>
          <p:nvPr/>
        </p:nvSpPr>
        <p:spPr>
          <a:xfrm>
            <a:off x="1088103" y="5036983"/>
            <a:ext cx="3267873" cy="1200329"/>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Job Task</a:t>
            </a:r>
          </a:p>
          <a:p>
            <a:pPr marL="342900" indent="-342900" algn="l">
              <a:spcBef>
                <a:spcPts val="0"/>
              </a:spcBef>
              <a:buFont typeface="Wingdings" panose="05000000000000000000" pitchFamily="2" charset="2"/>
              <a:buChar char="Ø"/>
            </a:pPr>
            <a:r>
              <a:rPr kumimoji="1" lang="en-US" altLang="ja-JP" dirty="0" smtClean="0"/>
              <a:t>Manage physical infrastructure </a:t>
            </a:r>
            <a:endParaRPr kumimoji="1" lang="ja-JP" altLang="en-US" dirty="0"/>
          </a:p>
        </p:txBody>
      </p:sp>
      <p:sp>
        <p:nvSpPr>
          <p:cNvPr id="52" name="テキスト ボックス 51"/>
          <p:cNvSpPr txBox="1"/>
          <p:nvPr/>
        </p:nvSpPr>
        <p:spPr>
          <a:xfrm>
            <a:off x="1837160" y="1052736"/>
            <a:ext cx="4319016" cy="1200329"/>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Performance components</a:t>
            </a:r>
          </a:p>
          <a:p>
            <a:pPr marL="342900" indent="-342900" algn="l">
              <a:spcBef>
                <a:spcPts val="0"/>
              </a:spcBef>
              <a:buFont typeface="Wingdings" panose="05000000000000000000" pitchFamily="2" charset="2"/>
              <a:buChar char="Ø"/>
            </a:pPr>
            <a:r>
              <a:rPr kumimoji="1" lang="en-US" altLang="ja-JP" dirty="0" smtClean="0"/>
              <a:t>Manage contingency planning &amp; backup</a:t>
            </a:r>
            <a:endParaRPr kumimoji="1" lang="en-US" altLang="ja-JP" dirty="0"/>
          </a:p>
        </p:txBody>
      </p:sp>
      <p:sp>
        <p:nvSpPr>
          <p:cNvPr id="53" name="テキスト ボックス 52"/>
          <p:cNvSpPr txBox="1"/>
          <p:nvPr/>
        </p:nvSpPr>
        <p:spPr>
          <a:xfrm>
            <a:off x="1187624" y="3750131"/>
            <a:ext cx="5262884" cy="830997"/>
          </a:xfrm>
          <a:prstGeom prst="rect">
            <a:avLst/>
          </a:prstGeom>
          <a:noFill/>
        </p:spPr>
        <p:txBody>
          <a:bodyPr wrap="square" rtlCol="0">
            <a:spAutoFit/>
          </a:bodyPr>
          <a:lstStyle/>
          <a:p>
            <a:pPr algn="l">
              <a:spcBef>
                <a:spcPts val="0"/>
              </a:spcBef>
            </a:pPr>
            <a:r>
              <a:rPr kumimoji="1" lang="en-US" altLang="ja-JP" dirty="0" smtClean="0">
                <a:solidFill>
                  <a:schemeClr val="accent2">
                    <a:lumMod val="60000"/>
                    <a:lumOff val="40000"/>
                  </a:schemeClr>
                </a:solidFill>
              </a:rPr>
              <a:t> Knowledge </a:t>
            </a:r>
            <a:r>
              <a:rPr kumimoji="1" lang="en-US" altLang="ja-JP" dirty="0">
                <a:solidFill>
                  <a:schemeClr val="accent2">
                    <a:lumMod val="60000"/>
                    <a:lumOff val="40000"/>
                  </a:schemeClr>
                </a:solidFill>
              </a:rPr>
              <a:t>&amp; Skill </a:t>
            </a:r>
            <a:r>
              <a:rPr kumimoji="1" lang="en-US" altLang="ja-JP" dirty="0" smtClean="0">
                <a:solidFill>
                  <a:schemeClr val="accent2">
                    <a:lumMod val="60000"/>
                    <a:lumOff val="40000"/>
                  </a:schemeClr>
                </a:solidFill>
              </a:rPr>
              <a:t>requirements</a:t>
            </a:r>
          </a:p>
          <a:p>
            <a:pPr marL="342900" indent="-342900" algn="l">
              <a:spcBef>
                <a:spcPts val="0"/>
              </a:spcBef>
              <a:buFont typeface="Wingdings" panose="05000000000000000000" pitchFamily="2" charset="2"/>
              <a:buChar char="Ø"/>
            </a:pPr>
            <a:r>
              <a:rPr kumimoji="1" lang="en-US" altLang="ja-JP" dirty="0" smtClean="0"/>
              <a:t>Service level agreement</a:t>
            </a:r>
            <a:endParaRPr kumimoji="1" lang="en-US" altLang="ja-JP" dirty="0"/>
          </a:p>
        </p:txBody>
      </p:sp>
      <p:sp>
        <p:nvSpPr>
          <p:cNvPr id="54" name="正方形/長方形 53"/>
          <p:cNvSpPr/>
          <p:nvPr/>
        </p:nvSpPr>
        <p:spPr>
          <a:xfrm>
            <a:off x="6228184" y="1292567"/>
            <a:ext cx="3159915" cy="1200329"/>
          </a:xfrm>
          <a:prstGeom prst="rect">
            <a:avLst/>
          </a:prstGeom>
        </p:spPr>
        <p:txBody>
          <a:bodyPr wrap="square">
            <a:spAutoFit/>
          </a:bodyPr>
          <a:lstStyle/>
          <a:p>
            <a:pPr algn="l">
              <a:spcBef>
                <a:spcPts val="0"/>
              </a:spcBef>
            </a:pPr>
            <a:r>
              <a:rPr lang="en-US" altLang="ja-JP" dirty="0" smtClean="0">
                <a:solidFill>
                  <a:schemeClr val="accent2">
                    <a:lumMod val="60000"/>
                    <a:lumOff val="40000"/>
                  </a:schemeClr>
                </a:solidFill>
              </a:rPr>
              <a:t> Learning outcomes</a:t>
            </a:r>
          </a:p>
          <a:p>
            <a:pPr marL="342900" indent="-342900" algn="l">
              <a:spcBef>
                <a:spcPts val="0"/>
              </a:spcBef>
              <a:buFont typeface="Wingdings" panose="05000000000000000000" pitchFamily="2" charset="2"/>
              <a:buChar char="Ø"/>
            </a:pPr>
            <a:r>
              <a:rPr lang="en-US" altLang="ja-JP" dirty="0" smtClean="0"/>
              <a:t>plan for upgrades and backup</a:t>
            </a:r>
            <a:endParaRPr lang="en-US" altLang="ja-JP" dirty="0"/>
          </a:p>
        </p:txBody>
      </p:sp>
      <p:sp>
        <p:nvSpPr>
          <p:cNvPr id="55" name="正方形/長方形 54"/>
          <p:cNvSpPr/>
          <p:nvPr/>
        </p:nvSpPr>
        <p:spPr>
          <a:xfrm>
            <a:off x="4932040" y="2420888"/>
            <a:ext cx="3662838" cy="1200329"/>
          </a:xfrm>
          <a:prstGeom prst="rect">
            <a:avLst/>
          </a:prstGeom>
        </p:spPr>
        <p:txBody>
          <a:bodyPr wrap="square">
            <a:spAutoFit/>
          </a:bodyPr>
          <a:lstStyle/>
          <a:p>
            <a:pPr marL="0" lvl="1" algn="l">
              <a:spcBef>
                <a:spcPts val="0"/>
              </a:spcBef>
            </a:pPr>
            <a:r>
              <a:rPr kumimoji="1" lang="en-US" altLang="ja-JP" dirty="0" smtClean="0">
                <a:solidFill>
                  <a:schemeClr val="accent2">
                    <a:lumMod val="60000"/>
                    <a:lumOff val="40000"/>
                  </a:schemeClr>
                </a:solidFill>
              </a:rPr>
              <a:t> Learning activities</a:t>
            </a:r>
          </a:p>
          <a:p>
            <a:pPr marL="342900" lvl="1" indent="-342900" algn="l">
              <a:spcBef>
                <a:spcPts val="0"/>
              </a:spcBef>
              <a:buFont typeface="Wingdings" panose="05000000000000000000" pitchFamily="2" charset="2"/>
              <a:buChar char="Ø"/>
            </a:pPr>
            <a:r>
              <a:rPr kumimoji="1" lang="en-US" altLang="ja-JP" dirty="0" smtClean="0"/>
              <a:t>Respond to monitoring reports</a:t>
            </a:r>
            <a:endParaRPr kumimoji="1" lang="en-US" altLang="ja-JP" dirty="0"/>
          </a:p>
        </p:txBody>
      </p:sp>
      <p:sp>
        <p:nvSpPr>
          <p:cNvPr id="56" name="正方形/長方形 55"/>
          <p:cNvSpPr/>
          <p:nvPr/>
        </p:nvSpPr>
        <p:spPr>
          <a:xfrm>
            <a:off x="6156176" y="3861048"/>
            <a:ext cx="2855703" cy="1200329"/>
          </a:xfrm>
          <a:prstGeom prst="rect">
            <a:avLst/>
          </a:prstGeom>
        </p:spPr>
        <p:txBody>
          <a:bodyPr wrap="square">
            <a:spAutoFit/>
          </a:bodyPr>
          <a:lstStyle/>
          <a:p>
            <a:pPr algn="l">
              <a:spcBef>
                <a:spcPts val="0"/>
              </a:spcBef>
            </a:pPr>
            <a:r>
              <a:rPr kumimoji="1" lang="en-US" altLang="ja-JP" dirty="0" smtClean="0">
                <a:solidFill>
                  <a:schemeClr val="accent2">
                    <a:lumMod val="60000"/>
                    <a:lumOff val="40000"/>
                  </a:schemeClr>
                </a:solidFill>
              </a:rPr>
              <a:t>        Assessment</a:t>
            </a:r>
          </a:p>
          <a:p>
            <a:pPr marL="342900" indent="-342900" algn="l">
              <a:spcBef>
                <a:spcPts val="0"/>
              </a:spcBef>
              <a:buFont typeface="Wingdings" panose="05000000000000000000" pitchFamily="2" charset="2"/>
              <a:buChar char="Ø"/>
            </a:pPr>
            <a:r>
              <a:rPr kumimoji="1" lang="en-US" altLang="ja-JP" dirty="0" smtClean="0"/>
              <a:t>Configure &amp; maintain system</a:t>
            </a:r>
            <a:endParaRPr lang="ja-JP" altLang="en-US" dirty="0"/>
          </a:p>
        </p:txBody>
      </p:sp>
      <p:sp>
        <p:nvSpPr>
          <p:cNvPr id="57" name="正方形/長方形 56"/>
          <p:cNvSpPr/>
          <p:nvPr/>
        </p:nvSpPr>
        <p:spPr>
          <a:xfrm>
            <a:off x="4827494" y="5094003"/>
            <a:ext cx="4281010" cy="1200329"/>
          </a:xfrm>
          <a:prstGeom prst="rect">
            <a:avLst/>
          </a:prstGeom>
        </p:spPr>
        <p:txBody>
          <a:bodyPr wrap="square">
            <a:spAutoFit/>
          </a:bodyPr>
          <a:lstStyle/>
          <a:p>
            <a:pPr algn="l">
              <a:spcBef>
                <a:spcPts val="0"/>
              </a:spcBef>
            </a:pPr>
            <a:r>
              <a:rPr kumimoji="1" lang="en-US" altLang="ja-JP" dirty="0" smtClean="0">
                <a:solidFill>
                  <a:schemeClr val="accent2">
                    <a:lumMod val="60000"/>
                    <a:lumOff val="40000"/>
                  </a:schemeClr>
                </a:solidFill>
              </a:rPr>
              <a:t>        Leaning </a:t>
            </a:r>
            <a:r>
              <a:rPr kumimoji="1" lang="en-US" altLang="ja-JP" dirty="0" smtClean="0">
                <a:solidFill>
                  <a:schemeClr val="accent2">
                    <a:lumMod val="60000"/>
                    <a:lumOff val="40000"/>
                  </a:schemeClr>
                </a:solidFill>
              </a:rPr>
              <a:t>resources</a:t>
            </a:r>
            <a:endParaRPr kumimoji="1" lang="en-US" altLang="ja-JP" dirty="0" smtClean="0">
              <a:solidFill>
                <a:schemeClr val="accent2">
                  <a:lumMod val="60000"/>
                  <a:lumOff val="40000"/>
                </a:schemeClr>
              </a:solidFill>
            </a:endParaRPr>
          </a:p>
          <a:p>
            <a:pPr marL="342900" indent="-342900" algn="l">
              <a:spcBef>
                <a:spcPts val="0"/>
              </a:spcBef>
              <a:buFont typeface="Wingdings" panose="05000000000000000000" pitchFamily="2" charset="2"/>
              <a:buChar char="Ø"/>
            </a:pPr>
            <a:r>
              <a:rPr kumimoji="1" lang="en-US" altLang="ja-JP" dirty="0" smtClean="0"/>
              <a:t>Manufactures’ handbooks and guides</a:t>
            </a:r>
            <a:endParaRPr lang="ja-JP" altLang="en-US" dirty="0"/>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18</a:t>
            </a:fld>
            <a:endParaRPr lang="en-GB" altLang="en-US"/>
          </a:p>
        </p:txBody>
      </p:sp>
    </p:spTree>
    <p:extLst>
      <p:ext uri="{BB962C8B-B14F-4D97-AF65-F5344CB8AC3E}">
        <p14:creationId xmlns:p14="http://schemas.microsoft.com/office/powerpoint/2010/main" val="3790287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2"/>
                                        </p:tgtEl>
                                      </p:cBhvr>
                                    </p:animEffect>
                                    <p:set>
                                      <p:cBhvr>
                                        <p:cTn id="7" dur="1" fill="hold">
                                          <p:stCondLst>
                                            <p:cond delay="499"/>
                                          </p:stCondLst>
                                        </p:cTn>
                                        <p:tgtEl>
                                          <p:spTgt spid="5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54"/>
                                        </p:tgtEl>
                                      </p:cBhvr>
                                    </p:animEffect>
                                    <p:set>
                                      <p:cBhvr>
                                        <p:cTn id="10" dur="1" fill="hold">
                                          <p:stCondLst>
                                            <p:cond delay="499"/>
                                          </p:stCondLst>
                                        </p:cTn>
                                        <p:tgtEl>
                                          <p:spTgt spid="54"/>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55"/>
                                        </p:tgtEl>
                                      </p:cBhvr>
                                    </p:animEffect>
                                    <p:set>
                                      <p:cBhvr>
                                        <p:cTn id="13" dur="1" fill="hold">
                                          <p:stCondLst>
                                            <p:cond delay="499"/>
                                          </p:stCondLst>
                                        </p:cTn>
                                        <p:tgtEl>
                                          <p:spTgt spid="55"/>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56"/>
                                        </p:tgtEl>
                                      </p:cBhvr>
                                    </p:animEffect>
                                    <p:set>
                                      <p:cBhvr>
                                        <p:cTn id="16" dur="1" fill="hold">
                                          <p:stCondLst>
                                            <p:cond delay="499"/>
                                          </p:stCondLst>
                                        </p:cTn>
                                        <p:tgtEl>
                                          <p:spTgt spid="56"/>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57"/>
                                        </p:tgtEl>
                                      </p:cBhvr>
                                    </p:animEffect>
                                    <p:set>
                                      <p:cBhvr>
                                        <p:cTn id="19" dur="1" fill="hold">
                                          <p:stCondLst>
                                            <p:cond delay="499"/>
                                          </p:stCondLst>
                                        </p:cTn>
                                        <p:tgtEl>
                                          <p:spTgt spid="57"/>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51"/>
                                        </p:tgtEl>
                                      </p:cBhvr>
                                    </p:animEffect>
                                    <p:set>
                                      <p:cBhvr>
                                        <p:cTn id="22" dur="1" fill="hold">
                                          <p:stCondLst>
                                            <p:cond delay="499"/>
                                          </p:stCondLst>
                                        </p:cTn>
                                        <p:tgtEl>
                                          <p:spTgt spid="51"/>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53"/>
                                        </p:tgtEl>
                                      </p:cBhvr>
                                    </p:animEffect>
                                    <p:set>
                                      <p:cBhvr>
                                        <p:cTn id="25" dur="1" fill="hold">
                                          <p:stCondLst>
                                            <p:cond delay="499"/>
                                          </p:stCondLst>
                                        </p:cTn>
                                        <p:tgtEl>
                                          <p:spTgt spid="53"/>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0"/>
                                        </p:tgtEl>
                                      </p:cBhvr>
                                    </p:animEffect>
                                    <p:set>
                                      <p:cBhvr>
                                        <p:cTn id="28" dur="1" fill="hold">
                                          <p:stCondLst>
                                            <p:cond delay="499"/>
                                          </p:stCondLst>
                                        </p:cTn>
                                        <p:tgtEl>
                                          <p:spTgt spid="50"/>
                                        </p:tgtEl>
                                        <p:attrNameLst>
                                          <p:attrName>style.visibility</p:attrName>
                                        </p:attrNameLst>
                                      </p:cBhvr>
                                      <p:to>
                                        <p:strVal val="hidden"/>
                                      </p:to>
                                    </p:set>
                                  </p:childTnLst>
                                </p:cTn>
                              </p:par>
                            </p:childTnLst>
                          </p:cTn>
                        </p:par>
                        <p:par>
                          <p:cTn id="29" fill="hold">
                            <p:stCondLst>
                              <p:cond delay="500"/>
                            </p:stCondLst>
                            <p:childTnLst>
                              <p:par>
                                <p:cTn id="30" presetID="51" presetClass="path" presetSubtype="0" accel="50000" decel="50000" fill="hold" grpId="0" nodeType="afterEffect">
                                  <p:stCondLst>
                                    <p:cond delay="0"/>
                                  </p:stCondLst>
                                  <p:childTnLst>
                                    <p:animMotion origin="layout" path="M 0.12205 -0.1563 L 0.05781 -0.15607 C 0.04427 -0.15723 0.02916 -0.14913 0.01597 -0.13526 C 0.00104 -0.11954 -0.00764 -0.10197 -0.01007 -0.0837 L -0.02431 -0.00093 " pathEditMode="relative" rAng="3093715" ptsTypes="FffFF">
                                      <p:cBhvr>
                                        <p:cTn id="31" dur="1000" spd="-100000" fill="hold"/>
                                        <p:tgtEl>
                                          <p:spTgt spid="31"/>
                                        </p:tgtEl>
                                        <p:attrNameLst>
                                          <p:attrName>ppt_x</p:attrName>
                                          <p:attrName>ppt_y</p:attrName>
                                        </p:attrNameLst>
                                      </p:cBhvr>
                                      <p:rCtr x="-8993" y="4971"/>
                                    </p:animMotion>
                                  </p:childTnLst>
                                </p:cTn>
                              </p:par>
                            </p:childTnLst>
                          </p:cTn>
                        </p:par>
                        <p:par>
                          <p:cTn id="32" fill="hold">
                            <p:stCondLst>
                              <p:cond delay="1500"/>
                            </p:stCondLst>
                            <p:childTnLst>
                              <p:par>
                                <p:cTn id="33" presetID="51" presetClass="path" presetSubtype="0" accel="50000" decel="50000" fill="hold" grpId="0" nodeType="afterEffect">
                                  <p:stCondLst>
                                    <p:cond delay="0"/>
                                  </p:stCondLst>
                                  <p:childTnLst>
                                    <p:animMotion origin="layout" path="M -0.00469 0.00023 L 0.17569 0.01017 C 0.21719 0.01502 0.24861 -0.00602 0.26753 -0.03908 C 0.28837 -0.07862 0.28941 -0.12486 0.27153 -0.17295 L 0.20278 -0.39515 " pathEditMode="relative" rAng="12891962" ptsTypes="FffFF">
                                      <p:cBhvr>
                                        <p:cTn id="34" dur="1000" fill="hold"/>
                                        <p:tgtEl>
                                          <p:spTgt spid="35"/>
                                        </p:tgtEl>
                                        <p:attrNameLst>
                                          <p:attrName>ppt_x</p:attrName>
                                          <p:attrName>ppt_y</p:attrName>
                                        </p:attrNameLst>
                                      </p:cBhvr>
                                      <p:rCtr x="18837" y="-11931"/>
                                    </p:animMotion>
                                  </p:childTnLst>
                                </p:cTn>
                              </p:par>
                            </p:childTnLst>
                          </p:cTn>
                        </p:par>
                        <p:par>
                          <p:cTn id="35" fill="hold">
                            <p:stCondLst>
                              <p:cond delay="2500"/>
                            </p:stCondLst>
                            <p:childTnLst>
                              <p:par>
                                <p:cTn id="36" presetID="44" presetClass="path" presetSubtype="0" accel="50000" decel="50000" fill="hold" grpId="0" nodeType="afterEffect">
                                  <p:stCondLst>
                                    <p:cond delay="0"/>
                                  </p:stCondLst>
                                  <p:childTnLst>
                                    <p:animMotion origin="layout" path="M -0.5309 -0.02963 L -0.39861 0.0963 C -0.37083 0.12407 -0.32656 0.14282 -0.27951 0.14745 C -0.22309 0.15324 -0.18298 0.14259 -0.15173 0.11944 L -0.00312 0.02268 " pathEditMode="relative" rAng="249631" ptsTypes="FffFF">
                                      <p:cBhvr>
                                        <p:cTn id="37" dur="1000" spd="-100000" fill="hold"/>
                                        <p:tgtEl>
                                          <p:spTgt spid="37"/>
                                        </p:tgtEl>
                                        <p:attrNameLst>
                                          <p:attrName>ppt_x</p:attrName>
                                          <p:attrName>ppt_y</p:attrName>
                                        </p:attrNameLst>
                                      </p:cBhvr>
                                      <p:rCtr x="25972" y="10162"/>
                                    </p:animMotion>
                                  </p:childTnLst>
                                </p:cTn>
                              </p:par>
                            </p:childTnLst>
                          </p:cTn>
                        </p:par>
                        <p:par>
                          <p:cTn id="38" fill="hold">
                            <p:stCondLst>
                              <p:cond delay="3500"/>
                            </p:stCondLst>
                            <p:childTnLst>
                              <p:par>
                                <p:cTn id="39" presetID="44" presetClass="path" presetSubtype="0" accel="50000" decel="50000" fill="hold" grpId="0" nodeType="afterEffect">
                                  <p:stCondLst>
                                    <p:cond delay="0"/>
                                  </p:stCondLst>
                                  <p:childTnLst>
                                    <p:animMotion origin="layout" path="M -0.00989 -0.01852 L -0.05885 0.1463 C -0.06909 0.18148 -0.09237 0.2132 -0.12188 0.23218 C -0.15556 0.25394 -0.18646 0.25926 -0.21372 0.24838 L -0.34289 0.20185 " pathEditMode="relative" rAng="9223320" ptsTypes="FffFF">
                                      <p:cBhvr>
                                        <p:cTn id="40" dur="1000" fill="hold"/>
                                        <p:tgtEl>
                                          <p:spTgt spid="34"/>
                                        </p:tgtEl>
                                        <p:attrNameLst>
                                          <p:attrName>ppt_x</p:attrName>
                                          <p:attrName>ppt_y</p:attrName>
                                        </p:attrNameLst>
                                      </p:cBhvr>
                                      <p:rCtr x="-14010" y="18125"/>
                                    </p:animMotion>
                                  </p:childTnLst>
                                </p:cTn>
                              </p:par>
                            </p:childTnLst>
                          </p:cTn>
                        </p:par>
                        <p:par>
                          <p:cTn id="41" fill="hold">
                            <p:stCondLst>
                              <p:cond delay="4500"/>
                            </p:stCondLst>
                            <p:childTnLst>
                              <p:par>
                                <p:cTn id="42" presetID="37" presetClass="path" presetSubtype="0" accel="50000" decel="50000" fill="hold" grpId="0" nodeType="afterEffect">
                                  <p:stCondLst>
                                    <p:cond delay="0"/>
                                  </p:stCondLst>
                                  <p:childTnLst>
                                    <p:animMotion origin="layout" path="M -0.00643 -0.01203 L 0.00885 -0.05532 C 0.01215 -0.06481 0.01875 -0.07291 0.02708 -0.07777 C 0.03645 -0.08333 0.04461 -0.08426 0.05208 -0.08125 L 0.08715 -0.06759 " pathEditMode="relative" rAng="-1438212" ptsTypes="FffFF">
                                      <p:cBhvr>
                                        <p:cTn id="43" dur="1000" fill="hold"/>
                                        <p:tgtEl>
                                          <p:spTgt spid="33"/>
                                        </p:tgtEl>
                                        <p:attrNameLst>
                                          <p:attrName>ppt_x</p:attrName>
                                          <p:attrName>ppt_y</p:attrName>
                                        </p:attrNameLst>
                                      </p:cBhvr>
                                      <p:rCtr x="4028" y="-4699"/>
                                    </p:animMotion>
                                  </p:childTnLst>
                                </p:cTn>
                              </p:par>
                            </p:childTnLst>
                          </p:cTn>
                        </p:par>
                        <p:par>
                          <p:cTn id="44" fill="hold">
                            <p:stCondLst>
                              <p:cond delay="5500"/>
                            </p:stCondLst>
                            <p:childTnLst>
                              <p:par>
                                <p:cTn id="45" presetID="44" presetClass="path" presetSubtype="0" accel="50000" decel="50000" fill="hold" grpId="0" nodeType="afterEffect">
                                  <p:stCondLst>
                                    <p:cond delay="0"/>
                                  </p:stCondLst>
                                  <p:childTnLst>
                                    <p:animMotion origin="layout" path="M -0.02014 0.04653 L -0.07552 0.11018 C -0.08715 0.12454 -0.1066 0.1368 -0.12708 0.14537 C -0.15139 0.15486 -0.1717 0.15741 -0.18681 0.15393 L -0.25955 0.14074 " pathEditMode="relative" rAng="9814966" ptsTypes="FffFF">
                                      <p:cBhvr>
                                        <p:cTn id="46" dur="1000" fill="hold"/>
                                        <p:tgtEl>
                                          <p:spTgt spid="36"/>
                                        </p:tgtEl>
                                        <p:attrNameLst>
                                          <p:attrName>ppt_x</p:attrName>
                                          <p:attrName>ppt_y</p:attrName>
                                        </p:attrNameLst>
                                      </p:cBhvr>
                                      <p:rCtr x="-11389" y="7338"/>
                                    </p:animMotion>
                                  </p:childTnLst>
                                </p:cTn>
                              </p:par>
                            </p:childTnLst>
                          </p:cTn>
                        </p:par>
                        <p:par>
                          <p:cTn id="47" fill="hold">
                            <p:stCondLst>
                              <p:cond delay="6500"/>
                            </p:stCondLst>
                            <p:childTnLst>
                              <p:par>
                                <p:cTn id="48" presetID="44" presetClass="path" presetSubtype="0" accel="50000" decel="50000" fill="hold" grpId="0" nodeType="afterEffect">
                                  <p:stCondLst>
                                    <p:cond delay="0"/>
                                  </p:stCondLst>
                                  <p:childTnLst>
                                    <p:animMotion origin="layout" path="M -0.00799 -0.00532 L 0.04097 -0.01457 C 0.05139 -0.01804 0.0618 -0.01341 0.06979 -0.00439 C 0.07864 0.00602 0.08264 0.01897 0.08159 0.03331 L 0.0802 0.09991 " pathEditMode="relative" rAng="2493919" ptsTypes="FffFF">
                                      <p:cBhvr>
                                        <p:cTn id="49" dur="1000" fill="hold"/>
                                        <p:tgtEl>
                                          <p:spTgt spid="39"/>
                                        </p:tgtEl>
                                        <p:attrNameLst>
                                          <p:attrName>ppt_x</p:attrName>
                                          <p:attrName>ppt_y</p:attrName>
                                        </p:attrNameLst>
                                      </p:cBhvr>
                                      <p:rCtr x="6111" y="2706"/>
                                    </p:animMotion>
                                  </p:childTnLst>
                                </p:cTn>
                              </p:par>
                            </p:childTnLst>
                          </p:cTn>
                        </p:par>
                        <p:par>
                          <p:cTn id="50" fill="hold">
                            <p:stCondLst>
                              <p:cond delay="7500"/>
                            </p:stCondLst>
                            <p:childTnLst>
                              <p:par>
                                <p:cTn id="51" presetID="37" presetClass="path" presetSubtype="0" accel="50000" decel="50000" fill="hold" grpId="0" nodeType="afterEffect">
                                  <p:stCondLst>
                                    <p:cond delay="0"/>
                                  </p:stCondLst>
                                  <p:childTnLst>
                                    <p:animMotion origin="layout" path="M -0.01372 -0.02197 L -0.13889 -0.01943 C -0.16563 -0.01758 -0.19861 -0.03191 -0.22882 -0.05435 C -0.26233 -0.08256 -0.28594 -0.11332 -0.29757 -0.14547 L -0.35504 -0.29417 " pathEditMode="relative" rAng="12656088" ptsTypes="FffFF">
                                      <p:cBhvr>
                                        <p:cTn id="52" dur="1000" fill="hold"/>
                                        <p:tgtEl>
                                          <p:spTgt spid="32"/>
                                        </p:tgtEl>
                                        <p:attrNameLst>
                                          <p:attrName>ppt_x</p:attrName>
                                          <p:attrName>ppt_y</p:attrName>
                                        </p:attrNameLst>
                                      </p:cBhvr>
                                      <p:rCtr x="-19358" y="-84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animBg="1"/>
      <p:bldP spid="39" grpId="0" animBg="1"/>
      <p:bldP spid="50" grpId="0"/>
      <p:bldP spid="51" grpId="0"/>
      <p:bldP spid="52" grpId="0"/>
      <p:bldP spid="53" grpId="0"/>
      <p:bldP spid="54" grpId="0"/>
      <p:bldP spid="55" grpId="0"/>
      <p:bldP spid="56" grpId="0"/>
      <p:bldP spid="5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pPr lvl="0"/>
            <a:r>
              <a:rPr kumimoji="1" lang="en-US" altLang="ja-JP" dirty="0" smtClean="0"/>
              <a:t>WIS </a:t>
            </a:r>
            <a:r>
              <a:rPr kumimoji="1" lang="en-US" altLang="ja-JP" dirty="0" smtClean="0"/>
              <a:t>Competency: </a:t>
            </a:r>
            <a:r>
              <a:rPr kumimoji="1" lang="en-US" altLang="ja-JP" dirty="0"/>
              <a:t>Training curriculum </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GB" smtClean="0"/>
              <a:t>WIS2 - WIS competencies</a:t>
            </a:r>
            <a:endParaRPr lang="en-GB" dirty="0"/>
          </a:p>
        </p:txBody>
      </p:sp>
      <p:sp>
        <p:nvSpPr>
          <p:cNvPr id="5" name="スライド番号プレースホルダー 4"/>
          <p:cNvSpPr>
            <a:spLocks noGrp="1"/>
          </p:cNvSpPr>
          <p:nvPr>
            <p:ph type="sldNum" sz="quarter" idx="11"/>
          </p:nvPr>
        </p:nvSpPr>
        <p:spPr/>
        <p:txBody>
          <a:bodyPr/>
          <a:lstStyle/>
          <a:p>
            <a:fld id="{4FC5B4E0-B61B-4259-A3AF-243E0AE58827}" type="slidenum">
              <a:rPr lang="en-GB" altLang="en-US" smtClean="0"/>
              <a:pPr/>
              <a:t>19</a:t>
            </a:fld>
            <a:endParaRPr lang="en-GB" altLang="en-US"/>
          </a:p>
        </p:txBody>
      </p:sp>
      <p:sp>
        <p:nvSpPr>
          <p:cNvPr id="13" name="Puzzle3"/>
          <p:cNvSpPr>
            <a:spLocks noEditPoints="1" noChangeArrowheads="1"/>
          </p:cNvSpPr>
          <p:nvPr/>
        </p:nvSpPr>
        <p:spPr bwMode="auto">
          <a:xfrm>
            <a:off x="1727705" y="1673377"/>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FF00"/>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4" name="Puzzle2"/>
          <p:cNvSpPr>
            <a:spLocks noEditPoints="1" noChangeArrowheads="1"/>
          </p:cNvSpPr>
          <p:nvPr/>
        </p:nvSpPr>
        <p:spPr bwMode="auto">
          <a:xfrm>
            <a:off x="1501994" y="2440963"/>
            <a:ext cx="1238624" cy="959657"/>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5" name="Puzzle4"/>
          <p:cNvSpPr>
            <a:spLocks noEditPoints="1" noChangeArrowheads="1"/>
          </p:cNvSpPr>
          <p:nvPr/>
        </p:nvSpPr>
        <p:spPr bwMode="auto">
          <a:xfrm>
            <a:off x="1022706" y="2429133"/>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6" name="Puzzle1"/>
          <p:cNvSpPr>
            <a:spLocks noEditPoints="1" noChangeArrowheads="1"/>
          </p:cNvSpPr>
          <p:nvPr/>
        </p:nvSpPr>
        <p:spPr bwMode="auto">
          <a:xfrm>
            <a:off x="766343" y="1992103"/>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tx1">
              <a:lumMod val="50000"/>
              <a:lumOff val="50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 name="Puzzle4"/>
          <p:cNvSpPr>
            <a:spLocks noEditPoints="1" noChangeArrowheads="1"/>
          </p:cNvSpPr>
          <p:nvPr/>
        </p:nvSpPr>
        <p:spPr bwMode="auto">
          <a:xfrm>
            <a:off x="2445717" y="2429132"/>
            <a:ext cx="746797" cy="1226885"/>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FF6699"/>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 name="Puzzle1"/>
          <p:cNvSpPr>
            <a:spLocks noEditPoints="1" noChangeArrowheads="1"/>
          </p:cNvSpPr>
          <p:nvPr/>
        </p:nvSpPr>
        <p:spPr bwMode="auto">
          <a:xfrm>
            <a:off x="2189354" y="1992102"/>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9" name="Puzzle3"/>
          <p:cNvSpPr>
            <a:spLocks noEditPoints="1" noChangeArrowheads="1"/>
          </p:cNvSpPr>
          <p:nvPr/>
        </p:nvSpPr>
        <p:spPr bwMode="auto">
          <a:xfrm>
            <a:off x="1727705" y="3034620"/>
            <a:ext cx="776056" cy="105360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2" name="Puzzle1"/>
          <p:cNvSpPr>
            <a:spLocks noEditPoints="1" noChangeArrowheads="1"/>
          </p:cNvSpPr>
          <p:nvPr/>
        </p:nvSpPr>
        <p:spPr bwMode="auto">
          <a:xfrm>
            <a:off x="766343" y="3353346"/>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66FF66"/>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7" name="コンテンツ プレースホルダー 2"/>
          <p:cNvSpPr>
            <a:spLocks noGrp="1"/>
          </p:cNvSpPr>
          <p:nvPr>
            <p:ph idx="1"/>
          </p:nvPr>
        </p:nvSpPr>
        <p:spPr>
          <a:xfrm>
            <a:off x="4427984" y="1560052"/>
            <a:ext cx="4536628" cy="1652924"/>
          </a:xfr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w="12700">
            <a:solidFill>
              <a:srgbClr val="FF0000"/>
            </a:solidFill>
          </a:ln>
          <a:scene3d>
            <a:camera prst="orthographicFront"/>
            <a:lightRig rig="threePt" dir="t"/>
          </a:scene3d>
          <a:sp3d>
            <a:bevelT/>
          </a:sp3d>
        </p:spPr>
        <p:txBody>
          <a:bodyPr/>
          <a:lstStyle/>
          <a:p>
            <a:pPr marL="0" indent="0">
              <a:buNone/>
            </a:pPr>
            <a:endParaRPr lang="en-US" altLang="ja-JP" dirty="0" smtClean="0"/>
          </a:p>
        </p:txBody>
      </p:sp>
      <p:sp>
        <p:nvSpPr>
          <p:cNvPr id="18" name="Puzzle1"/>
          <p:cNvSpPr>
            <a:spLocks noEditPoints="1" noChangeArrowheads="1"/>
          </p:cNvSpPr>
          <p:nvPr/>
        </p:nvSpPr>
        <p:spPr bwMode="auto">
          <a:xfrm>
            <a:off x="2741986" y="4725144"/>
            <a:ext cx="1253950" cy="731399"/>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chemeClr val="accent1">
              <a:lumMod val="75000"/>
            </a:schemeClr>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0" name="コンテンツ プレースホルダー 2"/>
          <p:cNvSpPr txBox="1">
            <a:spLocks/>
          </p:cNvSpPr>
          <p:nvPr/>
        </p:nvSpPr>
        <p:spPr bwMode="auto">
          <a:xfrm>
            <a:off x="3851920" y="4080332"/>
            <a:ext cx="4968552" cy="16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endParaRPr lang="en-US" altLang="ja-JP" kern="0" dirty="0" smtClean="0"/>
          </a:p>
        </p:txBody>
      </p:sp>
      <p:sp>
        <p:nvSpPr>
          <p:cNvPr id="21" name="コンテンツ プレースホルダー 2"/>
          <p:cNvSpPr txBox="1">
            <a:spLocks/>
          </p:cNvSpPr>
          <p:nvPr/>
        </p:nvSpPr>
        <p:spPr bwMode="auto">
          <a:xfrm>
            <a:off x="4364713" y="4080332"/>
            <a:ext cx="4536628" cy="1652924"/>
          </a:xfrm>
          <a:prstGeom prst="rect">
            <a:avLst/>
          </a:prstGeom>
          <a:solidFill>
            <a:schemeClr val="accent1">
              <a:lumMod val="75000"/>
            </a:schemeClr>
          </a:solidFill>
          <a:ln w="12700">
            <a:solidFill>
              <a:srgbClr val="FF0000"/>
            </a:solidFill>
          </a:ln>
          <a:scene3d>
            <a:camera prst="orthographicFront"/>
            <a:lightRig rig="threePt" dir="t"/>
          </a:scene3d>
          <a:sp3d>
            <a:bevelT/>
          </a:sp3d>
          <a:extLst/>
        </p:spPr>
        <p:txBody>
          <a:bodyPr vert="horz" wrap="square" lIns="91440" tIns="45720" rIns="91440" bIns="45720" numCol="1" anchor="t" anchorCtr="0" compatLnSpc="1">
            <a:prstTxWarp prst="textNoShape">
              <a:avLst/>
            </a:prstTxWarp>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marL="0" indent="0">
              <a:buNone/>
            </a:pPr>
            <a:r>
              <a:rPr lang="en-US" altLang="ja-JP" kern="0" dirty="0"/>
              <a:t>You should assess your </a:t>
            </a:r>
            <a:r>
              <a:rPr lang="en-US" altLang="ja-JP" kern="0" dirty="0" err="1"/>
              <a:t>centre’s</a:t>
            </a:r>
            <a:r>
              <a:rPr lang="en-US" altLang="ja-JP" kern="0" dirty="0"/>
              <a:t> own needs to tailor the activities</a:t>
            </a:r>
          </a:p>
        </p:txBody>
      </p:sp>
      <p:sp>
        <p:nvSpPr>
          <p:cNvPr id="3" name="TextBox 2"/>
          <p:cNvSpPr txBox="1"/>
          <p:nvPr/>
        </p:nvSpPr>
        <p:spPr>
          <a:xfrm>
            <a:off x="4644008" y="1828967"/>
            <a:ext cx="4176464" cy="1200329"/>
          </a:xfrm>
          <a:prstGeom prst="rect">
            <a:avLst/>
          </a:prstGeom>
          <a:solidFill>
            <a:schemeClr val="bg1">
              <a:alpha val="80000"/>
            </a:schemeClr>
          </a:solidFill>
        </p:spPr>
        <p:txBody>
          <a:bodyPr wrap="square" rtlCol="0">
            <a:spAutoFit/>
          </a:bodyPr>
          <a:lstStyle/>
          <a:p>
            <a:pPr marL="0" indent="0" algn="l">
              <a:buNone/>
            </a:pPr>
            <a:r>
              <a:rPr lang="en-US" altLang="ja-JP" dirty="0"/>
              <a:t>The Training &amp; Learning Guide provides guidance that is widely needed</a:t>
            </a:r>
          </a:p>
        </p:txBody>
      </p:sp>
    </p:spTree>
    <p:extLst>
      <p:ext uri="{BB962C8B-B14F-4D97-AF65-F5344CB8AC3E}">
        <p14:creationId xmlns:p14="http://schemas.microsoft.com/office/powerpoint/2010/main" val="3274722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path" presetSubtype="0" accel="50000" decel="50000" fill="hold" grpId="0" nodeType="clickEffect">
                                  <p:stCondLst>
                                    <p:cond delay="0"/>
                                  </p:stCondLst>
                                  <p:childTnLst>
                                    <p:animMotion origin="layout" path="M -0.0059 0.00093 L 0.01962 -0.07199 C 0.02535 -0.08773 0.02517 -0.10741 0.02031 -0.12315 C 0.01441 -0.14398 0.00608 -0.15764 -0.0059 -0.16482 L -0.0599 -0.19838 " pathEditMode="relative" rAng="9589180" ptsTypes="FffFF">
                                      <p:cBhvr>
                                        <p:cTn id="6" dur="2000" fill="hold"/>
                                        <p:tgtEl>
                                          <p:spTgt spid="18"/>
                                        </p:tgtEl>
                                        <p:attrNameLst>
                                          <p:attrName>ppt_x</p:attrName>
                                          <p:attrName>ppt_y</p:attrName>
                                        </p:attrNameLst>
                                      </p:cBhvr>
                                      <p:rCtr x="-52" y="-1125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WIS Competency </a:t>
            </a:r>
            <a:r>
              <a:rPr lang="en-US" altLang="ja-JP" dirty="0"/>
              <a:t>based </a:t>
            </a:r>
            <a:r>
              <a:rPr lang="en-US" altLang="ja-JP" dirty="0" smtClean="0"/>
              <a:t>training curriculum</a:t>
            </a:r>
            <a:r>
              <a:rPr kumimoji="1" lang="en-US" altLang="ja-JP" dirty="0"/>
              <a:t> </a:t>
            </a:r>
            <a:r>
              <a:rPr kumimoji="1" lang="en-US" altLang="ja-JP" dirty="0" smtClean="0"/>
              <a:t>is:</a:t>
            </a:r>
            <a:endParaRPr kumimoji="1" lang="ja-JP" altLang="en-US" dirty="0"/>
          </a:p>
        </p:txBody>
      </p:sp>
      <p:sp>
        <p:nvSpPr>
          <p:cNvPr id="3" name="コンテンツ プレースホルダー 2"/>
          <p:cNvSpPr>
            <a:spLocks noGrp="1"/>
          </p:cNvSpPr>
          <p:nvPr>
            <p:ph idx="1"/>
          </p:nvPr>
        </p:nvSpPr>
        <p:spPr/>
        <p:txBody>
          <a:bodyPr/>
          <a:lstStyle/>
          <a:p>
            <a:pPr lvl="1"/>
            <a:r>
              <a:rPr lang="en-US" altLang="ja-JP" dirty="0" smtClean="0"/>
              <a:t>is specific to WIS </a:t>
            </a:r>
          </a:p>
          <a:p>
            <a:pPr lvl="1"/>
            <a:r>
              <a:rPr lang="en-US" altLang="ja-JP" dirty="0" smtClean="0"/>
              <a:t>is for operating and managing WIS </a:t>
            </a:r>
            <a:r>
              <a:rPr lang="en-US" altLang="ja-JP" dirty="0" err="1" smtClean="0"/>
              <a:t>centres</a:t>
            </a:r>
            <a:endParaRPr lang="en-US" altLang="ja-JP" dirty="0" smtClean="0"/>
          </a:p>
          <a:p>
            <a:pPr lvl="1"/>
            <a:r>
              <a:rPr lang="en-US" altLang="ja-JP" dirty="0" smtClean="0"/>
              <a:t>Is for project managers, engineers, technicians, IT personnel and end users</a:t>
            </a:r>
          </a:p>
          <a:p>
            <a:pPr lvl="1"/>
            <a:r>
              <a:rPr lang="en-US" altLang="ja-JP" dirty="0" smtClean="0"/>
              <a:t>is describing “w</a:t>
            </a:r>
            <a:r>
              <a:rPr kumimoji="1" lang="en-US" altLang="ja-JP" dirty="0" smtClean="0"/>
              <a:t>hat people can do </a:t>
            </a:r>
            <a:r>
              <a:rPr lang="en-US" altLang="ja-JP" dirty="0" smtClean="0"/>
              <a:t>r</a:t>
            </a:r>
            <a:r>
              <a:rPr kumimoji="1" lang="en-US" altLang="ja-JP" dirty="0" smtClean="0"/>
              <a:t>ather than what they know”</a:t>
            </a:r>
            <a:endParaRPr lang="en-US" altLang="ja-JP" sz="2000" dirty="0" smtClean="0"/>
          </a:p>
          <a:p>
            <a:pPr lvl="1"/>
            <a:r>
              <a:rPr lang="en-US" altLang="ja-JP" dirty="0" smtClean="0"/>
              <a:t>is e</a:t>
            </a:r>
            <a:r>
              <a:rPr kumimoji="1" lang="en-US" altLang="ja-JP" dirty="0" smtClean="0"/>
              <a:t>nsuring that they will be able to perform their job task effectively</a:t>
            </a:r>
          </a:p>
          <a:p>
            <a:pPr lvl="1"/>
            <a:r>
              <a:rPr kumimoji="1" lang="en-US" altLang="ja-JP" dirty="0" smtClean="0"/>
              <a:t>is</a:t>
            </a:r>
            <a:r>
              <a:rPr lang="en-US" altLang="ja-JP" dirty="0" smtClean="0"/>
              <a:t> tailored to each individual’s needs</a:t>
            </a:r>
          </a:p>
          <a:p>
            <a:pPr marL="457200" lvl="1" indent="0">
              <a:buNone/>
            </a:pPr>
            <a:r>
              <a:rPr lang="en-US" altLang="ja-JP" dirty="0" smtClean="0"/>
              <a:t>Knowledge is a tool to support </a:t>
            </a:r>
            <a:endParaRPr kumimoji="1" lang="en-US" altLang="ja-JP" sz="2000" b="1" dirty="0"/>
          </a:p>
          <a:p>
            <a:pPr lvl="1"/>
            <a:endParaRPr lang="en-US" altLang="ja-JP" dirty="0"/>
          </a:p>
        </p:txBody>
      </p:sp>
      <p:sp>
        <p:nvSpPr>
          <p:cNvPr id="4" name="Rectangle 3"/>
          <p:cNvSpPr/>
          <p:nvPr/>
        </p:nvSpPr>
        <p:spPr>
          <a:xfrm>
            <a:off x="5436096" y="5426060"/>
            <a:ext cx="2781531"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COMPETENCE</a:t>
            </a:r>
            <a:endParaRPr lang="en-U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Footer Placeholder 4"/>
          <p:cNvSpPr>
            <a:spLocks noGrp="1"/>
          </p:cNvSpPr>
          <p:nvPr>
            <p:ph type="ftr" sz="quarter" idx="10"/>
          </p:nvPr>
        </p:nvSpPr>
        <p:spPr/>
        <p:txBody>
          <a:bodyPr/>
          <a:lstStyle/>
          <a:p>
            <a:pPr>
              <a:defRPr/>
            </a:pPr>
            <a:r>
              <a:rPr lang="en-GB" smtClean="0"/>
              <a:t>WIS2 - WIS competencies</a:t>
            </a:r>
            <a:endParaRPr lang="en-GB" dirty="0"/>
          </a:p>
        </p:txBody>
      </p:sp>
      <p:sp>
        <p:nvSpPr>
          <p:cNvPr id="6" name="Slide Number Placeholder 5"/>
          <p:cNvSpPr>
            <a:spLocks noGrp="1"/>
          </p:cNvSpPr>
          <p:nvPr>
            <p:ph type="sldNum" sz="quarter" idx="11"/>
          </p:nvPr>
        </p:nvSpPr>
        <p:spPr/>
        <p:txBody>
          <a:bodyPr/>
          <a:lstStyle/>
          <a:p>
            <a:fld id="{4FC5B4E0-B61B-4259-A3AF-243E0AE58827}" type="slidenum">
              <a:rPr lang="en-GB" altLang="en-US" smtClean="0"/>
              <a:pPr/>
              <a:t>20</a:t>
            </a:fld>
            <a:endParaRPr lang="en-GB" altLang="en-US"/>
          </a:p>
        </p:txBody>
      </p:sp>
    </p:spTree>
    <p:extLst>
      <p:ext uri="{BB962C8B-B14F-4D97-AF65-F5344CB8AC3E}">
        <p14:creationId xmlns:p14="http://schemas.microsoft.com/office/powerpoint/2010/main" val="18906595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6147" name="Rectangle 10"/>
          <p:cNvSpPr>
            <a:spLocks noGrp="1" noChangeArrowheads="1"/>
          </p:cNvSpPr>
          <p:nvPr>
            <p:ph type="subTitle" idx="1"/>
          </p:nvPr>
        </p:nvSpPr>
        <p:spPr/>
        <p:txBody>
          <a:bodyPr/>
          <a:lstStyle/>
          <a:p>
            <a:pPr marL="0" indent="0">
              <a:buNone/>
            </a:pPr>
            <a:r>
              <a:rPr lang="en-GB" altLang="en-US" dirty="0"/>
              <a:t>Topics </a:t>
            </a:r>
            <a:endParaRPr lang="en-GB" altLang="en-US" dirty="0" smtClean="0"/>
          </a:p>
          <a:p>
            <a:r>
              <a:rPr lang="en-US" altLang="en-US" dirty="0" smtClean="0"/>
              <a:t>What is a </a:t>
            </a:r>
            <a:r>
              <a:rPr lang="en-US" altLang="en-US" dirty="0" smtClean="0"/>
              <a:t>competency</a:t>
            </a:r>
            <a:endParaRPr lang="en-US" altLang="en-US" dirty="0" smtClean="0"/>
          </a:p>
          <a:p>
            <a:r>
              <a:rPr lang="en-US" altLang="en-US" dirty="0" smtClean="0"/>
              <a:t>WIS competencies</a:t>
            </a:r>
          </a:p>
          <a:p>
            <a:r>
              <a:rPr lang="en-US" altLang="en-US" dirty="0" smtClean="0"/>
              <a:t>WIS Training and Learning Guide</a:t>
            </a:r>
          </a:p>
        </p:txBody>
      </p:sp>
      <p:sp>
        <p:nvSpPr>
          <p:cNvPr id="3" name="Footer Placeholder 2"/>
          <p:cNvSpPr>
            <a:spLocks noGrp="1"/>
          </p:cNvSpPr>
          <p:nvPr>
            <p:ph type="ftr" sz="quarter" idx="10"/>
          </p:nvPr>
        </p:nvSpPr>
        <p:spPr/>
        <p:txBody>
          <a:bodyPr/>
          <a:lstStyle/>
          <a:p>
            <a:pPr>
              <a:defRPr/>
            </a:pPr>
            <a:r>
              <a:rPr lang="en-GB" smtClean="0"/>
              <a:t>WIS2 - WIS competencies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21</a:t>
            </a:fld>
            <a:endParaRPr lang="en-GB" altLang="en-US"/>
          </a:p>
        </p:txBody>
      </p:sp>
    </p:spTree>
    <p:extLst>
      <p:ext uri="{BB962C8B-B14F-4D97-AF65-F5344CB8AC3E}">
        <p14:creationId xmlns:p14="http://schemas.microsoft.com/office/powerpoint/2010/main" val="3349136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r>
              <a:rPr lang="en-GB" altLang="en-US" dirty="0" smtClean="0"/>
              <a:t>wis-help@wmo.int</a:t>
            </a:r>
          </a:p>
        </p:txBody>
      </p:sp>
      <p:sp>
        <p:nvSpPr>
          <p:cNvPr id="2" name="Footer Placeholder 1"/>
          <p:cNvSpPr>
            <a:spLocks noGrp="1"/>
          </p:cNvSpPr>
          <p:nvPr>
            <p:ph type="ftr" sz="quarter" idx="10"/>
          </p:nvPr>
        </p:nvSpPr>
        <p:spPr/>
        <p:txBody>
          <a:bodyPr/>
          <a:lstStyle/>
          <a:p>
            <a:pPr>
              <a:defRPr/>
            </a:pPr>
            <a:r>
              <a:rPr lang="en-GB" smtClean="0"/>
              <a:t>WIS2 - WIS competencies</a:t>
            </a:r>
            <a:endParaRPr lang="en-GB" dirty="0"/>
          </a:p>
        </p:txBody>
      </p:sp>
      <p:sp>
        <p:nvSpPr>
          <p:cNvPr id="3" name="Slide Number Placeholder 2"/>
          <p:cNvSpPr>
            <a:spLocks noGrp="1"/>
          </p:cNvSpPr>
          <p:nvPr>
            <p:ph type="sldNum" sz="quarter" idx="11"/>
          </p:nvPr>
        </p:nvSpPr>
        <p:spPr/>
        <p:txBody>
          <a:bodyPr/>
          <a:lstStyle/>
          <a:p>
            <a:fld id="{4F8825A5-5AB7-4377-AF3D-747348D8893F}" type="slidenum">
              <a:rPr lang="en-GB" altLang="en-US" smtClean="0"/>
              <a:pPr/>
              <a:t>22</a:t>
            </a:fld>
            <a:endParaRPr lang="en-GB"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dirty="0" smtClean="0"/>
              <a:t>Why competencies not qualifications</a:t>
            </a:r>
            <a:endParaRPr lang="en-GB" dirty="0"/>
          </a:p>
        </p:txBody>
      </p:sp>
      <p:sp>
        <p:nvSpPr>
          <p:cNvPr id="9" name="Content Placeholder 8"/>
          <p:cNvSpPr>
            <a:spLocks noGrp="1"/>
          </p:cNvSpPr>
          <p:nvPr>
            <p:ph idx="1"/>
          </p:nvPr>
        </p:nvSpPr>
        <p:spPr>
          <a:xfrm>
            <a:off x="0" y="908720"/>
            <a:ext cx="9144000" cy="5184575"/>
          </a:xfrm>
        </p:spPr>
        <p:txBody>
          <a:bodyPr/>
          <a:lstStyle/>
          <a:p>
            <a:r>
              <a:rPr lang="en-GB" sz="2400" dirty="0" smtClean="0"/>
              <a:t>Qualifications recognize a person has reached a certain academic status with expertise in particular areas</a:t>
            </a:r>
          </a:p>
          <a:p>
            <a:pPr lvl="1"/>
            <a:r>
              <a:rPr lang="en-GB" sz="2400" dirty="0" smtClean="0"/>
              <a:t>They often imply a person has a certain skill and knowledge set to work in a particular area.</a:t>
            </a:r>
          </a:p>
          <a:p>
            <a:pPr lvl="2"/>
            <a:r>
              <a:rPr lang="en-GB" sz="2000" dirty="0" err="1" smtClean="0"/>
              <a:t>Eg</a:t>
            </a:r>
            <a:r>
              <a:rPr lang="en-GB" sz="2000" dirty="0" smtClean="0"/>
              <a:t> Computer science with specialty in network management, </a:t>
            </a:r>
          </a:p>
          <a:p>
            <a:pPr lvl="1"/>
            <a:r>
              <a:rPr lang="en-GB" sz="2400" dirty="0" smtClean="0"/>
              <a:t>They do not necessarily relate to a person’s ability to do a particular activity</a:t>
            </a:r>
          </a:p>
          <a:p>
            <a:pPr lvl="2"/>
            <a:r>
              <a:rPr lang="en-GB" sz="2000" dirty="0" smtClean="0"/>
              <a:t>Office may run a Novell network but the person has learnt under Microsoft environment</a:t>
            </a:r>
          </a:p>
          <a:p>
            <a:pPr lvl="1"/>
            <a:r>
              <a:rPr lang="en-GB" sz="2400" dirty="0" smtClean="0"/>
              <a:t>They are used in providing appointment levels</a:t>
            </a:r>
          </a:p>
          <a:p>
            <a:pPr lvl="2"/>
            <a:r>
              <a:rPr lang="en-GB" sz="2000" dirty="0" smtClean="0"/>
              <a:t>Short listing candidates looks at minimum relevant qualifications and relevant experience</a:t>
            </a:r>
          </a:p>
          <a:p>
            <a:r>
              <a:rPr lang="en-GB" sz="2400" dirty="0" smtClean="0"/>
              <a:t>Competencies recognize a person can do a particular activity in the environment they will be working in.</a:t>
            </a:r>
            <a:endParaRPr lang="en-GB" sz="2400" dirty="0"/>
          </a:p>
        </p:txBody>
      </p:sp>
      <p:sp>
        <p:nvSpPr>
          <p:cNvPr id="4" name="Footer Placeholder 3"/>
          <p:cNvSpPr>
            <a:spLocks noGrp="1"/>
          </p:cNvSpPr>
          <p:nvPr>
            <p:ph type="ftr" sz="quarter" idx="10"/>
          </p:nvPr>
        </p:nvSpPr>
        <p:spPr/>
        <p:txBody>
          <a:bodyPr/>
          <a:lstStyle/>
          <a:p>
            <a:pPr>
              <a:defRPr/>
            </a:pPr>
            <a:r>
              <a:rPr lang="en-GB" smtClean="0"/>
              <a:t>WIS2 - WIS competencies</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23</a:t>
            </a:fld>
            <a:endParaRPr lang="en-GB" altLang="en-US"/>
          </a:p>
        </p:txBody>
      </p:sp>
    </p:spTree>
    <p:extLst>
      <p:ext uri="{BB962C8B-B14F-4D97-AF65-F5344CB8AC3E}">
        <p14:creationId xmlns:p14="http://schemas.microsoft.com/office/powerpoint/2010/main" val="484722133"/>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405</TotalTime>
  <Words>4422</Words>
  <Application>Microsoft Office PowerPoint</Application>
  <PresentationFormat>On-screen Show (4:3)</PresentationFormat>
  <Paragraphs>401</Paragraphs>
  <Slides>23</Slides>
  <Notes>17</Notes>
  <HiddenSlides>0</HiddenSlides>
  <MMClips>0</MMClip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blank</vt:lpstr>
      <vt:lpstr>Closing slide</vt:lpstr>
      <vt:lpstr>WIS competencies</vt:lpstr>
      <vt:lpstr>Topics</vt:lpstr>
      <vt:lpstr>PowerPoint Presentation</vt:lpstr>
      <vt:lpstr>Example: if you manage Fruit Juice System</vt:lpstr>
      <vt:lpstr>Example: if you manage Fruit Juice System</vt:lpstr>
      <vt:lpstr>From development activity to competence</vt:lpstr>
      <vt:lpstr>PowerPoint Presentation</vt:lpstr>
      <vt:lpstr>WIS competencies</vt:lpstr>
      <vt:lpstr>WIS competencies – Infrastructure 1</vt:lpstr>
      <vt:lpstr>WIS competencies – Infrastructure 2</vt:lpstr>
      <vt:lpstr>WIS competencies – Data 3</vt:lpstr>
      <vt:lpstr>WIS competencies- Data 4</vt:lpstr>
      <vt:lpstr>WIS competencies – External interactions 5</vt:lpstr>
      <vt:lpstr>WIS competencies – External interactions 6</vt:lpstr>
      <vt:lpstr>WIS competencies – Operational service 7</vt:lpstr>
      <vt:lpstr>PowerPoint Presentation</vt:lpstr>
      <vt:lpstr>WIS Training and Learning guide</vt:lpstr>
      <vt:lpstr>Developing Competenc:e Manage the physical infrastructure</vt:lpstr>
      <vt:lpstr>WIS Competency: Training curriculum </vt:lpstr>
      <vt:lpstr>WIS Competency based training curriculum is:</vt:lpstr>
      <vt:lpstr>PowerPoint Presentation</vt:lpstr>
      <vt:lpstr>Thank you for your attention</vt:lpstr>
      <vt:lpstr>Why competencies not qualifications</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Competences</dc:title>
  <dc:creator>Steve Foreman</dc:creator>
  <cp:lastModifiedBy>Steve Foreman</cp:lastModifiedBy>
  <cp:revision>20</cp:revision>
  <dcterms:created xsi:type="dcterms:W3CDTF">2014-09-20T15:17:56Z</dcterms:created>
  <dcterms:modified xsi:type="dcterms:W3CDTF">2015-11-02T11:02:57Z</dcterms:modified>
</cp:coreProperties>
</file>