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bookmarkIdSeed="2">
  <p:sldMasterIdLst>
    <p:sldMasterId id="2147483651" r:id="rId1"/>
    <p:sldMasterId id="2147483650" r:id="rId2"/>
  </p:sldMasterIdLst>
  <p:notesMasterIdLst>
    <p:notesMasterId r:id="rId48"/>
  </p:notesMasterIdLst>
  <p:handoutMasterIdLst>
    <p:handoutMasterId r:id="rId49"/>
  </p:handoutMasterIdLst>
  <p:sldIdLst>
    <p:sldId id="263" r:id="rId3"/>
    <p:sldId id="301" r:id="rId4"/>
    <p:sldId id="303" r:id="rId5"/>
    <p:sldId id="302" r:id="rId6"/>
    <p:sldId id="266" r:id="rId7"/>
    <p:sldId id="268" r:id="rId8"/>
    <p:sldId id="267" r:id="rId9"/>
    <p:sldId id="269" r:id="rId10"/>
    <p:sldId id="270" r:id="rId11"/>
    <p:sldId id="271" r:id="rId12"/>
    <p:sldId id="272" r:id="rId13"/>
    <p:sldId id="273" r:id="rId14"/>
    <p:sldId id="274" r:id="rId15"/>
    <p:sldId id="265" r:id="rId16"/>
    <p:sldId id="279" r:id="rId17"/>
    <p:sldId id="278" r:id="rId18"/>
    <p:sldId id="282" r:id="rId19"/>
    <p:sldId id="283" r:id="rId20"/>
    <p:sldId id="281" r:id="rId21"/>
    <p:sldId id="285" r:id="rId22"/>
    <p:sldId id="286" r:id="rId23"/>
    <p:sldId id="299" r:id="rId24"/>
    <p:sldId id="300" r:id="rId25"/>
    <p:sldId id="287" r:id="rId26"/>
    <p:sldId id="289" r:id="rId27"/>
    <p:sldId id="288" r:id="rId28"/>
    <p:sldId id="290" r:id="rId29"/>
    <p:sldId id="291" r:id="rId30"/>
    <p:sldId id="280" r:id="rId31"/>
    <p:sldId id="256" r:id="rId32"/>
    <p:sldId id="292" r:id="rId33"/>
    <p:sldId id="264" r:id="rId34"/>
    <p:sldId id="293" r:id="rId35"/>
    <p:sldId id="294" r:id="rId36"/>
    <p:sldId id="305" r:id="rId37"/>
    <p:sldId id="304" r:id="rId38"/>
    <p:sldId id="306" r:id="rId39"/>
    <p:sldId id="296" r:id="rId40"/>
    <p:sldId id="297" r:id="rId41"/>
    <p:sldId id="298" r:id="rId42"/>
    <p:sldId id="295" r:id="rId43"/>
    <p:sldId id="275" r:id="rId44"/>
    <p:sldId id="276" r:id="rId45"/>
    <p:sldId id="277" r:id="rId46"/>
    <p:sldId id="262" r:id="rId47"/>
  </p:sldIdLst>
  <p:sldSz cx="9144000" cy="6858000" type="screen4x3"/>
  <p:notesSz cx="6797675" cy="9926638"/>
  <p:defaultTextStyle>
    <a:defPPr>
      <a:defRPr lang="en-GB"/>
    </a:defPPr>
    <a:lvl1pPr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1pPr>
    <a:lvl2pPr marL="4572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2pPr>
    <a:lvl3pPr marL="9144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3pPr>
    <a:lvl4pPr marL="13716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4pPr>
    <a:lvl5pPr marL="1828800" algn="ctr" rtl="0" eaLnBrk="0" fontAlgn="base" hangingPunct="0">
      <a:spcBef>
        <a:spcPct val="50000"/>
      </a:spcBef>
      <a:spcAft>
        <a:spcPct val="0"/>
      </a:spcAft>
      <a:buClr>
        <a:srgbClr val="FF9900"/>
      </a:buClr>
      <a:buFont typeface="Wingdings" pitchFamily="2" charset="2"/>
      <a:defRPr sz="2400" kern="1200">
        <a:solidFill>
          <a:schemeClr val="tx1"/>
        </a:solidFill>
        <a:latin typeface="Arial" charset="0"/>
        <a:ea typeface="+mn-ea"/>
        <a:cs typeface="+mn-cs"/>
      </a:defRPr>
    </a:lvl5pPr>
    <a:lvl6pPr marL="2286000" algn="l" defTabSz="914400" rtl="0" eaLnBrk="1" latinLnBrk="0" hangingPunct="1">
      <a:defRPr sz="2400" kern="1200">
        <a:solidFill>
          <a:schemeClr val="tx1"/>
        </a:solidFill>
        <a:latin typeface="Arial" charset="0"/>
        <a:ea typeface="+mn-ea"/>
        <a:cs typeface="+mn-cs"/>
      </a:defRPr>
    </a:lvl6pPr>
    <a:lvl7pPr marL="2743200" algn="l" defTabSz="914400" rtl="0" eaLnBrk="1" latinLnBrk="0" hangingPunct="1">
      <a:defRPr sz="2400" kern="1200">
        <a:solidFill>
          <a:schemeClr val="tx1"/>
        </a:solidFill>
        <a:latin typeface="Arial" charset="0"/>
        <a:ea typeface="+mn-ea"/>
        <a:cs typeface="+mn-cs"/>
      </a:defRPr>
    </a:lvl7pPr>
    <a:lvl8pPr marL="3200400" algn="l" defTabSz="914400" rtl="0" eaLnBrk="1" latinLnBrk="0" hangingPunct="1">
      <a:defRPr sz="2400" kern="1200">
        <a:solidFill>
          <a:schemeClr val="tx1"/>
        </a:solidFill>
        <a:latin typeface="Arial" charset="0"/>
        <a:ea typeface="+mn-ea"/>
        <a:cs typeface="+mn-cs"/>
      </a:defRPr>
    </a:lvl8pPr>
    <a:lvl9pPr marL="3657600" algn="l" defTabSz="914400" rtl="0" eaLnBrk="1" latinLnBrk="0" hangingPunct="1">
      <a:defRPr sz="2400"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54721" autoAdjust="0"/>
  </p:normalViewPr>
  <p:slideViewPr>
    <p:cSldViewPr>
      <p:cViewPr varScale="1">
        <p:scale>
          <a:sx n="40" d="100"/>
          <a:sy n="40" d="100"/>
        </p:scale>
        <p:origin x="-2040" y="-114"/>
      </p:cViewPr>
      <p:guideLst>
        <p:guide orient="horz" pos="2160"/>
        <p:guide pos="2880"/>
      </p:guideLst>
    </p:cSldViewPr>
  </p:slideViewPr>
  <p:notesTextViewPr>
    <p:cViewPr>
      <p:scale>
        <a:sx n="100" d="100"/>
        <a:sy n="100" d="100"/>
      </p:scale>
      <p:origin x="0" y="0"/>
    </p:cViewPr>
  </p:notesTextViewPr>
  <p:notesViewPr>
    <p:cSldViewPr>
      <p:cViewPr varScale="1">
        <p:scale>
          <a:sx n="89" d="100"/>
          <a:sy n="89" d="100"/>
        </p:scale>
        <p:origin x="-2382" y="-102"/>
      </p:cViewPr>
      <p:guideLst>
        <p:guide orient="horz" pos="3127"/>
        <p:guide pos="214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viewProps" Target="viewProps.xml"/></Relationships>
</file>

<file path=ppt/diagrams/_rels/data1.xml.rels><?xml version="1.0" encoding="UTF-8" standalone="yes"?>
<Relationships xmlns="http://schemas.openxmlformats.org/package/2006/relationships"><Relationship Id="rId1" Type="http://schemas.openxmlformats.org/officeDocument/2006/relationships/image" Target="../media/image9.png"/></Relationships>
</file>

<file path=ppt/diagrams/_rels/drawing1.xml.rels><?xml version="1.0" encoding="UTF-8" standalone="yes"?>
<Relationships xmlns="http://schemas.openxmlformats.org/package/2006/relationships"><Relationship Id="rId1" Type="http://schemas.openxmlformats.org/officeDocument/2006/relationships/image" Target="../media/image9.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8A27B97-E01E-4A98-99F1-ED06E734C8A0}" type="doc">
      <dgm:prSet loTypeId="urn:microsoft.com/office/officeart/2005/8/layout/cycle6" loCatId="cycle" qsTypeId="urn:microsoft.com/office/officeart/2005/8/quickstyle/simple1" qsCatId="simple" csTypeId="urn:microsoft.com/office/officeart/2005/8/colors/accent1_2" csCatId="accent1" phldr="1"/>
      <dgm:spPr/>
      <dgm:t>
        <a:bodyPr/>
        <a:lstStyle/>
        <a:p>
          <a:endParaRPr lang="en-GB"/>
        </a:p>
      </dgm:t>
    </dgm:pt>
    <dgm:pt modelId="{31825419-8622-4D3D-876C-8573896CE330}">
      <dgm:prSet phldrT="[Text]" phldr="1"/>
      <dgm:spPr>
        <a:blipFill rotWithShape="0">
          <a:blip xmlns:r="http://schemas.openxmlformats.org/officeDocument/2006/relationships" r:embed="rId1"/>
          <a:stretch>
            <a:fillRect/>
          </a:stretch>
        </a:blipFill>
      </dgm:spPr>
      <dgm:t>
        <a:bodyPr/>
        <a:lstStyle/>
        <a:p>
          <a:endParaRPr lang="en-GB" dirty="0"/>
        </a:p>
      </dgm:t>
    </dgm:pt>
    <dgm:pt modelId="{8FB3E2C1-FAA1-45D9-84D9-6F72966C52B5}" type="parTrans" cxnId="{82DCE35F-2CBE-4375-BFCD-2E8A8ECEF319}">
      <dgm:prSet/>
      <dgm:spPr/>
      <dgm:t>
        <a:bodyPr/>
        <a:lstStyle/>
        <a:p>
          <a:endParaRPr lang="en-GB"/>
        </a:p>
      </dgm:t>
    </dgm:pt>
    <dgm:pt modelId="{F4589145-4521-43ED-B373-4A35A22005D5}" type="sibTrans" cxnId="{82DCE35F-2CBE-4375-BFCD-2E8A8ECEF319}">
      <dgm:prSet/>
      <dgm:spPr>
        <a:ln w="63500">
          <a:solidFill>
            <a:schemeClr val="accent2"/>
          </a:solidFill>
        </a:ln>
      </dgm:spPr>
      <dgm:t>
        <a:bodyPr/>
        <a:lstStyle/>
        <a:p>
          <a:endParaRPr lang="en-GB"/>
        </a:p>
      </dgm:t>
    </dgm:pt>
    <dgm:pt modelId="{9D8316FF-5EED-447D-92C2-50B1464BCD49}">
      <dgm:prSet phldrT="[Text]" phldr="1"/>
      <dgm:spPr>
        <a:blipFill rotWithShape="0">
          <a:blip xmlns:r="http://schemas.openxmlformats.org/officeDocument/2006/relationships" r:embed="rId1"/>
          <a:stretch>
            <a:fillRect/>
          </a:stretch>
        </a:blipFill>
      </dgm:spPr>
      <dgm:t>
        <a:bodyPr/>
        <a:lstStyle/>
        <a:p>
          <a:endParaRPr lang="en-GB"/>
        </a:p>
      </dgm:t>
    </dgm:pt>
    <dgm:pt modelId="{B045157D-E455-48BC-A2BF-C40298E575D8}" type="parTrans" cxnId="{4F821387-335F-4619-B0C2-F229166F1F12}">
      <dgm:prSet/>
      <dgm:spPr/>
      <dgm:t>
        <a:bodyPr/>
        <a:lstStyle/>
        <a:p>
          <a:endParaRPr lang="en-GB"/>
        </a:p>
      </dgm:t>
    </dgm:pt>
    <dgm:pt modelId="{499CA34F-BF38-42D6-9686-85B683E892A9}" type="sibTrans" cxnId="{4F821387-335F-4619-B0C2-F229166F1F12}">
      <dgm:prSet/>
      <dgm:spPr>
        <a:ln w="63500">
          <a:solidFill>
            <a:schemeClr val="accent2"/>
          </a:solidFill>
        </a:ln>
      </dgm:spPr>
      <dgm:t>
        <a:bodyPr/>
        <a:lstStyle/>
        <a:p>
          <a:endParaRPr lang="en-GB"/>
        </a:p>
      </dgm:t>
    </dgm:pt>
    <dgm:pt modelId="{1BAB9533-8A72-4942-B936-E7E350ED5667}">
      <dgm:prSet phldrT="[Text]" phldr="1"/>
      <dgm:spPr>
        <a:blipFill rotWithShape="0">
          <a:blip xmlns:r="http://schemas.openxmlformats.org/officeDocument/2006/relationships" r:embed="rId1"/>
          <a:stretch>
            <a:fillRect/>
          </a:stretch>
        </a:blipFill>
      </dgm:spPr>
      <dgm:t>
        <a:bodyPr/>
        <a:lstStyle/>
        <a:p>
          <a:endParaRPr lang="en-GB" dirty="0"/>
        </a:p>
      </dgm:t>
    </dgm:pt>
    <dgm:pt modelId="{12547D3F-844B-4B04-A73C-57C17252333F}" type="parTrans" cxnId="{5A2974B3-5386-461C-BBE9-7853F3C12988}">
      <dgm:prSet/>
      <dgm:spPr/>
      <dgm:t>
        <a:bodyPr/>
        <a:lstStyle/>
        <a:p>
          <a:endParaRPr lang="en-GB"/>
        </a:p>
      </dgm:t>
    </dgm:pt>
    <dgm:pt modelId="{DD391D29-B7F4-4065-A4AD-DD9ECB88B9D7}" type="sibTrans" cxnId="{5A2974B3-5386-461C-BBE9-7853F3C12988}">
      <dgm:prSet/>
      <dgm:spPr>
        <a:ln w="63500">
          <a:solidFill>
            <a:schemeClr val="accent2"/>
          </a:solidFill>
        </a:ln>
      </dgm:spPr>
      <dgm:t>
        <a:bodyPr/>
        <a:lstStyle/>
        <a:p>
          <a:endParaRPr lang="en-GB"/>
        </a:p>
      </dgm:t>
    </dgm:pt>
    <dgm:pt modelId="{16D98294-32FD-495C-A79D-D78F88856443}">
      <dgm:prSet phldrT="[Text]" phldr="1"/>
      <dgm:spPr>
        <a:blipFill rotWithShape="0">
          <a:blip xmlns:r="http://schemas.openxmlformats.org/officeDocument/2006/relationships" r:embed="rId1"/>
          <a:stretch>
            <a:fillRect/>
          </a:stretch>
        </a:blipFill>
      </dgm:spPr>
      <dgm:t>
        <a:bodyPr/>
        <a:lstStyle/>
        <a:p>
          <a:endParaRPr lang="en-GB"/>
        </a:p>
      </dgm:t>
    </dgm:pt>
    <dgm:pt modelId="{5B04E53C-7FF5-4DB3-9B7E-724C4D3EEFD0}" type="parTrans" cxnId="{8EA87495-D01F-49FF-B0B0-E7523F351138}">
      <dgm:prSet/>
      <dgm:spPr/>
      <dgm:t>
        <a:bodyPr/>
        <a:lstStyle/>
        <a:p>
          <a:endParaRPr lang="en-GB"/>
        </a:p>
      </dgm:t>
    </dgm:pt>
    <dgm:pt modelId="{9512C4BD-B23B-44DA-A566-A5B547F548E4}" type="sibTrans" cxnId="{8EA87495-D01F-49FF-B0B0-E7523F351138}">
      <dgm:prSet/>
      <dgm:spPr>
        <a:ln w="63500">
          <a:solidFill>
            <a:schemeClr val="accent2"/>
          </a:solidFill>
        </a:ln>
      </dgm:spPr>
      <dgm:t>
        <a:bodyPr/>
        <a:lstStyle/>
        <a:p>
          <a:endParaRPr lang="en-GB"/>
        </a:p>
      </dgm:t>
    </dgm:pt>
    <dgm:pt modelId="{3185A093-B71A-4CC3-BBB4-42D52822B24F}">
      <dgm:prSet phldrT="[Text]" phldr="1"/>
      <dgm:spPr>
        <a:blipFill rotWithShape="0">
          <a:blip xmlns:r="http://schemas.openxmlformats.org/officeDocument/2006/relationships" r:embed="rId1"/>
          <a:stretch>
            <a:fillRect/>
          </a:stretch>
        </a:blipFill>
      </dgm:spPr>
      <dgm:t>
        <a:bodyPr/>
        <a:lstStyle/>
        <a:p>
          <a:endParaRPr lang="en-GB" dirty="0"/>
        </a:p>
      </dgm:t>
    </dgm:pt>
    <dgm:pt modelId="{D8A3805B-787D-4C81-9092-F3735874733B}" type="parTrans" cxnId="{0D03E530-074D-417A-8751-277A44017FB0}">
      <dgm:prSet/>
      <dgm:spPr/>
      <dgm:t>
        <a:bodyPr/>
        <a:lstStyle/>
        <a:p>
          <a:endParaRPr lang="en-GB"/>
        </a:p>
      </dgm:t>
    </dgm:pt>
    <dgm:pt modelId="{3BDDE7BD-8731-4CA9-B45B-3886D6F63313}" type="sibTrans" cxnId="{0D03E530-074D-417A-8751-277A44017FB0}">
      <dgm:prSet/>
      <dgm:spPr>
        <a:ln w="63500">
          <a:solidFill>
            <a:schemeClr val="accent2"/>
          </a:solidFill>
        </a:ln>
      </dgm:spPr>
      <dgm:t>
        <a:bodyPr/>
        <a:lstStyle/>
        <a:p>
          <a:endParaRPr lang="en-GB"/>
        </a:p>
      </dgm:t>
    </dgm:pt>
    <dgm:pt modelId="{E4B5BD64-5C07-4A54-95D2-2485E5A2EDAE}" type="pres">
      <dgm:prSet presAssocID="{C8A27B97-E01E-4A98-99F1-ED06E734C8A0}" presName="cycle" presStyleCnt="0">
        <dgm:presLayoutVars>
          <dgm:dir/>
          <dgm:resizeHandles val="exact"/>
        </dgm:presLayoutVars>
      </dgm:prSet>
      <dgm:spPr/>
      <dgm:t>
        <a:bodyPr/>
        <a:lstStyle/>
        <a:p>
          <a:endParaRPr lang="en-GB"/>
        </a:p>
      </dgm:t>
    </dgm:pt>
    <dgm:pt modelId="{C2974E7E-BE64-4BA7-B825-E2D7F092A2AA}" type="pres">
      <dgm:prSet presAssocID="{31825419-8622-4D3D-876C-8573896CE330}" presName="node" presStyleLbl="node1" presStyleIdx="0" presStyleCnt="5">
        <dgm:presLayoutVars>
          <dgm:bulletEnabled val="1"/>
        </dgm:presLayoutVars>
      </dgm:prSet>
      <dgm:spPr/>
      <dgm:t>
        <a:bodyPr/>
        <a:lstStyle/>
        <a:p>
          <a:endParaRPr lang="en-GB"/>
        </a:p>
      </dgm:t>
    </dgm:pt>
    <dgm:pt modelId="{64B8D2B8-3402-498B-9A22-4BF704414D46}" type="pres">
      <dgm:prSet presAssocID="{31825419-8622-4D3D-876C-8573896CE330}" presName="spNode" presStyleCnt="0"/>
      <dgm:spPr/>
    </dgm:pt>
    <dgm:pt modelId="{F535887A-3A4F-4065-96DC-280AC3CDE150}" type="pres">
      <dgm:prSet presAssocID="{F4589145-4521-43ED-B373-4A35A22005D5}" presName="sibTrans" presStyleLbl="sibTrans1D1" presStyleIdx="0" presStyleCnt="5"/>
      <dgm:spPr/>
      <dgm:t>
        <a:bodyPr/>
        <a:lstStyle/>
        <a:p>
          <a:endParaRPr lang="en-GB"/>
        </a:p>
      </dgm:t>
    </dgm:pt>
    <dgm:pt modelId="{AE0E8768-949C-44FB-891D-E577A3648378}" type="pres">
      <dgm:prSet presAssocID="{9D8316FF-5EED-447D-92C2-50B1464BCD49}" presName="node" presStyleLbl="node1" presStyleIdx="1" presStyleCnt="5">
        <dgm:presLayoutVars>
          <dgm:bulletEnabled val="1"/>
        </dgm:presLayoutVars>
      </dgm:prSet>
      <dgm:spPr/>
      <dgm:t>
        <a:bodyPr/>
        <a:lstStyle/>
        <a:p>
          <a:endParaRPr lang="en-GB"/>
        </a:p>
      </dgm:t>
    </dgm:pt>
    <dgm:pt modelId="{21A7882F-2CA6-49B2-AC70-AB1E7BFFC457}" type="pres">
      <dgm:prSet presAssocID="{9D8316FF-5EED-447D-92C2-50B1464BCD49}" presName="spNode" presStyleCnt="0"/>
      <dgm:spPr/>
    </dgm:pt>
    <dgm:pt modelId="{ED160B57-2346-402F-9017-9F96A3F48D9D}" type="pres">
      <dgm:prSet presAssocID="{499CA34F-BF38-42D6-9686-85B683E892A9}" presName="sibTrans" presStyleLbl="sibTrans1D1" presStyleIdx="1" presStyleCnt="5"/>
      <dgm:spPr/>
      <dgm:t>
        <a:bodyPr/>
        <a:lstStyle/>
        <a:p>
          <a:endParaRPr lang="en-GB"/>
        </a:p>
      </dgm:t>
    </dgm:pt>
    <dgm:pt modelId="{5EEC8A90-D194-4CDC-AD5F-2386D53C7273}" type="pres">
      <dgm:prSet presAssocID="{1BAB9533-8A72-4942-B936-E7E350ED5667}" presName="node" presStyleLbl="node1" presStyleIdx="2" presStyleCnt="5">
        <dgm:presLayoutVars>
          <dgm:bulletEnabled val="1"/>
        </dgm:presLayoutVars>
      </dgm:prSet>
      <dgm:spPr/>
      <dgm:t>
        <a:bodyPr/>
        <a:lstStyle/>
        <a:p>
          <a:endParaRPr lang="en-GB"/>
        </a:p>
      </dgm:t>
    </dgm:pt>
    <dgm:pt modelId="{26E18344-4F20-4FB2-A422-19A286B4ADB1}" type="pres">
      <dgm:prSet presAssocID="{1BAB9533-8A72-4942-B936-E7E350ED5667}" presName="spNode" presStyleCnt="0"/>
      <dgm:spPr/>
    </dgm:pt>
    <dgm:pt modelId="{A71B0FD6-1B81-4083-9D53-88FED3FCCDF6}" type="pres">
      <dgm:prSet presAssocID="{DD391D29-B7F4-4065-A4AD-DD9ECB88B9D7}" presName="sibTrans" presStyleLbl="sibTrans1D1" presStyleIdx="2" presStyleCnt="5"/>
      <dgm:spPr/>
      <dgm:t>
        <a:bodyPr/>
        <a:lstStyle/>
        <a:p>
          <a:endParaRPr lang="en-GB"/>
        </a:p>
      </dgm:t>
    </dgm:pt>
    <dgm:pt modelId="{D69BD989-8930-4644-8B3B-811EC7A6EEE8}" type="pres">
      <dgm:prSet presAssocID="{16D98294-32FD-495C-A79D-D78F88856443}" presName="node" presStyleLbl="node1" presStyleIdx="3" presStyleCnt="5">
        <dgm:presLayoutVars>
          <dgm:bulletEnabled val="1"/>
        </dgm:presLayoutVars>
      </dgm:prSet>
      <dgm:spPr/>
      <dgm:t>
        <a:bodyPr/>
        <a:lstStyle/>
        <a:p>
          <a:endParaRPr lang="en-GB"/>
        </a:p>
      </dgm:t>
    </dgm:pt>
    <dgm:pt modelId="{C89EBCDA-09C8-45A9-9925-C4E842F34471}" type="pres">
      <dgm:prSet presAssocID="{16D98294-32FD-495C-A79D-D78F88856443}" presName="spNode" presStyleCnt="0"/>
      <dgm:spPr/>
    </dgm:pt>
    <dgm:pt modelId="{2CA37B51-B806-43EB-9F99-F67F0C4F1B83}" type="pres">
      <dgm:prSet presAssocID="{9512C4BD-B23B-44DA-A566-A5B547F548E4}" presName="sibTrans" presStyleLbl="sibTrans1D1" presStyleIdx="3" presStyleCnt="5"/>
      <dgm:spPr/>
      <dgm:t>
        <a:bodyPr/>
        <a:lstStyle/>
        <a:p>
          <a:endParaRPr lang="en-GB"/>
        </a:p>
      </dgm:t>
    </dgm:pt>
    <dgm:pt modelId="{0DCCDEF6-57BA-4226-8A18-3026C6FC3DF3}" type="pres">
      <dgm:prSet presAssocID="{3185A093-B71A-4CC3-BBB4-42D52822B24F}" presName="node" presStyleLbl="node1" presStyleIdx="4" presStyleCnt="5">
        <dgm:presLayoutVars>
          <dgm:bulletEnabled val="1"/>
        </dgm:presLayoutVars>
      </dgm:prSet>
      <dgm:spPr/>
      <dgm:t>
        <a:bodyPr/>
        <a:lstStyle/>
        <a:p>
          <a:endParaRPr lang="en-GB"/>
        </a:p>
      </dgm:t>
    </dgm:pt>
    <dgm:pt modelId="{1179EF9C-A4E0-4FF1-BF8F-F33CC8E85EB2}" type="pres">
      <dgm:prSet presAssocID="{3185A093-B71A-4CC3-BBB4-42D52822B24F}" presName="spNode" presStyleCnt="0"/>
      <dgm:spPr/>
    </dgm:pt>
    <dgm:pt modelId="{0D35E523-9281-498F-8B50-0FFB6D07EAB0}" type="pres">
      <dgm:prSet presAssocID="{3BDDE7BD-8731-4CA9-B45B-3886D6F63313}" presName="sibTrans" presStyleLbl="sibTrans1D1" presStyleIdx="4" presStyleCnt="5"/>
      <dgm:spPr/>
      <dgm:t>
        <a:bodyPr/>
        <a:lstStyle/>
        <a:p>
          <a:endParaRPr lang="en-GB"/>
        </a:p>
      </dgm:t>
    </dgm:pt>
  </dgm:ptLst>
  <dgm:cxnLst>
    <dgm:cxn modelId="{A225CDE3-BC69-41F4-ACFF-90A6EEDF9C33}" type="presOf" srcId="{3BDDE7BD-8731-4CA9-B45B-3886D6F63313}" destId="{0D35E523-9281-498F-8B50-0FFB6D07EAB0}" srcOrd="0" destOrd="0" presId="urn:microsoft.com/office/officeart/2005/8/layout/cycle6"/>
    <dgm:cxn modelId="{D9D92931-875C-4F77-8DDC-0F64EEF40B84}" type="presOf" srcId="{C8A27B97-E01E-4A98-99F1-ED06E734C8A0}" destId="{E4B5BD64-5C07-4A54-95D2-2485E5A2EDAE}" srcOrd="0" destOrd="0" presId="urn:microsoft.com/office/officeart/2005/8/layout/cycle6"/>
    <dgm:cxn modelId="{8EA87495-D01F-49FF-B0B0-E7523F351138}" srcId="{C8A27B97-E01E-4A98-99F1-ED06E734C8A0}" destId="{16D98294-32FD-495C-A79D-D78F88856443}" srcOrd="3" destOrd="0" parTransId="{5B04E53C-7FF5-4DB3-9B7E-724C4D3EEFD0}" sibTransId="{9512C4BD-B23B-44DA-A566-A5B547F548E4}"/>
    <dgm:cxn modelId="{0D03E530-074D-417A-8751-277A44017FB0}" srcId="{C8A27B97-E01E-4A98-99F1-ED06E734C8A0}" destId="{3185A093-B71A-4CC3-BBB4-42D52822B24F}" srcOrd="4" destOrd="0" parTransId="{D8A3805B-787D-4C81-9092-F3735874733B}" sibTransId="{3BDDE7BD-8731-4CA9-B45B-3886D6F63313}"/>
    <dgm:cxn modelId="{62CDB7DC-C3B7-40FC-B9BE-55C7374C0F5F}" type="presOf" srcId="{9D8316FF-5EED-447D-92C2-50B1464BCD49}" destId="{AE0E8768-949C-44FB-891D-E577A3648378}" srcOrd="0" destOrd="0" presId="urn:microsoft.com/office/officeart/2005/8/layout/cycle6"/>
    <dgm:cxn modelId="{21052147-3D90-45A8-B11C-E137C13356F3}" type="presOf" srcId="{31825419-8622-4D3D-876C-8573896CE330}" destId="{C2974E7E-BE64-4BA7-B825-E2D7F092A2AA}" srcOrd="0" destOrd="0" presId="urn:microsoft.com/office/officeart/2005/8/layout/cycle6"/>
    <dgm:cxn modelId="{680E5975-F0D2-4D5B-93AF-7AFD620237E4}" type="presOf" srcId="{499CA34F-BF38-42D6-9686-85B683E892A9}" destId="{ED160B57-2346-402F-9017-9F96A3F48D9D}" srcOrd="0" destOrd="0" presId="urn:microsoft.com/office/officeart/2005/8/layout/cycle6"/>
    <dgm:cxn modelId="{2CE50B80-EF95-4BB6-9B70-A02280DFB98B}" type="presOf" srcId="{16D98294-32FD-495C-A79D-D78F88856443}" destId="{D69BD989-8930-4644-8B3B-811EC7A6EEE8}" srcOrd="0" destOrd="0" presId="urn:microsoft.com/office/officeart/2005/8/layout/cycle6"/>
    <dgm:cxn modelId="{177EBAA5-2525-4373-BC75-FBAF2F3C006E}" type="presOf" srcId="{3185A093-B71A-4CC3-BBB4-42D52822B24F}" destId="{0DCCDEF6-57BA-4226-8A18-3026C6FC3DF3}" srcOrd="0" destOrd="0" presId="urn:microsoft.com/office/officeart/2005/8/layout/cycle6"/>
    <dgm:cxn modelId="{4F821387-335F-4619-B0C2-F229166F1F12}" srcId="{C8A27B97-E01E-4A98-99F1-ED06E734C8A0}" destId="{9D8316FF-5EED-447D-92C2-50B1464BCD49}" srcOrd="1" destOrd="0" parTransId="{B045157D-E455-48BC-A2BF-C40298E575D8}" sibTransId="{499CA34F-BF38-42D6-9686-85B683E892A9}"/>
    <dgm:cxn modelId="{90E4FD58-99F1-443C-9DD2-519330A23935}" type="presOf" srcId="{DD391D29-B7F4-4065-A4AD-DD9ECB88B9D7}" destId="{A71B0FD6-1B81-4083-9D53-88FED3FCCDF6}" srcOrd="0" destOrd="0" presId="urn:microsoft.com/office/officeart/2005/8/layout/cycle6"/>
    <dgm:cxn modelId="{6254A29F-7E2B-4332-AA5F-13BD3EAF12F5}" type="presOf" srcId="{F4589145-4521-43ED-B373-4A35A22005D5}" destId="{F535887A-3A4F-4065-96DC-280AC3CDE150}" srcOrd="0" destOrd="0" presId="urn:microsoft.com/office/officeart/2005/8/layout/cycle6"/>
    <dgm:cxn modelId="{26D9C5A4-CF71-436B-9E46-F3F3BE29C808}" type="presOf" srcId="{9512C4BD-B23B-44DA-A566-A5B547F548E4}" destId="{2CA37B51-B806-43EB-9F99-F67F0C4F1B83}" srcOrd="0" destOrd="0" presId="urn:microsoft.com/office/officeart/2005/8/layout/cycle6"/>
    <dgm:cxn modelId="{5A2974B3-5386-461C-BBE9-7853F3C12988}" srcId="{C8A27B97-E01E-4A98-99F1-ED06E734C8A0}" destId="{1BAB9533-8A72-4942-B936-E7E350ED5667}" srcOrd="2" destOrd="0" parTransId="{12547D3F-844B-4B04-A73C-57C17252333F}" sibTransId="{DD391D29-B7F4-4065-A4AD-DD9ECB88B9D7}"/>
    <dgm:cxn modelId="{A4A4F3E9-2FCE-45AF-A3C1-48F95D8F6415}" type="presOf" srcId="{1BAB9533-8A72-4942-B936-E7E350ED5667}" destId="{5EEC8A90-D194-4CDC-AD5F-2386D53C7273}" srcOrd="0" destOrd="0" presId="urn:microsoft.com/office/officeart/2005/8/layout/cycle6"/>
    <dgm:cxn modelId="{82DCE35F-2CBE-4375-BFCD-2E8A8ECEF319}" srcId="{C8A27B97-E01E-4A98-99F1-ED06E734C8A0}" destId="{31825419-8622-4D3D-876C-8573896CE330}" srcOrd="0" destOrd="0" parTransId="{8FB3E2C1-FAA1-45D9-84D9-6F72966C52B5}" sibTransId="{F4589145-4521-43ED-B373-4A35A22005D5}"/>
    <dgm:cxn modelId="{29DEB7AF-2EB9-4606-AF27-64268C82E02E}" type="presParOf" srcId="{E4B5BD64-5C07-4A54-95D2-2485E5A2EDAE}" destId="{C2974E7E-BE64-4BA7-B825-E2D7F092A2AA}" srcOrd="0" destOrd="0" presId="urn:microsoft.com/office/officeart/2005/8/layout/cycle6"/>
    <dgm:cxn modelId="{60ABB883-A5E7-47DF-8036-DC26AA914B5C}" type="presParOf" srcId="{E4B5BD64-5C07-4A54-95D2-2485E5A2EDAE}" destId="{64B8D2B8-3402-498B-9A22-4BF704414D46}" srcOrd="1" destOrd="0" presId="urn:microsoft.com/office/officeart/2005/8/layout/cycle6"/>
    <dgm:cxn modelId="{B3282CD9-63B6-403D-A71B-EA383F25952B}" type="presParOf" srcId="{E4B5BD64-5C07-4A54-95D2-2485E5A2EDAE}" destId="{F535887A-3A4F-4065-96DC-280AC3CDE150}" srcOrd="2" destOrd="0" presId="urn:microsoft.com/office/officeart/2005/8/layout/cycle6"/>
    <dgm:cxn modelId="{8BB42591-3388-4433-A92E-7AED4ACC6C42}" type="presParOf" srcId="{E4B5BD64-5C07-4A54-95D2-2485E5A2EDAE}" destId="{AE0E8768-949C-44FB-891D-E577A3648378}" srcOrd="3" destOrd="0" presId="urn:microsoft.com/office/officeart/2005/8/layout/cycle6"/>
    <dgm:cxn modelId="{D8822A0C-DD5D-4479-BD98-264FC47A66B4}" type="presParOf" srcId="{E4B5BD64-5C07-4A54-95D2-2485E5A2EDAE}" destId="{21A7882F-2CA6-49B2-AC70-AB1E7BFFC457}" srcOrd="4" destOrd="0" presId="urn:microsoft.com/office/officeart/2005/8/layout/cycle6"/>
    <dgm:cxn modelId="{31A4C68B-0274-4D15-8A4A-0884BD259C04}" type="presParOf" srcId="{E4B5BD64-5C07-4A54-95D2-2485E5A2EDAE}" destId="{ED160B57-2346-402F-9017-9F96A3F48D9D}" srcOrd="5" destOrd="0" presId="urn:microsoft.com/office/officeart/2005/8/layout/cycle6"/>
    <dgm:cxn modelId="{29D8FCFB-5DDC-41E6-88FA-3AB627151823}" type="presParOf" srcId="{E4B5BD64-5C07-4A54-95D2-2485E5A2EDAE}" destId="{5EEC8A90-D194-4CDC-AD5F-2386D53C7273}" srcOrd="6" destOrd="0" presId="urn:microsoft.com/office/officeart/2005/8/layout/cycle6"/>
    <dgm:cxn modelId="{9DF7413C-E51F-4975-92AD-7111823EE67E}" type="presParOf" srcId="{E4B5BD64-5C07-4A54-95D2-2485E5A2EDAE}" destId="{26E18344-4F20-4FB2-A422-19A286B4ADB1}" srcOrd="7" destOrd="0" presId="urn:microsoft.com/office/officeart/2005/8/layout/cycle6"/>
    <dgm:cxn modelId="{C6B1BDEA-E25D-419A-A186-C8FC2EB9CA60}" type="presParOf" srcId="{E4B5BD64-5C07-4A54-95D2-2485E5A2EDAE}" destId="{A71B0FD6-1B81-4083-9D53-88FED3FCCDF6}" srcOrd="8" destOrd="0" presId="urn:microsoft.com/office/officeart/2005/8/layout/cycle6"/>
    <dgm:cxn modelId="{DB5E5510-B2D8-444C-A578-A4A09AB44308}" type="presParOf" srcId="{E4B5BD64-5C07-4A54-95D2-2485E5A2EDAE}" destId="{D69BD989-8930-4644-8B3B-811EC7A6EEE8}" srcOrd="9" destOrd="0" presId="urn:microsoft.com/office/officeart/2005/8/layout/cycle6"/>
    <dgm:cxn modelId="{DDDFDAEA-FBFA-4941-8240-906248A8A46D}" type="presParOf" srcId="{E4B5BD64-5C07-4A54-95D2-2485E5A2EDAE}" destId="{C89EBCDA-09C8-45A9-9925-C4E842F34471}" srcOrd="10" destOrd="0" presId="urn:microsoft.com/office/officeart/2005/8/layout/cycle6"/>
    <dgm:cxn modelId="{EE6C5444-C8C9-4213-9888-EC5FF3AAF78F}" type="presParOf" srcId="{E4B5BD64-5C07-4A54-95D2-2485E5A2EDAE}" destId="{2CA37B51-B806-43EB-9F99-F67F0C4F1B83}" srcOrd="11" destOrd="0" presId="urn:microsoft.com/office/officeart/2005/8/layout/cycle6"/>
    <dgm:cxn modelId="{A12C571E-AB39-4685-AE26-9628B7CECA8B}" type="presParOf" srcId="{E4B5BD64-5C07-4A54-95D2-2485E5A2EDAE}" destId="{0DCCDEF6-57BA-4226-8A18-3026C6FC3DF3}" srcOrd="12" destOrd="0" presId="urn:microsoft.com/office/officeart/2005/8/layout/cycle6"/>
    <dgm:cxn modelId="{BD337594-BC8D-4607-B289-D27FFD46E9D9}" type="presParOf" srcId="{E4B5BD64-5C07-4A54-95D2-2485E5A2EDAE}" destId="{1179EF9C-A4E0-4FF1-BF8F-F33CC8E85EB2}" srcOrd="13" destOrd="0" presId="urn:microsoft.com/office/officeart/2005/8/layout/cycle6"/>
    <dgm:cxn modelId="{396BB841-BF3D-4178-815D-02B939390C48}" type="presParOf" srcId="{E4B5BD64-5C07-4A54-95D2-2485E5A2EDAE}" destId="{0D35E523-9281-498F-8B50-0FFB6D07EAB0}" srcOrd="14" destOrd="0" presId="urn:microsoft.com/office/officeart/2005/8/layout/cycle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974E7E-BE64-4BA7-B825-E2D7F092A2AA}">
      <dsp:nvSpPr>
        <dsp:cNvPr id="0" name=""/>
        <dsp:cNvSpPr/>
      </dsp:nvSpPr>
      <dsp:spPr>
        <a:xfrm>
          <a:off x="1948490" y="15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dirty="0"/>
        </a:p>
      </dsp:txBody>
      <dsp:txXfrm>
        <a:off x="1976388" y="29444"/>
        <a:ext cx="823415" cy="515691"/>
      </dsp:txXfrm>
    </dsp:sp>
    <dsp:sp modelId="{F535887A-3A4F-4065-96DC-280AC3CDE150}">
      <dsp:nvSpPr>
        <dsp:cNvPr id="0" name=""/>
        <dsp:cNvSpPr/>
      </dsp:nvSpPr>
      <dsp:spPr>
        <a:xfrm>
          <a:off x="1245231" y="287290"/>
          <a:ext cx="2285729" cy="2285729"/>
        </a:xfrm>
        <a:custGeom>
          <a:avLst/>
          <a:gdLst/>
          <a:ahLst/>
          <a:cxnLst/>
          <a:rect l="0" t="0" r="0" b="0"/>
          <a:pathLst>
            <a:path>
              <a:moveTo>
                <a:pt x="1588524" y="90473"/>
              </a:moveTo>
              <a:arcTo wR="1142864" hR="1142864" stAng="17577080" swAng="1963799"/>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AE0E8768-949C-44FB-891D-E577A3648378}">
      <dsp:nvSpPr>
        <dsp:cNvPr id="0" name=""/>
        <dsp:cNvSpPr/>
      </dsp:nvSpPr>
      <dsp:spPr>
        <a:xfrm>
          <a:off x="3035419" y="7912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a:p>
      </dsp:txBody>
      <dsp:txXfrm>
        <a:off x="3063317" y="819144"/>
        <a:ext cx="823415" cy="515691"/>
      </dsp:txXfrm>
    </dsp:sp>
    <dsp:sp modelId="{ED160B57-2346-402F-9017-9F96A3F48D9D}">
      <dsp:nvSpPr>
        <dsp:cNvPr id="0" name=""/>
        <dsp:cNvSpPr/>
      </dsp:nvSpPr>
      <dsp:spPr>
        <a:xfrm>
          <a:off x="1245231" y="287290"/>
          <a:ext cx="2285729" cy="2285729"/>
        </a:xfrm>
        <a:custGeom>
          <a:avLst/>
          <a:gdLst/>
          <a:ahLst/>
          <a:cxnLst/>
          <a:rect l="0" t="0" r="0" b="0"/>
          <a:pathLst>
            <a:path>
              <a:moveTo>
                <a:pt x="2284148" y="1082754"/>
              </a:moveTo>
              <a:arcTo wR="1142864" hR="1142864" stAng="21419105" swAng="2198041"/>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5EEC8A90-D194-4CDC-AD5F-2386D53C7273}">
      <dsp:nvSpPr>
        <dsp:cNvPr id="0" name=""/>
        <dsp:cNvSpPr/>
      </dsp:nvSpPr>
      <dsp:spPr>
        <a:xfrm>
          <a:off x="2620249" y="2069008"/>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dirty="0"/>
        </a:p>
      </dsp:txBody>
      <dsp:txXfrm>
        <a:off x="2648147" y="2096906"/>
        <a:ext cx="823415" cy="515691"/>
      </dsp:txXfrm>
    </dsp:sp>
    <dsp:sp modelId="{A71B0FD6-1B81-4083-9D53-88FED3FCCDF6}">
      <dsp:nvSpPr>
        <dsp:cNvPr id="0" name=""/>
        <dsp:cNvSpPr/>
      </dsp:nvSpPr>
      <dsp:spPr>
        <a:xfrm>
          <a:off x="1245231" y="287290"/>
          <a:ext cx="2285729" cy="2285729"/>
        </a:xfrm>
        <a:custGeom>
          <a:avLst/>
          <a:gdLst/>
          <a:ahLst/>
          <a:cxnLst/>
          <a:rect l="0" t="0" r="0" b="0"/>
          <a:pathLst>
            <a:path>
              <a:moveTo>
                <a:pt x="1370470" y="2262836"/>
              </a:moveTo>
              <a:arcTo wR="1142864" hR="1142864" stAng="4710753" swAng="1378495"/>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D69BD989-8930-4644-8B3B-811EC7A6EEE8}">
      <dsp:nvSpPr>
        <dsp:cNvPr id="0" name=""/>
        <dsp:cNvSpPr/>
      </dsp:nvSpPr>
      <dsp:spPr>
        <a:xfrm>
          <a:off x="1276731" y="2069008"/>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a:p>
      </dsp:txBody>
      <dsp:txXfrm>
        <a:off x="1304629" y="2096906"/>
        <a:ext cx="823415" cy="515691"/>
      </dsp:txXfrm>
    </dsp:sp>
    <dsp:sp modelId="{2CA37B51-B806-43EB-9F99-F67F0C4F1B83}">
      <dsp:nvSpPr>
        <dsp:cNvPr id="0" name=""/>
        <dsp:cNvSpPr/>
      </dsp:nvSpPr>
      <dsp:spPr>
        <a:xfrm>
          <a:off x="1245231" y="287290"/>
          <a:ext cx="2285729" cy="2285729"/>
        </a:xfrm>
        <a:custGeom>
          <a:avLst/>
          <a:gdLst/>
          <a:ahLst/>
          <a:cxnLst/>
          <a:rect l="0" t="0" r="0" b="0"/>
          <a:pathLst>
            <a:path>
              <a:moveTo>
                <a:pt x="191159" y="1775633"/>
              </a:moveTo>
              <a:arcTo wR="1142864" hR="1142864" stAng="8782854" swAng="2198041"/>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 modelId="{0DCCDEF6-57BA-4226-8A18-3026C6FC3DF3}">
      <dsp:nvSpPr>
        <dsp:cNvPr id="0" name=""/>
        <dsp:cNvSpPr/>
      </dsp:nvSpPr>
      <dsp:spPr>
        <a:xfrm>
          <a:off x="861561" y="791246"/>
          <a:ext cx="879211" cy="571487"/>
        </a:xfrm>
        <a:prstGeom prst="roundRect">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endParaRPr lang="en-GB" sz="2400" kern="1200" dirty="0"/>
        </a:p>
      </dsp:txBody>
      <dsp:txXfrm>
        <a:off x="889459" y="819144"/>
        <a:ext cx="823415" cy="515691"/>
      </dsp:txXfrm>
    </dsp:sp>
    <dsp:sp modelId="{0D35E523-9281-498F-8B50-0FFB6D07EAB0}">
      <dsp:nvSpPr>
        <dsp:cNvPr id="0" name=""/>
        <dsp:cNvSpPr/>
      </dsp:nvSpPr>
      <dsp:spPr>
        <a:xfrm>
          <a:off x="1245231" y="287290"/>
          <a:ext cx="2285729" cy="2285729"/>
        </a:xfrm>
        <a:custGeom>
          <a:avLst/>
          <a:gdLst/>
          <a:ahLst/>
          <a:cxnLst/>
          <a:rect l="0" t="0" r="0" b="0"/>
          <a:pathLst>
            <a:path>
              <a:moveTo>
                <a:pt x="198956" y="498523"/>
              </a:moveTo>
              <a:arcTo wR="1142864" hR="1142864" stAng="12859121" swAng="1963799"/>
            </a:path>
          </a:pathLst>
        </a:custGeom>
        <a:noFill/>
        <a:ln w="63500" cap="flat" cmpd="sng" algn="ctr">
          <a:solidFill>
            <a:schemeClr val="accent2"/>
          </a:solidFill>
          <a:prstDash val="solid"/>
        </a:ln>
        <a:effectLst/>
      </dsp:spPr>
      <dsp:style>
        <a:lnRef idx="1">
          <a:scrgbClr r="0" g="0" b="0"/>
        </a:lnRef>
        <a:fillRef idx="0">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6">
  <dgm:title val=""/>
  <dgm:desc val=""/>
  <dgm:catLst>
    <dgm:cat type="cycle" pri="4000"/>
    <dgm:cat type="relationship" pri="24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cycle">
    <dgm:varLst>
      <dgm:dir/>
      <dgm:resizeHandles val="exact"/>
    </dgm:varLst>
    <dgm:choose name="Name0">
      <dgm:if name="Name1" func="var" arg="dir" op="equ" val="norm">
        <dgm:choose name="Name2">
          <dgm:if name="Name3" axis="ch" ptType="node" func="cnt" op="gt" val="2">
            <dgm:alg type="cycle">
              <dgm:param type="stAng" val="0"/>
              <dgm:param type="spanAng" val="360"/>
            </dgm:alg>
          </dgm:if>
          <dgm:else name="Name4">
            <dgm:alg type="cycle">
              <dgm:param type="stAng" val="-90"/>
              <dgm:param type="spanAng" val="360"/>
            </dgm:alg>
          </dgm:else>
        </dgm:choose>
      </dgm:if>
      <dgm:else name="Name5">
        <dgm:choose name="Name6">
          <dgm:if name="Name7" axis="ch" ptType="node" func="cnt" op="gt" val="2">
            <dgm:alg type="cycle">
              <dgm:param type="stAng" val="0"/>
              <dgm:param type="spanAng" val="-360"/>
            </dgm:alg>
          </dgm:if>
          <dgm:else name="Name8">
            <dgm:alg type="cycle">
              <dgm:param type="stAng" val="90"/>
              <dgm:param type="spanAng" val="-360"/>
            </dgm:alg>
          </dgm:else>
        </dgm:choose>
      </dgm:else>
    </dgm:choose>
    <dgm:shape xmlns:r="http://schemas.openxmlformats.org/officeDocument/2006/relationships" r:blip="">
      <dgm:adjLst/>
    </dgm:shape>
    <dgm:presOf/>
    <dgm:choose name="Name9">
      <dgm:if name="Name10" func="var" arg="dir" op="equ" val="norm">
        <dgm:constrLst>
          <dgm:constr type="w" for="ch" forName="node" refType="w"/>
          <dgm:constr type="w" for="ch" ptType="sibTrans" refType="w" refFor="ch" refForName="node" op="equ" fact="0.3"/>
          <dgm:constr type="diam" for="ch" ptType="sibTrans" refType="diam" op="equ"/>
          <dgm:constr type="sibSp" refType="w" refFor="ch" refForName="node" op="equ" fact="0.15"/>
          <dgm:constr type="w" for="ch" forName="spNode" refType="sibSp" fact="1.6"/>
          <dgm:constr type="primFontSz" for="ch" forName="node" op="equ" val="65"/>
        </dgm:constrLst>
      </dgm:if>
      <dgm:else name="Name11">
        <dgm:constrLst>
          <dgm:constr type="w" for="ch" forName="node" refType="w"/>
          <dgm:constr type="w" for="ch" ptType="sibTrans" refType="w" refFor="ch" refForName="node" op="equ" fact="0.3"/>
          <dgm:constr type="diam" for="ch" ptType="sibTrans" refType="diam" op="equ" fact="-1"/>
          <dgm:constr type="sibSp" refType="w" refFor="ch" refForName="node" op="equ" fact="0.15"/>
          <dgm:constr type="w" for="ch" forName="spNode" refType="sibSp" fact="1.6"/>
          <dgm:constr type="primFontSz" for="ch" forName="node" op="equ" val="65"/>
        </dgm:constrLst>
      </dgm:else>
    </dgm:choose>
    <dgm:ruleLst/>
    <dgm:forEach name="Name12" axis="ch" ptType="node">
      <dgm:layoutNode name="node">
        <dgm:varLst>
          <dgm:bulletEnabled val="1"/>
        </dgm:varLst>
        <dgm:alg type="tx"/>
        <dgm:shape xmlns:r="http://schemas.openxmlformats.org/officeDocument/2006/relationships" type="roundRect" r:blip="">
          <dgm:adjLst/>
        </dgm:shape>
        <dgm:presOf axis="desOrSelf" ptType="node"/>
        <dgm:constrLst>
          <dgm:constr type="h" refType="w" fact="0.65"/>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3">
        <dgm:if name="Name14" axis="par ch" ptType="doc node" func="cnt" op="gt" val="1">
          <dgm:layoutNode name="spNode">
            <dgm:alg type="sp"/>
            <dgm:shape xmlns:r="http://schemas.openxmlformats.org/officeDocument/2006/relationships" r:blip="">
              <dgm:adjLst/>
            </dgm:shape>
            <dgm:presOf/>
            <dgm:constrLst>
              <dgm:constr type="h" refType="w"/>
            </dgm:constrLst>
            <dgm:ruleLst/>
          </dgm:layoutNode>
          <dgm:forEach name="Name15" axis="followSib" ptType="sibTrans" hideLastTrans="0" cnt="1">
            <dgm:layoutNode name="sibTrans">
              <dgm:alg type="conn">
                <dgm:param type="dim" val="1D"/>
                <dgm:param type="connRout" val="curve"/>
                <dgm:param type="begPts" val="radial"/>
                <dgm:param type="endPts" val="radial"/>
                <dgm:param type="endSty" val="noArr"/>
              </dgm:alg>
              <dgm:shape xmlns:r="http://schemas.openxmlformats.org/officeDocument/2006/relationships" type="conn" r:blip="">
                <dgm:adjLst/>
              </dgm:shape>
              <dgm:presOf axis="self"/>
              <dgm:constrLst>
                <dgm:constr type="h" refType="w" fact="0.65"/>
                <dgm:constr type="connDist"/>
                <dgm:constr type="begPad" refType="connDist" fact="0.01"/>
                <dgm:constr type="endPad" refType="connDist" fact="0.01"/>
              </dgm:constrLst>
              <dgm:ruleLst/>
            </dgm:layoutNode>
          </dgm:forEach>
        </dgm:if>
        <dgm:else name="Name1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5" name="Rectangle 3"/>
          <p:cNvSpPr>
            <a:spLocks noGrp="1" noChangeArrowheads="1"/>
          </p:cNvSpPr>
          <p:nvPr>
            <p:ph type="dt" sz="quarter"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38916" name="Rectangle 4"/>
          <p:cNvSpPr>
            <a:spLocks noGrp="1" noChangeArrowheads="1"/>
          </p:cNvSpPr>
          <p:nvPr>
            <p:ph type="ftr" sz="quarter" idx="2"/>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38917" name="Rectangle 5"/>
          <p:cNvSpPr>
            <a:spLocks noGrp="1" noChangeArrowheads="1"/>
          </p:cNvSpPr>
          <p:nvPr>
            <p:ph type="sldNum" sz="quarter" idx="3"/>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0F54DFD2-9F39-4831-A2A5-E51A73C99991}" type="slidenum">
              <a:rPr lang="en-GB" altLang="en-US"/>
              <a:pPr/>
              <a:t>‹#›</a:t>
            </a:fld>
            <a:endParaRPr lang="en-GB" altLang="en-US"/>
          </a:p>
        </p:txBody>
      </p:sp>
    </p:spTree>
    <p:extLst>
      <p:ext uri="{BB962C8B-B14F-4D97-AF65-F5344CB8AC3E}">
        <p14:creationId xmlns:p14="http://schemas.microsoft.com/office/powerpoint/2010/main" val="2235419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47" name="Rectangle 3"/>
          <p:cNvSpPr>
            <a:spLocks noGrp="1" noChangeArrowheads="1"/>
          </p:cNvSpPr>
          <p:nvPr>
            <p:ph type="dt" idx="1"/>
          </p:nvPr>
        </p:nvSpPr>
        <p:spPr bwMode="auto">
          <a:xfrm>
            <a:off x="3850443" y="0"/>
            <a:ext cx="2945659" cy="49633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atin typeface="Times" charset="0"/>
              </a:defRPr>
            </a:lvl1pPr>
          </a:lstStyle>
          <a:p>
            <a:endParaRPr lang="en-US" altLang="en-US"/>
          </a:p>
        </p:txBody>
      </p:sp>
      <p:sp>
        <p:nvSpPr>
          <p:cNvPr id="10244"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149" name="Rectangle 5"/>
          <p:cNvSpPr>
            <a:spLocks noGrp="1" noChangeArrowheads="1"/>
          </p:cNvSpPr>
          <p:nvPr>
            <p:ph type="body" sz="quarter" idx="3"/>
          </p:nvPr>
        </p:nvSpPr>
        <p:spPr bwMode="auto">
          <a:xfrm>
            <a:off x="679768" y="4715153"/>
            <a:ext cx="5438140" cy="44669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dirty="0" smtClean="0"/>
              <a:t>Click to edit Master text styles</a:t>
            </a:r>
          </a:p>
          <a:p>
            <a:pPr lvl="1"/>
            <a:r>
              <a:rPr lang="en-GB" noProof="0" dirty="0" smtClean="0"/>
              <a:t>Second level</a:t>
            </a:r>
          </a:p>
          <a:p>
            <a:pPr lvl="2"/>
            <a:r>
              <a:rPr lang="en-GB" noProof="0" dirty="0" smtClean="0"/>
              <a:t>Third level</a:t>
            </a:r>
          </a:p>
          <a:p>
            <a:pPr lvl="3"/>
            <a:r>
              <a:rPr lang="en-GB" noProof="0" dirty="0" smtClean="0"/>
              <a:t>Fourth level</a:t>
            </a:r>
          </a:p>
          <a:p>
            <a:pPr lvl="4"/>
            <a:r>
              <a:rPr lang="en-GB" noProof="0" dirty="0" smtClean="0"/>
              <a:t>Fifth level</a:t>
            </a:r>
          </a:p>
        </p:txBody>
      </p:sp>
      <p:sp>
        <p:nvSpPr>
          <p:cNvPr id="6150" name="Rectangle 6"/>
          <p:cNvSpPr>
            <a:spLocks noGrp="1" noChangeArrowheads="1"/>
          </p:cNvSpPr>
          <p:nvPr>
            <p:ph type="ftr" sz="quarter" idx="4"/>
          </p:nvPr>
        </p:nvSpPr>
        <p:spPr bwMode="auto">
          <a:xfrm>
            <a:off x="0"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spcBef>
                <a:spcPct val="0"/>
              </a:spcBef>
              <a:buClrTx/>
              <a:buFontTx/>
              <a:buNone/>
              <a:defRPr sz="1200">
                <a:latin typeface="Times" charset="0"/>
              </a:defRPr>
            </a:lvl1pPr>
          </a:lstStyle>
          <a:p>
            <a:endParaRPr lang="en-US" altLang="en-US"/>
          </a:p>
        </p:txBody>
      </p:sp>
      <p:sp>
        <p:nvSpPr>
          <p:cNvPr id="6151" name="Rectangle 7"/>
          <p:cNvSpPr>
            <a:spLocks noGrp="1" noChangeArrowheads="1"/>
          </p:cNvSpPr>
          <p:nvPr>
            <p:ph type="sldNum" sz="quarter" idx="5"/>
          </p:nvPr>
        </p:nvSpPr>
        <p:spPr bwMode="auto">
          <a:xfrm>
            <a:off x="3850443" y="9428583"/>
            <a:ext cx="2945659" cy="49633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spcBef>
                <a:spcPct val="0"/>
              </a:spcBef>
              <a:buClrTx/>
              <a:buFontTx/>
              <a:buNone/>
              <a:defRPr sz="1200">
                <a:latin typeface="Times" charset="0"/>
              </a:defRPr>
            </a:lvl1pPr>
          </a:lstStyle>
          <a:p>
            <a:fld id="{D1CBEDC5-FC3E-403C-B3AA-E91A5FE4D628}" type="slidenum">
              <a:rPr lang="en-GB" altLang="en-US"/>
              <a:pPr/>
              <a:t>‹#›</a:t>
            </a:fld>
            <a:endParaRPr lang="en-GB" altLang="en-US"/>
          </a:p>
        </p:txBody>
      </p:sp>
    </p:spTree>
    <p:extLst>
      <p:ext uri="{BB962C8B-B14F-4D97-AF65-F5344CB8AC3E}">
        <p14:creationId xmlns:p14="http://schemas.microsoft.com/office/powerpoint/2010/main" val="741871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module describes the metadata standard that is used to support WIS functions,</a:t>
            </a:r>
            <a:r>
              <a:rPr lang="en-GB" baseline="0" dirty="0" smtClean="0"/>
              <a:t> and how you can use it to describe information that you wish to publish through the WIS, and to find information that others have published.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a:t>
            </a:fld>
            <a:endParaRPr lang="en-GB" altLang="en-US"/>
          </a:p>
        </p:txBody>
      </p:sp>
    </p:spTree>
    <p:extLst>
      <p:ext uri="{BB962C8B-B14F-4D97-AF65-F5344CB8AC3E}">
        <p14:creationId xmlns:p14="http://schemas.microsoft.com/office/powerpoint/2010/main" val="1545387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a:t>
            </a:fld>
            <a:endParaRPr lang="en-GB" altLang="en-US"/>
          </a:p>
        </p:txBody>
      </p:sp>
    </p:spTree>
    <p:extLst>
      <p:ext uri="{BB962C8B-B14F-4D97-AF65-F5344CB8AC3E}">
        <p14:creationId xmlns:p14="http://schemas.microsoft.com/office/powerpoint/2010/main" val="139544258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a:t>
            </a:fld>
            <a:endParaRPr lang="en-GB" altLang="en-US"/>
          </a:p>
        </p:txBody>
      </p:sp>
    </p:spTree>
    <p:extLst>
      <p:ext uri="{BB962C8B-B14F-4D97-AF65-F5344CB8AC3E}">
        <p14:creationId xmlns:p14="http://schemas.microsoft.com/office/powerpoint/2010/main" val="2515827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400" b="1" dirty="0" smtClean="0">
                <a:latin typeface="Arial" panose="020B0604020202020204" pitchFamily="34" charset="0"/>
                <a:cs typeface="Arial" panose="020B0604020202020204" pitchFamily="34" charset="0"/>
              </a:rPr>
              <a:t>WIS Discovery Metadata – Key to data</a:t>
            </a:r>
            <a:r>
              <a:rPr lang="en-GB" sz="1400" b="1" baseline="0" dirty="0" smtClean="0">
                <a:latin typeface="Arial" panose="020B0604020202020204" pitchFamily="34" charset="0"/>
                <a:cs typeface="Arial" panose="020B0604020202020204" pitchFamily="34" charset="0"/>
              </a:rPr>
              <a:t> management in the WIS architecture</a:t>
            </a:r>
          </a:p>
          <a:p>
            <a:endParaRPr lang="en-GB" dirty="0" smtClean="0"/>
          </a:p>
          <a:p>
            <a:r>
              <a:rPr lang="en-GB" dirty="0" smtClean="0"/>
              <a:t>On completion of this module you will be able to:</a:t>
            </a:r>
          </a:p>
          <a:p>
            <a:endParaRPr lang="en-GB" dirty="0" smtClean="0"/>
          </a:p>
          <a:p>
            <a:r>
              <a:rPr lang="en-US" b="1" dirty="0" smtClean="0"/>
              <a:t>Competency 3: Manage the data flow</a:t>
            </a:r>
          </a:p>
          <a:p>
            <a:r>
              <a:rPr lang="en-US" b="1" dirty="0" smtClean="0"/>
              <a:t>1.	Apply data policy</a:t>
            </a:r>
          </a:p>
          <a:p>
            <a:r>
              <a:rPr lang="en-US" dirty="0" smtClean="0"/>
              <a:t>1.1.	Set the WMO data policy to be applied to a set of information (</a:t>
            </a:r>
            <a:r>
              <a:rPr lang="en-US" dirty="0" err="1" smtClean="0"/>
              <a:t>WMO_DataLicenceCode</a:t>
            </a:r>
            <a:r>
              <a:rPr lang="en-US" dirty="0" smtClean="0"/>
              <a:t>) in the WIS metadata record.</a:t>
            </a:r>
          </a:p>
          <a:p>
            <a:r>
              <a:rPr lang="en-US" dirty="0" smtClean="0"/>
              <a:t>2.	Describe how to pass data to their Principal GISC or Regional Telecommunications Hub for inclusion in the routine global exchange of data.</a:t>
            </a:r>
          </a:p>
          <a:p>
            <a:endParaRPr lang="en-US" dirty="0" smtClean="0"/>
          </a:p>
          <a:p>
            <a:r>
              <a:rPr lang="en-US" b="1" dirty="0" smtClean="0"/>
              <a:t>Competency 4: Manage the data discovery</a:t>
            </a:r>
          </a:p>
          <a:p>
            <a:r>
              <a:rPr lang="en-US" dirty="0" smtClean="0"/>
              <a:t>1.	Gather the information needed to complete a WIS metadata record.</a:t>
            </a:r>
          </a:p>
          <a:p>
            <a:r>
              <a:rPr lang="en-US" dirty="0" smtClean="0"/>
              <a:t>2.	Decide on appropriate metadata records needed to describe information your </a:t>
            </a:r>
            <a:r>
              <a:rPr lang="en-US" dirty="0" err="1" smtClean="0"/>
              <a:t>centre</a:t>
            </a:r>
            <a:r>
              <a:rPr lang="en-US" dirty="0" smtClean="0"/>
              <a:t> publishes in the WIS catalogue.</a:t>
            </a:r>
          </a:p>
          <a:p>
            <a:r>
              <a:rPr lang="en-US" dirty="0" smtClean="0"/>
              <a:t>3.	Use the facilities provided by the Principal GISC for your </a:t>
            </a:r>
            <a:r>
              <a:rPr lang="en-US" dirty="0" err="1" smtClean="0"/>
              <a:t>centre</a:t>
            </a:r>
            <a:r>
              <a:rPr lang="en-US" dirty="0" smtClean="0"/>
              <a:t> to:</a:t>
            </a:r>
          </a:p>
          <a:p>
            <a:r>
              <a:rPr lang="en-US" dirty="0" smtClean="0"/>
              <a:t>3.1.	Create a WIS metadata record for set of information published by your </a:t>
            </a:r>
            <a:r>
              <a:rPr lang="en-US" dirty="0" err="1" smtClean="0"/>
              <a:t>centre</a:t>
            </a:r>
            <a:r>
              <a:rPr lang="en-US" dirty="0" smtClean="0"/>
              <a:t>. (Pre-training information gathering needed).</a:t>
            </a:r>
          </a:p>
          <a:p>
            <a:r>
              <a:rPr lang="en-US" dirty="0" smtClean="0"/>
              <a:t>3.2.	Edit a WIS metadata record for information published by your </a:t>
            </a:r>
            <a:r>
              <a:rPr lang="en-US" dirty="0" err="1" smtClean="0"/>
              <a:t>centre</a:t>
            </a:r>
            <a:r>
              <a:rPr lang="en-US" dirty="0" smtClean="0"/>
              <a:t>.</a:t>
            </a:r>
          </a:p>
          <a:p>
            <a:r>
              <a:rPr lang="en-US" dirty="0" smtClean="0"/>
              <a:t>3.3.	Describe the internal authorization procedure in your </a:t>
            </a:r>
            <a:r>
              <a:rPr lang="en-US" dirty="0" err="1" smtClean="0"/>
              <a:t>centre</a:t>
            </a:r>
            <a:r>
              <a:rPr lang="en-US" dirty="0" smtClean="0"/>
              <a:t> for publishing a WIS metadata record. (Pre-training information gathering needed on the internal approvals procedures for authorizing new data products).</a:t>
            </a:r>
          </a:p>
          <a:p>
            <a:r>
              <a:rPr lang="en-US" dirty="0" smtClean="0"/>
              <a:t>3.4.	Authorize the GISC to move a metadata record from the editing environment to the live WIS Metadata catalogue.</a:t>
            </a:r>
          </a:p>
          <a:p>
            <a:r>
              <a:rPr lang="en-US" dirty="0" smtClean="0"/>
              <a:t>3.5.	Authorize the GISC to remove a metadata record from the WIS Metadata catalogue.</a:t>
            </a:r>
          </a:p>
          <a:p>
            <a:r>
              <a:rPr lang="en-US" dirty="0" smtClean="0"/>
              <a:t>4.	Identify existing metadata records that are the responsibility of your </a:t>
            </a:r>
            <a:r>
              <a:rPr lang="en-US" dirty="0" err="1" smtClean="0"/>
              <a:t>centre</a:t>
            </a:r>
            <a:r>
              <a:rPr lang="en-US" dirty="0" smtClean="0"/>
              <a:t>.</a:t>
            </a:r>
          </a:p>
          <a:p>
            <a:endParaRPr lang="en-US" dirty="0" smtClean="0"/>
          </a:p>
          <a:p>
            <a:r>
              <a:rPr lang="en-US" b="1" dirty="0" smtClean="0"/>
              <a:t>Implementation of the a WIS Implementation Plan</a:t>
            </a:r>
          </a:p>
          <a:p>
            <a:r>
              <a:rPr lang="en-US" dirty="0" smtClean="0"/>
              <a:t>1.	Use the materials provided during the course to deliver training in the use of WIS Discovery Metadata training to others at </a:t>
            </a:r>
            <a:r>
              <a:rPr lang="en-US" dirty="0" err="1" smtClean="0"/>
              <a:t>yourcentre</a:t>
            </a:r>
            <a:r>
              <a:rPr lang="en-US" dirty="0" smtClean="0"/>
              <a:t>.</a:t>
            </a:r>
          </a:p>
          <a:p>
            <a:endParaRPr lang="en-GB" noProof="0" dirty="0" smtClean="0"/>
          </a:p>
          <a:p>
            <a:endParaRPr lang="en-GB" dirty="0" smtClean="0"/>
          </a:p>
          <a:p>
            <a:endParaRPr lang="en-GB" dirty="0" smtClean="0"/>
          </a:p>
          <a:p>
            <a:r>
              <a:rPr lang="en-GB" b="1" dirty="0" smtClean="0"/>
              <a:t>This</a:t>
            </a:r>
            <a:r>
              <a:rPr lang="en-GB" b="1" baseline="0" dirty="0" smtClean="0"/>
              <a:t> module covers:</a:t>
            </a:r>
          </a:p>
          <a:p>
            <a:endParaRPr lang="en-GB" dirty="0" smtClean="0"/>
          </a:p>
          <a:p>
            <a:pPr marL="228600" indent="-228600">
              <a:buFont typeface="+mj-lt"/>
              <a:buAutoNum type="arabicPeriod"/>
            </a:pPr>
            <a:r>
              <a:rPr lang="en-GB" dirty="0" smtClean="0"/>
              <a:t>The context</a:t>
            </a:r>
            <a:r>
              <a:rPr lang="en-GB" baseline="0" dirty="0" smtClean="0"/>
              <a:t> for WIS Discovery Metadata</a:t>
            </a:r>
          </a:p>
          <a:p>
            <a:pPr marL="685800" lvl="1" indent="-228600">
              <a:buFont typeface="+mj-lt"/>
              <a:buAutoNum type="arabicPeriod"/>
            </a:pPr>
            <a:r>
              <a:rPr lang="en-GB" baseline="0" dirty="0" smtClean="0"/>
              <a:t>The role of WIS Discovery Metadata are used in the Discovery, Access and Retrieval functions of the WIS, and also in the routine exchange of information through the WIS</a:t>
            </a:r>
            <a:endParaRPr lang="en-US" baseline="0" dirty="0" smtClean="0"/>
          </a:p>
          <a:p>
            <a:pPr marL="685800" lvl="1" indent="-228600">
              <a:buFont typeface="+mj-lt"/>
              <a:buAutoNum type="arabicPeriod"/>
            </a:pPr>
            <a:r>
              <a:rPr lang="en-GB" baseline="0" dirty="0" smtClean="0"/>
              <a:t>How skills in the use of WIS Discovery Metadata contribute to demonstrating WIS Competences.</a:t>
            </a:r>
          </a:p>
          <a:p>
            <a:pPr marL="228600" lvl="0" indent="-228600">
              <a:buFont typeface="+mj-lt"/>
              <a:buAutoNum type="arabicPeriod"/>
            </a:pPr>
            <a:r>
              <a:rPr lang="en-GB" baseline="0" dirty="0" smtClean="0"/>
              <a:t>What WIS Discovery Metadata records have to contain in order to provide the minimum information needed for the WIS to operate correctly.</a:t>
            </a:r>
          </a:p>
          <a:p>
            <a:pPr marL="228600" lvl="0" indent="-228600">
              <a:buFont typeface="+mj-lt"/>
              <a:buAutoNum type="arabicPeriod"/>
            </a:pPr>
            <a:r>
              <a:rPr lang="en-GB" baseline="0" dirty="0" smtClean="0"/>
              <a:t>How WIS Discovery Metadata records contribute to managing data flows within WIS.</a:t>
            </a:r>
          </a:p>
          <a:p>
            <a:pPr marL="228600" lvl="0" indent="-228600">
              <a:buFont typeface="+mj-lt"/>
              <a:buAutoNum type="arabicPeriod"/>
            </a:pPr>
            <a:endParaRPr lang="en-GB" baseline="0" dirty="0" smtClean="0"/>
          </a:p>
          <a:p>
            <a:pPr marL="0" lvl="0" indent="0">
              <a:buFont typeface="+mj-lt"/>
              <a:buNone/>
            </a:pPr>
            <a:endParaRPr lang="en-GB"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5</a:t>
            </a:fld>
            <a:endParaRPr lang="en-GB" altLang="en-US"/>
          </a:p>
        </p:txBody>
      </p:sp>
    </p:spTree>
    <p:extLst>
      <p:ext uri="{BB962C8B-B14F-4D97-AF65-F5344CB8AC3E}">
        <p14:creationId xmlns:p14="http://schemas.microsoft.com/office/powerpoint/2010/main" val="130137187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Rot="1" noChangeAspect="1" noChangeArrowheads="1" noTextEdit="1"/>
          </p:cNvSpPr>
          <p:nvPr>
            <p:ph type="sldImg"/>
          </p:nvPr>
        </p:nvSpPr>
        <p:spPr>
          <a:xfrm>
            <a:off x="906463" y="763588"/>
            <a:ext cx="4970462" cy="3729037"/>
          </a:xfrm>
          <a:ln/>
        </p:spPr>
      </p:sp>
      <p:sp>
        <p:nvSpPr>
          <p:cNvPr id="39939" name="Rectangle 3"/>
          <p:cNvSpPr>
            <a:spLocks noGrp="1" noChangeArrowheads="1"/>
          </p:cNvSpPr>
          <p:nvPr>
            <p:ph type="body" idx="1"/>
          </p:nvPr>
        </p:nvSpPr>
        <p:spPr>
          <a:xfrm>
            <a:off x="399678" y="4723771"/>
            <a:ext cx="5929083" cy="482372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r>
              <a:rPr lang="en-GB" altLang="en-US" b="1" noProof="0" dirty="0" smtClean="0"/>
              <a:t>Discovery,</a:t>
            </a:r>
            <a:r>
              <a:rPr lang="en-GB" altLang="en-US" b="1" baseline="0" noProof="0" dirty="0" smtClean="0"/>
              <a:t> Access and Retrieval</a:t>
            </a:r>
          </a:p>
          <a:p>
            <a:pPr marL="228600" indent="-228600"/>
            <a:endParaRPr lang="en-GB" altLang="en-US" baseline="0" noProof="0" dirty="0" smtClean="0"/>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r>
              <a:rPr lang="en-GB" altLang="en-US" noProof="0" dirty="0" smtClean="0"/>
              <a:t>Discovery,</a:t>
            </a:r>
            <a:r>
              <a:rPr lang="en-GB" altLang="en-US" baseline="0" noProof="0" dirty="0" smtClean="0"/>
              <a:t> Access and Retrieval is the main new functionality introduced by the WMO Information System (WIS). It allows users to search for information in a way that is familiar to them, to find out how to obtain that information and, in many cases, to download or arrange for routine delivery of that information.</a:t>
            </a:r>
          </a:p>
          <a:p>
            <a:pPr marL="0" marR="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altLang="en-US" baseline="0" noProof="0" dirty="0" smtClean="0"/>
          </a:p>
          <a:p>
            <a:pPr marL="228600" marR="0" indent="-228600" algn="l" defTabSz="914400" rtl="0" eaLnBrk="0" fontAlgn="base" latinLnBrk="0" hangingPunct="0">
              <a:lnSpc>
                <a:spcPct val="100000"/>
              </a:lnSpc>
              <a:spcBef>
                <a:spcPct val="30000"/>
              </a:spcBef>
              <a:spcAft>
                <a:spcPct val="0"/>
              </a:spcAft>
              <a:buClrTx/>
              <a:buSzTx/>
              <a:buFont typeface="Arial" panose="020B0604020202020204" pitchFamily="34" charset="0"/>
              <a:buAutoNum type="arabicPeriod"/>
              <a:tabLst/>
              <a:defRPr/>
            </a:pPr>
            <a:r>
              <a:rPr lang="en-GB" altLang="en-US" b="1" baseline="0" noProof="0" dirty="0" smtClean="0"/>
              <a:t>Telling the WIS that information is available for sharing.</a:t>
            </a:r>
            <a:r>
              <a:rPr lang="en-GB" altLang="en-US" baseline="0" noProof="0" dirty="0" smtClean="0"/>
              <a:t> A centre that wishes to share information creates a WIS Discovery Metadata record describing that information and passes that metadata record to its GISC. In this example the information is a series of significant weather charts for aviation. The GISC places the metadata record in the WIS Discovery Metadata Catalogue; that catalogue is synchronized between all the GISCs so that each GISC holds a complete copy of the WIS Discovery Metadata Catalogue.</a:t>
            </a:r>
          </a:p>
          <a:p>
            <a:pPr marL="228600" marR="0" indent="-228600" algn="l" defTabSz="914400" rtl="0" eaLnBrk="0" fontAlgn="base" latinLnBrk="0" hangingPunct="0">
              <a:lnSpc>
                <a:spcPct val="100000"/>
              </a:lnSpc>
              <a:spcBef>
                <a:spcPct val="30000"/>
              </a:spcBef>
              <a:spcAft>
                <a:spcPct val="0"/>
              </a:spcAft>
              <a:buClrTx/>
              <a:buSzTx/>
              <a:buFont typeface="Arial" panose="020B0604020202020204" pitchFamily="34" charset="0"/>
              <a:buAutoNum type="arabicPeriod"/>
              <a:tabLst/>
              <a:defRPr/>
            </a:pPr>
            <a:endParaRPr lang="en-GB" altLang="en-US" baseline="0" noProof="0" dirty="0" smtClean="0"/>
          </a:p>
          <a:p>
            <a:pPr marL="228600" indent="-228600"/>
            <a:r>
              <a:rPr lang="en-US" altLang="en-US" dirty="0" smtClean="0"/>
              <a:t>2. </a:t>
            </a:r>
            <a:r>
              <a:rPr lang="en-US" altLang="en-US" b="1" dirty="0" smtClean="0"/>
              <a:t>A user</a:t>
            </a:r>
            <a:r>
              <a:rPr lang="en-US" altLang="en-US" b="1" baseline="0" dirty="0" smtClean="0"/>
              <a:t> searches for information. </a:t>
            </a:r>
            <a:r>
              <a:rPr lang="en-US" altLang="en-US" baseline="0" dirty="0" smtClean="0"/>
              <a:t>A user who wants to find information that is available through the WIS uses the internet to view the web page of a GISC (a list of GISCs can be found at http://www.wmo.int/giscs). That web page provides a search function. A simple search searches the metadata records for the text that is entered in the search box, but GISCs also allow more detailed searches to be performed (such as for information within an area, or only searching some parts of the metadata record). The search returns a list of WIS Discovery Metadata records that match the search criteria. Each record in the list will have several options – selecting the “view metadata” option shows the full metadata record for that item.</a:t>
            </a:r>
          </a:p>
          <a:p>
            <a:pPr marL="228600" indent="-228600"/>
            <a:r>
              <a:rPr lang="en-US" altLang="en-US" baseline="0" dirty="0" smtClean="0"/>
              <a:t>3 </a:t>
            </a:r>
            <a:r>
              <a:rPr lang="en-US" altLang="en-US" b="1" baseline="0" dirty="0" smtClean="0"/>
              <a:t>The user obtains the information of interest. </a:t>
            </a:r>
            <a:r>
              <a:rPr lang="en-US" altLang="en-US" baseline="0" dirty="0" smtClean="0"/>
              <a:t>The metadata records tell the user how to obtain the information. In many cases there will be options to download the information directly, to subscribe to it (if the information is refreshed regularly and has been agreed to be for “global exchange”), or if these are not available the metadata record will state how to obtain the information.</a:t>
            </a:r>
          </a:p>
          <a:p>
            <a:pPr marL="228600" indent="-228600"/>
            <a:endParaRPr lang="en-US" altLang="en-US" baseline="0" dirty="0" smtClean="0"/>
          </a:p>
          <a:p>
            <a:pPr marL="228600" indent="-228600"/>
            <a:endParaRPr lang="en-US" altLang="en-US" baseline="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 competences</a:t>
            </a:r>
            <a:r>
              <a:rPr lang="en-GB" b="1" baseline="0" dirty="0" smtClean="0"/>
              <a:t> that require proficiency in the use of WIS Discovery Metadata</a:t>
            </a:r>
          </a:p>
          <a:p>
            <a:endParaRPr lang="en-GB" baseline="0" dirty="0" smtClean="0"/>
          </a:p>
          <a:p>
            <a:r>
              <a:rPr lang="en-GB" dirty="0" smtClean="0"/>
              <a:t>The WIS competences are grouped into four categories:</a:t>
            </a:r>
            <a:endParaRPr lang="en-GB" baseline="0" dirty="0" smtClean="0"/>
          </a:p>
          <a:p>
            <a:pPr marL="171450" indent="-171450">
              <a:buFont typeface="Arial" panose="020B0604020202020204" pitchFamily="34" charset="0"/>
              <a:buChar char="•"/>
            </a:pPr>
            <a:r>
              <a:rPr lang="en-GB" baseline="0" dirty="0" smtClean="0"/>
              <a:t>Infrastructure</a:t>
            </a:r>
          </a:p>
          <a:p>
            <a:pPr marL="171450" indent="-171450">
              <a:buFont typeface="Arial" panose="020B0604020202020204" pitchFamily="34" charset="0"/>
              <a:buChar char="•"/>
            </a:pPr>
            <a:r>
              <a:rPr lang="en-GB" baseline="0" dirty="0" smtClean="0"/>
              <a:t>Data</a:t>
            </a:r>
          </a:p>
          <a:p>
            <a:pPr marL="171450" indent="-171450">
              <a:buFont typeface="Arial" panose="020B0604020202020204" pitchFamily="34" charset="0"/>
              <a:buChar char="•"/>
            </a:pPr>
            <a:r>
              <a:rPr lang="en-GB" baseline="0" dirty="0" smtClean="0"/>
              <a:t>External Interactions</a:t>
            </a:r>
          </a:p>
          <a:p>
            <a:pPr marL="171450" indent="-171450">
              <a:buFont typeface="Arial" panose="020B0604020202020204" pitchFamily="34" charset="0"/>
              <a:buChar char="•"/>
            </a:pPr>
            <a:r>
              <a:rPr lang="en-GB" baseline="0" dirty="0" smtClean="0"/>
              <a:t>Operational Service</a:t>
            </a:r>
          </a:p>
          <a:p>
            <a:pPr marL="171450" indent="-171450">
              <a:buFont typeface="Arial" panose="020B0604020202020204" pitchFamily="34" charset="0"/>
              <a:buChar char="•"/>
            </a:pPr>
            <a:endParaRPr lang="en-GB" baseline="0" dirty="0" smtClean="0"/>
          </a:p>
          <a:p>
            <a:pPr marL="0" indent="0">
              <a:buFont typeface="Arial" panose="020B0604020202020204" pitchFamily="34" charset="0"/>
              <a:buNone/>
            </a:pPr>
            <a:r>
              <a:rPr lang="en-GB" baseline="0" dirty="0" smtClean="0"/>
              <a:t>Proficiency in the use of WIS Discovery Metadata is a key component of the “Data” category, that covers</a:t>
            </a:r>
          </a:p>
          <a:p>
            <a:pPr marL="171450" indent="-171450">
              <a:buFont typeface="Arial" panose="020B0604020202020204" pitchFamily="34" charset="0"/>
              <a:buChar char="•"/>
            </a:pPr>
            <a:r>
              <a:rPr lang="en-GB" baseline="0" dirty="0" smtClean="0"/>
              <a:t>Manage the data flow, and</a:t>
            </a:r>
          </a:p>
          <a:p>
            <a:pPr marL="171450" indent="-171450">
              <a:buFont typeface="Arial" panose="020B0604020202020204" pitchFamily="34" charset="0"/>
              <a:buChar char="•"/>
            </a:pPr>
            <a:r>
              <a:rPr lang="en-GB" baseline="0" dirty="0" smtClean="0"/>
              <a:t>Manage the data discovery.</a:t>
            </a:r>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8</a:t>
            </a:fld>
            <a:endParaRPr lang="en-GB" altLang="en-US"/>
          </a:p>
        </p:txBody>
      </p:sp>
    </p:spTree>
    <p:extLst>
      <p:ext uri="{BB962C8B-B14F-4D97-AF65-F5344CB8AC3E}">
        <p14:creationId xmlns:p14="http://schemas.microsoft.com/office/powerpoint/2010/main" val="6283740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Performance criteria for</a:t>
            </a:r>
            <a:r>
              <a:rPr lang="en-GB" b="1" baseline="0" dirty="0" smtClean="0"/>
              <a:t> the WIS competence “Manage the data flow”</a:t>
            </a:r>
          </a:p>
          <a:p>
            <a:endParaRPr lang="en-GB" baseline="0" dirty="0" smtClean="0"/>
          </a:p>
          <a:p>
            <a:r>
              <a:rPr lang="en-GB" dirty="0" smtClean="0"/>
              <a:t>Each</a:t>
            </a:r>
            <a:r>
              <a:rPr lang="en-GB" baseline="0" dirty="0" smtClean="0"/>
              <a:t> of the WIS competences has associated performance criteria that are designed to allow managers to assess what their organization has to be capable of achieving, and allow individuals to assess whether they have all the skills they need to do their job.  In addition to the WIS competences themselves, organizations and individuals are expected to have an appropriate level of competence in general IT skills. </a:t>
            </a:r>
          </a:p>
          <a:p>
            <a:endParaRPr lang="en-GB" baseline="0" dirty="0" smtClean="0"/>
          </a:p>
          <a:p>
            <a:r>
              <a:rPr lang="en-GB" baseline="0" dirty="0" smtClean="0"/>
              <a:t>Every organization is different, and each has to assess the level of detail and expertise that is needed to achieve their goals. For example, a GISC needs a higher level of competence in managing WIS Discovery Metadata records than does a centre that provides only a handful of metadata records – though the centre providing the records may need higher competence in writing the contents of a metadata record than would a GISC.</a:t>
            </a:r>
          </a:p>
          <a:p>
            <a:endParaRPr lang="en-GB" baseline="0" dirty="0" smtClean="0"/>
          </a:p>
          <a:p>
            <a:r>
              <a:rPr lang="en-GB" dirty="0" smtClean="0"/>
              <a:t>The particular performance aspects of “Manage the data flow” that are associated</a:t>
            </a:r>
            <a:r>
              <a:rPr lang="en-GB" baseline="0" dirty="0" smtClean="0"/>
              <a:t> with metadata are:</a:t>
            </a:r>
          </a:p>
          <a:p>
            <a:endParaRPr lang="en-GB" baseline="0" dirty="0" smtClean="0"/>
          </a:p>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9</a:t>
            </a:fld>
            <a:endParaRPr lang="en-GB" altLang="en-US"/>
          </a:p>
        </p:txBody>
      </p:sp>
    </p:spTree>
    <p:extLst>
      <p:ext uri="{BB962C8B-B14F-4D97-AF65-F5344CB8AC3E}">
        <p14:creationId xmlns:p14="http://schemas.microsoft.com/office/powerpoint/2010/main" val="3199211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Knowledge and skills for</a:t>
            </a:r>
            <a:r>
              <a:rPr lang="en-GB" b="1" baseline="0" dirty="0" smtClean="0"/>
              <a:t> the WIS competence “Manage the data flow”</a:t>
            </a:r>
          </a:p>
          <a:p>
            <a:endParaRPr lang="en-GB" dirty="0" smtClean="0"/>
          </a:p>
          <a:p>
            <a:r>
              <a:rPr lang="en-GB" dirty="0" smtClean="0"/>
              <a:t>Specific</a:t>
            </a:r>
            <a:r>
              <a:rPr lang="en-GB" baseline="0" dirty="0" smtClean="0"/>
              <a:t> knowledge and skills are required to use the WIS Discovery Metadata correctly as a publisher or user of information.</a:t>
            </a:r>
          </a:p>
          <a:p>
            <a:endParaRPr lang="en-GB" baseline="0" dirty="0" smtClean="0"/>
          </a:p>
          <a:p>
            <a:pPr marL="171450" indent="-171450">
              <a:buFont typeface="Arial" panose="020B0604020202020204" pitchFamily="34" charset="0"/>
              <a:buChar char="•"/>
            </a:pPr>
            <a:r>
              <a:rPr lang="en-US" dirty="0" smtClean="0"/>
              <a:t>Data formats and protocols –</a:t>
            </a:r>
            <a:r>
              <a:rPr lang="en-US" baseline="0" dirty="0" smtClean="0"/>
              <a:t> the metadata records describe the formats and methods of transferring the data, so a knowledge of these is important to make sure that the metadata records are correct. As a user, you will need to know which of the formats you can handle, and how to identify these in a metadata record.</a:t>
            </a:r>
            <a:endParaRPr lang="en-US" dirty="0" smtClean="0"/>
          </a:p>
          <a:p>
            <a:pPr marL="171450" indent="-171450">
              <a:buFont typeface="Arial" panose="020B0604020202020204" pitchFamily="34" charset="0"/>
              <a:buChar char="•"/>
            </a:pPr>
            <a:r>
              <a:rPr lang="en-US" dirty="0" smtClean="0"/>
              <a:t>Licensing and data policies – these are statements of what users can do with the information; as a</a:t>
            </a:r>
            <a:r>
              <a:rPr lang="en-US" baseline="0" dirty="0" smtClean="0"/>
              <a:t>n information provider, it is up to you to be explicit about any constraints on the use of the information; as a data user you must be able to understand the constraints on the use of information that are described in the metadata records and to act on them. If the information provider does not describe the constraints accurately, the user (no matter how well intentioned) may not be able to comply with them. </a:t>
            </a:r>
          </a:p>
          <a:p>
            <a:pPr marL="171450" indent="-171450">
              <a:buFont typeface="Arial" panose="020B0604020202020204" pitchFamily="34" charset="0"/>
              <a:buChar char="•"/>
            </a:pPr>
            <a:endParaRPr lang="en-US"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10</a:t>
            </a:fld>
            <a:endParaRPr lang="en-GB" altLang="en-US"/>
          </a:p>
        </p:txBody>
      </p:sp>
    </p:spTree>
    <p:extLst>
      <p:ext uri="{BB962C8B-B14F-4D97-AF65-F5344CB8AC3E}">
        <p14:creationId xmlns:p14="http://schemas.microsoft.com/office/powerpoint/2010/main" val="34882678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Performance criteria for “Manage the data discovery”</a:t>
            </a:r>
          </a:p>
          <a:p>
            <a:endParaRPr lang="en-US" dirty="0" smtClean="0"/>
          </a:p>
          <a:p>
            <a:r>
              <a:rPr lang="en-GB" dirty="0" smtClean="0"/>
              <a:t>WIS Discovery Metadata</a:t>
            </a:r>
            <a:r>
              <a:rPr lang="en-GB" baseline="0" dirty="0" smtClean="0"/>
              <a:t> are at the heart of data discovery, so all aspects of performance associated with that competence are relevant to metadata.</a:t>
            </a:r>
          </a:p>
          <a:p>
            <a:endParaRPr lang="en-GB" baseline="0" dirty="0" smtClean="0"/>
          </a:p>
          <a:p>
            <a:pPr marL="228600" indent="-228600">
              <a:buFont typeface="+mj-lt"/>
              <a:buAutoNum type="arabicPeriod"/>
            </a:pPr>
            <a:r>
              <a:rPr lang="en-US" baseline="0" dirty="0" smtClean="0"/>
              <a:t>Create and maintain discovery metadata records describing products and services </a:t>
            </a:r>
          </a:p>
          <a:p>
            <a:pPr marL="228600" indent="-228600">
              <a:buFont typeface="+mj-lt"/>
              <a:buAutoNum type="arabicPeriod"/>
            </a:pPr>
            <a:r>
              <a:rPr lang="en-US" baseline="0" dirty="0" smtClean="0"/>
              <a:t>Add, replace or delete metadata records within the catalogue</a:t>
            </a:r>
          </a:p>
          <a:p>
            <a:pPr marL="228600" indent="-228600">
              <a:buFont typeface="+mj-lt"/>
              <a:buAutoNum type="arabicPeriod"/>
            </a:pPr>
            <a:r>
              <a:rPr lang="en-US" baseline="0" dirty="0" smtClean="0"/>
              <a:t>Ensure that all information and service offerings from a WIS </a:t>
            </a:r>
            <a:r>
              <a:rPr lang="en-US" baseline="0" dirty="0" err="1" smtClean="0"/>
              <a:t>centre</a:t>
            </a:r>
            <a:r>
              <a:rPr lang="en-US" baseline="0" dirty="0" smtClean="0"/>
              <a:t> have complete, valid and meaningful discovery metadata records uploaded to the catalogue</a:t>
            </a:r>
          </a:p>
          <a:p>
            <a:endParaRPr lang="en-GB"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11</a:t>
            </a:fld>
            <a:endParaRPr lang="en-GB" altLang="en-US"/>
          </a:p>
        </p:txBody>
      </p:sp>
    </p:spTree>
    <p:extLst>
      <p:ext uri="{BB962C8B-B14F-4D97-AF65-F5344CB8AC3E}">
        <p14:creationId xmlns:p14="http://schemas.microsoft.com/office/powerpoint/2010/main" val="948957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Knowledge and skill required for “Manage the data discovery”</a:t>
            </a:r>
          </a:p>
          <a:p>
            <a:endParaRPr lang="en-GB" dirty="0" smtClean="0"/>
          </a:p>
          <a:p>
            <a:r>
              <a:rPr lang="en-GB" dirty="0" smtClean="0"/>
              <a:t>The key knowledge and skill needed to work with WIS Discovery Metadata are:</a:t>
            </a:r>
          </a:p>
          <a:p>
            <a:endParaRPr lang="en-GB" dirty="0" smtClean="0"/>
          </a:p>
          <a:p>
            <a:pPr marL="228600" indent="-228600">
              <a:buFont typeface="+mj-lt"/>
              <a:buAutoNum type="arabicPeriod"/>
            </a:pPr>
            <a:r>
              <a:rPr lang="en-US" dirty="0" smtClean="0"/>
              <a:t>Metadata entry and management tools – so that you can create, edit, update and delete metadata</a:t>
            </a:r>
            <a:r>
              <a:rPr lang="en-US" baseline="0" dirty="0" smtClean="0"/>
              <a:t> records that describe your information</a:t>
            </a:r>
            <a:endParaRPr lang="en-US" dirty="0" smtClean="0"/>
          </a:p>
          <a:p>
            <a:pPr marL="228600" indent="-228600">
              <a:buFont typeface="+mj-lt"/>
              <a:buAutoNum type="arabicPeriod"/>
            </a:pPr>
            <a:r>
              <a:rPr lang="en-US" dirty="0" smtClean="0"/>
              <a:t>Policies and standards – both</a:t>
            </a:r>
            <a:r>
              <a:rPr lang="en-US" baseline="0" dirty="0" smtClean="0"/>
              <a:t> those that define the content, structure and management of metadata, but also those that constrain the use of information. In addition to the WMO policies and standards, there may be local standards that you need to take into account.</a:t>
            </a:r>
            <a:endParaRPr lang="en-US" dirty="0" smtClean="0"/>
          </a:p>
          <a:p>
            <a:pPr marL="228600" indent="-228600">
              <a:buFont typeface="+mj-lt"/>
              <a:buAutoNum type="arabicPeriod"/>
            </a:pPr>
            <a:r>
              <a:rPr lang="en-US" dirty="0" smtClean="0"/>
              <a:t>Discovery metadata concepts and formats – without these you cannot create or use metadata</a:t>
            </a:r>
            <a:r>
              <a:rPr lang="en-US" baseline="0" dirty="0" smtClean="0"/>
              <a:t> records</a:t>
            </a:r>
            <a:endParaRPr lang="en-US" dirty="0" smtClean="0"/>
          </a:p>
          <a:p>
            <a:pPr marL="228600" indent="-228600">
              <a:buFont typeface="+mj-lt"/>
              <a:buAutoNum type="arabicPeriod"/>
            </a:pPr>
            <a:r>
              <a:rPr lang="en-US" dirty="0" smtClean="0"/>
              <a:t>Written English – all WIS Discovery Metadata records have to include information written in English – you may repeat</a:t>
            </a:r>
            <a:r>
              <a:rPr lang="en-US" baseline="0" dirty="0" smtClean="0"/>
              <a:t> the information in other languages, but if you do the content of the metadata </a:t>
            </a:r>
            <a:r>
              <a:rPr lang="en-US" b="1" baseline="0" dirty="0" smtClean="0"/>
              <a:t>must</a:t>
            </a:r>
            <a:r>
              <a:rPr lang="en-US" b="0" baseline="0" dirty="0" smtClean="0"/>
              <a:t> be available in English as well (however, the English metadata record could describe a document writing in French).</a:t>
            </a:r>
            <a:endParaRPr lang="en-US"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12</a:t>
            </a:fld>
            <a:endParaRPr lang="en-GB" altLang="en-US"/>
          </a:p>
        </p:txBody>
      </p:sp>
    </p:spTree>
    <p:extLst>
      <p:ext uri="{BB962C8B-B14F-4D97-AF65-F5344CB8AC3E}">
        <p14:creationId xmlns:p14="http://schemas.microsoft.com/office/powerpoint/2010/main" val="2100384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57E94BB6-BD0E-453C-B733-4010D781FE67}" type="slidenum">
              <a:rPr lang="en-GB" altLang="en-US" sz="1200">
                <a:latin typeface="Times" charset="0"/>
              </a:rPr>
              <a:pPr/>
              <a:t>13</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 Discovery</a:t>
            </a:r>
            <a:r>
              <a:rPr lang="en-GB" b="1" baseline="0" dirty="0" smtClean="0"/>
              <a:t> metadata records</a:t>
            </a:r>
          </a:p>
          <a:p>
            <a:endParaRPr lang="en-GB" b="1" baseline="0" dirty="0" smtClean="0"/>
          </a:p>
          <a:p>
            <a:r>
              <a:rPr lang="en-GB" b="0" baseline="0" dirty="0" smtClean="0"/>
              <a:t>Just like traditional library index cards, WIS Discovery Metadata records are there to help users of WIS find what information is available and how to obtain it. They are at the heart of the “Discovery, Access, Retrieval” service, and also provide information to allow GISC operators to manage the global flow of routine information through the WIS.</a:t>
            </a:r>
          </a:p>
          <a:p>
            <a:endParaRPr lang="en-GB" b="0" baseline="0" dirty="0" smtClean="0"/>
          </a:p>
          <a:p>
            <a:endParaRPr lang="en-GB" b="0" baseline="0" dirty="0" smtClean="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14</a:t>
            </a:fld>
            <a:endParaRPr lang="en-GB" altLang="en-US"/>
          </a:p>
        </p:txBody>
      </p:sp>
    </p:spTree>
    <p:extLst>
      <p:ext uri="{BB962C8B-B14F-4D97-AF65-F5344CB8AC3E}">
        <p14:creationId xmlns:p14="http://schemas.microsoft.com/office/powerpoint/2010/main" val="21872902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Metadata in WIS</a:t>
            </a:r>
            <a:endParaRPr lang="en-GB" b="0" dirty="0" smtClean="0"/>
          </a:p>
          <a:p>
            <a:endParaRPr lang="en-GB" b="0" dirty="0" smtClean="0"/>
          </a:p>
          <a:p>
            <a:r>
              <a:rPr lang="en-GB" b="0" dirty="0" smtClean="0"/>
              <a:t>Metadata records are created by the originator</a:t>
            </a:r>
            <a:r>
              <a:rPr lang="en-GB" b="0" baseline="0" dirty="0" smtClean="0"/>
              <a:t> of information to be published on the WIS. The originator could be a National Centre or a Data Collection or Production Centre. As well as describing the information to be exchanged, the metadata record also states the delivery methods that are available for the information.</a:t>
            </a:r>
          </a:p>
          <a:p>
            <a:endParaRPr lang="en-GB" b="0" baseline="0" dirty="0" smtClean="0"/>
          </a:p>
          <a:p>
            <a:r>
              <a:rPr lang="en-GB" b="0" baseline="0" dirty="0" smtClean="0"/>
              <a:t>The GISC caches are only required to contain information that is designated for “global exchange”. This is supported by a specific entry in the WIS Discovery Metadata record.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15</a:t>
            </a:fld>
            <a:endParaRPr lang="en-GB" altLang="en-US"/>
          </a:p>
        </p:txBody>
      </p:sp>
    </p:spTree>
    <p:extLst>
      <p:ext uri="{BB962C8B-B14F-4D97-AF65-F5344CB8AC3E}">
        <p14:creationId xmlns:p14="http://schemas.microsoft.com/office/powerpoint/2010/main" val="731581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Contents of WIS Discovery Metadata records</a:t>
            </a:r>
          </a:p>
          <a:p>
            <a:endParaRPr lang="en-GB" dirty="0" smtClean="0"/>
          </a:p>
          <a:p>
            <a:r>
              <a:rPr lang="en-GB" dirty="0" smtClean="0"/>
              <a:t>WIS Discovery Metadata</a:t>
            </a:r>
            <a:r>
              <a:rPr lang="en-GB" baseline="0" dirty="0" smtClean="0"/>
              <a:t> records must comply with the WMO Core Profile of the ISO 19115 Geographic Information – Metadata standard.</a:t>
            </a:r>
          </a:p>
          <a:p>
            <a:endParaRPr lang="en-GB" baseline="0" dirty="0" smtClean="0"/>
          </a:p>
          <a:p>
            <a:r>
              <a:rPr lang="en-GB" baseline="0" dirty="0" smtClean="0"/>
              <a:t>Although the ISO 19115 standard defines a wide range of types of information that could be included in a metadata record, the WMO Core Profile only requires a small proportion of this to be present. Provided all the components that are mandatory in the WMO Core Profile are present and have valid contents, the WIS Discovery Metadata record is considered complete even though it did not contain the majority of elements permitted by the ISO 19115 standard.</a:t>
            </a:r>
          </a:p>
          <a:p>
            <a:endParaRPr lang="en-GB" baseline="0" dirty="0" smtClean="0"/>
          </a:p>
          <a:p>
            <a:r>
              <a:rPr lang="en-GB" baseline="0" dirty="0" smtClean="0"/>
              <a:t>WIS Discovery Metadata records are used to control the operation of the WIS. It should, therefore, not be a surprise that some elements that are optional in the ISO 19115 standard must be included in a valid WIS Discovery Metadata record, nor that WMO has specified the permitted contents in some fields that in the ISO 19115 standard might allow a greater range of entries.</a:t>
            </a:r>
          </a:p>
          <a:p>
            <a:endParaRPr lang="en-GB" baseline="0" dirty="0" smtClean="0"/>
          </a:p>
          <a:p>
            <a:r>
              <a:rPr lang="en-GB" baseline="0" dirty="0" smtClean="0"/>
              <a:t>When exchanged between computers, the WIS Discovery Metadata records are in an XML representation that is defined in ISO 19139 - Geographic Information -- Metadata -- XML Schema Implementation.</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16</a:t>
            </a:fld>
            <a:endParaRPr lang="en-GB" altLang="en-US"/>
          </a:p>
        </p:txBody>
      </p:sp>
    </p:spTree>
    <p:extLst>
      <p:ext uri="{BB962C8B-B14F-4D97-AF65-F5344CB8AC3E}">
        <p14:creationId xmlns:p14="http://schemas.microsoft.com/office/powerpoint/2010/main" val="3215050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 WIS Discovery Metadata</a:t>
            </a:r>
            <a:r>
              <a:rPr lang="en-GB" b="1" baseline="0" dirty="0" smtClean="0"/>
              <a:t> Record</a:t>
            </a:r>
          </a:p>
          <a:p>
            <a:endParaRPr lang="en-GB" dirty="0" smtClean="0"/>
          </a:p>
          <a:p>
            <a:r>
              <a:rPr lang="en-GB" dirty="0" smtClean="0"/>
              <a:t>Unless you are a software</a:t>
            </a:r>
            <a:r>
              <a:rPr lang="en-GB" baseline="0" dirty="0" smtClean="0"/>
              <a:t> developer, you should not need to understand the XML version of a WIS Discovery Metadata record.</a:t>
            </a:r>
          </a:p>
          <a:p>
            <a:endParaRPr lang="en-GB" baseline="0" dirty="0" smtClean="0"/>
          </a:p>
          <a:p>
            <a:r>
              <a:rPr lang="en-GB" baseline="0" dirty="0" smtClean="0"/>
              <a:t>There is, however, one valid reason why an metadata editor may wish to edit an XML file directly – and that is to make their life easier. Many metadata records in WIS are very similar, such as those describing SYNOP reports. Copying and modifying an existing metadata record is a good way of creating good quality metadata records; not only does it create a uniform style and help ensure that all the required information is included, it is also a lot faster than creating a metadata record from scratch.</a:t>
            </a:r>
          </a:p>
          <a:p>
            <a:endParaRPr lang="en-GB" baseline="0" dirty="0" smtClean="0"/>
          </a:p>
          <a:p>
            <a:r>
              <a:rPr lang="en-GB" baseline="0" dirty="0" smtClean="0"/>
              <a:t>The metadata catalogues at the GISCs allow users to download the XML version of metadata records. Editors can, therefore, download existing metadata records to use as the starting point for a new record.</a:t>
            </a:r>
          </a:p>
          <a:p>
            <a:endParaRPr lang="en-GB" baseline="0" dirty="0" smtClean="0"/>
          </a:p>
          <a:p>
            <a:r>
              <a:rPr lang="en-GB" baseline="0" dirty="0" smtClean="0"/>
              <a:t>The WMO Core Profile of the ISO 19115 Geographic Information – Metadata standard requires that one of the metadata fields (</a:t>
            </a:r>
            <a:r>
              <a:rPr lang="en-GB" baseline="0" dirty="0" err="1" smtClean="0"/>
              <a:t>fileIdentifier</a:t>
            </a:r>
            <a:r>
              <a:rPr lang="en-GB" baseline="0" dirty="0" smtClean="0"/>
              <a:t>) is unique across the whole of the WIS. So, before uploading a previously copied metadata record back to a GISC for further editing, it is essential to change the value of the </a:t>
            </a:r>
            <a:r>
              <a:rPr lang="en-GB" baseline="0" dirty="0" err="1" smtClean="0"/>
              <a:t>fileIdentifier</a:t>
            </a:r>
            <a:r>
              <a:rPr lang="en-GB" baseline="0" dirty="0" smtClean="0"/>
              <a:t>. This is simple with a standard text editor (for example Windows Notepad) – just find the text </a:t>
            </a:r>
            <a:r>
              <a:rPr lang="en-GB" baseline="0" dirty="0" err="1" smtClean="0"/>
              <a:t>fileIdentifier</a:t>
            </a:r>
            <a:r>
              <a:rPr lang="en-GB" baseline="0" dirty="0" smtClean="0"/>
              <a:t> and change the value after the equals sign to the unique identifier that you have decided on (there are rules for this in the Manual on WIS). To do that you do not need to know how the XML works – you just need to be careful not to delete any of the text surrounding the identifier you are changing.</a:t>
            </a:r>
          </a:p>
          <a:p>
            <a:endParaRPr lang="en-GB" baseline="0" dirty="0" smtClean="0"/>
          </a:p>
          <a:p>
            <a:r>
              <a:rPr lang="en-GB" baseline="0" dirty="0" smtClean="0"/>
              <a:t>So, even if you are working with the XML file, you normally do not need to understand the XML.</a:t>
            </a:r>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17</a:t>
            </a:fld>
            <a:endParaRPr lang="en-GB" altLang="en-US"/>
          </a:p>
        </p:txBody>
      </p:sp>
    </p:spTree>
    <p:extLst>
      <p:ext uri="{BB962C8B-B14F-4D97-AF65-F5344CB8AC3E}">
        <p14:creationId xmlns:p14="http://schemas.microsoft.com/office/powerpoint/2010/main" val="30225263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Human readable metadata records</a:t>
            </a:r>
          </a:p>
          <a:p>
            <a:r>
              <a:rPr lang="en-GB" dirty="0" smtClean="0"/>
              <a:t/>
            </a:r>
            <a:br>
              <a:rPr lang="en-GB" dirty="0" smtClean="0"/>
            </a:br>
            <a:r>
              <a:rPr lang="en-GB" dirty="0" smtClean="0"/>
              <a:t>When</a:t>
            </a:r>
            <a:r>
              <a:rPr lang="en-GB" baseline="0" dirty="0" smtClean="0"/>
              <a:t> you look at a metadata record in the WIS metadata catalogue, the entries are displayed in a format that is designed for human use – normally as a simple table. GISCs also provide metadata editors that use a similar layout to allow authorized users to edit the content of a metadata record.</a:t>
            </a:r>
          </a:p>
          <a:p>
            <a:endParaRPr lang="en-GB" baseline="0" dirty="0" smtClean="0"/>
          </a:p>
          <a:p>
            <a:r>
              <a:rPr lang="en-GB" baseline="0" dirty="0" smtClean="0"/>
              <a:t>It is because of these tools offered by the GISCs that most users do not need to be able to interpret the XML – the computers do this for you.</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18</a:t>
            </a:fld>
            <a:endParaRPr lang="en-GB" altLang="en-US"/>
          </a:p>
        </p:txBody>
      </p:sp>
    </p:spTree>
    <p:extLst>
      <p:ext uri="{BB962C8B-B14F-4D97-AF65-F5344CB8AC3E}">
        <p14:creationId xmlns:p14="http://schemas.microsoft.com/office/powerpoint/2010/main" val="35531131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Editing metadata using a GISC interface</a:t>
            </a:r>
          </a:p>
          <a:p>
            <a:endParaRPr lang="en-GB" dirty="0" smtClean="0"/>
          </a:p>
          <a:p>
            <a:r>
              <a:rPr lang="en-GB" dirty="0" smtClean="0"/>
              <a:t>Although</a:t>
            </a:r>
            <a:r>
              <a:rPr lang="en-GB" baseline="0" dirty="0" smtClean="0"/>
              <a:t> the editing interface for metadata is slightly different depending on the software used by the GISC, all GISCs provide metadata editing software that allows authorized users to create and update metadata records. As suggested earlier, a good starting point for creating a new record would be to find a metadata record that is similar to the one you want to create, download a copy and change the </a:t>
            </a:r>
            <a:r>
              <a:rPr lang="en-GB" baseline="0" dirty="0" err="1" smtClean="0"/>
              <a:t>fileIdentifier</a:t>
            </a:r>
            <a:r>
              <a:rPr lang="en-GB" baseline="0" dirty="0" smtClean="0"/>
              <a:t>, and then upload the changed record to the GISC for editing.</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19</a:t>
            </a:fld>
            <a:endParaRPr lang="en-GB" altLang="en-US"/>
          </a:p>
        </p:txBody>
      </p:sp>
    </p:spTree>
    <p:extLst>
      <p:ext uri="{BB962C8B-B14F-4D97-AF65-F5344CB8AC3E}">
        <p14:creationId xmlns:p14="http://schemas.microsoft.com/office/powerpoint/2010/main" val="31736689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a:t>
            </a:r>
            <a:r>
              <a:rPr lang="en-GB" b="1" baseline="0" dirty="0" smtClean="0"/>
              <a:t> in a metadata record - title</a:t>
            </a:r>
          </a:p>
          <a:p>
            <a:endParaRPr lang="en-GB" baseline="0" dirty="0" smtClean="0"/>
          </a:p>
          <a:p>
            <a:r>
              <a:rPr lang="en-GB" dirty="0" smtClean="0"/>
              <a:t>Although you can include anything that is permitted in an</a:t>
            </a:r>
            <a:r>
              <a:rPr lang="en-GB" baseline="0" dirty="0" smtClean="0"/>
              <a:t> ISO 19115 metadata record in a WIS Discovery Metadata record, the list of things that are required is much shorter, and limited to those items that are essential to allowing the information to be discovered, accessed or managed within the WIS.</a:t>
            </a:r>
          </a:p>
          <a:p>
            <a:endParaRPr lang="en-GB" baseline="0" dirty="0" smtClean="0"/>
          </a:p>
          <a:p>
            <a:r>
              <a:rPr lang="en-GB" baseline="0" dirty="0" smtClean="0"/>
              <a:t>Often, the first element of the metadata that a user will see would be the title of the information. This should be a very brief description of the information and include the main words that users might use in a search to find the information.</a:t>
            </a:r>
          </a:p>
          <a:p>
            <a:endParaRPr lang="en-GB" baseline="0" dirty="0" smtClean="0"/>
          </a:p>
          <a:p>
            <a:r>
              <a:rPr lang="en-GB" baseline="0" dirty="0" smtClean="0"/>
              <a:t>For example the title of a series of GTS SYNOP bulletins would include the “</a:t>
            </a:r>
            <a:r>
              <a:rPr lang="en-GB" baseline="0" dirty="0" err="1" smtClean="0"/>
              <a:t>TTAAii</a:t>
            </a:r>
            <a:r>
              <a:rPr lang="en-GB" baseline="0" dirty="0" smtClean="0"/>
              <a:t> CCCC” from the bulletin header, “SYNOP” and “surface”, for example:</a:t>
            </a:r>
          </a:p>
          <a:p>
            <a:endParaRPr lang="en-GB" baseline="0" dirty="0" smtClean="0"/>
          </a:p>
          <a:p>
            <a:r>
              <a:rPr lang="en-GB" baseline="0" dirty="0" smtClean="0"/>
              <a:t>“</a:t>
            </a:r>
            <a:r>
              <a:rPr lang="en-US" dirty="0" smtClean="0"/>
              <a:t>ISMC01 RJTD - Surface Synoptic Reports on main synoptic hours in Japan”</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20</a:t>
            </a:fld>
            <a:endParaRPr lang="en-GB" altLang="en-US"/>
          </a:p>
        </p:txBody>
      </p:sp>
    </p:spTree>
    <p:extLst>
      <p:ext uri="{BB962C8B-B14F-4D97-AF65-F5344CB8AC3E}">
        <p14:creationId xmlns:p14="http://schemas.microsoft.com/office/powerpoint/2010/main" val="23080132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What to include</a:t>
            </a:r>
            <a:r>
              <a:rPr lang="en-GB" b="1" baseline="0" dirty="0" smtClean="0"/>
              <a:t> in a metadata record – descriptive keywords</a:t>
            </a:r>
          </a:p>
          <a:p>
            <a:endParaRPr lang="en-GB" dirty="0" smtClean="0"/>
          </a:p>
          <a:p>
            <a:r>
              <a:rPr lang="en-GB" baseline="0" dirty="0" smtClean="0"/>
              <a:t>Descriptive keywords provide a means of setting a context for a phrase that is used in metadata. These are recorded in the metadata separately from the free-format text (such as the title or abstract). This allows more specific searching and also provides a means for automating the use of the WIS metadata catalogue.</a:t>
            </a:r>
          </a:p>
          <a:p>
            <a:endParaRPr lang="en-GB" baseline="0" dirty="0" smtClean="0"/>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Keywords are normally  also included in the abstract part of the metadata record, and include terms such as </a:t>
            </a:r>
            <a:r>
              <a:rPr lang="en-GB" dirty="0" smtClean="0">
                <a:solidFill>
                  <a:schemeClr val="tx1"/>
                </a:solidFill>
              </a:rPr>
              <a:t>duration , radiation , solar , soil , cast , cloud , weather , precipitation , wind , humidity , temperature , pressure , surface , SYNOP , meteorology. The station</a:t>
            </a:r>
            <a:r>
              <a:rPr lang="en-GB" baseline="0" dirty="0" smtClean="0">
                <a:solidFill>
                  <a:schemeClr val="tx1"/>
                </a:solidFill>
              </a:rPr>
              <a:t> identifier and name are also included as keywords.</a:t>
            </a:r>
            <a:endParaRPr lang="en-GB" dirty="0" smtClean="0">
              <a:solidFill>
                <a:schemeClr val="tx1"/>
              </a:solidFill>
            </a:endParaRP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21</a:t>
            </a:fld>
            <a:endParaRPr lang="en-GB" altLang="en-US"/>
          </a:p>
        </p:txBody>
      </p:sp>
    </p:spTree>
    <p:extLst>
      <p:ext uri="{BB962C8B-B14F-4D97-AF65-F5344CB8AC3E}">
        <p14:creationId xmlns:p14="http://schemas.microsoft.com/office/powerpoint/2010/main" val="112011849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 in a metadata record – </a:t>
            </a:r>
            <a:r>
              <a:rPr lang="en-GB" b="1" dirty="0" err="1" smtClean="0"/>
              <a:t>WMO_CategoryCode</a:t>
            </a:r>
            <a:endParaRPr lang="en-GB" b="1" dirty="0" smtClean="0"/>
          </a:p>
          <a:p>
            <a:endParaRPr lang="en-GB" dirty="0" smtClean="0"/>
          </a:p>
          <a:p>
            <a:r>
              <a:rPr lang="en-GB" dirty="0" smtClean="0"/>
              <a:t>The ISO 19115 standard allows</a:t>
            </a:r>
            <a:r>
              <a:rPr lang="en-GB" baseline="0" dirty="0" smtClean="0"/>
              <a:t> information to be assigned to very broad categories – for example “</a:t>
            </a:r>
            <a:r>
              <a:rPr lang="en-GB" baseline="0" dirty="0" err="1" smtClean="0"/>
              <a:t>climatologyMeteorologyAtmosphere</a:t>
            </a:r>
            <a:r>
              <a:rPr lang="en-GB" baseline="0" dirty="0" smtClean="0"/>
              <a:t>” is a single classification as is “oceans” – almost all the information in the WIS would fall into one of these two categories – making them of very little use in helping to narrow down searches to information relevant to a particular discipline.</a:t>
            </a:r>
          </a:p>
          <a:p>
            <a:endParaRPr lang="en-GB" baseline="0" dirty="0" smtClean="0"/>
          </a:p>
          <a:p>
            <a:r>
              <a:rPr lang="en-GB" baseline="0" dirty="0" smtClean="0"/>
              <a:t>The WMO Discovery Metadata standard tackles this by introducing a group of keywords – at least one of which has to be used.  These are defined in Table 16 of Appendix C of the Manual on WIS (</a:t>
            </a:r>
            <a:r>
              <a:rPr lang="en-GB" baseline="0" dirty="0" err="1" smtClean="0"/>
              <a:t>WMO_CategoryCode</a:t>
            </a:r>
            <a:r>
              <a:rPr lang="en-GB" baseline="0" dirty="0" smtClean="0"/>
              <a:t>) – see http://wis.wmo.int/style/WMOCodeLists_Style.xml#WMO_CategoryCode.</a:t>
            </a:r>
          </a:p>
          <a:p>
            <a:endParaRPr lang="en-GB" baseline="0" dirty="0" smtClean="0"/>
          </a:p>
          <a:p>
            <a:r>
              <a:rPr lang="en-GB" baseline="0" dirty="0" smtClean="0"/>
              <a:t>The November 2015 version of permitted </a:t>
            </a:r>
            <a:r>
              <a:rPr lang="en-GB" baseline="0" dirty="0" err="1" smtClean="0"/>
              <a:t>WMO_Category_Code</a:t>
            </a:r>
            <a:r>
              <a:rPr lang="en-GB" baseline="0" dirty="0" smtClean="0"/>
              <a:t> entries is:</a:t>
            </a:r>
          </a:p>
          <a:p>
            <a:endParaRPr lang="en-GB" baseline="0" dirty="0" smtClean="0"/>
          </a:p>
          <a:p>
            <a:endParaRPr lang="en-GB" baseline="0" dirty="0" smtClean="0"/>
          </a:p>
          <a:p>
            <a:r>
              <a:rPr lang="en-GB" sz="1200" b="1" i="0" u="none" strike="noStrike" dirty="0" smtClean="0">
                <a:solidFill>
                  <a:srgbClr val="000000"/>
                </a:solidFill>
                <a:effectLst/>
                <a:latin typeface="Calibri"/>
              </a:rPr>
              <a:t>Keyword</a:t>
            </a:r>
            <a:r>
              <a:rPr lang="en-GB" dirty="0" smtClean="0"/>
              <a:t> 		</a:t>
            </a:r>
            <a:r>
              <a:rPr lang="en-GB" sz="1200" b="1" i="0" u="none" strike="noStrike" dirty="0" smtClean="0">
                <a:solidFill>
                  <a:srgbClr val="000000"/>
                </a:solidFill>
                <a:effectLst/>
                <a:latin typeface="Calibri"/>
              </a:rPr>
              <a:t>Description</a:t>
            </a:r>
          </a:p>
          <a:p>
            <a:r>
              <a:rPr lang="en-GB" sz="1200" b="0" i="0" u="none" strike="noStrike" dirty="0" err="1" smtClean="0">
                <a:solidFill>
                  <a:srgbClr val="000000"/>
                </a:solidFill>
                <a:effectLst/>
                <a:latin typeface="Calibri"/>
              </a:rPr>
              <a:t>weatherObservations</a:t>
            </a:r>
            <a:r>
              <a:rPr lang="en-GB" dirty="0" smtClean="0"/>
              <a:t> 	</a:t>
            </a:r>
            <a:r>
              <a:rPr lang="en-GB" sz="1200" b="0" i="0" u="none" strike="noStrike" dirty="0" smtClean="0">
                <a:solidFill>
                  <a:srgbClr val="000000"/>
                </a:solidFill>
                <a:effectLst/>
                <a:latin typeface="Calibri"/>
              </a:rPr>
              <a:t>weather observations</a:t>
            </a:r>
            <a:endParaRPr lang="en-GB" sz="1200" b="0" i="0" u="none" strike="noStrike" dirty="0" smtClean="0">
              <a:solidFill>
                <a:schemeClr val="tx1"/>
              </a:solidFill>
              <a:effectLst/>
              <a:latin typeface="Arial" panose="020B0604020202020204" pitchFamily="34" charset="0"/>
            </a:endParaRPr>
          </a:p>
          <a:p>
            <a:r>
              <a:rPr lang="en-GB" sz="1200" b="0" i="0" u="none" strike="noStrike" dirty="0" err="1" smtClean="0">
                <a:solidFill>
                  <a:srgbClr val="000000"/>
                </a:solidFill>
                <a:effectLst/>
                <a:latin typeface="Calibri"/>
              </a:rPr>
              <a:t>weatherForecasts</a:t>
            </a:r>
            <a:r>
              <a:rPr lang="en-GB" dirty="0" smtClean="0"/>
              <a:t> 	</a:t>
            </a:r>
            <a:r>
              <a:rPr lang="en-GB" sz="1200" b="0" i="0" u="none" strike="noStrike" dirty="0" smtClean="0">
                <a:solidFill>
                  <a:srgbClr val="000000"/>
                </a:solidFill>
                <a:effectLst/>
                <a:latin typeface="Calibri"/>
              </a:rPr>
              <a:t>weather forecasts</a:t>
            </a:r>
            <a:endParaRPr lang="en-GB" sz="1200" b="0" i="0" u="none" strike="noStrike" dirty="0" smtClean="0">
              <a:solidFill>
                <a:schemeClr val="tx1"/>
              </a:solidFill>
              <a:effectLst/>
              <a:latin typeface="Arial" panose="020B0604020202020204" pitchFamily="34" charset="0"/>
            </a:endParaRPr>
          </a:p>
          <a:p>
            <a:r>
              <a:rPr lang="en-GB" sz="1200" b="0" i="0" u="none" strike="noStrike" dirty="0" smtClean="0">
                <a:solidFill>
                  <a:srgbClr val="000000"/>
                </a:solidFill>
                <a:effectLst/>
                <a:latin typeface="Calibri"/>
              </a:rPr>
              <a:t>meteorology</a:t>
            </a:r>
            <a:r>
              <a:rPr lang="en-GB" dirty="0" smtClean="0"/>
              <a:t> 		</a:t>
            </a:r>
            <a:r>
              <a:rPr lang="en-GB" sz="1200" b="0" i="0" u="none" strike="noStrike" dirty="0" smtClean="0">
                <a:solidFill>
                  <a:srgbClr val="000000"/>
                </a:solidFill>
                <a:effectLst/>
                <a:latin typeface="Calibri"/>
              </a:rPr>
              <a:t>Meteorology</a:t>
            </a:r>
            <a:endParaRPr lang="en-GB" sz="1200" b="0" i="0" u="none" strike="noStrike" dirty="0" smtClean="0">
              <a:solidFill>
                <a:schemeClr val="tx1"/>
              </a:solidFill>
              <a:effectLst/>
              <a:latin typeface="Arial" panose="020B0604020202020204" pitchFamily="34" charset="0"/>
            </a:endParaRPr>
          </a:p>
          <a:p>
            <a:r>
              <a:rPr lang="en-GB" sz="1200" b="0" i="0" u="none" strike="noStrike" dirty="0" smtClean="0">
                <a:solidFill>
                  <a:srgbClr val="000000"/>
                </a:solidFill>
                <a:effectLst/>
                <a:latin typeface="Calibri"/>
              </a:rPr>
              <a:t>hydrology</a:t>
            </a:r>
            <a:r>
              <a:rPr lang="en-GB" dirty="0" smtClean="0"/>
              <a:t> 		</a:t>
            </a:r>
            <a:r>
              <a:rPr lang="en-GB" sz="1200" b="0" i="0" u="none" strike="noStrike" dirty="0" smtClean="0">
                <a:solidFill>
                  <a:srgbClr val="000000"/>
                </a:solidFill>
                <a:effectLst/>
                <a:latin typeface="Calibri"/>
              </a:rPr>
              <a:t>Hydrology</a:t>
            </a:r>
            <a:r>
              <a:rPr lang="en-GB" dirty="0" smtClean="0"/>
              <a:t> </a:t>
            </a:r>
          </a:p>
          <a:p>
            <a:r>
              <a:rPr lang="en-GB" sz="1200" b="0" i="0" u="none" strike="noStrike" dirty="0" smtClean="0">
                <a:solidFill>
                  <a:srgbClr val="000000"/>
                </a:solidFill>
                <a:effectLst/>
                <a:latin typeface="Calibri"/>
              </a:rPr>
              <a:t>climatology</a:t>
            </a:r>
            <a:r>
              <a:rPr lang="en-GB" dirty="0" smtClean="0"/>
              <a:t> 		</a:t>
            </a:r>
            <a:r>
              <a:rPr lang="en-GB" sz="1200" b="0" i="0" u="none" strike="noStrike" dirty="0" smtClean="0">
                <a:solidFill>
                  <a:srgbClr val="000000"/>
                </a:solidFill>
                <a:effectLst/>
                <a:latin typeface="Calibri"/>
              </a:rPr>
              <a:t>Climatology</a:t>
            </a:r>
            <a:r>
              <a:rPr lang="en-GB" dirty="0" smtClean="0"/>
              <a:t> </a:t>
            </a:r>
          </a:p>
          <a:p>
            <a:r>
              <a:rPr lang="en-GB" sz="1200" b="0" i="0" u="none" strike="noStrike" dirty="0" err="1" smtClean="0">
                <a:solidFill>
                  <a:srgbClr val="000000"/>
                </a:solidFill>
                <a:effectLst/>
                <a:latin typeface="Calibri"/>
              </a:rPr>
              <a:t>landMeteorologyClimate</a:t>
            </a:r>
            <a:r>
              <a:rPr lang="en-GB" dirty="0" smtClean="0"/>
              <a:t> 	</a:t>
            </a:r>
            <a:r>
              <a:rPr lang="en-GB" sz="1200" b="0" i="0" u="none" strike="noStrike" dirty="0" smtClean="0">
                <a:solidFill>
                  <a:srgbClr val="000000"/>
                </a:solidFill>
                <a:effectLst/>
                <a:latin typeface="Calibri"/>
              </a:rPr>
              <a:t>land meteorology climate</a:t>
            </a:r>
            <a:r>
              <a:rPr lang="en-GB" dirty="0" smtClean="0"/>
              <a:t> </a:t>
            </a:r>
          </a:p>
          <a:p>
            <a:r>
              <a:rPr lang="en-GB" sz="1200" b="0" i="0" u="none" strike="noStrike" dirty="0" err="1" smtClean="0">
                <a:solidFill>
                  <a:srgbClr val="000000"/>
                </a:solidFill>
                <a:effectLst/>
                <a:latin typeface="Calibri"/>
              </a:rPr>
              <a:t>synopticMeteorology</a:t>
            </a:r>
            <a:r>
              <a:rPr lang="en-GB" dirty="0" smtClean="0"/>
              <a:t> 	</a:t>
            </a:r>
            <a:r>
              <a:rPr lang="en-GB" sz="1200" b="0" i="0" u="none" strike="noStrike" dirty="0" smtClean="0">
                <a:solidFill>
                  <a:srgbClr val="000000"/>
                </a:solidFill>
                <a:effectLst/>
                <a:latin typeface="Calibri"/>
              </a:rPr>
              <a:t>synoptic meteorology</a:t>
            </a:r>
            <a:r>
              <a:rPr lang="en-GB" dirty="0" smtClean="0"/>
              <a:t> </a:t>
            </a:r>
          </a:p>
          <a:p>
            <a:r>
              <a:rPr lang="en-GB" sz="1200" b="0" i="0" u="none" strike="noStrike" dirty="0" err="1" smtClean="0">
                <a:solidFill>
                  <a:srgbClr val="000000"/>
                </a:solidFill>
                <a:effectLst/>
                <a:latin typeface="Calibri"/>
              </a:rPr>
              <a:t>marineMeteorology</a:t>
            </a:r>
            <a:r>
              <a:rPr lang="en-GB" dirty="0" smtClean="0"/>
              <a:t> 	</a:t>
            </a:r>
            <a:r>
              <a:rPr lang="en-GB" sz="1200" b="0" i="0" u="none" strike="noStrike" dirty="0" smtClean="0">
                <a:solidFill>
                  <a:srgbClr val="000000"/>
                </a:solidFill>
                <a:effectLst/>
                <a:latin typeface="Calibri"/>
              </a:rPr>
              <a:t>marine meteorology</a:t>
            </a:r>
            <a:endParaRPr lang="en-GB" sz="1200" b="0" i="0" u="none" strike="noStrike" dirty="0" smtClean="0">
              <a:solidFill>
                <a:schemeClr val="tx1"/>
              </a:solidFill>
              <a:effectLst/>
              <a:latin typeface="Arial" panose="020B0604020202020204" pitchFamily="34" charset="0"/>
            </a:endParaRPr>
          </a:p>
          <a:p>
            <a:r>
              <a:rPr lang="en-GB" sz="1200" b="0" i="0" u="none" strike="noStrike" dirty="0" err="1" smtClean="0">
                <a:solidFill>
                  <a:srgbClr val="000000"/>
                </a:solidFill>
                <a:effectLst/>
                <a:latin typeface="Calibri"/>
              </a:rPr>
              <a:t>agriculturalMeteorology</a:t>
            </a:r>
            <a:r>
              <a:rPr lang="en-GB" dirty="0" smtClean="0"/>
              <a:t> 	</a:t>
            </a:r>
            <a:r>
              <a:rPr lang="en-GB" sz="1200" b="0" i="0" u="none" strike="noStrike" dirty="0" smtClean="0">
                <a:solidFill>
                  <a:srgbClr val="000000"/>
                </a:solidFill>
                <a:effectLst/>
                <a:latin typeface="Calibri"/>
              </a:rPr>
              <a:t>agricultural meteorology</a:t>
            </a:r>
          </a:p>
          <a:p>
            <a:r>
              <a:rPr lang="en-GB" sz="1200" b="0" i="0" u="none" strike="noStrike" dirty="0" smtClean="0">
                <a:solidFill>
                  <a:srgbClr val="000000"/>
                </a:solidFill>
                <a:effectLst/>
                <a:latin typeface="Calibri"/>
              </a:rPr>
              <a:t>aerology</a:t>
            </a:r>
            <a:r>
              <a:rPr lang="en-GB" dirty="0" smtClean="0"/>
              <a:t> 		</a:t>
            </a:r>
            <a:r>
              <a:rPr lang="en-GB" sz="1200" b="0" i="0" u="none" strike="noStrike" dirty="0" smtClean="0">
                <a:solidFill>
                  <a:srgbClr val="000000"/>
                </a:solidFill>
                <a:effectLst/>
                <a:latin typeface="Calibri"/>
              </a:rPr>
              <a:t>Aerology</a:t>
            </a:r>
            <a:r>
              <a:rPr lang="en-GB" dirty="0" smtClean="0"/>
              <a:t> </a:t>
            </a:r>
          </a:p>
          <a:p>
            <a:r>
              <a:rPr lang="en-GB" sz="1200" b="0" i="0" u="none" strike="noStrike" dirty="0" err="1" smtClean="0">
                <a:solidFill>
                  <a:srgbClr val="000000"/>
                </a:solidFill>
                <a:effectLst/>
                <a:latin typeface="Calibri"/>
              </a:rPr>
              <a:t>marineAerology</a:t>
            </a:r>
            <a:r>
              <a:rPr lang="en-GB" dirty="0" smtClean="0"/>
              <a:t> 	</a:t>
            </a:r>
            <a:r>
              <a:rPr lang="en-GB" sz="1200" b="0" i="0" u="none" strike="noStrike" dirty="0" smtClean="0">
                <a:solidFill>
                  <a:srgbClr val="000000"/>
                </a:solidFill>
                <a:effectLst/>
                <a:latin typeface="Calibri"/>
              </a:rPr>
              <a:t>marine aerology</a:t>
            </a:r>
            <a:r>
              <a:rPr lang="en-GB" dirty="0" smtClean="0"/>
              <a:t> </a:t>
            </a:r>
          </a:p>
          <a:p>
            <a:r>
              <a:rPr lang="en-GB" sz="1200" b="0" i="0" u="none" strike="noStrike" dirty="0" smtClean="0">
                <a:solidFill>
                  <a:srgbClr val="000000"/>
                </a:solidFill>
                <a:effectLst/>
                <a:latin typeface="Calibri"/>
              </a:rPr>
              <a:t>oceanography</a:t>
            </a:r>
            <a:r>
              <a:rPr lang="en-GB" dirty="0" smtClean="0"/>
              <a:t> 	</a:t>
            </a:r>
            <a:r>
              <a:rPr lang="en-GB" sz="1200" b="0" i="0" u="none" strike="noStrike" dirty="0" smtClean="0">
                <a:solidFill>
                  <a:srgbClr val="000000"/>
                </a:solidFill>
                <a:effectLst/>
                <a:latin typeface="Calibri"/>
              </a:rPr>
              <a:t>Oceanography</a:t>
            </a:r>
            <a:r>
              <a:rPr lang="en-GB" dirty="0" smtClean="0"/>
              <a:t> </a:t>
            </a:r>
          </a:p>
          <a:p>
            <a:r>
              <a:rPr lang="en-GB" sz="1200" b="0" i="0" u="none" strike="noStrike" dirty="0" err="1" smtClean="0">
                <a:solidFill>
                  <a:srgbClr val="000000"/>
                </a:solidFill>
                <a:effectLst/>
                <a:latin typeface="Calibri"/>
              </a:rPr>
              <a:t>landHydrology</a:t>
            </a:r>
            <a:r>
              <a:rPr lang="en-GB" dirty="0" smtClean="0"/>
              <a:t> 	</a:t>
            </a:r>
            <a:r>
              <a:rPr lang="en-GB" sz="1200" b="0" i="0" u="none" strike="noStrike" dirty="0" smtClean="0">
                <a:solidFill>
                  <a:srgbClr val="000000"/>
                </a:solidFill>
                <a:effectLst/>
                <a:latin typeface="Calibri"/>
              </a:rPr>
              <a:t>land hydrology</a:t>
            </a:r>
            <a:r>
              <a:rPr lang="en-GB" dirty="0" smtClean="0"/>
              <a:t> </a:t>
            </a:r>
          </a:p>
          <a:p>
            <a:r>
              <a:rPr lang="en-GB" sz="1200" b="0" i="0" u="none" strike="noStrike" dirty="0" err="1" smtClean="0">
                <a:solidFill>
                  <a:srgbClr val="000000"/>
                </a:solidFill>
                <a:effectLst/>
                <a:latin typeface="Calibri"/>
              </a:rPr>
              <a:t>rocketSounding</a:t>
            </a:r>
            <a:r>
              <a:rPr lang="en-GB" dirty="0" smtClean="0"/>
              <a:t> 	</a:t>
            </a:r>
            <a:r>
              <a:rPr lang="en-GB" sz="1200" b="0" i="0" u="none" strike="noStrike" dirty="0" smtClean="0">
                <a:solidFill>
                  <a:srgbClr val="000000"/>
                </a:solidFill>
                <a:effectLst/>
                <a:latin typeface="Calibri"/>
              </a:rPr>
              <a:t>rocket sounding</a:t>
            </a:r>
            <a:r>
              <a:rPr lang="en-GB" dirty="0" smtClean="0"/>
              <a:t> </a:t>
            </a:r>
          </a:p>
          <a:p>
            <a:r>
              <a:rPr lang="en-GB" sz="1200" b="0" i="0" u="none" strike="noStrike" dirty="0" smtClean="0">
                <a:solidFill>
                  <a:srgbClr val="000000"/>
                </a:solidFill>
                <a:effectLst/>
                <a:latin typeface="Calibri"/>
              </a:rPr>
              <a:t>pollution</a:t>
            </a:r>
            <a:r>
              <a:rPr lang="en-GB" dirty="0" smtClean="0"/>
              <a:t> 		</a:t>
            </a:r>
            <a:r>
              <a:rPr lang="en-GB" sz="1200" b="0" i="0" u="none" strike="noStrike" dirty="0" smtClean="0">
                <a:solidFill>
                  <a:srgbClr val="000000"/>
                </a:solidFill>
                <a:effectLst/>
                <a:latin typeface="Calibri"/>
              </a:rPr>
              <a:t>Pollution</a:t>
            </a:r>
            <a:r>
              <a:rPr lang="en-GB" dirty="0" smtClean="0"/>
              <a:t> </a:t>
            </a:r>
          </a:p>
          <a:p>
            <a:r>
              <a:rPr lang="en-GB" sz="1200" b="0" i="0" u="none" strike="noStrike" dirty="0" err="1" smtClean="0">
                <a:solidFill>
                  <a:srgbClr val="000000"/>
                </a:solidFill>
                <a:effectLst/>
                <a:latin typeface="Calibri"/>
              </a:rPr>
              <a:t>waterPollution</a:t>
            </a:r>
            <a:r>
              <a:rPr lang="en-GB" dirty="0" smtClean="0"/>
              <a:t> 	</a:t>
            </a:r>
            <a:r>
              <a:rPr lang="en-GB" sz="1200" b="0" i="0" u="none" strike="noStrike" dirty="0" smtClean="0">
                <a:solidFill>
                  <a:srgbClr val="000000"/>
                </a:solidFill>
                <a:effectLst/>
                <a:latin typeface="Calibri"/>
              </a:rPr>
              <a:t>water pollution</a:t>
            </a:r>
            <a:r>
              <a:rPr lang="en-GB" dirty="0" smtClean="0"/>
              <a:t> </a:t>
            </a:r>
          </a:p>
          <a:p>
            <a:r>
              <a:rPr lang="en-GB" sz="1200" b="0" i="0" u="none" strike="noStrike" dirty="0" err="1" smtClean="0">
                <a:solidFill>
                  <a:srgbClr val="000000"/>
                </a:solidFill>
                <a:effectLst/>
                <a:latin typeface="Calibri"/>
              </a:rPr>
              <a:t>landWaterPollution</a:t>
            </a:r>
            <a:r>
              <a:rPr lang="en-GB" dirty="0" smtClean="0"/>
              <a:t> 	</a:t>
            </a:r>
            <a:r>
              <a:rPr lang="en-GB" sz="1200" b="0" i="0" u="none" strike="noStrike" dirty="0" smtClean="0">
                <a:solidFill>
                  <a:srgbClr val="000000"/>
                </a:solidFill>
                <a:effectLst/>
                <a:latin typeface="Calibri"/>
              </a:rPr>
              <a:t>land water pollution</a:t>
            </a:r>
            <a:r>
              <a:rPr lang="en-GB" dirty="0" smtClean="0"/>
              <a:t> </a:t>
            </a:r>
          </a:p>
          <a:p>
            <a:r>
              <a:rPr lang="en-GB" sz="1200" b="0" i="0" u="none" strike="noStrike" dirty="0" err="1" smtClean="0">
                <a:solidFill>
                  <a:srgbClr val="000000"/>
                </a:solidFill>
                <a:effectLst/>
                <a:latin typeface="Calibri"/>
              </a:rPr>
              <a:t>seaPollution</a:t>
            </a:r>
            <a:r>
              <a:rPr lang="en-GB" dirty="0" smtClean="0"/>
              <a:t> 		</a:t>
            </a:r>
            <a:r>
              <a:rPr lang="en-GB" sz="1200" b="0" i="0" u="none" strike="noStrike" dirty="0" smtClean="0">
                <a:solidFill>
                  <a:srgbClr val="000000"/>
                </a:solidFill>
                <a:effectLst/>
                <a:latin typeface="Calibri"/>
              </a:rPr>
              <a:t>sea pollution</a:t>
            </a:r>
            <a:r>
              <a:rPr lang="en-GB" dirty="0" smtClean="0"/>
              <a:t> </a:t>
            </a:r>
          </a:p>
          <a:p>
            <a:r>
              <a:rPr lang="en-GB" sz="1200" b="0" i="0" u="none" strike="noStrike" dirty="0" err="1" smtClean="0">
                <a:solidFill>
                  <a:srgbClr val="000000"/>
                </a:solidFill>
                <a:effectLst/>
                <a:latin typeface="Calibri"/>
              </a:rPr>
              <a:t>landPollution</a:t>
            </a:r>
            <a:r>
              <a:rPr lang="en-GB" dirty="0" smtClean="0"/>
              <a:t> 		</a:t>
            </a:r>
            <a:r>
              <a:rPr lang="en-GB" sz="1200" b="0" i="0" u="none" strike="noStrike" dirty="0" smtClean="0">
                <a:solidFill>
                  <a:srgbClr val="000000"/>
                </a:solidFill>
                <a:effectLst/>
                <a:latin typeface="Calibri"/>
              </a:rPr>
              <a:t>land pollution</a:t>
            </a:r>
            <a:r>
              <a:rPr lang="en-GB" dirty="0" smtClean="0"/>
              <a:t> </a:t>
            </a:r>
          </a:p>
          <a:p>
            <a:r>
              <a:rPr lang="en-GB" sz="1200" b="0" i="0" u="none" strike="noStrike" dirty="0" err="1" smtClean="0">
                <a:solidFill>
                  <a:srgbClr val="000000"/>
                </a:solidFill>
                <a:effectLst/>
                <a:latin typeface="Calibri"/>
              </a:rPr>
              <a:t>airPollution</a:t>
            </a:r>
            <a:r>
              <a:rPr lang="en-GB" dirty="0" smtClean="0"/>
              <a:t> 		</a:t>
            </a:r>
            <a:r>
              <a:rPr lang="en-GB" sz="1200" b="0" i="0" u="none" strike="noStrike" dirty="0" smtClean="0">
                <a:solidFill>
                  <a:srgbClr val="000000"/>
                </a:solidFill>
                <a:effectLst/>
                <a:latin typeface="Calibri"/>
              </a:rPr>
              <a:t>air pollution</a:t>
            </a:r>
            <a:r>
              <a:rPr lang="en-GB" dirty="0" smtClean="0"/>
              <a:t> </a:t>
            </a:r>
          </a:p>
          <a:p>
            <a:r>
              <a:rPr lang="en-GB" sz="1200" b="0" i="0" u="none" strike="noStrike" dirty="0" smtClean="0">
                <a:solidFill>
                  <a:srgbClr val="000000"/>
                </a:solidFill>
                <a:effectLst/>
                <a:latin typeface="Calibri"/>
              </a:rPr>
              <a:t>glaciology</a:t>
            </a:r>
            <a:r>
              <a:rPr lang="en-GB" dirty="0" smtClean="0"/>
              <a:t> 		</a:t>
            </a:r>
            <a:r>
              <a:rPr lang="en-GB" sz="1200" b="0" i="0" u="none" strike="noStrike" dirty="0" smtClean="0">
                <a:solidFill>
                  <a:srgbClr val="000000"/>
                </a:solidFill>
                <a:effectLst/>
                <a:latin typeface="Calibri"/>
              </a:rPr>
              <a:t>Glaciology</a:t>
            </a:r>
            <a:r>
              <a:rPr lang="en-GB" dirty="0" smtClean="0"/>
              <a:t> </a:t>
            </a:r>
          </a:p>
          <a:p>
            <a:r>
              <a:rPr lang="en-GB" sz="1200" b="0" i="0" u="none" strike="noStrike" dirty="0" err="1" smtClean="0">
                <a:solidFill>
                  <a:srgbClr val="000000"/>
                </a:solidFill>
                <a:effectLst/>
                <a:latin typeface="Calibri"/>
              </a:rPr>
              <a:t>actinometry</a:t>
            </a:r>
            <a:r>
              <a:rPr lang="en-GB" dirty="0" smtClean="0"/>
              <a:t> 		</a:t>
            </a:r>
            <a:r>
              <a:rPr lang="en-GB" sz="1200" b="0" i="0" u="none" strike="noStrike" dirty="0" err="1" smtClean="0">
                <a:solidFill>
                  <a:srgbClr val="000000"/>
                </a:solidFill>
                <a:effectLst/>
                <a:latin typeface="Calibri"/>
              </a:rPr>
              <a:t>Actinometry</a:t>
            </a:r>
            <a:r>
              <a:rPr lang="en-GB" dirty="0" smtClean="0"/>
              <a:t> </a:t>
            </a:r>
          </a:p>
          <a:p>
            <a:r>
              <a:rPr lang="en-GB" sz="1200" b="0" i="0" u="none" strike="noStrike" dirty="0" err="1" smtClean="0">
                <a:solidFill>
                  <a:srgbClr val="000000"/>
                </a:solidFill>
                <a:effectLst/>
                <a:latin typeface="Calibri"/>
              </a:rPr>
              <a:t>satelliteObservation</a:t>
            </a:r>
            <a:r>
              <a:rPr lang="en-GB" dirty="0" smtClean="0"/>
              <a:t> 	</a:t>
            </a:r>
            <a:r>
              <a:rPr lang="en-GB" sz="1200" b="0" i="0" u="none" strike="noStrike" dirty="0" smtClean="0">
                <a:solidFill>
                  <a:srgbClr val="000000"/>
                </a:solidFill>
                <a:effectLst/>
                <a:latin typeface="Calibri"/>
              </a:rPr>
              <a:t>satellite observation</a:t>
            </a:r>
            <a:r>
              <a:rPr lang="en-GB" dirty="0" smtClean="0"/>
              <a:t> </a:t>
            </a:r>
          </a:p>
          <a:p>
            <a:r>
              <a:rPr lang="en-GB" sz="1200" b="0" i="0" u="none" strike="noStrike" dirty="0" err="1" smtClean="0">
                <a:solidFill>
                  <a:srgbClr val="000000"/>
                </a:solidFill>
                <a:effectLst/>
                <a:latin typeface="Calibri"/>
              </a:rPr>
              <a:t>airplaneObservation</a:t>
            </a:r>
            <a:r>
              <a:rPr lang="en-GB" dirty="0" smtClean="0"/>
              <a:t> 	</a:t>
            </a:r>
            <a:r>
              <a:rPr lang="en-GB" sz="1200" b="0" i="0" u="none" strike="noStrike" dirty="0" smtClean="0">
                <a:solidFill>
                  <a:srgbClr val="000000"/>
                </a:solidFill>
                <a:effectLst/>
                <a:latin typeface="Calibri"/>
              </a:rPr>
              <a:t>airplane observation</a:t>
            </a:r>
            <a:r>
              <a:rPr lang="en-GB" dirty="0" smtClean="0"/>
              <a:t> </a:t>
            </a:r>
          </a:p>
          <a:p>
            <a:r>
              <a:rPr lang="en-GB" sz="1200" b="0" i="0" u="none" strike="noStrike" dirty="0" err="1" smtClean="0">
                <a:solidFill>
                  <a:srgbClr val="000000"/>
                </a:solidFill>
                <a:effectLst/>
                <a:latin typeface="Calibri"/>
              </a:rPr>
              <a:t>observationPlatform</a:t>
            </a:r>
            <a:r>
              <a:rPr lang="en-GB" dirty="0" smtClean="0"/>
              <a:t> 	</a:t>
            </a:r>
            <a:r>
              <a:rPr lang="en-GB" sz="1200" b="0" i="0" u="none" strike="noStrike" dirty="0" smtClean="0">
                <a:solidFill>
                  <a:srgbClr val="000000"/>
                </a:solidFill>
                <a:effectLst/>
                <a:latin typeface="Calibri"/>
              </a:rPr>
              <a:t>observation platform</a:t>
            </a:r>
            <a:r>
              <a:rPr lang="en-GB" dirty="0" smtClean="0"/>
              <a:t> </a:t>
            </a:r>
          </a:p>
          <a:p>
            <a:r>
              <a:rPr lang="en-GB" sz="1200" b="0" i="0" u="none" strike="noStrike" dirty="0" err="1" smtClean="0">
                <a:solidFill>
                  <a:srgbClr val="000000"/>
                </a:solidFill>
                <a:effectLst/>
                <a:latin typeface="Calibri"/>
              </a:rPr>
              <a:t>spaceWeather</a:t>
            </a:r>
            <a:r>
              <a:rPr lang="en-GB" dirty="0" smtClean="0"/>
              <a:t> 	</a:t>
            </a:r>
            <a:r>
              <a:rPr lang="en-GB" sz="1200" b="0" i="0" u="none" strike="noStrike" dirty="0" smtClean="0">
                <a:solidFill>
                  <a:srgbClr val="000000"/>
                </a:solidFill>
                <a:effectLst/>
                <a:latin typeface="Calibri"/>
              </a:rPr>
              <a:t>space weather</a:t>
            </a:r>
            <a:r>
              <a:rPr lang="en-GB" dirty="0" smtClean="0"/>
              <a:t> </a:t>
            </a:r>
          </a:p>
          <a:p>
            <a:r>
              <a:rPr lang="en-GB" sz="1200" b="0" i="0" u="none" strike="noStrike" dirty="0" err="1" smtClean="0">
                <a:solidFill>
                  <a:srgbClr val="000000"/>
                </a:solidFill>
                <a:effectLst/>
                <a:latin typeface="Calibri"/>
              </a:rPr>
              <a:t>AtmosphericComposition</a:t>
            </a:r>
            <a:r>
              <a:rPr lang="en-GB" dirty="0" smtClean="0"/>
              <a:t> 	</a:t>
            </a:r>
            <a:r>
              <a:rPr lang="en-GB" sz="1200" b="0" i="0" u="none" strike="noStrike" dirty="0" smtClean="0">
                <a:solidFill>
                  <a:srgbClr val="000000"/>
                </a:solidFill>
                <a:effectLst/>
                <a:latin typeface="Calibri"/>
              </a:rPr>
              <a:t>atmospheric composition</a:t>
            </a:r>
            <a:r>
              <a:rPr lang="en-GB" dirty="0" smtClean="0"/>
              <a:t> </a:t>
            </a:r>
          </a:p>
          <a:p>
            <a:r>
              <a:rPr lang="en-GB" sz="1200" b="0" i="0" u="none" strike="noStrike" dirty="0" smtClean="0">
                <a:solidFill>
                  <a:srgbClr val="000000"/>
                </a:solidFill>
                <a:effectLst/>
                <a:latin typeface="Calibri"/>
              </a:rPr>
              <a:t>radiation</a:t>
            </a:r>
            <a:r>
              <a:rPr lang="en-GB" dirty="0" smtClean="0"/>
              <a:t> 		</a:t>
            </a:r>
            <a:r>
              <a:rPr lang="en-GB" sz="1200" b="0" i="0" u="none" strike="noStrike" dirty="0" smtClean="0">
                <a:solidFill>
                  <a:srgbClr val="000000"/>
                </a:solidFill>
                <a:effectLst/>
                <a:latin typeface="Calibri"/>
              </a:rPr>
              <a:t>radiation</a:t>
            </a:r>
            <a:r>
              <a:rPr lang="en-GB" dirty="0" smtClean="0"/>
              <a:t> </a:t>
            </a:r>
            <a:endParaRPr lang="en-GB" baseline="0" dirty="0" smtClean="0"/>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22</a:t>
            </a:fld>
            <a:endParaRPr lang="en-GB" altLang="en-US"/>
          </a:p>
        </p:txBody>
      </p:sp>
    </p:spTree>
    <p:extLst>
      <p:ext uri="{BB962C8B-B14F-4D97-AF65-F5344CB8AC3E}">
        <p14:creationId xmlns:p14="http://schemas.microsoft.com/office/powerpoint/2010/main" val="33888970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a:t>
            </a:r>
            <a:r>
              <a:rPr lang="en-GB" b="1" baseline="0" dirty="0" smtClean="0"/>
              <a:t> to include in a metadata record</a:t>
            </a:r>
          </a:p>
          <a:p>
            <a:endParaRPr lang="en-GB" baseline="0" dirty="0" smtClean="0"/>
          </a:p>
          <a:p>
            <a:r>
              <a:rPr lang="en-GB" dirty="0" smtClean="0"/>
              <a:t>WIS uses keywords from Table 17 of the Manual on WIS (</a:t>
            </a:r>
            <a:r>
              <a:rPr lang="en-GB" dirty="0" err="1" smtClean="0"/>
              <a:t>WMO_DistributionScopeCode</a:t>
            </a:r>
            <a:r>
              <a:rPr lang="en-GB" baseline="0" dirty="0" smtClean="0"/>
              <a:t> – see http://wis.wmo.int/style/WMOCodeLists_Style.xml#WMO_DistributionScopeCode) to control the distribution of information within the WIS. Information marked for “</a:t>
            </a:r>
            <a:r>
              <a:rPr lang="en-GB" baseline="0" dirty="0" err="1" smtClean="0"/>
              <a:t>GlobalExchange</a:t>
            </a:r>
            <a:r>
              <a:rPr lang="en-GB" baseline="0" dirty="0" smtClean="0"/>
              <a:t>” are held for at least 24h in the cache of each GISC.</a:t>
            </a:r>
          </a:p>
          <a:p>
            <a:endParaRPr lang="en-GB" baseline="0" dirty="0" smtClean="0"/>
          </a:p>
          <a:p>
            <a:r>
              <a:rPr lang="en-GB" baseline="0" dirty="0" smtClean="0"/>
              <a:t>Permitted values are “</a:t>
            </a:r>
            <a:r>
              <a:rPr lang="en-GB" baseline="0" dirty="0" err="1" smtClean="0"/>
              <a:t>GlobalExchange</a:t>
            </a:r>
            <a:r>
              <a:rPr lang="en-GB" baseline="0" dirty="0" smtClean="0"/>
              <a:t>”, “</a:t>
            </a:r>
            <a:r>
              <a:rPr lang="en-GB" baseline="0" dirty="0" err="1" smtClean="0"/>
              <a:t>RegionalExchange</a:t>
            </a:r>
            <a:r>
              <a:rPr lang="en-GB" baseline="0" dirty="0" smtClean="0"/>
              <a:t>”, “</a:t>
            </a:r>
            <a:r>
              <a:rPr lang="en-GB" baseline="0" dirty="0" err="1" smtClean="0"/>
              <a:t>OriginatingCentre</a:t>
            </a:r>
            <a:r>
              <a:rPr lang="en-GB" baseline="0" dirty="0" smtClean="0"/>
              <a:t>”.</a:t>
            </a:r>
          </a:p>
          <a:p>
            <a:endParaRPr lang="en-GB" baseline="0" dirty="0" smtClean="0"/>
          </a:p>
          <a:p>
            <a:r>
              <a:rPr lang="en-GB" baseline="0" dirty="0" smtClean="0"/>
              <a:t>Metadata records describing information designated for “</a:t>
            </a:r>
            <a:r>
              <a:rPr lang="en-GB" baseline="0" dirty="0" err="1" smtClean="0"/>
              <a:t>GlobalExchange</a:t>
            </a:r>
            <a:r>
              <a:rPr lang="en-GB" baseline="0" dirty="0" smtClean="0"/>
              <a:t>” must also have a keyword from the “</a:t>
            </a:r>
            <a:r>
              <a:rPr lang="en-GB" baseline="0" dirty="0" err="1" smtClean="0"/>
              <a:t>WMO_GTSProductsCategoryCode</a:t>
            </a:r>
            <a:r>
              <a:rPr lang="en-GB" baseline="0" dirty="0" smtClean="0"/>
              <a:t>” list (see http://wis.wmo.int/style/WMOCodeLists_Style.xml#WMO_GTSProductCategoryCode). Permitted values are “GTSPriority1”, “GTSPriority2”, “GTSPriority3”, and “GTSPriority4”.</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23</a:t>
            </a:fld>
            <a:endParaRPr lang="en-GB" altLang="en-US"/>
          </a:p>
        </p:txBody>
      </p:sp>
    </p:spTree>
    <p:extLst>
      <p:ext uri="{BB962C8B-B14F-4D97-AF65-F5344CB8AC3E}">
        <p14:creationId xmlns:p14="http://schemas.microsoft.com/office/powerpoint/2010/main" val="1289425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a:t>
            </a:r>
            <a:r>
              <a:rPr lang="en-GB" b="1" baseline="0" dirty="0" smtClean="0"/>
              <a:t> in a metadata record – Abstract</a:t>
            </a:r>
          </a:p>
          <a:p>
            <a:endParaRPr lang="en-GB" baseline="0" dirty="0" smtClean="0"/>
          </a:p>
          <a:p>
            <a:r>
              <a:rPr lang="en-GB" dirty="0" smtClean="0"/>
              <a:t>Like the title, the abstract is aimed at human</a:t>
            </a:r>
            <a:r>
              <a:rPr lang="en-GB" baseline="0" dirty="0" smtClean="0"/>
              <a:t> users of the WIS Discovery metadata. The abstract provides a description of the information being made available through the WIS. It is used to help users decide whether the information offered is of relevance to them. The abstract must be provided in English. The same content may also be provided in other languages provided that the English version is also included in the record.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24</a:t>
            </a:fld>
            <a:endParaRPr lang="en-GB" altLang="en-US"/>
          </a:p>
        </p:txBody>
      </p:sp>
    </p:spTree>
    <p:extLst>
      <p:ext uri="{BB962C8B-B14F-4D97-AF65-F5344CB8AC3E}">
        <p14:creationId xmlns:p14="http://schemas.microsoft.com/office/powerpoint/2010/main" val="18262250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a:t>
            </a:r>
            <a:r>
              <a:rPr lang="en-GB" b="1" baseline="0" dirty="0" smtClean="0"/>
              <a:t>o include in a metadata record – “Other constraints”</a:t>
            </a:r>
          </a:p>
          <a:p>
            <a:endParaRPr lang="en-GB" baseline="0" dirty="0" smtClean="0"/>
          </a:p>
          <a:p>
            <a:r>
              <a:rPr lang="en-GB" dirty="0" smtClean="0"/>
              <a:t>ISO</a:t>
            </a:r>
            <a:r>
              <a:rPr lang="en-GB" baseline="0" dirty="0" smtClean="0"/>
              <a:t> 19115 provides several fields that allow description of constraints on the use of the information described in the metadata record. WIS uses one of these, the “Other constraints” field, to record the data policy that has to be applied to the information. WIS Discovery metadata records that describe information designated for global exchange have to include a statement of the data policy using the keyword list “</a:t>
            </a:r>
            <a:r>
              <a:rPr lang="en-GB" baseline="0" dirty="0" err="1" smtClean="0"/>
              <a:t>WMO_DataLicenceCode</a:t>
            </a:r>
            <a:r>
              <a:rPr lang="en-GB" baseline="0" dirty="0" smtClean="0"/>
              <a:t>” (see http://wis.wmo.int/style/WMOCodeLists_Style.xml#WMO_DataLicenseCode). </a:t>
            </a:r>
          </a:p>
          <a:p>
            <a:endParaRPr lang="en-GB" baseline="0" dirty="0" smtClean="0"/>
          </a:p>
          <a:p>
            <a:r>
              <a:rPr lang="en-GB" baseline="0" dirty="0" smtClean="0"/>
              <a:t>Permitted values are:</a:t>
            </a:r>
          </a:p>
          <a:p>
            <a:r>
              <a:rPr lang="en-GB" baseline="0" dirty="0" smtClean="0"/>
              <a:t>“</a:t>
            </a:r>
            <a:r>
              <a:rPr lang="en-GB" baseline="0" dirty="0" err="1" smtClean="0"/>
              <a:t>WMOEssential</a:t>
            </a:r>
            <a:r>
              <a:rPr lang="en-GB" baseline="0" dirty="0" smtClean="0"/>
              <a:t>” – information classed as “essential” in WMO Resolution 40 Cg-XII, Resolution 25 Cg-XIII or Resolution 60 Cg-17.</a:t>
            </a:r>
          </a:p>
          <a:p>
            <a:pPr marL="0" marR="0" indent="0" algn="l" defTabSz="914400" rtl="0" eaLnBrk="0" fontAlgn="base" latinLnBrk="0" hangingPunct="0">
              <a:lnSpc>
                <a:spcPct val="100000"/>
              </a:lnSpc>
              <a:spcBef>
                <a:spcPct val="30000"/>
              </a:spcBef>
              <a:spcAft>
                <a:spcPct val="0"/>
              </a:spcAft>
              <a:buClrTx/>
              <a:buSzTx/>
              <a:buFontTx/>
              <a:buNone/>
              <a:tabLst/>
              <a:defRPr/>
            </a:pPr>
            <a:r>
              <a:rPr lang="en-GB" baseline="0" dirty="0" smtClean="0"/>
              <a:t>“</a:t>
            </a:r>
            <a:r>
              <a:rPr lang="en-GB" baseline="0" dirty="0" err="1" smtClean="0"/>
              <a:t>WMOAdditional</a:t>
            </a:r>
            <a:r>
              <a:rPr lang="en-GB" baseline="0" dirty="0" smtClean="0"/>
              <a:t>” - information classed as “additional” in WMO Resolution 40 Cg-XII, Resolution 25 Cg-XIII or Resolution 60 Cg-17.</a:t>
            </a:r>
          </a:p>
          <a:p>
            <a:r>
              <a:rPr lang="en-GB" dirty="0" smtClean="0"/>
              <a:t>“</a:t>
            </a:r>
            <a:r>
              <a:rPr lang="en-GB" dirty="0" err="1" smtClean="0"/>
              <a:t>WMOOther</a:t>
            </a:r>
            <a:r>
              <a:rPr lang="en-GB" dirty="0" smtClean="0"/>
              <a:t>” – information that has intellectual property constraints</a:t>
            </a:r>
            <a:r>
              <a:rPr lang="en-GB" baseline="0" dirty="0" smtClean="0"/>
              <a:t> on its use, but is not included in Resolution 40, 25 or 60.</a:t>
            </a:r>
          </a:p>
          <a:p>
            <a:r>
              <a:rPr lang="en-GB" baseline="0" dirty="0" smtClean="0"/>
              <a:t>“</a:t>
            </a:r>
            <a:r>
              <a:rPr lang="en-GB" baseline="0" dirty="0" err="1" smtClean="0"/>
              <a:t>noLimitation</a:t>
            </a:r>
            <a:r>
              <a:rPr lang="en-GB" baseline="0" dirty="0" smtClean="0"/>
              <a:t>” – information that may be used in any way.</a:t>
            </a:r>
          </a:p>
          <a:p>
            <a:endParaRPr lang="en-GB" baseline="0" dirty="0" smtClean="0"/>
          </a:p>
          <a:p>
            <a:r>
              <a:rPr lang="en-GB" baseline="0" dirty="0" smtClean="0"/>
              <a:t>Your organization will have defined its own data policy, and you will need to consult with this in order to represent it correctly in the metadata records you create or update.</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25</a:t>
            </a:fld>
            <a:endParaRPr lang="en-GB" altLang="en-US"/>
          </a:p>
        </p:txBody>
      </p:sp>
    </p:spTree>
    <p:extLst>
      <p:ext uri="{BB962C8B-B14F-4D97-AF65-F5344CB8AC3E}">
        <p14:creationId xmlns:p14="http://schemas.microsoft.com/office/powerpoint/2010/main" val="6684646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to include in a metadata record – </a:t>
            </a:r>
            <a:r>
              <a:rPr lang="en-GB" b="1" dirty="0" err="1" smtClean="0"/>
              <a:t>fileIdentifier</a:t>
            </a:r>
            <a:endParaRPr lang="en-GB" b="1" dirty="0" smtClean="0"/>
          </a:p>
          <a:p>
            <a:endParaRPr lang="en-GB" dirty="0" smtClean="0"/>
          </a:p>
          <a:p>
            <a:r>
              <a:rPr lang="en-GB" dirty="0" smtClean="0"/>
              <a:t>The</a:t>
            </a:r>
            <a:r>
              <a:rPr lang="en-GB" baseline="0" dirty="0" smtClean="0"/>
              <a:t> WIS metadata catalogue is synchronized between all the GISCs. The </a:t>
            </a:r>
            <a:r>
              <a:rPr lang="en-GB" baseline="0" dirty="0" err="1" smtClean="0"/>
              <a:t>fileIdentifier</a:t>
            </a:r>
            <a:r>
              <a:rPr lang="en-GB" baseline="0" dirty="0" smtClean="0"/>
              <a:t> is key to ensuring that the GISCs are able to maintain consistency between their copies of the catalogue.</a:t>
            </a:r>
          </a:p>
          <a:p>
            <a:endParaRPr lang="en-GB" baseline="0" dirty="0" smtClean="0"/>
          </a:p>
          <a:p>
            <a:r>
              <a:rPr lang="en-GB" baseline="0" dirty="0" smtClean="0"/>
              <a:t>Metadata records are required for all sets of information exchanged through the WIS. Each record must have a </a:t>
            </a:r>
            <a:r>
              <a:rPr lang="en-GB" baseline="0" dirty="0" err="1" smtClean="0"/>
              <a:t>fileIdentifier</a:t>
            </a:r>
            <a:r>
              <a:rPr lang="en-GB" baseline="0" dirty="0" smtClean="0"/>
              <a:t> that is unique – no other record in the WIS metadata catalogue may have the same </a:t>
            </a:r>
            <a:r>
              <a:rPr lang="en-GB" baseline="0" dirty="0" err="1" smtClean="0"/>
              <a:t>fileIdentifier</a:t>
            </a:r>
            <a:r>
              <a:rPr lang="en-GB" baseline="0" dirty="0" smtClean="0"/>
              <a:t> – and if two records do have the same </a:t>
            </a:r>
            <a:r>
              <a:rPr lang="en-GB" baseline="0" dirty="0" err="1" smtClean="0"/>
              <a:t>fileIdentifier</a:t>
            </a:r>
            <a:r>
              <a:rPr lang="en-GB" baseline="0" dirty="0" smtClean="0"/>
              <a:t> the one with the later modification time is assumed to be a replacement for the earlier one.</a:t>
            </a:r>
          </a:p>
          <a:p>
            <a:endParaRPr lang="en-GB" baseline="0" dirty="0" smtClean="0"/>
          </a:p>
          <a:p>
            <a:r>
              <a:rPr lang="en-GB" baseline="0" dirty="0" smtClean="0"/>
              <a:t>It is, therefore, essential to use a systematic method for creating </a:t>
            </a:r>
            <a:r>
              <a:rPr lang="en-GB" baseline="0" dirty="0" err="1" smtClean="0"/>
              <a:t>fileIdentifiers</a:t>
            </a:r>
            <a:r>
              <a:rPr lang="en-GB" baseline="0" dirty="0" smtClean="0"/>
              <a:t>. There are two approaches used.</a:t>
            </a:r>
          </a:p>
          <a:p>
            <a:endParaRPr lang="en-GB" baseline="0" dirty="0" smtClean="0"/>
          </a:p>
          <a:p>
            <a:r>
              <a:rPr lang="en-GB" b="1" baseline="0" dirty="0" smtClean="0"/>
              <a:t>Information exchanged using the Global Telecommunications System</a:t>
            </a:r>
          </a:p>
          <a:p>
            <a:r>
              <a:rPr lang="en-GB" dirty="0" smtClean="0"/>
              <a:t>The form of the </a:t>
            </a:r>
            <a:r>
              <a:rPr lang="en-GB" dirty="0" err="1" smtClean="0"/>
              <a:t>fileIdentifier</a:t>
            </a:r>
            <a:r>
              <a:rPr lang="en-GB" dirty="0" smtClean="0"/>
              <a:t> for</a:t>
            </a:r>
            <a:r>
              <a:rPr lang="en-GB" baseline="0" dirty="0" smtClean="0"/>
              <a:t> metadata records that describe information exchanged using the Global Telecommunications System (GTS) is specified in the Manual on WIS, section 8.1. It is derived from the Abbreviated Heading for the GTS message (</a:t>
            </a:r>
            <a:r>
              <a:rPr lang="en-GB" baseline="0" dirty="0" err="1" smtClean="0"/>
              <a:t>TTAAiiCCCC</a:t>
            </a:r>
            <a:r>
              <a:rPr lang="en-GB" baseline="0" dirty="0" smtClean="0"/>
              <a:t>), and only one metadata record is used to describe the series of these messages.</a:t>
            </a:r>
          </a:p>
          <a:p>
            <a:endParaRPr lang="en-GB" baseline="0" dirty="0" smtClean="0"/>
          </a:p>
          <a:p>
            <a:r>
              <a:rPr lang="en-GB" baseline="0" dirty="0" smtClean="0"/>
              <a:t>The </a:t>
            </a:r>
            <a:r>
              <a:rPr lang="en-GB" baseline="0" dirty="0" err="1" smtClean="0"/>
              <a:t>fileIdentifier</a:t>
            </a:r>
            <a:r>
              <a:rPr lang="en-GB" baseline="0" dirty="0" smtClean="0"/>
              <a:t> is then “</a:t>
            </a:r>
            <a:r>
              <a:rPr lang="en-GB" baseline="0" dirty="0" err="1" smtClean="0"/>
              <a:t>urn:x-wmo:md:int.wmo.wis</a:t>
            </a:r>
            <a:r>
              <a:rPr lang="en-GB" baseline="0" dirty="0" smtClean="0"/>
              <a:t>::</a:t>
            </a:r>
            <a:r>
              <a:rPr lang="en-GB" baseline="0" dirty="0" err="1" smtClean="0"/>
              <a:t>TTAAiiCCCC</a:t>
            </a:r>
            <a:r>
              <a:rPr lang="en-GB" baseline="0" dirty="0" smtClean="0"/>
              <a:t>”</a:t>
            </a:r>
          </a:p>
          <a:p>
            <a:endParaRPr lang="en-GB" baseline="0" dirty="0" smtClean="0"/>
          </a:p>
          <a:p>
            <a:r>
              <a:rPr lang="en-GB" baseline="0" dirty="0" smtClean="0"/>
              <a:t>(Note, the Manual on WIS also defines how to create the </a:t>
            </a:r>
            <a:r>
              <a:rPr lang="en-GB" baseline="0" dirty="0" err="1" smtClean="0"/>
              <a:t>fileIdentifier</a:t>
            </a:r>
            <a:r>
              <a:rPr lang="en-GB" baseline="0" dirty="0" smtClean="0"/>
              <a:t> for files exchanged on the GTS using file names with </a:t>
            </a:r>
            <a:r>
              <a:rPr lang="en-GB" baseline="0" dirty="0" err="1" smtClean="0"/>
              <a:t>Pflag</a:t>
            </a:r>
            <a:r>
              <a:rPr lang="en-GB" baseline="0" dirty="0" smtClean="0"/>
              <a:t>=“W”).</a:t>
            </a:r>
          </a:p>
          <a:p>
            <a:endParaRPr lang="en-GB" baseline="0" dirty="0" smtClean="0"/>
          </a:p>
          <a:p>
            <a:r>
              <a:rPr lang="en-GB" baseline="0" dirty="0" smtClean="0"/>
              <a:t>For information exchanged on the GTS, the </a:t>
            </a:r>
            <a:r>
              <a:rPr lang="en-GB" baseline="0" dirty="0" err="1" smtClean="0"/>
              <a:t>fileIdentifier</a:t>
            </a:r>
            <a:r>
              <a:rPr lang="en-GB" baseline="0" dirty="0" smtClean="0"/>
              <a:t> is used to match any data received with the associated metadata record.</a:t>
            </a:r>
          </a:p>
          <a:p>
            <a:endParaRPr lang="en-GB" baseline="0" dirty="0" smtClean="0"/>
          </a:p>
          <a:p>
            <a:r>
              <a:rPr lang="en-GB" b="1" baseline="0" dirty="0" smtClean="0"/>
              <a:t>Information not exchanged using the Global Telecommunications System</a:t>
            </a:r>
          </a:p>
          <a:p>
            <a:r>
              <a:rPr lang="en-GB" baseline="0" dirty="0" smtClean="0"/>
              <a:t>The Manual on WIS requires that all </a:t>
            </a:r>
            <a:r>
              <a:rPr lang="en-GB" baseline="0" dirty="0" err="1" smtClean="0"/>
              <a:t>fileIdentifiers</a:t>
            </a:r>
            <a:r>
              <a:rPr lang="en-GB" baseline="0" dirty="0" smtClean="0"/>
              <a:t> are globally unique, and suggests a method for ensuring uniqueness for those records that do not describe information exchanged using the GTS.</a:t>
            </a:r>
          </a:p>
          <a:p>
            <a:endParaRPr lang="en-GB" baseline="0" dirty="0" smtClean="0"/>
          </a:p>
          <a:p>
            <a:r>
              <a:rPr lang="en-GB" baseline="0" dirty="0" smtClean="0"/>
              <a:t>Standard practice is for an organization to base the </a:t>
            </a:r>
            <a:r>
              <a:rPr lang="en-GB" baseline="0" dirty="0" err="1" smtClean="0"/>
              <a:t>fileIdentifier</a:t>
            </a:r>
            <a:r>
              <a:rPr lang="en-GB" baseline="0" dirty="0" smtClean="0"/>
              <a:t> on its internet domain name in reverse order. For example, the German weather service (with domain dwd.de) would use “</a:t>
            </a:r>
            <a:r>
              <a:rPr lang="en-GB" baseline="0" dirty="0" err="1" smtClean="0"/>
              <a:t>de.dwd</a:t>
            </a:r>
            <a:r>
              <a:rPr lang="en-GB" baseline="0" dirty="0" smtClean="0"/>
              <a:t>.”. The centre then uses its own internal mechanisms to ensure uniqueness of </a:t>
            </a:r>
            <a:r>
              <a:rPr lang="en-GB" baseline="0" dirty="0" err="1" smtClean="0"/>
              <a:t>fileIdentifiers</a:t>
            </a:r>
            <a:r>
              <a:rPr lang="en-GB" baseline="0" dirty="0" smtClean="0"/>
              <a:t> for the metadata records it is responsible for. An example of a </a:t>
            </a:r>
            <a:r>
              <a:rPr lang="en-GB" baseline="0" dirty="0" err="1" smtClean="0"/>
              <a:t>fileIdentifier</a:t>
            </a:r>
            <a:r>
              <a:rPr lang="en-GB" baseline="0" dirty="0" smtClean="0"/>
              <a:t> used by the German weather service is:</a:t>
            </a:r>
          </a:p>
          <a:p>
            <a:r>
              <a:rPr lang="en-GB" baseline="0" dirty="0" smtClean="0"/>
              <a:t>“</a:t>
            </a:r>
            <a:r>
              <a:rPr lang="en-GB" baseline="0" dirty="0" err="1" smtClean="0"/>
              <a:t>de.dwd.hydromet.regnie.daily.info_sf</a:t>
            </a:r>
            <a:r>
              <a:rPr lang="en-GB" baseline="0" dirty="0" smtClean="0"/>
              <a:t> “</a:t>
            </a:r>
          </a:p>
          <a:p>
            <a:endParaRPr lang="en-GB" baseline="0" dirty="0" smtClean="0"/>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26</a:t>
            </a:fld>
            <a:endParaRPr lang="en-GB" altLang="en-US"/>
          </a:p>
        </p:txBody>
      </p:sp>
    </p:spTree>
    <p:extLst>
      <p:ext uri="{BB962C8B-B14F-4D97-AF65-F5344CB8AC3E}">
        <p14:creationId xmlns:p14="http://schemas.microsoft.com/office/powerpoint/2010/main" val="229705671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Publishing your metadata</a:t>
            </a:r>
          </a:p>
          <a:p>
            <a:r>
              <a:rPr lang="en-GB" dirty="0" smtClean="0"/>
              <a:t>WIS discovery metadata are published through the WIS metadata catalogue.</a:t>
            </a:r>
          </a:p>
          <a:p>
            <a:endParaRPr lang="en-GB" dirty="0" smtClean="0"/>
          </a:p>
          <a:p>
            <a:r>
              <a:rPr lang="en-GB" dirty="0" smtClean="0"/>
              <a:t>Metadata records are submitted to the WIS metadata catalogue through the principal</a:t>
            </a:r>
            <a:r>
              <a:rPr lang="en-GB" baseline="0" dirty="0" smtClean="0"/>
              <a:t> GISC for centre publishing the information.</a:t>
            </a:r>
          </a:p>
          <a:p>
            <a:endParaRPr lang="en-GB" baseline="0" dirty="0" smtClean="0"/>
          </a:p>
          <a:p>
            <a:r>
              <a:rPr lang="en-GB" baseline="0" dirty="0" smtClean="0"/>
              <a:t>The process for publishing the metadata records varies between GISCs, and you will need to discuss with your GISC:</a:t>
            </a:r>
          </a:p>
          <a:p>
            <a:endParaRPr lang="en-GB" baseline="0" dirty="0" smtClean="0"/>
          </a:p>
          <a:p>
            <a:pPr marL="228600" indent="-228600">
              <a:buAutoNum type="arabicParenR"/>
            </a:pPr>
            <a:r>
              <a:rPr lang="en-GB" baseline="0" dirty="0" smtClean="0"/>
              <a:t>How to register as an authorized editor of metadata records (your Permanent Representative will need to support this request as you will be making decisions on behalf of the Permanent Representative)</a:t>
            </a:r>
          </a:p>
          <a:p>
            <a:pPr marL="228600" indent="-228600">
              <a:buAutoNum type="arabicParenR"/>
            </a:pPr>
            <a:r>
              <a:rPr lang="en-GB" baseline="0" dirty="0" smtClean="0"/>
              <a:t>How to use the GISC’s metadata record to upload or create metadata records, to edit those already in the system or to delete records</a:t>
            </a:r>
          </a:p>
          <a:p>
            <a:pPr marL="228600" indent="-228600">
              <a:buAutoNum type="arabicParenR"/>
            </a:pPr>
            <a:r>
              <a:rPr lang="en-GB" baseline="0" dirty="0" smtClean="0"/>
              <a:t>What procedures are in place to make sure that changes are only submitted to the WIS metadata catalogue when they are ready for publication.</a:t>
            </a:r>
          </a:p>
          <a:p>
            <a:pPr marL="228600" indent="-228600">
              <a:buAutoNum type="arabicParenR"/>
            </a:pPr>
            <a:endParaRPr lang="en-GB" baseline="0" dirty="0" smtClean="0"/>
          </a:p>
          <a:p>
            <a:pPr marL="0" indent="0">
              <a:buNone/>
            </a:pPr>
            <a:r>
              <a:rPr lang="en-GB" baseline="0" dirty="0" smtClean="0"/>
              <a:t>Some GISCs may require that the metadata records are prepared outside the metadata editor provided by the operational WIS catalogue.</a:t>
            </a:r>
          </a:p>
          <a:p>
            <a:pPr marL="228600" indent="-228600">
              <a:buAutoNum type="arabicParenR"/>
            </a:pP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27</a:t>
            </a:fld>
            <a:endParaRPr lang="en-GB" altLang="en-US"/>
          </a:p>
        </p:txBody>
      </p:sp>
    </p:spTree>
    <p:extLst>
      <p:ext uri="{BB962C8B-B14F-4D97-AF65-F5344CB8AC3E}">
        <p14:creationId xmlns:p14="http://schemas.microsoft.com/office/powerpoint/2010/main" val="4679022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makes good metadata?</a:t>
            </a:r>
          </a:p>
          <a:p>
            <a:endParaRPr lang="en-GB" dirty="0" smtClean="0"/>
          </a:p>
          <a:p>
            <a:r>
              <a:rPr lang="en-GB" dirty="0" smtClean="0"/>
              <a:t>At a minimum, WIS discovery metadata records must meet the minimum standards required by the Manual</a:t>
            </a:r>
            <a:r>
              <a:rPr lang="en-GB" baseline="0" dirty="0" smtClean="0"/>
              <a:t> on WIS. You can check this by using the validation tool that is linked from http://wis.wmo.int/page=WMOCoreMetadataTest (this tool was developed by NOAA).</a:t>
            </a:r>
          </a:p>
          <a:p>
            <a:endParaRPr lang="en-GB" baseline="0" dirty="0" smtClean="0"/>
          </a:p>
          <a:p>
            <a:r>
              <a:rPr lang="en-GB" baseline="0" dirty="0" smtClean="0"/>
              <a:t>Metadata records can meet the WIS technical requirements but still be useless in supporting users finding the information they need. </a:t>
            </a:r>
          </a:p>
          <a:p>
            <a:r>
              <a:rPr lang="en-GB" baseline="0" dirty="0" smtClean="0"/>
              <a:t>Check that your metadata record:</a:t>
            </a:r>
          </a:p>
          <a:p>
            <a:pPr marL="171450" indent="-171450">
              <a:buFont typeface="Arial" panose="020B0604020202020204" pitchFamily="34" charset="0"/>
              <a:buChar char="•"/>
            </a:pPr>
            <a:r>
              <a:rPr lang="en-US" dirty="0" smtClean="0"/>
              <a:t>Contains information users need to find data</a:t>
            </a:r>
          </a:p>
          <a:p>
            <a:pPr marL="171450" indent="-171450">
              <a:buFont typeface="Arial" panose="020B0604020202020204" pitchFamily="34" charset="0"/>
              <a:buChar char="•"/>
            </a:pPr>
            <a:r>
              <a:rPr lang="en-US" dirty="0" smtClean="0"/>
              <a:t>All the is information available in English (but you can add other languages to your own records if you wish)</a:t>
            </a:r>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28</a:t>
            </a:fld>
            <a:endParaRPr lang="en-GB" altLang="en-US"/>
          </a:p>
        </p:txBody>
      </p:sp>
    </p:spTree>
    <p:extLst>
      <p:ext uri="{BB962C8B-B14F-4D97-AF65-F5344CB8AC3E}">
        <p14:creationId xmlns:p14="http://schemas.microsoft.com/office/powerpoint/2010/main" val="28367384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Tools to search metadata</a:t>
            </a:r>
          </a:p>
          <a:p>
            <a:r>
              <a:rPr lang="en-GB" dirty="0" smtClean="0"/>
              <a:t>The main tool used to search the WIS discovery metadata catalogue</a:t>
            </a:r>
            <a:r>
              <a:rPr lang="en-GB" baseline="0" dirty="0" smtClean="0"/>
              <a:t> is the portal at any of the GISCs. Using those portals you can do a simple query to discover metadata records that contain a word or phrase, or you can make your query more specific by searching for words that only appear in the title, in the abstract or as a keyword. You can also combine these with searches for information within a specific area or time span.</a:t>
            </a:r>
          </a:p>
          <a:p>
            <a:endParaRPr lang="en-GB" baseline="0" dirty="0" smtClean="0"/>
          </a:p>
          <a:p>
            <a:r>
              <a:rPr lang="en-GB" baseline="0" dirty="0" smtClean="0"/>
              <a:t>There is a list of GISCs at http://www.wmo.int/giscs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29</a:t>
            </a:fld>
            <a:endParaRPr lang="en-GB" altLang="en-US"/>
          </a:p>
        </p:txBody>
      </p:sp>
    </p:spTree>
    <p:extLst>
      <p:ext uri="{BB962C8B-B14F-4D97-AF65-F5344CB8AC3E}">
        <p14:creationId xmlns:p14="http://schemas.microsoft.com/office/powerpoint/2010/main" val="370713086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fld id="{57E94BB6-BD0E-453C-B733-4010D781FE67}" type="slidenum">
              <a:rPr lang="en-GB" altLang="en-US" sz="1200">
                <a:latin typeface="Times" charset="0"/>
              </a:rPr>
              <a:pPr/>
              <a:t>30</a:t>
            </a:fld>
            <a:endParaRPr lang="en-GB" altLang="en-US" sz="1200">
              <a:latin typeface="Times" charset="0"/>
            </a:endParaRPr>
          </a:p>
        </p:txBody>
      </p:sp>
      <p:sp>
        <p:nvSpPr>
          <p:cNvPr id="11267" name="Rectangle 2"/>
          <p:cNvSpPr>
            <a:spLocks noGrp="1" noRot="1" noChangeAspect="1" noChangeArrowheads="1" noTextEdit="1"/>
          </p:cNvSpPr>
          <p:nvPr>
            <p:ph type="sldImg"/>
          </p:nvPr>
        </p:nvSpPr>
        <p:spPr>
          <a:ln/>
        </p:spPr>
      </p:sp>
      <p:sp>
        <p:nvSpPr>
          <p:cNvPr id="112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smtClean="0"/>
              <a:t>The</a:t>
            </a:r>
            <a:r>
              <a:rPr lang="en-US" altLang="en-US" b="1" baseline="0" dirty="0" smtClean="0"/>
              <a:t> role of WIS metadata in managing the WIS data flow</a:t>
            </a:r>
            <a:endParaRPr lang="en-US" altLang="en-US" b="1"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 the data flow –</a:t>
            </a:r>
            <a:r>
              <a:rPr lang="en-GB" b="1" baseline="0" dirty="0" smtClean="0"/>
              <a:t> Performance requirements</a:t>
            </a:r>
            <a:endParaRPr lang="en-GB" b="0" baseline="0" dirty="0" smtClean="0"/>
          </a:p>
          <a:p>
            <a:endParaRPr lang="en-GB" b="0" baseline="0" dirty="0" smtClean="0"/>
          </a:p>
          <a:p>
            <a:r>
              <a:rPr lang="en-GB" b="0" baseline="0" dirty="0" smtClean="0"/>
              <a:t>The flow of information in the WIS is governed by specific elements of the WIS discovery metadata records. If these elements are not specified correctly, information will not be exchanged as expected.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31</a:t>
            </a:fld>
            <a:endParaRPr lang="en-GB" altLang="en-US"/>
          </a:p>
        </p:txBody>
      </p:sp>
    </p:spTree>
    <p:extLst>
      <p:ext uri="{BB962C8B-B14F-4D97-AF65-F5344CB8AC3E}">
        <p14:creationId xmlns:p14="http://schemas.microsoft.com/office/powerpoint/2010/main" val="41623405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Data Policy</a:t>
            </a:r>
          </a:p>
          <a:p>
            <a:r>
              <a:rPr lang="en-GB" dirty="0" smtClean="0"/>
              <a:t>Metadata records describing information exchanged on the GTS must specify</a:t>
            </a:r>
            <a:r>
              <a:rPr lang="en-GB" baseline="0" dirty="0" smtClean="0"/>
              <a:t> the data policy in the “other constraints” section of the ISO 19115 metadata record.</a:t>
            </a:r>
          </a:p>
          <a:p>
            <a:endParaRPr lang="en-GB" baseline="0" dirty="0" smtClean="0"/>
          </a:p>
          <a:p>
            <a:r>
              <a:rPr lang="en-GB" dirty="0" smtClean="0"/>
              <a:t>The Data Policy</a:t>
            </a:r>
            <a:r>
              <a:rPr lang="en-GB" baseline="0" dirty="0" smtClean="0"/>
              <a:t> keywords are drawn from the keyword list </a:t>
            </a:r>
            <a:r>
              <a:rPr lang="en-GB" baseline="0" dirty="0" err="1" smtClean="0"/>
              <a:t>WMO_DataLicenseCode</a:t>
            </a:r>
            <a:r>
              <a:rPr lang="en-GB" baseline="0" dirty="0" smtClean="0"/>
              <a:t> (http://wis.wmo.int/style/WMOCodeLists_Style.xml#WMO_DataLicenseCode)</a:t>
            </a:r>
          </a:p>
          <a:p>
            <a:endParaRPr lang="en-GB" baseline="0" dirty="0" smtClean="0"/>
          </a:p>
          <a:p>
            <a:r>
              <a:rPr lang="en-GB" baseline="0" dirty="0" smtClean="0"/>
              <a:t>Although the metadata records for all the information in the WIS may be viewed or downloaded by anyone, access to the actual information from the GISC cache is controlled by the data policy keyword and by the policy of the GISC.</a:t>
            </a:r>
          </a:p>
          <a:p>
            <a:endParaRPr lang="en-GB" baseline="0" dirty="0" smtClean="0"/>
          </a:p>
          <a:p>
            <a:r>
              <a:rPr lang="en-GB" baseline="0" dirty="0" smtClean="0"/>
              <a:t>Information that is marked as “</a:t>
            </a:r>
            <a:r>
              <a:rPr lang="en-GB" baseline="0" dirty="0" err="1" smtClean="0"/>
              <a:t>WMOAdditional</a:t>
            </a:r>
            <a:r>
              <a:rPr lang="en-GB" baseline="0" dirty="0" smtClean="0"/>
              <a:t>” or “</a:t>
            </a:r>
            <a:r>
              <a:rPr lang="en-GB" baseline="0" dirty="0" err="1" smtClean="0"/>
              <a:t>WMOOther</a:t>
            </a:r>
            <a:r>
              <a:rPr lang="en-GB" baseline="0" dirty="0" smtClean="0"/>
              <a:t>” may only be accessed by registered users of the WIS. Registration needs the support of the user’s Permanent Representative, and registered users are expected to limit their use of the information to that permitted by the stated data policy.</a:t>
            </a:r>
          </a:p>
          <a:p>
            <a:endParaRPr lang="en-GB" baseline="0" dirty="0" smtClean="0"/>
          </a:p>
          <a:p>
            <a:r>
              <a:rPr lang="en-GB" baseline="0" dirty="0" smtClean="0"/>
              <a:t>A user of the information is responsible for contacting the information owner for advice on what uses are permitted.</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32</a:t>
            </a:fld>
            <a:endParaRPr lang="en-GB" altLang="en-US"/>
          </a:p>
        </p:txBody>
      </p:sp>
    </p:spTree>
    <p:extLst>
      <p:ext uri="{BB962C8B-B14F-4D97-AF65-F5344CB8AC3E}">
        <p14:creationId xmlns:p14="http://schemas.microsoft.com/office/powerpoint/2010/main" val="68082256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Data Formats</a:t>
            </a:r>
          </a:p>
          <a:p>
            <a:endParaRPr lang="en-GB" dirty="0" smtClean="0"/>
          </a:p>
          <a:p>
            <a:r>
              <a:rPr lang="en-GB" dirty="0" smtClean="0"/>
              <a:t>WIS permits</a:t>
            </a:r>
            <a:r>
              <a:rPr lang="en-GB" baseline="0" dirty="0" smtClean="0"/>
              <a:t> any data format to be used, but information providers should bear in mind that the purpose of WIS is to make information more widely available. The information will only be available if users are able to read and use it. That means users must know the format of the information, and it is clearly preferable if the information is provided in a widely understood format. For information on the GTS it is preferable that the information is represented in one of the Table Driven Code Forms (BUFR, GRIB) or in an XML format based on WaterML2 or METCE.</a:t>
            </a:r>
          </a:p>
          <a:p>
            <a:r>
              <a:rPr lang="en-GB" baseline="0" dirty="0" smtClean="0"/>
              <a:t/>
            </a:r>
            <a:br>
              <a:rPr lang="en-GB" baseline="0" dirty="0" smtClean="0"/>
            </a:br>
            <a:r>
              <a:rPr lang="en-GB" baseline="0" dirty="0" smtClean="0"/>
              <a:t>The data formats available should be recorded in the metadata record (in the Distribution Format section).</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33</a:t>
            </a:fld>
            <a:endParaRPr lang="en-GB" altLang="en-US"/>
          </a:p>
        </p:txBody>
      </p:sp>
    </p:spTree>
    <p:extLst>
      <p:ext uri="{BB962C8B-B14F-4D97-AF65-F5344CB8AC3E}">
        <p14:creationId xmlns:p14="http://schemas.microsoft.com/office/powerpoint/2010/main" val="179310405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Subscribe to data products</a:t>
            </a:r>
          </a:p>
          <a:p>
            <a:endParaRPr lang="en-GB" dirty="0" smtClean="0"/>
          </a:p>
          <a:p>
            <a:r>
              <a:rPr lang="en-GB" dirty="0" smtClean="0"/>
              <a:t>Informati</a:t>
            </a:r>
            <a:r>
              <a:rPr lang="en-GB" baseline="0" dirty="0" smtClean="0"/>
              <a:t>on that has been designated for global exchange is stored for at least 24h in the caches at the GISCs and can be downloaded immediately by authorized users.</a:t>
            </a:r>
          </a:p>
          <a:p>
            <a:endParaRPr lang="en-GB" baseline="0" dirty="0" smtClean="0"/>
          </a:p>
          <a:p>
            <a:r>
              <a:rPr lang="en-GB" baseline="0" dirty="0" smtClean="0"/>
              <a:t>In addition, registered users may also subscribe to the flow of information so that they are sent the information as soon as new versions become available on the GISC. The interface for how this is done differs between GISCs.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34</a:t>
            </a:fld>
            <a:endParaRPr lang="en-GB" altLang="en-US"/>
          </a:p>
        </p:txBody>
      </p:sp>
    </p:spTree>
    <p:extLst>
      <p:ext uri="{BB962C8B-B14F-4D97-AF65-F5344CB8AC3E}">
        <p14:creationId xmlns:p14="http://schemas.microsoft.com/office/powerpoint/2010/main" val="138404116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35</a:t>
            </a:fld>
            <a:endParaRPr lang="en-GB" altLang="en-US"/>
          </a:p>
        </p:txBody>
      </p:sp>
    </p:spTree>
    <p:extLst>
      <p:ext uri="{BB962C8B-B14F-4D97-AF65-F5344CB8AC3E}">
        <p14:creationId xmlns:p14="http://schemas.microsoft.com/office/powerpoint/2010/main" val="36099371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Exercise 1</a:t>
            </a:r>
          </a:p>
          <a:p>
            <a:endParaRPr lang="en-GB" dirty="0" smtClean="0"/>
          </a:p>
          <a:p>
            <a:r>
              <a:rPr lang="en-GB" dirty="0" smtClean="0"/>
              <a:t>Practise</a:t>
            </a:r>
            <a:r>
              <a:rPr lang="en-GB" baseline="0" dirty="0" smtClean="0"/>
              <a:t> using the search facility at your principal GISC other GISCs as well to see how they use different approaches to search.</a:t>
            </a:r>
          </a:p>
          <a:p>
            <a:endParaRPr lang="en-GB" baseline="0" dirty="0" smtClean="0"/>
          </a:p>
          <a:p>
            <a:r>
              <a:rPr lang="en-GB" baseline="0" dirty="0" smtClean="0"/>
              <a:t>Search for a type of report (</a:t>
            </a:r>
            <a:r>
              <a:rPr lang="en-GB" baseline="0" dirty="0" err="1" smtClean="0"/>
              <a:t>eg</a:t>
            </a:r>
            <a:r>
              <a:rPr lang="en-GB" baseline="0" dirty="0" smtClean="0"/>
              <a:t> SYNOP), contents of a report (</a:t>
            </a:r>
            <a:r>
              <a:rPr lang="en-GB" baseline="0" dirty="0" err="1" smtClean="0"/>
              <a:t>eg</a:t>
            </a:r>
            <a:r>
              <a:rPr lang="en-GB" baseline="0" dirty="0" smtClean="0"/>
              <a:t> temperature), for information within a specific area or within a specific time span.</a:t>
            </a:r>
          </a:p>
          <a:p>
            <a:endParaRPr lang="en-GB" baseline="0" dirty="0" smtClean="0"/>
          </a:p>
          <a:p>
            <a:r>
              <a:rPr lang="en-GB" baseline="0" dirty="0" smtClean="0"/>
              <a:t>Consider what would make searching easier, and what made some metadata records easier to find than others.</a:t>
            </a:r>
          </a:p>
          <a:p>
            <a:endParaRPr lang="en-GB" baseline="0" dirty="0" smtClean="0"/>
          </a:p>
          <a:p>
            <a:r>
              <a:rPr lang="en-GB" baseline="0" dirty="0" smtClean="0"/>
              <a:t>Download a metadata record that you found particularly helpful in describing a type of information that your centre wishes to publish through the WIS</a:t>
            </a:r>
          </a:p>
          <a:p>
            <a:endParaRPr lang="en-GB" baseline="0"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36</a:t>
            </a:fld>
            <a:endParaRPr lang="en-GB" altLang="en-US"/>
          </a:p>
        </p:txBody>
      </p:sp>
    </p:spTree>
    <p:extLst>
      <p:ext uri="{BB962C8B-B14F-4D97-AF65-F5344CB8AC3E}">
        <p14:creationId xmlns:p14="http://schemas.microsoft.com/office/powerpoint/2010/main" val="187017226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b="1" dirty="0" smtClean="0"/>
              <a:t>Exercise 2 - Creating and editing metadata</a:t>
            </a:r>
          </a:p>
          <a:p>
            <a:endParaRPr lang="en-GB" b="1" dirty="0" smtClean="0"/>
          </a:p>
          <a:p>
            <a:r>
              <a:rPr lang="en-GB" b="0" dirty="0" smtClean="0"/>
              <a:t>Start with</a:t>
            </a:r>
            <a:r>
              <a:rPr lang="en-GB" b="0" baseline="0" dirty="0" smtClean="0"/>
              <a:t> the XML you downloaded from Exercise 1 and change the </a:t>
            </a:r>
            <a:r>
              <a:rPr lang="en-GB" b="0" baseline="0" dirty="0" err="1" smtClean="0"/>
              <a:t>fileIdentifier</a:t>
            </a:r>
            <a:r>
              <a:rPr lang="en-GB" b="0" baseline="0" dirty="0" smtClean="0"/>
              <a:t> to one that is appropriate for information published by your organization.</a:t>
            </a:r>
          </a:p>
          <a:p>
            <a:endParaRPr lang="en-GB" b="0" baseline="0" dirty="0" smtClean="0"/>
          </a:p>
          <a:p>
            <a:r>
              <a:rPr lang="en-GB" b="0" baseline="0" dirty="0" smtClean="0"/>
              <a:t>Upload the metadata to a metadata editor and modify it to describe a set of information published by your centre. Publish it (if you are authorized to do so) or walk through the publication process with an expert from the GISC.</a:t>
            </a:r>
          </a:p>
          <a:p>
            <a:endParaRPr lang="en-GB" b="0" baseline="0" dirty="0" smtClean="0"/>
          </a:p>
          <a:p>
            <a:r>
              <a:rPr lang="en-GB" b="0" baseline="0" dirty="0" smtClean="0"/>
              <a:t>Edit an existing metadata record for your centre to improve it and publish the revised version (if you are authorized to do so).</a:t>
            </a:r>
          </a:p>
          <a:p>
            <a:endParaRPr lang="en-GB" b="0" baseline="0" dirty="0" smtClean="0"/>
          </a:p>
          <a:p>
            <a:r>
              <a:rPr lang="en-GB" b="0" baseline="0" dirty="0" smtClean="0"/>
              <a:t>Delete a metadata record that is no longer relevant (this could be the record you created first if you are not authorized to publish records – but before you delete it you might want to download and keep and XML version so that your centre does not need to repeat </a:t>
            </a:r>
            <a:r>
              <a:rPr lang="en-GB" b="0" baseline="0" smtClean="0"/>
              <a:t>the work you have done).</a:t>
            </a:r>
            <a:endParaRPr lang="en-GB" b="0"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37</a:t>
            </a:fld>
            <a:endParaRPr lang="en-GB" altLang="en-US"/>
          </a:p>
        </p:txBody>
      </p:sp>
    </p:spTree>
    <p:extLst>
      <p:ext uri="{BB962C8B-B14F-4D97-AF65-F5344CB8AC3E}">
        <p14:creationId xmlns:p14="http://schemas.microsoft.com/office/powerpoint/2010/main" val="92462398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What you should have learned</a:t>
            </a:r>
            <a:endParaRPr lang="en-GB" b="1"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38</a:t>
            </a:fld>
            <a:endParaRPr lang="en-GB" altLang="en-US"/>
          </a:p>
        </p:txBody>
      </p:sp>
    </p:spTree>
    <p:extLst>
      <p:ext uri="{BB962C8B-B14F-4D97-AF65-F5344CB8AC3E}">
        <p14:creationId xmlns:p14="http://schemas.microsoft.com/office/powerpoint/2010/main" val="328591341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 the data discovery</a:t>
            </a:r>
          </a:p>
          <a:p>
            <a:r>
              <a:rPr lang="en-GB" dirty="0" smtClean="0"/>
              <a:t>You should have practised</a:t>
            </a:r>
            <a:endParaRPr lang="en-GB" baseline="0" dirty="0" smtClean="0"/>
          </a:p>
          <a:p>
            <a:pPr marL="171450" indent="-171450">
              <a:buFont typeface="Arial" panose="020B0604020202020204" pitchFamily="34" charset="0"/>
              <a:buChar char="•"/>
            </a:pPr>
            <a:r>
              <a:rPr lang="en-GB" baseline="0" dirty="0" smtClean="0"/>
              <a:t>Considering what to include when creating or editing a metadata record, </a:t>
            </a:r>
          </a:p>
          <a:p>
            <a:pPr marL="171450" indent="-171450">
              <a:buFont typeface="Arial" panose="020B0604020202020204" pitchFamily="34" charset="0"/>
              <a:buChar char="•"/>
            </a:pPr>
            <a:r>
              <a:rPr lang="en-GB" baseline="0" dirty="0" smtClean="0"/>
              <a:t>Using the tools and procedures to add, replace or delete metadata records at your GISC</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39</a:t>
            </a:fld>
            <a:endParaRPr lang="en-GB" altLang="en-US"/>
          </a:p>
        </p:txBody>
      </p:sp>
    </p:spTree>
    <p:extLst>
      <p:ext uri="{BB962C8B-B14F-4D97-AF65-F5344CB8AC3E}">
        <p14:creationId xmlns:p14="http://schemas.microsoft.com/office/powerpoint/2010/main" val="19845449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Manage</a:t>
            </a:r>
            <a:r>
              <a:rPr lang="en-GB" b="1" baseline="0" dirty="0" smtClean="0"/>
              <a:t> the data discovery – knowledge and skill</a:t>
            </a:r>
          </a:p>
          <a:p>
            <a:endParaRPr lang="en-GB" baseline="0" dirty="0" smtClean="0"/>
          </a:p>
          <a:p>
            <a:r>
              <a:rPr lang="en-GB" dirty="0" smtClean="0"/>
              <a:t>You should</a:t>
            </a:r>
            <a:r>
              <a:rPr lang="en-GB" baseline="0" dirty="0" smtClean="0"/>
              <a:t> know:</a:t>
            </a:r>
          </a:p>
          <a:p>
            <a:pPr marL="171450" indent="-171450">
              <a:buFont typeface="Arial" panose="020B0604020202020204" pitchFamily="34" charset="0"/>
              <a:buChar char="•"/>
            </a:pPr>
            <a:r>
              <a:rPr lang="en-GB" baseline="0" dirty="0" smtClean="0"/>
              <a:t>What tools are available to you to manage metadata</a:t>
            </a:r>
          </a:p>
          <a:p>
            <a:pPr marL="171450" indent="-171450">
              <a:buFont typeface="Arial" panose="020B0604020202020204" pitchFamily="34" charset="0"/>
              <a:buChar char="•"/>
            </a:pPr>
            <a:r>
              <a:rPr lang="en-GB" baseline="0" dirty="0" smtClean="0"/>
              <a:t>The importance of data policy and where to go to find out more</a:t>
            </a:r>
          </a:p>
          <a:p>
            <a:pPr marL="171450" indent="-171450">
              <a:buFont typeface="Arial" panose="020B0604020202020204" pitchFamily="34" charset="0"/>
              <a:buChar char="•"/>
            </a:pPr>
            <a:r>
              <a:rPr lang="en-GB" baseline="0" dirty="0" smtClean="0"/>
              <a:t>The key components of a WIS discovery metadata record and how they are used</a:t>
            </a:r>
          </a:p>
          <a:p>
            <a:pPr marL="171450" indent="-171450">
              <a:buFont typeface="Arial" panose="020B0604020202020204" pitchFamily="34" charset="0"/>
              <a:buChar char="•"/>
            </a:pPr>
            <a:r>
              <a:rPr lang="en-GB" baseline="0" dirty="0" smtClean="0"/>
              <a:t>The importance of using clear English in metadata records.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40</a:t>
            </a:fld>
            <a:endParaRPr lang="en-GB" altLang="en-US"/>
          </a:p>
        </p:txBody>
      </p:sp>
    </p:spTree>
    <p:extLst>
      <p:ext uri="{BB962C8B-B14F-4D97-AF65-F5344CB8AC3E}">
        <p14:creationId xmlns:p14="http://schemas.microsoft.com/office/powerpoint/2010/main" val="99853194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Managing the data flow </a:t>
            </a:r>
          </a:p>
          <a:p>
            <a:endParaRPr lang="en-GB" b="1" dirty="0" smtClean="0"/>
          </a:p>
          <a:p>
            <a:r>
              <a:rPr lang="en-GB" b="0" dirty="0" smtClean="0"/>
              <a:t>You should know why</a:t>
            </a:r>
            <a:r>
              <a:rPr lang="en-GB" b="0" baseline="0" dirty="0" smtClean="0"/>
              <a:t> it is important to record the data policy and the data format. You should also know the additional requirements for metadata to support exchange of information using the GTS (</a:t>
            </a:r>
            <a:r>
              <a:rPr lang="en-GB" b="0" baseline="0" dirty="0" err="1" smtClean="0"/>
              <a:t>WMO_GTSProductCategoryCode</a:t>
            </a:r>
            <a:r>
              <a:rPr lang="en-GB" b="0" baseline="0" dirty="0" smtClean="0"/>
              <a:t> and </a:t>
            </a:r>
            <a:r>
              <a:rPr lang="en-GB" baseline="0" dirty="0" err="1" smtClean="0"/>
              <a:t>WMO_DistributionScopeCode</a:t>
            </a:r>
            <a:r>
              <a:rPr lang="en-GB" baseline="0" dirty="0" smtClean="0"/>
              <a:t>).</a:t>
            </a:r>
            <a:endParaRPr lang="en-GB" b="0"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41</a:t>
            </a:fld>
            <a:endParaRPr lang="en-GB" altLang="en-US"/>
          </a:p>
        </p:txBody>
      </p:sp>
    </p:spTree>
    <p:extLst>
      <p:ext uri="{BB962C8B-B14F-4D97-AF65-F5344CB8AC3E}">
        <p14:creationId xmlns:p14="http://schemas.microsoft.com/office/powerpoint/2010/main" val="192278832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Resources</a:t>
            </a:r>
          </a:p>
          <a:p>
            <a:endParaRPr lang="en-GB" dirty="0" smtClean="0"/>
          </a:p>
          <a:p>
            <a:r>
              <a:rPr lang="en-GB" dirty="0" smtClean="0"/>
              <a:t>The following slide</a:t>
            </a:r>
            <a:r>
              <a:rPr lang="en-GB" baseline="0" dirty="0" smtClean="0"/>
              <a:t> tells you of some support information provided by the WIS. Additional resources will be available from your GISC.</a:t>
            </a:r>
          </a:p>
          <a:p>
            <a:endParaRPr lang="en-GB" baseline="0" dirty="0" smtClean="0"/>
          </a:p>
          <a:p>
            <a:r>
              <a:rPr lang="en-GB" baseline="0" dirty="0" smtClean="0"/>
              <a:t>You will need to consult your organizations internal procedures and documentation to identify the internal processes you need to go through to release metadata records and to find out the information you need to complete the metadata records.</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42</a:t>
            </a:fld>
            <a:endParaRPr lang="en-GB" altLang="en-US"/>
          </a:p>
        </p:txBody>
      </p:sp>
    </p:spTree>
    <p:extLst>
      <p:ext uri="{BB962C8B-B14F-4D97-AF65-F5344CB8AC3E}">
        <p14:creationId xmlns:p14="http://schemas.microsoft.com/office/powerpoint/2010/main" val="41460332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WIS</a:t>
            </a:r>
            <a:r>
              <a:rPr lang="en-GB" b="1" baseline="0" dirty="0" smtClean="0"/>
              <a:t> resources</a:t>
            </a:r>
          </a:p>
          <a:p>
            <a:endParaRPr lang="en-GB" baseline="0" dirty="0" smtClean="0"/>
          </a:p>
          <a:p>
            <a:r>
              <a:rPr lang="en-GB" dirty="0" smtClean="0"/>
              <a:t>The key information resource on WIS Discovery metadata is the Manual on WIS, Part</a:t>
            </a:r>
            <a:r>
              <a:rPr lang="en-GB" baseline="0" dirty="0" smtClean="0"/>
              <a:t> 5 and Appendix C. Further guidance will be made available in the Guide to the WIS.</a:t>
            </a:r>
          </a:p>
          <a:p>
            <a:endParaRPr lang="en-GB" baseline="0" dirty="0" smtClean="0"/>
          </a:p>
          <a:p>
            <a:endParaRPr lang="en-GB" baseline="0" dirty="0" smtClean="0"/>
          </a:p>
          <a:p>
            <a:r>
              <a:rPr lang="en-GB" baseline="0" dirty="0" smtClean="0"/>
              <a:t>Draft guidance on WIS Discovery metadata is on the WIS wiki, and is evolving as the experts develop best practice.</a:t>
            </a:r>
          </a:p>
          <a:p>
            <a:endParaRPr lang="en-GB" dirty="0" smtClean="0"/>
          </a:p>
          <a:p>
            <a:r>
              <a:rPr lang="en-GB" dirty="0" smtClean="0"/>
              <a:t>Table driven codes are described on the WMO website.</a:t>
            </a:r>
          </a:p>
          <a:p>
            <a:endParaRPr lang="en-GB" dirty="0" smtClean="0"/>
          </a:p>
          <a:p>
            <a:r>
              <a:rPr lang="en-GB" dirty="0" smtClean="0"/>
              <a:t>Information on WMO data policies is</a:t>
            </a:r>
            <a:r>
              <a:rPr lang="en-GB" baseline="0" dirty="0" smtClean="0"/>
              <a:t> available on the WMO website.</a:t>
            </a:r>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43</a:t>
            </a:fld>
            <a:endParaRPr lang="en-GB" altLang="en-US"/>
          </a:p>
        </p:txBody>
      </p:sp>
    </p:spTree>
    <p:extLst>
      <p:ext uri="{BB962C8B-B14F-4D97-AF65-F5344CB8AC3E}">
        <p14:creationId xmlns:p14="http://schemas.microsoft.com/office/powerpoint/2010/main" val="106259342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1CBEDC5-FC3E-403C-B3AA-E91A5FE4D628}" type="slidenum">
              <a:rPr lang="en-GB" altLang="en-US" smtClean="0"/>
              <a:pPr/>
              <a:t>45</a:t>
            </a:fld>
            <a:endParaRPr lang="en-GB" altLang="en-US"/>
          </a:p>
        </p:txBody>
      </p:sp>
    </p:spTree>
    <p:extLst>
      <p:ext uri="{BB962C8B-B14F-4D97-AF65-F5344CB8AC3E}">
        <p14:creationId xmlns:p14="http://schemas.microsoft.com/office/powerpoint/2010/main" val="35512619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1_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8916" name="Rectangle 3"/>
          <p:cNvSpPr>
            <a:spLocks noGrp="1" noChangeArrowheads="1"/>
          </p:cNvSpPr>
          <p:nvPr>
            <p:ph type="ctrTitle"/>
          </p:nvPr>
        </p:nvSpPr>
        <p:spPr>
          <a:xfrm>
            <a:off x="611188" y="3211513"/>
            <a:ext cx="7921625" cy="1730375"/>
          </a:xfrm>
        </p:spPr>
        <p:txBody>
          <a:bodyPr/>
          <a:lstStyle>
            <a:lvl1pPr algn="ctr">
              <a:defRPr sz="4000" b="0" smtClean="0">
                <a:solidFill>
                  <a:schemeClr val="bg1"/>
                </a:solidFill>
              </a:defRPr>
            </a:lvl1pPr>
          </a:lstStyle>
          <a:p>
            <a:pPr lvl="0"/>
            <a:r>
              <a:rPr lang="en-US" noProof="0" smtClean="0"/>
              <a:t>Click to edit Master title style</a:t>
            </a:r>
            <a:endParaRPr lang="en-GB" noProof="0" smtClean="0"/>
          </a:p>
        </p:txBody>
      </p:sp>
      <p:sp>
        <p:nvSpPr>
          <p:cNvPr id="38917" name="Rectangle 4"/>
          <p:cNvSpPr>
            <a:spLocks noGrp="1" noChangeArrowheads="1"/>
          </p:cNvSpPr>
          <p:nvPr>
            <p:ph type="subTitle" idx="1"/>
          </p:nvPr>
        </p:nvSpPr>
        <p:spPr>
          <a:xfrm>
            <a:off x="611188" y="5106988"/>
            <a:ext cx="7921625" cy="914400"/>
          </a:xfrm>
        </p:spPr>
        <p:txBody>
          <a:bodyPr/>
          <a:lstStyle>
            <a:lvl1pPr marL="0" indent="0" algn="ctr">
              <a:buFont typeface="Wingdings" pitchFamily="2" charset="2"/>
              <a:buNone/>
              <a:defRPr smtClean="0">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WIS Metadata - WIS 101-6</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F60C8E46-872E-42B7-9BAB-303DB8F258F1}" type="slidenum">
              <a:rPr lang="en-GB" altLang="en-US"/>
              <a:pPr/>
              <a:t>‹#›</a:t>
            </a:fld>
            <a:endParaRPr lang="en-GB" altLang="en-US"/>
          </a:p>
        </p:txBody>
      </p:sp>
    </p:spTree>
    <p:extLst>
      <p:ext uri="{BB962C8B-B14F-4D97-AF65-F5344CB8AC3E}">
        <p14:creationId xmlns:p14="http://schemas.microsoft.com/office/powerpoint/2010/main" val="240809313"/>
      </p:ext>
    </p:extLst>
  </p:cSld>
  <p:clrMapOvr>
    <a:masterClrMapping/>
  </p:clrMapOvr>
  <p:transition spd="slow"/>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11" descr="wmo_ppt_2012.psd"/>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3" name="Rectangle 3"/>
          <p:cNvSpPr>
            <a:spLocks noGrp="1" noChangeArrowheads="1"/>
          </p:cNvSpPr>
          <p:nvPr>
            <p:ph type="ctrTitle"/>
          </p:nvPr>
        </p:nvSpPr>
        <p:spPr>
          <a:xfrm>
            <a:off x="1908175" y="260350"/>
            <a:ext cx="6985000" cy="1470025"/>
          </a:xfrm>
        </p:spPr>
        <p:txBody>
          <a:bodyPr/>
          <a:lstStyle>
            <a:lvl1pPr>
              <a:defRPr sz="4000">
                <a:solidFill>
                  <a:schemeClr val="bg1"/>
                </a:solidFill>
              </a:defRPr>
            </a:lvl1pPr>
          </a:lstStyle>
          <a:p>
            <a:pPr lvl="0"/>
            <a:r>
              <a:rPr lang="en-US" noProof="0" smtClean="0"/>
              <a:t>Click to edit Master title style</a:t>
            </a:r>
            <a:endParaRPr lang="en-GB" noProof="0" smtClean="0"/>
          </a:p>
        </p:txBody>
      </p:sp>
      <p:sp>
        <p:nvSpPr>
          <p:cNvPr id="51204" name="Rectangle 4"/>
          <p:cNvSpPr>
            <a:spLocks noGrp="1" noChangeArrowheads="1"/>
          </p:cNvSpPr>
          <p:nvPr>
            <p:ph type="subTitle" idx="1"/>
          </p:nvPr>
        </p:nvSpPr>
        <p:spPr>
          <a:xfrm>
            <a:off x="1908175" y="3405188"/>
            <a:ext cx="6985000" cy="1752600"/>
          </a:xfrm>
        </p:spPr>
        <p:txBody>
          <a:bodyPr/>
          <a:lstStyle>
            <a:lvl1pPr marL="0" indent="0">
              <a:defRPr>
                <a:solidFill>
                  <a:schemeClr val="bg1"/>
                </a:solidFill>
              </a:defRPr>
            </a:lvl1pPr>
          </a:lstStyle>
          <a:p>
            <a:pPr lvl="0"/>
            <a:r>
              <a:rPr lang="en-US" noProof="0" smtClean="0"/>
              <a:t>Click to edit Master subtitle style</a:t>
            </a:r>
            <a:endParaRPr lang="en-GB" noProof="0" smtClean="0"/>
          </a:p>
        </p:txBody>
      </p:sp>
      <p:sp>
        <p:nvSpPr>
          <p:cNvPr id="5" name="Rectangle 6"/>
          <p:cNvSpPr>
            <a:spLocks noGrp="1" noChangeArrowheads="1"/>
          </p:cNvSpPr>
          <p:nvPr>
            <p:ph type="ftr" sz="quarter" idx="10"/>
          </p:nvPr>
        </p:nvSpPr>
        <p:spPr>
          <a:xfrm>
            <a:off x="2843213" y="6467475"/>
            <a:ext cx="2520950" cy="331788"/>
          </a:xfrm>
        </p:spPr>
        <p:txBody>
          <a:bodyPr/>
          <a:lstStyle>
            <a:lvl1pPr>
              <a:defRPr smtClean="0"/>
            </a:lvl1pPr>
          </a:lstStyle>
          <a:p>
            <a:pPr>
              <a:defRPr/>
            </a:pPr>
            <a:r>
              <a:rPr lang="en-US" smtClean="0"/>
              <a:t>WIS Metadata - WIS 101-6</a:t>
            </a:r>
            <a:endParaRPr lang="en-GB"/>
          </a:p>
        </p:txBody>
      </p:sp>
      <p:sp>
        <p:nvSpPr>
          <p:cNvPr id="6" name="Rectangle 7"/>
          <p:cNvSpPr>
            <a:spLocks noGrp="1" noChangeArrowheads="1"/>
          </p:cNvSpPr>
          <p:nvPr>
            <p:ph type="sldNum" sz="quarter" idx="11"/>
          </p:nvPr>
        </p:nvSpPr>
        <p:spPr>
          <a:xfrm>
            <a:off x="5795963" y="6467475"/>
            <a:ext cx="1152525" cy="331788"/>
          </a:xfrm>
        </p:spPr>
        <p:txBody>
          <a:bodyPr/>
          <a:lstStyle>
            <a:lvl1pPr>
              <a:defRPr/>
            </a:lvl1pPr>
          </a:lstStyle>
          <a:p>
            <a:fld id="{3B9B7DDD-927F-427F-9E86-41C019A7C94A}" type="slidenum">
              <a:rPr lang="en-GB" altLang="en-US"/>
              <a:pPr/>
              <a:t>‹#›</a:t>
            </a:fld>
            <a:endParaRPr lang="en-GB" altLang="en-US"/>
          </a:p>
        </p:txBody>
      </p:sp>
    </p:spTree>
    <p:extLst>
      <p:ext uri="{BB962C8B-B14F-4D97-AF65-F5344CB8AC3E}">
        <p14:creationId xmlns:p14="http://schemas.microsoft.com/office/powerpoint/2010/main" val="1222131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7"/>
          <p:cNvSpPr>
            <a:spLocks noGrp="1" noChangeArrowheads="1"/>
          </p:cNvSpPr>
          <p:nvPr>
            <p:ph type="sldNum" sz="quarter" idx="11"/>
          </p:nvPr>
        </p:nvSpPr>
        <p:spPr>
          <a:ln/>
        </p:spPr>
        <p:txBody>
          <a:bodyPr/>
          <a:lstStyle>
            <a:lvl1pPr>
              <a:defRPr/>
            </a:lvl1pPr>
          </a:lstStyle>
          <a:p>
            <a:fld id="{5769F815-CE17-4ECC-87C7-397C1BEB112E}" type="slidenum">
              <a:rPr lang="en-GB" altLang="en-US"/>
              <a:pPr/>
              <a:t>‹#›</a:t>
            </a:fld>
            <a:endParaRPr lang="en-GB" altLang="en-US"/>
          </a:p>
        </p:txBody>
      </p:sp>
    </p:spTree>
    <p:extLst>
      <p:ext uri="{BB962C8B-B14F-4D97-AF65-F5344CB8AC3E}">
        <p14:creationId xmlns:p14="http://schemas.microsoft.com/office/powerpoint/2010/main" val="1368368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7"/>
          <p:cNvSpPr>
            <a:spLocks noGrp="1" noChangeArrowheads="1"/>
          </p:cNvSpPr>
          <p:nvPr>
            <p:ph type="sldNum" sz="quarter" idx="11"/>
          </p:nvPr>
        </p:nvSpPr>
        <p:spPr>
          <a:ln/>
        </p:spPr>
        <p:txBody>
          <a:bodyPr/>
          <a:lstStyle>
            <a:lvl1pPr>
              <a:defRPr/>
            </a:lvl1pPr>
          </a:lstStyle>
          <a:p>
            <a:fld id="{F8C7D840-61E5-40E8-A882-47BDDDD35173}" type="slidenum">
              <a:rPr lang="en-GB" altLang="en-US"/>
              <a:pPr/>
              <a:t>‹#›</a:t>
            </a:fld>
            <a:endParaRPr lang="en-GB" altLang="en-US"/>
          </a:p>
        </p:txBody>
      </p:sp>
    </p:spTree>
    <p:extLst>
      <p:ext uri="{BB962C8B-B14F-4D97-AF65-F5344CB8AC3E}">
        <p14:creationId xmlns:p14="http://schemas.microsoft.com/office/powerpoint/2010/main" val="27542311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403350" y="1412875"/>
            <a:ext cx="3703638"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5259388" y="1412875"/>
            <a:ext cx="3705225" cy="46831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7"/>
          <p:cNvSpPr>
            <a:spLocks noGrp="1" noChangeArrowheads="1"/>
          </p:cNvSpPr>
          <p:nvPr>
            <p:ph type="sldNum" sz="quarter" idx="11"/>
          </p:nvPr>
        </p:nvSpPr>
        <p:spPr>
          <a:ln/>
        </p:spPr>
        <p:txBody>
          <a:bodyPr/>
          <a:lstStyle>
            <a:lvl1pPr>
              <a:defRPr/>
            </a:lvl1pPr>
          </a:lstStyle>
          <a:p>
            <a:fld id="{C9C079BC-9AFF-437A-8A8D-EA524B1E20A2}" type="slidenum">
              <a:rPr lang="en-GB" altLang="en-US"/>
              <a:pPr/>
              <a:t>‹#›</a:t>
            </a:fld>
            <a:endParaRPr lang="en-GB" altLang="en-US"/>
          </a:p>
        </p:txBody>
      </p:sp>
    </p:spTree>
    <p:extLst>
      <p:ext uri="{BB962C8B-B14F-4D97-AF65-F5344CB8AC3E}">
        <p14:creationId xmlns:p14="http://schemas.microsoft.com/office/powerpoint/2010/main" val="2249164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55160" cy="1080120"/>
          </a:xfrm>
        </p:spPr>
        <p:txBody>
          <a:bodyPr/>
          <a:lstStyle>
            <a:lvl1pPr>
              <a:defRPr/>
            </a:lvl1pPr>
          </a:lstStyle>
          <a:p>
            <a:r>
              <a:rPr lang="en-US" smtClean="0"/>
              <a:t>Click to edit Master title style</a:t>
            </a:r>
            <a:endParaRPr lang="en-GB" dirty="0"/>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8" name="Rectangle 7"/>
          <p:cNvSpPr>
            <a:spLocks noGrp="1" noChangeArrowheads="1"/>
          </p:cNvSpPr>
          <p:nvPr>
            <p:ph type="sldNum" sz="quarter" idx="11"/>
          </p:nvPr>
        </p:nvSpPr>
        <p:spPr>
          <a:ln/>
        </p:spPr>
        <p:txBody>
          <a:bodyPr/>
          <a:lstStyle>
            <a:lvl1pPr>
              <a:defRPr/>
            </a:lvl1pPr>
          </a:lstStyle>
          <a:p>
            <a:fld id="{81491689-063A-4C14-8945-6DC247FA18DB}" type="slidenum">
              <a:rPr lang="en-GB" altLang="en-US"/>
              <a:pPr/>
              <a:t>‹#›</a:t>
            </a:fld>
            <a:endParaRPr lang="en-GB" altLang="en-US"/>
          </a:p>
        </p:txBody>
      </p:sp>
    </p:spTree>
    <p:extLst>
      <p:ext uri="{BB962C8B-B14F-4D97-AF65-F5344CB8AC3E}">
        <p14:creationId xmlns:p14="http://schemas.microsoft.com/office/powerpoint/2010/main" val="27162019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4" name="Rectangle 7"/>
          <p:cNvSpPr>
            <a:spLocks noGrp="1" noChangeArrowheads="1"/>
          </p:cNvSpPr>
          <p:nvPr>
            <p:ph type="sldNum" sz="quarter" idx="11"/>
          </p:nvPr>
        </p:nvSpPr>
        <p:spPr>
          <a:ln/>
        </p:spPr>
        <p:txBody>
          <a:bodyPr/>
          <a:lstStyle>
            <a:lvl1pPr>
              <a:defRPr/>
            </a:lvl1pPr>
          </a:lstStyle>
          <a:p>
            <a:fld id="{6E9F2192-9B48-4178-BFCA-7C7968AB4076}" type="slidenum">
              <a:rPr lang="en-GB" altLang="en-US"/>
              <a:pPr/>
              <a:t>‹#›</a:t>
            </a:fld>
            <a:endParaRPr lang="en-GB" altLang="en-US"/>
          </a:p>
        </p:txBody>
      </p:sp>
    </p:spTree>
    <p:extLst>
      <p:ext uri="{BB962C8B-B14F-4D97-AF65-F5344CB8AC3E}">
        <p14:creationId xmlns:p14="http://schemas.microsoft.com/office/powerpoint/2010/main" val="3506833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3" name="Rectangle 7"/>
          <p:cNvSpPr>
            <a:spLocks noGrp="1" noChangeArrowheads="1"/>
          </p:cNvSpPr>
          <p:nvPr>
            <p:ph type="sldNum" sz="quarter" idx="11"/>
          </p:nvPr>
        </p:nvSpPr>
        <p:spPr>
          <a:ln/>
        </p:spPr>
        <p:txBody>
          <a:bodyPr/>
          <a:lstStyle>
            <a:lvl1pPr>
              <a:defRPr/>
            </a:lvl1pPr>
          </a:lstStyle>
          <a:p>
            <a:fld id="{EA4673EA-60BE-4838-9E98-D4D6B7FE7800}" type="slidenum">
              <a:rPr lang="en-GB" altLang="en-US"/>
              <a:pPr/>
              <a:t>‹#›</a:t>
            </a:fld>
            <a:endParaRPr lang="en-GB" altLang="en-US"/>
          </a:p>
        </p:txBody>
      </p:sp>
    </p:spTree>
    <p:extLst>
      <p:ext uri="{BB962C8B-B14F-4D97-AF65-F5344CB8AC3E}">
        <p14:creationId xmlns:p14="http://schemas.microsoft.com/office/powerpoint/2010/main" val="42163329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1640" y="188640"/>
            <a:ext cx="7344816" cy="1008112"/>
          </a:xfrm>
        </p:spPr>
        <p:txBody>
          <a:bodyPr/>
          <a:lstStyle>
            <a:lvl1pPr algn="l">
              <a:defRPr sz="3200" b="0"/>
            </a:lvl1pPr>
          </a:lstStyle>
          <a:p>
            <a:r>
              <a:rPr lang="en-US" smtClean="0"/>
              <a:t>Click to edit Master title style</a:t>
            </a:r>
            <a:endParaRPr lang="en-GB" dirty="0"/>
          </a:p>
        </p:txBody>
      </p:sp>
      <p:sp>
        <p:nvSpPr>
          <p:cNvPr id="3" name="Content Placeholder 2"/>
          <p:cNvSpPr>
            <a:spLocks noGrp="1"/>
          </p:cNvSpPr>
          <p:nvPr>
            <p:ph idx="1"/>
          </p:nvPr>
        </p:nvSpPr>
        <p:spPr>
          <a:xfrm>
            <a:off x="3575050" y="1412776"/>
            <a:ext cx="5111750" cy="47133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7"/>
          <p:cNvSpPr>
            <a:spLocks noGrp="1" noChangeArrowheads="1"/>
          </p:cNvSpPr>
          <p:nvPr>
            <p:ph type="sldNum" sz="quarter" idx="11"/>
          </p:nvPr>
        </p:nvSpPr>
        <p:spPr>
          <a:ln/>
        </p:spPr>
        <p:txBody>
          <a:bodyPr/>
          <a:lstStyle>
            <a:lvl1pPr>
              <a:defRPr/>
            </a:lvl1pPr>
          </a:lstStyle>
          <a:p>
            <a:fld id="{40C9F924-1E57-429B-A79E-985AA0C0B223}" type="slidenum">
              <a:rPr lang="en-GB" altLang="en-US"/>
              <a:pPr/>
              <a:t>‹#›</a:t>
            </a:fld>
            <a:endParaRPr lang="en-GB" altLang="en-US"/>
          </a:p>
        </p:txBody>
      </p:sp>
    </p:spTree>
    <p:extLst>
      <p:ext uri="{BB962C8B-B14F-4D97-AF65-F5344CB8AC3E}">
        <p14:creationId xmlns:p14="http://schemas.microsoft.com/office/powerpoint/2010/main" val="24727019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7"/>
          <p:cNvSpPr>
            <a:spLocks noGrp="1" noChangeArrowheads="1"/>
          </p:cNvSpPr>
          <p:nvPr>
            <p:ph type="sldNum" sz="quarter" idx="11"/>
          </p:nvPr>
        </p:nvSpPr>
        <p:spPr>
          <a:ln/>
        </p:spPr>
        <p:txBody>
          <a:bodyPr/>
          <a:lstStyle>
            <a:lvl1pPr>
              <a:defRPr/>
            </a:lvl1pPr>
          </a:lstStyle>
          <a:p>
            <a:fld id="{84769E9D-8978-4A6C-B8D5-B73FE5F43045}" type="slidenum">
              <a:rPr lang="en-GB" altLang="en-US"/>
              <a:pPr/>
              <a:t>‹#›</a:t>
            </a:fld>
            <a:endParaRPr lang="en-GB" altLang="en-US"/>
          </a:p>
        </p:txBody>
      </p:sp>
    </p:spTree>
    <p:extLst>
      <p:ext uri="{BB962C8B-B14F-4D97-AF65-F5344CB8AC3E}">
        <p14:creationId xmlns:p14="http://schemas.microsoft.com/office/powerpoint/2010/main" val="19163779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7"/>
          <p:cNvSpPr>
            <a:spLocks noGrp="1" noChangeArrowheads="1"/>
          </p:cNvSpPr>
          <p:nvPr>
            <p:ph type="sldNum" sz="quarter" idx="11"/>
          </p:nvPr>
        </p:nvSpPr>
        <p:spPr>
          <a:ln/>
        </p:spPr>
        <p:txBody>
          <a:bodyPr/>
          <a:lstStyle>
            <a:lvl1pPr>
              <a:defRPr/>
            </a:lvl1pPr>
          </a:lstStyle>
          <a:p>
            <a:fld id="{667986B1-FB1B-45DA-8361-8B2F8280B5FD}" type="slidenum">
              <a:rPr lang="en-GB" altLang="en-US"/>
              <a:pPr/>
              <a:t>‹#›</a:t>
            </a:fld>
            <a:endParaRPr lang="en-GB" altLang="en-US"/>
          </a:p>
        </p:txBody>
      </p:sp>
    </p:spTree>
    <p:extLst>
      <p:ext uri="{BB962C8B-B14F-4D97-AF65-F5344CB8AC3E}">
        <p14:creationId xmlns:p14="http://schemas.microsoft.com/office/powerpoint/2010/main" val="5353841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75488" y="188913"/>
            <a:ext cx="1889125" cy="5907087"/>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403350" y="188913"/>
            <a:ext cx="5519738" cy="59070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7"/>
          <p:cNvSpPr>
            <a:spLocks noGrp="1" noChangeArrowheads="1"/>
          </p:cNvSpPr>
          <p:nvPr>
            <p:ph type="sldNum" sz="quarter" idx="11"/>
          </p:nvPr>
        </p:nvSpPr>
        <p:spPr>
          <a:ln/>
        </p:spPr>
        <p:txBody>
          <a:bodyPr/>
          <a:lstStyle>
            <a:lvl1pPr>
              <a:defRPr/>
            </a:lvl1pPr>
          </a:lstStyle>
          <a:p>
            <a:fld id="{0417C9A8-E47A-43AB-BA39-2C06A68289C2}" type="slidenum">
              <a:rPr lang="en-GB" altLang="en-US"/>
              <a:pPr/>
              <a:t>‹#›</a:t>
            </a:fld>
            <a:endParaRPr lang="en-GB" altLang="en-US"/>
          </a:p>
        </p:txBody>
      </p:sp>
    </p:spTree>
    <p:extLst>
      <p:ext uri="{BB962C8B-B14F-4D97-AF65-F5344CB8AC3E}">
        <p14:creationId xmlns:p14="http://schemas.microsoft.com/office/powerpoint/2010/main" val="3111305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0825" y="188913"/>
            <a:ext cx="8713788" cy="792162"/>
          </a:xfrm>
        </p:spPr>
        <p:txBody>
          <a:bodyPr/>
          <a:lstStyle/>
          <a:p>
            <a:r>
              <a:rPr lang="en-US" smtClean="0"/>
              <a:t>Click to edit Master title style</a:t>
            </a:r>
            <a:endParaRPr lang="en-GB"/>
          </a:p>
        </p:txBody>
      </p:sp>
      <p:sp>
        <p:nvSpPr>
          <p:cNvPr id="3" name="Text Placeholder 2"/>
          <p:cNvSpPr>
            <a:spLocks noGrp="1"/>
          </p:cNvSpPr>
          <p:nvPr>
            <p:ph type="body" sz="half" idx="1"/>
          </p:nvPr>
        </p:nvSpPr>
        <p:spPr>
          <a:xfrm>
            <a:off x="250825" y="1052513"/>
            <a:ext cx="4279900"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83125" y="1052513"/>
            <a:ext cx="4281488" cy="48974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6"/>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7"/>
          <p:cNvSpPr>
            <a:spLocks noGrp="1" noChangeArrowheads="1"/>
          </p:cNvSpPr>
          <p:nvPr>
            <p:ph type="sldNum" sz="quarter" idx="11"/>
          </p:nvPr>
        </p:nvSpPr>
        <p:spPr>
          <a:ln/>
        </p:spPr>
        <p:txBody>
          <a:bodyPr/>
          <a:lstStyle>
            <a:lvl1pPr>
              <a:defRPr/>
            </a:lvl1pPr>
          </a:lstStyle>
          <a:p>
            <a:fld id="{F65C18CE-7C5B-40BD-95AB-BA4C0DE9A2F6}" type="slidenum">
              <a:rPr lang="en-GB" altLang="en-US"/>
              <a:pPr/>
              <a:t>‹#›</a:t>
            </a:fld>
            <a:endParaRPr lang="en-GB" altLang="en-US"/>
          </a:p>
        </p:txBody>
      </p:sp>
    </p:spTree>
    <p:extLst>
      <p:ext uri="{BB962C8B-B14F-4D97-AF65-F5344CB8AC3E}">
        <p14:creationId xmlns:p14="http://schemas.microsoft.com/office/powerpoint/2010/main" val="8362805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53D2BEE3-C0AB-4D36-816B-85645A75181C}" type="slidenum">
              <a:rPr lang="en-GB" altLang="en-US"/>
              <a:pPr/>
              <a:t>‹#›</a:t>
            </a:fld>
            <a:endParaRPr lang="en-GB" altLang="en-US"/>
          </a:p>
        </p:txBody>
      </p:sp>
    </p:spTree>
    <p:extLst>
      <p:ext uri="{BB962C8B-B14F-4D97-AF65-F5344CB8AC3E}">
        <p14:creationId xmlns:p14="http://schemas.microsoft.com/office/powerpoint/2010/main" val="9622715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8B9617BC-EFFE-4D3B-8289-5B15BE42C693}" type="slidenum">
              <a:rPr lang="en-GB" altLang="en-US"/>
              <a:pPr/>
              <a:t>‹#›</a:t>
            </a:fld>
            <a:endParaRPr lang="en-GB" altLang="en-US"/>
          </a:p>
        </p:txBody>
      </p:sp>
    </p:spTree>
    <p:extLst>
      <p:ext uri="{BB962C8B-B14F-4D97-AF65-F5344CB8AC3E}">
        <p14:creationId xmlns:p14="http://schemas.microsoft.com/office/powerpoint/2010/main" val="133811682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AADA1A4D-CD22-406C-BE47-95548541C93A}" type="slidenum">
              <a:rPr lang="en-GB" altLang="en-US"/>
              <a:pPr/>
              <a:t>‹#›</a:t>
            </a:fld>
            <a:endParaRPr lang="en-GB" altLang="en-US"/>
          </a:p>
        </p:txBody>
      </p:sp>
    </p:spTree>
    <p:extLst>
      <p:ext uri="{BB962C8B-B14F-4D97-AF65-F5344CB8AC3E}">
        <p14:creationId xmlns:p14="http://schemas.microsoft.com/office/powerpoint/2010/main" val="40841711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179388" y="981075"/>
            <a:ext cx="4316412"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981075"/>
            <a:ext cx="4316413" cy="5472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F7AF9C50-18C2-4A2E-9499-0418BB8526F9}" type="slidenum">
              <a:rPr lang="en-GB" altLang="en-US"/>
              <a:pPr/>
              <a:t>‹#›</a:t>
            </a:fld>
            <a:endParaRPr lang="en-GB" altLang="en-US"/>
          </a:p>
        </p:txBody>
      </p:sp>
    </p:spTree>
    <p:extLst>
      <p:ext uri="{BB962C8B-B14F-4D97-AF65-F5344CB8AC3E}">
        <p14:creationId xmlns:p14="http://schemas.microsoft.com/office/powerpoint/2010/main" val="19421569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8" name="Rectangle 11"/>
          <p:cNvSpPr>
            <a:spLocks noGrp="1" noChangeArrowheads="1"/>
          </p:cNvSpPr>
          <p:nvPr>
            <p:ph type="sldNum" sz="quarter" idx="11"/>
          </p:nvPr>
        </p:nvSpPr>
        <p:spPr>
          <a:ln/>
        </p:spPr>
        <p:txBody>
          <a:bodyPr/>
          <a:lstStyle>
            <a:lvl1pPr>
              <a:defRPr/>
            </a:lvl1pPr>
          </a:lstStyle>
          <a:p>
            <a:fld id="{C44E39C0-000F-486F-9096-F7B83D51E6BB}" type="slidenum">
              <a:rPr lang="en-GB" altLang="en-US"/>
              <a:pPr/>
              <a:t>‹#›</a:t>
            </a:fld>
            <a:endParaRPr lang="en-GB" altLang="en-US"/>
          </a:p>
        </p:txBody>
      </p:sp>
    </p:spTree>
    <p:extLst>
      <p:ext uri="{BB962C8B-B14F-4D97-AF65-F5344CB8AC3E}">
        <p14:creationId xmlns:p14="http://schemas.microsoft.com/office/powerpoint/2010/main" val="39943581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4" name="Rectangle 11"/>
          <p:cNvSpPr>
            <a:spLocks noGrp="1" noChangeArrowheads="1"/>
          </p:cNvSpPr>
          <p:nvPr>
            <p:ph type="sldNum" sz="quarter" idx="11"/>
          </p:nvPr>
        </p:nvSpPr>
        <p:spPr>
          <a:ln/>
        </p:spPr>
        <p:txBody>
          <a:bodyPr/>
          <a:lstStyle>
            <a:lvl1pPr>
              <a:defRPr/>
            </a:lvl1pPr>
          </a:lstStyle>
          <a:p>
            <a:fld id="{FC4E9A93-6A0F-4CDF-A5D2-ED40AB445BAB}" type="slidenum">
              <a:rPr lang="en-GB" altLang="en-US"/>
              <a:pPr/>
              <a:t>‹#›</a:t>
            </a:fld>
            <a:endParaRPr lang="en-GB" altLang="en-US"/>
          </a:p>
        </p:txBody>
      </p:sp>
    </p:spTree>
    <p:extLst>
      <p:ext uri="{BB962C8B-B14F-4D97-AF65-F5344CB8AC3E}">
        <p14:creationId xmlns:p14="http://schemas.microsoft.com/office/powerpoint/2010/main" val="61820445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3" name="Rectangle 11"/>
          <p:cNvSpPr>
            <a:spLocks noGrp="1" noChangeArrowheads="1"/>
          </p:cNvSpPr>
          <p:nvPr>
            <p:ph type="sldNum" sz="quarter" idx="11"/>
          </p:nvPr>
        </p:nvSpPr>
        <p:spPr>
          <a:ln/>
        </p:spPr>
        <p:txBody>
          <a:bodyPr/>
          <a:lstStyle>
            <a:lvl1pPr>
              <a:defRPr/>
            </a:lvl1pPr>
          </a:lstStyle>
          <a:p>
            <a:fld id="{13478B7F-7B9F-4E35-84D9-8A4A55DC6EDF}" type="slidenum">
              <a:rPr lang="en-GB" altLang="en-US"/>
              <a:pPr/>
              <a:t>‹#›</a:t>
            </a:fld>
            <a:endParaRPr lang="en-GB" altLang="en-US"/>
          </a:p>
        </p:txBody>
      </p:sp>
    </p:spTree>
    <p:extLst>
      <p:ext uri="{BB962C8B-B14F-4D97-AF65-F5344CB8AC3E}">
        <p14:creationId xmlns:p14="http://schemas.microsoft.com/office/powerpoint/2010/main" val="34519660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268BA447-43AA-4F3E-8D61-5FD1EFCC9E2A}" type="slidenum">
              <a:rPr lang="en-GB" altLang="en-US"/>
              <a:pPr/>
              <a:t>‹#›</a:t>
            </a:fld>
            <a:endParaRPr lang="en-GB" altLang="en-US"/>
          </a:p>
        </p:txBody>
      </p:sp>
    </p:spTree>
    <p:extLst>
      <p:ext uri="{BB962C8B-B14F-4D97-AF65-F5344CB8AC3E}">
        <p14:creationId xmlns:p14="http://schemas.microsoft.com/office/powerpoint/2010/main" val="75981299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6" name="Rectangle 11"/>
          <p:cNvSpPr>
            <a:spLocks noGrp="1" noChangeArrowheads="1"/>
          </p:cNvSpPr>
          <p:nvPr>
            <p:ph type="sldNum" sz="quarter" idx="11"/>
          </p:nvPr>
        </p:nvSpPr>
        <p:spPr>
          <a:ln/>
        </p:spPr>
        <p:txBody>
          <a:bodyPr/>
          <a:lstStyle>
            <a:lvl1pPr>
              <a:defRPr/>
            </a:lvl1pPr>
          </a:lstStyle>
          <a:p>
            <a:fld id="{7347E8F8-8FD2-4402-B9BE-7770F3DE08F7}" type="slidenum">
              <a:rPr lang="en-GB" altLang="en-US"/>
              <a:pPr/>
              <a:t>‹#›</a:t>
            </a:fld>
            <a:endParaRPr lang="en-GB" altLang="en-US"/>
          </a:p>
        </p:txBody>
      </p:sp>
    </p:spTree>
    <p:extLst>
      <p:ext uri="{BB962C8B-B14F-4D97-AF65-F5344CB8AC3E}">
        <p14:creationId xmlns:p14="http://schemas.microsoft.com/office/powerpoint/2010/main" val="40793727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962B939C-BCB7-4ABE-9F65-3A0E41F2D9AA}" type="slidenum">
              <a:rPr lang="en-GB" altLang="en-US"/>
              <a:pPr/>
              <a:t>‹#›</a:t>
            </a:fld>
            <a:endParaRPr lang="en-GB" altLang="en-US"/>
          </a:p>
        </p:txBody>
      </p:sp>
    </p:spTree>
    <p:extLst>
      <p:ext uri="{BB962C8B-B14F-4D97-AF65-F5344CB8AC3E}">
        <p14:creationId xmlns:p14="http://schemas.microsoft.com/office/powerpoint/2010/main" val="28583270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9100" y="188913"/>
            <a:ext cx="2195513" cy="626427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179388" y="188913"/>
            <a:ext cx="6437312" cy="62642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Rectangle 10"/>
          <p:cNvSpPr>
            <a:spLocks noGrp="1" noChangeArrowheads="1"/>
          </p:cNvSpPr>
          <p:nvPr>
            <p:ph type="ftr" sz="quarter" idx="10"/>
          </p:nvPr>
        </p:nvSpPr>
        <p:spPr>
          <a:ln/>
        </p:spPr>
        <p:txBody>
          <a:bodyPr/>
          <a:lstStyle>
            <a:lvl1pPr>
              <a:defRPr/>
            </a:lvl1pPr>
          </a:lstStyle>
          <a:p>
            <a:pPr>
              <a:defRPr/>
            </a:pPr>
            <a:r>
              <a:rPr lang="en-US" smtClean="0"/>
              <a:t>WIS Metadata - WIS 101-6</a:t>
            </a:r>
            <a:endParaRPr lang="en-GB"/>
          </a:p>
        </p:txBody>
      </p:sp>
      <p:sp>
        <p:nvSpPr>
          <p:cNvPr id="5" name="Rectangle 11"/>
          <p:cNvSpPr>
            <a:spLocks noGrp="1" noChangeArrowheads="1"/>
          </p:cNvSpPr>
          <p:nvPr>
            <p:ph type="sldNum" sz="quarter" idx="11"/>
          </p:nvPr>
        </p:nvSpPr>
        <p:spPr>
          <a:ln/>
        </p:spPr>
        <p:txBody>
          <a:bodyPr/>
          <a:lstStyle>
            <a:lvl1pPr>
              <a:defRPr/>
            </a:lvl1pPr>
          </a:lstStyle>
          <a:p>
            <a:fld id="{060250FF-6624-40FA-A4AC-3D81A1FBBC70}" type="slidenum">
              <a:rPr lang="en-GB" altLang="en-US"/>
              <a:pPr/>
              <a:t>‹#›</a:t>
            </a:fld>
            <a:endParaRPr lang="en-GB" altLang="en-US"/>
          </a:p>
        </p:txBody>
      </p:sp>
    </p:spTree>
    <p:extLst>
      <p:ext uri="{BB962C8B-B14F-4D97-AF65-F5344CB8AC3E}">
        <p14:creationId xmlns:p14="http://schemas.microsoft.com/office/powerpoint/2010/main" val="27280746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image" Target="../media/image3.jpeg"/><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3" descr="wmo_ppt_2012.jpg"/>
          <p:cNvPicPr>
            <a:picLocks noChangeAspect="1"/>
          </p:cNvPicPr>
          <p:nvPr/>
        </p:nvPicPr>
        <p:blipFill>
          <a:blip r:embed="rId15">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title"/>
          </p:nvPr>
        </p:nvSpPr>
        <p:spPr bwMode="auto">
          <a:xfrm>
            <a:off x="250825" y="188913"/>
            <a:ext cx="8713788"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8" name="Rectangle 4"/>
          <p:cNvSpPr>
            <a:spLocks noGrp="1" noChangeArrowheads="1"/>
          </p:cNvSpPr>
          <p:nvPr>
            <p:ph type="body" idx="1"/>
          </p:nvPr>
        </p:nvSpPr>
        <p:spPr bwMode="auto">
          <a:xfrm>
            <a:off x="250825" y="1052513"/>
            <a:ext cx="8713788" cy="4897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Click to edit Master text styles</a:t>
            </a:r>
          </a:p>
          <a:p>
            <a:pPr lvl="0"/>
            <a:r>
              <a:rPr lang="en-GB" altLang="en-US" smtClean="0"/>
              <a:t>First level</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24582" name="Rectangle 6"/>
          <p:cNvSpPr>
            <a:spLocks noGrp="1" noChangeArrowheads="1"/>
          </p:cNvSpPr>
          <p:nvPr>
            <p:ph type="ftr" sz="quarter" idx="3"/>
          </p:nvPr>
        </p:nvSpPr>
        <p:spPr bwMode="auto">
          <a:xfrm>
            <a:off x="1042988" y="6453188"/>
            <a:ext cx="4465637"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WIS Metadata - WIS 101-6</a:t>
            </a:r>
            <a:endParaRPr lang="en-GB"/>
          </a:p>
        </p:txBody>
      </p:sp>
      <p:sp>
        <p:nvSpPr>
          <p:cNvPr id="24583" name="Rectangle 7"/>
          <p:cNvSpPr>
            <a:spLocks noGrp="1" noChangeArrowheads="1"/>
          </p:cNvSpPr>
          <p:nvPr>
            <p:ph type="sldNum" sz="quarter" idx="4"/>
          </p:nvPr>
        </p:nvSpPr>
        <p:spPr bwMode="auto">
          <a:xfrm>
            <a:off x="5867400" y="6478588"/>
            <a:ext cx="11525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5C9510B4-4D87-4128-9971-7627E3B8AF17}"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23" r:id="rId1"/>
    <p:sldLayoutId id="2147483724"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 id="2147483710" r:id="rId12"/>
    <p:sldLayoutId id="2147483711" r:id="rId13"/>
  </p:sldLayoutIdLst>
  <p:hf hdr="0" dt="0"/>
  <p:txStyles>
    <p:titleStyle>
      <a:lvl1pPr algn="l" rtl="0" eaLnBrk="1" fontAlgn="base" hangingPunct="1">
        <a:spcBef>
          <a:spcPct val="0"/>
        </a:spcBef>
        <a:spcAft>
          <a:spcPct val="0"/>
        </a:spcAft>
        <a:defRPr sz="3000" b="1">
          <a:solidFill>
            <a:schemeClr val="tx2"/>
          </a:solidFill>
          <a:latin typeface="Arial" charset="0"/>
          <a:ea typeface="+mj-ea"/>
          <a:cs typeface="+mj-cs"/>
        </a:defRPr>
      </a:lvl1pPr>
      <a:lvl2pPr algn="l" rtl="0" eaLnBrk="1" fontAlgn="base" hangingPunct="1">
        <a:spcBef>
          <a:spcPct val="0"/>
        </a:spcBef>
        <a:spcAft>
          <a:spcPct val="0"/>
        </a:spcAft>
        <a:defRPr sz="3000" b="1">
          <a:solidFill>
            <a:schemeClr val="tx2"/>
          </a:solidFill>
          <a:latin typeface="Arial" charset="0"/>
        </a:defRPr>
      </a:lvl2pPr>
      <a:lvl3pPr algn="l" rtl="0" eaLnBrk="1" fontAlgn="base" hangingPunct="1">
        <a:spcBef>
          <a:spcPct val="0"/>
        </a:spcBef>
        <a:spcAft>
          <a:spcPct val="0"/>
        </a:spcAft>
        <a:defRPr sz="3000" b="1">
          <a:solidFill>
            <a:schemeClr val="tx2"/>
          </a:solidFill>
          <a:latin typeface="Arial" charset="0"/>
        </a:defRPr>
      </a:lvl3pPr>
      <a:lvl4pPr algn="l" rtl="0" eaLnBrk="1" fontAlgn="base" hangingPunct="1">
        <a:spcBef>
          <a:spcPct val="0"/>
        </a:spcBef>
        <a:spcAft>
          <a:spcPct val="0"/>
        </a:spcAft>
        <a:defRPr sz="3000" b="1">
          <a:solidFill>
            <a:schemeClr val="tx2"/>
          </a:solidFill>
          <a:latin typeface="Arial" charset="0"/>
        </a:defRPr>
      </a:lvl4pPr>
      <a:lvl5pPr algn="l" rtl="0" eaLnBrk="1" fontAlgn="base" hangingPunct="1">
        <a:spcBef>
          <a:spcPct val="0"/>
        </a:spcBef>
        <a:spcAft>
          <a:spcPct val="0"/>
        </a:spcAft>
        <a:defRPr sz="3000" b="1">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Narrow" pitchFamily="34" charset="0"/>
        </a:defRPr>
      </a:lvl6pPr>
      <a:lvl7pPr marL="914400" algn="l" rtl="0" eaLnBrk="1" fontAlgn="base" hangingPunct="1">
        <a:spcBef>
          <a:spcPct val="0"/>
        </a:spcBef>
        <a:spcAft>
          <a:spcPct val="0"/>
        </a:spcAft>
        <a:defRPr sz="3200">
          <a:solidFill>
            <a:schemeClr val="tx2"/>
          </a:solidFill>
          <a:latin typeface="Arial Narrow" pitchFamily="34" charset="0"/>
        </a:defRPr>
      </a:lvl7pPr>
      <a:lvl8pPr marL="1371600" algn="l" rtl="0" eaLnBrk="1" fontAlgn="base" hangingPunct="1">
        <a:spcBef>
          <a:spcPct val="0"/>
        </a:spcBef>
        <a:spcAft>
          <a:spcPct val="0"/>
        </a:spcAft>
        <a:defRPr sz="3200">
          <a:solidFill>
            <a:schemeClr val="tx2"/>
          </a:solidFill>
          <a:latin typeface="Arial Narrow" pitchFamily="34" charset="0"/>
        </a:defRPr>
      </a:lvl8pPr>
      <a:lvl9pPr marL="1828800" algn="l" rtl="0" eaLnBrk="1" fontAlgn="base" hangingPunct="1">
        <a:spcBef>
          <a:spcPct val="0"/>
        </a:spcBef>
        <a:spcAft>
          <a:spcPct val="0"/>
        </a:spcAft>
        <a:defRPr sz="3200">
          <a:solidFill>
            <a:schemeClr val="tx2"/>
          </a:solidFill>
          <a:latin typeface="Arial Narrow" pitchFamily="34" charset="0"/>
        </a:defRPr>
      </a:lvl9pPr>
    </p:titleStyle>
    <p:body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050" name="Picture 3" descr="wmo_ppt_2012_last.jpg"/>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Rectangle 8"/>
          <p:cNvSpPr>
            <a:spLocks noGrp="1" noChangeArrowheads="1"/>
          </p:cNvSpPr>
          <p:nvPr>
            <p:ph type="body" idx="1"/>
          </p:nvPr>
        </p:nvSpPr>
        <p:spPr bwMode="auto">
          <a:xfrm>
            <a:off x="179388" y="4365625"/>
            <a:ext cx="8785225"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smtClean="0"/>
              <a:t>This space can be used for contact information</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
        <p:nvSpPr>
          <p:cNvPr id="9226" name="Rectangle 10"/>
          <p:cNvSpPr>
            <a:spLocks noGrp="1" noChangeArrowheads="1"/>
          </p:cNvSpPr>
          <p:nvPr>
            <p:ph type="ftr" sz="quarter" idx="3"/>
          </p:nvPr>
        </p:nvSpPr>
        <p:spPr bwMode="auto">
          <a:xfrm>
            <a:off x="2484438" y="6462713"/>
            <a:ext cx="2447925"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spcBef>
                <a:spcPct val="0"/>
              </a:spcBef>
              <a:buClrTx/>
              <a:buFontTx/>
              <a:buNone/>
              <a:defRPr sz="1200" smtClean="0"/>
            </a:lvl1pPr>
          </a:lstStyle>
          <a:p>
            <a:pPr>
              <a:defRPr/>
            </a:pPr>
            <a:r>
              <a:rPr lang="en-US" smtClean="0"/>
              <a:t>WIS Metadata - WIS 101-6</a:t>
            </a:r>
            <a:endParaRPr lang="en-GB"/>
          </a:p>
        </p:txBody>
      </p:sp>
      <p:sp>
        <p:nvSpPr>
          <p:cNvPr id="9227" name="Rectangle 11"/>
          <p:cNvSpPr>
            <a:spLocks noGrp="1" noChangeArrowheads="1"/>
          </p:cNvSpPr>
          <p:nvPr>
            <p:ph type="sldNum" sz="quarter" idx="4"/>
          </p:nvPr>
        </p:nvSpPr>
        <p:spPr bwMode="auto">
          <a:xfrm>
            <a:off x="5148263" y="6462713"/>
            <a:ext cx="1905000" cy="31273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spcBef>
                <a:spcPct val="0"/>
              </a:spcBef>
              <a:buClrTx/>
              <a:buFontTx/>
              <a:buNone/>
              <a:defRPr sz="1200"/>
            </a:lvl1pPr>
          </a:lstStyle>
          <a:p>
            <a:fld id="{677C41D5-E00E-4F86-B218-5E949BF81823}" type="slidenum">
              <a:rPr lang="en-GB" altLang="en-US"/>
              <a:pPr/>
              <a:t>‹#›</a:t>
            </a:fld>
            <a:endParaRPr lang="en-GB" altLang="en-US"/>
          </a:p>
        </p:txBody>
      </p:sp>
      <p:sp>
        <p:nvSpPr>
          <p:cNvPr id="2054" name="Rectangle 13"/>
          <p:cNvSpPr>
            <a:spLocks noGrp="1" noChangeArrowheads="1"/>
          </p:cNvSpPr>
          <p:nvPr>
            <p:ph type="title"/>
          </p:nvPr>
        </p:nvSpPr>
        <p:spPr bwMode="auto">
          <a:xfrm>
            <a:off x="250825" y="3573463"/>
            <a:ext cx="8713788" cy="719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GB" altLang="en-US" smtClean="0"/>
              <a:t>Thank you for your attention</a:t>
            </a:r>
          </a:p>
        </p:txBody>
      </p:sp>
      <p:sp>
        <p:nvSpPr>
          <p:cNvPr id="2055" name="Title 9"/>
          <p:cNvSpPr txBox="1">
            <a:spLocks/>
          </p:cNvSpPr>
          <p:nvPr/>
        </p:nvSpPr>
        <p:spPr bwMode="auto">
          <a:xfrm>
            <a:off x="117475" y="6380163"/>
            <a:ext cx="1141413" cy="477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defTabSz="457200">
              <a:defRPr sz="2400">
                <a:solidFill>
                  <a:schemeClr val="tx1"/>
                </a:solidFill>
                <a:latin typeface="Arial" charset="0"/>
              </a:defRPr>
            </a:lvl1pPr>
            <a:lvl2pPr marL="742950" indent="-285750" defTabSz="457200">
              <a:defRPr sz="2400">
                <a:solidFill>
                  <a:schemeClr val="tx1"/>
                </a:solidFill>
                <a:latin typeface="Arial" charset="0"/>
              </a:defRPr>
            </a:lvl2pPr>
            <a:lvl3pPr marL="1143000" indent="-228600" defTabSz="457200">
              <a:defRPr sz="2400">
                <a:solidFill>
                  <a:schemeClr val="tx1"/>
                </a:solidFill>
                <a:latin typeface="Arial" charset="0"/>
              </a:defRPr>
            </a:lvl3pPr>
            <a:lvl4pPr marL="1600200" indent="-228600" defTabSz="457200">
              <a:defRPr sz="2400">
                <a:solidFill>
                  <a:schemeClr val="tx1"/>
                </a:solidFill>
                <a:latin typeface="Arial" charset="0"/>
              </a:defRPr>
            </a:lvl4pPr>
            <a:lvl5pPr marL="2057400" indent="-228600" defTabSz="457200">
              <a:defRPr sz="2400">
                <a:solidFill>
                  <a:schemeClr val="tx1"/>
                </a:solidFill>
                <a:latin typeface="Arial" charset="0"/>
              </a:defRPr>
            </a:lvl5pPr>
            <a:lvl6pPr marL="25146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defTabSz="457200"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eaLnBrk="1" hangingPunct="1">
              <a:spcBef>
                <a:spcPct val="0"/>
              </a:spcBef>
              <a:buClrTx/>
              <a:buFontTx/>
              <a:buNone/>
            </a:pPr>
            <a:r>
              <a:rPr lang="en-US" altLang="en-US" sz="1200">
                <a:cs typeface="Arial" charset="0"/>
              </a:rPr>
              <a:t>www.wmo.int</a:t>
            </a:r>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hf hdr="0" dt="0"/>
  <p:txStyles>
    <p:titleStyle>
      <a:lvl1pPr algn="ctr" rtl="0" eaLnBrk="0" fontAlgn="base" hangingPunct="0">
        <a:spcBef>
          <a:spcPct val="0"/>
        </a:spcBef>
        <a:spcAft>
          <a:spcPct val="0"/>
        </a:spcAft>
        <a:defRPr sz="4000">
          <a:solidFill>
            <a:schemeClr val="bg1"/>
          </a:solidFill>
          <a:latin typeface="+mj-lt"/>
          <a:ea typeface="+mj-ea"/>
          <a:cs typeface="+mj-cs"/>
        </a:defRPr>
      </a:lvl1pPr>
      <a:lvl2pPr algn="ctr" rtl="0" eaLnBrk="0" fontAlgn="base" hangingPunct="0">
        <a:spcBef>
          <a:spcPct val="0"/>
        </a:spcBef>
        <a:spcAft>
          <a:spcPct val="0"/>
        </a:spcAft>
        <a:defRPr sz="4000">
          <a:solidFill>
            <a:schemeClr val="bg1"/>
          </a:solidFill>
          <a:latin typeface="Arial Narrow" pitchFamily="34" charset="0"/>
        </a:defRPr>
      </a:lvl2pPr>
      <a:lvl3pPr algn="ctr" rtl="0" eaLnBrk="0" fontAlgn="base" hangingPunct="0">
        <a:spcBef>
          <a:spcPct val="0"/>
        </a:spcBef>
        <a:spcAft>
          <a:spcPct val="0"/>
        </a:spcAft>
        <a:defRPr sz="4000">
          <a:solidFill>
            <a:schemeClr val="bg1"/>
          </a:solidFill>
          <a:latin typeface="Arial Narrow" pitchFamily="34" charset="0"/>
        </a:defRPr>
      </a:lvl3pPr>
      <a:lvl4pPr algn="ctr" rtl="0" eaLnBrk="0" fontAlgn="base" hangingPunct="0">
        <a:spcBef>
          <a:spcPct val="0"/>
        </a:spcBef>
        <a:spcAft>
          <a:spcPct val="0"/>
        </a:spcAft>
        <a:defRPr sz="4000">
          <a:solidFill>
            <a:schemeClr val="bg1"/>
          </a:solidFill>
          <a:latin typeface="Arial Narrow" pitchFamily="34" charset="0"/>
        </a:defRPr>
      </a:lvl4pPr>
      <a:lvl5pPr algn="ctr" rtl="0" eaLnBrk="0" fontAlgn="base" hangingPunct="0">
        <a:spcBef>
          <a:spcPct val="0"/>
        </a:spcBef>
        <a:spcAft>
          <a:spcPct val="0"/>
        </a:spcAft>
        <a:defRPr sz="4000">
          <a:solidFill>
            <a:schemeClr val="bg1"/>
          </a:solidFill>
          <a:latin typeface="Arial Narrow" pitchFamily="34" charset="0"/>
        </a:defRPr>
      </a:lvl5pPr>
      <a:lvl6pPr marL="457200" algn="l" rtl="0" fontAlgn="base">
        <a:spcBef>
          <a:spcPct val="0"/>
        </a:spcBef>
        <a:spcAft>
          <a:spcPct val="0"/>
        </a:spcAft>
        <a:defRPr sz="3200">
          <a:solidFill>
            <a:schemeClr val="tx2"/>
          </a:solidFill>
          <a:latin typeface="Arial Narrow" pitchFamily="34" charset="0"/>
        </a:defRPr>
      </a:lvl6pPr>
      <a:lvl7pPr marL="914400" algn="l" rtl="0" fontAlgn="base">
        <a:spcBef>
          <a:spcPct val="0"/>
        </a:spcBef>
        <a:spcAft>
          <a:spcPct val="0"/>
        </a:spcAft>
        <a:defRPr sz="3200">
          <a:solidFill>
            <a:schemeClr val="tx2"/>
          </a:solidFill>
          <a:latin typeface="Arial Narrow" pitchFamily="34" charset="0"/>
        </a:defRPr>
      </a:lvl7pPr>
      <a:lvl8pPr marL="1371600" algn="l" rtl="0" fontAlgn="base">
        <a:spcBef>
          <a:spcPct val="0"/>
        </a:spcBef>
        <a:spcAft>
          <a:spcPct val="0"/>
        </a:spcAft>
        <a:defRPr sz="3200">
          <a:solidFill>
            <a:schemeClr val="tx2"/>
          </a:solidFill>
          <a:latin typeface="Arial Narrow" pitchFamily="34" charset="0"/>
        </a:defRPr>
      </a:lvl8pPr>
      <a:lvl9pPr marL="1828800" algn="l" rtl="0" fontAlgn="base">
        <a:spcBef>
          <a:spcPct val="0"/>
        </a:spcBef>
        <a:spcAft>
          <a:spcPct val="0"/>
        </a:spcAft>
        <a:defRPr sz="3200">
          <a:solidFill>
            <a:schemeClr val="tx2"/>
          </a:solidFill>
          <a:latin typeface="Arial Narrow" pitchFamily="34" charset="0"/>
        </a:defRPr>
      </a:lvl9pPr>
    </p:titleStyle>
    <p:bodyStyle>
      <a:lvl1pPr marL="342900" indent="-342900" algn="ctr" rtl="0" eaLnBrk="0" fontAlgn="base" hangingPunct="0">
        <a:spcBef>
          <a:spcPct val="20000"/>
        </a:spcBef>
        <a:spcAft>
          <a:spcPct val="0"/>
        </a:spcAft>
        <a:defRPr sz="2000">
          <a:solidFill>
            <a:schemeClr val="bg1"/>
          </a:solidFill>
          <a:latin typeface="Arial" charset="0"/>
          <a:ea typeface="+mn-ea"/>
          <a:cs typeface="+mn-cs"/>
        </a:defRPr>
      </a:lvl1pPr>
      <a:lvl2pPr marL="742950" indent="-285750" algn="ctr" rtl="0" eaLnBrk="0" fontAlgn="base" hangingPunct="0">
        <a:spcBef>
          <a:spcPct val="20000"/>
        </a:spcBef>
        <a:spcAft>
          <a:spcPct val="0"/>
        </a:spcAft>
        <a:buClr>
          <a:srgbClr val="FF9900"/>
        </a:buClr>
        <a:buFont typeface="Wingdings" pitchFamily="2" charset="2"/>
        <a:buChar char="§"/>
        <a:defRPr sz="2800">
          <a:solidFill>
            <a:schemeClr val="bg1"/>
          </a:solidFill>
          <a:latin typeface="Arial" charset="0"/>
        </a:defRPr>
      </a:lvl2pPr>
      <a:lvl3pPr marL="1143000" indent="-228600" algn="ctr" rtl="0" eaLnBrk="0" fontAlgn="base" hangingPunct="0">
        <a:spcBef>
          <a:spcPct val="20000"/>
        </a:spcBef>
        <a:spcAft>
          <a:spcPct val="0"/>
        </a:spcAft>
        <a:buClr>
          <a:srgbClr val="FF9900"/>
        </a:buClr>
        <a:buFont typeface="Wingdings" pitchFamily="2" charset="2"/>
        <a:buChar char="§"/>
        <a:defRPr sz="2400">
          <a:solidFill>
            <a:schemeClr val="bg1"/>
          </a:solidFill>
          <a:latin typeface="Arial" charset="0"/>
        </a:defRPr>
      </a:lvl3pPr>
      <a:lvl4pPr marL="16002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4pPr>
      <a:lvl5pPr marL="2057400" indent="-228600" algn="ctr" rtl="0" eaLnBrk="0" fontAlgn="base" hangingPunct="0">
        <a:spcBef>
          <a:spcPct val="20000"/>
        </a:spcBef>
        <a:spcAft>
          <a:spcPct val="0"/>
        </a:spcAft>
        <a:buClr>
          <a:srgbClr val="FF9900"/>
        </a:buClr>
        <a:buFont typeface="Wingdings" pitchFamily="2" charset="2"/>
        <a:buChar char="§"/>
        <a:defRPr sz="2000">
          <a:solidFill>
            <a:schemeClr val="bg1"/>
          </a:solidFill>
          <a:latin typeface="Arial" charset="0"/>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is.wmo.int/page=TrainingAid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wmf"/><Relationship Id="rId2" Type="http://schemas.openxmlformats.org/officeDocument/2006/relationships/notesSlide" Target="../notesSlides/notesSlide5.xml"/><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8" Type="http://schemas.openxmlformats.org/officeDocument/2006/relationships/image" Target="../media/image4.wmf"/><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5.xml"/><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hyperlink" Target="http://www.ngdc.noaa.gov/docucomp/validationServicesWmo"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8" Type="http://schemas.openxmlformats.org/officeDocument/2006/relationships/hyperlink" Target="http://www.wmo.int/giscs" TargetMode="External"/><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2.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hyperlink" Target="http://wis.wmo.int/wis-manual" TargetMode="External"/><Relationship Id="rId7" Type="http://schemas.openxmlformats.org/officeDocument/2006/relationships/hyperlink" Target="http://www.wmo.int/pages/about/exchangingdata_en.html" TargetMode="External"/><Relationship Id="rId2" Type="http://schemas.openxmlformats.org/officeDocument/2006/relationships/notesSlide" Target="../notesSlides/notesSlide41.xml"/><Relationship Id="rId1" Type="http://schemas.openxmlformats.org/officeDocument/2006/relationships/slideLayout" Target="../slideLayouts/slideLayout3.xml"/><Relationship Id="rId6" Type="http://schemas.openxmlformats.org/officeDocument/2006/relationships/hyperlink" Target="http://www.wmo.int/pages/prog/www/WMOCodes.html#Codes" TargetMode="External"/><Relationship Id="rId5" Type="http://schemas.openxmlformats.org/officeDocument/2006/relationships/hyperlink" Target="http://wis.wmo.int/page=WmoCoreMetadata" TargetMode="External"/><Relationship Id="rId4" Type="http://schemas.openxmlformats.org/officeDocument/2006/relationships/hyperlink" Target="http://wis.wmo.int/wis-guide" TargetMode="Externa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4"/>
          <p:cNvSpPr>
            <a:spLocks noGrp="1" noChangeArrowheads="1"/>
          </p:cNvSpPr>
          <p:nvPr>
            <p:ph type="ctrTitle"/>
          </p:nvPr>
        </p:nvSpPr>
        <p:spPr/>
        <p:txBody>
          <a:bodyPr/>
          <a:lstStyle/>
          <a:p>
            <a:r>
              <a:rPr lang="en-GB" altLang="en-US" dirty="0" smtClean="0"/>
              <a:t>WIS Discovery Metadata</a:t>
            </a:r>
            <a:endParaRPr lang="en-GB" altLang="en-US" dirty="0"/>
          </a:p>
        </p:txBody>
      </p:sp>
      <p:sp>
        <p:nvSpPr>
          <p:cNvPr id="5123" name="Rectangle 6"/>
          <p:cNvSpPr>
            <a:spLocks noGrp="1" noChangeArrowheads="1"/>
          </p:cNvSpPr>
          <p:nvPr>
            <p:ph type="subTitle" idx="1"/>
          </p:nvPr>
        </p:nvSpPr>
        <p:spPr>
          <a:xfrm>
            <a:off x="611188" y="4581128"/>
            <a:ext cx="7921625" cy="1440160"/>
          </a:xfrm>
        </p:spPr>
        <p:txBody>
          <a:bodyPr/>
          <a:lstStyle/>
          <a:p>
            <a:r>
              <a:rPr lang="en-US" altLang="en-US" sz="2400" i="1" dirty="0" smtClean="0"/>
              <a:t>WIS Project Office</a:t>
            </a:r>
          </a:p>
          <a:p>
            <a:r>
              <a:rPr lang="en-GB" altLang="en-US" sz="2400" i="1" dirty="0" smtClean="0"/>
              <a:t>WMO</a:t>
            </a:r>
          </a:p>
          <a:p>
            <a:r>
              <a:rPr lang="en-GB" altLang="en-US" sz="2400" i="1" dirty="0"/>
              <a:t>w</a:t>
            </a:r>
            <a:r>
              <a:rPr lang="en-GB" altLang="en-US" sz="2400" i="1" dirty="0" smtClean="0"/>
              <a:t>is-help@wmo.int</a:t>
            </a:r>
            <a:endParaRPr lang="en-US" altLang="en-US" sz="2400" i="1" dirty="0"/>
          </a:p>
        </p:txBody>
      </p:sp>
      <p:sp>
        <p:nvSpPr>
          <p:cNvPr id="15" name="Title 9"/>
          <p:cNvSpPr txBox="1">
            <a:spLocks/>
          </p:cNvSpPr>
          <p:nvPr/>
        </p:nvSpPr>
        <p:spPr>
          <a:xfrm>
            <a:off x="117474" y="6453188"/>
            <a:ext cx="3518422" cy="288925"/>
          </a:xfrm>
          <a:prstGeom prst="rect">
            <a:avLst/>
          </a:prstGeom>
        </p:spPr>
        <p:txBody>
          <a:bodyPr anchor="ctr">
            <a:normAutofit/>
          </a:bodyPr>
          <a:lstStyle/>
          <a:p>
            <a:pPr algn="l" defTabSz="457200" eaLnBrk="1" fontAlgn="auto" hangingPunct="1">
              <a:spcBef>
                <a:spcPct val="0"/>
              </a:spcBef>
              <a:spcAft>
                <a:spcPts val="0"/>
              </a:spcAft>
              <a:buClrTx/>
              <a:buFontTx/>
              <a:buNone/>
              <a:defRPr/>
            </a:pPr>
            <a:r>
              <a:rPr lang="en-US" sz="1200" dirty="0" smtClean="0">
                <a:latin typeface="Arial"/>
                <a:ea typeface="+mj-ea"/>
                <a:cs typeface="Arial"/>
              </a:rPr>
              <a:t>WMO</a:t>
            </a:r>
            <a:r>
              <a:rPr lang="en-US" sz="1200" dirty="0">
                <a:latin typeface="Arial"/>
                <a:ea typeface="+mj-ea"/>
                <a:cs typeface="Arial"/>
              </a:rPr>
              <a:t> </a:t>
            </a:r>
            <a:r>
              <a:rPr lang="en-US" sz="1200" dirty="0" smtClean="0">
                <a:latin typeface="Arial"/>
                <a:ea typeface="+mj-ea"/>
                <a:cs typeface="Arial"/>
              </a:rPr>
              <a:t>– </a:t>
            </a:r>
            <a:r>
              <a:rPr lang="en-US" sz="1200" dirty="0" smtClean="0">
                <a:latin typeface="Arial"/>
                <a:ea typeface="+mj-ea"/>
                <a:cs typeface="Arial"/>
                <a:hlinkClick r:id="rId3"/>
              </a:rPr>
              <a:t>http://wis.wmo.int/page=TrainingAids</a:t>
            </a:r>
            <a:endParaRPr lang="en-US" sz="1200" dirty="0">
              <a:latin typeface="Arial"/>
              <a:ea typeface="+mj-ea"/>
              <a:cs typeface="Aria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Before you start</a:t>
            </a:r>
            <a:endParaRPr lang="en-GB" dirty="0"/>
          </a:p>
        </p:txBody>
      </p:sp>
      <p:sp>
        <p:nvSpPr>
          <p:cNvPr id="4" name="Slide Number Placeholder 3"/>
          <p:cNvSpPr>
            <a:spLocks noGrp="1"/>
          </p:cNvSpPr>
          <p:nvPr>
            <p:ph type="sldNum" sz="quarter" idx="11"/>
          </p:nvPr>
        </p:nvSpPr>
        <p:spPr/>
        <p:txBody>
          <a:bodyPr/>
          <a:lstStyle/>
          <a:p>
            <a:fld id="{3B9B7DDD-927F-427F-9E86-41C019A7C94A}" type="slidenum">
              <a:rPr lang="en-GB" altLang="en-US" smtClean="0"/>
              <a:pPr/>
              <a:t>2</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114018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Things you need to find out before you can complete the exercises in this module</a:t>
            </a:r>
            <a:endParaRPr lang="en-GB" dirty="0"/>
          </a:p>
        </p:txBody>
      </p:sp>
      <p:sp>
        <p:nvSpPr>
          <p:cNvPr id="3" name="Content Placeholder 2"/>
          <p:cNvSpPr>
            <a:spLocks noGrp="1"/>
          </p:cNvSpPr>
          <p:nvPr>
            <p:ph idx="1"/>
          </p:nvPr>
        </p:nvSpPr>
        <p:spPr/>
        <p:txBody>
          <a:bodyPr/>
          <a:lstStyle/>
          <a:p>
            <a:r>
              <a:rPr lang="en-GB" dirty="0" smtClean="0"/>
              <a:t>Information required to create a metadata record</a:t>
            </a:r>
          </a:p>
          <a:p>
            <a:pPr lvl="1"/>
            <a:r>
              <a:rPr lang="en-GB" dirty="0" smtClean="0"/>
              <a:t>Who in your organization is responsible for publishing metadata records?</a:t>
            </a:r>
          </a:p>
          <a:p>
            <a:pPr lvl="1"/>
            <a:r>
              <a:rPr lang="en-GB" dirty="0" smtClean="0"/>
              <a:t>What information does your organization want to publish through the WIS (e.g. surface SYNOP, monthly CLIMAT, historic hand-written observer logs)?</a:t>
            </a:r>
          </a:p>
          <a:p>
            <a:pPr lvl="2"/>
            <a:r>
              <a:rPr lang="en-GB" dirty="0" smtClean="0"/>
              <a:t>What format is it in? Who is responsible for it?</a:t>
            </a:r>
          </a:p>
          <a:p>
            <a:pPr lvl="1"/>
            <a:r>
              <a:rPr lang="en-GB" dirty="0" smtClean="0"/>
              <a:t>What is your centre’s authorization procedure for publishing metadata?</a:t>
            </a:r>
          </a:p>
          <a:p>
            <a:endParaRPr lang="en-GB" dirty="0" smtClean="0"/>
          </a:p>
          <a:p>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3</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4529642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And here we go …..</a:t>
            </a:r>
            <a:endParaRPr lang="en-GB" dirty="0"/>
          </a:p>
        </p:txBody>
      </p:sp>
      <p:sp>
        <p:nvSpPr>
          <p:cNvPr id="4" name="Slide Number Placeholder 3"/>
          <p:cNvSpPr>
            <a:spLocks noGrp="1"/>
          </p:cNvSpPr>
          <p:nvPr>
            <p:ph type="sldNum" sz="quarter" idx="11"/>
          </p:nvPr>
        </p:nvSpPr>
        <p:spPr/>
        <p:txBody>
          <a:bodyPr/>
          <a:lstStyle/>
          <a:p>
            <a:fld id="{3B9B7DDD-927F-427F-9E86-41C019A7C94A}" type="slidenum">
              <a:rPr lang="en-GB" altLang="en-US" smtClean="0"/>
              <a:pPr/>
              <a:t>4</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14926544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Management in WIS architecture</a:t>
            </a:r>
            <a:endParaRPr lang="en-GB" dirty="0"/>
          </a:p>
        </p:txBody>
      </p:sp>
      <p:sp>
        <p:nvSpPr>
          <p:cNvPr id="3" name="Content Placeholder 2"/>
          <p:cNvSpPr>
            <a:spLocks noGrp="1"/>
          </p:cNvSpPr>
          <p:nvPr>
            <p:ph idx="1"/>
          </p:nvPr>
        </p:nvSpPr>
        <p:spPr/>
        <p:txBody>
          <a:bodyPr/>
          <a:lstStyle/>
          <a:p>
            <a:r>
              <a:rPr lang="en-GB" dirty="0" smtClean="0"/>
              <a:t>Context</a:t>
            </a:r>
          </a:p>
          <a:p>
            <a:r>
              <a:rPr lang="en-GB" dirty="0" smtClean="0"/>
              <a:t>Manage Data Discovery</a:t>
            </a:r>
          </a:p>
          <a:p>
            <a:r>
              <a:rPr lang="en-GB" dirty="0" smtClean="0"/>
              <a:t>Manage Data Flow</a:t>
            </a:r>
          </a:p>
          <a:p>
            <a:endParaRPr lang="en-GB" dirty="0"/>
          </a:p>
        </p:txBody>
      </p:sp>
      <p:sp>
        <p:nvSpPr>
          <p:cNvPr id="6" name="Slide Number Placeholder 5"/>
          <p:cNvSpPr>
            <a:spLocks noGrp="1"/>
          </p:cNvSpPr>
          <p:nvPr>
            <p:ph type="sldNum" sz="quarter" idx="11"/>
          </p:nvPr>
        </p:nvSpPr>
        <p:spPr/>
        <p:txBody>
          <a:bodyPr/>
          <a:lstStyle/>
          <a:p>
            <a:fld id="{5769F815-CE17-4ECC-87C7-397C1BEB112E}" type="slidenum">
              <a:rPr lang="en-GB" altLang="en-US" smtClean="0"/>
              <a:pPr/>
              <a:t>5</a:t>
            </a:fld>
            <a:endParaRPr lang="en-GB" altLang="en-US"/>
          </a:p>
        </p:txBody>
      </p:sp>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6534139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Context</a:t>
            </a:r>
            <a:endParaRPr lang="en-GB" dirty="0"/>
          </a:p>
        </p:txBody>
      </p:sp>
      <p:sp>
        <p:nvSpPr>
          <p:cNvPr id="4" name="Slide Number Placeholder 3"/>
          <p:cNvSpPr>
            <a:spLocks noGrp="1"/>
          </p:cNvSpPr>
          <p:nvPr>
            <p:ph type="sldNum" sz="quarter" idx="11"/>
          </p:nvPr>
        </p:nvSpPr>
        <p:spPr/>
        <p:txBody>
          <a:bodyPr/>
          <a:lstStyle/>
          <a:p>
            <a:fld id="{3B9B7DDD-927F-427F-9E86-41C019A7C94A}" type="slidenum">
              <a:rPr lang="en-GB" altLang="en-US" smtClean="0"/>
              <a:pPr/>
              <a:t>6</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9719223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j0292020"/>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5288" y="2781300"/>
            <a:ext cx="1868487" cy="1773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1"/>
          <p:cNvSpPr>
            <a:spLocks noGrp="1"/>
          </p:cNvSpPr>
          <p:nvPr>
            <p:ph type="title" idx="4294967295"/>
          </p:nvPr>
        </p:nvSpPr>
        <p:spPr/>
        <p:txBody>
          <a:bodyPr/>
          <a:lstStyle/>
          <a:p>
            <a:pPr eaLnBrk="1" hangingPunct="1"/>
            <a:r>
              <a:rPr lang="en-GB" altLang="en-US" smtClean="0"/>
              <a:t>Discovery, Access, Retrieval</a:t>
            </a:r>
          </a:p>
        </p:txBody>
      </p:sp>
      <p:pic>
        <p:nvPicPr>
          <p:cNvPr id="38916" name="Picture 4" descr="http://www.flyingineurope.be/sigwe18.gif"/>
          <p:cNvPicPr>
            <a:picLocks noChangeAspect="1" noChangeArrowheads="1"/>
          </p:cNvPicPr>
          <p:nvPr/>
        </p:nvPicPr>
        <p:blipFill>
          <a:blip r:embed="rId4"/>
          <a:srcRect/>
          <a:stretch>
            <a:fillRect/>
          </a:stretch>
        </p:blipFill>
        <p:spPr bwMode="auto">
          <a:xfrm>
            <a:off x="5111750" y="3060700"/>
            <a:ext cx="3406775" cy="2724150"/>
          </a:xfrm>
          <a:prstGeom prst="rect">
            <a:avLst/>
          </a:prstGeom>
          <a:noFill/>
          <a:ln>
            <a:solidFill>
              <a:schemeClr val="tx1"/>
            </a:solidFill>
          </a:ln>
          <a:effectLst>
            <a:outerShdw blurRad="50800" dist="38100" dir="2700000" algn="tl" rotWithShape="0">
              <a:prstClr val="black">
                <a:alpha val="40000"/>
              </a:prstClr>
            </a:outerShdw>
          </a:effectLst>
          <a:extLst/>
        </p:spPr>
      </p:pic>
      <p:pic>
        <p:nvPicPr>
          <p:cNvPr id="38914" name="Picture 2"/>
          <p:cNvPicPr>
            <a:picLocks noChangeAspect="1" noChangeArrowheads="1"/>
          </p:cNvPicPr>
          <p:nvPr/>
        </p:nvPicPr>
        <p:blipFill rotWithShape="1">
          <a:blip r:embed="rId5"/>
          <a:srcRect l="13036" r="13740"/>
          <a:stretch/>
        </p:blipFill>
        <p:spPr bwMode="auto">
          <a:xfrm>
            <a:off x="3132138" y="981075"/>
            <a:ext cx="3381375" cy="2597150"/>
          </a:xfrm>
          <a:prstGeom prst="rect">
            <a:avLst/>
          </a:prstGeom>
          <a:noFill/>
          <a:ln w="9525" cap="flat" cmpd="sng" algn="ctr">
            <a:solidFill>
              <a:schemeClr val="tx1"/>
            </a:solidFill>
            <a:prstDash val="solid"/>
            <a:miter lim="800000"/>
            <a:headEnd/>
            <a:tailEnd/>
          </a:ln>
          <a:effectLst>
            <a:outerShdw blurRad="50800" dist="38100" dir="2700000" algn="tl" rotWithShape="0">
              <a:prstClr val="black">
                <a:alpha val="40000"/>
              </a:prstClr>
            </a:outerShdw>
          </a:effectLst>
          <a:extLst/>
        </p:spPr>
      </p:pic>
      <p:sp>
        <p:nvSpPr>
          <p:cNvPr id="3" name="TextBox 2"/>
          <p:cNvSpPr txBox="1"/>
          <p:nvPr/>
        </p:nvSpPr>
        <p:spPr>
          <a:xfrm>
            <a:off x="179388" y="4868863"/>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smtClean="0"/>
              <a:t>Centre</a:t>
            </a:r>
            <a:endParaRPr lang="en-GB" b="1" dirty="0"/>
          </a:p>
          <a:p>
            <a:pPr algn="l">
              <a:defRPr/>
            </a:pPr>
            <a:r>
              <a:rPr lang="en-GB" dirty="0"/>
              <a:t>Passes product to user</a:t>
            </a:r>
          </a:p>
        </p:txBody>
      </p:sp>
      <p:sp>
        <p:nvSpPr>
          <p:cNvPr id="4" name="Right Arrow 3"/>
          <p:cNvSpPr>
            <a:spLocks noChangeArrowheads="1"/>
          </p:cNvSpPr>
          <p:nvPr/>
        </p:nvSpPr>
        <p:spPr bwMode="auto">
          <a:xfrm rot="-7763033">
            <a:off x="5218113" y="1846263"/>
            <a:ext cx="2520950"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vert="eaVert"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39" name="Right Arrow 38"/>
          <p:cNvSpPr>
            <a:spLocks noChangeArrowheads="1"/>
          </p:cNvSpPr>
          <p:nvPr/>
        </p:nvSpPr>
        <p:spPr bwMode="auto">
          <a:xfrm rot="-1941874">
            <a:off x="2627313" y="1557338"/>
            <a:ext cx="2519362" cy="2228850"/>
          </a:xfrm>
          <a:prstGeom prst="rightArrow">
            <a:avLst>
              <a:gd name="adj1" fmla="val 50000"/>
              <a:gd name="adj2" fmla="val 50002"/>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41" name="Right Arrow 40"/>
          <p:cNvSpPr>
            <a:spLocks noChangeArrowheads="1"/>
          </p:cNvSpPr>
          <p:nvPr/>
        </p:nvSpPr>
        <p:spPr bwMode="auto">
          <a:xfrm rot="-8677190">
            <a:off x="2051050" y="3573463"/>
            <a:ext cx="2519363" cy="2230437"/>
          </a:xfrm>
          <a:prstGeom prst="rightArrow">
            <a:avLst>
              <a:gd name="adj1" fmla="val 50000"/>
              <a:gd name="adj2" fmla="val 49998"/>
            </a:avLst>
          </a:prstGeom>
          <a:gradFill rotWithShape="1">
            <a:gsLst>
              <a:gs pos="0">
                <a:srgbClr val="FFFFFF"/>
              </a:gs>
              <a:gs pos="7001">
                <a:srgbClr val="E6E6E6"/>
              </a:gs>
              <a:gs pos="32001">
                <a:srgbClr val="7D8496"/>
              </a:gs>
              <a:gs pos="59000">
                <a:srgbClr val="E6E6E6"/>
              </a:gs>
              <a:gs pos="85001">
                <a:srgbClr val="7D8496"/>
              </a:gs>
              <a:gs pos="100000">
                <a:srgbClr val="E6E6E6"/>
              </a:gs>
            </a:gsLst>
            <a:lin ang="5400000"/>
          </a:gradFill>
          <a:ln w="25400" algn="ctr">
            <a:solidFill>
              <a:srgbClr val="BC9500"/>
            </a:solidFill>
            <a:miter lim="800000"/>
            <a:headEnd/>
            <a:tailEnd/>
          </a:ln>
        </p:spPr>
        <p:txBody>
          <a:bodyPr rot="10800000"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endParaRPr lang="en-US" altLang="en-US">
              <a:solidFill>
                <a:srgbClr val="FFFFFF"/>
              </a:solidFill>
              <a:latin typeface="Arial Narrow" pitchFamily="34" charset="0"/>
              <a:cs typeface="Arial" charset="0"/>
            </a:endParaRPr>
          </a:p>
        </p:txBody>
      </p:sp>
      <p:sp>
        <p:nvSpPr>
          <p:cNvPr id="12298" name="TextBox 4"/>
          <p:cNvSpPr txBox="1">
            <a:spLocks noChangeArrowheads="1"/>
          </p:cNvSpPr>
          <p:nvPr/>
        </p:nvSpPr>
        <p:spPr bwMode="auto">
          <a:xfrm>
            <a:off x="6167438" y="908050"/>
            <a:ext cx="19319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r>
              <a:rPr lang="en-GB" altLang="en-US" b="1">
                <a:cs typeface="Arial" charset="0"/>
              </a:rPr>
              <a:t>GISC</a:t>
            </a:r>
          </a:p>
        </p:txBody>
      </p:sp>
      <p:sp>
        <p:nvSpPr>
          <p:cNvPr id="12299" name="TextBox 42"/>
          <p:cNvSpPr txBox="1">
            <a:spLocks noChangeArrowheads="1"/>
          </p:cNvSpPr>
          <p:nvPr/>
        </p:nvSpPr>
        <p:spPr bwMode="auto">
          <a:xfrm>
            <a:off x="7102475" y="2598738"/>
            <a:ext cx="19335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r>
              <a:rPr lang="en-GB" altLang="en-US" b="1">
                <a:cs typeface="Arial" charset="0"/>
              </a:rPr>
              <a:t>DCPC</a:t>
            </a:r>
          </a:p>
        </p:txBody>
      </p:sp>
      <p:sp>
        <p:nvSpPr>
          <p:cNvPr id="12300" name="Slide Number Placeholder 5"/>
          <p:cNvSpPr txBox="1">
            <a:spLocks noGrp="1"/>
          </p:cNvSpPr>
          <p:nvPr/>
        </p:nvSpPr>
        <p:spPr bwMode="auto">
          <a:xfrm>
            <a:off x="5867400" y="6478588"/>
            <a:ext cx="1152525" cy="312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r">
              <a:spcBef>
                <a:spcPct val="0"/>
              </a:spcBef>
              <a:buClrTx/>
              <a:buFontTx/>
              <a:buNone/>
            </a:pPr>
            <a:fld id="{10D9FEE4-6562-4AE8-8660-5B26433FE5D7}" type="slidenum">
              <a:rPr lang="en-GB" altLang="en-US" sz="1200">
                <a:cs typeface="Arial" charset="0"/>
              </a:rPr>
              <a:pPr algn="r">
                <a:spcBef>
                  <a:spcPct val="0"/>
                </a:spcBef>
                <a:buClrTx/>
                <a:buFontTx/>
                <a:buNone/>
              </a:pPr>
              <a:t>7</a:t>
            </a:fld>
            <a:endParaRPr lang="en-GB" altLang="en-US" sz="1200">
              <a:cs typeface="Arial" charset="0"/>
            </a:endParaRPr>
          </a:p>
        </p:txBody>
      </p:sp>
      <p:sp>
        <p:nvSpPr>
          <p:cNvPr id="38" name="TextBox 37"/>
          <p:cNvSpPr txBox="1"/>
          <p:nvPr/>
        </p:nvSpPr>
        <p:spPr>
          <a:xfrm>
            <a:off x="0" y="836613"/>
            <a:ext cx="4464050" cy="1938992"/>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a:t>User</a:t>
            </a:r>
          </a:p>
          <a:p>
            <a:pPr marL="342900" indent="-342900" algn="l">
              <a:buFont typeface="Arial" pitchFamily="34" charset="0"/>
              <a:buChar char="•"/>
              <a:defRPr/>
            </a:pPr>
            <a:r>
              <a:rPr lang="en-GB" dirty="0"/>
              <a:t>Searches catalogue at GISC</a:t>
            </a:r>
          </a:p>
          <a:p>
            <a:pPr marL="342900" indent="-342900" algn="l">
              <a:buFont typeface="Arial" pitchFamily="34" charset="0"/>
              <a:buChar char="•"/>
              <a:defRPr/>
            </a:pPr>
            <a:r>
              <a:rPr lang="en-GB" dirty="0"/>
              <a:t>Asks </a:t>
            </a:r>
            <a:r>
              <a:rPr lang="en-GB" dirty="0" smtClean="0"/>
              <a:t>GISC/centre </a:t>
            </a:r>
            <a:r>
              <a:rPr lang="en-GB" dirty="0"/>
              <a:t>for product</a:t>
            </a:r>
          </a:p>
        </p:txBody>
      </p:sp>
      <p:sp>
        <p:nvSpPr>
          <p:cNvPr id="40" name="TextBox 39"/>
          <p:cNvSpPr txBox="1"/>
          <p:nvPr/>
        </p:nvSpPr>
        <p:spPr>
          <a:xfrm>
            <a:off x="4679950" y="4149725"/>
            <a:ext cx="4464050" cy="1016000"/>
          </a:xfrm>
          <a:prstGeom prst="rect">
            <a:avLst/>
          </a:prstGeom>
          <a:solidFill>
            <a:schemeClr val="bg1"/>
          </a:solidFill>
          <a:ln>
            <a:solidFill>
              <a:schemeClr val="tx1"/>
            </a:solidFill>
          </a:ln>
          <a:effectLst>
            <a:outerShdw blurRad="50800" dist="38100" dir="2700000" algn="tl" rotWithShape="0">
              <a:prstClr val="black">
                <a:alpha val="40000"/>
              </a:prstClr>
            </a:outerShdw>
          </a:effectLst>
        </p:spPr>
        <p:txBody>
          <a:bodyPr>
            <a:spAutoFit/>
          </a:bodyPr>
          <a:lstStyle/>
          <a:p>
            <a:pPr algn="l">
              <a:defRPr/>
            </a:pPr>
            <a:r>
              <a:rPr lang="en-GB" b="1" dirty="0" smtClean="0"/>
              <a:t>Centre</a:t>
            </a:r>
            <a:endParaRPr lang="en-GB" b="1" dirty="0"/>
          </a:p>
          <a:p>
            <a:pPr algn="l">
              <a:defRPr/>
            </a:pPr>
            <a:r>
              <a:rPr lang="en-GB" dirty="0"/>
              <a:t>Passes WIS metadata to GISC</a:t>
            </a:r>
          </a:p>
        </p:txBody>
      </p:sp>
      <p:sp>
        <p:nvSpPr>
          <p:cNvPr id="16401" name="Oval 17"/>
          <p:cNvSpPr>
            <a:spLocks noChangeArrowheads="1"/>
          </p:cNvSpPr>
          <p:nvPr/>
        </p:nvSpPr>
        <p:spPr bwMode="auto">
          <a:xfrm>
            <a:off x="3563938" y="5589588"/>
            <a:ext cx="433387"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3</a:t>
            </a:r>
            <a:endParaRPr lang="en-US" altLang="en-US" sz="3200" smtClean="0">
              <a:latin typeface="Verdana" pitchFamily="34" charset="0"/>
            </a:endParaRPr>
          </a:p>
        </p:txBody>
      </p:sp>
      <p:sp>
        <p:nvSpPr>
          <p:cNvPr id="16402" name="Oval 18"/>
          <p:cNvSpPr>
            <a:spLocks noChangeArrowheads="1"/>
          </p:cNvSpPr>
          <p:nvPr/>
        </p:nvSpPr>
        <p:spPr bwMode="auto">
          <a:xfrm>
            <a:off x="4140200" y="2205038"/>
            <a:ext cx="433388" cy="433387"/>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2</a:t>
            </a:r>
            <a:endParaRPr lang="en-US" altLang="en-US" sz="3200" smtClean="0">
              <a:latin typeface="Verdana" pitchFamily="34" charset="0"/>
            </a:endParaRPr>
          </a:p>
        </p:txBody>
      </p:sp>
      <p:sp>
        <p:nvSpPr>
          <p:cNvPr id="16403" name="Oval 19"/>
          <p:cNvSpPr>
            <a:spLocks noChangeArrowheads="1"/>
          </p:cNvSpPr>
          <p:nvPr/>
        </p:nvSpPr>
        <p:spPr bwMode="auto">
          <a:xfrm>
            <a:off x="6659563" y="3860800"/>
            <a:ext cx="433387" cy="433388"/>
          </a:xfrm>
          <a:prstGeom prst="ellipse">
            <a:avLst/>
          </a:prstGeom>
          <a:solidFill>
            <a:schemeClr val="accent1"/>
          </a:solidFill>
          <a:ln w="9525">
            <a:solidFill>
              <a:schemeClr val="tx1"/>
            </a:solidFill>
            <a:round/>
            <a:headEnd/>
            <a:tailEnd/>
          </a:ln>
          <a:effectLst>
            <a:outerShdw dist="35921" dir="2700000" algn="ctr" rotWithShape="0">
              <a:schemeClr val="bg2"/>
            </a:outerShdw>
          </a:effectLst>
          <a:scene3d>
            <a:camera prst="orthographicFront"/>
            <a:lightRig rig="threePt" dir="t"/>
          </a:scene3d>
          <a:sp3d>
            <a:bevelT/>
          </a:sp3d>
        </p:spPr>
        <p:txBody>
          <a:bodyPr wrap="none" anchor="ct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spcBef>
                <a:spcPct val="0"/>
              </a:spcBef>
              <a:buClrTx/>
              <a:buFontTx/>
              <a:buNone/>
              <a:defRPr/>
            </a:pPr>
            <a:r>
              <a:rPr lang="en-GB" altLang="en-US" sz="3200" smtClean="0">
                <a:latin typeface="Verdana" pitchFamily="34" charset="0"/>
              </a:rPr>
              <a:t>1</a:t>
            </a:r>
            <a:endParaRPr lang="en-US" altLang="en-US" sz="3200" smtClean="0">
              <a:latin typeface="Verdana" pitchFamily="34" charset="0"/>
            </a:endParaRPr>
          </a:p>
        </p:txBody>
      </p:sp>
      <p:sp>
        <p:nvSpPr>
          <p:cNvPr id="2" name="Footer Placeholder 1"/>
          <p:cNvSpPr>
            <a:spLocks noGrp="1"/>
          </p:cNvSpPr>
          <p:nvPr>
            <p:ph type="ftr" sz="quarter" idx="10"/>
          </p:nvPr>
        </p:nvSpPr>
        <p:spPr/>
        <p:txBody>
          <a:bodyPr/>
          <a:lstStyle/>
          <a:p>
            <a:pPr>
              <a:defRPr/>
            </a:pPr>
            <a:r>
              <a:rPr lang="en-US" smtClean="0"/>
              <a:t>WIS Metadata - WIS 101-6</a:t>
            </a:r>
            <a:endParaRPr lang="en-GB"/>
          </a:p>
        </p:txBody>
      </p:sp>
      <p:sp>
        <p:nvSpPr>
          <p:cNvPr id="5" name="Slide Number Placeholder 4"/>
          <p:cNvSpPr>
            <a:spLocks noGrp="1"/>
          </p:cNvSpPr>
          <p:nvPr>
            <p:ph type="sldNum" sz="quarter" idx="11"/>
          </p:nvPr>
        </p:nvSpPr>
        <p:spPr/>
        <p:txBody>
          <a:bodyPr/>
          <a:lstStyle/>
          <a:p>
            <a:fld id="{EA4673EA-60BE-4838-9E98-D4D6B7FE7800}" type="slidenum">
              <a:rPr lang="en-GB" altLang="en-US" smtClean="0"/>
              <a:pPr/>
              <a:t>7</a:t>
            </a:fld>
            <a:endParaRPr lang="en-GB" altLang="en-US"/>
          </a:p>
        </p:txBody>
      </p:sp>
    </p:spTree>
    <p:extLst>
      <p:ext uri="{BB962C8B-B14F-4D97-AF65-F5344CB8AC3E}">
        <p14:creationId xmlns:p14="http://schemas.microsoft.com/office/powerpoint/2010/main" val="4053035211"/>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2348880"/>
            <a:ext cx="8496944" cy="1368152"/>
          </a:xfrm>
          <a:prstGeom prst="rect">
            <a:avLst/>
          </a:prstGeom>
          <a:solidFill>
            <a:srgbClr val="FFC000">
              <a:alpha val="31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WIS Competences</a:t>
            </a:r>
            <a:endParaRPr lang="en-GB" dirty="0"/>
          </a:p>
        </p:txBody>
      </p:sp>
      <p:sp>
        <p:nvSpPr>
          <p:cNvPr id="3" name="Content Placeholder 2"/>
          <p:cNvSpPr>
            <a:spLocks noGrp="1"/>
          </p:cNvSpPr>
          <p:nvPr>
            <p:ph idx="1"/>
          </p:nvPr>
        </p:nvSpPr>
        <p:spPr/>
        <p:txBody>
          <a:bodyPr>
            <a:normAutofit fontScale="92500" lnSpcReduction="10000"/>
          </a:bodyPr>
          <a:lstStyle/>
          <a:p>
            <a:pPr marL="0" indent="0">
              <a:buNone/>
            </a:pPr>
            <a:r>
              <a:rPr lang="en-GB" b="1" dirty="0" smtClean="0"/>
              <a:t>Infrastructure</a:t>
            </a:r>
          </a:p>
          <a:p>
            <a:pPr lvl="1">
              <a:buFont typeface="+mj-lt"/>
              <a:buAutoNum type="arabicPeriod"/>
            </a:pPr>
            <a:r>
              <a:rPr lang="en-GB" dirty="0" smtClean="0"/>
              <a:t>Manage the physical infrastructure</a:t>
            </a:r>
          </a:p>
          <a:p>
            <a:pPr lvl="1">
              <a:buFont typeface="+mj-lt"/>
              <a:buAutoNum type="arabicPeriod"/>
            </a:pPr>
            <a:r>
              <a:rPr lang="en-GB" dirty="0" smtClean="0"/>
              <a:t>Manage the operational applications</a:t>
            </a:r>
          </a:p>
          <a:p>
            <a:pPr marL="0" indent="0">
              <a:buNone/>
            </a:pPr>
            <a:r>
              <a:rPr lang="en-GB" b="1" dirty="0" smtClean="0"/>
              <a:t>Data</a:t>
            </a:r>
          </a:p>
          <a:p>
            <a:pPr lvl="1">
              <a:buFont typeface="+mj-lt"/>
              <a:buAutoNum type="arabicPeriod" startAt="3"/>
            </a:pPr>
            <a:r>
              <a:rPr lang="en-GB" dirty="0" smtClean="0"/>
              <a:t>Manage the data flow</a:t>
            </a:r>
          </a:p>
          <a:p>
            <a:pPr lvl="1">
              <a:buFont typeface="+mj-lt"/>
              <a:buAutoNum type="arabicPeriod" startAt="3"/>
            </a:pPr>
            <a:r>
              <a:rPr lang="en-GB" dirty="0" smtClean="0"/>
              <a:t>Manage the data discovery</a:t>
            </a:r>
          </a:p>
          <a:p>
            <a:pPr marL="0" indent="0">
              <a:buNone/>
            </a:pPr>
            <a:r>
              <a:rPr lang="en-GB" b="1" dirty="0" smtClean="0"/>
              <a:t>External interactions</a:t>
            </a:r>
          </a:p>
          <a:p>
            <a:pPr lvl="1">
              <a:buFont typeface="+mj-lt"/>
              <a:buAutoNum type="arabicPeriod" startAt="5"/>
            </a:pPr>
            <a:r>
              <a:rPr lang="en-GB" dirty="0" smtClean="0"/>
              <a:t>Manage WIS centre-centre interactions</a:t>
            </a:r>
          </a:p>
          <a:p>
            <a:pPr lvl="1">
              <a:buFont typeface="+mj-lt"/>
              <a:buAutoNum type="arabicPeriod" startAt="5"/>
            </a:pPr>
            <a:r>
              <a:rPr lang="en-GB" dirty="0" smtClean="0"/>
              <a:t>Manage user interactions</a:t>
            </a:r>
          </a:p>
          <a:p>
            <a:pPr marL="0" indent="0">
              <a:buNone/>
            </a:pPr>
            <a:r>
              <a:rPr lang="en-GB" b="1" dirty="0" smtClean="0"/>
              <a:t>Operational Service</a:t>
            </a:r>
          </a:p>
          <a:p>
            <a:pPr lvl="1">
              <a:buFont typeface="+mj-lt"/>
              <a:buAutoNum type="arabicPeriod" startAt="7"/>
            </a:pPr>
            <a:r>
              <a:rPr lang="en-GB" dirty="0" smtClean="0"/>
              <a:t>Manage the operational service</a:t>
            </a:r>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8</a:t>
            </a:fld>
            <a:endParaRPr lang="en-GB" altLang="en-US"/>
          </a:p>
        </p:txBody>
      </p:sp>
      <p:sp>
        <p:nvSpPr>
          <p:cNvPr id="6" name="Footer Placeholder 5"/>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1176245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a:buFont typeface="+mj-lt"/>
              <a:buAutoNum type="arabicPeriod"/>
            </a:pPr>
            <a:r>
              <a:rPr lang="en-GB" dirty="0" smtClean="0"/>
              <a:t>Encode, decode, validate and package data and products</a:t>
            </a:r>
          </a:p>
          <a:p>
            <a:pPr>
              <a:buFont typeface="+mj-lt"/>
              <a:buAutoNum type="arabicPeriod"/>
            </a:pPr>
            <a:r>
              <a:rPr lang="en-GB" dirty="0" smtClean="0"/>
              <a:t>Create, update and maintain data flow catalogues </a:t>
            </a:r>
          </a:p>
          <a:p>
            <a:pPr>
              <a:buFont typeface="+mj-lt"/>
              <a:buAutoNum type="arabicPeriod"/>
            </a:pPr>
            <a:r>
              <a:rPr lang="en-GB" dirty="0" smtClean="0"/>
              <a:t>Manage connectivity between centres</a:t>
            </a:r>
          </a:p>
          <a:p>
            <a:pPr>
              <a:buFont typeface="+mj-lt"/>
              <a:buAutoNum type="arabicPeriod"/>
            </a:pPr>
            <a:r>
              <a:rPr lang="en-GB" dirty="0" smtClean="0"/>
              <a:t>Control the data flow to meet service levels</a:t>
            </a:r>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9</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3903021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79512" y="1628800"/>
            <a:ext cx="8784976" cy="1008112"/>
          </a:xfrm>
          <a:prstGeom prst="rect">
            <a:avLst/>
          </a:prstGeom>
          <a:solidFill>
            <a:srgbClr val="FFC000">
              <a:alpha val="35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Manage the data flow – knowledge and skill</a:t>
            </a:r>
            <a:endParaRPr lang="en-GB" dirty="0"/>
          </a:p>
        </p:txBody>
      </p:sp>
      <p:sp>
        <p:nvSpPr>
          <p:cNvPr id="3" name="Content Placeholder 2"/>
          <p:cNvSpPr>
            <a:spLocks noGrp="1"/>
          </p:cNvSpPr>
          <p:nvPr>
            <p:ph idx="1"/>
          </p:nvPr>
        </p:nvSpPr>
        <p:spPr/>
        <p:txBody>
          <a:bodyPr/>
          <a:lstStyle/>
          <a:p>
            <a:pPr lvl="0"/>
            <a:r>
              <a:rPr lang="en-US" dirty="0" smtClean="0"/>
              <a:t>System and network monitoring and viewing tools</a:t>
            </a:r>
          </a:p>
          <a:p>
            <a:pPr lvl="0"/>
            <a:r>
              <a:rPr lang="en-US" dirty="0" smtClean="0"/>
              <a:t>Data formats and protocols</a:t>
            </a:r>
          </a:p>
          <a:p>
            <a:pPr lvl="0"/>
            <a:r>
              <a:rPr lang="en-US" dirty="0" smtClean="0"/>
              <a:t>Licensing and data policies</a:t>
            </a:r>
          </a:p>
          <a:p>
            <a:pPr lvl="0"/>
            <a:r>
              <a:rPr lang="en-US" dirty="0" smtClean="0"/>
              <a:t>Message and file switching systems</a:t>
            </a:r>
          </a:p>
          <a:p>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10</a:t>
            </a:fld>
            <a:endParaRPr lang="en-GB" altLang="en-US"/>
          </a:p>
        </p:txBody>
      </p:sp>
      <p:sp>
        <p:nvSpPr>
          <p:cNvPr id="6" name="Footer Placeholder 5"/>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62170447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4. Manage the data discovery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Create and maintain discovery metadata records describing products and services </a:t>
            </a:r>
          </a:p>
          <a:p>
            <a:pPr>
              <a:buFont typeface="+mj-lt"/>
              <a:buAutoNum type="arabicPeriod"/>
            </a:pPr>
            <a:r>
              <a:rPr lang="en-GB" dirty="0" smtClean="0"/>
              <a:t>Add, replace or delete metadata records within the catalogue</a:t>
            </a:r>
          </a:p>
          <a:p>
            <a:pPr>
              <a:buFont typeface="+mj-lt"/>
              <a:buAutoNum type="arabicPeriod"/>
            </a:pPr>
            <a:r>
              <a:rPr lang="en-GB" dirty="0" smtClean="0"/>
              <a:t>Ensure that all information and service offerings from a WIS centre have complete, valid and meaningful discovery metadata records uploaded to the catalogue</a:t>
            </a:r>
          </a:p>
          <a:p>
            <a:pPr>
              <a:buFont typeface="+mj-lt"/>
              <a:buAutoNum type="arabicPeriod"/>
            </a:pPr>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11</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39709071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Manage the data discovery - knowledge and skill </a:t>
            </a:r>
            <a:endParaRPr lang="en-GB" dirty="0"/>
          </a:p>
        </p:txBody>
      </p:sp>
      <p:sp>
        <p:nvSpPr>
          <p:cNvPr id="3" name="Content Placeholder 2"/>
          <p:cNvSpPr>
            <a:spLocks noGrp="1"/>
          </p:cNvSpPr>
          <p:nvPr>
            <p:ph idx="1"/>
          </p:nvPr>
        </p:nvSpPr>
        <p:spPr/>
        <p:txBody>
          <a:bodyPr/>
          <a:lstStyle/>
          <a:p>
            <a:pPr>
              <a:buFont typeface="+mj-lt"/>
              <a:buAutoNum type="arabicPeriod"/>
            </a:pPr>
            <a:r>
              <a:rPr lang="en-US" dirty="0" smtClean="0"/>
              <a:t>Metadata entry and management tools</a:t>
            </a:r>
          </a:p>
          <a:p>
            <a:pPr>
              <a:buFont typeface="+mj-lt"/>
              <a:buAutoNum type="arabicPeriod"/>
            </a:pPr>
            <a:r>
              <a:rPr lang="en-US" dirty="0" smtClean="0"/>
              <a:t>Policies and standards</a:t>
            </a:r>
          </a:p>
          <a:p>
            <a:pPr>
              <a:buFont typeface="+mj-lt"/>
              <a:buAutoNum type="arabicPeriod"/>
            </a:pPr>
            <a:r>
              <a:rPr lang="en-US" dirty="0" smtClean="0"/>
              <a:t>Discovery metadata concepts and formats</a:t>
            </a:r>
          </a:p>
          <a:p>
            <a:pPr>
              <a:buFont typeface="+mj-lt"/>
              <a:buAutoNum type="arabicPeriod"/>
            </a:pPr>
            <a:r>
              <a:rPr lang="en-US" dirty="0" smtClean="0"/>
              <a:t>Written English</a:t>
            </a:r>
          </a:p>
          <a:p>
            <a:pPr>
              <a:buFont typeface="+mj-lt"/>
              <a:buAutoNum type="arabicPeriod"/>
            </a:pPr>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12</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16870922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Manage the data discovery</a:t>
            </a:r>
          </a:p>
          <a:p>
            <a:pPr>
              <a:buNone/>
            </a:pPr>
            <a:endParaRPr lang="en-GB" dirty="0"/>
          </a:p>
          <a:p>
            <a:pPr>
              <a:buNone/>
            </a:pPr>
            <a:r>
              <a:rPr lang="en-GB" sz="1800" dirty="0" smtClean="0"/>
              <a:t>Things you learn here are needed for the section on data flow</a:t>
            </a:r>
            <a:endParaRPr lang="en-GB" sz="1800" dirty="0"/>
          </a:p>
        </p:txBody>
      </p:sp>
      <p:sp>
        <p:nvSpPr>
          <p:cNvPr id="3" name="Slide Number Placeholder 2"/>
          <p:cNvSpPr>
            <a:spLocks noGrp="1"/>
          </p:cNvSpPr>
          <p:nvPr>
            <p:ph type="sldNum" sz="quarter" idx="11"/>
          </p:nvPr>
        </p:nvSpPr>
        <p:spPr/>
        <p:txBody>
          <a:bodyPr/>
          <a:lstStyle/>
          <a:p>
            <a:fld id="{3B9B7DDD-927F-427F-9E86-41C019A7C94A}" type="slidenum">
              <a:rPr lang="en-GB" altLang="en-US" smtClean="0"/>
              <a:pPr/>
              <a:t>13</a:t>
            </a:fld>
            <a:endParaRPr lang="en-GB" altLang="en-US"/>
          </a:p>
        </p:txBody>
      </p:sp>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30880043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8"/>
          <p:cNvSpPr>
            <a:spLocks noGrp="1" noChangeArrowheads="1"/>
          </p:cNvSpPr>
          <p:nvPr>
            <p:ph type="title"/>
          </p:nvPr>
        </p:nvSpPr>
        <p:spPr/>
        <p:txBody>
          <a:bodyPr/>
          <a:lstStyle/>
          <a:p>
            <a:r>
              <a:rPr lang="en-GB" altLang="en-US" dirty="0" smtClean="0"/>
              <a:t>Metadata records</a:t>
            </a:r>
          </a:p>
        </p:txBody>
      </p:sp>
      <p:sp>
        <p:nvSpPr>
          <p:cNvPr id="2" name="Slide Number Placeholder 1"/>
          <p:cNvSpPr>
            <a:spLocks noGrp="1"/>
          </p:cNvSpPr>
          <p:nvPr>
            <p:ph type="sldNum" sz="quarter" idx="11"/>
          </p:nvPr>
        </p:nvSpPr>
        <p:spPr/>
        <p:txBody>
          <a:bodyPr/>
          <a:lstStyle/>
          <a:p>
            <a:fld id="{F65C18CE-7C5B-40BD-95AB-BA4C0DE9A2F6}" type="slidenum">
              <a:rPr lang="en-GB" altLang="en-US" smtClean="0"/>
              <a:pPr/>
              <a:t>14</a:t>
            </a:fld>
            <a:endParaRPr lang="en-GB" altLang="en-US"/>
          </a:p>
        </p:txBody>
      </p:sp>
      <p:pic>
        <p:nvPicPr>
          <p:cNvPr id="7174"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124744"/>
            <a:ext cx="3222104" cy="2416578"/>
          </a:xfrm>
          <a:prstGeom prst="rect">
            <a:avLst/>
          </a:prstGeom>
          <a:noFill/>
          <a:ln w="9525" cap="flat" cmpd="sng" algn="ctr">
            <a:solidFill>
              <a:schemeClr val="tx1"/>
            </a:solidFill>
            <a:prstDash val="solid"/>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899" descr="LOT 200 Vintage Library Card Catalog Dewey Decimal System Index Cards Inserts"/>
          <p:cNvPicPr>
            <a:picLocks noChangeAspect="1" noChangeArrowheads="1"/>
          </p:cNvPicPr>
          <p:nvPr/>
        </p:nvPicPr>
        <p:blipFill>
          <a:blip r:embed="rId4">
            <a:lum bright="18000"/>
            <a:extLst>
              <a:ext uri="{28A0092B-C50C-407E-A947-70E740481C1C}">
                <a14:useLocalDpi xmlns:a14="http://schemas.microsoft.com/office/drawing/2010/main" val="0"/>
              </a:ext>
            </a:extLst>
          </a:blip>
          <a:srcRect/>
          <a:stretch>
            <a:fillRect/>
          </a:stretch>
        </p:blipFill>
        <p:spPr bwMode="auto">
          <a:xfrm>
            <a:off x="4572000" y="3645024"/>
            <a:ext cx="3398912" cy="2545851"/>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
        <p:nvSpPr>
          <p:cNvPr id="4" name="Line Callout 1 3"/>
          <p:cNvSpPr/>
          <p:nvPr/>
        </p:nvSpPr>
        <p:spPr>
          <a:xfrm>
            <a:off x="5868144" y="1224987"/>
            <a:ext cx="2664296" cy="1656184"/>
          </a:xfrm>
          <a:prstGeom prst="borderCallout1">
            <a:avLst>
              <a:gd name="adj1" fmla="val 48594"/>
              <a:gd name="adj2" fmla="val -603"/>
              <a:gd name="adj3" fmla="val 49330"/>
              <a:gd name="adj4" fmla="val -59667"/>
            </a:avLst>
          </a:prstGeom>
          <a:solidFill>
            <a:schemeClr val="bg1"/>
          </a:solidFill>
          <a:ln>
            <a:solidFill>
              <a:schemeClr val="tx1"/>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To do this…</a:t>
            </a:r>
            <a:endParaRPr lang="en-GB" dirty="0">
              <a:solidFill>
                <a:schemeClr val="tx1"/>
              </a:solidFill>
            </a:endParaRPr>
          </a:p>
        </p:txBody>
      </p:sp>
      <p:sp>
        <p:nvSpPr>
          <p:cNvPr id="10" name="Line Callout 1 9"/>
          <p:cNvSpPr/>
          <p:nvPr/>
        </p:nvSpPr>
        <p:spPr>
          <a:xfrm>
            <a:off x="683568" y="3933056"/>
            <a:ext cx="2664296" cy="1656184"/>
          </a:xfrm>
          <a:prstGeom prst="borderCallout1">
            <a:avLst>
              <a:gd name="adj1" fmla="val 51578"/>
              <a:gd name="adj2" fmla="val 100194"/>
              <a:gd name="adj3" fmla="val 69723"/>
              <a:gd name="adj4" fmla="val 156459"/>
            </a:avLst>
          </a:prstGeom>
          <a:solidFill>
            <a:schemeClr val="bg1"/>
          </a:solidFill>
          <a:ln>
            <a:solidFill>
              <a:schemeClr val="tx1"/>
            </a:solidFill>
            <a:headEnd type="none"/>
            <a:tailEnd type="triangle" w="lg" len="lg"/>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 we need to know about the data sets</a:t>
            </a:r>
            <a:endParaRPr lang="en-GB" dirty="0">
              <a:solidFill>
                <a:schemeClr val="tx1"/>
              </a:solidFill>
            </a:endParaRPr>
          </a:p>
        </p:txBody>
      </p:sp>
      <p:sp>
        <p:nvSpPr>
          <p:cNvPr id="3" name="Footer Placeholder 2"/>
          <p:cNvSpPr>
            <a:spLocks noGrp="1"/>
          </p:cNvSpPr>
          <p:nvPr>
            <p:ph type="ftr" sz="quarter" idx="10"/>
          </p:nvPr>
        </p:nvSpPr>
        <p:spPr/>
        <p:txBody>
          <a:bodyPr/>
          <a:lstStyle/>
          <a:p>
            <a:pPr>
              <a:defRPr/>
            </a:pPr>
            <a:r>
              <a:rPr lang="en-US" smtClean="0"/>
              <a:t>WIS Metadata - WIS 101-6</a:t>
            </a:r>
            <a:endParaRPr lang="en-GB"/>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erver"/>
          <p:cNvSpPr>
            <a:spLocks noEditPoints="1" noChangeArrowheads="1"/>
          </p:cNvSpPr>
          <p:nvPr/>
        </p:nvSpPr>
        <p:spPr bwMode="auto">
          <a:xfrm>
            <a:off x="4860032" y="1636343"/>
            <a:ext cx="1089124" cy="1089124"/>
          </a:xfrm>
          <a:custGeom>
            <a:avLst/>
            <a:gdLst>
              <a:gd name="T0" fmla="*/ 0 w 21600"/>
              <a:gd name="T1" fmla="*/ 0 h 21600"/>
              <a:gd name="T2" fmla="*/ 10800 w 21600"/>
              <a:gd name="T3" fmla="*/ 0 h 21600"/>
              <a:gd name="T4" fmla="*/ 21600 w 21600"/>
              <a:gd name="T5" fmla="*/ 0 h 21600"/>
              <a:gd name="T6" fmla="*/ 21600 w 21600"/>
              <a:gd name="T7" fmla="*/ 10800 h 21600"/>
              <a:gd name="T8" fmla="*/ 21600 w 21600"/>
              <a:gd name="T9" fmla="*/ 21600 h 21600"/>
              <a:gd name="T10" fmla="*/ 10800 w 21600"/>
              <a:gd name="T11" fmla="*/ 21600 h 21600"/>
              <a:gd name="T12" fmla="*/ 0 w 21600"/>
              <a:gd name="T13" fmla="*/ 21600 h 21600"/>
              <a:gd name="T14" fmla="*/ 0 w 21600"/>
              <a:gd name="T15" fmla="*/ 10800 h 21600"/>
              <a:gd name="T16" fmla="*/ 761 w 21600"/>
              <a:gd name="T17" fmla="*/ 22454 h 21600"/>
              <a:gd name="T18" fmla="*/ 21069 w 21600"/>
              <a:gd name="T19" fmla="*/ 28282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extrusionOk="0">
                <a:moveTo>
                  <a:pt x="0" y="0"/>
                </a:moveTo>
                <a:lnTo>
                  <a:pt x="21600" y="0"/>
                </a:lnTo>
                <a:lnTo>
                  <a:pt x="21600" y="21600"/>
                </a:lnTo>
                <a:lnTo>
                  <a:pt x="0" y="21600"/>
                </a:lnTo>
                <a:lnTo>
                  <a:pt x="0" y="0"/>
                </a:lnTo>
                <a:close/>
              </a:path>
              <a:path w="21600" h="21600" extrusionOk="0">
                <a:moveTo>
                  <a:pt x="1662" y="1709"/>
                </a:moveTo>
                <a:lnTo>
                  <a:pt x="9046" y="1709"/>
                </a:lnTo>
                <a:lnTo>
                  <a:pt x="9046" y="2331"/>
                </a:lnTo>
                <a:lnTo>
                  <a:pt x="1662" y="2331"/>
                </a:lnTo>
                <a:lnTo>
                  <a:pt x="1662" y="1709"/>
                </a:lnTo>
                <a:moveTo>
                  <a:pt x="0" y="4351"/>
                </a:moveTo>
                <a:lnTo>
                  <a:pt x="10892" y="4351"/>
                </a:lnTo>
                <a:lnTo>
                  <a:pt x="10892" y="14141"/>
                </a:lnTo>
                <a:lnTo>
                  <a:pt x="21600" y="14141"/>
                </a:lnTo>
                <a:moveTo>
                  <a:pt x="11631" y="1243"/>
                </a:moveTo>
                <a:lnTo>
                  <a:pt x="20492" y="1243"/>
                </a:lnTo>
                <a:lnTo>
                  <a:pt x="20492" y="1554"/>
                </a:lnTo>
                <a:lnTo>
                  <a:pt x="11631" y="1554"/>
                </a:lnTo>
                <a:lnTo>
                  <a:pt x="11631" y="1243"/>
                </a:lnTo>
                <a:moveTo>
                  <a:pt x="11631" y="3263"/>
                </a:moveTo>
                <a:lnTo>
                  <a:pt x="20492" y="3263"/>
                </a:lnTo>
                <a:lnTo>
                  <a:pt x="20492" y="3574"/>
                </a:lnTo>
                <a:lnTo>
                  <a:pt x="11631" y="3574"/>
                </a:lnTo>
                <a:lnTo>
                  <a:pt x="11631" y="3263"/>
                </a:lnTo>
                <a:moveTo>
                  <a:pt x="11631" y="6060"/>
                </a:moveTo>
                <a:lnTo>
                  <a:pt x="20492" y="6060"/>
                </a:lnTo>
                <a:lnTo>
                  <a:pt x="20492" y="6371"/>
                </a:lnTo>
                <a:lnTo>
                  <a:pt x="11631" y="6371"/>
                </a:lnTo>
                <a:lnTo>
                  <a:pt x="11631" y="6060"/>
                </a:lnTo>
                <a:moveTo>
                  <a:pt x="11631" y="8081"/>
                </a:moveTo>
                <a:lnTo>
                  <a:pt x="20308" y="8081"/>
                </a:lnTo>
                <a:lnTo>
                  <a:pt x="20308" y="8391"/>
                </a:lnTo>
                <a:lnTo>
                  <a:pt x="11631" y="8391"/>
                </a:lnTo>
                <a:lnTo>
                  <a:pt x="11631" y="8081"/>
                </a:lnTo>
                <a:moveTo>
                  <a:pt x="11631" y="4196"/>
                </a:moveTo>
                <a:lnTo>
                  <a:pt x="12369" y="4196"/>
                </a:lnTo>
                <a:lnTo>
                  <a:pt x="12369" y="4817"/>
                </a:lnTo>
                <a:lnTo>
                  <a:pt x="11631" y="4817"/>
                </a:lnTo>
                <a:lnTo>
                  <a:pt x="11631" y="4196"/>
                </a:lnTo>
                <a:moveTo>
                  <a:pt x="14400" y="4196"/>
                </a:moveTo>
                <a:lnTo>
                  <a:pt x="15138" y="4196"/>
                </a:lnTo>
                <a:lnTo>
                  <a:pt x="15138" y="4817"/>
                </a:lnTo>
                <a:lnTo>
                  <a:pt x="14400" y="4817"/>
                </a:lnTo>
                <a:lnTo>
                  <a:pt x="14400" y="4196"/>
                </a:lnTo>
                <a:moveTo>
                  <a:pt x="16985" y="4196"/>
                </a:moveTo>
                <a:lnTo>
                  <a:pt x="17723" y="4196"/>
                </a:lnTo>
                <a:lnTo>
                  <a:pt x="17723" y="4817"/>
                </a:lnTo>
                <a:lnTo>
                  <a:pt x="16985" y="4817"/>
                </a:lnTo>
                <a:lnTo>
                  <a:pt x="16985" y="4196"/>
                </a:lnTo>
                <a:moveTo>
                  <a:pt x="19754" y="4196"/>
                </a:moveTo>
                <a:lnTo>
                  <a:pt x="20492" y="4196"/>
                </a:lnTo>
                <a:lnTo>
                  <a:pt x="20492" y="4817"/>
                </a:lnTo>
                <a:lnTo>
                  <a:pt x="19754" y="4817"/>
                </a:lnTo>
                <a:lnTo>
                  <a:pt x="19754" y="4196"/>
                </a:lnTo>
                <a:moveTo>
                  <a:pt x="11631" y="9635"/>
                </a:moveTo>
                <a:lnTo>
                  <a:pt x="12369" y="9635"/>
                </a:lnTo>
                <a:lnTo>
                  <a:pt x="12369" y="10256"/>
                </a:lnTo>
                <a:lnTo>
                  <a:pt x="11631" y="10256"/>
                </a:lnTo>
                <a:lnTo>
                  <a:pt x="11631" y="9635"/>
                </a:lnTo>
                <a:moveTo>
                  <a:pt x="14400" y="9635"/>
                </a:moveTo>
                <a:lnTo>
                  <a:pt x="15138" y="9635"/>
                </a:lnTo>
                <a:lnTo>
                  <a:pt x="15138" y="10256"/>
                </a:lnTo>
                <a:lnTo>
                  <a:pt x="14400" y="10256"/>
                </a:lnTo>
                <a:lnTo>
                  <a:pt x="14400" y="9635"/>
                </a:lnTo>
                <a:moveTo>
                  <a:pt x="16985" y="9635"/>
                </a:moveTo>
                <a:lnTo>
                  <a:pt x="17723" y="9635"/>
                </a:lnTo>
                <a:lnTo>
                  <a:pt x="17723" y="10256"/>
                </a:lnTo>
                <a:lnTo>
                  <a:pt x="16985" y="10256"/>
                </a:lnTo>
                <a:lnTo>
                  <a:pt x="16985" y="9635"/>
                </a:lnTo>
                <a:moveTo>
                  <a:pt x="19754" y="9635"/>
                </a:moveTo>
                <a:lnTo>
                  <a:pt x="20492" y="9635"/>
                </a:lnTo>
                <a:lnTo>
                  <a:pt x="20492" y="10256"/>
                </a:lnTo>
                <a:lnTo>
                  <a:pt x="19754" y="10256"/>
                </a:lnTo>
                <a:lnTo>
                  <a:pt x="19754" y="9635"/>
                </a:lnTo>
                <a:moveTo>
                  <a:pt x="10892" y="14141"/>
                </a:moveTo>
                <a:lnTo>
                  <a:pt x="10892" y="15384"/>
                </a:lnTo>
                <a:lnTo>
                  <a:pt x="10892" y="20046"/>
                </a:lnTo>
                <a:lnTo>
                  <a:pt x="10892" y="21600"/>
                </a:lnTo>
                <a:lnTo>
                  <a:pt x="10892" y="14141"/>
                </a:lnTo>
                <a:moveTo>
                  <a:pt x="10892" y="4351"/>
                </a:moveTo>
                <a:lnTo>
                  <a:pt x="10892" y="3574"/>
                </a:lnTo>
                <a:lnTo>
                  <a:pt x="10892" y="932"/>
                </a:lnTo>
                <a:lnTo>
                  <a:pt x="10892" y="0"/>
                </a:lnTo>
                <a:lnTo>
                  <a:pt x="10892" y="4351"/>
                </a:lnTo>
              </a:path>
            </a:pathLst>
          </a:custGeom>
          <a:solidFill>
            <a:srgbClr val="FFFFCC"/>
          </a:solidFill>
          <a:ln w="9525">
            <a:solidFill>
              <a:srgbClr val="000000"/>
            </a:solidFill>
            <a:miter lim="800000"/>
            <a:headEnd/>
            <a:tailEnd/>
          </a:ln>
        </p:spPr>
        <p:txBody>
          <a:bodyPr/>
          <a:lstStyle/>
          <a:p>
            <a:endParaRPr lang="en-GB"/>
          </a:p>
        </p:txBody>
      </p:sp>
      <p:sp>
        <p:nvSpPr>
          <p:cNvPr id="2" name="Title 1"/>
          <p:cNvSpPr>
            <a:spLocks noGrp="1"/>
          </p:cNvSpPr>
          <p:nvPr>
            <p:ph type="title"/>
          </p:nvPr>
        </p:nvSpPr>
        <p:spPr/>
        <p:txBody>
          <a:bodyPr/>
          <a:lstStyle/>
          <a:p>
            <a:r>
              <a:rPr lang="en-GB" dirty="0" smtClean="0"/>
              <a:t>Metadata in WIS</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15</a:t>
            </a:fld>
            <a:endParaRPr lang="en-GB" altLang="en-US"/>
          </a:p>
        </p:txBody>
      </p:sp>
      <p:grpSp>
        <p:nvGrpSpPr>
          <p:cNvPr id="14" name="Group 13"/>
          <p:cNvGrpSpPr/>
          <p:nvPr/>
        </p:nvGrpSpPr>
        <p:grpSpPr>
          <a:xfrm>
            <a:off x="2267373" y="1719240"/>
            <a:ext cx="4968923" cy="3093688"/>
            <a:chOff x="2267373" y="1719240"/>
            <a:chExt cx="4968923" cy="3093688"/>
          </a:xfrm>
        </p:grpSpPr>
        <p:graphicFrame>
          <p:nvGraphicFramePr>
            <p:cNvPr id="8" name="Diagram 7"/>
            <p:cNvGraphicFramePr/>
            <p:nvPr>
              <p:extLst>
                <p:ext uri="{D42A27DB-BD31-4B8C-83A1-F6EECF244321}">
                  <p14:modId xmlns:p14="http://schemas.microsoft.com/office/powerpoint/2010/main" val="3501146684"/>
                </p:ext>
              </p:extLst>
            </p:nvPr>
          </p:nvGraphicFramePr>
          <p:xfrm>
            <a:off x="2339752" y="2132856"/>
            <a:ext cx="4776192" cy="26800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9" name="TextBox 8"/>
            <p:cNvSpPr txBox="1"/>
            <p:nvPr/>
          </p:nvSpPr>
          <p:spPr>
            <a:xfrm>
              <a:off x="4268136" y="1719240"/>
              <a:ext cx="936475" cy="461665"/>
            </a:xfrm>
            <a:prstGeom prst="rect">
              <a:avLst/>
            </a:prstGeom>
            <a:noFill/>
          </p:spPr>
          <p:txBody>
            <a:bodyPr wrap="none" rtlCol="0">
              <a:spAutoFit/>
            </a:bodyPr>
            <a:lstStyle/>
            <a:p>
              <a:r>
                <a:rPr lang="en-GB" dirty="0" smtClean="0"/>
                <a:t>GISC</a:t>
              </a:r>
              <a:endParaRPr lang="en-GB" dirty="0"/>
            </a:p>
          </p:txBody>
        </p:sp>
        <p:sp>
          <p:nvSpPr>
            <p:cNvPr id="10" name="TextBox 9"/>
            <p:cNvSpPr txBox="1"/>
            <p:nvPr/>
          </p:nvSpPr>
          <p:spPr>
            <a:xfrm>
              <a:off x="6299821" y="2967335"/>
              <a:ext cx="936475" cy="461665"/>
            </a:xfrm>
            <a:prstGeom prst="rect">
              <a:avLst/>
            </a:prstGeom>
            <a:noFill/>
          </p:spPr>
          <p:txBody>
            <a:bodyPr wrap="none" rtlCol="0">
              <a:spAutoFit/>
            </a:bodyPr>
            <a:lstStyle/>
            <a:p>
              <a:r>
                <a:rPr lang="en-GB" dirty="0" smtClean="0"/>
                <a:t>GISC</a:t>
              </a:r>
              <a:endParaRPr lang="en-GB" dirty="0"/>
            </a:p>
          </p:txBody>
        </p:sp>
        <p:sp>
          <p:nvSpPr>
            <p:cNvPr id="11" name="TextBox 10"/>
            <p:cNvSpPr txBox="1"/>
            <p:nvPr/>
          </p:nvSpPr>
          <p:spPr>
            <a:xfrm>
              <a:off x="5867773" y="4263479"/>
              <a:ext cx="936475" cy="461665"/>
            </a:xfrm>
            <a:prstGeom prst="rect">
              <a:avLst/>
            </a:prstGeom>
            <a:noFill/>
          </p:spPr>
          <p:txBody>
            <a:bodyPr wrap="none" rtlCol="0">
              <a:spAutoFit/>
            </a:bodyPr>
            <a:lstStyle/>
            <a:p>
              <a:r>
                <a:rPr lang="en-GB" dirty="0" smtClean="0"/>
                <a:t>GISC</a:t>
              </a:r>
              <a:endParaRPr lang="en-GB" dirty="0"/>
            </a:p>
          </p:txBody>
        </p:sp>
        <p:sp>
          <p:nvSpPr>
            <p:cNvPr id="12" name="TextBox 11"/>
            <p:cNvSpPr txBox="1"/>
            <p:nvPr/>
          </p:nvSpPr>
          <p:spPr>
            <a:xfrm>
              <a:off x="2267373" y="2967335"/>
              <a:ext cx="936475" cy="461665"/>
            </a:xfrm>
            <a:prstGeom prst="rect">
              <a:avLst/>
            </a:prstGeom>
            <a:noFill/>
          </p:spPr>
          <p:txBody>
            <a:bodyPr wrap="none" rtlCol="0">
              <a:spAutoFit/>
            </a:bodyPr>
            <a:lstStyle/>
            <a:p>
              <a:r>
                <a:rPr lang="en-GB" dirty="0" smtClean="0"/>
                <a:t>GISC</a:t>
              </a:r>
              <a:endParaRPr lang="en-GB" dirty="0"/>
            </a:p>
          </p:txBody>
        </p:sp>
        <p:sp>
          <p:nvSpPr>
            <p:cNvPr id="13" name="TextBox 12"/>
            <p:cNvSpPr txBox="1"/>
            <p:nvPr/>
          </p:nvSpPr>
          <p:spPr>
            <a:xfrm>
              <a:off x="2627784" y="4263479"/>
              <a:ext cx="936475" cy="461665"/>
            </a:xfrm>
            <a:prstGeom prst="rect">
              <a:avLst/>
            </a:prstGeom>
            <a:noFill/>
          </p:spPr>
          <p:txBody>
            <a:bodyPr wrap="none" rtlCol="0">
              <a:spAutoFit/>
            </a:bodyPr>
            <a:lstStyle/>
            <a:p>
              <a:r>
                <a:rPr lang="en-GB" dirty="0" smtClean="0"/>
                <a:t>GISC</a:t>
              </a:r>
              <a:endParaRPr lang="en-GB" dirty="0"/>
            </a:p>
          </p:txBody>
        </p:sp>
      </p:grpSp>
      <p:pic>
        <p:nvPicPr>
          <p:cNvPr id="15" name="Picture 4" descr="j029202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39552" y="1294286"/>
            <a:ext cx="1868487" cy="1773238"/>
          </a:xfrm>
          <a:prstGeom prst="rect">
            <a:avLst/>
          </a:prstGeom>
          <a:noFill/>
          <a:extLst>
            <a:ext uri="{909E8E84-426E-40DD-AFC4-6F175D3DCCD1}">
              <a14:hiddenFill xmlns:a14="http://schemas.microsoft.com/office/drawing/2010/main">
                <a:solidFill>
                  <a:srgbClr val="FFFFFF"/>
                </a:solidFill>
              </a14:hiddenFill>
            </a:ext>
          </a:extLst>
        </p:spPr>
      </p:pic>
      <p:sp useBgFill="1">
        <p:nvSpPr>
          <p:cNvPr id="16" name="TextBox 15"/>
          <p:cNvSpPr txBox="1"/>
          <p:nvPr/>
        </p:nvSpPr>
        <p:spPr>
          <a:xfrm>
            <a:off x="143694" y="3007135"/>
            <a:ext cx="2484090" cy="1938992"/>
          </a:xfrm>
          <a:prstGeom prst="rect">
            <a:avLst/>
          </a:prstGeom>
          <a:ln>
            <a:solidFill>
              <a:schemeClr val="tx1"/>
            </a:solidFill>
          </a:ln>
        </p:spPr>
        <p:txBody>
          <a:bodyPr wrap="square" rtlCol="0">
            <a:spAutoFit/>
          </a:bodyPr>
          <a:lstStyle/>
          <a:p>
            <a:r>
              <a:rPr lang="en-GB" sz="2000" dirty="0" smtClean="0"/>
              <a:t>National Centre or DCPC editor creates and maintains metadata records and states delivery methods</a:t>
            </a:r>
            <a:endParaRPr lang="en-GB" sz="2000" dirty="0"/>
          </a:p>
        </p:txBody>
      </p:sp>
      <p:sp>
        <p:nvSpPr>
          <p:cNvPr id="17" name="Right Arrow 16"/>
          <p:cNvSpPr/>
          <p:nvPr/>
        </p:nvSpPr>
        <p:spPr>
          <a:xfrm rot="1724144">
            <a:off x="2323626" y="2508182"/>
            <a:ext cx="978408" cy="484632"/>
          </a:xfrm>
          <a:prstGeom prst="rightArrow">
            <a:avLst/>
          </a:prstGeom>
          <a:solidFill>
            <a:schemeClr val="bg2">
              <a:lumMod val="60000"/>
              <a:lumOff val="40000"/>
            </a:schemeClr>
          </a:solidFill>
          <a:ln>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extBox 20"/>
          <p:cNvSpPr txBox="1"/>
          <p:nvPr/>
        </p:nvSpPr>
        <p:spPr>
          <a:xfrm>
            <a:off x="5401890" y="671612"/>
            <a:ext cx="3491880" cy="1169551"/>
          </a:xfrm>
          <a:prstGeom prst="rect">
            <a:avLst/>
          </a:prstGeom>
          <a:solidFill>
            <a:schemeClr val="accent3">
              <a:lumMod val="85000"/>
              <a:alpha val="90000"/>
            </a:schemeClr>
          </a:solidFill>
          <a:ln>
            <a:solidFill>
              <a:schemeClr val="tx1"/>
            </a:solidFill>
          </a:ln>
        </p:spPr>
        <p:txBody>
          <a:bodyPr wrap="square" rtlCol="0">
            <a:spAutoFit/>
          </a:bodyPr>
          <a:lstStyle/>
          <a:p>
            <a:pPr algn="l"/>
            <a:r>
              <a:rPr lang="en-GB" sz="2000" dirty="0" smtClean="0"/>
              <a:t>For “global exchange” data:</a:t>
            </a:r>
          </a:p>
          <a:p>
            <a:pPr algn="l"/>
            <a:r>
              <a:rPr lang="en-GB" sz="2000" dirty="0" smtClean="0"/>
              <a:t>GISC adds access from cache</a:t>
            </a:r>
            <a:endParaRPr lang="en-GB" sz="2000" dirty="0"/>
          </a:p>
        </p:txBody>
      </p:sp>
      <p:pic>
        <p:nvPicPr>
          <p:cNvPr id="22" name="Picture 4" descr="j0292020"/>
          <p:cNvPicPr>
            <a:picLocks noChangeAspect="1" noChangeArrowheads="1"/>
          </p:cNvPicPr>
          <p:nvPr/>
        </p:nvPicPr>
        <p:blipFill>
          <a:blip r:embed="rId8" cstate="print">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flipH="1">
            <a:off x="6815582" y="4263479"/>
            <a:ext cx="1871837" cy="1773238"/>
          </a:xfrm>
          <a:prstGeom prst="rect">
            <a:avLst/>
          </a:prstGeom>
          <a:noFill/>
          <a:extLst>
            <a:ext uri="{909E8E84-426E-40DD-AFC4-6F175D3DCCD1}">
              <a14:hiddenFill xmlns:a14="http://schemas.microsoft.com/office/drawing/2010/main">
                <a:solidFill>
                  <a:srgbClr val="FFFFFF"/>
                </a:solidFill>
              </a14:hiddenFill>
            </a:ext>
          </a:extLst>
        </p:spPr>
      </p:pic>
      <p:sp>
        <p:nvSpPr>
          <p:cNvPr id="23" name="TextBox 22"/>
          <p:cNvSpPr txBox="1"/>
          <p:nvPr/>
        </p:nvSpPr>
        <p:spPr>
          <a:xfrm>
            <a:off x="4541481" y="5150098"/>
            <a:ext cx="2243582" cy="1015663"/>
          </a:xfrm>
          <a:prstGeom prst="rect">
            <a:avLst/>
          </a:prstGeom>
          <a:noFill/>
          <a:ln>
            <a:solidFill>
              <a:schemeClr val="tx1"/>
            </a:solidFill>
          </a:ln>
        </p:spPr>
        <p:txBody>
          <a:bodyPr wrap="square" rtlCol="0">
            <a:spAutoFit/>
          </a:bodyPr>
          <a:lstStyle/>
          <a:p>
            <a:r>
              <a:rPr lang="en-GB" sz="2000" dirty="0" smtClean="0"/>
              <a:t>User chooses data and selects delivery method</a:t>
            </a:r>
            <a:endParaRPr lang="en-GB" sz="2000" dirty="0"/>
          </a:p>
        </p:txBody>
      </p:sp>
      <p:sp>
        <p:nvSpPr>
          <p:cNvPr id="24" name="Left-Right Arrow 23"/>
          <p:cNvSpPr/>
          <p:nvPr/>
        </p:nvSpPr>
        <p:spPr>
          <a:xfrm rot="2055016">
            <a:off x="6114430" y="3623996"/>
            <a:ext cx="1624098" cy="705271"/>
          </a:xfrm>
          <a:prstGeom prst="leftRightArrow">
            <a:avLst/>
          </a:prstGeom>
          <a:solidFill>
            <a:schemeClr val="bg2">
              <a:lumMod val="60000"/>
              <a:lumOff val="40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3819679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899" descr="LOT 200 Vintage Library Card Catalog Dewey Decimal System Index Cards Inserts"/>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22000"/>
                    </a14:imgEffect>
                  </a14:imgLayer>
                </a14:imgProps>
              </a:ext>
              <a:ext uri="{28A0092B-C50C-407E-A947-70E740481C1C}">
                <a14:useLocalDpi xmlns:a14="http://schemas.microsoft.com/office/drawing/2010/main" val="0"/>
              </a:ext>
            </a:extLst>
          </a:blip>
          <a:srcRect/>
          <a:stretch>
            <a:fillRect/>
          </a:stretch>
        </p:blipFill>
        <p:spPr bwMode="auto">
          <a:xfrm>
            <a:off x="1475656" y="836712"/>
            <a:ext cx="7286625" cy="5457825"/>
          </a:xfrm>
          <a:prstGeom prst="rect">
            <a:avLst/>
          </a:prstGeom>
          <a:noFill/>
          <a:extLst>
            <a:ext uri="{909E8E84-426E-40DD-AFC4-6F175D3DCCD1}">
              <a14:hiddenFill xmlns:a14="http://schemas.microsoft.com/office/drawing/2010/main">
                <a:solidFill>
                  <a:srgbClr val="FFFFFF"/>
                </a:solidFill>
              </a14:hiddenFill>
            </a:ext>
          </a:extLst>
        </p:spPr>
      </p:pic>
      <p:sp>
        <p:nvSpPr>
          <p:cNvPr id="11" name="Title 10"/>
          <p:cNvSpPr>
            <a:spLocks noGrp="1"/>
          </p:cNvSpPr>
          <p:nvPr>
            <p:ph type="title"/>
          </p:nvPr>
        </p:nvSpPr>
        <p:spPr>
          <a:solidFill>
            <a:schemeClr val="bg1"/>
          </a:solidFill>
        </p:spPr>
        <p:txBody>
          <a:bodyPr/>
          <a:lstStyle/>
          <a:p>
            <a:r>
              <a:rPr lang="en-GB" dirty="0" smtClean="0"/>
              <a:t>Contents of (WIS Discovery) metadata record</a:t>
            </a:r>
            <a:endParaRPr lang="en-GB" dirty="0"/>
          </a:p>
        </p:txBody>
      </p:sp>
      <p:sp>
        <p:nvSpPr>
          <p:cNvPr id="14" name="Rectangle 13"/>
          <p:cNvSpPr/>
          <p:nvPr/>
        </p:nvSpPr>
        <p:spPr>
          <a:xfrm>
            <a:off x="1475656" y="836712"/>
            <a:ext cx="7286625" cy="5457825"/>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Content Placeholder 11"/>
          <p:cNvSpPr>
            <a:spLocks noGrp="1"/>
          </p:cNvSpPr>
          <p:nvPr>
            <p:ph sz="half" idx="1"/>
          </p:nvPr>
        </p:nvSpPr>
        <p:spPr/>
        <p:txBody>
          <a:bodyPr>
            <a:normAutofit fontScale="47500" lnSpcReduction="20000"/>
          </a:bodyPr>
          <a:lstStyle/>
          <a:p>
            <a:pPr>
              <a:lnSpc>
                <a:spcPct val="120000"/>
              </a:lnSpc>
              <a:spcAft>
                <a:spcPts val="200"/>
              </a:spcAft>
            </a:pPr>
            <a:r>
              <a:rPr lang="en-US" altLang="en-US" b="1" dirty="0"/>
              <a:t>Dataset title</a:t>
            </a:r>
          </a:p>
          <a:p>
            <a:pPr>
              <a:lnSpc>
                <a:spcPct val="120000"/>
              </a:lnSpc>
              <a:spcAft>
                <a:spcPts val="200"/>
              </a:spcAft>
            </a:pPr>
            <a:r>
              <a:rPr lang="en-US" altLang="en-US" b="1" dirty="0"/>
              <a:t>Dataset reference date</a:t>
            </a:r>
          </a:p>
          <a:p>
            <a:pPr>
              <a:lnSpc>
                <a:spcPct val="120000"/>
              </a:lnSpc>
              <a:spcAft>
                <a:spcPts val="200"/>
              </a:spcAft>
            </a:pPr>
            <a:r>
              <a:rPr lang="en-US" altLang="en-US" dirty="0"/>
              <a:t>Dataset responsible party</a:t>
            </a:r>
          </a:p>
          <a:p>
            <a:pPr>
              <a:lnSpc>
                <a:spcPct val="120000"/>
              </a:lnSpc>
              <a:spcAft>
                <a:spcPts val="200"/>
              </a:spcAft>
            </a:pPr>
            <a:r>
              <a:rPr lang="en-US" altLang="en-US" b="1" i="1" dirty="0"/>
              <a:t>Geographic location of the dataset</a:t>
            </a:r>
          </a:p>
          <a:p>
            <a:pPr>
              <a:lnSpc>
                <a:spcPct val="120000"/>
              </a:lnSpc>
              <a:spcAft>
                <a:spcPts val="200"/>
              </a:spcAft>
            </a:pPr>
            <a:r>
              <a:rPr lang="en-US" altLang="en-US" b="1" dirty="0"/>
              <a:t>Dataset topic category</a:t>
            </a:r>
          </a:p>
          <a:p>
            <a:pPr>
              <a:lnSpc>
                <a:spcPct val="120000"/>
              </a:lnSpc>
              <a:spcAft>
                <a:spcPts val="200"/>
              </a:spcAft>
            </a:pPr>
            <a:r>
              <a:rPr lang="en-US" altLang="en-US" b="1" dirty="0"/>
              <a:t>Dataset descriptive keywords</a:t>
            </a:r>
          </a:p>
          <a:p>
            <a:pPr>
              <a:lnSpc>
                <a:spcPct val="120000"/>
              </a:lnSpc>
              <a:spcAft>
                <a:spcPts val="200"/>
              </a:spcAft>
            </a:pPr>
            <a:r>
              <a:rPr lang="en-US" altLang="en-US" b="1" dirty="0"/>
              <a:t>Abstract describing the dataset</a:t>
            </a:r>
          </a:p>
          <a:p>
            <a:pPr>
              <a:lnSpc>
                <a:spcPct val="120000"/>
              </a:lnSpc>
              <a:spcAft>
                <a:spcPts val="200"/>
              </a:spcAft>
            </a:pPr>
            <a:endParaRPr lang="en-US" altLang="en-US" dirty="0"/>
          </a:p>
          <a:p>
            <a:pPr>
              <a:lnSpc>
                <a:spcPct val="120000"/>
              </a:lnSpc>
              <a:spcAft>
                <a:spcPts val="200"/>
              </a:spcAft>
            </a:pPr>
            <a:r>
              <a:rPr lang="en-US" altLang="en-US" dirty="0"/>
              <a:t>Distribution format</a:t>
            </a:r>
          </a:p>
          <a:p>
            <a:pPr>
              <a:lnSpc>
                <a:spcPct val="120000"/>
              </a:lnSpc>
              <a:spcAft>
                <a:spcPts val="200"/>
              </a:spcAft>
            </a:pPr>
            <a:r>
              <a:rPr lang="en-US" altLang="en-US" dirty="0"/>
              <a:t>Online resource</a:t>
            </a:r>
          </a:p>
          <a:p>
            <a:pPr>
              <a:lnSpc>
                <a:spcPct val="120000"/>
              </a:lnSpc>
              <a:spcAft>
                <a:spcPts val="200"/>
              </a:spcAft>
            </a:pPr>
            <a:endParaRPr lang="en-US" altLang="en-US" dirty="0"/>
          </a:p>
          <a:p>
            <a:pPr>
              <a:lnSpc>
                <a:spcPct val="120000"/>
              </a:lnSpc>
              <a:spcAft>
                <a:spcPts val="200"/>
              </a:spcAft>
            </a:pPr>
            <a:r>
              <a:rPr lang="en-US" altLang="en-US" b="1" dirty="0" smtClean="0"/>
              <a:t>Dataset language</a:t>
            </a:r>
            <a:endParaRPr lang="en-US" altLang="en-US" b="1" dirty="0"/>
          </a:p>
          <a:p>
            <a:pPr>
              <a:lnSpc>
                <a:spcPct val="120000"/>
              </a:lnSpc>
              <a:spcAft>
                <a:spcPts val="200"/>
              </a:spcAft>
            </a:pPr>
            <a:r>
              <a:rPr lang="en-US" altLang="en-US" dirty="0"/>
              <a:t>Dataset character set</a:t>
            </a:r>
          </a:p>
          <a:p>
            <a:endParaRPr lang="en-GB" dirty="0"/>
          </a:p>
        </p:txBody>
      </p:sp>
      <p:sp>
        <p:nvSpPr>
          <p:cNvPr id="13" name="Content Placeholder 12"/>
          <p:cNvSpPr>
            <a:spLocks noGrp="1"/>
          </p:cNvSpPr>
          <p:nvPr>
            <p:ph sz="half" idx="2"/>
          </p:nvPr>
        </p:nvSpPr>
        <p:spPr/>
        <p:txBody>
          <a:bodyPr>
            <a:normAutofit fontScale="47500" lnSpcReduction="20000"/>
          </a:bodyPr>
          <a:lstStyle/>
          <a:p>
            <a:pPr>
              <a:lnSpc>
                <a:spcPct val="120000"/>
              </a:lnSpc>
              <a:spcAft>
                <a:spcPts val="200"/>
              </a:spcAft>
            </a:pPr>
            <a:r>
              <a:rPr lang="en-US" altLang="en-US" dirty="0"/>
              <a:t>Spatial resolution of the dataset</a:t>
            </a:r>
          </a:p>
          <a:p>
            <a:pPr>
              <a:lnSpc>
                <a:spcPct val="120000"/>
              </a:lnSpc>
              <a:spcAft>
                <a:spcPts val="200"/>
              </a:spcAft>
            </a:pPr>
            <a:r>
              <a:rPr lang="en-US" altLang="en-US" dirty="0"/>
              <a:t>Additional extent information for the dataset (vertical and temporal)</a:t>
            </a:r>
          </a:p>
          <a:p>
            <a:pPr>
              <a:lnSpc>
                <a:spcPct val="120000"/>
              </a:lnSpc>
              <a:spcAft>
                <a:spcPts val="200"/>
              </a:spcAft>
            </a:pPr>
            <a:r>
              <a:rPr lang="en-US" altLang="en-US" dirty="0"/>
              <a:t>Spatial representation type</a:t>
            </a:r>
          </a:p>
          <a:p>
            <a:pPr>
              <a:lnSpc>
                <a:spcPct val="120000"/>
              </a:lnSpc>
              <a:spcAft>
                <a:spcPts val="200"/>
              </a:spcAft>
            </a:pPr>
            <a:r>
              <a:rPr lang="en-US" altLang="en-US" dirty="0"/>
              <a:t>Reference system</a:t>
            </a:r>
          </a:p>
          <a:p>
            <a:pPr>
              <a:lnSpc>
                <a:spcPct val="120000"/>
              </a:lnSpc>
              <a:spcAft>
                <a:spcPts val="200"/>
              </a:spcAft>
            </a:pPr>
            <a:r>
              <a:rPr lang="en-US" altLang="en-US" dirty="0"/>
              <a:t>Lineage</a:t>
            </a:r>
          </a:p>
          <a:p>
            <a:pPr>
              <a:lnSpc>
                <a:spcPct val="120000"/>
              </a:lnSpc>
              <a:spcAft>
                <a:spcPts val="200"/>
              </a:spcAft>
            </a:pPr>
            <a:endParaRPr lang="en-US" altLang="en-US" dirty="0"/>
          </a:p>
          <a:p>
            <a:pPr>
              <a:lnSpc>
                <a:spcPct val="120000"/>
              </a:lnSpc>
              <a:spcAft>
                <a:spcPts val="200"/>
              </a:spcAft>
            </a:pPr>
            <a:r>
              <a:rPr lang="en-GB" altLang="en-US" b="1" i="1" dirty="0"/>
              <a:t>“Other” constraints</a:t>
            </a:r>
            <a:endParaRPr lang="en-US" altLang="en-US" b="1" i="1" dirty="0"/>
          </a:p>
          <a:p>
            <a:pPr>
              <a:lnSpc>
                <a:spcPct val="120000"/>
              </a:lnSpc>
              <a:spcAft>
                <a:spcPts val="200"/>
              </a:spcAft>
            </a:pPr>
            <a:endParaRPr lang="en-US" altLang="en-US" dirty="0"/>
          </a:p>
          <a:p>
            <a:pPr>
              <a:lnSpc>
                <a:spcPct val="120000"/>
              </a:lnSpc>
              <a:spcAft>
                <a:spcPts val="200"/>
              </a:spcAft>
            </a:pPr>
            <a:r>
              <a:rPr lang="en-US" altLang="en-US" b="1" dirty="0"/>
              <a:t>Metadata file identifier</a:t>
            </a:r>
          </a:p>
          <a:p>
            <a:pPr>
              <a:lnSpc>
                <a:spcPct val="120000"/>
              </a:lnSpc>
              <a:spcAft>
                <a:spcPts val="200"/>
              </a:spcAft>
            </a:pPr>
            <a:r>
              <a:rPr lang="en-US" altLang="en-US" dirty="0"/>
              <a:t>Metadata standard name</a:t>
            </a:r>
          </a:p>
          <a:p>
            <a:pPr>
              <a:lnSpc>
                <a:spcPct val="120000"/>
              </a:lnSpc>
              <a:spcAft>
                <a:spcPts val="200"/>
              </a:spcAft>
            </a:pPr>
            <a:r>
              <a:rPr lang="en-US" altLang="en-US" dirty="0"/>
              <a:t>Metadata standard version</a:t>
            </a:r>
          </a:p>
          <a:p>
            <a:pPr>
              <a:lnSpc>
                <a:spcPct val="120000"/>
              </a:lnSpc>
              <a:spcAft>
                <a:spcPts val="200"/>
              </a:spcAft>
            </a:pPr>
            <a:r>
              <a:rPr lang="en-US" altLang="en-US" dirty="0"/>
              <a:t>Metadata language</a:t>
            </a:r>
          </a:p>
          <a:p>
            <a:pPr>
              <a:lnSpc>
                <a:spcPct val="120000"/>
              </a:lnSpc>
              <a:spcAft>
                <a:spcPts val="200"/>
              </a:spcAft>
            </a:pPr>
            <a:r>
              <a:rPr lang="en-US" altLang="en-US" dirty="0"/>
              <a:t>Metadata character set</a:t>
            </a:r>
          </a:p>
          <a:p>
            <a:pPr>
              <a:lnSpc>
                <a:spcPct val="120000"/>
              </a:lnSpc>
              <a:spcAft>
                <a:spcPts val="200"/>
              </a:spcAft>
            </a:pPr>
            <a:r>
              <a:rPr lang="en-US" altLang="en-US" b="1" dirty="0"/>
              <a:t>Metadata point of contact</a:t>
            </a:r>
          </a:p>
          <a:p>
            <a:pPr>
              <a:lnSpc>
                <a:spcPct val="120000"/>
              </a:lnSpc>
              <a:spcAft>
                <a:spcPts val="200"/>
              </a:spcAft>
            </a:pPr>
            <a:r>
              <a:rPr lang="en-US" altLang="en-US" b="1" dirty="0"/>
              <a:t>Metadata date stamp</a:t>
            </a:r>
          </a:p>
          <a:p>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16</a:t>
            </a:fld>
            <a:endParaRPr lang="en-GB" altLang="en-US"/>
          </a:p>
        </p:txBody>
      </p:sp>
      <p:sp>
        <p:nvSpPr>
          <p:cNvPr id="15" name="7-Point Star 14"/>
          <p:cNvSpPr/>
          <p:nvPr/>
        </p:nvSpPr>
        <p:spPr>
          <a:xfrm>
            <a:off x="126903" y="4653136"/>
            <a:ext cx="2160240" cy="1857425"/>
          </a:xfrm>
          <a:prstGeom prst="star7">
            <a:avLst/>
          </a:prstGeom>
          <a:solidFill>
            <a:srgbClr val="FF0000"/>
          </a:solidFill>
          <a:ln>
            <a:solidFill>
              <a:srgbClr val="C00000"/>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t>ISO 19115</a:t>
            </a:r>
          </a:p>
          <a:p>
            <a:pPr algn="ctr"/>
            <a:r>
              <a:rPr lang="en-GB" sz="1600" dirty="0" smtClean="0"/>
              <a:t>ISO 19139</a:t>
            </a:r>
            <a:endParaRPr lang="en-GB" sz="1600" dirty="0"/>
          </a:p>
        </p:txBody>
      </p:sp>
      <p:sp>
        <p:nvSpPr>
          <p:cNvPr id="2" name="Footer Placeholder 1"/>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72495303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17</a:t>
            </a:fld>
            <a:endParaRPr lang="en-GB" altLang="en-US"/>
          </a:p>
        </p:txBody>
      </p:sp>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5" y="1268760"/>
            <a:ext cx="8168333" cy="41638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TextBox 3"/>
          <p:cNvSpPr txBox="1"/>
          <p:nvPr/>
        </p:nvSpPr>
        <p:spPr>
          <a:xfrm>
            <a:off x="4452649" y="2751469"/>
            <a:ext cx="3816424" cy="2677656"/>
          </a:xfrm>
          <a:prstGeom prst="rect">
            <a:avLst/>
          </a:prstGeom>
          <a:noFill/>
          <a:ln>
            <a:solidFill>
              <a:srgbClr val="C00000"/>
            </a:solidFill>
          </a:ln>
        </p:spPr>
        <p:txBody>
          <a:bodyPr wrap="square" rtlCol="0">
            <a:spAutoFit/>
          </a:bodyPr>
          <a:lstStyle/>
          <a:p>
            <a:r>
              <a:rPr lang="en-GB" dirty="0" smtClean="0"/>
              <a:t>This is a metadata record in XML.</a:t>
            </a:r>
          </a:p>
          <a:p>
            <a:endParaRPr lang="en-GB" dirty="0"/>
          </a:p>
          <a:p>
            <a:r>
              <a:rPr lang="en-GB" dirty="0" smtClean="0"/>
              <a:t>Only machines or software developers need to work with this.</a:t>
            </a:r>
            <a:endParaRPr lang="en-GB" dirty="0"/>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48083366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Human readable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18</a:t>
            </a:fld>
            <a:endParaRPr lang="en-GB" altLang="en-US"/>
          </a:p>
        </p:txBody>
      </p:sp>
      <p:pic>
        <p:nvPicPr>
          <p:cNvPr id="3891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980728"/>
            <a:ext cx="8305800" cy="4814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486353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Editing metadata using a GISC interface</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19</a:t>
            </a:fld>
            <a:endParaRPr lang="en-GB" altLang="en-US"/>
          </a:p>
        </p:txBody>
      </p:sp>
      <p:pic>
        <p:nvPicPr>
          <p:cNvPr id="368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9632" y="980728"/>
            <a:ext cx="7447583" cy="39995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TextBox 3"/>
          <p:cNvSpPr txBox="1"/>
          <p:nvPr/>
        </p:nvSpPr>
        <p:spPr>
          <a:xfrm>
            <a:off x="1331640" y="5085184"/>
            <a:ext cx="6984776" cy="1200329"/>
          </a:xfrm>
          <a:prstGeom prst="rect">
            <a:avLst/>
          </a:prstGeom>
          <a:noFill/>
        </p:spPr>
        <p:txBody>
          <a:bodyPr wrap="square" rtlCol="0">
            <a:spAutoFit/>
          </a:bodyPr>
          <a:lstStyle/>
          <a:p>
            <a:pPr algn="l"/>
            <a:r>
              <a:rPr lang="en-GB" dirty="0" smtClean="0"/>
              <a:t>If you have a lot of metadata records for similar items, your GISC can help you automate creating the records.</a:t>
            </a:r>
            <a:endParaRPr lang="en-GB" dirty="0"/>
          </a:p>
        </p:txBody>
      </p:sp>
      <p:sp>
        <p:nvSpPr>
          <p:cNvPr id="5" name="Line Callout 1 4"/>
          <p:cNvSpPr/>
          <p:nvPr/>
        </p:nvSpPr>
        <p:spPr>
          <a:xfrm>
            <a:off x="6228184" y="2420888"/>
            <a:ext cx="1944216" cy="1495706"/>
          </a:xfrm>
          <a:prstGeom prst="borderCallout1">
            <a:avLst>
              <a:gd name="adj1" fmla="val 52264"/>
              <a:gd name="adj2" fmla="val -283"/>
              <a:gd name="adj3" fmla="val 64374"/>
              <a:gd name="adj4" fmla="val -88754"/>
            </a:avLst>
          </a:prstGeom>
          <a:solidFill>
            <a:srgbClr val="FFC000">
              <a:alpha val="12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Create and edit records using a form</a:t>
            </a:r>
            <a:endParaRPr lang="en-GB" dirty="0">
              <a:solidFill>
                <a:schemeClr val="tx1"/>
              </a:solidFill>
            </a:endParaRPr>
          </a:p>
        </p:txBody>
      </p:sp>
      <p:sp>
        <p:nvSpPr>
          <p:cNvPr id="6" name="Footer Placeholder 5"/>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9742850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20</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355976" y="1413094"/>
            <a:ext cx="4104456" cy="2160141"/>
          </a:xfrm>
          <a:prstGeom prst="borderCallout1">
            <a:avLst>
              <a:gd name="adj1" fmla="val 49258"/>
              <a:gd name="adj2" fmla="val -506"/>
              <a:gd name="adj3" fmla="val 8387"/>
              <a:gd name="adj4" fmla="val -63083"/>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solidFill>
                  <a:schemeClr val="tx1"/>
                </a:solidFill>
              </a:rPr>
              <a:t>A meaningful title – include the </a:t>
            </a:r>
            <a:r>
              <a:rPr lang="en-GB" dirty="0" err="1" smtClean="0">
                <a:solidFill>
                  <a:schemeClr val="tx1"/>
                </a:solidFill>
              </a:rPr>
              <a:t>TTAAii</a:t>
            </a:r>
            <a:r>
              <a:rPr lang="en-GB" smtClean="0">
                <a:solidFill>
                  <a:schemeClr val="tx1"/>
                </a:solidFill>
              </a:rPr>
              <a:t> CCCC </a:t>
            </a:r>
            <a:r>
              <a:rPr lang="en-GB" dirty="0" smtClean="0">
                <a:solidFill>
                  <a:schemeClr val="tx1"/>
                </a:solidFill>
              </a:rPr>
              <a:t>or filename for GTS items</a:t>
            </a:r>
            <a:endParaRPr lang="en-GB" dirty="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369668608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21</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3378537"/>
          </a:xfrm>
          <a:prstGeom prst="borderCallout1">
            <a:avLst>
              <a:gd name="adj1" fmla="val 49258"/>
              <a:gd name="adj2" fmla="val -506"/>
              <a:gd name="adj3" fmla="val 56355"/>
              <a:gd name="adj4" fmla="val -2715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dirty="0" smtClean="0">
                <a:solidFill>
                  <a:schemeClr val="tx1"/>
                </a:solidFill>
              </a:rPr>
              <a:t>To help users find datasets.</a:t>
            </a:r>
          </a:p>
          <a:p>
            <a:pPr algn="l"/>
            <a:r>
              <a:rPr lang="en-GB" dirty="0" smtClean="0">
                <a:solidFill>
                  <a:schemeClr val="tx1"/>
                </a:solidFill>
              </a:rPr>
              <a:t>duration , radiation , solar , soil , cast , cloud , weather , precipitation , wind , humidity , temperature , pressure , surface , SYNOP , meteorology</a:t>
            </a:r>
          </a:p>
          <a:p>
            <a:pPr algn="l"/>
            <a:r>
              <a:rPr lang="en-GB" dirty="0" smtClean="0">
                <a:solidFill>
                  <a:schemeClr val="tx1"/>
                </a:solidFill>
              </a:rPr>
              <a:t> 41024 , Jeddah King Abdul Aziz Intl. Airport</a:t>
            </a:r>
            <a:endParaRPr lang="en-GB" dirty="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70688603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22</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4458657"/>
          </a:xfrm>
          <a:prstGeom prst="borderCallout1">
            <a:avLst>
              <a:gd name="adj1" fmla="val 49258"/>
              <a:gd name="adj2" fmla="val -506"/>
              <a:gd name="adj3" fmla="val 56355"/>
              <a:gd name="adj4" fmla="val -2715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b="1" dirty="0" smtClean="0">
                <a:solidFill>
                  <a:schemeClr val="tx1"/>
                </a:solidFill>
              </a:rPr>
              <a:t>Keywords under </a:t>
            </a:r>
            <a:r>
              <a:rPr lang="en-GB" b="1" dirty="0" err="1" smtClean="0">
                <a:solidFill>
                  <a:schemeClr val="tx1"/>
                </a:solidFill>
              </a:rPr>
              <a:t>WMO_CategoryCode</a:t>
            </a:r>
            <a:r>
              <a:rPr lang="en-GB" b="1" dirty="0" smtClean="0">
                <a:solidFill>
                  <a:schemeClr val="tx1"/>
                </a:solidFill>
              </a:rPr>
              <a:t> (Table 16)</a:t>
            </a:r>
          </a:p>
          <a:p>
            <a:pPr algn="ctr"/>
            <a:r>
              <a:rPr lang="en-GB" dirty="0" smtClean="0">
                <a:solidFill>
                  <a:schemeClr val="tx1"/>
                </a:solidFill>
              </a:rPr>
              <a:t>ISO topic categories are too broad. This group of keywords allow meteorology to be sub divided, e.g.</a:t>
            </a:r>
          </a:p>
          <a:p>
            <a:pPr algn="ctr"/>
            <a:r>
              <a:rPr lang="en-GB" dirty="0" err="1" smtClean="0">
                <a:solidFill>
                  <a:schemeClr val="tx1"/>
                </a:solidFill>
              </a:rPr>
              <a:t>synopticMeteorology</a:t>
            </a:r>
            <a:endParaRPr lang="en-GB" dirty="0" smtClean="0">
              <a:solidFill>
                <a:schemeClr val="tx1"/>
              </a:solidFill>
            </a:endParaRPr>
          </a:p>
          <a:p>
            <a:pPr algn="ctr"/>
            <a:r>
              <a:rPr lang="en-GB" dirty="0" err="1" smtClean="0">
                <a:solidFill>
                  <a:schemeClr val="tx1"/>
                </a:solidFill>
              </a:rPr>
              <a:t>waterPollution</a:t>
            </a:r>
            <a:endParaRPr lang="en-GB" dirty="0" smtClean="0">
              <a:solidFill>
                <a:schemeClr val="tx1"/>
              </a:solidFill>
            </a:endParaRPr>
          </a:p>
          <a:p>
            <a:pPr algn="ctr"/>
            <a:r>
              <a:rPr lang="en-GB" dirty="0" err="1" smtClean="0">
                <a:solidFill>
                  <a:schemeClr val="tx1"/>
                </a:solidFill>
              </a:rPr>
              <a:t>spaceWeather</a:t>
            </a:r>
            <a:endParaRPr lang="en-GB" dirty="0">
              <a:solidFill>
                <a:schemeClr val="tx1"/>
              </a:solidFill>
            </a:endParaRPr>
          </a:p>
          <a:p>
            <a:pPr algn="ctr"/>
            <a:endParaRPr lang="en-GB" dirty="0" smtClean="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67529324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23</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427984" y="1418615"/>
            <a:ext cx="4104456" cy="4458657"/>
          </a:xfrm>
          <a:prstGeom prst="borderCallout1">
            <a:avLst>
              <a:gd name="adj1" fmla="val 49258"/>
              <a:gd name="adj2" fmla="val -506"/>
              <a:gd name="adj3" fmla="val 43209"/>
              <a:gd name="adj4" fmla="val -27729"/>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b="1" dirty="0" smtClean="0">
                <a:solidFill>
                  <a:schemeClr val="tx1"/>
                </a:solidFill>
              </a:rPr>
              <a:t>Keywords </a:t>
            </a:r>
            <a:r>
              <a:rPr lang="en-GB" b="1" dirty="0">
                <a:solidFill>
                  <a:schemeClr val="tx1"/>
                </a:solidFill>
              </a:rPr>
              <a:t>under </a:t>
            </a:r>
            <a:r>
              <a:rPr lang="en-GB" b="1" dirty="0" err="1">
                <a:solidFill>
                  <a:schemeClr val="tx1"/>
                </a:solidFill>
              </a:rPr>
              <a:t>WMO_DistributionScopeCode</a:t>
            </a:r>
            <a:r>
              <a:rPr lang="en-GB" b="1" dirty="0">
                <a:solidFill>
                  <a:schemeClr val="tx1"/>
                </a:solidFill>
              </a:rPr>
              <a:t> </a:t>
            </a:r>
            <a:r>
              <a:rPr lang="en-GB" b="1" dirty="0" smtClean="0">
                <a:solidFill>
                  <a:schemeClr val="tx1"/>
                </a:solidFill>
              </a:rPr>
              <a:t>(Table 17)</a:t>
            </a:r>
          </a:p>
          <a:p>
            <a:pPr algn="ctr"/>
            <a:r>
              <a:rPr lang="en-GB" dirty="0" smtClean="0">
                <a:solidFill>
                  <a:schemeClr val="tx1"/>
                </a:solidFill>
              </a:rPr>
              <a:t>Control information for the WIS</a:t>
            </a:r>
          </a:p>
          <a:p>
            <a:r>
              <a:rPr lang="en-GB" dirty="0" err="1" smtClean="0">
                <a:solidFill>
                  <a:schemeClr val="tx1"/>
                </a:solidFill>
              </a:rPr>
              <a:t>GlobalExchange</a:t>
            </a:r>
            <a:endParaRPr lang="en-GB" dirty="0" smtClean="0">
              <a:solidFill>
                <a:schemeClr val="tx1"/>
              </a:solidFill>
            </a:endParaRPr>
          </a:p>
          <a:p>
            <a:r>
              <a:rPr lang="en-GB" dirty="0" err="1" smtClean="0">
                <a:solidFill>
                  <a:schemeClr val="tx1"/>
                </a:solidFill>
              </a:rPr>
              <a:t>RegionalExchange</a:t>
            </a:r>
            <a:endParaRPr lang="en-GB" dirty="0" smtClean="0">
              <a:solidFill>
                <a:schemeClr val="tx1"/>
              </a:solidFill>
            </a:endParaRPr>
          </a:p>
          <a:p>
            <a:r>
              <a:rPr lang="en-GB" smtClean="0">
                <a:solidFill>
                  <a:schemeClr val="tx1"/>
                </a:solidFill>
              </a:rPr>
              <a:t>OriginatingCentre</a:t>
            </a:r>
            <a:endParaRPr lang="en-GB" dirty="0" smtClean="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81643621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24</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4283968" y="2924944"/>
            <a:ext cx="4104456" cy="2010385"/>
          </a:xfrm>
          <a:prstGeom prst="borderCallout1">
            <a:avLst>
              <a:gd name="adj1" fmla="val 49258"/>
              <a:gd name="adj2" fmla="val -506"/>
              <a:gd name="adj3" fmla="val 39494"/>
              <a:gd name="adj4" fmla="val -1852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dirty="0" smtClean="0">
                <a:solidFill>
                  <a:schemeClr val="tx1"/>
                </a:solidFill>
              </a:rPr>
              <a:t>Most people use the abstract to decide whether a dataset meets their needs. Repeat phrases from the title and keywords to help explain what the dataset contains.</a:t>
            </a:r>
            <a:endParaRPr lang="en-GB" dirty="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37411824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25</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smtClean="0"/>
              <a:t>Dataset title</a:t>
            </a:r>
          </a:p>
          <a:p>
            <a:pPr>
              <a:lnSpc>
                <a:spcPct val="120000"/>
              </a:lnSpc>
              <a:spcAft>
                <a:spcPts val="200"/>
              </a:spcAft>
            </a:pPr>
            <a:r>
              <a:rPr lang="en-US" altLang="en-US" b="1" kern="0" smtClean="0"/>
              <a:t>Dataset reference date</a:t>
            </a:r>
          </a:p>
          <a:p>
            <a:pPr>
              <a:lnSpc>
                <a:spcPct val="120000"/>
              </a:lnSpc>
              <a:spcAft>
                <a:spcPts val="200"/>
              </a:spcAft>
            </a:pPr>
            <a:r>
              <a:rPr lang="en-US" altLang="en-US" kern="0" smtClean="0"/>
              <a:t>Dataset responsible party</a:t>
            </a:r>
          </a:p>
          <a:p>
            <a:pPr>
              <a:lnSpc>
                <a:spcPct val="120000"/>
              </a:lnSpc>
              <a:spcAft>
                <a:spcPts val="200"/>
              </a:spcAft>
            </a:pPr>
            <a:r>
              <a:rPr lang="en-US" altLang="en-US" b="1" i="1" kern="0" smtClean="0"/>
              <a:t>Geographic location of the dataset</a:t>
            </a:r>
          </a:p>
          <a:p>
            <a:pPr>
              <a:lnSpc>
                <a:spcPct val="120000"/>
              </a:lnSpc>
              <a:spcAft>
                <a:spcPts val="200"/>
              </a:spcAft>
            </a:pPr>
            <a:r>
              <a:rPr lang="en-US" altLang="en-US" b="1" kern="0" smtClean="0"/>
              <a:t>Dataset topic category</a:t>
            </a:r>
          </a:p>
          <a:p>
            <a:pPr>
              <a:lnSpc>
                <a:spcPct val="120000"/>
              </a:lnSpc>
              <a:spcAft>
                <a:spcPts val="200"/>
              </a:spcAft>
            </a:pPr>
            <a:r>
              <a:rPr lang="en-US" altLang="en-US" b="1" kern="0" smtClean="0"/>
              <a:t>Dataset descriptive keywords</a:t>
            </a:r>
          </a:p>
          <a:p>
            <a:pPr>
              <a:lnSpc>
                <a:spcPct val="120000"/>
              </a:lnSpc>
              <a:spcAft>
                <a:spcPts val="200"/>
              </a:spcAft>
            </a:pPr>
            <a:r>
              <a:rPr lang="en-US" altLang="en-US" b="1" kern="0" smtClean="0"/>
              <a:t>Abstract describing the dataset</a:t>
            </a:r>
          </a:p>
          <a:p>
            <a:pPr>
              <a:lnSpc>
                <a:spcPct val="120000"/>
              </a:lnSpc>
              <a:spcAft>
                <a:spcPts val="200"/>
              </a:spcAft>
            </a:pPr>
            <a:endParaRPr lang="en-US" altLang="en-US" kern="0" smtClean="0"/>
          </a:p>
          <a:p>
            <a:pPr>
              <a:lnSpc>
                <a:spcPct val="120000"/>
              </a:lnSpc>
              <a:spcAft>
                <a:spcPts val="200"/>
              </a:spcAft>
            </a:pPr>
            <a:r>
              <a:rPr lang="en-US" altLang="en-US" kern="0" smtClean="0"/>
              <a:t>Distribution format</a:t>
            </a:r>
          </a:p>
          <a:p>
            <a:pPr>
              <a:lnSpc>
                <a:spcPct val="120000"/>
              </a:lnSpc>
              <a:spcAft>
                <a:spcPts val="200"/>
              </a:spcAft>
            </a:pPr>
            <a:r>
              <a:rPr lang="en-US" altLang="en-US" kern="0" smtClean="0"/>
              <a:t>Online resource</a:t>
            </a:r>
          </a:p>
          <a:p>
            <a:pPr>
              <a:lnSpc>
                <a:spcPct val="120000"/>
              </a:lnSpc>
              <a:spcAft>
                <a:spcPts val="200"/>
              </a:spcAft>
            </a:pPr>
            <a:endParaRPr lang="en-US" altLang="en-US" kern="0" smtClean="0"/>
          </a:p>
          <a:p>
            <a:pPr>
              <a:lnSpc>
                <a:spcPct val="120000"/>
              </a:lnSpc>
              <a:spcAft>
                <a:spcPts val="200"/>
              </a:spcAft>
            </a:pPr>
            <a:r>
              <a:rPr lang="en-US" altLang="en-US" b="1" kern="0" smtClean="0"/>
              <a:t>Dataset language</a:t>
            </a:r>
          </a:p>
          <a:p>
            <a:pPr>
              <a:lnSpc>
                <a:spcPct val="120000"/>
              </a:lnSpc>
              <a:spcAft>
                <a:spcPts val="200"/>
              </a:spcAft>
            </a:pPr>
            <a:r>
              <a:rPr lang="en-US" altLang="en-US" kern="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6516216" y="1439269"/>
            <a:ext cx="2448272" cy="2853827"/>
          </a:xfrm>
          <a:prstGeom prst="borderCallout1">
            <a:avLst>
              <a:gd name="adj1" fmla="val 48848"/>
              <a:gd name="adj2" fmla="val 1447"/>
              <a:gd name="adj3" fmla="val 97271"/>
              <a:gd name="adj4" fmla="val -46408"/>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b="1" dirty="0" smtClean="0">
                <a:solidFill>
                  <a:schemeClr val="tx1"/>
                </a:solidFill>
              </a:rPr>
              <a:t>Mandatory for GTS</a:t>
            </a:r>
          </a:p>
          <a:p>
            <a:pPr algn="l"/>
            <a:r>
              <a:rPr lang="en-GB" dirty="0" err="1" smtClean="0">
                <a:solidFill>
                  <a:schemeClr val="tx1"/>
                </a:solidFill>
              </a:rPr>
              <a:t>WMOEssential</a:t>
            </a:r>
            <a:endParaRPr lang="en-GB" dirty="0" smtClean="0">
              <a:solidFill>
                <a:schemeClr val="tx1"/>
              </a:solidFill>
            </a:endParaRPr>
          </a:p>
          <a:p>
            <a:pPr algn="l"/>
            <a:r>
              <a:rPr lang="en-GB" dirty="0" err="1" smtClean="0">
                <a:solidFill>
                  <a:schemeClr val="tx1"/>
                </a:solidFill>
              </a:rPr>
              <a:t>WMOAdditional</a:t>
            </a:r>
            <a:endParaRPr lang="en-GB" dirty="0" smtClean="0">
              <a:solidFill>
                <a:schemeClr val="tx1"/>
              </a:solidFill>
            </a:endParaRPr>
          </a:p>
          <a:p>
            <a:pPr algn="l"/>
            <a:r>
              <a:rPr lang="en-GB" dirty="0" err="1" smtClean="0">
                <a:solidFill>
                  <a:schemeClr val="tx1"/>
                </a:solidFill>
              </a:rPr>
              <a:t>NoLimitation</a:t>
            </a:r>
            <a:endParaRPr lang="en-GB" dirty="0" smtClean="0">
              <a:solidFill>
                <a:schemeClr val="tx1"/>
              </a:solidFill>
            </a:endParaRPr>
          </a:p>
          <a:p>
            <a:pPr algn="l"/>
            <a:r>
              <a:rPr lang="en-GB" dirty="0" err="1" smtClean="0">
                <a:solidFill>
                  <a:schemeClr val="tx1"/>
                </a:solidFill>
              </a:rPr>
              <a:t>WMOOther</a:t>
            </a:r>
            <a:endParaRPr lang="en-GB" dirty="0" smtClean="0">
              <a:solidFill>
                <a:schemeClr val="tx1"/>
              </a:solidFill>
            </a:endParaRPr>
          </a:p>
          <a:p>
            <a:pPr algn="l"/>
            <a:endParaRPr lang="en-GB" dirty="0">
              <a:solidFill>
                <a:schemeClr val="tx1"/>
              </a:solidFill>
            </a:endParaRPr>
          </a:p>
        </p:txBody>
      </p:sp>
      <p:sp>
        <p:nvSpPr>
          <p:cNvPr id="7" name="Footer Placeholder 6"/>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416747800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to include in a metadata record</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26</a:t>
            </a:fld>
            <a:endParaRPr lang="en-GB" altLang="en-US"/>
          </a:p>
        </p:txBody>
      </p:sp>
      <p:sp>
        <p:nvSpPr>
          <p:cNvPr id="4" name="Content Placeholder 11"/>
          <p:cNvSpPr txBox="1">
            <a:spLocks/>
          </p:cNvSpPr>
          <p:nvPr/>
        </p:nvSpPr>
        <p:spPr>
          <a:xfrm>
            <a:off x="35496" y="1412875"/>
            <a:ext cx="3703638" cy="4683125"/>
          </a:xfrm>
          <a:prstGeom prst="rect">
            <a:avLst/>
          </a:prstGeom>
        </p:spPr>
        <p:txBody>
          <a:bodyPr>
            <a:normAutofit fontScale="550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b="1" kern="0" dirty="0" smtClean="0"/>
              <a:t>Dataset title</a:t>
            </a:r>
          </a:p>
          <a:p>
            <a:pPr>
              <a:lnSpc>
                <a:spcPct val="120000"/>
              </a:lnSpc>
              <a:spcAft>
                <a:spcPts val="200"/>
              </a:spcAft>
            </a:pPr>
            <a:r>
              <a:rPr lang="en-US" altLang="en-US" b="1" kern="0" dirty="0" smtClean="0"/>
              <a:t>Dataset reference date</a:t>
            </a:r>
          </a:p>
          <a:p>
            <a:pPr>
              <a:lnSpc>
                <a:spcPct val="120000"/>
              </a:lnSpc>
              <a:spcAft>
                <a:spcPts val="200"/>
              </a:spcAft>
            </a:pPr>
            <a:r>
              <a:rPr lang="en-US" altLang="en-US" kern="0" dirty="0" smtClean="0"/>
              <a:t>Dataset responsible party</a:t>
            </a:r>
          </a:p>
          <a:p>
            <a:pPr>
              <a:lnSpc>
                <a:spcPct val="120000"/>
              </a:lnSpc>
              <a:spcAft>
                <a:spcPts val="200"/>
              </a:spcAft>
            </a:pPr>
            <a:r>
              <a:rPr lang="en-US" altLang="en-US" b="1" i="1" kern="0" dirty="0" smtClean="0"/>
              <a:t>Geographic location of the dataset</a:t>
            </a:r>
          </a:p>
          <a:p>
            <a:pPr>
              <a:lnSpc>
                <a:spcPct val="120000"/>
              </a:lnSpc>
              <a:spcAft>
                <a:spcPts val="200"/>
              </a:spcAft>
            </a:pPr>
            <a:r>
              <a:rPr lang="en-US" altLang="en-US" b="1" kern="0" dirty="0" smtClean="0"/>
              <a:t>Dataset topic category</a:t>
            </a:r>
          </a:p>
          <a:p>
            <a:pPr>
              <a:lnSpc>
                <a:spcPct val="120000"/>
              </a:lnSpc>
              <a:spcAft>
                <a:spcPts val="200"/>
              </a:spcAft>
            </a:pPr>
            <a:r>
              <a:rPr lang="en-US" altLang="en-US" b="1" kern="0" dirty="0" smtClean="0"/>
              <a:t>Dataset descriptive keywords</a:t>
            </a:r>
          </a:p>
          <a:p>
            <a:pPr>
              <a:lnSpc>
                <a:spcPct val="120000"/>
              </a:lnSpc>
              <a:spcAft>
                <a:spcPts val="200"/>
              </a:spcAft>
            </a:pPr>
            <a:r>
              <a:rPr lang="en-US" altLang="en-US" b="1" kern="0" dirty="0" smtClean="0"/>
              <a:t>Abstract describing the dataset</a:t>
            </a:r>
          </a:p>
          <a:p>
            <a:pPr>
              <a:lnSpc>
                <a:spcPct val="120000"/>
              </a:lnSpc>
              <a:spcAft>
                <a:spcPts val="200"/>
              </a:spcAft>
            </a:pPr>
            <a:endParaRPr lang="en-US" altLang="en-US" kern="0" dirty="0" smtClean="0"/>
          </a:p>
          <a:p>
            <a:pPr>
              <a:lnSpc>
                <a:spcPct val="120000"/>
              </a:lnSpc>
              <a:spcAft>
                <a:spcPts val="200"/>
              </a:spcAft>
            </a:pPr>
            <a:r>
              <a:rPr lang="en-US" altLang="en-US" kern="0" dirty="0" smtClean="0"/>
              <a:t>Distribution format</a:t>
            </a:r>
          </a:p>
          <a:p>
            <a:pPr>
              <a:lnSpc>
                <a:spcPct val="120000"/>
              </a:lnSpc>
              <a:spcAft>
                <a:spcPts val="200"/>
              </a:spcAft>
            </a:pPr>
            <a:r>
              <a:rPr lang="en-US" altLang="en-US" kern="0" dirty="0" smtClean="0"/>
              <a:t>Online resource</a:t>
            </a:r>
          </a:p>
          <a:p>
            <a:pPr>
              <a:lnSpc>
                <a:spcPct val="120000"/>
              </a:lnSpc>
              <a:spcAft>
                <a:spcPts val="200"/>
              </a:spcAft>
            </a:pPr>
            <a:endParaRPr lang="en-US" altLang="en-US" kern="0" dirty="0" smtClean="0"/>
          </a:p>
          <a:p>
            <a:pPr>
              <a:lnSpc>
                <a:spcPct val="120000"/>
              </a:lnSpc>
              <a:spcAft>
                <a:spcPts val="200"/>
              </a:spcAft>
            </a:pPr>
            <a:r>
              <a:rPr lang="en-US" altLang="en-US" b="1" kern="0" dirty="0" smtClean="0"/>
              <a:t>Dataset language</a:t>
            </a:r>
          </a:p>
          <a:p>
            <a:pPr>
              <a:lnSpc>
                <a:spcPct val="120000"/>
              </a:lnSpc>
              <a:spcAft>
                <a:spcPts val="200"/>
              </a:spcAft>
            </a:pPr>
            <a:r>
              <a:rPr lang="en-US" altLang="en-US" kern="0" dirty="0" smtClean="0"/>
              <a:t>Dataset character set</a:t>
            </a:r>
          </a:p>
          <a:p>
            <a:endParaRPr lang="en-GB" kern="0" dirty="0"/>
          </a:p>
        </p:txBody>
      </p:sp>
      <p:sp>
        <p:nvSpPr>
          <p:cNvPr id="5" name="Content Placeholder 12"/>
          <p:cNvSpPr txBox="1">
            <a:spLocks/>
          </p:cNvSpPr>
          <p:nvPr/>
        </p:nvSpPr>
        <p:spPr>
          <a:xfrm>
            <a:off x="3891534" y="1412875"/>
            <a:ext cx="3705225" cy="4683125"/>
          </a:xfrm>
          <a:prstGeom prst="rect">
            <a:avLst/>
          </a:prstGeom>
        </p:spPr>
        <p:txBody>
          <a:bodyPr>
            <a:normAutofit fontScale="47500" lnSpcReduction="20000"/>
          </a:bodyPr>
          <a:lstStyle>
            <a:lvl1pPr marL="5334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ea typeface="+mn-ea"/>
                <a:cs typeface="+mn-cs"/>
              </a:defRPr>
            </a:lvl1pPr>
            <a:lvl2pPr marL="990600" indent="-533400" algn="l" rtl="0" eaLnBrk="1" fontAlgn="base" hangingPunct="1">
              <a:spcBef>
                <a:spcPct val="20000"/>
              </a:spcBef>
              <a:spcAft>
                <a:spcPct val="0"/>
              </a:spcAft>
              <a:buClr>
                <a:srgbClr val="FF9900"/>
              </a:buClr>
              <a:buFont typeface="Wingdings" pitchFamily="2" charset="2"/>
              <a:buChar char="§"/>
              <a:defRPr sz="2800">
                <a:solidFill>
                  <a:schemeClr val="tx1"/>
                </a:solidFill>
                <a:latin typeface="Arial" charset="0"/>
              </a:defRPr>
            </a:lvl2pPr>
            <a:lvl3pPr marL="1371600" indent="-457200" algn="l" rtl="0" eaLnBrk="1" fontAlgn="base" hangingPunct="1">
              <a:spcBef>
                <a:spcPct val="20000"/>
              </a:spcBef>
              <a:spcAft>
                <a:spcPct val="0"/>
              </a:spcAft>
              <a:buClr>
                <a:srgbClr val="FF9900"/>
              </a:buClr>
              <a:buFont typeface="Wingdings" pitchFamily="2" charset="2"/>
              <a:buChar char="§"/>
              <a:defRPr sz="2400">
                <a:solidFill>
                  <a:schemeClr val="tx1"/>
                </a:solidFill>
                <a:latin typeface="Arial" charset="0"/>
              </a:defRPr>
            </a:lvl3pPr>
            <a:lvl4pPr marL="1752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4pPr>
            <a:lvl5pPr marL="22098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Arial" charset="0"/>
              </a:defRPr>
            </a:lvl5pPr>
            <a:lvl6pPr marL="26670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6pPr>
            <a:lvl7pPr marL="31242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7pPr>
            <a:lvl8pPr marL="35814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8pPr>
            <a:lvl9pPr marL="4038600" indent="-381000" algn="l" rtl="0" eaLnBrk="1" fontAlgn="base" hangingPunct="1">
              <a:spcBef>
                <a:spcPct val="20000"/>
              </a:spcBef>
              <a:spcAft>
                <a:spcPct val="0"/>
              </a:spcAft>
              <a:buClr>
                <a:srgbClr val="FF9900"/>
              </a:buClr>
              <a:buFont typeface="Wingdings" pitchFamily="2" charset="2"/>
              <a:buChar char="§"/>
              <a:defRPr sz="2000">
                <a:solidFill>
                  <a:schemeClr val="tx1"/>
                </a:solidFill>
                <a:latin typeface="+mn-lt"/>
              </a:defRPr>
            </a:lvl9pPr>
          </a:lstStyle>
          <a:p>
            <a:pPr>
              <a:lnSpc>
                <a:spcPct val="120000"/>
              </a:lnSpc>
              <a:spcAft>
                <a:spcPts val="200"/>
              </a:spcAft>
            </a:pPr>
            <a:r>
              <a:rPr lang="en-US" altLang="en-US" kern="0" smtClean="0"/>
              <a:t>Spatial resolution of the dataset</a:t>
            </a:r>
          </a:p>
          <a:p>
            <a:pPr>
              <a:lnSpc>
                <a:spcPct val="120000"/>
              </a:lnSpc>
              <a:spcAft>
                <a:spcPts val="200"/>
              </a:spcAft>
            </a:pPr>
            <a:r>
              <a:rPr lang="en-US" altLang="en-US" kern="0" smtClean="0"/>
              <a:t>Additional extent information for the dataset (vertical and temporal)</a:t>
            </a:r>
          </a:p>
          <a:p>
            <a:pPr>
              <a:lnSpc>
                <a:spcPct val="120000"/>
              </a:lnSpc>
              <a:spcAft>
                <a:spcPts val="200"/>
              </a:spcAft>
            </a:pPr>
            <a:r>
              <a:rPr lang="en-US" altLang="en-US" kern="0" smtClean="0"/>
              <a:t>Spatial representation type</a:t>
            </a:r>
          </a:p>
          <a:p>
            <a:pPr>
              <a:lnSpc>
                <a:spcPct val="120000"/>
              </a:lnSpc>
              <a:spcAft>
                <a:spcPts val="200"/>
              </a:spcAft>
            </a:pPr>
            <a:r>
              <a:rPr lang="en-US" altLang="en-US" kern="0" smtClean="0"/>
              <a:t>Reference system</a:t>
            </a:r>
          </a:p>
          <a:p>
            <a:pPr>
              <a:lnSpc>
                <a:spcPct val="120000"/>
              </a:lnSpc>
              <a:spcAft>
                <a:spcPts val="200"/>
              </a:spcAft>
            </a:pPr>
            <a:r>
              <a:rPr lang="en-US" altLang="en-US" kern="0" smtClean="0"/>
              <a:t>Lineage</a:t>
            </a:r>
          </a:p>
          <a:p>
            <a:pPr>
              <a:lnSpc>
                <a:spcPct val="120000"/>
              </a:lnSpc>
              <a:spcAft>
                <a:spcPts val="200"/>
              </a:spcAft>
            </a:pPr>
            <a:endParaRPr lang="en-US" altLang="en-US" kern="0" smtClean="0"/>
          </a:p>
          <a:p>
            <a:pPr>
              <a:lnSpc>
                <a:spcPct val="120000"/>
              </a:lnSpc>
              <a:spcAft>
                <a:spcPts val="200"/>
              </a:spcAft>
            </a:pPr>
            <a:r>
              <a:rPr lang="en-GB" altLang="en-US" b="1" i="1" kern="0" smtClean="0"/>
              <a:t>“Other” constraints</a:t>
            </a:r>
            <a:endParaRPr lang="en-US" altLang="en-US" b="1" i="1" kern="0" smtClean="0"/>
          </a:p>
          <a:p>
            <a:pPr>
              <a:lnSpc>
                <a:spcPct val="120000"/>
              </a:lnSpc>
              <a:spcAft>
                <a:spcPts val="200"/>
              </a:spcAft>
            </a:pPr>
            <a:endParaRPr lang="en-US" altLang="en-US" kern="0" smtClean="0"/>
          </a:p>
          <a:p>
            <a:pPr>
              <a:lnSpc>
                <a:spcPct val="120000"/>
              </a:lnSpc>
              <a:spcAft>
                <a:spcPts val="200"/>
              </a:spcAft>
            </a:pPr>
            <a:r>
              <a:rPr lang="en-US" altLang="en-US" b="1" kern="0" smtClean="0"/>
              <a:t>Metadata file identifier</a:t>
            </a:r>
          </a:p>
          <a:p>
            <a:pPr>
              <a:lnSpc>
                <a:spcPct val="120000"/>
              </a:lnSpc>
              <a:spcAft>
                <a:spcPts val="200"/>
              </a:spcAft>
            </a:pPr>
            <a:r>
              <a:rPr lang="en-US" altLang="en-US" kern="0" smtClean="0"/>
              <a:t>Metadata standard name</a:t>
            </a:r>
          </a:p>
          <a:p>
            <a:pPr>
              <a:lnSpc>
                <a:spcPct val="120000"/>
              </a:lnSpc>
              <a:spcAft>
                <a:spcPts val="200"/>
              </a:spcAft>
            </a:pPr>
            <a:r>
              <a:rPr lang="en-US" altLang="en-US" kern="0" smtClean="0"/>
              <a:t>Metadata standard version</a:t>
            </a:r>
          </a:p>
          <a:p>
            <a:pPr>
              <a:lnSpc>
                <a:spcPct val="120000"/>
              </a:lnSpc>
              <a:spcAft>
                <a:spcPts val="200"/>
              </a:spcAft>
            </a:pPr>
            <a:r>
              <a:rPr lang="en-US" altLang="en-US" kern="0" smtClean="0"/>
              <a:t>Metadata language</a:t>
            </a:r>
          </a:p>
          <a:p>
            <a:pPr>
              <a:lnSpc>
                <a:spcPct val="120000"/>
              </a:lnSpc>
              <a:spcAft>
                <a:spcPts val="200"/>
              </a:spcAft>
            </a:pPr>
            <a:r>
              <a:rPr lang="en-US" altLang="en-US" kern="0" smtClean="0"/>
              <a:t>Metadata character set</a:t>
            </a:r>
          </a:p>
          <a:p>
            <a:pPr>
              <a:lnSpc>
                <a:spcPct val="120000"/>
              </a:lnSpc>
              <a:spcAft>
                <a:spcPts val="200"/>
              </a:spcAft>
            </a:pPr>
            <a:r>
              <a:rPr lang="en-US" altLang="en-US" b="1" kern="0" smtClean="0"/>
              <a:t>Metadata point of contact</a:t>
            </a:r>
          </a:p>
          <a:p>
            <a:pPr>
              <a:lnSpc>
                <a:spcPct val="120000"/>
              </a:lnSpc>
              <a:spcAft>
                <a:spcPts val="200"/>
              </a:spcAft>
            </a:pPr>
            <a:r>
              <a:rPr lang="en-US" altLang="en-US" b="1" kern="0" smtClean="0"/>
              <a:t>Metadata date stamp</a:t>
            </a:r>
          </a:p>
          <a:p>
            <a:endParaRPr lang="en-GB" kern="0" dirty="0"/>
          </a:p>
        </p:txBody>
      </p:sp>
      <p:sp>
        <p:nvSpPr>
          <p:cNvPr id="6" name="Line Callout 1 5"/>
          <p:cNvSpPr/>
          <p:nvPr/>
        </p:nvSpPr>
        <p:spPr>
          <a:xfrm>
            <a:off x="395536" y="1628800"/>
            <a:ext cx="4104456" cy="3516713"/>
          </a:xfrm>
          <a:prstGeom prst="borderCallout1">
            <a:avLst>
              <a:gd name="adj1" fmla="val 49529"/>
              <a:gd name="adj2" fmla="val 100047"/>
              <a:gd name="adj3" fmla="val 61298"/>
              <a:gd name="adj4" fmla="val 115544"/>
            </a:avLst>
          </a:prstGeom>
          <a:solidFill>
            <a:srgbClr val="FFC000">
              <a:alpha val="90000"/>
            </a:srgbClr>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l"/>
            <a:r>
              <a:rPr lang="en-GB" dirty="0" smtClean="0">
                <a:solidFill>
                  <a:schemeClr val="tx1"/>
                </a:solidFill>
              </a:rPr>
              <a:t>No two records may have the same identifier. If you update the contents of a metadata record, keep the identifier the same. WIS will replace the old version with the new one.</a:t>
            </a:r>
          </a:p>
          <a:p>
            <a:pPr algn="l"/>
            <a:r>
              <a:rPr lang="en-GB" dirty="0" smtClean="0">
                <a:solidFill>
                  <a:schemeClr val="tx1"/>
                </a:solidFill>
              </a:rPr>
              <a:t>The form is</a:t>
            </a:r>
          </a:p>
          <a:p>
            <a:pPr algn="l"/>
            <a:r>
              <a:rPr lang="en-GB" sz="1800" b="1" dirty="0" err="1" smtClean="0">
                <a:solidFill>
                  <a:schemeClr val="tx1"/>
                </a:solidFill>
              </a:rPr>
              <a:t>urn:x-wmo:md:int.wmo.wis</a:t>
            </a:r>
            <a:r>
              <a:rPr lang="en-GB" sz="1800" dirty="0" smtClean="0">
                <a:solidFill>
                  <a:schemeClr val="tx1"/>
                </a:solidFill>
              </a:rPr>
              <a:t>::SMSD12OEJD</a:t>
            </a:r>
            <a:endParaRPr lang="en-GB" sz="1800" dirty="0">
              <a:solidFill>
                <a:schemeClr val="tx1"/>
              </a:solidFill>
            </a:endParaRPr>
          </a:p>
        </p:txBody>
      </p:sp>
      <p:sp>
        <p:nvSpPr>
          <p:cNvPr id="7" name="Rectangle 6"/>
          <p:cNvSpPr/>
          <p:nvPr/>
        </p:nvSpPr>
        <p:spPr>
          <a:xfrm>
            <a:off x="1763688" y="4509120"/>
            <a:ext cx="1224136" cy="36004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ooter Placeholder 7"/>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38098740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Publishing your metadata</a:t>
            </a:r>
            <a:endParaRPr lang="en-GB" dirty="0"/>
          </a:p>
        </p:txBody>
      </p:sp>
      <p:sp>
        <p:nvSpPr>
          <p:cNvPr id="3" name="Content Placeholder 2"/>
          <p:cNvSpPr>
            <a:spLocks noGrp="1"/>
          </p:cNvSpPr>
          <p:nvPr>
            <p:ph idx="1"/>
          </p:nvPr>
        </p:nvSpPr>
        <p:spPr/>
        <p:txBody>
          <a:bodyPr/>
          <a:lstStyle/>
          <a:p>
            <a:r>
              <a:rPr lang="en-GB" dirty="0" smtClean="0"/>
              <a:t>Only users authorized by PR can update metadata records</a:t>
            </a:r>
            <a:endParaRPr lang="en-GB" dirty="0"/>
          </a:p>
          <a:p>
            <a:r>
              <a:rPr lang="en-GB" dirty="0" smtClean="0"/>
              <a:t>Metadata are not published when you save them</a:t>
            </a:r>
          </a:p>
          <a:p>
            <a:pPr lvl="1"/>
            <a:r>
              <a:rPr lang="en-GB" dirty="0"/>
              <a:t>y</a:t>
            </a:r>
            <a:r>
              <a:rPr lang="en-GB" dirty="0" smtClean="0"/>
              <a:t>ou can edit over several sessions</a:t>
            </a:r>
          </a:p>
          <a:p>
            <a:pPr lvl="1"/>
            <a:r>
              <a:rPr lang="en-GB" dirty="0"/>
              <a:t>m</a:t>
            </a:r>
            <a:r>
              <a:rPr lang="en-GB" dirty="0" smtClean="0"/>
              <a:t>istakes are not published immediately</a:t>
            </a:r>
          </a:p>
          <a:p>
            <a:pPr lvl="1"/>
            <a:r>
              <a:rPr lang="en-GB" dirty="0" smtClean="0"/>
              <a:t>GISCs will only publish when asked to</a:t>
            </a:r>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27</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95058325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makes good metadata?</a:t>
            </a:r>
            <a:endParaRPr lang="en-GB" dirty="0"/>
          </a:p>
        </p:txBody>
      </p:sp>
      <p:sp>
        <p:nvSpPr>
          <p:cNvPr id="3" name="Content Placeholder 2"/>
          <p:cNvSpPr>
            <a:spLocks noGrp="1"/>
          </p:cNvSpPr>
          <p:nvPr>
            <p:ph idx="1"/>
          </p:nvPr>
        </p:nvSpPr>
        <p:spPr/>
        <p:txBody>
          <a:bodyPr/>
          <a:lstStyle/>
          <a:p>
            <a:r>
              <a:rPr lang="en-GB" dirty="0" smtClean="0"/>
              <a:t>Meets the technical requirements</a:t>
            </a:r>
          </a:p>
          <a:p>
            <a:r>
              <a:rPr lang="en-GB" dirty="0" smtClean="0"/>
              <a:t>Contains information users need to find data</a:t>
            </a:r>
          </a:p>
          <a:p>
            <a:r>
              <a:rPr lang="en-GB" dirty="0" smtClean="0"/>
              <a:t>All the is information available in English</a:t>
            </a:r>
          </a:p>
          <a:p>
            <a:pPr lvl="1"/>
            <a:r>
              <a:rPr lang="en-GB" dirty="0" smtClean="0"/>
              <a:t>But you can add other languages to your own records</a:t>
            </a:r>
          </a:p>
          <a:p>
            <a:pPr lvl="1"/>
            <a:endParaRPr lang="en-GB" dirty="0"/>
          </a:p>
          <a:p>
            <a:r>
              <a:rPr lang="en-GB" dirty="0" smtClean="0"/>
              <a:t>You can see how far your metadata meet the technical requirements at:</a:t>
            </a:r>
          </a:p>
          <a:p>
            <a:pPr marL="0" indent="0">
              <a:buNone/>
            </a:pPr>
            <a:r>
              <a:rPr lang="en-GB" sz="2400" dirty="0" smtClean="0">
                <a:hlinkClick r:id="rId3"/>
              </a:rPr>
              <a:t>http://www.ngdc.noaa.gov/docucomp/validationServicesWmo</a:t>
            </a:r>
            <a:endParaRPr lang="en-GB" sz="2400"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28</a:t>
            </a:fld>
            <a:endParaRPr lang="en-GB" altLang="en-US"/>
          </a:p>
        </p:txBody>
      </p:sp>
      <p:pic>
        <p:nvPicPr>
          <p:cNvPr id="7373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1772816"/>
            <a:ext cx="6993977" cy="3833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5714540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37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Tools to search metadata</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29</a:t>
            </a:fld>
            <a:endParaRPr lang="en-GB" altLang="en-US"/>
          </a:p>
        </p:txBody>
      </p:sp>
      <p:grpSp>
        <p:nvGrpSpPr>
          <p:cNvPr id="10" name="Group 9"/>
          <p:cNvGrpSpPr/>
          <p:nvPr/>
        </p:nvGrpSpPr>
        <p:grpSpPr>
          <a:xfrm>
            <a:off x="0" y="1052513"/>
            <a:ext cx="9144000" cy="4889500"/>
            <a:chOff x="0" y="1052513"/>
            <a:chExt cx="9144000" cy="4889500"/>
          </a:xfrm>
        </p:grpSpPr>
        <p:pic>
          <p:nvPicPr>
            <p:cNvPr id="4" name="Picture 104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9750" y="32845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104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188" y="1196975"/>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104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67400" y="1196975"/>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Line 19"/>
            <p:cNvSpPr>
              <a:spLocks noChangeShapeType="1"/>
            </p:cNvSpPr>
            <p:nvPr/>
          </p:nvSpPr>
          <p:spPr bwMode="auto">
            <a:xfrm>
              <a:off x="0" y="1052513"/>
              <a:ext cx="9144000" cy="0"/>
            </a:xfrm>
            <a:prstGeom prst="line">
              <a:avLst/>
            </a:prstGeom>
            <a:noFill/>
            <a:ln w="22225">
              <a:solidFill>
                <a:schemeClr val="accent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GB"/>
            </a:p>
          </p:txBody>
        </p:sp>
        <p:pic>
          <p:nvPicPr>
            <p:cNvPr id="8" name="Picture 104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059113" y="17732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1048"/>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364163" y="3500438"/>
              <a:ext cx="3051175" cy="244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12" name="TextBox 11"/>
          <p:cNvSpPr txBox="1"/>
          <p:nvPr/>
        </p:nvSpPr>
        <p:spPr>
          <a:xfrm>
            <a:off x="851585" y="5373216"/>
            <a:ext cx="8041778" cy="830997"/>
          </a:xfrm>
          <a:prstGeom prst="rect">
            <a:avLst/>
          </a:prstGeom>
          <a:solidFill>
            <a:schemeClr val="bg1">
              <a:alpha val="90000"/>
            </a:schemeClr>
          </a:solidFill>
        </p:spPr>
        <p:txBody>
          <a:bodyPr wrap="square" rtlCol="0">
            <a:spAutoFit/>
          </a:bodyPr>
          <a:lstStyle/>
          <a:p>
            <a:r>
              <a:rPr lang="en-GB" dirty="0" smtClean="0"/>
              <a:t>Try searching at any of the GISCs listed as operational at </a:t>
            </a:r>
            <a:r>
              <a:rPr lang="en-GB" dirty="0" smtClean="0">
                <a:hlinkClick r:id="rId8"/>
              </a:rPr>
              <a:t>http://www.wmo.int/giscs</a:t>
            </a:r>
            <a:endParaRPr lang="en-GB" dirty="0"/>
          </a:p>
        </p:txBody>
      </p:sp>
      <p:sp>
        <p:nvSpPr>
          <p:cNvPr id="11" name="Footer Placeholder 10"/>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5167652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9"/>
          <p:cNvSpPr>
            <a:spLocks noGrp="1" noChangeArrowheads="1"/>
          </p:cNvSpPr>
          <p:nvPr>
            <p:ph type="ctrTitle"/>
          </p:nvPr>
        </p:nvSpPr>
        <p:spPr/>
        <p:txBody>
          <a:bodyPr/>
          <a:lstStyle/>
          <a:p>
            <a:endParaRPr lang="en-GB" altLang="en-US" dirty="0" smtClean="0"/>
          </a:p>
        </p:txBody>
      </p:sp>
      <p:sp>
        <p:nvSpPr>
          <p:cNvPr id="2" name="Subtitle 1"/>
          <p:cNvSpPr>
            <a:spLocks noGrp="1"/>
          </p:cNvSpPr>
          <p:nvPr>
            <p:ph type="subTitle" idx="1"/>
          </p:nvPr>
        </p:nvSpPr>
        <p:spPr/>
        <p:txBody>
          <a:bodyPr/>
          <a:lstStyle/>
          <a:p>
            <a:pPr>
              <a:buNone/>
            </a:pPr>
            <a:r>
              <a:rPr lang="en-GB" dirty="0" smtClean="0"/>
              <a:t>Manage the data flow</a:t>
            </a:r>
            <a:endParaRPr lang="en-GB" dirty="0"/>
          </a:p>
        </p:txBody>
      </p:sp>
      <p:sp>
        <p:nvSpPr>
          <p:cNvPr id="3" name="Slide Number Placeholder 2"/>
          <p:cNvSpPr>
            <a:spLocks noGrp="1"/>
          </p:cNvSpPr>
          <p:nvPr>
            <p:ph type="sldNum" sz="quarter" idx="11"/>
          </p:nvPr>
        </p:nvSpPr>
        <p:spPr/>
        <p:txBody>
          <a:bodyPr/>
          <a:lstStyle/>
          <a:p>
            <a:fld id="{3B9B7DDD-927F-427F-9E86-41C019A7C94A}" type="slidenum">
              <a:rPr lang="en-GB" altLang="en-US" smtClean="0"/>
              <a:pPr/>
              <a:t>30</a:t>
            </a:fld>
            <a:endParaRPr lang="en-GB" altLang="en-US"/>
          </a:p>
        </p:txBody>
      </p:sp>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3573016"/>
            <a:ext cx="8775018" cy="115212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marL="0" indent="0">
              <a:buNone/>
            </a:pPr>
            <a:r>
              <a:rPr lang="en-GB" b="1" dirty="0" smtClean="0"/>
              <a:t>Knowledge and Skills</a:t>
            </a:r>
          </a:p>
          <a:p>
            <a:r>
              <a:rPr lang="en-US" dirty="0" smtClean="0"/>
              <a:t>Data formats and protocols</a:t>
            </a:r>
          </a:p>
          <a:p>
            <a:r>
              <a:rPr lang="en-US" dirty="0" smtClean="0"/>
              <a:t>Licensing and data policies</a:t>
            </a:r>
          </a:p>
          <a:p>
            <a:pPr marL="0" indent="0">
              <a:buNone/>
            </a:pPr>
            <a:endParaRPr lang="en-GB" b="1" dirty="0" smtClean="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31</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9168354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4"/>
          <p:cNvSpPr>
            <a:spLocks noGrp="1" noChangeArrowheads="1"/>
          </p:cNvSpPr>
          <p:nvPr>
            <p:ph type="title"/>
          </p:nvPr>
        </p:nvSpPr>
        <p:spPr/>
        <p:txBody>
          <a:bodyPr/>
          <a:lstStyle/>
          <a:p>
            <a:r>
              <a:rPr lang="en-GB" altLang="en-US" dirty="0" smtClean="0"/>
              <a:t>Data policy</a:t>
            </a:r>
          </a:p>
        </p:txBody>
      </p:sp>
      <p:sp>
        <p:nvSpPr>
          <p:cNvPr id="3" name="Content Placeholder 2"/>
          <p:cNvSpPr>
            <a:spLocks noGrp="1"/>
          </p:cNvSpPr>
          <p:nvPr>
            <p:ph idx="1"/>
          </p:nvPr>
        </p:nvSpPr>
        <p:spPr/>
        <p:txBody>
          <a:bodyPr/>
          <a:lstStyle/>
          <a:p>
            <a:pPr marL="0" indent="0">
              <a:buNone/>
            </a:pPr>
            <a:r>
              <a:rPr lang="en-GB" b="1" dirty="0" smtClean="0"/>
              <a:t>WMO Resolutions 40 </a:t>
            </a:r>
            <a:r>
              <a:rPr lang="en-GB" dirty="0" smtClean="0"/>
              <a:t>(Cg-XII) and </a:t>
            </a:r>
            <a:r>
              <a:rPr lang="en-GB" b="1" dirty="0" smtClean="0"/>
              <a:t>25 </a:t>
            </a:r>
            <a:r>
              <a:rPr lang="en-GB" dirty="0" smtClean="0"/>
              <a:t>(Cg-XIII)</a:t>
            </a:r>
          </a:p>
          <a:p>
            <a:r>
              <a:rPr lang="en-GB" dirty="0" err="1" smtClean="0">
                <a:solidFill>
                  <a:schemeClr val="bg1">
                    <a:lumMod val="75000"/>
                  </a:schemeClr>
                </a:solidFill>
              </a:rPr>
              <a:t>WMO</a:t>
            </a:r>
            <a:r>
              <a:rPr lang="en-GB" dirty="0" err="1" smtClean="0"/>
              <a:t>Essential</a:t>
            </a:r>
            <a:r>
              <a:rPr lang="en-GB" dirty="0" smtClean="0"/>
              <a:t> – “free exchange”</a:t>
            </a:r>
          </a:p>
          <a:p>
            <a:r>
              <a:rPr lang="en-GB" dirty="0" err="1" smtClean="0">
                <a:solidFill>
                  <a:schemeClr val="bg1">
                    <a:lumMod val="75000"/>
                  </a:schemeClr>
                </a:solidFill>
              </a:rPr>
              <a:t>WMO</a:t>
            </a:r>
            <a:r>
              <a:rPr lang="en-GB" dirty="0" err="1" smtClean="0"/>
              <a:t>Additional</a:t>
            </a:r>
            <a:r>
              <a:rPr lang="en-GB" dirty="0" smtClean="0"/>
              <a:t> – encourage exchange but limitations on use</a:t>
            </a:r>
          </a:p>
          <a:p>
            <a:pPr marL="0" indent="0">
              <a:buNone/>
            </a:pPr>
            <a:endParaRPr lang="en-GB" dirty="0" smtClean="0"/>
          </a:p>
          <a:p>
            <a:pPr marL="0" indent="0">
              <a:buNone/>
            </a:pPr>
            <a:r>
              <a:rPr lang="en-GB" b="1" dirty="0" smtClean="0"/>
              <a:t>WIS Discovery metadata </a:t>
            </a:r>
            <a:r>
              <a:rPr lang="en-GB" dirty="0" smtClean="0"/>
              <a:t>also has</a:t>
            </a:r>
          </a:p>
          <a:p>
            <a:r>
              <a:rPr lang="en-GB" dirty="0" err="1" smtClean="0">
                <a:solidFill>
                  <a:schemeClr val="bg1">
                    <a:lumMod val="75000"/>
                  </a:schemeClr>
                </a:solidFill>
              </a:rPr>
              <a:t>WMO</a:t>
            </a:r>
            <a:r>
              <a:rPr lang="en-GB" dirty="0" err="1" smtClean="0"/>
              <a:t>Other</a:t>
            </a:r>
            <a:r>
              <a:rPr lang="en-GB" dirty="0" smtClean="0"/>
              <a:t> – not covered by Res 40 or 25 but has constraints</a:t>
            </a:r>
          </a:p>
          <a:p>
            <a:r>
              <a:rPr lang="en-GB" dirty="0" err="1" smtClean="0"/>
              <a:t>noLimitation</a:t>
            </a:r>
            <a:r>
              <a:rPr lang="en-GB" dirty="0" smtClean="0"/>
              <a:t> – no restrictions on the use of the information</a:t>
            </a:r>
            <a:endParaRPr lang="en-GB" dirty="0"/>
          </a:p>
          <a:p>
            <a:pPr marL="0" indent="0">
              <a:buNone/>
            </a:pPr>
            <a:endParaRPr lang="en-GB" dirty="0"/>
          </a:p>
        </p:txBody>
      </p:sp>
      <p:sp>
        <p:nvSpPr>
          <p:cNvPr id="2" name="Slide Number Placeholder 1"/>
          <p:cNvSpPr>
            <a:spLocks noGrp="1"/>
          </p:cNvSpPr>
          <p:nvPr>
            <p:ph type="sldNum" sz="quarter" idx="11"/>
          </p:nvPr>
        </p:nvSpPr>
        <p:spPr/>
        <p:txBody>
          <a:bodyPr/>
          <a:lstStyle/>
          <a:p>
            <a:fld id="{6E9F2192-9B48-4178-BFCA-7C7968AB4076}" type="slidenum">
              <a:rPr lang="en-GB" altLang="en-US" smtClean="0"/>
              <a:pPr/>
              <a:t>32</a:t>
            </a:fld>
            <a:endParaRPr lang="en-GB" altLang="en-US"/>
          </a:p>
        </p:txBody>
      </p:sp>
      <p:sp>
        <p:nvSpPr>
          <p:cNvPr id="8195" name="Text Box 6"/>
          <p:cNvSpPr txBox="1">
            <a:spLocks noChangeArrowheads="1"/>
          </p:cNvSpPr>
          <p:nvPr/>
        </p:nvSpPr>
        <p:spPr bwMode="auto">
          <a:xfrm>
            <a:off x="1619250" y="2420938"/>
            <a:ext cx="3960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2400">
                <a:solidFill>
                  <a:schemeClr val="tx1"/>
                </a:solidFill>
                <a:latin typeface="Arial" charset="0"/>
              </a:defRPr>
            </a:lvl1pPr>
            <a:lvl2pPr marL="742950" indent="-285750">
              <a:defRPr sz="2400">
                <a:solidFill>
                  <a:schemeClr val="tx1"/>
                </a:solidFill>
                <a:latin typeface="Arial" charset="0"/>
              </a:defRPr>
            </a:lvl2pPr>
            <a:lvl3pPr marL="1143000" indent="-228600">
              <a:defRPr sz="2400">
                <a:solidFill>
                  <a:schemeClr val="tx1"/>
                </a:solidFill>
                <a:latin typeface="Arial" charset="0"/>
              </a:defRPr>
            </a:lvl3pPr>
            <a:lvl4pPr marL="1600200" indent="-228600">
              <a:defRPr sz="2400">
                <a:solidFill>
                  <a:schemeClr val="tx1"/>
                </a:solidFill>
                <a:latin typeface="Arial" charset="0"/>
              </a:defRPr>
            </a:lvl4pPr>
            <a:lvl5pPr marL="2057400" indent="-228600">
              <a:defRPr sz="2400">
                <a:solidFill>
                  <a:schemeClr val="tx1"/>
                </a:solidFill>
                <a:latin typeface="Arial" charset="0"/>
              </a:defRPr>
            </a:lvl5pPr>
            <a:lvl6pPr marL="25146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6pPr>
            <a:lvl7pPr marL="29718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7pPr>
            <a:lvl8pPr marL="34290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8pPr>
            <a:lvl9pPr marL="3886200" indent="-228600" algn="ctr" eaLnBrk="0" fontAlgn="base" hangingPunct="0">
              <a:spcBef>
                <a:spcPct val="50000"/>
              </a:spcBef>
              <a:spcAft>
                <a:spcPct val="0"/>
              </a:spcAft>
              <a:buClr>
                <a:srgbClr val="FF9900"/>
              </a:buClr>
              <a:buFont typeface="Wingdings" pitchFamily="2" charset="2"/>
              <a:defRPr sz="2400">
                <a:solidFill>
                  <a:schemeClr val="tx1"/>
                </a:solidFill>
                <a:latin typeface="Arial" charset="0"/>
              </a:defRPr>
            </a:lvl9pPr>
          </a:lstStyle>
          <a:p>
            <a:pPr algn="l">
              <a:buFont typeface="Wingdings" pitchFamily="2" charset="2"/>
              <a:buChar char="§"/>
            </a:pPr>
            <a:endParaRPr lang="en-US" altLang="en-US"/>
          </a:p>
        </p:txBody>
      </p:sp>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Data formats</a:t>
            </a:r>
            <a:endParaRPr lang="en-GB" dirty="0"/>
          </a:p>
        </p:txBody>
      </p:sp>
      <p:sp>
        <p:nvSpPr>
          <p:cNvPr id="3" name="Content Placeholder 2"/>
          <p:cNvSpPr>
            <a:spLocks noGrp="1"/>
          </p:cNvSpPr>
          <p:nvPr>
            <p:ph idx="1"/>
          </p:nvPr>
        </p:nvSpPr>
        <p:spPr/>
        <p:txBody>
          <a:bodyPr/>
          <a:lstStyle/>
          <a:p>
            <a:r>
              <a:rPr lang="en-GB" b="1" dirty="0" smtClean="0"/>
              <a:t>Traditional Alphanumeric Codes</a:t>
            </a:r>
          </a:p>
          <a:p>
            <a:pPr lvl="1"/>
            <a:r>
              <a:rPr lang="en-GB" dirty="0" smtClean="0"/>
              <a:t>Unable to represent new types of observation</a:t>
            </a:r>
          </a:p>
          <a:p>
            <a:pPr lvl="1"/>
            <a:r>
              <a:rPr lang="en-GB" dirty="0" smtClean="0"/>
              <a:t>Too few station identifiers</a:t>
            </a:r>
          </a:p>
          <a:p>
            <a:pPr lvl="1"/>
            <a:r>
              <a:rPr lang="en-GB" dirty="0" smtClean="0"/>
              <a:t>Migration was due to complete November 2014</a:t>
            </a:r>
          </a:p>
          <a:p>
            <a:r>
              <a:rPr lang="en-GB" b="1" dirty="0" smtClean="0"/>
              <a:t>Table Driven Code forms </a:t>
            </a:r>
            <a:r>
              <a:rPr lang="en-GB" dirty="0" smtClean="0"/>
              <a:t>(GRIB, BUFR, CREX)</a:t>
            </a:r>
          </a:p>
          <a:p>
            <a:pPr lvl="1"/>
            <a:r>
              <a:rPr lang="en-GB" dirty="0" smtClean="0"/>
              <a:t>Flexible</a:t>
            </a:r>
          </a:p>
          <a:p>
            <a:pPr lvl="1"/>
            <a:r>
              <a:rPr lang="en-GB" dirty="0" smtClean="0"/>
              <a:t>Not widely used outside operational meteorology</a:t>
            </a:r>
          </a:p>
          <a:p>
            <a:r>
              <a:rPr lang="en-GB" b="1" dirty="0" smtClean="0"/>
              <a:t>From outside World Weather Watch</a:t>
            </a:r>
          </a:p>
          <a:p>
            <a:pPr lvl="1"/>
            <a:r>
              <a:rPr lang="en-GB" dirty="0" smtClean="0"/>
              <a:t>XML, </a:t>
            </a:r>
            <a:r>
              <a:rPr lang="en-GB" dirty="0" err="1" smtClean="0"/>
              <a:t>netCDF</a:t>
            </a:r>
            <a:r>
              <a:rPr lang="en-GB" dirty="0" smtClean="0"/>
              <a:t> and others</a:t>
            </a:r>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33</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73240260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Subscribe to data products</a:t>
            </a:r>
            <a:endParaRPr lang="en-GB" dirty="0"/>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34</a:t>
            </a:fld>
            <a:endParaRPr lang="en-GB" altLang="en-US"/>
          </a:p>
        </p:txBody>
      </p:sp>
      <p:pic>
        <p:nvPicPr>
          <p:cNvPr id="778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8760" r="6218"/>
          <a:stretch/>
        </p:blipFill>
        <p:spPr bwMode="auto">
          <a:xfrm>
            <a:off x="251520" y="836712"/>
            <a:ext cx="6954473"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pic>
        <p:nvPicPr>
          <p:cNvPr id="778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536" y="1268760"/>
            <a:ext cx="4686300" cy="18478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Lst>
        </p:spPr>
      </p:pic>
      <p:sp>
        <p:nvSpPr>
          <p:cNvPr id="4" name="Rounded Rectangle 3"/>
          <p:cNvSpPr/>
          <p:nvPr/>
        </p:nvSpPr>
        <p:spPr>
          <a:xfrm>
            <a:off x="1691680" y="3429000"/>
            <a:ext cx="936104"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ounded Rectangle 8"/>
          <p:cNvSpPr/>
          <p:nvPr/>
        </p:nvSpPr>
        <p:spPr>
          <a:xfrm>
            <a:off x="2699792" y="3429000"/>
            <a:ext cx="936104" cy="50405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7828"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15816" y="2492896"/>
            <a:ext cx="5705475" cy="3524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9138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782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78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Exercises</a:t>
            </a:r>
            <a:endParaRPr lang="en-GB" dirty="0"/>
          </a:p>
        </p:txBody>
      </p:sp>
      <p:sp>
        <p:nvSpPr>
          <p:cNvPr id="4" name="Slide Number Placeholder 3"/>
          <p:cNvSpPr>
            <a:spLocks noGrp="1"/>
          </p:cNvSpPr>
          <p:nvPr>
            <p:ph type="sldNum" sz="quarter" idx="11"/>
          </p:nvPr>
        </p:nvSpPr>
        <p:spPr/>
        <p:txBody>
          <a:bodyPr/>
          <a:lstStyle/>
          <a:p>
            <a:fld id="{3B9B7DDD-927F-427F-9E86-41C019A7C94A}" type="slidenum">
              <a:rPr lang="en-GB" altLang="en-US" smtClean="0"/>
              <a:pPr/>
              <a:t>35</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75570311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1</a:t>
            </a:r>
            <a:endParaRPr lang="en-GB" dirty="0"/>
          </a:p>
        </p:txBody>
      </p:sp>
      <p:sp>
        <p:nvSpPr>
          <p:cNvPr id="5" name="Content Placeholder 4"/>
          <p:cNvSpPr>
            <a:spLocks noGrp="1"/>
          </p:cNvSpPr>
          <p:nvPr>
            <p:ph idx="1"/>
          </p:nvPr>
        </p:nvSpPr>
        <p:spPr/>
        <p:txBody>
          <a:bodyPr/>
          <a:lstStyle/>
          <a:p>
            <a:pPr marL="0" indent="0">
              <a:buNone/>
            </a:pPr>
            <a:r>
              <a:rPr lang="en-GB" b="1" dirty="0" smtClean="0"/>
              <a:t>Using metadata</a:t>
            </a:r>
          </a:p>
          <a:p>
            <a:r>
              <a:rPr lang="en-GB" dirty="0" smtClean="0"/>
              <a:t>Use the search facility of your Principal GISC to find different types of information. View the metadata records. Download the XML of a record you think is effective.</a:t>
            </a:r>
          </a:p>
        </p:txBody>
      </p:sp>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
        <p:nvSpPr>
          <p:cNvPr id="3" name="Slide Number Placeholder 2"/>
          <p:cNvSpPr>
            <a:spLocks noGrp="1"/>
          </p:cNvSpPr>
          <p:nvPr>
            <p:ph type="sldNum" sz="quarter" idx="11"/>
          </p:nvPr>
        </p:nvSpPr>
        <p:spPr/>
        <p:txBody>
          <a:bodyPr/>
          <a:lstStyle/>
          <a:p>
            <a:fld id="{6E9F2192-9B48-4178-BFCA-7C7968AB4076}" type="slidenum">
              <a:rPr lang="en-GB" altLang="en-US" smtClean="0"/>
              <a:pPr/>
              <a:t>36</a:t>
            </a:fld>
            <a:endParaRPr lang="en-GB" altLang="en-US"/>
          </a:p>
        </p:txBody>
      </p:sp>
    </p:spTree>
    <p:extLst>
      <p:ext uri="{BB962C8B-B14F-4D97-AF65-F5344CB8AC3E}">
        <p14:creationId xmlns:p14="http://schemas.microsoft.com/office/powerpoint/2010/main" val="359826875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Exercise 2</a:t>
            </a:r>
            <a:endParaRPr lang="en-GB" dirty="0"/>
          </a:p>
        </p:txBody>
      </p:sp>
      <p:sp>
        <p:nvSpPr>
          <p:cNvPr id="3" name="Content Placeholder 2"/>
          <p:cNvSpPr>
            <a:spLocks noGrp="1"/>
          </p:cNvSpPr>
          <p:nvPr>
            <p:ph idx="1"/>
          </p:nvPr>
        </p:nvSpPr>
        <p:spPr/>
        <p:txBody>
          <a:bodyPr/>
          <a:lstStyle/>
          <a:p>
            <a:pPr marL="0" indent="0">
              <a:buNone/>
            </a:pPr>
            <a:r>
              <a:rPr lang="en-GB" b="1" dirty="0"/>
              <a:t>Creating and editing metadata</a:t>
            </a:r>
          </a:p>
          <a:p>
            <a:r>
              <a:rPr lang="en-GB" dirty="0"/>
              <a:t>Using the information you gathered before the training, and the tools provided by your principal GISC</a:t>
            </a:r>
          </a:p>
          <a:p>
            <a:pPr lvl="1"/>
            <a:r>
              <a:rPr lang="en-GB" dirty="0"/>
              <a:t>Create a metadata record for at least one of the sets of information published by your </a:t>
            </a:r>
            <a:r>
              <a:rPr lang="en-GB" dirty="0" smtClean="0"/>
              <a:t>centre and publish it</a:t>
            </a:r>
          </a:p>
          <a:p>
            <a:pPr lvl="1"/>
            <a:r>
              <a:rPr lang="en-GB" dirty="0" smtClean="0"/>
              <a:t>Edit an existing metadata record and publish the new version.</a:t>
            </a:r>
          </a:p>
          <a:p>
            <a:pPr lvl="1"/>
            <a:r>
              <a:rPr lang="en-GB" dirty="0" smtClean="0"/>
              <a:t>Delete a metadata record that is no longer relevant</a:t>
            </a:r>
            <a:endParaRPr lang="en-GB" dirty="0"/>
          </a:p>
          <a:p>
            <a:pPr marL="0" indent="0">
              <a:buNone/>
            </a:pPr>
            <a:endParaRPr lang="en-GB" dirty="0"/>
          </a:p>
        </p:txBody>
      </p:sp>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
        <p:nvSpPr>
          <p:cNvPr id="5" name="Slide Number Placeholder 4"/>
          <p:cNvSpPr>
            <a:spLocks noGrp="1"/>
          </p:cNvSpPr>
          <p:nvPr>
            <p:ph type="sldNum" sz="quarter" idx="11"/>
          </p:nvPr>
        </p:nvSpPr>
        <p:spPr/>
        <p:txBody>
          <a:bodyPr/>
          <a:lstStyle/>
          <a:p>
            <a:fld id="{5769F815-CE17-4ECC-87C7-397C1BEB112E}" type="slidenum">
              <a:rPr lang="en-GB" altLang="en-US" smtClean="0"/>
              <a:pPr/>
              <a:t>37</a:t>
            </a:fld>
            <a:endParaRPr lang="en-GB" altLang="en-US"/>
          </a:p>
        </p:txBody>
      </p:sp>
    </p:spTree>
    <p:extLst>
      <p:ext uri="{BB962C8B-B14F-4D97-AF65-F5344CB8AC3E}">
        <p14:creationId xmlns:p14="http://schemas.microsoft.com/office/powerpoint/2010/main" val="317244439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Summary</a:t>
            </a:r>
            <a:endParaRPr lang="en-GB" dirty="0"/>
          </a:p>
        </p:txBody>
      </p:sp>
      <p:sp>
        <p:nvSpPr>
          <p:cNvPr id="4" name="Slide Number Placeholder 3"/>
          <p:cNvSpPr>
            <a:spLocks noGrp="1"/>
          </p:cNvSpPr>
          <p:nvPr>
            <p:ph type="sldNum" sz="quarter" idx="11"/>
          </p:nvPr>
        </p:nvSpPr>
        <p:spPr/>
        <p:txBody>
          <a:bodyPr/>
          <a:lstStyle/>
          <a:p>
            <a:fld id="{3B9B7DDD-927F-427F-9E86-41C019A7C94A}" type="slidenum">
              <a:rPr lang="en-GB" altLang="en-US" smtClean="0"/>
              <a:pPr/>
              <a:t>38</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5108772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54" y="993742"/>
            <a:ext cx="8784976" cy="387541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4. Manage the data discovery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Create and maintain discovery metadata records describing products and services </a:t>
            </a:r>
          </a:p>
          <a:p>
            <a:pPr>
              <a:buFont typeface="+mj-lt"/>
              <a:buAutoNum type="arabicPeriod"/>
            </a:pPr>
            <a:r>
              <a:rPr lang="en-GB" dirty="0" smtClean="0"/>
              <a:t>Add, replace or delete metadata records within the catalogue</a:t>
            </a:r>
          </a:p>
          <a:p>
            <a:pPr>
              <a:buFont typeface="+mj-lt"/>
              <a:buAutoNum type="arabicPeriod"/>
            </a:pPr>
            <a:r>
              <a:rPr lang="en-GB" dirty="0" smtClean="0"/>
              <a:t>Ensure that all information and service offerings from a WIS centre have complete, valid and meaningful discovery metadata records uploaded to the catalogue</a:t>
            </a:r>
          </a:p>
          <a:p>
            <a:pPr>
              <a:buFont typeface="+mj-lt"/>
              <a:buAutoNum type="arabicPeriod"/>
            </a:pPr>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39</a:t>
            </a:fld>
            <a:endParaRPr lang="en-GB" altLang="en-US"/>
          </a:p>
        </p:txBody>
      </p:sp>
      <p:sp>
        <p:nvSpPr>
          <p:cNvPr id="6" name="Footer Placeholder 5"/>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152594710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Manage the data discovery - knowledge and skill </a:t>
            </a:r>
            <a:endParaRPr lang="en-GB" dirty="0"/>
          </a:p>
        </p:txBody>
      </p:sp>
      <p:sp>
        <p:nvSpPr>
          <p:cNvPr id="3" name="Content Placeholder 2"/>
          <p:cNvSpPr>
            <a:spLocks noGrp="1"/>
          </p:cNvSpPr>
          <p:nvPr>
            <p:ph idx="1"/>
          </p:nvPr>
        </p:nvSpPr>
        <p:spPr/>
        <p:txBody>
          <a:bodyPr/>
          <a:lstStyle/>
          <a:p>
            <a:pPr>
              <a:buFont typeface="+mj-lt"/>
              <a:buAutoNum type="arabicPeriod"/>
            </a:pPr>
            <a:r>
              <a:rPr lang="en-US" dirty="0" smtClean="0"/>
              <a:t>Metadata entry and management tools</a:t>
            </a:r>
          </a:p>
          <a:p>
            <a:pPr>
              <a:buFont typeface="+mj-lt"/>
              <a:buAutoNum type="arabicPeriod"/>
            </a:pPr>
            <a:r>
              <a:rPr lang="en-US" dirty="0" smtClean="0"/>
              <a:t>Policies and standards</a:t>
            </a:r>
          </a:p>
          <a:p>
            <a:pPr>
              <a:buFont typeface="+mj-lt"/>
              <a:buAutoNum type="arabicPeriod"/>
            </a:pPr>
            <a:r>
              <a:rPr lang="en-US" dirty="0" smtClean="0"/>
              <a:t>Discovery metadata concepts and formats</a:t>
            </a:r>
          </a:p>
          <a:p>
            <a:pPr>
              <a:buFont typeface="+mj-lt"/>
              <a:buAutoNum type="arabicPeriod"/>
            </a:pPr>
            <a:r>
              <a:rPr lang="en-US" dirty="0" smtClean="0"/>
              <a:t>Written English</a:t>
            </a:r>
          </a:p>
          <a:p>
            <a:pPr>
              <a:buFont typeface="+mj-lt"/>
              <a:buAutoNum type="arabicPeriod"/>
            </a:pPr>
            <a:endParaRPr lang="en-GB"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40</a:t>
            </a:fld>
            <a:endParaRPr lang="en-GB" altLang="en-US"/>
          </a:p>
        </p:txBody>
      </p:sp>
      <p:sp>
        <p:nvSpPr>
          <p:cNvPr id="6" name="Footer Placeholder 5"/>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732196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179512" y="3573016"/>
            <a:ext cx="8775018" cy="1152128"/>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169554" y="993742"/>
            <a:ext cx="8784976" cy="2088232"/>
          </a:xfrm>
          <a:prstGeom prst="rect">
            <a:avLst/>
          </a:prstGeom>
          <a:solidFill>
            <a:srgbClr val="FFC000">
              <a:alpha val="32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smtClean="0"/>
              <a:t>3. Manage the data flow - Performance</a:t>
            </a:r>
            <a:endParaRPr lang="en-GB" dirty="0"/>
          </a:p>
        </p:txBody>
      </p:sp>
      <p:sp>
        <p:nvSpPr>
          <p:cNvPr id="3" name="Content Placeholder 2"/>
          <p:cNvSpPr>
            <a:spLocks noGrp="1"/>
          </p:cNvSpPr>
          <p:nvPr>
            <p:ph idx="1"/>
          </p:nvPr>
        </p:nvSpPr>
        <p:spPr/>
        <p:txBody>
          <a:bodyPr/>
          <a:lstStyle/>
          <a:p>
            <a:pPr>
              <a:buFont typeface="+mj-lt"/>
              <a:buAutoNum type="arabicPeriod"/>
            </a:pPr>
            <a:r>
              <a:rPr lang="en-GB" dirty="0" smtClean="0"/>
              <a:t>Ensure collection and distribution of data and products as per data policy</a:t>
            </a:r>
          </a:p>
          <a:p>
            <a:pPr>
              <a:buFont typeface="+mj-lt"/>
              <a:buAutoNum type="arabicPeriod"/>
            </a:pPr>
            <a:r>
              <a:rPr lang="en-GB" dirty="0" smtClean="0"/>
              <a:t>Publish data and products</a:t>
            </a:r>
          </a:p>
          <a:p>
            <a:pPr>
              <a:buFont typeface="+mj-lt"/>
              <a:buAutoNum type="arabicPeriod"/>
            </a:pPr>
            <a:r>
              <a:rPr lang="en-GB" dirty="0" smtClean="0"/>
              <a:t>Subscribe to data and products</a:t>
            </a:r>
          </a:p>
          <a:p>
            <a:pPr marL="0" indent="0">
              <a:buNone/>
            </a:pPr>
            <a:r>
              <a:rPr lang="en-GB" b="1" dirty="0" smtClean="0"/>
              <a:t>Knowledge and Skills</a:t>
            </a:r>
          </a:p>
          <a:p>
            <a:r>
              <a:rPr lang="en-US" dirty="0" smtClean="0"/>
              <a:t>Data formats and protocols</a:t>
            </a:r>
          </a:p>
          <a:p>
            <a:r>
              <a:rPr lang="en-US" dirty="0" smtClean="0"/>
              <a:t>Licensing and data policies</a:t>
            </a:r>
          </a:p>
          <a:p>
            <a:pPr marL="0" indent="0">
              <a:buNone/>
            </a:pPr>
            <a:endParaRPr lang="en-GB" b="1" dirty="0" smtClean="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41</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307205024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pPr>
              <a:buNone/>
            </a:pPr>
            <a:r>
              <a:rPr lang="en-GB" dirty="0" smtClean="0"/>
              <a:t>Resources</a:t>
            </a:r>
            <a:endParaRPr lang="en-GB" dirty="0"/>
          </a:p>
        </p:txBody>
      </p:sp>
      <p:sp>
        <p:nvSpPr>
          <p:cNvPr id="4" name="Slide Number Placeholder 3"/>
          <p:cNvSpPr>
            <a:spLocks noGrp="1"/>
          </p:cNvSpPr>
          <p:nvPr>
            <p:ph type="sldNum" sz="quarter" idx="11"/>
          </p:nvPr>
        </p:nvSpPr>
        <p:spPr/>
        <p:txBody>
          <a:bodyPr/>
          <a:lstStyle/>
          <a:p>
            <a:fld id="{3B9B7DDD-927F-427F-9E86-41C019A7C94A}" type="slidenum">
              <a:rPr lang="en-GB" altLang="en-US" smtClean="0"/>
              <a:pPr/>
              <a:t>42</a:t>
            </a:fld>
            <a:endParaRPr lang="en-GB" altLang="en-US"/>
          </a:p>
        </p:txBody>
      </p:sp>
      <p:sp>
        <p:nvSpPr>
          <p:cNvPr id="5" name="Footer Placeholder 4"/>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67160879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a:t>
            </a:r>
            <a:endParaRPr lang="en-GB" dirty="0"/>
          </a:p>
        </p:txBody>
      </p:sp>
      <p:sp>
        <p:nvSpPr>
          <p:cNvPr id="3" name="Content Placeholder 2"/>
          <p:cNvSpPr>
            <a:spLocks noGrp="1"/>
          </p:cNvSpPr>
          <p:nvPr>
            <p:ph idx="1"/>
          </p:nvPr>
        </p:nvSpPr>
        <p:spPr/>
        <p:txBody>
          <a:bodyPr>
            <a:normAutofit fontScale="92500" lnSpcReduction="10000"/>
          </a:bodyPr>
          <a:lstStyle/>
          <a:p>
            <a:r>
              <a:rPr lang="en-GB" dirty="0" smtClean="0"/>
              <a:t>Manual on WIS (WMO-No 1060) Part 5 and Appendix 2: </a:t>
            </a:r>
            <a:r>
              <a:rPr lang="en-GB" dirty="0" smtClean="0">
                <a:hlinkClick r:id="rId3"/>
              </a:rPr>
              <a:t>http://wis.wmo.int/wis-manual</a:t>
            </a:r>
            <a:endParaRPr lang="en-GB" dirty="0" smtClean="0"/>
          </a:p>
          <a:p>
            <a:r>
              <a:rPr lang="en-GB" dirty="0" smtClean="0"/>
              <a:t>Guide to the WIS (WMO-No 1061): </a:t>
            </a:r>
            <a:r>
              <a:rPr lang="en-GB" dirty="0" smtClean="0">
                <a:hlinkClick r:id="rId4"/>
              </a:rPr>
              <a:t>http://wis.wmo.int/wis-guide</a:t>
            </a:r>
            <a:endParaRPr lang="en-GB" dirty="0" smtClean="0"/>
          </a:p>
          <a:p>
            <a:endParaRPr lang="en-GB" dirty="0" smtClean="0"/>
          </a:p>
          <a:p>
            <a:r>
              <a:rPr lang="en-GB" i="1" dirty="0" smtClean="0"/>
              <a:t>Draft</a:t>
            </a:r>
            <a:r>
              <a:rPr lang="en-GB" dirty="0" smtClean="0"/>
              <a:t> guidance on WIS metadata: </a:t>
            </a:r>
            <a:r>
              <a:rPr lang="en-GB" dirty="0" smtClean="0">
                <a:hlinkClick r:id="rId5"/>
              </a:rPr>
              <a:t>http://wis.wmo.int/page=WmoCoreMetadata</a:t>
            </a:r>
            <a:endParaRPr lang="en-GB" dirty="0" smtClean="0"/>
          </a:p>
          <a:p>
            <a:endParaRPr lang="en-GB" dirty="0" smtClean="0"/>
          </a:p>
          <a:p>
            <a:r>
              <a:rPr lang="en-GB" dirty="0" smtClean="0"/>
              <a:t>Table driven code form migration: </a:t>
            </a:r>
            <a:r>
              <a:rPr lang="en-GB" sz="2200" dirty="0" smtClean="0">
                <a:hlinkClick r:id="rId6"/>
              </a:rPr>
              <a:t>http://www.wmo.int/pages/prog/www/WMOCodes.html#Codes</a:t>
            </a:r>
            <a:endParaRPr lang="en-GB" sz="2200" dirty="0" smtClean="0"/>
          </a:p>
          <a:p>
            <a:r>
              <a:rPr lang="en-GB" dirty="0" smtClean="0"/>
              <a:t>Data policy: WMO resolutions 25, 40 and 60: </a:t>
            </a:r>
            <a:r>
              <a:rPr lang="en-GB" sz="2400" dirty="0" smtClean="0">
                <a:hlinkClick r:id="rId7"/>
              </a:rPr>
              <a:t>http://www.wmo.int/pages/about/exchangingdata_en.html</a:t>
            </a:r>
            <a:endParaRPr lang="en-GB" sz="2400" dirty="0"/>
          </a:p>
        </p:txBody>
      </p:sp>
      <p:sp>
        <p:nvSpPr>
          <p:cNvPr id="4" name="Slide Number Placeholder 3"/>
          <p:cNvSpPr>
            <a:spLocks noGrp="1"/>
          </p:cNvSpPr>
          <p:nvPr>
            <p:ph type="sldNum" sz="quarter" idx="11"/>
          </p:nvPr>
        </p:nvSpPr>
        <p:spPr/>
        <p:txBody>
          <a:bodyPr/>
          <a:lstStyle/>
          <a:p>
            <a:fld id="{5769F815-CE17-4ECC-87C7-397C1BEB112E}" type="slidenum">
              <a:rPr lang="en-GB" altLang="en-US" smtClean="0"/>
              <a:pPr/>
              <a:t>43</a:t>
            </a:fld>
            <a:endParaRPr lang="en-GB" altLang="en-US"/>
          </a:p>
        </p:txBody>
      </p:sp>
      <p:pic>
        <p:nvPicPr>
          <p:cNvPr id="5" name="Picture 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380312" y="2852936"/>
            <a:ext cx="1061578" cy="1061578"/>
          </a:xfrm>
          <a:prstGeom prst="rect">
            <a:avLst/>
          </a:prstGeom>
        </p:spPr>
      </p:pic>
      <p:sp>
        <p:nvSpPr>
          <p:cNvPr id="6" name="Footer Placeholder 5"/>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2762413766"/>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p:txBody>
          <a:bodyPr/>
          <a:lstStyle/>
          <a:p>
            <a:fld id="{EA4673EA-60BE-4838-9E98-D4D6B7FE7800}" type="slidenum">
              <a:rPr lang="en-GB" altLang="en-US" smtClean="0"/>
              <a:pPr/>
              <a:t>44</a:t>
            </a:fld>
            <a:endParaRPr lang="en-GB" altLang="en-US"/>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43428" y="1329000"/>
            <a:ext cx="2857143" cy="4200000"/>
          </a:xfrm>
          <a:prstGeom prst="rect">
            <a:avLst/>
          </a:prstGeom>
        </p:spPr>
      </p:pic>
      <p:sp>
        <p:nvSpPr>
          <p:cNvPr id="4" name="Footer Placeholder 3"/>
          <p:cNvSpPr>
            <a:spLocks noGrp="1"/>
          </p:cNvSpPr>
          <p:nvPr>
            <p:ph type="ftr" sz="quarter" idx="10"/>
          </p:nvPr>
        </p:nvSpPr>
        <p:spPr/>
        <p:txBody>
          <a:bodyPr/>
          <a:lstStyle/>
          <a:p>
            <a:pPr>
              <a:defRPr/>
            </a:pPr>
            <a:r>
              <a:rPr lang="en-US" smtClean="0"/>
              <a:t>WIS Metadata - WIS 101-6</a:t>
            </a:r>
            <a:endParaRPr lang="en-GB"/>
          </a:p>
        </p:txBody>
      </p:sp>
    </p:spTree>
    <p:extLst>
      <p:ext uri="{BB962C8B-B14F-4D97-AF65-F5344CB8AC3E}">
        <p14:creationId xmlns:p14="http://schemas.microsoft.com/office/powerpoint/2010/main" val="333457864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en-GB" altLang="en-US" smtClean="0"/>
              <a:t>Thank you for your attention</a:t>
            </a:r>
          </a:p>
        </p:txBody>
      </p:sp>
      <p:sp>
        <p:nvSpPr>
          <p:cNvPr id="9219" name="Rectangle 3"/>
          <p:cNvSpPr>
            <a:spLocks noGrp="1" noChangeArrowheads="1"/>
          </p:cNvSpPr>
          <p:nvPr>
            <p:ph type="body" idx="1"/>
          </p:nvPr>
        </p:nvSpPr>
        <p:spPr/>
        <p:txBody>
          <a:bodyPr/>
          <a:lstStyle/>
          <a:p>
            <a:r>
              <a:rPr lang="en-GB" altLang="en-US" dirty="0" smtClean="0"/>
              <a:t>wis-help@wmo.int</a:t>
            </a:r>
          </a:p>
        </p:txBody>
      </p:sp>
      <p:sp>
        <p:nvSpPr>
          <p:cNvPr id="2" name="Slide Number Placeholder 1"/>
          <p:cNvSpPr>
            <a:spLocks noGrp="1"/>
          </p:cNvSpPr>
          <p:nvPr>
            <p:ph type="sldNum" sz="quarter" idx="11"/>
          </p:nvPr>
        </p:nvSpPr>
        <p:spPr/>
        <p:txBody>
          <a:bodyPr/>
          <a:lstStyle/>
          <a:p>
            <a:fld id="{8B9617BC-EFFE-4D3B-8289-5B15BE42C693}" type="slidenum">
              <a:rPr lang="en-GB" altLang="en-US" smtClean="0"/>
              <a:pPr/>
              <a:t>45</a:t>
            </a:fld>
            <a:endParaRPr lang="en-GB" altLang="en-US"/>
          </a:p>
        </p:txBody>
      </p:sp>
      <p:sp>
        <p:nvSpPr>
          <p:cNvPr id="3" name="Footer Placeholder 2"/>
          <p:cNvSpPr>
            <a:spLocks noGrp="1"/>
          </p:cNvSpPr>
          <p:nvPr>
            <p:ph type="ftr" sz="quarter" idx="10"/>
          </p:nvPr>
        </p:nvSpPr>
        <p:spPr/>
        <p:txBody>
          <a:bodyPr/>
          <a:lstStyle/>
          <a:p>
            <a:pPr>
              <a:defRPr/>
            </a:pPr>
            <a:r>
              <a:rPr lang="en-US" smtClean="0"/>
              <a:t>WIS Metadata - WIS 101-6</a:t>
            </a:r>
            <a:endParaRPr lang="en-GB"/>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WMO_Powerpoint_template_en">
  <a:themeElements>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WMO-Title-SF">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WMO-Title-SF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WMO-Title-SF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WMO-Title-SF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WMO-Title-SF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WMO-Title-SF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WMO-Title-SF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WMO-Title-SF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WMO-Title-SF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WMO-Title-SF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WMO-Title-SF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WMO-Title-SF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WMO-Title-SF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Closing slide">
  <a:themeElements>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SmallLogo">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1_SmallLog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SmallLog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SmallLog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SmallLog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SmallLog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SmallLog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SmallLog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SmallLog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SmallLog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SmallLog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SmallLog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SmallLog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WMO_Powerpoint_template_en</Template>
  <TotalTime>1263</TotalTime>
  <Words>6628</Words>
  <Application>Microsoft Office PowerPoint</Application>
  <PresentationFormat>On-screen Show (4:3)</PresentationFormat>
  <Paragraphs>868</Paragraphs>
  <Slides>45</Slides>
  <Notes>42</Notes>
  <HiddenSlides>0</HiddenSlides>
  <MMClips>0</MMClips>
  <ScaleCrop>false</ScaleCrop>
  <HeadingPairs>
    <vt:vector size="4" baseType="variant">
      <vt:variant>
        <vt:lpstr>Theme</vt:lpstr>
      </vt:variant>
      <vt:variant>
        <vt:i4>2</vt:i4>
      </vt:variant>
      <vt:variant>
        <vt:lpstr>Slide Titles</vt:lpstr>
      </vt:variant>
      <vt:variant>
        <vt:i4>45</vt:i4>
      </vt:variant>
    </vt:vector>
  </HeadingPairs>
  <TitlesOfParts>
    <vt:vector size="47" baseType="lpstr">
      <vt:lpstr>WMO_Powerpoint_template_en</vt:lpstr>
      <vt:lpstr>Closing slide</vt:lpstr>
      <vt:lpstr>WIS Discovery Metadata</vt:lpstr>
      <vt:lpstr>PowerPoint Presentation</vt:lpstr>
      <vt:lpstr>Things you need to find out before you can complete the exercises in this module</vt:lpstr>
      <vt:lpstr>PowerPoint Presentation</vt:lpstr>
      <vt:lpstr>Data Management in WIS architecture</vt:lpstr>
      <vt:lpstr>PowerPoint Presentation</vt:lpstr>
      <vt:lpstr>Discovery, Access, Retrieval</vt:lpstr>
      <vt:lpstr>WIS Competences</vt:lpstr>
      <vt:lpstr>3. Manage the data flow - Performance</vt:lpstr>
      <vt:lpstr>3. Manage the data flow – knowledge and skill</vt:lpstr>
      <vt:lpstr>4. Manage the data discovery - performance</vt:lpstr>
      <vt:lpstr>Manage the data discovery - knowledge and skill </vt:lpstr>
      <vt:lpstr>PowerPoint Presentation</vt:lpstr>
      <vt:lpstr>Metadata records</vt:lpstr>
      <vt:lpstr>Metadata in WIS</vt:lpstr>
      <vt:lpstr>Contents of (WIS Discovery) metadata record</vt:lpstr>
      <vt:lpstr>A metadata record</vt:lpstr>
      <vt:lpstr>Human readable metadata record</vt:lpstr>
      <vt:lpstr>Editing metadata using a GISC interface</vt:lpstr>
      <vt:lpstr>What to include in a metadata record</vt:lpstr>
      <vt:lpstr>What to include in a metadata record</vt:lpstr>
      <vt:lpstr>What to include in a metadata record</vt:lpstr>
      <vt:lpstr>What to include in a metadata record</vt:lpstr>
      <vt:lpstr>What to include in a metadata record</vt:lpstr>
      <vt:lpstr>What to include in a metadata record</vt:lpstr>
      <vt:lpstr>What to include in a metadata record</vt:lpstr>
      <vt:lpstr>Publishing your metadata</vt:lpstr>
      <vt:lpstr>What makes good metadata?</vt:lpstr>
      <vt:lpstr>Tools to search metadata</vt:lpstr>
      <vt:lpstr>PowerPoint Presentation</vt:lpstr>
      <vt:lpstr>3. Manage the data flow - Performance</vt:lpstr>
      <vt:lpstr>Data policy</vt:lpstr>
      <vt:lpstr>Data formats</vt:lpstr>
      <vt:lpstr>Subscribe to data products</vt:lpstr>
      <vt:lpstr>PowerPoint Presentation</vt:lpstr>
      <vt:lpstr>Exercise 1</vt:lpstr>
      <vt:lpstr>Exercise 2</vt:lpstr>
      <vt:lpstr>PowerPoint Presentation</vt:lpstr>
      <vt:lpstr>4. Manage the data discovery - performance</vt:lpstr>
      <vt:lpstr>Manage the data discovery - knowledge and skill </vt:lpstr>
      <vt:lpstr>3. Manage the data flow - Performance</vt:lpstr>
      <vt:lpstr>PowerPoint Presentation</vt:lpstr>
      <vt:lpstr>Resources</vt:lpstr>
      <vt:lpstr>PowerPoint Presentation</vt:lpstr>
      <vt:lpstr>Thank you for your attention</vt:lpstr>
    </vt:vector>
  </TitlesOfParts>
  <Company>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Management in GISC architecture</dc:title>
  <dc:creator>Steve Foreman</dc:creator>
  <cp:lastModifiedBy>WMO</cp:lastModifiedBy>
  <cp:revision>55</cp:revision>
  <cp:lastPrinted>2015-10-08T07:39:54Z</cp:lastPrinted>
  <dcterms:created xsi:type="dcterms:W3CDTF">2014-05-16T07:44:23Z</dcterms:created>
  <dcterms:modified xsi:type="dcterms:W3CDTF">2015-10-25T22:28:21Z</dcterms:modified>
</cp:coreProperties>
</file>