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9144000" cy="6858000" type="screen4x3"/>
  <p:notesSz cx="6985000" cy="9271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470" y="-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AF038-A81E-403E-9ACB-06D538DA3E0E}" type="datetimeFigureOut">
              <a:rPr lang="en-US" smtClean="0"/>
              <a:t>10/13/2015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312D5-D7C3-4F68-8902-09D9C9C337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896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AF038-A81E-403E-9ACB-06D538DA3E0E}" type="datetimeFigureOut">
              <a:rPr lang="en-US" smtClean="0"/>
              <a:t>10/13/2015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312D5-D7C3-4F68-8902-09D9C9C337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356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AF038-A81E-403E-9ACB-06D538DA3E0E}" type="datetimeFigureOut">
              <a:rPr lang="en-US" smtClean="0"/>
              <a:t>10/13/2015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312D5-D7C3-4F68-8902-09D9C9C337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5114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AF038-A81E-403E-9ACB-06D538DA3E0E}" type="datetimeFigureOut">
              <a:rPr lang="en-US" smtClean="0"/>
              <a:t>10/13/2015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312D5-D7C3-4F68-8902-09D9C9C337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4583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AF038-A81E-403E-9ACB-06D538DA3E0E}" type="datetimeFigureOut">
              <a:rPr lang="en-US" smtClean="0"/>
              <a:t>10/13/2015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312D5-D7C3-4F68-8902-09D9C9C337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22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AF038-A81E-403E-9ACB-06D538DA3E0E}" type="datetimeFigureOut">
              <a:rPr lang="en-US" smtClean="0"/>
              <a:t>10/13/2015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312D5-D7C3-4F68-8902-09D9C9C337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5871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AF038-A81E-403E-9ACB-06D538DA3E0E}" type="datetimeFigureOut">
              <a:rPr lang="en-US" smtClean="0"/>
              <a:t>10/13/2015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312D5-D7C3-4F68-8902-09D9C9C337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7434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AF038-A81E-403E-9ACB-06D538DA3E0E}" type="datetimeFigureOut">
              <a:rPr lang="en-US" smtClean="0"/>
              <a:t>10/13/2015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312D5-D7C3-4F68-8902-09D9C9C337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506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AF038-A81E-403E-9ACB-06D538DA3E0E}" type="datetimeFigureOut">
              <a:rPr lang="en-US" smtClean="0"/>
              <a:t>10/13/2015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312D5-D7C3-4F68-8902-09D9C9C337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239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AF038-A81E-403E-9ACB-06D538DA3E0E}" type="datetimeFigureOut">
              <a:rPr lang="en-US" smtClean="0"/>
              <a:t>10/13/2015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312D5-D7C3-4F68-8902-09D9C9C337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7048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AF038-A81E-403E-9ACB-06D538DA3E0E}" type="datetimeFigureOut">
              <a:rPr lang="en-US" smtClean="0"/>
              <a:t>10/13/2015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312D5-D7C3-4F68-8902-09D9C9C337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3042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AF038-A81E-403E-9ACB-06D538DA3E0E}" type="datetimeFigureOut">
              <a:rPr lang="en-US" smtClean="0"/>
              <a:t>10/13/2015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C312D5-D7C3-4F68-8902-09D9C9C3379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801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/>
                </a:solidFill>
                <a:latin typeface="Book Antiqua" panose="02040602050305030304" pitchFamily="18" charset="0"/>
              </a:rPr>
              <a:t>GISC Washington</a:t>
            </a:r>
            <a:endParaRPr lang="en-US" dirty="0">
              <a:solidFill>
                <a:schemeClr val="tx2"/>
              </a:solidFill>
              <a:latin typeface="Book Antiqua" panose="0204060205030503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ook Antiqua" panose="02040602050305030304" pitchFamily="18" charset="0"/>
              </a:rPr>
              <a:t>Status of the WMO WIS Implementation at NOAA/NWS</a:t>
            </a:r>
          </a:p>
          <a:p>
            <a:r>
              <a:rPr lang="en-US" sz="11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ook Antiqua" panose="02040602050305030304" pitchFamily="18" charset="0"/>
              </a:rPr>
              <a:t>October</a:t>
            </a:r>
            <a:r>
              <a:rPr lang="en-US" sz="11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11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ook Antiqua" panose="02040602050305030304" pitchFamily="18" charset="0"/>
              </a:rPr>
              <a:t>2015</a:t>
            </a:r>
            <a:endParaRPr lang="en-US" sz="1100" dirty="0">
              <a:solidFill>
                <a:schemeClr val="tx2">
                  <a:lumMod val="60000"/>
                  <a:lumOff val="40000"/>
                </a:schemeClr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1660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 smtClean="0">
                <a:solidFill>
                  <a:schemeClr val="accent1"/>
                </a:solidFill>
                <a:latin typeface="Book Antiqua" panose="02040602050305030304" pitchFamily="18" charset="0"/>
              </a:rPr>
              <a:t>What </a:t>
            </a:r>
            <a:r>
              <a:rPr lang="en-US" sz="4000" dirty="0">
                <a:solidFill>
                  <a:schemeClr val="accent1"/>
                </a:solidFill>
                <a:latin typeface="Book Antiqua" panose="02040602050305030304" pitchFamily="18" charset="0"/>
              </a:rPr>
              <a:t>is the current status of </a:t>
            </a:r>
            <a:r>
              <a:rPr lang="en-US" sz="4000" dirty="0" smtClean="0">
                <a:solidFill>
                  <a:schemeClr val="accent1"/>
                </a:solidFill>
                <a:latin typeface="Book Antiqua" panose="02040602050305030304" pitchFamily="18" charset="0"/>
              </a:rPr>
              <a:t/>
            </a:r>
            <a:br>
              <a:rPr lang="en-US" sz="4000" dirty="0" smtClean="0">
                <a:solidFill>
                  <a:schemeClr val="accent1"/>
                </a:solidFill>
                <a:latin typeface="Book Antiqua" panose="02040602050305030304" pitchFamily="18" charset="0"/>
              </a:rPr>
            </a:br>
            <a:r>
              <a:rPr lang="en-US" sz="4000" dirty="0" smtClean="0">
                <a:solidFill>
                  <a:schemeClr val="accent1"/>
                </a:solidFill>
                <a:latin typeface="Book Antiqua" panose="02040602050305030304" pitchFamily="18" charset="0"/>
              </a:rPr>
              <a:t>WIS </a:t>
            </a:r>
            <a:r>
              <a:rPr lang="en-US" sz="4000" dirty="0">
                <a:solidFill>
                  <a:schemeClr val="accent1"/>
                </a:solidFill>
                <a:latin typeface="Book Antiqua" panose="02040602050305030304" pitchFamily="18" charset="0"/>
              </a:rPr>
              <a:t>GISC Washington?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25963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Book Antiqua" panose="02040602050305030304" pitchFamily="18" charset="0"/>
              </a:rPr>
              <a:t>GISC Washington fully operational since May 2013</a:t>
            </a:r>
          </a:p>
          <a:p>
            <a:r>
              <a:rPr lang="en-US" sz="2400" dirty="0" smtClean="0">
                <a:latin typeface="Book Antiqua" panose="02040602050305030304" pitchFamily="18" charset="0"/>
              </a:rPr>
              <a:t>GISC Discovery –Access-Retrieval (DAR) system implemented under OpenWIS </a:t>
            </a:r>
          </a:p>
          <a:p>
            <a:r>
              <a:rPr lang="en-US" sz="2400" dirty="0" smtClean="0">
                <a:latin typeface="Book Antiqua" panose="02040602050305030304" pitchFamily="18" charset="0"/>
              </a:rPr>
              <a:t>GISC </a:t>
            </a:r>
            <a:r>
              <a:rPr lang="en-US" sz="2400" dirty="0">
                <a:latin typeface="Book Antiqua" panose="02040602050305030304" pitchFamily="18" charset="0"/>
              </a:rPr>
              <a:t>Core staff participating in WIS and OpenWIS </a:t>
            </a:r>
            <a:r>
              <a:rPr lang="en-US" sz="2400" dirty="0" smtClean="0">
                <a:latin typeface="Book Antiqua" panose="02040602050305030304" pitchFamily="18" charset="0"/>
              </a:rPr>
              <a:t>committees</a:t>
            </a:r>
          </a:p>
          <a:p>
            <a:r>
              <a:rPr lang="en-US" sz="2400" dirty="0" smtClean="0">
                <a:latin typeface="Book Antiqua" panose="02040602050305030304" pitchFamily="18" charset="0"/>
              </a:rPr>
              <a:t>Development of enhanced metadata based on updated Volume A and C information nearing completion</a:t>
            </a:r>
            <a:endParaRPr lang="en-US" sz="2400" dirty="0" smtClean="0">
              <a:latin typeface="Book Antiqua" panose="02040602050305030304" pitchFamily="18" charset="0"/>
            </a:endParaRPr>
          </a:p>
          <a:p>
            <a:r>
              <a:rPr lang="en-US" sz="2400" dirty="0" smtClean="0">
                <a:latin typeface="Book Antiqua" panose="02040602050305030304" pitchFamily="18" charset="0"/>
              </a:rPr>
              <a:t>WIS </a:t>
            </a:r>
            <a:r>
              <a:rPr lang="en-US" sz="2400" dirty="0" smtClean="0">
                <a:latin typeface="Book Antiqua" panose="02040602050305030304" pitchFamily="18" charset="0"/>
              </a:rPr>
              <a:t>Metadata training conducted as part of WMO Region IV WIS Workshop held 10 – 13 August 2015</a:t>
            </a:r>
          </a:p>
        </p:txBody>
      </p:sp>
    </p:spTree>
    <p:extLst>
      <p:ext uri="{BB962C8B-B14F-4D97-AF65-F5344CB8AC3E}">
        <p14:creationId xmlns:p14="http://schemas.microsoft.com/office/powerpoint/2010/main" val="2608110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>
                <a:solidFill>
                  <a:srgbClr val="4F81BD"/>
                </a:solidFill>
                <a:latin typeface="Book Antiqua" panose="02040602050305030304" pitchFamily="18" charset="0"/>
              </a:rPr>
              <a:t>What is the current status of </a:t>
            </a:r>
            <a:br>
              <a:rPr lang="en-US" sz="4000" dirty="0">
                <a:solidFill>
                  <a:srgbClr val="4F81BD"/>
                </a:solidFill>
                <a:latin typeface="Book Antiqua" panose="02040602050305030304" pitchFamily="18" charset="0"/>
              </a:rPr>
            </a:br>
            <a:r>
              <a:rPr lang="en-US" sz="4000" dirty="0">
                <a:solidFill>
                  <a:srgbClr val="4F81BD"/>
                </a:solidFill>
                <a:latin typeface="Book Antiqua" panose="02040602050305030304" pitchFamily="18" charset="0"/>
              </a:rPr>
              <a:t>WIS GISC Washington?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defTabSz="457200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2400" dirty="0" smtClean="0">
                <a:solidFill>
                  <a:srgbClr val="010000"/>
                </a:solidFill>
                <a:latin typeface="Book Antiqua" panose="02040602050305030304" pitchFamily="18" charset="0"/>
                <a:ea typeface="ＭＳ Ｐゴシック" pitchFamily="34" charset="-128"/>
                <a:cs typeface="Arial" charset="0"/>
              </a:rPr>
              <a:t>Currently supporting 19 registered users, 3 DCPCs, and 26 NCs</a:t>
            </a:r>
          </a:p>
          <a:p>
            <a:pPr lvl="1" defTabSz="457200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2400" dirty="0" smtClean="0">
                <a:solidFill>
                  <a:srgbClr val="010000"/>
                </a:solidFill>
                <a:latin typeface="Book Antiqua" panose="02040602050305030304" pitchFamily="18" charset="0"/>
                <a:ea typeface="ＭＳ Ｐゴシック" pitchFamily="34" charset="-128"/>
                <a:cs typeface="Arial" charset="0"/>
              </a:rPr>
              <a:t>Routine Metadata </a:t>
            </a:r>
            <a:r>
              <a:rPr lang="en-GB" altLang="en-US" sz="2400" dirty="0">
                <a:solidFill>
                  <a:srgbClr val="010000"/>
                </a:solidFill>
                <a:latin typeface="Book Antiqua" panose="02040602050305030304" pitchFamily="18" charset="0"/>
                <a:ea typeface="ＭＳ Ｐゴシック" pitchFamily="34" charset="-128"/>
                <a:cs typeface="Arial" charset="0"/>
              </a:rPr>
              <a:t>Synchronization with </a:t>
            </a:r>
            <a:r>
              <a:rPr lang="en-GB" altLang="en-US" sz="2400" dirty="0" smtClean="0">
                <a:solidFill>
                  <a:srgbClr val="010000"/>
                </a:solidFill>
                <a:latin typeface="Book Antiqua" panose="02040602050305030304" pitchFamily="18" charset="0"/>
                <a:ea typeface="ＭＳ Ｐゴシック" pitchFamily="34" charset="-128"/>
                <a:cs typeface="Arial" charset="0"/>
              </a:rPr>
              <a:t>majority of Operational GISCs</a:t>
            </a:r>
          </a:p>
          <a:p>
            <a:pPr lvl="1" defTabSz="457200" fontAlgn="base">
              <a:spcAft>
                <a:spcPct val="0"/>
              </a:spcAft>
              <a:buFont typeface="Arial" charset="0"/>
              <a:buChar char="•"/>
            </a:pPr>
            <a:r>
              <a:rPr lang="en-GB" altLang="en-US" sz="2400" dirty="0">
                <a:solidFill>
                  <a:srgbClr val="010000"/>
                </a:solidFill>
                <a:latin typeface="Book Antiqua" panose="02040602050305030304" pitchFamily="18" charset="0"/>
                <a:ea typeface="ＭＳ Ｐゴシック" pitchFamily="34" charset="-128"/>
                <a:cs typeface="Arial" charset="0"/>
              </a:rPr>
              <a:t>All GTS products received by GISC </a:t>
            </a:r>
            <a:r>
              <a:rPr lang="en-GB" altLang="en-US" sz="2400" dirty="0" smtClean="0">
                <a:solidFill>
                  <a:srgbClr val="010000"/>
                </a:solidFill>
                <a:latin typeface="Book Antiqua" panose="02040602050305030304" pitchFamily="18" charset="0"/>
                <a:ea typeface="ＭＳ Ｐゴシック" pitchFamily="34" charset="-128"/>
                <a:cs typeface="Arial" charset="0"/>
              </a:rPr>
              <a:t>Washington </a:t>
            </a:r>
            <a:r>
              <a:rPr lang="en-GB" altLang="en-US" sz="2400" dirty="0">
                <a:solidFill>
                  <a:srgbClr val="010000"/>
                </a:solidFill>
                <a:latin typeface="Book Antiqua" panose="02040602050305030304" pitchFamily="18" charset="0"/>
                <a:ea typeface="ＭＳ Ｐゴシック" pitchFamily="34" charset="-128"/>
                <a:cs typeface="Arial" charset="0"/>
              </a:rPr>
              <a:t>are in the </a:t>
            </a:r>
            <a:r>
              <a:rPr lang="en-GB" altLang="en-US" sz="2400" dirty="0" smtClean="0">
                <a:solidFill>
                  <a:srgbClr val="010000"/>
                </a:solidFill>
                <a:latin typeface="Book Antiqua" panose="02040602050305030304" pitchFamily="18" charset="0"/>
                <a:ea typeface="ＭＳ Ｐゴシック" pitchFamily="34" charset="-128"/>
                <a:cs typeface="Arial" charset="0"/>
              </a:rPr>
              <a:t>24 Hour Cache. </a:t>
            </a:r>
            <a:endParaRPr lang="en-GB" altLang="en-US" sz="2400" dirty="0" smtClean="0">
              <a:solidFill>
                <a:srgbClr val="010000"/>
              </a:solidFill>
              <a:latin typeface="Book Antiqua" panose="02040602050305030304" pitchFamily="18" charset="0"/>
              <a:ea typeface="ＭＳ Ｐゴシック" pitchFamily="34" charset="-128"/>
              <a:cs typeface="Arial" charset="0"/>
            </a:endParaRPr>
          </a:p>
          <a:p>
            <a:pPr lvl="1" defTabSz="457200" fontAlgn="base">
              <a:spcAft>
                <a:spcPct val="0"/>
              </a:spcAft>
              <a:buFont typeface="Arial" charset="0"/>
              <a:buChar char="•"/>
            </a:pPr>
            <a:r>
              <a:rPr lang="en-GB" altLang="en-US" sz="2400" dirty="0" smtClean="0">
                <a:solidFill>
                  <a:srgbClr val="010000"/>
                </a:solidFill>
                <a:latin typeface="Book Antiqua" panose="02040602050305030304" pitchFamily="18" charset="0"/>
                <a:ea typeface="ＭＳ Ｐゴシック" pitchFamily="34" charset="-128"/>
                <a:cs typeface="Arial" charset="0"/>
              </a:rPr>
              <a:t>GISC </a:t>
            </a:r>
            <a:r>
              <a:rPr lang="en-GB" altLang="en-US" sz="2400" dirty="0">
                <a:solidFill>
                  <a:srgbClr val="010000"/>
                </a:solidFill>
                <a:latin typeface="Book Antiqua" panose="02040602050305030304" pitchFamily="18" charset="0"/>
                <a:ea typeface="ＭＳ Ｐゴシック" pitchFamily="34" charset="-128"/>
                <a:cs typeface="Arial" charset="0"/>
              </a:rPr>
              <a:t>backup </a:t>
            </a:r>
            <a:r>
              <a:rPr lang="en-GB" altLang="en-US" sz="2400" dirty="0" smtClean="0">
                <a:solidFill>
                  <a:srgbClr val="010000"/>
                </a:solidFill>
                <a:latin typeface="Book Antiqua" panose="02040602050305030304" pitchFamily="18" charset="0"/>
                <a:ea typeface="ＭＳ Ｐゴシック" pitchFamily="34" charset="-128"/>
                <a:cs typeface="Arial" charset="0"/>
              </a:rPr>
              <a:t>arrangement with Brazil under development</a:t>
            </a:r>
          </a:p>
          <a:p>
            <a:pPr lvl="1" defTabSz="457200" fontAlgn="base">
              <a:spcAft>
                <a:spcPct val="0"/>
              </a:spcAft>
              <a:buFont typeface="Arial" charset="0"/>
              <a:buChar char="•"/>
            </a:pPr>
            <a:endParaRPr lang="en-GB" altLang="en-US" sz="2400" dirty="0">
              <a:solidFill>
                <a:srgbClr val="010000"/>
              </a:solidFill>
              <a:latin typeface="Book Antiqua" panose="02040602050305030304" pitchFamily="18" charset="0"/>
              <a:ea typeface="ＭＳ Ｐゴシック" pitchFamily="34" charset="-128"/>
              <a:cs typeface="Arial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374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</a:rPr>
              <a:t>WIS GISC Washington</a:t>
            </a:r>
            <a:br>
              <a:rPr lang="en-US" sz="3200" dirty="0" smtClean="0"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</a:rPr>
            </a:br>
            <a:r>
              <a:rPr lang="en-US" sz="3200" dirty="0" smtClean="0"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</a:rPr>
              <a:t>Next Steps Moving Forward</a:t>
            </a:r>
            <a:endParaRPr lang="en-US" sz="3200" dirty="0">
              <a:solidFill>
                <a:schemeClr val="accent1">
                  <a:lumMod val="75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2400" dirty="0" smtClean="0">
              <a:latin typeface="Book Antiqua" panose="02040602050305030304" pitchFamily="18" charset="0"/>
            </a:endParaRPr>
          </a:p>
          <a:p>
            <a:r>
              <a:rPr lang="en-US" sz="2400" dirty="0" smtClean="0">
                <a:latin typeface="Book Antiqua" panose="02040602050305030304" pitchFamily="18" charset="0"/>
              </a:rPr>
              <a:t>Implementation of WIS Dashboard </a:t>
            </a:r>
          </a:p>
          <a:p>
            <a:r>
              <a:rPr lang="en-US" sz="2400" dirty="0" smtClean="0">
                <a:latin typeface="Book Antiqua" panose="02040602050305030304" pitchFamily="18" charset="0"/>
              </a:rPr>
              <a:t>Implementation the WIS DAR in virtualized </a:t>
            </a:r>
            <a:r>
              <a:rPr lang="en-US" sz="2400" dirty="0" smtClean="0">
                <a:latin typeface="Book Antiqua" panose="02040602050305030304" pitchFamily="18" charset="0"/>
              </a:rPr>
              <a:t>environment/infrastructure</a:t>
            </a:r>
            <a:endParaRPr lang="en-US" sz="2400" dirty="0" smtClean="0">
              <a:latin typeface="Book Antiqua" panose="02040602050305030304" pitchFamily="18" charset="0"/>
            </a:endParaRPr>
          </a:p>
          <a:p>
            <a:r>
              <a:rPr lang="en-US" sz="2400" dirty="0" smtClean="0">
                <a:latin typeface="Book Antiqua" panose="02040602050305030304" pitchFamily="18" charset="0"/>
              </a:rPr>
              <a:t>Begin formulation of WIS GISC Washington plan for integration with WIGOS, and the migration/transition to WMO cloud architecture. </a:t>
            </a:r>
            <a:endParaRPr lang="en-US" sz="24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7856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158</Words>
  <Application>Microsoft Office PowerPoint</Application>
  <PresentationFormat>On-screen Show (4:3)</PresentationFormat>
  <Paragraphs>19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GISC Washington</vt:lpstr>
      <vt:lpstr>What is the current status of  WIS GISC Washington?</vt:lpstr>
      <vt:lpstr>What is the current status of  WIS GISC Washington?</vt:lpstr>
      <vt:lpstr>WIS GISC Washington Next Steps Moving Forward</vt:lpstr>
    </vt:vector>
  </TitlesOfParts>
  <Company>NOAA National Weather Service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GISC Washington</dc:title>
  <dc:creator>Patrick Gillis</dc:creator>
  <cp:lastModifiedBy>Robert Bunge</cp:lastModifiedBy>
  <cp:revision>15</cp:revision>
  <cp:lastPrinted>2015-05-29T18:46:36Z</cp:lastPrinted>
  <dcterms:created xsi:type="dcterms:W3CDTF">2015-05-28T16:07:54Z</dcterms:created>
  <dcterms:modified xsi:type="dcterms:W3CDTF">2015-10-13T15:45:42Z</dcterms:modified>
</cp:coreProperties>
</file>