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652" r:id="rId2"/>
    <p:sldMasterId id="2147483654" r:id="rId3"/>
  </p:sldMasterIdLst>
  <p:notesMasterIdLst>
    <p:notesMasterId r:id="rId75"/>
  </p:notesMasterIdLst>
  <p:handoutMasterIdLst>
    <p:handoutMasterId r:id="rId76"/>
  </p:handoutMasterIdLst>
  <p:sldIdLst>
    <p:sldId id="256" r:id="rId4"/>
    <p:sldId id="261" r:id="rId5"/>
    <p:sldId id="266" r:id="rId6"/>
    <p:sldId id="267" r:id="rId7"/>
    <p:sldId id="268" r:id="rId8"/>
    <p:sldId id="269" r:id="rId9"/>
    <p:sldId id="271" r:id="rId10"/>
    <p:sldId id="272" r:id="rId11"/>
    <p:sldId id="273" r:id="rId12"/>
    <p:sldId id="285" r:id="rId13"/>
    <p:sldId id="284" r:id="rId14"/>
    <p:sldId id="270" r:id="rId15"/>
    <p:sldId id="274" r:id="rId16"/>
    <p:sldId id="275" r:id="rId17"/>
    <p:sldId id="276" r:id="rId18"/>
    <p:sldId id="277" r:id="rId19"/>
    <p:sldId id="279" r:id="rId20"/>
    <p:sldId id="280" r:id="rId21"/>
    <p:sldId id="281" r:id="rId22"/>
    <p:sldId id="282" r:id="rId23"/>
    <p:sldId id="286" r:id="rId24"/>
    <p:sldId id="287" r:id="rId25"/>
    <p:sldId id="288" r:id="rId26"/>
    <p:sldId id="289" r:id="rId27"/>
    <p:sldId id="290" r:id="rId28"/>
    <p:sldId id="291" r:id="rId29"/>
    <p:sldId id="292" r:id="rId30"/>
    <p:sldId id="293" r:id="rId31"/>
    <p:sldId id="294" r:id="rId32"/>
    <p:sldId id="295" r:id="rId33"/>
    <p:sldId id="337" r:id="rId34"/>
    <p:sldId id="297" r:id="rId35"/>
    <p:sldId id="298" r:id="rId36"/>
    <p:sldId id="299"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3" r:id="rId51"/>
    <p:sldId id="314" r:id="rId52"/>
    <p:sldId id="315" r:id="rId53"/>
    <p:sldId id="316" r:id="rId54"/>
    <p:sldId id="317" r:id="rId55"/>
    <p:sldId id="318" r:id="rId56"/>
    <p:sldId id="319" r:id="rId57"/>
    <p:sldId id="320" r:id="rId58"/>
    <p:sldId id="321" r:id="rId59"/>
    <p:sldId id="322" r:id="rId60"/>
    <p:sldId id="328" r:id="rId61"/>
    <p:sldId id="329" r:id="rId62"/>
    <p:sldId id="330" r:id="rId63"/>
    <p:sldId id="331" r:id="rId64"/>
    <p:sldId id="332" r:id="rId65"/>
    <p:sldId id="334" r:id="rId66"/>
    <p:sldId id="336" r:id="rId67"/>
    <p:sldId id="323" r:id="rId68"/>
    <p:sldId id="324" r:id="rId69"/>
    <p:sldId id="325" r:id="rId70"/>
    <p:sldId id="326" r:id="rId71"/>
    <p:sldId id="339" r:id="rId72"/>
    <p:sldId id="327" r:id="rId73"/>
    <p:sldId id="338" r:id="rId74"/>
  </p:sldIdLst>
  <p:sldSz cx="9144000" cy="6858000" type="screen4x3"/>
  <p:notesSz cx="6858000" cy="9144000"/>
  <p:defaultTextStyle>
    <a:defPPr>
      <a:defRPr lang="en-US"/>
    </a:defPPr>
    <a:lvl1pPr algn="l" rtl="0" eaLnBrk="0" fontAlgn="base" hangingPunct="0">
      <a:spcBef>
        <a:spcPct val="20000"/>
      </a:spcBef>
      <a:spcAft>
        <a:spcPct val="0"/>
      </a:spcAft>
      <a:defRPr sz="2800" kern="1200">
        <a:solidFill>
          <a:schemeClr val="tx1"/>
        </a:solidFill>
        <a:latin typeface="Arial Narrow" pitchFamily="34" charset="0"/>
        <a:ea typeface="+mn-ea"/>
        <a:cs typeface="+mn-cs"/>
      </a:defRPr>
    </a:lvl1pPr>
    <a:lvl2pPr marL="457200" algn="l" rtl="0" eaLnBrk="0" fontAlgn="base" hangingPunct="0">
      <a:spcBef>
        <a:spcPct val="20000"/>
      </a:spcBef>
      <a:spcAft>
        <a:spcPct val="0"/>
      </a:spcAft>
      <a:defRPr sz="2800" kern="1200">
        <a:solidFill>
          <a:schemeClr val="tx1"/>
        </a:solidFill>
        <a:latin typeface="Arial Narrow" pitchFamily="34" charset="0"/>
        <a:ea typeface="+mn-ea"/>
        <a:cs typeface="+mn-cs"/>
      </a:defRPr>
    </a:lvl2pPr>
    <a:lvl3pPr marL="914400" algn="l" rtl="0" eaLnBrk="0" fontAlgn="base" hangingPunct="0">
      <a:spcBef>
        <a:spcPct val="20000"/>
      </a:spcBef>
      <a:spcAft>
        <a:spcPct val="0"/>
      </a:spcAft>
      <a:defRPr sz="2800" kern="1200">
        <a:solidFill>
          <a:schemeClr val="tx1"/>
        </a:solidFill>
        <a:latin typeface="Arial Narrow" pitchFamily="34" charset="0"/>
        <a:ea typeface="+mn-ea"/>
        <a:cs typeface="+mn-cs"/>
      </a:defRPr>
    </a:lvl3pPr>
    <a:lvl4pPr marL="1371600" algn="l" rtl="0" eaLnBrk="0" fontAlgn="base" hangingPunct="0">
      <a:spcBef>
        <a:spcPct val="20000"/>
      </a:spcBef>
      <a:spcAft>
        <a:spcPct val="0"/>
      </a:spcAft>
      <a:defRPr sz="2800" kern="1200">
        <a:solidFill>
          <a:schemeClr val="tx1"/>
        </a:solidFill>
        <a:latin typeface="Arial Narrow" pitchFamily="34" charset="0"/>
        <a:ea typeface="+mn-ea"/>
        <a:cs typeface="+mn-cs"/>
      </a:defRPr>
    </a:lvl4pPr>
    <a:lvl5pPr marL="1828800" algn="l" rtl="0" eaLnBrk="0" fontAlgn="base" hangingPunct="0">
      <a:spcBef>
        <a:spcPct val="20000"/>
      </a:spcBef>
      <a:spcAft>
        <a:spcPct val="0"/>
      </a:spcAft>
      <a:defRPr sz="2800" kern="1200">
        <a:solidFill>
          <a:schemeClr val="tx1"/>
        </a:solidFill>
        <a:latin typeface="Arial Narrow" pitchFamily="34" charset="0"/>
        <a:ea typeface="+mn-ea"/>
        <a:cs typeface="+mn-cs"/>
      </a:defRPr>
    </a:lvl5pPr>
    <a:lvl6pPr marL="2286000" algn="l" defTabSz="914400" rtl="0" eaLnBrk="1" latinLnBrk="0" hangingPunct="1">
      <a:defRPr sz="2800" kern="1200">
        <a:solidFill>
          <a:schemeClr val="tx1"/>
        </a:solidFill>
        <a:latin typeface="Arial Narrow" pitchFamily="34" charset="0"/>
        <a:ea typeface="+mn-ea"/>
        <a:cs typeface="+mn-cs"/>
      </a:defRPr>
    </a:lvl6pPr>
    <a:lvl7pPr marL="2743200" algn="l" defTabSz="914400" rtl="0" eaLnBrk="1" latinLnBrk="0" hangingPunct="1">
      <a:defRPr sz="2800" kern="1200">
        <a:solidFill>
          <a:schemeClr val="tx1"/>
        </a:solidFill>
        <a:latin typeface="Arial Narrow" pitchFamily="34" charset="0"/>
        <a:ea typeface="+mn-ea"/>
        <a:cs typeface="+mn-cs"/>
      </a:defRPr>
    </a:lvl7pPr>
    <a:lvl8pPr marL="3200400" algn="l" defTabSz="914400" rtl="0" eaLnBrk="1" latinLnBrk="0" hangingPunct="1">
      <a:defRPr sz="2800" kern="1200">
        <a:solidFill>
          <a:schemeClr val="tx1"/>
        </a:solidFill>
        <a:latin typeface="Arial Narrow" pitchFamily="34" charset="0"/>
        <a:ea typeface="+mn-ea"/>
        <a:cs typeface="+mn-cs"/>
      </a:defRPr>
    </a:lvl8pPr>
    <a:lvl9pPr marL="3657600" algn="l" defTabSz="914400" rtl="0" eaLnBrk="1" latinLnBrk="0" hangingPunct="1">
      <a:defRPr sz="28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varScale="1">
        <p:scale>
          <a:sx n="73" d="100"/>
          <a:sy n="73" d="100"/>
        </p:scale>
        <p:origin x="-1080"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handoutMaster" Target="handoutMasters/handoutMaster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a:latin typeface="Times" charset="0"/>
              </a:defRPr>
            </a:lvl1pPr>
          </a:lstStyle>
          <a:p>
            <a:pPr>
              <a:defRPr/>
            </a:pPr>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atin typeface="Times" charset="0"/>
              </a:defRPr>
            </a:lvl1pPr>
          </a:lstStyle>
          <a:p>
            <a:pPr>
              <a:defRPr/>
            </a:pPr>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atin typeface="Times" charset="0"/>
              </a:defRPr>
            </a:lvl1pPr>
          </a:lstStyle>
          <a:p>
            <a:pPr>
              <a:defRPr/>
            </a:pPr>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atin typeface="Times" charset="0"/>
              </a:defRPr>
            </a:lvl1pPr>
          </a:lstStyle>
          <a:p>
            <a:pPr>
              <a:defRPr/>
            </a:pPr>
            <a:fld id="{729FFDEC-388F-4120-BD68-332FF35F2B8C}" type="slidenum">
              <a:rPr lang="en-GB"/>
              <a:pPr>
                <a:defRPr/>
              </a:pPr>
              <a:t>‹#›</a:t>
            </a:fld>
            <a:endParaRPr lang="en-GB"/>
          </a:p>
        </p:txBody>
      </p:sp>
    </p:spTree>
    <p:extLst>
      <p:ext uri="{BB962C8B-B14F-4D97-AF65-F5344CB8AC3E}">
        <p14:creationId xmlns:p14="http://schemas.microsoft.com/office/powerpoint/2010/main" val="11206118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a:latin typeface="Times" charset="0"/>
              </a:defRPr>
            </a:lvl1pPr>
          </a:lstStyle>
          <a:p>
            <a:pPr>
              <a:defRPr/>
            </a:pPr>
            <a:endParaRPr lang="en-GB"/>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a:latin typeface="Times" charset="0"/>
              </a:defRPr>
            </a:lvl1pPr>
          </a:lstStyle>
          <a:p>
            <a:pPr>
              <a:defRPr/>
            </a:pPr>
            <a:endParaRPr lang="en-GB"/>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a:latin typeface="Times" charset="0"/>
              </a:defRPr>
            </a:lvl1pPr>
          </a:lstStyle>
          <a:p>
            <a:pPr>
              <a:defRPr/>
            </a:pPr>
            <a:endParaRPr lang="en-GB"/>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a:latin typeface="Times" charset="0"/>
              </a:defRPr>
            </a:lvl1pPr>
          </a:lstStyle>
          <a:p>
            <a:pPr>
              <a:defRPr/>
            </a:pPr>
            <a:fld id="{688FB29B-9BBC-4FBA-93DF-2295B1BE0818}" type="slidenum">
              <a:rPr lang="en-GB"/>
              <a:pPr>
                <a:defRPr/>
              </a:pPr>
              <a:t>‹#›</a:t>
            </a:fld>
            <a:endParaRPr lang="en-GB"/>
          </a:p>
        </p:txBody>
      </p:sp>
    </p:spTree>
    <p:extLst>
      <p:ext uri="{BB962C8B-B14F-4D97-AF65-F5344CB8AC3E}">
        <p14:creationId xmlns:p14="http://schemas.microsoft.com/office/powerpoint/2010/main" val="6239296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5F6CD3A4-3B21-40ED-BB42-0BEFE26B4AC8}" type="slidenum">
              <a:rPr lang="en-GB" sz="1200" smtClean="0">
                <a:latin typeface="Times" charset="0"/>
              </a:rPr>
              <a:pPr/>
              <a:t>1</a:t>
            </a:fld>
            <a:endParaRPr lang="en-GB" sz="1200" smtClean="0">
              <a:latin typeface="Times"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EBFBFCE-3963-4470-91FD-44D4822A8ADF}" type="slidenum">
              <a:rPr lang="en-GB" sz="1200" smtClean="0">
                <a:latin typeface="Times" charset="0"/>
              </a:rPr>
              <a:pPr/>
              <a:t>2</a:t>
            </a:fld>
            <a:endParaRPr lang="en-GB" sz="1200" smtClean="0">
              <a:latin typeface="Times" charset="0"/>
            </a:endParaRPr>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E1394FD3-B6E5-4D9E-AE4F-CA9A3EEB73C3}" type="slidenum">
              <a:rPr lang="en-GB" smtClean="0">
                <a:latin typeface="Times" charset="0"/>
              </a:rPr>
              <a:pPr/>
              <a:t>21</a:t>
            </a:fld>
            <a:endParaRPr lang="en-GB" smtClean="0">
              <a:latin typeface="Times" charset="0"/>
            </a:endParaRPr>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3F05AA37-E124-4B74-B26B-4DD4CA1F4748}" type="slidenum">
              <a:rPr lang="en-GB" sz="1200"/>
              <a:pPr/>
              <a:t>37</a:t>
            </a:fld>
            <a:endParaRPr lang="en-GB" sz="120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625F1D78-A5B4-4AF8-AC0F-736C1626696D}" type="slidenum">
              <a:rPr lang="en-GB" sz="1200"/>
              <a:pPr/>
              <a:t>58</a:t>
            </a:fld>
            <a:endParaRPr lang="en-GB" sz="1200"/>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06E03CC9-5C58-4C04-8ABB-A3E20DDF8073}" type="slidenum">
              <a:rPr lang="en-US"/>
              <a:pPr>
                <a:defRPr/>
              </a:pPr>
              <a:t>‹#›</a:t>
            </a:fld>
            <a:endParaRPr lang="en-US"/>
          </a:p>
        </p:txBody>
      </p:sp>
    </p:spTree>
    <p:extLst>
      <p:ext uri="{BB962C8B-B14F-4D97-AF65-F5344CB8AC3E}">
        <p14:creationId xmlns:p14="http://schemas.microsoft.com/office/powerpoint/2010/main" val="3508035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7FBE23E9-C770-4DD3-B391-0119AC5C2CFC}" type="slidenum">
              <a:rPr lang="en-US"/>
              <a:pPr>
                <a:defRPr/>
              </a:pPr>
              <a:t>‹#›</a:t>
            </a:fld>
            <a:endParaRPr lang="en-US"/>
          </a:p>
        </p:txBody>
      </p:sp>
    </p:spTree>
    <p:extLst>
      <p:ext uri="{BB962C8B-B14F-4D97-AF65-F5344CB8AC3E}">
        <p14:creationId xmlns:p14="http://schemas.microsoft.com/office/powerpoint/2010/main" val="112888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79119C74-F344-47A0-8E1D-4A9F1FE1950E}" type="slidenum">
              <a:rPr lang="en-US"/>
              <a:pPr>
                <a:defRPr/>
              </a:pPr>
              <a:t>‹#›</a:t>
            </a:fld>
            <a:endParaRPr lang="en-US"/>
          </a:p>
        </p:txBody>
      </p:sp>
    </p:spTree>
    <p:extLst>
      <p:ext uri="{BB962C8B-B14F-4D97-AF65-F5344CB8AC3E}">
        <p14:creationId xmlns:p14="http://schemas.microsoft.com/office/powerpoint/2010/main" val="864413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E6E0308D-05DC-4632-8147-74C1478C3C39}" type="slidenum">
              <a:rPr lang="en-US"/>
              <a:pPr>
                <a:defRPr/>
              </a:pPr>
              <a:t>‹#›</a:t>
            </a:fld>
            <a:endParaRPr lang="en-US"/>
          </a:p>
        </p:txBody>
      </p:sp>
    </p:spTree>
    <p:extLst>
      <p:ext uri="{BB962C8B-B14F-4D97-AF65-F5344CB8AC3E}">
        <p14:creationId xmlns:p14="http://schemas.microsoft.com/office/powerpoint/2010/main" val="546086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37A7590D-0F0B-4E84-ACD1-0D1424F456B9}" type="slidenum">
              <a:rPr lang="en-US"/>
              <a:pPr>
                <a:defRPr/>
              </a:pPr>
              <a:t>‹#›</a:t>
            </a:fld>
            <a:endParaRPr lang="en-US"/>
          </a:p>
        </p:txBody>
      </p:sp>
    </p:spTree>
    <p:extLst>
      <p:ext uri="{BB962C8B-B14F-4D97-AF65-F5344CB8AC3E}">
        <p14:creationId xmlns:p14="http://schemas.microsoft.com/office/powerpoint/2010/main" val="120459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84606EAF-F6A1-4A72-A42A-0657D9690F84}" type="slidenum">
              <a:rPr lang="en-US"/>
              <a:pPr>
                <a:defRPr/>
              </a:pPr>
              <a:t>‹#›</a:t>
            </a:fld>
            <a:endParaRPr lang="en-US"/>
          </a:p>
        </p:txBody>
      </p:sp>
    </p:spTree>
    <p:extLst>
      <p:ext uri="{BB962C8B-B14F-4D97-AF65-F5344CB8AC3E}">
        <p14:creationId xmlns:p14="http://schemas.microsoft.com/office/powerpoint/2010/main" val="771887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27173DE0-CDF2-41F9-8D4B-2D3DE58E8B08}" type="slidenum">
              <a:rPr lang="en-US"/>
              <a:pPr>
                <a:defRPr/>
              </a:pPr>
              <a:t>‹#›</a:t>
            </a:fld>
            <a:endParaRPr lang="en-US"/>
          </a:p>
        </p:txBody>
      </p:sp>
    </p:spTree>
    <p:extLst>
      <p:ext uri="{BB962C8B-B14F-4D97-AF65-F5344CB8AC3E}">
        <p14:creationId xmlns:p14="http://schemas.microsoft.com/office/powerpoint/2010/main" val="2318114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D2129A34-DC5E-4963-B306-533C73498298}" type="slidenum">
              <a:rPr lang="en-US"/>
              <a:pPr>
                <a:defRPr/>
              </a:pPr>
              <a:t>‹#›</a:t>
            </a:fld>
            <a:endParaRPr lang="en-US"/>
          </a:p>
        </p:txBody>
      </p:sp>
    </p:spTree>
    <p:extLst>
      <p:ext uri="{BB962C8B-B14F-4D97-AF65-F5344CB8AC3E}">
        <p14:creationId xmlns:p14="http://schemas.microsoft.com/office/powerpoint/2010/main" val="1144752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A5D93E2B-214B-43C0-A0F3-6665AB05DED0}" type="slidenum">
              <a:rPr lang="en-US"/>
              <a:pPr>
                <a:defRPr/>
              </a:pPr>
              <a:t>‹#›</a:t>
            </a:fld>
            <a:endParaRPr lang="en-US"/>
          </a:p>
        </p:txBody>
      </p:sp>
    </p:spTree>
    <p:extLst>
      <p:ext uri="{BB962C8B-B14F-4D97-AF65-F5344CB8AC3E}">
        <p14:creationId xmlns:p14="http://schemas.microsoft.com/office/powerpoint/2010/main" val="2373496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21279F8-B04C-49A1-AE2B-4D3229119901}" type="slidenum">
              <a:rPr lang="en-US"/>
              <a:pPr>
                <a:defRPr/>
              </a:pPr>
              <a:t>‹#›</a:t>
            </a:fld>
            <a:endParaRPr lang="en-US"/>
          </a:p>
        </p:txBody>
      </p:sp>
    </p:spTree>
    <p:extLst>
      <p:ext uri="{BB962C8B-B14F-4D97-AF65-F5344CB8AC3E}">
        <p14:creationId xmlns:p14="http://schemas.microsoft.com/office/powerpoint/2010/main" val="703365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A1E94F24-4E88-4A7F-8C87-FC85F1ED87EF}" type="slidenum">
              <a:rPr lang="en-US"/>
              <a:pPr>
                <a:defRPr/>
              </a:pPr>
              <a:t>‹#›</a:t>
            </a:fld>
            <a:endParaRPr lang="en-US"/>
          </a:p>
        </p:txBody>
      </p:sp>
    </p:spTree>
    <p:extLst>
      <p:ext uri="{BB962C8B-B14F-4D97-AF65-F5344CB8AC3E}">
        <p14:creationId xmlns:p14="http://schemas.microsoft.com/office/powerpoint/2010/main" val="14501295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8"/>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
        <p:nvSpPr>
          <p:cNvPr id="86020"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p>
        </p:txBody>
      </p:sp>
      <p:sp>
        <p:nvSpPr>
          <p:cNvPr id="86021"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p>
        </p:txBody>
      </p:sp>
      <p:sp>
        <p:nvSpPr>
          <p:cNvPr id="7" name="Rectangle 6"/>
          <p:cNvSpPr>
            <a:spLocks noGrp="1" noChangeArrowheads="1"/>
          </p:cNvSpPr>
          <p:nvPr>
            <p:ph type="ftr" sz="quarter" idx="10"/>
          </p:nvPr>
        </p:nvSpPr>
        <p:spPr>
          <a:xfrm>
            <a:off x="179388" y="6381750"/>
            <a:ext cx="5184775" cy="331788"/>
          </a:xfrm>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xfrm>
            <a:off x="6804025" y="6381750"/>
            <a:ext cx="2133600" cy="331788"/>
          </a:xfrm>
        </p:spPr>
        <p:txBody>
          <a:bodyPr/>
          <a:lstStyle>
            <a:lvl1pPr>
              <a:defRPr/>
            </a:lvl1pPr>
          </a:lstStyle>
          <a:p>
            <a:pPr>
              <a:defRPr/>
            </a:pPr>
            <a:fld id="{5AAA6314-7588-4356-8388-51D7BF8A8CF8}" type="slidenum">
              <a:rPr lang="en-US"/>
              <a:pPr>
                <a:defRPr/>
              </a:pPr>
              <a:t>‹#›</a:t>
            </a:fld>
            <a:endParaRPr lang="en-US"/>
          </a:p>
        </p:txBody>
      </p:sp>
    </p:spTree>
    <p:extLst>
      <p:ext uri="{BB962C8B-B14F-4D97-AF65-F5344CB8AC3E}">
        <p14:creationId xmlns:p14="http://schemas.microsoft.com/office/powerpoint/2010/main" val="2123982032"/>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81E471FC-3C47-4977-9CE9-598C91315E4A}" type="slidenum">
              <a:rPr lang="en-US"/>
              <a:pPr>
                <a:defRPr/>
              </a:pPr>
              <a:t>‹#›</a:t>
            </a:fld>
            <a:endParaRPr lang="en-US"/>
          </a:p>
        </p:txBody>
      </p:sp>
    </p:spTree>
    <p:extLst>
      <p:ext uri="{BB962C8B-B14F-4D97-AF65-F5344CB8AC3E}">
        <p14:creationId xmlns:p14="http://schemas.microsoft.com/office/powerpoint/2010/main" val="37112813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2992FD06-61E9-443B-BCDC-33F422ED587F}" type="slidenum">
              <a:rPr lang="en-US"/>
              <a:pPr>
                <a:defRPr/>
              </a:pPr>
              <a:t>‹#›</a:t>
            </a:fld>
            <a:endParaRPr lang="en-US"/>
          </a:p>
        </p:txBody>
      </p:sp>
    </p:spTree>
    <p:extLst>
      <p:ext uri="{BB962C8B-B14F-4D97-AF65-F5344CB8AC3E}">
        <p14:creationId xmlns:p14="http://schemas.microsoft.com/office/powerpoint/2010/main" val="31918142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8B429EB1-E0D6-4B00-A3AF-3FC92D67CD5E}" type="slidenum">
              <a:rPr lang="en-US"/>
              <a:pPr>
                <a:defRPr/>
              </a:pPr>
              <a:t>‹#›</a:t>
            </a:fld>
            <a:endParaRPr lang="en-US"/>
          </a:p>
        </p:txBody>
      </p:sp>
    </p:spTree>
    <p:extLst>
      <p:ext uri="{BB962C8B-B14F-4D97-AF65-F5344CB8AC3E}">
        <p14:creationId xmlns:p14="http://schemas.microsoft.com/office/powerpoint/2010/main" val="6009080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ln/>
        </p:spPr>
        <p:txBody>
          <a:bodyPr/>
          <a:lstStyle>
            <a:lvl1pPr>
              <a:defRPr/>
            </a:lvl1pPr>
          </a:lstStyle>
          <a:p>
            <a:pPr>
              <a:defRPr/>
            </a:pPr>
            <a:fld id="{F47339AF-4932-4C63-94DA-226D381AD6C8}" type="slidenum">
              <a:rPr lang="en-US"/>
              <a:pPr>
                <a:defRPr/>
              </a:pPr>
              <a:t>‹#›</a:t>
            </a:fld>
            <a:endParaRPr lang="en-US"/>
          </a:p>
        </p:txBody>
      </p:sp>
    </p:spTree>
    <p:extLst>
      <p:ext uri="{BB962C8B-B14F-4D97-AF65-F5344CB8AC3E}">
        <p14:creationId xmlns:p14="http://schemas.microsoft.com/office/powerpoint/2010/main" val="1166249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7"/>
          <p:cNvSpPr>
            <a:spLocks noGrp="1" noChangeArrowheads="1"/>
          </p:cNvSpPr>
          <p:nvPr>
            <p:ph type="sldNum" sz="quarter" idx="11"/>
          </p:nvPr>
        </p:nvSpPr>
        <p:spPr>
          <a:ln/>
        </p:spPr>
        <p:txBody>
          <a:bodyPr/>
          <a:lstStyle>
            <a:lvl1pPr>
              <a:defRPr/>
            </a:lvl1pPr>
          </a:lstStyle>
          <a:p>
            <a:pPr>
              <a:defRPr/>
            </a:pPr>
            <a:fld id="{FEE4D50F-2E58-450F-8194-97EC55E05B0A}" type="slidenum">
              <a:rPr lang="en-US"/>
              <a:pPr>
                <a:defRPr/>
              </a:pPr>
              <a:t>‹#›</a:t>
            </a:fld>
            <a:endParaRPr lang="en-US"/>
          </a:p>
        </p:txBody>
      </p:sp>
    </p:spTree>
    <p:extLst>
      <p:ext uri="{BB962C8B-B14F-4D97-AF65-F5344CB8AC3E}">
        <p14:creationId xmlns:p14="http://schemas.microsoft.com/office/powerpoint/2010/main" val="3115811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7"/>
          <p:cNvSpPr>
            <a:spLocks noGrp="1" noChangeArrowheads="1"/>
          </p:cNvSpPr>
          <p:nvPr>
            <p:ph type="sldNum" sz="quarter" idx="11"/>
          </p:nvPr>
        </p:nvSpPr>
        <p:spPr>
          <a:ln/>
        </p:spPr>
        <p:txBody>
          <a:bodyPr/>
          <a:lstStyle>
            <a:lvl1pPr>
              <a:defRPr/>
            </a:lvl1pPr>
          </a:lstStyle>
          <a:p>
            <a:pPr>
              <a:defRPr/>
            </a:pPr>
            <a:fld id="{3B35F82F-5E9A-48C7-85A0-F5F2BB19AA88}" type="slidenum">
              <a:rPr lang="en-US"/>
              <a:pPr>
                <a:defRPr/>
              </a:pPr>
              <a:t>‹#›</a:t>
            </a:fld>
            <a:endParaRPr lang="en-US"/>
          </a:p>
        </p:txBody>
      </p:sp>
    </p:spTree>
    <p:extLst>
      <p:ext uri="{BB962C8B-B14F-4D97-AF65-F5344CB8AC3E}">
        <p14:creationId xmlns:p14="http://schemas.microsoft.com/office/powerpoint/2010/main" val="239493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1C2B8ED0-357E-4CFB-BDF8-679173FDC9B2}" type="slidenum">
              <a:rPr lang="en-US"/>
              <a:pPr>
                <a:defRPr/>
              </a:pPr>
              <a:t>‹#›</a:t>
            </a:fld>
            <a:endParaRPr lang="en-US"/>
          </a:p>
        </p:txBody>
      </p:sp>
    </p:spTree>
    <p:extLst>
      <p:ext uri="{BB962C8B-B14F-4D97-AF65-F5344CB8AC3E}">
        <p14:creationId xmlns:p14="http://schemas.microsoft.com/office/powerpoint/2010/main" val="32812305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3C98CB39-AA9A-450F-8615-524085279B30}" type="slidenum">
              <a:rPr lang="en-US"/>
              <a:pPr>
                <a:defRPr/>
              </a:pPr>
              <a:t>‹#›</a:t>
            </a:fld>
            <a:endParaRPr lang="en-US"/>
          </a:p>
        </p:txBody>
      </p:sp>
    </p:spTree>
    <p:extLst>
      <p:ext uri="{BB962C8B-B14F-4D97-AF65-F5344CB8AC3E}">
        <p14:creationId xmlns:p14="http://schemas.microsoft.com/office/powerpoint/2010/main" val="23413086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2097A23C-453D-46CE-BFB9-F5CF53A18108}" type="slidenum">
              <a:rPr lang="en-US"/>
              <a:pPr>
                <a:defRPr/>
              </a:pPr>
              <a:t>‹#›</a:t>
            </a:fld>
            <a:endParaRPr lang="en-US"/>
          </a:p>
        </p:txBody>
      </p:sp>
    </p:spTree>
    <p:extLst>
      <p:ext uri="{BB962C8B-B14F-4D97-AF65-F5344CB8AC3E}">
        <p14:creationId xmlns:p14="http://schemas.microsoft.com/office/powerpoint/2010/main" val="21228832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648D0DCF-17A5-40FE-B802-CF64B742FC20}" type="slidenum">
              <a:rPr lang="en-US"/>
              <a:pPr>
                <a:defRPr/>
              </a:pPr>
              <a:t>‹#›</a:t>
            </a:fld>
            <a:endParaRPr lang="en-US"/>
          </a:p>
        </p:txBody>
      </p:sp>
    </p:spTree>
    <p:extLst>
      <p:ext uri="{BB962C8B-B14F-4D97-AF65-F5344CB8AC3E}">
        <p14:creationId xmlns:p14="http://schemas.microsoft.com/office/powerpoint/2010/main" val="4442234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03350" y="188913"/>
            <a:ext cx="7561263"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1403350" y="1412875"/>
            <a:ext cx="3703638" cy="4683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WIS2 - WIS Data Exchange</a:t>
            </a:r>
          </a:p>
        </p:txBody>
      </p:sp>
      <p:sp>
        <p:nvSpPr>
          <p:cNvPr id="6" name="Rectangle 7"/>
          <p:cNvSpPr>
            <a:spLocks noGrp="1" noChangeArrowheads="1"/>
          </p:cNvSpPr>
          <p:nvPr>
            <p:ph type="sldNum" sz="quarter" idx="11"/>
          </p:nvPr>
        </p:nvSpPr>
        <p:spPr>
          <a:ln/>
        </p:spPr>
        <p:txBody>
          <a:bodyPr/>
          <a:lstStyle>
            <a:lvl1pPr>
              <a:defRPr/>
            </a:lvl1pPr>
          </a:lstStyle>
          <a:p>
            <a:pPr>
              <a:defRPr/>
            </a:pPr>
            <a:fld id="{69498324-73A2-4A74-93B7-A96849AE3A5F}" type="slidenum">
              <a:rPr lang="en-US"/>
              <a:pPr>
                <a:defRPr/>
              </a:pPr>
              <a:t>‹#›</a:t>
            </a:fld>
            <a:endParaRPr lang="en-US"/>
          </a:p>
        </p:txBody>
      </p:sp>
    </p:spTree>
    <p:extLst>
      <p:ext uri="{BB962C8B-B14F-4D97-AF65-F5344CB8AC3E}">
        <p14:creationId xmlns:p14="http://schemas.microsoft.com/office/powerpoint/2010/main" val="2763397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6C74C6A1-7614-4A25-A460-C05FE159A637}" type="slidenum">
              <a:rPr lang="en-US"/>
              <a:pPr>
                <a:defRPr/>
              </a:pPr>
              <a:t>‹#›</a:t>
            </a:fld>
            <a:endParaRPr lang="en-US"/>
          </a:p>
        </p:txBody>
      </p:sp>
    </p:spTree>
    <p:extLst>
      <p:ext uri="{BB962C8B-B14F-4D97-AF65-F5344CB8AC3E}">
        <p14:creationId xmlns:p14="http://schemas.microsoft.com/office/powerpoint/2010/main" val="9622863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F9CB0B90-CCE0-43F1-A1CA-2062DF32E32D}" type="slidenum">
              <a:rPr lang="en-US"/>
              <a:pPr>
                <a:defRPr/>
              </a:pPr>
              <a:t>‹#›</a:t>
            </a:fld>
            <a:endParaRPr lang="en-US"/>
          </a:p>
        </p:txBody>
      </p:sp>
    </p:spTree>
    <p:extLst>
      <p:ext uri="{BB962C8B-B14F-4D97-AF65-F5344CB8AC3E}">
        <p14:creationId xmlns:p14="http://schemas.microsoft.com/office/powerpoint/2010/main" val="34577189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5111F68D-906F-458E-ADDD-2023F7883DB3}" type="slidenum">
              <a:rPr lang="en-US"/>
              <a:pPr>
                <a:defRPr/>
              </a:pPr>
              <a:t>‹#›</a:t>
            </a:fld>
            <a:endParaRPr lang="en-US"/>
          </a:p>
        </p:txBody>
      </p:sp>
    </p:spTree>
    <p:extLst>
      <p:ext uri="{BB962C8B-B14F-4D97-AF65-F5344CB8AC3E}">
        <p14:creationId xmlns:p14="http://schemas.microsoft.com/office/powerpoint/2010/main" val="2624863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8C575A95-55AE-4594-8D3C-7C37FF0D6B97}" type="slidenum">
              <a:rPr lang="en-US"/>
              <a:pPr>
                <a:defRPr/>
              </a:pPr>
              <a:t>‹#›</a:t>
            </a:fld>
            <a:endParaRPr lang="en-US"/>
          </a:p>
        </p:txBody>
      </p:sp>
    </p:spTree>
    <p:extLst>
      <p:ext uri="{BB962C8B-B14F-4D97-AF65-F5344CB8AC3E}">
        <p14:creationId xmlns:p14="http://schemas.microsoft.com/office/powerpoint/2010/main" val="29591799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E5973426-41A8-4142-8054-45FF6A3EEFBB}" type="slidenum">
              <a:rPr lang="en-US"/>
              <a:pPr>
                <a:defRPr/>
              </a:pPr>
              <a:t>‹#›</a:t>
            </a:fld>
            <a:endParaRPr lang="en-US"/>
          </a:p>
        </p:txBody>
      </p:sp>
    </p:spTree>
    <p:extLst>
      <p:ext uri="{BB962C8B-B14F-4D97-AF65-F5344CB8AC3E}">
        <p14:creationId xmlns:p14="http://schemas.microsoft.com/office/powerpoint/2010/main" val="7039530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43B12BFB-CDA9-408E-9498-39DF814E33F8}" type="slidenum">
              <a:rPr lang="en-US"/>
              <a:pPr>
                <a:defRPr/>
              </a:pPr>
              <a:t>‹#›</a:t>
            </a:fld>
            <a:endParaRPr lang="en-US"/>
          </a:p>
        </p:txBody>
      </p:sp>
    </p:spTree>
    <p:extLst>
      <p:ext uri="{BB962C8B-B14F-4D97-AF65-F5344CB8AC3E}">
        <p14:creationId xmlns:p14="http://schemas.microsoft.com/office/powerpoint/2010/main" val="2358951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74A731EE-22EA-4271-B050-8B6C74375C7B}" type="slidenum">
              <a:rPr lang="en-US"/>
              <a:pPr>
                <a:defRPr/>
              </a:pPr>
              <a:t>‹#›</a:t>
            </a:fld>
            <a:endParaRPr lang="en-US"/>
          </a:p>
        </p:txBody>
      </p:sp>
    </p:spTree>
    <p:extLst>
      <p:ext uri="{BB962C8B-B14F-4D97-AF65-F5344CB8AC3E}">
        <p14:creationId xmlns:p14="http://schemas.microsoft.com/office/powerpoint/2010/main" val="270424107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DCEB962A-C706-416F-ADF8-7AE3BB13D2F4}" type="slidenum">
              <a:rPr lang="en-US"/>
              <a:pPr>
                <a:defRPr/>
              </a:pPr>
              <a:t>‹#›</a:t>
            </a:fld>
            <a:endParaRPr lang="en-US"/>
          </a:p>
        </p:txBody>
      </p:sp>
    </p:spTree>
    <p:extLst>
      <p:ext uri="{BB962C8B-B14F-4D97-AF65-F5344CB8AC3E}">
        <p14:creationId xmlns:p14="http://schemas.microsoft.com/office/powerpoint/2010/main" val="24679736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FE8DA5B2-4E2A-4835-A6F2-E6DFF6D1A0D8}" type="slidenum">
              <a:rPr lang="en-US"/>
              <a:pPr>
                <a:defRPr/>
              </a:pPr>
              <a:t>‹#›</a:t>
            </a:fld>
            <a:endParaRPr lang="en-US"/>
          </a:p>
        </p:txBody>
      </p:sp>
    </p:spTree>
    <p:extLst>
      <p:ext uri="{BB962C8B-B14F-4D97-AF65-F5344CB8AC3E}">
        <p14:creationId xmlns:p14="http://schemas.microsoft.com/office/powerpoint/2010/main" val="5778156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D6B23A87-585B-4813-A011-BCE8B20B3C7F}" type="slidenum">
              <a:rPr lang="en-US"/>
              <a:pPr>
                <a:defRPr/>
              </a:pPr>
              <a:t>‹#›</a:t>
            </a:fld>
            <a:endParaRPr lang="en-US"/>
          </a:p>
        </p:txBody>
      </p:sp>
    </p:spTree>
    <p:extLst>
      <p:ext uri="{BB962C8B-B14F-4D97-AF65-F5344CB8AC3E}">
        <p14:creationId xmlns:p14="http://schemas.microsoft.com/office/powerpoint/2010/main" val="24128198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F29C0B80-D144-4A50-AC4C-BB969B4CF69E}" type="slidenum">
              <a:rPr lang="en-US"/>
              <a:pPr>
                <a:defRPr/>
              </a:pPr>
              <a:t>‹#›</a:t>
            </a:fld>
            <a:endParaRPr lang="en-US"/>
          </a:p>
        </p:txBody>
      </p:sp>
    </p:spTree>
    <p:extLst>
      <p:ext uri="{BB962C8B-B14F-4D97-AF65-F5344CB8AC3E}">
        <p14:creationId xmlns:p14="http://schemas.microsoft.com/office/powerpoint/2010/main" val="2811459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1.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atin typeface="Arial" charset="0"/>
              </a:defRPr>
            </a:lvl1pPr>
          </a:lstStyle>
          <a:p>
            <a:pPr>
              <a:defRPr/>
            </a:pPr>
            <a:fld id="{E236F0AD-A909-470F-83B9-BBC09A317390}" type="slidenum">
              <a:rPr lang="en-US"/>
              <a:pPr>
                <a:defRPr/>
              </a:pPr>
              <a:t>‹#›</a:t>
            </a:fld>
            <a:endParaRPr lang="en-US"/>
          </a:p>
        </p:txBody>
      </p:sp>
      <p:sp>
        <p:nvSpPr>
          <p:cNvPr id="1030"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Text Box 10"/>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4">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1403350" y="188913"/>
            <a:ext cx="75612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1403350" y="1412875"/>
            <a:ext cx="7561263"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3"/>
          </p:nvPr>
        </p:nvSpPr>
        <p:spPr bwMode="auto">
          <a:xfrm>
            <a:off x="250825" y="6453188"/>
            <a:ext cx="63373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24583" name="Rectangle 7"/>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atin typeface="Arial" charset="0"/>
              </a:defRPr>
            </a:lvl1pPr>
          </a:lstStyle>
          <a:p>
            <a:pPr>
              <a:defRPr/>
            </a:pPr>
            <a:fld id="{0C9E437F-82C3-4350-A1C0-5EEA01EF7897}" type="slidenum">
              <a:rPr lang="en-US"/>
              <a:pPr>
                <a:defRPr/>
              </a:pPr>
              <a:t>‹#›</a:t>
            </a:fld>
            <a:endParaRPr lang="en-US"/>
          </a:p>
        </p:txBody>
      </p:sp>
      <p:sp>
        <p:nvSpPr>
          <p:cNvPr id="2055" name="Text Box 7"/>
          <p:cNvSpPr txBox="1">
            <a:spLocks noChangeArrowheads="1"/>
          </p:cNvSpPr>
          <p:nvPr/>
        </p:nvSpPr>
        <p:spPr bwMode="auto">
          <a:xfrm>
            <a:off x="179388" y="908050"/>
            <a:ext cx="1079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788"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89" r:id="rId12"/>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a:latin typeface="Arial" charset="0"/>
              </a:defRPr>
            </a:lvl1pPr>
          </a:lstStyle>
          <a:p>
            <a:pPr>
              <a:defRPr/>
            </a:pPr>
            <a:fld id="{FB008EE9-7C01-49D2-864B-67B6BE37FEBB}" type="slidenum">
              <a:rPr lang="en-US"/>
              <a:pPr>
                <a:defRPr/>
              </a:pPr>
              <a:t>‹#›</a:t>
            </a:fld>
            <a:endParaRPr lang="en-US"/>
          </a:p>
        </p:txBody>
      </p:sp>
      <p:sp>
        <p:nvSpPr>
          <p:cNvPr id="3078"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9" name="Text Box 7"/>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hf hd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hyperlink" Target="http://wis.wmo.int/page=TrainingAids"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1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13.jpe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www.flickr.com/photos/timparkinson/320165882/" TargetMode="External"/><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flickr.com/photos/adrenalin/4250667/" TargetMode="Externa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hyperlink" Target="http://www.metoffice.gov.uk/precis/qump" TargetMode="External"/><Relationship Id="rId7" Type="http://schemas.openxmlformats.org/officeDocument/2006/relationships/image" Target="../media/image28.png"/><Relationship Id="rId2" Type="http://schemas.openxmlformats.org/officeDocument/2006/relationships/image" Target="../media/image24.wmf"/><Relationship Id="rId1" Type="http://schemas.openxmlformats.org/officeDocument/2006/relationships/slideLayout" Target="../slideLayouts/slideLayout18.xml"/><Relationship Id="rId6" Type="http://schemas.openxmlformats.org/officeDocument/2006/relationships/image" Target="../media/image27.wmf"/><Relationship Id="rId5" Type="http://schemas.openxmlformats.org/officeDocument/2006/relationships/image" Target="../media/image26.jpeg"/><Relationship Id="rId10" Type="http://schemas.openxmlformats.org/officeDocument/2006/relationships/image" Target="../media/image31.png"/><Relationship Id="rId4" Type="http://schemas.openxmlformats.org/officeDocument/2006/relationships/image" Target="../media/image25.jpeg"/><Relationship Id="rId9" Type="http://schemas.openxmlformats.org/officeDocument/2006/relationships/image" Target="../media/image3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image" Target="../media/image33.wmf"/><Relationship Id="rId7" Type="http://schemas.openxmlformats.org/officeDocument/2006/relationships/image" Target="../media/image37.png"/><Relationship Id="rId12" Type="http://schemas.openxmlformats.org/officeDocument/2006/relationships/image" Target="../media/image42.jpeg"/><Relationship Id="rId2" Type="http://schemas.openxmlformats.org/officeDocument/2006/relationships/image" Target="../media/image32.jpeg"/><Relationship Id="rId1" Type="http://schemas.openxmlformats.org/officeDocument/2006/relationships/slideLayout" Target="../slideLayouts/slideLayout17.xml"/><Relationship Id="rId6" Type="http://schemas.openxmlformats.org/officeDocument/2006/relationships/image" Target="../media/image36.jpeg"/><Relationship Id="rId11" Type="http://schemas.openxmlformats.org/officeDocument/2006/relationships/image" Target="../media/image41.jpeg"/><Relationship Id="rId5" Type="http://schemas.openxmlformats.org/officeDocument/2006/relationships/image" Target="../media/image35.png"/><Relationship Id="rId10" Type="http://schemas.openxmlformats.org/officeDocument/2006/relationships/image" Target="../media/image40.jpeg"/><Relationship Id="rId4" Type="http://schemas.openxmlformats.org/officeDocument/2006/relationships/image" Target="../media/image34.png"/><Relationship Id="rId9" Type="http://schemas.openxmlformats.org/officeDocument/2006/relationships/image" Target="../media/image39.wmf"/></Relationships>
</file>

<file path=ppt/slides/_rels/slide29.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hyperlink" Target="http://wis.wmo.int/wis-manaul" TargetMode="External"/><Relationship Id="rId2" Type="http://schemas.openxmlformats.org/officeDocument/2006/relationships/hyperlink" Target="http://www.wmo.int/wis" TargetMode="External"/><Relationship Id="rId1" Type="http://schemas.openxmlformats.org/officeDocument/2006/relationships/slideLayout" Target="../slideLayouts/slideLayout13.xml"/><Relationship Id="rId4" Type="http://schemas.openxmlformats.org/officeDocument/2006/relationships/hyperlink" Target="http://wis.wmo.int/wis-guide"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gisc.inmet.gov.br/dw/help/36720750/index.html" TargetMode="External"/><Relationship Id="rId3" Type="http://schemas.openxmlformats.org/officeDocument/2006/relationships/hyperlink" Target="http://gisc.inmet.gov.br/dw/help/35758011/index.html" TargetMode="External"/><Relationship Id="rId7" Type="http://schemas.openxmlformats.org/officeDocument/2006/relationships/hyperlink" Target="http://gisc.inmet.gov.br/dw/help/36720754/index.html" TargetMode="External"/><Relationship Id="rId2" Type="http://schemas.openxmlformats.org/officeDocument/2006/relationships/hyperlink" Target="http://gisc.inmet.gov.br/dw/help/35758009/index.html" TargetMode="External"/><Relationship Id="rId1" Type="http://schemas.openxmlformats.org/officeDocument/2006/relationships/slideLayout" Target="../slideLayouts/slideLayout13.xml"/><Relationship Id="rId6" Type="http://schemas.openxmlformats.org/officeDocument/2006/relationships/hyperlink" Target="http://gisc.inmet.gov.br/dw/help/35758035/index.html" TargetMode="External"/><Relationship Id="rId5" Type="http://schemas.openxmlformats.org/officeDocument/2006/relationships/hyperlink" Target="http://gisc.inmet.gov.br/dw/help/35758013/index.html" TargetMode="External"/><Relationship Id="rId4" Type="http://schemas.openxmlformats.org/officeDocument/2006/relationships/hyperlink" Target="http://gisc.inmet.gov.br/dw/help/35758026/index.html" TargetMode="External"/><Relationship Id="rId9" Type="http://schemas.openxmlformats.org/officeDocument/2006/relationships/hyperlink" Target="mailto:wis-help@wmo.int"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5123"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4B3D9E1-8506-4E09-BB07-E551A60541FD}" type="slidenum">
              <a:rPr lang="en-US" sz="1400" smtClean="0">
                <a:latin typeface="Arial" charset="0"/>
              </a:rPr>
              <a:pPr/>
              <a:t>1</a:t>
            </a:fld>
            <a:endParaRPr lang="en-US" sz="1400" smtClean="0">
              <a:latin typeface="Arial" charset="0"/>
            </a:endParaRP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5" name="Rectangle 5"/>
          <p:cNvSpPr>
            <a:spLocks noGrp="1" noChangeArrowheads="1"/>
          </p:cNvSpPr>
          <p:nvPr>
            <p:ph type="ctrTitle" idx="4294967295"/>
          </p:nvPr>
        </p:nvSpPr>
        <p:spPr>
          <a:xfrm>
            <a:off x="1905000" y="381000"/>
            <a:ext cx="7772400" cy="1143000"/>
          </a:xfrm>
          <a:noFill/>
        </p:spPr>
        <p:txBody>
          <a:bodyPr/>
          <a:lstStyle/>
          <a:p>
            <a:pPr eaLnBrk="1" hangingPunct="1"/>
            <a:r>
              <a:rPr lang="en-US" sz="4000" smtClean="0">
                <a:solidFill>
                  <a:schemeClr val="bg1"/>
                </a:solidFill>
              </a:rPr>
              <a:t>World Meteorological Organization</a:t>
            </a:r>
            <a:r>
              <a:rPr lang="en-US" sz="2800" smtClean="0">
                <a:solidFill>
                  <a:schemeClr val="bg1"/>
                </a:solidFill>
              </a:rPr>
              <a:t/>
            </a:r>
            <a:br>
              <a:rPr lang="en-US" sz="2800" smtClean="0">
                <a:solidFill>
                  <a:schemeClr val="bg1"/>
                </a:solidFill>
              </a:rPr>
            </a:br>
            <a:r>
              <a:rPr lang="en-US" sz="2400" smtClean="0">
                <a:solidFill>
                  <a:schemeClr val="bg1"/>
                </a:solidFill>
              </a:rPr>
              <a:t>Working together in weather, climate and water</a:t>
            </a:r>
          </a:p>
        </p:txBody>
      </p:sp>
      <p:sp>
        <p:nvSpPr>
          <p:cNvPr id="5126" name="Rectangle 6"/>
          <p:cNvSpPr>
            <a:spLocks noGrp="1" noChangeArrowheads="1"/>
          </p:cNvSpPr>
          <p:nvPr>
            <p:ph type="subTitle" idx="4294967295"/>
          </p:nvPr>
        </p:nvSpPr>
        <p:spPr>
          <a:xfrm>
            <a:off x="250825" y="2333625"/>
            <a:ext cx="8605838" cy="3390900"/>
          </a:xfrm>
          <a:noFill/>
        </p:spPr>
        <p:txBody>
          <a:bodyPr anchor="ctr"/>
          <a:lstStyle/>
          <a:p>
            <a:pPr marL="0" indent="0" algn="ctr" eaLnBrk="1" hangingPunct="1"/>
            <a:r>
              <a:rPr lang="en-GB" sz="5400" b="1" dirty="0" smtClean="0">
                <a:solidFill>
                  <a:schemeClr val="bg1"/>
                </a:solidFill>
              </a:rPr>
              <a:t>WMO Information System</a:t>
            </a:r>
          </a:p>
          <a:p>
            <a:pPr marL="0" indent="0" algn="ctr" eaLnBrk="1" hangingPunct="1"/>
            <a:r>
              <a:rPr lang="en-GB" sz="5400" b="1" i="1" dirty="0" smtClean="0">
                <a:solidFill>
                  <a:schemeClr val="bg1"/>
                </a:solidFill>
              </a:rPr>
              <a:t>RA III WG-ITD</a:t>
            </a:r>
            <a:endParaRPr lang="en-GB" sz="5400" b="1" i="1" dirty="0" smtClean="0">
              <a:solidFill>
                <a:schemeClr val="bg1"/>
              </a:solidFill>
            </a:endParaRPr>
          </a:p>
          <a:p>
            <a:pPr marL="0" indent="0" algn="ctr" eaLnBrk="1" hangingPunct="1"/>
            <a:r>
              <a:rPr lang="en-GB" sz="2400" i="1" dirty="0" smtClean="0">
                <a:solidFill>
                  <a:schemeClr val="bg1"/>
                </a:solidFill>
              </a:rPr>
              <a:t>08 Oct 2015</a:t>
            </a:r>
          </a:p>
          <a:p>
            <a:pPr marL="0" indent="0" algn="ctr" eaLnBrk="1" hangingPunct="1"/>
            <a:r>
              <a:rPr lang="en-GB" sz="2400" i="1" dirty="0" smtClean="0">
                <a:solidFill>
                  <a:schemeClr val="bg1"/>
                </a:solidFill>
              </a:rPr>
              <a:t>WIS </a:t>
            </a:r>
            <a:r>
              <a:rPr lang="en-GB" sz="2400" i="1" dirty="0" smtClean="0">
                <a:solidFill>
                  <a:schemeClr val="bg1"/>
                </a:solidFill>
              </a:rPr>
              <a:t>Project Office</a:t>
            </a:r>
          </a:p>
          <a:p>
            <a:pPr marL="0" indent="0" algn="ctr" eaLnBrk="1" hangingPunct="1"/>
            <a:r>
              <a:rPr lang="en-GB" sz="2400" i="1" dirty="0" smtClean="0">
                <a:solidFill>
                  <a:schemeClr val="bg1"/>
                </a:solidFill>
              </a:rPr>
              <a:t>Wis-help@wmo.int</a:t>
            </a:r>
            <a:endParaRPr lang="en-GB" sz="2400" i="1" dirty="0" smtClean="0">
              <a:solidFill>
                <a:schemeClr val="bg1"/>
              </a:solidFill>
            </a:endParaRPr>
          </a:p>
        </p:txBody>
      </p:sp>
      <p:sp>
        <p:nvSpPr>
          <p:cNvPr id="5127" name="Rectangle 7"/>
          <p:cNvSpPr>
            <a:spLocks noChangeArrowheads="1"/>
          </p:cNvSpPr>
          <p:nvPr/>
        </p:nvSpPr>
        <p:spPr bwMode="auto">
          <a:xfrm>
            <a:off x="76200" y="6477000"/>
            <a:ext cx="56483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en-US" sz="1400">
                <a:latin typeface="Arial" charset="0"/>
              </a:rPr>
              <a:t>WMO – </a:t>
            </a:r>
            <a:r>
              <a:rPr lang="en-US" sz="1400">
                <a:latin typeface="Arial" charset="0"/>
                <a:hlinkClick r:id="rId4"/>
              </a:rPr>
              <a:t>http://wis.wmo.int/page=TrainingAids</a:t>
            </a:r>
            <a:r>
              <a:rPr lang="en-US" sz="1400">
                <a:latin typeface="Arial" charset="0"/>
              </a:rPr>
              <a:t> </a:t>
            </a:r>
          </a:p>
        </p:txBody>
      </p:sp>
      <p:sp>
        <p:nvSpPr>
          <p:cNvPr id="5128" name="Rectangle 8"/>
          <p:cNvSpPr>
            <a:spLocks noChangeArrowheads="1"/>
          </p:cNvSpPr>
          <p:nvPr/>
        </p:nvSpPr>
        <p:spPr bwMode="auto">
          <a:xfrm>
            <a:off x="5486400" y="6477000"/>
            <a:ext cx="3581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spcBef>
                <a:spcPct val="0"/>
              </a:spcBef>
            </a:pPr>
            <a:r>
              <a:rPr lang="en-GB" sz="1400">
                <a:latin typeface="Arial" charset="0"/>
              </a:rPr>
              <a:t>www.wmo.int</a:t>
            </a:r>
          </a:p>
        </p:txBody>
      </p:sp>
      <p:sp>
        <p:nvSpPr>
          <p:cNvPr id="5129"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614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5FD4AA4-A4C1-4ED3-8A5C-6ED44FA436AB}" type="slidenum">
              <a:rPr lang="en-US" sz="1400" smtClean="0">
                <a:latin typeface="Arial" charset="0"/>
              </a:rPr>
              <a:pPr/>
              <a:t>2</a:t>
            </a:fld>
            <a:endParaRPr lang="en-US" sz="1400" smtClean="0">
              <a:latin typeface="Arial" charset="0"/>
            </a:endParaRPr>
          </a:p>
        </p:txBody>
      </p:sp>
      <p:sp>
        <p:nvSpPr>
          <p:cNvPr id="6148"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r">
              <a:spcBef>
                <a:spcPct val="0"/>
              </a:spcBef>
            </a:pPr>
            <a:fld id="{B7EAA423-C140-4AC1-A803-1EE0D99293A3}" type="slidenum">
              <a:rPr lang="en-US" sz="1400">
                <a:latin typeface="Arial" charset="0"/>
              </a:rPr>
              <a:pPr algn="r">
                <a:spcBef>
                  <a:spcPct val="0"/>
                </a:spcBef>
              </a:pPr>
              <a:t>2</a:t>
            </a:fld>
            <a:endParaRPr lang="en-US" sz="1400">
              <a:latin typeface="Arial" charset="0"/>
            </a:endParaRPr>
          </a:p>
        </p:txBody>
      </p:sp>
      <p:sp>
        <p:nvSpPr>
          <p:cNvPr id="6149" name="Rectangle 2"/>
          <p:cNvSpPr>
            <a:spLocks noGrp="1" noChangeArrowheads="1"/>
          </p:cNvSpPr>
          <p:nvPr>
            <p:ph type="title"/>
          </p:nvPr>
        </p:nvSpPr>
        <p:spPr>
          <a:noFill/>
        </p:spPr>
        <p:txBody>
          <a:bodyPr/>
          <a:lstStyle/>
          <a:p>
            <a:pPr eaLnBrk="1" hangingPunct="1"/>
            <a:r>
              <a:rPr lang="en-GB" dirty="0" smtClean="0"/>
              <a:t>Overview</a:t>
            </a:r>
          </a:p>
        </p:txBody>
      </p:sp>
      <p:sp>
        <p:nvSpPr>
          <p:cNvPr id="6150" name="Rectangle 3"/>
          <p:cNvSpPr>
            <a:spLocks noGrp="1" noChangeArrowheads="1"/>
          </p:cNvSpPr>
          <p:nvPr>
            <p:ph type="body" idx="1"/>
          </p:nvPr>
        </p:nvSpPr>
        <p:spPr/>
        <p:txBody>
          <a:bodyPr/>
          <a:lstStyle/>
          <a:p>
            <a:pPr marL="533400" indent="-533400" eaLnBrk="1" hangingPunct="1"/>
            <a:r>
              <a:rPr lang="en-GB" b="1" dirty="0" smtClean="0"/>
              <a:t>WIS </a:t>
            </a:r>
            <a:r>
              <a:rPr lang="en-GB" b="1" dirty="0" smtClean="0">
                <a:latin typeface="Arial Black" pitchFamily="34" charset="0"/>
              </a:rPr>
              <a:t>–</a:t>
            </a:r>
            <a:r>
              <a:rPr lang="en-GB" b="1" dirty="0" smtClean="0"/>
              <a:t> WMO Information System</a:t>
            </a:r>
          </a:p>
          <a:p>
            <a:pPr marL="533400" indent="-533400" eaLnBrk="1" hangingPunct="1"/>
            <a:endParaRPr lang="en-GB" dirty="0" smtClean="0"/>
          </a:p>
          <a:p>
            <a:pPr marL="533400" indent="-533400" eaLnBrk="1" hangingPunct="1">
              <a:buFontTx/>
              <a:buAutoNum type="arabicPeriod"/>
            </a:pPr>
            <a:r>
              <a:rPr lang="en-GB" dirty="0" smtClean="0"/>
              <a:t>Introduction to WIS</a:t>
            </a:r>
          </a:p>
          <a:p>
            <a:pPr marL="533400" indent="-533400" eaLnBrk="1" hangingPunct="1">
              <a:buFontTx/>
              <a:buAutoNum type="arabicPeriod"/>
            </a:pPr>
            <a:r>
              <a:rPr lang="en-GB" dirty="0" smtClean="0"/>
              <a:t>Exchanging data using WIS</a:t>
            </a:r>
          </a:p>
          <a:p>
            <a:pPr marL="533400" indent="-533400" eaLnBrk="1" hangingPunct="1">
              <a:buFontTx/>
              <a:buAutoNum type="arabicPeriod"/>
            </a:pPr>
            <a:r>
              <a:rPr lang="en-GB" dirty="0" smtClean="0"/>
              <a:t>Managing WIS</a:t>
            </a:r>
          </a:p>
          <a:p>
            <a:pPr marL="533400" indent="-533400" eaLnBrk="1" hangingPunct="1">
              <a:buFontTx/>
              <a:buAutoNum type="arabicPeriod"/>
            </a:pPr>
            <a:r>
              <a:rPr lang="en-GB" dirty="0" smtClean="0"/>
              <a:t>Operating a WIS centre</a:t>
            </a:r>
          </a:p>
          <a:p>
            <a:pPr marL="533400" indent="-533400" eaLnBrk="1" hangingPunct="1"/>
            <a:endParaRPr lang="en-GB" b="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819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ABB8E78-607D-46EC-B374-F5FB733FADCA}" type="slidenum">
              <a:rPr lang="en-US" sz="1400" smtClean="0">
                <a:latin typeface="Arial" charset="0"/>
              </a:rPr>
              <a:pPr/>
              <a:t>3</a:t>
            </a:fld>
            <a:endParaRPr lang="en-US" sz="1400" smtClean="0">
              <a:latin typeface="Arial" charset="0"/>
            </a:endParaRPr>
          </a:p>
        </p:txBody>
      </p:sp>
      <p:sp>
        <p:nvSpPr>
          <p:cNvPr id="8196" name="Rectangle 2"/>
          <p:cNvSpPr>
            <a:spLocks noGrp="1" noChangeArrowheads="1"/>
          </p:cNvSpPr>
          <p:nvPr>
            <p:ph type="title"/>
          </p:nvPr>
        </p:nvSpPr>
        <p:spPr/>
        <p:txBody>
          <a:bodyPr/>
          <a:lstStyle/>
          <a:p>
            <a:endParaRPr lang="en-US" smtClean="0"/>
          </a:p>
        </p:txBody>
      </p:sp>
      <p:sp>
        <p:nvSpPr>
          <p:cNvPr id="8197" name="Rectangle 3"/>
          <p:cNvSpPr>
            <a:spLocks noGrp="1" noChangeArrowheads="1"/>
          </p:cNvSpPr>
          <p:nvPr>
            <p:ph type="body" idx="1"/>
          </p:nvPr>
        </p:nvSpPr>
        <p:spPr/>
        <p:txBody>
          <a:bodyPr/>
          <a:lstStyle/>
          <a:p>
            <a:endParaRPr lang="en-US" smtClean="0"/>
          </a:p>
        </p:txBody>
      </p:sp>
      <p:pic>
        <p:nvPicPr>
          <p:cNvPr id="819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Why WIS?</a:t>
            </a:r>
            <a:endParaRPr lang="en-US" sz="4000" b="1">
              <a:solidFill>
                <a:schemeClr val="bg1"/>
              </a:solidFill>
            </a:endParaRPr>
          </a:p>
        </p:txBody>
      </p:sp>
      <p:sp>
        <p:nvSpPr>
          <p:cNvPr id="8200"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WMO Vision</a:t>
            </a:r>
          </a:p>
          <a:p>
            <a:pPr>
              <a:spcBef>
                <a:spcPct val="50000"/>
              </a:spcBef>
              <a:buFontTx/>
              <a:buAutoNum type="arabicPeriod"/>
            </a:pPr>
            <a:r>
              <a:rPr lang="en-GB" sz="2400">
                <a:solidFill>
                  <a:schemeClr val="bg1"/>
                </a:solidFill>
                <a:latin typeface="Arial" charset="0"/>
              </a:rPr>
              <a:t>Needs of Programmes</a:t>
            </a:r>
          </a:p>
          <a:p>
            <a:pPr>
              <a:spcBef>
                <a:spcPct val="50000"/>
              </a:spcBef>
              <a:buFontTx/>
              <a:buAutoNum type="arabicPeriod"/>
            </a:pPr>
            <a:r>
              <a:rPr lang="en-GB" sz="2400">
                <a:solidFill>
                  <a:schemeClr val="bg1"/>
                </a:solidFill>
                <a:latin typeface="Arial" charset="0"/>
              </a:rPr>
              <a:t>Why not the GTS?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921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2D08D1E-0FA5-4649-BB02-19129FE39E38}" type="slidenum">
              <a:rPr lang="en-US" sz="1400" smtClean="0">
                <a:latin typeface="Arial" charset="0"/>
              </a:rPr>
              <a:pPr/>
              <a:t>4</a:t>
            </a:fld>
            <a:endParaRPr lang="en-US" sz="1400" smtClean="0">
              <a:latin typeface="Arial" charset="0"/>
            </a:endParaRPr>
          </a:p>
        </p:txBody>
      </p:sp>
      <p:sp>
        <p:nvSpPr>
          <p:cNvPr id="9220" name="Rectangle 2"/>
          <p:cNvSpPr>
            <a:spLocks noGrp="1" noChangeArrowheads="1"/>
          </p:cNvSpPr>
          <p:nvPr>
            <p:ph type="title"/>
          </p:nvPr>
        </p:nvSpPr>
        <p:spPr/>
        <p:txBody>
          <a:bodyPr/>
          <a:lstStyle/>
          <a:p>
            <a:r>
              <a:rPr lang="en-GB" smtClean="0"/>
              <a:t>The WMO vision is…</a:t>
            </a:r>
            <a:endParaRPr lang="en-US" smtClean="0"/>
          </a:p>
        </p:txBody>
      </p:sp>
      <p:sp>
        <p:nvSpPr>
          <p:cNvPr id="9221" name="Rectangle 3"/>
          <p:cNvSpPr>
            <a:spLocks noGrp="1" noChangeArrowheads="1"/>
          </p:cNvSpPr>
          <p:nvPr>
            <p:ph type="body" idx="1"/>
          </p:nvPr>
        </p:nvSpPr>
        <p:spPr/>
        <p:txBody>
          <a:bodyPr/>
          <a:lstStyle/>
          <a:p>
            <a:r>
              <a:rPr lang="en-US" dirty="0" smtClean="0"/>
              <a:t>	</a:t>
            </a:r>
            <a:r>
              <a:rPr lang="en-US" sz="3600" i="1" dirty="0" smtClean="0"/>
              <a:t>to provide world leadership in expertise and international cooperation in weather, climate, hydrology and water resources and related environmental issues and thereby contribute to the safety and well-being of people throughout the world and to the economic benefit of all nations.</a:t>
            </a:r>
          </a:p>
          <a:p>
            <a:pPr algn="ctr"/>
            <a:endParaRPr lang="en-US" i="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024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DDC8E2C-FDE3-4DE8-836F-C2A501EBCB5E}" type="slidenum">
              <a:rPr lang="en-US" sz="1400" smtClean="0">
                <a:latin typeface="Arial" charset="0"/>
              </a:rPr>
              <a:pPr/>
              <a:t>5</a:t>
            </a:fld>
            <a:endParaRPr lang="en-US" sz="1400" smtClean="0">
              <a:latin typeface="Arial" charset="0"/>
            </a:endParaRPr>
          </a:p>
        </p:txBody>
      </p:sp>
      <p:sp>
        <p:nvSpPr>
          <p:cNvPr id="10244" name="Rectangle 2"/>
          <p:cNvSpPr>
            <a:spLocks noGrp="1" noChangeArrowheads="1"/>
          </p:cNvSpPr>
          <p:nvPr>
            <p:ph type="title"/>
          </p:nvPr>
        </p:nvSpPr>
        <p:spPr/>
        <p:txBody>
          <a:bodyPr/>
          <a:lstStyle/>
          <a:p>
            <a:r>
              <a:rPr lang="en-US" smtClean="0"/>
              <a:t>The mission of WMO is to:</a:t>
            </a:r>
          </a:p>
        </p:txBody>
      </p:sp>
      <p:sp>
        <p:nvSpPr>
          <p:cNvPr id="10245" name="Rectangle 3"/>
          <p:cNvSpPr>
            <a:spLocks noGrp="1" noChangeArrowheads="1"/>
          </p:cNvSpPr>
          <p:nvPr>
            <p:ph type="body" idx="1"/>
          </p:nvPr>
        </p:nvSpPr>
        <p:spPr>
          <a:xfrm>
            <a:off x="251520" y="1412875"/>
            <a:ext cx="8713093" cy="4683125"/>
          </a:xfrm>
        </p:spPr>
        <p:txBody>
          <a:bodyPr/>
          <a:lstStyle/>
          <a:p>
            <a:pPr>
              <a:lnSpc>
                <a:spcPct val="80000"/>
              </a:lnSpc>
            </a:pPr>
            <a:r>
              <a:rPr lang="en-US" sz="2000" dirty="0" smtClean="0">
                <a:latin typeface="Arial Black" pitchFamily="34" charset="0"/>
              </a:rPr>
              <a:t>•</a:t>
            </a:r>
            <a:r>
              <a:rPr lang="en-US" sz="2000" dirty="0" smtClean="0"/>
              <a:t>	Facilitate </a:t>
            </a:r>
            <a:r>
              <a:rPr lang="en-US" sz="2000" b="1" dirty="0" smtClean="0"/>
              <a:t>worldwide cooperation</a:t>
            </a:r>
            <a:r>
              <a:rPr lang="en-US" sz="2000" dirty="0" smtClean="0"/>
              <a:t> in the establishment of networks of stations for the making of meteorological observations as well as hydrological and other geophysical observations related to meteorology, and to promote the establishment and maintenance of </a:t>
            </a:r>
            <a:r>
              <a:rPr lang="en-US" sz="2000" dirty="0" err="1" smtClean="0"/>
              <a:t>centres</a:t>
            </a:r>
            <a:r>
              <a:rPr lang="en-US" sz="2000" dirty="0" smtClean="0"/>
              <a:t> charged with the </a:t>
            </a:r>
            <a:r>
              <a:rPr lang="en-US" sz="2000" b="1" dirty="0" smtClean="0"/>
              <a:t>provision of meteorological and related services</a:t>
            </a:r>
            <a:r>
              <a:rPr lang="en-US" sz="2000" dirty="0" smtClean="0"/>
              <a:t>;</a:t>
            </a:r>
          </a:p>
          <a:p>
            <a:pPr>
              <a:lnSpc>
                <a:spcPct val="80000"/>
              </a:lnSpc>
            </a:pPr>
            <a:endParaRPr lang="en-US" sz="1000" dirty="0" smtClean="0"/>
          </a:p>
          <a:p>
            <a:pPr>
              <a:lnSpc>
                <a:spcPct val="80000"/>
              </a:lnSpc>
            </a:pPr>
            <a:r>
              <a:rPr lang="en-US" sz="2000" dirty="0" smtClean="0">
                <a:latin typeface="Arial Black" pitchFamily="34" charset="0"/>
              </a:rPr>
              <a:t>•</a:t>
            </a:r>
            <a:r>
              <a:rPr lang="en-US" sz="2000" dirty="0" smtClean="0"/>
              <a:t>	Promote the establishment and maintenance of </a:t>
            </a:r>
            <a:r>
              <a:rPr lang="en-US" sz="2000" b="1" dirty="0" smtClean="0"/>
              <a:t>systems for the rapid exchange of meteorological and related information</a:t>
            </a:r>
            <a:r>
              <a:rPr lang="en-US" sz="2000" dirty="0" smtClean="0"/>
              <a:t>;</a:t>
            </a:r>
          </a:p>
          <a:p>
            <a:pPr>
              <a:lnSpc>
                <a:spcPct val="80000"/>
              </a:lnSpc>
            </a:pPr>
            <a:endParaRPr lang="en-US" sz="1000" dirty="0" smtClean="0"/>
          </a:p>
          <a:p>
            <a:pPr>
              <a:lnSpc>
                <a:spcPct val="80000"/>
              </a:lnSpc>
            </a:pPr>
            <a:r>
              <a:rPr lang="en-US" sz="2000" dirty="0" smtClean="0">
                <a:latin typeface="Arial Black" pitchFamily="34" charset="0"/>
              </a:rPr>
              <a:t>•</a:t>
            </a:r>
            <a:r>
              <a:rPr lang="en-US" sz="2000" dirty="0" smtClean="0"/>
              <a:t>	</a:t>
            </a:r>
            <a:r>
              <a:rPr lang="en-US" sz="2000" i="1" dirty="0" smtClean="0"/>
              <a:t>Promote standardization of meteorological and related observations and to ensure the uniform publication of observations and statistics</a:t>
            </a:r>
            <a:r>
              <a:rPr lang="en-US" sz="2000" dirty="0" smtClean="0"/>
              <a:t>;</a:t>
            </a:r>
          </a:p>
          <a:p>
            <a:pPr>
              <a:lnSpc>
                <a:spcPct val="80000"/>
              </a:lnSpc>
            </a:pPr>
            <a:endParaRPr lang="en-US" sz="1000" dirty="0" smtClean="0"/>
          </a:p>
          <a:p>
            <a:pPr>
              <a:lnSpc>
                <a:spcPct val="80000"/>
              </a:lnSpc>
            </a:pPr>
            <a:r>
              <a:rPr lang="en-US" sz="2000" dirty="0" smtClean="0">
                <a:latin typeface="Arial Black" pitchFamily="34" charset="0"/>
              </a:rPr>
              <a:t>•</a:t>
            </a:r>
            <a:r>
              <a:rPr lang="en-US" sz="2000" dirty="0" smtClean="0"/>
              <a:t>	Further the application of meteorology </a:t>
            </a:r>
            <a:r>
              <a:rPr lang="en-US" sz="2000" b="1" dirty="0" smtClean="0"/>
              <a:t>to aviation, shipping, water problems, agriculture and other human activities</a:t>
            </a:r>
            <a:r>
              <a:rPr lang="en-US" sz="2000" dirty="0" smtClean="0"/>
              <a:t>;</a:t>
            </a:r>
          </a:p>
          <a:p>
            <a:pPr>
              <a:lnSpc>
                <a:spcPct val="80000"/>
              </a:lnSpc>
            </a:pPr>
            <a:endParaRPr lang="en-US" sz="1000" dirty="0" smtClean="0"/>
          </a:p>
          <a:p>
            <a:pPr>
              <a:lnSpc>
                <a:spcPct val="80000"/>
              </a:lnSpc>
            </a:pPr>
            <a:r>
              <a:rPr lang="en-US" sz="2000" dirty="0" smtClean="0">
                <a:latin typeface="Arial Black" pitchFamily="34" charset="0"/>
              </a:rPr>
              <a:t>•</a:t>
            </a:r>
            <a:r>
              <a:rPr lang="en-US" sz="2000" dirty="0" smtClean="0"/>
              <a:t>	Promote activities in </a:t>
            </a:r>
            <a:r>
              <a:rPr lang="en-US" sz="2000" b="1" dirty="0" smtClean="0"/>
              <a:t>operational hydrology</a:t>
            </a:r>
            <a:r>
              <a:rPr lang="en-US" sz="2000" dirty="0" smtClean="0"/>
              <a:t> and to further close cooperation between Meteorological and Hydrological Services;</a:t>
            </a:r>
          </a:p>
          <a:p>
            <a:pPr>
              <a:lnSpc>
                <a:spcPct val="80000"/>
              </a:lnSpc>
            </a:pPr>
            <a:endParaRPr lang="en-US" sz="1000" dirty="0" smtClean="0"/>
          </a:p>
          <a:p>
            <a:pPr>
              <a:lnSpc>
                <a:spcPct val="80000"/>
              </a:lnSpc>
            </a:pPr>
            <a:r>
              <a:rPr lang="en-US" sz="2000" dirty="0" smtClean="0">
                <a:latin typeface="Arial Black" pitchFamily="34" charset="0"/>
              </a:rPr>
              <a:t>•</a:t>
            </a:r>
            <a:r>
              <a:rPr lang="en-US" sz="2000" dirty="0" smtClean="0"/>
              <a:t>	</a:t>
            </a:r>
            <a:r>
              <a:rPr lang="en-US" sz="2000" i="1" dirty="0" smtClean="0"/>
              <a:t>Encourage research and training in meteorology and, as appropriate, in related fields, and to assist in coordinating the international aspects of such research and training.</a:t>
            </a:r>
          </a:p>
          <a:p>
            <a:pPr>
              <a:lnSpc>
                <a:spcPct val="80000"/>
              </a:lnSpc>
            </a:pPr>
            <a:endParaRPr lang="en-US" sz="16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1267"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59AA03CA-3D0F-498A-82E2-CA6D236D880C}" type="slidenum">
              <a:rPr lang="en-US" sz="1400" smtClean="0">
                <a:latin typeface="Arial" charset="0"/>
              </a:rPr>
              <a:pPr/>
              <a:t>6</a:t>
            </a:fld>
            <a:endParaRPr lang="en-US" sz="1400" smtClean="0">
              <a:latin typeface="Arial" charset="0"/>
            </a:endParaRPr>
          </a:p>
        </p:txBody>
      </p:sp>
      <p:pic>
        <p:nvPicPr>
          <p:cNvPr id="60425" name="Picture 9" descr="FastTru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4005263"/>
            <a:ext cx="3421062"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3" name="Picture 7" descr="HighSppedTr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317625"/>
            <a:ext cx="44640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Rectangle 2"/>
          <p:cNvSpPr>
            <a:spLocks noGrp="1" noChangeArrowheads="1"/>
          </p:cNvSpPr>
          <p:nvPr>
            <p:ph type="title"/>
          </p:nvPr>
        </p:nvSpPr>
        <p:spPr/>
        <p:txBody>
          <a:bodyPr/>
          <a:lstStyle/>
          <a:p>
            <a:r>
              <a:rPr lang="en-GB" smtClean="0"/>
              <a:t>What does this mean for WIS?</a:t>
            </a:r>
            <a:endParaRPr lang="en-US" smtClean="0"/>
          </a:p>
        </p:txBody>
      </p:sp>
      <p:pic>
        <p:nvPicPr>
          <p:cNvPr id="11271" name="Picture 4" descr="MexicanMark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005263"/>
            <a:ext cx="3384550"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5" descr="PeopleOnGlob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1341438"/>
            <a:ext cx="4248150" cy="283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6" descr="ShuttleLaunc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4005263"/>
            <a:ext cx="2952750"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8" descr="Skat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575" y="2708275"/>
            <a:ext cx="3240088"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12" fill="hold" nodeType="clickEffect">
                                  <p:stCondLst>
                                    <p:cond delay="0"/>
                                  </p:stCondLst>
                                  <p:childTnLst>
                                    <p:set>
                                      <p:cBhvr>
                                        <p:cTn id="10" dur="1" fill="hold">
                                          <p:stCondLst>
                                            <p:cond delay="0"/>
                                          </p:stCondLst>
                                        </p:cTn>
                                        <p:tgtEl>
                                          <p:spTgt spid="60423"/>
                                        </p:tgtEl>
                                        <p:attrNameLst>
                                          <p:attrName>style.visibility</p:attrName>
                                        </p:attrNameLst>
                                      </p:cBhvr>
                                      <p:to>
                                        <p:strVal val="visible"/>
                                      </p:to>
                                    </p:set>
                                    <p:anim calcmode="lin" valueType="num">
                                      <p:cBhvr additive="base">
                                        <p:cTn id="11" dur="500" fill="hold"/>
                                        <p:tgtEl>
                                          <p:spTgt spid="60423"/>
                                        </p:tgtEl>
                                        <p:attrNameLst>
                                          <p:attrName>ppt_x</p:attrName>
                                        </p:attrNameLst>
                                      </p:cBhvr>
                                      <p:tavLst>
                                        <p:tav tm="0">
                                          <p:val>
                                            <p:strVal val="0-#ppt_w/2"/>
                                          </p:val>
                                        </p:tav>
                                        <p:tav tm="100000">
                                          <p:val>
                                            <p:strVal val="#ppt_x"/>
                                          </p:val>
                                        </p:tav>
                                      </p:tavLst>
                                    </p:anim>
                                    <p:anim calcmode="lin" valueType="num">
                                      <p:cBhvr additive="base">
                                        <p:cTn id="12" dur="500" fill="hold"/>
                                        <p:tgtEl>
                                          <p:spTgt spid="60423"/>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0424"/>
                                        </p:tgtEl>
                                        <p:attrNameLst>
                                          <p:attrName>style.visibility</p:attrName>
                                        </p:attrNameLst>
                                      </p:cBhvr>
                                      <p:to>
                                        <p:strVal val="visible"/>
                                      </p:to>
                                    </p:set>
                                    <p:anim calcmode="lin" valueType="num">
                                      <p:cBhvr additive="base">
                                        <p:cTn id="15" dur="500" fill="hold"/>
                                        <p:tgtEl>
                                          <p:spTgt spid="60424"/>
                                        </p:tgtEl>
                                        <p:attrNameLst>
                                          <p:attrName>ppt_x</p:attrName>
                                        </p:attrNameLst>
                                      </p:cBhvr>
                                      <p:tavLst>
                                        <p:tav tm="0">
                                          <p:val>
                                            <p:strVal val="0-#ppt_w/2"/>
                                          </p:val>
                                        </p:tav>
                                        <p:tav tm="100000">
                                          <p:val>
                                            <p:strVal val="#ppt_x"/>
                                          </p:val>
                                        </p:tav>
                                      </p:tavLst>
                                    </p:anim>
                                    <p:anim calcmode="lin" valueType="num">
                                      <p:cBhvr additive="base">
                                        <p:cTn id="16" dur="500" fill="hold"/>
                                        <p:tgtEl>
                                          <p:spTgt spid="6042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0425"/>
                                        </p:tgtEl>
                                        <p:attrNameLst>
                                          <p:attrName>style.visibility</p:attrName>
                                        </p:attrNameLst>
                                      </p:cBhvr>
                                      <p:to>
                                        <p:strVal val="visible"/>
                                      </p:to>
                                    </p:set>
                                    <p:anim calcmode="lin" valueType="num">
                                      <p:cBhvr additive="base">
                                        <p:cTn id="19" dur="500" fill="hold"/>
                                        <p:tgtEl>
                                          <p:spTgt spid="60425"/>
                                        </p:tgtEl>
                                        <p:attrNameLst>
                                          <p:attrName>ppt_x</p:attrName>
                                        </p:attrNameLst>
                                      </p:cBhvr>
                                      <p:tavLst>
                                        <p:tav tm="0">
                                          <p:val>
                                            <p:strVal val="0-#ppt_w/2"/>
                                          </p:val>
                                        </p:tav>
                                        <p:tav tm="100000">
                                          <p:val>
                                            <p:strVal val="#ppt_x"/>
                                          </p:val>
                                        </p:tav>
                                      </p:tavLst>
                                    </p:anim>
                                    <p:anim calcmode="lin" valueType="num">
                                      <p:cBhvr additive="base">
                                        <p:cTn id="20" dur="500" fill="hold"/>
                                        <p:tgtEl>
                                          <p:spTgt spid="6042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0422"/>
                                        </p:tgtEl>
                                        <p:attrNameLst>
                                          <p:attrName>style.visibility</p:attrName>
                                        </p:attrNameLst>
                                      </p:cBhvr>
                                      <p:to>
                                        <p:strVal val="visible"/>
                                      </p:to>
                                    </p:set>
                                    <p:anim calcmode="lin" valueType="num">
                                      <p:cBhvr additive="base">
                                        <p:cTn id="23" dur="500" fill="hold"/>
                                        <p:tgtEl>
                                          <p:spTgt spid="60422"/>
                                        </p:tgtEl>
                                        <p:attrNameLst>
                                          <p:attrName>ppt_x</p:attrName>
                                        </p:attrNameLst>
                                      </p:cBhvr>
                                      <p:tavLst>
                                        <p:tav tm="0">
                                          <p:val>
                                            <p:strVal val="0-#ppt_w/2"/>
                                          </p:val>
                                        </p:tav>
                                        <p:tav tm="100000">
                                          <p:val>
                                            <p:strVal val="#ppt_x"/>
                                          </p:val>
                                        </p:tav>
                                      </p:tavLst>
                                    </p:anim>
                                    <p:anim calcmode="lin" valueType="num">
                                      <p:cBhvr additive="base">
                                        <p:cTn id="24"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229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F6A970D3-FC39-47C4-92D9-46C0C9FA9EFB}" type="slidenum">
              <a:rPr lang="en-US" sz="1400" smtClean="0">
                <a:latin typeface="Arial" charset="0"/>
              </a:rPr>
              <a:pPr/>
              <a:t>7</a:t>
            </a:fld>
            <a:endParaRPr lang="en-US" sz="1400" smtClean="0">
              <a:latin typeface="Arial" charset="0"/>
            </a:endParaRPr>
          </a:p>
        </p:txBody>
      </p:sp>
      <p:sp>
        <p:nvSpPr>
          <p:cNvPr id="12292" name="Rectangle 2"/>
          <p:cNvSpPr>
            <a:spLocks noGrp="1" noChangeArrowheads="1"/>
          </p:cNvSpPr>
          <p:nvPr>
            <p:ph type="title"/>
          </p:nvPr>
        </p:nvSpPr>
        <p:spPr/>
        <p:txBody>
          <a:bodyPr/>
          <a:lstStyle/>
          <a:p>
            <a:r>
              <a:rPr lang="en-GB" smtClean="0"/>
              <a:t>Needs of Programmes</a:t>
            </a:r>
            <a:endParaRPr lang="en-US" smtClean="0"/>
          </a:p>
        </p:txBody>
      </p:sp>
      <p:grpSp>
        <p:nvGrpSpPr>
          <p:cNvPr id="63492" name="Group 4"/>
          <p:cNvGrpSpPr>
            <a:grpSpLocks/>
          </p:cNvGrpSpPr>
          <p:nvPr/>
        </p:nvGrpSpPr>
        <p:grpSpPr bwMode="auto">
          <a:xfrm>
            <a:off x="6084888" y="1557338"/>
            <a:ext cx="1066800" cy="1392237"/>
            <a:chOff x="1519" y="1253"/>
            <a:chExt cx="672" cy="877"/>
          </a:xfrm>
        </p:grpSpPr>
        <p:pic>
          <p:nvPicPr>
            <p:cNvPr id="12321" name="Picture 5" descr="GAW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 y="1253"/>
              <a:ext cx="672"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2" name="Text Box 6"/>
            <p:cNvSpPr txBox="1">
              <a:spLocks noChangeArrowheads="1"/>
            </p:cNvSpPr>
            <p:nvPr/>
          </p:nvSpPr>
          <p:spPr bwMode="auto">
            <a:xfrm>
              <a:off x="1537" y="1842"/>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GAW</a:t>
              </a:r>
              <a:endParaRPr lang="en-US" sz="2400" b="1">
                <a:latin typeface="Arial" charset="0"/>
              </a:endParaRPr>
            </a:p>
          </p:txBody>
        </p:sp>
      </p:grpSp>
      <p:grpSp>
        <p:nvGrpSpPr>
          <p:cNvPr id="63495" name="Group 7"/>
          <p:cNvGrpSpPr>
            <a:grpSpLocks/>
          </p:cNvGrpSpPr>
          <p:nvPr/>
        </p:nvGrpSpPr>
        <p:grpSpPr bwMode="auto">
          <a:xfrm>
            <a:off x="3995738" y="3068638"/>
            <a:ext cx="1727200" cy="1320800"/>
            <a:chOff x="1565" y="890"/>
            <a:chExt cx="1088" cy="832"/>
          </a:xfrm>
        </p:grpSpPr>
        <p:pic>
          <p:nvPicPr>
            <p:cNvPr id="12319" name="Picture 8" descr="nino_plumes_euro_public!3!201110!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 y="890"/>
              <a:ext cx="602"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0" name="Text Box 9"/>
            <p:cNvSpPr txBox="1">
              <a:spLocks noChangeArrowheads="1"/>
            </p:cNvSpPr>
            <p:nvPr/>
          </p:nvSpPr>
          <p:spPr bwMode="auto">
            <a:xfrm>
              <a:off x="1565" y="1434"/>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Forecasts</a:t>
              </a:r>
              <a:endParaRPr lang="en-US" sz="2400" b="1">
                <a:latin typeface="Arial" charset="0"/>
              </a:endParaRPr>
            </a:p>
          </p:txBody>
        </p:sp>
      </p:grpSp>
      <p:grpSp>
        <p:nvGrpSpPr>
          <p:cNvPr id="63498" name="Group 10"/>
          <p:cNvGrpSpPr>
            <a:grpSpLocks/>
          </p:cNvGrpSpPr>
          <p:nvPr/>
        </p:nvGrpSpPr>
        <p:grpSpPr bwMode="auto">
          <a:xfrm>
            <a:off x="4356100" y="1700213"/>
            <a:ext cx="936625" cy="1249362"/>
            <a:chOff x="2971" y="935"/>
            <a:chExt cx="590" cy="787"/>
          </a:xfrm>
        </p:grpSpPr>
        <p:pic>
          <p:nvPicPr>
            <p:cNvPr id="12317"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 y="935"/>
              <a:ext cx="59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18" name="Text Box 12"/>
            <p:cNvSpPr txBox="1">
              <a:spLocks noChangeArrowheads="1"/>
            </p:cNvSpPr>
            <p:nvPr/>
          </p:nvSpPr>
          <p:spPr bwMode="auto">
            <a:xfrm>
              <a:off x="2971" y="1434"/>
              <a:ext cx="5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GCW</a:t>
              </a:r>
              <a:endParaRPr lang="en-US" sz="2400" b="1">
                <a:latin typeface="Arial" charset="0"/>
              </a:endParaRPr>
            </a:p>
          </p:txBody>
        </p:sp>
      </p:grpSp>
      <p:grpSp>
        <p:nvGrpSpPr>
          <p:cNvPr id="63501" name="Group 13"/>
          <p:cNvGrpSpPr>
            <a:grpSpLocks/>
          </p:cNvGrpSpPr>
          <p:nvPr/>
        </p:nvGrpSpPr>
        <p:grpSpPr bwMode="auto">
          <a:xfrm>
            <a:off x="2409825" y="3140075"/>
            <a:ext cx="1009650" cy="1249363"/>
            <a:chOff x="3605" y="981"/>
            <a:chExt cx="636" cy="787"/>
          </a:xfrm>
        </p:grpSpPr>
        <p:pic>
          <p:nvPicPr>
            <p:cNvPr id="12315" name="Picture 14" descr="eyja-aurora-825x5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981"/>
              <a:ext cx="635"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6" name="Text Box 15"/>
            <p:cNvSpPr txBox="1">
              <a:spLocks noChangeArrowheads="1"/>
            </p:cNvSpPr>
            <p:nvPr/>
          </p:nvSpPr>
          <p:spPr bwMode="auto">
            <a:xfrm>
              <a:off x="3605" y="1480"/>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Ash</a:t>
              </a:r>
              <a:endParaRPr lang="en-US" sz="2400" b="1">
                <a:latin typeface="Arial" charset="0"/>
              </a:endParaRPr>
            </a:p>
          </p:txBody>
        </p:sp>
      </p:grpSp>
      <p:grpSp>
        <p:nvGrpSpPr>
          <p:cNvPr id="63504" name="Group 16"/>
          <p:cNvGrpSpPr>
            <a:grpSpLocks/>
          </p:cNvGrpSpPr>
          <p:nvPr/>
        </p:nvGrpSpPr>
        <p:grpSpPr bwMode="auto">
          <a:xfrm>
            <a:off x="5867400" y="3211513"/>
            <a:ext cx="1512888" cy="1177925"/>
            <a:chOff x="4422" y="935"/>
            <a:chExt cx="953" cy="742"/>
          </a:xfrm>
        </p:grpSpPr>
        <p:pic>
          <p:nvPicPr>
            <p:cNvPr id="12313" name="Picture 17" descr="japan-earthquake-tsunami-nuclear-unforgettable-pictures-wave_33291_600x45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5" y="935"/>
              <a:ext cx="628"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4" name="Text Box 18"/>
            <p:cNvSpPr txBox="1">
              <a:spLocks noChangeArrowheads="1"/>
            </p:cNvSpPr>
            <p:nvPr/>
          </p:nvSpPr>
          <p:spPr bwMode="auto">
            <a:xfrm>
              <a:off x="4422" y="1389"/>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Tsunami</a:t>
              </a:r>
              <a:endParaRPr lang="en-US" sz="2400" b="1">
                <a:latin typeface="Arial" charset="0"/>
              </a:endParaRPr>
            </a:p>
          </p:txBody>
        </p:sp>
      </p:grpSp>
      <p:grpSp>
        <p:nvGrpSpPr>
          <p:cNvPr id="63507" name="Group 19"/>
          <p:cNvGrpSpPr>
            <a:grpSpLocks/>
          </p:cNvGrpSpPr>
          <p:nvPr/>
        </p:nvGrpSpPr>
        <p:grpSpPr bwMode="auto">
          <a:xfrm>
            <a:off x="2411413" y="1771650"/>
            <a:ext cx="1152525" cy="1177925"/>
            <a:chOff x="793" y="1933"/>
            <a:chExt cx="726" cy="742"/>
          </a:xfrm>
        </p:grpSpPr>
        <p:pic>
          <p:nvPicPr>
            <p:cNvPr id="12311"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904" y="1932"/>
              <a:ext cx="504" cy="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12" name="Text Box 21"/>
            <p:cNvSpPr txBox="1">
              <a:spLocks noChangeArrowheads="1"/>
            </p:cNvSpPr>
            <p:nvPr/>
          </p:nvSpPr>
          <p:spPr bwMode="auto">
            <a:xfrm>
              <a:off x="793" y="2387"/>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GFCS</a:t>
              </a:r>
              <a:endParaRPr lang="en-US" sz="2400" b="1">
                <a:latin typeface="Arial" charset="0"/>
              </a:endParaRPr>
            </a:p>
          </p:txBody>
        </p:sp>
      </p:grpSp>
      <p:grpSp>
        <p:nvGrpSpPr>
          <p:cNvPr id="63510" name="Group 22"/>
          <p:cNvGrpSpPr>
            <a:grpSpLocks/>
          </p:cNvGrpSpPr>
          <p:nvPr/>
        </p:nvGrpSpPr>
        <p:grpSpPr bwMode="auto">
          <a:xfrm>
            <a:off x="2195513" y="4508500"/>
            <a:ext cx="1439862" cy="1393825"/>
            <a:chOff x="1746" y="1888"/>
            <a:chExt cx="907" cy="878"/>
          </a:xfrm>
        </p:grpSpPr>
        <p:pic>
          <p:nvPicPr>
            <p:cNvPr id="12309" name="Picture 23" descr="aviation-5293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2" y="1888"/>
              <a:ext cx="635"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10" name="Text Box 24"/>
            <p:cNvSpPr txBox="1">
              <a:spLocks noChangeArrowheads="1"/>
            </p:cNvSpPr>
            <p:nvPr/>
          </p:nvSpPr>
          <p:spPr bwMode="auto">
            <a:xfrm>
              <a:off x="1746" y="2478"/>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Aviation</a:t>
              </a:r>
              <a:endParaRPr lang="en-US" sz="2400" b="1">
                <a:latin typeface="Arial" charset="0"/>
              </a:endParaRPr>
            </a:p>
          </p:txBody>
        </p:sp>
      </p:grpSp>
      <p:grpSp>
        <p:nvGrpSpPr>
          <p:cNvPr id="63513" name="Group 25"/>
          <p:cNvGrpSpPr>
            <a:grpSpLocks/>
          </p:cNvGrpSpPr>
          <p:nvPr/>
        </p:nvGrpSpPr>
        <p:grpSpPr bwMode="auto">
          <a:xfrm>
            <a:off x="4175125" y="4508500"/>
            <a:ext cx="1366838" cy="1719263"/>
            <a:chOff x="2699" y="1842"/>
            <a:chExt cx="861" cy="1083"/>
          </a:xfrm>
        </p:grpSpPr>
        <p:pic>
          <p:nvPicPr>
            <p:cNvPr id="12307" name="Picture 26" descr="x40superflarephoto03110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43" y="1842"/>
              <a:ext cx="573" cy="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 Box 27"/>
            <p:cNvSpPr txBox="1">
              <a:spLocks noChangeArrowheads="1"/>
            </p:cNvSpPr>
            <p:nvPr/>
          </p:nvSpPr>
          <p:spPr bwMode="auto">
            <a:xfrm>
              <a:off x="2699" y="2387"/>
              <a:ext cx="861"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000" b="1">
                  <a:latin typeface="Arial" charset="0"/>
                </a:rPr>
                <a:t>Space</a:t>
              </a:r>
            </a:p>
            <a:p>
              <a:pPr algn="ctr">
                <a:spcBef>
                  <a:spcPct val="50000"/>
                </a:spcBef>
              </a:pPr>
              <a:r>
                <a:rPr lang="en-GB" sz="2000" b="1">
                  <a:latin typeface="Arial" charset="0"/>
                </a:rPr>
                <a:t>Weather</a:t>
              </a:r>
              <a:endParaRPr lang="en-US" sz="2000" b="1">
                <a:latin typeface="Arial" charset="0"/>
              </a:endParaRPr>
            </a:p>
          </p:txBody>
        </p:sp>
      </p:grpSp>
      <p:grpSp>
        <p:nvGrpSpPr>
          <p:cNvPr id="63516" name="Group 28"/>
          <p:cNvGrpSpPr>
            <a:grpSpLocks/>
          </p:cNvGrpSpPr>
          <p:nvPr/>
        </p:nvGrpSpPr>
        <p:grpSpPr bwMode="auto">
          <a:xfrm>
            <a:off x="5940425" y="4508500"/>
            <a:ext cx="1368425" cy="1465263"/>
            <a:chOff x="3606" y="1797"/>
            <a:chExt cx="862" cy="923"/>
          </a:xfrm>
        </p:grpSpPr>
        <p:pic>
          <p:nvPicPr>
            <p:cNvPr id="12305" name="Picture 29" descr="mosquito_malari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06" y="1797"/>
              <a:ext cx="862" cy="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6" name="Text Box 30"/>
            <p:cNvSpPr txBox="1">
              <a:spLocks noChangeArrowheads="1"/>
            </p:cNvSpPr>
            <p:nvPr/>
          </p:nvSpPr>
          <p:spPr bwMode="auto">
            <a:xfrm>
              <a:off x="3674" y="2432"/>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Health</a:t>
              </a:r>
              <a:endParaRPr lang="en-US" sz="2400" b="1">
                <a:latin typeface="Arial" charset="0"/>
              </a:endParaRPr>
            </a:p>
          </p:txBody>
        </p:sp>
      </p:grpSp>
      <p:grpSp>
        <p:nvGrpSpPr>
          <p:cNvPr id="63523" name="Group 35"/>
          <p:cNvGrpSpPr>
            <a:grpSpLocks/>
          </p:cNvGrpSpPr>
          <p:nvPr/>
        </p:nvGrpSpPr>
        <p:grpSpPr bwMode="auto">
          <a:xfrm>
            <a:off x="684213" y="3068638"/>
            <a:ext cx="1079500" cy="1249362"/>
            <a:chOff x="408" y="1979"/>
            <a:chExt cx="680" cy="787"/>
          </a:xfrm>
        </p:grpSpPr>
        <p:pic>
          <p:nvPicPr>
            <p:cNvPr id="12303" name="Picture 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1" y="1979"/>
              <a:ext cx="633" cy="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304" name="Text Box 34"/>
            <p:cNvSpPr txBox="1">
              <a:spLocks noChangeArrowheads="1"/>
            </p:cNvSpPr>
            <p:nvPr/>
          </p:nvSpPr>
          <p:spPr bwMode="auto">
            <a:xfrm>
              <a:off x="408" y="2478"/>
              <a:ext cx="68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WWW</a:t>
              </a:r>
              <a:endParaRPr lang="en-US" sz="2400" b="1">
                <a:latin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63523"/>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2000"/>
                                  </p:stCondLst>
                                  <p:childTnLst>
                                    <p:set>
                                      <p:cBhvr>
                                        <p:cTn id="9" dur="1" fill="hold">
                                          <p:stCondLst>
                                            <p:cond delay="0"/>
                                          </p:stCondLst>
                                        </p:cTn>
                                        <p:tgtEl>
                                          <p:spTgt spid="63507"/>
                                        </p:tgtEl>
                                        <p:attrNameLst>
                                          <p:attrName>style.visibility</p:attrName>
                                        </p:attrNameLst>
                                      </p:cBhvr>
                                      <p:to>
                                        <p:strVal val="visible"/>
                                      </p:to>
                                    </p:set>
                                    <p:anim calcmode="lin" valueType="num">
                                      <p:cBhvr additive="base">
                                        <p:cTn id="10" dur="500" fill="hold"/>
                                        <p:tgtEl>
                                          <p:spTgt spid="63507"/>
                                        </p:tgtEl>
                                        <p:attrNameLst>
                                          <p:attrName>ppt_x</p:attrName>
                                        </p:attrNameLst>
                                      </p:cBhvr>
                                      <p:tavLst>
                                        <p:tav tm="0">
                                          <p:val>
                                            <p:strVal val="#ppt_x"/>
                                          </p:val>
                                        </p:tav>
                                        <p:tav tm="100000">
                                          <p:val>
                                            <p:strVal val="#ppt_x"/>
                                          </p:val>
                                        </p:tav>
                                      </p:tavLst>
                                    </p:anim>
                                    <p:anim calcmode="lin" valueType="num">
                                      <p:cBhvr additive="base">
                                        <p:cTn id="11" dur="500" fill="hold"/>
                                        <p:tgtEl>
                                          <p:spTgt spid="6350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2500"/>
                            </p:stCondLst>
                            <p:childTnLst>
                              <p:par>
                                <p:cTn id="13" presetID="2" presetClass="entr" presetSubtype="4" fill="hold" nodeType="afterEffect">
                                  <p:stCondLst>
                                    <p:cond delay="2000"/>
                                  </p:stCondLst>
                                  <p:childTnLst>
                                    <p:set>
                                      <p:cBhvr>
                                        <p:cTn id="14" dur="1" fill="hold">
                                          <p:stCondLst>
                                            <p:cond delay="0"/>
                                          </p:stCondLst>
                                        </p:cTn>
                                        <p:tgtEl>
                                          <p:spTgt spid="63498"/>
                                        </p:tgtEl>
                                        <p:attrNameLst>
                                          <p:attrName>style.visibility</p:attrName>
                                        </p:attrNameLst>
                                      </p:cBhvr>
                                      <p:to>
                                        <p:strVal val="visible"/>
                                      </p:to>
                                    </p:set>
                                    <p:anim calcmode="lin" valueType="num">
                                      <p:cBhvr additive="base">
                                        <p:cTn id="15" dur="500" fill="hold"/>
                                        <p:tgtEl>
                                          <p:spTgt spid="63498"/>
                                        </p:tgtEl>
                                        <p:attrNameLst>
                                          <p:attrName>ppt_x</p:attrName>
                                        </p:attrNameLst>
                                      </p:cBhvr>
                                      <p:tavLst>
                                        <p:tav tm="0">
                                          <p:val>
                                            <p:strVal val="#ppt_x"/>
                                          </p:val>
                                        </p:tav>
                                        <p:tav tm="100000">
                                          <p:val>
                                            <p:strVal val="#ppt_x"/>
                                          </p:val>
                                        </p:tav>
                                      </p:tavLst>
                                    </p:anim>
                                    <p:anim calcmode="lin" valueType="num">
                                      <p:cBhvr additive="base">
                                        <p:cTn id="16" dur="500" fill="hold"/>
                                        <p:tgtEl>
                                          <p:spTgt spid="63498"/>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5000"/>
                            </p:stCondLst>
                            <p:childTnLst>
                              <p:par>
                                <p:cTn id="18" presetID="2" presetClass="entr" presetSubtype="4" fill="hold" nodeType="afterEffect">
                                  <p:stCondLst>
                                    <p:cond delay="2000"/>
                                  </p:stCondLst>
                                  <p:childTnLst>
                                    <p:set>
                                      <p:cBhvr>
                                        <p:cTn id="19" dur="1" fill="hold">
                                          <p:stCondLst>
                                            <p:cond delay="0"/>
                                          </p:stCondLst>
                                        </p:cTn>
                                        <p:tgtEl>
                                          <p:spTgt spid="63492"/>
                                        </p:tgtEl>
                                        <p:attrNameLst>
                                          <p:attrName>style.visibility</p:attrName>
                                        </p:attrNameLst>
                                      </p:cBhvr>
                                      <p:to>
                                        <p:strVal val="visible"/>
                                      </p:to>
                                    </p:set>
                                    <p:anim calcmode="lin" valueType="num">
                                      <p:cBhvr additive="base">
                                        <p:cTn id="20" dur="500" fill="hold"/>
                                        <p:tgtEl>
                                          <p:spTgt spid="63492"/>
                                        </p:tgtEl>
                                        <p:attrNameLst>
                                          <p:attrName>ppt_x</p:attrName>
                                        </p:attrNameLst>
                                      </p:cBhvr>
                                      <p:tavLst>
                                        <p:tav tm="0">
                                          <p:val>
                                            <p:strVal val="#ppt_x"/>
                                          </p:val>
                                        </p:tav>
                                        <p:tav tm="100000">
                                          <p:val>
                                            <p:strVal val="#ppt_x"/>
                                          </p:val>
                                        </p:tav>
                                      </p:tavLst>
                                    </p:anim>
                                    <p:anim calcmode="lin" valueType="num">
                                      <p:cBhvr additive="base">
                                        <p:cTn id="21" dur="500" fill="hold"/>
                                        <p:tgtEl>
                                          <p:spTgt spid="63492"/>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7500"/>
                            </p:stCondLst>
                            <p:childTnLst>
                              <p:par>
                                <p:cTn id="23" presetID="2" presetClass="entr" presetSubtype="4" fill="hold" nodeType="afterEffect">
                                  <p:stCondLst>
                                    <p:cond delay="2000"/>
                                  </p:stCondLst>
                                  <p:childTnLst>
                                    <p:set>
                                      <p:cBhvr>
                                        <p:cTn id="24" dur="1" fill="hold">
                                          <p:stCondLst>
                                            <p:cond delay="0"/>
                                          </p:stCondLst>
                                        </p:cTn>
                                        <p:tgtEl>
                                          <p:spTgt spid="63501"/>
                                        </p:tgtEl>
                                        <p:attrNameLst>
                                          <p:attrName>style.visibility</p:attrName>
                                        </p:attrNameLst>
                                      </p:cBhvr>
                                      <p:to>
                                        <p:strVal val="visible"/>
                                      </p:to>
                                    </p:set>
                                    <p:anim calcmode="lin" valueType="num">
                                      <p:cBhvr additive="base">
                                        <p:cTn id="25" dur="500" fill="hold"/>
                                        <p:tgtEl>
                                          <p:spTgt spid="63501"/>
                                        </p:tgtEl>
                                        <p:attrNameLst>
                                          <p:attrName>ppt_x</p:attrName>
                                        </p:attrNameLst>
                                      </p:cBhvr>
                                      <p:tavLst>
                                        <p:tav tm="0">
                                          <p:val>
                                            <p:strVal val="#ppt_x"/>
                                          </p:val>
                                        </p:tav>
                                        <p:tav tm="100000">
                                          <p:val>
                                            <p:strVal val="#ppt_x"/>
                                          </p:val>
                                        </p:tav>
                                      </p:tavLst>
                                    </p:anim>
                                    <p:anim calcmode="lin" valueType="num">
                                      <p:cBhvr additive="base">
                                        <p:cTn id="26" dur="500" fill="hold"/>
                                        <p:tgtEl>
                                          <p:spTgt spid="63501"/>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0000"/>
                            </p:stCondLst>
                            <p:childTnLst>
                              <p:par>
                                <p:cTn id="28" presetID="2" presetClass="entr" presetSubtype="4" fill="hold" nodeType="afterEffect">
                                  <p:stCondLst>
                                    <p:cond delay="2000"/>
                                  </p:stCondLst>
                                  <p:childTnLst>
                                    <p:set>
                                      <p:cBhvr>
                                        <p:cTn id="29" dur="1" fill="hold">
                                          <p:stCondLst>
                                            <p:cond delay="0"/>
                                          </p:stCondLst>
                                        </p:cTn>
                                        <p:tgtEl>
                                          <p:spTgt spid="63495"/>
                                        </p:tgtEl>
                                        <p:attrNameLst>
                                          <p:attrName>style.visibility</p:attrName>
                                        </p:attrNameLst>
                                      </p:cBhvr>
                                      <p:to>
                                        <p:strVal val="visible"/>
                                      </p:to>
                                    </p:set>
                                    <p:anim calcmode="lin" valueType="num">
                                      <p:cBhvr additive="base">
                                        <p:cTn id="30" dur="500" fill="hold"/>
                                        <p:tgtEl>
                                          <p:spTgt spid="63495"/>
                                        </p:tgtEl>
                                        <p:attrNameLst>
                                          <p:attrName>ppt_x</p:attrName>
                                        </p:attrNameLst>
                                      </p:cBhvr>
                                      <p:tavLst>
                                        <p:tav tm="0">
                                          <p:val>
                                            <p:strVal val="#ppt_x"/>
                                          </p:val>
                                        </p:tav>
                                        <p:tav tm="100000">
                                          <p:val>
                                            <p:strVal val="#ppt_x"/>
                                          </p:val>
                                        </p:tav>
                                      </p:tavLst>
                                    </p:anim>
                                    <p:anim calcmode="lin" valueType="num">
                                      <p:cBhvr additive="base">
                                        <p:cTn id="31" dur="500" fill="hold"/>
                                        <p:tgtEl>
                                          <p:spTgt spid="63495"/>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2500"/>
                            </p:stCondLst>
                            <p:childTnLst>
                              <p:par>
                                <p:cTn id="33" presetID="2" presetClass="entr" presetSubtype="4" fill="hold" nodeType="afterEffect">
                                  <p:stCondLst>
                                    <p:cond delay="2000"/>
                                  </p:stCondLst>
                                  <p:childTnLst>
                                    <p:set>
                                      <p:cBhvr>
                                        <p:cTn id="34" dur="1" fill="hold">
                                          <p:stCondLst>
                                            <p:cond delay="0"/>
                                          </p:stCondLst>
                                        </p:cTn>
                                        <p:tgtEl>
                                          <p:spTgt spid="63504"/>
                                        </p:tgtEl>
                                        <p:attrNameLst>
                                          <p:attrName>style.visibility</p:attrName>
                                        </p:attrNameLst>
                                      </p:cBhvr>
                                      <p:to>
                                        <p:strVal val="visible"/>
                                      </p:to>
                                    </p:set>
                                    <p:anim calcmode="lin" valueType="num">
                                      <p:cBhvr additive="base">
                                        <p:cTn id="35" dur="500" fill="hold"/>
                                        <p:tgtEl>
                                          <p:spTgt spid="63504"/>
                                        </p:tgtEl>
                                        <p:attrNameLst>
                                          <p:attrName>ppt_x</p:attrName>
                                        </p:attrNameLst>
                                      </p:cBhvr>
                                      <p:tavLst>
                                        <p:tav tm="0">
                                          <p:val>
                                            <p:strVal val="#ppt_x"/>
                                          </p:val>
                                        </p:tav>
                                        <p:tav tm="100000">
                                          <p:val>
                                            <p:strVal val="#ppt_x"/>
                                          </p:val>
                                        </p:tav>
                                      </p:tavLst>
                                    </p:anim>
                                    <p:anim calcmode="lin" valueType="num">
                                      <p:cBhvr additive="base">
                                        <p:cTn id="36" dur="500" fill="hold"/>
                                        <p:tgtEl>
                                          <p:spTgt spid="63504"/>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5000"/>
                            </p:stCondLst>
                            <p:childTnLst>
                              <p:par>
                                <p:cTn id="38" presetID="2" presetClass="entr" presetSubtype="4" fill="hold" nodeType="afterEffect">
                                  <p:stCondLst>
                                    <p:cond delay="2000"/>
                                  </p:stCondLst>
                                  <p:childTnLst>
                                    <p:set>
                                      <p:cBhvr>
                                        <p:cTn id="39" dur="1" fill="hold">
                                          <p:stCondLst>
                                            <p:cond delay="0"/>
                                          </p:stCondLst>
                                        </p:cTn>
                                        <p:tgtEl>
                                          <p:spTgt spid="63510"/>
                                        </p:tgtEl>
                                        <p:attrNameLst>
                                          <p:attrName>style.visibility</p:attrName>
                                        </p:attrNameLst>
                                      </p:cBhvr>
                                      <p:to>
                                        <p:strVal val="visible"/>
                                      </p:to>
                                    </p:set>
                                    <p:anim calcmode="lin" valueType="num">
                                      <p:cBhvr additive="base">
                                        <p:cTn id="40" dur="500" fill="hold"/>
                                        <p:tgtEl>
                                          <p:spTgt spid="63510"/>
                                        </p:tgtEl>
                                        <p:attrNameLst>
                                          <p:attrName>ppt_x</p:attrName>
                                        </p:attrNameLst>
                                      </p:cBhvr>
                                      <p:tavLst>
                                        <p:tav tm="0">
                                          <p:val>
                                            <p:strVal val="#ppt_x"/>
                                          </p:val>
                                        </p:tav>
                                        <p:tav tm="100000">
                                          <p:val>
                                            <p:strVal val="#ppt_x"/>
                                          </p:val>
                                        </p:tav>
                                      </p:tavLst>
                                    </p:anim>
                                    <p:anim calcmode="lin" valueType="num">
                                      <p:cBhvr additive="base">
                                        <p:cTn id="41" dur="500" fill="hold"/>
                                        <p:tgtEl>
                                          <p:spTgt spid="63510"/>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7500"/>
                            </p:stCondLst>
                            <p:childTnLst>
                              <p:par>
                                <p:cTn id="43" presetID="2" presetClass="entr" presetSubtype="4" fill="hold" nodeType="afterEffect">
                                  <p:stCondLst>
                                    <p:cond delay="2000"/>
                                  </p:stCondLst>
                                  <p:childTnLst>
                                    <p:set>
                                      <p:cBhvr>
                                        <p:cTn id="44" dur="1" fill="hold">
                                          <p:stCondLst>
                                            <p:cond delay="0"/>
                                          </p:stCondLst>
                                        </p:cTn>
                                        <p:tgtEl>
                                          <p:spTgt spid="63513"/>
                                        </p:tgtEl>
                                        <p:attrNameLst>
                                          <p:attrName>style.visibility</p:attrName>
                                        </p:attrNameLst>
                                      </p:cBhvr>
                                      <p:to>
                                        <p:strVal val="visible"/>
                                      </p:to>
                                    </p:set>
                                    <p:anim calcmode="lin" valueType="num">
                                      <p:cBhvr additive="base">
                                        <p:cTn id="45" dur="500" fill="hold"/>
                                        <p:tgtEl>
                                          <p:spTgt spid="63513"/>
                                        </p:tgtEl>
                                        <p:attrNameLst>
                                          <p:attrName>ppt_x</p:attrName>
                                        </p:attrNameLst>
                                      </p:cBhvr>
                                      <p:tavLst>
                                        <p:tav tm="0">
                                          <p:val>
                                            <p:strVal val="#ppt_x"/>
                                          </p:val>
                                        </p:tav>
                                        <p:tav tm="100000">
                                          <p:val>
                                            <p:strVal val="#ppt_x"/>
                                          </p:val>
                                        </p:tav>
                                      </p:tavLst>
                                    </p:anim>
                                    <p:anim calcmode="lin" valueType="num">
                                      <p:cBhvr additive="base">
                                        <p:cTn id="46" dur="500" fill="hold"/>
                                        <p:tgtEl>
                                          <p:spTgt spid="63513"/>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20000"/>
                            </p:stCondLst>
                            <p:childTnLst>
                              <p:par>
                                <p:cTn id="48" presetID="2" presetClass="entr" presetSubtype="4" fill="hold" nodeType="afterEffect">
                                  <p:stCondLst>
                                    <p:cond delay="2000"/>
                                  </p:stCondLst>
                                  <p:childTnLst>
                                    <p:set>
                                      <p:cBhvr>
                                        <p:cTn id="49" dur="1" fill="hold">
                                          <p:stCondLst>
                                            <p:cond delay="0"/>
                                          </p:stCondLst>
                                        </p:cTn>
                                        <p:tgtEl>
                                          <p:spTgt spid="63516"/>
                                        </p:tgtEl>
                                        <p:attrNameLst>
                                          <p:attrName>style.visibility</p:attrName>
                                        </p:attrNameLst>
                                      </p:cBhvr>
                                      <p:to>
                                        <p:strVal val="visible"/>
                                      </p:to>
                                    </p:set>
                                    <p:anim calcmode="lin" valueType="num">
                                      <p:cBhvr additive="base">
                                        <p:cTn id="50" dur="500" fill="hold"/>
                                        <p:tgtEl>
                                          <p:spTgt spid="63516"/>
                                        </p:tgtEl>
                                        <p:attrNameLst>
                                          <p:attrName>ppt_x</p:attrName>
                                        </p:attrNameLst>
                                      </p:cBhvr>
                                      <p:tavLst>
                                        <p:tav tm="0">
                                          <p:val>
                                            <p:strVal val="#ppt_x"/>
                                          </p:val>
                                        </p:tav>
                                        <p:tav tm="100000">
                                          <p:val>
                                            <p:strVal val="#ppt_x"/>
                                          </p:val>
                                        </p:tav>
                                      </p:tavLst>
                                    </p:anim>
                                    <p:anim calcmode="lin" valueType="num">
                                      <p:cBhvr additive="base">
                                        <p:cTn id="51" dur="500" fill="hold"/>
                                        <p:tgtEl>
                                          <p:spTgt spid="635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3315"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8B45F82-683C-4DB9-86B7-F5EE675C1E7F}" type="slidenum">
              <a:rPr lang="en-US" sz="1400" smtClean="0">
                <a:latin typeface="Arial" charset="0"/>
              </a:rPr>
              <a:pPr/>
              <a:t>8</a:t>
            </a:fld>
            <a:endParaRPr lang="en-US" sz="1400" smtClean="0">
              <a:latin typeface="Arial" charset="0"/>
            </a:endParaRPr>
          </a:p>
        </p:txBody>
      </p:sp>
      <p:sp>
        <p:nvSpPr>
          <p:cNvPr id="13316" name="Rectangle 2"/>
          <p:cNvSpPr>
            <a:spLocks noGrp="1" noChangeArrowheads="1"/>
          </p:cNvSpPr>
          <p:nvPr>
            <p:ph type="title"/>
          </p:nvPr>
        </p:nvSpPr>
        <p:spPr/>
        <p:txBody>
          <a:bodyPr/>
          <a:lstStyle/>
          <a:p>
            <a:r>
              <a:rPr lang="en-GB" smtClean="0"/>
              <a:t>Conflicting priorities</a:t>
            </a:r>
            <a:endParaRPr lang="en-US" smtClean="0"/>
          </a:p>
        </p:txBody>
      </p:sp>
      <p:sp>
        <p:nvSpPr>
          <p:cNvPr id="13317" name="Rectangle 4"/>
          <p:cNvSpPr>
            <a:spLocks noGrp="1" noChangeArrowheads="1"/>
          </p:cNvSpPr>
          <p:nvPr>
            <p:ph type="body" sz="half" idx="1"/>
          </p:nvPr>
        </p:nvSpPr>
        <p:spPr/>
        <p:txBody>
          <a:bodyPr/>
          <a:lstStyle/>
          <a:p>
            <a:pPr marL="0" indent="0"/>
            <a:r>
              <a:rPr lang="en-GB" sz="2400" b="1" smtClean="0"/>
              <a:t>Operations</a:t>
            </a:r>
          </a:p>
          <a:p>
            <a:pPr marL="0" indent="0">
              <a:buFontTx/>
              <a:buChar char="•"/>
            </a:pPr>
            <a:r>
              <a:rPr lang="en-GB" sz="2400" smtClean="0"/>
              <a:t>Predictable</a:t>
            </a:r>
          </a:p>
          <a:p>
            <a:pPr lvl="1"/>
            <a:r>
              <a:rPr lang="en-GB" smtClean="0"/>
              <a:t>Deadlines</a:t>
            </a:r>
          </a:p>
          <a:p>
            <a:pPr lvl="1"/>
            <a:r>
              <a:rPr lang="en-GB" smtClean="0"/>
              <a:t>Content</a:t>
            </a:r>
          </a:p>
          <a:p>
            <a:pPr lvl="1"/>
            <a:r>
              <a:rPr lang="en-GB" smtClean="0"/>
              <a:t>Formats</a:t>
            </a:r>
          </a:p>
          <a:p>
            <a:pPr marL="0" indent="0">
              <a:buFontTx/>
              <a:buChar char="•"/>
            </a:pPr>
            <a:r>
              <a:rPr lang="en-GB" sz="2400" smtClean="0"/>
              <a:t>Infrastructure</a:t>
            </a:r>
          </a:p>
          <a:p>
            <a:pPr lvl="1"/>
            <a:r>
              <a:rPr lang="en-GB" smtClean="0"/>
              <a:t>Fixed</a:t>
            </a:r>
          </a:p>
          <a:p>
            <a:pPr lvl="1"/>
            <a:r>
              <a:rPr lang="en-GB" smtClean="0"/>
              <a:t>Slow to change</a:t>
            </a:r>
          </a:p>
          <a:p>
            <a:pPr lvl="1"/>
            <a:r>
              <a:rPr lang="en-GB" smtClean="0"/>
              <a:t>Limited capability</a:t>
            </a:r>
            <a:endParaRPr lang="en-US" smtClean="0"/>
          </a:p>
        </p:txBody>
      </p:sp>
      <p:sp>
        <p:nvSpPr>
          <p:cNvPr id="13318" name="Rectangle 5"/>
          <p:cNvSpPr>
            <a:spLocks noGrp="1" noChangeArrowheads="1"/>
          </p:cNvSpPr>
          <p:nvPr>
            <p:ph type="body" sz="half" idx="2"/>
          </p:nvPr>
        </p:nvSpPr>
        <p:spPr/>
        <p:txBody>
          <a:bodyPr/>
          <a:lstStyle/>
          <a:p>
            <a:pPr marL="0" indent="0"/>
            <a:r>
              <a:rPr lang="en-GB" sz="2400" b="1" smtClean="0"/>
              <a:t>Research</a:t>
            </a:r>
          </a:p>
          <a:p>
            <a:pPr marL="0" indent="0">
              <a:buFontTx/>
              <a:buChar char="•"/>
            </a:pPr>
            <a:r>
              <a:rPr lang="en-GB" sz="2400" smtClean="0"/>
              <a:t>Flexible</a:t>
            </a:r>
          </a:p>
          <a:p>
            <a:pPr lvl="1"/>
            <a:r>
              <a:rPr lang="en-GB" smtClean="0"/>
              <a:t>Deadlines</a:t>
            </a:r>
          </a:p>
          <a:p>
            <a:pPr lvl="1"/>
            <a:r>
              <a:rPr lang="en-GB" smtClean="0"/>
              <a:t>Content</a:t>
            </a:r>
          </a:p>
          <a:p>
            <a:pPr lvl="1"/>
            <a:r>
              <a:rPr lang="en-GB" smtClean="0"/>
              <a:t>Formats</a:t>
            </a:r>
          </a:p>
          <a:p>
            <a:pPr marL="0" indent="0">
              <a:buFontTx/>
              <a:buChar char="•"/>
            </a:pPr>
            <a:r>
              <a:rPr lang="en-GB" sz="2400" smtClean="0"/>
              <a:t>Peer networks</a:t>
            </a:r>
          </a:p>
          <a:p>
            <a:pPr lvl="1"/>
            <a:r>
              <a:rPr lang="en-GB" smtClean="0"/>
              <a:t>Ad hoc</a:t>
            </a:r>
          </a:p>
          <a:p>
            <a:pPr lvl="1"/>
            <a:r>
              <a:rPr lang="en-GB" smtClean="0"/>
              <a:t>Rapid change</a:t>
            </a:r>
          </a:p>
          <a:p>
            <a:pPr lvl="1"/>
            <a:r>
              <a:rPr lang="en-GB" smtClean="0"/>
              <a:t>Time to adapt to new sources</a:t>
            </a:r>
          </a:p>
          <a:p>
            <a:pPr lvl="1"/>
            <a:endParaRPr lang="en-GB" smtClean="0"/>
          </a:p>
          <a:p>
            <a:pPr marL="0" indent="0">
              <a:buFontTx/>
              <a:buChar char="•"/>
            </a:pPr>
            <a:endParaRPr lang="en-US" sz="240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4339"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BF39F85-AAA0-405C-A2D9-D1F14359691D}" type="slidenum">
              <a:rPr lang="en-US" sz="1400" smtClean="0">
                <a:latin typeface="Arial" charset="0"/>
              </a:rPr>
              <a:pPr/>
              <a:t>9</a:t>
            </a:fld>
            <a:endParaRPr lang="en-US" sz="1400" smtClean="0">
              <a:latin typeface="Arial" charset="0"/>
            </a:endParaRPr>
          </a:p>
        </p:txBody>
      </p:sp>
      <p:sp>
        <p:nvSpPr>
          <p:cNvPr id="14340" name="Rectangle 4"/>
          <p:cNvSpPr>
            <a:spLocks noGrp="1" noChangeArrowheads="1"/>
          </p:cNvSpPr>
          <p:nvPr>
            <p:ph type="title"/>
          </p:nvPr>
        </p:nvSpPr>
        <p:spPr/>
        <p:txBody>
          <a:bodyPr/>
          <a:lstStyle/>
          <a:p>
            <a:r>
              <a:rPr lang="en-GB" smtClean="0"/>
              <a:t>The GTS is…</a:t>
            </a:r>
            <a:endParaRPr lang="en-US" smtClean="0"/>
          </a:p>
        </p:txBody>
      </p:sp>
      <p:pic>
        <p:nvPicPr>
          <p:cNvPr id="14341" name="Picture 5" descr="RA6RMTNi_PtToPt_Dec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12875"/>
            <a:ext cx="70580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0" name="Text Box 6"/>
          <p:cNvSpPr txBox="1">
            <a:spLocks noChangeArrowheads="1"/>
          </p:cNvSpPr>
          <p:nvPr/>
        </p:nvSpPr>
        <p:spPr bwMode="auto">
          <a:xfrm>
            <a:off x="539750" y="1341438"/>
            <a:ext cx="7993063" cy="5008562"/>
          </a:xfrm>
          <a:prstGeom prst="rect">
            <a:avLst/>
          </a:prstGeom>
          <a:solidFill>
            <a:schemeClr val="bg1">
              <a:alpha val="79999"/>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solidFill>
                  <a:srgbClr val="008000"/>
                </a:solidFill>
              </a:rPr>
              <a:t>Reliable</a:t>
            </a:r>
          </a:p>
          <a:p>
            <a:pPr>
              <a:spcBef>
                <a:spcPct val="50000"/>
              </a:spcBef>
            </a:pPr>
            <a:r>
              <a:rPr lang="en-GB">
                <a:solidFill>
                  <a:srgbClr val="008000"/>
                </a:solidFill>
              </a:rPr>
              <a:t>Strongly managed</a:t>
            </a:r>
          </a:p>
          <a:p>
            <a:pPr>
              <a:spcBef>
                <a:spcPct val="50000"/>
              </a:spcBef>
            </a:pPr>
            <a:r>
              <a:rPr lang="en-GB">
                <a:solidFill>
                  <a:srgbClr val="008000"/>
                </a:solidFill>
              </a:rPr>
              <a:t>Effective</a:t>
            </a:r>
          </a:p>
          <a:p>
            <a:pPr>
              <a:spcBef>
                <a:spcPct val="50000"/>
              </a:spcBef>
            </a:pPr>
            <a:endParaRPr lang="en-GB">
              <a:solidFill>
                <a:srgbClr val="008000"/>
              </a:solidFill>
            </a:endParaRPr>
          </a:p>
          <a:p>
            <a:pPr>
              <a:spcBef>
                <a:spcPct val="50000"/>
              </a:spcBef>
            </a:pPr>
            <a:endParaRPr lang="en-GB">
              <a:solidFill>
                <a:srgbClr val="008000"/>
              </a:solidFill>
            </a:endParaRPr>
          </a:p>
          <a:p>
            <a:pPr algn="r">
              <a:spcBef>
                <a:spcPct val="50000"/>
              </a:spcBef>
            </a:pPr>
            <a:r>
              <a:rPr lang="en-GB">
                <a:solidFill>
                  <a:srgbClr val="FF0000"/>
                </a:solidFill>
              </a:rPr>
              <a:t>Complex</a:t>
            </a:r>
          </a:p>
          <a:p>
            <a:pPr algn="r">
              <a:spcBef>
                <a:spcPct val="50000"/>
              </a:spcBef>
            </a:pPr>
            <a:r>
              <a:rPr lang="en-GB">
                <a:solidFill>
                  <a:srgbClr val="FF0000"/>
                </a:solidFill>
              </a:rPr>
              <a:t>Restricted access</a:t>
            </a:r>
          </a:p>
          <a:p>
            <a:pPr algn="r">
              <a:spcBef>
                <a:spcPct val="50000"/>
              </a:spcBef>
            </a:pPr>
            <a:r>
              <a:rPr lang="en-GB">
                <a:solidFill>
                  <a:srgbClr val="FF0000"/>
                </a:solidFill>
              </a:rPr>
              <a:t>Limited capacity</a:t>
            </a:r>
            <a:endParaRPr 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536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AE302811-6100-4C35-A7A5-B68D7B654799}" type="slidenum">
              <a:rPr lang="en-US" sz="1400" smtClean="0">
                <a:latin typeface="Arial" charset="0"/>
              </a:rPr>
              <a:pPr/>
              <a:t>10</a:t>
            </a:fld>
            <a:endParaRPr lang="en-US" sz="1400" smtClean="0">
              <a:latin typeface="Arial" charset="0"/>
            </a:endParaRPr>
          </a:p>
        </p:txBody>
      </p:sp>
      <p:sp>
        <p:nvSpPr>
          <p:cNvPr id="15364" name="Rectangle 2"/>
          <p:cNvSpPr>
            <a:spLocks noGrp="1" noChangeArrowheads="1"/>
          </p:cNvSpPr>
          <p:nvPr>
            <p:ph type="title"/>
          </p:nvPr>
        </p:nvSpPr>
        <p:spPr/>
        <p:txBody>
          <a:bodyPr/>
          <a:lstStyle/>
          <a:p>
            <a:r>
              <a:rPr lang="en-GB" smtClean="0"/>
              <a:t>WIS is..</a:t>
            </a:r>
            <a:endParaRPr lang="en-US" smtClean="0"/>
          </a:p>
        </p:txBody>
      </p:sp>
      <p:sp>
        <p:nvSpPr>
          <p:cNvPr id="15365" name="Rectangle 3"/>
          <p:cNvSpPr>
            <a:spLocks noGrp="1" noChangeArrowheads="1"/>
          </p:cNvSpPr>
          <p:nvPr>
            <p:ph type="body" idx="1"/>
          </p:nvPr>
        </p:nvSpPr>
        <p:spPr/>
        <p:txBody>
          <a:bodyPr/>
          <a:lstStyle/>
          <a:p>
            <a:pPr>
              <a:defRPr/>
            </a:pPr>
            <a:r>
              <a:rPr lang="en-GB" dirty="0" smtClean="0"/>
              <a:t>The WMO Information System</a:t>
            </a:r>
          </a:p>
          <a:p>
            <a:pPr>
              <a:defRPr/>
            </a:pPr>
            <a:r>
              <a:rPr lang="en-GB" b="1" dirty="0" smtClean="0"/>
              <a:t>Part A</a:t>
            </a:r>
            <a:r>
              <a:rPr lang="en-GB" dirty="0" smtClean="0"/>
              <a:t>: enhanced GTS</a:t>
            </a:r>
          </a:p>
          <a:p>
            <a:pPr>
              <a:defRPr/>
            </a:pPr>
            <a:r>
              <a:rPr lang="en-GB" b="1" dirty="0" smtClean="0"/>
              <a:t>Part B</a:t>
            </a:r>
            <a:r>
              <a:rPr lang="en-GB" dirty="0" smtClean="0"/>
              <a:t>: enhanced flexibility through Discovery, Access and Retrieval</a:t>
            </a:r>
          </a:p>
          <a:p>
            <a:pPr>
              <a:defRPr/>
            </a:pPr>
            <a:r>
              <a:rPr lang="en-GB" b="1" dirty="0" smtClean="0"/>
              <a:t>Part C:</a:t>
            </a:r>
            <a:r>
              <a:rPr lang="en-GB" dirty="0" smtClean="0"/>
              <a:t> information management.</a:t>
            </a:r>
          </a:p>
          <a:p>
            <a:pPr marL="0" indent="0">
              <a:defRPr/>
            </a:pPr>
            <a:r>
              <a:rPr lang="en-GB" dirty="0" smtClean="0"/>
              <a:t>	</a:t>
            </a:r>
            <a:r>
              <a:rPr lang="en-US" sz="2400" dirty="0" smtClean="0"/>
              <a:t>That the scope of the WMO Information System be extended to include setting and auditing standards for </a:t>
            </a:r>
            <a:r>
              <a:rPr lang="en-US" sz="2400" dirty="0" err="1" smtClean="0"/>
              <a:t>centres</a:t>
            </a:r>
            <a:r>
              <a:rPr lang="en-US" sz="2400" dirty="0" smtClean="0"/>
              <a:t> that hold information in support of WMO </a:t>
            </a:r>
            <a:r>
              <a:rPr lang="en-US" sz="2400" dirty="0" err="1" smtClean="0"/>
              <a:t>Programmes</a:t>
            </a:r>
            <a:r>
              <a:rPr lang="en-US" sz="2400" dirty="0" smtClean="0"/>
              <a:t>, to be known as Part C of the WMO Information System </a:t>
            </a:r>
          </a:p>
          <a:p>
            <a:pPr marL="0" indent="0">
              <a:defRPr/>
            </a:pPr>
            <a:r>
              <a:rPr lang="en-US" sz="2400" dirty="0"/>
              <a:t>(Resolution 33 (Cg-17</a:t>
            </a:r>
            <a:r>
              <a:rPr lang="en-US" sz="2400" dirty="0" smtClean="0"/>
              <a:t>))</a:t>
            </a:r>
            <a:endParaRPr lang="en-US" sz="40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638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12CA3E4-E3CB-48ED-97A3-4E6647B165B2}" type="slidenum">
              <a:rPr lang="en-US" sz="1400" smtClean="0">
                <a:latin typeface="Arial" charset="0"/>
              </a:rPr>
              <a:pPr/>
              <a:t>11</a:t>
            </a:fld>
            <a:endParaRPr lang="en-US" sz="1400" smtClean="0">
              <a:latin typeface="Arial" charset="0"/>
            </a:endParaRPr>
          </a:p>
        </p:txBody>
      </p:sp>
      <p:sp>
        <p:nvSpPr>
          <p:cNvPr id="16388" name="Rectangle 2"/>
          <p:cNvSpPr>
            <a:spLocks noGrp="1" noChangeArrowheads="1"/>
          </p:cNvSpPr>
          <p:nvPr>
            <p:ph type="title"/>
          </p:nvPr>
        </p:nvSpPr>
        <p:spPr/>
        <p:txBody>
          <a:bodyPr/>
          <a:lstStyle/>
          <a:p>
            <a:r>
              <a:rPr lang="en-GB" smtClean="0"/>
              <a:t>Benefits of WIS</a:t>
            </a:r>
            <a:endParaRPr lang="en-US" smtClean="0"/>
          </a:p>
        </p:txBody>
      </p:sp>
      <p:sp>
        <p:nvSpPr>
          <p:cNvPr id="16389" name="Rectangle 3"/>
          <p:cNvSpPr>
            <a:spLocks noGrp="1" noChangeArrowheads="1"/>
          </p:cNvSpPr>
          <p:nvPr>
            <p:ph type="body" idx="1"/>
          </p:nvPr>
        </p:nvSpPr>
        <p:spPr/>
        <p:txBody>
          <a:bodyPr/>
          <a:lstStyle/>
          <a:p>
            <a:pPr>
              <a:buFontTx/>
              <a:buChar char="•"/>
            </a:pPr>
            <a:r>
              <a:rPr lang="en-US" smtClean="0"/>
              <a:t>Enhances collection of critical data</a:t>
            </a:r>
          </a:p>
          <a:p>
            <a:pPr>
              <a:buFontTx/>
              <a:buChar char="•"/>
            </a:pPr>
            <a:r>
              <a:rPr lang="en-US" smtClean="0"/>
              <a:t>Catalogs all WMO data and products</a:t>
            </a:r>
          </a:p>
          <a:p>
            <a:pPr>
              <a:buFontTx/>
              <a:buChar char="•"/>
            </a:pPr>
            <a:r>
              <a:rPr lang="en-US" smtClean="0"/>
              <a:t>Enhances availability of time-critical data and products at all national centres</a:t>
            </a:r>
          </a:p>
          <a:p>
            <a:pPr>
              <a:buFontTx/>
              <a:buChar char="•"/>
            </a:pPr>
            <a:r>
              <a:rPr lang="en-US" smtClean="0"/>
              <a:t>Opens up GTS to other types of data</a:t>
            </a:r>
          </a:p>
          <a:p>
            <a:pPr>
              <a:buFontTx/>
              <a:buChar char="•"/>
            </a:pPr>
            <a:r>
              <a:rPr lang="en-US" smtClean="0"/>
              <a:t>Exploits technology innovation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741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B8FA912D-A061-450E-9660-BEE5A2BDD99B}" type="slidenum">
              <a:rPr lang="en-US" sz="1400" smtClean="0">
                <a:latin typeface="Arial" charset="0"/>
              </a:rPr>
              <a:pPr/>
              <a:t>12</a:t>
            </a:fld>
            <a:endParaRPr lang="en-US" sz="1400" smtClean="0">
              <a:latin typeface="Arial" charset="0"/>
            </a:endParaRPr>
          </a:p>
        </p:txBody>
      </p:sp>
      <p:sp>
        <p:nvSpPr>
          <p:cNvPr id="17412" name="Rectangle 2"/>
          <p:cNvSpPr>
            <a:spLocks noGrp="1" noChangeArrowheads="1"/>
          </p:cNvSpPr>
          <p:nvPr>
            <p:ph type="title"/>
          </p:nvPr>
        </p:nvSpPr>
        <p:spPr/>
        <p:txBody>
          <a:bodyPr/>
          <a:lstStyle/>
          <a:p>
            <a:endParaRPr lang="en-US" smtClean="0"/>
          </a:p>
        </p:txBody>
      </p:sp>
      <p:sp>
        <p:nvSpPr>
          <p:cNvPr id="17413" name="Rectangle 3"/>
          <p:cNvSpPr>
            <a:spLocks noGrp="1" noChangeArrowheads="1"/>
          </p:cNvSpPr>
          <p:nvPr>
            <p:ph type="body" idx="1"/>
          </p:nvPr>
        </p:nvSpPr>
        <p:spPr/>
        <p:txBody>
          <a:bodyPr/>
          <a:lstStyle/>
          <a:p>
            <a:endParaRPr lang="en-US" smtClean="0"/>
          </a:p>
        </p:txBody>
      </p:sp>
      <p:pic>
        <p:nvPicPr>
          <p:cNvPr id="1741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5"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What WIS does</a:t>
            </a:r>
            <a:endParaRPr lang="en-US" sz="4000" b="1">
              <a:solidFill>
                <a:schemeClr val="bg1"/>
              </a:solidFill>
            </a:endParaRPr>
          </a:p>
        </p:txBody>
      </p:sp>
      <p:sp>
        <p:nvSpPr>
          <p:cNvPr id="17416"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Describes information</a:t>
            </a:r>
          </a:p>
          <a:p>
            <a:pPr>
              <a:spcBef>
                <a:spcPct val="50000"/>
              </a:spcBef>
              <a:buFontTx/>
              <a:buAutoNum type="arabicPeriod"/>
            </a:pPr>
            <a:r>
              <a:rPr lang="en-GB" sz="2400">
                <a:solidFill>
                  <a:schemeClr val="bg1"/>
                </a:solidFill>
                <a:latin typeface="Arial" charset="0"/>
              </a:rPr>
              <a:t>Routinely exchanges information</a:t>
            </a:r>
          </a:p>
          <a:p>
            <a:pPr>
              <a:spcBef>
                <a:spcPct val="50000"/>
              </a:spcBef>
              <a:buFontTx/>
              <a:buAutoNum type="arabicPeriod"/>
            </a:pPr>
            <a:r>
              <a:rPr lang="en-GB" sz="2400">
                <a:solidFill>
                  <a:schemeClr val="bg1"/>
                </a:solidFill>
                <a:latin typeface="Arial" charset="0"/>
              </a:rPr>
              <a:t>Brokers </a:t>
            </a:r>
            <a:r>
              <a:rPr lang="en-GB" sz="2400" i="1">
                <a:solidFill>
                  <a:schemeClr val="bg1"/>
                </a:solidFill>
                <a:latin typeface="Arial" charset="0"/>
              </a:rPr>
              <a:t>ad hoc</a:t>
            </a:r>
            <a:r>
              <a:rPr lang="en-GB" sz="2400">
                <a:solidFill>
                  <a:schemeClr val="bg1"/>
                </a:solidFill>
                <a:latin typeface="Arial" charset="0"/>
              </a:rPr>
              <a:t> exchanges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8435"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5D450B38-EA87-44AB-9D7B-B67E977D3A6B}" type="slidenum">
              <a:rPr lang="en-US" sz="1400" smtClean="0">
                <a:latin typeface="Arial" charset="0"/>
              </a:rPr>
              <a:pPr/>
              <a:t>13</a:t>
            </a:fld>
            <a:endParaRPr lang="en-US" sz="1400" smtClean="0">
              <a:latin typeface="Arial" charset="0"/>
            </a:endParaRPr>
          </a:p>
        </p:txBody>
      </p:sp>
      <p:sp>
        <p:nvSpPr>
          <p:cNvPr id="18436" name="Rectangle 2"/>
          <p:cNvSpPr>
            <a:spLocks noGrp="1" noChangeArrowheads="1"/>
          </p:cNvSpPr>
          <p:nvPr>
            <p:ph type="title"/>
          </p:nvPr>
        </p:nvSpPr>
        <p:spPr/>
        <p:txBody>
          <a:bodyPr/>
          <a:lstStyle/>
          <a:p>
            <a:r>
              <a:rPr lang="en-GB" smtClean="0"/>
              <a:t>WIS describes information</a:t>
            </a:r>
            <a:endParaRPr lang="en-US" smtClean="0"/>
          </a:p>
        </p:txBody>
      </p:sp>
      <p:pic>
        <p:nvPicPr>
          <p:cNvPr id="18437" name="Picture 4" descr="SardineCans(CreativeCommons-Tim-Parkinson-Flickr)"/>
          <p:cNvPicPr>
            <a:picLocks noChangeAspect="1" noChangeArrowheads="1"/>
          </p:cNvPicPr>
          <p:nvPr/>
        </p:nvPicPr>
        <p:blipFill>
          <a:blip r:embed="rId2">
            <a:extLst>
              <a:ext uri="{28A0092B-C50C-407E-A947-70E740481C1C}">
                <a14:useLocalDpi xmlns:a14="http://schemas.microsoft.com/office/drawing/2010/main" val="0"/>
              </a:ext>
            </a:extLst>
          </a:blip>
          <a:srcRect b="15298"/>
          <a:stretch>
            <a:fillRect/>
          </a:stretch>
        </p:blipFill>
        <p:spPr bwMode="auto">
          <a:xfrm>
            <a:off x="1258888" y="1412875"/>
            <a:ext cx="77057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5"/>
          <p:cNvSpPr txBox="1">
            <a:spLocks noChangeArrowheads="1"/>
          </p:cNvSpPr>
          <p:nvPr/>
        </p:nvSpPr>
        <p:spPr bwMode="auto">
          <a:xfrm>
            <a:off x="1258888" y="1412875"/>
            <a:ext cx="7705725" cy="4870450"/>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t>WIS Discovery Metadata</a:t>
            </a:r>
          </a:p>
          <a:p>
            <a:pPr>
              <a:spcBef>
                <a:spcPct val="50000"/>
              </a:spcBef>
              <a:buFontTx/>
              <a:buChar char="•"/>
            </a:pPr>
            <a:r>
              <a:rPr lang="en-GB"/>
              <a:t>What datasets contain</a:t>
            </a:r>
          </a:p>
          <a:p>
            <a:pPr>
              <a:spcBef>
                <a:spcPct val="50000"/>
              </a:spcBef>
              <a:buFontTx/>
              <a:buChar char="•"/>
            </a:pPr>
            <a:r>
              <a:rPr lang="en-GB"/>
              <a:t>Who is responsible</a:t>
            </a:r>
          </a:p>
          <a:p>
            <a:pPr>
              <a:spcBef>
                <a:spcPct val="50000"/>
              </a:spcBef>
              <a:buFontTx/>
              <a:buChar char="•"/>
            </a:pPr>
            <a:r>
              <a:rPr lang="en-GB"/>
              <a:t>How to get datasets</a:t>
            </a:r>
          </a:p>
          <a:p>
            <a:pPr>
              <a:spcBef>
                <a:spcPct val="50000"/>
              </a:spcBef>
            </a:pPr>
            <a:endParaRPr lang="en-GB"/>
          </a:p>
          <a:p>
            <a:pPr>
              <a:spcBef>
                <a:spcPct val="50000"/>
              </a:spcBef>
            </a:pPr>
            <a:endParaRPr lang="en-GB"/>
          </a:p>
          <a:p>
            <a:pPr>
              <a:spcBef>
                <a:spcPct val="50000"/>
              </a:spcBef>
            </a:pPr>
            <a:endParaRPr lang="en-GB"/>
          </a:p>
          <a:p>
            <a:pPr>
              <a:spcBef>
                <a:spcPct val="50000"/>
              </a:spcBef>
            </a:pPr>
            <a:endParaRPr lang="en-US" sz="2200"/>
          </a:p>
        </p:txBody>
      </p:sp>
      <p:sp>
        <p:nvSpPr>
          <p:cNvPr id="18439" name="Rectangle 6"/>
          <p:cNvSpPr>
            <a:spLocks noChangeArrowheads="1"/>
          </p:cNvSpPr>
          <p:nvPr/>
        </p:nvSpPr>
        <p:spPr bwMode="auto">
          <a:xfrm>
            <a:off x="1258888" y="6021388"/>
            <a:ext cx="7634287"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solidFill>
                  <a:schemeClr val="bg1"/>
                </a:solidFill>
              </a:rPr>
              <a:t>Image by Tim Parkinson from </a:t>
            </a:r>
            <a:r>
              <a:rPr lang="en-US" sz="800">
                <a:solidFill>
                  <a:schemeClr val="bg1"/>
                </a:solidFill>
                <a:hlinkClick r:id="rId3"/>
              </a:rPr>
              <a:t>http://www.flickr.com/photos/timparkinson/320165882/ </a:t>
            </a:r>
            <a:r>
              <a:rPr lang="en-US" sz="800">
                <a:solidFill>
                  <a:schemeClr val="bg1"/>
                </a:solidFill>
              </a:rPr>
              <a:t>under the creative commons licence http://creativecommons.org/licenses/by/2.0/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2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1945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82EA711-4633-4EC5-9AAC-3C0222F6C934}" type="slidenum">
              <a:rPr lang="en-US" sz="1400" smtClean="0">
                <a:latin typeface="Arial" charset="0"/>
              </a:rPr>
              <a:pPr/>
              <a:t>14</a:t>
            </a:fld>
            <a:endParaRPr lang="en-US" sz="1400" smtClean="0">
              <a:latin typeface="Arial" charset="0"/>
            </a:endParaRPr>
          </a:p>
        </p:txBody>
      </p:sp>
      <p:sp>
        <p:nvSpPr>
          <p:cNvPr id="19460" name="Rectangle 2"/>
          <p:cNvSpPr>
            <a:spLocks noGrp="1" noChangeArrowheads="1"/>
          </p:cNvSpPr>
          <p:nvPr>
            <p:ph type="title"/>
          </p:nvPr>
        </p:nvSpPr>
        <p:spPr/>
        <p:txBody>
          <a:bodyPr/>
          <a:lstStyle/>
          <a:p>
            <a:r>
              <a:rPr lang="en-GB" smtClean="0"/>
              <a:t>WIS routinely exchanges information</a:t>
            </a:r>
            <a:endParaRPr lang="en-US" smtClean="0"/>
          </a:p>
        </p:txBody>
      </p:sp>
      <p:sp>
        <p:nvSpPr>
          <p:cNvPr id="19461" name="Rectangle 3"/>
          <p:cNvSpPr>
            <a:spLocks noGrp="1" noChangeArrowheads="1"/>
          </p:cNvSpPr>
          <p:nvPr>
            <p:ph type="body" idx="1"/>
          </p:nvPr>
        </p:nvSpPr>
        <p:spPr/>
        <p:txBody>
          <a:bodyPr/>
          <a:lstStyle/>
          <a:p>
            <a:endParaRPr lang="en-US" smtClean="0"/>
          </a:p>
        </p:txBody>
      </p:sp>
      <p:sp>
        <p:nvSpPr>
          <p:cNvPr id="19462" name="Text Box 4"/>
          <p:cNvSpPr txBox="1">
            <a:spLocks noChangeArrowheads="1"/>
          </p:cNvSpPr>
          <p:nvPr/>
        </p:nvSpPr>
        <p:spPr bwMode="auto">
          <a:xfrm>
            <a:off x="1403350" y="1484313"/>
            <a:ext cx="7416800" cy="4484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US" sz="1200">
                <a:solidFill>
                  <a:srgbClr val="FF9900"/>
                </a:solidFill>
              </a:rPr>
              <a:t>################################################################################</a:t>
            </a:r>
          </a:p>
          <a:p>
            <a:pPr>
              <a:spcBef>
                <a:spcPct val="50000"/>
              </a:spcBef>
            </a:pPr>
            <a:r>
              <a:rPr lang="en-US" sz="1200">
                <a:solidFill>
                  <a:srgbClr val="FF9900"/>
                </a:solidFill>
              </a:rPr>
              <a:t># SYNOPS from 03772, London / Heathrow Airport (United Kingdom) | 51-29N | 000-27W | 24 m </a:t>
            </a:r>
          </a:p>
          <a:p>
            <a:pPr>
              <a:spcBef>
                <a:spcPct val="50000"/>
              </a:spcBef>
            </a:pPr>
            <a:r>
              <a:rPr lang="en-US" sz="1200">
                <a:solidFill>
                  <a:srgbClr val="FF9900"/>
                </a:solidFill>
              </a:rPr>
              <a:t>################################################################################ </a:t>
            </a:r>
          </a:p>
          <a:p>
            <a:pPr>
              <a:spcBef>
                <a:spcPct val="50000"/>
              </a:spcBef>
            </a:pPr>
            <a:r>
              <a:rPr lang="en-US" sz="1200">
                <a:solidFill>
                  <a:srgbClr val="FF9900"/>
                </a:solidFill>
              </a:rPr>
              <a:t>201209241450 AAXX 24154 03772 45680 /2418 10146 20098 39867 49896 51019 91450 333 55300 20703 84/44 90710 91127=</a:t>
            </a:r>
          </a:p>
          <a:p>
            <a:pPr>
              <a:spcBef>
                <a:spcPct val="50000"/>
              </a:spcBef>
            </a:pPr>
            <a:r>
              <a:rPr lang="en-US" sz="1200">
                <a:solidFill>
                  <a:srgbClr val="FF9900"/>
                </a:solidFill>
              </a:rPr>
              <a:t> 201209241150 AAXX 24124 03772 17465 /2617 10115 20105 39848 49878 53025 60081 761// 91150 333 55300 20325 84/13 85/44 90710 91127=</a:t>
            </a:r>
          </a:p>
          <a:p>
            <a:pPr>
              <a:spcBef>
                <a:spcPct val="50000"/>
              </a:spcBef>
            </a:pPr>
            <a:r>
              <a:rPr lang="en-US" sz="1200">
                <a:solidFill>
                  <a:srgbClr val="FF9900"/>
                </a:solidFill>
              </a:rPr>
              <a:t>201209240850 AAXX 24094 03772 47450 /1009 10150 20145 39823 49852 57020 723// 90850 333 55300 20353 85/11 83/41= </a:t>
            </a:r>
          </a:p>
          <a:p>
            <a:pPr>
              <a:spcBef>
                <a:spcPct val="50000"/>
              </a:spcBef>
            </a:pPr>
            <a:r>
              <a:rPr lang="en-US" sz="1200">
                <a:solidFill>
                  <a:srgbClr val="FF9900"/>
                </a:solidFill>
              </a:rPr>
              <a:t>201209240750 AAXX 24084 03772 47234 /0808 10140 20135 39829 49858 56025 761// 90750 333 55300 20069 81/03 87/09= </a:t>
            </a:r>
          </a:p>
          <a:p>
            <a:pPr>
              <a:spcBef>
                <a:spcPct val="50000"/>
              </a:spcBef>
            </a:pPr>
            <a:r>
              <a:rPr lang="en-US" sz="1200">
                <a:solidFill>
                  <a:srgbClr val="FF9900"/>
                </a:solidFill>
              </a:rPr>
              <a:t>201209240650 AAXX 24074 03772 47240 /0908 10136 20131 39836 49865 56029 751// 90650 333 55300 20037 83/03 87/09=</a:t>
            </a:r>
          </a:p>
          <a:p>
            <a:pPr>
              <a:spcBef>
                <a:spcPct val="50000"/>
              </a:spcBef>
            </a:pPr>
            <a:r>
              <a:rPr lang="en-US" sz="1200">
                <a:solidFill>
                  <a:srgbClr val="FF9900"/>
                </a:solidFill>
              </a:rPr>
              <a:t>201209240550 AAXX 24064 03772 17139 /0808 10131 20126 39842 49872 56039 60092 710// 90550 333 20108 3/010 55000 55300 20000 70218 86/02 84/07=</a:t>
            </a:r>
          </a:p>
          <a:p>
            <a:pPr>
              <a:spcBef>
                <a:spcPct val="50000"/>
              </a:spcBef>
            </a:pPr>
            <a:r>
              <a:rPr lang="en-US" sz="1200">
                <a:solidFill>
                  <a:srgbClr val="FF9900"/>
                </a:solidFill>
              </a:rPr>
              <a:t>201209240450 AAXX 24054 03772 47134 /0909 10127 20122 39854 49883 56044 723// 90450 333 55300 20000 88/02= </a:t>
            </a:r>
          </a:p>
          <a:p>
            <a:pPr>
              <a:spcBef>
                <a:spcPct val="50000"/>
              </a:spcBef>
            </a:pPr>
            <a:r>
              <a:rPr lang="en-US" sz="1200">
                <a:solidFill>
                  <a:srgbClr val="FF9900"/>
                </a:solidFill>
              </a:rPr>
              <a:t>201209240350 AAXX 24044 03772 47239 /0807 10124 20119 39865 49894 58039 722// 90350 333 55300 20000 85/03 87/08=</a:t>
            </a:r>
          </a:p>
          <a:p>
            <a:pPr>
              <a:spcBef>
                <a:spcPct val="50000"/>
              </a:spcBef>
            </a:pPr>
            <a:r>
              <a:rPr lang="en-US" sz="1200">
                <a:solidFill>
                  <a:srgbClr val="FF9900"/>
                </a:solidFill>
              </a:rPr>
              <a:t>201209240250 AAXX 24034 03772 47135 /0807 10120 20114 39881 49911 57037 710// 90250 333 55300 20000 88/02= </a:t>
            </a:r>
          </a:p>
          <a:p>
            <a:pPr>
              <a:spcBef>
                <a:spcPct val="50000"/>
              </a:spcBef>
            </a:pPr>
            <a:r>
              <a:rPr lang="en-US" sz="1200">
                <a:solidFill>
                  <a:srgbClr val="FF9900"/>
                </a:solidFill>
              </a:rPr>
              <a:t>201209240150 AAXX 24024 03772 47130 /0807 10119 20113 39898 49927 56032 710// 90150 333 55300 20000 88/02= </a:t>
            </a:r>
          </a:p>
          <a:p>
            <a:pPr>
              <a:spcBef>
                <a:spcPct val="50000"/>
              </a:spcBef>
            </a:pPr>
            <a:r>
              <a:rPr lang="en-US" sz="1200">
                <a:solidFill>
                  <a:srgbClr val="FF9900"/>
                </a:solidFill>
              </a:rPr>
              <a:t>201209240050 AAXX 24014 03772 47245 /0806 10119 20112 39904 49934 58034 710// 90050 333 55300 20000 88/04= </a:t>
            </a:r>
          </a:p>
          <a:p>
            <a:pPr>
              <a:spcBef>
                <a:spcPct val="50000"/>
              </a:spcBef>
            </a:pPr>
            <a:r>
              <a:rPr lang="en-US" sz="1200">
                <a:solidFill>
                  <a:srgbClr val="FF9900"/>
                </a:solidFill>
              </a:rPr>
              <a:t>201209232350 AAXX 24004 03772 17350 /0807 10119 20110 39919 49949 58015 60091 710// 92350 333 55/// 20204 88/07= </a:t>
            </a:r>
          </a:p>
        </p:txBody>
      </p:sp>
      <p:sp>
        <p:nvSpPr>
          <p:cNvPr id="71685" name="Text Box 5"/>
          <p:cNvSpPr txBox="1">
            <a:spLocks noChangeArrowheads="1"/>
          </p:cNvSpPr>
          <p:nvPr/>
        </p:nvSpPr>
        <p:spPr bwMode="auto">
          <a:xfrm>
            <a:off x="1454150" y="1412875"/>
            <a:ext cx="7689850" cy="4824413"/>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Suppliers can automate sending data</a:t>
            </a:r>
          </a:p>
          <a:p>
            <a:pPr lvl="1">
              <a:spcBef>
                <a:spcPct val="50000"/>
              </a:spcBef>
              <a:buFontTx/>
              <a:buChar char="•"/>
            </a:pPr>
            <a:r>
              <a:rPr lang="en-GB"/>
              <a:t>GTS, Private line, Email, FTP</a:t>
            </a:r>
            <a:r>
              <a:rPr lang="en-GB">
                <a:latin typeface="Arial Black" pitchFamily="34" charset="0"/>
              </a:rPr>
              <a:t>…</a:t>
            </a:r>
            <a:endParaRPr lang="en-GB"/>
          </a:p>
          <a:p>
            <a:pPr>
              <a:spcBef>
                <a:spcPct val="50000"/>
              </a:spcBef>
              <a:buFontTx/>
              <a:buChar char="•"/>
            </a:pPr>
            <a:r>
              <a:rPr lang="en-GB"/>
              <a:t>Users can ask to be sent data when they are received</a:t>
            </a:r>
          </a:p>
          <a:p>
            <a:pPr lvl="1">
              <a:spcBef>
                <a:spcPct val="50000"/>
              </a:spcBef>
              <a:buFontTx/>
              <a:buChar char="•"/>
            </a:pPr>
            <a:r>
              <a:rPr lang="en-GB"/>
              <a:t>GTS, email, ftp, private lines, satellite</a:t>
            </a:r>
            <a:r>
              <a:rPr lang="en-GB">
                <a:latin typeface="Arial Black" pitchFamily="34" charset="0"/>
              </a:rPr>
              <a:t>…</a:t>
            </a: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GB"/>
          </a:p>
          <a:p>
            <a:pPr>
              <a:spcBef>
                <a:spcPct val="50000"/>
              </a:spcBef>
              <a:buFontTx/>
              <a:buChar char="•"/>
            </a:pPr>
            <a:endParaRPr 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71685"/>
                                        </p:tgtEl>
                                        <p:attrNameLst>
                                          <p:attrName>style.visibility</p:attrName>
                                        </p:attrNameLst>
                                      </p:cBhvr>
                                      <p:to>
                                        <p:strVal val="visible"/>
                                      </p:to>
                                    </p:set>
                                    <p:animEffect transition="in" filter="fade">
                                      <p:cBhvr>
                                        <p:cTn id="7"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0483"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C0CD90B-C0E9-416E-8A39-B4132B3D14AB}" type="slidenum">
              <a:rPr lang="en-US" sz="1400" smtClean="0">
                <a:latin typeface="Arial" charset="0"/>
              </a:rPr>
              <a:pPr/>
              <a:t>15</a:t>
            </a:fld>
            <a:endParaRPr lang="en-US" sz="1400" smtClean="0">
              <a:latin typeface="Arial" charset="0"/>
            </a:endParaRPr>
          </a:p>
        </p:txBody>
      </p:sp>
      <p:sp>
        <p:nvSpPr>
          <p:cNvPr id="20484" name="Rectangle 2"/>
          <p:cNvSpPr>
            <a:spLocks noGrp="1" noChangeArrowheads="1"/>
          </p:cNvSpPr>
          <p:nvPr>
            <p:ph type="title"/>
          </p:nvPr>
        </p:nvSpPr>
        <p:spPr/>
        <p:txBody>
          <a:bodyPr/>
          <a:lstStyle/>
          <a:p>
            <a:r>
              <a:rPr lang="en-GB" smtClean="0"/>
              <a:t>Brokers </a:t>
            </a:r>
            <a:r>
              <a:rPr lang="en-GB" i="1" smtClean="0"/>
              <a:t>ad hoc</a:t>
            </a:r>
            <a:r>
              <a:rPr lang="en-GB" smtClean="0"/>
              <a:t> exchanges</a:t>
            </a:r>
            <a:endParaRPr lang="en-US" smtClean="0"/>
          </a:p>
        </p:txBody>
      </p:sp>
      <p:sp>
        <p:nvSpPr>
          <p:cNvPr id="20485" name="Rectangle 6"/>
          <p:cNvSpPr>
            <a:spLocks noGrp="1" noChangeArrowheads="1"/>
          </p:cNvSpPr>
          <p:nvPr>
            <p:ph type="body" sz="half" idx="1"/>
          </p:nvPr>
        </p:nvSpPr>
        <p:spPr>
          <a:xfrm>
            <a:off x="611560" y="1412875"/>
            <a:ext cx="4495428" cy="4683125"/>
          </a:xfrm>
        </p:spPr>
        <p:txBody>
          <a:bodyPr/>
          <a:lstStyle/>
          <a:p>
            <a:pPr marL="0" indent="0"/>
            <a:r>
              <a:rPr lang="en-GB" sz="2000" dirty="0" smtClean="0"/>
              <a:t>Once information found:</a:t>
            </a:r>
          </a:p>
          <a:p>
            <a:pPr marL="0" indent="0"/>
            <a:endParaRPr lang="en-GB" sz="2000" dirty="0" smtClean="0"/>
          </a:p>
          <a:p>
            <a:pPr marL="0" indent="0">
              <a:buFontTx/>
              <a:buChar char="•"/>
            </a:pPr>
            <a:r>
              <a:rPr lang="en-GB" sz="2000" dirty="0" smtClean="0"/>
              <a:t> Download routine data</a:t>
            </a:r>
          </a:p>
          <a:p>
            <a:pPr marL="0" indent="0">
              <a:buFontTx/>
              <a:buChar char="•"/>
            </a:pPr>
            <a:r>
              <a:rPr lang="en-GB" sz="2000" dirty="0" smtClean="0"/>
              <a:t> Download data</a:t>
            </a:r>
          </a:p>
          <a:p>
            <a:pPr marL="0" indent="0">
              <a:buFontTx/>
              <a:buChar char="•"/>
            </a:pPr>
            <a:r>
              <a:rPr lang="en-GB" sz="2000" dirty="0" smtClean="0"/>
              <a:t> Request data to be sent</a:t>
            </a:r>
          </a:p>
          <a:p>
            <a:pPr lvl="1"/>
            <a:r>
              <a:rPr lang="en-GB" sz="2000" dirty="0" smtClean="0"/>
              <a:t>Large datasets</a:t>
            </a:r>
          </a:p>
          <a:p>
            <a:pPr lvl="1"/>
            <a:r>
              <a:rPr lang="en-GB" sz="2000" dirty="0" smtClean="0"/>
              <a:t>Paper datasets</a:t>
            </a:r>
          </a:p>
          <a:p>
            <a:pPr lvl="1"/>
            <a:r>
              <a:rPr lang="en-GB" sz="2000" dirty="0" smtClean="0"/>
              <a:t>…</a:t>
            </a:r>
          </a:p>
          <a:p>
            <a:pPr marL="0" indent="0">
              <a:buFontTx/>
              <a:buChar char="•"/>
            </a:pPr>
            <a:r>
              <a:rPr lang="en-GB" sz="2000" dirty="0" smtClean="0"/>
              <a:t> Standard formats</a:t>
            </a:r>
          </a:p>
          <a:p>
            <a:pPr lvl="1"/>
            <a:r>
              <a:rPr lang="en-GB" sz="2000" dirty="0" smtClean="0"/>
              <a:t>WMO: TDCF</a:t>
            </a:r>
          </a:p>
          <a:p>
            <a:pPr lvl="1"/>
            <a:r>
              <a:rPr lang="en-GB" sz="2000" dirty="0" smtClean="0"/>
              <a:t>Research: </a:t>
            </a:r>
            <a:r>
              <a:rPr lang="en-GB" sz="2000" dirty="0" err="1" smtClean="0"/>
              <a:t>NetCDF</a:t>
            </a:r>
            <a:r>
              <a:rPr lang="en-GB" sz="2000" dirty="0" smtClean="0"/>
              <a:t> …</a:t>
            </a:r>
          </a:p>
          <a:p>
            <a:pPr lvl="1"/>
            <a:r>
              <a:rPr lang="en-GB" sz="2000" dirty="0" smtClean="0"/>
              <a:t>Other: XML, </a:t>
            </a:r>
            <a:r>
              <a:rPr lang="en-GB" sz="2000" dirty="0" err="1" smtClean="0"/>
              <a:t>AvXML</a:t>
            </a:r>
            <a:r>
              <a:rPr lang="en-GB" sz="2000" dirty="0" smtClean="0"/>
              <a:t>, WaterML2 …</a:t>
            </a:r>
            <a:endParaRPr lang="en-US" sz="2000" dirty="0" smtClean="0"/>
          </a:p>
        </p:txBody>
      </p:sp>
      <p:sp>
        <p:nvSpPr>
          <p:cNvPr id="20486" name="Rectangle 7"/>
          <p:cNvSpPr>
            <a:spLocks noGrp="1" noChangeArrowheads="1"/>
          </p:cNvSpPr>
          <p:nvPr>
            <p:ph type="body" sz="half" idx="2"/>
          </p:nvPr>
        </p:nvSpPr>
        <p:spPr/>
        <p:txBody>
          <a:bodyPr/>
          <a:lstStyle/>
          <a:p>
            <a:pPr marL="0" indent="0"/>
            <a:endParaRPr lang="en-US" sz="2000" smtClean="0"/>
          </a:p>
        </p:txBody>
      </p:sp>
      <p:sp>
        <p:nvSpPr>
          <p:cNvPr id="20487" name="Rectangle 4"/>
          <p:cNvSpPr>
            <a:spLocks noChangeArrowheads="1"/>
          </p:cNvSpPr>
          <p:nvPr/>
        </p:nvSpPr>
        <p:spPr bwMode="auto">
          <a:xfrm>
            <a:off x="0" y="6092825"/>
            <a:ext cx="8999538" cy="214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t>Image reproduced by courtesy of Arttu Manninen (</a:t>
            </a:r>
            <a:r>
              <a:rPr lang="en-US" sz="800">
                <a:hlinkClick r:id="rId2"/>
              </a:rPr>
              <a:t>http://www.flickr.com/photos/adrenalin/4250667/</a:t>
            </a:r>
            <a:r>
              <a:rPr lang="en-US" sz="800"/>
              <a:t>) under the Creative Commons attribution non-commercial no-derivatives licence. http://creativecommons.org/licenses/by-nc-nd/2.0/deed.en</a:t>
            </a:r>
          </a:p>
        </p:txBody>
      </p:sp>
      <p:pic>
        <p:nvPicPr>
          <p:cNvPr id="20488" name="Picture 5" descr="DigitalWaterfall(CreativeCommonsAttributionNoCommerc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1412875"/>
            <a:ext cx="294005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150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57EAB53-1A73-4A6C-A7AC-52BFA08B3E3E}" type="slidenum">
              <a:rPr lang="en-US" sz="1400" smtClean="0">
                <a:latin typeface="Arial" charset="0"/>
              </a:rPr>
              <a:pPr/>
              <a:t>16</a:t>
            </a:fld>
            <a:endParaRPr lang="en-US" sz="1400" smtClean="0">
              <a:latin typeface="Arial" charset="0"/>
            </a:endParaRPr>
          </a:p>
        </p:txBody>
      </p:sp>
      <p:sp>
        <p:nvSpPr>
          <p:cNvPr id="21508" name="Rectangle 2"/>
          <p:cNvSpPr>
            <a:spLocks noGrp="1" noChangeArrowheads="1"/>
          </p:cNvSpPr>
          <p:nvPr>
            <p:ph type="title"/>
          </p:nvPr>
        </p:nvSpPr>
        <p:spPr/>
        <p:txBody>
          <a:bodyPr/>
          <a:lstStyle/>
          <a:p>
            <a:endParaRPr lang="en-US" smtClean="0"/>
          </a:p>
        </p:txBody>
      </p:sp>
      <p:sp>
        <p:nvSpPr>
          <p:cNvPr id="21509" name="Rectangle 3"/>
          <p:cNvSpPr>
            <a:spLocks noGrp="1" noChangeArrowheads="1"/>
          </p:cNvSpPr>
          <p:nvPr>
            <p:ph type="body" idx="1"/>
          </p:nvPr>
        </p:nvSpPr>
        <p:spPr/>
        <p:txBody>
          <a:bodyPr/>
          <a:lstStyle/>
          <a:p>
            <a:endParaRPr lang="en-US" smtClean="0"/>
          </a:p>
        </p:txBody>
      </p:sp>
      <p:pic>
        <p:nvPicPr>
          <p:cNvPr id="215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WIS Centres</a:t>
            </a:r>
            <a:endParaRPr lang="en-US" sz="4000" b="1">
              <a:solidFill>
                <a:schemeClr val="bg1"/>
              </a:solidFill>
            </a:endParaRPr>
          </a:p>
        </p:txBody>
      </p:sp>
      <p:sp>
        <p:nvSpPr>
          <p:cNvPr id="21512" name="Text Box 6"/>
          <p:cNvSpPr txBox="1">
            <a:spLocks noChangeArrowheads="1"/>
          </p:cNvSpPr>
          <p:nvPr/>
        </p:nvSpPr>
        <p:spPr bwMode="auto">
          <a:xfrm>
            <a:off x="179388" y="2997200"/>
            <a:ext cx="8785225"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AutoNum type="arabicPeriod"/>
            </a:pPr>
            <a:r>
              <a:rPr lang="en-GB" sz="2400">
                <a:solidFill>
                  <a:schemeClr val="bg1"/>
                </a:solidFill>
                <a:latin typeface="Arial" charset="0"/>
              </a:rPr>
              <a:t>Global Information System Centres</a:t>
            </a:r>
          </a:p>
          <a:p>
            <a:pPr>
              <a:spcBef>
                <a:spcPct val="50000"/>
              </a:spcBef>
              <a:buFontTx/>
              <a:buAutoNum type="arabicPeriod"/>
            </a:pPr>
            <a:r>
              <a:rPr lang="en-GB" sz="2400">
                <a:solidFill>
                  <a:schemeClr val="bg1"/>
                </a:solidFill>
                <a:latin typeface="Arial" charset="0"/>
              </a:rPr>
              <a:t>Data Collection or Production Centres</a:t>
            </a:r>
          </a:p>
          <a:p>
            <a:pPr>
              <a:spcBef>
                <a:spcPct val="50000"/>
              </a:spcBef>
              <a:buFontTx/>
              <a:buAutoNum type="arabicPeriod"/>
            </a:pPr>
            <a:r>
              <a:rPr lang="en-GB" sz="2400">
                <a:solidFill>
                  <a:schemeClr val="bg1"/>
                </a:solidFill>
                <a:latin typeface="Arial" charset="0"/>
              </a:rPr>
              <a:t>National Centres</a:t>
            </a:r>
            <a:endParaRPr lang="en-US" sz="2400">
              <a:solidFill>
                <a:schemeClr val="bg1"/>
              </a:solidFill>
              <a:latin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253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3B383703-38F3-43E3-B688-0EA896935324}" type="slidenum">
              <a:rPr lang="en-US" sz="1400" smtClean="0">
                <a:latin typeface="Arial" charset="0"/>
              </a:rPr>
              <a:pPr/>
              <a:t>17</a:t>
            </a:fld>
            <a:endParaRPr lang="en-US" sz="1400" smtClean="0">
              <a:latin typeface="Arial" charset="0"/>
            </a:endParaRPr>
          </a:p>
        </p:txBody>
      </p:sp>
      <p:sp>
        <p:nvSpPr>
          <p:cNvPr id="22532" name="Rectangle 4"/>
          <p:cNvSpPr>
            <a:spLocks noGrp="1" noChangeArrowheads="1"/>
          </p:cNvSpPr>
          <p:nvPr>
            <p:ph type="title"/>
          </p:nvPr>
        </p:nvSpPr>
        <p:spPr/>
        <p:txBody>
          <a:bodyPr/>
          <a:lstStyle/>
          <a:p>
            <a:r>
              <a:rPr lang="en-GB" dirty="0" smtClean="0"/>
              <a:t>WIS </a:t>
            </a:r>
            <a:r>
              <a:rPr lang="en-GB" dirty="0" smtClean="0"/>
              <a:t>Centres and Networks</a:t>
            </a:r>
            <a:endParaRPr lang="en-US" dirty="0" smtClean="0"/>
          </a:p>
        </p:txBody>
      </p:sp>
      <p:pic>
        <p:nvPicPr>
          <p:cNvPr id="22533" name="Picture 5" descr="WIS Vision"/>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39752" y="1341438"/>
            <a:ext cx="6011863" cy="511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2" name="TextBox 1"/>
          <p:cNvSpPr txBox="1"/>
          <p:nvPr/>
        </p:nvSpPr>
        <p:spPr>
          <a:xfrm>
            <a:off x="232045" y="3412645"/>
            <a:ext cx="2520280" cy="3108543"/>
          </a:xfrm>
          <a:prstGeom prst="rect">
            <a:avLst/>
          </a:prstGeom>
          <a:noFill/>
        </p:spPr>
        <p:txBody>
          <a:bodyPr wrap="square" rtlCol="0">
            <a:spAutoFit/>
          </a:bodyPr>
          <a:lstStyle/>
          <a:p>
            <a:r>
              <a:rPr lang="en-GB" dirty="0" smtClean="0"/>
              <a:t>WIS Networks</a:t>
            </a:r>
          </a:p>
          <a:p>
            <a:pPr marL="457200" indent="-457200">
              <a:buFont typeface="Arial" pitchFamily="34" charset="0"/>
              <a:buChar char="•"/>
            </a:pPr>
            <a:r>
              <a:rPr lang="en-GB" dirty="0" smtClean="0"/>
              <a:t>Core</a:t>
            </a:r>
          </a:p>
          <a:p>
            <a:pPr marL="457200" indent="-457200">
              <a:buFont typeface="Arial" pitchFamily="34" charset="0"/>
              <a:buChar char="•"/>
            </a:pPr>
            <a:r>
              <a:rPr lang="en-GB" dirty="0" smtClean="0"/>
              <a:t>AMDCN</a:t>
            </a:r>
          </a:p>
          <a:p>
            <a:pPr marL="457200" indent="-457200">
              <a:buFont typeface="Arial" pitchFamily="34" charset="0"/>
              <a:buChar char="•"/>
            </a:pPr>
            <a:r>
              <a:rPr lang="en-GB" dirty="0" smtClean="0"/>
              <a:t>GTS</a:t>
            </a:r>
          </a:p>
          <a:p>
            <a:pPr marL="914400" lvl="1" indent="-457200">
              <a:buFont typeface="Arial" pitchFamily="34" charset="0"/>
              <a:buChar char="•"/>
            </a:pPr>
            <a:r>
              <a:rPr lang="en-GB" dirty="0" smtClean="0"/>
              <a:t>MTN</a:t>
            </a:r>
          </a:p>
          <a:p>
            <a:pPr marL="914400" lvl="1" indent="-457200">
              <a:buFont typeface="Arial" pitchFamily="34" charset="0"/>
              <a:buChar char="•"/>
            </a:pPr>
            <a:r>
              <a:rPr lang="en-GB" dirty="0" smtClean="0"/>
              <a:t>RMTN</a:t>
            </a:r>
            <a:endParaRPr lang="en-GB" dirty="0"/>
          </a:p>
        </p:txBody>
      </p:sp>
      <p:sp>
        <p:nvSpPr>
          <p:cNvPr id="7" name="TextBox 6"/>
          <p:cNvSpPr txBox="1"/>
          <p:nvPr/>
        </p:nvSpPr>
        <p:spPr>
          <a:xfrm>
            <a:off x="232045" y="1341438"/>
            <a:ext cx="2520280" cy="2074414"/>
          </a:xfrm>
          <a:prstGeom prst="rect">
            <a:avLst/>
          </a:prstGeom>
          <a:noFill/>
        </p:spPr>
        <p:txBody>
          <a:bodyPr wrap="square" rtlCol="0">
            <a:spAutoFit/>
          </a:bodyPr>
          <a:lstStyle/>
          <a:p>
            <a:r>
              <a:rPr lang="en-GB" dirty="0" smtClean="0"/>
              <a:t>WIS Centres</a:t>
            </a:r>
          </a:p>
          <a:p>
            <a:pPr marL="457200" indent="-457200">
              <a:buFont typeface="Arial" pitchFamily="34" charset="0"/>
              <a:buChar char="•"/>
            </a:pPr>
            <a:r>
              <a:rPr lang="en-GB" dirty="0" smtClean="0"/>
              <a:t>NCs</a:t>
            </a:r>
          </a:p>
          <a:p>
            <a:pPr marL="457200" indent="-457200">
              <a:buFont typeface="Arial" pitchFamily="34" charset="0"/>
              <a:buChar char="•"/>
            </a:pPr>
            <a:r>
              <a:rPr lang="en-GB" dirty="0" smtClean="0"/>
              <a:t>DCPCs</a:t>
            </a:r>
          </a:p>
          <a:p>
            <a:pPr marL="457200" indent="-457200">
              <a:buFont typeface="Arial" pitchFamily="34" charset="0"/>
              <a:buChar char="•"/>
            </a:pPr>
            <a:r>
              <a:rPr lang="en-GB" dirty="0" smtClean="0"/>
              <a:t>GISCs</a:t>
            </a:r>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3555"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9E904FD-D9B5-4347-8B7C-3B6F01759D3C}" type="slidenum">
              <a:rPr lang="en-US" sz="1400" smtClean="0">
                <a:latin typeface="Arial" charset="0"/>
              </a:rPr>
              <a:pPr/>
              <a:t>18</a:t>
            </a:fld>
            <a:endParaRPr lang="en-US" sz="1400" smtClean="0">
              <a:latin typeface="Arial" charset="0"/>
            </a:endParaRPr>
          </a:p>
        </p:txBody>
      </p:sp>
      <p:sp>
        <p:nvSpPr>
          <p:cNvPr id="23556" name="Rectangle 2"/>
          <p:cNvSpPr>
            <a:spLocks noGrp="1" noChangeArrowheads="1"/>
          </p:cNvSpPr>
          <p:nvPr>
            <p:ph type="title"/>
          </p:nvPr>
        </p:nvSpPr>
        <p:spPr/>
        <p:txBody>
          <a:bodyPr/>
          <a:lstStyle/>
          <a:p>
            <a:r>
              <a:rPr lang="en-GB" smtClean="0"/>
              <a:t>WIS Centres - GISC</a:t>
            </a:r>
            <a:endParaRPr lang="en-US" smtClean="0"/>
          </a:p>
        </p:txBody>
      </p:sp>
      <p:grpSp>
        <p:nvGrpSpPr>
          <p:cNvPr id="23557" name="Group 5"/>
          <p:cNvGrpSpPr>
            <a:grpSpLocks/>
          </p:cNvGrpSpPr>
          <p:nvPr/>
        </p:nvGrpSpPr>
        <p:grpSpPr bwMode="auto">
          <a:xfrm>
            <a:off x="2195513" y="1412875"/>
            <a:ext cx="5761037" cy="4895850"/>
            <a:chOff x="1383" y="890"/>
            <a:chExt cx="3629" cy="3084"/>
          </a:xfrm>
        </p:grpSpPr>
        <p:pic>
          <p:nvPicPr>
            <p:cNvPr id="23559" name="Picture 3" descr="WIS Vision"/>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83" y="890"/>
              <a:ext cx="3606" cy="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23560" name="Rectangle 4"/>
            <p:cNvSpPr>
              <a:spLocks noChangeArrowheads="1"/>
            </p:cNvSpPr>
            <p:nvPr/>
          </p:nvSpPr>
          <p:spPr bwMode="auto">
            <a:xfrm>
              <a:off x="1383" y="890"/>
              <a:ext cx="3629" cy="3084"/>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23558" name="Text Box 6"/>
          <p:cNvSpPr txBox="1">
            <a:spLocks noChangeArrowheads="1"/>
          </p:cNvSpPr>
          <p:nvPr/>
        </p:nvSpPr>
        <p:spPr bwMode="auto">
          <a:xfrm>
            <a:off x="1476375" y="1484313"/>
            <a:ext cx="7416800" cy="4579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Hold global metadata catalogue</a:t>
            </a:r>
          </a:p>
          <a:p>
            <a:pPr>
              <a:spcBef>
                <a:spcPct val="50000"/>
              </a:spcBef>
              <a:buFontTx/>
              <a:buChar char="•"/>
            </a:pPr>
            <a:r>
              <a:rPr lang="en-GB"/>
              <a:t>Upload metadata for area of responsibility</a:t>
            </a:r>
          </a:p>
          <a:p>
            <a:pPr>
              <a:spcBef>
                <a:spcPct val="50000"/>
              </a:spcBef>
              <a:buFontTx/>
              <a:buChar char="•"/>
            </a:pPr>
            <a:r>
              <a:rPr lang="en-GB"/>
              <a:t>Distribute (global exchange) data to other GISCs</a:t>
            </a:r>
          </a:p>
          <a:p>
            <a:pPr>
              <a:spcBef>
                <a:spcPct val="50000"/>
              </a:spcBef>
              <a:buFontTx/>
              <a:buChar char="•"/>
            </a:pPr>
            <a:r>
              <a:rPr lang="en-GB"/>
              <a:t>Provide (global exchange) data to area of responsibility</a:t>
            </a:r>
          </a:p>
          <a:p>
            <a:pPr>
              <a:spcBef>
                <a:spcPct val="50000"/>
              </a:spcBef>
              <a:buFontTx/>
              <a:buChar char="•"/>
            </a:pPr>
            <a:r>
              <a:rPr lang="en-GB" i="1"/>
              <a:t>Ad hoc</a:t>
            </a:r>
            <a:r>
              <a:rPr lang="en-GB"/>
              <a:t> and subscription data supply</a:t>
            </a:r>
          </a:p>
          <a:p>
            <a:pPr>
              <a:spcBef>
                <a:spcPct val="50000"/>
              </a:spcBef>
              <a:buFontTx/>
              <a:buChar char="•"/>
            </a:pPr>
            <a:r>
              <a:rPr lang="en-GB"/>
              <a:t>Ensure area of responsibility has effective telecommunications</a:t>
            </a: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4579"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7E008BA-C81E-4F32-9271-085ABC7580B0}" type="slidenum">
              <a:rPr lang="en-US" sz="1400" smtClean="0">
                <a:latin typeface="Arial" charset="0"/>
              </a:rPr>
              <a:pPr/>
              <a:t>19</a:t>
            </a:fld>
            <a:endParaRPr lang="en-US" sz="1400" smtClean="0">
              <a:latin typeface="Arial" charset="0"/>
            </a:endParaRPr>
          </a:p>
        </p:txBody>
      </p:sp>
      <p:sp>
        <p:nvSpPr>
          <p:cNvPr id="24580" name="Rectangle 2"/>
          <p:cNvSpPr>
            <a:spLocks noGrp="1" noChangeArrowheads="1"/>
          </p:cNvSpPr>
          <p:nvPr>
            <p:ph type="title"/>
          </p:nvPr>
        </p:nvSpPr>
        <p:spPr/>
        <p:txBody>
          <a:bodyPr/>
          <a:lstStyle/>
          <a:p>
            <a:r>
              <a:rPr lang="en-GB" smtClean="0"/>
              <a:t>WIS Centres - DCPC</a:t>
            </a:r>
            <a:endParaRPr lang="en-US" smtClean="0"/>
          </a:p>
        </p:txBody>
      </p:sp>
      <p:grpSp>
        <p:nvGrpSpPr>
          <p:cNvPr id="24581" name="Group 4"/>
          <p:cNvGrpSpPr>
            <a:grpSpLocks/>
          </p:cNvGrpSpPr>
          <p:nvPr/>
        </p:nvGrpSpPr>
        <p:grpSpPr bwMode="auto">
          <a:xfrm>
            <a:off x="2195513" y="1412875"/>
            <a:ext cx="5761037" cy="4895850"/>
            <a:chOff x="1383" y="890"/>
            <a:chExt cx="3629" cy="3084"/>
          </a:xfrm>
        </p:grpSpPr>
        <p:pic>
          <p:nvPicPr>
            <p:cNvPr id="24583" name="Picture 5" descr="WIS Vision"/>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83" y="890"/>
              <a:ext cx="3606" cy="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24584" name="Rectangle 6"/>
            <p:cNvSpPr>
              <a:spLocks noChangeArrowheads="1"/>
            </p:cNvSpPr>
            <p:nvPr/>
          </p:nvSpPr>
          <p:spPr bwMode="auto">
            <a:xfrm>
              <a:off x="1383" y="890"/>
              <a:ext cx="3629" cy="3084"/>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24582" name="Text Box 7"/>
          <p:cNvSpPr txBox="1">
            <a:spLocks noChangeArrowheads="1"/>
          </p:cNvSpPr>
          <p:nvPr/>
        </p:nvSpPr>
        <p:spPr bwMode="auto">
          <a:xfrm>
            <a:off x="1476375" y="1484313"/>
            <a:ext cx="7416800" cy="44012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dirty="0"/>
              <a:t>Programme function</a:t>
            </a:r>
          </a:p>
          <a:p>
            <a:pPr lvl="2">
              <a:spcBef>
                <a:spcPct val="50000"/>
              </a:spcBef>
              <a:buFontTx/>
              <a:buChar char="•"/>
            </a:pPr>
            <a:r>
              <a:rPr lang="en-GB" dirty="0"/>
              <a:t>WWW regional telecommunications hub</a:t>
            </a:r>
          </a:p>
          <a:p>
            <a:pPr lvl="2">
              <a:spcBef>
                <a:spcPct val="50000"/>
              </a:spcBef>
              <a:buFontTx/>
              <a:buChar char="•"/>
            </a:pPr>
            <a:r>
              <a:rPr lang="en-GB" dirty="0" smtClean="0"/>
              <a:t>RSMC</a:t>
            </a:r>
          </a:p>
          <a:p>
            <a:pPr lvl="2">
              <a:spcBef>
                <a:spcPct val="50000"/>
              </a:spcBef>
              <a:buFontTx/>
              <a:buChar char="•"/>
            </a:pPr>
            <a:r>
              <a:rPr lang="en-GB" dirty="0" smtClean="0"/>
              <a:t>RCC</a:t>
            </a:r>
            <a:endParaRPr lang="en-GB" dirty="0"/>
          </a:p>
          <a:p>
            <a:pPr lvl="2">
              <a:spcBef>
                <a:spcPct val="50000"/>
              </a:spcBef>
              <a:buFontTx/>
              <a:buChar char="•"/>
            </a:pPr>
            <a:r>
              <a:rPr lang="en-GB" dirty="0"/>
              <a:t>World Data Centre</a:t>
            </a:r>
          </a:p>
          <a:p>
            <a:pPr>
              <a:spcBef>
                <a:spcPct val="50000"/>
              </a:spcBef>
              <a:buFontTx/>
              <a:buChar char="•"/>
            </a:pPr>
            <a:r>
              <a:rPr lang="en-GB" dirty="0"/>
              <a:t>Provide metadata</a:t>
            </a:r>
          </a:p>
          <a:p>
            <a:pPr>
              <a:spcBef>
                <a:spcPct val="50000"/>
              </a:spcBef>
              <a:buFontTx/>
              <a:buChar char="•"/>
            </a:pPr>
            <a:r>
              <a:rPr lang="en-GB" dirty="0"/>
              <a:t>Provide data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en-US" sz="1400" smtClean="0">
                <a:latin typeface="Arial" charset="0"/>
              </a:rPr>
              <a:t>WIS1 - Introduction to WIS</a:t>
            </a:r>
          </a:p>
        </p:txBody>
      </p:sp>
      <p:sp>
        <p:nvSpPr>
          <p:cNvPr id="25603"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6BD7877D-F779-45AA-A525-6374DC9433C0}" type="slidenum">
              <a:rPr lang="en-US" sz="1400" smtClean="0">
                <a:latin typeface="Arial" charset="0"/>
              </a:rPr>
              <a:pPr/>
              <a:t>20</a:t>
            </a:fld>
            <a:endParaRPr lang="en-US" sz="1400" smtClean="0">
              <a:latin typeface="Arial" charset="0"/>
            </a:endParaRPr>
          </a:p>
        </p:txBody>
      </p:sp>
      <p:sp>
        <p:nvSpPr>
          <p:cNvPr id="25604" name="Rectangle 2"/>
          <p:cNvSpPr>
            <a:spLocks noGrp="1" noChangeArrowheads="1"/>
          </p:cNvSpPr>
          <p:nvPr>
            <p:ph type="title"/>
          </p:nvPr>
        </p:nvSpPr>
        <p:spPr/>
        <p:txBody>
          <a:bodyPr/>
          <a:lstStyle/>
          <a:p>
            <a:r>
              <a:rPr lang="en-GB" smtClean="0"/>
              <a:t>WIS Centres - NC</a:t>
            </a:r>
            <a:endParaRPr lang="en-US" smtClean="0"/>
          </a:p>
        </p:txBody>
      </p:sp>
      <p:grpSp>
        <p:nvGrpSpPr>
          <p:cNvPr id="25605" name="Group 4"/>
          <p:cNvGrpSpPr>
            <a:grpSpLocks/>
          </p:cNvGrpSpPr>
          <p:nvPr/>
        </p:nvGrpSpPr>
        <p:grpSpPr bwMode="auto">
          <a:xfrm>
            <a:off x="2195513" y="1412875"/>
            <a:ext cx="5761037" cy="4895850"/>
            <a:chOff x="1383" y="890"/>
            <a:chExt cx="3629" cy="3084"/>
          </a:xfrm>
        </p:grpSpPr>
        <p:pic>
          <p:nvPicPr>
            <p:cNvPr id="25607" name="Picture 5" descr="WIS Vision"/>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83" y="890"/>
              <a:ext cx="3606" cy="3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sp>
          <p:nvSpPr>
            <p:cNvPr id="25608" name="Rectangle 6"/>
            <p:cNvSpPr>
              <a:spLocks noChangeArrowheads="1"/>
            </p:cNvSpPr>
            <p:nvPr/>
          </p:nvSpPr>
          <p:spPr bwMode="auto">
            <a:xfrm>
              <a:off x="1383" y="890"/>
              <a:ext cx="3629" cy="3084"/>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GB"/>
            </a:p>
          </p:txBody>
        </p:sp>
      </p:grpSp>
      <p:sp>
        <p:nvSpPr>
          <p:cNvPr id="25606" name="Text Box 7"/>
          <p:cNvSpPr txBox="1">
            <a:spLocks noChangeArrowheads="1"/>
          </p:cNvSpPr>
          <p:nvPr/>
        </p:nvSpPr>
        <p:spPr bwMode="auto">
          <a:xfrm>
            <a:off x="1476375" y="1484313"/>
            <a:ext cx="7416800" cy="308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Collect and pass national data to WIS</a:t>
            </a:r>
          </a:p>
          <a:p>
            <a:pPr>
              <a:spcBef>
                <a:spcPct val="50000"/>
              </a:spcBef>
              <a:buFontTx/>
              <a:buChar char="•"/>
            </a:pPr>
            <a:r>
              <a:rPr lang="en-GB"/>
              <a:t>Receive data from WIS for national users</a:t>
            </a:r>
          </a:p>
          <a:p>
            <a:pPr>
              <a:spcBef>
                <a:spcPct val="50000"/>
              </a:spcBef>
              <a:buFontTx/>
              <a:buChar char="•"/>
            </a:pPr>
            <a:r>
              <a:rPr lang="en-GB"/>
              <a:t>Provide metadata to WIS</a:t>
            </a:r>
          </a:p>
          <a:p>
            <a:pPr>
              <a:spcBef>
                <a:spcPct val="50000"/>
              </a:spcBef>
              <a:buFontTx/>
              <a:buChar char="•"/>
            </a:pPr>
            <a:r>
              <a:rPr lang="en-GB"/>
              <a:t>Main source of information for national purposes</a:t>
            </a:r>
          </a:p>
          <a:p>
            <a:pPr>
              <a:spcBef>
                <a:spcPct val="50000"/>
              </a:spcBef>
              <a:buFontTx/>
              <a:buChar char="•"/>
            </a:pPr>
            <a:endParaRPr lang="en-GB"/>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921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5C2A8093-952F-4745-BE3A-5BE25C3E212B}" type="slidenum">
              <a:rPr lang="en-US" smtClean="0"/>
              <a:pPr/>
              <a:t>21</a:t>
            </a:fld>
            <a:endParaRPr lang="en-US" smtClean="0"/>
          </a:p>
        </p:txBody>
      </p:sp>
      <p:sp>
        <p:nvSpPr>
          <p:cNvPr id="9220"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r"/>
            <a:fld id="{8FBCD24E-87A8-4151-85A2-E54F3099422D}" type="slidenum">
              <a:rPr lang="en-US" sz="1400"/>
              <a:pPr algn="r"/>
              <a:t>21</a:t>
            </a:fld>
            <a:endParaRPr lang="en-US" sz="1400"/>
          </a:p>
        </p:txBody>
      </p:sp>
      <p:sp>
        <p:nvSpPr>
          <p:cNvPr id="9221" name="Rectangle 2"/>
          <p:cNvSpPr>
            <a:spLocks noGrp="1" noChangeArrowheads="1"/>
          </p:cNvSpPr>
          <p:nvPr>
            <p:ph type="title"/>
          </p:nvPr>
        </p:nvSpPr>
        <p:spPr>
          <a:noFill/>
        </p:spPr>
        <p:txBody>
          <a:bodyPr/>
          <a:lstStyle/>
          <a:p>
            <a:pPr eaLnBrk="1" hangingPunct="1"/>
            <a:r>
              <a:rPr lang="en-GB" smtClean="0"/>
              <a:t>WIS Data Exchange</a:t>
            </a:r>
          </a:p>
        </p:txBody>
      </p:sp>
      <p:sp>
        <p:nvSpPr>
          <p:cNvPr id="9222" name="Rectangle 3"/>
          <p:cNvSpPr>
            <a:spLocks noGrp="1" noChangeArrowheads="1"/>
          </p:cNvSpPr>
          <p:nvPr>
            <p:ph type="body" idx="1"/>
          </p:nvPr>
        </p:nvSpPr>
        <p:spPr/>
        <p:txBody>
          <a:bodyPr/>
          <a:lstStyle/>
          <a:p>
            <a:pPr eaLnBrk="1" hangingPunct="1">
              <a:buFontTx/>
              <a:buChar char="•"/>
            </a:pPr>
            <a:r>
              <a:rPr lang="en-GB" smtClean="0"/>
              <a:t>Discovery Metadata</a:t>
            </a:r>
          </a:p>
          <a:p>
            <a:pPr eaLnBrk="1" hangingPunct="1">
              <a:buFontTx/>
              <a:buChar char="•"/>
            </a:pPr>
            <a:r>
              <a:rPr lang="en-GB" smtClean="0"/>
              <a:t>Providing data</a:t>
            </a:r>
          </a:p>
          <a:p>
            <a:pPr eaLnBrk="1" hangingPunct="1">
              <a:buFontTx/>
              <a:buChar char="•"/>
            </a:pPr>
            <a:r>
              <a:rPr lang="en-GB" smtClean="0"/>
              <a:t>Receiving data</a:t>
            </a:r>
          </a:p>
          <a:p>
            <a:pPr eaLnBrk="1" hangingPunct="1">
              <a:buFontTx/>
              <a:buChar char="•"/>
            </a:pPr>
            <a:r>
              <a:rPr lang="en-GB" smtClean="0"/>
              <a:t>Standardizing data</a:t>
            </a:r>
          </a:p>
        </p:txBody>
      </p:sp>
    </p:spTree>
    <p:extLst>
      <p:ext uri="{BB962C8B-B14F-4D97-AF65-F5344CB8AC3E}">
        <p14:creationId xmlns:p14="http://schemas.microsoft.com/office/powerpoint/2010/main" val="17119010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6"/>
          <p:cNvSpPr>
            <a:spLocks noGrp="1" noChangeArrowheads="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0243" name="Rectangle 7"/>
          <p:cNvSpPr>
            <a:spLocks noGrp="1" noChangeArrowheads="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ABA2F565-D423-4FE5-B565-F76EF8DB00DF}" type="slidenum">
              <a:rPr lang="en-US" smtClean="0"/>
              <a:pPr/>
              <a:t>22</a:t>
            </a:fld>
            <a:endParaRPr lang="en-US" smtClean="0"/>
          </a:p>
        </p:txBody>
      </p:sp>
      <p:sp>
        <p:nvSpPr>
          <p:cNvPr id="10244" name="Rectangle 8"/>
          <p:cNvSpPr>
            <a:spLocks noGrp="1" noChangeArrowheads="1"/>
          </p:cNvSpPr>
          <p:nvPr>
            <p:ph type="ctrTitle"/>
          </p:nvPr>
        </p:nvSpPr>
        <p:spPr/>
        <p:txBody>
          <a:bodyPr/>
          <a:lstStyle/>
          <a:p>
            <a:r>
              <a:rPr lang="en-GB" smtClean="0"/>
              <a:t>Discovery Metadata</a:t>
            </a:r>
            <a:endParaRPr lang="en-US" smtClean="0"/>
          </a:p>
        </p:txBody>
      </p:sp>
      <p:sp>
        <p:nvSpPr>
          <p:cNvPr id="10245" name="Rectangle 10"/>
          <p:cNvSpPr>
            <a:spLocks noGrp="1" noChangeArrowheads="1"/>
          </p:cNvSpPr>
          <p:nvPr>
            <p:ph type="subTitle" idx="1"/>
          </p:nvPr>
        </p:nvSpPr>
        <p:spPr/>
        <p:txBody>
          <a:bodyPr/>
          <a:lstStyle/>
          <a:p>
            <a:pPr>
              <a:buFontTx/>
              <a:buChar char="•"/>
            </a:pPr>
            <a:r>
              <a:rPr lang="en-GB" smtClean="0"/>
              <a:t>WIS and discovery metadata</a:t>
            </a:r>
          </a:p>
          <a:p>
            <a:pPr>
              <a:buFontTx/>
              <a:buChar char="•"/>
            </a:pPr>
            <a:r>
              <a:rPr lang="en-GB" smtClean="0"/>
              <a:t>What makes good metadata</a:t>
            </a:r>
          </a:p>
          <a:p>
            <a:pPr>
              <a:buFontTx/>
              <a:buChar char="•"/>
            </a:pPr>
            <a:r>
              <a:rPr lang="en-GB" smtClean="0"/>
              <a:t>Responsibilities for metadata</a:t>
            </a:r>
            <a:endParaRPr lang="en-US" smtClean="0"/>
          </a:p>
        </p:txBody>
      </p:sp>
    </p:spTree>
    <p:extLst>
      <p:ext uri="{BB962C8B-B14F-4D97-AF65-F5344CB8AC3E}">
        <p14:creationId xmlns:p14="http://schemas.microsoft.com/office/powerpoint/2010/main" val="37737223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1267"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0405C924-5B9C-4CE2-9170-E2EB1EA771B6}" type="slidenum">
              <a:rPr lang="en-US" smtClean="0"/>
              <a:pPr/>
              <a:t>23</a:t>
            </a:fld>
            <a:endParaRPr lang="en-US" smtClean="0"/>
          </a:p>
        </p:txBody>
      </p:sp>
      <p:sp>
        <p:nvSpPr>
          <p:cNvPr id="11268" name="server"/>
          <p:cNvSpPr>
            <a:spLocks noEditPoints="1" noChangeArrowheads="1"/>
          </p:cNvSpPr>
          <p:nvPr/>
        </p:nvSpPr>
        <p:spPr bwMode="auto">
          <a:xfrm>
            <a:off x="7019925" y="692150"/>
            <a:ext cx="1809750" cy="1809750"/>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0 w 21600"/>
              <a:gd name="T13" fmla="*/ 2147483647 h 21600"/>
              <a:gd name="T14" fmla="*/ 0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61 w 21600"/>
              <a:gd name="T25" fmla="*/ 22454 h 21600"/>
              <a:gd name="T26" fmla="*/ 21069 w 21600"/>
              <a:gd name="T27" fmla="*/ 28282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sp>
        <p:nvSpPr>
          <p:cNvPr id="11269" name="server"/>
          <p:cNvSpPr>
            <a:spLocks noEditPoints="1" noChangeArrowheads="1"/>
          </p:cNvSpPr>
          <p:nvPr/>
        </p:nvSpPr>
        <p:spPr bwMode="auto">
          <a:xfrm>
            <a:off x="7092950" y="4365625"/>
            <a:ext cx="1809750" cy="1809750"/>
          </a:xfrm>
          <a:custGeom>
            <a:avLst/>
            <a:gdLst>
              <a:gd name="T0" fmla="*/ 0 w 21600"/>
              <a:gd name="T1" fmla="*/ 0 h 21600"/>
              <a:gd name="T2" fmla="*/ 2147483647 w 21600"/>
              <a:gd name="T3" fmla="*/ 0 h 21600"/>
              <a:gd name="T4" fmla="*/ 2147483647 w 21600"/>
              <a:gd name="T5" fmla="*/ 0 h 21600"/>
              <a:gd name="T6" fmla="*/ 2147483647 w 21600"/>
              <a:gd name="T7" fmla="*/ 2147483647 h 21600"/>
              <a:gd name="T8" fmla="*/ 2147483647 w 21600"/>
              <a:gd name="T9" fmla="*/ 2147483647 h 21600"/>
              <a:gd name="T10" fmla="*/ 2147483647 w 21600"/>
              <a:gd name="T11" fmla="*/ 2147483647 h 21600"/>
              <a:gd name="T12" fmla="*/ 0 w 21600"/>
              <a:gd name="T13" fmla="*/ 2147483647 h 21600"/>
              <a:gd name="T14" fmla="*/ 0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761 w 21600"/>
              <a:gd name="T25" fmla="*/ 22454 h 21600"/>
              <a:gd name="T26" fmla="*/ 21069 w 21600"/>
              <a:gd name="T27" fmla="*/ 28282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pic>
        <p:nvPicPr>
          <p:cNvPr id="11270" name="Picture 7" descr="j029202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0113" y="333375"/>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3976" name="Group 8"/>
          <p:cNvGrpSpPr>
            <a:grpSpLocks/>
          </p:cNvGrpSpPr>
          <p:nvPr/>
        </p:nvGrpSpPr>
        <p:grpSpPr bwMode="auto">
          <a:xfrm>
            <a:off x="2411413" y="1989138"/>
            <a:ext cx="4897437" cy="2447925"/>
            <a:chOff x="1519" y="1253"/>
            <a:chExt cx="3085" cy="1542"/>
          </a:xfrm>
        </p:grpSpPr>
        <p:sp>
          <p:nvSpPr>
            <p:cNvPr id="11295" name="Line 9"/>
            <p:cNvSpPr>
              <a:spLocks noChangeShapeType="1"/>
            </p:cNvSpPr>
            <p:nvPr/>
          </p:nvSpPr>
          <p:spPr bwMode="auto">
            <a:xfrm>
              <a:off x="1519" y="1253"/>
              <a:ext cx="3085" cy="1542"/>
            </a:xfrm>
            <a:prstGeom prst="line">
              <a:avLst/>
            </a:prstGeom>
            <a:noFill/>
            <a:ln w="76200">
              <a:solidFill>
                <a:srgbClr val="FF000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96" name="Text Box 10"/>
            <p:cNvSpPr txBox="1">
              <a:spLocks noChangeArrowheads="1"/>
            </p:cNvSpPr>
            <p:nvPr/>
          </p:nvSpPr>
          <p:spPr bwMode="auto">
            <a:xfrm>
              <a:off x="2154" y="1434"/>
              <a:ext cx="1724" cy="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US" sz="1400" b="1">
                  <a:solidFill>
                    <a:srgbClr val="FC0000"/>
                  </a:solidFill>
                  <a:latin typeface="Times New Roman" pitchFamily="18" charset="0"/>
                  <a:cs typeface="Times New Roman" pitchFamily="18" charset="0"/>
                </a:rPr>
                <a:t>Information request to custodian</a:t>
              </a:r>
            </a:p>
            <a:p>
              <a:pPr algn="l" eaLnBrk="1" hangingPunct="1">
                <a:spcBef>
                  <a:spcPct val="50000"/>
                </a:spcBef>
              </a:pPr>
              <a:r>
                <a:rPr lang="en-US" sz="1000" b="1">
                  <a:latin typeface="Times" charset="0"/>
                  <a:hlinkClick r:id="rId3"/>
                </a:rPr>
                <a:t>http://www.metoffice.gov.uk/precis/qump</a:t>
              </a:r>
              <a:endParaRPr lang="en-US" sz="1000" b="1">
                <a:latin typeface="Times" charset="0"/>
              </a:endParaRPr>
            </a:p>
          </p:txBody>
        </p:sp>
      </p:grpSp>
      <p:grpSp>
        <p:nvGrpSpPr>
          <p:cNvPr id="83979" name="Group 11"/>
          <p:cNvGrpSpPr>
            <a:grpSpLocks/>
          </p:cNvGrpSpPr>
          <p:nvPr/>
        </p:nvGrpSpPr>
        <p:grpSpPr bwMode="auto">
          <a:xfrm>
            <a:off x="2843213" y="1628775"/>
            <a:ext cx="4105275" cy="376238"/>
            <a:chOff x="1791" y="1026"/>
            <a:chExt cx="2586" cy="237"/>
          </a:xfrm>
        </p:grpSpPr>
        <p:sp>
          <p:nvSpPr>
            <p:cNvPr id="11293" name="Line 12"/>
            <p:cNvSpPr>
              <a:spLocks noChangeShapeType="1"/>
            </p:cNvSpPr>
            <p:nvPr/>
          </p:nvSpPr>
          <p:spPr bwMode="auto">
            <a:xfrm>
              <a:off x="1791" y="1026"/>
              <a:ext cx="2586" cy="0"/>
            </a:xfrm>
            <a:prstGeom prst="line">
              <a:avLst/>
            </a:prstGeom>
            <a:noFill/>
            <a:ln w="76200">
              <a:solidFill>
                <a:srgbClr val="0000FF"/>
              </a:solidFill>
              <a:round/>
              <a:headEnd type="arrow"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94" name="Text Box 13"/>
            <p:cNvSpPr txBox="1">
              <a:spLocks noChangeArrowheads="1"/>
            </p:cNvSpPr>
            <p:nvPr/>
          </p:nvSpPr>
          <p:spPr bwMode="auto">
            <a:xfrm>
              <a:off x="2472" y="1071"/>
              <a:ext cx="1044"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US" sz="1400" b="1">
                  <a:solidFill>
                    <a:srgbClr val="0000FF"/>
                  </a:solidFill>
                  <a:latin typeface="Times New Roman" pitchFamily="18" charset="0"/>
                  <a:cs typeface="Times New Roman" pitchFamily="18" charset="0"/>
                </a:rPr>
                <a:t>Search</a:t>
              </a:r>
              <a:r>
                <a:rPr lang="fr-CH" sz="1400" b="1">
                  <a:solidFill>
                    <a:srgbClr val="0000FF"/>
                  </a:solidFill>
                  <a:latin typeface="Times New Roman" pitchFamily="18" charset="0"/>
                  <a:cs typeface="Times New Roman" pitchFamily="18" charset="0"/>
                </a:rPr>
                <a:t> </a:t>
              </a:r>
              <a:r>
                <a:rPr lang="en-US" sz="1400" b="1">
                  <a:solidFill>
                    <a:srgbClr val="0000FF"/>
                  </a:solidFill>
                  <a:latin typeface="Times New Roman" pitchFamily="18" charset="0"/>
                  <a:cs typeface="Times New Roman" pitchFamily="18" charset="0"/>
                </a:rPr>
                <a:t>Results</a:t>
              </a:r>
            </a:p>
          </p:txBody>
        </p:sp>
      </p:grpSp>
      <p:sp>
        <p:nvSpPr>
          <p:cNvPr id="83982" name="Text Box 14"/>
          <p:cNvSpPr txBox="1">
            <a:spLocks noChangeArrowheads="1"/>
          </p:cNvSpPr>
          <p:nvPr/>
        </p:nvSpPr>
        <p:spPr bwMode="auto">
          <a:xfrm>
            <a:off x="539750" y="2133600"/>
            <a:ext cx="1584325"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US" sz="1400" b="1">
                <a:latin typeface="Times New Roman" pitchFamily="18" charset="0"/>
                <a:cs typeface="Times New Roman" pitchFamily="18" charset="0"/>
              </a:rPr>
              <a:t>User searches for metadata then retrieves information from data custodian</a:t>
            </a:r>
          </a:p>
        </p:txBody>
      </p:sp>
      <p:sp>
        <p:nvSpPr>
          <p:cNvPr id="11274" name="Text Box 15"/>
          <p:cNvSpPr txBox="1">
            <a:spLocks noChangeArrowheads="1"/>
          </p:cNvSpPr>
          <p:nvPr/>
        </p:nvSpPr>
        <p:spPr bwMode="auto">
          <a:xfrm>
            <a:off x="228600" y="5562600"/>
            <a:ext cx="6400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fr-CH" sz="5400">
                <a:latin typeface="Times New Roman" pitchFamily="18" charset="0"/>
                <a:cs typeface="Times New Roman" pitchFamily="18" charset="0"/>
              </a:rPr>
              <a:t>GISC – DAR service</a:t>
            </a:r>
            <a:endParaRPr lang="en-US" sz="5400">
              <a:latin typeface="Times New Roman" pitchFamily="18" charset="0"/>
              <a:cs typeface="Times New Roman" pitchFamily="18" charset="0"/>
            </a:endParaRPr>
          </a:p>
        </p:txBody>
      </p:sp>
      <p:sp>
        <p:nvSpPr>
          <p:cNvPr id="11275" name="Text Box 16"/>
          <p:cNvSpPr txBox="1">
            <a:spLocks noChangeArrowheads="1"/>
          </p:cNvSpPr>
          <p:nvPr/>
        </p:nvSpPr>
        <p:spPr bwMode="auto">
          <a:xfrm>
            <a:off x="7019925" y="6165850"/>
            <a:ext cx="19081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US" sz="1400">
                <a:latin typeface="Times New Roman" pitchFamily="18" charset="0"/>
                <a:cs typeface="Times New Roman" pitchFamily="18" charset="0"/>
              </a:rPr>
              <a:t>NC/DCPC information access service</a:t>
            </a:r>
          </a:p>
        </p:txBody>
      </p:sp>
      <p:grpSp>
        <p:nvGrpSpPr>
          <p:cNvPr id="83985" name="Group 17"/>
          <p:cNvGrpSpPr>
            <a:grpSpLocks/>
          </p:cNvGrpSpPr>
          <p:nvPr/>
        </p:nvGrpSpPr>
        <p:grpSpPr bwMode="auto">
          <a:xfrm>
            <a:off x="7380288" y="2565400"/>
            <a:ext cx="1439862" cy="1655763"/>
            <a:chOff x="4649" y="1616"/>
            <a:chExt cx="907" cy="1043"/>
          </a:xfrm>
        </p:grpSpPr>
        <p:sp>
          <p:nvSpPr>
            <p:cNvPr id="11291" name="Line 18"/>
            <p:cNvSpPr>
              <a:spLocks noChangeShapeType="1"/>
            </p:cNvSpPr>
            <p:nvPr/>
          </p:nvSpPr>
          <p:spPr bwMode="auto">
            <a:xfrm flipV="1">
              <a:off x="5057" y="1616"/>
              <a:ext cx="0" cy="1043"/>
            </a:xfrm>
            <a:prstGeom prst="line">
              <a:avLst/>
            </a:prstGeom>
            <a:noFill/>
            <a:ln w="762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92" name="Text Box 19"/>
            <p:cNvSpPr txBox="1">
              <a:spLocks noChangeArrowheads="1"/>
            </p:cNvSpPr>
            <p:nvPr/>
          </p:nvSpPr>
          <p:spPr bwMode="auto">
            <a:xfrm>
              <a:off x="4649" y="1979"/>
              <a:ext cx="907" cy="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400">
                  <a:latin typeface="Times New Roman" pitchFamily="18" charset="0"/>
                  <a:cs typeface="Times New Roman" pitchFamily="18" charset="0"/>
                </a:rPr>
                <a:t>Centre publishes metadata to GISC DAR catalogue</a:t>
              </a:r>
            </a:p>
          </p:txBody>
        </p:sp>
      </p:grpSp>
      <p:grpSp>
        <p:nvGrpSpPr>
          <p:cNvPr id="83988" name="Group 20"/>
          <p:cNvGrpSpPr>
            <a:grpSpLocks/>
          </p:cNvGrpSpPr>
          <p:nvPr/>
        </p:nvGrpSpPr>
        <p:grpSpPr bwMode="auto">
          <a:xfrm>
            <a:off x="1187450" y="981075"/>
            <a:ext cx="7016750" cy="4999038"/>
            <a:chOff x="748" y="663"/>
            <a:chExt cx="4420" cy="3149"/>
          </a:xfrm>
        </p:grpSpPr>
        <p:pic>
          <p:nvPicPr>
            <p:cNvPr id="11287" name="Picture 21" descr="MPj04387920000[1]"/>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69" y="663"/>
              <a:ext cx="789" cy="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8" name="Picture 22" descr="MPj04393570000[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878" y="2432"/>
              <a:ext cx="1290" cy="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9" name="Text Box 23"/>
            <p:cNvSpPr txBox="1">
              <a:spLocks noChangeArrowheads="1"/>
            </p:cNvSpPr>
            <p:nvPr/>
          </p:nvSpPr>
          <p:spPr bwMode="auto">
            <a:xfrm>
              <a:off x="748" y="2976"/>
              <a:ext cx="2041" cy="460"/>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sz="1400" b="1">
                  <a:latin typeface="Times New Roman" pitchFamily="18" charset="0"/>
                  <a:cs typeface="Times New Roman" pitchFamily="18" charset="0"/>
                </a:rPr>
                <a:t>Security/authentication/authorization and even charging is managed by each service provider</a:t>
              </a:r>
            </a:p>
          </p:txBody>
        </p:sp>
        <p:pic>
          <p:nvPicPr>
            <p:cNvPr id="11290" name="Picture 24" descr="j022202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13" y="3158"/>
              <a:ext cx="652" cy="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3993" name="Group 25"/>
          <p:cNvGrpSpPr>
            <a:grpSpLocks/>
          </p:cNvGrpSpPr>
          <p:nvPr/>
        </p:nvGrpSpPr>
        <p:grpSpPr bwMode="auto">
          <a:xfrm>
            <a:off x="539750" y="2492375"/>
            <a:ext cx="6119813" cy="2303463"/>
            <a:chOff x="340" y="1570"/>
            <a:chExt cx="3855" cy="1451"/>
          </a:xfrm>
        </p:grpSpPr>
        <p:grpSp>
          <p:nvGrpSpPr>
            <p:cNvPr id="11283" name="Group 26"/>
            <p:cNvGrpSpPr>
              <a:grpSpLocks/>
            </p:cNvGrpSpPr>
            <p:nvPr/>
          </p:nvGrpSpPr>
          <p:grpSpPr bwMode="auto">
            <a:xfrm>
              <a:off x="1292" y="1570"/>
              <a:ext cx="2903" cy="1451"/>
              <a:chOff x="1292" y="1570"/>
              <a:chExt cx="2903" cy="1451"/>
            </a:xfrm>
          </p:grpSpPr>
          <p:sp>
            <p:nvSpPr>
              <p:cNvPr id="11285" name="Line 27"/>
              <p:cNvSpPr>
                <a:spLocks noChangeShapeType="1"/>
              </p:cNvSpPr>
              <p:nvPr/>
            </p:nvSpPr>
            <p:spPr bwMode="auto">
              <a:xfrm>
                <a:off x="1292" y="1570"/>
                <a:ext cx="2903" cy="1451"/>
              </a:xfrm>
              <a:prstGeom prst="line">
                <a:avLst/>
              </a:prstGeom>
              <a:noFill/>
              <a:ln w="76200">
                <a:solidFill>
                  <a:schemeClr val="accent2"/>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1286" name="Text Box 28"/>
              <p:cNvSpPr txBox="1">
                <a:spLocks noChangeArrowheads="1"/>
              </p:cNvSpPr>
              <p:nvPr/>
            </p:nvSpPr>
            <p:spPr bwMode="auto">
              <a:xfrm>
                <a:off x="1429" y="2296"/>
                <a:ext cx="1270" cy="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eaLnBrk="1" hangingPunct="1">
                  <a:spcBef>
                    <a:spcPct val="50000"/>
                  </a:spcBef>
                </a:pPr>
                <a:r>
                  <a:rPr lang="en-US" sz="1400" b="1">
                    <a:solidFill>
                      <a:srgbClr val="0000FF"/>
                    </a:solidFill>
                    <a:latin typeface="Times New Roman" pitchFamily="18" charset="0"/>
                    <a:cs typeface="Times New Roman" pitchFamily="18" charset="0"/>
                  </a:rPr>
                  <a:t>Retrieve information</a:t>
                </a:r>
              </a:p>
            </p:txBody>
          </p:sp>
        </p:grpSp>
        <p:pic>
          <p:nvPicPr>
            <p:cNvPr id="11284" name="Picture 2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0" y="2115"/>
              <a:ext cx="1134" cy="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3998" name="Picture 30" descr="Climate_Predictions-lb"/>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16463" y="4005263"/>
            <a:ext cx="1489075"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3999" name="Group 31"/>
          <p:cNvGrpSpPr>
            <a:grpSpLocks/>
          </p:cNvGrpSpPr>
          <p:nvPr/>
        </p:nvGrpSpPr>
        <p:grpSpPr bwMode="auto">
          <a:xfrm>
            <a:off x="3132138" y="188913"/>
            <a:ext cx="3241675" cy="1165225"/>
            <a:chOff x="1973" y="119"/>
            <a:chExt cx="2042" cy="734"/>
          </a:xfrm>
        </p:grpSpPr>
        <p:sp>
          <p:nvSpPr>
            <p:cNvPr id="11281" name="Text Box 32" descr="Bouquet"/>
            <p:cNvSpPr txBox="1">
              <a:spLocks noChangeArrowheads="1"/>
            </p:cNvSpPr>
            <p:nvPr/>
          </p:nvSpPr>
          <p:spPr bwMode="auto">
            <a:xfrm>
              <a:off x="1973" y="119"/>
              <a:ext cx="2042" cy="734"/>
            </a:xfrm>
            <a:prstGeom prst="rect">
              <a:avLst/>
            </a:prstGeom>
            <a:blipFill dpi="0" rotWithShape="0">
              <a:blip r:embed="rId9"/>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spcBef>
                  <a:spcPct val="50000"/>
                </a:spcBef>
              </a:pPr>
              <a:endParaRPr lang="en-GB" sz="1400"/>
            </a:p>
            <a:p>
              <a:pPr algn="l">
                <a:spcBef>
                  <a:spcPct val="50000"/>
                </a:spcBef>
              </a:pPr>
              <a:endParaRPr lang="en-GB" sz="1400"/>
            </a:p>
            <a:p>
              <a:pPr algn="l">
                <a:spcBef>
                  <a:spcPct val="50000"/>
                </a:spcBef>
              </a:pPr>
              <a:r>
                <a:rPr lang="en-GB" sz="1400"/>
                <a:t>Search: Climate change for 48</a:t>
              </a:r>
              <a:r>
                <a:rPr lang="en-US" sz="1400"/>
                <a:t>°</a:t>
              </a:r>
              <a:r>
                <a:rPr lang="en-GB" sz="1400"/>
                <a:t>N to 60</a:t>
              </a:r>
              <a:r>
                <a:rPr lang="en-US" sz="1400"/>
                <a:t>°</a:t>
              </a:r>
              <a:r>
                <a:rPr lang="en-GB" sz="1400"/>
                <a:t>N and 10</a:t>
              </a:r>
              <a:r>
                <a:rPr lang="en-US" sz="1400"/>
                <a:t>°</a:t>
              </a:r>
              <a:r>
                <a:rPr lang="en-GB" sz="1400"/>
                <a:t>W to 5</a:t>
              </a:r>
              <a:r>
                <a:rPr lang="en-US" sz="1400"/>
                <a:t>°</a:t>
              </a:r>
              <a:r>
                <a:rPr lang="en-GB" sz="1400"/>
                <a:t>E</a:t>
              </a:r>
              <a:endParaRPr lang="en-US" sz="1400"/>
            </a:p>
          </p:txBody>
        </p:sp>
        <p:pic>
          <p:nvPicPr>
            <p:cNvPr id="11282" name="Picture 3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18" y="164"/>
              <a:ext cx="332"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8068684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3985"/>
                                        </p:tgtEl>
                                        <p:attrNameLst>
                                          <p:attrName>style.visibility</p:attrName>
                                        </p:attrNameLst>
                                      </p:cBhvr>
                                      <p:to>
                                        <p:strVal val="visible"/>
                                      </p:to>
                                    </p:set>
                                    <p:anim calcmode="lin" valueType="num">
                                      <p:cBhvr additive="base">
                                        <p:cTn id="7" dur="500" fill="hold"/>
                                        <p:tgtEl>
                                          <p:spTgt spid="83985"/>
                                        </p:tgtEl>
                                        <p:attrNameLst>
                                          <p:attrName>ppt_x</p:attrName>
                                        </p:attrNameLst>
                                      </p:cBhvr>
                                      <p:tavLst>
                                        <p:tav tm="0">
                                          <p:val>
                                            <p:strVal val="#ppt_x"/>
                                          </p:val>
                                        </p:tav>
                                        <p:tav tm="100000">
                                          <p:val>
                                            <p:strVal val="#ppt_x"/>
                                          </p:val>
                                        </p:tav>
                                      </p:tavLst>
                                    </p:anim>
                                    <p:anim calcmode="lin" valueType="num">
                                      <p:cBhvr additive="base">
                                        <p:cTn id="8" dur="500" fill="hold"/>
                                        <p:tgtEl>
                                          <p:spTgt spid="83985"/>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1" presetClass="entr" presetSubtype="0" fill="hold" nodeType="afterEffect">
                                  <p:stCondLst>
                                    <p:cond delay="2000"/>
                                  </p:stCondLst>
                                  <p:childTnLst>
                                    <p:set>
                                      <p:cBhvr>
                                        <p:cTn id="11" dur="1" fill="hold">
                                          <p:stCondLst>
                                            <p:cond delay="0"/>
                                          </p:stCondLst>
                                        </p:cTn>
                                        <p:tgtEl>
                                          <p:spTgt spid="83999"/>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8398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2" fill="hold" nodeType="clickEffect">
                                  <p:stCondLst>
                                    <p:cond delay="0"/>
                                  </p:stCondLst>
                                  <p:childTnLst>
                                    <p:set>
                                      <p:cBhvr>
                                        <p:cTn id="19" dur="1" fill="hold">
                                          <p:stCondLst>
                                            <p:cond delay="0"/>
                                          </p:stCondLst>
                                        </p:cTn>
                                        <p:tgtEl>
                                          <p:spTgt spid="83979"/>
                                        </p:tgtEl>
                                        <p:attrNameLst>
                                          <p:attrName>style.visibility</p:attrName>
                                        </p:attrNameLst>
                                      </p:cBhvr>
                                      <p:to>
                                        <p:strVal val="visible"/>
                                      </p:to>
                                    </p:set>
                                    <p:anim calcmode="lin" valueType="num">
                                      <p:cBhvr additive="base">
                                        <p:cTn id="20" dur="500" fill="hold"/>
                                        <p:tgtEl>
                                          <p:spTgt spid="83979"/>
                                        </p:tgtEl>
                                        <p:attrNameLst>
                                          <p:attrName>ppt_x</p:attrName>
                                        </p:attrNameLst>
                                      </p:cBhvr>
                                      <p:tavLst>
                                        <p:tav tm="0">
                                          <p:val>
                                            <p:strVal val="1+#ppt_w/2"/>
                                          </p:val>
                                        </p:tav>
                                        <p:tav tm="100000">
                                          <p:val>
                                            <p:strVal val="#ppt_x"/>
                                          </p:val>
                                        </p:tav>
                                      </p:tavLst>
                                    </p:anim>
                                    <p:anim calcmode="lin" valueType="num">
                                      <p:cBhvr additive="base">
                                        <p:cTn id="21" dur="500" fill="hold"/>
                                        <p:tgtEl>
                                          <p:spTgt spid="83979"/>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8" fill="hold" nodeType="clickEffect">
                                  <p:stCondLst>
                                    <p:cond delay="0"/>
                                  </p:stCondLst>
                                  <p:childTnLst>
                                    <p:set>
                                      <p:cBhvr>
                                        <p:cTn id="25" dur="1" fill="hold">
                                          <p:stCondLst>
                                            <p:cond delay="0"/>
                                          </p:stCondLst>
                                        </p:cTn>
                                        <p:tgtEl>
                                          <p:spTgt spid="83976"/>
                                        </p:tgtEl>
                                        <p:attrNameLst>
                                          <p:attrName>style.visibility</p:attrName>
                                        </p:attrNameLst>
                                      </p:cBhvr>
                                      <p:to>
                                        <p:strVal val="visible"/>
                                      </p:to>
                                    </p:set>
                                    <p:anim calcmode="lin" valueType="num">
                                      <p:cBhvr additive="base">
                                        <p:cTn id="26" dur="500" fill="hold"/>
                                        <p:tgtEl>
                                          <p:spTgt spid="83976"/>
                                        </p:tgtEl>
                                        <p:attrNameLst>
                                          <p:attrName>ppt_x</p:attrName>
                                        </p:attrNameLst>
                                      </p:cBhvr>
                                      <p:tavLst>
                                        <p:tav tm="0">
                                          <p:val>
                                            <p:strVal val="0-#ppt_w/2"/>
                                          </p:val>
                                        </p:tav>
                                        <p:tav tm="100000">
                                          <p:val>
                                            <p:strVal val="#ppt_x"/>
                                          </p:val>
                                        </p:tav>
                                      </p:tavLst>
                                    </p:anim>
                                    <p:anim calcmode="lin" valueType="num">
                                      <p:cBhvr additive="base">
                                        <p:cTn id="27" dur="500" fill="hold"/>
                                        <p:tgtEl>
                                          <p:spTgt spid="83976"/>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83993"/>
                                        </p:tgtEl>
                                        <p:attrNameLst>
                                          <p:attrName>style.visibility</p:attrName>
                                        </p:attrNameLst>
                                      </p:cBhvr>
                                      <p:to>
                                        <p:strVal val="visible"/>
                                      </p:to>
                                    </p:set>
                                    <p:anim calcmode="lin" valueType="num">
                                      <p:cBhvr additive="base">
                                        <p:cTn id="32" dur="500" fill="hold"/>
                                        <p:tgtEl>
                                          <p:spTgt spid="83993"/>
                                        </p:tgtEl>
                                        <p:attrNameLst>
                                          <p:attrName>ppt_x</p:attrName>
                                        </p:attrNameLst>
                                      </p:cBhvr>
                                      <p:tavLst>
                                        <p:tav tm="0">
                                          <p:val>
                                            <p:strVal val="#ppt_x"/>
                                          </p:val>
                                        </p:tav>
                                        <p:tav tm="100000">
                                          <p:val>
                                            <p:strVal val="#ppt_x"/>
                                          </p:val>
                                        </p:tav>
                                      </p:tavLst>
                                    </p:anim>
                                    <p:anim calcmode="lin" valueType="num">
                                      <p:cBhvr additive="base">
                                        <p:cTn id="33" dur="500" fill="hold"/>
                                        <p:tgtEl>
                                          <p:spTgt spid="83993"/>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83998"/>
                                        </p:tgtEl>
                                        <p:attrNameLst>
                                          <p:attrName>style.visibility</p:attrName>
                                        </p:attrNameLst>
                                      </p:cBhvr>
                                      <p:to>
                                        <p:strVal val="visible"/>
                                      </p:to>
                                    </p:set>
                                    <p:anim calcmode="lin" valueType="num">
                                      <p:cBhvr additive="base">
                                        <p:cTn id="36" dur="500" fill="hold"/>
                                        <p:tgtEl>
                                          <p:spTgt spid="83998"/>
                                        </p:tgtEl>
                                        <p:attrNameLst>
                                          <p:attrName>ppt_x</p:attrName>
                                        </p:attrNameLst>
                                      </p:cBhvr>
                                      <p:tavLst>
                                        <p:tav tm="0">
                                          <p:val>
                                            <p:strVal val="#ppt_x"/>
                                          </p:val>
                                        </p:tav>
                                        <p:tav tm="100000">
                                          <p:val>
                                            <p:strVal val="#ppt_x"/>
                                          </p:val>
                                        </p:tav>
                                      </p:tavLst>
                                    </p:anim>
                                    <p:anim calcmode="lin" valueType="num">
                                      <p:cBhvr additive="base">
                                        <p:cTn id="37" dur="500" fill="hold"/>
                                        <p:tgtEl>
                                          <p:spTgt spid="83998"/>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83988"/>
                                        </p:tgtEl>
                                        <p:attrNameLst>
                                          <p:attrName>style.visibility</p:attrName>
                                        </p:attrNameLst>
                                      </p:cBhvr>
                                      <p:to>
                                        <p:strVal val="visible"/>
                                      </p:to>
                                    </p:set>
                                    <p:anim calcmode="lin" valueType="num">
                                      <p:cBhvr additive="base">
                                        <p:cTn id="42" dur="500" fill="hold"/>
                                        <p:tgtEl>
                                          <p:spTgt spid="83988"/>
                                        </p:tgtEl>
                                        <p:attrNameLst>
                                          <p:attrName>ppt_x</p:attrName>
                                        </p:attrNameLst>
                                      </p:cBhvr>
                                      <p:tavLst>
                                        <p:tav tm="0">
                                          <p:val>
                                            <p:strVal val="#ppt_x"/>
                                          </p:val>
                                        </p:tav>
                                        <p:tav tm="100000">
                                          <p:val>
                                            <p:strVal val="#ppt_x"/>
                                          </p:val>
                                        </p:tav>
                                      </p:tavLst>
                                    </p:anim>
                                    <p:anim calcmode="lin" valueType="num">
                                      <p:cBhvr additive="base">
                                        <p:cTn id="43" dur="500" fill="hold"/>
                                        <p:tgtEl>
                                          <p:spTgt spid="839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8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mtClean="0"/>
              <a:t>What makes good metadata?</a:t>
            </a:r>
            <a:endParaRPr lang="en-US" smtClean="0"/>
          </a:p>
        </p:txBody>
      </p:sp>
      <p:sp>
        <p:nvSpPr>
          <p:cNvPr id="12291" name="Rectangle 3"/>
          <p:cNvSpPr>
            <a:spLocks noGrp="1" noChangeArrowheads="1"/>
          </p:cNvSpPr>
          <p:nvPr>
            <p:ph type="body" idx="1"/>
          </p:nvPr>
        </p:nvSpPr>
        <p:spPr>
          <a:xfrm>
            <a:off x="611560" y="1412875"/>
            <a:ext cx="8353053" cy="4683125"/>
          </a:xfrm>
        </p:spPr>
        <p:txBody>
          <a:bodyPr/>
          <a:lstStyle/>
          <a:p>
            <a:pPr>
              <a:lnSpc>
                <a:spcPct val="90000"/>
              </a:lnSpc>
              <a:buFontTx/>
              <a:buChar char="•"/>
            </a:pPr>
            <a:r>
              <a:rPr lang="en-GB" dirty="0" smtClean="0"/>
              <a:t>Technically compliant</a:t>
            </a:r>
          </a:p>
          <a:p>
            <a:pPr lvl="1">
              <a:lnSpc>
                <a:spcPct val="90000"/>
              </a:lnSpc>
            </a:pPr>
            <a:r>
              <a:rPr lang="en-GB" dirty="0" smtClean="0"/>
              <a:t>Or WIS will not work</a:t>
            </a:r>
          </a:p>
          <a:p>
            <a:pPr>
              <a:lnSpc>
                <a:spcPct val="90000"/>
              </a:lnSpc>
              <a:buFontTx/>
              <a:buChar char="•"/>
            </a:pPr>
            <a:r>
              <a:rPr lang="en-GB" dirty="0" smtClean="0"/>
              <a:t>Useful to users</a:t>
            </a:r>
          </a:p>
          <a:p>
            <a:pPr lvl="1">
              <a:lnSpc>
                <a:spcPct val="90000"/>
              </a:lnSpc>
            </a:pPr>
            <a:r>
              <a:rPr lang="en-GB" dirty="0" smtClean="0"/>
              <a:t>Describes data in way users can find</a:t>
            </a:r>
          </a:p>
          <a:p>
            <a:pPr>
              <a:lnSpc>
                <a:spcPct val="90000"/>
              </a:lnSpc>
              <a:buFontTx/>
              <a:buChar char="•"/>
            </a:pPr>
            <a:r>
              <a:rPr lang="en-GB" dirty="0" smtClean="0"/>
              <a:t>Kept up to date with data it describes</a:t>
            </a:r>
          </a:p>
          <a:p>
            <a:pPr>
              <a:lnSpc>
                <a:spcPct val="90000"/>
              </a:lnSpc>
              <a:buFontTx/>
              <a:buChar char="•"/>
            </a:pPr>
            <a:r>
              <a:rPr lang="en-GB" dirty="0" smtClean="0"/>
              <a:t>Consistent with other information sources</a:t>
            </a:r>
          </a:p>
          <a:p>
            <a:pPr>
              <a:lnSpc>
                <a:spcPct val="90000"/>
              </a:lnSpc>
              <a:buFontTx/>
              <a:buChar char="•"/>
            </a:pPr>
            <a:r>
              <a:rPr lang="en-GB" dirty="0" smtClean="0"/>
              <a:t>The “start-up” metadata are technically compliant, but not “good” </a:t>
            </a:r>
          </a:p>
          <a:p>
            <a:pPr lvl="1">
              <a:lnSpc>
                <a:spcPct val="90000"/>
              </a:lnSpc>
            </a:pPr>
            <a:r>
              <a:rPr lang="en-GB" dirty="0" smtClean="0"/>
              <a:t>A centre’s first task is to review “start-up” metadata</a:t>
            </a:r>
          </a:p>
          <a:p>
            <a:pPr marL="457200" indent="-457200">
              <a:lnSpc>
                <a:spcPct val="90000"/>
              </a:lnSpc>
              <a:buFont typeface="Arial" pitchFamily="34" charset="0"/>
              <a:buChar char="•"/>
            </a:pPr>
            <a:r>
              <a:rPr lang="en-GB" dirty="0" smtClean="0"/>
              <a:t>Need to experiment with searching for their own data</a:t>
            </a:r>
          </a:p>
          <a:p>
            <a:pPr lvl="2">
              <a:lnSpc>
                <a:spcPct val="90000"/>
              </a:lnSpc>
            </a:pPr>
            <a:endParaRPr lang="en-US" dirty="0" smtClean="0"/>
          </a:p>
        </p:txBody>
      </p:sp>
    </p:spTree>
    <p:extLst>
      <p:ext uri="{BB962C8B-B14F-4D97-AF65-F5344CB8AC3E}">
        <p14:creationId xmlns:p14="http://schemas.microsoft.com/office/powerpoint/2010/main" val="22663968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smtClean="0"/>
              <a:t>Data restrictions – Resolutions 40 and 25</a:t>
            </a:r>
            <a:endParaRPr lang="en-US" smtClean="0"/>
          </a:p>
        </p:txBody>
      </p:sp>
      <p:sp>
        <p:nvSpPr>
          <p:cNvPr id="13315" name="Rectangle 3"/>
          <p:cNvSpPr>
            <a:spLocks noGrp="1" noChangeArrowheads="1"/>
          </p:cNvSpPr>
          <p:nvPr>
            <p:ph type="body" idx="1"/>
          </p:nvPr>
        </p:nvSpPr>
        <p:spPr>
          <a:xfrm>
            <a:off x="611560" y="1412875"/>
            <a:ext cx="8353053" cy="4683125"/>
          </a:xfrm>
        </p:spPr>
        <p:txBody>
          <a:bodyPr/>
          <a:lstStyle/>
          <a:p>
            <a:pPr>
              <a:lnSpc>
                <a:spcPct val="90000"/>
              </a:lnSpc>
            </a:pPr>
            <a:r>
              <a:rPr lang="en-GB" b="1" dirty="0" smtClean="0"/>
              <a:t>Resolution 40 (Cg-XII) </a:t>
            </a:r>
            <a:r>
              <a:rPr lang="en-GB" b="1" i="1" dirty="0" smtClean="0"/>
              <a:t>and Resolution 25 (Cg-XIII)</a:t>
            </a:r>
          </a:p>
          <a:p>
            <a:pPr>
              <a:lnSpc>
                <a:spcPct val="90000"/>
              </a:lnSpc>
              <a:buFontTx/>
              <a:buChar char="•"/>
            </a:pPr>
            <a:r>
              <a:rPr lang="en-GB" dirty="0" smtClean="0"/>
              <a:t>Essential data (“</a:t>
            </a:r>
            <a:r>
              <a:rPr lang="en-GB" i="1" dirty="0" err="1" smtClean="0">
                <a:solidFill>
                  <a:srgbClr val="FF0000"/>
                </a:solidFill>
              </a:rPr>
              <a:t>WMOEssential</a:t>
            </a:r>
            <a:r>
              <a:rPr lang="en-GB" dirty="0" smtClean="0"/>
              <a:t>”)</a:t>
            </a:r>
          </a:p>
          <a:p>
            <a:pPr lvl="1">
              <a:lnSpc>
                <a:spcPct val="90000"/>
              </a:lnSpc>
            </a:pPr>
            <a:r>
              <a:rPr lang="en-GB" dirty="0" smtClean="0"/>
              <a:t>“… data and products which are essential to support WMO Programmes … exchange without charge and with no conditions on use….”</a:t>
            </a:r>
          </a:p>
          <a:p>
            <a:pPr>
              <a:lnSpc>
                <a:spcPct val="90000"/>
              </a:lnSpc>
              <a:buFontTx/>
              <a:buChar char="•"/>
            </a:pPr>
            <a:r>
              <a:rPr lang="en-GB" dirty="0" smtClean="0"/>
              <a:t>Additional data (“</a:t>
            </a:r>
            <a:r>
              <a:rPr lang="en-GB" i="1" dirty="0" err="1" smtClean="0">
                <a:solidFill>
                  <a:srgbClr val="FF0000"/>
                </a:solidFill>
              </a:rPr>
              <a:t>WMOAdditional</a:t>
            </a:r>
            <a:r>
              <a:rPr lang="en-GB" dirty="0" smtClean="0"/>
              <a:t>”)</a:t>
            </a:r>
          </a:p>
          <a:p>
            <a:pPr lvl="1">
              <a:lnSpc>
                <a:spcPct val="90000"/>
              </a:lnSpc>
            </a:pPr>
            <a:r>
              <a:rPr lang="en-GB" dirty="0" smtClean="0"/>
              <a:t>Data on which the originator has placed restrictions (on commercial use)</a:t>
            </a:r>
          </a:p>
          <a:p>
            <a:pPr>
              <a:lnSpc>
                <a:spcPct val="90000"/>
              </a:lnSpc>
              <a:buFontTx/>
              <a:buChar char="•"/>
            </a:pPr>
            <a:r>
              <a:rPr lang="en-GB" dirty="0" smtClean="0"/>
              <a:t>Data not covered by these (“</a:t>
            </a:r>
            <a:r>
              <a:rPr lang="en-GB" dirty="0" err="1" smtClean="0">
                <a:solidFill>
                  <a:srgbClr val="FF0000"/>
                </a:solidFill>
              </a:rPr>
              <a:t>WMOOther</a:t>
            </a:r>
            <a:r>
              <a:rPr lang="en-GB" dirty="0" smtClean="0"/>
              <a:t>”)</a:t>
            </a:r>
          </a:p>
          <a:p>
            <a:pPr>
              <a:lnSpc>
                <a:spcPct val="90000"/>
              </a:lnSpc>
              <a:buFontTx/>
              <a:buChar char="•"/>
            </a:pPr>
            <a:r>
              <a:rPr lang="en-GB" dirty="0" smtClean="0"/>
              <a:t>PR notifies WMO of “additional data”</a:t>
            </a:r>
          </a:p>
          <a:p>
            <a:pPr>
              <a:lnSpc>
                <a:spcPct val="90000"/>
              </a:lnSpc>
            </a:pPr>
            <a:endParaRPr lang="en-US" dirty="0" smtClean="0"/>
          </a:p>
        </p:txBody>
      </p:sp>
    </p:spTree>
    <p:extLst>
      <p:ext uri="{BB962C8B-B14F-4D97-AF65-F5344CB8AC3E}">
        <p14:creationId xmlns:p14="http://schemas.microsoft.com/office/powerpoint/2010/main" val="41682571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p:cNvSpPr>
            <a:spLocks noGrp="1" noChangeArrowheads="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4339" name="Rectangle 7"/>
          <p:cNvSpPr>
            <a:spLocks noGrp="1" noChangeArrowheads="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E244D667-94C1-48FE-98DB-CCB044E742A3}" type="slidenum">
              <a:rPr lang="en-US" smtClean="0"/>
              <a:pPr/>
              <a:t>26</a:t>
            </a:fld>
            <a:endParaRPr lang="en-US" smtClean="0"/>
          </a:p>
        </p:txBody>
      </p:sp>
      <p:sp>
        <p:nvSpPr>
          <p:cNvPr id="14340" name="Rectangle 2"/>
          <p:cNvSpPr>
            <a:spLocks noGrp="1" noChangeArrowheads="1"/>
          </p:cNvSpPr>
          <p:nvPr>
            <p:ph type="ctrTitle"/>
          </p:nvPr>
        </p:nvSpPr>
        <p:spPr/>
        <p:txBody>
          <a:bodyPr/>
          <a:lstStyle/>
          <a:p>
            <a:r>
              <a:rPr lang="en-GB" smtClean="0"/>
              <a:t>Providing data</a:t>
            </a:r>
            <a:endParaRPr lang="en-US" smtClean="0"/>
          </a:p>
        </p:txBody>
      </p:sp>
      <p:sp>
        <p:nvSpPr>
          <p:cNvPr id="14341" name="Rectangle 4"/>
          <p:cNvSpPr>
            <a:spLocks noGrp="1" noChangeArrowheads="1"/>
          </p:cNvSpPr>
          <p:nvPr>
            <p:ph type="subTitle" idx="1"/>
          </p:nvPr>
        </p:nvSpPr>
        <p:spPr/>
        <p:txBody>
          <a:bodyPr/>
          <a:lstStyle/>
          <a:p>
            <a:pPr>
              <a:buFontTx/>
              <a:buChar char="•"/>
            </a:pPr>
            <a:r>
              <a:rPr lang="en-GB" smtClean="0"/>
              <a:t>Register metadata</a:t>
            </a:r>
          </a:p>
          <a:p>
            <a:pPr>
              <a:buFontTx/>
              <a:buChar char="•"/>
            </a:pPr>
            <a:r>
              <a:rPr lang="en-GB" smtClean="0"/>
              <a:t>Agree delivery methods</a:t>
            </a:r>
          </a:p>
          <a:p>
            <a:pPr>
              <a:buFontTx/>
              <a:buChar char="•"/>
            </a:pPr>
            <a:r>
              <a:rPr lang="en-GB" smtClean="0"/>
              <a:t>Supply data</a:t>
            </a:r>
            <a:endParaRPr lang="en-US" smtClean="0"/>
          </a:p>
        </p:txBody>
      </p:sp>
    </p:spTree>
    <p:extLst>
      <p:ext uri="{BB962C8B-B14F-4D97-AF65-F5344CB8AC3E}">
        <p14:creationId xmlns:p14="http://schemas.microsoft.com/office/powerpoint/2010/main" val="18761799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536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99E1CFEF-E597-4F88-A24B-D0A397A90C23}" type="slidenum">
              <a:rPr lang="en-US" smtClean="0"/>
              <a:pPr/>
              <a:t>27</a:t>
            </a:fld>
            <a:endParaRPr lang="en-US" smtClean="0"/>
          </a:p>
        </p:txBody>
      </p:sp>
      <p:sp>
        <p:nvSpPr>
          <p:cNvPr id="15364" name="Rectangle 2"/>
          <p:cNvSpPr>
            <a:spLocks noGrp="1" noChangeArrowheads="1"/>
          </p:cNvSpPr>
          <p:nvPr>
            <p:ph type="title"/>
          </p:nvPr>
        </p:nvSpPr>
        <p:spPr/>
        <p:txBody>
          <a:bodyPr/>
          <a:lstStyle/>
          <a:p>
            <a:r>
              <a:rPr lang="en-GB" smtClean="0"/>
              <a:t>Register metadata</a:t>
            </a:r>
            <a:endParaRPr lang="en-US" smtClean="0"/>
          </a:p>
        </p:txBody>
      </p:sp>
      <p:sp>
        <p:nvSpPr>
          <p:cNvPr id="86019" name="Rectangle 3"/>
          <p:cNvSpPr>
            <a:spLocks noGrp="1" noChangeArrowheads="1"/>
          </p:cNvSpPr>
          <p:nvPr>
            <p:ph type="body" idx="1"/>
          </p:nvPr>
        </p:nvSpPr>
        <p:spPr/>
        <p:txBody>
          <a:bodyPr/>
          <a:lstStyle/>
          <a:p>
            <a:pPr>
              <a:buFontTx/>
              <a:buChar char="•"/>
            </a:pPr>
            <a:r>
              <a:rPr lang="en-GB" dirty="0" smtClean="0"/>
              <a:t>Decide how data to be grouped</a:t>
            </a:r>
          </a:p>
          <a:p>
            <a:pPr lvl="1"/>
            <a:r>
              <a:rPr lang="en-GB" dirty="0" smtClean="0"/>
              <a:t>GTS bulletin? five day global forecast? 200 year climate simulation? AWS hourly observations</a:t>
            </a:r>
          </a:p>
          <a:p>
            <a:pPr>
              <a:buFontTx/>
              <a:buChar char="•"/>
            </a:pPr>
            <a:r>
              <a:rPr lang="en-GB" dirty="0" smtClean="0"/>
              <a:t>Describe data </a:t>
            </a:r>
            <a:r>
              <a:rPr lang="en-GB" dirty="0" smtClean="0">
                <a:latin typeface="Arial Black" pitchFamily="34" charset="0"/>
              </a:rPr>
              <a:t>–</a:t>
            </a:r>
            <a:r>
              <a:rPr lang="en-GB" dirty="0" smtClean="0"/>
              <a:t> in way user will understand</a:t>
            </a:r>
          </a:p>
          <a:p>
            <a:pPr>
              <a:buFontTx/>
              <a:buChar char="•"/>
            </a:pPr>
            <a:r>
              <a:rPr lang="en-GB" dirty="0" smtClean="0"/>
              <a:t>Create metadata record</a:t>
            </a:r>
          </a:p>
          <a:p>
            <a:pPr>
              <a:buFontTx/>
              <a:buChar char="•"/>
            </a:pPr>
            <a:r>
              <a:rPr lang="en-GB" dirty="0" smtClean="0"/>
              <a:t>Publish on your principal GISC (Brasilia)</a:t>
            </a:r>
          </a:p>
          <a:p>
            <a:pPr lvl="1"/>
            <a:r>
              <a:rPr lang="en-GB" dirty="0" smtClean="0"/>
              <a:t>Or via DCPC / RTH (Buenos Aires)</a:t>
            </a:r>
            <a:endParaRPr lang="en-US" dirty="0" smtClean="0"/>
          </a:p>
        </p:txBody>
      </p:sp>
    </p:spTree>
    <p:extLst>
      <p:ext uri="{BB962C8B-B14F-4D97-AF65-F5344CB8AC3E}">
        <p14:creationId xmlns:p14="http://schemas.microsoft.com/office/powerpoint/2010/main" val="17867811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6019">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86019">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86019">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86019">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60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6387"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518EF2E0-CE21-40F0-A261-813BFA45944E}" type="slidenum">
              <a:rPr lang="en-US" smtClean="0"/>
              <a:pPr/>
              <a:t>28</a:t>
            </a:fld>
            <a:endParaRPr lang="en-US" smtClean="0"/>
          </a:p>
        </p:txBody>
      </p:sp>
      <p:grpSp>
        <p:nvGrpSpPr>
          <p:cNvPr id="102402" name="Group 2"/>
          <p:cNvGrpSpPr>
            <a:grpSpLocks/>
          </p:cNvGrpSpPr>
          <p:nvPr/>
        </p:nvGrpSpPr>
        <p:grpSpPr bwMode="auto">
          <a:xfrm>
            <a:off x="1403350" y="1628775"/>
            <a:ext cx="1871663" cy="1543050"/>
            <a:chOff x="884" y="1026"/>
            <a:chExt cx="1179" cy="972"/>
          </a:xfrm>
        </p:grpSpPr>
        <p:pic>
          <p:nvPicPr>
            <p:cNvPr id="16412" name="Picture 3" descr="MP90040523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4" y="1026"/>
              <a:ext cx="1179" cy="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13" name="Picture 4" descr="MC90039180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8" y="1162"/>
              <a:ext cx="136" cy="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9" name="Rectangle 5"/>
          <p:cNvSpPr>
            <a:spLocks noGrp="1" noChangeArrowheads="1"/>
          </p:cNvSpPr>
          <p:nvPr>
            <p:ph type="title"/>
          </p:nvPr>
        </p:nvSpPr>
        <p:spPr/>
        <p:txBody>
          <a:bodyPr/>
          <a:lstStyle/>
          <a:p>
            <a:r>
              <a:rPr lang="en-GB" smtClean="0"/>
              <a:t>Agree delivery methods</a:t>
            </a:r>
            <a:endParaRPr lang="en-US" smtClean="0"/>
          </a:p>
        </p:txBody>
      </p:sp>
      <p:sp>
        <p:nvSpPr>
          <p:cNvPr id="102406" name="AutoShape 6"/>
          <p:cNvSpPr>
            <a:spLocks noChangeArrowheads="1"/>
          </p:cNvSpPr>
          <p:nvPr/>
        </p:nvSpPr>
        <p:spPr bwMode="auto">
          <a:xfrm>
            <a:off x="250825" y="1412875"/>
            <a:ext cx="3384550" cy="1800225"/>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r>
              <a:rPr lang="en-GB" sz="2400" b="1">
                <a:latin typeface="Times" charset="0"/>
              </a:rPr>
              <a:t>WMO Pizza Programme</a:t>
            </a:r>
            <a:endParaRPr lang="en-US" sz="2400" b="1">
              <a:latin typeface="Times" charset="0"/>
            </a:endParaRPr>
          </a:p>
        </p:txBody>
      </p:sp>
      <p:sp>
        <p:nvSpPr>
          <p:cNvPr id="16391" name="AutoShape 7"/>
          <p:cNvSpPr>
            <a:spLocks noChangeArrowheads="1"/>
          </p:cNvSpPr>
          <p:nvPr/>
        </p:nvSpPr>
        <p:spPr bwMode="auto">
          <a:xfrm>
            <a:off x="6372225" y="1916113"/>
            <a:ext cx="2232025" cy="4033837"/>
          </a:xfrm>
          <a:prstGeom prst="roundRect">
            <a:avLst>
              <a:gd name="adj" fmla="val 16667"/>
            </a:avLst>
          </a:prstGeom>
          <a:gradFill rotWithShape="1">
            <a:gsLst>
              <a:gs pos="0">
                <a:srgbClr val="765E47"/>
              </a:gs>
              <a:gs pos="50000">
                <a:srgbClr val="FFCC99"/>
              </a:gs>
              <a:gs pos="100000">
                <a:srgbClr val="765E47"/>
              </a:gs>
            </a:gsLst>
            <a:lin ang="54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GB" sz="2400" b="1">
                <a:latin typeface="Times" charset="0"/>
              </a:rPr>
              <a:t>DCPC</a:t>
            </a:r>
          </a:p>
          <a:p>
            <a:endParaRPr lang="en-GB" sz="2400" b="1">
              <a:latin typeface="Times" charset="0"/>
            </a:endParaRPr>
          </a:p>
          <a:p>
            <a:endParaRPr lang="en-GB" sz="2400">
              <a:latin typeface="Times" charset="0"/>
            </a:endParaRPr>
          </a:p>
          <a:p>
            <a:endParaRPr lang="en-GB" sz="2400">
              <a:latin typeface="Times" charset="0"/>
            </a:endParaRPr>
          </a:p>
          <a:p>
            <a:endParaRPr lang="en-GB" sz="2400">
              <a:latin typeface="Times" charset="0"/>
            </a:endParaRPr>
          </a:p>
          <a:p>
            <a:endParaRPr lang="en-GB" sz="2400">
              <a:latin typeface="Times" charset="0"/>
            </a:endParaRPr>
          </a:p>
          <a:p>
            <a:endParaRPr lang="en-GB" sz="2400">
              <a:latin typeface="Times" charset="0"/>
            </a:endParaRPr>
          </a:p>
          <a:p>
            <a:endParaRPr lang="en-GB" sz="2400">
              <a:latin typeface="Times" charset="0"/>
            </a:endParaRPr>
          </a:p>
          <a:p>
            <a:endParaRPr lang="en-US" sz="2400">
              <a:latin typeface="Times" charset="0"/>
            </a:endParaRPr>
          </a:p>
        </p:txBody>
      </p:sp>
      <p:pic>
        <p:nvPicPr>
          <p:cNvPr id="16392" name="Picture 8" descr="MC90043262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3213100"/>
            <a:ext cx="17240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9" name="Picture 9" descr="MC90043396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3284538"/>
            <a:ext cx="167481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10" name="AutoShape 10"/>
          <p:cNvSpPr>
            <a:spLocks noChangeArrowheads="1"/>
          </p:cNvSpPr>
          <p:nvPr/>
        </p:nvSpPr>
        <p:spPr bwMode="auto">
          <a:xfrm>
            <a:off x="6011863" y="2636838"/>
            <a:ext cx="1008062" cy="647700"/>
          </a:xfrm>
          <a:prstGeom prst="wedgeEllipseCallout">
            <a:avLst>
              <a:gd name="adj1" fmla="val -43750"/>
              <a:gd name="adj2" fmla="val 70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sz="2400" b="1">
                <a:latin typeface="Times" charset="0"/>
              </a:rPr>
              <a:t>?</a:t>
            </a:r>
            <a:endParaRPr lang="en-US" sz="2400" b="1">
              <a:latin typeface="Times" charset="0"/>
            </a:endParaRPr>
          </a:p>
        </p:txBody>
      </p:sp>
      <p:grpSp>
        <p:nvGrpSpPr>
          <p:cNvPr id="102411" name="Group 11"/>
          <p:cNvGrpSpPr>
            <a:grpSpLocks/>
          </p:cNvGrpSpPr>
          <p:nvPr/>
        </p:nvGrpSpPr>
        <p:grpSpPr bwMode="auto">
          <a:xfrm>
            <a:off x="4211638" y="1484313"/>
            <a:ext cx="2881312" cy="1800225"/>
            <a:chOff x="2653" y="935"/>
            <a:chExt cx="1815" cy="1134"/>
          </a:xfrm>
        </p:grpSpPr>
        <p:grpSp>
          <p:nvGrpSpPr>
            <p:cNvPr id="16401" name="Group 12"/>
            <p:cNvGrpSpPr>
              <a:grpSpLocks/>
            </p:cNvGrpSpPr>
            <p:nvPr/>
          </p:nvGrpSpPr>
          <p:grpSpPr bwMode="auto">
            <a:xfrm>
              <a:off x="2653" y="935"/>
              <a:ext cx="1815" cy="1134"/>
              <a:chOff x="2699" y="1979"/>
              <a:chExt cx="1815" cy="1134"/>
            </a:xfrm>
          </p:grpSpPr>
          <p:sp>
            <p:nvSpPr>
              <p:cNvPr id="16406" name="AutoShape 13"/>
              <p:cNvSpPr>
                <a:spLocks noChangeArrowheads="1"/>
              </p:cNvSpPr>
              <p:nvPr/>
            </p:nvSpPr>
            <p:spPr bwMode="auto">
              <a:xfrm flipH="1">
                <a:off x="2699" y="1979"/>
                <a:ext cx="1815" cy="1134"/>
              </a:xfrm>
              <a:prstGeom prst="wedgeEllipseCallout">
                <a:avLst>
                  <a:gd name="adj1" fmla="val -54852"/>
                  <a:gd name="adj2" fmla="val 70014"/>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400">
                  <a:latin typeface="Times" charset="0"/>
                </a:endParaRPr>
              </a:p>
            </p:txBody>
          </p:sp>
          <p:grpSp>
            <p:nvGrpSpPr>
              <p:cNvPr id="16407" name="Group 14"/>
              <p:cNvGrpSpPr>
                <a:grpSpLocks/>
              </p:cNvGrpSpPr>
              <p:nvPr/>
            </p:nvGrpSpPr>
            <p:grpSpPr bwMode="auto">
              <a:xfrm>
                <a:off x="3061" y="2024"/>
                <a:ext cx="969" cy="849"/>
                <a:chOff x="3016" y="1117"/>
                <a:chExt cx="969" cy="849"/>
              </a:xfrm>
            </p:grpSpPr>
            <p:pic>
              <p:nvPicPr>
                <p:cNvPr id="16408" name="Picture 15" descr="MP900405236[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6" y="1480"/>
                  <a:ext cx="680"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9" name="Picture 16" descr="MC900433889[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15" y="1117"/>
                  <a:ext cx="433"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10" name="Picture 17" descr="MC900241133[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07" y="1253"/>
                  <a:ext cx="318"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11" name="Picture 18" descr="MC90043784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15" y="1480"/>
                  <a:ext cx="470" cy="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6402" name="Group 19"/>
            <p:cNvGrpSpPr>
              <a:grpSpLocks/>
            </p:cNvGrpSpPr>
            <p:nvPr/>
          </p:nvGrpSpPr>
          <p:grpSpPr bwMode="auto">
            <a:xfrm>
              <a:off x="3379" y="1706"/>
              <a:ext cx="318" cy="249"/>
              <a:chOff x="2789" y="2931"/>
              <a:chExt cx="870" cy="521"/>
            </a:xfrm>
          </p:grpSpPr>
          <p:pic>
            <p:nvPicPr>
              <p:cNvPr id="16403" name="Picture 20" descr="MP900438662[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25" y="3203"/>
                <a:ext cx="374"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4" name="Picture 21" descr="MC90039180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88" y="3067"/>
                <a:ext cx="371"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5" name="Picture 22" descr="MP900406652[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789" y="2931"/>
                <a:ext cx="377"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02423" name="Group 23"/>
          <p:cNvGrpSpPr>
            <a:grpSpLocks/>
          </p:cNvGrpSpPr>
          <p:nvPr/>
        </p:nvGrpSpPr>
        <p:grpSpPr bwMode="auto">
          <a:xfrm>
            <a:off x="6084888" y="2565400"/>
            <a:ext cx="1295400" cy="863600"/>
            <a:chOff x="3833" y="1616"/>
            <a:chExt cx="816" cy="544"/>
          </a:xfrm>
        </p:grpSpPr>
        <p:grpSp>
          <p:nvGrpSpPr>
            <p:cNvPr id="16397" name="Group 24"/>
            <p:cNvGrpSpPr>
              <a:grpSpLocks/>
            </p:cNvGrpSpPr>
            <p:nvPr/>
          </p:nvGrpSpPr>
          <p:grpSpPr bwMode="auto">
            <a:xfrm>
              <a:off x="3833" y="1616"/>
              <a:ext cx="816" cy="544"/>
              <a:chOff x="3833" y="1616"/>
              <a:chExt cx="816" cy="544"/>
            </a:xfrm>
          </p:grpSpPr>
          <p:sp>
            <p:nvSpPr>
              <p:cNvPr id="16399" name="AutoShape 25"/>
              <p:cNvSpPr>
                <a:spLocks noChangeArrowheads="1"/>
              </p:cNvSpPr>
              <p:nvPr/>
            </p:nvSpPr>
            <p:spPr bwMode="auto">
              <a:xfrm>
                <a:off x="3833" y="1616"/>
                <a:ext cx="816" cy="544"/>
              </a:xfrm>
              <a:prstGeom prst="wedgeEllipseCallout">
                <a:avLst>
                  <a:gd name="adj1" fmla="val -43750"/>
                  <a:gd name="adj2" fmla="val 70000"/>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2400">
                  <a:latin typeface="Times" charset="0"/>
                </a:endParaRPr>
              </a:p>
            </p:txBody>
          </p:sp>
          <p:pic>
            <p:nvPicPr>
              <p:cNvPr id="16400" name="Picture 26" descr="MP900405236[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23" y="1706"/>
                <a:ext cx="52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398" name="Picture 27" descr="MC900391806[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32" y="1888"/>
              <a:ext cx="136" cy="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4842747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accel="50000" decel="50000" fill="hold" nodeType="clickEffect">
                                  <p:stCondLst>
                                    <p:cond delay="0"/>
                                  </p:stCondLst>
                                  <p:childTnLst>
                                    <p:animMotion origin="layout" path="M 0.02656 0.00115 L 0.47048 4.81481E-6 " pathEditMode="relative" rAng="0" ptsTypes="AA">
                                      <p:cBhvr>
                                        <p:cTn id="6" dur="2000" fill="hold"/>
                                        <p:tgtEl>
                                          <p:spTgt spid="102409"/>
                                        </p:tgtEl>
                                        <p:attrNameLst>
                                          <p:attrName>ppt_x</p:attrName>
                                          <p:attrName>ppt_y</p:attrName>
                                        </p:attrNameLst>
                                      </p:cBhvr>
                                      <p:rCtr x="22187" y="-69"/>
                                    </p:animMotion>
                                  </p:childTnLst>
                                </p:cTn>
                              </p:par>
                            </p:childTnLst>
                          </p:cTn>
                        </p:par>
                        <p:par>
                          <p:cTn id="7" fill="hold" nodeType="afterGroup">
                            <p:stCondLst>
                              <p:cond delay="2000"/>
                            </p:stCondLst>
                            <p:childTnLst>
                              <p:par>
                                <p:cTn id="8" presetID="1" presetClass="entr" presetSubtype="0" fill="hold" grpId="0" nodeType="afterEffect">
                                  <p:stCondLst>
                                    <p:cond delay="1000"/>
                                  </p:stCondLst>
                                  <p:childTnLst>
                                    <p:set>
                                      <p:cBhvr>
                                        <p:cTn id="9" dur="1" fill="hold">
                                          <p:stCondLst>
                                            <p:cond delay="0"/>
                                          </p:stCondLst>
                                        </p:cTn>
                                        <p:tgtEl>
                                          <p:spTgt spid="102410"/>
                                        </p:tgtEl>
                                        <p:attrNameLst>
                                          <p:attrName>style.visibility</p:attrName>
                                        </p:attrNameLst>
                                      </p:cBhvr>
                                      <p:to>
                                        <p:strVal val="visible"/>
                                      </p:to>
                                    </p:set>
                                  </p:childTnLst>
                                </p:cTn>
                              </p:par>
                            </p:childTnLst>
                          </p:cTn>
                        </p:par>
                        <p:par>
                          <p:cTn id="10" fill="hold" nodeType="withGroup">
                            <p:stCondLst>
                              <p:cond delay="3000"/>
                            </p:stCondLst>
                            <p:childTnLst>
                              <p:par>
                                <p:cTn id="11" presetID="1" presetClass="exit" presetSubtype="0" fill="hold" grpId="1" nodeType="afterEffect">
                                  <p:stCondLst>
                                    <p:cond delay="1250"/>
                                  </p:stCondLst>
                                  <p:childTnLst>
                                    <p:set>
                                      <p:cBhvr>
                                        <p:cTn id="12" dur="1" fill="hold">
                                          <p:stCondLst>
                                            <p:cond delay="0"/>
                                          </p:stCondLst>
                                        </p:cTn>
                                        <p:tgtEl>
                                          <p:spTgt spid="102410"/>
                                        </p:tgtEl>
                                        <p:attrNameLst>
                                          <p:attrName>style.visibility</p:attrName>
                                        </p:attrNameLst>
                                      </p:cBhvr>
                                      <p:to>
                                        <p:strVal val="hidden"/>
                                      </p:to>
                                    </p:set>
                                  </p:childTnLst>
                                </p:cTn>
                              </p:par>
                            </p:childTnLst>
                          </p:cTn>
                        </p:par>
                        <p:par>
                          <p:cTn id="13" fill="hold" nodeType="afterGroup">
                            <p:stCondLst>
                              <p:cond delay="4250"/>
                            </p:stCondLst>
                            <p:childTnLst>
                              <p:par>
                                <p:cTn id="14" presetID="1" presetClass="entr" presetSubtype="0" fill="hold" nodeType="afterEffect">
                                  <p:stCondLst>
                                    <p:cond delay="1000"/>
                                  </p:stCondLst>
                                  <p:childTnLst>
                                    <p:set>
                                      <p:cBhvr>
                                        <p:cTn id="15" dur="1" fill="hold">
                                          <p:stCondLst>
                                            <p:cond delay="0"/>
                                          </p:stCondLst>
                                        </p:cTn>
                                        <p:tgtEl>
                                          <p:spTgt spid="102411"/>
                                        </p:tgtEl>
                                        <p:attrNameLst>
                                          <p:attrName>style.visibility</p:attrName>
                                        </p:attrNameLst>
                                      </p:cBhvr>
                                      <p:to>
                                        <p:strVal val="visible"/>
                                      </p:to>
                                    </p:set>
                                  </p:childTnLst>
                                </p:cTn>
                              </p:par>
                            </p:childTnLst>
                          </p:cTn>
                        </p:par>
                        <p:par>
                          <p:cTn id="16" fill="hold" nodeType="withGroup">
                            <p:stCondLst>
                              <p:cond delay="5250"/>
                            </p:stCondLst>
                            <p:childTnLst>
                              <p:par>
                                <p:cTn id="17" presetID="1" presetClass="exit" presetSubtype="0" fill="hold" nodeType="afterEffect">
                                  <p:stCondLst>
                                    <p:cond delay="1750"/>
                                  </p:stCondLst>
                                  <p:childTnLst>
                                    <p:set>
                                      <p:cBhvr>
                                        <p:cTn id="18" dur="1" fill="hold">
                                          <p:stCondLst>
                                            <p:cond delay="0"/>
                                          </p:stCondLst>
                                        </p:cTn>
                                        <p:tgtEl>
                                          <p:spTgt spid="102411"/>
                                        </p:tgtEl>
                                        <p:attrNameLst>
                                          <p:attrName>style.visibility</p:attrName>
                                        </p:attrNameLst>
                                      </p:cBhvr>
                                      <p:to>
                                        <p:strVal val="hidden"/>
                                      </p:to>
                                    </p:set>
                                  </p:childTnLst>
                                </p:cTn>
                              </p:par>
                            </p:childTnLst>
                          </p:cTn>
                        </p:par>
                        <p:par>
                          <p:cTn id="19" fill="hold" nodeType="afterGroup">
                            <p:stCondLst>
                              <p:cond delay="7000"/>
                            </p:stCondLst>
                            <p:childTnLst>
                              <p:par>
                                <p:cTn id="20" presetID="1" presetClass="entr" presetSubtype="0" fill="hold" nodeType="afterEffect">
                                  <p:stCondLst>
                                    <p:cond delay="1000"/>
                                  </p:stCondLst>
                                  <p:childTnLst>
                                    <p:set>
                                      <p:cBhvr>
                                        <p:cTn id="21" dur="1" fill="hold">
                                          <p:stCondLst>
                                            <p:cond delay="0"/>
                                          </p:stCondLst>
                                        </p:cTn>
                                        <p:tgtEl>
                                          <p:spTgt spid="102423"/>
                                        </p:tgtEl>
                                        <p:attrNameLst>
                                          <p:attrName>style.visibility</p:attrName>
                                        </p:attrNameLst>
                                      </p:cBhvr>
                                      <p:to>
                                        <p:strVal val="visible"/>
                                      </p:to>
                                    </p:set>
                                  </p:childTnLst>
                                </p:cTn>
                              </p:par>
                            </p:childTnLst>
                          </p:cTn>
                        </p:par>
                        <p:par>
                          <p:cTn id="22" fill="hold" nodeType="withGroup">
                            <p:stCondLst>
                              <p:cond delay="8000"/>
                            </p:stCondLst>
                            <p:childTnLst>
                              <p:par>
                                <p:cTn id="23" presetID="1" presetClass="exit" presetSubtype="0" fill="hold" nodeType="afterEffect">
                                  <p:stCondLst>
                                    <p:cond delay="1500"/>
                                  </p:stCondLst>
                                  <p:childTnLst>
                                    <p:set>
                                      <p:cBhvr>
                                        <p:cTn id="24" dur="1" fill="hold">
                                          <p:stCondLst>
                                            <p:cond delay="0"/>
                                          </p:stCondLst>
                                        </p:cTn>
                                        <p:tgtEl>
                                          <p:spTgt spid="102423"/>
                                        </p:tgtEl>
                                        <p:attrNameLst>
                                          <p:attrName>style.visibility</p:attrName>
                                        </p:attrNameLst>
                                      </p:cBhvr>
                                      <p:to>
                                        <p:strVal val="hidden"/>
                                      </p:to>
                                    </p:set>
                                  </p:childTnLst>
                                </p:cTn>
                              </p:par>
                            </p:childTnLst>
                          </p:cTn>
                        </p:par>
                        <p:par>
                          <p:cTn id="25" fill="hold" nodeType="afterGroup">
                            <p:stCondLst>
                              <p:cond delay="9500"/>
                            </p:stCondLst>
                            <p:childTnLst>
                              <p:par>
                                <p:cTn id="26" presetID="35" presetClass="path" presetSubtype="0" accel="50000" decel="50000" fill="hold" nodeType="afterEffect">
                                  <p:stCondLst>
                                    <p:cond delay="1000"/>
                                  </p:stCondLst>
                                  <p:childTnLst>
                                    <p:animMotion origin="layout" path="M 0.47048 4.81481E-6 L 0.02656 0.00115 " pathEditMode="relative" rAng="0" ptsTypes="AA">
                                      <p:cBhvr>
                                        <p:cTn id="27" dur="2000" fill="hold"/>
                                        <p:tgtEl>
                                          <p:spTgt spid="102409"/>
                                        </p:tgtEl>
                                        <p:attrNameLst>
                                          <p:attrName>ppt_x</p:attrName>
                                          <p:attrName>ppt_y</p:attrName>
                                        </p:attrNameLst>
                                      </p:cBhvr>
                                      <p:rCtr x="-22205" y="46"/>
                                    </p:animMotion>
                                  </p:childTnLst>
                                </p:cTn>
                              </p:par>
                            </p:childTnLst>
                          </p:cTn>
                        </p:par>
                        <p:par>
                          <p:cTn id="28" fill="hold" nodeType="afterGroup">
                            <p:stCondLst>
                              <p:cond delay="12500"/>
                            </p:stCondLst>
                            <p:childTnLst>
                              <p:par>
                                <p:cTn id="29" presetID="1" presetClass="entr" presetSubtype="0" fill="hold" nodeType="afterEffect">
                                  <p:stCondLst>
                                    <p:cond delay="2000"/>
                                  </p:stCondLst>
                                  <p:childTnLst>
                                    <p:set>
                                      <p:cBhvr>
                                        <p:cTn id="30" dur="1" fill="hold">
                                          <p:stCondLst>
                                            <p:cond delay="0"/>
                                          </p:stCondLst>
                                        </p:cTn>
                                        <p:tgtEl>
                                          <p:spTgt spid="102402"/>
                                        </p:tgtEl>
                                        <p:attrNameLst>
                                          <p:attrName>style.visibility</p:attrName>
                                        </p:attrNameLst>
                                      </p:cBhvr>
                                      <p:to>
                                        <p:strVal val="visible"/>
                                      </p:to>
                                    </p:set>
                                  </p:childTnLst>
                                </p:cTn>
                              </p:par>
                              <p:par>
                                <p:cTn id="31" presetID="49" presetClass="path" presetSubtype="0" repeatCount="indefinite" accel="50000" decel="50000" fill="hold" nodeType="withEffect">
                                  <p:stCondLst>
                                    <p:cond delay="0"/>
                                  </p:stCondLst>
                                  <p:childTnLst>
                                    <p:animMotion origin="layout" path="M -1.66667E-6 4.07407E-6 L 0.54913 0.40694 " pathEditMode="relative" rAng="0" ptsTypes="AA">
                                      <p:cBhvr>
                                        <p:cTn id="32" dur="2000" fill="hold"/>
                                        <p:tgtEl>
                                          <p:spTgt spid="102402"/>
                                        </p:tgtEl>
                                        <p:attrNameLst>
                                          <p:attrName>ppt_x</p:attrName>
                                          <p:attrName>ppt_y</p:attrName>
                                        </p:attrNameLst>
                                      </p:cBhvr>
                                      <p:rCtr x="27448" y="20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0" grpId="0" animBg="1"/>
      <p:bldP spid="102410"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4"/>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7411"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95E6E839-3F7B-4B38-8811-4460DD18B974}" type="slidenum">
              <a:rPr lang="en-US" smtClean="0"/>
              <a:pPr/>
              <a:t>29</a:t>
            </a:fld>
            <a:endParaRPr lang="en-US" smtClean="0"/>
          </a:p>
        </p:txBody>
      </p:sp>
      <p:sp>
        <p:nvSpPr>
          <p:cNvPr id="17412" name="Rectangle 2"/>
          <p:cNvSpPr>
            <a:spLocks noGrp="1" noChangeArrowheads="1"/>
          </p:cNvSpPr>
          <p:nvPr>
            <p:ph type="title"/>
          </p:nvPr>
        </p:nvSpPr>
        <p:spPr/>
        <p:txBody>
          <a:bodyPr/>
          <a:lstStyle/>
          <a:p>
            <a:r>
              <a:rPr lang="en-GB" smtClean="0"/>
              <a:t>Supply your data to WIS</a:t>
            </a:r>
            <a:endParaRPr lang="en-US" smtClean="0"/>
          </a:p>
        </p:txBody>
      </p:sp>
      <p:sp>
        <p:nvSpPr>
          <p:cNvPr id="17413" name="Rectangle 3"/>
          <p:cNvSpPr>
            <a:spLocks noGrp="1" noChangeArrowheads="1"/>
          </p:cNvSpPr>
          <p:nvPr>
            <p:ph type="body" sz="half" idx="1"/>
          </p:nvPr>
        </p:nvSpPr>
        <p:spPr/>
        <p:txBody>
          <a:bodyPr/>
          <a:lstStyle/>
          <a:p>
            <a:pPr marL="0" indent="0"/>
            <a:r>
              <a:rPr lang="en-GB" sz="2400" dirty="0" smtClean="0"/>
              <a:t>Implement the procedures you agreed with your GISC or DCPC</a:t>
            </a:r>
            <a:endParaRPr lang="en-US" sz="2400" dirty="0" smtClean="0"/>
          </a:p>
          <a:p>
            <a:pPr marL="0" indent="0"/>
            <a:endParaRPr lang="en-US" sz="2400" dirty="0" smtClean="0"/>
          </a:p>
        </p:txBody>
      </p:sp>
      <p:pic>
        <p:nvPicPr>
          <p:cNvPr id="17414" name="Picture 7" descr="PonyExpress-noknowncopyright-USarchives"/>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259388" y="1419225"/>
            <a:ext cx="3705225" cy="4670425"/>
          </a:xfrm>
        </p:spPr>
      </p:pic>
    </p:spTree>
    <p:extLst>
      <p:ext uri="{BB962C8B-B14F-4D97-AF65-F5344CB8AC3E}">
        <p14:creationId xmlns:p14="http://schemas.microsoft.com/office/powerpoint/2010/main" val="34853663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6"/>
          <p:cNvSpPr>
            <a:spLocks noGrp="1" noChangeArrowheads="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8435" name="Rectangle 7"/>
          <p:cNvSpPr>
            <a:spLocks noGrp="1" noChangeArrowheads="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8F825452-0563-43F1-A7CD-D96D43C4F29E}" type="slidenum">
              <a:rPr lang="en-US" smtClean="0"/>
              <a:pPr/>
              <a:t>30</a:t>
            </a:fld>
            <a:endParaRPr lang="en-US" smtClean="0"/>
          </a:p>
        </p:txBody>
      </p:sp>
      <p:sp>
        <p:nvSpPr>
          <p:cNvPr id="18436" name="Rectangle 4"/>
          <p:cNvSpPr>
            <a:spLocks noGrp="1" noChangeArrowheads="1"/>
          </p:cNvSpPr>
          <p:nvPr>
            <p:ph type="ctrTitle"/>
          </p:nvPr>
        </p:nvSpPr>
        <p:spPr/>
        <p:txBody>
          <a:bodyPr/>
          <a:lstStyle/>
          <a:p>
            <a:r>
              <a:rPr lang="en-GB" smtClean="0"/>
              <a:t>Receiving data</a:t>
            </a:r>
            <a:endParaRPr lang="en-US" smtClean="0"/>
          </a:p>
        </p:txBody>
      </p:sp>
      <p:sp>
        <p:nvSpPr>
          <p:cNvPr id="18437" name="Rectangle 5"/>
          <p:cNvSpPr>
            <a:spLocks noGrp="1" noChangeArrowheads="1"/>
          </p:cNvSpPr>
          <p:nvPr>
            <p:ph type="subTitle" idx="1"/>
          </p:nvPr>
        </p:nvSpPr>
        <p:spPr/>
        <p:txBody>
          <a:bodyPr/>
          <a:lstStyle/>
          <a:p>
            <a:pPr>
              <a:buFontTx/>
              <a:buChar char="•"/>
            </a:pPr>
            <a:r>
              <a:rPr lang="en-GB" smtClean="0"/>
              <a:t>One-off requests</a:t>
            </a:r>
          </a:p>
          <a:p>
            <a:pPr>
              <a:buFontTx/>
              <a:buChar char="•"/>
            </a:pPr>
            <a:r>
              <a:rPr lang="en-GB" smtClean="0"/>
              <a:t>Subscriptions</a:t>
            </a:r>
            <a:endParaRPr lang="en-US" smtClean="0"/>
          </a:p>
        </p:txBody>
      </p:sp>
    </p:spTree>
    <p:extLst>
      <p:ext uri="{BB962C8B-B14F-4D97-AF65-F5344CB8AC3E}">
        <p14:creationId xmlns:p14="http://schemas.microsoft.com/office/powerpoint/2010/main" val="41078548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2"/>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19459"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1042EF3D-887E-49F0-A1B4-6C59303FA9CF}" type="slidenum">
              <a:rPr lang="en-US" smtClean="0"/>
              <a:pPr/>
              <a:t>31</a:t>
            </a:fld>
            <a:endParaRPr lang="en-US" smtClean="0"/>
          </a:p>
        </p:txBody>
      </p:sp>
      <p:grpSp>
        <p:nvGrpSpPr>
          <p:cNvPr id="19460" name="Group 19"/>
          <p:cNvGrpSpPr>
            <a:grpSpLocks/>
          </p:cNvGrpSpPr>
          <p:nvPr/>
        </p:nvGrpSpPr>
        <p:grpSpPr bwMode="auto">
          <a:xfrm>
            <a:off x="1258888" y="1412875"/>
            <a:ext cx="7056437" cy="4905375"/>
            <a:chOff x="793" y="890"/>
            <a:chExt cx="4445" cy="3090"/>
          </a:xfrm>
        </p:grpSpPr>
        <p:grpSp>
          <p:nvGrpSpPr>
            <p:cNvPr id="19472" name="Group 13"/>
            <p:cNvGrpSpPr>
              <a:grpSpLocks/>
            </p:cNvGrpSpPr>
            <p:nvPr/>
          </p:nvGrpSpPr>
          <p:grpSpPr bwMode="auto">
            <a:xfrm>
              <a:off x="793" y="890"/>
              <a:ext cx="4445" cy="3090"/>
              <a:chOff x="-386" y="864"/>
              <a:chExt cx="4445" cy="3090"/>
            </a:xfrm>
          </p:grpSpPr>
          <p:pic>
            <p:nvPicPr>
              <p:cNvPr id="19475" name="Picture 4"/>
              <p:cNvPicPr>
                <a:picLocks noChangeAspect="1" noChangeArrowheads="1"/>
              </p:cNvPicPr>
              <p:nvPr/>
            </p:nvPicPr>
            <p:blipFill>
              <a:blip r:embed="rId2">
                <a:extLst>
                  <a:ext uri="{28A0092B-C50C-407E-A947-70E740481C1C}">
                    <a14:useLocalDpi xmlns:a14="http://schemas.microsoft.com/office/drawing/2010/main" val="0"/>
                  </a:ext>
                </a:extLst>
              </a:blip>
              <a:srcRect l="10565" t="8090" r="12067"/>
              <a:stretch>
                <a:fillRect/>
              </a:stretch>
            </p:blipFill>
            <p:spPr bwMode="auto">
              <a:xfrm>
                <a:off x="839" y="890"/>
                <a:ext cx="3220" cy="3064"/>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76" name="AutoShape 6"/>
              <p:cNvSpPr>
                <a:spLocks/>
              </p:cNvSpPr>
              <p:nvPr/>
            </p:nvSpPr>
            <p:spPr bwMode="auto">
              <a:xfrm>
                <a:off x="-386" y="864"/>
                <a:ext cx="1094" cy="576"/>
              </a:xfrm>
              <a:prstGeom prst="borderCallout1">
                <a:avLst>
                  <a:gd name="adj1" fmla="val 108333"/>
                  <a:gd name="adj2" fmla="val 11250"/>
                  <a:gd name="adj3" fmla="val 108333"/>
                  <a:gd name="adj4" fmla="val 143593"/>
                </a:avLst>
              </a:prstGeom>
              <a:solidFill>
                <a:srgbClr val="CCFFCC">
                  <a:alpha val="79999"/>
                </a:srgbClr>
              </a:solidFill>
              <a:ln w="38100">
                <a:solidFill>
                  <a:srgbClr val="3399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Search phrase</a:t>
                </a:r>
                <a:endParaRPr lang="en-US" dirty="0"/>
              </a:p>
            </p:txBody>
          </p:sp>
          <p:sp>
            <p:nvSpPr>
              <p:cNvPr id="19477" name="AutoShape 7"/>
              <p:cNvSpPr>
                <a:spLocks/>
              </p:cNvSpPr>
              <p:nvPr/>
            </p:nvSpPr>
            <p:spPr bwMode="auto">
              <a:xfrm>
                <a:off x="-295" y="2571"/>
                <a:ext cx="1048" cy="889"/>
              </a:xfrm>
              <a:prstGeom prst="borderCallout1">
                <a:avLst>
                  <a:gd name="adj1" fmla="val -6427"/>
                  <a:gd name="adj2" fmla="val 52471"/>
                  <a:gd name="adj3" fmla="val -7380"/>
                  <a:gd name="adj4" fmla="val 173860"/>
                </a:avLst>
              </a:prstGeom>
              <a:solidFill>
                <a:srgbClr val="CCFFCC">
                  <a:alpha val="79999"/>
                </a:srgbClr>
              </a:solidFill>
              <a:ln w="38100" algn="ctr">
                <a:solidFill>
                  <a:srgbClr val="3399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Search</a:t>
                </a:r>
              </a:p>
              <a:p>
                <a:r>
                  <a:rPr lang="en-GB" dirty="0"/>
                  <a:t>button</a:t>
                </a:r>
                <a:endParaRPr lang="en-US" dirty="0"/>
              </a:p>
            </p:txBody>
          </p:sp>
        </p:grpSp>
        <p:sp>
          <p:nvSpPr>
            <p:cNvPr id="19473" name="AutoShape 17"/>
            <p:cNvSpPr>
              <a:spLocks/>
            </p:cNvSpPr>
            <p:nvPr/>
          </p:nvSpPr>
          <p:spPr bwMode="auto">
            <a:xfrm>
              <a:off x="3691" y="1437"/>
              <a:ext cx="1547" cy="576"/>
            </a:xfrm>
            <a:prstGeom prst="borderCallout1">
              <a:avLst>
                <a:gd name="adj1" fmla="val -6862"/>
                <a:gd name="adj2" fmla="val 45307"/>
                <a:gd name="adj3" fmla="val -7157"/>
                <a:gd name="adj4" fmla="val -63163"/>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Search metadata fields</a:t>
              </a:r>
              <a:endParaRPr lang="en-US" dirty="0"/>
            </a:p>
          </p:txBody>
        </p:sp>
        <p:sp>
          <p:nvSpPr>
            <p:cNvPr id="19474" name="AutoShape 18"/>
            <p:cNvSpPr>
              <a:spLocks/>
            </p:cNvSpPr>
            <p:nvPr/>
          </p:nvSpPr>
          <p:spPr bwMode="auto">
            <a:xfrm>
              <a:off x="3691" y="2143"/>
              <a:ext cx="1547" cy="451"/>
            </a:xfrm>
            <a:prstGeom prst="borderCallout1">
              <a:avLst>
                <a:gd name="adj1" fmla="val -5009"/>
                <a:gd name="adj2" fmla="val 47703"/>
                <a:gd name="adj3" fmla="val -14400"/>
                <a:gd name="adj4" fmla="val -71494"/>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smtClean="0"/>
                <a:t>Search in </a:t>
              </a:r>
              <a:r>
                <a:rPr lang="en-GB" dirty="0"/>
                <a:t>area</a:t>
              </a:r>
              <a:endParaRPr lang="en-US" dirty="0"/>
            </a:p>
          </p:txBody>
        </p:sp>
      </p:grpSp>
      <p:sp>
        <p:nvSpPr>
          <p:cNvPr id="19461" name="Rectangle 2"/>
          <p:cNvSpPr>
            <a:spLocks noGrp="1" noChangeArrowheads="1"/>
          </p:cNvSpPr>
          <p:nvPr>
            <p:ph type="title"/>
          </p:nvPr>
        </p:nvSpPr>
        <p:spPr/>
        <p:txBody>
          <a:bodyPr/>
          <a:lstStyle/>
          <a:p>
            <a:r>
              <a:rPr lang="en-GB" smtClean="0"/>
              <a:t>Find information</a:t>
            </a:r>
            <a:endParaRPr lang="en-US" smtClean="0"/>
          </a:p>
        </p:txBody>
      </p:sp>
      <p:grpSp>
        <p:nvGrpSpPr>
          <p:cNvPr id="90133" name="Group 21"/>
          <p:cNvGrpSpPr>
            <a:grpSpLocks/>
          </p:cNvGrpSpPr>
          <p:nvPr/>
        </p:nvGrpSpPr>
        <p:grpSpPr bwMode="auto">
          <a:xfrm>
            <a:off x="179511" y="660400"/>
            <a:ext cx="8569325" cy="5657850"/>
            <a:chOff x="158" y="210"/>
            <a:chExt cx="5398" cy="3564"/>
          </a:xfrm>
        </p:grpSpPr>
        <p:grpSp>
          <p:nvGrpSpPr>
            <p:cNvPr id="19463" name="Group 16"/>
            <p:cNvGrpSpPr>
              <a:grpSpLocks/>
            </p:cNvGrpSpPr>
            <p:nvPr/>
          </p:nvGrpSpPr>
          <p:grpSpPr bwMode="auto">
            <a:xfrm>
              <a:off x="158" y="210"/>
              <a:ext cx="5398" cy="3564"/>
              <a:chOff x="158" y="210"/>
              <a:chExt cx="5398" cy="3564"/>
            </a:xfrm>
          </p:grpSpPr>
          <p:grpSp>
            <p:nvGrpSpPr>
              <p:cNvPr id="19465" name="Group 12"/>
              <p:cNvGrpSpPr>
                <a:grpSpLocks/>
              </p:cNvGrpSpPr>
              <p:nvPr/>
            </p:nvGrpSpPr>
            <p:grpSpPr bwMode="auto">
              <a:xfrm>
                <a:off x="158" y="905"/>
                <a:ext cx="5398" cy="2869"/>
                <a:chOff x="158" y="905"/>
                <a:chExt cx="5398" cy="2869"/>
              </a:xfrm>
            </p:grpSpPr>
            <p:pic>
              <p:nvPicPr>
                <p:cNvPr id="19468" name="Picture 5"/>
                <p:cNvPicPr>
                  <a:picLocks noChangeAspect="1" noChangeArrowheads="1"/>
                </p:cNvPicPr>
                <p:nvPr/>
              </p:nvPicPr>
              <p:blipFill>
                <a:blip r:embed="rId3">
                  <a:extLst>
                    <a:ext uri="{28A0092B-C50C-407E-A947-70E740481C1C}">
                      <a14:useLocalDpi xmlns:a14="http://schemas.microsoft.com/office/drawing/2010/main" val="0"/>
                    </a:ext>
                  </a:extLst>
                </a:blip>
                <a:srcRect l="10565" t="8090" r="11743" b="52950"/>
                <a:stretch>
                  <a:fillRect/>
                </a:stretch>
              </p:blipFill>
              <p:spPr bwMode="auto">
                <a:xfrm>
                  <a:off x="158" y="935"/>
                  <a:ext cx="5398" cy="2165"/>
                </a:xfrm>
                <a:prstGeom prst="rect">
                  <a:avLst/>
                </a:prstGeom>
                <a:noFill/>
                <a:ln w="381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469" name="AutoShape 9"/>
                <p:cNvSpPr>
                  <a:spLocks/>
                </p:cNvSpPr>
                <p:nvPr/>
              </p:nvSpPr>
              <p:spPr bwMode="auto">
                <a:xfrm>
                  <a:off x="884" y="1719"/>
                  <a:ext cx="728" cy="576"/>
                </a:xfrm>
                <a:prstGeom prst="borderCallout1">
                  <a:avLst>
                    <a:gd name="adj1" fmla="val 108333"/>
                    <a:gd name="adj2" fmla="val 12500"/>
                    <a:gd name="adj3" fmla="val 108333"/>
                    <a:gd name="adj4" fmla="val 226190"/>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One-off</a:t>
                  </a:r>
                  <a:endParaRPr lang="en-US" dirty="0"/>
                </a:p>
              </p:txBody>
            </p:sp>
            <p:sp>
              <p:nvSpPr>
                <p:cNvPr id="19470" name="AutoShape 10"/>
                <p:cNvSpPr>
                  <a:spLocks/>
                </p:cNvSpPr>
                <p:nvPr/>
              </p:nvSpPr>
              <p:spPr bwMode="auto">
                <a:xfrm>
                  <a:off x="3155" y="3198"/>
                  <a:ext cx="1131" cy="576"/>
                </a:xfrm>
                <a:prstGeom prst="borderCallout1">
                  <a:avLst>
                    <a:gd name="adj1" fmla="val 87500"/>
                    <a:gd name="adj2" fmla="val -4245"/>
                    <a:gd name="adj3" fmla="val -148787"/>
                    <a:gd name="adj4" fmla="val -4245"/>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a:t>Regular delivery</a:t>
                  </a:r>
                  <a:endParaRPr lang="en-US"/>
                </a:p>
              </p:txBody>
            </p:sp>
            <p:sp>
              <p:nvSpPr>
                <p:cNvPr id="19471" name="AutoShape 11"/>
                <p:cNvSpPr>
                  <a:spLocks/>
                </p:cNvSpPr>
                <p:nvPr/>
              </p:nvSpPr>
              <p:spPr bwMode="auto">
                <a:xfrm>
                  <a:off x="3691" y="905"/>
                  <a:ext cx="814" cy="1063"/>
                </a:xfrm>
                <a:prstGeom prst="borderCallout1">
                  <a:avLst>
                    <a:gd name="adj1" fmla="val 50431"/>
                    <a:gd name="adj2" fmla="val -2268"/>
                    <a:gd name="adj3" fmla="val 139321"/>
                    <a:gd name="adj4" fmla="val -8333"/>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Links to web sites</a:t>
                  </a:r>
                </a:p>
              </p:txBody>
            </p:sp>
          </p:grpSp>
          <p:sp>
            <p:nvSpPr>
              <p:cNvPr id="19466" name="AutoShape 14"/>
              <p:cNvSpPr>
                <a:spLocks/>
              </p:cNvSpPr>
              <p:nvPr/>
            </p:nvSpPr>
            <p:spPr bwMode="auto">
              <a:xfrm>
                <a:off x="4148" y="210"/>
                <a:ext cx="998" cy="576"/>
              </a:xfrm>
              <a:prstGeom prst="borderCallout1">
                <a:avLst>
                  <a:gd name="adj1" fmla="val 12500"/>
                  <a:gd name="adj2" fmla="val 105588"/>
                  <a:gd name="adj3" fmla="val 322745"/>
                  <a:gd name="adj4" fmla="val 105588"/>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a:t>Look at metadata</a:t>
                </a:r>
                <a:endParaRPr lang="en-US"/>
              </a:p>
            </p:txBody>
          </p:sp>
          <p:sp>
            <p:nvSpPr>
              <p:cNvPr id="19467" name="AutoShape 15"/>
              <p:cNvSpPr>
                <a:spLocks/>
              </p:cNvSpPr>
              <p:nvPr/>
            </p:nvSpPr>
            <p:spPr bwMode="auto">
              <a:xfrm>
                <a:off x="4377" y="3153"/>
                <a:ext cx="1043" cy="576"/>
              </a:xfrm>
              <a:prstGeom prst="borderCallout1">
                <a:avLst>
                  <a:gd name="adj1" fmla="val 87500"/>
                  <a:gd name="adj2" fmla="val 105157"/>
                  <a:gd name="adj3" fmla="val -179167"/>
                  <a:gd name="adj4" fmla="val 105157"/>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dirty="0"/>
                  <a:t>Download</a:t>
                </a:r>
              </a:p>
              <a:p>
                <a:r>
                  <a:rPr lang="en-GB" dirty="0"/>
                  <a:t>metadata</a:t>
                </a:r>
                <a:endParaRPr lang="en-US" dirty="0"/>
              </a:p>
            </p:txBody>
          </p:sp>
        </p:grpSp>
        <p:sp>
          <p:nvSpPr>
            <p:cNvPr id="19464" name="Text Box 20"/>
            <p:cNvSpPr txBox="1">
              <a:spLocks noChangeArrowheads="1"/>
            </p:cNvSpPr>
            <p:nvPr/>
          </p:nvSpPr>
          <p:spPr bwMode="auto">
            <a:xfrm>
              <a:off x="2426" y="300"/>
              <a:ext cx="1814" cy="365"/>
            </a:xfrm>
            <a:prstGeom prst="rect">
              <a:avLst/>
            </a:prstGeom>
            <a:noFill/>
            <a:ln>
              <a:noFill/>
            </a:ln>
            <a:effectLst/>
            <a:extLst>
              <a:ext uri="{909E8E84-426E-40DD-AFC4-6F175D3DCCD1}">
                <a14:hiddenFill xmlns:a14="http://schemas.microsoft.com/office/drawing/2010/main">
                  <a:solidFill>
                    <a:schemeClr val="bg1">
                      <a:alpha val="79999"/>
                    </a:schemeClr>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spcBef>
                  <a:spcPct val="50000"/>
                </a:spcBef>
              </a:pPr>
              <a:r>
                <a:rPr lang="en-GB" sz="3200">
                  <a:latin typeface="Arial Narrow" pitchFamily="34" charset="0"/>
                </a:rPr>
                <a:t>… and request it</a:t>
              </a:r>
              <a:endParaRPr lang="en-US" sz="3200">
                <a:latin typeface="Arial Narrow" pitchFamily="34" charset="0"/>
              </a:endParaRPr>
            </a:p>
          </p:txBody>
        </p:sp>
      </p:grpSp>
    </p:spTree>
    <p:extLst>
      <p:ext uri="{BB962C8B-B14F-4D97-AF65-F5344CB8AC3E}">
        <p14:creationId xmlns:p14="http://schemas.microsoft.com/office/powerpoint/2010/main" val="33511126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0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2048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C4C37F0B-3A70-4159-B336-47BA970FE999}" type="slidenum">
              <a:rPr lang="en-US" smtClean="0"/>
              <a:pPr/>
              <a:t>32</a:t>
            </a:fld>
            <a:endParaRPr lang="en-US" smtClean="0"/>
          </a:p>
        </p:txBody>
      </p:sp>
      <p:sp>
        <p:nvSpPr>
          <p:cNvPr id="20484" name="Rectangle 2"/>
          <p:cNvSpPr>
            <a:spLocks noGrp="1" noChangeArrowheads="1"/>
          </p:cNvSpPr>
          <p:nvPr>
            <p:ph type="title"/>
          </p:nvPr>
        </p:nvSpPr>
        <p:spPr/>
        <p:txBody>
          <a:bodyPr/>
          <a:lstStyle/>
          <a:p>
            <a:r>
              <a:rPr lang="en-GB" smtClean="0"/>
              <a:t>Delivery methods</a:t>
            </a:r>
            <a:endParaRPr lang="en-US" smtClean="0"/>
          </a:p>
        </p:txBody>
      </p:sp>
      <p:graphicFrame>
        <p:nvGraphicFramePr>
          <p:cNvPr id="112705" name="Group 65"/>
          <p:cNvGraphicFramePr>
            <a:graphicFrameLocks noGrp="1"/>
          </p:cNvGraphicFramePr>
          <p:nvPr>
            <p:ph idx="1"/>
          </p:nvPr>
        </p:nvGraphicFramePr>
        <p:xfrm>
          <a:off x="1403350" y="1995488"/>
          <a:ext cx="7561263" cy="4241802"/>
        </p:xfrm>
        <a:graphic>
          <a:graphicData uri="http://schemas.openxmlformats.org/drawingml/2006/table">
            <a:tbl>
              <a:tblPr/>
              <a:tblGrid>
                <a:gridCol w="2520950"/>
                <a:gridCol w="2519363"/>
                <a:gridCol w="2520950"/>
              </a:tblGrid>
              <a:tr h="71278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3200" b="1" i="0" u="none" strike="noStrike" cap="none" normalizeH="0" baseline="0" smtClean="0">
                          <a:ln>
                            <a:noFill/>
                          </a:ln>
                          <a:solidFill>
                            <a:schemeClr val="tx1"/>
                          </a:solidFill>
                          <a:effectLst/>
                          <a:latin typeface="Arial Narrow" pitchFamily="34" charset="0"/>
                        </a:rPr>
                        <a:t>Method</a:t>
                      </a:r>
                      <a:endParaRPr kumimoji="0" lang="en-US" sz="3200" b="1"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3200" b="1" i="0" u="none" strike="noStrike" cap="none" normalizeH="0" baseline="0" smtClean="0">
                          <a:ln>
                            <a:noFill/>
                          </a:ln>
                          <a:solidFill>
                            <a:schemeClr val="tx1"/>
                          </a:solidFill>
                          <a:effectLst/>
                          <a:latin typeface="Arial Narrow" pitchFamily="34" charset="0"/>
                        </a:rPr>
                        <a:t>Request</a:t>
                      </a:r>
                      <a:endParaRPr kumimoji="0" lang="en-US" sz="3200" b="1"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3200" b="1" i="0" u="none" strike="noStrike" cap="none" normalizeH="0" baseline="0" smtClean="0">
                          <a:ln>
                            <a:noFill/>
                          </a:ln>
                          <a:solidFill>
                            <a:schemeClr val="tx1"/>
                          </a:solidFill>
                          <a:effectLst/>
                          <a:latin typeface="Arial Narrow" pitchFamily="34" charset="0"/>
                        </a:rPr>
                        <a:t>Subscribe</a:t>
                      </a:r>
                      <a:endParaRPr kumimoji="0" lang="en-US" sz="3200" b="1"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r h="711200">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3200" b="0" i="0" u="none" strike="noStrike" cap="none" normalizeH="0" baseline="0" smtClean="0">
                          <a:ln>
                            <a:noFill/>
                          </a:ln>
                          <a:solidFill>
                            <a:schemeClr val="tx1"/>
                          </a:solidFill>
                          <a:effectLst/>
                          <a:latin typeface="Arial Narrow" pitchFamily="34" charset="0"/>
                        </a:rPr>
                        <a:t>Download</a:t>
                      </a:r>
                      <a:endParaRPr kumimoji="0" lang="en-US" sz="32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r h="71278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Email</a:t>
                      </a:r>
                      <a:endParaRPr kumimoji="0" lang="en-US" sz="24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r h="711200">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FTP</a:t>
                      </a:r>
                      <a:endParaRPr kumimoji="0" lang="en-US" sz="24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sz="4000" b="0" i="0" u="none" strike="noStrike" cap="none" normalizeH="0" baseline="0" smtClean="0">
                          <a:ln>
                            <a:noFill/>
                          </a:ln>
                          <a:solidFill>
                            <a:schemeClr val="tx1"/>
                          </a:solidFill>
                          <a:effectLst/>
                          <a:latin typeface="Arial Narrow" pitchFamily="34" charset="0"/>
                          <a:sym typeface="Wingdings" pitchFamily="2" charset="2"/>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r h="68103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GTS</a:t>
                      </a:r>
                      <a:endParaRPr kumimoji="0" lang="en-US" sz="24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Not Usually</a:t>
                      </a:r>
                      <a:endParaRPr kumimoji="0" lang="en-US" sz="2400" b="0" i="0" u="none" strike="noStrike" cap="none" normalizeH="0" baseline="0" smtClean="0">
                        <a:ln>
                          <a:noFill/>
                        </a:ln>
                        <a:solidFill>
                          <a:schemeClr val="tx1"/>
                        </a:solidFill>
                        <a:effectLst/>
                        <a:latin typeface="Arial Narrow" pitchFamily="34" charset="0"/>
                        <a:sym typeface="Wingdings" pitchFamily="2" charset="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By arrangement</a:t>
                      </a:r>
                      <a:endParaRPr kumimoji="0" lang="en-US" sz="24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r h="712788">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GB" sz="2400" b="0" i="0" u="none" strike="noStrike" cap="none" normalizeH="0" baseline="0" smtClean="0">
                          <a:ln>
                            <a:noFill/>
                          </a:ln>
                          <a:solidFill>
                            <a:schemeClr val="tx1"/>
                          </a:solidFill>
                          <a:effectLst/>
                          <a:latin typeface="Arial Narrow" pitchFamily="34" charset="0"/>
                        </a:rPr>
                        <a:t>Post</a:t>
                      </a:r>
                      <a:endParaRPr kumimoji="0" lang="en-US" sz="24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Arial Narrow" pitchFamily="34" charset="0"/>
                          <a:sym typeface="Wingdings" pitchFamily="2" charset="2"/>
                        </a:rPr>
                        <a:t>Perhaps</a:t>
                      </a:r>
                      <a:endParaRPr kumimoji="0" lang="en-US" sz="2000" b="0" i="0" u="none" strike="noStrike" cap="none" normalizeH="0" baseline="0" smtClean="0">
                        <a:ln>
                          <a:noFill/>
                        </a:ln>
                        <a:solidFill>
                          <a:schemeClr val="tx1"/>
                        </a:solidFill>
                        <a:effectLst/>
                        <a:latin typeface="Arial Narrow" pitchFamily="34" charset="0"/>
                        <a:sym typeface="Wingdings" pitchFamily="2" charset="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sz="2000" b="0" i="0" u="none" strike="noStrike" cap="none" normalizeH="0" baseline="0" smtClean="0">
                          <a:ln>
                            <a:noFill/>
                          </a:ln>
                          <a:solidFill>
                            <a:schemeClr val="tx1"/>
                          </a:solidFill>
                          <a:effectLst/>
                          <a:latin typeface="Arial Narrow" pitchFamily="34" charset="0"/>
                          <a:sym typeface="Wingdings" pitchFamily="2" charset="2"/>
                        </a:rPr>
                        <a:t>Perhaps</a:t>
                      </a:r>
                      <a:endParaRPr kumimoji="0" lang="en-US" sz="2000" b="0" i="0" u="none" strike="noStrike" cap="none" normalizeH="0" baseline="0" smtClean="0">
                        <a:ln>
                          <a:noFill/>
                        </a:ln>
                        <a:solidFill>
                          <a:schemeClr val="tx1"/>
                        </a:solidFill>
                        <a:effectLst/>
                        <a:latin typeface="Arial Narrow" pitchFamily="34" charset="0"/>
                        <a:sym typeface="Wingdings" pitchFamily="2" charset="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CFFCC">
                        <a:alpha val="79999"/>
                      </a:srgbClr>
                    </a:solidFill>
                  </a:tcPr>
                </a:tc>
              </a:tr>
            </a:tbl>
          </a:graphicData>
        </a:graphic>
      </p:graphicFrame>
      <p:sp>
        <p:nvSpPr>
          <p:cNvPr id="20515" name="AutoShape 52"/>
          <p:cNvSpPr>
            <a:spLocks/>
          </p:cNvSpPr>
          <p:nvPr/>
        </p:nvSpPr>
        <p:spPr bwMode="auto">
          <a:xfrm>
            <a:off x="6892925" y="873125"/>
            <a:ext cx="1724025" cy="914400"/>
          </a:xfrm>
          <a:prstGeom prst="borderCallout1">
            <a:avLst>
              <a:gd name="adj1" fmla="val 12500"/>
              <a:gd name="adj2" fmla="val 104421"/>
              <a:gd name="adj3" fmla="val 183162"/>
              <a:gd name="adj4" fmla="val 104421"/>
            </a:avLst>
          </a:prstGeom>
          <a:solidFill>
            <a:srgbClr val="CCFFCC">
              <a:alpha val="79999"/>
            </a:srgbClr>
          </a:solidFill>
          <a:ln w="38100" algn="ctr">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sz="2400" dirty="0"/>
              <a:t>Login</a:t>
            </a:r>
          </a:p>
          <a:p>
            <a:r>
              <a:rPr lang="en-GB" sz="2400" dirty="0"/>
              <a:t>needed</a:t>
            </a:r>
            <a:endParaRPr lang="en-US" sz="2400" dirty="0"/>
          </a:p>
        </p:txBody>
      </p:sp>
      <p:sp>
        <p:nvSpPr>
          <p:cNvPr id="20516" name="AutoShape 54"/>
          <p:cNvSpPr>
            <a:spLocks/>
          </p:cNvSpPr>
          <p:nvPr/>
        </p:nvSpPr>
        <p:spPr bwMode="auto">
          <a:xfrm>
            <a:off x="4432300" y="873125"/>
            <a:ext cx="2083916" cy="914400"/>
          </a:xfrm>
          <a:prstGeom prst="borderCallout1">
            <a:avLst>
              <a:gd name="adj1" fmla="val 12500"/>
              <a:gd name="adj2" fmla="val -4079"/>
              <a:gd name="adj3" fmla="val 184722"/>
              <a:gd name="adj4" fmla="val -4079"/>
            </a:avLst>
          </a:prstGeom>
          <a:solidFill>
            <a:srgbClr val="FFCCFF">
              <a:alpha val="79999"/>
            </a:srgbClr>
          </a:solidFill>
          <a:ln w="38100" algn="ctr">
            <a:solidFill>
              <a:srgbClr val="CC99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GB" sz="2400" dirty="0"/>
              <a:t>Login needed for “additional” data</a:t>
            </a:r>
            <a:endParaRPr lang="en-US" sz="2400" dirty="0"/>
          </a:p>
        </p:txBody>
      </p:sp>
    </p:spTree>
    <p:extLst>
      <p:ext uri="{BB962C8B-B14F-4D97-AF65-F5344CB8AC3E}">
        <p14:creationId xmlns:p14="http://schemas.microsoft.com/office/powerpoint/2010/main" val="35107079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6"/>
          <p:cNvSpPr>
            <a:spLocks noGrp="1" noChangeArrowheads="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21507" name="Rectangle 7"/>
          <p:cNvSpPr>
            <a:spLocks noGrp="1" noChangeArrowheads="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C096583A-43A1-45B8-BCE1-4A656CDF34E7}" type="slidenum">
              <a:rPr lang="en-US" smtClean="0"/>
              <a:pPr/>
              <a:t>33</a:t>
            </a:fld>
            <a:endParaRPr lang="en-US" smtClean="0"/>
          </a:p>
        </p:txBody>
      </p:sp>
      <p:sp>
        <p:nvSpPr>
          <p:cNvPr id="21508" name="Rectangle 4"/>
          <p:cNvSpPr>
            <a:spLocks noGrp="1" noChangeArrowheads="1"/>
          </p:cNvSpPr>
          <p:nvPr>
            <p:ph type="ctrTitle"/>
          </p:nvPr>
        </p:nvSpPr>
        <p:spPr/>
        <p:txBody>
          <a:bodyPr/>
          <a:lstStyle/>
          <a:p>
            <a:r>
              <a:rPr lang="en-GB" smtClean="0"/>
              <a:t>Standardizing data</a:t>
            </a:r>
            <a:endParaRPr lang="en-US" smtClean="0"/>
          </a:p>
        </p:txBody>
      </p:sp>
      <p:sp>
        <p:nvSpPr>
          <p:cNvPr id="21509" name="Rectangle 5"/>
          <p:cNvSpPr>
            <a:spLocks noGrp="1" noChangeArrowheads="1"/>
          </p:cNvSpPr>
          <p:nvPr>
            <p:ph type="subTitle" idx="1"/>
          </p:nvPr>
        </p:nvSpPr>
        <p:spPr/>
        <p:txBody>
          <a:bodyPr/>
          <a:lstStyle/>
          <a:p>
            <a:pPr>
              <a:buFontTx/>
              <a:buChar char="•"/>
            </a:pPr>
            <a:r>
              <a:rPr lang="en-GB" smtClean="0"/>
              <a:t>Why standardize formats</a:t>
            </a:r>
          </a:p>
          <a:p>
            <a:pPr>
              <a:buFontTx/>
              <a:buChar char="•"/>
            </a:pPr>
            <a:r>
              <a:rPr lang="en-GB" smtClean="0"/>
              <a:t>WMO formats</a:t>
            </a:r>
          </a:p>
          <a:p>
            <a:pPr>
              <a:buFontTx/>
              <a:buChar char="•"/>
            </a:pPr>
            <a:r>
              <a:rPr lang="en-GB" smtClean="0"/>
              <a:t>Candidate </a:t>
            </a:r>
            <a:r>
              <a:rPr lang="en-GB" smtClean="0">
                <a:latin typeface="Arial Black" pitchFamily="34" charset="0"/>
              </a:rPr>
              <a:t>“</a:t>
            </a:r>
            <a:r>
              <a:rPr lang="en-GB" smtClean="0"/>
              <a:t>other</a:t>
            </a:r>
            <a:r>
              <a:rPr lang="en-GB" smtClean="0">
                <a:latin typeface="Arial Black" pitchFamily="34" charset="0"/>
              </a:rPr>
              <a:t>”</a:t>
            </a:r>
            <a:r>
              <a:rPr lang="en-GB" smtClean="0"/>
              <a:t> formats</a:t>
            </a:r>
            <a:endParaRPr lang="en-US" smtClean="0"/>
          </a:p>
        </p:txBody>
      </p:sp>
    </p:spTree>
    <p:extLst>
      <p:ext uri="{BB962C8B-B14F-4D97-AF65-F5344CB8AC3E}">
        <p14:creationId xmlns:p14="http://schemas.microsoft.com/office/powerpoint/2010/main" val="35347735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4"/>
          <p:cNvSpPr>
            <a:spLocks noGrp="1" noChangeArrowheads="1"/>
          </p:cNvSpPr>
          <p:nvPr>
            <p:ph type="title"/>
          </p:nvPr>
        </p:nvSpPr>
        <p:spPr/>
        <p:txBody>
          <a:bodyPr/>
          <a:lstStyle/>
          <a:p>
            <a:r>
              <a:rPr lang="en-GB" smtClean="0"/>
              <a:t>Standardizing data</a:t>
            </a:r>
            <a:endParaRPr lang="en-US" smtClean="0"/>
          </a:p>
        </p:txBody>
      </p:sp>
      <p:sp>
        <p:nvSpPr>
          <p:cNvPr id="22531"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22532"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D30AAE71-61DD-41CD-9B90-3B4641D26853}" type="slidenum">
              <a:rPr lang="en-US" smtClean="0"/>
              <a:pPr/>
              <a:t>34</a:t>
            </a:fld>
            <a:endParaRPr lang="en-US" smtClean="0"/>
          </a:p>
        </p:txBody>
      </p:sp>
      <p:pic>
        <p:nvPicPr>
          <p:cNvPr id="22533" name="Content Placeholder 5"/>
          <p:cNvPicPr>
            <a:picLocks noGrp="1" noChangeAspect="1"/>
          </p:cNvPicPr>
          <p:nvPr>
            <p:ph sz="half" idx="4294967295"/>
          </p:nvPr>
        </p:nvPicPr>
        <p:blipFill>
          <a:blip r:embed="rId2">
            <a:extLst>
              <a:ext uri="{28A0092B-C50C-407E-A947-70E740481C1C}">
                <a14:useLocalDpi xmlns:a14="http://schemas.microsoft.com/office/drawing/2010/main" val="0"/>
              </a:ext>
            </a:extLst>
          </a:blip>
          <a:srcRect/>
          <a:stretch>
            <a:fillRect/>
          </a:stretch>
        </p:blipFill>
        <p:spPr>
          <a:xfrm>
            <a:off x="4716463" y="1989138"/>
            <a:ext cx="3825875" cy="2892425"/>
          </a:xfrm>
        </p:spPr>
      </p:pic>
      <p:sp>
        <p:nvSpPr>
          <p:cNvPr id="7" name="TextBox 6"/>
          <p:cNvSpPr txBox="1">
            <a:spLocks noChangeArrowheads="1"/>
          </p:cNvSpPr>
          <p:nvPr/>
        </p:nvSpPr>
        <p:spPr bwMode="auto">
          <a:xfrm>
            <a:off x="611560" y="1628800"/>
            <a:ext cx="360045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pPr algn="l"/>
            <a:r>
              <a:rPr lang="en-GB" sz="2800" b="1" dirty="0"/>
              <a:t>Know</a:t>
            </a:r>
          </a:p>
          <a:p>
            <a:pPr algn="l">
              <a:buFontTx/>
              <a:buChar char="•"/>
            </a:pPr>
            <a:r>
              <a:rPr lang="en-GB" sz="2400" dirty="0"/>
              <a:t>Content</a:t>
            </a:r>
          </a:p>
          <a:p>
            <a:pPr lvl="1" algn="l"/>
            <a:r>
              <a:rPr lang="en-GB" sz="2400" dirty="0"/>
              <a:t>what values to expect</a:t>
            </a:r>
          </a:p>
          <a:p>
            <a:pPr algn="l">
              <a:buFontTx/>
              <a:buChar char="•"/>
            </a:pPr>
            <a:r>
              <a:rPr lang="en-GB" sz="2400" dirty="0"/>
              <a:t>Format</a:t>
            </a:r>
          </a:p>
          <a:p>
            <a:pPr lvl="1" algn="l"/>
            <a:r>
              <a:rPr lang="en-GB" sz="2400" dirty="0"/>
              <a:t>how to read the values</a:t>
            </a:r>
          </a:p>
          <a:p>
            <a:pPr algn="l">
              <a:buFontTx/>
              <a:buChar char="•"/>
            </a:pPr>
            <a:r>
              <a:rPr lang="en-GB" sz="2400" dirty="0"/>
              <a:t>File names / headers</a:t>
            </a:r>
          </a:p>
          <a:p>
            <a:pPr lvl="1" algn="l"/>
            <a:r>
              <a:rPr lang="en-GB" sz="2400" dirty="0"/>
              <a:t>what you are handling</a:t>
            </a:r>
            <a:endParaRPr lang="en-US" sz="2400" dirty="0"/>
          </a:p>
          <a:p>
            <a:endParaRPr lang="en-GB" dirty="0"/>
          </a:p>
        </p:txBody>
      </p:sp>
    </p:spTree>
    <p:extLst>
      <p:ext uri="{BB962C8B-B14F-4D97-AF65-F5344CB8AC3E}">
        <p14:creationId xmlns:p14="http://schemas.microsoft.com/office/powerpoint/2010/main" val="2212740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2355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2AE683A5-73CC-4CAE-8142-6F67198B66B1}" type="slidenum">
              <a:rPr lang="en-US" smtClean="0"/>
              <a:pPr/>
              <a:t>35</a:t>
            </a:fld>
            <a:endParaRPr lang="en-US" smtClean="0"/>
          </a:p>
        </p:txBody>
      </p:sp>
      <p:sp>
        <p:nvSpPr>
          <p:cNvPr id="23556" name="Rectangle 2"/>
          <p:cNvSpPr>
            <a:spLocks noGrp="1" noChangeArrowheads="1"/>
          </p:cNvSpPr>
          <p:nvPr>
            <p:ph type="title"/>
          </p:nvPr>
        </p:nvSpPr>
        <p:spPr/>
        <p:txBody>
          <a:bodyPr/>
          <a:lstStyle/>
          <a:p>
            <a:r>
              <a:rPr lang="en-GB" smtClean="0"/>
              <a:t>WMO Formats</a:t>
            </a:r>
            <a:endParaRPr lang="en-US" smtClean="0"/>
          </a:p>
        </p:txBody>
      </p:sp>
      <p:sp>
        <p:nvSpPr>
          <p:cNvPr id="23557" name="Rectangle 3"/>
          <p:cNvSpPr>
            <a:spLocks noGrp="1" noChangeArrowheads="1"/>
          </p:cNvSpPr>
          <p:nvPr>
            <p:ph type="body" idx="1"/>
          </p:nvPr>
        </p:nvSpPr>
        <p:spPr>
          <a:xfrm>
            <a:off x="1043608" y="1412875"/>
            <a:ext cx="7921005" cy="4683125"/>
          </a:xfrm>
        </p:spPr>
        <p:txBody>
          <a:bodyPr/>
          <a:lstStyle/>
          <a:p>
            <a:pPr>
              <a:lnSpc>
                <a:spcPct val="90000"/>
              </a:lnSpc>
            </a:pPr>
            <a:r>
              <a:rPr lang="en-GB" sz="2400" dirty="0" smtClean="0"/>
              <a:t>Table Driven Code Forms</a:t>
            </a:r>
          </a:p>
          <a:p>
            <a:pPr>
              <a:lnSpc>
                <a:spcPct val="90000"/>
              </a:lnSpc>
              <a:buFontTx/>
              <a:buChar char="•"/>
            </a:pPr>
            <a:r>
              <a:rPr lang="en-GB" sz="2400" dirty="0" smtClean="0"/>
              <a:t>Irregular data (e.g. observation such as </a:t>
            </a:r>
            <a:r>
              <a:rPr lang="en-GB" sz="2400" dirty="0" err="1" smtClean="0"/>
              <a:t>synop</a:t>
            </a:r>
            <a:r>
              <a:rPr lang="en-GB" sz="2400" dirty="0" smtClean="0"/>
              <a:t>)</a:t>
            </a:r>
          </a:p>
          <a:p>
            <a:pPr lvl="1">
              <a:lnSpc>
                <a:spcPct val="90000"/>
              </a:lnSpc>
            </a:pPr>
            <a:r>
              <a:rPr lang="en-GB" sz="2400" dirty="0" smtClean="0"/>
              <a:t>BUFR</a:t>
            </a:r>
          </a:p>
          <a:p>
            <a:pPr lvl="1">
              <a:lnSpc>
                <a:spcPct val="90000"/>
              </a:lnSpc>
            </a:pPr>
            <a:r>
              <a:rPr lang="en-GB" sz="2400" dirty="0" smtClean="0"/>
              <a:t>CREX</a:t>
            </a:r>
          </a:p>
          <a:p>
            <a:pPr lvl="2">
              <a:lnSpc>
                <a:spcPct val="90000"/>
              </a:lnSpc>
            </a:pPr>
            <a:r>
              <a:rPr lang="en-GB" sz="2000" dirty="0" smtClean="0"/>
              <a:t>Observations, satellite data, significant weather…</a:t>
            </a:r>
          </a:p>
          <a:p>
            <a:pPr>
              <a:lnSpc>
                <a:spcPct val="90000"/>
              </a:lnSpc>
              <a:buFontTx/>
              <a:buChar char="•"/>
            </a:pPr>
            <a:r>
              <a:rPr lang="en-GB" sz="2400" dirty="0" smtClean="0"/>
              <a:t>Regular data (e.g. model output fields, </a:t>
            </a:r>
            <a:r>
              <a:rPr lang="en-GB" sz="2400" dirty="0" err="1" smtClean="0"/>
              <a:t>coverages</a:t>
            </a:r>
            <a:r>
              <a:rPr lang="en-GB" sz="2400" dirty="0" smtClean="0"/>
              <a:t>)</a:t>
            </a:r>
          </a:p>
          <a:p>
            <a:pPr lvl="1">
              <a:lnSpc>
                <a:spcPct val="90000"/>
              </a:lnSpc>
            </a:pPr>
            <a:r>
              <a:rPr lang="en-GB" sz="2400" dirty="0" smtClean="0"/>
              <a:t>GRIB</a:t>
            </a:r>
          </a:p>
          <a:p>
            <a:pPr lvl="2">
              <a:lnSpc>
                <a:spcPct val="90000"/>
              </a:lnSpc>
            </a:pPr>
            <a:r>
              <a:rPr lang="en-GB" sz="2000" dirty="0" smtClean="0"/>
              <a:t>Model fields …</a:t>
            </a:r>
          </a:p>
          <a:p>
            <a:pPr>
              <a:lnSpc>
                <a:spcPct val="90000"/>
              </a:lnSpc>
              <a:buFont typeface="Arial" pitchFamily="34" charset="0"/>
              <a:buChar char="•"/>
            </a:pPr>
            <a:r>
              <a:rPr lang="en-GB" sz="2400" dirty="0" smtClean="0"/>
              <a:t>Hydrological data</a:t>
            </a:r>
          </a:p>
          <a:p>
            <a:pPr lvl="1">
              <a:lnSpc>
                <a:spcPct val="90000"/>
              </a:lnSpc>
              <a:buFont typeface="Arial" pitchFamily="34" charset="0"/>
              <a:buChar char="•"/>
            </a:pPr>
            <a:r>
              <a:rPr lang="en-GB" sz="2400" dirty="0" err="1" smtClean="0"/>
              <a:t>WaterML</a:t>
            </a:r>
            <a:r>
              <a:rPr lang="en-GB" sz="2400" dirty="0" smtClean="0"/>
              <a:t> 2</a:t>
            </a:r>
          </a:p>
          <a:p>
            <a:pPr marL="342900" lvl="1" indent="-342900">
              <a:lnSpc>
                <a:spcPct val="90000"/>
              </a:lnSpc>
              <a:buNone/>
            </a:pPr>
            <a:r>
              <a:rPr lang="en-GB" sz="2400" dirty="0" smtClean="0"/>
              <a:t>Traditional Alphanumeric Codes (Strongly discouraged)</a:t>
            </a:r>
          </a:p>
          <a:p>
            <a:pPr lvl="1">
              <a:lnSpc>
                <a:spcPct val="90000"/>
              </a:lnSpc>
            </a:pPr>
            <a:r>
              <a:rPr lang="en-GB" sz="2400" dirty="0" smtClean="0"/>
              <a:t>Cannot describe modern data</a:t>
            </a:r>
          </a:p>
        </p:txBody>
      </p:sp>
    </p:spTree>
    <p:extLst>
      <p:ext uri="{BB962C8B-B14F-4D97-AF65-F5344CB8AC3E}">
        <p14:creationId xmlns:p14="http://schemas.microsoft.com/office/powerpoint/2010/main" val="41012969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r>
              <a:rPr lang="en-US" smtClean="0"/>
              <a:t>WIS2 - WIS Data Exchange</a:t>
            </a:r>
          </a:p>
        </p:txBody>
      </p:sp>
      <p:sp>
        <p:nvSpPr>
          <p:cNvPr id="2457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algn="ctr" eaLnBrk="0" fontAlgn="base" hangingPunct="0">
              <a:spcBef>
                <a:spcPct val="0"/>
              </a:spcBef>
              <a:spcAft>
                <a:spcPct val="0"/>
              </a:spcAft>
              <a:defRPr>
                <a:solidFill>
                  <a:schemeClr val="tx1"/>
                </a:solidFill>
                <a:latin typeface="Arial" charset="0"/>
              </a:defRPr>
            </a:lvl6pPr>
            <a:lvl7pPr marL="2971800" indent="-228600" algn="ctr" eaLnBrk="0" fontAlgn="base" hangingPunct="0">
              <a:spcBef>
                <a:spcPct val="0"/>
              </a:spcBef>
              <a:spcAft>
                <a:spcPct val="0"/>
              </a:spcAft>
              <a:defRPr>
                <a:solidFill>
                  <a:schemeClr val="tx1"/>
                </a:solidFill>
                <a:latin typeface="Arial" charset="0"/>
              </a:defRPr>
            </a:lvl7pPr>
            <a:lvl8pPr marL="3429000" indent="-228600" algn="ctr" eaLnBrk="0" fontAlgn="base" hangingPunct="0">
              <a:spcBef>
                <a:spcPct val="0"/>
              </a:spcBef>
              <a:spcAft>
                <a:spcPct val="0"/>
              </a:spcAft>
              <a:defRPr>
                <a:solidFill>
                  <a:schemeClr val="tx1"/>
                </a:solidFill>
                <a:latin typeface="Arial" charset="0"/>
              </a:defRPr>
            </a:lvl8pPr>
            <a:lvl9pPr marL="3886200" indent="-228600" algn="ctr" eaLnBrk="0" fontAlgn="base" hangingPunct="0">
              <a:spcBef>
                <a:spcPct val="0"/>
              </a:spcBef>
              <a:spcAft>
                <a:spcPct val="0"/>
              </a:spcAft>
              <a:defRPr>
                <a:solidFill>
                  <a:schemeClr val="tx1"/>
                </a:solidFill>
                <a:latin typeface="Arial" charset="0"/>
              </a:defRPr>
            </a:lvl9pPr>
          </a:lstStyle>
          <a:p>
            <a:fld id="{E9D76168-A4E8-4837-8EBD-0119D4170464}" type="slidenum">
              <a:rPr lang="en-US" smtClean="0"/>
              <a:pPr/>
              <a:t>36</a:t>
            </a:fld>
            <a:endParaRPr lang="en-US" smtClean="0"/>
          </a:p>
        </p:txBody>
      </p:sp>
      <p:sp>
        <p:nvSpPr>
          <p:cNvPr id="24580" name="Rectangle 2"/>
          <p:cNvSpPr>
            <a:spLocks noGrp="1" noChangeArrowheads="1"/>
          </p:cNvSpPr>
          <p:nvPr>
            <p:ph type="title"/>
          </p:nvPr>
        </p:nvSpPr>
        <p:spPr/>
        <p:txBody>
          <a:bodyPr/>
          <a:lstStyle/>
          <a:p>
            <a:r>
              <a:rPr lang="en-GB" dirty="0" smtClean="0"/>
              <a:t> “Other” formats</a:t>
            </a:r>
            <a:endParaRPr lang="en-US" dirty="0" smtClean="0"/>
          </a:p>
        </p:txBody>
      </p:sp>
      <p:sp>
        <p:nvSpPr>
          <p:cNvPr id="24581" name="Rectangle 3"/>
          <p:cNvSpPr>
            <a:spLocks noGrp="1" noChangeArrowheads="1"/>
          </p:cNvSpPr>
          <p:nvPr>
            <p:ph type="body" idx="1"/>
          </p:nvPr>
        </p:nvSpPr>
        <p:spPr/>
        <p:txBody>
          <a:bodyPr/>
          <a:lstStyle/>
          <a:p>
            <a:r>
              <a:rPr lang="en-GB" b="1" dirty="0" err="1" smtClean="0"/>
              <a:t>NetCDF</a:t>
            </a:r>
            <a:endParaRPr lang="en-GB" b="1" dirty="0" smtClean="0"/>
          </a:p>
          <a:p>
            <a:pPr>
              <a:buFontTx/>
              <a:buChar char="•"/>
            </a:pPr>
            <a:r>
              <a:rPr lang="en-GB" dirty="0" smtClean="0"/>
              <a:t>Widely used in research community</a:t>
            </a:r>
          </a:p>
          <a:p>
            <a:r>
              <a:rPr lang="en-GB" b="1" dirty="0" smtClean="0"/>
              <a:t>XML</a:t>
            </a:r>
          </a:p>
          <a:p>
            <a:pPr>
              <a:buFontTx/>
              <a:buChar char="•"/>
            </a:pPr>
            <a:r>
              <a:rPr lang="en-GB" dirty="0" smtClean="0"/>
              <a:t>Built into many systems</a:t>
            </a:r>
          </a:p>
          <a:p>
            <a:pPr lvl="1"/>
            <a:r>
              <a:rPr lang="en-GB" dirty="0" smtClean="0"/>
              <a:t>OGC Observations and Measurements</a:t>
            </a:r>
          </a:p>
          <a:p>
            <a:pPr lvl="2"/>
            <a:r>
              <a:rPr lang="en-GB" dirty="0" smtClean="0"/>
              <a:t>Water ML 2</a:t>
            </a:r>
          </a:p>
          <a:p>
            <a:pPr lvl="2"/>
            <a:r>
              <a:rPr lang="en-GB" dirty="0" smtClean="0"/>
              <a:t>Aviation XML</a:t>
            </a:r>
            <a:endParaRPr lang="en-US" dirty="0" smtClean="0"/>
          </a:p>
        </p:txBody>
      </p:sp>
    </p:spTree>
    <p:extLst>
      <p:ext uri="{BB962C8B-B14F-4D97-AF65-F5344CB8AC3E}">
        <p14:creationId xmlns:p14="http://schemas.microsoft.com/office/powerpoint/2010/main" val="10290680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p:spPr>
        <p:txBody>
          <a:bodyPr/>
          <a:lstStyle/>
          <a:p>
            <a:pPr eaLnBrk="1" hangingPunct="1"/>
            <a:r>
              <a:rPr lang="en-GB" smtClean="0"/>
              <a:t/>
            </a:r>
            <a:br>
              <a:rPr lang="en-GB" smtClean="0"/>
            </a:br>
            <a:r>
              <a:rPr lang="en-GB" smtClean="0"/>
              <a:t>Managing WIS (WMO Information System)</a:t>
            </a:r>
          </a:p>
        </p:txBody>
      </p:sp>
      <p:sp>
        <p:nvSpPr>
          <p:cNvPr id="14339" name="Rectangle 3"/>
          <p:cNvSpPr>
            <a:spLocks noGrp="1" noChangeArrowheads="1"/>
          </p:cNvSpPr>
          <p:nvPr>
            <p:ph idx="1"/>
          </p:nvPr>
        </p:nvSpPr>
        <p:spPr/>
        <p:txBody>
          <a:bodyPr/>
          <a:lstStyle/>
          <a:p>
            <a:pPr eaLnBrk="1" hangingPunct="1">
              <a:buFontTx/>
              <a:buChar char="•"/>
            </a:pPr>
            <a:r>
              <a:rPr lang="en-GB" smtClean="0"/>
              <a:t>Manuals</a:t>
            </a:r>
          </a:p>
          <a:p>
            <a:pPr eaLnBrk="1" hangingPunct="1">
              <a:buFontTx/>
              <a:buChar char="•"/>
            </a:pPr>
            <a:r>
              <a:rPr lang="en-GB" smtClean="0"/>
              <a:t>Guidance material</a:t>
            </a:r>
          </a:p>
          <a:p>
            <a:pPr eaLnBrk="1" hangingPunct="1">
              <a:buFontTx/>
              <a:buChar char="•"/>
            </a:pPr>
            <a:r>
              <a:rPr lang="en-GB" smtClean="0"/>
              <a:t>Changing the rules for WIS</a:t>
            </a:r>
          </a:p>
        </p:txBody>
      </p:sp>
      <p:sp>
        <p:nvSpPr>
          <p:cNvPr id="1434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1434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F7D61BF8-97A7-4456-8881-0BAF6775BC1E}" type="slidenum">
              <a:rPr lang="en-US" sz="1400">
                <a:latin typeface="Arial" charset="0"/>
              </a:rPr>
              <a:pPr/>
              <a:t>37</a:t>
            </a:fld>
            <a:endParaRPr lang="en-US" sz="1400">
              <a:latin typeface="Arial" charset="0"/>
            </a:endParaRPr>
          </a:p>
        </p:txBody>
      </p:sp>
      <p:sp>
        <p:nvSpPr>
          <p:cNvPr id="14342"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r"/>
            <a:fld id="{F3824CBA-76A8-4B07-8F89-AC73CCBA565D}" type="slidenum">
              <a:rPr lang="en-US" sz="1400">
                <a:latin typeface="Arial" charset="0"/>
              </a:rPr>
              <a:pPr algn="r"/>
              <a:t>37</a:t>
            </a:fld>
            <a:endParaRPr lang="en-US" sz="1400">
              <a:latin typeface="Arial" charset="0"/>
            </a:endParaRPr>
          </a:p>
        </p:txBody>
      </p:sp>
    </p:spTree>
    <p:extLst>
      <p:ext uri="{BB962C8B-B14F-4D97-AF65-F5344CB8AC3E}">
        <p14:creationId xmlns:p14="http://schemas.microsoft.com/office/powerpoint/2010/main" val="29601644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ctrTitle"/>
          </p:nvPr>
        </p:nvSpPr>
        <p:spPr/>
        <p:txBody>
          <a:bodyPr/>
          <a:lstStyle/>
          <a:p>
            <a:pPr eaLnBrk="1" hangingPunct="1"/>
            <a:r>
              <a:rPr lang="en-US" smtClean="0"/>
              <a:t>Manuals</a:t>
            </a:r>
          </a:p>
        </p:txBody>
      </p:sp>
      <p:sp>
        <p:nvSpPr>
          <p:cNvPr id="15363" name="Rectangle 5"/>
          <p:cNvSpPr>
            <a:spLocks noGrp="1" noChangeArrowheads="1"/>
          </p:cNvSpPr>
          <p:nvPr>
            <p:ph type="subTitle" idx="1"/>
          </p:nvPr>
        </p:nvSpPr>
        <p:spPr/>
        <p:txBody>
          <a:bodyPr/>
          <a:lstStyle/>
          <a:p>
            <a:pPr eaLnBrk="1" hangingPunct="1"/>
            <a:r>
              <a:rPr lang="en-US" smtClean="0"/>
              <a:t>Manual on WIS</a:t>
            </a:r>
          </a:p>
          <a:p>
            <a:pPr eaLnBrk="1" hangingPunct="1"/>
            <a:r>
              <a:rPr lang="en-US" smtClean="0"/>
              <a:t>Manual on GTS</a:t>
            </a:r>
          </a:p>
          <a:p>
            <a:pPr eaLnBrk="1" hangingPunct="1"/>
            <a:r>
              <a:rPr lang="en-US" smtClean="0"/>
              <a:t>Manual on Codes</a:t>
            </a:r>
          </a:p>
        </p:txBody>
      </p:sp>
    </p:spTree>
    <p:extLst>
      <p:ext uri="{BB962C8B-B14F-4D97-AF65-F5344CB8AC3E}">
        <p14:creationId xmlns:p14="http://schemas.microsoft.com/office/powerpoint/2010/main" val="34958555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GB" smtClean="0"/>
              <a:t>Manual on WIS</a:t>
            </a:r>
          </a:p>
        </p:txBody>
      </p:sp>
      <p:sp>
        <p:nvSpPr>
          <p:cNvPr id="16387" name="Content Placeholder 5"/>
          <p:cNvSpPr>
            <a:spLocks noGrp="1"/>
          </p:cNvSpPr>
          <p:nvPr>
            <p:ph sz="half" idx="1"/>
          </p:nvPr>
        </p:nvSpPr>
        <p:spPr/>
        <p:txBody>
          <a:bodyPr/>
          <a:lstStyle/>
          <a:p>
            <a:pPr marL="514350" indent="-514350" eaLnBrk="1" hangingPunct="1">
              <a:buFont typeface="Arial Narrow" pitchFamily="34" charset="0"/>
              <a:buAutoNum type="arabicPeriod"/>
            </a:pPr>
            <a:r>
              <a:rPr lang="en-GB" smtClean="0"/>
              <a:t>Organization and responsibilities</a:t>
            </a:r>
          </a:p>
          <a:p>
            <a:pPr marL="514350" indent="-514350" eaLnBrk="1" hangingPunct="1">
              <a:buFont typeface="Arial Narrow" pitchFamily="34" charset="0"/>
              <a:buAutoNum type="arabicPeriod"/>
            </a:pPr>
            <a:r>
              <a:rPr lang="en-GB" smtClean="0"/>
              <a:t>Designation procedures</a:t>
            </a:r>
          </a:p>
          <a:p>
            <a:pPr marL="514350" indent="-514350" eaLnBrk="1" hangingPunct="1">
              <a:buFont typeface="Arial Narrow" pitchFamily="34" charset="0"/>
              <a:buAutoNum type="arabicPeriod"/>
            </a:pPr>
            <a:r>
              <a:rPr lang="en-GB" smtClean="0"/>
              <a:t>Functions of WIS</a:t>
            </a:r>
          </a:p>
          <a:p>
            <a:pPr marL="514350" indent="-514350" eaLnBrk="1" hangingPunct="1">
              <a:buFont typeface="Arial Narrow" pitchFamily="34" charset="0"/>
              <a:buAutoNum type="arabicPeriod"/>
            </a:pPr>
            <a:r>
              <a:rPr lang="en-GB" smtClean="0"/>
              <a:t>Technical Specifications</a:t>
            </a:r>
          </a:p>
          <a:p>
            <a:pPr marL="514350" indent="-514350" eaLnBrk="1" hangingPunct="1">
              <a:buFont typeface="Arial Narrow" pitchFamily="34" charset="0"/>
              <a:buAutoNum type="arabicPeriod"/>
            </a:pPr>
            <a:r>
              <a:rPr lang="en-GB" smtClean="0"/>
              <a:t>WIS Discovery Metadata</a:t>
            </a:r>
          </a:p>
          <a:p>
            <a:pPr marL="514350" indent="-514350" eaLnBrk="1" hangingPunct="1">
              <a:buFont typeface="Arial Narrow" pitchFamily="34" charset="0"/>
              <a:buAutoNum type="arabicPeriod"/>
            </a:pPr>
            <a:endParaRPr lang="en-GB" smtClean="0"/>
          </a:p>
        </p:txBody>
      </p:sp>
      <p:sp>
        <p:nvSpPr>
          <p:cNvPr id="1638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1638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7228529A-2DBB-48C5-9DC6-5AA414180777}" type="slidenum">
              <a:rPr lang="en-US" sz="1400">
                <a:latin typeface="Arial" charset="0"/>
              </a:rPr>
              <a:pPr/>
              <a:t>39</a:t>
            </a:fld>
            <a:endParaRPr lang="en-US" sz="1400">
              <a:latin typeface="Arial" charset="0"/>
            </a:endParaRPr>
          </a:p>
        </p:txBody>
      </p:sp>
      <p:pic>
        <p:nvPicPr>
          <p:cNvPr id="1639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625" y="1412875"/>
            <a:ext cx="3443288" cy="484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9524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r>
              <a:rPr lang="en-GB" smtClean="0"/>
              <a:t>Manual on WIS</a:t>
            </a:r>
          </a:p>
        </p:txBody>
      </p:sp>
      <p:sp>
        <p:nvSpPr>
          <p:cNvPr id="17411" name="Content Placeholder 5"/>
          <p:cNvSpPr>
            <a:spLocks noGrp="1"/>
          </p:cNvSpPr>
          <p:nvPr>
            <p:ph sz="half" idx="1"/>
          </p:nvPr>
        </p:nvSpPr>
        <p:spPr/>
        <p:txBody>
          <a:bodyPr/>
          <a:lstStyle/>
          <a:p>
            <a:pPr marL="514350" indent="-514350" eaLnBrk="1" hangingPunct="1">
              <a:buFont typeface="Arial Narrow" pitchFamily="34" charset="0"/>
              <a:buAutoNum type="arabicPeriod"/>
            </a:pPr>
            <a:r>
              <a:rPr lang="en-GB" dirty="0" smtClean="0">
                <a:solidFill>
                  <a:srgbClr val="FF0000"/>
                </a:solidFill>
              </a:rPr>
              <a:t>Organization and responsibilities</a:t>
            </a:r>
          </a:p>
          <a:p>
            <a:pPr marL="514350" indent="-514350" eaLnBrk="1" hangingPunct="1">
              <a:buFont typeface="Arial Narrow" pitchFamily="34" charset="0"/>
              <a:buAutoNum type="arabicPeriod"/>
            </a:pPr>
            <a:r>
              <a:rPr lang="en-GB" dirty="0" smtClean="0">
                <a:solidFill>
                  <a:srgbClr val="BFBFBF"/>
                </a:solidFill>
              </a:rPr>
              <a:t>Designation procedures</a:t>
            </a:r>
          </a:p>
          <a:p>
            <a:pPr marL="514350" indent="-514350" eaLnBrk="1" hangingPunct="1">
              <a:buFont typeface="Arial Narrow" pitchFamily="34" charset="0"/>
              <a:buAutoNum type="arabicPeriod"/>
            </a:pPr>
            <a:r>
              <a:rPr lang="en-GB" dirty="0" smtClean="0">
                <a:solidFill>
                  <a:srgbClr val="BFBFBF"/>
                </a:solidFill>
              </a:rPr>
              <a:t>Functions of WIS</a:t>
            </a:r>
          </a:p>
          <a:p>
            <a:pPr marL="514350" indent="-514350" eaLnBrk="1" hangingPunct="1">
              <a:buFont typeface="Arial Narrow" pitchFamily="34" charset="0"/>
              <a:buAutoNum type="arabicPeriod"/>
            </a:pPr>
            <a:r>
              <a:rPr lang="en-GB" dirty="0" smtClean="0">
                <a:solidFill>
                  <a:srgbClr val="BFBFBF"/>
                </a:solidFill>
              </a:rPr>
              <a:t>Technical Specifications</a:t>
            </a:r>
          </a:p>
          <a:p>
            <a:pPr marL="514350" indent="-514350" eaLnBrk="1" hangingPunct="1">
              <a:buFont typeface="Arial Narrow" pitchFamily="34" charset="0"/>
              <a:buAutoNum type="arabicPeriod"/>
            </a:pPr>
            <a:r>
              <a:rPr lang="en-GB" dirty="0" smtClean="0">
                <a:solidFill>
                  <a:srgbClr val="BFBFBF"/>
                </a:solidFill>
              </a:rPr>
              <a:t>WIS Discovery Metadata</a:t>
            </a:r>
          </a:p>
        </p:txBody>
      </p:sp>
      <p:sp>
        <p:nvSpPr>
          <p:cNvPr id="17412" name="Rectangle 9"/>
          <p:cNvSpPr>
            <a:spLocks noGrp="1" noChangeArrowheads="1"/>
          </p:cNvSpPr>
          <p:nvPr>
            <p:ph type="body" sz="half" idx="4294967295"/>
          </p:nvPr>
        </p:nvSpPr>
        <p:spPr>
          <a:xfrm>
            <a:off x="5259388" y="1412875"/>
            <a:ext cx="3705225" cy="4683125"/>
          </a:xfrm>
        </p:spPr>
        <p:txBody>
          <a:bodyPr/>
          <a:lstStyle/>
          <a:p>
            <a:pPr marL="0" indent="0" eaLnBrk="1" hangingPunct="1"/>
            <a:r>
              <a:rPr lang="en-GB" sz="2400" smtClean="0"/>
              <a:t>1.1 GISC, DCPC, NC</a:t>
            </a:r>
          </a:p>
          <a:p>
            <a:pPr marL="0" indent="0" eaLnBrk="1" hangingPunct="1"/>
            <a:r>
              <a:rPr lang="en-GB" sz="2400" smtClean="0"/>
              <a:t>1.2 Comply with requirements</a:t>
            </a:r>
          </a:p>
          <a:p>
            <a:pPr marL="0" indent="0" eaLnBrk="1" hangingPunct="1"/>
            <a:r>
              <a:rPr lang="en-GB" sz="2400" smtClean="0"/>
              <a:t>1.3 WIS Core Network &amp; AMDCNs</a:t>
            </a:r>
          </a:p>
          <a:p>
            <a:pPr marL="0" indent="0" eaLnBrk="1" hangingPunct="1"/>
            <a:r>
              <a:rPr lang="en-GB" sz="2400" smtClean="0"/>
              <a:t>1.4 Part A and Part B</a:t>
            </a:r>
          </a:p>
          <a:p>
            <a:pPr marL="0" indent="0" eaLnBrk="1" hangingPunct="1"/>
            <a:r>
              <a:rPr lang="en-GB" sz="2400" smtClean="0"/>
              <a:t>1.5 Discovery, Access Retrieval</a:t>
            </a:r>
          </a:p>
          <a:p>
            <a:pPr marL="0" indent="0" eaLnBrk="1" hangingPunct="1"/>
            <a:r>
              <a:rPr lang="en-GB" sz="2400" smtClean="0"/>
              <a:t>1.6 Robust and reliable</a:t>
            </a:r>
          </a:p>
          <a:p>
            <a:pPr marL="0" indent="0" eaLnBrk="1" hangingPunct="1"/>
            <a:r>
              <a:rPr lang="en-GB" sz="2400" smtClean="0"/>
              <a:t>1.7 Collect and disseminate</a:t>
            </a:r>
            <a:endParaRPr lang="en-US" sz="2400" smtClean="0"/>
          </a:p>
        </p:txBody>
      </p:sp>
      <p:sp>
        <p:nvSpPr>
          <p:cNvPr id="17413"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17414"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BEC33D2C-91C1-4D1E-A89C-03BAAD91ECEC}" type="slidenum">
              <a:rPr lang="en-US" sz="1400">
                <a:latin typeface="Arial" charset="0"/>
              </a:rPr>
              <a:pPr/>
              <a:t>40</a:t>
            </a:fld>
            <a:endParaRPr lang="en-US" sz="1400">
              <a:latin typeface="Arial" charset="0"/>
            </a:endParaRPr>
          </a:p>
        </p:txBody>
      </p:sp>
    </p:spTree>
    <p:extLst>
      <p:ext uri="{BB962C8B-B14F-4D97-AF65-F5344CB8AC3E}">
        <p14:creationId xmlns:p14="http://schemas.microsoft.com/office/powerpoint/2010/main" val="84724262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r>
              <a:rPr lang="en-GB" smtClean="0"/>
              <a:t>Manual on WIS</a:t>
            </a:r>
          </a:p>
        </p:txBody>
      </p:sp>
      <p:sp>
        <p:nvSpPr>
          <p:cNvPr id="18435" name="Content Placeholder 5"/>
          <p:cNvSpPr>
            <a:spLocks noGrp="1"/>
          </p:cNvSpPr>
          <p:nvPr>
            <p:ph sz="half" idx="4294967295"/>
          </p:nvPr>
        </p:nvSpPr>
        <p:spPr>
          <a:xfrm>
            <a:off x="1331913" y="1484313"/>
            <a:ext cx="3703637" cy="4683125"/>
          </a:xfrm>
        </p:spPr>
        <p:txBody>
          <a:bodyPr/>
          <a:lstStyle/>
          <a:p>
            <a:pPr marL="514350" indent="-514350" eaLnBrk="1" hangingPunct="1">
              <a:buFont typeface="Arial Narrow" pitchFamily="34" charset="0"/>
              <a:buAutoNum type="arabicPeriod"/>
            </a:pPr>
            <a:r>
              <a:rPr lang="en-GB" dirty="0" smtClean="0">
                <a:solidFill>
                  <a:srgbClr val="B2B2B2"/>
                </a:solidFill>
              </a:rPr>
              <a:t>Organization and responsibilities</a:t>
            </a:r>
          </a:p>
          <a:p>
            <a:pPr marL="514350" indent="-514350" eaLnBrk="1" hangingPunct="1">
              <a:buFont typeface="Arial Narrow" pitchFamily="34" charset="0"/>
              <a:buAutoNum type="arabicPeriod"/>
            </a:pPr>
            <a:r>
              <a:rPr lang="en-GB" dirty="0" smtClean="0">
                <a:solidFill>
                  <a:srgbClr val="FF0000"/>
                </a:solidFill>
              </a:rPr>
              <a:t>Designation procedures</a:t>
            </a:r>
          </a:p>
          <a:p>
            <a:pPr marL="514350" indent="-514350" eaLnBrk="1" hangingPunct="1">
              <a:buFont typeface="Arial Narrow" pitchFamily="34" charset="0"/>
              <a:buAutoNum type="arabicPeriod"/>
            </a:pPr>
            <a:r>
              <a:rPr lang="en-GB" dirty="0" smtClean="0">
                <a:solidFill>
                  <a:srgbClr val="BFBFBF"/>
                </a:solidFill>
              </a:rPr>
              <a:t>Functions of WIS</a:t>
            </a:r>
          </a:p>
          <a:p>
            <a:pPr marL="514350" indent="-514350" eaLnBrk="1" hangingPunct="1">
              <a:buFont typeface="Arial Narrow" pitchFamily="34" charset="0"/>
              <a:buAutoNum type="arabicPeriod"/>
            </a:pPr>
            <a:r>
              <a:rPr lang="en-GB" dirty="0" smtClean="0">
                <a:solidFill>
                  <a:srgbClr val="BFBFBF"/>
                </a:solidFill>
              </a:rPr>
              <a:t>Technical Specifications</a:t>
            </a:r>
          </a:p>
          <a:p>
            <a:pPr marL="514350" indent="-514350" eaLnBrk="1" hangingPunct="1">
              <a:buFont typeface="Arial Narrow" pitchFamily="34" charset="0"/>
              <a:buAutoNum type="arabicPeriod"/>
            </a:pPr>
            <a:r>
              <a:rPr lang="en-GB" dirty="0" smtClean="0">
                <a:solidFill>
                  <a:srgbClr val="BFBFBF"/>
                </a:solidFill>
              </a:rPr>
              <a:t>WIS Discovery Metadata</a:t>
            </a:r>
          </a:p>
          <a:p>
            <a:pPr marL="514350" indent="-514350" eaLnBrk="1" hangingPunct="1">
              <a:buFont typeface="Arial Narrow" pitchFamily="34" charset="0"/>
              <a:buAutoNum type="arabicPeriod"/>
            </a:pPr>
            <a:endParaRPr lang="en-GB" dirty="0" smtClean="0">
              <a:solidFill>
                <a:srgbClr val="BFBFBF"/>
              </a:solidFill>
            </a:endParaRPr>
          </a:p>
        </p:txBody>
      </p:sp>
      <p:sp>
        <p:nvSpPr>
          <p:cNvPr id="18436" name="Rectangle 4"/>
          <p:cNvSpPr>
            <a:spLocks noGrp="1" noChangeArrowheads="1"/>
          </p:cNvSpPr>
          <p:nvPr>
            <p:ph type="body" sz="half" idx="2"/>
          </p:nvPr>
        </p:nvSpPr>
        <p:spPr/>
        <p:txBody>
          <a:bodyPr/>
          <a:lstStyle/>
          <a:p>
            <a:pPr marL="0" indent="0" eaLnBrk="1" hangingPunct="1"/>
            <a:r>
              <a:rPr lang="en-GB" sz="2400" smtClean="0"/>
              <a:t>2.1 General</a:t>
            </a:r>
          </a:p>
          <a:p>
            <a:pPr marL="0" indent="0" eaLnBrk="1" hangingPunct="1"/>
            <a:r>
              <a:rPr lang="en-GB" sz="2400" smtClean="0"/>
              <a:t>2.2 Designating GISC</a:t>
            </a:r>
          </a:p>
          <a:p>
            <a:pPr marL="0" indent="0" eaLnBrk="1" hangingPunct="1"/>
            <a:r>
              <a:rPr lang="en-GB" sz="2400" smtClean="0"/>
              <a:t>2.3 Designating DCPC</a:t>
            </a:r>
          </a:p>
          <a:p>
            <a:pPr marL="0" indent="0" eaLnBrk="1" hangingPunct="1"/>
            <a:r>
              <a:rPr lang="en-GB" sz="2400" smtClean="0"/>
              <a:t>2.4 Designating NC</a:t>
            </a:r>
            <a:endParaRPr lang="en-US" sz="2400" smtClean="0"/>
          </a:p>
        </p:txBody>
      </p:sp>
      <p:sp>
        <p:nvSpPr>
          <p:cNvPr id="18437" name="Footer Placeholder 3"/>
          <p:cNvSpPr txBox="1">
            <a:spLocks noGrp="1"/>
          </p:cNvSpPr>
          <p:nvPr/>
        </p:nvSpPr>
        <p:spPr bwMode="auto">
          <a:xfrm>
            <a:off x="250825" y="6453188"/>
            <a:ext cx="63373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a:latin typeface="Arial" charset="0"/>
              </a:rPr>
              <a:t>WIS3 - Managing WIS</a:t>
            </a:r>
          </a:p>
        </p:txBody>
      </p:sp>
      <p:sp>
        <p:nvSpPr>
          <p:cNvPr id="18438" name="Slide Number Placeholder 4"/>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r"/>
            <a:fld id="{F2B38332-E8B9-48D6-8B35-4B5458484B8B}" type="slidenum">
              <a:rPr lang="en-US" sz="1400">
                <a:latin typeface="Arial" charset="0"/>
              </a:rPr>
              <a:pPr algn="r"/>
              <a:t>41</a:t>
            </a:fld>
            <a:endParaRPr lang="en-US" sz="1400">
              <a:latin typeface="Arial" charset="0"/>
            </a:endParaRPr>
          </a:p>
        </p:txBody>
      </p:sp>
    </p:spTree>
    <p:extLst>
      <p:ext uri="{BB962C8B-B14F-4D97-AF65-F5344CB8AC3E}">
        <p14:creationId xmlns:p14="http://schemas.microsoft.com/office/powerpoint/2010/main" val="100198664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GB" smtClean="0"/>
              <a:t>Manual on WIS</a:t>
            </a:r>
          </a:p>
        </p:txBody>
      </p:sp>
      <p:sp>
        <p:nvSpPr>
          <p:cNvPr id="19459" name="Content Placeholder 5"/>
          <p:cNvSpPr>
            <a:spLocks noGrp="1"/>
          </p:cNvSpPr>
          <p:nvPr>
            <p:ph sz="half" idx="1"/>
          </p:nvPr>
        </p:nvSpPr>
        <p:spPr/>
        <p:txBody>
          <a:bodyPr/>
          <a:lstStyle/>
          <a:p>
            <a:pPr marL="514350" indent="-514350" eaLnBrk="1" hangingPunct="1">
              <a:buFont typeface="Arial Narrow" pitchFamily="34" charset="0"/>
              <a:buAutoNum type="arabicPeriod"/>
            </a:pPr>
            <a:r>
              <a:rPr lang="en-GB" dirty="0" smtClean="0">
                <a:solidFill>
                  <a:srgbClr val="BFBFBF"/>
                </a:solidFill>
              </a:rPr>
              <a:t>Organization and responsibilities</a:t>
            </a:r>
          </a:p>
          <a:p>
            <a:pPr marL="514350" indent="-514350" eaLnBrk="1" hangingPunct="1">
              <a:buFont typeface="Arial Narrow" pitchFamily="34" charset="0"/>
              <a:buAutoNum type="arabicPeriod"/>
            </a:pPr>
            <a:r>
              <a:rPr lang="en-GB" dirty="0" smtClean="0">
                <a:solidFill>
                  <a:srgbClr val="FF0000"/>
                </a:solidFill>
              </a:rPr>
              <a:t>Designation procedures</a:t>
            </a:r>
          </a:p>
          <a:p>
            <a:pPr marL="514350" indent="-514350" eaLnBrk="1" hangingPunct="1">
              <a:buFont typeface="Arial Narrow" pitchFamily="34" charset="0"/>
              <a:buAutoNum type="arabicPeriod"/>
            </a:pPr>
            <a:r>
              <a:rPr lang="en-GB" dirty="0" smtClean="0">
                <a:solidFill>
                  <a:srgbClr val="BFBFBF"/>
                </a:solidFill>
              </a:rPr>
              <a:t>Functions of WIS</a:t>
            </a:r>
          </a:p>
          <a:p>
            <a:pPr marL="514350" indent="-514350" eaLnBrk="1" hangingPunct="1">
              <a:buFont typeface="Arial Narrow" pitchFamily="34" charset="0"/>
              <a:buAutoNum type="arabicPeriod"/>
            </a:pPr>
            <a:r>
              <a:rPr lang="en-GB" dirty="0" smtClean="0">
                <a:solidFill>
                  <a:srgbClr val="BFBFBF"/>
                </a:solidFill>
              </a:rPr>
              <a:t>Technical Specifications</a:t>
            </a:r>
            <a:endParaRPr lang="en-GB" dirty="0">
              <a:solidFill>
                <a:srgbClr val="BFBFBF"/>
              </a:solidFill>
            </a:endParaRPr>
          </a:p>
          <a:p>
            <a:pPr marL="514350" indent="-514350" eaLnBrk="1" hangingPunct="1">
              <a:buFont typeface="Arial Narrow" pitchFamily="34" charset="0"/>
              <a:buAutoNum type="arabicPeriod"/>
            </a:pPr>
            <a:r>
              <a:rPr lang="en-GB" dirty="0">
                <a:solidFill>
                  <a:srgbClr val="BFBFBF"/>
                </a:solidFill>
              </a:rPr>
              <a:t>WIS Discovery Metadata</a:t>
            </a:r>
          </a:p>
          <a:p>
            <a:pPr marL="514350" indent="-514350" eaLnBrk="1" hangingPunct="1">
              <a:buFont typeface="Arial Narrow" pitchFamily="34" charset="0"/>
              <a:buAutoNum type="arabicPeriod"/>
            </a:pPr>
            <a:endParaRPr lang="en-GB" dirty="0" smtClean="0">
              <a:solidFill>
                <a:srgbClr val="BFBFBF"/>
              </a:solidFill>
            </a:endParaRPr>
          </a:p>
        </p:txBody>
      </p:sp>
      <p:sp>
        <p:nvSpPr>
          <p:cNvPr id="1946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1946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E47E20E1-2DC0-4938-8A2D-610176F7C4D8}" type="slidenum">
              <a:rPr lang="en-US" sz="1400">
                <a:latin typeface="Arial" charset="0"/>
              </a:rPr>
              <a:pPr/>
              <a:t>42</a:t>
            </a:fld>
            <a:endParaRPr lang="en-US" sz="1400">
              <a:latin typeface="Arial" charset="0"/>
            </a:endParaRPr>
          </a:p>
        </p:txBody>
      </p:sp>
      <p:sp>
        <p:nvSpPr>
          <p:cNvPr id="19462" name="Content Placeholder 2"/>
          <p:cNvSpPr>
            <a:spLocks noGrp="1"/>
          </p:cNvSpPr>
          <p:nvPr>
            <p:ph sz="half" idx="2"/>
          </p:nvPr>
        </p:nvSpPr>
        <p:spPr/>
        <p:txBody>
          <a:bodyPr/>
          <a:lstStyle/>
          <a:p>
            <a:pPr marL="0" indent="0" eaLnBrk="1" hangingPunct="1"/>
            <a:r>
              <a:rPr lang="en-GB" dirty="0" smtClean="0"/>
              <a:t>3.1 General</a:t>
            </a:r>
          </a:p>
          <a:p>
            <a:pPr marL="0" indent="0" eaLnBrk="1" hangingPunct="1"/>
            <a:r>
              <a:rPr lang="en-GB" dirty="0" smtClean="0"/>
              <a:t>3.2 Procedure for GISC</a:t>
            </a:r>
          </a:p>
          <a:p>
            <a:pPr lvl="1" eaLnBrk="1" hangingPunct="1"/>
            <a:r>
              <a:rPr lang="en-GB" dirty="0" smtClean="0"/>
              <a:t>formal tests</a:t>
            </a:r>
          </a:p>
          <a:p>
            <a:pPr marL="0" indent="0" eaLnBrk="1" hangingPunct="1"/>
            <a:r>
              <a:rPr lang="en-GB" dirty="0" smtClean="0"/>
              <a:t>3.3 Procedure for DCPC</a:t>
            </a:r>
          </a:p>
          <a:p>
            <a:pPr lvl="1" eaLnBrk="1" hangingPunct="1"/>
            <a:r>
              <a:rPr lang="en-GB" dirty="0" smtClean="0"/>
              <a:t>demonstration</a:t>
            </a:r>
          </a:p>
          <a:p>
            <a:pPr marL="0" indent="0" eaLnBrk="1" hangingPunct="1"/>
            <a:r>
              <a:rPr lang="en-GB" dirty="0" smtClean="0"/>
              <a:t>3.4 Procedure for NC</a:t>
            </a:r>
          </a:p>
          <a:p>
            <a:pPr lvl="1" eaLnBrk="1" hangingPunct="1"/>
            <a:r>
              <a:rPr lang="en-GB" dirty="0" smtClean="0"/>
              <a:t>PR notification</a:t>
            </a:r>
          </a:p>
          <a:p>
            <a:pPr lvl="1" eaLnBrk="1" hangingPunct="1"/>
            <a:r>
              <a:rPr lang="en-GB" dirty="0" smtClean="0"/>
              <a:t>(Demonstration in Regional WIS IP)</a:t>
            </a:r>
          </a:p>
          <a:p>
            <a:pPr lvl="1" eaLnBrk="1" hangingPunct="1"/>
            <a:r>
              <a:rPr lang="en-GB" dirty="0" smtClean="0"/>
              <a:t>PR certification</a:t>
            </a:r>
          </a:p>
        </p:txBody>
      </p:sp>
    </p:spTree>
    <p:extLst>
      <p:ext uri="{BB962C8B-B14F-4D97-AF65-F5344CB8AC3E}">
        <p14:creationId xmlns:p14="http://schemas.microsoft.com/office/powerpoint/2010/main" val="202129575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r>
              <a:rPr lang="en-GB" smtClean="0"/>
              <a:t>Manual on WIS</a:t>
            </a:r>
          </a:p>
        </p:txBody>
      </p:sp>
      <p:sp>
        <p:nvSpPr>
          <p:cNvPr id="6" name="Content Placeholder 5"/>
          <p:cNvSpPr>
            <a:spLocks noGrp="1"/>
          </p:cNvSpPr>
          <p:nvPr>
            <p:ph sz="half" idx="1"/>
          </p:nvPr>
        </p:nvSpPr>
        <p:spPr/>
        <p:txBody>
          <a:bodyPr/>
          <a:lstStyle/>
          <a:p>
            <a:pPr marL="0" indent="0" eaLnBrk="1" hangingPunct="1">
              <a:defRPr/>
            </a:pPr>
            <a:r>
              <a:rPr lang="en-GB" dirty="0" smtClean="0">
                <a:solidFill>
                  <a:schemeClr val="bg1">
                    <a:lumMod val="75000"/>
                  </a:schemeClr>
                </a:solidFill>
              </a:rPr>
              <a:t>Introduction</a:t>
            </a:r>
          </a:p>
          <a:p>
            <a:pPr marL="514350" indent="-514350" eaLnBrk="1" hangingPunct="1">
              <a:buFont typeface="+mj-lt"/>
              <a:buAutoNum type="arabicPeriod"/>
              <a:defRPr/>
            </a:pPr>
            <a:r>
              <a:rPr lang="en-GB" dirty="0" smtClean="0">
                <a:solidFill>
                  <a:schemeClr val="bg1">
                    <a:lumMod val="75000"/>
                  </a:schemeClr>
                </a:solidFill>
              </a:rPr>
              <a:t>Organization and responsibilities</a:t>
            </a:r>
          </a:p>
          <a:p>
            <a:pPr marL="514350" indent="-514350" eaLnBrk="1" hangingPunct="1">
              <a:buFont typeface="+mj-lt"/>
              <a:buAutoNum type="arabicPeriod"/>
              <a:defRPr/>
            </a:pPr>
            <a:r>
              <a:rPr lang="en-GB" dirty="0" smtClean="0">
                <a:solidFill>
                  <a:schemeClr val="bg1">
                    <a:lumMod val="75000"/>
                  </a:schemeClr>
                </a:solidFill>
              </a:rPr>
              <a:t>Designation procedures</a:t>
            </a:r>
          </a:p>
          <a:p>
            <a:pPr marL="514350" indent="-514350" eaLnBrk="1" hangingPunct="1">
              <a:buFont typeface="+mj-lt"/>
              <a:buAutoNum type="arabicPeriod"/>
              <a:defRPr/>
            </a:pPr>
            <a:r>
              <a:rPr lang="en-GB" dirty="0" smtClean="0">
                <a:solidFill>
                  <a:srgbClr val="FF0000"/>
                </a:solidFill>
              </a:rPr>
              <a:t>Functions of WIS</a:t>
            </a:r>
          </a:p>
          <a:p>
            <a:pPr marL="514350" indent="-514350" eaLnBrk="1" hangingPunct="1">
              <a:buFont typeface="Arial Narrow" pitchFamily="34" charset="0"/>
              <a:buAutoNum type="arabicPeriod"/>
            </a:pPr>
            <a:r>
              <a:rPr lang="en-GB" dirty="0" smtClean="0">
                <a:solidFill>
                  <a:schemeClr val="bg1">
                    <a:lumMod val="75000"/>
                  </a:schemeClr>
                </a:solidFill>
              </a:rPr>
              <a:t>Technical Specifications</a:t>
            </a:r>
            <a:endParaRPr lang="en-GB" dirty="0">
              <a:solidFill>
                <a:srgbClr val="BFBFBF"/>
              </a:solidFill>
            </a:endParaRPr>
          </a:p>
          <a:p>
            <a:pPr marL="514350" indent="-514350" eaLnBrk="1" hangingPunct="1">
              <a:buFont typeface="Arial Narrow" pitchFamily="34" charset="0"/>
              <a:buAutoNum type="arabicPeriod"/>
            </a:pPr>
            <a:r>
              <a:rPr lang="en-GB" dirty="0">
                <a:solidFill>
                  <a:srgbClr val="BFBFBF"/>
                </a:solidFill>
              </a:rPr>
              <a:t>WIS Discovery Metadata</a:t>
            </a:r>
          </a:p>
          <a:p>
            <a:pPr marL="514350" indent="-514350" eaLnBrk="1" hangingPunct="1">
              <a:buFont typeface="+mj-lt"/>
              <a:buAutoNum type="arabicPeriod"/>
              <a:defRPr/>
            </a:pPr>
            <a:endParaRPr lang="en-GB" dirty="0" smtClean="0">
              <a:solidFill>
                <a:schemeClr val="bg1">
                  <a:lumMod val="75000"/>
                </a:schemeClr>
              </a:solidFill>
            </a:endParaRPr>
          </a:p>
        </p:txBody>
      </p:sp>
      <p:sp>
        <p:nvSpPr>
          <p:cNvPr id="2048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048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92945729-F279-4C02-8E02-137D59B8031A}" type="slidenum">
              <a:rPr lang="en-US" sz="1400">
                <a:latin typeface="Arial" charset="0"/>
              </a:rPr>
              <a:pPr/>
              <a:t>43</a:t>
            </a:fld>
            <a:endParaRPr lang="en-US" sz="1400">
              <a:latin typeface="Arial" charset="0"/>
            </a:endParaRPr>
          </a:p>
        </p:txBody>
      </p:sp>
      <p:sp>
        <p:nvSpPr>
          <p:cNvPr id="20486" name="Content Placeholder 2"/>
          <p:cNvSpPr>
            <a:spLocks noGrp="1"/>
          </p:cNvSpPr>
          <p:nvPr>
            <p:ph sz="half" idx="2"/>
          </p:nvPr>
        </p:nvSpPr>
        <p:spPr/>
        <p:txBody>
          <a:bodyPr/>
          <a:lstStyle/>
          <a:p>
            <a:pPr marL="0" indent="0" eaLnBrk="1" hangingPunct="1"/>
            <a:r>
              <a:rPr lang="en-GB" b="1" smtClean="0"/>
              <a:t>GISC</a:t>
            </a:r>
          </a:p>
          <a:p>
            <a:pPr marL="0" indent="0" eaLnBrk="1" hangingPunct="1">
              <a:buFontTx/>
              <a:buChar char="•"/>
            </a:pPr>
            <a:r>
              <a:rPr lang="en-GB" smtClean="0"/>
              <a:t>Receive information</a:t>
            </a:r>
          </a:p>
          <a:p>
            <a:pPr marL="0" indent="0" eaLnBrk="1" hangingPunct="1">
              <a:buFontTx/>
              <a:buChar char="•"/>
            </a:pPr>
            <a:r>
              <a:rPr lang="en-GB" smtClean="0"/>
              <a:t>Exchange with GISCs</a:t>
            </a:r>
          </a:p>
          <a:p>
            <a:pPr marL="0" indent="0" eaLnBrk="1" hangingPunct="1">
              <a:buFontTx/>
              <a:buChar char="•"/>
            </a:pPr>
            <a:r>
              <a:rPr lang="en-GB" smtClean="0"/>
              <a:t>24h Cache (global)</a:t>
            </a:r>
          </a:p>
          <a:p>
            <a:pPr marL="0" indent="0" eaLnBrk="1" hangingPunct="1">
              <a:buFontTx/>
              <a:buChar char="•"/>
            </a:pPr>
            <a:r>
              <a:rPr lang="en-GB" smtClean="0"/>
              <a:t>Metadata catalogue</a:t>
            </a:r>
          </a:p>
          <a:p>
            <a:pPr marL="0" indent="0" eaLnBrk="1" hangingPunct="1">
              <a:buFontTx/>
              <a:buChar char="•"/>
            </a:pPr>
            <a:r>
              <a:rPr lang="en-GB" smtClean="0"/>
              <a:t>Networks (AMDCN)</a:t>
            </a:r>
          </a:p>
          <a:p>
            <a:pPr marL="0" indent="0" eaLnBrk="1" hangingPunct="1">
              <a:buFontTx/>
              <a:buChar char="•"/>
            </a:pPr>
            <a:r>
              <a:rPr lang="en-GB" smtClean="0"/>
              <a:t>Recovery</a:t>
            </a:r>
          </a:p>
          <a:p>
            <a:pPr marL="0" indent="0" eaLnBrk="1" hangingPunct="1">
              <a:buFontTx/>
              <a:buChar char="•"/>
            </a:pPr>
            <a:r>
              <a:rPr lang="en-GB" smtClean="0"/>
              <a:t>Performance monitoring</a:t>
            </a:r>
          </a:p>
        </p:txBody>
      </p:sp>
    </p:spTree>
    <p:extLst>
      <p:ext uri="{BB962C8B-B14F-4D97-AF65-F5344CB8AC3E}">
        <p14:creationId xmlns:p14="http://schemas.microsoft.com/office/powerpoint/2010/main" val="15281469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GB" smtClean="0"/>
              <a:t>Manual on WIS</a:t>
            </a:r>
          </a:p>
        </p:txBody>
      </p:sp>
      <p:sp>
        <p:nvSpPr>
          <p:cNvPr id="6" name="Content Placeholder 5"/>
          <p:cNvSpPr>
            <a:spLocks noGrp="1"/>
          </p:cNvSpPr>
          <p:nvPr>
            <p:ph sz="half" idx="1"/>
          </p:nvPr>
        </p:nvSpPr>
        <p:spPr/>
        <p:txBody>
          <a:bodyPr/>
          <a:lstStyle/>
          <a:p>
            <a:pPr marL="0" indent="0" eaLnBrk="1" hangingPunct="1">
              <a:defRPr/>
            </a:pPr>
            <a:r>
              <a:rPr lang="en-GB" dirty="0" smtClean="0">
                <a:solidFill>
                  <a:schemeClr val="bg1">
                    <a:lumMod val="75000"/>
                  </a:schemeClr>
                </a:solidFill>
              </a:rPr>
              <a:t>Introduction</a:t>
            </a:r>
          </a:p>
          <a:p>
            <a:pPr marL="514350" indent="-514350" eaLnBrk="1" hangingPunct="1">
              <a:buFont typeface="+mj-lt"/>
              <a:buAutoNum type="arabicPeriod"/>
              <a:defRPr/>
            </a:pPr>
            <a:r>
              <a:rPr lang="en-GB" dirty="0" smtClean="0">
                <a:solidFill>
                  <a:schemeClr val="bg1">
                    <a:lumMod val="75000"/>
                  </a:schemeClr>
                </a:solidFill>
              </a:rPr>
              <a:t>Organization and responsibilities</a:t>
            </a:r>
          </a:p>
          <a:p>
            <a:pPr marL="514350" indent="-514350" eaLnBrk="1" hangingPunct="1">
              <a:buFont typeface="+mj-lt"/>
              <a:buAutoNum type="arabicPeriod"/>
              <a:defRPr/>
            </a:pPr>
            <a:r>
              <a:rPr lang="en-GB" dirty="0" smtClean="0">
                <a:solidFill>
                  <a:schemeClr val="bg1">
                    <a:lumMod val="75000"/>
                  </a:schemeClr>
                </a:solidFill>
              </a:rPr>
              <a:t>Designation procedures</a:t>
            </a:r>
          </a:p>
          <a:p>
            <a:pPr marL="514350" indent="-514350" eaLnBrk="1" hangingPunct="1">
              <a:buFont typeface="+mj-lt"/>
              <a:buAutoNum type="arabicPeriod"/>
              <a:defRPr/>
            </a:pPr>
            <a:r>
              <a:rPr lang="en-GB" dirty="0" smtClean="0">
                <a:solidFill>
                  <a:srgbClr val="FF0000"/>
                </a:solidFill>
              </a:rPr>
              <a:t>Functions of WIS</a:t>
            </a:r>
          </a:p>
          <a:p>
            <a:pPr marL="514350" indent="-514350" eaLnBrk="1" hangingPunct="1">
              <a:buFont typeface="Arial Narrow" pitchFamily="34" charset="0"/>
              <a:buAutoNum type="arabicPeriod"/>
            </a:pPr>
            <a:r>
              <a:rPr lang="en-GB" dirty="0" smtClean="0">
                <a:solidFill>
                  <a:schemeClr val="bg1">
                    <a:lumMod val="75000"/>
                  </a:schemeClr>
                </a:solidFill>
              </a:rPr>
              <a:t>Technical Specifications</a:t>
            </a:r>
            <a:endParaRPr lang="en-GB" dirty="0">
              <a:solidFill>
                <a:srgbClr val="BFBFBF"/>
              </a:solidFill>
            </a:endParaRPr>
          </a:p>
          <a:p>
            <a:pPr marL="514350" indent="-514350" eaLnBrk="1" hangingPunct="1">
              <a:buFont typeface="Arial Narrow" pitchFamily="34" charset="0"/>
              <a:buAutoNum type="arabicPeriod"/>
            </a:pPr>
            <a:r>
              <a:rPr lang="en-GB" dirty="0">
                <a:solidFill>
                  <a:srgbClr val="BFBFBF"/>
                </a:solidFill>
              </a:rPr>
              <a:t>WIS Discovery Metadata</a:t>
            </a:r>
          </a:p>
          <a:p>
            <a:pPr marL="514350" indent="-514350" eaLnBrk="1" hangingPunct="1">
              <a:buFont typeface="+mj-lt"/>
              <a:buAutoNum type="arabicPeriod"/>
              <a:defRPr/>
            </a:pPr>
            <a:endParaRPr lang="en-GB" dirty="0" smtClean="0">
              <a:solidFill>
                <a:schemeClr val="bg1">
                  <a:lumMod val="75000"/>
                </a:schemeClr>
              </a:solidFill>
            </a:endParaRPr>
          </a:p>
        </p:txBody>
      </p:sp>
      <p:sp>
        <p:nvSpPr>
          <p:cNvPr id="2150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150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7AD1F911-6D82-4229-BD88-AC7A7F8F91D1}" type="slidenum">
              <a:rPr lang="en-US" sz="1400">
                <a:latin typeface="Arial" charset="0"/>
              </a:rPr>
              <a:pPr/>
              <a:t>44</a:t>
            </a:fld>
            <a:endParaRPr lang="en-US" sz="1400">
              <a:latin typeface="Arial" charset="0"/>
            </a:endParaRPr>
          </a:p>
        </p:txBody>
      </p:sp>
      <p:sp>
        <p:nvSpPr>
          <p:cNvPr id="21510" name="Content Placeholder 2"/>
          <p:cNvSpPr>
            <a:spLocks noGrp="1"/>
          </p:cNvSpPr>
          <p:nvPr>
            <p:ph sz="half" idx="2"/>
          </p:nvPr>
        </p:nvSpPr>
        <p:spPr/>
        <p:txBody>
          <a:bodyPr/>
          <a:lstStyle/>
          <a:p>
            <a:pPr marL="0" indent="0" eaLnBrk="1" hangingPunct="1"/>
            <a:r>
              <a:rPr lang="en-GB" b="1" smtClean="0"/>
              <a:t>DCPC – for Programme</a:t>
            </a:r>
          </a:p>
          <a:p>
            <a:pPr marL="0" indent="0" eaLnBrk="1" hangingPunct="1">
              <a:buFontTx/>
              <a:buChar char="•"/>
            </a:pPr>
            <a:r>
              <a:rPr lang="en-GB" smtClean="0"/>
              <a:t>Collect/produce data</a:t>
            </a:r>
          </a:p>
          <a:p>
            <a:pPr marL="0" indent="0" eaLnBrk="1" hangingPunct="1">
              <a:buFontTx/>
              <a:buChar char="•"/>
            </a:pPr>
            <a:r>
              <a:rPr lang="en-GB" smtClean="0"/>
              <a:t>Data - global exchange</a:t>
            </a:r>
          </a:p>
          <a:p>
            <a:pPr marL="0" indent="0" eaLnBrk="1" hangingPunct="1">
              <a:buFontTx/>
              <a:buChar char="•"/>
            </a:pPr>
            <a:r>
              <a:rPr lang="en-GB" smtClean="0"/>
              <a:t>Disseminate - Prog</a:t>
            </a:r>
          </a:p>
          <a:p>
            <a:pPr marL="0" indent="0" eaLnBrk="1" hangingPunct="1">
              <a:buFontTx/>
              <a:buChar char="•"/>
            </a:pPr>
            <a:r>
              <a:rPr lang="en-GB" smtClean="0"/>
              <a:t>Request/reply</a:t>
            </a:r>
          </a:p>
          <a:p>
            <a:pPr marL="0" indent="0" eaLnBrk="1" hangingPunct="1">
              <a:buFontTx/>
              <a:buChar char="•"/>
            </a:pPr>
            <a:r>
              <a:rPr lang="en-GB" smtClean="0"/>
              <a:t>Metadata</a:t>
            </a:r>
          </a:p>
          <a:p>
            <a:pPr marL="0" indent="0" eaLnBrk="1" hangingPunct="1">
              <a:buFontTx/>
              <a:buChar char="•"/>
            </a:pPr>
            <a:r>
              <a:rPr lang="en-GB" smtClean="0"/>
              <a:t>Recovery</a:t>
            </a:r>
          </a:p>
          <a:p>
            <a:pPr marL="0" indent="0" eaLnBrk="1" hangingPunct="1">
              <a:buFontTx/>
              <a:buChar char="•"/>
            </a:pPr>
            <a:r>
              <a:rPr lang="en-GB" smtClean="0"/>
              <a:t>Performance monitoring</a:t>
            </a:r>
          </a:p>
          <a:p>
            <a:pPr marL="0" indent="0" eaLnBrk="1" hangingPunct="1"/>
            <a:endParaRPr lang="en-GB" smtClean="0"/>
          </a:p>
        </p:txBody>
      </p:sp>
    </p:spTree>
    <p:extLst>
      <p:ext uri="{BB962C8B-B14F-4D97-AF65-F5344CB8AC3E}">
        <p14:creationId xmlns:p14="http://schemas.microsoft.com/office/powerpoint/2010/main" val="29526453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en-GB" smtClean="0"/>
              <a:t>Manual on WIS</a:t>
            </a:r>
          </a:p>
        </p:txBody>
      </p:sp>
      <p:sp>
        <p:nvSpPr>
          <p:cNvPr id="6" name="Content Placeholder 5"/>
          <p:cNvSpPr>
            <a:spLocks noGrp="1"/>
          </p:cNvSpPr>
          <p:nvPr>
            <p:ph sz="half" idx="1"/>
          </p:nvPr>
        </p:nvSpPr>
        <p:spPr/>
        <p:txBody>
          <a:bodyPr/>
          <a:lstStyle/>
          <a:p>
            <a:pPr marL="0" indent="0" eaLnBrk="1" hangingPunct="1"/>
            <a:r>
              <a:rPr lang="en-GB" dirty="0" smtClean="0">
                <a:solidFill>
                  <a:srgbClr val="BFBFBF"/>
                </a:solidFill>
              </a:rPr>
              <a:t>Introduction</a:t>
            </a:r>
          </a:p>
          <a:p>
            <a:pPr marL="0" indent="0" eaLnBrk="1" hangingPunct="1">
              <a:buFont typeface="Arial Narrow" pitchFamily="34" charset="0"/>
              <a:buAutoNum type="arabicPeriod"/>
            </a:pPr>
            <a:r>
              <a:rPr lang="en-GB" dirty="0" smtClean="0">
                <a:solidFill>
                  <a:srgbClr val="BFBFBF"/>
                </a:solidFill>
              </a:rPr>
              <a:t>Organization and responsibilities</a:t>
            </a:r>
          </a:p>
          <a:p>
            <a:pPr marL="0" indent="0" eaLnBrk="1" hangingPunct="1">
              <a:buFont typeface="Arial Narrow" pitchFamily="34" charset="0"/>
              <a:buAutoNum type="arabicPeriod"/>
            </a:pPr>
            <a:r>
              <a:rPr lang="en-GB" dirty="0" smtClean="0">
                <a:solidFill>
                  <a:srgbClr val="BFBFBF"/>
                </a:solidFill>
              </a:rPr>
              <a:t>Designation procedures</a:t>
            </a:r>
          </a:p>
          <a:p>
            <a:pPr marL="0" indent="0" eaLnBrk="1" hangingPunct="1">
              <a:buFont typeface="Arial Narrow" pitchFamily="34" charset="0"/>
              <a:buAutoNum type="arabicPeriod"/>
            </a:pPr>
            <a:r>
              <a:rPr lang="en-GB" dirty="0" smtClean="0">
                <a:solidFill>
                  <a:srgbClr val="FF0000"/>
                </a:solidFill>
              </a:rPr>
              <a:t>Functions of WIS</a:t>
            </a:r>
          </a:p>
          <a:p>
            <a:pPr marL="0" indent="0" eaLnBrk="1" hangingPunct="1">
              <a:buFont typeface="Arial Narrow" pitchFamily="34" charset="0"/>
              <a:buAutoNum type="arabicPeriod"/>
            </a:pPr>
            <a:r>
              <a:rPr lang="en-GB" dirty="0" smtClean="0">
                <a:solidFill>
                  <a:srgbClr val="BFBFBF"/>
                </a:solidFill>
              </a:rPr>
              <a:t>Technical Specifications</a:t>
            </a:r>
          </a:p>
          <a:p>
            <a:pPr marL="0" indent="0" eaLnBrk="1" hangingPunct="1">
              <a:buFont typeface="Arial Narrow" pitchFamily="34" charset="0"/>
              <a:buAutoNum type="arabicPeriod"/>
            </a:pPr>
            <a:r>
              <a:rPr lang="en-GB" dirty="0" smtClean="0">
                <a:solidFill>
                  <a:srgbClr val="BFBFBF"/>
                </a:solidFill>
              </a:rPr>
              <a:t>WIS Discovery Metadata</a:t>
            </a:r>
          </a:p>
          <a:p>
            <a:pPr marL="0" indent="0" eaLnBrk="1" hangingPunct="1">
              <a:buFont typeface="Arial Narrow" pitchFamily="34" charset="0"/>
              <a:buAutoNum type="arabicPeriod"/>
            </a:pPr>
            <a:endParaRPr lang="en-GB" dirty="0" smtClean="0">
              <a:solidFill>
                <a:srgbClr val="BFBFBF"/>
              </a:solidFill>
            </a:endParaRPr>
          </a:p>
        </p:txBody>
      </p:sp>
      <p:sp>
        <p:nvSpPr>
          <p:cNvPr id="2253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253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4D26F7B1-DE1C-4371-830F-A727EBA371A4}" type="slidenum">
              <a:rPr lang="en-US" sz="1400">
                <a:latin typeface="Arial" charset="0"/>
              </a:rPr>
              <a:pPr/>
              <a:t>45</a:t>
            </a:fld>
            <a:endParaRPr lang="en-US" sz="1400">
              <a:latin typeface="Arial" charset="0"/>
            </a:endParaRPr>
          </a:p>
        </p:txBody>
      </p:sp>
      <p:sp>
        <p:nvSpPr>
          <p:cNvPr id="22534" name="Content Placeholder 2"/>
          <p:cNvSpPr>
            <a:spLocks noGrp="1"/>
          </p:cNvSpPr>
          <p:nvPr>
            <p:ph sz="half" idx="2"/>
          </p:nvPr>
        </p:nvSpPr>
        <p:spPr/>
        <p:txBody>
          <a:bodyPr/>
          <a:lstStyle/>
          <a:p>
            <a:pPr marL="0" indent="0" eaLnBrk="1" hangingPunct="1"/>
            <a:r>
              <a:rPr lang="en-GB" b="1" smtClean="0"/>
              <a:t>NC – Programme role</a:t>
            </a:r>
          </a:p>
          <a:p>
            <a:pPr marL="0" indent="0" eaLnBrk="1" hangingPunct="1">
              <a:buFontTx/>
              <a:buChar char="•"/>
            </a:pPr>
            <a:r>
              <a:rPr lang="en-GB" smtClean="0"/>
              <a:t>Collect data, Products</a:t>
            </a:r>
          </a:p>
          <a:p>
            <a:pPr marL="0" indent="0" eaLnBrk="1" hangingPunct="1">
              <a:buFontTx/>
              <a:buChar char="•"/>
            </a:pPr>
            <a:r>
              <a:rPr lang="en-GB" smtClean="0"/>
              <a:t>Produce information</a:t>
            </a:r>
          </a:p>
          <a:p>
            <a:pPr marL="0" indent="0" eaLnBrk="1" hangingPunct="1">
              <a:buFontTx/>
              <a:buChar char="•"/>
            </a:pPr>
            <a:r>
              <a:rPr lang="en-GB" smtClean="0"/>
              <a:t>Provide data, Products</a:t>
            </a:r>
          </a:p>
          <a:p>
            <a:pPr marL="0" indent="0" eaLnBrk="1" hangingPunct="1">
              <a:buFontTx/>
              <a:buChar char="•"/>
            </a:pPr>
            <a:r>
              <a:rPr lang="en-GB" smtClean="0"/>
              <a:t>Create Metadata</a:t>
            </a:r>
          </a:p>
          <a:p>
            <a:pPr marL="0" indent="0" eaLnBrk="1" hangingPunct="1">
              <a:buFontTx/>
              <a:buChar char="•"/>
            </a:pPr>
            <a:r>
              <a:rPr lang="en-GB" smtClean="0"/>
              <a:t>Performance monitoring</a:t>
            </a:r>
          </a:p>
          <a:p>
            <a:pPr marL="0" indent="0" eaLnBrk="1" hangingPunct="1"/>
            <a:endParaRPr lang="en-GB" smtClean="0"/>
          </a:p>
        </p:txBody>
      </p:sp>
    </p:spTree>
    <p:extLst>
      <p:ext uri="{BB962C8B-B14F-4D97-AF65-F5344CB8AC3E}">
        <p14:creationId xmlns:p14="http://schemas.microsoft.com/office/powerpoint/2010/main" val="38852379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GB" smtClean="0"/>
              <a:t>Manual on WIS</a:t>
            </a:r>
          </a:p>
        </p:txBody>
      </p:sp>
      <p:sp>
        <p:nvSpPr>
          <p:cNvPr id="23555" name="Content Placeholder 5"/>
          <p:cNvSpPr>
            <a:spLocks noGrp="1"/>
          </p:cNvSpPr>
          <p:nvPr>
            <p:ph sz="half" idx="1"/>
          </p:nvPr>
        </p:nvSpPr>
        <p:spPr/>
        <p:txBody>
          <a:bodyPr/>
          <a:lstStyle/>
          <a:p>
            <a:pPr marL="0" indent="0" eaLnBrk="1" hangingPunct="1">
              <a:lnSpc>
                <a:spcPct val="80000"/>
              </a:lnSpc>
            </a:pPr>
            <a:r>
              <a:rPr lang="en-GB" sz="1800" dirty="0" smtClean="0">
                <a:solidFill>
                  <a:srgbClr val="BFBFBF"/>
                </a:solidFill>
              </a:rPr>
              <a:t>Introduction</a:t>
            </a:r>
          </a:p>
          <a:p>
            <a:pPr marL="0" indent="0" eaLnBrk="1" hangingPunct="1">
              <a:lnSpc>
                <a:spcPct val="80000"/>
              </a:lnSpc>
              <a:buFont typeface="Arial Narrow" pitchFamily="34" charset="0"/>
              <a:buAutoNum type="arabicPeriod"/>
            </a:pPr>
            <a:r>
              <a:rPr lang="en-GB" sz="1800" dirty="0" smtClean="0">
                <a:solidFill>
                  <a:srgbClr val="BFBFBF"/>
                </a:solidFill>
              </a:rPr>
              <a:t>Organization and responsibilities</a:t>
            </a:r>
          </a:p>
          <a:p>
            <a:pPr marL="0" indent="0" eaLnBrk="1" hangingPunct="1">
              <a:lnSpc>
                <a:spcPct val="80000"/>
              </a:lnSpc>
              <a:buFont typeface="Arial Narrow" pitchFamily="34" charset="0"/>
              <a:buAutoNum type="arabicPeriod"/>
            </a:pPr>
            <a:r>
              <a:rPr lang="en-GB" sz="1800" dirty="0" smtClean="0">
                <a:solidFill>
                  <a:srgbClr val="BFBFBF"/>
                </a:solidFill>
              </a:rPr>
              <a:t>Designation procedures</a:t>
            </a:r>
          </a:p>
          <a:p>
            <a:pPr marL="0" indent="0" eaLnBrk="1" hangingPunct="1">
              <a:lnSpc>
                <a:spcPct val="80000"/>
              </a:lnSpc>
              <a:buFont typeface="Arial Narrow" pitchFamily="34" charset="0"/>
              <a:buAutoNum type="arabicPeriod"/>
            </a:pPr>
            <a:r>
              <a:rPr lang="en-GB" sz="1800" dirty="0" smtClean="0">
                <a:solidFill>
                  <a:srgbClr val="BFBFBF"/>
                </a:solidFill>
              </a:rPr>
              <a:t>Functions of WIS</a:t>
            </a:r>
          </a:p>
          <a:p>
            <a:pPr marL="0" indent="0" eaLnBrk="1" hangingPunct="1">
              <a:lnSpc>
                <a:spcPct val="80000"/>
              </a:lnSpc>
              <a:buFont typeface="Arial Narrow" pitchFamily="34" charset="0"/>
              <a:buAutoNum type="arabicPeriod"/>
            </a:pPr>
            <a:r>
              <a:rPr lang="en-GB" sz="1800" dirty="0">
                <a:solidFill>
                  <a:srgbClr val="FF0000"/>
                </a:solidFill>
              </a:rPr>
              <a:t>Technical Specifications</a:t>
            </a:r>
            <a:endParaRPr lang="en-GB" sz="1800" dirty="0">
              <a:solidFill>
                <a:srgbClr val="BFBFBF"/>
              </a:solidFill>
            </a:endParaRPr>
          </a:p>
          <a:p>
            <a:pPr marL="0" indent="0" eaLnBrk="1" hangingPunct="1">
              <a:lnSpc>
                <a:spcPct val="80000"/>
              </a:lnSpc>
              <a:buFont typeface="Arial Narrow" pitchFamily="34" charset="0"/>
              <a:buAutoNum type="arabicPeriod"/>
            </a:pPr>
            <a:r>
              <a:rPr lang="en-GB" sz="1800" dirty="0">
                <a:solidFill>
                  <a:srgbClr val="BFBFBF"/>
                </a:solidFill>
              </a:rPr>
              <a:t>WIS Discovery Metadata</a:t>
            </a:r>
          </a:p>
          <a:p>
            <a:pPr marL="0" indent="0" eaLnBrk="1" hangingPunct="1">
              <a:lnSpc>
                <a:spcPct val="80000"/>
              </a:lnSpc>
              <a:buFont typeface="Arial Narrow" pitchFamily="34" charset="0"/>
              <a:buAutoNum type="arabicPeriod"/>
            </a:pPr>
            <a:endParaRPr lang="en-GB" sz="1800" dirty="0" smtClean="0"/>
          </a:p>
          <a:p>
            <a:pPr marL="0" indent="0" eaLnBrk="1" hangingPunct="1">
              <a:lnSpc>
                <a:spcPct val="80000"/>
              </a:lnSpc>
              <a:buFont typeface="Arial Narrow" pitchFamily="34" charset="0"/>
              <a:buNone/>
            </a:pPr>
            <a:r>
              <a:rPr lang="en-GB" sz="1800" u="sng" dirty="0" smtClean="0"/>
              <a:t>_________________________________</a:t>
            </a:r>
          </a:p>
          <a:p>
            <a:pPr marL="0" indent="0" eaLnBrk="1" hangingPunct="1">
              <a:lnSpc>
                <a:spcPct val="80000"/>
              </a:lnSpc>
              <a:buFont typeface="Arial Narrow" pitchFamily="34" charset="0"/>
              <a:buNone/>
            </a:pPr>
            <a:endParaRPr lang="en-GB" sz="1800" dirty="0" smtClean="0"/>
          </a:p>
          <a:p>
            <a:pPr marL="0" indent="0" eaLnBrk="1" hangingPunct="1">
              <a:lnSpc>
                <a:spcPct val="80000"/>
              </a:lnSpc>
              <a:buFont typeface="Arial Narrow" pitchFamily="34" charset="0"/>
              <a:buNone/>
            </a:pPr>
            <a:r>
              <a:rPr lang="en-GB" sz="1800" dirty="0" smtClean="0"/>
              <a:t>e.g. </a:t>
            </a:r>
            <a:r>
              <a:rPr lang="en-US" sz="1800" b="1" dirty="0" smtClean="0"/>
              <a:t>WIS-Tech-Spec-12</a:t>
            </a:r>
          </a:p>
          <a:p>
            <a:pPr marL="0" indent="0" eaLnBrk="1" hangingPunct="1">
              <a:lnSpc>
                <a:spcPct val="80000"/>
              </a:lnSpc>
              <a:buFont typeface="Arial Narrow" pitchFamily="34" charset="0"/>
              <a:buNone/>
            </a:pPr>
            <a:endParaRPr lang="en-US" sz="1800" b="1" dirty="0" smtClean="0"/>
          </a:p>
          <a:p>
            <a:pPr marL="0" indent="0" eaLnBrk="1" hangingPunct="1">
              <a:lnSpc>
                <a:spcPct val="80000"/>
              </a:lnSpc>
              <a:buFont typeface="Arial Narrow" pitchFamily="34" charset="0"/>
              <a:buNone/>
            </a:pPr>
            <a:r>
              <a:rPr lang="en-US" sz="1600" dirty="0" smtClean="0"/>
              <a:t>4.13.1 This specification requires that data</a:t>
            </a:r>
          </a:p>
          <a:p>
            <a:pPr marL="0" indent="0" eaLnBrk="1" hangingPunct="1">
              <a:lnSpc>
                <a:spcPct val="80000"/>
              </a:lnSpc>
              <a:buFont typeface="Arial Narrow" pitchFamily="34" charset="0"/>
              <a:buNone/>
            </a:pPr>
            <a:r>
              <a:rPr lang="en-US" sz="1600" dirty="0" smtClean="0"/>
              <a:t>or products downloaded shall be represented</a:t>
            </a:r>
          </a:p>
          <a:p>
            <a:pPr marL="0" indent="0" eaLnBrk="1" hangingPunct="1">
              <a:lnSpc>
                <a:spcPct val="80000"/>
              </a:lnSpc>
              <a:buFont typeface="Arial Narrow" pitchFamily="34" charset="0"/>
              <a:buNone/>
            </a:pPr>
            <a:r>
              <a:rPr lang="en-US" sz="1600" dirty="0" smtClean="0"/>
              <a:t>and communicated in a manner appropriate to</a:t>
            </a:r>
          </a:p>
          <a:p>
            <a:pPr marL="0" indent="0" eaLnBrk="1" hangingPunct="1">
              <a:lnSpc>
                <a:spcPct val="80000"/>
              </a:lnSpc>
              <a:buFont typeface="Arial Narrow" pitchFamily="34" charset="0"/>
              <a:buNone/>
            </a:pPr>
            <a:r>
              <a:rPr lang="en-US" sz="1600" dirty="0" smtClean="0"/>
              <a:t>the relevant </a:t>
            </a:r>
            <a:r>
              <a:rPr lang="en-US" sz="1600" dirty="0" err="1" smtClean="0"/>
              <a:t>programme</a:t>
            </a:r>
            <a:r>
              <a:rPr lang="en-US" sz="1600" dirty="0" smtClean="0"/>
              <a:t>.</a:t>
            </a:r>
          </a:p>
          <a:p>
            <a:pPr marL="0" indent="0" eaLnBrk="1" hangingPunct="1">
              <a:lnSpc>
                <a:spcPct val="80000"/>
              </a:lnSpc>
              <a:buFont typeface="Arial Narrow" pitchFamily="34" charset="0"/>
              <a:buNone/>
            </a:pPr>
            <a:endParaRPr lang="en-US" sz="1600" dirty="0" smtClean="0"/>
          </a:p>
          <a:p>
            <a:pPr marL="0" indent="0" eaLnBrk="1" hangingPunct="1">
              <a:lnSpc>
                <a:spcPct val="80000"/>
              </a:lnSpc>
              <a:buFont typeface="Arial Narrow" pitchFamily="34" charset="0"/>
              <a:buAutoNum type="arabicPeriod"/>
            </a:pPr>
            <a:endParaRPr lang="en-GB" sz="1800" dirty="0" smtClean="0"/>
          </a:p>
        </p:txBody>
      </p:sp>
      <p:sp>
        <p:nvSpPr>
          <p:cNvPr id="23556" name="Rectangle 8"/>
          <p:cNvSpPr>
            <a:spLocks noGrp="1" noChangeArrowheads="1"/>
          </p:cNvSpPr>
          <p:nvPr>
            <p:ph type="body" sz="half" idx="4294967295"/>
          </p:nvPr>
        </p:nvSpPr>
        <p:spPr>
          <a:xfrm>
            <a:off x="5259388" y="1412875"/>
            <a:ext cx="3705225" cy="4683125"/>
          </a:xfrm>
        </p:spPr>
        <p:txBody>
          <a:bodyPr/>
          <a:lstStyle/>
          <a:p>
            <a:pPr marL="0" indent="0" eaLnBrk="1" hangingPunct="1">
              <a:lnSpc>
                <a:spcPct val="80000"/>
              </a:lnSpc>
            </a:pPr>
            <a:r>
              <a:rPr lang="en-US" sz="1600" smtClean="0"/>
              <a:t>4.13.2 Data and products should be handled</a:t>
            </a:r>
          </a:p>
          <a:p>
            <a:pPr marL="0" indent="0" eaLnBrk="1" hangingPunct="1">
              <a:lnSpc>
                <a:spcPct val="80000"/>
              </a:lnSpc>
            </a:pPr>
            <a:r>
              <a:rPr lang="en-US" sz="1600" smtClean="0"/>
              <a:t>as specified in the Manual on the Global</a:t>
            </a:r>
          </a:p>
          <a:p>
            <a:pPr marL="0" indent="0" eaLnBrk="1" hangingPunct="1">
              <a:lnSpc>
                <a:spcPct val="80000"/>
              </a:lnSpc>
            </a:pPr>
            <a:r>
              <a:rPr lang="en-US" sz="1600" smtClean="0"/>
              <a:t>Telecommunication System (WMO-No. 386),</a:t>
            </a:r>
          </a:p>
          <a:p>
            <a:pPr marL="0" indent="0" eaLnBrk="1" hangingPunct="1">
              <a:lnSpc>
                <a:spcPct val="80000"/>
              </a:lnSpc>
            </a:pPr>
            <a:r>
              <a:rPr lang="en-US" sz="1600" smtClean="0"/>
              <a:t>Volume I, Part I, 1.3, Design principles of the GTS,</a:t>
            </a:r>
          </a:p>
          <a:p>
            <a:pPr marL="0" indent="0" eaLnBrk="1" hangingPunct="1">
              <a:lnSpc>
                <a:spcPct val="80000"/>
              </a:lnSpc>
            </a:pPr>
            <a:r>
              <a:rPr lang="en-US" sz="1600" smtClean="0"/>
              <a:t>and other WMO manuals, specific to the relevant</a:t>
            </a:r>
          </a:p>
          <a:p>
            <a:pPr marL="0" indent="0" eaLnBrk="1" hangingPunct="1">
              <a:lnSpc>
                <a:spcPct val="80000"/>
              </a:lnSpc>
            </a:pPr>
            <a:r>
              <a:rPr lang="en-US" sz="1600" smtClean="0"/>
              <a:t>programme.</a:t>
            </a:r>
          </a:p>
          <a:p>
            <a:pPr marL="0" indent="0" eaLnBrk="1" hangingPunct="1">
              <a:lnSpc>
                <a:spcPct val="80000"/>
              </a:lnSpc>
            </a:pPr>
            <a:endParaRPr lang="en-US" sz="1600" smtClean="0"/>
          </a:p>
          <a:p>
            <a:pPr marL="0" indent="0" eaLnBrk="1" hangingPunct="1">
              <a:lnSpc>
                <a:spcPct val="80000"/>
              </a:lnSpc>
            </a:pPr>
            <a:r>
              <a:rPr lang="en-US" sz="1600" smtClean="0"/>
              <a:t>4.13.3 See also 3.5.4 (Disseminate information</a:t>
            </a:r>
          </a:p>
          <a:p>
            <a:pPr marL="0" indent="0" eaLnBrk="1" hangingPunct="1">
              <a:lnSpc>
                <a:spcPct val="80000"/>
              </a:lnSpc>
            </a:pPr>
            <a:r>
              <a:rPr lang="en-US" sz="1600" smtClean="0"/>
              <a:t>to the GISC area) and 3.6.5 (Provide information</a:t>
            </a:r>
          </a:p>
          <a:p>
            <a:pPr marL="0" indent="0" eaLnBrk="1" hangingPunct="1">
              <a:lnSpc>
                <a:spcPct val="80000"/>
              </a:lnSpc>
            </a:pPr>
            <a:r>
              <a:rPr lang="en-US" sz="1600" smtClean="0"/>
              <a:t>intended for global exchange).</a:t>
            </a:r>
            <a:r>
              <a:rPr lang="en-GB" sz="1600" smtClean="0"/>
              <a:t> </a:t>
            </a:r>
            <a:endParaRPr lang="en-US" sz="1600" smtClean="0"/>
          </a:p>
        </p:txBody>
      </p:sp>
      <p:sp>
        <p:nvSpPr>
          <p:cNvPr id="23557"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3558"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5983BFC0-9992-484B-88C0-DE59D12EA6B5}" type="slidenum">
              <a:rPr lang="en-US" sz="1400">
                <a:latin typeface="Arial" charset="0"/>
              </a:rPr>
              <a:pPr/>
              <a:t>46</a:t>
            </a:fld>
            <a:endParaRPr lang="en-US" sz="1400">
              <a:latin typeface="Arial" charset="0"/>
            </a:endParaRPr>
          </a:p>
        </p:txBody>
      </p:sp>
    </p:spTree>
    <p:extLst>
      <p:ext uri="{BB962C8B-B14F-4D97-AF65-F5344CB8AC3E}">
        <p14:creationId xmlns:p14="http://schemas.microsoft.com/office/powerpoint/2010/main" val="16705975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r>
              <a:rPr lang="en-GB" dirty="0" smtClean="0"/>
              <a:t>Resolution 31 (Cg-17)</a:t>
            </a:r>
          </a:p>
        </p:txBody>
      </p:sp>
      <p:sp>
        <p:nvSpPr>
          <p:cNvPr id="24579" name="Content Placeholder 2"/>
          <p:cNvSpPr>
            <a:spLocks noGrp="1"/>
          </p:cNvSpPr>
          <p:nvPr>
            <p:ph idx="1"/>
          </p:nvPr>
        </p:nvSpPr>
        <p:spPr>
          <a:xfrm>
            <a:off x="107504" y="1412875"/>
            <a:ext cx="8857109" cy="4683125"/>
          </a:xfrm>
        </p:spPr>
        <p:txBody>
          <a:bodyPr/>
          <a:lstStyle/>
          <a:p>
            <a:pPr eaLnBrk="1" hangingPunct="1"/>
            <a:r>
              <a:rPr lang="en-GB" dirty="0" smtClean="0"/>
              <a:t>Resolution 31 (Cg-17) approved many updates</a:t>
            </a:r>
          </a:p>
          <a:p>
            <a:pPr marL="457200" indent="-457200" eaLnBrk="1" hangingPunct="1">
              <a:buFont typeface="Arial" pitchFamily="34" charset="0"/>
              <a:buChar char="•"/>
            </a:pPr>
            <a:r>
              <a:rPr lang="en-GB" dirty="0" smtClean="0"/>
              <a:t>Manual on WIS (WMO No 1060)</a:t>
            </a:r>
          </a:p>
          <a:p>
            <a:pPr marL="857250" lvl="1" indent="-457200" eaLnBrk="1" hangingPunct="1">
              <a:buFont typeface="Arial" pitchFamily="34" charset="0"/>
              <a:buChar char="•"/>
            </a:pPr>
            <a:r>
              <a:rPr lang="en-GB" sz="2400" dirty="0" smtClean="0"/>
              <a:t> </a:t>
            </a:r>
            <a:r>
              <a:rPr lang="en-US" sz="2400" dirty="0" smtClean="0"/>
              <a:t>Recommendation 20 (CBS-Ext.(2014)) </a:t>
            </a:r>
            <a:endParaRPr lang="en-GB" sz="2400" dirty="0" smtClean="0"/>
          </a:p>
          <a:p>
            <a:pPr marL="457200" indent="-457200" eaLnBrk="1" hangingPunct="1">
              <a:buFont typeface="Arial" pitchFamily="34" charset="0"/>
              <a:buChar char="•"/>
            </a:pPr>
            <a:r>
              <a:rPr lang="en-GB" dirty="0" smtClean="0"/>
              <a:t>Guide to the WIS (WMO No 1061)</a:t>
            </a:r>
          </a:p>
          <a:p>
            <a:pPr marL="857250" lvl="1" indent="-457200" eaLnBrk="1" hangingPunct="1">
              <a:buFont typeface="Arial" pitchFamily="34" charset="0"/>
              <a:buChar char="•"/>
            </a:pPr>
            <a:r>
              <a:rPr lang="en-GB" sz="2400" dirty="0" smtClean="0"/>
              <a:t>Recommendation 21 (CBS-Ext.(2014))</a:t>
            </a:r>
          </a:p>
          <a:p>
            <a:pPr eaLnBrk="1" hangingPunct="1">
              <a:buFontTx/>
              <a:buChar char="•"/>
            </a:pPr>
            <a:r>
              <a:rPr lang="en-GB" dirty="0" smtClean="0"/>
              <a:t>In addition to the WIS manual and guide, updates were approved for the Manuals on Codes and GTS, including the addition of aviation XML, and the removal of </a:t>
            </a:r>
            <a:r>
              <a:rPr lang="en-GB" dirty="0" err="1" smtClean="0"/>
              <a:t>Vol</a:t>
            </a:r>
            <a:r>
              <a:rPr lang="en-GB" dirty="0" smtClean="0"/>
              <a:t> II of the GTS Manual relating to regional practices</a:t>
            </a:r>
          </a:p>
          <a:p>
            <a:pPr eaLnBrk="1" hangingPunct="1">
              <a:buFontTx/>
              <a:buChar char="•"/>
            </a:pPr>
            <a:r>
              <a:rPr lang="en-GB" dirty="0" smtClean="0"/>
              <a:t>Resolution 32 (Cg-17) approved the WIS competencies</a:t>
            </a:r>
          </a:p>
        </p:txBody>
      </p:sp>
      <p:sp>
        <p:nvSpPr>
          <p:cNvPr id="2458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dirty="0" smtClean="0">
                <a:latin typeface="Arial" charset="0"/>
              </a:rPr>
              <a:t>WIS3 - Managing WIS</a:t>
            </a:r>
          </a:p>
        </p:txBody>
      </p:sp>
      <p:sp>
        <p:nvSpPr>
          <p:cNvPr id="2458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C2642528-CEB1-4302-8338-F8E4E81C0C89}" type="slidenum">
              <a:rPr lang="en-US" sz="1400">
                <a:latin typeface="Arial" charset="0"/>
              </a:rPr>
              <a:pPr/>
              <a:t>47</a:t>
            </a:fld>
            <a:endParaRPr lang="en-US" sz="1400">
              <a:latin typeface="Arial" charset="0"/>
            </a:endParaRPr>
          </a:p>
        </p:txBody>
      </p:sp>
    </p:spTree>
    <p:extLst>
      <p:ext uri="{BB962C8B-B14F-4D97-AF65-F5344CB8AC3E}">
        <p14:creationId xmlns:p14="http://schemas.microsoft.com/office/powerpoint/2010/main" val="55654596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2000" b="1" dirty="0" smtClean="0"/>
              <a:t>Resolution 32 (Cg-17) </a:t>
            </a:r>
            <a:r>
              <a:rPr lang="en-US" sz="2000" dirty="0" smtClean="0"/>
              <a:t> </a:t>
            </a:r>
            <a:br>
              <a:rPr lang="en-US" sz="2000" dirty="0" smtClean="0"/>
            </a:br>
            <a:r>
              <a:rPr lang="en-US" sz="2000" b="1" dirty="0" smtClean="0"/>
              <a:t>“</a:t>
            </a:r>
            <a:r>
              <a:rPr lang="en-US" sz="2000" b="1" dirty="0" smtClean="0">
                <a:solidFill>
                  <a:srgbClr val="FF0000"/>
                </a:solidFill>
              </a:rPr>
              <a:t>Competences of Meteorological, Hydrological and Climatological Personnel</a:t>
            </a:r>
            <a:r>
              <a:rPr lang="en-US" sz="2000" dirty="0" smtClean="0"/>
              <a:t>”</a:t>
            </a:r>
            <a:r>
              <a:rPr lang="en-US" sz="2000" b="1" i="1" dirty="0" smtClean="0"/>
              <a:t> </a:t>
            </a:r>
            <a:br>
              <a:rPr lang="en-US" sz="2000" b="1" i="1" dirty="0" smtClean="0"/>
            </a:br>
            <a:r>
              <a:rPr lang="en-US" sz="2000" b="1" i="1" dirty="0" smtClean="0"/>
              <a:t>Section 5 </a:t>
            </a:r>
            <a:r>
              <a:rPr lang="en-US" sz="2000" b="1" dirty="0" smtClean="0"/>
              <a:t>(WMO-No. 49), VOLUME I</a:t>
            </a:r>
            <a:endParaRPr lang="en-GB" dirty="0"/>
          </a:p>
        </p:txBody>
      </p:sp>
      <p:sp>
        <p:nvSpPr>
          <p:cNvPr id="3" name="Content Placeholder 2"/>
          <p:cNvSpPr>
            <a:spLocks noGrp="1"/>
          </p:cNvSpPr>
          <p:nvPr>
            <p:ph idx="1"/>
          </p:nvPr>
        </p:nvSpPr>
        <p:spPr>
          <a:xfrm>
            <a:off x="179512" y="1340768"/>
            <a:ext cx="8856984" cy="4968552"/>
          </a:xfrm>
        </p:spPr>
        <p:txBody>
          <a:bodyPr/>
          <a:lstStyle/>
          <a:p>
            <a:r>
              <a:rPr lang="en-US" sz="2000" dirty="0" smtClean="0"/>
              <a:t>5.4.1 </a:t>
            </a:r>
            <a:r>
              <a:rPr lang="en-US" sz="2000" dirty="0"/>
              <a:t>Members operating one or more WMO Information System (WIS) </a:t>
            </a:r>
            <a:r>
              <a:rPr lang="en-US" sz="2000" dirty="0" err="1"/>
              <a:t>centres</a:t>
            </a:r>
            <a:r>
              <a:rPr lang="en-US" sz="2000" dirty="0"/>
              <a:t> should</a:t>
            </a:r>
          </a:p>
          <a:p>
            <a:r>
              <a:rPr lang="en-US" sz="2000" dirty="0"/>
              <a:t>ensure that the </a:t>
            </a:r>
            <a:r>
              <a:rPr lang="en-US" sz="2000" dirty="0" err="1"/>
              <a:t>centres</a:t>
            </a:r>
            <a:r>
              <a:rPr lang="en-US" sz="2000" dirty="0"/>
              <a:t> have access to people who between them are able to contribute the</a:t>
            </a:r>
          </a:p>
          <a:p>
            <a:r>
              <a:rPr lang="en-US" sz="2000" dirty="0"/>
              <a:t>required standard Information Technology and management competences together with</a:t>
            </a:r>
          </a:p>
          <a:p>
            <a:r>
              <a:rPr lang="en-US" sz="2000" dirty="0"/>
              <a:t>competences that are specific to the WMO Information System.</a:t>
            </a:r>
          </a:p>
          <a:p>
            <a:pPr>
              <a:buFont typeface="Arial" pitchFamily="34" charset="0"/>
              <a:buChar char="•"/>
            </a:pPr>
            <a:r>
              <a:rPr lang="en-US" sz="2400" dirty="0" smtClean="0"/>
              <a:t>Members </a:t>
            </a:r>
            <a:r>
              <a:rPr lang="en-US" sz="2400" dirty="0"/>
              <a:t>should consider the following areas of competence:</a:t>
            </a:r>
          </a:p>
          <a:p>
            <a:pPr>
              <a:buFont typeface="Arial" pitchFamily="34" charset="0"/>
              <a:buChar char="•"/>
            </a:pPr>
            <a:r>
              <a:rPr lang="en-US" sz="2400" dirty="0" smtClean="0"/>
              <a:t>Manage </a:t>
            </a:r>
            <a:r>
              <a:rPr lang="en-US" sz="2400" dirty="0"/>
              <a:t>the physical infrastructure;</a:t>
            </a:r>
          </a:p>
          <a:p>
            <a:pPr>
              <a:buFont typeface="Arial" pitchFamily="34" charset="0"/>
              <a:buChar char="•"/>
            </a:pPr>
            <a:r>
              <a:rPr lang="en-US" sz="2400" dirty="0" smtClean="0"/>
              <a:t>Manage </a:t>
            </a:r>
            <a:r>
              <a:rPr lang="en-US" sz="2400" dirty="0"/>
              <a:t>the operational applications;</a:t>
            </a:r>
          </a:p>
          <a:p>
            <a:pPr>
              <a:buFont typeface="Arial" pitchFamily="34" charset="0"/>
              <a:buChar char="•"/>
            </a:pPr>
            <a:r>
              <a:rPr lang="en-US" sz="2400" dirty="0" smtClean="0"/>
              <a:t>Manage </a:t>
            </a:r>
            <a:r>
              <a:rPr lang="en-US" sz="2400" dirty="0"/>
              <a:t>the data flow;</a:t>
            </a:r>
          </a:p>
          <a:p>
            <a:pPr>
              <a:buFont typeface="Arial" pitchFamily="34" charset="0"/>
              <a:buChar char="•"/>
            </a:pPr>
            <a:r>
              <a:rPr lang="en-US" sz="2400" dirty="0" smtClean="0"/>
              <a:t>Manage </a:t>
            </a:r>
            <a:r>
              <a:rPr lang="en-US" sz="2400" dirty="0"/>
              <a:t>the data discovery;</a:t>
            </a:r>
          </a:p>
          <a:p>
            <a:pPr>
              <a:buFont typeface="Arial" pitchFamily="34" charset="0"/>
              <a:buChar char="•"/>
            </a:pPr>
            <a:r>
              <a:rPr lang="en-GB" sz="2400" dirty="0" smtClean="0"/>
              <a:t>Manage </a:t>
            </a:r>
            <a:r>
              <a:rPr lang="en-GB" sz="2400" dirty="0"/>
              <a:t>WIS centre to centre interactions;</a:t>
            </a:r>
          </a:p>
          <a:p>
            <a:pPr>
              <a:buFont typeface="Arial" pitchFamily="34" charset="0"/>
              <a:buChar char="•"/>
            </a:pPr>
            <a:r>
              <a:rPr lang="fr-FR" sz="2400" dirty="0" smtClean="0"/>
              <a:t>Manage </a:t>
            </a:r>
            <a:r>
              <a:rPr lang="en-GB" sz="2400" dirty="0" smtClean="0"/>
              <a:t>external</a:t>
            </a:r>
            <a:r>
              <a:rPr lang="fr-FR" sz="2400" dirty="0" smtClean="0"/>
              <a:t> </a:t>
            </a:r>
            <a:r>
              <a:rPr lang="fr-FR" sz="2400" dirty="0"/>
              <a:t>user interactions;</a:t>
            </a:r>
          </a:p>
          <a:p>
            <a:pPr>
              <a:buFont typeface="Arial" pitchFamily="34" charset="0"/>
              <a:buChar char="•"/>
            </a:pPr>
            <a:r>
              <a:rPr lang="en-US" sz="2400" dirty="0" smtClean="0"/>
              <a:t>Manage </a:t>
            </a:r>
            <a:r>
              <a:rPr lang="en-US" sz="2400" dirty="0"/>
              <a:t>the operational service.</a:t>
            </a:r>
            <a:endParaRPr lang="en-GB" sz="2400" dirty="0"/>
          </a:p>
        </p:txBody>
      </p:sp>
      <p:sp>
        <p:nvSpPr>
          <p:cNvPr id="4" name="Footer Placeholder 3"/>
          <p:cNvSpPr>
            <a:spLocks noGrp="1"/>
          </p:cNvSpPr>
          <p:nvPr>
            <p:ph type="ftr" sz="quarter" idx="10"/>
          </p:nvPr>
        </p:nvSpPr>
        <p:spPr/>
        <p:txBody>
          <a:bodyPr/>
          <a:lstStyle/>
          <a:p>
            <a:pPr>
              <a:defRPr/>
            </a:pPr>
            <a:r>
              <a:rPr lang="en-US" smtClean="0"/>
              <a:t>WIS3 - Managing WIS</a:t>
            </a:r>
            <a:endParaRPr lang="en-US"/>
          </a:p>
        </p:txBody>
      </p:sp>
      <p:sp>
        <p:nvSpPr>
          <p:cNvPr id="5" name="Slide Number Placeholder 4"/>
          <p:cNvSpPr>
            <a:spLocks noGrp="1"/>
          </p:cNvSpPr>
          <p:nvPr>
            <p:ph type="sldNum" sz="quarter" idx="11"/>
          </p:nvPr>
        </p:nvSpPr>
        <p:spPr/>
        <p:txBody>
          <a:bodyPr/>
          <a:lstStyle/>
          <a:p>
            <a:fld id="{FCAF24B0-A993-4C83-9322-4ABB15151B14}" type="slidenum">
              <a:rPr lang="en-US" smtClean="0"/>
              <a:pPr/>
              <a:t>48</a:t>
            </a:fld>
            <a:endParaRPr lang="en-US"/>
          </a:p>
        </p:txBody>
      </p:sp>
    </p:spTree>
    <p:extLst>
      <p:ext uri="{BB962C8B-B14F-4D97-AF65-F5344CB8AC3E}">
        <p14:creationId xmlns:p14="http://schemas.microsoft.com/office/powerpoint/2010/main" val="334469367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GB" smtClean="0"/>
              <a:t>Manual on Codes</a:t>
            </a:r>
          </a:p>
        </p:txBody>
      </p:sp>
      <p:sp>
        <p:nvSpPr>
          <p:cNvPr id="25603" name="Subtitle 2"/>
          <p:cNvSpPr>
            <a:spLocks noGrp="1"/>
          </p:cNvSpPr>
          <p:nvPr>
            <p:ph idx="1"/>
          </p:nvPr>
        </p:nvSpPr>
        <p:spPr/>
        <p:txBody>
          <a:bodyPr/>
          <a:lstStyle/>
          <a:p>
            <a:pPr eaLnBrk="1" hangingPunct="1"/>
            <a:r>
              <a:rPr lang="en-GB" b="1" smtClean="0"/>
              <a:t>Defines</a:t>
            </a:r>
          </a:p>
          <a:p>
            <a:pPr eaLnBrk="1" hangingPunct="1">
              <a:buFontTx/>
              <a:buChar char="•"/>
            </a:pPr>
            <a:r>
              <a:rPr lang="en-GB" smtClean="0"/>
              <a:t>Traditional Alphanumeric Codes (discouraged)</a:t>
            </a:r>
          </a:p>
          <a:p>
            <a:pPr eaLnBrk="1" hangingPunct="1">
              <a:buFontTx/>
              <a:buChar char="•"/>
            </a:pPr>
            <a:r>
              <a:rPr lang="en-GB" smtClean="0"/>
              <a:t>Table Driven Code Forms</a:t>
            </a:r>
          </a:p>
          <a:p>
            <a:pPr marL="857250" lvl="1" indent="-457200" eaLnBrk="1" hangingPunct="1"/>
            <a:r>
              <a:rPr lang="en-GB" smtClean="0"/>
              <a:t>GRIB</a:t>
            </a:r>
          </a:p>
          <a:p>
            <a:pPr marL="857250" lvl="1" indent="-457200" eaLnBrk="1" hangingPunct="1"/>
            <a:r>
              <a:rPr lang="en-GB" smtClean="0"/>
              <a:t>BUFR</a:t>
            </a:r>
          </a:p>
          <a:p>
            <a:pPr marL="857250" lvl="1" indent="-457200" eaLnBrk="1" hangingPunct="1"/>
            <a:r>
              <a:rPr lang="en-GB" smtClean="0"/>
              <a:t>CREX</a:t>
            </a:r>
          </a:p>
          <a:p>
            <a:pPr marL="1257300" lvl="2" indent="-457200" eaLnBrk="1" hangingPunct="1"/>
            <a:r>
              <a:rPr lang="en-GB" smtClean="0"/>
              <a:t>Code tables to support these</a:t>
            </a:r>
          </a:p>
          <a:p>
            <a:pPr eaLnBrk="1" hangingPunct="1"/>
            <a:r>
              <a:rPr lang="en-GB" b="1" smtClean="0"/>
              <a:t>In future:</a:t>
            </a:r>
          </a:p>
          <a:p>
            <a:pPr eaLnBrk="1" hangingPunct="1">
              <a:buFontTx/>
              <a:buChar char="•"/>
            </a:pPr>
            <a:r>
              <a:rPr lang="en-GB" smtClean="0"/>
              <a:t>Logical Data Model, XML representations …</a:t>
            </a:r>
          </a:p>
        </p:txBody>
      </p:sp>
    </p:spTree>
    <p:extLst>
      <p:ext uri="{BB962C8B-B14F-4D97-AF65-F5344CB8AC3E}">
        <p14:creationId xmlns:p14="http://schemas.microsoft.com/office/powerpoint/2010/main" val="155811244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r>
              <a:rPr lang="en-GB" smtClean="0"/>
              <a:t>GTS as Part A of WIS</a:t>
            </a:r>
          </a:p>
        </p:txBody>
      </p:sp>
      <p:sp>
        <p:nvSpPr>
          <p:cNvPr id="26627" name="Content Placeholder 2"/>
          <p:cNvSpPr>
            <a:spLocks noGrp="1"/>
          </p:cNvSpPr>
          <p:nvPr>
            <p:ph idx="1"/>
          </p:nvPr>
        </p:nvSpPr>
        <p:spPr/>
        <p:txBody>
          <a:bodyPr/>
          <a:lstStyle/>
          <a:p>
            <a:pPr marL="457200" indent="-457200" eaLnBrk="1" hangingPunct="1"/>
            <a:r>
              <a:rPr lang="en-GB" altLang="zh-CN" sz="3200" smtClean="0">
                <a:ea typeface="宋体" pitchFamily="2" charset="-122"/>
              </a:rPr>
              <a:t>GTS - continued consolidation and further improvements for </a:t>
            </a:r>
            <a:r>
              <a:rPr lang="en-NZ" sz="3200" smtClean="0"/>
              <a:t>data and products delivery </a:t>
            </a:r>
            <a:endParaRPr lang="en-GB" altLang="zh-CN" sz="3200" smtClean="0">
              <a:ea typeface="宋体" pitchFamily="2" charset="-122"/>
            </a:endParaRPr>
          </a:p>
          <a:p>
            <a:pPr marL="457200" indent="-457200" eaLnBrk="1" hangingPunct="1"/>
            <a:r>
              <a:rPr lang="en-NZ" b="1" smtClean="0"/>
              <a:t>Time-critical and operation-critical delivery</a:t>
            </a:r>
            <a:r>
              <a:rPr lang="en-NZ" smtClean="0"/>
              <a:t> based </a:t>
            </a:r>
            <a:br>
              <a:rPr lang="en-NZ" smtClean="0"/>
            </a:br>
            <a:r>
              <a:rPr lang="en-NZ" smtClean="0"/>
              <a:t>on real-time “push” via dedicated telecommunications</a:t>
            </a:r>
          </a:p>
          <a:p>
            <a:pPr marL="457200" indent="-457200" eaLnBrk="1" hangingPunct="1"/>
            <a:r>
              <a:rPr lang="en-NZ" b="1" smtClean="0"/>
              <a:t>Timely delivery </a:t>
            </a:r>
            <a:r>
              <a:rPr lang="en-NZ" smtClean="0"/>
              <a:t>based on delayed mode “push” </a:t>
            </a:r>
            <a:br>
              <a:rPr lang="en-NZ" smtClean="0"/>
            </a:br>
            <a:r>
              <a:rPr lang="en-NZ" smtClean="0"/>
              <a:t>via combination dedicated + public networks</a:t>
            </a:r>
          </a:p>
        </p:txBody>
      </p:sp>
      <p:sp>
        <p:nvSpPr>
          <p:cNvPr id="2662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662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072DA1A3-0360-4803-8922-F04774583450}" type="slidenum">
              <a:rPr lang="en-US" sz="1400">
                <a:latin typeface="Arial" charset="0"/>
              </a:rPr>
              <a:pPr/>
              <a:t>50</a:t>
            </a:fld>
            <a:endParaRPr lang="en-US" sz="1400">
              <a:latin typeface="Arial" charset="0"/>
            </a:endParaRPr>
          </a:p>
        </p:txBody>
      </p:sp>
    </p:spTree>
    <p:extLst>
      <p:ext uri="{BB962C8B-B14F-4D97-AF65-F5344CB8AC3E}">
        <p14:creationId xmlns:p14="http://schemas.microsoft.com/office/powerpoint/2010/main" val="172454808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r>
              <a:rPr lang="en-GB" dirty="0" smtClean="0"/>
              <a:t>Relevance of Manual on GTS</a:t>
            </a:r>
          </a:p>
        </p:txBody>
      </p:sp>
      <p:sp>
        <p:nvSpPr>
          <p:cNvPr id="27651" name="Content Placeholder 2"/>
          <p:cNvSpPr>
            <a:spLocks noGrp="1"/>
          </p:cNvSpPr>
          <p:nvPr>
            <p:ph idx="1"/>
          </p:nvPr>
        </p:nvSpPr>
        <p:spPr/>
        <p:txBody>
          <a:bodyPr/>
          <a:lstStyle/>
          <a:p>
            <a:pPr marL="457200" indent="-457200" eaLnBrk="1" hangingPunct="1">
              <a:buFontTx/>
              <a:buChar char="•"/>
            </a:pPr>
            <a:r>
              <a:rPr lang="en-GB" smtClean="0"/>
              <a:t>Rules for operating WIS Part A</a:t>
            </a:r>
          </a:p>
          <a:p>
            <a:pPr marL="457200" indent="-457200" eaLnBrk="1" hangingPunct="1">
              <a:buFontTx/>
              <a:buChar char="•"/>
            </a:pPr>
            <a:endParaRPr lang="en-GB" smtClean="0"/>
          </a:p>
          <a:p>
            <a:pPr marL="457200" indent="-457200" eaLnBrk="1" hangingPunct="1">
              <a:buFontTx/>
              <a:buChar char="•"/>
            </a:pPr>
            <a:r>
              <a:rPr lang="en-GB" smtClean="0"/>
              <a:t>Conventions used in WIS</a:t>
            </a:r>
          </a:p>
          <a:p>
            <a:pPr marL="857250" lvl="1" indent="-457200" eaLnBrk="1" hangingPunct="1"/>
            <a:r>
              <a:rPr lang="en-GB" smtClean="0"/>
              <a:t>File naming</a:t>
            </a:r>
          </a:p>
          <a:p>
            <a:pPr marL="857250" lvl="1" indent="-457200" eaLnBrk="1" hangingPunct="1"/>
            <a:r>
              <a:rPr lang="en-GB" smtClean="0"/>
              <a:t>Abbreviated Header Lines</a:t>
            </a:r>
          </a:p>
          <a:p>
            <a:pPr marL="457200" indent="-457200" eaLnBrk="1" hangingPunct="1">
              <a:buFontTx/>
              <a:buChar char="•"/>
            </a:pPr>
            <a:endParaRPr lang="en-GB" smtClean="0"/>
          </a:p>
          <a:p>
            <a:pPr marL="857250" lvl="1" indent="-457200" eaLnBrk="1" hangingPunct="1"/>
            <a:endParaRPr lang="en-GB" smtClean="0"/>
          </a:p>
        </p:txBody>
      </p:sp>
      <p:sp>
        <p:nvSpPr>
          <p:cNvPr id="2765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765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A1C02CD2-3C80-4F37-9330-6803026114B8}" type="slidenum">
              <a:rPr lang="en-US" sz="1400">
                <a:latin typeface="Arial" charset="0"/>
              </a:rPr>
              <a:pPr/>
              <a:t>51</a:t>
            </a:fld>
            <a:endParaRPr lang="en-US" sz="1400">
              <a:latin typeface="Arial" charset="0"/>
            </a:endParaRPr>
          </a:p>
        </p:txBody>
      </p:sp>
    </p:spTree>
    <p:extLst>
      <p:ext uri="{BB962C8B-B14F-4D97-AF65-F5344CB8AC3E}">
        <p14:creationId xmlns:p14="http://schemas.microsoft.com/office/powerpoint/2010/main" val="342697163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ctrTitle"/>
          </p:nvPr>
        </p:nvSpPr>
        <p:spPr/>
        <p:txBody>
          <a:bodyPr/>
          <a:lstStyle/>
          <a:p>
            <a:pPr eaLnBrk="1" hangingPunct="1"/>
            <a:r>
              <a:rPr lang="en-GB" smtClean="0"/>
              <a:t>Guidance material</a:t>
            </a:r>
          </a:p>
        </p:txBody>
      </p:sp>
      <p:sp>
        <p:nvSpPr>
          <p:cNvPr id="28675" name="Subtitle 2"/>
          <p:cNvSpPr>
            <a:spLocks noGrp="1"/>
          </p:cNvSpPr>
          <p:nvPr>
            <p:ph type="subTitle" idx="1"/>
          </p:nvPr>
        </p:nvSpPr>
        <p:spPr/>
        <p:txBody>
          <a:bodyPr/>
          <a:lstStyle/>
          <a:p>
            <a:pPr eaLnBrk="1" hangingPunct="1"/>
            <a:r>
              <a:rPr lang="en-GB" smtClean="0"/>
              <a:t>Formal Guides and WIS wiki</a:t>
            </a:r>
          </a:p>
          <a:p>
            <a:pPr eaLnBrk="1" hangingPunct="1"/>
            <a:r>
              <a:rPr lang="en-GB" smtClean="0"/>
              <a:t>WIS help</a:t>
            </a:r>
          </a:p>
        </p:txBody>
      </p:sp>
    </p:spTree>
    <p:extLst>
      <p:ext uri="{BB962C8B-B14F-4D97-AF65-F5344CB8AC3E}">
        <p14:creationId xmlns:p14="http://schemas.microsoft.com/office/powerpoint/2010/main" val="192491811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5"/>
          <p:cNvSpPr>
            <a:spLocks noGrp="1"/>
          </p:cNvSpPr>
          <p:nvPr>
            <p:ph type="title"/>
          </p:nvPr>
        </p:nvSpPr>
        <p:spPr/>
        <p:txBody>
          <a:bodyPr/>
          <a:lstStyle/>
          <a:p>
            <a:pPr eaLnBrk="1" hangingPunct="1"/>
            <a:r>
              <a:rPr lang="en-GB" smtClean="0"/>
              <a:t>Guidance material - </a:t>
            </a:r>
            <a:r>
              <a:rPr lang="en-GB" smtClean="0">
                <a:hlinkClick r:id="rId2"/>
              </a:rPr>
              <a:t>http://www.wmo.int/wis</a:t>
            </a:r>
            <a:endParaRPr lang="en-GB" smtClean="0"/>
          </a:p>
        </p:txBody>
      </p:sp>
      <p:sp>
        <p:nvSpPr>
          <p:cNvPr id="29699" name="Subtitle 6"/>
          <p:cNvSpPr>
            <a:spLocks noGrp="1"/>
          </p:cNvSpPr>
          <p:nvPr>
            <p:ph idx="1"/>
          </p:nvPr>
        </p:nvSpPr>
        <p:spPr/>
        <p:txBody>
          <a:bodyPr/>
          <a:lstStyle/>
          <a:p>
            <a:pPr marL="457200" indent="-457200" eaLnBrk="1" hangingPunct="1">
              <a:buFontTx/>
              <a:buChar char="•"/>
            </a:pPr>
            <a:r>
              <a:rPr lang="en-GB" b="1" smtClean="0"/>
              <a:t>WIS </a:t>
            </a:r>
          </a:p>
          <a:p>
            <a:pPr marL="857250" lvl="1" indent="-457200" eaLnBrk="1" hangingPunct="1"/>
            <a:r>
              <a:rPr lang="en-GB" b="1" smtClean="0">
                <a:hlinkClick r:id="rId3"/>
              </a:rPr>
              <a:t>http://wis.wmo.int/</a:t>
            </a:r>
            <a:r>
              <a:rPr lang="en-GB" b="1" smtClean="0">
                <a:solidFill>
                  <a:srgbClr val="FF0000"/>
                </a:solidFill>
                <a:hlinkClick r:id="rId3"/>
              </a:rPr>
              <a:t>wis-manaul</a:t>
            </a:r>
            <a:endParaRPr lang="en-GB" b="1" smtClean="0">
              <a:solidFill>
                <a:srgbClr val="FF0000"/>
              </a:solidFill>
            </a:endParaRPr>
          </a:p>
          <a:p>
            <a:pPr marL="857250" lvl="1" indent="-457200" eaLnBrk="1" hangingPunct="1"/>
            <a:r>
              <a:rPr lang="en-GB" b="1" smtClean="0">
                <a:hlinkClick r:id="rId4"/>
              </a:rPr>
              <a:t>http://wis.wmo.int/wis-guide</a:t>
            </a:r>
            <a:r>
              <a:rPr lang="en-GB" b="1" smtClean="0"/>
              <a:t> </a:t>
            </a:r>
          </a:p>
          <a:p>
            <a:pPr marL="457200" indent="-457200" eaLnBrk="1" hangingPunct="1">
              <a:buFontTx/>
              <a:buChar char="•"/>
            </a:pPr>
            <a:r>
              <a:rPr lang="en-GB" b="1" smtClean="0"/>
              <a:t>GTS</a:t>
            </a:r>
          </a:p>
          <a:p>
            <a:pPr marL="857250" lvl="1" indent="-457200" eaLnBrk="1" hangingPunct="1"/>
            <a:r>
              <a:rPr lang="en-GB" smtClean="0"/>
              <a:t>…/GTS-manual</a:t>
            </a:r>
          </a:p>
          <a:p>
            <a:pPr marL="857250" lvl="1" indent="-457200" eaLnBrk="1" hangingPunct="1"/>
            <a:r>
              <a:rPr lang="en-GB" smtClean="0"/>
              <a:t>…/ GTS-security</a:t>
            </a:r>
          </a:p>
          <a:p>
            <a:pPr marL="857250" lvl="1" indent="-457200" eaLnBrk="1" hangingPunct="1"/>
            <a:r>
              <a:rPr lang="en-GB" smtClean="0"/>
              <a:t>…/ GTS-VPN</a:t>
            </a:r>
          </a:p>
          <a:p>
            <a:pPr marL="457200" indent="-457200" eaLnBrk="1" hangingPunct="1">
              <a:buFontTx/>
              <a:buChar char="•"/>
            </a:pPr>
            <a:r>
              <a:rPr lang="en-GB" b="1" smtClean="0"/>
              <a:t>Tech Reg 49</a:t>
            </a:r>
          </a:p>
          <a:p>
            <a:pPr marL="857250" lvl="1" indent="-457200" eaLnBrk="1" hangingPunct="1"/>
            <a:r>
              <a:rPr lang="en-GB" smtClean="0"/>
              <a:t>…/ TechReg49</a:t>
            </a:r>
          </a:p>
          <a:p>
            <a:pPr marL="857250" lvl="1" indent="-457200" eaLnBrk="1" hangingPunct="1"/>
            <a:endParaRPr lang="en-GB" smtClean="0"/>
          </a:p>
          <a:p>
            <a:pPr marL="457200" indent="-457200" eaLnBrk="1" hangingPunct="1"/>
            <a:endParaRPr lang="en-GB" smtClean="0"/>
          </a:p>
        </p:txBody>
      </p:sp>
      <p:sp>
        <p:nvSpPr>
          <p:cNvPr id="29700"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29701"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D0476CC9-AA1D-4211-AA61-35FDBBE5A063}" type="slidenum">
              <a:rPr lang="en-US" sz="1400">
                <a:latin typeface="Arial" charset="0"/>
              </a:rPr>
              <a:pPr/>
              <a:t>53</a:t>
            </a:fld>
            <a:endParaRPr lang="en-US" sz="1400">
              <a:latin typeface="Arial" charset="0"/>
            </a:endParaRPr>
          </a:p>
        </p:txBody>
      </p:sp>
    </p:spTree>
    <p:extLst>
      <p:ext uri="{BB962C8B-B14F-4D97-AF65-F5344CB8AC3E}">
        <p14:creationId xmlns:p14="http://schemas.microsoft.com/office/powerpoint/2010/main" val="280644911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r>
              <a:rPr lang="en-GB" smtClean="0"/>
              <a:t>WIS help</a:t>
            </a:r>
          </a:p>
        </p:txBody>
      </p:sp>
      <p:sp>
        <p:nvSpPr>
          <p:cNvPr id="30723" name="Content Placeholder 2"/>
          <p:cNvSpPr>
            <a:spLocks noGrp="1"/>
          </p:cNvSpPr>
          <p:nvPr>
            <p:ph idx="1"/>
          </p:nvPr>
        </p:nvSpPr>
        <p:spPr>
          <a:xfrm>
            <a:off x="683568" y="1412875"/>
            <a:ext cx="8281045" cy="4683125"/>
          </a:xfrm>
        </p:spPr>
        <p:txBody>
          <a:bodyPr/>
          <a:lstStyle/>
          <a:p>
            <a:pPr eaLnBrk="1" hangingPunct="1"/>
            <a:r>
              <a:rPr lang="en-GB" dirty="0" smtClean="0"/>
              <a:t>GISC Brasilia offers a help desk</a:t>
            </a:r>
          </a:p>
          <a:p>
            <a:pPr marL="457200" indent="-457200" eaLnBrk="1" hangingPunct="1">
              <a:buFont typeface="Arial" pitchFamily="34" charset="0"/>
              <a:buChar char="•"/>
            </a:pPr>
            <a:r>
              <a:rPr lang="en-US" sz="2400" dirty="0" smtClean="0"/>
              <a:t>Online help GISC Brasilia and </a:t>
            </a:r>
            <a:r>
              <a:rPr lang="en-GB" sz="2400" dirty="0" smtClean="0"/>
              <a:t>and DCPC Buenos Aires, includes</a:t>
            </a:r>
            <a:r>
              <a:rPr lang="en-US" sz="2400" dirty="0" smtClean="0"/>
              <a:t>:</a:t>
            </a:r>
            <a:br>
              <a:rPr lang="en-US" sz="2400" dirty="0" smtClean="0"/>
            </a:br>
            <a:r>
              <a:rPr lang="en-US" sz="2400" dirty="0" smtClean="0"/>
              <a:t>	</a:t>
            </a:r>
            <a:r>
              <a:rPr lang="en-US" sz="2400" dirty="0" smtClean="0">
                <a:hlinkClick r:id="rId2"/>
              </a:rPr>
              <a:t>Introduction</a:t>
            </a:r>
            <a:r>
              <a:rPr lang="en-US" sz="2400" dirty="0" smtClean="0"/>
              <a:t/>
            </a:r>
            <a:br>
              <a:rPr lang="en-US" sz="2400" dirty="0" smtClean="0"/>
            </a:br>
            <a:r>
              <a:rPr lang="en-US" sz="2400" dirty="0" smtClean="0"/>
              <a:t>	</a:t>
            </a:r>
            <a:r>
              <a:rPr lang="en-US" sz="2400" dirty="0" smtClean="0">
                <a:hlinkClick r:id="rId3"/>
              </a:rPr>
              <a:t>Layout</a:t>
            </a:r>
            <a:r>
              <a:rPr lang="en-US" sz="2400" dirty="0" smtClean="0"/>
              <a:t> </a:t>
            </a:r>
            <a:br>
              <a:rPr lang="en-US" sz="2400" dirty="0" smtClean="0"/>
            </a:br>
            <a:r>
              <a:rPr lang="en-US" sz="2400" dirty="0" smtClean="0"/>
              <a:t>	</a:t>
            </a:r>
            <a:r>
              <a:rPr lang="en-US" sz="2400" dirty="0" smtClean="0">
                <a:hlinkClick r:id="rId4"/>
              </a:rPr>
              <a:t>Registration</a:t>
            </a:r>
            <a:r>
              <a:rPr lang="en-US" sz="2400" dirty="0" smtClean="0"/>
              <a:t/>
            </a:r>
            <a:br>
              <a:rPr lang="en-US" sz="2400" dirty="0" smtClean="0"/>
            </a:br>
            <a:r>
              <a:rPr lang="en-US" sz="2400" dirty="0" smtClean="0"/>
              <a:t>	</a:t>
            </a:r>
            <a:r>
              <a:rPr lang="en-US" sz="2400" dirty="0" smtClean="0">
                <a:hlinkClick r:id="rId5"/>
              </a:rPr>
              <a:t>Product Search</a:t>
            </a:r>
            <a:r>
              <a:rPr lang="en-US" sz="2400" dirty="0" smtClean="0"/>
              <a:t/>
            </a:r>
            <a:br>
              <a:rPr lang="en-US" sz="2400" dirty="0" smtClean="0"/>
            </a:br>
            <a:r>
              <a:rPr lang="en-US" sz="2400" dirty="0" smtClean="0"/>
              <a:t>	</a:t>
            </a:r>
            <a:r>
              <a:rPr lang="en-US" sz="2400" dirty="0" smtClean="0">
                <a:hlinkClick r:id="rId6"/>
              </a:rPr>
              <a:t>Destinations</a:t>
            </a:r>
            <a:r>
              <a:rPr lang="en-US" sz="2400" dirty="0" smtClean="0"/>
              <a:t/>
            </a:r>
            <a:br>
              <a:rPr lang="en-US" sz="2400" dirty="0" smtClean="0"/>
            </a:br>
            <a:r>
              <a:rPr lang="en-US" sz="2400" dirty="0" smtClean="0"/>
              <a:t>	</a:t>
            </a:r>
            <a:r>
              <a:rPr lang="en-US" sz="2400" dirty="0" smtClean="0">
                <a:hlinkClick r:id="rId7"/>
              </a:rPr>
              <a:t>Metadata Editor</a:t>
            </a:r>
            <a:r>
              <a:rPr lang="en-US" sz="2400" dirty="0" smtClean="0"/>
              <a:t/>
            </a:r>
            <a:br>
              <a:rPr lang="en-US" sz="2400" dirty="0" smtClean="0"/>
            </a:br>
            <a:r>
              <a:rPr lang="en-US" sz="2400" dirty="0" smtClean="0"/>
              <a:t>	</a:t>
            </a:r>
            <a:r>
              <a:rPr lang="en-US" sz="2400" dirty="0" smtClean="0">
                <a:hlinkClick r:id="rId8"/>
              </a:rPr>
              <a:t>Metadata Contacts</a:t>
            </a:r>
            <a:endParaRPr lang="en-GB" sz="2400" dirty="0" smtClean="0"/>
          </a:p>
          <a:p>
            <a:pPr eaLnBrk="1" hangingPunct="1"/>
            <a:r>
              <a:rPr lang="en-GB" dirty="0" smtClean="0"/>
              <a:t>Questions on implementing WIS can also be sent to the WMO team using </a:t>
            </a:r>
            <a:r>
              <a:rPr lang="en-GB" dirty="0" smtClean="0">
                <a:hlinkClick r:id="rId9"/>
              </a:rPr>
              <a:t>wis-help@wmo.int</a:t>
            </a:r>
            <a:endParaRPr lang="en-GB" dirty="0" smtClean="0"/>
          </a:p>
          <a:p>
            <a:pPr eaLnBrk="1" hangingPunct="1"/>
            <a:endParaRPr lang="en-GB" dirty="0" smtClean="0"/>
          </a:p>
        </p:txBody>
      </p:sp>
      <p:sp>
        <p:nvSpPr>
          <p:cNvPr id="30724"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30725"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C920486B-3E9A-48C7-9DB3-C15DE39E5CF3}" type="slidenum">
              <a:rPr lang="en-US" sz="1400">
                <a:latin typeface="Arial" charset="0"/>
              </a:rPr>
              <a:pPr/>
              <a:t>54</a:t>
            </a:fld>
            <a:endParaRPr lang="en-US" sz="1400">
              <a:latin typeface="Arial" charset="0"/>
            </a:endParaRPr>
          </a:p>
        </p:txBody>
      </p:sp>
    </p:spTree>
    <p:extLst>
      <p:ext uri="{BB962C8B-B14F-4D97-AF65-F5344CB8AC3E}">
        <p14:creationId xmlns:p14="http://schemas.microsoft.com/office/powerpoint/2010/main" val="14962212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5"/>
          <p:cNvSpPr>
            <a:spLocks noGrp="1"/>
          </p:cNvSpPr>
          <p:nvPr>
            <p:ph type="ctrTitle"/>
          </p:nvPr>
        </p:nvSpPr>
        <p:spPr/>
        <p:txBody>
          <a:bodyPr/>
          <a:lstStyle/>
          <a:p>
            <a:pPr eaLnBrk="1" hangingPunct="1"/>
            <a:r>
              <a:rPr lang="en-GB" smtClean="0"/>
              <a:t>Changing the rules for WIS</a:t>
            </a:r>
          </a:p>
        </p:txBody>
      </p:sp>
      <p:sp>
        <p:nvSpPr>
          <p:cNvPr id="31747" name="Subtitle 6"/>
          <p:cNvSpPr>
            <a:spLocks noGrp="1"/>
          </p:cNvSpPr>
          <p:nvPr>
            <p:ph type="subTitle" idx="1"/>
          </p:nvPr>
        </p:nvSpPr>
        <p:spPr/>
        <p:txBody>
          <a:bodyPr/>
          <a:lstStyle/>
          <a:p>
            <a:pPr eaLnBrk="1" hangingPunct="1"/>
            <a:r>
              <a:rPr lang="en-GB" smtClean="0"/>
              <a:t>Operational information</a:t>
            </a:r>
          </a:p>
          <a:p>
            <a:pPr eaLnBrk="1" hangingPunct="1"/>
            <a:r>
              <a:rPr lang="en-GB" smtClean="0"/>
              <a:t>Developing changes to WIS</a:t>
            </a:r>
          </a:p>
          <a:p>
            <a:pPr eaLnBrk="1" hangingPunct="1"/>
            <a:r>
              <a:rPr lang="en-GB" smtClean="0"/>
              <a:t>Approving changes to WIS</a:t>
            </a:r>
          </a:p>
        </p:txBody>
      </p:sp>
      <p:sp>
        <p:nvSpPr>
          <p:cNvPr id="3174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3174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AEE936B7-514E-42F0-AC95-EFB16B931C5D}" type="slidenum">
              <a:rPr lang="en-US" sz="1400">
                <a:latin typeface="Arial" charset="0"/>
              </a:rPr>
              <a:pPr/>
              <a:t>55</a:t>
            </a:fld>
            <a:endParaRPr lang="en-US" sz="1400">
              <a:latin typeface="Arial" charset="0"/>
            </a:endParaRPr>
          </a:p>
        </p:txBody>
      </p:sp>
    </p:spTree>
    <p:extLst>
      <p:ext uri="{BB962C8B-B14F-4D97-AF65-F5344CB8AC3E}">
        <p14:creationId xmlns:p14="http://schemas.microsoft.com/office/powerpoint/2010/main" val="290928185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smtClean="0"/>
              <a:t>Operational Information</a:t>
            </a:r>
          </a:p>
        </p:txBody>
      </p:sp>
      <p:sp>
        <p:nvSpPr>
          <p:cNvPr id="32771" name="Content Placeholder 2"/>
          <p:cNvSpPr>
            <a:spLocks noGrp="1"/>
          </p:cNvSpPr>
          <p:nvPr>
            <p:ph idx="1"/>
          </p:nvPr>
        </p:nvSpPr>
        <p:spPr/>
        <p:txBody>
          <a:bodyPr/>
          <a:lstStyle/>
          <a:p>
            <a:pPr eaLnBrk="1" hangingPunct="1"/>
            <a:r>
              <a:rPr lang="en-GB" smtClean="0"/>
              <a:t>Now: WMO No 9, Vol C1 (bulletins)</a:t>
            </a:r>
          </a:p>
          <a:p>
            <a:pPr eaLnBrk="1" hangingPunct="1">
              <a:buFontTx/>
              <a:buChar char="•"/>
            </a:pPr>
            <a:r>
              <a:rPr lang="en-GB" smtClean="0"/>
              <a:t>RTH tells WMO of planned changes</a:t>
            </a:r>
          </a:p>
          <a:p>
            <a:pPr eaLnBrk="1" hangingPunct="1">
              <a:buFontTx/>
              <a:buChar char="•"/>
            </a:pPr>
            <a:r>
              <a:rPr lang="en-GB" smtClean="0"/>
              <a:t>Discovery metadata records must be updated</a:t>
            </a:r>
          </a:p>
          <a:p>
            <a:pPr eaLnBrk="1" hangingPunct="1">
              <a:buFontTx/>
              <a:buChar char="•"/>
            </a:pPr>
            <a:endParaRPr lang="en-GB" smtClean="0"/>
          </a:p>
          <a:p>
            <a:pPr eaLnBrk="1" hangingPunct="1"/>
            <a:r>
              <a:rPr lang="en-GB" smtClean="0"/>
              <a:t>Planned:</a:t>
            </a:r>
          </a:p>
          <a:p>
            <a:pPr eaLnBrk="1" hangingPunct="1">
              <a:buFontTx/>
              <a:buChar char="•"/>
            </a:pPr>
            <a:r>
              <a:rPr lang="en-GB" smtClean="0"/>
              <a:t>Information in Vol C1 extracted from discovery metadata</a:t>
            </a:r>
          </a:p>
          <a:p>
            <a:pPr eaLnBrk="1" hangingPunct="1">
              <a:buFontTx/>
              <a:buChar char="•"/>
            </a:pPr>
            <a:r>
              <a:rPr lang="en-GB" smtClean="0"/>
              <a:t>Responsibility passes to data originators to notify changes by updating discovery metadata</a:t>
            </a:r>
          </a:p>
        </p:txBody>
      </p:sp>
      <p:sp>
        <p:nvSpPr>
          <p:cNvPr id="32772"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32773"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D30A065C-4372-4D34-94F3-530128D22A08}" type="slidenum">
              <a:rPr lang="en-US" sz="1400">
                <a:latin typeface="Arial" charset="0"/>
              </a:rPr>
              <a:pPr/>
              <a:t>56</a:t>
            </a:fld>
            <a:endParaRPr lang="en-US" sz="1400">
              <a:latin typeface="Arial" charset="0"/>
            </a:endParaRPr>
          </a:p>
        </p:txBody>
      </p:sp>
    </p:spTree>
    <p:extLst>
      <p:ext uri="{BB962C8B-B14F-4D97-AF65-F5344CB8AC3E}">
        <p14:creationId xmlns:p14="http://schemas.microsoft.com/office/powerpoint/2010/main" val="226038627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r>
              <a:rPr lang="en-GB" smtClean="0"/>
              <a:t>Developing changes to WIS</a:t>
            </a:r>
          </a:p>
        </p:txBody>
      </p:sp>
      <p:sp>
        <p:nvSpPr>
          <p:cNvPr id="33795" name="Content Placeholder 2"/>
          <p:cNvSpPr>
            <a:spLocks noGrp="1"/>
          </p:cNvSpPr>
          <p:nvPr>
            <p:ph idx="1"/>
          </p:nvPr>
        </p:nvSpPr>
        <p:spPr>
          <a:xfrm>
            <a:off x="539552" y="1412875"/>
            <a:ext cx="8425061" cy="4683125"/>
          </a:xfrm>
        </p:spPr>
        <p:txBody>
          <a:bodyPr/>
          <a:lstStyle/>
          <a:p>
            <a:pPr marL="457200" indent="-457200" eaLnBrk="1" hangingPunct="1">
              <a:buFontTx/>
              <a:buChar char="•"/>
            </a:pPr>
            <a:r>
              <a:rPr lang="en-GB" dirty="0" smtClean="0"/>
              <a:t>Requirements assessed by OPAG-ISS and its expert teams</a:t>
            </a:r>
          </a:p>
          <a:p>
            <a:pPr marL="857250" lvl="1" indent="-457200" eaLnBrk="1" hangingPunct="1"/>
            <a:r>
              <a:rPr lang="en-GB" dirty="0" smtClean="0"/>
              <a:t>Expert Team develop and test solutions</a:t>
            </a:r>
          </a:p>
          <a:p>
            <a:pPr marL="857250" lvl="1" indent="-457200" eaLnBrk="1" hangingPunct="1"/>
            <a:r>
              <a:rPr lang="en-GB" dirty="0" smtClean="0"/>
              <a:t>Proposals recommended by</a:t>
            </a:r>
          </a:p>
          <a:p>
            <a:pPr marL="1257300" lvl="2" indent="-457200" eaLnBrk="1" hangingPunct="1"/>
            <a:r>
              <a:rPr lang="en-GB" dirty="0" smtClean="0"/>
              <a:t>ICT-ISS</a:t>
            </a:r>
          </a:p>
          <a:p>
            <a:pPr marL="1257300" lvl="2" indent="-457200" eaLnBrk="1" hangingPunct="1"/>
            <a:r>
              <a:rPr lang="en-GB" dirty="0" smtClean="0"/>
              <a:t>CBS-Management Group</a:t>
            </a:r>
          </a:p>
          <a:p>
            <a:pPr marL="1257300" lvl="2" indent="-457200" eaLnBrk="1" hangingPunct="1"/>
            <a:r>
              <a:rPr lang="en-GB" dirty="0" smtClean="0"/>
              <a:t>CBS</a:t>
            </a:r>
          </a:p>
          <a:p>
            <a:pPr marL="857250" lvl="1" indent="-457200" eaLnBrk="1" hangingPunct="1"/>
            <a:r>
              <a:rPr lang="en-GB" dirty="0" smtClean="0"/>
              <a:t>Approved  by EC (for changes to Manuals)</a:t>
            </a:r>
          </a:p>
          <a:p>
            <a:pPr marL="457200" indent="-457200" eaLnBrk="1" hangingPunct="1">
              <a:buFontTx/>
              <a:buChar char="•"/>
            </a:pPr>
            <a:r>
              <a:rPr lang="en-GB" dirty="0" smtClean="0"/>
              <a:t>“Fast track” for codes and metadata changes</a:t>
            </a:r>
          </a:p>
          <a:p>
            <a:pPr marL="857250" lvl="1" indent="-457200" eaLnBrk="1" hangingPunct="1"/>
            <a:r>
              <a:rPr lang="en-GB" dirty="0" smtClean="0"/>
              <a:t>Fast track approved by Cg-17 for all CBS </a:t>
            </a:r>
            <a:r>
              <a:rPr lang="en-GB" dirty="0" err="1" smtClean="0"/>
              <a:t>techregs</a:t>
            </a:r>
            <a:endParaRPr lang="en-GB" dirty="0" smtClean="0"/>
          </a:p>
        </p:txBody>
      </p:sp>
      <p:sp>
        <p:nvSpPr>
          <p:cNvPr id="3379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WIS3 - Managing WIS</a:t>
            </a:r>
          </a:p>
        </p:txBody>
      </p:sp>
      <p:sp>
        <p:nvSpPr>
          <p:cNvPr id="3379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D80CA5BD-5DB9-4C8C-81A9-D0C8FA8AA942}" type="slidenum">
              <a:rPr lang="en-US" sz="1400">
                <a:latin typeface="Arial" charset="0"/>
              </a:rPr>
              <a:pPr/>
              <a:t>57</a:t>
            </a:fld>
            <a:endParaRPr lang="en-US" sz="1400">
              <a:latin typeface="Arial" charset="0"/>
            </a:endParaRPr>
          </a:p>
        </p:txBody>
      </p:sp>
    </p:spTree>
    <p:extLst>
      <p:ext uri="{BB962C8B-B14F-4D97-AF65-F5344CB8AC3E}">
        <p14:creationId xmlns:p14="http://schemas.microsoft.com/office/powerpoint/2010/main" val="237707745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6147"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B7A55608-9FF6-4447-9CE4-C2716A3F1345}" type="slidenum">
              <a:rPr lang="en-US" sz="1400">
                <a:latin typeface="Arial" charset="0"/>
              </a:rPr>
              <a:pPr/>
              <a:t>58</a:t>
            </a:fld>
            <a:endParaRPr lang="en-US" sz="1400">
              <a:latin typeface="Arial" charset="0"/>
            </a:endParaRPr>
          </a:p>
        </p:txBody>
      </p:sp>
      <p:sp>
        <p:nvSpPr>
          <p:cNvPr id="6148"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pPr algn="r"/>
            <a:fld id="{EA21824D-9EA6-4C61-AFC3-8DDF577AEE88}" type="slidenum">
              <a:rPr lang="en-US" sz="1400">
                <a:latin typeface="Arial" charset="0"/>
              </a:rPr>
              <a:pPr algn="r"/>
              <a:t>58</a:t>
            </a:fld>
            <a:endParaRPr lang="en-US" sz="1400">
              <a:latin typeface="Arial" charset="0"/>
            </a:endParaRPr>
          </a:p>
        </p:txBody>
      </p:sp>
      <p:sp>
        <p:nvSpPr>
          <p:cNvPr id="6149" name="Rectangle 2"/>
          <p:cNvSpPr>
            <a:spLocks noGrp="1" noChangeArrowheads="1"/>
          </p:cNvSpPr>
          <p:nvPr>
            <p:ph type="title"/>
          </p:nvPr>
        </p:nvSpPr>
        <p:spPr>
          <a:noFill/>
        </p:spPr>
        <p:txBody>
          <a:bodyPr/>
          <a:lstStyle/>
          <a:p>
            <a:pPr eaLnBrk="1" hangingPunct="1"/>
            <a:r>
              <a:rPr lang="en-GB" smtClean="0"/>
              <a:t>Operating a WIS Centre</a:t>
            </a:r>
          </a:p>
        </p:txBody>
      </p:sp>
      <p:sp>
        <p:nvSpPr>
          <p:cNvPr id="6150" name="Rectangle 3"/>
          <p:cNvSpPr>
            <a:spLocks noGrp="1" noChangeArrowheads="1"/>
          </p:cNvSpPr>
          <p:nvPr>
            <p:ph type="body" idx="1"/>
          </p:nvPr>
        </p:nvSpPr>
        <p:spPr/>
        <p:txBody>
          <a:bodyPr/>
          <a:lstStyle/>
          <a:p>
            <a:pPr eaLnBrk="1" hangingPunct="1">
              <a:buFontTx/>
              <a:buChar char="•"/>
            </a:pPr>
            <a:r>
              <a:rPr lang="en-GB" smtClean="0"/>
              <a:t>Registering the Centre</a:t>
            </a:r>
          </a:p>
          <a:p>
            <a:pPr eaLnBrk="1" hangingPunct="1">
              <a:buFontTx/>
              <a:buChar char="•"/>
            </a:pPr>
            <a:r>
              <a:rPr lang="en-GB" smtClean="0"/>
              <a:t>Technical Implementation</a:t>
            </a:r>
          </a:p>
          <a:p>
            <a:pPr eaLnBrk="1" hangingPunct="1">
              <a:buFontTx/>
              <a:buChar char="•"/>
            </a:pPr>
            <a:r>
              <a:rPr lang="en-GB" smtClean="0"/>
              <a:t>Running the Centre</a:t>
            </a:r>
          </a:p>
          <a:p>
            <a:pPr eaLnBrk="1" hangingPunct="1">
              <a:buFontTx/>
              <a:buChar char="•"/>
            </a:pPr>
            <a:r>
              <a:rPr lang="en-GB" smtClean="0"/>
              <a:t>Staff competencies (Guide to WIS)</a:t>
            </a:r>
          </a:p>
        </p:txBody>
      </p:sp>
    </p:spTree>
    <p:extLst>
      <p:ext uri="{BB962C8B-B14F-4D97-AF65-F5344CB8AC3E}">
        <p14:creationId xmlns:p14="http://schemas.microsoft.com/office/powerpoint/2010/main" val="182208452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ctrTitle"/>
          </p:nvPr>
        </p:nvSpPr>
        <p:spPr/>
        <p:txBody>
          <a:bodyPr/>
          <a:lstStyle/>
          <a:p>
            <a:r>
              <a:rPr lang="en-GB" smtClean="0"/>
              <a:t>Registering the Centre</a:t>
            </a:r>
            <a:endParaRPr lang="en-US" smtClean="0"/>
          </a:p>
        </p:txBody>
      </p:sp>
      <p:sp>
        <p:nvSpPr>
          <p:cNvPr id="7171" name="Rectangle 5"/>
          <p:cNvSpPr>
            <a:spLocks noGrp="1" noChangeArrowheads="1"/>
          </p:cNvSpPr>
          <p:nvPr>
            <p:ph type="subTitle" idx="1"/>
          </p:nvPr>
        </p:nvSpPr>
        <p:spPr/>
        <p:txBody>
          <a:bodyPr/>
          <a:lstStyle/>
          <a:p>
            <a:r>
              <a:rPr lang="en-GB" smtClean="0"/>
              <a:t>Applying to register a centre</a:t>
            </a:r>
          </a:p>
          <a:p>
            <a:r>
              <a:rPr lang="en-GB" smtClean="0"/>
              <a:t>Assessment of capabilities</a:t>
            </a:r>
          </a:p>
          <a:p>
            <a:r>
              <a:rPr lang="en-GB" smtClean="0"/>
              <a:t>Authority to approve a centre</a:t>
            </a:r>
          </a:p>
          <a:p>
            <a:endParaRPr lang="en-US" smtClean="0"/>
          </a:p>
        </p:txBody>
      </p:sp>
    </p:spTree>
    <p:extLst>
      <p:ext uri="{BB962C8B-B14F-4D97-AF65-F5344CB8AC3E}">
        <p14:creationId xmlns:p14="http://schemas.microsoft.com/office/powerpoint/2010/main" val="90710895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smtClean="0"/>
              <a:t>Applying to register a centre</a:t>
            </a:r>
            <a:endParaRPr lang="en-US" smtClean="0"/>
          </a:p>
        </p:txBody>
      </p:sp>
      <p:sp>
        <p:nvSpPr>
          <p:cNvPr id="8195" name="Rectangle 3"/>
          <p:cNvSpPr>
            <a:spLocks noGrp="1" noChangeArrowheads="1"/>
          </p:cNvSpPr>
          <p:nvPr>
            <p:ph type="body" idx="1"/>
          </p:nvPr>
        </p:nvSpPr>
        <p:spPr/>
        <p:txBody>
          <a:bodyPr/>
          <a:lstStyle/>
          <a:p>
            <a:r>
              <a:rPr lang="en-GB" b="1" smtClean="0"/>
              <a:t>National Centres</a:t>
            </a:r>
          </a:p>
          <a:p>
            <a:pPr>
              <a:buFontTx/>
              <a:buChar char="•"/>
            </a:pPr>
            <a:r>
              <a:rPr lang="en-GB" smtClean="0"/>
              <a:t>PR notifies the Secretariat</a:t>
            </a:r>
          </a:p>
          <a:p>
            <a:pPr lvl="1"/>
            <a:r>
              <a:rPr lang="en-GB" smtClean="0"/>
              <a:t>contact details for focal point</a:t>
            </a:r>
          </a:p>
          <a:p>
            <a:pPr lvl="1"/>
            <a:r>
              <a:rPr lang="en-GB" smtClean="0"/>
              <a:t>agrees Principal GISC</a:t>
            </a:r>
          </a:p>
          <a:p>
            <a:pPr lvl="1"/>
            <a:r>
              <a:rPr lang="en-GB" smtClean="0"/>
              <a:t>confirms centre will meet functional requirements</a:t>
            </a:r>
          </a:p>
          <a:p>
            <a:r>
              <a:rPr lang="en-GB" b="1" smtClean="0"/>
              <a:t>DCPCs</a:t>
            </a:r>
          </a:p>
          <a:p>
            <a:pPr>
              <a:buFontTx/>
              <a:buChar char="•"/>
            </a:pPr>
            <a:r>
              <a:rPr lang="en-GB" smtClean="0"/>
              <a:t>meet Programme/Regional need</a:t>
            </a:r>
          </a:p>
          <a:p>
            <a:pPr>
              <a:buFontTx/>
              <a:buChar char="•"/>
            </a:pPr>
            <a:r>
              <a:rPr lang="en-GB" smtClean="0"/>
              <a:t>functionality tested by GISC</a:t>
            </a:r>
          </a:p>
          <a:p>
            <a:pPr>
              <a:buFontTx/>
              <a:buChar char="•"/>
            </a:pPr>
            <a:r>
              <a:rPr lang="en-GB" smtClean="0"/>
              <a:t>compliance confirmed by CBS</a:t>
            </a:r>
          </a:p>
          <a:p>
            <a:pPr>
              <a:buFontTx/>
              <a:buChar char="•"/>
            </a:pPr>
            <a:endParaRPr lang="en-US" smtClean="0"/>
          </a:p>
        </p:txBody>
      </p:sp>
      <p:sp>
        <p:nvSpPr>
          <p:cNvPr id="8196"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8197"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DA90F9DB-4ED0-48A7-B2CB-E634476B8B48}" type="slidenum">
              <a:rPr lang="en-US" sz="1400">
                <a:latin typeface="Arial" charset="0"/>
              </a:rPr>
              <a:pPr/>
              <a:t>60</a:t>
            </a:fld>
            <a:endParaRPr lang="en-US" sz="1400">
              <a:latin typeface="Arial" charset="0"/>
            </a:endParaRPr>
          </a:p>
        </p:txBody>
      </p:sp>
    </p:spTree>
    <p:extLst>
      <p:ext uri="{BB962C8B-B14F-4D97-AF65-F5344CB8AC3E}">
        <p14:creationId xmlns:p14="http://schemas.microsoft.com/office/powerpoint/2010/main" val="362315328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smtClean="0"/>
              <a:t>Applying to register a GISC</a:t>
            </a:r>
            <a:endParaRPr lang="en-US" smtClean="0"/>
          </a:p>
        </p:txBody>
      </p:sp>
      <p:sp>
        <p:nvSpPr>
          <p:cNvPr id="9219" name="Rectangle 3"/>
          <p:cNvSpPr>
            <a:spLocks noGrp="1" noChangeArrowheads="1"/>
          </p:cNvSpPr>
          <p:nvPr>
            <p:ph type="body" idx="1"/>
          </p:nvPr>
        </p:nvSpPr>
        <p:spPr/>
        <p:txBody>
          <a:bodyPr/>
          <a:lstStyle/>
          <a:p>
            <a:pPr>
              <a:buFontTx/>
              <a:buChar char="•"/>
            </a:pPr>
            <a:r>
              <a:rPr lang="en-GB" smtClean="0"/>
              <a:t>Member proposes</a:t>
            </a:r>
          </a:p>
          <a:p>
            <a:pPr lvl="1"/>
            <a:r>
              <a:rPr lang="en-GB" smtClean="0"/>
              <a:t>Confirms functional compliance</a:t>
            </a:r>
          </a:p>
          <a:p>
            <a:pPr lvl="1"/>
            <a:r>
              <a:rPr lang="en-GB" smtClean="0"/>
              <a:t>Proposed area of responsibility</a:t>
            </a:r>
          </a:p>
          <a:p>
            <a:pPr lvl="1"/>
            <a:r>
              <a:rPr lang="en-GB" smtClean="0"/>
              <a:t>Formal PR commitment that services will be provided</a:t>
            </a:r>
          </a:p>
          <a:p>
            <a:pPr>
              <a:buFontTx/>
              <a:buChar char="•"/>
            </a:pPr>
            <a:r>
              <a:rPr lang="en-GB" smtClean="0"/>
              <a:t>Demonstrate</a:t>
            </a:r>
          </a:p>
          <a:p>
            <a:pPr lvl="1"/>
            <a:r>
              <a:rPr lang="en-GB" smtClean="0"/>
              <a:t>To CBS – using TT-CAC to confirm technical compliance</a:t>
            </a:r>
          </a:p>
          <a:p>
            <a:pPr>
              <a:buFontTx/>
              <a:buChar char="•"/>
            </a:pPr>
            <a:r>
              <a:rPr lang="en-GB" smtClean="0"/>
              <a:t>Designation by Congress or Executive Council</a:t>
            </a:r>
            <a:endParaRPr lang="en-US" smtClean="0"/>
          </a:p>
        </p:txBody>
      </p:sp>
      <p:sp>
        <p:nvSpPr>
          <p:cNvPr id="9220"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9221"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CA6F36C2-3144-4B68-85DD-9B834DCEEAA9}" type="slidenum">
              <a:rPr lang="en-US" sz="1400">
                <a:latin typeface="Arial" charset="0"/>
              </a:rPr>
              <a:pPr/>
              <a:t>61</a:t>
            </a:fld>
            <a:endParaRPr lang="en-US" sz="1400">
              <a:latin typeface="Arial" charset="0"/>
            </a:endParaRPr>
          </a:p>
        </p:txBody>
      </p:sp>
    </p:spTree>
    <p:extLst>
      <p:ext uri="{BB962C8B-B14F-4D97-AF65-F5344CB8AC3E}">
        <p14:creationId xmlns:p14="http://schemas.microsoft.com/office/powerpoint/2010/main" val="9548051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smtClean="0"/>
              <a:t>Assessment of Capabilities</a:t>
            </a:r>
            <a:endParaRPr lang="en-US" smtClean="0"/>
          </a:p>
        </p:txBody>
      </p:sp>
      <p:sp>
        <p:nvSpPr>
          <p:cNvPr id="10243" name="Rectangle 3"/>
          <p:cNvSpPr>
            <a:spLocks noGrp="1" noChangeArrowheads="1"/>
          </p:cNvSpPr>
          <p:nvPr>
            <p:ph type="body" idx="1"/>
          </p:nvPr>
        </p:nvSpPr>
        <p:spPr>
          <a:xfrm>
            <a:off x="696913" y="1341438"/>
            <a:ext cx="8424862" cy="4683125"/>
          </a:xfrm>
        </p:spPr>
        <p:txBody>
          <a:bodyPr/>
          <a:lstStyle/>
          <a:p>
            <a:pPr>
              <a:defRPr/>
            </a:pPr>
            <a:r>
              <a:rPr lang="en-GB" b="1" dirty="0" smtClean="0"/>
              <a:t>DCPC and GISC</a:t>
            </a:r>
            <a:r>
              <a:rPr lang="en-GB" dirty="0" smtClean="0"/>
              <a:t> </a:t>
            </a:r>
            <a:r>
              <a:rPr lang="en-GB" dirty="0" smtClean="0">
                <a:latin typeface="Arial Black" pitchFamily="34" charset="0"/>
              </a:rPr>
              <a:t>–</a:t>
            </a:r>
            <a:r>
              <a:rPr lang="en-GB" dirty="0" smtClean="0"/>
              <a:t> Utilising online form:</a:t>
            </a:r>
          </a:p>
          <a:p>
            <a:pPr>
              <a:buFontTx/>
              <a:buChar char="•"/>
              <a:defRPr/>
            </a:pPr>
            <a:r>
              <a:rPr lang="en-US" dirty="0" smtClean="0"/>
              <a:t>Questions about type of </a:t>
            </a:r>
            <a:r>
              <a:rPr lang="en-US" dirty="0" err="1" smtClean="0"/>
              <a:t>centre</a:t>
            </a:r>
            <a:endParaRPr lang="en-US" dirty="0" smtClean="0"/>
          </a:p>
          <a:p>
            <a:pPr>
              <a:buFontTx/>
              <a:buChar char="•"/>
              <a:defRPr/>
            </a:pPr>
            <a:r>
              <a:rPr lang="en-US" dirty="0" smtClean="0"/>
              <a:t>Identification Information </a:t>
            </a:r>
          </a:p>
          <a:p>
            <a:pPr>
              <a:buFontTx/>
              <a:buChar char="•"/>
              <a:defRPr/>
            </a:pPr>
            <a:r>
              <a:rPr lang="en-US" dirty="0" smtClean="0"/>
              <a:t>General Criteria </a:t>
            </a:r>
          </a:p>
          <a:p>
            <a:pPr>
              <a:buFontTx/>
              <a:buChar char="•"/>
              <a:defRPr/>
            </a:pPr>
            <a:r>
              <a:rPr lang="en-US" dirty="0" smtClean="0"/>
              <a:t>Functional Requirements</a:t>
            </a:r>
          </a:p>
          <a:p>
            <a:pPr>
              <a:buFontTx/>
              <a:buChar char="•"/>
              <a:defRPr/>
            </a:pPr>
            <a:r>
              <a:rPr lang="en-US" dirty="0" smtClean="0"/>
              <a:t>Technical Requirements</a:t>
            </a:r>
          </a:p>
          <a:p>
            <a:pPr>
              <a:buFontTx/>
              <a:buChar char="•"/>
              <a:defRPr/>
            </a:pPr>
            <a:r>
              <a:rPr lang="en-US" dirty="0" smtClean="0"/>
              <a:t>Demonstration Tests</a:t>
            </a:r>
          </a:p>
          <a:p>
            <a:pPr marL="0" indent="0">
              <a:defRPr/>
            </a:pPr>
            <a:r>
              <a:rPr lang="en-US" b="1" dirty="0" smtClean="0"/>
              <a:t>NC</a:t>
            </a:r>
            <a:r>
              <a:rPr lang="en-US" dirty="0" smtClean="0"/>
              <a:t> – Centre works with Principal GISC to demonstrate capabilities</a:t>
            </a:r>
          </a:p>
          <a:p>
            <a:pPr>
              <a:buFontTx/>
              <a:buChar char="•"/>
              <a:defRPr/>
            </a:pPr>
            <a:r>
              <a:rPr lang="en-US" dirty="0" smtClean="0"/>
              <a:t>NC compliance use cases/tests in Regional WIS IP</a:t>
            </a:r>
          </a:p>
        </p:txBody>
      </p:sp>
      <p:sp>
        <p:nvSpPr>
          <p:cNvPr id="10244"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10245"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F86BFC04-4309-4CBE-8488-6CD7E78DE32A}" type="slidenum">
              <a:rPr lang="en-US" sz="1400">
                <a:latin typeface="Arial" charset="0"/>
              </a:rPr>
              <a:pPr/>
              <a:t>62</a:t>
            </a:fld>
            <a:endParaRPr lang="en-US" sz="1400">
              <a:latin typeface="Arial" charset="0"/>
            </a:endParaRPr>
          </a:p>
        </p:txBody>
      </p:sp>
    </p:spTree>
    <p:extLst>
      <p:ext uri="{BB962C8B-B14F-4D97-AF65-F5344CB8AC3E}">
        <p14:creationId xmlns:p14="http://schemas.microsoft.com/office/powerpoint/2010/main" val="288904406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mtClean="0"/>
              <a:t>Technical Implementation</a:t>
            </a:r>
            <a:endParaRPr lang="en-US" smtClean="0"/>
          </a:p>
        </p:txBody>
      </p:sp>
      <p:sp>
        <p:nvSpPr>
          <p:cNvPr id="12291" name="Rectangle 3"/>
          <p:cNvSpPr>
            <a:spLocks noGrp="1" noChangeArrowheads="1"/>
          </p:cNvSpPr>
          <p:nvPr>
            <p:ph type="body" idx="1"/>
          </p:nvPr>
        </p:nvSpPr>
        <p:spPr/>
        <p:txBody>
          <a:bodyPr/>
          <a:lstStyle/>
          <a:p>
            <a:pPr marL="0" indent="0"/>
            <a:r>
              <a:rPr lang="en-GB" b="1" smtClean="0"/>
              <a:t>Metadata</a:t>
            </a:r>
            <a:r>
              <a:rPr lang="en-GB" smtClean="0"/>
              <a:t> (all centres)</a:t>
            </a:r>
            <a:endParaRPr lang="en-GB" smtClean="0">
              <a:latin typeface="Arial Black" pitchFamily="34" charset="0"/>
            </a:endParaRPr>
          </a:p>
          <a:p>
            <a:pPr marL="0" indent="0">
              <a:buFontTx/>
              <a:buChar char="•"/>
            </a:pPr>
            <a:r>
              <a:rPr lang="en-GB" smtClean="0"/>
              <a:t>NC/DCPCs can use tools from GISC</a:t>
            </a:r>
          </a:p>
          <a:p>
            <a:pPr marL="0" indent="0">
              <a:buFontTx/>
              <a:buChar char="•"/>
            </a:pPr>
            <a:r>
              <a:rPr lang="en-GB" smtClean="0"/>
              <a:t>staff training	</a:t>
            </a:r>
          </a:p>
          <a:p>
            <a:pPr marL="0" indent="0"/>
            <a:endParaRPr lang="en-GB" smtClean="0"/>
          </a:p>
          <a:p>
            <a:pPr marL="0" indent="0"/>
            <a:r>
              <a:rPr lang="en-GB" b="1" smtClean="0"/>
              <a:t>ICT Infrastructure</a:t>
            </a:r>
          </a:p>
          <a:p>
            <a:pPr marL="0" indent="0">
              <a:buFontTx/>
              <a:buChar char="•"/>
            </a:pPr>
            <a:r>
              <a:rPr lang="en-GB" smtClean="0"/>
              <a:t>NC </a:t>
            </a:r>
            <a:r>
              <a:rPr lang="en-GB" smtClean="0">
                <a:latin typeface="Arial Black" pitchFamily="34" charset="0"/>
              </a:rPr>
              <a:t>–</a:t>
            </a:r>
            <a:r>
              <a:rPr lang="en-GB" smtClean="0"/>
              <a:t> </a:t>
            </a:r>
            <a:r>
              <a:rPr lang="en-GB" i="1" smtClean="0"/>
              <a:t>may</a:t>
            </a:r>
            <a:r>
              <a:rPr lang="en-GB" smtClean="0"/>
              <a:t> need some ICT development</a:t>
            </a:r>
          </a:p>
          <a:p>
            <a:pPr marL="0" indent="0">
              <a:buFontTx/>
              <a:buChar char="•"/>
            </a:pPr>
            <a:r>
              <a:rPr lang="en-GB" smtClean="0"/>
              <a:t>DCPC </a:t>
            </a:r>
            <a:r>
              <a:rPr lang="en-GB" smtClean="0">
                <a:latin typeface="Arial Black" pitchFamily="34" charset="0"/>
              </a:rPr>
              <a:t>–</a:t>
            </a:r>
            <a:r>
              <a:rPr lang="en-GB" smtClean="0"/>
              <a:t> amount of development depends on new services to be offered</a:t>
            </a:r>
          </a:p>
          <a:p>
            <a:pPr marL="0" indent="0">
              <a:buFontTx/>
              <a:buChar char="•"/>
            </a:pPr>
            <a:r>
              <a:rPr lang="en-GB" smtClean="0"/>
              <a:t>GISC </a:t>
            </a:r>
            <a:r>
              <a:rPr lang="en-GB" smtClean="0">
                <a:latin typeface="Arial Black" pitchFamily="34" charset="0"/>
              </a:rPr>
              <a:t>–</a:t>
            </a:r>
            <a:r>
              <a:rPr lang="en-GB" smtClean="0"/>
              <a:t> substantial development likely to be needed</a:t>
            </a:r>
          </a:p>
          <a:p>
            <a:pPr marL="0" indent="0"/>
            <a:endParaRPr lang="en-US" smtClean="0"/>
          </a:p>
        </p:txBody>
      </p:sp>
      <p:sp>
        <p:nvSpPr>
          <p:cNvPr id="12292"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12293"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B206FD3A-B373-44F3-AACF-862695916E80}" type="slidenum">
              <a:rPr lang="en-US" sz="1400">
                <a:latin typeface="Arial" charset="0"/>
              </a:rPr>
              <a:pPr/>
              <a:t>63</a:t>
            </a:fld>
            <a:endParaRPr lang="en-US" sz="1400">
              <a:latin typeface="Arial" charset="0"/>
            </a:endParaRPr>
          </a:p>
        </p:txBody>
      </p:sp>
    </p:spTree>
    <p:extLst>
      <p:ext uri="{BB962C8B-B14F-4D97-AF65-F5344CB8AC3E}">
        <p14:creationId xmlns:p14="http://schemas.microsoft.com/office/powerpoint/2010/main" val="386246303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mtClean="0"/>
              <a:t>Running the centre</a:t>
            </a:r>
            <a:endParaRPr lang="en-US" smtClean="0"/>
          </a:p>
        </p:txBody>
      </p:sp>
      <p:sp>
        <p:nvSpPr>
          <p:cNvPr id="14339" name="Rectangle 3"/>
          <p:cNvSpPr>
            <a:spLocks noGrp="1" noChangeArrowheads="1"/>
          </p:cNvSpPr>
          <p:nvPr>
            <p:ph type="body" idx="1"/>
          </p:nvPr>
        </p:nvSpPr>
        <p:spPr/>
        <p:txBody>
          <a:bodyPr/>
          <a:lstStyle/>
          <a:p>
            <a:r>
              <a:rPr lang="en-GB" dirty="0" smtClean="0"/>
              <a:t>Audit Questionnaire discusses many of the issues. </a:t>
            </a:r>
          </a:p>
          <a:p>
            <a:pPr>
              <a:buFontTx/>
              <a:buChar char="•"/>
            </a:pPr>
            <a:r>
              <a:rPr lang="en-GB" dirty="0" smtClean="0"/>
              <a:t>Availability/resilience and how it is achieved</a:t>
            </a:r>
          </a:p>
          <a:p>
            <a:pPr lvl="1"/>
            <a:r>
              <a:rPr lang="en-GB" dirty="0" smtClean="0"/>
              <a:t>Infrastructure</a:t>
            </a:r>
          </a:p>
          <a:p>
            <a:pPr lvl="1"/>
            <a:r>
              <a:rPr lang="en-GB" dirty="0" smtClean="0"/>
              <a:t>Support &amp; preventative maintenance</a:t>
            </a:r>
          </a:p>
          <a:p>
            <a:pPr lvl="1"/>
            <a:r>
              <a:rPr lang="en-GB" dirty="0" smtClean="0"/>
              <a:t>Staffing</a:t>
            </a:r>
          </a:p>
          <a:p>
            <a:pPr>
              <a:buFontTx/>
              <a:buChar char="•"/>
            </a:pPr>
            <a:r>
              <a:rPr lang="en-GB" dirty="0" smtClean="0"/>
              <a:t>Working with other WIS centres</a:t>
            </a:r>
          </a:p>
          <a:p>
            <a:pPr>
              <a:buFontTx/>
              <a:buChar char="•"/>
            </a:pPr>
            <a:r>
              <a:rPr lang="en-GB" dirty="0" smtClean="0"/>
              <a:t>User interaction (</a:t>
            </a:r>
            <a:r>
              <a:rPr lang="en-GB" dirty="0" err="1" smtClean="0"/>
              <a:t>eg</a:t>
            </a:r>
            <a:r>
              <a:rPr lang="en-GB" dirty="0" smtClean="0"/>
              <a:t> helpdesk, capacity development)</a:t>
            </a:r>
          </a:p>
          <a:p>
            <a:pPr>
              <a:buFontTx/>
              <a:buChar char="•"/>
            </a:pPr>
            <a:r>
              <a:rPr lang="en-GB" dirty="0" smtClean="0"/>
              <a:t>Monitoring practices and response</a:t>
            </a:r>
          </a:p>
          <a:p>
            <a:pPr>
              <a:buFontTx/>
              <a:buChar char="•"/>
            </a:pPr>
            <a:endParaRPr lang="en-US" dirty="0" smtClean="0"/>
          </a:p>
        </p:txBody>
      </p:sp>
      <p:sp>
        <p:nvSpPr>
          <p:cNvPr id="14340" name="Footer Placeholder 1"/>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smtClean="0">
                <a:latin typeface="Arial" charset="0"/>
              </a:rPr>
              <a:t>WIS4 - Operating WIS</a:t>
            </a:r>
          </a:p>
        </p:txBody>
      </p:sp>
      <p:sp>
        <p:nvSpPr>
          <p:cNvPr id="14341" name="Slide Number Placeholder 2"/>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258E3B25-E69F-4D81-A2FD-48B173E3AD9C}" type="slidenum">
              <a:rPr lang="en-US" sz="1400">
                <a:latin typeface="Arial" charset="0"/>
              </a:rPr>
              <a:pPr/>
              <a:t>64</a:t>
            </a:fld>
            <a:endParaRPr lang="en-US" sz="1400">
              <a:latin typeface="Arial" charset="0"/>
            </a:endParaRPr>
          </a:p>
        </p:txBody>
      </p:sp>
    </p:spTree>
    <p:extLst>
      <p:ext uri="{BB962C8B-B14F-4D97-AF65-F5344CB8AC3E}">
        <p14:creationId xmlns:p14="http://schemas.microsoft.com/office/powerpoint/2010/main" val="137552762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5"/>
          <p:cNvSpPr>
            <a:spLocks noGrp="1"/>
          </p:cNvSpPr>
          <p:nvPr>
            <p:ph type="ctrTitle"/>
          </p:nvPr>
        </p:nvSpPr>
        <p:spPr/>
        <p:txBody>
          <a:bodyPr/>
          <a:lstStyle/>
          <a:p>
            <a:pPr eaLnBrk="1" hangingPunct="1"/>
            <a:r>
              <a:rPr lang="en-GB" dirty="0" smtClean="0"/>
              <a:t>National WIS Focal Points</a:t>
            </a:r>
          </a:p>
        </p:txBody>
      </p:sp>
      <p:sp>
        <p:nvSpPr>
          <p:cNvPr id="31747" name="Subtitle 6"/>
          <p:cNvSpPr>
            <a:spLocks noGrp="1"/>
          </p:cNvSpPr>
          <p:nvPr>
            <p:ph type="subTitle" idx="1"/>
          </p:nvPr>
        </p:nvSpPr>
        <p:spPr>
          <a:xfrm>
            <a:off x="755576" y="2564904"/>
            <a:ext cx="8137599" cy="2592884"/>
          </a:xfrm>
        </p:spPr>
        <p:txBody>
          <a:bodyPr/>
          <a:lstStyle/>
          <a:p>
            <a:pPr marL="457200" indent="-457200" eaLnBrk="1" hangingPunct="1">
              <a:buFont typeface="Arial" pitchFamily="34" charset="0"/>
              <a:buChar char="•"/>
            </a:pPr>
            <a:r>
              <a:rPr lang="en-GB" dirty="0" smtClean="0"/>
              <a:t>Nominated by the PR to represent them on matters as per the terms of reference approved by CBS Ext(2014)</a:t>
            </a:r>
          </a:p>
          <a:p>
            <a:pPr marL="457200" indent="-457200" eaLnBrk="1" hangingPunct="1">
              <a:buFont typeface="Arial" pitchFamily="34" charset="0"/>
              <a:buChar char="•"/>
            </a:pPr>
            <a:r>
              <a:rPr lang="en-GB" dirty="0" smtClean="0"/>
              <a:t>Listed in the Country Profile Database</a:t>
            </a:r>
          </a:p>
          <a:p>
            <a:pPr marL="1200150" lvl="1" indent="-457200" eaLnBrk="1" hangingPunct="1">
              <a:buFont typeface="Arial" pitchFamily="34" charset="0"/>
              <a:buChar char="•"/>
            </a:pPr>
            <a:r>
              <a:rPr lang="en-GB" dirty="0" smtClean="0"/>
              <a:t>http://www.wmo.int/cpdb</a:t>
            </a:r>
          </a:p>
          <a:p>
            <a:pPr marL="457200" indent="-457200" eaLnBrk="1" hangingPunct="1">
              <a:buFont typeface="Arial" pitchFamily="34" charset="0"/>
              <a:buChar char="•"/>
            </a:pPr>
            <a:r>
              <a:rPr lang="en-GB" dirty="0" smtClean="0"/>
              <a:t>Listed in the RA III WIS implementation plan</a:t>
            </a:r>
          </a:p>
          <a:p>
            <a:pPr marL="457200" indent="-457200" eaLnBrk="1" hangingPunct="1">
              <a:buFont typeface="Arial" pitchFamily="34" charset="0"/>
              <a:buChar char="•"/>
            </a:pPr>
            <a:r>
              <a:rPr lang="en-GB" dirty="0" smtClean="0"/>
              <a:t>Must be kept current</a:t>
            </a:r>
          </a:p>
          <a:p>
            <a:pPr marL="457200" indent="-457200" eaLnBrk="1" hangingPunct="1">
              <a:buFont typeface="Arial" pitchFamily="34" charset="0"/>
              <a:buChar char="•"/>
            </a:pPr>
            <a:r>
              <a:rPr lang="en-GB" dirty="0" smtClean="0"/>
              <a:t>Must complete </a:t>
            </a:r>
            <a:r>
              <a:rPr lang="en-GB" dirty="0" err="1" smtClean="0"/>
              <a:t>rotuine</a:t>
            </a:r>
            <a:r>
              <a:rPr lang="en-GB" dirty="0" smtClean="0"/>
              <a:t> survey on WIS implementation</a:t>
            </a:r>
          </a:p>
        </p:txBody>
      </p:sp>
      <p:sp>
        <p:nvSpPr>
          <p:cNvPr id="31748" name="Footer Placeholder 3"/>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r>
              <a:rPr lang="en-US" sz="1400" dirty="0" smtClean="0">
                <a:latin typeface="Arial" charset="0"/>
              </a:rPr>
              <a:t>WIS3 - Managing WIS</a:t>
            </a:r>
          </a:p>
        </p:txBody>
      </p:sp>
      <p:sp>
        <p:nvSpPr>
          <p:cNvPr id="31749"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defRPr>
            </a:lvl1pPr>
            <a:lvl2pPr marL="742950" indent="-285750">
              <a:defRPr sz="2400">
                <a:solidFill>
                  <a:schemeClr val="tx1"/>
                </a:solidFill>
                <a:latin typeface="Times" charset="0"/>
              </a:defRPr>
            </a:lvl2pPr>
            <a:lvl3pPr marL="1143000" indent="-228600">
              <a:defRPr sz="2400">
                <a:solidFill>
                  <a:schemeClr val="tx1"/>
                </a:solidFill>
                <a:latin typeface="Times" charset="0"/>
              </a:defRPr>
            </a:lvl3pPr>
            <a:lvl4pPr marL="1600200" indent="-228600">
              <a:defRPr sz="2400">
                <a:solidFill>
                  <a:schemeClr val="tx1"/>
                </a:solidFill>
                <a:latin typeface="Times" charset="0"/>
              </a:defRPr>
            </a:lvl4pPr>
            <a:lvl5pPr marL="2057400" indent="-228600">
              <a:defRPr sz="2400">
                <a:solidFill>
                  <a:schemeClr val="tx1"/>
                </a:solidFill>
                <a:latin typeface="Times" charset="0"/>
              </a:defRPr>
            </a:lvl5pPr>
            <a:lvl6pPr marL="2514600" indent="-228600" eaLnBrk="0" fontAlgn="base" hangingPunct="0">
              <a:spcBef>
                <a:spcPct val="0"/>
              </a:spcBef>
              <a:spcAft>
                <a:spcPct val="0"/>
              </a:spcAft>
              <a:defRPr sz="2400">
                <a:solidFill>
                  <a:schemeClr val="tx1"/>
                </a:solidFill>
                <a:latin typeface="Times" charset="0"/>
              </a:defRPr>
            </a:lvl6pPr>
            <a:lvl7pPr marL="2971800" indent="-228600" eaLnBrk="0" fontAlgn="base" hangingPunct="0">
              <a:spcBef>
                <a:spcPct val="0"/>
              </a:spcBef>
              <a:spcAft>
                <a:spcPct val="0"/>
              </a:spcAft>
              <a:defRPr sz="2400">
                <a:solidFill>
                  <a:schemeClr val="tx1"/>
                </a:solidFill>
                <a:latin typeface="Times" charset="0"/>
              </a:defRPr>
            </a:lvl7pPr>
            <a:lvl8pPr marL="3429000" indent="-228600" eaLnBrk="0" fontAlgn="base" hangingPunct="0">
              <a:spcBef>
                <a:spcPct val="0"/>
              </a:spcBef>
              <a:spcAft>
                <a:spcPct val="0"/>
              </a:spcAft>
              <a:defRPr sz="2400">
                <a:solidFill>
                  <a:schemeClr val="tx1"/>
                </a:solidFill>
                <a:latin typeface="Times" charset="0"/>
              </a:defRPr>
            </a:lvl8pPr>
            <a:lvl9pPr marL="3886200" indent="-228600" eaLnBrk="0" fontAlgn="base" hangingPunct="0">
              <a:spcBef>
                <a:spcPct val="0"/>
              </a:spcBef>
              <a:spcAft>
                <a:spcPct val="0"/>
              </a:spcAft>
              <a:defRPr sz="2400">
                <a:solidFill>
                  <a:schemeClr val="tx1"/>
                </a:solidFill>
                <a:latin typeface="Times" charset="0"/>
              </a:defRPr>
            </a:lvl9pPr>
          </a:lstStyle>
          <a:p>
            <a:fld id="{AEE936B7-514E-42F0-AC95-EFB16B931C5D}" type="slidenum">
              <a:rPr lang="en-US" sz="1400">
                <a:latin typeface="Arial" charset="0"/>
              </a:rPr>
              <a:pPr/>
              <a:t>65</a:t>
            </a:fld>
            <a:endParaRPr lang="en-US" sz="1400">
              <a:latin typeface="Arial" charset="0"/>
            </a:endParaRPr>
          </a:p>
        </p:txBody>
      </p:sp>
    </p:spTree>
    <p:extLst>
      <p:ext uri="{BB962C8B-B14F-4D97-AF65-F5344CB8AC3E}">
        <p14:creationId xmlns:p14="http://schemas.microsoft.com/office/powerpoint/2010/main" val="90414549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TORs for National WIS Focal Point</a:t>
            </a:r>
            <a:endParaRPr lang="en-GB" dirty="0"/>
          </a:p>
        </p:txBody>
      </p:sp>
      <p:sp>
        <p:nvSpPr>
          <p:cNvPr id="3" name="Content Placeholder 2"/>
          <p:cNvSpPr>
            <a:spLocks noGrp="1"/>
          </p:cNvSpPr>
          <p:nvPr>
            <p:ph idx="1"/>
          </p:nvPr>
        </p:nvSpPr>
        <p:spPr>
          <a:xfrm>
            <a:off x="179513" y="1340769"/>
            <a:ext cx="8784976" cy="4755232"/>
          </a:xfrm>
        </p:spPr>
        <p:txBody>
          <a:bodyPr/>
          <a:lstStyle/>
          <a:p>
            <a:r>
              <a:rPr lang="en-US" sz="2000" dirty="0" smtClean="0"/>
              <a:t>National Focal Points for WIS matters are nominated by the Permanent Representatives of Members of WMO. These Focal Points provide the operational channel of communication with the WMO Secretariat, and Centre and National Focal Points for WIS matters.</a:t>
            </a:r>
          </a:p>
          <a:p>
            <a:r>
              <a:rPr lang="en-US" sz="2000" dirty="0" smtClean="0"/>
              <a:t>The responsibilities of the Focal Points are:</a:t>
            </a:r>
          </a:p>
          <a:p>
            <a:r>
              <a:rPr lang="en-US" sz="2400" dirty="0" smtClean="0"/>
              <a:t>(a)	Act as a focal point on all WIS activities within the Member State or territory;</a:t>
            </a:r>
          </a:p>
          <a:p>
            <a:r>
              <a:rPr lang="en-US" sz="2400" dirty="0" smtClean="0"/>
              <a:t>(b)	Monitor and report on the national status of WIS implementation;</a:t>
            </a:r>
          </a:p>
          <a:p>
            <a:r>
              <a:rPr lang="en-US" sz="2400" dirty="0" smtClean="0"/>
              <a:t>(c)	Participate in regional or sub-regional WIS coordination and implementation activities;</a:t>
            </a:r>
          </a:p>
          <a:p>
            <a:r>
              <a:rPr lang="en-US" sz="2400" dirty="0" smtClean="0"/>
              <a:t>(d)	Arrange for the authorization of national entities or people for access to WIS;</a:t>
            </a:r>
          </a:p>
          <a:p>
            <a:r>
              <a:rPr lang="en-US" sz="2400" dirty="0" smtClean="0"/>
              <a:t>(e)	Ensure issues relating to WIS, including the GTS, and World Weather Watch monitoring are directed to the relevant person and followed-up on;</a:t>
            </a:r>
          </a:p>
        </p:txBody>
      </p:sp>
      <p:sp>
        <p:nvSpPr>
          <p:cNvPr id="4" name="Footer Placeholder 3"/>
          <p:cNvSpPr>
            <a:spLocks noGrp="1"/>
          </p:cNvSpPr>
          <p:nvPr>
            <p:ph type="ftr" sz="quarter" idx="10"/>
          </p:nvPr>
        </p:nvSpPr>
        <p:spPr/>
        <p:txBody>
          <a:bodyPr/>
          <a:lstStyle/>
          <a:p>
            <a:r>
              <a:rPr lang="en-US" dirty="0"/>
              <a:t>WIS3 - Managing WIS</a:t>
            </a:r>
          </a:p>
        </p:txBody>
      </p:sp>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66</a:t>
            </a:fld>
            <a:endParaRPr lang="en-US"/>
          </a:p>
        </p:txBody>
      </p:sp>
    </p:spTree>
    <p:extLst>
      <p:ext uri="{BB962C8B-B14F-4D97-AF65-F5344CB8AC3E}">
        <p14:creationId xmlns:p14="http://schemas.microsoft.com/office/powerpoint/2010/main" val="946268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TORs for National WIS Focal Point</a:t>
            </a:r>
            <a:endParaRPr lang="en-GB" dirty="0"/>
          </a:p>
        </p:txBody>
      </p:sp>
      <p:sp>
        <p:nvSpPr>
          <p:cNvPr id="3" name="Content Placeholder 2"/>
          <p:cNvSpPr>
            <a:spLocks noGrp="1"/>
          </p:cNvSpPr>
          <p:nvPr>
            <p:ph idx="1"/>
          </p:nvPr>
        </p:nvSpPr>
        <p:spPr>
          <a:xfrm>
            <a:off x="107504" y="1268760"/>
            <a:ext cx="8928992" cy="4827241"/>
          </a:xfrm>
        </p:spPr>
        <p:txBody>
          <a:bodyPr/>
          <a:lstStyle/>
          <a:p>
            <a:r>
              <a:rPr lang="en-US" sz="2400" dirty="0" smtClean="0"/>
              <a:t>(f)	Monitor and participate in the overall maintenance of WIS including CBS expert teams addressing data management and data representation as well as network issues;</a:t>
            </a:r>
          </a:p>
          <a:p>
            <a:r>
              <a:rPr lang="en-US" sz="2400" dirty="0" smtClean="0"/>
              <a:t>(g)	Oversee the creation and management of WIS Discovery Metadata for data and products from participation </a:t>
            </a:r>
            <a:r>
              <a:rPr lang="en-US" sz="2400" dirty="0" err="1" smtClean="0"/>
              <a:t>centres</a:t>
            </a:r>
            <a:r>
              <a:rPr lang="en-US" sz="2400" dirty="0" smtClean="0"/>
              <a:t>;.</a:t>
            </a:r>
            <a:endParaRPr lang="en-GB" sz="2400" dirty="0" smtClean="0"/>
          </a:p>
          <a:p>
            <a:r>
              <a:rPr lang="en-US" sz="2400" dirty="0" smtClean="0"/>
              <a:t>(h)	Assist </a:t>
            </a:r>
            <a:r>
              <a:rPr lang="en-US" sz="2400" dirty="0" err="1" smtClean="0"/>
              <a:t>centre</a:t>
            </a:r>
            <a:r>
              <a:rPr lang="en-US" sz="2400" dirty="0" smtClean="0"/>
              <a:t> focal points in matters relating to WIS, including compliance and functional issues;</a:t>
            </a:r>
          </a:p>
          <a:p>
            <a:r>
              <a:rPr lang="en-US" sz="2400" dirty="0" smtClean="0"/>
              <a:t>(i)	Identify and follow-up on training and capacity development needs;</a:t>
            </a:r>
          </a:p>
          <a:p>
            <a:r>
              <a:rPr lang="en-US" sz="2400" dirty="0" smtClean="0"/>
              <a:t>(j)	Represent the NMHS in WIS contributions and liaison with other initiatives such as WIGOS and GFCS.</a:t>
            </a:r>
          </a:p>
        </p:txBody>
      </p:sp>
      <p:sp>
        <p:nvSpPr>
          <p:cNvPr id="4" name="Footer Placeholder 3"/>
          <p:cNvSpPr>
            <a:spLocks noGrp="1"/>
          </p:cNvSpPr>
          <p:nvPr>
            <p:ph type="ftr" sz="quarter" idx="10"/>
          </p:nvPr>
        </p:nvSpPr>
        <p:spPr/>
        <p:txBody>
          <a:bodyPr/>
          <a:lstStyle/>
          <a:p>
            <a:r>
              <a:rPr lang="en-US" dirty="0"/>
              <a:t>WIS3 - Managing WIS</a:t>
            </a:r>
          </a:p>
        </p:txBody>
      </p:sp>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67</a:t>
            </a:fld>
            <a:endParaRPr lang="en-US"/>
          </a:p>
        </p:txBody>
      </p:sp>
    </p:spTree>
    <p:extLst>
      <p:ext uri="{BB962C8B-B14F-4D97-AF65-F5344CB8AC3E}">
        <p14:creationId xmlns:p14="http://schemas.microsoft.com/office/powerpoint/2010/main" val="14956047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TORs for National WIS Focal Point</a:t>
            </a:r>
            <a:endParaRPr lang="en-GB" dirty="0"/>
          </a:p>
        </p:txBody>
      </p:sp>
      <p:sp>
        <p:nvSpPr>
          <p:cNvPr id="3" name="Content Placeholder 2"/>
          <p:cNvSpPr>
            <a:spLocks noGrp="1"/>
          </p:cNvSpPr>
          <p:nvPr>
            <p:ph idx="1"/>
          </p:nvPr>
        </p:nvSpPr>
        <p:spPr>
          <a:xfrm>
            <a:off x="107504" y="1268760"/>
            <a:ext cx="8928992" cy="4827241"/>
          </a:xfrm>
        </p:spPr>
        <p:txBody>
          <a:bodyPr/>
          <a:lstStyle/>
          <a:p>
            <a:r>
              <a:rPr lang="en-US" sz="2000" dirty="0" smtClean="0"/>
              <a:t>Resolution 14 (Cg-17), added the following additional tasks:</a:t>
            </a:r>
          </a:p>
          <a:p>
            <a:r>
              <a:rPr lang="en-US" sz="2000" dirty="0" smtClean="0"/>
              <a:t>(k)	To receive notifications of amendments to the Manual on WIS (WMO-No. 1060), the Guide to WIS (WMO No. 1061), the Manual on the GTS (WMO No. 386) and associated Guides, and propagate the information within their State or territory;</a:t>
            </a:r>
          </a:p>
          <a:p>
            <a:r>
              <a:rPr lang="en-US" sz="2000" dirty="0" smtClean="0"/>
              <a:t>(l)	To comment on amendments to the Manual on WIS (WMO-No. 1060), the Guide to WIS (WMO No. 1061), the Manual on the GTS (WMO No. 386) and associated Guides by the simple procedure, on behalf of the Permanent Representative;</a:t>
            </a:r>
          </a:p>
          <a:p>
            <a:r>
              <a:rPr lang="en-US" sz="2000" dirty="0" smtClean="0"/>
              <a:t>(m)	To request amendments to the Manual on WIS (WMO-No. 1060), the Guide to WIS (WMO No. 1061), the Manual on the GTS (WMO No. 386) and associated Guides on behalf of the Permanent Representative.</a:t>
            </a:r>
            <a:endParaRPr lang="en-GB" sz="2000" dirty="0"/>
          </a:p>
        </p:txBody>
      </p:sp>
      <p:sp>
        <p:nvSpPr>
          <p:cNvPr id="4" name="Footer Placeholder 3"/>
          <p:cNvSpPr>
            <a:spLocks noGrp="1"/>
          </p:cNvSpPr>
          <p:nvPr>
            <p:ph type="ftr" sz="quarter" idx="10"/>
          </p:nvPr>
        </p:nvSpPr>
        <p:spPr/>
        <p:txBody>
          <a:bodyPr/>
          <a:lstStyle/>
          <a:p>
            <a:r>
              <a:rPr lang="en-US" dirty="0"/>
              <a:t>WIS3 - Managing WIS</a:t>
            </a:r>
          </a:p>
        </p:txBody>
      </p:sp>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68</a:t>
            </a:fld>
            <a:endParaRPr lang="en-US"/>
          </a:p>
        </p:txBody>
      </p:sp>
    </p:spTree>
    <p:extLst>
      <p:ext uri="{BB962C8B-B14F-4D97-AF65-F5344CB8AC3E}">
        <p14:creationId xmlns:p14="http://schemas.microsoft.com/office/powerpoint/2010/main" val="8093477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30389395"/>
              </p:ext>
            </p:extLst>
          </p:nvPr>
        </p:nvGraphicFramePr>
        <p:xfrm>
          <a:off x="107504" y="181124"/>
          <a:ext cx="8856984" cy="6560243"/>
        </p:xfrm>
        <a:graphic>
          <a:graphicData uri="http://schemas.openxmlformats.org/drawingml/2006/table">
            <a:tbl>
              <a:tblPr>
                <a:tableStyleId>{5C22544A-7EE6-4342-B048-85BDC9FD1C3A}</a:tableStyleId>
              </a:tblPr>
              <a:tblGrid>
                <a:gridCol w="222230"/>
                <a:gridCol w="1239978"/>
                <a:gridCol w="3560830"/>
                <a:gridCol w="3833946"/>
              </a:tblGrid>
              <a:tr h="377845">
                <a:tc>
                  <a:txBody>
                    <a:bodyPr/>
                    <a:lstStyle/>
                    <a:p>
                      <a:pPr algn="ctr">
                        <a:spcAft>
                          <a:spcPts val="0"/>
                        </a:spcAft>
                        <a:tabLst>
                          <a:tab pos="1028700" algn="l"/>
                        </a:tabLst>
                      </a:pPr>
                      <a:r>
                        <a:rPr lang="es-ES" sz="1200" dirty="0">
                          <a:effectLst/>
                        </a:rPr>
                        <a:t>N°</a:t>
                      </a:r>
                      <a:endParaRPr lang="en-GB" sz="1600" dirty="0">
                        <a:effectLst/>
                        <a:latin typeface="Times New Roman"/>
                        <a:ea typeface="Times New Roman"/>
                      </a:endParaRPr>
                    </a:p>
                  </a:txBody>
                  <a:tcPr marL="38494" marR="38494" marT="0" marB="0" anchor="ctr"/>
                </a:tc>
                <a:tc>
                  <a:txBody>
                    <a:bodyPr/>
                    <a:lstStyle/>
                    <a:p>
                      <a:pPr algn="ctr">
                        <a:spcAft>
                          <a:spcPts val="0"/>
                        </a:spcAft>
                        <a:tabLst>
                          <a:tab pos="1028700" algn="l"/>
                        </a:tabLst>
                      </a:pPr>
                      <a:r>
                        <a:rPr lang="es-ES" sz="1200" dirty="0">
                          <a:effectLst/>
                        </a:rPr>
                        <a:t>PAIS</a:t>
                      </a:r>
                      <a:endParaRPr lang="en-GB" sz="1600" dirty="0">
                        <a:effectLst/>
                        <a:latin typeface="Times New Roman"/>
                        <a:ea typeface="Times New Roman"/>
                      </a:endParaRPr>
                    </a:p>
                  </a:txBody>
                  <a:tcPr marL="38494" marR="38494" marT="0" marB="0" anchor="ctr"/>
                </a:tc>
                <a:tc>
                  <a:txBody>
                    <a:bodyPr/>
                    <a:lstStyle/>
                    <a:p>
                      <a:pPr>
                        <a:spcAft>
                          <a:spcPts val="0"/>
                        </a:spcAft>
                        <a:tabLst>
                          <a:tab pos="1028700" algn="l"/>
                        </a:tabLst>
                      </a:pPr>
                      <a:r>
                        <a:rPr lang="es-ES" sz="1200" dirty="0">
                          <a:effectLst/>
                        </a:rPr>
                        <a:t>WIGOS</a:t>
                      </a:r>
                      <a:endParaRPr lang="en-GB" sz="1600" dirty="0">
                        <a:effectLst/>
                        <a:latin typeface="Times New Roman"/>
                        <a:ea typeface="Times New Roman"/>
                      </a:endParaRPr>
                    </a:p>
                  </a:txBody>
                  <a:tcPr marL="38494" marR="38494" marT="0" marB="0" anchor="ctr"/>
                </a:tc>
                <a:tc>
                  <a:txBody>
                    <a:bodyPr/>
                    <a:lstStyle/>
                    <a:p>
                      <a:pPr algn="ctr">
                        <a:spcAft>
                          <a:spcPts val="0"/>
                        </a:spcAft>
                        <a:tabLst>
                          <a:tab pos="1028700" algn="l"/>
                        </a:tabLst>
                      </a:pPr>
                      <a:r>
                        <a:rPr lang="es-ES" sz="1200">
                          <a:effectLst/>
                        </a:rPr>
                        <a:t>WIS</a:t>
                      </a:r>
                      <a:endParaRPr lang="en-GB" sz="1600">
                        <a:effectLst/>
                        <a:latin typeface="Times New Roman"/>
                        <a:ea typeface="Times New Roman"/>
                      </a:endParaRPr>
                    </a:p>
                  </a:txBody>
                  <a:tcPr marL="38494" marR="38494" marT="0" marB="0" anchor="ctr"/>
                </a:tc>
              </a:tr>
              <a:tr h="426164">
                <a:tc>
                  <a:txBody>
                    <a:bodyPr/>
                    <a:lstStyle/>
                    <a:p>
                      <a:pPr algn="l">
                        <a:spcAft>
                          <a:spcPts val="0"/>
                        </a:spcAft>
                        <a:tabLst>
                          <a:tab pos="1028700" algn="l"/>
                        </a:tabLst>
                      </a:pPr>
                      <a:r>
                        <a:rPr lang="es-ES" sz="1100">
                          <a:effectLst/>
                        </a:rPr>
                        <a:t>1</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*ARGENTINA</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2000" dirty="0" smtClean="0">
                          <a:effectLst/>
                        </a:rPr>
                        <a:t>Mario </a:t>
                      </a:r>
                      <a:r>
                        <a:rPr lang="es-PY" sz="2000" dirty="0">
                          <a:effectLst/>
                        </a:rPr>
                        <a:t>Jorge </a:t>
                      </a:r>
                      <a:r>
                        <a:rPr lang="es-PY" sz="2000" dirty="0" smtClean="0">
                          <a:effectLst/>
                        </a:rPr>
                        <a:t>GARCIA</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1100" dirty="0">
                          <a:effectLst/>
                        </a:rPr>
                        <a:t> </a:t>
                      </a:r>
                      <a:r>
                        <a:rPr lang="en-US" sz="2000" dirty="0" err="1" smtClean="0">
                          <a:effectLst/>
                        </a:rPr>
                        <a:t>Julián</a:t>
                      </a:r>
                      <a:r>
                        <a:rPr lang="en-US" sz="2000" dirty="0" smtClean="0">
                          <a:effectLst/>
                        </a:rPr>
                        <a:t> DUNAYEVICH</a:t>
                      </a:r>
                      <a:r>
                        <a:rPr lang="en-US" sz="1100" dirty="0">
                          <a:effectLst/>
                        </a:rPr>
                        <a:t> </a:t>
                      </a:r>
                      <a:endParaRPr lang="en-GB" sz="1600" dirty="0">
                        <a:effectLst/>
                        <a:latin typeface="Times New Roman"/>
                        <a:ea typeface="Times New Roman"/>
                      </a:endParaRPr>
                    </a:p>
                  </a:txBody>
                  <a:tcPr marL="38494" marR="38494" marT="0" marB="0"/>
                </a:tc>
              </a:tr>
              <a:tr h="568219">
                <a:tc>
                  <a:txBody>
                    <a:bodyPr/>
                    <a:lstStyle/>
                    <a:p>
                      <a:pPr algn="l">
                        <a:spcAft>
                          <a:spcPts val="0"/>
                        </a:spcAft>
                        <a:tabLst>
                          <a:tab pos="1028700" algn="l"/>
                        </a:tabLst>
                      </a:pPr>
                      <a:r>
                        <a:rPr lang="es-ES" sz="1100">
                          <a:effectLst/>
                        </a:rPr>
                        <a:t>2</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BOLIVIA</a:t>
                      </a:r>
                      <a:r>
                        <a:rPr lang="es-E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smtClean="0">
                          <a:effectLst/>
                        </a:rPr>
                        <a:t>Leo </a:t>
                      </a:r>
                      <a:r>
                        <a:rPr lang="es-ES" sz="2000" dirty="0">
                          <a:effectLst/>
                        </a:rPr>
                        <a:t>Erick Pereyra </a:t>
                      </a:r>
                      <a:r>
                        <a:rPr lang="es-ES" sz="2000" dirty="0" err="1" smtClean="0">
                          <a:effectLst/>
                        </a:rPr>
                        <a:t>Rodriguez</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n-US" sz="1100" dirty="0">
                          <a:effectLst/>
                        </a:rPr>
                        <a:t> </a:t>
                      </a:r>
                      <a:endParaRPr lang="en-GB" sz="1600" dirty="0">
                        <a:effectLst/>
                      </a:endParaRPr>
                    </a:p>
                    <a:p>
                      <a:pPr algn="l">
                        <a:spcAft>
                          <a:spcPts val="0"/>
                        </a:spcAft>
                        <a:tabLst>
                          <a:tab pos="1028700" algn="l"/>
                        </a:tabLst>
                      </a:pPr>
                      <a:r>
                        <a:rPr lang="es-ES" sz="2000" dirty="0" smtClean="0">
                          <a:effectLst/>
                        </a:rPr>
                        <a:t>Leo </a:t>
                      </a:r>
                      <a:r>
                        <a:rPr lang="es-ES" sz="2000" dirty="0">
                          <a:effectLst/>
                        </a:rPr>
                        <a:t>Erick Pereyra </a:t>
                      </a:r>
                      <a:r>
                        <a:rPr lang="es-ES" sz="2000" dirty="0" err="1">
                          <a:effectLst/>
                        </a:rPr>
                        <a:t>Rodriguez</a:t>
                      </a:r>
                      <a:r>
                        <a:rPr lang="es-ES" sz="2000" dirty="0">
                          <a:effectLst/>
                        </a:rPr>
                        <a:t>  </a:t>
                      </a:r>
                      <a:r>
                        <a:rPr lang="es-PY" sz="2000" dirty="0">
                          <a:effectLst/>
                        </a:rPr>
                        <a:t> </a:t>
                      </a:r>
                      <a:endParaRPr lang="en-GB" sz="2000" dirty="0">
                        <a:effectLst/>
                        <a:latin typeface="Times New Roman"/>
                        <a:ea typeface="Times New Roman"/>
                      </a:endParaRPr>
                    </a:p>
                  </a:txBody>
                  <a:tcPr marL="38494" marR="38494" marT="0" marB="0"/>
                </a:tc>
              </a:tr>
              <a:tr h="498668">
                <a:tc>
                  <a:txBody>
                    <a:bodyPr/>
                    <a:lstStyle/>
                    <a:p>
                      <a:pPr algn="l">
                        <a:spcAft>
                          <a:spcPts val="0"/>
                        </a:spcAft>
                        <a:tabLst>
                          <a:tab pos="1028700" algn="l"/>
                        </a:tabLst>
                      </a:pPr>
                      <a:r>
                        <a:rPr lang="es-ES" sz="1100">
                          <a:effectLst/>
                        </a:rPr>
                        <a:t>3</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*BRASIL</a:t>
                      </a:r>
                      <a:r>
                        <a:rPr lang="es-PY"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err="1" smtClean="0">
                          <a:effectLst/>
                        </a:rPr>
                        <a:t>Jose</a:t>
                      </a:r>
                      <a:r>
                        <a:rPr lang="es-ES" sz="2000" dirty="0" smtClean="0">
                          <a:effectLst/>
                        </a:rPr>
                        <a:t> </a:t>
                      </a:r>
                      <a:r>
                        <a:rPr lang="es-ES" sz="2000" dirty="0" err="1">
                          <a:effectLst/>
                        </a:rPr>
                        <a:t>Arimatea</a:t>
                      </a:r>
                      <a:r>
                        <a:rPr lang="es-ES" sz="2000" dirty="0">
                          <a:effectLst/>
                        </a:rPr>
                        <a:t> SOUZA </a:t>
                      </a:r>
                      <a:r>
                        <a:rPr lang="es-ES" sz="2000" dirty="0" smtClean="0">
                          <a:effectLst/>
                        </a:rPr>
                        <a:t>BRITO</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err="1" smtClean="0">
                          <a:effectLst/>
                        </a:rPr>
                        <a:t>Jose</a:t>
                      </a:r>
                      <a:r>
                        <a:rPr lang="es-ES" sz="2000" dirty="0" smtClean="0">
                          <a:effectLst/>
                        </a:rPr>
                        <a:t> </a:t>
                      </a:r>
                      <a:r>
                        <a:rPr lang="es-ES" sz="2000" dirty="0" err="1">
                          <a:effectLst/>
                        </a:rPr>
                        <a:t>Arimatea</a:t>
                      </a:r>
                      <a:r>
                        <a:rPr lang="es-ES" sz="2000" dirty="0">
                          <a:effectLst/>
                        </a:rPr>
                        <a:t> SOUZA </a:t>
                      </a:r>
                      <a:r>
                        <a:rPr lang="es-ES" sz="2000" dirty="0" smtClean="0">
                          <a:effectLst/>
                        </a:rPr>
                        <a:t>BRITO</a:t>
                      </a:r>
                      <a:endParaRPr lang="en-GB" sz="2000" dirty="0">
                        <a:effectLst/>
                        <a:latin typeface="Times New Roman"/>
                        <a:ea typeface="Times New Roman"/>
                      </a:endParaRPr>
                    </a:p>
                  </a:txBody>
                  <a:tcPr marL="38494" marR="38494" marT="0" marB="0"/>
                </a:tc>
              </a:tr>
              <a:tr h="661228">
                <a:tc>
                  <a:txBody>
                    <a:bodyPr/>
                    <a:lstStyle/>
                    <a:p>
                      <a:pPr algn="l">
                        <a:spcAft>
                          <a:spcPts val="0"/>
                        </a:spcAft>
                        <a:tabLst>
                          <a:tab pos="1028700" algn="l"/>
                        </a:tabLst>
                      </a:pPr>
                      <a:r>
                        <a:rPr lang="es-ES" sz="1100">
                          <a:effectLst/>
                        </a:rPr>
                        <a:t>4</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*CHILE</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smtClean="0">
                          <a:effectLst/>
                        </a:rPr>
                        <a:t>Gastón </a:t>
                      </a:r>
                      <a:r>
                        <a:rPr lang="es-ES" sz="2000" dirty="0">
                          <a:effectLst/>
                        </a:rPr>
                        <a:t>TORRES ARAVENA </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endParaRPr lang="en-GB" sz="1600" dirty="0">
                        <a:effectLst/>
                      </a:endParaRPr>
                    </a:p>
                    <a:p>
                      <a:pPr algn="l">
                        <a:spcAft>
                          <a:spcPts val="0"/>
                        </a:spcAft>
                        <a:tabLst>
                          <a:tab pos="1028700" algn="l"/>
                        </a:tabLst>
                      </a:pPr>
                      <a:r>
                        <a:rPr lang="es-ES" sz="2000" dirty="0" smtClean="0">
                          <a:effectLst/>
                        </a:rPr>
                        <a:t>Luis </a:t>
                      </a:r>
                      <a:r>
                        <a:rPr lang="es-ES" sz="2000" dirty="0">
                          <a:effectLst/>
                        </a:rPr>
                        <a:t>LAZCANO GUERRERO  </a:t>
                      </a:r>
                      <a:endParaRPr lang="en-GB" sz="2000" dirty="0">
                        <a:effectLst/>
                      </a:endParaRPr>
                    </a:p>
                    <a:p>
                      <a:pPr algn="l">
                        <a:spcAft>
                          <a:spcPts val="0"/>
                        </a:spcAft>
                        <a:tabLst>
                          <a:tab pos="1028700" algn="l"/>
                        </a:tabLst>
                      </a:pPr>
                      <a:r>
                        <a:rPr lang="es-ES" sz="1100" dirty="0">
                          <a:effectLst/>
                        </a:rPr>
                        <a:t> </a:t>
                      </a:r>
                      <a:endParaRPr lang="en-GB" sz="1600" dirty="0">
                        <a:effectLst/>
                        <a:latin typeface="Times New Roman"/>
                        <a:ea typeface="Times New Roman"/>
                      </a:endParaRPr>
                    </a:p>
                  </a:txBody>
                  <a:tcPr marL="38494" marR="38494" marT="0" marB="0"/>
                </a:tc>
              </a:tr>
              <a:tr h="385900">
                <a:tc>
                  <a:txBody>
                    <a:bodyPr/>
                    <a:lstStyle/>
                    <a:p>
                      <a:pPr algn="l">
                        <a:spcAft>
                          <a:spcPts val="0"/>
                        </a:spcAft>
                        <a:tabLst>
                          <a:tab pos="1028700" algn="l"/>
                        </a:tabLst>
                      </a:pPr>
                      <a:r>
                        <a:rPr lang="es-ES" sz="1100">
                          <a:effectLst/>
                        </a:rPr>
                        <a:t>5</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*COLOMBIA</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smtClean="0">
                          <a:effectLst/>
                        </a:rPr>
                        <a:t>Hugo </a:t>
                      </a:r>
                      <a:r>
                        <a:rPr lang="es-ES" sz="2000" dirty="0">
                          <a:effectLst/>
                        </a:rPr>
                        <a:t>Armando SAAVEDRA </a:t>
                      </a:r>
                      <a:r>
                        <a:rPr lang="es-ES" sz="2000" dirty="0" smtClean="0">
                          <a:effectLst/>
                        </a:rPr>
                        <a:t>UMBA</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smtClean="0">
                          <a:effectLst/>
                        </a:rPr>
                        <a:t>Julio </a:t>
                      </a:r>
                      <a:r>
                        <a:rPr lang="es-ES" sz="2000" dirty="0">
                          <a:effectLst/>
                        </a:rPr>
                        <a:t>César FRANCO </a:t>
                      </a:r>
                      <a:r>
                        <a:rPr lang="es-ES" sz="2000" dirty="0" smtClean="0">
                          <a:effectLst/>
                        </a:rPr>
                        <a:t>BUITRAGO</a:t>
                      </a:r>
                      <a:endParaRPr lang="en-GB" sz="2000" dirty="0">
                        <a:effectLst/>
                        <a:latin typeface="Times New Roman"/>
                        <a:ea typeface="Times New Roman"/>
                      </a:endParaRPr>
                    </a:p>
                  </a:txBody>
                  <a:tcPr marL="38494" marR="38494" marT="0" marB="0"/>
                </a:tc>
              </a:tr>
              <a:tr h="426164">
                <a:tc>
                  <a:txBody>
                    <a:bodyPr/>
                    <a:lstStyle/>
                    <a:p>
                      <a:pPr algn="l">
                        <a:spcAft>
                          <a:spcPts val="0"/>
                        </a:spcAft>
                        <a:tabLst>
                          <a:tab pos="1028700" algn="l"/>
                        </a:tabLst>
                      </a:pPr>
                      <a:r>
                        <a:rPr lang="es-ES" sz="1100">
                          <a:effectLst/>
                        </a:rPr>
                        <a:t>6</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ECUADOR</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2000" dirty="0" smtClean="0">
                          <a:effectLst/>
                        </a:rPr>
                        <a:t>Manuel CARVAJAL</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n-US" sz="2000" dirty="0" smtClean="0">
                          <a:effectLst/>
                        </a:rPr>
                        <a:t>Edison </a:t>
                      </a:r>
                      <a:r>
                        <a:rPr lang="en-US" sz="2000" dirty="0">
                          <a:effectLst/>
                        </a:rPr>
                        <a:t>CRUZ </a:t>
                      </a:r>
                      <a:r>
                        <a:rPr lang="en-US" sz="1100" dirty="0">
                          <a:effectLst/>
                        </a:rPr>
                        <a:t> </a:t>
                      </a:r>
                      <a:endParaRPr lang="en-GB" sz="1600" dirty="0">
                        <a:effectLst/>
                        <a:latin typeface="Times New Roman"/>
                        <a:ea typeface="Times New Roman"/>
                      </a:endParaRPr>
                    </a:p>
                  </a:txBody>
                  <a:tcPr marL="38494" marR="38494" marT="0" marB="0"/>
                </a:tc>
              </a:tr>
              <a:tr h="257755">
                <a:tc>
                  <a:txBody>
                    <a:bodyPr/>
                    <a:lstStyle/>
                    <a:p>
                      <a:pPr algn="l">
                        <a:spcAft>
                          <a:spcPts val="0"/>
                        </a:spcAft>
                        <a:tabLst>
                          <a:tab pos="1028700" algn="l"/>
                        </a:tabLst>
                      </a:pPr>
                      <a:r>
                        <a:rPr lang="es-ES" sz="1100">
                          <a:effectLst/>
                        </a:rPr>
                        <a:t>7</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FRANCIA</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n-US" sz="1100">
                          <a:effectLst/>
                        </a:rPr>
                        <a:t> </a:t>
                      </a:r>
                      <a:endParaRPr lang="en-GB" sz="1600">
                        <a:effectLst/>
                        <a:latin typeface="Times New Roman"/>
                        <a:ea typeface="Times New Roman"/>
                      </a:endParaRPr>
                    </a:p>
                  </a:txBody>
                  <a:tcPr marL="38494" marR="38494" marT="0" marB="0" anchor="ctr"/>
                </a:tc>
              </a:tr>
              <a:tr h="426164">
                <a:tc>
                  <a:txBody>
                    <a:bodyPr/>
                    <a:lstStyle/>
                    <a:p>
                      <a:pPr algn="l">
                        <a:spcAft>
                          <a:spcPts val="0"/>
                        </a:spcAft>
                        <a:tabLst>
                          <a:tab pos="1028700" algn="l"/>
                        </a:tabLst>
                      </a:pPr>
                      <a:r>
                        <a:rPr lang="es-ES" sz="1100">
                          <a:effectLst/>
                        </a:rPr>
                        <a:t>8</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endParaRPr lang="en-GB" sz="1600" dirty="0">
                        <a:effectLst/>
                      </a:endParaRPr>
                    </a:p>
                    <a:p>
                      <a:pPr algn="l">
                        <a:spcAft>
                          <a:spcPts val="0"/>
                        </a:spcAft>
                        <a:tabLst>
                          <a:tab pos="1028700" algn="l"/>
                        </a:tabLst>
                      </a:pPr>
                      <a:r>
                        <a:rPr lang="es-ES" sz="1100" dirty="0" smtClean="0">
                          <a:effectLst/>
                        </a:rPr>
                        <a:t>GUYANA</a:t>
                      </a:r>
                      <a:r>
                        <a:rPr lang="en-U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n-US" sz="2000" dirty="0" smtClean="0">
                          <a:effectLst/>
                        </a:rPr>
                        <a:t>Ms</a:t>
                      </a:r>
                      <a:r>
                        <a:rPr lang="en-US" sz="2000" dirty="0">
                          <a:effectLst/>
                        </a:rPr>
                        <a:t>. </a:t>
                      </a:r>
                      <a:r>
                        <a:rPr lang="en-US" sz="2000" dirty="0" err="1">
                          <a:effectLst/>
                        </a:rPr>
                        <a:t>Bhaleka</a:t>
                      </a:r>
                      <a:r>
                        <a:rPr lang="en-US" sz="2000" dirty="0">
                          <a:effectLst/>
                        </a:rPr>
                        <a:t> </a:t>
                      </a:r>
                      <a:r>
                        <a:rPr lang="en-US" sz="2000" dirty="0" err="1">
                          <a:effectLst/>
                        </a:rPr>
                        <a:t>Seulall</a:t>
                      </a:r>
                      <a:r>
                        <a:rPr lang="en-US" sz="2000" dirty="0">
                          <a:effectLst/>
                        </a:rPr>
                        <a:t> </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n-US" sz="2000" dirty="0">
                          <a:effectLst/>
                        </a:rPr>
                        <a:t> </a:t>
                      </a:r>
                      <a:r>
                        <a:rPr lang="en-US" sz="2000" dirty="0" smtClean="0">
                          <a:effectLst/>
                        </a:rPr>
                        <a:t>Ms</a:t>
                      </a:r>
                      <a:r>
                        <a:rPr lang="en-US" sz="2000" dirty="0">
                          <a:effectLst/>
                        </a:rPr>
                        <a:t>. </a:t>
                      </a:r>
                      <a:r>
                        <a:rPr lang="en-US" sz="2000" dirty="0" err="1">
                          <a:effectLst/>
                        </a:rPr>
                        <a:t>Haymawattie</a:t>
                      </a:r>
                      <a:r>
                        <a:rPr lang="en-US" sz="2000" dirty="0">
                          <a:effectLst/>
                        </a:rPr>
                        <a:t> Danny  </a:t>
                      </a:r>
                      <a:endParaRPr lang="en-GB" sz="2000" dirty="0">
                        <a:effectLst/>
                        <a:latin typeface="Times New Roman"/>
                        <a:ea typeface="Times New Roman"/>
                      </a:endParaRPr>
                    </a:p>
                  </a:txBody>
                  <a:tcPr marL="38494" marR="38494" marT="0" marB="0"/>
                </a:tc>
              </a:tr>
              <a:tr h="488049">
                <a:tc>
                  <a:txBody>
                    <a:bodyPr/>
                    <a:lstStyle/>
                    <a:p>
                      <a:pPr algn="l">
                        <a:spcAft>
                          <a:spcPts val="0"/>
                        </a:spcAft>
                        <a:tabLst>
                          <a:tab pos="1028700" algn="l"/>
                        </a:tabLst>
                      </a:pPr>
                      <a:r>
                        <a:rPr lang="es-ES" sz="1100">
                          <a:effectLst/>
                        </a:rPr>
                        <a:t>9</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PARAGUAY</a:t>
                      </a:r>
                      <a:r>
                        <a:rPr lang="es-E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smtClean="0">
                          <a:effectLst/>
                        </a:rPr>
                        <a:t>Raúl </a:t>
                      </a:r>
                      <a:r>
                        <a:rPr lang="es-ES" sz="2000" dirty="0">
                          <a:effectLst/>
                        </a:rPr>
                        <a:t>Enrique  RODAS FRANCO </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endParaRPr lang="en-GB" sz="1600" dirty="0">
                        <a:effectLst/>
                      </a:endParaRPr>
                    </a:p>
                    <a:p>
                      <a:pPr algn="l">
                        <a:spcAft>
                          <a:spcPts val="0"/>
                        </a:spcAft>
                        <a:tabLst>
                          <a:tab pos="1028700" algn="l"/>
                        </a:tabLst>
                      </a:pPr>
                      <a:r>
                        <a:rPr lang="es-ES" sz="2000" dirty="0" smtClean="0">
                          <a:effectLst/>
                        </a:rPr>
                        <a:t>Raúl </a:t>
                      </a:r>
                      <a:r>
                        <a:rPr lang="es-ES" sz="2000" dirty="0">
                          <a:effectLst/>
                        </a:rPr>
                        <a:t>Enrique RODAS </a:t>
                      </a:r>
                      <a:r>
                        <a:rPr lang="es-ES" sz="2000" dirty="0" smtClean="0">
                          <a:effectLst/>
                        </a:rPr>
                        <a:t>FRANCO</a:t>
                      </a:r>
                      <a:endParaRPr lang="en-GB" sz="2000" dirty="0">
                        <a:effectLst/>
                        <a:latin typeface="Times New Roman"/>
                        <a:ea typeface="Times New Roman"/>
                      </a:endParaRPr>
                    </a:p>
                  </a:txBody>
                  <a:tcPr marL="38494" marR="38494" marT="0" marB="0"/>
                </a:tc>
              </a:tr>
              <a:tr h="488049">
                <a:tc>
                  <a:txBody>
                    <a:bodyPr/>
                    <a:lstStyle/>
                    <a:p>
                      <a:pPr algn="l">
                        <a:spcAft>
                          <a:spcPts val="0"/>
                        </a:spcAft>
                        <a:tabLst>
                          <a:tab pos="1028700" algn="l"/>
                        </a:tabLst>
                      </a:pPr>
                      <a:r>
                        <a:rPr lang="es-ES" sz="1100">
                          <a:effectLst/>
                        </a:rPr>
                        <a:t>10</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r>
                        <a:rPr lang="es-ES" sz="1100" dirty="0" smtClean="0">
                          <a:effectLst/>
                        </a:rPr>
                        <a:t>*PERU</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2000" dirty="0" smtClean="0">
                          <a:effectLst/>
                        </a:rPr>
                        <a:t>Jorge CHIRA</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1100" dirty="0">
                          <a:effectLst/>
                        </a:rPr>
                        <a:t> </a:t>
                      </a:r>
                      <a:endParaRPr lang="en-GB" sz="1600" dirty="0">
                        <a:effectLst/>
                      </a:endParaRPr>
                    </a:p>
                    <a:p>
                      <a:pPr algn="l">
                        <a:spcAft>
                          <a:spcPts val="0"/>
                        </a:spcAft>
                        <a:tabLst>
                          <a:tab pos="1028700" algn="l"/>
                        </a:tabLst>
                      </a:pPr>
                      <a:r>
                        <a:rPr lang="es-ES" sz="2000" dirty="0" err="1" smtClean="0">
                          <a:effectLst/>
                        </a:rPr>
                        <a:t>Olimpio</a:t>
                      </a:r>
                      <a:r>
                        <a:rPr lang="es-ES" sz="2000" dirty="0" smtClean="0">
                          <a:effectLst/>
                        </a:rPr>
                        <a:t> SOLIS</a:t>
                      </a:r>
                      <a:r>
                        <a:rPr lang="es-ES" sz="1100" dirty="0">
                          <a:effectLst/>
                        </a:rPr>
                        <a:t> </a:t>
                      </a:r>
                      <a:endParaRPr lang="en-GB" sz="1600" dirty="0">
                        <a:effectLst/>
                        <a:latin typeface="Times New Roman"/>
                        <a:ea typeface="Times New Roman"/>
                      </a:endParaRPr>
                    </a:p>
                  </a:txBody>
                  <a:tcPr marL="38494" marR="38494" marT="0" marB="0"/>
                </a:tc>
              </a:tr>
              <a:tr h="598254">
                <a:tc>
                  <a:txBody>
                    <a:bodyPr/>
                    <a:lstStyle/>
                    <a:p>
                      <a:pPr algn="l">
                        <a:spcAft>
                          <a:spcPts val="0"/>
                        </a:spcAft>
                        <a:tabLst>
                          <a:tab pos="1028700" algn="l"/>
                        </a:tabLst>
                      </a:pPr>
                      <a:r>
                        <a:rPr lang="es-PY" sz="1100">
                          <a:effectLst/>
                        </a:rPr>
                        <a:t>11</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1100">
                          <a:effectLst/>
                        </a:rPr>
                        <a:t> </a:t>
                      </a:r>
                      <a:endParaRPr lang="en-GB" sz="1600">
                        <a:effectLst/>
                      </a:endParaRPr>
                    </a:p>
                    <a:p>
                      <a:pPr algn="l">
                        <a:spcAft>
                          <a:spcPts val="0"/>
                        </a:spcAft>
                        <a:tabLst>
                          <a:tab pos="1028700" algn="l"/>
                        </a:tabLst>
                      </a:pPr>
                      <a:r>
                        <a:rPr lang="es-PY" sz="1600">
                          <a:effectLst/>
                        </a:rPr>
                        <a:t>*</a:t>
                      </a:r>
                      <a:r>
                        <a:rPr lang="es-PY" sz="1100">
                          <a:effectLst/>
                        </a:rPr>
                        <a:t>SURINAME</a:t>
                      </a:r>
                      <a:endParaRPr lang="en-GB" sz="1600">
                        <a:effectLst/>
                      </a:endParaRPr>
                    </a:p>
                    <a:p>
                      <a:pPr algn="l">
                        <a:spcAft>
                          <a:spcPts val="0"/>
                        </a:spcAft>
                        <a:tabLst>
                          <a:tab pos="1028700" algn="l"/>
                        </a:tabLst>
                      </a:pPr>
                      <a:r>
                        <a:rPr lang="es-PY" sz="1100">
                          <a:effectLst/>
                        </a:rPr>
                        <a:t> </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n-US" sz="1100" dirty="0" smtClean="0">
                          <a:effectLst/>
                        </a:rPr>
                        <a:t> </a:t>
                      </a:r>
                      <a:r>
                        <a:rPr lang="en-US" sz="2000" dirty="0">
                          <a:effectLst/>
                        </a:rPr>
                        <a:t>Dwight. </a:t>
                      </a:r>
                      <a:r>
                        <a:rPr lang="es-PY" sz="2000" dirty="0" smtClean="0">
                          <a:effectLst/>
                        </a:rPr>
                        <a:t>Samuel</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PY" sz="1100" dirty="0">
                          <a:effectLst/>
                        </a:rPr>
                        <a:t> </a:t>
                      </a:r>
                      <a:endParaRPr lang="en-GB" sz="1600" dirty="0">
                        <a:effectLst/>
                      </a:endParaRPr>
                    </a:p>
                    <a:p>
                      <a:pPr algn="l">
                        <a:spcAft>
                          <a:spcPts val="0"/>
                        </a:spcAft>
                        <a:tabLst>
                          <a:tab pos="1028700" algn="l"/>
                        </a:tabLst>
                      </a:pPr>
                      <a:r>
                        <a:rPr lang="en-US" sz="2000" dirty="0" err="1" smtClean="0">
                          <a:effectLst/>
                        </a:rPr>
                        <a:t>Mrs</a:t>
                      </a:r>
                      <a:r>
                        <a:rPr lang="en-US" sz="2000" dirty="0" smtClean="0">
                          <a:effectLst/>
                        </a:rPr>
                        <a:t> </a:t>
                      </a:r>
                      <a:r>
                        <a:rPr lang="en-US" sz="2000" dirty="0" err="1">
                          <a:effectLst/>
                        </a:rPr>
                        <a:t>Truusje</a:t>
                      </a:r>
                      <a:r>
                        <a:rPr lang="en-US" sz="2000" dirty="0">
                          <a:effectLst/>
                        </a:rPr>
                        <a:t>. </a:t>
                      </a:r>
                      <a:r>
                        <a:rPr lang="en-US" sz="2000" dirty="0" err="1" smtClean="0">
                          <a:effectLst/>
                        </a:rPr>
                        <a:t>Warsodikromo</a:t>
                      </a:r>
                      <a:endParaRPr lang="en-GB" sz="2000" dirty="0">
                        <a:effectLst/>
                        <a:latin typeface="Times New Roman"/>
                        <a:ea typeface="Times New Roman"/>
                      </a:endParaRPr>
                    </a:p>
                  </a:txBody>
                  <a:tcPr marL="38494" marR="38494" marT="0" marB="0"/>
                </a:tc>
              </a:tr>
              <a:tr h="426164">
                <a:tc>
                  <a:txBody>
                    <a:bodyPr/>
                    <a:lstStyle/>
                    <a:p>
                      <a:pPr algn="l">
                        <a:spcAft>
                          <a:spcPts val="0"/>
                        </a:spcAft>
                        <a:tabLst>
                          <a:tab pos="1028700" algn="l"/>
                        </a:tabLst>
                      </a:pPr>
                      <a:r>
                        <a:rPr lang="es-ES" sz="1100" dirty="0" smtClean="0">
                          <a:effectLst/>
                        </a:rPr>
                        <a:t>12</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smtClean="0">
                          <a:effectLst/>
                        </a:rPr>
                        <a:t>URUGUAY</a:t>
                      </a:r>
                      <a:endParaRPr lang="en-GB" sz="1600" dirty="0">
                        <a:effectLst/>
                      </a:endParaRPr>
                    </a:p>
                    <a:p>
                      <a:pPr algn="l">
                        <a:spcAft>
                          <a:spcPts val="0"/>
                        </a:spcAft>
                        <a:tabLst>
                          <a:tab pos="1028700" algn="l"/>
                        </a:tabLst>
                      </a:pPr>
                      <a:r>
                        <a:rPr lang="es-E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err="1" smtClean="0">
                          <a:effectLst/>
                        </a:rPr>
                        <a:t>Victor</a:t>
                      </a:r>
                      <a:r>
                        <a:rPr lang="es-ES" sz="2000" dirty="0" smtClean="0">
                          <a:effectLst/>
                        </a:rPr>
                        <a:t>  MARABOTTO</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a:effectLst/>
                        </a:rPr>
                        <a:t> </a:t>
                      </a:r>
                      <a:r>
                        <a:rPr lang="es-ES" sz="2000" dirty="0" smtClean="0">
                          <a:effectLst/>
                        </a:rPr>
                        <a:t>Marcelo </a:t>
                      </a:r>
                      <a:r>
                        <a:rPr lang="es-ES" sz="2000" dirty="0">
                          <a:effectLst/>
                        </a:rPr>
                        <a:t>Chico </a:t>
                      </a:r>
                      <a:r>
                        <a:rPr lang="es-ES" sz="2000" dirty="0" smtClean="0">
                          <a:effectLst/>
                        </a:rPr>
                        <a:t>Espinoza</a:t>
                      </a:r>
                      <a:endParaRPr lang="en-GB" sz="2000" dirty="0">
                        <a:effectLst/>
                        <a:latin typeface="Times New Roman"/>
                        <a:ea typeface="Times New Roman"/>
                      </a:endParaRPr>
                    </a:p>
                  </a:txBody>
                  <a:tcPr marL="38494" marR="38494" marT="0" marB="0"/>
                </a:tc>
              </a:tr>
              <a:tr h="531620">
                <a:tc>
                  <a:txBody>
                    <a:bodyPr/>
                    <a:lstStyle/>
                    <a:p>
                      <a:pPr algn="l">
                        <a:spcAft>
                          <a:spcPts val="0"/>
                        </a:spcAft>
                        <a:tabLst>
                          <a:tab pos="1028700" algn="l"/>
                        </a:tabLst>
                      </a:pPr>
                      <a:r>
                        <a:rPr lang="es-ES" sz="1100">
                          <a:effectLst/>
                        </a:rPr>
                        <a:t>13</a:t>
                      </a:r>
                      <a:endParaRPr lang="en-GB" sz="160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1100" dirty="0">
                          <a:effectLst/>
                        </a:rPr>
                        <a:t> </a:t>
                      </a:r>
                      <a:endParaRPr lang="en-GB" sz="1600" dirty="0">
                        <a:effectLst/>
                      </a:endParaRPr>
                    </a:p>
                    <a:p>
                      <a:pPr algn="l">
                        <a:spcAft>
                          <a:spcPts val="0"/>
                        </a:spcAft>
                        <a:tabLst>
                          <a:tab pos="1028700" algn="l"/>
                        </a:tabLst>
                      </a:pPr>
                      <a:r>
                        <a:rPr lang="es-ES" sz="1100" dirty="0">
                          <a:effectLst/>
                        </a:rPr>
                        <a:t>VENEZUELA</a:t>
                      </a:r>
                      <a:endParaRPr lang="en-GB" sz="1600" dirty="0">
                        <a:effectLst/>
                      </a:endParaRPr>
                    </a:p>
                    <a:p>
                      <a:pPr algn="l">
                        <a:spcAft>
                          <a:spcPts val="0"/>
                        </a:spcAft>
                        <a:tabLst>
                          <a:tab pos="1028700" algn="l"/>
                        </a:tabLst>
                      </a:pPr>
                      <a:r>
                        <a:rPr lang="es-ES" sz="1100" dirty="0">
                          <a:effectLst/>
                        </a:rPr>
                        <a:t> </a:t>
                      </a:r>
                      <a:endParaRPr lang="en-GB" sz="16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err="1" smtClean="0">
                          <a:effectLst/>
                        </a:rPr>
                        <a:t>Kleiver</a:t>
                      </a:r>
                      <a:r>
                        <a:rPr lang="es-ES" sz="2000" dirty="0" smtClean="0">
                          <a:effectLst/>
                        </a:rPr>
                        <a:t> </a:t>
                      </a:r>
                      <a:r>
                        <a:rPr lang="es-ES" sz="2000" dirty="0">
                          <a:effectLst/>
                        </a:rPr>
                        <a:t>José </a:t>
                      </a:r>
                      <a:r>
                        <a:rPr lang="es-ES" sz="2000" dirty="0" smtClean="0">
                          <a:effectLst/>
                        </a:rPr>
                        <a:t>GARCIA</a:t>
                      </a:r>
                      <a:endParaRPr lang="en-GB" sz="2000" dirty="0">
                        <a:effectLst/>
                        <a:latin typeface="Times New Roman"/>
                        <a:ea typeface="Times New Roman"/>
                      </a:endParaRPr>
                    </a:p>
                  </a:txBody>
                  <a:tcPr marL="38494" marR="38494" marT="0" marB="0" anchor="ctr"/>
                </a:tc>
                <a:tc>
                  <a:txBody>
                    <a:bodyPr/>
                    <a:lstStyle/>
                    <a:p>
                      <a:pPr algn="l">
                        <a:spcAft>
                          <a:spcPts val="0"/>
                        </a:spcAft>
                        <a:tabLst>
                          <a:tab pos="1028700" algn="l"/>
                        </a:tabLst>
                      </a:pPr>
                      <a:r>
                        <a:rPr lang="es-ES" sz="2000" dirty="0">
                          <a:effectLst/>
                        </a:rPr>
                        <a:t> </a:t>
                      </a:r>
                      <a:r>
                        <a:rPr lang="es-ES" sz="2000" dirty="0" err="1" smtClean="0">
                          <a:effectLst/>
                        </a:rPr>
                        <a:t>Kleiver</a:t>
                      </a:r>
                      <a:r>
                        <a:rPr lang="es-ES" sz="2000" dirty="0" smtClean="0">
                          <a:effectLst/>
                        </a:rPr>
                        <a:t> </a:t>
                      </a:r>
                      <a:r>
                        <a:rPr lang="es-ES" sz="2000" dirty="0">
                          <a:effectLst/>
                        </a:rPr>
                        <a:t>José </a:t>
                      </a:r>
                      <a:r>
                        <a:rPr lang="es-ES" sz="2000" dirty="0" smtClean="0">
                          <a:effectLst/>
                        </a:rPr>
                        <a:t>GARCIA</a:t>
                      </a:r>
                      <a:endParaRPr lang="en-GB" sz="2000" dirty="0">
                        <a:effectLst/>
                        <a:latin typeface="Times New Roman"/>
                        <a:ea typeface="Times New Roman"/>
                      </a:endParaRPr>
                    </a:p>
                  </a:txBody>
                  <a:tcPr marL="38494" marR="38494" marT="0" marB="0"/>
                </a:tc>
              </a:tr>
            </a:tbl>
          </a:graphicData>
        </a:graphic>
      </p:graphicFrame>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69</a:t>
            </a:fld>
            <a:endParaRPr lang="en-US"/>
          </a:p>
        </p:txBody>
      </p:sp>
    </p:spTree>
    <p:extLst>
      <p:ext uri="{BB962C8B-B14F-4D97-AF65-F5344CB8AC3E}">
        <p14:creationId xmlns:p14="http://schemas.microsoft.com/office/powerpoint/2010/main" val="80101960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 specific roles in WIS</a:t>
            </a:r>
            <a:endParaRPr lang="en-GB" dirty="0"/>
          </a:p>
        </p:txBody>
      </p:sp>
      <p:sp>
        <p:nvSpPr>
          <p:cNvPr id="3" name="Content Placeholder 2"/>
          <p:cNvSpPr>
            <a:spLocks noGrp="1"/>
          </p:cNvSpPr>
          <p:nvPr>
            <p:ph idx="1"/>
          </p:nvPr>
        </p:nvSpPr>
        <p:spPr>
          <a:xfrm>
            <a:off x="251520" y="1412875"/>
            <a:ext cx="8713093" cy="4683125"/>
          </a:xfrm>
        </p:spPr>
        <p:txBody>
          <a:bodyPr/>
          <a:lstStyle/>
          <a:p>
            <a:pPr marL="0" indent="0"/>
            <a:r>
              <a:rPr lang="en-GB" dirty="0" smtClean="0"/>
              <a:t>PRs have an important role in WIS.  They:</a:t>
            </a:r>
          </a:p>
          <a:p>
            <a:pPr marL="457200" indent="-457200">
              <a:buFont typeface="Arial" pitchFamily="34" charset="0"/>
              <a:buChar char="•"/>
            </a:pPr>
            <a:r>
              <a:rPr lang="en-GB" dirty="0" smtClean="0"/>
              <a:t>Implement WIS nationally under the Regional WIS IP</a:t>
            </a:r>
          </a:p>
          <a:p>
            <a:pPr marL="457200" indent="-457200">
              <a:buFont typeface="Arial" pitchFamily="34" charset="0"/>
              <a:buChar char="•"/>
            </a:pPr>
            <a:r>
              <a:rPr lang="en-GB" dirty="0" smtClean="0"/>
              <a:t>Authorise participation and/or access to WIS</a:t>
            </a:r>
          </a:p>
          <a:p>
            <a:pPr marL="457200" indent="-457200">
              <a:buFont typeface="Arial" pitchFamily="34" charset="0"/>
              <a:buChar char="•"/>
            </a:pPr>
            <a:r>
              <a:rPr lang="en-GB" dirty="0" smtClean="0"/>
              <a:t>Ensure WIS compliance of centres</a:t>
            </a:r>
          </a:p>
          <a:p>
            <a:pPr marL="457200" indent="-457200">
              <a:buFont typeface="Arial" pitchFamily="34" charset="0"/>
              <a:buChar char="•"/>
            </a:pPr>
            <a:r>
              <a:rPr lang="en-GB" dirty="0" smtClean="0"/>
              <a:t>Ensure staff collectively encompass required WIS competencies</a:t>
            </a:r>
          </a:p>
          <a:p>
            <a:pPr marL="457200" indent="-457200">
              <a:buFont typeface="Arial" pitchFamily="34" charset="0"/>
              <a:buChar char="•"/>
            </a:pPr>
            <a:r>
              <a:rPr lang="en-GB" dirty="0" smtClean="0"/>
              <a:t>Ensure their Country benefits from WIS</a:t>
            </a:r>
          </a:p>
          <a:p>
            <a:pPr marL="457200" indent="-457200">
              <a:buFont typeface="Arial" pitchFamily="34" charset="0"/>
              <a:buChar char="•"/>
            </a:pPr>
            <a:r>
              <a:rPr lang="en-GB" dirty="0" smtClean="0"/>
              <a:t>Champion use and participation in WIS from partners and potential users/contributors of WIS</a:t>
            </a:r>
          </a:p>
          <a:p>
            <a:pPr marL="457200" indent="-457200">
              <a:buFont typeface="Arial" pitchFamily="34" charset="0"/>
              <a:buChar char="•"/>
            </a:pPr>
            <a:r>
              <a:rPr lang="en-GB" dirty="0" smtClean="0"/>
              <a:t>Lead in the development of WIS Part C – Information mgt.</a:t>
            </a:r>
          </a:p>
          <a:p>
            <a:pPr marL="0" indent="0"/>
            <a:endParaRPr lang="en-GB" dirty="0"/>
          </a:p>
        </p:txBody>
      </p:sp>
      <p:sp>
        <p:nvSpPr>
          <p:cNvPr id="4" name="Footer Placeholder 3"/>
          <p:cNvSpPr>
            <a:spLocks noGrp="1"/>
          </p:cNvSpPr>
          <p:nvPr>
            <p:ph type="ftr" sz="quarter" idx="10"/>
          </p:nvPr>
        </p:nvSpPr>
        <p:spPr/>
        <p:txBody>
          <a:bodyPr/>
          <a:lstStyle/>
          <a:p>
            <a:r>
              <a:rPr lang="en-US" dirty="0"/>
              <a:t>WIS3 - Managing WIS</a:t>
            </a:r>
          </a:p>
        </p:txBody>
      </p:sp>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70</a:t>
            </a:fld>
            <a:endParaRPr lang="en-US"/>
          </a:p>
        </p:txBody>
      </p:sp>
    </p:spTree>
    <p:extLst>
      <p:ext uri="{BB962C8B-B14F-4D97-AF65-F5344CB8AC3E}">
        <p14:creationId xmlns:p14="http://schemas.microsoft.com/office/powerpoint/2010/main" val="2560835918"/>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dirty="0" smtClean="0"/>
              <a:t>Thank you</a:t>
            </a:r>
            <a:endParaRPr lang="en-GB" dirty="0"/>
          </a:p>
        </p:txBody>
      </p:sp>
      <p:sp>
        <p:nvSpPr>
          <p:cNvPr id="7" name="Subtitle 6"/>
          <p:cNvSpPr>
            <a:spLocks noGrp="1"/>
          </p:cNvSpPr>
          <p:nvPr>
            <p:ph type="subTitle" idx="1"/>
          </p:nvPr>
        </p:nvSpPr>
        <p:spPr/>
        <p:txBody>
          <a:bodyPr/>
          <a:lstStyle/>
          <a:p>
            <a:r>
              <a:rPr lang="en-GB" dirty="0" smtClean="0"/>
              <a:t>Questions?</a:t>
            </a:r>
          </a:p>
          <a:p>
            <a:endParaRPr lang="en-GB" dirty="0"/>
          </a:p>
        </p:txBody>
      </p:sp>
      <p:sp>
        <p:nvSpPr>
          <p:cNvPr id="4" name="Footer Placeholder 3"/>
          <p:cNvSpPr>
            <a:spLocks noGrp="1"/>
          </p:cNvSpPr>
          <p:nvPr>
            <p:ph type="ftr" sz="quarter" idx="10"/>
          </p:nvPr>
        </p:nvSpPr>
        <p:spPr/>
        <p:txBody>
          <a:bodyPr/>
          <a:lstStyle/>
          <a:p>
            <a:pPr>
              <a:defRPr/>
            </a:pPr>
            <a:r>
              <a:rPr lang="en-US" smtClean="0"/>
              <a:t>WIS1 - Introduction to WIS</a:t>
            </a:r>
            <a:endParaRPr lang="en-US"/>
          </a:p>
        </p:txBody>
      </p:sp>
      <p:sp>
        <p:nvSpPr>
          <p:cNvPr id="5" name="Slide Number Placeholder 4"/>
          <p:cNvSpPr>
            <a:spLocks noGrp="1"/>
          </p:cNvSpPr>
          <p:nvPr>
            <p:ph type="sldNum" sz="quarter" idx="11"/>
          </p:nvPr>
        </p:nvSpPr>
        <p:spPr/>
        <p:txBody>
          <a:bodyPr/>
          <a:lstStyle/>
          <a:p>
            <a:pPr>
              <a:defRPr/>
            </a:pPr>
            <a:fld id="{81E471FC-3C47-4977-9CE9-598C91315E4A}" type="slidenum">
              <a:rPr lang="en-US" smtClean="0"/>
              <a:pPr>
                <a:defRPr/>
              </a:pPr>
              <a:t>71</a:t>
            </a:fld>
            <a:endParaRPr lang="en-US"/>
          </a:p>
        </p:txBody>
      </p:sp>
    </p:spTree>
    <p:extLst>
      <p:ext uri="{BB962C8B-B14F-4D97-AF65-F5344CB8AC3E}">
        <p14:creationId xmlns:p14="http://schemas.microsoft.com/office/powerpoint/2010/main" val="280440557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templat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Title-SF">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WMO-Template_SF-1_SmallLogo">
  <a:themeElements>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emplate_SF-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emplate_SF-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emplate_SF-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emplate_SF-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emplate_SF-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emplate_SF-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emplate_SF-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emplate_SF-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emplate_SF-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emplate_SF-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emplate_SF-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emplate_SF-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WMOtemplate</Template>
  <TotalTime>638</TotalTime>
  <Words>2929</Words>
  <Application>Microsoft Office PowerPoint</Application>
  <PresentationFormat>On-screen Show (4:3)</PresentationFormat>
  <Paragraphs>803</Paragraphs>
  <Slides>71</Slides>
  <Notes>5</Notes>
  <HiddenSlides>0</HiddenSlides>
  <MMClips>0</MMClips>
  <ScaleCrop>false</ScaleCrop>
  <HeadingPairs>
    <vt:vector size="4" baseType="variant">
      <vt:variant>
        <vt:lpstr>Theme</vt:lpstr>
      </vt:variant>
      <vt:variant>
        <vt:i4>3</vt:i4>
      </vt:variant>
      <vt:variant>
        <vt:lpstr>Slide Titles</vt:lpstr>
      </vt:variant>
      <vt:variant>
        <vt:i4>71</vt:i4>
      </vt:variant>
    </vt:vector>
  </HeadingPairs>
  <TitlesOfParts>
    <vt:vector size="74" baseType="lpstr">
      <vt:lpstr>WMOtemplate</vt:lpstr>
      <vt:lpstr>WMO-Title-SF</vt:lpstr>
      <vt:lpstr>WMO-Template_SF-1_SmallLogo</vt:lpstr>
      <vt:lpstr>World Meteorological Organization Working together in weather, climate and water</vt:lpstr>
      <vt:lpstr>Overview</vt:lpstr>
      <vt:lpstr>PowerPoint Presentation</vt:lpstr>
      <vt:lpstr>The WMO vision is…</vt:lpstr>
      <vt:lpstr>The mission of WMO is to:</vt:lpstr>
      <vt:lpstr>What does this mean for WIS?</vt:lpstr>
      <vt:lpstr>Needs of Programmes</vt:lpstr>
      <vt:lpstr>Conflicting priorities</vt:lpstr>
      <vt:lpstr>The GTS is…</vt:lpstr>
      <vt:lpstr>WIS is..</vt:lpstr>
      <vt:lpstr>Benefits of WIS</vt:lpstr>
      <vt:lpstr>PowerPoint Presentation</vt:lpstr>
      <vt:lpstr>WIS describes information</vt:lpstr>
      <vt:lpstr>WIS routinely exchanges information</vt:lpstr>
      <vt:lpstr>Brokers ad hoc exchanges</vt:lpstr>
      <vt:lpstr>PowerPoint Presentation</vt:lpstr>
      <vt:lpstr>WIS Centres and Networks</vt:lpstr>
      <vt:lpstr>WIS Centres - GISC</vt:lpstr>
      <vt:lpstr>WIS Centres - DCPC</vt:lpstr>
      <vt:lpstr>WIS Centres - NC</vt:lpstr>
      <vt:lpstr>WIS Data Exchange</vt:lpstr>
      <vt:lpstr>Discovery Metadata</vt:lpstr>
      <vt:lpstr>PowerPoint Presentation</vt:lpstr>
      <vt:lpstr>What makes good metadata?</vt:lpstr>
      <vt:lpstr>Data restrictions – Resolutions 40 and 25</vt:lpstr>
      <vt:lpstr>Providing data</vt:lpstr>
      <vt:lpstr>Register metadata</vt:lpstr>
      <vt:lpstr>Agree delivery methods</vt:lpstr>
      <vt:lpstr>Supply your data to WIS</vt:lpstr>
      <vt:lpstr>Receiving data</vt:lpstr>
      <vt:lpstr>Find information</vt:lpstr>
      <vt:lpstr>Delivery methods</vt:lpstr>
      <vt:lpstr>Standardizing data</vt:lpstr>
      <vt:lpstr>Standardizing data</vt:lpstr>
      <vt:lpstr>WMO Formats</vt:lpstr>
      <vt:lpstr> “Other” formats</vt:lpstr>
      <vt:lpstr> Managing WIS (WMO Information System)</vt:lpstr>
      <vt:lpstr>Manuals</vt:lpstr>
      <vt:lpstr>Manual on WIS</vt:lpstr>
      <vt:lpstr>Manual on WIS</vt:lpstr>
      <vt:lpstr>Manual on WIS</vt:lpstr>
      <vt:lpstr>Manual on WIS</vt:lpstr>
      <vt:lpstr>Manual on WIS</vt:lpstr>
      <vt:lpstr>Manual on WIS</vt:lpstr>
      <vt:lpstr>Manual on WIS</vt:lpstr>
      <vt:lpstr>Manual on WIS</vt:lpstr>
      <vt:lpstr>Resolution 31 (Cg-17)</vt:lpstr>
      <vt:lpstr>Resolution 32 (Cg-17)   “Competences of Meteorological, Hydrological and Climatological Personnel”  Section 5 (WMO-No. 49), VOLUME I</vt:lpstr>
      <vt:lpstr>Manual on Codes</vt:lpstr>
      <vt:lpstr>GTS as Part A of WIS</vt:lpstr>
      <vt:lpstr>Relevance of Manual on GTS</vt:lpstr>
      <vt:lpstr>Guidance material</vt:lpstr>
      <vt:lpstr>Guidance material - http://www.wmo.int/wis</vt:lpstr>
      <vt:lpstr>WIS help</vt:lpstr>
      <vt:lpstr>Changing the rules for WIS</vt:lpstr>
      <vt:lpstr>Operational Information</vt:lpstr>
      <vt:lpstr>Developing changes to WIS</vt:lpstr>
      <vt:lpstr>Operating a WIS Centre</vt:lpstr>
      <vt:lpstr>Registering the Centre</vt:lpstr>
      <vt:lpstr>Applying to register a centre</vt:lpstr>
      <vt:lpstr>Applying to register a GISC</vt:lpstr>
      <vt:lpstr>Assessment of Capabilities</vt:lpstr>
      <vt:lpstr>Technical Implementation</vt:lpstr>
      <vt:lpstr>Running the centre</vt:lpstr>
      <vt:lpstr>National WIS Focal Points</vt:lpstr>
      <vt:lpstr>TORs for National WIS Focal Point</vt:lpstr>
      <vt:lpstr>TORs for National WIS Focal Point</vt:lpstr>
      <vt:lpstr>TORs for National WIS Focal Point</vt:lpstr>
      <vt:lpstr>PowerPoint Presentation</vt:lpstr>
      <vt:lpstr>PR specific roles in WIS</vt:lpstr>
      <vt:lpstr>Thank you</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WIS1 - Introduction to WIS</dc:title>
  <dc:subject>WIS Training</dc:subject>
  <dc:creator>SForeman</dc:creator>
  <cp:keywords>WIS Training Module</cp:keywords>
  <dc:description>Contributes to Module 1 of WIS training.</dc:description>
  <cp:lastModifiedBy>WMO</cp:lastModifiedBy>
  <cp:revision>26</cp:revision>
  <dcterms:created xsi:type="dcterms:W3CDTF">2012-09-24T11:54:53Z</dcterms:created>
  <dcterms:modified xsi:type="dcterms:W3CDTF">2015-10-08T16:54:15Z</dcterms:modified>
  <cp:category>WIS_Training</cp:category>
</cp:coreProperties>
</file>